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6" r:id="rId4"/>
    <p:sldId id="267" r:id="rId5"/>
    <p:sldId id="268" r:id="rId6"/>
    <p:sldId id="258" r:id="rId7"/>
    <p:sldId id="262" r:id="rId8"/>
    <p:sldId id="261" r:id="rId9"/>
    <p:sldId id="263" r:id="rId10"/>
    <p:sldId id="269" r:id="rId11"/>
    <p:sldId id="270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>
        <p:scale>
          <a:sx n="79" d="100"/>
          <a:sy n="79" d="100"/>
        </p:scale>
        <p:origin x="-162" y="-7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C3BFA-E45A-458D-9248-EAFDB955EA78}" type="datetimeFigureOut">
              <a:rPr lang="en-US" smtClean="0"/>
              <a:pPr/>
              <a:t>10/15/2014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3B2F3-EB2C-40A7-8490-93A90AA1A39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138848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C3BFA-E45A-458D-9248-EAFDB955EA78}" type="datetimeFigureOut">
              <a:rPr lang="en-US" smtClean="0"/>
              <a:pPr/>
              <a:t>10/15/2014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3B2F3-EB2C-40A7-8490-93A90AA1A39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44719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C3BFA-E45A-458D-9248-EAFDB955EA78}" type="datetimeFigureOut">
              <a:rPr lang="en-US" smtClean="0"/>
              <a:pPr/>
              <a:t>10/15/2014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3B2F3-EB2C-40A7-8490-93A90AA1A39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27592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C3BFA-E45A-458D-9248-EAFDB955EA78}" type="datetimeFigureOut">
              <a:rPr lang="en-US" smtClean="0"/>
              <a:pPr/>
              <a:t>10/15/2014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3B2F3-EB2C-40A7-8490-93A90AA1A39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678977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C3BFA-E45A-458D-9248-EAFDB955EA78}" type="datetimeFigureOut">
              <a:rPr lang="en-US" smtClean="0"/>
              <a:pPr/>
              <a:t>10/15/2014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3B2F3-EB2C-40A7-8490-93A90AA1A39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58084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C3BFA-E45A-458D-9248-EAFDB955EA78}" type="datetimeFigureOut">
              <a:rPr lang="en-US" smtClean="0"/>
              <a:pPr/>
              <a:t>10/15/2014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3B2F3-EB2C-40A7-8490-93A90AA1A39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97106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C3BFA-E45A-458D-9248-EAFDB955EA78}" type="datetimeFigureOut">
              <a:rPr lang="en-US" smtClean="0"/>
              <a:pPr/>
              <a:t>10/15/2014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3B2F3-EB2C-40A7-8490-93A90AA1A39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35361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C3BFA-E45A-458D-9248-EAFDB955EA78}" type="datetimeFigureOut">
              <a:rPr lang="en-US" smtClean="0"/>
              <a:pPr/>
              <a:t>10/15/2014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3B2F3-EB2C-40A7-8490-93A90AA1A39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763853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C3BFA-E45A-458D-9248-EAFDB955EA78}" type="datetimeFigureOut">
              <a:rPr lang="en-US" smtClean="0"/>
              <a:pPr/>
              <a:t>10/15/2014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3B2F3-EB2C-40A7-8490-93A90AA1A39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046765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C3BFA-E45A-458D-9248-EAFDB955EA78}" type="datetimeFigureOut">
              <a:rPr lang="en-US" smtClean="0"/>
              <a:pPr/>
              <a:t>10/15/2014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3B2F3-EB2C-40A7-8490-93A90AA1A39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166596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C3BFA-E45A-458D-9248-EAFDB955EA78}" type="datetimeFigureOut">
              <a:rPr lang="en-US" smtClean="0"/>
              <a:pPr/>
              <a:t>10/15/2014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3B2F3-EB2C-40A7-8490-93A90AA1A39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904369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7314" y="229050"/>
            <a:ext cx="10526486" cy="6744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2756" y="1083128"/>
            <a:ext cx="10521043" cy="52732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EC3BFA-E45A-458D-9248-EAFDB955EA78}" type="datetimeFigureOut">
              <a:rPr lang="en-US" smtClean="0"/>
              <a:pPr/>
              <a:t>10/15/2014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43B2F3-EB2C-40A7-8490-93A90AA1A39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85014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file:///C:\Users\mclare\AppData\Local\Temp\hfma.org\valueproject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Internal Communications Overview: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84712" y="3509963"/>
            <a:ext cx="6700159" cy="205808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Affiliation</a:t>
            </a:r>
            <a:r>
              <a:rPr lang="en-US" sz="2800" dirty="0" smtClean="0"/>
              <a:t> Models and Considerations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128211" y="4884821"/>
            <a:ext cx="62203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 tool from HFMA’s Value Project Toolkit: </a:t>
            </a:r>
            <a:r>
              <a:rPr lang="en-US" u="sng" dirty="0" smtClean="0">
                <a:hlinkClick r:id="rId2" action="ppaction://hlinkfile"/>
              </a:rPr>
              <a:t>hfma.org/valueproject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644657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827314" y="229050"/>
            <a:ext cx="10526486" cy="674461"/>
          </a:xfrm>
        </p:spPr>
        <p:txBody>
          <a:bodyPr/>
          <a:lstStyle/>
          <a:p>
            <a:r>
              <a:rPr lang="en-US" dirty="0" smtClean="0"/>
              <a:t>Process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832756" y="1083128"/>
            <a:ext cx="10521043" cy="5273221"/>
          </a:xfrm>
        </p:spPr>
        <p:txBody>
          <a:bodyPr/>
          <a:lstStyle/>
          <a:p>
            <a:r>
              <a:rPr lang="en-US" dirty="0" smtClean="0"/>
              <a:t>Describe what process has been utilized to examine affiliation options</a:t>
            </a:r>
          </a:p>
          <a:p>
            <a:pPr lvl="1"/>
            <a:r>
              <a:rPr lang="en-US" dirty="0" smtClean="0"/>
              <a:t>Whether a consultant involved or not; how information is being gathered (including how internal impacts are being assessed)</a:t>
            </a:r>
          </a:p>
          <a:p>
            <a:pPr lvl="1"/>
            <a:r>
              <a:rPr lang="en-US" dirty="0" smtClean="0"/>
              <a:t>Criteria to identify options, and winnow them down (e.g., type of model proposed; regulatory and image issues; internal impacts; financial impacts; relationship issues)</a:t>
            </a:r>
          </a:p>
          <a:p>
            <a:pPr lvl="1"/>
            <a:r>
              <a:rPr lang="en-US" dirty="0" smtClean="0"/>
              <a:t>Timeline (and where the organization is currently in this process)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531930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827314" y="229050"/>
            <a:ext cx="10526486" cy="674461"/>
          </a:xfrm>
        </p:spPr>
        <p:txBody>
          <a:bodyPr/>
          <a:lstStyle/>
          <a:p>
            <a:r>
              <a:rPr lang="en-US" dirty="0" smtClean="0"/>
              <a:t>As Options Are Narrowed …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832756" y="1083128"/>
            <a:ext cx="10521043" cy="5273221"/>
          </a:xfrm>
        </p:spPr>
        <p:txBody>
          <a:bodyPr/>
          <a:lstStyle/>
          <a:p>
            <a:r>
              <a:rPr lang="en-US" dirty="0" smtClean="0"/>
              <a:t>Perform Due Diligence (legal, financial, regulatory and compliance)</a:t>
            </a:r>
          </a:p>
          <a:p>
            <a:r>
              <a:rPr lang="en-US" dirty="0" smtClean="0"/>
              <a:t>Conduct Business Planning</a:t>
            </a:r>
          </a:p>
          <a:p>
            <a:pPr lvl="1"/>
            <a:r>
              <a:rPr lang="en-US" dirty="0" smtClean="0"/>
              <a:t>Vision</a:t>
            </a:r>
          </a:p>
          <a:p>
            <a:pPr lvl="1"/>
            <a:r>
              <a:rPr lang="en-US" dirty="0" smtClean="0"/>
              <a:t>Approach/Organizational Structure</a:t>
            </a:r>
          </a:p>
          <a:p>
            <a:pPr lvl="1"/>
            <a:r>
              <a:rPr lang="en-US" dirty="0" smtClean="0"/>
              <a:t>Capitalization</a:t>
            </a:r>
          </a:p>
          <a:p>
            <a:pPr lvl="1"/>
            <a:r>
              <a:rPr lang="en-US" dirty="0" smtClean="0"/>
              <a:t>Governance (powers, roles and responsibilities, etc.)</a:t>
            </a:r>
          </a:p>
          <a:p>
            <a:pPr lvl="1"/>
            <a:r>
              <a:rPr lang="en-US" dirty="0" smtClean="0"/>
              <a:t>Management Structure and Initial </a:t>
            </a:r>
            <a:r>
              <a:rPr lang="en-US" dirty="0"/>
              <a:t>M</a:t>
            </a:r>
            <a:r>
              <a:rPr lang="en-US" dirty="0" smtClean="0"/>
              <a:t>anagement</a:t>
            </a:r>
          </a:p>
          <a:p>
            <a:pPr lvl="1"/>
            <a:r>
              <a:rPr lang="en-US" dirty="0" smtClean="0"/>
              <a:t>Early Initiatives and Priorities</a:t>
            </a:r>
          </a:p>
          <a:p>
            <a:pPr lvl="1"/>
            <a:r>
              <a:rPr lang="en-US" dirty="0" smtClean="0"/>
              <a:t>Financial Projections</a:t>
            </a:r>
          </a:p>
          <a:p>
            <a:r>
              <a:rPr lang="en-US" dirty="0" smtClean="0"/>
              <a:t>Execute Definitive </a:t>
            </a:r>
            <a:r>
              <a:rPr lang="en-US" dirty="0"/>
              <a:t>A</a:t>
            </a:r>
            <a:r>
              <a:rPr lang="en-US" dirty="0" smtClean="0"/>
              <a:t>greement (standard and negotiated terms)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464045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Marketplace Characteristics/Drivers and Impacts</a:t>
            </a:r>
          </a:p>
          <a:p>
            <a:r>
              <a:rPr lang="en-US" dirty="0"/>
              <a:t>Organizational Strategic Goals</a:t>
            </a:r>
          </a:p>
          <a:p>
            <a:r>
              <a:rPr lang="en-US" dirty="0"/>
              <a:t>Organizational Strategic Initiatives</a:t>
            </a:r>
          </a:p>
          <a:p>
            <a:r>
              <a:rPr lang="en-US" dirty="0"/>
              <a:t>Affiliation/Acquisition Models</a:t>
            </a:r>
          </a:p>
          <a:p>
            <a:r>
              <a:rPr lang="en-US" dirty="0"/>
              <a:t>Process</a:t>
            </a:r>
          </a:p>
          <a:p>
            <a:r>
              <a:rPr lang="en-US" dirty="0"/>
              <a:t>Market, Community, and Organizational Considerations</a:t>
            </a:r>
          </a:p>
          <a:p>
            <a:r>
              <a:rPr lang="en-US" dirty="0"/>
              <a:t>Partner Evaluation Considerations</a:t>
            </a:r>
          </a:p>
          <a:p>
            <a:r>
              <a:rPr lang="en-US" dirty="0"/>
              <a:t>As Options Are Narrowed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656157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827314" y="229050"/>
            <a:ext cx="10526486" cy="674461"/>
          </a:xfrm>
        </p:spPr>
        <p:txBody>
          <a:bodyPr/>
          <a:lstStyle/>
          <a:p>
            <a:r>
              <a:rPr lang="en-US" dirty="0" smtClean="0"/>
              <a:t>Marketplace Characteristics/Drivers and Impacts (Examples)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832756" y="1083128"/>
            <a:ext cx="10521043" cy="5273221"/>
          </a:xfrm>
        </p:spPr>
        <p:txBody>
          <a:bodyPr/>
          <a:lstStyle/>
          <a:p>
            <a:r>
              <a:rPr lang="en-US" dirty="0" smtClean="0"/>
              <a:t>Key national/regional trends (cost of care, revenue trends, patient mix trends and forecasts, etc.)</a:t>
            </a:r>
          </a:p>
          <a:p>
            <a:r>
              <a:rPr lang="en-US" dirty="0" smtClean="0"/>
              <a:t>Major competitor actions/regional market dynamics</a:t>
            </a:r>
          </a:p>
          <a:p>
            <a:r>
              <a:rPr lang="en-US" dirty="0" smtClean="0"/>
              <a:t>Organizational Impacts</a:t>
            </a:r>
          </a:p>
          <a:p>
            <a:pPr lvl="1"/>
            <a:r>
              <a:rPr lang="en-US" dirty="0" smtClean="0"/>
              <a:t>Need for significantly improved cost structure through</a:t>
            </a:r>
          </a:p>
          <a:p>
            <a:pPr lvl="2"/>
            <a:r>
              <a:rPr lang="en-US" dirty="0" smtClean="0"/>
              <a:t>Supply chain and revenue cycle improvements</a:t>
            </a:r>
          </a:p>
          <a:p>
            <a:pPr lvl="2"/>
            <a:r>
              <a:rPr lang="en-US" dirty="0" smtClean="0"/>
              <a:t>Investment in population health management infrastructure</a:t>
            </a:r>
          </a:p>
          <a:p>
            <a:pPr lvl="2"/>
            <a:r>
              <a:rPr lang="en-US" dirty="0" smtClean="0"/>
              <a:t>Streamlined clinical care delivery</a:t>
            </a:r>
          </a:p>
          <a:p>
            <a:pPr lvl="2"/>
            <a:r>
              <a:rPr lang="en-US" dirty="0" smtClean="0"/>
              <a:t>Patient and caregiver engagement</a:t>
            </a:r>
          </a:p>
          <a:p>
            <a:pPr lvl="1"/>
            <a:r>
              <a:rPr lang="en-US" dirty="0"/>
              <a:t>Need for excellent patient satisfaction scores</a:t>
            </a:r>
          </a:p>
          <a:p>
            <a:pPr lvl="2"/>
            <a:r>
              <a:rPr lang="en-US" dirty="0"/>
              <a:t>Given increased marketplace transparency and increased cost-sharing</a:t>
            </a:r>
          </a:p>
          <a:p>
            <a:pPr lvl="1"/>
            <a:r>
              <a:rPr lang="en-US" dirty="0"/>
              <a:t>Need for improved market share</a:t>
            </a:r>
          </a:p>
          <a:p>
            <a:pPr lvl="2"/>
            <a:r>
              <a:rPr lang="en-US" dirty="0"/>
              <a:t>Regional hospital consolidations represent more formidable competitors</a:t>
            </a:r>
          </a:p>
          <a:p>
            <a:pPr marL="914400" lvl="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213451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827314" y="229050"/>
            <a:ext cx="10526486" cy="674461"/>
          </a:xfrm>
        </p:spPr>
        <p:txBody>
          <a:bodyPr/>
          <a:lstStyle/>
          <a:p>
            <a:r>
              <a:rPr lang="en-US" dirty="0" smtClean="0"/>
              <a:t>Organizational Strategic Goals (Examples)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832756" y="1083128"/>
            <a:ext cx="10521043" cy="5273221"/>
          </a:xfrm>
        </p:spPr>
        <p:txBody>
          <a:bodyPr/>
          <a:lstStyle/>
          <a:p>
            <a:r>
              <a:rPr lang="en-US" dirty="0" smtClean="0"/>
              <a:t>Improve operating cost by $XX annually</a:t>
            </a:r>
          </a:p>
          <a:p>
            <a:r>
              <a:rPr lang="en-US" dirty="0" smtClean="0"/>
              <a:t>Increase market share 3% annually</a:t>
            </a:r>
          </a:p>
          <a:p>
            <a:r>
              <a:rPr lang="en-US" dirty="0" smtClean="0"/>
              <a:t>Improve select clinical quality metrics</a:t>
            </a:r>
          </a:p>
          <a:p>
            <a:r>
              <a:rPr lang="en-US" dirty="0" smtClean="0"/>
              <a:t>Improve patient satisfaction scores</a:t>
            </a:r>
          </a:p>
          <a:p>
            <a:r>
              <a:rPr lang="en-US" dirty="0" smtClean="0"/>
              <a:t>Improve employee engagement survey results</a:t>
            </a:r>
          </a:p>
          <a:p>
            <a:r>
              <a:rPr lang="en-US" dirty="0" err="1" smtClean="0"/>
              <a:t>Etc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383727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827314" y="229050"/>
            <a:ext cx="10526486" cy="674461"/>
          </a:xfrm>
        </p:spPr>
        <p:txBody>
          <a:bodyPr/>
          <a:lstStyle/>
          <a:p>
            <a:r>
              <a:rPr lang="en-US" dirty="0" smtClean="0"/>
              <a:t>Organizational Strategic Initiatives (Examples)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832756" y="1083128"/>
            <a:ext cx="10521043" cy="5273221"/>
          </a:xfrm>
        </p:spPr>
        <p:txBody>
          <a:bodyPr/>
          <a:lstStyle/>
          <a:p>
            <a:r>
              <a:rPr lang="en-US" dirty="0" smtClean="0"/>
              <a:t>Investment in revenue cycle improvement initiatives</a:t>
            </a:r>
          </a:p>
          <a:p>
            <a:r>
              <a:rPr lang="en-US" dirty="0" smtClean="0"/>
              <a:t>Investment in electronic health record</a:t>
            </a:r>
          </a:p>
          <a:p>
            <a:r>
              <a:rPr lang="en-US" dirty="0" smtClean="0"/>
              <a:t>Investment in other elements of population health infrastructure</a:t>
            </a:r>
          </a:p>
          <a:p>
            <a:pPr lvl="1"/>
            <a:r>
              <a:rPr lang="en-US" dirty="0" smtClean="0"/>
              <a:t>Care delivery networks</a:t>
            </a:r>
          </a:p>
          <a:p>
            <a:pPr lvl="1"/>
            <a:r>
              <a:rPr lang="en-US" dirty="0" smtClean="0"/>
              <a:t>Care coordinators</a:t>
            </a:r>
          </a:p>
          <a:p>
            <a:pPr lvl="1"/>
            <a:r>
              <a:rPr lang="en-US" dirty="0" smtClean="0"/>
              <a:t>Disease registries</a:t>
            </a:r>
          </a:p>
          <a:p>
            <a:pPr lvl="1"/>
            <a:r>
              <a:rPr lang="en-US" dirty="0" smtClean="0"/>
              <a:t>Etc.</a:t>
            </a:r>
          </a:p>
          <a:p>
            <a:r>
              <a:rPr lang="en-US" dirty="0" smtClean="0"/>
              <a:t>Investment in geographic expansion</a:t>
            </a:r>
          </a:p>
          <a:p>
            <a:r>
              <a:rPr lang="en-US" dirty="0" smtClean="0"/>
              <a:t>Care delivery process improvement initiatives</a:t>
            </a:r>
          </a:p>
          <a:p>
            <a:r>
              <a:rPr lang="en-US" dirty="0" smtClean="0"/>
              <a:t>Etc.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325569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Affiliation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</a:t>
            </a:r>
            <a:r>
              <a:rPr lang="en-US" dirty="0" smtClean="0"/>
              <a:t> wide and growing range of options and sub-options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Structure follows function (where do we need to go)</a:t>
            </a:r>
          </a:p>
          <a:p>
            <a:pPr lvl="1"/>
            <a:r>
              <a:rPr lang="en-US" dirty="0" smtClean="0"/>
              <a:t>Models </a:t>
            </a:r>
            <a:r>
              <a:rPr lang="en-US" u="sng" dirty="0" smtClean="0"/>
              <a:t>to the right </a:t>
            </a:r>
            <a:r>
              <a:rPr lang="en-US" dirty="0" smtClean="0"/>
              <a:t>are necessary for favorable access to capital</a:t>
            </a:r>
          </a:p>
          <a:p>
            <a:pPr lvl="1"/>
            <a:r>
              <a:rPr lang="en-US" dirty="0" smtClean="0"/>
              <a:t>Less integrated models </a:t>
            </a:r>
            <a:r>
              <a:rPr lang="en-US" u="sng" dirty="0" smtClean="0"/>
              <a:t>(to the left</a:t>
            </a:r>
            <a:r>
              <a:rPr lang="en-US" dirty="0" smtClean="0"/>
              <a:t>) retain more control at the community level and are more reversible</a:t>
            </a:r>
          </a:p>
          <a:p>
            <a:pPr lvl="1"/>
            <a:r>
              <a:rPr lang="en-US" dirty="0" smtClean="0"/>
              <a:t>Either end of the continuum can be effective in gaining efficiencies and in accessing large enough populations to manage care effectively and assume risk</a:t>
            </a:r>
            <a:endParaRPr lang="en-US" dirty="0"/>
          </a:p>
        </p:txBody>
      </p:sp>
      <p:pic>
        <p:nvPicPr>
          <p:cNvPr id="1026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76300" y="1524000"/>
            <a:ext cx="8737330" cy="276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1919028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Affiliation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do the potential affiliation models match up with our strategic objectives?  For example:</a:t>
            </a:r>
          </a:p>
          <a:p>
            <a:pPr marL="0" indent="0">
              <a:buNone/>
            </a:pPr>
            <a:endParaRPr lang="en-US" dirty="0" smtClean="0"/>
          </a:p>
          <a:p>
            <a:pPr lvl="1"/>
            <a:r>
              <a:rPr lang="en-US" dirty="0"/>
              <a:t>Expand geographic footprint</a:t>
            </a:r>
          </a:p>
          <a:p>
            <a:pPr lvl="1"/>
            <a:r>
              <a:rPr lang="en-US" dirty="0"/>
              <a:t>Diversify operations</a:t>
            </a:r>
          </a:p>
          <a:p>
            <a:pPr lvl="1"/>
            <a:r>
              <a:rPr lang="en-US" dirty="0"/>
              <a:t>Invest in electronic health record and other elements of population health management infrastructure</a:t>
            </a:r>
          </a:p>
          <a:p>
            <a:pPr lvl="1"/>
            <a:r>
              <a:rPr lang="en-US" dirty="0"/>
              <a:t>Gain system-wide economies (such as supply chain or revenue cycle savings)</a:t>
            </a:r>
          </a:p>
          <a:p>
            <a:pPr lvl="1"/>
            <a:r>
              <a:rPr lang="en-US" dirty="0"/>
              <a:t>Gain regional economies (such as ensuring a logical mix of primary care physicians, specialists, other facilities and programs, etc.)  </a:t>
            </a:r>
          </a:p>
        </p:txBody>
      </p:sp>
    </p:spTree>
    <p:extLst>
      <p:ext uri="{BB962C8B-B14F-4D97-AF65-F5344CB8AC3E}">
        <p14:creationId xmlns:p14="http://schemas.microsoft.com/office/powerpoint/2010/main" xmlns="" val="17896941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314" y="125633"/>
            <a:ext cx="10526486" cy="674461"/>
          </a:xfrm>
        </p:spPr>
        <p:txBody>
          <a:bodyPr/>
          <a:lstStyle/>
          <a:p>
            <a:r>
              <a:rPr lang="en-US" dirty="0" smtClean="0"/>
              <a:t>Market, Community and Organizational Considerations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5414" y="821871"/>
            <a:ext cx="10548257" cy="5954485"/>
          </a:xfrm>
        </p:spPr>
        <p:txBody>
          <a:bodyPr>
            <a:normAutofit/>
          </a:bodyPr>
          <a:lstStyle/>
          <a:p>
            <a:r>
              <a:rPr lang="en-US" dirty="0" smtClean="0"/>
              <a:t>What are our biggest needs or goals from consolidation/affiliation?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What do we expect our competitors to do next?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What are our options for consolidation/affiliation?</a:t>
            </a:r>
          </a:p>
          <a:p>
            <a:pPr lvl="1"/>
            <a:r>
              <a:rPr lang="en-US" dirty="0" smtClean="0"/>
              <a:t>… in our region?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… outside of our region?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1273627" y="1360714"/>
            <a:ext cx="846908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1273627" y="1817915"/>
            <a:ext cx="846908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289952" y="2525483"/>
            <a:ext cx="846908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1289952" y="2944584"/>
            <a:ext cx="846908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1572986" y="4169230"/>
            <a:ext cx="8169727" cy="381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1589311" y="4659086"/>
            <a:ext cx="8169727" cy="54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1583864" y="5666016"/>
            <a:ext cx="8169727" cy="381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1583864" y="6117773"/>
            <a:ext cx="8169727" cy="54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6014447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314" y="125633"/>
            <a:ext cx="10526486" cy="674461"/>
          </a:xfrm>
        </p:spPr>
        <p:txBody>
          <a:bodyPr>
            <a:normAutofit/>
          </a:bodyPr>
          <a:lstStyle/>
          <a:p>
            <a:r>
              <a:rPr lang="en-US" dirty="0" smtClean="0"/>
              <a:t>Market, Community and Organizational Considerations (continued)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5414" y="821871"/>
            <a:ext cx="10548257" cy="595448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What are the implications of our affiliation options for </a:t>
            </a:r>
          </a:p>
          <a:p>
            <a:pPr lvl="1"/>
            <a:r>
              <a:rPr lang="en-US" dirty="0" smtClean="0"/>
              <a:t>Our patients?</a:t>
            </a:r>
          </a:p>
          <a:p>
            <a:endParaRPr lang="en-US" dirty="0"/>
          </a:p>
          <a:p>
            <a:pPr lvl="1"/>
            <a:r>
              <a:rPr lang="en-US" dirty="0" smtClean="0"/>
              <a:t>Our providers?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Our employees/staff? (Discuss potential employee benefits, job security concerns.)</a:t>
            </a:r>
          </a:p>
          <a:p>
            <a:pPr marL="457200" lvl="1" indent="0">
              <a:buNone/>
            </a:pPr>
            <a:endParaRPr lang="en-US" dirty="0" smtClean="0"/>
          </a:p>
          <a:p>
            <a:pPr lvl="1"/>
            <a:r>
              <a:rPr lang="en-US" dirty="0" smtClean="0"/>
              <a:t>Our employers and other key stakeholders?</a:t>
            </a:r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5729810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273</TotalTime>
  <Words>575</Words>
  <Application>Microsoft Office PowerPoint</Application>
  <PresentationFormat>Custom</PresentationFormat>
  <Paragraphs>106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Internal Communications Overview:</vt:lpstr>
      <vt:lpstr>Contents</vt:lpstr>
      <vt:lpstr>Marketplace Characteristics/Drivers and Impacts (Examples)</vt:lpstr>
      <vt:lpstr>Organizational Strategic Goals (Examples)</vt:lpstr>
      <vt:lpstr>Organizational Strategic Initiatives (Examples)</vt:lpstr>
      <vt:lpstr>Affiliation Models</vt:lpstr>
      <vt:lpstr>Affiliation Models</vt:lpstr>
      <vt:lpstr>Market, Community and Organizational Considerations</vt:lpstr>
      <vt:lpstr>Market, Community and Organizational Considerations (continued)</vt:lpstr>
      <vt:lpstr>Process</vt:lpstr>
      <vt:lpstr>As Options Are Narrowed …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Keith Moore</dc:creator>
  <cp:lastModifiedBy>mclare</cp:lastModifiedBy>
  <cp:revision>25</cp:revision>
  <dcterms:created xsi:type="dcterms:W3CDTF">2014-07-06T19:16:29Z</dcterms:created>
  <dcterms:modified xsi:type="dcterms:W3CDTF">2014-10-15T19:30:49Z</dcterms:modified>
</cp:coreProperties>
</file>