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6" r:id="rId2"/>
    <p:sldId id="265" r:id="rId3"/>
    <p:sldId id="259" r:id="rId4"/>
    <p:sldId id="263" r:id="rId5"/>
    <p:sldId id="264" r:id="rId6"/>
    <p:sldId id="262" r:id="rId7"/>
    <p:sldId id="260" r:id="rId8"/>
    <p:sldId id="258" r:id="rId9"/>
    <p:sldId id="266" r:id="rId10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840A2"/>
    <a:srgbClr val="F7DDF3"/>
    <a:srgbClr val="F3CDEE"/>
    <a:srgbClr val="FF99FF"/>
    <a:srgbClr val="99FF99"/>
    <a:srgbClr val="993300"/>
    <a:srgbClr val="339933"/>
    <a:srgbClr val="33CCFF"/>
    <a:srgbClr val="66F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07" autoAdjust="0"/>
  </p:normalViewPr>
  <p:slideViewPr>
    <p:cSldViewPr>
      <p:cViewPr varScale="1">
        <p:scale>
          <a:sx n="62" d="100"/>
          <a:sy n="62" d="100"/>
        </p:scale>
        <p:origin x="-159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BB4891-73E0-48E3-BD43-CAC1C9284F96}" type="datetimeFigureOut">
              <a:rPr lang="en-US" smtClean="0"/>
              <a:pPr/>
              <a:t>10/5/2015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6F1091-2311-4946-942B-40360FAD4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F1091-2311-4946-942B-40360FAD4CE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C94FE2-EA06-433C-8640-EEAD9C602D97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C48845-C465-447A-8799-2196FA2A2324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73BF6-CDC3-4A5B-B4D0-AA8EDA40671A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7D5A62-DD36-4C05-896F-507E87FFB93A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2B4E65-4ED7-4952-B2EA-AC62E1EB2E44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41CBE-CDA4-4C67-B66C-7EDE41DF6AA0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A26544-EABF-4D7D-B8C7-D4C3B8F32566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7D8BB5-2908-42AA-A10B-20A866DBB95C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D5EDE-E9C5-468D-92E8-43FF1909B695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935FA7-5EBD-46BC-BB01-4E0C5A768556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13638D-A3B4-47E3-8CD2-A329CFA33A48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E66E0157-9CBA-4708-8A9C-02716541BFD8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>
            <a:alphaModFix amt="6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60648"/>
            <a:ext cx="9144000" cy="504056"/>
          </a:xfrm>
        </p:spPr>
        <p:txBody>
          <a:bodyPr/>
          <a:lstStyle/>
          <a:p>
            <a:r>
              <a:rPr lang="es-ES" sz="2000" b="1" dirty="0" smtClean="0">
                <a:solidFill>
                  <a:schemeClr val="tx1"/>
                </a:solidFill>
                <a:latin typeface="Berlin Sans FB Demi" pitchFamily="34" charset="0"/>
              </a:rPr>
              <a:t/>
            </a:r>
            <a:br>
              <a:rPr lang="es-ES" sz="2000" b="1" dirty="0" smtClean="0">
                <a:solidFill>
                  <a:schemeClr val="tx1"/>
                </a:solidFill>
                <a:latin typeface="Berlin Sans FB Demi" pitchFamily="34" charset="0"/>
              </a:rPr>
            </a:br>
            <a:r>
              <a:rPr lang="en-US" sz="2000" b="1" dirty="0" smtClean="0"/>
              <a:t>Meadville Medical Center Health </a:t>
            </a:r>
            <a:r>
              <a:rPr lang="en-US" sz="2000" b="1" dirty="0" smtClean="0"/>
              <a:t>System Centralized </a:t>
            </a:r>
            <a:r>
              <a:rPr lang="en-US" sz="2000" b="1" dirty="0" smtClean="0"/>
              <a:t>Revenue Cycle Organization Chart</a:t>
            </a:r>
            <a:endParaRPr lang="es-ES" sz="2000" b="1" dirty="0" smtClean="0">
              <a:solidFill>
                <a:schemeClr val="tx1"/>
              </a:solidFill>
              <a:latin typeface="Berlin Sans FB Demi" pitchFamily="34" charset="0"/>
            </a:endParaRPr>
          </a:p>
        </p:txBody>
      </p:sp>
      <p:sp>
        <p:nvSpPr>
          <p:cNvPr id="8" name="Up Arrow 7"/>
          <p:cNvSpPr/>
          <p:nvPr/>
        </p:nvSpPr>
        <p:spPr>
          <a:xfrm>
            <a:off x="4355976" y="1700808"/>
            <a:ext cx="484187" cy="64807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Snip Same Side Corner Rectangle 8"/>
          <p:cNvSpPr/>
          <p:nvPr/>
        </p:nvSpPr>
        <p:spPr>
          <a:xfrm>
            <a:off x="755576" y="3717032"/>
            <a:ext cx="1512168" cy="936625"/>
          </a:xfrm>
          <a:prstGeom prst="snip2SameRect">
            <a:avLst/>
          </a:prstGeom>
          <a:solidFill>
            <a:schemeClr val="accent1">
              <a:lumMod val="90000"/>
            </a:schemeClr>
          </a:solidFill>
          <a:ln>
            <a:solidFill>
              <a:srgbClr val="33CCFF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accent2">
                    <a:lumMod val="75000"/>
                  </a:schemeClr>
                </a:solidFill>
              </a:rPr>
              <a:t>Patient Access Services</a:t>
            </a:r>
          </a:p>
        </p:txBody>
      </p:sp>
      <p:sp>
        <p:nvSpPr>
          <p:cNvPr id="11" name="Snip Same Side Corner Rectangle 10"/>
          <p:cNvSpPr/>
          <p:nvPr/>
        </p:nvSpPr>
        <p:spPr>
          <a:xfrm>
            <a:off x="4788024" y="3717032"/>
            <a:ext cx="2016224" cy="936103"/>
          </a:xfrm>
          <a:prstGeom prst="snip2SameRect">
            <a:avLst/>
          </a:prstGeom>
          <a:solidFill>
            <a:schemeClr val="accent1">
              <a:lumMod val="90000"/>
            </a:schemeClr>
          </a:solidFill>
          <a:ln>
            <a:solidFill>
              <a:srgbClr val="33CCFF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accent2">
                    <a:lumMod val="75000"/>
                  </a:schemeClr>
                </a:solidFill>
              </a:rPr>
              <a:t>Revenue </a:t>
            </a:r>
            <a:r>
              <a:rPr lang="en-US" sz="1600" dirty="0" smtClean="0">
                <a:solidFill>
                  <a:schemeClr val="accent2">
                    <a:lumMod val="75000"/>
                  </a:schemeClr>
                </a:solidFill>
              </a:rPr>
              <a:t>Integrity/Utilization Management</a:t>
            </a:r>
          </a:p>
          <a:p>
            <a:pPr algn="ctr">
              <a:defRPr/>
            </a:pPr>
            <a:endParaRPr lang="en-US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2" name="Snip Same Side Corner Rectangle 11"/>
          <p:cNvSpPr/>
          <p:nvPr/>
        </p:nvSpPr>
        <p:spPr>
          <a:xfrm>
            <a:off x="2771800" y="3717032"/>
            <a:ext cx="1584325" cy="936625"/>
          </a:xfrm>
          <a:prstGeom prst="snip2SameRect">
            <a:avLst/>
          </a:prstGeom>
          <a:solidFill>
            <a:schemeClr val="accent1">
              <a:lumMod val="90000"/>
            </a:schemeClr>
          </a:solidFill>
          <a:ln>
            <a:solidFill>
              <a:srgbClr val="33CCFF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accent2">
                    <a:lumMod val="75000"/>
                  </a:schemeClr>
                </a:solidFill>
              </a:rPr>
              <a:t>Health Information Management</a:t>
            </a:r>
          </a:p>
        </p:txBody>
      </p:sp>
      <p:sp>
        <p:nvSpPr>
          <p:cNvPr id="13" name="Snip Same Side Corner Rectangle 12"/>
          <p:cNvSpPr/>
          <p:nvPr/>
        </p:nvSpPr>
        <p:spPr>
          <a:xfrm>
            <a:off x="7164288" y="3717032"/>
            <a:ext cx="1512168" cy="936625"/>
          </a:xfrm>
          <a:prstGeom prst="snip2SameRect">
            <a:avLst/>
          </a:prstGeom>
          <a:solidFill>
            <a:schemeClr val="accent1">
              <a:lumMod val="90000"/>
            </a:schemeClr>
          </a:solidFill>
          <a:ln>
            <a:solidFill>
              <a:srgbClr val="33CCFF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accent2">
                    <a:lumMod val="75000"/>
                  </a:schemeClr>
                </a:solidFill>
              </a:rPr>
              <a:t>Patient Financial Services</a:t>
            </a:r>
          </a:p>
        </p:txBody>
      </p:sp>
      <p:cxnSp>
        <p:nvCxnSpPr>
          <p:cNvPr id="17" name="Straight Arrow Connector 16"/>
          <p:cNvCxnSpPr>
            <a:stCxn id="9" idx="3"/>
            <a:endCxn id="36" idx="2"/>
          </p:cNvCxnSpPr>
          <p:nvPr/>
        </p:nvCxnSpPr>
        <p:spPr>
          <a:xfrm flipV="1">
            <a:off x="1511660" y="2891808"/>
            <a:ext cx="2988332" cy="82522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2" idx="3"/>
            <a:endCxn id="36" idx="2"/>
          </p:cNvCxnSpPr>
          <p:nvPr/>
        </p:nvCxnSpPr>
        <p:spPr>
          <a:xfrm flipV="1">
            <a:off x="3563963" y="2891808"/>
            <a:ext cx="936029" cy="82522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3" idx="3"/>
            <a:endCxn id="36" idx="2"/>
          </p:cNvCxnSpPr>
          <p:nvPr/>
        </p:nvCxnSpPr>
        <p:spPr>
          <a:xfrm flipH="1" flipV="1">
            <a:off x="4499992" y="2891808"/>
            <a:ext cx="3420380" cy="82522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8" name="Chevron 27"/>
          <p:cNvSpPr/>
          <p:nvPr/>
        </p:nvSpPr>
        <p:spPr>
          <a:xfrm>
            <a:off x="2123728" y="5877272"/>
            <a:ext cx="1583531" cy="484187"/>
          </a:xfrm>
          <a:prstGeom prst="chevron">
            <a:avLst/>
          </a:prstGeom>
          <a:ln>
            <a:solidFill>
              <a:schemeClr val="accent5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Registration</a:t>
            </a:r>
          </a:p>
        </p:txBody>
      </p:sp>
      <p:sp>
        <p:nvSpPr>
          <p:cNvPr id="30" name="Chevron 29"/>
          <p:cNvSpPr/>
          <p:nvPr/>
        </p:nvSpPr>
        <p:spPr>
          <a:xfrm>
            <a:off x="3923928" y="5877272"/>
            <a:ext cx="1584201" cy="484187"/>
          </a:xfrm>
          <a:prstGeom prst="chevron">
            <a:avLst/>
          </a:prstGeom>
          <a:ln>
            <a:solidFill>
              <a:schemeClr val="accent1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Charge Capture</a:t>
            </a:r>
          </a:p>
        </p:txBody>
      </p:sp>
      <p:sp>
        <p:nvSpPr>
          <p:cNvPr id="31" name="Chevron 30"/>
          <p:cNvSpPr/>
          <p:nvPr/>
        </p:nvSpPr>
        <p:spPr>
          <a:xfrm>
            <a:off x="5652120" y="5877272"/>
            <a:ext cx="1584870" cy="484187"/>
          </a:xfrm>
          <a:prstGeom prst="chevron">
            <a:avLst/>
          </a:prstGeom>
          <a:ln>
            <a:solidFill>
              <a:schemeClr val="accent1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HIM and Coding</a:t>
            </a:r>
          </a:p>
        </p:txBody>
      </p:sp>
      <p:sp>
        <p:nvSpPr>
          <p:cNvPr id="32" name="Chevron 31"/>
          <p:cNvSpPr/>
          <p:nvPr/>
        </p:nvSpPr>
        <p:spPr>
          <a:xfrm>
            <a:off x="7308304" y="5877272"/>
            <a:ext cx="1583952" cy="484187"/>
          </a:xfrm>
          <a:prstGeom prst="chevron">
            <a:avLst/>
          </a:prstGeom>
          <a:ln>
            <a:solidFill>
              <a:schemeClr val="accent1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Billing and Collections</a:t>
            </a:r>
          </a:p>
        </p:txBody>
      </p:sp>
      <p:sp>
        <p:nvSpPr>
          <p:cNvPr id="33" name="Vertical Scroll 32"/>
          <p:cNvSpPr/>
          <p:nvPr/>
        </p:nvSpPr>
        <p:spPr>
          <a:xfrm>
            <a:off x="539552" y="4869160"/>
            <a:ext cx="1800423" cy="648816"/>
          </a:xfrm>
          <a:prstGeom prst="verticalScroll">
            <a:avLst/>
          </a:prstGeom>
          <a:solidFill>
            <a:srgbClr val="00B0F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dirty="0" smtClean="0">
                <a:solidFill>
                  <a:schemeClr val="tx1"/>
                </a:solidFill>
              </a:rPr>
              <a:t>Manager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25" name="Vertical Scroll 24"/>
          <p:cNvSpPr/>
          <p:nvPr/>
        </p:nvSpPr>
        <p:spPr>
          <a:xfrm>
            <a:off x="4788024" y="4869160"/>
            <a:ext cx="1944687" cy="648072"/>
          </a:xfrm>
          <a:prstGeom prst="verticalScroll">
            <a:avLst/>
          </a:prstGeom>
          <a:solidFill>
            <a:srgbClr val="00B0F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dirty="0" smtClean="0">
                <a:solidFill>
                  <a:schemeClr val="tx1"/>
                </a:solidFill>
              </a:rPr>
              <a:t>Manager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26" name="Vertical Scroll 25"/>
          <p:cNvSpPr/>
          <p:nvPr/>
        </p:nvSpPr>
        <p:spPr>
          <a:xfrm>
            <a:off x="2627784" y="4869160"/>
            <a:ext cx="1729358" cy="648072"/>
          </a:xfrm>
          <a:prstGeom prst="verticalScroll">
            <a:avLst/>
          </a:prstGeom>
          <a:solidFill>
            <a:srgbClr val="00B0F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dirty="0" smtClean="0">
                <a:solidFill>
                  <a:schemeClr val="tx1"/>
                </a:solidFill>
              </a:rPr>
              <a:t>Manager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27" name="Vertical Scroll 26"/>
          <p:cNvSpPr/>
          <p:nvPr/>
        </p:nvSpPr>
        <p:spPr>
          <a:xfrm>
            <a:off x="6948264" y="4869160"/>
            <a:ext cx="1872208" cy="647675"/>
          </a:xfrm>
          <a:prstGeom prst="verticalScroll">
            <a:avLst/>
          </a:prstGeom>
          <a:solidFill>
            <a:srgbClr val="00B0F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dirty="0" smtClean="0">
                <a:solidFill>
                  <a:schemeClr val="tx1"/>
                </a:solidFill>
              </a:rPr>
              <a:t>Manager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46" name="Straight Arrow Connector 45"/>
          <p:cNvCxnSpPr>
            <a:stCxn id="11" idx="3"/>
            <a:endCxn id="36" idx="2"/>
          </p:cNvCxnSpPr>
          <p:nvPr/>
        </p:nvCxnSpPr>
        <p:spPr>
          <a:xfrm flipH="1" flipV="1">
            <a:off x="4499992" y="2891808"/>
            <a:ext cx="1296144" cy="82522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5" name="Curved Up Ribbon 34"/>
          <p:cNvSpPr/>
          <p:nvPr/>
        </p:nvSpPr>
        <p:spPr>
          <a:xfrm>
            <a:off x="2123728" y="1052736"/>
            <a:ext cx="4752528" cy="864096"/>
          </a:xfrm>
          <a:prstGeom prst="ellipseRibbon2">
            <a:avLst/>
          </a:prstGeom>
          <a:solidFill>
            <a:srgbClr val="99FF99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ES" sz="1600" b="1" kern="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Vice </a:t>
            </a:r>
            <a:r>
              <a:rPr lang="es-ES" sz="1600" b="1" kern="0" dirty="0" err="1">
                <a:solidFill>
                  <a:srgbClr val="002060"/>
                </a:solidFill>
                <a:latin typeface="+mn-lt"/>
                <a:ea typeface="+mn-ea"/>
                <a:cs typeface="+mn-cs"/>
              </a:rPr>
              <a:t>President</a:t>
            </a:r>
            <a:r>
              <a:rPr lang="es-ES" sz="1600" b="1" kern="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 and </a:t>
            </a:r>
            <a:endParaRPr lang="es-ES" sz="1600" b="1" kern="0" dirty="0" smtClean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algn="ctr">
              <a:defRPr/>
            </a:pPr>
            <a:r>
              <a:rPr lang="es-ES" sz="1600" b="1" kern="0" dirty="0" err="1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Chief</a:t>
            </a:r>
            <a:r>
              <a:rPr lang="es-ES" sz="1600" b="1" kern="0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600" b="1" kern="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Financial </a:t>
            </a:r>
            <a:r>
              <a:rPr lang="es-ES" sz="1600" b="1" kern="0" dirty="0" err="1">
                <a:solidFill>
                  <a:srgbClr val="002060"/>
                </a:solidFill>
                <a:latin typeface="+mn-lt"/>
                <a:ea typeface="+mn-ea"/>
                <a:cs typeface="+mn-cs"/>
              </a:rPr>
              <a:t>Officer</a:t>
            </a:r>
            <a:endParaRPr lang="es-ES" sz="1600" b="1" kern="0" dirty="0">
              <a:solidFill>
                <a:srgbClr val="002060"/>
              </a:solidFill>
            </a:endParaRPr>
          </a:p>
        </p:txBody>
      </p:sp>
      <p:sp>
        <p:nvSpPr>
          <p:cNvPr id="36" name="Curved Down Ribbon 35"/>
          <p:cNvSpPr/>
          <p:nvPr/>
        </p:nvSpPr>
        <p:spPr>
          <a:xfrm>
            <a:off x="2411760" y="2132856"/>
            <a:ext cx="4176464" cy="758952"/>
          </a:xfrm>
          <a:prstGeom prst="ellipseRibbon">
            <a:avLst/>
          </a:prstGeom>
          <a:solidFill>
            <a:srgbClr val="33CC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ES" sz="1600" b="1" kern="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Director, </a:t>
            </a:r>
            <a:r>
              <a:rPr lang="es-ES" sz="1600" b="1" kern="0" dirty="0" err="1">
                <a:solidFill>
                  <a:srgbClr val="002060"/>
                </a:solidFill>
                <a:latin typeface="+mn-lt"/>
                <a:ea typeface="+mn-ea"/>
                <a:cs typeface="+mn-cs"/>
              </a:rPr>
              <a:t>Revenue</a:t>
            </a:r>
            <a:r>
              <a:rPr lang="es-ES" sz="1600" b="1" kern="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600" b="1" kern="0" dirty="0" err="1">
                <a:solidFill>
                  <a:srgbClr val="002060"/>
                </a:solidFill>
                <a:latin typeface="+mn-lt"/>
                <a:ea typeface="+mn-ea"/>
                <a:cs typeface="+mn-cs"/>
              </a:rPr>
              <a:t>Cycle</a:t>
            </a:r>
            <a:endParaRPr lang="es-ES" sz="1600" b="1" kern="0" dirty="0">
              <a:solidFill>
                <a:srgbClr val="002060"/>
              </a:solidFill>
            </a:endParaRPr>
          </a:p>
        </p:txBody>
      </p:sp>
      <p:sp>
        <p:nvSpPr>
          <p:cNvPr id="23" name="Flowchart: Alternate Process 22"/>
          <p:cNvSpPr/>
          <p:nvPr/>
        </p:nvSpPr>
        <p:spPr>
          <a:xfrm>
            <a:off x="7772400" y="6553200"/>
            <a:ext cx="1371600" cy="304800"/>
          </a:xfrm>
          <a:prstGeom prst="flowChartAlternateProces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latin typeface="Times New Roman" pitchFamily="18" charset="0"/>
                <a:cs typeface="Times New Roman" pitchFamily="18" charset="0"/>
              </a:rPr>
              <a:t>MMCHS RCM TEAM</a:t>
            </a:r>
          </a:p>
          <a:p>
            <a:pPr algn="ctr"/>
            <a:r>
              <a:rPr lang="en-US" sz="800" dirty="0" smtClean="0">
                <a:latin typeface="Times New Roman" pitchFamily="18" charset="0"/>
                <a:cs typeface="Times New Roman" pitchFamily="18" charset="0"/>
              </a:rPr>
              <a:t>Bob Hoover, Director</a:t>
            </a:r>
            <a:endParaRPr lang="en-US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Chevron 40"/>
          <p:cNvSpPr/>
          <p:nvPr/>
        </p:nvSpPr>
        <p:spPr>
          <a:xfrm>
            <a:off x="395536" y="5877272"/>
            <a:ext cx="1583531" cy="484187"/>
          </a:xfrm>
          <a:prstGeom prst="chevron">
            <a:avLst/>
          </a:prstGeom>
          <a:ln>
            <a:solidFill>
              <a:schemeClr val="accent5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 smtClean="0">
                <a:solidFill>
                  <a:schemeClr val="accent6">
                    <a:lumMod val="50000"/>
                  </a:schemeClr>
                </a:solidFill>
              </a:rPr>
              <a:t>Credentialing</a:t>
            </a:r>
            <a:endParaRPr lang="en-US" sz="12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8" name="Plaque 87"/>
          <p:cNvSpPr/>
          <p:nvPr/>
        </p:nvSpPr>
        <p:spPr>
          <a:xfrm>
            <a:off x="179512" y="2132856"/>
            <a:ext cx="1706488" cy="720080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Accounting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9" name="Hexagon 88"/>
          <p:cNvSpPr/>
          <p:nvPr/>
        </p:nvSpPr>
        <p:spPr>
          <a:xfrm>
            <a:off x="7092280" y="2132856"/>
            <a:ext cx="1944216" cy="698376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Information Systems</a:t>
            </a:r>
            <a:endParaRPr lang="en-US" dirty="0"/>
          </a:p>
        </p:txBody>
      </p:sp>
      <p:cxnSp>
        <p:nvCxnSpPr>
          <p:cNvPr id="91" name="Elbow Connector 90"/>
          <p:cNvCxnSpPr>
            <a:stCxn id="88" idx="3"/>
          </p:cNvCxnSpPr>
          <p:nvPr/>
        </p:nvCxnSpPr>
        <p:spPr>
          <a:xfrm flipV="1">
            <a:off x="1886000" y="2420888"/>
            <a:ext cx="885800" cy="72008"/>
          </a:xfrm>
          <a:prstGeom prst="bentConnector3">
            <a:avLst>
              <a:gd name="adj1" fmla="val 50000"/>
            </a:avLst>
          </a:prstGeom>
          <a:ln w="25400" cmpd="dbl">
            <a:gradFill>
              <a:gsLst>
                <a:gs pos="0">
                  <a:srgbClr val="000082"/>
                </a:gs>
                <a:gs pos="13000">
                  <a:srgbClr val="0047FF"/>
                </a:gs>
                <a:gs pos="28000">
                  <a:srgbClr val="000082"/>
                </a:gs>
                <a:gs pos="42999">
                  <a:srgbClr val="0047FF"/>
                </a:gs>
                <a:gs pos="58000">
                  <a:srgbClr val="000082"/>
                </a:gs>
                <a:gs pos="72000">
                  <a:srgbClr val="0047FF"/>
                </a:gs>
                <a:gs pos="87000">
                  <a:srgbClr val="000082"/>
                </a:gs>
                <a:gs pos="100000">
                  <a:srgbClr val="0047FF"/>
                </a:gs>
              </a:gsLst>
              <a:lin ang="5400000" scaled="0"/>
            </a:gradFill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Elbow Connector 91"/>
          <p:cNvCxnSpPr>
            <a:stCxn id="89" idx="3"/>
          </p:cNvCxnSpPr>
          <p:nvPr/>
        </p:nvCxnSpPr>
        <p:spPr>
          <a:xfrm rot="10800000">
            <a:off x="6228184" y="2420888"/>
            <a:ext cx="864096" cy="61156"/>
          </a:xfrm>
          <a:prstGeom prst="bentConnector3">
            <a:avLst>
              <a:gd name="adj1" fmla="val 50000"/>
            </a:avLst>
          </a:prstGeom>
          <a:ln w="25400" cmpd="dbl">
            <a:gradFill>
              <a:gsLst>
                <a:gs pos="0">
                  <a:srgbClr val="000082"/>
                </a:gs>
                <a:gs pos="13000">
                  <a:srgbClr val="0047FF"/>
                </a:gs>
                <a:gs pos="28000">
                  <a:srgbClr val="000082"/>
                </a:gs>
                <a:gs pos="42999">
                  <a:srgbClr val="0047FF"/>
                </a:gs>
                <a:gs pos="58000">
                  <a:srgbClr val="000082"/>
                </a:gs>
                <a:gs pos="72000">
                  <a:srgbClr val="0047FF"/>
                </a:gs>
                <a:gs pos="87000">
                  <a:srgbClr val="000082"/>
                </a:gs>
                <a:gs pos="100000">
                  <a:srgbClr val="0047FF"/>
                </a:gs>
              </a:gsLst>
              <a:lin ang="5400000" scaled="0"/>
            </a:gradFill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hape 97"/>
          <p:cNvCxnSpPr>
            <a:stCxn id="88" idx="0"/>
            <a:endCxn id="35" idx="1"/>
          </p:cNvCxnSpPr>
          <p:nvPr/>
        </p:nvCxnSpPr>
        <p:spPr>
          <a:xfrm rot="5400000" flipH="1" flipV="1">
            <a:off x="1581618" y="996680"/>
            <a:ext cx="587315" cy="1685038"/>
          </a:xfrm>
          <a:prstGeom prst="bentConnector2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hape 99"/>
          <p:cNvCxnSpPr>
            <a:stCxn id="89" idx="4"/>
            <a:endCxn id="35" idx="3"/>
          </p:cNvCxnSpPr>
          <p:nvPr/>
        </p:nvCxnSpPr>
        <p:spPr>
          <a:xfrm rot="16200000" flipV="1">
            <a:off x="6480875" y="1346857"/>
            <a:ext cx="587315" cy="984684"/>
          </a:xfrm>
          <a:prstGeom prst="bentConnector2">
            <a:avLst/>
          </a:prstGeom>
          <a:ln w="28575">
            <a:solidFill>
              <a:srgbClr val="D840A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0" y="0"/>
            <a:ext cx="37079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An HFMA Forums Tool (hfma.org/forums)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483768" y="188640"/>
            <a:ext cx="3887787" cy="490538"/>
          </a:xfrm>
          <a:solidFill>
            <a:schemeClr val="accent2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n-US" sz="2400" dirty="0" smtClean="0"/>
              <a:t>Patient Access Services</a:t>
            </a:r>
            <a:endParaRPr lang="en-US" sz="2400" dirty="0"/>
          </a:p>
        </p:txBody>
      </p:sp>
      <p:sp>
        <p:nvSpPr>
          <p:cNvPr id="13" name="Flowchart: Alternate Process 12"/>
          <p:cNvSpPr/>
          <p:nvPr/>
        </p:nvSpPr>
        <p:spPr>
          <a:xfrm>
            <a:off x="3419475" y="1700213"/>
            <a:ext cx="1800225" cy="215900"/>
          </a:xfrm>
          <a:prstGeom prst="flowChartAlternateProcess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Lead Registration Clerk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4" name="Flowchart: Alternate Process 13"/>
          <p:cNvSpPr/>
          <p:nvPr/>
        </p:nvSpPr>
        <p:spPr>
          <a:xfrm>
            <a:off x="3414799" y="1412205"/>
            <a:ext cx="1800225" cy="215900"/>
          </a:xfrm>
          <a:prstGeom prst="flowChartAlternateProcess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>
                <a:solidFill>
                  <a:schemeClr val="tx1"/>
                </a:solidFill>
              </a:rPr>
              <a:t>PAS Leadership</a:t>
            </a:r>
          </a:p>
        </p:txBody>
      </p:sp>
      <p:sp>
        <p:nvSpPr>
          <p:cNvPr id="15" name="Flowchart: Alternate Process 14"/>
          <p:cNvSpPr/>
          <p:nvPr/>
        </p:nvSpPr>
        <p:spPr>
          <a:xfrm>
            <a:off x="3455987" y="1984153"/>
            <a:ext cx="1800225" cy="215900"/>
          </a:xfrm>
          <a:prstGeom prst="flowChartAlternateProcess">
            <a:avLst/>
          </a:prstGeom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QA/Training Coordinator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6" name="Flowchart: Alternate Process 15"/>
          <p:cNvSpPr/>
          <p:nvPr/>
        </p:nvSpPr>
        <p:spPr>
          <a:xfrm>
            <a:off x="3456520" y="3208232"/>
            <a:ext cx="1800225" cy="215900"/>
          </a:xfrm>
          <a:prstGeom prst="flowChartAlternateProcess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Admissions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7" name="Flowchart: Alternate Process 16"/>
          <p:cNvSpPr/>
          <p:nvPr/>
        </p:nvSpPr>
        <p:spPr>
          <a:xfrm>
            <a:off x="3419475" y="3483706"/>
            <a:ext cx="1800225" cy="215900"/>
          </a:xfrm>
          <a:prstGeom prst="flowChartAlternateProcess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err="1" smtClean="0">
                <a:solidFill>
                  <a:schemeClr val="tx1"/>
                </a:solidFill>
              </a:rPr>
              <a:t>OutPatient</a:t>
            </a:r>
            <a:r>
              <a:rPr lang="en-US" sz="1000" dirty="0" smtClean="0">
                <a:solidFill>
                  <a:schemeClr val="tx1"/>
                </a:solidFill>
              </a:rPr>
              <a:t> Registration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8" name="Flowchart: Alternate Process 17"/>
          <p:cNvSpPr/>
          <p:nvPr/>
        </p:nvSpPr>
        <p:spPr>
          <a:xfrm>
            <a:off x="3414802" y="3753098"/>
            <a:ext cx="1800225" cy="215900"/>
          </a:xfrm>
          <a:prstGeom prst="flowChartAlternateProcess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Vernon Lab Registration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9" name="Flowchart: Alternate Process 18"/>
          <p:cNvSpPr/>
          <p:nvPr/>
        </p:nvSpPr>
        <p:spPr>
          <a:xfrm>
            <a:off x="3414802" y="4042023"/>
            <a:ext cx="1800225" cy="215900"/>
          </a:xfrm>
          <a:prstGeom prst="flowChartAlternateProcess">
            <a:avLst/>
          </a:prstGeom>
          <a:ln>
            <a:solidFill>
              <a:srgbClr val="6E7D5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Night Shift/ED Registration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" name="Flowchart: Alternate Process 21"/>
          <p:cNvSpPr/>
          <p:nvPr/>
        </p:nvSpPr>
        <p:spPr>
          <a:xfrm>
            <a:off x="3435216" y="5482183"/>
            <a:ext cx="1800225" cy="215900"/>
          </a:xfrm>
          <a:prstGeom prst="flowChartAlternateProcess">
            <a:avLst/>
          </a:prstGeom>
          <a:ln>
            <a:solidFill>
              <a:srgbClr val="6A481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Amish Contracts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3" name="Flowchart: Alternate Process 22"/>
          <p:cNvSpPr/>
          <p:nvPr/>
        </p:nvSpPr>
        <p:spPr>
          <a:xfrm>
            <a:off x="3445002" y="5193258"/>
            <a:ext cx="1800225" cy="215900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Referred Labs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4" name="Flowchart: Alternate Process 23"/>
          <p:cNvSpPr/>
          <p:nvPr/>
        </p:nvSpPr>
        <p:spPr>
          <a:xfrm>
            <a:off x="3445002" y="4905375"/>
            <a:ext cx="1800225" cy="215900"/>
          </a:xfrm>
          <a:prstGeom prst="flowChartAlternateProcess">
            <a:avLst/>
          </a:prstGeom>
          <a:ln>
            <a:solidFill>
              <a:srgbClr val="E24E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Recurring Physical Therapy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5" name="Flowchart: Alternate Process 24"/>
          <p:cNvSpPr/>
          <p:nvPr/>
        </p:nvSpPr>
        <p:spPr>
          <a:xfrm>
            <a:off x="3414800" y="4581128"/>
            <a:ext cx="1800225" cy="215900"/>
          </a:xfrm>
          <a:prstGeom prst="flowChartAlternateProcess">
            <a:avLst/>
          </a:prstGeom>
          <a:ln>
            <a:solidFill>
              <a:srgbClr val="D156D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Pre-Registration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6" name="Flowchart: Alternate Process 25"/>
          <p:cNvSpPr/>
          <p:nvPr/>
        </p:nvSpPr>
        <p:spPr>
          <a:xfrm>
            <a:off x="3414801" y="4302296"/>
            <a:ext cx="1800225" cy="215900"/>
          </a:xfrm>
          <a:prstGeom prst="flowChartAlternateProcess">
            <a:avLst/>
          </a:prstGeom>
          <a:ln>
            <a:solidFill>
              <a:srgbClr val="5F72D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Evening/Night Registration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7" name="Flowchart: Alternate Process 26"/>
          <p:cNvSpPr/>
          <p:nvPr/>
        </p:nvSpPr>
        <p:spPr>
          <a:xfrm>
            <a:off x="3456520" y="2923480"/>
            <a:ext cx="1800225" cy="217488"/>
          </a:xfrm>
          <a:prstGeom prst="flowChartAlternateProcess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000" dirty="0" err="1" smtClean="0">
                <a:solidFill>
                  <a:schemeClr val="tx1"/>
                </a:solidFill>
              </a:rPr>
              <a:t>Meditech</a:t>
            </a:r>
            <a:r>
              <a:rPr lang="en-US" sz="1000" dirty="0" smtClean="0">
                <a:solidFill>
                  <a:schemeClr val="tx1"/>
                </a:solidFill>
              </a:rPr>
              <a:t> Super Users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8" name="Flowchart: Alternate Process 27"/>
          <p:cNvSpPr/>
          <p:nvPr/>
        </p:nvSpPr>
        <p:spPr>
          <a:xfrm>
            <a:off x="3441355" y="2618792"/>
            <a:ext cx="1800225" cy="215900"/>
          </a:xfrm>
          <a:prstGeom prst="flowChartAlternateProcess">
            <a:avLst/>
          </a:prstGeom>
          <a:ln>
            <a:solidFill>
              <a:srgbClr val="99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Lead Support Coordinator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9" name="Flowchart: Alternate Process 28"/>
          <p:cNvSpPr/>
          <p:nvPr/>
        </p:nvSpPr>
        <p:spPr>
          <a:xfrm>
            <a:off x="3425431" y="2258402"/>
            <a:ext cx="1819796" cy="285139"/>
          </a:xfrm>
          <a:prstGeom prst="flowChartAlternateProcess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Physician Office Coordinator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0" name="Vertical Scroll 29"/>
          <p:cNvSpPr/>
          <p:nvPr/>
        </p:nvSpPr>
        <p:spPr>
          <a:xfrm>
            <a:off x="3059832" y="836613"/>
            <a:ext cx="2664296" cy="360362"/>
          </a:xfrm>
          <a:prstGeom prst="verticalScroll">
            <a:avLst/>
          </a:prstGeom>
          <a:solidFill>
            <a:srgbClr val="00B0F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dirty="0" smtClean="0">
                <a:solidFill>
                  <a:schemeClr val="tx1"/>
                </a:solidFill>
              </a:rPr>
              <a:t>Manager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32" name="Bevel 31"/>
          <p:cNvSpPr/>
          <p:nvPr/>
        </p:nvSpPr>
        <p:spPr>
          <a:xfrm>
            <a:off x="684213" y="1844675"/>
            <a:ext cx="1655762" cy="288925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3" name="Bevel 32"/>
          <p:cNvSpPr/>
          <p:nvPr/>
        </p:nvSpPr>
        <p:spPr>
          <a:xfrm>
            <a:off x="683568" y="1484784"/>
            <a:ext cx="1655762" cy="288925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4" name="Bevel 33"/>
          <p:cNvSpPr/>
          <p:nvPr/>
        </p:nvSpPr>
        <p:spPr>
          <a:xfrm>
            <a:off x="683568" y="2204864"/>
            <a:ext cx="1655762" cy="287337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5" name="Bevel 34"/>
          <p:cNvSpPr/>
          <p:nvPr/>
        </p:nvSpPr>
        <p:spPr>
          <a:xfrm>
            <a:off x="665714" y="2564556"/>
            <a:ext cx="1674259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6" name="Bevel 35"/>
          <p:cNvSpPr/>
          <p:nvPr/>
        </p:nvSpPr>
        <p:spPr>
          <a:xfrm>
            <a:off x="684213" y="2924175"/>
            <a:ext cx="1655762" cy="288925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7" name="Bevel 36"/>
          <p:cNvSpPr/>
          <p:nvPr/>
        </p:nvSpPr>
        <p:spPr>
          <a:xfrm>
            <a:off x="684213" y="3284538"/>
            <a:ext cx="1655762" cy="288925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8" name="Bevel 37"/>
          <p:cNvSpPr/>
          <p:nvPr/>
        </p:nvSpPr>
        <p:spPr>
          <a:xfrm>
            <a:off x="684213" y="3644900"/>
            <a:ext cx="1655762" cy="288925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9" name="Bevel 38"/>
          <p:cNvSpPr/>
          <p:nvPr/>
        </p:nvSpPr>
        <p:spPr>
          <a:xfrm>
            <a:off x="684213" y="4005263"/>
            <a:ext cx="1655762" cy="287337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40" name="Bevel 39"/>
          <p:cNvSpPr/>
          <p:nvPr/>
        </p:nvSpPr>
        <p:spPr>
          <a:xfrm>
            <a:off x="684213" y="4365625"/>
            <a:ext cx="1655762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41" name="Bevel 40"/>
          <p:cNvSpPr/>
          <p:nvPr/>
        </p:nvSpPr>
        <p:spPr>
          <a:xfrm>
            <a:off x="684213" y="4724400"/>
            <a:ext cx="1655762" cy="288925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42" name="Bevel 41"/>
          <p:cNvSpPr/>
          <p:nvPr/>
        </p:nvSpPr>
        <p:spPr>
          <a:xfrm>
            <a:off x="684213" y="5084763"/>
            <a:ext cx="1655762" cy="288925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43" name="Bevel 42"/>
          <p:cNvSpPr/>
          <p:nvPr/>
        </p:nvSpPr>
        <p:spPr>
          <a:xfrm>
            <a:off x="684213" y="5445125"/>
            <a:ext cx="1655762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44" name="Bevel 43"/>
          <p:cNvSpPr/>
          <p:nvPr/>
        </p:nvSpPr>
        <p:spPr>
          <a:xfrm>
            <a:off x="684213" y="5805488"/>
            <a:ext cx="1655762" cy="287337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45" name="Bevel 44"/>
          <p:cNvSpPr/>
          <p:nvPr/>
        </p:nvSpPr>
        <p:spPr>
          <a:xfrm>
            <a:off x="684213" y="6165850"/>
            <a:ext cx="1655762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46" name="Bevel 45"/>
          <p:cNvSpPr/>
          <p:nvPr/>
        </p:nvSpPr>
        <p:spPr>
          <a:xfrm>
            <a:off x="6372200" y="1268760"/>
            <a:ext cx="1657350" cy="287337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47" name="Bevel 46"/>
          <p:cNvSpPr/>
          <p:nvPr/>
        </p:nvSpPr>
        <p:spPr>
          <a:xfrm>
            <a:off x="6372200" y="1628800"/>
            <a:ext cx="1657350" cy="288925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48" name="Bevel 47"/>
          <p:cNvSpPr/>
          <p:nvPr/>
        </p:nvSpPr>
        <p:spPr>
          <a:xfrm>
            <a:off x="6372200" y="1988840"/>
            <a:ext cx="1657350" cy="288925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49" name="Bevel 48"/>
          <p:cNvSpPr/>
          <p:nvPr/>
        </p:nvSpPr>
        <p:spPr>
          <a:xfrm>
            <a:off x="6372200" y="2348880"/>
            <a:ext cx="1657350" cy="287337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50" name="Bevel 49"/>
          <p:cNvSpPr/>
          <p:nvPr/>
        </p:nvSpPr>
        <p:spPr>
          <a:xfrm>
            <a:off x="6372200" y="2708920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51" name="Bevel 50"/>
          <p:cNvSpPr/>
          <p:nvPr/>
        </p:nvSpPr>
        <p:spPr>
          <a:xfrm>
            <a:off x="6372200" y="3068960"/>
            <a:ext cx="1657350" cy="288925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52" name="Bevel 51"/>
          <p:cNvSpPr/>
          <p:nvPr/>
        </p:nvSpPr>
        <p:spPr>
          <a:xfrm>
            <a:off x="6372200" y="3429000"/>
            <a:ext cx="1657350" cy="288925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53" name="Bevel 52"/>
          <p:cNvSpPr/>
          <p:nvPr/>
        </p:nvSpPr>
        <p:spPr>
          <a:xfrm>
            <a:off x="6372200" y="3789040"/>
            <a:ext cx="1657350" cy="288925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54" name="Bevel 53"/>
          <p:cNvSpPr/>
          <p:nvPr/>
        </p:nvSpPr>
        <p:spPr>
          <a:xfrm>
            <a:off x="6372200" y="4149080"/>
            <a:ext cx="1657350" cy="287337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55" name="Bevel 54"/>
          <p:cNvSpPr/>
          <p:nvPr/>
        </p:nvSpPr>
        <p:spPr>
          <a:xfrm>
            <a:off x="6372200" y="4509120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56" name="Bevel 55"/>
          <p:cNvSpPr/>
          <p:nvPr/>
        </p:nvSpPr>
        <p:spPr>
          <a:xfrm>
            <a:off x="6372200" y="5229200"/>
            <a:ext cx="1657350" cy="288925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57" name="Bevel 56"/>
          <p:cNvSpPr/>
          <p:nvPr/>
        </p:nvSpPr>
        <p:spPr>
          <a:xfrm>
            <a:off x="6372200" y="4869160"/>
            <a:ext cx="1678434" cy="288925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58" name="Bevel 57"/>
          <p:cNvSpPr/>
          <p:nvPr/>
        </p:nvSpPr>
        <p:spPr>
          <a:xfrm>
            <a:off x="6372200" y="5589240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59" name="Bevel 58"/>
          <p:cNvSpPr/>
          <p:nvPr/>
        </p:nvSpPr>
        <p:spPr>
          <a:xfrm>
            <a:off x="6372200" y="5949280"/>
            <a:ext cx="1657350" cy="287337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29" name="Up Arrow 128"/>
          <p:cNvSpPr/>
          <p:nvPr/>
        </p:nvSpPr>
        <p:spPr>
          <a:xfrm>
            <a:off x="4211638" y="1196975"/>
            <a:ext cx="288925" cy="2159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8" name="Flowchart: Alternate Process 147"/>
          <p:cNvSpPr/>
          <p:nvPr/>
        </p:nvSpPr>
        <p:spPr>
          <a:xfrm>
            <a:off x="3435216" y="5795998"/>
            <a:ext cx="1800225" cy="215900"/>
          </a:xfrm>
          <a:prstGeom prst="flowChartAlternateProcess">
            <a:avLst/>
          </a:prstGeom>
          <a:ln>
            <a:solidFill>
              <a:srgbClr val="0E7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err="1" smtClean="0">
                <a:solidFill>
                  <a:schemeClr val="tx1"/>
                </a:solidFill>
              </a:rPr>
              <a:t>Emdeon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49" name="Bevel 148"/>
          <p:cNvSpPr/>
          <p:nvPr/>
        </p:nvSpPr>
        <p:spPr>
          <a:xfrm>
            <a:off x="6372200" y="6309320"/>
            <a:ext cx="1657350" cy="233813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153" name="Straight Arrow Connector 152"/>
          <p:cNvCxnSpPr/>
          <p:nvPr/>
        </p:nvCxnSpPr>
        <p:spPr>
          <a:xfrm>
            <a:off x="8388424" y="4545013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Flowchart: Alternate Process 153"/>
          <p:cNvSpPr/>
          <p:nvPr/>
        </p:nvSpPr>
        <p:spPr>
          <a:xfrm>
            <a:off x="3455984" y="6057900"/>
            <a:ext cx="1800225" cy="215900"/>
          </a:xfrm>
          <a:prstGeom prst="flowChartAlternateProcess">
            <a:avLst/>
          </a:prstGeom>
          <a:ln>
            <a:solidFill>
              <a:srgbClr val="0099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Quick Pay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55" name="Flowchart: Alternate Process 154"/>
          <p:cNvSpPr/>
          <p:nvPr/>
        </p:nvSpPr>
        <p:spPr>
          <a:xfrm>
            <a:off x="3456520" y="6345238"/>
            <a:ext cx="1800225" cy="215900"/>
          </a:xfrm>
          <a:prstGeom prst="flowChartAlternateProcess">
            <a:avLst/>
          </a:prstGeom>
          <a:ln>
            <a:solidFill>
              <a:srgbClr val="210A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Financial Counselors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80" name="Flowchart: Alternate Process 179"/>
          <p:cNvSpPr/>
          <p:nvPr/>
        </p:nvSpPr>
        <p:spPr>
          <a:xfrm>
            <a:off x="3456520" y="6615167"/>
            <a:ext cx="1800225" cy="215900"/>
          </a:xfrm>
          <a:prstGeom prst="flowChartAlternateProcess">
            <a:avLst/>
          </a:prstGeom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Patient Portal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81" name="Bevel 180"/>
          <p:cNvSpPr/>
          <p:nvPr/>
        </p:nvSpPr>
        <p:spPr>
          <a:xfrm>
            <a:off x="684213" y="6499277"/>
            <a:ext cx="1655762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82" name="Bevel 181"/>
          <p:cNvSpPr/>
          <p:nvPr/>
        </p:nvSpPr>
        <p:spPr>
          <a:xfrm>
            <a:off x="6408316" y="6624187"/>
            <a:ext cx="1657350" cy="233813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210" name="Straight Arrow Connector 209"/>
          <p:cNvCxnSpPr>
            <a:stCxn id="46" idx="5"/>
            <a:endCxn id="14" idx="3"/>
          </p:cNvCxnSpPr>
          <p:nvPr/>
        </p:nvCxnSpPr>
        <p:spPr>
          <a:xfrm flipH="1">
            <a:off x="5215024" y="1412429"/>
            <a:ext cx="1193093" cy="107726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Straight Arrow Connector 211"/>
          <p:cNvCxnSpPr>
            <a:stCxn id="33" idx="0"/>
            <a:endCxn id="14" idx="1"/>
          </p:cNvCxnSpPr>
          <p:nvPr/>
        </p:nvCxnSpPr>
        <p:spPr>
          <a:xfrm flipV="1">
            <a:off x="2339330" y="1520155"/>
            <a:ext cx="1075469" cy="109092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Arrow Connector 212"/>
          <p:cNvCxnSpPr>
            <a:stCxn id="32" idx="0"/>
            <a:endCxn id="14" idx="1"/>
          </p:cNvCxnSpPr>
          <p:nvPr/>
        </p:nvCxnSpPr>
        <p:spPr>
          <a:xfrm flipV="1">
            <a:off x="2339975" y="1520155"/>
            <a:ext cx="1074824" cy="468983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Arrow Connector 215"/>
          <p:cNvCxnSpPr>
            <a:stCxn id="47" idx="5"/>
            <a:endCxn id="14" idx="3"/>
          </p:cNvCxnSpPr>
          <p:nvPr/>
        </p:nvCxnSpPr>
        <p:spPr>
          <a:xfrm flipH="1" flipV="1">
            <a:off x="5215024" y="1520155"/>
            <a:ext cx="1193292" cy="25310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Arrow Connector 219"/>
          <p:cNvCxnSpPr>
            <a:stCxn id="46" idx="5"/>
            <a:endCxn id="13" idx="3"/>
          </p:cNvCxnSpPr>
          <p:nvPr/>
        </p:nvCxnSpPr>
        <p:spPr>
          <a:xfrm flipH="1">
            <a:off x="5219700" y="1412429"/>
            <a:ext cx="1188417" cy="395734"/>
          </a:xfrm>
          <a:prstGeom prst="straightConnector1">
            <a:avLst/>
          </a:prstGeom>
          <a:ln w="19050">
            <a:solidFill>
              <a:srgbClr val="0099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Arrow Connector 221"/>
          <p:cNvCxnSpPr>
            <a:stCxn id="47" idx="4"/>
            <a:endCxn id="28" idx="3"/>
          </p:cNvCxnSpPr>
          <p:nvPr/>
        </p:nvCxnSpPr>
        <p:spPr>
          <a:xfrm flipH="1">
            <a:off x="5241580" y="1773263"/>
            <a:ext cx="1130620" cy="953479"/>
          </a:xfrm>
          <a:prstGeom prst="straightConnector1">
            <a:avLst/>
          </a:prstGeom>
          <a:ln w="19050">
            <a:solidFill>
              <a:srgbClr val="99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Arrow Connector 223"/>
          <p:cNvCxnSpPr>
            <a:stCxn id="33" idx="0"/>
            <a:endCxn id="15" idx="1"/>
          </p:cNvCxnSpPr>
          <p:nvPr/>
        </p:nvCxnSpPr>
        <p:spPr>
          <a:xfrm>
            <a:off x="2339330" y="1629247"/>
            <a:ext cx="1116657" cy="462856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Arrow Connector 225"/>
          <p:cNvCxnSpPr>
            <a:stCxn id="32" idx="0"/>
            <a:endCxn id="29" idx="1"/>
          </p:cNvCxnSpPr>
          <p:nvPr/>
        </p:nvCxnSpPr>
        <p:spPr>
          <a:xfrm>
            <a:off x="2339975" y="1989138"/>
            <a:ext cx="1085456" cy="411834"/>
          </a:xfrm>
          <a:prstGeom prst="straightConnector1">
            <a:avLst/>
          </a:prstGeom>
          <a:ln w="190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Arrow Connector 227"/>
          <p:cNvCxnSpPr>
            <a:stCxn id="34" idx="0"/>
            <a:endCxn id="16" idx="1"/>
          </p:cNvCxnSpPr>
          <p:nvPr/>
        </p:nvCxnSpPr>
        <p:spPr>
          <a:xfrm>
            <a:off x="2339330" y="2348533"/>
            <a:ext cx="1117190" cy="967649"/>
          </a:xfrm>
          <a:prstGeom prst="straightConnector1">
            <a:avLst/>
          </a:prstGeom>
          <a:ln w="190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Arrow Connector 229"/>
          <p:cNvCxnSpPr>
            <a:stCxn id="33" idx="0"/>
            <a:endCxn id="27" idx="1"/>
          </p:cNvCxnSpPr>
          <p:nvPr/>
        </p:nvCxnSpPr>
        <p:spPr>
          <a:xfrm>
            <a:off x="2339330" y="1629247"/>
            <a:ext cx="1117190" cy="1402977"/>
          </a:xfrm>
          <a:prstGeom prst="straightConnector1">
            <a:avLst/>
          </a:prstGeom>
          <a:ln w="190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Straight Arrow Connector 230"/>
          <p:cNvCxnSpPr>
            <a:stCxn id="32" idx="0"/>
            <a:endCxn id="27" idx="1"/>
          </p:cNvCxnSpPr>
          <p:nvPr/>
        </p:nvCxnSpPr>
        <p:spPr>
          <a:xfrm>
            <a:off x="2339975" y="1989138"/>
            <a:ext cx="1116545" cy="1043086"/>
          </a:xfrm>
          <a:prstGeom prst="straightConnector1">
            <a:avLst/>
          </a:prstGeom>
          <a:ln w="190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Straight Arrow Connector 234"/>
          <p:cNvCxnSpPr/>
          <p:nvPr/>
        </p:nvCxnSpPr>
        <p:spPr>
          <a:xfrm flipH="1">
            <a:off x="5258161" y="1484437"/>
            <a:ext cx="1151372" cy="1547787"/>
          </a:xfrm>
          <a:prstGeom prst="straightConnector1">
            <a:avLst/>
          </a:prstGeom>
          <a:ln w="190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Arrow Connector 236"/>
          <p:cNvCxnSpPr>
            <a:stCxn id="47" idx="4"/>
            <a:endCxn id="27" idx="3"/>
          </p:cNvCxnSpPr>
          <p:nvPr/>
        </p:nvCxnSpPr>
        <p:spPr>
          <a:xfrm flipH="1">
            <a:off x="5256745" y="1773263"/>
            <a:ext cx="1115455" cy="1258961"/>
          </a:xfrm>
          <a:prstGeom prst="straightConnector1">
            <a:avLst/>
          </a:prstGeom>
          <a:ln w="190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Arrow Connector 238"/>
          <p:cNvCxnSpPr>
            <a:stCxn id="48" idx="5"/>
            <a:endCxn id="16" idx="3"/>
          </p:cNvCxnSpPr>
          <p:nvPr/>
        </p:nvCxnSpPr>
        <p:spPr>
          <a:xfrm flipH="1">
            <a:off x="5256745" y="2133303"/>
            <a:ext cx="1151571" cy="1182879"/>
          </a:xfrm>
          <a:prstGeom prst="straightConnector1">
            <a:avLst/>
          </a:prstGeom>
          <a:ln w="190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Straight Arrow Connector 240"/>
          <p:cNvCxnSpPr>
            <a:stCxn id="35" idx="0"/>
            <a:endCxn id="16" idx="1"/>
          </p:cNvCxnSpPr>
          <p:nvPr/>
        </p:nvCxnSpPr>
        <p:spPr>
          <a:xfrm>
            <a:off x="2339973" y="2708225"/>
            <a:ext cx="1116547" cy="607957"/>
          </a:xfrm>
          <a:prstGeom prst="straightConnector1">
            <a:avLst/>
          </a:prstGeom>
          <a:ln w="190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Straight Arrow Connector 242"/>
          <p:cNvCxnSpPr>
            <a:stCxn id="46" idx="5"/>
            <a:endCxn id="16" idx="3"/>
          </p:cNvCxnSpPr>
          <p:nvPr/>
        </p:nvCxnSpPr>
        <p:spPr>
          <a:xfrm flipH="1">
            <a:off x="5256745" y="1412429"/>
            <a:ext cx="1151372" cy="19037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Straight Arrow Connector 244"/>
          <p:cNvCxnSpPr>
            <a:stCxn id="46" idx="5"/>
            <a:endCxn id="16" idx="3"/>
          </p:cNvCxnSpPr>
          <p:nvPr/>
        </p:nvCxnSpPr>
        <p:spPr>
          <a:xfrm flipH="1">
            <a:off x="5256745" y="1412429"/>
            <a:ext cx="1151372" cy="1903753"/>
          </a:xfrm>
          <a:prstGeom prst="straightConnector1">
            <a:avLst/>
          </a:prstGeom>
          <a:ln w="190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Straight Arrow Connector 246"/>
          <p:cNvCxnSpPr/>
          <p:nvPr/>
        </p:nvCxnSpPr>
        <p:spPr>
          <a:xfrm>
            <a:off x="1512094" y="692696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Straight Arrow Connector 248"/>
          <p:cNvCxnSpPr>
            <a:stCxn id="49" idx="5"/>
            <a:endCxn id="17" idx="3"/>
          </p:cNvCxnSpPr>
          <p:nvPr/>
        </p:nvCxnSpPr>
        <p:spPr>
          <a:xfrm flipH="1">
            <a:off x="5219700" y="2492549"/>
            <a:ext cx="1188417" cy="1099107"/>
          </a:xfrm>
          <a:prstGeom prst="straightConnector1">
            <a:avLst/>
          </a:prstGeom>
          <a:ln w="190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Straight Arrow Connector 249"/>
          <p:cNvCxnSpPr>
            <a:stCxn id="50" idx="5"/>
            <a:endCxn id="17" idx="3"/>
          </p:cNvCxnSpPr>
          <p:nvPr/>
        </p:nvCxnSpPr>
        <p:spPr>
          <a:xfrm flipH="1">
            <a:off x="5219700" y="2852589"/>
            <a:ext cx="1188417" cy="739067"/>
          </a:xfrm>
          <a:prstGeom prst="straightConnector1">
            <a:avLst/>
          </a:prstGeom>
          <a:ln w="190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Straight Arrow Connector 252"/>
          <p:cNvCxnSpPr>
            <a:stCxn id="51" idx="5"/>
            <a:endCxn id="17" idx="3"/>
          </p:cNvCxnSpPr>
          <p:nvPr/>
        </p:nvCxnSpPr>
        <p:spPr>
          <a:xfrm flipH="1">
            <a:off x="5219700" y="3213423"/>
            <a:ext cx="1188616" cy="378233"/>
          </a:xfrm>
          <a:prstGeom prst="straightConnector1">
            <a:avLst/>
          </a:prstGeom>
          <a:ln w="190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Straight Arrow Connector 255"/>
          <p:cNvCxnSpPr>
            <a:stCxn id="52" idx="5"/>
            <a:endCxn id="17" idx="3"/>
          </p:cNvCxnSpPr>
          <p:nvPr/>
        </p:nvCxnSpPr>
        <p:spPr>
          <a:xfrm flipH="1">
            <a:off x="5219700" y="3573463"/>
            <a:ext cx="1188616" cy="18193"/>
          </a:xfrm>
          <a:prstGeom prst="straightConnector1">
            <a:avLst/>
          </a:prstGeom>
          <a:ln w="190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Straight Arrow Connector 258"/>
          <p:cNvCxnSpPr>
            <a:stCxn id="53" idx="5"/>
            <a:endCxn id="17" idx="3"/>
          </p:cNvCxnSpPr>
          <p:nvPr/>
        </p:nvCxnSpPr>
        <p:spPr>
          <a:xfrm flipH="1" flipV="1">
            <a:off x="5219700" y="3591656"/>
            <a:ext cx="1188616" cy="341847"/>
          </a:xfrm>
          <a:prstGeom prst="straightConnector1">
            <a:avLst/>
          </a:prstGeom>
          <a:ln w="190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Straight Arrow Connector 262"/>
          <p:cNvCxnSpPr>
            <a:stCxn id="36" idx="0"/>
            <a:endCxn id="17" idx="1"/>
          </p:cNvCxnSpPr>
          <p:nvPr/>
        </p:nvCxnSpPr>
        <p:spPr>
          <a:xfrm>
            <a:off x="2339975" y="3068638"/>
            <a:ext cx="1079500" cy="523018"/>
          </a:xfrm>
          <a:prstGeom prst="straightConnector1">
            <a:avLst/>
          </a:prstGeom>
          <a:ln w="190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Straight Arrow Connector 263"/>
          <p:cNvCxnSpPr>
            <a:stCxn id="37" idx="0"/>
            <a:endCxn id="17" idx="1"/>
          </p:cNvCxnSpPr>
          <p:nvPr/>
        </p:nvCxnSpPr>
        <p:spPr>
          <a:xfrm>
            <a:off x="2339975" y="3429001"/>
            <a:ext cx="1079500" cy="162655"/>
          </a:xfrm>
          <a:prstGeom prst="straightConnector1">
            <a:avLst/>
          </a:prstGeom>
          <a:ln w="190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Straight Arrow Connector 266"/>
          <p:cNvCxnSpPr>
            <a:stCxn id="38" idx="1"/>
            <a:endCxn id="17" idx="1"/>
          </p:cNvCxnSpPr>
          <p:nvPr/>
        </p:nvCxnSpPr>
        <p:spPr>
          <a:xfrm flipV="1">
            <a:off x="2303859" y="3591656"/>
            <a:ext cx="1115616" cy="197707"/>
          </a:xfrm>
          <a:prstGeom prst="straightConnector1">
            <a:avLst/>
          </a:prstGeom>
          <a:ln w="190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Arrow Connector 269"/>
          <p:cNvCxnSpPr>
            <a:endCxn id="17" idx="1"/>
          </p:cNvCxnSpPr>
          <p:nvPr/>
        </p:nvCxnSpPr>
        <p:spPr>
          <a:xfrm flipV="1">
            <a:off x="2321391" y="3591656"/>
            <a:ext cx="1098084" cy="512460"/>
          </a:xfrm>
          <a:prstGeom prst="straightConnector1">
            <a:avLst/>
          </a:prstGeom>
          <a:ln w="190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Straight Arrow Connector 271"/>
          <p:cNvCxnSpPr>
            <a:stCxn id="37" idx="1"/>
            <a:endCxn id="17" idx="1"/>
          </p:cNvCxnSpPr>
          <p:nvPr/>
        </p:nvCxnSpPr>
        <p:spPr>
          <a:xfrm>
            <a:off x="2303859" y="3429001"/>
            <a:ext cx="1115616" cy="162655"/>
          </a:xfrm>
          <a:prstGeom prst="straightConnector1">
            <a:avLst/>
          </a:prstGeom>
          <a:ln w="190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Straight Arrow Connector 272"/>
          <p:cNvCxnSpPr>
            <a:stCxn id="40" idx="0"/>
            <a:endCxn id="17" idx="1"/>
          </p:cNvCxnSpPr>
          <p:nvPr/>
        </p:nvCxnSpPr>
        <p:spPr>
          <a:xfrm flipV="1">
            <a:off x="2339975" y="3591656"/>
            <a:ext cx="1079500" cy="917638"/>
          </a:xfrm>
          <a:prstGeom prst="straightConnector1">
            <a:avLst/>
          </a:prstGeom>
          <a:ln w="190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Straight Arrow Connector 276"/>
          <p:cNvCxnSpPr>
            <a:stCxn id="41" idx="0"/>
            <a:endCxn id="18" idx="1"/>
          </p:cNvCxnSpPr>
          <p:nvPr/>
        </p:nvCxnSpPr>
        <p:spPr>
          <a:xfrm flipV="1">
            <a:off x="2339975" y="3861048"/>
            <a:ext cx="1074827" cy="1007815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Straight Arrow Connector 278"/>
          <p:cNvCxnSpPr>
            <a:stCxn id="54" idx="4"/>
            <a:endCxn id="19" idx="3"/>
          </p:cNvCxnSpPr>
          <p:nvPr/>
        </p:nvCxnSpPr>
        <p:spPr>
          <a:xfrm flipH="1" flipV="1">
            <a:off x="5215027" y="4149973"/>
            <a:ext cx="1157173" cy="142776"/>
          </a:xfrm>
          <a:prstGeom prst="straightConnector1">
            <a:avLst/>
          </a:prstGeom>
          <a:ln w="190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Straight Arrow Connector 280"/>
          <p:cNvCxnSpPr>
            <a:stCxn id="55" idx="5"/>
            <a:endCxn id="19" idx="3"/>
          </p:cNvCxnSpPr>
          <p:nvPr/>
        </p:nvCxnSpPr>
        <p:spPr>
          <a:xfrm flipH="1" flipV="1">
            <a:off x="5215027" y="4149973"/>
            <a:ext cx="1193090" cy="502816"/>
          </a:xfrm>
          <a:prstGeom prst="straightConnector1">
            <a:avLst/>
          </a:prstGeom>
          <a:ln w="190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Straight Arrow Connector 282"/>
          <p:cNvCxnSpPr>
            <a:stCxn id="57" idx="5"/>
            <a:endCxn id="26" idx="3"/>
          </p:cNvCxnSpPr>
          <p:nvPr/>
        </p:nvCxnSpPr>
        <p:spPr>
          <a:xfrm flipH="1" flipV="1">
            <a:off x="5215026" y="4410246"/>
            <a:ext cx="1193290" cy="603377"/>
          </a:xfrm>
          <a:prstGeom prst="straightConnector1">
            <a:avLst/>
          </a:prstGeom>
          <a:ln w="190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Straight Arrow Connector 284"/>
          <p:cNvCxnSpPr>
            <a:stCxn id="42" idx="0"/>
            <a:endCxn id="26" idx="1"/>
          </p:cNvCxnSpPr>
          <p:nvPr/>
        </p:nvCxnSpPr>
        <p:spPr>
          <a:xfrm flipV="1">
            <a:off x="2339975" y="4410246"/>
            <a:ext cx="1074826" cy="818980"/>
          </a:xfrm>
          <a:prstGeom prst="straightConnector1">
            <a:avLst/>
          </a:prstGeom>
          <a:ln w="190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Straight Arrow Connector 286"/>
          <p:cNvCxnSpPr>
            <a:stCxn id="56" idx="5"/>
            <a:endCxn id="25" idx="3"/>
          </p:cNvCxnSpPr>
          <p:nvPr/>
        </p:nvCxnSpPr>
        <p:spPr>
          <a:xfrm flipH="1" flipV="1">
            <a:off x="5215025" y="4689078"/>
            <a:ext cx="1193291" cy="684585"/>
          </a:xfrm>
          <a:prstGeom prst="straightConnector1">
            <a:avLst/>
          </a:prstGeom>
          <a:ln w="19050">
            <a:solidFill>
              <a:srgbClr val="EEA6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Straight Arrow Connector 287"/>
          <p:cNvCxnSpPr>
            <a:stCxn id="58" idx="5"/>
            <a:endCxn id="25" idx="3"/>
          </p:cNvCxnSpPr>
          <p:nvPr/>
        </p:nvCxnSpPr>
        <p:spPr>
          <a:xfrm flipH="1" flipV="1">
            <a:off x="5215025" y="4689078"/>
            <a:ext cx="1193092" cy="1043831"/>
          </a:xfrm>
          <a:prstGeom prst="straightConnector1">
            <a:avLst/>
          </a:prstGeom>
          <a:ln w="19050">
            <a:solidFill>
              <a:srgbClr val="EEA6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Straight Arrow Connector 290"/>
          <p:cNvCxnSpPr>
            <a:stCxn id="59" idx="5"/>
            <a:endCxn id="25" idx="3"/>
          </p:cNvCxnSpPr>
          <p:nvPr/>
        </p:nvCxnSpPr>
        <p:spPr>
          <a:xfrm flipH="1" flipV="1">
            <a:off x="5215025" y="4689078"/>
            <a:ext cx="1193092" cy="1403871"/>
          </a:xfrm>
          <a:prstGeom prst="straightConnector1">
            <a:avLst/>
          </a:prstGeom>
          <a:ln w="19050">
            <a:solidFill>
              <a:srgbClr val="EEA6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Straight Arrow Connector 294"/>
          <p:cNvCxnSpPr>
            <a:stCxn id="43" idx="1"/>
            <a:endCxn id="25" idx="1"/>
          </p:cNvCxnSpPr>
          <p:nvPr/>
        </p:nvCxnSpPr>
        <p:spPr>
          <a:xfrm flipV="1">
            <a:off x="2304058" y="4689078"/>
            <a:ext cx="1110742" cy="899716"/>
          </a:xfrm>
          <a:prstGeom prst="straightConnector1">
            <a:avLst/>
          </a:prstGeom>
          <a:ln w="19050">
            <a:solidFill>
              <a:srgbClr val="EEA6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Straight Arrow Connector 295"/>
          <p:cNvCxnSpPr>
            <a:stCxn id="44" idx="1"/>
            <a:endCxn id="25" idx="1"/>
          </p:cNvCxnSpPr>
          <p:nvPr/>
        </p:nvCxnSpPr>
        <p:spPr>
          <a:xfrm flipV="1">
            <a:off x="2304058" y="4689078"/>
            <a:ext cx="1110742" cy="1260079"/>
          </a:xfrm>
          <a:prstGeom prst="straightConnector1">
            <a:avLst/>
          </a:prstGeom>
          <a:ln w="19050">
            <a:solidFill>
              <a:srgbClr val="EEA6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0" name="Straight Arrow Connector 299"/>
          <p:cNvCxnSpPr>
            <a:stCxn id="45" idx="1"/>
            <a:endCxn id="155" idx="1"/>
          </p:cNvCxnSpPr>
          <p:nvPr/>
        </p:nvCxnSpPr>
        <p:spPr>
          <a:xfrm>
            <a:off x="2304058" y="6309519"/>
            <a:ext cx="1152462" cy="143669"/>
          </a:xfrm>
          <a:prstGeom prst="straightConnector1">
            <a:avLst/>
          </a:prstGeom>
          <a:ln w="19050">
            <a:solidFill>
              <a:srgbClr val="210A7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Straight Arrow Connector 300"/>
          <p:cNvCxnSpPr>
            <a:stCxn id="181" idx="0"/>
            <a:endCxn id="155" idx="1"/>
          </p:cNvCxnSpPr>
          <p:nvPr/>
        </p:nvCxnSpPr>
        <p:spPr>
          <a:xfrm flipV="1">
            <a:off x="2339975" y="6453188"/>
            <a:ext cx="1116545" cy="189758"/>
          </a:xfrm>
          <a:prstGeom prst="straightConnector1">
            <a:avLst/>
          </a:prstGeom>
          <a:ln w="19050">
            <a:solidFill>
              <a:srgbClr val="210A7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5" name="Straight Arrow Connector 304"/>
          <p:cNvCxnSpPr>
            <a:stCxn id="149" idx="5"/>
            <a:endCxn id="155" idx="3"/>
          </p:cNvCxnSpPr>
          <p:nvPr/>
        </p:nvCxnSpPr>
        <p:spPr>
          <a:xfrm flipH="1">
            <a:off x="5256745" y="6426227"/>
            <a:ext cx="1144682" cy="26961"/>
          </a:xfrm>
          <a:prstGeom prst="straightConnector1">
            <a:avLst/>
          </a:prstGeom>
          <a:ln w="19050">
            <a:solidFill>
              <a:srgbClr val="210A7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Straight Arrow Connector 306"/>
          <p:cNvCxnSpPr>
            <a:stCxn id="182" idx="4"/>
            <a:endCxn id="155" idx="3"/>
          </p:cNvCxnSpPr>
          <p:nvPr/>
        </p:nvCxnSpPr>
        <p:spPr>
          <a:xfrm flipH="1" flipV="1">
            <a:off x="5256745" y="6453188"/>
            <a:ext cx="1151571" cy="287906"/>
          </a:xfrm>
          <a:prstGeom prst="straightConnector1">
            <a:avLst/>
          </a:prstGeom>
          <a:ln w="19050">
            <a:solidFill>
              <a:srgbClr val="210A7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" name="Straight Arrow Connector 308"/>
          <p:cNvCxnSpPr>
            <a:stCxn id="182" idx="4"/>
            <a:endCxn id="180" idx="3"/>
          </p:cNvCxnSpPr>
          <p:nvPr/>
        </p:nvCxnSpPr>
        <p:spPr>
          <a:xfrm flipH="1" flipV="1">
            <a:off x="5256745" y="6723117"/>
            <a:ext cx="1151571" cy="17977"/>
          </a:xfrm>
          <a:prstGeom prst="straightConnector1">
            <a:avLst/>
          </a:prstGeom>
          <a:ln w="19050">
            <a:solidFill>
              <a:srgbClr val="00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" name="Straight Arrow Connector 312"/>
          <p:cNvCxnSpPr>
            <a:stCxn id="149" idx="5"/>
            <a:endCxn id="180" idx="3"/>
          </p:cNvCxnSpPr>
          <p:nvPr/>
        </p:nvCxnSpPr>
        <p:spPr>
          <a:xfrm flipH="1">
            <a:off x="5256745" y="6426227"/>
            <a:ext cx="1144682" cy="296890"/>
          </a:xfrm>
          <a:prstGeom prst="straightConnector1">
            <a:avLst/>
          </a:prstGeom>
          <a:ln w="19050">
            <a:solidFill>
              <a:srgbClr val="00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" name="Straight Arrow Connector 318"/>
          <p:cNvCxnSpPr>
            <a:stCxn id="51" idx="5"/>
            <a:endCxn id="23" idx="3"/>
          </p:cNvCxnSpPr>
          <p:nvPr/>
        </p:nvCxnSpPr>
        <p:spPr>
          <a:xfrm flipH="1">
            <a:off x="5245227" y="3213423"/>
            <a:ext cx="1163089" cy="2087785"/>
          </a:xfrm>
          <a:prstGeom prst="straightConnector1">
            <a:avLst/>
          </a:prstGeom>
          <a:ln w="19050">
            <a:solidFill>
              <a:srgbClr val="210A7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5" name="Straight Arrow Connector 324"/>
          <p:cNvCxnSpPr>
            <a:stCxn id="47" idx="5"/>
            <a:endCxn id="22" idx="3"/>
          </p:cNvCxnSpPr>
          <p:nvPr/>
        </p:nvCxnSpPr>
        <p:spPr>
          <a:xfrm flipH="1">
            <a:off x="5235441" y="1773263"/>
            <a:ext cx="1172875" cy="3816870"/>
          </a:xfrm>
          <a:prstGeom prst="straightConnector1">
            <a:avLst/>
          </a:prstGeom>
          <a:ln w="19050">
            <a:solidFill>
              <a:srgbClr val="99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Straight Arrow Connector 326"/>
          <p:cNvCxnSpPr>
            <a:stCxn id="41" idx="0"/>
            <a:endCxn id="148" idx="1"/>
          </p:cNvCxnSpPr>
          <p:nvPr/>
        </p:nvCxnSpPr>
        <p:spPr>
          <a:xfrm>
            <a:off x="2339975" y="4868863"/>
            <a:ext cx="1095241" cy="1035085"/>
          </a:xfrm>
          <a:prstGeom prst="straightConnector1">
            <a:avLst/>
          </a:prstGeom>
          <a:ln w="19050">
            <a:solidFill>
              <a:srgbClr val="0E722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0" name="Straight Arrow Connector 329"/>
          <p:cNvCxnSpPr>
            <a:stCxn id="32" idx="0"/>
            <a:endCxn id="148" idx="1"/>
          </p:cNvCxnSpPr>
          <p:nvPr/>
        </p:nvCxnSpPr>
        <p:spPr>
          <a:xfrm>
            <a:off x="2339975" y="1989138"/>
            <a:ext cx="1095241" cy="3914810"/>
          </a:xfrm>
          <a:prstGeom prst="straightConnector1">
            <a:avLst/>
          </a:prstGeom>
          <a:ln w="19050">
            <a:solidFill>
              <a:srgbClr val="0E722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4" name="Straight Arrow Connector 333"/>
          <p:cNvCxnSpPr>
            <a:stCxn id="41" idx="1"/>
            <a:endCxn id="154" idx="1"/>
          </p:cNvCxnSpPr>
          <p:nvPr/>
        </p:nvCxnSpPr>
        <p:spPr>
          <a:xfrm>
            <a:off x="2303859" y="4868863"/>
            <a:ext cx="1152125" cy="1296987"/>
          </a:xfrm>
          <a:prstGeom prst="straightConnector1">
            <a:avLst/>
          </a:prstGeom>
          <a:ln w="19050">
            <a:solidFill>
              <a:srgbClr val="33CC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Straight Arrow Connector 334"/>
          <p:cNvCxnSpPr>
            <a:stCxn id="32" idx="0"/>
            <a:endCxn id="154" idx="1"/>
          </p:cNvCxnSpPr>
          <p:nvPr/>
        </p:nvCxnSpPr>
        <p:spPr>
          <a:xfrm>
            <a:off x="2339975" y="1989138"/>
            <a:ext cx="1116009" cy="4176712"/>
          </a:xfrm>
          <a:prstGeom prst="straightConnector1">
            <a:avLst/>
          </a:prstGeom>
          <a:ln w="19050">
            <a:solidFill>
              <a:srgbClr val="33CC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1" name="Straight Arrow Connector 340"/>
          <p:cNvCxnSpPr>
            <a:stCxn id="37" idx="1"/>
            <a:endCxn id="18" idx="1"/>
          </p:cNvCxnSpPr>
          <p:nvPr/>
        </p:nvCxnSpPr>
        <p:spPr>
          <a:xfrm>
            <a:off x="2303859" y="3429001"/>
            <a:ext cx="1110943" cy="432047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3" name="Straight Arrow Connector 342"/>
          <p:cNvCxnSpPr>
            <a:stCxn id="56" idx="5"/>
            <a:endCxn id="18" idx="3"/>
          </p:cNvCxnSpPr>
          <p:nvPr/>
        </p:nvCxnSpPr>
        <p:spPr>
          <a:xfrm flipH="1" flipV="1">
            <a:off x="5215027" y="3861048"/>
            <a:ext cx="1193289" cy="1512615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Arrow Connector 138"/>
          <p:cNvCxnSpPr>
            <a:stCxn id="182" idx="5"/>
            <a:endCxn id="24" idx="3"/>
          </p:cNvCxnSpPr>
          <p:nvPr/>
        </p:nvCxnSpPr>
        <p:spPr>
          <a:xfrm flipH="1" flipV="1">
            <a:off x="5245227" y="5013325"/>
            <a:ext cx="1192316" cy="1727769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"/>
          <p:cNvSpPr>
            <a:spLocks noGrp="1"/>
          </p:cNvSpPr>
          <p:nvPr>
            <p:ph type="title"/>
          </p:nvPr>
        </p:nvSpPr>
        <p:spPr>
          <a:xfrm>
            <a:off x="1835696" y="404664"/>
            <a:ext cx="5976664" cy="432048"/>
          </a:xfrm>
          <a:solidFill>
            <a:schemeClr val="accent2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/>
          <a:lstStyle/>
          <a:p>
            <a:pPr eaLnBrk="1" hangingPunct="1">
              <a:defRPr/>
            </a:pPr>
            <a:r>
              <a:rPr lang="en-US" sz="2400" dirty="0" smtClean="0"/>
              <a:t>Health Information Management</a:t>
            </a:r>
            <a:endParaRPr lang="en-US" sz="2400" dirty="0"/>
          </a:p>
        </p:txBody>
      </p:sp>
      <p:sp>
        <p:nvSpPr>
          <p:cNvPr id="5" name="Vertical Scroll 4"/>
          <p:cNvSpPr/>
          <p:nvPr/>
        </p:nvSpPr>
        <p:spPr>
          <a:xfrm>
            <a:off x="3203848" y="1052736"/>
            <a:ext cx="3312368" cy="432048"/>
          </a:xfrm>
          <a:prstGeom prst="verticalScroll">
            <a:avLst/>
          </a:prstGeom>
          <a:solidFill>
            <a:srgbClr val="00B0F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>
                <a:solidFill>
                  <a:schemeClr val="tx1"/>
                </a:solidFill>
              </a:rPr>
              <a:t>Manager</a:t>
            </a:r>
          </a:p>
        </p:txBody>
      </p:sp>
      <p:sp>
        <p:nvSpPr>
          <p:cNvPr id="6" name="Flowchart: Alternate Process 5"/>
          <p:cNvSpPr/>
          <p:nvPr/>
        </p:nvSpPr>
        <p:spPr>
          <a:xfrm>
            <a:off x="3347864" y="2564904"/>
            <a:ext cx="3024187" cy="215900"/>
          </a:xfrm>
          <a:prstGeom prst="flowChartAlternateProcess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Chart Prepping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7" name="Flowchart: Alternate Process 6"/>
          <p:cNvSpPr/>
          <p:nvPr/>
        </p:nvSpPr>
        <p:spPr>
          <a:xfrm>
            <a:off x="3347864" y="2924944"/>
            <a:ext cx="3024187" cy="215900"/>
          </a:xfrm>
          <a:prstGeom prst="flowChartAlternateProcess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Scanning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8" name="Flowchart: Alternate Process 7"/>
          <p:cNvSpPr/>
          <p:nvPr/>
        </p:nvSpPr>
        <p:spPr>
          <a:xfrm>
            <a:off x="3347864" y="3284984"/>
            <a:ext cx="3024187" cy="215900"/>
          </a:xfrm>
          <a:prstGeom prst="flowChartAlternateProcess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Assign Form ID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9" name="Flowchart: Alternate Process 8"/>
          <p:cNvSpPr/>
          <p:nvPr/>
        </p:nvSpPr>
        <p:spPr>
          <a:xfrm>
            <a:off x="3347864" y="3645024"/>
            <a:ext cx="3024187" cy="215900"/>
          </a:xfrm>
          <a:prstGeom prst="flowChartAlternateProcess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Chart Analysis Inpatient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0" name="Flowchart: Alternate Process 9"/>
          <p:cNvSpPr/>
          <p:nvPr/>
        </p:nvSpPr>
        <p:spPr>
          <a:xfrm>
            <a:off x="3347864" y="4005064"/>
            <a:ext cx="3024187" cy="215900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Chart Analysis SDC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2" name="Flowchart: Alternate Process 11"/>
          <p:cNvSpPr/>
          <p:nvPr/>
        </p:nvSpPr>
        <p:spPr>
          <a:xfrm>
            <a:off x="3347864" y="4437112"/>
            <a:ext cx="3024187" cy="215900"/>
          </a:xfrm>
          <a:prstGeom prst="flowChartAlternateProcess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Delinquent Record Process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3" name="Flowchart: Alternate Process 12"/>
          <p:cNvSpPr/>
          <p:nvPr/>
        </p:nvSpPr>
        <p:spPr>
          <a:xfrm>
            <a:off x="3347864" y="4869160"/>
            <a:ext cx="3024187" cy="215900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Birth Certificate Submission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4" name="Flowchart: Alternate Process 13"/>
          <p:cNvSpPr/>
          <p:nvPr/>
        </p:nvSpPr>
        <p:spPr>
          <a:xfrm>
            <a:off x="3347864" y="5301208"/>
            <a:ext cx="3024187" cy="215900"/>
          </a:xfrm>
          <a:prstGeom prst="flowChartAlternateProcess">
            <a:avLst/>
          </a:prstGeom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Front Desk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5" name="Flowchart: Alternate Process 14"/>
          <p:cNvSpPr/>
          <p:nvPr/>
        </p:nvSpPr>
        <p:spPr>
          <a:xfrm>
            <a:off x="3347864" y="5661248"/>
            <a:ext cx="3024187" cy="215900"/>
          </a:xfrm>
          <a:prstGeom prst="flowChartAlternateProcess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Release of Information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6" name="Flowchart: Alternate Process 15"/>
          <p:cNvSpPr/>
          <p:nvPr/>
        </p:nvSpPr>
        <p:spPr>
          <a:xfrm>
            <a:off x="3347864" y="2204864"/>
            <a:ext cx="3024187" cy="215900"/>
          </a:xfrm>
          <a:prstGeom prst="flowChartAlternateProcess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Meditech </a:t>
            </a:r>
            <a:r>
              <a:rPr lang="en-US" sz="1000" dirty="0" err="1" smtClean="0">
                <a:solidFill>
                  <a:schemeClr val="tx1"/>
                </a:solidFill>
              </a:rPr>
              <a:t>Superuser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7" name="Up Arrow 16"/>
          <p:cNvSpPr/>
          <p:nvPr/>
        </p:nvSpPr>
        <p:spPr>
          <a:xfrm>
            <a:off x="4716016" y="1484784"/>
            <a:ext cx="288925" cy="35934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Bevel 17"/>
          <p:cNvSpPr/>
          <p:nvPr/>
        </p:nvSpPr>
        <p:spPr>
          <a:xfrm>
            <a:off x="827584" y="1628800"/>
            <a:ext cx="1655762" cy="288925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9" name="Bevel 18"/>
          <p:cNvSpPr/>
          <p:nvPr/>
        </p:nvSpPr>
        <p:spPr>
          <a:xfrm>
            <a:off x="7164288" y="1628800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21" name="Straight Arrow Connector 20"/>
          <p:cNvCxnSpPr>
            <a:stCxn id="32" idx="0"/>
            <a:endCxn id="6" idx="1"/>
          </p:cNvCxnSpPr>
          <p:nvPr/>
        </p:nvCxnSpPr>
        <p:spPr>
          <a:xfrm flipV="1">
            <a:off x="2483346" y="2672854"/>
            <a:ext cx="864518" cy="108521"/>
          </a:xfrm>
          <a:prstGeom prst="straightConnector1">
            <a:avLst/>
          </a:prstGeom>
          <a:ln w="158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32" idx="0"/>
            <a:endCxn id="7" idx="1"/>
          </p:cNvCxnSpPr>
          <p:nvPr/>
        </p:nvCxnSpPr>
        <p:spPr>
          <a:xfrm>
            <a:off x="2483346" y="2781375"/>
            <a:ext cx="864518" cy="251519"/>
          </a:xfrm>
          <a:prstGeom prst="straightConnector1">
            <a:avLst/>
          </a:prstGeom>
          <a:ln w="158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32" idx="0"/>
            <a:endCxn id="8" idx="1"/>
          </p:cNvCxnSpPr>
          <p:nvPr/>
        </p:nvCxnSpPr>
        <p:spPr>
          <a:xfrm>
            <a:off x="2483346" y="2781375"/>
            <a:ext cx="864518" cy="611559"/>
          </a:xfrm>
          <a:prstGeom prst="straightConnector1">
            <a:avLst/>
          </a:prstGeom>
          <a:ln w="158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40" idx="4"/>
            <a:endCxn id="6" idx="3"/>
          </p:cNvCxnSpPr>
          <p:nvPr/>
        </p:nvCxnSpPr>
        <p:spPr>
          <a:xfrm flipH="1" flipV="1">
            <a:off x="6372051" y="2672854"/>
            <a:ext cx="792237" cy="107727"/>
          </a:xfrm>
          <a:prstGeom prst="straightConnector1">
            <a:avLst/>
          </a:prstGeom>
          <a:ln w="158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40" idx="4"/>
            <a:endCxn id="7" idx="3"/>
          </p:cNvCxnSpPr>
          <p:nvPr/>
        </p:nvCxnSpPr>
        <p:spPr>
          <a:xfrm flipH="1">
            <a:off x="6372051" y="2780581"/>
            <a:ext cx="792237" cy="252313"/>
          </a:xfrm>
          <a:prstGeom prst="straightConnector1">
            <a:avLst/>
          </a:prstGeom>
          <a:ln w="158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40" idx="4"/>
            <a:endCxn id="8" idx="3"/>
          </p:cNvCxnSpPr>
          <p:nvPr/>
        </p:nvCxnSpPr>
        <p:spPr>
          <a:xfrm flipH="1">
            <a:off x="6372051" y="2780581"/>
            <a:ext cx="792237" cy="612353"/>
          </a:xfrm>
          <a:prstGeom prst="straightConnector1">
            <a:avLst/>
          </a:prstGeom>
          <a:ln w="158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Bevel 31"/>
          <p:cNvSpPr/>
          <p:nvPr/>
        </p:nvSpPr>
        <p:spPr>
          <a:xfrm>
            <a:off x="827584" y="2636912"/>
            <a:ext cx="1655762" cy="288925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3" name="Bevel 32"/>
          <p:cNvSpPr/>
          <p:nvPr/>
        </p:nvSpPr>
        <p:spPr>
          <a:xfrm>
            <a:off x="827584" y="3140968"/>
            <a:ext cx="1655762" cy="288925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4" name="Bevel 33"/>
          <p:cNvSpPr/>
          <p:nvPr/>
        </p:nvSpPr>
        <p:spPr>
          <a:xfrm>
            <a:off x="827584" y="2132856"/>
            <a:ext cx="1655762" cy="288925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6" name="Bevel 35"/>
          <p:cNvSpPr/>
          <p:nvPr/>
        </p:nvSpPr>
        <p:spPr>
          <a:xfrm>
            <a:off x="827584" y="3717032"/>
            <a:ext cx="1655762" cy="288925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7" name="Bevel 36"/>
          <p:cNvSpPr/>
          <p:nvPr/>
        </p:nvSpPr>
        <p:spPr>
          <a:xfrm>
            <a:off x="827584" y="4149080"/>
            <a:ext cx="1655762" cy="288925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9" name="Bevel 38"/>
          <p:cNvSpPr/>
          <p:nvPr/>
        </p:nvSpPr>
        <p:spPr>
          <a:xfrm>
            <a:off x="827584" y="4725144"/>
            <a:ext cx="1655762" cy="288925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40" name="Bevel 39"/>
          <p:cNvSpPr/>
          <p:nvPr/>
        </p:nvSpPr>
        <p:spPr>
          <a:xfrm>
            <a:off x="7164288" y="2636912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41" name="Bevel 40"/>
          <p:cNvSpPr/>
          <p:nvPr/>
        </p:nvSpPr>
        <p:spPr>
          <a:xfrm>
            <a:off x="7164288" y="3284984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42" name="Bevel 41"/>
          <p:cNvSpPr/>
          <p:nvPr/>
        </p:nvSpPr>
        <p:spPr>
          <a:xfrm>
            <a:off x="7164288" y="2132856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44" name="Bevel 43"/>
          <p:cNvSpPr/>
          <p:nvPr/>
        </p:nvSpPr>
        <p:spPr>
          <a:xfrm>
            <a:off x="7164288" y="3933056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45" name="Bevel 44"/>
          <p:cNvSpPr/>
          <p:nvPr/>
        </p:nvSpPr>
        <p:spPr>
          <a:xfrm>
            <a:off x="827584" y="5877272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46" name="Bevel 45"/>
          <p:cNvSpPr/>
          <p:nvPr/>
        </p:nvSpPr>
        <p:spPr>
          <a:xfrm>
            <a:off x="7164288" y="4509120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47" name="Bevel 46"/>
          <p:cNvSpPr/>
          <p:nvPr/>
        </p:nvSpPr>
        <p:spPr>
          <a:xfrm>
            <a:off x="7164288" y="5157192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54" name="Flowchart: Alternate Process 53"/>
          <p:cNvSpPr/>
          <p:nvPr/>
        </p:nvSpPr>
        <p:spPr>
          <a:xfrm>
            <a:off x="3347864" y="1844824"/>
            <a:ext cx="2952328" cy="215900"/>
          </a:xfrm>
          <a:prstGeom prst="flowChartAlternateProcess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H.I.M. </a:t>
            </a:r>
            <a:r>
              <a:rPr lang="en-US" sz="1000" dirty="0">
                <a:solidFill>
                  <a:schemeClr val="tx1"/>
                </a:solidFill>
              </a:rPr>
              <a:t>Leadership</a:t>
            </a:r>
          </a:p>
        </p:txBody>
      </p:sp>
      <p:cxnSp>
        <p:nvCxnSpPr>
          <p:cNvPr id="62" name="Straight Arrow Connector 61"/>
          <p:cNvCxnSpPr>
            <a:stCxn id="19" idx="4"/>
            <a:endCxn id="54" idx="3"/>
          </p:cNvCxnSpPr>
          <p:nvPr/>
        </p:nvCxnSpPr>
        <p:spPr>
          <a:xfrm flipH="1">
            <a:off x="6300192" y="1772469"/>
            <a:ext cx="864096" cy="180305"/>
          </a:xfrm>
          <a:prstGeom prst="straightConnector1">
            <a:avLst/>
          </a:prstGeom>
          <a:ln w="15875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18" idx="0"/>
            <a:endCxn id="54" idx="1"/>
          </p:cNvCxnSpPr>
          <p:nvPr/>
        </p:nvCxnSpPr>
        <p:spPr>
          <a:xfrm>
            <a:off x="2483346" y="1773263"/>
            <a:ext cx="864518" cy="179511"/>
          </a:xfrm>
          <a:prstGeom prst="straightConnector1">
            <a:avLst/>
          </a:prstGeom>
          <a:ln w="15875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>
            <a:stCxn id="34" idx="0"/>
            <a:endCxn id="54" idx="1"/>
          </p:cNvCxnSpPr>
          <p:nvPr/>
        </p:nvCxnSpPr>
        <p:spPr>
          <a:xfrm flipV="1">
            <a:off x="2483346" y="1952774"/>
            <a:ext cx="864518" cy="324545"/>
          </a:xfrm>
          <a:prstGeom prst="straightConnector1">
            <a:avLst/>
          </a:prstGeom>
          <a:ln w="15875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42" idx="4"/>
            <a:endCxn id="54" idx="3"/>
          </p:cNvCxnSpPr>
          <p:nvPr/>
        </p:nvCxnSpPr>
        <p:spPr>
          <a:xfrm flipH="1" flipV="1">
            <a:off x="6300192" y="1952774"/>
            <a:ext cx="864096" cy="323751"/>
          </a:xfrm>
          <a:prstGeom prst="straightConnector1">
            <a:avLst/>
          </a:prstGeom>
          <a:ln w="15875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stCxn id="34" idx="0"/>
            <a:endCxn id="16" idx="1"/>
          </p:cNvCxnSpPr>
          <p:nvPr/>
        </p:nvCxnSpPr>
        <p:spPr>
          <a:xfrm>
            <a:off x="2483346" y="2277319"/>
            <a:ext cx="864518" cy="35495"/>
          </a:xfrm>
          <a:prstGeom prst="straightConnector1">
            <a:avLst/>
          </a:prstGeom>
          <a:ln w="158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Elbow Connector 91"/>
          <p:cNvCxnSpPr>
            <a:stCxn id="19" idx="4"/>
            <a:endCxn id="12" idx="3"/>
          </p:cNvCxnSpPr>
          <p:nvPr/>
        </p:nvCxnSpPr>
        <p:spPr>
          <a:xfrm rot="10800000" flipV="1">
            <a:off x="6372052" y="1772468"/>
            <a:ext cx="792237" cy="2772593"/>
          </a:xfrm>
          <a:prstGeom prst="bentConnector3">
            <a:avLst>
              <a:gd name="adj1" fmla="val 50000"/>
            </a:avLst>
          </a:prstGeom>
          <a:ln w="158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>
            <a:stCxn id="33" idx="0"/>
            <a:endCxn id="6" idx="1"/>
          </p:cNvCxnSpPr>
          <p:nvPr/>
        </p:nvCxnSpPr>
        <p:spPr>
          <a:xfrm flipV="1">
            <a:off x="2483346" y="2672854"/>
            <a:ext cx="864518" cy="612577"/>
          </a:xfrm>
          <a:prstGeom prst="straightConnector1">
            <a:avLst/>
          </a:prstGeom>
          <a:ln w="158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>
            <a:stCxn id="33" idx="0"/>
            <a:endCxn id="7" idx="1"/>
          </p:cNvCxnSpPr>
          <p:nvPr/>
        </p:nvCxnSpPr>
        <p:spPr>
          <a:xfrm flipV="1">
            <a:off x="2483346" y="3032894"/>
            <a:ext cx="864518" cy="252537"/>
          </a:xfrm>
          <a:prstGeom prst="straightConnector1">
            <a:avLst/>
          </a:prstGeom>
          <a:ln w="158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>
            <a:stCxn id="33" idx="0"/>
            <a:endCxn id="8" idx="1"/>
          </p:cNvCxnSpPr>
          <p:nvPr/>
        </p:nvCxnSpPr>
        <p:spPr>
          <a:xfrm>
            <a:off x="2483346" y="3285431"/>
            <a:ext cx="864518" cy="107503"/>
          </a:xfrm>
          <a:prstGeom prst="straightConnector1">
            <a:avLst/>
          </a:prstGeom>
          <a:ln w="158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>
            <a:stCxn id="33" idx="0"/>
            <a:endCxn id="9" idx="1"/>
          </p:cNvCxnSpPr>
          <p:nvPr/>
        </p:nvCxnSpPr>
        <p:spPr>
          <a:xfrm>
            <a:off x="2483346" y="3285431"/>
            <a:ext cx="864518" cy="467543"/>
          </a:xfrm>
          <a:prstGeom prst="straightConnector1">
            <a:avLst/>
          </a:prstGeom>
          <a:ln w="158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44" idx="4"/>
            <a:endCxn id="10" idx="3"/>
          </p:cNvCxnSpPr>
          <p:nvPr/>
        </p:nvCxnSpPr>
        <p:spPr>
          <a:xfrm flipH="1">
            <a:off x="6372051" y="4076725"/>
            <a:ext cx="792237" cy="36289"/>
          </a:xfrm>
          <a:prstGeom prst="straightConnector1">
            <a:avLst/>
          </a:prstGeom>
          <a:ln w="1587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36" idx="1"/>
            <a:endCxn id="6" idx="1"/>
          </p:cNvCxnSpPr>
          <p:nvPr/>
        </p:nvCxnSpPr>
        <p:spPr>
          <a:xfrm flipV="1">
            <a:off x="2447230" y="2672854"/>
            <a:ext cx="900634" cy="1188641"/>
          </a:xfrm>
          <a:prstGeom prst="straightConnector1">
            <a:avLst/>
          </a:prstGeom>
          <a:ln w="158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36" idx="0"/>
            <a:endCxn id="7" idx="1"/>
          </p:cNvCxnSpPr>
          <p:nvPr/>
        </p:nvCxnSpPr>
        <p:spPr>
          <a:xfrm flipV="1">
            <a:off x="2483346" y="3032894"/>
            <a:ext cx="864518" cy="828601"/>
          </a:xfrm>
          <a:prstGeom prst="straightConnector1">
            <a:avLst/>
          </a:prstGeom>
          <a:ln w="158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stCxn id="36" idx="0"/>
            <a:endCxn id="8" idx="1"/>
          </p:cNvCxnSpPr>
          <p:nvPr/>
        </p:nvCxnSpPr>
        <p:spPr>
          <a:xfrm flipV="1">
            <a:off x="2483346" y="3392934"/>
            <a:ext cx="864518" cy="468561"/>
          </a:xfrm>
          <a:prstGeom prst="straightConnector1">
            <a:avLst/>
          </a:prstGeom>
          <a:ln w="158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44" idx="4"/>
            <a:endCxn id="6" idx="3"/>
          </p:cNvCxnSpPr>
          <p:nvPr/>
        </p:nvCxnSpPr>
        <p:spPr>
          <a:xfrm flipH="1" flipV="1">
            <a:off x="6372051" y="2672854"/>
            <a:ext cx="792237" cy="1403871"/>
          </a:xfrm>
          <a:prstGeom prst="straightConnector1">
            <a:avLst/>
          </a:prstGeom>
          <a:ln w="158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>
            <a:stCxn id="44" idx="4"/>
            <a:endCxn id="7" idx="3"/>
          </p:cNvCxnSpPr>
          <p:nvPr/>
        </p:nvCxnSpPr>
        <p:spPr>
          <a:xfrm flipH="1" flipV="1">
            <a:off x="6372051" y="3032894"/>
            <a:ext cx="792237" cy="1043831"/>
          </a:xfrm>
          <a:prstGeom prst="straightConnector1">
            <a:avLst/>
          </a:prstGeom>
          <a:ln w="158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>
            <a:stCxn id="44" idx="4"/>
            <a:endCxn id="8" idx="3"/>
          </p:cNvCxnSpPr>
          <p:nvPr/>
        </p:nvCxnSpPr>
        <p:spPr>
          <a:xfrm flipH="1" flipV="1">
            <a:off x="6372051" y="3392934"/>
            <a:ext cx="792237" cy="683791"/>
          </a:xfrm>
          <a:prstGeom prst="straightConnector1">
            <a:avLst/>
          </a:prstGeom>
          <a:ln w="158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>
            <a:stCxn id="37" idx="1"/>
            <a:endCxn id="7" idx="1"/>
          </p:cNvCxnSpPr>
          <p:nvPr/>
        </p:nvCxnSpPr>
        <p:spPr>
          <a:xfrm flipV="1">
            <a:off x="2447230" y="3032894"/>
            <a:ext cx="900634" cy="1260649"/>
          </a:xfrm>
          <a:prstGeom prst="straightConnector1">
            <a:avLst/>
          </a:prstGeom>
          <a:ln w="158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>
            <a:stCxn id="37" idx="0"/>
            <a:endCxn id="8" idx="1"/>
          </p:cNvCxnSpPr>
          <p:nvPr/>
        </p:nvCxnSpPr>
        <p:spPr>
          <a:xfrm flipV="1">
            <a:off x="2483346" y="3392934"/>
            <a:ext cx="864518" cy="900609"/>
          </a:xfrm>
          <a:prstGeom prst="straightConnector1">
            <a:avLst/>
          </a:prstGeom>
          <a:ln w="158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>
            <a:stCxn id="37" idx="0"/>
            <a:endCxn id="10" idx="1"/>
          </p:cNvCxnSpPr>
          <p:nvPr/>
        </p:nvCxnSpPr>
        <p:spPr>
          <a:xfrm flipV="1">
            <a:off x="2483346" y="4113014"/>
            <a:ext cx="864518" cy="180529"/>
          </a:xfrm>
          <a:prstGeom prst="straightConnector1">
            <a:avLst/>
          </a:prstGeom>
          <a:ln w="1587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>
            <a:stCxn id="46" idx="4"/>
            <a:endCxn id="6" idx="3"/>
          </p:cNvCxnSpPr>
          <p:nvPr/>
        </p:nvCxnSpPr>
        <p:spPr>
          <a:xfrm flipH="1" flipV="1">
            <a:off x="6372051" y="2672854"/>
            <a:ext cx="792237" cy="1979935"/>
          </a:xfrm>
          <a:prstGeom prst="straightConnector1">
            <a:avLst/>
          </a:prstGeom>
          <a:ln w="158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>
            <a:stCxn id="46" idx="4"/>
            <a:endCxn id="9" idx="3"/>
          </p:cNvCxnSpPr>
          <p:nvPr/>
        </p:nvCxnSpPr>
        <p:spPr>
          <a:xfrm flipH="1" flipV="1">
            <a:off x="6372051" y="3752974"/>
            <a:ext cx="792237" cy="899815"/>
          </a:xfrm>
          <a:prstGeom prst="straightConnector1">
            <a:avLst/>
          </a:prstGeom>
          <a:ln w="158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>
            <a:stCxn id="46" idx="4"/>
            <a:endCxn id="12" idx="3"/>
          </p:cNvCxnSpPr>
          <p:nvPr/>
        </p:nvCxnSpPr>
        <p:spPr>
          <a:xfrm flipH="1" flipV="1">
            <a:off x="6372051" y="4545062"/>
            <a:ext cx="792237" cy="107727"/>
          </a:xfrm>
          <a:prstGeom prst="straightConnector1">
            <a:avLst/>
          </a:prstGeom>
          <a:ln w="158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>
            <a:stCxn id="39" idx="0"/>
            <a:endCxn id="13" idx="1"/>
          </p:cNvCxnSpPr>
          <p:nvPr/>
        </p:nvCxnSpPr>
        <p:spPr>
          <a:xfrm>
            <a:off x="2483346" y="4869607"/>
            <a:ext cx="864518" cy="107503"/>
          </a:xfrm>
          <a:prstGeom prst="straightConnector1">
            <a:avLst/>
          </a:prstGeom>
          <a:ln w="1587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134"/>
          <p:cNvCxnSpPr>
            <a:stCxn id="39" idx="0"/>
            <a:endCxn id="14" idx="1"/>
          </p:cNvCxnSpPr>
          <p:nvPr/>
        </p:nvCxnSpPr>
        <p:spPr>
          <a:xfrm>
            <a:off x="2483346" y="4869607"/>
            <a:ext cx="864518" cy="539551"/>
          </a:xfrm>
          <a:prstGeom prst="straightConnector1">
            <a:avLst/>
          </a:prstGeom>
          <a:ln w="15875">
            <a:solidFill>
              <a:srgbClr val="3399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Arrow Connector 138"/>
          <p:cNvCxnSpPr>
            <a:stCxn id="47" idx="4"/>
            <a:endCxn id="7" idx="3"/>
          </p:cNvCxnSpPr>
          <p:nvPr/>
        </p:nvCxnSpPr>
        <p:spPr>
          <a:xfrm flipH="1" flipV="1">
            <a:off x="6372051" y="3032894"/>
            <a:ext cx="792237" cy="2267967"/>
          </a:xfrm>
          <a:prstGeom prst="straightConnector1">
            <a:avLst/>
          </a:prstGeom>
          <a:ln w="1587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Bevel 143"/>
          <p:cNvSpPr/>
          <p:nvPr/>
        </p:nvSpPr>
        <p:spPr>
          <a:xfrm>
            <a:off x="827584" y="5301208"/>
            <a:ext cx="1655762" cy="288925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146" name="Straight Arrow Connector 145"/>
          <p:cNvCxnSpPr>
            <a:stCxn id="144" idx="0"/>
            <a:endCxn id="9" idx="1"/>
          </p:cNvCxnSpPr>
          <p:nvPr/>
        </p:nvCxnSpPr>
        <p:spPr>
          <a:xfrm flipV="1">
            <a:off x="2483346" y="3752974"/>
            <a:ext cx="864518" cy="1692697"/>
          </a:xfrm>
          <a:prstGeom prst="straightConnector1">
            <a:avLst/>
          </a:prstGeom>
          <a:ln w="158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Elbow Connector 147"/>
          <p:cNvCxnSpPr>
            <a:stCxn id="144" idx="0"/>
            <a:endCxn id="16" idx="1"/>
          </p:cNvCxnSpPr>
          <p:nvPr/>
        </p:nvCxnSpPr>
        <p:spPr>
          <a:xfrm flipV="1">
            <a:off x="2483346" y="2312814"/>
            <a:ext cx="864518" cy="3132857"/>
          </a:xfrm>
          <a:prstGeom prst="bentConnector3">
            <a:avLst>
              <a:gd name="adj1" fmla="val 50000"/>
            </a:avLst>
          </a:prstGeom>
          <a:ln w="158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Bevel 148"/>
          <p:cNvSpPr/>
          <p:nvPr/>
        </p:nvSpPr>
        <p:spPr>
          <a:xfrm>
            <a:off x="7164288" y="5733256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151" name="Straight Arrow Connector 150"/>
          <p:cNvCxnSpPr>
            <a:stCxn id="149" idx="4"/>
            <a:endCxn id="14" idx="3"/>
          </p:cNvCxnSpPr>
          <p:nvPr/>
        </p:nvCxnSpPr>
        <p:spPr>
          <a:xfrm flipH="1" flipV="1">
            <a:off x="6372051" y="5409158"/>
            <a:ext cx="792237" cy="467767"/>
          </a:xfrm>
          <a:prstGeom prst="straightConnector1">
            <a:avLst/>
          </a:prstGeom>
          <a:ln w="15875">
            <a:solidFill>
              <a:srgbClr val="3399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Arrow Connector 154"/>
          <p:cNvCxnSpPr>
            <a:stCxn id="149" idx="4"/>
            <a:endCxn id="15" idx="3"/>
          </p:cNvCxnSpPr>
          <p:nvPr/>
        </p:nvCxnSpPr>
        <p:spPr>
          <a:xfrm flipH="1" flipV="1">
            <a:off x="6372051" y="5769198"/>
            <a:ext cx="792237" cy="107727"/>
          </a:xfrm>
          <a:prstGeom prst="straightConnector1">
            <a:avLst/>
          </a:prstGeom>
          <a:ln w="158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>
            <a:stCxn id="45" idx="0"/>
            <a:endCxn id="14" idx="1"/>
          </p:cNvCxnSpPr>
          <p:nvPr/>
        </p:nvCxnSpPr>
        <p:spPr>
          <a:xfrm flipV="1">
            <a:off x="2484934" y="5409158"/>
            <a:ext cx="862930" cy="611783"/>
          </a:xfrm>
          <a:prstGeom prst="straightConnector1">
            <a:avLst/>
          </a:prstGeom>
          <a:ln w="15875">
            <a:solidFill>
              <a:srgbClr val="3399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stCxn id="41" idx="5"/>
            <a:endCxn id="15" idx="3"/>
          </p:cNvCxnSpPr>
          <p:nvPr/>
        </p:nvCxnSpPr>
        <p:spPr>
          <a:xfrm flipH="1">
            <a:off x="6372051" y="3428653"/>
            <a:ext cx="828154" cy="2340545"/>
          </a:xfrm>
          <a:prstGeom prst="straightConnector1">
            <a:avLst/>
          </a:prstGeom>
          <a:ln w="158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Flowchart: Alternate Process 84"/>
          <p:cNvSpPr/>
          <p:nvPr/>
        </p:nvSpPr>
        <p:spPr>
          <a:xfrm>
            <a:off x="3347864" y="6021288"/>
            <a:ext cx="3024187" cy="215900"/>
          </a:xfrm>
          <a:prstGeom prst="flowChartAlternateProcess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Mill Run Medical Record Storage</a:t>
            </a:r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89" name="Straight Arrow Connector 88"/>
          <p:cNvCxnSpPr>
            <a:stCxn id="41" idx="5"/>
            <a:endCxn id="85" idx="3"/>
          </p:cNvCxnSpPr>
          <p:nvPr/>
        </p:nvCxnSpPr>
        <p:spPr>
          <a:xfrm flipH="1">
            <a:off x="6372051" y="3428653"/>
            <a:ext cx="828154" cy="2700585"/>
          </a:xfrm>
          <a:prstGeom prst="straightConnector1">
            <a:avLst/>
          </a:prstGeom>
          <a:ln w="158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>
            <a:stCxn id="32" idx="0"/>
            <a:endCxn id="15" idx="1"/>
          </p:cNvCxnSpPr>
          <p:nvPr/>
        </p:nvCxnSpPr>
        <p:spPr>
          <a:xfrm>
            <a:off x="2483346" y="2781375"/>
            <a:ext cx="864518" cy="2987823"/>
          </a:xfrm>
          <a:prstGeom prst="straightConnector1">
            <a:avLst/>
          </a:prstGeom>
          <a:ln w="158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>
            <a:stCxn id="45" idx="0"/>
            <a:endCxn id="13" idx="1"/>
          </p:cNvCxnSpPr>
          <p:nvPr/>
        </p:nvCxnSpPr>
        <p:spPr>
          <a:xfrm flipV="1">
            <a:off x="2484934" y="4977110"/>
            <a:ext cx="862930" cy="1043831"/>
          </a:xfrm>
          <a:prstGeom prst="straightConnector1">
            <a:avLst/>
          </a:prstGeom>
          <a:ln w="1587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/>
          <p:nvPr/>
        </p:nvCxnSpPr>
        <p:spPr>
          <a:xfrm>
            <a:off x="2483346" y="4869607"/>
            <a:ext cx="864518" cy="1043607"/>
          </a:xfrm>
          <a:prstGeom prst="straightConnector1">
            <a:avLst/>
          </a:prstGeom>
          <a:ln w="158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>
            <a:stCxn id="45" idx="1"/>
            <a:endCxn id="15" idx="1"/>
          </p:cNvCxnSpPr>
          <p:nvPr/>
        </p:nvCxnSpPr>
        <p:spPr>
          <a:xfrm flipV="1">
            <a:off x="2449017" y="5769198"/>
            <a:ext cx="898847" cy="251743"/>
          </a:xfrm>
          <a:prstGeom prst="straightConnector1">
            <a:avLst/>
          </a:prstGeom>
          <a:ln w="158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"/>
          <p:cNvSpPr txBox="1">
            <a:spLocks/>
          </p:cNvSpPr>
          <p:nvPr/>
        </p:nvSpPr>
        <p:spPr bwMode="auto">
          <a:xfrm>
            <a:off x="1475656" y="404664"/>
            <a:ext cx="5976664" cy="43204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Health Information Management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Vertical Scroll 4"/>
          <p:cNvSpPr/>
          <p:nvPr/>
        </p:nvSpPr>
        <p:spPr>
          <a:xfrm>
            <a:off x="2699792" y="1052736"/>
            <a:ext cx="3312368" cy="432048"/>
          </a:xfrm>
          <a:prstGeom prst="verticalScroll">
            <a:avLst/>
          </a:prstGeom>
          <a:solidFill>
            <a:srgbClr val="00B0F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>
                <a:solidFill>
                  <a:schemeClr val="tx1"/>
                </a:solidFill>
              </a:rPr>
              <a:t>Manager</a:t>
            </a:r>
          </a:p>
        </p:txBody>
      </p:sp>
      <p:sp>
        <p:nvSpPr>
          <p:cNvPr id="6" name="Flowchart: Alternate Process 5"/>
          <p:cNvSpPr/>
          <p:nvPr/>
        </p:nvSpPr>
        <p:spPr>
          <a:xfrm>
            <a:off x="2843808" y="1844824"/>
            <a:ext cx="3024187" cy="215900"/>
          </a:xfrm>
          <a:prstGeom prst="flowChartAlternateProcess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Coding Leadership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7" name="Flowchart: Alternate Process 6"/>
          <p:cNvSpPr/>
          <p:nvPr/>
        </p:nvSpPr>
        <p:spPr>
          <a:xfrm>
            <a:off x="2843808" y="2276872"/>
            <a:ext cx="3024187" cy="215900"/>
          </a:xfrm>
          <a:prstGeom prst="flowChartAlternateProcess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Inpatient Coding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8" name="Flowchart: Alternate Process 7"/>
          <p:cNvSpPr/>
          <p:nvPr/>
        </p:nvSpPr>
        <p:spPr>
          <a:xfrm>
            <a:off x="2843808" y="2708920"/>
            <a:ext cx="3024187" cy="215900"/>
          </a:xfrm>
          <a:prstGeom prst="flowChartAlternateProcess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SDC Coding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9" name="Flowchart: Alternate Process 8"/>
          <p:cNvSpPr/>
          <p:nvPr/>
        </p:nvSpPr>
        <p:spPr>
          <a:xfrm>
            <a:off x="2843808" y="3140968"/>
            <a:ext cx="3024187" cy="215900"/>
          </a:xfrm>
          <a:prstGeom prst="flowChartAlternateProcess">
            <a:avLst/>
          </a:prstGeom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ER Coding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0" name="Flowchart: Alternate Process 9"/>
          <p:cNvSpPr/>
          <p:nvPr/>
        </p:nvSpPr>
        <p:spPr>
          <a:xfrm>
            <a:off x="2843808" y="3573016"/>
            <a:ext cx="3024187" cy="215900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Ancillary Coding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1" name="Flowchart: Alternate Process 10"/>
          <p:cNvSpPr/>
          <p:nvPr/>
        </p:nvSpPr>
        <p:spPr>
          <a:xfrm>
            <a:off x="2843808" y="4005064"/>
            <a:ext cx="3024187" cy="215900"/>
          </a:xfrm>
          <a:prstGeom prst="flowChartAlternateProcess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Re-Grouping Report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2" name="Flowchart: Alternate Process 11"/>
          <p:cNvSpPr/>
          <p:nvPr/>
        </p:nvSpPr>
        <p:spPr>
          <a:xfrm>
            <a:off x="2843808" y="4437112"/>
            <a:ext cx="3024187" cy="215900"/>
          </a:xfrm>
          <a:prstGeom prst="flowChartAlternateProcess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Pain Management Coding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4" name="Flowchart: Alternate Process 13"/>
          <p:cNvSpPr/>
          <p:nvPr/>
        </p:nvSpPr>
        <p:spPr>
          <a:xfrm>
            <a:off x="2843808" y="4869160"/>
            <a:ext cx="3024187" cy="215900"/>
          </a:xfrm>
          <a:prstGeom prst="flowChartAlternateProcess">
            <a:avLst/>
          </a:prstGeom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TCU and Rehab Concurrent Coding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5" name="Flowchart: Alternate Process 14"/>
          <p:cNvSpPr/>
          <p:nvPr/>
        </p:nvSpPr>
        <p:spPr>
          <a:xfrm>
            <a:off x="2843808" y="5301208"/>
            <a:ext cx="3024187" cy="215900"/>
          </a:xfrm>
          <a:prstGeom prst="flowChartAlternateProcess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Physician Office Coding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6" name="Up Arrow 15"/>
          <p:cNvSpPr/>
          <p:nvPr/>
        </p:nvSpPr>
        <p:spPr>
          <a:xfrm>
            <a:off x="4211960" y="1484784"/>
            <a:ext cx="288925" cy="35934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Bevel 16"/>
          <p:cNvSpPr/>
          <p:nvPr/>
        </p:nvSpPr>
        <p:spPr>
          <a:xfrm>
            <a:off x="179512" y="1988840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8" name="Bevel 17"/>
          <p:cNvSpPr/>
          <p:nvPr/>
        </p:nvSpPr>
        <p:spPr>
          <a:xfrm>
            <a:off x="6948264" y="1916832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9" name="Bevel 18"/>
          <p:cNvSpPr/>
          <p:nvPr/>
        </p:nvSpPr>
        <p:spPr>
          <a:xfrm>
            <a:off x="6948264" y="2420888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0" name="Bevel 19"/>
          <p:cNvSpPr/>
          <p:nvPr/>
        </p:nvSpPr>
        <p:spPr>
          <a:xfrm>
            <a:off x="6948264" y="2924944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1" name="Bevel 20"/>
          <p:cNvSpPr/>
          <p:nvPr/>
        </p:nvSpPr>
        <p:spPr>
          <a:xfrm>
            <a:off x="6948264" y="3429000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2" name="Bevel 21"/>
          <p:cNvSpPr/>
          <p:nvPr/>
        </p:nvSpPr>
        <p:spPr>
          <a:xfrm>
            <a:off x="6948264" y="3933056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3" name="Bevel 22"/>
          <p:cNvSpPr/>
          <p:nvPr/>
        </p:nvSpPr>
        <p:spPr>
          <a:xfrm>
            <a:off x="6948264" y="4437112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4" name="Bevel 23"/>
          <p:cNvSpPr/>
          <p:nvPr/>
        </p:nvSpPr>
        <p:spPr>
          <a:xfrm>
            <a:off x="6948264" y="4941168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5" name="Bevel 24"/>
          <p:cNvSpPr/>
          <p:nvPr/>
        </p:nvSpPr>
        <p:spPr>
          <a:xfrm>
            <a:off x="6948264" y="5373216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5004048" y="1916832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17" idx="0"/>
            <a:endCxn id="6" idx="1"/>
          </p:cNvCxnSpPr>
          <p:nvPr/>
        </p:nvCxnSpPr>
        <p:spPr>
          <a:xfrm flipV="1">
            <a:off x="1836862" y="1952774"/>
            <a:ext cx="1006946" cy="179735"/>
          </a:xfrm>
          <a:prstGeom prst="straightConnector1">
            <a:avLst/>
          </a:prstGeom>
          <a:ln w="158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17" idx="0"/>
            <a:endCxn id="7" idx="1"/>
          </p:cNvCxnSpPr>
          <p:nvPr/>
        </p:nvCxnSpPr>
        <p:spPr>
          <a:xfrm>
            <a:off x="1836862" y="2132509"/>
            <a:ext cx="1006946" cy="252313"/>
          </a:xfrm>
          <a:prstGeom prst="straightConnector1">
            <a:avLst/>
          </a:prstGeom>
          <a:ln w="158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17" idx="0"/>
            <a:endCxn id="8" idx="1"/>
          </p:cNvCxnSpPr>
          <p:nvPr/>
        </p:nvCxnSpPr>
        <p:spPr>
          <a:xfrm>
            <a:off x="1836862" y="2132509"/>
            <a:ext cx="1006946" cy="684361"/>
          </a:xfrm>
          <a:prstGeom prst="straightConnector1">
            <a:avLst/>
          </a:prstGeom>
          <a:ln w="158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17" idx="0"/>
            <a:endCxn id="9" idx="1"/>
          </p:cNvCxnSpPr>
          <p:nvPr/>
        </p:nvCxnSpPr>
        <p:spPr>
          <a:xfrm>
            <a:off x="1836862" y="2132509"/>
            <a:ext cx="1006946" cy="1116409"/>
          </a:xfrm>
          <a:prstGeom prst="straightConnector1">
            <a:avLst/>
          </a:prstGeom>
          <a:ln w="15875">
            <a:solidFill>
              <a:srgbClr val="3399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17" idx="0"/>
            <a:endCxn id="10" idx="1"/>
          </p:cNvCxnSpPr>
          <p:nvPr/>
        </p:nvCxnSpPr>
        <p:spPr>
          <a:xfrm>
            <a:off x="1836862" y="2132509"/>
            <a:ext cx="1006946" cy="1548457"/>
          </a:xfrm>
          <a:prstGeom prst="straightConnector1">
            <a:avLst/>
          </a:prstGeom>
          <a:ln w="1587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hape 54"/>
          <p:cNvCxnSpPr>
            <a:endCxn id="14" idx="1"/>
          </p:cNvCxnSpPr>
          <p:nvPr/>
        </p:nvCxnSpPr>
        <p:spPr>
          <a:xfrm rot="16200000" flipH="1">
            <a:off x="737605" y="2870907"/>
            <a:ext cx="2700238" cy="1512168"/>
          </a:xfrm>
          <a:prstGeom prst="bentConnector2">
            <a:avLst/>
          </a:prstGeom>
          <a:ln w="15875">
            <a:solidFill>
              <a:srgbClr val="3399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hape 56"/>
          <p:cNvCxnSpPr>
            <a:stCxn id="17" idx="2"/>
            <a:endCxn id="15" idx="1"/>
          </p:cNvCxnSpPr>
          <p:nvPr/>
        </p:nvCxnSpPr>
        <p:spPr>
          <a:xfrm rot="16200000" flipH="1">
            <a:off x="359507" y="2924857"/>
            <a:ext cx="3132980" cy="1835621"/>
          </a:xfrm>
          <a:prstGeom prst="bentConnector2">
            <a:avLst/>
          </a:prstGeom>
          <a:ln w="158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18" idx="4"/>
            <a:endCxn id="7" idx="3"/>
          </p:cNvCxnSpPr>
          <p:nvPr/>
        </p:nvCxnSpPr>
        <p:spPr>
          <a:xfrm flipH="1">
            <a:off x="5867995" y="2060501"/>
            <a:ext cx="1080269" cy="324321"/>
          </a:xfrm>
          <a:prstGeom prst="straightConnector1">
            <a:avLst/>
          </a:prstGeom>
          <a:ln w="158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19" idx="4"/>
            <a:endCxn id="7" idx="3"/>
          </p:cNvCxnSpPr>
          <p:nvPr/>
        </p:nvCxnSpPr>
        <p:spPr>
          <a:xfrm flipH="1" flipV="1">
            <a:off x="5867995" y="2384822"/>
            <a:ext cx="1080269" cy="179735"/>
          </a:xfrm>
          <a:prstGeom prst="straightConnector1">
            <a:avLst/>
          </a:prstGeom>
          <a:ln w="158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19" idx="5"/>
            <a:endCxn id="9" idx="3"/>
          </p:cNvCxnSpPr>
          <p:nvPr/>
        </p:nvCxnSpPr>
        <p:spPr>
          <a:xfrm flipH="1">
            <a:off x="5867995" y="2564557"/>
            <a:ext cx="1116186" cy="684361"/>
          </a:xfrm>
          <a:prstGeom prst="straightConnector1">
            <a:avLst/>
          </a:prstGeom>
          <a:ln w="15875">
            <a:solidFill>
              <a:srgbClr val="3399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stCxn id="19" idx="4"/>
            <a:endCxn id="10" idx="3"/>
          </p:cNvCxnSpPr>
          <p:nvPr/>
        </p:nvCxnSpPr>
        <p:spPr>
          <a:xfrm flipH="1">
            <a:off x="5867995" y="2564557"/>
            <a:ext cx="1080269" cy="1116409"/>
          </a:xfrm>
          <a:prstGeom prst="straightConnector1">
            <a:avLst/>
          </a:prstGeom>
          <a:ln w="1587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19" idx="5"/>
            <a:endCxn id="11" idx="3"/>
          </p:cNvCxnSpPr>
          <p:nvPr/>
        </p:nvCxnSpPr>
        <p:spPr>
          <a:xfrm flipH="1">
            <a:off x="5867995" y="2564557"/>
            <a:ext cx="1116186" cy="1548457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19" idx="4"/>
            <a:endCxn id="14" idx="3"/>
          </p:cNvCxnSpPr>
          <p:nvPr/>
        </p:nvCxnSpPr>
        <p:spPr>
          <a:xfrm flipH="1">
            <a:off x="5867995" y="2564557"/>
            <a:ext cx="1080269" cy="2412553"/>
          </a:xfrm>
          <a:prstGeom prst="straightConnector1">
            <a:avLst/>
          </a:prstGeom>
          <a:ln w="15875">
            <a:solidFill>
              <a:srgbClr val="3399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20" idx="4"/>
            <a:endCxn id="8" idx="3"/>
          </p:cNvCxnSpPr>
          <p:nvPr/>
        </p:nvCxnSpPr>
        <p:spPr>
          <a:xfrm flipH="1" flipV="1">
            <a:off x="5867995" y="2816870"/>
            <a:ext cx="1080269" cy="251743"/>
          </a:xfrm>
          <a:prstGeom prst="straightConnector1">
            <a:avLst/>
          </a:prstGeom>
          <a:ln w="158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stCxn id="20" idx="4"/>
            <a:endCxn id="9" idx="3"/>
          </p:cNvCxnSpPr>
          <p:nvPr/>
        </p:nvCxnSpPr>
        <p:spPr>
          <a:xfrm flipH="1">
            <a:off x="5867995" y="3068613"/>
            <a:ext cx="1080269" cy="180305"/>
          </a:xfrm>
          <a:prstGeom prst="straightConnector1">
            <a:avLst/>
          </a:prstGeom>
          <a:ln w="15875">
            <a:solidFill>
              <a:srgbClr val="3399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stCxn id="20" idx="4"/>
            <a:endCxn id="10" idx="3"/>
          </p:cNvCxnSpPr>
          <p:nvPr/>
        </p:nvCxnSpPr>
        <p:spPr>
          <a:xfrm flipH="1">
            <a:off x="5867995" y="3068613"/>
            <a:ext cx="1080269" cy="612353"/>
          </a:xfrm>
          <a:prstGeom prst="straightConnector1">
            <a:avLst/>
          </a:prstGeom>
          <a:ln w="1587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>
            <a:stCxn id="20" idx="4"/>
            <a:endCxn id="11" idx="3"/>
          </p:cNvCxnSpPr>
          <p:nvPr/>
        </p:nvCxnSpPr>
        <p:spPr>
          <a:xfrm flipH="1">
            <a:off x="5867995" y="3068613"/>
            <a:ext cx="1080269" cy="1044401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stCxn id="20" idx="4"/>
            <a:endCxn id="12" idx="3"/>
          </p:cNvCxnSpPr>
          <p:nvPr/>
        </p:nvCxnSpPr>
        <p:spPr>
          <a:xfrm flipH="1">
            <a:off x="5867995" y="3068613"/>
            <a:ext cx="1080269" cy="1476449"/>
          </a:xfrm>
          <a:prstGeom prst="straightConnector1">
            <a:avLst/>
          </a:prstGeom>
          <a:ln w="158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Elbow Connector 82"/>
          <p:cNvCxnSpPr>
            <a:stCxn id="20" idx="4"/>
            <a:endCxn id="15" idx="3"/>
          </p:cNvCxnSpPr>
          <p:nvPr/>
        </p:nvCxnSpPr>
        <p:spPr>
          <a:xfrm rot="10800000" flipV="1">
            <a:off x="5867996" y="3068612"/>
            <a:ext cx="1080269" cy="2340545"/>
          </a:xfrm>
          <a:prstGeom prst="bentConnector3">
            <a:avLst>
              <a:gd name="adj1" fmla="val 50000"/>
            </a:avLst>
          </a:prstGeom>
          <a:ln w="158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>
            <a:stCxn id="21" idx="4"/>
            <a:endCxn id="8" idx="3"/>
          </p:cNvCxnSpPr>
          <p:nvPr/>
        </p:nvCxnSpPr>
        <p:spPr>
          <a:xfrm flipH="1" flipV="1">
            <a:off x="5867995" y="2816870"/>
            <a:ext cx="1080269" cy="755799"/>
          </a:xfrm>
          <a:prstGeom prst="straightConnector1">
            <a:avLst/>
          </a:prstGeom>
          <a:ln w="158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>
            <a:stCxn id="21" idx="4"/>
            <a:endCxn id="9" idx="3"/>
          </p:cNvCxnSpPr>
          <p:nvPr/>
        </p:nvCxnSpPr>
        <p:spPr>
          <a:xfrm flipH="1" flipV="1">
            <a:off x="5867995" y="3248918"/>
            <a:ext cx="1080269" cy="323751"/>
          </a:xfrm>
          <a:prstGeom prst="straightConnector1">
            <a:avLst/>
          </a:prstGeom>
          <a:ln w="15875">
            <a:solidFill>
              <a:srgbClr val="3399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>
            <a:stCxn id="21" idx="4"/>
            <a:endCxn id="10" idx="3"/>
          </p:cNvCxnSpPr>
          <p:nvPr/>
        </p:nvCxnSpPr>
        <p:spPr>
          <a:xfrm flipH="1">
            <a:off x="5867995" y="3572669"/>
            <a:ext cx="1080269" cy="108297"/>
          </a:xfrm>
          <a:prstGeom prst="straightConnector1">
            <a:avLst/>
          </a:prstGeom>
          <a:ln w="1587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>
            <a:stCxn id="21" idx="4"/>
            <a:endCxn id="12" idx="3"/>
          </p:cNvCxnSpPr>
          <p:nvPr/>
        </p:nvCxnSpPr>
        <p:spPr>
          <a:xfrm flipH="1">
            <a:off x="5867995" y="3572669"/>
            <a:ext cx="1080269" cy="972393"/>
          </a:xfrm>
          <a:prstGeom prst="straightConnector1">
            <a:avLst/>
          </a:prstGeom>
          <a:ln w="158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Elbow Connector 92"/>
          <p:cNvCxnSpPr>
            <a:stCxn id="21" idx="4"/>
            <a:endCxn id="15" idx="3"/>
          </p:cNvCxnSpPr>
          <p:nvPr/>
        </p:nvCxnSpPr>
        <p:spPr>
          <a:xfrm rot="10800000" flipV="1">
            <a:off x="5867996" y="3572668"/>
            <a:ext cx="1080269" cy="1836489"/>
          </a:xfrm>
          <a:prstGeom prst="bentConnector3">
            <a:avLst>
              <a:gd name="adj1" fmla="val 50000"/>
            </a:avLst>
          </a:prstGeom>
          <a:ln w="158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>
            <a:stCxn id="22" idx="4"/>
            <a:endCxn id="9" idx="3"/>
          </p:cNvCxnSpPr>
          <p:nvPr/>
        </p:nvCxnSpPr>
        <p:spPr>
          <a:xfrm flipH="1" flipV="1">
            <a:off x="5867995" y="3248918"/>
            <a:ext cx="1080269" cy="827807"/>
          </a:xfrm>
          <a:prstGeom prst="straightConnector1">
            <a:avLst/>
          </a:prstGeom>
          <a:ln w="15875">
            <a:solidFill>
              <a:srgbClr val="3399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>
            <a:stCxn id="22" idx="4"/>
            <a:endCxn id="10" idx="3"/>
          </p:cNvCxnSpPr>
          <p:nvPr/>
        </p:nvCxnSpPr>
        <p:spPr>
          <a:xfrm flipH="1" flipV="1">
            <a:off x="5867995" y="3680966"/>
            <a:ext cx="1080269" cy="395759"/>
          </a:xfrm>
          <a:prstGeom prst="straightConnector1">
            <a:avLst/>
          </a:prstGeom>
          <a:ln w="1587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>
            <a:stCxn id="22" idx="4"/>
            <a:endCxn id="11" idx="3"/>
          </p:cNvCxnSpPr>
          <p:nvPr/>
        </p:nvCxnSpPr>
        <p:spPr>
          <a:xfrm flipH="1">
            <a:off x="5867995" y="4076725"/>
            <a:ext cx="1080269" cy="36289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Elbow Connector 100"/>
          <p:cNvCxnSpPr>
            <a:stCxn id="22" idx="4"/>
            <a:endCxn id="15" idx="3"/>
          </p:cNvCxnSpPr>
          <p:nvPr/>
        </p:nvCxnSpPr>
        <p:spPr>
          <a:xfrm rot="10800000" flipV="1">
            <a:off x="5867996" y="4076724"/>
            <a:ext cx="1080269" cy="1332433"/>
          </a:xfrm>
          <a:prstGeom prst="bentConnector3">
            <a:avLst>
              <a:gd name="adj1" fmla="val 50000"/>
            </a:avLst>
          </a:prstGeom>
          <a:ln w="158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>
            <a:stCxn id="23" idx="4"/>
            <a:endCxn id="10" idx="3"/>
          </p:cNvCxnSpPr>
          <p:nvPr/>
        </p:nvCxnSpPr>
        <p:spPr>
          <a:xfrm flipH="1" flipV="1">
            <a:off x="5867995" y="3680966"/>
            <a:ext cx="1080269" cy="899815"/>
          </a:xfrm>
          <a:prstGeom prst="straightConnector1">
            <a:avLst/>
          </a:prstGeom>
          <a:ln w="1587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>
            <a:stCxn id="23" idx="4"/>
            <a:endCxn id="7" idx="3"/>
          </p:cNvCxnSpPr>
          <p:nvPr/>
        </p:nvCxnSpPr>
        <p:spPr>
          <a:xfrm flipH="1" flipV="1">
            <a:off x="5867995" y="2384822"/>
            <a:ext cx="1080269" cy="2195959"/>
          </a:xfrm>
          <a:prstGeom prst="straightConnector1">
            <a:avLst/>
          </a:prstGeom>
          <a:ln w="158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>
            <a:stCxn id="24" idx="4"/>
            <a:endCxn id="10" idx="3"/>
          </p:cNvCxnSpPr>
          <p:nvPr/>
        </p:nvCxnSpPr>
        <p:spPr>
          <a:xfrm flipH="1" flipV="1">
            <a:off x="5867995" y="3680966"/>
            <a:ext cx="1080269" cy="1403871"/>
          </a:xfrm>
          <a:prstGeom prst="straightConnector1">
            <a:avLst/>
          </a:prstGeom>
          <a:ln w="1587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stCxn id="25" idx="4"/>
            <a:endCxn id="10" idx="3"/>
          </p:cNvCxnSpPr>
          <p:nvPr/>
        </p:nvCxnSpPr>
        <p:spPr>
          <a:xfrm flipH="1" flipV="1">
            <a:off x="5867995" y="3680966"/>
            <a:ext cx="1080269" cy="1835919"/>
          </a:xfrm>
          <a:prstGeom prst="straightConnector1">
            <a:avLst/>
          </a:prstGeom>
          <a:ln w="1587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Flowchart: Alternate Process 109"/>
          <p:cNvSpPr/>
          <p:nvPr/>
        </p:nvSpPr>
        <p:spPr>
          <a:xfrm>
            <a:off x="2843808" y="5733256"/>
            <a:ext cx="3024187" cy="215900"/>
          </a:xfrm>
          <a:prstGeom prst="flowChartAlternateProcess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Coding Support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11" name="Bevel 110"/>
          <p:cNvSpPr/>
          <p:nvPr/>
        </p:nvSpPr>
        <p:spPr>
          <a:xfrm>
            <a:off x="6948264" y="5877272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112" name="Straight Arrow Connector 111"/>
          <p:cNvCxnSpPr>
            <a:stCxn id="111" idx="4"/>
            <a:endCxn id="110" idx="3"/>
          </p:cNvCxnSpPr>
          <p:nvPr/>
        </p:nvCxnSpPr>
        <p:spPr>
          <a:xfrm flipH="1" flipV="1">
            <a:off x="5867995" y="5841206"/>
            <a:ext cx="1080269" cy="179735"/>
          </a:xfrm>
          <a:prstGeom prst="straightConnector1">
            <a:avLst/>
          </a:prstGeom>
          <a:ln w="158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111" idx="4"/>
            <a:endCxn id="11" idx="3"/>
          </p:cNvCxnSpPr>
          <p:nvPr/>
        </p:nvCxnSpPr>
        <p:spPr>
          <a:xfrm flipH="1" flipV="1">
            <a:off x="5867995" y="4113014"/>
            <a:ext cx="1080269" cy="1907927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"/>
          <p:cNvSpPr txBox="1">
            <a:spLocks/>
          </p:cNvSpPr>
          <p:nvPr/>
        </p:nvSpPr>
        <p:spPr bwMode="auto">
          <a:xfrm>
            <a:off x="1547664" y="404664"/>
            <a:ext cx="5976664" cy="43204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Health Information Management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Vertical Scroll 4"/>
          <p:cNvSpPr/>
          <p:nvPr/>
        </p:nvSpPr>
        <p:spPr>
          <a:xfrm>
            <a:off x="3059832" y="1052736"/>
            <a:ext cx="3312368" cy="432048"/>
          </a:xfrm>
          <a:prstGeom prst="verticalScroll">
            <a:avLst/>
          </a:prstGeom>
          <a:solidFill>
            <a:srgbClr val="00B0F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>
                <a:solidFill>
                  <a:schemeClr val="tx1"/>
                </a:solidFill>
              </a:rPr>
              <a:t>Manager</a:t>
            </a:r>
          </a:p>
        </p:txBody>
      </p:sp>
      <p:sp>
        <p:nvSpPr>
          <p:cNvPr id="6" name="Flowchart: Alternate Process 5"/>
          <p:cNvSpPr/>
          <p:nvPr/>
        </p:nvSpPr>
        <p:spPr>
          <a:xfrm>
            <a:off x="2843808" y="1844824"/>
            <a:ext cx="3024187" cy="215900"/>
          </a:xfrm>
          <a:prstGeom prst="flowChartAlternateProcess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Transcription Leadership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0" name="Flowchart: Alternate Process 9"/>
          <p:cNvSpPr/>
          <p:nvPr/>
        </p:nvSpPr>
        <p:spPr>
          <a:xfrm>
            <a:off x="2843808" y="2420888"/>
            <a:ext cx="3024187" cy="215900"/>
          </a:xfrm>
          <a:prstGeom prst="flowChartAlternateProcess">
            <a:avLst/>
          </a:prstGeom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Review of Missing Information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1" name="Flowchart: Alternate Process 10"/>
          <p:cNvSpPr/>
          <p:nvPr/>
        </p:nvSpPr>
        <p:spPr>
          <a:xfrm>
            <a:off x="2843808" y="2996952"/>
            <a:ext cx="3024187" cy="215900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Quality Assurance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2" name="Flowchart: Alternate Process 11"/>
          <p:cNvSpPr/>
          <p:nvPr/>
        </p:nvSpPr>
        <p:spPr>
          <a:xfrm>
            <a:off x="2843808" y="3573016"/>
            <a:ext cx="3024187" cy="215900"/>
          </a:xfrm>
          <a:prstGeom prst="flowChartAlternateProcess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Telephone Support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3" name="Up Arrow 12"/>
          <p:cNvSpPr/>
          <p:nvPr/>
        </p:nvSpPr>
        <p:spPr>
          <a:xfrm>
            <a:off x="4211960" y="1484784"/>
            <a:ext cx="288925" cy="35934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Bevel 13"/>
          <p:cNvSpPr/>
          <p:nvPr/>
        </p:nvSpPr>
        <p:spPr>
          <a:xfrm>
            <a:off x="179512" y="1844824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16" name="Straight Arrow Connector 15"/>
          <p:cNvCxnSpPr>
            <a:stCxn id="14" idx="0"/>
            <a:endCxn id="6" idx="1"/>
          </p:cNvCxnSpPr>
          <p:nvPr/>
        </p:nvCxnSpPr>
        <p:spPr>
          <a:xfrm flipV="1">
            <a:off x="1836862" y="1952774"/>
            <a:ext cx="1006946" cy="35719"/>
          </a:xfrm>
          <a:prstGeom prst="straightConnector1">
            <a:avLst/>
          </a:prstGeom>
          <a:ln w="158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4" idx="0"/>
            <a:endCxn id="10" idx="1"/>
          </p:cNvCxnSpPr>
          <p:nvPr/>
        </p:nvCxnSpPr>
        <p:spPr>
          <a:xfrm>
            <a:off x="1836862" y="1988493"/>
            <a:ext cx="1006946" cy="540345"/>
          </a:xfrm>
          <a:prstGeom prst="straightConnector1">
            <a:avLst/>
          </a:prstGeom>
          <a:ln w="15875">
            <a:solidFill>
              <a:srgbClr val="3399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hape 20"/>
          <p:cNvCxnSpPr>
            <a:endCxn id="11" idx="1"/>
          </p:cNvCxnSpPr>
          <p:nvPr/>
        </p:nvCxnSpPr>
        <p:spPr>
          <a:xfrm>
            <a:off x="1331640" y="2132856"/>
            <a:ext cx="1512168" cy="972046"/>
          </a:xfrm>
          <a:prstGeom prst="bentConnector3">
            <a:avLst>
              <a:gd name="adj1" fmla="val 307"/>
            </a:avLst>
          </a:prstGeom>
          <a:ln w="1587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hape 22"/>
          <p:cNvCxnSpPr>
            <a:stCxn id="14" idx="2"/>
            <a:endCxn id="12" idx="1"/>
          </p:cNvCxnSpPr>
          <p:nvPr/>
        </p:nvCxnSpPr>
        <p:spPr>
          <a:xfrm rot="16200000" flipH="1">
            <a:off x="1151595" y="1988753"/>
            <a:ext cx="1548804" cy="1835621"/>
          </a:xfrm>
          <a:prstGeom prst="bentConnector2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Bevel 23"/>
          <p:cNvSpPr/>
          <p:nvPr/>
        </p:nvSpPr>
        <p:spPr>
          <a:xfrm>
            <a:off x="6948264" y="1988840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39" name="Straight Arrow Connector 38"/>
          <p:cNvCxnSpPr>
            <a:stCxn id="24" idx="4"/>
            <a:endCxn id="11" idx="3"/>
          </p:cNvCxnSpPr>
          <p:nvPr/>
        </p:nvCxnSpPr>
        <p:spPr>
          <a:xfrm flipH="1">
            <a:off x="5867995" y="2132509"/>
            <a:ext cx="1080269" cy="972393"/>
          </a:xfrm>
          <a:prstGeom prst="straightConnector1">
            <a:avLst/>
          </a:prstGeom>
          <a:ln w="158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24" idx="4"/>
            <a:endCxn id="10" idx="3"/>
          </p:cNvCxnSpPr>
          <p:nvPr/>
        </p:nvCxnSpPr>
        <p:spPr>
          <a:xfrm flipH="1">
            <a:off x="5867995" y="2132509"/>
            <a:ext cx="1080269" cy="396329"/>
          </a:xfrm>
          <a:prstGeom prst="straightConnector1">
            <a:avLst/>
          </a:prstGeom>
          <a:ln w="15875">
            <a:solidFill>
              <a:srgbClr val="3399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24" idx="4"/>
            <a:endCxn id="12" idx="3"/>
          </p:cNvCxnSpPr>
          <p:nvPr/>
        </p:nvCxnSpPr>
        <p:spPr>
          <a:xfrm flipH="1">
            <a:off x="5867995" y="2132509"/>
            <a:ext cx="1080269" cy="1548457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64" idx="4"/>
            <a:endCxn id="45" idx="3"/>
          </p:cNvCxnSpPr>
          <p:nvPr/>
        </p:nvCxnSpPr>
        <p:spPr>
          <a:xfrm flipH="1">
            <a:off x="5867995" y="4220741"/>
            <a:ext cx="1080269" cy="36289"/>
          </a:xfrm>
          <a:prstGeom prst="straightConnector1">
            <a:avLst/>
          </a:prstGeom>
          <a:ln w="158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Flowchart: Alternate Process 44"/>
          <p:cNvSpPr/>
          <p:nvPr/>
        </p:nvSpPr>
        <p:spPr>
          <a:xfrm>
            <a:off x="2843808" y="4149080"/>
            <a:ext cx="3024187" cy="215900"/>
          </a:xfrm>
          <a:prstGeom prst="flowChartAlternateProcess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Medical Transcription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64" name="Bevel 63"/>
          <p:cNvSpPr/>
          <p:nvPr/>
        </p:nvSpPr>
        <p:spPr>
          <a:xfrm>
            <a:off x="6948264" y="4077072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100" dirty="0" smtClean="0">
                <a:solidFill>
                  <a:schemeClr val="tx1"/>
                </a:solidFill>
              </a:rPr>
              <a:t>Nuance</a:t>
            </a:r>
            <a:endParaRPr lang="en-US" sz="1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/>
          </a:blip>
          <a:srcRect/>
          <a:stretch>
            <a:fillRect t="-42000" b="-4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"/>
          <p:cNvSpPr>
            <a:spLocks noGrp="1"/>
          </p:cNvSpPr>
          <p:nvPr>
            <p:ph type="title"/>
          </p:nvPr>
        </p:nvSpPr>
        <p:spPr>
          <a:xfrm>
            <a:off x="1043608" y="260648"/>
            <a:ext cx="6264696" cy="504056"/>
          </a:xfrm>
          <a:solidFill>
            <a:schemeClr val="accent2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/>
          <a:lstStyle/>
          <a:p>
            <a:pPr eaLnBrk="1" hangingPunct="1">
              <a:defRPr/>
            </a:pPr>
            <a:r>
              <a:rPr lang="en-US" sz="2400" dirty="0" smtClean="0"/>
              <a:t>Revenue Integrity/Utilization Management</a:t>
            </a:r>
            <a:endParaRPr lang="en-US" sz="2400" dirty="0"/>
          </a:p>
        </p:txBody>
      </p:sp>
      <p:sp>
        <p:nvSpPr>
          <p:cNvPr id="5" name="Vertical Scroll 4"/>
          <p:cNvSpPr/>
          <p:nvPr/>
        </p:nvSpPr>
        <p:spPr>
          <a:xfrm>
            <a:off x="1907704" y="980728"/>
            <a:ext cx="3816424" cy="504825"/>
          </a:xfrm>
          <a:prstGeom prst="verticalScroll">
            <a:avLst/>
          </a:prstGeom>
          <a:solidFill>
            <a:srgbClr val="00B0F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>
                <a:solidFill>
                  <a:schemeClr val="tx1"/>
                </a:solidFill>
              </a:rPr>
              <a:t>Manager</a:t>
            </a:r>
          </a:p>
        </p:txBody>
      </p:sp>
      <p:sp>
        <p:nvSpPr>
          <p:cNvPr id="6" name="Flowchart: Alternate Process 5"/>
          <p:cNvSpPr/>
          <p:nvPr/>
        </p:nvSpPr>
        <p:spPr>
          <a:xfrm>
            <a:off x="2339752" y="1772816"/>
            <a:ext cx="2808312" cy="215900"/>
          </a:xfrm>
          <a:prstGeom prst="flowChartAlternateProcess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Chargemaster Coordination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7" name="Flowchart: Alternate Process 6"/>
          <p:cNvSpPr/>
          <p:nvPr/>
        </p:nvSpPr>
        <p:spPr>
          <a:xfrm>
            <a:off x="2339752" y="2132856"/>
            <a:ext cx="2808312" cy="215900"/>
          </a:xfrm>
          <a:prstGeom prst="flowChartAlternateProcess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Claims Audit Coordination - Medicare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9" name="Flowchart: Alternate Process 8"/>
          <p:cNvSpPr/>
          <p:nvPr/>
        </p:nvSpPr>
        <p:spPr>
          <a:xfrm>
            <a:off x="2411761" y="2852936"/>
            <a:ext cx="2736304" cy="215900"/>
          </a:xfrm>
          <a:prstGeom prst="flowChartAlternateProcess">
            <a:avLst/>
          </a:prstGeom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Denials Management Coordination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1" name="Flowchart: Alternate Process 10"/>
          <p:cNvSpPr/>
          <p:nvPr/>
        </p:nvSpPr>
        <p:spPr>
          <a:xfrm>
            <a:off x="2411761" y="3212976"/>
            <a:ext cx="2736304" cy="215900"/>
          </a:xfrm>
          <a:prstGeom prst="flowChartAlternateProcess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Reimbursement Coordination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2" name="Up Arrow 11"/>
          <p:cNvSpPr/>
          <p:nvPr/>
        </p:nvSpPr>
        <p:spPr>
          <a:xfrm>
            <a:off x="3635896" y="1484784"/>
            <a:ext cx="288925" cy="28733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Bevel 12"/>
          <p:cNvSpPr/>
          <p:nvPr/>
        </p:nvSpPr>
        <p:spPr>
          <a:xfrm>
            <a:off x="323528" y="1772816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5" name="Bevel 14"/>
          <p:cNvSpPr/>
          <p:nvPr/>
        </p:nvSpPr>
        <p:spPr>
          <a:xfrm>
            <a:off x="323528" y="2132856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6" name="Bevel 15"/>
          <p:cNvSpPr/>
          <p:nvPr/>
        </p:nvSpPr>
        <p:spPr>
          <a:xfrm>
            <a:off x="323528" y="2492896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7" name="Bevel 16"/>
          <p:cNvSpPr/>
          <p:nvPr/>
        </p:nvSpPr>
        <p:spPr>
          <a:xfrm>
            <a:off x="323528" y="2852936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19" name="Straight Arrow Connector 18"/>
          <p:cNvCxnSpPr>
            <a:stCxn id="13" idx="0"/>
            <a:endCxn id="6" idx="1"/>
          </p:cNvCxnSpPr>
          <p:nvPr/>
        </p:nvCxnSpPr>
        <p:spPr>
          <a:xfrm flipV="1">
            <a:off x="1980878" y="1880766"/>
            <a:ext cx="358874" cy="35719"/>
          </a:xfrm>
          <a:prstGeom prst="straightConnector1">
            <a:avLst/>
          </a:prstGeom>
          <a:ln w="158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5" idx="0"/>
            <a:endCxn id="7" idx="1"/>
          </p:cNvCxnSpPr>
          <p:nvPr/>
        </p:nvCxnSpPr>
        <p:spPr>
          <a:xfrm flipV="1">
            <a:off x="1980878" y="2240806"/>
            <a:ext cx="358874" cy="35719"/>
          </a:xfrm>
          <a:prstGeom prst="straightConnector1">
            <a:avLst/>
          </a:prstGeom>
          <a:ln w="158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6" idx="0"/>
            <a:endCxn id="34" idx="1"/>
          </p:cNvCxnSpPr>
          <p:nvPr/>
        </p:nvCxnSpPr>
        <p:spPr>
          <a:xfrm flipV="1">
            <a:off x="1980878" y="2600846"/>
            <a:ext cx="358875" cy="35719"/>
          </a:xfrm>
          <a:prstGeom prst="straightConnector1">
            <a:avLst/>
          </a:prstGeom>
          <a:ln w="158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7" idx="1"/>
            <a:endCxn id="9" idx="1"/>
          </p:cNvCxnSpPr>
          <p:nvPr/>
        </p:nvCxnSpPr>
        <p:spPr>
          <a:xfrm flipV="1">
            <a:off x="1944961" y="2960886"/>
            <a:ext cx="466800" cy="35719"/>
          </a:xfrm>
          <a:prstGeom prst="straightConnector1">
            <a:avLst/>
          </a:prstGeom>
          <a:ln w="15875">
            <a:solidFill>
              <a:srgbClr val="3399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Bevel 21"/>
          <p:cNvSpPr/>
          <p:nvPr/>
        </p:nvSpPr>
        <p:spPr>
          <a:xfrm>
            <a:off x="323528" y="3212976"/>
            <a:ext cx="1728192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29" name="Straight Arrow Connector 28"/>
          <p:cNvCxnSpPr>
            <a:stCxn id="22" idx="0"/>
            <a:endCxn id="11" idx="1"/>
          </p:cNvCxnSpPr>
          <p:nvPr/>
        </p:nvCxnSpPr>
        <p:spPr>
          <a:xfrm flipV="1">
            <a:off x="2051720" y="3320926"/>
            <a:ext cx="360041" cy="35719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Flowchart: Alternate Process 33"/>
          <p:cNvSpPr/>
          <p:nvPr/>
        </p:nvSpPr>
        <p:spPr>
          <a:xfrm>
            <a:off x="2339753" y="2492896"/>
            <a:ext cx="2808312" cy="215900"/>
          </a:xfrm>
          <a:prstGeom prst="flowChartAlternateProcess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Claims Audit Coordination-All Other Payers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43" name="Flowchart: Alternate Process 42"/>
          <p:cNvSpPr/>
          <p:nvPr/>
        </p:nvSpPr>
        <p:spPr>
          <a:xfrm>
            <a:off x="2411761" y="3645024"/>
            <a:ext cx="2736304" cy="215900"/>
          </a:xfrm>
          <a:prstGeom prst="flowChartAlternateProcess">
            <a:avLst/>
          </a:prstGeom>
          <a:solidFill>
            <a:srgbClr val="99FF99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Physician Coding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54" name="Bevel 53"/>
          <p:cNvSpPr/>
          <p:nvPr/>
        </p:nvSpPr>
        <p:spPr>
          <a:xfrm>
            <a:off x="323528" y="4365104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55" name="Bevel 54"/>
          <p:cNvSpPr/>
          <p:nvPr/>
        </p:nvSpPr>
        <p:spPr>
          <a:xfrm>
            <a:off x="323528" y="4005064"/>
            <a:ext cx="1656184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56" name="Bevel 55"/>
          <p:cNvSpPr/>
          <p:nvPr/>
        </p:nvSpPr>
        <p:spPr>
          <a:xfrm>
            <a:off x="323528" y="3645024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58" name="Straight Arrow Connector 57"/>
          <p:cNvCxnSpPr>
            <a:stCxn id="56" idx="0"/>
            <a:endCxn id="43" idx="1"/>
          </p:cNvCxnSpPr>
          <p:nvPr/>
        </p:nvCxnSpPr>
        <p:spPr>
          <a:xfrm flipV="1">
            <a:off x="1980878" y="3752974"/>
            <a:ext cx="430883" cy="35719"/>
          </a:xfrm>
          <a:prstGeom prst="straightConnector1">
            <a:avLst/>
          </a:prstGeom>
          <a:ln w="158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55" idx="0"/>
            <a:endCxn id="43" idx="1"/>
          </p:cNvCxnSpPr>
          <p:nvPr/>
        </p:nvCxnSpPr>
        <p:spPr>
          <a:xfrm flipV="1">
            <a:off x="1979712" y="3752974"/>
            <a:ext cx="432049" cy="395759"/>
          </a:xfrm>
          <a:prstGeom prst="straightConnector1">
            <a:avLst/>
          </a:prstGeom>
          <a:ln w="158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54" idx="0"/>
            <a:endCxn id="43" idx="1"/>
          </p:cNvCxnSpPr>
          <p:nvPr/>
        </p:nvCxnSpPr>
        <p:spPr>
          <a:xfrm flipV="1">
            <a:off x="1980878" y="3752974"/>
            <a:ext cx="430883" cy="755799"/>
          </a:xfrm>
          <a:prstGeom prst="straightConnector1">
            <a:avLst/>
          </a:prstGeom>
          <a:ln w="158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Flowchart: Alternate Process 64"/>
          <p:cNvSpPr/>
          <p:nvPr/>
        </p:nvSpPr>
        <p:spPr>
          <a:xfrm>
            <a:off x="2411760" y="4149080"/>
            <a:ext cx="2736304" cy="215900"/>
          </a:xfrm>
          <a:prstGeom prst="flowChartAlternateProcess">
            <a:avLst/>
          </a:prstGeom>
          <a:solidFill>
            <a:srgbClr val="FF99FF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UM Clinical Documentation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66" name="Bevel 65"/>
          <p:cNvSpPr/>
          <p:nvPr/>
        </p:nvSpPr>
        <p:spPr>
          <a:xfrm>
            <a:off x="5436096" y="4869160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67" name="Bevel 66"/>
          <p:cNvSpPr/>
          <p:nvPr/>
        </p:nvSpPr>
        <p:spPr>
          <a:xfrm>
            <a:off x="5436096" y="4509120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68" name="Bevel 67"/>
          <p:cNvSpPr/>
          <p:nvPr/>
        </p:nvSpPr>
        <p:spPr>
          <a:xfrm>
            <a:off x="5436096" y="4149080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70" name="Straight Arrow Connector 69"/>
          <p:cNvCxnSpPr>
            <a:stCxn id="68" idx="4"/>
            <a:endCxn id="65" idx="3"/>
          </p:cNvCxnSpPr>
          <p:nvPr/>
        </p:nvCxnSpPr>
        <p:spPr>
          <a:xfrm flipH="1" flipV="1">
            <a:off x="5148064" y="4257030"/>
            <a:ext cx="288032" cy="35719"/>
          </a:xfrm>
          <a:prstGeom prst="straightConnector1">
            <a:avLst/>
          </a:prstGeom>
          <a:ln w="15875">
            <a:solidFill>
              <a:srgbClr val="FF99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67" idx="4"/>
            <a:endCxn id="65" idx="3"/>
          </p:cNvCxnSpPr>
          <p:nvPr/>
        </p:nvCxnSpPr>
        <p:spPr>
          <a:xfrm flipH="1" flipV="1">
            <a:off x="5148064" y="4257030"/>
            <a:ext cx="288032" cy="395759"/>
          </a:xfrm>
          <a:prstGeom prst="straightConnector1">
            <a:avLst/>
          </a:prstGeom>
          <a:ln w="15875">
            <a:solidFill>
              <a:srgbClr val="FF99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stCxn id="66" idx="4"/>
            <a:endCxn id="65" idx="3"/>
          </p:cNvCxnSpPr>
          <p:nvPr/>
        </p:nvCxnSpPr>
        <p:spPr>
          <a:xfrm flipH="1" flipV="1">
            <a:off x="5148064" y="4257030"/>
            <a:ext cx="288032" cy="755799"/>
          </a:xfrm>
          <a:prstGeom prst="straightConnector1">
            <a:avLst/>
          </a:prstGeom>
          <a:ln w="15875">
            <a:solidFill>
              <a:srgbClr val="FF99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Bevel 76"/>
          <p:cNvSpPr/>
          <p:nvPr/>
        </p:nvSpPr>
        <p:spPr>
          <a:xfrm>
            <a:off x="323528" y="4797152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78" name="Bevel 77"/>
          <p:cNvSpPr/>
          <p:nvPr/>
        </p:nvSpPr>
        <p:spPr>
          <a:xfrm>
            <a:off x="323528" y="5157192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79" name="Bevel 78"/>
          <p:cNvSpPr/>
          <p:nvPr/>
        </p:nvSpPr>
        <p:spPr>
          <a:xfrm>
            <a:off x="323528" y="5517232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80" name="Bevel 79"/>
          <p:cNvSpPr/>
          <p:nvPr/>
        </p:nvSpPr>
        <p:spPr>
          <a:xfrm>
            <a:off x="323528" y="5877272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81" name="Flowchart: Alternate Process 80"/>
          <p:cNvSpPr/>
          <p:nvPr/>
        </p:nvSpPr>
        <p:spPr>
          <a:xfrm>
            <a:off x="2411760" y="5013176"/>
            <a:ext cx="2736304" cy="215900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UM Review Nurses</a:t>
            </a:r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83" name="Straight Arrow Connector 82"/>
          <p:cNvCxnSpPr>
            <a:stCxn id="77" idx="0"/>
            <a:endCxn id="81" idx="1"/>
          </p:cNvCxnSpPr>
          <p:nvPr/>
        </p:nvCxnSpPr>
        <p:spPr>
          <a:xfrm>
            <a:off x="1980878" y="4940821"/>
            <a:ext cx="430882" cy="180305"/>
          </a:xfrm>
          <a:prstGeom prst="straightConnector1">
            <a:avLst/>
          </a:prstGeom>
          <a:ln w="158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78" idx="0"/>
            <a:endCxn id="81" idx="1"/>
          </p:cNvCxnSpPr>
          <p:nvPr/>
        </p:nvCxnSpPr>
        <p:spPr>
          <a:xfrm flipV="1">
            <a:off x="1980878" y="5121126"/>
            <a:ext cx="430882" cy="179735"/>
          </a:xfrm>
          <a:prstGeom prst="straightConnector1">
            <a:avLst/>
          </a:prstGeom>
          <a:ln w="158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>
            <a:stCxn id="79" idx="0"/>
            <a:endCxn id="81" idx="1"/>
          </p:cNvCxnSpPr>
          <p:nvPr/>
        </p:nvCxnSpPr>
        <p:spPr>
          <a:xfrm flipV="1">
            <a:off x="1980878" y="5121126"/>
            <a:ext cx="430882" cy="539775"/>
          </a:xfrm>
          <a:prstGeom prst="straightConnector1">
            <a:avLst/>
          </a:prstGeom>
          <a:ln w="158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stCxn id="80" idx="0"/>
            <a:endCxn id="81" idx="1"/>
          </p:cNvCxnSpPr>
          <p:nvPr/>
        </p:nvCxnSpPr>
        <p:spPr>
          <a:xfrm flipV="1">
            <a:off x="1980878" y="5121126"/>
            <a:ext cx="430882" cy="899815"/>
          </a:xfrm>
          <a:prstGeom prst="straightConnector1">
            <a:avLst/>
          </a:prstGeom>
          <a:ln w="158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Flowchart: Alternate Process 92"/>
          <p:cNvSpPr/>
          <p:nvPr/>
        </p:nvSpPr>
        <p:spPr>
          <a:xfrm>
            <a:off x="2411760" y="6093296"/>
            <a:ext cx="2736304" cy="215900"/>
          </a:xfrm>
          <a:prstGeom prst="flowChartAlternateProcess">
            <a:avLst/>
          </a:prstGeom>
          <a:solidFill>
            <a:srgbClr val="FFFF00"/>
          </a:solidFill>
          <a:ln>
            <a:solidFill>
              <a:schemeClr val="accent4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Employee Plan Health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94" name="Bevel 93"/>
          <p:cNvSpPr/>
          <p:nvPr/>
        </p:nvSpPr>
        <p:spPr>
          <a:xfrm>
            <a:off x="5436096" y="6021288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96" name="Straight Arrow Connector 95"/>
          <p:cNvCxnSpPr>
            <a:stCxn id="94" idx="5"/>
            <a:endCxn id="93" idx="3"/>
          </p:cNvCxnSpPr>
          <p:nvPr/>
        </p:nvCxnSpPr>
        <p:spPr>
          <a:xfrm flipH="1">
            <a:off x="5148064" y="6164957"/>
            <a:ext cx="323949" cy="36289"/>
          </a:xfrm>
          <a:prstGeom prst="straightConnector1">
            <a:avLst/>
          </a:prstGeom>
          <a:ln w="15875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/>
          </a:blip>
          <a:srcRect/>
          <a:stretch>
            <a:fillRect t="-29000" b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"/>
          <p:cNvSpPr>
            <a:spLocks noGrp="1"/>
          </p:cNvSpPr>
          <p:nvPr>
            <p:ph type="title"/>
          </p:nvPr>
        </p:nvSpPr>
        <p:spPr>
          <a:xfrm>
            <a:off x="1187624" y="332656"/>
            <a:ext cx="6408712" cy="504056"/>
          </a:xfrm>
          <a:solidFill>
            <a:schemeClr val="accent2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/>
          <a:lstStyle/>
          <a:p>
            <a:pPr eaLnBrk="1" hangingPunct="1">
              <a:defRPr/>
            </a:pPr>
            <a:r>
              <a:rPr lang="en-US" sz="2400" dirty="0" smtClean="0"/>
              <a:t>Patient Financial Services</a:t>
            </a:r>
            <a:endParaRPr lang="en-US" sz="2400" dirty="0"/>
          </a:p>
        </p:txBody>
      </p:sp>
      <p:sp>
        <p:nvSpPr>
          <p:cNvPr id="5" name="Vertical Scroll 4"/>
          <p:cNvSpPr/>
          <p:nvPr/>
        </p:nvSpPr>
        <p:spPr>
          <a:xfrm>
            <a:off x="2123728" y="1052736"/>
            <a:ext cx="4392488" cy="504825"/>
          </a:xfrm>
          <a:prstGeom prst="verticalScroll">
            <a:avLst/>
          </a:prstGeom>
          <a:solidFill>
            <a:srgbClr val="00B0F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dirty="0" smtClean="0">
                <a:solidFill>
                  <a:schemeClr val="tx1"/>
                </a:solidFill>
              </a:rPr>
              <a:t>Manager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" name="Flowchart: Alternate Process 5"/>
          <p:cNvSpPr/>
          <p:nvPr/>
        </p:nvSpPr>
        <p:spPr>
          <a:xfrm>
            <a:off x="2195736" y="1844824"/>
            <a:ext cx="3024187" cy="215900"/>
          </a:xfrm>
          <a:prstGeom prst="flowChartAlternateProcess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>
                <a:solidFill>
                  <a:schemeClr val="tx1"/>
                </a:solidFill>
              </a:rPr>
              <a:t>PFS - </a:t>
            </a:r>
            <a:r>
              <a:rPr lang="en-US" sz="1000" dirty="0" smtClean="0">
                <a:solidFill>
                  <a:schemeClr val="tx1"/>
                </a:solidFill>
              </a:rPr>
              <a:t>Physician </a:t>
            </a:r>
            <a:r>
              <a:rPr lang="en-US" sz="1000" dirty="0">
                <a:solidFill>
                  <a:schemeClr val="tx1"/>
                </a:solidFill>
              </a:rPr>
              <a:t>Leadership</a:t>
            </a:r>
          </a:p>
        </p:txBody>
      </p:sp>
      <p:sp>
        <p:nvSpPr>
          <p:cNvPr id="7" name="Flowchart: Alternate Process 6"/>
          <p:cNvSpPr/>
          <p:nvPr/>
        </p:nvSpPr>
        <p:spPr>
          <a:xfrm>
            <a:off x="2195885" y="2204864"/>
            <a:ext cx="3024187" cy="215900"/>
          </a:xfrm>
          <a:prstGeom prst="flowChartAlternateProcess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PFS- Hospital Leadership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8" name="Flowchart: Alternate Process 7"/>
          <p:cNvSpPr/>
          <p:nvPr/>
        </p:nvSpPr>
        <p:spPr>
          <a:xfrm>
            <a:off x="2195736" y="3357116"/>
            <a:ext cx="3024187" cy="215900"/>
          </a:xfrm>
          <a:prstGeom prst="flowChartAlternateProcess">
            <a:avLst/>
          </a:prstGeom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Physician Coding/Abstracting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2" name="Flowchart: Alternate Process 11"/>
          <p:cNvSpPr/>
          <p:nvPr/>
        </p:nvSpPr>
        <p:spPr>
          <a:xfrm>
            <a:off x="2195736" y="4221088"/>
            <a:ext cx="3024187" cy="215900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Cashiering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4" name="Flowchart: Alternate Process 13"/>
          <p:cNvSpPr/>
          <p:nvPr/>
        </p:nvSpPr>
        <p:spPr>
          <a:xfrm>
            <a:off x="2195736" y="5013176"/>
            <a:ext cx="3024187" cy="215900"/>
          </a:xfrm>
          <a:prstGeom prst="flowChartAlternateProcess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Self Pay / Collections / Bad Debt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7" name="Flowchart: Alternate Process 16"/>
          <p:cNvSpPr/>
          <p:nvPr/>
        </p:nvSpPr>
        <p:spPr>
          <a:xfrm>
            <a:off x="2195736" y="2636912"/>
            <a:ext cx="3024187" cy="215900"/>
          </a:xfrm>
          <a:prstGeom prst="flowChartAlternateProcess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Physician Charge Entry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8" name="Bevel 17"/>
          <p:cNvSpPr/>
          <p:nvPr/>
        </p:nvSpPr>
        <p:spPr>
          <a:xfrm>
            <a:off x="6228184" y="1700808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20" name="Straight Arrow Connector 19"/>
          <p:cNvCxnSpPr>
            <a:stCxn id="18" idx="4"/>
            <a:endCxn id="6" idx="3"/>
          </p:cNvCxnSpPr>
          <p:nvPr/>
        </p:nvCxnSpPr>
        <p:spPr>
          <a:xfrm flipH="1">
            <a:off x="5219923" y="1844477"/>
            <a:ext cx="1008261" cy="108297"/>
          </a:xfrm>
          <a:prstGeom prst="straightConnector1">
            <a:avLst/>
          </a:prstGeom>
          <a:ln w="158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Bevel 22"/>
          <p:cNvSpPr/>
          <p:nvPr/>
        </p:nvSpPr>
        <p:spPr>
          <a:xfrm>
            <a:off x="6228184" y="2060848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25" name="Straight Arrow Connector 24"/>
          <p:cNvCxnSpPr>
            <a:stCxn id="23" idx="4"/>
            <a:endCxn id="7" idx="3"/>
          </p:cNvCxnSpPr>
          <p:nvPr/>
        </p:nvCxnSpPr>
        <p:spPr>
          <a:xfrm flipH="1">
            <a:off x="5220072" y="2204517"/>
            <a:ext cx="1008112" cy="108297"/>
          </a:xfrm>
          <a:prstGeom prst="straightConnector1">
            <a:avLst/>
          </a:prstGeom>
          <a:ln w="158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Bevel 27"/>
          <p:cNvSpPr/>
          <p:nvPr/>
        </p:nvSpPr>
        <p:spPr>
          <a:xfrm>
            <a:off x="6228184" y="2564904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30" name="Straight Arrow Connector 29"/>
          <p:cNvCxnSpPr>
            <a:stCxn id="28" idx="4"/>
            <a:endCxn id="17" idx="3"/>
          </p:cNvCxnSpPr>
          <p:nvPr/>
        </p:nvCxnSpPr>
        <p:spPr>
          <a:xfrm flipH="1">
            <a:off x="5219923" y="2708573"/>
            <a:ext cx="1008261" cy="36289"/>
          </a:xfrm>
          <a:prstGeom prst="straightConnector1">
            <a:avLst/>
          </a:prstGeom>
          <a:ln w="158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Bevel 34"/>
          <p:cNvSpPr/>
          <p:nvPr/>
        </p:nvSpPr>
        <p:spPr>
          <a:xfrm>
            <a:off x="6228184" y="3356992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6" name="Bevel 35"/>
          <p:cNvSpPr/>
          <p:nvPr/>
        </p:nvSpPr>
        <p:spPr>
          <a:xfrm>
            <a:off x="6228184" y="2996952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38" name="Straight Arrow Connector 37"/>
          <p:cNvCxnSpPr>
            <a:stCxn id="36" idx="4"/>
            <a:endCxn id="8" idx="3"/>
          </p:cNvCxnSpPr>
          <p:nvPr/>
        </p:nvCxnSpPr>
        <p:spPr>
          <a:xfrm flipH="1">
            <a:off x="5219923" y="3140621"/>
            <a:ext cx="1008261" cy="324445"/>
          </a:xfrm>
          <a:prstGeom prst="straightConnector1">
            <a:avLst/>
          </a:prstGeom>
          <a:ln w="158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41" idx="4"/>
            <a:endCxn id="8" idx="3"/>
          </p:cNvCxnSpPr>
          <p:nvPr/>
        </p:nvCxnSpPr>
        <p:spPr>
          <a:xfrm flipH="1" flipV="1">
            <a:off x="5219923" y="3465066"/>
            <a:ext cx="1008261" cy="323627"/>
          </a:xfrm>
          <a:prstGeom prst="straightConnector1">
            <a:avLst/>
          </a:prstGeom>
          <a:ln w="158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Bevel 40"/>
          <p:cNvSpPr/>
          <p:nvPr/>
        </p:nvSpPr>
        <p:spPr>
          <a:xfrm>
            <a:off x="6228184" y="3645024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42" name="Bevel 41"/>
          <p:cNvSpPr/>
          <p:nvPr/>
        </p:nvSpPr>
        <p:spPr>
          <a:xfrm>
            <a:off x="6228184" y="4005064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43" name="Bevel 42"/>
          <p:cNvSpPr/>
          <p:nvPr/>
        </p:nvSpPr>
        <p:spPr>
          <a:xfrm>
            <a:off x="6228184" y="4293096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44" name="Bevel 43"/>
          <p:cNvSpPr/>
          <p:nvPr/>
        </p:nvSpPr>
        <p:spPr>
          <a:xfrm>
            <a:off x="6227018" y="4941862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69" name="Straight Arrow Connector 68"/>
          <p:cNvCxnSpPr>
            <a:stCxn id="44" idx="4"/>
            <a:endCxn id="14" idx="3"/>
          </p:cNvCxnSpPr>
          <p:nvPr/>
        </p:nvCxnSpPr>
        <p:spPr>
          <a:xfrm flipH="1">
            <a:off x="5219923" y="5085531"/>
            <a:ext cx="1007095" cy="35595"/>
          </a:xfrm>
          <a:prstGeom prst="straightConnector1">
            <a:avLst/>
          </a:prstGeom>
          <a:ln w="158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stCxn id="42" idx="4"/>
            <a:endCxn id="12" idx="3"/>
          </p:cNvCxnSpPr>
          <p:nvPr/>
        </p:nvCxnSpPr>
        <p:spPr>
          <a:xfrm flipH="1">
            <a:off x="5219923" y="4148733"/>
            <a:ext cx="1008261" cy="180305"/>
          </a:xfrm>
          <a:prstGeom prst="straightConnector1">
            <a:avLst/>
          </a:prstGeom>
          <a:ln w="158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>
            <a:stCxn id="43" idx="4"/>
            <a:endCxn id="12" idx="3"/>
          </p:cNvCxnSpPr>
          <p:nvPr/>
        </p:nvCxnSpPr>
        <p:spPr>
          <a:xfrm flipH="1" flipV="1">
            <a:off x="5219923" y="4329038"/>
            <a:ext cx="1008261" cy="107727"/>
          </a:xfrm>
          <a:prstGeom prst="straightConnector1">
            <a:avLst/>
          </a:prstGeom>
          <a:ln w="158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Up Arrow 78"/>
          <p:cNvSpPr/>
          <p:nvPr/>
        </p:nvSpPr>
        <p:spPr>
          <a:xfrm>
            <a:off x="3563888" y="1556792"/>
            <a:ext cx="288925" cy="28733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46" name="Straight Arrow Connector 45"/>
          <p:cNvCxnSpPr>
            <a:stCxn id="35" idx="4"/>
            <a:endCxn id="8" idx="3"/>
          </p:cNvCxnSpPr>
          <p:nvPr/>
        </p:nvCxnSpPr>
        <p:spPr>
          <a:xfrm flipH="1" flipV="1">
            <a:off x="5219923" y="3465066"/>
            <a:ext cx="1008261" cy="35595"/>
          </a:xfrm>
          <a:prstGeom prst="straightConnector1">
            <a:avLst/>
          </a:prstGeom>
          <a:ln w="158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Bevel 53"/>
          <p:cNvSpPr/>
          <p:nvPr/>
        </p:nvSpPr>
        <p:spPr>
          <a:xfrm>
            <a:off x="6228184" y="4653136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55" name="Straight Arrow Connector 54"/>
          <p:cNvCxnSpPr>
            <a:stCxn id="54" idx="4"/>
            <a:endCxn id="12" idx="3"/>
          </p:cNvCxnSpPr>
          <p:nvPr/>
        </p:nvCxnSpPr>
        <p:spPr>
          <a:xfrm flipH="1" flipV="1">
            <a:off x="5219923" y="4329038"/>
            <a:ext cx="1008261" cy="467767"/>
          </a:xfrm>
          <a:prstGeom prst="straightConnector1">
            <a:avLst/>
          </a:prstGeom>
          <a:ln w="158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Bevel 63"/>
          <p:cNvSpPr/>
          <p:nvPr/>
        </p:nvSpPr>
        <p:spPr>
          <a:xfrm>
            <a:off x="6228184" y="5301902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67" name="Straight Arrow Connector 66"/>
          <p:cNvCxnSpPr>
            <a:stCxn id="64" idx="4"/>
            <a:endCxn id="14" idx="3"/>
          </p:cNvCxnSpPr>
          <p:nvPr/>
        </p:nvCxnSpPr>
        <p:spPr>
          <a:xfrm flipH="1" flipV="1">
            <a:off x="5219923" y="5121126"/>
            <a:ext cx="1008261" cy="324445"/>
          </a:xfrm>
          <a:prstGeom prst="straightConnector1">
            <a:avLst/>
          </a:prstGeom>
          <a:ln w="158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Flowchart: Alternate Process 80"/>
          <p:cNvSpPr/>
          <p:nvPr/>
        </p:nvSpPr>
        <p:spPr>
          <a:xfrm>
            <a:off x="2195736" y="5733256"/>
            <a:ext cx="3024187" cy="215900"/>
          </a:xfrm>
          <a:prstGeom prst="flowChartAlternateProcess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Claims Integrity Specialist</a:t>
            </a:r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82" name="Straight Arrow Connector 81"/>
          <p:cNvCxnSpPr>
            <a:stCxn id="84" idx="5"/>
            <a:endCxn id="81" idx="3"/>
          </p:cNvCxnSpPr>
          <p:nvPr/>
        </p:nvCxnSpPr>
        <p:spPr>
          <a:xfrm flipH="1" flipV="1">
            <a:off x="5219923" y="5841206"/>
            <a:ext cx="1044178" cy="107727"/>
          </a:xfrm>
          <a:prstGeom prst="straightConnector1">
            <a:avLst/>
          </a:prstGeom>
          <a:ln w="158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Bevel 83"/>
          <p:cNvSpPr/>
          <p:nvPr/>
        </p:nvSpPr>
        <p:spPr>
          <a:xfrm>
            <a:off x="6228184" y="5805264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52" name="Bevel 51"/>
          <p:cNvSpPr/>
          <p:nvPr/>
        </p:nvSpPr>
        <p:spPr>
          <a:xfrm>
            <a:off x="6228184" y="6165304"/>
            <a:ext cx="1655762" cy="288925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53" name="Straight Arrow Connector 52"/>
          <p:cNvCxnSpPr>
            <a:stCxn id="52" idx="5"/>
            <a:endCxn id="81" idx="3"/>
          </p:cNvCxnSpPr>
          <p:nvPr/>
        </p:nvCxnSpPr>
        <p:spPr>
          <a:xfrm flipH="1" flipV="1">
            <a:off x="5219923" y="5841206"/>
            <a:ext cx="1044377" cy="468561"/>
          </a:xfrm>
          <a:prstGeom prst="straightConnector1">
            <a:avLst/>
          </a:prstGeom>
          <a:ln w="158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/>
          </a:blip>
          <a:srcRect/>
          <a:stretch>
            <a:fillRect t="-28000" b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"/>
          <p:cNvSpPr>
            <a:spLocks noGrp="1"/>
          </p:cNvSpPr>
          <p:nvPr>
            <p:ph type="ctrTitle"/>
          </p:nvPr>
        </p:nvSpPr>
        <p:spPr>
          <a:xfrm>
            <a:off x="1908175" y="115888"/>
            <a:ext cx="5256213" cy="433387"/>
          </a:xfrm>
          <a:solidFill>
            <a:schemeClr val="accent2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/>
          <a:lstStyle/>
          <a:p>
            <a:pPr eaLnBrk="1" hangingPunct="1">
              <a:defRPr/>
            </a:pPr>
            <a:r>
              <a:rPr lang="en-US" sz="2400" dirty="0" smtClean="0"/>
              <a:t>Patient Financial Services</a:t>
            </a:r>
            <a:endParaRPr lang="en-US" sz="2400" dirty="0"/>
          </a:p>
        </p:txBody>
      </p:sp>
      <p:sp>
        <p:nvSpPr>
          <p:cNvPr id="6" name="Flowchart: Alternate Process 5"/>
          <p:cNvSpPr/>
          <p:nvPr/>
        </p:nvSpPr>
        <p:spPr>
          <a:xfrm>
            <a:off x="2916238" y="1772940"/>
            <a:ext cx="3024187" cy="215900"/>
          </a:xfrm>
          <a:prstGeom prst="flowChartAlternateProcess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Medicare Accounts Receivable Management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7" name="Up Arrow 6"/>
          <p:cNvSpPr/>
          <p:nvPr/>
        </p:nvSpPr>
        <p:spPr>
          <a:xfrm>
            <a:off x="4211960" y="1268760"/>
            <a:ext cx="288925" cy="50405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Bevel 7"/>
          <p:cNvSpPr/>
          <p:nvPr/>
        </p:nvSpPr>
        <p:spPr>
          <a:xfrm>
            <a:off x="611188" y="1555899"/>
            <a:ext cx="1655762" cy="288925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9" name="Flowchart: Alternate Process 8"/>
          <p:cNvSpPr/>
          <p:nvPr/>
        </p:nvSpPr>
        <p:spPr>
          <a:xfrm>
            <a:off x="2915816" y="2492896"/>
            <a:ext cx="3024187" cy="215900"/>
          </a:xfrm>
          <a:prstGeom prst="flowChartAlternateProcess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Blue Cross Accounts Receivable Management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0" name="Bevel 9"/>
          <p:cNvSpPr/>
          <p:nvPr/>
        </p:nvSpPr>
        <p:spPr>
          <a:xfrm>
            <a:off x="6516688" y="1485478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1" name="Flowchart: Alternate Process 10"/>
          <p:cNvSpPr/>
          <p:nvPr/>
        </p:nvSpPr>
        <p:spPr>
          <a:xfrm>
            <a:off x="2987824" y="3501008"/>
            <a:ext cx="2807890" cy="431924"/>
          </a:xfrm>
          <a:prstGeom prst="flowChartAlternateProcess">
            <a:avLst/>
          </a:prstGeom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Commercial Accounts Receivable Management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2" name="Flowchart: Alternate Process 11"/>
          <p:cNvSpPr/>
          <p:nvPr/>
        </p:nvSpPr>
        <p:spPr>
          <a:xfrm>
            <a:off x="2843808" y="4149080"/>
            <a:ext cx="3096344" cy="360040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Commercial MA &amp; VA Accounts Receivable  Management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7" name="Flowchart: Alternate Process 16"/>
          <p:cNvSpPr/>
          <p:nvPr/>
        </p:nvSpPr>
        <p:spPr>
          <a:xfrm>
            <a:off x="2915816" y="5733256"/>
            <a:ext cx="3024187" cy="215900"/>
          </a:xfrm>
          <a:prstGeom prst="flowChartAlternateProcess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err="1" smtClean="0">
                <a:solidFill>
                  <a:schemeClr val="tx1"/>
                </a:solidFill>
              </a:rPr>
              <a:t>ePremis</a:t>
            </a:r>
            <a:r>
              <a:rPr lang="en-US" sz="1000" dirty="0" smtClean="0">
                <a:solidFill>
                  <a:schemeClr val="tx1"/>
                </a:solidFill>
              </a:rPr>
              <a:t> Reconciliation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8" name="Flowchart: Alternate Process 17"/>
          <p:cNvSpPr/>
          <p:nvPr/>
        </p:nvSpPr>
        <p:spPr>
          <a:xfrm>
            <a:off x="2843808" y="4725144"/>
            <a:ext cx="3168203" cy="360040"/>
          </a:xfrm>
          <a:prstGeom prst="flowChartAlternateProcess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Medical Assistance Accounts Receivable Management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9" name="Flowchart: Alternate Process 18"/>
          <p:cNvSpPr/>
          <p:nvPr/>
        </p:nvSpPr>
        <p:spPr>
          <a:xfrm>
            <a:off x="2915816" y="5301208"/>
            <a:ext cx="3024187" cy="215900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Secondary  Accounts Receivable Management</a:t>
            </a:r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23" name="Straight Arrow Connector 22"/>
          <p:cNvCxnSpPr>
            <a:stCxn id="8" idx="0"/>
            <a:endCxn id="6" idx="1"/>
          </p:cNvCxnSpPr>
          <p:nvPr/>
        </p:nvCxnSpPr>
        <p:spPr>
          <a:xfrm>
            <a:off x="2266950" y="1700362"/>
            <a:ext cx="649288" cy="180528"/>
          </a:xfrm>
          <a:prstGeom prst="straightConnector1">
            <a:avLst/>
          </a:prstGeom>
          <a:ln w="158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0" idx="4"/>
            <a:endCxn id="6" idx="3"/>
          </p:cNvCxnSpPr>
          <p:nvPr/>
        </p:nvCxnSpPr>
        <p:spPr>
          <a:xfrm flipH="1">
            <a:off x="5940425" y="1629147"/>
            <a:ext cx="576263" cy="251743"/>
          </a:xfrm>
          <a:prstGeom prst="straightConnector1">
            <a:avLst/>
          </a:prstGeom>
          <a:ln w="158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Bevel 33"/>
          <p:cNvSpPr/>
          <p:nvPr/>
        </p:nvSpPr>
        <p:spPr>
          <a:xfrm>
            <a:off x="6516216" y="1845518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>
            <a:endCxn id="17" idx="3"/>
          </p:cNvCxnSpPr>
          <p:nvPr/>
        </p:nvCxnSpPr>
        <p:spPr>
          <a:xfrm flipH="1">
            <a:off x="5940003" y="5805141"/>
            <a:ext cx="792660" cy="36065"/>
          </a:xfrm>
          <a:prstGeom prst="straightConnector1">
            <a:avLst/>
          </a:prstGeom>
          <a:ln w="158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Bevel 38"/>
          <p:cNvSpPr/>
          <p:nvPr/>
        </p:nvSpPr>
        <p:spPr>
          <a:xfrm>
            <a:off x="611188" y="1915939"/>
            <a:ext cx="1655762" cy="288925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41" name="Straight Arrow Connector 40"/>
          <p:cNvCxnSpPr>
            <a:stCxn id="50" idx="1"/>
            <a:endCxn id="11" idx="1"/>
          </p:cNvCxnSpPr>
          <p:nvPr/>
        </p:nvCxnSpPr>
        <p:spPr>
          <a:xfrm flipV="1">
            <a:off x="2231206" y="3716970"/>
            <a:ext cx="756618" cy="72517"/>
          </a:xfrm>
          <a:prstGeom prst="straightConnector1">
            <a:avLst/>
          </a:prstGeom>
          <a:ln w="15875">
            <a:solidFill>
              <a:srgbClr val="3399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Bevel 41"/>
          <p:cNvSpPr/>
          <p:nvPr/>
        </p:nvSpPr>
        <p:spPr>
          <a:xfrm>
            <a:off x="539974" y="2780035"/>
            <a:ext cx="1655762" cy="288925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45" name="Bevel 44"/>
          <p:cNvSpPr/>
          <p:nvPr/>
        </p:nvSpPr>
        <p:spPr>
          <a:xfrm>
            <a:off x="6516216" y="2349574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47" name="Straight Arrow Connector 46"/>
          <p:cNvCxnSpPr>
            <a:stCxn id="55" idx="5"/>
            <a:endCxn id="11" idx="3"/>
          </p:cNvCxnSpPr>
          <p:nvPr/>
        </p:nvCxnSpPr>
        <p:spPr>
          <a:xfrm flipH="1">
            <a:off x="5795714" y="3573463"/>
            <a:ext cx="756618" cy="143507"/>
          </a:xfrm>
          <a:prstGeom prst="straightConnector1">
            <a:avLst/>
          </a:prstGeom>
          <a:ln w="15875">
            <a:solidFill>
              <a:srgbClr val="3399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Bevel 47"/>
          <p:cNvSpPr/>
          <p:nvPr/>
        </p:nvSpPr>
        <p:spPr>
          <a:xfrm>
            <a:off x="539552" y="2419995"/>
            <a:ext cx="1655762" cy="288925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49" name="Bevel 48"/>
          <p:cNvSpPr/>
          <p:nvPr/>
        </p:nvSpPr>
        <p:spPr>
          <a:xfrm>
            <a:off x="683568" y="5301208"/>
            <a:ext cx="1512168" cy="288925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50" name="Bevel 49"/>
          <p:cNvSpPr/>
          <p:nvPr/>
        </p:nvSpPr>
        <p:spPr>
          <a:xfrm>
            <a:off x="467544" y="3645024"/>
            <a:ext cx="1799778" cy="288925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53" name="Bevel 52"/>
          <p:cNvSpPr/>
          <p:nvPr/>
        </p:nvSpPr>
        <p:spPr>
          <a:xfrm>
            <a:off x="6516216" y="5733256"/>
            <a:ext cx="1655762" cy="288925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54" name="Bevel 53"/>
          <p:cNvSpPr/>
          <p:nvPr/>
        </p:nvSpPr>
        <p:spPr>
          <a:xfrm>
            <a:off x="6516216" y="2708027"/>
            <a:ext cx="1655762" cy="288925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55" name="Bevel 54"/>
          <p:cNvSpPr/>
          <p:nvPr/>
        </p:nvSpPr>
        <p:spPr>
          <a:xfrm>
            <a:off x="6516216" y="3429000"/>
            <a:ext cx="1655762" cy="288925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57" name="Bevel 56"/>
          <p:cNvSpPr/>
          <p:nvPr/>
        </p:nvSpPr>
        <p:spPr>
          <a:xfrm>
            <a:off x="6516216" y="4797152"/>
            <a:ext cx="1655762" cy="288925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76" name="Straight Arrow Connector 75"/>
          <p:cNvCxnSpPr>
            <a:stCxn id="57" idx="4"/>
            <a:endCxn id="18" idx="3"/>
          </p:cNvCxnSpPr>
          <p:nvPr/>
        </p:nvCxnSpPr>
        <p:spPr>
          <a:xfrm flipH="1" flipV="1">
            <a:off x="6012011" y="4905164"/>
            <a:ext cx="504205" cy="36451"/>
          </a:xfrm>
          <a:prstGeom prst="straightConnector1">
            <a:avLst/>
          </a:prstGeom>
          <a:ln w="158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49" idx="0"/>
            <a:endCxn id="19" idx="1"/>
          </p:cNvCxnSpPr>
          <p:nvPr/>
        </p:nvCxnSpPr>
        <p:spPr>
          <a:xfrm flipV="1">
            <a:off x="2195736" y="5409158"/>
            <a:ext cx="720080" cy="36513"/>
          </a:xfrm>
          <a:prstGeom prst="straightConnector1">
            <a:avLst/>
          </a:prstGeom>
          <a:ln w="158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48" idx="0"/>
            <a:endCxn id="9" idx="1"/>
          </p:cNvCxnSpPr>
          <p:nvPr/>
        </p:nvCxnSpPr>
        <p:spPr>
          <a:xfrm>
            <a:off x="2195314" y="2564458"/>
            <a:ext cx="720502" cy="36388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39" idx="0"/>
            <a:endCxn id="6" idx="1"/>
          </p:cNvCxnSpPr>
          <p:nvPr/>
        </p:nvCxnSpPr>
        <p:spPr>
          <a:xfrm flipV="1">
            <a:off x="2266950" y="1880890"/>
            <a:ext cx="649288" cy="179512"/>
          </a:xfrm>
          <a:prstGeom prst="straightConnector1">
            <a:avLst/>
          </a:prstGeom>
          <a:ln w="158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34" idx="4"/>
            <a:endCxn id="6" idx="3"/>
          </p:cNvCxnSpPr>
          <p:nvPr/>
        </p:nvCxnSpPr>
        <p:spPr>
          <a:xfrm flipH="1" flipV="1">
            <a:off x="5940425" y="1880890"/>
            <a:ext cx="575791" cy="108297"/>
          </a:xfrm>
          <a:prstGeom prst="straightConnector1">
            <a:avLst/>
          </a:prstGeom>
          <a:ln w="158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>
            <a:stCxn id="42" idx="0"/>
            <a:endCxn id="9" idx="1"/>
          </p:cNvCxnSpPr>
          <p:nvPr/>
        </p:nvCxnSpPr>
        <p:spPr>
          <a:xfrm flipV="1">
            <a:off x="2195736" y="2600846"/>
            <a:ext cx="720080" cy="323652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>
            <a:stCxn id="45" idx="4"/>
            <a:endCxn id="9" idx="3"/>
          </p:cNvCxnSpPr>
          <p:nvPr/>
        </p:nvCxnSpPr>
        <p:spPr>
          <a:xfrm flipH="1">
            <a:off x="5940003" y="2493243"/>
            <a:ext cx="576213" cy="107603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>
            <a:endCxn id="9" idx="3"/>
          </p:cNvCxnSpPr>
          <p:nvPr/>
        </p:nvCxnSpPr>
        <p:spPr>
          <a:xfrm flipH="1" flipV="1">
            <a:off x="5940003" y="2600846"/>
            <a:ext cx="575791" cy="179958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Bevel 100"/>
          <p:cNvSpPr/>
          <p:nvPr/>
        </p:nvSpPr>
        <p:spPr>
          <a:xfrm>
            <a:off x="6516216" y="3789040"/>
            <a:ext cx="1655762" cy="288925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107" name="Straight Arrow Connector 106"/>
          <p:cNvCxnSpPr>
            <a:stCxn id="101" idx="4"/>
            <a:endCxn id="11" idx="3"/>
          </p:cNvCxnSpPr>
          <p:nvPr/>
        </p:nvCxnSpPr>
        <p:spPr>
          <a:xfrm flipH="1" flipV="1">
            <a:off x="5795714" y="3716970"/>
            <a:ext cx="720502" cy="216533"/>
          </a:xfrm>
          <a:prstGeom prst="straightConnector1">
            <a:avLst/>
          </a:prstGeom>
          <a:ln w="15875">
            <a:solidFill>
              <a:srgbClr val="3399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>
            <a:stCxn id="46" idx="4"/>
            <a:endCxn id="12" idx="1"/>
          </p:cNvCxnSpPr>
          <p:nvPr/>
        </p:nvCxnSpPr>
        <p:spPr>
          <a:xfrm flipV="1">
            <a:off x="611560" y="4329100"/>
            <a:ext cx="2232248" cy="36451"/>
          </a:xfrm>
          <a:prstGeom prst="straightConnector1">
            <a:avLst/>
          </a:prstGeom>
          <a:ln w="158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Flowchart: Alternate Process 142"/>
          <p:cNvSpPr/>
          <p:nvPr/>
        </p:nvSpPr>
        <p:spPr>
          <a:xfrm>
            <a:off x="2987824" y="6165304"/>
            <a:ext cx="2808312" cy="360040"/>
          </a:xfrm>
          <a:prstGeom prst="flowChartAlternateProcess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Client Accounts Receivable Management</a:t>
            </a:r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144" name="Straight Arrow Connector 143"/>
          <p:cNvCxnSpPr>
            <a:stCxn id="146" idx="0"/>
            <a:endCxn id="143" idx="1"/>
          </p:cNvCxnSpPr>
          <p:nvPr/>
        </p:nvCxnSpPr>
        <p:spPr>
          <a:xfrm>
            <a:off x="2267322" y="6309767"/>
            <a:ext cx="720502" cy="35557"/>
          </a:xfrm>
          <a:prstGeom prst="straightConnector1">
            <a:avLst/>
          </a:prstGeom>
          <a:ln w="158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Bevel 145"/>
          <p:cNvSpPr/>
          <p:nvPr/>
        </p:nvSpPr>
        <p:spPr>
          <a:xfrm>
            <a:off x="611560" y="6165304"/>
            <a:ext cx="1655762" cy="288925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54" name="Vertical Scroll 153"/>
          <p:cNvSpPr/>
          <p:nvPr/>
        </p:nvSpPr>
        <p:spPr>
          <a:xfrm>
            <a:off x="2195736" y="691927"/>
            <a:ext cx="4392488" cy="504825"/>
          </a:xfrm>
          <a:prstGeom prst="verticalScroll">
            <a:avLst/>
          </a:prstGeom>
          <a:solidFill>
            <a:srgbClr val="00B0F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dirty="0" smtClean="0">
                <a:solidFill>
                  <a:schemeClr val="tx1"/>
                </a:solidFill>
              </a:rPr>
              <a:t>Manager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Bevel 45"/>
          <p:cNvSpPr/>
          <p:nvPr/>
        </p:nvSpPr>
        <p:spPr>
          <a:xfrm>
            <a:off x="611560" y="4221088"/>
            <a:ext cx="1655762" cy="288925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61" name="Bevel 60"/>
          <p:cNvSpPr/>
          <p:nvPr/>
        </p:nvSpPr>
        <p:spPr>
          <a:xfrm>
            <a:off x="467544" y="3212976"/>
            <a:ext cx="1799778" cy="288925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96" name="Flowchart: Alternate Process 95"/>
          <p:cNvSpPr/>
          <p:nvPr/>
        </p:nvSpPr>
        <p:spPr>
          <a:xfrm>
            <a:off x="2915816" y="3068960"/>
            <a:ext cx="3024187" cy="215900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Blue Cross Payment Variance Reconciliation</a:t>
            </a:r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98" name="Straight Arrow Connector 97"/>
          <p:cNvCxnSpPr>
            <a:stCxn id="61" idx="0"/>
            <a:endCxn id="96" idx="1"/>
          </p:cNvCxnSpPr>
          <p:nvPr/>
        </p:nvCxnSpPr>
        <p:spPr>
          <a:xfrm flipV="1">
            <a:off x="2267322" y="3176910"/>
            <a:ext cx="648494" cy="180529"/>
          </a:xfrm>
          <a:prstGeom prst="straightConnector1">
            <a:avLst/>
          </a:prstGeom>
          <a:ln w="158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/>
          </a:blip>
          <a:srcRect/>
          <a:stretch>
            <a:fillRect t="15000" b="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"/>
          <p:cNvSpPr txBox="1">
            <a:spLocks/>
          </p:cNvSpPr>
          <p:nvPr/>
        </p:nvSpPr>
        <p:spPr bwMode="auto">
          <a:xfrm>
            <a:off x="1547664" y="332656"/>
            <a:ext cx="5976664" cy="43204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Provider Credentialing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Flowchart: Alternate Process 5"/>
          <p:cNvSpPr/>
          <p:nvPr/>
        </p:nvSpPr>
        <p:spPr>
          <a:xfrm>
            <a:off x="2843808" y="2132856"/>
            <a:ext cx="3024187" cy="215900"/>
          </a:xfrm>
          <a:prstGeom prst="flowChartAlternateProcess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Credentialing Coordination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3" name="Up Arrow 12"/>
          <p:cNvSpPr/>
          <p:nvPr/>
        </p:nvSpPr>
        <p:spPr>
          <a:xfrm>
            <a:off x="4355976" y="1772816"/>
            <a:ext cx="288925" cy="36004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Bevel 23"/>
          <p:cNvSpPr/>
          <p:nvPr/>
        </p:nvSpPr>
        <p:spPr>
          <a:xfrm>
            <a:off x="6804248" y="2132856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51" name="Straight Arrow Connector 50"/>
          <p:cNvCxnSpPr>
            <a:stCxn id="24" idx="4"/>
            <a:endCxn id="6" idx="3"/>
          </p:cNvCxnSpPr>
          <p:nvPr/>
        </p:nvCxnSpPr>
        <p:spPr>
          <a:xfrm flipH="1" flipV="1">
            <a:off x="5867995" y="2240806"/>
            <a:ext cx="936253" cy="35719"/>
          </a:xfrm>
          <a:prstGeom prst="straightConnector1">
            <a:avLst/>
          </a:prstGeom>
          <a:ln w="158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Bevel 63"/>
          <p:cNvSpPr/>
          <p:nvPr/>
        </p:nvSpPr>
        <p:spPr>
          <a:xfrm>
            <a:off x="6804248" y="2708920"/>
            <a:ext cx="1657350" cy="2873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100" dirty="0" smtClean="0">
                <a:solidFill>
                  <a:schemeClr val="tx1"/>
                </a:solidFill>
              </a:rPr>
              <a:t>eTransmedia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1" name="Flowchart: Alternate Process 30"/>
          <p:cNvSpPr/>
          <p:nvPr/>
        </p:nvSpPr>
        <p:spPr>
          <a:xfrm>
            <a:off x="2843808" y="2708920"/>
            <a:ext cx="3024187" cy="215900"/>
          </a:xfrm>
          <a:prstGeom prst="flowChartAlternateProcess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Credentialing Support</a:t>
            </a:r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32" name="Straight Arrow Connector 31"/>
          <p:cNvCxnSpPr>
            <a:stCxn id="64" idx="4"/>
            <a:endCxn id="31" idx="3"/>
          </p:cNvCxnSpPr>
          <p:nvPr/>
        </p:nvCxnSpPr>
        <p:spPr>
          <a:xfrm flipH="1" flipV="1">
            <a:off x="5867995" y="2816870"/>
            <a:ext cx="936253" cy="35719"/>
          </a:xfrm>
          <a:prstGeom prst="straightConnector1">
            <a:avLst/>
          </a:prstGeom>
          <a:ln w="158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urved Down Ribbon 9"/>
          <p:cNvSpPr/>
          <p:nvPr/>
        </p:nvSpPr>
        <p:spPr>
          <a:xfrm>
            <a:off x="1763688" y="980728"/>
            <a:ext cx="5616624" cy="758952"/>
          </a:xfrm>
          <a:prstGeom prst="ellipseRibbon">
            <a:avLst/>
          </a:prstGeom>
          <a:solidFill>
            <a:srgbClr val="33CC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ES" sz="1600" b="1" kern="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Director, </a:t>
            </a:r>
            <a:r>
              <a:rPr lang="es-ES" sz="1600" b="1" kern="0" dirty="0" err="1">
                <a:solidFill>
                  <a:srgbClr val="002060"/>
                </a:solidFill>
                <a:latin typeface="+mn-lt"/>
                <a:ea typeface="+mn-ea"/>
                <a:cs typeface="+mn-cs"/>
              </a:rPr>
              <a:t>Revenue</a:t>
            </a:r>
            <a:r>
              <a:rPr lang="es-ES" sz="1600" b="1" kern="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600" b="1" kern="0" dirty="0" err="1">
                <a:solidFill>
                  <a:srgbClr val="002060"/>
                </a:solidFill>
                <a:latin typeface="+mn-lt"/>
                <a:ea typeface="+mn-ea"/>
                <a:cs typeface="+mn-cs"/>
              </a:rPr>
              <a:t>Cycle</a:t>
            </a:r>
            <a:endParaRPr lang="es-ES" sz="1600" b="1" kern="0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3528" y="6237312"/>
            <a:ext cx="7200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Source</a:t>
            </a:r>
            <a:r>
              <a:rPr lang="en-US" sz="1400" dirty="0" smtClean="0"/>
              <a:t>: Meadville Medical Center Health System, Meadville, Pa. Used with permission.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4637</TotalTime>
  <Words>317</Words>
  <Application>Microsoft Office PowerPoint</Application>
  <PresentationFormat>On-screen Show (4:3)</PresentationFormat>
  <Paragraphs>115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Diseño predeterminado</vt:lpstr>
      <vt:lpstr> Meadville Medical Center Health System Centralized Revenue Cycle Organization Chart</vt:lpstr>
      <vt:lpstr>Patient Access Services</vt:lpstr>
      <vt:lpstr>Health Information Management</vt:lpstr>
      <vt:lpstr>Slide 4</vt:lpstr>
      <vt:lpstr>Slide 5</vt:lpstr>
      <vt:lpstr>Revenue Integrity/Utilization Management</vt:lpstr>
      <vt:lpstr>Patient Financial Services</vt:lpstr>
      <vt:lpstr>Patient Financial Services</vt:lpstr>
      <vt:lpstr>Slide 9</vt:lpstr>
    </vt:vector>
  </TitlesOfParts>
  <Company>Siracusa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Mariajose</dc:creator>
  <cp:lastModifiedBy>bhintch</cp:lastModifiedBy>
  <cp:revision>323</cp:revision>
  <dcterms:created xsi:type="dcterms:W3CDTF">2009-03-26T20:51:52Z</dcterms:created>
  <dcterms:modified xsi:type="dcterms:W3CDTF">2015-10-05T20:33:18Z</dcterms:modified>
</cp:coreProperties>
</file>