
<file path=[Content_Types].xml><?xml version="1.0" encoding="utf-8"?>
<Types xmlns="http://schemas.openxmlformats.org/package/2006/content-types">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3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4.xml" ContentType="application/vnd.openxmlformats-officedocument.drawingml.chartshapes+xml"/>
  <Override PartName="/ppt/notesSlides/notesSlide3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3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3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9" r:id="rId2"/>
    <p:sldId id="261" r:id="rId3"/>
    <p:sldId id="268" r:id="rId4"/>
    <p:sldId id="266" r:id="rId5"/>
    <p:sldId id="270" r:id="rId6"/>
    <p:sldId id="269" r:id="rId7"/>
    <p:sldId id="271" r:id="rId8"/>
    <p:sldId id="272" r:id="rId9"/>
    <p:sldId id="273" r:id="rId10"/>
    <p:sldId id="275" r:id="rId11"/>
    <p:sldId id="260" r:id="rId12"/>
    <p:sldId id="313" r:id="rId13"/>
    <p:sldId id="276" r:id="rId14"/>
    <p:sldId id="306" r:id="rId15"/>
    <p:sldId id="307" r:id="rId16"/>
    <p:sldId id="278" r:id="rId17"/>
    <p:sldId id="277" r:id="rId18"/>
    <p:sldId id="281" r:id="rId19"/>
    <p:sldId id="282" r:id="rId20"/>
    <p:sldId id="283" r:id="rId21"/>
    <p:sldId id="284" r:id="rId22"/>
    <p:sldId id="311" r:id="rId23"/>
    <p:sldId id="285" r:id="rId24"/>
    <p:sldId id="263" r:id="rId25"/>
    <p:sldId id="287" r:id="rId26"/>
    <p:sldId id="267" r:id="rId27"/>
    <p:sldId id="314" r:id="rId28"/>
    <p:sldId id="289" r:id="rId29"/>
    <p:sldId id="288" r:id="rId30"/>
    <p:sldId id="290" r:id="rId31"/>
    <p:sldId id="291" r:id="rId32"/>
    <p:sldId id="292" r:id="rId33"/>
    <p:sldId id="293" r:id="rId34"/>
    <p:sldId id="294" r:id="rId35"/>
    <p:sldId id="295" r:id="rId36"/>
    <p:sldId id="296" r:id="rId37"/>
    <p:sldId id="297" r:id="rId38"/>
    <p:sldId id="298" r:id="rId39"/>
    <p:sldId id="299" r:id="rId40"/>
    <p:sldId id="309" r:id="rId41"/>
    <p:sldId id="303" r:id="rId42"/>
    <p:sldId id="305" r:id="rId43"/>
    <p:sldId id="301" r:id="rId44"/>
    <p:sldId id="310" r:id="rId45"/>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9">
          <p15:clr>
            <a:srgbClr val="A4A3A4"/>
          </p15:clr>
        </p15:guide>
        <p15:guide id="2" pos="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martino" initials="k" lastIdx="5" clrIdx="0"/>
  <p:cmAuthor id="1" name="Kellie Martino" initials="KM" lastIdx="24" clrIdx="1">
    <p:extLst/>
  </p:cmAuthor>
  <p:cmAuthor id="2" name="Janice L. Wiitala" initials="JLW" lastIdx="13" clrIdx="2">
    <p:extLst/>
  </p:cmAuthor>
  <p:cmAuthor id="3" name="Kathleen Vega" initials="KV" lastIdx="24" clrIdx="3"/>
  <p:cmAuthor id="4" name="Lisa Towers" initials="LT"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9900"/>
    <a:srgbClr val="FF9933"/>
    <a:srgbClr val="0046A0"/>
    <a:srgbClr val="0051B1"/>
    <a:srgbClr val="CC6600"/>
    <a:srgbClr val="FF9900"/>
    <a:srgbClr val="0081FF"/>
    <a:srgbClr val="123090"/>
    <a:srgbClr val="003D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234" y="108"/>
      </p:cViewPr>
      <p:guideLst>
        <p:guide orient="horz" pos="4179"/>
        <p:guide pos="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oleObject" Target="file:///\\hfma.prv\hfma-dfsroot\Public\Research\PROJECTS\Consumer%20direct%20health%20plans%20Parallon\chart.xls"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4.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8750000000000003E-2"/>
          <c:y val="0.17338709677419359"/>
          <c:w val="0.95416666666666661"/>
          <c:h val="0.5766129032258066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C000"/>
              </a:solidFill>
              <a:ln>
                <a:noFill/>
              </a:ln>
              <a:effectLst/>
            </c:spPr>
          </c:dPt>
          <c:dPt>
            <c:idx val="1"/>
            <c:invertIfNegative val="0"/>
            <c:bubble3D val="0"/>
            <c:spPr>
              <a:solidFill>
                <a:srgbClr val="FFC0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2003</c:v>
                </c:pt>
                <c:pt idx="1">
                  <c:v>2014</c:v>
                </c:pt>
              </c:numCache>
            </c:numRef>
          </c:cat>
          <c:val>
            <c:numRef>
              <c:f>Sheet1!$B$2:$B$3</c:f>
              <c:numCache>
                <c:formatCode>0%</c:formatCode>
                <c:ptCount val="2"/>
                <c:pt idx="0">
                  <c:v>1.0000000000000002E-2</c:v>
                </c:pt>
                <c:pt idx="1">
                  <c:v>0.11000000000000001</c:v>
                </c:pt>
              </c:numCache>
            </c:numRef>
          </c:val>
        </c:ser>
        <c:dLbls>
          <c:showLegendKey val="0"/>
          <c:showVal val="0"/>
          <c:showCatName val="0"/>
          <c:showSerName val="0"/>
          <c:showPercent val="0"/>
          <c:showBubbleSize val="0"/>
        </c:dLbls>
        <c:gapWidth val="48"/>
        <c:axId val="300330016"/>
        <c:axId val="300330800"/>
      </c:barChart>
      <c:catAx>
        <c:axId val="300330016"/>
        <c:scaling>
          <c:orientation val="minMax"/>
        </c:scaling>
        <c:delete val="1"/>
        <c:axPos val="l"/>
        <c:numFmt formatCode="General" sourceLinked="1"/>
        <c:majorTickMark val="none"/>
        <c:minorTickMark val="none"/>
        <c:tickLblPos val="none"/>
        <c:crossAx val="300330800"/>
        <c:crosses val="autoZero"/>
        <c:auto val="1"/>
        <c:lblAlgn val="ctr"/>
        <c:lblOffset val="100"/>
        <c:noMultiLvlLbl val="0"/>
      </c:catAx>
      <c:valAx>
        <c:axId val="300330800"/>
        <c:scaling>
          <c:orientation val="minMax"/>
        </c:scaling>
        <c:delete val="1"/>
        <c:axPos val="b"/>
        <c:numFmt formatCode="0%" sourceLinked="1"/>
        <c:majorTickMark val="none"/>
        <c:minorTickMark val="none"/>
        <c:tickLblPos val="none"/>
        <c:crossAx val="300330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63837142308432"/>
          <c:y val="0.15598159670964468"/>
          <c:w val="0.84400390499967981"/>
          <c:h val="0.55752593257411676"/>
        </c:manualLayout>
      </c:layout>
      <c:barChart>
        <c:barDir val="col"/>
        <c:grouping val="clustered"/>
        <c:varyColors val="0"/>
        <c:ser>
          <c:idx val="0"/>
          <c:order val="0"/>
          <c:tx>
            <c:strRef>
              <c:f>'bed size by outpt collection'!$H$3</c:f>
              <c:strCache>
                <c:ptCount val="1"/>
                <c:pt idx="0">
                  <c:v>Total</c:v>
                </c:pt>
              </c:strCache>
            </c:strRef>
          </c:tx>
          <c:spPr>
            <a:solidFill>
              <a:srgbClr val="FFC000"/>
            </a:solidFill>
            <a:ln>
              <a:noFill/>
            </a:ln>
            <a:effectLst/>
          </c:spPr>
          <c:invertIfNegative val="0"/>
          <c:dPt>
            <c:idx val="3"/>
            <c:invertIfNegative val="0"/>
            <c:bubble3D val="0"/>
            <c:spPr>
              <a:solidFill>
                <a:srgbClr val="CC9900"/>
              </a:solidFill>
              <a:ln>
                <a:noFill/>
              </a:ln>
              <a:effectLst/>
            </c:spPr>
          </c:dPt>
          <c:dPt>
            <c:idx val="4"/>
            <c:invertIfNegative val="0"/>
            <c:bubble3D val="0"/>
            <c:spPr>
              <a:solidFill>
                <a:srgbClr val="CC9900"/>
              </a:solidFill>
              <a:ln>
                <a:noFill/>
              </a:ln>
              <a:effectLst/>
            </c:spPr>
          </c:dPt>
          <c:dPt>
            <c:idx val="5"/>
            <c:invertIfNegative val="0"/>
            <c:bubble3D val="0"/>
            <c:spPr>
              <a:solidFill>
                <a:srgbClr val="CC9900"/>
              </a:solidFill>
              <a:ln>
                <a:noFill/>
              </a:ln>
              <a:effectLst/>
            </c:spPr>
          </c:dPt>
          <c:dPt>
            <c:idx val="6"/>
            <c:invertIfNegative val="0"/>
            <c:bubble3D val="0"/>
            <c:spPr>
              <a:solidFill>
                <a:srgbClr val="CC3300"/>
              </a:solidFill>
              <a:ln>
                <a:noFill/>
              </a:ln>
              <a:effectLst/>
            </c:spPr>
          </c:dPt>
          <c:dPt>
            <c:idx val="7"/>
            <c:invertIfNegative val="0"/>
            <c:bubble3D val="0"/>
            <c:spPr>
              <a:solidFill>
                <a:srgbClr val="CC33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'bed size by outpt collection'!$F$4:$G$11</c:f>
              <c:multiLvlStrCache>
                <c:ptCount val="8"/>
                <c:lvl>
                  <c:pt idx="0">
                    <c:v>Mandatory Collections</c:v>
                  </c:pt>
                  <c:pt idx="1">
                    <c:v>Some Collections</c:v>
                  </c:pt>
                  <c:pt idx="2">
                    <c:v>No Collections</c:v>
                  </c:pt>
                  <c:pt idx="3">
                    <c:v>Mandatory Collections</c:v>
                  </c:pt>
                  <c:pt idx="4">
                    <c:v>Some Collections</c:v>
                  </c:pt>
                  <c:pt idx="5">
                    <c:v>No Collections</c:v>
                  </c:pt>
                  <c:pt idx="6">
                    <c:v>Mandatory Collections</c:v>
                  </c:pt>
                  <c:pt idx="7">
                    <c:v>Some Collections</c:v>
                  </c:pt>
                </c:lvl>
                <c:lvl>
                  <c:pt idx="0">
                    <c:v>&lt;100 Beds </c:v>
                  </c:pt>
                  <c:pt idx="3">
                    <c:v>100-300 Beds</c:v>
                  </c:pt>
                  <c:pt idx="6">
                    <c:v>&gt;300 Beds</c:v>
                  </c:pt>
                </c:lvl>
              </c:multiLvlStrCache>
            </c:multiLvlStrRef>
          </c:cat>
          <c:val>
            <c:numRef>
              <c:f>'bed size by outpt collection'!$H$4:$H$11</c:f>
              <c:numCache>
                <c:formatCode>0%</c:formatCode>
                <c:ptCount val="8"/>
                <c:pt idx="0">
                  <c:v>0.2857142857142857</c:v>
                </c:pt>
                <c:pt idx="1">
                  <c:v>0.54285714285714282</c:v>
                </c:pt>
                <c:pt idx="2">
                  <c:v>0.17142857142857143</c:v>
                </c:pt>
                <c:pt idx="3">
                  <c:v>0.36363636363636365</c:v>
                </c:pt>
                <c:pt idx="4">
                  <c:v>0.60606060606060608</c:v>
                </c:pt>
                <c:pt idx="5">
                  <c:v>3.0303030303030304E-2</c:v>
                </c:pt>
                <c:pt idx="6">
                  <c:v>0.29166666666666669</c:v>
                </c:pt>
                <c:pt idx="7">
                  <c:v>0.70833333333333337</c:v>
                </c:pt>
              </c:numCache>
            </c:numRef>
          </c:val>
        </c:ser>
        <c:dLbls>
          <c:showLegendKey val="0"/>
          <c:showVal val="0"/>
          <c:showCatName val="0"/>
          <c:showSerName val="0"/>
          <c:showPercent val="0"/>
          <c:showBubbleSize val="0"/>
        </c:dLbls>
        <c:gapWidth val="150"/>
        <c:axId val="356718328"/>
        <c:axId val="305059088"/>
      </c:barChart>
      <c:catAx>
        <c:axId val="3567183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Collection</a:t>
                </a:r>
                <a:r>
                  <a:rPr lang="en-US" baseline="0" dirty="0"/>
                  <a:t> Category By Bed Size</a:t>
                </a:r>
                <a:endParaRPr lang="en-US" dirty="0"/>
              </a:p>
            </c:rich>
          </c:tx>
          <c:layout>
            <c:manualLayout>
              <c:xMode val="edge"/>
              <c:yMode val="edge"/>
              <c:x val="0.36712406376032281"/>
              <c:y val="0.924385652564576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059088"/>
        <c:crosses val="autoZero"/>
        <c:auto val="1"/>
        <c:lblAlgn val="ctr"/>
        <c:lblOffset val="100"/>
        <c:noMultiLvlLbl val="0"/>
      </c:catAx>
      <c:valAx>
        <c:axId val="3050590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 Outpatient</a:t>
                </a:r>
                <a:r>
                  <a:rPr lang="en-US" baseline="0" dirty="0"/>
                  <a:t> Collections</a:t>
                </a:r>
                <a:endParaRPr lang="en-US" dirty="0"/>
              </a:p>
            </c:rich>
          </c:tx>
          <c:layout>
            <c:manualLayout>
              <c:xMode val="edge"/>
              <c:yMode val="edge"/>
              <c:x val="4.0650406504065054E-3"/>
              <c:y val="0.1809176901931942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718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'automation by outpt collection'!$E$41</c:f>
              <c:strCache>
                <c:ptCount val="1"/>
                <c:pt idx="0">
                  <c:v>Low Capability</c:v>
                </c:pt>
              </c:strCache>
            </c:strRef>
          </c:tx>
          <c:spPr>
            <a:solidFill>
              <a:srgbClr val="FF99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'automation by outpt collection'!$D$42:$D$44</c:f>
              <c:strCache>
                <c:ptCount val="3"/>
                <c:pt idx="0">
                  <c:v>Mandatory Pre-/Point-of-Service Collections</c:v>
                </c:pt>
                <c:pt idx="1">
                  <c:v>Some Pre-/Point-of-Service Collections</c:v>
                </c:pt>
                <c:pt idx="2">
                  <c:v>No Pre-/Point-of-Service Collections</c:v>
                </c:pt>
              </c:strCache>
            </c:strRef>
          </c:cat>
          <c:val>
            <c:numRef>
              <c:f>'automation by outpt collection'!$E$42:$E$44</c:f>
              <c:numCache>
                <c:formatCode>0%</c:formatCode>
                <c:ptCount val="3"/>
                <c:pt idx="0">
                  <c:v>0.2</c:v>
                </c:pt>
                <c:pt idx="1">
                  <c:v>0.68</c:v>
                </c:pt>
                <c:pt idx="2">
                  <c:v>0.12</c:v>
                </c:pt>
              </c:numCache>
            </c:numRef>
          </c:val>
        </c:ser>
        <c:ser>
          <c:idx val="1"/>
          <c:order val="1"/>
          <c:tx>
            <c:strRef>
              <c:f>'automation by outpt collection'!$F$41</c:f>
              <c:strCache>
                <c:ptCount val="1"/>
                <c:pt idx="0">
                  <c:v>High Capability</c:v>
                </c:pt>
              </c:strCache>
            </c:strRef>
          </c:tx>
          <c:spPr>
            <a:solidFill>
              <a:srgbClr val="FF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'automation by outpt collection'!$D$42:$D$44</c:f>
              <c:strCache>
                <c:ptCount val="3"/>
                <c:pt idx="0">
                  <c:v>Mandatory Pre-/Point-of-Service Collections</c:v>
                </c:pt>
                <c:pt idx="1">
                  <c:v>Some Pre-/Point-of-Service Collections</c:v>
                </c:pt>
                <c:pt idx="2">
                  <c:v>No Pre-/Point-of-Service Collections</c:v>
                </c:pt>
              </c:strCache>
            </c:strRef>
          </c:cat>
          <c:val>
            <c:numRef>
              <c:f>'automation by outpt collection'!$F$42:$F$44</c:f>
              <c:numCache>
                <c:formatCode>0%</c:formatCode>
                <c:ptCount val="3"/>
                <c:pt idx="0">
                  <c:v>0.6</c:v>
                </c:pt>
                <c:pt idx="1">
                  <c:v>0.4</c:v>
                </c:pt>
                <c:pt idx="2" formatCode="General">
                  <c:v>0</c:v>
                </c:pt>
              </c:numCache>
            </c:numRef>
          </c:val>
        </c:ser>
        <c:dLbls>
          <c:showLegendKey val="0"/>
          <c:showVal val="0"/>
          <c:showCatName val="0"/>
          <c:showSerName val="0"/>
          <c:showPercent val="0"/>
          <c:showBubbleSize val="0"/>
        </c:dLbls>
        <c:gapWidth val="182"/>
        <c:axId val="305059872"/>
        <c:axId val="305059480"/>
      </c:barChart>
      <c:catAx>
        <c:axId val="305059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5059480"/>
        <c:crosses val="autoZero"/>
        <c:auto val="1"/>
        <c:lblAlgn val="ctr"/>
        <c:lblOffset val="100"/>
        <c:noMultiLvlLbl val="0"/>
      </c:catAx>
      <c:valAx>
        <c:axId val="305059480"/>
        <c:scaling>
          <c:orientation val="minMax"/>
        </c:scaling>
        <c:delete val="1"/>
        <c:axPos val="t"/>
        <c:numFmt formatCode="0%" sourceLinked="1"/>
        <c:majorTickMark val="none"/>
        <c:minorTickMark val="none"/>
        <c:tickLblPos val="nextTo"/>
        <c:crossAx val="305059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Outpatient (Non-ED) Pre-/Point-of-Service Collections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1"/>
          <c:order val="0"/>
          <c:tx>
            <c:strRef>
              <c:f>'Pre POS Collections'!$A$19</c:f>
              <c:strCache>
                <c:ptCount val="1"/>
                <c:pt idx="0">
                  <c:v>Mandatory pre-/point-of-service collections</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'Pre POS Collections'!$B$18:$C$18</c:f>
              <c:numCache>
                <c:formatCode>General</c:formatCode>
                <c:ptCount val="2"/>
                <c:pt idx="0">
                  <c:v>2009</c:v>
                </c:pt>
                <c:pt idx="1">
                  <c:v>2015</c:v>
                </c:pt>
              </c:numCache>
            </c:numRef>
          </c:cat>
          <c:val>
            <c:numRef>
              <c:f>'Pre POS Collections'!$B$19:$C$19</c:f>
              <c:numCache>
                <c:formatCode>0%</c:formatCode>
                <c:ptCount val="2"/>
                <c:pt idx="0">
                  <c:v>0.09</c:v>
                </c:pt>
                <c:pt idx="1">
                  <c:v>0.32291666666666669</c:v>
                </c:pt>
              </c:numCache>
            </c:numRef>
          </c:val>
          <c:extLst xmlns:c16r2="http://schemas.microsoft.com/office/drawing/2015/06/chart">
            <c:ext xmlns:c16="http://schemas.microsoft.com/office/drawing/2014/chart" uri="{C3380CC4-5D6E-409C-BE32-E72D297353CC}">
              <c16:uniqueId val="{00000000-F2E0-4ED6-BEDE-A7DF4F2D1BA5}"/>
            </c:ext>
          </c:extLst>
        </c:ser>
        <c:ser>
          <c:idx val="2"/>
          <c:order val="1"/>
          <c:tx>
            <c:strRef>
              <c:f>'Pre POS Collections'!$A$20</c:f>
              <c:strCache>
                <c:ptCount val="1"/>
                <c:pt idx="0">
                  <c:v>Some pre-/point- of-service collections</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'Pre POS Collections'!$B$18:$C$18</c:f>
              <c:numCache>
                <c:formatCode>General</c:formatCode>
                <c:ptCount val="2"/>
                <c:pt idx="0">
                  <c:v>2009</c:v>
                </c:pt>
                <c:pt idx="1">
                  <c:v>2015</c:v>
                </c:pt>
              </c:numCache>
            </c:numRef>
          </c:cat>
          <c:val>
            <c:numRef>
              <c:f>'Pre POS Collections'!$B$20:$C$20</c:f>
              <c:numCache>
                <c:formatCode>0%</c:formatCode>
                <c:ptCount val="2"/>
                <c:pt idx="0">
                  <c:v>0.78</c:v>
                </c:pt>
                <c:pt idx="1">
                  <c:v>0.60416666666666663</c:v>
                </c:pt>
              </c:numCache>
            </c:numRef>
          </c:val>
          <c:extLst xmlns:c16r2="http://schemas.microsoft.com/office/drawing/2015/06/chart">
            <c:ext xmlns:c16="http://schemas.microsoft.com/office/drawing/2014/chart" uri="{C3380CC4-5D6E-409C-BE32-E72D297353CC}">
              <c16:uniqueId val="{00000001-F2E0-4ED6-BEDE-A7DF4F2D1BA5}"/>
            </c:ext>
          </c:extLst>
        </c:ser>
        <c:ser>
          <c:idx val="3"/>
          <c:order val="2"/>
          <c:tx>
            <c:strRef>
              <c:f>'Pre POS Collections'!$A$21</c:f>
              <c:strCache>
                <c:ptCount val="1"/>
                <c:pt idx="0">
                  <c:v>No pre-/point-of-service collections</c:v>
                </c:pt>
              </c:strCache>
            </c:strRef>
          </c:tx>
          <c:spPr>
            <a:solidFill>
              <a:srgbClr val="CC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'Pre POS Collections'!$B$18:$C$18</c:f>
              <c:numCache>
                <c:formatCode>General</c:formatCode>
                <c:ptCount val="2"/>
                <c:pt idx="0">
                  <c:v>2009</c:v>
                </c:pt>
                <c:pt idx="1">
                  <c:v>2015</c:v>
                </c:pt>
              </c:numCache>
            </c:numRef>
          </c:cat>
          <c:val>
            <c:numRef>
              <c:f>'Pre POS Collections'!$B$21:$C$21</c:f>
              <c:numCache>
                <c:formatCode>0%</c:formatCode>
                <c:ptCount val="2"/>
                <c:pt idx="0">
                  <c:v>0.14000000000000001</c:v>
                </c:pt>
                <c:pt idx="1">
                  <c:v>7.2916666666666671E-2</c:v>
                </c:pt>
              </c:numCache>
            </c:numRef>
          </c:val>
          <c:extLst xmlns:c16r2="http://schemas.microsoft.com/office/drawing/2015/06/chart">
            <c:ext xmlns:c16="http://schemas.microsoft.com/office/drawing/2014/chart" uri="{C3380CC4-5D6E-409C-BE32-E72D297353CC}">
              <c16:uniqueId val="{00000002-F2E0-4ED6-BEDE-A7DF4F2D1BA5}"/>
            </c:ext>
          </c:extLst>
        </c:ser>
        <c:dLbls>
          <c:showLegendKey val="0"/>
          <c:showVal val="0"/>
          <c:showCatName val="0"/>
          <c:showSerName val="0"/>
          <c:showPercent val="0"/>
          <c:showBubbleSize val="0"/>
        </c:dLbls>
        <c:gapWidth val="75"/>
        <c:overlap val="100"/>
        <c:axId val="305056344"/>
        <c:axId val="305056736"/>
      </c:barChart>
      <c:catAx>
        <c:axId val="30505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056736"/>
        <c:crosses val="autoZero"/>
        <c:auto val="1"/>
        <c:lblAlgn val="ctr"/>
        <c:lblOffset val="100"/>
        <c:noMultiLvlLbl val="0"/>
      </c:catAx>
      <c:valAx>
        <c:axId val="305056736"/>
        <c:scaling>
          <c:orientation val="minMax"/>
        </c:scaling>
        <c:delete val="1"/>
        <c:axPos val="l"/>
        <c:numFmt formatCode="0%" sourceLinked="1"/>
        <c:majorTickMark val="none"/>
        <c:minorTickMark val="none"/>
        <c:tickLblPos val="nextTo"/>
        <c:crossAx val="30505634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Self-Pay Capabilities</a:t>
            </a:r>
            <a:r>
              <a:rPr lang="en-US" sz="2000" baseline="0" dirty="0">
                <a:solidFill>
                  <a:schemeClr val="tx1"/>
                </a:solidFill>
              </a:rPr>
              <a:t> for Patient Engagement</a:t>
            </a:r>
            <a:endParaRPr lang="en-US" sz="2000" dirty="0">
              <a:solidFill>
                <a:schemeClr val="tx1"/>
              </a:solidFill>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'Capabilities-Patient Engagement'!$B$3</c:f>
              <c:strCache>
                <c:ptCount val="1"/>
                <c:pt idx="0">
                  <c:v>High Capability</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'Capabilities-Patient Engagement'!$A$4:$A$10</c:f>
              <c:strCache>
                <c:ptCount val="7"/>
                <c:pt idx="0">
                  <c:v>Online Registration</c:v>
                </c:pt>
                <c:pt idx="1">
                  <c:v>Patient Education</c:v>
                </c:pt>
                <c:pt idx="2">
                  <c:v>Pricing</c:v>
                </c:pt>
                <c:pt idx="3">
                  <c:v>TCPA Compliance</c:v>
                </c:pt>
                <c:pt idx="4">
                  <c:v>501r Compliance</c:v>
                </c:pt>
                <c:pt idx="5">
                  <c:v>Financial Counseling</c:v>
                </c:pt>
                <c:pt idx="6">
                  <c:v>Financial Assistance Policy</c:v>
                </c:pt>
              </c:strCache>
            </c:strRef>
          </c:cat>
          <c:val>
            <c:numRef>
              <c:f>'Capabilities-Patient Engagement'!$B$4:$B$10</c:f>
              <c:numCache>
                <c:formatCode>0%</c:formatCode>
                <c:ptCount val="7"/>
                <c:pt idx="0">
                  <c:v>9.9009900990099015E-2</c:v>
                </c:pt>
                <c:pt idx="1">
                  <c:v>0.16216216216216217</c:v>
                </c:pt>
                <c:pt idx="2">
                  <c:v>0.20370370370370369</c:v>
                </c:pt>
                <c:pt idx="3">
                  <c:v>0.330188679245283</c:v>
                </c:pt>
                <c:pt idx="4">
                  <c:v>0.39622641509433965</c:v>
                </c:pt>
                <c:pt idx="5">
                  <c:v>0.60909090909090913</c:v>
                </c:pt>
                <c:pt idx="6">
                  <c:v>0.73636363636363633</c:v>
                </c:pt>
              </c:numCache>
            </c:numRef>
          </c:val>
        </c:ser>
        <c:ser>
          <c:idx val="1"/>
          <c:order val="1"/>
          <c:tx>
            <c:strRef>
              <c:f>'Capabilities-Patient Engagement'!$C$3</c:f>
              <c:strCache>
                <c:ptCount val="1"/>
                <c:pt idx="0">
                  <c:v>Some Capability</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'Capabilities-Patient Engagement'!$A$4:$A$10</c:f>
              <c:strCache>
                <c:ptCount val="7"/>
                <c:pt idx="0">
                  <c:v>Online Registration</c:v>
                </c:pt>
                <c:pt idx="1">
                  <c:v>Patient Education</c:v>
                </c:pt>
                <c:pt idx="2">
                  <c:v>Pricing</c:v>
                </c:pt>
                <c:pt idx="3">
                  <c:v>TCPA Compliance</c:v>
                </c:pt>
                <c:pt idx="4">
                  <c:v>501r Compliance</c:v>
                </c:pt>
                <c:pt idx="5">
                  <c:v>Financial Counseling</c:v>
                </c:pt>
                <c:pt idx="6">
                  <c:v>Financial Assistance Policy</c:v>
                </c:pt>
              </c:strCache>
            </c:strRef>
          </c:cat>
          <c:val>
            <c:numRef>
              <c:f>'Capabilities-Patient Engagement'!$C$4:$C$10</c:f>
              <c:numCache>
                <c:formatCode>0%</c:formatCode>
                <c:ptCount val="7"/>
                <c:pt idx="0">
                  <c:v>0.25742574257425743</c:v>
                </c:pt>
                <c:pt idx="1">
                  <c:v>0.63963963963963966</c:v>
                </c:pt>
                <c:pt idx="2">
                  <c:v>0.5092592592592593</c:v>
                </c:pt>
                <c:pt idx="3">
                  <c:v>0.45283018867924529</c:v>
                </c:pt>
                <c:pt idx="4">
                  <c:v>0.46226415094339623</c:v>
                </c:pt>
                <c:pt idx="5">
                  <c:v>0.32727272727272727</c:v>
                </c:pt>
                <c:pt idx="6">
                  <c:v>0.2</c:v>
                </c:pt>
              </c:numCache>
            </c:numRef>
          </c:val>
        </c:ser>
        <c:ser>
          <c:idx val="2"/>
          <c:order val="2"/>
          <c:tx>
            <c:strRef>
              <c:f>'Capabilities-Patient Engagement'!$D$3</c:f>
              <c:strCache>
                <c:ptCount val="1"/>
                <c:pt idx="0">
                  <c:v>Low Capability</c:v>
                </c:pt>
              </c:strCache>
            </c:strRef>
          </c:tx>
          <c:spPr>
            <a:solidFill>
              <a:srgbClr val="CC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'Capabilities-Patient Engagement'!$A$4:$A$10</c:f>
              <c:strCache>
                <c:ptCount val="7"/>
                <c:pt idx="0">
                  <c:v>Online Registration</c:v>
                </c:pt>
                <c:pt idx="1">
                  <c:v>Patient Education</c:v>
                </c:pt>
                <c:pt idx="2">
                  <c:v>Pricing</c:v>
                </c:pt>
                <c:pt idx="3">
                  <c:v>TCPA Compliance</c:v>
                </c:pt>
                <c:pt idx="4">
                  <c:v>501r Compliance</c:v>
                </c:pt>
                <c:pt idx="5">
                  <c:v>Financial Counseling</c:v>
                </c:pt>
                <c:pt idx="6">
                  <c:v>Financial Assistance Policy</c:v>
                </c:pt>
              </c:strCache>
            </c:strRef>
          </c:cat>
          <c:val>
            <c:numRef>
              <c:f>'Capabilities-Patient Engagement'!$D$4:$D$10</c:f>
              <c:numCache>
                <c:formatCode>0%</c:formatCode>
                <c:ptCount val="7"/>
                <c:pt idx="0">
                  <c:v>0.64356435643564358</c:v>
                </c:pt>
                <c:pt idx="1">
                  <c:v>0.1981981981981982</c:v>
                </c:pt>
                <c:pt idx="2">
                  <c:v>0.28703703703703703</c:v>
                </c:pt>
                <c:pt idx="3">
                  <c:v>0.21698113207547171</c:v>
                </c:pt>
                <c:pt idx="4">
                  <c:v>0.14150943396226415</c:v>
                </c:pt>
                <c:pt idx="5">
                  <c:v>6.363636363636363E-2</c:v>
                </c:pt>
                <c:pt idx="6">
                  <c:v>6.363636363636363E-2</c:v>
                </c:pt>
              </c:numCache>
            </c:numRef>
          </c:val>
        </c:ser>
        <c:dLbls>
          <c:showLegendKey val="0"/>
          <c:showVal val="0"/>
          <c:showCatName val="0"/>
          <c:showSerName val="0"/>
          <c:showPercent val="0"/>
          <c:showBubbleSize val="0"/>
        </c:dLbls>
        <c:gapWidth val="51"/>
        <c:overlap val="100"/>
        <c:axId val="305058304"/>
        <c:axId val="305057912"/>
      </c:barChart>
      <c:catAx>
        <c:axId val="305058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057912"/>
        <c:crosses val="autoZero"/>
        <c:auto val="1"/>
        <c:lblAlgn val="ctr"/>
        <c:lblOffset val="100"/>
        <c:noMultiLvlLbl val="0"/>
      </c:catAx>
      <c:valAx>
        <c:axId val="305057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058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dirty="0">
                <a:solidFill>
                  <a:schemeClr val="tx1"/>
                </a:solidFill>
                <a:latin typeface="Calibri" panose="020F0502020204030204" pitchFamily="34" charset="0"/>
              </a:rPr>
              <a:t>Percent Indicating High Capability in Financial </a:t>
            </a:r>
            <a:r>
              <a:rPr lang="en-US" sz="2000" b="0" dirty="0" smtClean="0">
                <a:solidFill>
                  <a:schemeClr val="tx1"/>
                </a:solidFill>
                <a:latin typeface="Calibri" panose="020F0502020204030204" pitchFamily="34" charset="0"/>
              </a:rPr>
              <a:t>Counseling by Bad</a:t>
            </a:r>
            <a:r>
              <a:rPr lang="en-US" sz="2000" b="0" baseline="0" dirty="0" smtClean="0">
                <a:solidFill>
                  <a:schemeClr val="tx1"/>
                </a:solidFill>
                <a:latin typeface="Calibri" panose="020F0502020204030204" pitchFamily="34" charset="0"/>
              </a:rPr>
              <a:t> Debt Category</a:t>
            </a:r>
            <a:endParaRPr lang="en-US" sz="2000" b="0" dirty="0">
              <a:solidFill>
                <a:schemeClr val="tx1"/>
              </a:solidFill>
              <a:latin typeface="Calibri" panose="020F0502020204030204" pitchFamily="34" charset="0"/>
            </a:endParaRPr>
          </a:p>
        </c:rich>
      </c:tx>
      <c:layout>
        <c:manualLayout>
          <c:xMode val="edge"/>
          <c:yMode val="edge"/>
          <c:x val="0.11995847031721052"/>
          <c:y val="6.773277721934213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1214584664424"/>
          <c:y val="0.19971848575456824"/>
          <c:w val="0.83971529937233502"/>
          <c:h val="0.5542210557013707"/>
        </c:manualLayout>
      </c:layout>
      <c:barChart>
        <c:barDir val="bar"/>
        <c:grouping val="clustered"/>
        <c:varyColors val="0"/>
        <c:ser>
          <c:idx val="0"/>
          <c:order val="0"/>
          <c:tx>
            <c:strRef>
              <c:f>Sheet1!$C$2</c:f>
              <c:strCache>
                <c:ptCount val="1"/>
                <c:pt idx="0">
                  <c:v>Percent High Capabilities in Financial Counseling </c:v>
                </c:pt>
              </c:strCache>
            </c:strRef>
          </c:tx>
          <c:spPr>
            <a:solidFill>
              <a:srgbClr val="FFC000"/>
            </a:solidFill>
            <a:ln>
              <a:solidFill>
                <a:srgbClr val="FFFFC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Sheet1!$B$3:$B$4</c:f>
              <c:strCache>
                <c:ptCount val="2"/>
                <c:pt idx="0">
                  <c:v>Higher Bad Debt: Uncompensated Care</c:v>
                </c:pt>
                <c:pt idx="1">
                  <c:v>Lower Bad Debt to Uncompensated Care</c:v>
                </c:pt>
              </c:strCache>
            </c:strRef>
          </c:cat>
          <c:val>
            <c:numRef>
              <c:f>Sheet1!$C$3:$C$4</c:f>
              <c:numCache>
                <c:formatCode>0%</c:formatCode>
                <c:ptCount val="2"/>
                <c:pt idx="0">
                  <c:v>0.4</c:v>
                </c:pt>
                <c:pt idx="1">
                  <c:v>0.62000000000000011</c:v>
                </c:pt>
              </c:numCache>
            </c:numRef>
          </c:val>
        </c:ser>
        <c:dLbls>
          <c:showLegendKey val="0"/>
          <c:showVal val="0"/>
          <c:showCatName val="0"/>
          <c:showSerName val="0"/>
          <c:showPercent val="0"/>
          <c:showBubbleSize val="0"/>
        </c:dLbls>
        <c:gapWidth val="51"/>
        <c:axId val="305057520"/>
        <c:axId val="304935496"/>
      </c:barChart>
      <c:catAx>
        <c:axId val="305057520"/>
        <c:scaling>
          <c:orientation val="minMax"/>
        </c:scaling>
        <c:delete val="1"/>
        <c:axPos val="l"/>
        <c:numFmt formatCode="General" sourceLinked="1"/>
        <c:majorTickMark val="none"/>
        <c:minorTickMark val="none"/>
        <c:tickLblPos val="none"/>
        <c:crossAx val="304935496"/>
        <c:crosses val="autoZero"/>
        <c:auto val="1"/>
        <c:lblAlgn val="ctr"/>
        <c:lblOffset val="100"/>
        <c:noMultiLvlLbl val="0"/>
      </c:catAx>
      <c:valAx>
        <c:axId val="304935496"/>
        <c:scaling>
          <c:orientation val="minMax"/>
        </c:scaling>
        <c:delete val="1"/>
        <c:axPos val="b"/>
        <c:numFmt formatCode="0%" sourceLinked="1"/>
        <c:majorTickMark val="none"/>
        <c:minorTickMark val="none"/>
        <c:tickLblPos val="none"/>
        <c:crossAx val="3050575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000" b="0" i="0" u="none" strike="noStrike" kern="1200" spc="0" baseline="0">
                <a:solidFill>
                  <a:schemeClr val="tx1">
                    <a:lumMod val="65000"/>
                    <a:lumOff val="35000"/>
                  </a:schemeClr>
                </a:solidFill>
                <a:latin typeface="+mn-lt"/>
                <a:ea typeface="+mn-ea"/>
                <a:cs typeface="+mn-cs"/>
              </a:defRPr>
            </a:pPr>
            <a:r>
              <a:rPr lang="en-US" sz="2000" b="0" dirty="0">
                <a:solidFill>
                  <a:schemeClr val="tx1"/>
                </a:solidFill>
              </a:rPr>
              <a:t>Percent Indicating High Capability in Financial Assistance </a:t>
            </a:r>
            <a:r>
              <a:rPr lang="en-US" sz="2000" b="0" dirty="0" smtClean="0">
                <a:solidFill>
                  <a:schemeClr val="tx1"/>
                </a:solidFill>
              </a:rPr>
              <a:t>Policies by </a:t>
            </a:r>
            <a:r>
              <a:rPr lang="en-US" sz="2000" b="0" dirty="0">
                <a:solidFill>
                  <a:schemeClr val="tx1"/>
                </a:solidFill>
              </a:rPr>
              <a:t>Bad</a:t>
            </a:r>
            <a:r>
              <a:rPr lang="en-US" sz="2000" b="0" baseline="0" dirty="0">
                <a:solidFill>
                  <a:schemeClr val="tx1"/>
                </a:solidFill>
              </a:rPr>
              <a:t> Debt Category</a:t>
            </a:r>
            <a:r>
              <a:rPr lang="en-US" sz="2000" b="0" dirty="0">
                <a:solidFill>
                  <a:schemeClr val="tx1"/>
                </a:solidFill>
              </a:rPr>
              <a:t> </a:t>
            </a:r>
          </a:p>
        </c:rich>
      </c:tx>
      <c:layout>
        <c:manualLayout>
          <c:xMode val="edge"/>
          <c:yMode val="edge"/>
          <c:x val="8.4346621581342346E-2"/>
          <c:y val="1.5411084889558311E-3"/>
        </c:manualLayout>
      </c:layout>
      <c:overlay val="0"/>
      <c:spPr>
        <a:noFill/>
        <a:ln>
          <a:noFill/>
        </a:ln>
        <a:effectLst/>
      </c:spPr>
      <c:txPr>
        <a:bodyPr rot="0" spcFirstLastPara="1" vertOverflow="ellipsis" vert="horz" wrap="square" anchor="ctr" anchorCtr="1"/>
        <a:lstStyle/>
        <a:p>
          <a:pPr algn="l">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6734603759171067E-2"/>
          <c:y val="0.20000008837898148"/>
          <c:w val="0.8270184953101607"/>
          <c:h val="0.46207138679657789"/>
        </c:manualLayout>
      </c:layout>
      <c:barChart>
        <c:barDir val="bar"/>
        <c:grouping val="clustered"/>
        <c:varyColors val="0"/>
        <c:ser>
          <c:idx val="0"/>
          <c:order val="0"/>
          <c:tx>
            <c:strRef>
              <c:f>Sheet1!$C$22</c:f>
              <c:strCache>
                <c:ptCount val="1"/>
                <c:pt idx="0">
                  <c:v>Percent Indicating High Capability in Financial Assistance Policy </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Sheet1!$B$23:$B$24</c:f>
              <c:strCache>
                <c:ptCount val="2"/>
                <c:pt idx="0">
                  <c:v>Higher Bad Debt to Uncompensated Care</c:v>
                </c:pt>
                <c:pt idx="1">
                  <c:v>Lower Bad Debt to Uncompensated Care</c:v>
                </c:pt>
              </c:strCache>
            </c:strRef>
          </c:cat>
          <c:val>
            <c:numRef>
              <c:f>Sheet1!$C$23:$C$24</c:f>
              <c:numCache>
                <c:formatCode>0%</c:formatCode>
                <c:ptCount val="2"/>
                <c:pt idx="0">
                  <c:v>0.64000000000000012</c:v>
                </c:pt>
                <c:pt idx="1">
                  <c:v>0.85000000000000009</c:v>
                </c:pt>
              </c:numCache>
            </c:numRef>
          </c:val>
        </c:ser>
        <c:dLbls>
          <c:showLegendKey val="0"/>
          <c:showVal val="0"/>
          <c:showCatName val="0"/>
          <c:showSerName val="0"/>
          <c:showPercent val="0"/>
          <c:showBubbleSize val="0"/>
        </c:dLbls>
        <c:gapWidth val="51"/>
        <c:axId val="304938240"/>
        <c:axId val="304935888"/>
      </c:barChart>
      <c:catAx>
        <c:axId val="304938240"/>
        <c:scaling>
          <c:orientation val="minMax"/>
        </c:scaling>
        <c:delete val="1"/>
        <c:axPos val="l"/>
        <c:numFmt formatCode="General" sourceLinked="1"/>
        <c:majorTickMark val="none"/>
        <c:minorTickMark val="none"/>
        <c:tickLblPos val="none"/>
        <c:crossAx val="304935888"/>
        <c:crosses val="autoZero"/>
        <c:auto val="1"/>
        <c:lblAlgn val="ctr"/>
        <c:lblOffset val="100"/>
        <c:noMultiLvlLbl val="0"/>
      </c:catAx>
      <c:valAx>
        <c:axId val="304935888"/>
        <c:scaling>
          <c:orientation val="minMax"/>
        </c:scaling>
        <c:delete val="1"/>
        <c:axPos val="b"/>
        <c:numFmt formatCode="0%" sourceLinked="1"/>
        <c:majorTickMark val="none"/>
        <c:minorTickMark val="none"/>
        <c:tickLblPos val="none"/>
        <c:crossAx val="304938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098901098901099E-2"/>
          <c:y val="0.10435883003069135"/>
          <c:w val="0.95970695970695952"/>
          <c:h val="0.69670715022330332"/>
        </c:manualLayout>
      </c:layout>
      <c:barChart>
        <c:barDir val="bar"/>
        <c:grouping val="clustered"/>
        <c:varyColors val="0"/>
        <c:ser>
          <c:idx val="0"/>
          <c:order val="0"/>
          <c:tx>
            <c:strRef>
              <c:f>Sheet1!$B$1</c:f>
              <c:strCache>
                <c:ptCount val="1"/>
                <c:pt idx="0">
                  <c:v>High Capability</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New patient class workflow</c:v>
                </c:pt>
                <c:pt idx="1">
                  <c:v>Prioritizing financially eligible patient accounts</c:v>
                </c:pt>
                <c:pt idx="2">
                  <c:v>New patient class identification</c:v>
                </c:pt>
              </c:strCache>
            </c:strRef>
          </c:cat>
          <c:val>
            <c:numRef>
              <c:f>Sheet1!$B$2:$B$5</c:f>
              <c:numCache>
                <c:formatCode>0%</c:formatCode>
                <c:ptCount val="4"/>
                <c:pt idx="0">
                  <c:v>0.28000000000000008</c:v>
                </c:pt>
                <c:pt idx="1">
                  <c:v>0.33000000000000007</c:v>
                </c:pt>
                <c:pt idx="2">
                  <c:v>0.36000000000000004</c:v>
                </c:pt>
              </c:numCache>
            </c:numRef>
          </c:val>
        </c:ser>
        <c:dLbls>
          <c:showLegendKey val="0"/>
          <c:showVal val="0"/>
          <c:showCatName val="0"/>
          <c:showSerName val="0"/>
          <c:showPercent val="0"/>
          <c:showBubbleSize val="0"/>
        </c:dLbls>
        <c:gapWidth val="52"/>
        <c:axId val="300327272"/>
        <c:axId val="300572864"/>
      </c:barChart>
      <c:catAx>
        <c:axId val="300327272"/>
        <c:scaling>
          <c:orientation val="minMax"/>
        </c:scaling>
        <c:delete val="1"/>
        <c:axPos val="l"/>
        <c:numFmt formatCode="General" sourceLinked="1"/>
        <c:majorTickMark val="none"/>
        <c:minorTickMark val="none"/>
        <c:tickLblPos val="none"/>
        <c:crossAx val="300572864"/>
        <c:crosses val="autoZero"/>
        <c:auto val="1"/>
        <c:lblAlgn val="ctr"/>
        <c:lblOffset val="100"/>
        <c:noMultiLvlLbl val="0"/>
      </c:catAx>
      <c:valAx>
        <c:axId val="300572864"/>
        <c:scaling>
          <c:orientation val="minMax"/>
        </c:scaling>
        <c:delete val="1"/>
        <c:axPos val="b"/>
        <c:numFmt formatCode="0%" sourceLinked="1"/>
        <c:majorTickMark val="none"/>
        <c:minorTickMark val="none"/>
        <c:tickLblPos val="none"/>
        <c:crossAx val="300327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Sheet1!$B$27</c:f>
              <c:strCache>
                <c:ptCount val="1"/>
              </c:strCache>
            </c:strRef>
          </c:tx>
          <c:spPr>
            <a:solidFill>
              <a:srgbClr val="5B9BD5"/>
            </a:solidFill>
            <a:ln w="25400">
              <a:noFill/>
            </a:ln>
          </c:spPr>
          <c:invertIfNegative val="0"/>
          <c:cat>
            <c:strRef>
              <c:f>Sheet1!$A$28:$A$30</c:f>
              <c:strCache>
                <c:ptCount val="3"/>
                <c:pt idx="0">
                  <c:v>New Patient Class Identification</c:v>
                </c:pt>
                <c:pt idx="1">
                  <c:v>New Patient Class Workflow</c:v>
                </c:pt>
                <c:pt idx="2">
                  <c:v>Forecasting Recovery Rates</c:v>
                </c:pt>
              </c:strCache>
            </c:strRef>
          </c:cat>
          <c:val>
            <c:numRef>
              <c:f>Sheet1!$B$28:$B$30</c:f>
              <c:numCache>
                <c:formatCode>General</c:formatCode>
                <c:ptCount val="3"/>
              </c:numCache>
            </c:numRef>
          </c:val>
        </c:ser>
        <c:ser>
          <c:idx val="1"/>
          <c:order val="1"/>
          <c:tx>
            <c:strRef>
              <c:f>Sheet1!$C$27</c:f>
              <c:strCache>
                <c:ptCount val="1"/>
                <c:pt idx="0">
                  <c:v>&lt;40% Bad Debt:Uncompensated Care</c:v>
                </c:pt>
              </c:strCache>
            </c:strRef>
          </c:tx>
          <c:spPr>
            <a:solidFill>
              <a:srgbClr val="ED7D31"/>
            </a:solidFill>
            <a:ln w="25400">
              <a:noFill/>
            </a:ln>
          </c:spPr>
          <c:invertIfNegative val="0"/>
          <c:dLbls>
            <c:spPr>
              <a:noFill/>
              <a:ln w="25400">
                <a:noFill/>
              </a:ln>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Sheet1!$A$28:$A$30</c:f>
              <c:strCache>
                <c:ptCount val="3"/>
                <c:pt idx="0">
                  <c:v>New Patient Class Identification</c:v>
                </c:pt>
                <c:pt idx="1">
                  <c:v>New Patient Class Workflow</c:v>
                </c:pt>
                <c:pt idx="2">
                  <c:v>Forecasting Recovery Rates</c:v>
                </c:pt>
              </c:strCache>
            </c:strRef>
          </c:cat>
          <c:val>
            <c:numRef>
              <c:f>Sheet1!$C$28:$C$30</c:f>
              <c:numCache>
                <c:formatCode>0%</c:formatCode>
                <c:ptCount val="3"/>
                <c:pt idx="0">
                  <c:v>0.31000000000000016</c:v>
                </c:pt>
                <c:pt idx="1">
                  <c:v>0.15000000000000008</c:v>
                </c:pt>
                <c:pt idx="2">
                  <c:v>0.31000000000000016</c:v>
                </c:pt>
              </c:numCache>
            </c:numRef>
          </c:val>
        </c:ser>
        <c:ser>
          <c:idx val="3"/>
          <c:order val="2"/>
          <c:tx>
            <c:strRef>
              <c:f>Sheet1!$E$27</c:f>
              <c:strCache>
                <c:ptCount val="1"/>
                <c:pt idx="0">
                  <c:v>&gt;60% Bad Debt:Uncompensated Care</c:v>
                </c:pt>
              </c:strCache>
            </c:strRef>
          </c:tx>
          <c:spPr>
            <a:solidFill>
              <a:srgbClr val="FFC000"/>
            </a:solidFill>
            <a:ln w="25400">
              <a:noFill/>
            </a:ln>
          </c:spPr>
          <c:invertIfNegative val="0"/>
          <c:dLbls>
            <c:spPr>
              <a:noFill/>
              <a:ln w="25400">
                <a:noFill/>
              </a:ln>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Sheet1!$A$28:$A$30</c:f>
              <c:strCache>
                <c:ptCount val="3"/>
                <c:pt idx="0">
                  <c:v>New Patient Class Identification</c:v>
                </c:pt>
                <c:pt idx="1">
                  <c:v>New Patient Class Workflow</c:v>
                </c:pt>
                <c:pt idx="2">
                  <c:v>Forecasting Recovery Rates</c:v>
                </c:pt>
              </c:strCache>
            </c:strRef>
          </c:cat>
          <c:val>
            <c:numRef>
              <c:f>Sheet1!$E$28:$E$30</c:f>
              <c:numCache>
                <c:formatCode>0%</c:formatCode>
                <c:ptCount val="3"/>
                <c:pt idx="0">
                  <c:v>0.12000000000000002</c:v>
                </c:pt>
                <c:pt idx="1">
                  <c:v>0.28000000000000008</c:v>
                </c:pt>
                <c:pt idx="2">
                  <c:v>0.56000000000000005</c:v>
                </c:pt>
              </c:numCache>
            </c:numRef>
          </c:val>
        </c:ser>
        <c:dLbls>
          <c:showLegendKey val="0"/>
          <c:showVal val="0"/>
          <c:showCatName val="0"/>
          <c:showSerName val="0"/>
          <c:showPercent val="0"/>
          <c:showBubbleSize val="0"/>
        </c:dLbls>
        <c:gapWidth val="219"/>
        <c:overlap val="-27"/>
        <c:axId val="132584800"/>
        <c:axId val="132585192"/>
      </c:barChart>
      <c:catAx>
        <c:axId val="13258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2585192"/>
        <c:crosses val="autoZero"/>
        <c:auto val="1"/>
        <c:lblAlgn val="ctr"/>
        <c:lblOffset val="100"/>
        <c:noMultiLvlLbl val="0"/>
      </c:catAx>
      <c:valAx>
        <c:axId val="132585192"/>
        <c:scaling>
          <c:orientation val="minMax"/>
        </c:scaling>
        <c:delete val="1"/>
        <c:axPos val="l"/>
        <c:numFmt formatCode="General" sourceLinked="1"/>
        <c:majorTickMark val="out"/>
        <c:minorTickMark val="none"/>
        <c:tickLblPos val="none"/>
        <c:crossAx val="132584800"/>
        <c:crosses val="autoZero"/>
        <c:crossBetween val="between"/>
      </c:valAx>
      <c:spPr>
        <a:noFill/>
        <a:ln w="25400">
          <a:noFill/>
        </a:ln>
      </c:spPr>
    </c:plotArea>
    <c:legend>
      <c:legendPos val="b"/>
      <c:legendEntry>
        <c:idx val="0"/>
        <c:delete val="1"/>
      </c:legendEntry>
      <c:layout/>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1400" baseline="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510122480191938"/>
          <c:y val="0.2221682191853577"/>
          <c:w val="0.83625289835058192"/>
          <c:h val="0.41281907895041575"/>
        </c:manualLayout>
      </c:layout>
      <c:barChart>
        <c:barDir val="col"/>
        <c:grouping val="clustered"/>
        <c:varyColors val="0"/>
        <c:ser>
          <c:idx val="0"/>
          <c:order val="0"/>
          <c:tx>
            <c:strRef>
              <c:f>[In_depth_analysis_KM.xlsx]Sheet17!$N$19</c:f>
              <c:strCache>
                <c:ptCount val="1"/>
                <c:pt idx="0">
                  <c:v>Total</c:v>
                </c:pt>
              </c:strCache>
            </c:strRef>
          </c:tx>
          <c:spPr>
            <a:solidFill>
              <a:srgbClr val="FFC000"/>
            </a:solidFill>
            <a:ln>
              <a:noFill/>
            </a:ln>
            <a:effectLst/>
          </c:spPr>
          <c:invertIfNegative val="0"/>
          <c:dPt>
            <c:idx val="3"/>
            <c:invertIfNegative val="0"/>
            <c:bubble3D val="0"/>
            <c:spPr>
              <a:solidFill>
                <a:srgbClr val="CC9900"/>
              </a:solidFill>
              <a:ln>
                <a:noFill/>
              </a:ln>
              <a:effectLst/>
            </c:spPr>
          </c:dPt>
          <c:dPt>
            <c:idx val="4"/>
            <c:invertIfNegative val="0"/>
            <c:bubble3D val="0"/>
            <c:spPr>
              <a:solidFill>
                <a:srgbClr val="CC9900"/>
              </a:solidFill>
              <a:ln>
                <a:noFill/>
              </a:ln>
              <a:effectLst/>
            </c:spPr>
          </c:dPt>
          <c:dPt>
            <c:idx val="5"/>
            <c:invertIfNegative val="0"/>
            <c:bubble3D val="0"/>
            <c:spPr>
              <a:solidFill>
                <a:srgbClr val="CC9900"/>
              </a:solidFill>
              <a:ln>
                <a:noFill/>
              </a:ln>
              <a:effectLst/>
            </c:spPr>
          </c:dPt>
          <c:dPt>
            <c:idx val="6"/>
            <c:invertIfNegative val="0"/>
            <c:bubble3D val="0"/>
            <c:spPr>
              <a:solidFill>
                <a:srgbClr val="CC3300"/>
              </a:solidFill>
              <a:ln>
                <a:noFill/>
              </a:ln>
              <a:effectLst/>
            </c:spPr>
          </c:dPt>
          <c:dPt>
            <c:idx val="7"/>
            <c:invertIfNegative val="0"/>
            <c:bubble3D val="0"/>
            <c:spPr>
              <a:solidFill>
                <a:srgbClr val="CC3300"/>
              </a:solidFill>
              <a:ln>
                <a:noFill/>
              </a:ln>
              <a:effectLst/>
            </c:spPr>
          </c:dPt>
          <c:dPt>
            <c:idx val="8"/>
            <c:invertIfNegative val="0"/>
            <c:bubble3D val="0"/>
            <c:spPr>
              <a:solidFill>
                <a:srgbClr val="CC33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[1]Sheet17!$L$20:$M$28</c:f>
              <c:multiLvlStrCache>
                <c:ptCount val="9"/>
                <c:lvl>
                  <c:pt idx="0">
                    <c:v>High Capability</c:v>
                  </c:pt>
                  <c:pt idx="1">
                    <c:v>Some Capability</c:v>
                  </c:pt>
                  <c:pt idx="2">
                    <c:v>Low Capability</c:v>
                  </c:pt>
                  <c:pt idx="3">
                    <c:v>High Capability</c:v>
                  </c:pt>
                  <c:pt idx="4">
                    <c:v>Some Capability</c:v>
                  </c:pt>
                  <c:pt idx="5">
                    <c:v>Low Capability</c:v>
                  </c:pt>
                  <c:pt idx="6">
                    <c:v>High Capability</c:v>
                  </c:pt>
                  <c:pt idx="7">
                    <c:v>Some Capability</c:v>
                  </c:pt>
                  <c:pt idx="8">
                    <c:v>Low Capability</c:v>
                  </c:pt>
                </c:lvl>
                <c:lvl>
                  <c:pt idx="0">
                    <c:v>&lt;40%</c:v>
                  </c:pt>
                  <c:pt idx="3">
                    <c:v>40-60%</c:v>
                  </c:pt>
                  <c:pt idx="6">
                    <c:v>&gt;60%</c:v>
                  </c:pt>
                </c:lvl>
              </c:multiLvlStrCache>
            </c:multiLvlStrRef>
          </c:cat>
          <c:val>
            <c:numRef>
              <c:f>[1]Sheet17!$N$20:$N$28</c:f>
              <c:numCache>
                <c:formatCode>0%</c:formatCode>
                <c:ptCount val="9"/>
                <c:pt idx="0">
                  <c:v>0.25490196078431376</c:v>
                </c:pt>
                <c:pt idx="1">
                  <c:v>0.35294117647058826</c:v>
                </c:pt>
                <c:pt idx="2">
                  <c:v>0.39215686274509814</c:v>
                </c:pt>
                <c:pt idx="3">
                  <c:v>8.3333333333333343E-2</c:v>
                </c:pt>
                <c:pt idx="4">
                  <c:v>0.5</c:v>
                </c:pt>
                <c:pt idx="5">
                  <c:v>0.4166666666666668</c:v>
                </c:pt>
                <c:pt idx="6">
                  <c:v>0.16666666666666666</c:v>
                </c:pt>
                <c:pt idx="7">
                  <c:v>0.37500000000000006</c:v>
                </c:pt>
                <c:pt idx="8">
                  <c:v>0.45833333333333326</c:v>
                </c:pt>
              </c:numCache>
            </c:numRef>
          </c:val>
        </c:ser>
        <c:dLbls>
          <c:showLegendKey val="0"/>
          <c:showVal val="0"/>
          <c:showCatName val="0"/>
          <c:showSerName val="0"/>
          <c:showPercent val="0"/>
          <c:showBubbleSize val="0"/>
        </c:dLbls>
        <c:gapWidth val="150"/>
        <c:axId val="356715976"/>
        <c:axId val="356716368"/>
      </c:barChart>
      <c:catAx>
        <c:axId val="356715976"/>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lumMod val="65000"/>
                        <a:lumOff val="35000"/>
                      </a:sysClr>
                    </a:solidFill>
                    <a:latin typeface="+mn-lt"/>
                    <a:ea typeface="+mn-ea"/>
                    <a:cs typeface="+mn-cs"/>
                  </a:defRPr>
                </a:pPr>
                <a:r>
                  <a:rPr lang="en-US" sz="1200" b="1" i="0" baseline="0" dirty="0">
                    <a:effectLst/>
                  </a:rPr>
                  <a:t>Bad Debt to Uncompensated Care Category</a:t>
                </a:r>
                <a:endParaRPr lang="en-US" sz="1200" b="1" dirty="0">
                  <a:effectLst/>
                </a:endParaRPr>
              </a:p>
              <a:p>
                <a:pPr marL="0" marR="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endParaRPr lang="en-US" b="1" dirty="0"/>
              </a:p>
            </c:rich>
          </c:tx>
          <c:layout>
            <c:manualLayout>
              <c:xMode val="edge"/>
              <c:yMode val="edge"/>
              <c:x val="0.33313634214641596"/>
              <c:y val="0.7947235681689154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716368"/>
        <c:crosses val="autoZero"/>
        <c:auto val="1"/>
        <c:lblAlgn val="ctr"/>
        <c:lblOffset val="100"/>
        <c:noMultiLvlLbl val="0"/>
      </c:catAx>
      <c:valAx>
        <c:axId val="356716368"/>
        <c:scaling>
          <c:orientation val="minMax"/>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lumMod val="65000"/>
                        <a:lumOff val="35000"/>
                      </a:sysClr>
                    </a:solidFill>
                    <a:latin typeface="+mn-lt"/>
                    <a:ea typeface="+mn-ea"/>
                    <a:cs typeface="+mn-cs"/>
                  </a:defRPr>
                </a:pPr>
                <a:r>
                  <a:rPr lang="en-US" sz="1200" b="1" i="0" baseline="0" dirty="0" smtClean="0">
                    <a:effectLst/>
                  </a:rPr>
                  <a:t>% of Respondents</a:t>
                </a:r>
                <a:endParaRPr lang="en-US" sz="1200" b="1" dirty="0">
                  <a:effectLst/>
                </a:endParaRPr>
              </a:p>
              <a:p>
                <a:pPr marL="0" marR="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endParaRPr lang="en-US" b="1" dirty="0"/>
              </a:p>
            </c:rich>
          </c:tx>
          <c:layout>
            <c:manualLayout>
              <c:xMode val="edge"/>
              <c:yMode val="edge"/>
              <c:x val="2.5009362200692171E-2"/>
              <c:y val="0.22753549279146795"/>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715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dirty="0">
                <a:solidFill>
                  <a:schemeClr val="tx1"/>
                </a:solidFill>
                <a:latin typeface="Calibri" panose="020F0502020204030204" pitchFamily="34" charset="0"/>
              </a:rPr>
              <a:t>Automation of the </a:t>
            </a:r>
            <a:r>
              <a:rPr lang="en-US" sz="2000" b="0" dirty="0" smtClean="0">
                <a:solidFill>
                  <a:schemeClr val="tx1"/>
                </a:solidFill>
                <a:latin typeface="Calibri" panose="020F0502020204030204" pitchFamily="34" charset="0"/>
              </a:rPr>
              <a:t>Pre-Service</a:t>
            </a:r>
            <a:r>
              <a:rPr lang="en-US" sz="2000" b="0" baseline="0" dirty="0" smtClean="0">
                <a:solidFill>
                  <a:schemeClr val="tx1"/>
                </a:solidFill>
                <a:latin typeface="Calibri" panose="020F0502020204030204" pitchFamily="34" charset="0"/>
              </a:rPr>
              <a:t> </a:t>
            </a:r>
            <a:r>
              <a:rPr lang="en-US" sz="2000" b="0" baseline="0" dirty="0">
                <a:solidFill>
                  <a:schemeClr val="tx1"/>
                </a:solidFill>
                <a:latin typeface="Calibri" panose="020F0502020204030204" pitchFamily="34" charset="0"/>
              </a:rPr>
              <a:t>Process</a:t>
            </a:r>
            <a:endParaRPr lang="en-US" sz="2000" b="0" dirty="0">
              <a:solidFill>
                <a:schemeClr val="tx1"/>
              </a:solidFill>
              <a:latin typeface="Calibri" panose="020F0502020204030204" pitchFamily="34" charset="0"/>
            </a:endParaRPr>
          </a:p>
        </c:rich>
      </c:tx>
      <c:layout>
        <c:manualLayout>
          <c:xMode val="edge"/>
          <c:yMode val="edge"/>
          <c:x val="0.20235371057378648"/>
          <c:y val="3.6953678418615342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859336332958379"/>
          <c:y val="0.17171296296296298"/>
          <c:w val="0.81521616047993994"/>
          <c:h val="0.49455271216097996"/>
        </c:manualLayout>
      </c:layout>
      <c:barChart>
        <c:barDir val="col"/>
        <c:grouping val="clustered"/>
        <c:varyColors val="0"/>
        <c:ser>
          <c:idx val="0"/>
          <c:order val="0"/>
          <c:tx>
            <c:strRef>
              <c:f>[In_depth_analysis_KM.xlsx]Sheet17!$C$35</c:f>
              <c:strCache>
                <c:ptCount val="1"/>
                <c:pt idx="0">
                  <c:v>Total</c:v>
                </c:pt>
              </c:strCache>
            </c:strRef>
          </c:tx>
          <c:spPr>
            <a:solidFill>
              <a:srgbClr val="FFC000"/>
            </a:solidFill>
            <a:ln>
              <a:noFill/>
            </a:ln>
            <a:effectLst/>
          </c:spPr>
          <c:invertIfNegative val="0"/>
          <c:dPt>
            <c:idx val="3"/>
            <c:invertIfNegative val="0"/>
            <c:bubble3D val="0"/>
            <c:spPr>
              <a:solidFill>
                <a:srgbClr val="CC9900"/>
              </a:solidFill>
              <a:ln>
                <a:noFill/>
              </a:ln>
              <a:effectLst/>
            </c:spPr>
          </c:dPt>
          <c:dPt>
            <c:idx val="4"/>
            <c:invertIfNegative val="0"/>
            <c:bubble3D val="0"/>
            <c:spPr>
              <a:solidFill>
                <a:srgbClr val="CC9900"/>
              </a:solidFill>
              <a:ln>
                <a:noFill/>
              </a:ln>
              <a:effectLst/>
            </c:spPr>
          </c:dPt>
          <c:dPt>
            <c:idx val="5"/>
            <c:invertIfNegative val="0"/>
            <c:bubble3D val="0"/>
            <c:spPr>
              <a:solidFill>
                <a:srgbClr val="CC9900"/>
              </a:solidFill>
              <a:ln>
                <a:noFill/>
              </a:ln>
              <a:effectLst/>
            </c:spPr>
          </c:dPt>
          <c:dPt>
            <c:idx val="6"/>
            <c:invertIfNegative val="0"/>
            <c:bubble3D val="0"/>
            <c:spPr>
              <a:solidFill>
                <a:srgbClr val="FF6600"/>
              </a:solidFill>
              <a:ln>
                <a:noFill/>
              </a:ln>
              <a:effectLst/>
            </c:spPr>
          </c:dPt>
          <c:dPt>
            <c:idx val="7"/>
            <c:invertIfNegative val="0"/>
            <c:bubble3D val="0"/>
            <c:spPr>
              <a:solidFill>
                <a:srgbClr val="FF6600"/>
              </a:solidFill>
              <a:ln>
                <a:noFill/>
              </a:ln>
              <a:effectLst/>
            </c:spPr>
          </c:dPt>
          <c:dPt>
            <c:idx val="8"/>
            <c:invertIfNegative val="0"/>
            <c:bubble3D val="0"/>
            <c:spPr>
              <a:solidFill>
                <a:srgbClr val="FF66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[1]Sheet17!$A$36:$B$44</c:f>
              <c:multiLvlStrCache>
                <c:ptCount val="9"/>
                <c:lvl>
                  <c:pt idx="0">
                    <c:v>High Capability</c:v>
                  </c:pt>
                  <c:pt idx="1">
                    <c:v>Some Capability</c:v>
                  </c:pt>
                  <c:pt idx="2">
                    <c:v>Low Capability</c:v>
                  </c:pt>
                  <c:pt idx="3">
                    <c:v>High Capability</c:v>
                  </c:pt>
                  <c:pt idx="4">
                    <c:v>Some Capability</c:v>
                  </c:pt>
                  <c:pt idx="5">
                    <c:v>Low Capability</c:v>
                  </c:pt>
                  <c:pt idx="6">
                    <c:v>High Capability</c:v>
                  </c:pt>
                  <c:pt idx="7">
                    <c:v>Some Capability</c:v>
                  </c:pt>
                  <c:pt idx="8">
                    <c:v>Low Capability</c:v>
                  </c:pt>
                </c:lvl>
                <c:lvl>
                  <c:pt idx="0">
                    <c:v>&lt;40%</c:v>
                  </c:pt>
                  <c:pt idx="3">
                    <c:v>40-60%</c:v>
                  </c:pt>
                  <c:pt idx="6">
                    <c:v>&gt;60%</c:v>
                  </c:pt>
                </c:lvl>
              </c:multiLvlStrCache>
            </c:multiLvlStrRef>
          </c:cat>
          <c:val>
            <c:numRef>
              <c:f>[1]Sheet17!$C$36:$C$44</c:f>
              <c:numCache>
                <c:formatCode>0%</c:formatCode>
                <c:ptCount val="9"/>
                <c:pt idx="0">
                  <c:v>0.11538461538461539</c:v>
                </c:pt>
                <c:pt idx="1">
                  <c:v>0.46153846153846162</c:v>
                </c:pt>
                <c:pt idx="2">
                  <c:v>0.42307692307692313</c:v>
                </c:pt>
                <c:pt idx="3">
                  <c:v>5.5555555555555539E-2</c:v>
                </c:pt>
                <c:pt idx="4">
                  <c:v>0.5</c:v>
                </c:pt>
                <c:pt idx="5">
                  <c:v>0.44444444444444442</c:v>
                </c:pt>
                <c:pt idx="6">
                  <c:v>0.125</c:v>
                </c:pt>
                <c:pt idx="7">
                  <c:v>0.4166666666666668</c:v>
                </c:pt>
                <c:pt idx="8">
                  <c:v>0.45833333333333326</c:v>
                </c:pt>
              </c:numCache>
            </c:numRef>
          </c:val>
        </c:ser>
        <c:dLbls>
          <c:showLegendKey val="0"/>
          <c:showVal val="0"/>
          <c:showCatName val="0"/>
          <c:showSerName val="0"/>
          <c:showPercent val="0"/>
          <c:showBubbleSize val="0"/>
        </c:dLbls>
        <c:gapWidth val="150"/>
        <c:axId val="356717152"/>
        <c:axId val="356717544"/>
      </c:barChart>
      <c:catAx>
        <c:axId val="35671715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Bad</a:t>
                </a:r>
                <a:r>
                  <a:rPr lang="en-US" sz="1200" b="1" baseline="0" dirty="0"/>
                  <a:t> Debt to Uncompensated Care Category</a:t>
                </a:r>
                <a:endParaRPr lang="en-US" sz="1200" b="1" dirty="0"/>
              </a:p>
            </c:rich>
          </c:tx>
          <c:layout>
            <c:manualLayout>
              <c:xMode val="edge"/>
              <c:yMode val="edge"/>
              <c:x val="0.34586220472440954"/>
              <c:y val="0.9203470399533392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6717544"/>
        <c:crosses val="autoZero"/>
        <c:auto val="1"/>
        <c:lblAlgn val="ctr"/>
        <c:lblOffset val="100"/>
        <c:noMultiLvlLbl val="0"/>
      </c:catAx>
      <c:valAx>
        <c:axId val="356717544"/>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smtClean="0"/>
                  <a:t>% of Respondents</a:t>
                </a:r>
                <a:endParaRPr lang="en-US" sz="1200" b="1" dirty="0"/>
              </a:p>
            </c:rich>
          </c:tx>
          <c:layout>
            <c:manualLayout>
              <c:xMode val="edge"/>
              <c:yMode val="edge"/>
              <c:x val="2.1428550228721494E-2"/>
              <c:y val="0.255772120922910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6717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0.11164</cdr:x>
      <cdr:y>0.77632</cdr:y>
    </cdr:from>
    <cdr:to>
      <cdr:x>0.80246</cdr:x>
      <cdr:y>0.95083</cdr:y>
    </cdr:to>
    <cdr:sp macro="" textlink="">
      <cdr:nvSpPr>
        <cdr:cNvPr id="2" name="Rectangle 1"/>
        <cdr:cNvSpPr/>
      </cdr:nvSpPr>
      <cdr:spPr>
        <a:xfrm xmlns:a="http://schemas.openxmlformats.org/drawingml/2006/main">
          <a:off x="838932" y="3683056"/>
          <a:ext cx="5191252" cy="827919"/>
        </a:xfrm>
        <a:prstGeom xmlns:a="http://schemas.openxmlformats.org/drawingml/2006/main" prst="rect">
          <a:avLst/>
        </a:prstGeom>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eaLnBrk="0" hangingPunct="0">
            <a:spcBef>
              <a:spcPct val="30000"/>
            </a:spcBef>
            <a:defRPr/>
          </a:pPr>
          <a:r>
            <a:rPr lang="en-US" altLang="en-US" sz="1400" dirty="0" smtClean="0">
              <a:latin typeface="Calibri" panose="020F0502020204030204" pitchFamily="34" charset="0"/>
            </a:rPr>
            <a:t>*  &lt; </a:t>
          </a:r>
          <a:r>
            <a:rPr lang="en-US" altLang="en-US" sz="1400" dirty="0">
              <a:latin typeface="Calibri" panose="020F0502020204030204" pitchFamily="34" charset="0"/>
            </a:rPr>
            <a:t>40% Bad Debt to Uncompensated Care </a:t>
          </a:r>
        </a:p>
        <a:p xmlns:a="http://schemas.openxmlformats.org/drawingml/2006/main">
          <a:pPr eaLnBrk="0" hangingPunct="0">
            <a:spcBef>
              <a:spcPct val="30000"/>
            </a:spcBef>
            <a:defRPr/>
          </a:pPr>
          <a:r>
            <a:rPr lang="en-US" altLang="en-US" sz="1400" dirty="0" smtClean="0">
              <a:latin typeface="Calibri" panose="020F0502020204030204" pitchFamily="34" charset="0"/>
            </a:rPr>
            <a:t>** &gt; </a:t>
          </a:r>
          <a:r>
            <a:rPr lang="en-US" altLang="en-US" sz="1400" dirty="0">
              <a:latin typeface="Calibri" panose="020F0502020204030204" pitchFamily="34" charset="0"/>
            </a:rPr>
            <a:t>60% Bad Debt to Uncompensated Care </a:t>
          </a:r>
          <a:endParaRPr lang="en-US" altLang="en-US" sz="1400" dirty="0" smtClean="0">
            <a:latin typeface="Calibri" panose="020F0502020204030204" pitchFamily="34" charset="0"/>
          </a:endParaRPr>
        </a:p>
        <a:p xmlns:a="http://schemas.openxmlformats.org/drawingml/2006/main">
          <a:pPr eaLnBrk="0" hangingPunct="0">
            <a:spcBef>
              <a:spcPct val="30000"/>
            </a:spcBef>
            <a:defRPr/>
          </a:pPr>
          <a:endParaRPr lang="en-US" altLang="en-US" sz="1200" dirty="0">
            <a:latin typeface="Arial" panose="020B0604020202020204" pitchFamily="34" charset="0"/>
          </a:endParaRPr>
        </a:p>
      </cdr:txBody>
    </cdr:sp>
  </cdr:relSizeAnchor>
  <cdr:relSizeAnchor xmlns:cdr="http://schemas.openxmlformats.org/drawingml/2006/chartDrawing">
    <cdr:from>
      <cdr:x>0.12552</cdr:x>
      <cdr:y>0.26868</cdr:y>
    </cdr:from>
    <cdr:to>
      <cdr:x>0.39373</cdr:x>
      <cdr:y>0.39917</cdr:y>
    </cdr:to>
    <cdr:sp macro="" textlink="">
      <cdr:nvSpPr>
        <cdr:cNvPr id="4" name="TextBox 3"/>
        <cdr:cNvSpPr txBox="1"/>
      </cdr:nvSpPr>
      <cdr:spPr>
        <a:xfrm xmlns:a="http://schemas.openxmlformats.org/drawingml/2006/main">
          <a:off x="942374" y="1274691"/>
          <a:ext cx="2013705" cy="619077"/>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nchor="t" anchorCtr="0">
          <a:noAutofit/>
        </a:bodyPr>
        <a:lstStyle xmlns:a="http://schemas.openxmlformats.org/drawingml/2006/main"/>
        <a:p xmlns:a="http://schemas.openxmlformats.org/drawingml/2006/main">
          <a:r>
            <a:rPr lang="en-US" sz="1600" b="0" dirty="0" smtClean="0">
              <a:latin typeface="Calibri" panose="020F0502020204030204" pitchFamily="34" charset="0"/>
            </a:rPr>
            <a:t>Lower Bad Debt to</a:t>
          </a:r>
        </a:p>
        <a:p xmlns:a="http://schemas.openxmlformats.org/drawingml/2006/main">
          <a:r>
            <a:rPr lang="en-US" sz="1600" b="0" dirty="0" smtClean="0">
              <a:latin typeface="Calibri" panose="020F0502020204030204" pitchFamily="34" charset="0"/>
            </a:rPr>
            <a:t>Uncompensated Care</a:t>
          </a:r>
          <a:r>
            <a:rPr lang="en-US" sz="1600" b="0" dirty="0" smtClean="0">
              <a:latin typeface="+mn-lt"/>
            </a:rPr>
            <a:t>*</a:t>
          </a:r>
          <a:endParaRPr lang="en-US" sz="1600" b="0" dirty="0">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0.08406</cdr:x>
      <cdr:y>0.69838</cdr:y>
    </cdr:from>
    <cdr:to>
      <cdr:x>0.69906</cdr:x>
      <cdr:y>0.89015</cdr:y>
    </cdr:to>
    <cdr:sp macro="" textlink="">
      <cdr:nvSpPr>
        <cdr:cNvPr id="2" name="Rectangle 1"/>
        <cdr:cNvSpPr/>
      </cdr:nvSpPr>
      <cdr:spPr>
        <a:xfrm xmlns:a="http://schemas.openxmlformats.org/drawingml/2006/main">
          <a:off x="609158" y="3160842"/>
          <a:ext cx="4456723" cy="867930"/>
        </a:xfrm>
        <a:prstGeom xmlns:a="http://schemas.openxmlformats.org/drawingml/2006/main" prst="rect">
          <a:avLst/>
        </a:prstGeom>
      </cdr:spPr>
      <cdr:txBody>
        <a:bodyPr xmlns:a="http://schemas.openxmlformats.org/drawingml/2006/main">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eaLnBrk="0" hangingPunct="0">
            <a:spcBef>
              <a:spcPct val="30000"/>
            </a:spcBef>
            <a:defRPr/>
          </a:pPr>
          <a:r>
            <a:rPr lang="en-US" altLang="en-US" sz="1400" dirty="0" smtClean="0">
              <a:latin typeface="+mn-lt"/>
            </a:rPr>
            <a:t>*  &lt; </a:t>
          </a:r>
          <a:r>
            <a:rPr lang="en-US" altLang="en-US" sz="1400" dirty="0">
              <a:latin typeface="+mn-lt"/>
            </a:rPr>
            <a:t>40% Bad Debt to Uncompensated Care </a:t>
          </a:r>
        </a:p>
        <a:p xmlns:a="http://schemas.openxmlformats.org/drawingml/2006/main">
          <a:pPr eaLnBrk="0" hangingPunct="0">
            <a:spcBef>
              <a:spcPct val="30000"/>
            </a:spcBef>
            <a:defRPr/>
          </a:pPr>
          <a:r>
            <a:rPr lang="en-US" altLang="en-US" sz="1400" dirty="0" smtClean="0">
              <a:latin typeface="+mn-lt"/>
            </a:rPr>
            <a:t>** &gt; </a:t>
          </a:r>
          <a:r>
            <a:rPr lang="en-US" altLang="en-US" sz="1400" dirty="0">
              <a:latin typeface="+mn-lt"/>
            </a:rPr>
            <a:t>60% Bad Debt to Uncompensated </a:t>
          </a:r>
          <a:r>
            <a:rPr lang="en-US" altLang="en-US" sz="1400" dirty="0" smtClean="0">
              <a:latin typeface="+mn-lt"/>
            </a:rPr>
            <a:t>Care</a:t>
          </a:r>
        </a:p>
        <a:p xmlns:a="http://schemas.openxmlformats.org/drawingml/2006/main">
          <a:pPr eaLnBrk="0" hangingPunct="0">
            <a:spcBef>
              <a:spcPct val="30000"/>
            </a:spcBef>
            <a:defRPr/>
          </a:pPr>
          <a:r>
            <a:rPr lang="en-US" altLang="en-US" sz="1400" dirty="0" smtClean="0">
              <a:latin typeface="+mn-lt"/>
            </a:rPr>
            <a:t> </a:t>
          </a:r>
          <a:endParaRPr lang="en-US" altLang="en-US" sz="1400" dirty="0">
            <a:latin typeface="+mn-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0.07943</cdr:x>
      <cdr:y>0.5905</cdr:y>
    </cdr:from>
    <cdr:to>
      <cdr:x>0.2113</cdr:x>
      <cdr:y>0.82531</cdr:y>
    </cdr:to>
    <cdr:sp macro="" textlink="">
      <cdr:nvSpPr>
        <cdr:cNvPr id="2" name="TextBox 1"/>
        <cdr:cNvSpPr txBox="1"/>
      </cdr:nvSpPr>
      <cdr:spPr>
        <a:xfrm xmlns:a="http://schemas.openxmlformats.org/drawingml/2006/main">
          <a:off x="550815" y="229955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0.07943</cdr:x>
      <cdr:y>0.76519</cdr:y>
    </cdr:from>
    <cdr:to>
      <cdr:x>0.2113</cdr:x>
      <cdr:y>1</cdr:y>
    </cdr:to>
    <cdr:sp macro="" textlink="">
      <cdr:nvSpPr>
        <cdr:cNvPr id="3" name="TextBox 2"/>
        <cdr:cNvSpPr txBox="1"/>
      </cdr:nvSpPr>
      <cdr:spPr>
        <a:xfrm xmlns:a="http://schemas.openxmlformats.org/drawingml/2006/main">
          <a:off x="550815" y="32639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0.01854</cdr:x>
      <cdr:y>0.11923</cdr:y>
    </cdr:from>
    <cdr:to>
      <cdr:x>0.15041</cdr:x>
      <cdr:y>0.35403</cdr:y>
    </cdr:to>
    <cdr:sp macro="" textlink="">
      <cdr:nvSpPr>
        <cdr:cNvPr id="5" name="TextBox 4"/>
        <cdr:cNvSpPr txBox="1"/>
      </cdr:nvSpPr>
      <cdr:spPr>
        <a:xfrm xmlns:a="http://schemas.openxmlformats.org/drawingml/2006/main">
          <a:off x="128573" y="464293"/>
          <a:ext cx="914413" cy="914372"/>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nchor="t" anchorCtr="0">
          <a:noAutofit/>
        </a:bodyPr>
        <a:lstStyle xmlns:a="http://schemas.openxmlformats.org/drawingml/2006/main"/>
        <a:p xmlns:a="http://schemas.openxmlformats.org/drawingml/2006/main">
          <a:r>
            <a:rPr lang="en-US" sz="2000" dirty="0" smtClean="0">
              <a:latin typeface="Calibri" panose="020F0502020204030204" pitchFamily="34" charset="0"/>
            </a:rPr>
            <a:t>	Percent Indicating High Capabilities</a:t>
          </a:r>
          <a:endParaRPr lang="en-US" sz="2000" dirty="0">
            <a:latin typeface="Calibri" panose="020F050202020403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0.03318</cdr:x>
      <cdr:y>0.9273</cdr:y>
    </cdr:from>
    <cdr:to>
      <cdr:x>0.5902</cdr:x>
      <cdr:y>1</cdr:y>
    </cdr:to>
    <cdr:sp macro="" textlink="">
      <cdr:nvSpPr>
        <cdr:cNvPr id="2" name="Rectangle 1"/>
        <cdr:cNvSpPr/>
      </cdr:nvSpPr>
      <cdr:spPr>
        <a:xfrm xmlns:a="http://schemas.openxmlformats.org/drawingml/2006/main">
          <a:off x="262627" y="3855058"/>
          <a:ext cx="4409235" cy="302235"/>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n-US" sz="1200" i="1" dirty="0" smtClean="0">
              <a:latin typeface="Calibri" panose="020F0502020204030204" pitchFamily="34" charset="0"/>
              <a:ea typeface="Calibri" panose="020F0502020204030204" pitchFamily="34" charset="0"/>
              <a:cs typeface="Times New Roman" panose="02020603050405020304" pitchFamily="18" charset="0"/>
            </a:rPr>
            <a:t>Findings may be considered anecdotal due to distribution of responses</a:t>
          </a:r>
          <a:endParaRPr lang="en-US" sz="1200"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7" cy="463550"/>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1173" y="0"/>
            <a:ext cx="3037627" cy="463550"/>
          </a:xfrm>
          <a:prstGeom prst="rect">
            <a:avLst/>
          </a:prstGeom>
        </p:spPr>
        <p:txBody>
          <a:bodyPr vert="horz" lIns="91427" tIns="45713" rIns="91427" bIns="45713" rtlCol="0"/>
          <a:lstStyle>
            <a:lvl1pPr algn="r">
              <a:defRPr sz="1200"/>
            </a:lvl1pPr>
          </a:lstStyle>
          <a:p>
            <a:fld id="{3C02F73E-4ECC-482B-B14C-220072C3BF73}" type="datetimeFigureOut">
              <a:rPr lang="en-US" smtClean="0"/>
              <a:t>5/26/2016</a:t>
            </a:fld>
            <a:endParaRPr lang="en-US" dirty="0"/>
          </a:p>
        </p:txBody>
      </p:sp>
      <p:sp>
        <p:nvSpPr>
          <p:cNvPr id="4" name="Footer Placeholder 3"/>
          <p:cNvSpPr>
            <a:spLocks noGrp="1"/>
          </p:cNvSpPr>
          <p:nvPr>
            <p:ph type="ftr" sz="quarter" idx="2"/>
          </p:nvPr>
        </p:nvSpPr>
        <p:spPr>
          <a:xfrm>
            <a:off x="0" y="8772525"/>
            <a:ext cx="3037627" cy="463550"/>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73" y="8772525"/>
            <a:ext cx="3037627" cy="463550"/>
          </a:xfrm>
          <a:prstGeom prst="rect">
            <a:avLst/>
          </a:prstGeom>
        </p:spPr>
        <p:txBody>
          <a:bodyPr vert="horz" lIns="91427" tIns="45713" rIns="91427" bIns="45713" rtlCol="0" anchor="b"/>
          <a:lstStyle>
            <a:lvl1pPr algn="r">
              <a:defRPr sz="1200"/>
            </a:lvl1pPr>
          </a:lstStyle>
          <a:p>
            <a:fld id="{640B85F5-BD21-401E-987D-7B111031077B}" type="slidenum">
              <a:rPr lang="en-US" smtClean="0"/>
              <a:t>‹#›</a:t>
            </a:fld>
            <a:endParaRPr lang="en-US" dirty="0"/>
          </a:p>
        </p:txBody>
      </p:sp>
    </p:spTree>
    <p:extLst>
      <p:ext uri="{BB962C8B-B14F-4D97-AF65-F5344CB8AC3E}">
        <p14:creationId xmlns:p14="http://schemas.microsoft.com/office/powerpoint/2010/main" val="17611651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3408"/>
          </a:xfrm>
          <a:prstGeom prst="rect">
            <a:avLst/>
          </a:prstGeom>
        </p:spPr>
        <p:txBody>
          <a:bodyPr vert="horz" lIns="92479" tIns="46239" rIns="92479" bIns="46239" rtlCol="0"/>
          <a:lstStyle>
            <a:lvl1pPr algn="l">
              <a:defRPr sz="1200"/>
            </a:lvl1pPr>
          </a:lstStyle>
          <a:p>
            <a:endParaRPr lang="en-US" dirty="0"/>
          </a:p>
        </p:txBody>
      </p:sp>
      <p:sp>
        <p:nvSpPr>
          <p:cNvPr id="3" name="Date Placeholder 2"/>
          <p:cNvSpPr>
            <a:spLocks noGrp="1"/>
          </p:cNvSpPr>
          <p:nvPr>
            <p:ph type="dt" idx="1"/>
          </p:nvPr>
        </p:nvSpPr>
        <p:spPr>
          <a:xfrm>
            <a:off x="3970940" y="0"/>
            <a:ext cx="3037840" cy="463408"/>
          </a:xfrm>
          <a:prstGeom prst="rect">
            <a:avLst/>
          </a:prstGeom>
        </p:spPr>
        <p:txBody>
          <a:bodyPr vert="horz" lIns="92479" tIns="46239" rIns="92479" bIns="46239" rtlCol="0"/>
          <a:lstStyle>
            <a:lvl1pPr algn="r">
              <a:defRPr sz="1200"/>
            </a:lvl1pPr>
          </a:lstStyle>
          <a:p>
            <a:fld id="{F720D1CB-6FA8-4D4F-ABFC-821168052557}" type="datetimeFigureOut">
              <a:rPr lang="en-US" smtClean="0"/>
              <a:pPr/>
              <a:t>5/26/2016</a:t>
            </a:fld>
            <a:endParaRPr lang="en-US" dirty="0"/>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479" tIns="46239" rIns="92479" bIns="46239" rtlCol="0" anchor="ctr"/>
          <a:lstStyle/>
          <a:p>
            <a:endParaRPr lang="en-US" dirty="0"/>
          </a:p>
        </p:txBody>
      </p:sp>
      <p:sp>
        <p:nvSpPr>
          <p:cNvPr id="5" name="Notes Placeholder 4"/>
          <p:cNvSpPr>
            <a:spLocks noGrp="1"/>
          </p:cNvSpPr>
          <p:nvPr>
            <p:ph type="body" sz="quarter" idx="3"/>
          </p:nvPr>
        </p:nvSpPr>
        <p:spPr>
          <a:xfrm>
            <a:off x="701041" y="4444863"/>
            <a:ext cx="5608320" cy="3636705"/>
          </a:xfrm>
          <a:prstGeom prst="rect">
            <a:avLst/>
          </a:prstGeom>
        </p:spPr>
        <p:txBody>
          <a:bodyPr vert="horz" lIns="92479" tIns="46239" rIns="92479" bIns="462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71"/>
            <a:ext cx="3037840" cy="463407"/>
          </a:xfrm>
          <a:prstGeom prst="rect">
            <a:avLst/>
          </a:prstGeom>
        </p:spPr>
        <p:txBody>
          <a:bodyPr vert="horz" lIns="92479" tIns="46239" rIns="92479" bIns="462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772671"/>
            <a:ext cx="3037840" cy="463407"/>
          </a:xfrm>
          <a:prstGeom prst="rect">
            <a:avLst/>
          </a:prstGeom>
        </p:spPr>
        <p:txBody>
          <a:bodyPr vert="horz" lIns="92479" tIns="46239" rIns="92479" bIns="46239" rtlCol="0" anchor="b"/>
          <a:lstStyle>
            <a:lvl1pPr algn="r">
              <a:defRPr sz="1200"/>
            </a:lvl1pPr>
          </a:lstStyle>
          <a:p>
            <a:fld id="{1D0CC443-965F-4619-A09A-3BBA7E81E8B7}" type="slidenum">
              <a:rPr lang="en-US" smtClean="0"/>
              <a:pPr/>
              <a:t>‹#›</a:t>
            </a:fld>
            <a:endParaRPr lang="en-US" dirty="0"/>
          </a:p>
        </p:txBody>
      </p:sp>
    </p:spTree>
    <p:extLst>
      <p:ext uri="{BB962C8B-B14F-4D97-AF65-F5344CB8AC3E}">
        <p14:creationId xmlns:p14="http://schemas.microsoft.com/office/powerpoint/2010/main" val="102309262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72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altLang="en-US" dirty="0">
                <a:solidFill>
                  <a:srgbClr val="FF0000"/>
                </a:solidFill>
              </a:rPr>
              <a:t>Slide deck view</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How is your organization responding to changes in self-pay accounts receivable?</a:t>
            </a:r>
          </a:p>
          <a:p>
            <a:r>
              <a:rPr lang="en-US" altLang="en-US" dirty="0" smtClean="0">
                <a:latin typeface="Arial" panose="020B0604020202020204" pitchFamily="34" charset="0"/>
              </a:rPr>
              <a:t>Please rate your organization on the following capabilities related to self-pay patient engagement:</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Financial assistance policy. Policy available during intake process, discharge, and in patient bill (1)</a:t>
            </a:r>
          </a:p>
          <a:p>
            <a:r>
              <a:rPr lang="en-US" altLang="en-US" dirty="0" smtClean="0">
                <a:latin typeface="Arial" panose="020B0604020202020204" pitchFamily="34" charset="0"/>
              </a:rPr>
              <a:t>Financial counseling. Patients have access to trained staff to assist patients in identifying financial options (5)</a:t>
            </a:r>
          </a:p>
          <a:p>
            <a:r>
              <a:rPr lang="en-US" altLang="en-US" dirty="0" smtClean="0">
                <a:latin typeface="Arial" panose="020B0604020202020204" pitchFamily="34" charset="0"/>
              </a:rPr>
              <a:t>Patient education. Patient understands billing and administrative expectations (2)</a:t>
            </a:r>
          </a:p>
          <a:p>
            <a:r>
              <a:rPr lang="en-US" altLang="en-US" dirty="0" smtClean="0">
                <a:latin typeface="Arial" panose="020B0604020202020204" pitchFamily="34" charset="0"/>
              </a:rPr>
              <a:t>Pricing. Availability of patient pricing prior to service (3)</a:t>
            </a:r>
          </a:p>
          <a:p>
            <a:r>
              <a:rPr lang="en-US" altLang="en-US" dirty="0" smtClean="0">
                <a:latin typeface="Arial" panose="020B0604020202020204" pitchFamily="34" charset="0"/>
              </a:rPr>
              <a:t>Online registration. Online registration captures necessary patient data prior to arrival (4)</a:t>
            </a:r>
          </a:p>
          <a:p>
            <a:r>
              <a:rPr lang="en-US" altLang="en-US" dirty="0" smtClean="0">
                <a:latin typeface="Arial" panose="020B0604020202020204" pitchFamily="34" charset="0"/>
              </a:rPr>
              <a:t>501r. Operational and technology requirements are in full compliance with requirements (6)</a:t>
            </a:r>
          </a:p>
          <a:p>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03269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a:defRPr/>
            </a:pPr>
            <a:r>
              <a:rPr lang="en-US" altLang="en-US" dirty="0" smtClean="0">
                <a:latin typeface="Arial" panose="020B0604020202020204" pitchFamily="34" charset="0"/>
              </a:rPr>
              <a:t>Patient education (patient understands billing and administrative expectations)</a:t>
            </a:r>
          </a:p>
          <a:p>
            <a:endParaRPr lang="en-US" dirty="0"/>
          </a:p>
        </p:txBody>
      </p:sp>
    </p:spTree>
    <p:extLst>
      <p:ext uri="{BB962C8B-B14F-4D97-AF65-F5344CB8AC3E}">
        <p14:creationId xmlns:p14="http://schemas.microsoft.com/office/powerpoint/2010/main" val="116439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961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New patient classes. Ability to identify new patient financial classes (such as patients with health exchange insurance) (1)</a:t>
            </a:r>
          </a:p>
          <a:p>
            <a:r>
              <a:rPr lang="en-US" altLang="en-US" dirty="0" smtClean="0">
                <a:latin typeface="Arial" panose="020B0604020202020204" pitchFamily="34" charset="0"/>
              </a:rPr>
              <a:t>Workflow. New workflow processes for new patient financial classes (2)</a:t>
            </a:r>
          </a:p>
          <a:p>
            <a:r>
              <a:rPr lang="en-US" altLang="en-US" dirty="0" smtClean="0">
                <a:latin typeface="Arial" panose="020B0604020202020204" pitchFamily="34" charset="0"/>
              </a:rPr>
              <a:t>Forecasting. Forecast recovery rates based on patient demographics (3)</a:t>
            </a:r>
          </a:p>
          <a:p>
            <a:r>
              <a:rPr lang="en-US" altLang="en-US" dirty="0" smtClean="0">
                <a:latin typeface="Arial" panose="020B0604020202020204" pitchFamily="34" charset="0"/>
              </a:rPr>
              <a:t>Prioritizing. Use of data to prioritize potential financially eligible patients (4)</a:t>
            </a:r>
          </a:p>
          <a:p>
            <a:r>
              <a:rPr lang="en-US" altLang="en-US" dirty="0" smtClean="0">
                <a:latin typeface="Arial" panose="020B0604020202020204" pitchFamily="34" charset="0"/>
              </a:rPr>
              <a:t>Automation of preservice processes (5)</a:t>
            </a:r>
          </a:p>
          <a:p>
            <a:r>
              <a:rPr lang="en-US" altLang="en-US" dirty="0" smtClean="0">
                <a:latin typeface="Arial" panose="020B0604020202020204" pitchFamily="34" charset="0"/>
              </a:rPr>
              <a:t>Automated presumptive charity care. Processes to identify patients who qualify for financial assistance (6)</a:t>
            </a:r>
          </a:p>
          <a:p>
            <a:r>
              <a:rPr lang="en-US" altLang="en-US" dirty="0" smtClean="0">
                <a:latin typeface="Arial" panose="020B0604020202020204" pitchFamily="34" charset="0"/>
              </a:rPr>
              <a:t>Payment plans. Ability to offer patient payment plans (7)</a:t>
            </a:r>
          </a:p>
          <a:p>
            <a:r>
              <a:rPr lang="en-US" altLang="en-US" dirty="0" smtClean="0">
                <a:latin typeface="Arial" panose="020B0604020202020204" pitchFamily="34" charset="0"/>
              </a:rPr>
              <a:t>Point-of-service collections. Collections, including prior balances, or payment plans established pre- or point-of-service for all patients with the means to pay (and in compliance with regulations, e.g., EMTALA) (8)</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116121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Question Text: How is your organization prioritizing a future focus to changes in self-pay accounts receivable?</a:t>
            </a:r>
          </a:p>
          <a:p>
            <a:r>
              <a:rPr lang="en-US" altLang="en-US" dirty="0" smtClean="0">
                <a:latin typeface="Arial" panose="020B0604020202020204" pitchFamily="34" charset="0"/>
              </a:rPr>
              <a:t>Please rate your organization on the following capabilities related to the future focus of self-pay patient engagement:</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Financial assistance policy. Policy available during intake process, discharge, and in patient bill (1)</a:t>
            </a:r>
          </a:p>
          <a:p>
            <a:r>
              <a:rPr lang="en-US" altLang="en-US" dirty="0" smtClean="0">
                <a:latin typeface="Arial" panose="020B0604020202020204" pitchFamily="34" charset="0"/>
              </a:rPr>
              <a:t>Financial counseling. Patients have access to trained staff to assist patients in identifying financial options (5)</a:t>
            </a:r>
          </a:p>
          <a:p>
            <a:r>
              <a:rPr lang="en-US" altLang="en-US" dirty="0" smtClean="0">
                <a:latin typeface="Arial" panose="020B0604020202020204" pitchFamily="34" charset="0"/>
              </a:rPr>
              <a:t>Patient education. Patient understands billing and administrative expectations (2)</a:t>
            </a:r>
          </a:p>
          <a:p>
            <a:r>
              <a:rPr lang="en-US" altLang="en-US" dirty="0" smtClean="0">
                <a:latin typeface="Arial" panose="020B0604020202020204" pitchFamily="34" charset="0"/>
              </a:rPr>
              <a:t>Pricing. Availability of patient pricing prior to service (3)</a:t>
            </a:r>
          </a:p>
          <a:p>
            <a:r>
              <a:rPr lang="en-US" altLang="en-US" dirty="0" smtClean="0">
                <a:latin typeface="Arial" panose="020B0604020202020204" pitchFamily="34" charset="0"/>
              </a:rPr>
              <a:t>Online registration. Online registration captures necessary patient data prior to arrival (4)</a:t>
            </a:r>
          </a:p>
          <a:p>
            <a:r>
              <a:rPr lang="en-US" altLang="en-US" dirty="0" smtClean="0">
                <a:latin typeface="Arial" panose="020B0604020202020204" pitchFamily="34" charset="0"/>
              </a:rPr>
              <a:t>501r. Operational and technology requirements are in full compliance with requirements (6)</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3717997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Question Text: </a:t>
            </a:r>
          </a:p>
          <a:p>
            <a:r>
              <a:rPr lang="en-US" altLang="en-US" dirty="0" smtClean="0">
                <a:latin typeface="Arial" panose="020B0604020202020204" pitchFamily="34" charset="0"/>
              </a:rPr>
              <a:t>How is your organization responding as a Future Focus on self-pay accounts receivable?</a:t>
            </a:r>
          </a:p>
          <a:p>
            <a:r>
              <a:rPr lang="en-US" altLang="en-US" dirty="0" smtClean="0">
                <a:latin typeface="Arial" panose="020B0604020202020204" pitchFamily="34" charset="0"/>
              </a:rPr>
              <a:t>Please rate your organization on the following capabilities related your future priority focus of the self-pay patient processes:</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New patient classes. Ability to identify new patient financial classes (such as patients with health exchange insurance) (1)</a:t>
            </a:r>
          </a:p>
          <a:p>
            <a:r>
              <a:rPr lang="en-US" altLang="en-US" dirty="0" smtClean="0">
                <a:latin typeface="Arial" panose="020B0604020202020204" pitchFamily="34" charset="0"/>
              </a:rPr>
              <a:t>Workflow. New workflow processes for new patient financial classes (2)</a:t>
            </a:r>
          </a:p>
          <a:p>
            <a:r>
              <a:rPr lang="en-US" altLang="en-US" dirty="0" smtClean="0">
                <a:latin typeface="Arial" panose="020B0604020202020204" pitchFamily="34" charset="0"/>
              </a:rPr>
              <a:t>Forecasting. Forecast recovery rates based on patient demographics (3)</a:t>
            </a:r>
          </a:p>
          <a:p>
            <a:r>
              <a:rPr lang="en-US" altLang="en-US" dirty="0" smtClean="0">
                <a:latin typeface="Arial" panose="020B0604020202020204" pitchFamily="34" charset="0"/>
              </a:rPr>
              <a:t>Prioritizing. Use of data to prioritize potential financially eligible patients (4)</a:t>
            </a:r>
          </a:p>
          <a:p>
            <a:r>
              <a:rPr lang="en-US" altLang="en-US" dirty="0" smtClean="0">
                <a:latin typeface="Arial" panose="020B0604020202020204" pitchFamily="34" charset="0"/>
              </a:rPr>
              <a:t>Automation of preservice processes (5)</a:t>
            </a:r>
          </a:p>
          <a:p>
            <a:r>
              <a:rPr lang="en-US" altLang="en-US" dirty="0" smtClean="0">
                <a:latin typeface="Arial" panose="020B0604020202020204" pitchFamily="34" charset="0"/>
              </a:rPr>
              <a:t>Automated presumptive charity care. Processes to identify patients who qualify for financial assistance (6)</a:t>
            </a:r>
          </a:p>
          <a:p>
            <a:r>
              <a:rPr lang="en-US" altLang="en-US" dirty="0" smtClean="0">
                <a:latin typeface="Arial" panose="020B0604020202020204" pitchFamily="34" charset="0"/>
              </a:rPr>
              <a:t>Payment plans. Ability to offer patient payment plans (7)</a:t>
            </a:r>
          </a:p>
          <a:p>
            <a:r>
              <a:rPr lang="en-US" altLang="en-US" dirty="0" smtClean="0">
                <a:latin typeface="Arial" panose="020B0604020202020204" pitchFamily="34" charset="0"/>
              </a:rPr>
              <a:t>Point-of-service collections. Collections, including prior balances, or payment plans established pre- or point-of-service for all patients with the means to pay (and in compliance with regulations, e.g., EMTALA) (8)</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205656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Question Text: </a:t>
            </a:r>
          </a:p>
          <a:p>
            <a:r>
              <a:rPr lang="en-US" altLang="en-US" dirty="0" smtClean="0">
                <a:latin typeface="Arial" panose="020B0604020202020204" pitchFamily="34" charset="0"/>
              </a:rPr>
              <a:t>How is your organization responding as a Future Focus on self-pay accounts receivable?</a:t>
            </a:r>
          </a:p>
          <a:p>
            <a:r>
              <a:rPr lang="en-US" altLang="en-US" dirty="0" smtClean="0">
                <a:latin typeface="Arial" panose="020B0604020202020204" pitchFamily="34" charset="0"/>
              </a:rPr>
              <a:t>Please rate your organization on the following capabilities related your future priority focus of the self-pay patient processes:</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New patient classes. Ability to identify new patient financial classes (such as patients with health exchange insurance) (1)</a:t>
            </a:r>
          </a:p>
          <a:p>
            <a:r>
              <a:rPr lang="en-US" altLang="en-US" dirty="0" smtClean="0">
                <a:latin typeface="Arial" panose="020B0604020202020204" pitchFamily="34" charset="0"/>
              </a:rPr>
              <a:t>Workflow. New workflow processes for new patient financial classes (2)</a:t>
            </a:r>
          </a:p>
          <a:p>
            <a:r>
              <a:rPr lang="en-US" altLang="en-US" dirty="0" smtClean="0">
                <a:latin typeface="Arial" panose="020B0604020202020204" pitchFamily="34" charset="0"/>
              </a:rPr>
              <a:t>Forecasting. Forecast recovery rates based on patient demographics (3)</a:t>
            </a:r>
          </a:p>
          <a:p>
            <a:r>
              <a:rPr lang="en-US" altLang="en-US" dirty="0" smtClean="0">
                <a:latin typeface="Arial" panose="020B0604020202020204" pitchFamily="34" charset="0"/>
              </a:rPr>
              <a:t>Prioritizing. Use of data to prioritize potential financially eligible patients (4)</a:t>
            </a:r>
          </a:p>
          <a:p>
            <a:r>
              <a:rPr lang="en-US" altLang="en-US" dirty="0" smtClean="0">
                <a:latin typeface="Arial" panose="020B0604020202020204" pitchFamily="34" charset="0"/>
              </a:rPr>
              <a:t>Automation of preservice processes (5)</a:t>
            </a:r>
          </a:p>
          <a:p>
            <a:r>
              <a:rPr lang="en-US" altLang="en-US" dirty="0" smtClean="0">
                <a:latin typeface="Arial" panose="020B0604020202020204" pitchFamily="34" charset="0"/>
              </a:rPr>
              <a:t>Automated presumptive charity care. Processes to identify patients who qualify for financial assistance (6)</a:t>
            </a:r>
          </a:p>
          <a:p>
            <a:r>
              <a:rPr lang="en-US" altLang="en-US" dirty="0" smtClean="0">
                <a:latin typeface="Arial" panose="020B0604020202020204" pitchFamily="34" charset="0"/>
              </a:rPr>
              <a:t>Payment plans. Ability to offer patient payment plans (7)</a:t>
            </a:r>
          </a:p>
          <a:p>
            <a:r>
              <a:rPr lang="en-US" altLang="en-US" dirty="0" smtClean="0">
                <a:latin typeface="Arial" panose="020B0604020202020204" pitchFamily="34" charset="0"/>
              </a:rPr>
              <a:t>Point-of-service collections. Collections, including prior balances, or payment plans established pre- or point-of-service for all patients with the means to pay (and in compliance with regulations, e.g., EMTALA) (8)</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204487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1. </a:t>
            </a:r>
            <a:r>
              <a:rPr lang="en-US" altLang="en-US" b="1" dirty="0" smtClean="0">
                <a:latin typeface="Arial" panose="020B0604020202020204" pitchFamily="34" charset="0"/>
              </a:rPr>
              <a:t>TransUnion Healthcare Survey Finds Cost Transparency is a Top Priority for Patients,, </a:t>
            </a:r>
            <a:r>
              <a:rPr lang="en-US" altLang="en-US" dirty="0" smtClean="0">
                <a:latin typeface="Arial" panose="020B0604020202020204" pitchFamily="34" charset="0"/>
              </a:rPr>
              <a:t>http://www.transunioninsights.com/healthcarecostsurvey/</a:t>
            </a:r>
          </a:p>
          <a:p>
            <a:endParaRPr lang="en-US" altLang="en-US" b="1"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2257379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a:defRPr/>
            </a:pPr>
            <a:r>
              <a:rPr lang="en-US" altLang="en-US" dirty="0" smtClean="0">
                <a:latin typeface="Arial" panose="020B0604020202020204" pitchFamily="34" charset="0"/>
              </a:rPr>
              <a:t>McKinsey Quarterly, “The Next Wave of Change for US Healthcare Payments,” May 2010, pages 4 and 7</a:t>
            </a:r>
          </a:p>
          <a:p>
            <a:pPr defTabSz="924785">
              <a:defRPr/>
            </a:pPr>
            <a:r>
              <a:rPr lang="en-US" altLang="en-US" b="0" dirty="0" smtClean="0">
                <a:latin typeface="Arial" panose="020B0604020202020204" pitchFamily="34" charset="0"/>
              </a:rPr>
              <a:t>And</a:t>
            </a:r>
            <a:r>
              <a:rPr lang="en-US" altLang="en-US" b="0" baseline="0" dirty="0" smtClean="0">
                <a:latin typeface="Arial" panose="020B0604020202020204" pitchFamily="34" charset="0"/>
              </a:rPr>
              <a:t> </a:t>
            </a:r>
            <a:r>
              <a:rPr lang="en-US" altLang="en-US" b="1" dirty="0" smtClean="0">
                <a:latin typeface="Arial" panose="020B0604020202020204" pitchFamily="34" charset="0"/>
              </a:rPr>
              <a:t>TransUnion Healthcare Survey Finds Cost Transparency is a Top Priority for Patients,</a:t>
            </a:r>
            <a:r>
              <a:rPr lang="en-US" altLang="en-US" b="1" baseline="0" dirty="0" smtClean="0">
                <a:latin typeface="Arial" panose="020B0604020202020204" pitchFamily="34" charset="0"/>
              </a:rPr>
              <a:t> </a:t>
            </a:r>
            <a:r>
              <a:rPr lang="en-US" altLang="en-US" dirty="0" smtClean="0">
                <a:latin typeface="Arial" panose="020B0604020202020204" pitchFamily="34" charset="0"/>
              </a:rPr>
              <a:t>http://www.transunioninsights.com/healthcarecostsurvey/</a:t>
            </a:r>
          </a:p>
          <a:p>
            <a:pPr defTabSz="924785">
              <a:defRPr/>
            </a:pPr>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2114981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t>“Hospitals typically focus on the cost-to-collect, often at the expense of the amount of cash collected. The intensity of efforts should be reversed, because increasing yield is often easier than reducing the cost-to-collect. </a:t>
            </a:r>
            <a:r>
              <a:rPr lang="en-US" altLang="en-US" b="1" dirty="0" smtClean="0">
                <a:solidFill>
                  <a:srgbClr val="CC6600"/>
                </a:solidFill>
              </a:rPr>
              <a:t>For example, decreasing the cost-to-collect from 4 percent to 3 percent (in absolute terms) for a hospital with $300 million in revenue is a substantial—and painful—relative decrease of 25 percent, for $3 million in annual savings. </a:t>
            </a:r>
            <a:r>
              <a:rPr lang="en-US" altLang="en-US" dirty="0" smtClean="0"/>
              <a:t>However, at a hospital of similar size, we saw investments in training dramatically increase registrations and point-of-sale collections, to the tune of over $1 million annually just in the emergency department; similar efforts to reduce a 2 to 3 percent error rate in closed commercial claims achieved comparable impact.”</a:t>
            </a:r>
          </a:p>
          <a:p>
            <a:pPr>
              <a:defRPr/>
            </a:pPr>
            <a:r>
              <a:rPr lang="en-US" altLang="en-US" sz="800" dirty="0"/>
              <a:t>	- McKinsey, http://healthcare.mckinsey.com/sites/default/files/793544_Hospital_Revenue_Cycle_Operations.pdf</a:t>
            </a:r>
          </a:p>
          <a:p>
            <a:pPr>
              <a:defRPr/>
            </a:pPr>
            <a:endParaRPr lang="en-US" altLang="en-US" dirty="0" smtClean="0"/>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http://healthcare.mckinsey.com/sites/default/files/793544_Hospital_Revenue_Cycle_Operations.pdf</a:t>
            </a:r>
          </a:p>
          <a:p>
            <a:endParaRPr lang="en-US" altLang="en-US" b="1"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176228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41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a:defRPr/>
            </a:pPr>
            <a:r>
              <a:rPr lang="en-US" altLang="en-US" dirty="0" smtClean="0">
                <a:latin typeface="Arial" panose="020B0604020202020204" pitchFamily="34" charset="0"/>
              </a:rPr>
              <a:t>http://patientnavigatortraining.org/course1/module3/roles.htm</a:t>
            </a:r>
          </a:p>
          <a:p>
            <a:endParaRPr lang="en-US" dirty="0"/>
          </a:p>
        </p:txBody>
      </p:sp>
    </p:spTree>
    <p:extLst>
      <p:ext uri="{BB962C8B-B14F-4D97-AF65-F5344CB8AC3E}">
        <p14:creationId xmlns:p14="http://schemas.microsoft.com/office/powerpoint/2010/main" val="2060665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Adapted from </a:t>
            </a:r>
          </a:p>
          <a:p>
            <a:pPr>
              <a:defRPr/>
            </a:pPr>
            <a:r>
              <a:rPr lang="en-US" dirty="0" smtClean="0"/>
              <a:t>http://www.hfma.org/WorkArea/DownloadAsset.aspx?id=5181</a:t>
            </a:r>
          </a:p>
          <a:p>
            <a:pPr>
              <a:defRPr/>
            </a:pPr>
            <a:r>
              <a:rPr lang="en-US" dirty="0" smtClean="0"/>
              <a:t>HFMA Patient Friendly Billing Project</a:t>
            </a:r>
          </a:p>
          <a:p>
            <a:pPr>
              <a:defRPr/>
            </a:pPr>
            <a:r>
              <a:rPr lang="en-US" dirty="0" smtClean="0"/>
              <a:t>CONSUMERISM IN HEALTH CARE</a:t>
            </a:r>
          </a:p>
          <a:p>
            <a:pPr>
              <a:defRPr/>
            </a:pPr>
            <a:r>
              <a:rPr lang="en-US" i="1" dirty="0" smtClean="0"/>
              <a:t>An Initiative of the PATIENT FRIENDLY BILLING® Project</a:t>
            </a:r>
          </a:p>
          <a:p>
            <a:pPr>
              <a:defRPr/>
            </a:pPr>
            <a:r>
              <a:rPr lang="en-US" i="1" dirty="0" smtClean="0"/>
              <a:t>Achieve a consumer-oriented revenue cycle.</a:t>
            </a:r>
          </a:p>
          <a:p>
            <a:pPr>
              <a:defRPr/>
            </a:pPr>
            <a:r>
              <a:rPr lang="en-US" dirty="0" smtClean="0"/>
              <a:t>SUMMER 2006</a:t>
            </a:r>
          </a:p>
          <a:p>
            <a:pPr>
              <a:defRPr/>
            </a:pPr>
            <a:endParaRPr lang="en-US" dirty="0" smtClean="0"/>
          </a:p>
        </p:txBody>
      </p:sp>
    </p:spTree>
    <p:extLst>
      <p:ext uri="{BB962C8B-B14F-4D97-AF65-F5344CB8AC3E}">
        <p14:creationId xmlns:p14="http://schemas.microsoft.com/office/powerpoint/2010/main" val="3582964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6438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882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Response rate includes only those who completed the full survey.</a:t>
            </a:r>
          </a:p>
          <a:p>
            <a:r>
              <a:rPr lang="en-US" altLang="en-US" dirty="0" smtClean="0">
                <a:latin typeface="Arial" panose="020B0604020202020204" pitchFamily="34" charset="0"/>
              </a:rPr>
              <a:t>Response rate for those who started the survey (includes completion and partial completion) was 11.2%</a:t>
            </a:r>
          </a:p>
        </p:txBody>
      </p:sp>
    </p:spTree>
    <p:extLst>
      <p:ext uri="{BB962C8B-B14F-4D97-AF65-F5344CB8AC3E}">
        <p14:creationId xmlns:p14="http://schemas.microsoft.com/office/powerpoint/2010/main" val="3909850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NA responses = 2 for completed. </a:t>
            </a:r>
          </a:p>
          <a:p>
            <a:r>
              <a:rPr lang="en-US" altLang="en-US" dirty="0" smtClean="0">
                <a:latin typeface="Arial" panose="020B0604020202020204" pitchFamily="34" charset="0"/>
              </a:rPr>
              <a:t>Blank responses = 1 for completed</a:t>
            </a:r>
          </a:p>
          <a:p>
            <a:endParaRPr lang="en-US" dirty="0"/>
          </a:p>
        </p:txBody>
      </p:sp>
    </p:spTree>
    <p:extLst>
      <p:ext uri="{BB962C8B-B14F-4D97-AF65-F5344CB8AC3E}">
        <p14:creationId xmlns:p14="http://schemas.microsoft.com/office/powerpoint/2010/main" val="255250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1089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a:defRPr/>
            </a:pPr>
            <a:r>
              <a:rPr lang="en-US" altLang="en-US" dirty="0" smtClean="0">
                <a:latin typeface="Arial" panose="020B0604020202020204" pitchFamily="34" charset="0"/>
              </a:rPr>
              <a:t>Blank or Excluded – anomalies</a:t>
            </a:r>
            <a:r>
              <a:rPr lang="en-US" altLang="en-US" baseline="0" dirty="0" smtClean="0">
                <a:latin typeface="Arial" panose="020B0604020202020204" pitchFamily="34" charset="0"/>
              </a:rPr>
              <a:t> or where either bad debt or uncompensated care fields were not completed</a:t>
            </a:r>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47823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3203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http://www.parallon.com/sites/default/files/parallon_fact_sheet.pdf</a:t>
            </a:r>
            <a:endParaRPr lang="en-US" dirty="0"/>
          </a:p>
        </p:txBody>
      </p:sp>
    </p:spTree>
    <p:extLst>
      <p:ext uri="{BB962C8B-B14F-4D97-AF65-F5344CB8AC3E}">
        <p14:creationId xmlns:p14="http://schemas.microsoft.com/office/powerpoint/2010/main" val="33495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a:defRPr/>
            </a:pPr>
            <a:r>
              <a:rPr lang="en-US" altLang="en-US" dirty="0" smtClean="0">
                <a:latin typeface="Arial" panose="020B0604020202020204" pitchFamily="34" charset="0"/>
              </a:rPr>
              <a:t>http://www.apnorc.org/projects/Pages/HTML%20Reports/privately-insured-in-america-opinions-on-health-care-costs-and-coverage1009-5052.aspx</a:t>
            </a:r>
          </a:p>
          <a:p>
            <a:endParaRPr lang="en-US" dirty="0"/>
          </a:p>
        </p:txBody>
      </p:sp>
    </p:spTree>
    <p:extLst>
      <p:ext uri="{BB962C8B-B14F-4D97-AF65-F5344CB8AC3E}">
        <p14:creationId xmlns:p14="http://schemas.microsoft.com/office/powerpoint/2010/main" val="3328022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7452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833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Question Text: How is your organization responding to changes in self-pay accounts receivable?</a:t>
            </a:r>
          </a:p>
          <a:p>
            <a:r>
              <a:rPr lang="en-US" altLang="en-US" dirty="0" smtClean="0">
                <a:latin typeface="Arial" panose="020B0604020202020204" pitchFamily="34" charset="0"/>
              </a:rPr>
              <a:t>Please rate your organization on the following capabilities related to self-pay patient engagement:</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Financial assistance policy. Policy available during intake process, discharge, and in patient bill (1)</a:t>
            </a:r>
          </a:p>
          <a:p>
            <a:r>
              <a:rPr lang="en-US" altLang="en-US" dirty="0" smtClean="0">
                <a:latin typeface="Arial" panose="020B0604020202020204" pitchFamily="34" charset="0"/>
              </a:rPr>
              <a:t>Financial counseling. Patients have access to trained staff to assist patients in identifying financial options (5)</a:t>
            </a:r>
          </a:p>
          <a:p>
            <a:r>
              <a:rPr lang="en-US" altLang="en-US" dirty="0" smtClean="0">
                <a:latin typeface="Arial" panose="020B0604020202020204" pitchFamily="34" charset="0"/>
              </a:rPr>
              <a:t>Patient education. Patient understands billing and administrative expectations (2)</a:t>
            </a:r>
          </a:p>
          <a:p>
            <a:r>
              <a:rPr lang="en-US" altLang="en-US" dirty="0" smtClean="0">
                <a:latin typeface="Arial" panose="020B0604020202020204" pitchFamily="34" charset="0"/>
              </a:rPr>
              <a:t>Pricing. Availability of patient pricing prior to service (3)</a:t>
            </a:r>
          </a:p>
          <a:p>
            <a:r>
              <a:rPr lang="en-US" altLang="en-US" dirty="0" smtClean="0">
                <a:latin typeface="Arial" panose="020B0604020202020204" pitchFamily="34" charset="0"/>
              </a:rPr>
              <a:t>Online registration. Online registration captures necessary patient data prior to arrival (4)</a:t>
            </a:r>
          </a:p>
          <a:p>
            <a:r>
              <a:rPr lang="en-US" altLang="en-US" dirty="0" smtClean="0">
                <a:latin typeface="Arial" panose="020B0604020202020204" pitchFamily="34" charset="0"/>
              </a:rPr>
              <a:t>501r. Operational and technology requirements are in full compliance with requirements (6)</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811367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1">
              <a:defRPr/>
            </a:pPr>
            <a:r>
              <a:rPr lang="en-US" dirty="0"/>
              <a:t>Question Text: Please rate your organization on the following capabilities related to self-pay patient processes:</a:t>
            </a:r>
          </a:p>
          <a:p>
            <a:endParaRPr lang="en-US" dirty="0"/>
          </a:p>
        </p:txBody>
      </p:sp>
    </p:spTree>
    <p:extLst>
      <p:ext uri="{BB962C8B-B14F-4D97-AF65-F5344CB8AC3E}">
        <p14:creationId xmlns:p14="http://schemas.microsoft.com/office/powerpoint/2010/main" val="573210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altLang="en-US" dirty="0">
                <a:solidFill>
                  <a:srgbClr val="FF0000"/>
                </a:solidFill>
              </a:rPr>
              <a:t>Slide deck &amp; HFM</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Please tell us about the pre- or point-of-service collections at your hospital.  Please consider collection of full patient obligation</a:t>
            </a:r>
          </a:p>
          <a:p>
            <a:endParaRPr lang="en-US" altLang="en-US" dirty="0" smtClean="0">
              <a:latin typeface="Arial" panose="020B0604020202020204" pitchFamily="34" charset="0"/>
            </a:endParaRPr>
          </a:p>
          <a:p>
            <a:r>
              <a:rPr lang="en-US" altLang="en-US" dirty="0" smtClean="0">
                <a:latin typeface="Arial" panose="020B0604020202020204" pitchFamily="34" charset="0"/>
              </a:rPr>
              <a:t>Inpatient (1)</a:t>
            </a:r>
          </a:p>
          <a:p>
            <a:r>
              <a:rPr lang="en-US" altLang="en-US" dirty="0" smtClean="0">
                <a:latin typeface="Arial" panose="020B0604020202020204" pitchFamily="34" charset="0"/>
              </a:rPr>
              <a:t>Emergency Department (3)</a:t>
            </a:r>
          </a:p>
          <a:p>
            <a:r>
              <a:rPr lang="en-US" altLang="en-US" dirty="0" smtClean="0">
                <a:latin typeface="Arial" panose="020B0604020202020204" pitchFamily="34" charset="0"/>
              </a:rPr>
              <a:t>Outpatient (non ED) (2)</a:t>
            </a:r>
          </a:p>
          <a:p>
            <a:r>
              <a:rPr lang="en-US" altLang="en-US" dirty="0" smtClean="0">
                <a:latin typeface="Arial" panose="020B0604020202020204" pitchFamily="34" charset="0"/>
              </a:rPr>
              <a:t>Recurring/Series (occupational, rehab, recurring oncology, etc.) (4)</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Mandatory pre-/point-of-service collections (1)</a:t>
            </a:r>
          </a:p>
          <a:p>
            <a:r>
              <a:rPr lang="en-US" altLang="en-US" dirty="0" smtClean="0">
                <a:latin typeface="Arial" panose="020B0604020202020204" pitchFamily="34" charset="0"/>
              </a:rPr>
              <a:t>Some pre-/point- of-service collections (2)</a:t>
            </a:r>
          </a:p>
          <a:p>
            <a:r>
              <a:rPr lang="en-US" altLang="en-US" dirty="0" smtClean="0">
                <a:latin typeface="Arial" panose="020B0604020202020204" pitchFamily="34" charset="0"/>
              </a:rPr>
              <a:t>No pre- or point-of-service collections (3)</a:t>
            </a:r>
          </a:p>
          <a:p>
            <a:r>
              <a:rPr lang="en-US" altLang="en-US" dirty="0" smtClean="0">
                <a:latin typeface="Arial" panose="020B0604020202020204" pitchFamily="34" charset="0"/>
              </a:rPr>
              <a:t>N/A or don't know (4)</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3621375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dirty="0"/>
              <a:t>For both automation questions the highest capability is in the  lowest bad debt category. This finding is weighted by the automation of presumptive charity care responses.  </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a:t>
            </a:r>
          </a:p>
          <a:p>
            <a:r>
              <a:rPr lang="en-US" altLang="en-US" dirty="0" smtClean="0">
                <a:latin typeface="Arial" panose="020B0604020202020204" pitchFamily="34" charset="0"/>
              </a:rPr>
              <a:t>How is your organization responding as a Future Focus on self-pay accounts receivable?</a:t>
            </a:r>
          </a:p>
          <a:p>
            <a:r>
              <a:rPr lang="en-US" altLang="en-US" dirty="0" smtClean="0">
                <a:latin typeface="Arial" panose="020B0604020202020204" pitchFamily="34" charset="0"/>
              </a:rPr>
              <a:t>Please rate your organization on the following capabilities related your future priority focus of the self-pay patient processes:</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New patient classes. Ability to identify new patient financial classes (such as patients with health exchange insurance) (1)</a:t>
            </a:r>
          </a:p>
          <a:p>
            <a:r>
              <a:rPr lang="en-US" altLang="en-US" dirty="0" smtClean="0">
                <a:latin typeface="Arial" panose="020B0604020202020204" pitchFamily="34" charset="0"/>
              </a:rPr>
              <a:t>Workflow. New workflow processes for new patient financial classes (2)</a:t>
            </a:r>
          </a:p>
          <a:p>
            <a:r>
              <a:rPr lang="en-US" altLang="en-US" dirty="0" smtClean="0">
                <a:latin typeface="Arial" panose="020B0604020202020204" pitchFamily="34" charset="0"/>
              </a:rPr>
              <a:t>Forecasting. Forecast recovery rates based on patient demographics (3)</a:t>
            </a:r>
          </a:p>
          <a:p>
            <a:r>
              <a:rPr lang="en-US" altLang="en-US" dirty="0" smtClean="0">
                <a:latin typeface="Arial" panose="020B0604020202020204" pitchFamily="34" charset="0"/>
              </a:rPr>
              <a:t>Prioritizing. Use of data to prioritize potential financially eligible patients (4)</a:t>
            </a:r>
          </a:p>
          <a:p>
            <a:r>
              <a:rPr lang="en-US" altLang="en-US" dirty="0" smtClean="0">
                <a:latin typeface="Arial" panose="020B0604020202020204" pitchFamily="34" charset="0"/>
              </a:rPr>
              <a:t>Automation of preservice processes (5)</a:t>
            </a:r>
          </a:p>
          <a:p>
            <a:r>
              <a:rPr lang="en-US" altLang="en-US" dirty="0" smtClean="0">
                <a:latin typeface="Arial" panose="020B0604020202020204" pitchFamily="34" charset="0"/>
              </a:rPr>
              <a:t>Automated presumptive charity care. Processes to identify patients who qualify for financial assistance (6)</a:t>
            </a:r>
          </a:p>
          <a:p>
            <a:r>
              <a:rPr lang="en-US" altLang="en-US" dirty="0" smtClean="0">
                <a:latin typeface="Arial" panose="020B0604020202020204" pitchFamily="34" charset="0"/>
              </a:rPr>
              <a:t>Payment plans. Ability to offer patient payment plans (7)</a:t>
            </a:r>
          </a:p>
          <a:p>
            <a:r>
              <a:rPr lang="en-US" altLang="en-US" dirty="0" smtClean="0">
                <a:latin typeface="Arial" panose="020B0604020202020204" pitchFamily="34" charset="0"/>
              </a:rPr>
              <a:t>Point-of-service collections. Collections, including prior balances, or payment plans established pre- or point-of-service for all patients with the means to pay (and in compliance with regulations, e.g., EMTALA) (8)</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62033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latin typeface="Arial" panose="020B0604020202020204" pitchFamily="34" charset="0"/>
            </a:endParaRPr>
          </a:p>
          <a:p>
            <a:pPr defTabSz="924785" eaLnBrk="0" fontAlgn="base" hangingPunct="0">
              <a:spcBef>
                <a:spcPct val="30000"/>
              </a:spcBef>
              <a:spcAft>
                <a:spcPct val="0"/>
              </a:spcAft>
              <a:defRPr/>
            </a:pPr>
            <a:r>
              <a:rPr lang="en-US" dirty="0"/>
              <a:t>For both automation questions the highest capability is in the  lowest bad debt category. This finding is weighted by the automation of presumptive charity care responses.  </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a:t>
            </a:r>
          </a:p>
          <a:p>
            <a:r>
              <a:rPr lang="en-US" altLang="en-US" dirty="0" smtClean="0">
                <a:latin typeface="Arial" panose="020B0604020202020204" pitchFamily="34" charset="0"/>
              </a:rPr>
              <a:t>How is your organization responding as a Future Focus on self-pay accounts receivable?</a:t>
            </a:r>
          </a:p>
          <a:p>
            <a:r>
              <a:rPr lang="en-US" altLang="en-US" dirty="0" smtClean="0">
                <a:latin typeface="Arial" panose="020B0604020202020204" pitchFamily="34" charset="0"/>
              </a:rPr>
              <a:t>Please rate your organization on the following capabilities related your future priority focus of the self-pay patient processes:</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New patient classes. Ability to identify new patient financial classes (such as patients with health exchange insurance) (1)</a:t>
            </a:r>
          </a:p>
          <a:p>
            <a:r>
              <a:rPr lang="en-US" altLang="en-US" dirty="0" smtClean="0">
                <a:latin typeface="Arial" panose="020B0604020202020204" pitchFamily="34" charset="0"/>
              </a:rPr>
              <a:t>Workflow. New workflow processes for new patient financial classes (2)</a:t>
            </a:r>
          </a:p>
          <a:p>
            <a:r>
              <a:rPr lang="en-US" altLang="en-US" dirty="0" smtClean="0">
                <a:latin typeface="Arial" panose="020B0604020202020204" pitchFamily="34" charset="0"/>
              </a:rPr>
              <a:t>Forecasting. Forecast recovery rates based on patient demographics (3)</a:t>
            </a:r>
          </a:p>
          <a:p>
            <a:r>
              <a:rPr lang="en-US" altLang="en-US" dirty="0" smtClean="0">
                <a:latin typeface="Arial" panose="020B0604020202020204" pitchFamily="34" charset="0"/>
              </a:rPr>
              <a:t>Prioritizing. Use of data to prioritize potential financially eligible patients (4)</a:t>
            </a:r>
          </a:p>
          <a:p>
            <a:r>
              <a:rPr lang="en-US" altLang="en-US" dirty="0" smtClean="0">
                <a:latin typeface="Arial" panose="020B0604020202020204" pitchFamily="34" charset="0"/>
              </a:rPr>
              <a:t>Automation of preservice processes (5)</a:t>
            </a:r>
          </a:p>
          <a:p>
            <a:r>
              <a:rPr lang="en-US" altLang="en-US" dirty="0" smtClean="0">
                <a:latin typeface="Arial" panose="020B0604020202020204" pitchFamily="34" charset="0"/>
              </a:rPr>
              <a:t>Automated presumptive charity care. Processes to identify patients who qualify for financial assistance (6)</a:t>
            </a:r>
          </a:p>
          <a:p>
            <a:r>
              <a:rPr lang="en-US" altLang="en-US" dirty="0" smtClean="0">
                <a:latin typeface="Arial" panose="020B0604020202020204" pitchFamily="34" charset="0"/>
              </a:rPr>
              <a:t>Payment plans. Ability to offer patient payment plans (7)</a:t>
            </a:r>
          </a:p>
          <a:p>
            <a:r>
              <a:rPr lang="en-US" altLang="en-US" dirty="0" smtClean="0">
                <a:latin typeface="Arial" panose="020B0604020202020204" pitchFamily="34" charset="0"/>
              </a:rPr>
              <a:t>Point-of-service collections. Collections, including prior balances, or payment plans established pre- or point-of-service for all patients with the means to pay (and in compliance with regulations, e.g., EMTALA) (8)</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96189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altLang="en-US" dirty="0">
                <a:solidFill>
                  <a:srgbClr val="FF0000"/>
                </a:solidFill>
              </a:rPr>
              <a:t>Slide deck &amp; HFM</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Please tell us about the pre- or point-of-service collections at your hospital.  Please consider collection of full patient obligation</a:t>
            </a:r>
          </a:p>
          <a:p>
            <a:endParaRPr lang="en-US" altLang="en-US" dirty="0" smtClean="0">
              <a:latin typeface="Arial" panose="020B0604020202020204" pitchFamily="34" charset="0"/>
            </a:endParaRPr>
          </a:p>
          <a:p>
            <a:r>
              <a:rPr lang="en-US" altLang="en-US" dirty="0" smtClean="0">
                <a:latin typeface="Arial" panose="020B0604020202020204" pitchFamily="34" charset="0"/>
              </a:rPr>
              <a:t>Inpatient (1)</a:t>
            </a:r>
          </a:p>
          <a:p>
            <a:r>
              <a:rPr lang="en-US" altLang="en-US" dirty="0" smtClean="0">
                <a:latin typeface="Arial" panose="020B0604020202020204" pitchFamily="34" charset="0"/>
              </a:rPr>
              <a:t>Emergency Department (3)</a:t>
            </a:r>
          </a:p>
          <a:p>
            <a:r>
              <a:rPr lang="en-US" altLang="en-US" dirty="0" smtClean="0">
                <a:latin typeface="Arial" panose="020B0604020202020204" pitchFamily="34" charset="0"/>
              </a:rPr>
              <a:t>Outpatient (non ED) (2)</a:t>
            </a:r>
          </a:p>
          <a:p>
            <a:r>
              <a:rPr lang="en-US" altLang="en-US" dirty="0" smtClean="0">
                <a:latin typeface="Arial" panose="020B0604020202020204" pitchFamily="34" charset="0"/>
              </a:rPr>
              <a:t>Recurring/Series (occupational, rehab, recurring oncology, etc.) (4)</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Mandatory pre-/point-of-service collections (1)</a:t>
            </a:r>
          </a:p>
          <a:p>
            <a:r>
              <a:rPr lang="en-US" altLang="en-US" dirty="0" smtClean="0">
                <a:latin typeface="Arial" panose="020B0604020202020204" pitchFamily="34" charset="0"/>
              </a:rPr>
              <a:t>Some pre-/point- of-service collections (2)</a:t>
            </a:r>
          </a:p>
          <a:p>
            <a:r>
              <a:rPr lang="en-US" altLang="en-US" dirty="0" smtClean="0">
                <a:latin typeface="Arial" panose="020B0604020202020204" pitchFamily="34" charset="0"/>
              </a:rPr>
              <a:t>No pre- or point-of-service collections (3)</a:t>
            </a:r>
          </a:p>
          <a:p>
            <a:r>
              <a:rPr lang="en-US" altLang="en-US" dirty="0" smtClean="0">
                <a:latin typeface="Arial" panose="020B0604020202020204" pitchFamily="34" charset="0"/>
              </a:rPr>
              <a:t>N/A or don't know (4)</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3621375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altLang="en-US" dirty="0">
                <a:solidFill>
                  <a:srgbClr val="FF0000"/>
                </a:solidFill>
              </a:rPr>
              <a:t>Slide deck &amp; HFM</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Please tell us about the pre- or point-of-service collections at your hospital.  Please consider collection of full patient obligation</a:t>
            </a:r>
          </a:p>
          <a:p>
            <a:endParaRPr lang="en-US" altLang="en-US" dirty="0" smtClean="0">
              <a:latin typeface="Arial" panose="020B0604020202020204" pitchFamily="34" charset="0"/>
            </a:endParaRPr>
          </a:p>
          <a:p>
            <a:r>
              <a:rPr lang="en-US" altLang="en-US" dirty="0" smtClean="0">
                <a:latin typeface="Arial" panose="020B0604020202020204" pitchFamily="34" charset="0"/>
              </a:rPr>
              <a:t>Inpatient (1)</a:t>
            </a:r>
          </a:p>
          <a:p>
            <a:r>
              <a:rPr lang="en-US" altLang="en-US" dirty="0" smtClean="0">
                <a:latin typeface="Arial" panose="020B0604020202020204" pitchFamily="34" charset="0"/>
              </a:rPr>
              <a:t>Emergency Department (3)</a:t>
            </a:r>
          </a:p>
          <a:p>
            <a:r>
              <a:rPr lang="en-US" altLang="en-US" dirty="0" smtClean="0">
                <a:latin typeface="Arial" panose="020B0604020202020204" pitchFamily="34" charset="0"/>
              </a:rPr>
              <a:t>Outpatient (non ED) (2)</a:t>
            </a:r>
          </a:p>
          <a:p>
            <a:r>
              <a:rPr lang="en-US" altLang="en-US" dirty="0" smtClean="0">
                <a:latin typeface="Arial" panose="020B0604020202020204" pitchFamily="34" charset="0"/>
              </a:rPr>
              <a:t>Recurring/Series (occupational, rehab, recurring oncology, etc.) (4)</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Mandatory pre-/point-of-service collections (1)</a:t>
            </a:r>
          </a:p>
          <a:p>
            <a:r>
              <a:rPr lang="en-US" altLang="en-US" dirty="0" smtClean="0">
                <a:latin typeface="Arial" panose="020B0604020202020204" pitchFamily="34" charset="0"/>
              </a:rPr>
              <a:t>Some pre-/point- of-service collections (2)</a:t>
            </a:r>
          </a:p>
          <a:p>
            <a:r>
              <a:rPr lang="en-US" altLang="en-US" dirty="0" smtClean="0">
                <a:latin typeface="Arial" panose="020B0604020202020204" pitchFamily="34" charset="0"/>
              </a:rPr>
              <a:t>No pre- or point-of-service collections (3)</a:t>
            </a:r>
          </a:p>
          <a:p>
            <a:r>
              <a:rPr lang="en-US" altLang="en-US" dirty="0" smtClean="0">
                <a:latin typeface="Arial" panose="020B0604020202020204" pitchFamily="34" charset="0"/>
              </a:rPr>
              <a:t>N/A or don't know (4)</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6203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b="1" dirty="0" smtClean="0"/>
              <a:t>The Problem of Underinsurance and How Rising Deductibles Will Make It Worse</a:t>
            </a:r>
          </a:p>
          <a:p>
            <a:r>
              <a:rPr lang="en-US" dirty="0" smtClean="0"/>
              <a:t>Commonwealth Fund Biennial Health Insurance Survey</a:t>
            </a:r>
          </a:p>
          <a:p>
            <a:r>
              <a:rPr lang="en-US" dirty="0" smtClean="0"/>
              <a:t>http://www.commonwealthfund.org/publications/issue-briefs/2015/may/problem-of-underinsurance</a:t>
            </a:r>
          </a:p>
          <a:p>
            <a:endParaRPr lang="en-US" dirty="0"/>
          </a:p>
        </p:txBody>
      </p:sp>
    </p:spTree>
    <p:extLst>
      <p:ext uri="{BB962C8B-B14F-4D97-AF65-F5344CB8AC3E}">
        <p14:creationId xmlns:p14="http://schemas.microsoft.com/office/powerpoint/2010/main" val="4096103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Question Text: What percentage of your "total patient bad debt" that was turned over to collections was eventually recovered and booked as recovery revenue during your last complete fiscal year?</a:t>
            </a:r>
          </a:p>
          <a:p>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253223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392">
              <a:defRPr/>
            </a:pPr>
            <a:r>
              <a:rPr lang="en-US" altLang="en-US" dirty="0" smtClean="0"/>
              <a:t>Question text: What percent increase have you seen in self-pay accounts receivable during the past five years?     </a:t>
            </a:r>
          </a:p>
          <a:p>
            <a:pPr marL="462392">
              <a:defRPr/>
            </a:pPr>
            <a:endParaRPr lang="en-US" altLang="en-US" dirty="0" smtClean="0"/>
          </a:p>
          <a:p>
            <a:pPr marL="462392">
              <a:defRPr/>
            </a:pPr>
            <a:r>
              <a:rPr lang="en-US" altLang="en-US" dirty="0" smtClean="0"/>
              <a:t>Note: Please consider self-pay accounts receivable as including self-pay patient receivables, as well as balance after insurance (deductibles, copay payments, and non covered services).</a:t>
            </a:r>
          </a:p>
          <a:p>
            <a:pPr>
              <a:defRPr/>
            </a:pPr>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378759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392">
              <a:defRPr/>
            </a:pPr>
            <a:r>
              <a:rPr lang="en-US" altLang="en-US" dirty="0" smtClean="0"/>
              <a:t>Question text: What percent increase have you seen in self-pay accounts receivable during the past five years?     </a:t>
            </a:r>
          </a:p>
          <a:p>
            <a:pPr marL="462392">
              <a:defRPr/>
            </a:pPr>
            <a:endParaRPr lang="en-US" altLang="en-US" dirty="0" smtClean="0"/>
          </a:p>
          <a:p>
            <a:pPr marL="462392">
              <a:defRPr/>
            </a:pPr>
            <a:r>
              <a:rPr lang="en-US" altLang="en-US" dirty="0" smtClean="0"/>
              <a:t>Note: Please consider self-pay accounts receivable as including self-pay patient receivables, as well as balance after insurance (deductibles, copay payments, and non covered services).</a:t>
            </a:r>
          </a:p>
          <a:p>
            <a:pPr>
              <a:defRPr/>
            </a:pPr>
            <a:endParaRPr lang="en-US" altLang="en-US" dirty="0" smtClean="0">
              <a:latin typeface="Arial" panose="020B0604020202020204" pitchFamily="34" charset="0"/>
            </a:endParaRPr>
          </a:p>
          <a:p>
            <a:endParaRPr lang="en-US" dirty="0"/>
          </a:p>
        </p:txBody>
      </p:sp>
    </p:spTree>
    <p:extLst>
      <p:ext uri="{BB962C8B-B14F-4D97-AF65-F5344CB8AC3E}">
        <p14:creationId xmlns:p14="http://schemas.microsoft.com/office/powerpoint/2010/main" val="418089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392" defTabSz="924785" eaLnBrk="0" fontAlgn="base" hangingPunct="0">
              <a:spcBef>
                <a:spcPct val="30000"/>
              </a:spcBef>
              <a:spcAft>
                <a:spcPct val="0"/>
              </a:spcAft>
              <a:defRPr/>
            </a:pPr>
            <a:r>
              <a:rPr lang="en-US" altLang="en-US" dirty="0" smtClean="0">
                <a:solidFill>
                  <a:srgbClr val="FF0000"/>
                </a:solidFill>
              </a:rPr>
              <a:t>Slide deck view</a:t>
            </a:r>
          </a:p>
          <a:p>
            <a:pPr marL="462392">
              <a:defRPr/>
            </a:pPr>
            <a:endParaRPr lang="en-US" altLang="en-US" dirty="0" smtClean="0">
              <a:latin typeface="Arial" panose="020B0604020202020204" pitchFamily="34" charset="0"/>
            </a:endParaRPr>
          </a:p>
          <a:p>
            <a:pPr marL="462392">
              <a:defRPr/>
            </a:pPr>
            <a:r>
              <a:rPr lang="en-US" altLang="en-US" dirty="0" smtClean="0">
                <a:latin typeface="Arial" panose="020B0604020202020204" pitchFamily="34" charset="0"/>
              </a:rPr>
              <a:t>Question Text: </a:t>
            </a:r>
            <a:r>
              <a:rPr lang="en-US" dirty="0" smtClean="0"/>
              <a:t>Please tell us about the pre- or point-of-service collections at your hospital.  Please consider collection of full patient obligation.</a:t>
            </a:r>
          </a:p>
          <a:p>
            <a:pPr>
              <a:defRPr/>
            </a:pPr>
            <a:endParaRPr lang="en-US" dirty="0" smtClean="0"/>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a:p>
            <a:pPr>
              <a:defRPr/>
            </a:pPr>
            <a:r>
              <a:rPr lang="en-US" altLang="en-US" dirty="0" smtClean="0">
                <a:latin typeface="Arial" panose="020B0604020202020204" pitchFamily="34" charset="0"/>
              </a:rPr>
              <a:t>Inpatient (1)</a:t>
            </a:r>
          </a:p>
          <a:p>
            <a:pPr>
              <a:defRPr/>
            </a:pPr>
            <a:r>
              <a:rPr lang="en-US" altLang="en-US" dirty="0" smtClean="0">
                <a:latin typeface="Arial" panose="020B0604020202020204" pitchFamily="34" charset="0"/>
              </a:rPr>
              <a:t>Emergency Department (3)</a:t>
            </a:r>
          </a:p>
          <a:p>
            <a:pPr>
              <a:defRPr/>
            </a:pPr>
            <a:r>
              <a:rPr lang="en-US" altLang="en-US" dirty="0" smtClean="0">
                <a:latin typeface="Arial" panose="020B0604020202020204" pitchFamily="34" charset="0"/>
              </a:rPr>
              <a:t>Outpatient (non ED) (2)</a:t>
            </a:r>
          </a:p>
          <a:p>
            <a:pPr>
              <a:defRPr/>
            </a:pPr>
            <a:r>
              <a:rPr lang="en-US" altLang="en-US" dirty="0" smtClean="0">
                <a:latin typeface="Arial" panose="020B0604020202020204" pitchFamily="34" charset="0"/>
              </a:rPr>
              <a:t>Recurring/Series (occupational, rehab, recurring oncology, etc.) (4)</a:t>
            </a: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a:p>
            <a:pPr>
              <a:defRPr/>
            </a:pPr>
            <a:r>
              <a:rPr lang="en-US" altLang="en-US" dirty="0" smtClean="0">
                <a:latin typeface="Arial" panose="020B0604020202020204" pitchFamily="34" charset="0"/>
              </a:rPr>
              <a:t>Mandatory pre-/point-of-service collections (1)</a:t>
            </a:r>
          </a:p>
          <a:p>
            <a:pPr>
              <a:defRPr/>
            </a:pPr>
            <a:r>
              <a:rPr lang="en-US" altLang="en-US" dirty="0" smtClean="0">
                <a:latin typeface="Arial" panose="020B0604020202020204" pitchFamily="34" charset="0"/>
              </a:rPr>
              <a:t>Some pre-/point- of-service collections (2)</a:t>
            </a:r>
          </a:p>
          <a:p>
            <a:pPr>
              <a:defRPr/>
            </a:pPr>
            <a:r>
              <a:rPr lang="en-US" altLang="en-US" dirty="0" smtClean="0">
                <a:latin typeface="Arial" panose="020B0604020202020204" pitchFamily="34" charset="0"/>
              </a:rPr>
              <a:t>No pre- or point-of-service collections (3)</a:t>
            </a:r>
          </a:p>
          <a:p>
            <a:pPr>
              <a:defRPr/>
            </a:pPr>
            <a:r>
              <a:rPr lang="en-US" altLang="en-US" dirty="0" smtClean="0">
                <a:latin typeface="Arial" panose="020B0604020202020204" pitchFamily="34" charset="0"/>
              </a:rPr>
              <a:t>N/A or don't know (4)</a:t>
            </a: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032693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85" eaLnBrk="0" fontAlgn="base" hangingPunct="0">
              <a:spcBef>
                <a:spcPct val="30000"/>
              </a:spcBef>
              <a:spcAft>
                <a:spcPct val="0"/>
              </a:spcAft>
              <a:defRPr/>
            </a:pPr>
            <a:r>
              <a:rPr lang="en-US" altLang="en-US" dirty="0">
                <a:solidFill>
                  <a:srgbClr val="FF0000"/>
                </a:solidFill>
              </a:rPr>
              <a:t>Slide deck &amp; HFM</a:t>
            </a:r>
          </a:p>
          <a:p>
            <a:endParaRPr lang="en-US" altLang="en-US" dirty="0" smtClean="0">
              <a:latin typeface="Arial" panose="020B0604020202020204" pitchFamily="34" charset="0"/>
            </a:endParaRPr>
          </a:p>
          <a:p>
            <a:r>
              <a:rPr lang="en-US" altLang="en-US" dirty="0" smtClean="0">
                <a:latin typeface="Arial" panose="020B0604020202020204" pitchFamily="34" charset="0"/>
              </a:rPr>
              <a:t>Question Text: Please tell us about the pre- or point-of-service collections at your hospital.  Please consider collection of full patient obligation</a:t>
            </a:r>
          </a:p>
          <a:p>
            <a:endParaRPr lang="en-US" altLang="en-US" dirty="0" smtClean="0">
              <a:latin typeface="Arial" panose="020B0604020202020204" pitchFamily="34" charset="0"/>
            </a:endParaRPr>
          </a:p>
          <a:p>
            <a:r>
              <a:rPr lang="en-US" altLang="en-US" dirty="0" smtClean="0">
                <a:latin typeface="Arial" panose="020B0604020202020204" pitchFamily="34" charset="0"/>
              </a:rPr>
              <a:t>Inpatient (1)</a:t>
            </a:r>
          </a:p>
          <a:p>
            <a:r>
              <a:rPr lang="en-US" altLang="en-US" dirty="0" smtClean="0">
                <a:latin typeface="Arial" panose="020B0604020202020204" pitchFamily="34" charset="0"/>
              </a:rPr>
              <a:t>Emergency Department (3)</a:t>
            </a:r>
          </a:p>
          <a:p>
            <a:r>
              <a:rPr lang="en-US" altLang="en-US" dirty="0" smtClean="0">
                <a:latin typeface="Arial" panose="020B0604020202020204" pitchFamily="34" charset="0"/>
              </a:rPr>
              <a:t>Outpatient (non ED) (2)</a:t>
            </a:r>
          </a:p>
          <a:p>
            <a:r>
              <a:rPr lang="en-US" altLang="en-US" dirty="0" smtClean="0">
                <a:latin typeface="Arial" panose="020B0604020202020204" pitchFamily="34" charset="0"/>
              </a:rPr>
              <a:t>Recurring/Series (occupational, rehab, recurring oncology, etc.) (4)</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Mandatory pre-/point-of-service collections (1)</a:t>
            </a:r>
          </a:p>
          <a:p>
            <a:r>
              <a:rPr lang="en-US" altLang="en-US" dirty="0" smtClean="0">
                <a:latin typeface="Arial" panose="020B0604020202020204" pitchFamily="34" charset="0"/>
              </a:rPr>
              <a:t>Some pre-/point- of-service collections (2)</a:t>
            </a:r>
          </a:p>
          <a:p>
            <a:r>
              <a:rPr lang="en-US" altLang="en-US" dirty="0" smtClean="0">
                <a:latin typeface="Arial" panose="020B0604020202020204" pitchFamily="34" charset="0"/>
              </a:rPr>
              <a:t>No pre- or point-of-service collections (3)</a:t>
            </a:r>
          </a:p>
          <a:p>
            <a:r>
              <a:rPr lang="en-US" altLang="en-US" dirty="0" smtClean="0">
                <a:latin typeface="Arial" panose="020B0604020202020204" pitchFamily="34" charset="0"/>
              </a:rPr>
              <a:t>N/A or don't know (4)</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03269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130426"/>
            <a:ext cx="7452360" cy="1470025"/>
          </a:xfrm>
          <a:prstGeom prst="rect">
            <a:avLst/>
          </a:prstGeom>
        </p:spPr>
        <p:txBody>
          <a:bodyPr lIns="0" tIns="0" rIns="0" bIns="0" anchor="t" anchorCtr="0"/>
          <a:lstStyle>
            <a:lvl1pPr>
              <a:lnSpc>
                <a:spcPts val="4400"/>
              </a:lnSpc>
              <a:defRPr sz="4200">
                <a:solidFill>
                  <a:srgbClr val="0046A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233333"/>
            <a:ext cx="6400800" cy="1405467"/>
          </a:xfrm>
          <a:prstGeom prst="rect">
            <a:avLst/>
          </a:prstGeom>
        </p:spPr>
        <p:txBody>
          <a:bodyPr lIns="0" tIns="0" rIns="0" bIns="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lvl1pPr algn="ctr">
              <a:defRPr/>
            </a:lvl1pPr>
          </a:lstStyle>
          <a:p>
            <a:fld id="{5705821D-3C4E-0F42-82CC-567AFB6207E9}" type="slidenum">
              <a:rPr lang="en-US" smtClean="0"/>
              <a:pPr/>
              <a:t>‹#›</a:t>
            </a:fld>
            <a:endParaRPr lang="en-US" dirty="0"/>
          </a:p>
        </p:txBody>
      </p:sp>
      <p:cxnSp>
        <p:nvCxnSpPr>
          <p:cNvPr id="9" name="Straight Connector 8"/>
          <p:cNvCxnSpPr/>
          <p:nvPr userDrawn="1"/>
        </p:nvCxnSpPr>
        <p:spPr>
          <a:xfrm>
            <a:off x="1371600" y="3937000"/>
            <a:ext cx="7772400"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29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1"/>
            <a:ext cx="7434072" cy="4525963"/>
          </a:xfrm>
          <a:prstGeom prst="rect">
            <a:avLst/>
          </a:prstGeo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pPr algn="ctr"/>
            <a:fld id="{5705821D-3C4E-0F42-82CC-567AFB6207E9}" type="slidenum">
              <a:rPr lang="en-US" smtClean="0"/>
              <a:pPr algn="ctr"/>
              <a:t>‹#›</a:t>
            </a:fld>
            <a:endParaRPr lang="en-US" dirty="0"/>
          </a:p>
        </p:txBody>
      </p:sp>
      <p:pic>
        <p:nvPicPr>
          <p:cNvPr id="7" name="Picture 6"/>
          <p:cNvPicPr>
            <a:picLocks noChangeAspect="1"/>
          </p:cNvPicPr>
          <p:nvPr userDrawn="1"/>
        </p:nvPicPr>
        <p:blipFill>
          <a:blip r:embed="rId2"/>
          <a:stretch>
            <a:fillRect/>
          </a:stretch>
        </p:blipFill>
        <p:spPr>
          <a:xfrm>
            <a:off x="0" y="301752"/>
            <a:ext cx="9144000" cy="990600"/>
          </a:xfrm>
          <a:prstGeom prst="rect">
            <a:avLst/>
          </a:prstGeom>
        </p:spPr>
      </p:pic>
      <p:sp>
        <p:nvSpPr>
          <p:cNvPr id="9" name="Title Placeholder 1"/>
          <p:cNvSpPr>
            <a:spLocks noGrp="1"/>
          </p:cNvSpPr>
          <p:nvPr>
            <p:ph type="title"/>
          </p:nvPr>
        </p:nvSpPr>
        <p:spPr>
          <a:xfrm>
            <a:off x="1371602" y="301752"/>
            <a:ext cx="7863417" cy="990600"/>
          </a:xfrm>
          <a:prstGeom prst="rect">
            <a:avLst/>
          </a:prstGeom>
        </p:spPr>
        <p:txBody>
          <a:bodyPr vert="horz" lIns="0" tIns="0" rIns="0" bIns="0" rtlCol="0" anchor="ctr">
            <a:normAutofit/>
          </a:bodyPr>
          <a:lstStyle/>
          <a:p>
            <a:r>
              <a:rPr lang="en-US" smtClean="0"/>
              <a:t>Click to edit Master title style</a:t>
            </a:r>
            <a:endParaRPr lang="en-US" dirty="0"/>
          </a:p>
        </p:txBody>
      </p:sp>
      <p:sp>
        <p:nvSpPr>
          <p:cNvPr id="15" name="Text Placeholder 14"/>
          <p:cNvSpPr>
            <a:spLocks noGrp="1"/>
          </p:cNvSpPr>
          <p:nvPr>
            <p:ph type="body" sz="quarter" idx="14" hasCustomPrompt="1"/>
          </p:nvPr>
        </p:nvSpPr>
        <p:spPr>
          <a:xfrm>
            <a:off x="0" y="0"/>
            <a:ext cx="9144000" cy="301752"/>
          </a:xfrm>
          <a:prstGeom prst="rect">
            <a:avLst/>
          </a:prstGeom>
          <a:solidFill>
            <a:srgbClr val="0046A0"/>
          </a:solidFill>
        </p:spPr>
        <p:txBody>
          <a:bodyPr vert="horz" lIns="1371600" tIns="0" rIns="0" bIns="0" anchor="ctr" anchorCtr="0"/>
          <a:lstStyle>
            <a:lvl1pPr marL="0" indent="0">
              <a:lnSpc>
                <a:spcPct val="100000"/>
              </a:lnSpc>
              <a:spcBef>
                <a:spcPts val="0"/>
              </a:spcBef>
              <a:buFontTx/>
              <a:buNone/>
              <a:defRPr sz="1500" b="1" i="0" cap="all" spc="200">
                <a:solidFill>
                  <a:schemeClr val="bg1"/>
                </a:solidFill>
              </a:defRPr>
            </a:lvl1pPr>
          </a:lstStyle>
          <a:p>
            <a:pPr lvl="0"/>
            <a:r>
              <a:rPr lang="en-US" sz="1400" b="1" i="0" dirty="0" smtClean="0">
                <a:solidFill>
                  <a:schemeClr val="bg1"/>
                </a:solidFill>
              </a:rPr>
              <a:t>Section</a:t>
            </a:r>
            <a:endParaRPr lang="en-US" dirty="0"/>
          </a:p>
        </p:txBody>
      </p:sp>
      <p:sp>
        <p:nvSpPr>
          <p:cNvPr id="13" name="Text Placeholder 12"/>
          <p:cNvSpPr>
            <a:spLocks noGrp="1"/>
          </p:cNvSpPr>
          <p:nvPr>
            <p:ph type="body" sz="quarter" idx="13" hasCustomPrompt="1"/>
          </p:nvPr>
        </p:nvSpPr>
        <p:spPr>
          <a:xfrm>
            <a:off x="749814" y="0"/>
            <a:ext cx="457200" cy="365760"/>
          </a:xfrm>
          <a:prstGeom prst="rect">
            <a:avLst/>
          </a:prstGeom>
          <a:solidFill>
            <a:srgbClr val="0081FF"/>
          </a:solidFill>
        </p:spPr>
        <p:txBody>
          <a:bodyPr vert="horz" lIns="0" tIns="0" rIns="0" bIns="0" anchor="ctr" anchorCtr="0"/>
          <a:lstStyle>
            <a:lvl1pPr marL="0" indent="0" algn="ctr">
              <a:spcBef>
                <a:spcPts val="0"/>
              </a:spcBef>
              <a:buFontTx/>
              <a:buNone/>
              <a:defRPr sz="2000" b="1" i="0">
                <a:solidFill>
                  <a:schemeClr val="bg1"/>
                </a:solidFill>
              </a:defRPr>
            </a:lvl1pPr>
          </a:lstStyle>
          <a:p>
            <a:pPr lvl="0"/>
            <a:r>
              <a:rPr lang="en-US" b="1" i="0" dirty="0" smtClean="0">
                <a:solidFill>
                  <a:schemeClr val="bg1"/>
                </a:solidFill>
              </a:rPr>
              <a:t>#</a:t>
            </a:r>
            <a:endParaRPr lang="en-US" dirty="0"/>
          </a:p>
        </p:txBody>
      </p:sp>
      <p:sp>
        <p:nvSpPr>
          <p:cNvPr id="4" name="Text Placeholder 3"/>
          <p:cNvSpPr>
            <a:spLocks noGrp="1"/>
          </p:cNvSpPr>
          <p:nvPr>
            <p:ph type="body" sz="quarter" idx="15"/>
          </p:nvPr>
        </p:nvSpPr>
        <p:spPr>
          <a:xfrm>
            <a:off x="1374775" y="6179081"/>
            <a:ext cx="6400800" cy="457200"/>
          </a:xfrm>
          <a:prstGeom prst="rect">
            <a:avLst/>
          </a:prstGeom>
        </p:spPr>
        <p:txBody>
          <a:bodyPr vert="horz" lIns="0" tIns="0" rIns="0" bIns="0" anchor="b" anchorCtr="0"/>
          <a:lstStyle>
            <a:lvl1pPr marL="0" indent="0">
              <a:buFontTx/>
              <a:buNone/>
              <a:defRPr sz="1000"/>
            </a:lvl1pPr>
          </a:lstStyle>
          <a:p>
            <a:pPr lvl="0"/>
            <a:r>
              <a:rPr lang="en-US" smtClean="0"/>
              <a:t>Click to edit Master text styles</a:t>
            </a:r>
          </a:p>
        </p:txBody>
      </p:sp>
    </p:spTree>
    <p:extLst>
      <p:ext uri="{BB962C8B-B14F-4D97-AF65-F5344CB8AC3E}">
        <p14:creationId xmlns:p14="http://schemas.microsoft.com/office/powerpoint/2010/main" val="25046612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0D2"/>
            </a:gs>
            <a:gs pos="100000">
              <a:srgbClr val="FCD47D"/>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458200" y="6400800"/>
            <a:ext cx="365760" cy="457200"/>
          </a:xfrm>
          <a:prstGeom prst="rect">
            <a:avLst/>
          </a:prstGeom>
          <a:solidFill>
            <a:schemeClr val="tx1">
              <a:lumMod val="65000"/>
              <a:lumOff val="35000"/>
            </a:schemeClr>
          </a:solidFill>
        </p:spPr>
        <p:txBody>
          <a:bodyPr vert="horz" wrap="none" lIns="0" tIns="0" rIns="0" bIns="0" rtlCol="0" anchor="ctr"/>
          <a:lstStyle>
            <a:lvl1pPr algn="r">
              <a:defRPr sz="1200">
                <a:solidFill>
                  <a:schemeClr val="bg1"/>
                </a:solidFill>
              </a:defRPr>
            </a:lvl1pPr>
          </a:lstStyle>
          <a:p>
            <a:pPr algn="ctr"/>
            <a:fld id="{5705821D-3C4E-0F42-82CC-567AFB6207E9}" type="slidenum">
              <a:rPr lang="en-US" smtClean="0"/>
              <a:pPr algn="ctr"/>
              <a:t>‹#›</a:t>
            </a:fld>
            <a:endParaRPr lang="en-US" dirty="0"/>
          </a:p>
        </p:txBody>
      </p:sp>
      <p:pic>
        <p:nvPicPr>
          <p:cNvPr id="11" name="Picture 10"/>
          <p:cNvPicPr>
            <a:picLocks noChangeAspect="1"/>
          </p:cNvPicPr>
          <p:nvPr userDrawn="1"/>
        </p:nvPicPr>
        <p:blipFill>
          <a:blip r:embed="rId4"/>
          <a:stretch>
            <a:fillRect/>
          </a:stretch>
        </p:blipFill>
        <p:spPr>
          <a:xfrm>
            <a:off x="0" y="5638800"/>
            <a:ext cx="1371600" cy="1219200"/>
          </a:xfrm>
          <a:prstGeom prst="rect">
            <a:avLst/>
          </a:prstGeom>
        </p:spPr>
      </p:pic>
    </p:spTree>
    <p:extLst>
      <p:ext uri="{BB962C8B-B14F-4D97-AF65-F5344CB8AC3E}">
        <p14:creationId xmlns:p14="http://schemas.microsoft.com/office/powerpoint/2010/main" val="294715624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457200" rtl="0" eaLnBrk="1" latinLnBrk="0" hangingPunct="1">
        <a:lnSpc>
          <a:spcPts val="2800"/>
        </a:lnSpc>
        <a:spcBef>
          <a:spcPct val="0"/>
        </a:spcBef>
        <a:buNone/>
        <a:defRPr sz="2700" b="1" i="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Lucida Grande"/>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Microsoft_Excel_97-2003_Worksheet2.xls"/></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Microsoft_Excel_97-2003_Worksheet3.xls"/></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Microsoft_Excel_97-2003_Worksheet4.xls"/></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oleObject" Target="../embeddings/Microsoft_Excel_97-2003_Worksheet5.xls"/></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6.emf"/><Relationship Id="rId4" Type="http://schemas.openxmlformats.org/officeDocument/2006/relationships/oleObject" Target="../embeddings/Microsoft_Excel_97-2003_Worksheet6.xls"/></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7.emf"/><Relationship Id="rId4" Type="http://schemas.openxmlformats.org/officeDocument/2006/relationships/oleObject" Target="../embeddings/Microsoft_Excel_97-2003_Worksheet7.xls"/></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3500" y="1036732"/>
            <a:ext cx="7445828" cy="2504327"/>
          </a:xfrm>
        </p:spPr>
        <p:txBody>
          <a:bodyPr/>
          <a:lstStyle/>
          <a:p>
            <a:r>
              <a:rPr lang="en-US" altLang="en-US" sz="4000" dirty="0"/>
              <a:t>Revenue Cycle Trends Series</a:t>
            </a:r>
            <a:r>
              <a:rPr lang="en-US" altLang="en-US" sz="4000" dirty="0" smtClean="0"/>
              <a:t>:</a:t>
            </a:r>
            <a:br>
              <a:rPr lang="en-US" altLang="en-US" sz="4000" dirty="0" smtClean="0"/>
            </a:br>
            <a:r>
              <a:rPr lang="en-US" altLang="en-US" sz="4000" dirty="0" smtClean="0"/>
              <a:t/>
            </a:r>
            <a:br>
              <a:rPr lang="en-US" altLang="en-US" sz="4000" dirty="0" smtClean="0"/>
            </a:br>
            <a:r>
              <a:rPr lang="en-US" altLang="en-US" sz="4000" dirty="0" smtClean="0"/>
              <a:t>Self </a:t>
            </a:r>
            <a:r>
              <a:rPr lang="en-US" altLang="en-US" sz="4000" dirty="0"/>
              <a:t>Pay and the Benefits of Prospective Patient Engagement</a:t>
            </a:r>
            <a:endParaRPr lang="en-US" sz="4000" dirty="0"/>
          </a:p>
        </p:txBody>
      </p:sp>
      <p:sp>
        <p:nvSpPr>
          <p:cNvPr id="3" name="Subtitle 2"/>
          <p:cNvSpPr>
            <a:spLocks noGrp="1"/>
          </p:cNvSpPr>
          <p:nvPr>
            <p:ph type="subTitle" idx="1"/>
          </p:nvPr>
        </p:nvSpPr>
        <p:spPr/>
        <p:txBody>
          <a:bodyPr/>
          <a:lstStyle/>
          <a:p>
            <a:r>
              <a:rPr lang="en-US" altLang="en-US" i="1" dirty="0" smtClean="0">
                <a:solidFill>
                  <a:srgbClr val="CC6600"/>
                </a:solidFill>
              </a:rPr>
              <a:t>Research Highlights</a:t>
            </a:r>
          </a:p>
          <a:p>
            <a:pPr algn="ctr"/>
            <a:r>
              <a:rPr lang="en-US" dirty="0" smtClean="0"/>
              <a:t>Sponsored by</a:t>
            </a:r>
          </a:p>
          <a:p>
            <a:pPr algn="r"/>
            <a:endParaRPr lang="en-US" i="1" dirty="0">
              <a:solidFill>
                <a:srgbClr val="CC6600"/>
              </a:solidFill>
            </a:endParaRPr>
          </a:p>
        </p:txBody>
      </p:sp>
      <p:sp>
        <p:nvSpPr>
          <p:cNvPr id="8" name="Slide Number Placeholder 7"/>
          <p:cNvSpPr>
            <a:spLocks noGrp="1"/>
          </p:cNvSpPr>
          <p:nvPr>
            <p:ph type="sldNum" sz="quarter" idx="12"/>
          </p:nvPr>
        </p:nvSpPr>
        <p:spPr>
          <a:xfrm>
            <a:off x="8503920" y="6318504"/>
            <a:ext cx="365760" cy="457200"/>
          </a:xfrm>
          <a:noFill/>
        </p:spPr>
        <p:txBody>
          <a:bodyPr/>
          <a:lstStyle/>
          <a:p>
            <a:fld id="{5705821D-3C4E-0F42-82CC-567AFB6207E9}" type="slidenum">
              <a:rPr lang="en-US" smtClean="0">
                <a:solidFill>
                  <a:schemeClr val="tx1"/>
                </a:solidFill>
              </a:rPr>
              <a:pPr/>
              <a:t>1</a:t>
            </a:fld>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321" y="5315949"/>
            <a:ext cx="1400536" cy="450173"/>
          </a:xfrm>
          <a:prstGeom prst="rect">
            <a:avLst/>
          </a:prstGeom>
        </p:spPr>
      </p:pic>
    </p:spTree>
    <p:extLst>
      <p:ext uri="{BB962C8B-B14F-4D97-AF65-F5344CB8AC3E}">
        <p14:creationId xmlns:p14="http://schemas.microsoft.com/office/powerpoint/2010/main" val="4166608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altLang="en-US" dirty="0" smtClean="0"/>
              <a:t>Self Pay is Increasing</a:t>
            </a:r>
            <a:endParaRPr lang="en-US" altLang="en-US" dirty="0"/>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10" name="Content Placeholder 1"/>
          <p:cNvSpPr>
            <a:spLocks noGrp="1"/>
          </p:cNvSpPr>
          <p:nvPr>
            <p:ph idx="1"/>
          </p:nvPr>
        </p:nvSpPr>
        <p:spPr>
          <a:xfrm>
            <a:off x="1351631" y="1199887"/>
            <a:ext cx="7864378" cy="4666278"/>
          </a:xfrm>
        </p:spPr>
        <p:txBody>
          <a:bodyPr/>
          <a:lstStyle/>
          <a:p>
            <a:pPr marL="0" indent="0">
              <a:buNone/>
            </a:pPr>
            <a:endParaRPr lang="en-US" altLang="en-US" sz="2000" dirty="0" smtClean="0"/>
          </a:p>
          <a:p>
            <a:pPr marL="0" indent="0">
              <a:buNone/>
            </a:pPr>
            <a:r>
              <a:rPr lang="en-US" altLang="en-US" dirty="0" smtClean="0"/>
              <a:t>Generally, self pay has increased by 10 percent during the last five years.</a:t>
            </a:r>
            <a:endParaRPr lang="en-US" altLang="en-US" dirty="0"/>
          </a:p>
          <a:p>
            <a:endParaRPr lang="en-US" sz="2000" dirty="0"/>
          </a:p>
        </p:txBody>
      </p:sp>
      <p:graphicFrame>
        <p:nvGraphicFramePr>
          <p:cNvPr id="12" name="Table 11"/>
          <p:cNvGraphicFramePr>
            <a:graphicFrameLocks noGrp="1"/>
          </p:cNvGraphicFramePr>
          <p:nvPr>
            <p:extLst>
              <p:ext uri="{D42A27DB-BD31-4B8C-83A1-F6EECF244321}">
                <p14:modId xmlns:p14="http://schemas.microsoft.com/office/powerpoint/2010/main" val="346272841"/>
              </p:ext>
            </p:extLst>
          </p:nvPr>
        </p:nvGraphicFramePr>
        <p:xfrm>
          <a:off x="2671482" y="3409059"/>
          <a:ext cx="3581400" cy="851106"/>
        </p:xfrm>
        <a:graphic>
          <a:graphicData uri="http://schemas.openxmlformats.org/drawingml/2006/table">
            <a:tbl>
              <a:tblPr/>
              <a:tblGrid>
                <a:gridCol w="1193800">
                  <a:extLst>
                    <a:ext uri="{9D8B030D-6E8A-4147-A177-3AD203B41FA5}"/>
                  </a:extLst>
                </a:gridCol>
                <a:gridCol w="1193800">
                  <a:extLst>
                    <a:ext uri="{9D8B030D-6E8A-4147-A177-3AD203B41FA5}"/>
                  </a:extLst>
                </a:gridCol>
                <a:gridCol w="1193800">
                  <a:extLst>
                    <a:ext uri="{9D8B030D-6E8A-4147-A177-3AD203B41FA5}"/>
                  </a:extLst>
                </a:gridCol>
              </a:tblGrid>
              <a:tr h="283633">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Percentile</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04" marB="0" anchor="b"/>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04" marB="0" anchor="b"/>
                </a:tc>
                <a:extLst>
                  <a:ext uri="{0D108BD9-81ED-4DB2-BD59-A6C34878D82A}"/>
                </a:extLst>
              </a:tr>
              <a:tr h="2836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25th</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Median</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75th</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extLst>
              </a:tr>
              <a:tr h="2836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0" i="0" u="none" strike="noStrike" dirty="0" smtClean="0">
                          <a:solidFill>
                            <a:srgbClr val="000000"/>
                          </a:solidFill>
                          <a:effectLst/>
                          <a:latin typeface="Calibri" panose="020F0502020204030204" pitchFamily="34" charset="0"/>
                        </a:rPr>
                        <a:t>4%</a:t>
                      </a:r>
                      <a:endParaRPr lang="en-US" sz="1800" b="0"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0" i="0" u="none" strike="noStrike" dirty="0" smtClean="0">
                          <a:solidFill>
                            <a:srgbClr val="000000"/>
                          </a:solidFill>
                          <a:effectLst/>
                          <a:latin typeface="Calibri" panose="020F0502020204030204" pitchFamily="34" charset="0"/>
                        </a:rPr>
                        <a:t>10%</a:t>
                      </a:r>
                      <a:endParaRPr lang="en-US" sz="1800" b="0"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0" i="0" u="none" strike="noStrike" dirty="0" smtClean="0">
                          <a:solidFill>
                            <a:srgbClr val="000000"/>
                          </a:solidFill>
                          <a:effectLst/>
                          <a:latin typeface="Calibri" panose="020F0502020204030204" pitchFamily="34" charset="0"/>
                        </a:rPr>
                        <a:t>20%</a:t>
                      </a:r>
                      <a:endParaRPr lang="en-US" sz="1800" b="0"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bl>
          </a:graphicData>
        </a:graphic>
      </p:graphicFrame>
      <p:sp>
        <p:nvSpPr>
          <p:cNvPr id="2" name="TextBox 1"/>
          <p:cNvSpPr txBox="1"/>
          <p:nvPr/>
        </p:nvSpPr>
        <p:spPr>
          <a:xfrm>
            <a:off x="2438866" y="2875792"/>
            <a:ext cx="3402385" cy="914400"/>
          </a:xfrm>
          <a:prstGeom prst="rect">
            <a:avLst/>
          </a:prstGeom>
          <a:noFill/>
        </p:spPr>
        <p:txBody>
          <a:bodyPr wrap="none" lIns="0" tIns="0" rIns="0" bIns="0" rtlCol="0" anchor="t" anchorCtr="0">
            <a:noAutofit/>
          </a:bodyPr>
          <a:lstStyle/>
          <a:p>
            <a:r>
              <a:rPr lang="en-US" sz="2000" b="1" dirty="0" smtClean="0"/>
              <a:t>Five-Year Increase in Self Pay (Dollars)</a:t>
            </a:r>
            <a:endParaRPr lang="en-US" sz="2000" b="1" dirty="0"/>
          </a:p>
        </p:txBody>
      </p:sp>
      <p:sp>
        <p:nvSpPr>
          <p:cNvPr id="9" name="Slide Number Placeholder 8"/>
          <p:cNvSpPr>
            <a:spLocks noGrp="1"/>
          </p:cNvSpPr>
          <p:nvPr>
            <p:ph type="sldNum" sz="quarter" idx="12"/>
          </p:nvPr>
        </p:nvSpPr>
        <p:spPr>
          <a:xfrm>
            <a:off x="8503920" y="6321286"/>
            <a:ext cx="341685" cy="479308"/>
          </a:xfrm>
          <a:noFill/>
        </p:spPr>
        <p:txBody>
          <a:bodyPr/>
          <a:lstStyle/>
          <a:p>
            <a:pPr algn="ctr"/>
            <a:fld id="{5705821D-3C4E-0F42-82CC-567AFB6207E9}" type="slidenum">
              <a:rPr lang="en-US" smtClean="0">
                <a:solidFill>
                  <a:schemeClr val="tx1"/>
                </a:solidFill>
              </a:rPr>
              <a:pPr algn="ctr"/>
              <a:t>10</a:t>
            </a:fld>
            <a:endParaRPr lang="en-US" dirty="0">
              <a:solidFill>
                <a:schemeClr val="tx1"/>
              </a:solidFill>
            </a:endParaRP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71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Bad Debt as a Percentage of Uncompensated Care </a:t>
            </a:r>
            <a:br>
              <a:rPr lang="en-US" dirty="0"/>
            </a:br>
            <a:r>
              <a:rPr lang="en-US" dirty="0"/>
              <a:t>is 60 Percent (Median)</a:t>
            </a:r>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6" name="Rounded Rectangular Callout 5"/>
          <p:cNvSpPr/>
          <p:nvPr/>
        </p:nvSpPr>
        <p:spPr>
          <a:xfrm>
            <a:off x="5690987" y="2309306"/>
            <a:ext cx="2744308" cy="3094183"/>
          </a:xfrm>
          <a:prstGeom prst="wedgeRoundRectCallout">
            <a:avLst>
              <a:gd name="adj1" fmla="val -32827"/>
              <a:gd name="adj2" fmla="val 61472"/>
              <a:gd name="adj3" fmla="val 16667"/>
            </a:avLst>
          </a:prstGeom>
          <a:solidFill>
            <a:schemeClr val="accent1">
              <a:lumMod val="75000"/>
            </a:schemeClr>
          </a:solidFill>
          <a:effectLst>
            <a:outerShdw blurRad="76200" dist="38100" dir="2700000" algn="tl"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tIns="9144" bIns="9144" rtlCol="0" anchor="ctr" anchorCtr="0"/>
          <a:lstStyle/>
          <a:p>
            <a:pPr algn="ctr">
              <a:spcAft>
                <a:spcPts val="900"/>
              </a:spcAft>
            </a:pPr>
            <a:r>
              <a:rPr lang="en-US" sz="1400" b="1" i="1" dirty="0">
                <a:latin typeface="Cambria"/>
              </a:rPr>
              <a:t>“Organizations should trend bad debt relative to charity care because a high percentage of bad debt may indicate an improvement opportunity. Plus, an increase in this metric may reflect a change in process or patient demographics</a:t>
            </a:r>
            <a:r>
              <a:rPr lang="en-US" sz="1400" b="1" i="1" dirty="0" smtClean="0">
                <a:latin typeface="Cambria"/>
              </a:rPr>
              <a:t>.”</a:t>
            </a:r>
          </a:p>
          <a:p>
            <a:pPr algn="ctr">
              <a:spcAft>
                <a:spcPts val="900"/>
              </a:spcAft>
            </a:pPr>
            <a:r>
              <a:rPr lang="en-US" sz="1200" b="1" dirty="0">
                <a:ln w="6350" cmpd="sng">
                  <a:noFill/>
                </a:ln>
                <a:solidFill>
                  <a:schemeClr val="tx2">
                    <a:lumMod val="20000"/>
                    <a:lumOff val="80000"/>
                  </a:schemeClr>
                </a:solidFill>
                <a:latin typeface="Cambria"/>
              </a:rPr>
              <a:t>Sandra Wolfskill, </a:t>
            </a:r>
            <a:r>
              <a:rPr lang="en-US" sz="1200" b="1" dirty="0" smtClean="0">
                <a:ln w="6350" cmpd="sng">
                  <a:noFill/>
                </a:ln>
                <a:solidFill>
                  <a:schemeClr val="tx2">
                    <a:lumMod val="20000"/>
                    <a:lumOff val="80000"/>
                  </a:schemeClr>
                </a:solidFill>
                <a:latin typeface="Cambria"/>
              </a:rPr>
              <a:t>FHFMA Healthcare Financial </a:t>
            </a:r>
            <a:br>
              <a:rPr lang="en-US" sz="1200" b="1" dirty="0" smtClean="0">
                <a:ln w="6350" cmpd="sng">
                  <a:noFill/>
                </a:ln>
                <a:solidFill>
                  <a:schemeClr val="tx2">
                    <a:lumMod val="20000"/>
                    <a:lumOff val="80000"/>
                  </a:schemeClr>
                </a:solidFill>
                <a:latin typeface="Cambria"/>
              </a:rPr>
            </a:br>
            <a:r>
              <a:rPr lang="en-US" sz="1200" b="1" dirty="0" smtClean="0">
                <a:ln w="6350" cmpd="sng">
                  <a:noFill/>
                </a:ln>
                <a:solidFill>
                  <a:schemeClr val="tx2">
                    <a:lumMod val="20000"/>
                    <a:lumOff val="80000"/>
                  </a:schemeClr>
                </a:solidFill>
                <a:latin typeface="Cambria"/>
              </a:rPr>
              <a:t>Management </a:t>
            </a:r>
            <a:r>
              <a:rPr lang="en-US" sz="1200" b="1" dirty="0">
                <a:ln w="6350" cmpd="sng">
                  <a:noFill/>
                </a:ln>
                <a:solidFill>
                  <a:schemeClr val="tx2">
                    <a:lumMod val="20000"/>
                    <a:lumOff val="80000"/>
                  </a:schemeClr>
                </a:solidFill>
                <a:latin typeface="Cambria"/>
              </a:rPr>
              <a:t>Association</a:t>
            </a:r>
          </a:p>
        </p:txBody>
      </p:sp>
      <p:sp>
        <p:nvSpPr>
          <p:cNvPr id="7" name="TextBox 6"/>
          <p:cNvSpPr txBox="1"/>
          <p:nvPr/>
        </p:nvSpPr>
        <p:spPr>
          <a:xfrm>
            <a:off x="1463963" y="2343837"/>
            <a:ext cx="1480128" cy="323165"/>
          </a:xfrm>
          <a:prstGeom prst="rect">
            <a:avLst/>
          </a:prstGeom>
          <a:noFill/>
        </p:spPr>
        <p:txBody>
          <a:bodyPr wrap="square" rtlCol="0">
            <a:spAutoFit/>
          </a:bodyPr>
          <a:lstStyle/>
          <a:p>
            <a:pPr algn="ctr"/>
            <a:r>
              <a:rPr lang="en-US" sz="1500" b="1" dirty="0" smtClean="0"/>
              <a:t>Charity Care</a:t>
            </a:r>
            <a:endParaRPr lang="en-US" sz="1500" b="1" dirty="0"/>
          </a:p>
        </p:txBody>
      </p:sp>
      <p:sp>
        <p:nvSpPr>
          <p:cNvPr id="8" name="TextBox 7"/>
          <p:cNvSpPr txBox="1"/>
          <p:nvPr/>
        </p:nvSpPr>
        <p:spPr>
          <a:xfrm>
            <a:off x="3200401" y="2343837"/>
            <a:ext cx="1463962" cy="323165"/>
          </a:xfrm>
          <a:prstGeom prst="rect">
            <a:avLst/>
          </a:prstGeom>
          <a:noFill/>
        </p:spPr>
        <p:txBody>
          <a:bodyPr wrap="square" rtlCol="0">
            <a:spAutoFit/>
          </a:bodyPr>
          <a:lstStyle/>
          <a:p>
            <a:pPr algn="ctr"/>
            <a:r>
              <a:rPr lang="en-US" sz="1500" b="1" dirty="0" smtClean="0"/>
              <a:t>Bad Debt</a:t>
            </a:r>
            <a:endParaRPr lang="en-US" sz="1500" b="1" dirty="0"/>
          </a:p>
        </p:txBody>
      </p:sp>
      <p:pic>
        <p:nvPicPr>
          <p:cNvPr id="10" name="Picture 9"/>
          <p:cNvPicPr>
            <a:picLocks noChangeAspect="1"/>
          </p:cNvPicPr>
          <p:nvPr/>
        </p:nvPicPr>
        <p:blipFill>
          <a:blip r:embed="rId2"/>
          <a:stretch>
            <a:fillRect/>
          </a:stretch>
        </p:blipFill>
        <p:spPr>
          <a:xfrm>
            <a:off x="1371600" y="2831669"/>
            <a:ext cx="3327400" cy="2059819"/>
          </a:xfrm>
          <a:prstGeom prst="rect">
            <a:avLst/>
          </a:prstGeom>
        </p:spPr>
      </p:pic>
      <p:sp>
        <p:nvSpPr>
          <p:cNvPr id="11" name="TextBox 10"/>
          <p:cNvSpPr txBox="1"/>
          <p:nvPr/>
        </p:nvSpPr>
        <p:spPr>
          <a:xfrm>
            <a:off x="1383145" y="4283825"/>
            <a:ext cx="1480128" cy="461665"/>
          </a:xfrm>
          <a:prstGeom prst="rect">
            <a:avLst/>
          </a:prstGeom>
          <a:noFill/>
        </p:spPr>
        <p:txBody>
          <a:bodyPr wrap="square" rtlCol="0">
            <a:spAutoFit/>
          </a:bodyPr>
          <a:lstStyle/>
          <a:p>
            <a:pPr algn="ctr"/>
            <a:r>
              <a:rPr lang="en-US" sz="2400" b="1" dirty="0" smtClean="0">
                <a:solidFill>
                  <a:schemeClr val="bg1"/>
                </a:solidFill>
              </a:rPr>
              <a:t>40%</a:t>
            </a:r>
            <a:endParaRPr lang="en-US" sz="2400" b="1" dirty="0">
              <a:solidFill>
                <a:schemeClr val="bg1"/>
              </a:solidFill>
            </a:endParaRPr>
          </a:p>
        </p:txBody>
      </p:sp>
      <p:sp>
        <p:nvSpPr>
          <p:cNvPr id="12" name="TextBox 11"/>
          <p:cNvSpPr txBox="1"/>
          <p:nvPr/>
        </p:nvSpPr>
        <p:spPr>
          <a:xfrm>
            <a:off x="3180080" y="4283825"/>
            <a:ext cx="1480128" cy="461665"/>
          </a:xfrm>
          <a:prstGeom prst="rect">
            <a:avLst/>
          </a:prstGeom>
          <a:noFill/>
        </p:spPr>
        <p:txBody>
          <a:bodyPr wrap="square" rtlCol="0">
            <a:spAutoFit/>
          </a:bodyPr>
          <a:lstStyle/>
          <a:p>
            <a:pPr algn="ctr"/>
            <a:r>
              <a:rPr lang="en-US" sz="2400" b="1" dirty="0" smtClean="0">
                <a:solidFill>
                  <a:schemeClr val="bg1"/>
                </a:solidFill>
              </a:rPr>
              <a:t>60%</a:t>
            </a:r>
            <a:endParaRPr lang="en-US" sz="2400" b="1" dirty="0">
              <a:solidFill>
                <a:schemeClr val="bg1"/>
              </a:solidFill>
            </a:endParaRPr>
          </a:p>
        </p:txBody>
      </p:sp>
      <p:sp>
        <p:nvSpPr>
          <p:cNvPr id="13" name="TextBox 12"/>
          <p:cNvSpPr txBox="1"/>
          <p:nvPr/>
        </p:nvSpPr>
        <p:spPr>
          <a:xfrm>
            <a:off x="1463962" y="5237886"/>
            <a:ext cx="3196246" cy="584776"/>
          </a:xfrm>
          <a:prstGeom prst="rect">
            <a:avLst/>
          </a:prstGeom>
          <a:noFill/>
        </p:spPr>
        <p:txBody>
          <a:bodyPr wrap="square" rtlCol="0">
            <a:spAutoFit/>
          </a:bodyPr>
          <a:lstStyle/>
          <a:p>
            <a:pPr algn="ctr"/>
            <a:r>
              <a:rPr lang="en-US" sz="1600" b="1" dirty="0"/>
              <a:t>25th Percentile: 39%</a:t>
            </a:r>
          </a:p>
          <a:p>
            <a:pPr algn="ctr"/>
            <a:r>
              <a:rPr lang="en-US" sz="1600" b="1" dirty="0"/>
              <a:t>75th Percentile: 81%</a:t>
            </a:r>
            <a:endParaRPr lang="en-US" sz="1600" dirty="0"/>
          </a:p>
        </p:txBody>
      </p:sp>
      <p:sp>
        <p:nvSpPr>
          <p:cNvPr id="14" name="TextBox 13"/>
          <p:cNvSpPr txBox="1"/>
          <p:nvPr/>
        </p:nvSpPr>
        <p:spPr>
          <a:xfrm>
            <a:off x="3200401" y="4926779"/>
            <a:ext cx="1463962" cy="276999"/>
          </a:xfrm>
          <a:prstGeom prst="rect">
            <a:avLst/>
          </a:prstGeom>
          <a:noFill/>
        </p:spPr>
        <p:txBody>
          <a:bodyPr wrap="square" rtlCol="0">
            <a:spAutoFit/>
          </a:bodyPr>
          <a:lstStyle/>
          <a:p>
            <a:pPr algn="ctr"/>
            <a:r>
              <a:rPr lang="en-US" sz="1200" dirty="0" smtClean="0"/>
              <a:t>(median)</a:t>
            </a:r>
            <a:endParaRPr lang="en-US" sz="1200" dirty="0"/>
          </a:p>
        </p:txBody>
      </p:sp>
      <p:sp>
        <p:nvSpPr>
          <p:cNvPr id="16" name="TextBox 15"/>
          <p:cNvSpPr txBox="1"/>
          <p:nvPr/>
        </p:nvSpPr>
        <p:spPr>
          <a:xfrm>
            <a:off x="1371600" y="1583634"/>
            <a:ext cx="3327400" cy="415498"/>
          </a:xfrm>
          <a:prstGeom prst="rect">
            <a:avLst/>
          </a:prstGeom>
          <a:noFill/>
        </p:spPr>
        <p:txBody>
          <a:bodyPr wrap="square" rtlCol="0">
            <a:spAutoFit/>
          </a:bodyPr>
          <a:lstStyle/>
          <a:p>
            <a:pPr algn="ctr"/>
            <a:r>
              <a:rPr lang="en-US" sz="2100" b="1" dirty="0">
                <a:solidFill>
                  <a:schemeClr val="tx1">
                    <a:lumMod val="65000"/>
                    <a:lumOff val="35000"/>
                  </a:schemeClr>
                </a:solidFill>
              </a:rPr>
              <a:t>Uncompensated Care</a:t>
            </a:r>
          </a:p>
        </p:txBody>
      </p:sp>
      <p:sp>
        <p:nvSpPr>
          <p:cNvPr id="19" name="Slide Number Placeholder 1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11</a:t>
            </a:fld>
            <a:endParaRPr lang="en-US" dirty="0">
              <a:solidFill>
                <a:schemeClr val="tx1"/>
              </a:solidFill>
            </a:endParaRPr>
          </a:p>
        </p:txBody>
      </p:sp>
      <p:sp>
        <p:nvSpPr>
          <p:cNvPr id="17"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1338940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371602" y="3829546"/>
          <a:ext cx="4147125" cy="1737360"/>
        </p:xfrm>
        <a:graphic>
          <a:graphicData uri="http://schemas.openxmlformats.org/drawingml/2006/table">
            <a:tbl>
              <a:tblPr firstRow="1" bandRow="1">
                <a:tableStyleId>{5C22544A-7EE6-4342-B048-85BDC9FD1C3A}</a:tableStyleId>
              </a:tblPr>
              <a:tblGrid>
                <a:gridCol w="3142671"/>
                <a:gridCol w="1004454"/>
              </a:tblGrid>
              <a:tr h="252153">
                <a:tc>
                  <a:txBody>
                    <a:bodyPr/>
                    <a:lstStyle/>
                    <a:p>
                      <a:pPr>
                        <a:lnSpc>
                          <a:spcPct val="100000"/>
                        </a:lnSpc>
                      </a:pPr>
                      <a:r>
                        <a:rPr lang="en-US" sz="1400" b="1" baseline="0" dirty="0" smtClean="0"/>
                        <a:t>Geography</a:t>
                      </a:r>
                      <a:endParaRPr lang="en-US" sz="1400" baseline="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46A0"/>
                    </a:solidFill>
                  </a:tcPr>
                </a:tc>
                <a:tc>
                  <a:txBody>
                    <a:bodyPr/>
                    <a:lstStyle/>
                    <a:p>
                      <a:pPr algn="r">
                        <a:lnSpc>
                          <a:spcPct val="100000"/>
                        </a:lnSpc>
                      </a:pPr>
                      <a:r>
                        <a:rPr lang="en-US" sz="1400" b="1" baseline="0" dirty="0" smtClean="0"/>
                        <a:t>Median </a:t>
                      </a:r>
                      <a:br>
                        <a:rPr lang="en-US" sz="1400" b="1" baseline="0" dirty="0" smtClean="0"/>
                      </a:br>
                      <a:r>
                        <a:rPr lang="en-US" sz="1400" b="1" baseline="0" dirty="0" smtClean="0"/>
                        <a:t>Increase</a:t>
                      </a:r>
                      <a:endParaRPr lang="en-US" sz="1400" baseline="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46A0"/>
                    </a:solidFill>
                  </a:tcPr>
                </a:tc>
              </a:tr>
              <a:tr h="252153">
                <a:tc>
                  <a:txBody>
                    <a:bodyPr/>
                    <a:lstStyle/>
                    <a:p>
                      <a:pPr>
                        <a:lnSpc>
                          <a:spcPct val="100000"/>
                        </a:lnSpc>
                      </a:pPr>
                      <a:r>
                        <a:rPr lang="en-US" sz="1400" baseline="0" dirty="0" smtClean="0"/>
                        <a:t>Medicaid Expansion States</a:t>
                      </a:r>
                      <a:endParaRPr lang="en-US" sz="1400" baseline="0" dirty="0"/>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r">
                        <a:lnSpc>
                          <a:spcPct val="100000"/>
                        </a:lnSpc>
                      </a:pPr>
                      <a:r>
                        <a:rPr lang="en-US" sz="1400" b="1" baseline="0" dirty="0" smtClean="0"/>
                        <a:t>10%</a:t>
                      </a:r>
                      <a:endParaRPr lang="en-US" sz="1400" baseline="0" dirty="0"/>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r>
              <a:tr h="252153">
                <a:tc>
                  <a:txBody>
                    <a:bodyPr/>
                    <a:lstStyle/>
                    <a:p>
                      <a:pPr>
                        <a:lnSpc>
                          <a:spcPct val="100000"/>
                        </a:lnSpc>
                      </a:pPr>
                      <a:r>
                        <a:rPr lang="en-US" sz="1400" baseline="0" dirty="0" smtClean="0"/>
                        <a:t>Non-traditional Expansion States</a:t>
                      </a:r>
                      <a:endParaRPr lang="en-US" sz="1400" baseline="0"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lnSpc>
                          <a:spcPct val="100000"/>
                        </a:lnSpc>
                      </a:pPr>
                      <a:r>
                        <a:rPr lang="en-US" sz="1400" b="1" baseline="0" dirty="0" smtClean="0"/>
                        <a:t>5%</a:t>
                      </a:r>
                      <a:endParaRPr lang="en-US" sz="1400" baseline="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252153">
                <a:tc>
                  <a:txBody>
                    <a:bodyPr/>
                    <a:lstStyle/>
                    <a:p>
                      <a:pPr>
                        <a:lnSpc>
                          <a:spcPct val="100000"/>
                        </a:lnSpc>
                      </a:pPr>
                      <a:r>
                        <a:rPr lang="en-US" sz="1400" baseline="0" dirty="0" smtClean="0"/>
                        <a:t>Medicaid Non-Expansion States</a:t>
                      </a:r>
                      <a:endParaRPr lang="en-US" sz="1400" baseline="0"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lnSpc>
                          <a:spcPct val="100000"/>
                        </a:lnSpc>
                      </a:pPr>
                      <a:r>
                        <a:rPr lang="en-US" sz="1400" b="1" baseline="0" dirty="0" smtClean="0"/>
                        <a:t>16%</a:t>
                      </a:r>
                      <a:endParaRPr lang="en-US" sz="1400" baseline="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252153">
                <a:tc>
                  <a:txBody>
                    <a:bodyPr/>
                    <a:lstStyle/>
                    <a:p>
                      <a:pPr>
                        <a:lnSpc>
                          <a:spcPct val="100000"/>
                        </a:lnSpc>
                      </a:pPr>
                      <a:r>
                        <a:rPr lang="en-US" sz="1400" baseline="0" dirty="0" smtClean="0"/>
                        <a:t>All Hospitals</a:t>
                      </a:r>
                      <a:endParaRPr lang="en-US" sz="1400" baseline="0" dirty="0"/>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en-US" sz="1400" b="1" baseline="0" dirty="0" smtClean="0"/>
                        <a:t>10%</a:t>
                      </a:r>
                      <a:endParaRPr lang="en-US" sz="1400" baseline="0"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Title 2"/>
          <p:cNvSpPr>
            <a:spLocks noGrp="1"/>
          </p:cNvSpPr>
          <p:nvPr>
            <p:ph type="title"/>
          </p:nvPr>
        </p:nvSpPr>
        <p:spPr/>
        <p:txBody>
          <a:bodyPr/>
          <a:lstStyle/>
          <a:p>
            <a:r>
              <a:rPr lang="en-US" dirty="0"/>
              <a:t>Self-Pay Rates Vary by State</a:t>
            </a:r>
          </a:p>
        </p:txBody>
      </p:sp>
      <p:sp>
        <p:nvSpPr>
          <p:cNvPr id="4" name="Text Placeholder 3"/>
          <p:cNvSpPr>
            <a:spLocks noGrp="1"/>
          </p:cNvSpPr>
          <p:nvPr>
            <p:ph type="body" sz="quarter" idx="14"/>
          </p:nvPr>
        </p:nvSpPr>
        <p:spPr/>
        <p:txBody>
          <a:bodyPr/>
          <a:lstStyle/>
          <a:p>
            <a:r>
              <a:rPr lang="en-US" dirty="0"/>
              <a:t>The burning Platform</a:t>
            </a:r>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7" name="TextBox 6"/>
          <p:cNvSpPr txBox="1"/>
          <p:nvPr/>
        </p:nvSpPr>
        <p:spPr>
          <a:xfrm>
            <a:off x="5690987" y="3112375"/>
            <a:ext cx="2961400" cy="2148564"/>
          </a:xfrm>
          <a:prstGeom prst="rect">
            <a:avLst/>
          </a:prstGeom>
          <a:noFill/>
        </p:spPr>
        <p:txBody>
          <a:bodyPr wrap="square" lIns="0" tIns="0" rIns="0" bIns="0" rtlCol="0" anchor="ctr" anchorCtr="0">
            <a:noAutofit/>
          </a:bodyPr>
          <a:lstStyle/>
          <a:p>
            <a:pPr>
              <a:lnSpc>
                <a:spcPct val="110000"/>
              </a:lnSpc>
              <a:spcAft>
                <a:spcPts val="600"/>
              </a:spcAft>
            </a:pPr>
            <a:r>
              <a:rPr lang="en-US" b="1" baseline="30000" dirty="0">
                <a:solidFill>
                  <a:prstClr val="black"/>
                </a:solidFill>
              </a:rPr>
              <a:t>Non-traditional expansion states have different requirements and processes tailored to their specific needs. </a:t>
            </a:r>
          </a:p>
          <a:p>
            <a:pPr>
              <a:lnSpc>
                <a:spcPct val="110000"/>
              </a:lnSpc>
              <a:spcAft>
                <a:spcPts val="600"/>
              </a:spcAft>
            </a:pPr>
            <a:r>
              <a:rPr lang="en-US" b="1" baseline="30000" dirty="0">
                <a:solidFill>
                  <a:prstClr val="black"/>
                </a:solidFill>
              </a:rPr>
              <a:t>For example, Indiana requires participants to pay into a POWER account, similar to an HSA. </a:t>
            </a:r>
          </a:p>
        </p:txBody>
      </p:sp>
      <p:sp>
        <p:nvSpPr>
          <p:cNvPr id="9" name="TextBox 8"/>
          <p:cNvSpPr txBox="1"/>
          <p:nvPr/>
        </p:nvSpPr>
        <p:spPr>
          <a:xfrm>
            <a:off x="1365250" y="3448549"/>
            <a:ext cx="4147125" cy="323272"/>
          </a:xfrm>
          <a:prstGeom prst="rect">
            <a:avLst/>
          </a:prstGeom>
          <a:noFill/>
        </p:spPr>
        <p:txBody>
          <a:bodyPr wrap="square" lIns="0" tIns="0" rIns="0" bIns="0" rtlCol="0" anchor="ctr" anchorCtr="0">
            <a:noAutofit/>
          </a:bodyPr>
          <a:lstStyle/>
          <a:p>
            <a:pPr algn="ctr"/>
            <a:r>
              <a:rPr lang="en-US" sz="2400" b="1" baseline="30000" dirty="0">
                <a:solidFill>
                  <a:srgbClr val="0046A0"/>
                </a:solidFill>
              </a:rPr>
              <a:t>Self-Pay Increase by Geography </a:t>
            </a:r>
            <a:r>
              <a:rPr lang="en-US" sz="2400" baseline="30000" dirty="0">
                <a:solidFill>
                  <a:srgbClr val="0046A0"/>
                </a:solidFill>
              </a:rPr>
              <a:t>(Dollars</a:t>
            </a:r>
            <a:r>
              <a:rPr lang="en-US" sz="2400" baseline="30000" dirty="0" smtClean="0">
                <a:solidFill>
                  <a:srgbClr val="0046A0"/>
                </a:solidFill>
              </a:rPr>
              <a:t>)</a:t>
            </a:r>
            <a:endParaRPr lang="en-US" sz="2400" baseline="30000" dirty="0">
              <a:solidFill>
                <a:srgbClr val="0046A0"/>
              </a:solidFill>
            </a:endParaRPr>
          </a:p>
        </p:txBody>
      </p:sp>
      <p:sp>
        <p:nvSpPr>
          <p:cNvPr id="10" name="Content Placeholder 1"/>
          <p:cNvSpPr txBox="1">
            <a:spLocks/>
          </p:cNvSpPr>
          <p:nvPr/>
        </p:nvSpPr>
        <p:spPr>
          <a:xfrm>
            <a:off x="1371600" y="1577431"/>
            <a:ext cx="7434072" cy="1794153"/>
          </a:xfrm>
          <a:prstGeom prst="rect">
            <a:avLst/>
          </a:prstGeom>
        </p:spPr>
        <p:txBody>
          <a:bodyPr lIns="0" tIns="0" rIns="0" bIns="0"/>
          <a:lstStyle>
            <a:lvl1pPr marL="342900" indent="-342900" algn="l" defTabSz="457200" rtl="0" eaLnBrk="1" latinLnBrk="0" hangingPunct="1">
              <a:spcBef>
                <a:spcPct val="20000"/>
              </a:spcBef>
              <a:buFont typeface="Lucida Grande"/>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100" dirty="0" smtClean="0">
                <a:solidFill>
                  <a:prstClr val="black"/>
                </a:solidFill>
              </a:rPr>
              <a:t>Self-pay increases are lower in Medicaid expansion states (traditional and non-traditional) than in non-expansion states.</a:t>
            </a:r>
          </a:p>
          <a:p>
            <a:r>
              <a:rPr lang="en-US" sz="2100" dirty="0" smtClean="0">
                <a:solidFill>
                  <a:prstClr val="black"/>
                </a:solidFill>
              </a:rPr>
              <a:t>Organizations with low bad debt to uncompensated care percentages are more likely to be located in a Medicaid expansion state.</a:t>
            </a:r>
            <a:endParaRPr lang="en-US" sz="2100" dirty="0">
              <a:solidFill>
                <a:prstClr val="black"/>
              </a:solidFill>
            </a:endParaRPr>
          </a:p>
        </p:txBody>
      </p:sp>
      <p:sp>
        <p:nvSpPr>
          <p:cNvPr id="14" name="Slide Number Placeholder 13"/>
          <p:cNvSpPr>
            <a:spLocks noGrp="1"/>
          </p:cNvSpPr>
          <p:nvPr>
            <p:ph type="sldNum" sz="quarter" idx="12"/>
          </p:nvPr>
        </p:nvSpPr>
        <p:spPr>
          <a:xfrm>
            <a:off x="8503920" y="6320844"/>
            <a:ext cx="365760" cy="457200"/>
          </a:xfrm>
          <a:noFill/>
        </p:spPr>
        <p:txBody>
          <a:bodyPr/>
          <a:lstStyle/>
          <a:p>
            <a:pPr algn="ctr"/>
            <a:fld id="{5705821D-3C4E-0F42-82CC-567AFB6207E9}" type="slidenum">
              <a:rPr lang="en-US" smtClean="0">
                <a:solidFill>
                  <a:prstClr val="black"/>
                </a:solidFill>
              </a:rPr>
              <a:pPr algn="ctr"/>
              <a:t>12</a:t>
            </a:fld>
            <a:endParaRPr lang="en-US" dirty="0">
              <a:solidFill>
                <a:prstClr val="black"/>
              </a:solidFill>
            </a:endParaRP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
        <p:nvSpPr>
          <p:cNvPr id="8" name="TextBox 7"/>
          <p:cNvSpPr txBox="1"/>
          <p:nvPr/>
        </p:nvSpPr>
        <p:spPr>
          <a:xfrm>
            <a:off x="6921661" y="185195"/>
            <a:ext cx="914400" cy="914400"/>
          </a:xfrm>
          <a:prstGeom prst="rect">
            <a:avLst/>
          </a:prstGeom>
          <a:noFill/>
        </p:spPr>
        <p:txBody>
          <a:bodyPr wrap="none" lIns="0" tIns="0" rIns="0" bIns="0" rtlCol="0" anchor="t" anchorCtr="0">
            <a:noAutofit/>
          </a:bodyPr>
          <a:lstStyle/>
          <a:p>
            <a:endParaRPr lang="en-US" dirty="0">
              <a:solidFill>
                <a:prstClr val="black"/>
              </a:solidFill>
            </a:endParaRPr>
          </a:p>
        </p:txBody>
      </p:sp>
      <p:sp>
        <p:nvSpPr>
          <p:cNvPr id="12" name="TextBox 11"/>
          <p:cNvSpPr txBox="1"/>
          <p:nvPr/>
        </p:nvSpPr>
        <p:spPr>
          <a:xfrm>
            <a:off x="5697339" y="5277002"/>
            <a:ext cx="2740371" cy="914400"/>
          </a:xfrm>
          <a:prstGeom prst="rect">
            <a:avLst/>
          </a:prstGeom>
          <a:noFill/>
        </p:spPr>
        <p:txBody>
          <a:bodyPr wrap="none" lIns="0" tIns="0" rIns="0" bIns="0" rtlCol="0" anchor="t" anchorCtr="0">
            <a:noAutofit/>
          </a:bodyPr>
          <a:lstStyle/>
          <a:p>
            <a:pPr>
              <a:lnSpc>
                <a:spcPct val="110000"/>
              </a:lnSpc>
              <a:spcAft>
                <a:spcPts val="600"/>
              </a:spcAft>
            </a:pPr>
            <a:r>
              <a:rPr lang="en-US" b="1" baseline="30000" dirty="0" smtClean="0">
                <a:solidFill>
                  <a:prstClr val="black"/>
                </a:solidFill>
              </a:rPr>
              <a:t>Innovations like these may help curb self-pay</a:t>
            </a:r>
            <a:r>
              <a:rPr lang="en-US" b="1" baseline="30000" dirty="0">
                <a:solidFill>
                  <a:prstClr val="black"/>
                </a:solidFill>
              </a:rPr>
              <a:t> </a:t>
            </a:r>
            <a:r>
              <a:rPr lang="en-US" b="1" baseline="30000" dirty="0" smtClean="0">
                <a:solidFill>
                  <a:prstClr val="black"/>
                </a:solidFill>
              </a:rPr>
              <a:t/>
            </a:r>
            <a:br>
              <a:rPr lang="en-US" b="1" baseline="30000" dirty="0" smtClean="0">
                <a:solidFill>
                  <a:prstClr val="black"/>
                </a:solidFill>
              </a:rPr>
            </a:br>
            <a:r>
              <a:rPr lang="en-US" b="1" baseline="30000" dirty="0" smtClean="0">
                <a:solidFill>
                  <a:prstClr val="black"/>
                </a:solidFill>
              </a:rPr>
              <a:t>increases.</a:t>
            </a:r>
          </a:p>
        </p:txBody>
      </p:sp>
      <p:sp>
        <p:nvSpPr>
          <p:cNvPr id="15" name="TextBox 14"/>
          <p:cNvSpPr txBox="1"/>
          <p:nvPr/>
        </p:nvSpPr>
        <p:spPr>
          <a:xfrm>
            <a:off x="5697339" y="4819802"/>
            <a:ext cx="2740371" cy="914400"/>
          </a:xfrm>
          <a:prstGeom prst="rect">
            <a:avLst/>
          </a:prstGeom>
          <a:noFill/>
        </p:spPr>
        <p:txBody>
          <a:bodyPr wrap="none" lIns="0" tIns="0" rIns="0" bIns="0" rtlCol="0" anchor="t" anchorCtr="0">
            <a:noAutofit/>
          </a:bodyPr>
          <a:lstStyle/>
          <a:p>
            <a:pPr>
              <a:lnSpc>
                <a:spcPct val="110000"/>
              </a:lnSpc>
              <a:spcAft>
                <a:spcPts val="600"/>
              </a:spcAft>
            </a:pPr>
            <a:r>
              <a:rPr lang="en-US" b="1" baseline="30000" dirty="0" smtClean="0">
                <a:solidFill>
                  <a:prstClr val="black"/>
                </a:solidFill>
              </a:rPr>
              <a:t>The state also offers financial assistance </a:t>
            </a:r>
            <a:br>
              <a:rPr lang="en-US" b="1" baseline="30000" dirty="0" smtClean="0">
                <a:solidFill>
                  <a:prstClr val="black"/>
                </a:solidFill>
              </a:rPr>
            </a:br>
            <a:r>
              <a:rPr lang="en-US" b="1" baseline="30000" dirty="0" smtClean="0">
                <a:solidFill>
                  <a:prstClr val="black"/>
                </a:solidFill>
              </a:rPr>
              <a:t>towards premium costs in employer plans</a:t>
            </a:r>
          </a:p>
        </p:txBody>
      </p:sp>
    </p:spTree>
    <p:extLst>
      <p:ext uri="{BB962C8B-B14F-4D97-AF65-F5344CB8AC3E}">
        <p14:creationId xmlns:p14="http://schemas.microsoft.com/office/powerpoint/2010/main" val="2002468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a:t>3</a:t>
            </a:r>
          </a:p>
        </p:txBody>
      </p:sp>
      <p:sp>
        <p:nvSpPr>
          <p:cNvPr id="7" name="Title 6"/>
          <p:cNvSpPr>
            <a:spLocks noGrp="1"/>
          </p:cNvSpPr>
          <p:nvPr>
            <p:ph type="title"/>
          </p:nvPr>
        </p:nvSpPr>
        <p:spPr/>
        <p:txBody>
          <a:bodyPr/>
          <a:lstStyle/>
          <a:p>
            <a:r>
              <a:rPr lang="en-US" dirty="0" smtClean="0"/>
              <a:t>Outpatient Service Area Most Likely to Collect </a:t>
            </a:r>
            <a:br>
              <a:rPr lang="en-US" dirty="0" smtClean="0"/>
            </a:br>
            <a:r>
              <a:rPr lang="en-US" dirty="0" smtClean="0"/>
              <a:t>Patient Payment Pre-/Point-of-Service</a:t>
            </a:r>
            <a:endParaRPr lang="en-US" dirty="0"/>
          </a:p>
        </p:txBody>
      </p:sp>
      <p:graphicFrame>
        <p:nvGraphicFramePr>
          <p:cNvPr id="9" name="Chart 10"/>
          <p:cNvGraphicFramePr>
            <a:graphicFrameLocks/>
          </p:cNvGraphicFramePr>
          <p:nvPr>
            <p:extLst>
              <p:ext uri="{D42A27DB-BD31-4B8C-83A1-F6EECF244321}">
                <p14:modId xmlns:p14="http://schemas.microsoft.com/office/powerpoint/2010/main" val="3297276801"/>
              </p:ext>
            </p:extLst>
          </p:nvPr>
        </p:nvGraphicFramePr>
        <p:xfrm>
          <a:off x="1373188" y="1593850"/>
          <a:ext cx="6867525" cy="4003675"/>
        </p:xfrm>
        <a:graphic>
          <a:graphicData uri="http://schemas.openxmlformats.org/presentationml/2006/ole">
            <mc:AlternateContent xmlns:mc="http://schemas.openxmlformats.org/markup-compatibility/2006">
              <mc:Choice xmlns:v="urn:schemas-microsoft-com:vml" Requires="v">
                <p:oleObj spid="_x0000_s2194" name="Worksheet" r:id="rId4" imgW="6877151" imgH="4010053" progId="Excel.Sheet.8">
                  <p:embed/>
                </p:oleObj>
              </mc:Choice>
              <mc:Fallback>
                <p:oleObj name="Worksheet" r:id="rId4" imgW="6877151" imgH="4010053" progId="Excel.Sheet.8">
                  <p:embed/>
                  <p:pic>
                    <p:nvPicPr>
                      <p:cNvPr id="0" name="Picture 23"/>
                      <p:cNvPicPr>
                        <a:picLocks noChangeArrowheads="1"/>
                      </p:cNvPicPr>
                      <p:nvPr/>
                    </p:nvPicPr>
                    <p:blipFill>
                      <a:blip r:embed="rId5"/>
                      <a:srcRect/>
                      <a:stretch>
                        <a:fillRect/>
                      </a:stretch>
                    </p:blipFill>
                    <p:spPr bwMode="auto">
                      <a:xfrm>
                        <a:off x="1373188" y="1593850"/>
                        <a:ext cx="6867525" cy="4003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13</a:t>
            </a:fld>
            <a:endParaRPr lang="en-US" dirty="0">
              <a:solidFill>
                <a:schemeClr val="tx1"/>
              </a:solidFill>
            </a:endParaRP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1398537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a:t>3</a:t>
            </a:r>
          </a:p>
        </p:txBody>
      </p:sp>
      <p:sp>
        <p:nvSpPr>
          <p:cNvPr id="7" name="Title 6"/>
          <p:cNvSpPr>
            <a:spLocks noGrp="1"/>
          </p:cNvSpPr>
          <p:nvPr>
            <p:ph type="title"/>
          </p:nvPr>
        </p:nvSpPr>
        <p:spPr/>
        <p:txBody>
          <a:bodyPr/>
          <a:lstStyle/>
          <a:p>
            <a:pPr marL="0" indent="0">
              <a:defRPr/>
            </a:pPr>
            <a:r>
              <a:rPr lang="en-US" altLang="en-US" dirty="0" smtClean="0"/>
              <a:t>Outpatient Pre- or Point-of-Service Collections</a:t>
            </a:r>
            <a:br>
              <a:rPr lang="en-US" altLang="en-US" dirty="0" smtClean="0"/>
            </a:br>
            <a:r>
              <a:rPr lang="en-US" altLang="en-US" dirty="0" smtClean="0"/>
              <a:t>Have Increased</a:t>
            </a:r>
            <a:endParaRPr lang="en-US" dirty="0" smtClean="0"/>
          </a:p>
        </p:txBody>
      </p:sp>
      <p:sp>
        <p:nvSpPr>
          <p:cNvPr id="11" name="TextBox 10"/>
          <p:cNvSpPr txBox="1"/>
          <p:nvPr/>
        </p:nvSpPr>
        <p:spPr>
          <a:xfrm>
            <a:off x="1349340" y="1594103"/>
            <a:ext cx="6905820" cy="1334031"/>
          </a:xfrm>
          <a:prstGeom prst="rect">
            <a:avLst/>
          </a:prstGeom>
          <a:noFill/>
        </p:spPr>
        <p:txBody>
          <a:bodyPr wrap="none" lIns="0" tIns="0" rIns="0" bIns="0" rtlCol="0" anchor="t" anchorCtr="0">
            <a:noAutofit/>
          </a:bodyPr>
          <a:lstStyle/>
          <a:p>
            <a:r>
              <a:rPr lang="en-US" sz="2400" dirty="0" smtClean="0"/>
              <a:t>The number of hospitals with mandatory pre- or </a:t>
            </a:r>
          </a:p>
          <a:p>
            <a:r>
              <a:rPr lang="en-US" sz="2400" dirty="0" smtClean="0"/>
              <a:t>point-of-service collections in outpatient settings </a:t>
            </a:r>
          </a:p>
          <a:p>
            <a:r>
              <a:rPr lang="en-US" sz="2400" dirty="0" smtClean="0"/>
              <a:t>increased from 9 percent to 32 percent from 2009 to 2015.</a:t>
            </a:r>
          </a:p>
          <a:p>
            <a:endParaRPr lang="en-US" sz="2400" dirty="0"/>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14</a:t>
            </a:fld>
            <a:endParaRPr lang="en-US" dirty="0">
              <a:solidFill>
                <a:schemeClr val="tx1"/>
              </a:solidFill>
            </a:endParaRPr>
          </a:p>
        </p:txBody>
      </p:sp>
      <p:sp>
        <p:nvSpPr>
          <p:cNvPr id="14"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522406975"/>
              </p:ext>
            </p:extLst>
          </p:nvPr>
        </p:nvGraphicFramePr>
        <p:xfrm>
          <a:off x="1865375" y="2937277"/>
          <a:ext cx="6005409" cy="2965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8537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a:t>3</a:t>
            </a:r>
          </a:p>
        </p:txBody>
      </p:sp>
      <p:sp>
        <p:nvSpPr>
          <p:cNvPr id="7" name="Title 6"/>
          <p:cNvSpPr>
            <a:spLocks noGrp="1"/>
          </p:cNvSpPr>
          <p:nvPr>
            <p:ph type="title"/>
          </p:nvPr>
        </p:nvSpPr>
        <p:spPr/>
        <p:txBody>
          <a:bodyPr/>
          <a:lstStyle/>
          <a:p>
            <a:pPr marL="0" indent="0"/>
            <a:r>
              <a:rPr lang="en-US" altLang="en-US" dirty="0" smtClean="0"/>
              <a:t>Few Organizations Indicate High Pricing, Patient Education, and Online Registration Capabilities</a:t>
            </a:r>
          </a:p>
        </p:txBody>
      </p:sp>
      <p:sp>
        <p:nvSpPr>
          <p:cNvPr id="11" name="TextBox 10"/>
          <p:cNvSpPr txBox="1"/>
          <p:nvPr/>
        </p:nvSpPr>
        <p:spPr>
          <a:xfrm>
            <a:off x="1387440" y="1579297"/>
            <a:ext cx="6083301" cy="914400"/>
          </a:xfrm>
          <a:prstGeom prst="rect">
            <a:avLst/>
          </a:prstGeom>
          <a:noFill/>
        </p:spPr>
        <p:txBody>
          <a:bodyPr wrap="none" lIns="0" tIns="0" rIns="0" bIns="0" rtlCol="0" anchor="t" anchorCtr="0">
            <a:noAutofit/>
          </a:bodyPr>
          <a:lstStyle/>
          <a:p>
            <a:r>
              <a:rPr lang="en-US" altLang="en-US" sz="2400" dirty="0" smtClean="0"/>
              <a:t>About 20 percent or fewer of survey respondents indicate </a:t>
            </a:r>
          </a:p>
          <a:p>
            <a:r>
              <a:rPr lang="en-US" altLang="en-US" sz="2400" dirty="0" smtClean="0"/>
              <a:t>high capabilities for pricing and patient education regarding </a:t>
            </a:r>
          </a:p>
          <a:p>
            <a:r>
              <a:rPr lang="en-US" altLang="en-US" sz="2400" dirty="0" smtClean="0"/>
              <a:t>billing and administrative expectations.</a:t>
            </a:r>
          </a:p>
          <a:p>
            <a:endParaRPr lang="en-US" sz="2400" dirty="0"/>
          </a:p>
        </p:txBody>
      </p:sp>
      <p:sp>
        <p:nvSpPr>
          <p:cNvPr id="8" name="Slide Number Placeholder 7"/>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15</a:t>
            </a:fld>
            <a:endParaRPr lang="en-US" dirty="0">
              <a:solidFill>
                <a:schemeClr val="tx1"/>
              </a:solidFill>
            </a:endParaRPr>
          </a:p>
        </p:txBody>
      </p:sp>
      <p:sp>
        <p:nvSpPr>
          <p:cNvPr id="14"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012992813"/>
              </p:ext>
            </p:extLst>
          </p:nvPr>
        </p:nvGraphicFramePr>
        <p:xfrm>
          <a:off x="1333500" y="2780642"/>
          <a:ext cx="7170420" cy="3353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8537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smtClean="0"/>
              <a:t>3</a:t>
            </a:r>
            <a:endParaRPr lang="en-US" dirty="0"/>
          </a:p>
        </p:txBody>
      </p:sp>
      <p:sp>
        <p:nvSpPr>
          <p:cNvPr id="7" name="Title 6"/>
          <p:cNvSpPr>
            <a:spLocks noGrp="1"/>
          </p:cNvSpPr>
          <p:nvPr>
            <p:ph type="title"/>
          </p:nvPr>
        </p:nvSpPr>
        <p:spPr>
          <a:xfrm>
            <a:off x="1371602" y="406527"/>
            <a:ext cx="7863417" cy="990600"/>
          </a:xfrm>
        </p:spPr>
        <p:txBody>
          <a:bodyPr>
            <a:noAutofit/>
          </a:bodyPr>
          <a:lstStyle/>
          <a:p>
            <a:r>
              <a:rPr lang="en-US" altLang="en-US" dirty="0"/>
              <a:t>Respondents in Hospitals </a:t>
            </a:r>
            <a:r>
              <a:rPr lang="en-US" altLang="en-US" dirty="0" smtClean="0"/>
              <a:t>with </a:t>
            </a:r>
            <a:r>
              <a:rPr lang="en-US" altLang="en-US" dirty="0"/>
              <a:t>Lower Bad Debt </a:t>
            </a:r>
            <a:r>
              <a:rPr lang="en-US" altLang="en-US" dirty="0" smtClean="0"/>
              <a:t/>
            </a:r>
            <a:br>
              <a:rPr lang="en-US" altLang="en-US" dirty="0" smtClean="0"/>
            </a:br>
            <a:r>
              <a:rPr lang="en-US" altLang="en-US" dirty="0" smtClean="0"/>
              <a:t>Report </a:t>
            </a:r>
            <a:r>
              <a:rPr lang="en-US" altLang="en-US" dirty="0"/>
              <a:t>Higher Financial Counseling Capabilities</a:t>
            </a:r>
            <a:r>
              <a:rPr lang="en-US" dirty="0"/>
              <a:t/>
            </a:r>
            <a:br>
              <a:rPr lang="en-US" dirty="0"/>
            </a:b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302170462"/>
              </p:ext>
            </p:extLst>
          </p:nvPr>
        </p:nvGraphicFramePr>
        <p:xfrm>
          <a:off x="440993" y="1297734"/>
          <a:ext cx="7600347" cy="49294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041341" y="3953435"/>
            <a:ext cx="914400" cy="914400"/>
          </a:xfrm>
          <a:prstGeom prst="rect">
            <a:avLst/>
          </a:prstGeom>
          <a:noFill/>
        </p:spPr>
        <p:txBody>
          <a:bodyPr wrap="none" lIns="0" tIns="0" rIns="0" bIns="0" rtlCol="0" anchor="t" anchorCtr="0">
            <a:noAutofit/>
          </a:bodyPr>
          <a:lstStyle/>
          <a:p>
            <a:endParaRPr lang="en-US" dirty="0"/>
          </a:p>
        </p:txBody>
      </p:sp>
      <p:sp>
        <p:nvSpPr>
          <p:cNvPr id="10" name="TextBox 1"/>
          <p:cNvSpPr txBox="1"/>
          <p:nvPr/>
        </p:nvSpPr>
        <p:spPr>
          <a:xfrm>
            <a:off x="1371602" y="3946645"/>
            <a:ext cx="1775013" cy="764568"/>
          </a:xfrm>
          <a:prstGeom prst="rect">
            <a:avLst/>
          </a:prstGeom>
          <a:noFill/>
        </p:spPr>
        <p:txBody>
          <a:bodyPr wrap="none" lIns="0" tIns="0" rIns="0" bIns="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Higher Bad Debt to</a:t>
            </a:r>
          </a:p>
          <a:p>
            <a:r>
              <a:rPr lang="en-US" sz="1600" dirty="0" smtClean="0"/>
              <a:t>Uncompensated Care**</a:t>
            </a:r>
            <a:endParaRPr lang="en-US" sz="1600" dirty="0"/>
          </a:p>
        </p:txBody>
      </p:sp>
      <p:sp>
        <p:nvSpPr>
          <p:cNvPr id="12" name="Slide Number Placeholder 11"/>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16</a:t>
            </a:fld>
            <a:endParaRPr lang="en-US" dirty="0">
              <a:solidFill>
                <a:schemeClr val="tx1"/>
              </a:solidFill>
            </a:endParaRPr>
          </a:p>
        </p:txBody>
      </p:sp>
      <p:sp>
        <p:nvSpPr>
          <p:cNvPr id="13"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1735866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a:t>3</a:t>
            </a:r>
          </a:p>
        </p:txBody>
      </p:sp>
      <p:sp>
        <p:nvSpPr>
          <p:cNvPr id="7" name="Title 6"/>
          <p:cNvSpPr>
            <a:spLocks noGrp="1"/>
          </p:cNvSpPr>
          <p:nvPr>
            <p:ph type="title"/>
          </p:nvPr>
        </p:nvSpPr>
        <p:spPr>
          <a:xfrm>
            <a:off x="1371602" y="381762"/>
            <a:ext cx="7863417" cy="990600"/>
          </a:xfrm>
        </p:spPr>
        <p:txBody>
          <a:bodyPr>
            <a:noAutofit/>
          </a:bodyPr>
          <a:lstStyle/>
          <a:p>
            <a:r>
              <a:rPr lang="en-US" altLang="en-US" sz="2600" dirty="0"/>
              <a:t>Respondents in Hospitals </a:t>
            </a:r>
            <a:r>
              <a:rPr lang="en-US" altLang="en-US" sz="2600" dirty="0" smtClean="0"/>
              <a:t>with </a:t>
            </a:r>
            <a:r>
              <a:rPr lang="en-US" altLang="en-US" sz="2600" dirty="0"/>
              <a:t>Lower Bad Debt </a:t>
            </a:r>
            <a:r>
              <a:rPr lang="en-US" altLang="en-US" sz="2600" dirty="0" smtClean="0"/>
              <a:t>Report </a:t>
            </a:r>
            <a:r>
              <a:rPr lang="en-US" altLang="en-US" sz="2600" dirty="0"/>
              <a:t>Higher Capabilities </a:t>
            </a:r>
            <a:r>
              <a:rPr lang="en-US" altLang="en-US" sz="2600" dirty="0" smtClean="0"/>
              <a:t>around </a:t>
            </a:r>
            <a:r>
              <a:rPr lang="en-US" altLang="en-US" sz="2600" dirty="0"/>
              <a:t>Financial Assistance </a:t>
            </a:r>
            <a:r>
              <a:rPr lang="en-US" altLang="en-US" sz="2600" dirty="0" smtClean="0"/>
              <a:t>Policies</a:t>
            </a:r>
            <a:r>
              <a:rPr lang="en-US" sz="2600" dirty="0"/>
              <a:t/>
            </a:r>
            <a:br>
              <a:rPr lang="en-US" sz="2600" dirty="0"/>
            </a:br>
            <a:endParaRPr lang="en-US" sz="26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856559440"/>
              </p:ext>
            </p:extLst>
          </p:nvPr>
        </p:nvGraphicFramePr>
        <p:xfrm>
          <a:off x="749815" y="1594104"/>
          <a:ext cx="7246704"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371600" y="2716324"/>
            <a:ext cx="2258952" cy="584775"/>
          </a:xfrm>
          <a:prstGeom prst="rect">
            <a:avLst/>
          </a:prstGeom>
          <a:noFill/>
        </p:spPr>
        <p:txBody>
          <a:bodyPr wrap="none" rtlCol="0">
            <a:spAutoFit/>
          </a:bodyPr>
          <a:lstStyle/>
          <a:p>
            <a:r>
              <a:rPr lang="en-US" sz="1600" dirty="0" smtClean="0"/>
              <a:t>Lower Bad Debt to</a:t>
            </a:r>
          </a:p>
          <a:p>
            <a:r>
              <a:rPr lang="en-US" sz="1600" dirty="0" smtClean="0"/>
              <a:t>Uncompensated Care*</a:t>
            </a:r>
            <a:endParaRPr lang="en-US" sz="1600" dirty="0"/>
          </a:p>
        </p:txBody>
      </p:sp>
      <p:sp>
        <p:nvSpPr>
          <p:cNvPr id="11" name="TextBox 10"/>
          <p:cNvSpPr txBox="1"/>
          <p:nvPr/>
        </p:nvSpPr>
        <p:spPr>
          <a:xfrm>
            <a:off x="1371602" y="3826641"/>
            <a:ext cx="2258952" cy="584775"/>
          </a:xfrm>
          <a:prstGeom prst="rect">
            <a:avLst/>
          </a:prstGeom>
          <a:noFill/>
        </p:spPr>
        <p:txBody>
          <a:bodyPr wrap="none" rtlCol="0">
            <a:spAutoFit/>
          </a:bodyPr>
          <a:lstStyle/>
          <a:p>
            <a:r>
              <a:rPr lang="en-US" sz="1600" dirty="0" smtClean="0"/>
              <a:t>Higher Bad Debt to</a:t>
            </a:r>
          </a:p>
          <a:p>
            <a:r>
              <a:rPr lang="en-US" sz="1600" dirty="0" smtClean="0"/>
              <a:t>Uncompensated Care*</a:t>
            </a:r>
            <a:endParaRPr lang="en-US" sz="1600" dirty="0"/>
          </a:p>
        </p:txBody>
      </p:sp>
      <p:sp>
        <p:nvSpPr>
          <p:cNvPr id="8" name="Slide Number Placeholder 7"/>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17</a:t>
            </a:fld>
            <a:endParaRPr lang="en-US" dirty="0">
              <a:solidFill>
                <a:schemeClr val="tx1"/>
              </a:solidFill>
            </a:endParaRPr>
          </a:p>
        </p:txBody>
      </p:sp>
      <p:sp>
        <p:nvSpPr>
          <p:cNvPr id="13"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3667461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a:t>3</a:t>
            </a:r>
          </a:p>
        </p:txBody>
      </p:sp>
      <p:sp>
        <p:nvSpPr>
          <p:cNvPr id="7" name="Title 6"/>
          <p:cNvSpPr>
            <a:spLocks noGrp="1"/>
          </p:cNvSpPr>
          <p:nvPr>
            <p:ph type="title"/>
          </p:nvPr>
        </p:nvSpPr>
        <p:spPr>
          <a:xfrm>
            <a:off x="1333500" y="679884"/>
            <a:ext cx="7592253" cy="306234"/>
          </a:xfrm>
        </p:spPr>
        <p:txBody>
          <a:bodyPr>
            <a:noAutofit/>
          </a:bodyPr>
          <a:lstStyle/>
          <a:p>
            <a:r>
              <a:rPr lang="en-US" altLang="en-US" sz="2500" dirty="0" smtClean="0"/>
              <a:t>Lack of High Capabilities for Pre-Service Automation, Forecasting, and Prioritizing Financially Eligible Patient Accounts</a:t>
            </a:r>
            <a:endParaRPr lang="en-US" sz="2500" dirty="0"/>
          </a:p>
        </p:txBody>
      </p:sp>
      <p:graphicFrame>
        <p:nvGraphicFramePr>
          <p:cNvPr id="14" name="Chart 8"/>
          <p:cNvGraphicFramePr>
            <a:graphicFrameLocks/>
          </p:cNvGraphicFramePr>
          <p:nvPr>
            <p:extLst>
              <p:ext uri="{D42A27DB-BD31-4B8C-83A1-F6EECF244321}">
                <p14:modId xmlns:p14="http://schemas.microsoft.com/office/powerpoint/2010/main" val="3416880970"/>
              </p:ext>
            </p:extLst>
          </p:nvPr>
        </p:nvGraphicFramePr>
        <p:xfrm>
          <a:off x="749815" y="1703388"/>
          <a:ext cx="8014774" cy="3957637"/>
        </p:xfrm>
        <a:graphic>
          <a:graphicData uri="http://schemas.openxmlformats.org/presentationml/2006/ole">
            <mc:AlternateContent xmlns:mc="http://schemas.openxmlformats.org/markup-compatibility/2006">
              <mc:Choice xmlns:v="urn:schemas-microsoft-com:vml" Requires="v">
                <p:oleObj spid="_x0000_s3211" name="Worksheet" r:id="rId4" imgW="7820143" imgH="3400521" progId="Excel.Sheet.8">
                  <p:embed/>
                </p:oleObj>
              </mc:Choice>
              <mc:Fallback>
                <p:oleObj name="Worksheet" r:id="rId4" imgW="7820143" imgH="3400521" progId="Excel.Sheet.8">
                  <p:embed/>
                  <p:pic>
                    <p:nvPicPr>
                      <p:cNvPr id="0" name="Picture 17"/>
                      <p:cNvPicPr>
                        <a:picLocks noChangeArrowheads="1"/>
                      </p:cNvPicPr>
                      <p:nvPr/>
                    </p:nvPicPr>
                    <p:blipFill>
                      <a:blip r:embed="rId5"/>
                      <a:srcRect/>
                      <a:stretch>
                        <a:fillRect/>
                      </a:stretch>
                    </p:blipFill>
                    <p:spPr bwMode="auto">
                      <a:xfrm>
                        <a:off x="749815" y="1703388"/>
                        <a:ext cx="8014774" cy="3957637"/>
                      </a:xfrm>
                      <a:prstGeom prst="rect">
                        <a:avLst/>
                      </a:prstGeom>
                      <a:noFill/>
                      <a:extLst/>
                    </p:spPr>
                  </p:pic>
                </p:oleObj>
              </mc:Fallback>
            </mc:AlternateContent>
          </a:graphicData>
        </a:graphic>
      </p:graphicFrame>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18</a:t>
            </a:fld>
            <a:endParaRPr lang="en-US" dirty="0">
              <a:solidFill>
                <a:schemeClr val="tx1"/>
              </a:solidFill>
            </a:endParaRPr>
          </a:p>
        </p:txBody>
      </p:sp>
      <p:sp>
        <p:nvSpPr>
          <p:cNvPr id="8"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429081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329677" y="1628775"/>
            <a:ext cx="7678997" cy="974401"/>
          </a:xfrm>
          <a:prstGeom prst="wedgeRoundRectCallout">
            <a:avLst/>
          </a:prstGeom>
          <a:solidFill>
            <a:schemeClr val="accent1">
              <a:lumMod val="75000"/>
            </a:schemeClr>
          </a:solidFill>
          <a:effectLst>
            <a:outerShdw blurRad="76200" dist="38100" dir="2700000" algn="tl"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tIns="9144" bIns="9144" rtlCol="0" anchor="ctr" anchorCtr="0"/>
          <a:lstStyle/>
          <a:p>
            <a:pPr algn="ctr">
              <a:spcAft>
                <a:spcPts val="900"/>
              </a:spcAft>
            </a:pPr>
            <a:endParaRPr lang="en-US" sz="1400" b="1" i="1" dirty="0">
              <a:latin typeface="Cambria"/>
            </a:endParaRPr>
          </a:p>
        </p:txBody>
      </p:sp>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a:t>3</a:t>
            </a:r>
          </a:p>
        </p:txBody>
      </p:sp>
      <p:sp>
        <p:nvSpPr>
          <p:cNvPr id="7" name="Title 6"/>
          <p:cNvSpPr>
            <a:spLocks noGrp="1"/>
          </p:cNvSpPr>
          <p:nvPr>
            <p:ph type="title"/>
          </p:nvPr>
        </p:nvSpPr>
        <p:spPr>
          <a:xfrm>
            <a:off x="1371602" y="641666"/>
            <a:ext cx="7863417" cy="990600"/>
          </a:xfrm>
        </p:spPr>
        <p:txBody>
          <a:bodyPr>
            <a:noAutofit/>
          </a:bodyPr>
          <a:lstStyle/>
          <a:p>
            <a:r>
              <a:rPr lang="en-US" altLang="en-US" dirty="0"/>
              <a:t>Limited Readiness for New Patient Classes</a:t>
            </a:r>
            <a:r>
              <a:rPr lang="en-US" dirty="0"/>
              <a:t/>
            </a:r>
            <a:br>
              <a:rPr lang="en-US" dirty="0"/>
            </a:br>
            <a:r>
              <a:rPr lang="en-US" dirty="0"/>
              <a:t/>
            </a:r>
            <a:br>
              <a:rPr lang="en-US" dirty="0"/>
            </a:br>
            <a:endParaRPr lang="en-US" dirty="0"/>
          </a:p>
        </p:txBody>
      </p:sp>
      <p:graphicFrame>
        <p:nvGraphicFramePr>
          <p:cNvPr id="13" name="Chart 12"/>
          <p:cNvGraphicFramePr/>
          <p:nvPr>
            <p:extLst>
              <p:ext uri="{D42A27DB-BD31-4B8C-83A1-F6EECF244321}">
                <p14:modId xmlns:p14="http://schemas.microsoft.com/office/powerpoint/2010/main" val="1327744201"/>
              </p:ext>
            </p:extLst>
          </p:nvPr>
        </p:nvGraphicFramePr>
        <p:xfrm>
          <a:off x="1295400" y="2734744"/>
          <a:ext cx="6934200" cy="389425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1347772" y="3975508"/>
            <a:ext cx="2986715" cy="338554"/>
          </a:xfrm>
          <a:prstGeom prst="rect">
            <a:avLst/>
          </a:prstGeom>
          <a:noFill/>
        </p:spPr>
        <p:txBody>
          <a:bodyPr wrap="none" rtlCol="0">
            <a:spAutoFit/>
          </a:bodyPr>
          <a:lstStyle/>
          <a:p>
            <a:r>
              <a:rPr lang="en-US" sz="1600" dirty="0"/>
              <a:t>New patient class identification</a:t>
            </a:r>
          </a:p>
        </p:txBody>
      </p:sp>
      <p:sp>
        <p:nvSpPr>
          <p:cNvPr id="15" name="Rectangle 14"/>
          <p:cNvSpPr/>
          <p:nvPr/>
        </p:nvSpPr>
        <p:spPr>
          <a:xfrm>
            <a:off x="1369344" y="4636274"/>
            <a:ext cx="2645276" cy="338554"/>
          </a:xfrm>
          <a:prstGeom prst="rect">
            <a:avLst/>
          </a:prstGeom>
        </p:spPr>
        <p:txBody>
          <a:bodyPr wrap="none">
            <a:spAutoFit/>
          </a:bodyPr>
          <a:lstStyle/>
          <a:p>
            <a:r>
              <a:rPr lang="en-US" sz="1600" dirty="0"/>
              <a:t>New patient class workflow</a:t>
            </a:r>
          </a:p>
        </p:txBody>
      </p:sp>
      <p:sp>
        <p:nvSpPr>
          <p:cNvPr id="16" name="Rectangle 15"/>
          <p:cNvSpPr/>
          <p:nvPr/>
        </p:nvSpPr>
        <p:spPr>
          <a:xfrm>
            <a:off x="1395429" y="5328456"/>
            <a:ext cx="4397358" cy="338554"/>
          </a:xfrm>
          <a:prstGeom prst="rect">
            <a:avLst/>
          </a:prstGeom>
        </p:spPr>
        <p:txBody>
          <a:bodyPr wrap="none">
            <a:spAutoFit/>
          </a:bodyPr>
          <a:lstStyle/>
          <a:p>
            <a:r>
              <a:rPr lang="en-US" sz="1600" dirty="0">
                <a:solidFill>
                  <a:srgbClr val="000000"/>
                </a:solidFill>
                <a:latin typeface="+mn-lt"/>
              </a:rPr>
              <a:t>Prioritizing financially eligible patient accounts</a:t>
            </a:r>
            <a:r>
              <a:rPr lang="en-US" sz="1600" dirty="0">
                <a:latin typeface="+mn-lt"/>
              </a:rPr>
              <a:t> </a:t>
            </a:r>
          </a:p>
        </p:txBody>
      </p:sp>
      <p:sp>
        <p:nvSpPr>
          <p:cNvPr id="17" name="TextBox 16"/>
          <p:cNvSpPr txBox="1"/>
          <p:nvPr/>
        </p:nvSpPr>
        <p:spPr>
          <a:xfrm>
            <a:off x="1254401" y="1632266"/>
            <a:ext cx="7848600" cy="923330"/>
          </a:xfrm>
          <a:prstGeom prst="rect">
            <a:avLst/>
          </a:prstGeom>
          <a:noFill/>
        </p:spPr>
        <p:txBody>
          <a:bodyPr wrap="square" rtlCol="0">
            <a:spAutoFit/>
          </a:bodyPr>
          <a:lstStyle/>
          <a:p>
            <a:r>
              <a:rPr lang="en-US" i="1" dirty="0">
                <a:solidFill>
                  <a:schemeClr val="bg1"/>
                </a:solidFill>
                <a:latin typeface="Cambria" panose="02040503050406030204" pitchFamily="18" charset="0"/>
              </a:rPr>
              <a:t>“Hospitals will need to develop mechanisms to identify and build processes for new patient classes, such as patients with high deductibles</a:t>
            </a:r>
            <a:r>
              <a:rPr lang="en-US" i="1" dirty="0" smtClean="0">
                <a:solidFill>
                  <a:schemeClr val="bg1"/>
                </a:solidFill>
                <a:latin typeface="Cambria" panose="02040503050406030204" pitchFamily="18" charset="0"/>
              </a:rPr>
              <a:t>.” </a:t>
            </a:r>
          </a:p>
          <a:p>
            <a:r>
              <a:rPr lang="en-US" i="1" dirty="0" smtClean="0">
                <a:solidFill>
                  <a:schemeClr val="bg1"/>
                </a:solidFill>
                <a:latin typeface="Cambria" panose="02040503050406030204" pitchFamily="18" charset="0"/>
              </a:rPr>
              <a:t> </a:t>
            </a:r>
            <a:r>
              <a:rPr lang="en-US" sz="1600" dirty="0" smtClean="0">
                <a:solidFill>
                  <a:schemeClr val="bg1">
                    <a:lumMod val="85000"/>
                  </a:schemeClr>
                </a:solidFill>
                <a:latin typeface="Cambria" panose="02040503050406030204" pitchFamily="18" charset="0"/>
              </a:rPr>
              <a:t>Don Wright, senior vice president, self-pay operations, </a:t>
            </a:r>
            <a:r>
              <a:rPr lang="en-US" sz="1600" dirty="0" err="1" smtClean="0">
                <a:solidFill>
                  <a:schemeClr val="bg1">
                    <a:lumMod val="85000"/>
                  </a:schemeClr>
                </a:solidFill>
                <a:latin typeface="Cambria" panose="02040503050406030204" pitchFamily="18" charset="0"/>
              </a:rPr>
              <a:t>Parallon</a:t>
            </a:r>
            <a:endParaRPr lang="en-US" dirty="0">
              <a:solidFill>
                <a:schemeClr val="bg1">
                  <a:lumMod val="85000"/>
                </a:schemeClr>
              </a:solidFill>
              <a:latin typeface="Cambria" panose="02040503050406030204" pitchFamily="18" charset="0"/>
            </a:endParaRPr>
          </a:p>
        </p:txBody>
      </p:sp>
      <p:sp>
        <p:nvSpPr>
          <p:cNvPr id="8" name="Slide Number Placeholder 7"/>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19</a:t>
            </a:fld>
            <a:endParaRPr lang="en-US" dirty="0">
              <a:solidFill>
                <a:schemeClr val="tx1"/>
              </a:solidFill>
            </a:endParaRPr>
          </a:p>
        </p:txBody>
      </p:sp>
      <p:sp>
        <p:nvSpPr>
          <p:cNvPr id="18"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1228919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a:t>
            </a:r>
            <a:endParaRPr lang="en-US" dirty="0"/>
          </a:p>
        </p:txBody>
      </p:sp>
      <p:sp>
        <p:nvSpPr>
          <p:cNvPr id="9" name="Rectangle 8"/>
          <p:cNvSpPr/>
          <p:nvPr/>
        </p:nvSpPr>
        <p:spPr>
          <a:xfrm>
            <a:off x="1844941" y="1515380"/>
            <a:ext cx="6855927" cy="596658"/>
          </a:xfrm>
          <a:prstGeom prst="rect">
            <a:avLst/>
          </a:prstGeom>
          <a:solidFill>
            <a:schemeClr val="accent6"/>
          </a:solidFill>
          <a:ln w="9525" cap="flat" cmpd="sng" algn="ctr">
            <a:noFill/>
            <a:prstDash val="solid"/>
          </a:ln>
          <a:effectLst/>
        </p:spPr>
        <p:txBody>
          <a:bodyPr rtlCol="0" anchor="ctr"/>
          <a:lstStyle/>
          <a:p>
            <a:pPr marL="285750" marR="0" lvl="0" indent="0" defTabSz="492090" eaLnBrk="1" fontAlgn="base" latinLnBrk="0" hangingPunct="1">
              <a:lnSpc>
                <a:spcPct val="100000"/>
              </a:lnSpc>
              <a:spcBef>
                <a:spcPct val="0"/>
              </a:spcBef>
              <a:spcAft>
                <a:spcPct val="0"/>
              </a:spcAft>
              <a:buClrTx/>
              <a:buSzTx/>
              <a:buFontTx/>
              <a:buNone/>
              <a:tabLst/>
              <a:defRPr/>
            </a:pPr>
            <a:r>
              <a:rPr kumimoji="0" lang="en-US" sz="2300" b="0" i="0" u="none" strike="noStrike" kern="0" cap="none" spc="0" normalizeH="0" baseline="0" noProof="0" dirty="0" smtClean="0">
                <a:ln>
                  <a:noFill/>
                </a:ln>
                <a:solidFill>
                  <a:srgbClr val="000000"/>
                </a:solidFill>
                <a:effectLst/>
                <a:uLnTx/>
                <a:uFillTx/>
                <a:latin typeface="Arial"/>
                <a:ea typeface="+mn-ea"/>
                <a:cs typeface="+mn-cs"/>
              </a:rPr>
              <a:t>Executive Summary</a:t>
            </a:r>
          </a:p>
        </p:txBody>
      </p:sp>
      <p:sp>
        <p:nvSpPr>
          <p:cNvPr id="10" name="Oval 9"/>
          <p:cNvSpPr/>
          <p:nvPr/>
        </p:nvSpPr>
        <p:spPr>
          <a:xfrm>
            <a:off x="1371600" y="1515380"/>
            <a:ext cx="655307" cy="638025"/>
          </a:xfrm>
          <a:prstGeom prst="ellipse">
            <a:avLst/>
          </a:prstGeom>
          <a:solidFill>
            <a:srgbClr val="006699"/>
          </a:solidFill>
          <a:ln w="57150" cap="flat" cmpd="sng" algn="ctr">
            <a:solidFill>
              <a:srgbClr val="FFFFFF"/>
            </a:solid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0" marR="0" lvl="0" indent="0" algn="ctr" defTabSz="492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AB2F"/>
                </a:solidFill>
                <a:effectLst/>
                <a:uLnTx/>
                <a:uFillTx/>
                <a:latin typeface="Arial"/>
                <a:ea typeface="+mn-ea"/>
                <a:cs typeface="+mn-cs"/>
              </a:rPr>
              <a:t>1</a:t>
            </a:r>
            <a:endParaRPr kumimoji="0" lang="en-US" sz="2800" b="1" i="0" u="none" strike="noStrike" kern="1200" cap="none" spc="0" normalizeH="0" baseline="0" noProof="0" dirty="0">
              <a:ln>
                <a:noFill/>
              </a:ln>
              <a:solidFill>
                <a:srgbClr val="FFAB2F"/>
              </a:solidFill>
              <a:effectLst/>
              <a:uLnTx/>
              <a:uFillTx/>
              <a:latin typeface="Arial"/>
              <a:ea typeface="+mn-ea"/>
              <a:cs typeface="+mn-cs"/>
            </a:endParaRPr>
          </a:p>
        </p:txBody>
      </p:sp>
      <p:pic>
        <p:nvPicPr>
          <p:cNvPr id="11" name="Picture 10"/>
          <p:cNvPicPr>
            <a:picLocks noChangeAspect="1"/>
          </p:cNvPicPr>
          <p:nvPr/>
        </p:nvPicPr>
        <p:blipFill>
          <a:blip r:embed="rId2" cstate="print">
            <a:duotone>
              <a:srgbClr val="808080">
                <a:shade val="45000"/>
                <a:satMod val="135000"/>
              </a:srgbClr>
              <a:prstClr val="white"/>
            </a:duotone>
            <a:extLst>
              <a:ext uri="{28A0092B-C50C-407E-A947-70E740481C1C}">
                <a14:useLocalDpi xmlns:a14="http://schemas.microsoft.com/office/drawing/2010/main" val="0"/>
              </a:ext>
            </a:extLst>
          </a:blip>
          <a:stretch>
            <a:fillRect/>
          </a:stretch>
        </p:blipFill>
        <p:spPr>
          <a:xfrm>
            <a:off x="522511" y="1515035"/>
            <a:ext cx="619512" cy="4106430"/>
          </a:xfrm>
          <a:prstGeom prst="rect">
            <a:avLst/>
          </a:prstGeom>
        </p:spPr>
      </p:pic>
      <p:sp>
        <p:nvSpPr>
          <p:cNvPr id="12" name="Rectangle 11"/>
          <p:cNvSpPr/>
          <p:nvPr/>
        </p:nvSpPr>
        <p:spPr>
          <a:xfrm>
            <a:off x="1839838" y="2277253"/>
            <a:ext cx="6855927" cy="596658"/>
          </a:xfrm>
          <a:prstGeom prst="rect">
            <a:avLst/>
          </a:prstGeom>
          <a:solidFill>
            <a:schemeClr val="accent6"/>
          </a:solidFill>
          <a:ln w="9525" cap="flat" cmpd="sng" algn="ctr">
            <a:noFill/>
            <a:prstDash val="solid"/>
          </a:ln>
          <a:effectLst/>
        </p:spPr>
        <p:txBody>
          <a:bodyPr rtlCol="0" anchor="ctr"/>
          <a:lstStyle/>
          <a:p>
            <a:pPr marL="285750" marR="0" lvl="0" indent="0" defTabSz="492090" eaLnBrk="1" fontAlgn="base" latinLnBrk="0" hangingPunct="1">
              <a:lnSpc>
                <a:spcPct val="100000"/>
              </a:lnSpc>
              <a:spcBef>
                <a:spcPct val="0"/>
              </a:spcBef>
              <a:spcAft>
                <a:spcPct val="0"/>
              </a:spcAft>
              <a:buClrTx/>
              <a:buSzTx/>
              <a:buFontTx/>
              <a:buNone/>
              <a:tabLst/>
              <a:defRPr/>
            </a:pPr>
            <a:r>
              <a:rPr kumimoji="0" lang="en-US" sz="2300" b="0" i="0" u="none" strike="noStrike" kern="0" cap="none" spc="0" normalizeH="0" baseline="0" noProof="0" dirty="0" smtClean="0">
                <a:ln>
                  <a:noFill/>
                </a:ln>
                <a:solidFill>
                  <a:srgbClr val="000000"/>
                </a:solidFill>
                <a:effectLst/>
                <a:uLnTx/>
                <a:uFillTx/>
                <a:latin typeface="Arial"/>
                <a:ea typeface="+mn-ea"/>
                <a:cs typeface="+mn-cs"/>
              </a:rPr>
              <a:t>The Burning Platform</a:t>
            </a:r>
          </a:p>
        </p:txBody>
      </p:sp>
      <p:sp>
        <p:nvSpPr>
          <p:cNvPr id="13" name="Oval 12"/>
          <p:cNvSpPr/>
          <p:nvPr/>
        </p:nvSpPr>
        <p:spPr>
          <a:xfrm>
            <a:off x="1382640" y="2263003"/>
            <a:ext cx="644267" cy="644159"/>
          </a:xfrm>
          <a:prstGeom prst="ellipse">
            <a:avLst/>
          </a:prstGeom>
          <a:solidFill>
            <a:srgbClr val="006699"/>
          </a:solidFill>
          <a:ln w="57150" cap="flat" cmpd="sng" algn="ctr">
            <a:solidFill>
              <a:srgbClr val="FFFFFF"/>
            </a:solid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0" marR="0" lvl="0" indent="0" algn="ctr" defTabSz="492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AB2F"/>
                </a:solidFill>
                <a:effectLst/>
                <a:uLnTx/>
                <a:uFillTx/>
                <a:latin typeface="Arial"/>
                <a:ea typeface="+mn-ea"/>
                <a:cs typeface="+mn-cs"/>
              </a:rPr>
              <a:t>2</a:t>
            </a:r>
            <a:endParaRPr kumimoji="0" lang="en-US" sz="2800" b="1" i="0" u="none" strike="noStrike" kern="1200" cap="none" spc="0" normalizeH="0" baseline="0" noProof="0" dirty="0">
              <a:ln>
                <a:noFill/>
              </a:ln>
              <a:solidFill>
                <a:srgbClr val="FFAB2F"/>
              </a:solidFill>
              <a:effectLst/>
              <a:uLnTx/>
              <a:uFillTx/>
              <a:latin typeface="Arial"/>
              <a:ea typeface="+mn-ea"/>
              <a:cs typeface="+mn-cs"/>
            </a:endParaRPr>
          </a:p>
        </p:txBody>
      </p:sp>
      <p:sp>
        <p:nvSpPr>
          <p:cNvPr id="15" name="Rectangle 14"/>
          <p:cNvSpPr/>
          <p:nvPr/>
        </p:nvSpPr>
        <p:spPr>
          <a:xfrm>
            <a:off x="1830873" y="3066872"/>
            <a:ext cx="6855927" cy="596658"/>
          </a:xfrm>
          <a:prstGeom prst="rect">
            <a:avLst/>
          </a:prstGeom>
          <a:solidFill>
            <a:schemeClr val="accent6"/>
          </a:solidFill>
          <a:ln w="9525" cap="flat" cmpd="sng" algn="ctr">
            <a:noFill/>
            <a:prstDash val="solid"/>
          </a:ln>
          <a:effectLst/>
        </p:spPr>
        <p:txBody>
          <a:bodyPr rtlCol="0" anchor="ctr"/>
          <a:lstStyle/>
          <a:p>
            <a:pPr marL="285750" marR="0" lvl="0" indent="0" defTabSz="492090" eaLnBrk="1" fontAlgn="base" latinLnBrk="0" hangingPunct="1">
              <a:lnSpc>
                <a:spcPct val="100000"/>
              </a:lnSpc>
              <a:spcBef>
                <a:spcPct val="0"/>
              </a:spcBef>
              <a:spcAft>
                <a:spcPct val="0"/>
              </a:spcAft>
              <a:buClrTx/>
              <a:buSzTx/>
              <a:buFontTx/>
              <a:buNone/>
              <a:tabLst/>
              <a:defRPr/>
            </a:pPr>
            <a:r>
              <a:rPr kumimoji="0" lang="en-US" sz="2300" b="0" i="0" u="none" strike="noStrike" kern="0" cap="none" spc="0" normalizeH="0" baseline="0" noProof="0" dirty="0" smtClean="0">
                <a:ln>
                  <a:noFill/>
                </a:ln>
                <a:solidFill>
                  <a:srgbClr val="000000"/>
                </a:solidFill>
                <a:effectLst/>
                <a:uLnTx/>
                <a:uFillTx/>
                <a:latin typeface="Arial"/>
                <a:ea typeface="+mn-ea"/>
                <a:cs typeface="+mn-cs"/>
              </a:rPr>
              <a:t>Current State</a:t>
            </a:r>
          </a:p>
        </p:txBody>
      </p:sp>
      <p:sp>
        <p:nvSpPr>
          <p:cNvPr id="16" name="Oval 15"/>
          <p:cNvSpPr/>
          <p:nvPr/>
        </p:nvSpPr>
        <p:spPr>
          <a:xfrm>
            <a:off x="1373675" y="3026452"/>
            <a:ext cx="655307" cy="669382"/>
          </a:xfrm>
          <a:prstGeom prst="ellipse">
            <a:avLst/>
          </a:prstGeom>
          <a:solidFill>
            <a:srgbClr val="006699"/>
          </a:solidFill>
          <a:ln w="57150" cap="flat" cmpd="sng" algn="ctr">
            <a:solidFill>
              <a:srgbClr val="FFFFFF"/>
            </a:solid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0" marR="0" lvl="0" indent="0" algn="ctr" defTabSz="492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AB2F"/>
                </a:solidFill>
                <a:effectLst/>
                <a:uLnTx/>
                <a:uFillTx/>
                <a:latin typeface="Arial"/>
                <a:ea typeface="+mn-ea"/>
                <a:cs typeface="+mn-cs"/>
              </a:rPr>
              <a:t>3</a:t>
            </a:r>
            <a:endParaRPr kumimoji="0" lang="en-US" sz="2800" b="1" i="0" u="none" strike="noStrike" kern="1200" cap="none" spc="0" normalizeH="0" baseline="0" noProof="0" dirty="0">
              <a:ln>
                <a:noFill/>
              </a:ln>
              <a:solidFill>
                <a:srgbClr val="FFAB2F"/>
              </a:solidFill>
              <a:effectLst/>
              <a:uLnTx/>
              <a:uFillTx/>
              <a:latin typeface="Arial"/>
              <a:ea typeface="+mn-ea"/>
              <a:cs typeface="+mn-cs"/>
            </a:endParaRPr>
          </a:p>
        </p:txBody>
      </p:sp>
      <p:sp>
        <p:nvSpPr>
          <p:cNvPr id="17" name="Rectangle 16"/>
          <p:cNvSpPr/>
          <p:nvPr/>
        </p:nvSpPr>
        <p:spPr>
          <a:xfrm>
            <a:off x="1830873" y="3856490"/>
            <a:ext cx="6855927" cy="596658"/>
          </a:xfrm>
          <a:prstGeom prst="rect">
            <a:avLst/>
          </a:prstGeom>
          <a:solidFill>
            <a:schemeClr val="accent6"/>
          </a:solidFill>
          <a:ln w="9525" cap="flat" cmpd="sng" algn="ctr">
            <a:noFill/>
            <a:prstDash val="solid"/>
          </a:ln>
          <a:effectLst/>
        </p:spPr>
        <p:txBody>
          <a:bodyPr rtlCol="0" anchor="ctr"/>
          <a:lstStyle/>
          <a:p>
            <a:pPr marL="285750" marR="0" lvl="0" indent="0" defTabSz="492090" eaLnBrk="1" fontAlgn="base" latinLnBrk="0" hangingPunct="1">
              <a:lnSpc>
                <a:spcPct val="100000"/>
              </a:lnSpc>
              <a:spcBef>
                <a:spcPct val="0"/>
              </a:spcBef>
              <a:spcAft>
                <a:spcPct val="0"/>
              </a:spcAft>
              <a:buClrTx/>
              <a:buSzTx/>
              <a:buFontTx/>
              <a:buNone/>
              <a:tabLst/>
              <a:defRPr/>
            </a:pPr>
            <a:r>
              <a:rPr kumimoji="0" lang="en-US" sz="2300" b="0" i="0" u="none" strike="noStrike" kern="0" cap="none" spc="0" normalizeH="0" baseline="0" noProof="0" dirty="0" smtClean="0">
                <a:ln>
                  <a:noFill/>
                </a:ln>
                <a:solidFill>
                  <a:srgbClr val="000000"/>
                </a:solidFill>
                <a:effectLst/>
                <a:uLnTx/>
                <a:uFillTx/>
                <a:latin typeface="Arial"/>
                <a:ea typeface="+mn-ea"/>
                <a:cs typeface="+mn-cs"/>
              </a:rPr>
              <a:t>Future Priorities</a:t>
            </a:r>
          </a:p>
        </p:txBody>
      </p:sp>
      <p:sp>
        <p:nvSpPr>
          <p:cNvPr id="18" name="Oval 17"/>
          <p:cNvSpPr/>
          <p:nvPr/>
        </p:nvSpPr>
        <p:spPr>
          <a:xfrm>
            <a:off x="1373675" y="3815122"/>
            <a:ext cx="655307" cy="669382"/>
          </a:xfrm>
          <a:prstGeom prst="ellipse">
            <a:avLst/>
          </a:prstGeom>
          <a:solidFill>
            <a:srgbClr val="006699"/>
          </a:solidFill>
          <a:ln w="57150" cap="flat" cmpd="sng" algn="ctr">
            <a:solidFill>
              <a:srgbClr val="FFFFFF"/>
            </a:solid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0" marR="0" lvl="0" indent="0" algn="ctr" defTabSz="492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AB2F"/>
                </a:solidFill>
                <a:effectLst/>
                <a:uLnTx/>
                <a:uFillTx/>
                <a:latin typeface="Arial"/>
                <a:ea typeface="+mn-ea"/>
                <a:cs typeface="+mn-cs"/>
              </a:rPr>
              <a:t>4</a:t>
            </a:r>
            <a:endParaRPr kumimoji="0" lang="en-US" sz="2800" b="1" i="0" u="none" strike="noStrike" kern="1200" cap="none" spc="0" normalizeH="0" baseline="0" noProof="0" dirty="0">
              <a:ln>
                <a:noFill/>
              </a:ln>
              <a:solidFill>
                <a:srgbClr val="FFAB2F"/>
              </a:solidFill>
              <a:effectLst/>
              <a:uLnTx/>
              <a:uFillTx/>
              <a:latin typeface="Arial"/>
              <a:ea typeface="+mn-ea"/>
              <a:cs typeface="+mn-cs"/>
            </a:endParaRPr>
          </a:p>
        </p:txBody>
      </p:sp>
      <p:sp>
        <p:nvSpPr>
          <p:cNvPr id="19" name="Rectangle 18"/>
          <p:cNvSpPr/>
          <p:nvPr/>
        </p:nvSpPr>
        <p:spPr>
          <a:xfrm>
            <a:off x="1830873" y="4655809"/>
            <a:ext cx="6855927" cy="596658"/>
          </a:xfrm>
          <a:prstGeom prst="rect">
            <a:avLst/>
          </a:prstGeom>
          <a:solidFill>
            <a:schemeClr val="accent6"/>
          </a:solidFill>
          <a:ln w="9525" cap="flat" cmpd="sng" algn="ctr">
            <a:noFill/>
            <a:prstDash val="solid"/>
          </a:ln>
          <a:effectLst/>
        </p:spPr>
        <p:txBody>
          <a:bodyPr rtlCol="0" anchor="ctr"/>
          <a:lstStyle/>
          <a:p>
            <a:pPr marL="285750" marR="0" lvl="0" indent="0" defTabSz="492090" eaLnBrk="1" fontAlgn="base" latinLnBrk="0" hangingPunct="1">
              <a:lnSpc>
                <a:spcPct val="100000"/>
              </a:lnSpc>
              <a:spcBef>
                <a:spcPct val="0"/>
              </a:spcBef>
              <a:spcAft>
                <a:spcPct val="0"/>
              </a:spcAft>
              <a:buClrTx/>
              <a:buSzTx/>
              <a:buFontTx/>
              <a:buNone/>
              <a:tabLst/>
              <a:defRPr/>
            </a:pPr>
            <a:r>
              <a:rPr kumimoji="0" lang="en-US" sz="2300" b="0" i="0" u="none" strike="noStrike" kern="0" cap="none" spc="0" normalizeH="0" baseline="0" noProof="0" dirty="0" smtClean="0">
                <a:ln>
                  <a:noFill/>
                </a:ln>
                <a:solidFill>
                  <a:srgbClr val="000000"/>
                </a:solidFill>
                <a:effectLst/>
                <a:uLnTx/>
                <a:uFillTx/>
                <a:latin typeface="Arial"/>
                <a:ea typeface="+mn-ea"/>
                <a:cs typeface="+mn-cs"/>
              </a:rPr>
              <a:t>Next Steps</a:t>
            </a:r>
          </a:p>
        </p:txBody>
      </p:sp>
      <p:sp>
        <p:nvSpPr>
          <p:cNvPr id="20" name="Oval 19"/>
          <p:cNvSpPr/>
          <p:nvPr/>
        </p:nvSpPr>
        <p:spPr>
          <a:xfrm>
            <a:off x="1373675" y="4613493"/>
            <a:ext cx="655307" cy="669382"/>
          </a:xfrm>
          <a:prstGeom prst="ellipse">
            <a:avLst/>
          </a:prstGeom>
          <a:solidFill>
            <a:srgbClr val="006699"/>
          </a:solidFill>
          <a:ln w="57150" cap="flat" cmpd="sng" algn="ctr">
            <a:solidFill>
              <a:srgbClr val="FFFFFF"/>
            </a:solid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0" marR="0" lvl="0" indent="0" algn="ctr" defTabSz="492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AB2F"/>
                </a:solidFill>
                <a:effectLst/>
                <a:uLnTx/>
                <a:uFillTx/>
                <a:latin typeface="Arial"/>
                <a:ea typeface="+mn-ea"/>
                <a:cs typeface="+mn-cs"/>
              </a:rPr>
              <a:t>5</a:t>
            </a:r>
            <a:endParaRPr kumimoji="0" lang="en-US" sz="2800" b="1" i="0" u="none" strike="noStrike" kern="1200" cap="none" spc="0" normalizeH="0" baseline="0" noProof="0" dirty="0">
              <a:ln>
                <a:noFill/>
              </a:ln>
              <a:solidFill>
                <a:srgbClr val="FFAB2F"/>
              </a:solidFill>
              <a:effectLst/>
              <a:uLnTx/>
              <a:uFillTx/>
              <a:latin typeface="Arial"/>
              <a:ea typeface="+mn-ea"/>
              <a:cs typeface="+mn-cs"/>
            </a:endParaRPr>
          </a:p>
        </p:txBody>
      </p:sp>
      <p:sp>
        <p:nvSpPr>
          <p:cNvPr id="21" name="Rectangle 20"/>
          <p:cNvSpPr/>
          <p:nvPr/>
        </p:nvSpPr>
        <p:spPr>
          <a:xfrm>
            <a:off x="1830873" y="5445790"/>
            <a:ext cx="6855927" cy="596658"/>
          </a:xfrm>
          <a:prstGeom prst="rect">
            <a:avLst/>
          </a:prstGeom>
          <a:solidFill>
            <a:schemeClr val="accent6"/>
          </a:solidFill>
          <a:ln w="9525" cap="flat" cmpd="sng" algn="ctr">
            <a:no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285750" marR="0" lvl="0" indent="0" algn="l" defTabSz="49209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smtClean="0">
                <a:ln>
                  <a:noFill/>
                </a:ln>
                <a:solidFill>
                  <a:srgbClr val="000000"/>
                </a:solidFill>
                <a:effectLst/>
                <a:uLnTx/>
                <a:uFillTx/>
                <a:latin typeface="Arial"/>
                <a:ea typeface="+mn-ea"/>
                <a:cs typeface="+mn-cs"/>
              </a:rPr>
              <a:t>About the Study</a:t>
            </a:r>
            <a:endParaRPr kumimoji="0" lang="en-US" sz="23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Oval 21"/>
          <p:cNvSpPr/>
          <p:nvPr/>
        </p:nvSpPr>
        <p:spPr>
          <a:xfrm>
            <a:off x="1373674" y="5402527"/>
            <a:ext cx="655307" cy="669382"/>
          </a:xfrm>
          <a:prstGeom prst="ellipse">
            <a:avLst/>
          </a:prstGeom>
          <a:solidFill>
            <a:srgbClr val="006699"/>
          </a:solidFill>
          <a:ln w="57150" cap="flat" cmpd="sng" algn="ctr">
            <a:solidFill>
              <a:srgbClr val="FFFFFF"/>
            </a:solidFill>
            <a:prstDash val="solid"/>
          </a:ln>
          <a:effectLst/>
        </p:spPr>
        <p:txBody>
          <a:bodyPr rtlCol="0" anchor="ctr"/>
          <a:lstStyle>
            <a:defPPr>
              <a:defRPr lang="en-US"/>
            </a:defPPr>
            <a:lvl1pPr algn="l" defTabSz="492090" rtl="0" fontAlgn="base">
              <a:spcBef>
                <a:spcPct val="0"/>
              </a:spcBef>
              <a:spcAft>
                <a:spcPct val="0"/>
              </a:spcAft>
              <a:defRPr kern="1200">
                <a:solidFill>
                  <a:schemeClr val="lt1"/>
                </a:solidFill>
                <a:latin typeface="+mn-lt"/>
                <a:ea typeface="+mn-ea"/>
                <a:cs typeface="+mn-cs"/>
              </a:defRPr>
            </a:lvl1pPr>
            <a:lvl2pPr marL="492090" indent="-34923" algn="l" defTabSz="492090" rtl="0" fontAlgn="base">
              <a:spcBef>
                <a:spcPct val="0"/>
              </a:spcBef>
              <a:spcAft>
                <a:spcPct val="0"/>
              </a:spcAft>
              <a:defRPr kern="1200">
                <a:solidFill>
                  <a:schemeClr val="lt1"/>
                </a:solidFill>
                <a:latin typeface="+mn-lt"/>
                <a:ea typeface="+mn-ea"/>
                <a:cs typeface="+mn-cs"/>
              </a:defRPr>
            </a:lvl2pPr>
            <a:lvl3pPr marL="985769" indent="-71433" algn="l" defTabSz="492090" rtl="0" fontAlgn="base">
              <a:spcBef>
                <a:spcPct val="0"/>
              </a:spcBef>
              <a:spcAft>
                <a:spcPct val="0"/>
              </a:spcAft>
              <a:defRPr kern="1200">
                <a:solidFill>
                  <a:schemeClr val="lt1"/>
                </a:solidFill>
                <a:latin typeface="+mn-lt"/>
                <a:ea typeface="+mn-ea"/>
                <a:cs typeface="+mn-cs"/>
              </a:defRPr>
            </a:lvl3pPr>
            <a:lvl4pPr marL="1479446" indent="-107942" algn="l" defTabSz="492090" rtl="0" fontAlgn="base">
              <a:spcBef>
                <a:spcPct val="0"/>
              </a:spcBef>
              <a:spcAft>
                <a:spcPct val="0"/>
              </a:spcAft>
              <a:defRPr kern="1200">
                <a:solidFill>
                  <a:schemeClr val="lt1"/>
                </a:solidFill>
                <a:latin typeface="+mn-lt"/>
                <a:ea typeface="+mn-ea"/>
                <a:cs typeface="+mn-cs"/>
              </a:defRPr>
            </a:lvl4pPr>
            <a:lvl5pPr marL="1973124" indent="-144452" algn="l" defTabSz="492090" rtl="0" fontAlgn="base">
              <a:spcBef>
                <a:spcPct val="0"/>
              </a:spcBef>
              <a:spcAft>
                <a:spcPct val="0"/>
              </a:spcAft>
              <a:defRPr kern="1200">
                <a:solidFill>
                  <a:schemeClr val="lt1"/>
                </a:solidFill>
                <a:latin typeface="+mn-lt"/>
                <a:ea typeface="+mn-ea"/>
                <a:cs typeface="+mn-cs"/>
              </a:defRPr>
            </a:lvl5pPr>
            <a:lvl6pPr marL="2285839" algn="l" defTabSz="914335" rtl="0" eaLnBrk="1" latinLnBrk="0" hangingPunct="1">
              <a:defRPr kern="1200">
                <a:solidFill>
                  <a:schemeClr val="lt1"/>
                </a:solidFill>
                <a:latin typeface="+mn-lt"/>
                <a:ea typeface="+mn-ea"/>
                <a:cs typeface="+mn-cs"/>
              </a:defRPr>
            </a:lvl6pPr>
            <a:lvl7pPr marL="2743007" algn="l" defTabSz="914335" rtl="0" eaLnBrk="1" latinLnBrk="0" hangingPunct="1">
              <a:defRPr kern="1200">
                <a:solidFill>
                  <a:schemeClr val="lt1"/>
                </a:solidFill>
                <a:latin typeface="+mn-lt"/>
                <a:ea typeface="+mn-ea"/>
                <a:cs typeface="+mn-cs"/>
              </a:defRPr>
            </a:lvl7pPr>
            <a:lvl8pPr marL="3200175" algn="l" defTabSz="914335" rtl="0" eaLnBrk="1" latinLnBrk="0" hangingPunct="1">
              <a:defRPr kern="1200">
                <a:solidFill>
                  <a:schemeClr val="lt1"/>
                </a:solidFill>
                <a:latin typeface="+mn-lt"/>
                <a:ea typeface="+mn-ea"/>
                <a:cs typeface="+mn-cs"/>
              </a:defRPr>
            </a:lvl8pPr>
            <a:lvl9pPr marL="3657343" algn="l" defTabSz="914335" rtl="0" eaLnBrk="1" latinLnBrk="0" hangingPunct="1">
              <a:defRPr kern="1200">
                <a:solidFill>
                  <a:schemeClr val="lt1"/>
                </a:solidFill>
                <a:latin typeface="+mn-lt"/>
                <a:ea typeface="+mn-ea"/>
                <a:cs typeface="+mn-cs"/>
              </a:defRPr>
            </a:lvl9pPr>
          </a:lstStyle>
          <a:p>
            <a:pPr marL="0" marR="0" lvl="0" indent="0" algn="ctr" defTabSz="49209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AB2F"/>
                </a:solidFill>
                <a:effectLst/>
                <a:uLnTx/>
                <a:uFillTx/>
                <a:latin typeface="Arial"/>
                <a:ea typeface="+mn-ea"/>
                <a:cs typeface="+mn-cs"/>
              </a:rPr>
              <a:t>6</a:t>
            </a:r>
            <a:endParaRPr kumimoji="0" lang="en-US" sz="2800" b="1" i="0" u="none" strike="noStrike" kern="1200" cap="none" spc="0" normalizeH="0" baseline="0" noProof="0" dirty="0">
              <a:ln>
                <a:noFill/>
              </a:ln>
              <a:solidFill>
                <a:srgbClr val="FFAB2F"/>
              </a:solidFill>
              <a:effectLst/>
              <a:uLnTx/>
              <a:uFillTx/>
              <a:latin typeface="Arial"/>
              <a:ea typeface="+mn-ea"/>
              <a:cs typeface="+mn-cs"/>
            </a:endParaRPr>
          </a:p>
        </p:txBody>
      </p:sp>
      <p:sp>
        <p:nvSpPr>
          <p:cNvPr id="23" name="Text Placeholder 3"/>
          <p:cNvSpPr>
            <a:spLocks noGrp="1"/>
          </p:cNvSpPr>
          <p:nvPr>
            <p:ph type="body" sz="quarter" idx="14"/>
          </p:nvPr>
        </p:nvSpPr>
        <p:spPr>
          <a:xfrm>
            <a:off x="0" y="0"/>
            <a:ext cx="9144000" cy="301752"/>
          </a:xfrm>
        </p:spPr>
        <p:txBody>
          <a:bodyPr/>
          <a:lstStyle/>
          <a:p>
            <a:r>
              <a:rPr lang="en-US" dirty="0"/>
              <a:t> </a:t>
            </a:r>
            <a:r>
              <a:rPr lang="en-US" dirty="0" smtClean="0"/>
              <a:t>            </a:t>
            </a:r>
            <a:endParaRPr lang="en-US" dirty="0"/>
          </a:p>
        </p:txBody>
      </p:sp>
      <p:sp>
        <p:nvSpPr>
          <p:cNvPr id="6" name="Slide Number Placeholder 5"/>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2</a:t>
            </a:fld>
            <a:endParaRPr lang="en-US" dirty="0">
              <a:solidFill>
                <a:schemeClr val="tx1"/>
              </a:solidFill>
            </a:endParaRPr>
          </a:p>
        </p:txBody>
      </p:sp>
    </p:spTree>
    <p:extLst>
      <p:ext uri="{BB962C8B-B14F-4D97-AF65-F5344CB8AC3E}">
        <p14:creationId xmlns:p14="http://schemas.microsoft.com/office/powerpoint/2010/main" val="2728337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Future priorities</a:t>
            </a:r>
            <a:endParaRPr lang="en-US" dirty="0"/>
          </a:p>
        </p:txBody>
      </p:sp>
      <p:sp>
        <p:nvSpPr>
          <p:cNvPr id="5" name="Text Placeholder 4"/>
          <p:cNvSpPr>
            <a:spLocks noGrp="1"/>
          </p:cNvSpPr>
          <p:nvPr>
            <p:ph type="body" sz="quarter" idx="13"/>
          </p:nvPr>
        </p:nvSpPr>
        <p:spPr/>
        <p:txBody>
          <a:bodyPr/>
          <a:lstStyle/>
          <a:p>
            <a:r>
              <a:rPr lang="en-US" dirty="0"/>
              <a:t>4</a:t>
            </a:r>
          </a:p>
        </p:txBody>
      </p:sp>
      <p:sp>
        <p:nvSpPr>
          <p:cNvPr id="7" name="Title 6"/>
          <p:cNvSpPr>
            <a:spLocks noGrp="1"/>
          </p:cNvSpPr>
          <p:nvPr>
            <p:ph type="title"/>
          </p:nvPr>
        </p:nvSpPr>
        <p:spPr>
          <a:xfrm>
            <a:off x="1371602" y="570826"/>
            <a:ext cx="7863417" cy="990600"/>
          </a:xfrm>
        </p:spPr>
        <p:txBody>
          <a:bodyPr>
            <a:noAutofit/>
          </a:bodyPr>
          <a:lstStyle/>
          <a:p>
            <a:r>
              <a:rPr lang="en-US" altLang="en-US" dirty="0"/>
              <a:t>Organizations Rate Pre-Service Pricing as the Highest Priority for Self-Pay Patient Engagement</a:t>
            </a:r>
            <a:r>
              <a:rPr lang="en-US" dirty="0"/>
              <a:t/>
            </a:r>
            <a:br>
              <a:rPr lang="en-US" dirty="0"/>
            </a:br>
            <a:r>
              <a:rPr lang="en-US" altLang="en-US" dirty="0"/>
              <a:t/>
            </a:r>
            <a:br>
              <a:rPr lang="en-US" altLang="en-US" dirty="0"/>
            </a:br>
            <a:endParaRPr lang="en-US" dirty="0"/>
          </a:p>
        </p:txBody>
      </p:sp>
      <p:graphicFrame>
        <p:nvGraphicFramePr>
          <p:cNvPr id="11" name="Chart 7"/>
          <p:cNvGraphicFramePr>
            <a:graphicFrameLocks/>
          </p:cNvGraphicFramePr>
          <p:nvPr>
            <p:extLst>
              <p:ext uri="{D42A27DB-BD31-4B8C-83A1-F6EECF244321}">
                <p14:modId xmlns:p14="http://schemas.microsoft.com/office/powerpoint/2010/main" val="2952828150"/>
              </p:ext>
            </p:extLst>
          </p:nvPr>
        </p:nvGraphicFramePr>
        <p:xfrm>
          <a:off x="1371600" y="1627188"/>
          <a:ext cx="7353300" cy="4476750"/>
        </p:xfrm>
        <a:graphic>
          <a:graphicData uri="http://schemas.openxmlformats.org/presentationml/2006/ole">
            <mc:AlternateContent xmlns:mc="http://schemas.openxmlformats.org/markup-compatibility/2006">
              <mc:Choice xmlns:v="urn:schemas-microsoft-com:vml" Requires="v">
                <p:oleObj spid="_x0000_s4234" name="Worksheet" r:id="rId4" imgW="7829584" imgH="4200532" progId="Excel.Sheet.8">
                  <p:embed/>
                </p:oleObj>
              </mc:Choice>
              <mc:Fallback>
                <p:oleObj name="Worksheet" r:id="rId4" imgW="7829584" imgH="4200532" progId="Excel.Sheet.8">
                  <p:embed/>
                  <p:pic>
                    <p:nvPicPr>
                      <p:cNvPr id="0" name="Picture 16"/>
                      <p:cNvPicPr>
                        <a:picLocks noChangeArrowheads="1"/>
                      </p:cNvPicPr>
                      <p:nvPr/>
                    </p:nvPicPr>
                    <p:blipFill>
                      <a:blip r:embed="rId5"/>
                      <a:srcRect/>
                      <a:stretch>
                        <a:fillRect/>
                      </a:stretch>
                    </p:blipFill>
                    <p:spPr bwMode="auto">
                      <a:xfrm>
                        <a:off x="1371600" y="1627188"/>
                        <a:ext cx="7353300" cy="4476750"/>
                      </a:xfrm>
                      <a:prstGeom prst="rect">
                        <a:avLst/>
                      </a:prstGeom>
                      <a:noFill/>
                      <a:extLst/>
                    </p:spPr>
                  </p:pic>
                </p:oleObj>
              </mc:Fallback>
            </mc:AlternateContent>
          </a:graphicData>
        </a:graphic>
      </p:graphicFrame>
      <p:sp>
        <p:nvSpPr>
          <p:cNvPr id="8" name="Slide Number Placeholder 7"/>
          <p:cNvSpPr>
            <a:spLocks noGrp="1"/>
          </p:cNvSpPr>
          <p:nvPr>
            <p:ph type="sldNum" sz="quarter" idx="12"/>
          </p:nvPr>
        </p:nvSpPr>
        <p:spPr>
          <a:xfrm>
            <a:off x="8503920" y="6320939"/>
            <a:ext cx="365760" cy="457200"/>
          </a:xfrm>
          <a:noFill/>
        </p:spPr>
        <p:txBody>
          <a:bodyPr/>
          <a:lstStyle/>
          <a:p>
            <a:pPr algn="ctr"/>
            <a:fld id="{5705821D-3C4E-0F42-82CC-567AFB6207E9}" type="slidenum">
              <a:rPr lang="en-US" smtClean="0">
                <a:solidFill>
                  <a:schemeClr val="tx1"/>
                </a:solidFill>
              </a:rPr>
              <a:pPr algn="ctr"/>
              <a:t>20</a:t>
            </a:fld>
            <a:endParaRPr lang="en-US" dirty="0">
              <a:solidFill>
                <a:schemeClr val="tx1"/>
              </a:solidFill>
            </a:endParaRPr>
          </a:p>
        </p:txBody>
      </p:sp>
      <p:sp>
        <p:nvSpPr>
          <p:cNvPr id="9"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a:t>,</a:t>
            </a:r>
            <a:r>
              <a:rPr lang="en-US" altLang="en-US" dirty="0" smtClean="0"/>
              <a:t> </a:t>
            </a:r>
            <a:r>
              <a:rPr lang="en-US" altLang="en-US" dirty="0"/>
              <a:t>2016.</a:t>
            </a:r>
          </a:p>
          <a:p>
            <a:endParaRPr lang="en-US" dirty="0"/>
          </a:p>
        </p:txBody>
      </p:sp>
      <p:sp>
        <p:nvSpPr>
          <p:cNvPr id="3" name="TextBox 2"/>
          <p:cNvSpPr txBox="1"/>
          <p:nvPr/>
        </p:nvSpPr>
        <p:spPr>
          <a:xfrm>
            <a:off x="2037522" y="1693863"/>
            <a:ext cx="5715000" cy="914400"/>
          </a:xfrm>
          <a:prstGeom prst="rect">
            <a:avLst/>
          </a:prstGeom>
          <a:noFill/>
        </p:spPr>
        <p:txBody>
          <a:bodyPr wrap="none" lIns="0" tIns="0" rIns="0" bIns="0" rtlCol="0" anchor="t" anchorCtr="0">
            <a:noAutofit/>
          </a:bodyPr>
          <a:lstStyle/>
          <a:p>
            <a:r>
              <a:rPr lang="en-US" sz="2000" dirty="0" smtClean="0"/>
              <a:t>Self-Pay Patient Engagement: Percent Indicating High Priority</a:t>
            </a:r>
            <a:endParaRPr lang="en-US" sz="2000" dirty="0"/>
          </a:p>
        </p:txBody>
      </p:sp>
    </p:spTree>
    <p:extLst>
      <p:ext uri="{BB962C8B-B14F-4D97-AF65-F5344CB8AC3E}">
        <p14:creationId xmlns:p14="http://schemas.microsoft.com/office/powerpoint/2010/main" val="720849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Future priorities</a:t>
            </a:r>
            <a:endParaRPr lang="en-US" dirty="0"/>
          </a:p>
        </p:txBody>
      </p:sp>
      <p:sp>
        <p:nvSpPr>
          <p:cNvPr id="5" name="Text Placeholder 4"/>
          <p:cNvSpPr>
            <a:spLocks noGrp="1"/>
          </p:cNvSpPr>
          <p:nvPr>
            <p:ph type="body" sz="quarter" idx="13"/>
          </p:nvPr>
        </p:nvSpPr>
        <p:spPr/>
        <p:txBody>
          <a:bodyPr/>
          <a:lstStyle/>
          <a:p>
            <a:r>
              <a:rPr lang="en-US" dirty="0"/>
              <a:t>4</a:t>
            </a:r>
          </a:p>
        </p:txBody>
      </p:sp>
      <p:sp>
        <p:nvSpPr>
          <p:cNvPr id="7" name="Title 6"/>
          <p:cNvSpPr>
            <a:spLocks noGrp="1"/>
          </p:cNvSpPr>
          <p:nvPr>
            <p:ph type="title"/>
          </p:nvPr>
        </p:nvSpPr>
        <p:spPr>
          <a:xfrm>
            <a:off x="1371602" y="296037"/>
            <a:ext cx="7863417" cy="990600"/>
          </a:xfrm>
        </p:spPr>
        <p:txBody>
          <a:bodyPr>
            <a:normAutofit/>
          </a:bodyPr>
          <a:lstStyle/>
          <a:p>
            <a:r>
              <a:rPr lang="en-US" altLang="en-US" dirty="0"/>
              <a:t>Respondents Indicate Point-of-Service Collections and Automation as Priorities for Process Improvement</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2330702096"/>
              </p:ext>
            </p:extLst>
          </p:nvPr>
        </p:nvGraphicFramePr>
        <p:xfrm>
          <a:off x="1371600" y="1897063"/>
          <a:ext cx="7132320" cy="4075474"/>
        </p:xfrm>
        <a:graphic>
          <a:graphicData uri="http://schemas.openxmlformats.org/presentationml/2006/ole">
            <mc:AlternateContent xmlns:mc="http://schemas.openxmlformats.org/markup-compatibility/2006">
              <mc:Choice xmlns:v="urn:schemas-microsoft-com:vml" Requires="v">
                <p:oleObj spid="_x0000_s5256" name="Worksheet" r:id="rId4" imgW="7829584" imgH="3733927" progId="Excel.Sheet.8">
                  <p:embed/>
                </p:oleObj>
              </mc:Choice>
              <mc:Fallback>
                <p:oleObj name="Worksheet" r:id="rId4" imgW="7829584" imgH="3733927" progId="Excel.Sheet.8">
                  <p:embed/>
                  <p:pic>
                    <p:nvPicPr>
                      <p:cNvPr id="0" name="Picture 16"/>
                      <p:cNvPicPr>
                        <a:picLocks noChangeArrowheads="1"/>
                      </p:cNvPicPr>
                      <p:nvPr/>
                    </p:nvPicPr>
                    <p:blipFill>
                      <a:blip r:embed="rId5"/>
                      <a:srcRect/>
                      <a:stretch>
                        <a:fillRect/>
                      </a:stretch>
                    </p:blipFill>
                    <p:spPr bwMode="auto">
                      <a:xfrm>
                        <a:off x="1371600" y="1897063"/>
                        <a:ext cx="7132320" cy="4075474"/>
                      </a:xfrm>
                      <a:prstGeom prst="rect">
                        <a:avLst/>
                      </a:prstGeom>
                      <a:noFill/>
                      <a:extLst/>
                    </p:spPr>
                  </p:pic>
                </p:oleObj>
              </mc:Fallback>
            </mc:AlternateContent>
          </a:graphicData>
        </a:graphic>
      </p:graphicFrame>
      <p:sp>
        <p:nvSpPr>
          <p:cNvPr id="9" name="Slide Number Placeholder 8"/>
          <p:cNvSpPr>
            <a:spLocks noGrp="1"/>
          </p:cNvSpPr>
          <p:nvPr>
            <p:ph type="sldNum" sz="quarter" idx="12"/>
          </p:nvPr>
        </p:nvSpPr>
        <p:spPr>
          <a:xfrm>
            <a:off x="8503920" y="6322592"/>
            <a:ext cx="365760" cy="457200"/>
          </a:xfrm>
          <a:noFill/>
        </p:spPr>
        <p:txBody>
          <a:bodyPr/>
          <a:lstStyle/>
          <a:p>
            <a:pPr algn="ctr"/>
            <a:fld id="{5705821D-3C4E-0F42-82CC-567AFB6207E9}" type="slidenum">
              <a:rPr lang="en-US" smtClean="0">
                <a:solidFill>
                  <a:schemeClr val="tx1"/>
                </a:solidFill>
              </a:rPr>
              <a:pPr algn="ctr"/>
              <a:t>21</a:t>
            </a:fld>
            <a:endParaRPr lang="en-US" dirty="0">
              <a:solidFill>
                <a:schemeClr val="tx1"/>
              </a:solidFill>
            </a:endParaRPr>
          </a:p>
        </p:txBody>
      </p:sp>
      <p:sp>
        <p:nvSpPr>
          <p:cNvPr id="2" name="TextBox 1"/>
          <p:cNvSpPr txBox="1"/>
          <p:nvPr/>
        </p:nvSpPr>
        <p:spPr>
          <a:xfrm>
            <a:off x="2057402" y="1683806"/>
            <a:ext cx="4731026" cy="476010"/>
          </a:xfrm>
          <a:prstGeom prst="rect">
            <a:avLst/>
          </a:prstGeom>
          <a:noFill/>
        </p:spPr>
        <p:txBody>
          <a:bodyPr wrap="none" lIns="0" tIns="0" rIns="0" bIns="0" rtlCol="0" anchor="t" anchorCtr="0">
            <a:noAutofit/>
          </a:bodyPr>
          <a:lstStyle/>
          <a:p>
            <a:r>
              <a:rPr lang="en-US" sz="2000" dirty="0" smtClean="0"/>
              <a:t>Self-Pay Process Improvement: </a:t>
            </a:r>
            <a:r>
              <a:rPr lang="en-US" sz="2000" dirty="0"/>
              <a:t>Percent Indicating High Priority</a:t>
            </a: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2155243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Future priorities</a:t>
            </a:r>
            <a:endParaRPr lang="en-US" dirty="0"/>
          </a:p>
        </p:txBody>
      </p:sp>
      <p:sp>
        <p:nvSpPr>
          <p:cNvPr id="5" name="Text Placeholder 4"/>
          <p:cNvSpPr>
            <a:spLocks noGrp="1"/>
          </p:cNvSpPr>
          <p:nvPr>
            <p:ph type="body" sz="quarter" idx="13"/>
          </p:nvPr>
        </p:nvSpPr>
        <p:spPr/>
        <p:txBody>
          <a:bodyPr/>
          <a:lstStyle/>
          <a:p>
            <a:r>
              <a:rPr lang="en-US" dirty="0"/>
              <a:t>4</a:t>
            </a:r>
          </a:p>
        </p:txBody>
      </p:sp>
      <p:sp>
        <p:nvSpPr>
          <p:cNvPr id="7" name="Title 6"/>
          <p:cNvSpPr>
            <a:spLocks noGrp="1"/>
          </p:cNvSpPr>
          <p:nvPr>
            <p:ph type="title"/>
          </p:nvPr>
        </p:nvSpPr>
        <p:spPr>
          <a:xfrm>
            <a:off x="1371602" y="317544"/>
            <a:ext cx="7863417" cy="990600"/>
          </a:xfrm>
        </p:spPr>
        <p:txBody>
          <a:bodyPr>
            <a:normAutofit/>
          </a:bodyPr>
          <a:lstStyle/>
          <a:p>
            <a:r>
              <a:rPr lang="en-US" altLang="en-US" dirty="0" smtClean="0"/>
              <a:t>Respondents Indicating Automation of Pre-Service Processes as a Future Priority</a:t>
            </a:r>
            <a:endParaRPr lang="en-US" dirty="0"/>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22</a:t>
            </a:fld>
            <a:endParaRPr lang="en-US" dirty="0">
              <a:solidFill>
                <a:schemeClr val="tx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927" y="1720138"/>
            <a:ext cx="2882353" cy="4317357"/>
          </a:xfrm>
          <a:prstGeom prst="rect">
            <a:avLst/>
          </a:prstGeom>
        </p:spPr>
      </p:pic>
      <p:sp>
        <p:nvSpPr>
          <p:cNvPr id="15" name="Rounded Rectangular Callout 14"/>
          <p:cNvSpPr/>
          <p:nvPr/>
        </p:nvSpPr>
        <p:spPr>
          <a:xfrm rot="16200000">
            <a:off x="4342656" y="1866753"/>
            <a:ext cx="4190037" cy="3790713"/>
          </a:xfrm>
          <a:prstGeom prst="wedgeRoundRectCallout">
            <a:avLst/>
          </a:prstGeom>
          <a:solidFill>
            <a:schemeClr val="accent1">
              <a:lumMod val="75000"/>
            </a:schemeClr>
          </a:solidFill>
          <a:effectLst>
            <a:outerShdw blurRad="76200" dist="38100" dir="2700000" algn="tl"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tIns="9144" bIns="9144" rtlCol="0" anchor="ctr" anchorCtr="0"/>
          <a:lstStyle/>
          <a:p>
            <a:pPr algn="ctr">
              <a:spcAft>
                <a:spcPts val="900"/>
              </a:spcAft>
            </a:pPr>
            <a:endParaRPr lang="en-US" sz="1400" b="1" i="1" dirty="0">
              <a:latin typeface="Cambria"/>
            </a:endParaRPr>
          </a:p>
        </p:txBody>
      </p:sp>
      <p:sp>
        <p:nvSpPr>
          <p:cNvPr id="16" name="Rectangle 15"/>
          <p:cNvSpPr/>
          <p:nvPr/>
        </p:nvSpPr>
        <p:spPr>
          <a:xfrm>
            <a:off x="3819924" y="1866049"/>
            <a:ext cx="4429975" cy="3970318"/>
          </a:xfrm>
          <a:prstGeom prst="rect">
            <a:avLst/>
          </a:prstGeom>
        </p:spPr>
        <p:txBody>
          <a:bodyPr wrap="square">
            <a:spAutoFit/>
          </a:bodyPr>
          <a:lstStyle/>
          <a:p>
            <a:pPr marL="914400" marR="0">
              <a:spcBef>
                <a:spcPts val="0"/>
              </a:spcBef>
              <a:spcAft>
                <a:spcPts val="0"/>
              </a:spcAft>
            </a:pPr>
            <a:r>
              <a:rPr lang="en-US" i="1" dirty="0">
                <a:solidFill>
                  <a:schemeClr val="bg1"/>
                </a:solidFill>
                <a:latin typeface="Cambria" panose="02040503050406030204" pitchFamily="18" charset="0"/>
                <a:ea typeface="Calibri" panose="020F0502020204030204" pitchFamily="34" charset="0"/>
                <a:cs typeface="Times New Roman" panose="02020603050405020304" pitchFamily="18" charset="0"/>
              </a:rPr>
              <a:t>“It’s surprising to see fewer than a quarter of respondents indicating automating </a:t>
            </a:r>
            <a:r>
              <a:rPr lang="en-US" i="1" dirty="0" smtClean="0">
                <a:solidFill>
                  <a:schemeClr val="bg1"/>
                </a:solidFill>
                <a:latin typeface="Cambria" panose="02040503050406030204" pitchFamily="18" charset="0"/>
                <a:ea typeface="Calibri" panose="020F0502020204030204" pitchFamily="34" charset="0"/>
                <a:cs typeface="Times New Roman" panose="02020603050405020304" pitchFamily="18" charset="0"/>
              </a:rPr>
              <a:t>pre-service </a:t>
            </a:r>
            <a:r>
              <a:rPr lang="en-US" i="1" dirty="0">
                <a:solidFill>
                  <a:schemeClr val="bg1"/>
                </a:solidFill>
                <a:latin typeface="Cambria" panose="02040503050406030204" pitchFamily="18" charset="0"/>
                <a:ea typeface="Calibri" panose="020F0502020204030204" pitchFamily="34" charset="0"/>
                <a:cs typeface="Times New Roman" panose="02020603050405020304" pitchFamily="18" charset="0"/>
              </a:rPr>
              <a:t>processes as a future priority. Automation, if done right, can significantly reduce effort and improve results. It is important to not simply apply a new technology to a broken process. Care should be given to develop ideal workflows</a:t>
            </a:r>
            <a:r>
              <a:rPr lang="en-US" i="1" dirty="0" smtClean="0">
                <a:solidFill>
                  <a:schemeClr val="bg1"/>
                </a:solidFill>
                <a:latin typeface="Cambria" panose="02040503050406030204" pitchFamily="18" charset="0"/>
                <a:ea typeface="Calibri" panose="020F0502020204030204" pitchFamily="34" charset="0"/>
                <a:cs typeface="Times New Roman" panose="02020603050405020304" pitchFamily="18" charset="0"/>
              </a:rPr>
              <a:t>.”</a:t>
            </a:r>
          </a:p>
          <a:p>
            <a:pPr marL="914400" marR="0">
              <a:spcBef>
                <a:spcPts val="0"/>
              </a:spcBef>
              <a:spcAft>
                <a:spcPts val="0"/>
              </a:spcAft>
            </a:pPr>
            <a:endParaRPr lang="en-US" dirty="0" smtClean="0">
              <a:latin typeface="Cambria" panose="02040503050406030204" pitchFamily="18"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600" dirty="0" smtClean="0">
                <a:solidFill>
                  <a:schemeClr val="bg1">
                    <a:lumMod val="75000"/>
                  </a:schemeClr>
                </a:solidFill>
                <a:latin typeface="Cambria" panose="02040503050406030204" pitchFamily="18" charset="0"/>
                <a:ea typeface="Calibri" panose="020F0502020204030204" pitchFamily="34" charset="0"/>
                <a:cs typeface="Times New Roman" panose="02020603050405020304" pitchFamily="18" charset="0"/>
              </a:rPr>
              <a:t>Tom Yoesle, chief operating officer, Revenue Cycle Point Solutions, Parallon</a:t>
            </a:r>
            <a:r>
              <a:rPr lang="en-US" sz="1600" i="1" dirty="0" smtClean="0">
                <a:solidFill>
                  <a:schemeClr val="bg1">
                    <a:lumMod val="75000"/>
                  </a:schemeClr>
                </a:solidFill>
                <a:latin typeface="Cambria" panose="02040503050406030204" pitchFamily="18" charset="0"/>
                <a:ea typeface="Calibri" panose="020F0502020204030204" pitchFamily="34" charset="0"/>
                <a:cs typeface="Times New Roman" panose="02020603050405020304" pitchFamily="18" charset="0"/>
              </a:rPr>
              <a:t> </a:t>
            </a:r>
            <a:endParaRPr lang="en-US" sz="1600" dirty="0">
              <a:solidFill>
                <a:schemeClr val="bg1">
                  <a:lumMod val="75000"/>
                </a:schemeClr>
              </a:solidFill>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2432977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Font typeface="Lucida Grande"/>
              <a:buChar char="»"/>
            </a:pPr>
            <a:r>
              <a:rPr lang="en-US" altLang="en-US" dirty="0"/>
              <a:t>About 61 percent reported being either sometimes or always surprised by out-of-pocket costs.</a:t>
            </a:r>
          </a:p>
          <a:p>
            <a:pPr marL="342900" lvl="1" indent="-342900">
              <a:buFont typeface="Lucida Grande"/>
              <a:buChar char="»"/>
            </a:pPr>
            <a:r>
              <a:rPr lang="en-US" altLang="en-US" dirty="0"/>
              <a:t>The same percentage are always or sometimes confused about their out-of-pocket costs.</a:t>
            </a:r>
          </a:p>
          <a:p>
            <a:pPr marL="342900" lvl="1" indent="-342900">
              <a:buFont typeface="Lucida Grande"/>
              <a:buChar char="»"/>
            </a:pPr>
            <a:r>
              <a:rPr lang="en-US" altLang="en-US" dirty="0"/>
              <a:t>Only 30 percent of patients are being offered pre-treatment cost estimates from their providers, despite evidence that demand for such information is growing.</a:t>
            </a:r>
          </a:p>
          <a:p>
            <a:pPr marL="342900" lvl="1" indent="-342900">
              <a:buFont typeface="Lucida Grande"/>
              <a:buChar char="»"/>
            </a:pPr>
            <a:r>
              <a:rPr lang="en-US" altLang="en-US" dirty="0"/>
              <a:t>Eight in 10 Americans believe receiving cost estimates prior to treatment is as important as bedside manner.</a:t>
            </a:r>
          </a:p>
          <a:p>
            <a:pPr marL="0" indent="0">
              <a:buNone/>
            </a:pPr>
            <a:endParaRPr lang="en-US" dirty="0"/>
          </a:p>
        </p:txBody>
      </p:sp>
      <p:sp>
        <p:nvSpPr>
          <p:cNvPr id="3" name="Title 2"/>
          <p:cNvSpPr>
            <a:spLocks noGrp="1"/>
          </p:cNvSpPr>
          <p:nvPr>
            <p:ph type="title"/>
          </p:nvPr>
        </p:nvSpPr>
        <p:spPr/>
        <p:txBody>
          <a:bodyPr/>
          <a:lstStyle/>
          <a:p>
            <a:r>
              <a:rPr lang="en-US" altLang="en-US" dirty="0"/>
              <a:t>Patients Want More Accurate Billing and </a:t>
            </a:r>
            <a:r>
              <a:rPr lang="en-US" altLang="en-US" dirty="0" smtClean="0"/>
              <a:t/>
            </a:r>
            <a:br>
              <a:rPr lang="en-US" altLang="en-US" dirty="0" smtClean="0"/>
            </a:br>
            <a:r>
              <a:rPr lang="en-US" altLang="en-US" dirty="0" smtClean="0"/>
              <a:t>Price Transparency</a:t>
            </a:r>
            <a:endParaRPr lang="en-US" altLang="en-US" baseline="30000" dirty="0"/>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a:t>5</a:t>
            </a:r>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23</a:t>
            </a:fld>
            <a:endParaRPr lang="en-US" dirty="0">
              <a:solidFill>
                <a:schemeClr val="tx1"/>
              </a:solidFill>
            </a:endParaRPr>
          </a:p>
        </p:txBody>
      </p:sp>
      <p:sp>
        <p:nvSpPr>
          <p:cNvPr id="6" name="Rectangle 5"/>
          <p:cNvSpPr/>
          <p:nvPr/>
        </p:nvSpPr>
        <p:spPr>
          <a:xfrm>
            <a:off x="1262394" y="6139938"/>
            <a:ext cx="4572000" cy="553998"/>
          </a:xfrm>
          <a:prstGeom prst="rect">
            <a:avLst/>
          </a:prstGeom>
        </p:spPr>
        <p:txBody>
          <a:bodyPr>
            <a:spAutoFit/>
          </a:bodyPr>
          <a:lstStyle/>
          <a:p>
            <a:endParaRPr lang="en-US" sz="1000" dirty="0">
              <a:solidFill>
                <a:srgbClr val="000000"/>
              </a:solidFill>
            </a:endParaRPr>
          </a:p>
          <a:p>
            <a:r>
              <a:rPr lang="en-US" sz="1000" dirty="0"/>
              <a:t>TransUnion Healthcare Survey Finds Cost Transparency is a Top Priority for Patients, http://</a:t>
            </a:r>
            <a:r>
              <a:rPr lang="en-US" sz="1000" dirty="0" smtClean="0"/>
              <a:t>www.transunioninsights.com/healthcarecostsurvey.</a:t>
            </a:r>
            <a:endParaRPr lang="en-US" sz="1000" dirty="0"/>
          </a:p>
        </p:txBody>
      </p:sp>
    </p:spTree>
    <p:extLst>
      <p:ext uri="{BB962C8B-B14F-4D97-AF65-F5344CB8AC3E}">
        <p14:creationId xmlns:p14="http://schemas.microsoft.com/office/powerpoint/2010/main" val="3866507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Patients are Able and Willing to Pay, </a:t>
            </a:r>
            <a:br>
              <a:rPr lang="en-US" dirty="0"/>
            </a:br>
            <a:r>
              <a:rPr lang="en-US" dirty="0"/>
              <a:t>Yet Surprised by Out-of-Pocket Expenses</a:t>
            </a:r>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smtClean="0"/>
              <a:t>5</a:t>
            </a:r>
            <a:endParaRPr lang="en-US" dirty="0"/>
          </a:p>
        </p:txBody>
      </p:sp>
      <p:pic>
        <p:nvPicPr>
          <p:cNvPr id="7" name="Picture 6"/>
          <p:cNvPicPr>
            <a:picLocks noChangeAspect="1"/>
          </p:cNvPicPr>
          <p:nvPr/>
        </p:nvPicPr>
        <p:blipFill>
          <a:blip r:embed="rId3"/>
          <a:stretch>
            <a:fillRect/>
          </a:stretch>
        </p:blipFill>
        <p:spPr>
          <a:xfrm>
            <a:off x="1637148" y="2152073"/>
            <a:ext cx="2603500" cy="1930400"/>
          </a:xfrm>
          <a:prstGeom prst="rect">
            <a:avLst/>
          </a:prstGeom>
        </p:spPr>
      </p:pic>
      <p:pic>
        <p:nvPicPr>
          <p:cNvPr id="8" name="Picture 7"/>
          <p:cNvPicPr>
            <a:picLocks noChangeAspect="1"/>
          </p:cNvPicPr>
          <p:nvPr/>
        </p:nvPicPr>
        <p:blipFill>
          <a:blip r:embed="rId4"/>
          <a:stretch>
            <a:fillRect/>
          </a:stretch>
        </p:blipFill>
        <p:spPr>
          <a:xfrm>
            <a:off x="5380181" y="2296391"/>
            <a:ext cx="3073400" cy="1549400"/>
          </a:xfrm>
          <a:prstGeom prst="rect">
            <a:avLst/>
          </a:prstGeom>
        </p:spPr>
      </p:pic>
      <p:cxnSp>
        <p:nvCxnSpPr>
          <p:cNvPr id="10" name="Straight Connector 9"/>
          <p:cNvCxnSpPr/>
          <p:nvPr/>
        </p:nvCxnSpPr>
        <p:spPr>
          <a:xfrm>
            <a:off x="4802910" y="1812636"/>
            <a:ext cx="0" cy="4358988"/>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59059" y="4491181"/>
            <a:ext cx="2904597" cy="1154545"/>
          </a:xfrm>
          <a:prstGeom prst="rect">
            <a:avLst/>
          </a:prstGeom>
          <a:noFill/>
        </p:spPr>
        <p:txBody>
          <a:bodyPr wrap="square" lIns="0" tIns="0" rIns="0" bIns="0" rtlCol="0" anchor="t" anchorCtr="0">
            <a:noAutofit/>
          </a:bodyPr>
          <a:lstStyle/>
          <a:p>
            <a:pPr algn="ctr"/>
            <a:r>
              <a:rPr lang="en-US" b="1" dirty="0" smtClean="0"/>
              <a:t>1. Patients </a:t>
            </a:r>
            <a:r>
              <a:rPr lang="en-US" b="1" dirty="0"/>
              <a:t>able and willing to pay out-of-pocket expenses up to $1,000 per year.</a:t>
            </a:r>
          </a:p>
          <a:p>
            <a:pPr algn="ctr"/>
            <a:endParaRPr lang="en-US" b="1" dirty="0"/>
          </a:p>
        </p:txBody>
      </p:sp>
      <p:sp>
        <p:nvSpPr>
          <p:cNvPr id="13" name="TextBox 12"/>
          <p:cNvSpPr txBox="1"/>
          <p:nvPr/>
        </p:nvSpPr>
        <p:spPr>
          <a:xfrm>
            <a:off x="5541817" y="4491181"/>
            <a:ext cx="2621973" cy="1154545"/>
          </a:xfrm>
          <a:prstGeom prst="rect">
            <a:avLst/>
          </a:prstGeom>
          <a:noFill/>
        </p:spPr>
        <p:txBody>
          <a:bodyPr wrap="square" lIns="0" tIns="0" rIns="0" bIns="0" rtlCol="0" anchor="t" anchorCtr="0">
            <a:noAutofit/>
          </a:bodyPr>
          <a:lstStyle/>
          <a:p>
            <a:pPr algn="ctr"/>
            <a:r>
              <a:rPr lang="en-US" b="1" dirty="0" smtClean="0"/>
              <a:t>2. Patients </a:t>
            </a:r>
            <a:r>
              <a:rPr lang="en-US" b="1" dirty="0"/>
              <a:t>surprised by </a:t>
            </a:r>
          </a:p>
          <a:p>
            <a:pPr algn="ctr"/>
            <a:r>
              <a:rPr lang="en-US" b="1" dirty="0"/>
              <a:t>out-of-pocket-expenses.</a:t>
            </a:r>
          </a:p>
        </p:txBody>
      </p:sp>
      <p:sp>
        <p:nvSpPr>
          <p:cNvPr id="14" name="TextBox 13"/>
          <p:cNvSpPr txBox="1"/>
          <p:nvPr/>
        </p:nvSpPr>
        <p:spPr>
          <a:xfrm>
            <a:off x="1736150" y="3605720"/>
            <a:ext cx="977032" cy="461665"/>
          </a:xfrm>
          <a:prstGeom prst="rect">
            <a:avLst/>
          </a:prstGeom>
          <a:noFill/>
        </p:spPr>
        <p:txBody>
          <a:bodyPr wrap="square" rtlCol="0">
            <a:spAutoFit/>
          </a:bodyPr>
          <a:lstStyle/>
          <a:p>
            <a:pPr algn="ctr"/>
            <a:r>
              <a:rPr lang="en-US" sz="2400" b="1" dirty="0" smtClean="0">
                <a:solidFill>
                  <a:schemeClr val="bg1"/>
                </a:solidFill>
              </a:rPr>
              <a:t>74%</a:t>
            </a:r>
            <a:endParaRPr lang="en-US" sz="2400" b="1" dirty="0">
              <a:solidFill>
                <a:schemeClr val="bg1"/>
              </a:solidFill>
            </a:endParaRPr>
          </a:p>
        </p:txBody>
      </p:sp>
      <p:sp>
        <p:nvSpPr>
          <p:cNvPr id="12" name="Slide Number Placeholder 11"/>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24</a:t>
            </a:fld>
            <a:endParaRPr lang="en-US" dirty="0">
              <a:solidFill>
                <a:schemeClr val="tx1"/>
              </a:solidFill>
            </a:endParaRPr>
          </a:p>
        </p:txBody>
      </p:sp>
      <p:sp>
        <p:nvSpPr>
          <p:cNvPr id="2" name="Rectangle 1"/>
          <p:cNvSpPr/>
          <p:nvPr/>
        </p:nvSpPr>
        <p:spPr>
          <a:xfrm>
            <a:off x="1251305" y="5979262"/>
            <a:ext cx="5601498" cy="707886"/>
          </a:xfrm>
          <a:prstGeom prst="rect">
            <a:avLst/>
          </a:prstGeom>
        </p:spPr>
        <p:txBody>
          <a:bodyPr wrap="square">
            <a:spAutoFit/>
          </a:bodyPr>
          <a:lstStyle/>
          <a:p>
            <a:endParaRPr lang="en-US" sz="1000" dirty="0">
              <a:solidFill>
                <a:srgbClr val="000000"/>
              </a:solidFill>
            </a:endParaRPr>
          </a:p>
          <a:p>
            <a:r>
              <a:rPr lang="en-US" sz="1000" dirty="0" smtClean="0"/>
              <a:t>1  </a:t>
            </a:r>
            <a:r>
              <a:rPr lang="en-US" sz="1000" i="1" dirty="0" smtClean="0"/>
              <a:t>McKinsey </a:t>
            </a:r>
            <a:r>
              <a:rPr lang="en-US" sz="1000" i="1" dirty="0"/>
              <a:t>Quarterly</a:t>
            </a:r>
            <a:r>
              <a:rPr lang="en-US" sz="1000" dirty="0"/>
              <a:t>, The Next Wave of Change for US Healthcare Payments, May </a:t>
            </a:r>
            <a:r>
              <a:rPr lang="en-US" sz="1000" dirty="0" smtClean="0"/>
              <a:t>2010. </a:t>
            </a:r>
            <a:endParaRPr lang="en-US" sz="1000" dirty="0"/>
          </a:p>
          <a:p>
            <a:r>
              <a:rPr lang="en-US" sz="1000" dirty="0" smtClean="0"/>
              <a:t>2  TransUnion </a:t>
            </a:r>
            <a:r>
              <a:rPr lang="en-US" sz="1000" dirty="0"/>
              <a:t>Healthcare Survey Finds Cost Transparency is a Top Priority for Patients,  </a:t>
            </a:r>
            <a:r>
              <a:rPr lang="en-US" sz="1000" dirty="0" smtClean="0"/>
              <a:t> </a:t>
            </a:r>
          </a:p>
          <a:p>
            <a:r>
              <a:rPr lang="en-US" sz="1000" dirty="0" smtClean="0"/>
              <a:t>    http</a:t>
            </a:r>
            <a:r>
              <a:rPr lang="en-US" sz="1000" dirty="0"/>
              <a:t>://www.transunioninsights.com/healthcarecostsurvey</a:t>
            </a:r>
            <a:r>
              <a:rPr lang="en-US" sz="1000" dirty="0" smtClean="0"/>
              <a:t>/.</a:t>
            </a:r>
            <a:endParaRPr lang="en-US" sz="1000" dirty="0"/>
          </a:p>
        </p:txBody>
      </p:sp>
    </p:spTree>
    <p:extLst>
      <p:ext uri="{BB962C8B-B14F-4D97-AF65-F5344CB8AC3E}">
        <p14:creationId xmlns:p14="http://schemas.microsoft.com/office/powerpoint/2010/main" val="2339427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609726"/>
            <a:ext cx="7434072" cy="4525963"/>
          </a:xfrm>
        </p:spPr>
        <p:txBody>
          <a:bodyPr/>
          <a:lstStyle/>
          <a:p>
            <a:pPr marL="0" indent="0">
              <a:buNone/>
            </a:pPr>
            <a:r>
              <a:rPr lang="en-US" altLang="en-US" dirty="0"/>
              <a:t>“Hospitals typically focus on the cost-to-collect, often at the expense of the amount of cash collected. The intensity of efforts should be </a:t>
            </a:r>
            <a:r>
              <a:rPr lang="en-US" altLang="en-US" dirty="0" smtClean="0"/>
              <a:t>reversed </a:t>
            </a:r>
            <a:r>
              <a:rPr lang="en-US" altLang="en-US" dirty="0"/>
              <a:t>because increasing yield is often easier than reducing the cost-to-collect. For example, decreasing the cost-to-collect from 4 percent to 3 percent (in absolute terms) for a hospital with $300 million in revenue is a substantial—and painful—relative decrease of 25 percent, for $3 million in annual savings.”</a:t>
            </a:r>
            <a:endParaRPr lang="en-US" i="1" dirty="0"/>
          </a:p>
          <a:p>
            <a:endParaRPr lang="en-US" dirty="0"/>
          </a:p>
        </p:txBody>
      </p:sp>
      <p:sp>
        <p:nvSpPr>
          <p:cNvPr id="3" name="Title 2"/>
          <p:cNvSpPr>
            <a:spLocks noGrp="1"/>
          </p:cNvSpPr>
          <p:nvPr>
            <p:ph type="title"/>
          </p:nvPr>
        </p:nvSpPr>
        <p:spPr>
          <a:xfrm>
            <a:off x="1371600" y="447866"/>
            <a:ext cx="7863417" cy="990600"/>
          </a:xfrm>
        </p:spPr>
        <p:txBody>
          <a:bodyPr>
            <a:noAutofit/>
          </a:bodyPr>
          <a:lstStyle/>
          <a:p>
            <a:r>
              <a:rPr lang="en-US" altLang="en-US" dirty="0"/>
              <a:t>Avoid Reducing Cost-to-Collect at the </a:t>
            </a:r>
            <a:r>
              <a:rPr lang="en-US" altLang="en-US" dirty="0" smtClean="0"/>
              <a:t/>
            </a:r>
            <a:br>
              <a:rPr lang="en-US" altLang="en-US" dirty="0" smtClean="0"/>
            </a:br>
            <a:r>
              <a:rPr lang="en-US" altLang="en-US" dirty="0" smtClean="0"/>
              <a:t>Expense </a:t>
            </a:r>
            <a:r>
              <a:rPr lang="en-US" altLang="en-US" dirty="0"/>
              <a:t>of Revenue</a:t>
            </a:r>
            <a:br>
              <a:rPr lang="en-US" altLang="en-US" dirty="0"/>
            </a:br>
            <a:endParaRPr lang="en-US" altLang="en-US" baseline="30000" dirty="0"/>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a:t>5</a:t>
            </a:r>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25</a:t>
            </a:fld>
            <a:endParaRPr lang="en-US" dirty="0">
              <a:solidFill>
                <a:schemeClr val="tx1"/>
              </a:solidFill>
            </a:endParaRPr>
          </a:p>
        </p:txBody>
      </p:sp>
      <p:sp>
        <p:nvSpPr>
          <p:cNvPr id="7" name="Rectangle 6"/>
          <p:cNvSpPr/>
          <p:nvPr/>
        </p:nvSpPr>
        <p:spPr>
          <a:xfrm>
            <a:off x="1272334" y="6282949"/>
            <a:ext cx="4936601" cy="400110"/>
          </a:xfrm>
          <a:prstGeom prst="rect">
            <a:avLst/>
          </a:prstGeom>
        </p:spPr>
        <p:txBody>
          <a:bodyPr wrap="square">
            <a:spAutoFit/>
          </a:bodyPr>
          <a:lstStyle/>
          <a:p>
            <a:endParaRPr lang="en-US" sz="1000" dirty="0">
              <a:solidFill>
                <a:srgbClr val="000000"/>
              </a:solidFill>
            </a:endParaRPr>
          </a:p>
          <a:p>
            <a:r>
              <a:rPr lang="en-US" sz="1000" i="1" dirty="0"/>
              <a:t>McKinsey Quarterly</a:t>
            </a:r>
            <a:r>
              <a:rPr lang="en-US" sz="1000" dirty="0"/>
              <a:t>, The Next Wave of Change for US Healthcare Payments, May </a:t>
            </a:r>
            <a:r>
              <a:rPr lang="en-US" sz="1000" dirty="0" smtClean="0"/>
              <a:t>2010.</a:t>
            </a:r>
            <a:endParaRPr lang="en-US" sz="1000" dirty="0"/>
          </a:p>
        </p:txBody>
      </p:sp>
    </p:spTree>
    <p:extLst>
      <p:ext uri="{BB962C8B-B14F-4D97-AF65-F5344CB8AC3E}">
        <p14:creationId xmlns:p14="http://schemas.microsoft.com/office/powerpoint/2010/main" val="2553015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and Elevated Roles Facilitate Patient </a:t>
            </a:r>
            <a:r>
              <a:rPr lang="en-US" dirty="0" smtClean="0"/>
              <a:t/>
            </a:r>
            <a:br>
              <a:rPr lang="en-US" dirty="0" smtClean="0"/>
            </a:br>
            <a:r>
              <a:rPr lang="en-US" spc="-50" dirty="0" smtClean="0"/>
              <a:t>Engagement </a:t>
            </a:r>
            <a:r>
              <a:rPr lang="en-US" spc="-50" dirty="0"/>
              <a:t>and Improve Revenue Cycle Performance</a:t>
            </a:r>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smtClean="0"/>
              <a:t>5</a:t>
            </a:r>
            <a:endParaRPr lang="en-US" dirty="0"/>
          </a:p>
        </p:txBody>
      </p:sp>
      <p:sp>
        <p:nvSpPr>
          <p:cNvPr id="7" name="Rounded Rectangular Callout 6"/>
          <p:cNvSpPr/>
          <p:nvPr/>
        </p:nvSpPr>
        <p:spPr>
          <a:xfrm>
            <a:off x="6321467" y="2101273"/>
            <a:ext cx="2413923" cy="3311453"/>
          </a:xfrm>
          <a:prstGeom prst="wedgeRoundRectCallout">
            <a:avLst>
              <a:gd name="adj1" fmla="val -32827"/>
              <a:gd name="adj2" fmla="val 61472"/>
              <a:gd name="adj3" fmla="val 16667"/>
            </a:avLst>
          </a:prstGeom>
          <a:solidFill>
            <a:schemeClr val="accent1">
              <a:lumMod val="75000"/>
            </a:schemeClr>
          </a:solidFill>
          <a:effectLst>
            <a:outerShdw blurRad="76200" dist="38100" dir="2700000" algn="tl"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tIns="9144" bIns="9144" rtlCol="0" anchor="ctr" anchorCtr="0"/>
          <a:lstStyle/>
          <a:p>
            <a:pPr algn="ctr">
              <a:spcAft>
                <a:spcPts val="900"/>
              </a:spcAft>
            </a:pPr>
            <a:r>
              <a:rPr lang="en-US" sz="1400" b="1" i="1" dirty="0">
                <a:latin typeface="Cambria"/>
              </a:rPr>
              <a:t>“Organizations are using clinical navigators to work collaboratively with patients and assist them with their care plans. Similarly, organizations should empower patient access staff to guide patients through the financial experience.</a:t>
            </a:r>
            <a:r>
              <a:rPr lang="en-US" sz="1400" b="1" i="1" dirty="0" smtClean="0">
                <a:latin typeface="Cambria"/>
              </a:rPr>
              <a:t>”</a:t>
            </a:r>
          </a:p>
          <a:p>
            <a:pPr algn="ctr">
              <a:spcAft>
                <a:spcPts val="900"/>
              </a:spcAft>
            </a:pPr>
            <a:r>
              <a:rPr lang="en-US" sz="1200" b="1" dirty="0">
                <a:ln w="6350" cmpd="sng">
                  <a:noFill/>
                </a:ln>
                <a:solidFill>
                  <a:schemeClr val="tx2">
                    <a:lumMod val="20000"/>
                    <a:lumOff val="80000"/>
                  </a:schemeClr>
                </a:solidFill>
                <a:latin typeface="Cambria"/>
              </a:rPr>
              <a:t>Lorraine Schnelle, CPA, Healthcare Financial </a:t>
            </a:r>
            <a:r>
              <a:rPr lang="en-US" sz="1200" b="1" dirty="0" smtClean="0">
                <a:ln w="6350" cmpd="sng">
                  <a:noFill/>
                </a:ln>
                <a:solidFill>
                  <a:schemeClr val="tx2">
                    <a:lumMod val="20000"/>
                    <a:lumOff val="80000"/>
                  </a:schemeClr>
                </a:solidFill>
                <a:latin typeface="Cambria"/>
              </a:rPr>
              <a:t/>
            </a:r>
            <a:br>
              <a:rPr lang="en-US" sz="1200" b="1" dirty="0" smtClean="0">
                <a:ln w="6350" cmpd="sng">
                  <a:noFill/>
                </a:ln>
                <a:solidFill>
                  <a:schemeClr val="tx2">
                    <a:lumMod val="20000"/>
                    <a:lumOff val="80000"/>
                  </a:schemeClr>
                </a:solidFill>
                <a:latin typeface="Cambria"/>
              </a:rPr>
            </a:br>
            <a:r>
              <a:rPr lang="en-US" sz="1200" b="1" dirty="0" smtClean="0">
                <a:ln w="6350" cmpd="sng">
                  <a:noFill/>
                </a:ln>
                <a:solidFill>
                  <a:schemeClr val="tx2">
                    <a:lumMod val="20000"/>
                    <a:lumOff val="80000"/>
                  </a:schemeClr>
                </a:solidFill>
                <a:latin typeface="Cambria"/>
              </a:rPr>
              <a:t>Management </a:t>
            </a:r>
            <a:r>
              <a:rPr lang="en-US" sz="1200" b="1" dirty="0">
                <a:ln w="6350" cmpd="sng">
                  <a:noFill/>
                </a:ln>
                <a:solidFill>
                  <a:schemeClr val="tx2">
                    <a:lumMod val="20000"/>
                    <a:lumOff val="80000"/>
                  </a:schemeClr>
                </a:solidFill>
                <a:latin typeface="Cambria"/>
              </a:rPr>
              <a:t>Association</a:t>
            </a:r>
          </a:p>
        </p:txBody>
      </p:sp>
      <p:pic>
        <p:nvPicPr>
          <p:cNvPr id="2" name="Picture 1"/>
          <p:cNvPicPr>
            <a:picLocks noChangeAspect="1"/>
          </p:cNvPicPr>
          <p:nvPr/>
        </p:nvPicPr>
        <p:blipFill>
          <a:blip r:embed="rId3"/>
          <a:stretch>
            <a:fillRect/>
          </a:stretch>
        </p:blipFill>
        <p:spPr>
          <a:xfrm>
            <a:off x="1726996" y="2101273"/>
            <a:ext cx="3311453" cy="3311453"/>
          </a:xfrm>
          <a:prstGeom prst="rect">
            <a:avLst/>
          </a:prstGeom>
        </p:spPr>
      </p:pic>
      <p:sp>
        <p:nvSpPr>
          <p:cNvPr id="8" name="TextBox 7"/>
          <p:cNvSpPr txBox="1"/>
          <p:nvPr/>
        </p:nvSpPr>
        <p:spPr>
          <a:xfrm>
            <a:off x="631042" y="2563091"/>
            <a:ext cx="1002147" cy="912091"/>
          </a:xfrm>
          <a:prstGeom prst="rect">
            <a:avLst/>
          </a:prstGeom>
          <a:noFill/>
        </p:spPr>
        <p:txBody>
          <a:bodyPr wrap="square" lIns="0" tIns="0" rIns="0" bIns="0" rtlCol="0" anchor="t" anchorCtr="0">
            <a:noAutofit/>
          </a:bodyPr>
          <a:lstStyle/>
          <a:p>
            <a:pPr algn="r">
              <a:defRPr/>
            </a:pPr>
            <a:r>
              <a:rPr lang="en-US" sz="1400" b="1" dirty="0"/>
              <a:t>Patient </a:t>
            </a:r>
            <a:r>
              <a:rPr lang="en-US" sz="1400" b="1" dirty="0" smtClean="0"/>
              <a:t>Engagement, Service, </a:t>
            </a:r>
            <a:r>
              <a:rPr lang="en-US" sz="1400" b="1" dirty="0"/>
              <a:t>and Accuracy</a:t>
            </a:r>
          </a:p>
        </p:txBody>
      </p:sp>
      <p:sp>
        <p:nvSpPr>
          <p:cNvPr id="9" name="TextBox 8"/>
          <p:cNvSpPr txBox="1"/>
          <p:nvPr/>
        </p:nvSpPr>
        <p:spPr>
          <a:xfrm>
            <a:off x="631042" y="4052675"/>
            <a:ext cx="1002147" cy="912091"/>
          </a:xfrm>
          <a:prstGeom prst="rect">
            <a:avLst/>
          </a:prstGeom>
          <a:noFill/>
        </p:spPr>
        <p:txBody>
          <a:bodyPr wrap="square" lIns="0" tIns="0" rIns="0" bIns="0" rtlCol="0" anchor="t" anchorCtr="0">
            <a:noAutofit/>
          </a:bodyPr>
          <a:lstStyle/>
          <a:p>
            <a:pPr algn="r">
              <a:defRPr/>
            </a:pPr>
            <a:r>
              <a:rPr lang="en-US" sz="1400" b="1" dirty="0"/>
              <a:t>Clinical Interaction/ Medical Necessity</a:t>
            </a:r>
          </a:p>
        </p:txBody>
      </p:sp>
      <p:sp>
        <p:nvSpPr>
          <p:cNvPr id="10" name="TextBox 9"/>
          <p:cNvSpPr txBox="1"/>
          <p:nvPr/>
        </p:nvSpPr>
        <p:spPr>
          <a:xfrm>
            <a:off x="5125275" y="2434484"/>
            <a:ext cx="1002147" cy="1166091"/>
          </a:xfrm>
          <a:prstGeom prst="rect">
            <a:avLst/>
          </a:prstGeom>
          <a:noFill/>
        </p:spPr>
        <p:txBody>
          <a:bodyPr wrap="square" lIns="0" tIns="0" rIns="0" bIns="0" rtlCol="0" anchor="t" anchorCtr="0">
            <a:noAutofit/>
          </a:bodyPr>
          <a:lstStyle/>
          <a:p>
            <a:pPr>
              <a:defRPr/>
            </a:pPr>
            <a:r>
              <a:rPr lang="en-US" sz="1400" b="1" dirty="0"/>
              <a:t>Payer Navigation: Identification and Verification</a:t>
            </a:r>
          </a:p>
        </p:txBody>
      </p:sp>
      <p:sp>
        <p:nvSpPr>
          <p:cNvPr id="11" name="TextBox 10"/>
          <p:cNvSpPr txBox="1"/>
          <p:nvPr/>
        </p:nvSpPr>
        <p:spPr>
          <a:xfrm>
            <a:off x="5115336" y="3775584"/>
            <a:ext cx="1002147" cy="1360051"/>
          </a:xfrm>
          <a:prstGeom prst="rect">
            <a:avLst/>
          </a:prstGeom>
          <a:noFill/>
        </p:spPr>
        <p:txBody>
          <a:bodyPr wrap="square" lIns="0" tIns="0" rIns="0" bIns="0" rtlCol="0" anchor="t" anchorCtr="0">
            <a:noAutofit/>
          </a:bodyPr>
          <a:lstStyle/>
          <a:p>
            <a:pPr>
              <a:defRPr/>
            </a:pPr>
            <a:r>
              <a:rPr lang="en-US" sz="1400" b="1" dirty="0" smtClean="0"/>
              <a:t>Pre-/</a:t>
            </a:r>
            <a:br>
              <a:rPr lang="en-US" sz="1400" b="1" dirty="0" smtClean="0"/>
            </a:br>
            <a:r>
              <a:rPr lang="en-US" sz="1400" b="1" dirty="0" smtClean="0"/>
              <a:t>Point</a:t>
            </a:r>
            <a:r>
              <a:rPr lang="en-US" sz="1400" b="1" dirty="0"/>
              <a:t>-of-Service Collections/ Payment Plans</a:t>
            </a:r>
          </a:p>
        </p:txBody>
      </p:sp>
      <p:sp>
        <p:nvSpPr>
          <p:cNvPr id="13" name="TextBox 12"/>
          <p:cNvSpPr txBox="1"/>
          <p:nvPr/>
        </p:nvSpPr>
        <p:spPr>
          <a:xfrm>
            <a:off x="1371602" y="1584454"/>
            <a:ext cx="7239000" cy="404091"/>
          </a:xfrm>
          <a:prstGeom prst="rect">
            <a:avLst/>
          </a:prstGeom>
          <a:noFill/>
        </p:spPr>
        <p:txBody>
          <a:bodyPr wrap="square" lIns="0" tIns="0" rIns="0" bIns="0" rtlCol="0" anchor="t" anchorCtr="0">
            <a:noAutofit/>
          </a:bodyPr>
          <a:lstStyle/>
          <a:p>
            <a:r>
              <a:rPr lang="en-US" sz="2100" b="1" dirty="0"/>
              <a:t>Patient Access Significantly Impacts Satisfaction and Payment</a:t>
            </a:r>
          </a:p>
        </p:txBody>
      </p:sp>
      <p:sp>
        <p:nvSpPr>
          <p:cNvPr id="16" name="Slide Number Placeholder 15"/>
          <p:cNvSpPr>
            <a:spLocks noGrp="1"/>
          </p:cNvSpPr>
          <p:nvPr>
            <p:ph type="sldNum" sz="quarter" idx="12"/>
          </p:nvPr>
        </p:nvSpPr>
        <p:spPr>
          <a:xfrm>
            <a:off x="8503920" y="6320290"/>
            <a:ext cx="365760" cy="457200"/>
          </a:xfrm>
          <a:noFill/>
        </p:spPr>
        <p:txBody>
          <a:bodyPr/>
          <a:lstStyle/>
          <a:p>
            <a:pPr algn="ctr"/>
            <a:fld id="{5705821D-3C4E-0F42-82CC-567AFB6207E9}" type="slidenum">
              <a:rPr lang="en-US" smtClean="0">
                <a:solidFill>
                  <a:schemeClr val="tx1"/>
                </a:solidFill>
              </a:rPr>
              <a:pPr algn="ctr"/>
              <a:t>26</a:t>
            </a:fld>
            <a:endParaRPr lang="en-US" dirty="0">
              <a:solidFill>
                <a:schemeClr val="tx1"/>
              </a:solidFill>
            </a:endParaRPr>
          </a:p>
        </p:txBody>
      </p:sp>
      <p:sp>
        <p:nvSpPr>
          <p:cNvPr id="15"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2899686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Evolution of the Patient Financial Experience</a:t>
            </a:r>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smtClean="0"/>
              <a:t>5</a:t>
            </a:r>
            <a:endParaRPr lang="en-US" dirty="0"/>
          </a:p>
        </p:txBody>
      </p:sp>
      <p:sp>
        <p:nvSpPr>
          <p:cNvPr id="8" name="TextBox 7"/>
          <p:cNvSpPr txBox="1"/>
          <p:nvPr/>
        </p:nvSpPr>
        <p:spPr>
          <a:xfrm>
            <a:off x="1374775" y="4835100"/>
            <a:ext cx="6707909" cy="323272"/>
          </a:xfrm>
          <a:prstGeom prst="rect">
            <a:avLst/>
          </a:prstGeom>
          <a:noFill/>
        </p:spPr>
        <p:txBody>
          <a:bodyPr wrap="square" lIns="0" tIns="0" rIns="0" bIns="0" rtlCol="0" anchor="t" anchorCtr="0">
            <a:noAutofit/>
          </a:bodyPr>
          <a:lstStyle/>
          <a:p>
            <a:r>
              <a:rPr lang="en-US" sz="2100" b="1" dirty="0">
                <a:solidFill>
                  <a:prstClr val="black"/>
                </a:solidFill>
              </a:rPr>
              <a:t>Benefits of Prospective Patient Engagement</a:t>
            </a:r>
          </a:p>
        </p:txBody>
      </p:sp>
      <p:sp>
        <p:nvSpPr>
          <p:cNvPr id="9" name="TextBox 8"/>
          <p:cNvSpPr txBox="1"/>
          <p:nvPr/>
        </p:nvSpPr>
        <p:spPr>
          <a:xfrm>
            <a:off x="1374775" y="5227642"/>
            <a:ext cx="2908589" cy="808181"/>
          </a:xfrm>
          <a:prstGeom prst="rect">
            <a:avLst/>
          </a:prstGeom>
          <a:noFill/>
        </p:spPr>
        <p:txBody>
          <a:bodyPr wrap="square" lIns="0" tIns="0" rIns="0" bIns="0" rtlCol="0" anchor="t" anchorCtr="0">
            <a:noAutofit/>
          </a:bodyPr>
          <a:lstStyle/>
          <a:p>
            <a:pPr marL="169863" indent="-169863">
              <a:buFont typeface="Wingdings" charset="2"/>
              <a:buChar char="§"/>
            </a:pPr>
            <a:r>
              <a:rPr lang="en-US" sz="1600" dirty="0">
                <a:solidFill>
                  <a:prstClr val="black"/>
                </a:solidFill>
              </a:rPr>
              <a:t>Increase patient satisfaction</a:t>
            </a:r>
          </a:p>
          <a:p>
            <a:pPr marL="169863" indent="-169863">
              <a:buFont typeface="Wingdings" charset="2"/>
              <a:buChar char="§"/>
            </a:pPr>
            <a:r>
              <a:rPr lang="en-US" sz="1600" dirty="0">
                <a:solidFill>
                  <a:prstClr val="black"/>
                </a:solidFill>
              </a:rPr>
              <a:t>Increase </a:t>
            </a:r>
            <a:r>
              <a:rPr lang="en-US" sz="1600" dirty="0" smtClean="0">
                <a:solidFill>
                  <a:prstClr val="black"/>
                </a:solidFill>
              </a:rPr>
              <a:t>efficiency</a:t>
            </a:r>
            <a:endParaRPr lang="en-US" sz="1600" dirty="0">
              <a:solidFill>
                <a:prstClr val="black"/>
              </a:solidFill>
            </a:endParaRPr>
          </a:p>
          <a:p>
            <a:pPr marL="169863" indent="-169863">
              <a:buFont typeface="Wingdings" charset="2"/>
              <a:buChar char="§"/>
            </a:pPr>
            <a:r>
              <a:rPr lang="en-US" sz="1600" dirty="0">
                <a:solidFill>
                  <a:prstClr val="black"/>
                </a:solidFill>
              </a:rPr>
              <a:t>Increase cash flow</a:t>
            </a:r>
          </a:p>
        </p:txBody>
      </p:sp>
      <p:sp>
        <p:nvSpPr>
          <p:cNvPr id="10" name="TextBox 9"/>
          <p:cNvSpPr txBox="1"/>
          <p:nvPr/>
        </p:nvSpPr>
        <p:spPr>
          <a:xfrm>
            <a:off x="4724400" y="5227642"/>
            <a:ext cx="2908589" cy="808181"/>
          </a:xfrm>
          <a:prstGeom prst="rect">
            <a:avLst/>
          </a:prstGeom>
          <a:noFill/>
        </p:spPr>
        <p:txBody>
          <a:bodyPr wrap="square" lIns="0" tIns="0" rIns="0" bIns="0" rtlCol="0" anchor="t" anchorCtr="0">
            <a:noAutofit/>
          </a:bodyPr>
          <a:lstStyle/>
          <a:p>
            <a:pPr marL="169863" indent="-169863">
              <a:buFont typeface="Wingdings" charset="2"/>
              <a:buChar char="§"/>
            </a:pPr>
            <a:r>
              <a:rPr lang="en-US" sz="1600" dirty="0">
                <a:solidFill>
                  <a:prstClr val="black"/>
                </a:solidFill>
              </a:rPr>
              <a:t>Decrease write-offs</a:t>
            </a:r>
          </a:p>
          <a:p>
            <a:pPr marL="169863" indent="-169863">
              <a:buFont typeface="Wingdings" charset="2"/>
              <a:buChar char="§"/>
            </a:pPr>
            <a:r>
              <a:rPr lang="en-US" sz="1600" dirty="0">
                <a:solidFill>
                  <a:prstClr val="black"/>
                </a:solidFill>
              </a:rPr>
              <a:t>Reduce rework</a:t>
            </a:r>
          </a:p>
          <a:p>
            <a:pPr marL="169863" indent="-169863">
              <a:buFont typeface="Wingdings" charset="2"/>
              <a:buChar char="§"/>
            </a:pPr>
            <a:r>
              <a:rPr lang="en-US" sz="1600" dirty="0">
                <a:solidFill>
                  <a:prstClr val="black"/>
                </a:solidFill>
              </a:rPr>
              <a:t>Decrease </a:t>
            </a:r>
            <a:r>
              <a:rPr lang="en-US" sz="1600" dirty="0" smtClean="0">
                <a:solidFill>
                  <a:prstClr val="black"/>
                </a:solidFill>
              </a:rPr>
              <a:t>no-shows</a:t>
            </a:r>
            <a:endParaRPr lang="en-US" sz="1600" dirty="0">
              <a:solidFill>
                <a:prstClr val="black"/>
              </a:solidFill>
            </a:endParaRPr>
          </a:p>
        </p:txBody>
      </p:sp>
      <p:sp>
        <p:nvSpPr>
          <p:cNvPr id="13" name="Slide Number Placeholder 12"/>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prstClr val="black"/>
                </a:solidFill>
              </a:rPr>
              <a:pPr algn="ctr"/>
              <a:t>27</a:t>
            </a:fld>
            <a:endParaRPr lang="en-US" dirty="0">
              <a:solidFill>
                <a:prstClr val="black"/>
              </a:solidFill>
            </a:endParaRP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pic>
        <p:nvPicPr>
          <p:cNvPr id="2" name="Picture 1" descr="infographic-A2_v1-de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775" y="1784928"/>
            <a:ext cx="6577584" cy="2886456"/>
          </a:xfrm>
          <a:prstGeom prst="rect">
            <a:avLst/>
          </a:prstGeom>
        </p:spPr>
      </p:pic>
    </p:spTree>
    <p:extLst>
      <p:ext uri="{BB962C8B-B14F-4D97-AF65-F5344CB8AC3E}">
        <p14:creationId xmlns:p14="http://schemas.microsoft.com/office/powerpoint/2010/main" val="2856055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Hardwire patient-friendly communications and consistent messaging throughout the enterprise.</a:t>
            </a:r>
          </a:p>
          <a:p>
            <a:r>
              <a:rPr lang="en-US" altLang="en-US" dirty="0"/>
              <a:t>Increase access to payment estimates at or before time of care.</a:t>
            </a:r>
          </a:p>
          <a:p>
            <a:r>
              <a:rPr lang="en-US" altLang="en-US" dirty="0"/>
              <a:t>Engage with patients early about financial issues and options. </a:t>
            </a:r>
          </a:p>
          <a:p>
            <a:r>
              <a:rPr lang="en-US" altLang="en-US" dirty="0"/>
              <a:t>Ensure patients have access to financial counseling.</a:t>
            </a:r>
          </a:p>
          <a:p>
            <a:r>
              <a:rPr lang="en-US" altLang="en-US" dirty="0"/>
              <a:t>Embed pre- and point-of-service collection processes using </a:t>
            </a:r>
            <a:r>
              <a:rPr lang="en-US" altLang="en-US" dirty="0" smtClean="0"/>
              <a:t>tools </a:t>
            </a:r>
            <a:r>
              <a:rPr lang="en-US" altLang="en-US" dirty="0"/>
              <a:t>such as scripts, training, and automated </a:t>
            </a:r>
            <a:r>
              <a:rPr lang="en-US" altLang="en-US" dirty="0" smtClean="0"/>
              <a:t>solutions </a:t>
            </a:r>
            <a:r>
              <a:rPr lang="en-US" altLang="en-US" dirty="0"/>
              <a:t>to improve efficiencies and facilitate staff confidence with these conversations. </a:t>
            </a:r>
          </a:p>
          <a:p>
            <a:endParaRPr lang="en-US" dirty="0"/>
          </a:p>
        </p:txBody>
      </p:sp>
      <p:sp>
        <p:nvSpPr>
          <p:cNvPr id="3" name="Title 2"/>
          <p:cNvSpPr>
            <a:spLocks noGrp="1"/>
          </p:cNvSpPr>
          <p:nvPr>
            <p:ph type="title"/>
          </p:nvPr>
        </p:nvSpPr>
        <p:spPr/>
        <p:txBody>
          <a:bodyPr>
            <a:normAutofit/>
          </a:bodyPr>
          <a:lstStyle/>
          <a:p>
            <a:r>
              <a:rPr lang="en-US" altLang="en-US" dirty="0"/>
              <a:t>10 Focus Areas for Self-Pay Process Improvement</a:t>
            </a:r>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a:t>5</a:t>
            </a:r>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28</a:t>
            </a:fld>
            <a:endParaRPr lang="en-US" dirty="0">
              <a:solidFill>
                <a:schemeClr val="tx1"/>
              </a:solidFill>
            </a:endParaRPr>
          </a:p>
        </p:txBody>
      </p:sp>
    </p:spTree>
    <p:extLst>
      <p:ext uri="{BB962C8B-B14F-4D97-AF65-F5344CB8AC3E}">
        <p14:creationId xmlns:p14="http://schemas.microsoft.com/office/powerpoint/2010/main" val="3043185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0577" y="1292352"/>
            <a:ext cx="7434072" cy="4525963"/>
          </a:xfrm>
        </p:spPr>
        <p:txBody>
          <a:bodyPr/>
          <a:lstStyle/>
          <a:p>
            <a:endParaRPr lang="en-US" altLang="en-US" dirty="0" smtClean="0"/>
          </a:p>
          <a:p>
            <a:r>
              <a:rPr lang="en-US" altLang="en-US" dirty="0"/>
              <a:t>Standardize patient information intake. </a:t>
            </a:r>
            <a:r>
              <a:rPr lang="en-US" altLang="en-US" dirty="0" smtClean="0"/>
              <a:t>All </a:t>
            </a:r>
            <a:r>
              <a:rPr lang="en-US" altLang="en-US" dirty="0"/>
              <a:t>departments housing patient entry points follow a standardized, approved process.</a:t>
            </a:r>
          </a:p>
          <a:p>
            <a:r>
              <a:rPr lang="en-US" altLang="en-US" dirty="0"/>
              <a:t>Elevate staff capabilities to match their roles’ business impact, especially in patient access. </a:t>
            </a:r>
          </a:p>
          <a:p>
            <a:r>
              <a:rPr lang="en-US" altLang="en-US" dirty="0" smtClean="0"/>
              <a:t>Automate </a:t>
            </a:r>
            <a:r>
              <a:rPr lang="en-US" altLang="en-US" dirty="0"/>
              <a:t>and streamline where feasible. </a:t>
            </a:r>
          </a:p>
          <a:p>
            <a:r>
              <a:rPr lang="en-US" altLang="en-US" dirty="0"/>
              <a:t>Ensure continuous improvement through accountability and reporting, reducing rework and delays due to inaccurate or incomplete information.</a:t>
            </a:r>
          </a:p>
          <a:p>
            <a:r>
              <a:rPr lang="en-US" altLang="en-US" dirty="0"/>
              <a:t>Learn, benchmark, and share best practices.</a:t>
            </a:r>
          </a:p>
          <a:p>
            <a:pPr marL="0" indent="0">
              <a:buNone/>
            </a:pPr>
            <a:endParaRPr lang="en-US" dirty="0"/>
          </a:p>
        </p:txBody>
      </p:sp>
      <p:sp>
        <p:nvSpPr>
          <p:cNvPr id="3" name="Title 2"/>
          <p:cNvSpPr>
            <a:spLocks noGrp="1"/>
          </p:cNvSpPr>
          <p:nvPr>
            <p:ph type="title"/>
          </p:nvPr>
        </p:nvSpPr>
        <p:spPr/>
        <p:txBody>
          <a:bodyPr>
            <a:normAutofit/>
          </a:bodyPr>
          <a:lstStyle/>
          <a:p>
            <a:r>
              <a:rPr lang="en-US" altLang="en-US" dirty="0"/>
              <a:t>10 Focus Areas For Self-Pay Process Improvement (Cont’d)</a:t>
            </a:r>
          </a:p>
        </p:txBody>
      </p:sp>
      <p:sp>
        <p:nvSpPr>
          <p:cNvPr id="4" name="Text Placeholder 3"/>
          <p:cNvSpPr>
            <a:spLocks noGrp="1"/>
          </p:cNvSpPr>
          <p:nvPr>
            <p:ph type="body" sz="quarter" idx="14"/>
          </p:nvPr>
        </p:nvSpPr>
        <p:spPr/>
        <p:txBody>
          <a:bodyPr/>
          <a:lstStyle/>
          <a:p>
            <a:r>
              <a:rPr lang="en-US" dirty="0" smtClean="0"/>
              <a:t>Next steps</a:t>
            </a:r>
            <a:endParaRPr lang="en-US" dirty="0"/>
          </a:p>
        </p:txBody>
      </p:sp>
      <p:sp>
        <p:nvSpPr>
          <p:cNvPr id="5" name="Text Placeholder 4"/>
          <p:cNvSpPr>
            <a:spLocks noGrp="1"/>
          </p:cNvSpPr>
          <p:nvPr>
            <p:ph type="body" sz="quarter" idx="13"/>
          </p:nvPr>
        </p:nvSpPr>
        <p:spPr/>
        <p:txBody>
          <a:bodyPr/>
          <a:lstStyle/>
          <a:p>
            <a:r>
              <a:rPr lang="en-US" dirty="0"/>
              <a:t>5</a:t>
            </a:r>
          </a:p>
        </p:txBody>
      </p:sp>
      <p:sp>
        <p:nvSpPr>
          <p:cNvPr id="9" name="Slide Number Placeholder 8"/>
          <p:cNvSpPr>
            <a:spLocks noGrp="1"/>
          </p:cNvSpPr>
          <p:nvPr>
            <p:ph type="sldNum" sz="quarter" idx="12"/>
          </p:nvPr>
        </p:nvSpPr>
        <p:spPr>
          <a:xfrm>
            <a:off x="8503920" y="6321898"/>
            <a:ext cx="365760" cy="457200"/>
          </a:xfrm>
          <a:noFill/>
        </p:spPr>
        <p:txBody>
          <a:bodyPr/>
          <a:lstStyle/>
          <a:p>
            <a:pPr algn="ctr"/>
            <a:fld id="{5705821D-3C4E-0F42-82CC-567AFB6207E9}" type="slidenum">
              <a:rPr lang="en-US" smtClean="0">
                <a:solidFill>
                  <a:schemeClr val="tx1"/>
                </a:solidFill>
              </a:rPr>
              <a:pPr algn="ctr"/>
              <a:t>29</a:t>
            </a:fld>
            <a:endParaRPr lang="en-US" dirty="0">
              <a:solidFill>
                <a:schemeClr val="tx1"/>
              </a:solidFill>
            </a:endParaRPr>
          </a:p>
        </p:txBody>
      </p:sp>
    </p:spTree>
    <p:extLst>
      <p:ext uri="{BB962C8B-B14F-4D97-AF65-F5344CB8AC3E}">
        <p14:creationId xmlns:p14="http://schemas.microsoft.com/office/powerpoint/2010/main" val="3925974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555366"/>
            <a:ext cx="7434072" cy="4525963"/>
          </a:xfrm>
        </p:spPr>
        <p:txBody>
          <a:bodyPr/>
          <a:lstStyle/>
          <a:p>
            <a:r>
              <a:rPr lang="en-US" altLang="en-US" dirty="0"/>
              <a:t>Patient payment is on the rise. Hospitals have seen a 10 percent increase in self-pay dollars during the past five years (median).</a:t>
            </a:r>
          </a:p>
          <a:p>
            <a:r>
              <a:rPr lang="en-US" altLang="en-US" dirty="0" smtClean="0"/>
              <a:t>Healthcare </a:t>
            </a:r>
            <a:r>
              <a:rPr lang="en-US" altLang="en-US" dirty="0"/>
              <a:t>organizations are starting to capture these dollars. The number of hospitals that have mandatory pre- or point-of-service collections processes for outpatient services increased from 9 percent to 32 percent from 2009 to 2015.</a:t>
            </a:r>
          </a:p>
          <a:p>
            <a:r>
              <a:rPr lang="en-US" altLang="en-US" dirty="0" smtClean="0"/>
              <a:t>There </a:t>
            </a:r>
            <a:r>
              <a:rPr lang="en-US" altLang="en-US" dirty="0"/>
              <a:t>are opportunities for improvement. </a:t>
            </a:r>
            <a:r>
              <a:rPr lang="en-US" altLang="en-US" dirty="0" smtClean="0"/>
              <a:t>About </a:t>
            </a:r>
            <a:r>
              <a:rPr lang="en-US" altLang="en-US" dirty="0"/>
              <a:t>20 percent of survey respondents indicate high capabilities for pricing and patient education related to billing and administrative expectations. </a:t>
            </a:r>
          </a:p>
          <a:p>
            <a:endParaRPr lang="en-US" dirty="0"/>
          </a:p>
        </p:txBody>
      </p:sp>
      <p:sp>
        <p:nvSpPr>
          <p:cNvPr id="3" name="Title 2"/>
          <p:cNvSpPr>
            <a:spLocks noGrp="1"/>
          </p:cNvSpPr>
          <p:nvPr>
            <p:ph type="title"/>
          </p:nvPr>
        </p:nvSpPr>
        <p:spPr/>
        <p:txBody>
          <a:bodyPr/>
          <a:lstStyle/>
          <a:p>
            <a:r>
              <a:rPr lang="en-US" dirty="0" smtClean="0"/>
              <a:t>Highlights</a:t>
            </a:r>
            <a:endParaRPr lang="en-US" dirty="0"/>
          </a:p>
        </p:txBody>
      </p:sp>
      <p:sp>
        <p:nvSpPr>
          <p:cNvPr id="4" name="Text Placeholder 3"/>
          <p:cNvSpPr>
            <a:spLocks noGrp="1"/>
          </p:cNvSpPr>
          <p:nvPr>
            <p:ph type="body" sz="quarter" idx="14"/>
          </p:nvPr>
        </p:nvSpPr>
        <p:spPr/>
        <p:txBody>
          <a:bodyPr/>
          <a:lstStyle/>
          <a:p>
            <a:r>
              <a:rPr lang="en-US" dirty="0" smtClean="0"/>
              <a:t>Executive Summary</a:t>
            </a:r>
            <a:endParaRPr lang="en-US" dirty="0"/>
          </a:p>
        </p:txBody>
      </p:sp>
      <p:sp>
        <p:nvSpPr>
          <p:cNvPr id="5" name="Text Placeholder 4"/>
          <p:cNvSpPr>
            <a:spLocks noGrp="1"/>
          </p:cNvSpPr>
          <p:nvPr>
            <p:ph type="body" sz="quarter" idx="13"/>
          </p:nvPr>
        </p:nvSpPr>
        <p:spPr/>
        <p:txBody>
          <a:bodyPr/>
          <a:lstStyle/>
          <a:p>
            <a:r>
              <a:rPr lang="en-US" dirty="0" smtClean="0"/>
              <a:t>1</a:t>
            </a:r>
            <a:endParaRPr lang="en-US" dirty="0"/>
          </a:p>
        </p:txBody>
      </p:sp>
      <p:sp>
        <p:nvSpPr>
          <p:cNvPr id="6" name="Text Placeholder 5"/>
          <p:cNvSpPr>
            <a:spLocks noGrp="1"/>
          </p:cNvSpPr>
          <p:nvPr>
            <p:ph type="body" sz="quarter" idx="15"/>
          </p:nvPr>
        </p:nvSpPr>
        <p:spPr>
          <a:xfrm>
            <a:off x="1351722" y="6324569"/>
            <a:ext cx="6400800" cy="5035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
        <p:nvSpPr>
          <p:cNvPr id="10" name="Slide Number Placeholder 9"/>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3</a:t>
            </a:fld>
            <a:endParaRPr lang="en-US" dirty="0">
              <a:solidFill>
                <a:schemeClr val="tx1"/>
              </a:solidFill>
            </a:endParaRPr>
          </a:p>
        </p:txBody>
      </p:sp>
    </p:spTree>
    <p:extLst>
      <p:ext uri="{BB962C8B-B14F-4D97-AF65-F5344CB8AC3E}">
        <p14:creationId xmlns:p14="http://schemas.microsoft.com/office/powerpoint/2010/main" val="2229796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Responses</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graphicFrame>
        <p:nvGraphicFramePr>
          <p:cNvPr id="7" name="Content Placeholder 12"/>
          <p:cNvGraphicFramePr>
            <a:graphicFrameLocks/>
          </p:cNvGraphicFramePr>
          <p:nvPr>
            <p:extLst>
              <p:ext uri="{D42A27DB-BD31-4B8C-83A1-F6EECF244321}">
                <p14:modId xmlns:p14="http://schemas.microsoft.com/office/powerpoint/2010/main" val="857455691"/>
              </p:ext>
            </p:extLst>
          </p:nvPr>
        </p:nvGraphicFramePr>
        <p:xfrm>
          <a:off x="1346652" y="2044757"/>
          <a:ext cx="4267200" cy="851472"/>
        </p:xfrm>
        <a:graphic>
          <a:graphicData uri="http://schemas.openxmlformats.org/drawingml/2006/table">
            <a:tbl>
              <a:tblPr/>
              <a:tblGrid>
                <a:gridCol w="3124200"/>
                <a:gridCol w="1143000"/>
              </a:tblGrid>
              <a:tr h="28363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 </a:t>
                      </a:r>
                    </a:p>
                  </a:txBody>
                  <a:tcPr marL="9525" marR="9525" marT="95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Percent</a:t>
                      </a:r>
                    </a:p>
                  </a:txBody>
                  <a:tcPr marL="9525" marR="9525" marT="95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8363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Response Rate</a:t>
                      </a:r>
                    </a:p>
                  </a:txBody>
                  <a:tcPr marL="9525" marR="9525" marT="95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smtClean="0">
                          <a:solidFill>
                            <a:srgbClr val="000000"/>
                          </a:solidFill>
                          <a:effectLst/>
                          <a:latin typeface="+mn-lt"/>
                        </a:rPr>
                        <a:t>9.6%</a:t>
                      </a:r>
                      <a:endParaRPr lang="en-US" sz="1800" b="0" i="0" u="none" strike="noStrike" dirty="0">
                        <a:solidFill>
                          <a:srgbClr val="000000"/>
                        </a:solidFill>
                        <a:effectLst/>
                        <a:latin typeface="+mn-lt"/>
                      </a:endParaRPr>
                    </a:p>
                  </a:txBody>
                  <a:tcPr marL="9525" marR="9525" marT="95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363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Completion Rate</a:t>
                      </a:r>
                    </a:p>
                  </a:txBody>
                  <a:tcPr marL="9525" marR="9525" marT="95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86.3%</a:t>
                      </a:r>
                    </a:p>
                  </a:txBody>
                  <a:tcPr marL="9525" marR="9525" marT="95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Rectangle 7"/>
          <p:cNvSpPr/>
          <p:nvPr/>
        </p:nvSpPr>
        <p:spPr>
          <a:xfrm>
            <a:off x="1231797" y="3390000"/>
            <a:ext cx="2426177" cy="461665"/>
          </a:xfrm>
          <a:prstGeom prst="rect">
            <a:avLst/>
          </a:prstGeom>
        </p:spPr>
        <p:txBody>
          <a:bodyPr wrap="none">
            <a:spAutoFit/>
          </a:bodyPr>
          <a:lstStyle/>
          <a:p>
            <a:r>
              <a:rPr lang="en-US" sz="2400" dirty="0" smtClean="0"/>
              <a:t>Response By Title</a:t>
            </a:r>
            <a:endParaRPr lang="en-US" sz="2400" dirty="0"/>
          </a:p>
        </p:txBody>
      </p:sp>
      <p:graphicFrame>
        <p:nvGraphicFramePr>
          <p:cNvPr id="9" name="Table 8"/>
          <p:cNvGraphicFramePr>
            <a:graphicFrameLocks noGrp="1"/>
          </p:cNvGraphicFramePr>
          <p:nvPr>
            <p:extLst>
              <p:ext uri="{D42A27DB-BD31-4B8C-83A1-F6EECF244321}">
                <p14:modId xmlns:p14="http://schemas.microsoft.com/office/powerpoint/2010/main" val="1748496665"/>
              </p:ext>
            </p:extLst>
          </p:nvPr>
        </p:nvGraphicFramePr>
        <p:xfrm>
          <a:off x="1346652" y="4053743"/>
          <a:ext cx="5013256" cy="1135348"/>
        </p:xfrm>
        <a:graphic>
          <a:graphicData uri="http://schemas.openxmlformats.org/drawingml/2006/table">
            <a:tbl>
              <a:tblPr/>
              <a:tblGrid>
                <a:gridCol w="3983109"/>
                <a:gridCol w="1030147"/>
              </a:tblGrid>
              <a:tr h="28376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Title</a:t>
                      </a:r>
                    </a:p>
                  </a:txBody>
                  <a:tcPr marL="9525" marR="9525" marT="9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Total</a:t>
                      </a:r>
                    </a:p>
                  </a:txBody>
                  <a:tcPr marL="9525" marR="9525" marT="9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8376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smtClean="0">
                          <a:solidFill>
                            <a:srgbClr val="000000"/>
                          </a:solidFill>
                          <a:effectLst/>
                          <a:latin typeface="+mn-lt"/>
                        </a:rPr>
                        <a:t>Financial Executive/CFO</a:t>
                      </a:r>
                      <a:endParaRPr lang="en-US" sz="1800" b="0" i="0" u="none" strike="noStrike" dirty="0">
                        <a:solidFill>
                          <a:srgbClr val="000000"/>
                        </a:solidFill>
                        <a:effectLst/>
                        <a:latin typeface="+mn-lt"/>
                      </a:endParaRPr>
                    </a:p>
                  </a:txBody>
                  <a:tcPr marL="9525" marR="9525" marT="9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62</a:t>
                      </a:r>
                    </a:p>
                  </a:txBody>
                  <a:tcPr marL="9525" marR="9525" marT="9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376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smtClean="0">
                          <a:solidFill>
                            <a:srgbClr val="000000"/>
                          </a:solidFill>
                          <a:effectLst/>
                          <a:latin typeface="+mn-lt"/>
                        </a:rPr>
                        <a:t>Revenue </a:t>
                      </a:r>
                      <a:r>
                        <a:rPr lang="en-US" sz="1800" b="0" i="0" u="none" strike="noStrike" dirty="0">
                          <a:solidFill>
                            <a:srgbClr val="000000"/>
                          </a:solidFill>
                          <a:effectLst/>
                          <a:latin typeface="+mn-lt"/>
                        </a:rPr>
                        <a:t>Cycle </a:t>
                      </a:r>
                      <a:r>
                        <a:rPr lang="en-US" sz="1800" b="0" i="0" u="none" strike="noStrike" dirty="0" smtClean="0">
                          <a:solidFill>
                            <a:srgbClr val="000000"/>
                          </a:solidFill>
                          <a:effectLst/>
                          <a:latin typeface="+mn-lt"/>
                        </a:rPr>
                        <a:t>Leader</a:t>
                      </a:r>
                      <a:r>
                        <a:rPr lang="en-US" sz="1800" b="0" i="0" u="none" strike="noStrike" baseline="0" dirty="0" smtClean="0">
                          <a:solidFill>
                            <a:srgbClr val="000000"/>
                          </a:solidFill>
                          <a:effectLst/>
                          <a:latin typeface="+mn-lt"/>
                        </a:rPr>
                        <a:t> </a:t>
                      </a:r>
                      <a:r>
                        <a:rPr lang="en-US" sz="1400" b="0" i="0" u="none" strike="noStrike" dirty="0" smtClean="0">
                          <a:solidFill>
                            <a:srgbClr val="000000"/>
                          </a:solidFill>
                          <a:effectLst/>
                          <a:latin typeface="+mn-lt"/>
                        </a:rPr>
                        <a:t>(Director and </a:t>
                      </a:r>
                      <a:r>
                        <a:rPr lang="en-US" sz="1400" b="0" i="0" u="none" strike="noStrike" dirty="0">
                          <a:solidFill>
                            <a:srgbClr val="000000"/>
                          </a:solidFill>
                          <a:effectLst/>
                          <a:latin typeface="+mn-lt"/>
                        </a:rPr>
                        <a:t>Above)</a:t>
                      </a:r>
                    </a:p>
                  </a:txBody>
                  <a:tcPr marL="9525" marR="9525" marT="9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55</a:t>
                      </a:r>
                    </a:p>
                  </a:txBody>
                  <a:tcPr marL="9525" marR="9525" marT="9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376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Grand Total</a:t>
                      </a:r>
                    </a:p>
                  </a:txBody>
                  <a:tcPr marL="9525" marR="9525" marT="95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117</a:t>
                      </a:r>
                    </a:p>
                  </a:txBody>
                  <a:tcPr marL="9525" marR="9525" marT="951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Rectangle 9"/>
          <p:cNvSpPr/>
          <p:nvPr/>
        </p:nvSpPr>
        <p:spPr>
          <a:xfrm>
            <a:off x="1241736" y="1522443"/>
            <a:ext cx="2965812" cy="461665"/>
          </a:xfrm>
          <a:prstGeom prst="rect">
            <a:avLst/>
          </a:prstGeom>
        </p:spPr>
        <p:txBody>
          <a:bodyPr wrap="none">
            <a:spAutoFit/>
          </a:bodyPr>
          <a:lstStyle/>
          <a:p>
            <a:r>
              <a:rPr lang="en-US" sz="2400" dirty="0" smtClean="0"/>
              <a:t>Overall Response Rate</a:t>
            </a:r>
            <a:endParaRPr lang="en-US" sz="2400" dirty="0"/>
          </a:p>
        </p:txBody>
      </p:sp>
      <p:sp>
        <p:nvSpPr>
          <p:cNvPr id="12" name="Slide Number Placeholder 11"/>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30</a:t>
            </a:fld>
            <a:endParaRPr lang="en-US" dirty="0">
              <a:solidFill>
                <a:schemeClr val="tx1"/>
              </a:solidFill>
            </a:endParaRPr>
          </a:p>
        </p:txBody>
      </p:sp>
    </p:spTree>
    <p:extLst>
      <p:ext uri="{BB962C8B-B14F-4D97-AF65-F5344CB8AC3E}">
        <p14:creationId xmlns:p14="http://schemas.microsoft.com/office/powerpoint/2010/main" val="664356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Responses</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sp>
        <p:nvSpPr>
          <p:cNvPr id="10" name="Rectangle 9"/>
          <p:cNvSpPr/>
          <p:nvPr/>
        </p:nvSpPr>
        <p:spPr>
          <a:xfrm>
            <a:off x="1253988" y="1550501"/>
            <a:ext cx="2909130" cy="461665"/>
          </a:xfrm>
          <a:prstGeom prst="rect">
            <a:avLst/>
          </a:prstGeom>
        </p:spPr>
        <p:txBody>
          <a:bodyPr wrap="none">
            <a:spAutoFit/>
          </a:bodyPr>
          <a:lstStyle/>
          <a:p>
            <a:r>
              <a:rPr lang="en-US" sz="2400" dirty="0" smtClean="0"/>
              <a:t>Response by Bed Size</a:t>
            </a:r>
            <a:endParaRPr lang="en-US" sz="2400" dirty="0"/>
          </a:p>
        </p:txBody>
      </p:sp>
      <p:graphicFrame>
        <p:nvGraphicFramePr>
          <p:cNvPr id="11" name="Content Placeholder 6"/>
          <p:cNvGraphicFramePr>
            <a:graphicFrameLocks/>
          </p:cNvGraphicFramePr>
          <p:nvPr>
            <p:extLst>
              <p:ext uri="{D42A27DB-BD31-4B8C-83A1-F6EECF244321}">
                <p14:modId xmlns:p14="http://schemas.microsoft.com/office/powerpoint/2010/main" val="3697699304"/>
              </p:ext>
            </p:extLst>
          </p:nvPr>
        </p:nvGraphicFramePr>
        <p:xfrm>
          <a:off x="1351223" y="2106923"/>
          <a:ext cx="5512451" cy="3124198"/>
        </p:xfrm>
        <a:graphic>
          <a:graphicData uri="http://schemas.openxmlformats.org/drawingml/2006/table">
            <a:tbl>
              <a:tblPr/>
              <a:tblGrid>
                <a:gridCol w="4238036"/>
                <a:gridCol w="1274415"/>
              </a:tblGrid>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Bed Size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&lt;100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41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100-249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250-499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&gt;500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smtClean="0">
                          <a:solidFill>
                            <a:srgbClr val="000000"/>
                          </a:solidFill>
                          <a:effectLst/>
                          <a:latin typeface="+mn-lt"/>
                        </a:rPr>
                        <a:t>NA/Blank</a:t>
                      </a:r>
                      <a:endParaRPr lang="en-US" sz="1800" b="0" i="0" u="none" strike="noStrike" dirty="0">
                        <a:solidFill>
                          <a:srgbClr val="000000"/>
                        </a:solidFill>
                        <a:effectLst/>
                        <a:latin typeface="+mn-lt"/>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smtClean="0">
                          <a:solidFill>
                            <a:srgbClr val="000000"/>
                          </a:solidFill>
                          <a:effectLst/>
                          <a:latin typeface="+mn-lt"/>
                        </a:rPr>
                        <a:t>3</a:t>
                      </a:r>
                      <a:endParaRPr lang="en-US" sz="18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4631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Grand 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Slide Number Placeholder 7"/>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31</a:t>
            </a:fld>
            <a:endParaRPr lang="en-US" dirty="0">
              <a:solidFill>
                <a:schemeClr val="tx1"/>
              </a:solidFill>
            </a:endParaRPr>
          </a:p>
        </p:txBody>
      </p:sp>
    </p:spTree>
    <p:extLst>
      <p:ext uri="{BB962C8B-B14F-4D97-AF65-F5344CB8AC3E}">
        <p14:creationId xmlns:p14="http://schemas.microsoft.com/office/powerpoint/2010/main" val="1096770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Responses</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sp>
        <p:nvSpPr>
          <p:cNvPr id="10" name="Rectangle 9"/>
          <p:cNvSpPr/>
          <p:nvPr/>
        </p:nvSpPr>
        <p:spPr>
          <a:xfrm>
            <a:off x="1244049" y="1545679"/>
            <a:ext cx="4652427" cy="461665"/>
          </a:xfrm>
          <a:prstGeom prst="rect">
            <a:avLst/>
          </a:prstGeom>
        </p:spPr>
        <p:txBody>
          <a:bodyPr wrap="none">
            <a:spAutoFit/>
          </a:bodyPr>
          <a:lstStyle/>
          <a:p>
            <a:r>
              <a:rPr lang="en-US" sz="2400" dirty="0" smtClean="0"/>
              <a:t>Response by CBSA Geography Type</a:t>
            </a:r>
            <a:endParaRPr lang="en-US" sz="2400" dirty="0"/>
          </a:p>
        </p:txBody>
      </p:sp>
      <p:graphicFrame>
        <p:nvGraphicFramePr>
          <p:cNvPr id="7" name="Content Placeholder 6"/>
          <p:cNvGraphicFramePr>
            <a:graphicFrameLocks/>
          </p:cNvGraphicFramePr>
          <p:nvPr>
            <p:extLst>
              <p:ext uri="{D42A27DB-BD31-4B8C-83A1-F6EECF244321}">
                <p14:modId xmlns:p14="http://schemas.microsoft.com/office/powerpoint/2010/main" val="3213061832"/>
              </p:ext>
            </p:extLst>
          </p:nvPr>
        </p:nvGraphicFramePr>
        <p:xfrm>
          <a:off x="1345530" y="2280194"/>
          <a:ext cx="5461409" cy="2976565"/>
        </p:xfrm>
        <a:graphic>
          <a:graphicData uri="http://schemas.openxmlformats.org/drawingml/2006/table">
            <a:tbl>
              <a:tblPr/>
              <a:tblGrid>
                <a:gridCol w="4198793"/>
                <a:gridCol w="1262616"/>
              </a:tblGrid>
              <a:tr h="73473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CBSA Definition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3736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Division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36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Metro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38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36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Micro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36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Rural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36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Blank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363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Grand 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32</a:t>
            </a:fld>
            <a:endParaRPr lang="en-US" dirty="0">
              <a:solidFill>
                <a:schemeClr val="tx1"/>
              </a:solidFill>
            </a:endParaRPr>
          </a:p>
        </p:txBody>
      </p:sp>
    </p:spTree>
    <p:extLst>
      <p:ext uri="{BB962C8B-B14F-4D97-AF65-F5344CB8AC3E}">
        <p14:creationId xmlns:p14="http://schemas.microsoft.com/office/powerpoint/2010/main" val="1688921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Responses</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sp>
        <p:nvSpPr>
          <p:cNvPr id="10" name="Rectangle 9"/>
          <p:cNvSpPr/>
          <p:nvPr/>
        </p:nvSpPr>
        <p:spPr>
          <a:xfrm>
            <a:off x="1234110" y="1532684"/>
            <a:ext cx="6867842" cy="461665"/>
          </a:xfrm>
          <a:prstGeom prst="rect">
            <a:avLst/>
          </a:prstGeom>
        </p:spPr>
        <p:txBody>
          <a:bodyPr wrap="none">
            <a:spAutoFit/>
          </a:bodyPr>
          <a:lstStyle/>
          <a:p>
            <a:r>
              <a:rPr lang="en-US" sz="2400" dirty="0" smtClean="0"/>
              <a:t>Response by Bad Debt: Uncompensated Care Cohort</a:t>
            </a:r>
            <a:endParaRPr lang="en-US" sz="2400" dirty="0"/>
          </a:p>
        </p:txBody>
      </p:sp>
      <p:graphicFrame>
        <p:nvGraphicFramePr>
          <p:cNvPr id="8" name="Content Placeholder 6"/>
          <p:cNvGraphicFramePr>
            <a:graphicFrameLocks/>
          </p:cNvGraphicFramePr>
          <p:nvPr>
            <p:extLst>
              <p:ext uri="{D42A27DB-BD31-4B8C-83A1-F6EECF244321}">
                <p14:modId xmlns:p14="http://schemas.microsoft.com/office/powerpoint/2010/main" val="1334042249"/>
              </p:ext>
            </p:extLst>
          </p:nvPr>
        </p:nvGraphicFramePr>
        <p:xfrm>
          <a:off x="1350067" y="2260451"/>
          <a:ext cx="5410368" cy="2194675"/>
        </p:xfrm>
        <a:graphic>
          <a:graphicData uri="http://schemas.openxmlformats.org/drawingml/2006/table">
            <a:tbl>
              <a:tblPr/>
              <a:tblGrid>
                <a:gridCol w="4159553"/>
                <a:gridCol w="1250815"/>
              </a:tblGrid>
              <a:tr h="57906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1" i="0" u="none" strike="noStrike" dirty="0">
                          <a:solidFill>
                            <a:srgbClr val="000000"/>
                          </a:solidFill>
                          <a:effectLst/>
                          <a:latin typeface="+mn-lt"/>
                        </a:rPr>
                        <a:t>Bad Debt</a:t>
                      </a:r>
                      <a:r>
                        <a:rPr lang="en-US" sz="1800" b="1" i="0" u="none" strike="noStrike" dirty="0" smtClean="0">
                          <a:solidFill>
                            <a:srgbClr val="000000"/>
                          </a:solidFill>
                          <a:effectLst/>
                          <a:latin typeface="+mn-lt"/>
                        </a:rPr>
                        <a:t>: Uncompensated </a:t>
                      </a:r>
                      <a:r>
                        <a:rPr lang="en-US" sz="1800" b="1" i="0" u="none" strike="noStrike" dirty="0">
                          <a:solidFill>
                            <a:srgbClr val="000000"/>
                          </a:solidFill>
                          <a:effectLst/>
                          <a:latin typeface="+mn-lt"/>
                        </a:rPr>
                        <a:t>Care Category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fontAlgn="b"/>
                      <a:r>
                        <a:rPr lang="en-US" sz="1800" b="1" i="0" u="none" strike="noStrike" dirty="0">
                          <a:solidFill>
                            <a:srgbClr val="000000"/>
                          </a:solidFill>
                          <a:effectLst/>
                          <a:latin typeface="+mn-lt"/>
                        </a:rPr>
                        <a:t>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31992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&lt;40%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992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40-60%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992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&gt;60%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25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992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smtClean="0">
                          <a:solidFill>
                            <a:srgbClr val="000000"/>
                          </a:solidFill>
                          <a:effectLst/>
                          <a:latin typeface="+mn-lt"/>
                        </a:rPr>
                        <a:t>Not Included</a:t>
                      </a:r>
                      <a:endParaRPr lang="en-US" sz="1800" b="0" i="0" u="none" strike="noStrike" dirty="0">
                        <a:solidFill>
                          <a:srgbClr val="000000"/>
                        </a:solidFill>
                        <a:effectLst/>
                        <a:latin typeface="+mn-lt"/>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smtClean="0">
                          <a:solidFill>
                            <a:srgbClr val="000000"/>
                          </a:solidFill>
                          <a:effectLst/>
                          <a:latin typeface="+mn-lt"/>
                        </a:rPr>
                        <a:t>46</a:t>
                      </a:r>
                      <a:endParaRPr lang="en-US" sz="18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591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l" fontAlgn="b"/>
                      <a:r>
                        <a:rPr lang="en-US" sz="1800" b="0" i="0" u="none" strike="noStrike" dirty="0">
                          <a:solidFill>
                            <a:srgbClr val="000000"/>
                          </a:solidFill>
                          <a:effectLst/>
                          <a:latin typeface="+mn-lt"/>
                        </a:rPr>
                        <a:t>Grand 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r" fontAlgn="b"/>
                      <a:r>
                        <a:rPr lang="en-US" sz="1800" b="0" i="0" u="none" strike="noStrike" dirty="0">
                          <a:solidFill>
                            <a:srgbClr val="000000"/>
                          </a:solidFill>
                          <a:effectLst/>
                          <a:latin typeface="+mn-lt"/>
                        </a:rPr>
                        <a:t>117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33</a:t>
            </a:fld>
            <a:endParaRPr lang="en-US" dirty="0">
              <a:solidFill>
                <a:schemeClr val="tx1"/>
              </a:solidFill>
            </a:endParaRPr>
          </a:p>
        </p:txBody>
      </p:sp>
    </p:spTree>
    <p:extLst>
      <p:ext uri="{BB962C8B-B14F-4D97-AF65-F5344CB8AC3E}">
        <p14:creationId xmlns:p14="http://schemas.microsoft.com/office/powerpoint/2010/main" val="1295547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Full Question Text</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sp>
        <p:nvSpPr>
          <p:cNvPr id="9" name="Content Placeholder 1"/>
          <p:cNvSpPr>
            <a:spLocks noGrp="1"/>
          </p:cNvSpPr>
          <p:nvPr>
            <p:ph idx="1"/>
          </p:nvPr>
        </p:nvSpPr>
        <p:spPr>
          <a:xfrm>
            <a:off x="1321905" y="1658746"/>
            <a:ext cx="7863419" cy="4525963"/>
          </a:xfrm>
        </p:spPr>
        <p:txBody>
          <a:bodyPr/>
          <a:lstStyle/>
          <a:p>
            <a:pPr marL="0" indent="0">
              <a:buNone/>
            </a:pPr>
            <a:r>
              <a:rPr lang="en-US" altLang="en-US" sz="1400" b="1" dirty="0">
                <a:latin typeface="Arial" panose="020B0604020202020204" pitchFamily="34" charset="0"/>
              </a:rPr>
              <a:t>Self Pay: Capabilities for Patient Engagement</a:t>
            </a:r>
          </a:p>
          <a:p>
            <a:r>
              <a:rPr lang="en-US" altLang="en-US" sz="1300" b="1" dirty="0" smtClean="0">
                <a:solidFill>
                  <a:srgbClr val="2B5681"/>
                </a:solidFill>
              </a:rPr>
              <a:t>Financial </a:t>
            </a:r>
            <a:r>
              <a:rPr lang="en-US" altLang="en-US" sz="1300" b="1" dirty="0">
                <a:solidFill>
                  <a:srgbClr val="2B5681"/>
                </a:solidFill>
              </a:rPr>
              <a:t>assistance policy</a:t>
            </a:r>
            <a:r>
              <a:rPr lang="en-US" altLang="en-US" sz="1300" dirty="0"/>
              <a:t>. Policy available during intake process, discharge, and in patient bill </a:t>
            </a:r>
          </a:p>
          <a:p>
            <a:r>
              <a:rPr lang="en-US" altLang="en-US" sz="1300" b="1" dirty="0">
                <a:solidFill>
                  <a:srgbClr val="2B5681"/>
                </a:solidFill>
              </a:rPr>
              <a:t>Financial counseling. </a:t>
            </a:r>
            <a:r>
              <a:rPr lang="en-US" altLang="en-US" sz="1300" dirty="0"/>
              <a:t>Patients have access to trained staff to assist patients in identifying financial </a:t>
            </a:r>
            <a:r>
              <a:rPr lang="en-US" altLang="en-US" sz="1300" dirty="0" smtClean="0"/>
              <a:t>options</a:t>
            </a:r>
          </a:p>
          <a:p>
            <a:r>
              <a:rPr lang="en-US" altLang="en-US" sz="1300" b="1" dirty="0" smtClean="0">
                <a:solidFill>
                  <a:srgbClr val="2B5681"/>
                </a:solidFill>
              </a:rPr>
              <a:t>Patient education. </a:t>
            </a:r>
            <a:r>
              <a:rPr lang="en-US" altLang="en-US" sz="1300" dirty="0" smtClean="0"/>
              <a:t>Patients understand billing and administrative expectations </a:t>
            </a:r>
          </a:p>
          <a:p>
            <a:r>
              <a:rPr lang="en-US" altLang="en-US" sz="1300" b="1" dirty="0" smtClean="0">
                <a:solidFill>
                  <a:srgbClr val="2B5681"/>
                </a:solidFill>
              </a:rPr>
              <a:t>Pricing. </a:t>
            </a:r>
            <a:r>
              <a:rPr lang="en-US" altLang="en-US" sz="1300" dirty="0" smtClean="0"/>
              <a:t>Availability of patient pricing prior to service </a:t>
            </a:r>
          </a:p>
          <a:p>
            <a:r>
              <a:rPr lang="en-US" altLang="en-US" sz="1300" b="1" dirty="0" smtClean="0">
                <a:solidFill>
                  <a:srgbClr val="2B5681"/>
                </a:solidFill>
              </a:rPr>
              <a:t>Online registration. </a:t>
            </a:r>
            <a:r>
              <a:rPr lang="en-US" altLang="en-US" sz="1300" dirty="0" smtClean="0"/>
              <a:t>Online registration captures necessary patient data prior to arrival </a:t>
            </a:r>
          </a:p>
          <a:p>
            <a:r>
              <a:rPr lang="en-US" altLang="en-US" sz="1300" b="1" dirty="0" smtClean="0">
                <a:solidFill>
                  <a:srgbClr val="2B5681"/>
                </a:solidFill>
              </a:rPr>
              <a:t>501r. </a:t>
            </a:r>
            <a:r>
              <a:rPr lang="en-US" altLang="en-US" sz="1300" dirty="0" smtClean="0"/>
              <a:t>Operational and technology requirements are in full compliance with requirements </a:t>
            </a:r>
          </a:p>
          <a:p>
            <a:pPr marL="0" indent="0">
              <a:buNone/>
            </a:pPr>
            <a:endParaRPr lang="en-US" altLang="en-US" sz="1300" dirty="0" smtClean="0"/>
          </a:p>
          <a:p>
            <a:pPr marL="0" indent="0">
              <a:buNone/>
            </a:pPr>
            <a:r>
              <a:rPr lang="en-US" altLang="en-US" sz="1400" b="1" dirty="0">
                <a:latin typeface="Arial" panose="020B0604020202020204" pitchFamily="34" charset="0"/>
              </a:rPr>
              <a:t>Self Pay: Process Capabilities</a:t>
            </a:r>
          </a:p>
          <a:p>
            <a:r>
              <a:rPr lang="en-US" altLang="en-US" sz="1300" b="1" dirty="0" smtClean="0">
                <a:solidFill>
                  <a:srgbClr val="2B5681"/>
                </a:solidFill>
              </a:rPr>
              <a:t>New </a:t>
            </a:r>
            <a:r>
              <a:rPr lang="en-US" altLang="en-US" sz="1300" b="1" dirty="0">
                <a:solidFill>
                  <a:srgbClr val="2B5681"/>
                </a:solidFill>
              </a:rPr>
              <a:t>patient class identification. </a:t>
            </a:r>
            <a:r>
              <a:rPr lang="en-US" altLang="en-US" sz="1300" dirty="0"/>
              <a:t>Ability to identify new patient financial classes (such as patients with health </a:t>
            </a:r>
            <a:endParaRPr lang="en-US" altLang="en-US" sz="1300" dirty="0" smtClean="0"/>
          </a:p>
          <a:p>
            <a:pPr>
              <a:buNone/>
            </a:pPr>
            <a:r>
              <a:rPr lang="en-US" altLang="en-US" sz="1300" dirty="0" smtClean="0"/>
              <a:t>	exchange </a:t>
            </a:r>
            <a:r>
              <a:rPr lang="en-US" altLang="en-US" sz="1300" dirty="0"/>
              <a:t>insurance) </a:t>
            </a:r>
          </a:p>
          <a:p>
            <a:r>
              <a:rPr lang="en-US" altLang="en-US" sz="1300" b="1" dirty="0">
                <a:solidFill>
                  <a:srgbClr val="2B5681"/>
                </a:solidFill>
              </a:rPr>
              <a:t>New patient class workflow. </a:t>
            </a:r>
            <a:r>
              <a:rPr lang="en-US" altLang="en-US" sz="1300" dirty="0"/>
              <a:t>New workflow processes for new patient financial classes </a:t>
            </a:r>
          </a:p>
          <a:p>
            <a:r>
              <a:rPr lang="en-US" altLang="en-US" sz="1300" b="1" dirty="0">
                <a:solidFill>
                  <a:srgbClr val="2B5681"/>
                </a:solidFill>
              </a:rPr>
              <a:t>Forecasting recovery rates based on demographics. </a:t>
            </a:r>
            <a:r>
              <a:rPr lang="en-US" altLang="en-US" sz="1300" dirty="0"/>
              <a:t>Forecast recovery rates based on patient demographics </a:t>
            </a:r>
          </a:p>
          <a:p>
            <a:r>
              <a:rPr lang="en-US" altLang="en-US" sz="1300" b="1" dirty="0">
                <a:solidFill>
                  <a:srgbClr val="2B5681"/>
                </a:solidFill>
              </a:rPr>
              <a:t>Prioritizing financially eligible patient accounts. </a:t>
            </a:r>
            <a:r>
              <a:rPr lang="en-US" altLang="en-US" sz="1300" dirty="0"/>
              <a:t>Use of data to prioritize potential financially eligible patients </a:t>
            </a:r>
          </a:p>
          <a:p>
            <a:r>
              <a:rPr lang="en-US" altLang="en-US" sz="1300" b="1" dirty="0">
                <a:solidFill>
                  <a:srgbClr val="2B5681"/>
                </a:solidFill>
              </a:rPr>
              <a:t>Automation of </a:t>
            </a:r>
            <a:r>
              <a:rPr lang="en-US" altLang="en-US" sz="1300" b="1" dirty="0" smtClean="0">
                <a:solidFill>
                  <a:srgbClr val="2B5681"/>
                </a:solidFill>
              </a:rPr>
              <a:t>pre-service </a:t>
            </a:r>
            <a:r>
              <a:rPr lang="en-US" altLang="en-US" sz="1300" b="1" dirty="0">
                <a:solidFill>
                  <a:srgbClr val="2B5681"/>
                </a:solidFill>
              </a:rPr>
              <a:t>processes. </a:t>
            </a:r>
            <a:r>
              <a:rPr lang="en-US" altLang="en-US" sz="1300" dirty="0"/>
              <a:t>Automation of </a:t>
            </a:r>
            <a:r>
              <a:rPr lang="en-US" altLang="en-US" sz="1300" dirty="0" smtClean="0"/>
              <a:t>pre-service processes</a:t>
            </a:r>
            <a:endParaRPr lang="en-US" altLang="en-US" sz="1300" dirty="0"/>
          </a:p>
          <a:p>
            <a:r>
              <a:rPr lang="en-US" altLang="en-US" sz="1300" b="1" dirty="0">
                <a:solidFill>
                  <a:srgbClr val="2B5681"/>
                </a:solidFill>
              </a:rPr>
              <a:t>Automated presumptive charity care</a:t>
            </a:r>
            <a:r>
              <a:rPr lang="en-US" altLang="en-US" sz="1300" dirty="0"/>
              <a:t>. Processes to identify patients who qualify for financial assistance </a:t>
            </a:r>
          </a:p>
          <a:p>
            <a:r>
              <a:rPr lang="en-US" altLang="en-US" sz="1300" b="1" dirty="0">
                <a:solidFill>
                  <a:srgbClr val="2B5681"/>
                </a:solidFill>
              </a:rPr>
              <a:t>Ability to offer payment plans. </a:t>
            </a:r>
            <a:r>
              <a:rPr lang="en-US" altLang="en-US" sz="1300" dirty="0"/>
              <a:t>Ability to offer patient payment plans </a:t>
            </a:r>
          </a:p>
          <a:p>
            <a:r>
              <a:rPr lang="en-US" altLang="en-US" sz="1300" b="1" dirty="0">
                <a:solidFill>
                  <a:srgbClr val="2B5681"/>
                </a:solidFill>
              </a:rPr>
              <a:t>Point-of-service collections. </a:t>
            </a:r>
            <a:r>
              <a:rPr lang="en-US" altLang="en-US" sz="1300" dirty="0"/>
              <a:t>Collections, including prior balances, or payment plans established pre- or </a:t>
            </a:r>
            <a:r>
              <a:rPr lang="en-US" altLang="en-US" sz="1300" dirty="0" smtClean="0"/>
              <a:t>point-of-service </a:t>
            </a:r>
            <a:r>
              <a:rPr lang="en-US" altLang="en-US" sz="1300" dirty="0"/>
              <a:t>for all patients with the means to pay (and in compliance with regulations, e.g., EMTALA) </a:t>
            </a:r>
          </a:p>
          <a:p>
            <a:endParaRPr lang="en-US" sz="1300" dirty="0"/>
          </a:p>
        </p:txBody>
      </p:sp>
      <p:sp>
        <p:nvSpPr>
          <p:cNvPr id="8" name="Slide Number Placeholder 7"/>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34</a:t>
            </a:fld>
            <a:endParaRPr lang="en-US" dirty="0">
              <a:solidFill>
                <a:schemeClr val="tx1"/>
              </a:solidFill>
            </a:endParaRPr>
          </a:p>
        </p:txBody>
      </p:sp>
    </p:spTree>
    <p:extLst>
      <p:ext uri="{BB962C8B-B14F-4D97-AF65-F5344CB8AC3E}">
        <p14:creationId xmlns:p14="http://schemas.microsoft.com/office/powerpoint/2010/main" val="1959078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About Parallon</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sp>
        <p:nvSpPr>
          <p:cNvPr id="2" name="Content Placeholder 1"/>
          <p:cNvSpPr>
            <a:spLocks noGrp="1"/>
          </p:cNvSpPr>
          <p:nvPr>
            <p:ph idx="1"/>
          </p:nvPr>
        </p:nvSpPr>
        <p:spPr>
          <a:xfrm>
            <a:off x="1331844" y="1597477"/>
            <a:ext cx="7591926" cy="4525963"/>
          </a:xfrm>
        </p:spPr>
        <p:txBody>
          <a:bodyPr/>
          <a:lstStyle/>
          <a:p>
            <a:pPr marL="0" indent="0">
              <a:buNone/>
            </a:pPr>
            <a:r>
              <a:rPr lang="en-US" sz="2200" dirty="0"/>
              <a:t>Parallon is a leading provider of healthcare business and operational services. Parallon partners with more than 1,400 hospitals and healthcare systems, along with 11,000 non-acute care providers (ambulatory surgery centers, physician practices and alternate care sites) to improve their business performance through best practices in a broad portfolio of services. With deep expertise and a strong operational legacy, Parallon supports healthcare providers in the areas of revenue cycle, technology, workforce management and consulting, in addition to group purchasing and supply chain management through HealthTrust. Parallon is committed to bringing relevant knowledge, a long track record of operational excellence and a full suite of enterprise-wide capabilities to help providers thrive in the communities they serve.</a:t>
            </a:r>
          </a:p>
          <a:p>
            <a:pPr marL="0" indent="0">
              <a:buNone/>
            </a:pPr>
            <a:endParaRPr lang="en-US" altLang="en-US" sz="2200" b="1" dirty="0"/>
          </a:p>
          <a:p>
            <a:endParaRPr lang="en-US" sz="2200" dirty="0"/>
          </a:p>
        </p:txBody>
      </p:sp>
      <p:sp>
        <p:nvSpPr>
          <p:cNvPr id="9" name="Slide Number Placeholder 8"/>
          <p:cNvSpPr>
            <a:spLocks noGrp="1"/>
          </p:cNvSpPr>
          <p:nvPr>
            <p:ph type="sldNum" sz="quarter" idx="12"/>
          </p:nvPr>
        </p:nvSpPr>
        <p:spPr>
          <a:xfrm>
            <a:off x="8503920" y="6321285"/>
            <a:ext cx="365760" cy="457200"/>
          </a:xfrm>
          <a:noFill/>
        </p:spPr>
        <p:txBody>
          <a:bodyPr/>
          <a:lstStyle/>
          <a:p>
            <a:pPr algn="ctr"/>
            <a:fld id="{5705821D-3C4E-0F42-82CC-567AFB6207E9}" type="slidenum">
              <a:rPr lang="en-US" smtClean="0">
                <a:solidFill>
                  <a:schemeClr val="tx1"/>
                </a:solidFill>
              </a:rPr>
              <a:pPr algn="ctr"/>
              <a:t>35</a:t>
            </a:fld>
            <a:endParaRPr lang="en-US" dirty="0">
              <a:solidFill>
                <a:schemeClr val="tx1"/>
              </a:solidFill>
            </a:endParaRPr>
          </a:p>
        </p:txBody>
      </p:sp>
    </p:spTree>
    <p:extLst>
      <p:ext uri="{BB962C8B-B14F-4D97-AF65-F5344CB8AC3E}">
        <p14:creationId xmlns:p14="http://schemas.microsoft.com/office/powerpoint/2010/main" val="2587985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About HFMA</a:t>
            </a:r>
            <a:endParaRPr lang="en-US" altLang="en-US" dirty="0"/>
          </a:p>
        </p:txBody>
      </p:sp>
      <p:sp>
        <p:nvSpPr>
          <p:cNvPr id="4" name="Text Placeholder 3"/>
          <p:cNvSpPr>
            <a:spLocks noGrp="1"/>
          </p:cNvSpPr>
          <p:nvPr>
            <p:ph type="body" sz="quarter" idx="14"/>
          </p:nvPr>
        </p:nvSpPr>
        <p:spPr/>
        <p:txBody>
          <a:bodyPr/>
          <a:lstStyle/>
          <a:p>
            <a:r>
              <a:rPr lang="en-US" dirty="0" smtClean="0"/>
              <a:t>About the study</a:t>
            </a:r>
            <a:endParaRPr lang="en-US" dirty="0"/>
          </a:p>
        </p:txBody>
      </p:sp>
      <p:sp>
        <p:nvSpPr>
          <p:cNvPr id="5" name="Text Placeholder 4"/>
          <p:cNvSpPr>
            <a:spLocks noGrp="1"/>
          </p:cNvSpPr>
          <p:nvPr>
            <p:ph type="body" sz="quarter" idx="13"/>
          </p:nvPr>
        </p:nvSpPr>
        <p:spPr/>
        <p:txBody>
          <a:bodyPr/>
          <a:lstStyle/>
          <a:p>
            <a:r>
              <a:rPr lang="en-US" dirty="0" smtClean="0"/>
              <a:t>6</a:t>
            </a:r>
            <a:endParaRPr lang="en-US" dirty="0"/>
          </a:p>
        </p:txBody>
      </p:sp>
      <p:sp>
        <p:nvSpPr>
          <p:cNvPr id="2" name="Content Placeholder 1"/>
          <p:cNvSpPr>
            <a:spLocks noGrp="1"/>
          </p:cNvSpPr>
          <p:nvPr>
            <p:ph idx="1"/>
          </p:nvPr>
        </p:nvSpPr>
        <p:spPr>
          <a:xfrm>
            <a:off x="1341856" y="1602476"/>
            <a:ext cx="7562036" cy="4525963"/>
          </a:xfrm>
        </p:spPr>
        <p:txBody>
          <a:bodyPr/>
          <a:lstStyle/>
          <a:p>
            <a:pPr marL="0" indent="0">
              <a:buFontTx/>
              <a:buNone/>
            </a:pPr>
            <a:r>
              <a:rPr lang="en-US" altLang="en-US" sz="2200" dirty="0"/>
              <a:t>With more than 40,000 members, the Healthcare Financial Management Association (HFMA) is the nation's premier membership organization for healthcare finance leaders. HFMA builds and supports coalitions with other healthcare associations and industry groups to achieve consensus on solutions for the challenges the U.S. healthcare system faces today. Working with a broad cross-section of stakeholders, HFMA identifies gaps throughout the healthcare delivery system and bridges them through the establishment and sharing of knowledge and best practices. We help healthcare stakeholders achieve optimal results by creating and providing education, analysis, and practical tools and solutions. Our mission is to lead the financial management of health care.</a:t>
            </a:r>
          </a:p>
          <a:p>
            <a:pPr marL="0" indent="0">
              <a:buNone/>
            </a:pPr>
            <a:endParaRPr lang="en-US" altLang="en-US" sz="2200" b="1" dirty="0"/>
          </a:p>
          <a:p>
            <a:endParaRPr lang="en-US" sz="2200" dirty="0"/>
          </a:p>
        </p:txBody>
      </p:sp>
      <p:sp>
        <p:nvSpPr>
          <p:cNvPr id="9" name="Slide Number Placeholder 8"/>
          <p:cNvSpPr>
            <a:spLocks noGrp="1"/>
          </p:cNvSpPr>
          <p:nvPr>
            <p:ph type="sldNum" sz="quarter" idx="12"/>
          </p:nvPr>
        </p:nvSpPr>
        <p:spPr>
          <a:xfrm>
            <a:off x="8503920" y="6319293"/>
            <a:ext cx="365760" cy="457200"/>
          </a:xfrm>
          <a:noFill/>
        </p:spPr>
        <p:txBody>
          <a:bodyPr/>
          <a:lstStyle/>
          <a:p>
            <a:pPr algn="ctr"/>
            <a:fld id="{5705821D-3C4E-0F42-82CC-567AFB6207E9}" type="slidenum">
              <a:rPr lang="en-US" smtClean="0">
                <a:solidFill>
                  <a:schemeClr val="tx1"/>
                </a:solidFill>
              </a:rPr>
              <a:pPr algn="ctr"/>
              <a:t>36</a:t>
            </a:fld>
            <a:endParaRPr lang="en-US" dirty="0">
              <a:solidFill>
                <a:schemeClr val="tx1"/>
              </a:solidFill>
            </a:endParaRPr>
          </a:p>
        </p:txBody>
      </p:sp>
    </p:spTree>
    <p:extLst>
      <p:ext uri="{BB962C8B-B14F-4D97-AF65-F5344CB8AC3E}">
        <p14:creationId xmlns:p14="http://schemas.microsoft.com/office/powerpoint/2010/main" val="3356693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smtClean="0"/>
              <a:t>Additional Information</a:t>
            </a:r>
            <a:endParaRPr lang="en-US" altLang="en-US" dirty="0"/>
          </a:p>
        </p:txBody>
      </p:sp>
      <p:sp>
        <p:nvSpPr>
          <p:cNvPr id="4" name="Text Placeholder 3"/>
          <p:cNvSpPr>
            <a:spLocks noGrp="1"/>
          </p:cNvSpPr>
          <p:nvPr>
            <p:ph type="body" sz="quarter" idx="14"/>
          </p:nvPr>
        </p:nvSpPr>
        <p:spPr/>
        <p:txBody>
          <a:bodyPr/>
          <a:lstStyle/>
          <a:p>
            <a:r>
              <a:rPr lang="en-US" dirty="0" smtClean="0"/>
              <a:t>Additional Information</a:t>
            </a:r>
            <a:endParaRPr lang="en-US" dirty="0"/>
          </a:p>
        </p:txBody>
      </p:sp>
    </p:spTree>
    <p:extLst>
      <p:ext uri="{BB962C8B-B14F-4D97-AF65-F5344CB8AC3E}">
        <p14:creationId xmlns:p14="http://schemas.microsoft.com/office/powerpoint/2010/main" val="1971459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ltLang="en-US" sz="2800" dirty="0" smtClean="0"/>
              <a:t>Few Respondents Indicate High Capabilities for Pricing, Patient Education, Online Registration</a:t>
            </a:r>
            <a:endParaRPr lang="en-US" altLang="en-US" sz="2800" dirty="0"/>
          </a:p>
        </p:txBody>
      </p:sp>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smtClean="0"/>
              <a:t>3</a:t>
            </a:r>
            <a:endParaRPr lang="en-US" dirty="0"/>
          </a:p>
        </p:txBody>
      </p:sp>
      <p:graphicFrame>
        <p:nvGraphicFramePr>
          <p:cNvPr id="6" name="Chart 8"/>
          <p:cNvGraphicFramePr>
            <a:graphicFrameLocks/>
          </p:cNvGraphicFramePr>
          <p:nvPr>
            <p:extLst>
              <p:ext uri="{D42A27DB-BD31-4B8C-83A1-F6EECF244321}">
                <p14:modId xmlns:p14="http://schemas.microsoft.com/office/powerpoint/2010/main" val="3550173615"/>
              </p:ext>
            </p:extLst>
          </p:nvPr>
        </p:nvGraphicFramePr>
        <p:xfrm>
          <a:off x="1204293" y="1744392"/>
          <a:ext cx="8345488" cy="4031446"/>
        </p:xfrm>
        <a:graphic>
          <a:graphicData uri="http://schemas.openxmlformats.org/presentationml/2006/ole">
            <mc:AlternateContent xmlns:mc="http://schemas.openxmlformats.org/markup-compatibility/2006">
              <mc:Choice xmlns:v="urn:schemas-microsoft-com:vml" Requires="v">
                <p:oleObj spid="_x0000_s6275" name="Worksheet" r:id="rId4" imgW="7486751" imgH="3705287" progId="Excel.Sheet.8">
                  <p:embed/>
                </p:oleObj>
              </mc:Choice>
              <mc:Fallback>
                <p:oleObj name="Worksheet" r:id="rId4" imgW="7486751" imgH="3705287" progId="Excel.Sheet.8">
                  <p:embed/>
                  <p:pic>
                    <p:nvPicPr>
                      <p:cNvPr id="0" name="Picture 10"/>
                      <p:cNvPicPr>
                        <a:picLocks noChangeArrowheads="1"/>
                      </p:cNvPicPr>
                      <p:nvPr/>
                    </p:nvPicPr>
                    <p:blipFill>
                      <a:blip r:embed="rId5"/>
                      <a:srcRect/>
                      <a:stretch>
                        <a:fillRect/>
                      </a:stretch>
                    </p:blipFill>
                    <p:spPr bwMode="auto">
                      <a:xfrm>
                        <a:off x="1204293" y="1744392"/>
                        <a:ext cx="8345488" cy="4031446"/>
                      </a:xfrm>
                      <a:prstGeom prst="rect">
                        <a:avLst/>
                      </a:prstGeom>
                      <a:noFill/>
                      <a:extLst/>
                    </p:spPr>
                  </p:pic>
                </p:oleObj>
              </mc:Fallback>
            </mc:AlternateContent>
          </a:graphicData>
        </a:graphic>
      </p:graphicFrame>
      <p:sp>
        <p:nvSpPr>
          <p:cNvPr id="10" name="Slide Number Placeholder 9"/>
          <p:cNvSpPr>
            <a:spLocks noGrp="1"/>
          </p:cNvSpPr>
          <p:nvPr>
            <p:ph type="sldNum" sz="quarter" idx="12"/>
          </p:nvPr>
        </p:nvSpPr>
        <p:spPr>
          <a:xfrm>
            <a:off x="8503920" y="6320774"/>
            <a:ext cx="365760" cy="457200"/>
          </a:xfrm>
          <a:noFill/>
        </p:spPr>
        <p:txBody>
          <a:bodyPr/>
          <a:lstStyle/>
          <a:p>
            <a:pPr algn="ctr"/>
            <a:r>
              <a:rPr lang="en-US" dirty="0">
                <a:solidFill>
                  <a:schemeClr val="tx1"/>
                </a:solidFill>
              </a:rPr>
              <a:t>1</a:t>
            </a:r>
          </a:p>
        </p:txBody>
      </p:sp>
      <p:sp>
        <p:nvSpPr>
          <p:cNvPr id="2" name="TextBox 1"/>
          <p:cNvSpPr txBox="1"/>
          <p:nvPr/>
        </p:nvSpPr>
        <p:spPr>
          <a:xfrm>
            <a:off x="3558209" y="2087217"/>
            <a:ext cx="914400" cy="914400"/>
          </a:xfrm>
          <a:prstGeom prst="rect">
            <a:avLst/>
          </a:prstGeom>
          <a:noFill/>
        </p:spPr>
        <p:txBody>
          <a:bodyPr wrap="none" lIns="0" tIns="0" rIns="0" bIns="0" rtlCol="0" anchor="t" anchorCtr="0">
            <a:noAutofit/>
          </a:bodyPr>
          <a:lstStyle/>
          <a:p>
            <a:endParaRPr lang="en-US" dirty="0"/>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
        <p:nvSpPr>
          <p:cNvPr id="8" name="TextBox 7"/>
          <p:cNvSpPr txBox="1"/>
          <p:nvPr/>
        </p:nvSpPr>
        <p:spPr>
          <a:xfrm>
            <a:off x="2590800" y="1770093"/>
            <a:ext cx="4381500" cy="914400"/>
          </a:xfrm>
          <a:prstGeom prst="rect">
            <a:avLst/>
          </a:prstGeom>
          <a:noFill/>
        </p:spPr>
        <p:txBody>
          <a:bodyPr wrap="none" lIns="0" tIns="0" rIns="0" bIns="0" rtlCol="0" anchor="t" anchorCtr="0">
            <a:noAutofit/>
          </a:bodyPr>
          <a:lstStyle/>
          <a:p>
            <a:r>
              <a:rPr lang="en-US" sz="2000" dirty="0" smtClean="0"/>
              <a:t>Self-Pay Capabilities for Patient Engagement</a:t>
            </a:r>
            <a:endParaRPr lang="en-US" sz="2000" dirty="0"/>
          </a:p>
        </p:txBody>
      </p:sp>
    </p:spTree>
    <p:extLst>
      <p:ext uri="{BB962C8B-B14F-4D97-AF65-F5344CB8AC3E}">
        <p14:creationId xmlns:p14="http://schemas.microsoft.com/office/powerpoint/2010/main" val="4139834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301752"/>
            <a:ext cx="7863417" cy="990600"/>
          </a:xfrm>
        </p:spPr>
        <p:txBody>
          <a:bodyPr>
            <a:normAutofit/>
          </a:bodyPr>
          <a:lstStyle/>
          <a:p>
            <a:r>
              <a:rPr lang="en-US" altLang="en-US" dirty="0"/>
              <a:t>Organizations Indicate Low Capability With Forecasting, Automation</a:t>
            </a:r>
            <a:endParaRPr lang="en-US" dirty="0"/>
          </a:p>
        </p:txBody>
      </p:sp>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smtClean="0"/>
              <a:t>3</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85039454"/>
              </p:ext>
            </p:extLst>
          </p:nvPr>
        </p:nvGraphicFramePr>
        <p:xfrm>
          <a:off x="1225550" y="1885950"/>
          <a:ext cx="7343775" cy="4010025"/>
        </p:xfrm>
        <a:graphic>
          <a:graphicData uri="http://schemas.openxmlformats.org/presentationml/2006/ole">
            <mc:AlternateContent xmlns:mc="http://schemas.openxmlformats.org/markup-compatibility/2006">
              <mc:Choice xmlns:v="urn:schemas-microsoft-com:vml" Requires="v">
                <p:oleObj spid="_x0000_s7299" name="Worksheet" r:id="rId4" imgW="7829584" imgH="4581490" progId="Excel.Sheet.8">
                  <p:embed/>
                </p:oleObj>
              </mc:Choice>
              <mc:Fallback>
                <p:oleObj name="Worksheet" r:id="rId4" imgW="7829584" imgH="4581490" progId="Excel.Sheet.8">
                  <p:embed/>
                  <p:pic>
                    <p:nvPicPr>
                      <p:cNvPr id="0" name="Picture 10"/>
                      <p:cNvPicPr>
                        <a:picLocks noChangeArrowheads="1"/>
                      </p:cNvPicPr>
                      <p:nvPr/>
                    </p:nvPicPr>
                    <p:blipFill>
                      <a:blip r:embed="rId5"/>
                      <a:srcRect/>
                      <a:stretch>
                        <a:fillRect/>
                      </a:stretch>
                    </p:blipFill>
                    <p:spPr bwMode="auto">
                      <a:xfrm>
                        <a:off x="1225550" y="1885950"/>
                        <a:ext cx="7343775" cy="401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Slide Number Placeholder 9"/>
          <p:cNvSpPr>
            <a:spLocks noGrp="1"/>
          </p:cNvSpPr>
          <p:nvPr>
            <p:ph type="sldNum" sz="quarter" idx="12"/>
          </p:nvPr>
        </p:nvSpPr>
        <p:spPr>
          <a:xfrm>
            <a:off x="8503920" y="6318504"/>
            <a:ext cx="365760" cy="457200"/>
          </a:xfrm>
          <a:noFill/>
        </p:spPr>
        <p:txBody>
          <a:bodyPr/>
          <a:lstStyle/>
          <a:p>
            <a:pPr algn="ctr"/>
            <a:r>
              <a:rPr lang="en-US" dirty="0" smtClean="0">
                <a:solidFill>
                  <a:schemeClr val="tx1"/>
                </a:solidFill>
              </a:rPr>
              <a:t>2</a:t>
            </a:r>
            <a:endParaRPr lang="en-US" dirty="0">
              <a:solidFill>
                <a:schemeClr val="tx1"/>
              </a:solidFill>
            </a:endParaRPr>
          </a:p>
        </p:txBody>
      </p:sp>
      <p:sp>
        <p:nvSpPr>
          <p:cNvPr id="9"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
        <p:nvSpPr>
          <p:cNvPr id="6" name="TextBox 5"/>
          <p:cNvSpPr txBox="1"/>
          <p:nvPr/>
        </p:nvSpPr>
        <p:spPr>
          <a:xfrm>
            <a:off x="3048000" y="1729672"/>
            <a:ext cx="914400" cy="914400"/>
          </a:xfrm>
          <a:prstGeom prst="rect">
            <a:avLst/>
          </a:prstGeom>
          <a:noFill/>
        </p:spPr>
        <p:txBody>
          <a:bodyPr wrap="none" lIns="0" tIns="0" rIns="0" bIns="0" rtlCol="0" anchor="t" anchorCtr="0">
            <a:noAutofit/>
          </a:bodyPr>
          <a:lstStyle/>
          <a:p>
            <a:r>
              <a:rPr lang="en-US" sz="2000" dirty="0" smtClean="0"/>
              <a:t>Self-Pay Process By Low Capability</a:t>
            </a:r>
            <a:endParaRPr lang="en-US" sz="2000" dirty="0"/>
          </a:p>
        </p:txBody>
      </p:sp>
    </p:spTree>
    <p:extLst>
      <p:ext uri="{BB962C8B-B14F-4D97-AF65-F5344CB8AC3E}">
        <p14:creationId xmlns:p14="http://schemas.microsoft.com/office/powerpoint/2010/main" val="4217260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130370"/>
            <a:ext cx="7434072" cy="4525963"/>
          </a:xfrm>
        </p:spPr>
        <p:txBody>
          <a:bodyPr/>
          <a:lstStyle/>
          <a:p>
            <a:endParaRPr lang="en-US" altLang="en-US" dirty="0" smtClean="0"/>
          </a:p>
          <a:p>
            <a:r>
              <a:rPr lang="en-US" altLang="en-US" dirty="0"/>
              <a:t>About 17 percent indicate high capabilities for pre-service automation, forecasting, and prioritizing financially eligible patient accounts. </a:t>
            </a:r>
          </a:p>
          <a:p>
            <a:r>
              <a:rPr lang="en-US" altLang="en-US" dirty="0" smtClean="0"/>
              <a:t>Certain </a:t>
            </a:r>
            <a:r>
              <a:rPr lang="en-US" altLang="en-US" dirty="0"/>
              <a:t>tasks take priority. Organizations rate pre-service pricing as the highest priority when considering how to engage patients in paying for their health care.</a:t>
            </a:r>
          </a:p>
          <a:p>
            <a:r>
              <a:rPr lang="en-US" altLang="en-US" dirty="0" smtClean="0"/>
              <a:t>Respondents </a:t>
            </a:r>
            <a:r>
              <a:rPr lang="en-US" altLang="en-US" dirty="0"/>
              <a:t>indicate point-of-service collections and automation are the highest priorities when considering which self-pay processes to implement.</a:t>
            </a:r>
            <a:endParaRPr lang="en-US" dirty="0"/>
          </a:p>
          <a:p>
            <a:endParaRPr lang="en-US" dirty="0"/>
          </a:p>
        </p:txBody>
      </p:sp>
      <p:sp>
        <p:nvSpPr>
          <p:cNvPr id="3" name="Title 2"/>
          <p:cNvSpPr>
            <a:spLocks noGrp="1"/>
          </p:cNvSpPr>
          <p:nvPr>
            <p:ph type="title"/>
          </p:nvPr>
        </p:nvSpPr>
        <p:spPr/>
        <p:txBody>
          <a:bodyPr/>
          <a:lstStyle/>
          <a:p>
            <a:r>
              <a:rPr lang="en-US" dirty="0" smtClean="0"/>
              <a:t>Highlights</a:t>
            </a:r>
            <a:endParaRPr lang="en-US" dirty="0"/>
          </a:p>
        </p:txBody>
      </p:sp>
      <p:sp>
        <p:nvSpPr>
          <p:cNvPr id="4" name="Text Placeholder 3"/>
          <p:cNvSpPr>
            <a:spLocks noGrp="1"/>
          </p:cNvSpPr>
          <p:nvPr>
            <p:ph type="body" sz="quarter" idx="14"/>
          </p:nvPr>
        </p:nvSpPr>
        <p:spPr/>
        <p:txBody>
          <a:bodyPr/>
          <a:lstStyle/>
          <a:p>
            <a:r>
              <a:rPr lang="en-US" dirty="0" smtClean="0"/>
              <a:t>Executive Summary</a:t>
            </a:r>
            <a:endParaRPr lang="en-US" dirty="0"/>
          </a:p>
        </p:txBody>
      </p:sp>
      <p:sp>
        <p:nvSpPr>
          <p:cNvPr id="5" name="Text Placeholder 4"/>
          <p:cNvSpPr>
            <a:spLocks noGrp="1"/>
          </p:cNvSpPr>
          <p:nvPr>
            <p:ph type="body" sz="quarter" idx="13"/>
          </p:nvPr>
        </p:nvSpPr>
        <p:spPr/>
        <p:txBody>
          <a:bodyPr/>
          <a:lstStyle/>
          <a:p>
            <a:r>
              <a:rPr lang="en-US" dirty="0"/>
              <a:t>1</a:t>
            </a:r>
          </a:p>
        </p:txBody>
      </p:sp>
      <p:sp>
        <p:nvSpPr>
          <p:cNvPr id="6" name="Text Placeholder 5"/>
          <p:cNvSpPr>
            <a:spLocks noGrp="1"/>
          </p:cNvSpPr>
          <p:nvPr>
            <p:ph type="body" sz="quarter" idx="15"/>
          </p:nvPr>
        </p:nvSpPr>
        <p:spPr>
          <a:xfrm>
            <a:off x="1351722" y="6187477"/>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p:txBody>
      </p:sp>
      <p:sp>
        <p:nvSpPr>
          <p:cNvPr id="10" name="Slide Number Placeholder 9"/>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4</a:t>
            </a:fld>
            <a:endParaRPr lang="en-US" dirty="0">
              <a:solidFill>
                <a:schemeClr val="tx1"/>
              </a:solidFill>
            </a:endParaRPr>
          </a:p>
        </p:txBody>
      </p:sp>
    </p:spTree>
    <p:extLst>
      <p:ext uri="{BB962C8B-B14F-4D97-AF65-F5344CB8AC3E}">
        <p14:creationId xmlns:p14="http://schemas.microsoft.com/office/powerpoint/2010/main" val="12567461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3499" y="467360"/>
            <a:ext cx="7645401" cy="990600"/>
          </a:xfrm>
        </p:spPr>
        <p:txBody>
          <a:bodyPr>
            <a:normAutofit fontScale="90000"/>
          </a:bodyPr>
          <a:lstStyle/>
          <a:p>
            <a:pPr>
              <a:defRPr/>
            </a:pPr>
            <a:r>
              <a:rPr lang="en-US" altLang="en-US" sz="2800" dirty="0" smtClean="0"/>
              <a:t>Low Self-Pay Process Capability Increases as Bad Debt Increases, Except for New Patient Class Identification</a:t>
            </a:r>
            <a:r>
              <a:rPr lang="en-US" sz="2800" dirty="0" smtClean="0"/>
              <a:t/>
            </a:r>
            <a:br>
              <a:rPr lang="en-US" sz="2800" dirty="0" smtClean="0"/>
            </a:br>
            <a:endParaRPr lang="en-US" sz="2800" dirty="0"/>
          </a:p>
        </p:txBody>
      </p:sp>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smtClean="0"/>
              <a:t>3</a:t>
            </a:r>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3209525025"/>
              </p:ext>
            </p:extLst>
          </p:nvPr>
        </p:nvGraphicFramePr>
        <p:xfrm>
          <a:off x="1207014" y="2378966"/>
          <a:ext cx="6895263" cy="318845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2832615" y="1804702"/>
            <a:ext cx="914400" cy="914400"/>
          </a:xfrm>
          <a:prstGeom prst="rect">
            <a:avLst/>
          </a:prstGeom>
          <a:noFill/>
        </p:spPr>
        <p:txBody>
          <a:bodyPr wrap="none" lIns="0" tIns="0" rIns="0" bIns="0" rtlCol="0" anchor="t" anchorCtr="0">
            <a:noAutofit/>
          </a:bodyPr>
          <a:lstStyle/>
          <a:p>
            <a:r>
              <a:rPr lang="en-US" sz="2000" dirty="0" smtClean="0"/>
              <a:t>Percent Indicating Low Capabilities</a:t>
            </a:r>
            <a:endParaRPr lang="en-US" sz="2000" dirty="0"/>
          </a:p>
        </p:txBody>
      </p:sp>
      <p:sp>
        <p:nvSpPr>
          <p:cNvPr id="9" name="Slide Number Placeholder 8"/>
          <p:cNvSpPr>
            <a:spLocks noGrp="1"/>
          </p:cNvSpPr>
          <p:nvPr>
            <p:ph type="sldNum" sz="quarter" idx="12"/>
          </p:nvPr>
        </p:nvSpPr>
        <p:spPr>
          <a:xfrm>
            <a:off x="8503920" y="6318504"/>
            <a:ext cx="365760" cy="457200"/>
          </a:xfrm>
          <a:noFill/>
        </p:spPr>
        <p:txBody>
          <a:bodyPr/>
          <a:lstStyle/>
          <a:p>
            <a:pPr algn="ctr"/>
            <a:r>
              <a:rPr lang="en-US" dirty="0">
                <a:solidFill>
                  <a:schemeClr val="tx1"/>
                </a:solidFill>
              </a:rPr>
              <a:t>3</a:t>
            </a:r>
          </a:p>
        </p:txBody>
      </p:sp>
      <p:sp>
        <p:nvSpPr>
          <p:cNvPr id="10"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2885282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en-US" sz="2800" dirty="0"/>
              <a:t>Respondents Indicate Point-of-Service Collections and Automation as Priorities for Process Improvement</a:t>
            </a:r>
            <a:endParaRPr lang="en-US" sz="2800" dirty="0"/>
          </a:p>
        </p:txBody>
      </p:sp>
      <p:sp>
        <p:nvSpPr>
          <p:cNvPr id="4" name="Text Placeholder 3"/>
          <p:cNvSpPr>
            <a:spLocks noGrp="1"/>
          </p:cNvSpPr>
          <p:nvPr>
            <p:ph type="body" sz="quarter" idx="14"/>
          </p:nvPr>
        </p:nvSpPr>
        <p:spPr/>
        <p:txBody>
          <a:bodyPr/>
          <a:lstStyle/>
          <a:p>
            <a:r>
              <a:rPr lang="en-US" dirty="0" smtClean="0"/>
              <a:t>Future priorities</a:t>
            </a:r>
            <a:endParaRPr lang="en-US" dirty="0"/>
          </a:p>
        </p:txBody>
      </p:sp>
      <p:sp>
        <p:nvSpPr>
          <p:cNvPr id="5" name="Text Placeholder 4"/>
          <p:cNvSpPr>
            <a:spLocks noGrp="1"/>
          </p:cNvSpPr>
          <p:nvPr>
            <p:ph type="body" sz="quarter" idx="13"/>
          </p:nvPr>
        </p:nvSpPr>
        <p:spPr/>
        <p:txBody>
          <a:bodyPr/>
          <a:lstStyle/>
          <a:p>
            <a:r>
              <a:rPr lang="en-US" dirty="0" smtClean="0"/>
              <a:t>4</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38733967"/>
              </p:ext>
            </p:extLst>
          </p:nvPr>
        </p:nvGraphicFramePr>
        <p:xfrm>
          <a:off x="1089095" y="1732707"/>
          <a:ext cx="7915757" cy="4157293"/>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12"/>
          </p:nvPr>
        </p:nvSpPr>
        <p:spPr>
          <a:xfrm>
            <a:off x="8503920" y="6318504"/>
            <a:ext cx="365760" cy="457200"/>
          </a:xfrm>
          <a:noFill/>
        </p:spPr>
        <p:txBody>
          <a:bodyPr/>
          <a:lstStyle/>
          <a:p>
            <a:pPr algn="ctr"/>
            <a:r>
              <a:rPr lang="en-US" dirty="0" smtClean="0">
                <a:solidFill>
                  <a:schemeClr val="tx1"/>
                </a:solidFill>
              </a:rPr>
              <a:t>4</a:t>
            </a:r>
            <a:endParaRPr lang="en-US" dirty="0">
              <a:solidFill>
                <a:schemeClr val="tx1"/>
              </a:solidFill>
            </a:endParaRPr>
          </a:p>
        </p:txBody>
      </p:sp>
      <p:sp>
        <p:nvSpPr>
          <p:cNvPr id="8"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
        <p:nvSpPr>
          <p:cNvPr id="2" name="TextBox 1"/>
          <p:cNvSpPr txBox="1"/>
          <p:nvPr/>
        </p:nvSpPr>
        <p:spPr>
          <a:xfrm>
            <a:off x="1967948" y="1668699"/>
            <a:ext cx="6718852" cy="914400"/>
          </a:xfrm>
          <a:prstGeom prst="rect">
            <a:avLst/>
          </a:prstGeom>
          <a:noFill/>
        </p:spPr>
        <p:txBody>
          <a:bodyPr wrap="none" lIns="0" tIns="0" rIns="0" bIns="0" rtlCol="0" anchor="t" anchorCtr="0">
            <a:noAutofit/>
          </a:bodyPr>
          <a:lstStyle/>
          <a:p>
            <a:r>
              <a:rPr lang="en-US" sz="2000" dirty="0" smtClean="0"/>
              <a:t>Automation of Presumptive Charity Care and the Pre-Service </a:t>
            </a:r>
          </a:p>
          <a:p>
            <a:pPr algn="ctr"/>
            <a:r>
              <a:rPr lang="en-US" sz="2000" dirty="0" smtClean="0"/>
              <a:t>Process By Bad Debt: Uncompensated Care</a:t>
            </a:r>
            <a:endParaRPr lang="en-US" sz="2000" dirty="0"/>
          </a:p>
        </p:txBody>
      </p:sp>
    </p:spTree>
    <p:extLst>
      <p:ext uri="{BB962C8B-B14F-4D97-AF65-F5344CB8AC3E}">
        <p14:creationId xmlns:p14="http://schemas.microsoft.com/office/powerpoint/2010/main" val="20416543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en-US" sz="2800" dirty="0"/>
              <a:t>Respondents Indicate Point-of-Service Collections and Automation as Priorities for Process Improvement</a:t>
            </a:r>
            <a:endParaRPr lang="en-US" sz="2800" dirty="0"/>
          </a:p>
        </p:txBody>
      </p:sp>
      <p:sp>
        <p:nvSpPr>
          <p:cNvPr id="4" name="Text Placeholder 3"/>
          <p:cNvSpPr>
            <a:spLocks noGrp="1"/>
          </p:cNvSpPr>
          <p:nvPr>
            <p:ph type="body" sz="quarter" idx="14"/>
          </p:nvPr>
        </p:nvSpPr>
        <p:spPr/>
        <p:txBody>
          <a:bodyPr/>
          <a:lstStyle/>
          <a:p>
            <a:r>
              <a:rPr lang="en-US" dirty="0" smtClean="0"/>
              <a:t>Future priorities</a:t>
            </a:r>
            <a:endParaRPr lang="en-US" dirty="0"/>
          </a:p>
        </p:txBody>
      </p:sp>
      <p:sp>
        <p:nvSpPr>
          <p:cNvPr id="5" name="Text Placeholder 4"/>
          <p:cNvSpPr>
            <a:spLocks noGrp="1"/>
          </p:cNvSpPr>
          <p:nvPr>
            <p:ph type="body" sz="quarter" idx="13"/>
          </p:nvPr>
        </p:nvSpPr>
        <p:spPr/>
        <p:txBody>
          <a:bodyPr/>
          <a:lstStyle/>
          <a:p>
            <a:r>
              <a:rPr lang="en-US" dirty="0" smtClean="0"/>
              <a:t>4</a:t>
            </a:r>
            <a:endParaRPr lang="en-US" dirty="0"/>
          </a:p>
        </p:txBody>
      </p:sp>
      <p:sp>
        <p:nvSpPr>
          <p:cNvPr id="9" name="Rectangle 8"/>
          <p:cNvSpPr/>
          <p:nvPr/>
        </p:nvSpPr>
        <p:spPr>
          <a:xfrm>
            <a:off x="1333500" y="5440512"/>
            <a:ext cx="4533677" cy="276999"/>
          </a:xfrm>
          <a:prstGeom prst="rect">
            <a:avLst/>
          </a:prstGeom>
        </p:spPr>
        <p:txBody>
          <a:bodyPr wrap="none">
            <a:spAutoFit/>
          </a:bodyPr>
          <a:lstStyle/>
          <a:p>
            <a:r>
              <a:rPr lang="en-US" sz="1200" i="1" dirty="0" smtClean="0">
                <a:latin typeface="Calibri" panose="020F0502020204030204" pitchFamily="34" charset="0"/>
                <a:ea typeface="Calibri" panose="020F0502020204030204" pitchFamily="34" charset="0"/>
                <a:cs typeface="Times New Roman" panose="02020603050405020304" pitchFamily="18" charset="0"/>
              </a:rPr>
              <a:t>Findings may be considered anecdotal due to distribution of responses</a:t>
            </a:r>
            <a:endParaRPr lang="en-US" sz="1200" i="1" dirty="0"/>
          </a:p>
        </p:txBody>
      </p:sp>
      <p:graphicFrame>
        <p:nvGraphicFramePr>
          <p:cNvPr id="10" name="Chart 9"/>
          <p:cNvGraphicFramePr>
            <a:graphicFrameLocks/>
          </p:cNvGraphicFramePr>
          <p:nvPr>
            <p:extLst>
              <p:ext uri="{D42A27DB-BD31-4B8C-83A1-F6EECF244321}">
                <p14:modId xmlns:p14="http://schemas.microsoft.com/office/powerpoint/2010/main" val="2085226581"/>
              </p:ext>
            </p:extLst>
          </p:nvPr>
        </p:nvGraphicFramePr>
        <p:xfrm>
          <a:off x="1137440" y="1821684"/>
          <a:ext cx="7749381" cy="3436735"/>
        </p:xfrm>
        <a:graphic>
          <a:graphicData uri="http://schemas.openxmlformats.org/drawingml/2006/chart">
            <c:chart xmlns:c="http://schemas.openxmlformats.org/drawingml/2006/chart" xmlns:r="http://schemas.openxmlformats.org/officeDocument/2006/relationships" r:id="rId3"/>
          </a:graphicData>
        </a:graphic>
      </p:graphicFrame>
      <p:sp>
        <p:nvSpPr>
          <p:cNvPr id="11" name="Slide Number Placeholder 10"/>
          <p:cNvSpPr>
            <a:spLocks noGrp="1"/>
          </p:cNvSpPr>
          <p:nvPr>
            <p:ph type="sldNum" sz="quarter" idx="12"/>
          </p:nvPr>
        </p:nvSpPr>
        <p:spPr>
          <a:xfrm>
            <a:off x="8503920" y="6318504"/>
            <a:ext cx="365760" cy="457200"/>
          </a:xfrm>
          <a:noFill/>
        </p:spPr>
        <p:txBody>
          <a:bodyPr/>
          <a:lstStyle/>
          <a:p>
            <a:pPr algn="ctr"/>
            <a:r>
              <a:rPr lang="en-US" dirty="0">
                <a:solidFill>
                  <a:schemeClr val="tx1"/>
                </a:solidFill>
              </a:rPr>
              <a:t>5</a:t>
            </a:r>
          </a:p>
        </p:txBody>
      </p:sp>
      <p:sp>
        <p:nvSpPr>
          <p:cNvPr id="12"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4134155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altLang="en-US" dirty="0"/>
              <a:t>Outpatient </a:t>
            </a:r>
            <a:r>
              <a:rPr lang="en-US" altLang="en-US" dirty="0" smtClean="0"/>
              <a:t>Pre-/Point-of-Service </a:t>
            </a:r>
            <a:r>
              <a:rPr lang="en-US" altLang="en-US" dirty="0"/>
              <a:t>Collections </a:t>
            </a:r>
            <a:r>
              <a:rPr lang="en-US" altLang="en-US" dirty="0" smtClean="0"/>
              <a:t/>
            </a:r>
            <a:br>
              <a:rPr lang="en-US" altLang="en-US" dirty="0" smtClean="0"/>
            </a:br>
            <a:r>
              <a:rPr lang="en-US" altLang="en-US" dirty="0" smtClean="0"/>
              <a:t>(</a:t>
            </a:r>
            <a:r>
              <a:rPr lang="en-US" altLang="en-US" dirty="0"/>
              <a:t>non </a:t>
            </a:r>
            <a:r>
              <a:rPr lang="en-US" altLang="en-US" dirty="0" smtClean="0"/>
              <a:t>ED)</a:t>
            </a:r>
            <a:endParaRPr lang="en-US" dirty="0"/>
          </a:p>
        </p:txBody>
      </p:sp>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smtClean="0"/>
              <a:t>3</a:t>
            </a:r>
            <a:endParaRPr lang="en-US" dirty="0"/>
          </a:p>
        </p:txBody>
      </p:sp>
      <p:sp>
        <p:nvSpPr>
          <p:cNvPr id="8" name="Rectangle 7"/>
          <p:cNvSpPr/>
          <p:nvPr/>
        </p:nvSpPr>
        <p:spPr>
          <a:xfrm>
            <a:off x="1333500" y="5650722"/>
            <a:ext cx="4533677" cy="276999"/>
          </a:xfrm>
          <a:prstGeom prst="rect">
            <a:avLst/>
          </a:prstGeom>
        </p:spPr>
        <p:txBody>
          <a:bodyPr wrap="none">
            <a:spAutoFit/>
          </a:bodyPr>
          <a:lstStyle/>
          <a:p>
            <a:r>
              <a:rPr lang="en-US" sz="1200" i="1" dirty="0" smtClean="0">
                <a:latin typeface="Calibri" panose="020F0502020204030204" pitchFamily="34" charset="0"/>
                <a:ea typeface="Calibri" panose="020F0502020204030204" pitchFamily="34" charset="0"/>
                <a:cs typeface="Times New Roman" panose="02020603050405020304" pitchFamily="18" charset="0"/>
              </a:rPr>
              <a:t>Findings may be considered anecdotal due to distribution of responses</a:t>
            </a:r>
            <a:endParaRPr lang="en-US" sz="1200" i="1" dirty="0"/>
          </a:p>
        </p:txBody>
      </p:sp>
      <p:graphicFrame>
        <p:nvGraphicFramePr>
          <p:cNvPr id="9" name="Chart 8"/>
          <p:cNvGraphicFramePr>
            <a:graphicFrameLocks/>
          </p:cNvGraphicFramePr>
          <p:nvPr>
            <p:extLst>
              <p:ext uri="{D42A27DB-BD31-4B8C-83A1-F6EECF244321}">
                <p14:modId xmlns:p14="http://schemas.microsoft.com/office/powerpoint/2010/main" val="2424896267"/>
              </p:ext>
            </p:extLst>
          </p:nvPr>
        </p:nvGraphicFramePr>
        <p:xfrm>
          <a:off x="1287780" y="1714765"/>
          <a:ext cx="7577924" cy="3990295"/>
        </p:xfrm>
        <a:graphic>
          <a:graphicData uri="http://schemas.openxmlformats.org/drawingml/2006/chart">
            <c:chart xmlns:c="http://schemas.openxmlformats.org/drawingml/2006/chart" xmlns:r="http://schemas.openxmlformats.org/officeDocument/2006/relationships" r:id="rId3"/>
          </a:graphicData>
        </a:graphic>
      </p:graphicFrame>
      <p:sp>
        <p:nvSpPr>
          <p:cNvPr id="13" name="Slide Number Placeholder 8"/>
          <p:cNvSpPr>
            <a:spLocks noGrp="1"/>
          </p:cNvSpPr>
          <p:nvPr>
            <p:ph type="sldNum" sz="quarter" idx="12"/>
          </p:nvPr>
        </p:nvSpPr>
        <p:spPr>
          <a:xfrm>
            <a:off x="8503920" y="6318504"/>
            <a:ext cx="365760" cy="457200"/>
          </a:xfrm>
          <a:noFill/>
        </p:spPr>
        <p:txBody>
          <a:bodyPr/>
          <a:lstStyle/>
          <a:p>
            <a:pPr algn="ctr"/>
            <a:r>
              <a:rPr lang="en-US" dirty="0">
                <a:solidFill>
                  <a:schemeClr val="tx1"/>
                </a:solidFill>
              </a:rPr>
              <a:t>6</a:t>
            </a:r>
          </a:p>
        </p:txBody>
      </p:sp>
      <p:sp>
        <p:nvSpPr>
          <p:cNvPr id="10"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
        <p:nvSpPr>
          <p:cNvPr id="2" name="TextBox 1"/>
          <p:cNvSpPr txBox="1"/>
          <p:nvPr/>
        </p:nvSpPr>
        <p:spPr>
          <a:xfrm>
            <a:off x="2180397" y="1594104"/>
            <a:ext cx="5495925" cy="914400"/>
          </a:xfrm>
          <a:prstGeom prst="rect">
            <a:avLst/>
          </a:prstGeom>
          <a:noFill/>
        </p:spPr>
        <p:txBody>
          <a:bodyPr wrap="none" lIns="0" tIns="0" rIns="0" bIns="0" rtlCol="0" anchor="t" anchorCtr="0">
            <a:noAutofit/>
          </a:bodyPr>
          <a:lstStyle/>
          <a:p>
            <a:r>
              <a:rPr lang="en-US" sz="2000" dirty="0" smtClean="0"/>
              <a:t>Outpatient Pre-/Point-of-Service Collections By Bed Size</a:t>
            </a:r>
            <a:endParaRPr lang="en-US" sz="2000" dirty="0"/>
          </a:p>
        </p:txBody>
      </p:sp>
    </p:spTree>
    <p:extLst>
      <p:ext uri="{BB962C8B-B14F-4D97-AF65-F5344CB8AC3E}">
        <p14:creationId xmlns:p14="http://schemas.microsoft.com/office/powerpoint/2010/main" val="28852823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2" y="443327"/>
            <a:ext cx="7863417" cy="990600"/>
          </a:xfrm>
        </p:spPr>
        <p:txBody>
          <a:bodyPr>
            <a:normAutofit fontScale="90000"/>
          </a:bodyPr>
          <a:lstStyle/>
          <a:p>
            <a:r>
              <a:rPr lang="en-US" altLang="en-US" sz="2800" dirty="0" smtClean="0"/>
              <a:t>Outpatient Pre- /Point-of-Service Collections (non ER)</a:t>
            </a:r>
            <a:r>
              <a:rPr lang="en-US" sz="2800" dirty="0" smtClean="0"/>
              <a:t/>
            </a:r>
            <a:br>
              <a:rPr lang="en-US" sz="2800" dirty="0" smtClean="0"/>
            </a:br>
            <a:endParaRPr lang="en-US" sz="2800" dirty="0"/>
          </a:p>
        </p:txBody>
      </p:sp>
      <p:sp>
        <p:nvSpPr>
          <p:cNvPr id="4" name="Text Placeholder 3"/>
          <p:cNvSpPr>
            <a:spLocks noGrp="1"/>
          </p:cNvSpPr>
          <p:nvPr>
            <p:ph type="body" sz="quarter" idx="14"/>
          </p:nvPr>
        </p:nvSpPr>
        <p:spPr/>
        <p:txBody>
          <a:bodyPr/>
          <a:lstStyle/>
          <a:p>
            <a:r>
              <a:rPr lang="en-US" dirty="0" smtClean="0"/>
              <a:t>Current state</a:t>
            </a:r>
            <a:endParaRPr lang="en-US" dirty="0"/>
          </a:p>
        </p:txBody>
      </p:sp>
      <p:sp>
        <p:nvSpPr>
          <p:cNvPr id="5" name="Text Placeholder 4"/>
          <p:cNvSpPr>
            <a:spLocks noGrp="1"/>
          </p:cNvSpPr>
          <p:nvPr>
            <p:ph type="body" sz="quarter" idx="13"/>
          </p:nvPr>
        </p:nvSpPr>
        <p:spPr/>
        <p:txBody>
          <a:bodyPr/>
          <a:lstStyle/>
          <a:p>
            <a:r>
              <a:rPr lang="en-US" dirty="0" smtClean="0"/>
              <a:t>3</a:t>
            </a:r>
            <a:endParaRPr lang="en-US" dirty="0"/>
          </a:p>
        </p:txBody>
      </p:sp>
      <p:sp>
        <p:nvSpPr>
          <p:cNvPr id="9" name="Rectangle 8"/>
          <p:cNvSpPr/>
          <p:nvPr/>
        </p:nvSpPr>
        <p:spPr>
          <a:xfrm>
            <a:off x="1318489" y="5521687"/>
            <a:ext cx="4533677" cy="276999"/>
          </a:xfrm>
          <a:prstGeom prst="rect">
            <a:avLst/>
          </a:prstGeom>
        </p:spPr>
        <p:txBody>
          <a:bodyPr wrap="none">
            <a:spAutoFit/>
          </a:bodyPr>
          <a:lstStyle/>
          <a:p>
            <a:r>
              <a:rPr lang="en-US" sz="1200" i="1" dirty="0" smtClean="0">
                <a:latin typeface="Calibri" panose="020F0502020204030204" pitchFamily="34" charset="0"/>
                <a:ea typeface="Calibri" panose="020F0502020204030204" pitchFamily="34" charset="0"/>
                <a:cs typeface="Times New Roman" panose="02020603050405020304" pitchFamily="18" charset="0"/>
              </a:rPr>
              <a:t>Findings may be considered anecdotal due to distribution of responses</a:t>
            </a:r>
            <a:endParaRPr lang="en-US" sz="1200" i="1" dirty="0"/>
          </a:p>
        </p:txBody>
      </p:sp>
      <p:sp>
        <p:nvSpPr>
          <p:cNvPr id="10" name="TextBox 9"/>
          <p:cNvSpPr txBox="1"/>
          <p:nvPr/>
        </p:nvSpPr>
        <p:spPr>
          <a:xfrm>
            <a:off x="851178" y="1613081"/>
            <a:ext cx="7455180" cy="707886"/>
          </a:xfrm>
          <a:prstGeom prst="rect">
            <a:avLst/>
          </a:prstGeom>
          <a:noFill/>
        </p:spPr>
        <p:txBody>
          <a:bodyPr wrap="square" rtlCol="0">
            <a:spAutoFit/>
          </a:bodyPr>
          <a:lstStyle/>
          <a:p>
            <a:pPr algn="ctr"/>
            <a:r>
              <a:rPr lang="en-US" sz="2000" dirty="0" smtClean="0"/>
              <a:t>Considering Pre-/Point-of-Service Collections and Pre-Service Automation Capabilities </a:t>
            </a:r>
            <a:endParaRPr lang="en-US" sz="2000" dirty="0"/>
          </a:p>
        </p:txBody>
      </p:sp>
      <p:sp>
        <p:nvSpPr>
          <p:cNvPr id="12" name="Slide Number Placeholder 11"/>
          <p:cNvSpPr>
            <a:spLocks noGrp="1"/>
          </p:cNvSpPr>
          <p:nvPr>
            <p:ph type="sldNum" sz="quarter" idx="12"/>
          </p:nvPr>
        </p:nvSpPr>
        <p:spPr>
          <a:xfrm>
            <a:off x="8229600" y="6318504"/>
            <a:ext cx="365760" cy="457200"/>
          </a:xfrm>
          <a:noFill/>
        </p:spPr>
        <p:txBody>
          <a:bodyPr/>
          <a:lstStyle/>
          <a:p>
            <a:pPr algn="ctr"/>
            <a:r>
              <a:rPr lang="en-US" dirty="0">
                <a:solidFill>
                  <a:schemeClr val="tx1"/>
                </a:solidFill>
              </a:rPr>
              <a:t>7</a:t>
            </a: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2084749660"/>
              </p:ext>
            </p:extLst>
          </p:nvPr>
        </p:nvGraphicFramePr>
        <p:xfrm>
          <a:off x="1333500" y="2320967"/>
          <a:ext cx="6737491" cy="31718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1654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552073"/>
            <a:ext cx="7434072" cy="4525963"/>
          </a:xfrm>
        </p:spPr>
        <p:txBody>
          <a:bodyPr/>
          <a:lstStyle/>
          <a:p>
            <a:r>
              <a:rPr lang="en-US" dirty="0"/>
              <a:t>One in four adults with health insurance is not sure if he or she can afford to pay for major medical expenses.</a:t>
            </a:r>
          </a:p>
          <a:p>
            <a:r>
              <a:rPr lang="en-US" dirty="0"/>
              <a:t>Those with </a:t>
            </a:r>
            <a:r>
              <a:rPr lang="en-US" dirty="0" smtClean="0"/>
              <a:t>high-deductible </a:t>
            </a:r>
            <a:r>
              <a:rPr lang="en-US" dirty="0"/>
              <a:t>h</a:t>
            </a:r>
            <a:r>
              <a:rPr lang="en-US" dirty="0" smtClean="0"/>
              <a:t>ealth </a:t>
            </a:r>
            <a:r>
              <a:rPr lang="en-US" dirty="0"/>
              <a:t>p</a:t>
            </a:r>
            <a:r>
              <a:rPr lang="en-US" dirty="0" smtClean="0"/>
              <a:t>lans (HDHPs) </a:t>
            </a:r>
            <a:r>
              <a:rPr lang="en-US" dirty="0"/>
              <a:t>are especially likely to worry about the effects of healthcare costs on personal finances.</a:t>
            </a:r>
          </a:p>
          <a:p>
            <a:r>
              <a:rPr lang="en-US" dirty="0"/>
              <a:t>Those with HDHPs are also more likely to think about costs when making healthcare decisions</a:t>
            </a:r>
            <a:r>
              <a:rPr lang="en-US" dirty="0" smtClean="0"/>
              <a:t>.</a:t>
            </a:r>
            <a:endParaRPr lang="en-US" dirty="0"/>
          </a:p>
        </p:txBody>
      </p:sp>
      <p:sp>
        <p:nvSpPr>
          <p:cNvPr id="3" name="Title 2"/>
          <p:cNvSpPr>
            <a:spLocks noGrp="1"/>
          </p:cNvSpPr>
          <p:nvPr>
            <p:ph type="title"/>
          </p:nvPr>
        </p:nvSpPr>
        <p:spPr/>
        <p:txBody>
          <a:bodyPr/>
          <a:lstStyle/>
          <a:p>
            <a:r>
              <a:rPr lang="en-US" dirty="0"/>
              <a:t>Concerns </a:t>
            </a:r>
            <a:r>
              <a:rPr lang="en-US" dirty="0" smtClean="0"/>
              <a:t>about </a:t>
            </a:r>
            <a:r>
              <a:rPr lang="en-US" dirty="0"/>
              <a:t>Affordability</a:t>
            </a:r>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6" name="Text Placeholder 5"/>
          <p:cNvSpPr>
            <a:spLocks noGrp="1"/>
          </p:cNvSpPr>
          <p:nvPr>
            <p:ph type="body" sz="quarter" idx="15"/>
          </p:nvPr>
        </p:nvSpPr>
        <p:spPr>
          <a:xfrm>
            <a:off x="1354896" y="6193362"/>
            <a:ext cx="6765925" cy="457200"/>
          </a:xfrm>
        </p:spPr>
        <p:txBody>
          <a:bodyPr/>
          <a:lstStyle/>
          <a:p>
            <a:r>
              <a:rPr lang="en-US" dirty="0"/>
              <a:t>Source: Privately Insured </a:t>
            </a:r>
            <a:r>
              <a:rPr lang="en-US" dirty="0" smtClean="0"/>
              <a:t>in </a:t>
            </a:r>
            <a:r>
              <a:rPr lang="en-US" dirty="0"/>
              <a:t>America: Opinions </a:t>
            </a:r>
            <a:r>
              <a:rPr lang="en-US" dirty="0" smtClean="0"/>
              <a:t>on </a:t>
            </a:r>
            <a:r>
              <a:rPr lang="en-US" dirty="0"/>
              <a:t>Health Care Costs </a:t>
            </a:r>
            <a:r>
              <a:rPr lang="en-US" dirty="0" smtClean="0"/>
              <a:t>and </a:t>
            </a:r>
            <a:r>
              <a:rPr lang="en-US" dirty="0"/>
              <a:t>Coverage: Research Highlights. </a:t>
            </a:r>
            <a:r>
              <a:rPr lang="en-US" dirty="0" smtClean="0"/>
              <a:t/>
            </a:r>
            <a:br>
              <a:rPr lang="en-US" dirty="0" smtClean="0"/>
            </a:br>
            <a:r>
              <a:rPr lang="en-US" dirty="0" smtClean="0"/>
              <a:t>The </a:t>
            </a:r>
            <a:r>
              <a:rPr lang="en-US" dirty="0"/>
              <a:t>Associated Press-NORC Center for Public Affairs </a:t>
            </a:r>
            <a:r>
              <a:rPr lang="en-US" dirty="0" smtClean="0"/>
              <a:t>Research, </a:t>
            </a:r>
            <a:r>
              <a:rPr lang="en-US" dirty="0"/>
              <a:t>2015.</a:t>
            </a:r>
          </a:p>
        </p:txBody>
      </p:sp>
      <p:sp>
        <p:nvSpPr>
          <p:cNvPr id="10" name="Slide Number Placeholder 9"/>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5</a:t>
            </a:fld>
            <a:endParaRPr lang="en-US" dirty="0">
              <a:solidFill>
                <a:schemeClr val="tx1"/>
              </a:solidFill>
            </a:endParaRPr>
          </a:p>
        </p:txBody>
      </p:sp>
    </p:spTree>
    <p:extLst>
      <p:ext uri="{BB962C8B-B14F-4D97-AF65-F5344CB8AC3E}">
        <p14:creationId xmlns:p14="http://schemas.microsoft.com/office/powerpoint/2010/main" val="1612064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0332" y="1540565"/>
            <a:ext cx="7222247" cy="4605478"/>
          </a:xfrm>
        </p:spPr>
        <p:txBody>
          <a:bodyPr/>
          <a:lstStyle/>
          <a:p>
            <a:pPr marL="285750" indent="-285750">
              <a:spcBef>
                <a:spcPct val="0"/>
              </a:spcBef>
            </a:pPr>
            <a:r>
              <a:rPr lang="en-US" altLang="en-US" dirty="0" smtClean="0"/>
              <a:t>HDHPs—almost </a:t>
            </a:r>
            <a:r>
              <a:rPr lang="en-US" altLang="en-US" dirty="0"/>
              <a:t>nonexistent 10 years ago—currently comprise 20 percent of covered worker enrollment.  </a:t>
            </a:r>
          </a:p>
          <a:p>
            <a:pPr marL="285750" indent="-285750">
              <a:spcBef>
                <a:spcPct val="0"/>
              </a:spcBef>
            </a:pPr>
            <a:r>
              <a:rPr lang="en-US" altLang="en-US" dirty="0"/>
              <a:t>Enrollment in all other health plan types decreased or remained constant.</a:t>
            </a:r>
          </a:p>
          <a:p>
            <a:endParaRPr lang="en-US" dirty="0"/>
          </a:p>
        </p:txBody>
      </p:sp>
      <p:sp>
        <p:nvSpPr>
          <p:cNvPr id="3" name="Title 2"/>
          <p:cNvSpPr>
            <a:spLocks noGrp="1"/>
          </p:cNvSpPr>
          <p:nvPr>
            <p:ph type="title"/>
          </p:nvPr>
        </p:nvSpPr>
        <p:spPr/>
        <p:txBody>
          <a:bodyPr/>
          <a:lstStyle/>
          <a:p>
            <a:r>
              <a:rPr lang="en-US" dirty="0" smtClean="0"/>
              <a:t>A Rise in High-Deductible Health Plans</a:t>
            </a:r>
            <a:endParaRPr lang="en-US" dirty="0"/>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6" name="Text Placeholder 5"/>
          <p:cNvSpPr>
            <a:spLocks noGrp="1"/>
          </p:cNvSpPr>
          <p:nvPr>
            <p:ph type="body" sz="quarter" idx="15"/>
          </p:nvPr>
        </p:nvSpPr>
        <p:spPr>
          <a:xfrm>
            <a:off x="1354897" y="6381281"/>
            <a:ext cx="6400800" cy="457200"/>
          </a:xfrm>
        </p:spPr>
        <p:txBody>
          <a:bodyPr/>
          <a:lstStyle/>
          <a:p>
            <a:pPr>
              <a:defRPr/>
            </a:pPr>
            <a:r>
              <a:rPr lang="pt-BR" dirty="0" smtClean="0"/>
              <a:t>Source: The Kaiser Family Foundation and Health Research and Educational Trust </a:t>
            </a:r>
          </a:p>
          <a:p>
            <a:pPr>
              <a:defRPr/>
            </a:pPr>
            <a:r>
              <a:rPr lang="pt-BR" i="1" dirty="0" smtClean="0"/>
              <a:t>Employer </a:t>
            </a:r>
            <a:r>
              <a:rPr lang="pt-BR" i="1" dirty="0"/>
              <a:t>Health Benefits 2014 Summary of Findings </a:t>
            </a:r>
            <a:r>
              <a:rPr lang="pt-BR" i="1" dirty="0" smtClean="0"/>
              <a:t>.</a:t>
            </a:r>
            <a:endParaRPr lang="pt-BR" i="1" dirty="0"/>
          </a:p>
          <a:p>
            <a:endParaRPr lang="en-US" dirty="0"/>
          </a:p>
        </p:txBody>
      </p:sp>
      <p:graphicFrame>
        <p:nvGraphicFramePr>
          <p:cNvPr id="10" name="Chart 5"/>
          <p:cNvGraphicFramePr>
            <a:graphicFrameLocks/>
          </p:cNvGraphicFramePr>
          <p:nvPr>
            <p:extLst>
              <p:ext uri="{D42A27DB-BD31-4B8C-83A1-F6EECF244321}">
                <p14:modId xmlns:p14="http://schemas.microsoft.com/office/powerpoint/2010/main" val="3763649250"/>
              </p:ext>
            </p:extLst>
          </p:nvPr>
        </p:nvGraphicFramePr>
        <p:xfrm>
          <a:off x="2493963" y="3336674"/>
          <a:ext cx="5843587" cy="2895600"/>
        </p:xfrm>
        <a:graphic>
          <a:graphicData uri="http://schemas.openxmlformats.org/presentationml/2006/ole">
            <mc:AlternateContent xmlns:mc="http://schemas.openxmlformats.org/markup-compatibility/2006">
              <mc:Choice xmlns:v="urn:schemas-microsoft-com:vml" Requires="v">
                <p:oleObj spid="_x0000_s1174" name="Worksheet" r:id="rId3" imgW="7419857" imgH="4391011" progId="Excel.Sheet.8">
                  <p:embed/>
                </p:oleObj>
              </mc:Choice>
              <mc:Fallback>
                <p:oleObj name="Worksheet" r:id="rId3" imgW="7419857" imgH="4391011" progId="Excel.Sheet.8">
                  <p:embed/>
                  <p:pic>
                    <p:nvPicPr>
                      <p:cNvPr id="0" name="Picture 28"/>
                      <p:cNvPicPr>
                        <a:picLocks noChangeArrowheads="1"/>
                      </p:cNvPicPr>
                      <p:nvPr/>
                    </p:nvPicPr>
                    <p:blipFill>
                      <a:blip r:embed="rId4"/>
                      <a:srcRect/>
                      <a:stretch>
                        <a:fillRect/>
                      </a:stretch>
                    </p:blipFill>
                    <p:spPr bwMode="auto">
                      <a:xfrm>
                        <a:off x="2493963" y="3336674"/>
                        <a:ext cx="5843587" cy="2895600"/>
                      </a:xfrm>
                      <a:prstGeom prst="rect">
                        <a:avLst/>
                      </a:prstGeom>
                      <a:noFill/>
                      <a:extLst/>
                    </p:spPr>
                  </p:pic>
                </p:oleObj>
              </mc:Fallback>
            </mc:AlternateContent>
          </a:graphicData>
        </a:graphic>
      </p:graphicFrame>
      <p:sp>
        <p:nvSpPr>
          <p:cNvPr id="11" name="Slide Number Placeholder 10"/>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6</a:t>
            </a:fld>
            <a:endParaRPr lang="en-US" dirty="0">
              <a:solidFill>
                <a:schemeClr val="tx1"/>
              </a:solidFill>
            </a:endParaRPr>
          </a:p>
        </p:txBody>
      </p:sp>
    </p:spTree>
    <p:extLst>
      <p:ext uri="{BB962C8B-B14F-4D97-AF65-F5344CB8AC3E}">
        <p14:creationId xmlns:p14="http://schemas.microsoft.com/office/powerpoint/2010/main" val="4286182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Increasing Deductibles</a:t>
            </a:r>
            <a:endParaRPr lang="en-US" dirty="0"/>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graphicFrame>
        <p:nvGraphicFramePr>
          <p:cNvPr id="11" name="Chart 10"/>
          <p:cNvGraphicFramePr/>
          <p:nvPr>
            <p:extLst>
              <p:ext uri="{D42A27DB-BD31-4B8C-83A1-F6EECF244321}">
                <p14:modId xmlns:p14="http://schemas.microsoft.com/office/powerpoint/2010/main" val="1420593296"/>
              </p:ext>
            </p:extLst>
          </p:nvPr>
        </p:nvGraphicFramePr>
        <p:xfrm>
          <a:off x="2188933" y="2228870"/>
          <a:ext cx="5916705" cy="295972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371602" y="2970302"/>
            <a:ext cx="704039" cy="400110"/>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00"/>
                </a:solidFill>
              </a:rPr>
              <a:t>2014</a:t>
            </a:r>
            <a:endParaRPr lang="en-US" sz="2000" dirty="0">
              <a:solidFill>
                <a:srgbClr val="000000"/>
              </a:solidFill>
            </a:endParaRPr>
          </a:p>
        </p:txBody>
      </p:sp>
      <p:sp>
        <p:nvSpPr>
          <p:cNvPr id="14" name="TextBox 13"/>
          <p:cNvSpPr txBox="1"/>
          <p:nvPr/>
        </p:nvSpPr>
        <p:spPr>
          <a:xfrm>
            <a:off x="1371601" y="3821244"/>
            <a:ext cx="704039" cy="400110"/>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00"/>
                </a:solidFill>
              </a:rPr>
              <a:t>2013</a:t>
            </a:r>
            <a:endParaRPr lang="en-US" sz="2000" dirty="0">
              <a:solidFill>
                <a:srgbClr val="000000"/>
              </a:solidFill>
            </a:endParaRPr>
          </a:p>
        </p:txBody>
      </p:sp>
      <p:sp>
        <p:nvSpPr>
          <p:cNvPr id="7" name="TextBox 6"/>
          <p:cNvSpPr txBox="1"/>
          <p:nvPr/>
        </p:nvSpPr>
        <p:spPr>
          <a:xfrm>
            <a:off x="1363427" y="6481140"/>
            <a:ext cx="4231341" cy="914400"/>
          </a:xfrm>
          <a:prstGeom prst="rect">
            <a:avLst/>
          </a:prstGeom>
          <a:noFill/>
        </p:spPr>
        <p:txBody>
          <a:bodyPr wrap="none" lIns="0" tIns="0" rIns="0" bIns="0" rtlCol="0" anchor="t" anchorCtr="0">
            <a:noAutofit/>
          </a:bodyPr>
          <a:lstStyle/>
          <a:p>
            <a:r>
              <a:rPr lang="en-US" sz="1000" dirty="0" smtClean="0"/>
              <a:t>Source: Commonwealth </a:t>
            </a:r>
            <a:r>
              <a:rPr lang="en-US" sz="1000" dirty="0"/>
              <a:t>Fund Biennial Health Insurance Survey</a:t>
            </a:r>
          </a:p>
          <a:p>
            <a:endParaRPr lang="en-US" sz="1000" dirty="0"/>
          </a:p>
        </p:txBody>
      </p:sp>
      <p:sp>
        <p:nvSpPr>
          <p:cNvPr id="10" name="TextBox 9"/>
          <p:cNvSpPr txBox="1"/>
          <p:nvPr/>
        </p:nvSpPr>
        <p:spPr>
          <a:xfrm>
            <a:off x="1363427" y="1552302"/>
            <a:ext cx="6705600" cy="914400"/>
          </a:xfrm>
          <a:prstGeom prst="rect">
            <a:avLst/>
          </a:prstGeom>
          <a:noFill/>
        </p:spPr>
        <p:txBody>
          <a:bodyPr wrap="none" lIns="0" tIns="0" rIns="0" bIns="0" rtlCol="0" anchor="t" anchorCtr="0">
            <a:noAutofit/>
          </a:bodyPr>
          <a:lstStyle/>
          <a:p>
            <a:r>
              <a:rPr lang="en-US" sz="2400" dirty="0" smtClean="0"/>
              <a:t>Percent of </a:t>
            </a:r>
            <a:r>
              <a:rPr lang="en-US" sz="2400" dirty="0"/>
              <a:t>p</a:t>
            </a:r>
            <a:r>
              <a:rPr lang="en-US" sz="2400" dirty="0" smtClean="0"/>
              <a:t>rivately </a:t>
            </a:r>
            <a:r>
              <a:rPr lang="en-US" sz="2400" dirty="0"/>
              <a:t>i</a:t>
            </a:r>
            <a:r>
              <a:rPr lang="en-US" sz="2400" dirty="0" smtClean="0"/>
              <a:t>nsured adults who had a deductible of </a:t>
            </a:r>
          </a:p>
          <a:p>
            <a:r>
              <a:rPr lang="en-US" sz="2400" dirty="0" smtClean="0"/>
              <a:t>$3K or more</a:t>
            </a:r>
            <a:endParaRPr lang="en-US" sz="2400" dirty="0"/>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7</a:t>
            </a:fld>
            <a:endParaRPr lang="en-US" dirty="0">
              <a:solidFill>
                <a:schemeClr val="tx1"/>
              </a:solidFill>
            </a:endParaRPr>
          </a:p>
        </p:txBody>
      </p:sp>
    </p:spTree>
    <p:extLst>
      <p:ext uri="{BB962C8B-B14F-4D97-AF65-F5344CB8AC3E}">
        <p14:creationId xmlns:p14="http://schemas.microsoft.com/office/powerpoint/2010/main" val="813491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275635" y="3841211"/>
            <a:ext cx="5335930" cy="1840375"/>
          </a:xfrm>
          <a:prstGeom prst="wedgeRoundRectCallout">
            <a:avLst/>
          </a:prstGeom>
          <a:solidFill>
            <a:schemeClr val="accent1">
              <a:lumMod val="75000"/>
            </a:schemeClr>
          </a:solidFill>
          <a:ln>
            <a:solidFill>
              <a:schemeClr val="accent1"/>
            </a:solidFill>
          </a:ln>
          <a:effectLst>
            <a:outerShdw blurRad="76200" dist="38100" dir="2700000" algn="tl"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tIns="9144" bIns="9144" rtlCol="0" anchor="ctr" anchorCtr="0"/>
          <a:lstStyle/>
          <a:p>
            <a:pPr defTabSz="914400" fontAlgn="base">
              <a:spcBef>
                <a:spcPct val="0"/>
              </a:spcBef>
              <a:spcAft>
                <a:spcPct val="0"/>
              </a:spcAft>
              <a:buFontTx/>
              <a:buNone/>
            </a:pPr>
            <a:r>
              <a:rPr lang="en-US" altLang="en-US" sz="1400" b="1" i="1" dirty="0" smtClean="0">
                <a:solidFill>
                  <a:schemeClr val="bg1"/>
                </a:solidFill>
                <a:latin typeface="Cambria" panose="02040503050406030204" pitchFamily="18" charset="0"/>
                <a:ea typeface="Calibri" panose="020F0502020204030204" pitchFamily="34" charset="0"/>
                <a:cs typeface="Times New Roman" panose="02020603050405020304" pitchFamily="18" charset="0"/>
              </a:rPr>
              <a:t>Medicaid </a:t>
            </a:r>
            <a:r>
              <a:rPr lang="en-US" altLang="en-US" sz="1400" b="1" i="1" dirty="0">
                <a:solidFill>
                  <a:schemeClr val="bg1"/>
                </a:solidFill>
                <a:latin typeface="Cambria" panose="02040503050406030204" pitchFamily="18" charset="0"/>
                <a:ea typeface="Calibri" panose="020F0502020204030204" pitchFamily="34" charset="0"/>
                <a:cs typeface="Times New Roman" panose="02020603050405020304" pitchFamily="18" charset="0"/>
              </a:rPr>
              <a:t>expansion, HDHP trends, and healthcare provider organizations’ adoption of improved charity care identification processes and pre- and point-of-care financial discussions are likely to impact future trends in bad debt</a:t>
            </a:r>
            <a:r>
              <a:rPr lang="en-US" altLang="en-US" sz="1400" b="1" i="1" dirty="0" smtClean="0">
                <a:solidFill>
                  <a:schemeClr val="bg1"/>
                </a:solidFill>
                <a:latin typeface="Cambria" panose="02040503050406030204" pitchFamily="18" charset="0"/>
                <a:ea typeface="Calibri" panose="020F0502020204030204" pitchFamily="34" charset="0"/>
                <a:cs typeface="Times New Roman" panose="02020603050405020304" pitchFamily="18" charset="0"/>
              </a:rPr>
              <a:t>.</a:t>
            </a:r>
            <a:endParaRPr lang="en-US" altLang="en-US" sz="1400" b="1" dirty="0">
              <a:solidFill>
                <a:schemeClr val="bg1"/>
              </a:solidFill>
              <a:latin typeface="Cambria" panose="02040503050406030204" pitchFamily="18" charset="0"/>
              <a:ea typeface="Calibri" panose="020F050202020403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US" dirty="0" smtClean="0"/>
              <a:t>Bad Debt is Growing</a:t>
            </a:r>
            <a:endParaRPr lang="en-US" dirty="0"/>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10" name="Content Placeholder 1"/>
          <p:cNvSpPr>
            <a:spLocks noGrp="1"/>
          </p:cNvSpPr>
          <p:nvPr>
            <p:ph idx="1"/>
          </p:nvPr>
        </p:nvSpPr>
        <p:spPr>
          <a:xfrm>
            <a:off x="1351395" y="1578230"/>
            <a:ext cx="7598658" cy="4525963"/>
          </a:xfrm>
        </p:spPr>
        <p:txBody>
          <a:bodyPr/>
          <a:lstStyle/>
          <a:p>
            <a:pPr>
              <a:defRPr/>
            </a:pPr>
            <a:r>
              <a:rPr lang="en-US" altLang="en-US" dirty="0"/>
              <a:t>“Consumer bad debt for medical expenses was $65 billion in 2010.” </a:t>
            </a:r>
          </a:p>
          <a:p>
            <a:pPr>
              <a:defRPr/>
            </a:pPr>
            <a:r>
              <a:rPr lang="en-US" altLang="en-US" dirty="0"/>
              <a:t>“In some hospitals, the rate of bad debt is increasing at well over 30 percent per year.” </a:t>
            </a:r>
          </a:p>
        </p:txBody>
      </p:sp>
      <p:sp>
        <p:nvSpPr>
          <p:cNvPr id="8" name="TextBox 7"/>
          <p:cNvSpPr txBox="1"/>
          <p:nvPr/>
        </p:nvSpPr>
        <p:spPr>
          <a:xfrm>
            <a:off x="591670" y="3639671"/>
            <a:ext cx="914400" cy="914400"/>
          </a:xfrm>
          <a:prstGeom prst="rect">
            <a:avLst/>
          </a:prstGeom>
          <a:noFill/>
        </p:spPr>
        <p:txBody>
          <a:bodyPr wrap="none" lIns="0" tIns="0" rIns="0" bIns="0" rtlCol="0" anchor="t" anchorCtr="0">
            <a:noAutofit/>
          </a:bodyPr>
          <a:lstStyle/>
          <a:p>
            <a:endParaRPr lang="en-US" dirty="0">
              <a:solidFill>
                <a:srgbClr val="FF0000"/>
              </a:solidFill>
            </a:endParaRPr>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8</a:t>
            </a:fld>
            <a:endParaRPr lang="en-US" dirty="0">
              <a:solidFill>
                <a:schemeClr val="tx1"/>
              </a:solidFill>
            </a:endParaRPr>
          </a:p>
        </p:txBody>
      </p:sp>
      <p:sp>
        <p:nvSpPr>
          <p:cNvPr id="11" name="TextBox 10"/>
          <p:cNvSpPr txBox="1"/>
          <p:nvPr/>
        </p:nvSpPr>
        <p:spPr>
          <a:xfrm>
            <a:off x="1689904" y="6126164"/>
            <a:ext cx="914400" cy="914400"/>
          </a:xfrm>
          <a:prstGeom prst="rect">
            <a:avLst/>
          </a:prstGeom>
          <a:noFill/>
        </p:spPr>
        <p:txBody>
          <a:bodyPr wrap="none" lIns="0" tIns="0" rIns="0" bIns="0" rtlCol="0" anchor="t" anchorCtr="0">
            <a:noAutofit/>
          </a:bodyPr>
          <a:lstStyle/>
          <a:p>
            <a:endParaRPr lang="en-US" dirty="0"/>
          </a:p>
        </p:txBody>
      </p:sp>
    </p:spTree>
    <p:extLst>
      <p:ext uri="{BB962C8B-B14F-4D97-AF65-F5344CB8AC3E}">
        <p14:creationId xmlns:p14="http://schemas.microsoft.com/office/powerpoint/2010/main" val="2405367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altLang="en-US" dirty="0"/>
              <a:t>About 90 Percent of Bad Debt is Not Recovered</a:t>
            </a:r>
          </a:p>
        </p:txBody>
      </p:sp>
      <p:sp>
        <p:nvSpPr>
          <p:cNvPr id="4" name="Text Placeholder 3"/>
          <p:cNvSpPr>
            <a:spLocks noGrp="1"/>
          </p:cNvSpPr>
          <p:nvPr>
            <p:ph type="body" sz="quarter" idx="14"/>
          </p:nvPr>
        </p:nvSpPr>
        <p:spPr/>
        <p:txBody>
          <a:bodyPr/>
          <a:lstStyle/>
          <a:p>
            <a:r>
              <a:rPr lang="en-US" dirty="0" smtClean="0"/>
              <a:t>The Burning Platform</a:t>
            </a:r>
            <a:endParaRPr lang="en-US" dirty="0"/>
          </a:p>
        </p:txBody>
      </p:sp>
      <p:sp>
        <p:nvSpPr>
          <p:cNvPr id="5" name="Text Placeholder 4"/>
          <p:cNvSpPr>
            <a:spLocks noGrp="1"/>
          </p:cNvSpPr>
          <p:nvPr>
            <p:ph type="body" sz="quarter" idx="13"/>
          </p:nvPr>
        </p:nvSpPr>
        <p:spPr/>
        <p:txBody>
          <a:bodyPr/>
          <a:lstStyle/>
          <a:p>
            <a:r>
              <a:rPr lang="en-US" dirty="0" smtClean="0"/>
              <a:t>2</a:t>
            </a:r>
            <a:endParaRPr lang="en-US" dirty="0"/>
          </a:p>
        </p:txBody>
      </p:sp>
      <p:sp>
        <p:nvSpPr>
          <p:cNvPr id="10" name="Content Placeholder 1"/>
          <p:cNvSpPr>
            <a:spLocks noGrp="1"/>
          </p:cNvSpPr>
          <p:nvPr>
            <p:ph idx="1"/>
          </p:nvPr>
        </p:nvSpPr>
        <p:spPr>
          <a:xfrm>
            <a:off x="1351722" y="1600201"/>
            <a:ext cx="7434072" cy="4525963"/>
          </a:xfrm>
        </p:spPr>
        <p:txBody>
          <a:bodyPr/>
          <a:lstStyle/>
          <a:p>
            <a:pPr marL="0" indent="0">
              <a:buNone/>
            </a:pPr>
            <a:r>
              <a:rPr lang="en-US" altLang="en-US" dirty="0" smtClean="0"/>
              <a:t>The </a:t>
            </a:r>
            <a:r>
              <a:rPr lang="en-US" altLang="en-US" dirty="0"/>
              <a:t>typical hospital recovers 10 percent of bad debt turned over to collections.</a:t>
            </a:r>
          </a:p>
          <a:p>
            <a:endParaRPr lang="en-US" sz="2000" dirty="0"/>
          </a:p>
        </p:txBody>
      </p:sp>
      <p:graphicFrame>
        <p:nvGraphicFramePr>
          <p:cNvPr id="12" name="Table 11"/>
          <p:cNvGraphicFramePr>
            <a:graphicFrameLocks noGrp="1"/>
          </p:cNvGraphicFramePr>
          <p:nvPr>
            <p:extLst>
              <p:ext uri="{D42A27DB-BD31-4B8C-83A1-F6EECF244321}">
                <p14:modId xmlns:p14="http://schemas.microsoft.com/office/powerpoint/2010/main" val="4291181623"/>
              </p:ext>
            </p:extLst>
          </p:nvPr>
        </p:nvGraphicFramePr>
        <p:xfrm>
          <a:off x="2781300" y="3585886"/>
          <a:ext cx="3581400" cy="851106"/>
        </p:xfrm>
        <a:graphic>
          <a:graphicData uri="http://schemas.openxmlformats.org/drawingml/2006/table">
            <a:tbl>
              <a:tblPr/>
              <a:tblGrid>
                <a:gridCol w="1193800">
                  <a:extLst>
                    <a:ext uri="{9D8B030D-6E8A-4147-A177-3AD203B41FA5}"/>
                  </a:extLst>
                </a:gridCol>
                <a:gridCol w="1193800">
                  <a:extLst>
                    <a:ext uri="{9D8B030D-6E8A-4147-A177-3AD203B41FA5}"/>
                  </a:extLst>
                </a:gridCol>
                <a:gridCol w="1193800">
                  <a:extLst>
                    <a:ext uri="{9D8B030D-6E8A-4147-A177-3AD203B41FA5}"/>
                  </a:extLst>
                </a:gridCol>
              </a:tblGrid>
              <a:tr h="283633">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Percentile</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04" marB="0" anchor="b"/>
                </a:tc>
                <a:tc hMerge="1">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04" marB="0" anchor="b"/>
                </a:tc>
                <a:extLst>
                  <a:ext uri="{0D108BD9-81ED-4DB2-BD59-A6C34878D82A}"/>
                </a:extLst>
              </a:tr>
              <a:tr h="2836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25th</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Median</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1" i="0" u="none" strike="noStrike" dirty="0" smtClean="0">
                          <a:solidFill>
                            <a:srgbClr val="000000"/>
                          </a:solidFill>
                          <a:effectLst/>
                          <a:latin typeface="Calibri" panose="020F0502020204030204" pitchFamily="34" charset="0"/>
                        </a:rPr>
                        <a:t>75th</a:t>
                      </a:r>
                      <a:endParaRPr lang="en-US" sz="1800" b="1"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extLst>
              </a:tr>
              <a:tr h="2836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0" i="0" u="none" strike="noStrike" dirty="0" smtClean="0">
                          <a:solidFill>
                            <a:srgbClr val="000000"/>
                          </a:solidFill>
                          <a:effectLst/>
                          <a:latin typeface="Calibri" panose="020F0502020204030204" pitchFamily="34" charset="0"/>
                        </a:rPr>
                        <a:t>5%</a:t>
                      </a:r>
                      <a:endParaRPr lang="en-US" sz="1800" b="0"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0" i="0" u="none" strike="noStrike" dirty="0" smtClean="0">
                          <a:solidFill>
                            <a:srgbClr val="000000"/>
                          </a:solidFill>
                          <a:effectLst/>
                          <a:latin typeface="Calibri" panose="020F0502020204030204" pitchFamily="34" charset="0"/>
                        </a:rPr>
                        <a:t>10%</a:t>
                      </a:r>
                      <a:endParaRPr lang="en-US" sz="1800" b="0"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fontAlgn="b"/>
                      <a:r>
                        <a:rPr lang="en-US" sz="1800" b="0" i="0" u="none" strike="noStrike" dirty="0" smtClean="0">
                          <a:solidFill>
                            <a:srgbClr val="000000"/>
                          </a:solidFill>
                          <a:effectLst/>
                          <a:latin typeface="Calibri" panose="020F0502020204030204" pitchFamily="34" charset="0"/>
                        </a:rPr>
                        <a:t>20%</a:t>
                      </a:r>
                      <a:endParaRPr lang="en-US" sz="1800" b="0" i="0" u="none" strike="noStrike" dirty="0">
                        <a:solidFill>
                          <a:srgbClr val="000000"/>
                        </a:solidFill>
                        <a:effectLst/>
                        <a:latin typeface="Calibri" panose="020F0502020204030204" pitchFamily="34" charset="0"/>
                      </a:endParaRPr>
                    </a:p>
                  </a:txBody>
                  <a:tcPr marL="9525" marR="9525" marT="9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extLst>
              </a:tr>
            </a:tbl>
          </a:graphicData>
        </a:graphic>
      </p:graphicFrame>
      <p:sp>
        <p:nvSpPr>
          <p:cNvPr id="2" name="TextBox 1"/>
          <p:cNvSpPr txBox="1"/>
          <p:nvPr/>
        </p:nvSpPr>
        <p:spPr>
          <a:xfrm>
            <a:off x="2995039" y="2936407"/>
            <a:ext cx="3402385" cy="914400"/>
          </a:xfrm>
          <a:prstGeom prst="rect">
            <a:avLst/>
          </a:prstGeom>
          <a:noFill/>
        </p:spPr>
        <p:txBody>
          <a:bodyPr wrap="none" lIns="0" tIns="0" rIns="0" bIns="0" rtlCol="0" anchor="t" anchorCtr="0">
            <a:noAutofit/>
          </a:bodyPr>
          <a:lstStyle/>
          <a:p>
            <a:r>
              <a:rPr lang="en-US" sz="2000" b="1" dirty="0" smtClean="0"/>
              <a:t>Bad Debt Collection Recovery</a:t>
            </a:r>
            <a:endParaRPr lang="en-US" sz="2000" b="1" dirty="0"/>
          </a:p>
        </p:txBody>
      </p:sp>
      <p:sp>
        <p:nvSpPr>
          <p:cNvPr id="9" name="Slide Number Placeholder 8"/>
          <p:cNvSpPr>
            <a:spLocks noGrp="1"/>
          </p:cNvSpPr>
          <p:nvPr>
            <p:ph type="sldNum" sz="quarter" idx="12"/>
          </p:nvPr>
        </p:nvSpPr>
        <p:spPr>
          <a:xfrm>
            <a:off x="8503920" y="6318504"/>
            <a:ext cx="365760" cy="457200"/>
          </a:xfrm>
          <a:noFill/>
        </p:spPr>
        <p:txBody>
          <a:bodyPr/>
          <a:lstStyle/>
          <a:p>
            <a:pPr algn="ctr"/>
            <a:fld id="{5705821D-3C4E-0F42-82CC-567AFB6207E9}" type="slidenum">
              <a:rPr lang="en-US" smtClean="0">
                <a:solidFill>
                  <a:schemeClr val="tx1"/>
                </a:solidFill>
              </a:rPr>
              <a:pPr algn="ctr"/>
              <a:t>9</a:t>
            </a:fld>
            <a:endParaRPr lang="en-US" dirty="0">
              <a:solidFill>
                <a:schemeClr val="tx1"/>
              </a:solidFill>
            </a:endParaRPr>
          </a:p>
        </p:txBody>
      </p:sp>
      <p:sp>
        <p:nvSpPr>
          <p:cNvPr id="11" name="Text Placeholder 10"/>
          <p:cNvSpPr>
            <a:spLocks noGrp="1"/>
          </p:cNvSpPr>
          <p:nvPr>
            <p:ph type="body" sz="quarter" idx="15"/>
          </p:nvPr>
        </p:nvSpPr>
        <p:spPr>
          <a:xfrm>
            <a:off x="1351722" y="6368220"/>
            <a:ext cx="6400800" cy="457200"/>
          </a:xfrm>
        </p:spPr>
        <p:txBody>
          <a:bodyPr/>
          <a:lstStyle/>
          <a:p>
            <a:r>
              <a:rPr lang="en-US" altLang="en-US" dirty="0"/>
              <a:t>Source: HFMA’s “Self Pay and The Benefits of Prospective Patient Engagement,” </a:t>
            </a:r>
            <a:r>
              <a:rPr lang="en-US" altLang="en-US" dirty="0" smtClean="0"/>
              <a:t>sponsored by </a:t>
            </a:r>
            <a:r>
              <a:rPr lang="en-US" altLang="en-US" dirty="0"/>
              <a:t>Parallon, </a:t>
            </a:r>
            <a:r>
              <a:rPr lang="en-US" altLang="en-US" dirty="0" smtClean="0"/>
              <a:t>hfma.org/</a:t>
            </a:r>
            <a:r>
              <a:rPr lang="en-US" altLang="en-US" dirty="0" err="1" smtClean="0"/>
              <a:t>selfpaystudy</a:t>
            </a:r>
            <a:r>
              <a:rPr lang="en-US" altLang="en-US" dirty="0" smtClean="0"/>
              <a:t>, </a:t>
            </a:r>
            <a:r>
              <a:rPr lang="en-US" altLang="en-US" dirty="0"/>
              <a:t>2016.</a:t>
            </a:r>
          </a:p>
          <a:p>
            <a:endParaRPr lang="en-US" dirty="0"/>
          </a:p>
        </p:txBody>
      </p:sp>
    </p:spTree>
    <p:extLst>
      <p:ext uri="{BB962C8B-B14F-4D97-AF65-F5344CB8AC3E}">
        <p14:creationId xmlns:p14="http://schemas.microsoft.com/office/powerpoint/2010/main" val="2967555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6A0"/>
        </a:solidFill>
        <a:effectLst>
          <a:outerShdw blurRad="76200" dist="38100" dir="2700000" algn="tl" rotWithShape="0">
            <a:srgbClr val="000000">
              <a:alpha val="55000"/>
            </a:srgbClr>
          </a:outerShdw>
        </a:effectLst>
      </a:spPr>
      <a:bodyPr tIns="9144" bIns="9144" rtlCol="0" anchor="ctr" anchorCtr="0"/>
      <a:lstStyle>
        <a:defPPr algn="ctr">
          <a:spcAft>
            <a:spcPts val="900"/>
          </a:spcAft>
          <a:defRPr sz="1400" b="1" i="1" dirty="0">
            <a:latin typeface="Cambria"/>
          </a:defRPr>
        </a:defPPr>
      </a:lstStyle>
      <a:style>
        <a:lnRef idx="1">
          <a:schemeClr val="accent1"/>
        </a:lnRef>
        <a:fillRef idx="3">
          <a:schemeClr val="accent1"/>
        </a:fillRef>
        <a:effectRef idx="2">
          <a:schemeClr val="accent1"/>
        </a:effectRef>
        <a:fontRef idx="minor">
          <a:schemeClr val="lt1"/>
        </a:fontRef>
      </a:style>
    </a:spDef>
    <a:lnDef>
      <a:spPr>
        <a:ln>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parallon-deck-template_d1</Template>
  <TotalTime>2268</TotalTime>
  <Words>4741</Words>
  <Application>Microsoft Office PowerPoint</Application>
  <PresentationFormat>On-screen Show (4:3)</PresentationFormat>
  <Paragraphs>657</Paragraphs>
  <Slides>44</Slides>
  <Notes>38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3" baseType="lpstr">
      <vt:lpstr>Arial</vt:lpstr>
      <vt:lpstr>Calibri</vt:lpstr>
      <vt:lpstr>Cambria</vt:lpstr>
      <vt:lpstr>Lucida Grande</vt:lpstr>
      <vt:lpstr>Times New Roman</vt:lpstr>
      <vt:lpstr>Wingdings</vt:lpstr>
      <vt:lpstr>Office Theme</vt:lpstr>
      <vt:lpstr>Worksheet</vt:lpstr>
      <vt:lpstr>Microsoft Excel 97-2003 Worksheet</vt:lpstr>
      <vt:lpstr>Revenue Cycle Trends Series:  Self Pay and the Benefits of Prospective Patient Engagement</vt:lpstr>
      <vt:lpstr>Overview</vt:lpstr>
      <vt:lpstr>Highlights</vt:lpstr>
      <vt:lpstr>Highlights</vt:lpstr>
      <vt:lpstr>Concerns about Affordability</vt:lpstr>
      <vt:lpstr>A Rise in High-Deductible Health Plans</vt:lpstr>
      <vt:lpstr>Increasing Deductibles</vt:lpstr>
      <vt:lpstr>Bad Debt is Growing</vt:lpstr>
      <vt:lpstr>About 90 Percent of Bad Debt is Not Recovered</vt:lpstr>
      <vt:lpstr>Self Pay is Increasing</vt:lpstr>
      <vt:lpstr>Bad Debt as a Percentage of Uncompensated Care  is 60 Percent (Median)</vt:lpstr>
      <vt:lpstr>Self-Pay Rates Vary by State</vt:lpstr>
      <vt:lpstr>Outpatient Service Area Most Likely to Collect  Patient Payment Pre-/Point-of-Service</vt:lpstr>
      <vt:lpstr>Outpatient Pre- or Point-of-Service Collections Have Increased</vt:lpstr>
      <vt:lpstr>Few Organizations Indicate High Pricing, Patient Education, and Online Registration Capabilities</vt:lpstr>
      <vt:lpstr>Respondents in Hospitals with Lower Bad Debt  Report Higher Financial Counseling Capabilities </vt:lpstr>
      <vt:lpstr>Respondents in Hospitals with Lower Bad Debt Report Higher Capabilities around Financial Assistance Policies </vt:lpstr>
      <vt:lpstr>Lack of High Capabilities for Pre-Service Automation, Forecasting, and Prioritizing Financially Eligible Patient Accounts</vt:lpstr>
      <vt:lpstr>Limited Readiness for New Patient Classes  </vt:lpstr>
      <vt:lpstr>Organizations Rate Pre-Service Pricing as the Highest Priority for Self-Pay Patient Engagement  </vt:lpstr>
      <vt:lpstr>Respondents Indicate Point-of-Service Collections and Automation as Priorities for Process Improvement</vt:lpstr>
      <vt:lpstr>Respondents Indicating Automation of Pre-Service Processes as a Future Priority</vt:lpstr>
      <vt:lpstr>Patients Want More Accurate Billing and  Price Transparency</vt:lpstr>
      <vt:lpstr>Patients are Able and Willing to Pay,  Yet Surprised by Out-of-Pocket Expenses</vt:lpstr>
      <vt:lpstr>Avoid Reducing Cost-to-Collect at the  Expense of Revenue </vt:lpstr>
      <vt:lpstr>New and Elevated Roles Facilitate Patient  Engagement and Improve Revenue Cycle Performance</vt:lpstr>
      <vt:lpstr>Evolution of the Patient Financial Experience</vt:lpstr>
      <vt:lpstr>10 Focus Areas for Self-Pay Process Improvement</vt:lpstr>
      <vt:lpstr>10 Focus Areas For Self-Pay Process Improvement (Cont’d)</vt:lpstr>
      <vt:lpstr>Responses</vt:lpstr>
      <vt:lpstr>Responses</vt:lpstr>
      <vt:lpstr>Responses</vt:lpstr>
      <vt:lpstr>Responses</vt:lpstr>
      <vt:lpstr>Full Question Text</vt:lpstr>
      <vt:lpstr>About Parallon</vt:lpstr>
      <vt:lpstr>About HFMA</vt:lpstr>
      <vt:lpstr>Additional Information</vt:lpstr>
      <vt:lpstr>Few Respondents Indicate High Capabilities for Pricing, Patient Education, Online Registration</vt:lpstr>
      <vt:lpstr>Organizations Indicate Low Capability With Forecasting, Automation</vt:lpstr>
      <vt:lpstr>Low Self-Pay Process Capability Increases as Bad Debt Increases, Except for New Patient Class Identification </vt:lpstr>
      <vt:lpstr>Respondents Indicate Point-of-Service Collections and Automation as Priorities for Process Improvement</vt:lpstr>
      <vt:lpstr>Respondents Indicate Point-of-Service Collections and Automation as Priorities for Process Improvement</vt:lpstr>
      <vt:lpstr>Outpatient Pre-/Point-of-Service Collections  (non ED)</vt:lpstr>
      <vt:lpstr>Outpatient Pre- /Point-of-Service Collections (non ER) </vt:lpstr>
    </vt:vector>
  </TitlesOfParts>
  <Company>Healthcare Financial Management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Revenue Cycle Trends Series:  Self Pay and the Benefits of Prospective Patient Engagement</dc:title>
  <dc:creator>Kellie Martino</dc:creator>
  <cp:lastModifiedBy>Lisa Towers</cp:lastModifiedBy>
  <cp:revision>184</cp:revision>
  <cp:lastPrinted>2016-05-24T20:07:19Z</cp:lastPrinted>
  <dcterms:created xsi:type="dcterms:W3CDTF">2016-04-29T14:04:03Z</dcterms:created>
  <dcterms:modified xsi:type="dcterms:W3CDTF">2016-05-26T15:07:12Z</dcterms:modified>
</cp:coreProperties>
</file>