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1" r:id="rId2"/>
    <p:sldId id="270" r:id="rId3"/>
    <p:sldId id="273" r:id="rId4"/>
    <p:sldId id="282" r:id="rId5"/>
    <p:sldId id="274" r:id="rId6"/>
    <p:sldId id="275" r:id="rId7"/>
    <p:sldId id="283" r:id="rId8"/>
    <p:sldId id="276" r:id="rId9"/>
    <p:sldId id="284" r:id="rId10"/>
    <p:sldId id="277" r:id="rId11"/>
    <p:sldId id="278" r:id="rId12"/>
    <p:sldId id="279" r:id="rId13"/>
    <p:sldId id="280" r:id="rId14"/>
    <p:sldId id="285" r:id="rId15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2951" autoAdjust="0"/>
    <p:restoredTop sz="94692" autoAdjust="0"/>
  </p:normalViewPr>
  <p:slideViewPr>
    <p:cSldViewPr snapToObjects="1" showGuides="1">
      <p:cViewPr varScale="1">
        <p:scale>
          <a:sx n="85" d="100"/>
          <a:sy n="85" d="100"/>
        </p:scale>
        <p:origin x="91" y="53"/>
      </p:cViewPr>
      <p:guideLst>
        <p:guide orient="horz" pos="41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9FF62DD-3E6F-E344-9909-3B4D3B5976CA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4D7EF22-CF73-D947-8360-F9DA40925F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27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84E9F64-1D83-334E-89A2-4B817D248A21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425FBC4-EDDB-9748-96F0-0D05920672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252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F09858-C937-404F-908D-A16A5D160C3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666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Slide_Logo_blue.orang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271341" y="5572126"/>
            <a:ext cx="2417883" cy="10663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81000"/>
            <a:ext cx="7772400" cy="2244101"/>
          </a:xfrm>
          <a:ln>
            <a:noFill/>
          </a:ln>
        </p:spPr>
        <p:txBody>
          <a:bodyPr bIns="228600" anchor="b" anchorCtr="0">
            <a:noAutofit/>
          </a:bodyPr>
          <a:lstStyle>
            <a:lvl1pPr>
              <a:defRPr sz="3600" b="1" i="0" cap="none" spc="0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685800" y="2634439"/>
            <a:ext cx="7772400" cy="718361"/>
          </a:xfrm>
        </p:spPr>
        <p:txBody>
          <a:bodyPr tIns="228600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i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85800" y="2634438"/>
            <a:ext cx="7772400" cy="1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3352800"/>
            <a:ext cx="7772400" cy="609600"/>
          </a:xfrm>
        </p:spPr>
        <p:txBody>
          <a:bodyPr>
            <a:noAutofit/>
          </a:bodyPr>
          <a:lstStyle>
            <a:lvl1pPr algn="ctr">
              <a:lnSpc>
                <a:spcPts val="2600"/>
              </a:lnSpc>
              <a:spcBef>
                <a:spcPts val="0"/>
              </a:spcBef>
              <a:buNone/>
              <a:defRPr sz="2400" i="1">
                <a:solidFill>
                  <a:schemeClr val="bg2"/>
                </a:solidFill>
              </a:defRPr>
            </a:lvl1pPr>
            <a:lvl2pPr>
              <a:buNone/>
              <a:defRPr sz="2400" i="1">
                <a:solidFill>
                  <a:srgbClr val="FF0000"/>
                </a:solidFill>
              </a:defRPr>
            </a:lvl2pPr>
            <a:lvl3pPr>
              <a:buNone/>
              <a:defRPr sz="2400" i="1">
                <a:solidFill>
                  <a:srgbClr val="FF0000"/>
                </a:solidFill>
              </a:defRPr>
            </a:lvl3pPr>
            <a:lvl4pPr>
              <a:buNone/>
              <a:defRPr sz="2400" i="1">
                <a:solidFill>
                  <a:srgbClr val="FF0000"/>
                </a:solidFill>
              </a:defRPr>
            </a:lvl4pPr>
            <a:lvl5pPr>
              <a:buNone/>
              <a:defRPr sz="2400" i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0" y="4765105"/>
            <a:ext cx="5410200" cy="645095"/>
          </a:xfrm>
        </p:spPr>
        <p:txBody>
          <a:bodyPr anchor="b" anchorCtr="0">
            <a:noAutofit/>
          </a:bodyPr>
          <a:lstStyle>
            <a:lvl1pPr algn="r">
              <a:lnSpc>
                <a:spcPts val="2200"/>
              </a:lnSpc>
              <a:spcBef>
                <a:spcPts val="0"/>
              </a:spcBef>
              <a:buNone/>
              <a:defRPr sz="1600" b="1" i="0" baseline="0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buNone/>
              <a:defRPr sz="1600" b="1">
                <a:latin typeface="Arial"/>
                <a:cs typeface="Arial"/>
              </a:defRPr>
            </a:lvl2pPr>
            <a:lvl3pPr>
              <a:buNone/>
              <a:defRPr sz="1600" b="1">
                <a:latin typeface="Arial"/>
                <a:cs typeface="Arial"/>
              </a:defRPr>
            </a:lvl3pPr>
            <a:lvl4pPr>
              <a:buNone/>
              <a:defRPr sz="1600" b="1">
                <a:latin typeface="Arial"/>
                <a:cs typeface="Arial"/>
              </a:defRPr>
            </a:lvl4pPr>
            <a:lvl5pPr>
              <a:buNone/>
              <a:defRPr sz="1600" b="1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add presenter’s name 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5473516"/>
            <a:ext cx="5410200" cy="474947"/>
          </a:xfrm>
        </p:spPr>
        <p:txBody>
          <a:bodyPr anchor="t" anchorCtr="0">
            <a:noAutofit/>
          </a:bodyPr>
          <a:lstStyle>
            <a:lvl1pPr algn="r">
              <a:lnSpc>
                <a:spcPts val="2200"/>
              </a:lnSpc>
              <a:spcBef>
                <a:spcPts val="0"/>
              </a:spcBef>
              <a:buNone/>
              <a:defRPr sz="1600" b="0" i="0" baseline="0">
                <a:solidFill>
                  <a:srgbClr val="006699"/>
                </a:solidFill>
                <a:latin typeface="Arial"/>
                <a:cs typeface="Arial"/>
              </a:defRPr>
            </a:lvl1pPr>
            <a:lvl2pPr>
              <a:buNone/>
              <a:defRPr sz="1600" b="1">
                <a:latin typeface="Arial"/>
                <a:cs typeface="Arial"/>
              </a:defRPr>
            </a:lvl2pPr>
            <a:lvl3pPr>
              <a:buNone/>
              <a:defRPr sz="1600" b="1">
                <a:latin typeface="Arial"/>
                <a:cs typeface="Arial"/>
              </a:defRPr>
            </a:lvl3pPr>
            <a:lvl4pPr>
              <a:buNone/>
              <a:defRPr sz="1600" b="1">
                <a:latin typeface="Arial"/>
                <a:cs typeface="Arial"/>
              </a:defRPr>
            </a:lvl4pPr>
            <a:lvl5pPr>
              <a:buNone/>
              <a:defRPr sz="1600" b="1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add presenter’s title </a:t>
            </a: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7086600" y="6364931"/>
            <a:ext cx="1905000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rgbClr val="006699"/>
                </a:solidFill>
              </a:defRPr>
            </a:lvl1pPr>
          </a:lstStyle>
          <a:p>
            <a:fld id="{342C256A-E8D1-E44B-A707-3F94590BD3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0"/>
            <a:ext cx="7772400" cy="1219200"/>
          </a:xfrm>
        </p:spPr>
        <p:txBody>
          <a:bodyPr bIns="137160" anchor="b" anchorCtr="0">
            <a:noAutofit/>
          </a:bodyPr>
          <a:lstStyle>
            <a:lvl1pPr>
              <a:lnSpc>
                <a:spcPts val="3600"/>
              </a:lnSpc>
              <a:defRPr sz="3200" b="1" i="0" cap="none" spc="0" baseline="0">
                <a:solidFill>
                  <a:schemeClr val="tx2"/>
                </a:solidFill>
                <a:effectLst/>
                <a:latin typeface="+mj-lt"/>
                <a:cs typeface="Verdana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5800" y="1600200"/>
            <a:ext cx="7772400" cy="4191000"/>
          </a:xfrm>
        </p:spPr>
        <p:txBody>
          <a:bodyPr lIns="0" tIns="0" rIns="0" bIns="0">
            <a:noAutofit/>
          </a:bodyPr>
          <a:lstStyle>
            <a:lvl1pPr marL="347472" indent="-347472">
              <a:lnSpc>
                <a:spcPts val="3000"/>
              </a:lnSpc>
              <a:spcBef>
                <a:spcPts val="1200"/>
              </a:spcBef>
              <a:buSzPct val="100000"/>
              <a:defRPr sz="2800">
                <a:solidFill>
                  <a:srgbClr val="006699"/>
                </a:solidFill>
                <a:effectLst/>
              </a:defRPr>
            </a:lvl1pPr>
            <a:lvl2pPr marL="685800" indent="-320040">
              <a:lnSpc>
                <a:spcPts val="2800"/>
              </a:lnSpc>
              <a:spcBef>
                <a:spcPts val="1200"/>
              </a:spcBef>
              <a:buClr>
                <a:schemeClr val="bg2"/>
              </a:buClr>
              <a:defRPr sz="2600">
                <a:solidFill>
                  <a:srgbClr val="006699"/>
                </a:solidFill>
                <a:effectLst/>
              </a:defRPr>
            </a:lvl2pPr>
            <a:lvl3pPr marL="1005840" indent="-320040">
              <a:lnSpc>
                <a:spcPts val="2800"/>
              </a:lnSpc>
              <a:spcBef>
                <a:spcPts val="1200"/>
              </a:spcBef>
              <a:defRPr sz="2400">
                <a:solidFill>
                  <a:srgbClr val="006699"/>
                </a:solidFill>
                <a:effectLst/>
              </a:defRPr>
            </a:lvl3pPr>
            <a:lvl4pPr>
              <a:lnSpc>
                <a:spcPts val="2800"/>
              </a:lnSpc>
              <a:defRPr sz="2200">
                <a:solidFill>
                  <a:srgbClr val="006699"/>
                </a:solidFill>
                <a:effectLst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85800" y="1219200"/>
            <a:ext cx="7772400" cy="1588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86600" y="6364931"/>
            <a:ext cx="1905000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rgbClr val="006699"/>
                </a:solidFill>
              </a:defRPr>
            </a:lvl1pPr>
          </a:lstStyle>
          <a:p>
            <a:fld id="{342C256A-E8D1-E44B-A707-3F94590BD37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5466" y="6020295"/>
            <a:ext cx="7773068" cy="1434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_HFMA_COLOR_CMYK_v6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489" y="6294991"/>
            <a:ext cx="925082" cy="41079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ntentSlide_Logo_blue.orang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228600" y="5852160"/>
            <a:ext cx="2674676" cy="117957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0"/>
            <a:ext cx="7772400" cy="1219200"/>
          </a:xfrm>
        </p:spPr>
        <p:txBody>
          <a:bodyPr bIns="137160" anchor="b" anchorCtr="0">
            <a:noAutofit/>
          </a:bodyPr>
          <a:lstStyle>
            <a:lvl1pPr>
              <a:lnSpc>
                <a:spcPts val="3600"/>
              </a:lnSpc>
              <a:defRPr sz="3200" b="1" i="0" cap="none" spc="0" baseline="0">
                <a:solidFill>
                  <a:schemeClr val="tx2"/>
                </a:solidFill>
                <a:effectLst/>
                <a:latin typeface="+mj-lt"/>
                <a:cs typeface="Verdana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5800" y="1600200"/>
            <a:ext cx="3733800" cy="4190999"/>
          </a:xfrm>
        </p:spPr>
        <p:txBody>
          <a:bodyPr lIns="0" tIns="0" rIns="0" bIns="0">
            <a:noAutofit/>
          </a:bodyPr>
          <a:lstStyle>
            <a:lvl1pPr marL="228600" indent="-228600">
              <a:lnSpc>
                <a:spcPts val="2600"/>
              </a:lnSpc>
              <a:spcBef>
                <a:spcPts val="1200"/>
              </a:spcBef>
              <a:buSzPct val="100000"/>
              <a:defRPr sz="2400">
                <a:solidFill>
                  <a:srgbClr val="006699"/>
                </a:solidFill>
                <a:effectLst/>
              </a:defRPr>
            </a:lvl1pPr>
            <a:lvl2pPr marL="594360" indent="-320040">
              <a:lnSpc>
                <a:spcPts val="2400"/>
              </a:lnSpc>
              <a:spcBef>
                <a:spcPts val="800"/>
              </a:spcBef>
              <a:buClr>
                <a:schemeClr val="bg2"/>
              </a:buClr>
              <a:defRPr sz="2200">
                <a:solidFill>
                  <a:srgbClr val="006699"/>
                </a:solidFill>
                <a:effectLst/>
              </a:defRPr>
            </a:lvl2pPr>
            <a:lvl3pPr marL="914400" indent="-274320">
              <a:lnSpc>
                <a:spcPts val="2400"/>
              </a:lnSpc>
              <a:spcBef>
                <a:spcPts val="800"/>
              </a:spcBef>
              <a:defRPr sz="1800">
                <a:solidFill>
                  <a:srgbClr val="006699"/>
                </a:solidFill>
                <a:effectLst/>
              </a:defRPr>
            </a:lvl3pPr>
            <a:lvl4pPr marL="1143000" indent="-228600">
              <a:lnSpc>
                <a:spcPts val="1800"/>
              </a:lnSpc>
              <a:spcBef>
                <a:spcPts val="800"/>
              </a:spcBef>
              <a:defRPr sz="1600">
                <a:solidFill>
                  <a:srgbClr val="006699"/>
                </a:solidFill>
                <a:effectLst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86600" y="6364931"/>
            <a:ext cx="1905000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rgbClr val="006699"/>
                </a:solidFill>
              </a:defRPr>
            </a:lvl1pPr>
          </a:lstStyle>
          <a:p>
            <a:fld id="{342C256A-E8D1-E44B-A707-3F94590BD3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724400" y="1600200"/>
            <a:ext cx="3733800" cy="4190998"/>
          </a:xfrm>
        </p:spPr>
        <p:txBody>
          <a:bodyPr lIns="0" tIns="0" rIns="0" bIns="0">
            <a:noAutofit/>
          </a:bodyPr>
          <a:lstStyle>
            <a:lvl1pPr marL="228600" indent="-228600">
              <a:lnSpc>
                <a:spcPts val="2600"/>
              </a:lnSpc>
              <a:spcBef>
                <a:spcPts val="1200"/>
              </a:spcBef>
              <a:buSzPct val="100000"/>
              <a:defRPr sz="2400">
                <a:solidFill>
                  <a:srgbClr val="006699"/>
                </a:solidFill>
                <a:effectLst/>
              </a:defRPr>
            </a:lvl1pPr>
            <a:lvl2pPr marL="594360" indent="-320040">
              <a:lnSpc>
                <a:spcPts val="2400"/>
              </a:lnSpc>
              <a:spcBef>
                <a:spcPts val="800"/>
              </a:spcBef>
              <a:buClr>
                <a:schemeClr val="bg2"/>
              </a:buClr>
              <a:defRPr sz="2200">
                <a:solidFill>
                  <a:srgbClr val="006699"/>
                </a:solidFill>
                <a:effectLst/>
              </a:defRPr>
            </a:lvl2pPr>
            <a:lvl3pPr marL="914400" indent="-274320">
              <a:lnSpc>
                <a:spcPts val="2400"/>
              </a:lnSpc>
              <a:spcBef>
                <a:spcPts val="800"/>
              </a:spcBef>
              <a:defRPr sz="1800">
                <a:solidFill>
                  <a:srgbClr val="006699"/>
                </a:solidFill>
                <a:effectLst/>
              </a:defRPr>
            </a:lvl3pPr>
            <a:lvl4pPr marL="1143000" indent="-228600">
              <a:lnSpc>
                <a:spcPts val="1800"/>
              </a:lnSpc>
              <a:spcBef>
                <a:spcPts val="800"/>
              </a:spcBef>
              <a:defRPr sz="1600">
                <a:solidFill>
                  <a:srgbClr val="006699"/>
                </a:solidFill>
                <a:effectLst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85800" y="1219200"/>
            <a:ext cx="7772400" cy="1588"/>
          </a:xfrm>
          <a:prstGeom prst="line">
            <a:avLst/>
          </a:prstGeom>
          <a:ln w="12700">
            <a:solidFill>
              <a:srgbClr val="FF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0"/>
            <a:ext cx="7772400" cy="1219200"/>
          </a:xfrm>
        </p:spPr>
        <p:txBody>
          <a:bodyPr bIns="137160" anchor="b" anchorCtr="0">
            <a:noAutofit/>
          </a:bodyPr>
          <a:lstStyle>
            <a:lvl1pPr>
              <a:lnSpc>
                <a:spcPts val="3600"/>
              </a:lnSpc>
              <a:defRPr sz="3200" b="1" i="0" cap="none" spc="0" baseline="0">
                <a:solidFill>
                  <a:schemeClr val="tx2"/>
                </a:solidFill>
                <a:effectLst/>
                <a:latin typeface="+mj-lt"/>
                <a:cs typeface="Verdana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0"/>
            <a:ext cx="7772400" cy="4191000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FontTx/>
              <a:buNone/>
              <a:defRPr>
                <a:solidFill>
                  <a:srgbClr val="006699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add chart.</a:t>
            </a:r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685800" y="1216152"/>
            <a:ext cx="7772400" cy="1588"/>
          </a:xfrm>
          <a:prstGeom prst="line">
            <a:avLst/>
          </a:prstGeom>
          <a:ln w="12700">
            <a:solidFill>
              <a:srgbClr val="FF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86600" y="6364931"/>
            <a:ext cx="1905000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rgbClr val="006699"/>
                </a:solidFill>
              </a:defRPr>
            </a:lvl1pPr>
          </a:lstStyle>
          <a:p>
            <a:fld id="{342C256A-E8D1-E44B-A707-3F94590BD37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5466" y="6020295"/>
            <a:ext cx="7773068" cy="1434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_HFMA_COLOR_CMYK_v6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489" y="6294991"/>
            <a:ext cx="925082" cy="41079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C256A-E8D1-E44B-A707-3F94590BD3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685466" y="6020295"/>
            <a:ext cx="7773068" cy="1434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1" y="2"/>
            <a:ext cx="7772400" cy="1219200"/>
          </a:xfrm>
        </p:spPr>
        <p:txBody>
          <a:bodyPr>
            <a:noAutofit/>
          </a:bodyPr>
          <a:lstStyle>
            <a:lvl1pPr algn="l">
              <a:lnSpc>
                <a:spcPts val="3513"/>
              </a:lnSpc>
              <a:defRPr sz="3524" b="1" i="0" cap="none" spc="0" baseline="0">
                <a:solidFill>
                  <a:schemeClr val="bg2"/>
                </a:solidFill>
                <a:effectLst/>
                <a:latin typeface="+mj-lt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904">
                <a:solidFill>
                  <a:srgbClr val="006699"/>
                </a:solidFill>
              </a:defRPr>
            </a:lvl1pPr>
          </a:lstStyle>
          <a:p>
            <a:pPr>
              <a:defRPr/>
            </a:pPr>
            <a:fld id="{A6CD5894-76FD-4CEC-ABAD-27802F44BD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5" descr="LOGO_HFMA_COLOR_CMYK_v6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489" y="6294991"/>
            <a:ext cx="925082" cy="41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3846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19200"/>
          </a:xfrm>
          <a:prstGeom prst="rect">
            <a:avLst/>
          </a:prstGeom>
          <a:ln>
            <a:noFill/>
          </a:ln>
        </p:spPr>
        <p:txBody>
          <a:bodyPr vert="horz" lIns="0" tIns="0" rIns="0" bIns="228600" rtlCol="0" anchor="b" anchorCtr="0">
            <a:norm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086600" y="6364931"/>
            <a:ext cx="1905000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rgbClr val="006699"/>
                </a:solidFill>
              </a:defRPr>
            </a:lvl1pPr>
          </a:lstStyle>
          <a:p>
            <a:fld id="{342C256A-E8D1-E44B-A707-3F94590BD3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b="1" i="0" kern="1200" cap="none">
          <a:solidFill>
            <a:schemeClr val="tx2"/>
          </a:solidFill>
          <a:effectLst/>
          <a:latin typeface="+mj-lt"/>
          <a:ea typeface="+mj-ea"/>
          <a:cs typeface="Verdana"/>
        </a:defRPr>
      </a:lvl1pPr>
    </p:titleStyle>
    <p:bodyStyle>
      <a:lvl1pPr marL="320040" indent="-347472" algn="l" defTabSz="457200" rtl="0" eaLnBrk="1" latinLnBrk="0" hangingPunct="1">
        <a:lnSpc>
          <a:spcPts val="3000"/>
        </a:lnSpc>
        <a:spcBef>
          <a:spcPts val="1200"/>
        </a:spcBef>
        <a:buClr>
          <a:schemeClr val="tx2"/>
        </a:buClr>
        <a:buFont typeface="Arial"/>
        <a:buChar char="•"/>
        <a:defRPr sz="2800" b="0" i="0" kern="1200">
          <a:solidFill>
            <a:schemeClr val="bg2"/>
          </a:solidFill>
          <a:effectLst/>
          <a:latin typeface="Times New Roman" pitchFamily="18" charset="0"/>
          <a:ea typeface="+mn-ea"/>
          <a:cs typeface="Times New Roman" pitchFamily="18" charset="0"/>
        </a:defRPr>
      </a:lvl1pPr>
      <a:lvl2pPr marL="685800" indent="-320040" algn="l" defTabSz="457200" rtl="0" eaLnBrk="1" latinLnBrk="0" hangingPunct="1">
        <a:lnSpc>
          <a:spcPts val="2800"/>
        </a:lnSpc>
        <a:spcBef>
          <a:spcPts val="1200"/>
        </a:spcBef>
        <a:buClr>
          <a:schemeClr val="bg2"/>
        </a:buClr>
        <a:buFont typeface="Arial"/>
        <a:buChar char="–"/>
        <a:defRPr sz="2600" b="0" i="0" kern="1200">
          <a:solidFill>
            <a:srgbClr val="006699"/>
          </a:solidFill>
          <a:effectLst/>
          <a:latin typeface="Times New Roman" pitchFamily="18" charset="0"/>
          <a:ea typeface="+mn-ea"/>
          <a:cs typeface="Times New Roman" pitchFamily="18" charset="0"/>
        </a:defRPr>
      </a:lvl2pPr>
      <a:lvl3pPr marL="1005840" indent="-320040" algn="l" defTabSz="457200" rtl="0" eaLnBrk="1" latinLnBrk="0" hangingPunct="1">
        <a:lnSpc>
          <a:spcPts val="2800"/>
        </a:lnSpc>
        <a:spcBef>
          <a:spcPts val="1200"/>
        </a:spcBef>
        <a:buClr>
          <a:schemeClr val="tx2"/>
        </a:buClr>
        <a:buFont typeface="Wingdings" charset="2"/>
        <a:buChar char="§"/>
        <a:defRPr sz="2400" b="0" i="0" kern="1200">
          <a:solidFill>
            <a:srgbClr val="006699"/>
          </a:solidFill>
          <a:effectLst/>
          <a:latin typeface="Times New Roman" pitchFamily="18" charset="0"/>
          <a:ea typeface="+mn-ea"/>
          <a:cs typeface="Times New Roman" pitchFamily="18" charset="0"/>
        </a:defRPr>
      </a:lvl3pPr>
      <a:lvl4pPr marL="1371600" indent="-320040" algn="l" defTabSz="457200" rtl="0" eaLnBrk="1" latinLnBrk="0" hangingPunct="1">
        <a:lnSpc>
          <a:spcPts val="2800"/>
        </a:lnSpc>
        <a:spcBef>
          <a:spcPts val="1200"/>
        </a:spcBef>
        <a:buFont typeface="Arial"/>
        <a:buChar char="•"/>
        <a:defRPr sz="2200" b="0" i="0" kern="1200">
          <a:solidFill>
            <a:srgbClr val="006699"/>
          </a:solidFill>
          <a:effectLst/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hollon@signature-healthcare.org" TargetMode="External"/><Relationship Id="rId2" Type="http://schemas.openxmlformats.org/officeDocument/2006/relationships/hyperlink" Target="mailto:dmkashmer@thesurgicallab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DKashmer@Signature-Healthcare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khollon@signature-healthcare.or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fma.org/awc/evaluation.htm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insights.thesurgicallab.com/post/102dhf8/are-you-ready-to-have-50-of-payments-tied-to-qualit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828799"/>
          </a:xfrm>
        </p:spPr>
        <p:txBody>
          <a:bodyPr/>
          <a:lstStyle/>
          <a:p>
            <a:r>
              <a:rPr lang="en-US" dirty="0" smtClean="0"/>
              <a:t>How to Identify and Eliminate the Hidden Costs of Poor Quality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0"/>
          </p:nvPr>
        </p:nvSpPr>
        <p:spPr>
          <a:xfrm>
            <a:off x="685800" y="2514600"/>
            <a:ext cx="7772400" cy="609600"/>
          </a:xfrm>
        </p:spPr>
        <p:txBody>
          <a:bodyPr/>
          <a:lstStyle/>
          <a:p>
            <a:r>
              <a:rPr lang="en-US" b="1" dirty="0" smtClean="0"/>
              <a:t>An HFMA Forum Networking Event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81000" y="3124200"/>
            <a:ext cx="8610600" cy="45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 smtClean="0"/>
              <a:t>Sept. 8,2016</a:t>
            </a:r>
          </a:p>
          <a:p>
            <a:pPr>
              <a:lnSpc>
                <a:spcPct val="100000"/>
              </a:lnSpc>
            </a:pPr>
            <a:r>
              <a:rPr lang="en-US" sz="3200" dirty="0" smtClean="0"/>
              <a:t> </a:t>
            </a:r>
            <a:endParaRPr lang="en-US" sz="1200" b="1" i="0" dirty="0" smtClean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048000" y="3962400"/>
            <a:ext cx="5410200" cy="838200"/>
          </a:xfrm>
        </p:spPr>
        <p:txBody>
          <a:bodyPr/>
          <a:lstStyle/>
          <a:p>
            <a:pPr>
              <a:lnSpc>
                <a:spcPct val="100000"/>
              </a:lnSpc>
              <a:buClrTx/>
            </a:pPr>
            <a:endParaRPr lang="en-US" sz="1100" b="0" dirty="0" smtClean="0"/>
          </a:p>
          <a:p>
            <a:pPr>
              <a:lnSpc>
                <a:spcPct val="100000"/>
              </a:lnSpc>
              <a:buClrTx/>
            </a:pPr>
            <a:endParaRPr lang="en-US" sz="1100" b="0" dirty="0" smtClean="0"/>
          </a:p>
          <a:p>
            <a:pPr>
              <a:lnSpc>
                <a:spcPct val="100000"/>
              </a:lnSpc>
              <a:buClrTx/>
            </a:pPr>
            <a:endParaRPr lang="en-US" sz="1100" b="0" dirty="0" smtClean="0"/>
          </a:p>
          <a:p>
            <a:pPr>
              <a:lnSpc>
                <a:spcPct val="100000"/>
              </a:lnSpc>
              <a:buClrTx/>
            </a:pPr>
            <a:endParaRPr lang="en-US" sz="1100" b="0" dirty="0" smtClean="0"/>
          </a:p>
          <a:p>
            <a:pPr>
              <a:lnSpc>
                <a:spcPct val="100000"/>
              </a:lnSpc>
              <a:buClrTx/>
            </a:pPr>
            <a:endParaRPr lang="en-US" sz="1100" b="0" dirty="0" smtClean="0"/>
          </a:p>
          <a:p>
            <a:pPr>
              <a:lnSpc>
                <a:spcPct val="100000"/>
              </a:lnSpc>
              <a:buClrTx/>
            </a:pPr>
            <a:endParaRPr lang="en-US" sz="1100" b="0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82572" y="5410200"/>
            <a:ext cx="5410200" cy="9547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200" dirty="0" smtClean="0">
                <a:latin typeface="+mn-lt"/>
                <a:cs typeface="Times New Roman" pitchFamily="18" charset="0"/>
              </a:rPr>
              <a:t>David </a:t>
            </a:r>
            <a:r>
              <a:rPr lang="en-US" sz="1200" dirty="0" err="1" smtClean="0">
                <a:latin typeface="+mn-lt"/>
                <a:cs typeface="Times New Roman" pitchFamily="18" charset="0"/>
              </a:rPr>
              <a:t>Kashmer</a:t>
            </a:r>
            <a:r>
              <a:rPr lang="en-US" sz="1200" dirty="0" smtClean="0">
                <a:latin typeface="+mn-lt"/>
                <a:cs typeface="Times New Roman" pitchFamily="18" charset="0"/>
              </a:rPr>
              <a:t>, MD</a:t>
            </a:r>
          </a:p>
          <a:p>
            <a:pPr>
              <a:lnSpc>
                <a:spcPct val="100000"/>
              </a:lnSpc>
            </a:pPr>
            <a:r>
              <a:rPr lang="en-US" sz="1200" dirty="0" smtClean="0">
                <a:latin typeface="+mn-lt"/>
                <a:cs typeface="Times New Roman" pitchFamily="18" charset="0"/>
              </a:rPr>
              <a:t>Chair of Surgery</a:t>
            </a:r>
          </a:p>
          <a:p>
            <a:pPr>
              <a:lnSpc>
                <a:spcPct val="100000"/>
              </a:lnSpc>
            </a:pPr>
            <a:r>
              <a:rPr lang="en-US" sz="1200" dirty="0" smtClean="0">
                <a:latin typeface="+mn-lt"/>
                <a:cs typeface="Times New Roman" pitchFamily="18" charset="0"/>
              </a:rPr>
              <a:t>Signature Healthcare</a:t>
            </a:r>
          </a:p>
          <a:p>
            <a:pPr>
              <a:lnSpc>
                <a:spcPct val="100000"/>
              </a:lnSpc>
            </a:pPr>
            <a:r>
              <a:rPr lang="en-US" sz="1200" u="sng" dirty="0" smtClean="0">
                <a:latin typeface="+mn-lt"/>
                <a:cs typeface="Times New Roman" pitchFamily="18" charset="0"/>
                <a:hlinkClick r:id="rId2"/>
              </a:rPr>
              <a:t>dmkashmer@thesurgicallab.com</a:t>
            </a:r>
            <a:r>
              <a:rPr lang="en-US" sz="1200" dirty="0" smtClean="0">
                <a:latin typeface="+mn-lt"/>
                <a:cs typeface="Times New Roman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3581400"/>
            <a:ext cx="792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10:00 – 11:00 a.m. Central (8:00 – 9:00 a.m. Pacific/9:00 – 10:00 a.m. Mountain/11:00 a.m. – 12:00 p.m. Eastern)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6800" y="43434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buClrTx/>
            </a:pPr>
            <a:r>
              <a:rPr lang="en-US" sz="1200" dirty="0" smtClean="0">
                <a:solidFill>
                  <a:srgbClr val="006699"/>
                </a:solidFill>
              </a:rPr>
              <a:t>Kim </a:t>
            </a:r>
            <a:r>
              <a:rPr lang="en-US" sz="1200" dirty="0" err="1" smtClean="0">
                <a:solidFill>
                  <a:srgbClr val="006699"/>
                </a:solidFill>
              </a:rPr>
              <a:t>Hollon</a:t>
            </a:r>
            <a:r>
              <a:rPr lang="en-US" sz="1200" dirty="0" smtClean="0">
                <a:solidFill>
                  <a:srgbClr val="006699"/>
                </a:solidFill>
              </a:rPr>
              <a:t>, FACHE</a:t>
            </a:r>
          </a:p>
          <a:p>
            <a:pPr algn="r">
              <a:lnSpc>
                <a:spcPct val="100000"/>
              </a:lnSpc>
              <a:buClrTx/>
            </a:pPr>
            <a:r>
              <a:rPr lang="en-US" sz="1200" dirty="0" smtClean="0">
                <a:solidFill>
                  <a:srgbClr val="006699"/>
                </a:solidFill>
              </a:rPr>
              <a:t>CEO</a:t>
            </a:r>
          </a:p>
          <a:p>
            <a:pPr algn="r">
              <a:lnSpc>
                <a:spcPct val="100000"/>
              </a:lnSpc>
            </a:pPr>
            <a:r>
              <a:rPr lang="en-US" sz="1200" dirty="0" smtClean="0">
                <a:solidFill>
                  <a:srgbClr val="006699"/>
                </a:solidFill>
              </a:rPr>
              <a:t>Signature Healthcare</a:t>
            </a:r>
            <a:r>
              <a:rPr lang="en-US" sz="1200" u="sng" dirty="0" smtClean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4852357"/>
            <a:ext cx="23205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khollon@signature-healthcare.org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C256A-E8D1-E44B-A707-3F94590BD37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7848600" cy="56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069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772400" cy="1143000"/>
          </a:xfrm>
        </p:spPr>
        <p:txBody>
          <a:bodyPr/>
          <a:lstStyle/>
          <a:p>
            <a:r>
              <a:rPr lang="en-US" sz="2400" dirty="0" err="1" smtClean="0">
                <a:latin typeface="Calibri" panose="020F0502020204030204" pitchFamily="34" charset="0"/>
              </a:rPr>
              <a:t>Insights.TheSurgicalLab.com</a:t>
            </a:r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n-US" sz="2400" dirty="0" err="1" smtClean="0">
                <a:latin typeface="Calibri" panose="020F0502020204030204" pitchFamily="34" charset="0"/>
              </a:rPr>
              <a:t>TheHealthcareQualityBlog.com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C256A-E8D1-E44B-A707-3F94590BD37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768600"/>
            <a:ext cx="5791200" cy="289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291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&amp;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199"/>
            <a:ext cx="7924800" cy="4952543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400" dirty="0" smtClean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latin typeface="Calibri" pitchFamily="34" charset="0"/>
              </a:rPr>
              <a:t>Ask the speakers a question or share your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latin typeface="Calibri" pitchFamily="34" charset="0"/>
              </a:rPr>
              <a:t>experiences. Just type your question or comment into the Q&amp;A box on your computer screen. 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0162FA-E6D1-46A1-97DE-991AB6BD3E4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8433" name="Picture 1" descr="C:\Users\athomas\AppData\Local\Microsoft\Windows\Temporary Internet Files\Content.IE5\V9JW8C5O\MC900441428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626211"/>
            <a:ext cx="3657143" cy="354553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N" dirty="0" smtClean="0">
                <a:cs typeface="Verdana" pitchFamily="34" charset="0"/>
              </a:rPr>
              <a:t>Contact Information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dirty="0" smtClean="0"/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endParaRPr lang="en-US" sz="14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 smtClean="0"/>
              <a:t>Kim </a:t>
            </a:r>
            <a:r>
              <a:rPr lang="en-US" sz="1600" b="1" dirty="0" err="1" smtClean="0"/>
              <a:t>Hollon</a:t>
            </a:r>
            <a:r>
              <a:rPr lang="en-US" sz="1600" b="1" dirty="0" smtClean="0"/>
              <a:t>, FACHE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CEO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Signature Healthcare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u="sng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u="sng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u="sng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u="sng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 smtClean="0"/>
              <a:t>David </a:t>
            </a:r>
            <a:r>
              <a:rPr lang="en-US" sz="1600" b="1" dirty="0" err="1" smtClean="0"/>
              <a:t>Kashmer</a:t>
            </a:r>
            <a:r>
              <a:rPr lang="en-US" sz="1600" b="1" dirty="0" smtClean="0"/>
              <a:t>, MD</a:t>
            </a:r>
            <a:endParaRPr lang="en-US" sz="1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Chair of Surgery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Signature Healthcare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hlinkClick r:id="rId3"/>
              </a:rPr>
              <a:t>DKashmer@Signature-Healthcare.org</a:t>
            </a:r>
            <a:r>
              <a:rPr lang="en-US" sz="1600" dirty="0" smtClean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endParaRPr lang="en-US" sz="14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dirty="0" smtClean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 smtClean="0">
                <a:latin typeface="+mn-lt"/>
              </a:rPr>
              <a:t>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dirty="0" smtClean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dirty="0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F5897C-0089-4D35-B6C9-07479556872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9600" y="3200400"/>
            <a:ext cx="30341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khollon@signature-healthcare.org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6"/>
          <p:cNvSpPr txBox="1">
            <a:spLocks noChangeArrowheads="1"/>
          </p:cNvSpPr>
          <p:nvPr/>
        </p:nvSpPr>
        <p:spPr bwMode="auto">
          <a:xfrm>
            <a:off x="897678" y="893480"/>
            <a:ext cx="7804903" cy="56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129106" anchor="b"/>
          <a:lstStyle/>
          <a:p>
            <a:pPr defTabSz="426406"/>
            <a:r>
              <a:rPr lang="en-US" sz="3145" b="1" kern="0" dirty="0">
                <a:solidFill>
                  <a:srgbClr val="FF9900"/>
                </a:solidFill>
                <a:latin typeface="Arial"/>
                <a:cs typeface="Arial"/>
                <a:sym typeface="Arial"/>
                <a:rtl val="0"/>
              </a:rPr>
              <a:t>To Complete the Program Evaluation</a:t>
            </a:r>
          </a:p>
        </p:txBody>
      </p:sp>
      <p:sp>
        <p:nvSpPr>
          <p:cNvPr id="33795" name="Rectangle 1"/>
          <p:cNvSpPr>
            <a:spLocks noChangeArrowheads="1"/>
          </p:cNvSpPr>
          <p:nvPr/>
        </p:nvSpPr>
        <p:spPr bwMode="auto">
          <a:xfrm>
            <a:off x="627252" y="1733545"/>
            <a:ext cx="7785488" cy="351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411" tIns="36705" rIns="73411" bIns="36705" anchor="ctr">
            <a:spAutoFit/>
          </a:bodyPr>
          <a:lstStyle/>
          <a:p>
            <a:pPr defTabSz="732366"/>
            <a:r>
              <a:rPr lang="en-US" sz="2125" kern="0" dirty="0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  <a:rtl val="0"/>
              </a:rPr>
              <a:t>The URL below will take you to HFMA on-line evaluation form. </a:t>
            </a:r>
            <a:br>
              <a:rPr lang="en-US" sz="2125" kern="0" dirty="0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  <a:rtl val="0"/>
              </a:rPr>
            </a:br>
            <a:r>
              <a:rPr lang="en-US" sz="2125" kern="0" dirty="0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  <a:rtl val="0"/>
              </a:rPr>
              <a:t>You will need to enter your member I.D. # </a:t>
            </a:r>
            <a:r>
              <a:rPr lang="en-US" sz="1223" kern="0" dirty="0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  <a:rtl val="0"/>
              </a:rPr>
              <a:t>(can be found in your confirmation email when you registered)</a:t>
            </a:r>
            <a:endParaRPr lang="en-US" sz="2125" kern="0" dirty="0">
              <a:solidFill>
                <a:srgbClr val="000000"/>
              </a:solidFill>
              <a:latin typeface="Arial"/>
              <a:cs typeface="Times New Roman" pitchFamily="18" charset="0"/>
              <a:sym typeface="Arial"/>
              <a:rtl val="0"/>
            </a:endParaRPr>
          </a:p>
          <a:p>
            <a:pPr algn="ctr" defTabSz="732366"/>
            <a:r>
              <a:rPr lang="en-US" sz="2125" kern="0" dirty="0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  <a:rtl val="0"/>
              </a:rPr>
              <a:t/>
            </a:r>
            <a:br>
              <a:rPr lang="en-US" sz="2125" kern="0" dirty="0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  <a:rtl val="0"/>
              </a:rPr>
            </a:br>
            <a:r>
              <a:rPr lang="en-US" sz="1954" b="1" kern="0" dirty="0">
                <a:solidFill>
                  <a:srgbClr val="FF0000"/>
                </a:solidFill>
                <a:latin typeface="Arial"/>
                <a:cs typeface="Times New Roman" pitchFamily="18" charset="0"/>
                <a:sym typeface="Arial"/>
                <a:rtl val="0"/>
              </a:rPr>
              <a:t>Enter this Meeting Code</a:t>
            </a:r>
            <a:r>
              <a:rPr lang="en-US" sz="1954" kern="0" dirty="0">
                <a:solidFill>
                  <a:srgbClr val="FF0000"/>
                </a:solidFill>
                <a:latin typeface="Arial"/>
                <a:cs typeface="Times New Roman" pitchFamily="18" charset="0"/>
                <a:sym typeface="Arial"/>
                <a:rtl val="0"/>
              </a:rPr>
              <a:t>: </a:t>
            </a:r>
            <a:r>
              <a:rPr lang="en-US" sz="1954" kern="0" dirty="0" smtClean="0">
                <a:solidFill>
                  <a:srgbClr val="FF0000"/>
                </a:solidFill>
                <a:latin typeface="Arial"/>
                <a:cs typeface="Times New Roman" pitchFamily="18" charset="0"/>
                <a:sym typeface="Arial"/>
                <a:rtl val="0"/>
              </a:rPr>
              <a:t>16AT45</a:t>
            </a:r>
            <a:endParaRPr lang="en-US" sz="1954" kern="0" dirty="0">
              <a:solidFill>
                <a:srgbClr val="FF0000"/>
              </a:solidFill>
              <a:latin typeface="Arial"/>
              <a:cs typeface="Times New Roman" pitchFamily="18" charset="0"/>
              <a:sym typeface="Arial"/>
              <a:rtl val="0"/>
            </a:endParaRPr>
          </a:p>
          <a:p>
            <a:pPr algn="ctr" defTabSz="732366"/>
            <a:endParaRPr lang="en-US" sz="1954" kern="0" dirty="0">
              <a:solidFill>
                <a:srgbClr val="000000"/>
              </a:solidFill>
              <a:latin typeface="Arial"/>
              <a:cs typeface="Times New Roman" pitchFamily="18" charset="0"/>
              <a:sym typeface="Arial"/>
              <a:rtl val="0"/>
            </a:endParaRPr>
          </a:p>
          <a:p>
            <a:pPr algn="ctr" defTabSz="732366"/>
            <a:r>
              <a:rPr lang="en-US" sz="2125" b="1" kern="0" dirty="0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  <a:rtl val="0"/>
              </a:rPr>
              <a:t>URL: </a:t>
            </a:r>
            <a:r>
              <a:rPr lang="en-US" sz="2125" u="sng" kern="0" dirty="0">
                <a:solidFill>
                  <a:srgbClr val="0000FF"/>
                </a:solidFill>
                <a:latin typeface="Arial"/>
                <a:cs typeface="Times New Roman" pitchFamily="18" charset="0"/>
                <a:sym typeface="Arial"/>
                <a:hlinkClick r:id="rId2"/>
                <a:rtl val="0"/>
              </a:rPr>
              <a:t>http://www.hfma.org/awc/evaluation.htm </a:t>
            </a:r>
            <a:endParaRPr lang="en-US" sz="2125" u="sng" kern="0" dirty="0">
              <a:solidFill>
                <a:srgbClr val="0000FF"/>
              </a:solidFill>
              <a:latin typeface="Arial"/>
              <a:cs typeface="Times New Roman" pitchFamily="18" charset="0"/>
              <a:sym typeface="Arial"/>
              <a:rtl val="0"/>
            </a:endParaRPr>
          </a:p>
          <a:p>
            <a:pPr defTabSz="732366"/>
            <a:endParaRPr lang="en-US" sz="2125" u="sng" kern="0" dirty="0">
              <a:solidFill>
                <a:srgbClr val="0000FF"/>
              </a:solidFill>
              <a:latin typeface="Arial"/>
              <a:cs typeface="Times New Roman" pitchFamily="18" charset="0"/>
              <a:sym typeface="Arial"/>
              <a:rtl val="0"/>
            </a:endParaRPr>
          </a:p>
          <a:p>
            <a:pPr defTabSz="732366"/>
            <a:r>
              <a:rPr lang="en-US" sz="2125" kern="0" dirty="0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  <a:rtl val="0"/>
              </a:rPr>
              <a:t>Your comments are very important and enables us to bring you the highest quality programs!</a:t>
            </a:r>
          </a:p>
          <a:p>
            <a:pPr defTabSz="732366"/>
            <a:endParaRPr lang="en-US" sz="1223" u="sng" kern="0" dirty="0">
              <a:solidFill>
                <a:srgbClr val="0000FF"/>
              </a:solidFill>
              <a:latin typeface="Arial"/>
              <a:cs typeface="Times New Roman" pitchFamily="18" charset="0"/>
              <a:sym typeface="Arial"/>
              <a:rtl val="0"/>
            </a:endParaRPr>
          </a:p>
          <a:p>
            <a:pPr defTabSz="732366"/>
            <a:endParaRPr lang="en-US" sz="1105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21932" y="6267088"/>
            <a:ext cx="1780649" cy="352247"/>
          </a:xfrm>
          <a:prstGeom prst="rect">
            <a:avLst/>
          </a:prstGeom>
        </p:spPr>
        <p:txBody>
          <a:bodyPr/>
          <a:lstStyle/>
          <a:p>
            <a:pPr algn="r" defTabSz="430424">
              <a:defRPr/>
            </a:pPr>
            <a:fld id="{BAB880B0-B9B1-4E70-9C02-A95788B9C4C8}" type="slidenum">
              <a:rPr lang="en-US" sz="961">
                <a:solidFill>
                  <a:srgbClr val="336699"/>
                </a:solidFill>
              </a:rPr>
              <a:pPr algn="r" defTabSz="430424">
                <a:defRPr/>
              </a:pPr>
              <a:t>14</a:t>
            </a:fld>
            <a:endParaRPr lang="en-US" sz="96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28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Next 35 Minutes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7772400" cy="4572000"/>
          </a:xfrm>
        </p:spPr>
        <p:txBody>
          <a:bodyPr/>
          <a:lstStyle/>
          <a:p>
            <a:r>
              <a:rPr lang="en-US" sz="2000" dirty="0" smtClean="0">
                <a:latin typeface="Calibri" panose="020F0502020204030204" pitchFamily="34" charset="0"/>
              </a:rPr>
              <a:t>Why bother with the cost of poor quality (COPQ)?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COPQ is a tool to highlight what poor quality costs your organization; it is not GAAP or Sarbanes-Oxley (SOX)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COPQ can be $250,000 per project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The tale of four buckets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One very special bucket has a positive ROI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How to avoid “We didn’t see the cost savings we expected.”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Call to action &amp; questions</a:t>
            </a:r>
          </a:p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C256A-E8D1-E44B-A707-3F94590BD37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Bother With The COPQ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r>
              <a:rPr lang="en-US" sz="2000" dirty="0" smtClean="0">
                <a:latin typeface="Calibri" panose="020F0502020204030204" pitchFamily="34" charset="0"/>
              </a:rPr>
              <a:t>COPQ can account for10-15 percent of operating costs in a thriving company (ASQ)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Poor quality becomes visible (fee for service can mask poor quality)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CEOs vary on their approaches: “Anyone who does a quality project for cost savings will be fired.”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The cost is surprisingly high with each project (250k)</a:t>
            </a:r>
          </a:p>
          <a:p>
            <a:r>
              <a:rPr lang="en-US" sz="2000" dirty="0" smtClean="0">
                <a:latin typeface="Calibri" panose="020F0502020204030204" pitchFamily="34" charset="0"/>
                <a:hlinkClick r:id="rId2"/>
              </a:rPr>
              <a:t>HHS plans to tie 50 percent of payments to quality by 2018</a:t>
            </a:r>
            <a:endParaRPr lang="en-US" sz="2000" dirty="0" smtClean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C256A-E8D1-E44B-A707-3F94590BD37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793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 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What is your organization’s level of experience with implementing quality programs?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Have strong quality improvement initiatives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In the process of developing a quality improvement framework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In the early stages of developing a quality improvement framework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Have not started any quality improvement initiatives or planning</a:t>
            </a:r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C256A-E8D1-E44B-A707-3F94590BD37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8589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Tale Of Four Buckets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C256A-E8D1-E44B-A707-3F94590BD37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8558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Very Special Bucket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0" y="4470400"/>
            <a:ext cx="2057400" cy="457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Prevention!!!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C256A-E8D1-E44B-A707-3F94590BD37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86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 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7772400" cy="4191000"/>
          </a:xfrm>
        </p:spPr>
        <p:txBody>
          <a:bodyPr/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Is your organization measuring the cost of poor quality?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Yes, in all areas.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Yes, but only for a few select quality improvement projects.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We are just starting to measure the cost of poor quality.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We do not measure the cost of poor quality at this time.</a:t>
            </a:r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C256A-E8D1-E44B-A707-3F94590BD37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8589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Avoid “We Didn’t See The Savings”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latin typeface="Calibri" panose="020F0502020204030204" pitchFamily="34" charset="0"/>
              </a:rPr>
              <a:t>Assign a project champion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latin typeface="Calibri" panose="020F0502020204030204" pitchFamily="34" charset="0"/>
              </a:rPr>
              <a:t>Give early input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latin typeface="Calibri" panose="020F0502020204030204" pitchFamily="34" charset="0"/>
              </a:rPr>
              <a:t>Focus on the P&amp;L and “hard savings”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latin typeface="Calibri" panose="020F0502020204030204" pitchFamily="34" charset="0"/>
              </a:rPr>
              <a:t>Don’t let them count the halo effect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latin typeface="Calibri" panose="020F0502020204030204" pitchFamily="34" charset="0"/>
              </a:rPr>
              <a:t>Realign the COPQ as project progresses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latin typeface="Calibri" panose="020F0502020204030204" pitchFamily="34" charset="0"/>
              </a:rPr>
              <a:t>Decide on a time period? COPQ in one year?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C256A-E8D1-E44B-A707-3F94590BD37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3056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 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What is your greatest challenge with measuring the cost of poor quality?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Gathering data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Gaining staff buy in for the measurement process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Accessing the right financial tools to measure poor quality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Having enough staff to measure and track the cost of poor quality</a:t>
            </a:r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C256A-E8D1-E44B-A707-3F94590BD37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8589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FF9900"/>
      </a:dk2>
      <a:lt2>
        <a:srgbClr val="006699"/>
      </a:lt2>
      <a:accent1>
        <a:srgbClr val="993333"/>
      </a:accent1>
      <a:accent2>
        <a:srgbClr val="FFCC33"/>
      </a:accent2>
      <a:accent3>
        <a:srgbClr val="666666"/>
      </a:accent3>
      <a:accent4>
        <a:srgbClr val="FFFF00"/>
      </a:accent4>
      <a:accent5>
        <a:srgbClr val="336699"/>
      </a:accent5>
      <a:accent6>
        <a:srgbClr val="99996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1304</TotalTime>
  <Words>514</Words>
  <Application>Microsoft Office PowerPoint</Application>
  <PresentationFormat>On-screen Show (4:3)</PresentationFormat>
  <Paragraphs>110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Verdana</vt:lpstr>
      <vt:lpstr>Wingdings</vt:lpstr>
      <vt:lpstr>Office Theme</vt:lpstr>
      <vt:lpstr>How to Identify and Eliminate the Hidden Costs of Poor Quality</vt:lpstr>
      <vt:lpstr>In The Next 35 Minutes…</vt:lpstr>
      <vt:lpstr>Why Bother With The COPQ</vt:lpstr>
      <vt:lpstr>Polling Question 1</vt:lpstr>
      <vt:lpstr>A Tale Of Four Buckets…</vt:lpstr>
      <vt:lpstr>One Very Special Bucket</vt:lpstr>
      <vt:lpstr>Polling Question 2</vt:lpstr>
      <vt:lpstr>How To Avoid “We Didn’t See The Savings”</vt:lpstr>
      <vt:lpstr>Polling Question 3</vt:lpstr>
      <vt:lpstr>PowerPoint Presentation</vt:lpstr>
      <vt:lpstr>For More Information</vt:lpstr>
      <vt:lpstr>Questions &amp; Answers</vt:lpstr>
      <vt:lpstr>Contact Information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 Pagliuco</dc:creator>
  <cp:lastModifiedBy>Angela Thomas</cp:lastModifiedBy>
  <cp:revision>169</cp:revision>
  <cp:lastPrinted>2011-07-19T23:30:11Z</cp:lastPrinted>
  <dcterms:created xsi:type="dcterms:W3CDTF">2011-08-29T16:00:31Z</dcterms:created>
  <dcterms:modified xsi:type="dcterms:W3CDTF">2016-09-01T18:45:15Z</dcterms:modified>
</cp:coreProperties>
</file>