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1" r:id="rId1"/>
  </p:sldMasterIdLst>
  <p:notesMasterIdLst>
    <p:notesMasterId r:id="rId19"/>
  </p:notesMasterIdLst>
  <p:handoutMasterIdLst>
    <p:handoutMasterId r:id="rId20"/>
  </p:handoutMasterIdLst>
  <p:sldIdLst>
    <p:sldId id="294" r:id="rId2"/>
    <p:sldId id="619" r:id="rId3"/>
    <p:sldId id="582" r:id="rId4"/>
    <p:sldId id="620" r:id="rId5"/>
    <p:sldId id="621" r:id="rId6"/>
    <p:sldId id="622" r:id="rId7"/>
    <p:sldId id="623" r:id="rId8"/>
    <p:sldId id="539" r:id="rId9"/>
    <p:sldId id="584" r:id="rId10"/>
    <p:sldId id="585" r:id="rId11"/>
    <p:sldId id="625" r:id="rId12"/>
    <p:sldId id="515" r:id="rId13"/>
    <p:sldId id="627" r:id="rId14"/>
    <p:sldId id="588" r:id="rId15"/>
    <p:sldId id="626" r:id="rId16"/>
    <p:sldId id="589" r:id="rId17"/>
    <p:sldId id="331" r:id="rId18"/>
  </p:sldIdLst>
  <p:sldSz cx="9144000" cy="6858000" type="screen4x3"/>
  <p:notesSz cx="6881813" cy="9296400"/>
  <p:custDataLst>
    <p:tags r:id="rId21"/>
  </p:custDataLst>
  <p:defaultTextStyle>
    <a:defPPr>
      <a:defRPr lang="en-US"/>
    </a:defPPr>
    <a:lvl1pPr algn="l" defTabSz="457168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1pPr>
    <a:lvl2pPr marL="457168" algn="l" defTabSz="457168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2pPr>
    <a:lvl3pPr marL="914336" algn="l" defTabSz="457168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3pPr>
    <a:lvl4pPr marL="1371503" algn="l" defTabSz="457168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4pPr>
    <a:lvl5pPr marL="1828671" algn="l" defTabSz="457168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5pPr>
    <a:lvl6pPr marL="2285839" algn="l" defTabSz="457168" rtl="0" eaLnBrk="1" latinLnBrk="0" hangingPunct="1"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6pPr>
    <a:lvl7pPr marL="2743007" algn="l" defTabSz="457168" rtl="0" eaLnBrk="1" latinLnBrk="0" hangingPunct="1"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7pPr>
    <a:lvl8pPr marL="3200175" algn="l" defTabSz="457168" rtl="0" eaLnBrk="1" latinLnBrk="0" hangingPunct="1"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8pPr>
    <a:lvl9pPr marL="3657343" algn="l" defTabSz="457168" rtl="0" eaLnBrk="1" latinLnBrk="0" hangingPunct="1">
      <a:defRPr kern="1200">
        <a:solidFill>
          <a:schemeClr val="tx1"/>
        </a:solidFill>
        <a:latin typeface="Arial" pitchFamily="-101" charset="0"/>
        <a:ea typeface="ヒラギノ角ゴ Pro W3" pitchFamily="-101" charset="-128"/>
        <a:cs typeface="ヒラギノ角ゴ Pro W3" pitchFamily="-10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mulvany" initials="dm" lastIdx="1" clrIdx="0"/>
  <p:cmAuthor id="1" name="Chad Mulvany" initials="CM" lastIdx="2" clrIdx="1">
    <p:extLst>
      <p:ext uri="{19B8F6BF-5375-455C-9EA6-DF929625EA0E}">
        <p15:presenceInfo xmlns:p15="http://schemas.microsoft.com/office/powerpoint/2012/main" userId="S-1-5-21-2143182490-1798586732-1235820382-2919" providerId="AD"/>
      </p:ext>
    </p:extLst>
  </p:cmAuthor>
  <p:cmAuthor id="2" name="Karen Thomas" initials="KT" lastIdx="9" clrIdx="2">
    <p:extLst>
      <p:ext uri="{19B8F6BF-5375-455C-9EA6-DF929625EA0E}">
        <p15:presenceInfo xmlns:p15="http://schemas.microsoft.com/office/powerpoint/2012/main" userId="S-1-5-21-2143182490-1798586732-1235820382-29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47B7"/>
    <a:srgbClr val="000000"/>
    <a:srgbClr val="00467A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48" autoAdjust="0"/>
    <p:restoredTop sz="78586" autoAdjust="0"/>
  </p:normalViewPr>
  <p:slideViewPr>
    <p:cSldViewPr snapToObjects="1">
      <p:cViewPr varScale="1">
        <p:scale>
          <a:sx n="68" d="100"/>
          <a:sy n="68" d="100"/>
        </p:scale>
        <p:origin x="130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Short-Term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15</c:v>
                </c:pt>
                <c:pt idx="1">
                  <c:v>15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39-40A0-91A5-9B3767DC3F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1">
                  <c:v>8</c:v>
                </c:pt>
                <c:pt idx="2">
                  <c:v>14</c:v>
                </c:pt>
                <c:pt idx="3">
                  <c:v>14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39-40A0-91A5-9B3767DC3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1899176"/>
        <c:axId val="661899504"/>
      </c:barChart>
      <c:catAx>
        <c:axId val="661899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1899504"/>
        <c:crosses val="autoZero"/>
        <c:auto val="1"/>
        <c:lblAlgn val="ctr"/>
        <c:lblOffset val="100"/>
        <c:noMultiLvlLbl val="0"/>
      </c:catAx>
      <c:valAx>
        <c:axId val="661899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1899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2020</c:v>
                </c:pt>
                <c:pt idx="2">
                  <c:v>2023</c:v>
                </c:pt>
                <c:pt idx="3">
                  <c:v>2026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-0.25</c:v>
                </c:pt>
                <c:pt idx="1">
                  <c:v>-8</c:v>
                </c:pt>
                <c:pt idx="2">
                  <c:v>-12</c:v>
                </c:pt>
                <c:pt idx="3">
                  <c:v>-15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EB-47F7-8291-ADA447B12D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Non-Group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2020</c:v>
                </c:pt>
                <c:pt idx="2">
                  <c:v>2023</c:v>
                </c:pt>
                <c:pt idx="3">
                  <c:v>2026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-0.5</c:v>
                </c:pt>
                <c:pt idx="1">
                  <c:v>-9</c:v>
                </c:pt>
                <c:pt idx="2">
                  <c:v>-7</c:v>
                </c:pt>
                <c:pt idx="3">
                  <c:v>-7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EB-47F7-8291-ADA447B12D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Employer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2020</c:v>
                </c:pt>
                <c:pt idx="2">
                  <c:v>2023</c:v>
                </c:pt>
                <c:pt idx="3">
                  <c:v>2026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-0.25</c:v>
                </c:pt>
                <c:pt idx="1">
                  <c:v>-1</c:v>
                </c:pt>
                <c:pt idx="2">
                  <c:v>-0.5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EB-47F7-8291-ADA447B12D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 Coverage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2020</c:v>
                </c:pt>
                <c:pt idx="2">
                  <c:v>2023</c:v>
                </c:pt>
                <c:pt idx="3">
                  <c:v>2026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3-C6EB-47F7-8291-ADA447B12DF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2020</c:v>
                </c:pt>
                <c:pt idx="2">
                  <c:v>2023</c:v>
                </c:pt>
                <c:pt idx="3">
                  <c:v>2026</c:v>
                </c:pt>
              </c:numCache>
            </c:numRef>
          </c:cat>
          <c:val>
            <c:numRef>
              <c:f>Sheet1!$F$2:$F$5</c:f>
              <c:numCache>
                <c:formatCode>General</c:formatCode>
                <c:ptCount val="4"/>
                <c:pt idx="0">
                  <c:v>1</c:v>
                </c:pt>
                <c:pt idx="1">
                  <c:v>19</c:v>
                </c:pt>
                <c:pt idx="2">
                  <c:v>20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EB-47F7-8291-ADA447B12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1221008"/>
        <c:axId val="351221400"/>
      </c:barChart>
      <c:catAx>
        <c:axId val="35122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221400"/>
        <c:crosses val="autoZero"/>
        <c:auto val="1"/>
        <c:lblAlgn val="ctr"/>
        <c:lblOffset val="100"/>
        <c:noMultiLvlLbl val="0"/>
      </c:catAx>
      <c:valAx>
        <c:axId val="351221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221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208BB5-A599-45CC-9C6C-A125DF0341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E6CEC5-F436-4F11-A6C5-055D223C9E74}">
      <dgm:prSet phldrT="[Text]" custT="1"/>
      <dgm:spPr>
        <a:solidFill>
          <a:schemeClr val="bg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200" dirty="0">
              <a:solidFill>
                <a:schemeClr val="tx1"/>
              </a:solidFill>
            </a:rPr>
            <a:t>2018</a:t>
          </a:r>
        </a:p>
      </dgm:t>
    </dgm:pt>
    <dgm:pt modelId="{379A23A2-3CE3-4BDE-BA18-E9BB0C617D16}" type="parTrans" cxnId="{159BF1E6-C815-4D17-AC61-CF80CE3671A5}">
      <dgm:prSet/>
      <dgm:spPr/>
      <dgm:t>
        <a:bodyPr/>
        <a:lstStyle/>
        <a:p>
          <a:endParaRPr lang="en-US" sz="2200"/>
        </a:p>
      </dgm:t>
    </dgm:pt>
    <dgm:pt modelId="{39137731-6697-40F5-9EB5-CBAAC8F9472F}" type="sibTrans" cxnId="{159BF1E6-C815-4D17-AC61-CF80CE3671A5}">
      <dgm:prSet/>
      <dgm:spPr/>
      <dgm:t>
        <a:bodyPr/>
        <a:lstStyle/>
        <a:p>
          <a:endParaRPr lang="en-US" sz="2200"/>
        </a:p>
      </dgm:t>
    </dgm:pt>
    <dgm:pt modelId="{A88A543F-445D-4729-AA8C-1D43A5C7B22B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Funding for Insurers to Stabilize Premiums and Encourage Marketplace Participation</a:t>
          </a:r>
        </a:p>
      </dgm:t>
    </dgm:pt>
    <dgm:pt modelId="{C3CD6B95-AC34-43BC-9D55-C12C74039A31}" type="parTrans" cxnId="{8E5C0AEF-00EE-43AD-928E-992AC6E5343F}">
      <dgm:prSet/>
      <dgm:spPr/>
      <dgm:t>
        <a:bodyPr/>
        <a:lstStyle/>
        <a:p>
          <a:endParaRPr lang="en-US" sz="2200"/>
        </a:p>
      </dgm:t>
    </dgm:pt>
    <dgm:pt modelId="{E7A4C642-7144-4C54-9F62-D4C9F174AC68}" type="sibTrans" cxnId="{8E5C0AEF-00EE-43AD-928E-992AC6E5343F}">
      <dgm:prSet/>
      <dgm:spPr/>
      <dgm:t>
        <a:bodyPr/>
        <a:lstStyle/>
        <a:p>
          <a:endParaRPr lang="en-US" sz="2200"/>
        </a:p>
      </dgm:t>
    </dgm:pt>
    <dgm:pt modelId="{807A8179-28BC-4047-BCBB-6237D4B6530D}">
      <dgm:prSet phldrT="[Text]" custT="1"/>
      <dgm:spPr>
        <a:solidFill>
          <a:srgbClr val="0070C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200" dirty="0"/>
            <a:t>2019</a:t>
          </a:r>
        </a:p>
      </dgm:t>
    </dgm:pt>
    <dgm:pt modelId="{E5EABEB5-47DC-453A-94E8-3CFF6EF5CD18}" type="parTrans" cxnId="{B0A4B467-6099-4ED5-8D43-FB54D4D55A5A}">
      <dgm:prSet/>
      <dgm:spPr/>
      <dgm:t>
        <a:bodyPr/>
        <a:lstStyle/>
        <a:p>
          <a:endParaRPr lang="en-US" sz="2200"/>
        </a:p>
      </dgm:t>
    </dgm:pt>
    <dgm:pt modelId="{CC3D188B-1AC8-494E-BC62-FB595D35F6B7}" type="sibTrans" cxnId="{B0A4B467-6099-4ED5-8D43-FB54D4D55A5A}">
      <dgm:prSet/>
      <dgm:spPr/>
      <dgm:t>
        <a:bodyPr/>
        <a:lstStyle/>
        <a:p>
          <a:endParaRPr lang="en-US" sz="2200"/>
        </a:p>
      </dgm:t>
    </dgm:pt>
    <dgm:pt modelId="{7CCB7BF6-CEAD-46BC-95AE-2B7464C8D892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State Grants for Long-Term Stability Fund</a:t>
          </a:r>
        </a:p>
      </dgm:t>
    </dgm:pt>
    <dgm:pt modelId="{9D63E95D-DFEA-4721-B25E-8D7DF4107AB2}" type="parTrans" cxnId="{D07511E7-9C85-483A-AA5E-E7C497562E5E}">
      <dgm:prSet/>
      <dgm:spPr/>
      <dgm:t>
        <a:bodyPr/>
        <a:lstStyle/>
        <a:p>
          <a:endParaRPr lang="en-US" sz="2200"/>
        </a:p>
      </dgm:t>
    </dgm:pt>
    <dgm:pt modelId="{9681D280-9B5A-44F2-977E-87B4A9654A58}" type="sibTrans" cxnId="{D07511E7-9C85-483A-AA5E-E7C497562E5E}">
      <dgm:prSet/>
      <dgm:spPr/>
      <dgm:t>
        <a:bodyPr/>
        <a:lstStyle/>
        <a:p>
          <a:endParaRPr lang="en-US" sz="2200"/>
        </a:p>
      </dgm:t>
    </dgm:pt>
    <dgm:pt modelId="{1755E421-FCAA-4ACA-870A-54F2BC9FD985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Six-Month Waiting Period Effective for Those Uninsured More than 63 Days Continuously</a:t>
          </a:r>
        </a:p>
      </dgm:t>
    </dgm:pt>
    <dgm:pt modelId="{79995E95-9143-4325-9868-1E4AF6E7A43D}" type="parTrans" cxnId="{36759472-A756-4FDF-AA2B-8D126DECA87D}">
      <dgm:prSet/>
      <dgm:spPr/>
      <dgm:t>
        <a:bodyPr/>
        <a:lstStyle/>
        <a:p>
          <a:endParaRPr lang="en-US" sz="2200"/>
        </a:p>
      </dgm:t>
    </dgm:pt>
    <dgm:pt modelId="{69E2E416-EF76-44D3-8871-7A41282AB590}" type="sibTrans" cxnId="{36759472-A756-4FDF-AA2B-8D126DECA87D}">
      <dgm:prSet/>
      <dgm:spPr/>
      <dgm:t>
        <a:bodyPr/>
        <a:lstStyle/>
        <a:p>
          <a:endParaRPr lang="en-US" sz="2200"/>
        </a:p>
      </dgm:t>
    </dgm:pt>
    <dgm:pt modelId="{D91C6957-9169-4C7C-B64A-8D59AE6B4A80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Implement 5:1 Age Rating Bands</a:t>
          </a:r>
        </a:p>
      </dgm:t>
    </dgm:pt>
    <dgm:pt modelId="{CB8A57CF-D0E3-41AE-8E01-A8B716EFF794}" type="parTrans" cxnId="{0A9FDA66-4AB2-421F-B96B-4BA617EECE9C}">
      <dgm:prSet/>
      <dgm:spPr/>
      <dgm:t>
        <a:bodyPr/>
        <a:lstStyle/>
        <a:p>
          <a:endParaRPr lang="en-US" sz="2200"/>
        </a:p>
      </dgm:t>
    </dgm:pt>
    <dgm:pt modelId="{8587F554-556E-4769-9CB9-62A192B15ABD}" type="sibTrans" cxnId="{0A9FDA66-4AB2-421F-B96B-4BA617EECE9C}">
      <dgm:prSet/>
      <dgm:spPr/>
      <dgm:t>
        <a:bodyPr/>
        <a:lstStyle/>
        <a:p>
          <a:endParaRPr lang="en-US" sz="2200"/>
        </a:p>
      </dgm:t>
    </dgm:pt>
    <dgm:pt modelId="{8A407F53-79FC-426E-9AB0-60EC252432AD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Allow States to Set Their Own Medical Loss Ratios</a:t>
          </a:r>
        </a:p>
      </dgm:t>
    </dgm:pt>
    <dgm:pt modelId="{0E3B5D59-D058-413F-9F2D-FC7620CBBDF7}" type="parTrans" cxnId="{295CB670-E24F-4574-8071-84C4ABE27C12}">
      <dgm:prSet/>
      <dgm:spPr/>
      <dgm:t>
        <a:bodyPr/>
        <a:lstStyle/>
        <a:p>
          <a:endParaRPr lang="en-US" sz="2200"/>
        </a:p>
      </dgm:t>
    </dgm:pt>
    <dgm:pt modelId="{F946457A-C4B5-4CE7-8A59-AD5703CF8327}" type="sibTrans" cxnId="{295CB670-E24F-4574-8071-84C4ABE27C12}">
      <dgm:prSet/>
      <dgm:spPr/>
      <dgm:t>
        <a:bodyPr/>
        <a:lstStyle/>
        <a:p>
          <a:endParaRPr lang="en-US" sz="2200"/>
        </a:p>
      </dgm:t>
    </dgm:pt>
    <dgm:pt modelId="{63BC9F78-3F72-402E-80D7-0DC7C8F87879}" type="pres">
      <dgm:prSet presAssocID="{93208BB5-A599-45CC-9C6C-A125DF034155}" presName="linearFlow" presStyleCnt="0">
        <dgm:presLayoutVars>
          <dgm:dir/>
          <dgm:animLvl val="lvl"/>
          <dgm:resizeHandles val="exact"/>
        </dgm:presLayoutVars>
      </dgm:prSet>
      <dgm:spPr/>
    </dgm:pt>
    <dgm:pt modelId="{20519FEB-DE76-4FE2-ACDE-0EE2D673E22D}" type="pres">
      <dgm:prSet presAssocID="{2AE6CEC5-F436-4F11-A6C5-055D223C9E74}" presName="composite" presStyleCnt="0"/>
      <dgm:spPr/>
    </dgm:pt>
    <dgm:pt modelId="{FF667A87-337B-436A-8FEB-A50DC45D58F0}" type="pres">
      <dgm:prSet presAssocID="{2AE6CEC5-F436-4F11-A6C5-055D223C9E74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F6172399-3985-4F09-AA27-24D288E66D78}" type="pres">
      <dgm:prSet presAssocID="{2AE6CEC5-F436-4F11-A6C5-055D223C9E74}" presName="descendantText" presStyleLbl="alignAcc1" presStyleIdx="0" presStyleCnt="2" custScaleX="92250" custLinFactNeighborX="6989" custLinFactNeighborY="-224">
        <dgm:presLayoutVars>
          <dgm:bulletEnabled val="1"/>
        </dgm:presLayoutVars>
      </dgm:prSet>
      <dgm:spPr/>
    </dgm:pt>
    <dgm:pt modelId="{42DC1B72-3316-4A12-901A-E2F781E5E965}" type="pres">
      <dgm:prSet presAssocID="{39137731-6697-40F5-9EB5-CBAAC8F9472F}" presName="sp" presStyleCnt="0"/>
      <dgm:spPr/>
    </dgm:pt>
    <dgm:pt modelId="{67D341E4-ACA3-4130-8589-06149C781729}" type="pres">
      <dgm:prSet presAssocID="{807A8179-28BC-4047-BCBB-6237D4B6530D}" presName="composite" presStyleCnt="0"/>
      <dgm:spPr/>
    </dgm:pt>
    <dgm:pt modelId="{9F02D380-1F7E-4C99-A35B-EB70B655853A}" type="pres">
      <dgm:prSet presAssocID="{807A8179-28BC-4047-BCBB-6237D4B6530D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69F60346-1BA7-409D-A13C-035BF994462D}" type="pres">
      <dgm:prSet presAssocID="{807A8179-28BC-4047-BCBB-6237D4B6530D}" presName="descendantText" presStyleLbl="alignAcc1" presStyleIdx="1" presStyleCnt="2" custScaleX="92250" custScaleY="133126" custLinFactNeighborX="6989" custLinFactNeighborY="-224">
        <dgm:presLayoutVars>
          <dgm:bulletEnabled val="1"/>
        </dgm:presLayoutVars>
      </dgm:prSet>
      <dgm:spPr/>
    </dgm:pt>
  </dgm:ptLst>
  <dgm:cxnLst>
    <dgm:cxn modelId="{BB4EF507-0161-4B88-AFA2-13CBACC257C4}" type="presOf" srcId="{807A8179-28BC-4047-BCBB-6237D4B6530D}" destId="{9F02D380-1F7E-4C99-A35B-EB70B655853A}" srcOrd="0" destOrd="0" presId="urn:microsoft.com/office/officeart/2005/8/layout/chevron2"/>
    <dgm:cxn modelId="{0A9FDA66-4AB2-421F-B96B-4BA617EECE9C}" srcId="{807A8179-28BC-4047-BCBB-6237D4B6530D}" destId="{D91C6957-9169-4C7C-B64A-8D59AE6B4A80}" srcOrd="2" destOrd="0" parTransId="{CB8A57CF-D0E3-41AE-8E01-A8B716EFF794}" sibTransId="{8587F554-556E-4769-9CB9-62A192B15ABD}"/>
    <dgm:cxn modelId="{B0A4B467-6099-4ED5-8D43-FB54D4D55A5A}" srcId="{93208BB5-A599-45CC-9C6C-A125DF034155}" destId="{807A8179-28BC-4047-BCBB-6237D4B6530D}" srcOrd="1" destOrd="0" parTransId="{E5EABEB5-47DC-453A-94E8-3CFF6EF5CD18}" sibTransId="{CC3D188B-1AC8-494E-BC62-FB595D35F6B7}"/>
    <dgm:cxn modelId="{2D2BDE47-D729-474B-ADA1-013A46930EF1}" type="presOf" srcId="{D91C6957-9169-4C7C-B64A-8D59AE6B4A80}" destId="{69F60346-1BA7-409D-A13C-035BF994462D}" srcOrd="0" destOrd="2" presId="urn:microsoft.com/office/officeart/2005/8/layout/chevron2"/>
    <dgm:cxn modelId="{295CB670-E24F-4574-8071-84C4ABE27C12}" srcId="{807A8179-28BC-4047-BCBB-6237D4B6530D}" destId="{8A407F53-79FC-426E-9AB0-60EC252432AD}" srcOrd="3" destOrd="0" parTransId="{0E3B5D59-D058-413F-9F2D-FC7620CBBDF7}" sibTransId="{F946457A-C4B5-4CE7-8A59-AD5703CF8327}"/>
    <dgm:cxn modelId="{36759472-A756-4FDF-AA2B-8D126DECA87D}" srcId="{807A8179-28BC-4047-BCBB-6237D4B6530D}" destId="{1755E421-FCAA-4ACA-870A-54F2BC9FD985}" srcOrd="1" destOrd="0" parTransId="{79995E95-9143-4325-9868-1E4AF6E7A43D}" sibTransId="{69E2E416-EF76-44D3-8871-7A41282AB590}"/>
    <dgm:cxn modelId="{C07023A3-A0EB-44C8-B4FE-47305455B164}" type="presOf" srcId="{A88A543F-445D-4729-AA8C-1D43A5C7B22B}" destId="{F6172399-3985-4F09-AA27-24D288E66D78}" srcOrd="0" destOrd="0" presId="urn:microsoft.com/office/officeart/2005/8/layout/chevron2"/>
    <dgm:cxn modelId="{D3EC86B8-4C47-4FB8-BC07-F62CAB3680EE}" type="presOf" srcId="{1755E421-FCAA-4ACA-870A-54F2BC9FD985}" destId="{69F60346-1BA7-409D-A13C-035BF994462D}" srcOrd="0" destOrd="1" presId="urn:microsoft.com/office/officeart/2005/8/layout/chevron2"/>
    <dgm:cxn modelId="{B92CE9C6-A81D-4D60-A370-CA86F506256D}" type="presOf" srcId="{93208BB5-A599-45CC-9C6C-A125DF034155}" destId="{63BC9F78-3F72-402E-80D7-0DC7C8F87879}" srcOrd="0" destOrd="0" presId="urn:microsoft.com/office/officeart/2005/8/layout/chevron2"/>
    <dgm:cxn modelId="{D998B1C9-0EED-4E38-9733-A989BED78EDD}" type="presOf" srcId="{8A407F53-79FC-426E-9AB0-60EC252432AD}" destId="{69F60346-1BA7-409D-A13C-035BF994462D}" srcOrd="0" destOrd="3" presId="urn:microsoft.com/office/officeart/2005/8/layout/chevron2"/>
    <dgm:cxn modelId="{7217C7CC-FB64-4720-84BE-884B4A83C014}" type="presOf" srcId="{2AE6CEC5-F436-4F11-A6C5-055D223C9E74}" destId="{FF667A87-337B-436A-8FEB-A50DC45D58F0}" srcOrd="0" destOrd="0" presId="urn:microsoft.com/office/officeart/2005/8/layout/chevron2"/>
    <dgm:cxn modelId="{580591D0-6E69-4DE1-BFB5-38D37B4B3DF1}" type="presOf" srcId="{7CCB7BF6-CEAD-46BC-95AE-2B7464C8D892}" destId="{69F60346-1BA7-409D-A13C-035BF994462D}" srcOrd="0" destOrd="0" presId="urn:microsoft.com/office/officeart/2005/8/layout/chevron2"/>
    <dgm:cxn modelId="{159BF1E6-C815-4D17-AC61-CF80CE3671A5}" srcId="{93208BB5-A599-45CC-9C6C-A125DF034155}" destId="{2AE6CEC5-F436-4F11-A6C5-055D223C9E74}" srcOrd="0" destOrd="0" parTransId="{379A23A2-3CE3-4BDE-BA18-E9BB0C617D16}" sibTransId="{39137731-6697-40F5-9EB5-CBAAC8F9472F}"/>
    <dgm:cxn modelId="{D07511E7-9C85-483A-AA5E-E7C497562E5E}" srcId="{807A8179-28BC-4047-BCBB-6237D4B6530D}" destId="{7CCB7BF6-CEAD-46BC-95AE-2B7464C8D892}" srcOrd="0" destOrd="0" parTransId="{9D63E95D-DFEA-4721-B25E-8D7DF4107AB2}" sibTransId="{9681D280-9B5A-44F2-977E-87B4A9654A58}"/>
    <dgm:cxn modelId="{8E5C0AEF-00EE-43AD-928E-992AC6E5343F}" srcId="{2AE6CEC5-F436-4F11-A6C5-055D223C9E74}" destId="{A88A543F-445D-4729-AA8C-1D43A5C7B22B}" srcOrd="0" destOrd="0" parTransId="{C3CD6B95-AC34-43BC-9D55-C12C74039A31}" sibTransId="{E7A4C642-7144-4C54-9F62-D4C9F174AC68}"/>
    <dgm:cxn modelId="{ED4CBB33-7FFE-41BE-B63E-D0882BB42F8D}" type="presParOf" srcId="{63BC9F78-3F72-402E-80D7-0DC7C8F87879}" destId="{20519FEB-DE76-4FE2-ACDE-0EE2D673E22D}" srcOrd="0" destOrd="0" presId="urn:microsoft.com/office/officeart/2005/8/layout/chevron2"/>
    <dgm:cxn modelId="{3CC3FE28-A6F9-4101-AED5-0A2A2E526656}" type="presParOf" srcId="{20519FEB-DE76-4FE2-ACDE-0EE2D673E22D}" destId="{FF667A87-337B-436A-8FEB-A50DC45D58F0}" srcOrd="0" destOrd="0" presId="urn:microsoft.com/office/officeart/2005/8/layout/chevron2"/>
    <dgm:cxn modelId="{8887BDF4-318A-4A8C-B3CC-EE5E58A993EE}" type="presParOf" srcId="{20519FEB-DE76-4FE2-ACDE-0EE2D673E22D}" destId="{F6172399-3985-4F09-AA27-24D288E66D78}" srcOrd="1" destOrd="0" presId="urn:microsoft.com/office/officeart/2005/8/layout/chevron2"/>
    <dgm:cxn modelId="{FB292E4B-B919-4DF0-986A-EACC3C1B3AF4}" type="presParOf" srcId="{63BC9F78-3F72-402E-80D7-0DC7C8F87879}" destId="{42DC1B72-3316-4A12-901A-E2F781E5E965}" srcOrd="1" destOrd="0" presId="urn:microsoft.com/office/officeart/2005/8/layout/chevron2"/>
    <dgm:cxn modelId="{01B45A83-9624-4305-910F-D4BA118B8D8F}" type="presParOf" srcId="{63BC9F78-3F72-402E-80D7-0DC7C8F87879}" destId="{67D341E4-ACA3-4130-8589-06149C781729}" srcOrd="2" destOrd="0" presId="urn:microsoft.com/office/officeart/2005/8/layout/chevron2"/>
    <dgm:cxn modelId="{08110BA0-808B-4D98-B2AA-3CDE6F1367CE}" type="presParOf" srcId="{67D341E4-ACA3-4130-8589-06149C781729}" destId="{9F02D380-1F7E-4C99-A35B-EB70B655853A}" srcOrd="0" destOrd="0" presId="urn:microsoft.com/office/officeart/2005/8/layout/chevron2"/>
    <dgm:cxn modelId="{8F443F31-7610-428F-B3ED-EBC709677596}" type="presParOf" srcId="{67D341E4-ACA3-4130-8589-06149C781729}" destId="{69F60346-1BA7-409D-A13C-035BF994462D}" srcOrd="1" destOrd="0" presId="urn:microsoft.com/office/officeart/2005/8/layout/chevro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08BB5-A599-45CC-9C6C-A125DF0341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E6CEC5-F436-4F11-A6C5-055D223C9E74}">
      <dgm:prSet phldrT="[Text]" custT="1"/>
      <dgm:spPr>
        <a:solidFill>
          <a:schemeClr val="bg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200" dirty="0">
              <a:solidFill>
                <a:schemeClr val="tx1"/>
              </a:solidFill>
            </a:rPr>
            <a:t>2020</a:t>
          </a:r>
        </a:p>
      </dgm:t>
    </dgm:pt>
    <dgm:pt modelId="{379A23A2-3CE3-4BDE-BA18-E9BB0C617D16}" type="parTrans" cxnId="{159BF1E6-C815-4D17-AC61-CF80CE3671A5}">
      <dgm:prSet/>
      <dgm:spPr/>
      <dgm:t>
        <a:bodyPr/>
        <a:lstStyle/>
        <a:p>
          <a:endParaRPr lang="en-US" sz="2200"/>
        </a:p>
      </dgm:t>
    </dgm:pt>
    <dgm:pt modelId="{39137731-6697-40F5-9EB5-CBAAC8F9472F}" type="sibTrans" cxnId="{159BF1E6-C815-4D17-AC61-CF80CE3671A5}">
      <dgm:prSet/>
      <dgm:spPr/>
      <dgm:t>
        <a:bodyPr/>
        <a:lstStyle/>
        <a:p>
          <a:endParaRPr lang="en-US" sz="2200"/>
        </a:p>
      </dgm:t>
    </dgm:pt>
    <dgm:pt modelId="{A88A543F-445D-4729-AA8C-1D43A5C7B22B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Change income eligibility for subsidies from </a:t>
          </a:r>
          <a:br>
            <a:rPr lang="en-US" sz="2200" dirty="0"/>
          </a:br>
          <a:r>
            <a:rPr lang="en-US" sz="2200" dirty="0"/>
            <a:t>100 - 400% Federal Poverty Limit (FPL) to 0 - 350% FPL</a:t>
          </a:r>
        </a:p>
      </dgm:t>
    </dgm:pt>
    <dgm:pt modelId="{C3CD6B95-AC34-43BC-9D55-C12C74039A31}" type="parTrans" cxnId="{8E5C0AEF-00EE-43AD-928E-992AC6E5343F}">
      <dgm:prSet/>
      <dgm:spPr/>
      <dgm:t>
        <a:bodyPr/>
        <a:lstStyle/>
        <a:p>
          <a:endParaRPr lang="en-US" sz="2200"/>
        </a:p>
      </dgm:t>
    </dgm:pt>
    <dgm:pt modelId="{E7A4C642-7144-4C54-9F62-D4C9F174AC68}" type="sibTrans" cxnId="{8E5C0AEF-00EE-43AD-928E-992AC6E5343F}">
      <dgm:prSet/>
      <dgm:spPr/>
      <dgm:t>
        <a:bodyPr/>
        <a:lstStyle/>
        <a:p>
          <a:endParaRPr lang="en-US" sz="2200"/>
        </a:p>
      </dgm:t>
    </dgm:pt>
    <dgm:pt modelId="{8BA2DCC1-A3E1-4EF8-9CE8-2678E713C8F4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In addition to FPL, Subsidies Tied to Age with Younger Individuals Receiving More Generous Support</a:t>
          </a:r>
        </a:p>
      </dgm:t>
    </dgm:pt>
    <dgm:pt modelId="{0F6AF166-FE00-49DC-84C1-59CB8CF74D2E}" type="parTrans" cxnId="{A7C7D2C6-E147-4926-A0B7-6C048DD84485}">
      <dgm:prSet/>
      <dgm:spPr/>
    </dgm:pt>
    <dgm:pt modelId="{7725EE85-B20C-4F89-B936-A0CAF47B954D}" type="sibTrans" cxnId="{A7C7D2C6-E147-4926-A0B7-6C048DD84485}">
      <dgm:prSet/>
      <dgm:spPr/>
    </dgm:pt>
    <dgm:pt modelId="{807A8179-28BC-4047-BCBB-6237D4B6530D}">
      <dgm:prSet phldrT="[Text]" custT="1"/>
      <dgm:spPr>
        <a:solidFill>
          <a:srgbClr val="0070C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200" dirty="0"/>
            <a:t>2021</a:t>
          </a:r>
        </a:p>
      </dgm:t>
    </dgm:pt>
    <dgm:pt modelId="{CC3D188B-1AC8-494E-BC62-FB595D35F6B7}" type="sibTrans" cxnId="{B0A4B467-6099-4ED5-8D43-FB54D4D55A5A}">
      <dgm:prSet/>
      <dgm:spPr/>
      <dgm:t>
        <a:bodyPr/>
        <a:lstStyle/>
        <a:p>
          <a:endParaRPr lang="en-US" sz="2200"/>
        </a:p>
      </dgm:t>
    </dgm:pt>
    <dgm:pt modelId="{E5EABEB5-47DC-453A-94E8-3CFF6EF5CD18}" type="parTrans" cxnId="{B0A4B467-6099-4ED5-8D43-FB54D4D55A5A}">
      <dgm:prSet/>
      <dgm:spPr/>
      <dgm:t>
        <a:bodyPr/>
        <a:lstStyle/>
        <a:p>
          <a:endParaRPr lang="en-US" sz="2200"/>
        </a:p>
      </dgm:t>
    </dgm:pt>
    <dgm:pt modelId="{7CCB7BF6-CEAD-46BC-95AE-2B7464C8D892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Increased Matching Rate for Expansion Population Decreases by 5 Percentage Points Per Year Until It Is Phased Out in 2023 </a:t>
          </a:r>
        </a:p>
      </dgm:t>
    </dgm:pt>
    <dgm:pt modelId="{9681D280-9B5A-44F2-977E-87B4A9654A58}" type="sibTrans" cxnId="{D07511E7-9C85-483A-AA5E-E7C497562E5E}">
      <dgm:prSet/>
      <dgm:spPr/>
      <dgm:t>
        <a:bodyPr/>
        <a:lstStyle/>
        <a:p>
          <a:endParaRPr lang="en-US" sz="2200"/>
        </a:p>
      </dgm:t>
    </dgm:pt>
    <dgm:pt modelId="{9D63E95D-DFEA-4721-B25E-8D7DF4107AB2}" type="parTrans" cxnId="{D07511E7-9C85-483A-AA5E-E7C497562E5E}">
      <dgm:prSet/>
      <dgm:spPr/>
      <dgm:t>
        <a:bodyPr/>
        <a:lstStyle/>
        <a:p>
          <a:endParaRPr lang="en-US" sz="2200"/>
        </a:p>
      </dgm:t>
    </dgm:pt>
    <dgm:pt modelId="{E460F02E-CE97-4CAC-B697-ED872D7B78C2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Transition Medicaid to a “Per Capita” Allotment</a:t>
          </a:r>
        </a:p>
      </dgm:t>
    </dgm:pt>
    <dgm:pt modelId="{A514D1C2-324B-43D5-B179-F6F6EC35D33D}" type="parTrans" cxnId="{1E7DA175-0528-46E3-A4E6-0F6FBB60FEE9}">
      <dgm:prSet/>
      <dgm:spPr/>
    </dgm:pt>
    <dgm:pt modelId="{88ADAE10-9194-4A50-A141-6337278B7249}" type="sibTrans" cxnId="{1E7DA175-0528-46E3-A4E6-0F6FBB60FEE9}">
      <dgm:prSet/>
      <dgm:spPr/>
    </dgm:pt>
    <dgm:pt modelId="{63BC9F78-3F72-402E-80D7-0DC7C8F87879}" type="pres">
      <dgm:prSet presAssocID="{93208BB5-A599-45CC-9C6C-A125DF034155}" presName="linearFlow" presStyleCnt="0">
        <dgm:presLayoutVars>
          <dgm:dir/>
          <dgm:animLvl val="lvl"/>
          <dgm:resizeHandles val="exact"/>
        </dgm:presLayoutVars>
      </dgm:prSet>
      <dgm:spPr/>
    </dgm:pt>
    <dgm:pt modelId="{20519FEB-DE76-4FE2-ACDE-0EE2D673E22D}" type="pres">
      <dgm:prSet presAssocID="{2AE6CEC5-F436-4F11-A6C5-055D223C9E74}" presName="composite" presStyleCnt="0"/>
      <dgm:spPr/>
    </dgm:pt>
    <dgm:pt modelId="{FF667A87-337B-436A-8FEB-A50DC45D58F0}" type="pres">
      <dgm:prSet presAssocID="{2AE6CEC5-F436-4F11-A6C5-055D223C9E74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F6172399-3985-4F09-AA27-24D288E66D78}" type="pres">
      <dgm:prSet presAssocID="{2AE6CEC5-F436-4F11-A6C5-055D223C9E74}" presName="descendantText" presStyleLbl="alignAcc1" presStyleIdx="0" presStyleCnt="2" custScaleX="92250" custScaleY="152131" custLinFactNeighborX="2491" custLinFactNeighborY="11602">
        <dgm:presLayoutVars>
          <dgm:bulletEnabled val="1"/>
        </dgm:presLayoutVars>
      </dgm:prSet>
      <dgm:spPr/>
    </dgm:pt>
    <dgm:pt modelId="{42DC1B72-3316-4A12-901A-E2F781E5E965}" type="pres">
      <dgm:prSet presAssocID="{39137731-6697-40F5-9EB5-CBAAC8F9472F}" presName="sp" presStyleCnt="0"/>
      <dgm:spPr/>
    </dgm:pt>
    <dgm:pt modelId="{67D341E4-ACA3-4130-8589-06149C781729}" type="pres">
      <dgm:prSet presAssocID="{807A8179-28BC-4047-BCBB-6237D4B6530D}" presName="composite" presStyleCnt="0"/>
      <dgm:spPr/>
    </dgm:pt>
    <dgm:pt modelId="{9F02D380-1F7E-4C99-A35B-EB70B655853A}" type="pres">
      <dgm:prSet presAssocID="{807A8179-28BC-4047-BCBB-6237D4B6530D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69F60346-1BA7-409D-A13C-035BF994462D}" type="pres">
      <dgm:prSet presAssocID="{807A8179-28BC-4047-BCBB-6237D4B6530D}" presName="descendantText" presStyleLbl="alignAcc1" presStyleIdx="1" presStyleCnt="2" custScaleX="92250" custScaleY="133126" custLinFactNeighborX="6989" custLinFactNeighborY="-224">
        <dgm:presLayoutVars>
          <dgm:bulletEnabled val="1"/>
        </dgm:presLayoutVars>
      </dgm:prSet>
      <dgm:spPr/>
    </dgm:pt>
  </dgm:ptLst>
  <dgm:cxnLst>
    <dgm:cxn modelId="{BB4EF507-0161-4B88-AFA2-13CBACC257C4}" type="presOf" srcId="{807A8179-28BC-4047-BCBB-6237D4B6530D}" destId="{9F02D380-1F7E-4C99-A35B-EB70B655853A}" srcOrd="0" destOrd="0" presId="urn:microsoft.com/office/officeart/2005/8/layout/chevron2"/>
    <dgm:cxn modelId="{B0A4B467-6099-4ED5-8D43-FB54D4D55A5A}" srcId="{93208BB5-A599-45CC-9C6C-A125DF034155}" destId="{807A8179-28BC-4047-BCBB-6237D4B6530D}" srcOrd="1" destOrd="0" parTransId="{E5EABEB5-47DC-453A-94E8-3CFF6EF5CD18}" sibTransId="{CC3D188B-1AC8-494E-BC62-FB595D35F6B7}"/>
    <dgm:cxn modelId="{1E7DA175-0528-46E3-A4E6-0F6FBB60FEE9}" srcId="{2AE6CEC5-F436-4F11-A6C5-055D223C9E74}" destId="{E460F02E-CE97-4CAC-B697-ED872D7B78C2}" srcOrd="2" destOrd="0" parTransId="{A514D1C2-324B-43D5-B179-F6F6EC35D33D}" sibTransId="{88ADAE10-9194-4A50-A141-6337278B7249}"/>
    <dgm:cxn modelId="{C07023A3-A0EB-44C8-B4FE-47305455B164}" type="presOf" srcId="{A88A543F-445D-4729-AA8C-1D43A5C7B22B}" destId="{F6172399-3985-4F09-AA27-24D288E66D78}" srcOrd="0" destOrd="0" presId="urn:microsoft.com/office/officeart/2005/8/layout/chevron2"/>
    <dgm:cxn modelId="{A7C7D2C6-E147-4926-A0B7-6C048DD84485}" srcId="{2AE6CEC5-F436-4F11-A6C5-055D223C9E74}" destId="{8BA2DCC1-A3E1-4EF8-9CE8-2678E713C8F4}" srcOrd="1" destOrd="0" parTransId="{0F6AF166-FE00-49DC-84C1-59CB8CF74D2E}" sibTransId="{7725EE85-B20C-4F89-B936-A0CAF47B954D}"/>
    <dgm:cxn modelId="{B92CE9C6-A81D-4D60-A370-CA86F506256D}" type="presOf" srcId="{93208BB5-A599-45CC-9C6C-A125DF034155}" destId="{63BC9F78-3F72-402E-80D7-0DC7C8F87879}" srcOrd="0" destOrd="0" presId="urn:microsoft.com/office/officeart/2005/8/layout/chevron2"/>
    <dgm:cxn modelId="{A97CF3C6-DEB1-4681-AB74-CB66C5953485}" type="presOf" srcId="{E460F02E-CE97-4CAC-B697-ED872D7B78C2}" destId="{F6172399-3985-4F09-AA27-24D288E66D78}" srcOrd="0" destOrd="2" presId="urn:microsoft.com/office/officeart/2005/8/layout/chevron2"/>
    <dgm:cxn modelId="{7217C7CC-FB64-4720-84BE-884B4A83C014}" type="presOf" srcId="{2AE6CEC5-F436-4F11-A6C5-055D223C9E74}" destId="{FF667A87-337B-436A-8FEB-A50DC45D58F0}" srcOrd="0" destOrd="0" presId="urn:microsoft.com/office/officeart/2005/8/layout/chevron2"/>
    <dgm:cxn modelId="{580591D0-6E69-4DE1-BFB5-38D37B4B3DF1}" type="presOf" srcId="{7CCB7BF6-CEAD-46BC-95AE-2B7464C8D892}" destId="{69F60346-1BA7-409D-A13C-035BF994462D}" srcOrd="0" destOrd="0" presId="urn:microsoft.com/office/officeart/2005/8/layout/chevron2"/>
    <dgm:cxn modelId="{159BF1E6-C815-4D17-AC61-CF80CE3671A5}" srcId="{93208BB5-A599-45CC-9C6C-A125DF034155}" destId="{2AE6CEC5-F436-4F11-A6C5-055D223C9E74}" srcOrd="0" destOrd="0" parTransId="{379A23A2-3CE3-4BDE-BA18-E9BB0C617D16}" sibTransId="{39137731-6697-40F5-9EB5-CBAAC8F9472F}"/>
    <dgm:cxn modelId="{D07511E7-9C85-483A-AA5E-E7C497562E5E}" srcId="{807A8179-28BC-4047-BCBB-6237D4B6530D}" destId="{7CCB7BF6-CEAD-46BC-95AE-2B7464C8D892}" srcOrd="0" destOrd="0" parTransId="{9D63E95D-DFEA-4721-B25E-8D7DF4107AB2}" sibTransId="{9681D280-9B5A-44F2-977E-87B4A9654A58}"/>
    <dgm:cxn modelId="{8147B1EC-A9E1-4FCD-92FB-E76F5B68C57A}" type="presOf" srcId="{8BA2DCC1-A3E1-4EF8-9CE8-2678E713C8F4}" destId="{F6172399-3985-4F09-AA27-24D288E66D78}" srcOrd="0" destOrd="1" presId="urn:microsoft.com/office/officeart/2005/8/layout/chevron2"/>
    <dgm:cxn modelId="{8E5C0AEF-00EE-43AD-928E-992AC6E5343F}" srcId="{2AE6CEC5-F436-4F11-A6C5-055D223C9E74}" destId="{A88A543F-445D-4729-AA8C-1D43A5C7B22B}" srcOrd="0" destOrd="0" parTransId="{C3CD6B95-AC34-43BC-9D55-C12C74039A31}" sibTransId="{E7A4C642-7144-4C54-9F62-D4C9F174AC68}"/>
    <dgm:cxn modelId="{ED4CBB33-7FFE-41BE-B63E-D0882BB42F8D}" type="presParOf" srcId="{63BC9F78-3F72-402E-80D7-0DC7C8F87879}" destId="{20519FEB-DE76-4FE2-ACDE-0EE2D673E22D}" srcOrd="0" destOrd="0" presId="urn:microsoft.com/office/officeart/2005/8/layout/chevron2"/>
    <dgm:cxn modelId="{3CC3FE28-A6F9-4101-AED5-0A2A2E526656}" type="presParOf" srcId="{20519FEB-DE76-4FE2-ACDE-0EE2D673E22D}" destId="{FF667A87-337B-436A-8FEB-A50DC45D58F0}" srcOrd="0" destOrd="0" presId="urn:microsoft.com/office/officeart/2005/8/layout/chevron2"/>
    <dgm:cxn modelId="{8887BDF4-318A-4A8C-B3CC-EE5E58A993EE}" type="presParOf" srcId="{20519FEB-DE76-4FE2-ACDE-0EE2D673E22D}" destId="{F6172399-3985-4F09-AA27-24D288E66D78}" srcOrd="1" destOrd="0" presId="urn:microsoft.com/office/officeart/2005/8/layout/chevron2"/>
    <dgm:cxn modelId="{FB292E4B-B919-4DF0-986A-EACC3C1B3AF4}" type="presParOf" srcId="{63BC9F78-3F72-402E-80D7-0DC7C8F87879}" destId="{42DC1B72-3316-4A12-901A-E2F781E5E965}" srcOrd="1" destOrd="0" presId="urn:microsoft.com/office/officeart/2005/8/layout/chevron2"/>
    <dgm:cxn modelId="{01B45A83-9624-4305-910F-D4BA118B8D8F}" type="presParOf" srcId="{63BC9F78-3F72-402E-80D7-0DC7C8F87879}" destId="{67D341E4-ACA3-4130-8589-06149C781729}" srcOrd="2" destOrd="0" presId="urn:microsoft.com/office/officeart/2005/8/layout/chevron2"/>
    <dgm:cxn modelId="{08110BA0-808B-4D98-B2AA-3CDE6F1367CE}" type="presParOf" srcId="{67D341E4-ACA3-4130-8589-06149C781729}" destId="{9F02D380-1F7E-4C99-A35B-EB70B655853A}" srcOrd="0" destOrd="0" presId="urn:microsoft.com/office/officeart/2005/8/layout/chevron2"/>
    <dgm:cxn modelId="{8F443F31-7610-428F-B3ED-EBC709677596}" type="presParOf" srcId="{67D341E4-ACA3-4130-8589-06149C781729}" destId="{69F60346-1BA7-409D-A13C-035BF994462D}" srcOrd="1" destOrd="0" presId="urn:microsoft.com/office/officeart/2005/8/layout/chevro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208BB5-A599-45CC-9C6C-A125DF0341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E6CEC5-F436-4F11-A6C5-055D223C9E74}">
      <dgm:prSet phldrT="[Text]" custT="1"/>
      <dgm:spPr>
        <a:solidFill>
          <a:schemeClr val="bg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200" dirty="0">
              <a:solidFill>
                <a:schemeClr val="tx1"/>
              </a:solidFill>
            </a:rPr>
            <a:t>2023</a:t>
          </a:r>
        </a:p>
      </dgm:t>
    </dgm:pt>
    <dgm:pt modelId="{379A23A2-3CE3-4BDE-BA18-E9BB0C617D16}" type="parTrans" cxnId="{159BF1E6-C815-4D17-AC61-CF80CE3671A5}">
      <dgm:prSet/>
      <dgm:spPr/>
      <dgm:t>
        <a:bodyPr/>
        <a:lstStyle/>
        <a:p>
          <a:endParaRPr lang="en-US" sz="2200"/>
        </a:p>
      </dgm:t>
    </dgm:pt>
    <dgm:pt modelId="{39137731-6697-40F5-9EB5-CBAAC8F9472F}" type="sibTrans" cxnId="{159BF1E6-C815-4D17-AC61-CF80CE3671A5}">
      <dgm:prSet/>
      <dgm:spPr/>
      <dgm:t>
        <a:bodyPr/>
        <a:lstStyle/>
        <a:p>
          <a:endParaRPr lang="en-US" sz="2200"/>
        </a:p>
      </dgm:t>
    </dgm:pt>
    <dgm:pt modelId="{A88A543F-445D-4729-AA8C-1D43A5C7B22B}">
      <dgm:prSet phldrT="[Text]" custT="1"/>
      <dgm:spPr>
        <a:ln>
          <a:noFill/>
        </a:ln>
      </dgm:spPr>
      <dgm:t>
        <a:bodyPr/>
        <a:lstStyle/>
        <a:p>
          <a:r>
            <a:rPr lang="en-US" sz="2200" dirty="0"/>
            <a:t>Matching Rate for Expansion Population Reverts to Standard State FMAP</a:t>
          </a:r>
        </a:p>
      </dgm:t>
    </dgm:pt>
    <dgm:pt modelId="{C3CD6B95-AC34-43BC-9D55-C12C74039A31}" type="parTrans" cxnId="{8E5C0AEF-00EE-43AD-928E-992AC6E5343F}">
      <dgm:prSet/>
      <dgm:spPr/>
      <dgm:t>
        <a:bodyPr/>
        <a:lstStyle/>
        <a:p>
          <a:endParaRPr lang="en-US" sz="2200"/>
        </a:p>
      </dgm:t>
    </dgm:pt>
    <dgm:pt modelId="{E7A4C642-7144-4C54-9F62-D4C9F174AC68}" type="sibTrans" cxnId="{8E5C0AEF-00EE-43AD-928E-992AC6E5343F}">
      <dgm:prSet/>
      <dgm:spPr/>
      <dgm:t>
        <a:bodyPr/>
        <a:lstStyle/>
        <a:p>
          <a:endParaRPr lang="en-US" sz="2200"/>
        </a:p>
      </dgm:t>
    </dgm:pt>
    <dgm:pt modelId="{807A8179-28BC-4047-BCBB-6237D4B6530D}">
      <dgm:prSet phldrT="[Text]" custT="1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2200" dirty="0"/>
            <a:t>2021</a:t>
          </a:r>
        </a:p>
      </dgm:t>
    </dgm:pt>
    <dgm:pt modelId="{CC3D188B-1AC8-494E-BC62-FB595D35F6B7}" type="sibTrans" cxnId="{B0A4B467-6099-4ED5-8D43-FB54D4D55A5A}">
      <dgm:prSet/>
      <dgm:spPr/>
      <dgm:t>
        <a:bodyPr/>
        <a:lstStyle/>
        <a:p>
          <a:endParaRPr lang="en-US" sz="2200"/>
        </a:p>
      </dgm:t>
    </dgm:pt>
    <dgm:pt modelId="{E5EABEB5-47DC-453A-94E8-3CFF6EF5CD18}" type="parTrans" cxnId="{B0A4B467-6099-4ED5-8D43-FB54D4D55A5A}">
      <dgm:prSet/>
      <dgm:spPr/>
      <dgm:t>
        <a:bodyPr/>
        <a:lstStyle/>
        <a:p>
          <a:endParaRPr lang="en-US" sz="2200"/>
        </a:p>
      </dgm:t>
    </dgm:pt>
    <dgm:pt modelId="{7CCB7BF6-CEAD-46BC-95AE-2B7464C8D892}">
      <dgm:prSet phldrT="[Text]" custT="1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sz="2200" dirty="0"/>
        </a:p>
      </dgm:t>
    </dgm:pt>
    <dgm:pt modelId="{9681D280-9B5A-44F2-977E-87B4A9654A58}" type="sibTrans" cxnId="{D07511E7-9C85-483A-AA5E-E7C497562E5E}">
      <dgm:prSet/>
      <dgm:spPr/>
      <dgm:t>
        <a:bodyPr/>
        <a:lstStyle/>
        <a:p>
          <a:endParaRPr lang="en-US" sz="2200"/>
        </a:p>
      </dgm:t>
    </dgm:pt>
    <dgm:pt modelId="{9D63E95D-DFEA-4721-B25E-8D7DF4107AB2}" type="parTrans" cxnId="{D07511E7-9C85-483A-AA5E-E7C497562E5E}">
      <dgm:prSet/>
      <dgm:spPr/>
      <dgm:t>
        <a:bodyPr/>
        <a:lstStyle/>
        <a:p>
          <a:endParaRPr lang="en-US" sz="2200"/>
        </a:p>
      </dgm:t>
    </dgm:pt>
    <dgm:pt modelId="{63BC9F78-3F72-402E-80D7-0DC7C8F87879}" type="pres">
      <dgm:prSet presAssocID="{93208BB5-A599-45CC-9C6C-A125DF034155}" presName="linearFlow" presStyleCnt="0">
        <dgm:presLayoutVars>
          <dgm:dir/>
          <dgm:animLvl val="lvl"/>
          <dgm:resizeHandles val="exact"/>
        </dgm:presLayoutVars>
      </dgm:prSet>
      <dgm:spPr/>
    </dgm:pt>
    <dgm:pt modelId="{20519FEB-DE76-4FE2-ACDE-0EE2D673E22D}" type="pres">
      <dgm:prSet presAssocID="{2AE6CEC5-F436-4F11-A6C5-055D223C9E74}" presName="composite" presStyleCnt="0"/>
      <dgm:spPr/>
    </dgm:pt>
    <dgm:pt modelId="{FF667A87-337B-436A-8FEB-A50DC45D58F0}" type="pres">
      <dgm:prSet presAssocID="{2AE6CEC5-F436-4F11-A6C5-055D223C9E74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F6172399-3985-4F09-AA27-24D288E66D78}" type="pres">
      <dgm:prSet presAssocID="{2AE6CEC5-F436-4F11-A6C5-055D223C9E74}" presName="descendantText" presStyleLbl="alignAcc1" presStyleIdx="0" presStyleCnt="2" custScaleX="92250" custScaleY="152131" custLinFactNeighborX="2491" custLinFactNeighborY="11602">
        <dgm:presLayoutVars>
          <dgm:bulletEnabled val="1"/>
        </dgm:presLayoutVars>
      </dgm:prSet>
      <dgm:spPr/>
    </dgm:pt>
    <dgm:pt modelId="{42DC1B72-3316-4A12-901A-E2F781E5E965}" type="pres">
      <dgm:prSet presAssocID="{39137731-6697-40F5-9EB5-CBAAC8F9472F}" presName="sp" presStyleCnt="0"/>
      <dgm:spPr/>
    </dgm:pt>
    <dgm:pt modelId="{67D341E4-ACA3-4130-8589-06149C781729}" type="pres">
      <dgm:prSet presAssocID="{807A8179-28BC-4047-BCBB-6237D4B6530D}" presName="composite" presStyleCnt="0"/>
      <dgm:spPr/>
    </dgm:pt>
    <dgm:pt modelId="{9F02D380-1F7E-4C99-A35B-EB70B655853A}" type="pres">
      <dgm:prSet presAssocID="{807A8179-28BC-4047-BCBB-6237D4B6530D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69F60346-1BA7-409D-A13C-035BF994462D}" type="pres">
      <dgm:prSet presAssocID="{807A8179-28BC-4047-BCBB-6237D4B6530D}" presName="descendantText" presStyleLbl="alignAcc1" presStyleIdx="1" presStyleCnt="2" custScaleX="92250" custScaleY="133126" custLinFactNeighborX="6989" custLinFactNeighborY="-224">
        <dgm:presLayoutVars>
          <dgm:bulletEnabled val="1"/>
        </dgm:presLayoutVars>
      </dgm:prSet>
      <dgm:spPr/>
    </dgm:pt>
  </dgm:ptLst>
  <dgm:cxnLst>
    <dgm:cxn modelId="{BB4EF507-0161-4B88-AFA2-13CBACC257C4}" type="presOf" srcId="{807A8179-28BC-4047-BCBB-6237D4B6530D}" destId="{9F02D380-1F7E-4C99-A35B-EB70B655853A}" srcOrd="0" destOrd="0" presId="urn:microsoft.com/office/officeart/2005/8/layout/chevron2"/>
    <dgm:cxn modelId="{B0A4B467-6099-4ED5-8D43-FB54D4D55A5A}" srcId="{93208BB5-A599-45CC-9C6C-A125DF034155}" destId="{807A8179-28BC-4047-BCBB-6237D4B6530D}" srcOrd="1" destOrd="0" parTransId="{E5EABEB5-47DC-453A-94E8-3CFF6EF5CD18}" sibTransId="{CC3D188B-1AC8-494E-BC62-FB595D35F6B7}"/>
    <dgm:cxn modelId="{C07023A3-A0EB-44C8-B4FE-47305455B164}" type="presOf" srcId="{A88A543F-445D-4729-AA8C-1D43A5C7B22B}" destId="{F6172399-3985-4F09-AA27-24D288E66D78}" srcOrd="0" destOrd="0" presId="urn:microsoft.com/office/officeart/2005/8/layout/chevron2"/>
    <dgm:cxn modelId="{B92CE9C6-A81D-4D60-A370-CA86F506256D}" type="presOf" srcId="{93208BB5-A599-45CC-9C6C-A125DF034155}" destId="{63BC9F78-3F72-402E-80D7-0DC7C8F87879}" srcOrd="0" destOrd="0" presId="urn:microsoft.com/office/officeart/2005/8/layout/chevron2"/>
    <dgm:cxn modelId="{7217C7CC-FB64-4720-84BE-884B4A83C014}" type="presOf" srcId="{2AE6CEC5-F436-4F11-A6C5-055D223C9E74}" destId="{FF667A87-337B-436A-8FEB-A50DC45D58F0}" srcOrd="0" destOrd="0" presId="urn:microsoft.com/office/officeart/2005/8/layout/chevron2"/>
    <dgm:cxn modelId="{580591D0-6E69-4DE1-BFB5-38D37B4B3DF1}" type="presOf" srcId="{7CCB7BF6-CEAD-46BC-95AE-2B7464C8D892}" destId="{69F60346-1BA7-409D-A13C-035BF994462D}" srcOrd="0" destOrd="0" presId="urn:microsoft.com/office/officeart/2005/8/layout/chevron2"/>
    <dgm:cxn modelId="{159BF1E6-C815-4D17-AC61-CF80CE3671A5}" srcId="{93208BB5-A599-45CC-9C6C-A125DF034155}" destId="{2AE6CEC5-F436-4F11-A6C5-055D223C9E74}" srcOrd="0" destOrd="0" parTransId="{379A23A2-3CE3-4BDE-BA18-E9BB0C617D16}" sibTransId="{39137731-6697-40F5-9EB5-CBAAC8F9472F}"/>
    <dgm:cxn modelId="{D07511E7-9C85-483A-AA5E-E7C497562E5E}" srcId="{807A8179-28BC-4047-BCBB-6237D4B6530D}" destId="{7CCB7BF6-CEAD-46BC-95AE-2B7464C8D892}" srcOrd="0" destOrd="0" parTransId="{9D63E95D-DFEA-4721-B25E-8D7DF4107AB2}" sibTransId="{9681D280-9B5A-44F2-977E-87B4A9654A58}"/>
    <dgm:cxn modelId="{8E5C0AEF-00EE-43AD-928E-992AC6E5343F}" srcId="{2AE6CEC5-F436-4F11-A6C5-055D223C9E74}" destId="{A88A543F-445D-4729-AA8C-1D43A5C7B22B}" srcOrd="0" destOrd="0" parTransId="{C3CD6B95-AC34-43BC-9D55-C12C74039A31}" sibTransId="{E7A4C642-7144-4C54-9F62-D4C9F174AC68}"/>
    <dgm:cxn modelId="{ED4CBB33-7FFE-41BE-B63E-D0882BB42F8D}" type="presParOf" srcId="{63BC9F78-3F72-402E-80D7-0DC7C8F87879}" destId="{20519FEB-DE76-4FE2-ACDE-0EE2D673E22D}" srcOrd="0" destOrd="0" presId="urn:microsoft.com/office/officeart/2005/8/layout/chevron2"/>
    <dgm:cxn modelId="{3CC3FE28-A6F9-4101-AED5-0A2A2E526656}" type="presParOf" srcId="{20519FEB-DE76-4FE2-ACDE-0EE2D673E22D}" destId="{FF667A87-337B-436A-8FEB-A50DC45D58F0}" srcOrd="0" destOrd="0" presId="urn:microsoft.com/office/officeart/2005/8/layout/chevron2"/>
    <dgm:cxn modelId="{8887BDF4-318A-4A8C-B3CC-EE5E58A993EE}" type="presParOf" srcId="{20519FEB-DE76-4FE2-ACDE-0EE2D673E22D}" destId="{F6172399-3985-4F09-AA27-24D288E66D78}" srcOrd="1" destOrd="0" presId="urn:microsoft.com/office/officeart/2005/8/layout/chevron2"/>
    <dgm:cxn modelId="{FB292E4B-B919-4DF0-986A-EACC3C1B3AF4}" type="presParOf" srcId="{63BC9F78-3F72-402E-80D7-0DC7C8F87879}" destId="{42DC1B72-3316-4A12-901A-E2F781E5E965}" srcOrd="1" destOrd="0" presId="urn:microsoft.com/office/officeart/2005/8/layout/chevron2"/>
    <dgm:cxn modelId="{01B45A83-9624-4305-910F-D4BA118B8D8F}" type="presParOf" srcId="{63BC9F78-3F72-402E-80D7-0DC7C8F87879}" destId="{67D341E4-ACA3-4130-8589-06149C781729}" srcOrd="2" destOrd="0" presId="urn:microsoft.com/office/officeart/2005/8/layout/chevron2"/>
    <dgm:cxn modelId="{08110BA0-808B-4D98-B2AA-3CDE6F1367CE}" type="presParOf" srcId="{67D341E4-ACA3-4130-8589-06149C781729}" destId="{9F02D380-1F7E-4C99-A35B-EB70B655853A}" srcOrd="0" destOrd="0" presId="urn:microsoft.com/office/officeart/2005/8/layout/chevron2"/>
    <dgm:cxn modelId="{8F443F31-7610-428F-B3ED-EBC709677596}" type="presParOf" srcId="{67D341E4-ACA3-4130-8589-06149C781729}" destId="{69F60346-1BA7-409D-A13C-035BF994462D}" srcOrd="1" destOrd="0" presId="urn:microsoft.com/office/officeart/2005/8/layout/chevro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7221BB-CEA6-4DEB-A699-2B52D18CCD3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2BEFB2-CDBC-43DE-AC6F-B7211DA474B7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000" dirty="0"/>
            <a:t>Mandates and Subsidies</a:t>
          </a:r>
        </a:p>
      </dgm:t>
    </dgm:pt>
    <dgm:pt modelId="{49BA2242-DF12-47DC-BEF5-B879664CD082}" type="parTrans" cxnId="{82BC1D46-9C82-4C59-B320-6BF9D4F71DC9}">
      <dgm:prSet/>
      <dgm:spPr/>
      <dgm:t>
        <a:bodyPr/>
        <a:lstStyle/>
        <a:p>
          <a:endParaRPr lang="en-US"/>
        </a:p>
      </dgm:t>
    </dgm:pt>
    <dgm:pt modelId="{64BFB459-0300-4865-BA75-963346FF7764}" type="sibTrans" cxnId="{82BC1D46-9C82-4C59-B320-6BF9D4F71DC9}">
      <dgm:prSet/>
      <dgm:spPr/>
      <dgm:t>
        <a:bodyPr/>
        <a:lstStyle/>
        <a:p>
          <a:endParaRPr lang="en-US"/>
        </a:p>
      </dgm:t>
    </dgm:pt>
    <dgm:pt modelId="{0A071337-6D1E-4326-A707-F9C49766AD69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000" dirty="0"/>
            <a:t>Insurance Market Reforms</a:t>
          </a:r>
        </a:p>
      </dgm:t>
    </dgm:pt>
    <dgm:pt modelId="{5CECDD47-C066-46CB-9BA1-660DCD7EE5A9}" type="parTrans" cxnId="{27C6F429-7278-483E-AF6C-A9F3D1868F00}">
      <dgm:prSet/>
      <dgm:spPr/>
      <dgm:t>
        <a:bodyPr/>
        <a:lstStyle/>
        <a:p>
          <a:endParaRPr lang="en-US"/>
        </a:p>
      </dgm:t>
    </dgm:pt>
    <dgm:pt modelId="{FC72DD9E-5569-41CA-A860-DCB3684CFFC3}" type="sibTrans" cxnId="{27C6F429-7278-483E-AF6C-A9F3D1868F00}">
      <dgm:prSet/>
      <dgm:spPr/>
      <dgm:t>
        <a:bodyPr/>
        <a:lstStyle/>
        <a:p>
          <a:endParaRPr lang="en-US"/>
        </a:p>
      </dgm:t>
    </dgm:pt>
    <dgm:pt modelId="{797FD463-C9D8-42C2-B046-A3A959E2AE9B}">
      <dgm:prSet phldrT="[Tex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1800" dirty="0"/>
            <a:t>Expands Age Rating from 3:1 to 5:1 for 2019</a:t>
          </a:r>
        </a:p>
      </dgm:t>
    </dgm:pt>
    <dgm:pt modelId="{28FF1CF9-FB5E-4067-BFAF-2913F7775F1A}" type="parTrans" cxnId="{473CD728-C543-4DA3-937F-ADBD20FD6114}">
      <dgm:prSet/>
      <dgm:spPr/>
      <dgm:t>
        <a:bodyPr/>
        <a:lstStyle/>
        <a:p>
          <a:endParaRPr lang="en-US"/>
        </a:p>
      </dgm:t>
    </dgm:pt>
    <dgm:pt modelId="{631CD24E-BA07-4948-B407-1FB4962E5256}" type="sibTrans" cxnId="{473CD728-C543-4DA3-937F-ADBD20FD6114}">
      <dgm:prSet/>
      <dgm:spPr/>
      <dgm:t>
        <a:bodyPr/>
        <a:lstStyle/>
        <a:p>
          <a:endParaRPr lang="en-US"/>
        </a:p>
      </dgm:t>
    </dgm:pt>
    <dgm:pt modelId="{1319264E-B998-4563-B7DE-8ACB8EB76CF1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000" dirty="0"/>
            <a:t>HSAs/ Consumerism</a:t>
          </a:r>
        </a:p>
      </dgm:t>
    </dgm:pt>
    <dgm:pt modelId="{0BD00545-F652-4B08-98B7-88467193B13A}" type="parTrans" cxnId="{9694E9DD-8361-40EC-AB4B-1A35DE850C31}">
      <dgm:prSet/>
      <dgm:spPr/>
      <dgm:t>
        <a:bodyPr/>
        <a:lstStyle/>
        <a:p>
          <a:endParaRPr lang="en-US"/>
        </a:p>
      </dgm:t>
    </dgm:pt>
    <dgm:pt modelId="{C9B54806-8BDE-48B2-A067-1CA9D2751962}" type="sibTrans" cxnId="{9694E9DD-8361-40EC-AB4B-1A35DE850C31}">
      <dgm:prSet/>
      <dgm:spPr/>
      <dgm:t>
        <a:bodyPr/>
        <a:lstStyle/>
        <a:p>
          <a:endParaRPr lang="en-US"/>
        </a:p>
      </dgm:t>
    </dgm:pt>
    <dgm:pt modelId="{8853E60E-C03D-4CDD-B13F-F3036CB3F363}">
      <dgm:prSet phldrT="[Tex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1800" dirty="0"/>
            <a:t>Increases the Contribution Limit for HSAs to Match Limits on Cost Sharing – in 2017 Individual and Family Limit Would be $6,650 and $13,100 Respectively</a:t>
          </a:r>
        </a:p>
      </dgm:t>
    </dgm:pt>
    <dgm:pt modelId="{A9A48208-CBA2-4247-9713-006F1B327CA4}" type="parTrans" cxnId="{1ABDB0A8-0E5A-4988-B7C7-F6B4FBD4A33F}">
      <dgm:prSet/>
      <dgm:spPr/>
      <dgm:t>
        <a:bodyPr/>
        <a:lstStyle/>
        <a:p>
          <a:endParaRPr lang="en-US"/>
        </a:p>
      </dgm:t>
    </dgm:pt>
    <dgm:pt modelId="{D9CA1FB7-37AE-4B83-8396-074CE3C25A19}" type="sibTrans" cxnId="{1ABDB0A8-0E5A-4988-B7C7-F6B4FBD4A33F}">
      <dgm:prSet/>
      <dgm:spPr/>
      <dgm:t>
        <a:bodyPr/>
        <a:lstStyle/>
        <a:p>
          <a:endParaRPr lang="en-US"/>
        </a:p>
      </dgm:t>
    </dgm:pt>
    <dgm:pt modelId="{B68AC4CA-4F4A-4B68-B503-314371B67970}">
      <dgm:prSet phldrT="[Tex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1800" dirty="0"/>
            <a:t>Individual and Employer Mandate Reduced to $0 for 2016</a:t>
          </a:r>
        </a:p>
      </dgm:t>
    </dgm:pt>
    <dgm:pt modelId="{424D08BB-C759-4A26-801C-E9A9A3E224CC}" type="parTrans" cxnId="{93C00CB2-9988-4B4C-A136-7BD8D344337B}">
      <dgm:prSet/>
      <dgm:spPr/>
      <dgm:t>
        <a:bodyPr/>
        <a:lstStyle/>
        <a:p>
          <a:endParaRPr lang="en-US"/>
        </a:p>
      </dgm:t>
    </dgm:pt>
    <dgm:pt modelId="{92BF0949-0773-4D3B-BCEA-37EF16FDDB22}" type="sibTrans" cxnId="{93C00CB2-9988-4B4C-A136-7BD8D344337B}">
      <dgm:prSet/>
      <dgm:spPr/>
      <dgm:t>
        <a:bodyPr/>
        <a:lstStyle/>
        <a:p>
          <a:endParaRPr lang="en-US"/>
        </a:p>
      </dgm:t>
    </dgm:pt>
    <dgm:pt modelId="{E1593C02-3512-4E9E-BDE8-DA2D4EAC6ED4}">
      <dgm:prSet phldrT="[Tex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1800" dirty="0"/>
            <a:t>Eliminates Cost Sharing Subsidies for Those Earning Less than 250% FPL after December 31, 2019</a:t>
          </a:r>
        </a:p>
      </dgm:t>
    </dgm:pt>
    <dgm:pt modelId="{734D20ED-ED72-40C1-AF90-0A0AA7CC6E05}" type="parTrans" cxnId="{FBD5D854-C635-49CD-92C7-5B211A0CCEA4}">
      <dgm:prSet/>
      <dgm:spPr/>
      <dgm:t>
        <a:bodyPr/>
        <a:lstStyle/>
        <a:p>
          <a:endParaRPr lang="en-US"/>
        </a:p>
      </dgm:t>
    </dgm:pt>
    <dgm:pt modelId="{6F2D692E-FCF9-49AE-9D92-EA3EEA8DFB02}" type="sibTrans" cxnId="{FBD5D854-C635-49CD-92C7-5B211A0CCEA4}">
      <dgm:prSet/>
      <dgm:spPr/>
      <dgm:t>
        <a:bodyPr/>
        <a:lstStyle/>
        <a:p>
          <a:endParaRPr lang="en-US"/>
        </a:p>
      </dgm:t>
    </dgm:pt>
    <dgm:pt modelId="{2CE820FA-2988-43CE-99A3-3449120E3960}">
      <dgm:prSet phldrT="[Tex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1800" dirty="0"/>
            <a:t>States Determine MLR starting in 2019</a:t>
          </a:r>
        </a:p>
      </dgm:t>
    </dgm:pt>
    <dgm:pt modelId="{752334EB-E629-4970-9D0C-C395800EE43F}" type="parTrans" cxnId="{1A0AA36B-16E8-4868-9770-43EAE01480EA}">
      <dgm:prSet/>
      <dgm:spPr/>
      <dgm:t>
        <a:bodyPr/>
        <a:lstStyle/>
        <a:p>
          <a:endParaRPr lang="en-US"/>
        </a:p>
      </dgm:t>
    </dgm:pt>
    <dgm:pt modelId="{D90E52E1-FA84-478D-AB4E-356069582EEB}" type="sibTrans" cxnId="{1A0AA36B-16E8-4868-9770-43EAE01480EA}">
      <dgm:prSet/>
      <dgm:spPr/>
      <dgm:t>
        <a:bodyPr/>
        <a:lstStyle/>
        <a:p>
          <a:endParaRPr lang="en-US"/>
        </a:p>
      </dgm:t>
    </dgm:pt>
    <dgm:pt modelId="{F9E43121-66AC-41BC-948F-0F32C937F5AF}">
      <dgm:prSet phldrT="[Tex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1800" dirty="0"/>
            <a:t>Reduces requirements for state waivers to adjust plan design (e.g., actuarial values, required benefits, and out-of-pocket limits, etc.)</a:t>
          </a:r>
        </a:p>
      </dgm:t>
    </dgm:pt>
    <dgm:pt modelId="{C2F9E104-743B-475B-B4CC-0254F465806F}" type="parTrans" cxnId="{132D9B95-233A-470F-AB7C-77C12F709374}">
      <dgm:prSet/>
      <dgm:spPr/>
      <dgm:t>
        <a:bodyPr/>
        <a:lstStyle/>
        <a:p>
          <a:endParaRPr lang="en-US"/>
        </a:p>
      </dgm:t>
    </dgm:pt>
    <dgm:pt modelId="{8CC7E936-A637-466D-B306-24839F3813D0}" type="sibTrans" cxnId="{132D9B95-233A-470F-AB7C-77C12F709374}">
      <dgm:prSet/>
      <dgm:spPr/>
      <dgm:t>
        <a:bodyPr/>
        <a:lstStyle/>
        <a:p>
          <a:endParaRPr lang="en-US"/>
        </a:p>
      </dgm:t>
    </dgm:pt>
    <dgm:pt modelId="{0891CB32-1034-431F-8648-ADB0EE1DED98}" type="pres">
      <dgm:prSet presAssocID="{427221BB-CEA6-4DEB-A699-2B52D18CCD3F}" presName="Name0" presStyleCnt="0">
        <dgm:presLayoutVars>
          <dgm:dir/>
          <dgm:animLvl val="lvl"/>
          <dgm:resizeHandles val="exact"/>
        </dgm:presLayoutVars>
      </dgm:prSet>
      <dgm:spPr/>
    </dgm:pt>
    <dgm:pt modelId="{4AB855B5-6AC5-428C-8720-E722B2852F6C}" type="pres">
      <dgm:prSet presAssocID="{182BEFB2-CDBC-43DE-AC6F-B7211DA474B7}" presName="linNode" presStyleCnt="0"/>
      <dgm:spPr/>
    </dgm:pt>
    <dgm:pt modelId="{5F664012-8917-47DB-8A8B-BF2D599FB857}" type="pres">
      <dgm:prSet presAssocID="{182BEFB2-CDBC-43DE-AC6F-B7211DA474B7}" presName="parentText" presStyleLbl="node1" presStyleIdx="0" presStyleCnt="3" custScaleX="57729">
        <dgm:presLayoutVars>
          <dgm:chMax val="1"/>
          <dgm:bulletEnabled val="1"/>
        </dgm:presLayoutVars>
      </dgm:prSet>
      <dgm:spPr/>
    </dgm:pt>
    <dgm:pt modelId="{799D28E8-6036-49B1-8136-3AABA37F1345}" type="pres">
      <dgm:prSet presAssocID="{182BEFB2-CDBC-43DE-AC6F-B7211DA474B7}" presName="descendantText" presStyleLbl="alignAccFollowNode1" presStyleIdx="0" presStyleCnt="3" custScaleX="117739" custScaleY="114374" custLinFactNeighborY="1862">
        <dgm:presLayoutVars>
          <dgm:bulletEnabled val="1"/>
        </dgm:presLayoutVars>
      </dgm:prSet>
      <dgm:spPr/>
    </dgm:pt>
    <dgm:pt modelId="{0EC3D94B-53B9-4BE3-9E6C-390AFB8C9157}" type="pres">
      <dgm:prSet presAssocID="{64BFB459-0300-4865-BA75-963346FF7764}" presName="sp" presStyleCnt="0"/>
      <dgm:spPr/>
    </dgm:pt>
    <dgm:pt modelId="{2917AB15-9C51-4D2A-B882-A0C896AFE924}" type="pres">
      <dgm:prSet presAssocID="{0A071337-6D1E-4326-A707-F9C49766AD69}" presName="linNode" presStyleCnt="0"/>
      <dgm:spPr/>
    </dgm:pt>
    <dgm:pt modelId="{F6C01D47-B0F9-44AF-9CAB-B6D9155E1045}" type="pres">
      <dgm:prSet presAssocID="{0A071337-6D1E-4326-A707-F9C49766AD69}" presName="parentText" presStyleLbl="node1" presStyleIdx="1" presStyleCnt="3" custScaleX="57729" custLinFactNeighborY="-4782">
        <dgm:presLayoutVars>
          <dgm:chMax val="1"/>
          <dgm:bulletEnabled val="1"/>
        </dgm:presLayoutVars>
      </dgm:prSet>
      <dgm:spPr/>
    </dgm:pt>
    <dgm:pt modelId="{02DAE904-373F-4710-98C9-62D944513E6B}" type="pres">
      <dgm:prSet presAssocID="{0A071337-6D1E-4326-A707-F9C49766AD69}" presName="descendantText" presStyleLbl="alignAccFollowNode1" presStyleIdx="1" presStyleCnt="3" custScaleX="117739" custScaleY="114374" custLinFactNeighborY="-5977">
        <dgm:presLayoutVars>
          <dgm:bulletEnabled val="1"/>
        </dgm:presLayoutVars>
      </dgm:prSet>
      <dgm:spPr/>
    </dgm:pt>
    <dgm:pt modelId="{AA55DB59-9EA5-4500-B4EF-6DA25A1D372B}" type="pres">
      <dgm:prSet presAssocID="{FC72DD9E-5569-41CA-A860-DCB3684CFFC3}" presName="sp" presStyleCnt="0"/>
      <dgm:spPr/>
    </dgm:pt>
    <dgm:pt modelId="{FF498B15-1B9D-4FEC-B38A-BE0203BBB47B}" type="pres">
      <dgm:prSet presAssocID="{1319264E-B998-4563-B7DE-8ACB8EB76CF1}" presName="linNode" presStyleCnt="0"/>
      <dgm:spPr/>
    </dgm:pt>
    <dgm:pt modelId="{A710B6E0-AE56-48D0-9E03-6BBED5DB6092}" type="pres">
      <dgm:prSet presAssocID="{1319264E-B998-4563-B7DE-8ACB8EB76CF1}" presName="parentText" presStyleLbl="node1" presStyleIdx="2" presStyleCnt="3" custScaleX="57729" custLinFactNeighborY="-9837">
        <dgm:presLayoutVars>
          <dgm:chMax val="1"/>
          <dgm:bulletEnabled val="1"/>
        </dgm:presLayoutVars>
      </dgm:prSet>
      <dgm:spPr/>
    </dgm:pt>
    <dgm:pt modelId="{C59563D4-A435-4FB0-9228-562D6C20B5BA}" type="pres">
      <dgm:prSet presAssocID="{1319264E-B998-4563-B7DE-8ACB8EB76CF1}" presName="descendantText" presStyleLbl="alignAccFollowNode1" presStyleIdx="2" presStyleCnt="3" custScaleX="117739" custScaleY="114374" custLinFactNeighborX="1888" custLinFactNeighborY="-11563">
        <dgm:presLayoutVars>
          <dgm:bulletEnabled val="1"/>
        </dgm:presLayoutVars>
      </dgm:prSet>
      <dgm:spPr/>
    </dgm:pt>
  </dgm:ptLst>
  <dgm:cxnLst>
    <dgm:cxn modelId="{F786BF12-3759-49A6-9CA4-094984716C12}" type="presOf" srcId="{0A071337-6D1E-4326-A707-F9C49766AD69}" destId="{F6C01D47-B0F9-44AF-9CAB-B6D9155E1045}" srcOrd="0" destOrd="0" presId="urn:microsoft.com/office/officeart/2005/8/layout/vList5"/>
    <dgm:cxn modelId="{CCE1E114-7147-4032-B3E4-A0CF61EAFFC4}" type="presOf" srcId="{182BEFB2-CDBC-43DE-AC6F-B7211DA474B7}" destId="{5F664012-8917-47DB-8A8B-BF2D599FB857}" srcOrd="0" destOrd="0" presId="urn:microsoft.com/office/officeart/2005/8/layout/vList5"/>
    <dgm:cxn modelId="{473CD728-C543-4DA3-937F-ADBD20FD6114}" srcId="{0A071337-6D1E-4326-A707-F9C49766AD69}" destId="{797FD463-C9D8-42C2-B046-A3A959E2AE9B}" srcOrd="0" destOrd="0" parTransId="{28FF1CF9-FB5E-4067-BFAF-2913F7775F1A}" sibTransId="{631CD24E-BA07-4948-B407-1FB4962E5256}"/>
    <dgm:cxn modelId="{27C6F429-7278-483E-AF6C-A9F3D1868F00}" srcId="{427221BB-CEA6-4DEB-A699-2B52D18CCD3F}" destId="{0A071337-6D1E-4326-A707-F9C49766AD69}" srcOrd="1" destOrd="0" parTransId="{5CECDD47-C066-46CB-9BA1-660DCD7EE5A9}" sibTransId="{FC72DD9E-5569-41CA-A860-DCB3684CFFC3}"/>
    <dgm:cxn modelId="{CA3F6A32-749D-4669-A4FB-409DE703D223}" type="presOf" srcId="{B68AC4CA-4F4A-4B68-B503-314371B67970}" destId="{799D28E8-6036-49B1-8136-3AABA37F1345}" srcOrd="0" destOrd="0" presId="urn:microsoft.com/office/officeart/2005/8/layout/vList5"/>
    <dgm:cxn modelId="{7439BE3B-2BE5-4DF5-AF89-38EE8B5649B2}" type="presOf" srcId="{797FD463-C9D8-42C2-B046-A3A959E2AE9B}" destId="{02DAE904-373F-4710-98C9-62D944513E6B}" srcOrd="0" destOrd="0" presId="urn:microsoft.com/office/officeart/2005/8/layout/vList5"/>
    <dgm:cxn modelId="{82BC1D46-9C82-4C59-B320-6BF9D4F71DC9}" srcId="{427221BB-CEA6-4DEB-A699-2B52D18CCD3F}" destId="{182BEFB2-CDBC-43DE-AC6F-B7211DA474B7}" srcOrd="0" destOrd="0" parTransId="{49BA2242-DF12-47DC-BEF5-B879664CD082}" sibTransId="{64BFB459-0300-4865-BA75-963346FF7764}"/>
    <dgm:cxn modelId="{1A0AA36B-16E8-4868-9770-43EAE01480EA}" srcId="{0A071337-6D1E-4326-A707-F9C49766AD69}" destId="{2CE820FA-2988-43CE-99A3-3449120E3960}" srcOrd="1" destOrd="0" parTransId="{752334EB-E629-4970-9D0C-C395800EE43F}" sibTransId="{D90E52E1-FA84-478D-AB4E-356069582EEB}"/>
    <dgm:cxn modelId="{FBD5D854-C635-49CD-92C7-5B211A0CCEA4}" srcId="{182BEFB2-CDBC-43DE-AC6F-B7211DA474B7}" destId="{E1593C02-3512-4E9E-BDE8-DA2D4EAC6ED4}" srcOrd="1" destOrd="0" parTransId="{734D20ED-ED72-40C1-AF90-0A0AA7CC6E05}" sibTransId="{6F2D692E-FCF9-49AE-9D92-EA3EEA8DFB02}"/>
    <dgm:cxn modelId="{47B0237E-A931-4CF5-AD5A-3F225C24DB2C}" type="presOf" srcId="{427221BB-CEA6-4DEB-A699-2B52D18CCD3F}" destId="{0891CB32-1034-431F-8648-ADB0EE1DED98}" srcOrd="0" destOrd="0" presId="urn:microsoft.com/office/officeart/2005/8/layout/vList5"/>
    <dgm:cxn modelId="{132D9B95-233A-470F-AB7C-77C12F709374}" srcId="{0A071337-6D1E-4326-A707-F9C49766AD69}" destId="{F9E43121-66AC-41BC-948F-0F32C937F5AF}" srcOrd="2" destOrd="0" parTransId="{C2F9E104-743B-475B-B4CC-0254F465806F}" sibTransId="{8CC7E936-A637-466D-B306-24839F3813D0}"/>
    <dgm:cxn modelId="{F7E26EA0-482A-4015-A01C-B2AABF9E7329}" type="presOf" srcId="{1319264E-B998-4563-B7DE-8ACB8EB76CF1}" destId="{A710B6E0-AE56-48D0-9E03-6BBED5DB6092}" srcOrd="0" destOrd="0" presId="urn:microsoft.com/office/officeart/2005/8/layout/vList5"/>
    <dgm:cxn modelId="{1ABDB0A8-0E5A-4988-B7C7-F6B4FBD4A33F}" srcId="{1319264E-B998-4563-B7DE-8ACB8EB76CF1}" destId="{8853E60E-C03D-4CDD-B13F-F3036CB3F363}" srcOrd="0" destOrd="0" parTransId="{A9A48208-CBA2-4247-9713-006F1B327CA4}" sibTransId="{D9CA1FB7-37AE-4B83-8396-074CE3C25A19}"/>
    <dgm:cxn modelId="{93C00CB2-9988-4B4C-A136-7BD8D344337B}" srcId="{182BEFB2-CDBC-43DE-AC6F-B7211DA474B7}" destId="{B68AC4CA-4F4A-4B68-B503-314371B67970}" srcOrd="0" destOrd="0" parTransId="{424D08BB-C759-4A26-801C-E9A9A3E224CC}" sibTransId="{92BF0949-0773-4D3B-BCEA-37EF16FDDB22}"/>
    <dgm:cxn modelId="{CB69FEB9-B0DB-4612-9372-708E7B511D78}" type="presOf" srcId="{E1593C02-3512-4E9E-BDE8-DA2D4EAC6ED4}" destId="{799D28E8-6036-49B1-8136-3AABA37F1345}" srcOrd="0" destOrd="1" presId="urn:microsoft.com/office/officeart/2005/8/layout/vList5"/>
    <dgm:cxn modelId="{6FA12ECE-D814-4950-B7CB-7A6E854D7A95}" type="presOf" srcId="{8853E60E-C03D-4CDD-B13F-F3036CB3F363}" destId="{C59563D4-A435-4FB0-9228-562D6C20B5BA}" srcOrd="0" destOrd="0" presId="urn:microsoft.com/office/officeart/2005/8/layout/vList5"/>
    <dgm:cxn modelId="{9694E9DD-8361-40EC-AB4B-1A35DE850C31}" srcId="{427221BB-CEA6-4DEB-A699-2B52D18CCD3F}" destId="{1319264E-B998-4563-B7DE-8ACB8EB76CF1}" srcOrd="2" destOrd="0" parTransId="{0BD00545-F652-4B08-98B7-88467193B13A}" sibTransId="{C9B54806-8BDE-48B2-A067-1CA9D2751962}"/>
    <dgm:cxn modelId="{2EA92AF0-5DCA-4D2D-86F3-A768FA4AFC2A}" type="presOf" srcId="{2CE820FA-2988-43CE-99A3-3449120E3960}" destId="{02DAE904-373F-4710-98C9-62D944513E6B}" srcOrd="0" destOrd="1" presId="urn:microsoft.com/office/officeart/2005/8/layout/vList5"/>
    <dgm:cxn modelId="{F3E180F4-14A2-4833-BD9B-F3CDEB030204}" type="presOf" srcId="{F9E43121-66AC-41BC-948F-0F32C937F5AF}" destId="{02DAE904-373F-4710-98C9-62D944513E6B}" srcOrd="0" destOrd="2" presId="urn:microsoft.com/office/officeart/2005/8/layout/vList5"/>
    <dgm:cxn modelId="{D7C2DA33-8ED8-478F-9672-0A4F60CB936B}" type="presParOf" srcId="{0891CB32-1034-431F-8648-ADB0EE1DED98}" destId="{4AB855B5-6AC5-428C-8720-E722B2852F6C}" srcOrd="0" destOrd="0" presId="urn:microsoft.com/office/officeart/2005/8/layout/vList5"/>
    <dgm:cxn modelId="{31C70DC4-E3BA-45AA-BD36-A376519C449B}" type="presParOf" srcId="{4AB855B5-6AC5-428C-8720-E722B2852F6C}" destId="{5F664012-8917-47DB-8A8B-BF2D599FB857}" srcOrd="0" destOrd="0" presId="urn:microsoft.com/office/officeart/2005/8/layout/vList5"/>
    <dgm:cxn modelId="{309A9C55-E65E-4C9C-9B04-0711C0C6DDB9}" type="presParOf" srcId="{4AB855B5-6AC5-428C-8720-E722B2852F6C}" destId="{799D28E8-6036-49B1-8136-3AABA37F1345}" srcOrd="1" destOrd="0" presId="urn:microsoft.com/office/officeart/2005/8/layout/vList5"/>
    <dgm:cxn modelId="{87F36EFA-D220-48BB-8694-9A6E17E07EFB}" type="presParOf" srcId="{0891CB32-1034-431F-8648-ADB0EE1DED98}" destId="{0EC3D94B-53B9-4BE3-9E6C-390AFB8C9157}" srcOrd="1" destOrd="0" presId="urn:microsoft.com/office/officeart/2005/8/layout/vList5"/>
    <dgm:cxn modelId="{9498A5D2-365C-4F1A-9800-7CA5145D0F7E}" type="presParOf" srcId="{0891CB32-1034-431F-8648-ADB0EE1DED98}" destId="{2917AB15-9C51-4D2A-B882-A0C896AFE924}" srcOrd="2" destOrd="0" presId="urn:microsoft.com/office/officeart/2005/8/layout/vList5"/>
    <dgm:cxn modelId="{1BAE8FFC-4A31-44D9-BF1A-3390248CBDCB}" type="presParOf" srcId="{2917AB15-9C51-4D2A-B882-A0C896AFE924}" destId="{F6C01D47-B0F9-44AF-9CAB-B6D9155E1045}" srcOrd="0" destOrd="0" presId="urn:microsoft.com/office/officeart/2005/8/layout/vList5"/>
    <dgm:cxn modelId="{E7FFA71E-B47A-4957-B014-A8DA5F2180B1}" type="presParOf" srcId="{2917AB15-9C51-4D2A-B882-A0C896AFE924}" destId="{02DAE904-373F-4710-98C9-62D944513E6B}" srcOrd="1" destOrd="0" presId="urn:microsoft.com/office/officeart/2005/8/layout/vList5"/>
    <dgm:cxn modelId="{B9D1FE74-1A53-4D83-B164-06E4B8EF8EF4}" type="presParOf" srcId="{0891CB32-1034-431F-8648-ADB0EE1DED98}" destId="{AA55DB59-9EA5-4500-B4EF-6DA25A1D372B}" srcOrd="3" destOrd="0" presId="urn:microsoft.com/office/officeart/2005/8/layout/vList5"/>
    <dgm:cxn modelId="{BB595F5E-D5CD-4C4D-B612-5AD5974AC15A}" type="presParOf" srcId="{0891CB32-1034-431F-8648-ADB0EE1DED98}" destId="{FF498B15-1B9D-4FEC-B38A-BE0203BBB47B}" srcOrd="4" destOrd="0" presId="urn:microsoft.com/office/officeart/2005/8/layout/vList5"/>
    <dgm:cxn modelId="{48EEBBDB-1B09-4095-BB60-7F04E745B89A}" type="presParOf" srcId="{FF498B15-1B9D-4FEC-B38A-BE0203BBB47B}" destId="{A710B6E0-AE56-48D0-9E03-6BBED5DB6092}" srcOrd="0" destOrd="0" presId="urn:microsoft.com/office/officeart/2005/8/layout/vList5"/>
    <dgm:cxn modelId="{BAABFC00-0D1E-4A6C-8704-11F7DFEF45B1}" type="presParOf" srcId="{FF498B15-1B9D-4FEC-B38A-BE0203BBB47B}" destId="{C59563D4-A435-4FB0-9228-562D6C20B5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67A87-337B-436A-8FEB-A50DC45D58F0}">
      <dsp:nvSpPr>
        <dsp:cNvPr id="0" name=""/>
        <dsp:cNvSpPr/>
      </dsp:nvSpPr>
      <dsp:spPr>
        <a:xfrm rot="5400000">
          <a:off x="-165847" y="311067"/>
          <a:ext cx="2053804" cy="1437663"/>
        </a:xfrm>
        <a:prstGeom prst="chevron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2018</a:t>
          </a:r>
        </a:p>
      </dsp:txBody>
      <dsp:txXfrm rot="-5400000">
        <a:off x="142224" y="721829"/>
        <a:ext cx="1437663" cy="616141"/>
      </dsp:txXfrm>
    </dsp:sp>
    <dsp:sp modelId="{F6172399-3985-4F09-AA27-24D288E66D78}">
      <dsp:nvSpPr>
        <dsp:cNvPr id="0" name=""/>
        <dsp:cNvSpPr/>
      </dsp:nvSpPr>
      <dsp:spPr>
        <a:xfrm rot="5400000">
          <a:off x="4724912" y="-2718348"/>
          <a:ext cx="1334973" cy="67716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Funding for Insurers to Stabilize Premiums and Encourage Marketplace Participation</a:t>
          </a:r>
        </a:p>
      </dsp:txBody>
      <dsp:txXfrm rot="-5400000">
        <a:off x="2006558" y="65174"/>
        <a:ext cx="6706513" cy="1204637"/>
      </dsp:txXfrm>
    </dsp:sp>
    <dsp:sp modelId="{9F02D380-1F7E-4C99-A35B-EB70B655853A}">
      <dsp:nvSpPr>
        <dsp:cNvPr id="0" name=""/>
        <dsp:cNvSpPr/>
      </dsp:nvSpPr>
      <dsp:spPr>
        <a:xfrm rot="5400000">
          <a:off x="-165847" y="2315269"/>
          <a:ext cx="2053804" cy="1437663"/>
        </a:xfrm>
        <a:prstGeom prst="chevron">
          <a:avLst/>
        </a:prstGeom>
        <a:solidFill>
          <a:srgbClr val="0070C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2019</a:t>
          </a:r>
        </a:p>
      </dsp:txBody>
      <dsp:txXfrm rot="-5400000">
        <a:off x="142224" y="2726031"/>
        <a:ext cx="1437663" cy="616141"/>
      </dsp:txXfrm>
    </dsp:sp>
    <dsp:sp modelId="{69F60346-1BA7-409D-A13C-035BF994462D}">
      <dsp:nvSpPr>
        <dsp:cNvPr id="0" name=""/>
        <dsp:cNvSpPr/>
      </dsp:nvSpPr>
      <dsp:spPr>
        <a:xfrm rot="5400000">
          <a:off x="4503800" y="-714145"/>
          <a:ext cx="1777196" cy="67716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State Grants for Long-Term Stability Fund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Six-Month Waiting Period Effective for Those Uninsured More than 63 Days Continuously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Implement 5:1 Age Rating Bands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Allow States to Set Their Own Medical Loss Ratios</a:t>
          </a:r>
        </a:p>
      </dsp:txBody>
      <dsp:txXfrm rot="-5400000">
        <a:off x="2006558" y="1869853"/>
        <a:ext cx="6684925" cy="1603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67A87-337B-436A-8FEB-A50DC45D58F0}">
      <dsp:nvSpPr>
        <dsp:cNvPr id="0" name=""/>
        <dsp:cNvSpPr/>
      </dsp:nvSpPr>
      <dsp:spPr>
        <a:xfrm rot="5400000">
          <a:off x="-139258" y="607492"/>
          <a:ext cx="1891245" cy="1323871"/>
        </a:xfrm>
        <a:prstGeom prst="chevron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2020</a:t>
          </a:r>
        </a:p>
      </dsp:txBody>
      <dsp:txXfrm rot="-5400000">
        <a:off x="144430" y="985741"/>
        <a:ext cx="1323871" cy="567374"/>
      </dsp:txXfrm>
    </dsp:sp>
    <dsp:sp modelId="{F6172399-3985-4F09-AA27-24D288E66D78}">
      <dsp:nvSpPr>
        <dsp:cNvPr id="0" name=""/>
        <dsp:cNvSpPr/>
      </dsp:nvSpPr>
      <dsp:spPr>
        <a:xfrm rot="5400000">
          <a:off x="4404832" y="-2357242"/>
          <a:ext cx="1870160" cy="68766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Change income eligibility for subsidies from </a:t>
          </a:r>
          <a:br>
            <a:rPr lang="en-US" sz="2200" kern="1200" dirty="0"/>
          </a:br>
          <a:r>
            <a:rPr lang="en-US" sz="2200" kern="1200" dirty="0"/>
            <a:t>100 - 400% Federal Poverty Limit (FPL) to 0 - 350% FPL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In addition to FPL, Subsidies Tied to Age with Younger Individuals Receiving More Generous Support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Transition Medicaid to a “Per Capita” Allotment</a:t>
          </a:r>
        </a:p>
      </dsp:txBody>
      <dsp:txXfrm rot="-5400000">
        <a:off x="1901585" y="237299"/>
        <a:ext cx="6785360" cy="1687572"/>
      </dsp:txXfrm>
    </dsp:sp>
    <dsp:sp modelId="{9F02D380-1F7E-4C99-A35B-EB70B655853A}">
      <dsp:nvSpPr>
        <dsp:cNvPr id="0" name=""/>
        <dsp:cNvSpPr/>
      </dsp:nvSpPr>
      <dsp:spPr>
        <a:xfrm rot="5400000">
          <a:off x="-139258" y="2453061"/>
          <a:ext cx="1891245" cy="1323871"/>
        </a:xfrm>
        <a:prstGeom prst="chevron">
          <a:avLst/>
        </a:prstGeom>
        <a:solidFill>
          <a:srgbClr val="0070C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2021</a:t>
          </a:r>
        </a:p>
      </dsp:txBody>
      <dsp:txXfrm rot="-5400000">
        <a:off x="144430" y="2831310"/>
        <a:ext cx="1323871" cy="567374"/>
      </dsp:txXfrm>
    </dsp:sp>
    <dsp:sp modelId="{69F60346-1BA7-409D-A13C-035BF994462D}">
      <dsp:nvSpPr>
        <dsp:cNvPr id="0" name=""/>
        <dsp:cNvSpPr/>
      </dsp:nvSpPr>
      <dsp:spPr>
        <a:xfrm rot="5400000">
          <a:off x="4521647" y="-657051"/>
          <a:ext cx="1636530" cy="68766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Increased Matching Rate for Expansion Population Decreases by 5 Percentage Points Per Year Until It Is Phased Out in 2023 </a:t>
          </a:r>
        </a:p>
      </dsp:txBody>
      <dsp:txXfrm rot="-5400000">
        <a:off x="1901586" y="2042899"/>
        <a:ext cx="6796765" cy="14767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67A87-337B-436A-8FEB-A50DC45D58F0}">
      <dsp:nvSpPr>
        <dsp:cNvPr id="0" name=""/>
        <dsp:cNvSpPr/>
      </dsp:nvSpPr>
      <dsp:spPr>
        <a:xfrm rot="5400000">
          <a:off x="-139560" y="606100"/>
          <a:ext cx="1893093" cy="1325165"/>
        </a:xfrm>
        <a:prstGeom prst="chevron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2023</a:t>
          </a:r>
        </a:p>
      </dsp:txBody>
      <dsp:txXfrm rot="-5400000">
        <a:off x="144405" y="984719"/>
        <a:ext cx="1325165" cy="567928"/>
      </dsp:txXfrm>
    </dsp:sp>
    <dsp:sp modelId="{F6172399-3985-4F09-AA27-24D288E66D78}">
      <dsp:nvSpPr>
        <dsp:cNvPr id="0" name=""/>
        <dsp:cNvSpPr/>
      </dsp:nvSpPr>
      <dsp:spPr>
        <a:xfrm rot="5400000">
          <a:off x="4404515" y="-2357574"/>
          <a:ext cx="1871988" cy="68754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Matching Rate for Expansion Population Reverts to Standard State FMAP</a:t>
          </a:r>
        </a:p>
      </dsp:txBody>
      <dsp:txXfrm rot="-5400000">
        <a:off x="1902779" y="235545"/>
        <a:ext cx="6784078" cy="1689222"/>
      </dsp:txXfrm>
    </dsp:sp>
    <dsp:sp modelId="{9F02D380-1F7E-4C99-A35B-EB70B655853A}">
      <dsp:nvSpPr>
        <dsp:cNvPr id="0" name=""/>
        <dsp:cNvSpPr/>
      </dsp:nvSpPr>
      <dsp:spPr>
        <a:xfrm rot="5400000">
          <a:off x="-139560" y="2453472"/>
          <a:ext cx="1893093" cy="1325165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2021</a:t>
          </a:r>
        </a:p>
      </dsp:txBody>
      <dsp:txXfrm rot="-5400000">
        <a:off x="144405" y="2832091"/>
        <a:ext cx="1325165" cy="567928"/>
      </dsp:txXfrm>
    </dsp:sp>
    <dsp:sp modelId="{69F60346-1BA7-409D-A13C-035BF994462D}">
      <dsp:nvSpPr>
        <dsp:cNvPr id="0" name=""/>
        <dsp:cNvSpPr/>
      </dsp:nvSpPr>
      <dsp:spPr>
        <a:xfrm rot="5400000">
          <a:off x="4521444" y="-655722"/>
          <a:ext cx="1638129" cy="6875461"/>
        </a:xfrm>
        <a:prstGeom prst="round2SameRect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200" kern="1200" dirty="0"/>
        </a:p>
      </dsp:txBody>
      <dsp:txXfrm rot="-5400000">
        <a:off x="1902779" y="2042910"/>
        <a:ext cx="6795494" cy="1478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D28E8-6036-49B1-8136-3AABA37F1345}">
      <dsp:nvSpPr>
        <dsp:cNvPr id="0" name=""/>
        <dsp:cNvSpPr/>
      </dsp:nvSpPr>
      <dsp:spPr>
        <a:xfrm rot="5400000">
          <a:off x="4310812" y="-2333363"/>
          <a:ext cx="1410322" cy="6258666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Individual and Employer Mandate Reduced to $0 for 2016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Eliminates Cost Sharing Subsidies for Those Earning Less than 250% FPL after December 31, 2019</a:t>
          </a:r>
        </a:p>
      </dsp:txBody>
      <dsp:txXfrm rot="-5400000">
        <a:off x="1886640" y="159655"/>
        <a:ext cx="6189820" cy="1272630"/>
      </dsp:txXfrm>
    </dsp:sp>
    <dsp:sp modelId="{5F664012-8917-47DB-8A8B-BF2D599FB857}">
      <dsp:nvSpPr>
        <dsp:cNvPr id="0" name=""/>
        <dsp:cNvSpPr/>
      </dsp:nvSpPr>
      <dsp:spPr>
        <a:xfrm>
          <a:off x="160492" y="2335"/>
          <a:ext cx="1726147" cy="154134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Mandates and Subsidies</a:t>
          </a:r>
        </a:p>
      </dsp:txBody>
      <dsp:txXfrm>
        <a:off x="235734" y="77577"/>
        <a:ext cx="1575663" cy="1390865"/>
      </dsp:txXfrm>
    </dsp:sp>
    <dsp:sp modelId="{02DAE904-373F-4710-98C9-62D944513E6B}">
      <dsp:nvSpPr>
        <dsp:cNvPr id="0" name=""/>
        <dsp:cNvSpPr/>
      </dsp:nvSpPr>
      <dsp:spPr>
        <a:xfrm rot="5400000">
          <a:off x="4310812" y="-811607"/>
          <a:ext cx="1410322" cy="6258666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Expands Age Rating from 3:1 to 5:1 for 2019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States Determine MLR starting in 2019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Reduces requirements for state waivers to adjust plan design (e.g., actuarial values, required benefits, and out-of-pocket limits, etc.)</a:t>
          </a:r>
        </a:p>
      </dsp:txBody>
      <dsp:txXfrm rot="-5400000">
        <a:off x="1886640" y="1681411"/>
        <a:ext cx="6189820" cy="1272630"/>
      </dsp:txXfrm>
    </dsp:sp>
    <dsp:sp modelId="{F6C01D47-B0F9-44AF-9CAB-B6D9155E1045}">
      <dsp:nvSpPr>
        <dsp:cNvPr id="0" name=""/>
        <dsp:cNvSpPr/>
      </dsp:nvSpPr>
      <dsp:spPr>
        <a:xfrm>
          <a:off x="160492" y="1547044"/>
          <a:ext cx="1726147" cy="154134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Insurance Market Reforms</a:t>
          </a:r>
        </a:p>
      </dsp:txBody>
      <dsp:txXfrm>
        <a:off x="235734" y="1622286"/>
        <a:ext cx="1575663" cy="1390865"/>
      </dsp:txXfrm>
    </dsp:sp>
    <dsp:sp modelId="{C59563D4-A435-4FB0-9228-562D6C20B5BA}">
      <dsp:nvSpPr>
        <dsp:cNvPr id="0" name=""/>
        <dsp:cNvSpPr/>
      </dsp:nvSpPr>
      <dsp:spPr>
        <a:xfrm rot="5400000">
          <a:off x="4367265" y="737929"/>
          <a:ext cx="1410322" cy="6258666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Increases the Contribution Limit for HSAs to Match Limits on Cost Sharing – in 2017 Individual and Family Limit Would be $6,650 and $13,100 Respectively</a:t>
          </a:r>
        </a:p>
      </dsp:txBody>
      <dsp:txXfrm rot="-5400000">
        <a:off x="1943093" y="3230947"/>
        <a:ext cx="6189820" cy="1272630"/>
      </dsp:txXfrm>
    </dsp:sp>
    <dsp:sp modelId="{A710B6E0-AE56-48D0-9E03-6BBED5DB6092}">
      <dsp:nvSpPr>
        <dsp:cNvPr id="0" name=""/>
        <dsp:cNvSpPr/>
      </dsp:nvSpPr>
      <dsp:spPr>
        <a:xfrm>
          <a:off x="160492" y="3087546"/>
          <a:ext cx="1726147" cy="154134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HSAs/ Consumerism</a:t>
          </a:r>
        </a:p>
      </dsp:txBody>
      <dsp:txXfrm>
        <a:off x="235734" y="3162788"/>
        <a:ext cx="1575663" cy="1390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5FB0353-17EE-F24E-97FF-EAB2465D5EA7}" type="datetime1">
              <a:rPr lang="en-US"/>
              <a:pPr>
                <a:defRPr/>
              </a:pPr>
              <a:t>7/5/2017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99EF531-C0ED-C843-A66B-D4A8BA9C25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9359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9E06E1-53A3-0945-99E7-9957A16EA614}" type="datetime1">
              <a:rPr lang="en-US"/>
              <a:pPr>
                <a:defRPr/>
              </a:pPr>
              <a:t>7/5/2017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BA13D1A-3AAA-4F41-AD4C-0C17CD3C4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30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16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1" charset="-128"/>
        <a:cs typeface="ヒラギノ角ゴ Pro W3" pitchFamily="-101" charset="-128"/>
      </a:defRPr>
    </a:lvl1pPr>
    <a:lvl2pPr marL="457168" algn="l" defTabSz="45716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1" charset="-128"/>
        <a:cs typeface="ヒラギノ角ゴ Pro W3" pitchFamily="-101" charset="-128"/>
      </a:defRPr>
    </a:lvl2pPr>
    <a:lvl3pPr marL="914336" algn="l" defTabSz="45716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1" charset="-128"/>
        <a:cs typeface="ヒラギノ角ゴ Pro W3" pitchFamily="-101" charset="-128"/>
      </a:defRPr>
    </a:lvl3pPr>
    <a:lvl4pPr marL="1371503" algn="l" defTabSz="45716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1" charset="-128"/>
        <a:cs typeface="ヒラギノ角ゴ Pro W3" pitchFamily="-101" charset="-128"/>
      </a:defRPr>
    </a:lvl4pPr>
    <a:lvl5pPr marL="1828671" algn="l" defTabSz="45716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1" charset="-128"/>
        <a:cs typeface="ヒラギノ角ゴ Pro W3" pitchFamily="-101" charset="-128"/>
      </a:defRPr>
    </a:lvl5pPr>
    <a:lvl6pPr marL="2285839" algn="l" defTabSz="4571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07" algn="l" defTabSz="4571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75" algn="l" defTabSz="4571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43" algn="l" defTabSz="4571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8154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65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45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651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586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7783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197" lvl="1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292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197" lvl="1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27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F5D20B-991A-44C2-B0B5-D00A231B9E57}" type="slidenum">
              <a:rPr lang="en-US" smtClean="0">
                <a:latin typeface="Arial" pitchFamily="34" charset="0"/>
              </a:rPr>
              <a:pPr/>
              <a:t>17</a:t>
            </a:fld>
            <a:endParaRPr lang="en-US" dirty="0">
              <a:latin typeface="Arial" pitchFamily="34" charset="0"/>
            </a:endParaRPr>
          </a:p>
        </p:txBody>
      </p:sp>
      <p:sp>
        <p:nvSpPr>
          <p:cNvPr id="124931" name="Rectangle 7"/>
          <p:cNvSpPr txBox="1">
            <a:spLocks noGrp="1" noChangeArrowheads="1"/>
          </p:cNvSpPr>
          <p:nvPr/>
        </p:nvSpPr>
        <p:spPr bwMode="auto">
          <a:xfrm>
            <a:off x="3899695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20" tIns="46211" rIns="92420" bIns="46211" anchor="b"/>
          <a:lstStyle/>
          <a:p>
            <a:pPr algn="r"/>
            <a:fld id="{64A9C0DB-B8B7-41B5-A291-0959F0A20703}" type="slidenum">
              <a:rPr lang="en-US" sz="1200"/>
              <a:pPr algn="r"/>
              <a:t>17</a:t>
            </a:fld>
            <a:endParaRPr lang="en-US" sz="1200" dirty="0"/>
          </a:p>
        </p:txBody>
      </p:sp>
      <p:sp>
        <p:nvSpPr>
          <p:cNvPr id="124932" name="Rectangle 7"/>
          <p:cNvSpPr txBox="1">
            <a:spLocks noGrp="1" noChangeArrowheads="1"/>
          </p:cNvSpPr>
          <p:nvPr/>
        </p:nvSpPr>
        <p:spPr bwMode="auto">
          <a:xfrm>
            <a:off x="3899695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20" tIns="46211" rIns="92420" bIns="46211" anchor="b"/>
          <a:lstStyle/>
          <a:p>
            <a:pPr algn="r"/>
            <a:fld id="{72DF68C9-40DC-400F-9BEC-F0D6C80F9264}" type="slidenum">
              <a:rPr lang="en-US" sz="1200">
                <a:latin typeface="Times New Roman" pitchFamily="18" charset="0"/>
              </a:rPr>
              <a:pPr algn="r"/>
              <a:t>17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1249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176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4" name="Rectangle 4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lIns="92420" tIns="46211" rIns="92420" bIns="46211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715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229" lvl="1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4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229" lvl="1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25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229" lvl="1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16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229" lvl="1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35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62229" lvl="1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497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998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28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3D1A-3AAA-4F41-AD4C-0C17CD3C492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44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7762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5601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9841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VC MainSlide_1024X768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2667001" y="4993706"/>
            <a:ext cx="5791200" cy="57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2667001" y="2241551"/>
            <a:ext cx="5791200" cy="275215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ts val="4200"/>
              </a:lnSpc>
              <a:spcBef>
                <a:spcPts val="0"/>
              </a:spcBef>
              <a:buNone/>
              <a:defRPr sz="4000" b="1" i="0" cap="all">
                <a:solidFill>
                  <a:schemeClr val="bg1"/>
                </a:solidFill>
                <a:effectLst/>
                <a:latin typeface="+mj-lt"/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presentation TITLE 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2667001" y="4993707"/>
            <a:ext cx="5791200" cy="41649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2200"/>
              </a:lnSpc>
              <a:spcBef>
                <a:spcPts val="0"/>
              </a:spcBef>
              <a:buNone/>
              <a:defRPr sz="1800" b="1" i="0" baseline="0">
                <a:solidFill>
                  <a:schemeClr val="tx2"/>
                </a:solidFill>
                <a:latin typeface="Arial"/>
                <a:cs typeface="Arial"/>
              </a:defRPr>
            </a:lvl1pPr>
            <a:lvl2pPr>
              <a:buNone/>
              <a:defRPr sz="1600" b="1">
                <a:latin typeface="Arial"/>
                <a:cs typeface="Arial"/>
              </a:defRPr>
            </a:lvl2pPr>
            <a:lvl3pPr>
              <a:buNone/>
              <a:defRPr sz="1600" b="1">
                <a:latin typeface="Arial"/>
                <a:cs typeface="Arial"/>
              </a:defRPr>
            </a:lvl3pPr>
            <a:lvl4pPr>
              <a:buNone/>
              <a:defRPr sz="1600" b="1">
                <a:latin typeface="Arial"/>
                <a:cs typeface="Arial"/>
              </a:defRPr>
            </a:lvl4pPr>
            <a:lvl5pPr>
              <a:buNone/>
              <a:defRPr sz="1600"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speaker name</a:t>
            </a: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2667001" y="5433828"/>
            <a:ext cx="5791200" cy="89077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l">
              <a:lnSpc>
                <a:spcPts val="2200"/>
              </a:lnSpc>
              <a:spcBef>
                <a:spcPts val="0"/>
              </a:spcBef>
              <a:buNone/>
              <a:defRPr sz="18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None/>
              <a:defRPr sz="1600" b="1">
                <a:latin typeface="Arial"/>
                <a:cs typeface="Arial"/>
              </a:defRPr>
            </a:lvl2pPr>
            <a:lvl3pPr>
              <a:buNone/>
              <a:defRPr sz="1600" b="1">
                <a:latin typeface="Arial"/>
                <a:cs typeface="Arial"/>
              </a:defRPr>
            </a:lvl3pPr>
            <a:lvl4pPr>
              <a:buNone/>
              <a:defRPr sz="1600" b="1">
                <a:latin typeface="Arial"/>
                <a:cs typeface="Arial"/>
              </a:defRPr>
            </a:lvl4pPr>
            <a:lvl5pPr>
              <a:buNone/>
              <a:defRPr sz="1600"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speaker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2057400" y="1797051"/>
            <a:ext cx="5715000" cy="4889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58573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VC BodySlide_1024X768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0"/>
            <a:ext cx="7772400" cy="15367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ts val="2800"/>
              </a:lnSpc>
              <a:defRPr sz="2400" b="1" i="0" cap="none" spc="0" baseline="0">
                <a:solidFill>
                  <a:schemeClr val="bg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1"/>
            <a:ext cx="7772400" cy="4114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47447" indent="-347447">
              <a:lnSpc>
                <a:spcPts val="3000"/>
              </a:lnSpc>
              <a:spcBef>
                <a:spcPts val="1200"/>
              </a:spcBef>
              <a:buSzPct val="100000"/>
              <a:defRPr sz="2800">
                <a:effectLst/>
                <a:latin typeface="Arial"/>
                <a:cs typeface="Arial"/>
              </a:defRPr>
            </a:lvl1pPr>
            <a:lvl2pPr marL="685752" indent="-320017">
              <a:lnSpc>
                <a:spcPts val="2800"/>
              </a:lnSpc>
              <a:spcBef>
                <a:spcPts val="1200"/>
              </a:spcBef>
              <a:defRPr sz="2600">
                <a:effectLst/>
                <a:latin typeface="Arial"/>
                <a:cs typeface="Arial"/>
              </a:defRPr>
            </a:lvl2pPr>
            <a:lvl3pPr marL="1005769" indent="-320017">
              <a:lnSpc>
                <a:spcPts val="2800"/>
              </a:lnSpc>
              <a:spcBef>
                <a:spcPts val="1200"/>
              </a:spcBef>
              <a:defRPr sz="2400">
                <a:effectLst/>
                <a:latin typeface="Arial"/>
                <a:cs typeface="Arial"/>
              </a:defRPr>
            </a:lvl3pPr>
            <a:lvl4pPr>
              <a:lnSpc>
                <a:spcPts val="2800"/>
              </a:lnSpc>
              <a:defRPr sz="2200">
                <a:effectLst/>
                <a:latin typeface="Arial"/>
                <a:cs typeface="Arial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534400" y="6324601"/>
            <a:ext cx="304800" cy="3651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kern="0" spc="100">
                <a:solidFill>
                  <a:srgbClr val="006699"/>
                </a:solidFill>
              </a:defRPr>
            </a:lvl1pPr>
          </a:lstStyle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276600" y="6477001"/>
            <a:ext cx="5715000" cy="16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90843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VC BodySlide_1024X768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3434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3000"/>
              </a:lnSpc>
              <a:buFontTx/>
              <a:buNone/>
              <a:defRPr>
                <a:solidFill>
                  <a:schemeClr val="bg2"/>
                </a:solidFill>
                <a:effectLst/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0"/>
            <a:ext cx="7772400" cy="15367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ts val="2800"/>
              </a:lnSpc>
              <a:defRPr sz="2400" b="1" i="0" cap="none" spc="0" baseline="0">
                <a:solidFill>
                  <a:schemeClr val="bg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534400" y="6324601"/>
            <a:ext cx="304800" cy="3651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kern="0" spc="100">
                <a:solidFill>
                  <a:srgbClr val="006699"/>
                </a:solidFill>
              </a:defRPr>
            </a:lvl1pPr>
          </a:lstStyle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276600" y="6477001"/>
            <a:ext cx="5715000" cy="16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72730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36805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37175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0398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3470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28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32207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2846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28489-F906-4713-9683-D3EAB30479AF}" type="datetimeFigureOut">
              <a:rPr lang="en-US" smtClean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C7978-25DC-4BB4-9A21-4435D2BC8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01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5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fma.org/Content.aspx?id=5398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0"/>
          </p:nvPr>
        </p:nvSpPr>
        <p:spPr>
          <a:xfrm>
            <a:off x="457200" y="2514600"/>
            <a:ext cx="8458200" cy="2752156"/>
          </a:xfrm>
        </p:spPr>
        <p:txBody>
          <a:bodyPr/>
          <a:lstStyle/>
          <a:p>
            <a:endParaRPr lang="en-US" sz="3200" b="0" dirty="0"/>
          </a:p>
          <a:p>
            <a:r>
              <a:rPr lang="en-US" sz="3200" dirty="0"/>
              <a:t>Overview of the Better Care Reconciliation Act </a:t>
            </a:r>
          </a:p>
          <a:p>
            <a:r>
              <a:rPr lang="en-US" sz="3200" dirty="0"/>
              <a:t>As Drafted on June 28, 2017 </a:t>
            </a:r>
            <a:endParaRPr lang="en-US" sz="3000" dirty="0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686800" y="6477001"/>
            <a:ext cx="30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algn="r" defTabSz="457168" rtl="0" fontAlgn="base">
              <a:spcBef>
                <a:spcPct val="0"/>
              </a:spcBef>
              <a:spcAft>
                <a:spcPct val="0"/>
              </a:spcAft>
              <a:defRPr sz="800" kern="0" spc="100">
                <a:solidFill>
                  <a:srgbClr val="006699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1pPr>
            <a:lvl2pPr marL="457168" algn="l" defTabSz="457168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2pPr>
            <a:lvl3pPr marL="914336" algn="l" defTabSz="457168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3pPr>
            <a:lvl4pPr marL="1371503" algn="l" defTabSz="457168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4pPr>
            <a:lvl5pPr marL="1828671" algn="l" defTabSz="457168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5pPr>
            <a:lvl6pPr marL="2285839" algn="l" defTabSz="457168" rtl="0" eaLnBrk="1" latinLnBrk="0" hangingPunct="1"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6pPr>
            <a:lvl7pPr marL="2743007" algn="l" defTabSz="457168" rtl="0" eaLnBrk="1" latinLnBrk="0" hangingPunct="1"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7pPr>
            <a:lvl8pPr marL="3200175" algn="l" defTabSz="457168" rtl="0" eaLnBrk="1" latinLnBrk="0" hangingPunct="1"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8pPr>
            <a:lvl9pPr marL="3657343" algn="l" defTabSz="457168" rtl="0" eaLnBrk="1" latinLnBrk="0" hangingPunct="1">
              <a:defRPr kern="1200">
                <a:solidFill>
                  <a:schemeClr val="tx1"/>
                </a:solidFill>
                <a:latin typeface="Arial" pitchFamily="-101" charset="0"/>
                <a:ea typeface="ヒラギノ角ゴ Pro W3" pitchFamily="-101" charset="-128"/>
                <a:cs typeface="ヒラギノ角ゴ Pro W3" pitchFamily="-101" charset="-128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Stability Funding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9789" y="1305704"/>
            <a:ext cx="891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BCRA Provides $112 Billion Over Nine Years to Help Stabilize Insurance Markets and Reduce the Cost of Coverage</a:t>
            </a:r>
          </a:p>
          <a:p>
            <a:pPr algn="ctr"/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728175" y="2133600"/>
            <a:ext cx="3736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Insurance Market Stability Funding</a:t>
            </a:r>
          </a:p>
          <a:p>
            <a:pPr algn="ctr"/>
            <a:r>
              <a:rPr lang="en-US" i="1" dirty="0"/>
              <a:t>Proposed: 2018 - 2026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53000" y="2627530"/>
            <a:ext cx="4073171" cy="40621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Short Term:</a:t>
            </a:r>
          </a:p>
          <a:p>
            <a:pPr marL="161925" indent="-161925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Direct Payments to Insurers Participating in the Individual Market</a:t>
            </a:r>
          </a:p>
          <a:p>
            <a:pPr marL="161925" indent="-161925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Long-Term: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Funds Must be Used to:</a:t>
            </a:r>
          </a:p>
          <a:p>
            <a:pPr marL="284163" lvl="1" indent="-1222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Help High-Risk Individuals Gain Coverage</a:t>
            </a:r>
          </a:p>
          <a:p>
            <a:pPr marL="284163" lvl="1" indent="-1222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Payments to Reduce Cost Sharing</a:t>
            </a:r>
          </a:p>
          <a:p>
            <a:pPr marL="284163" lvl="1" indent="-1222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Make Direct Payments to Providers</a:t>
            </a:r>
          </a:p>
          <a:p>
            <a:pPr marL="284163" lvl="1" indent="-1222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Fund Risk/Adverse Selection Mitigation Programs</a:t>
            </a:r>
          </a:p>
          <a:p>
            <a:pPr marL="122238" indent="-1222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States Must Provide Matching Funds</a:t>
            </a:r>
          </a:p>
          <a:p>
            <a:pPr marL="579406" lvl="1" indent="-122238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58759" y="2170331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Funding Description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401392" y="3982792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$, Billions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164391826"/>
              </p:ext>
            </p:extLst>
          </p:nvPr>
        </p:nvGraphicFramePr>
        <p:xfrm>
          <a:off x="304800" y="2627531"/>
          <a:ext cx="4583668" cy="3697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549265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856058" y="457200"/>
            <a:ext cx="7449742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68575" tIns="34288" rIns="68575" bIns="34288"/>
          <a:lstStyle/>
          <a:p>
            <a:pPr algn="ctr">
              <a:defRPr/>
            </a:pP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Medicaid Expansion Population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-60960" y="1371600"/>
            <a:ext cx="9144000" cy="7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States Will Receive an Enhanced Match for Expansion Population Individuals Enrolled by March 1, 2017 through 2023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3019425"/>
            <a:ext cx="4724400" cy="27717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7400" y="3019425"/>
            <a:ext cx="4724400" cy="2771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2438400"/>
            <a:ext cx="551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ACA Expansion FMAP Compared to BCRA E-FMAP</a:t>
            </a:r>
          </a:p>
        </p:txBody>
      </p:sp>
    </p:spTree>
    <p:extLst>
      <p:ext uri="{BB962C8B-B14F-4D97-AF65-F5344CB8AC3E}">
        <p14:creationId xmlns:p14="http://schemas.microsoft.com/office/powerpoint/2010/main" val="314708406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1125142" y="457200"/>
            <a:ext cx="6858000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68575" tIns="34288" rIns="68575" bIns="34288"/>
          <a:lstStyle/>
          <a:p>
            <a:pPr algn="ctr">
              <a:defRPr/>
            </a:pP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Federal Medicaid Reform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0" y="1371600"/>
            <a:ext cx="9144000" cy="40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In FY 2020, a Per Capita Funding System Replaces the Federal Match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919818"/>
              </p:ext>
            </p:extLst>
          </p:nvPr>
        </p:nvGraphicFramePr>
        <p:xfrm>
          <a:off x="152400" y="2120062"/>
          <a:ext cx="8915400" cy="466173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77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Program Feature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Traditional Medicaid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Per Capita Allotment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98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Federal Funding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2238" marR="0" indent="-122238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Federal government “matches” state spending for qualifying services/ populations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61925" marR="0" indent="-16192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Allotment is the state’s enrollee weighted average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per capita cost for five beneficiary categories</a:t>
                      </a:r>
                    </a:p>
                    <a:p>
                      <a:pPr marL="346075" marR="0" lvl="1" indent="-1841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Elderly</a:t>
                      </a:r>
                    </a:p>
                    <a:p>
                      <a:pPr marL="346075" marR="0" lvl="1" indent="-1841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Blind/Disabled</a:t>
                      </a:r>
                    </a:p>
                    <a:p>
                      <a:pPr marL="346075" marR="0" lvl="1" indent="-1841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Children</a:t>
                      </a:r>
                    </a:p>
                    <a:p>
                      <a:pPr marL="346075" marR="0" lvl="1" indent="-1841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Expansion</a:t>
                      </a:r>
                      <a:r>
                        <a:rPr lang="en-US" sz="1400" baseline="0" dirty="0">
                          <a:effectLst/>
                        </a:rPr>
                        <a:t> Adults</a:t>
                      </a:r>
                    </a:p>
                    <a:p>
                      <a:pPr marL="346075" marR="0" lvl="1" indent="-1841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effectLst/>
                        </a:rPr>
                        <a:t>Other Adults</a:t>
                      </a: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ACA Expansion Population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After 2020, Funding Level Depends on </a:t>
                      </a:r>
                    </a:p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Enrolled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Inflation Adjustment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2238" marR="0" indent="-122238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2020 – 2024: </a:t>
                      </a:r>
                    </a:p>
                    <a:p>
                      <a:pPr marL="346075" marR="0" lvl="1" indent="-223838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CPI Medical (Children</a:t>
                      </a:r>
                      <a:r>
                        <a:rPr lang="en-US" sz="1400" baseline="0" dirty="0">
                          <a:effectLst/>
                        </a:rPr>
                        <a:t> and adults)</a:t>
                      </a:r>
                    </a:p>
                    <a:p>
                      <a:pPr marL="346075" marR="0" lvl="1" indent="-223838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CPI Medical+ 1% (Blind/Disabled</a:t>
                      </a:r>
                      <a:r>
                        <a:rPr lang="en-US" sz="1400" baseline="0" dirty="0">
                          <a:effectLst/>
                        </a:rPr>
                        <a:t> and Elderly)</a:t>
                      </a:r>
                      <a:endParaRPr lang="en-US" sz="1400" dirty="0">
                        <a:effectLst/>
                      </a:endParaRPr>
                    </a:p>
                    <a:p>
                      <a:pPr marL="122238" marR="0" indent="-122238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2024: All Groups CPI Urban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7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Population Adjustment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56263" y="1676400"/>
            <a:ext cx="5891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Comparison of Traditional Medicaid to a Per Capita Cap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</p:spTree>
    <p:extLst>
      <p:ext uri="{BB962C8B-B14F-4D97-AF65-F5344CB8AC3E}">
        <p14:creationId xmlns:p14="http://schemas.microsoft.com/office/powerpoint/2010/main" val="328158538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1125142" y="457200"/>
            <a:ext cx="6858000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68575" tIns="34288" rIns="68575" bIns="34288"/>
          <a:lstStyle/>
          <a:p>
            <a:pPr algn="ctr">
              <a:defRPr/>
            </a:pP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Medicaid DSH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0" y="1371600"/>
            <a:ext cx="9144000" cy="40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BCRA Reverses Medicaid DSH Cuts for Non-Expansion States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286000"/>
            <a:ext cx="7391400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For Fiscal Years 2018 – 2025, DSH Cuts Would be Eliminated for Non- Expansion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Non-Expansion States with a Ratio of 2016 DSH Allotment to 2016 Enrollment below the National Average Would Receive an Increase in Medicaid DSH</a:t>
            </a:r>
          </a:p>
        </p:txBody>
      </p:sp>
    </p:spTree>
    <p:extLst>
      <p:ext uri="{BB962C8B-B14F-4D97-AF65-F5344CB8AC3E}">
        <p14:creationId xmlns:p14="http://schemas.microsoft.com/office/powerpoint/2010/main" val="339343628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68575" tIns="34288" rIns="68575" bIns="34288"/>
          <a:lstStyle/>
          <a:p>
            <a:pPr algn="ctr">
              <a:defRPr/>
            </a:pP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Medicaid Program Changes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0" y="1421000"/>
            <a:ext cx="9144000" cy="7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BCRA Makes Changes to Medicaid Eligibility Determination </a:t>
            </a:r>
            <a:br>
              <a:rPr lang="en-US" sz="2200" dirty="0"/>
            </a:br>
            <a:r>
              <a:rPr lang="en-US" sz="2200" dirty="0"/>
              <a:t>and Other Key Program Features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743200"/>
            <a:ext cx="7848600" cy="3505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b="1" i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u="sng" dirty="0">
                <a:solidFill>
                  <a:schemeClr val="tx1"/>
                </a:solidFill>
              </a:rPr>
              <a:t>Hospital Presumptive Eligibilit</a:t>
            </a:r>
            <a:r>
              <a:rPr lang="en-US" b="1" dirty="0">
                <a:solidFill>
                  <a:schemeClr val="tx1"/>
                </a:solidFill>
              </a:rPr>
              <a:t>y: </a:t>
            </a:r>
            <a:r>
              <a:rPr lang="en-US" dirty="0">
                <a:solidFill>
                  <a:schemeClr val="tx1"/>
                </a:solidFill>
              </a:rPr>
              <a:t>Repeals requirement that states allow hospitals to make presumptive eligibility determinations (Effective CY 2020).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b="1" i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u="sng" dirty="0">
                <a:solidFill>
                  <a:schemeClr val="tx1"/>
                </a:solidFill>
              </a:rPr>
              <a:t>Limit Retroactive Eligibility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Retroactive benefits begin at the start of the month in which the application is made (Effective FY 2018).</a:t>
            </a:r>
          </a:p>
          <a:p>
            <a:endParaRPr lang="en-US" sz="900" b="1" i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u="sng" dirty="0">
                <a:solidFill>
                  <a:schemeClr val="tx1"/>
                </a:solidFill>
              </a:rPr>
              <a:t>Redeterminations for Medicaid Expansion Populations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Requires expansion states to re-determine expansion enrollee eligibility every six months (Effective FY 2018).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u="sng" dirty="0">
                <a:solidFill>
                  <a:schemeClr val="tx1"/>
                </a:solidFill>
              </a:rPr>
              <a:t>Work Requirements</a:t>
            </a:r>
            <a:r>
              <a:rPr lang="en-US" dirty="0">
                <a:solidFill>
                  <a:schemeClr val="tx1"/>
                </a:solidFill>
              </a:rPr>
              <a:t>: Permits states to condition eligibility for non-pregnant, non-elderly adult beneficiaries on their satisfaction of a work requirement (Effective FY 2018).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2362200"/>
            <a:ext cx="4275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Eligibility and Redetermination Changes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</p:spTree>
    <p:extLst>
      <p:ext uri="{BB962C8B-B14F-4D97-AF65-F5344CB8AC3E}">
        <p14:creationId xmlns:p14="http://schemas.microsoft.com/office/powerpoint/2010/main" val="285343329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4230"/>
            <a:ext cx="9144000" cy="487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https://www.cbo.gov/publication/52486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304800" y="457200"/>
            <a:ext cx="8458200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68575" tIns="34288" rIns="68575" bIns="34288"/>
          <a:lstStyle/>
          <a:p>
            <a:pPr algn="ctr">
              <a:defRPr/>
            </a:pP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Projected Impact – Medicaid Funding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0" y="1421000"/>
            <a:ext cx="9144000" cy="7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The BCRA Reduces Medicaid Funding by $722B Over 10 Years Relative to Current Law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797314"/>
            <a:ext cx="6096000" cy="402767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 rot="16200000">
            <a:off x="-237324" y="4258476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$, Billions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526268"/>
            <a:ext cx="5715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Medicaid Spending Under Current Law vs. BCRA</a:t>
            </a:r>
          </a:p>
        </p:txBody>
      </p:sp>
      <p:sp>
        <p:nvSpPr>
          <p:cNvPr id="5" name="Right Brace 4"/>
          <p:cNvSpPr/>
          <p:nvPr/>
        </p:nvSpPr>
        <p:spPr>
          <a:xfrm>
            <a:off x="6171464" y="3200400"/>
            <a:ext cx="534136" cy="87159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60743" y="3157592"/>
            <a:ext cx="2133600" cy="914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Spending is $160 B Lower in 2026 under BCRA</a:t>
            </a:r>
          </a:p>
        </p:txBody>
      </p:sp>
    </p:spTree>
    <p:extLst>
      <p:ext uri="{BB962C8B-B14F-4D97-AF65-F5344CB8AC3E}">
        <p14:creationId xmlns:p14="http://schemas.microsoft.com/office/powerpoint/2010/main" val="89740630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981200"/>
            <a:ext cx="9144000" cy="487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https://www.cbo.gov/publication/52486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68575" tIns="34288" rIns="68575" bIns="34288"/>
          <a:lstStyle/>
          <a:p>
            <a:pPr algn="ctr">
              <a:defRPr/>
            </a:pP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Coverage Impact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0" y="1421000"/>
            <a:ext cx="9144000" cy="7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The BCRA Will Increase the Uninsured, Resulting in Increases in</a:t>
            </a:r>
          </a:p>
          <a:p>
            <a:pPr algn="ctr"/>
            <a:r>
              <a:rPr lang="en-US" sz="2200" dirty="0"/>
              <a:t>Provider Bad Debt and Demand for Charity Care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0463" y="2209800"/>
            <a:ext cx="5715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CBO Projected Changes in Coverage - AHCA</a:t>
            </a:r>
          </a:p>
          <a:p>
            <a:pPr algn="ctr"/>
            <a:r>
              <a:rPr lang="en-US" dirty="0"/>
              <a:t> Lives,  Millions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63295097"/>
              </p:ext>
            </p:extLst>
          </p:nvPr>
        </p:nvGraphicFramePr>
        <p:xfrm>
          <a:off x="1790331" y="2637795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</p:spTree>
    <p:extLst>
      <p:ext uri="{BB962C8B-B14F-4D97-AF65-F5344CB8AC3E}">
        <p14:creationId xmlns:p14="http://schemas.microsoft.com/office/powerpoint/2010/main" val="171242387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84210" tIns="42105" rIns="84210" bIns="42105"/>
          <a:lstStyle/>
          <a:p>
            <a:pPr algn="ctr" eaLnBrk="1" hangingPunct="1"/>
            <a:r>
              <a:rPr lang="en-US" sz="3600" dirty="0">
                <a:cs typeface="Verdana" pitchFamily="34" charset="0"/>
              </a:rPr>
              <a:t>Questions?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371725" y="2514600"/>
            <a:ext cx="4400550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27" tIns="45714" rIns="91427" bIns="45714"/>
          <a:lstStyle/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Chad Mulvany</a:t>
            </a:r>
          </a:p>
          <a:p>
            <a:pPr algn="ctr">
              <a:defRPr/>
            </a:pPr>
            <a:r>
              <a:rPr lang="en-US" sz="1600" dirty="0"/>
              <a:t>Director, Healthcare Finance Policy, Strategy and Development</a:t>
            </a:r>
            <a:r>
              <a:rPr lang="en-US" sz="1600" dirty="0">
                <a:latin typeface="Arial" charset="0"/>
                <a:ea typeface="ＭＳ Ｐゴシック" pitchFamily="-110" charset="-128"/>
              </a:rPr>
              <a:t> </a:t>
            </a:r>
          </a:p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HFMA</a:t>
            </a:r>
          </a:p>
          <a:p>
            <a:pPr algn="ctr">
              <a:defRPr/>
            </a:pPr>
            <a:endParaRPr lang="en-US" sz="1600" dirty="0">
              <a:latin typeface="Arial" charset="0"/>
              <a:ea typeface="ＭＳ Ｐゴシック" pitchFamily="-110" charset="-128"/>
            </a:endParaRPr>
          </a:p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1090 Vermont Ave. NW</a:t>
            </a:r>
          </a:p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Suite 500</a:t>
            </a:r>
          </a:p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Washington, DC 20005</a:t>
            </a:r>
          </a:p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Office: 202.238.3453</a:t>
            </a:r>
          </a:p>
          <a:p>
            <a:pPr algn="ctr">
              <a:defRPr/>
            </a:pPr>
            <a:r>
              <a:rPr lang="en-US" sz="1600" dirty="0">
                <a:latin typeface="Arial" charset="0"/>
                <a:ea typeface="ＭＳ Ｐゴシック" pitchFamily="-110" charset="-128"/>
              </a:rPr>
              <a:t>Email: dmulvany@hfma.org</a:t>
            </a:r>
          </a:p>
          <a:p>
            <a:pPr algn="ctr">
              <a:buFont typeface="Arial" pitchFamily="34" charset="0"/>
              <a:buChar char="•"/>
              <a:defRPr/>
            </a:pPr>
            <a:endParaRPr lang="en-US" sz="1600" dirty="0">
              <a:latin typeface="Arial" charset="0"/>
              <a:ea typeface="ＭＳ Ｐゴシック" pitchFamily="-110" charset="-128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324601"/>
            <a:ext cx="3048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28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371600"/>
            <a:ext cx="8763000" cy="3947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r>
              <a:rPr lang="en-US" b="1" u="sng" dirty="0"/>
              <a:t>Purpose</a:t>
            </a:r>
            <a:r>
              <a:rPr lang="en-US" dirty="0"/>
              <a:t>: </a:t>
            </a:r>
          </a:p>
          <a:p>
            <a:r>
              <a:rPr lang="en-US" dirty="0"/>
              <a:t>This document provides a summary of the Better Care Reconciliation Act as drafted on June 28, 2017.</a:t>
            </a:r>
          </a:p>
          <a:p>
            <a:endParaRPr lang="en-US" dirty="0"/>
          </a:p>
          <a:p>
            <a:r>
              <a:rPr lang="en-US" b="1" u="sng" dirty="0"/>
              <a:t>What’s Next</a:t>
            </a:r>
            <a:r>
              <a:rPr lang="en-US" dirty="0"/>
              <a:t>:</a:t>
            </a:r>
          </a:p>
          <a:p>
            <a:r>
              <a:rPr lang="en-US" dirty="0"/>
              <a:t>The Senate will likely make changes to this draft before the legislation is brought to the floor for a vote after the July 4</a:t>
            </a:r>
            <a:r>
              <a:rPr lang="en-US" baseline="30000" dirty="0"/>
              <a:t>th</a:t>
            </a:r>
            <a:r>
              <a:rPr lang="en-US" dirty="0"/>
              <a:t> Recess. If the package is passed, it will need to be merged with the House bill (American Health Care Act) via a “conference committee” (unless the House agrees to pass the Senate bill “as is”).</a:t>
            </a:r>
          </a:p>
          <a:p>
            <a:endParaRPr lang="en-US" dirty="0"/>
          </a:p>
          <a:p>
            <a:r>
              <a:rPr lang="en-US" dirty="0"/>
              <a:t>A summary of the American Health Care Act as it was passed by the House of Representatives on May 4, 2017 is available </a:t>
            </a:r>
            <a:r>
              <a:rPr lang="en-US" b="1" dirty="0">
                <a:hlinkClick r:id="rId3"/>
              </a:rPr>
              <a:t>here</a:t>
            </a:r>
            <a:r>
              <a:rPr lang="en-US" b="1" dirty="0"/>
              <a:t>. </a:t>
            </a:r>
            <a:endParaRPr lang="en-US" dirty="0"/>
          </a:p>
          <a:p>
            <a:endParaRPr lang="en-US" dirty="0"/>
          </a:p>
          <a:p>
            <a:r>
              <a:rPr lang="en-US" dirty="0"/>
              <a:t>HFMA will continue monitoring these events and post updates as warranted.</a:t>
            </a:r>
          </a:p>
        </p:txBody>
      </p:sp>
    </p:spTree>
    <p:extLst>
      <p:ext uri="{BB962C8B-B14F-4D97-AF65-F5344CB8AC3E}">
        <p14:creationId xmlns:p14="http://schemas.microsoft.com/office/powerpoint/2010/main" val="265779455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458200" cy="1536700"/>
          </a:xfrm>
        </p:spPr>
        <p:txBody>
          <a:bodyPr/>
          <a:lstStyle/>
          <a:p>
            <a:pPr algn="ctr"/>
            <a:r>
              <a:rPr lang="en-US" sz="3600" dirty="0"/>
              <a:t>Better Care Reconciliation Act (BCRA)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371600"/>
            <a:ext cx="8763000" cy="40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Key Issues Addressed by the Bill Include: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0" y="2235968"/>
            <a:ext cx="5867400" cy="29456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sz="2800" dirty="0">
                <a:solidFill>
                  <a:schemeClr val="tx1"/>
                </a:solidFill>
              </a:rPr>
              <a:t>Coverage Incentives and Subsidies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chemeClr val="tx1"/>
                </a:solidFill>
              </a:rPr>
              <a:t>Market Reforms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chemeClr val="tx1"/>
                </a:solidFill>
              </a:rPr>
              <a:t>Stability Funding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chemeClr val="tx1"/>
                </a:solidFill>
              </a:rPr>
              <a:t>Medicaid Expansion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chemeClr val="tx1"/>
                </a:solidFill>
              </a:rPr>
              <a:t>Medicaid Per Capita Cap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chemeClr val="tx1"/>
                </a:solidFill>
              </a:rPr>
              <a:t>Medicaid Eligibility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38712739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458200" cy="1536700"/>
          </a:xfrm>
        </p:spPr>
        <p:txBody>
          <a:bodyPr/>
          <a:lstStyle/>
          <a:p>
            <a:pPr algn="ctr"/>
            <a:r>
              <a:rPr lang="en-US" sz="3600" dirty="0"/>
              <a:t>Timeline of Key Provisions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371600"/>
            <a:ext cx="8763000" cy="40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Changes in the BCRA Roll Out over Several Years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300131175"/>
              </p:ext>
            </p:extLst>
          </p:nvPr>
        </p:nvGraphicFramePr>
        <p:xfrm>
          <a:off x="335280" y="2048640"/>
          <a:ext cx="87782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87825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458200" cy="1536700"/>
          </a:xfrm>
        </p:spPr>
        <p:txBody>
          <a:bodyPr/>
          <a:lstStyle/>
          <a:p>
            <a:pPr algn="ctr"/>
            <a:r>
              <a:rPr lang="en-US" sz="3600" dirty="0"/>
              <a:t>Timeline of Key Provisions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371600"/>
            <a:ext cx="8763000" cy="40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Changes in the BCRA Roll Out over Several Years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58718027"/>
              </p:ext>
            </p:extLst>
          </p:nvPr>
        </p:nvGraphicFramePr>
        <p:xfrm>
          <a:off x="335280" y="2048640"/>
          <a:ext cx="87782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354326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458200" cy="1536700"/>
          </a:xfrm>
        </p:spPr>
        <p:txBody>
          <a:bodyPr/>
          <a:lstStyle/>
          <a:p>
            <a:pPr algn="ctr"/>
            <a:r>
              <a:rPr lang="en-US" sz="3600" dirty="0"/>
              <a:t>Timeline of Key Provisions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371600"/>
            <a:ext cx="8763000" cy="40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5" tIns="34288" rIns="68575" bIns="34288">
            <a:spAutoFit/>
          </a:bodyPr>
          <a:lstStyle/>
          <a:p>
            <a:pPr algn="ctr"/>
            <a:r>
              <a:rPr lang="en-US" sz="2200" dirty="0"/>
              <a:t>Changes in the BCRA Roll Out over Several Years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7621241"/>
              </p:ext>
            </p:extLst>
          </p:nvPr>
        </p:nvGraphicFramePr>
        <p:xfrm>
          <a:off x="335280" y="2048640"/>
          <a:ext cx="87782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436559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Premium Subsidies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1371600"/>
            <a:ext cx="845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Starting in 2020, the BCRA Provides Subsidies, Limiting the Cost of the Benchmark Plan to a Percentage of Income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167355"/>
            <a:ext cx="990600" cy="3472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257169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/>
              <a:t>BCRA Credits by Selected Ages and FPL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11483"/>
            <a:ext cx="5562600" cy="333520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00800" y="2705221"/>
            <a:ext cx="2514600" cy="36988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>
                <a:solidFill>
                  <a:schemeClr val="tx1"/>
                </a:solidFill>
              </a:rPr>
              <a:t>Similar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161925" indent="-16192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Income Based</a:t>
            </a:r>
          </a:p>
          <a:p>
            <a:pPr marL="161925" indent="-16192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Credits Decrease as Income Increases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u="sng" dirty="0">
                <a:solidFill>
                  <a:schemeClr val="tx1"/>
                </a:solidFill>
              </a:rPr>
              <a:t>Different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161925" indent="-16192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Credits Decrease as Age Increases</a:t>
            </a:r>
          </a:p>
          <a:p>
            <a:pPr marL="161925" indent="-16192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Credits Available from 0 – 350% instead of 100% - 400% FPL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9271" y="2209800"/>
            <a:ext cx="8089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/>
              <a:t>Comparison to ACA</a:t>
            </a:r>
          </a:p>
        </p:txBody>
      </p:sp>
    </p:spTree>
    <p:extLst>
      <p:ext uri="{BB962C8B-B14F-4D97-AF65-F5344CB8AC3E}">
        <p14:creationId xmlns:p14="http://schemas.microsoft.com/office/powerpoint/2010/main" val="426299545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1219200" y="4669699"/>
            <a:ext cx="7239000" cy="89290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         Insured										        Insured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Incentive to Maintain Coverage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52400" y="13716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In 2019, BCRA Replaces the Individual Mandate with a “Continuous Coverage” Requirement to Minimize Adverse Selection Against Plans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167355"/>
            <a:ext cx="990600" cy="3472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506" name="Picture 2" descr="http://images.clipartpanda.com/sad-girl-stick-figure-im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21964"/>
            <a:ext cx="1095723" cy="871104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25626" y="2362200"/>
            <a:ext cx="6451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Example of How a Continuous Coverage Requirement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35930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49806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Dave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219200" y="5674154"/>
            <a:ext cx="7315200" cy="193246"/>
            <a:chOff x="914400" y="5445554"/>
            <a:chExt cx="7315200" cy="193246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914400" y="5445554"/>
              <a:ext cx="7315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8288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7432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6576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5720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4864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4008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73152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229600" y="5445554"/>
              <a:ext cx="0" cy="1932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1219200" y="2807493"/>
            <a:ext cx="7239000" cy="89290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Insured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590800" y="4669698"/>
            <a:ext cx="1524000" cy="8929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&gt;62 Day Coverage Lapse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2400" y="5971401"/>
            <a:ext cx="8991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*Individuals who lose coverage but qualify for “Special Enrollment Periods” are not subject to exclusions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  <p:pic>
        <p:nvPicPr>
          <p:cNvPr id="30" name="Picture 2" descr="http://images.clipartpanda.com/sad-girl-stick-figure-im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615296"/>
            <a:ext cx="1095723" cy="871104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/>
          <p:cNvSpPr/>
          <p:nvPr/>
        </p:nvSpPr>
        <p:spPr>
          <a:xfrm>
            <a:off x="4114800" y="4669698"/>
            <a:ext cx="2209800" cy="89290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Unable to Buy Coverage for Six Months</a:t>
            </a:r>
          </a:p>
        </p:txBody>
      </p:sp>
    </p:spTree>
    <p:extLst>
      <p:ext uri="{BB962C8B-B14F-4D97-AF65-F5344CB8AC3E}">
        <p14:creationId xmlns:p14="http://schemas.microsoft.com/office/powerpoint/2010/main" val="247645249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Other Market Provisions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A2778-031C-404E-8276-86B0321A2B4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9789" y="1305704"/>
            <a:ext cx="891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BCRA Makes a Number of Changes to Subsidies and Mandates Impacting Coverage</a:t>
            </a:r>
          </a:p>
          <a:p>
            <a:pPr algn="ctr"/>
            <a:endParaRPr lang="en-US" sz="22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10736814"/>
              </p:ext>
            </p:extLst>
          </p:nvPr>
        </p:nvGraphicFramePr>
        <p:xfrm>
          <a:off x="419100" y="2075146"/>
          <a:ext cx="8305800" cy="4782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1"/>
            <a:ext cx="627081" cy="27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BCRA</a:t>
            </a:r>
          </a:p>
        </p:txBody>
      </p:sp>
    </p:spTree>
    <p:extLst>
      <p:ext uri="{BB962C8B-B14F-4D97-AF65-F5344CB8AC3E}">
        <p14:creationId xmlns:p14="http://schemas.microsoft.com/office/powerpoint/2010/main" val="2074955491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166640</TotalTime>
  <Words>1135</Words>
  <Application>Microsoft Office PowerPoint</Application>
  <PresentationFormat>On-screen Show (4:3)</PresentationFormat>
  <Paragraphs>206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ＭＳ Ｐゴシック</vt:lpstr>
      <vt:lpstr>ＭＳ Ｐゴシック</vt:lpstr>
      <vt:lpstr>Arial</vt:lpstr>
      <vt:lpstr>Calibri</vt:lpstr>
      <vt:lpstr>Calibri Light</vt:lpstr>
      <vt:lpstr>Times New Roman</vt:lpstr>
      <vt:lpstr>Verdana</vt:lpstr>
      <vt:lpstr>ヒラギノ角ゴ Pro W3</vt:lpstr>
      <vt:lpstr>Office Theme</vt:lpstr>
      <vt:lpstr>PowerPoint Presentation</vt:lpstr>
      <vt:lpstr>Overview</vt:lpstr>
      <vt:lpstr>Better Care Reconciliation Act (BCRA)</vt:lpstr>
      <vt:lpstr>Timeline of Key Provisions</vt:lpstr>
      <vt:lpstr>Timeline of Key Provisions</vt:lpstr>
      <vt:lpstr>Timeline of Key Provisions</vt:lpstr>
      <vt:lpstr>Premium Subsidies </vt:lpstr>
      <vt:lpstr>Incentive to Maintain Coverage</vt:lpstr>
      <vt:lpstr>Other Market Provisions</vt:lpstr>
      <vt:lpstr>Stability Funding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 Pagliuco</dc:creator>
  <cp:lastModifiedBy>Rosalind Y. Lewis</cp:lastModifiedBy>
  <cp:revision>855</cp:revision>
  <cp:lastPrinted>2017-07-05T14:54:38Z</cp:lastPrinted>
  <dcterms:created xsi:type="dcterms:W3CDTF">2012-12-17T22:38:05Z</dcterms:created>
  <dcterms:modified xsi:type="dcterms:W3CDTF">2017-07-05T15:56:30Z</dcterms:modified>
</cp:coreProperties>
</file>