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63"/>
  </p:notesMasterIdLst>
  <p:sldIdLst>
    <p:sldId id="256" r:id="rId2"/>
    <p:sldId id="271" r:id="rId3"/>
    <p:sldId id="326" r:id="rId4"/>
    <p:sldId id="257" r:id="rId5"/>
    <p:sldId id="286" r:id="rId6"/>
    <p:sldId id="293" r:id="rId7"/>
    <p:sldId id="314" r:id="rId8"/>
    <p:sldId id="316" r:id="rId9"/>
    <p:sldId id="318" r:id="rId10"/>
    <p:sldId id="315" r:id="rId11"/>
    <p:sldId id="294" r:id="rId12"/>
    <p:sldId id="317" r:id="rId13"/>
    <p:sldId id="262" r:id="rId14"/>
    <p:sldId id="264" r:id="rId15"/>
    <p:sldId id="274" r:id="rId16"/>
    <p:sldId id="287" r:id="rId17"/>
    <p:sldId id="299" r:id="rId18"/>
    <p:sldId id="304" r:id="rId19"/>
    <p:sldId id="305" r:id="rId20"/>
    <p:sldId id="327" r:id="rId21"/>
    <p:sldId id="346" r:id="rId22"/>
    <p:sldId id="295" r:id="rId23"/>
    <p:sldId id="306" r:id="rId24"/>
    <p:sldId id="308" r:id="rId25"/>
    <p:sldId id="307" r:id="rId26"/>
    <p:sldId id="328" r:id="rId27"/>
    <p:sldId id="296" r:id="rId28"/>
    <p:sldId id="297" r:id="rId29"/>
    <p:sldId id="311" r:id="rId30"/>
    <p:sldId id="310" r:id="rId31"/>
    <p:sldId id="298" r:id="rId32"/>
    <p:sldId id="312" r:id="rId33"/>
    <p:sldId id="301" r:id="rId34"/>
    <p:sldId id="313" r:id="rId35"/>
    <p:sldId id="303" r:id="rId36"/>
    <p:sldId id="290" r:id="rId37"/>
    <p:sldId id="291" r:id="rId38"/>
    <p:sldId id="292" r:id="rId39"/>
    <p:sldId id="329" r:id="rId40"/>
    <p:sldId id="330" r:id="rId41"/>
    <p:sldId id="282" r:id="rId42"/>
    <p:sldId id="288" r:id="rId43"/>
    <p:sldId id="321" r:id="rId44"/>
    <p:sldId id="338" r:id="rId45"/>
    <p:sldId id="343" r:id="rId46"/>
    <p:sldId id="334" r:id="rId47"/>
    <p:sldId id="344" r:id="rId48"/>
    <p:sldId id="336" r:id="rId49"/>
    <p:sldId id="350" r:id="rId50"/>
    <p:sldId id="324" r:id="rId51"/>
    <p:sldId id="477" r:id="rId52"/>
    <p:sldId id="479" r:id="rId53"/>
    <p:sldId id="348" r:id="rId54"/>
    <p:sldId id="340" r:id="rId55"/>
    <p:sldId id="341" r:id="rId56"/>
    <p:sldId id="342" r:id="rId57"/>
    <p:sldId id="337" r:id="rId58"/>
    <p:sldId id="339" r:id="rId59"/>
    <p:sldId id="345" r:id="rId60"/>
    <p:sldId id="261" r:id="rId61"/>
    <p:sldId id="266" r:id="rId62"/>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sen, Dan L." initials="LDL" lastIdx="1" clrIdx="0">
    <p:extLst>
      <p:ext uri="{19B8F6BF-5375-455C-9EA6-DF929625EA0E}">
        <p15:presenceInfo xmlns:p15="http://schemas.microsoft.com/office/powerpoint/2012/main" userId="S::Dan.Larsen@claconnect.com::ecab762a-8525-43b3-baec-12f3fabbc2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80BC"/>
    <a:srgbClr val="4040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p:normalViewPr>
  <p:slideViewPr>
    <p:cSldViewPr snapToGrid="0" snapToObjects="1">
      <p:cViewPr varScale="1">
        <p:scale>
          <a:sx n="96" d="100"/>
          <a:sy n="96" d="100"/>
        </p:scale>
        <p:origin x="660" y="78"/>
      </p:cViewPr>
      <p:guideLst>
        <p:guide orient="horz" pos="1620"/>
        <p:guide pos="2880"/>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1%20CAH%20Forum%20(5-14-2021)\National%20All%20CAH%20Hospitals%20S%20and%20M%20Series%20Data%202016%20to%202020%20-%20Baquero.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1%20Iowa%20HFMA%20Summer%20Flash%20Session\National%20All%20CAH%20Hospitals%20S%20and%20M%20Series%20Data%202016%20to%202020%20-%20Baquero.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1%20CAH%20Forum%20(5-14-2021)\National%20All%20CAH%20Hospitals%20S%20and%20M%20Series%20Data%202016%20to%202020%20-%20Baquero.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1%20CAH%20Forum%20(5-14-2021)\National%20All%20CAH%20Hospitals%20S%20and%20M%20Series%20Data%202016%20to%202020%20-%20Baquero.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1%20CAH%20Forum%20(5-14-2021)\National%20All%20CAH%20Hospitals%20S%20and%20M%20Series%20Data%202016%20to%202020%20-%20Baquero.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2%20Iowa%20Spring%20HFMA\National%20All%20CAH%20Hospitals%20S%20and%20M%20Series%20Data%202016%20to%202020%20-%20Baquero.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IRM.LOC\NS01\DC1-CLA01\CLA%20Common\Industries\Health%20Care\Share\Reimbursement\Learning\2022%20Iowa%20Spring%20HFMA\National%20All%20CAH%20Hospitals%20S%20and%20M%20Series%20Data%202016%20to%202020%20-%20Baquero.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National RHC All Inclusive Rate (AIR)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'Baq edit - National AIR'!$T$4</c:f>
              <c:strCache>
                <c:ptCount val="1"/>
                <c:pt idx="0">
                  <c:v>Average AIR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t" anchorCtr="0">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'Baq edit - National AIR'!$U$3:$Y$3</c:f>
              <c:numCache>
                <c:formatCode>General</c:formatCode>
                <c:ptCount val="5"/>
                <c:pt idx="0">
                  <c:v>2016</c:v>
                </c:pt>
                <c:pt idx="1">
                  <c:v>2017</c:v>
                </c:pt>
                <c:pt idx="2">
                  <c:v>2018</c:v>
                </c:pt>
                <c:pt idx="3">
                  <c:v>2019</c:v>
                </c:pt>
                <c:pt idx="4">
                  <c:v>2020</c:v>
                </c:pt>
              </c:numCache>
            </c:numRef>
          </c:cat>
          <c:val>
            <c:numRef>
              <c:f>'Baq edit - National AIR'!$U$4:$Y$4</c:f>
              <c:numCache>
                <c:formatCode>_("$"* #,##0.00_);_("$"* \(#,##0.00\);_("$"* "-"??_);_(@_)</c:formatCode>
                <c:ptCount val="5"/>
                <c:pt idx="0">
                  <c:v>194.42171388101994</c:v>
                </c:pt>
                <c:pt idx="1">
                  <c:v>208.55504081632648</c:v>
                </c:pt>
                <c:pt idx="2">
                  <c:v>218.88097135740958</c:v>
                </c:pt>
                <c:pt idx="3">
                  <c:v>225.18762701733374</c:v>
                </c:pt>
                <c:pt idx="4">
                  <c:v>259.27816666666661</c:v>
                </c:pt>
              </c:numCache>
            </c:numRef>
          </c:val>
          <c:smooth val="0"/>
          <c:extLst>
            <c:ext xmlns:c16="http://schemas.microsoft.com/office/drawing/2014/chart" uri="{C3380CC4-5D6E-409C-BE32-E72D297353CC}">
              <c16:uniqueId val="{00000000-F247-492E-807B-47877B42DAFB}"/>
            </c:ext>
          </c:extLst>
        </c:ser>
        <c:ser>
          <c:idx val="1"/>
          <c:order val="1"/>
          <c:tx>
            <c:strRef>
              <c:f>'Baq edit - National AIR'!$T$5</c:f>
              <c:strCache>
                <c:ptCount val="1"/>
                <c:pt idx="0">
                  <c:v>Per Visit Limit</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'Baq edit - National AIR'!$U$3:$Y$3</c:f>
              <c:numCache>
                <c:formatCode>General</c:formatCode>
                <c:ptCount val="5"/>
                <c:pt idx="0">
                  <c:v>2016</c:v>
                </c:pt>
                <c:pt idx="1">
                  <c:v>2017</c:v>
                </c:pt>
                <c:pt idx="2">
                  <c:v>2018</c:v>
                </c:pt>
                <c:pt idx="3">
                  <c:v>2019</c:v>
                </c:pt>
                <c:pt idx="4">
                  <c:v>2020</c:v>
                </c:pt>
              </c:numCache>
            </c:numRef>
          </c:cat>
          <c:val>
            <c:numRef>
              <c:f>'Baq edit - National AIR'!$U$5:$Y$5</c:f>
              <c:numCache>
                <c:formatCode>_("$"* #,##0.00_);_("$"* \(#,##0.00\);_("$"* "-"??_);_(@_)</c:formatCode>
                <c:ptCount val="5"/>
                <c:pt idx="0">
                  <c:v>81.319999999999993</c:v>
                </c:pt>
                <c:pt idx="1">
                  <c:v>82.3</c:v>
                </c:pt>
                <c:pt idx="2">
                  <c:v>83.45</c:v>
                </c:pt>
                <c:pt idx="3">
                  <c:v>84.7</c:v>
                </c:pt>
                <c:pt idx="4">
                  <c:v>86.31</c:v>
                </c:pt>
              </c:numCache>
            </c:numRef>
          </c:val>
          <c:smooth val="0"/>
          <c:extLst>
            <c:ext xmlns:c16="http://schemas.microsoft.com/office/drawing/2014/chart" uri="{C3380CC4-5D6E-409C-BE32-E72D297353CC}">
              <c16:uniqueId val="{00000001-F247-492E-807B-47877B42DAFB}"/>
            </c:ext>
          </c:extLst>
        </c:ser>
        <c:dLbls>
          <c:showLegendKey val="0"/>
          <c:showVal val="0"/>
          <c:showCatName val="0"/>
          <c:showSerName val="0"/>
          <c:showPercent val="0"/>
          <c:showBubbleSize val="0"/>
        </c:dLbls>
        <c:marker val="1"/>
        <c:smooth val="0"/>
        <c:axId val="996886607"/>
        <c:axId val="494357439"/>
      </c:lineChart>
      <c:catAx>
        <c:axId val="996886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4357439"/>
        <c:crosses val="autoZero"/>
        <c:auto val="1"/>
        <c:lblAlgn val="ctr"/>
        <c:lblOffset val="100"/>
        <c:noMultiLvlLbl val="0"/>
      </c:catAx>
      <c:valAx>
        <c:axId val="494357439"/>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68866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Iowa RHC All Inclusive Rate (AIR)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'Iowa AIR'!$T$4</c:f>
              <c:strCache>
                <c:ptCount val="1"/>
                <c:pt idx="0">
                  <c:v>Average AIR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t" anchorCtr="0">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'Iowa AIR'!$U$3:$Y$3</c:f>
              <c:numCache>
                <c:formatCode>General</c:formatCode>
                <c:ptCount val="5"/>
                <c:pt idx="0">
                  <c:v>2016</c:v>
                </c:pt>
                <c:pt idx="1">
                  <c:v>2017</c:v>
                </c:pt>
                <c:pt idx="2">
                  <c:v>2018</c:v>
                </c:pt>
                <c:pt idx="3">
                  <c:v>2019</c:v>
                </c:pt>
                <c:pt idx="4">
                  <c:v>2020</c:v>
                </c:pt>
              </c:numCache>
            </c:numRef>
          </c:cat>
          <c:val>
            <c:numRef>
              <c:f>'Iowa AIR'!$U$4:$Y$4</c:f>
              <c:numCache>
                <c:formatCode>_("$"* #,##0.00_);_("$"* \(#,##0.00\);_("$"* "-"??_);_(@_)</c:formatCode>
                <c:ptCount val="5"/>
                <c:pt idx="0">
                  <c:v>194.29967741935479</c:v>
                </c:pt>
                <c:pt idx="1">
                  <c:v>204.27505376344084</c:v>
                </c:pt>
                <c:pt idx="2">
                  <c:v>216.26891089108918</c:v>
                </c:pt>
                <c:pt idx="3">
                  <c:v>237.22999999999996</c:v>
                </c:pt>
                <c:pt idx="4">
                  <c:v>260.26092592592596</c:v>
                </c:pt>
              </c:numCache>
            </c:numRef>
          </c:val>
          <c:smooth val="0"/>
          <c:extLst>
            <c:ext xmlns:c16="http://schemas.microsoft.com/office/drawing/2014/chart" uri="{C3380CC4-5D6E-409C-BE32-E72D297353CC}">
              <c16:uniqueId val="{00000000-8FE1-4146-9694-5C887C1FEE5B}"/>
            </c:ext>
          </c:extLst>
        </c:ser>
        <c:ser>
          <c:idx val="1"/>
          <c:order val="1"/>
          <c:tx>
            <c:strRef>
              <c:f>'Iowa AIR'!$T$5</c:f>
              <c:strCache>
                <c:ptCount val="1"/>
                <c:pt idx="0">
                  <c:v>Per Visit Limit</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'Iowa AIR'!$U$3:$Y$3</c:f>
              <c:numCache>
                <c:formatCode>General</c:formatCode>
                <c:ptCount val="5"/>
                <c:pt idx="0">
                  <c:v>2016</c:v>
                </c:pt>
                <c:pt idx="1">
                  <c:v>2017</c:v>
                </c:pt>
                <c:pt idx="2">
                  <c:v>2018</c:v>
                </c:pt>
                <c:pt idx="3">
                  <c:v>2019</c:v>
                </c:pt>
                <c:pt idx="4">
                  <c:v>2020</c:v>
                </c:pt>
              </c:numCache>
            </c:numRef>
          </c:cat>
          <c:val>
            <c:numRef>
              <c:f>'Iowa AIR'!$U$5:$Y$5</c:f>
              <c:numCache>
                <c:formatCode>_("$"* #,##0.00_);_("$"* \(#,##0.00\);_("$"* "-"??_);_(@_)</c:formatCode>
                <c:ptCount val="5"/>
                <c:pt idx="0">
                  <c:v>81.319999999999993</c:v>
                </c:pt>
                <c:pt idx="1">
                  <c:v>82.3</c:v>
                </c:pt>
                <c:pt idx="2">
                  <c:v>83.45</c:v>
                </c:pt>
                <c:pt idx="3">
                  <c:v>84.7</c:v>
                </c:pt>
                <c:pt idx="4">
                  <c:v>86.31</c:v>
                </c:pt>
              </c:numCache>
            </c:numRef>
          </c:val>
          <c:smooth val="0"/>
          <c:extLst>
            <c:ext xmlns:c16="http://schemas.microsoft.com/office/drawing/2014/chart" uri="{C3380CC4-5D6E-409C-BE32-E72D297353CC}">
              <c16:uniqueId val="{00000001-8FE1-4146-9694-5C887C1FEE5B}"/>
            </c:ext>
          </c:extLst>
        </c:ser>
        <c:dLbls>
          <c:showLegendKey val="0"/>
          <c:showVal val="0"/>
          <c:showCatName val="0"/>
          <c:showSerName val="0"/>
          <c:showPercent val="0"/>
          <c:showBubbleSize val="0"/>
        </c:dLbls>
        <c:marker val="1"/>
        <c:smooth val="0"/>
        <c:axId val="996886607"/>
        <c:axId val="494357439"/>
      </c:lineChart>
      <c:catAx>
        <c:axId val="996886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4357439"/>
        <c:crosses val="autoZero"/>
        <c:auto val="1"/>
        <c:lblAlgn val="ctr"/>
        <c:lblOffset val="100"/>
        <c:noMultiLvlLbl val="0"/>
      </c:catAx>
      <c:valAx>
        <c:axId val="494357439"/>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68866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Projected All Inclusive Rate (AIR)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'Baq edit - National AIR'!$T$16</c:f>
              <c:strCache>
                <c:ptCount val="1"/>
                <c:pt idx="0">
                  <c:v>Average AIR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t" anchorCtr="0">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'Baq edit - National AIR'!$U$15:$Y$15</c:f>
              <c:numCache>
                <c:formatCode>General</c:formatCode>
                <c:ptCount val="5"/>
                <c:pt idx="0">
                  <c:v>2020</c:v>
                </c:pt>
                <c:pt idx="1">
                  <c:v>2021</c:v>
                </c:pt>
                <c:pt idx="2">
                  <c:v>2022</c:v>
                </c:pt>
                <c:pt idx="3">
                  <c:v>2023</c:v>
                </c:pt>
                <c:pt idx="4">
                  <c:v>2024</c:v>
                </c:pt>
              </c:numCache>
            </c:numRef>
          </c:cat>
          <c:val>
            <c:numRef>
              <c:f>'Baq edit - National AIR'!$U$16:$Y$16</c:f>
              <c:numCache>
                <c:formatCode>_("$"* #,##0_);_("$"* \(#,##0\);_("$"* "-"??_);_(@_)</c:formatCode>
                <c:ptCount val="5"/>
                <c:pt idx="0">
                  <c:v>259.27816666666661</c:v>
                </c:pt>
                <c:pt idx="1">
                  <c:v>272.33015441816309</c:v>
                </c:pt>
                <c:pt idx="2">
                  <c:v>286.03917544961263</c:v>
                </c:pt>
                <c:pt idx="3">
                  <c:v>300.43830462586993</c:v>
                </c:pt>
                <c:pt idx="4">
                  <c:v>315.56228179089885</c:v>
                </c:pt>
              </c:numCache>
            </c:numRef>
          </c:val>
          <c:smooth val="0"/>
          <c:extLst>
            <c:ext xmlns:c16="http://schemas.microsoft.com/office/drawing/2014/chart" uri="{C3380CC4-5D6E-409C-BE32-E72D297353CC}">
              <c16:uniqueId val="{00000000-D764-4AC2-BFAA-C284680BD4D7}"/>
            </c:ext>
          </c:extLst>
        </c:ser>
        <c:ser>
          <c:idx val="1"/>
          <c:order val="1"/>
          <c:tx>
            <c:strRef>
              <c:f>'Baq edit - National AIR'!$T$17</c:f>
              <c:strCache>
                <c:ptCount val="1"/>
                <c:pt idx="0">
                  <c:v>Per Visit Limit</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'Baq edit - National AIR'!$U$15:$Y$15</c:f>
              <c:numCache>
                <c:formatCode>General</c:formatCode>
                <c:ptCount val="5"/>
                <c:pt idx="0">
                  <c:v>2020</c:v>
                </c:pt>
                <c:pt idx="1">
                  <c:v>2021</c:v>
                </c:pt>
                <c:pt idx="2">
                  <c:v>2022</c:v>
                </c:pt>
                <c:pt idx="3">
                  <c:v>2023</c:v>
                </c:pt>
                <c:pt idx="4">
                  <c:v>2024</c:v>
                </c:pt>
              </c:numCache>
            </c:numRef>
          </c:cat>
          <c:val>
            <c:numRef>
              <c:f>'Baq edit - National AIR'!$U$17:$Y$17</c:f>
              <c:numCache>
                <c:formatCode>_("$"* #,##0_);_("$"* \(#,##0\);_("$"* "-"??_);_(@_)</c:formatCode>
                <c:ptCount val="5"/>
                <c:pt idx="0">
                  <c:v>259.27816666666661</c:v>
                </c:pt>
                <c:pt idx="1">
                  <c:v>262.90806099999992</c:v>
                </c:pt>
                <c:pt idx="2">
                  <c:v>266.5887738539999</c:v>
                </c:pt>
                <c:pt idx="3">
                  <c:v>270.32101668795588</c:v>
                </c:pt>
                <c:pt idx="4">
                  <c:v>274.10551092158727</c:v>
                </c:pt>
              </c:numCache>
            </c:numRef>
          </c:val>
          <c:smooth val="0"/>
          <c:extLst>
            <c:ext xmlns:c16="http://schemas.microsoft.com/office/drawing/2014/chart" uri="{C3380CC4-5D6E-409C-BE32-E72D297353CC}">
              <c16:uniqueId val="{00000001-D764-4AC2-BFAA-C284680BD4D7}"/>
            </c:ext>
          </c:extLst>
        </c:ser>
        <c:dLbls>
          <c:showLegendKey val="0"/>
          <c:showVal val="0"/>
          <c:showCatName val="0"/>
          <c:showSerName val="0"/>
          <c:showPercent val="0"/>
          <c:showBubbleSize val="0"/>
        </c:dLbls>
        <c:marker val="1"/>
        <c:smooth val="0"/>
        <c:axId val="996886607"/>
        <c:axId val="494357439"/>
      </c:lineChart>
      <c:catAx>
        <c:axId val="996886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4357439"/>
        <c:crosses val="autoZero"/>
        <c:auto val="1"/>
        <c:lblAlgn val="ctr"/>
        <c:lblOffset val="100"/>
        <c:noMultiLvlLbl val="0"/>
      </c:catAx>
      <c:valAx>
        <c:axId val="494357439"/>
        <c:scaling>
          <c:orientation val="minMax"/>
          <c:max val="325"/>
          <c:min val="25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6886607"/>
        <c:crosses val="autoZero"/>
        <c:crossBetween val="between"/>
        <c:majorUnit val="25"/>
        <c:minorUnit val="25"/>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National</a:t>
            </a:r>
            <a:r>
              <a:rPr lang="en-US" baseline="0"/>
              <a:t> RHCs - 2019</a:t>
            </a:r>
          </a:p>
          <a:p>
            <a:pPr>
              <a:defRPr/>
            </a:pPr>
            <a:r>
              <a:rPr lang="en-US" baseline="0"/>
              <a:t>Pneumococcal cost per injection - Average $289.75</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cat>
            <c:strRef>
              <c:f>'Baq edit - National vaccine 201'!$Y$20:$Y$31</c:f>
              <c:strCache>
                <c:ptCount val="12"/>
                <c:pt idx="0">
                  <c:v> $0 - $50 </c:v>
                </c:pt>
                <c:pt idx="1">
                  <c:v> $50-$100 </c:v>
                </c:pt>
                <c:pt idx="2">
                  <c:v> $100 - $150 </c:v>
                </c:pt>
                <c:pt idx="3">
                  <c:v> $150 - $200 </c:v>
                </c:pt>
                <c:pt idx="4">
                  <c:v> $200 - $250 </c:v>
                </c:pt>
                <c:pt idx="5">
                  <c:v> $250 - $300 </c:v>
                </c:pt>
                <c:pt idx="6">
                  <c:v> $300 - $350 </c:v>
                </c:pt>
                <c:pt idx="7">
                  <c:v> $350 - $400 </c:v>
                </c:pt>
                <c:pt idx="8">
                  <c:v> $400 - $450 </c:v>
                </c:pt>
                <c:pt idx="9">
                  <c:v> $450 - $500 </c:v>
                </c:pt>
                <c:pt idx="10">
                  <c:v> $500 - $550 </c:v>
                </c:pt>
                <c:pt idx="11">
                  <c:v> $550 +  </c:v>
                </c:pt>
              </c:strCache>
            </c:strRef>
          </c:cat>
          <c:val>
            <c:numRef>
              <c:f>'Baq edit - National vaccine 201'!$Z$20:$Z$31</c:f>
              <c:numCache>
                <c:formatCode>General</c:formatCode>
                <c:ptCount val="12"/>
                <c:pt idx="0">
                  <c:v>27</c:v>
                </c:pt>
                <c:pt idx="1">
                  <c:v>39</c:v>
                </c:pt>
                <c:pt idx="2">
                  <c:v>89</c:v>
                </c:pt>
                <c:pt idx="3">
                  <c:v>190</c:v>
                </c:pt>
                <c:pt idx="4">
                  <c:v>260</c:v>
                </c:pt>
                <c:pt idx="5">
                  <c:v>300</c:v>
                </c:pt>
                <c:pt idx="6">
                  <c:v>211</c:v>
                </c:pt>
                <c:pt idx="7">
                  <c:v>102</c:v>
                </c:pt>
                <c:pt idx="8">
                  <c:v>65</c:v>
                </c:pt>
                <c:pt idx="9">
                  <c:v>41</c:v>
                </c:pt>
                <c:pt idx="10">
                  <c:v>23</c:v>
                </c:pt>
                <c:pt idx="11">
                  <c:v>62</c:v>
                </c:pt>
              </c:numCache>
            </c:numRef>
          </c:val>
          <c:extLst>
            <c:ext xmlns:c16="http://schemas.microsoft.com/office/drawing/2014/chart" uri="{C3380CC4-5D6E-409C-BE32-E72D297353CC}">
              <c16:uniqueId val="{00000000-B668-4A70-BA22-DA6E3B73ADFC}"/>
            </c:ext>
          </c:extLst>
        </c:ser>
        <c:dLbls>
          <c:showLegendKey val="0"/>
          <c:showVal val="0"/>
          <c:showCatName val="0"/>
          <c:showSerName val="0"/>
          <c:showPercent val="0"/>
          <c:showBubbleSize val="0"/>
        </c:dLbls>
        <c:gapWidth val="150"/>
        <c:overlap val="100"/>
        <c:axId val="1697050031"/>
        <c:axId val="948791951"/>
      </c:barChart>
      <c:catAx>
        <c:axId val="1697050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8791951"/>
        <c:crosses val="autoZero"/>
        <c:auto val="1"/>
        <c:lblAlgn val="ctr"/>
        <c:lblOffset val="100"/>
        <c:noMultiLvlLbl val="0"/>
      </c:catAx>
      <c:valAx>
        <c:axId val="948791951"/>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697050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National</a:t>
            </a:r>
            <a:r>
              <a:rPr lang="en-US" baseline="0"/>
              <a:t> RHCs - 2019</a:t>
            </a:r>
          </a:p>
          <a:p>
            <a:pPr>
              <a:defRPr/>
            </a:pPr>
            <a:r>
              <a:rPr lang="en-US" baseline="0"/>
              <a:t>Influenza cost per injection - Average $84.45</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cat>
            <c:strRef>
              <c:f>'Baq edit - National vaccine 201'!$Y$37:$Y$48</c:f>
              <c:strCache>
                <c:ptCount val="12"/>
                <c:pt idx="0">
                  <c:v> $0 - $20 </c:v>
                </c:pt>
                <c:pt idx="1">
                  <c:v> $20 - $40 </c:v>
                </c:pt>
                <c:pt idx="2">
                  <c:v> $40 - $60 </c:v>
                </c:pt>
                <c:pt idx="3">
                  <c:v> $60 - $80 </c:v>
                </c:pt>
                <c:pt idx="4">
                  <c:v> $80 - $100 </c:v>
                </c:pt>
                <c:pt idx="5">
                  <c:v> $100 - $120 </c:v>
                </c:pt>
                <c:pt idx="6">
                  <c:v> $120 - $140 </c:v>
                </c:pt>
                <c:pt idx="7">
                  <c:v> $140 - $160 </c:v>
                </c:pt>
                <c:pt idx="8">
                  <c:v> $160 - $180 </c:v>
                </c:pt>
                <c:pt idx="9">
                  <c:v> $180 - $200 </c:v>
                </c:pt>
                <c:pt idx="10">
                  <c:v> $200 - $220 </c:v>
                </c:pt>
                <c:pt idx="11">
                  <c:v> $220 + </c:v>
                </c:pt>
              </c:strCache>
            </c:strRef>
          </c:cat>
          <c:val>
            <c:numRef>
              <c:f>'Baq edit - National vaccine 201'!$Z$37:$Z$48</c:f>
              <c:numCache>
                <c:formatCode>General</c:formatCode>
                <c:ptCount val="12"/>
                <c:pt idx="0">
                  <c:v>24</c:v>
                </c:pt>
                <c:pt idx="1">
                  <c:v>176</c:v>
                </c:pt>
                <c:pt idx="2">
                  <c:v>427</c:v>
                </c:pt>
                <c:pt idx="3">
                  <c:v>358</c:v>
                </c:pt>
                <c:pt idx="4">
                  <c:v>220</c:v>
                </c:pt>
                <c:pt idx="5">
                  <c:v>110</c:v>
                </c:pt>
                <c:pt idx="6">
                  <c:v>44</c:v>
                </c:pt>
                <c:pt idx="7">
                  <c:v>24</c:v>
                </c:pt>
                <c:pt idx="8">
                  <c:v>24</c:v>
                </c:pt>
                <c:pt idx="9">
                  <c:v>15</c:v>
                </c:pt>
                <c:pt idx="10">
                  <c:v>10</c:v>
                </c:pt>
                <c:pt idx="11">
                  <c:v>57</c:v>
                </c:pt>
              </c:numCache>
            </c:numRef>
          </c:val>
          <c:extLst>
            <c:ext xmlns:c16="http://schemas.microsoft.com/office/drawing/2014/chart" uri="{C3380CC4-5D6E-409C-BE32-E72D297353CC}">
              <c16:uniqueId val="{00000000-BF37-48BE-A98D-E3106A528752}"/>
            </c:ext>
          </c:extLst>
        </c:ser>
        <c:dLbls>
          <c:showLegendKey val="0"/>
          <c:showVal val="0"/>
          <c:showCatName val="0"/>
          <c:showSerName val="0"/>
          <c:showPercent val="0"/>
          <c:showBubbleSize val="0"/>
        </c:dLbls>
        <c:gapWidth val="150"/>
        <c:overlap val="100"/>
        <c:axId val="1697050031"/>
        <c:axId val="948791951"/>
      </c:barChart>
      <c:catAx>
        <c:axId val="1697050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8791951"/>
        <c:crosses val="autoZero"/>
        <c:auto val="1"/>
        <c:lblAlgn val="ctr"/>
        <c:lblOffset val="100"/>
        <c:noMultiLvlLbl val="0"/>
      </c:catAx>
      <c:valAx>
        <c:axId val="948791951"/>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697050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a:effectLst/>
              </a:rPr>
              <a:t>Iowa RHCs - 2019</a:t>
            </a:r>
            <a:endParaRPr lang="en-US" sz="1400">
              <a:effectLst/>
            </a:endParaRPr>
          </a:p>
          <a:p>
            <a:pPr>
              <a:defRPr/>
            </a:pPr>
            <a:r>
              <a:rPr lang="en-US" sz="1400" b="0" i="0" baseline="0">
                <a:effectLst/>
              </a:rPr>
              <a:t>Pneumococcal cost per injection - Average $226.17</a:t>
            </a:r>
            <a:endParaRPr lang="en-US" sz="1400">
              <a:effectLst/>
            </a:endParaRPr>
          </a:p>
          <a:p>
            <a:pPr>
              <a:defRPr/>
            </a:pP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dLbls>
            <c:dLbl>
              <c:idx val="51"/>
              <c:layout>
                <c:manualLayout>
                  <c:x val="-5.1679586563307496E-3"/>
                  <c:y val="3.2407407407407406E-2"/>
                </c:manualLayout>
              </c:layout>
              <c:tx>
                <c:rich>
                  <a:bodyPr/>
                  <a:lstStyle/>
                  <a:p>
                    <a:r>
                      <a:rPr lang="en-US"/>
                      <a:t>$</a:t>
                    </a:r>
                    <a:fld id="{94AA8493-77A7-4CE4-BB05-CC44E930C7A6}" type="YVALUE">
                      <a:rPr lang="en-US"/>
                      <a:pPr/>
                      <a:t>[Y 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A476-49B3-9B21-0B9E34C7CA95}"/>
                </c:ext>
              </c:extLst>
            </c:dLbl>
            <c:dLbl>
              <c:idx val="80"/>
              <c:layout>
                <c:manualLayout>
                  <c:x val="-2.5839793281655643E-3"/>
                  <c:y val="1.8518518518518347E-2"/>
                </c:manualLayout>
              </c:layout>
              <c:tx>
                <c:rich>
                  <a:bodyPr/>
                  <a:lstStyle/>
                  <a:p>
                    <a:r>
                      <a:rPr lang="en-US"/>
                      <a:t>$</a:t>
                    </a:r>
                    <a:fld id="{51202E7B-8A2E-4A23-9F92-856FF93177FB}" type="YVALUE">
                      <a:rPr lang="en-US"/>
                      <a:pPr/>
                      <a:t>[Y 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476-49B3-9B21-0B9E34C7CA9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'Baq edit - 2019 vaccine (2)'!$V$5:$V$94</c:f>
              <c:numCache>
                <c:formatCode>General</c:formatCode>
                <c:ptCount val="9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numCache>
            </c:numRef>
          </c:xVal>
          <c:yVal>
            <c:numRef>
              <c:f>'Baq edit - 2019 vaccine (2)'!$W$5:$W$94</c:f>
              <c:numCache>
                <c:formatCode>General</c:formatCode>
                <c:ptCount val="90"/>
                <c:pt idx="0">
                  <c:v>11.12</c:v>
                </c:pt>
                <c:pt idx="1">
                  <c:v>235.8</c:v>
                </c:pt>
                <c:pt idx="2">
                  <c:v>113.38</c:v>
                </c:pt>
                <c:pt idx="3">
                  <c:v>431.82</c:v>
                </c:pt>
                <c:pt idx="4">
                  <c:v>192.43</c:v>
                </c:pt>
                <c:pt idx="5">
                  <c:v>226.8</c:v>
                </c:pt>
                <c:pt idx="6">
                  <c:v>432.54</c:v>
                </c:pt>
                <c:pt idx="7">
                  <c:v>433.64</c:v>
                </c:pt>
                <c:pt idx="8">
                  <c:v>279.2</c:v>
                </c:pt>
                <c:pt idx="9">
                  <c:v>199.94</c:v>
                </c:pt>
                <c:pt idx="10">
                  <c:v>304.3</c:v>
                </c:pt>
                <c:pt idx="11">
                  <c:v>125.37</c:v>
                </c:pt>
                <c:pt idx="12">
                  <c:v>400.19</c:v>
                </c:pt>
                <c:pt idx="13">
                  <c:v>242.4</c:v>
                </c:pt>
                <c:pt idx="14">
                  <c:v>163.71</c:v>
                </c:pt>
                <c:pt idx="15">
                  <c:v>180.43</c:v>
                </c:pt>
                <c:pt idx="16">
                  <c:v>235.49</c:v>
                </c:pt>
                <c:pt idx="17">
                  <c:v>174.91</c:v>
                </c:pt>
                <c:pt idx="18">
                  <c:v>97.8</c:v>
                </c:pt>
                <c:pt idx="19">
                  <c:v>61.15</c:v>
                </c:pt>
                <c:pt idx="20">
                  <c:v>112.39</c:v>
                </c:pt>
                <c:pt idx="21">
                  <c:v>257.52999999999997</c:v>
                </c:pt>
                <c:pt idx="22">
                  <c:v>166.47</c:v>
                </c:pt>
                <c:pt idx="23">
                  <c:v>64.53</c:v>
                </c:pt>
                <c:pt idx="24">
                  <c:v>180.45</c:v>
                </c:pt>
                <c:pt idx="25">
                  <c:v>228.11</c:v>
                </c:pt>
                <c:pt idx="26">
                  <c:v>212.64</c:v>
                </c:pt>
                <c:pt idx="27">
                  <c:v>145.62</c:v>
                </c:pt>
                <c:pt idx="28">
                  <c:v>199.8</c:v>
                </c:pt>
                <c:pt idx="29">
                  <c:v>6.87</c:v>
                </c:pt>
                <c:pt idx="30">
                  <c:v>327.89</c:v>
                </c:pt>
                <c:pt idx="31">
                  <c:v>150.16</c:v>
                </c:pt>
                <c:pt idx="32">
                  <c:v>264.92</c:v>
                </c:pt>
                <c:pt idx="33">
                  <c:v>216.11</c:v>
                </c:pt>
                <c:pt idx="34">
                  <c:v>137.5</c:v>
                </c:pt>
                <c:pt idx="35">
                  <c:v>209.76</c:v>
                </c:pt>
                <c:pt idx="36">
                  <c:v>272.8</c:v>
                </c:pt>
                <c:pt idx="37">
                  <c:v>124.42</c:v>
                </c:pt>
                <c:pt idx="38">
                  <c:v>293.83</c:v>
                </c:pt>
                <c:pt idx="39">
                  <c:v>281.93</c:v>
                </c:pt>
                <c:pt idx="40">
                  <c:v>109.06</c:v>
                </c:pt>
                <c:pt idx="41">
                  <c:v>34.82</c:v>
                </c:pt>
                <c:pt idx="42">
                  <c:v>399.82</c:v>
                </c:pt>
                <c:pt idx="43">
                  <c:v>251.48</c:v>
                </c:pt>
                <c:pt idx="44">
                  <c:v>213.35</c:v>
                </c:pt>
                <c:pt idx="45">
                  <c:v>260.38</c:v>
                </c:pt>
                <c:pt idx="46">
                  <c:v>211.55</c:v>
                </c:pt>
                <c:pt idx="47">
                  <c:v>261.05</c:v>
                </c:pt>
                <c:pt idx="48">
                  <c:v>8.4700000000000006</c:v>
                </c:pt>
                <c:pt idx="49">
                  <c:v>215.98</c:v>
                </c:pt>
                <c:pt idx="50">
                  <c:v>457.38</c:v>
                </c:pt>
                <c:pt idx="51">
                  <c:v>678.57</c:v>
                </c:pt>
                <c:pt idx="52">
                  <c:v>313.45999999999998</c:v>
                </c:pt>
                <c:pt idx="53">
                  <c:v>476.6</c:v>
                </c:pt>
                <c:pt idx="54">
                  <c:v>137.74</c:v>
                </c:pt>
                <c:pt idx="55">
                  <c:v>137.27000000000001</c:v>
                </c:pt>
                <c:pt idx="56">
                  <c:v>127.29</c:v>
                </c:pt>
                <c:pt idx="57">
                  <c:v>351.31</c:v>
                </c:pt>
                <c:pt idx="58">
                  <c:v>262.26</c:v>
                </c:pt>
                <c:pt idx="59">
                  <c:v>240.47</c:v>
                </c:pt>
                <c:pt idx="60">
                  <c:v>173.01</c:v>
                </c:pt>
                <c:pt idx="61">
                  <c:v>366.39</c:v>
                </c:pt>
                <c:pt idx="62">
                  <c:v>237.19</c:v>
                </c:pt>
                <c:pt idx="63">
                  <c:v>234.88</c:v>
                </c:pt>
                <c:pt idx="64">
                  <c:v>121.5</c:v>
                </c:pt>
                <c:pt idx="65">
                  <c:v>179.3</c:v>
                </c:pt>
                <c:pt idx="66">
                  <c:v>354.31</c:v>
                </c:pt>
                <c:pt idx="67">
                  <c:v>189.91</c:v>
                </c:pt>
                <c:pt idx="68">
                  <c:v>378.17</c:v>
                </c:pt>
                <c:pt idx="69">
                  <c:v>8.7100000000000009</c:v>
                </c:pt>
                <c:pt idx="70">
                  <c:v>463.7</c:v>
                </c:pt>
                <c:pt idx="71">
                  <c:v>424.19</c:v>
                </c:pt>
                <c:pt idx="72">
                  <c:v>290.25</c:v>
                </c:pt>
                <c:pt idx="73">
                  <c:v>376.27</c:v>
                </c:pt>
                <c:pt idx="74">
                  <c:v>160.24</c:v>
                </c:pt>
                <c:pt idx="75">
                  <c:v>274.98</c:v>
                </c:pt>
                <c:pt idx="76">
                  <c:v>156.19999999999999</c:v>
                </c:pt>
                <c:pt idx="77">
                  <c:v>68.06</c:v>
                </c:pt>
                <c:pt idx="78">
                  <c:v>61.48</c:v>
                </c:pt>
                <c:pt idx="79">
                  <c:v>167.32</c:v>
                </c:pt>
                <c:pt idx="80">
                  <c:v>4.25</c:v>
                </c:pt>
                <c:pt idx="81">
                  <c:v>511.56</c:v>
                </c:pt>
                <c:pt idx="82">
                  <c:v>134.38999999999999</c:v>
                </c:pt>
                <c:pt idx="83">
                  <c:v>293.89999999999998</c:v>
                </c:pt>
                <c:pt idx="84">
                  <c:v>127.16</c:v>
                </c:pt>
                <c:pt idx="85">
                  <c:v>204</c:v>
                </c:pt>
                <c:pt idx="86">
                  <c:v>194.91</c:v>
                </c:pt>
                <c:pt idx="87">
                  <c:v>285.14999999999998</c:v>
                </c:pt>
                <c:pt idx="88">
                  <c:v>140</c:v>
                </c:pt>
                <c:pt idx="89">
                  <c:v>229.67</c:v>
                </c:pt>
              </c:numCache>
            </c:numRef>
          </c:yVal>
          <c:smooth val="0"/>
          <c:extLst>
            <c:ext xmlns:c16="http://schemas.microsoft.com/office/drawing/2014/chart" uri="{C3380CC4-5D6E-409C-BE32-E72D297353CC}">
              <c16:uniqueId val="{00000002-A476-49B3-9B21-0B9E34C7CA95}"/>
            </c:ext>
          </c:extLst>
        </c:ser>
        <c:ser>
          <c:idx val="1"/>
          <c:order val="1"/>
          <c:tx>
            <c:v>Avg</c:v>
          </c:tx>
          <c:spPr>
            <a:ln w="25400" cap="rnd">
              <a:noFill/>
              <a:round/>
            </a:ln>
            <a:effectLst/>
          </c:spPr>
          <c:marker>
            <c:symbol val="circle"/>
            <c:size val="5"/>
            <c:spPr>
              <a:solidFill>
                <a:schemeClr val="accent2"/>
              </a:solidFill>
              <a:ln w="9525">
                <a:solidFill>
                  <a:schemeClr val="accent2"/>
                </a:solidFill>
              </a:ln>
              <a:effectLst/>
            </c:spPr>
          </c:marker>
          <c:trendline>
            <c:spPr>
              <a:ln w="22225" cap="rnd">
                <a:solidFill>
                  <a:schemeClr val="accent2"/>
                </a:solidFill>
                <a:prstDash val="solid"/>
              </a:ln>
              <a:effectLst/>
            </c:spPr>
            <c:trendlineType val="linear"/>
            <c:dispRSqr val="0"/>
            <c:dispEq val="0"/>
          </c:trendline>
          <c:xVal>
            <c:numRef>
              <c:f>'Baq edit - 2019 vaccine (2)'!$X$5:$X$6</c:f>
              <c:numCache>
                <c:formatCode>General</c:formatCode>
                <c:ptCount val="2"/>
                <c:pt idx="0">
                  <c:v>0</c:v>
                </c:pt>
                <c:pt idx="1">
                  <c:v>90</c:v>
                </c:pt>
              </c:numCache>
            </c:numRef>
          </c:xVal>
          <c:yVal>
            <c:numRef>
              <c:f>'Baq edit - 2019 vaccine (2)'!$Y$5:$Y$6</c:f>
              <c:numCache>
                <c:formatCode>General</c:formatCode>
                <c:ptCount val="2"/>
                <c:pt idx="0" formatCode="_(&quot;$&quot;* #,##0.00_);_(&quot;$&quot;* \(#,##0.00\);_(&quot;$&quot;* &quot;-&quot;??_);_(@_)">
                  <c:v>226.17233333333328</c:v>
                </c:pt>
                <c:pt idx="1">
                  <c:v>226.17</c:v>
                </c:pt>
              </c:numCache>
            </c:numRef>
          </c:yVal>
          <c:smooth val="0"/>
          <c:extLst>
            <c:ext xmlns:c16="http://schemas.microsoft.com/office/drawing/2014/chart" uri="{C3380CC4-5D6E-409C-BE32-E72D297353CC}">
              <c16:uniqueId val="{00000004-A476-49B3-9B21-0B9E34C7CA95}"/>
            </c:ext>
          </c:extLst>
        </c:ser>
        <c:dLbls>
          <c:showLegendKey val="0"/>
          <c:showVal val="0"/>
          <c:showCatName val="0"/>
          <c:showSerName val="0"/>
          <c:showPercent val="0"/>
          <c:showBubbleSize val="0"/>
        </c:dLbls>
        <c:axId val="1820816943"/>
        <c:axId val="1820811119"/>
      </c:scatterChart>
      <c:valAx>
        <c:axId val="1820816943"/>
        <c:scaling>
          <c:orientation val="minMax"/>
          <c:max val="90"/>
        </c:scaling>
        <c:delete val="0"/>
        <c:axPos val="b"/>
        <c:majorGridlines>
          <c:spPr>
            <a:ln w="9525" cap="flat" cmpd="sng" algn="ctr">
              <a:noFill/>
              <a:round/>
            </a:ln>
            <a:effectLst/>
          </c:spPr>
        </c:majorGridlines>
        <c:numFmt formatCode="General" sourceLinked="1"/>
        <c:majorTickMark val="none"/>
        <c:minorTickMark val="none"/>
        <c:tickLblPos val="none"/>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0811119"/>
        <c:crosses val="autoZero"/>
        <c:crossBetween val="midCat"/>
      </c:valAx>
      <c:valAx>
        <c:axId val="1820811119"/>
        <c:scaling>
          <c:orientation val="minMax"/>
          <c:max val="7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081694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a:effectLst/>
              </a:rPr>
              <a:t>Iowa RHCs - 2019</a:t>
            </a:r>
            <a:endParaRPr lang="en-US" sz="1400" baseline="0">
              <a:effectLst/>
            </a:endParaRPr>
          </a:p>
          <a:p>
            <a:pPr>
              <a:defRPr/>
            </a:pPr>
            <a:r>
              <a:rPr lang="en-US" sz="1400" b="0" i="0" baseline="0">
                <a:effectLst/>
              </a:rPr>
              <a:t>Influenza cost per injection - Average $58.60</a:t>
            </a:r>
            <a:endParaRPr lang="en-US" sz="1400" baseline="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dLbls>
            <c:dLbl>
              <c:idx val="42"/>
              <c:tx>
                <c:rich>
                  <a:bodyPr/>
                  <a:lstStyle/>
                  <a:p>
                    <a:r>
                      <a:rPr lang="en-US"/>
                      <a:t>$</a:t>
                    </a:r>
                    <a:fld id="{C5A833C1-F856-434F-A8FA-C91A88FD048F}" type="YVALUE">
                      <a:rPr lang="en-US"/>
                      <a:pPr/>
                      <a:t>[Y 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C0F-4D39-993F-FCFBD8683DC5}"/>
                </c:ext>
              </c:extLst>
            </c:dLbl>
            <c:dLbl>
              <c:idx val="48"/>
              <c:tx>
                <c:rich>
                  <a:bodyPr/>
                  <a:lstStyle/>
                  <a:p>
                    <a:r>
                      <a:rPr lang="en-US"/>
                      <a:t>$</a:t>
                    </a:r>
                    <a:fld id="{4E71A73B-8314-4953-9E96-F61D305DEFC2}" type="YVALUE">
                      <a:rPr lang="en-US"/>
                      <a:pPr/>
                      <a:t>[Y 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3C0F-4D39-993F-FCFBD8683DC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'Baq edit - 2019 vaccine (2)'!$Z$5:$Z$96</c:f>
              <c:numCache>
                <c:formatCode>General</c:formatCode>
                <c:ptCount val="92"/>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numCache>
            </c:numRef>
          </c:xVal>
          <c:yVal>
            <c:numRef>
              <c:f>'Baq edit - 2019 vaccine (2)'!$AA$5:$AA$96</c:f>
              <c:numCache>
                <c:formatCode>General</c:formatCode>
                <c:ptCount val="92"/>
                <c:pt idx="0">
                  <c:v>9.31</c:v>
                </c:pt>
                <c:pt idx="1">
                  <c:v>29.78</c:v>
                </c:pt>
                <c:pt idx="2">
                  <c:v>37.11</c:v>
                </c:pt>
                <c:pt idx="3">
                  <c:v>77.25</c:v>
                </c:pt>
                <c:pt idx="4">
                  <c:v>63.9</c:v>
                </c:pt>
                <c:pt idx="5">
                  <c:v>55.91</c:v>
                </c:pt>
                <c:pt idx="6">
                  <c:v>84.68</c:v>
                </c:pt>
                <c:pt idx="7">
                  <c:v>51.66</c:v>
                </c:pt>
                <c:pt idx="8">
                  <c:v>90.3</c:v>
                </c:pt>
                <c:pt idx="9">
                  <c:v>46.73</c:v>
                </c:pt>
                <c:pt idx="10">
                  <c:v>50.38</c:v>
                </c:pt>
                <c:pt idx="11">
                  <c:v>64.069999999999993</c:v>
                </c:pt>
                <c:pt idx="12">
                  <c:v>77.94</c:v>
                </c:pt>
                <c:pt idx="13">
                  <c:v>30.1</c:v>
                </c:pt>
                <c:pt idx="14">
                  <c:v>46.62</c:v>
                </c:pt>
                <c:pt idx="15">
                  <c:v>52.65</c:v>
                </c:pt>
                <c:pt idx="16">
                  <c:v>70.31</c:v>
                </c:pt>
                <c:pt idx="17">
                  <c:v>41.74</c:v>
                </c:pt>
                <c:pt idx="18">
                  <c:v>97.77</c:v>
                </c:pt>
                <c:pt idx="19">
                  <c:v>66.459999999999994</c:v>
                </c:pt>
                <c:pt idx="20">
                  <c:v>96.05</c:v>
                </c:pt>
                <c:pt idx="21">
                  <c:v>40.729999999999997</c:v>
                </c:pt>
                <c:pt idx="22">
                  <c:v>30.96</c:v>
                </c:pt>
                <c:pt idx="23">
                  <c:v>57.18</c:v>
                </c:pt>
                <c:pt idx="24">
                  <c:v>58.57</c:v>
                </c:pt>
                <c:pt idx="25">
                  <c:v>52.67</c:v>
                </c:pt>
                <c:pt idx="26">
                  <c:v>34.07</c:v>
                </c:pt>
                <c:pt idx="27">
                  <c:v>45.57</c:v>
                </c:pt>
                <c:pt idx="28">
                  <c:v>38.43</c:v>
                </c:pt>
                <c:pt idx="29">
                  <c:v>65.3</c:v>
                </c:pt>
                <c:pt idx="30">
                  <c:v>68.209999999999994</c:v>
                </c:pt>
                <c:pt idx="31">
                  <c:v>42.09</c:v>
                </c:pt>
                <c:pt idx="32">
                  <c:v>44.57</c:v>
                </c:pt>
                <c:pt idx="33">
                  <c:v>40.1</c:v>
                </c:pt>
                <c:pt idx="34">
                  <c:v>31.42</c:v>
                </c:pt>
                <c:pt idx="35">
                  <c:v>92.97</c:v>
                </c:pt>
                <c:pt idx="36">
                  <c:v>76.95</c:v>
                </c:pt>
                <c:pt idx="37">
                  <c:v>90.07</c:v>
                </c:pt>
                <c:pt idx="38">
                  <c:v>55.66</c:v>
                </c:pt>
                <c:pt idx="39">
                  <c:v>54.77</c:v>
                </c:pt>
                <c:pt idx="40">
                  <c:v>40.630000000000003</c:v>
                </c:pt>
                <c:pt idx="41">
                  <c:v>31.22</c:v>
                </c:pt>
                <c:pt idx="42">
                  <c:v>204.87</c:v>
                </c:pt>
                <c:pt idx="43">
                  <c:v>25.15</c:v>
                </c:pt>
                <c:pt idx="44">
                  <c:v>48.81</c:v>
                </c:pt>
                <c:pt idx="45">
                  <c:v>59.44</c:v>
                </c:pt>
                <c:pt idx="46">
                  <c:v>80.75</c:v>
                </c:pt>
                <c:pt idx="47">
                  <c:v>62.45</c:v>
                </c:pt>
                <c:pt idx="48">
                  <c:v>8.4499999999999993</c:v>
                </c:pt>
                <c:pt idx="49">
                  <c:v>27.78</c:v>
                </c:pt>
                <c:pt idx="50">
                  <c:v>88.82</c:v>
                </c:pt>
                <c:pt idx="51">
                  <c:v>129.33000000000001</c:v>
                </c:pt>
                <c:pt idx="52">
                  <c:v>51.13</c:v>
                </c:pt>
                <c:pt idx="53">
                  <c:v>94.2</c:v>
                </c:pt>
                <c:pt idx="54">
                  <c:v>37.76</c:v>
                </c:pt>
                <c:pt idx="55">
                  <c:v>33.799999999999997</c:v>
                </c:pt>
                <c:pt idx="56">
                  <c:v>127.61</c:v>
                </c:pt>
                <c:pt idx="57">
                  <c:v>62.78</c:v>
                </c:pt>
                <c:pt idx="58">
                  <c:v>41.77</c:v>
                </c:pt>
                <c:pt idx="59">
                  <c:v>52.56</c:v>
                </c:pt>
                <c:pt idx="60">
                  <c:v>49.18</c:v>
                </c:pt>
                <c:pt idx="61">
                  <c:v>93.39</c:v>
                </c:pt>
                <c:pt idx="62">
                  <c:v>41.86</c:v>
                </c:pt>
                <c:pt idx="63">
                  <c:v>32.65</c:v>
                </c:pt>
                <c:pt idx="64">
                  <c:v>74.37</c:v>
                </c:pt>
                <c:pt idx="65">
                  <c:v>44.46</c:v>
                </c:pt>
                <c:pt idx="66">
                  <c:v>85.22</c:v>
                </c:pt>
                <c:pt idx="67">
                  <c:v>187.6</c:v>
                </c:pt>
                <c:pt idx="68">
                  <c:v>41.11</c:v>
                </c:pt>
                <c:pt idx="69">
                  <c:v>109.42</c:v>
                </c:pt>
                <c:pt idx="70">
                  <c:v>8.68</c:v>
                </c:pt>
                <c:pt idx="71">
                  <c:v>79.62</c:v>
                </c:pt>
                <c:pt idx="72">
                  <c:v>87.95</c:v>
                </c:pt>
                <c:pt idx="73">
                  <c:v>45.21</c:v>
                </c:pt>
                <c:pt idx="74">
                  <c:v>69.19</c:v>
                </c:pt>
                <c:pt idx="75">
                  <c:v>42.6</c:v>
                </c:pt>
                <c:pt idx="76">
                  <c:v>42.38</c:v>
                </c:pt>
                <c:pt idx="77">
                  <c:v>46.64</c:v>
                </c:pt>
                <c:pt idx="78">
                  <c:v>36.24</c:v>
                </c:pt>
                <c:pt idx="79">
                  <c:v>73.8</c:v>
                </c:pt>
                <c:pt idx="80">
                  <c:v>48.08</c:v>
                </c:pt>
                <c:pt idx="81">
                  <c:v>53.73</c:v>
                </c:pt>
                <c:pt idx="82">
                  <c:v>9.19</c:v>
                </c:pt>
                <c:pt idx="83">
                  <c:v>78.25</c:v>
                </c:pt>
                <c:pt idx="84">
                  <c:v>31.64</c:v>
                </c:pt>
                <c:pt idx="85">
                  <c:v>46.36</c:v>
                </c:pt>
                <c:pt idx="86">
                  <c:v>43.25</c:v>
                </c:pt>
                <c:pt idx="87">
                  <c:v>47.15</c:v>
                </c:pt>
                <c:pt idx="88">
                  <c:v>44.03</c:v>
                </c:pt>
                <c:pt idx="89">
                  <c:v>45.49</c:v>
                </c:pt>
                <c:pt idx="90">
                  <c:v>32.950000000000003</c:v>
                </c:pt>
                <c:pt idx="91">
                  <c:v>49.07</c:v>
                </c:pt>
              </c:numCache>
            </c:numRef>
          </c:yVal>
          <c:smooth val="0"/>
          <c:extLst>
            <c:ext xmlns:c16="http://schemas.microsoft.com/office/drawing/2014/chart" uri="{C3380CC4-5D6E-409C-BE32-E72D297353CC}">
              <c16:uniqueId val="{00000002-3C0F-4D39-993F-FCFBD8683DC5}"/>
            </c:ext>
          </c:extLst>
        </c:ser>
        <c:ser>
          <c:idx val="1"/>
          <c:order val="1"/>
          <c:tx>
            <c:v>aVG</c:v>
          </c:tx>
          <c:spPr>
            <a:ln w="25400" cap="rnd">
              <a:noFill/>
              <a:round/>
            </a:ln>
            <a:effectLst/>
          </c:spPr>
          <c:marker>
            <c:symbol val="circle"/>
            <c:size val="5"/>
            <c:spPr>
              <a:solidFill>
                <a:schemeClr val="accent2"/>
              </a:solidFill>
              <a:ln w="9525">
                <a:solidFill>
                  <a:schemeClr val="accent2"/>
                </a:solidFill>
              </a:ln>
              <a:effectLst/>
            </c:spPr>
          </c:marker>
          <c:trendline>
            <c:spPr>
              <a:ln w="22225" cap="rnd">
                <a:solidFill>
                  <a:schemeClr val="accent2"/>
                </a:solidFill>
                <a:prstDash val="solid"/>
              </a:ln>
              <a:effectLst/>
            </c:spPr>
            <c:trendlineType val="linear"/>
            <c:dispRSqr val="0"/>
            <c:dispEq val="0"/>
          </c:trendline>
          <c:xVal>
            <c:numRef>
              <c:f>'Baq edit - 2019 vaccine (2)'!$AB$5:$AB$6</c:f>
              <c:numCache>
                <c:formatCode>General</c:formatCode>
                <c:ptCount val="2"/>
                <c:pt idx="0">
                  <c:v>0</c:v>
                </c:pt>
                <c:pt idx="1">
                  <c:v>92</c:v>
                </c:pt>
              </c:numCache>
            </c:numRef>
          </c:xVal>
          <c:yVal>
            <c:numRef>
              <c:f>'Baq edit - 2019 vaccine (2)'!$AC$5:$AC$6</c:f>
              <c:numCache>
                <c:formatCode>_("$"* #,##0.00_);_("$"* \(#,##0.00\);_("$"* "-"??_);_(@_)</c:formatCode>
                <c:ptCount val="2"/>
                <c:pt idx="0">
                  <c:v>58.598695652173895</c:v>
                </c:pt>
                <c:pt idx="1">
                  <c:v>58.598695652173895</c:v>
                </c:pt>
              </c:numCache>
            </c:numRef>
          </c:yVal>
          <c:smooth val="0"/>
          <c:extLst>
            <c:ext xmlns:c16="http://schemas.microsoft.com/office/drawing/2014/chart" uri="{C3380CC4-5D6E-409C-BE32-E72D297353CC}">
              <c16:uniqueId val="{00000004-3C0F-4D39-993F-FCFBD8683DC5}"/>
            </c:ext>
          </c:extLst>
        </c:ser>
        <c:dLbls>
          <c:showLegendKey val="0"/>
          <c:showVal val="0"/>
          <c:showCatName val="0"/>
          <c:showSerName val="0"/>
          <c:showPercent val="0"/>
          <c:showBubbleSize val="0"/>
        </c:dLbls>
        <c:axId val="1820762863"/>
        <c:axId val="1820770767"/>
      </c:scatterChart>
      <c:valAx>
        <c:axId val="1820762863"/>
        <c:scaling>
          <c:orientation val="minMax"/>
          <c:max val="92"/>
          <c:min val="0"/>
        </c:scaling>
        <c:delete val="0"/>
        <c:axPos val="b"/>
        <c:majorGridlines>
          <c:spPr>
            <a:ln w="9525" cap="flat" cmpd="sng" algn="ctr">
              <a:noFill/>
              <a:round/>
            </a:ln>
            <a:effectLst/>
          </c:spPr>
        </c:majorGridlines>
        <c:numFmt formatCode="General" sourceLinked="1"/>
        <c:majorTickMark val="none"/>
        <c:minorTickMark val="none"/>
        <c:tickLblPos val="none"/>
        <c:spPr>
          <a:noFill/>
          <a:ln w="9525" cap="flat" cmpd="sng" algn="ctr">
            <a:no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0770767"/>
        <c:crosses val="autoZero"/>
        <c:crossBetween val="midCat"/>
      </c:valAx>
      <c:valAx>
        <c:axId val="18207707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2076286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7" cy="466578"/>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idx="1"/>
          </p:nvPr>
        </p:nvSpPr>
        <p:spPr>
          <a:xfrm>
            <a:off x="3971172" y="0"/>
            <a:ext cx="3037627" cy="466578"/>
          </a:xfrm>
          <a:prstGeom prst="rect">
            <a:avLst/>
          </a:prstGeom>
        </p:spPr>
        <p:txBody>
          <a:bodyPr vert="horz" lIns="92117" tIns="46058" rIns="92117" bIns="46058" rtlCol="0"/>
          <a:lstStyle>
            <a:lvl1pPr algn="r">
              <a:defRPr sz="1200"/>
            </a:lvl1pPr>
          </a:lstStyle>
          <a:p>
            <a:fld id="{2C5CA847-2E47-C742-B812-BF3AB0481AE1}" type="datetimeFigureOut">
              <a:rPr lang="en-US" smtClean="0"/>
              <a:t>4/11/2022</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117" tIns="46058" rIns="92117" bIns="46058" rtlCol="0" anchor="ctr"/>
          <a:lstStyle/>
          <a:p>
            <a:endParaRPr lang="en-US"/>
          </a:p>
        </p:txBody>
      </p:sp>
      <p:sp>
        <p:nvSpPr>
          <p:cNvPr id="5" name="Notes Placeholder 4"/>
          <p:cNvSpPr>
            <a:spLocks noGrp="1"/>
          </p:cNvSpPr>
          <p:nvPr>
            <p:ph type="body" sz="quarter" idx="3"/>
          </p:nvPr>
        </p:nvSpPr>
        <p:spPr>
          <a:xfrm>
            <a:off x="701361" y="4474033"/>
            <a:ext cx="5607679" cy="3660718"/>
          </a:xfrm>
          <a:prstGeom prst="rect">
            <a:avLst/>
          </a:prstGeom>
        </p:spPr>
        <p:txBody>
          <a:bodyPr vert="horz" lIns="92117" tIns="46058" rIns="92117" bIns="460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22"/>
            <a:ext cx="3037627" cy="466578"/>
          </a:xfrm>
          <a:prstGeom prst="rect">
            <a:avLst/>
          </a:prstGeom>
        </p:spPr>
        <p:txBody>
          <a:bodyPr vert="horz" lIns="92117" tIns="46058" rIns="92117" bIns="46058" rtlCol="0" anchor="b"/>
          <a:lstStyle>
            <a:lvl1pPr algn="l">
              <a:defRPr sz="1200"/>
            </a:lvl1pPr>
          </a:lstStyle>
          <a:p>
            <a:endParaRPr lang="en-US"/>
          </a:p>
        </p:txBody>
      </p:sp>
      <p:sp>
        <p:nvSpPr>
          <p:cNvPr id="7" name="Slide Number Placeholder 6"/>
          <p:cNvSpPr>
            <a:spLocks noGrp="1"/>
          </p:cNvSpPr>
          <p:nvPr>
            <p:ph type="sldNum" sz="quarter" idx="5"/>
          </p:nvPr>
        </p:nvSpPr>
        <p:spPr>
          <a:xfrm>
            <a:off x="3971172" y="8829822"/>
            <a:ext cx="3037627" cy="466578"/>
          </a:xfrm>
          <a:prstGeom prst="rect">
            <a:avLst/>
          </a:prstGeom>
        </p:spPr>
        <p:txBody>
          <a:bodyPr vert="horz" lIns="92117" tIns="46058" rIns="92117" bIns="46058" rtlCol="0" anchor="b"/>
          <a:lstStyle>
            <a:lvl1pPr algn="r">
              <a:defRPr sz="1200"/>
            </a:lvl1pPr>
          </a:lstStyle>
          <a:p>
            <a:fld id="{A48B4A31-019D-8A45-8653-90A354135864}" type="slidenum">
              <a:rPr lang="en-US" smtClean="0"/>
              <a:t>‹#›</a:t>
            </a:fld>
            <a:endParaRPr lang="en-US"/>
          </a:p>
        </p:txBody>
      </p:sp>
    </p:spTree>
    <p:extLst>
      <p:ext uri="{BB962C8B-B14F-4D97-AF65-F5344CB8AC3E}">
        <p14:creationId xmlns:p14="http://schemas.microsoft.com/office/powerpoint/2010/main" val="2492380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3_Section Header">
    <p:spTree>
      <p:nvGrpSpPr>
        <p:cNvPr id="1" name=""/>
        <p:cNvGrpSpPr/>
        <p:nvPr/>
      </p:nvGrpSpPr>
      <p:grpSpPr>
        <a:xfrm>
          <a:off x="0" y="0"/>
          <a:ext cx="0" cy="0"/>
          <a:chOff x="0" y="0"/>
          <a:chExt cx="0" cy="0"/>
        </a:xfrm>
      </p:grpSpPr>
      <p:pic>
        <p:nvPicPr>
          <p:cNvPr id="3" name="Picture 2" descr="A picture containing outdoor, water, boat, large&#10;&#10;Description automatically generated">
            <a:extLst>
              <a:ext uri="{FF2B5EF4-FFF2-40B4-BE49-F238E27FC236}">
                <a16:creationId xmlns:a16="http://schemas.microsoft.com/office/drawing/2014/main" id="{364F736B-5E64-624D-A0F8-6E90E12024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62" y="0"/>
            <a:ext cx="9144000" cy="5151120"/>
          </a:xfrm>
          <a:prstGeom prst="rect">
            <a:avLst/>
          </a:prstGeom>
        </p:spPr>
      </p:pic>
      <p:sp>
        <p:nvSpPr>
          <p:cNvPr id="18" name="Slide Number Placeholder 5"/>
          <p:cNvSpPr>
            <a:spLocks noGrp="1"/>
          </p:cNvSpPr>
          <p:nvPr>
            <p:ph type="sldNum" sz="quarter" idx="4"/>
          </p:nvPr>
        </p:nvSpPr>
        <p:spPr>
          <a:xfrm>
            <a:off x="8686800" y="4800600"/>
            <a:ext cx="395782" cy="342900"/>
          </a:xfrm>
          <a:prstGeom prst="rect">
            <a:avLst/>
          </a:prstGeom>
        </p:spPr>
        <p:txBody>
          <a:bodyPr anchor="ctr" anchorCtr="0"/>
          <a:lstStyle>
            <a:lvl1pPr algn="r">
              <a:defRPr sz="900" b="1">
                <a:solidFill>
                  <a:schemeClr val="tx1">
                    <a:lumMod val="60000"/>
                    <a:lumOff val="40000"/>
                  </a:schemeClr>
                </a:solidFill>
              </a:defRPr>
            </a:lvl1pPr>
          </a:lstStyle>
          <a:p>
            <a:fld id="{F8E24598-D429-A34B-B4A6-5808099B37D3}" type="slidenum">
              <a:rPr lang="en-US" smtClean="0"/>
              <a:pPr/>
              <a:t>‹#›</a:t>
            </a:fld>
            <a:endParaRPr lang="en-US" dirty="0"/>
          </a:p>
        </p:txBody>
      </p:sp>
      <p:sp>
        <p:nvSpPr>
          <p:cNvPr id="17" name="Date Placeholder 3">
            <a:extLst>
              <a:ext uri="{FF2B5EF4-FFF2-40B4-BE49-F238E27FC236}">
                <a16:creationId xmlns:a16="http://schemas.microsoft.com/office/drawing/2014/main" id="{1C8FB07E-023E-3146-B6CE-E0894BC116E5}"/>
              </a:ext>
            </a:extLst>
          </p:cNvPr>
          <p:cNvSpPr txBox="1">
            <a:spLocks/>
          </p:cNvSpPr>
          <p:nvPr userDrawn="1"/>
        </p:nvSpPr>
        <p:spPr>
          <a:xfrm rot="16200000">
            <a:off x="8115741" y="1321977"/>
            <a:ext cx="1771652" cy="233752"/>
          </a:xfrm>
          <a:prstGeom prst="rect">
            <a:avLst/>
          </a:prstGeom>
        </p:spPr>
        <p:txBody>
          <a:bodyPr vert="horz" lIns="91440" tIns="45720" rIns="91440" bIns="45720" rtlCol="0" anchor="ctr"/>
          <a:lstStyle>
            <a:defPPr>
              <a:defRPr lang="en-US"/>
            </a:defPPr>
            <a:lvl1pPr marL="0" algn="l" defTabSz="457200" rtl="0" eaLnBrk="1" latinLnBrk="0" hangingPunct="1">
              <a:defRPr sz="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800" dirty="0">
                <a:solidFill>
                  <a:schemeClr val="bg1"/>
                </a:solidFill>
              </a:rPr>
              <a:t>©2021 CliftonLarsonAllen LLP</a:t>
            </a:r>
          </a:p>
        </p:txBody>
      </p:sp>
      <p:pic>
        <p:nvPicPr>
          <p:cNvPr id="20" name="Picture 19">
            <a:extLst>
              <a:ext uri="{FF2B5EF4-FFF2-40B4-BE49-F238E27FC236}">
                <a16:creationId xmlns:a16="http://schemas.microsoft.com/office/drawing/2014/main" id="{35E4B232-789D-7446-A877-E1E4E4BC12BD}"/>
              </a:ext>
            </a:extLst>
          </p:cNvPr>
          <p:cNvPicPr preferRelativeResize="0">
            <a:picLocks/>
          </p:cNvPicPr>
          <p:nvPr userDrawn="1"/>
        </p:nvPicPr>
        <p:blipFill>
          <a:blip r:embed="rId3" cstate="print">
            <a:extLst>
              <a:ext uri="{28A0092B-C50C-407E-A947-70E740481C1C}">
                <a14:useLocalDpi xmlns:a14="http://schemas.microsoft.com/office/drawing/2010/main"/>
              </a:ext>
            </a:extLst>
          </a:blip>
          <a:stretch>
            <a:fillRect/>
          </a:stretch>
        </p:blipFill>
        <p:spPr>
          <a:xfrm>
            <a:off x="228599" y="278439"/>
            <a:ext cx="704088" cy="704864"/>
          </a:xfrm>
          <a:prstGeom prst="rect">
            <a:avLst/>
          </a:prstGeom>
        </p:spPr>
      </p:pic>
      <p:sp>
        <p:nvSpPr>
          <p:cNvPr id="22" name="Rectangle 4">
            <a:extLst>
              <a:ext uri="{FF2B5EF4-FFF2-40B4-BE49-F238E27FC236}">
                <a16:creationId xmlns:a16="http://schemas.microsoft.com/office/drawing/2014/main" id="{BC5FCB9B-D4D2-AF49-A9C6-73F4B39AFBEE}"/>
              </a:ext>
            </a:extLst>
          </p:cNvPr>
          <p:cNvSpPr>
            <a:spLocks noGrp="1" noChangeArrowheads="1"/>
          </p:cNvSpPr>
          <p:nvPr>
            <p:ph type="subTitle" idx="1" hasCustomPrompt="1"/>
          </p:nvPr>
        </p:nvSpPr>
        <p:spPr>
          <a:xfrm>
            <a:off x="228600" y="3945928"/>
            <a:ext cx="3906078" cy="557160"/>
          </a:xfrm>
          <a:noFill/>
        </p:spPr>
        <p:txBody>
          <a:bodyPr/>
          <a:lstStyle>
            <a:lvl1pPr marL="0" indent="0" algn="l">
              <a:buFontTx/>
              <a:buNone/>
              <a:defRPr sz="1400" b="0">
                <a:solidFill>
                  <a:schemeClr val="bg1"/>
                </a:solidFill>
              </a:defRPr>
            </a:lvl1pPr>
          </a:lstStyle>
          <a:p>
            <a:r>
              <a:rPr lang="en-US" dirty="0"/>
              <a:t>Kristin D. Baquero, CPA</a:t>
            </a:r>
          </a:p>
          <a:p>
            <a:r>
              <a:rPr lang="en-US" dirty="0"/>
              <a:t>Dan </a:t>
            </a:r>
            <a:r>
              <a:rPr lang="en-US" dirty="0" err="1"/>
              <a:t>Larse</a:t>
            </a:r>
            <a:r>
              <a:rPr lang="en-US" dirty="0"/>
              <a:t>, CPA</a:t>
            </a:r>
          </a:p>
        </p:txBody>
      </p:sp>
      <p:sp>
        <p:nvSpPr>
          <p:cNvPr id="23" name="Rectangle 3">
            <a:extLst>
              <a:ext uri="{FF2B5EF4-FFF2-40B4-BE49-F238E27FC236}">
                <a16:creationId xmlns:a16="http://schemas.microsoft.com/office/drawing/2014/main" id="{FBE7C5A9-93DA-5844-AEE6-6F1D97F410BF}"/>
              </a:ext>
            </a:extLst>
          </p:cNvPr>
          <p:cNvSpPr>
            <a:spLocks noGrp="1" noChangeArrowheads="1"/>
          </p:cNvSpPr>
          <p:nvPr>
            <p:ph type="ctrTitle" hasCustomPrompt="1"/>
          </p:nvPr>
        </p:nvSpPr>
        <p:spPr>
          <a:xfrm>
            <a:off x="228599" y="1752601"/>
            <a:ext cx="8229601" cy="2136890"/>
          </a:xfrm>
          <a:noFill/>
        </p:spPr>
        <p:txBody>
          <a:bodyPr anchor="b" anchorCtr="0"/>
          <a:lstStyle>
            <a:lvl1pPr algn="l">
              <a:defRPr sz="3600">
                <a:solidFill>
                  <a:schemeClr val="bg1"/>
                </a:solidFill>
              </a:defRPr>
            </a:lvl1pPr>
          </a:lstStyle>
          <a:p>
            <a:r>
              <a:rPr lang="en-US" dirty="0"/>
              <a:t>Improving Rural Health Clinic Payments </a:t>
            </a:r>
            <a:br>
              <a:rPr lang="en-US" dirty="0"/>
            </a:br>
            <a:r>
              <a:rPr lang="en-US" dirty="0"/>
              <a:t>The Consolidated Appropriations Act, 2021</a:t>
            </a:r>
          </a:p>
        </p:txBody>
      </p:sp>
      <p:sp>
        <p:nvSpPr>
          <p:cNvPr id="24" name="TextBox 23">
            <a:extLst>
              <a:ext uri="{FF2B5EF4-FFF2-40B4-BE49-F238E27FC236}">
                <a16:creationId xmlns:a16="http://schemas.microsoft.com/office/drawing/2014/main" id="{1DD01A9B-A8A6-3042-90BB-0D9E63EE65C4}"/>
              </a:ext>
            </a:extLst>
          </p:cNvPr>
          <p:cNvSpPr txBox="1"/>
          <p:nvPr userDrawn="1"/>
        </p:nvSpPr>
        <p:spPr>
          <a:xfrm>
            <a:off x="228599" y="4700082"/>
            <a:ext cx="5270251" cy="254044"/>
          </a:xfrm>
          <a:prstGeom prst="rect">
            <a:avLst/>
          </a:prstGeom>
          <a:noFill/>
        </p:spPr>
        <p:txBody>
          <a:bodyPr wrap="square" rtlCol="0">
            <a:spAutoFit/>
          </a:bodyPr>
          <a:lstStyle/>
          <a:p>
            <a:r>
              <a:rPr lang="en-US" sz="1051" kern="2000" spc="20" baseline="0" dirty="0">
                <a:solidFill>
                  <a:srgbClr val="FFFFFF">
                    <a:alpha val="50000"/>
                  </a:srgbClr>
                </a:solidFill>
              </a:rPr>
              <a:t>WEALTH ADVISORY  |  OUTSOURCING  |  AUDIT, TAX, AND CONSULTING</a:t>
            </a:r>
          </a:p>
        </p:txBody>
      </p:sp>
      <p:sp>
        <p:nvSpPr>
          <p:cNvPr id="25" name="Rectangle 24">
            <a:extLst>
              <a:ext uri="{FF2B5EF4-FFF2-40B4-BE49-F238E27FC236}">
                <a16:creationId xmlns:a16="http://schemas.microsoft.com/office/drawing/2014/main" id="{5E3ED6E9-C9DD-9049-825A-5D04BE7AA59C}"/>
              </a:ext>
            </a:extLst>
          </p:cNvPr>
          <p:cNvSpPr/>
          <p:nvPr userDrawn="1"/>
        </p:nvSpPr>
        <p:spPr>
          <a:xfrm>
            <a:off x="234300" y="4886282"/>
            <a:ext cx="4981680" cy="192489"/>
          </a:xfrm>
          <a:prstGeom prst="rect">
            <a:avLst/>
          </a:prstGeom>
        </p:spPr>
        <p:txBody>
          <a:bodyPr wrap="square">
            <a:spAutoFit/>
          </a:bodyPr>
          <a:lstStyle/>
          <a:p>
            <a:pPr>
              <a:buNone/>
            </a:pPr>
            <a:r>
              <a:rPr lang="en-US" sz="651" dirty="0">
                <a:solidFill>
                  <a:srgbClr val="FFFFFF">
                    <a:alpha val="50000"/>
                  </a:srgbClr>
                </a:solidFill>
              </a:rPr>
              <a:t>Investment advisory services are offered through CliftonLarsonAllen Wealth Advisors, LLC, an SEC-registered investment advisor</a:t>
            </a:r>
          </a:p>
        </p:txBody>
      </p:sp>
    </p:spTree>
    <p:extLst>
      <p:ext uri="{BB962C8B-B14F-4D97-AF65-F5344CB8AC3E}">
        <p14:creationId xmlns:p14="http://schemas.microsoft.com/office/powerpoint/2010/main" val="167246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DA14BC-B450-A24D-A6EC-4B2C0BD8963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69265" y="237148"/>
            <a:ext cx="8174734" cy="4000170"/>
          </a:xfrm>
          <a:prstGeom prst="rect">
            <a:avLst/>
          </a:prstGeom>
        </p:spPr>
      </p:pic>
      <p:sp>
        <p:nvSpPr>
          <p:cNvPr id="12" name="Date Placeholder 3"/>
          <p:cNvSpPr txBox="1">
            <a:spLocks/>
          </p:cNvSpPr>
          <p:nvPr/>
        </p:nvSpPr>
        <p:spPr>
          <a:xfrm rot="16200000">
            <a:off x="8102342" y="738300"/>
            <a:ext cx="1771652" cy="311669"/>
          </a:xfrm>
          <a:prstGeom prst="rect">
            <a:avLst/>
          </a:prstGeom>
        </p:spPr>
        <p:txBody>
          <a:bodyPr vert="horz" lIns="91440" tIns="45720" rIns="91440" bIns="45720" rtlCol="0" anchor="ctr"/>
          <a:lstStyle>
            <a:defPPr>
              <a:defRPr lang="en-US"/>
            </a:defPPr>
            <a:lvl1pPr marL="0" algn="l" defTabSz="457200" rtl="0" eaLnBrk="1" latinLnBrk="0" hangingPunct="1">
              <a:defRPr sz="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dirty="0">
                <a:solidFill>
                  <a:srgbClr val="404041"/>
                </a:solidFill>
              </a:rPr>
              <a:t>©2021 CliftonLarsonAllen LLP</a:t>
            </a:r>
          </a:p>
        </p:txBody>
      </p:sp>
      <p:sp>
        <p:nvSpPr>
          <p:cNvPr id="15" name="Rectangle 14"/>
          <p:cNvSpPr/>
          <p:nvPr/>
        </p:nvSpPr>
        <p:spPr bwMode="auto">
          <a:xfrm>
            <a:off x="9307978" y="810761"/>
            <a:ext cx="2773139" cy="3521977"/>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600" kern="1200" dirty="0">
                <a:solidFill>
                  <a:schemeClr val="tx1"/>
                </a:solidFill>
                <a:latin typeface="+mn-lt"/>
                <a:ea typeface="ヒラギノ角ゴ Pro W3" pitchFamily="1" charset="-128"/>
                <a:cs typeface="+mn-cs"/>
              </a:rPr>
              <a:t>To change the picture: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600" baseline="0" dirty="0"/>
              <a:t>Go to </a:t>
            </a:r>
            <a:r>
              <a:rPr lang="en-US" sz="1600" b="1" baseline="0" dirty="0"/>
              <a:t>View</a:t>
            </a:r>
            <a:r>
              <a:rPr lang="en-US" sz="1600" baseline="0" dirty="0"/>
              <a:t> / </a:t>
            </a:r>
            <a:r>
              <a:rPr lang="en-US" sz="1600" b="1" baseline="0" dirty="0"/>
              <a:t>Slide Master </a:t>
            </a:r>
            <a:endParaRPr lang="en-US" sz="1600" kern="1200" dirty="0">
              <a:solidFill>
                <a:schemeClr val="tx1"/>
              </a:solidFill>
              <a:latin typeface="+mn-lt"/>
              <a:ea typeface="ヒラギノ角ゴ Pro W3" pitchFamily="1" charset="-128"/>
              <a:cs typeface="+mn-cs"/>
            </a:endParaRP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1600" kern="1200" dirty="0">
                <a:solidFill>
                  <a:schemeClr val="tx1"/>
                </a:solidFill>
                <a:latin typeface="+mn-lt"/>
                <a:ea typeface="ヒラギノ角ゴ Pro W3" pitchFamily="1" charset="-128"/>
                <a:cs typeface="+mn-cs"/>
              </a:rPr>
              <a:t>Right click on current image and select </a:t>
            </a:r>
            <a:r>
              <a:rPr lang="en-US" sz="1600" b="1" kern="1200" dirty="0">
                <a:solidFill>
                  <a:schemeClr val="tx1"/>
                </a:solidFill>
                <a:latin typeface="+mn-lt"/>
                <a:ea typeface="ヒラギノ角ゴ Pro W3" pitchFamily="1" charset="-128"/>
                <a:cs typeface="+mn-cs"/>
              </a:rPr>
              <a:t>Change</a:t>
            </a:r>
            <a:r>
              <a:rPr lang="en-US" sz="1600" kern="1200" dirty="0">
                <a:solidFill>
                  <a:schemeClr val="tx1"/>
                </a:solidFill>
                <a:latin typeface="+mn-lt"/>
                <a:ea typeface="ヒラギノ角ゴ Pro W3" pitchFamily="1" charset="-128"/>
                <a:cs typeface="+mn-cs"/>
              </a:rPr>
              <a:t> </a:t>
            </a:r>
            <a:r>
              <a:rPr lang="en-US" sz="1600" b="1" kern="1200" dirty="0">
                <a:solidFill>
                  <a:schemeClr val="tx1"/>
                </a:solidFill>
                <a:latin typeface="+mn-lt"/>
                <a:ea typeface="ヒラギノ角ゴ Pro W3" pitchFamily="1" charset="-128"/>
                <a:cs typeface="+mn-cs"/>
              </a:rPr>
              <a:t>Picture…</a:t>
            </a:r>
          </a:p>
          <a:p>
            <a:pPr marL="285750" indent="-285750" eaLnBrk="0" fontAlgn="base" hangingPunct="0">
              <a:spcBef>
                <a:spcPct val="0"/>
              </a:spcBef>
              <a:spcAft>
                <a:spcPct val="0"/>
              </a:spcAft>
              <a:buFont typeface="Arial" panose="020B0604020202020204" pitchFamily="34" charset="0"/>
              <a:buChar char="•"/>
            </a:pPr>
            <a:r>
              <a:rPr lang="en-US" sz="1600" kern="1200" dirty="0">
                <a:solidFill>
                  <a:schemeClr val="tx1"/>
                </a:solidFill>
                <a:latin typeface="+mn-lt"/>
                <a:ea typeface="ヒラギノ角ゴ Pro W3" pitchFamily="1" charset="-128"/>
                <a:cs typeface="+mn-cs"/>
              </a:rPr>
              <a:t>Browse to </a:t>
            </a:r>
            <a:r>
              <a:rPr lang="en-US" sz="1600" b="1" dirty="0"/>
              <a:t>Y:\CLA Common\Administrative\Market Solutions\Share\~Image Library\_PowerPoint title slides\CLA Promise PPT\HD Version Images\Main Title Slide</a:t>
            </a:r>
          </a:p>
          <a:p>
            <a:pPr marL="285750" indent="-285750" eaLnBrk="0" fontAlgn="base" hangingPunct="0">
              <a:spcBef>
                <a:spcPct val="0"/>
              </a:spcBef>
              <a:spcAft>
                <a:spcPct val="0"/>
              </a:spcAft>
              <a:buFont typeface="Arial" panose="020B0604020202020204" pitchFamily="34" charset="0"/>
              <a:buChar char="•"/>
            </a:pPr>
            <a:r>
              <a:rPr lang="en-US" sz="1600" dirty="0">
                <a:solidFill>
                  <a:schemeClr val="tx1"/>
                </a:solidFill>
                <a:latin typeface="Arial" charset="0"/>
                <a:ea typeface="ヒラギノ角ゴ Pro W3" pitchFamily="1" charset="-128"/>
              </a:rPr>
              <a:t>Select an image</a:t>
            </a:r>
            <a:endParaRPr kumimoji="0" lang="en-US" sz="1600" b="0" i="0" u="none" strike="noStrike" cap="none" normalizeH="0" baseline="0" dirty="0">
              <a:ln>
                <a:noFill/>
              </a:ln>
              <a:solidFill>
                <a:schemeClr val="tx1"/>
              </a:solidFill>
              <a:effectLst/>
              <a:latin typeface="Arial" charset="0"/>
              <a:ea typeface="ヒラギノ角ゴ Pro W3" pitchFamily="1" charset="-128"/>
            </a:endParaRPr>
          </a:p>
        </p:txBody>
      </p:sp>
      <p:sp>
        <p:nvSpPr>
          <p:cNvPr id="16" name="Rectangle 4"/>
          <p:cNvSpPr>
            <a:spLocks noGrp="1" noChangeArrowheads="1"/>
          </p:cNvSpPr>
          <p:nvPr>
            <p:ph type="subTitle" idx="1" hasCustomPrompt="1"/>
          </p:nvPr>
        </p:nvSpPr>
        <p:spPr>
          <a:xfrm>
            <a:off x="1133243" y="3506059"/>
            <a:ext cx="4429358" cy="697620"/>
          </a:xfrm>
          <a:noFill/>
        </p:spPr>
        <p:txBody>
          <a:bodyPr/>
          <a:lstStyle>
            <a:lvl1pPr marL="0" indent="0" algn="l">
              <a:buFontTx/>
              <a:buNone/>
              <a:defRPr sz="1600" b="0">
                <a:solidFill>
                  <a:schemeClr val="bg1"/>
                </a:solidFill>
              </a:defRPr>
            </a:lvl1pPr>
          </a:lstStyle>
          <a:p>
            <a:r>
              <a:rPr lang="en-US" dirty="0"/>
              <a:t>Kristin D. Baquero, CPA</a:t>
            </a:r>
          </a:p>
          <a:p>
            <a:r>
              <a:rPr lang="en-US" dirty="0"/>
              <a:t>Dan Larsen, CPA</a:t>
            </a:r>
          </a:p>
        </p:txBody>
      </p:sp>
      <p:sp>
        <p:nvSpPr>
          <p:cNvPr id="17" name="Title 1"/>
          <p:cNvSpPr>
            <a:spLocks noGrp="1"/>
          </p:cNvSpPr>
          <p:nvPr>
            <p:ph type="title" hasCustomPrompt="1"/>
          </p:nvPr>
        </p:nvSpPr>
        <p:spPr>
          <a:xfrm>
            <a:off x="1133242" y="2330611"/>
            <a:ext cx="5422104" cy="1114638"/>
          </a:xfrm>
          <a:noFill/>
        </p:spPr>
        <p:txBody>
          <a:bodyPr anchor="b"/>
          <a:lstStyle>
            <a:lvl1pPr>
              <a:defRPr sz="2000">
                <a:solidFill>
                  <a:schemeClr val="bg1"/>
                </a:solidFill>
              </a:defRPr>
            </a:lvl1pPr>
          </a:lstStyle>
          <a:p>
            <a:r>
              <a:rPr lang="en-US" dirty="0"/>
              <a:t>Improving Rural Health Clinic Payments</a:t>
            </a:r>
            <a:br>
              <a:rPr lang="en-US" dirty="0"/>
            </a:br>
            <a:r>
              <a:rPr lang="en-US" dirty="0"/>
              <a:t>The Consolidated Appropriations Act, 2021</a:t>
            </a:r>
          </a:p>
        </p:txBody>
      </p:sp>
      <p:sp>
        <p:nvSpPr>
          <p:cNvPr id="18" name="Rectangle 17">
            <a:extLst>
              <a:ext uri="{FF2B5EF4-FFF2-40B4-BE49-F238E27FC236}">
                <a16:creationId xmlns:a16="http://schemas.microsoft.com/office/drawing/2014/main" id="{D17F34A8-0320-5946-920A-155D084B2E89}"/>
              </a:ext>
            </a:extLst>
          </p:cNvPr>
          <p:cNvSpPr/>
          <p:nvPr userDrawn="1"/>
        </p:nvSpPr>
        <p:spPr bwMode="auto">
          <a:xfrm>
            <a:off x="0" y="-1"/>
            <a:ext cx="969264" cy="514350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377"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pic>
        <p:nvPicPr>
          <p:cNvPr id="19" name="Picture 18" descr="A picture containing drawing, plate&#10;&#10;Description automatically generated">
            <a:extLst>
              <a:ext uri="{FF2B5EF4-FFF2-40B4-BE49-F238E27FC236}">
                <a16:creationId xmlns:a16="http://schemas.microsoft.com/office/drawing/2014/main" id="{1B739695-46B3-9F4D-9369-4E0049757BF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50804" y="375677"/>
            <a:ext cx="1036919" cy="1036919"/>
          </a:xfrm>
          <a:prstGeom prst="rect">
            <a:avLst/>
          </a:prstGeom>
          <a:effectLst>
            <a:outerShdw blurRad="50800" dist="38100" dir="2700000" algn="tl" rotWithShape="0">
              <a:prstClr val="black">
                <a:alpha val="40000"/>
              </a:prstClr>
            </a:outerShdw>
          </a:effectLst>
        </p:spPr>
      </p:pic>
      <p:sp>
        <p:nvSpPr>
          <p:cNvPr id="20" name="TextBox 19">
            <a:extLst>
              <a:ext uri="{FF2B5EF4-FFF2-40B4-BE49-F238E27FC236}">
                <a16:creationId xmlns:a16="http://schemas.microsoft.com/office/drawing/2014/main" id="{67C7911B-51AF-0D4C-A15A-3EF38441AAF4}"/>
              </a:ext>
            </a:extLst>
          </p:cNvPr>
          <p:cNvSpPr txBox="1"/>
          <p:nvPr userDrawn="1"/>
        </p:nvSpPr>
        <p:spPr>
          <a:xfrm>
            <a:off x="1133242" y="4628546"/>
            <a:ext cx="5270251" cy="254044"/>
          </a:xfrm>
          <a:prstGeom prst="rect">
            <a:avLst/>
          </a:prstGeom>
          <a:noFill/>
        </p:spPr>
        <p:txBody>
          <a:bodyPr wrap="square" rtlCol="0">
            <a:spAutoFit/>
          </a:bodyPr>
          <a:lstStyle/>
          <a:p>
            <a:r>
              <a:rPr lang="en-US" sz="1051" kern="2000" spc="20" baseline="0" dirty="0">
                <a:solidFill>
                  <a:srgbClr val="404041"/>
                </a:solidFill>
              </a:rPr>
              <a:t>WEALTH ADVISORY  |  OUTSOURCING  |  AUDIT, TAX, AND CONSULTING</a:t>
            </a:r>
          </a:p>
        </p:txBody>
      </p:sp>
      <p:sp>
        <p:nvSpPr>
          <p:cNvPr id="21" name="Rectangle 20">
            <a:extLst>
              <a:ext uri="{FF2B5EF4-FFF2-40B4-BE49-F238E27FC236}">
                <a16:creationId xmlns:a16="http://schemas.microsoft.com/office/drawing/2014/main" id="{C9E9112C-F1AA-A040-8562-9B14C2183FFF}"/>
              </a:ext>
            </a:extLst>
          </p:cNvPr>
          <p:cNvSpPr/>
          <p:nvPr userDrawn="1"/>
        </p:nvSpPr>
        <p:spPr>
          <a:xfrm>
            <a:off x="1138943" y="4848745"/>
            <a:ext cx="4981680" cy="192489"/>
          </a:xfrm>
          <a:prstGeom prst="rect">
            <a:avLst/>
          </a:prstGeom>
        </p:spPr>
        <p:txBody>
          <a:bodyPr wrap="square">
            <a:spAutoFit/>
          </a:bodyPr>
          <a:lstStyle/>
          <a:p>
            <a:pPr>
              <a:buNone/>
            </a:pPr>
            <a:r>
              <a:rPr lang="en-US" sz="651" dirty="0">
                <a:solidFill>
                  <a:srgbClr val="404041"/>
                </a:solidFill>
              </a:rPr>
              <a:t>Investment advisory services are offered through CliftonLarsonAllen Wealth Advisors, LLC, an SEC-registered investment advisor</a:t>
            </a:r>
          </a:p>
        </p:txBody>
      </p:sp>
    </p:spTree>
    <p:extLst>
      <p:ext uri="{BB962C8B-B14F-4D97-AF65-F5344CB8AC3E}">
        <p14:creationId xmlns:p14="http://schemas.microsoft.com/office/powerpoint/2010/main" val="75934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noFill/>
        </p:spPr>
        <p:txBody>
          <a:bodyPr/>
          <a:lstStyle/>
          <a:p>
            <a:r>
              <a:rPr lang="en-US" dirty="0"/>
              <a:t>Click to Edit Master Title Style</a:t>
            </a:r>
          </a:p>
        </p:txBody>
      </p:sp>
      <p:sp>
        <p:nvSpPr>
          <p:cNvPr id="3" name="Content Placeholder 2"/>
          <p:cNvSpPr>
            <a:spLocks noGrp="1"/>
          </p:cNvSpPr>
          <p:nvPr>
            <p:ph idx="1"/>
          </p:nvPr>
        </p:nvSpPr>
        <p:spPr>
          <a:xfrm>
            <a:off x="457200" y="1085850"/>
            <a:ext cx="82296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a:p>
        </p:txBody>
      </p:sp>
      <p:sp>
        <p:nvSpPr>
          <p:cNvPr id="7" name="Slide Number Placeholder 5">
            <a:extLst>
              <a:ext uri="{FF2B5EF4-FFF2-40B4-BE49-F238E27FC236}">
                <a16:creationId xmlns:a16="http://schemas.microsoft.com/office/drawing/2014/main" id="{78199BCF-DB07-7846-9BA4-41933ADF05E7}"/>
              </a:ext>
            </a:extLst>
          </p:cNvPr>
          <p:cNvSpPr>
            <a:spLocks noGrp="1"/>
          </p:cNvSpPr>
          <p:nvPr>
            <p:ph type="sldNum" sz="quarter" idx="4"/>
          </p:nvPr>
        </p:nvSpPr>
        <p:spPr>
          <a:xfrm>
            <a:off x="8686800" y="4781550"/>
            <a:ext cx="395782" cy="342900"/>
          </a:xfrm>
          <a:prstGeom prst="rect">
            <a:avLst/>
          </a:prstGeom>
        </p:spPr>
        <p:txBody>
          <a:bodyPr anchor="ctr" anchorCtr="0"/>
          <a:lstStyle>
            <a:lvl1pPr algn="r">
              <a:defRPr sz="900" b="1">
                <a:solidFill>
                  <a:schemeClr val="bg1">
                    <a:alpha val="50000"/>
                  </a:schemeClr>
                </a:solidFill>
              </a:defRPr>
            </a:lvl1pPr>
          </a:lstStyle>
          <a:p>
            <a:fld id="{6DAB3F6F-6A30-410C-8DAB-3E7769D71CBC}" type="slidenum">
              <a:rPr lang="en-US" smtClean="0"/>
              <a:pPr/>
              <a:t>‹#›</a:t>
            </a:fld>
            <a:endParaRPr lang="en-US" dirty="0"/>
          </a:p>
        </p:txBody>
      </p:sp>
    </p:spTree>
    <p:extLst>
      <p:ext uri="{BB962C8B-B14F-4D97-AF65-F5344CB8AC3E}">
        <p14:creationId xmlns:p14="http://schemas.microsoft.com/office/powerpoint/2010/main" val="3535102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49E9DBD-F524-4141-811A-ABCFA0174B2E}"/>
              </a:ext>
            </a:extLst>
          </p:cNvPr>
          <p:cNvPicPr>
            <a:picLocks noChangeAspect="1"/>
          </p:cNvPicPr>
          <p:nvPr userDrawn="1"/>
        </p:nvPicPr>
        <p:blipFill>
          <a:blip r:embed="rId5"/>
          <a:stretch>
            <a:fillRect/>
          </a:stretch>
        </p:blipFill>
        <p:spPr>
          <a:xfrm>
            <a:off x="0" y="4737100"/>
            <a:ext cx="9144000" cy="406400"/>
          </a:xfrm>
          <a:prstGeom prst="rect">
            <a:avLst/>
          </a:prstGeom>
        </p:spPr>
      </p:pic>
      <p:sp>
        <p:nvSpPr>
          <p:cNvPr id="14" name="Slide Number Placeholder 5"/>
          <p:cNvSpPr>
            <a:spLocks noGrp="1"/>
          </p:cNvSpPr>
          <p:nvPr>
            <p:ph type="sldNum" sz="quarter" idx="4"/>
          </p:nvPr>
        </p:nvSpPr>
        <p:spPr>
          <a:xfrm>
            <a:off x="8686800" y="4781550"/>
            <a:ext cx="395782" cy="342900"/>
          </a:xfrm>
          <a:prstGeom prst="rect">
            <a:avLst/>
          </a:prstGeom>
        </p:spPr>
        <p:txBody>
          <a:bodyPr anchor="ctr" anchorCtr="0"/>
          <a:lstStyle>
            <a:lvl1pPr algn="r">
              <a:defRPr sz="900" b="1">
                <a:solidFill>
                  <a:schemeClr val="bg1">
                    <a:alpha val="50000"/>
                  </a:schemeClr>
                </a:solidFill>
              </a:defRPr>
            </a:lvl1pPr>
          </a:lstStyle>
          <a:p>
            <a:fld id="{6DAB3F6F-6A30-410C-8DAB-3E7769D71CBC}" type="slidenum">
              <a:rPr lang="en-US" smtClean="0"/>
              <a:pPr/>
              <a:t>‹#›</a:t>
            </a:fld>
            <a:endParaRPr lang="en-US" dirty="0"/>
          </a:p>
        </p:txBody>
      </p:sp>
      <p:sp>
        <p:nvSpPr>
          <p:cNvPr id="174084" name="Rectangle 4"/>
          <p:cNvSpPr>
            <a:spLocks noGrp="1" noChangeArrowheads="1"/>
          </p:cNvSpPr>
          <p:nvPr>
            <p:ph type="title"/>
          </p:nvPr>
        </p:nvSpPr>
        <p:spPr bwMode="auto">
          <a:xfrm>
            <a:off x="457200" y="3429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74085" name="Rectangle 5"/>
          <p:cNvSpPr>
            <a:spLocks noGrp="1" noChangeArrowheads="1"/>
          </p:cNvSpPr>
          <p:nvPr>
            <p:ph type="body" idx="1"/>
          </p:nvPr>
        </p:nvSpPr>
        <p:spPr bwMode="auto">
          <a:xfrm>
            <a:off x="457200" y="1087656"/>
            <a:ext cx="8229600" cy="32557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4087" name="Rectangle 7"/>
          <p:cNvSpPr>
            <a:spLocks noGrp="1" noChangeArrowheads="1"/>
          </p:cNvSpPr>
          <p:nvPr>
            <p:ph type="ftr" sz="quarter" idx="3"/>
          </p:nvPr>
        </p:nvSpPr>
        <p:spPr bwMode="auto">
          <a:xfrm>
            <a:off x="457200" y="4324350"/>
            <a:ext cx="2895600" cy="1714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800">
                <a:solidFill>
                  <a:schemeClr val="tx2"/>
                </a:solidFill>
                <a:latin typeface="Calibri" pitchFamily="34" charset="0"/>
                <a:cs typeface="Calibri" pitchFamily="34" charset="0"/>
              </a:defRPr>
            </a:lvl1pPr>
          </a:lstStyle>
          <a:p>
            <a:endParaRPr lang="en-US" dirty="0"/>
          </a:p>
        </p:txBody>
      </p:sp>
      <p:sp>
        <p:nvSpPr>
          <p:cNvPr id="16" name="Date Placeholder 3"/>
          <p:cNvSpPr txBox="1">
            <a:spLocks/>
          </p:cNvSpPr>
          <p:nvPr/>
        </p:nvSpPr>
        <p:spPr>
          <a:xfrm rot="16200000">
            <a:off x="8102341" y="844290"/>
            <a:ext cx="1771652" cy="311669"/>
          </a:xfrm>
          <a:prstGeom prst="rect">
            <a:avLst/>
          </a:prstGeom>
        </p:spPr>
        <p:txBody>
          <a:bodyPr vert="horz" lIns="91440" tIns="45720" rIns="91440" bIns="45720" rtlCol="0" anchor="ctr"/>
          <a:lstStyle>
            <a:defPPr>
              <a:defRPr lang="en-US"/>
            </a:defPPr>
            <a:lvl1pPr marL="0" algn="l" defTabSz="457200" rtl="0" eaLnBrk="1" latinLnBrk="0" hangingPunct="1">
              <a:defRPr sz="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dirty="0">
                <a:solidFill>
                  <a:schemeClr val="tx1">
                    <a:lumMod val="60000"/>
                    <a:lumOff val="40000"/>
                  </a:schemeClr>
                </a:solidFill>
              </a:rPr>
              <a:t>©2021 CliftonLarsonAllen LLP</a:t>
            </a:r>
          </a:p>
        </p:txBody>
      </p:sp>
      <p:pic>
        <p:nvPicPr>
          <p:cNvPr id="17" name="Picture 16">
            <a:extLst>
              <a:ext uri="{FF2B5EF4-FFF2-40B4-BE49-F238E27FC236}">
                <a16:creationId xmlns:a16="http://schemas.microsoft.com/office/drawing/2014/main" id="{B7D2554F-D962-294D-BC32-6DCF8850772F}"/>
              </a:ext>
            </a:extLst>
          </p:cNvPr>
          <p:cNvPicPr preferRelativeResize="0">
            <a:picLocks/>
          </p:cNvPicPr>
          <p:nvPr userDrawn="1"/>
        </p:nvPicPr>
        <p:blipFill>
          <a:blip r:embed="rId6" cstate="screen">
            <a:extLst>
              <a:ext uri="{28A0092B-C50C-407E-A947-70E740481C1C}">
                <a14:useLocalDpi xmlns:a14="http://schemas.microsoft.com/office/drawing/2010/main"/>
              </a:ext>
            </a:extLst>
          </a:blip>
          <a:stretch>
            <a:fillRect/>
          </a:stretch>
        </p:blipFill>
        <p:spPr>
          <a:xfrm>
            <a:off x="182880" y="4815840"/>
            <a:ext cx="274320" cy="274320"/>
          </a:xfrm>
          <a:prstGeom prst="rect">
            <a:avLst/>
          </a:prstGeom>
        </p:spPr>
      </p:pic>
      <p:pic>
        <p:nvPicPr>
          <p:cNvPr id="18" name="Picture 17" descr="A close up of a logo&#10;&#10;Description automatically generated">
            <a:extLst>
              <a:ext uri="{FF2B5EF4-FFF2-40B4-BE49-F238E27FC236}">
                <a16:creationId xmlns:a16="http://schemas.microsoft.com/office/drawing/2014/main" id="{5F93077F-F711-FE43-BB4C-1819E8D043D1}"/>
              </a:ext>
            </a:extLst>
          </p:cNvPr>
          <p:cNvPicPr>
            <a:picLocks noChangeAspect="1"/>
          </p:cNvPicPr>
          <p:nvPr userDrawn="1"/>
        </p:nvPicPr>
        <p:blipFill>
          <a:blip r:embed="rId7" cstate="screen">
            <a:alphaModFix amt="15000"/>
            <a:extLst>
              <a:ext uri="{28A0092B-C50C-407E-A947-70E740481C1C}">
                <a14:useLocalDpi xmlns:a14="http://schemas.microsoft.com/office/drawing/2010/main"/>
              </a:ext>
            </a:extLst>
          </a:blip>
          <a:stretch>
            <a:fillRect/>
          </a:stretch>
        </p:blipFill>
        <p:spPr>
          <a:xfrm>
            <a:off x="8032007" y="4495801"/>
            <a:ext cx="654793" cy="251996"/>
          </a:xfrm>
          <a:prstGeom prst="rect">
            <a:avLst/>
          </a:prstGeom>
          <a:effectLst/>
        </p:spPr>
      </p:pic>
      <p:pic>
        <p:nvPicPr>
          <p:cNvPr id="11" name="Picture 10">
            <a:extLst>
              <a:ext uri="{FF2B5EF4-FFF2-40B4-BE49-F238E27FC236}">
                <a16:creationId xmlns:a16="http://schemas.microsoft.com/office/drawing/2014/main" id="{158F80D7-0E35-9E41-8CEE-E56F04086B3E}"/>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181544" y="4875478"/>
            <a:ext cx="1328777" cy="154330"/>
          </a:xfrm>
          <a:prstGeom prst="rect">
            <a:avLst/>
          </a:prstGeom>
        </p:spPr>
      </p:pic>
    </p:spTree>
    <p:extLst>
      <p:ext uri="{BB962C8B-B14F-4D97-AF65-F5344CB8AC3E}">
        <p14:creationId xmlns:p14="http://schemas.microsoft.com/office/powerpoint/2010/main" val="406126626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hf hdr="0" ftr="0" dt="0"/>
  <p:txStyles>
    <p:titleStyle>
      <a:lvl1pPr algn="l" rtl="0" eaLnBrk="1" fontAlgn="base" hangingPunct="1">
        <a:spcBef>
          <a:spcPct val="0"/>
        </a:spcBef>
        <a:spcAft>
          <a:spcPct val="0"/>
        </a:spcAft>
        <a:defRPr sz="3200" b="0">
          <a:solidFill>
            <a:srgbClr val="2180BC"/>
          </a:solidFill>
          <a:latin typeface="Calibri" pitchFamily="34" charset="0"/>
          <a:ea typeface="+mj-ea"/>
          <a:cs typeface="Calibri" pitchFamily="34" charset="0"/>
        </a:defRPr>
      </a:lvl1pPr>
      <a:lvl2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2pPr>
      <a:lvl3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3pPr>
      <a:lvl4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4pPr>
      <a:lvl5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5pPr>
      <a:lvl6pPr marL="4572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6pPr>
      <a:lvl7pPr marL="9144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7pPr>
      <a:lvl8pPr marL="13716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8pPr>
      <a:lvl9pPr marL="18288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9pPr>
    </p:titleStyle>
    <p:bodyStyle>
      <a:lvl1pPr marL="342900" indent="-342900" algn="l" rtl="0" eaLnBrk="1" fontAlgn="base" hangingPunct="1">
        <a:spcBef>
          <a:spcPct val="20000"/>
        </a:spcBef>
        <a:spcAft>
          <a:spcPct val="0"/>
        </a:spcAft>
        <a:buChar char="•"/>
        <a:defRPr sz="2400" b="1">
          <a:solidFill>
            <a:srgbClr val="40404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a:solidFill>
            <a:srgbClr val="40404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1600">
          <a:solidFill>
            <a:srgbClr val="40404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sz="1400">
          <a:solidFill>
            <a:srgbClr val="40404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sz="1400">
          <a:solidFill>
            <a:srgbClr val="40404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hyperlink" Target="mailto:kristin.baquero@CLAconnect.com" TargetMode="Externa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hyperlink" Target="https://www.congress.gov/bill/117th-congress/house-bill/1868" TargetMode="External"/><Relationship Id="rId2" Type="http://schemas.openxmlformats.org/officeDocument/2006/relationships/hyperlink" Target="https://rules.house.gov/sites/democrats.rules.house.gov/files/BILLS-116HR133SA-RCP-116-68.pdf" TargetMode="External"/><Relationship Id="rId1" Type="http://schemas.openxmlformats.org/officeDocument/2006/relationships/slideLayout" Target="../slideLayouts/slideLayout1.xml"/><Relationship Id="rId5" Type="http://schemas.openxmlformats.org/officeDocument/2006/relationships/hyperlink" Target="https://www.cms.gov/files/document/se20016.pdf" TargetMode="External"/><Relationship Id="rId4" Type="http://schemas.openxmlformats.org/officeDocument/2006/relationships/hyperlink" Target="https://www.cms.gov/Center/Provider-Type/Rural-Health-Clinics-Center"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7A5653DE-EEBE-4CCA-ACD4-2C0A9262A39E}"/>
              </a:ext>
            </a:extLst>
          </p:cNvPr>
          <p:cNvSpPr>
            <a:spLocks noGrp="1"/>
          </p:cNvSpPr>
          <p:nvPr>
            <p:ph type="subTitle" idx="1"/>
          </p:nvPr>
        </p:nvSpPr>
        <p:spPr/>
        <p:txBody>
          <a:bodyPr/>
          <a:lstStyle/>
          <a:p>
            <a:r>
              <a:rPr lang="en-US" dirty="0"/>
              <a:t>Dan Larsen, CPA</a:t>
            </a:r>
          </a:p>
          <a:p>
            <a:r>
              <a:rPr lang="en-US" dirty="0"/>
              <a:t>Kristin D. Baquero, CPA</a:t>
            </a:r>
          </a:p>
          <a:p>
            <a:endParaRPr lang="en-US" dirty="0"/>
          </a:p>
        </p:txBody>
      </p:sp>
      <p:sp>
        <p:nvSpPr>
          <p:cNvPr id="6" name="Subtitle 4">
            <a:extLst>
              <a:ext uri="{FF2B5EF4-FFF2-40B4-BE49-F238E27FC236}">
                <a16:creationId xmlns:a16="http://schemas.microsoft.com/office/drawing/2014/main" id="{4897B633-C048-4DED-92DF-7A43530F010A}"/>
              </a:ext>
            </a:extLst>
          </p:cNvPr>
          <p:cNvSpPr txBox="1">
            <a:spLocks/>
          </p:cNvSpPr>
          <p:nvPr/>
        </p:nvSpPr>
        <p:spPr bwMode="auto">
          <a:xfrm>
            <a:off x="1077824" y="2326836"/>
            <a:ext cx="4928121" cy="6976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1600" b="0">
                <a:solidFill>
                  <a:schemeClr val="bg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a:solidFill>
                  <a:srgbClr val="40404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1600">
                <a:solidFill>
                  <a:srgbClr val="40404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sz="1400">
                <a:solidFill>
                  <a:srgbClr val="40404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sz="1400">
                <a:solidFill>
                  <a:srgbClr val="40404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a:lstStyle>
          <a:p>
            <a:r>
              <a:rPr lang="en-US" sz="2000" kern="0" dirty="0"/>
              <a:t>Iowa HFMA – April 2022</a:t>
            </a:r>
          </a:p>
          <a:p>
            <a:r>
              <a:rPr lang="en-US" sz="2000" kern="0" dirty="0"/>
              <a:t>Rural Hospital Reimbursement Topics</a:t>
            </a:r>
          </a:p>
          <a:p>
            <a:r>
              <a:rPr lang="en-US" sz="2000" kern="0" dirty="0"/>
              <a:t>The Consolidated Appropriations Act, 2021</a:t>
            </a:r>
          </a:p>
        </p:txBody>
      </p:sp>
    </p:spTree>
    <p:extLst>
      <p:ext uri="{BB962C8B-B14F-4D97-AF65-F5344CB8AC3E}">
        <p14:creationId xmlns:p14="http://schemas.microsoft.com/office/powerpoint/2010/main" val="2397995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B530-234F-41BC-971D-156263A5C9CE}"/>
              </a:ext>
            </a:extLst>
          </p:cNvPr>
          <p:cNvSpPr>
            <a:spLocks noGrp="1"/>
          </p:cNvSpPr>
          <p:nvPr>
            <p:ph type="title"/>
          </p:nvPr>
        </p:nvSpPr>
        <p:spPr/>
        <p:txBody>
          <a:bodyPr/>
          <a:lstStyle/>
          <a:p>
            <a:r>
              <a:rPr lang="en-US" dirty="0"/>
              <a:t>Historical MEI</a:t>
            </a:r>
          </a:p>
        </p:txBody>
      </p:sp>
      <p:sp>
        <p:nvSpPr>
          <p:cNvPr id="4" name="Slide Number Placeholder 3">
            <a:extLst>
              <a:ext uri="{FF2B5EF4-FFF2-40B4-BE49-F238E27FC236}">
                <a16:creationId xmlns:a16="http://schemas.microsoft.com/office/drawing/2014/main" id="{B94D2D59-6EE4-41D4-A9F5-A15587C9351A}"/>
              </a:ext>
            </a:extLst>
          </p:cNvPr>
          <p:cNvSpPr>
            <a:spLocks noGrp="1"/>
          </p:cNvSpPr>
          <p:nvPr>
            <p:ph type="sldNum" sz="quarter" idx="4"/>
          </p:nvPr>
        </p:nvSpPr>
        <p:spPr/>
        <p:txBody>
          <a:bodyPr/>
          <a:lstStyle/>
          <a:p>
            <a:fld id="{6DAB3F6F-6A30-410C-8DAB-3E7769D71CBC}" type="slidenum">
              <a:rPr lang="en-US" smtClean="0"/>
              <a:pPr/>
              <a:t>10</a:t>
            </a:fld>
            <a:endParaRPr lang="en-US" dirty="0"/>
          </a:p>
        </p:txBody>
      </p:sp>
      <p:sp>
        <p:nvSpPr>
          <p:cNvPr id="7" name="Content Placeholder 6">
            <a:extLst>
              <a:ext uri="{FF2B5EF4-FFF2-40B4-BE49-F238E27FC236}">
                <a16:creationId xmlns:a16="http://schemas.microsoft.com/office/drawing/2014/main" id="{024724FA-34EB-45F7-A483-803E285CE034}"/>
              </a:ext>
            </a:extLst>
          </p:cNvPr>
          <p:cNvSpPr>
            <a:spLocks noGrp="1"/>
          </p:cNvSpPr>
          <p:nvPr>
            <p:ph idx="1"/>
          </p:nvPr>
        </p:nvSpPr>
        <p:spPr>
          <a:xfrm>
            <a:off x="457200" y="901700"/>
            <a:ext cx="8229600" cy="3429000"/>
          </a:xfrm>
        </p:spPr>
        <p:txBody>
          <a:bodyPr/>
          <a:lstStyle/>
          <a:p>
            <a:r>
              <a:rPr lang="en-US" dirty="0"/>
              <a:t>CY 2015	0.80%</a:t>
            </a:r>
          </a:p>
          <a:p>
            <a:r>
              <a:rPr lang="en-US" dirty="0"/>
              <a:t>CY 2016	1.10%</a:t>
            </a:r>
          </a:p>
          <a:p>
            <a:r>
              <a:rPr lang="en-US" dirty="0"/>
              <a:t>CY 2017	1.20%</a:t>
            </a:r>
          </a:p>
          <a:p>
            <a:r>
              <a:rPr lang="en-US" dirty="0"/>
              <a:t>CY 2018	1.40%</a:t>
            </a:r>
          </a:p>
          <a:p>
            <a:r>
              <a:rPr lang="en-US" dirty="0"/>
              <a:t>CY 2019	1.50%</a:t>
            </a:r>
          </a:p>
          <a:p>
            <a:r>
              <a:rPr lang="en-US" dirty="0"/>
              <a:t>CY 2020	1.90%</a:t>
            </a:r>
          </a:p>
          <a:p>
            <a:r>
              <a:rPr lang="en-US" dirty="0"/>
              <a:t>CY 2021	1.40%</a:t>
            </a:r>
          </a:p>
          <a:p>
            <a:r>
              <a:rPr lang="en-US" dirty="0"/>
              <a:t>CY 2022	2.10%</a:t>
            </a:r>
          </a:p>
        </p:txBody>
      </p:sp>
      <p:sp>
        <p:nvSpPr>
          <p:cNvPr id="3" name="TextBox 2">
            <a:extLst>
              <a:ext uri="{FF2B5EF4-FFF2-40B4-BE49-F238E27FC236}">
                <a16:creationId xmlns:a16="http://schemas.microsoft.com/office/drawing/2014/main" id="{58DD0107-4EB5-4904-9E6A-DD988CBBDE0E}"/>
              </a:ext>
            </a:extLst>
          </p:cNvPr>
          <p:cNvSpPr txBox="1"/>
          <p:nvPr/>
        </p:nvSpPr>
        <p:spPr>
          <a:xfrm>
            <a:off x="4245264" y="2922732"/>
            <a:ext cx="2667000" cy="1477328"/>
          </a:xfrm>
          <a:prstGeom prst="rect">
            <a:avLst/>
          </a:prstGeom>
          <a:noFill/>
        </p:spPr>
        <p:txBody>
          <a:bodyPr wrap="square" rtlCol="0">
            <a:spAutoFit/>
          </a:bodyPr>
          <a:lstStyle/>
          <a:p>
            <a:r>
              <a:rPr lang="en-US" i="1" dirty="0"/>
              <a:t>With perceived inflation on food and gas prices, would your employees accept these rates for compensation increases?</a:t>
            </a:r>
          </a:p>
        </p:txBody>
      </p:sp>
      <p:cxnSp>
        <p:nvCxnSpPr>
          <p:cNvPr id="6" name="Straight Arrow Connector 5">
            <a:extLst>
              <a:ext uri="{FF2B5EF4-FFF2-40B4-BE49-F238E27FC236}">
                <a16:creationId xmlns:a16="http://schemas.microsoft.com/office/drawing/2014/main" id="{C0263D88-77C6-44D1-B83E-B6F620353247}"/>
              </a:ext>
            </a:extLst>
          </p:cNvPr>
          <p:cNvCxnSpPr/>
          <p:nvPr/>
        </p:nvCxnSpPr>
        <p:spPr bwMode="auto">
          <a:xfrm flipH="1">
            <a:off x="3311236" y="4135582"/>
            <a:ext cx="934028" cy="4849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427264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AA737-2A20-4B6A-919A-0395AA717640}"/>
              </a:ext>
            </a:extLst>
          </p:cNvPr>
          <p:cNvSpPr>
            <a:spLocks noGrp="1"/>
          </p:cNvSpPr>
          <p:nvPr>
            <p:ph type="title"/>
          </p:nvPr>
        </p:nvSpPr>
        <p:spPr/>
        <p:txBody>
          <a:bodyPr/>
          <a:lstStyle/>
          <a:p>
            <a:r>
              <a:rPr lang="en-US" sz="2400" dirty="0"/>
              <a:t>Projected- National Average AIR with facility specific cap </a:t>
            </a:r>
          </a:p>
        </p:txBody>
      </p:sp>
      <p:sp>
        <p:nvSpPr>
          <p:cNvPr id="3" name="Content Placeholder 2">
            <a:extLst>
              <a:ext uri="{FF2B5EF4-FFF2-40B4-BE49-F238E27FC236}">
                <a16:creationId xmlns:a16="http://schemas.microsoft.com/office/drawing/2014/main" id="{E46B965C-CE5C-4D56-BCBC-D982C522088E}"/>
              </a:ext>
            </a:extLst>
          </p:cNvPr>
          <p:cNvSpPr>
            <a:spLocks noGrp="1"/>
          </p:cNvSpPr>
          <p:nvPr>
            <p:ph idx="1"/>
          </p:nvPr>
        </p:nvSpPr>
        <p:spPr/>
        <p:txBody>
          <a:bodyPr/>
          <a:lstStyle/>
          <a:p>
            <a:r>
              <a:rPr lang="en-US" dirty="0"/>
              <a:t>Use average increase 5.03% to assumed MEI of 1.4%</a:t>
            </a:r>
          </a:p>
        </p:txBody>
      </p:sp>
      <p:sp>
        <p:nvSpPr>
          <p:cNvPr id="4" name="Slide Number Placeholder 3">
            <a:extLst>
              <a:ext uri="{FF2B5EF4-FFF2-40B4-BE49-F238E27FC236}">
                <a16:creationId xmlns:a16="http://schemas.microsoft.com/office/drawing/2014/main" id="{8E4AC2FB-1D31-4520-AC54-F1570F4EF510}"/>
              </a:ext>
            </a:extLst>
          </p:cNvPr>
          <p:cNvSpPr>
            <a:spLocks noGrp="1"/>
          </p:cNvSpPr>
          <p:nvPr>
            <p:ph type="sldNum" sz="quarter" idx="4"/>
          </p:nvPr>
        </p:nvSpPr>
        <p:spPr/>
        <p:txBody>
          <a:bodyPr/>
          <a:lstStyle/>
          <a:p>
            <a:fld id="{6DAB3F6F-6A30-410C-8DAB-3E7769D71CBC}" type="slidenum">
              <a:rPr lang="en-US" smtClean="0"/>
              <a:pPr/>
              <a:t>11</a:t>
            </a:fld>
            <a:endParaRPr lang="en-US" dirty="0"/>
          </a:p>
        </p:txBody>
      </p:sp>
      <p:graphicFrame>
        <p:nvGraphicFramePr>
          <p:cNvPr id="8" name="Chart 7">
            <a:extLst>
              <a:ext uri="{FF2B5EF4-FFF2-40B4-BE49-F238E27FC236}">
                <a16:creationId xmlns:a16="http://schemas.microsoft.com/office/drawing/2014/main" id="{B4F0D983-F072-4A83-9568-6D0CCFEB7EF5}"/>
              </a:ext>
            </a:extLst>
          </p:cNvPr>
          <p:cNvGraphicFramePr>
            <a:graphicFrameLocks/>
          </p:cNvGraphicFramePr>
          <p:nvPr>
            <p:extLst>
              <p:ext uri="{D42A27DB-BD31-4B8C-83A1-F6EECF244321}">
                <p14:modId xmlns:p14="http://schemas.microsoft.com/office/powerpoint/2010/main" val="1566776340"/>
              </p:ext>
            </p:extLst>
          </p:nvPr>
        </p:nvGraphicFramePr>
        <p:xfrm>
          <a:off x="1858402" y="1700110"/>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4100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AA737-2A20-4B6A-919A-0395AA717640}"/>
              </a:ext>
            </a:extLst>
          </p:cNvPr>
          <p:cNvSpPr>
            <a:spLocks noGrp="1"/>
          </p:cNvSpPr>
          <p:nvPr>
            <p:ph type="title"/>
          </p:nvPr>
        </p:nvSpPr>
        <p:spPr/>
        <p:txBody>
          <a:bodyPr/>
          <a:lstStyle/>
          <a:p>
            <a:r>
              <a:rPr lang="en-US" sz="2400" dirty="0"/>
              <a:t>Projected- Iowa Average AIR with facility specific cap </a:t>
            </a:r>
          </a:p>
        </p:txBody>
      </p:sp>
      <p:sp>
        <p:nvSpPr>
          <p:cNvPr id="3" name="Content Placeholder 2">
            <a:extLst>
              <a:ext uri="{FF2B5EF4-FFF2-40B4-BE49-F238E27FC236}">
                <a16:creationId xmlns:a16="http://schemas.microsoft.com/office/drawing/2014/main" id="{E46B965C-CE5C-4D56-BCBC-D982C522088E}"/>
              </a:ext>
            </a:extLst>
          </p:cNvPr>
          <p:cNvSpPr>
            <a:spLocks noGrp="1"/>
          </p:cNvSpPr>
          <p:nvPr>
            <p:ph idx="1"/>
          </p:nvPr>
        </p:nvSpPr>
        <p:spPr/>
        <p:txBody>
          <a:bodyPr/>
          <a:lstStyle/>
          <a:p>
            <a:r>
              <a:rPr lang="en-US" dirty="0"/>
              <a:t>Use average increase 6.90% to assumed MEI of 1.4%</a:t>
            </a:r>
          </a:p>
        </p:txBody>
      </p:sp>
      <p:sp>
        <p:nvSpPr>
          <p:cNvPr id="4" name="Slide Number Placeholder 3">
            <a:extLst>
              <a:ext uri="{FF2B5EF4-FFF2-40B4-BE49-F238E27FC236}">
                <a16:creationId xmlns:a16="http://schemas.microsoft.com/office/drawing/2014/main" id="{8E4AC2FB-1D31-4520-AC54-F1570F4EF510}"/>
              </a:ext>
            </a:extLst>
          </p:cNvPr>
          <p:cNvSpPr>
            <a:spLocks noGrp="1"/>
          </p:cNvSpPr>
          <p:nvPr>
            <p:ph type="sldNum" sz="quarter" idx="4"/>
          </p:nvPr>
        </p:nvSpPr>
        <p:spPr/>
        <p:txBody>
          <a:bodyPr/>
          <a:lstStyle/>
          <a:p>
            <a:fld id="{6DAB3F6F-6A30-410C-8DAB-3E7769D71CBC}" type="slidenum">
              <a:rPr lang="en-US" smtClean="0"/>
              <a:pPr/>
              <a:t>12</a:t>
            </a:fld>
            <a:endParaRPr lang="en-US" dirty="0"/>
          </a:p>
        </p:txBody>
      </p:sp>
      <p:pic>
        <p:nvPicPr>
          <p:cNvPr id="5" name="Picture 4">
            <a:extLst>
              <a:ext uri="{FF2B5EF4-FFF2-40B4-BE49-F238E27FC236}">
                <a16:creationId xmlns:a16="http://schemas.microsoft.com/office/drawing/2014/main" id="{634A1AEF-5CA5-464B-9543-84FE38922AF4}"/>
              </a:ext>
            </a:extLst>
          </p:cNvPr>
          <p:cNvPicPr>
            <a:picLocks noChangeAspect="1"/>
          </p:cNvPicPr>
          <p:nvPr/>
        </p:nvPicPr>
        <p:blipFill>
          <a:blip r:embed="rId2"/>
          <a:stretch>
            <a:fillRect/>
          </a:stretch>
        </p:blipFill>
        <p:spPr>
          <a:xfrm>
            <a:off x="2121338" y="1610452"/>
            <a:ext cx="4582668" cy="2753868"/>
          </a:xfrm>
          <a:prstGeom prst="rect">
            <a:avLst/>
          </a:prstGeom>
        </p:spPr>
      </p:pic>
    </p:spTree>
    <p:extLst>
      <p:ext uri="{BB962C8B-B14F-4D97-AF65-F5344CB8AC3E}">
        <p14:creationId xmlns:p14="http://schemas.microsoft.com/office/powerpoint/2010/main" val="614038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1E98-6909-4F39-8796-644CBB669068}"/>
              </a:ext>
            </a:extLst>
          </p:cNvPr>
          <p:cNvSpPr>
            <a:spLocks noGrp="1"/>
          </p:cNvSpPr>
          <p:nvPr>
            <p:ph type="title"/>
          </p:nvPr>
        </p:nvSpPr>
        <p:spPr/>
        <p:txBody>
          <a:bodyPr/>
          <a:lstStyle/>
          <a:p>
            <a:r>
              <a:rPr lang="en-US" dirty="0"/>
              <a:t>Consolidated Appropriations Act - 2021</a:t>
            </a:r>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idx="1"/>
          </p:nvPr>
        </p:nvSpPr>
        <p:spPr/>
        <p:txBody>
          <a:bodyPr/>
          <a:lstStyle/>
          <a:p>
            <a:pPr marL="457200" lvl="1" indent="0">
              <a:buNone/>
            </a:pPr>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13</a:t>
            </a:fld>
            <a:endParaRPr lang="en-US" dirty="0"/>
          </a:p>
        </p:txBody>
      </p:sp>
      <p:sp>
        <p:nvSpPr>
          <p:cNvPr id="6" name="Content Placeholder 2">
            <a:extLst>
              <a:ext uri="{FF2B5EF4-FFF2-40B4-BE49-F238E27FC236}">
                <a16:creationId xmlns:a16="http://schemas.microsoft.com/office/drawing/2014/main" id="{AE6C7FD3-54D3-4657-9ECE-7980BC045C0A}"/>
              </a:ext>
            </a:extLst>
          </p:cNvPr>
          <p:cNvSpPr txBox="1">
            <a:spLocks/>
          </p:cNvSpPr>
          <p:nvPr/>
        </p:nvSpPr>
        <p:spPr bwMode="auto">
          <a:xfrm>
            <a:off x="609600" y="945080"/>
            <a:ext cx="8229600" cy="121066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400" b="1">
                <a:solidFill>
                  <a:srgbClr val="40404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a:solidFill>
                  <a:srgbClr val="40404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1600">
                <a:solidFill>
                  <a:srgbClr val="40404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sz="1400">
                <a:solidFill>
                  <a:srgbClr val="40404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sz="1400">
                <a:solidFill>
                  <a:srgbClr val="40404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a:lstStyle>
          <a:p>
            <a:r>
              <a:rPr lang="en-US" sz="1200" b="0" kern="0" dirty="0"/>
              <a:t>Updated per visit payment limits through 2028.</a:t>
            </a:r>
          </a:p>
          <a:p>
            <a:r>
              <a:rPr lang="en-US" sz="1200" b="0" kern="0" dirty="0"/>
              <a:t>The limit increases 13% from 2021 to 2022. The limit continues to increase through 2028.</a:t>
            </a:r>
          </a:p>
          <a:p>
            <a:r>
              <a:rPr lang="en-US" sz="1200" b="0" kern="0" dirty="0"/>
              <a:t>In 2028 the limit will be $190. This will increase thereafter based on the Medicare Economic Index (MEI)</a:t>
            </a:r>
          </a:p>
          <a:p>
            <a:r>
              <a:rPr lang="en-US" sz="1200" b="0" kern="0" dirty="0"/>
              <a:t>Applicable to RHCs </a:t>
            </a:r>
            <a:r>
              <a:rPr lang="en-US" sz="1200" b="0" u="sng" kern="0" dirty="0"/>
              <a:t>other than</a:t>
            </a:r>
            <a:r>
              <a:rPr lang="en-US" sz="1200" b="0" kern="0" dirty="0"/>
              <a:t> those described in 3B (in a hospital with less than 50 beds as of 12/31/2020)</a:t>
            </a:r>
          </a:p>
          <a:p>
            <a:endParaRPr lang="en-US" kern="0" dirty="0"/>
          </a:p>
        </p:txBody>
      </p:sp>
      <p:pic>
        <p:nvPicPr>
          <p:cNvPr id="10" name="Picture 9">
            <a:extLst>
              <a:ext uri="{FF2B5EF4-FFF2-40B4-BE49-F238E27FC236}">
                <a16:creationId xmlns:a16="http://schemas.microsoft.com/office/drawing/2014/main" id="{2A622558-64BF-4C7B-9EF1-6B39D0013942}"/>
              </a:ext>
            </a:extLst>
          </p:cNvPr>
          <p:cNvPicPr>
            <a:picLocks noChangeAspect="1"/>
          </p:cNvPicPr>
          <p:nvPr/>
        </p:nvPicPr>
        <p:blipFill>
          <a:blip r:embed="rId2"/>
          <a:stretch>
            <a:fillRect/>
          </a:stretch>
        </p:blipFill>
        <p:spPr>
          <a:xfrm>
            <a:off x="782594" y="2155745"/>
            <a:ext cx="2971800" cy="2358866"/>
          </a:xfrm>
          <a:prstGeom prst="rect">
            <a:avLst/>
          </a:prstGeom>
        </p:spPr>
      </p:pic>
      <p:pic>
        <p:nvPicPr>
          <p:cNvPr id="11" name="Picture 10">
            <a:extLst>
              <a:ext uri="{FF2B5EF4-FFF2-40B4-BE49-F238E27FC236}">
                <a16:creationId xmlns:a16="http://schemas.microsoft.com/office/drawing/2014/main" id="{55AC4C42-991F-40BA-B31A-DDD7AFB343AF}"/>
              </a:ext>
            </a:extLst>
          </p:cNvPr>
          <p:cNvPicPr>
            <a:picLocks noChangeAspect="1"/>
          </p:cNvPicPr>
          <p:nvPr/>
        </p:nvPicPr>
        <p:blipFill>
          <a:blip r:embed="rId3"/>
          <a:stretch>
            <a:fillRect/>
          </a:stretch>
        </p:blipFill>
        <p:spPr>
          <a:xfrm>
            <a:off x="4572000" y="2155745"/>
            <a:ext cx="2959418" cy="1727359"/>
          </a:xfrm>
          <a:prstGeom prst="rect">
            <a:avLst/>
          </a:prstGeom>
        </p:spPr>
      </p:pic>
    </p:spTree>
    <p:extLst>
      <p:ext uri="{BB962C8B-B14F-4D97-AF65-F5344CB8AC3E}">
        <p14:creationId xmlns:p14="http://schemas.microsoft.com/office/powerpoint/2010/main" val="1853067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1E98-6909-4F39-8796-644CBB669068}"/>
              </a:ext>
            </a:extLst>
          </p:cNvPr>
          <p:cNvSpPr>
            <a:spLocks noGrp="1"/>
          </p:cNvSpPr>
          <p:nvPr>
            <p:ph type="title"/>
          </p:nvPr>
        </p:nvSpPr>
        <p:spPr/>
        <p:txBody>
          <a:bodyPr/>
          <a:lstStyle/>
          <a:p>
            <a:r>
              <a:rPr lang="en-US" sz="2800" dirty="0"/>
              <a:t>Hospital-based RHC – Per visit cap</a:t>
            </a:r>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idx="1"/>
          </p:nvPr>
        </p:nvSpPr>
        <p:spPr/>
        <p:txBody>
          <a:bodyPr/>
          <a:lstStyle/>
          <a:p>
            <a:pPr marL="457200" lvl="1" indent="0">
              <a:buNone/>
            </a:pPr>
            <a:endParaRPr lang="en-US" dirty="0"/>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14</a:t>
            </a:fld>
            <a:endParaRPr lang="en-US" dirty="0"/>
          </a:p>
        </p:txBody>
      </p:sp>
      <p:sp>
        <p:nvSpPr>
          <p:cNvPr id="6" name="Content Placeholder 2">
            <a:extLst>
              <a:ext uri="{FF2B5EF4-FFF2-40B4-BE49-F238E27FC236}">
                <a16:creationId xmlns:a16="http://schemas.microsoft.com/office/drawing/2014/main" id="{AE6C7FD3-54D3-4657-9ECE-7980BC045C0A}"/>
              </a:ext>
            </a:extLst>
          </p:cNvPr>
          <p:cNvSpPr txBox="1">
            <a:spLocks/>
          </p:cNvSpPr>
          <p:nvPr/>
        </p:nvSpPr>
        <p:spPr bwMode="auto">
          <a:xfrm>
            <a:off x="609600" y="945080"/>
            <a:ext cx="4613189"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400" b="1">
                <a:solidFill>
                  <a:srgbClr val="40404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a:solidFill>
                  <a:srgbClr val="40404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1600">
                <a:solidFill>
                  <a:srgbClr val="40404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sz="1400">
                <a:solidFill>
                  <a:srgbClr val="40404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sz="1400">
                <a:solidFill>
                  <a:srgbClr val="40404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a:lstStyle>
          <a:p>
            <a:pPr lvl="1"/>
            <a:endParaRPr lang="en-US" kern="0" dirty="0"/>
          </a:p>
        </p:txBody>
      </p:sp>
      <p:pic>
        <p:nvPicPr>
          <p:cNvPr id="7" name="Picture 6">
            <a:extLst>
              <a:ext uri="{FF2B5EF4-FFF2-40B4-BE49-F238E27FC236}">
                <a16:creationId xmlns:a16="http://schemas.microsoft.com/office/drawing/2014/main" id="{75427298-88CC-4608-86BB-FC2D83250158}"/>
              </a:ext>
            </a:extLst>
          </p:cNvPr>
          <p:cNvPicPr>
            <a:picLocks noChangeAspect="1"/>
          </p:cNvPicPr>
          <p:nvPr/>
        </p:nvPicPr>
        <p:blipFill>
          <a:blip r:embed="rId2"/>
          <a:stretch>
            <a:fillRect/>
          </a:stretch>
        </p:blipFill>
        <p:spPr>
          <a:xfrm>
            <a:off x="2150051" y="945080"/>
            <a:ext cx="4200525" cy="3523298"/>
          </a:xfrm>
          <a:prstGeom prst="rect">
            <a:avLst/>
          </a:prstGeom>
        </p:spPr>
      </p:pic>
    </p:spTree>
    <p:extLst>
      <p:ext uri="{BB962C8B-B14F-4D97-AF65-F5344CB8AC3E}">
        <p14:creationId xmlns:p14="http://schemas.microsoft.com/office/powerpoint/2010/main" val="875983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85E8-446E-4598-B48E-506275B22A4C}"/>
              </a:ext>
            </a:extLst>
          </p:cNvPr>
          <p:cNvSpPr>
            <a:spLocks noGrp="1"/>
          </p:cNvSpPr>
          <p:nvPr>
            <p:ph type="title"/>
          </p:nvPr>
        </p:nvSpPr>
        <p:spPr/>
        <p:txBody>
          <a:bodyPr/>
          <a:lstStyle/>
          <a:p>
            <a:r>
              <a:rPr lang="en-US" dirty="0"/>
              <a:t>Hospital-based RHC – Per visit cap</a:t>
            </a:r>
          </a:p>
        </p:txBody>
      </p:sp>
      <p:sp>
        <p:nvSpPr>
          <p:cNvPr id="4" name="Slide Number Placeholder 3">
            <a:extLst>
              <a:ext uri="{FF2B5EF4-FFF2-40B4-BE49-F238E27FC236}">
                <a16:creationId xmlns:a16="http://schemas.microsoft.com/office/drawing/2014/main" id="{C9BD65C3-1EF0-46BA-91B6-FAF36818B1A5}"/>
              </a:ext>
            </a:extLst>
          </p:cNvPr>
          <p:cNvSpPr>
            <a:spLocks noGrp="1"/>
          </p:cNvSpPr>
          <p:nvPr>
            <p:ph type="sldNum" sz="quarter" idx="4"/>
          </p:nvPr>
        </p:nvSpPr>
        <p:spPr/>
        <p:txBody>
          <a:bodyPr/>
          <a:lstStyle/>
          <a:p>
            <a:fld id="{6DAB3F6F-6A30-410C-8DAB-3E7769D71CBC}" type="slidenum">
              <a:rPr lang="en-US" smtClean="0"/>
              <a:pPr/>
              <a:t>15</a:t>
            </a:fld>
            <a:endParaRPr lang="en-US" dirty="0"/>
          </a:p>
        </p:txBody>
      </p:sp>
      <p:sp>
        <p:nvSpPr>
          <p:cNvPr id="5" name="Content Placeholder 2">
            <a:extLst>
              <a:ext uri="{FF2B5EF4-FFF2-40B4-BE49-F238E27FC236}">
                <a16:creationId xmlns:a16="http://schemas.microsoft.com/office/drawing/2014/main" id="{DC5D7412-43F8-4F69-9663-63164B4F3650}"/>
              </a:ext>
            </a:extLst>
          </p:cNvPr>
          <p:cNvSpPr txBox="1">
            <a:spLocks noGrp="1"/>
          </p:cNvSpPr>
          <p:nvPr>
            <p:ph idx="1"/>
          </p:nvPr>
        </p:nvSpPr>
        <p:spPr bwMode="auto">
          <a:xfrm>
            <a:off x="457200" y="1085850"/>
            <a:ext cx="82296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400" b="1">
                <a:solidFill>
                  <a:srgbClr val="40404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1800">
                <a:solidFill>
                  <a:srgbClr val="40404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1600">
                <a:solidFill>
                  <a:srgbClr val="40404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sz="1400">
                <a:solidFill>
                  <a:srgbClr val="40404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sz="1400">
                <a:solidFill>
                  <a:srgbClr val="40404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a:lstStyle>
          <a:p>
            <a:r>
              <a:rPr lang="en-US" kern="0" dirty="0"/>
              <a:t>New per visit cap for previously uncapped RHCs</a:t>
            </a:r>
          </a:p>
          <a:p>
            <a:r>
              <a:rPr lang="en-US" kern="0" dirty="0"/>
              <a:t>Cap is equal to the greater of;</a:t>
            </a:r>
          </a:p>
          <a:p>
            <a:pPr lvl="1"/>
            <a:r>
              <a:rPr lang="en-US" sz="1600" kern="0" dirty="0"/>
              <a:t>The per visit payment amount for RHC services furnished in 2020, increased by the MEI</a:t>
            </a:r>
          </a:p>
          <a:p>
            <a:pPr lvl="1"/>
            <a:r>
              <a:rPr lang="en-US" sz="1600" kern="0" dirty="0"/>
              <a:t>The limitations in place on freestanding RHCs ($100 effective 4/1/2021) </a:t>
            </a:r>
          </a:p>
          <a:p>
            <a:r>
              <a:rPr lang="en-US" kern="0" dirty="0"/>
              <a:t>Effective date is for services furnished on or after 4/1/2021</a:t>
            </a:r>
          </a:p>
          <a:p>
            <a:pPr lvl="1"/>
            <a:endParaRPr lang="en-US" kern="0" dirty="0"/>
          </a:p>
        </p:txBody>
      </p:sp>
    </p:spTree>
    <p:extLst>
      <p:ext uri="{BB962C8B-B14F-4D97-AF65-F5344CB8AC3E}">
        <p14:creationId xmlns:p14="http://schemas.microsoft.com/office/powerpoint/2010/main" val="1382952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1E98-6909-4F39-8796-644CBB669068}"/>
              </a:ext>
            </a:extLst>
          </p:cNvPr>
          <p:cNvSpPr>
            <a:spLocks noGrp="1"/>
          </p:cNvSpPr>
          <p:nvPr>
            <p:ph type="title"/>
          </p:nvPr>
        </p:nvSpPr>
        <p:spPr>
          <a:xfrm>
            <a:off x="457200" y="342899"/>
            <a:ext cx="8229600" cy="959627"/>
          </a:xfrm>
        </p:spPr>
        <p:txBody>
          <a:bodyPr/>
          <a:lstStyle/>
          <a:p>
            <a:r>
              <a:rPr lang="en-US" dirty="0"/>
              <a:t>Immediate Reimbursement Opportunity #1 - </a:t>
            </a:r>
            <a:br>
              <a:rPr lang="en-US" dirty="0"/>
            </a:br>
            <a:r>
              <a:rPr lang="en-US" dirty="0"/>
              <a:t>2020 Cost Per Visit Calculation (Base year)</a:t>
            </a:r>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idx="1"/>
          </p:nvPr>
        </p:nvSpPr>
        <p:spPr>
          <a:xfrm>
            <a:off x="457200" y="1085850"/>
            <a:ext cx="8229600" cy="3429000"/>
          </a:xfrm>
        </p:spPr>
        <p:txBody>
          <a:bodyPr/>
          <a:lstStyle/>
          <a:p>
            <a:pPr lvl="1"/>
            <a:endParaRPr lang="en-US" sz="2400" dirty="0"/>
          </a:p>
          <a:p>
            <a:pPr lvl="1"/>
            <a:r>
              <a:rPr lang="en-US" sz="2400" dirty="0"/>
              <a:t>Exception to Productivity Limits</a:t>
            </a:r>
          </a:p>
          <a:p>
            <a:pPr lvl="1"/>
            <a:r>
              <a:rPr lang="en-US" sz="2400" dirty="0"/>
              <a:t>Verify FTEs reported</a:t>
            </a:r>
          </a:p>
          <a:p>
            <a:pPr lvl="1"/>
            <a:r>
              <a:rPr lang="en-US" sz="2400" dirty="0"/>
              <a:t>Reporting of Telehealth Visit Counts</a:t>
            </a:r>
          </a:p>
          <a:p>
            <a:pPr lvl="1"/>
            <a:r>
              <a:rPr lang="en-US" sz="2400" dirty="0"/>
              <a:t>Methodology to Carve out of Telehealth cost, Chronic Care Management costs, or other non-RHC costs</a:t>
            </a:r>
          </a:p>
          <a:p>
            <a:pPr lvl="2"/>
            <a:endParaRPr lang="en-US" sz="2200" dirty="0"/>
          </a:p>
          <a:p>
            <a:pPr marL="914400" lvl="2" indent="0">
              <a:buNone/>
            </a:pPr>
            <a:endParaRPr lang="en-US" dirty="0"/>
          </a:p>
          <a:p>
            <a:endParaRPr lang="en-US" dirty="0"/>
          </a:p>
        </p:txBody>
      </p:sp>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16</a:t>
            </a:fld>
            <a:endParaRPr lang="en-US" dirty="0"/>
          </a:p>
        </p:txBody>
      </p:sp>
    </p:spTree>
    <p:extLst>
      <p:ext uri="{BB962C8B-B14F-4D97-AF65-F5344CB8AC3E}">
        <p14:creationId xmlns:p14="http://schemas.microsoft.com/office/powerpoint/2010/main" val="487769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9A21-29B7-4034-BBAC-4CE0C3FDCA1E}"/>
              </a:ext>
            </a:extLst>
          </p:cNvPr>
          <p:cNvSpPr>
            <a:spLocks noGrp="1"/>
          </p:cNvSpPr>
          <p:nvPr>
            <p:ph type="title"/>
          </p:nvPr>
        </p:nvSpPr>
        <p:spPr/>
        <p:txBody>
          <a:bodyPr/>
          <a:lstStyle/>
          <a:p>
            <a:r>
              <a:rPr lang="en-US" dirty="0"/>
              <a:t>Reimbursement Opportunity #1 - </a:t>
            </a:r>
            <a:br>
              <a:rPr lang="en-US" dirty="0"/>
            </a:br>
            <a:r>
              <a:rPr lang="en-US" dirty="0"/>
              <a:t>2020 Cost Per Visit Calculation (Base year)</a:t>
            </a:r>
          </a:p>
        </p:txBody>
      </p:sp>
      <p:sp>
        <p:nvSpPr>
          <p:cNvPr id="4" name="Slide Number Placeholder 3">
            <a:extLst>
              <a:ext uri="{FF2B5EF4-FFF2-40B4-BE49-F238E27FC236}">
                <a16:creationId xmlns:a16="http://schemas.microsoft.com/office/drawing/2014/main" id="{FC6AC97D-6CA3-45F5-9160-7513F0B49E1B}"/>
              </a:ext>
            </a:extLst>
          </p:cNvPr>
          <p:cNvSpPr>
            <a:spLocks noGrp="1"/>
          </p:cNvSpPr>
          <p:nvPr>
            <p:ph type="sldNum" sz="quarter" idx="4"/>
          </p:nvPr>
        </p:nvSpPr>
        <p:spPr/>
        <p:txBody>
          <a:bodyPr/>
          <a:lstStyle/>
          <a:p>
            <a:fld id="{6DAB3F6F-6A30-410C-8DAB-3E7769D71CBC}" type="slidenum">
              <a:rPr lang="en-US" smtClean="0"/>
              <a:pPr/>
              <a:t>17</a:t>
            </a:fld>
            <a:endParaRPr lang="en-US" dirty="0"/>
          </a:p>
        </p:txBody>
      </p:sp>
      <p:pic>
        <p:nvPicPr>
          <p:cNvPr id="14" name="Content Placeholder 13">
            <a:extLst>
              <a:ext uri="{FF2B5EF4-FFF2-40B4-BE49-F238E27FC236}">
                <a16:creationId xmlns:a16="http://schemas.microsoft.com/office/drawing/2014/main" id="{4DC3BEA8-CC99-4C06-ADDF-BC9AFE425CE3}"/>
              </a:ext>
            </a:extLst>
          </p:cNvPr>
          <p:cNvPicPr>
            <a:picLocks noGrp="1" noChangeAspect="1"/>
          </p:cNvPicPr>
          <p:nvPr>
            <p:ph idx="1"/>
          </p:nvPr>
        </p:nvPicPr>
        <p:blipFill>
          <a:blip r:embed="rId2"/>
          <a:stretch>
            <a:fillRect/>
          </a:stretch>
        </p:blipFill>
        <p:spPr>
          <a:xfrm>
            <a:off x="457200" y="1205777"/>
            <a:ext cx="3970020" cy="1775460"/>
          </a:xfrm>
          <a:prstGeom prst="rect">
            <a:avLst/>
          </a:prstGeom>
        </p:spPr>
      </p:pic>
      <p:pic>
        <p:nvPicPr>
          <p:cNvPr id="16" name="Picture 15">
            <a:extLst>
              <a:ext uri="{FF2B5EF4-FFF2-40B4-BE49-F238E27FC236}">
                <a16:creationId xmlns:a16="http://schemas.microsoft.com/office/drawing/2014/main" id="{62DE5812-A806-40B2-8AF2-022E8FEC8327}"/>
              </a:ext>
            </a:extLst>
          </p:cNvPr>
          <p:cNvPicPr>
            <a:picLocks noChangeAspect="1"/>
          </p:cNvPicPr>
          <p:nvPr/>
        </p:nvPicPr>
        <p:blipFill>
          <a:blip r:embed="rId3"/>
          <a:stretch>
            <a:fillRect/>
          </a:stretch>
        </p:blipFill>
        <p:spPr>
          <a:xfrm>
            <a:off x="5534458" y="1178499"/>
            <a:ext cx="2705100" cy="2903220"/>
          </a:xfrm>
          <a:prstGeom prst="rect">
            <a:avLst/>
          </a:prstGeom>
        </p:spPr>
      </p:pic>
      <p:sp>
        <p:nvSpPr>
          <p:cNvPr id="3" name="Oval 2">
            <a:extLst>
              <a:ext uri="{FF2B5EF4-FFF2-40B4-BE49-F238E27FC236}">
                <a16:creationId xmlns:a16="http://schemas.microsoft.com/office/drawing/2014/main" id="{9ACC0B38-E4D2-4DA8-A6B9-05F19998162D}"/>
              </a:ext>
            </a:extLst>
          </p:cNvPr>
          <p:cNvSpPr/>
          <p:nvPr/>
        </p:nvSpPr>
        <p:spPr bwMode="auto">
          <a:xfrm>
            <a:off x="2876550" y="1816100"/>
            <a:ext cx="438150" cy="2286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
        <p:nvSpPr>
          <p:cNvPr id="7" name="Oval 6">
            <a:extLst>
              <a:ext uri="{FF2B5EF4-FFF2-40B4-BE49-F238E27FC236}">
                <a16:creationId xmlns:a16="http://schemas.microsoft.com/office/drawing/2014/main" id="{D13DAD58-AA1E-492D-819E-F631D5ED3F2F}"/>
              </a:ext>
            </a:extLst>
          </p:cNvPr>
          <p:cNvSpPr/>
          <p:nvPr/>
        </p:nvSpPr>
        <p:spPr bwMode="auto">
          <a:xfrm>
            <a:off x="7787995" y="3915068"/>
            <a:ext cx="438150" cy="2286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2306795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1AF4C-8EF9-41A8-89D0-06F3D65F6422}"/>
              </a:ext>
            </a:extLst>
          </p:cNvPr>
          <p:cNvSpPr>
            <a:spLocks noGrp="1"/>
          </p:cNvSpPr>
          <p:nvPr>
            <p:ph type="title"/>
          </p:nvPr>
        </p:nvSpPr>
        <p:spPr/>
        <p:txBody>
          <a:bodyPr/>
          <a:lstStyle/>
          <a:p>
            <a:r>
              <a:rPr lang="en-US" dirty="0"/>
              <a:t>Reimbursement Opportunity #1 - </a:t>
            </a:r>
            <a:br>
              <a:rPr lang="en-US" dirty="0"/>
            </a:br>
            <a:r>
              <a:rPr lang="en-US" dirty="0"/>
              <a:t>2020 Cost Per Visit Calculation (Base year)</a:t>
            </a:r>
          </a:p>
        </p:txBody>
      </p:sp>
      <p:pic>
        <p:nvPicPr>
          <p:cNvPr id="5" name="Content Placeholder 4">
            <a:extLst>
              <a:ext uri="{FF2B5EF4-FFF2-40B4-BE49-F238E27FC236}">
                <a16:creationId xmlns:a16="http://schemas.microsoft.com/office/drawing/2014/main" id="{A18D4CDA-FBAB-4BA4-887F-D3A24CAB6A92}"/>
              </a:ext>
            </a:extLst>
          </p:cNvPr>
          <p:cNvPicPr>
            <a:picLocks noGrp="1" noChangeAspect="1"/>
          </p:cNvPicPr>
          <p:nvPr>
            <p:ph idx="1"/>
          </p:nvPr>
        </p:nvPicPr>
        <p:blipFill>
          <a:blip r:embed="rId2"/>
          <a:stretch>
            <a:fillRect/>
          </a:stretch>
        </p:blipFill>
        <p:spPr>
          <a:xfrm>
            <a:off x="457200" y="1226560"/>
            <a:ext cx="3970020" cy="1775460"/>
          </a:xfrm>
          <a:prstGeom prst="rect">
            <a:avLst/>
          </a:prstGeom>
        </p:spPr>
      </p:pic>
      <p:sp>
        <p:nvSpPr>
          <p:cNvPr id="4" name="Slide Number Placeholder 3">
            <a:extLst>
              <a:ext uri="{FF2B5EF4-FFF2-40B4-BE49-F238E27FC236}">
                <a16:creationId xmlns:a16="http://schemas.microsoft.com/office/drawing/2014/main" id="{AE943F50-19CE-480F-84FF-BD5BBED9C344}"/>
              </a:ext>
            </a:extLst>
          </p:cNvPr>
          <p:cNvSpPr>
            <a:spLocks noGrp="1"/>
          </p:cNvSpPr>
          <p:nvPr>
            <p:ph type="sldNum" sz="quarter" idx="4"/>
          </p:nvPr>
        </p:nvSpPr>
        <p:spPr/>
        <p:txBody>
          <a:bodyPr/>
          <a:lstStyle/>
          <a:p>
            <a:fld id="{6DAB3F6F-6A30-410C-8DAB-3E7769D71CBC}" type="slidenum">
              <a:rPr lang="en-US" smtClean="0"/>
              <a:pPr/>
              <a:t>18</a:t>
            </a:fld>
            <a:endParaRPr lang="en-US" dirty="0"/>
          </a:p>
        </p:txBody>
      </p:sp>
      <p:pic>
        <p:nvPicPr>
          <p:cNvPr id="6" name="Picture 5">
            <a:extLst>
              <a:ext uri="{FF2B5EF4-FFF2-40B4-BE49-F238E27FC236}">
                <a16:creationId xmlns:a16="http://schemas.microsoft.com/office/drawing/2014/main" id="{91FC5B42-C24C-4BD9-B9A8-29EE775C4326}"/>
              </a:ext>
            </a:extLst>
          </p:cNvPr>
          <p:cNvPicPr>
            <a:picLocks noChangeAspect="1"/>
          </p:cNvPicPr>
          <p:nvPr/>
        </p:nvPicPr>
        <p:blipFill>
          <a:blip r:embed="rId3"/>
          <a:stretch>
            <a:fillRect/>
          </a:stretch>
        </p:blipFill>
        <p:spPr>
          <a:xfrm>
            <a:off x="5132676" y="1226560"/>
            <a:ext cx="2705100" cy="2903220"/>
          </a:xfrm>
          <a:prstGeom prst="rect">
            <a:avLst/>
          </a:prstGeom>
        </p:spPr>
      </p:pic>
      <p:sp>
        <p:nvSpPr>
          <p:cNvPr id="7" name="Oval 6">
            <a:extLst>
              <a:ext uri="{FF2B5EF4-FFF2-40B4-BE49-F238E27FC236}">
                <a16:creationId xmlns:a16="http://schemas.microsoft.com/office/drawing/2014/main" id="{770F3118-C1C0-4339-839C-8ECFFE143DC6}"/>
              </a:ext>
            </a:extLst>
          </p:cNvPr>
          <p:cNvSpPr/>
          <p:nvPr/>
        </p:nvSpPr>
        <p:spPr bwMode="auto">
          <a:xfrm>
            <a:off x="2876550" y="1829954"/>
            <a:ext cx="438150" cy="2286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
        <p:nvSpPr>
          <p:cNvPr id="8" name="Oval 7">
            <a:extLst>
              <a:ext uri="{FF2B5EF4-FFF2-40B4-BE49-F238E27FC236}">
                <a16:creationId xmlns:a16="http://schemas.microsoft.com/office/drawing/2014/main" id="{A5403AC3-6C42-4EC8-9B6D-0452117B6F07}"/>
              </a:ext>
            </a:extLst>
          </p:cNvPr>
          <p:cNvSpPr/>
          <p:nvPr/>
        </p:nvSpPr>
        <p:spPr bwMode="auto">
          <a:xfrm>
            <a:off x="7379284" y="3935849"/>
            <a:ext cx="438150" cy="2286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21520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BD72-DC05-40A2-834D-F3741347127B}"/>
              </a:ext>
            </a:extLst>
          </p:cNvPr>
          <p:cNvSpPr>
            <a:spLocks noGrp="1"/>
          </p:cNvSpPr>
          <p:nvPr>
            <p:ph type="title"/>
          </p:nvPr>
        </p:nvSpPr>
        <p:spPr/>
        <p:txBody>
          <a:bodyPr/>
          <a:lstStyle/>
          <a:p>
            <a:r>
              <a:rPr lang="en-US" dirty="0"/>
              <a:t>Immediate Reimbursement Opportunity #1 - </a:t>
            </a:r>
            <a:br>
              <a:rPr lang="en-US" dirty="0"/>
            </a:br>
            <a:r>
              <a:rPr lang="en-US" dirty="0"/>
              <a:t>2020 Cost Per Visit Calculation (Base year)</a:t>
            </a:r>
          </a:p>
        </p:txBody>
      </p:sp>
      <p:sp>
        <p:nvSpPr>
          <p:cNvPr id="3" name="Content Placeholder 2">
            <a:extLst>
              <a:ext uri="{FF2B5EF4-FFF2-40B4-BE49-F238E27FC236}">
                <a16:creationId xmlns:a16="http://schemas.microsoft.com/office/drawing/2014/main" id="{FE54430A-B749-4628-B23F-B29640D73D1A}"/>
              </a:ext>
            </a:extLst>
          </p:cNvPr>
          <p:cNvSpPr>
            <a:spLocks noGrp="1"/>
          </p:cNvSpPr>
          <p:nvPr>
            <p:ph idx="1"/>
          </p:nvPr>
        </p:nvSpPr>
        <p:spPr>
          <a:xfrm>
            <a:off x="443346" y="1190625"/>
            <a:ext cx="8229600" cy="3429000"/>
          </a:xfrm>
        </p:spPr>
        <p:txBody>
          <a:bodyPr/>
          <a:lstStyle/>
          <a:p>
            <a:r>
              <a:rPr lang="en-US" dirty="0"/>
              <a:t>Request a reduction to the Physician productivity standard</a:t>
            </a:r>
          </a:p>
          <a:p>
            <a:r>
              <a:rPr lang="en-US" dirty="0"/>
              <a:t>Increased Medicare reimbursement in FY2020 of about $101,000</a:t>
            </a:r>
          </a:p>
          <a:p>
            <a:r>
              <a:rPr lang="en-US" dirty="0"/>
              <a:t>Increase in Base Year 2020 All Inclusive Rate (AIR) from $252 to $365. An increase of $113 per visit or 45% </a:t>
            </a:r>
          </a:p>
          <a:p>
            <a:r>
              <a:rPr lang="en-US" dirty="0"/>
              <a:t>This provider was about $10 Million in net patient revenue in FY2020, clinic is about 3% of operations</a:t>
            </a:r>
          </a:p>
        </p:txBody>
      </p:sp>
      <p:sp>
        <p:nvSpPr>
          <p:cNvPr id="4" name="Slide Number Placeholder 3">
            <a:extLst>
              <a:ext uri="{FF2B5EF4-FFF2-40B4-BE49-F238E27FC236}">
                <a16:creationId xmlns:a16="http://schemas.microsoft.com/office/drawing/2014/main" id="{E040AD8B-EB6F-4BD3-82C2-299C8B9CEA83}"/>
              </a:ext>
            </a:extLst>
          </p:cNvPr>
          <p:cNvSpPr>
            <a:spLocks noGrp="1"/>
          </p:cNvSpPr>
          <p:nvPr>
            <p:ph type="sldNum" sz="quarter" idx="4"/>
          </p:nvPr>
        </p:nvSpPr>
        <p:spPr/>
        <p:txBody>
          <a:bodyPr/>
          <a:lstStyle/>
          <a:p>
            <a:fld id="{6DAB3F6F-6A30-410C-8DAB-3E7769D71CBC}" type="slidenum">
              <a:rPr lang="en-US" smtClean="0"/>
              <a:pPr/>
              <a:t>19</a:t>
            </a:fld>
            <a:endParaRPr lang="en-US" dirty="0"/>
          </a:p>
        </p:txBody>
      </p:sp>
    </p:spTree>
    <p:extLst>
      <p:ext uri="{BB962C8B-B14F-4D97-AF65-F5344CB8AC3E}">
        <p14:creationId xmlns:p14="http://schemas.microsoft.com/office/powerpoint/2010/main" val="133319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665A8-DCE3-4488-B5EC-13F76B58AF29}"/>
              </a:ext>
            </a:extLst>
          </p:cNvPr>
          <p:cNvSpPr>
            <a:spLocks noGrp="1"/>
          </p:cNvSpPr>
          <p:nvPr>
            <p:ph type="title"/>
          </p:nvPr>
        </p:nvSpPr>
        <p:spPr/>
        <p:txBody>
          <a:bodyPr/>
          <a:lstStyle/>
          <a:p>
            <a:r>
              <a:rPr lang="en-US" dirty="0"/>
              <a:t>Agenda	</a:t>
            </a:r>
          </a:p>
        </p:txBody>
      </p:sp>
      <p:sp>
        <p:nvSpPr>
          <p:cNvPr id="3" name="Content Placeholder 2">
            <a:extLst>
              <a:ext uri="{FF2B5EF4-FFF2-40B4-BE49-F238E27FC236}">
                <a16:creationId xmlns:a16="http://schemas.microsoft.com/office/drawing/2014/main" id="{D00A9967-78D0-4CA8-8489-675573C24A79}"/>
              </a:ext>
            </a:extLst>
          </p:cNvPr>
          <p:cNvSpPr>
            <a:spLocks noGrp="1"/>
          </p:cNvSpPr>
          <p:nvPr>
            <p:ph idx="1"/>
          </p:nvPr>
        </p:nvSpPr>
        <p:spPr/>
        <p:txBody>
          <a:bodyPr/>
          <a:lstStyle/>
          <a:p>
            <a:r>
              <a:rPr lang="en-US" dirty="0"/>
              <a:t>Refresh on RHC Cost Per Visit Limit Legislation with Detailed Discussion on Opportunities to Look for</a:t>
            </a:r>
          </a:p>
          <a:p>
            <a:r>
              <a:rPr lang="en-US" dirty="0"/>
              <a:t>Rural Emergency Hospital Status</a:t>
            </a:r>
          </a:p>
          <a:p>
            <a:r>
              <a:rPr lang="en-US" dirty="0"/>
              <a:t>Q&amp;A/Other Topics?</a:t>
            </a:r>
          </a:p>
          <a:p>
            <a:pPr marL="457200" lvl="1" indent="0">
              <a:buNone/>
            </a:pPr>
            <a:endParaRPr lang="en-US" dirty="0"/>
          </a:p>
        </p:txBody>
      </p:sp>
      <p:sp>
        <p:nvSpPr>
          <p:cNvPr id="4" name="Slide Number Placeholder 3">
            <a:extLst>
              <a:ext uri="{FF2B5EF4-FFF2-40B4-BE49-F238E27FC236}">
                <a16:creationId xmlns:a16="http://schemas.microsoft.com/office/drawing/2014/main" id="{94DA41B3-660F-47F7-BF98-F8B4849BCB87}"/>
              </a:ext>
            </a:extLst>
          </p:cNvPr>
          <p:cNvSpPr>
            <a:spLocks noGrp="1"/>
          </p:cNvSpPr>
          <p:nvPr>
            <p:ph type="sldNum" sz="quarter" idx="4"/>
          </p:nvPr>
        </p:nvSpPr>
        <p:spPr/>
        <p:txBody>
          <a:bodyPr/>
          <a:lstStyle/>
          <a:p>
            <a:fld id="{6DAB3F6F-6A30-410C-8DAB-3E7769D71CBC}" type="slidenum">
              <a:rPr lang="en-US" smtClean="0"/>
              <a:pPr/>
              <a:t>2</a:t>
            </a:fld>
            <a:endParaRPr lang="en-US" dirty="0"/>
          </a:p>
        </p:txBody>
      </p:sp>
    </p:spTree>
    <p:extLst>
      <p:ext uri="{BB962C8B-B14F-4D97-AF65-F5344CB8AC3E}">
        <p14:creationId xmlns:p14="http://schemas.microsoft.com/office/powerpoint/2010/main" val="806149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BD72-DC05-40A2-834D-F3741347127B}"/>
              </a:ext>
            </a:extLst>
          </p:cNvPr>
          <p:cNvSpPr>
            <a:spLocks noGrp="1"/>
          </p:cNvSpPr>
          <p:nvPr>
            <p:ph type="title"/>
          </p:nvPr>
        </p:nvSpPr>
        <p:spPr/>
        <p:txBody>
          <a:bodyPr/>
          <a:lstStyle/>
          <a:p>
            <a:r>
              <a:rPr lang="en-US" dirty="0"/>
              <a:t>Immediate Reimbursement Opportunity #1 - </a:t>
            </a:r>
            <a:br>
              <a:rPr lang="en-US" dirty="0"/>
            </a:br>
            <a:r>
              <a:rPr lang="en-US" dirty="0"/>
              <a:t>2020 Cost Per Visit Calculation (Base year)</a:t>
            </a:r>
          </a:p>
        </p:txBody>
      </p:sp>
      <p:sp>
        <p:nvSpPr>
          <p:cNvPr id="3" name="Content Placeholder 2">
            <a:extLst>
              <a:ext uri="{FF2B5EF4-FFF2-40B4-BE49-F238E27FC236}">
                <a16:creationId xmlns:a16="http://schemas.microsoft.com/office/drawing/2014/main" id="{FE54430A-B749-4628-B23F-B29640D73D1A}"/>
              </a:ext>
            </a:extLst>
          </p:cNvPr>
          <p:cNvSpPr>
            <a:spLocks noGrp="1"/>
          </p:cNvSpPr>
          <p:nvPr>
            <p:ph idx="1"/>
          </p:nvPr>
        </p:nvSpPr>
        <p:spPr>
          <a:xfrm>
            <a:off x="443346" y="1190625"/>
            <a:ext cx="8229600" cy="3429000"/>
          </a:xfrm>
        </p:spPr>
        <p:txBody>
          <a:bodyPr/>
          <a:lstStyle/>
          <a:p>
            <a:r>
              <a:rPr lang="en-US" dirty="0"/>
              <a:t>As of April 1</a:t>
            </a:r>
            <a:r>
              <a:rPr lang="en-US" baseline="30000" dirty="0"/>
              <a:t>st</a:t>
            </a:r>
            <a:r>
              <a:rPr lang="en-US" dirty="0"/>
              <a:t>, 2022 there were still opportunities nationally as high as $3.2M</a:t>
            </a:r>
          </a:p>
          <a:p>
            <a:r>
              <a:rPr lang="en-US" dirty="0"/>
              <a:t>In Iowa there may still be opportunities as high as $175,000</a:t>
            </a:r>
          </a:p>
          <a:p>
            <a:r>
              <a:rPr lang="en-US" dirty="0"/>
              <a:t>In most cases, future year impacts due to carry forward of cost per visit limit will eventually equal or exceed this opportunity</a:t>
            </a:r>
          </a:p>
          <a:p>
            <a:pPr lvl="1"/>
            <a:endParaRPr lang="en-US" dirty="0"/>
          </a:p>
        </p:txBody>
      </p:sp>
      <p:sp>
        <p:nvSpPr>
          <p:cNvPr id="4" name="Slide Number Placeholder 3">
            <a:extLst>
              <a:ext uri="{FF2B5EF4-FFF2-40B4-BE49-F238E27FC236}">
                <a16:creationId xmlns:a16="http://schemas.microsoft.com/office/drawing/2014/main" id="{E040AD8B-EB6F-4BD3-82C2-299C8B9CEA83}"/>
              </a:ext>
            </a:extLst>
          </p:cNvPr>
          <p:cNvSpPr>
            <a:spLocks noGrp="1"/>
          </p:cNvSpPr>
          <p:nvPr>
            <p:ph type="sldNum" sz="quarter" idx="4"/>
          </p:nvPr>
        </p:nvSpPr>
        <p:spPr/>
        <p:txBody>
          <a:bodyPr/>
          <a:lstStyle/>
          <a:p>
            <a:fld id="{6DAB3F6F-6A30-410C-8DAB-3E7769D71CBC}" type="slidenum">
              <a:rPr lang="en-US" smtClean="0"/>
              <a:pPr/>
              <a:t>20</a:t>
            </a:fld>
            <a:endParaRPr lang="en-US" dirty="0"/>
          </a:p>
        </p:txBody>
      </p:sp>
    </p:spTree>
    <p:extLst>
      <p:ext uri="{BB962C8B-B14F-4D97-AF65-F5344CB8AC3E}">
        <p14:creationId xmlns:p14="http://schemas.microsoft.com/office/powerpoint/2010/main" val="529145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BD72-DC05-40A2-834D-F3741347127B}"/>
              </a:ext>
            </a:extLst>
          </p:cNvPr>
          <p:cNvSpPr>
            <a:spLocks noGrp="1"/>
          </p:cNvSpPr>
          <p:nvPr>
            <p:ph type="title"/>
          </p:nvPr>
        </p:nvSpPr>
        <p:spPr/>
        <p:txBody>
          <a:bodyPr/>
          <a:lstStyle/>
          <a:p>
            <a:r>
              <a:rPr lang="en-US" dirty="0"/>
              <a:t>Immediate Reimbursement Opportunity #1 - </a:t>
            </a:r>
            <a:br>
              <a:rPr lang="en-US" dirty="0"/>
            </a:br>
            <a:r>
              <a:rPr lang="en-US" dirty="0"/>
              <a:t>2020 Cost Per Visit Calculation (Base year)</a:t>
            </a:r>
          </a:p>
        </p:txBody>
      </p:sp>
      <p:sp>
        <p:nvSpPr>
          <p:cNvPr id="3" name="Content Placeholder 2">
            <a:extLst>
              <a:ext uri="{FF2B5EF4-FFF2-40B4-BE49-F238E27FC236}">
                <a16:creationId xmlns:a16="http://schemas.microsoft.com/office/drawing/2014/main" id="{FE54430A-B749-4628-B23F-B29640D73D1A}"/>
              </a:ext>
            </a:extLst>
          </p:cNvPr>
          <p:cNvSpPr>
            <a:spLocks noGrp="1"/>
          </p:cNvSpPr>
          <p:nvPr>
            <p:ph idx="1"/>
          </p:nvPr>
        </p:nvSpPr>
        <p:spPr>
          <a:xfrm>
            <a:off x="443346" y="1190625"/>
            <a:ext cx="8229600" cy="3429000"/>
          </a:xfrm>
        </p:spPr>
        <p:txBody>
          <a:bodyPr/>
          <a:lstStyle/>
          <a:p>
            <a:r>
              <a:rPr lang="en-US" sz="1800" dirty="0"/>
              <a:t>Even a perceived small miss in productivity in 2020 can make a large impact over time</a:t>
            </a:r>
          </a:p>
          <a:p>
            <a:r>
              <a:rPr lang="en-US" sz="1800" dirty="0"/>
              <a:t>Actual RHC example: $5.88 per visit times 384 visits = $2,257 for 2020</a:t>
            </a:r>
          </a:p>
          <a:p>
            <a:endParaRPr lang="en-US" sz="1800" dirty="0"/>
          </a:p>
          <a:p>
            <a:endParaRPr lang="en-US" dirty="0"/>
          </a:p>
          <a:p>
            <a:pPr lvl="1"/>
            <a:endParaRPr lang="en-US" dirty="0"/>
          </a:p>
        </p:txBody>
      </p:sp>
      <p:sp>
        <p:nvSpPr>
          <p:cNvPr id="4" name="Slide Number Placeholder 3">
            <a:extLst>
              <a:ext uri="{FF2B5EF4-FFF2-40B4-BE49-F238E27FC236}">
                <a16:creationId xmlns:a16="http://schemas.microsoft.com/office/drawing/2014/main" id="{E040AD8B-EB6F-4BD3-82C2-299C8B9CEA83}"/>
              </a:ext>
            </a:extLst>
          </p:cNvPr>
          <p:cNvSpPr>
            <a:spLocks noGrp="1"/>
          </p:cNvSpPr>
          <p:nvPr>
            <p:ph type="sldNum" sz="quarter" idx="4"/>
          </p:nvPr>
        </p:nvSpPr>
        <p:spPr/>
        <p:txBody>
          <a:bodyPr/>
          <a:lstStyle/>
          <a:p>
            <a:fld id="{6DAB3F6F-6A30-410C-8DAB-3E7769D71CBC}" type="slidenum">
              <a:rPr lang="en-US" smtClean="0"/>
              <a:pPr/>
              <a:t>21</a:t>
            </a:fld>
            <a:endParaRPr lang="en-US" dirty="0"/>
          </a:p>
        </p:txBody>
      </p:sp>
      <p:pic>
        <p:nvPicPr>
          <p:cNvPr id="5" name="Picture 4">
            <a:extLst>
              <a:ext uri="{FF2B5EF4-FFF2-40B4-BE49-F238E27FC236}">
                <a16:creationId xmlns:a16="http://schemas.microsoft.com/office/drawing/2014/main" id="{1C7078A3-FD3A-4F2E-8A8F-6A2264E053F1}"/>
              </a:ext>
            </a:extLst>
          </p:cNvPr>
          <p:cNvPicPr>
            <a:picLocks noChangeAspect="1"/>
          </p:cNvPicPr>
          <p:nvPr/>
        </p:nvPicPr>
        <p:blipFill>
          <a:blip r:embed="rId2"/>
          <a:stretch>
            <a:fillRect/>
          </a:stretch>
        </p:blipFill>
        <p:spPr>
          <a:xfrm>
            <a:off x="1546514" y="2150311"/>
            <a:ext cx="5616286" cy="2650289"/>
          </a:xfrm>
          <a:prstGeom prst="rect">
            <a:avLst/>
          </a:prstGeom>
        </p:spPr>
      </p:pic>
    </p:spTree>
    <p:extLst>
      <p:ext uri="{BB962C8B-B14F-4D97-AF65-F5344CB8AC3E}">
        <p14:creationId xmlns:p14="http://schemas.microsoft.com/office/powerpoint/2010/main" val="791027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33BD1-DD53-4B58-9A19-22C99AAA60D7}"/>
              </a:ext>
            </a:extLst>
          </p:cNvPr>
          <p:cNvSpPr>
            <a:spLocks noGrp="1"/>
          </p:cNvSpPr>
          <p:nvPr>
            <p:ph type="title"/>
          </p:nvPr>
        </p:nvSpPr>
        <p:spPr/>
        <p:txBody>
          <a:bodyPr/>
          <a:lstStyle/>
          <a:p>
            <a:r>
              <a:rPr lang="en-US" dirty="0"/>
              <a:t>Reimbursement Opportunity #2 - </a:t>
            </a:r>
            <a:br>
              <a:rPr lang="en-US" dirty="0"/>
            </a:br>
            <a:r>
              <a:rPr lang="en-US" dirty="0"/>
              <a:t>Overhead Allocations</a:t>
            </a:r>
          </a:p>
        </p:txBody>
      </p:sp>
      <p:sp>
        <p:nvSpPr>
          <p:cNvPr id="3" name="Content Placeholder 2">
            <a:extLst>
              <a:ext uri="{FF2B5EF4-FFF2-40B4-BE49-F238E27FC236}">
                <a16:creationId xmlns:a16="http://schemas.microsoft.com/office/drawing/2014/main" id="{06D12F9A-BCA4-463E-B692-5C95B8E212CB}"/>
              </a:ext>
            </a:extLst>
          </p:cNvPr>
          <p:cNvSpPr>
            <a:spLocks noGrp="1"/>
          </p:cNvSpPr>
          <p:nvPr>
            <p:ph idx="1"/>
          </p:nvPr>
        </p:nvSpPr>
        <p:spPr>
          <a:xfrm>
            <a:off x="457200" y="1453830"/>
            <a:ext cx="8229600" cy="3061020"/>
          </a:xfrm>
        </p:spPr>
        <p:txBody>
          <a:bodyPr/>
          <a:lstStyle/>
          <a:p>
            <a:r>
              <a:rPr lang="en-US" dirty="0"/>
              <a:t>Look for duplicate allocations of overhead within the trial balance</a:t>
            </a:r>
          </a:p>
          <a:p>
            <a:pPr lvl="1"/>
            <a:r>
              <a:rPr lang="en-US" dirty="0"/>
              <a:t>Capital Costs </a:t>
            </a:r>
          </a:p>
          <a:p>
            <a:pPr lvl="1"/>
            <a:r>
              <a:rPr lang="en-US" dirty="0"/>
              <a:t>Employee Benefits</a:t>
            </a:r>
          </a:p>
          <a:p>
            <a:pPr lvl="1"/>
            <a:r>
              <a:rPr lang="en-US" dirty="0"/>
              <a:t>Administrative &amp; General</a:t>
            </a:r>
          </a:p>
          <a:p>
            <a:pPr lvl="1"/>
            <a:r>
              <a:rPr lang="en-US" dirty="0"/>
              <a:t>Utilities &amp; Maintenance</a:t>
            </a:r>
          </a:p>
          <a:p>
            <a:pPr lvl="1"/>
            <a:r>
              <a:rPr lang="en-US" dirty="0"/>
              <a:t>Housekeeping</a:t>
            </a:r>
          </a:p>
          <a:p>
            <a:pPr marL="457200" lvl="1" indent="0">
              <a:buNone/>
            </a:pPr>
            <a:endParaRPr lang="en-US" dirty="0"/>
          </a:p>
        </p:txBody>
      </p:sp>
      <p:sp>
        <p:nvSpPr>
          <p:cNvPr id="4" name="Slide Number Placeholder 3">
            <a:extLst>
              <a:ext uri="{FF2B5EF4-FFF2-40B4-BE49-F238E27FC236}">
                <a16:creationId xmlns:a16="http://schemas.microsoft.com/office/drawing/2014/main" id="{D252F8A4-701B-4686-BD28-8BC198DCCA79}"/>
              </a:ext>
            </a:extLst>
          </p:cNvPr>
          <p:cNvSpPr>
            <a:spLocks noGrp="1"/>
          </p:cNvSpPr>
          <p:nvPr>
            <p:ph type="sldNum" sz="quarter" idx="4"/>
          </p:nvPr>
        </p:nvSpPr>
        <p:spPr/>
        <p:txBody>
          <a:bodyPr/>
          <a:lstStyle/>
          <a:p>
            <a:fld id="{6DAB3F6F-6A30-410C-8DAB-3E7769D71CBC}" type="slidenum">
              <a:rPr lang="en-US" smtClean="0"/>
              <a:pPr/>
              <a:t>22</a:t>
            </a:fld>
            <a:endParaRPr lang="en-US" dirty="0"/>
          </a:p>
        </p:txBody>
      </p:sp>
    </p:spTree>
    <p:extLst>
      <p:ext uri="{BB962C8B-B14F-4D97-AF65-F5344CB8AC3E}">
        <p14:creationId xmlns:p14="http://schemas.microsoft.com/office/powerpoint/2010/main" val="2411585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B08AA-A6BF-4E3B-A31F-90637843D9B7}"/>
              </a:ext>
            </a:extLst>
          </p:cNvPr>
          <p:cNvSpPr>
            <a:spLocks noGrp="1"/>
          </p:cNvSpPr>
          <p:nvPr>
            <p:ph type="title"/>
          </p:nvPr>
        </p:nvSpPr>
        <p:spPr/>
        <p:txBody>
          <a:bodyPr/>
          <a:lstStyle/>
          <a:p>
            <a:r>
              <a:rPr lang="en-US" dirty="0"/>
              <a:t>Reimbursement Opportunity #2 - </a:t>
            </a:r>
            <a:br>
              <a:rPr lang="en-US" dirty="0"/>
            </a:br>
            <a:r>
              <a:rPr lang="en-US" dirty="0"/>
              <a:t>Overhead Allocations</a:t>
            </a:r>
          </a:p>
        </p:txBody>
      </p:sp>
      <p:sp>
        <p:nvSpPr>
          <p:cNvPr id="3" name="Content Placeholder 2">
            <a:extLst>
              <a:ext uri="{FF2B5EF4-FFF2-40B4-BE49-F238E27FC236}">
                <a16:creationId xmlns:a16="http://schemas.microsoft.com/office/drawing/2014/main" id="{E3CF8494-E8A9-41FB-AA8D-9D5670CBEFEA}"/>
              </a:ext>
            </a:extLst>
          </p:cNvPr>
          <p:cNvSpPr>
            <a:spLocks noGrp="1"/>
          </p:cNvSpPr>
          <p:nvPr>
            <p:ph idx="1"/>
          </p:nvPr>
        </p:nvSpPr>
        <p:spPr>
          <a:xfrm>
            <a:off x="457200" y="1085850"/>
            <a:ext cx="4017818" cy="3429000"/>
          </a:xfrm>
        </p:spPr>
        <p:txBody>
          <a:bodyPr/>
          <a:lstStyle/>
          <a:p>
            <a:r>
              <a:rPr lang="en-US" dirty="0"/>
              <a:t>Understanding how you are paid by Medicare for various costs</a:t>
            </a:r>
          </a:p>
          <a:p>
            <a:r>
              <a:rPr lang="en-US" dirty="0"/>
              <a:t>Example &gt; This provider was about $68 Million in net patient revenue; clinic is about 13% of operations</a:t>
            </a:r>
          </a:p>
          <a:p>
            <a:endParaRPr lang="en-US" dirty="0"/>
          </a:p>
        </p:txBody>
      </p:sp>
      <p:sp>
        <p:nvSpPr>
          <p:cNvPr id="4" name="Slide Number Placeholder 3">
            <a:extLst>
              <a:ext uri="{FF2B5EF4-FFF2-40B4-BE49-F238E27FC236}">
                <a16:creationId xmlns:a16="http://schemas.microsoft.com/office/drawing/2014/main" id="{2095841D-9713-4E9E-B6FF-ED9B64E02CA5}"/>
              </a:ext>
            </a:extLst>
          </p:cNvPr>
          <p:cNvSpPr>
            <a:spLocks noGrp="1"/>
          </p:cNvSpPr>
          <p:nvPr>
            <p:ph type="sldNum" sz="quarter" idx="4"/>
          </p:nvPr>
        </p:nvSpPr>
        <p:spPr/>
        <p:txBody>
          <a:bodyPr/>
          <a:lstStyle/>
          <a:p>
            <a:fld id="{6DAB3F6F-6A30-410C-8DAB-3E7769D71CBC}" type="slidenum">
              <a:rPr lang="en-US" smtClean="0"/>
              <a:pPr/>
              <a:t>23</a:t>
            </a:fld>
            <a:endParaRPr lang="en-US" dirty="0"/>
          </a:p>
        </p:txBody>
      </p:sp>
      <p:pic>
        <p:nvPicPr>
          <p:cNvPr id="5" name="Picture 4">
            <a:extLst>
              <a:ext uri="{FF2B5EF4-FFF2-40B4-BE49-F238E27FC236}">
                <a16:creationId xmlns:a16="http://schemas.microsoft.com/office/drawing/2014/main" id="{3AE94B07-0761-444B-9F9B-E48A8AF36214}"/>
              </a:ext>
            </a:extLst>
          </p:cNvPr>
          <p:cNvPicPr>
            <a:picLocks noChangeAspect="1"/>
          </p:cNvPicPr>
          <p:nvPr/>
        </p:nvPicPr>
        <p:blipFill>
          <a:blip r:embed="rId2"/>
          <a:stretch>
            <a:fillRect/>
          </a:stretch>
        </p:blipFill>
        <p:spPr>
          <a:xfrm>
            <a:off x="4846926" y="1028700"/>
            <a:ext cx="3771900" cy="3451860"/>
          </a:xfrm>
          <a:prstGeom prst="rect">
            <a:avLst/>
          </a:prstGeom>
        </p:spPr>
      </p:pic>
    </p:spTree>
    <p:extLst>
      <p:ext uri="{BB962C8B-B14F-4D97-AF65-F5344CB8AC3E}">
        <p14:creationId xmlns:p14="http://schemas.microsoft.com/office/powerpoint/2010/main" val="3639281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94E39-227E-4960-B8F0-648047867934}"/>
              </a:ext>
            </a:extLst>
          </p:cNvPr>
          <p:cNvSpPr>
            <a:spLocks noGrp="1"/>
          </p:cNvSpPr>
          <p:nvPr>
            <p:ph type="title"/>
          </p:nvPr>
        </p:nvSpPr>
        <p:spPr/>
        <p:txBody>
          <a:bodyPr/>
          <a:lstStyle/>
          <a:p>
            <a:r>
              <a:rPr lang="en-US" dirty="0"/>
              <a:t>Reimbursement Opportunity #2 - </a:t>
            </a:r>
            <a:br>
              <a:rPr lang="en-US" dirty="0"/>
            </a:br>
            <a:r>
              <a:rPr lang="en-US" dirty="0"/>
              <a:t>Overhead Allocations</a:t>
            </a:r>
          </a:p>
        </p:txBody>
      </p:sp>
      <p:sp>
        <p:nvSpPr>
          <p:cNvPr id="3" name="Content Placeholder 2">
            <a:extLst>
              <a:ext uri="{FF2B5EF4-FFF2-40B4-BE49-F238E27FC236}">
                <a16:creationId xmlns:a16="http://schemas.microsoft.com/office/drawing/2014/main" id="{2594B9C2-5AFC-4DB8-AE58-D91A8CB70A7F}"/>
              </a:ext>
            </a:extLst>
          </p:cNvPr>
          <p:cNvSpPr>
            <a:spLocks noGrp="1"/>
          </p:cNvSpPr>
          <p:nvPr>
            <p:ph idx="1"/>
          </p:nvPr>
        </p:nvSpPr>
        <p:spPr>
          <a:xfrm>
            <a:off x="457200" y="1219200"/>
            <a:ext cx="2209800" cy="3429000"/>
          </a:xfrm>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984F4FFD-0489-42F8-8565-F3E8488632B6}"/>
              </a:ext>
            </a:extLst>
          </p:cNvPr>
          <p:cNvSpPr>
            <a:spLocks noGrp="1"/>
          </p:cNvSpPr>
          <p:nvPr>
            <p:ph type="sldNum" sz="quarter" idx="4"/>
          </p:nvPr>
        </p:nvSpPr>
        <p:spPr/>
        <p:txBody>
          <a:bodyPr/>
          <a:lstStyle/>
          <a:p>
            <a:fld id="{6DAB3F6F-6A30-410C-8DAB-3E7769D71CBC}" type="slidenum">
              <a:rPr lang="en-US" smtClean="0"/>
              <a:pPr/>
              <a:t>24</a:t>
            </a:fld>
            <a:endParaRPr lang="en-US" dirty="0"/>
          </a:p>
        </p:txBody>
      </p:sp>
      <p:pic>
        <p:nvPicPr>
          <p:cNvPr id="6" name="Picture 5">
            <a:extLst>
              <a:ext uri="{FF2B5EF4-FFF2-40B4-BE49-F238E27FC236}">
                <a16:creationId xmlns:a16="http://schemas.microsoft.com/office/drawing/2014/main" id="{74D17E7C-6363-4471-942D-305B7C3BE623}"/>
              </a:ext>
            </a:extLst>
          </p:cNvPr>
          <p:cNvPicPr>
            <a:picLocks noChangeAspect="1"/>
          </p:cNvPicPr>
          <p:nvPr/>
        </p:nvPicPr>
        <p:blipFill>
          <a:blip r:embed="rId2"/>
          <a:stretch>
            <a:fillRect/>
          </a:stretch>
        </p:blipFill>
        <p:spPr>
          <a:xfrm>
            <a:off x="1189325" y="1205865"/>
            <a:ext cx="5966460" cy="3398520"/>
          </a:xfrm>
          <a:prstGeom prst="rect">
            <a:avLst/>
          </a:prstGeom>
        </p:spPr>
      </p:pic>
    </p:spTree>
    <p:extLst>
      <p:ext uri="{BB962C8B-B14F-4D97-AF65-F5344CB8AC3E}">
        <p14:creationId xmlns:p14="http://schemas.microsoft.com/office/powerpoint/2010/main" val="2005822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6F478-CF02-4F3B-9868-0C890DAC3062}"/>
              </a:ext>
            </a:extLst>
          </p:cNvPr>
          <p:cNvSpPr>
            <a:spLocks noGrp="1"/>
          </p:cNvSpPr>
          <p:nvPr>
            <p:ph type="title"/>
          </p:nvPr>
        </p:nvSpPr>
        <p:spPr/>
        <p:txBody>
          <a:bodyPr/>
          <a:lstStyle/>
          <a:p>
            <a:r>
              <a:rPr lang="en-US" dirty="0"/>
              <a:t>Reimbursement Opportunity #2 - </a:t>
            </a:r>
            <a:br>
              <a:rPr lang="en-US" dirty="0"/>
            </a:br>
            <a:r>
              <a:rPr lang="en-US" dirty="0"/>
              <a:t>Overhead Allocations</a:t>
            </a:r>
          </a:p>
        </p:txBody>
      </p:sp>
      <p:sp>
        <p:nvSpPr>
          <p:cNvPr id="3" name="Content Placeholder 2">
            <a:extLst>
              <a:ext uri="{FF2B5EF4-FFF2-40B4-BE49-F238E27FC236}">
                <a16:creationId xmlns:a16="http://schemas.microsoft.com/office/drawing/2014/main" id="{8B329069-33BF-4C82-A23D-AAE736C5734D}"/>
              </a:ext>
            </a:extLst>
          </p:cNvPr>
          <p:cNvSpPr>
            <a:spLocks noGrp="1"/>
          </p:cNvSpPr>
          <p:nvPr>
            <p:ph idx="1"/>
          </p:nvPr>
        </p:nvSpPr>
        <p:spPr/>
        <p:txBody>
          <a:bodyPr/>
          <a:lstStyle/>
          <a:p>
            <a:r>
              <a:rPr lang="en-US" dirty="0"/>
              <a:t>Reclassify $60,000 of Clinic Coordinator and Clinic Scheduler wages from RHC cost center 88 to Business Office cost center 5.03</a:t>
            </a:r>
          </a:p>
          <a:p>
            <a:r>
              <a:rPr lang="en-US" dirty="0"/>
              <a:t>Update other Worksheet B Statistics such as Employee Benefits in cost center 4, FTE count in Cafeteria cost center 11</a:t>
            </a:r>
          </a:p>
          <a:p>
            <a:r>
              <a:rPr lang="en-US" dirty="0"/>
              <a:t>Increased Medicare reimbursement of about $15,000</a:t>
            </a:r>
          </a:p>
          <a:p>
            <a:endParaRPr lang="en-US" dirty="0"/>
          </a:p>
        </p:txBody>
      </p:sp>
      <p:sp>
        <p:nvSpPr>
          <p:cNvPr id="4" name="Slide Number Placeholder 3">
            <a:extLst>
              <a:ext uri="{FF2B5EF4-FFF2-40B4-BE49-F238E27FC236}">
                <a16:creationId xmlns:a16="http://schemas.microsoft.com/office/drawing/2014/main" id="{F515153A-3E8A-43E3-989F-49122E7ADF6D}"/>
              </a:ext>
            </a:extLst>
          </p:cNvPr>
          <p:cNvSpPr>
            <a:spLocks noGrp="1"/>
          </p:cNvSpPr>
          <p:nvPr>
            <p:ph type="sldNum" sz="quarter" idx="4"/>
          </p:nvPr>
        </p:nvSpPr>
        <p:spPr/>
        <p:txBody>
          <a:bodyPr/>
          <a:lstStyle/>
          <a:p>
            <a:fld id="{6DAB3F6F-6A30-410C-8DAB-3E7769D71CBC}" type="slidenum">
              <a:rPr lang="en-US" smtClean="0"/>
              <a:pPr/>
              <a:t>25</a:t>
            </a:fld>
            <a:endParaRPr lang="en-US" dirty="0"/>
          </a:p>
        </p:txBody>
      </p:sp>
    </p:spTree>
    <p:extLst>
      <p:ext uri="{BB962C8B-B14F-4D97-AF65-F5344CB8AC3E}">
        <p14:creationId xmlns:p14="http://schemas.microsoft.com/office/powerpoint/2010/main" val="2321276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6F478-CF02-4F3B-9868-0C890DAC3062}"/>
              </a:ext>
            </a:extLst>
          </p:cNvPr>
          <p:cNvSpPr>
            <a:spLocks noGrp="1"/>
          </p:cNvSpPr>
          <p:nvPr>
            <p:ph type="title"/>
          </p:nvPr>
        </p:nvSpPr>
        <p:spPr/>
        <p:txBody>
          <a:bodyPr/>
          <a:lstStyle/>
          <a:p>
            <a:r>
              <a:rPr lang="en-US" dirty="0"/>
              <a:t>Reimbursement Opportunity #3 - </a:t>
            </a:r>
            <a:br>
              <a:rPr lang="en-US" dirty="0"/>
            </a:br>
            <a:r>
              <a:rPr lang="en-US" dirty="0"/>
              <a:t>Ancillary Costs</a:t>
            </a:r>
          </a:p>
        </p:txBody>
      </p:sp>
      <p:sp>
        <p:nvSpPr>
          <p:cNvPr id="3" name="Content Placeholder 2">
            <a:extLst>
              <a:ext uri="{FF2B5EF4-FFF2-40B4-BE49-F238E27FC236}">
                <a16:creationId xmlns:a16="http://schemas.microsoft.com/office/drawing/2014/main" id="{8B329069-33BF-4C82-A23D-AAE736C5734D}"/>
              </a:ext>
            </a:extLst>
          </p:cNvPr>
          <p:cNvSpPr>
            <a:spLocks noGrp="1"/>
          </p:cNvSpPr>
          <p:nvPr>
            <p:ph idx="1"/>
          </p:nvPr>
        </p:nvSpPr>
        <p:spPr>
          <a:xfrm>
            <a:off x="457199" y="1210539"/>
            <a:ext cx="8312727" cy="3429000"/>
          </a:xfrm>
        </p:spPr>
        <p:txBody>
          <a:bodyPr/>
          <a:lstStyle/>
          <a:p>
            <a:r>
              <a:rPr lang="en-US" dirty="0"/>
              <a:t>Drugs and Supply Costs Related to RHC - Verify 2020 Handling</a:t>
            </a:r>
          </a:p>
          <a:p>
            <a:r>
              <a:rPr lang="en-US" dirty="0"/>
              <a:t>Laboratory Costs and Billing</a:t>
            </a:r>
          </a:p>
          <a:p>
            <a:r>
              <a:rPr lang="en-US" dirty="0"/>
              <a:t>Radiology Costs and Billing</a:t>
            </a:r>
          </a:p>
          <a:p>
            <a:endParaRPr lang="en-US" dirty="0"/>
          </a:p>
        </p:txBody>
      </p:sp>
      <p:sp>
        <p:nvSpPr>
          <p:cNvPr id="4" name="Slide Number Placeholder 3">
            <a:extLst>
              <a:ext uri="{FF2B5EF4-FFF2-40B4-BE49-F238E27FC236}">
                <a16:creationId xmlns:a16="http://schemas.microsoft.com/office/drawing/2014/main" id="{F515153A-3E8A-43E3-989F-49122E7ADF6D}"/>
              </a:ext>
            </a:extLst>
          </p:cNvPr>
          <p:cNvSpPr>
            <a:spLocks noGrp="1"/>
          </p:cNvSpPr>
          <p:nvPr>
            <p:ph type="sldNum" sz="quarter" idx="4"/>
          </p:nvPr>
        </p:nvSpPr>
        <p:spPr/>
        <p:txBody>
          <a:bodyPr/>
          <a:lstStyle/>
          <a:p>
            <a:fld id="{6DAB3F6F-6A30-410C-8DAB-3E7769D71CBC}" type="slidenum">
              <a:rPr lang="en-US" smtClean="0"/>
              <a:pPr/>
              <a:t>26</a:t>
            </a:fld>
            <a:endParaRPr lang="en-US" dirty="0"/>
          </a:p>
        </p:txBody>
      </p:sp>
    </p:spTree>
    <p:extLst>
      <p:ext uri="{BB962C8B-B14F-4D97-AF65-F5344CB8AC3E}">
        <p14:creationId xmlns:p14="http://schemas.microsoft.com/office/powerpoint/2010/main" val="2014158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84E9-ECC8-4FE4-9345-9B0C61C129C5}"/>
              </a:ext>
            </a:extLst>
          </p:cNvPr>
          <p:cNvSpPr>
            <a:spLocks noGrp="1"/>
          </p:cNvSpPr>
          <p:nvPr>
            <p:ph type="title"/>
          </p:nvPr>
        </p:nvSpPr>
        <p:spPr/>
        <p:txBody>
          <a:bodyPr/>
          <a:lstStyle/>
          <a:p>
            <a:r>
              <a:rPr lang="en-US" dirty="0"/>
              <a:t>Reimbursement Opportunity #4 - </a:t>
            </a:r>
            <a:br>
              <a:rPr lang="en-US" dirty="0"/>
            </a:br>
            <a:r>
              <a:rPr lang="en-US" dirty="0"/>
              <a:t>Clinic Statistics</a:t>
            </a:r>
          </a:p>
        </p:txBody>
      </p:sp>
      <p:sp>
        <p:nvSpPr>
          <p:cNvPr id="3" name="Content Placeholder 2">
            <a:extLst>
              <a:ext uri="{FF2B5EF4-FFF2-40B4-BE49-F238E27FC236}">
                <a16:creationId xmlns:a16="http://schemas.microsoft.com/office/drawing/2014/main" id="{8CDF3808-FB6D-4613-9767-38C643CB1A0F}"/>
              </a:ext>
            </a:extLst>
          </p:cNvPr>
          <p:cNvSpPr>
            <a:spLocks noGrp="1"/>
          </p:cNvSpPr>
          <p:nvPr>
            <p:ph idx="1"/>
          </p:nvPr>
        </p:nvSpPr>
        <p:spPr/>
        <p:txBody>
          <a:bodyPr/>
          <a:lstStyle/>
          <a:p>
            <a:r>
              <a:rPr lang="en-US" dirty="0"/>
              <a:t>What statistics are included on RHC line 88</a:t>
            </a:r>
          </a:p>
          <a:p>
            <a:pPr lvl="1"/>
            <a:r>
              <a:rPr lang="en-US" dirty="0"/>
              <a:t>Square Footage</a:t>
            </a:r>
          </a:p>
          <a:p>
            <a:pPr lvl="1"/>
            <a:r>
              <a:rPr lang="en-US" dirty="0"/>
              <a:t>Gross Wages</a:t>
            </a:r>
          </a:p>
          <a:p>
            <a:pPr lvl="1"/>
            <a:r>
              <a:rPr lang="en-US" dirty="0"/>
              <a:t>FTE Count</a:t>
            </a:r>
          </a:p>
        </p:txBody>
      </p:sp>
      <p:sp>
        <p:nvSpPr>
          <p:cNvPr id="4" name="Slide Number Placeholder 3">
            <a:extLst>
              <a:ext uri="{FF2B5EF4-FFF2-40B4-BE49-F238E27FC236}">
                <a16:creationId xmlns:a16="http://schemas.microsoft.com/office/drawing/2014/main" id="{9C0F074A-5971-48C9-8D6D-7F9548D3C7F8}"/>
              </a:ext>
            </a:extLst>
          </p:cNvPr>
          <p:cNvSpPr>
            <a:spLocks noGrp="1"/>
          </p:cNvSpPr>
          <p:nvPr>
            <p:ph type="sldNum" sz="quarter" idx="4"/>
          </p:nvPr>
        </p:nvSpPr>
        <p:spPr/>
        <p:txBody>
          <a:bodyPr/>
          <a:lstStyle/>
          <a:p>
            <a:fld id="{6DAB3F6F-6A30-410C-8DAB-3E7769D71CBC}" type="slidenum">
              <a:rPr lang="en-US" smtClean="0"/>
              <a:pPr/>
              <a:t>27</a:t>
            </a:fld>
            <a:endParaRPr lang="en-US" dirty="0"/>
          </a:p>
        </p:txBody>
      </p:sp>
    </p:spTree>
    <p:extLst>
      <p:ext uri="{BB962C8B-B14F-4D97-AF65-F5344CB8AC3E}">
        <p14:creationId xmlns:p14="http://schemas.microsoft.com/office/powerpoint/2010/main" val="3432663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1AEA3-AC76-44C5-B0EB-DDD9DC3A469B}"/>
              </a:ext>
            </a:extLst>
          </p:cNvPr>
          <p:cNvSpPr>
            <a:spLocks noGrp="1"/>
          </p:cNvSpPr>
          <p:nvPr>
            <p:ph type="title"/>
          </p:nvPr>
        </p:nvSpPr>
        <p:spPr/>
        <p:txBody>
          <a:bodyPr/>
          <a:lstStyle/>
          <a:p>
            <a:r>
              <a:rPr lang="en-US" dirty="0"/>
              <a:t>Reimbursement Opportunity #4 - </a:t>
            </a:r>
            <a:br>
              <a:rPr lang="en-US" dirty="0"/>
            </a:br>
            <a:r>
              <a:rPr lang="en-US" dirty="0"/>
              <a:t>Clinic Statistics</a:t>
            </a:r>
          </a:p>
        </p:txBody>
      </p:sp>
      <p:sp>
        <p:nvSpPr>
          <p:cNvPr id="4" name="Slide Number Placeholder 3">
            <a:extLst>
              <a:ext uri="{FF2B5EF4-FFF2-40B4-BE49-F238E27FC236}">
                <a16:creationId xmlns:a16="http://schemas.microsoft.com/office/drawing/2014/main" id="{276CF651-71FF-42E0-88F5-8A70C7C943BE}"/>
              </a:ext>
            </a:extLst>
          </p:cNvPr>
          <p:cNvSpPr>
            <a:spLocks noGrp="1"/>
          </p:cNvSpPr>
          <p:nvPr>
            <p:ph type="sldNum" sz="quarter" idx="4"/>
          </p:nvPr>
        </p:nvSpPr>
        <p:spPr/>
        <p:txBody>
          <a:bodyPr/>
          <a:lstStyle/>
          <a:p>
            <a:fld id="{6DAB3F6F-6A30-410C-8DAB-3E7769D71CBC}" type="slidenum">
              <a:rPr lang="en-US" smtClean="0"/>
              <a:pPr/>
              <a:t>28</a:t>
            </a:fld>
            <a:endParaRPr lang="en-US" dirty="0"/>
          </a:p>
        </p:txBody>
      </p:sp>
      <p:sp>
        <p:nvSpPr>
          <p:cNvPr id="7" name="Content Placeholder 6">
            <a:extLst>
              <a:ext uri="{FF2B5EF4-FFF2-40B4-BE49-F238E27FC236}">
                <a16:creationId xmlns:a16="http://schemas.microsoft.com/office/drawing/2014/main" id="{C7D6D66E-1308-484F-9F7B-852B7FC0C476}"/>
              </a:ext>
            </a:extLst>
          </p:cNvPr>
          <p:cNvSpPr>
            <a:spLocks noGrp="1"/>
          </p:cNvSpPr>
          <p:nvPr>
            <p:ph idx="1"/>
          </p:nvPr>
        </p:nvSpPr>
        <p:spPr>
          <a:xfrm>
            <a:off x="457199" y="1217468"/>
            <a:ext cx="3782291" cy="3429000"/>
          </a:xfrm>
        </p:spPr>
        <p:txBody>
          <a:bodyPr/>
          <a:lstStyle/>
          <a:p>
            <a:r>
              <a:rPr lang="en-US" sz="2000" dirty="0"/>
              <a:t>Understanding how you are paid by Medicare for various costs</a:t>
            </a:r>
          </a:p>
          <a:p>
            <a:r>
              <a:rPr lang="en-US" sz="2000" dirty="0"/>
              <a:t>Example &gt; This provider was about $13.8 Million in net patient revenue. Four RHCs file consolidated on cost center 88. Clinics are about 11% of operations</a:t>
            </a:r>
          </a:p>
          <a:p>
            <a:endParaRPr lang="en-US" dirty="0"/>
          </a:p>
        </p:txBody>
      </p:sp>
      <p:pic>
        <p:nvPicPr>
          <p:cNvPr id="9" name="Picture 8">
            <a:extLst>
              <a:ext uri="{FF2B5EF4-FFF2-40B4-BE49-F238E27FC236}">
                <a16:creationId xmlns:a16="http://schemas.microsoft.com/office/drawing/2014/main" id="{5223C20D-9F8B-44D5-9338-33AD3BA1BACD}"/>
              </a:ext>
            </a:extLst>
          </p:cNvPr>
          <p:cNvPicPr>
            <a:picLocks noChangeAspect="1"/>
          </p:cNvPicPr>
          <p:nvPr/>
        </p:nvPicPr>
        <p:blipFill>
          <a:blip r:embed="rId2"/>
          <a:stretch>
            <a:fillRect/>
          </a:stretch>
        </p:blipFill>
        <p:spPr>
          <a:xfrm>
            <a:off x="4472940" y="1423121"/>
            <a:ext cx="4213860" cy="2857500"/>
          </a:xfrm>
          <a:prstGeom prst="rect">
            <a:avLst/>
          </a:prstGeom>
        </p:spPr>
      </p:pic>
    </p:spTree>
    <p:extLst>
      <p:ext uri="{BB962C8B-B14F-4D97-AF65-F5344CB8AC3E}">
        <p14:creationId xmlns:p14="http://schemas.microsoft.com/office/powerpoint/2010/main" val="4133368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69BB0-5E26-47CC-999F-FA6AEA0431DB}"/>
              </a:ext>
            </a:extLst>
          </p:cNvPr>
          <p:cNvSpPr>
            <a:spLocks noGrp="1"/>
          </p:cNvSpPr>
          <p:nvPr>
            <p:ph type="title"/>
          </p:nvPr>
        </p:nvSpPr>
        <p:spPr/>
        <p:txBody>
          <a:bodyPr/>
          <a:lstStyle/>
          <a:p>
            <a:r>
              <a:rPr lang="en-US" dirty="0"/>
              <a:t>Reimbursement Opportunity #4 - </a:t>
            </a:r>
            <a:br>
              <a:rPr lang="en-US" dirty="0"/>
            </a:br>
            <a:r>
              <a:rPr lang="en-US" dirty="0"/>
              <a:t>Clinic Statistics</a:t>
            </a:r>
          </a:p>
        </p:txBody>
      </p:sp>
      <p:pic>
        <p:nvPicPr>
          <p:cNvPr id="5" name="Content Placeholder 4">
            <a:extLst>
              <a:ext uri="{FF2B5EF4-FFF2-40B4-BE49-F238E27FC236}">
                <a16:creationId xmlns:a16="http://schemas.microsoft.com/office/drawing/2014/main" id="{CB1854E2-D39D-48C1-9375-577BDD15770E}"/>
              </a:ext>
            </a:extLst>
          </p:cNvPr>
          <p:cNvPicPr>
            <a:picLocks noGrp="1" noChangeAspect="1"/>
          </p:cNvPicPr>
          <p:nvPr>
            <p:ph idx="1"/>
          </p:nvPr>
        </p:nvPicPr>
        <p:blipFill>
          <a:blip r:embed="rId2"/>
          <a:stretch>
            <a:fillRect/>
          </a:stretch>
        </p:blipFill>
        <p:spPr>
          <a:xfrm>
            <a:off x="2451596" y="1190625"/>
            <a:ext cx="3436586" cy="3429000"/>
          </a:xfrm>
          <a:prstGeom prst="rect">
            <a:avLst/>
          </a:prstGeom>
        </p:spPr>
      </p:pic>
      <p:sp>
        <p:nvSpPr>
          <p:cNvPr id="4" name="Slide Number Placeholder 3">
            <a:extLst>
              <a:ext uri="{FF2B5EF4-FFF2-40B4-BE49-F238E27FC236}">
                <a16:creationId xmlns:a16="http://schemas.microsoft.com/office/drawing/2014/main" id="{7464488F-A6D0-4861-AEFD-155C62FAAB1D}"/>
              </a:ext>
            </a:extLst>
          </p:cNvPr>
          <p:cNvSpPr>
            <a:spLocks noGrp="1"/>
          </p:cNvSpPr>
          <p:nvPr>
            <p:ph type="sldNum" sz="quarter" idx="4"/>
          </p:nvPr>
        </p:nvSpPr>
        <p:spPr/>
        <p:txBody>
          <a:bodyPr/>
          <a:lstStyle/>
          <a:p>
            <a:fld id="{6DAB3F6F-6A30-410C-8DAB-3E7769D71CBC}" type="slidenum">
              <a:rPr lang="en-US" smtClean="0"/>
              <a:pPr/>
              <a:t>29</a:t>
            </a:fld>
            <a:endParaRPr lang="en-US" dirty="0"/>
          </a:p>
        </p:txBody>
      </p:sp>
    </p:spTree>
    <p:extLst>
      <p:ext uri="{BB962C8B-B14F-4D97-AF65-F5344CB8AC3E}">
        <p14:creationId xmlns:p14="http://schemas.microsoft.com/office/powerpoint/2010/main" val="137752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665A8-DCE3-4488-B5EC-13F76B58AF29}"/>
              </a:ext>
            </a:extLst>
          </p:cNvPr>
          <p:cNvSpPr>
            <a:spLocks noGrp="1"/>
          </p:cNvSpPr>
          <p:nvPr>
            <p:ph type="title"/>
          </p:nvPr>
        </p:nvSpPr>
        <p:spPr/>
        <p:txBody>
          <a:bodyPr/>
          <a:lstStyle/>
          <a:p>
            <a:r>
              <a:rPr lang="en-US" dirty="0"/>
              <a:t>Topical Agenda	</a:t>
            </a:r>
          </a:p>
        </p:txBody>
      </p:sp>
      <p:sp>
        <p:nvSpPr>
          <p:cNvPr id="3" name="Content Placeholder 2">
            <a:extLst>
              <a:ext uri="{FF2B5EF4-FFF2-40B4-BE49-F238E27FC236}">
                <a16:creationId xmlns:a16="http://schemas.microsoft.com/office/drawing/2014/main" id="{D00A9967-78D0-4CA8-8489-675573C24A79}"/>
              </a:ext>
            </a:extLst>
          </p:cNvPr>
          <p:cNvSpPr>
            <a:spLocks noGrp="1"/>
          </p:cNvSpPr>
          <p:nvPr>
            <p:ph idx="1"/>
          </p:nvPr>
        </p:nvSpPr>
        <p:spPr/>
        <p:txBody>
          <a:bodyPr/>
          <a:lstStyle/>
          <a:p>
            <a:r>
              <a:rPr lang="en-US" dirty="0"/>
              <a:t>Operating Under the New RHC Rules</a:t>
            </a:r>
          </a:p>
          <a:p>
            <a:pPr lvl="1"/>
            <a:r>
              <a:rPr lang="en-US" dirty="0"/>
              <a:t>Historical RHC Rate setting </a:t>
            </a:r>
          </a:p>
          <a:p>
            <a:pPr lvl="1"/>
            <a:r>
              <a:rPr lang="en-US" dirty="0"/>
              <a:t>Consolidated Appropriations Act – Dec 2020 </a:t>
            </a:r>
          </a:p>
          <a:p>
            <a:pPr lvl="2"/>
            <a:r>
              <a:rPr lang="en-US" dirty="0"/>
              <a:t>Freestanding RHC impacts</a:t>
            </a:r>
          </a:p>
          <a:p>
            <a:pPr lvl="2"/>
            <a:r>
              <a:rPr lang="en-US" dirty="0"/>
              <a:t>RHC in a Hospital with less than 50 beds</a:t>
            </a:r>
          </a:p>
          <a:p>
            <a:pPr lvl="1"/>
            <a:r>
              <a:rPr lang="en-US" dirty="0"/>
              <a:t>Strategic Areas to Look at</a:t>
            </a:r>
          </a:p>
          <a:p>
            <a:pPr lvl="1"/>
            <a:r>
              <a:rPr lang="en-US" dirty="0"/>
              <a:t>Operational Considerations Going Forward</a:t>
            </a:r>
          </a:p>
          <a:p>
            <a:pPr marL="457200" lvl="1" indent="0">
              <a:buNone/>
            </a:pPr>
            <a:endParaRPr lang="en-US" dirty="0"/>
          </a:p>
        </p:txBody>
      </p:sp>
      <p:sp>
        <p:nvSpPr>
          <p:cNvPr id="4" name="Slide Number Placeholder 3">
            <a:extLst>
              <a:ext uri="{FF2B5EF4-FFF2-40B4-BE49-F238E27FC236}">
                <a16:creationId xmlns:a16="http://schemas.microsoft.com/office/drawing/2014/main" id="{94DA41B3-660F-47F7-BF98-F8B4849BCB87}"/>
              </a:ext>
            </a:extLst>
          </p:cNvPr>
          <p:cNvSpPr>
            <a:spLocks noGrp="1"/>
          </p:cNvSpPr>
          <p:nvPr>
            <p:ph type="sldNum" sz="quarter" idx="4"/>
          </p:nvPr>
        </p:nvSpPr>
        <p:spPr/>
        <p:txBody>
          <a:bodyPr/>
          <a:lstStyle/>
          <a:p>
            <a:fld id="{6DAB3F6F-6A30-410C-8DAB-3E7769D71CBC}" type="slidenum">
              <a:rPr lang="en-US" smtClean="0"/>
              <a:pPr/>
              <a:t>3</a:t>
            </a:fld>
            <a:endParaRPr lang="en-US" dirty="0"/>
          </a:p>
        </p:txBody>
      </p:sp>
    </p:spTree>
    <p:extLst>
      <p:ext uri="{BB962C8B-B14F-4D97-AF65-F5344CB8AC3E}">
        <p14:creationId xmlns:p14="http://schemas.microsoft.com/office/powerpoint/2010/main" val="26767569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F4291-BF1A-412A-993C-40EF6DAD1722}"/>
              </a:ext>
            </a:extLst>
          </p:cNvPr>
          <p:cNvSpPr>
            <a:spLocks noGrp="1"/>
          </p:cNvSpPr>
          <p:nvPr>
            <p:ph type="title"/>
          </p:nvPr>
        </p:nvSpPr>
        <p:spPr/>
        <p:txBody>
          <a:bodyPr/>
          <a:lstStyle/>
          <a:p>
            <a:r>
              <a:rPr lang="en-US" dirty="0"/>
              <a:t>Reimbursement Opportunity #4 - </a:t>
            </a:r>
            <a:br>
              <a:rPr lang="en-US" dirty="0"/>
            </a:br>
            <a:r>
              <a:rPr lang="en-US" dirty="0"/>
              <a:t>Clinic Statistics</a:t>
            </a:r>
          </a:p>
        </p:txBody>
      </p:sp>
      <p:sp>
        <p:nvSpPr>
          <p:cNvPr id="3" name="Content Placeholder 2">
            <a:extLst>
              <a:ext uri="{FF2B5EF4-FFF2-40B4-BE49-F238E27FC236}">
                <a16:creationId xmlns:a16="http://schemas.microsoft.com/office/drawing/2014/main" id="{E4660778-4E3D-4BCB-AECF-A8F7947C57CE}"/>
              </a:ext>
            </a:extLst>
          </p:cNvPr>
          <p:cNvSpPr>
            <a:spLocks noGrp="1"/>
          </p:cNvSpPr>
          <p:nvPr>
            <p:ph idx="1"/>
          </p:nvPr>
        </p:nvSpPr>
        <p:spPr/>
        <p:txBody>
          <a:bodyPr/>
          <a:lstStyle/>
          <a:p>
            <a:r>
              <a:rPr lang="en-US" dirty="0"/>
              <a:t>Reclassify Administrative, Maintenance, Medical Records, and Lab square footage out of clinic cost center 88</a:t>
            </a:r>
          </a:p>
          <a:p>
            <a:r>
              <a:rPr lang="en-US" dirty="0"/>
              <a:t>Update other Worksheet B Statistics that use square footage as the approved statistical basis; Operation of Plant and Housekeeping  </a:t>
            </a:r>
          </a:p>
          <a:p>
            <a:r>
              <a:rPr lang="en-US" dirty="0"/>
              <a:t>Increased Medicare reimbursement of about $5,000 annually</a:t>
            </a:r>
          </a:p>
          <a:p>
            <a:endParaRPr lang="en-US" dirty="0"/>
          </a:p>
        </p:txBody>
      </p:sp>
      <p:sp>
        <p:nvSpPr>
          <p:cNvPr id="4" name="Slide Number Placeholder 3">
            <a:extLst>
              <a:ext uri="{FF2B5EF4-FFF2-40B4-BE49-F238E27FC236}">
                <a16:creationId xmlns:a16="http://schemas.microsoft.com/office/drawing/2014/main" id="{CA0CA928-4F58-4892-983E-54BC165ECCED}"/>
              </a:ext>
            </a:extLst>
          </p:cNvPr>
          <p:cNvSpPr>
            <a:spLocks noGrp="1"/>
          </p:cNvSpPr>
          <p:nvPr>
            <p:ph type="sldNum" sz="quarter" idx="4"/>
          </p:nvPr>
        </p:nvSpPr>
        <p:spPr/>
        <p:txBody>
          <a:bodyPr/>
          <a:lstStyle/>
          <a:p>
            <a:fld id="{6DAB3F6F-6A30-410C-8DAB-3E7769D71CBC}" type="slidenum">
              <a:rPr lang="en-US" smtClean="0"/>
              <a:pPr/>
              <a:t>30</a:t>
            </a:fld>
            <a:endParaRPr lang="en-US" dirty="0"/>
          </a:p>
        </p:txBody>
      </p:sp>
    </p:spTree>
    <p:extLst>
      <p:ext uri="{BB962C8B-B14F-4D97-AF65-F5344CB8AC3E}">
        <p14:creationId xmlns:p14="http://schemas.microsoft.com/office/powerpoint/2010/main" val="29159521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E6366-C89A-4EAB-AC9C-E221B696BD46}"/>
              </a:ext>
            </a:extLst>
          </p:cNvPr>
          <p:cNvSpPr>
            <a:spLocks noGrp="1"/>
          </p:cNvSpPr>
          <p:nvPr>
            <p:ph type="title"/>
          </p:nvPr>
        </p:nvSpPr>
        <p:spPr/>
        <p:txBody>
          <a:bodyPr/>
          <a:lstStyle/>
          <a:p>
            <a:r>
              <a:rPr lang="en-US" dirty="0"/>
              <a:t>Reimbursement Opportunity #5 - </a:t>
            </a:r>
            <a:br>
              <a:rPr lang="en-US" dirty="0"/>
            </a:br>
            <a:r>
              <a:rPr lang="en-US" dirty="0"/>
              <a:t>Hiring a new provider (MD, PA, or NP)</a:t>
            </a:r>
          </a:p>
        </p:txBody>
      </p:sp>
      <p:sp>
        <p:nvSpPr>
          <p:cNvPr id="3" name="Content Placeholder 2">
            <a:extLst>
              <a:ext uri="{FF2B5EF4-FFF2-40B4-BE49-F238E27FC236}">
                <a16:creationId xmlns:a16="http://schemas.microsoft.com/office/drawing/2014/main" id="{BDE2C66C-118D-4E31-93ED-4318BE51A78E}"/>
              </a:ext>
            </a:extLst>
          </p:cNvPr>
          <p:cNvSpPr>
            <a:spLocks noGrp="1"/>
          </p:cNvSpPr>
          <p:nvPr>
            <p:ph idx="1"/>
          </p:nvPr>
        </p:nvSpPr>
        <p:spPr/>
        <p:txBody>
          <a:bodyPr/>
          <a:lstStyle/>
          <a:p>
            <a:r>
              <a:rPr lang="en-US" dirty="0"/>
              <a:t>List 3-5 things to consider when onboarding a new RHC physician</a:t>
            </a:r>
          </a:p>
          <a:p>
            <a:pPr lvl="1"/>
            <a:r>
              <a:rPr lang="en-US" dirty="0"/>
              <a:t>Ramp up period for new providers</a:t>
            </a:r>
          </a:p>
          <a:p>
            <a:pPr lvl="1"/>
            <a:r>
              <a:rPr lang="en-US" dirty="0"/>
              <a:t>Medical Directorship</a:t>
            </a:r>
          </a:p>
          <a:p>
            <a:pPr lvl="1"/>
            <a:r>
              <a:rPr lang="en-US" dirty="0"/>
              <a:t>Emergency Room coverage needs</a:t>
            </a:r>
          </a:p>
          <a:p>
            <a:pPr lvl="1"/>
            <a:r>
              <a:rPr lang="en-US" dirty="0"/>
              <a:t>Alternative Roles</a:t>
            </a:r>
          </a:p>
          <a:p>
            <a:pPr lvl="1"/>
            <a:endParaRPr lang="en-US" dirty="0"/>
          </a:p>
        </p:txBody>
      </p:sp>
      <p:sp>
        <p:nvSpPr>
          <p:cNvPr id="4" name="Slide Number Placeholder 3">
            <a:extLst>
              <a:ext uri="{FF2B5EF4-FFF2-40B4-BE49-F238E27FC236}">
                <a16:creationId xmlns:a16="http://schemas.microsoft.com/office/drawing/2014/main" id="{31973F1F-8328-4440-BEB5-42D54A6A8E83}"/>
              </a:ext>
            </a:extLst>
          </p:cNvPr>
          <p:cNvSpPr>
            <a:spLocks noGrp="1"/>
          </p:cNvSpPr>
          <p:nvPr>
            <p:ph type="sldNum" sz="quarter" idx="4"/>
          </p:nvPr>
        </p:nvSpPr>
        <p:spPr/>
        <p:txBody>
          <a:bodyPr/>
          <a:lstStyle/>
          <a:p>
            <a:fld id="{6DAB3F6F-6A30-410C-8DAB-3E7769D71CBC}" type="slidenum">
              <a:rPr lang="en-US" smtClean="0"/>
              <a:pPr/>
              <a:t>31</a:t>
            </a:fld>
            <a:endParaRPr lang="en-US" dirty="0"/>
          </a:p>
        </p:txBody>
      </p:sp>
    </p:spTree>
    <p:extLst>
      <p:ext uri="{BB962C8B-B14F-4D97-AF65-F5344CB8AC3E}">
        <p14:creationId xmlns:p14="http://schemas.microsoft.com/office/powerpoint/2010/main" val="4865625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06520-C7D5-4F4B-97BF-CDE9A76E19F3}"/>
              </a:ext>
            </a:extLst>
          </p:cNvPr>
          <p:cNvSpPr>
            <a:spLocks noGrp="1"/>
          </p:cNvSpPr>
          <p:nvPr>
            <p:ph type="title"/>
          </p:nvPr>
        </p:nvSpPr>
        <p:spPr/>
        <p:txBody>
          <a:bodyPr/>
          <a:lstStyle/>
          <a:p>
            <a:r>
              <a:rPr lang="en-US" dirty="0"/>
              <a:t>Reimbursement Opportunity #5 - </a:t>
            </a:r>
            <a:br>
              <a:rPr lang="en-US" dirty="0"/>
            </a:br>
            <a:r>
              <a:rPr lang="en-US" dirty="0"/>
              <a:t>Hiring a new provider (MD, PA, or NP)</a:t>
            </a:r>
          </a:p>
        </p:txBody>
      </p:sp>
      <p:sp>
        <p:nvSpPr>
          <p:cNvPr id="3" name="Content Placeholder 2">
            <a:extLst>
              <a:ext uri="{FF2B5EF4-FFF2-40B4-BE49-F238E27FC236}">
                <a16:creationId xmlns:a16="http://schemas.microsoft.com/office/drawing/2014/main" id="{B1E378E9-6176-4D77-8033-536794E9F0C0}"/>
              </a:ext>
            </a:extLst>
          </p:cNvPr>
          <p:cNvSpPr>
            <a:spLocks noGrp="1"/>
          </p:cNvSpPr>
          <p:nvPr>
            <p:ph idx="1"/>
          </p:nvPr>
        </p:nvSpPr>
        <p:spPr/>
        <p:txBody>
          <a:bodyPr/>
          <a:lstStyle/>
          <a:p>
            <a:r>
              <a:rPr lang="en-US" dirty="0"/>
              <a:t>Previously, those exempt from cost per visit limitation would have 20% to 35% of a new provider’s cost covered by Medicare</a:t>
            </a:r>
          </a:p>
          <a:p>
            <a:r>
              <a:rPr lang="en-US" dirty="0"/>
              <a:t>Reimbursement now potentially impacted by both the productivity standards as well as cost per visit limits</a:t>
            </a:r>
          </a:p>
          <a:p>
            <a:pPr marL="0" indent="0">
              <a:buNone/>
            </a:pPr>
            <a:endParaRPr lang="en-US" dirty="0"/>
          </a:p>
        </p:txBody>
      </p:sp>
      <p:sp>
        <p:nvSpPr>
          <p:cNvPr id="4" name="Slide Number Placeholder 3">
            <a:extLst>
              <a:ext uri="{FF2B5EF4-FFF2-40B4-BE49-F238E27FC236}">
                <a16:creationId xmlns:a16="http://schemas.microsoft.com/office/drawing/2014/main" id="{8D39AD21-2C69-4D83-95B1-0B63F47E9D57}"/>
              </a:ext>
            </a:extLst>
          </p:cNvPr>
          <p:cNvSpPr>
            <a:spLocks noGrp="1"/>
          </p:cNvSpPr>
          <p:nvPr>
            <p:ph type="sldNum" sz="quarter" idx="4"/>
          </p:nvPr>
        </p:nvSpPr>
        <p:spPr/>
        <p:txBody>
          <a:bodyPr/>
          <a:lstStyle/>
          <a:p>
            <a:fld id="{6DAB3F6F-6A30-410C-8DAB-3E7769D71CBC}" type="slidenum">
              <a:rPr lang="en-US" smtClean="0"/>
              <a:pPr/>
              <a:t>32</a:t>
            </a:fld>
            <a:endParaRPr lang="en-US" dirty="0"/>
          </a:p>
        </p:txBody>
      </p:sp>
    </p:spTree>
    <p:extLst>
      <p:ext uri="{BB962C8B-B14F-4D97-AF65-F5344CB8AC3E}">
        <p14:creationId xmlns:p14="http://schemas.microsoft.com/office/powerpoint/2010/main" val="9940041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06520-C7D5-4F4B-97BF-CDE9A76E19F3}"/>
              </a:ext>
            </a:extLst>
          </p:cNvPr>
          <p:cNvSpPr>
            <a:spLocks noGrp="1"/>
          </p:cNvSpPr>
          <p:nvPr>
            <p:ph type="title"/>
          </p:nvPr>
        </p:nvSpPr>
        <p:spPr/>
        <p:txBody>
          <a:bodyPr/>
          <a:lstStyle/>
          <a:p>
            <a:r>
              <a:rPr lang="en-US" dirty="0"/>
              <a:t>Reimbursement Opportunity #5 - </a:t>
            </a:r>
            <a:br>
              <a:rPr lang="en-US" dirty="0"/>
            </a:br>
            <a:r>
              <a:rPr lang="en-US" dirty="0"/>
              <a:t>Hiring a new provider (MD, PA, or NP)</a:t>
            </a:r>
          </a:p>
        </p:txBody>
      </p:sp>
      <p:sp>
        <p:nvSpPr>
          <p:cNvPr id="4" name="Slide Number Placeholder 3">
            <a:extLst>
              <a:ext uri="{FF2B5EF4-FFF2-40B4-BE49-F238E27FC236}">
                <a16:creationId xmlns:a16="http://schemas.microsoft.com/office/drawing/2014/main" id="{8D39AD21-2C69-4D83-95B1-0B63F47E9D57}"/>
              </a:ext>
            </a:extLst>
          </p:cNvPr>
          <p:cNvSpPr>
            <a:spLocks noGrp="1"/>
          </p:cNvSpPr>
          <p:nvPr>
            <p:ph type="sldNum" sz="quarter" idx="4"/>
          </p:nvPr>
        </p:nvSpPr>
        <p:spPr/>
        <p:txBody>
          <a:bodyPr/>
          <a:lstStyle/>
          <a:p>
            <a:fld id="{6DAB3F6F-6A30-410C-8DAB-3E7769D71CBC}" type="slidenum">
              <a:rPr lang="en-US" smtClean="0"/>
              <a:pPr/>
              <a:t>33</a:t>
            </a:fld>
            <a:endParaRPr lang="en-US" dirty="0"/>
          </a:p>
        </p:txBody>
      </p:sp>
      <p:pic>
        <p:nvPicPr>
          <p:cNvPr id="8" name="Picture 7">
            <a:extLst>
              <a:ext uri="{FF2B5EF4-FFF2-40B4-BE49-F238E27FC236}">
                <a16:creationId xmlns:a16="http://schemas.microsoft.com/office/drawing/2014/main" id="{78D7E863-BA69-40C8-8B51-53068C697EBE}"/>
              </a:ext>
            </a:extLst>
          </p:cNvPr>
          <p:cNvPicPr>
            <a:picLocks noChangeAspect="1"/>
          </p:cNvPicPr>
          <p:nvPr/>
        </p:nvPicPr>
        <p:blipFill>
          <a:blip r:embed="rId2"/>
          <a:stretch>
            <a:fillRect/>
          </a:stretch>
        </p:blipFill>
        <p:spPr>
          <a:xfrm>
            <a:off x="1682070" y="1205130"/>
            <a:ext cx="6641874" cy="3423309"/>
          </a:xfrm>
          <a:prstGeom prst="rect">
            <a:avLst/>
          </a:prstGeom>
        </p:spPr>
      </p:pic>
    </p:spTree>
    <p:extLst>
      <p:ext uri="{BB962C8B-B14F-4D97-AF65-F5344CB8AC3E}">
        <p14:creationId xmlns:p14="http://schemas.microsoft.com/office/powerpoint/2010/main" val="25867276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06520-C7D5-4F4B-97BF-CDE9A76E19F3}"/>
              </a:ext>
            </a:extLst>
          </p:cNvPr>
          <p:cNvSpPr>
            <a:spLocks noGrp="1"/>
          </p:cNvSpPr>
          <p:nvPr>
            <p:ph type="title"/>
          </p:nvPr>
        </p:nvSpPr>
        <p:spPr/>
        <p:txBody>
          <a:bodyPr/>
          <a:lstStyle/>
          <a:p>
            <a:r>
              <a:rPr lang="en-US" dirty="0"/>
              <a:t>Reimbursement Opportunity #5 - </a:t>
            </a:r>
            <a:br>
              <a:rPr lang="en-US" dirty="0"/>
            </a:br>
            <a:r>
              <a:rPr lang="en-US" dirty="0"/>
              <a:t>Hiring a new provider (MD, PA, or NP)</a:t>
            </a:r>
          </a:p>
        </p:txBody>
      </p:sp>
      <p:sp>
        <p:nvSpPr>
          <p:cNvPr id="4" name="Slide Number Placeholder 3">
            <a:extLst>
              <a:ext uri="{FF2B5EF4-FFF2-40B4-BE49-F238E27FC236}">
                <a16:creationId xmlns:a16="http://schemas.microsoft.com/office/drawing/2014/main" id="{8D39AD21-2C69-4D83-95B1-0B63F47E9D57}"/>
              </a:ext>
            </a:extLst>
          </p:cNvPr>
          <p:cNvSpPr>
            <a:spLocks noGrp="1"/>
          </p:cNvSpPr>
          <p:nvPr>
            <p:ph type="sldNum" sz="quarter" idx="4"/>
          </p:nvPr>
        </p:nvSpPr>
        <p:spPr/>
        <p:txBody>
          <a:bodyPr/>
          <a:lstStyle/>
          <a:p>
            <a:fld id="{6DAB3F6F-6A30-410C-8DAB-3E7769D71CBC}" type="slidenum">
              <a:rPr lang="en-US" smtClean="0"/>
              <a:pPr/>
              <a:t>34</a:t>
            </a:fld>
            <a:endParaRPr lang="en-US" dirty="0"/>
          </a:p>
        </p:txBody>
      </p:sp>
      <p:pic>
        <p:nvPicPr>
          <p:cNvPr id="3" name="Picture 2">
            <a:extLst>
              <a:ext uri="{FF2B5EF4-FFF2-40B4-BE49-F238E27FC236}">
                <a16:creationId xmlns:a16="http://schemas.microsoft.com/office/drawing/2014/main" id="{E4E87257-B359-442B-A418-696CCAFC0A45}"/>
              </a:ext>
            </a:extLst>
          </p:cNvPr>
          <p:cNvPicPr>
            <a:picLocks noChangeAspect="1"/>
          </p:cNvPicPr>
          <p:nvPr/>
        </p:nvPicPr>
        <p:blipFill>
          <a:blip r:embed="rId2"/>
          <a:stretch>
            <a:fillRect/>
          </a:stretch>
        </p:blipFill>
        <p:spPr>
          <a:xfrm>
            <a:off x="2357784" y="1195197"/>
            <a:ext cx="5233025" cy="3419856"/>
          </a:xfrm>
          <a:prstGeom prst="rect">
            <a:avLst/>
          </a:prstGeom>
        </p:spPr>
      </p:pic>
    </p:spTree>
    <p:extLst>
      <p:ext uri="{BB962C8B-B14F-4D97-AF65-F5344CB8AC3E}">
        <p14:creationId xmlns:p14="http://schemas.microsoft.com/office/powerpoint/2010/main" val="33566090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58FB1-E67A-4565-9703-80504196C77D}"/>
              </a:ext>
            </a:extLst>
          </p:cNvPr>
          <p:cNvSpPr>
            <a:spLocks noGrp="1"/>
          </p:cNvSpPr>
          <p:nvPr>
            <p:ph type="title"/>
          </p:nvPr>
        </p:nvSpPr>
        <p:spPr/>
        <p:txBody>
          <a:bodyPr/>
          <a:lstStyle/>
          <a:p>
            <a:r>
              <a:rPr lang="en-US" dirty="0"/>
              <a:t>Reimbursement Opportunity #6 - </a:t>
            </a:r>
            <a:br>
              <a:rPr lang="en-US" dirty="0"/>
            </a:br>
            <a:r>
              <a:rPr lang="en-US" dirty="0"/>
              <a:t>Adding a new RHC</a:t>
            </a:r>
          </a:p>
        </p:txBody>
      </p:sp>
      <p:sp>
        <p:nvSpPr>
          <p:cNvPr id="3" name="Content Placeholder 2">
            <a:extLst>
              <a:ext uri="{FF2B5EF4-FFF2-40B4-BE49-F238E27FC236}">
                <a16:creationId xmlns:a16="http://schemas.microsoft.com/office/drawing/2014/main" id="{DE6B3116-14AA-4D1F-93D7-8C0DF527FC1F}"/>
              </a:ext>
            </a:extLst>
          </p:cNvPr>
          <p:cNvSpPr>
            <a:spLocks noGrp="1"/>
          </p:cNvSpPr>
          <p:nvPr>
            <p:ph idx="1"/>
          </p:nvPr>
        </p:nvSpPr>
        <p:spPr/>
        <p:txBody>
          <a:bodyPr/>
          <a:lstStyle/>
          <a:p>
            <a:r>
              <a:rPr lang="en-US" dirty="0"/>
              <a:t>Cap for all providers established on or after 12/31/2020</a:t>
            </a:r>
          </a:p>
          <a:p>
            <a:r>
              <a:rPr lang="en-US" dirty="0"/>
              <a:t>Operational considerations</a:t>
            </a:r>
          </a:p>
          <a:p>
            <a:r>
              <a:rPr lang="en-US" dirty="0"/>
              <a:t>Medicare Utilization </a:t>
            </a:r>
          </a:p>
          <a:p>
            <a:r>
              <a:rPr lang="en-US" dirty="0"/>
              <a:t>Contracts that follow Medicare</a:t>
            </a:r>
          </a:p>
          <a:p>
            <a:r>
              <a:rPr lang="en-US" dirty="0"/>
              <a:t>Retail 340B Impact</a:t>
            </a:r>
          </a:p>
          <a:p>
            <a:r>
              <a:rPr lang="en-US" dirty="0"/>
              <a:t>Impact may change over time with higher limits</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00D8D656-93F8-4A46-BCF4-FDD45A6BE99E}"/>
              </a:ext>
            </a:extLst>
          </p:cNvPr>
          <p:cNvSpPr>
            <a:spLocks noGrp="1"/>
          </p:cNvSpPr>
          <p:nvPr>
            <p:ph type="sldNum" sz="quarter" idx="4"/>
          </p:nvPr>
        </p:nvSpPr>
        <p:spPr/>
        <p:txBody>
          <a:bodyPr/>
          <a:lstStyle/>
          <a:p>
            <a:fld id="{6DAB3F6F-6A30-410C-8DAB-3E7769D71CBC}" type="slidenum">
              <a:rPr lang="en-US" smtClean="0"/>
              <a:pPr/>
              <a:t>35</a:t>
            </a:fld>
            <a:endParaRPr lang="en-US" dirty="0"/>
          </a:p>
        </p:txBody>
      </p:sp>
    </p:spTree>
    <p:extLst>
      <p:ext uri="{BB962C8B-B14F-4D97-AF65-F5344CB8AC3E}">
        <p14:creationId xmlns:p14="http://schemas.microsoft.com/office/powerpoint/2010/main" val="3304554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A0B93-7726-4B4A-A8F5-2BD8AC44360F}"/>
              </a:ext>
            </a:extLst>
          </p:cNvPr>
          <p:cNvSpPr>
            <a:spLocks noGrp="1"/>
          </p:cNvSpPr>
          <p:nvPr>
            <p:ph type="title"/>
          </p:nvPr>
        </p:nvSpPr>
        <p:spPr/>
        <p:txBody>
          <a:bodyPr/>
          <a:lstStyle/>
          <a:p>
            <a:r>
              <a:rPr lang="en-US" dirty="0"/>
              <a:t>Other Payment Topic - Vaccines</a:t>
            </a:r>
          </a:p>
        </p:txBody>
      </p:sp>
      <p:sp>
        <p:nvSpPr>
          <p:cNvPr id="3" name="Content Placeholder 2">
            <a:extLst>
              <a:ext uri="{FF2B5EF4-FFF2-40B4-BE49-F238E27FC236}">
                <a16:creationId xmlns:a16="http://schemas.microsoft.com/office/drawing/2014/main" id="{73279A24-CA08-4B8B-A3A3-2F7627688218}"/>
              </a:ext>
            </a:extLst>
          </p:cNvPr>
          <p:cNvSpPr>
            <a:spLocks noGrp="1"/>
          </p:cNvSpPr>
          <p:nvPr>
            <p:ph idx="1"/>
          </p:nvPr>
        </p:nvSpPr>
        <p:spPr/>
        <p:txBody>
          <a:bodyPr/>
          <a:lstStyle/>
          <a:p>
            <a:r>
              <a:rPr lang="en-US" dirty="0"/>
              <a:t>Influenza, pneumococcal, &amp; COVID-19 vaccines and their administration will be paid at 100% of reasonable cost through the Medicare cost report</a:t>
            </a:r>
          </a:p>
          <a:p>
            <a:r>
              <a:rPr lang="en-US" dirty="0"/>
              <a:t>COVID-19 Vaccine – for 2020 &amp; 2021 include Original Medicare and Medicare Advantage  </a:t>
            </a:r>
          </a:p>
        </p:txBody>
      </p:sp>
      <p:sp>
        <p:nvSpPr>
          <p:cNvPr id="4" name="Slide Number Placeholder 3">
            <a:extLst>
              <a:ext uri="{FF2B5EF4-FFF2-40B4-BE49-F238E27FC236}">
                <a16:creationId xmlns:a16="http://schemas.microsoft.com/office/drawing/2014/main" id="{AFD5B42A-7230-4D1A-B631-565BBFC1B6F6}"/>
              </a:ext>
            </a:extLst>
          </p:cNvPr>
          <p:cNvSpPr>
            <a:spLocks noGrp="1"/>
          </p:cNvSpPr>
          <p:nvPr>
            <p:ph type="sldNum" sz="quarter" idx="4"/>
          </p:nvPr>
        </p:nvSpPr>
        <p:spPr/>
        <p:txBody>
          <a:bodyPr/>
          <a:lstStyle/>
          <a:p>
            <a:fld id="{6DAB3F6F-6A30-410C-8DAB-3E7769D71CBC}" type="slidenum">
              <a:rPr lang="en-US" smtClean="0"/>
              <a:pPr/>
              <a:t>36</a:t>
            </a:fld>
            <a:endParaRPr lang="en-US" dirty="0"/>
          </a:p>
        </p:txBody>
      </p:sp>
    </p:spTree>
    <p:extLst>
      <p:ext uri="{BB962C8B-B14F-4D97-AF65-F5344CB8AC3E}">
        <p14:creationId xmlns:p14="http://schemas.microsoft.com/office/powerpoint/2010/main" val="24756001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CFD84-9B78-4C2F-B5AF-5F42DCBB449F}"/>
              </a:ext>
            </a:extLst>
          </p:cNvPr>
          <p:cNvSpPr>
            <a:spLocks noGrp="1"/>
          </p:cNvSpPr>
          <p:nvPr>
            <p:ph type="title"/>
          </p:nvPr>
        </p:nvSpPr>
        <p:spPr/>
        <p:txBody>
          <a:bodyPr/>
          <a:lstStyle/>
          <a:p>
            <a:r>
              <a:rPr lang="en-US" sz="2000" dirty="0"/>
              <a:t>Other Payment Topic – National Pneumococcal cost per injection 2019</a:t>
            </a:r>
          </a:p>
        </p:txBody>
      </p:sp>
      <p:sp>
        <p:nvSpPr>
          <p:cNvPr id="4" name="Slide Number Placeholder 3">
            <a:extLst>
              <a:ext uri="{FF2B5EF4-FFF2-40B4-BE49-F238E27FC236}">
                <a16:creationId xmlns:a16="http://schemas.microsoft.com/office/drawing/2014/main" id="{0CAD6820-8BAF-4840-98B9-1967D07B9A15}"/>
              </a:ext>
            </a:extLst>
          </p:cNvPr>
          <p:cNvSpPr>
            <a:spLocks noGrp="1"/>
          </p:cNvSpPr>
          <p:nvPr>
            <p:ph type="sldNum" sz="quarter" idx="4"/>
          </p:nvPr>
        </p:nvSpPr>
        <p:spPr/>
        <p:txBody>
          <a:bodyPr/>
          <a:lstStyle/>
          <a:p>
            <a:fld id="{6DAB3F6F-6A30-410C-8DAB-3E7769D71CBC}" type="slidenum">
              <a:rPr lang="en-US" smtClean="0"/>
              <a:pPr/>
              <a:t>37</a:t>
            </a:fld>
            <a:endParaRPr lang="en-US" dirty="0"/>
          </a:p>
        </p:txBody>
      </p:sp>
      <p:graphicFrame>
        <p:nvGraphicFramePr>
          <p:cNvPr id="14" name="Content Placeholder 13">
            <a:extLst>
              <a:ext uri="{FF2B5EF4-FFF2-40B4-BE49-F238E27FC236}">
                <a16:creationId xmlns:a16="http://schemas.microsoft.com/office/drawing/2014/main" id="{319CC5B9-3967-4327-9DC3-CC1135398602}"/>
              </a:ext>
            </a:extLst>
          </p:cNvPr>
          <p:cNvGraphicFramePr>
            <a:graphicFrameLocks noGrp="1"/>
          </p:cNvGraphicFramePr>
          <p:nvPr>
            <p:ph idx="1"/>
          </p:nvPr>
        </p:nvGraphicFramePr>
        <p:xfrm>
          <a:off x="1542640" y="1191107"/>
          <a:ext cx="5430482" cy="29730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791737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42F4A-054A-44DF-BB06-9C2639682B3F}"/>
              </a:ext>
            </a:extLst>
          </p:cNvPr>
          <p:cNvSpPr>
            <a:spLocks noGrp="1"/>
          </p:cNvSpPr>
          <p:nvPr>
            <p:ph type="title"/>
          </p:nvPr>
        </p:nvSpPr>
        <p:spPr/>
        <p:txBody>
          <a:bodyPr/>
          <a:lstStyle/>
          <a:p>
            <a:r>
              <a:rPr lang="en-US" sz="2000" dirty="0"/>
              <a:t>Other Payment Topic – National Influenza cost per injection 2019</a:t>
            </a:r>
          </a:p>
        </p:txBody>
      </p:sp>
      <p:sp>
        <p:nvSpPr>
          <p:cNvPr id="4" name="Slide Number Placeholder 3">
            <a:extLst>
              <a:ext uri="{FF2B5EF4-FFF2-40B4-BE49-F238E27FC236}">
                <a16:creationId xmlns:a16="http://schemas.microsoft.com/office/drawing/2014/main" id="{E1F633E8-80E1-43E0-A42F-164570362305}"/>
              </a:ext>
            </a:extLst>
          </p:cNvPr>
          <p:cNvSpPr>
            <a:spLocks noGrp="1"/>
          </p:cNvSpPr>
          <p:nvPr>
            <p:ph type="sldNum" sz="quarter" idx="4"/>
          </p:nvPr>
        </p:nvSpPr>
        <p:spPr/>
        <p:txBody>
          <a:bodyPr/>
          <a:lstStyle/>
          <a:p>
            <a:fld id="{6DAB3F6F-6A30-410C-8DAB-3E7769D71CBC}" type="slidenum">
              <a:rPr lang="en-US" smtClean="0"/>
              <a:pPr/>
              <a:t>38</a:t>
            </a:fld>
            <a:endParaRPr lang="en-US" dirty="0"/>
          </a:p>
        </p:txBody>
      </p:sp>
      <p:graphicFrame>
        <p:nvGraphicFramePr>
          <p:cNvPr id="10" name="Content Placeholder 9">
            <a:extLst>
              <a:ext uri="{FF2B5EF4-FFF2-40B4-BE49-F238E27FC236}">
                <a16:creationId xmlns:a16="http://schemas.microsoft.com/office/drawing/2014/main" id="{822F9BBB-FAA4-4B82-898C-4964F283005D}"/>
              </a:ext>
            </a:extLst>
          </p:cNvPr>
          <p:cNvGraphicFramePr>
            <a:graphicFrameLocks noGrp="1"/>
          </p:cNvGraphicFramePr>
          <p:nvPr>
            <p:ph idx="1"/>
          </p:nvPr>
        </p:nvGraphicFramePr>
        <p:xfrm>
          <a:off x="2116607" y="1028700"/>
          <a:ext cx="3336901" cy="3227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55965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CFD84-9B78-4C2F-B5AF-5F42DCBB449F}"/>
              </a:ext>
            </a:extLst>
          </p:cNvPr>
          <p:cNvSpPr>
            <a:spLocks noGrp="1"/>
          </p:cNvSpPr>
          <p:nvPr>
            <p:ph type="title"/>
          </p:nvPr>
        </p:nvSpPr>
        <p:spPr/>
        <p:txBody>
          <a:bodyPr/>
          <a:lstStyle/>
          <a:p>
            <a:r>
              <a:rPr lang="en-US" sz="2000" dirty="0"/>
              <a:t>Other Payment Topic – Iowa Pneumococcal cost per injection 2019</a:t>
            </a:r>
          </a:p>
        </p:txBody>
      </p:sp>
      <p:sp>
        <p:nvSpPr>
          <p:cNvPr id="4" name="Slide Number Placeholder 3">
            <a:extLst>
              <a:ext uri="{FF2B5EF4-FFF2-40B4-BE49-F238E27FC236}">
                <a16:creationId xmlns:a16="http://schemas.microsoft.com/office/drawing/2014/main" id="{0CAD6820-8BAF-4840-98B9-1967D07B9A15}"/>
              </a:ext>
            </a:extLst>
          </p:cNvPr>
          <p:cNvSpPr>
            <a:spLocks noGrp="1"/>
          </p:cNvSpPr>
          <p:nvPr>
            <p:ph type="sldNum" sz="quarter" idx="4"/>
          </p:nvPr>
        </p:nvSpPr>
        <p:spPr/>
        <p:txBody>
          <a:bodyPr/>
          <a:lstStyle/>
          <a:p>
            <a:fld id="{6DAB3F6F-6A30-410C-8DAB-3E7769D71CBC}" type="slidenum">
              <a:rPr lang="en-US" smtClean="0"/>
              <a:pPr/>
              <a:t>39</a:t>
            </a:fld>
            <a:endParaRPr lang="en-US" dirty="0"/>
          </a:p>
        </p:txBody>
      </p:sp>
      <p:graphicFrame>
        <p:nvGraphicFramePr>
          <p:cNvPr id="8" name="Chart 7">
            <a:extLst>
              <a:ext uri="{FF2B5EF4-FFF2-40B4-BE49-F238E27FC236}">
                <a16:creationId xmlns:a16="http://schemas.microsoft.com/office/drawing/2014/main" id="{4BC99B14-328C-4EBA-A593-5950722BF67A}"/>
              </a:ext>
            </a:extLst>
          </p:cNvPr>
          <p:cNvGraphicFramePr>
            <a:graphicFrameLocks/>
          </p:cNvGraphicFramePr>
          <p:nvPr>
            <p:extLst>
              <p:ext uri="{D42A27DB-BD31-4B8C-83A1-F6EECF244321}">
                <p14:modId xmlns:p14="http://schemas.microsoft.com/office/powerpoint/2010/main" val="4039046994"/>
              </p:ext>
            </p:extLst>
          </p:nvPr>
        </p:nvGraphicFramePr>
        <p:xfrm>
          <a:off x="819150" y="1028700"/>
          <a:ext cx="6572250" cy="3479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9358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1E98-6909-4F39-8796-644CBB669068}"/>
              </a:ext>
            </a:extLst>
          </p:cNvPr>
          <p:cNvSpPr>
            <a:spLocks noGrp="1"/>
          </p:cNvSpPr>
          <p:nvPr>
            <p:ph type="title"/>
          </p:nvPr>
        </p:nvSpPr>
        <p:spPr/>
        <p:txBody>
          <a:bodyPr/>
          <a:lstStyle/>
          <a:p>
            <a:r>
              <a:rPr lang="en-US" dirty="0"/>
              <a:t>RHC Rates prior to 4/1/2021</a:t>
            </a:r>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idx="1"/>
          </p:nvPr>
        </p:nvSpPr>
        <p:spPr/>
        <p:txBody>
          <a:bodyPr/>
          <a:lstStyle/>
          <a:p>
            <a:r>
              <a:rPr lang="en-US" dirty="0"/>
              <a:t>Rural Health Clinics attached to a rural hospital with less than 50 beds;</a:t>
            </a:r>
          </a:p>
          <a:p>
            <a:pPr lvl="1">
              <a:buFontTx/>
              <a:buChar char="-"/>
            </a:pPr>
            <a:r>
              <a:rPr lang="en-US" dirty="0"/>
              <a:t>Uncapped cost per visit, updated annually with the filing of the Medicare cost report</a:t>
            </a:r>
          </a:p>
          <a:p>
            <a:pPr>
              <a:buFontTx/>
              <a:buChar char="-"/>
            </a:pPr>
            <a:r>
              <a:rPr lang="en-US" dirty="0"/>
              <a:t>Freestanding Rural Health Clinics </a:t>
            </a:r>
          </a:p>
          <a:p>
            <a:pPr lvl="1">
              <a:buFontTx/>
              <a:buChar char="-"/>
            </a:pPr>
            <a:r>
              <a:rPr lang="en-US" dirty="0"/>
              <a:t>Paid the lesser of (1) Cost per visit or (2) Published per visit limit (currently $87.52 effective 1/1/2021)</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4</a:t>
            </a:fld>
            <a:endParaRPr lang="en-US" dirty="0"/>
          </a:p>
        </p:txBody>
      </p:sp>
    </p:spTree>
    <p:extLst>
      <p:ext uri="{BB962C8B-B14F-4D97-AF65-F5344CB8AC3E}">
        <p14:creationId xmlns:p14="http://schemas.microsoft.com/office/powerpoint/2010/main" val="21599903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42F4A-054A-44DF-BB06-9C2639682B3F}"/>
              </a:ext>
            </a:extLst>
          </p:cNvPr>
          <p:cNvSpPr>
            <a:spLocks noGrp="1"/>
          </p:cNvSpPr>
          <p:nvPr>
            <p:ph type="title"/>
          </p:nvPr>
        </p:nvSpPr>
        <p:spPr/>
        <p:txBody>
          <a:bodyPr/>
          <a:lstStyle/>
          <a:p>
            <a:r>
              <a:rPr lang="en-US" sz="2000" dirty="0"/>
              <a:t>Other Payment Topic – Iowa Influenza cost per injection 2019</a:t>
            </a:r>
          </a:p>
        </p:txBody>
      </p:sp>
      <p:sp>
        <p:nvSpPr>
          <p:cNvPr id="4" name="Slide Number Placeholder 3">
            <a:extLst>
              <a:ext uri="{FF2B5EF4-FFF2-40B4-BE49-F238E27FC236}">
                <a16:creationId xmlns:a16="http://schemas.microsoft.com/office/drawing/2014/main" id="{E1F633E8-80E1-43E0-A42F-164570362305}"/>
              </a:ext>
            </a:extLst>
          </p:cNvPr>
          <p:cNvSpPr>
            <a:spLocks noGrp="1"/>
          </p:cNvSpPr>
          <p:nvPr>
            <p:ph type="sldNum" sz="quarter" idx="4"/>
          </p:nvPr>
        </p:nvSpPr>
        <p:spPr/>
        <p:txBody>
          <a:bodyPr/>
          <a:lstStyle/>
          <a:p>
            <a:fld id="{6DAB3F6F-6A30-410C-8DAB-3E7769D71CBC}" type="slidenum">
              <a:rPr lang="en-US" smtClean="0"/>
              <a:pPr/>
              <a:t>40</a:t>
            </a:fld>
            <a:endParaRPr lang="en-US" dirty="0"/>
          </a:p>
        </p:txBody>
      </p:sp>
      <p:graphicFrame>
        <p:nvGraphicFramePr>
          <p:cNvPr id="7" name="Content Placeholder 6">
            <a:extLst>
              <a:ext uri="{FF2B5EF4-FFF2-40B4-BE49-F238E27FC236}">
                <a16:creationId xmlns:a16="http://schemas.microsoft.com/office/drawing/2014/main" id="{10B33834-D741-44D2-BB56-A5788849D4BD}"/>
              </a:ext>
            </a:extLst>
          </p:cNvPr>
          <p:cNvGraphicFramePr>
            <a:graphicFrameLocks noGrp="1"/>
          </p:cNvGraphicFramePr>
          <p:nvPr>
            <p:ph idx="1"/>
            <p:extLst>
              <p:ext uri="{D42A27DB-BD31-4B8C-83A1-F6EECF244321}">
                <p14:modId xmlns:p14="http://schemas.microsoft.com/office/powerpoint/2010/main" val="3843264836"/>
              </p:ext>
            </p:extLst>
          </p:nvPr>
        </p:nvGraphicFramePr>
        <p:xfrm>
          <a:off x="304800" y="1028700"/>
          <a:ext cx="8229600"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875810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F288E-9629-4D88-828B-97E3DCB97CAE}"/>
              </a:ext>
            </a:extLst>
          </p:cNvPr>
          <p:cNvSpPr>
            <a:spLocks noGrp="1"/>
          </p:cNvSpPr>
          <p:nvPr>
            <p:ph type="title"/>
          </p:nvPr>
        </p:nvSpPr>
        <p:spPr/>
        <p:txBody>
          <a:bodyPr/>
          <a:lstStyle/>
          <a:p>
            <a:r>
              <a:rPr lang="en-US" dirty="0"/>
              <a:t>Other Payment Topic - Telehealth</a:t>
            </a:r>
          </a:p>
        </p:txBody>
      </p:sp>
      <p:sp>
        <p:nvSpPr>
          <p:cNvPr id="3" name="Content Placeholder 2">
            <a:extLst>
              <a:ext uri="{FF2B5EF4-FFF2-40B4-BE49-F238E27FC236}">
                <a16:creationId xmlns:a16="http://schemas.microsoft.com/office/drawing/2014/main" id="{DBFA729D-CC50-4D33-88E1-8F028EB73577}"/>
              </a:ext>
            </a:extLst>
          </p:cNvPr>
          <p:cNvSpPr>
            <a:spLocks noGrp="1"/>
          </p:cNvSpPr>
          <p:nvPr>
            <p:ph idx="1"/>
          </p:nvPr>
        </p:nvSpPr>
        <p:spPr/>
        <p:txBody>
          <a:bodyPr/>
          <a:lstStyle/>
          <a:p>
            <a:r>
              <a:rPr lang="en-US" dirty="0"/>
              <a:t>2020 fee schedule payment $92.03, effective 1/1/2021 this was updated to $99.45</a:t>
            </a:r>
          </a:p>
          <a:p>
            <a:r>
              <a:rPr lang="en-US" dirty="0"/>
              <a:t>Reported as ‘Other than RHC service’ on the Medicare cost report, not subject to cost-based reimbursement</a:t>
            </a:r>
          </a:p>
          <a:p>
            <a:r>
              <a:rPr lang="en-US" dirty="0"/>
              <a:t>Advocacy groups are working to have telehealth visits counted as normal clinic RHC encounters</a:t>
            </a:r>
          </a:p>
          <a:p>
            <a:pPr marL="0" indent="0">
              <a:buNone/>
            </a:pPr>
            <a:r>
              <a:rPr lang="en-US" dirty="0"/>
              <a:t> </a:t>
            </a:r>
          </a:p>
        </p:txBody>
      </p:sp>
      <p:sp>
        <p:nvSpPr>
          <p:cNvPr id="4" name="Slide Number Placeholder 3">
            <a:extLst>
              <a:ext uri="{FF2B5EF4-FFF2-40B4-BE49-F238E27FC236}">
                <a16:creationId xmlns:a16="http://schemas.microsoft.com/office/drawing/2014/main" id="{8499ECE8-1E2B-4BC3-8A1F-3C9C532EC208}"/>
              </a:ext>
            </a:extLst>
          </p:cNvPr>
          <p:cNvSpPr>
            <a:spLocks noGrp="1"/>
          </p:cNvSpPr>
          <p:nvPr>
            <p:ph type="sldNum" sz="quarter" idx="4"/>
          </p:nvPr>
        </p:nvSpPr>
        <p:spPr/>
        <p:txBody>
          <a:bodyPr/>
          <a:lstStyle/>
          <a:p>
            <a:fld id="{6DAB3F6F-6A30-410C-8DAB-3E7769D71CBC}" type="slidenum">
              <a:rPr lang="en-US" smtClean="0"/>
              <a:pPr/>
              <a:t>41</a:t>
            </a:fld>
            <a:endParaRPr lang="en-US" dirty="0"/>
          </a:p>
        </p:txBody>
      </p:sp>
    </p:spTree>
    <p:extLst>
      <p:ext uri="{BB962C8B-B14F-4D97-AF65-F5344CB8AC3E}">
        <p14:creationId xmlns:p14="http://schemas.microsoft.com/office/powerpoint/2010/main" val="357351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1E98-6909-4F39-8796-644CBB669068}"/>
              </a:ext>
            </a:extLst>
          </p:cNvPr>
          <p:cNvSpPr>
            <a:spLocks noGrp="1"/>
          </p:cNvSpPr>
          <p:nvPr>
            <p:ph type="title"/>
          </p:nvPr>
        </p:nvSpPr>
        <p:spPr/>
        <p:txBody>
          <a:bodyPr/>
          <a:lstStyle/>
          <a:p>
            <a:r>
              <a:rPr lang="en-US" dirty="0"/>
              <a:t>Other Future Strategic Thoughts to Consider</a:t>
            </a:r>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idx="1"/>
          </p:nvPr>
        </p:nvSpPr>
        <p:spPr>
          <a:xfrm>
            <a:off x="457200" y="1085850"/>
            <a:ext cx="8229600" cy="3429000"/>
          </a:xfrm>
        </p:spPr>
        <p:txBody>
          <a:bodyPr/>
          <a:lstStyle/>
          <a:p>
            <a:pPr lvl="1"/>
            <a:r>
              <a:rPr lang="en-US" sz="2400" dirty="0"/>
              <a:t>Componentization of Cost Centers</a:t>
            </a:r>
          </a:p>
          <a:p>
            <a:pPr lvl="1"/>
            <a:r>
              <a:rPr lang="en-US" sz="2400" dirty="0"/>
              <a:t>Capital Cost Center Identification</a:t>
            </a:r>
          </a:p>
          <a:p>
            <a:pPr lvl="1"/>
            <a:r>
              <a:rPr lang="en-US" sz="2400" dirty="0"/>
              <a:t>Building Replacement</a:t>
            </a:r>
          </a:p>
          <a:p>
            <a:pPr lvl="1"/>
            <a:r>
              <a:rPr lang="en-US" sz="2400" dirty="0"/>
              <a:t>Coinsurance Implications</a:t>
            </a:r>
          </a:p>
          <a:p>
            <a:pPr lvl="1"/>
            <a:r>
              <a:rPr lang="en-US" sz="2400" dirty="0"/>
              <a:t>Physician Services Under Agreement</a:t>
            </a:r>
          </a:p>
          <a:p>
            <a:pPr lvl="1"/>
            <a:r>
              <a:rPr lang="en-US" sz="2400" dirty="0"/>
              <a:t>Consider complete strategic evaluation of cost reports with a “fresh set of eyes” mentality</a:t>
            </a:r>
            <a:endParaRPr lang="en-US" sz="3000" dirty="0"/>
          </a:p>
          <a:p>
            <a:pPr lvl="1"/>
            <a:endParaRPr lang="en-US" sz="2400" dirty="0"/>
          </a:p>
          <a:p>
            <a:pPr lvl="1"/>
            <a:endParaRPr lang="en-US" sz="2400" dirty="0"/>
          </a:p>
          <a:p>
            <a:pPr lvl="2"/>
            <a:endParaRPr lang="en-US" sz="2200" dirty="0"/>
          </a:p>
          <a:p>
            <a:pPr marL="914400" lvl="2" indent="0">
              <a:buNone/>
            </a:pPr>
            <a:endParaRPr lang="en-US" dirty="0"/>
          </a:p>
          <a:p>
            <a:endParaRPr lang="en-US" dirty="0"/>
          </a:p>
        </p:txBody>
      </p:sp>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42</a:t>
            </a:fld>
            <a:endParaRPr lang="en-US" dirty="0"/>
          </a:p>
        </p:txBody>
      </p:sp>
    </p:spTree>
    <p:extLst>
      <p:ext uri="{BB962C8B-B14F-4D97-AF65-F5344CB8AC3E}">
        <p14:creationId xmlns:p14="http://schemas.microsoft.com/office/powerpoint/2010/main" val="33756321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Topical Agenda</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92070"/>
            <a:ext cx="8279659" cy="3200014"/>
          </a:xfrm>
        </p:spPr>
        <p:txBody>
          <a:bodyPr/>
          <a:lstStyle/>
          <a:p>
            <a:r>
              <a:rPr lang="en-US" sz="1800" dirty="0"/>
              <a:t>Purpose and History Behind Legislation</a:t>
            </a:r>
          </a:p>
          <a:p>
            <a:r>
              <a:rPr lang="en-US" sz="1800" dirty="0"/>
              <a:t>Eligibility for REH Status</a:t>
            </a:r>
          </a:p>
          <a:p>
            <a:r>
              <a:rPr lang="en-US" sz="1800" dirty="0"/>
              <a:t>Estimated Financial Benefit of REH Status</a:t>
            </a:r>
          </a:p>
          <a:p>
            <a:r>
              <a:rPr lang="en-US" sz="1800" dirty="0"/>
              <a:t>Is REH Status Right for You?</a:t>
            </a:r>
          </a:p>
          <a:p>
            <a:r>
              <a:rPr lang="en-US" sz="1800" dirty="0"/>
              <a:t>Potential Hurdles and Unknowns to REH status</a:t>
            </a:r>
          </a:p>
          <a:p>
            <a:r>
              <a:rPr lang="en-US" sz="1800" dirty="0"/>
              <a:t>Next Steps to Consider</a:t>
            </a:r>
          </a:p>
          <a:p>
            <a:endParaRPr lang="en-US" sz="1800" dirty="0"/>
          </a:p>
          <a:p>
            <a:endParaRPr lang="en-US" sz="1800" dirty="0"/>
          </a:p>
          <a:p>
            <a:endParaRPr lang="en-US" sz="1800" dirty="0"/>
          </a:p>
          <a:p>
            <a:endParaRPr lang="en-US" sz="1800" dirty="0"/>
          </a:p>
          <a:p>
            <a:endParaRPr lang="en-US" sz="1400" dirty="0"/>
          </a:p>
          <a:p>
            <a:pPr lvl="1"/>
            <a:endParaRPr lang="en-US" sz="16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43</a:t>
            </a:fld>
            <a:endParaRPr lang="en-US" dirty="0"/>
          </a:p>
        </p:txBody>
      </p:sp>
    </p:spTree>
    <p:extLst>
      <p:ext uri="{BB962C8B-B14F-4D97-AF65-F5344CB8AC3E}">
        <p14:creationId xmlns:p14="http://schemas.microsoft.com/office/powerpoint/2010/main" val="38107289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Purpose and History Behind Legislation</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32170" y="1115870"/>
            <a:ext cx="8279659" cy="3200014"/>
          </a:xfrm>
        </p:spPr>
        <p:txBody>
          <a:bodyPr/>
          <a:lstStyle/>
          <a:p>
            <a:r>
              <a:rPr lang="en-US" sz="1800" dirty="0"/>
              <a:t>Medicare Payment Advisory Commission (</a:t>
            </a:r>
            <a:r>
              <a:rPr lang="en-US" sz="1800" dirty="0" err="1"/>
              <a:t>MedPAC</a:t>
            </a:r>
            <a:r>
              <a:rPr lang="en-US" sz="1800" dirty="0"/>
              <a:t>) research indicated hospital closures were linked to:</a:t>
            </a:r>
          </a:p>
          <a:p>
            <a:pPr lvl="1"/>
            <a:r>
              <a:rPr lang="en-US" sz="1400" dirty="0"/>
              <a:t>Lost market share compared to other hospitals</a:t>
            </a:r>
          </a:p>
          <a:p>
            <a:pPr lvl="1"/>
            <a:r>
              <a:rPr lang="en-US" sz="1400" dirty="0"/>
              <a:t>Fewer Medicare beneficiaries using hospital services</a:t>
            </a:r>
          </a:p>
          <a:p>
            <a:pPr lvl="1"/>
            <a:r>
              <a:rPr lang="en-US" sz="1400" dirty="0"/>
              <a:t>Inpatient admissions declining significantly prior to closure</a:t>
            </a:r>
          </a:p>
          <a:p>
            <a:pPr lvl="1"/>
            <a:r>
              <a:rPr lang="en-US" sz="1400" dirty="0"/>
              <a:t>Findings indicated the facilities saw: “… large declines in inpatient admissions across all payers in the years before closure. Most of this decline was attributable to patients bypassing their local hospital in favor of other hospitals.” At the same time, patients were still using the emergency department and other outpatient services.</a:t>
            </a:r>
          </a:p>
          <a:p>
            <a:pPr lvl="1"/>
            <a:r>
              <a:rPr lang="en-US" sz="1400" dirty="0" err="1"/>
              <a:t>MedPac</a:t>
            </a:r>
            <a:r>
              <a:rPr lang="en-US" sz="1400" dirty="0"/>
              <a:t> and </a:t>
            </a:r>
            <a:r>
              <a:rPr lang="en-US" sz="1400" dirty="0" err="1"/>
              <a:t>Sheps</a:t>
            </a:r>
            <a:r>
              <a:rPr lang="en-US" sz="1400" dirty="0"/>
              <a:t> Center research showed that of 181 closures, only 99 were fully closed.  Others were converted to urgent care centers or other, non-acute hospitals</a:t>
            </a:r>
          </a:p>
          <a:p>
            <a:pPr lvl="1"/>
            <a:r>
              <a:rPr lang="en-US" sz="1400" b="0" i="0" dirty="0">
                <a:solidFill>
                  <a:srgbClr val="333333"/>
                </a:solidFill>
                <a:effectLst/>
                <a:latin typeface="MuseoSans-300"/>
              </a:rPr>
              <a:t>“… large declines in inpatient admissions across all payers in the years before closure. Most of this decline was attributable to patients bypassing their local hospital in favor of other hospitals.” At the same time, patients were still using the emergency department and other outpatient services</a:t>
            </a:r>
            <a:endParaRPr lang="en-US" sz="1400" dirty="0"/>
          </a:p>
          <a:p>
            <a:endParaRPr lang="en-US" sz="2000" dirty="0"/>
          </a:p>
          <a:p>
            <a:pPr marL="0" indent="0">
              <a:buNone/>
            </a:pPr>
            <a:endParaRPr lang="en-US" sz="1400" dirty="0"/>
          </a:p>
          <a:p>
            <a:pPr lvl="1"/>
            <a:endParaRPr lang="en-US" sz="16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44</a:t>
            </a:fld>
            <a:endParaRPr lang="en-US" dirty="0"/>
          </a:p>
        </p:txBody>
      </p:sp>
    </p:spTree>
    <p:extLst>
      <p:ext uri="{BB962C8B-B14F-4D97-AF65-F5344CB8AC3E}">
        <p14:creationId xmlns:p14="http://schemas.microsoft.com/office/powerpoint/2010/main" val="32056241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Purpose and History Behind Legislation</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32170" y="1115870"/>
            <a:ext cx="8279659" cy="3200014"/>
          </a:xfrm>
        </p:spPr>
        <p:txBody>
          <a:bodyPr/>
          <a:lstStyle/>
          <a:p>
            <a:r>
              <a:rPr lang="en-US" sz="1800" dirty="0"/>
              <a:t>Rural Emergency Hospital (REH) status created under the Consolidated Appropriations Act of 2021</a:t>
            </a:r>
          </a:p>
          <a:p>
            <a:pPr lvl="1"/>
            <a:r>
              <a:rPr lang="en-US" sz="1400" dirty="0"/>
              <a:t>Facility type will not provide inpatient acute care services</a:t>
            </a:r>
          </a:p>
          <a:p>
            <a:pPr lvl="1"/>
            <a:r>
              <a:rPr lang="en-US" sz="1400" dirty="0"/>
              <a:t>Continues to provide outpatient services including emergency care, observation care, and other outpatient ancillary services including provider-based clinics, radiology, laboratory, therapies, etc.</a:t>
            </a:r>
          </a:p>
          <a:p>
            <a:r>
              <a:rPr lang="en-US" sz="2000" dirty="0"/>
              <a:t>REH status available beginning January 1, 2023</a:t>
            </a:r>
          </a:p>
          <a:p>
            <a:r>
              <a:rPr lang="en-US" sz="2000" dirty="0"/>
              <a:t>Additional Final Rule expected but not yet released</a:t>
            </a:r>
          </a:p>
          <a:p>
            <a:pPr lvl="1"/>
            <a:endParaRPr lang="en-US" dirty="0"/>
          </a:p>
          <a:p>
            <a:endParaRPr lang="en-US" sz="1400" dirty="0"/>
          </a:p>
          <a:p>
            <a:pPr lvl="1"/>
            <a:endParaRPr lang="en-US" sz="16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45</a:t>
            </a:fld>
            <a:endParaRPr lang="en-US" dirty="0"/>
          </a:p>
        </p:txBody>
      </p:sp>
    </p:spTree>
    <p:extLst>
      <p:ext uri="{BB962C8B-B14F-4D97-AF65-F5344CB8AC3E}">
        <p14:creationId xmlns:p14="http://schemas.microsoft.com/office/powerpoint/2010/main" val="34398138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Eligibility For REH Status</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302907"/>
            <a:ext cx="8279659" cy="3200014"/>
          </a:xfrm>
        </p:spPr>
        <p:txBody>
          <a:bodyPr/>
          <a:lstStyle/>
          <a:p>
            <a:r>
              <a:rPr lang="en-US" sz="1800" dirty="0"/>
              <a:t>Available only to existing CAHs, rural PPS Hospitals with 50 Beds or fewer (no new hospitals can be created as an REH)</a:t>
            </a:r>
          </a:p>
          <a:p>
            <a:r>
              <a:rPr lang="en-US" sz="1800" dirty="0"/>
              <a:t>Emergency and observation services must be provided at all times (by a physician, NP, CNS, or PA) who is available to provide those services</a:t>
            </a:r>
          </a:p>
          <a:p>
            <a:r>
              <a:rPr lang="en-US" sz="1800" dirty="0"/>
              <a:t>Must have a transfer agreement with a Level I or II trauma center</a:t>
            </a:r>
          </a:p>
          <a:p>
            <a:r>
              <a:rPr lang="en-US" sz="1800" dirty="0"/>
              <a:t>Must meet certain conditions of participation</a:t>
            </a:r>
          </a:p>
          <a:p>
            <a:r>
              <a:rPr lang="en-US" sz="1800" dirty="0"/>
              <a:t>May not operate unless located in a state that has licensed the REH designation and the respective REH is then licensed/approved by the state or local agency</a:t>
            </a:r>
          </a:p>
          <a:p>
            <a:r>
              <a:rPr lang="en-US" sz="1800" dirty="0"/>
              <a:t>Prohibited from providing inpatient level care, other than having a skilled nursing unit if desired</a:t>
            </a:r>
          </a:p>
          <a:p>
            <a:pPr lvl="1"/>
            <a:endParaRPr lang="en-US" sz="1200" dirty="0"/>
          </a:p>
          <a:p>
            <a:endParaRPr lang="en-US" sz="1400" dirty="0"/>
          </a:p>
          <a:p>
            <a:pPr lvl="1"/>
            <a:endParaRPr lang="en-US" sz="16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46</a:t>
            </a:fld>
            <a:endParaRPr lang="en-US" dirty="0"/>
          </a:p>
        </p:txBody>
      </p:sp>
    </p:spTree>
    <p:extLst>
      <p:ext uri="{BB962C8B-B14F-4D97-AF65-F5344CB8AC3E}">
        <p14:creationId xmlns:p14="http://schemas.microsoft.com/office/powerpoint/2010/main" val="22094909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Eligibility For REH Status</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302907"/>
            <a:ext cx="8279659" cy="3200014"/>
          </a:xfrm>
        </p:spPr>
        <p:txBody>
          <a:bodyPr/>
          <a:lstStyle/>
          <a:p>
            <a:r>
              <a:rPr lang="en-US" sz="1800" dirty="0"/>
              <a:t>Must maintain an annual average length of stay of 24 hours or less</a:t>
            </a:r>
          </a:p>
          <a:p>
            <a:r>
              <a:rPr lang="en-US" sz="1800" dirty="0"/>
              <a:t>May offer outpatient services</a:t>
            </a:r>
          </a:p>
          <a:p>
            <a:r>
              <a:rPr lang="en-US" sz="1800" dirty="0"/>
              <a:t>REH may convert back to original designation</a:t>
            </a:r>
          </a:p>
          <a:p>
            <a:pPr lvl="1"/>
            <a:endParaRPr lang="en-US" sz="1200" dirty="0"/>
          </a:p>
          <a:p>
            <a:endParaRPr lang="en-US" sz="1400" dirty="0"/>
          </a:p>
          <a:p>
            <a:pPr lvl="1"/>
            <a:endParaRPr lang="en-US" sz="16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47</a:t>
            </a:fld>
            <a:endParaRPr lang="en-US" dirty="0"/>
          </a:p>
        </p:txBody>
      </p:sp>
    </p:spTree>
    <p:extLst>
      <p:ext uri="{BB962C8B-B14F-4D97-AF65-F5344CB8AC3E}">
        <p14:creationId xmlns:p14="http://schemas.microsoft.com/office/powerpoint/2010/main" val="35759576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Estimated Financial Benefits of REH Status</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29726"/>
            <a:ext cx="8279659" cy="3200014"/>
          </a:xfrm>
        </p:spPr>
        <p:txBody>
          <a:bodyPr/>
          <a:lstStyle/>
          <a:p>
            <a:r>
              <a:rPr lang="en-US" sz="1800" dirty="0"/>
              <a:t>Outpatient Payments Based on 105% of APC Payment plus national average of Critical Access Hospital Benefit </a:t>
            </a:r>
          </a:p>
          <a:p>
            <a:r>
              <a:rPr lang="en-US" sz="1800" dirty="0"/>
              <a:t>National CAH benefit estimated from various sources around $2.4M to $2.7M </a:t>
            </a:r>
          </a:p>
          <a:p>
            <a:r>
              <a:rPr lang="en-US" sz="1800" dirty="0"/>
              <a:t>CLA analytics utilize an estimate of $2.5M for CAH Benefit</a:t>
            </a:r>
            <a:endParaRPr lang="en-US" sz="600" dirty="0">
              <a:highlight>
                <a:srgbClr val="00FFFF"/>
              </a:highlight>
            </a:endParaRPr>
          </a:p>
          <a:p>
            <a:r>
              <a:rPr lang="en-US" sz="1800" dirty="0"/>
              <a:t>Facility specific cost and revenue stream changes to service lines also need to be analyzed</a:t>
            </a:r>
          </a:p>
          <a:p>
            <a:endParaRPr lang="en-US" sz="1800" dirty="0">
              <a:highlight>
                <a:srgbClr val="00FFFF"/>
              </a:highlight>
            </a:endParaRPr>
          </a:p>
          <a:p>
            <a:endParaRPr lang="en-US" sz="1400" dirty="0">
              <a:highlight>
                <a:srgbClr val="00FFFF"/>
              </a:highlight>
            </a:endParaRPr>
          </a:p>
          <a:p>
            <a:pPr lvl="1"/>
            <a:endParaRPr lang="en-US" sz="1600" dirty="0">
              <a:highlight>
                <a:srgbClr val="00FFFF"/>
              </a:highlight>
            </a:endParaRPr>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48</a:t>
            </a:fld>
            <a:endParaRPr lang="en-US" dirty="0"/>
          </a:p>
        </p:txBody>
      </p:sp>
    </p:spTree>
    <p:extLst>
      <p:ext uri="{BB962C8B-B14F-4D97-AF65-F5344CB8AC3E}">
        <p14:creationId xmlns:p14="http://schemas.microsoft.com/office/powerpoint/2010/main" val="2106003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12E8E-FB78-4B1E-B87A-4356512E144B}"/>
              </a:ext>
            </a:extLst>
          </p:cNvPr>
          <p:cNvSpPr>
            <a:spLocks noGrp="1"/>
          </p:cNvSpPr>
          <p:nvPr>
            <p:ph type="title"/>
          </p:nvPr>
        </p:nvSpPr>
        <p:spPr>
          <a:xfrm>
            <a:off x="457200" y="151449"/>
            <a:ext cx="8229600" cy="685800"/>
          </a:xfrm>
        </p:spPr>
        <p:txBody>
          <a:bodyPr/>
          <a:lstStyle/>
          <a:p>
            <a:r>
              <a:rPr lang="en-US" dirty="0"/>
              <a:t>Rural Emergency Hospital (REH) Financial Implications</a:t>
            </a:r>
          </a:p>
        </p:txBody>
      </p:sp>
      <p:sp>
        <p:nvSpPr>
          <p:cNvPr id="3" name="Content Placeholder 2">
            <a:extLst>
              <a:ext uri="{FF2B5EF4-FFF2-40B4-BE49-F238E27FC236}">
                <a16:creationId xmlns:a16="http://schemas.microsoft.com/office/drawing/2014/main" id="{5535CE1F-33B7-4932-9B8A-96078EB31CCA}"/>
              </a:ext>
            </a:extLst>
          </p:cNvPr>
          <p:cNvSpPr>
            <a:spLocks noGrp="1"/>
          </p:cNvSpPr>
          <p:nvPr>
            <p:ph idx="1"/>
          </p:nvPr>
        </p:nvSpPr>
        <p:spPr>
          <a:xfrm>
            <a:off x="457200" y="919022"/>
            <a:ext cx="4922410" cy="3760412"/>
          </a:xfrm>
        </p:spPr>
        <p:txBody>
          <a:bodyPr/>
          <a:lstStyle/>
          <a:p>
            <a:r>
              <a:rPr lang="en-US" sz="1600" dirty="0"/>
              <a:t>In December 2021, CLA conducted an extensive facility level analysis of the potential implications of REH status for the nation’s critical access hospitals</a:t>
            </a:r>
          </a:p>
          <a:p>
            <a:r>
              <a:rPr lang="en-US" sz="1600" dirty="0"/>
              <a:t>Based on 2019 cost report and claims data</a:t>
            </a:r>
          </a:p>
          <a:p>
            <a:r>
              <a:rPr lang="en-US" sz="1600" dirty="0"/>
              <a:t>Based on facility specific analysis of average CAH vs. PPS payment differential for 1,189 evaluated sites</a:t>
            </a:r>
          </a:p>
          <a:p>
            <a:pPr lvl="1"/>
            <a:r>
              <a:rPr lang="en-US" sz="1200" dirty="0"/>
              <a:t>Included only sites with sufficient and reasonable data</a:t>
            </a:r>
          </a:p>
          <a:p>
            <a:r>
              <a:rPr lang="en-US" sz="1600" dirty="0"/>
              <a:t>Facility level impact broken down between inpatient, swing bed and outpatient CAH vs. PPS estimates</a:t>
            </a:r>
          </a:p>
          <a:p>
            <a:pPr lvl="1"/>
            <a:r>
              <a:rPr lang="en-US" sz="1200" dirty="0"/>
              <a:t>CAH average IP CMI based on claims data</a:t>
            </a:r>
          </a:p>
          <a:p>
            <a:pPr lvl="1"/>
            <a:r>
              <a:rPr lang="en-US" sz="1200" dirty="0"/>
              <a:t>Swing bed impact utilized 2019 and 2020 average state SNF RUGS and PDPM rates based on claims data</a:t>
            </a:r>
          </a:p>
          <a:p>
            <a:pPr lvl="1"/>
            <a:r>
              <a:rPr lang="en-US" sz="1200" dirty="0"/>
              <a:t>Outpatient PPS rate simulations based on claims level analysis on HCPCS and APC modeling of non metro PPS outpatient claims by state</a:t>
            </a:r>
          </a:p>
        </p:txBody>
      </p:sp>
      <p:sp>
        <p:nvSpPr>
          <p:cNvPr id="5" name="Slide Number Placeholder 4">
            <a:extLst>
              <a:ext uri="{FF2B5EF4-FFF2-40B4-BE49-F238E27FC236}">
                <a16:creationId xmlns:a16="http://schemas.microsoft.com/office/drawing/2014/main" id="{3A841FC4-0D5A-4A20-9825-4D3825CCB0D9}"/>
              </a:ext>
            </a:extLst>
          </p:cNvPr>
          <p:cNvSpPr>
            <a:spLocks noGrp="1"/>
          </p:cNvSpPr>
          <p:nvPr>
            <p:ph type="sldNum" sz="quarter" idx="4"/>
          </p:nvPr>
        </p:nvSpPr>
        <p:spPr/>
        <p:txBody>
          <a:bodyPr/>
          <a:lstStyle/>
          <a:p>
            <a:fld id="{F8E24598-D429-A34B-B4A6-5808099B37D3}" type="slidenum">
              <a:rPr lang="en-US" smtClean="0"/>
              <a:pPr/>
              <a:t>49</a:t>
            </a:fld>
            <a:endParaRPr lang="en-US" dirty="0"/>
          </a:p>
        </p:txBody>
      </p:sp>
      <p:sp>
        <p:nvSpPr>
          <p:cNvPr id="7" name="Rectangle 6">
            <a:extLst>
              <a:ext uri="{FF2B5EF4-FFF2-40B4-BE49-F238E27FC236}">
                <a16:creationId xmlns:a16="http://schemas.microsoft.com/office/drawing/2014/main" id="{3583ABD5-6931-4DDA-B9D7-1D9469FBD0B4}"/>
              </a:ext>
            </a:extLst>
          </p:cNvPr>
          <p:cNvSpPr/>
          <p:nvPr/>
        </p:nvSpPr>
        <p:spPr bwMode="auto">
          <a:xfrm>
            <a:off x="5505076" y="1029951"/>
            <a:ext cx="3577506" cy="3083597"/>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3200" dirty="0">
                <a:solidFill>
                  <a:schemeClr val="bg1"/>
                </a:solidFill>
                <a:latin typeface="Arial" charset="0"/>
                <a:ea typeface="ヒラギノ角ゴ Pro W3" pitchFamily="1" charset="-128"/>
              </a:rPr>
              <a:t>Average CAH Benefit </a:t>
            </a:r>
          </a:p>
          <a:p>
            <a:pPr marL="0" marR="0" indent="0" algn="ctr" defTabSz="914400" rtl="0" eaLnBrk="0" fontAlgn="base" latinLnBrk="0" hangingPunct="0">
              <a:lnSpc>
                <a:spcPct val="100000"/>
              </a:lnSpc>
              <a:spcBef>
                <a:spcPct val="0"/>
              </a:spcBef>
              <a:spcAft>
                <a:spcPct val="0"/>
              </a:spcAft>
              <a:buClrTx/>
              <a:buSzTx/>
              <a:buFontTx/>
              <a:buNone/>
              <a:tabLst/>
            </a:pPr>
            <a:r>
              <a:rPr lang="en-US" sz="3200" dirty="0">
                <a:solidFill>
                  <a:schemeClr val="bg1"/>
                </a:solidFill>
                <a:latin typeface="Arial" charset="0"/>
                <a:ea typeface="ヒラギノ角ゴ Pro W3" pitchFamily="1" charset="-128"/>
              </a:rPr>
              <a:t>vs. PPS </a:t>
            </a:r>
          </a:p>
          <a:p>
            <a:pPr marL="0" marR="0" indent="0" algn="ctr" defTabSz="914400" rtl="0" eaLnBrk="0" fontAlgn="base" latinLnBrk="0" hangingPunct="0">
              <a:lnSpc>
                <a:spcPct val="100000"/>
              </a:lnSpc>
              <a:spcBef>
                <a:spcPct val="0"/>
              </a:spcBef>
              <a:spcAft>
                <a:spcPct val="0"/>
              </a:spcAft>
              <a:buClrTx/>
              <a:buSzTx/>
              <a:buFontTx/>
              <a:buNone/>
              <a:tabLst/>
            </a:pPr>
            <a:r>
              <a:rPr lang="en-US" sz="3200" dirty="0">
                <a:solidFill>
                  <a:schemeClr val="bg1"/>
                </a:solidFill>
                <a:latin typeface="Arial" charset="0"/>
                <a:ea typeface="ヒラギノ角ゴ Pro W3" pitchFamily="1" charset="-128"/>
              </a:rPr>
              <a:t>(Per Facility)</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a:ln>
                  <a:noFill/>
                </a:ln>
                <a:solidFill>
                  <a:schemeClr val="bg1"/>
                </a:solidFill>
                <a:effectLst/>
                <a:latin typeface="Arial" charset="0"/>
                <a:ea typeface="ヒラギノ角ゴ Pro W3" pitchFamily="1" charset="-128"/>
              </a:rPr>
              <a:t>Low $2,400,000</a:t>
            </a:r>
          </a:p>
          <a:p>
            <a:pPr marL="0" marR="0" indent="0" algn="ctr" defTabSz="914400" rtl="0" eaLnBrk="0" fontAlgn="base" latinLnBrk="0" hangingPunct="0">
              <a:lnSpc>
                <a:spcPct val="100000"/>
              </a:lnSpc>
              <a:spcBef>
                <a:spcPct val="0"/>
              </a:spcBef>
              <a:spcAft>
                <a:spcPct val="0"/>
              </a:spcAft>
              <a:buClrTx/>
              <a:buSzTx/>
              <a:buFontTx/>
              <a:buNone/>
              <a:tabLst/>
            </a:pPr>
            <a:r>
              <a:rPr lang="en-US" sz="3200" b="1" dirty="0">
                <a:solidFill>
                  <a:schemeClr val="bg1"/>
                </a:solidFill>
                <a:latin typeface="Arial" charset="0"/>
                <a:ea typeface="ヒラギノ角ゴ Pro W3" pitchFamily="1" charset="-128"/>
              </a:rPr>
              <a:t>High= $2,700,000</a:t>
            </a:r>
            <a:endParaRPr kumimoji="0" lang="en-US" sz="3200" b="1" i="0" u="none" strike="noStrike" cap="none" normalizeH="0" baseline="0" dirty="0">
              <a:ln>
                <a:noFill/>
              </a:ln>
              <a:solidFill>
                <a:schemeClr val="bg1"/>
              </a:solidFill>
              <a:effectLst/>
              <a:latin typeface="Arial" charset="0"/>
              <a:ea typeface="ヒラギノ角ゴ Pro W3" pitchFamily="1" charset="-128"/>
            </a:endParaRPr>
          </a:p>
        </p:txBody>
      </p:sp>
    </p:spTree>
    <p:extLst>
      <p:ext uri="{BB962C8B-B14F-4D97-AF65-F5344CB8AC3E}">
        <p14:creationId xmlns:p14="http://schemas.microsoft.com/office/powerpoint/2010/main" val="827275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EAC05-3646-47D4-A3A8-8D17D2A7DF32}"/>
              </a:ext>
            </a:extLst>
          </p:cNvPr>
          <p:cNvSpPr>
            <a:spLocks noGrp="1"/>
          </p:cNvSpPr>
          <p:nvPr>
            <p:ph type="title"/>
          </p:nvPr>
        </p:nvSpPr>
        <p:spPr/>
        <p:txBody>
          <a:bodyPr/>
          <a:lstStyle/>
          <a:p>
            <a:r>
              <a:rPr lang="en-US" dirty="0"/>
              <a:t>Catalyst for a Change in RHC Payment Rates</a:t>
            </a:r>
          </a:p>
        </p:txBody>
      </p:sp>
      <p:sp>
        <p:nvSpPr>
          <p:cNvPr id="3" name="Content Placeholder 2">
            <a:extLst>
              <a:ext uri="{FF2B5EF4-FFF2-40B4-BE49-F238E27FC236}">
                <a16:creationId xmlns:a16="http://schemas.microsoft.com/office/drawing/2014/main" id="{F8C05CDB-D78E-44B0-AC74-3C98487E9880}"/>
              </a:ext>
            </a:extLst>
          </p:cNvPr>
          <p:cNvSpPr>
            <a:spLocks noGrp="1"/>
          </p:cNvSpPr>
          <p:nvPr>
            <p:ph idx="1"/>
          </p:nvPr>
        </p:nvSpPr>
        <p:spPr/>
        <p:txBody>
          <a:bodyPr/>
          <a:lstStyle/>
          <a:p>
            <a:pPr lvl="1"/>
            <a:r>
              <a:rPr lang="en-US" sz="2400" dirty="0"/>
              <a:t>How did this payment reform come about?</a:t>
            </a:r>
          </a:p>
          <a:p>
            <a:pPr lvl="2"/>
            <a:r>
              <a:rPr lang="en-US" sz="2000" dirty="0"/>
              <a:t>Large push for site-neutral payments in Washington. </a:t>
            </a:r>
          </a:p>
          <a:p>
            <a:pPr lvl="2"/>
            <a:r>
              <a:rPr lang="en-US" sz="2000" dirty="0"/>
              <a:t>The per visit cap on independent and hospital-based RHCs with more than 50 beds was well below cost. This led to the closing of hundreds of RHCs </a:t>
            </a:r>
          </a:p>
          <a:p>
            <a:pPr lvl="3"/>
            <a:r>
              <a:rPr lang="en-US" sz="1800" dirty="0"/>
              <a:t>Average cost per visit per NARHC – over $130 per visit</a:t>
            </a:r>
          </a:p>
          <a:p>
            <a:pPr lvl="3"/>
            <a:r>
              <a:rPr lang="en-US" sz="1800" dirty="0"/>
              <a:t>Per visit cap - $87.52 effective 1/1/2021</a:t>
            </a:r>
            <a:endParaRPr lang="en-US" sz="2400" dirty="0"/>
          </a:p>
          <a:p>
            <a:pPr lvl="2"/>
            <a:r>
              <a:rPr lang="en-US" sz="2200" dirty="0"/>
              <a:t>Average per visit payment for uncapped RHCs was about $237</a:t>
            </a:r>
          </a:p>
          <a:p>
            <a:pPr lvl="3"/>
            <a:r>
              <a:rPr lang="en-US" sz="2000" dirty="0"/>
              <a:t>Many with significantly higher rates</a:t>
            </a:r>
          </a:p>
          <a:p>
            <a:pPr lvl="2"/>
            <a:endParaRPr lang="en-US" sz="2200"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93DE302B-EFEF-4DD1-8094-D2BE71828DE5}"/>
              </a:ext>
            </a:extLst>
          </p:cNvPr>
          <p:cNvSpPr>
            <a:spLocks noGrp="1"/>
          </p:cNvSpPr>
          <p:nvPr>
            <p:ph type="sldNum" sz="quarter" idx="4"/>
          </p:nvPr>
        </p:nvSpPr>
        <p:spPr/>
        <p:txBody>
          <a:bodyPr/>
          <a:lstStyle/>
          <a:p>
            <a:fld id="{6DAB3F6F-6A30-410C-8DAB-3E7769D71CBC}" type="slidenum">
              <a:rPr lang="en-US" smtClean="0"/>
              <a:pPr/>
              <a:t>5</a:t>
            </a:fld>
            <a:endParaRPr lang="en-US" dirty="0"/>
          </a:p>
        </p:txBody>
      </p:sp>
    </p:spTree>
    <p:extLst>
      <p:ext uri="{BB962C8B-B14F-4D97-AF65-F5344CB8AC3E}">
        <p14:creationId xmlns:p14="http://schemas.microsoft.com/office/powerpoint/2010/main" val="35591656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CAC37-677B-42B4-B299-F2002F5ADF96}"/>
              </a:ext>
            </a:extLst>
          </p:cNvPr>
          <p:cNvSpPr>
            <a:spLocks noGrp="1"/>
          </p:cNvSpPr>
          <p:nvPr>
            <p:ph type="title"/>
          </p:nvPr>
        </p:nvSpPr>
        <p:spPr/>
        <p:txBody>
          <a:bodyPr/>
          <a:lstStyle/>
          <a:p>
            <a:r>
              <a:rPr lang="en-US" dirty="0"/>
              <a:t>Identifying Potential REH Candidates</a:t>
            </a:r>
          </a:p>
        </p:txBody>
      </p:sp>
      <p:sp>
        <p:nvSpPr>
          <p:cNvPr id="3" name="Content Placeholder 2">
            <a:extLst>
              <a:ext uri="{FF2B5EF4-FFF2-40B4-BE49-F238E27FC236}">
                <a16:creationId xmlns:a16="http://schemas.microsoft.com/office/drawing/2014/main" id="{056C3F65-63E8-4F13-A4BF-933BF6C907F5}"/>
              </a:ext>
            </a:extLst>
          </p:cNvPr>
          <p:cNvSpPr>
            <a:spLocks noGrp="1"/>
          </p:cNvSpPr>
          <p:nvPr>
            <p:ph idx="1"/>
          </p:nvPr>
        </p:nvSpPr>
        <p:spPr>
          <a:xfrm>
            <a:off x="332509" y="1047126"/>
            <a:ext cx="8589421" cy="3760412"/>
          </a:xfrm>
        </p:spPr>
        <p:txBody>
          <a:bodyPr/>
          <a:lstStyle/>
          <a:p>
            <a:r>
              <a:rPr lang="en-US" sz="2000" dirty="0"/>
              <a:t>Method 1: Net Revenues Loss (MC FFS) (No cost changes)</a:t>
            </a:r>
          </a:p>
          <a:p>
            <a:r>
              <a:rPr lang="en-US" sz="2000" dirty="0"/>
              <a:t>Method 2: Net Revenue Loss + IP Acute Nursing Costs</a:t>
            </a:r>
          </a:p>
          <a:p>
            <a:r>
              <a:rPr lang="en-US" sz="2000" dirty="0"/>
              <a:t>Method 3: Method 2 result + IP Supply Costs + Dietary Costs + Laundry Costs adjusted for Minimum ER Coverage Costs</a:t>
            </a:r>
          </a:p>
          <a:p>
            <a:r>
              <a:rPr lang="en-US" sz="2000" dirty="0"/>
              <a:t>Method 4: Method 3 with Loss of 340B</a:t>
            </a:r>
          </a:p>
          <a:p>
            <a:pPr lvl="1"/>
            <a:endParaRPr lang="en-US" sz="1600" dirty="0"/>
          </a:p>
          <a:p>
            <a:pPr marL="457200" lvl="1" indent="0">
              <a:buNone/>
            </a:pPr>
            <a:endParaRPr lang="en-US" sz="1600" dirty="0"/>
          </a:p>
        </p:txBody>
      </p:sp>
      <p:sp>
        <p:nvSpPr>
          <p:cNvPr id="5" name="Slide Number Placeholder 4">
            <a:extLst>
              <a:ext uri="{FF2B5EF4-FFF2-40B4-BE49-F238E27FC236}">
                <a16:creationId xmlns:a16="http://schemas.microsoft.com/office/drawing/2014/main" id="{65AFE3E3-3C21-4965-AC79-9358624C3056}"/>
              </a:ext>
            </a:extLst>
          </p:cNvPr>
          <p:cNvSpPr>
            <a:spLocks noGrp="1"/>
          </p:cNvSpPr>
          <p:nvPr>
            <p:ph type="sldNum" sz="quarter" idx="4"/>
          </p:nvPr>
        </p:nvSpPr>
        <p:spPr/>
        <p:txBody>
          <a:bodyPr/>
          <a:lstStyle/>
          <a:p>
            <a:fld id="{F8E24598-D429-A34B-B4A6-5808099B37D3}" type="slidenum">
              <a:rPr lang="en-US" smtClean="0"/>
              <a:pPr/>
              <a:t>50</a:t>
            </a:fld>
            <a:endParaRPr lang="en-US" dirty="0"/>
          </a:p>
        </p:txBody>
      </p:sp>
    </p:spTree>
    <p:extLst>
      <p:ext uri="{BB962C8B-B14F-4D97-AF65-F5344CB8AC3E}">
        <p14:creationId xmlns:p14="http://schemas.microsoft.com/office/powerpoint/2010/main" val="5285107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8F07-DA41-41CC-BC31-AFEE046E4853}"/>
              </a:ext>
            </a:extLst>
          </p:cNvPr>
          <p:cNvSpPr>
            <a:spLocks noGrp="1"/>
          </p:cNvSpPr>
          <p:nvPr>
            <p:ph type="title"/>
          </p:nvPr>
        </p:nvSpPr>
        <p:spPr>
          <a:xfrm>
            <a:off x="457200" y="359048"/>
            <a:ext cx="8229600" cy="685800"/>
          </a:xfrm>
        </p:spPr>
        <p:txBody>
          <a:bodyPr/>
          <a:lstStyle/>
          <a:p>
            <a:r>
              <a:rPr lang="en-US" sz="2000" dirty="0"/>
              <a:t>Rural Emergency Hospital Status</a:t>
            </a:r>
            <a:br>
              <a:rPr lang="en-US" dirty="0"/>
            </a:br>
            <a:r>
              <a:rPr lang="en-US" b="1" dirty="0"/>
              <a:t>How Many CAHs could benefit financially from REH Status (Nationally)?</a:t>
            </a:r>
          </a:p>
        </p:txBody>
      </p:sp>
      <p:sp>
        <p:nvSpPr>
          <p:cNvPr id="4" name="Slide Number Placeholder 3">
            <a:extLst>
              <a:ext uri="{FF2B5EF4-FFF2-40B4-BE49-F238E27FC236}">
                <a16:creationId xmlns:a16="http://schemas.microsoft.com/office/drawing/2014/main" id="{7A4E5F3C-BE42-486F-9156-68DCD16BF894}"/>
              </a:ext>
            </a:extLst>
          </p:cNvPr>
          <p:cNvSpPr>
            <a:spLocks noGrp="1"/>
          </p:cNvSpPr>
          <p:nvPr>
            <p:ph type="sldNum" sz="quarter" idx="4"/>
          </p:nvPr>
        </p:nvSpPr>
        <p:spPr/>
        <p:txBody>
          <a:bodyPr/>
          <a:lstStyle/>
          <a:p>
            <a:fld id="{F8E24598-D429-A34B-B4A6-5808099B37D3}" type="slidenum">
              <a:rPr lang="en-US" smtClean="0"/>
              <a:pPr/>
              <a:t>51</a:t>
            </a:fld>
            <a:endParaRPr lang="en-US" dirty="0"/>
          </a:p>
        </p:txBody>
      </p:sp>
      <p:pic>
        <p:nvPicPr>
          <p:cNvPr id="6" name="Picture 5">
            <a:extLst>
              <a:ext uri="{FF2B5EF4-FFF2-40B4-BE49-F238E27FC236}">
                <a16:creationId xmlns:a16="http://schemas.microsoft.com/office/drawing/2014/main" id="{674114DE-E8E9-46A1-B63D-6B5B80EEAC0B}"/>
              </a:ext>
            </a:extLst>
          </p:cNvPr>
          <p:cNvPicPr>
            <a:picLocks noChangeAspect="1"/>
          </p:cNvPicPr>
          <p:nvPr/>
        </p:nvPicPr>
        <p:blipFill>
          <a:blip r:embed="rId2"/>
          <a:stretch>
            <a:fillRect/>
          </a:stretch>
        </p:blipFill>
        <p:spPr>
          <a:xfrm>
            <a:off x="419564" y="1432831"/>
            <a:ext cx="8304871" cy="2962819"/>
          </a:xfrm>
          <a:prstGeom prst="rect">
            <a:avLst/>
          </a:prstGeom>
        </p:spPr>
      </p:pic>
    </p:spTree>
    <p:extLst>
      <p:ext uri="{BB962C8B-B14F-4D97-AF65-F5344CB8AC3E}">
        <p14:creationId xmlns:p14="http://schemas.microsoft.com/office/powerpoint/2010/main" val="1582882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8F07-DA41-41CC-BC31-AFEE046E4853}"/>
              </a:ext>
            </a:extLst>
          </p:cNvPr>
          <p:cNvSpPr>
            <a:spLocks noGrp="1"/>
          </p:cNvSpPr>
          <p:nvPr>
            <p:ph type="title"/>
          </p:nvPr>
        </p:nvSpPr>
        <p:spPr>
          <a:xfrm>
            <a:off x="457200" y="359048"/>
            <a:ext cx="8229600" cy="685800"/>
          </a:xfrm>
        </p:spPr>
        <p:txBody>
          <a:bodyPr/>
          <a:lstStyle/>
          <a:p>
            <a:r>
              <a:rPr lang="en-US" sz="2000" dirty="0"/>
              <a:t>Rural Emergency Hospital Status</a:t>
            </a:r>
            <a:br>
              <a:rPr lang="en-US" dirty="0"/>
            </a:br>
            <a:r>
              <a:rPr lang="en-US" b="1" dirty="0"/>
              <a:t>How Many CAHs could benefit financially from REH Status (Iowa)?</a:t>
            </a:r>
          </a:p>
        </p:txBody>
      </p:sp>
      <p:sp>
        <p:nvSpPr>
          <p:cNvPr id="4" name="Slide Number Placeholder 3">
            <a:extLst>
              <a:ext uri="{FF2B5EF4-FFF2-40B4-BE49-F238E27FC236}">
                <a16:creationId xmlns:a16="http://schemas.microsoft.com/office/drawing/2014/main" id="{7A4E5F3C-BE42-486F-9156-68DCD16BF894}"/>
              </a:ext>
            </a:extLst>
          </p:cNvPr>
          <p:cNvSpPr>
            <a:spLocks noGrp="1"/>
          </p:cNvSpPr>
          <p:nvPr>
            <p:ph type="sldNum" sz="quarter" idx="4"/>
          </p:nvPr>
        </p:nvSpPr>
        <p:spPr/>
        <p:txBody>
          <a:bodyPr/>
          <a:lstStyle/>
          <a:p>
            <a:fld id="{F8E24598-D429-A34B-B4A6-5808099B37D3}" type="slidenum">
              <a:rPr lang="en-US" smtClean="0"/>
              <a:pPr/>
              <a:t>52</a:t>
            </a:fld>
            <a:endParaRPr lang="en-US" dirty="0"/>
          </a:p>
        </p:txBody>
      </p:sp>
      <p:pic>
        <p:nvPicPr>
          <p:cNvPr id="5" name="Picture 4">
            <a:extLst>
              <a:ext uri="{FF2B5EF4-FFF2-40B4-BE49-F238E27FC236}">
                <a16:creationId xmlns:a16="http://schemas.microsoft.com/office/drawing/2014/main" id="{551B5CF1-6E5C-4547-9473-F891CD37D288}"/>
              </a:ext>
            </a:extLst>
          </p:cNvPr>
          <p:cNvPicPr>
            <a:picLocks noChangeAspect="1"/>
          </p:cNvPicPr>
          <p:nvPr/>
        </p:nvPicPr>
        <p:blipFill>
          <a:blip r:embed="rId2"/>
          <a:stretch>
            <a:fillRect/>
          </a:stretch>
        </p:blipFill>
        <p:spPr>
          <a:xfrm>
            <a:off x="550285" y="1351683"/>
            <a:ext cx="8191696" cy="2922443"/>
          </a:xfrm>
          <a:prstGeom prst="rect">
            <a:avLst/>
          </a:prstGeom>
        </p:spPr>
      </p:pic>
    </p:spTree>
    <p:extLst>
      <p:ext uri="{BB962C8B-B14F-4D97-AF65-F5344CB8AC3E}">
        <p14:creationId xmlns:p14="http://schemas.microsoft.com/office/powerpoint/2010/main" val="32667932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Is REH Status Right for You?</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29726"/>
            <a:ext cx="8279659" cy="3200014"/>
          </a:xfrm>
        </p:spPr>
        <p:txBody>
          <a:bodyPr/>
          <a:lstStyle/>
          <a:p>
            <a:r>
              <a:rPr lang="en-US" dirty="0"/>
              <a:t>Financial Considerations</a:t>
            </a:r>
          </a:p>
          <a:p>
            <a:pPr lvl="1"/>
            <a:r>
              <a:rPr lang="en-US" dirty="0"/>
              <a:t>Facility specific analytics</a:t>
            </a:r>
          </a:p>
          <a:p>
            <a:pPr lvl="1"/>
            <a:r>
              <a:rPr lang="en-US" dirty="0"/>
              <a:t>Network considerations</a:t>
            </a:r>
          </a:p>
          <a:p>
            <a:pPr lvl="1"/>
            <a:r>
              <a:rPr lang="en-US" dirty="0"/>
              <a:t>Inflationary factors</a:t>
            </a:r>
          </a:p>
          <a:p>
            <a:pPr lvl="1"/>
            <a:r>
              <a:rPr lang="en-US" dirty="0"/>
              <a:t>How will this look over time?</a:t>
            </a:r>
          </a:p>
          <a:p>
            <a:endParaRPr lang="en-US" dirty="0"/>
          </a:p>
          <a:p>
            <a:endParaRPr lang="en-US" sz="18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53</a:t>
            </a:fld>
            <a:endParaRPr lang="en-US" dirty="0"/>
          </a:p>
        </p:txBody>
      </p:sp>
    </p:spTree>
    <p:extLst>
      <p:ext uri="{BB962C8B-B14F-4D97-AF65-F5344CB8AC3E}">
        <p14:creationId xmlns:p14="http://schemas.microsoft.com/office/powerpoint/2010/main" val="7311180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Is REH Status Right for You?</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29726"/>
            <a:ext cx="8279659" cy="3200014"/>
          </a:xfrm>
        </p:spPr>
        <p:txBody>
          <a:bodyPr/>
          <a:lstStyle/>
          <a:p>
            <a:r>
              <a:rPr lang="en-US" dirty="0"/>
              <a:t>Patient Considerations?</a:t>
            </a:r>
          </a:p>
          <a:p>
            <a:pPr lvl="1"/>
            <a:r>
              <a:rPr lang="en-US" dirty="0"/>
              <a:t>Still access to all outpatient service levels</a:t>
            </a:r>
          </a:p>
          <a:p>
            <a:pPr lvl="1"/>
            <a:r>
              <a:rPr lang="en-US" dirty="0"/>
              <a:t>No longer inpatient services, yet how many are really ever inpatients?</a:t>
            </a:r>
          </a:p>
          <a:p>
            <a:pPr lvl="2"/>
            <a:r>
              <a:rPr lang="en-US" dirty="0"/>
              <a:t>Could this impact surgical procedures offered?</a:t>
            </a:r>
          </a:p>
          <a:p>
            <a:pPr lvl="1"/>
            <a:r>
              <a:rPr lang="en-US" dirty="0"/>
              <a:t>Swing Beds</a:t>
            </a:r>
          </a:p>
          <a:p>
            <a:pPr lvl="2"/>
            <a:r>
              <a:rPr lang="en-US" sz="1800" dirty="0"/>
              <a:t>Alternative skilled nursing facility options? </a:t>
            </a:r>
          </a:p>
          <a:p>
            <a:pPr lvl="3"/>
            <a:r>
              <a:rPr lang="en-US" sz="1200" dirty="0"/>
              <a:t>Other providers?</a:t>
            </a:r>
          </a:p>
          <a:p>
            <a:pPr lvl="3"/>
            <a:r>
              <a:rPr lang="en-US" sz="1200" dirty="0"/>
              <a:t>Open SNF with Beds? </a:t>
            </a:r>
          </a:p>
          <a:p>
            <a:pPr lvl="2"/>
            <a:endParaRPr lang="en-US" dirty="0"/>
          </a:p>
          <a:p>
            <a:pPr lvl="2"/>
            <a:endParaRPr lang="en-US" dirty="0"/>
          </a:p>
          <a:p>
            <a:endParaRPr lang="en-US" sz="20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54</a:t>
            </a:fld>
            <a:endParaRPr lang="en-US" dirty="0"/>
          </a:p>
        </p:txBody>
      </p:sp>
    </p:spTree>
    <p:extLst>
      <p:ext uri="{BB962C8B-B14F-4D97-AF65-F5344CB8AC3E}">
        <p14:creationId xmlns:p14="http://schemas.microsoft.com/office/powerpoint/2010/main" val="29287867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Is REH Status Right for You?</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29726"/>
            <a:ext cx="8279659" cy="3200014"/>
          </a:xfrm>
        </p:spPr>
        <p:txBody>
          <a:bodyPr/>
          <a:lstStyle/>
          <a:p>
            <a:r>
              <a:rPr lang="en-US" dirty="0"/>
              <a:t>Staffing considerations</a:t>
            </a:r>
          </a:p>
          <a:p>
            <a:pPr lvl="1"/>
            <a:r>
              <a:rPr lang="en-US" dirty="0"/>
              <a:t>Currently many facilities are struggling for staffing</a:t>
            </a:r>
          </a:p>
          <a:p>
            <a:pPr lvl="1"/>
            <a:r>
              <a:rPr lang="en-US" dirty="0"/>
              <a:t>Under REH Less off hour shifts to staff</a:t>
            </a:r>
          </a:p>
          <a:p>
            <a:pPr lvl="1"/>
            <a:r>
              <a:rPr lang="en-US" dirty="0"/>
              <a:t>Still need for potential on call time for Emergency Coverage including ancillary services</a:t>
            </a:r>
            <a:endParaRPr lang="en-US" sz="1200" dirty="0"/>
          </a:p>
          <a:p>
            <a:endParaRPr lang="en-US" dirty="0"/>
          </a:p>
          <a:p>
            <a:endParaRPr lang="en-US" sz="18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55</a:t>
            </a:fld>
            <a:endParaRPr lang="en-US" dirty="0"/>
          </a:p>
        </p:txBody>
      </p:sp>
    </p:spTree>
    <p:extLst>
      <p:ext uri="{BB962C8B-B14F-4D97-AF65-F5344CB8AC3E}">
        <p14:creationId xmlns:p14="http://schemas.microsoft.com/office/powerpoint/2010/main" val="5591665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Is REH Status Right for You?</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29726"/>
            <a:ext cx="8279659" cy="3200014"/>
          </a:xfrm>
        </p:spPr>
        <p:txBody>
          <a:bodyPr/>
          <a:lstStyle/>
          <a:p>
            <a:r>
              <a:rPr lang="en-US" dirty="0"/>
              <a:t>Community Perception</a:t>
            </a:r>
          </a:p>
          <a:p>
            <a:pPr lvl="1"/>
            <a:r>
              <a:rPr lang="en-US" dirty="0"/>
              <a:t>Taking away our hospital?</a:t>
            </a:r>
          </a:p>
          <a:p>
            <a:pPr lvl="1"/>
            <a:r>
              <a:rPr lang="en-US" dirty="0"/>
              <a:t>Argument: What percentage of you population has actually been an inpatient?</a:t>
            </a:r>
          </a:p>
          <a:p>
            <a:pPr lvl="1"/>
            <a:r>
              <a:rPr lang="en-US" dirty="0"/>
              <a:t>Stronger outpatient services under REH?</a:t>
            </a:r>
          </a:p>
          <a:p>
            <a:endParaRPr lang="en-US" dirty="0"/>
          </a:p>
          <a:p>
            <a:endParaRPr lang="en-US" sz="18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56</a:t>
            </a:fld>
            <a:endParaRPr lang="en-US" dirty="0"/>
          </a:p>
        </p:txBody>
      </p:sp>
    </p:spTree>
    <p:extLst>
      <p:ext uri="{BB962C8B-B14F-4D97-AF65-F5344CB8AC3E}">
        <p14:creationId xmlns:p14="http://schemas.microsoft.com/office/powerpoint/2010/main" val="37899601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Potential Hurdles and Unknowns to REH Status</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43582"/>
            <a:ext cx="8279659" cy="3200014"/>
          </a:xfrm>
        </p:spPr>
        <p:txBody>
          <a:bodyPr/>
          <a:lstStyle/>
          <a:p>
            <a:r>
              <a:rPr lang="en-US" dirty="0"/>
              <a:t>Community Perception?</a:t>
            </a:r>
          </a:p>
          <a:p>
            <a:r>
              <a:rPr lang="en-US" dirty="0"/>
              <a:t>State licensing issues?</a:t>
            </a:r>
          </a:p>
          <a:p>
            <a:r>
              <a:rPr lang="en-US" dirty="0"/>
              <a:t>340B?</a:t>
            </a:r>
          </a:p>
          <a:p>
            <a:r>
              <a:rPr lang="en-US" dirty="0"/>
              <a:t>Will staffing retention be easier with an REH?</a:t>
            </a:r>
          </a:p>
          <a:p>
            <a:r>
              <a:rPr lang="en-US" dirty="0"/>
              <a:t>How far will additional inpatient benefit payment go?</a:t>
            </a:r>
          </a:p>
          <a:p>
            <a:r>
              <a:rPr lang="en-US" dirty="0"/>
              <a:t>Actual Inflation versus MEI Updates</a:t>
            </a:r>
          </a:p>
          <a:p>
            <a:r>
              <a:rPr lang="en-US" dirty="0"/>
              <a:t>Others?</a:t>
            </a:r>
          </a:p>
          <a:p>
            <a:endParaRPr lang="en-US" dirty="0"/>
          </a:p>
          <a:p>
            <a:endParaRPr lang="en-US" dirty="0"/>
          </a:p>
          <a:p>
            <a:endParaRPr lang="en-US" sz="18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57</a:t>
            </a:fld>
            <a:endParaRPr lang="en-US" dirty="0"/>
          </a:p>
        </p:txBody>
      </p:sp>
    </p:spTree>
    <p:extLst>
      <p:ext uri="{BB962C8B-B14F-4D97-AF65-F5344CB8AC3E}">
        <p14:creationId xmlns:p14="http://schemas.microsoft.com/office/powerpoint/2010/main" val="6236662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Rural Emergency Hospital (REH)</a:t>
            </a:r>
            <a:br>
              <a:rPr lang="en-US" dirty="0"/>
            </a:br>
            <a:r>
              <a:rPr lang="en-US" sz="2000" dirty="0"/>
              <a:t>Next Steps to Consider</a:t>
            </a:r>
            <a:endParaRPr lang="en-US" dirty="0"/>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1143582"/>
            <a:ext cx="8279659" cy="3200014"/>
          </a:xfrm>
        </p:spPr>
        <p:txBody>
          <a:bodyPr/>
          <a:lstStyle/>
          <a:p>
            <a:r>
              <a:rPr lang="en-US" dirty="0"/>
              <a:t>Facility Specific Financial Modeling</a:t>
            </a:r>
          </a:p>
          <a:p>
            <a:pPr lvl="1"/>
            <a:r>
              <a:rPr lang="en-US" dirty="0"/>
              <a:t>Understand the potential financial impact over time</a:t>
            </a:r>
          </a:p>
          <a:p>
            <a:pPr lvl="2"/>
            <a:r>
              <a:rPr lang="en-US" sz="1200" dirty="0"/>
              <a:t>Narrow down higher level analyses for facility specific situation</a:t>
            </a:r>
          </a:p>
          <a:p>
            <a:pPr lvl="2"/>
            <a:r>
              <a:rPr lang="en-US" sz="1200" dirty="0"/>
              <a:t>Create a dashboard to understand knows and unknowns in order to better visualize benefits and risks</a:t>
            </a:r>
          </a:p>
          <a:p>
            <a:pPr lvl="2"/>
            <a:r>
              <a:rPr lang="en-US" sz="1200" b="1" u="sng" dirty="0"/>
              <a:t>Layer in capital needs impact over the long term</a:t>
            </a:r>
          </a:p>
          <a:p>
            <a:pPr lvl="1"/>
            <a:r>
              <a:rPr lang="en-US" dirty="0"/>
              <a:t>MEI Inflation Factors Versus Actual Inflationary Pressures</a:t>
            </a:r>
          </a:p>
          <a:p>
            <a:r>
              <a:rPr lang="en-US" dirty="0"/>
              <a:t>Assess Patient Care Impact</a:t>
            </a:r>
          </a:p>
          <a:p>
            <a:pPr lvl="1"/>
            <a:r>
              <a:rPr lang="en-US" dirty="0"/>
              <a:t>Will financial impact allow for better patient care over time</a:t>
            </a:r>
          </a:p>
          <a:p>
            <a:pPr lvl="1"/>
            <a:r>
              <a:rPr lang="en-US" dirty="0"/>
              <a:t>Beneficiary coinsurance may likely be lower</a:t>
            </a:r>
          </a:p>
          <a:p>
            <a:pPr lvl="1"/>
            <a:r>
              <a:rPr lang="en-US" dirty="0"/>
              <a:t>Will network resources be available to cover inpatient cases</a:t>
            </a:r>
          </a:p>
          <a:p>
            <a:pPr lvl="1"/>
            <a:r>
              <a:rPr lang="en-US" dirty="0"/>
              <a:t>Consider perceived patient care impact</a:t>
            </a:r>
            <a:endParaRPr lang="en-US" sz="2800" dirty="0"/>
          </a:p>
          <a:p>
            <a:pPr lvl="1"/>
            <a:endParaRPr lang="en-US" sz="1600" dirty="0"/>
          </a:p>
          <a:p>
            <a:endParaRPr lang="en-US" dirty="0"/>
          </a:p>
          <a:p>
            <a:endParaRPr lang="en-US" dirty="0"/>
          </a:p>
          <a:p>
            <a:endParaRPr lang="en-US" sz="1800" dirty="0"/>
          </a:p>
          <a:p>
            <a:pPr lvl="1"/>
            <a:endParaRPr lang="en-US" sz="2000"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58</a:t>
            </a:fld>
            <a:endParaRPr lang="en-US" dirty="0"/>
          </a:p>
        </p:txBody>
      </p:sp>
    </p:spTree>
    <p:extLst>
      <p:ext uri="{BB962C8B-B14F-4D97-AF65-F5344CB8AC3E}">
        <p14:creationId xmlns:p14="http://schemas.microsoft.com/office/powerpoint/2010/main" val="35118832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988C-1BDF-440D-BA8C-B7DBC7A86A93}"/>
              </a:ext>
            </a:extLst>
          </p:cNvPr>
          <p:cNvSpPr>
            <a:spLocks noGrp="1"/>
          </p:cNvSpPr>
          <p:nvPr>
            <p:ph type="title"/>
          </p:nvPr>
        </p:nvSpPr>
        <p:spPr/>
        <p:txBody>
          <a:bodyPr/>
          <a:lstStyle/>
          <a:p>
            <a:r>
              <a:rPr lang="en-US" dirty="0"/>
              <a:t>Other Topics/Q&amp;A</a:t>
            </a:r>
          </a:p>
        </p:txBody>
      </p:sp>
      <p:sp>
        <p:nvSpPr>
          <p:cNvPr id="3" name="Content Placeholder 2">
            <a:extLst>
              <a:ext uri="{FF2B5EF4-FFF2-40B4-BE49-F238E27FC236}">
                <a16:creationId xmlns:a16="http://schemas.microsoft.com/office/drawing/2014/main" id="{C550060E-CC80-4B6D-B8B7-10BBDF59C801}"/>
              </a:ext>
            </a:extLst>
          </p:cNvPr>
          <p:cNvSpPr>
            <a:spLocks noGrp="1"/>
          </p:cNvSpPr>
          <p:nvPr>
            <p:ph idx="1"/>
          </p:nvPr>
        </p:nvSpPr>
        <p:spPr>
          <a:xfrm>
            <a:off x="457200" y="971743"/>
            <a:ext cx="8279659" cy="3200014"/>
          </a:xfrm>
        </p:spPr>
        <p:txBody>
          <a:bodyPr/>
          <a:lstStyle/>
          <a:p>
            <a:r>
              <a:rPr lang="en-US" sz="2000" dirty="0"/>
              <a:t>Questions on RHC Cost Per Visit Limits or Rural Emergency Room Status?</a:t>
            </a:r>
          </a:p>
          <a:p>
            <a:r>
              <a:rPr lang="en-US" sz="2000" dirty="0"/>
              <a:t>Other questions?</a:t>
            </a:r>
          </a:p>
          <a:p>
            <a:endParaRPr lang="en-US" sz="2000" dirty="0"/>
          </a:p>
          <a:p>
            <a:endParaRPr lang="en-US" sz="1600" dirty="0"/>
          </a:p>
          <a:p>
            <a:pPr lvl="1"/>
            <a:endParaRPr lang="en-US" dirty="0"/>
          </a:p>
        </p:txBody>
      </p:sp>
      <p:sp>
        <p:nvSpPr>
          <p:cNvPr id="4" name="Slide Number Placeholder 3">
            <a:extLst>
              <a:ext uri="{FF2B5EF4-FFF2-40B4-BE49-F238E27FC236}">
                <a16:creationId xmlns:a16="http://schemas.microsoft.com/office/drawing/2014/main" id="{F1EB231A-60EB-4AE5-BD87-BA5E6A5B9121}"/>
              </a:ext>
            </a:extLst>
          </p:cNvPr>
          <p:cNvSpPr>
            <a:spLocks noGrp="1"/>
          </p:cNvSpPr>
          <p:nvPr>
            <p:ph type="sldNum" sz="quarter" idx="4"/>
          </p:nvPr>
        </p:nvSpPr>
        <p:spPr/>
        <p:txBody>
          <a:bodyPr/>
          <a:lstStyle/>
          <a:p>
            <a:fld id="{F8E24598-D429-A34B-B4A6-5808099B37D3}" type="slidenum">
              <a:rPr lang="en-US" smtClean="0"/>
              <a:pPr/>
              <a:t>59</a:t>
            </a:fld>
            <a:endParaRPr lang="en-US" dirty="0"/>
          </a:p>
        </p:txBody>
      </p:sp>
    </p:spTree>
    <p:extLst>
      <p:ext uri="{BB962C8B-B14F-4D97-AF65-F5344CB8AC3E}">
        <p14:creationId xmlns:p14="http://schemas.microsoft.com/office/powerpoint/2010/main" val="1733149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2870F-C150-48E1-90FD-FE805A785B7D}"/>
              </a:ext>
            </a:extLst>
          </p:cNvPr>
          <p:cNvSpPr>
            <a:spLocks noGrp="1"/>
          </p:cNvSpPr>
          <p:nvPr>
            <p:ph type="title"/>
          </p:nvPr>
        </p:nvSpPr>
        <p:spPr/>
        <p:txBody>
          <a:bodyPr/>
          <a:lstStyle/>
          <a:p>
            <a:r>
              <a:rPr lang="en-US" sz="2800" dirty="0"/>
              <a:t>Historical - National Average AIR with Per Visit Limit</a:t>
            </a:r>
          </a:p>
        </p:txBody>
      </p:sp>
      <p:sp>
        <p:nvSpPr>
          <p:cNvPr id="4" name="Slide Number Placeholder 3">
            <a:extLst>
              <a:ext uri="{FF2B5EF4-FFF2-40B4-BE49-F238E27FC236}">
                <a16:creationId xmlns:a16="http://schemas.microsoft.com/office/drawing/2014/main" id="{904D44BF-1935-4699-99A9-084D87A37DA1}"/>
              </a:ext>
            </a:extLst>
          </p:cNvPr>
          <p:cNvSpPr>
            <a:spLocks noGrp="1"/>
          </p:cNvSpPr>
          <p:nvPr>
            <p:ph type="sldNum" sz="quarter" idx="4"/>
          </p:nvPr>
        </p:nvSpPr>
        <p:spPr/>
        <p:txBody>
          <a:bodyPr/>
          <a:lstStyle/>
          <a:p>
            <a:fld id="{6DAB3F6F-6A30-410C-8DAB-3E7769D71CBC}" type="slidenum">
              <a:rPr lang="en-US" smtClean="0"/>
              <a:pPr/>
              <a:t>6</a:t>
            </a:fld>
            <a:endParaRPr lang="en-US" dirty="0"/>
          </a:p>
        </p:txBody>
      </p:sp>
      <p:graphicFrame>
        <p:nvGraphicFramePr>
          <p:cNvPr id="7" name="Content Placeholder 6">
            <a:extLst>
              <a:ext uri="{FF2B5EF4-FFF2-40B4-BE49-F238E27FC236}">
                <a16:creationId xmlns:a16="http://schemas.microsoft.com/office/drawing/2014/main" id="{3905925C-5E63-462F-BFA3-C21AD3DF2EC0}"/>
              </a:ext>
            </a:extLst>
          </p:cNvPr>
          <p:cNvGraphicFramePr>
            <a:graphicFrameLocks noGrp="1"/>
          </p:cNvGraphicFramePr>
          <p:nvPr>
            <p:ph idx="1"/>
            <p:extLst>
              <p:ext uri="{D42A27DB-BD31-4B8C-83A1-F6EECF244321}">
                <p14:modId xmlns:p14="http://schemas.microsoft.com/office/powerpoint/2010/main" val="1588316859"/>
              </p:ext>
            </p:extLst>
          </p:nvPr>
        </p:nvGraphicFramePr>
        <p:xfrm>
          <a:off x="457200" y="1085850"/>
          <a:ext cx="8229600"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13491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60</a:t>
            </a:fld>
            <a:endParaRPr lang="en-US" dirty="0"/>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type="subTitle" idx="1"/>
          </p:nvPr>
        </p:nvSpPr>
        <p:spPr>
          <a:xfrm>
            <a:off x="228600" y="1581150"/>
            <a:ext cx="6927850" cy="2921938"/>
          </a:xfrm>
        </p:spPr>
        <p:txBody>
          <a:bodyPr/>
          <a:lstStyle/>
          <a:p>
            <a:endParaRPr lang="en-US" b="1" dirty="0"/>
          </a:p>
          <a:p>
            <a:r>
              <a:rPr lang="en-US" b="1" dirty="0"/>
              <a:t>Kristin Baquero, CPA </a:t>
            </a:r>
            <a:br>
              <a:rPr lang="en-US" dirty="0"/>
            </a:br>
            <a:r>
              <a:rPr lang="en-US" dirty="0"/>
              <a:t>Reimbursement Signing Director, Health Care </a:t>
            </a:r>
            <a:br>
              <a:rPr lang="en-US" dirty="0"/>
            </a:br>
            <a:r>
              <a:rPr lang="en-US" dirty="0"/>
              <a:t>CLA (CliftonLarsonAllen LLP) </a:t>
            </a:r>
            <a:br>
              <a:rPr lang="en-US" dirty="0"/>
            </a:br>
            <a:r>
              <a:rPr lang="en-US" b="1" dirty="0"/>
              <a:t>Direct 612-397-3237 </a:t>
            </a:r>
            <a:br>
              <a:rPr lang="en-US" dirty="0"/>
            </a:br>
            <a:r>
              <a:rPr lang="en-US" dirty="0">
                <a:hlinkClick r:id="rId2">
                  <a:extLst>
                    <a:ext uri="{A12FA001-AC4F-418D-AE19-62706E023703}">
                      <ahyp:hlinkClr xmlns:ahyp="http://schemas.microsoft.com/office/drawing/2018/hyperlinkcolor" val="tx"/>
                    </a:ext>
                  </a:extLst>
                </a:hlinkClick>
              </a:rPr>
              <a:t>kristin.baquero@CLAconnect.com 	</a:t>
            </a:r>
          </a:p>
          <a:p>
            <a:endParaRPr lang="en-US" dirty="0"/>
          </a:p>
          <a:p>
            <a:r>
              <a:rPr lang="en-US" b="1" dirty="0"/>
              <a:t>Daniel Larsen, CPA </a:t>
            </a:r>
            <a:br>
              <a:rPr lang="en-US" dirty="0"/>
            </a:br>
            <a:r>
              <a:rPr lang="en-US" dirty="0"/>
              <a:t>Principal, Health Care – National reimbursement Consulting Leader</a:t>
            </a:r>
            <a:br>
              <a:rPr lang="en-US" dirty="0"/>
            </a:br>
            <a:r>
              <a:rPr lang="en-US" dirty="0"/>
              <a:t>CLA (CliftonLarsonAllen LLP) </a:t>
            </a:r>
            <a:br>
              <a:rPr lang="en-US" dirty="0"/>
            </a:br>
            <a:r>
              <a:rPr lang="en-US" b="1" dirty="0"/>
              <a:t>Direct 507-280-2328</a:t>
            </a:r>
            <a:br>
              <a:rPr lang="en-US" dirty="0"/>
            </a:br>
            <a:r>
              <a:rPr lang="en-US" dirty="0">
                <a:hlinkClick r:id="rId2">
                  <a:extLst>
                    <a:ext uri="{A12FA001-AC4F-418D-AE19-62706E023703}">
                      <ahyp:hlinkClr xmlns:ahyp="http://schemas.microsoft.com/office/drawing/2018/hyperlinkcolor" val="tx"/>
                    </a:ext>
                  </a:extLst>
                </a:hlinkClick>
              </a:rPr>
              <a:t>Dan.Larsen@CLAconnect.com 	</a:t>
            </a:r>
          </a:p>
          <a:p>
            <a:endParaRPr lang="en-US" dirty="0"/>
          </a:p>
        </p:txBody>
      </p:sp>
      <p:sp>
        <p:nvSpPr>
          <p:cNvPr id="2" name="Title 1">
            <a:extLst>
              <a:ext uri="{FF2B5EF4-FFF2-40B4-BE49-F238E27FC236}">
                <a16:creationId xmlns:a16="http://schemas.microsoft.com/office/drawing/2014/main" id="{D8811E98-6909-4F39-8796-644CBB669068}"/>
              </a:ext>
            </a:extLst>
          </p:cNvPr>
          <p:cNvSpPr>
            <a:spLocks noGrp="1"/>
          </p:cNvSpPr>
          <p:nvPr>
            <p:ph type="ctrTitle"/>
          </p:nvPr>
        </p:nvSpPr>
        <p:spPr>
          <a:xfrm>
            <a:off x="228599" y="1003301"/>
            <a:ext cx="8229601" cy="692149"/>
          </a:xfrm>
        </p:spPr>
        <p:txBody>
          <a:bodyPr/>
          <a:lstStyle/>
          <a:p>
            <a:r>
              <a:rPr lang="en-US" dirty="0"/>
              <a:t>Contact Info	</a:t>
            </a:r>
          </a:p>
        </p:txBody>
      </p:sp>
    </p:spTree>
    <p:extLst>
      <p:ext uri="{BB962C8B-B14F-4D97-AF65-F5344CB8AC3E}">
        <p14:creationId xmlns:p14="http://schemas.microsoft.com/office/powerpoint/2010/main" val="32856674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251029-ED56-46DE-BE65-0EB54A829468}"/>
              </a:ext>
            </a:extLst>
          </p:cNvPr>
          <p:cNvSpPr>
            <a:spLocks noGrp="1"/>
          </p:cNvSpPr>
          <p:nvPr>
            <p:ph type="sldNum" sz="quarter" idx="4"/>
          </p:nvPr>
        </p:nvSpPr>
        <p:spPr/>
        <p:txBody>
          <a:bodyPr/>
          <a:lstStyle/>
          <a:p>
            <a:fld id="{6DAB3F6F-6A30-410C-8DAB-3E7769D71CBC}" type="slidenum">
              <a:rPr lang="en-US" smtClean="0"/>
              <a:pPr/>
              <a:t>61</a:t>
            </a:fld>
            <a:endParaRPr lang="en-US" dirty="0"/>
          </a:p>
        </p:txBody>
      </p:sp>
      <p:sp>
        <p:nvSpPr>
          <p:cNvPr id="3" name="Content Placeholder 2">
            <a:extLst>
              <a:ext uri="{FF2B5EF4-FFF2-40B4-BE49-F238E27FC236}">
                <a16:creationId xmlns:a16="http://schemas.microsoft.com/office/drawing/2014/main" id="{09049F5D-5AD5-4B85-BE68-DE37DD7CD427}"/>
              </a:ext>
            </a:extLst>
          </p:cNvPr>
          <p:cNvSpPr>
            <a:spLocks noGrp="1"/>
          </p:cNvSpPr>
          <p:nvPr>
            <p:ph type="subTitle" idx="1"/>
          </p:nvPr>
        </p:nvSpPr>
        <p:spPr>
          <a:xfrm>
            <a:off x="228600" y="1581150"/>
            <a:ext cx="6927850" cy="2921938"/>
          </a:xfrm>
        </p:spPr>
        <p:txBody>
          <a:bodyPr/>
          <a:lstStyle/>
          <a:p>
            <a:r>
              <a:rPr lang="en-US" dirty="0">
                <a:hlinkClick r:id="rId2">
                  <a:extLst>
                    <a:ext uri="{A12FA001-AC4F-418D-AE19-62706E023703}">
                      <ahyp:hlinkClr xmlns:ahyp="http://schemas.microsoft.com/office/drawing/2018/hyperlinkcolor" val="tx"/>
                    </a:ext>
                  </a:extLst>
                </a:hlinkClick>
              </a:rPr>
              <a:t>The Consolidated Appropriations Act (12/21/2020) – Improving Rural Health Clinic Payments begins on page 4,691</a:t>
            </a:r>
          </a:p>
          <a:p>
            <a:endParaRPr lang="en-US" dirty="0">
              <a:hlinkClick r:id="rId2">
                <a:extLst>
                  <a:ext uri="{A12FA001-AC4F-418D-AE19-62706E023703}">
                    <ahyp:hlinkClr xmlns:ahyp="http://schemas.microsoft.com/office/drawing/2018/hyperlinkcolor" val="tx"/>
                  </a:ext>
                </a:extLst>
              </a:hlinkClick>
            </a:endParaRPr>
          </a:p>
          <a:p>
            <a:endParaRPr lang="en-US" dirty="0"/>
          </a:p>
          <a:p>
            <a:r>
              <a:rPr lang="en-US" dirty="0"/>
              <a:t>RHC fix signed into law by the President April 14, 2021</a:t>
            </a:r>
          </a:p>
          <a:p>
            <a:r>
              <a:rPr lang="en-US" u="sng" dirty="0">
                <a:hlinkClick r:id="rId3">
                  <a:extLst>
                    <a:ext uri="{A12FA001-AC4F-418D-AE19-62706E023703}">
                      <ahyp:hlinkClr xmlns:ahyp="http://schemas.microsoft.com/office/drawing/2018/hyperlinkcolor" val="tx"/>
                    </a:ext>
                  </a:extLst>
                </a:hlinkClick>
              </a:rPr>
              <a:t>H.R.1868 - 117th Congress (2021-2022): To prevent across-the-board direct spending cuts, and for other purposes. | Congress.gov | Library of Congress</a:t>
            </a:r>
            <a:endParaRPr lang="en-US" dirty="0">
              <a:hlinkClick r:id="rId3">
                <a:extLst>
                  <a:ext uri="{A12FA001-AC4F-418D-AE19-62706E023703}">
                    <ahyp:hlinkClr xmlns:ahyp="http://schemas.microsoft.com/office/drawing/2018/hyperlinkcolor" val="tx"/>
                  </a:ext>
                </a:extLst>
              </a:hlinkClick>
            </a:endParaRPr>
          </a:p>
          <a:p>
            <a:endParaRPr lang="en-US" dirty="0"/>
          </a:p>
          <a:p>
            <a:r>
              <a:rPr lang="en-US" dirty="0">
                <a:hlinkClick r:id="rId4">
                  <a:extLst>
                    <a:ext uri="{A12FA001-AC4F-418D-AE19-62706E023703}">
                      <ahyp:hlinkClr xmlns:ahyp="http://schemas.microsoft.com/office/drawing/2018/hyperlinkcolor" val="tx"/>
                    </a:ext>
                  </a:extLst>
                </a:hlinkClick>
              </a:rPr>
              <a:t>Rural Health Clinics Center | CMS</a:t>
            </a:r>
            <a:r>
              <a:rPr lang="en-US" dirty="0"/>
              <a:t> – COVID-19 Vaccines in RHCs</a:t>
            </a:r>
          </a:p>
          <a:p>
            <a:endParaRPr lang="en-US" dirty="0"/>
          </a:p>
          <a:p>
            <a:r>
              <a:rPr lang="en-US" dirty="0">
                <a:hlinkClick r:id="rId5">
                  <a:extLst>
                    <a:ext uri="{A12FA001-AC4F-418D-AE19-62706E023703}">
                      <ahyp:hlinkClr xmlns:ahyp="http://schemas.microsoft.com/office/drawing/2018/hyperlinkcolor" val="tx"/>
                    </a:ext>
                  </a:extLst>
                </a:hlinkClick>
              </a:rPr>
              <a:t>Telehealth Rates MLN Matters SE20016 (cms.gov)</a:t>
            </a:r>
            <a:endParaRPr lang="en-US" dirty="0"/>
          </a:p>
          <a:p>
            <a:endParaRPr lang="en-US" dirty="0"/>
          </a:p>
          <a:p>
            <a:endParaRPr lang="en-US" dirty="0"/>
          </a:p>
          <a:p>
            <a:endParaRPr lang="en-US" dirty="0"/>
          </a:p>
          <a:p>
            <a:endParaRPr lang="en-US" dirty="0"/>
          </a:p>
          <a:p>
            <a:endParaRPr lang="en-US" dirty="0">
              <a:hlinkClick r:id="rId2">
                <a:extLst>
                  <a:ext uri="{A12FA001-AC4F-418D-AE19-62706E023703}">
                    <ahyp:hlinkClr xmlns:ahyp="http://schemas.microsoft.com/office/drawing/2018/hyperlinkcolor" val="tx"/>
                  </a:ext>
                </a:extLst>
              </a:hlinkClick>
            </a:endParaRPr>
          </a:p>
          <a:p>
            <a:endParaRPr lang="en-US" dirty="0"/>
          </a:p>
        </p:txBody>
      </p:sp>
      <p:sp>
        <p:nvSpPr>
          <p:cNvPr id="2" name="Title 1">
            <a:extLst>
              <a:ext uri="{FF2B5EF4-FFF2-40B4-BE49-F238E27FC236}">
                <a16:creationId xmlns:a16="http://schemas.microsoft.com/office/drawing/2014/main" id="{D8811E98-6909-4F39-8796-644CBB669068}"/>
              </a:ext>
            </a:extLst>
          </p:cNvPr>
          <p:cNvSpPr>
            <a:spLocks noGrp="1"/>
          </p:cNvSpPr>
          <p:nvPr>
            <p:ph type="ctrTitle"/>
          </p:nvPr>
        </p:nvSpPr>
        <p:spPr>
          <a:xfrm>
            <a:off x="228599" y="1003301"/>
            <a:ext cx="8229601" cy="692149"/>
          </a:xfrm>
        </p:spPr>
        <p:txBody>
          <a:bodyPr/>
          <a:lstStyle/>
          <a:p>
            <a:r>
              <a:rPr lang="en-US" dirty="0"/>
              <a:t>References	</a:t>
            </a:r>
          </a:p>
        </p:txBody>
      </p:sp>
    </p:spTree>
    <p:extLst>
      <p:ext uri="{BB962C8B-B14F-4D97-AF65-F5344CB8AC3E}">
        <p14:creationId xmlns:p14="http://schemas.microsoft.com/office/powerpoint/2010/main" val="63861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71E42-A765-4122-AFA7-F43A0FDE477B}"/>
              </a:ext>
            </a:extLst>
          </p:cNvPr>
          <p:cNvSpPr>
            <a:spLocks noGrp="1"/>
          </p:cNvSpPr>
          <p:nvPr>
            <p:ph type="title"/>
          </p:nvPr>
        </p:nvSpPr>
        <p:spPr/>
        <p:txBody>
          <a:bodyPr/>
          <a:lstStyle/>
          <a:p>
            <a:r>
              <a:rPr lang="en-US" dirty="0"/>
              <a:t>5-year look-back - National</a:t>
            </a:r>
          </a:p>
        </p:txBody>
      </p:sp>
      <p:sp>
        <p:nvSpPr>
          <p:cNvPr id="3" name="Content Placeholder 2">
            <a:extLst>
              <a:ext uri="{FF2B5EF4-FFF2-40B4-BE49-F238E27FC236}">
                <a16:creationId xmlns:a16="http://schemas.microsoft.com/office/drawing/2014/main" id="{480A2B16-A7B8-4913-A605-7868A836BFEC}"/>
              </a:ext>
            </a:extLst>
          </p:cNvPr>
          <p:cNvSpPr>
            <a:spLocks noGrp="1"/>
          </p:cNvSpPr>
          <p:nvPr>
            <p:ph idx="1"/>
          </p:nvPr>
        </p:nvSpPr>
        <p:spPr/>
        <p:txBody>
          <a:bodyPr/>
          <a:lstStyle/>
          <a:p>
            <a:r>
              <a:rPr lang="en-US" dirty="0"/>
              <a:t>Average increase in RHC cost per visit is about 5.03%</a:t>
            </a:r>
          </a:p>
          <a:p>
            <a:pPr lvl="1"/>
            <a:r>
              <a:rPr lang="en-US" dirty="0"/>
              <a:t>Excludes FY2020 global pandemic. If FY2020 were included this would  be 7.56%</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997E6EFB-931C-4E50-B3D3-D5CA2AA111EE}"/>
              </a:ext>
            </a:extLst>
          </p:cNvPr>
          <p:cNvSpPr>
            <a:spLocks noGrp="1"/>
          </p:cNvSpPr>
          <p:nvPr>
            <p:ph type="sldNum" sz="quarter" idx="4"/>
          </p:nvPr>
        </p:nvSpPr>
        <p:spPr/>
        <p:txBody>
          <a:bodyPr/>
          <a:lstStyle/>
          <a:p>
            <a:fld id="{6DAB3F6F-6A30-410C-8DAB-3E7769D71CBC}" type="slidenum">
              <a:rPr lang="en-US" smtClean="0"/>
              <a:pPr/>
              <a:t>7</a:t>
            </a:fld>
            <a:endParaRPr lang="en-US" dirty="0"/>
          </a:p>
        </p:txBody>
      </p:sp>
      <p:pic>
        <p:nvPicPr>
          <p:cNvPr id="6" name="Picture 5">
            <a:extLst>
              <a:ext uri="{FF2B5EF4-FFF2-40B4-BE49-F238E27FC236}">
                <a16:creationId xmlns:a16="http://schemas.microsoft.com/office/drawing/2014/main" id="{7CBB8C0D-FFA6-4C45-B1CB-1BEB1B2318BC}"/>
              </a:ext>
            </a:extLst>
          </p:cNvPr>
          <p:cNvPicPr>
            <a:picLocks noChangeAspect="1"/>
          </p:cNvPicPr>
          <p:nvPr/>
        </p:nvPicPr>
        <p:blipFill>
          <a:blip r:embed="rId2"/>
          <a:stretch>
            <a:fillRect/>
          </a:stretch>
        </p:blipFill>
        <p:spPr>
          <a:xfrm>
            <a:off x="1910962" y="2145728"/>
            <a:ext cx="4019550" cy="1733550"/>
          </a:xfrm>
          <a:prstGeom prst="rect">
            <a:avLst/>
          </a:prstGeom>
        </p:spPr>
      </p:pic>
    </p:spTree>
    <p:extLst>
      <p:ext uri="{BB962C8B-B14F-4D97-AF65-F5344CB8AC3E}">
        <p14:creationId xmlns:p14="http://schemas.microsoft.com/office/powerpoint/2010/main" val="2367064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2870F-C150-48E1-90FD-FE805A785B7D}"/>
              </a:ext>
            </a:extLst>
          </p:cNvPr>
          <p:cNvSpPr>
            <a:spLocks noGrp="1"/>
          </p:cNvSpPr>
          <p:nvPr>
            <p:ph type="title"/>
          </p:nvPr>
        </p:nvSpPr>
        <p:spPr/>
        <p:txBody>
          <a:bodyPr/>
          <a:lstStyle/>
          <a:p>
            <a:r>
              <a:rPr lang="en-US" sz="2800" dirty="0"/>
              <a:t>Historical - Iowa Average AIR with Per Visit Limit</a:t>
            </a:r>
          </a:p>
        </p:txBody>
      </p:sp>
      <p:sp>
        <p:nvSpPr>
          <p:cNvPr id="4" name="Slide Number Placeholder 3">
            <a:extLst>
              <a:ext uri="{FF2B5EF4-FFF2-40B4-BE49-F238E27FC236}">
                <a16:creationId xmlns:a16="http://schemas.microsoft.com/office/drawing/2014/main" id="{904D44BF-1935-4699-99A9-084D87A37DA1}"/>
              </a:ext>
            </a:extLst>
          </p:cNvPr>
          <p:cNvSpPr>
            <a:spLocks noGrp="1"/>
          </p:cNvSpPr>
          <p:nvPr>
            <p:ph type="sldNum" sz="quarter" idx="4"/>
          </p:nvPr>
        </p:nvSpPr>
        <p:spPr/>
        <p:txBody>
          <a:bodyPr/>
          <a:lstStyle/>
          <a:p>
            <a:fld id="{6DAB3F6F-6A30-410C-8DAB-3E7769D71CBC}" type="slidenum">
              <a:rPr lang="en-US" smtClean="0"/>
              <a:pPr/>
              <a:t>8</a:t>
            </a:fld>
            <a:endParaRPr lang="en-US" dirty="0"/>
          </a:p>
        </p:txBody>
      </p:sp>
      <p:graphicFrame>
        <p:nvGraphicFramePr>
          <p:cNvPr id="8" name="Chart 7">
            <a:extLst>
              <a:ext uri="{FF2B5EF4-FFF2-40B4-BE49-F238E27FC236}">
                <a16:creationId xmlns:a16="http://schemas.microsoft.com/office/drawing/2014/main" id="{99B0E735-AB23-4425-AE14-0C4D1BED2E84}"/>
              </a:ext>
            </a:extLst>
          </p:cNvPr>
          <p:cNvGraphicFramePr>
            <a:graphicFrameLocks/>
          </p:cNvGraphicFramePr>
          <p:nvPr>
            <p:extLst>
              <p:ext uri="{D42A27DB-BD31-4B8C-83A1-F6EECF244321}">
                <p14:modId xmlns:p14="http://schemas.microsoft.com/office/powerpoint/2010/main" val="4034357147"/>
              </p:ext>
            </p:extLst>
          </p:nvPr>
        </p:nvGraphicFramePr>
        <p:xfrm>
          <a:off x="457199" y="1028700"/>
          <a:ext cx="8070273" cy="34116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283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71E42-A765-4122-AFA7-F43A0FDE477B}"/>
              </a:ext>
            </a:extLst>
          </p:cNvPr>
          <p:cNvSpPr>
            <a:spLocks noGrp="1"/>
          </p:cNvSpPr>
          <p:nvPr>
            <p:ph type="title"/>
          </p:nvPr>
        </p:nvSpPr>
        <p:spPr/>
        <p:txBody>
          <a:bodyPr/>
          <a:lstStyle/>
          <a:p>
            <a:r>
              <a:rPr lang="en-US" dirty="0"/>
              <a:t>5-year look-back - Iowa</a:t>
            </a:r>
          </a:p>
        </p:txBody>
      </p:sp>
      <p:sp>
        <p:nvSpPr>
          <p:cNvPr id="3" name="Content Placeholder 2">
            <a:extLst>
              <a:ext uri="{FF2B5EF4-FFF2-40B4-BE49-F238E27FC236}">
                <a16:creationId xmlns:a16="http://schemas.microsoft.com/office/drawing/2014/main" id="{480A2B16-A7B8-4913-A605-7868A836BFEC}"/>
              </a:ext>
            </a:extLst>
          </p:cNvPr>
          <p:cNvSpPr>
            <a:spLocks noGrp="1"/>
          </p:cNvSpPr>
          <p:nvPr>
            <p:ph idx="1"/>
          </p:nvPr>
        </p:nvSpPr>
        <p:spPr/>
        <p:txBody>
          <a:bodyPr/>
          <a:lstStyle/>
          <a:p>
            <a:r>
              <a:rPr lang="en-US" dirty="0"/>
              <a:t>Average increase in RHC cost per visit for Iowa was about 6.90%</a:t>
            </a:r>
          </a:p>
          <a:p>
            <a:pPr lvl="1"/>
            <a:r>
              <a:rPr lang="en-US" dirty="0"/>
              <a:t>Excludes FY2020 global pandemic. If FY2020 were included this would  be 7.60%</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997E6EFB-931C-4E50-B3D3-D5CA2AA111EE}"/>
              </a:ext>
            </a:extLst>
          </p:cNvPr>
          <p:cNvSpPr>
            <a:spLocks noGrp="1"/>
          </p:cNvSpPr>
          <p:nvPr>
            <p:ph type="sldNum" sz="quarter" idx="4"/>
          </p:nvPr>
        </p:nvSpPr>
        <p:spPr/>
        <p:txBody>
          <a:bodyPr/>
          <a:lstStyle/>
          <a:p>
            <a:fld id="{6DAB3F6F-6A30-410C-8DAB-3E7769D71CBC}" type="slidenum">
              <a:rPr lang="en-US" smtClean="0"/>
              <a:pPr/>
              <a:t>9</a:t>
            </a:fld>
            <a:endParaRPr lang="en-US" dirty="0"/>
          </a:p>
        </p:txBody>
      </p:sp>
      <p:pic>
        <p:nvPicPr>
          <p:cNvPr id="5" name="Picture 4">
            <a:extLst>
              <a:ext uri="{FF2B5EF4-FFF2-40B4-BE49-F238E27FC236}">
                <a16:creationId xmlns:a16="http://schemas.microsoft.com/office/drawing/2014/main" id="{5AABE915-E572-43DE-B936-153D3871B298}"/>
              </a:ext>
            </a:extLst>
          </p:cNvPr>
          <p:cNvPicPr>
            <a:picLocks noChangeAspect="1"/>
          </p:cNvPicPr>
          <p:nvPr/>
        </p:nvPicPr>
        <p:blipFill>
          <a:blip r:embed="rId2"/>
          <a:stretch>
            <a:fillRect/>
          </a:stretch>
        </p:blipFill>
        <p:spPr>
          <a:xfrm>
            <a:off x="2042680" y="2359602"/>
            <a:ext cx="4660028" cy="2009775"/>
          </a:xfrm>
          <a:prstGeom prst="rect">
            <a:avLst/>
          </a:prstGeom>
        </p:spPr>
      </p:pic>
    </p:spTree>
    <p:extLst>
      <p:ext uri="{BB962C8B-B14F-4D97-AF65-F5344CB8AC3E}">
        <p14:creationId xmlns:p14="http://schemas.microsoft.com/office/powerpoint/2010/main" val="2402420807"/>
      </p:ext>
    </p:extLst>
  </p:cSld>
  <p:clrMapOvr>
    <a:masterClrMapping/>
  </p:clrMapOvr>
</p:sld>
</file>

<file path=ppt/theme/theme1.xml><?xml version="1.0" encoding="utf-8"?>
<a:theme xmlns:a="http://schemas.openxmlformats.org/drawingml/2006/main" name="1_1-CLA-PowerPoint HD">
  <a:themeElements>
    <a:clrScheme name="CLA Colors">
      <a:dk1>
        <a:srgbClr val="414142"/>
      </a:dk1>
      <a:lt1>
        <a:srgbClr val="FFFFFF"/>
      </a:lt1>
      <a:dk2>
        <a:srgbClr val="414142"/>
      </a:dk2>
      <a:lt2>
        <a:srgbClr val="DAD8D7"/>
      </a:lt2>
      <a:accent1>
        <a:srgbClr val="1F80BC"/>
      </a:accent1>
      <a:accent2>
        <a:srgbClr val="C8712D"/>
      </a:accent2>
      <a:accent3>
        <a:srgbClr val="819F3D"/>
      </a:accent3>
      <a:accent4>
        <a:srgbClr val="59365C"/>
      </a:accent4>
      <a:accent5>
        <a:srgbClr val="FFC91D"/>
      </a:accent5>
      <a:accent6>
        <a:srgbClr val="DAD8D7"/>
      </a:accent6>
      <a:hlink>
        <a:srgbClr val="57A0CC"/>
      </a:hlink>
      <a:folHlink>
        <a:srgbClr val="59365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DBD4C5"/>
        </a:lt1>
        <a:dk2>
          <a:srgbClr val="FFFFFF"/>
        </a:dk2>
        <a:lt2>
          <a:srgbClr val="323232"/>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EA37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5" id="{D0D12D2C-14FC-5B4F-B250-A02DB44A6CD0}" vid="{AAEECE49-CC26-084E-8BDE-9597DF01B5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3135</TotalTime>
  <Words>2882</Words>
  <Application>Microsoft Office PowerPoint</Application>
  <PresentationFormat>On-screen Show (16:9)</PresentationFormat>
  <Paragraphs>385</Paragraphs>
  <Slides>61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Arial</vt:lpstr>
      <vt:lpstr>Arial Narrow</vt:lpstr>
      <vt:lpstr>Calibri</vt:lpstr>
      <vt:lpstr>MuseoSans-300</vt:lpstr>
      <vt:lpstr>1_1-CLA-PowerPoint HD</vt:lpstr>
      <vt:lpstr>PowerPoint Presentation</vt:lpstr>
      <vt:lpstr>Agenda </vt:lpstr>
      <vt:lpstr>Topical Agenda </vt:lpstr>
      <vt:lpstr>RHC Rates prior to 4/1/2021</vt:lpstr>
      <vt:lpstr>Catalyst for a Change in RHC Payment Rates</vt:lpstr>
      <vt:lpstr>Historical - National Average AIR with Per Visit Limit</vt:lpstr>
      <vt:lpstr>5-year look-back - National</vt:lpstr>
      <vt:lpstr>Historical - Iowa Average AIR with Per Visit Limit</vt:lpstr>
      <vt:lpstr>5-year look-back - Iowa</vt:lpstr>
      <vt:lpstr>Historical MEI</vt:lpstr>
      <vt:lpstr>Projected- National Average AIR with facility specific cap </vt:lpstr>
      <vt:lpstr>Projected- Iowa Average AIR with facility specific cap </vt:lpstr>
      <vt:lpstr>Consolidated Appropriations Act - 2021</vt:lpstr>
      <vt:lpstr>Hospital-based RHC – Per visit cap</vt:lpstr>
      <vt:lpstr>Hospital-based RHC – Per visit cap</vt:lpstr>
      <vt:lpstr>Immediate Reimbursement Opportunity #1 -  2020 Cost Per Visit Calculation (Base year)</vt:lpstr>
      <vt:lpstr>Reimbursement Opportunity #1 -  2020 Cost Per Visit Calculation (Base year)</vt:lpstr>
      <vt:lpstr>Reimbursement Opportunity #1 -  2020 Cost Per Visit Calculation (Base year)</vt:lpstr>
      <vt:lpstr>Immediate Reimbursement Opportunity #1 -  2020 Cost Per Visit Calculation (Base year)</vt:lpstr>
      <vt:lpstr>Immediate Reimbursement Opportunity #1 -  2020 Cost Per Visit Calculation (Base year)</vt:lpstr>
      <vt:lpstr>Immediate Reimbursement Opportunity #1 -  2020 Cost Per Visit Calculation (Base year)</vt:lpstr>
      <vt:lpstr>Reimbursement Opportunity #2 -  Overhead Allocations</vt:lpstr>
      <vt:lpstr>Reimbursement Opportunity #2 -  Overhead Allocations</vt:lpstr>
      <vt:lpstr>Reimbursement Opportunity #2 -  Overhead Allocations</vt:lpstr>
      <vt:lpstr>Reimbursement Opportunity #2 -  Overhead Allocations</vt:lpstr>
      <vt:lpstr>Reimbursement Opportunity #3 -  Ancillary Costs</vt:lpstr>
      <vt:lpstr>Reimbursement Opportunity #4 -  Clinic Statistics</vt:lpstr>
      <vt:lpstr>Reimbursement Opportunity #4 -  Clinic Statistics</vt:lpstr>
      <vt:lpstr>Reimbursement Opportunity #4 -  Clinic Statistics</vt:lpstr>
      <vt:lpstr>Reimbursement Opportunity #4 -  Clinic Statistics</vt:lpstr>
      <vt:lpstr>Reimbursement Opportunity #5 -  Hiring a new provider (MD, PA, or NP)</vt:lpstr>
      <vt:lpstr>Reimbursement Opportunity #5 -  Hiring a new provider (MD, PA, or NP)</vt:lpstr>
      <vt:lpstr>Reimbursement Opportunity #5 -  Hiring a new provider (MD, PA, or NP)</vt:lpstr>
      <vt:lpstr>Reimbursement Opportunity #5 -  Hiring a new provider (MD, PA, or NP)</vt:lpstr>
      <vt:lpstr>Reimbursement Opportunity #6 -  Adding a new RHC</vt:lpstr>
      <vt:lpstr>Other Payment Topic - Vaccines</vt:lpstr>
      <vt:lpstr>Other Payment Topic – National Pneumococcal cost per injection 2019</vt:lpstr>
      <vt:lpstr>Other Payment Topic – National Influenza cost per injection 2019</vt:lpstr>
      <vt:lpstr>Other Payment Topic – Iowa Pneumococcal cost per injection 2019</vt:lpstr>
      <vt:lpstr>Other Payment Topic – Iowa Influenza cost per injection 2019</vt:lpstr>
      <vt:lpstr>Other Payment Topic - Telehealth</vt:lpstr>
      <vt:lpstr>Other Future Strategic Thoughts to Consider</vt:lpstr>
      <vt:lpstr>Rural Emergency Hospital (REH) Topical Agenda</vt:lpstr>
      <vt:lpstr>Rural Emergency Hospital (REH) Purpose and History Behind Legislation</vt:lpstr>
      <vt:lpstr>Rural Emergency Hospital (REH) Purpose and History Behind Legislation</vt:lpstr>
      <vt:lpstr>Rural Emergency Hospital (REH) Eligibility For REH Status</vt:lpstr>
      <vt:lpstr>Rural Emergency Hospital (REH) Eligibility For REH Status</vt:lpstr>
      <vt:lpstr>Rural Emergency Hospital (REH) Estimated Financial Benefits of REH Status</vt:lpstr>
      <vt:lpstr>Rural Emergency Hospital (REH) Financial Implications</vt:lpstr>
      <vt:lpstr>Identifying Potential REH Candidates</vt:lpstr>
      <vt:lpstr>Rural Emergency Hospital Status How Many CAHs could benefit financially from REH Status (Nationally)?</vt:lpstr>
      <vt:lpstr>Rural Emergency Hospital Status How Many CAHs could benefit financially from REH Status (Iowa)?</vt:lpstr>
      <vt:lpstr>Rural Emergency Hospital (REH) Is REH Status Right for You?</vt:lpstr>
      <vt:lpstr>Rural Emergency Hospital (REH) Is REH Status Right for You?</vt:lpstr>
      <vt:lpstr>Rural Emergency Hospital (REH) Is REH Status Right for You?</vt:lpstr>
      <vt:lpstr>Rural Emergency Hospital (REH) Is REH Status Right for You?</vt:lpstr>
      <vt:lpstr>Rural Emergency Hospital (REH) Potential Hurdles and Unknowns to REH Status</vt:lpstr>
      <vt:lpstr>Rural Emergency Hospital (REH) Next Steps to Consider</vt:lpstr>
      <vt:lpstr>Other Topics/Q&amp;A</vt:lpstr>
      <vt:lpstr>Contact Info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Baquero, Kristin</dc:creator>
  <cp:lastModifiedBy>Iowa</cp:lastModifiedBy>
  <cp:revision>163</cp:revision>
  <cp:lastPrinted>2021-03-25T18:13:00Z</cp:lastPrinted>
  <dcterms:created xsi:type="dcterms:W3CDTF">2021-02-17T21:58:10Z</dcterms:created>
  <dcterms:modified xsi:type="dcterms:W3CDTF">2022-04-11T20:48:19Z</dcterms:modified>
</cp:coreProperties>
</file>