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1" r:id="rId5"/>
    <p:sldMasterId id="2147483676" r:id="rId6"/>
  </p:sldMasterIdLst>
  <p:notesMasterIdLst>
    <p:notesMasterId r:id="rId34"/>
  </p:notesMasterIdLst>
  <p:sldIdLst>
    <p:sldId id="339" r:id="rId7"/>
    <p:sldId id="348" r:id="rId8"/>
    <p:sldId id="364" r:id="rId9"/>
    <p:sldId id="363" r:id="rId10"/>
    <p:sldId id="361" r:id="rId11"/>
    <p:sldId id="258" r:id="rId12"/>
    <p:sldId id="260" r:id="rId13"/>
    <p:sldId id="369" r:id="rId14"/>
    <p:sldId id="366" r:id="rId15"/>
    <p:sldId id="367" r:id="rId16"/>
    <p:sldId id="368" r:id="rId17"/>
    <p:sldId id="360" r:id="rId18"/>
    <p:sldId id="262" r:id="rId19"/>
    <p:sldId id="263" r:id="rId20"/>
    <p:sldId id="358" r:id="rId21"/>
    <p:sldId id="266" r:id="rId22"/>
    <p:sldId id="267" r:id="rId23"/>
    <p:sldId id="268" r:id="rId24"/>
    <p:sldId id="269" r:id="rId25"/>
    <p:sldId id="270" r:id="rId26"/>
    <p:sldId id="265" r:id="rId27"/>
    <p:sldId id="371" r:id="rId28"/>
    <p:sldId id="370" r:id="rId29"/>
    <p:sldId id="372" r:id="rId30"/>
    <p:sldId id="355" r:id="rId31"/>
    <p:sldId id="343" r:id="rId32"/>
    <p:sldId id="34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D"/>
    <a:srgbClr val="69767D"/>
    <a:srgbClr val="3FA9F5"/>
    <a:srgbClr val="005A9B"/>
    <a:srgbClr val="00829C"/>
    <a:srgbClr val="119CD9"/>
    <a:srgbClr val="8CC34B"/>
    <a:srgbClr val="FFFFFF"/>
    <a:srgbClr val="818186"/>
    <a:srgbClr val="BDB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F4C02-4669-4637-9B72-1DB009595DB8}" v="8" dt="2021-06-29T15:33:01.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74736" autoAdjust="0"/>
  </p:normalViewPr>
  <p:slideViewPr>
    <p:cSldViewPr snapToGrid="0">
      <p:cViewPr varScale="1">
        <p:scale>
          <a:sx n="64" d="100"/>
          <a:sy n="64" d="100"/>
        </p:scale>
        <p:origin x="1392" y="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25E1A-BA86-EB4E-9CD8-C5DD71006FAB}" type="datetimeFigureOut">
              <a:rPr lang="en-US" smtClean="0"/>
              <a:t>6/29/2021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7AB9A-7421-8B48-9209-69D15362C7CB}" type="slidenum">
              <a:rPr lang="en-US" smtClean="0"/>
              <a:t>‹#›</a:t>
            </a:fld>
            <a:endParaRPr lang="en-US" dirty="0"/>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fma.org/content/dam/hfma/Documents/career-development/hfma-fellowship-renewed-2020.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fma.org/education-and-events/certifications/fellow-of-the-HFMA.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crcr@hfma.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pi.hfma.org/mnintegration/sso/acs2.aspx?redirect=https%3A//api.hfma.org/app/OnlineReportingTool"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hfma.org/education-and-events/certifications/Maintenance-FAQs.html" TargetMode="External"/><Relationship Id="rId4" Type="http://schemas.openxmlformats.org/officeDocument/2006/relationships/hyperlink" Target="https://www.hfma.org/content/dam/hfma/Documents/career-development/hfma-certification-maintenance-information-june2020.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fma.org/education-and-events/digital-badging.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hfma.org/courses/hfma-business-of-health-car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learn.hfma.org/courses/hfma-operational-excellence-assessmen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Learner comments!</a:t>
            </a:r>
          </a:p>
        </p:txBody>
      </p:sp>
      <p:sp>
        <p:nvSpPr>
          <p:cNvPr id="4" name="Slide Number Placeholder 3"/>
          <p:cNvSpPr>
            <a:spLocks noGrp="1"/>
          </p:cNvSpPr>
          <p:nvPr>
            <p:ph type="sldNum" sz="quarter" idx="10"/>
          </p:nvPr>
        </p:nvSpPr>
        <p:spPr/>
        <p:txBody>
          <a:bodyPr/>
          <a:lstStyle/>
          <a:p>
            <a:fld id="{ADF7AB9A-7421-8B48-9209-69D15362C7CB}" type="slidenum">
              <a:rPr lang="en-US" smtClean="0"/>
              <a:t>1</a:t>
            </a:fld>
            <a:endParaRPr lang="en-US" dirty="0"/>
          </a:p>
        </p:txBody>
      </p:sp>
    </p:spTree>
    <p:extLst>
      <p:ext uri="{BB962C8B-B14F-4D97-AF65-F5344CB8AC3E}">
        <p14:creationId xmlns:p14="http://schemas.microsoft.com/office/powerpoint/2010/main" val="205027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 are no fees for qualifying members to apply for Fellow status.</a:t>
            </a:r>
          </a:p>
          <a:p>
            <a:r>
              <a:rPr lang="en-US" sz="1200" dirty="0">
                <a:solidFill>
                  <a:schemeClr val="tx1"/>
                </a:solidFill>
              </a:rPr>
              <a:t>Earning the HFMA Fellowship attests to one's financial expertise and leadership. Fellowship is awarded to HFMA members who have demonstrated financial expertise and leadership through the use of personal financial knowledge and skills in voluntary community service.  </a:t>
            </a:r>
          </a:p>
          <a:p>
            <a:endParaRPr lang="en-US" sz="1200" dirty="0">
              <a:solidFill>
                <a:schemeClr val="tx1"/>
              </a:solidFill>
            </a:endParaRPr>
          </a:p>
          <a:p>
            <a:r>
              <a:rPr lang="en-US" sz="1200" dirty="0">
                <a:solidFill>
                  <a:schemeClr val="tx1"/>
                </a:solidFill>
              </a:rPr>
              <a:t>As recognized industry leaders, HFMA Fellows act as ambassadors to the profession by raising the standard of practice through consistent participation in professional development activities and service to the healthcare finance industry. HFMA Fellows recognize and accept the responsibility of utilizing healthcare finance professional skills for community benefit. </a:t>
            </a:r>
          </a:p>
          <a:p>
            <a:endParaRPr lang="en-US" sz="1200" dirty="0">
              <a:solidFill>
                <a:schemeClr val="tx1"/>
              </a:solidFill>
            </a:endParaRPr>
          </a:p>
          <a:p>
            <a:pPr algn="l"/>
            <a:r>
              <a:rPr lang="en-US" b="0" i="0" dirty="0">
                <a:solidFill>
                  <a:srgbClr val="444444"/>
                </a:solidFill>
                <a:effectLst/>
                <a:latin typeface="Lato-Bold"/>
              </a:rPr>
              <a:t>Modified FHFMA requirements</a:t>
            </a:r>
            <a:endParaRPr lang="en-US" b="0" i="0" dirty="0">
              <a:solidFill>
                <a:srgbClr val="444444"/>
              </a:solidFill>
              <a:effectLst/>
              <a:latin typeface="Lato"/>
            </a:endParaRPr>
          </a:p>
          <a:p>
            <a:pPr algn="l"/>
            <a:r>
              <a:rPr lang="en-US" b="0" i="0" dirty="0">
                <a:solidFill>
                  <a:srgbClr val="444444"/>
                </a:solidFill>
                <a:effectLst/>
                <a:latin typeface="Lato"/>
              </a:rPr>
              <a:t>Effective June 19, 2020: The HFMA Board of Examiners (BoE) recently modified the Fellowship requirements to emphasize applicants' contributions to HFMA and/or the industry, either through serving as a healthcare educator and/or through leadership service. The requirements are refined as follows: </a:t>
            </a:r>
          </a:p>
          <a:p>
            <a:pPr algn="l"/>
            <a:r>
              <a:rPr lang="en-US" b="0" i="0" dirty="0">
                <a:solidFill>
                  <a:srgbClr val="444444"/>
                </a:solidFill>
                <a:effectLst/>
                <a:latin typeface="Lato-Bold"/>
              </a:rPr>
              <a:t>1. Volunteer requirement:</a:t>
            </a:r>
            <a:r>
              <a:rPr lang="en-US" b="0" i="0" dirty="0">
                <a:solidFill>
                  <a:srgbClr val="444444"/>
                </a:solidFill>
                <a:effectLst/>
                <a:latin typeface="Lato"/>
              </a:rPr>
              <a:t> expansion of the volunteer activity options.</a:t>
            </a:r>
          </a:p>
          <a:p>
            <a:pPr algn="l"/>
            <a:r>
              <a:rPr lang="en-US" b="0" i="0" dirty="0">
                <a:solidFill>
                  <a:srgbClr val="444444"/>
                </a:solidFill>
                <a:effectLst/>
                <a:latin typeface="Lato-Bold"/>
              </a:rPr>
              <a:t>2. New requirement: </a:t>
            </a:r>
            <a:r>
              <a:rPr lang="en-US" b="0" i="0" dirty="0">
                <a:solidFill>
                  <a:srgbClr val="444444"/>
                </a:solidFill>
                <a:effectLst/>
                <a:latin typeface="Lato"/>
              </a:rPr>
              <a:t>submit a letter of recommendation from an active HFMA Fellow (FHFMA) or active local chapter leader.</a:t>
            </a:r>
          </a:p>
          <a:p>
            <a:pPr algn="l"/>
            <a:r>
              <a:rPr lang="en-US" b="0" i="0" dirty="0">
                <a:solidFill>
                  <a:srgbClr val="444444"/>
                </a:solidFill>
                <a:effectLst/>
                <a:latin typeface="Lato"/>
              </a:rPr>
              <a:t>More details on the changes and modified requirements can be found </a:t>
            </a:r>
            <a:r>
              <a:rPr lang="en-US" b="0" i="0" u="none" strike="noStrike" dirty="0">
                <a:solidFill>
                  <a:srgbClr val="00A7E0"/>
                </a:solidFill>
                <a:effectLst/>
                <a:latin typeface="Lato"/>
                <a:hlinkClick r:id="rId3"/>
              </a:rPr>
              <a:t>here</a:t>
            </a:r>
            <a:endParaRPr lang="en-US" b="0" i="0" dirty="0">
              <a:solidFill>
                <a:srgbClr val="444444"/>
              </a:solidFill>
              <a:effectLst/>
              <a:latin typeface="Lato"/>
            </a:endParaRPr>
          </a:p>
          <a:p>
            <a:endParaRPr lang="en-US" sz="1200" dirty="0">
              <a:solidFill>
                <a:schemeClr val="tx1"/>
              </a:solidFill>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10</a:t>
            </a:fld>
            <a:endParaRPr lang="en-US" dirty="0"/>
          </a:p>
        </p:txBody>
      </p:sp>
    </p:spTree>
    <p:extLst>
      <p:ext uri="{BB962C8B-B14F-4D97-AF65-F5344CB8AC3E}">
        <p14:creationId xmlns:p14="http://schemas.microsoft.com/office/powerpoint/2010/main" val="30447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Advantages of Becoming a Fellow of HFMA</a:t>
            </a:r>
            <a:endParaRPr lang="en-US" sz="1200" b="0" i="0" u="none" strike="noStrike" kern="1200" baseline="30000" dirty="0">
              <a:solidFill>
                <a:schemeClr val="tx1"/>
              </a:solidFill>
              <a:effectLst/>
              <a:latin typeface="+mn-lt"/>
              <a:ea typeface="+mn-ea"/>
              <a:cs typeface="+mn-cs"/>
            </a:endParaRPr>
          </a:p>
          <a:p>
            <a:r>
              <a:rPr lang="en-US" dirty="0">
                <a:hlinkClick r:id="rId3"/>
              </a:rPr>
              <a:t>Fellow of the HFMA</a:t>
            </a:r>
            <a:endParaRPr lang="en-US" dirty="0"/>
          </a:p>
          <a:p>
            <a:r>
              <a:rPr lang="en-US" sz="1200" b="0" i="0" u="none" strike="noStrike" kern="1200" dirty="0">
                <a:solidFill>
                  <a:schemeClr val="tx1"/>
                </a:solidFill>
                <a:effectLst/>
                <a:latin typeface="+mn-lt"/>
                <a:ea typeface="+mn-ea"/>
                <a:cs typeface="+mn-cs"/>
              </a:rPr>
              <a:t>Requirements for FHFMA</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certification include:</a:t>
            </a:r>
          </a:p>
          <a:p>
            <a:r>
              <a:rPr lang="en-US" sz="1200" b="0" i="0" u="none" strike="noStrike" kern="1200" dirty="0">
                <a:solidFill>
                  <a:schemeClr val="tx1"/>
                </a:solidFill>
                <a:effectLst/>
                <a:latin typeface="+mn-lt"/>
                <a:ea typeface="+mn-ea"/>
                <a:cs typeface="+mn-cs"/>
              </a:rPr>
              <a:t>Current CHFP designation  - CHFP is required for Fellowship</a:t>
            </a:r>
          </a:p>
          <a:p>
            <a:r>
              <a:rPr lang="en-US" sz="1200" b="0" i="0" u="none" strike="noStrike" kern="1200" dirty="0">
                <a:solidFill>
                  <a:schemeClr val="tx1"/>
                </a:solidFill>
                <a:effectLst/>
                <a:latin typeface="+mn-lt"/>
                <a:ea typeface="+mn-ea"/>
                <a:cs typeface="+mn-cs"/>
              </a:rPr>
              <a:t>Five years total as a regular or advanced HFMA member (student membership does not count toward this total) </a:t>
            </a:r>
          </a:p>
          <a:p>
            <a:r>
              <a:rPr lang="en-US" sz="1200" b="0" i="0" u="none" strike="noStrike" kern="1200" dirty="0">
                <a:solidFill>
                  <a:schemeClr val="tx1"/>
                </a:solidFill>
                <a:effectLst/>
                <a:latin typeface="+mn-lt"/>
                <a:ea typeface="+mn-ea"/>
                <a:cs typeface="+mn-cs"/>
              </a:rPr>
              <a:t>Bachelor degree or 120 semester hours from an accredited college or university </a:t>
            </a:r>
          </a:p>
          <a:p>
            <a:pPr algn="l">
              <a:buFont typeface="Arial" panose="020B0604020202020204" pitchFamily="34" charset="0"/>
              <a:buChar char="•"/>
            </a:pPr>
            <a:r>
              <a:rPr lang="en-US" b="0" i="0" dirty="0">
                <a:solidFill>
                  <a:srgbClr val="444444"/>
                </a:solidFill>
                <a:effectLst/>
                <a:latin typeface="Lato"/>
              </a:rPr>
              <a:t>Volunteer activity — demonstrate any one of the following contributions to HFMA or the industry within the three years prior to applying: </a:t>
            </a:r>
          </a:p>
          <a:p>
            <a:pPr algn="l"/>
            <a:r>
              <a:rPr lang="en-US" b="0" i="0" dirty="0">
                <a:solidFill>
                  <a:srgbClr val="444444"/>
                </a:solidFill>
                <a:effectLst/>
                <a:latin typeface="Lato"/>
              </a:rPr>
              <a:t>1. Preparation and publication of one or more professional articles in a publication accepted as authoritative in the healthcare industry.</a:t>
            </a:r>
            <a:br>
              <a:rPr lang="en-US" b="0" i="0" dirty="0">
                <a:solidFill>
                  <a:srgbClr val="444444"/>
                </a:solidFill>
                <a:effectLst/>
                <a:latin typeface="Lato"/>
              </a:rPr>
            </a:br>
            <a:r>
              <a:rPr lang="en-US" b="0" i="0" dirty="0">
                <a:solidFill>
                  <a:srgbClr val="444444"/>
                </a:solidFill>
                <a:effectLst/>
                <a:latin typeface="Lato"/>
              </a:rPr>
              <a:t>2. Service as an adjunct instructor at an accredited (post-secondary school) educational institution.</a:t>
            </a:r>
            <a:br>
              <a:rPr lang="en-US" b="0" i="0" dirty="0">
                <a:solidFill>
                  <a:srgbClr val="444444"/>
                </a:solidFill>
                <a:effectLst/>
                <a:latin typeface="Lato"/>
              </a:rPr>
            </a:br>
            <a:r>
              <a:rPr lang="en-US" b="0" i="0" dirty="0">
                <a:solidFill>
                  <a:srgbClr val="444444"/>
                </a:solidFill>
                <a:effectLst/>
                <a:latin typeface="Lato"/>
              </a:rPr>
              <a:t>3. Service in an education, certification, or leadership committee role within the local HFMA chapter or service on one of the HFMA association boards or committees.</a:t>
            </a:r>
            <a:br>
              <a:rPr lang="en-US" b="0" i="0" dirty="0">
                <a:solidFill>
                  <a:srgbClr val="444444"/>
                </a:solidFill>
                <a:effectLst/>
                <a:latin typeface="Lato"/>
              </a:rPr>
            </a:br>
            <a:r>
              <a:rPr lang="en-US" b="0" i="0" dirty="0">
                <a:solidFill>
                  <a:srgbClr val="444444"/>
                </a:solidFill>
                <a:effectLst/>
                <a:latin typeface="Lato"/>
              </a:rPr>
              <a:t>4. Demonstrating a minimum of 10 Hours in the service or preparation of one of the following:  </a:t>
            </a:r>
          </a:p>
          <a:p>
            <a:pPr algn="l"/>
            <a:r>
              <a:rPr lang="en-US" b="0" i="0" dirty="0">
                <a:solidFill>
                  <a:srgbClr val="444444"/>
                </a:solidFill>
                <a:effectLst/>
                <a:latin typeface="Lato"/>
              </a:rPr>
              <a:t>a. Speaking to community groups on health care issues</a:t>
            </a:r>
            <a:br>
              <a:rPr lang="en-US" b="0" i="0" dirty="0">
                <a:solidFill>
                  <a:srgbClr val="444444"/>
                </a:solidFill>
                <a:effectLst/>
                <a:latin typeface="Lato"/>
              </a:rPr>
            </a:br>
            <a:r>
              <a:rPr lang="en-US" b="0" i="0" dirty="0">
                <a:solidFill>
                  <a:srgbClr val="444444"/>
                </a:solidFill>
                <a:effectLst/>
                <a:latin typeface="Lato"/>
              </a:rPr>
              <a:t>b. Providing internal staff education on healthcare finance topics</a:t>
            </a:r>
            <a:br>
              <a:rPr lang="en-US" b="0" i="0" dirty="0">
                <a:solidFill>
                  <a:srgbClr val="444444"/>
                </a:solidFill>
                <a:effectLst/>
                <a:latin typeface="Lato"/>
              </a:rPr>
            </a:br>
            <a:r>
              <a:rPr lang="en-US" b="0" i="0" dirty="0">
                <a:solidFill>
                  <a:srgbClr val="444444"/>
                </a:solidFill>
                <a:effectLst/>
                <a:latin typeface="Lato"/>
              </a:rPr>
              <a:t>c. Presenting at an HFMA educational program</a:t>
            </a:r>
            <a:br>
              <a:rPr lang="en-US" b="0" i="0" dirty="0">
                <a:solidFill>
                  <a:srgbClr val="444444"/>
                </a:solidFill>
                <a:effectLst/>
                <a:latin typeface="Lato"/>
              </a:rPr>
            </a:br>
            <a:r>
              <a:rPr lang="en-US" b="0" i="0" dirty="0">
                <a:solidFill>
                  <a:srgbClr val="444444"/>
                </a:solidFill>
                <a:effectLst/>
                <a:latin typeface="Lato"/>
              </a:rPr>
              <a:t>d. Presenting at a related healthcare industry educational program</a:t>
            </a:r>
            <a:br>
              <a:rPr lang="en-US" b="0" i="0" dirty="0">
                <a:solidFill>
                  <a:srgbClr val="444444"/>
                </a:solidFill>
                <a:effectLst/>
                <a:latin typeface="Lato"/>
              </a:rPr>
            </a:br>
            <a:r>
              <a:rPr lang="en-US" b="0" i="0" dirty="0">
                <a:solidFill>
                  <a:srgbClr val="444444"/>
                </a:solidFill>
                <a:effectLst/>
                <a:latin typeface="Lato"/>
              </a:rPr>
              <a:t>e. Assistance to those desiring HFMA certification or fellowship designation</a:t>
            </a:r>
            <a:br>
              <a:rPr lang="en-US" b="0" i="0" dirty="0">
                <a:solidFill>
                  <a:srgbClr val="444444"/>
                </a:solidFill>
                <a:effectLst/>
                <a:latin typeface="Lato"/>
              </a:rPr>
            </a:br>
            <a:r>
              <a:rPr lang="en-US" b="0" i="0" dirty="0">
                <a:solidFill>
                  <a:srgbClr val="444444"/>
                </a:solidFill>
                <a:effectLst/>
                <a:latin typeface="Lato"/>
              </a:rPr>
              <a:t>f. Mentorship of healthcare finance professionals</a:t>
            </a:r>
          </a:p>
          <a:p>
            <a:r>
              <a:rPr lang="en-US" sz="1200" b="0" i="0" u="none" strike="noStrike" kern="1200" dirty="0">
                <a:solidFill>
                  <a:schemeClr val="tx1"/>
                </a:solidFill>
                <a:effectLst/>
                <a:latin typeface="+mn-lt"/>
                <a:ea typeface="+mn-ea"/>
                <a:cs typeface="+mn-cs"/>
              </a:rPr>
              <a:t>There are no fees for qualifying members to apply for Fellow status.</a:t>
            </a:r>
          </a:p>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11</a:t>
            </a:fld>
            <a:endParaRPr lang="en-US" dirty="0"/>
          </a:p>
        </p:txBody>
      </p:sp>
    </p:spTree>
    <p:extLst>
      <p:ext uri="{BB962C8B-B14F-4D97-AF65-F5344CB8AC3E}">
        <p14:creationId xmlns:p14="http://schemas.microsoft.com/office/powerpoint/2010/main" val="2781948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03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this program, you'll be able to.</a:t>
            </a:r>
          </a:p>
          <a:p>
            <a:r>
              <a:rPr lang="en-US" sz="1200" b="0" i="0" kern="1200" dirty="0">
                <a:solidFill>
                  <a:schemeClr val="tx1"/>
                </a:solidFill>
                <a:effectLst/>
                <a:latin typeface="+mn-lt"/>
                <a:ea typeface="+mn-ea"/>
                <a:cs typeface="+mn-cs"/>
              </a:rPr>
              <a:t>Enhance the patient experience</a:t>
            </a:r>
          </a:p>
          <a:p>
            <a:r>
              <a:rPr lang="en-US" sz="1200" b="0" i="0" kern="1200" dirty="0">
                <a:solidFill>
                  <a:schemeClr val="tx1"/>
                </a:solidFill>
                <a:effectLst/>
                <a:latin typeface="+mn-lt"/>
                <a:ea typeface="+mn-ea"/>
                <a:cs typeface="+mn-cs"/>
              </a:rPr>
              <a:t>Reduce denials and simplify collections</a:t>
            </a:r>
          </a:p>
          <a:p>
            <a:r>
              <a:rPr lang="en-US" sz="1200" b="0" i="0" kern="1200" dirty="0">
                <a:solidFill>
                  <a:schemeClr val="tx1"/>
                </a:solidFill>
                <a:effectLst/>
                <a:latin typeface="+mn-lt"/>
                <a:ea typeface="+mn-ea"/>
                <a:cs typeface="+mn-cs"/>
              </a:rPr>
              <a:t>Improve financial performance</a:t>
            </a:r>
          </a:p>
          <a:p>
            <a:r>
              <a:rPr lang="en-US" sz="1200" b="0" i="0" kern="1200" dirty="0">
                <a:solidFill>
                  <a:schemeClr val="tx1"/>
                </a:solidFill>
                <a:effectLst/>
                <a:latin typeface="+mn-lt"/>
                <a:ea typeface="+mn-ea"/>
                <a:cs typeface="+mn-cs"/>
              </a:rPr>
              <a:t>Comply with new regulations</a:t>
            </a:r>
          </a:p>
          <a:p>
            <a:r>
              <a:rPr lang="en-US" sz="1200" b="0" i="0" kern="1200" dirty="0">
                <a:solidFill>
                  <a:schemeClr val="tx1"/>
                </a:solidFill>
                <a:effectLst/>
                <a:latin typeface="+mn-lt"/>
                <a:ea typeface="+mn-ea"/>
                <a:cs typeface="+mn-cs"/>
              </a:rPr>
              <a:t>Increase interdepartmental cooperation</a:t>
            </a:r>
          </a:p>
          <a:p>
            <a:r>
              <a:rPr lang="en-US" sz="1200" b="0" i="0" kern="1200" dirty="0">
                <a:solidFill>
                  <a:schemeClr val="tx1"/>
                </a:solidFill>
                <a:effectLst/>
                <a:latin typeface="+mn-lt"/>
                <a:ea typeface="+mn-ea"/>
                <a:cs typeface="+mn-cs"/>
              </a:rPr>
              <a:t>Heighten staff confidence and work satisfaction</a:t>
            </a:r>
          </a:p>
          <a:p>
            <a:r>
              <a:rPr lang="en-US" sz="1200" b="0" i="0" kern="1200" dirty="0">
                <a:solidFill>
                  <a:schemeClr val="tx1"/>
                </a:solidFill>
                <a:effectLst/>
                <a:latin typeface="+mn-lt"/>
                <a:ea typeface="+mn-ea"/>
                <a:cs typeface="+mn-cs"/>
              </a:rPr>
              <a:t>Measure revenue cycle staff proficiency</a:t>
            </a:r>
          </a:p>
          <a:p>
            <a:r>
              <a:rPr lang="en-US" sz="1200" b="0" i="0" kern="1200" dirty="0">
                <a:solidFill>
                  <a:schemeClr val="tx1"/>
                </a:solidFill>
                <a:effectLst/>
                <a:latin typeface="+mn-lt"/>
                <a:ea typeface="+mn-ea"/>
                <a:cs typeface="+mn-cs"/>
              </a:rPr>
              <a:t>Recognize staff knowledge and expertise</a:t>
            </a:r>
          </a:p>
          <a:p>
            <a:r>
              <a:rPr lang="en-US" sz="1200" b="0" i="0" kern="1200" dirty="0">
                <a:solidFill>
                  <a:schemeClr val="tx1"/>
                </a:solidFill>
                <a:effectLst/>
                <a:latin typeface="+mn-lt"/>
                <a:ea typeface="+mn-ea"/>
                <a:cs typeface="+mn-cs"/>
              </a:rPr>
              <a:t>Decrease turnover</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13</a:t>
            </a:fld>
            <a:endParaRPr lang="en-US" dirty="0"/>
          </a:p>
        </p:txBody>
      </p:sp>
    </p:spTree>
    <p:extLst>
      <p:ext uri="{BB962C8B-B14F-4D97-AF65-F5344CB8AC3E}">
        <p14:creationId xmlns:p14="http://schemas.microsoft.com/office/powerpoint/2010/main" val="1295450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41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17</a:t>
            </a:fld>
            <a:endParaRPr lang="en-US" dirty="0"/>
          </a:p>
        </p:txBody>
      </p:sp>
    </p:spTree>
    <p:extLst>
      <p:ext uri="{BB962C8B-B14F-4D97-AF65-F5344CB8AC3E}">
        <p14:creationId xmlns:p14="http://schemas.microsoft.com/office/powerpoint/2010/main" val="2522167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18</a:t>
            </a:fld>
            <a:endParaRPr lang="en-US" dirty="0"/>
          </a:p>
        </p:txBody>
      </p:sp>
    </p:spTree>
    <p:extLst>
      <p:ext uri="{BB962C8B-B14F-4D97-AF65-F5344CB8AC3E}">
        <p14:creationId xmlns:p14="http://schemas.microsoft.com/office/powerpoint/2010/main" val="3103766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19</a:t>
            </a:fld>
            <a:endParaRPr lang="en-US" dirty="0"/>
          </a:p>
        </p:txBody>
      </p:sp>
    </p:spTree>
    <p:extLst>
      <p:ext uri="{BB962C8B-B14F-4D97-AF65-F5344CB8AC3E}">
        <p14:creationId xmlns:p14="http://schemas.microsoft.com/office/powerpoint/2010/main" val="828403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20</a:t>
            </a:fld>
            <a:endParaRPr lang="en-US" dirty="0"/>
          </a:p>
        </p:txBody>
      </p:sp>
    </p:spTree>
    <p:extLst>
      <p:ext uri="{BB962C8B-B14F-4D97-AF65-F5344CB8AC3E}">
        <p14:creationId xmlns:p14="http://schemas.microsoft.com/office/powerpoint/2010/main" val="2782918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certifications are $399 OR included with Professional All-Access 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Contact </a:t>
            </a:r>
            <a:r>
              <a:rPr lang="en-US" dirty="0">
                <a:solidFill>
                  <a:srgbClr val="69767D"/>
                </a:solidFill>
                <a:hlinkClick r:id="rId3"/>
              </a:rPr>
              <a:t>careerservices@hfma.org</a:t>
            </a:r>
            <a:r>
              <a:rPr lang="en-US" dirty="0">
                <a:solidFill>
                  <a:srgbClr val="69767D"/>
                </a:solidFill>
              </a:rPr>
              <a:t> </a:t>
            </a:r>
            <a:r>
              <a:rPr lang="en-US" dirty="0">
                <a:solidFill>
                  <a:schemeClr val="tx1"/>
                </a:solidFill>
              </a:rPr>
              <a:t>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Members have access for the length of their membership and non-members 12 months access</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21</a:t>
            </a:fld>
            <a:endParaRPr lang="en-US" dirty="0"/>
          </a:p>
        </p:txBody>
      </p:sp>
    </p:spTree>
    <p:extLst>
      <p:ext uri="{BB962C8B-B14F-4D97-AF65-F5344CB8AC3E}">
        <p14:creationId xmlns:p14="http://schemas.microsoft.com/office/powerpoint/2010/main" val="1226882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old"/>
              </a:rPr>
              <a:t>Why get certified?</a:t>
            </a:r>
            <a:r>
              <a:rPr lang="en-US" b="0" i="0" dirty="0">
                <a:solidFill>
                  <a:srgbClr val="444444"/>
                </a:solidFill>
                <a:effectLst/>
                <a:latin typeface="Lato"/>
              </a:rPr>
              <a:t> Because earning a certification validates your proficiency. And, the benefits of getting certified range from higher salary to increased job fulfillment to improved organizational performance.</a:t>
            </a:r>
          </a:p>
          <a:p>
            <a:pPr algn="l"/>
            <a:r>
              <a:rPr lang="en-US" b="0" i="0" dirty="0">
                <a:solidFill>
                  <a:srgbClr val="444444"/>
                </a:solidFill>
                <a:effectLst/>
                <a:latin typeface="Lato"/>
              </a:rPr>
              <a:t>If you’re personally interested in earning one or more HFMA certifications, know you’re taking the first step in increasing your earnings potential and standing out among your peers. If you’re interested in having your team certified, you’re amplifying the importance of professional development and goal setting in your organization.</a:t>
            </a:r>
          </a:p>
          <a:p>
            <a:pPr algn="l"/>
            <a:r>
              <a:rPr lang="en-US" b="0" i="0" dirty="0">
                <a:solidFill>
                  <a:srgbClr val="444444"/>
                </a:solidFill>
                <a:effectLst/>
                <a:latin typeface="Lato"/>
              </a:rPr>
              <a:t>In addition to the Certified Healthcare Financial Professional (CHFP), HFMA also offers specialized certifications in revenue cycle, accounting and finance, business intelligence, managed care, and physician practice management. And, when you become a member of HFMA, all certification fees and study materials are included in your membership dues – that’s whether you earn one or all of our designations.</a:t>
            </a:r>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2</a:t>
            </a:fld>
            <a:endParaRPr lang="en-US" dirty="0"/>
          </a:p>
        </p:txBody>
      </p:sp>
    </p:spTree>
    <p:extLst>
      <p:ext uri="{BB962C8B-B14F-4D97-AF65-F5344CB8AC3E}">
        <p14:creationId xmlns:p14="http://schemas.microsoft.com/office/powerpoint/2010/main" val="1509556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7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lack"/>
              </a:rPr>
              <a:t>Reporting Your Education Activities</a:t>
            </a:r>
          </a:p>
          <a:p>
            <a:pPr algn="l"/>
            <a:r>
              <a:rPr lang="en-US" b="0" i="0" u="none" strike="noStrike" dirty="0">
                <a:solidFill>
                  <a:srgbClr val="00A7E0"/>
                </a:solidFill>
                <a:effectLst/>
                <a:latin typeface="Lato"/>
                <a:hlinkClick r:id="rId3" tooltip="Online Reporting Tool"/>
              </a:rPr>
              <a:t>Online Reporting Tool</a:t>
            </a:r>
            <a:r>
              <a:rPr lang="en-US" b="0" i="0" dirty="0">
                <a:solidFill>
                  <a:srgbClr val="444444"/>
                </a:solidFill>
                <a:effectLst/>
                <a:latin typeface="Lato"/>
              </a:rPr>
              <a:t>: It is your responsibility to self-report your education hours/activities using the online reporting tool. The only educational activities that do not need to be self-reported are activities sponsored by HFMA National for which you have received CPE credit. Access to the online reporting tool is available only to current CHFP/FHFMA certified members; login required.</a:t>
            </a:r>
          </a:p>
          <a:p>
            <a:pPr algn="l"/>
            <a:r>
              <a:rPr lang="en-US" b="0" i="0" u="none" strike="noStrike" dirty="0">
                <a:solidFill>
                  <a:srgbClr val="00A7E0"/>
                </a:solidFill>
                <a:effectLst/>
                <a:latin typeface="Lato"/>
                <a:hlinkClick r:id="rId4" tooltip="Maintenance Activities and Instructions 2017"/>
              </a:rPr>
              <a:t>Download instructions</a:t>
            </a:r>
            <a:r>
              <a:rPr lang="en-US" b="0" i="0" dirty="0">
                <a:solidFill>
                  <a:srgbClr val="444444"/>
                </a:solidFill>
                <a:effectLst/>
                <a:latin typeface="Lato"/>
              </a:rPr>
              <a:t> for using the online reporting tool along with a list of eligible CHFP/FHFMA maintenance activities. This document also includes general certification maintenance information. </a:t>
            </a:r>
          </a:p>
          <a:p>
            <a:pPr algn="l"/>
            <a:r>
              <a:rPr lang="en-US" b="0" i="0" dirty="0">
                <a:solidFill>
                  <a:srgbClr val="444444"/>
                </a:solidFill>
                <a:effectLst/>
                <a:latin typeface="Lato"/>
              </a:rPr>
              <a:t>See </a:t>
            </a:r>
            <a:r>
              <a:rPr lang="en-US" b="0" i="0" u="none" strike="noStrike" dirty="0">
                <a:solidFill>
                  <a:srgbClr val="00A7E0"/>
                </a:solidFill>
                <a:effectLst/>
                <a:latin typeface="Lato"/>
                <a:hlinkClick r:id="rId5"/>
              </a:rPr>
              <a:t>Maintenance FAQs</a:t>
            </a:r>
            <a:r>
              <a:rPr lang="en-US" b="0" i="0" dirty="0">
                <a:solidFill>
                  <a:srgbClr val="444444"/>
                </a:solidFill>
                <a:effectLst/>
                <a:latin typeface="Lato"/>
              </a:rPr>
              <a:t> for more information.</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23</a:t>
            </a:fld>
            <a:endParaRPr lang="en-US" dirty="0"/>
          </a:p>
        </p:txBody>
      </p:sp>
    </p:spTree>
    <p:extLst>
      <p:ext uri="{BB962C8B-B14F-4D97-AF65-F5344CB8AC3E}">
        <p14:creationId xmlns:p14="http://schemas.microsoft.com/office/powerpoint/2010/main" val="3182867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24</a:t>
            </a:fld>
            <a:endParaRPr lang="en-US" dirty="0"/>
          </a:p>
        </p:txBody>
      </p:sp>
    </p:spTree>
    <p:extLst>
      <p:ext uri="{BB962C8B-B14F-4D97-AF65-F5344CB8AC3E}">
        <p14:creationId xmlns:p14="http://schemas.microsoft.com/office/powerpoint/2010/main" val="317317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0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want to accomplish in your profession? HFMA certifications can help you reach your career goals by enhancing your industry knowledge and proving proficiency to your colleagues and organization’s leaders.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credential from HFMA authenticates your education. One of the many benefits of pursuing an HFMA certification is earning a digital badge. Your HFMA digital badge will contain metadata describing your qualifications and credentials, including how you earned this achievement. You can share your credential easily with your peers, boss, or prospective employers. More on 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a:t>
            </a:fld>
            <a:endParaRPr lang="en-US" dirty="0"/>
          </a:p>
        </p:txBody>
      </p:sp>
    </p:spTree>
    <p:extLst>
      <p:ext uri="{BB962C8B-B14F-4D97-AF65-F5344CB8AC3E}">
        <p14:creationId xmlns:p14="http://schemas.microsoft.com/office/powerpoint/2010/main" val="31131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HFMA digital credentials:</a:t>
            </a:r>
          </a:p>
          <a:p>
            <a:endParaRPr lang="en-US" dirty="0"/>
          </a:p>
          <a:p>
            <a:r>
              <a:rPr lang="en-US" b="0" i="0" dirty="0">
                <a:solidFill>
                  <a:srgbClr val="444444"/>
                </a:solidFill>
                <a:effectLst/>
                <a:latin typeface="Lato"/>
              </a:rPr>
              <a:t>HFMA partners with Credly to issue </a:t>
            </a:r>
            <a:r>
              <a:rPr lang="en-US" b="0" i="0" u="none" strike="noStrike" dirty="0">
                <a:solidFill>
                  <a:srgbClr val="00A7E0"/>
                </a:solidFill>
                <a:effectLst/>
                <a:latin typeface="Lato"/>
                <a:hlinkClick r:id="rId3"/>
              </a:rPr>
              <a:t>digital badges</a:t>
            </a:r>
            <a:r>
              <a:rPr lang="en-US" b="0" i="0" dirty="0">
                <a:solidFill>
                  <a:srgbClr val="444444"/>
                </a:solidFill>
                <a:effectLst/>
                <a:latin typeface="Lato"/>
              </a:rPr>
              <a:t> to all certified individuals which provides an easy way to share your designation through your email signature, LinkedIn profile, and more. You earned the designation and digital badging enables your ability to show off your accomplishment.</a:t>
            </a:r>
          </a:p>
          <a:p>
            <a:endParaRPr lang="en-US" dirty="0"/>
          </a:p>
          <a:p>
            <a:r>
              <a:rPr lang="en-US" dirty="0"/>
              <a:t>For organizations digital badges can give managers the tools to track engagement and monitor the number of employees downloading the badges and how they are being used. </a:t>
            </a:r>
          </a:p>
          <a:p>
            <a:endParaRPr lang="en-US" dirty="0">
              <a:cs typeface="Calibri"/>
            </a:endParaRPr>
          </a:p>
          <a:p>
            <a:r>
              <a:rPr lang="en-US" dirty="0"/>
              <a:t>The badge page display includes identity verification ensuring credibility and authenticity. Digital badging protects the integrity of the HFMA credential. </a:t>
            </a:r>
          </a:p>
          <a:p>
            <a:endParaRPr lang="en-US" dirty="0">
              <a:cs typeface="Calibri"/>
            </a:endParaRPr>
          </a:p>
          <a:p>
            <a:r>
              <a:rPr lang="en-US" dirty="0"/>
              <a:t>Digital credentials are described as, or more commonly known as, a graphic representation of an acquired skill or accomplishment:</a:t>
            </a:r>
          </a:p>
          <a:p>
            <a:r>
              <a:rPr lang="en-US" dirty="0"/>
              <a:t>•A digital credential is a visual token of achievement in the online learning environment </a:t>
            </a:r>
            <a:endParaRPr lang="en-US" dirty="0">
              <a:cs typeface="Calibri"/>
            </a:endParaRPr>
          </a:p>
          <a:p>
            <a:r>
              <a:rPr lang="en-US" dirty="0"/>
              <a:t>•A digital credential can represent attained knowledge, specific skills, set of skills, a certificate program, a course or certification program</a:t>
            </a:r>
            <a:endParaRPr lang="en-US" dirty="0">
              <a:cs typeface="Calibri"/>
            </a:endParaRPr>
          </a:p>
          <a:p>
            <a:pPr marL="171450" indent="-171450">
              <a:buFont typeface="Arial"/>
              <a:buChar char="•"/>
            </a:pPr>
            <a:r>
              <a:rPr lang="en-US" dirty="0"/>
              <a:t>Popular with micro-credentialing, highlighting competencies, and career pathing. Etc.</a:t>
            </a:r>
            <a:endParaRPr lang="en-US" dirty="0">
              <a:cs typeface="Calibri"/>
            </a:endParaRPr>
          </a:p>
          <a:p>
            <a:endParaRPr lang="en-US" dirty="0">
              <a:cs typeface="Calibri"/>
            </a:endParaRPr>
          </a:p>
          <a:p>
            <a:r>
              <a:rPr lang="en-US" dirty="0">
                <a:hlinkClick r:id="rId3"/>
              </a:rPr>
              <a:t>FAQs: Digital Badging (hfma.org)</a:t>
            </a:r>
            <a:endParaRPr lang="en-US" dirty="0">
              <a:cs typeface="Calibri"/>
            </a:endParaRPr>
          </a:p>
          <a:p>
            <a:endParaRPr lang="en-US" dirty="0">
              <a:cs typeface="Calibri"/>
            </a:endParaRPr>
          </a:p>
          <a:p>
            <a:r>
              <a:rPr lang="en-US" b="1" dirty="0"/>
              <a:t> On the following slides we will review each of the Certification programs and maintenance information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4</a:t>
            </a:fld>
            <a:endParaRPr lang="en-US" dirty="0"/>
          </a:p>
        </p:txBody>
      </p:sp>
    </p:spTree>
    <p:extLst>
      <p:ext uri="{BB962C8B-B14F-4D97-AF65-F5344CB8AC3E}">
        <p14:creationId xmlns:p14="http://schemas.microsoft.com/office/powerpoint/2010/main" val="112110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CHFP is providing the necessary foundations for success as a finance leader.</a:t>
            </a:r>
          </a:p>
          <a:p>
            <a:pPr marL="171450" indent="-171450">
              <a:buFont typeface="Arial" panose="020B0604020202020204" pitchFamily="34" charset="0"/>
              <a:buChar char="•"/>
            </a:pPr>
            <a:r>
              <a:rPr lang="en-US" dirty="0"/>
              <a:t>The CHFP offers a multidisciplinary approach to health finance, addressing the business issues of the industry stakeholder groups: payers, physicians and providers.</a:t>
            </a:r>
          </a:p>
          <a:p>
            <a:pPr marL="171450" indent="-171450">
              <a:buFont typeface="Arial" panose="020B0604020202020204" pitchFamily="34" charset="0"/>
              <a:buChar char="•"/>
            </a:pPr>
            <a:r>
              <a:rPr lang="en-US" dirty="0"/>
              <a:t>HFMA is striving with the CHFP program to lead the industry be assisting health care finance professionals to develop fiscal literary and sound business judgment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CHFP is required for Fellowship- if you are interested in pursuing Fellowship CHFP is a key component</a:t>
            </a:r>
          </a:p>
          <a:p>
            <a:pPr marL="171450" indent="-171450" algn="l">
              <a:buFont typeface="Arial" panose="020B0604020202020204" pitchFamily="34" charset="0"/>
              <a:buChar char="•"/>
            </a:pPr>
            <a:r>
              <a:rPr lang="en-US" b="0" i="0" dirty="0">
                <a:solidFill>
                  <a:srgbClr val="444444"/>
                </a:solidFill>
                <a:effectLst/>
                <a:latin typeface="Lato-Black"/>
              </a:rPr>
              <a:t>CHFP Membership Requirement</a:t>
            </a:r>
          </a:p>
          <a:p>
            <a:pPr algn="l"/>
            <a:r>
              <a:rPr lang="en-US" b="0" i="0" dirty="0">
                <a:solidFill>
                  <a:srgbClr val="444444"/>
                </a:solidFill>
                <a:effectLst/>
                <a:latin typeface="Lato"/>
              </a:rPr>
              <a:t>Please note HFMA professional or business partner all-access membership is a required aspect to hold and maintain the CHFP credential.  Paid student members are eligible to register for and to take both modules of the CHFP certification program (included with membership). Student members who successfully complete the CHFP requirements (two modules) will earn their designation upon assuming Professional or Business Partner level member status. - they can take both modules but then must upgrade from student member to be able to hold the CHFP/use designation/receive certificate and digital badge.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9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464149">
              <a:buFont typeface="Arial" panose="020B0604020202020204" pitchFamily="34" charset="0"/>
              <a:buChar char="•"/>
            </a:pPr>
            <a:r>
              <a:rPr lang="en-US" dirty="0">
                <a:solidFill>
                  <a:prstClr val="black"/>
                </a:solidFill>
              </a:rPr>
              <a:t>The CHFP program is structured in two (2) modules: HFMA’s Business of Health Care and Operational Excellence: Pursuing Strategy. Module I consists of six courses-listed here; module two contains a series of randomize case studies  examine payer, physician and provider business issues.</a:t>
            </a:r>
          </a:p>
          <a:p>
            <a:pPr marL="174056" indent="-174056" defTabSz="464149">
              <a:buFont typeface="Arial" panose="020B0604020202020204" pitchFamily="34" charset="0"/>
              <a:buChar char="•"/>
            </a:pPr>
            <a:r>
              <a:rPr lang="en-US" dirty="0">
                <a:solidFill>
                  <a:prstClr val="black"/>
                </a:solidFill>
              </a:rPr>
              <a:t>The course is entirely on-line and available through HFMA’s website. There are substantial downloadable concept guides as well, highlighting the concepts candidates need to know</a:t>
            </a:r>
          </a:p>
          <a:p>
            <a:pPr marL="174056" indent="-174056" defTabSz="464149">
              <a:buFont typeface="Arial" panose="020B0604020202020204" pitchFamily="34" charset="0"/>
              <a:buChar char="•"/>
            </a:pPr>
            <a:r>
              <a:rPr lang="en-US" dirty="0">
                <a:solidFill>
                  <a:prstClr val="black"/>
                </a:solidFill>
              </a:rPr>
              <a:t>The CHFP is self-contained- candidates have all they need to be successful – and candidates work in a self-paced, self-managed style. Candidates are generally able to complete the program within a couple of months.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5B6DF-673B-41C5-A3DB-4A1F986F2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117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464149">
              <a:buFont typeface="Arial" panose="020B0604020202020204" pitchFamily="34" charset="0"/>
              <a:buChar char="•"/>
            </a:pPr>
            <a:r>
              <a:rPr lang="en-US" dirty="0">
                <a:solidFill>
                  <a:prstClr val="black"/>
                </a:solidFill>
              </a:rPr>
              <a:t>The CHFP- Certified Healthcare Financial Professional- is awarded upon the successful completion of both modules’ examinations as noted here. The examinations are part of the online course and may be taken in a office or at home.</a:t>
            </a:r>
          </a:p>
          <a:p>
            <a:pPr marL="174056" indent="-174056" defTabSz="464149">
              <a:buFont typeface="Arial" panose="020B0604020202020204" pitchFamily="34" charset="0"/>
              <a:buChar char="•"/>
            </a:pPr>
            <a:r>
              <a:rPr lang="en-US" dirty="0">
                <a:solidFill>
                  <a:prstClr val="black"/>
                </a:solidFill>
              </a:rPr>
              <a:t>There is a 30 day waiting period to retake the exam if necessary. The exam may be taken as many times as needed to successfully complete the program within the access period.</a:t>
            </a:r>
          </a:p>
          <a:p>
            <a:pPr algn="l"/>
            <a:endParaRPr lang="en-US" b="1" i="0" dirty="0">
              <a:solidFill>
                <a:srgbClr val="444444"/>
              </a:solidFill>
              <a:effectLst/>
              <a:latin typeface="Lato"/>
            </a:endParaRPr>
          </a:p>
          <a:p>
            <a:pPr algn="l"/>
            <a:r>
              <a:rPr lang="en-US" b="1" i="0" dirty="0">
                <a:solidFill>
                  <a:srgbClr val="444444"/>
                </a:solidFill>
                <a:effectLst/>
                <a:latin typeface="Lato"/>
              </a:rPr>
              <a:t>Step 1: </a:t>
            </a:r>
            <a:r>
              <a:rPr lang="en-US" b="0" i="0" dirty="0">
                <a:solidFill>
                  <a:srgbClr val="444444"/>
                </a:solidFill>
                <a:effectLst/>
                <a:latin typeface="Lato"/>
              </a:rPr>
              <a:t>Enroll in </a:t>
            </a:r>
            <a:r>
              <a:rPr lang="en-US" b="0" i="0" u="none" strike="noStrike" dirty="0">
                <a:solidFill>
                  <a:srgbClr val="00A7E0"/>
                </a:solidFill>
                <a:effectLst/>
                <a:latin typeface="Lato"/>
                <a:hlinkClick r:id="rId3"/>
              </a:rPr>
              <a:t>CHFP Module I – HFMA Business of Health Care ®</a:t>
            </a:r>
            <a:r>
              <a:rPr lang="en-US" b="0" i="0" dirty="0">
                <a:solidFill>
                  <a:srgbClr val="444444"/>
                </a:solidFill>
                <a:effectLst/>
                <a:latin typeface="Lato"/>
              </a:rPr>
              <a:t>. The  HFMA Business of Health Care® online program offers participants an overview of healthcare finance, risk mitigation, evolving payment models, healthcare accounting and cost analysis, strategic finance, and managing financial resources. Review the online course and successfully complete the end-of-course assessment prior to taking ‘Step 2' below. </a:t>
            </a:r>
          </a:p>
          <a:p>
            <a:pPr algn="l"/>
            <a:r>
              <a:rPr lang="en-US" b="1" i="0" dirty="0">
                <a:solidFill>
                  <a:srgbClr val="444444"/>
                </a:solidFill>
                <a:effectLst/>
                <a:latin typeface="Lato"/>
              </a:rPr>
              <a:t>Step 2: </a:t>
            </a:r>
            <a:r>
              <a:rPr lang="en-US" b="0" i="0" dirty="0">
                <a:solidFill>
                  <a:srgbClr val="444444"/>
                </a:solidFill>
                <a:effectLst/>
                <a:latin typeface="Lato"/>
              </a:rPr>
              <a:t>Enroll in </a:t>
            </a:r>
            <a:r>
              <a:rPr lang="en-US" b="0" i="0" u="none" strike="noStrike" dirty="0">
                <a:solidFill>
                  <a:srgbClr val="00A7E0"/>
                </a:solidFill>
                <a:effectLst/>
                <a:latin typeface="Lato"/>
                <a:hlinkClick r:id="rId4"/>
              </a:rPr>
              <a:t>Module II - Operational Excellence assessment</a:t>
            </a:r>
            <a:r>
              <a:rPr lang="en-US" b="0" i="0" dirty="0">
                <a:solidFill>
                  <a:srgbClr val="444444"/>
                </a:solidFill>
                <a:effectLst/>
                <a:latin typeface="Lato"/>
              </a:rPr>
              <a:t>. The HFMA Operational Excellence exam includes exercises and case studies on the application of business acumen in healthcare.</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8</a:t>
            </a:fld>
            <a:endParaRPr lang="en-US" dirty="0"/>
          </a:p>
        </p:txBody>
      </p:sp>
    </p:spTree>
    <p:extLst>
      <p:ext uri="{BB962C8B-B14F-4D97-AF65-F5344CB8AC3E}">
        <p14:creationId xmlns:p14="http://schemas.microsoft.com/office/powerpoint/2010/main" val="1845727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sp>
        <p:nvSpPr>
          <p:cNvPr id="13" name="Title Placeholder 1"/>
          <p:cNvSpPr>
            <a:spLocks noGrp="1"/>
          </p:cNvSpPr>
          <p:nvPr>
            <p:ph type="title" hasCustomPrompt="1"/>
          </p:nvPr>
        </p:nvSpPr>
        <p:spPr>
          <a:xfrm>
            <a:off x="304800" y="5962650"/>
            <a:ext cx="5410200" cy="533400"/>
          </a:xfrm>
          <a:prstGeom prst="rect">
            <a:avLst/>
          </a:prstGeom>
        </p:spPr>
        <p:txBody>
          <a:bodyPr vert="horz" lIns="91440" tIns="45720" rIns="91440" bIns="45720" rtlCol="0" anchor="b">
            <a:normAutofit/>
          </a:bodyPr>
          <a:lstStyle>
            <a:lvl1pPr>
              <a:defRPr sz="2400">
                <a:solidFill>
                  <a:schemeClr val="tx1">
                    <a:lumMod val="65000"/>
                    <a:lumOff val="35000"/>
                  </a:schemeClr>
                </a:solidFill>
                <a:latin typeface="Arial" charset="0"/>
                <a:ea typeface="Arial" charset="0"/>
                <a:cs typeface="Arial" charset="0"/>
              </a:defRPr>
            </a:lvl1pPr>
          </a:lstStyle>
          <a:p>
            <a:r>
              <a:rPr lang="en-US"/>
              <a:t>Lead. Solve. Grow.</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344287"/>
            <a:ext cx="1490472" cy="722376"/>
          </a:xfrm>
          <a:prstGeom prst="rect">
            <a:avLst/>
          </a:prstGeom>
        </p:spPr>
      </p:pic>
      <p:sp>
        <p:nvSpPr>
          <p:cNvPr id="16" name="Text Placeholder 15"/>
          <p:cNvSpPr>
            <a:spLocks noGrp="1"/>
          </p:cNvSpPr>
          <p:nvPr>
            <p:ph type="body" sz="quarter" idx="10" hasCustomPrompt="1"/>
          </p:nvPr>
        </p:nvSpPr>
        <p:spPr>
          <a:xfrm>
            <a:off x="304800" y="533400"/>
            <a:ext cx="5829300" cy="3390900"/>
          </a:xfrm>
        </p:spPr>
        <p:txBody>
          <a:bodyPr anchor="b">
            <a:normAutofit/>
          </a:bodyPr>
          <a:lstStyle>
            <a:lvl1pPr marL="0" indent="0">
              <a:lnSpc>
                <a:spcPts val="7000"/>
              </a:lnSpc>
              <a:spcBef>
                <a:spcPts val="0"/>
              </a:spcBef>
              <a:buNone/>
              <a:defRPr sz="6600" b="1" baseline="0">
                <a:solidFill>
                  <a:srgbClr val="002E6D"/>
                </a:solidFill>
                <a:latin typeface="Arial" charset="0"/>
                <a:ea typeface="Arial" charset="0"/>
                <a:cs typeface="Arial" charset="0"/>
              </a:defRPr>
            </a:lvl1pPr>
          </a:lstStyle>
          <a:p>
            <a:pPr lvl="0"/>
            <a:r>
              <a:rPr lang="en-US"/>
              <a:t>Click to edit Master title</a:t>
            </a:r>
          </a:p>
        </p:txBody>
      </p:sp>
      <p:sp>
        <p:nvSpPr>
          <p:cNvPr id="6" name="Subtitle 5"/>
          <p:cNvSpPr>
            <a:spLocks noGrp="1"/>
          </p:cNvSpPr>
          <p:nvPr>
            <p:ph type="subTitle" idx="11"/>
          </p:nvPr>
        </p:nvSpPr>
        <p:spPr>
          <a:xfrm>
            <a:off x="304799" y="4308481"/>
            <a:ext cx="8316199" cy="395593"/>
          </a:xfrm>
        </p:spPr>
        <p:txBody>
          <a:bodyPr>
            <a:normAutofit/>
          </a:bodyPr>
          <a:lstStyle>
            <a:lvl1pPr marL="0" indent="0">
              <a:buFontTx/>
              <a:buNone/>
              <a:defRPr sz="1800" baseline="0">
                <a:solidFill>
                  <a:srgbClr val="69767D"/>
                </a:solidFill>
                <a:latin typeface="arial" charset="0"/>
              </a:defRPr>
            </a:lvl1pPr>
          </a:lstStyle>
          <a:p>
            <a:endParaRPr lang="en-US"/>
          </a:p>
        </p:txBody>
      </p:sp>
      <p:sp>
        <p:nvSpPr>
          <p:cNvPr id="7" name="Text Placeholder 6"/>
          <p:cNvSpPr>
            <a:spLocks noGrp="1"/>
          </p:cNvSpPr>
          <p:nvPr>
            <p:ph type="body" sz="quarter" idx="12"/>
          </p:nvPr>
        </p:nvSpPr>
        <p:spPr>
          <a:xfrm>
            <a:off x="304798" y="4705805"/>
            <a:ext cx="8316199" cy="674652"/>
          </a:xfrm>
        </p:spPr>
        <p:txBody>
          <a:bodyPr>
            <a:normAutofit/>
          </a:bodyPr>
          <a:lstStyle>
            <a:lvl1pPr marL="0" indent="0">
              <a:buFontTx/>
              <a:buNone/>
              <a:defRPr sz="180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spTree>
    <p:extLst>
      <p:ext uri="{BB962C8B-B14F-4D97-AF65-F5344CB8AC3E}">
        <p14:creationId xmlns:p14="http://schemas.microsoft.com/office/powerpoint/2010/main" val="181987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10363200" cy="1219200"/>
          </a:xfrm>
        </p:spPr>
        <p:txBody>
          <a:bodyPr bIns="137160" anchor="b" anchorCtr="0">
            <a:noAutofit/>
          </a:bodyPr>
          <a:lstStyle>
            <a:lvl1pPr>
              <a:lnSpc>
                <a:spcPts val="3600"/>
              </a:lnSpc>
              <a:defRPr sz="3200" b="1" i="0" cap="none" spc="0" baseline="0">
                <a:solidFill>
                  <a:schemeClr val="tx2"/>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914400" y="1600200"/>
            <a:ext cx="10363200" cy="4191000"/>
          </a:xfrm>
        </p:spPr>
        <p:txBody>
          <a:bodyPr lIns="0" tIns="0" rIns="0" bIns="0">
            <a:noAutofit/>
          </a:bodyPr>
          <a:lstStyle>
            <a:lvl1pPr marL="347472" indent="-347472">
              <a:lnSpc>
                <a:spcPts val="3000"/>
              </a:lnSpc>
              <a:spcBef>
                <a:spcPts val="1200"/>
              </a:spcBef>
              <a:buSzPct val="100000"/>
              <a:defRPr sz="2800">
                <a:solidFill>
                  <a:srgbClr val="006699"/>
                </a:solidFill>
                <a:effectLst/>
              </a:defRPr>
            </a:lvl1pPr>
            <a:lvl2pPr marL="685800" indent="-320040">
              <a:lnSpc>
                <a:spcPts val="2800"/>
              </a:lnSpc>
              <a:spcBef>
                <a:spcPts val="1200"/>
              </a:spcBef>
              <a:buClr>
                <a:schemeClr val="bg2"/>
              </a:buClr>
              <a:defRPr sz="2600">
                <a:solidFill>
                  <a:srgbClr val="006699"/>
                </a:solidFill>
                <a:effectLst/>
              </a:defRPr>
            </a:lvl2pPr>
            <a:lvl3pPr marL="1005840" indent="-320040">
              <a:lnSpc>
                <a:spcPts val="2800"/>
              </a:lnSpc>
              <a:spcBef>
                <a:spcPts val="1200"/>
              </a:spcBef>
              <a:defRPr sz="2400">
                <a:solidFill>
                  <a:srgbClr val="006699"/>
                </a:solidFill>
                <a:effectLst/>
              </a:defRPr>
            </a:lvl3pPr>
            <a:lvl4pPr>
              <a:lnSpc>
                <a:spcPts val="2800"/>
              </a:lnSpc>
              <a:defRPr sz="2200">
                <a:solidFill>
                  <a:srgbClr val="006699"/>
                </a:solidFill>
                <a:effectLst/>
              </a:defRPr>
            </a:lvl4pPr>
            <a:lvl5pPr>
              <a:defRPr sz="1800"/>
            </a:lvl5pPr>
            <a:lvl6pPr>
              <a:defRPr sz="1800"/>
            </a:lvl6pPr>
            <a:lvl7pPr>
              <a:defRPr sz="1800"/>
            </a:lvl7pPr>
            <a:lvl8pPr>
              <a:defRPr sz="1800"/>
            </a:lvl8pPr>
            <a:lvl9pPr>
              <a:defRPr sz="1800"/>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914400" y="1219200"/>
            <a:ext cx="103632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10"/>
          </p:nvPr>
        </p:nvSpPr>
        <p:spPr>
          <a:xfrm>
            <a:off x="11188459" y="6416691"/>
            <a:ext cx="914401" cy="365125"/>
          </a:xfrm>
          <a:prstGeom prst="rect">
            <a:avLst/>
          </a:prstGeom>
        </p:spPr>
        <p:txBody>
          <a:bodyPr/>
          <a:lstStyle>
            <a:lvl1pPr algn="ctr">
              <a:defRPr sz="1100" b="1">
                <a:solidFill>
                  <a:schemeClr val="accent1">
                    <a:lumMod val="50000"/>
                  </a:schemeClr>
                </a:solidFill>
              </a:defRPr>
            </a:lvl1pPr>
          </a:lstStyle>
          <a:p>
            <a:fld id="{342C256A-E8D1-E44B-A707-3F94590BD37A}" type="slidenum">
              <a:rPr lang="en-US" smtClean="0"/>
              <a:pPr/>
              <a:t>‹#›</a:t>
            </a:fld>
            <a:endParaRPr lang="en-US" dirty="0"/>
          </a:p>
        </p:txBody>
      </p:sp>
    </p:spTree>
    <p:extLst>
      <p:ext uri="{BB962C8B-B14F-4D97-AF65-F5344CB8AC3E}">
        <p14:creationId xmlns:p14="http://schemas.microsoft.com/office/powerpoint/2010/main" val="25431888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E313-21F4-4C14-963E-4A33F0C2C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8170D4-C6A5-4693-A7E8-DC300B00F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9C-1FC1-419A-A6EF-454C10C4812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7ABAEB8-E69E-478C-9E19-0FCEDB1DA3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EA967-32CE-48F4-ADB5-2AB06E7F34DA}"/>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44111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7E6C-7616-4D1B-A83D-586174BEB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1EFB3F-EDCC-4079-9893-040A5D9E45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4FEA7-7390-4639-9562-1B8A8D1CEC7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206668-245A-49CA-8611-3D1A3BA399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D532BB-CDFA-481D-BA90-2E4BC0DCF8AB}"/>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813272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B893-C6CD-4304-A0C6-BDDDEBDE53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3565AB-398B-4C6A-BADA-3DC97C13B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27348-8C49-4FF6-B461-20C895176C7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19F90F-9361-423B-9A67-1A0C191B58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CC2F8-BD45-406C-B1D2-AD28186395D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378527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96F5-D5BF-43D0-A0BD-FE1720437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CC2C7-1E30-4C91-9C8D-AE84B35DBB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3E514-6D96-43E8-B81D-2E7FCE588A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692A8-2DBE-46CC-9C53-8F97AFC543B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6F78B9E-BC77-4B69-A5D3-897CB33805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44F517-E625-43C2-824E-9D0A12E5DD3F}"/>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154849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169D-F3EA-4B3E-AC4F-E4A7040ECE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8523D8-547C-454D-B92A-D1FF0FB6B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4163FB-3EB4-4771-9AA5-D3838A9AB7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79F8DC-1259-4261-B770-BFE9A692C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87044-33B8-4496-AFAE-0858D2656D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2EBF3-A0CA-4AC9-BC73-866BDB67E6D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C8007D-69BF-4CD1-A7BF-7875030693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4795C7-6076-4C7F-9B7A-FC08575F8CD5}"/>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217873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D306-5F8E-41F0-B8C8-A275F3FBE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2A017F-E879-4230-A528-67403194D0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ACD167C4-F345-4151-BBBB-2B117DF6BF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B3533A-2B57-4C83-B6BB-B2FF3A2EA512}"/>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457263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3D65D-9482-4356-BDD9-64C37E25879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E9E5821-90BF-4000-947B-ED8CE7EF36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DB6151-829F-4EB0-AAC9-0AB44060A058}"/>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920798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5B9E-8771-4432-A97F-60420F8BB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DD1025-8FF7-450A-A3EE-818D1D1B9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925359-9D07-4538-AF5A-43C9DD0ED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49D844-5FA0-4E11-90D8-8F88F4753D4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8E9E6AD-7A5C-4C0A-94E9-44E2FA989F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BB38B4-7723-463C-86E0-5975FD1429A9}"/>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48601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9" name="TextBox 8"/>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3" name="TextBox 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1764123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D454-D32A-4488-B0B0-6DB2FB79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04DDEE-B4B1-4CC8-82ED-DC4CC334D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775EDA2-68D6-4C13-98A0-44274B00C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BC1C77-D32A-4944-8F0C-ACD5CB5A97C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2D882A5-B65E-4CA1-B6FC-5028C5750F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2BDA61-6EB5-42C8-B87F-47CE1834B390}"/>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539449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DF1D-CED9-4A8E-A0D0-63D2FA0C5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E018B-104A-4DEB-B3C3-0023B6CF7F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CF9C8-BFA1-4D04-9EC0-AD08B5ACFDF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E011613-346F-4FC6-8A0D-DC74C25B93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495B33-7A70-48D3-99EF-DD32D25B6D1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625683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D4C37-8116-4931-8805-E7B1BCF1D0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082562-22B9-4014-A270-153FCA7C8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81366-4157-4F4E-AF46-DB3EA5B1242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E6AF6C6-50EF-4CD2-B6D1-FD0018D18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83FB05-73B4-4E98-80A7-CCF844F37CC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74570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10363200" cy="1219200"/>
          </a:xfrm>
        </p:spPr>
        <p:txBody>
          <a:bodyPr bIns="137160" anchor="b" anchorCtr="0">
            <a:noAutofit/>
          </a:bodyPr>
          <a:lstStyle>
            <a:lvl1pPr>
              <a:lnSpc>
                <a:spcPts val="3600"/>
              </a:lnSpc>
              <a:defRPr sz="3200" b="1" i="0" cap="none" spc="0" baseline="0">
                <a:solidFill>
                  <a:schemeClr val="tx2"/>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914400" y="1600200"/>
            <a:ext cx="10363200" cy="4191000"/>
          </a:xfrm>
        </p:spPr>
        <p:txBody>
          <a:bodyPr lIns="0" tIns="0" rIns="0" bIns="0">
            <a:noAutofit/>
          </a:bodyPr>
          <a:lstStyle>
            <a:lvl1pPr marL="347472" indent="-347472">
              <a:lnSpc>
                <a:spcPts val="3000"/>
              </a:lnSpc>
              <a:spcBef>
                <a:spcPts val="1200"/>
              </a:spcBef>
              <a:buSzPct val="100000"/>
              <a:defRPr sz="2800">
                <a:solidFill>
                  <a:srgbClr val="006699"/>
                </a:solidFill>
                <a:effectLst/>
              </a:defRPr>
            </a:lvl1pPr>
            <a:lvl2pPr marL="685800" indent="-320040">
              <a:lnSpc>
                <a:spcPts val="2800"/>
              </a:lnSpc>
              <a:spcBef>
                <a:spcPts val="1200"/>
              </a:spcBef>
              <a:buClr>
                <a:schemeClr val="bg2"/>
              </a:buClr>
              <a:defRPr sz="2600">
                <a:solidFill>
                  <a:srgbClr val="006699"/>
                </a:solidFill>
                <a:effectLst/>
              </a:defRPr>
            </a:lvl2pPr>
            <a:lvl3pPr marL="1005840" indent="-320040">
              <a:lnSpc>
                <a:spcPts val="2800"/>
              </a:lnSpc>
              <a:spcBef>
                <a:spcPts val="1200"/>
              </a:spcBef>
              <a:defRPr sz="2400">
                <a:solidFill>
                  <a:srgbClr val="006699"/>
                </a:solidFill>
                <a:effectLst/>
              </a:defRPr>
            </a:lvl3pPr>
            <a:lvl4pPr>
              <a:lnSpc>
                <a:spcPts val="2800"/>
              </a:lnSpc>
              <a:defRPr sz="2200">
                <a:solidFill>
                  <a:srgbClr val="006699"/>
                </a:solidFill>
                <a:effectLst/>
              </a:defRPr>
            </a:lvl4pPr>
            <a:lvl5pPr>
              <a:defRPr sz="1800"/>
            </a:lvl5pPr>
            <a:lvl6pPr>
              <a:defRPr sz="1800"/>
            </a:lvl6pPr>
            <a:lvl7pPr>
              <a:defRPr sz="1800"/>
            </a:lvl7pPr>
            <a:lvl8pPr>
              <a:defRPr sz="1800"/>
            </a:lvl8pPr>
            <a:lvl9pPr>
              <a:defRPr sz="1800"/>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914400" y="1219200"/>
            <a:ext cx="103632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10"/>
          </p:nvPr>
        </p:nvSpPr>
        <p:spPr>
          <a:xfrm>
            <a:off x="11188459" y="6416691"/>
            <a:ext cx="914401" cy="365125"/>
          </a:xfrm>
          <a:prstGeom prst="rect">
            <a:avLst/>
          </a:prstGeom>
        </p:spPr>
        <p:txBody>
          <a:bodyPr/>
          <a:lstStyle>
            <a:lvl1pPr algn="ctr">
              <a:defRPr sz="1100" b="1">
                <a:solidFill>
                  <a:schemeClr val="accent1">
                    <a:lumMod val="50000"/>
                  </a:schemeClr>
                </a:solidFill>
              </a:defRPr>
            </a:lvl1pPr>
          </a:lstStyle>
          <a:p>
            <a:fld id="{342C256A-E8D1-E44B-A707-3F94590BD37A}" type="slidenum">
              <a:rPr lang="en-US" smtClean="0"/>
              <a:pPr/>
              <a:t>‹#›</a:t>
            </a:fld>
            <a:endParaRPr lang="en-US" dirty="0"/>
          </a:p>
        </p:txBody>
      </p:sp>
    </p:spTree>
    <p:extLst>
      <p:ext uri="{BB962C8B-B14F-4D97-AF65-F5344CB8AC3E}">
        <p14:creationId xmlns:p14="http://schemas.microsoft.com/office/powerpoint/2010/main" val="33986819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31285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873205"/>
            <a:ext cx="1490472" cy="722376"/>
          </a:xfrm>
          <a:prstGeom prst="rect">
            <a:avLst/>
          </a:prstGeom>
        </p:spPr>
      </p:pic>
      <p:sp>
        <p:nvSpPr>
          <p:cNvPr id="16" name="Text Placeholder 15"/>
          <p:cNvSpPr>
            <a:spLocks noGrp="1"/>
          </p:cNvSpPr>
          <p:nvPr>
            <p:ph type="body" sz="quarter" idx="10" hasCustomPrompt="1"/>
          </p:nvPr>
        </p:nvSpPr>
        <p:spPr>
          <a:xfrm>
            <a:off x="304800" y="533400"/>
            <a:ext cx="7682754" cy="3390900"/>
          </a:xfrm>
        </p:spPr>
        <p:txBody>
          <a:bodyPr anchor="b">
            <a:normAutofit/>
          </a:bodyPr>
          <a:lstStyle>
            <a:lvl1pPr marL="0" indent="0">
              <a:lnSpc>
                <a:spcPts val="7000"/>
              </a:lnSpc>
              <a:spcBef>
                <a:spcPts val="0"/>
              </a:spcBef>
              <a:buNone/>
              <a:defRPr sz="6600" b="1" baseline="0">
                <a:solidFill>
                  <a:srgbClr val="002E6D"/>
                </a:solidFill>
                <a:latin typeface="Arial" charset="0"/>
                <a:ea typeface="Arial" charset="0"/>
                <a:cs typeface="Arial" charset="0"/>
              </a:defRPr>
            </a:lvl1pPr>
          </a:lstStyle>
          <a:p>
            <a:pPr lvl="0"/>
            <a:r>
              <a:rPr lang="en-US"/>
              <a:t>Click to edit Master title</a:t>
            </a:r>
          </a:p>
        </p:txBody>
      </p:sp>
      <p:sp>
        <p:nvSpPr>
          <p:cNvPr id="8" name="Subtitle 5"/>
          <p:cNvSpPr>
            <a:spLocks noGrp="1"/>
          </p:cNvSpPr>
          <p:nvPr>
            <p:ph type="subTitle" idx="11"/>
          </p:nvPr>
        </p:nvSpPr>
        <p:spPr>
          <a:xfrm>
            <a:off x="304799" y="4308481"/>
            <a:ext cx="8316199" cy="395593"/>
          </a:xfrm>
        </p:spPr>
        <p:txBody>
          <a:bodyPr>
            <a:normAutofit/>
          </a:bodyPr>
          <a:lstStyle>
            <a:lvl1pPr marL="0" indent="0">
              <a:buFontTx/>
              <a:buNone/>
              <a:defRPr sz="1800" baseline="0">
                <a:solidFill>
                  <a:srgbClr val="69767D"/>
                </a:solidFill>
                <a:latin typeface="arial" charset="0"/>
              </a:defRPr>
            </a:lvl1pPr>
          </a:lstStyle>
          <a:p>
            <a:endParaRPr lang="en-US"/>
          </a:p>
        </p:txBody>
      </p:sp>
      <p:sp>
        <p:nvSpPr>
          <p:cNvPr id="9" name="Text Placeholder 6"/>
          <p:cNvSpPr>
            <a:spLocks noGrp="1"/>
          </p:cNvSpPr>
          <p:nvPr>
            <p:ph type="body" sz="quarter" idx="12"/>
          </p:nvPr>
        </p:nvSpPr>
        <p:spPr>
          <a:xfrm>
            <a:off x="304798" y="4705805"/>
            <a:ext cx="8316199" cy="674652"/>
          </a:xfrm>
        </p:spPr>
        <p:txBody>
          <a:bodyPr>
            <a:normAutofit/>
          </a:bodyPr>
          <a:lstStyle>
            <a:lvl1pPr marL="0" indent="0">
              <a:buFontTx/>
              <a:buNone/>
              <a:defRPr sz="180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2745286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9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149287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0"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3"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892387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7" name="TextBox 6"/>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52597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7"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0" name="Content Placeholder 2"/>
          <p:cNvSpPr>
            <a:spLocks noGrp="1"/>
          </p:cNvSpPr>
          <p:nvPr>
            <p:ph sz="half" idx="1"/>
          </p:nvPr>
        </p:nvSpPr>
        <p:spPr>
          <a:xfrm>
            <a:off x="309282" y="1602299"/>
            <a:ext cx="11463616" cy="4597975"/>
          </a:xfrm>
        </p:spPr>
        <p:txBody>
          <a:bodyPr/>
          <a:lstStyle>
            <a:lvl1pPr marL="0" indent="0">
              <a:buFontTx/>
              <a:buNone/>
              <a:defRPr baseline="0">
                <a:solidFill>
                  <a:srgbClr val="69767D"/>
                </a:solidFill>
                <a:latin typeface="arial" charset="0"/>
              </a:defRPr>
            </a:lvl1pPr>
          </a:lstStyle>
          <a:p>
            <a:endParaRPr lang="en-US"/>
          </a:p>
        </p:txBody>
      </p:sp>
      <p:sp>
        <p:nvSpPr>
          <p:cNvPr id="11" name="TextBox 10"/>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2" name="TextBox 11"/>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40567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9"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2" name="TextBox 11"/>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288558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294442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182880" y="190831"/>
            <a:ext cx="11815638" cy="6519672"/>
          </a:xfrm>
          <a:prstGeom prst="rect">
            <a:avLst/>
          </a:prstGeom>
          <a:solidFill>
            <a:srgbClr val="C3D3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002E6D"/>
                </a:solidFill>
                <a:latin typeface="Arial" charset="0"/>
                <a:ea typeface="Arial" charset="0"/>
                <a:cs typeface="Arial" charset="0"/>
              </a:defRPr>
            </a:lvl1pPr>
          </a:lstStyle>
          <a:p>
            <a:pPr lvl="0"/>
            <a:r>
              <a:rPr lang="en-US"/>
              <a:t>Click to edit Section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1640" cy="1057656"/>
          </a:xfrm>
          <a:prstGeom prst="rect">
            <a:avLst/>
          </a:prstGeom>
        </p:spPr>
      </p:pic>
    </p:spTree>
    <p:extLst>
      <p:ext uri="{BB962C8B-B14F-4D97-AF65-F5344CB8AC3E}">
        <p14:creationId xmlns:p14="http://schemas.microsoft.com/office/powerpoint/2010/main" val="323032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110"/>
          </a:xfrm>
          <a:prstGeom prst="rect">
            <a:avLst/>
          </a:prstGeom>
        </p:spPr>
      </p:pic>
    </p:spTree>
    <p:extLst>
      <p:ext uri="{BB962C8B-B14F-4D97-AF65-F5344CB8AC3E}">
        <p14:creationId xmlns:p14="http://schemas.microsoft.com/office/powerpoint/2010/main" val="378264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3"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0"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4"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2139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9"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2"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12"/>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4" name="TextBox 13"/>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78865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19"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8"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9" name="TextBox 8"/>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160772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1" name="TextBox 10"/>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2" name="TextBox 11"/>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59580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804"/>
            <a:ext cx="12190026" cy="6858000"/>
          </a:xfrm>
          <a:prstGeom prst="rect">
            <a:avLst/>
          </a:prstGeom>
        </p:spPr>
      </p:pic>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3FA9F5"/>
                </a:solidFill>
                <a:latin typeface="Arial" charset="0"/>
                <a:ea typeface="Arial" charset="0"/>
                <a:cs typeface="Arial" charset="0"/>
              </a:defRPr>
            </a:lvl1pPr>
          </a:lstStyle>
          <a:p>
            <a:pPr lvl="0"/>
            <a:r>
              <a:rPr lang="en-US"/>
              <a:t>Click to edit Section title</a:t>
            </a:r>
          </a:p>
        </p:txBody>
      </p:sp>
    </p:spTree>
    <p:extLst>
      <p:ext uri="{BB962C8B-B14F-4D97-AF65-F5344CB8AC3E}">
        <p14:creationId xmlns:p14="http://schemas.microsoft.com/office/powerpoint/2010/main" val="34127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FFFFFF"/>
                </a:solidFill>
                <a:latin typeface="Arial" charset="0"/>
                <a:ea typeface="Arial" charset="0"/>
                <a:cs typeface="Arial" charset="0"/>
              </a:defRPr>
            </a:lvl1pPr>
          </a:lstStyle>
          <a:p>
            <a:pPr lvl="0"/>
            <a:r>
              <a:rPr lang="en-US"/>
              <a:t>Click to edit 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804"/>
            <a:ext cx="12190026" cy="6858000"/>
          </a:xfrm>
          <a:prstGeom prst="rect">
            <a:avLst/>
          </a:prstGeom>
        </p:spPr>
      </p:pic>
    </p:spTree>
    <p:extLst>
      <p:ext uri="{BB962C8B-B14F-4D97-AF65-F5344CB8AC3E}">
        <p14:creationId xmlns:p14="http://schemas.microsoft.com/office/powerpoint/2010/main" val="138148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8" r:id="rId3"/>
    <p:sldLayoutId id="2147483650" r:id="rId4"/>
    <p:sldLayoutId id="2147483659" r:id="rId5"/>
    <p:sldLayoutId id="2147483654" r:id="rId6"/>
    <p:sldLayoutId id="2147483660" r:id="rId7"/>
    <p:sldLayoutId id="2147483656" r:id="rId8"/>
    <p:sldLayoutId id="2147483655" r:id="rId9"/>
    <p:sldLayoutId id="2147483657"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993EB-C893-4B8B-8922-30D65F4B5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5F417-3383-4DF6-A757-72CF8DC9F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CC9DD-D74A-4819-AB08-E94F7943B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C6E7D3A-E5BE-45AC-AA5A-F29EB769A0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B69531-A5D7-4543-B7D1-E7755EAD0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37BFC-50F7-47F0-9AE8-ED64220C84FA}" type="slidenum">
              <a:rPr lang="en-US" smtClean="0"/>
              <a:t>‹#›</a:t>
            </a:fld>
            <a:endParaRPr lang="en-US" dirty="0"/>
          </a:p>
        </p:txBody>
      </p:sp>
    </p:spTree>
    <p:extLst>
      <p:ext uri="{BB962C8B-B14F-4D97-AF65-F5344CB8AC3E}">
        <p14:creationId xmlns:p14="http://schemas.microsoft.com/office/powerpoint/2010/main" val="13418075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1F7D1-6225-E148-A0F9-73F253191FEE}" type="datetime1">
              <a:rPr lang="en-US" smtClean="0"/>
              <a:t>6/29/2021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5740910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hyperlink" Target="mailto:careerervices@hfma.org" TargetMode="Externa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586023"/>
            <a:ext cx="11887201" cy="3390900"/>
          </a:xfrm>
        </p:spPr>
        <p:txBody>
          <a:bodyPr>
            <a:normAutofit/>
          </a:bodyPr>
          <a:lstStyle/>
          <a:p>
            <a:r>
              <a:rPr lang="en-US" sz="4800" dirty="0"/>
              <a:t>HFMA Certification Programs Overview</a:t>
            </a:r>
          </a:p>
        </p:txBody>
      </p:sp>
    </p:spTree>
    <p:extLst>
      <p:ext uri="{BB962C8B-B14F-4D97-AF65-F5344CB8AC3E}">
        <p14:creationId xmlns:p14="http://schemas.microsoft.com/office/powerpoint/2010/main" val="1383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AD0-5387-4CC9-B8E1-FBF7CEE26E4E}"/>
              </a:ext>
            </a:extLst>
          </p:cNvPr>
          <p:cNvSpPr>
            <a:spLocks noGrp="1"/>
          </p:cNvSpPr>
          <p:nvPr>
            <p:ph type="title"/>
          </p:nvPr>
        </p:nvSpPr>
        <p:spPr/>
        <p:txBody>
          <a:bodyPr/>
          <a:lstStyle/>
          <a:p>
            <a:r>
              <a:rPr lang="en-US" sz="3600" dirty="0">
                <a:solidFill>
                  <a:srgbClr val="002E6D"/>
                </a:solidFill>
                <a:latin typeface="Calibri" panose="020F0502020204030204" pitchFamily="34" charset="0"/>
              </a:rPr>
              <a:t>Fellow of HFMA</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FE8C510F-BE72-46C9-BD40-F911ED93F191}"/>
              </a:ext>
            </a:extLst>
          </p:cNvPr>
          <p:cNvSpPr>
            <a:spLocks noGrp="1"/>
          </p:cNvSpPr>
          <p:nvPr>
            <p:ph sz="half" idx="1"/>
          </p:nvPr>
        </p:nvSpPr>
        <p:spPr>
          <a:xfrm>
            <a:off x="678095" y="1480620"/>
            <a:ext cx="10363200" cy="1581150"/>
          </a:xfrm>
        </p:spPr>
        <p:txBody>
          <a:bodyPr/>
          <a:lstStyle/>
          <a:p>
            <a:r>
              <a:rPr lang="en-US" sz="2700" dirty="0">
                <a:solidFill>
                  <a:schemeClr val="tx1"/>
                </a:solidFill>
              </a:rPr>
              <a:t>Earning the HFMA Fellowship attests to one's financial expertise and leadership. </a:t>
            </a:r>
          </a:p>
          <a:p>
            <a:r>
              <a:rPr lang="en-US" sz="2700" dirty="0">
                <a:solidFill>
                  <a:schemeClr val="tx1"/>
                </a:solidFill>
              </a:rPr>
              <a:t>As recognized industry leaders, HFMA Fellows act as ambassadors to the profession by raising the standard of practice through consistent participation in professional development activities and service to the healthcare finance industry. </a:t>
            </a:r>
          </a:p>
          <a:p>
            <a:r>
              <a:rPr lang="en-US" sz="2700" dirty="0">
                <a:solidFill>
                  <a:schemeClr val="tx1"/>
                </a:solidFill>
              </a:rPr>
              <a:t>HFMA Fellows recognize and accept the responsibility of utilizing healthcare finance professional skills for community benefit. </a:t>
            </a:r>
          </a:p>
          <a:p>
            <a:pPr>
              <a:lnSpc>
                <a:spcPct val="150000"/>
              </a:lnSpc>
            </a:pPr>
            <a:endParaRPr lang="en-US" sz="2900" dirty="0">
              <a:solidFill>
                <a:schemeClr val="tx1"/>
              </a:solidFill>
            </a:endParaRPr>
          </a:p>
        </p:txBody>
      </p:sp>
      <p:sp>
        <p:nvSpPr>
          <p:cNvPr id="4" name="Slide Number Placeholder 3">
            <a:extLst>
              <a:ext uri="{FF2B5EF4-FFF2-40B4-BE49-F238E27FC236}">
                <a16:creationId xmlns:a16="http://schemas.microsoft.com/office/drawing/2014/main" id="{CD49D27A-D689-4C9F-902C-21F7C6517CF7}"/>
              </a:ext>
            </a:extLst>
          </p:cNvPr>
          <p:cNvSpPr>
            <a:spLocks noGrp="1"/>
          </p:cNvSpPr>
          <p:nvPr>
            <p:ph type="sldNum" sz="quarter" idx="10"/>
          </p:nvPr>
        </p:nvSpPr>
        <p:spPr/>
        <p:txBody>
          <a:bodyPr/>
          <a:lstStyle/>
          <a:p>
            <a:fld id="{342C256A-E8D1-E44B-A707-3F94590BD37A}" type="slidenum">
              <a:rPr lang="en-US" smtClean="0"/>
              <a:pPr/>
              <a:t>10</a:t>
            </a:fld>
            <a:endParaRPr lang="en-US" dirty="0"/>
          </a:p>
        </p:txBody>
      </p:sp>
      <p:pic>
        <p:nvPicPr>
          <p:cNvPr id="2050" name="Picture 2">
            <a:extLst>
              <a:ext uri="{FF2B5EF4-FFF2-40B4-BE49-F238E27FC236}">
                <a16:creationId xmlns:a16="http://schemas.microsoft.com/office/drawing/2014/main" id="{F9321804-596A-4A32-9AB1-65B4C3A2A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841" y="4676096"/>
            <a:ext cx="1740595" cy="174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63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AD0-5387-4CC9-B8E1-FBF7CEE26E4E}"/>
              </a:ext>
            </a:extLst>
          </p:cNvPr>
          <p:cNvSpPr>
            <a:spLocks noGrp="1"/>
          </p:cNvSpPr>
          <p:nvPr>
            <p:ph type="title"/>
          </p:nvPr>
        </p:nvSpPr>
        <p:spPr/>
        <p:txBody>
          <a:bodyPr/>
          <a:lstStyle/>
          <a:p>
            <a:r>
              <a:rPr lang="en-US" sz="3600" dirty="0">
                <a:solidFill>
                  <a:srgbClr val="002E6D"/>
                </a:solidFill>
                <a:latin typeface="Calibri" panose="020F0502020204030204" pitchFamily="34" charset="0"/>
              </a:rPr>
              <a:t>Fellow of HFMA</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FE8C510F-BE72-46C9-BD40-F911ED93F191}"/>
              </a:ext>
            </a:extLst>
          </p:cNvPr>
          <p:cNvSpPr>
            <a:spLocks noGrp="1"/>
          </p:cNvSpPr>
          <p:nvPr>
            <p:ph sz="half" idx="1"/>
          </p:nvPr>
        </p:nvSpPr>
        <p:spPr>
          <a:xfrm>
            <a:off x="678095" y="1480620"/>
            <a:ext cx="10363200" cy="1581150"/>
          </a:xfrm>
        </p:spPr>
        <p:txBody>
          <a:bodyPr/>
          <a:lstStyle/>
          <a:p>
            <a:pPr>
              <a:lnSpc>
                <a:spcPct val="100000"/>
              </a:lnSpc>
              <a:spcBef>
                <a:spcPts val="0"/>
              </a:spcBef>
            </a:pPr>
            <a:r>
              <a:rPr lang="en-US" sz="3200" dirty="0">
                <a:solidFill>
                  <a:schemeClr val="tx1"/>
                </a:solidFill>
              </a:rPr>
              <a:t>Hold the Certified Healthcare Financial Professional (CHFP) designation  </a:t>
            </a:r>
          </a:p>
          <a:p>
            <a:pPr>
              <a:lnSpc>
                <a:spcPct val="100000"/>
              </a:lnSpc>
              <a:spcBef>
                <a:spcPts val="0"/>
              </a:spcBef>
            </a:pPr>
            <a:r>
              <a:rPr lang="en-US" sz="3200" dirty="0">
                <a:solidFill>
                  <a:schemeClr val="tx1"/>
                </a:solidFill>
              </a:rPr>
              <a:t>Minimum five (5) years professional membership in HFMA (student membership does not count toward this total)</a:t>
            </a:r>
          </a:p>
          <a:p>
            <a:pPr>
              <a:lnSpc>
                <a:spcPct val="100000"/>
              </a:lnSpc>
              <a:spcBef>
                <a:spcPts val="0"/>
              </a:spcBef>
            </a:pPr>
            <a:r>
              <a:rPr lang="en-US" sz="3200" dirty="0">
                <a:solidFill>
                  <a:schemeClr val="tx1"/>
                </a:solidFill>
              </a:rPr>
              <a:t>Evidence of bachelor's or master’s degree</a:t>
            </a:r>
          </a:p>
          <a:p>
            <a:pPr>
              <a:lnSpc>
                <a:spcPct val="100000"/>
              </a:lnSpc>
              <a:spcBef>
                <a:spcPts val="0"/>
              </a:spcBef>
            </a:pPr>
            <a:r>
              <a:rPr lang="en-US" sz="3200" dirty="0">
                <a:solidFill>
                  <a:schemeClr val="tx1"/>
                </a:solidFill>
              </a:rPr>
              <a:t>Letter of recommendation from an FHFMA (active HFMA Fellow) or chapter leader</a:t>
            </a:r>
          </a:p>
          <a:p>
            <a:pPr>
              <a:lnSpc>
                <a:spcPct val="100000"/>
              </a:lnSpc>
              <a:spcBef>
                <a:spcPts val="0"/>
              </a:spcBef>
            </a:pPr>
            <a:r>
              <a:rPr lang="en-US" sz="3200" dirty="0">
                <a:solidFill>
                  <a:schemeClr val="tx1"/>
                </a:solidFill>
              </a:rPr>
              <a:t>Volunteer activity — demonstrate one of the listed contributions to HFMA or the industry within the three years prior to applying</a:t>
            </a:r>
            <a:r>
              <a:rPr lang="en-US" sz="2600" dirty="0">
                <a:solidFill>
                  <a:schemeClr val="tx1"/>
                </a:solidFill>
              </a:rPr>
              <a:t> </a:t>
            </a:r>
          </a:p>
        </p:txBody>
      </p:sp>
      <p:sp>
        <p:nvSpPr>
          <p:cNvPr id="4" name="Slide Number Placeholder 3">
            <a:extLst>
              <a:ext uri="{FF2B5EF4-FFF2-40B4-BE49-F238E27FC236}">
                <a16:creationId xmlns:a16="http://schemas.microsoft.com/office/drawing/2014/main" id="{CD49D27A-D689-4C9F-902C-21F7C6517CF7}"/>
              </a:ext>
            </a:extLst>
          </p:cNvPr>
          <p:cNvSpPr>
            <a:spLocks noGrp="1"/>
          </p:cNvSpPr>
          <p:nvPr>
            <p:ph type="sldNum" sz="quarter" idx="10"/>
          </p:nvPr>
        </p:nvSpPr>
        <p:spPr/>
        <p:txBody>
          <a:bodyPr/>
          <a:lstStyle/>
          <a:p>
            <a:fld id="{342C256A-E8D1-E44B-A707-3F94590BD37A}" type="slidenum">
              <a:rPr lang="en-US" smtClean="0"/>
              <a:pPr/>
              <a:t>11</a:t>
            </a:fld>
            <a:endParaRPr lang="en-US" dirty="0"/>
          </a:p>
        </p:txBody>
      </p:sp>
    </p:spTree>
    <p:extLst>
      <p:ext uri="{BB962C8B-B14F-4D97-AF65-F5344CB8AC3E}">
        <p14:creationId xmlns:p14="http://schemas.microsoft.com/office/powerpoint/2010/main" val="231145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622EAD-4937-4686-9CFE-177001E0A70C}"/>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400" dirty="0"/>
              <a:t>HFMA's Certified Revenue Cycle Representative (CRCR)</a:t>
            </a:r>
          </a:p>
        </p:txBody>
      </p:sp>
    </p:spTree>
    <p:extLst>
      <p:ext uri="{BB962C8B-B14F-4D97-AF65-F5344CB8AC3E}">
        <p14:creationId xmlns:p14="http://schemas.microsoft.com/office/powerpoint/2010/main" val="18459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2300-CE2F-4798-92C3-4FBAE0DAC90A}"/>
              </a:ext>
            </a:extLst>
          </p:cNvPr>
          <p:cNvSpPr>
            <a:spLocks noGrp="1"/>
          </p:cNvSpPr>
          <p:nvPr>
            <p:ph type="title"/>
          </p:nvPr>
        </p:nvSpPr>
        <p:spPr>
          <a:xfrm>
            <a:off x="304800" y="94134"/>
            <a:ext cx="10972800" cy="1219200"/>
          </a:xfrm>
        </p:spPr>
        <p:txBody>
          <a:bodyPr/>
          <a:lstStyle/>
          <a:p>
            <a:r>
              <a:rPr lang="en-US" sz="3600" dirty="0">
                <a:solidFill>
                  <a:srgbClr val="002E6D"/>
                </a:solidFill>
                <a:latin typeface="+mn-lt"/>
              </a:rPr>
              <a:t>HFMA's Certified Revenue Cycle Representative Program</a:t>
            </a:r>
          </a:p>
        </p:txBody>
      </p:sp>
      <p:sp>
        <p:nvSpPr>
          <p:cNvPr id="3" name="Content Placeholder 2">
            <a:extLst>
              <a:ext uri="{FF2B5EF4-FFF2-40B4-BE49-F238E27FC236}">
                <a16:creationId xmlns:a16="http://schemas.microsoft.com/office/drawing/2014/main" id="{B0CAC3D7-6D19-40C3-9B51-71CC3D600EE1}"/>
              </a:ext>
            </a:extLst>
          </p:cNvPr>
          <p:cNvSpPr>
            <a:spLocks noGrp="1"/>
          </p:cNvSpPr>
          <p:nvPr>
            <p:ph sz="half" idx="1"/>
          </p:nvPr>
        </p:nvSpPr>
        <p:spPr>
          <a:xfrm>
            <a:off x="304800" y="1550632"/>
            <a:ext cx="10363200" cy="4191000"/>
          </a:xfrm>
        </p:spPr>
        <p:txBody>
          <a:bodyPr/>
          <a:lstStyle/>
          <a:p>
            <a:r>
              <a:rPr lang="en-US" dirty="0">
                <a:solidFill>
                  <a:schemeClr val="tx1"/>
                </a:solidFill>
              </a:rPr>
              <a:t>Here’s where to gain the insight and knowledge to succeed in today’s contemporary revenue cycle environment</a:t>
            </a:r>
          </a:p>
          <a:p>
            <a:r>
              <a:rPr lang="en-US" dirty="0">
                <a:solidFill>
                  <a:schemeClr val="tx1"/>
                </a:solidFill>
              </a:rPr>
              <a:t>HFMA's CRCR is the only content available today that provides a national-level certification for addressing the contemporary patient-centric revenue cycle</a:t>
            </a:r>
          </a:p>
          <a:p>
            <a:r>
              <a:rPr lang="en-US" dirty="0">
                <a:solidFill>
                  <a:schemeClr val="tx1"/>
                </a:solidFill>
              </a:rPr>
              <a:t>With HFMA’s CRCR certification, you will be better prepared to increase receivables, reduce denials, and work more efficiently – all while earning your organization high patient satisfaction scores  </a:t>
            </a:r>
          </a:p>
          <a:p>
            <a:pPr marL="0"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BB82AA61-3020-493B-84B2-B625986CF23F}"/>
              </a:ext>
            </a:extLst>
          </p:cNvPr>
          <p:cNvSpPr>
            <a:spLocks noGrp="1"/>
          </p:cNvSpPr>
          <p:nvPr>
            <p:ph type="sldNum" sz="quarter" idx="10"/>
          </p:nvPr>
        </p:nvSpPr>
        <p:spPr>
          <a:xfrm>
            <a:off x="11188459" y="6416691"/>
            <a:ext cx="914401" cy="365125"/>
          </a:xfrm>
        </p:spPr>
        <p:txBody>
          <a:bodyPr/>
          <a:lstStyle/>
          <a:p>
            <a:fld id="{342C256A-E8D1-E44B-A707-3F94590BD37A}" type="slidenum">
              <a:rPr lang="en-US" smtClean="0"/>
              <a:pPr/>
              <a:t>13</a:t>
            </a:fld>
            <a:endParaRPr lang="en-US" dirty="0"/>
          </a:p>
        </p:txBody>
      </p:sp>
      <p:pic>
        <p:nvPicPr>
          <p:cNvPr id="8" name="Picture 7">
            <a:extLst>
              <a:ext uri="{FF2B5EF4-FFF2-40B4-BE49-F238E27FC236}">
                <a16:creationId xmlns:a16="http://schemas.microsoft.com/office/drawing/2014/main" id="{79B2929B-79FE-4D22-81AA-DC365610FE76}"/>
              </a:ext>
            </a:extLst>
          </p:cNvPr>
          <p:cNvPicPr>
            <a:picLocks noChangeAspect="1"/>
          </p:cNvPicPr>
          <p:nvPr/>
        </p:nvPicPr>
        <p:blipFill>
          <a:blip r:embed="rId3"/>
          <a:stretch>
            <a:fillRect/>
          </a:stretch>
        </p:blipFill>
        <p:spPr>
          <a:xfrm>
            <a:off x="9985965" y="4854807"/>
            <a:ext cx="1569292" cy="1569292"/>
          </a:xfrm>
          <a:prstGeom prst="rect">
            <a:avLst/>
          </a:prstGeom>
        </p:spPr>
      </p:pic>
    </p:spTree>
    <p:extLst>
      <p:ext uri="{BB962C8B-B14F-4D97-AF65-F5344CB8AC3E}">
        <p14:creationId xmlns:p14="http://schemas.microsoft.com/office/powerpoint/2010/main" val="345083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7D55-B764-428E-B41F-ABB5D259248A}"/>
              </a:ext>
            </a:extLst>
          </p:cNvPr>
          <p:cNvSpPr>
            <a:spLocks noGrp="1"/>
          </p:cNvSpPr>
          <p:nvPr>
            <p:ph type="title"/>
          </p:nvPr>
        </p:nvSpPr>
        <p:spPr/>
        <p:txBody>
          <a:bodyPr/>
          <a:lstStyle/>
          <a:p>
            <a:r>
              <a:rPr lang="en-US" sz="3600" dirty="0">
                <a:solidFill>
                  <a:srgbClr val="002E6D"/>
                </a:solidFill>
                <a:latin typeface="+mn-lt"/>
              </a:rPr>
              <a:t>Program Format</a:t>
            </a:r>
          </a:p>
        </p:txBody>
      </p:sp>
      <p:sp>
        <p:nvSpPr>
          <p:cNvPr id="3" name="Content Placeholder 2">
            <a:extLst>
              <a:ext uri="{FF2B5EF4-FFF2-40B4-BE49-F238E27FC236}">
                <a16:creationId xmlns:a16="http://schemas.microsoft.com/office/drawing/2014/main" id="{BC5028F3-08E8-46D5-8E6B-AC140EF523E4}"/>
              </a:ext>
            </a:extLst>
          </p:cNvPr>
          <p:cNvSpPr>
            <a:spLocks noGrp="1"/>
          </p:cNvSpPr>
          <p:nvPr>
            <p:ph sz="half" idx="1"/>
          </p:nvPr>
        </p:nvSpPr>
        <p:spPr>
          <a:xfrm>
            <a:off x="914400" y="1333500"/>
            <a:ext cx="10363200" cy="4191000"/>
          </a:xfrm>
        </p:spPr>
        <p:txBody>
          <a:bodyPr/>
          <a:lstStyle/>
          <a:p>
            <a:pPr marL="0" indent="0">
              <a:lnSpc>
                <a:spcPct val="100000"/>
              </a:lnSpc>
              <a:spcBef>
                <a:spcPts val="0"/>
              </a:spcBef>
              <a:buNone/>
            </a:pPr>
            <a:r>
              <a:rPr lang="en-US" sz="2300" b="1" dirty="0">
                <a:solidFill>
                  <a:schemeClr val="tx1"/>
                </a:solidFill>
              </a:rPr>
              <a:t>Modular</a:t>
            </a:r>
          </a:p>
          <a:p>
            <a:pPr>
              <a:lnSpc>
                <a:spcPct val="100000"/>
              </a:lnSpc>
              <a:spcBef>
                <a:spcPts val="0"/>
              </a:spcBef>
            </a:pPr>
            <a:r>
              <a:rPr lang="en-US" sz="2300" dirty="0">
                <a:solidFill>
                  <a:schemeClr val="tx1"/>
                </a:solidFill>
              </a:rPr>
              <a:t>The CRCR is an online, self-directed, interactive program made up of short, searchable courses with knowledge checkpoints.</a:t>
            </a:r>
          </a:p>
          <a:p>
            <a:pPr>
              <a:lnSpc>
                <a:spcPct val="100000"/>
              </a:lnSpc>
              <a:spcBef>
                <a:spcPts val="0"/>
              </a:spcBef>
            </a:pPr>
            <a:r>
              <a:rPr lang="en-US" sz="2300" dirty="0">
                <a:solidFill>
                  <a:schemeClr val="tx1"/>
                </a:solidFill>
              </a:rPr>
              <a:t>Each course takes 15-20 minutes to complete</a:t>
            </a:r>
          </a:p>
          <a:p>
            <a:pPr marL="0" indent="0">
              <a:buNone/>
            </a:pPr>
            <a:r>
              <a:rPr lang="en-US" sz="2400" b="1" dirty="0">
                <a:solidFill>
                  <a:schemeClr val="tx1"/>
                </a:solidFill>
              </a:rPr>
              <a:t>Interactive</a:t>
            </a:r>
          </a:p>
          <a:p>
            <a:r>
              <a:rPr lang="en-US" sz="2400" dirty="0">
                <a:solidFill>
                  <a:schemeClr val="tx1"/>
                </a:solidFill>
              </a:rPr>
              <a:t>Enrollees can validate what they learn through periodic course interactions. There is one final, comprehensive assessment for the entire program</a:t>
            </a:r>
          </a:p>
          <a:p>
            <a:pPr marL="0" indent="0">
              <a:lnSpc>
                <a:spcPct val="100000"/>
              </a:lnSpc>
              <a:spcBef>
                <a:spcPts val="0"/>
              </a:spcBef>
              <a:buNone/>
            </a:pPr>
            <a:endParaRPr lang="en-US" sz="2300" b="1" dirty="0">
              <a:solidFill>
                <a:schemeClr val="tx1"/>
              </a:solidFill>
            </a:endParaRPr>
          </a:p>
          <a:p>
            <a:pPr marL="0" indent="0">
              <a:lnSpc>
                <a:spcPct val="100000"/>
              </a:lnSpc>
              <a:spcBef>
                <a:spcPts val="0"/>
              </a:spcBef>
              <a:buNone/>
            </a:pPr>
            <a:r>
              <a:rPr lang="en-US" sz="2300" b="1" dirty="0">
                <a:solidFill>
                  <a:schemeClr val="tx1"/>
                </a:solidFill>
              </a:rPr>
              <a:t>Stop-and-Start Convenience</a:t>
            </a:r>
          </a:p>
          <a:p>
            <a:pPr>
              <a:lnSpc>
                <a:spcPct val="100000"/>
              </a:lnSpc>
              <a:spcBef>
                <a:spcPts val="0"/>
              </a:spcBef>
            </a:pPr>
            <a:r>
              <a:rPr lang="en-US" sz="2300" dirty="0">
                <a:solidFill>
                  <a:schemeClr val="tx1"/>
                </a:solidFill>
              </a:rPr>
              <a:t>Courses can be completed independently from each other. Current progress is bookmarked when logging out of the program. </a:t>
            </a:r>
            <a:endParaRPr lang="en-US" sz="2600" dirty="0">
              <a:solidFill>
                <a:schemeClr val="tx1"/>
              </a:solidFill>
            </a:endParaRPr>
          </a:p>
        </p:txBody>
      </p:sp>
      <p:sp>
        <p:nvSpPr>
          <p:cNvPr id="4" name="Slide Number Placeholder 3">
            <a:extLst>
              <a:ext uri="{FF2B5EF4-FFF2-40B4-BE49-F238E27FC236}">
                <a16:creationId xmlns:a16="http://schemas.microsoft.com/office/drawing/2014/main" id="{D1F4B711-543F-4A6D-B27F-39CCDB0A5AB0}"/>
              </a:ext>
            </a:extLst>
          </p:cNvPr>
          <p:cNvSpPr>
            <a:spLocks noGrp="1"/>
          </p:cNvSpPr>
          <p:nvPr>
            <p:ph type="sldNum" sz="quarter" idx="10"/>
          </p:nvPr>
        </p:nvSpPr>
        <p:spPr/>
        <p:txBody>
          <a:bodyPr/>
          <a:lstStyle/>
          <a:p>
            <a:fld id="{342C256A-E8D1-E44B-A707-3F94590BD37A}" type="slidenum">
              <a:rPr lang="en-US" smtClean="0"/>
              <a:pPr/>
              <a:t>14</a:t>
            </a:fld>
            <a:endParaRPr lang="en-US" dirty="0"/>
          </a:p>
        </p:txBody>
      </p:sp>
    </p:spTree>
    <p:extLst>
      <p:ext uri="{BB962C8B-B14F-4D97-AF65-F5344CB8AC3E}">
        <p14:creationId xmlns:p14="http://schemas.microsoft.com/office/powerpoint/2010/main" val="272224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HFMA's Certified Specialist Programs </a:t>
            </a:r>
            <a:endParaRPr lang="en-US" sz="4800" dirty="0">
              <a:latin typeface="arial"/>
            </a:endParaRPr>
          </a:p>
        </p:txBody>
      </p:sp>
    </p:spTree>
    <p:extLst>
      <p:ext uri="{BB962C8B-B14F-4D97-AF65-F5344CB8AC3E}">
        <p14:creationId xmlns:p14="http://schemas.microsoft.com/office/powerpoint/2010/main" val="139341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B6BA-29BC-4337-B8FA-7AC1E807E6FC}"/>
              </a:ext>
            </a:extLst>
          </p:cNvPr>
          <p:cNvSpPr>
            <a:spLocks noGrp="1"/>
          </p:cNvSpPr>
          <p:nvPr>
            <p:ph type="title"/>
          </p:nvPr>
        </p:nvSpPr>
        <p:spPr/>
        <p:txBody>
          <a:bodyPr/>
          <a:lstStyle/>
          <a:p>
            <a:r>
              <a:rPr lang="en-US" sz="3600" dirty="0">
                <a:solidFill>
                  <a:srgbClr val="002E6D"/>
                </a:solidFill>
                <a:latin typeface="+mn-lt"/>
              </a:rPr>
              <a:t>HFMA Certified Specialist Programs</a:t>
            </a:r>
          </a:p>
        </p:txBody>
      </p:sp>
      <p:sp>
        <p:nvSpPr>
          <p:cNvPr id="3" name="Content Placeholder 2">
            <a:extLst>
              <a:ext uri="{FF2B5EF4-FFF2-40B4-BE49-F238E27FC236}">
                <a16:creationId xmlns:a16="http://schemas.microsoft.com/office/drawing/2014/main" id="{FFFAC5C3-6EE9-40DB-BC2F-16C779660361}"/>
              </a:ext>
            </a:extLst>
          </p:cNvPr>
          <p:cNvSpPr>
            <a:spLocks noGrp="1"/>
          </p:cNvSpPr>
          <p:nvPr>
            <p:ph sz="half" idx="1"/>
          </p:nvPr>
        </p:nvSpPr>
        <p:spPr>
          <a:xfrm>
            <a:off x="914400" y="1600200"/>
            <a:ext cx="10363200" cy="4191000"/>
          </a:xfrm>
        </p:spPr>
        <p:txBody>
          <a:bodyPr/>
          <a:lstStyle/>
          <a:p>
            <a:r>
              <a:rPr lang="en-US" sz="3000" dirty="0">
                <a:solidFill>
                  <a:schemeClr val="tx1"/>
                </a:solidFill>
              </a:rPr>
              <a:t>Programs  enhance healthcare finance skills through expansion of the knowledge and skill sets required by specific functional areas </a:t>
            </a:r>
          </a:p>
          <a:p>
            <a:r>
              <a:rPr lang="en-US" sz="3000" dirty="0">
                <a:solidFill>
                  <a:schemeClr val="tx1"/>
                </a:solidFill>
              </a:rPr>
              <a:t>HFMA offers four (4) specialist programs</a:t>
            </a:r>
          </a:p>
          <a:p>
            <a:pPr lvl="2"/>
            <a:r>
              <a:rPr lang="en-US" sz="3000" dirty="0">
                <a:solidFill>
                  <a:schemeClr val="tx1"/>
                </a:solidFill>
              </a:rPr>
              <a:t>Accounting and Finance</a:t>
            </a:r>
          </a:p>
          <a:p>
            <a:pPr lvl="2"/>
            <a:r>
              <a:rPr lang="en-US" sz="3000" dirty="0">
                <a:solidFill>
                  <a:schemeClr val="tx1"/>
                </a:solidFill>
              </a:rPr>
              <a:t>Business Intelligence</a:t>
            </a:r>
          </a:p>
          <a:p>
            <a:pPr lvl="2"/>
            <a:r>
              <a:rPr lang="en-US" sz="3000" dirty="0">
                <a:solidFill>
                  <a:schemeClr val="tx1"/>
                </a:solidFill>
              </a:rPr>
              <a:t>Managed Care</a:t>
            </a:r>
          </a:p>
          <a:p>
            <a:pPr lvl="2"/>
            <a:r>
              <a:rPr lang="en-US" sz="3000" dirty="0">
                <a:solidFill>
                  <a:schemeClr val="tx1"/>
                </a:solidFill>
              </a:rPr>
              <a:t>Physician Practice Management</a:t>
            </a:r>
          </a:p>
        </p:txBody>
      </p:sp>
      <p:sp>
        <p:nvSpPr>
          <p:cNvPr id="4" name="Slide Number Placeholder 3">
            <a:extLst>
              <a:ext uri="{FF2B5EF4-FFF2-40B4-BE49-F238E27FC236}">
                <a16:creationId xmlns:a16="http://schemas.microsoft.com/office/drawing/2014/main" id="{B59776AC-27A8-409F-8490-65D9F00F5152}"/>
              </a:ext>
            </a:extLst>
          </p:cNvPr>
          <p:cNvSpPr>
            <a:spLocks noGrp="1"/>
          </p:cNvSpPr>
          <p:nvPr>
            <p:ph type="sldNum" sz="quarter" idx="10"/>
          </p:nvPr>
        </p:nvSpPr>
        <p:spPr/>
        <p:txBody>
          <a:bodyPr/>
          <a:lstStyle/>
          <a:p>
            <a:fld id="{342C256A-E8D1-E44B-A707-3F94590BD37A}" type="slidenum">
              <a:rPr lang="en-US" smtClean="0"/>
              <a:pPr/>
              <a:t>16</a:t>
            </a:fld>
            <a:endParaRPr lang="en-US" dirty="0"/>
          </a:p>
        </p:txBody>
      </p:sp>
      <p:pic>
        <p:nvPicPr>
          <p:cNvPr id="5" name="Picture 4">
            <a:extLst>
              <a:ext uri="{FF2B5EF4-FFF2-40B4-BE49-F238E27FC236}">
                <a16:creationId xmlns:a16="http://schemas.microsoft.com/office/drawing/2014/main" id="{EDAB19A0-BCCE-4E02-999D-0DBAE12412ED}"/>
              </a:ext>
            </a:extLst>
          </p:cNvPr>
          <p:cNvPicPr>
            <a:picLocks noChangeAspect="1"/>
          </p:cNvPicPr>
          <p:nvPr/>
        </p:nvPicPr>
        <p:blipFill>
          <a:blip r:embed="rId2"/>
          <a:stretch>
            <a:fillRect/>
          </a:stretch>
        </p:blipFill>
        <p:spPr>
          <a:xfrm>
            <a:off x="7664522" y="2902387"/>
            <a:ext cx="3133617" cy="2806011"/>
          </a:xfrm>
          <a:prstGeom prst="rect">
            <a:avLst/>
          </a:prstGeom>
        </p:spPr>
      </p:pic>
    </p:spTree>
    <p:extLst>
      <p:ext uri="{BB962C8B-B14F-4D97-AF65-F5344CB8AC3E}">
        <p14:creationId xmlns:p14="http://schemas.microsoft.com/office/powerpoint/2010/main" val="204573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0E96-02B7-42CE-BB2F-C852F3E76F49}"/>
              </a:ext>
            </a:extLst>
          </p:cNvPr>
          <p:cNvSpPr>
            <a:spLocks noGrp="1"/>
          </p:cNvSpPr>
          <p:nvPr>
            <p:ph type="title"/>
          </p:nvPr>
        </p:nvSpPr>
        <p:spPr/>
        <p:txBody>
          <a:bodyPr/>
          <a:lstStyle/>
          <a:p>
            <a:r>
              <a:rPr lang="en-US" sz="3600" dirty="0">
                <a:solidFill>
                  <a:srgbClr val="002E6D"/>
                </a:solidFill>
                <a:latin typeface="+mn-lt"/>
              </a:rPr>
              <a:t>Certified Specialist Accounting and Finance (CSAF)</a:t>
            </a:r>
          </a:p>
        </p:txBody>
      </p:sp>
      <p:sp>
        <p:nvSpPr>
          <p:cNvPr id="3" name="Content Placeholder 2">
            <a:extLst>
              <a:ext uri="{FF2B5EF4-FFF2-40B4-BE49-F238E27FC236}">
                <a16:creationId xmlns:a16="http://schemas.microsoft.com/office/drawing/2014/main" id="{E8C403A0-4CC5-4002-872E-B1BB8A8DD2B6}"/>
              </a:ext>
            </a:extLst>
          </p:cNvPr>
          <p:cNvSpPr>
            <a:spLocks noGrp="1"/>
          </p:cNvSpPr>
          <p:nvPr>
            <p:ph sz="half" idx="1"/>
          </p:nvPr>
        </p:nvSpPr>
        <p:spPr/>
        <p:txBody>
          <a:bodyPr/>
          <a:lstStyle/>
          <a:p>
            <a:pPr marL="0" indent="0">
              <a:buNone/>
            </a:pPr>
            <a:r>
              <a:rPr lang="en-US" b="1" dirty="0">
                <a:solidFill>
                  <a:schemeClr val="tx1"/>
                </a:solidFill>
              </a:rPr>
              <a:t>What the certification helps candidates do:</a:t>
            </a:r>
          </a:p>
          <a:p>
            <a:r>
              <a:rPr lang="en-US" dirty="0">
                <a:solidFill>
                  <a:schemeClr val="tx1"/>
                </a:solidFill>
              </a:rPr>
              <a:t>Compare various types of budgets</a:t>
            </a:r>
          </a:p>
          <a:p>
            <a:r>
              <a:rPr lang="en-US" dirty="0">
                <a:solidFill>
                  <a:schemeClr val="tx1"/>
                </a:solidFill>
              </a:rPr>
              <a:t>Identify types of cost behaviors</a:t>
            </a:r>
          </a:p>
          <a:p>
            <a:r>
              <a:rPr lang="en-US" dirty="0">
                <a:solidFill>
                  <a:schemeClr val="tx1"/>
                </a:solidFill>
              </a:rPr>
              <a:t>Recognize the types of risk-sharing arrangements in managed care contracts</a:t>
            </a:r>
          </a:p>
          <a:p>
            <a:r>
              <a:rPr lang="en-US" dirty="0">
                <a:solidFill>
                  <a:schemeClr val="tx1"/>
                </a:solidFill>
              </a:rPr>
              <a:t>Identify capital investment evaluation techniques </a:t>
            </a:r>
          </a:p>
          <a:p>
            <a:endParaRPr lang="en-US" dirty="0">
              <a:solidFill>
                <a:schemeClr val="tx1"/>
              </a:solidFill>
            </a:endParaRPr>
          </a:p>
        </p:txBody>
      </p:sp>
      <p:sp>
        <p:nvSpPr>
          <p:cNvPr id="4" name="Slide Number Placeholder 3">
            <a:extLst>
              <a:ext uri="{FF2B5EF4-FFF2-40B4-BE49-F238E27FC236}">
                <a16:creationId xmlns:a16="http://schemas.microsoft.com/office/drawing/2014/main" id="{36A763BA-7C63-4396-BA07-58BA724E6210}"/>
              </a:ext>
            </a:extLst>
          </p:cNvPr>
          <p:cNvSpPr>
            <a:spLocks noGrp="1"/>
          </p:cNvSpPr>
          <p:nvPr>
            <p:ph type="sldNum" sz="quarter" idx="10"/>
          </p:nvPr>
        </p:nvSpPr>
        <p:spPr/>
        <p:txBody>
          <a:bodyPr/>
          <a:lstStyle/>
          <a:p>
            <a:fld id="{342C256A-E8D1-E44B-A707-3F94590BD37A}" type="slidenum">
              <a:rPr lang="en-US" smtClean="0"/>
              <a:pPr/>
              <a:t>17</a:t>
            </a:fld>
            <a:endParaRPr lang="en-US" dirty="0"/>
          </a:p>
        </p:txBody>
      </p:sp>
      <p:pic>
        <p:nvPicPr>
          <p:cNvPr id="1026" name="Picture 2">
            <a:extLst>
              <a:ext uri="{FF2B5EF4-FFF2-40B4-BE49-F238E27FC236}">
                <a16:creationId xmlns:a16="http://schemas.microsoft.com/office/drawing/2014/main" id="{D6A59ADF-424D-4350-BEA2-E425D6DC9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5" y="4980269"/>
            <a:ext cx="1436422" cy="143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93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5D4-3EDA-45CD-AF53-A83EB79FF733}"/>
              </a:ext>
            </a:extLst>
          </p:cNvPr>
          <p:cNvSpPr>
            <a:spLocks noGrp="1"/>
          </p:cNvSpPr>
          <p:nvPr>
            <p:ph type="title"/>
          </p:nvPr>
        </p:nvSpPr>
        <p:spPr/>
        <p:txBody>
          <a:bodyPr/>
          <a:lstStyle/>
          <a:p>
            <a:r>
              <a:rPr lang="en-US" sz="3600" dirty="0">
                <a:solidFill>
                  <a:srgbClr val="002E6D"/>
                </a:solidFill>
                <a:latin typeface="+mn-lt"/>
              </a:rPr>
              <a:t>Certified Specialist Business Intelligence (CSBI)</a:t>
            </a:r>
          </a:p>
        </p:txBody>
      </p:sp>
      <p:sp>
        <p:nvSpPr>
          <p:cNvPr id="3" name="Content Placeholder 2">
            <a:extLst>
              <a:ext uri="{FF2B5EF4-FFF2-40B4-BE49-F238E27FC236}">
                <a16:creationId xmlns:a16="http://schemas.microsoft.com/office/drawing/2014/main" id="{24631970-C53C-425C-A437-4E6D9B742768}"/>
              </a:ext>
            </a:extLst>
          </p:cNvPr>
          <p:cNvSpPr>
            <a:spLocks noGrp="1"/>
          </p:cNvSpPr>
          <p:nvPr>
            <p:ph sz="half" idx="1"/>
          </p:nvPr>
        </p:nvSpPr>
        <p:spPr>
          <a:xfrm>
            <a:off x="744279" y="1493874"/>
            <a:ext cx="10363200" cy="4191000"/>
          </a:xfrm>
        </p:spPr>
        <p:txBody>
          <a:bodyPr/>
          <a:lstStyle/>
          <a:p>
            <a:pPr marL="0" indent="0">
              <a:lnSpc>
                <a:spcPct val="100000"/>
              </a:lnSpc>
              <a:spcBef>
                <a:spcPts val="0"/>
              </a:spcBef>
              <a:buNone/>
            </a:pPr>
            <a:r>
              <a:rPr lang="en-US" b="1" dirty="0">
                <a:solidFill>
                  <a:schemeClr val="tx1"/>
                </a:solidFill>
              </a:rPr>
              <a:t>What the Certification helps candidates do:</a:t>
            </a:r>
          </a:p>
          <a:p>
            <a:pPr>
              <a:lnSpc>
                <a:spcPct val="100000"/>
              </a:lnSpc>
              <a:spcBef>
                <a:spcPts val="600"/>
              </a:spcBef>
            </a:pPr>
            <a:r>
              <a:rPr lang="en-US" sz="2600" dirty="0">
                <a:solidFill>
                  <a:schemeClr val="tx1"/>
                </a:solidFill>
              </a:rPr>
              <a:t>Identify the concepts and tools of business intelligence</a:t>
            </a:r>
          </a:p>
          <a:p>
            <a:pPr>
              <a:lnSpc>
                <a:spcPct val="100000"/>
              </a:lnSpc>
              <a:spcBef>
                <a:spcPts val="600"/>
              </a:spcBef>
            </a:pPr>
            <a:r>
              <a:rPr lang="en-US" sz="2600" dirty="0">
                <a:solidFill>
                  <a:schemeClr val="tx1"/>
                </a:solidFill>
              </a:rPr>
              <a:t>Recognize how information for better decisions is derived from large clinical, financial, and other databases</a:t>
            </a:r>
          </a:p>
          <a:p>
            <a:pPr>
              <a:lnSpc>
                <a:spcPct val="100000"/>
              </a:lnSpc>
              <a:spcBef>
                <a:spcPts val="600"/>
              </a:spcBef>
            </a:pPr>
            <a:r>
              <a:rPr lang="en-US" sz="2600" dirty="0">
                <a:solidFill>
                  <a:schemeClr val="tx1"/>
                </a:solidFill>
              </a:rPr>
              <a:t>Recognize the decision types and analytic tools that are part of decision management</a:t>
            </a:r>
          </a:p>
          <a:p>
            <a:pPr>
              <a:lnSpc>
                <a:spcPct val="100000"/>
              </a:lnSpc>
              <a:spcBef>
                <a:spcPts val="600"/>
              </a:spcBef>
            </a:pPr>
            <a:r>
              <a:rPr lang="en-US" sz="2600" dirty="0">
                <a:solidFill>
                  <a:schemeClr val="tx1"/>
                </a:solidFill>
              </a:rPr>
              <a:t>Identify how data warehousing, reporting and analysis tools, and data systems architecture are used</a:t>
            </a:r>
          </a:p>
          <a:p>
            <a:pPr>
              <a:lnSpc>
                <a:spcPct val="100000"/>
              </a:lnSpc>
              <a:spcBef>
                <a:spcPts val="600"/>
              </a:spcBef>
            </a:pPr>
            <a:r>
              <a:rPr lang="en-US" sz="2600" dirty="0">
                <a:solidFill>
                  <a:schemeClr val="tx1"/>
                </a:solidFill>
              </a:rPr>
              <a:t>Apply the basics of analytical and quantitative skills of BI in </a:t>
            </a:r>
          </a:p>
          <a:p>
            <a:pPr marL="0" indent="0">
              <a:lnSpc>
                <a:spcPct val="100000"/>
              </a:lnSpc>
              <a:spcBef>
                <a:spcPts val="600"/>
              </a:spcBef>
              <a:buNone/>
            </a:pPr>
            <a:r>
              <a:rPr lang="en-US" sz="2600" dirty="0">
                <a:solidFill>
                  <a:schemeClr val="tx1"/>
                </a:solidFill>
              </a:rPr>
              <a:t>     healthcare</a:t>
            </a:r>
          </a:p>
        </p:txBody>
      </p:sp>
      <p:sp>
        <p:nvSpPr>
          <p:cNvPr id="4" name="Slide Number Placeholder 3">
            <a:extLst>
              <a:ext uri="{FF2B5EF4-FFF2-40B4-BE49-F238E27FC236}">
                <a16:creationId xmlns:a16="http://schemas.microsoft.com/office/drawing/2014/main" id="{093D505B-2E98-4CFD-BD9E-9B9D5B12E2D6}"/>
              </a:ext>
            </a:extLst>
          </p:cNvPr>
          <p:cNvSpPr>
            <a:spLocks noGrp="1"/>
          </p:cNvSpPr>
          <p:nvPr>
            <p:ph type="sldNum" sz="quarter" idx="10"/>
          </p:nvPr>
        </p:nvSpPr>
        <p:spPr/>
        <p:txBody>
          <a:bodyPr/>
          <a:lstStyle/>
          <a:p>
            <a:fld id="{342C256A-E8D1-E44B-A707-3F94590BD37A}" type="slidenum">
              <a:rPr lang="en-US" smtClean="0"/>
              <a:pPr/>
              <a:t>18</a:t>
            </a:fld>
            <a:endParaRPr lang="en-US" dirty="0"/>
          </a:p>
        </p:txBody>
      </p:sp>
      <p:pic>
        <p:nvPicPr>
          <p:cNvPr id="6" name="Picture 5" descr="A close up of a sign&#10;&#10;Description automatically generated">
            <a:extLst>
              <a:ext uri="{FF2B5EF4-FFF2-40B4-BE49-F238E27FC236}">
                <a16:creationId xmlns:a16="http://schemas.microsoft.com/office/drawing/2014/main" id="{8F8B3C19-9140-4130-B7F3-199F67C41113}"/>
              </a:ext>
            </a:extLst>
          </p:cNvPr>
          <p:cNvPicPr>
            <a:picLocks noChangeAspect="1"/>
          </p:cNvPicPr>
          <p:nvPr/>
        </p:nvPicPr>
        <p:blipFill>
          <a:blip r:embed="rId3"/>
          <a:stretch>
            <a:fillRect/>
          </a:stretch>
        </p:blipFill>
        <p:spPr>
          <a:xfrm>
            <a:off x="10219469" y="4891114"/>
            <a:ext cx="1396797" cy="1396797"/>
          </a:xfrm>
          <a:prstGeom prst="rect">
            <a:avLst/>
          </a:prstGeom>
        </p:spPr>
      </p:pic>
    </p:spTree>
    <p:extLst>
      <p:ext uri="{BB962C8B-B14F-4D97-AF65-F5344CB8AC3E}">
        <p14:creationId xmlns:p14="http://schemas.microsoft.com/office/powerpoint/2010/main" val="291803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DACB-BA84-4663-9FF1-1BD0E7ACED25}"/>
              </a:ext>
            </a:extLst>
          </p:cNvPr>
          <p:cNvSpPr>
            <a:spLocks noGrp="1"/>
          </p:cNvSpPr>
          <p:nvPr>
            <p:ph type="title"/>
          </p:nvPr>
        </p:nvSpPr>
        <p:spPr/>
        <p:txBody>
          <a:bodyPr/>
          <a:lstStyle/>
          <a:p>
            <a:r>
              <a:rPr lang="en-US" sz="3600" dirty="0">
                <a:solidFill>
                  <a:srgbClr val="002E6D"/>
                </a:solidFill>
                <a:latin typeface="+mn-lt"/>
              </a:rPr>
              <a:t>Certified Specialist Managed Care (CSMC)</a:t>
            </a:r>
          </a:p>
        </p:txBody>
      </p:sp>
      <p:sp>
        <p:nvSpPr>
          <p:cNvPr id="3" name="Content Placeholder 2">
            <a:extLst>
              <a:ext uri="{FF2B5EF4-FFF2-40B4-BE49-F238E27FC236}">
                <a16:creationId xmlns:a16="http://schemas.microsoft.com/office/drawing/2014/main" id="{72CC3078-376A-4A60-AA19-CC0EBB787017}"/>
              </a:ext>
            </a:extLst>
          </p:cNvPr>
          <p:cNvSpPr>
            <a:spLocks noGrp="1"/>
          </p:cNvSpPr>
          <p:nvPr>
            <p:ph sz="half" idx="1"/>
          </p:nvPr>
        </p:nvSpPr>
        <p:spPr>
          <a:xfrm>
            <a:off x="914400" y="1333500"/>
            <a:ext cx="10363200" cy="4191000"/>
          </a:xfrm>
        </p:spPr>
        <p:txBody>
          <a:bodyPr/>
          <a:lstStyle/>
          <a:p>
            <a:pPr marL="0" indent="0">
              <a:spcBef>
                <a:spcPts val="300"/>
              </a:spcBef>
              <a:buNone/>
            </a:pPr>
            <a:r>
              <a:rPr lang="en-US" sz="2550" b="1" dirty="0">
                <a:solidFill>
                  <a:schemeClr val="tx1"/>
                </a:solidFill>
              </a:rPr>
              <a:t>What the certification helps Candidates do:</a:t>
            </a:r>
          </a:p>
          <a:p>
            <a:pPr>
              <a:lnSpc>
                <a:spcPct val="100000"/>
              </a:lnSpc>
              <a:spcBef>
                <a:spcPts val="300"/>
              </a:spcBef>
            </a:pPr>
            <a:r>
              <a:rPr lang="en-US" sz="2400" dirty="0">
                <a:solidFill>
                  <a:schemeClr val="tx1"/>
                </a:solidFill>
              </a:rPr>
              <a:t>Examine Various managed care models (HMO, PPO, POS)</a:t>
            </a:r>
          </a:p>
          <a:p>
            <a:pPr>
              <a:lnSpc>
                <a:spcPct val="100000"/>
              </a:lnSpc>
              <a:spcBef>
                <a:spcPts val="300"/>
              </a:spcBef>
            </a:pPr>
            <a:r>
              <a:rPr lang="en-US" sz="2400" dirty="0">
                <a:solidFill>
                  <a:schemeClr val="tx1"/>
                </a:solidFill>
              </a:rPr>
              <a:t>Understand Carve-outs, inpatient stop-loss, short-stay stop-loss, and withhold pools</a:t>
            </a:r>
          </a:p>
          <a:p>
            <a:pPr>
              <a:lnSpc>
                <a:spcPct val="100000"/>
              </a:lnSpc>
              <a:spcBef>
                <a:spcPts val="300"/>
              </a:spcBef>
            </a:pPr>
            <a:r>
              <a:rPr lang="en-US" sz="2400" dirty="0">
                <a:solidFill>
                  <a:schemeClr val="tx1"/>
                </a:solidFill>
              </a:rPr>
              <a:t>Examine Principles behind outcomes-based reimbursement and incentives related to pay-for-performance programs</a:t>
            </a:r>
          </a:p>
          <a:p>
            <a:pPr>
              <a:lnSpc>
                <a:spcPct val="100000"/>
              </a:lnSpc>
              <a:spcBef>
                <a:spcPts val="300"/>
              </a:spcBef>
            </a:pPr>
            <a:r>
              <a:rPr lang="en-US" sz="2400" dirty="0">
                <a:solidFill>
                  <a:schemeClr val="tx1"/>
                </a:solidFill>
              </a:rPr>
              <a:t>Explore Payment models proposed under healthcare reform and their differences</a:t>
            </a:r>
          </a:p>
          <a:p>
            <a:pPr>
              <a:lnSpc>
                <a:spcPct val="100000"/>
              </a:lnSpc>
              <a:spcBef>
                <a:spcPts val="300"/>
              </a:spcBef>
            </a:pPr>
            <a:r>
              <a:rPr lang="en-US" sz="2400" dirty="0">
                <a:solidFill>
                  <a:schemeClr val="tx1"/>
                </a:solidFill>
              </a:rPr>
              <a:t>Identify Physicians’ role in addressing utilization and quality of care</a:t>
            </a:r>
          </a:p>
          <a:p>
            <a:pPr>
              <a:lnSpc>
                <a:spcPct val="100000"/>
              </a:lnSpc>
              <a:spcBef>
                <a:spcPts val="300"/>
              </a:spcBef>
            </a:pPr>
            <a:r>
              <a:rPr lang="en-US" sz="2400" dirty="0">
                <a:solidFill>
                  <a:schemeClr val="tx1"/>
                </a:solidFill>
              </a:rPr>
              <a:t>Identify and be able to utilize Key negotiation strategies</a:t>
            </a:r>
          </a:p>
          <a:p>
            <a:pPr>
              <a:lnSpc>
                <a:spcPct val="100000"/>
              </a:lnSpc>
              <a:spcBef>
                <a:spcPts val="300"/>
              </a:spcBef>
            </a:pPr>
            <a:r>
              <a:rPr lang="en-US" sz="2400" dirty="0">
                <a:solidFill>
                  <a:schemeClr val="tx1"/>
                </a:solidFill>
              </a:rPr>
              <a:t>Know How payers evaluate their risks</a:t>
            </a:r>
          </a:p>
          <a:p>
            <a:pPr>
              <a:lnSpc>
                <a:spcPct val="100000"/>
              </a:lnSpc>
              <a:spcBef>
                <a:spcPts val="300"/>
              </a:spcBef>
            </a:pPr>
            <a:r>
              <a:rPr lang="en-US" sz="2400" dirty="0">
                <a:solidFill>
                  <a:schemeClr val="tx1"/>
                </a:solidFill>
              </a:rPr>
              <a:t>Understand Changes to HIPAA privacy laws included in ARRA</a:t>
            </a:r>
          </a:p>
          <a:p>
            <a:pPr>
              <a:lnSpc>
                <a:spcPct val="100000"/>
              </a:lnSpc>
              <a:spcBef>
                <a:spcPts val="300"/>
              </a:spcBef>
            </a:pPr>
            <a:r>
              <a:rPr lang="en-US" sz="2400" dirty="0">
                <a:solidFill>
                  <a:schemeClr val="tx1"/>
                </a:solidFill>
              </a:rPr>
              <a:t>Relevant legislative changes affecting Medicare managed care</a:t>
            </a:r>
          </a:p>
          <a:p>
            <a:pPr marL="0" indent="0">
              <a:spcBef>
                <a:spcPts val="300"/>
              </a:spcBef>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F885FBC6-1AF9-4B5C-BC98-C2A998944C0B}"/>
              </a:ext>
            </a:extLst>
          </p:cNvPr>
          <p:cNvSpPr>
            <a:spLocks noGrp="1"/>
          </p:cNvSpPr>
          <p:nvPr>
            <p:ph type="sldNum" sz="quarter" idx="10"/>
          </p:nvPr>
        </p:nvSpPr>
        <p:spPr/>
        <p:txBody>
          <a:bodyPr/>
          <a:lstStyle/>
          <a:p>
            <a:fld id="{342C256A-E8D1-E44B-A707-3F94590BD37A}" type="slidenum">
              <a:rPr lang="en-US" smtClean="0"/>
              <a:pPr/>
              <a:t>19</a:t>
            </a:fld>
            <a:endParaRPr lang="en-US" dirty="0"/>
          </a:p>
        </p:txBody>
      </p:sp>
      <p:pic>
        <p:nvPicPr>
          <p:cNvPr id="6" name="Picture 5" descr="A close up of a sign&#10;&#10;Description automatically generated">
            <a:extLst>
              <a:ext uri="{FF2B5EF4-FFF2-40B4-BE49-F238E27FC236}">
                <a16:creationId xmlns:a16="http://schemas.microsoft.com/office/drawing/2014/main" id="{277456B0-E10E-48C2-B1C1-8CF78C4ED81D}"/>
              </a:ext>
            </a:extLst>
          </p:cNvPr>
          <p:cNvPicPr>
            <a:picLocks noChangeAspect="1"/>
          </p:cNvPicPr>
          <p:nvPr/>
        </p:nvPicPr>
        <p:blipFill>
          <a:blip r:embed="rId3"/>
          <a:stretch>
            <a:fillRect/>
          </a:stretch>
        </p:blipFill>
        <p:spPr>
          <a:xfrm>
            <a:off x="10042947" y="5085371"/>
            <a:ext cx="1417029" cy="1417029"/>
          </a:xfrm>
          <a:prstGeom prst="rect">
            <a:avLst/>
          </a:prstGeom>
        </p:spPr>
      </p:pic>
    </p:spTree>
    <p:extLst>
      <p:ext uri="{BB962C8B-B14F-4D97-AF65-F5344CB8AC3E}">
        <p14:creationId xmlns:p14="http://schemas.microsoft.com/office/powerpoint/2010/main" val="82149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p:txBody>
          <a:bodyPr vert="horz" lIns="0" tIns="0" rIns="0" bIns="0" rtlCol="0" anchor="t">
            <a:noAutofit/>
          </a:bodyPr>
          <a:lstStyle/>
          <a:p>
            <a:pPr marL="0" indent="0">
              <a:buNone/>
            </a:pPr>
            <a:r>
              <a:rPr lang="en-US" sz="3000" b="1" dirty="0">
                <a:solidFill>
                  <a:schemeClr val="tx1"/>
                </a:solidFill>
              </a:rPr>
              <a:t>Why get HFMA certified?</a:t>
            </a:r>
          </a:p>
          <a:p>
            <a:pPr marL="0" indent="0">
              <a:buNone/>
            </a:pPr>
            <a:r>
              <a:rPr lang="en-US" dirty="0">
                <a:solidFill>
                  <a:schemeClr val="tx1"/>
                </a:solidFill>
              </a:rPr>
              <a:t>Establishing and maintaining a clear competitive edge is a prerequisite for today’s changing economy – for individuals and organizational leaders. You can gain and demonstrate your edge by enhancing your knowledge and proving proficiency with HFMA’s certification programs.  Explore and choose your area of focus from the wide-range of certification options available to you.</a:t>
            </a:r>
          </a:p>
          <a:p>
            <a:pPr marL="0" indent="0">
              <a:buNone/>
            </a:pPr>
            <a:endParaRPr lang="en-US" dirty="0"/>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2</a:t>
            </a:fld>
            <a:endParaRPr lang="en-US" dirty="0"/>
          </a:p>
        </p:txBody>
      </p:sp>
    </p:spTree>
    <p:extLst>
      <p:ext uri="{BB962C8B-B14F-4D97-AF65-F5344CB8AC3E}">
        <p14:creationId xmlns:p14="http://schemas.microsoft.com/office/powerpoint/2010/main" val="157587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0E043-EF88-4309-932D-CBF0AC3301A6}"/>
              </a:ext>
            </a:extLst>
          </p:cNvPr>
          <p:cNvSpPr>
            <a:spLocks noGrp="1"/>
          </p:cNvSpPr>
          <p:nvPr>
            <p:ph type="title"/>
          </p:nvPr>
        </p:nvSpPr>
        <p:spPr>
          <a:xfrm>
            <a:off x="742507" y="76184"/>
            <a:ext cx="10706986" cy="1219200"/>
          </a:xfrm>
        </p:spPr>
        <p:txBody>
          <a:bodyPr/>
          <a:lstStyle/>
          <a:p>
            <a:r>
              <a:rPr lang="en-US" sz="3300" dirty="0">
                <a:solidFill>
                  <a:srgbClr val="002E6D"/>
                </a:solidFill>
                <a:latin typeface="+mn-lt"/>
              </a:rPr>
              <a:t>Certified Specialist Physician Practice Management (CSPPM)</a:t>
            </a:r>
          </a:p>
        </p:txBody>
      </p:sp>
      <p:sp>
        <p:nvSpPr>
          <p:cNvPr id="3" name="Content Placeholder 2">
            <a:extLst>
              <a:ext uri="{FF2B5EF4-FFF2-40B4-BE49-F238E27FC236}">
                <a16:creationId xmlns:a16="http://schemas.microsoft.com/office/drawing/2014/main" id="{EA645817-52A9-4811-9FEF-7ED179EA4A31}"/>
              </a:ext>
            </a:extLst>
          </p:cNvPr>
          <p:cNvSpPr>
            <a:spLocks noGrp="1"/>
          </p:cNvSpPr>
          <p:nvPr>
            <p:ph sz="half" idx="1"/>
          </p:nvPr>
        </p:nvSpPr>
        <p:spPr/>
        <p:txBody>
          <a:bodyPr/>
          <a:lstStyle/>
          <a:p>
            <a:pPr marL="0" indent="0">
              <a:buNone/>
            </a:pPr>
            <a:r>
              <a:rPr lang="en-US" b="1" dirty="0">
                <a:solidFill>
                  <a:schemeClr val="tx1"/>
                </a:solidFill>
              </a:rPr>
              <a:t>What the certification helps candidates do:</a:t>
            </a:r>
          </a:p>
          <a:p>
            <a:pPr>
              <a:lnSpc>
                <a:spcPct val="100000"/>
              </a:lnSpc>
              <a:spcBef>
                <a:spcPts val="600"/>
              </a:spcBef>
            </a:pPr>
            <a:r>
              <a:rPr lang="en-US" sz="2400" dirty="0">
                <a:solidFill>
                  <a:schemeClr val="tx1"/>
                </a:solidFill>
              </a:rPr>
              <a:t>Recognize the Resource Based Relative Value System (RBRVS) and its components</a:t>
            </a:r>
          </a:p>
          <a:p>
            <a:pPr>
              <a:lnSpc>
                <a:spcPct val="100000"/>
              </a:lnSpc>
              <a:spcBef>
                <a:spcPts val="600"/>
              </a:spcBef>
            </a:pPr>
            <a:r>
              <a:rPr lang="en-US" sz="2400" dirty="0">
                <a:solidFill>
                  <a:schemeClr val="tx1"/>
                </a:solidFill>
              </a:rPr>
              <a:t>Recognize the difference between bad debt and charity accounts</a:t>
            </a:r>
          </a:p>
          <a:p>
            <a:pPr>
              <a:lnSpc>
                <a:spcPct val="100000"/>
              </a:lnSpc>
              <a:spcBef>
                <a:spcPts val="600"/>
              </a:spcBef>
            </a:pPr>
            <a:r>
              <a:rPr lang="en-US" sz="2400" dirty="0">
                <a:solidFill>
                  <a:schemeClr val="tx1"/>
                </a:solidFill>
              </a:rPr>
              <a:t>Identify processes for evaluating a contract</a:t>
            </a:r>
          </a:p>
          <a:p>
            <a:pPr>
              <a:lnSpc>
                <a:spcPct val="100000"/>
              </a:lnSpc>
              <a:spcBef>
                <a:spcPts val="600"/>
              </a:spcBef>
            </a:pPr>
            <a:r>
              <a:rPr lang="en-US" sz="2400" dirty="0">
                <a:solidFill>
                  <a:schemeClr val="tx1"/>
                </a:solidFill>
              </a:rPr>
              <a:t>Recognize Stark legislation and the laws it has developed for regulation of the medical group</a:t>
            </a:r>
          </a:p>
          <a:p>
            <a:pPr>
              <a:lnSpc>
                <a:spcPct val="100000"/>
              </a:lnSpc>
              <a:spcBef>
                <a:spcPts val="600"/>
              </a:spcBef>
            </a:pPr>
            <a:r>
              <a:rPr lang="en-US" sz="2400" dirty="0">
                <a:solidFill>
                  <a:schemeClr val="tx1"/>
                </a:solidFill>
              </a:rPr>
              <a:t>Identify the elements of managing third-party receivables and self-pay receivables</a:t>
            </a:r>
          </a:p>
          <a:p>
            <a:pPr>
              <a:lnSpc>
                <a:spcPct val="100000"/>
              </a:lnSpc>
              <a:spcBef>
                <a:spcPts val="600"/>
              </a:spcBef>
            </a:pPr>
            <a:r>
              <a:rPr lang="en-US" sz="2400" dirty="0">
                <a:solidFill>
                  <a:schemeClr val="tx1"/>
                </a:solidFill>
              </a:rPr>
              <a:t>Name techniques commonly used to measure accounts receivable</a:t>
            </a:r>
          </a:p>
          <a:p>
            <a:pPr marL="0" indent="0">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6404824C-CD2D-4F9B-B797-8AB2C1A5113B}"/>
              </a:ext>
            </a:extLst>
          </p:cNvPr>
          <p:cNvSpPr>
            <a:spLocks noGrp="1"/>
          </p:cNvSpPr>
          <p:nvPr>
            <p:ph type="sldNum" sz="quarter" idx="10"/>
          </p:nvPr>
        </p:nvSpPr>
        <p:spPr/>
        <p:txBody>
          <a:bodyPr/>
          <a:lstStyle/>
          <a:p>
            <a:fld id="{342C256A-E8D1-E44B-A707-3F94590BD37A}" type="slidenum">
              <a:rPr lang="en-US" smtClean="0"/>
              <a:pPr/>
              <a:t>20</a:t>
            </a:fld>
            <a:endParaRPr lang="en-US" dirty="0"/>
          </a:p>
        </p:txBody>
      </p:sp>
      <p:pic>
        <p:nvPicPr>
          <p:cNvPr id="6" name="Picture 5">
            <a:extLst>
              <a:ext uri="{FF2B5EF4-FFF2-40B4-BE49-F238E27FC236}">
                <a16:creationId xmlns:a16="http://schemas.microsoft.com/office/drawing/2014/main" id="{E51755D0-89CA-4FC8-A3A3-8A2ACBCE60BC}"/>
              </a:ext>
            </a:extLst>
          </p:cNvPr>
          <p:cNvPicPr>
            <a:picLocks noChangeAspect="1"/>
          </p:cNvPicPr>
          <p:nvPr/>
        </p:nvPicPr>
        <p:blipFill>
          <a:blip r:embed="rId3"/>
          <a:stretch>
            <a:fillRect/>
          </a:stretch>
        </p:blipFill>
        <p:spPr>
          <a:xfrm>
            <a:off x="10238165" y="4845381"/>
            <a:ext cx="1431242" cy="1431242"/>
          </a:xfrm>
          <a:prstGeom prst="rect">
            <a:avLst/>
          </a:prstGeom>
        </p:spPr>
      </p:pic>
    </p:spTree>
    <p:extLst>
      <p:ext uri="{BB962C8B-B14F-4D97-AF65-F5344CB8AC3E}">
        <p14:creationId xmlns:p14="http://schemas.microsoft.com/office/powerpoint/2010/main" val="3712650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7902-9110-4A07-B11C-4B130078547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3600" dirty="0">
                <a:solidFill>
                  <a:srgbClr val="002E6D"/>
                </a:solidFill>
                <a:latin typeface="+mn-lt"/>
                <a:cs typeface="+mj-cs"/>
              </a:rPr>
              <a:t>Certification Programs: Availability and Costs </a:t>
            </a:r>
          </a:p>
        </p:txBody>
      </p:sp>
      <p:sp>
        <p:nvSpPr>
          <p:cNvPr id="3" name="Content Placeholder 2">
            <a:extLst>
              <a:ext uri="{FF2B5EF4-FFF2-40B4-BE49-F238E27FC236}">
                <a16:creationId xmlns:a16="http://schemas.microsoft.com/office/drawing/2014/main" id="{9E88A8F6-7647-40E1-B11F-F4C0976EFD61}"/>
              </a:ext>
            </a:extLst>
          </p:cNvPr>
          <p:cNvSpPr>
            <a:spLocks noGrp="1"/>
          </p:cNvSpPr>
          <p:nvPr>
            <p:ph sz="half" idx="1"/>
          </p:nvPr>
        </p:nvSpPr>
        <p:spPr>
          <a:xfrm>
            <a:off x="838201" y="1690688"/>
            <a:ext cx="9087852" cy="4351338"/>
          </a:xfrm>
        </p:spPr>
        <p:txBody>
          <a:bodyPr vert="horz" lIns="91440" tIns="45720" rIns="91440" bIns="45720" rtlCol="0">
            <a:normAutofit/>
          </a:bodyPr>
          <a:lstStyle/>
          <a:p>
            <a:pPr indent="-228600">
              <a:lnSpc>
                <a:spcPct val="90000"/>
              </a:lnSpc>
            </a:pPr>
            <a:r>
              <a:rPr lang="en-US" dirty="0">
                <a:solidFill>
                  <a:schemeClr val="tx1"/>
                </a:solidFill>
              </a:rPr>
              <a:t>Available for individuals, enterprise members and organizational purchase</a:t>
            </a:r>
          </a:p>
          <a:p>
            <a:pPr indent="-228600">
              <a:lnSpc>
                <a:spcPct val="90000"/>
              </a:lnSpc>
            </a:pPr>
            <a:r>
              <a:rPr lang="en-US" dirty="0">
                <a:solidFill>
                  <a:schemeClr val="tx1"/>
                </a:solidFill>
              </a:rPr>
              <a:t>Included with HFMA All-Access membership</a:t>
            </a:r>
          </a:p>
          <a:p>
            <a:pPr indent="-228600">
              <a:lnSpc>
                <a:spcPct val="90000"/>
              </a:lnSpc>
            </a:pPr>
            <a:r>
              <a:rPr lang="en-US" dirty="0">
                <a:solidFill>
                  <a:schemeClr val="tx1"/>
                </a:solidFill>
              </a:rPr>
              <a:t>Access via HFMA’s Website</a:t>
            </a:r>
          </a:p>
          <a:p>
            <a:pPr indent="-228600">
              <a:lnSpc>
                <a:spcPct val="90000"/>
              </a:lnSpc>
            </a:pPr>
            <a:r>
              <a:rPr lang="en-US" dirty="0">
                <a:solidFill>
                  <a:schemeClr val="tx1"/>
                </a:solidFill>
              </a:rPr>
              <a:t>Price $399 individual non-member; variable with organizational purchase</a:t>
            </a:r>
          </a:p>
          <a:p>
            <a:pPr indent="-228600">
              <a:lnSpc>
                <a:spcPct val="90000"/>
              </a:lnSpc>
            </a:pPr>
            <a:r>
              <a:rPr lang="en-US" dirty="0">
                <a:solidFill>
                  <a:schemeClr val="tx1"/>
                </a:solidFill>
              </a:rPr>
              <a:t>Downloadable certificate and digital badge on completion</a:t>
            </a:r>
          </a:p>
        </p:txBody>
      </p:sp>
      <p:sp>
        <p:nvSpPr>
          <p:cNvPr id="5" name="Slide Number Placeholder 4">
            <a:extLst>
              <a:ext uri="{FF2B5EF4-FFF2-40B4-BE49-F238E27FC236}">
                <a16:creationId xmlns:a16="http://schemas.microsoft.com/office/drawing/2014/main" id="{96AEB554-8314-46F2-B3AA-B4CFE1AC07D0}"/>
              </a:ext>
            </a:extLst>
          </p:cNvPr>
          <p:cNvSpPr>
            <a:spLocks noGrp="1"/>
          </p:cNvSpPr>
          <p:nvPr>
            <p:ph type="sldNum" sz="quarter" idx="10"/>
          </p:nvPr>
        </p:nvSpPr>
        <p:spPr/>
        <p:txBody>
          <a:bodyPr/>
          <a:lstStyle/>
          <a:p>
            <a:fld id="{342C256A-E8D1-E44B-A707-3F94590BD37A}" type="slidenum">
              <a:rPr lang="en-US" smtClean="0"/>
              <a:pPr/>
              <a:t>21</a:t>
            </a:fld>
            <a:endParaRPr lang="en-US" dirty="0"/>
          </a:p>
        </p:txBody>
      </p:sp>
    </p:spTree>
    <p:extLst>
      <p:ext uri="{BB962C8B-B14F-4D97-AF65-F5344CB8AC3E}">
        <p14:creationId xmlns:p14="http://schemas.microsoft.com/office/powerpoint/2010/main" val="9642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 Certification Maintenance</a:t>
            </a:r>
            <a:endParaRPr lang="en-US" sz="4800" dirty="0">
              <a:latin typeface="arial"/>
            </a:endParaRPr>
          </a:p>
        </p:txBody>
      </p:sp>
    </p:spTree>
    <p:extLst>
      <p:ext uri="{BB962C8B-B14F-4D97-AF65-F5344CB8AC3E}">
        <p14:creationId xmlns:p14="http://schemas.microsoft.com/office/powerpoint/2010/main" val="882937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p:txBody>
          <a:bodyPr/>
          <a:lstStyle/>
          <a:p>
            <a:pPr algn="l"/>
            <a:r>
              <a:rPr lang="en-US" sz="3200" i="0" dirty="0">
                <a:solidFill>
                  <a:srgbClr val="002E6D"/>
                </a:solidFill>
                <a:effectLst/>
                <a:latin typeface="+mn-lt"/>
              </a:rPr>
              <a:t>Certified Healthcare Financial Professional (CHFP) and Fellow of HFMA (FHFMA)</a:t>
            </a: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p:txBody>
          <a:bodyPr/>
          <a:lstStyle/>
          <a:p>
            <a:pPr marL="365760" lvl="1" indent="0">
              <a:lnSpc>
                <a:spcPct val="100000"/>
              </a:lnSpc>
              <a:spcBef>
                <a:spcPts val="0"/>
              </a:spcBef>
              <a:buNone/>
            </a:pPr>
            <a:r>
              <a:rPr lang="en-US" sz="3200" b="0" i="0" dirty="0">
                <a:solidFill>
                  <a:schemeClr val="tx1"/>
                </a:solidFill>
                <a:effectLst/>
              </a:rPr>
              <a:t>HFMA members who have earned either the Certified Healthcare Financial Professional (CHFP) or Fellow of HFMA (FHFMA) designation must maintain their certification every three years by meeting two basic requirements:</a:t>
            </a:r>
            <a:endParaRPr lang="en-US" sz="3200" dirty="0">
              <a:solidFill>
                <a:schemeClr val="tx1"/>
              </a:solidFill>
            </a:endParaRPr>
          </a:p>
          <a:p>
            <a:pPr lvl="1">
              <a:lnSpc>
                <a:spcPct val="100000"/>
              </a:lnSpc>
              <a:spcBef>
                <a:spcPts val="0"/>
              </a:spcBef>
              <a:buFont typeface="Wingdings" panose="05000000000000000000" pitchFamily="2" charset="2"/>
              <a:buChar char="ü"/>
            </a:pPr>
            <a:r>
              <a:rPr lang="en-US" sz="3200" b="0" i="0" dirty="0">
                <a:solidFill>
                  <a:schemeClr val="tx1"/>
                </a:solidFill>
                <a:effectLst/>
              </a:rPr>
              <a:t>Remain an active HFMA member in good standing</a:t>
            </a:r>
          </a:p>
          <a:p>
            <a:pPr lvl="1">
              <a:lnSpc>
                <a:spcPct val="100000"/>
              </a:lnSpc>
              <a:spcBef>
                <a:spcPts val="0"/>
              </a:spcBef>
              <a:buFont typeface="Wingdings" panose="05000000000000000000" pitchFamily="2" charset="2"/>
              <a:buChar char="ü"/>
            </a:pPr>
            <a:r>
              <a:rPr lang="en-US" sz="3200" b="0" i="0" dirty="0">
                <a:solidFill>
                  <a:schemeClr val="tx1"/>
                </a:solidFill>
                <a:effectLst/>
              </a:rPr>
              <a:t>Complete 60 hours of eligible education activities every three years</a:t>
            </a:r>
          </a:p>
          <a:p>
            <a:pPr marL="0" indent="0">
              <a:buNone/>
            </a:pPr>
            <a:endParaRPr lang="en-US" dirty="0"/>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23</a:t>
            </a:fld>
            <a:endParaRPr lang="en-US" dirty="0"/>
          </a:p>
        </p:txBody>
      </p:sp>
    </p:spTree>
    <p:extLst>
      <p:ext uri="{BB962C8B-B14F-4D97-AF65-F5344CB8AC3E}">
        <p14:creationId xmlns:p14="http://schemas.microsoft.com/office/powerpoint/2010/main" val="16568140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p:txBody>
          <a:bodyPr/>
          <a:lstStyle/>
          <a:p>
            <a:pPr algn="l"/>
            <a:r>
              <a:rPr lang="en-US" sz="3200" i="0" dirty="0">
                <a:solidFill>
                  <a:srgbClr val="002E6D"/>
                </a:solidFill>
                <a:effectLst/>
                <a:latin typeface="+mn-lt"/>
              </a:rPr>
              <a:t>Certified Revenue Cycle Representative (CRCR) and Certified Specialist (CS)</a:t>
            </a: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p:txBody>
          <a:bodyPr/>
          <a:lstStyle/>
          <a:p>
            <a:pPr marL="0" indent="0" algn="l">
              <a:lnSpc>
                <a:spcPct val="100000"/>
              </a:lnSpc>
              <a:spcBef>
                <a:spcPts val="0"/>
              </a:spcBef>
              <a:buNone/>
            </a:pPr>
            <a:r>
              <a:rPr lang="en-US" sz="3100" b="0" i="0" dirty="0">
                <a:solidFill>
                  <a:schemeClr val="tx1"/>
                </a:solidFill>
                <a:effectLst/>
              </a:rPr>
              <a:t>HFMA CRCR and CS certificants must maintain their certification every two years. The recertification process is straightforward: </a:t>
            </a:r>
          </a:p>
          <a:p>
            <a:pPr>
              <a:lnSpc>
                <a:spcPct val="100000"/>
              </a:lnSpc>
              <a:spcBef>
                <a:spcPts val="0"/>
              </a:spcBef>
            </a:pPr>
            <a:r>
              <a:rPr lang="en-US" sz="3100" dirty="0">
                <a:solidFill>
                  <a:schemeClr val="tx1"/>
                </a:solidFill>
              </a:rPr>
              <a:t>T</a:t>
            </a:r>
            <a:r>
              <a:rPr lang="en-US" sz="3100" b="0" i="0" dirty="0">
                <a:solidFill>
                  <a:schemeClr val="tx1"/>
                </a:solidFill>
                <a:effectLst/>
              </a:rPr>
              <a:t>o re-certify as a CRCR or CS, you must take a 50-question online exam. To help you prepare for the exam, you will have access to an updated eLearning course. </a:t>
            </a:r>
          </a:p>
          <a:p>
            <a:pPr>
              <a:lnSpc>
                <a:spcPct val="100000"/>
              </a:lnSpc>
              <a:spcBef>
                <a:spcPts val="0"/>
              </a:spcBef>
            </a:pPr>
            <a:r>
              <a:rPr lang="en-US" sz="3100" b="0" i="0" dirty="0">
                <a:solidFill>
                  <a:schemeClr val="tx1"/>
                </a:solidFill>
                <a:effectLst/>
              </a:rPr>
              <a:t>With all-access membership there is no cost for the CS and CRCR recertification exams.</a:t>
            </a:r>
            <a:endParaRPr lang="en-US" sz="3100" dirty="0">
              <a:solidFill>
                <a:schemeClr val="tx1"/>
              </a:solidFill>
            </a:endParaRPr>
          </a:p>
          <a:p>
            <a:pPr algn="l">
              <a:lnSpc>
                <a:spcPct val="100000"/>
              </a:lnSpc>
              <a:spcBef>
                <a:spcPts val="0"/>
              </a:spcBef>
            </a:pPr>
            <a:r>
              <a:rPr lang="en-US" sz="3100" b="0" i="0" dirty="0">
                <a:solidFill>
                  <a:schemeClr val="tx1"/>
                </a:solidFill>
                <a:effectLst/>
              </a:rPr>
              <a:t>The maintenance fee for non-members is $100 per certification.</a:t>
            </a:r>
          </a:p>
          <a:p>
            <a:endParaRPr lang="en-US" dirty="0"/>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24</a:t>
            </a:fld>
            <a:endParaRPr lang="en-US" dirty="0"/>
          </a:p>
        </p:txBody>
      </p:sp>
    </p:spTree>
    <p:extLst>
      <p:ext uri="{BB962C8B-B14F-4D97-AF65-F5344CB8AC3E}">
        <p14:creationId xmlns:p14="http://schemas.microsoft.com/office/powerpoint/2010/main" val="203097201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4174" y="-4304"/>
            <a:ext cx="12200348" cy="690836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25</a:t>
            </a:fld>
            <a:endParaRPr lang="en-US" dirty="0"/>
          </a:p>
        </p:txBody>
      </p:sp>
    </p:spTree>
    <p:extLst>
      <p:ext uri="{BB962C8B-B14F-4D97-AF65-F5344CB8AC3E}">
        <p14:creationId xmlns:p14="http://schemas.microsoft.com/office/powerpoint/2010/main" val="36062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1D1D-DFB2-46FF-B5D5-1333EEB7540D}"/>
              </a:ext>
            </a:extLst>
          </p:cNvPr>
          <p:cNvSpPr>
            <a:spLocks noGrp="1"/>
          </p:cNvSpPr>
          <p:nvPr>
            <p:ph type="title"/>
          </p:nvPr>
        </p:nvSpPr>
        <p:spPr/>
        <p:txBody>
          <a:bodyPr/>
          <a:lstStyle/>
          <a:p>
            <a:r>
              <a:rPr lang="en-US" sz="3600" dirty="0">
                <a:solidFill>
                  <a:srgbClr val="002E6D"/>
                </a:solidFill>
                <a:latin typeface="+mn-lt"/>
              </a:rPr>
              <a:t>Resources</a:t>
            </a:r>
          </a:p>
        </p:txBody>
      </p:sp>
      <p:sp>
        <p:nvSpPr>
          <p:cNvPr id="3" name="Content Placeholder 2">
            <a:extLst>
              <a:ext uri="{FF2B5EF4-FFF2-40B4-BE49-F238E27FC236}">
                <a16:creationId xmlns:a16="http://schemas.microsoft.com/office/drawing/2014/main" id="{5E68A898-6FF9-45F4-9E11-2D33B934FF2F}"/>
              </a:ext>
            </a:extLst>
          </p:cNvPr>
          <p:cNvSpPr>
            <a:spLocks noGrp="1"/>
          </p:cNvSpPr>
          <p:nvPr>
            <p:ph sz="half" idx="1"/>
          </p:nvPr>
        </p:nvSpPr>
        <p:spPr/>
        <p:txBody>
          <a:bodyPr/>
          <a:lstStyle/>
          <a:p>
            <a:pPr marL="0" indent="0">
              <a:buNone/>
            </a:pPr>
            <a:r>
              <a:rPr lang="en-US" sz="3200" b="1" dirty="0">
                <a:solidFill>
                  <a:schemeClr val="tx1"/>
                </a:solidFill>
              </a:rPr>
              <a:t>Chapter Certification Contact</a:t>
            </a:r>
          </a:p>
          <a:p>
            <a:pPr marL="0" indent="0">
              <a:buNone/>
            </a:pPr>
            <a:r>
              <a:rPr lang="en-US" sz="3200" dirty="0">
                <a:solidFill>
                  <a:schemeClr val="tx1"/>
                </a:solidFill>
              </a:rPr>
              <a:t>XXXXXXXXXXXX</a:t>
            </a:r>
          </a:p>
          <a:p>
            <a:pPr marL="0" indent="0">
              <a:buNone/>
            </a:pPr>
            <a:endParaRPr lang="en-US" sz="3200" dirty="0">
              <a:solidFill>
                <a:schemeClr val="tx1"/>
              </a:solidFill>
            </a:endParaRPr>
          </a:p>
          <a:p>
            <a:pPr marL="0" indent="0">
              <a:buNone/>
            </a:pPr>
            <a:r>
              <a:rPr lang="en-US" sz="3200" b="1" dirty="0">
                <a:solidFill>
                  <a:schemeClr val="tx1"/>
                </a:solidFill>
              </a:rPr>
              <a:t>HFMA National Contact </a:t>
            </a:r>
          </a:p>
          <a:p>
            <a:pPr marL="0" indent="0">
              <a:buNone/>
            </a:pPr>
            <a:r>
              <a:rPr lang="en-US" sz="3200" dirty="0">
                <a:solidFill>
                  <a:schemeClr val="tx1"/>
                </a:solidFill>
              </a:rPr>
              <a:t>Email</a:t>
            </a:r>
            <a:r>
              <a:rPr lang="en-US" sz="3200" dirty="0">
                <a:solidFill>
                  <a:schemeClr val="accent1">
                    <a:lumMod val="50000"/>
                  </a:schemeClr>
                </a:solidFill>
              </a:rPr>
              <a:t> </a:t>
            </a:r>
            <a:r>
              <a:rPr lang="en-US" sz="3200" dirty="0">
                <a:solidFill>
                  <a:srgbClr val="69767D"/>
                </a:solidFill>
                <a:hlinkClick r:id="rId2"/>
              </a:rPr>
              <a:t>careerervices@hfma.org</a:t>
            </a:r>
            <a:r>
              <a:rPr lang="en-US" sz="3200" dirty="0">
                <a:solidFill>
                  <a:srgbClr val="69767D"/>
                </a:solidFill>
              </a:rPr>
              <a:t> </a:t>
            </a:r>
            <a:r>
              <a:rPr lang="en-US" sz="3200" dirty="0">
                <a:solidFill>
                  <a:schemeClr val="tx1"/>
                </a:solidFill>
              </a:rPr>
              <a:t>or call (800) 252-4362 and ask for a member of the Career Services Team</a:t>
            </a:r>
          </a:p>
        </p:txBody>
      </p:sp>
      <p:sp>
        <p:nvSpPr>
          <p:cNvPr id="4" name="Slide Number Placeholder 3">
            <a:extLst>
              <a:ext uri="{FF2B5EF4-FFF2-40B4-BE49-F238E27FC236}">
                <a16:creationId xmlns:a16="http://schemas.microsoft.com/office/drawing/2014/main" id="{1C6DA790-018B-4BEB-BD63-11EA89872EE5}"/>
              </a:ext>
            </a:extLst>
          </p:cNvPr>
          <p:cNvSpPr>
            <a:spLocks noGrp="1"/>
          </p:cNvSpPr>
          <p:nvPr>
            <p:ph type="sldNum" sz="quarter" idx="10"/>
          </p:nvPr>
        </p:nvSpPr>
        <p:spPr/>
        <p:txBody>
          <a:bodyPr/>
          <a:lstStyle/>
          <a:p>
            <a:fld id="{342C256A-E8D1-E44B-A707-3F94590BD37A}" type="slidenum">
              <a:rPr lang="en-US" smtClean="0"/>
              <a:pPr/>
              <a:t>26</a:t>
            </a:fld>
            <a:endParaRPr lang="en-US" dirty="0"/>
          </a:p>
        </p:txBody>
      </p:sp>
    </p:spTree>
    <p:extLst>
      <p:ext uri="{BB962C8B-B14F-4D97-AF65-F5344CB8AC3E}">
        <p14:creationId xmlns:p14="http://schemas.microsoft.com/office/powerpoint/2010/main" val="1082448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20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p:txBody>
          <a:bodyPr vert="horz" lIns="0" tIns="0" rIns="0" bIns="0" rtlCol="0" anchor="t">
            <a:noAutofit/>
          </a:bodyPr>
          <a:lstStyle/>
          <a:p>
            <a:r>
              <a:rPr lang="en-US" b="1" dirty="0">
                <a:solidFill>
                  <a:schemeClr val="tx1"/>
                </a:solidFill>
              </a:rPr>
              <a:t>Value for individuals: </a:t>
            </a:r>
            <a:r>
              <a:rPr lang="en-US" dirty="0">
                <a:solidFill>
                  <a:schemeClr val="tx1"/>
                </a:solidFill>
              </a:rPr>
              <a:t>Increase your earning potential and stand out among your peers. The job market is highly competitive. Maintain the skills, confidence, and proficiencies you need to give yourself an edge in healthcare finance.</a:t>
            </a:r>
          </a:p>
          <a:p>
            <a:r>
              <a:rPr lang="en-US" b="1" dirty="0">
                <a:solidFill>
                  <a:schemeClr val="tx1"/>
                </a:solidFill>
              </a:rPr>
              <a:t>Value for organizational leaders: </a:t>
            </a:r>
            <a:r>
              <a:rPr lang="en-US" dirty="0">
                <a:solidFill>
                  <a:schemeClr val="tx1"/>
                </a:solidFill>
              </a:rPr>
              <a:t>Build a culture of learning and position your organization for success. Increasing your team’s knowledge of industry terminology helps them meet the demands of department leadership and provides the tools they need to exceed the expectations of your clients, patients, and partners.  </a:t>
            </a:r>
          </a:p>
          <a:p>
            <a:pPr marL="0" indent="0">
              <a:buNone/>
            </a:pPr>
            <a:endParaRPr lang="en-US" dirty="0">
              <a:solidFill>
                <a:srgbClr val="002E6D"/>
              </a:solidFill>
            </a:endParaRPr>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3</a:t>
            </a:fld>
            <a:endParaRPr lang="en-US" dirty="0"/>
          </a:p>
        </p:txBody>
      </p:sp>
    </p:spTree>
    <p:extLst>
      <p:ext uri="{BB962C8B-B14F-4D97-AF65-F5344CB8AC3E}">
        <p14:creationId xmlns:p14="http://schemas.microsoft.com/office/powerpoint/2010/main" val="1760828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a:xfrm>
            <a:off x="1053860" y="1488471"/>
            <a:ext cx="10363200" cy="4191000"/>
          </a:xfrm>
        </p:spPr>
        <p:txBody>
          <a:bodyPr vert="horz" lIns="0" tIns="0" rIns="0" bIns="0" rtlCol="0" anchor="t">
            <a:noAutofit/>
          </a:bodyPr>
          <a:lstStyle/>
          <a:p>
            <a:pPr marL="0" indent="0">
              <a:buNone/>
            </a:pPr>
            <a:r>
              <a:rPr lang="en-US" sz="3000" dirty="0">
                <a:solidFill>
                  <a:schemeClr val="tx1"/>
                </a:solidFill>
                <a:cs typeface="Calibri"/>
              </a:rPr>
              <a:t>All HFMA Certification programs offer a digital badge. </a:t>
            </a:r>
          </a:p>
          <a:p>
            <a:pPr marL="0" indent="0">
              <a:buNone/>
            </a:pPr>
            <a:r>
              <a:rPr lang="en-US" sz="3000" dirty="0">
                <a:solidFill>
                  <a:schemeClr val="tx1"/>
                </a:solidFill>
                <a:cs typeface="Calibri"/>
              </a:rPr>
              <a:t>Digital b</a:t>
            </a:r>
            <a:r>
              <a:rPr lang="en-US" dirty="0">
                <a:solidFill>
                  <a:schemeClr val="tx1"/>
                </a:solidFill>
                <a:cs typeface="Calibri"/>
              </a:rPr>
              <a:t>adges:</a:t>
            </a:r>
          </a:p>
          <a:p>
            <a:pPr marL="347345" indent="-347345"/>
            <a:r>
              <a:rPr lang="en-US" dirty="0">
                <a:solidFill>
                  <a:schemeClr val="tx1"/>
                </a:solidFill>
                <a:cs typeface="Calibri"/>
              </a:rPr>
              <a:t>Increase an earner’s credibility - An HFMA credential validates that you have the education needed to succeed in your field. </a:t>
            </a:r>
          </a:p>
          <a:p>
            <a:pPr marL="347345" indent="-347345"/>
            <a:r>
              <a:rPr lang="en-US" dirty="0">
                <a:solidFill>
                  <a:schemeClr val="tx1"/>
                </a:solidFill>
                <a:cs typeface="Calibri"/>
              </a:rPr>
              <a:t>Position a person for advancement - Show your manager you are committed to staying up to date in your profession.</a:t>
            </a:r>
          </a:p>
          <a:p>
            <a:pPr marL="347345" indent="-347345"/>
            <a:r>
              <a:rPr lang="en-US" dirty="0">
                <a:solidFill>
                  <a:schemeClr val="tx1"/>
                </a:solidFill>
                <a:cs typeface="Calibri"/>
              </a:rPr>
              <a:t>Differentiate an earner in the job market - Maintain the proficiencies leaders in the field are seeking to meet their organizational goals.</a:t>
            </a:r>
          </a:p>
          <a:p>
            <a:pPr marL="0" indent="0">
              <a:buNone/>
            </a:pPr>
            <a:endParaRPr lang="en-US" dirty="0"/>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Digital Credentials</a:t>
            </a:r>
            <a:r>
              <a:rPr lang="en-US" dirty="0">
                <a:ea typeface="+mj-lt"/>
                <a:cs typeface="+mj-lt"/>
              </a:rPr>
              <a:t> </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4</a:t>
            </a:fld>
            <a:endParaRPr lang="en-US" dirty="0"/>
          </a:p>
        </p:txBody>
      </p:sp>
      <p:pic>
        <p:nvPicPr>
          <p:cNvPr id="7" name="Picture 6">
            <a:extLst>
              <a:ext uri="{FF2B5EF4-FFF2-40B4-BE49-F238E27FC236}">
                <a16:creationId xmlns:a16="http://schemas.microsoft.com/office/drawing/2014/main" id="{6964607B-0D57-4258-B7CA-7C8CB1425D85}"/>
              </a:ext>
            </a:extLst>
          </p:cNvPr>
          <p:cNvPicPr>
            <a:picLocks noChangeAspect="1"/>
          </p:cNvPicPr>
          <p:nvPr/>
        </p:nvPicPr>
        <p:blipFill>
          <a:blip r:embed="rId3"/>
          <a:stretch>
            <a:fillRect/>
          </a:stretch>
        </p:blipFill>
        <p:spPr>
          <a:xfrm>
            <a:off x="2857249" y="5287006"/>
            <a:ext cx="6274720" cy="1249737"/>
          </a:xfrm>
          <a:prstGeom prst="rect">
            <a:avLst/>
          </a:prstGeom>
        </p:spPr>
      </p:pic>
    </p:spTree>
    <p:extLst>
      <p:ext uri="{BB962C8B-B14F-4D97-AF65-F5344CB8AC3E}">
        <p14:creationId xmlns:p14="http://schemas.microsoft.com/office/powerpoint/2010/main" val="119631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3E5DA9-FD44-4D5A-9167-35A9CDBEC14E}"/>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400" dirty="0"/>
              <a:t>HFMA’s Certified Healthcare Financial Professional (CHFP)</a:t>
            </a:r>
          </a:p>
        </p:txBody>
      </p:sp>
    </p:spTree>
    <p:extLst>
      <p:ext uri="{BB962C8B-B14F-4D97-AF65-F5344CB8AC3E}">
        <p14:creationId xmlns:p14="http://schemas.microsoft.com/office/powerpoint/2010/main" val="4036179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2E6D"/>
                </a:solidFill>
                <a:latin typeface="+mn-lt"/>
              </a:rPr>
              <a:t>CHFP Overview</a:t>
            </a:r>
          </a:p>
        </p:txBody>
      </p:sp>
      <p:sp>
        <p:nvSpPr>
          <p:cNvPr id="3" name="Content Placeholder 2"/>
          <p:cNvSpPr>
            <a:spLocks noGrp="1"/>
          </p:cNvSpPr>
          <p:nvPr>
            <p:ph sz="half" idx="1"/>
          </p:nvPr>
        </p:nvSpPr>
        <p:spPr/>
        <p:txBody>
          <a:bodyPr vert="horz" lIns="0" tIns="0" rIns="0" bIns="0" rtlCol="0" anchor="t">
            <a:noAutofit/>
          </a:bodyPr>
          <a:lstStyle/>
          <a:p>
            <a:pPr marL="347345" indent="-347345"/>
            <a:r>
              <a:rPr lang="en-US" dirty="0">
                <a:solidFill>
                  <a:schemeClr val="tx1"/>
                </a:solidFill>
              </a:rPr>
              <a:t>Course material provides powerful guidance about the Business of Health Care</a:t>
            </a:r>
            <a:endParaRPr lang="en-US" sz="2400" dirty="0">
              <a:solidFill>
                <a:schemeClr val="tx1"/>
              </a:solidFill>
            </a:endParaRPr>
          </a:p>
          <a:p>
            <a:pPr marL="347345" indent="-347345"/>
            <a:r>
              <a:rPr lang="en-US" dirty="0">
                <a:solidFill>
                  <a:schemeClr val="tx1"/>
                </a:solidFill>
              </a:rPr>
              <a:t>Great Content Overall</a:t>
            </a:r>
            <a:endParaRPr lang="en-US" dirty="0">
              <a:solidFill>
                <a:schemeClr val="tx1"/>
              </a:solidFill>
              <a:cs typeface="Calibri" panose="020F0502020204030204"/>
            </a:endParaRPr>
          </a:p>
          <a:p>
            <a:pPr marL="347345" indent="-347345"/>
            <a:r>
              <a:rPr lang="en-US" dirty="0">
                <a:solidFill>
                  <a:schemeClr val="tx1"/>
                </a:solidFill>
              </a:rPr>
              <a:t>Module II Use of case studies to validate the content learned in Module II</a:t>
            </a:r>
            <a:endParaRPr lang="en-US" dirty="0">
              <a:solidFill>
                <a:schemeClr val="tx1"/>
              </a:solidFill>
              <a:cs typeface="Calibri" panose="020F0502020204030204"/>
            </a:endParaRPr>
          </a:p>
          <a:p>
            <a:pPr marL="347345" indent="-347345"/>
            <a:r>
              <a:rPr lang="en-US" dirty="0">
                <a:solidFill>
                  <a:schemeClr val="tx1"/>
                </a:solidFill>
              </a:rPr>
              <a:t>Very well organized and informative</a:t>
            </a:r>
            <a:endParaRPr lang="en-US" dirty="0">
              <a:solidFill>
                <a:schemeClr val="tx1"/>
              </a:solidFill>
              <a:cs typeface="Calibri" panose="020F0502020204030204"/>
            </a:endParaRPr>
          </a:p>
          <a:p>
            <a:pPr marL="347345" indent="-347345"/>
            <a:r>
              <a:rPr lang="en-US" dirty="0">
                <a:solidFill>
                  <a:schemeClr val="tx1"/>
                </a:solidFill>
                <a:cs typeface="Calibri" panose="020F0502020204030204"/>
              </a:rPr>
              <a:t>Digital Credential</a:t>
            </a:r>
          </a:p>
          <a:p>
            <a:pPr marL="347345" indent="-347345"/>
            <a:r>
              <a:rPr lang="en-US" dirty="0">
                <a:solidFill>
                  <a:schemeClr val="tx1"/>
                </a:solidFill>
                <a:cs typeface="Calibri" panose="020F0502020204030204"/>
              </a:rPr>
              <a:t>CHFP is Required for Fellowship</a:t>
            </a:r>
          </a:p>
          <a:p>
            <a:pPr marL="347345" indent="-347345"/>
            <a:r>
              <a:rPr lang="en-US" dirty="0">
                <a:solidFill>
                  <a:schemeClr val="tx1"/>
                </a:solidFill>
                <a:cs typeface="Calibri" panose="020F0502020204030204"/>
              </a:rPr>
              <a:t>CHFP Membership Requirement</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sp>
        <p:nvSpPr>
          <p:cNvPr id="5" name="Slide Number Placeholder 4">
            <a:extLst>
              <a:ext uri="{FF2B5EF4-FFF2-40B4-BE49-F238E27FC236}">
                <a16:creationId xmlns:a16="http://schemas.microsoft.com/office/drawing/2014/main" id="{FCA735F8-47AC-445A-8C0E-3F566C999B57}"/>
              </a:ext>
            </a:extLst>
          </p:cNvPr>
          <p:cNvSpPr>
            <a:spLocks noGrp="1"/>
          </p:cNvSpPr>
          <p:nvPr>
            <p:ph type="sldNum" sz="quarter" idx="10"/>
          </p:nvPr>
        </p:nvSpPr>
        <p:spPr/>
        <p:txBody>
          <a:bodyPr/>
          <a:lstStyle/>
          <a:p>
            <a:fld id="{342C256A-E8D1-E44B-A707-3F94590BD37A}" type="slidenum">
              <a:rPr lang="en-US" smtClean="0"/>
              <a:pPr/>
              <a:t>6</a:t>
            </a:fld>
            <a:endParaRPr lang="en-US" dirty="0"/>
          </a:p>
        </p:txBody>
      </p:sp>
      <p:pic>
        <p:nvPicPr>
          <p:cNvPr id="9" name="Picture 8" descr="A close up of a sign&#10;&#10;Description automatically generated">
            <a:extLst>
              <a:ext uri="{FF2B5EF4-FFF2-40B4-BE49-F238E27FC236}">
                <a16:creationId xmlns:a16="http://schemas.microsoft.com/office/drawing/2014/main" id="{5B1A3D6C-7903-4A09-88BB-06DAC2713981}"/>
              </a:ext>
            </a:extLst>
          </p:cNvPr>
          <p:cNvPicPr>
            <a:picLocks noChangeAspect="1"/>
          </p:cNvPicPr>
          <p:nvPr/>
        </p:nvPicPr>
        <p:blipFill>
          <a:blip r:embed="rId3"/>
          <a:stretch>
            <a:fillRect/>
          </a:stretch>
        </p:blipFill>
        <p:spPr>
          <a:xfrm>
            <a:off x="9881948" y="4839246"/>
            <a:ext cx="1577445" cy="1577445"/>
          </a:xfrm>
          <a:prstGeom prst="rect">
            <a:avLst/>
          </a:prstGeom>
        </p:spPr>
      </p:pic>
    </p:spTree>
    <p:extLst>
      <p:ext uri="{BB962C8B-B14F-4D97-AF65-F5344CB8AC3E}">
        <p14:creationId xmlns:p14="http://schemas.microsoft.com/office/powerpoint/2010/main" val="71597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2E6D"/>
                </a:solidFill>
                <a:latin typeface="+mn-lt"/>
              </a:rPr>
              <a:t>CHFP Program Modules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576446390"/>
              </p:ext>
            </p:extLst>
          </p:nvPr>
        </p:nvGraphicFramePr>
        <p:xfrm>
          <a:off x="1685728" y="1643334"/>
          <a:ext cx="8299174" cy="3101008"/>
        </p:xfrm>
        <a:graphic>
          <a:graphicData uri="http://schemas.openxmlformats.org/drawingml/2006/table">
            <a:tbl>
              <a:tblPr firstRow="1" bandRow="1">
                <a:tableStyleId>{5A111915-BE36-4E01-A7E5-04B1672EAD32}</a:tableStyleId>
              </a:tblPr>
              <a:tblGrid>
                <a:gridCol w="4149587">
                  <a:extLst>
                    <a:ext uri="{9D8B030D-6E8A-4147-A177-3AD203B41FA5}">
                      <a16:colId xmlns:a16="http://schemas.microsoft.com/office/drawing/2014/main" val="20000"/>
                    </a:ext>
                  </a:extLst>
                </a:gridCol>
                <a:gridCol w="4149587">
                  <a:extLst>
                    <a:ext uri="{9D8B030D-6E8A-4147-A177-3AD203B41FA5}">
                      <a16:colId xmlns:a16="http://schemas.microsoft.com/office/drawing/2014/main" val="20001"/>
                    </a:ext>
                  </a:extLst>
                </a:gridCol>
              </a:tblGrid>
              <a:tr h="1055776">
                <a:tc>
                  <a:txBody>
                    <a:bodyPr/>
                    <a:lstStyle/>
                    <a:p>
                      <a:r>
                        <a:rPr lang="en-US" sz="2400" dirty="0"/>
                        <a:t>The Business</a:t>
                      </a:r>
                      <a:r>
                        <a:rPr lang="en-US" sz="2400" baseline="0" dirty="0"/>
                        <a:t> of Health Care</a:t>
                      </a:r>
                      <a:endParaRPr lang="en-US" sz="2400" dirty="0"/>
                    </a:p>
                  </a:txBody>
                  <a:tcPr/>
                </a:tc>
                <a:tc>
                  <a:txBody>
                    <a:bodyPr/>
                    <a:lstStyle/>
                    <a:p>
                      <a:r>
                        <a:rPr lang="en-US" sz="2400" dirty="0"/>
                        <a:t>Operational Excellence: </a:t>
                      </a:r>
                    </a:p>
                    <a:p>
                      <a:r>
                        <a:rPr lang="en-US" sz="2400" dirty="0"/>
                        <a:t>Pursuing Strategy</a:t>
                      </a:r>
                    </a:p>
                  </a:txBody>
                  <a:tcPr/>
                </a:tc>
                <a:extLst>
                  <a:ext uri="{0D108BD9-81ED-4DB2-BD59-A6C34878D82A}">
                    <a16:rowId xmlns:a16="http://schemas.microsoft.com/office/drawing/2014/main" val="10000"/>
                  </a:ext>
                </a:extLst>
              </a:tr>
              <a:tr h="2045232">
                <a:tc>
                  <a:txBody>
                    <a:bodyPr/>
                    <a:lstStyle/>
                    <a:p>
                      <a:pPr marL="342900" indent="-342900">
                        <a:buFont typeface="+mj-lt"/>
                        <a:buAutoNum type="arabicPeriod"/>
                      </a:pPr>
                      <a:r>
                        <a:rPr lang="en-US" sz="2000" dirty="0"/>
                        <a:t>The Big Picture</a:t>
                      </a:r>
                    </a:p>
                    <a:p>
                      <a:pPr marL="342900" indent="-342900">
                        <a:buFont typeface="+mj-lt"/>
                        <a:buAutoNum type="arabicPeriod"/>
                      </a:pPr>
                      <a:r>
                        <a:rPr lang="en-US" sz="2000" dirty="0"/>
                        <a:t>Accounting Principles</a:t>
                      </a:r>
                    </a:p>
                    <a:p>
                      <a:pPr marL="342900" indent="-342900">
                        <a:buFont typeface="+mj-lt"/>
                        <a:buAutoNum type="arabicPeriod"/>
                      </a:pPr>
                      <a:r>
                        <a:rPr lang="en-US" sz="2000" dirty="0"/>
                        <a:t>Cost</a:t>
                      </a:r>
                      <a:r>
                        <a:rPr lang="en-US" sz="2000" baseline="0" dirty="0"/>
                        <a:t> Accounting Principles</a:t>
                      </a:r>
                    </a:p>
                    <a:p>
                      <a:pPr marL="342900" indent="-342900">
                        <a:buFont typeface="+mj-lt"/>
                        <a:buAutoNum type="arabicPeriod"/>
                      </a:pPr>
                      <a:r>
                        <a:rPr lang="en-US" sz="2000" baseline="0" dirty="0"/>
                        <a:t>Managing Financial Resources</a:t>
                      </a:r>
                    </a:p>
                    <a:p>
                      <a:pPr marL="342900" indent="-342900">
                        <a:buFont typeface="+mj-lt"/>
                        <a:buAutoNum type="arabicPeriod"/>
                      </a:pPr>
                      <a:r>
                        <a:rPr lang="en-US" sz="2000" baseline="0" dirty="0"/>
                        <a:t>Strategic Financial Planning</a:t>
                      </a:r>
                    </a:p>
                    <a:p>
                      <a:pPr marL="342900" indent="-342900">
                        <a:buFont typeface="+mj-lt"/>
                        <a:buAutoNum type="arabicPeriod"/>
                      </a:pPr>
                      <a:r>
                        <a:rPr lang="en-US" sz="2000" baseline="0" dirty="0"/>
                        <a:t>Looking to the Future: Trends</a:t>
                      </a:r>
                      <a:endParaRPr lang="en-US" sz="2000" dirty="0"/>
                    </a:p>
                  </a:txBody>
                  <a:tcPr/>
                </a:tc>
                <a:tc>
                  <a:txBody>
                    <a:bodyPr/>
                    <a:lstStyle/>
                    <a:p>
                      <a:pPr marL="0" indent="0">
                        <a:buFont typeface="Arial" panose="020B0604020202020204" pitchFamily="34" charset="0"/>
                        <a:buNone/>
                      </a:pPr>
                      <a:r>
                        <a:rPr lang="en-US" sz="2000" dirty="0"/>
                        <a:t>Working with the Stakeholders: </a:t>
                      </a:r>
                    </a:p>
                    <a:p>
                      <a:pPr marL="342900" indent="-342900">
                        <a:buFont typeface="Arial" panose="020B0604020202020204" pitchFamily="34" charset="0"/>
                        <a:buChar char="•"/>
                      </a:pPr>
                      <a:r>
                        <a:rPr lang="en-US" sz="2000" dirty="0"/>
                        <a:t>Payers</a:t>
                      </a:r>
                    </a:p>
                    <a:p>
                      <a:pPr marL="342900" indent="-342900">
                        <a:buFont typeface="Arial" panose="020B0604020202020204" pitchFamily="34" charset="0"/>
                        <a:buChar char="•"/>
                      </a:pPr>
                      <a:r>
                        <a:rPr lang="en-US" sz="2000" dirty="0"/>
                        <a:t>Physicians</a:t>
                      </a:r>
                      <a:r>
                        <a:rPr lang="en-US" sz="2000" baseline="0" dirty="0"/>
                        <a:t> and others</a:t>
                      </a:r>
                    </a:p>
                    <a:p>
                      <a:pPr marL="342900" indent="-342900">
                        <a:buFont typeface="Arial" panose="020B0604020202020204" pitchFamily="34" charset="0"/>
                        <a:buChar char="•"/>
                      </a:pPr>
                      <a:r>
                        <a:rPr lang="en-US" sz="2000" baseline="0" dirty="0"/>
                        <a:t>Providers</a:t>
                      </a:r>
                    </a:p>
                    <a:p>
                      <a:pPr marL="342900" indent="-342900">
                        <a:buFont typeface="Arial" panose="020B0604020202020204" pitchFamily="34" charset="0"/>
                        <a:buChar char="•"/>
                      </a:pPr>
                      <a:r>
                        <a:rPr lang="en-US" sz="2000" baseline="0" dirty="0"/>
                        <a:t>Patients</a:t>
                      </a:r>
                      <a:endParaRPr lang="en-US" sz="2000"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2C256A-E8D1-E44B-A707-3F94590BD37A}" type="slidenum">
              <a:rPr kumimoji="0" lang="en-US" sz="900" b="0" i="0" u="none" strike="noStrike" kern="1200" cap="none" spc="0" normalizeH="0" baseline="0" noProof="0" smtClean="0">
                <a:ln>
                  <a:noFill/>
                </a:ln>
                <a:solidFill>
                  <a:srgbClr val="006699"/>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6699"/>
              </a:solidFill>
              <a:effectLst/>
              <a:uLnTx/>
              <a:uFillTx/>
              <a:latin typeface="Calibri" panose="020F0502020204030204"/>
              <a:ea typeface="+mn-ea"/>
              <a:cs typeface="+mn-cs"/>
            </a:endParaRPr>
          </a:p>
        </p:txBody>
      </p:sp>
      <p:sp>
        <p:nvSpPr>
          <p:cNvPr id="6" name="TextBox 5"/>
          <p:cNvSpPr txBox="1"/>
          <p:nvPr/>
        </p:nvSpPr>
        <p:spPr>
          <a:xfrm>
            <a:off x="1100748" y="5096269"/>
            <a:ext cx="10529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a:ln>
                  <a:noFill/>
                </a:ln>
                <a:solidFill>
                  <a:srgbClr val="69767D"/>
                </a:solidFill>
                <a:effectLst/>
                <a:uLnTx/>
                <a:uFillTx/>
                <a:latin typeface="Calibri" panose="020F0502020204030204"/>
                <a:ea typeface="+mn-ea"/>
                <a:cs typeface="+mn-cs"/>
              </a:rPr>
              <a:t>All CHFP materials are available through HFMA’s website and accessed via the member eLearning account</a:t>
            </a:r>
          </a:p>
        </p:txBody>
      </p:sp>
    </p:spTree>
    <p:extLst>
      <p:ext uri="{BB962C8B-B14F-4D97-AF65-F5344CB8AC3E}">
        <p14:creationId xmlns:p14="http://schemas.microsoft.com/office/powerpoint/2010/main" val="1193520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9471-5572-4701-ADB9-446115C603EA}"/>
              </a:ext>
            </a:extLst>
          </p:cNvPr>
          <p:cNvSpPr>
            <a:spLocks noGrp="1"/>
          </p:cNvSpPr>
          <p:nvPr>
            <p:ph type="title"/>
          </p:nvPr>
        </p:nvSpPr>
        <p:spPr/>
        <p:txBody>
          <a:bodyPr/>
          <a:lstStyle/>
          <a:p>
            <a:r>
              <a:rPr lang="en-US" sz="3600" dirty="0">
                <a:solidFill>
                  <a:srgbClr val="002E6D"/>
                </a:solidFill>
                <a:latin typeface="Calibri" panose="020F0502020204030204" pitchFamily="34" charset="0"/>
                <a:cs typeface="Calibri" panose="020F0502020204030204" pitchFamily="34" charset="0"/>
              </a:rPr>
              <a:t>Earning the CHFP</a:t>
            </a:r>
          </a:p>
        </p:txBody>
      </p:sp>
      <p:sp>
        <p:nvSpPr>
          <p:cNvPr id="3" name="Content Placeholder 2">
            <a:extLst>
              <a:ext uri="{FF2B5EF4-FFF2-40B4-BE49-F238E27FC236}">
                <a16:creationId xmlns:a16="http://schemas.microsoft.com/office/drawing/2014/main" id="{2DB46A78-FD29-429A-B5F4-8D6FB6CFDFD4}"/>
              </a:ext>
            </a:extLst>
          </p:cNvPr>
          <p:cNvSpPr>
            <a:spLocks noGrp="1"/>
          </p:cNvSpPr>
          <p:nvPr>
            <p:ph sz="half" idx="1"/>
          </p:nvPr>
        </p:nvSpPr>
        <p:spPr>
          <a:xfrm>
            <a:off x="692912" y="1576135"/>
            <a:ext cx="11182256" cy="4840555"/>
          </a:xfrm>
        </p:spPr>
        <p:txBody>
          <a:bodyPr/>
          <a:lstStyle/>
          <a:p>
            <a:pPr algn="l">
              <a:lnSpc>
                <a:spcPct val="100000"/>
              </a:lnSpc>
              <a:spcBef>
                <a:spcPts val="0"/>
              </a:spcBef>
            </a:pPr>
            <a:r>
              <a:rPr lang="en-US" sz="3600" b="1" i="0" dirty="0">
                <a:solidFill>
                  <a:srgbClr val="444444"/>
                </a:solidFill>
                <a:effectLst/>
              </a:rPr>
              <a:t>Step 1: </a:t>
            </a:r>
          </a:p>
          <a:p>
            <a:pPr marL="338328" lvl="1" indent="0">
              <a:lnSpc>
                <a:spcPct val="100000"/>
              </a:lnSpc>
              <a:spcBef>
                <a:spcPts val="0"/>
              </a:spcBef>
              <a:buNone/>
            </a:pPr>
            <a:r>
              <a:rPr lang="en-US" sz="3300" dirty="0">
                <a:solidFill>
                  <a:schemeClr val="tx1"/>
                </a:solidFill>
              </a:rPr>
              <a:t>Enroll in CHFP Module I - HFMA Business of Health Care</a:t>
            </a:r>
            <a:endParaRPr lang="en-US" sz="3300" b="0" i="0" dirty="0">
              <a:solidFill>
                <a:schemeClr val="tx1"/>
              </a:solidFill>
              <a:effectLst/>
            </a:endParaRPr>
          </a:p>
          <a:p>
            <a:pPr marL="1115568" lvl="2" indent="-457200">
              <a:lnSpc>
                <a:spcPct val="100000"/>
              </a:lnSpc>
              <a:spcBef>
                <a:spcPts val="0"/>
              </a:spcBef>
              <a:buFont typeface="Wingdings" panose="05000000000000000000" pitchFamily="2" charset="2"/>
              <a:buChar char="ü"/>
            </a:pPr>
            <a:r>
              <a:rPr lang="en-US" sz="3000" dirty="0">
                <a:solidFill>
                  <a:schemeClr val="tx1"/>
                </a:solidFill>
              </a:rPr>
              <a:t>75 multiple choices  questions to be completed in 90 minutes. </a:t>
            </a:r>
            <a:r>
              <a:rPr lang="en-US" sz="2900" b="0" dirty="0">
                <a:solidFill>
                  <a:schemeClr val="tx1"/>
                </a:solidFill>
                <a:effectLst/>
              </a:rPr>
              <a:t>Successfully complete the end-of-course assessment prior to taking ‘Step 2' below. </a:t>
            </a:r>
            <a:endParaRPr lang="en-US" sz="3600" b="1" i="0" dirty="0">
              <a:solidFill>
                <a:schemeClr val="tx1"/>
              </a:solidFill>
              <a:effectLst/>
            </a:endParaRPr>
          </a:p>
          <a:p>
            <a:pPr algn="l">
              <a:lnSpc>
                <a:spcPct val="100000"/>
              </a:lnSpc>
              <a:spcBef>
                <a:spcPts val="0"/>
              </a:spcBef>
            </a:pPr>
            <a:r>
              <a:rPr lang="en-US" sz="3600" b="1" i="0" dirty="0">
                <a:solidFill>
                  <a:schemeClr val="tx1"/>
                </a:solidFill>
                <a:effectLst/>
              </a:rPr>
              <a:t>Step 2: </a:t>
            </a:r>
          </a:p>
          <a:p>
            <a:pPr marL="338328" lvl="1" indent="0">
              <a:lnSpc>
                <a:spcPct val="100000"/>
              </a:lnSpc>
              <a:spcBef>
                <a:spcPts val="0"/>
              </a:spcBef>
              <a:buNone/>
            </a:pPr>
            <a:r>
              <a:rPr lang="en-US" sz="3400" b="0" i="0" dirty="0">
                <a:solidFill>
                  <a:schemeClr val="tx1"/>
                </a:solidFill>
                <a:effectLst/>
              </a:rPr>
              <a:t>Enroll in </a:t>
            </a:r>
            <a:r>
              <a:rPr lang="en-US" sz="3400" b="0" i="0" strike="noStrike" dirty="0">
                <a:solidFill>
                  <a:schemeClr val="tx1"/>
                </a:solidFill>
                <a:effectLst/>
              </a:rPr>
              <a:t>Module II - Operational Excellence assessment</a:t>
            </a:r>
          </a:p>
          <a:p>
            <a:pPr marL="1115568" lvl="2" indent="-457200">
              <a:buFont typeface="Wingdings" panose="05000000000000000000" pitchFamily="2" charset="2"/>
              <a:buChar char="ü"/>
            </a:pPr>
            <a:r>
              <a:rPr lang="en-US" sz="3000" dirty="0">
                <a:solidFill>
                  <a:schemeClr val="tx1"/>
                </a:solidFill>
              </a:rPr>
              <a:t>8 case studies, each with 7 multiple choice questions. Total of 56 questions to be completed in 3 hours</a:t>
            </a:r>
          </a:p>
          <a:p>
            <a:pPr marL="338328" lvl="1" indent="0">
              <a:lnSpc>
                <a:spcPct val="100000"/>
              </a:lnSpc>
              <a:spcBef>
                <a:spcPts val="0"/>
              </a:spcBef>
              <a:buNone/>
            </a:pPr>
            <a:r>
              <a:rPr lang="en-US" sz="3400" b="0" i="0" dirty="0">
                <a:solidFill>
                  <a:schemeClr val="tx1"/>
                </a:solidFill>
                <a:effectLst/>
              </a:rPr>
              <a:t> </a:t>
            </a:r>
            <a:endParaRPr lang="en-US" sz="3400" dirty="0">
              <a:solidFill>
                <a:schemeClr val="tx1"/>
              </a:solidFill>
            </a:endParaRPr>
          </a:p>
        </p:txBody>
      </p:sp>
      <p:sp>
        <p:nvSpPr>
          <p:cNvPr id="4" name="Slide Number Placeholder 3">
            <a:extLst>
              <a:ext uri="{FF2B5EF4-FFF2-40B4-BE49-F238E27FC236}">
                <a16:creationId xmlns:a16="http://schemas.microsoft.com/office/drawing/2014/main" id="{0B60CD5F-A19C-4096-A2FC-8F8E065F6CA8}"/>
              </a:ext>
            </a:extLst>
          </p:cNvPr>
          <p:cNvSpPr>
            <a:spLocks noGrp="1"/>
          </p:cNvSpPr>
          <p:nvPr>
            <p:ph type="sldNum" sz="quarter" idx="10"/>
          </p:nvPr>
        </p:nvSpPr>
        <p:spPr/>
        <p:txBody>
          <a:bodyPr/>
          <a:lstStyle/>
          <a:p>
            <a:fld id="{342C256A-E8D1-E44B-A707-3F94590BD37A}" type="slidenum">
              <a:rPr lang="en-US" smtClean="0"/>
              <a:pPr/>
              <a:t>8</a:t>
            </a:fld>
            <a:endParaRPr lang="en-US" dirty="0"/>
          </a:p>
        </p:txBody>
      </p:sp>
    </p:spTree>
    <p:extLst>
      <p:ext uri="{BB962C8B-B14F-4D97-AF65-F5344CB8AC3E}">
        <p14:creationId xmlns:p14="http://schemas.microsoft.com/office/powerpoint/2010/main" val="10724453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FHFMA – Fellow of HFMA</a:t>
            </a:r>
            <a:endParaRPr lang="en-US" sz="4800" dirty="0">
              <a:latin typeface="arial"/>
            </a:endParaRPr>
          </a:p>
        </p:txBody>
      </p:sp>
    </p:spTree>
    <p:extLst>
      <p:ext uri="{BB962C8B-B14F-4D97-AF65-F5344CB8AC3E}">
        <p14:creationId xmlns:p14="http://schemas.microsoft.com/office/powerpoint/2010/main" val="1634447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2F4B2000D6F94A8B573DE31E29ADC0" ma:contentTypeVersion="11" ma:contentTypeDescription="Create a new document." ma:contentTypeScope="" ma:versionID="177947493b62e6c39fb2339c16481ad7">
  <xsd:schema xmlns:xsd="http://www.w3.org/2001/XMLSchema" xmlns:xs="http://www.w3.org/2001/XMLSchema" xmlns:p="http://schemas.microsoft.com/office/2006/metadata/properties" xmlns:ns2="5b4b86c5-475f-485b-ac30-381e64ef08ac" xmlns:ns3="c714058f-4a6e-4e5a-8e7b-04766cc098e5" targetNamespace="http://schemas.microsoft.com/office/2006/metadata/properties" ma:root="true" ma:fieldsID="98dd6a6bbdbe3748ebeed651c1b808a7" ns2:_="" ns3:_="">
    <xsd:import namespace="5b4b86c5-475f-485b-ac30-381e64ef08ac"/>
    <xsd:import namespace="c714058f-4a6e-4e5a-8e7b-04766cc098e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4b86c5-475f-485b-ac30-381e64ef08a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14058f-4a6e-4e5a-8e7b-04766cc098e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714058f-4a6e-4e5a-8e7b-04766cc098e5">
      <UserInfo>
        <DisplayName>Angela Thomas</DisplayName>
        <AccountId>23</AccountId>
        <AccountType/>
      </UserInfo>
    </SharedWithUsers>
  </documentManagement>
</p:properties>
</file>

<file path=customXml/itemProps1.xml><?xml version="1.0" encoding="utf-8"?>
<ds:datastoreItem xmlns:ds="http://schemas.openxmlformats.org/officeDocument/2006/customXml" ds:itemID="{652B233A-C3ED-44EB-96D9-254574E17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4b86c5-475f-485b-ac30-381e64ef08ac"/>
    <ds:schemaRef ds:uri="c714058f-4a6e-4e5a-8e7b-04766cc09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045876-1750-47F5-8EFE-53CD209D83BD}">
  <ds:schemaRefs>
    <ds:schemaRef ds:uri="http://schemas.microsoft.com/sharepoint/v3/contenttype/forms"/>
  </ds:schemaRefs>
</ds:datastoreItem>
</file>

<file path=customXml/itemProps3.xml><?xml version="1.0" encoding="utf-8"?>
<ds:datastoreItem xmlns:ds="http://schemas.openxmlformats.org/officeDocument/2006/customXml" ds:itemID="{B5B4AEC2-135D-45B4-B8D8-065B599810EE}">
  <ds:schemaRefs>
    <ds:schemaRef ds:uri="http://purl.org/dc/elements/1.1/"/>
    <ds:schemaRef ds:uri="c714058f-4a6e-4e5a-8e7b-04766cc098e5"/>
    <ds:schemaRef ds:uri="http://schemas.microsoft.com/office/2006/metadata/properties"/>
    <ds:schemaRef ds:uri="http://purl.org/dc/terms/"/>
    <ds:schemaRef ds:uri="http://schemas.microsoft.com/office/2006/documentManagement/types"/>
    <ds:schemaRef ds:uri="http://schemas.openxmlformats.org/package/2006/metadata/core-properties"/>
    <ds:schemaRef ds:uri="5b4b86c5-475f-485b-ac30-381e64ef08ac"/>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2803</TotalTime>
  <Words>2941</Words>
  <Application>Microsoft Office PowerPoint</Application>
  <PresentationFormat>Widescreen</PresentationFormat>
  <Paragraphs>266</Paragraphs>
  <Slides>27</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Arial</vt:lpstr>
      <vt:lpstr>Calibri</vt:lpstr>
      <vt:lpstr>Calibri Light</vt:lpstr>
      <vt:lpstr>Lato</vt:lpstr>
      <vt:lpstr>Lato-Black</vt:lpstr>
      <vt:lpstr>Lato-Bold</vt:lpstr>
      <vt:lpstr>Wingdings</vt:lpstr>
      <vt:lpstr>Office Theme</vt:lpstr>
      <vt:lpstr>1_Office Theme</vt:lpstr>
      <vt:lpstr>2_Office Theme</vt:lpstr>
      <vt:lpstr>PowerPoint Presentation</vt:lpstr>
      <vt:lpstr>HFMA Certification Programs</vt:lpstr>
      <vt:lpstr>HFMA Certification Programs</vt:lpstr>
      <vt:lpstr>HFMA Digital Credentials </vt:lpstr>
      <vt:lpstr>PowerPoint Presentation</vt:lpstr>
      <vt:lpstr>CHFP Overview</vt:lpstr>
      <vt:lpstr>CHFP Program Modules</vt:lpstr>
      <vt:lpstr>Earning the CHFP</vt:lpstr>
      <vt:lpstr>PowerPoint Presentation</vt:lpstr>
      <vt:lpstr>Fellow of HFMA</vt:lpstr>
      <vt:lpstr>Fellow of HFMA</vt:lpstr>
      <vt:lpstr>PowerPoint Presentation</vt:lpstr>
      <vt:lpstr>HFMA's Certified Revenue Cycle Representative Program</vt:lpstr>
      <vt:lpstr>Program Format</vt:lpstr>
      <vt:lpstr>PowerPoint Presentation</vt:lpstr>
      <vt:lpstr>HFMA Certified Specialist Programs</vt:lpstr>
      <vt:lpstr>Certified Specialist Accounting and Finance (CSAF)</vt:lpstr>
      <vt:lpstr>Certified Specialist Business Intelligence (CSBI)</vt:lpstr>
      <vt:lpstr>Certified Specialist Managed Care (CSMC)</vt:lpstr>
      <vt:lpstr>Certified Specialist Physician Practice Management (CSPPM)</vt:lpstr>
      <vt:lpstr>Certification Programs: Availability and Costs </vt:lpstr>
      <vt:lpstr>PowerPoint Presentation</vt:lpstr>
      <vt:lpstr>Certified Healthcare Financial Professional (CHFP) and Fellow of HFMA (FHFMA)</vt:lpstr>
      <vt:lpstr>Certified Revenue Cycle Representative (CRCR) and Certified Specialist (CS)</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 Heavlin</dc:creator>
  <cp:lastModifiedBy>Shirley Heavlin</cp:lastModifiedBy>
  <cp:revision>203</cp:revision>
  <dcterms:modified xsi:type="dcterms:W3CDTF">2021-06-29T15:55:15Z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0x010100E42F4B2000D6F94A8B573DE31E29ADC0</vt:lpwstr>
  </property>
</Properties>
</file>