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53" r:id="rId2"/>
  </p:sldMasterIdLst>
  <p:notesMasterIdLst>
    <p:notesMasterId r:id="rId22"/>
  </p:notesMasterIdLst>
  <p:handoutMasterIdLst>
    <p:handoutMasterId r:id="rId23"/>
  </p:handoutMasterIdLst>
  <p:sldIdLst>
    <p:sldId id="269" r:id="rId3"/>
    <p:sldId id="270" r:id="rId4"/>
    <p:sldId id="271" r:id="rId5"/>
    <p:sldId id="278" r:id="rId6"/>
    <p:sldId id="279" r:id="rId7"/>
    <p:sldId id="280" r:id="rId8"/>
    <p:sldId id="281" r:id="rId9"/>
    <p:sldId id="284" r:id="rId10"/>
    <p:sldId id="282" r:id="rId11"/>
    <p:sldId id="283" r:id="rId12"/>
    <p:sldId id="285" r:id="rId13"/>
    <p:sldId id="286" r:id="rId14"/>
    <p:sldId id="287" r:id="rId15"/>
    <p:sldId id="288" r:id="rId16"/>
    <p:sldId id="289" r:id="rId17"/>
    <p:sldId id="290" r:id="rId18"/>
    <p:sldId id="291" r:id="rId19"/>
    <p:sldId id="292" r:id="rId20"/>
    <p:sldId id="293" r:id="rId21"/>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57"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000000"/>
    <a:srgbClr val="A82424"/>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9" autoAdjust="0"/>
    <p:restoredTop sz="79444" autoAdjust="0"/>
  </p:normalViewPr>
  <p:slideViewPr>
    <p:cSldViewPr snapToObjects="1" showGuides="1">
      <p:cViewPr varScale="1">
        <p:scale>
          <a:sx n="83" d="100"/>
          <a:sy n="83" d="100"/>
        </p:scale>
        <p:origin x="658" y="58"/>
      </p:cViewPr>
      <p:guideLst>
        <p:guide orient="horz" pos="4157"/>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3" d="100"/>
          <a:sy n="83" d="100"/>
        </p:scale>
        <p:origin x="-3138" y="-96"/>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09FF62DD-3E6F-E344-9909-3B4D3B5976CA}" type="datetimeFigureOut">
              <a:rPr lang="en-US" smtClean="0"/>
              <a:pPr/>
              <a:t>4/8/2019</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84D7EF22-CF73-D947-8360-F9DA40925FE3}"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E84E9F64-1D83-334E-89A2-4B817D248A21}" type="datetimeFigureOut">
              <a:rPr lang="en-US" smtClean="0"/>
              <a:pPr/>
              <a:t>4/8/2019</a:t>
            </a:fld>
            <a:endParaRPr lang="en-US" dirty="0"/>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F425FBC4-EDDB-9748-96F0-0D05920672FF}"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Next to national defense, the health care industry in the United States is one of the largest sectors of the economy. Currently making up almost 20 percent of the nation's gross domestic product, health care in the US will be a significant factor in the national economy for the foreseeable future. Upon completing this course, you should be able to:</a:t>
            </a:r>
          </a:p>
          <a:p>
            <a:r>
              <a:rPr lang="en-US" sz="1200" kern="1200" dirty="0">
                <a:solidFill>
                  <a:schemeClr val="tx1"/>
                </a:solidFill>
                <a:latin typeface="+mn-lt"/>
                <a:ea typeface="+mn-ea"/>
                <a:cs typeface="+mn-cs"/>
              </a:rPr>
              <a:t> </a:t>
            </a:r>
          </a:p>
          <a:p>
            <a:pPr lvl="0"/>
            <a:r>
              <a:rPr lang="en-US" sz="1200" kern="1200" dirty="0">
                <a:solidFill>
                  <a:schemeClr val="tx1"/>
                </a:solidFill>
                <a:latin typeface="+mn-lt"/>
                <a:ea typeface="+mn-ea"/>
                <a:cs typeface="+mn-cs"/>
              </a:rPr>
              <a:t>Describe the general characteristics of the healthcare industry in the US;</a:t>
            </a:r>
          </a:p>
          <a:p>
            <a:pPr lvl="0"/>
            <a:r>
              <a:rPr lang="en-US" sz="1200" kern="1200" dirty="0">
                <a:solidFill>
                  <a:schemeClr val="tx1"/>
                </a:solidFill>
                <a:latin typeface="+mn-lt"/>
                <a:ea typeface="+mn-ea"/>
                <a:cs typeface="+mn-cs"/>
              </a:rPr>
              <a:t>Describe the impact of health reform on the industry;</a:t>
            </a:r>
          </a:p>
          <a:p>
            <a:pPr lvl="0"/>
            <a:r>
              <a:rPr lang="en-US" sz="1200" kern="1200" dirty="0">
                <a:solidFill>
                  <a:schemeClr val="tx1"/>
                </a:solidFill>
                <a:latin typeface="+mn-lt"/>
                <a:ea typeface="+mn-ea"/>
                <a:cs typeface="+mn-cs"/>
              </a:rPr>
              <a:t>Describe the payment system for healthcare services;</a:t>
            </a:r>
          </a:p>
          <a:p>
            <a:pPr lvl="0"/>
            <a:r>
              <a:rPr lang="en-US" sz="1200" kern="1200" dirty="0">
                <a:solidFill>
                  <a:schemeClr val="tx1"/>
                </a:solidFill>
                <a:latin typeface="+mn-lt"/>
                <a:ea typeface="+mn-ea"/>
                <a:cs typeface="+mn-cs"/>
              </a:rPr>
              <a:t>Define the role of financial management in health care organizations; and </a:t>
            </a:r>
          </a:p>
          <a:p>
            <a:pPr lvl="0"/>
            <a:r>
              <a:rPr lang="en-US" sz="1200" kern="1200" dirty="0">
                <a:solidFill>
                  <a:schemeClr val="tx1"/>
                </a:solidFill>
                <a:latin typeface="+mn-lt"/>
                <a:ea typeface="+mn-ea"/>
                <a:cs typeface="+mn-cs"/>
              </a:rPr>
              <a:t>Describe some of the new challenges facing healthcare finance in the US.</a:t>
            </a:r>
          </a:p>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a:t>
            </a:r>
            <a:r>
              <a:rPr lang="en-US" sz="1200" b="1" kern="1200" dirty="0">
                <a:solidFill>
                  <a:schemeClr val="tx1"/>
                </a:solidFill>
                <a:latin typeface="+mn-lt"/>
                <a:ea typeface="+mn-ea"/>
                <a:cs typeface="+mn-cs"/>
              </a:rPr>
              <a:t>Balance Sheet</a:t>
            </a:r>
            <a:r>
              <a:rPr lang="en-US" sz="1200" kern="1200" dirty="0">
                <a:solidFill>
                  <a:schemeClr val="tx1"/>
                </a:solidFill>
                <a:latin typeface="+mn-lt"/>
                <a:ea typeface="+mn-ea"/>
                <a:cs typeface="+mn-cs"/>
              </a:rPr>
              <a:t> describes the organization’s assets, liabilities, and net assets at a specified point in time – usually the end of the accounting period (month, quarter, or year). This definition applies to a physician clinic, hospital, health plan, or other health care organization. This financial statement is based on the accounting identity described earlier – assets = liabilities + net assets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 The </a:t>
            </a:r>
            <a:r>
              <a:rPr lang="en-US" sz="1200" b="1" u="sng" kern="1200" dirty="0">
                <a:solidFill>
                  <a:schemeClr val="tx1"/>
                </a:solidFill>
                <a:latin typeface="+mn-lt"/>
                <a:ea typeface="+mn-ea"/>
                <a:cs typeface="+mn-cs"/>
              </a:rPr>
              <a:t>Statement of Cash Flows</a:t>
            </a:r>
            <a:r>
              <a:rPr lang="en-US" sz="1200" kern="1200" dirty="0">
                <a:solidFill>
                  <a:schemeClr val="tx1"/>
                </a:solidFill>
                <a:latin typeface="+mn-lt"/>
                <a:ea typeface="+mn-ea"/>
                <a:cs typeface="+mn-cs"/>
              </a:rPr>
              <a:t> is a financial statement used to determine the sources and uses of cash for a health care entity using the accrual basis of accounting. This statement literally breaks down the change in the cash balance for an entity from the beginning of an accounting period to the end of that period.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statement of cash flows generally looks the same for a physician clinic, a hospital, or a health plan and breaks the sources and uses of cash into three broad categories:</a:t>
            </a:r>
          </a:p>
          <a:p>
            <a:pPr lvl="0"/>
            <a:r>
              <a:rPr lang="en-US" sz="1200" kern="1200" dirty="0">
                <a:solidFill>
                  <a:schemeClr val="tx1"/>
                </a:solidFill>
                <a:latin typeface="+mn-lt"/>
                <a:ea typeface="+mn-ea"/>
                <a:cs typeface="+mn-cs"/>
              </a:rPr>
              <a:t>Cash flows from operating activities;</a:t>
            </a:r>
          </a:p>
          <a:p>
            <a:pPr lvl="0"/>
            <a:r>
              <a:rPr lang="en-US" sz="1200" kern="1200" dirty="0">
                <a:solidFill>
                  <a:schemeClr val="tx1"/>
                </a:solidFill>
                <a:latin typeface="+mn-lt"/>
                <a:ea typeface="+mn-ea"/>
                <a:cs typeface="+mn-cs"/>
              </a:rPr>
              <a:t>Cash flows from investing activities; and</a:t>
            </a:r>
          </a:p>
          <a:p>
            <a:pPr lvl="0"/>
            <a:r>
              <a:rPr lang="en-US" sz="1200" kern="1200" dirty="0">
                <a:solidFill>
                  <a:schemeClr val="tx1"/>
                </a:solidFill>
                <a:latin typeface="+mn-lt"/>
                <a:ea typeface="+mn-ea"/>
                <a:cs typeface="+mn-cs"/>
              </a:rPr>
              <a:t>Cash flows from financing activities.</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14</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important to note that the income statement and balance sheet have very close inter-relationships . Most significant is the relationship between receivables on the balance sheet and revenues on the income statement.</a:t>
            </a:r>
          </a:p>
          <a:p>
            <a:endParaRPr lang="en-US" dirty="0"/>
          </a:p>
          <a:p>
            <a:r>
              <a:rPr lang="en-US" sz="1200" kern="1200" dirty="0">
                <a:solidFill>
                  <a:schemeClr val="tx1"/>
                </a:solidFill>
                <a:latin typeface="+mn-lt"/>
                <a:ea typeface="+mn-ea"/>
                <a:cs typeface="+mn-cs"/>
              </a:rPr>
              <a:t>For the most part, a health care provider (physician or hospital) provides services on a given day, but then waits for payment for an average period of 40-60 days. The generation of revenue does not result in a significant amount of cash at the time of service. Instead, the revenue is recorded on the income statement when it is earned and a receivable is recorded on the balance sheet at the same time. </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However it is important to note that just because a service has been provided and revenue earned, there may be a lag in time before the cash will be collected for that service. That lag is reflected in the amount of receivables on the balance sheet. </a:t>
            </a:r>
          </a:p>
          <a:p>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Managers in health care entities of any type (clinic, hospital, or health plan) should recognize that transactions that are shown on the income statement might also have an impact on the balance sheet. Essentially any timing difference between recording of an income statement item and its finally being paid or collected in some future time period is captured on the balance sheet. </a:t>
            </a:r>
          </a:p>
          <a:p>
            <a:endParaRPr lang="en-US" dirty="0"/>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15</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Gaining a good understanding of the results described in financial statements often requires an understanding of “what happened” during the time period covered by a financial statement. .  Usually, the “what happened” is described using an </a:t>
            </a:r>
            <a:r>
              <a:rPr lang="en-US" sz="1200" b="1" kern="1200" dirty="0">
                <a:solidFill>
                  <a:schemeClr val="tx1"/>
                </a:solidFill>
                <a:latin typeface="+mn-lt"/>
                <a:ea typeface="+mn-ea"/>
                <a:cs typeface="+mn-cs"/>
              </a:rPr>
              <a:t>operational metric</a:t>
            </a:r>
            <a:r>
              <a:rPr lang="en-US" sz="1200" kern="1200" dirty="0">
                <a:solidFill>
                  <a:schemeClr val="tx1"/>
                </a:solidFill>
                <a:latin typeface="+mn-lt"/>
                <a:ea typeface="+mn-ea"/>
                <a:cs typeface="+mn-cs"/>
              </a:rPr>
              <a:t>. Operational metrics are simple ratios that describe the volume of services provided to patients or members or the resources used to provide services.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u="sng" kern="1200" dirty="0">
                <a:solidFill>
                  <a:schemeClr val="tx1"/>
                </a:solidFill>
                <a:latin typeface="+mn-lt"/>
                <a:ea typeface="+mn-ea"/>
                <a:cs typeface="+mn-cs"/>
              </a:rPr>
              <a:t>Common operational metrics</a:t>
            </a:r>
            <a:r>
              <a:rPr lang="en-US" sz="1200" b="0" kern="1200" dirty="0">
                <a:solidFill>
                  <a:schemeClr val="tx1"/>
                </a:solidFill>
                <a:latin typeface="+mn-lt"/>
                <a:ea typeface="+mn-ea"/>
                <a:cs typeface="+mn-cs"/>
              </a:rPr>
              <a:t> </a:t>
            </a:r>
            <a:r>
              <a:rPr lang="en-US" sz="1200" kern="1200" dirty="0">
                <a:solidFill>
                  <a:schemeClr val="tx1"/>
                </a:solidFill>
                <a:latin typeface="+mn-lt"/>
                <a:ea typeface="+mn-ea"/>
                <a:cs typeface="+mn-cs"/>
              </a:rPr>
              <a:t>vary by type of health care entity, and typically relate to the volumes of services used or the volume of resources used to provide services.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16</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b="1" u="sng" kern="1200" dirty="0">
                <a:solidFill>
                  <a:schemeClr val="tx1"/>
                </a:solidFill>
                <a:latin typeface="+mn-lt"/>
                <a:ea typeface="+mn-ea"/>
                <a:cs typeface="+mn-cs"/>
              </a:rPr>
              <a:t>Ratio analysis</a:t>
            </a:r>
            <a:r>
              <a:rPr lang="en-US" sz="1200" kern="1200" dirty="0">
                <a:solidFill>
                  <a:schemeClr val="tx1"/>
                </a:solidFill>
                <a:latin typeface="+mn-lt"/>
                <a:ea typeface="+mn-ea"/>
                <a:cs typeface="+mn-cs"/>
              </a:rPr>
              <a:t> is used in businesses to assist managers in understanding the relationships between elements in the financial statements.  They also are useful in comparing an organization’s performance with others.  Ratios are also commonly used by lenders to assess the creditworthiness of a business.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17</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Financial ratios are commonly assigned to one of three categories:</a:t>
            </a:r>
          </a:p>
          <a:p>
            <a:pPr lvl="0"/>
            <a:r>
              <a:rPr lang="en-US" sz="1200" b="1" kern="1200" dirty="0">
                <a:solidFill>
                  <a:schemeClr val="tx1"/>
                </a:solidFill>
                <a:latin typeface="+mn-lt"/>
                <a:ea typeface="+mn-ea"/>
                <a:cs typeface="+mn-cs"/>
              </a:rPr>
              <a:t>Liquidity</a:t>
            </a:r>
            <a:r>
              <a:rPr lang="en-US" sz="1200" kern="1200" dirty="0">
                <a:solidFill>
                  <a:schemeClr val="tx1"/>
                </a:solidFill>
                <a:latin typeface="+mn-lt"/>
                <a:ea typeface="+mn-ea"/>
                <a:cs typeface="+mn-cs"/>
              </a:rPr>
              <a:t> – measure the ability of an entity to pay its current obligations as they come due;</a:t>
            </a:r>
          </a:p>
          <a:p>
            <a:pPr lvl="0"/>
            <a:r>
              <a:rPr lang="en-US" sz="1200" b="1" kern="1200" dirty="0">
                <a:solidFill>
                  <a:schemeClr val="tx1"/>
                </a:solidFill>
                <a:latin typeface="+mn-lt"/>
                <a:ea typeface="+mn-ea"/>
                <a:cs typeface="+mn-cs"/>
              </a:rPr>
              <a:t>Capital structure</a:t>
            </a:r>
            <a:r>
              <a:rPr lang="en-US" sz="1200" kern="1200" dirty="0">
                <a:solidFill>
                  <a:schemeClr val="tx1"/>
                </a:solidFill>
                <a:latin typeface="+mn-lt"/>
                <a:ea typeface="+mn-ea"/>
                <a:cs typeface="+mn-cs"/>
              </a:rPr>
              <a:t> – (also known as </a:t>
            </a:r>
            <a:r>
              <a:rPr lang="en-US" sz="1200" b="1" kern="1200" dirty="0">
                <a:solidFill>
                  <a:schemeClr val="tx1"/>
                </a:solidFill>
                <a:latin typeface="+mn-lt"/>
                <a:ea typeface="+mn-ea"/>
                <a:cs typeface="+mn-cs"/>
              </a:rPr>
              <a:t>solvency</a:t>
            </a:r>
            <a:r>
              <a:rPr lang="en-US" sz="1200" kern="1200" dirty="0">
                <a:solidFill>
                  <a:schemeClr val="tx1"/>
                </a:solidFill>
                <a:latin typeface="+mn-lt"/>
                <a:ea typeface="+mn-ea"/>
                <a:cs typeface="+mn-cs"/>
              </a:rPr>
              <a:t>) – measures how the assets for an entity are financed, as well as its ability to pay its long-term debts; and</a:t>
            </a:r>
          </a:p>
          <a:p>
            <a:pPr lvl="0"/>
            <a:r>
              <a:rPr lang="en-US" sz="1200" b="1" kern="1200" dirty="0">
                <a:solidFill>
                  <a:schemeClr val="tx1"/>
                </a:solidFill>
                <a:latin typeface="+mn-lt"/>
                <a:ea typeface="+mn-ea"/>
                <a:cs typeface="+mn-cs"/>
              </a:rPr>
              <a:t>Profitability</a:t>
            </a:r>
            <a:r>
              <a:rPr lang="en-US" sz="1200" kern="1200" dirty="0">
                <a:solidFill>
                  <a:schemeClr val="tx1"/>
                </a:solidFill>
                <a:latin typeface="+mn-lt"/>
                <a:ea typeface="+mn-ea"/>
                <a:cs typeface="+mn-cs"/>
              </a:rPr>
              <a:t> – measures the extent to which the entity is generating a surplus.</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18</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accounting system used in most health care organizations – physician offices, hospitals, dental clinics, or health plans – is based on a </a:t>
            </a:r>
            <a:r>
              <a:rPr lang="en-US" sz="1200" b="1" u="sng" kern="1200" dirty="0">
                <a:solidFill>
                  <a:schemeClr val="tx1"/>
                </a:solidFill>
                <a:latin typeface="+mn-lt"/>
                <a:ea typeface="+mn-ea"/>
                <a:cs typeface="+mn-cs"/>
              </a:rPr>
              <a:t>double entry</a:t>
            </a:r>
            <a:r>
              <a:rPr lang="en-US" sz="1200" kern="1200" dirty="0">
                <a:solidFill>
                  <a:schemeClr val="tx1"/>
                </a:solidFill>
                <a:latin typeface="+mn-lt"/>
                <a:ea typeface="+mn-ea"/>
                <a:cs typeface="+mn-cs"/>
              </a:rPr>
              <a:t> system, where there are two sides to every transaction and the two sides must always be equal (or as accountants say, “in balance”). </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Think about your own personal finances. You have things you have and bills you owe, right? Accounting is no different. We break these things into three categories:</a:t>
            </a:r>
          </a:p>
          <a:p>
            <a:pPr lvl="0"/>
            <a:r>
              <a:rPr lang="en-US" sz="1200" kern="1200" dirty="0">
                <a:solidFill>
                  <a:schemeClr val="tx1"/>
                </a:solidFill>
                <a:latin typeface="+mn-lt"/>
                <a:ea typeface="+mn-ea"/>
                <a:cs typeface="+mn-cs"/>
              </a:rPr>
              <a:t>What you have or are owed – known as an “</a:t>
            </a:r>
            <a:r>
              <a:rPr lang="en-US" sz="1200" b="1" u="sng" kern="1200" dirty="0">
                <a:solidFill>
                  <a:schemeClr val="tx1"/>
                </a:solidFill>
                <a:latin typeface="+mn-lt"/>
                <a:ea typeface="+mn-ea"/>
                <a:cs typeface="+mn-cs"/>
              </a:rPr>
              <a:t>asset</a:t>
            </a:r>
            <a:r>
              <a:rPr lang="en-US" sz="1200" kern="1200" dirty="0">
                <a:solidFill>
                  <a:schemeClr val="tx1"/>
                </a:solidFill>
                <a:latin typeface="+mn-lt"/>
                <a:ea typeface="+mn-ea"/>
                <a:cs typeface="+mn-cs"/>
              </a:rPr>
              <a:t>”;</a:t>
            </a:r>
          </a:p>
          <a:p>
            <a:pPr lvl="0"/>
            <a:r>
              <a:rPr lang="en-US" sz="1200" kern="1200" dirty="0">
                <a:solidFill>
                  <a:schemeClr val="tx1"/>
                </a:solidFill>
                <a:latin typeface="+mn-lt"/>
                <a:ea typeface="+mn-ea"/>
                <a:cs typeface="+mn-cs"/>
              </a:rPr>
              <a:t>What you owe – known as a “</a:t>
            </a:r>
            <a:r>
              <a:rPr lang="en-US" sz="1200" b="1" u="sng" kern="1200" dirty="0">
                <a:solidFill>
                  <a:schemeClr val="tx1"/>
                </a:solidFill>
                <a:latin typeface="+mn-lt"/>
                <a:ea typeface="+mn-ea"/>
                <a:cs typeface="+mn-cs"/>
              </a:rPr>
              <a:t>liability</a:t>
            </a:r>
            <a:r>
              <a:rPr lang="en-US" sz="1200" kern="1200" dirty="0">
                <a:solidFill>
                  <a:schemeClr val="tx1"/>
                </a:solidFill>
                <a:latin typeface="+mn-lt"/>
                <a:ea typeface="+mn-ea"/>
                <a:cs typeface="+mn-cs"/>
              </a:rPr>
              <a:t>”; and</a:t>
            </a:r>
          </a:p>
          <a:p>
            <a:pPr lvl="0"/>
            <a:r>
              <a:rPr lang="en-US" sz="1200" kern="1200" dirty="0">
                <a:solidFill>
                  <a:schemeClr val="tx1"/>
                </a:solidFill>
                <a:latin typeface="+mn-lt"/>
                <a:ea typeface="+mn-ea"/>
                <a:cs typeface="+mn-cs"/>
              </a:rPr>
              <a:t>What you get to keep (or retain) – known as “</a:t>
            </a:r>
            <a:r>
              <a:rPr lang="en-US" sz="1200" b="1" u="sng" kern="1200" dirty="0">
                <a:solidFill>
                  <a:schemeClr val="tx1"/>
                </a:solidFill>
                <a:latin typeface="+mn-lt"/>
                <a:ea typeface="+mn-ea"/>
                <a:cs typeface="+mn-cs"/>
              </a:rPr>
              <a:t>net assets</a:t>
            </a:r>
            <a:r>
              <a:rPr lang="en-US" sz="1200" kern="1200" dirty="0">
                <a:solidFill>
                  <a:schemeClr val="tx1"/>
                </a:solidFill>
                <a:latin typeface="+mn-lt"/>
                <a:ea typeface="+mn-ea"/>
                <a:cs typeface="+mn-cs"/>
              </a:rPr>
              <a:t>” or “</a:t>
            </a:r>
            <a:r>
              <a:rPr lang="en-US" sz="1200" b="1" u="sng" kern="1200" dirty="0">
                <a:solidFill>
                  <a:schemeClr val="tx1"/>
                </a:solidFill>
                <a:latin typeface="+mn-lt"/>
                <a:ea typeface="+mn-ea"/>
                <a:cs typeface="+mn-cs"/>
              </a:rPr>
              <a:t>equity</a:t>
            </a:r>
            <a:r>
              <a:rPr lang="en-US" sz="1200" kern="1200" dirty="0">
                <a:solidFill>
                  <a:schemeClr val="tx1"/>
                </a:solidFill>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Another basic element of accounting is the </a:t>
            </a:r>
            <a:r>
              <a:rPr lang="en-US" sz="1200" b="1" u="sng" kern="1200" dirty="0">
                <a:solidFill>
                  <a:schemeClr val="tx1"/>
                </a:solidFill>
                <a:latin typeface="+mn-lt"/>
                <a:ea typeface="+mn-ea"/>
                <a:cs typeface="+mn-cs"/>
              </a:rPr>
              <a:t>matching principle</a:t>
            </a:r>
            <a:r>
              <a:rPr lang="en-US" sz="1200" kern="1200" dirty="0">
                <a:solidFill>
                  <a:schemeClr val="tx1"/>
                </a:solidFill>
                <a:latin typeface="+mn-lt"/>
                <a:ea typeface="+mn-ea"/>
                <a:cs typeface="+mn-cs"/>
              </a:rPr>
              <a:t>, which says that when recording transactions, we should match the revenues earned in a given time period (a month, a quarter, or a year) with the expenses incurred to earn that revenue.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So, if a clinic provided 200 patient exams during the month of January 201X and those exams resulted in $10,000 in revenues then the expenses generated during that time (such as salaries, office rent, supplies) should be recorded in the same month. In some cases, we may not know the exact amount of revenue to be collected or salaries to be paid at the end of the time frame we are using. In that case it is allowable to use a reasonable estimate until the true amount is known. In accounting, we call that estimate an “</a:t>
            </a:r>
            <a:r>
              <a:rPr lang="en-US" sz="1200" b="1" u="sng" kern="1200" dirty="0">
                <a:solidFill>
                  <a:schemeClr val="tx1"/>
                </a:solidFill>
                <a:latin typeface="+mn-lt"/>
                <a:ea typeface="+mn-ea"/>
                <a:cs typeface="+mn-cs"/>
              </a:rPr>
              <a:t>accrual</a:t>
            </a:r>
            <a:r>
              <a:rPr lang="en-US" sz="1200" kern="1200" dirty="0">
                <a:solidFill>
                  <a:schemeClr val="tx1"/>
                </a:solidFill>
                <a:latin typeface="+mn-lt"/>
                <a:ea typeface="+mn-ea"/>
                <a:cs typeface="+mn-cs"/>
              </a:rPr>
              <a:t>”. The matching principle is the basis for what is known as the </a:t>
            </a:r>
            <a:r>
              <a:rPr lang="en-US" sz="1200" b="1" u="sng" kern="1200" dirty="0">
                <a:solidFill>
                  <a:schemeClr val="tx1"/>
                </a:solidFill>
                <a:latin typeface="+mn-lt"/>
                <a:ea typeface="+mn-ea"/>
                <a:cs typeface="+mn-cs"/>
              </a:rPr>
              <a:t>accrual basis of accounting</a:t>
            </a:r>
          </a:p>
          <a:p>
            <a:endParaRPr lang="en-US" sz="1200" b="1" u="sng" kern="1200" dirty="0">
              <a:solidFill>
                <a:schemeClr val="tx1"/>
              </a:solidFill>
              <a:latin typeface="+mn-lt"/>
              <a:ea typeface="+mn-ea"/>
              <a:cs typeface="+mn-cs"/>
            </a:endParaRPr>
          </a:p>
          <a:p>
            <a:r>
              <a:rPr lang="en-US" sz="1200" kern="1200" dirty="0">
                <a:solidFill>
                  <a:schemeClr val="tx1"/>
                </a:solidFill>
                <a:latin typeface="+mn-lt"/>
                <a:ea typeface="+mn-ea"/>
                <a:cs typeface="+mn-cs"/>
              </a:rPr>
              <a:t>Most corporations are required to use the accrual basis of accounting and it is specifically required by the Centers for Medicare and Medicaid Services (“CMS”) for financial reporting purposes (such as a hospital, FQHC, or health plan annual cost report). </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accrual basis of accounting is a part of Generally Accepted Accounting Principles (“GAAP”) defined by the American Institute of Certified Public Accountants. </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other common basis of accounting is the </a:t>
            </a:r>
            <a:r>
              <a:rPr lang="en-US" sz="1200" b="1" u="sng" kern="1200" dirty="0">
                <a:solidFill>
                  <a:schemeClr val="tx1"/>
                </a:solidFill>
                <a:latin typeface="+mn-lt"/>
                <a:ea typeface="+mn-ea"/>
                <a:cs typeface="+mn-cs"/>
              </a:rPr>
              <a:t>cash basis of accounting</a:t>
            </a:r>
            <a:r>
              <a:rPr lang="en-US" sz="1200" kern="1200" dirty="0">
                <a:solidFill>
                  <a:schemeClr val="tx1"/>
                </a:solidFill>
                <a:latin typeface="+mn-lt"/>
                <a:ea typeface="+mn-ea"/>
                <a:cs typeface="+mn-cs"/>
              </a:rPr>
              <a:t>. Cash basis accounting is similar to how people normally keep their personal checkbook – recording revenue when received and deposited to the bank and recording expenses when a payment is made</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basic principles of accounting described here are used to prepare the three financial statements used in managing a business, including a health care organization. These statements are:</a:t>
            </a:r>
          </a:p>
          <a:p>
            <a:pPr lvl="0"/>
            <a:r>
              <a:rPr lang="en-US" sz="1200" kern="1200" dirty="0">
                <a:solidFill>
                  <a:schemeClr val="tx1"/>
                </a:solidFill>
                <a:latin typeface="+mn-lt"/>
                <a:ea typeface="+mn-ea"/>
                <a:cs typeface="+mn-cs"/>
              </a:rPr>
              <a:t>The </a:t>
            </a:r>
            <a:r>
              <a:rPr lang="en-US" sz="1200" b="1" u="sng" kern="1200" dirty="0">
                <a:solidFill>
                  <a:schemeClr val="tx1"/>
                </a:solidFill>
                <a:latin typeface="+mn-lt"/>
                <a:ea typeface="+mn-ea"/>
                <a:cs typeface="+mn-cs"/>
              </a:rPr>
              <a:t>income statement</a:t>
            </a:r>
            <a:r>
              <a:rPr lang="en-US" sz="1200" kern="1200" dirty="0">
                <a:solidFill>
                  <a:schemeClr val="tx1"/>
                </a:solidFill>
                <a:latin typeface="+mn-lt"/>
                <a:ea typeface="+mn-ea"/>
                <a:cs typeface="+mn-cs"/>
              </a:rPr>
              <a:t> or “statement of operations”;</a:t>
            </a:r>
          </a:p>
          <a:p>
            <a:pPr lvl="0"/>
            <a:r>
              <a:rPr lang="en-US" sz="1200" kern="1200" dirty="0">
                <a:solidFill>
                  <a:schemeClr val="tx1"/>
                </a:solidFill>
                <a:latin typeface="+mn-lt"/>
                <a:ea typeface="+mn-ea"/>
                <a:cs typeface="+mn-cs"/>
              </a:rPr>
              <a:t>The </a:t>
            </a:r>
            <a:r>
              <a:rPr lang="en-US" sz="1200" b="1" u="sng" kern="1200" dirty="0">
                <a:solidFill>
                  <a:schemeClr val="tx1"/>
                </a:solidFill>
                <a:latin typeface="+mn-lt"/>
                <a:ea typeface="+mn-ea"/>
                <a:cs typeface="+mn-cs"/>
              </a:rPr>
              <a:t>balance sheet</a:t>
            </a:r>
            <a:r>
              <a:rPr lang="en-US" sz="1200" kern="1200" dirty="0">
                <a:solidFill>
                  <a:schemeClr val="tx1"/>
                </a:solidFill>
                <a:latin typeface="+mn-lt"/>
                <a:ea typeface="+mn-ea"/>
                <a:cs typeface="+mn-cs"/>
              </a:rPr>
              <a:t> or “statement of financial position”; and</a:t>
            </a:r>
          </a:p>
          <a:p>
            <a:pPr lvl="0"/>
            <a:r>
              <a:rPr lang="en-US" sz="1200" kern="1200" dirty="0">
                <a:solidFill>
                  <a:schemeClr val="tx1"/>
                </a:solidFill>
                <a:latin typeface="+mn-lt"/>
                <a:ea typeface="+mn-ea"/>
                <a:cs typeface="+mn-cs"/>
              </a:rPr>
              <a:t>The </a:t>
            </a:r>
            <a:r>
              <a:rPr lang="en-US" sz="1200" b="1" u="sng" kern="1200" dirty="0">
                <a:solidFill>
                  <a:schemeClr val="tx1"/>
                </a:solidFill>
                <a:latin typeface="+mn-lt"/>
                <a:ea typeface="+mn-ea"/>
                <a:cs typeface="+mn-cs"/>
              </a:rPr>
              <a:t>statement of cash flows</a:t>
            </a:r>
            <a:r>
              <a:rPr lang="en-US" sz="1200" kern="1200" dirty="0">
                <a:solidFill>
                  <a:schemeClr val="tx1"/>
                </a:solidFill>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10</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Income Statement</a:t>
            </a:r>
            <a:r>
              <a:rPr lang="en-US" sz="1200" kern="1200" dirty="0">
                <a:solidFill>
                  <a:schemeClr val="tx1"/>
                </a:solidFill>
                <a:latin typeface="+mn-lt"/>
                <a:ea typeface="+mn-ea"/>
                <a:cs typeface="+mn-cs"/>
              </a:rPr>
              <a:t> – the income statement summarizes </a:t>
            </a:r>
            <a:r>
              <a:rPr lang="en-US" sz="1200" b="1" kern="1200" dirty="0">
                <a:solidFill>
                  <a:schemeClr val="tx1"/>
                </a:solidFill>
                <a:latin typeface="+mn-lt"/>
                <a:ea typeface="+mn-ea"/>
                <a:cs typeface="+mn-cs"/>
              </a:rPr>
              <a:t>revenues</a:t>
            </a:r>
            <a:r>
              <a:rPr lang="en-US" sz="1200" kern="1200" dirty="0">
                <a:solidFill>
                  <a:schemeClr val="tx1"/>
                </a:solidFill>
                <a:latin typeface="+mn-lt"/>
                <a:ea typeface="+mn-ea"/>
                <a:cs typeface="+mn-cs"/>
              </a:rPr>
              <a:t>, </a:t>
            </a:r>
            <a:r>
              <a:rPr lang="en-US" sz="1200" b="1" kern="1200" dirty="0">
                <a:solidFill>
                  <a:schemeClr val="tx1"/>
                </a:solidFill>
                <a:latin typeface="+mn-lt"/>
                <a:ea typeface="+mn-ea"/>
                <a:cs typeface="+mn-cs"/>
              </a:rPr>
              <a:t>expenses</a:t>
            </a:r>
            <a:r>
              <a:rPr lang="en-US" sz="1200" kern="1200" dirty="0">
                <a:solidFill>
                  <a:schemeClr val="tx1"/>
                </a:solidFill>
                <a:latin typeface="+mn-lt"/>
                <a:ea typeface="+mn-ea"/>
                <a:cs typeface="+mn-cs"/>
              </a:rPr>
              <a:t>, and </a:t>
            </a:r>
            <a:r>
              <a:rPr lang="en-US" sz="1200" b="1" kern="1200" dirty="0">
                <a:solidFill>
                  <a:schemeClr val="tx1"/>
                </a:solidFill>
                <a:latin typeface="+mn-lt"/>
                <a:ea typeface="+mn-ea"/>
                <a:cs typeface="+mn-cs"/>
              </a:rPr>
              <a:t>income </a:t>
            </a:r>
            <a:r>
              <a:rPr lang="en-US" sz="1200" kern="1200" dirty="0">
                <a:solidFill>
                  <a:schemeClr val="tx1"/>
                </a:solidFill>
                <a:latin typeface="+mn-lt"/>
                <a:ea typeface="+mn-ea"/>
                <a:cs typeface="+mn-cs"/>
              </a:rPr>
              <a:t>for an organization </a:t>
            </a:r>
            <a:r>
              <a:rPr lang="en-US" sz="1200" i="1" kern="1200" dirty="0">
                <a:solidFill>
                  <a:schemeClr val="tx1"/>
                </a:solidFill>
                <a:latin typeface="+mn-lt"/>
                <a:ea typeface="+mn-ea"/>
                <a:cs typeface="+mn-cs"/>
              </a:rPr>
              <a:t>over a specified period of time – month, quarter, or year</a:t>
            </a:r>
            <a:r>
              <a:rPr lang="en-US" sz="1200" kern="1200" dirty="0">
                <a:solidFill>
                  <a:schemeClr val="tx1"/>
                </a:solidFill>
                <a:latin typeface="+mn-lt"/>
                <a:ea typeface="+mn-ea"/>
                <a:cs typeface="+mn-cs"/>
              </a:rPr>
              <a:t>. The income statement is generally organized the same way, regardless of the type of entity it relates to. That basic format of this statement is:</a:t>
            </a:r>
          </a:p>
          <a:p>
            <a:r>
              <a:rPr lang="en-US" sz="1200" kern="1200" dirty="0">
                <a:solidFill>
                  <a:schemeClr val="tx1"/>
                </a:solidFill>
                <a:latin typeface="+mn-lt"/>
                <a:ea typeface="+mn-ea"/>
                <a:cs typeface="+mn-cs"/>
              </a:rPr>
              <a:t>  Revenues</a:t>
            </a:r>
          </a:p>
          <a:p>
            <a:r>
              <a:rPr lang="en-US" sz="1200" u="sng" kern="1200" dirty="0">
                <a:solidFill>
                  <a:schemeClr val="tx1"/>
                </a:solidFill>
                <a:latin typeface="+mn-lt"/>
                <a:ea typeface="+mn-ea"/>
                <a:cs typeface="+mn-cs"/>
              </a:rPr>
              <a:t>- Expenses</a:t>
            </a:r>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      Income</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Note color scheme – black ink and red ink</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he similarities end with those high level classifications. Income statements for physician clinics, hospitals, and health plans appear different from each other </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11</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Hospitals and physicians may serve patients who are unwilling to pay whatever is due and those amounts are referred to as </a:t>
            </a:r>
            <a:r>
              <a:rPr lang="en-US" sz="1200" b="1" kern="1200" dirty="0">
                <a:solidFill>
                  <a:schemeClr val="tx1"/>
                </a:solidFill>
                <a:latin typeface="+mn-lt"/>
                <a:ea typeface="+mn-ea"/>
                <a:cs typeface="+mn-cs"/>
              </a:rPr>
              <a:t>bad debt</a:t>
            </a:r>
            <a:r>
              <a:rPr lang="en-US" sz="1200" kern="1200" dirty="0">
                <a:solidFill>
                  <a:schemeClr val="tx1"/>
                </a:solidFill>
                <a:latin typeface="+mn-lt"/>
                <a:ea typeface="+mn-ea"/>
                <a:cs typeface="+mn-cs"/>
              </a:rPr>
              <a:t>. Some health care providers (primarily hospitals) will provide care to persons without health insurance or the means to pay for care. This is known as </a:t>
            </a:r>
            <a:r>
              <a:rPr lang="en-US" sz="1200" b="1" kern="1200" dirty="0">
                <a:solidFill>
                  <a:schemeClr val="tx1"/>
                </a:solidFill>
                <a:latin typeface="+mn-lt"/>
                <a:ea typeface="+mn-ea"/>
                <a:cs typeface="+mn-cs"/>
              </a:rPr>
              <a:t>charity care</a:t>
            </a:r>
            <a:r>
              <a:rPr lang="en-US" sz="1200" kern="1200" dirty="0">
                <a:solidFill>
                  <a:schemeClr val="tx1"/>
                </a:solidFill>
                <a:latin typeface="+mn-lt"/>
                <a:ea typeface="+mn-ea"/>
                <a:cs typeface="+mn-cs"/>
              </a:rPr>
              <a:t>. Many will consider bad debt and charity care as the same thing – a foregone payment to someone who cannot pay - although this view is not correct. The difference between bad debt and charity care is that with bad debt, the patient has the ability to pay but does not, while with charity care, the patient does not have the ability to pay. </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381001"/>
            <a:ext cx="10363200" cy="2244101"/>
          </a:xfrm>
          <a:ln>
            <a:noFill/>
          </a:ln>
        </p:spPr>
        <p:txBody>
          <a:bodyPr bIns="228600" anchor="b" anchorCtr="0">
            <a:noAutofit/>
          </a:bodyPr>
          <a:lstStyle>
            <a:lvl1pPr>
              <a:defRPr sz="3600" b="1" i="0" cap="none" spc="0">
                <a:solidFill>
                  <a:schemeClr val="tx2"/>
                </a:solidFill>
                <a:effectLst/>
              </a:defRPr>
            </a:lvl1pPr>
          </a:lstStyle>
          <a:p>
            <a:r>
              <a:rPr lang="en-US" dirty="0"/>
              <a:t>Click to Add Title</a:t>
            </a:r>
          </a:p>
        </p:txBody>
      </p:sp>
      <p:sp>
        <p:nvSpPr>
          <p:cNvPr id="14" name="Subtitle 2"/>
          <p:cNvSpPr>
            <a:spLocks noGrp="1"/>
          </p:cNvSpPr>
          <p:nvPr>
            <p:ph type="subTitle" idx="10" hasCustomPrompt="1"/>
          </p:nvPr>
        </p:nvSpPr>
        <p:spPr>
          <a:xfrm>
            <a:off x="914400" y="2634440"/>
            <a:ext cx="10363200" cy="718361"/>
          </a:xfrm>
        </p:spPr>
        <p:txBody>
          <a:bodyPr tIns="228600">
            <a:noAutofit/>
          </a:bodyPr>
          <a:lstStyle>
            <a:lvl1pPr marL="0" indent="0" algn="ctr">
              <a:lnSpc>
                <a:spcPts val="2600"/>
              </a:lnSpc>
              <a:spcBef>
                <a:spcPts val="0"/>
              </a:spcBef>
              <a:buNone/>
              <a:defRPr sz="2400" i="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cxnSp>
        <p:nvCxnSpPr>
          <p:cNvPr id="8" name="Straight Connector 7"/>
          <p:cNvCxnSpPr/>
          <p:nvPr userDrawn="1"/>
        </p:nvCxnSpPr>
        <p:spPr>
          <a:xfrm>
            <a:off x="914400" y="2634439"/>
            <a:ext cx="10363200" cy="1"/>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Text Placeholder 16"/>
          <p:cNvSpPr>
            <a:spLocks noGrp="1"/>
          </p:cNvSpPr>
          <p:nvPr>
            <p:ph type="body" sz="quarter" idx="12" hasCustomPrompt="1"/>
          </p:nvPr>
        </p:nvSpPr>
        <p:spPr>
          <a:xfrm>
            <a:off x="914400" y="3352800"/>
            <a:ext cx="10363200" cy="609600"/>
          </a:xfrm>
        </p:spPr>
        <p:txBody>
          <a:bodyPr>
            <a:noAutofit/>
          </a:bodyPr>
          <a:lstStyle>
            <a:lvl1pPr algn="ctr">
              <a:lnSpc>
                <a:spcPts val="2600"/>
              </a:lnSpc>
              <a:spcBef>
                <a:spcPts val="0"/>
              </a:spcBef>
              <a:buNone/>
              <a:defRPr sz="2400" i="1">
                <a:solidFill>
                  <a:schemeClr val="bg2"/>
                </a:solidFill>
              </a:defRPr>
            </a:lvl1pPr>
            <a:lvl2pPr>
              <a:buNone/>
              <a:defRPr sz="2400" i="1">
                <a:solidFill>
                  <a:srgbClr val="FF0000"/>
                </a:solidFill>
              </a:defRPr>
            </a:lvl2pPr>
            <a:lvl3pPr>
              <a:buNone/>
              <a:defRPr sz="2400" i="1">
                <a:solidFill>
                  <a:srgbClr val="FF0000"/>
                </a:solidFill>
              </a:defRPr>
            </a:lvl3pPr>
            <a:lvl4pPr>
              <a:buNone/>
              <a:defRPr sz="2400" i="1">
                <a:solidFill>
                  <a:srgbClr val="FF0000"/>
                </a:solidFill>
              </a:defRPr>
            </a:lvl4pPr>
            <a:lvl5pPr>
              <a:buNone/>
              <a:defRPr sz="2400" i="1">
                <a:solidFill>
                  <a:srgbClr val="FF0000"/>
                </a:solidFill>
              </a:defRPr>
            </a:lvl5pPr>
          </a:lstStyle>
          <a:p>
            <a:pPr lvl="0"/>
            <a:r>
              <a:rPr lang="en-US" dirty="0"/>
              <a:t>Click to add date</a:t>
            </a:r>
          </a:p>
        </p:txBody>
      </p:sp>
      <p:sp>
        <p:nvSpPr>
          <p:cNvPr id="19" name="Text Placeholder 18"/>
          <p:cNvSpPr>
            <a:spLocks noGrp="1"/>
          </p:cNvSpPr>
          <p:nvPr>
            <p:ph type="body" sz="quarter" idx="13" hasCustomPrompt="1"/>
          </p:nvPr>
        </p:nvSpPr>
        <p:spPr>
          <a:xfrm>
            <a:off x="4064000" y="4765106"/>
            <a:ext cx="7213600" cy="645095"/>
          </a:xfrm>
        </p:spPr>
        <p:txBody>
          <a:bodyPr anchor="b" anchorCtr="0">
            <a:noAutofit/>
          </a:bodyPr>
          <a:lstStyle>
            <a:lvl1pPr algn="r">
              <a:lnSpc>
                <a:spcPts val="2200"/>
              </a:lnSpc>
              <a:spcBef>
                <a:spcPts val="0"/>
              </a:spcBef>
              <a:buNone/>
              <a:defRPr sz="1600" b="1" i="0" baseline="0">
                <a:solidFill>
                  <a:schemeClr val="bg2"/>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name </a:t>
            </a:r>
          </a:p>
        </p:txBody>
      </p:sp>
      <p:sp>
        <p:nvSpPr>
          <p:cNvPr id="11" name="Text Placeholder 18"/>
          <p:cNvSpPr>
            <a:spLocks noGrp="1"/>
          </p:cNvSpPr>
          <p:nvPr>
            <p:ph type="body" sz="quarter" idx="14" hasCustomPrompt="1"/>
          </p:nvPr>
        </p:nvSpPr>
        <p:spPr>
          <a:xfrm>
            <a:off x="4064000" y="5473517"/>
            <a:ext cx="7213600" cy="474947"/>
          </a:xfrm>
        </p:spPr>
        <p:txBody>
          <a:bodyPr anchor="t" anchorCtr="0">
            <a:noAutofit/>
          </a:bodyPr>
          <a:lstStyle>
            <a:lvl1pPr algn="r">
              <a:lnSpc>
                <a:spcPts val="2200"/>
              </a:lnSpc>
              <a:spcBef>
                <a:spcPts val="0"/>
              </a:spcBef>
              <a:buNone/>
              <a:defRPr sz="1600" b="0" i="0" baseline="0">
                <a:solidFill>
                  <a:srgbClr val="006699"/>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title </a:t>
            </a:r>
          </a:p>
        </p:txBody>
      </p:sp>
      <p:sp>
        <p:nvSpPr>
          <p:cNvPr id="15" name="Slide Number Placeholder 2"/>
          <p:cNvSpPr>
            <a:spLocks noGrp="1"/>
          </p:cNvSpPr>
          <p:nvPr>
            <p:ph type="sldNum" sz="quarter" idx="15"/>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8943F-F2AB-4071-BC73-7488434DC1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CED13D-8A1E-4D96-B0CE-8822BE0C3C2E}"/>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4" name="Footer Placeholder 3">
            <a:extLst>
              <a:ext uri="{FF2B5EF4-FFF2-40B4-BE49-F238E27FC236}">
                <a16:creationId xmlns:a16="http://schemas.microsoft.com/office/drawing/2014/main" id="{89DFAA7D-0F78-488B-A5FB-D8FF8DB13F7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CEFF8C-9EEF-4AC5-AD31-BA486404DABB}"/>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702895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0A7AE0-D1AB-49F1-A801-B4E203718A54}"/>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3" name="Footer Placeholder 2">
            <a:extLst>
              <a:ext uri="{FF2B5EF4-FFF2-40B4-BE49-F238E27FC236}">
                <a16:creationId xmlns:a16="http://schemas.microsoft.com/office/drawing/2014/main" id="{E3136CDA-CBF1-4EA6-B69F-889351FB5C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84EDF-D75C-4B10-98B7-963CA70EFCFE}"/>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13548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701B1-CB7B-400F-92C9-3E8DF12AF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65816E-2A64-48F6-9472-9100B6E329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71E95A-01C9-4813-A733-37E6CD12B0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7AD2BB-F29B-4C7B-8258-D1C612041C6B}"/>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6" name="Footer Placeholder 5">
            <a:extLst>
              <a:ext uri="{FF2B5EF4-FFF2-40B4-BE49-F238E27FC236}">
                <a16:creationId xmlns:a16="http://schemas.microsoft.com/office/drawing/2014/main" id="{77E16781-1E7E-48A7-84CF-79B8A8DFA8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BB3975-C2C5-4250-A218-3F23C2EB73B0}"/>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939972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F56A0-6118-4C20-B00F-EA7CFC39A6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2240B9-53D3-4301-A6E1-5BC7530317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16D1A9-ABBB-4AB6-86D1-94D88464E1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292F93-D016-43CC-8535-612EE2E8035A}"/>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6" name="Footer Placeholder 5">
            <a:extLst>
              <a:ext uri="{FF2B5EF4-FFF2-40B4-BE49-F238E27FC236}">
                <a16:creationId xmlns:a16="http://schemas.microsoft.com/office/drawing/2014/main" id="{3F494FCD-3163-4FEB-92F9-A30C48812C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3B60E4-D9A7-4ED7-994A-5C70FCAD84BC}"/>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4155519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A4E3D-E601-4B2B-AEBC-AC1D0D94A7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940D84-FDBB-48CF-BF21-E5D0ABB48B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05B3C7-8629-4C20-9DAC-CB3B4E455BEE}"/>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5" name="Footer Placeholder 4">
            <a:extLst>
              <a:ext uri="{FF2B5EF4-FFF2-40B4-BE49-F238E27FC236}">
                <a16:creationId xmlns:a16="http://schemas.microsoft.com/office/drawing/2014/main" id="{ACEE29BA-AD6E-4EF8-8EB3-72EA11601C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2C7110-EA72-4E9C-9EB1-A940BA6C1E91}"/>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32570932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03B11F-D234-4D1A-8FF1-74D0AABAFC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D1471B-D722-4509-B23C-F931518766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3CD59C-60FB-4FBE-AEDB-1D77A40F4419}"/>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5" name="Footer Placeholder 4">
            <a:extLst>
              <a:ext uri="{FF2B5EF4-FFF2-40B4-BE49-F238E27FC236}">
                <a16:creationId xmlns:a16="http://schemas.microsoft.com/office/drawing/2014/main" id="{AE3D3668-9649-4F6E-94A3-90D1001B83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4D9DF8-030B-4492-9700-5AFDB80AECF0}"/>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1775746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4" name="Content Placeholder 2"/>
          <p:cNvSpPr>
            <a:spLocks noGrp="1"/>
          </p:cNvSpPr>
          <p:nvPr>
            <p:ph sz="half" idx="1" hasCustomPrompt="1"/>
          </p:nvPr>
        </p:nvSpPr>
        <p:spPr>
          <a:xfrm>
            <a:off x="914400" y="1600201"/>
            <a:ext cx="4978400" cy="4190999"/>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10"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
        <p:nvSpPr>
          <p:cNvPr id="12" name="Content Placeholder 2"/>
          <p:cNvSpPr>
            <a:spLocks noGrp="1"/>
          </p:cNvSpPr>
          <p:nvPr>
            <p:ph sz="half" idx="11" hasCustomPrompt="1"/>
          </p:nvPr>
        </p:nvSpPr>
        <p:spPr>
          <a:xfrm>
            <a:off x="6299200" y="1600200"/>
            <a:ext cx="4978400" cy="4190998"/>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cxnSp>
        <p:nvCxnSpPr>
          <p:cNvPr id="6" name="Straight Connector 5"/>
          <p:cNvCxnSpPr/>
          <p:nvPr userDrawn="1"/>
        </p:nvCxnSpPr>
        <p:spPr>
          <a:xfrm>
            <a:off x="914400" y="1219200"/>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pic>
        <p:nvPicPr>
          <p:cNvPr id="8" name="Picture 7">
            <a:extLst>
              <a:ext uri="{FF2B5EF4-FFF2-40B4-BE49-F238E27FC236}">
                <a16:creationId xmlns:a16="http://schemas.microsoft.com/office/drawing/2014/main" id="{2DF02D8D-E57F-4413-B887-0BEF66F8E4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791200"/>
            <a:ext cx="1203158" cy="58312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10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1000"/>
                                        <p:tgtEl>
                                          <p:spTgt spid="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1000"/>
                                        <p:tgtEl>
                                          <p:spTgt spid="4">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xEl>
                                              <p:pRg st="0" end="0"/>
                                            </p:txEl>
                                          </p:spTgt>
                                        </p:tgtEl>
                                        <p:attrNameLst>
                                          <p:attrName>style.visibility</p:attrName>
                                        </p:attrNameLst>
                                      </p:cBhvr>
                                      <p:to>
                                        <p:strVal val="visible"/>
                                      </p:to>
                                    </p:set>
                                    <p:animEffect transition="in" filter="fade">
                                      <p:cBhvr>
                                        <p:cTn id="21" dur="1000"/>
                                        <p:tgtEl>
                                          <p:spTgt spid="12">
                                            <p:txEl>
                                              <p:pRg st="0" end="0"/>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txEl>
                                              <p:pRg st="1" end="1"/>
                                            </p:txEl>
                                          </p:spTgt>
                                        </p:tgtEl>
                                        <p:attrNameLst>
                                          <p:attrName>style.visibility</p:attrName>
                                        </p:attrNameLst>
                                      </p:cBhvr>
                                      <p:to>
                                        <p:strVal val="visible"/>
                                      </p:to>
                                    </p:set>
                                    <p:animEffect transition="in" filter="fade">
                                      <p:cBhvr>
                                        <p:cTn id="24" dur="1000"/>
                                        <p:tgtEl>
                                          <p:spTgt spid="12">
                                            <p:txEl>
                                              <p:pRg st="1" end="1"/>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2">
                                            <p:txEl>
                                              <p:pRg st="2" end="2"/>
                                            </p:txEl>
                                          </p:spTgt>
                                        </p:tgtEl>
                                        <p:attrNameLst>
                                          <p:attrName>style.visibility</p:attrName>
                                        </p:attrNameLst>
                                      </p:cBhvr>
                                      <p:to>
                                        <p:strVal val="visible"/>
                                      </p:to>
                                    </p:set>
                                    <p:animEffect transition="in" filter="fade">
                                      <p:cBhvr>
                                        <p:cTn id="27" dur="1000"/>
                                        <p:tgtEl>
                                          <p:spTgt spid="12">
                                            <p:txEl>
                                              <p:pRg st="2" end="2"/>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2">
                                            <p:txEl>
                                              <p:pRg st="3" end="3"/>
                                            </p:txEl>
                                          </p:spTgt>
                                        </p:tgtEl>
                                        <p:attrNameLst>
                                          <p:attrName>style.visibility</p:attrName>
                                        </p:attrNameLst>
                                      </p:cBhvr>
                                      <p:to>
                                        <p:strVal val="visible"/>
                                      </p:to>
                                    </p:set>
                                    <p:animEffect transition="in" filter="fade">
                                      <p:cBhvr>
                                        <p:cTn id="30" dur="10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tmplLst>
          <p:tmpl lvl="1">
            <p:tnLst>
              <p:par>
                <p:cTn presetID="10" presetClass="entr" presetSubtype="0" fill="hold" nodeType="click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Lst>
      </p:bldP>
      <p:bldP spid="12" grpId="0" build="p">
        <p:tmplLst>
          <p:tmpl lvl="1">
            <p:tnLst>
              <p:par>
                <p:cTn presetID="10" presetClass="entr" presetSubtype="0" fill="hold" nodeType="click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idx="1" hasCustomPrompt="1"/>
          </p:nvPr>
        </p:nvSpPr>
        <p:spPr>
          <a:xfrm>
            <a:off x="914400" y="1600200"/>
            <a:ext cx="10363200" cy="4191000"/>
          </a:xfrm>
        </p:spPr>
        <p:txBody>
          <a:bodyPr>
            <a:noAutofit/>
          </a:bodyPr>
          <a:lstStyle>
            <a:lvl1pPr marL="0" indent="0">
              <a:lnSpc>
                <a:spcPts val="3000"/>
              </a:lnSpc>
              <a:buFontTx/>
              <a:buNone/>
              <a:defRPr>
                <a:solidFill>
                  <a:srgbClr val="006699"/>
                </a:solidFill>
                <a:effectLst/>
              </a:defRPr>
            </a:lvl1pPr>
          </a:lstStyle>
          <a:p>
            <a:pPr lvl="0"/>
            <a:r>
              <a:rPr lang="en-US" dirty="0"/>
              <a:t>Click to add chart.</a:t>
            </a:r>
          </a:p>
        </p:txBody>
      </p:sp>
      <p:cxnSp>
        <p:nvCxnSpPr>
          <p:cNvPr id="24" name="Straight Connector 23"/>
          <p:cNvCxnSpPr/>
          <p:nvPr userDrawn="1"/>
        </p:nvCxnSpPr>
        <p:spPr>
          <a:xfrm>
            <a:off x="914400" y="1216152"/>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a:extLst>
              <a:ext uri="{FF2B5EF4-FFF2-40B4-BE49-F238E27FC236}">
                <a16:creationId xmlns:a16="http://schemas.microsoft.com/office/drawing/2014/main" id="{C2442055-8D56-40B0-84B4-02C4EE114C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1309" y="5791200"/>
            <a:ext cx="1203158" cy="583126"/>
          </a:xfrm>
          <a:prstGeom prst="rect">
            <a:avLst/>
          </a:prstGeom>
        </p:spPr>
      </p:pic>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4A0C8-98A1-4E09-B522-F836D6DF1B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66E7CC-6C47-472B-B991-4AE4D126AF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2A77EE-FAA5-494D-8A8C-C53217C4E8FB}"/>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5" name="Footer Placeholder 4">
            <a:extLst>
              <a:ext uri="{FF2B5EF4-FFF2-40B4-BE49-F238E27FC236}">
                <a16:creationId xmlns:a16="http://schemas.microsoft.com/office/drawing/2014/main" id="{4ACCEB51-B03A-4478-B7B7-41B21264F5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80066E-1224-4735-9E7F-396EEB2EE320}"/>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2097463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F8EDE-7A71-44CB-B51B-25506C3C90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0248CC-7467-49C7-8879-8D32260CEE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35B742-0CA8-47DC-B22F-4BB4CE7B293E}"/>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5" name="Footer Placeholder 4">
            <a:extLst>
              <a:ext uri="{FF2B5EF4-FFF2-40B4-BE49-F238E27FC236}">
                <a16:creationId xmlns:a16="http://schemas.microsoft.com/office/drawing/2014/main" id="{C03082A3-319F-4108-928C-633B21F633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9DCE6F-2710-4D5B-A238-0462305EA74E}"/>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2639108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E8AE1-A7DD-44C3-B2D0-F6285A2911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44A9733-348B-483C-A188-B9EC78F1A0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DCB2BD-09F3-412E-95C5-355DD4186CB6}"/>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5" name="Footer Placeholder 4">
            <a:extLst>
              <a:ext uri="{FF2B5EF4-FFF2-40B4-BE49-F238E27FC236}">
                <a16:creationId xmlns:a16="http://schemas.microsoft.com/office/drawing/2014/main" id="{624819B8-79D9-4642-AE01-6967A550BC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BAD388-6094-42E5-8919-D9BF7D5AE28C}"/>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2889123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16A0E-E519-41C9-B94C-72C196F72F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4089CA-49F5-432C-A00D-119829AEDF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6DC166-9C6F-4EE1-9B99-37E690940F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BC43B6-A64D-4CF2-8DFE-990C13EE4E77}"/>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6" name="Footer Placeholder 5">
            <a:extLst>
              <a:ext uri="{FF2B5EF4-FFF2-40B4-BE49-F238E27FC236}">
                <a16:creationId xmlns:a16="http://schemas.microsoft.com/office/drawing/2014/main" id="{7A5FD413-E736-44EA-8F1E-C28BD311F9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04C828-9851-45A1-9D01-29168605DD80}"/>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3954891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300C8-BDFE-4EA7-92B5-FB45FC2BCE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F43F75-B6B7-4BC2-A5DB-05B320C56D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E1332C-F8C9-414B-9717-4E6E6226F3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68E8C7-2F97-428D-AF49-3CD4F3BF72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2E3C20-B91C-492A-AC4A-1696A4074E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7367245-0B33-474B-8F70-6BF4861F40ED}"/>
              </a:ext>
            </a:extLst>
          </p:cNvPr>
          <p:cNvSpPr>
            <a:spLocks noGrp="1"/>
          </p:cNvSpPr>
          <p:nvPr>
            <p:ph type="dt" sz="half" idx="10"/>
          </p:nvPr>
        </p:nvSpPr>
        <p:spPr/>
        <p:txBody>
          <a:bodyPr/>
          <a:lstStyle/>
          <a:p>
            <a:fld id="{8EFAAF09-1927-44EC-A8C1-2A1BD46AD1EC}" type="datetimeFigureOut">
              <a:rPr lang="en-US" smtClean="0"/>
              <a:t>4/8/2019</a:t>
            </a:fld>
            <a:endParaRPr lang="en-US"/>
          </a:p>
        </p:txBody>
      </p:sp>
      <p:sp>
        <p:nvSpPr>
          <p:cNvPr id="8" name="Footer Placeholder 7">
            <a:extLst>
              <a:ext uri="{FF2B5EF4-FFF2-40B4-BE49-F238E27FC236}">
                <a16:creationId xmlns:a16="http://schemas.microsoft.com/office/drawing/2014/main" id="{FDFD40F7-6A6A-4305-8CA8-8BA4BC77E6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1C98A2-F0CF-46EA-8155-50AB5F6BCB7B}"/>
              </a:ext>
            </a:extLst>
          </p:cNvPr>
          <p:cNvSpPr>
            <a:spLocks noGrp="1"/>
          </p:cNvSpPr>
          <p:nvPr>
            <p:ph type="sldNum" sz="quarter" idx="12"/>
          </p:nvPr>
        </p:nvSpPr>
        <p:spPr/>
        <p:txBody>
          <a:bodyPr/>
          <a:lstStyle/>
          <a:p>
            <a:fld id="{E0F1A786-9362-451F-9E7C-4CCEBA13655A}" type="slidenum">
              <a:rPr lang="en-US" smtClean="0"/>
              <a:t>‹#›</a:t>
            </a:fld>
            <a:endParaRPr lang="en-US"/>
          </a:p>
        </p:txBody>
      </p:sp>
    </p:spTree>
    <p:extLst>
      <p:ext uri="{BB962C8B-B14F-4D97-AF65-F5344CB8AC3E}">
        <p14:creationId xmlns:p14="http://schemas.microsoft.com/office/powerpoint/2010/main" val="4003340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1219200"/>
          </a:xfrm>
          <a:prstGeom prst="rect">
            <a:avLst/>
          </a:prstGeom>
          <a:ln>
            <a:noFill/>
          </a:ln>
        </p:spPr>
        <p:txBody>
          <a:bodyPr vert="horz" lIns="0" tIns="0" rIns="0" bIns="228600" rtlCol="0" anchor="b" anchorCtr="0">
            <a:normAutofit/>
          </a:bodyPr>
          <a:lstStyle/>
          <a:p>
            <a:r>
              <a:rPr lang="en-US" dirty="0"/>
              <a:t>Click to edit Master title</a:t>
            </a:r>
          </a:p>
        </p:txBody>
      </p:sp>
      <p:sp>
        <p:nvSpPr>
          <p:cNvPr id="3" name="Text Placeholder 2"/>
          <p:cNvSpPr>
            <a:spLocks noGrp="1"/>
          </p:cNvSpPr>
          <p:nvPr>
            <p:ph type="body" idx="1"/>
          </p:nvPr>
        </p:nvSpPr>
        <p:spPr>
          <a:xfrm>
            <a:off x="914400" y="1600201"/>
            <a:ext cx="10363200" cy="45259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Slide Number Placeholder 2"/>
          <p:cNvSpPr>
            <a:spLocks noGrp="1"/>
          </p:cNvSpPr>
          <p:nvPr>
            <p:ph type="sldNum" sz="quarter" idx="4"/>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5" name="Picture 4">
            <a:extLst>
              <a:ext uri="{FF2B5EF4-FFF2-40B4-BE49-F238E27FC236}">
                <a16:creationId xmlns:a16="http://schemas.microsoft.com/office/drawing/2014/main" id="{EC9D31EF-5DBD-43CF-97CD-F303E25385A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06379" y="6126091"/>
            <a:ext cx="1203158" cy="58312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ctr" defTabSz="457200" rtl="0" eaLnBrk="1" latinLnBrk="0" hangingPunct="1">
        <a:spcBef>
          <a:spcPct val="0"/>
        </a:spcBef>
        <a:buNone/>
        <a:defRPr sz="3200" b="1" i="0" kern="1200" cap="none">
          <a:solidFill>
            <a:schemeClr val="tx2"/>
          </a:solidFill>
          <a:effectLst/>
          <a:latin typeface="+mj-lt"/>
          <a:ea typeface="+mj-ea"/>
          <a:cs typeface="Verdana"/>
        </a:defRPr>
      </a:lvl1pPr>
    </p:titleStyle>
    <p:bodyStyle>
      <a:lvl1pPr marL="320040" indent="-347472" algn="l" defTabSz="457200" rtl="0" eaLnBrk="1" latinLnBrk="0" hangingPunct="1">
        <a:lnSpc>
          <a:spcPts val="3000"/>
        </a:lnSpc>
        <a:spcBef>
          <a:spcPts val="1200"/>
        </a:spcBef>
        <a:buClr>
          <a:schemeClr val="tx2"/>
        </a:buClr>
        <a:buFont typeface="Arial"/>
        <a:buChar char="•"/>
        <a:defRPr sz="2800" b="0" i="0" kern="1200">
          <a:solidFill>
            <a:schemeClr val="bg2"/>
          </a:solidFill>
          <a:effectLst/>
          <a:latin typeface="Times New Roman" pitchFamily="18" charset="0"/>
          <a:ea typeface="+mn-ea"/>
          <a:cs typeface="Times New Roman" pitchFamily="18" charset="0"/>
        </a:defRPr>
      </a:lvl1pPr>
      <a:lvl2pPr marL="685800" indent="-320040" algn="l" defTabSz="457200" rtl="0" eaLnBrk="1" latinLnBrk="0" hangingPunct="1">
        <a:lnSpc>
          <a:spcPts val="2800"/>
        </a:lnSpc>
        <a:spcBef>
          <a:spcPts val="1200"/>
        </a:spcBef>
        <a:buClr>
          <a:schemeClr val="bg2"/>
        </a:buClr>
        <a:buFont typeface="Arial"/>
        <a:buChar char="–"/>
        <a:defRPr sz="2600" b="0" i="0" kern="1200">
          <a:solidFill>
            <a:srgbClr val="006699"/>
          </a:solidFill>
          <a:effectLst/>
          <a:latin typeface="Times New Roman" pitchFamily="18" charset="0"/>
          <a:ea typeface="+mn-ea"/>
          <a:cs typeface="Times New Roman" pitchFamily="18" charset="0"/>
        </a:defRPr>
      </a:lvl2pPr>
      <a:lvl3pPr marL="1005840" indent="-320040" algn="l" defTabSz="457200" rtl="0" eaLnBrk="1" latinLnBrk="0" hangingPunct="1">
        <a:lnSpc>
          <a:spcPts val="2800"/>
        </a:lnSpc>
        <a:spcBef>
          <a:spcPts val="1200"/>
        </a:spcBef>
        <a:buClr>
          <a:schemeClr val="tx2"/>
        </a:buClr>
        <a:buFont typeface="Wingdings" charset="2"/>
        <a:buChar char="§"/>
        <a:defRPr sz="2400" b="0" i="0" kern="1200">
          <a:solidFill>
            <a:srgbClr val="006699"/>
          </a:solidFill>
          <a:effectLst/>
          <a:latin typeface="Times New Roman" pitchFamily="18" charset="0"/>
          <a:ea typeface="+mn-ea"/>
          <a:cs typeface="Times New Roman" pitchFamily="18" charset="0"/>
        </a:defRPr>
      </a:lvl3pPr>
      <a:lvl4pPr marL="1371600" indent="-320040" algn="l" defTabSz="457200" rtl="0" eaLnBrk="1" latinLnBrk="0" hangingPunct="1">
        <a:lnSpc>
          <a:spcPts val="2800"/>
        </a:lnSpc>
        <a:spcBef>
          <a:spcPts val="1200"/>
        </a:spcBef>
        <a:buFont typeface="Arial"/>
        <a:buChar char="•"/>
        <a:defRPr sz="2200" b="0" i="0" kern="1200">
          <a:solidFill>
            <a:srgbClr val="006699"/>
          </a:solidFill>
          <a:effectLst/>
          <a:latin typeface="Times New Roman" pitchFamily="18" charset="0"/>
          <a:ea typeface="+mn-ea"/>
          <a:cs typeface="Times New Roman" pitchFamily="18" charset="0"/>
        </a:defRPr>
      </a:lvl4pPr>
      <a:lvl5pPr marL="2057400" indent="-228600" algn="l" defTabSz="457200" rtl="0" eaLnBrk="1" latinLnBrk="0" hangingPunct="1">
        <a:spcBef>
          <a:spcPct val="20000"/>
        </a:spcBef>
        <a:buFont typeface="Arial"/>
        <a:buChar char="»"/>
        <a:defRPr sz="2000" kern="1200">
          <a:solidFill>
            <a:schemeClr val="tx1"/>
          </a:solidFill>
          <a:effectLst>
            <a:outerShdw blurRad="50800" dist="38100" dir="2700000">
              <a:srgbClr val="000000">
                <a:alpha val="43000"/>
              </a:srgbClr>
            </a:outerShdw>
          </a:effectLst>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087EEC-A9CF-47C7-A1BE-C95957E1E9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E58E2B-2CCB-42B6-8819-6F2B5AE468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EE4253-B9D1-47AF-99D6-C7EF670C9F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FAAF09-1927-44EC-A8C1-2A1BD46AD1EC}" type="datetimeFigureOut">
              <a:rPr lang="en-US" smtClean="0"/>
              <a:t>4/8/2019</a:t>
            </a:fld>
            <a:endParaRPr lang="en-US"/>
          </a:p>
        </p:txBody>
      </p:sp>
      <p:sp>
        <p:nvSpPr>
          <p:cNvPr id="5" name="Footer Placeholder 4">
            <a:extLst>
              <a:ext uri="{FF2B5EF4-FFF2-40B4-BE49-F238E27FC236}">
                <a16:creationId xmlns:a16="http://schemas.microsoft.com/office/drawing/2014/main" id="{FAD744AF-1A83-4BA2-A57C-2A99B963D4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50A100-49E6-4A7D-83DE-4236EA7930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F1A786-9362-451F-9E7C-4CCEBA13655A}" type="slidenum">
              <a:rPr lang="en-US" smtClean="0"/>
              <a:t>‹#›</a:t>
            </a:fld>
            <a:endParaRPr lang="en-US"/>
          </a:p>
        </p:txBody>
      </p:sp>
    </p:spTree>
    <p:extLst>
      <p:ext uri="{BB962C8B-B14F-4D97-AF65-F5344CB8AC3E}">
        <p14:creationId xmlns:p14="http://schemas.microsoft.com/office/powerpoint/2010/main" val="66786880"/>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Certified Healthcare</a:t>
            </a:r>
            <a:br>
              <a:rPr lang="en-US" dirty="0"/>
            </a:br>
            <a:r>
              <a:rPr lang="en-US" dirty="0"/>
              <a:t>Financial Professional</a:t>
            </a:r>
          </a:p>
        </p:txBody>
      </p:sp>
      <p:sp>
        <p:nvSpPr>
          <p:cNvPr id="6" name="Subtitle 5"/>
          <p:cNvSpPr>
            <a:spLocks noGrp="1"/>
          </p:cNvSpPr>
          <p:nvPr>
            <p:ph type="subTitle" idx="10"/>
          </p:nvPr>
        </p:nvSpPr>
        <p:spPr/>
        <p:txBody>
          <a:bodyPr/>
          <a:lstStyle/>
          <a:p>
            <a:r>
              <a:rPr lang="en-US" dirty="0"/>
              <a:t>Module I The Business of Healthcare</a:t>
            </a:r>
          </a:p>
        </p:txBody>
      </p:sp>
      <p:sp>
        <p:nvSpPr>
          <p:cNvPr id="7" name="Text Placeholder 6"/>
          <p:cNvSpPr>
            <a:spLocks noGrp="1"/>
          </p:cNvSpPr>
          <p:nvPr>
            <p:ph type="body" sz="quarter" idx="12"/>
          </p:nvPr>
        </p:nvSpPr>
        <p:spPr/>
        <p:txBody>
          <a:bodyPr/>
          <a:lstStyle/>
          <a:p>
            <a:r>
              <a:rPr lang="en-US" dirty="0"/>
              <a:t>Course 2: Financial Accounting Concepts</a:t>
            </a:r>
          </a:p>
        </p:txBody>
      </p:sp>
      <p:sp>
        <p:nvSpPr>
          <p:cNvPr id="8" name="Text Placeholder 7"/>
          <p:cNvSpPr>
            <a:spLocks noGrp="1"/>
          </p:cNvSpPr>
          <p:nvPr>
            <p:ph type="body" sz="quarter" idx="13"/>
          </p:nvPr>
        </p:nvSpPr>
        <p:spPr/>
        <p:txBody>
          <a:bodyPr/>
          <a:lstStyle/>
          <a:p>
            <a:endParaRPr lang="en-US" dirty="0"/>
          </a:p>
        </p:txBody>
      </p:sp>
      <p:sp>
        <p:nvSpPr>
          <p:cNvPr id="9" name="Text Placeholder 8"/>
          <p:cNvSpPr>
            <a:spLocks noGrp="1"/>
          </p:cNvSpPr>
          <p:nvPr>
            <p:ph type="body" sz="quarter" idx="14"/>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Financial Statements</a:t>
            </a:r>
          </a:p>
        </p:txBody>
      </p:sp>
      <p:sp>
        <p:nvSpPr>
          <p:cNvPr id="3" name="Content Placeholder 2"/>
          <p:cNvSpPr>
            <a:spLocks noGrp="1"/>
          </p:cNvSpPr>
          <p:nvPr>
            <p:ph sz="half" idx="1"/>
          </p:nvPr>
        </p:nvSpPr>
        <p:spPr/>
        <p:txBody>
          <a:bodyPr/>
          <a:lstStyle/>
          <a:p>
            <a:pPr lvl="0"/>
            <a:r>
              <a:rPr lang="en-US" dirty="0">
                <a:solidFill>
                  <a:schemeClr val="tx1"/>
                </a:solidFill>
              </a:rPr>
              <a:t>The </a:t>
            </a:r>
            <a:r>
              <a:rPr lang="en-US" b="1" u="sng" dirty="0">
                <a:solidFill>
                  <a:schemeClr val="tx1"/>
                </a:solidFill>
              </a:rPr>
              <a:t>income statement</a:t>
            </a:r>
            <a:r>
              <a:rPr lang="en-US" dirty="0">
                <a:solidFill>
                  <a:schemeClr val="tx1"/>
                </a:solidFill>
              </a:rPr>
              <a:t> or “statement of operations”;</a:t>
            </a:r>
          </a:p>
          <a:p>
            <a:pPr lvl="0">
              <a:buNone/>
            </a:pPr>
            <a:endParaRPr lang="en-US" dirty="0">
              <a:solidFill>
                <a:schemeClr val="tx1"/>
              </a:solidFill>
            </a:endParaRPr>
          </a:p>
          <a:p>
            <a:pPr lvl="0"/>
            <a:r>
              <a:rPr lang="en-US" dirty="0">
                <a:solidFill>
                  <a:schemeClr val="tx1"/>
                </a:solidFill>
              </a:rPr>
              <a:t>The </a:t>
            </a:r>
            <a:r>
              <a:rPr lang="en-US" b="1" u="sng" dirty="0">
                <a:solidFill>
                  <a:schemeClr val="tx1"/>
                </a:solidFill>
              </a:rPr>
              <a:t>balance sheet</a:t>
            </a:r>
            <a:r>
              <a:rPr lang="en-US" dirty="0">
                <a:solidFill>
                  <a:schemeClr val="tx1"/>
                </a:solidFill>
              </a:rPr>
              <a:t> or “statement of financial position”;</a:t>
            </a:r>
          </a:p>
          <a:p>
            <a:pPr lvl="0">
              <a:buNone/>
            </a:pPr>
            <a:endParaRPr lang="en-US" dirty="0">
              <a:solidFill>
                <a:schemeClr val="tx1"/>
              </a:solidFill>
            </a:endParaRPr>
          </a:p>
          <a:p>
            <a:r>
              <a:rPr lang="en-US" dirty="0">
                <a:solidFill>
                  <a:schemeClr val="tx1"/>
                </a:solidFill>
              </a:rPr>
              <a:t>The </a:t>
            </a:r>
            <a:r>
              <a:rPr lang="en-US" b="1" u="sng" dirty="0">
                <a:solidFill>
                  <a:schemeClr val="tx1"/>
                </a:solidFill>
              </a:rPr>
              <a:t>statement of cash flows</a:t>
            </a:r>
            <a:r>
              <a:rPr lang="en-US" dirty="0">
                <a:solidFill>
                  <a:schemeClr val="tx1"/>
                </a:solidFill>
              </a:rPr>
              <a:t>.</a:t>
            </a:r>
          </a:p>
          <a:p>
            <a:pPr lvl="0"/>
            <a:endParaRPr lang="en-US"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10</a:t>
            </a:fld>
            <a:endParaRPr lang="en-US"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Income Statement</a:t>
            </a:r>
          </a:p>
        </p:txBody>
      </p:sp>
      <p:sp>
        <p:nvSpPr>
          <p:cNvPr id="3" name="Content Placeholder 2"/>
          <p:cNvSpPr>
            <a:spLocks noGrp="1"/>
          </p:cNvSpPr>
          <p:nvPr>
            <p:ph sz="half" idx="1"/>
          </p:nvPr>
        </p:nvSpPr>
        <p:spPr/>
        <p:txBody>
          <a:bodyPr/>
          <a:lstStyle/>
          <a:p>
            <a:pPr algn="ctr">
              <a:buNone/>
            </a:pPr>
            <a:endParaRPr lang="en-US" sz="4000" dirty="0"/>
          </a:p>
          <a:p>
            <a:pPr algn="ctr">
              <a:buNone/>
            </a:pPr>
            <a:endParaRPr lang="en-US" sz="4000" dirty="0"/>
          </a:p>
          <a:p>
            <a:pPr algn="ctr">
              <a:buNone/>
            </a:pPr>
            <a:endParaRPr lang="en-US" sz="4000" dirty="0"/>
          </a:p>
          <a:p>
            <a:pPr algn="ctr">
              <a:buNone/>
            </a:pPr>
            <a:r>
              <a:rPr lang="en-US" sz="4400" b="1" dirty="0">
                <a:solidFill>
                  <a:srgbClr val="000000"/>
                </a:solidFill>
              </a:rPr>
              <a:t>Revenues</a:t>
            </a:r>
          </a:p>
          <a:p>
            <a:pPr algn="ctr">
              <a:buFontTx/>
              <a:buChar char="-"/>
            </a:pPr>
            <a:r>
              <a:rPr lang="en-US" sz="4400" u="sng" dirty="0">
                <a:solidFill>
                  <a:srgbClr val="FF0000"/>
                </a:solidFill>
              </a:rPr>
              <a:t>Expenses</a:t>
            </a:r>
          </a:p>
          <a:p>
            <a:pPr algn="ctr">
              <a:buNone/>
            </a:pPr>
            <a:r>
              <a:rPr lang="en-US" sz="4400" dirty="0">
                <a:solidFill>
                  <a:srgbClr val="000000"/>
                </a:solidFill>
              </a:rPr>
              <a:t> Income</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11</a:t>
            </a:fld>
            <a:endParaRPr lang="en-US" dirty="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Income Statement Concerns</a:t>
            </a:r>
          </a:p>
        </p:txBody>
      </p:sp>
      <p:sp>
        <p:nvSpPr>
          <p:cNvPr id="3" name="Content Placeholder 2"/>
          <p:cNvSpPr>
            <a:spLocks noGrp="1"/>
          </p:cNvSpPr>
          <p:nvPr>
            <p:ph sz="half" idx="1"/>
          </p:nvPr>
        </p:nvSpPr>
        <p:spPr/>
        <p:txBody>
          <a:bodyPr/>
          <a:lstStyle/>
          <a:p>
            <a:endParaRPr lang="en-US" dirty="0"/>
          </a:p>
          <a:p>
            <a:r>
              <a:rPr lang="en-US" sz="3200" dirty="0"/>
              <a:t>Charity Care</a:t>
            </a:r>
          </a:p>
          <a:p>
            <a:endParaRPr lang="en-US" sz="3200" dirty="0"/>
          </a:p>
          <a:p>
            <a:r>
              <a:rPr lang="en-US" sz="3200" dirty="0"/>
              <a:t>Bad debt</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12</a:t>
            </a:fld>
            <a:endParaRPr lang="en-US"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Balance Sheet</a:t>
            </a:r>
          </a:p>
        </p:txBody>
      </p:sp>
      <p:sp>
        <p:nvSpPr>
          <p:cNvPr id="3" name="Content Placeholder 2"/>
          <p:cNvSpPr>
            <a:spLocks noGrp="1"/>
          </p:cNvSpPr>
          <p:nvPr>
            <p:ph sz="half" idx="1"/>
          </p:nvPr>
        </p:nvSpPr>
        <p:spPr/>
        <p:txBody>
          <a:bodyPr/>
          <a:lstStyle/>
          <a:p>
            <a:pPr algn="ctr">
              <a:buNone/>
            </a:pPr>
            <a:endParaRPr lang="en-US" sz="3600" dirty="0">
              <a:solidFill>
                <a:schemeClr val="tx1"/>
              </a:solidFill>
            </a:endParaRPr>
          </a:p>
          <a:p>
            <a:pPr algn="ctr">
              <a:buNone/>
            </a:pPr>
            <a:endParaRPr lang="en-US" sz="3600" dirty="0">
              <a:solidFill>
                <a:schemeClr val="tx1"/>
              </a:solidFill>
            </a:endParaRPr>
          </a:p>
          <a:p>
            <a:pPr algn="ctr">
              <a:buNone/>
            </a:pPr>
            <a:r>
              <a:rPr lang="en-US" sz="4000" dirty="0">
                <a:solidFill>
                  <a:schemeClr val="tx1"/>
                </a:solidFill>
              </a:rPr>
              <a:t>assets = </a:t>
            </a:r>
            <a:r>
              <a:rPr lang="en-US" sz="4000" dirty="0">
                <a:solidFill>
                  <a:srgbClr val="FF0000"/>
                </a:solidFill>
              </a:rPr>
              <a:t>liabilities </a:t>
            </a:r>
            <a:r>
              <a:rPr lang="en-US" sz="4000" dirty="0">
                <a:solidFill>
                  <a:schemeClr val="tx1"/>
                </a:solidFill>
              </a:rPr>
              <a:t>+ net assets</a:t>
            </a:r>
            <a:endParaRPr lang="en-US" sz="4000"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13</a:t>
            </a:fld>
            <a:endParaRPr lang="en-US"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Statement of Cash Flows</a:t>
            </a:r>
          </a:p>
        </p:txBody>
      </p:sp>
      <p:sp>
        <p:nvSpPr>
          <p:cNvPr id="3" name="Content Placeholder 2"/>
          <p:cNvSpPr>
            <a:spLocks noGrp="1"/>
          </p:cNvSpPr>
          <p:nvPr>
            <p:ph sz="half" idx="1"/>
          </p:nvPr>
        </p:nvSpPr>
        <p:spPr/>
        <p:txBody>
          <a:bodyPr/>
          <a:lstStyle/>
          <a:p>
            <a:r>
              <a:rPr lang="en-US" dirty="0">
                <a:solidFill>
                  <a:schemeClr val="tx1"/>
                </a:solidFill>
              </a:rPr>
              <a:t>Cash flows from operating activities;</a:t>
            </a:r>
          </a:p>
          <a:p>
            <a:r>
              <a:rPr lang="en-US" dirty="0">
                <a:solidFill>
                  <a:schemeClr val="tx1"/>
                </a:solidFill>
              </a:rPr>
              <a:t>Cash flows from investing activities;</a:t>
            </a:r>
          </a:p>
          <a:p>
            <a:r>
              <a:rPr lang="en-US" dirty="0">
                <a:solidFill>
                  <a:schemeClr val="tx1"/>
                </a:solidFill>
              </a:rPr>
              <a:t>Cash flows from financing activities;</a:t>
            </a:r>
          </a:p>
          <a:p>
            <a:endParaRPr lang="en-US"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14</a:t>
            </a:fld>
            <a:endParaRPr lang="en-US"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Relationships between the balance sheet and income statement</a:t>
            </a:r>
          </a:p>
        </p:txBody>
      </p:sp>
      <p:sp>
        <p:nvSpPr>
          <p:cNvPr id="3" name="Content Placeholder 2"/>
          <p:cNvSpPr>
            <a:spLocks noGrp="1"/>
          </p:cNvSpPr>
          <p:nvPr>
            <p:ph sz="half" idx="1"/>
          </p:nvPr>
        </p:nvSpPr>
        <p:spPr/>
        <p:txBody>
          <a:bodyPr/>
          <a:lstStyle/>
          <a:p>
            <a:r>
              <a:rPr lang="en-US" dirty="0"/>
              <a:t>Balance sheet reserves and income statement revenues</a:t>
            </a:r>
          </a:p>
          <a:p>
            <a:r>
              <a:rPr lang="en-US" dirty="0"/>
              <a:t>Income statement timing differences regarding receivables…</a:t>
            </a:r>
          </a:p>
          <a:p>
            <a:pPr>
              <a:buNone/>
            </a:pPr>
            <a:r>
              <a:rPr lang="en-US" dirty="0"/>
              <a:t>						Impacts the balance sheet</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15</a:t>
            </a:fld>
            <a:endParaRPr lang="en-US" dirty="0"/>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Financial Statements</a:t>
            </a:r>
          </a:p>
        </p:txBody>
      </p:sp>
      <p:sp>
        <p:nvSpPr>
          <p:cNvPr id="3" name="Content Placeholder 2"/>
          <p:cNvSpPr>
            <a:spLocks noGrp="1"/>
          </p:cNvSpPr>
          <p:nvPr>
            <p:ph sz="half" idx="1"/>
          </p:nvPr>
        </p:nvSpPr>
        <p:spPr/>
        <p:txBody>
          <a:bodyPr/>
          <a:lstStyle/>
          <a:p>
            <a:pPr>
              <a:buNone/>
            </a:pPr>
            <a:endParaRPr lang="en-US" dirty="0"/>
          </a:p>
          <a:p>
            <a:r>
              <a:rPr lang="en-US" dirty="0"/>
              <a:t>“What happened?”</a:t>
            </a:r>
          </a:p>
          <a:p>
            <a:endParaRPr lang="en-US" dirty="0"/>
          </a:p>
          <a:p>
            <a:r>
              <a:rPr lang="en-US" dirty="0"/>
              <a:t>Operational metric</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16</a:t>
            </a:fld>
            <a:endParaRPr lang="en-US" dirty="0"/>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 Analysis</a:t>
            </a:r>
          </a:p>
        </p:txBody>
      </p:sp>
      <p:sp>
        <p:nvSpPr>
          <p:cNvPr id="3" name="Content Placeholder 2"/>
          <p:cNvSpPr>
            <a:spLocks noGrp="1"/>
          </p:cNvSpPr>
          <p:nvPr>
            <p:ph sz="half" idx="1"/>
          </p:nvPr>
        </p:nvSpPr>
        <p:spPr/>
        <p:txBody>
          <a:bodyPr/>
          <a:lstStyle/>
          <a:p>
            <a:pPr>
              <a:buNone/>
            </a:pPr>
            <a:r>
              <a:rPr lang="en-US" dirty="0"/>
              <a:t>Business uses</a:t>
            </a:r>
          </a:p>
          <a:p>
            <a:r>
              <a:rPr lang="en-US" dirty="0"/>
              <a:t>Understand the relationships of various parts of the financial sheets</a:t>
            </a:r>
          </a:p>
          <a:p>
            <a:r>
              <a:rPr lang="en-US" dirty="0"/>
              <a:t>Benchmark performance against other organizations</a:t>
            </a:r>
          </a:p>
          <a:p>
            <a:r>
              <a:rPr lang="en-US" dirty="0"/>
              <a:t>Deterring creditworthiness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17</a:t>
            </a:fld>
            <a:endParaRPr lang="en-US" dirty="0"/>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Ratios</a:t>
            </a:r>
          </a:p>
        </p:txBody>
      </p:sp>
      <p:sp>
        <p:nvSpPr>
          <p:cNvPr id="3" name="Content Placeholder 2"/>
          <p:cNvSpPr>
            <a:spLocks noGrp="1"/>
          </p:cNvSpPr>
          <p:nvPr>
            <p:ph sz="half" idx="1"/>
          </p:nvPr>
        </p:nvSpPr>
        <p:spPr/>
        <p:txBody>
          <a:bodyPr/>
          <a:lstStyle/>
          <a:p>
            <a:pPr lvl="0"/>
            <a:r>
              <a:rPr lang="en-US" b="1" dirty="0">
                <a:solidFill>
                  <a:schemeClr val="tx1"/>
                </a:solidFill>
              </a:rPr>
              <a:t>Liquidity</a:t>
            </a:r>
            <a:r>
              <a:rPr lang="en-US" dirty="0">
                <a:solidFill>
                  <a:schemeClr val="tx1"/>
                </a:solidFill>
              </a:rPr>
              <a:t> – measure the ability of an entity to pay its current obligations as they come due;</a:t>
            </a:r>
          </a:p>
          <a:p>
            <a:pPr lvl="0">
              <a:buNone/>
            </a:pPr>
            <a:endParaRPr lang="en-US" dirty="0">
              <a:solidFill>
                <a:schemeClr val="tx1"/>
              </a:solidFill>
            </a:endParaRPr>
          </a:p>
          <a:p>
            <a:pPr lvl="0"/>
            <a:r>
              <a:rPr lang="en-US" b="1" dirty="0">
                <a:solidFill>
                  <a:schemeClr val="tx1"/>
                </a:solidFill>
              </a:rPr>
              <a:t>Capital structure</a:t>
            </a:r>
            <a:r>
              <a:rPr lang="en-US" dirty="0">
                <a:solidFill>
                  <a:schemeClr val="tx1"/>
                </a:solidFill>
              </a:rPr>
              <a:t> – (also known as </a:t>
            </a:r>
            <a:r>
              <a:rPr lang="en-US" b="1" dirty="0">
                <a:solidFill>
                  <a:schemeClr val="tx1"/>
                </a:solidFill>
              </a:rPr>
              <a:t>solvency</a:t>
            </a:r>
            <a:r>
              <a:rPr lang="en-US" dirty="0">
                <a:solidFill>
                  <a:schemeClr val="tx1"/>
                </a:solidFill>
              </a:rPr>
              <a:t>) – measures how the assets for an entity are financed, as well as its ability to pay its long-term debts; </a:t>
            </a:r>
          </a:p>
          <a:p>
            <a:pPr lvl="0">
              <a:buNone/>
            </a:pPr>
            <a:endParaRPr lang="en-US" dirty="0">
              <a:solidFill>
                <a:schemeClr val="tx1"/>
              </a:solidFill>
            </a:endParaRPr>
          </a:p>
          <a:p>
            <a:pPr lvl="0"/>
            <a:r>
              <a:rPr lang="en-US" b="1" dirty="0">
                <a:solidFill>
                  <a:schemeClr val="tx1"/>
                </a:solidFill>
              </a:rPr>
              <a:t>Profitability</a:t>
            </a:r>
            <a:r>
              <a:rPr lang="en-US" dirty="0">
                <a:solidFill>
                  <a:schemeClr val="tx1"/>
                </a:solidFill>
              </a:rPr>
              <a:t> – measures the extent to which the entity is generating a surplus</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18</a:t>
            </a:fld>
            <a:endParaRPr lang="en-US" dirty="0"/>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Take-Away</a:t>
            </a:r>
          </a:p>
        </p:txBody>
      </p:sp>
      <p:sp>
        <p:nvSpPr>
          <p:cNvPr id="3" name="Content Placeholder 2"/>
          <p:cNvSpPr>
            <a:spLocks noGrp="1"/>
          </p:cNvSpPr>
          <p:nvPr>
            <p:ph sz="half" idx="1"/>
          </p:nvPr>
        </p:nvSpPr>
        <p:spPr/>
        <p:txBody>
          <a:bodyPr/>
          <a:lstStyle/>
          <a:p>
            <a:r>
              <a:rPr lang="en-US" dirty="0"/>
              <a:t>You </a:t>
            </a:r>
            <a:r>
              <a:rPr lang="en-US" u="sng" dirty="0"/>
              <a:t>do not need to</a:t>
            </a:r>
            <a:r>
              <a:rPr lang="en-US" dirty="0"/>
              <a:t> be a finance expert</a:t>
            </a:r>
          </a:p>
          <a:p>
            <a:r>
              <a:rPr lang="en-US" dirty="0"/>
              <a:t>You </a:t>
            </a:r>
            <a:r>
              <a:rPr lang="en-US" u="sng" dirty="0"/>
              <a:t>do need to:</a:t>
            </a:r>
          </a:p>
          <a:p>
            <a:pPr lvl="1"/>
            <a:r>
              <a:rPr lang="en-US" dirty="0"/>
              <a:t>Know your way around the financial sheets</a:t>
            </a:r>
          </a:p>
          <a:p>
            <a:pPr lvl="1"/>
            <a:r>
              <a:rPr lang="en-US" dirty="0"/>
              <a:t>Understand what the data in these reports mean</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19</a:t>
            </a:fld>
            <a:endParaRPr lang="en-US"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sz="half" idx="1"/>
          </p:nvPr>
        </p:nvSpPr>
        <p:spPr/>
        <p:txBody>
          <a:bodyPr/>
          <a:lstStyle/>
          <a:p>
            <a:pPr>
              <a:buNone/>
            </a:pPr>
            <a:r>
              <a:rPr lang="en-US" dirty="0"/>
              <a:t>YOU will be able to:</a:t>
            </a:r>
          </a:p>
          <a:p>
            <a:pPr>
              <a:spcBef>
                <a:spcPts val="0"/>
              </a:spcBef>
              <a:buFont typeface="Arial" pitchFamily="34" charset="0"/>
              <a:buChar char="•"/>
            </a:pPr>
            <a:r>
              <a:rPr lang="en-US" dirty="0"/>
              <a:t>Describe the basic elements of accounting</a:t>
            </a:r>
          </a:p>
          <a:p>
            <a:pPr>
              <a:spcBef>
                <a:spcPts val="0"/>
              </a:spcBef>
              <a:buNone/>
            </a:pPr>
            <a:endParaRPr lang="en-US" dirty="0"/>
          </a:p>
          <a:p>
            <a:pPr>
              <a:spcBef>
                <a:spcPts val="0"/>
              </a:spcBef>
            </a:pPr>
            <a:r>
              <a:rPr lang="en-US" dirty="0"/>
              <a:t>Differentiate between the key financial statements and what they describe</a:t>
            </a:r>
          </a:p>
          <a:p>
            <a:endParaRPr lang="en-US" sz="2400" dirty="0"/>
          </a:p>
          <a:p>
            <a:pPr algn="ctr">
              <a:buNone/>
            </a:pPr>
            <a:endParaRPr lang="en-US" sz="4000" dirty="0"/>
          </a:p>
        </p:txBody>
      </p:sp>
      <p:sp>
        <p:nvSpPr>
          <p:cNvPr id="4" name="Slide Number Placeholder 3"/>
          <p:cNvSpPr>
            <a:spLocks noGrp="1"/>
          </p:cNvSpPr>
          <p:nvPr>
            <p:ph type="sldNum" sz="quarter" idx="10"/>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this Chapter Learning Program</a:t>
            </a:r>
          </a:p>
        </p:txBody>
      </p:sp>
      <p:sp>
        <p:nvSpPr>
          <p:cNvPr id="3" name="Content Placeholder 2"/>
          <p:cNvSpPr>
            <a:spLocks noGrp="1"/>
          </p:cNvSpPr>
          <p:nvPr>
            <p:ph sz="half" idx="1"/>
          </p:nvPr>
        </p:nvSpPr>
        <p:spPr/>
        <p:txBody>
          <a:bodyPr/>
          <a:lstStyle/>
          <a:p>
            <a:r>
              <a:rPr lang="en-US" dirty="0"/>
              <a:t>Highlight key knowledge for strong job performance</a:t>
            </a:r>
          </a:p>
          <a:p>
            <a:r>
              <a:rPr lang="en-US" dirty="0"/>
              <a:t>Provide an </a:t>
            </a:r>
            <a:r>
              <a:rPr lang="en-US" u="sng" dirty="0"/>
              <a:t>overview</a:t>
            </a:r>
            <a:r>
              <a:rPr lang="en-US" dirty="0"/>
              <a:t> of important concepts. The in-depth presentation is in the online course.</a:t>
            </a:r>
          </a:p>
        </p:txBody>
      </p:sp>
      <p:sp>
        <p:nvSpPr>
          <p:cNvPr id="4" name="Slide Number Placeholder 3"/>
          <p:cNvSpPr>
            <a:spLocks noGrp="1"/>
          </p:cNvSpPr>
          <p:nvPr>
            <p:ph type="sldNum" sz="quarter" idx="10"/>
          </p:nvPr>
        </p:nvSpPr>
        <p:spPr/>
        <p:txBody>
          <a:bodyPr/>
          <a:lstStyle/>
          <a:p>
            <a:fld id="{342C256A-E8D1-E44B-A707-3F94590BD37A}" type="slidenum">
              <a:rPr lang="en-US" smtClean="0"/>
              <a:pPr/>
              <a:t>3</a:t>
            </a:fld>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sz="half" idx="1"/>
          </p:nvPr>
        </p:nvSpPr>
        <p:spPr/>
        <p:txBody>
          <a:bodyPr/>
          <a:lstStyle/>
          <a:p>
            <a:pPr lvl="0"/>
            <a:r>
              <a:rPr lang="en-US" dirty="0"/>
              <a:t>Conduct a basic analysis of an organization’s financial condition using financial statements;</a:t>
            </a:r>
          </a:p>
          <a:p>
            <a:pPr lvl="0"/>
            <a:r>
              <a:rPr lang="en-US" dirty="0"/>
              <a:t>Relate basic measures of operational performance to an organization’s financial statements; and</a:t>
            </a:r>
          </a:p>
          <a:p>
            <a:pPr lvl="0"/>
            <a:r>
              <a:rPr lang="en-US" dirty="0"/>
              <a:t>Know what other accounting reports are usable in the analysis of financial statements.</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4</a:t>
            </a:fld>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Accounting Principles</a:t>
            </a:r>
            <a:br>
              <a:rPr lang="en-US" dirty="0"/>
            </a:br>
            <a:endParaRPr lang="en-US" dirty="0"/>
          </a:p>
        </p:txBody>
      </p:sp>
      <p:sp>
        <p:nvSpPr>
          <p:cNvPr id="3" name="Content Placeholder 2"/>
          <p:cNvSpPr>
            <a:spLocks noGrp="1"/>
          </p:cNvSpPr>
          <p:nvPr>
            <p:ph sz="half" idx="1"/>
          </p:nvPr>
        </p:nvSpPr>
        <p:spPr/>
        <p:txBody>
          <a:bodyPr/>
          <a:lstStyle/>
          <a:p>
            <a:r>
              <a:rPr lang="en-US" dirty="0"/>
              <a:t>“Double- Entry”</a:t>
            </a:r>
          </a:p>
          <a:p>
            <a:r>
              <a:rPr lang="en-US" dirty="0"/>
              <a:t>Everything is in balance:</a:t>
            </a:r>
          </a:p>
          <a:p>
            <a:pPr>
              <a:buNone/>
            </a:pPr>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5</a:t>
            </a:fld>
            <a:endParaRPr lang="en-US" dirty="0"/>
          </a:p>
        </p:txBody>
      </p:sp>
      <p:graphicFrame>
        <p:nvGraphicFramePr>
          <p:cNvPr id="5" name="Table 4"/>
          <p:cNvGraphicFramePr>
            <a:graphicFrameLocks noGrp="1"/>
          </p:cNvGraphicFramePr>
          <p:nvPr/>
        </p:nvGraphicFramePr>
        <p:xfrm>
          <a:off x="3048000" y="2895600"/>
          <a:ext cx="6096000"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r>
                        <a:rPr lang="en-US" dirty="0"/>
                        <a:t>Revenue</a:t>
                      </a:r>
                    </a:p>
                  </a:txBody>
                  <a:tcPr/>
                </a:tc>
                <a:tc>
                  <a:txBody>
                    <a:bodyPr/>
                    <a:lstStyle/>
                    <a:p>
                      <a:r>
                        <a:rPr lang="en-US" dirty="0"/>
                        <a:t>5,000</a:t>
                      </a:r>
                    </a:p>
                  </a:txBody>
                  <a:tcPr/>
                </a:tc>
                <a:extLst>
                  <a:ext uri="{0D108BD9-81ED-4DB2-BD59-A6C34878D82A}">
                    <a16:rowId xmlns:a16="http://schemas.microsoft.com/office/drawing/2014/main" val="10000"/>
                  </a:ext>
                </a:extLst>
              </a:tr>
              <a:tr h="370840">
                <a:tc>
                  <a:txBody>
                    <a:bodyPr/>
                    <a:lstStyle/>
                    <a:p>
                      <a:r>
                        <a:rPr lang="en-US" dirty="0"/>
                        <a:t>Expenses</a:t>
                      </a:r>
                    </a:p>
                  </a:txBody>
                  <a:tcPr/>
                </a:tc>
                <a:tc>
                  <a:txBody>
                    <a:bodyPr/>
                    <a:lstStyle/>
                    <a:p>
                      <a:r>
                        <a:rPr lang="en-US" dirty="0"/>
                        <a:t>5,000</a:t>
                      </a:r>
                    </a:p>
                  </a:txBody>
                  <a:tcPr/>
                </a:tc>
                <a:extLst>
                  <a:ext uri="{0D108BD9-81ED-4DB2-BD59-A6C34878D82A}">
                    <a16:rowId xmlns:a16="http://schemas.microsoft.com/office/drawing/2014/main" val="10001"/>
                  </a:ext>
                </a:extLst>
              </a:tr>
              <a:tr h="370840">
                <a:tc>
                  <a:txBody>
                    <a:bodyPr/>
                    <a:lstStyle/>
                    <a:p>
                      <a:r>
                        <a:rPr lang="en-US" dirty="0"/>
                        <a:t>Total</a:t>
                      </a:r>
                    </a:p>
                  </a:txBody>
                  <a:tcPr/>
                </a:tc>
                <a:tc>
                  <a:txBody>
                    <a:bodyPr/>
                    <a:lstStyle/>
                    <a:p>
                      <a:r>
                        <a:rPr lang="en-US" dirty="0"/>
                        <a:t>0</a:t>
                      </a:r>
                    </a:p>
                  </a:txBody>
                  <a:tcPr/>
                </a:tc>
                <a:extLst>
                  <a:ext uri="{0D108BD9-81ED-4DB2-BD59-A6C34878D82A}">
                    <a16:rowId xmlns:a16="http://schemas.microsoft.com/office/drawing/2014/main" val="10002"/>
                  </a:ext>
                </a:extLst>
              </a:tr>
            </a:tbl>
          </a:graphicData>
        </a:graphic>
      </p:graphicFrame>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Basics</a:t>
            </a:r>
          </a:p>
        </p:txBody>
      </p:sp>
      <p:sp>
        <p:nvSpPr>
          <p:cNvPr id="3" name="Content Placeholder 2"/>
          <p:cNvSpPr>
            <a:spLocks noGrp="1"/>
          </p:cNvSpPr>
          <p:nvPr>
            <p:ph sz="half" idx="1"/>
          </p:nvPr>
        </p:nvSpPr>
        <p:spPr/>
        <p:txBody>
          <a:bodyPr/>
          <a:lstStyle/>
          <a:p>
            <a:pPr lvl="0"/>
            <a:r>
              <a:rPr lang="en-US" dirty="0">
                <a:solidFill>
                  <a:schemeClr val="tx1"/>
                </a:solidFill>
              </a:rPr>
              <a:t>What you have or are owed – known as an “</a:t>
            </a:r>
            <a:r>
              <a:rPr lang="en-US" b="1" u="sng" dirty="0">
                <a:solidFill>
                  <a:schemeClr val="tx1"/>
                </a:solidFill>
              </a:rPr>
              <a:t>asset</a:t>
            </a:r>
            <a:r>
              <a:rPr lang="en-US" dirty="0">
                <a:solidFill>
                  <a:schemeClr val="tx1"/>
                </a:solidFill>
              </a:rPr>
              <a:t>”</a:t>
            </a:r>
          </a:p>
          <a:p>
            <a:pPr lvl="0">
              <a:buNone/>
            </a:pPr>
            <a:endParaRPr lang="en-US" dirty="0">
              <a:solidFill>
                <a:schemeClr val="tx1"/>
              </a:solidFill>
            </a:endParaRPr>
          </a:p>
          <a:p>
            <a:pPr lvl="0"/>
            <a:r>
              <a:rPr lang="en-US" dirty="0">
                <a:solidFill>
                  <a:schemeClr val="tx1"/>
                </a:solidFill>
              </a:rPr>
              <a:t>What you owe – known as a “</a:t>
            </a:r>
            <a:r>
              <a:rPr lang="en-US" b="1" u="sng" dirty="0">
                <a:solidFill>
                  <a:schemeClr val="tx1"/>
                </a:solidFill>
              </a:rPr>
              <a:t>liability</a:t>
            </a:r>
            <a:r>
              <a:rPr lang="en-US" dirty="0">
                <a:solidFill>
                  <a:schemeClr val="tx1"/>
                </a:solidFill>
              </a:rPr>
              <a:t>”;</a:t>
            </a:r>
          </a:p>
          <a:p>
            <a:pPr lvl="0">
              <a:buNone/>
            </a:pPr>
            <a:endParaRPr lang="en-US" dirty="0">
              <a:solidFill>
                <a:schemeClr val="tx1"/>
              </a:solidFill>
            </a:endParaRPr>
          </a:p>
          <a:p>
            <a:pPr lvl="0"/>
            <a:r>
              <a:rPr lang="en-US" dirty="0">
                <a:solidFill>
                  <a:schemeClr val="tx1"/>
                </a:solidFill>
              </a:rPr>
              <a:t>What you get to keep (or retain) – known as “</a:t>
            </a:r>
            <a:r>
              <a:rPr lang="en-US" b="1" u="sng" dirty="0">
                <a:solidFill>
                  <a:schemeClr val="tx1"/>
                </a:solidFill>
              </a:rPr>
              <a:t>net assets</a:t>
            </a:r>
            <a:r>
              <a:rPr lang="en-US" dirty="0">
                <a:solidFill>
                  <a:schemeClr val="tx1"/>
                </a:solidFill>
              </a:rPr>
              <a:t>” or “</a:t>
            </a:r>
            <a:r>
              <a:rPr lang="en-US" b="1" u="sng" dirty="0">
                <a:solidFill>
                  <a:schemeClr val="tx1"/>
                </a:solidFill>
              </a:rPr>
              <a:t>equity</a:t>
            </a:r>
            <a:r>
              <a:rPr lang="en-US" dirty="0">
                <a:solidFill>
                  <a:schemeClr val="tx1"/>
                </a:solidFill>
              </a:rPr>
              <a:t>” </a:t>
            </a:r>
          </a:p>
          <a:p>
            <a:pPr lvl="0"/>
            <a:endParaRPr lang="en-US" dirty="0">
              <a:solidFill>
                <a:schemeClr val="tx1"/>
              </a:solidFill>
            </a:endParaRPr>
          </a:p>
          <a:p>
            <a:pPr lvl="0"/>
            <a:endParaRPr lang="en-US"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6</a:t>
            </a:fld>
            <a:endParaRPr 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Basics</a:t>
            </a:r>
          </a:p>
        </p:txBody>
      </p:sp>
      <p:sp>
        <p:nvSpPr>
          <p:cNvPr id="3" name="Content Placeholder 2"/>
          <p:cNvSpPr>
            <a:spLocks noGrp="1"/>
          </p:cNvSpPr>
          <p:nvPr>
            <p:ph sz="half" idx="1"/>
          </p:nvPr>
        </p:nvSpPr>
        <p:spPr/>
        <p:txBody>
          <a:bodyPr/>
          <a:lstStyle/>
          <a:p>
            <a:r>
              <a:rPr lang="en-US" dirty="0"/>
              <a:t>The “Matching Principle”</a:t>
            </a:r>
          </a:p>
          <a:p>
            <a:pPr lvl="1"/>
            <a:r>
              <a:rPr lang="en-US" dirty="0"/>
              <a:t>Match the revenues earned in a given time period (a month, a quarter, or a year) with the expenses incurred to earn that revenue. </a:t>
            </a:r>
          </a:p>
          <a:p>
            <a:pPr lvl="1"/>
            <a:r>
              <a:rPr lang="en-US" dirty="0"/>
              <a:t>“Accrual”</a:t>
            </a:r>
          </a:p>
          <a:p>
            <a:pPr lvl="1"/>
            <a:r>
              <a:rPr lang="en-US" dirty="0"/>
              <a:t>“Accrual basis of accounting”</a:t>
            </a:r>
          </a:p>
        </p:txBody>
      </p:sp>
      <p:sp>
        <p:nvSpPr>
          <p:cNvPr id="4" name="Slide Number Placeholder 3"/>
          <p:cNvSpPr>
            <a:spLocks noGrp="1"/>
          </p:cNvSpPr>
          <p:nvPr>
            <p:ph type="sldNum" sz="quarter" idx="10"/>
          </p:nvPr>
        </p:nvSpPr>
        <p:spPr/>
        <p:txBody>
          <a:bodyPr/>
          <a:lstStyle/>
          <a:p>
            <a:fld id="{342C256A-E8D1-E44B-A707-3F94590BD37A}" type="slidenum">
              <a:rPr lang="en-US" smtClean="0"/>
              <a:pPr/>
              <a:t>7</a:t>
            </a:fld>
            <a:endParaRPr lang="en-US"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Generally Accepted Accounting Principles </a:t>
            </a:r>
          </a:p>
        </p:txBody>
      </p:sp>
      <p:sp>
        <p:nvSpPr>
          <p:cNvPr id="3" name="Content Placeholder 2"/>
          <p:cNvSpPr>
            <a:spLocks noGrp="1"/>
          </p:cNvSpPr>
          <p:nvPr>
            <p:ph sz="half" idx="1"/>
          </p:nvPr>
        </p:nvSpPr>
        <p:spPr/>
        <p:txBody>
          <a:bodyPr/>
          <a:lstStyle/>
          <a:p>
            <a:r>
              <a:rPr lang="en-US" dirty="0"/>
              <a:t>“GAAP” Accounting</a:t>
            </a:r>
          </a:p>
          <a:p>
            <a:pPr lvl="1"/>
            <a:r>
              <a:rPr lang="en-US" dirty="0"/>
              <a:t>Method of recording accounting transactions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8</a:t>
            </a:fld>
            <a:endParaRPr lang="en-US" dirty="0"/>
          </a:p>
        </p:txBody>
      </p:sp>
      <p:pic>
        <p:nvPicPr>
          <p:cNvPr id="6" name="Picture 5" descr="http://info.clearwater-analytics.com/Portals/153708/images/GAAP.png"/>
          <p:cNvPicPr/>
          <p:nvPr/>
        </p:nvPicPr>
        <p:blipFill>
          <a:blip r:embed="rId3"/>
          <a:srcRect/>
          <a:stretch>
            <a:fillRect/>
          </a:stretch>
        </p:blipFill>
        <p:spPr bwMode="auto">
          <a:xfrm>
            <a:off x="3200401" y="3856356"/>
            <a:ext cx="5507355" cy="1934845"/>
          </a:xfrm>
          <a:prstGeom prst="rect">
            <a:avLst/>
          </a:prstGeom>
          <a:noFill/>
          <a:ln w="9525">
            <a:noFill/>
            <a:miter lim="800000"/>
            <a:headEnd/>
            <a:tailEnd/>
          </a:ln>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Basics</a:t>
            </a:r>
          </a:p>
        </p:txBody>
      </p:sp>
      <p:sp>
        <p:nvSpPr>
          <p:cNvPr id="3" name="Content Placeholder 2"/>
          <p:cNvSpPr>
            <a:spLocks noGrp="1"/>
          </p:cNvSpPr>
          <p:nvPr>
            <p:ph sz="half" idx="1"/>
          </p:nvPr>
        </p:nvSpPr>
        <p:spPr/>
        <p:txBody>
          <a:bodyPr/>
          <a:lstStyle/>
          <a:p>
            <a:r>
              <a:rPr lang="en-US" dirty="0"/>
              <a:t>Cash Basis of Accounting</a:t>
            </a:r>
          </a:p>
        </p:txBody>
      </p:sp>
      <p:sp>
        <p:nvSpPr>
          <p:cNvPr id="4" name="Slide Number Placeholder 3"/>
          <p:cNvSpPr>
            <a:spLocks noGrp="1"/>
          </p:cNvSpPr>
          <p:nvPr>
            <p:ph type="sldNum" sz="quarter" idx="10"/>
          </p:nvPr>
        </p:nvSpPr>
        <p:spPr/>
        <p:txBody>
          <a:bodyPr/>
          <a:lstStyle/>
          <a:p>
            <a:fld id="{342C256A-E8D1-E44B-A707-3F94590BD37A}" type="slidenum">
              <a:rPr lang="en-US" smtClean="0"/>
              <a:pPr/>
              <a:t>9</a:t>
            </a:fld>
            <a:endParaRPr lang="en-US" dirty="0"/>
          </a:p>
        </p:txBody>
      </p:sp>
      <p:pic>
        <p:nvPicPr>
          <p:cNvPr id="6" name="Picture 5" descr="http://www.pachd.com/free-images/household-images/cash-01.jpg"/>
          <p:cNvPicPr/>
          <p:nvPr/>
        </p:nvPicPr>
        <p:blipFill>
          <a:blip r:embed="rId3"/>
          <a:srcRect/>
          <a:stretch>
            <a:fillRect/>
          </a:stretch>
        </p:blipFill>
        <p:spPr bwMode="auto">
          <a:xfrm>
            <a:off x="3447386" y="2362200"/>
            <a:ext cx="5297229" cy="3009014"/>
          </a:xfrm>
          <a:prstGeom prst="rect">
            <a:avLst/>
          </a:prstGeom>
          <a:noFill/>
          <a:ln w="9525">
            <a:noFill/>
            <a:miter lim="800000"/>
            <a:headEnd/>
            <a:tailEnd/>
          </a:ln>
        </p:spPr>
      </p:pic>
    </p:spTree>
  </p:cSld>
  <p:clrMapOvr>
    <a:masterClrMapping/>
  </p:clrMapOvr>
  <p:transition>
    <p:fade/>
  </p:transition>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FF9900"/>
      </a:dk2>
      <a:lt2>
        <a:srgbClr val="006699"/>
      </a:lt2>
      <a:accent1>
        <a:srgbClr val="993333"/>
      </a:accent1>
      <a:accent2>
        <a:srgbClr val="FFCC33"/>
      </a:accent2>
      <a:accent3>
        <a:srgbClr val="666666"/>
      </a:accent3>
      <a:accent4>
        <a:srgbClr val="FFFF00"/>
      </a:accent4>
      <a:accent5>
        <a:srgbClr val="336699"/>
      </a:accent5>
      <a:accent6>
        <a:srgbClr val="99996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1743</TotalTime>
  <Words>1894</Words>
  <Application>Microsoft Office PowerPoint</Application>
  <PresentationFormat>Widescreen</PresentationFormat>
  <Paragraphs>179</Paragraphs>
  <Slides>19</Slides>
  <Notes>16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Times New Roman</vt:lpstr>
      <vt:lpstr>Wingdings</vt:lpstr>
      <vt:lpstr>Office Theme</vt:lpstr>
      <vt:lpstr>Custom Design</vt:lpstr>
      <vt:lpstr>Certified Healthcare Financial Professional</vt:lpstr>
      <vt:lpstr>Learning Objectives</vt:lpstr>
      <vt:lpstr>Purpose of this Chapter Learning Program</vt:lpstr>
      <vt:lpstr>Learning Objectives</vt:lpstr>
      <vt:lpstr>Basic Accounting Principles </vt:lpstr>
      <vt:lpstr>Accounting Basics</vt:lpstr>
      <vt:lpstr>Accounting Basics</vt:lpstr>
      <vt:lpstr>Generally Accepted Accounting Principles </vt:lpstr>
      <vt:lpstr>Accounting Basics</vt:lpstr>
      <vt:lpstr>Key Financial Statements</vt:lpstr>
      <vt:lpstr>Income Statement</vt:lpstr>
      <vt:lpstr>Important Income Statement Concerns</vt:lpstr>
      <vt:lpstr>Balance Sheet</vt:lpstr>
      <vt:lpstr>The Statement of Cash Flows</vt:lpstr>
      <vt:lpstr>Relationships between the balance sheet and income statement</vt:lpstr>
      <vt:lpstr>Analysis of Financial Statements</vt:lpstr>
      <vt:lpstr>Ratio Analysis</vt:lpstr>
      <vt:lpstr>Types of Ratios</vt:lpstr>
      <vt:lpstr>The Take-Away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Pagliuco</dc:creator>
  <cp:lastModifiedBy>Shirley Heavlin</cp:lastModifiedBy>
  <cp:revision>197</cp:revision>
  <cp:lastPrinted>2011-07-19T23:30:11Z</cp:lastPrinted>
  <dcterms:created xsi:type="dcterms:W3CDTF">2011-08-29T16:00:31Z</dcterms:created>
  <dcterms:modified xsi:type="dcterms:W3CDTF">2019-04-08T17:48:42Z</dcterms:modified>
</cp:coreProperties>
</file>