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handoutMasterIdLst>
    <p:handoutMasterId r:id="rId22"/>
  </p:handoutMasterIdLst>
  <p:sldIdLst>
    <p:sldId id="269" r:id="rId2"/>
    <p:sldId id="270" r:id="rId3"/>
    <p:sldId id="271" r:id="rId4"/>
    <p:sldId id="272" r:id="rId5"/>
    <p:sldId id="273" r:id="rId6"/>
    <p:sldId id="277" r:id="rId7"/>
    <p:sldId id="274" r:id="rId8"/>
    <p:sldId id="275" r:id="rId9"/>
    <p:sldId id="276" r:id="rId10"/>
    <p:sldId id="278" r:id="rId11"/>
    <p:sldId id="279" r:id="rId12"/>
    <p:sldId id="280" r:id="rId13"/>
    <p:sldId id="281" r:id="rId14"/>
    <p:sldId id="282" r:id="rId15"/>
    <p:sldId id="283" r:id="rId16"/>
    <p:sldId id="284" r:id="rId17"/>
    <p:sldId id="285" r:id="rId18"/>
    <p:sldId id="286" r:id="rId19"/>
    <p:sldId id="287" r:id="rId20"/>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A82424"/>
    <a:srgbClr val="0066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autoAdjust="0"/>
    <p:restoredTop sz="79444" autoAdjust="0"/>
  </p:normalViewPr>
  <p:slideViewPr>
    <p:cSldViewPr snapToObjects="1" showGuides="1">
      <p:cViewPr varScale="1">
        <p:scale>
          <a:sx n="65" d="100"/>
          <a:sy n="65" d="100"/>
        </p:scale>
        <p:origin x="1330" y="48"/>
      </p:cViewPr>
      <p:guideLst>
        <p:guide orient="horz" pos="4157"/>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3" d="100"/>
          <a:sy n="83" d="100"/>
        </p:scale>
        <p:origin x="-3138"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FF62DD-3E6F-E344-9909-3B4D3B5976CA}" type="datetimeFigureOut">
              <a:rPr lang="en-US" smtClean="0"/>
              <a:pPr/>
              <a:t>4/8/2019</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4D7EF22-CF73-D947-8360-F9DA40925FE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84E9F64-1D83-334E-89A2-4B817D248A21}" type="datetimeFigureOut">
              <a:rPr lang="en-US" smtClean="0"/>
              <a:pPr/>
              <a:t>4/8/2019</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425FBC4-EDDB-9748-96F0-0D05920672FF}"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Next to national defense, the health care industry in the United States is one of the largest sectors of the economy. Currently making up almost 20 percent of the nation's gross domestic product, health care in the US will be a significant factor in the national economy for the foreseeable future. Upon completing this course, you should be able to:</a:t>
            </a:r>
          </a:p>
          <a:p>
            <a:r>
              <a:rPr lang="en-US" sz="1200" kern="1200" dirty="0">
                <a:solidFill>
                  <a:schemeClr val="tx1"/>
                </a:solidFill>
                <a:latin typeface="+mn-lt"/>
                <a:ea typeface="+mn-ea"/>
                <a:cs typeface="+mn-cs"/>
              </a:rPr>
              <a:t> </a:t>
            </a:r>
          </a:p>
          <a:p>
            <a:pPr lvl="0"/>
            <a:r>
              <a:rPr lang="en-US" sz="1200" kern="1200" dirty="0">
                <a:solidFill>
                  <a:schemeClr val="tx1"/>
                </a:solidFill>
                <a:latin typeface="+mn-lt"/>
                <a:ea typeface="+mn-ea"/>
                <a:cs typeface="+mn-cs"/>
              </a:rPr>
              <a:t>Describe the general characteristics of the healthcare industry in the US;</a:t>
            </a:r>
          </a:p>
          <a:p>
            <a:pPr lvl="0"/>
            <a:r>
              <a:rPr lang="en-US" sz="1200" kern="1200" dirty="0">
                <a:solidFill>
                  <a:schemeClr val="tx1"/>
                </a:solidFill>
                <a:latin typeface="+mn-lt"/>
                <a:ea typeface="+mn-ea"/>
                <a:cs typeface="+mn-cs"/>
              </a:rPr>
              <a:t>Describe the impact of health reform on the industry;</a:t>
            </a:r>
          </a:p>
          <a:p>
            <a:pPr lvl="0"/>
            <a:r>
              <a:rPr lang="en-US" sz="1200" kern="1200" dirty="0">
                <a:solidFill>
                  <a:schemeClr val="tx1"/>
                </a:solidFill>
                <a:latin typeface="+mn-lt"/>
                <a:ea typeface="+mn-ea"/>
                <a:cs typeface="+mn-cs"/>
              </a:rPr>
              <a:t>Describe the payment system for healthcare services;</a:t>
            </a:r>
          </a:p>
          <a:p>
            <a:pPr lvl="0"/>
            <a:r>
              <a:rPr lang="en-US" sz="1200" kern="1200" dirty="0">
                <a:solidFill>
                  <a:schemeClr val="tx1"/>
                </a:solidFill>
                <a:latin typeface="+mn-lt"/>
                <a:ea typeface="+mn-ea"/>
                <a:cs typeface="+mn-cs"/>
              </a:rPr>
              <a:t>Define the role of financial management in health care organizations; and </a:t>
            </a:r>
          </a:p>
          <a:p>
            <a:pPr lvl="0"/>
            <a:r>
              <a:rPr lang="en-US" sz="1200" kern="1200" dirty="0">
                <a:solidFill>
                  <a:schemeClr val="tx1"/>
                </a:solidFill>
                <a:latin typeface="+mn-lt"/>
                <a:ea typeface="+mn-ea"/>
                <a:cs typeface="+mn-cs"/>
              </a:rPr>
              <a:t>Describe some of the new challenges facing healthcare finance in the US.</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step-down approach is required to be used in preparation of the Medicare cost report by hospitals and nursing facilities.  </a:t>
            </a:r>
          </a:p>
          <a:p>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The step-down approach starts with one overhead function that serves the most other departments (usually administration) and spreads its cost to other functions in the organization including other overhead functions. The overhead function having the next most service to other functions has its costs (plus the costs allocated by other overhead functions) to other areas of the organization. This cost allocation approach is illustrated in this diagram</a:t>
            </a:r>
          </a:p>
          <a:p>
            <a:endParaRPr lang="en-US" sz="1200" kern="1200" dirty="0">
              <a:solidFill>
                <a:schemeClr val="tx1"/>
              </a:solidFill>
              <a:latin typeface="+mn-lt"/>
              <a:ea typeface="+mn-ea"/>
              <a:cs typeface="+mn-cs"/>
            </a:endParaRP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direct and step-down approaches are effective in estimating costs at a high level, such as within an entire clinic, hospital, or even a department within such an organization</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 drawback with the direct and step-down approaches is that neither is particularly useful in estimating the costs of a specific service or activity such as a clinic or emergency room visit. This could be very important in a situation where a manager needs to determine the costs of a specific service to determine a price for that service for the purposes of negotiating a specific payment rate.  This is known as </a:t>
            </a:r>
            <a:r>
              <a:rPr lang="en-US" sz="1200" b="1" kern="1200" dirty="0">
                <a:solidFill>
                  <a:schemeClr val="tx1"/>
                </a:solidFill>
                <a:latin typeface="+mn-lt"/>
                <a:ea typeface="+mn-ea"/>
                <a:cs typeface="+mn-cs"/>
              </a:rPr>
              <a:t>activity based costing</a:t>
            </a:r>
            <a:r>
              <a:rPr lang="en-US" sz="1200" kern="1200" dirty="0">
                <a:solidFill>
                  <a:schemeClr val="tx1"/>
                </a:solidFill>
                <a:latin typeface="+mn-lt"/>
                <a:ea typeface="+mn-ea"/>
                <a:cs typeface="+mn-cs"/>
              </a:rPr>
              <a:t> or “</a:t>
            </a:r>
            <a:r>
              <a:rPr lang="en-US" sz="1200" b="1" kern="1200" dirty="0">
                <a:solidFill>
                  <a:schemeClr val="tx1"/>
                </a:solidFill>
                <a:latin typeface="+mn-lt"/>
                <a:ea typeface="+mn-ea"/>
                <a:cs typeface="+mn-cs"/>
              </a:rPr>
              <a:t>ABC</a:t>
            </a:r>
          </a:p>
          <a:p>
            <a:endParaRPr lang="en-US" sz="1200" b="1" kern="1200" dirty="0">
              <a:solidFill>
                <a:schemeClr val="tx1"/>
              </a:solidFill>
              <a:latin typeface="+mn-lt"/>
              <a:ea typeface="+mn-ea"/>
              <a:cs typeface="+mn-cs"/>
            </a:endParaRPr>
          </a:p>
          <a:p>
            <a:r>
              <a:rPr lang="en-US" sz="1200" kern="1200" dirty="0">
                <a:solidFill>
                  <a:schemeClr val="tx1"/>
                </a:solidFill>
                <a:latin typeface="+mn-lt"/>
                <a:ea typeface="+mn-ea"/>
                <a:cs typeface="+mn-cs"/>
              </a:rPr>
              <a:t>The process of completing an ABC analysis can be broken into two steps – gathering total data and activity statistics and then allocating the costs of activities to a service</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Entities that operate with little competition can use a </a:t>
            </a:r>
            <a:r>
              <a:rPr lang="en-US" sz="1200" b="1" kern="1200" dirty="0">
                <a:solidFill>
                  <a:schemeClr val="tx1"/>
                </a:solidFill>
                <a:latin typeface="+mn-lt"/>
                <a:ea typeface="+mn-ea"/>
                <a:cs typeface="+mn-cs"/>
              </a:rPr>
              <a:t>full-cost</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pricing</a:t>
            </a:r>
            <a:r>
              <a:rPr lang="en-US" sz="1200" kern="1200" dirty="0">
                <a:solidFill>
                  <a:schemeClr val="tx1"/>
                </a:solidFill>
                <a:latin typeface="+mn-lt"/>
                <a:ea typeface="+mn-ea"/>
                <a:cs typeface="+mn-cs"/>
              </a:rPr>
              <a:t> approach, where all direct and overhead costs </a:t>
            </a:r>
            <a:r>
              <a:rPr lang="en-US" sz="1200" u="sng" kern="1200" dirty="0">
                <a:solidFill>
                  <a:schemeClr val="tx1"/>
                </a:solidFill>
                <a:latin typeface="+mn-lt"/>
                <a:ea typeface="+mn-ea"/>
                <a:cs typeface="+mn-cs"/>
              </a:rPr>
              <a:t>and</a:t>
            </a:r>
            <a:r>
              <a:rPr lang="en-US" sz="1200" kern="1200" dirty="0">
                <a:solidFill>
                  <a:schemeClr val="tx1"/>
                </a:solidFill>
                <a:latin typeface="+mn-lt"/>
                <a:ea typeface="+mn-ea"/>
                <a:cs typeface="+mn-cs"/>
              </a:rPr>
              <a:t> a desired level of profit (profit is considered to be an </a:t>
            </a:r>
            <a:r>
              <a:rPr lang="en-US" sz="1200" i="1" kern="1200" dirty="0">
                <a:solidFill>
                  <a:schemeClr val="tx1"/>
                </a:solidFill>
                <a:latin typeface="+mn-lt"/>
                <a:ea typeface="+mn-ea"/>
                <a:cs typeface="+mn-cs"/>
              </a:rPr>
              <a:t>economic cost</a:t>
            </a:r>
            <a:r>
              <a:rPr lang="en-US" sz="1200" kern="1200" dirty="0">
                <a:solidFill>
                  <a:schemeClr val="tx1"/>
                </a:solidFill>
                <a:latin typeface="+mn-lt"/>
                <a:ea typeface="+mn-ea"/>
                <a:cs typeface="+mn-cs"/>
              </a:rPr>
              <a:t> and must be considered in pricing services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Under a full-cost pricing approach, the price for services covers all costs of the service plus desired profits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Buyers in this situation would have little leverage to entice a service provider to lower prices since they have few if any alternative sources for that service.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Hospitals or physician offices in competitive markets may find it necessary to set prices below full cost – the sum of desired profit, indirect, and direct cost – in order to offer a price low enough to attract customers.  In such a situation, the seller of service – hospital, physician, or health plan – must offer a discounted price that does not cover full cost. In general, a seller will offer a lower price to a customer that buys more of a service – essentially trading a lower price for higher volumes of sale. In such a situation, the seller will set its prices using a </a:t>
            </a:r>
            <a:r>
              <a:rPr lang="en-US" sz="1200" b="1" kern="1200" dirty="0">
                <a:solidFill>
                  <a:schemeClr val="tx1"/>
                </a:solidFill>
                <a:latin typeface="+mn-lt"/>
                <a:ea typeface="+mn-ea"/>
                <a:cs typeface="+mn-cs"/>
              </a:rPr>
              <a:t>marginal cost pricing</a:t>
            </a:r>
            <a:r>
              <a:rPr lang="en-US" sz="1200" kern="1200" dirty="0">
                <a:solidFill>
                  <a:schemeClr val="tx1"/>
                </a:solidFill>
                <a:latin typeface="+mn-lt"/>
                <a:ea typeface="+mn-ea"/>
                <a:cs typeface="+mn-cs"/>
              </a:rPr>
              <a:t> approach. This requires a manager to make difficult decisions on how much cost can be included in the price charged to a particular customer based on a value judgment of how much customer volume will be gained for that lower price</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Since marginal cost pricing does not cover all costs, the approach must be used judiciously and only when there is the ability to garner enough volume of services to fully cover all indirect costs and in total generate a profit sufficient to sustain the operations of the business.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In no case should a hospital, health plan, or physician accept a price that is below the direct costs of providing a service.  Each unit of service provided should fully cover the direct costs of service and generates at least a small amount above direct costs to defray indirect costs and generate a profit. This amount is known as </a:t>
            </a:r>
            <a:r>
              <a:rPr lang="en-US" sz="1200" b="1" kern="1200" dirty="0">
                <a:solidFill>
                  <a:schemeClr val="tx1"/>
                </a:solidFill>
                <a:latin typeface="+mn-lt"/>
                <a:ea typeface="+mn-ea"/>
                <a:cs typeface="+mn-cs"/>
              </a:rPr>
              <a:t>contribution margin</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Health plans and health care providers may take on some degree of risk in its pricing when setting fixed fee prices such as capitation rates, per discharge prices, or insurance premiums.  In such a case the entity will make an assumption that some customers will be profitable and others may not – but in the aggregate a price offered to a buyer will be profitable – and set prices based on a </a:t>
            </a:r>
            <a:r>
              <a:rPr lang="en-US" sz="1200" b="1" kern="1200" dirty="0">
                <a:solidFill>
                  <a:schemeClr val="tx1"/>
                </a:solidFill>
                <a:latin typeface="+mn-lt"/>
                <a:ea typeface="+mn-ea"/>
                <a:cs typeface="+mn-cs"/>
              </a:rPr>
              <a:t>target cost</a:t>
            </a:r>
            <a:r>
              <a:rPr lang="en-US" sz="1200" kern="1200" dirty="0">
                <a:solidFill>
                  <a:schemeClr val="tx1"/>
                </a:solidFill>
                <a:latin typeface="+mn-lt"/>
                <a:ea typeface="+mn-ea"/>
                <a:cs typeface="+mn-cs"/>
              </a:rPr>
              <a:t>.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entity using this pricing strategy will set a cost level that they expect to arrive at in total for a given block of customer services and then set prices sufficiently above that total to generate a profit</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Health plans have two different approaches to apply target cost pricing. In the early days of commercial insurance in the United States, health plans used a </a:t>
            </a:r>
            <a:r>
              <a:rPr lang="en-US" sz="1200" b="1" kern="1200" dirty="0">
                <a:solidFill>
                  <a:schemeClr val="tx1"/>
                </a:solidFill>
                <a:latin typeface="+mn-lt"/>
                <a:ea typeface="+mn-ea"/>
                <a:cs typeface="+mn-cs"/>
              </a:rPr>
              <a:t>community rating </a:t>
            </a:r>
            <a:r>
              <a:rPr lang="en-US" sz="1200" kern="1200" dirty="0">
                <a:solidFill>
                  <a:schemeClr val="tx1"/>
                </a:solidFill>
                <a:latin typeface="+mn-lt"/>
                <a:ea typeface="+mn-ea"/>
                <a:cs typeface="+mn-cs"/>
              </a:rPr>
              <a:t>approach to set prices based on the costs incurred to provide services to all members of a local market area</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a:t>
            </a:r>
            <a:r>
              <a:rPr lang="en-US" sz="1200" b="1" kern="1200" dirty="0">
                <a:solidFill>
                  <a:schemeClr val="tx1"/>
                </a:solidFill>
                <a:latin typeface="+mn-lt"/>
                <a:ea typeface="+mn-ea"/>
                <a:cs typeface="+mn-cs"/>
              </a:rPr>
              <a:t>group rating</a:t>
            </a:r>
            <a:r>
              <a:rPr lang="en-US" sz="1200" kern="1200" dirty="0">
                <a:solidFill>
                  <a:schemeClr val="tx1"/>
                </a:solidFill>
                <a:latin typeface="+mn-lt"/>
                <a:ea typeface="+mn-ea"/>
                <a:cs typeface="+mn-cs"/>
              </a:rPr>
              <a:t> approach breaks a community down into smaller parts or groups and determines the prices they pay based on the risk of needing services for a specific </a:t>
            </a:r>
            <a:r>
              <a:rPr lang="en-US" sz="1200" kern="1200" dirty="0" err="1">
                <a:solidFill>
                  <a:schemeClr val="tx1"/>
                </a:solidFill>
                <a:latin typeface="+mn-lt"/>
                <a:ea typeface="+mn-ea"/>
                <a:cs typeface="+mn-cs"/>
              </a:rPr>
              <a:t>grou</a:t>
            </a: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analysis simply requires the manager to understand two basic elements of the cost structure for the entity - the contribution margin per unit of service provided and the total fixed or indirect costs (including profit) for the service.</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 health care this can sometimes appear as conflicting priorities. Managers in the healthcare industry certainly have a high degree of responsibility for taking care of patients. However at the same time, the expenses incurred to pay for patient care (such as salaries, supplies, medicines) are increasing. Regardless of one's position in the health care industry – physician office, hospital, or health insurer – cost is an important concern.</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definition of “cost” in health care has different definitions that need to be considered. Depending on one's position in a health care transaction, cost may be the amount paid for a service such as the price paid by a health insurer or the patient to a physician or hospital. Conversely, cost may be defined as the amount paid for salaries to employees or the amount paid on an invoice to a supply or medicine vendor.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key item with direct costs is that they are the costs directly associated with providing services or products (depending on what it is that the entity is operated for).</a:t>
            </a:r>
          </a:p>
          <a:p>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indirect costs</a:t>
            </a:r>
            <a:r>
              <a:rPr lang="en-US" sz="1200" kern="1200" dirty="0">
                <a:solidFill>
                  <a:schemeClr val="tx1"/>
                </a:solidFill>
                <a:latin typeface="+mn-lt"/>
                <a:ea typeface="+mn-ea"/>
                <a:cs typeface="+mn-cs"/>
              </a:rPr>
              <a:t> are made up of those costs necessary to operate the business but are not incurred in the provision of services to patients, customers, or clients. </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Variable costs </a:t>
            </a:r>
            <a:r>
              <a:rPr lang="en-US" sz="1200" kern="1200" dirty="0">
                <a:solidFill>
                  <a:schemeClr val="tx1"/>
                </a:solidFill>
                <a:latin typeface="+mn-lt"/>
                <a:ea typeface="+mn-ea"/>
                <a:cs typeface="+mn-cs"/>
              </a:rPr>
              <a:t>as their name implies, vary directly with the volume of services provided  </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Fixed costs</a:t>
            </a:r>
            <a:r>
              <a:rPr lang="en-US" sz="1200" kern="1200" dirty="0">
                <a:solidFill>
                  <a:schemeClr val="tx1"/>
                </a:solidFill>
                <a:latin typeface="+mn-lt"/>
                <a:ea typeface="+mn-ea"/>
                <a:cs typeface="+mn-cs"/>
              </a:rPr>
              <a:t> on the other hand remain constant within a range of operational volumes, regardless of the volume of services provided. </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Total cost</a:t>
            </a:r>
            <a:r>
              <a:rPr lang="en-US" sz="1200" kern="1200" dirty="0">
                <a:solidFill>
                  <a:schemeClr val="tx1"/>
                </a:solidFill>
                <a:latin typeface="+mn-lt"/>
                <a:ea typeface="+mn-ea"/>
                <a:cs typeface="+mn-cs"/>
              </a:rPr>
              <a:t> is the sum of variable and fixed costs in a health care organization</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cost relationships and behaviors illustrated here apply equally to health plans as they do to physician offices or hospitals.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Semi-fixed</a:t>
            </a:r>
            <a:r>
              <a:rPr lang="en-US" sz="1200" kern="1200" dirty="0">
                <a:solidFill>
                  <a:schemeClr val="tx1"/>
                </a:solidFill>
                <a:latin typeface="+mn-lt"/>
                <a:ea typeface="+mn-ea"/>
                <a:cs typeface="+mn-cs"/>
              </a:rPr>
              <a:t> costs are those costs that show the behavior of a variable cost, increasing with volume, over a period over a range of service volumes.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 </a:t>
            </a:r>
            <a:r>
              <a:rPr lang="en-US" sz="1200" b="1" kern="1200" dirty="0">
                <a:solidFill>
                  <a:schemeClr val="tx1"/>
                </a:solidFill>
                <a:latin typeface="+mn-lt"/>
                <a:ea typeface="+mn-ea"/>
                <a:cs typeface="+mn-cs"/>
              </a:rPr>
              <a:t>step variable</a:t>
            </a:r>
            <a:r>
              <a:rPr lang="en-US" sz="1200" kern="1200" dirty="0">
                <a:solidFill>
                  <a:schemeClr val="tx1"/>
                </a:solidFill>
                <a:latin typeface="+mn-lt"/>
                <a:ea typeface="+mn-ea"/>
                <a:cs typeface="+mn-cs"/>
              </a:rPr>
              <a:t> cost is a cost that remains fixed over a finite level of volume and then increases incrementally at a higher level of volume.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 key assumption in the discussion of cost behavior is time frame. Most all discussions of cost behavior assume a </a:t>
            </a:r>
            <a:r>
              <a:rPr lang="en-US" sz="1200" b="1" kern="1200" dirty="0">
                <a:solidFill>
                  <a:schemeClr val="tx1"/>
                </a:solidFill>
                <a:latin typeface="+mn-lt"/>
                <a:ea typeface="+mn-ea"/>
                <a:cs typeface="+mn-cs"/>
              </a:rPr>
              <a:t>short-term</a:t>
            </a:r>
            <a:r>
              <a:rPr lang="en-US" sz="1200" kern="1200" dirty="0">
                <a:solidFill>
                  <a:schemeClr val="tx1"/>
                </a:solidFill>
                <a:latin typeface="+mn-lt"/>
                <a:ea typeface="+mn-ea"/>
                <a:cs typeface="+mn-cs"/>
              </a:rPr>
              <a:t> time frame, defined as less than one year. </a:t>
            </a:r>
            <a:r>
              <a:rPr lang="en-US" sz="1200" b="1" kern="1200" dirty="0">
                <a:solidFill>
                  <a:schemeClr val="tx1"/>
                </a:solidFill>
                <a:latin typeface="+mn-lt"/>
                <a:ea typeface="+mn-ea"/>
                <a:cs typeface="+mn-cs"/>
              </a:rPr>
              <a:t>Long-term</a:t>
            </a:r>
            <a:r>
              <a:rPr lang="en-US" sz="1200" kern="1200" dirty="0">
                <a:solidFill>
                  <a:schemeClr val="tx1"/>
                </a:solidFill>
                <a:latin typeface="+mn-lt"/>
                <a:ea typeface="+mn-ea"/>
                <a:cs typeface="+mn-cs"/>
              </a:rPr>
              <a:t> time frames extend beyond one year. The discussion in this unit will presume a short-term time horizon for consideration of cost and operational volumes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 common challenge among managers is to understand “what is the cost of providing a specific service to a patient or customer”? Determining the direct cost of a service can be fairly straightforward. A more difficult challenge is to understand how much benefit that department or subset gains from the support provided by indirect or overhead costs.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Cost allocation is a process by which indirect costs are assigned to a part of the organization that actually provides services to a patient or client. Since a solid understanding of the direct and indirect costs of a service is essential to setting a fair price for services, it is equally essential that managers understand </a:t>
            </a:r>
            <a:r>
              <a:rPr lang="en-US" sz="1200" b="1" i="1" u="sng" kern="1200" dirty="0">
                <a:solidFill>
                  <a:schemeClr val="tx1"/>
                </a:solidFill>
                <a:latin typeface="+mn-lt"/>
                <a:ea typeface="+mn-ea"/>
                <a:cs typeface="+mn-cs"/>
              </a:rPr>
              <a:t>all</a:t>
            </a:r>
            <a:r>
              <a:rPr lang="en-US" sz="1200" kern="1200" dirty="0">
                <a:solidFill>
                  <a:schemeClr val="tx1"/>
                </a:solidFill>
                <a:latin typeface="+mn-lt"/>
                <a:ea typeface="+mn-ea"/>
                <a:cs typeface="+mn-cs"/>
              </a:rPr>
              <a:t> of the costs associated with providing a service. . At the same time, managers have a challenge of fairly allocating indirect costs among different parts of the entity that provide different services to patients. </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amount of indirect or overhead cost to be allocated is called the </a:t>
            </a:r>
            <a:r>
              <a:rPr lang="en-US" sz="1200" b="1" kern="1200" dirty="0">
                <a:solidFill>
                  <a:schemeClr val="tx1"/>
                </a:solidFill>
                <a:latin typeface="+mn-lt"/>
                <a:ea typeface="+mn-ea"/>
                <a:cs typeface="+mn-cs"/>
              </a:rPr>
              <a:t>cost pool</a:t>
            </a:r>
            <a:r>
              <a:rPr lang="en-US" sz="1200" kern="1200" dirty="0">
                <a:solidFill>
                  <a:schemeClr val="tx1"/>
                </a:solidFill>
                <a:latin typeface="+mn-lt"/>
                <a:ea typeface="+mn-ea"/>
                <a:cs typeface="+mn-cs"/>
              </a:rPr>
              <a:t>. If that cost pool serves multiple different areas of the entity that provide different services, the cost pool is broken into multiple parts – one for each revenue producing area </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cost driver</a:t>
            </a:r>
            <a:r>
              <a:rPr lang="en-US" sz="1200" kern="1200" dirty="0">
                <a:solidFill>
                  <a:schemeClr val="tx1"/>
                </a:solidFill>
                <a:latin typeface="+mn-lt"/>
                <a:ea typeface="+mn-ea"/>
                <a:cs typeface="+mn-cs"/>
              </a:rPr>
              <a:t>. The cost driver is the basis upon which a cost pool is allocated among different revenue producing functions. </a:t>
            </a:r>
          </a:p>
          <a:p>
            <a:r>
              <a:rPr lang="en-US" sz="1200" kern="1200" dirty="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As pressures mount on health care entities to become more price competitive, a keen attention to all costs of providing services – direct </a:t>
            </a:r>
            <a:r>
              <a:rPr lang="en-US" sz="1200" i="1" u="sng" kern="1200" dirty="0">
                <a:solidFill>
                  <a:schemeClr val="tx1"/>
                </a:solidFill>
                <a:latin typeface="+mn-lt"/>
                <a:ea typeface="+mn-ea"/>
                <a:cs typeface="+mn-cs"/>
              </a:rPr>
              <a:t>and</a:t>
            </a:r>
            <a:r>
              <a:rPr lang="en-US" sz="1200" i="1" kern="1200" dirty="0">
                <a:solidFill>
                  <a:schemeClr val="tx1"/>
                </a:solidFill>
                <a:latin typeface="+mn-lt"/>
                <a:ea typeface="+mn-ea"/>
                <a:cs typeface="+mn-cs"/>
              </a:rPr>
              <a:t> </a:t>
            </a:r>
            <a:r>
              <a:rPr lang="en-US" sz="1200" kern="1200" dirty="0">
                <a:solidFill>
                  <a:schemeClr val="tx1"/>
                </a:solidFill>
                <a:latin typeface="+mn-lt"/>
                <a:ea typeface="+mn-ea"/>
                <a:cs typeface="+mn-cs"/>
              </a:rPr>
              <a:t>indirect – is essential.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It is important that at the end of a cost allocation exercise that all indirect costs have been allocated to all service providing areas of the entity. We often use the distinction of </a:t>
            </a:r>
            <a:r>
              <a:rPr lang="en-US" sz="1200" b="1" kern="1200" dirty="0">
                <a:solidFill>
                  <a:schemeClr val="tx1"/>
                </a:solidFill>
                <a:latin typeface="+mn-lt"/>
                <a:ea typeface="+mn-ea"/>
                <a:cs typeface="+mn-cs"/>
              </a:rPr>
              <a:t>revenue producing departments</a:t>
            </a:r>
            <a:r>
              <a:rPr lang="en-US" sz="1200" kern="1200" dirty="0">
                <a:solidFill>
                  <a:schemeClr val="tx1"/>
                </a:solidFill>
                <a:latin typeface="+mn-lt"/>
                <a:ea typeface="+mn-ea"/>
                <a:cs typeface="+mn-cs"/>
              </a:rPr>
              <a:t> to describe those direct service-providing areas of the entity that incur direct costs. The term </a:t>
            </a:r>
            <a:r>
              <a:rPr lang="en-US" sz="1200" b="1" kern="1200" dirty="0">
                <a:solidFill>
                  <a:schemeClr val="tx1"/>
                </a:solidFill>
                <a:latin typeface="+mn-lt"/>
                <a:ea typeface="+mn-ea"/>
                <a:cs typeface="+mn-cs"/>
              </a:rPr>
              <a:t>non-revenue</a:t>
            </a:r>
            <a:r>
              <a:rPr lang="en-US" sz="1200" kern="1200" dirty="0">
                <a:solidFill>
                  <a:schemeClr val="tx1"/>
                </a:solidFill>
                <a:latin typeface="+mn-lt"/>
                <a:ea typeface="+mn-ea"/>
                <a:cs typeface="+mn-cs"/>
              </a:rPr>
              <a:t> or </a:t>
            </a:r>
            <a:r>
              <a:rPr lang="en-US" sz="1200" b="1" kern="1200" dirty="0">
                <a:solidFill>
                  <a:schemeClr val="tx1"/>
                </a:solidFill>
                <a:latin typeface="+mn-lt"/>
                <a:ea typeface="+mn-ea"/>
                <a:cs typeface="+mn-cs"/>
              </a:rPr>
              <a:t>overhead</a:t>
            </a:r>
            <a:r>
              <a:rPr lang="en-US" sz="1200" kern="1200" dirty="0">
                <a:solidFill>
                  <a:schemeClr val="tx1"/>
                </a:solidFill>
                <a:latin typeface="+mn-lt"/>
                <a:ea typeface="+mn-ea"/>
                <a:cs typeface="+mn-cs"/>
              </a:rPr>
              <a:t> department is used to describe those areas that incur indirect costs.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Notice here that not all of the 6,000 square feet of office space is included here, but only the 5,000 square feet occupied for revenue producing functions.  Although there are costs associated with taking care of non-revenue producing areas, the total cost is allocated over only the revenue producing areas – so that the total housekeeping costs for the clinic can be considered when setting prices for each area.  In so doing, the clinic can be better assured of generating revenues sufficient to pay not only direct costs, but indirect costs as well. </a:t>
            </a:r>
          </a:p>
          <a:p>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The allocation method illustrated here is known as the </a:t>
            </a:r>
            <a:r>
              <a:rPr lang="en-US" sz="1200" b="1" kern="1200" dirty="0">
                <a:solidFill>
                  <a:schemeClr val="tx1"/>
                </a:solidFill>
                <a:latin typeface="+mn-lt"/>
                <a:ea typeface="+mn-ea"/>
                <a:cs typeface="+mn-cs"/>
              </a:rPr>
              <a:t>direct method</a:t>
            </a:r>
            <a:r>
              <a:rPr lang="en-US" sz="1200" kern="1200" dirty="0">
                <a:solidFill>
                  <a:schemeClr val="tx1"/>
                </a:solidFill>
                <a:latin typeface="+mn-lt"/>
                <a:ea typeface="+mn-ea"/>
                <a:cs typeface="+mn-cs"/>
              </a:rPr>
              <a:t> – where the costs from overhead functions are directly allocated only to revenue producing areas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10" name="Picture 9">
            <a:extLst>
              <a:ext uri="{FF2B5EF4-FFF2-40B4-BE49-F238E27FC236}">
                <a16:creationId xmlns:a16="http://schemas.microsoft.com/office/drawing/2014/main" id="{AC103BD5-D1E4-4634-948C-AC8519EEA5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5855310"/>
            <a:ext cx="1203158" cy="583126"/>
          </a:xfrm>
          <a:prstGeom prst="rect">
            <a:avLst/>
          </a:prstGeom>
        </p:spPr>
      </p:pic>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8A0340E5-4587-4824-81BF-F1D05EFA0B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5855310"/>
            <a:ext cx="1203158" cy="583126"/>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4" name="Content Placeholder 2"/>
          <p:cNvSpPr>
            <a:spLocks noGrp="1"/>
          </p:cNvSpPr>
          <p:nvPr>
            <p:ph sz="half" idx="1" hasCustomPrompt="1"/>
          </p:nvPr>
        </p:nvSpPr>
        <p:spPr>
          <a:xfrm>
            <a:off x="914400" y="1600201"/>
            <a:ext cx="4978400" cy="4190999"/>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10"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
        <p:nvSpPr>
          <p:cNvPr id="12" name="Content Placeholder 2"/>
          <p:cNvSpPr>
            <a:spLocks noGrp="1"/>
          </p:cNvSpPr>
          <p:nvPr>
            <p:ph sz="half" idx="11" hasCustomPrompt="1"/>
          </p:nvPr>
        </p:nvSpPr>
        <p:spPr>
          <a:xfrm>
            <a:off x="6299200" y="1600200"/>
            <a:ext cx="4978400" cy="4190998"/>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914400" y="1219200"/>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1AEEE723-E169-4E87-A22B-F512480CA9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879050"/>
            <a:ext cx="1203158" cy="5831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1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fade">
                                      <p:cBhvr>
                                        <p:cTn id="21" dur="1000"/>
                                        <p:tgtEl>
                                          <p:spTgt spid="12">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xEl>
                                              <p:pRg st="1" end="1"/>
                                            </p:txEl>
                                          </p:spTgt>
                                        </p:tgtEl>
                                        <p:attrNameLst>
                                          <p:attrName>style.visibility</p:attrName>
                                        </p:attrNameLst>
                                      </p:cBhvr>
                                      <p:to>
                                        <p:strVal val="visible"/>
                                      </p:to>
                                    </p:set>
                                    <p:animEffect transition="in" filter="fade">
                                      <p:cBhvr>
                                        <p:cTn id="24" dur="1000"/>
                                        <p:tgtEl>
                                          <p:spTgt spid="12">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fade">
                                      <p:cBhvr>
                                        <p:cTn id="27" dur="1000"/>
                                        <p:tgtEl>
                                          <p:spTgt spid="12">
                                            <p:txEl>
                                              <p:pRg st="2" end="2"/>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10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tmplLst>
          <p:tmpl lvl="1">
            <p:tnLst>
              <p:par>
                <p:cTn presetID="10" presetClass="entr" presetSubtype="0"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Lst>
      </p:bldP>
      <p:bldP spid="12" grpId="0" build="p">
        <p:tmplLst>
          <p:tmpl lvl="1">
            <p:tnLst>
              <p:par>
                <p:cTn presetID="10" presetClass="entr" presetSubtype="0" fill="hold" nodeType="click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idx="1" hasCustomPrompt="1"/>
          </p:nvPr>
        </p:nvSpPr>
        <p:spPr>
          <a:xfrm>
            <a:off x="914400" y="1600200"/>
            <a:ext cx="10363200" cy="4191000"/>
          </a:xfrm>
        </p:spPr>
        <p:txBody>
          <a:bodyPr>
            <a:noAutofit/>
          </a:bodyPr>
          <a:lstStyle>
            <a:lvl1pPr marL="0" indent="0">
              <a:lnSpc>
                <a:spcPts val="3000"/>
              </a:lnSpc>
              <a:buFontTx/>
              <a:buNone/>
              <a:defRPr>
                <a:solidFill>
                  <a:srgbClr val="006699"/>
                </a:solidFill>
                <a:effectLst/>
              </a:defRPr>
            </a:lvl1pPr>
          </a:lstStyle>
          <a:p>
            <a:pPr lvl="0"/>
            <a:r>
              <a:rPr lang="en-US" dirty="0"/>
              <a:t>Click to add chart.</a:t>
            </a:r>
          </a:p>
        </p:txBody>
      </p:sp>
      <p:cxnSp>
        <p:nvCxnSpPr>
          <p:cNvPr id="24" name="Straight Connector 23"/>
          <p:cNvCxnSpPr/>
          <p:nvPr userDrawn="1"/>
        </p:nvCxnSpPr>
        <p:spPr>
          <a:xfrm>
            <a:off x="914400" y="1216152"/>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8E91154B-DA06-42E3-BB75-90FCAA9716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76026"/>
            <a:ext cx="1203158" cy="58312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1219200"/>
          </a:xfrm>
          <a:prstGeom prst="rect">
            <a:avLst/>
          </a:prstGeom>
          <a:ln>
            <a:noFill/>
          </a:ln>
        </p:spPr>
        <p:txBody>
          <a:bodyPr vert="horz" lIns="0" tIns="0" rIns="0" bIns="228600" rtlCol="0" anchor="b" anchorCtr="0">
            <a:normAutofit/>
          </a:bodyPr>
          <a:lstStyle/>
          <a:p>
            <a:r>
              <a:rPr lang="en-US" dirty="0"/>
              <a:t>Click to edit Master title</a:t>
            </a:r>
          </a:p>
        </p:txBody>
      </p:sp>
      <p:sp>
        <p:nvSpPr>
          <p:cNvPr id="3" name="Text Placeholder 2"/>
          <p:cNvSpPr>
            <a:spLocks noGrp="1"/>
          </p:cNvSpPr>
          <p:nvPr>
            <p:ph type="body" idx="1"/>
          </p:nvPr>
        </p:nvSpPr>
        <p:spPr>
          <a:xfrm>
            <a:off x="914400" y="1600201"/>
            <a:ext cx="10363200" cy="45259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Slide Number Placeholder 2"/>
          <p:cNvSpPr>
            <a:spLocks noGrp="1"/>
          </p:cNvSpPr>
          <p:nvPr>
            <p:ph type="sldNum" sz="quarter" idx="4"/>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3200" b="1" i="0" kern="1200" cap="none">
          <a:solidFill>
            <a:schemeClr val="tx2"/>
          </a:solidFill>
          <a:effectLst/>
          <a:latin typeface="+mj-lt"/>
          <a:ea typeface="+mj-ea"/>
          <a:cs typeface="Verdana"/>
        </a:defRPr>
      </a:lvl1pPr>
    </p:titleStyle>
    <p:bodyStyle>
      <a:lvl1pPr marL="320040" indent="-347472" algn="l" defTabSz="457200" rtl="0" eaLnBrk="1" latinLnBrk="0" hangingPunct="1">
        <a:lnSpc>
          <a:spcPts val="3000"/>
        </a:lnSpc>
        <a:spcBef>
          <a:spcPts val="1200"/>
        </a:spcBef>
        <a:buClr>
          <a:schemeClr val="tx2"/>
        </a:buClr>
        <a:buFont typeface="Arial"/>
        <a:buChar char="•"/>
        <a:defRPr sz="2800" b="0" i="0" kern="1200">
          <a:solidFill>
            <a:schemeClr val="bg2"/>
          </a:solidFill>
          <a:effectLst/>
          <a:latin typeface="Times New Roman" pitchFamily="18" charset="0"/>
          <a:ea typeface="+mn-ea"/>
          <a:cs typeface="Times New Roman" pitchFamily="18" charset="0"/>
        </a:defRPr>
      </a:lvl1pPr>
      <a:lvl2pPr marL="685800" indent="-320040" algn="l" defTabSz="457200" rtl="0" eaLnBrk="1" latinLnBrk="0" hangingPunct="1">
        <a:lnSpc>
          <a:spcPts val="2800"/>
        </a:lnSpc>
        <a:spcBef>
          <a:spcPts val="1200"/>
        </a:spcBef>
        <a:buClr>
          <a:schemeClr val="bg2"/>
        </a:buClr>
        <a:buFont typeface="Arial"/>
        <a:buChar char="–"/>
        <a:defRPr sz="2600" b="0" i="0" kern="1200">
          <a:solidFill>
            <a:srgbClr val="006699"/>
          </a:solidFill>
          <a:effectLst/>
          <a:latin typeface="Times New Roman" pitchFamily="18" charset="0"/>
          <a:ea typeface="+mn-ea"/>
          <a:cs typeface="Times New Roman" pitchFamily="18" charset="0"/>
        </a:defRPr>
      </a:lvl2pPr>
      <a:lvl3pPr marL="1005840" indent="-320040" algn="l" defTabSz="457200" rtl="0" eaLnBrk="1" latinLnBrk="0" hangingPunct="1">
        <a:lnSpc>
          <a:spcPts val="2800"/>
        </a:lnSpc>
        <a:spcBef>
          <a:spcPts val="1200"/>
        </a:spcBef>
        <a:buClr>
          <a:schemeClr val="tx2"/>
        </a:buClr>
        <a:buFont typeface="Wingdings" charset="2"/>
        <a:buChar char="§"/>
        <a:defRPr sz="2400" b="0" i="0" kern="1200">
          <a:solidFill>
            <a:srgbClr val="006699"/>
          </a:solidFill>
          <a:effectLst/>
          <a:latin typeface="Times New Roman" pitchFamily="18" charset="0"/>
          <a:ea typeface="+mn-ea"/>
          <a:cs typeface="Times New Roman" pitchFamily="18" charset="0"/>
        </a:defRPr>
      </a:lvl3pPr>
      <a:lvl4pPr marL="1371600" indent="-320040" algn="l" defTabSz="457200" rtl="0" eaLnBrk="1" latinLnBrk="0" hangingPunct="1">
        <a:lnSpc>
          <a:spcPts val="2800"/>
        </a:lnSpc>
        <a:spcBef>
          <a:spcPts val="1200"/>
        </a:spcBef>
        <a:buFont typeface="Arial"/>
        <a:buChar char="•"/>
        <a:defRPr sz="2200" b="0" i="0" kern="1200">
          <a:solidFill>
            <a:srgbClr val="006699"/>
          </a:solidFill>
          <a:effectLst/>
          <a:latin typeface="Times New Roman" pitchFamily="18" charset="0"/>
          <a:ea typeface="+mn-ea"/>
          <a:cs typeface="Times New Roman" pitchFamily="18" charset="0"/>
        </a:defRPr>
      </a:lvl4pPr>
      <a:lvl5pPr marL="2057400" indent="-228600" algn="l" defTabSz="457200" rtl="0" eaLnBrk="1" latinLnBrk="0" hangingPunct="1">
        <a:spcBef>
          <a:spcPct val="20000"/>
        </a:spcBef>
        <a:buFont typeface="Arial"/>
        <a:buChar char="»"/>
        <a:defRPr sz="2000" kern="1200">
          <a:solidFill>
            <a:schemeClr val="tx1"/>
          </a:solidFill>
          <a:effectLst>
            <a:outerShdw blurRad="50800" dist="38100" dir="2700000">
              <a:srgbClr val="000000">
                <a:alpha val="43000"/>
              </a:srgbClr>
            </a:outerShdw>
          </a:effectLst>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Certified Healthcare</a:t>
            </a:r>
            <a:br>
              <a:rPr lang="en-US" dirty="0"/>
            </a:br>
            <a:r>
              <a:rPr lang="en-US" dirty="0"/>
              <a:t>Financial Professional</a:t>
            </a:r>
          </a:p>
        </p:txBody>
      </p:sp>
      <p:sp>
        <p:nvSpPr>
          <p:cNvPr id="6" name="Subtitle 5"/>
          <p:cNvSpPr>
            <a:spLocks noGrp="1"/>
          </p:cNvSpPr>
          <p:nvPr>
            <p:ph type="subTitle" idx="10"/>
          </p:nvPr>
        </p:nvSpPr>
        <p:spPr/>
        <p:txBody>
          <a:bodyPr/>
          <a:lstStyle/>
          <a:p>
            <a:r>
              <a:rPr lang="en-US" dirty="0"/>
              <a:t>Module I The Business of Healthcare</a:t>
            </a:r>
          </a:p>
        </p:txBody>
      </p:sp>
      <p:sp>
        <p:nvSpPr>
          <p:cNvPr id="7" name="Text Placeholder 6"/>
          <p:cNvSpPr>
            <a:spLocks noGrp="1"/>
          </p:cNvSpPr>
          <p:nvPr>
            <p:ph type="body" sz="quarter" idx="12"/>
          </p:nvPr>
        </p:nvSpPr>
        <p:spPr/>
        <p:txBody>
          <a:bodyPr/>
          <a:lstStyle/>
          <a:p>
            <a:r>
              <a:rPr lang="en-US" dirty="0"/>
              <a:t>Course 3: Cost Accounting Principles</a:t>
            </a:r>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a:xfrm>
            <a:off x="2209800" y="1600200"/>
            <a:ext cx="7772400" cy="762000"/>
          </a:xfrm>
        </p:spPr>
        <p:txBody>
          <a:bodyPr/>
          <a:lstStyle/>
          <a:p>
            <a:r>
              <a:rPr lang="en-US" dirty="0"/>
              <a:t>Example of a Hospital Cost Allocation</a:t>
            </a:r>
          </a:p>
          <a:p>
            <a:endParaRPr lang="en-US" dirty="0"/>
          </a:p>
          <a:p>
            <a:pPr>
              <a:buNone/>
            </a:pP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10</a:t>
            </a:fld>
            <a:endParaRPr lang="en-US" dirty="0"/>
          </a:p>
        </p:txBody>
      </p:sp>
      <p:graphicFrame>
        <p:nvGraphicFramePr>
          <p:cNvPr id="6" name="Table 5"/>
          <p:cNvGraphicFramePr>
            <a:graphicFrameLocks noGrp="1"/>
          </p:cNvGraphicFramePr>
          <p:nvPr/>
        </p:nvGraphicFramePr>
        <p:xfrm>
          <a:off x="3048000" y="2434082"/>
          <a:ext cx="6096000" cy="305232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508720">
                <a:tc>
                  <a:txBody>
                    <a:bodyPr/>
                    <a:lstStyle/>
                    <a:p>
                      <a:pPr marL="0" marR="0">
                        <a:lnSpc>
                          <a:spcPct val="115000"/>
                        </a:lnSpc>
                        <a:spcBef>
                          <a:spcPts val="0"/>
                        </a:spcBef>
                        <a:spcAft>
                          <a:spcPts val="0"/>
                        </a:spcAft>
                      </a:pPr>
                      <a:r>
                        <a:rPr lang="en-US" sz="1200" b="1" dirty="0">
                          <a:latin typeface="Calibri"/>
                          <a:ea typeface="Times New Roman"/>
                          <a:cs typeface="Times New Roman"/>
                        </a:rPr>
                        <a:t>Department</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200" b="1" dirty="0">
                          <a:latin typeface="Calibri"/>
                          <a:ea typeface="Times New Roman"/>
                          <a:cs typeface="Times New Roman"/>
                        </a:rPr>
                        <a:t>Square Feet</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200" b="1">
                          <a:latin typeface="Calibri"/>
                          <a:ea typeface="Times New Roman"/>
                          <a:cs typeface="Times New Roman"/>
                        </a:rPr>
                        <a:t>% of Square Feet</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200" b="1">
                          <a:latin typeface="Calibri"/>
                          <a:ea typeface="Times New Roman"/>
                          <a:cs typeface="Times New Roman"/>
                        </a:rPr>
                        <a:t>Allocated Cost</a:t>
                      </a:r>
                      <a:endParaRPr lang="en-US" sz="1100">
                        <a:latin typeface="Calibri"/>
                        <a:ea typeface="Calibri"/>
                        <a:cs typeface="Times New Roman"/>
                      </a:endParaRPr>
                    </a:p>
                  </a:txBody>
                  <a:tcPr marL="68580" marR="68580" marT="0" marB="0" anchor="b"/>
                </a:tc>
                <a:extLst>
                  <a:ext uri="{0D108BD9-81ED-4DB2-BD59-A6C34878D82A}">
                    <a16:rowId xmlns:a16="http://schemas.microsoft.com/office/drawing/2014/main" val="10000"/>
                  </a:ext>
                </a:extLst>
              </a:tr>
              <a:tr h="508720">
                <a:tc>
                  <a:txBody>
                    <a:bodyPr/>
                    <a:lstStyle/>
                    <a:p>
                      <a:pPr marL="0" marR="0">
                        <a:lnSpc>
                          <a:spcPct val="115000"/>
                        </a:lnSpc>
                        <a:spcBef>
                          <a:spcPts val="0"/>
                        </a:spcBef>
                        <a:spcAft>
                          <a:spcPts val="0"/>
                        </a:spcAft>
                      </a:pPr>
                      <a:r>
                        <a:rPr lang="en-US" sz="1200">
                          <a:latin typeface="Calibri"/>
                          <a:ea typeface="Times New Roman"/>
                          <a:cs typeface="Times New Roman"/>
                        </a:rPr>
                        <a:t>Adult Medicine</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1,500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30%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$7,500</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508720">
                <a:tc>
                  <a:txBody>
                    <a:bodyPr/>
                    <a:lstStyle/>
                    <a:p>
                      <a:pPr marL="0" marR="0">
                        <a:lnSpc>
                          <a:spcPct val="115000"/>
                        </a:lnSpc>
                        <a:spcBef>
                          <a:spcPts val="0"/>
                        </a:spcBef>
                        <a:spcAft>
                          <a:spcPts val="0"/>
                        </a:spcAft>
                      </a:pPr>
                      <a:r>
                        <a:rPr lang="en-US" sz="1200">
                          <a:latin typeface="Calibri"/>
                          <a:ea typeface="Times New Roman"/>
                          <a:cs typeface="Times New Roman"/>
                        </a:rPr>
                        <a:t>Pediatrics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1,500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30%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7,500</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08720">
                <a:tc>
                  <a:txBody>
                    <a:bodyPr/>
                    <a:lstStyle/>
                    <a:p>
                      <a:pPr marL="0" marR="0">
                        <a:lnSpc>
                          <a:spcPct val="115000"/>
                        </a:lnSpc>
                        <a:spcBef>
                          <a:spcPts val="0"/>
                        </a:spcBef>
                        <a:spcAft>
                          <a:spcPts val="0"/>
                        </a:spcAft>
                      </a:pPr>
                      <a:r>
                        <a:rPr lang="en-US" sz="1200">
                          <a:latin typeface="Calibri"/>
                          <a:ea typeface="Times New Roman"/>
                          <a:cs typeface="Times New Roman"/>
                        </a:rPr>
                        <a:t>Laboratory</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750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15%</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3,750</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508720">
                <a:tc>
                  <a:txBody>
                    <a:bodyPr/>
                    <a:lstStyle/>
                    <a:p>
                      <a:pPr marL="0" marR="0">
                        <a:lnSpc>
                          <a:spcPct val="115000"/>
                        </a:lnSpc>
                        <a:spcBef>
                          <a:spcPts val="0"/>
                        </a:spcBef>
                        <a:spcAft>
                          <a:spcPts val="0"/>
                        </a:spcAft>
                      </a:pPr>
                      <a:r>
                        <a:rPr lang="en-US" sz="1200">
                          <a:latin typeface="Calibri"/>
                          <a:ea typeface="Times New Roman"/>
                          <a:cs typeface="Times New Roman"/>
                        </a:rPr>
                        <a:t>X-Ray</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1,250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25%</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6,250</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508720">
                <a:tc>
                  <a:txBody>
                    <a:bodyPr/>
                    <a:lstStyle/>
                    <a:p>
                      <a:pPr marL="0" marR="0">
                        <a:lnSpc>
                          <a:spcPct val="115000"/>
                        </a:lnSpc>
                        <a:spcBef>
                          <a:spcPts val="0"/>
                        </a:spcBef>
                        <a:spcAft>
                          <a:spcPts val="0"/>
                        </a:spcAft>
                      </a:pPr>
                      <a:r>
                        <a:rPr lang="en-US" sz="1200">
                          <a:latin typeface="Calibri"/>
                          <a:ea typeface="Times New Roman"/>
                          <a:cs typeface="Times New Roman"/>
                        </a:rPr>
                        <a:t>Total</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5,000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100%</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Times New Roman"/>
                          <a:cs typeface="Times New Roman"/>
                        </a:rPr>
                        <a:t>$25,000</a:t>
                      </a:r>
                      <a:endParaRPr lang="en-US" sz="11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a:xfrm>
            <a:off x="2209800" y="1600200"/>
            <a:ext cx="7772400" cy="457200"/>
          </a:xfrm>
        </p:spPr>
        <p:txBody>
          <a:bodyPr/>
          <a:lstStyle/>
          <a:p>
            <a:r>
              <a:rPr lang="en-US" dirty="0"/>
              <a:t>Example of the Step-down Approach</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11</a:t>
            </a:fld>
            <a:endParaRPr lang="en-US"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315880"/>
            <a:ext cx="5867400" cy="3932520"/>
          </a:xfrm>
          <a:prstGeom prst="rect">
            <a:avLst/>
          </a:prstGeom>
          <a:noFill/>
          <a:ln>
            <a:noFill/>
          </a:ln>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Allocatoi9n</a:t>
            </a:r>
          </a:p>
        </p:txBody>
      </p:sp>
      <p:sp>
        <p:nvSpPr>
          <p:cNvPr id="3" name="Content Placeholder 2"/>
          <p:cNvSpPr>
            <a:spLocks noGrp="1"/>
          </p:cNvSpPr>
          <p:nvPr>
            <p:ph sz="half" idx="1"/>
          </p:nvPr>
        </p:nvSpPr>
        <p:spPr/>
        <p:txBody>
          <a:bodyPr/>
          <a:lstStyle/>
          <a:p>
            <a:r>
              <a:rPr lang="en-US" dirty="0"/>
              <a:t>Activity Based Costing (ABC</a:t>
            </a:r>
          </a:p>
          <a:p>
            <a:pPr lvl="1"/>
            <a:r>
              <a:rPr lang="en-US" dirty="0"/>
              <a:t>Two steps:</a:t>
            </a:r>
          </a:p>
          <a:p>
            <a:pPr lvl="2"/>
            <a:r>
              <a:rPr lang="en-US" dirty="0"/>
              <a:t>gathering total data and activity statistics</a:t>
            </a:r>
          </a:p>
          <a:p>
            <a:pPr lvl="2"/>
            <a:r>
              <a:rPr lang="en-US" dirty="0"/>
              <a:t>then allocating the costs of activities to a service.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12</a:t>
            </a:fld>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a:xfrm>
            <a:off x="1828800" y="1600200"/>
            <a:ext cx="8534400" cy="838200"/>
          </a:xfrm>
        </p:spPr>
        <p:txBody>
          <a:bodyPr/>
          <a:lstStyle/>
          <a:p>
            <a:r>
              <a:rPr lang="en-US" dirty="0"/>
              <a:t>Illustration of Cost Allocation in the Activity Based Costing method </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13</a:t>
            </a:fld>
            <a:endParaRPr lang="en-US" dirty="0"/>
          </a:p>
        </p:txBody>
      </p:sp>
      <p:graphicFrame>
        <p:nvGraphicFramePr>
          <p:cNvPr id="6" name="Table 5"/>
          <p:cNvGraphicFramePr>
            <a:graphicFrameLocks noGrp="1"/>
          </p:cNvGraphicFramePr>
          <p:nvPr/>
        </p:nvGraphicFramePr>
        <p:xfrm>
          <a:off x="2362203" y="2590800"/>
          <a:ext cx="7238994" cy="3337560"/>
        </p:xfrm>
        <a:graphic>
          <a:graphicData uri="http://schemas.openxmlformats.org/drawingml/2006/table">
            <a:tbl>
              <a:tblPr firstRow="1" bandRow="1">
                <a:tableStyleId>{5C22544A-7EE6-4342-B048-85BDC9FD1C3A}</a:tableStyleId>
              </a:tblPr>
              <a:tblGrid>
                <a:gridCol w="1034142">
                  <a:extLst>
                    <a:ext uri="{9D8B030D-6E8A-4147-A177-3AD203B41FA5}">
                      <a16:colId xmlns:a16="http://schemas.microsoft.com/office/drawing/2014/main" val="20000"/>
                    </a:ext>
                  </a:extLst>
                </a:gridCol>
                <a:gridCol w="1034142">
                  <a:extLst>
                    <a:ext uri="{9D8B030D-6E8A-4147-A177-3AD203B41FA5}">
                      <a16:colId xmlns:a16="http://schemas.microsoft.com/office/drawing/2014/main" val="20001"/>
                    </a:ext>
                  </a:extLst>
                </a:gridCol>
                <a:gridCol w="1034142">
                  <a:extLst>
                    <a:ext uri="{9D8B030D-6E8A-4147-A177-3AD203B41FA5}">
                      <a16:colId xmlns:a16="http://schemas.microsoft.com/office/drawing/2014/main" val="20002"/>
                    </a:ext>
                  </a:extLst>
                </a:gridCol>
                <a:gridCol w="1034142">
                  <a:extLst>
                    <a:ext uri="{9D8B030D-6E8A-4147-A177-3AD203B41FA5}">
                      <a16:colId xmlns:a16="http://schemas.microsoft.com/office/drawing/2014/main" val="20003"/>
                    </a:ext>
                  </a:extLst>
                </a:gridCol>
                <a:gridCol w="1034142">
                  <a:extLst>
                    <a:ext uri="{9D8B030D-6E8A-4147-A177-3AD203B41FA5}">
                      <a16:colId xmlns:a16="http://schemas.microsoft.com/office/drawing/2014/main" val="20004"/>
                    </a:ext>
                  </a:extLst>
                </a:gridCol>
                <a:gridCol w="1034142">
                  <a:extLst>
                    <a:ext uri="{9D8B030D-6E8A-4147-A177-3AD203B41FA5}">
                      <a16:colId xmlns:a16="http://schemas.microsoft.com/office/drawing/2014/main" val="20005"/>
                    </a:ext>
                  </a:extLst>
                </a:gridCol>
                <a:gridCol w="1034142">
                  <a:extLst>
                    <a:ext uri="{9D8B030D-6E8A-4147-A177-3AD203B41FA5}">
                      <a16:colId xmlns:a16="http://schemas.microsoft.com/office/drawing/2014/main" val="20006"/>
                    </a:ext>
                  </a:extLst>
                </a:gridCol>
              </a:tblGrid>
              <a:tr h="370840">
                <a:tc rowSpan="2">
                  <a:txBody>
                    <a:bodyPr/>
                    <a:lstStyle/>
                    <a:p>
                      <a:pPr marL="0" marR="0" algn="ctr">
                        <a:spcBef>
                          <a:spcPts val="0"/>
                        </a:spcBef>
                        <a:spcAft>
                          <a:spcPts val="0"/>
                        </a:spcAft>
                      </a:pPr>
                      <a:r>
                        <a:rPr lang="en-US" sz="1100" b="1" dirty="0">
                          <a:latin typeface="Cambria"/>
                          <a:ea typeface="MS Mincho"/>
                          <a:cs typeface="Times New Roman"/>
                        </a:rPr>
                        <a:t>Activity</a:t>
                      </a:r>
                      <a:endParaRPr lang="en-US" sz="1200" dirty="0">
                        <a:latin typeface="Cambria"/>
                        <a:ea typeface="MS Mincho"/>
                        <a:cs typeface="Times New Roman"/>
                      </a:endParaRPr>
                    </a:p>
                  </a:txBody>
                  <a:tcPr marL="68580" marR="68580" marT="0" marB="0" anchor="b"/>
                </a:tc>
                <a:tc rowSpan="2">
                  <a:txBody>
                    <a:bodyPr/>
                    <a:lstStyle/>
                    <a:p>
                      <a:pPr marL="0" marR="0" algn="ctr">
                        <a:spcBef>
                          <a:spcPts val="0"/>
                        </a:spcBef>
                        <a:spcAft>
                          <a:spcPts val="0"/>
                        </a:spcAft>
                      </a:pPr>
                      <a:r>
                        <a:rPr lang="en-US" sz="1100" b="1">
                          <a:latin typeface="Cambria"/>
                          <a:ea typeface="MS Mincho"/>
                          <a:cs typeface="Times New Roman"/>
                        </a:rPr>
                        <a:t>Annual Costs</a:t>
                      </a:r>
                      <a:endParaRPr lang="en-US" sz="1200">
                        <a:latin typeface="Cambria"/>
                        <a:ea typeface="MS Mincho"/>
                        <a:cs typeface="Times New Roman"/>
                      </a:endParaRPr>
                    </a:p>
                  </a:txBody>
                  <a:tcPr marL="68580" marR="68580" marT="0" marB="0" anchor="b"/>
                </a:tc>
                <a:tc rowSpan="2">
                  <a:txBody>
                    <a:bodyPr/>
                    <a:lstStyle/>
                    <a:p>
                      <a:pPr marL="0" marR="0" algn="ctr">
                        <a:spcBef>
                          <a:spcPts val="0"/>
                        </a:spcBef>
                        <a:spcAft>
                          <a:spcPts val="0"/>
                        </a:spcAft>
                      </a:pPr>
                      <a:r>
                        <a:rPr lang="en-US" sz="1100" b="1">
                          <a:latin typeface="Cambria"/>
                          <a:ea typeface="MS Mincho"/>
                          <a:cs typeface="Times New Roman"/>
                        </a:rPr>
                        <a:t>Cost Driver</a:t>
                      </a:r>
                      <a:endParaRPr lang="en-US" sz="1200">
                        <a:latin typeface="Cambria"/>
                        <a:ea typeface="MS Mincho"/>
                        <a:cs typeface="Times New Roman"/>
                      </a:endParaRPr>
                    </a:p>
                  </a:txBody>
                  <a:tcPr marL="68580" marR="68580" marT="0" marB="0" anchor="b"/>
                </a:tc>
                <a:tc gridSpan="3">
                  <a:txBody>
                    <a:bodyPr/>
                    <a:lstStyle/>
                    <a:p>
                      <a:pPr marL="0" marR="0" algn="ctr">
                        <a:spcBef>
                          <a:spcPts val="0"/>
                        </a:spcBef>
                        <a:spcAft>
                          <a:spcPts val="0"/>
                        </a:spcAft>
                      </a:pPr>
                      <a:r>
                        <a:rPr lang="en-US" sz="1100" b="1">
                          <a:latin typeface="Cambria"/>
                          <a:ea typeface="MS Mincho"/>
                          <a:cs typeface="Times New Roman"/>
                        </a:rPr>
                        <a:t>Activity Totals</a:t>
                      </a:r>
                      <a:endParaRPr lang="en-US" sz="1200">
                        <a:latin typeface="Cambria"/>
                        <a:ea typeface="MS Mincho"/>
                        <a:cs typeface="Times New Roman"/>
                      </a:endParaRPr>
                    </a:p>
                  </a:txBody>
                  <a:tcPr marL="68580" marR="68580" marT="0" marB="0"/>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en-US" sz="1100" b="1">
                          <a:latin typeface="Cambria"/>
                          <a:ea typeface="MS Mincho"/>
                          <a:cs typeface="Times New Roman"/>
                        </a:rPr>
                        <a:t>Allocation Rate</a:t>
                      </a:r>
                      <a:endParaRPr lang="en-US" sz="1200">
                        <a:latin typeface="Cambria"/>
                        <a:ea typeface="MS Mincho"/>
                        <a:cs typeface="Times New Roman"/>
                      </a:endParaRPr>
                    </a:p>
                  </a:txBody>
                  <a:tcPr marL="68580" marR="68580" marT="0" marB="0" anchor="b"/>
                </a:tc>
                <a:extLst>
                  <a:ext uri="{0D108BD9-81ED-4DB2-BD59-A6C34878D82A}">
                    <a16:rowId xmlns:a16="http://schemas.microsoft.com/office/drawing/2014/main" val="10000"/>
                  </a:ext>
                </a:extLst>
              </a:tr>
              <a:tr h="3708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100" b="1">
                          <a:latin typeface="Cambria"/>
                          <a:ea typeface="MS Mincho"/>
                          <a:cs typeface="Times New Roman"/>
                        </a:rPr>
                        <a:t>Medicine</a:t>
                      </a:r>
                      <a:endParaRPr lang="en-US" sz="1200">
                        <a:latin typeface="Cambria"/>
                        <a:ea typeface="MS Mincho"/>
                        <a:cs typeface="Times New Roman"/>
                      </a:endParaRPr>
                    </a:p>
                  </a:txBody>
                  <a:tcPr marL="68580" marR="68580" marT="0" marB="0" anchor="b"/>
                </a:tc>
                <a:tc>
                  <a:txBody>
                    <a:bodyPr/>
                    <a:lstStyle/>
                    <a:p>
                      <a:pPr marL="0" marR="0" algn="ctr">
                        <a:spcBef>
                          <a:spcPts val="0"/>
                        </a:spcBef>
                        <a:spcAft>
                          <a:spcPts val="0"/>
                        </a:spcAft>
                      </a:pPr>
                      <a:r>
                        <a:rPr lang="en-US" sz="1100" b="1">
                          <a:latin typeface="Cambria"/>
                          <a:ea typeface="MS Mincho"/>
                          <a:cs typeface="Times New Roman"/>
                        </a:rPr>
                        <a:t>Behavioral Health</a:t>
                      </a:r>
                      <a:endParaRPr lang="en-US" sz="1200">
                        <a:latin typeface="Cambria"/>
                        <a:ea typeface="MS Mincho"/>
                        <a:cs typeface="Times New Roman"/>
                      </a:endParaRPr>
                    </a:p>
                  </a:txBody>
                  <a:tcPr marL="68580" marR="68580" marT="0" marB="0" anchor="b"/>
                </a:tc>
                <a:tc>
                  <a:txBody>
                    <a:bodyPr/>
                    <a:lstStyle/>
                    <a:p>
                      <a:pPr marL="0" marR="0" algn="ctr">
                        <a:spcBef>
                          <a:spcPts val="0"/>
                        </a:spcBef>
                        <a:spcAft>
                          <a:spcPts val="0"/>
                        </a:spcAft>
                      </a:pPr>
                      <a:r>
                        <a:rPr lang="en-US" sz="1100" b="1">
                          <a:latin typeface="Cambria"/>
                          <a:ea typeface="MS Mincho"/>
                          <a:cs typeface="Times New Roman"/>
                        </a:rPr>
                        <a:t>Total</a:t>
                      </a:r>
                      <a:endParaRPr lang="en-US" sz="1200">
                        <a:latin typeface="Cambria"/>
                        <a:ea typeface="MS Mincho"/>
                        <a:cs typeface="Times New Roman"/>
                      </a:endParaRPr>
                    </a:p>
                  </a:txBody>
                  <a:tcPr marL="68580" marR="68580" marT="0" marB="0" anchor="b"/>
                </a:tc>
                <a:tc vMerge="1">
                  <a:txBody>
                    <a:bodyPr/>
                    <a:lstStyle/>
                    <a:p>
                      <a:endParaRPr lang="en-US"/>
                    </a:p>
                  </a:txBody>
                  <a:tcPr/>
                </a:tc>
                <a:extLst>
                  <a:ext uri="{0D108BD9-81ED-4DB2-BD59-A6C34878D82A}">
                    <a16:rowId xmlns:a16="http://schemas.microsoft.com/office/drawing/2014/main" val="10001"/>
                  </a:ext>
                </a:extLst>
              </a:tr>
              <a:tr h="370840">
                <a:tc>
                  <a:txBody>
                    <a:bodyPr/>
                    <a:lstStyle/>
                    <a:p>
                      <a:pPr marL="0" marR="0">
                        <a:spcBef>
                          <a:spcPts val="0"/>
                        </a:spcBef>
                        <a:spcAft>
                          <a:spcPts val="0"/>
                        </a:spcAft>
                      </a:pPr>
                      <a:r>
                        <a:rPr lang="en-US" sz="1100">
                          <a:latin typeface="Cambria"/>
                          <a:ea typeface="MS Mincho"/>
                          <a:cs typeface="Times New Roman"/>
                        </a:rPr>
                        <a:t>Registration &amp; check-out</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$25,000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 Visits</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4,000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$5.00/visit</a:t>
                      </a:r>
                      <a:endParaRPr lang="en-US" sz="1200">
                        <a:latin typeface="Cambria"/>
                        <a:ea typeface="MS Mincho"/>
                        <a:cs typeface="Times New Roman"/>
                      </a:endParaRPr>
                    </a:p>
                  </a:txBody>
                  <a:tcPr marL="68580" marR="68580" marT="0" marB="0" anchor="ctr"/>
                </a:tc>
                <a:extLst>
                  <a:ext uri="{0D108BD9-81ED-4DB2-BD59-A6C34878D82A}">
                    <a16:rowId xmlns:a16="http://schemas.microsoft.com/office/drawing/2014/main" val="10002"/>
                  </a:ext>
                </a:extLst>
              </a:tr>
              <a:tr h="370840">
                <a:tc>
                  <a:txBody>
                    <a:bodyPr/>
                    <a:lstStyle/>
                    <a:p>
                      <a:pPr marL="0" marR="0">
                        <a:spcBef>
                          <a:spcPts val="0"/>
                        </a:spcBef>
                        <a:spcAft>
                          <a:spcPts val="0"/>
                        </a:spcAft>
                      </a:pPr>
                      <a:r>
                        <a:rPr lang="en-US" sz="1100">
                          <a:latin typeface="Cambria"/>
                          <a:ea typeface="MS Mincho"/>
                          <a:cs typeface="Times New Roman"/>
                        </a:rPr>
                        <a:t>Vital Signs</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Minutes/ Visit</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$1.00/minute</a:t>
                      </a:r>
                      <a:endParaRPr lang="en-US" sz="1200">
                        <a:latin typeface="Cambria"/>
                        <a:ea typeface="MS Mincho"/>
                        <a:cs typeface="Times New Roman"/>
                      </a:endParaRPr>
                    </a:p>
                  </a:txBody>
                  <a:tcPr marL="68580" marR="68580" marT="0" marB="0" anchor="ctr"/>
                </a:tc>
                <a:extLst>
                  <a:ext uri="{0D108BD9-81ED-4DB2-BD59-A6C34878D82A}">
                    <a16:rowId xmlns:a16="http://schemas.microsoft.com/office/drawing/2014/main" val="10003"/>
                  </a:ext>
                </a:extLst>
              </a:tr>
              <a:tr h="370840">
                <a:tc>
                  <a:txBody>
                    <a:bodyPr/>
                    <a:lstStyle/>
                    <a:p>
                      <a:pPr marL="0" marR="0">
                        <a:spcBef>
                          <a:spcPts val="0"/>
                        </a:spcBef>
                        <a:spcAft>
                          <a:spcPts val="0"/>
                        </a:spcAft>
                      </a:pPr>
                      <a:r>
                        <a:rPr lang="en-US" sz="1100">
                          <a:latin typeface="Cambria"/>
                          <a:ea typeface="MS Mincho"/>
                          <a:cs typeface="Times New Roman"/>
                        </a:rPr>
                        <a:t>Diagnosis</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300,000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dirty="0">
                          <a:latin typeface="Cambria"/>
                          <a:ea typeface="MS Mincho"/>
                          <a:cs typeface="Times New Roman"/>
                        </a:rPr>
                        <a:t>Minutes/ Visit</a:t>
                      </a:r>
                      <a:endParaRPr lang="en-US" sz="1200" dirty="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20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60,000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dirty="0">
                          <a:latin typeface="Cambria"/>
                          <a:ea typeface="MS Mincho"/>
                          <a:cs typeface="Times New Roman"/>
                        </a:rPr>
                        <a:t>$1.00/minute</a:t>
                      </a:r>
                      <a:endParaRPr lang="en-US" sz="1200" dirty="0">
                        <a:latin typeface="Cambria"/>
                        <a:ea typeface="MS Mincho"/>
                        <a:cs typeface="Times New Roman"/>
                      </a:endParaRPr>
                    </a:p>
                  </a:txBody>
                  <a:tcPr marL="68580" marR="68580" marT="0" marB="0" anchor="ctr"/>
                </a:tc>
                <a:extLst>
                  <a:ext uri="{0D108BD9-81ED-4DB2-BD59-A6C34878D82A}">
                    <a16:rowId xmlns:a16="http://schemas.microsoft.com/office/drawing/2014/main" val="10004"/>
                  </a:ext>
                </a:extLst>
              </a:tr>
              <a:tr h="370840">
                <a:tc>
                  <a:txBody>
                    <a:bodyPr/>
                    <a:lstStyle/>
                    <a:p>
                      <a:pPr marL="0" marR="0">
                        <a:spcBef>
                          <a:spcPts val="0"/>
                        </a:spcBef>
                        <a:spcAft>
                          <a:spcPts val="0"/>
                        </a:spcAft>
                      </a:pPr>
                      <a:r>
                        <a:rPr lang="en-US" sz="1100" dirty="0">
                          <a:latin typeface="Cambria"/>
                          <a:ea typeface="MS Mincho"/>
                          <a:cs typeface="Times New Roman"/>
                        </a:rPr>
                        <a:t>Treatment</a:t>
                      </a:r>
                      <a:endParaRPr lang="en-US" sz="1200" dirty="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Minutes/ Visit</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15</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20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80,000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$1.00/minute</a:t>
                      </a:r>
                      <a:endParaRPr lang="en-US" sz="1200">
                        <a:latin typeface="Cambria"/>
                        <a:ea typeface="MS Mincho"/>
                        <a:cs typeface="Times New Roman"/>
                      </a:endParaRPr>
                    </a:p>
                  </a:txBody>
                  <a:tcPr marL="68580" marR="68580" marT="0" marB="0" anchor="ctr"/>
                </a:tc>
                <a:extLst>
                  <a:ext uri="{0D108BD9-81ED-4DB2-BD59-A6C34878D82A}">
                    <a16:rowId xmlns:a16="http://schemas.microsoft.com/office/drawing/2014/main" val="10005"/>
                  </a:ext>
                </a:extLst>
              </a:tr>
              <a:tr h="370840">
                <a:tc>
                  <a:txBody>
                    <a:bodyPr/>
                    <a:lstStyle/>
                    <a:p>
                      <a:pPr marL="0" marR="0">
                        <a:spcBef>
                          <a:spcPts val="0"/>
                        </a:spcBef>
                        <a:spcAft>
                          <a:spcPts val="0"/>
                        </a:spcAft>
                      </a:pPr>
                      <a:r>
                        <a:rPr lang="en-US" sz="1100">
                          <a:latin typeface="Cambria"/>
                          <a:ea typeface="MS Mincho"/>
                          <a:cs typeface="Times New Roman"/>
                        </a:rPr>
                        <a:t>Medications</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75,000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Medications/ visit</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$15.00/ medication</a:t>
                      </a:r>
                      <a:endParaRPr lang="en-US" sz="1200">
                        <a:latin typeface="Cambria"/>
                        <a:ea typeface="MS Mincho"/>
                        <a:cs typeface="Times New Roman"/>
                      </a:endParaRPr>
                    </a:p>
                  </a:txBody>
                  <a:tcPr marL="68580" marR="68580" marT="0" marB="0" anchor="ctr"/>
                </a:tc>
                <a:extLst>
                  <a:ext uri="{0D108BD9-81ED-4DB2-BD59-A6C34878D82A}">
                    <a16:rowId xmlns:a16="http://schemas.microsoft.com/office/drawing/2014/main" val="10006"/>
                  </a:ext>
                </a:extLst>
              </a:tr>
              <a:tr h="370840">
                <a:tc>
                  <a:txBody>
                    <a:bodyPr/>
                    <a:lstStyle/>
                    <a:p>
                      <a:pPr marL="0" marR="0">
                        <a:spcBef>
                          <a:spcPts val="0"/>
                        </a:spcBef>
                        <a:spcAft>
                          <a:spcPts val="0"/>
                        </a:spcAft>
                      </a:pPr>
                      <a:r>
                        <a:rPr lang="en-US" sz="1100">
                          <a:latin typeface="Cambria"/>
                          <a:ea typeface="MS Mincho"/>
                          <a:cs typeface="Times New Roman"/>
                        </a:rPr>
                        <a:t>Billing</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200,000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 Visits</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4,000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5,000</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$5.00/visit</a:t>
                      </a:r>
                      <a:endParaRPr lang="en-US" sz="1200">
                        <a:latin typeface="Cambria"/>
                        <a:ea typeface="MS Mincho"/>
                        <a:cs typeface="Times New Roman"/>
                      </a:endParaRPr>
                    </a:p>
                  </a:txBody>
                  <a:tcPr marL="68580" marR="68580" marT="0" marB="0" anchor="ctr"/>
                </a:tc>
                <a:extLst>
                  <a:ext uri="{0D108BD9-81ED-4DB2-BD59-A6C34878D82A}">
                    <a16:rowId xmlns:a16="http://schemas.microsoft.com/office/drawing/2014/main" val="10007"/>
                  </a:ext>
                </a:extLst>
              </a:tr>
              <a:tr h="370840">
                <a:tc>
                  <a:txBody>
                    <a:bodyPr/>
                    <a:lstStyle/>
                    <a:p>
                      <a:pPr marL="0" marR="0">
                        <a:spcBef>
                          <a:spcPts val="0"/>
                        </a:spcBef>
                        <a:spcAft>
                          <a:spcPts val="0"/>
                        </a:spcAft>
                      </a:pPr>
                      <a:r>
                        <a:rPr lang="en-US" sz="1100">
                          <a:latin typeface="Cambria"/>
                          <a:ea typeface="MS Mincho"/>
                          <a:cs typeface="Times New Roman"/>
                        </a:rPr>
                        <a:t>Total</a:t>
                      </a:r>
                      <a:endParaRPr lang="en-US" sz="1200">
                        <a:latin typeface="Cambria"/>
                        <a:ea typeface="MS Mincho"/>
                        <a:cs typeface="Times New Roman"/>
                      </a:endParaRPr>
                    </a:p>
                  </a:txBody>
                  <a:tcPr marL="68580" marR="68580" marT="0" marB="0" anchor="ctr"/>
                </a:tc>
                <a:tc>
                  <a:txBody>
                    <a:bodyPr/>
                    <a:lstStyle/>
                    <a:p>
                      <a:pPr marL="0" marR="0" algn="r">
                        <a:spcBef>
                          <a:spcPts val="0"/>
                        </a:spcBef>
                        <a:spcAft>
                          <a:spcPts val="0"/>
                        </a:spcAft>
                      </a:pPr>
                      <a:r>
                        <a:rPr lang="en-US" sz="1100">
                          <a:latin typeface="Cambria"/>
                          <a:ea typeface="MS Mincho"/>
                          <a:cs typeface="Times New Roman"/>
                        </a:rPr>
                        <a:t>$1,150,000</a:t>
                      </a:r>
                      <a:endParaRPr lang="en-US" sz="1200">
                        <a:latin typeface="Cambria"/>
                        <a:ea typeface="MS Mincho"/>
                        <a:cs typeface="Times New Roman"/>
                      </a:endParaRPr>
                    </a:p>
                  </a:txBody>
                  <a:tcPr marL="68580" marR="68580" marT="0" marB="0"/>
                </a:tc>
                <a:tc gridSpan="5">
                  <a:txBody>
                    <a:bodyPr/>
                    <a:lstStyle/>
                    <a:p>
                      <a:pPr marL="0" marR="0" algn="r">
                        <a:spcBef>
                          <a:spcPts val="0"/>
                        </a:spcBef>
                        <a:spcAft>
                          <a:spcPts val="0"/>
                        </a:spcAft>
                      </a:pPr>
                      <a:endParaRPr lang="en-US" sz="1100" dirty="0">
                        <a:latin typeface="Cambria"/>
                        <a:ea typeface="MS Mincho"/>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Prices</a:t>
            </a:r>
          </a:p>
        </p:txBody>
      </p:sp>
      <p:sp>
        <p:nvSpPr>
          <p:cNvPr id="3" name="Content Placeholder 2"/>
          <p:cNvSpPr>
            <a:spLocks noGrp="1"/>
          </p:cNvSpPr>
          <p:nvPr>
            <p:ph sz="half" idx="1"/>
          </p:nvPr>
        </p:nvSpPr>
        <p:spPr>
          <a:xfrm>
            <a:off x="2209800" y="1600200"/>
            <a:ext cx="7772400" cy="2514600"/>
          </a:xfrm>
        </p:spPr>
        <p:txBody>
          <a:bodyPr/>
          <a:lstStyle/>
          <a:p>
            <a:r>
              <a:rPr lang="en-US" dirty="0"/>
              <a:t>Full Cost Pricing</a:t>
            </a:r>
          </a:p>
          <a:p>
            <a:pPr>
              <a:buNone/>
            </a:pPr>
            <a:endParaRPr lang="en-US" dirty="0"/>
          </a:p>
          <a:p>
            <a:r>
              <a:rPr lang="en-US" dirty="0"/>
              <a:t>Marginal Cost Pricing</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14</a:t>
            </a:fld>
            <a:endParaRPr lang="en-US" dirty="0"/>
          </a:p>
        </p:txBody>
      </p:sp>
      <p:pic>
        <p:nvPicPr>
          <p:cNvPr id="27650" name="Picture 2" descr="http://ts1.mm.bing.net/th?&amp;id=HN.608039886414088417&amp;w=300&amp;h=300&amp;c=0&amp;pid=1.9&amp;rs=0&amp;p=0"/>
          <p:cNvPicPr>
            <a:picLocks noChangeAspect="1" noChangeArrowheads="1"/>
          </p:cNvPicPr>
          <p:nvPr/>
        </p:nvPicPr>
        <p:blipFill>
          <a:blip r:embed="rId3"/>
          <a:srcRect/>
          <a:stretch>
            <a:fillRect/>
          </a:stretch>
        </p:blipFill>
        <p:spPr bwMode="auto">
          <a:xfrm>
            <a:off x="6781800" y="2895600"/>
            <a:ext cx="2533650" cy="2857500"/>
          </a:xfrm>
          <a:prstGeom prst="rect">
            <a:avLst/>
          </a:prstGeom>
          <a:noFill/>
        </p:spPr>
      </p:pic>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Contribution Maggie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15</a:t>
            </a:fld>
            <a:endParaRPr lang="en-US" dirty="0"/>
          </a:p>
        </p:txBody>
      </p:sp>
      <p:pic>
        <p:nvPicPr>
          <p:cNvPr id="35842" name="Picture 2" descr="http://upload.wikimedia.org/wikipedia/commons/thumb/4/40/CVP-FC-Contrib-PL.svg/240px-CVP-FC-Contrib-PL.svg.png"/>
          <p:cNvPicPr>
            <a:picLocks noChangeAspect="1" noChangeArrowheads="1"/>
          </p:cNvPicPr>
          <p:nvPr/>
        </p:nvPicPr>
        <p:blipFill>
          <a:blip r:embed="rId3"/>
          <a:srcRect/>
          <a:stretch>
            <a:fillRect/>
          </a:stretch>
        </p:blipFill>
        <p:spPr bwMode="auto">
          <a:xfrm>
            <a:off x="2895600" y="1676400"/>
            <a:ext cx="6477000" cy="4419600"/>
          </a:xfrm>
          <a:prstGeom prst="rect">
            <a:avLst/>
          </a:prstGeom>
          <a:noFill/>
        </p:spPr>
      </p:pic>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Cost Pricing</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16</a:t>
            </a:fld>
            <a:endParaRPr lang="en-US" dirty="0"/>
          </a:p>
        </p:txBody>
      </p:sp>
      <p:pic>
        <p:nvPicPr>
          <p:cNvPr id="37890" name="Picture 2" descr="http://ts1.mm.bing.net/th?&amp;id=HN.608030836914653759&amp;w=315&amp;h=300&amp;c=0&amp;pid=1.9&amp;rs=0&amp;p=0"/>
          <p:cNvPicPr>
            <a:picLocks noChangeAspect="1" noChangeArrowheads="1"/>
          </p:cNvPicPr>
          <p:nvPr/>
        </p:nvPicPr>
        <p:blipFill>
          <a:blip r:embed="rId3"/>
          <a:srcRect/>
          <a:stretch>
            <a:fillRect/>
          </a:stretch>
        </p:blipFill>
        <p:spPr bwMode="auto">
          <a:xfrm>
            <a:off x="3200400" y="1600200"/>
            <a:ext cx="5867400" cy="3962400"/>
          </a:xfrm>
          <a:prstGeom prst="rect">
            <a:avLst/>
          </a:prstGeom>
          <a:noFill/>
        </p:spPr>
      </p:pic>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Plans Target Cost Pricing</a:t>
            </a:r>
          </a:p>
        </p:txBody>
      </p:sp>
      <p:sp>
        <p:nvSpPr>
          <p:cNvPr id="3" name="Content Placeholder 2"/>
          <p:cNvSpPr>
            <a:spLocks noGrp="1"/>
          </p:cNvSpPr>
          <p:nvPr>
            <p:ph sz="half" idx="1"/>
          </p:nvPr>
        </p:nvSpPr>
        <p:spPr>
          <a:xfrm>
            <a:off x="2209800" y="1600200"/>
            <a:ext cx="7772400" cy="1828800"/>
          </a:xfrm>
        </p:spPr>
        <p:txBody>
          <a:bodyPr/>
          <a:lstStyle/>
          <a:p>
            <a:r>
              <a:rPr lang="en-US" dirty="0"/>
              <a:t>Community Rate Setting</a:t>
            </a:r>
          </a:p>
          <a:p>
            <a:endParaRPr lang="en-US" dirty="0"/>
          </a:p>
          <a:p>
            <a:r>
              <a:rPr lang="en-US" dirty="0"/>
              <a:t>Group Rate Setting</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17</a:t>
            </a:fld>
            <a:endParaRPr lang="en-US" dirty="0"/>
          </a:p>
        </p:txBody>
      </p:sp>
      <p:pic>
        <p:nvPicPr>
          <p:cNvPr id="39938" name="Picture 2" descr="http://ts1.mm.bing.net/th?&amp;id=HN.607992439908011113&amp;w=300&amp;h=300&amp;c=0&amp;pid=1.9&amp;rs=0&amp;p=0"/>
          <p:cNvPicPr>
            <a:picLocks noChangeAspect="1" noChangeArrowheads="1"/>
          </p:cNvPicPr>
          <p:nvPr/>
        </p:nvPicPr>
        <p:blipFill>
          <a:blip r:embed="rId3"/>
          <a:srcRect b="6667"/>
          <a:stretch>
            <a:fillRect/>
          </a:stretch>
        </p:blipFill>
        <p:spPr bwMode="auto">
          <a:xfrm>
            <a:off x="7181850" y="3124200"/>
            <a:ext cx="2857500" cy="2667000"/>
          </a:xfrm>
          <a:prstGeom prst="rect">
            <a:avLst/>
          </a:prstGeom>
          <a:noFill/>
        </p:spPr>
      </p:pic>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Even Analysis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18</a:t>
            </a:fld>
            <a:endParaRPr lang="en-US" dirty="0"/>
          </a:p>
        </p:txBody>
      </p:sp>
      <p:pic>
        <p:nvPicPr>
          <p:cNvPr id="41986" name="Picture 2" descr="http://trailheadaccounting.com/wp-content/uploads/2013/01/Break-Even-Point-Graph.png"/>
          <p:cNvPicPr>
            <a:picLocks noChangeAspect="1" noChangeArrowheads="1"/>
          </p:cNvPicPr>
          <p:nvPr/>
        </p:nvPicPr>
        <p:blipFill>
          <a:blip r:embed="rId3"/>
          <a:srcRect/>
          <a:stretch>
            <a:fillRect/>
          </a:stretch>
        </p:blipFill>
        <p:spPr bwMode="auto">
          <a:xfrm>
            <a:off x="3886200" y="1447800"/>
            <a:ext cx="4572000" cy="4724400"/>
          </a:xfrm>
          <a:prstGeom prst="rect">
            <a:avLst/>
          </a:prstGeom>
          <a:noFill/>
        </p:spPr>
      </p:pic>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sz="half" idx="1"/>
          </p:nvPr>
        </p:nvSpPr>
        <p:spPr/>
        <p:txBody>
          <a:bodyPr/>
          <a:lstStyle/>
          <a:p>
            <a:r>
              <a:rPr lang="en-US" dirty="0"/>
              <a:t>Health care managers must be attentive to cost in order to remain competitive</a:t>
            </a:r>
          </a:p>
          <a:p>
            <a:endParaRPr lang="en-US" dirty="0"/>
          </a:p>
          <a:p>
            <a:pPr algn="ctr">
              <a:buNone/>
            </a:pPr>
            <a:r>
              <a:rPr lang="en-US" dirty="0"/>
              <a:t>AND</a:t>
            </a:r>
          </a:p>
          <a:p>
            <a:r>
              <a:rPr lang="en-US" dirty="0"/>
              <a:t>Managers must resist the temptation to maximize profits by cutting costs too </a:t>
            </a:r>
            <a:r>
              <a:rPr lang="en-US"/>
              <a:t>far resulting </a:t>
            </a:r>
            <a:r>
              <a:rPr lang="en-US" dirty="0"/>
              <a:t>in harm to patients or failure to meet the service needs of patients or customers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19</a:t>
            </a:fld>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sz="half" idx="1"/>
          </p:nvPr>
        </p:nvSpPr>
        <p:spPr/>
        <p:txBody>
          <a:bodyPr/>
          <a:lstStyle/>
          <a:p>
            <a:pPr>
              <a:buNone/>
            </a:pPr>
            <a:r>
              <a:rPr lang="en-US" sz="4000" dirty="0"/>
              <a:t>YOU will be able to </a:t>
            </a:r>
          </a:p>
          <a:p>
            <a:pPr lvl="0"/>
            <a:r>
              <a:rPr lang="en-US" dirty="0"/>
              <a:t>Define the term “cost” in health care from the multiple different perspectives represented in the industry;</a:t>
            </a:r>
          </a:p>
          <a:p>
            <a:pPr lvl="0"/>
            <a:r>
              <a:rPr lang="en-US" dirty="0"/>
              <a:t>Describe the varying types of costs in a health care business and the different ways that costs can change with the volume of services provided; </a:t>
            </a:r>
          </a:p>
          <a:p>
            <a:pPr lvl="0"/>
            <a:endParaRPr lang="en-US" sz="4000" dirty="0"/>
          </a:p>
          <a:p>
            <a:endParaRPr lang="en-US" sz="4000" dirty="0"/>
          </a:p>
          <a:p>
            <a:pPr algn="ctr">
              <a:buNone/>
            </a:pP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Comes to Mind…</a:t>
            </a:r>
          </a:p>
        </p:txBody>
      </p:sp>
      <p:sp>
        <p:nvSpPr>
          <p:cNvPr id="4" name="Slide Number Placeholder 3"/>
          <p:cNvSpPr>
            <a:spLocks noGrp="1"/>
          </p:cNvSpPr>
          <p:nvPr>
            <p:ph type="sldNum" sz="quarter" idx="10"/>
          </p:nvPr>
        </p:nvSpPr>
        <p:spPr/>
        <p:txBody>
          <a:bodyPr/>
          <a:lstStyle/>
          <a:p>
            <a:fld id="{342C256A-E8D1-E44B-A707-3F94590BD37A}" type="slidenum">
              <a:rPr lang="en-US" smtClean="0"/>
              <a:pPr/>
              <a:t>3</a:t>
            </a:fld>
            <a:endParaRPr lang="en-US" dirty="0"/>
          </a:p>
        </p:txBody>
      </p:sp>
      <p:pic>
        <p:nvPicPr>
          <p:cNvPr id="5" name="Picture 4" descr="http://static.itpro.co.uk/sites/itpro/files/styles/gallery_wide/public/images/dir_244/it_photo_122035.jpg"/>
          <p:cNvPicPr/>
          <p:nvPr/>
        </p:nvPicPr>
        <p:blipFill>
          <a:blip r:embed="rId3"/>
          <a:srcRect/>
          <a:stretch>
            <a:fillRect/>
          </a:stretch>
        </p:blipFill>
        <p:spPr bwMode="auto">
          <a:xfrm>
            <a:off x="2971800" y="1752600"/>
            <a:ext cx="6096000" cy="3733800"/>
          </a:xfrm>
          <a:prstGeom prst="rect">
            <a:avLst/>
          </a:prstGeom>
          <a:noFill/>
          <a:ln w="9525">
            <a:noFill/>
            <a:miter lim="800000"/>
            <a:headEnd/>
            <a:tailEnd/>
          </a:ln>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a:t>
            </a:r>
          </a:p>
        </p:txBody>
      </p:sp>
      <p:sp>
        <p:nvSpPr>
          <p:cNvPr id="3" name="Content Placeholder 2"/>
          <p:cNvSpPr>
            <a:spLocks noGrp="1"/>
          </p:cNvSpPr>
          <p:nvPr>
            <p:ph sz="half" idx="1"/>
          </p:nvPr>
        </p:nvSpPr>
        <p:spPr/>
        <p:txBody>
          <a:bodyPr/>
          <a:lstStyle/>
          <a:p>
            <a:pPr algn="ctr">
              <a:buNone/>
            </a:pPr>
            <a:endParaRPr lang="en-US" sz="3600" dirty="0"/>
          </a:p>
          <a:p>
            <a:pPr algn="ctr">
              <a:buNone/>
            </a:pPr>
            <a:r>
              <a:rPr lang="en-US" sz="3600" dirty="0"/>
              <a:t>Cost is the amount </a:t>
            </a:r>
          </a:p>
          <a:p>
            <a:pPr algn="ctr">
              <a:buNone/>
            </a:pPr>
            <a:r>
              <a:rPr lang="en-US" sz="3600" dirty="0"/>
              <a:t>Paid for a service provided</a:t>
            </a:r>
          </a:p>
        </p:txBody>
      </p:sp>
      <p:sp>
        <p:nvSpPr>
          <p:cNvPr id="4" name="Slide Number Placeholder 3"/>
          <p:cNvSpPr>
            <a:spLocks noGrp="1"/>
          </p:cNvSpPr>
          <p:nvPr>
            <p:ph type="sldNum" sz="quarter" idx="10"/>
          </p:nvPr>
        </p:nvSpPr>
        <p:spPr/>
        <p:txBody>
          <a:bodyPr/>
          <a:lstStyle/>
          <a:p>
            <a:fld id="{342C256A-E8D1-E44B-A707-3F94590BD37A}" type="slidenum">
              <a:rPr lang="en-US" smtClean="0"/>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Cost</a:t>
            </a:r>
          </a:p>
        </p:txBody>
      </p:sp>
      <p:sp>
        <p:nvSpPr>
          <p:cNvPr id="3" name="Content Placeholder 2"/>
          <p:cNvSpPr>
            <a:spLocks noGrp="1"/>
          </p:cNvSpPr>
          <p:nvPr>
            <p:ph sz="half" idx="1"/>
          </p:nvPr>
        </p:nvSpPr>
        <p:spPr/>
        <p:txBody>
          <a:bodyPr/>
          <a:lstStyle/>
          <a:p>
            <a:r>
              <a:rPr lang="en-US" dirty="0"/>
              <a:t>Direct</a:t>
            </a:r>
          </a:p>
          <a:p>
            <a:pPr>
              <a:buNone/>
            </a:pPr>
            <a:endParaRPr lang="en-US" dirty="0"/>
          </a:p>
          <a:p>
            <a:r>
              <a:rPr lang="en-US" dirty="0"/>
              <a:t>Indirect</a:t>
            </a:r>
          </a:p>
          <a:p>
            <a:pPr>
              <a:buNone/>
            </a:pPr>
            <a:endParaRPr lang="en-US" dirty="0"/>
          </a:p>
          <a:p>
            <a:r>
              <a:rPr lang="en-US" dirty="0"/>
              <a:t>Variable</a:t>
            </a:r>
          </a:p>
          <a:p>
            <a:pPr>
              <a:buNone/>
            </a:pPr>
            <a:endParaRPr lang="en-US" dirty="0"/>
          </a:p>
          <a:p>
            <a:r>
              <a:rPr lang="en-US" dirty="0"/>
              <a:t>Fixed</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Cost</a:t>
            </a:r>
          </a:p>
        </p:txBody>
      </p:sp>
      <p:sp>
        <p:nvSpPr>
          <p:cNvPr id="3" name="Content Placeholder 2"/>
          <p:cNvSpPr>
            <a:spLocks noGrp="1"/>
          </p:cNvSpPr>
          <p:nvPr>
            <p:ph sz="half" idx="1"/>
          </p:nvPr>
        </p:nvSpPr>
        <p:spPr>
          <a:xfrm>
            <a:off x="2209800" y="1600200"/>
            <a:ext cx="7772400" cy="4191000"/>
          </a:xfrm>
        </p:spPr>
        <p:txBody>
          <a:bodyPr/>
          <a:lstStyle/>
          <a:p>
            <a:r>
              <a:rPr lang="en-US" dirty="0"/>
              <a:t>Semi-fixed</a:t>
            </a:r>
          </a:p>
          <a:p>
            <a:pPr>
              <a:buNone/>
            </a:pPr>
            <a:endParaRPr lang="en-US" dirty="0"/>
          </a:p>
          <a:p>
            <a:r>
              <a:rPr lang="en-US" dirty="0"/>
              <a:t>Step Variable</a:t>
            </a:r>
          </a:p>
          <a:p>
            <a:pPr>
              <a:buNone/>
            </a:pPr>
            <a:endParaRPr lang="en-US" dirty="0"/>
          </a:p>
          <a:p>
            <a:r>
              <a:rPr lang="en-US" dirty="0"/>
              <a:t>Short –term</a:t>
            </a:r>
          </a:p>
          <a:p>
            <a:pPr>
              <a:buNone/>
            </a:pPr>
            <a:r>
              <a:rPr lang="en-US" dirty="0"/>
              <a:t> </a:t>
            </a:r>
          </a:p>
          <a:p>
            <a:r>
              <a:rPr lang="en-US" dirty="0"/>
              <a:t>Long-term</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6</a:t>
            </a:fld>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p:txBody>
          <a:bodyPr/>
          <a:lstStyle/>
          <a:p>
            <a:pPr>
              <a:buNone/>
            </a:pPr>
            <a:r>
              <a:rPr lang="en-US" dirty="0"/>
              <a:t>The challenge:</a:t>
            </a:r>
          </a:p>
          <a:p>
            <a:pPr>
              <a:buNone/>
            </a:pPr>
            <a:r>
              <a:rPr lang="en-US" dirty="0"/>
              <a:t>What actually is the cost of providing service to a patient?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7</a:t>
            </a:fld>
            <a:endParaRPr lang="en-US" dirty="0"/>
          </a:p>
        </p:txBody>
      </p:sp>
      <p:pic>
        <p:nvPicPr>
          <p:cNvPr id="5" name="Picture 4" descr="http://tampa-personal-injury.com/images/what-is-cost.jpg"/>
          <p:cNvPicPr/>
          <p:nvPr/>
        </p:nvPicPr>
        <p:blipFill>
          <a:blip r:embed="rId3"/>
          <a:srcRect/>
          <a:stretch>
            <a:fillRect/>
          </a:stretch>
        </p:blipFill>
        <p:spPr bwMode="auto">
          <a:xfrm>
            <a:off x="4953000" y="2667000"/>
            <a:ext cx="2049780" cy="2760980"/>
          </a:xfrm>
          <a:prstGeom prst="rect">
            <a:avLst/>
          </a:prstGeom>
          <a:noFill/>
          <a:ln w="9525">
            <a:noFill/>
            <a:miter lim="800000"/>
            <a:headEnd/>
            <a:tailEnd/>
          </a:ln>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a:xfrm>
            <a:off x="2209800" y="1600200"/>
            <a:ext cx="7772400" cy="1295400"/>
          </a:xfrm>
        </p:spPr>
        <p:txBody>
          <a:bodyPr/>
          <a:lstStyle/>
          <a:p>
            <a:r>
              <a:rPr lang="en-US" dirty="0"/>
              <a:t>Cost Pool</a:t>
            </a:r>
          </a:p>
          <a:p>
            <a:r>
              <a:rPr lang="en-US" dirty="0"/>
              <a:t>Costs Driver</a:t>
            </a:r>
          </a:p>
          <a:p>
            <a:endParaRPr lang="en-US" dirty="0"/>
          </a:p>
          <a:p>
            <a:pPr>
              <a:buNone/>
            </a:pP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8</a:t>
            </a:fld>
            <a:endParaRPr lang="en-US" dirty="0"/>
          </a:p>
        </p:txBody>
      </p:sp>
      <p:graphicFrame>
        <p:nvGraphicFramePr>
          <p:cNvPr id="6" name="Table 5"/>
          <p:cNvGraphicFramePr>
            <a:graphicFrameLocks noGrp="1"/>
          </p:cNvGraphicFramePr>
          <p:nvPr/>
        </p:nvGraphicFramePr>
        <p:xfrm>
          <a:off x="2819400" y="2895600"/>
          <a:ext cx="6096000" cy="2645664"/>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marL="0" marR="0">
                        <a:lnSpc>
                          <a:spcPct val="115000"/>
                        </a:lnSpc>
                        <a:spcBef>
                          <a:spcPts val="0"/>
                        </a:spcBef>
                        <a:spcAft>
                          <a:spcPts val="0"/>
                        </a:spcAft>
                      </a:pPr>
                      <a:r>
                        <a:rPr lang="en-US" sz="1200" b="1">
                          <a:latin typeface="Calibri"/>
                          <a:ea typeface="Times New Roman"/>
                          <a:cs typeface="Times New Roman"/>
                        </a:rPr>
                        <a:t>Department</a:t>
                      </a:r>
                      <a:r>
                        <a:rPr lang="en-US" sz="1200">
                          <a:latin typeface="Calibri"/>
                          <a:ea typeface="Times New Roman"/>
                          <a:cs typeface="Times New Roman"/>
                        </a:rPr>
                        <a:t>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a:latin typeface="Calibri"/>
                          <a:ea typeface="Times New Roman"/>
                          <a:cs typeface="Times New Roman"/>
                        </a:rPr>
                        <a:t>Cost Driver</a:t>
                      </a:r>
                      <a:r>
                        <a:rPr lang="en-US" sz="1200">
                          <a:latin typeface="Calibri"/>
                          <a:ea typeface="Times New Roman"/>
                          <a:cs typeface="Times New Roman"/>
                        </a:rPr>
                        <a:t>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Administration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Number of employees or total revenues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Accounting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Number of employees or total revenues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Housekeeping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Square footage cleaned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Maintenance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Square footage maintained or work orders completed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Information Systems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latin typeface="Calibri"/>
                          <a:ea typeface="Times New Roman"/>
                          <a:cs typeface="Times New Roman"/>
                        </a:rPr>
                        <a:t>Number of users </a:t>
                      </a:r>
                      <a:endParaRPr lang="en-US" sz="11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a:txBody>
                    <a:bodyPr/>
                    <a:lstStyle/>
                    <a:p>
                      <a:pPr marL="0" marR="0">
                        <a:lnSpc>
                          <a:spcPct val="115000"/>
                        </a:lnSpc>
                        <a:spcBef>
                          <a:spcPts val="0"/>
                        </a:spcBef>
                        <a:spcAft>
                          <a:spcPts val="0"/>
                        </a:spcAft>
                      </a:pPr>
                      <a:r>
                        <a:rPr lang="en-US" sz="1200">
                          <a:latin typeface="Calibri"/>
                          <a:ea typeface="Times New Roman"/>
                          <a:cs typeface="Times New Roman"/>
                        </a:rPr>
                        <a:t>Human Resources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Calibri"/>
                          <a:ea typeface="Times New Roman"/>
                          <a:cs typeface="Times New Roman"/>
                        </a:rPr>
                        <a:t>Number of employees </a:t>
                      </a:r>
                      <a:endParaRPr lang="en-US" sz="11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Allocation</a:t>
            </a:r>
          </a:p>
        </p:txBody>
      </p:sp>
      <p:sp>
        <p:nvSpPr>
          <p:cNvPr id="3" name="Content Placeholder 2"/>
          <p:cNvSpPr>
            <a:spLocks noGrp="1"/>
          </p:cNvSpPr>
          <p:nvPr>
            <p:ph sz="half" idx="1"/>
          </p:nvPr>
        </p:nvSpPr>
        <p:spPr/>
        <p:txBody>
          <a:bodyPr/>
          <a:lstStyle/>
          <a:p>
            <a:r>
              <a:rPr lang="en-US" dirty="0"/>
              <a:t>Revenue Producing Departments</a:t>
            </a:r>
          </a:p>
          <a:p>
            <a:endParaRPr lang="en-US" dirty="0"/>
          </a:p>
          <a:p>
            <a:r>
              <a:rPr lang="en-US" dirty="0"/>
              <a:t>Non-revenue (or overhead) Departments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9</a:t>
            </a:fld>
            <a:endParaRPr lang="en-US" dirty="0"/>
          </a:p>
        </p:txBody>
      </p:sp>
    </p:spTree>
  </p:cSld>
  <p:clrMapOvr>
    <a:masterClrMapping/>
  </p:clrMapOvr>
  <p:transition>
    <p:fade/>
  </p:transition>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9900"/>
      </a:dk2>
      <a:lt2>
        <a:srgbClr val="006699"/>
      </a:lt2>
      <a:accent1>
        <a:srgbClr val="993333"/>
      </a:accent1>
      <a:accent2>
        <a:srgbClr val="FFCC33"/>
      </a:accent2>
      <a:accent3>
        <a:srgbClr val="666666"/>
      </a:accent3>
      <a:accent4>
        <a:srgbClr val="FFFF00"/>
      </a:accent4>
      <a:accent5>
        <a:srgbClr val="336699"/>
      </a:accent5>
      <a:accent6>
        <a:srgbClr val="99996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1699</TotalTime>
  <Words>2062</Words>
  <Application>Microsoft Office PowerPoint</Application>
  <PresentationFormat>Widescreen</PresentationFormat>
  <Paragraphs>252</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Cambria</vt:lpstr>
      <vt:lpstr>Times New Roman</vt:lpstr>
      <vt:lpstr>Wingdings</vt:lpstr>
      <vt:lpstr>Office Theme</vt:lpstr>
      <vt:lpstr>Certified Healthcare Financial Professional</vt:lpstr>
      <vt:lpstr>Learning Objectives</vt:lpstr>
      <vt:lpstr>What Comes to Mind…</vt:lpstr>
      <vt:lpstr>COST</vt:lpstr>
      <vt:lpstr>Types of Cost</vt:lpstr>
      <vt:lpstr>Types of Cost</vt:lpstr>
      <vt:lpstr>Cost Allocation</vt:lpstr>
      <vt:lpstr>Cost Allocation</vt:lpstr>
      <vt:lpstr>Cost Allocation</vt:lpstr>
      <vt:lpstr>Cost Allocation</vt:lpstr>
      <vt:lpstr>Cost Allocation</vt:lpstr>
      <vt:lpstr>Cost Allocatoi9n</vt:lpstr>
      <vt:lpstr>Cost Allocation</vt:lpstr>
      <vt:lpstr>Setting Prices</vt:lpstr>
      <vt:lpstr>Contribution Maggie</vt:lpstr>
      <vt:lpstr>Target Cost Pricing</vt:lpstr>
      <vt:lpstr>Health Plans Target Cost Pricing</vt:lpstr>
      <vt:lpstr>Break Even Analysis</vt:lpstr>
      <vt:lpstr>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Pagliuco</dc:creator>
  <cp:lastModifiedBy>Shirley Heavlin</cp:lastModifiedBy>
  <cp:revision>217</cp:revision>
  <cp:lastPrinted>2011-07-19T23:30:11Z</cp:lastPrinted>
  <dcterms:created xsi:type="dcterms:W3CDTF">2011-08-29T16:00:31Z</dcterms:created>
  <dcterms:modified xsi:type="dcterms:W3CDTF">2019-04-08T17:43:55Z</dcterms:modified>
</cp:coreProperties>
</file>