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24"/>
  </p:notesMasterIdLst>
  <p:handoutMasterIdLst>
    <p:handoutMasterId r:id="rId25"/>
  </p:handoutMasterIdLst>
  <p:sldIdLst>
    <p:sldId id="269" r:id="rId2"/>
    <p:sldId id="270" r:id="rId3"/>
    <p:sldId id="279" r:id="rId4"/>
    <p:sldId id="271" r:id="rId5"/>
    <p:sldId id="281" r:id="rId6"/>
    <p:sldId id="282" r:id="rId7"/>
    <p:sldId id="280" r:id="rId8"/>
    <p:sldId id="283" r:id="rId9"/>
    <p:sldId id="284" r:id="rId10"/>
    <p:sldId id="285" r:id="rId11"/>
    <p:sldId id="286" r:id="rId12"/>
    <p:sldId id="287" r:id="rId13"/>
    <p:sldId id="288" r:id="rId14"/>
    <p:sldId id="289" r:id="rId15"/>
    <p:sldId id="290" r:id="rId16"/>
    <p:sldId id="291" r:id="rId17"/>
    <p:sldId id="292" r:id="rId18"/>
    <p:sldId id="293" r:id="rId19"/>
    <p:sldId id="294" r:id="rId20"/>
    <p:sldId id="295" r:id="rId21"/>
    <p:sldId id="296" r:id="rId22"/>
    <p:sldId id="297" r:id="rId23"/>
  </p:sldIdLst>
  <p:sldSz cx="12192000" cy="6858000"/>
  <p:notesSz cx="7023100" cy="93091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157"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932">
          <p15:clr>
            <a:srgbClr val="A4A3A4"/>
          </p15:clr>
        </p15:guide>
        <p15:guide id="2" pos="2212">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clrMode="gray"/>
  <p:clrMru>
    <a:srgbClr val="A82424"/>
    <a:srgbClr val="006699"/>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MasterView">
  <p:normalViewPr>
    <p:restoredLeft sz="15629" autoAdjust="0"/>
    <p:restoredTop sz="85611" autoAdjust="0"/>
  </p:normalViewPr>
  <p:slideViewPr>
    <p:cSldViewPr snapToObjects="1" showGuides="1">
      <p:cViewPr varScale="1">
        <p:scale>
          <a:sx n="83" d="100"/>
          <a:sy n="83" d="100"/>
        </p:scale>
        <p:origin x="658" y="58"/>
      </p:cViewPr>
      <p:guideLst>
        <p:guide orient="horz" pos="4157"/>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Objects="1">
      <p:cViewPr varScale="1">
        <p:scale>
          <a:sx n="83" d="100"/>
          <a:sy n="83" d="100"/>
        </p:scale>
        <p:origin x="-3138" y="-96"/>
      </p:cViewPr>
      <p:guideLst>
        <p:guide orient="horz" pos="2932"/>
        <p:guide pos="2212"/>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A431166-09C4-D14A-94A9-5E66C7E75C4D}" type="doc">
      <dgm:prSet loTypeId="urn:microsoft.com/office/officeart/2005/8/layout/hierarchy3" loCatId="" qsTypeId="urn:microsoft.com/office/officeart/2005/8/quickstyle/simple4" qsCatId="simple" csTypeId="urn:microsoft.com/office/officeart/2005/8/colors/accent1_2" csCatId="accent1" phldr="1"/>
      <dgm:spPr/>
      <dgm:t>
        <a:bodyPr/>
        <a:lstStyle/>
        <a:p>
          <a:endParaRPr lang="en-US"/>
        </a:p>
      </dgm:t>
    </dgm:pt>
    <dgm:pt modelId="{5A84CE7C-DB44-984A-943C-EEEE2037860C}">
      <dgm:prSet phldrT="[Text]" custT="1"/>
      <dgm:spPr/>
      <dgm:t>
        <a:bodyPr/>
        <a:lstStyle/>
        <a:p>
          <a:r>
            <a:rPr lang="en-US" sz="1400" b="1">
              <a:solidFill>
                <a:srgbClr val="000000"/>
              </a:solidFill>
            </a:rPr>
            <a:t>Fee-for Service</a:t>
          </a:r>
        </a:p>
      </dgm:t>
    </dgm:pt>
    <dgm:pt modelId="{AA5D1F0D-E890-E749-B5AD-F094C031916C}" type="parTrans" cxnId="{29E9E8C7-674A-CF4F-844A-7386E256DDAE}">
      <dgm:prSet/>
      <dgm:spPr/>
      <dgm:t>
        <a:bodyPr/>
        <a:lstStyle/>
        <a:p>
          <a:endParaRPr lang="en-US"/>
        </a:p>
      </dgm:t>
    </dgm:pt>
    <dgm:pt modelId="{EEE47591-637A-604B-927E-9DDFD20B1367}" type="sibTrans" cxnId="{29E9E8C7-674A-CF4F-844A-7386E256DDAE}">
      <dgm:prSet/>
      <dgm:spPr/>
      <dgm:t>
        <a:bodyPr/>
        <a:lstStyle/>
        <a:p>
          <a:endParaRPr lang="en-US"/>
        </a:p>
      </dgm:t>
    </dgm:pt>
    <dgm:pt modelId="{51647C8A-9FD3-5746-A468-F0162DB944BA}">
      <dgm:prSet phldrT="[Text]" custT="1"/>
      <dgm:spPr/>
      <dgm:t>
        <a:bodyPr/>
        <a:lstStyle/>
        <a:p>
          <a:r>
            <a:rPr lang="en-US" sz="1200" b="1"/>
            <a:t>Cost-based reimbursement</a:t>
          </a:r>
        </a:p>
      </dgm:t>
    </dgm:pt>
    <dgm:pt modelId="{777B46CD-47A6-C148-A43B-788663DBF283}" type="parTrans" cxnId="{E170D48D-5DF9-F148-A821-665D5C219D34}">
      <dgm:prSet/>
      <dgm:spPr/>
      <dgm:t>
        <a:bodyPr/>
        <a:lstStyle/>
        <a:p>
          <a:endParaRPr lang="en-US"/>
        </a:p>
      </dgm:t>
    </dgm:pt>
    <dgm:pt modelId="{AE7E55E2-91C7-7043-902A-7AF77F38C21F}" type="sibTrans" cxnId="{E170D48D-5DF9-F148-A821-665D5C219D34}">
      <dgm:prSet/>
      <dgm:spPr/>
      <dgm:t>
        <a:bodyPr/>
        <a:lstStyle/>
        <a:p>
          <a:endParaRPr lang="en-US"/>
        </a:p>
      </dgm:t>
    </dgm:pt>
    <dgm:pt modelId="{F235A50F-4852-E545-97B4-411E7048D7AC}">
      <dgm:prSet phldrT="[Text]" custT="1"/>
      <dgm:spPr/>
      <dgm:t>
        <a:bodyPr/>
        <a:lstStyle/>
        <a:p>
          <a:r>
            <a:rPr lang="en-US" sz="1200" b="1"/>
            <a:t>Charge-based reimbursement</a:t>
          </a:r>
        </a:p>
      </dgm:t>
    </dgm:pt>
    <dgm:pt modelId="{3766E112-3C15-D148-BBCF-9432038B84A9}" type="parTrans" cxnId="{B48FAEB7-5EBE-8E42-BE89-880F0252A199}">
      <dgm:prSet/>
      <dgm:spPr/>
      <dgm:t>
        <a:bodyPr/>
        <a:lstStyle/>
        <a:p>
          <a:endParaRPr lang="en-US"/>
        </a:p>
      </dgm:t>
    </dgm:pt>
    <dgm:pt modelId="{A24E4857-A6F4-ED4D-ABCF-72D9AFD04980}" type="sibTrans" cxnId="{B48FAEB7-5EBE-8E42-BE89-880F0252A199}">
      <dgm:prSet/>
      <dgm:spPr/>
      <dgm:t>
        <a:bodyPr/>
        <a:lstStyle/>
        <a:p>
          <a:endParaRPr lang="en-US"/>
        </a:p>
      </dgm:t>
    </dgm:pt>
    <dgm:pt modelId="{5BD87D4D-B191-8A4F-A2F2-B7C887E59F73}">
      <dgm:prSet phldrT="[Text]" custT="1"/>
      <dgm:spPr/>
      <dgm:t>
        <a:bodyPr/>
        <a:lstStyle/>
        <a:p>
          <a:r>
            <a:rPr lang="en-US" sz="1400" b="1">
              <a:solidFill>
                <a:schemeClr val="tx1"/>
              </a:solidFill>
            </a:rPr>
            <a:t>Capitation</a:t>
          </a:r>
        </a:p>
      </dgm:t>
    </dgm:pt>
    <dgm:pt modelId="{DE4B3A20-203A-2541-9871-C5B3C394677A}" type="parTrans" cxnId="{F504EBC7-379D-6445-8379-88D2B301644E}">
      <dgm:prSet/>
      <dgm:spPr/>
      <dgm:t>
        <a:bodyPr/>
        <a:lstStyle/>
        <a:p>
          <a:endParaRPr lang="en-US"/>
        </a:p>
      </dgm:t>
    </dgm:pt>
    <dgm:pt modelId="{8B9CEF57-BDD4-3549-974B-0FD0B3D265AB}" type="sibTrans" cxnId="{F504EBC7-379D-6445-8379-88D2B301644E}">
      <dgm:prSet/>
      <dgm:spPr/>
      <dgm:t>
        <a:bodyPr/>
        <a:lstStyle/>
        <a:p>
          <a:endParaRPr lang="en-US"/>
        </a:p>
      </dgm:t>
    </dgm:pt>
    <dgm:pt modelId="{A1F922D1-8AD0-AE41-B360-0DD4EB09DBC7}">
      <dgm:prSet custT="1"/>
      <dgm:spPr/>
      <dgm:t>
        <a:bodyPr/>
        <a:lstStyle/>
        <a:p>
          <a:r>
            <a:rPr lang="en-US" sz="1200" b="1"/>
            <a:t>Prospective payment</a:t>
          </a:r>
        </a:p>
      </dgm:t>
    </dgm:pt>
    <dgm:pt modelId="{A323EF8C-3724-924F-B944-5D4D783EB1DC}" type="parTrans" cxnId="{9097D65A-F4C1-3F47-B947-FB803944F511}">
      <dgm:prSet/>
      <dgm:spPr/>
      <dgm:t>
        <a:bodyPr/>
        <a:lstStyle/>
        <a:p>
          <a:endParaRPr lang="en-US"/>
        </a:p>
      </dgm:t>
    </dgm:pt>
    <dgm:pt modelId="{5DCDA052-AF34-CB45-B7FB-2FBBE356FECC}" type="sibTrans" cxnId="{9097D65A-F4C1-3F47-B947-FB803944F511}">
      <dgm:prSet/>
      <dgm:spPr/>
      <dgm:t>
        <a:bodyPr/>
        <a:lstStyle/>
        <a:p>
          <a:endParaRPr lang="en-US"/>
        </a:p>
      </dgm:t>
    </dgm:pt>
    <dgm:pt modelId="{8DE3BFFC-9C7C-F449-B638-29A795746531}">
      <dgm:prSet custT="1"/>
      <dgm:spPr/>
      <dgm:t>
        <a:bodyPr/>
        <a:lstStyle/>
        <a:p>
          <a:r>
            <a:rPr lang="en-US" sz="1200" b="1" u="sng"/>
            <a:t>DRG</a:t>
          </a:r>
          <a:r>
            <a:rPr lang="en-US" sz="1200"/>
            <a:t> - Hospital</a:t>
          </a:r>
        </a:p>
      </dgm:t>
    </dgm:pt>
    <dgm:pt modelId="{6B837B57-8D0C-164B-85D1-DAC54E31E85E}" type="parTrans" cxnId="{E326B2A9-90EA-8140-BC2D-747BC1C3F569}">
      <dgm:prSet/>
      <dgm:spPr/>
      <dgm:t>
        <a:bodyPr/>
        <a:lstStyle/>
        <a:p>
          <a:endParaRPr lang="en-US"/>
        </a:p>
      </dgm:t>
    </dgm:pt>
    <dgm:pt modelId="{FE4E4332-C726-B345-B41D-B004EC94104D}" type="sibTrans" cxnId="{E326B2A9-90EA-8140-BC2D-747BC1C3F569}">
      <dgm:prSet/>
      <dgm:spPr/>
      <dgm:t>
        <a:bodyPr/>
        <a:lstStyle/>
        <a:p>
          <a:endParaRPr lang="en-US"/>
        </a:p>
      </dgm:t>
    </dgm:pt>
    <dgm:pt modelId="{111066BF-E40B-2D45-B2BE-7390AFDD625E}">
      <dgm:prSet custT="1"/>
      <dgm:spPr/>
      <dgm:t>
        <a:bodyPr/>
        <a:lstStyle/>
        <a:p>
          <a:r>
            <a:rPr lang="en-US" sz="1200" b="1" u="sng" dirty="0"/>
            <a:t>Bundled payment</a:t>
          </a:r>
          <a:r>
            <a:rPr lang="en-US" sz="1200" dirty="0"/>
            <a:t> - hospital </a:t>
          </a:r>
          <a:r>
            <a:rPr lang="en-US" sz="1200" b="0" u="none" dirty="0">
              <a:solidFill>
                <a:srgbClr val="FF0000"/>
              </a:solidFill>
            </a:rPr>
            <a:t>and</a:t>
          </a:r>
          <a:r>
            <a:rPr lang="en-US" sz="1200" b="0" u="none" dirty="0"/>
            <a:t> </a:t>
          </a:r>
          <a:r>
            <a:rPr lang="en-US" sz="1200" dirty="0"/>
            <a:t>physician</a:t>
          </a:r>
        </a:p>
      </dgm:t>
    </dgm:pt>
    <dgm:pt modelId="{43584E02-E294-4F4F-9C26-EA8EBD508BE3}" type="parTrans" cxnId="{C202243D-75C0-9147-9071-ED8B7F54ED8B}">
      <dgm:prSet/>
      <dgm:spPr/>
      <dgm:t>
        <a:bodyPr/>
        <a:lstStyle/>
        <a:p>
          <a:endParaRPr lang="en-US"/>
        </a:p>
      </dgm:t>
    </dgm:pt>
    <dgm:pt modelId="{FEB73CE2-167B-8C48-9499-5380D6AD2B4E}" type="sibTrans" cxnId="{C202243D-75C0-9147-9071-ED8B7F54ED8B}">
      <dgm:prSet/>
      <dgm:spPr/>
      <dgm:t>
        <a:bodyPr/>
        <a:lstStyle/>
        <a:p>
          <a:endParaRPr lang="en-US"/>
        </a:p>
      </dgm:t>
    </dgm:pt>
    <dgm:pt modelId="{D47C7137-4BA5-A347-8794-27E7206B0B75}">
      <dgm:prSet custT="1"/>
      <dgm:spPr/>
      <dgm:t>
        <a:bodyPr/>
        <a:lstStyle/>
        <a:p>
          <a:r>
            <a:rPr lang="en-US" sz="1200"/>
            <a:t>Per procedure</a:t>
          </a:r>
        </a:p>
      </dgm:t>
    </dgm:pt>
    <dgm:pt modelId="{F628B147-A344-8D4C-B803-8D07C35B2D69}" type="parTrans" cxnId="{852A890E-C31D-0843-9D98-8F51E67B9BFF}">
      <dgm:prSet/>
      <dgm:spPr/>
      <dgm:t>
        <a:bodyPr/>
        <a:lstStyle/>
        <a:p>
          <a:endParaRPr lang="en-US"/>
        </a:p>
      </dgm:t>
    </dgm:pt>
    <dgm:pt modelId="{187BA4D6-0A74-104D-9898-19354D5AD217}" type="sibTrans" cxnId="{852A890E-C31D-0843-9D98-8F51E67B9BFF}">
      <dgm:prSet/>
      <dgm:spPr/>
      <dgm:t>
        <a:bodyPr/>
        <a:lstStyle/>
        <a:p>
          <a:endParaRPr lang="en-US"/>
        </a:p>
      </dgm:t>
    </dgm:pt>
    <dgm:pt modelId="{7DF3381D-F37B-D74D-8AE5-1F2D5C4D7E77}">
      <dgm:prSet custT="1"/>
      <dgm:spPr/>
      <dgm:t>
        <a:bodyPr/>
        <a:lstStyle/>
        <a:p>
          <a:r>
            <a:rPr lang="en-US" sz="1200" b="1" u="sng"/>
            <a:t>RBRVS</a:t>
          </a:r>
          <a:r>
            <a:rPr lang="en-US" sz="1200"/>
            <a:t> - physicians</a:t>
          </a:r>
        </a:p>
      </dgm:t>
    </dgm:pt>
    <dgm:pt modelId="{8C455BA5-0D8A-9B4D-9C90-CF94CFE720B3}" type="parTrans" cxnId="{2A5ECAF7-5CE6-3646-A57F-E36C20CBBA9E}">
      <dgm:prSet/>
      <dgm:spPr/>
      <dgm:t>
        <a:bodyPr/>
        <a:lstStyle/>
        <a:p>
          <a:endParaRPr lang="en-US"/>
        </a:p>
      </dgm:t>
    </dgm:pt>
    <dgm:pt modelId="{07CAC0A8-AFBA-7544-B13B-AA18C03C5486}" type="sibTrans" cxnId="{2A5ECAF7-5CE6-3646-A57F-E36C20CBBA9E}">
      <dgm:prSet/>
      <dgm:spPr/>
      <dgm:t>
        <a:bodyPr/>
        <a:lstStyle/>
        <a:p>
          <a:endParaRPr lang="en-US"/>
        </a:p>
      </dgm:t>
    </dgm:pt>
    <dgm:pt modelId="{2BA92B8A-925B-0144-88A0-553D4B6F4E10}">
      <dgm:prSet custT="1"/>
      <dgm:spPr/>
      <dgm:t>
        <a:bodyPr/>
        <a:lstStyle/>
        <a:p>
          <a:r>
            <a:rPr lang="en-US" sz="1200" b="1" u="sng"/>
            <a:t>Case rate</a:t>
          </a:r>
          <a:r>
            <a:rPr lang="en-US" sz="1200"/>
            <a:t> - hosptial or physician</a:t>
          </a:r>
        </a:p>
      </dgm:t>
    </dgm:pt>
    <dgm:pt modelId="{3C39E4CC-E202-EC48-AFC0-76373463AEE4}" type="parTrans" cxnId="{61CC3150-20C5-734F-9FD0-7E826A8C2D3A}">
      <dgm:prSet/>
      <dgm:spPr/>
      <dgm:t>
        <a:bodyPr/>
        <a:lstStyle/>
        <a:p>
          <a:endParaRPr lang="en-US"/>
        </a:p>
      </dgm:t>
    </dgm:pt>
    <dgm:pt modelId="{16302DF5-F0C0-2D43-9559-547492CE101B}" type="sibTrans" cxnId="{61CC3150-20C5-734F-9FD0-7E826A8C2D3A}">
      <dgm:prSet/>
      <dgm:spPr/>
      <dgm:t>
        <a:bodyPr/>
        <a:lstStyle/>
        <a:p>
          <a:endParaRPr lang="en-US"/>
        </a:p>
      </dgm:t>
    </dgm:pt>
    <dgm:pt modelId="{6238DC4F-D38F-6042-8DE6-881319FDE199}">
      <dgm:prSet custT="1"/>
      <dgm:spPr/>
      <dgm:t>
        <a:bodyPr/>
        <a:lstStyle/>
        <a:p>
          <a:r>
            <a:rPr lang="en-US" sz="1200" b="1" u="sng"/>
            <a:t>APC</a:t>
          </a:r>
          <a:r>
            <a:rPr lang="en-US" sz="1200"/>
            <a:t> - Hospital or ambulatory care facility</a:t>
          </a:r>
        </a:p>
      </dgm:t>
    </dgm:pt>
    <dgm:pt modelId="{CAF8F1A6-EF2C-794D-AB51-4B2E86793EB7}" type="parTrans" cxnId="{48494955-F85A-5141-B930-17835E869231}">
      <dgm:prSet/>
      <dgm:spPr/>
      <dgm:t>
        <a:bodyPr/>
        <a:lstStyle/>
        <a:p>
          <a:endParaRPr lang="en-US"/>
        </a:p>
      </dgm:t>
    </dgm:pt>
    <dgm:pt modelId="{1DD717D0-CF21-F045-AF24-627B97E15837}" type="sibTrans" cxnId="{48494955-F85A-5141-B930-17835E869231}">
      <dgm:prSet/>
      <dgm:spPr/>
      <dgm:t>
        <a:bodyPr/>
        <a:lstStyle/>
        <a:p>
          <a:endParaRPr lang="en-US"/>
        </a:p>
      </dgm:t>
    </dgm:pt>
    <dgm:pt modelId="{7EEDD5CF-5BEB-854A-A485-72DE29E9B3A5}">
      <dgm:prSet custT="1"/>
      <dgm:spPr/>
      <dgm:t>
        <a:bodyPr/>
        <a:lstStyle/>
        <a:p>
          <a:r>
            <a:rPr lang="en-US" sz="1200" b="1" u="sng"/>
            <a:t>Per diem</a:t>
          </a:r>
          <a:r>
            <a:rPr lang="en-US" sz="1200"/>
            <a:t> - hospital</a:t>
          </a:r>
        </a:p>
      </dgm:t>
    </dgm:pt>
    <dgm:pt modelId="{556F14C4-242B-A84A-BB77-31B7EC533AF6}" type="parTrans" cxnId="{385D4B9F-5D7F-3944-B3C1-D01433F197B0}">
      <dgm:prSet/>
      <dgm:spPr/>
      <dgm:t>
        <a:bodyPr/>
        <a:lstStyle/>
        <a:p>
          <a:endParaRPr lang="en-US"/>
        </a:p>
      </dgm:t>
    </dgm:pt>
    <dgm:pt modelId="{36309007-E4FC-904C-909D-E235121E8895}" type="sibTrans" cxnId="{385D4B9F-5D7F-3944-B3C1-D01433F197B0}">
      <dgm:prSet/>
      <dgm:spPr/>
      <dgm:t>
        <a:bodyPr/>
        <a:lstStyle/>
        <a:p>
          <a:endParaRPr lang="en-US"/>
        </a:p>
      </dgm:t>
    </dgm:pt>
    <dgm:pt modelId="{DB66DAF4-F264-464A-B3C4-E0ABE146BA8C}" type="pres">
      <dgm:prSet presAssocID="{FA431166-09C4-D14A-94A9-5E66C7E75C4D}" presName="diagram" presStyleCnt="0">
        <dgm:presLayoutVars>
          <dgm:chPref val="1"/>
          <dgm:dir/>
          <dgm:animOne val="branch"/>
          <dgm:animLvl val="lvl"/>
          <dgm:resizeHandles/>
        </dgm:presLayoutVars>
      </dgm:prSet>
      <dgm:spPr/>
    </dgm:pt>
    <dgm:pt modelId="{5025804F-E16C-C545-868B-81460FA8F2A1}" type="pres">
      <dgm:prSet presAssocID="{5A84CE7C-DB44-984A-943C-EEEE2037860C}" presName="root" presStyleCnt="0"/>
      <dgm:spPr/>
    </dgm:pt>
    <dgm:pt modelId="{3B2158DB-AA69-D24C-B429-19AA08841DBD}" type="pres">
      <dgm:prSet presAssocID="{5A84CE7C-DB44-984A-943C-EEEE2037860C}" presName="rootComposite" presStyleCnt="0"/>
      <dgm:spPr/>
    </dgm:pt>
    <dgm:pt modelId="{EAF7F00C-5319-3E40-BD08-50281AF70D06}" type="pres">
      <dgm:prSet presAssocID="{5A84CE7C-DB44-984A-943C-EEEE2037860C}" presName="rootText" presStyleLbl="node1" presStyleIdx="0" presStyleCnt="2" custScaleX="124830" custLinFactNeighborY="-173"/>
      <dgm:spPr/>
    </dgm:pt>
    <dgm:pt modelId="{065CC858-7898-5141-A63D-2DB018636445}" type="pres">
      <dgm:prSet presAssocID="{5A84CE7C-DB44-984A-943C-EEEE2037860C}" presName="rootConnector" presStyleLbl="node1" presStyleIdx="0" presStyleCnt="2"/>
      <dgm:spPr/>
    </dgm:pt>
    <dgm:pt modelId="{AEEF4169-6000-DD41-B563-B1D8AAF214A0}" type="pres">
      <dgm:prSet presAssocID="{5A84CE7C-DB44-984A-943C-EEEE2037860C}" presName="childShape" presStyleCnt="0"/>
      <dgm:spPr/>
    </dgm:pt>
    <dgm:pt modelId="{583918C8-F353-9346-83CA-985422ED8AD3}" type="pres">
      <dgm:prSet presAssocID="{777B46CD-47A6-C148-A43B-788663DBF283}" presName="Name13" presStyleLbl="parChTrans1D2" presStyleIdx="0" presStyleCnt="3"/>
      <dgm:spPr/>
    </dgm:pt>
    <dgm:pt modelId="{7F65EE88-7662-4947-B35F-E8D411593CE6}" type="pres">
      <dgm:prSet presAssocID="{51647C8A-9FD3-5746-A468-F0162DB944BA}" presName="childText" presStyleLbl="bgAcc1" presStyleIdx="0" presStyleCnt="3" custScaleX="127809">
        <dgm:presLayoutVars>
          <dgm:bulletEnabled val="1"/>
        </dgm:presLayoutVars>
      </dgm:prSet>
      <dgm:spPr/>
    </dgm:pt>
    <dgm:pt modelId="{D33D9420-D3FA-5947-AF72-516FAF730F2F}" type="pres">
      <dgm:prSet presAssocID="{3766E112-3C15-D148-BBCF-9432038B84A9}" presName="Name13" presStyleLbl="parChTrans1D2" presStyleIdx="1" presStyleCnt="3"/>
      <dgm:spPr/>
    </dgm:pt>
    <dgm:pt modelId="{6F0F44FC-FD61-504E-9A2A-6F041CB40905}" type="pres">
      <dgm:prSet presAssocID="{F235A50F-4852-E545-97B4-411E7048D7AC}" presName="childText" presStyleLbl="bgAcc1" presStyleIdx="1" presStyleCnt="3" custScaleX="127809">
        <dgm:presLayoutVars>
          <dgm:bulletEnabled val="1"/>
        </dgm:presLayoutVars>
      </dgm:prSet>
      <dgm:spPr/>
    </dgm:pt>
    <dgm:pt modelId="{50E10843-C25E-2F4E-932E-829EFB8066AA}" type="pres">
      <dgm:prSet presAssocID="{A323EF8C-3724-924F-B944-5D4D783EB1DC}" presName="Name13" presStyleLbl="parChTrans1D2" presStyleIdx="2" presStyleCnt="3"/>
      <dgm:spPr/>
    </dgm:pt>
    <dgm:pt modelId="{B842EEC3-AA3A-8146-99F2-9787EB4DF568}" type="pres">
      <dgm:prSet presAssocID="{A1F922D1-8AD0-AE41-B360-0DD4EB09DBC7}" presName="childText" presStyleLbl="bgAcc1" presStyleIdx="2" presStyleCnt="3" custScaleX="202831" custScaleY="299771">
        <dgm:presLayoutVars>
          <dgm:bulletEnabled val="1"/>
        </dgm:presLayoutVars>
      </dgm:prSet>
      <dgm:spPr/>
    </dgm:pt>
    <dgm:pt modelId="{D3ED45BC-F6CB-1D47-B207-5FD25B0DA649}" type="pres">
      <dgm:prSet presAssocID="{5BD87D4D-B191-8A4F-A2F2-B7C887E59F73}" presName="root" presStyleCnt="0"/>
      <dgm:spPr/>
    </dgm:pt>
    <dgm:pt modelId="{77BF5A24-2852-6B4C-975F-4A87F3F39743}" type="pres">
      <dgm:prSet presAssocID="{5BD87D4D-B191-8A4F-A2F2-B7C887E59F73}" presName="rootComposite" presStyleCnt="0"/>
      <dgm:spPr/>
    </dgm:pt>
    <dgm:pt modelId="{B9F1AE26-81FE-B24D-83E1-9E71A24714AC}" type="pres">
      <dgm:prSet presAssocID="{5BD87D4D-B191-8A4F-A2F2-B7C887E59F73}" presName="rootText" presStyleLbl="node1" presStyleIdx="1" presStyleCnt="2"/>
      <dgm:spPr/>
    </dgm:pt>
    <dgm:pt modelId="{DBCFA025-6B08-C04A-ABB1-E89B9C8EB832}" type="pres">
      <dgm:prSet presAssocID="{5BD87D4D-B191-8A4F-A2F2-B7C887E59F73}" presName="rootConnector" presStyleLbl="node1" presStyleIdx="1" presStyleCnt="2"/>
      <dgm:spPr/>
    </dgm:pt>
    <dgm:pt modelId="{D6D86164-5516-4D4E-A692-447036D1EA7E}" type="pres">
      <dgm:prSet presAssocID="{5BD87D4D-B191-8A4F-A2F2-B7C887E59F73}" presName="childShape" presStyleCnt="0"/>
      <dgm:spPr/>
    </dgm:pt>
  </dgm:ptLst>
  <dgm:cxnLst>
    <dgm:cxn modelId="{55BF960A-77EB-4AA7-BA80-8562FDDC2203}" type="presOf" srcId="{51647C8A-9FD3-5746-A468-F0162DB944BA}" destId="{7F65EE88-7662-4947-B35F-E8D411593CE6}" srcOrd="0" destOrd="0" presId="urn:microsoft.com/office/officeart/2005/8/layout/hierarchy3"/>
    <dgm:cxn modelId="{79651A0C-A882-4816-8B85-AB3B70A963B0}" type="presOf" srcId="{6238DC4F-D38F-6042-8DE6-881319FDE199}" destId="{B842EEC3-AA3A-8146-99F2-9787EB4DF568}" srcOrd="0" destOrd="3" presId="urn:microsoft.com/office/officeart/2005/8/layout/hierarchy3"/>
    <dgm:cxn modelId="{852A890E-C31D-0843-9D98-8F51E67B9BFF}" srcId="{A1F922D1-8AD0-AE41-B360-0DD4EB09DBC7}" destId="{D47C7137-4BA5-A347-8794-27E7206B0B75}" srcOrd="1" destOrd="0" parTransId="{F628B147-A344-8D4C-B803-8D07C35B2D69}" sibTransId="{187BA4D6-0A74-104D-9898-19354D5AD217}"/>
    <dgm:cxn modelId="{66802715-377F-4FA8-BB2A-404724E45C57}" type="presOf" srcId="{FA431166-09C4-D14A-94A9-5E66C7E75C4D}" destId="{DB66DAF4-F264-464A-B3C4-E0ABE146BA8C}" srcOrd="0" destOrd="0" presId="urn:microsoft.com/office/officeart/2005/8/layout/hierarchy3"/>
    <dgm:cxn modelId="{5376EC18-04B7-40C3-8BFF-74151E904D30}" type="presOf" srcId="{A323EF8C-3724-924F-B944-5D4D783EB1DC}" destId="{50E10843-C25E-2F4E-932E-829EFB8066AA}" srcOrd="0" destOrd="0" presId="urn:microsoft.com/office/officeart/2005/8/layout/hierarchy3"/>
    <dgm:cxn modelId="{7B0F5F35-1C4E-477F-936C-6666CF126770}" type="presOf" srcId="{A1F922D1-8AD0-AE41-B360-0DD4EB09DBC7}" destId="{B842EEC3-AA3A-8146-99F2-9787EB4DF568}" srcOrd="0" destOrd="0" presId="urn:microsoft.com/office/officeart/2005/8/layout/hierarchy3"/>
    <dgm:cxn modelId="{D1C8783B-0C25-49BA-8CA7-F142B34E4A53}" type="presOf" srcId="{2BA92B8A-925B-0144-88A0-553D4B6F4E10}" destId="{B842EEC3-AA3A-8146-99F2-9787EB4DF568}" srcOrd="0" destOrd="5" presId="urn:microsoft.com/office/officeart/2005/8/layout/hierarchy3"/>
    <dgm:cxn modelId="{C202243D-75C0-9147-9071-ED8B7F54ED8B}" srcId="{A1F922D1-8AD0-AE41-B360-0DD4EB09DBC7}" destId="{111066BF-E40B-2D45-B2BE-7390AFDD625E}" srcOrd="4" destOrd="0" parTransId="{43584E02-E294-4F4F-9C26-EA8EBD508BE3}" sibTransId="{FEB73CE2-167B-8C48-9499-5380D6AD2B4E}"/>
    <dgm:cxn modelId="{54883E5F-C228-4D10-8EAE-2CBF1F12E4CA}" type="presOf" srcId="{D47C7137-4BA5-A347-8794-27E7206B0B75}" destId="{B842EEC3-AA3A-8146-99F2-9787EB4DF568}" srcOrd="0" destOrd="2" presId="urn:microsoft.com/office/officeart/2005/8/layout/hierarchy3"/>
    <dgm:cxn modelId="{2C7D766E-D181-442A-BCC7-63FC3EEC7AA1}" type="presOf" srcId="{F235A50F-4852-E545-97B4-411E7048D7AC}" destId="{6F0F44FC-FD61-504E-9A2A-6F041CB40905}" srcOrd="0" destOrd="0" presId="urn:microsoft.com/office/officeart/2005/8/layout/hierarchy3"/>
    <dgm:cxn modelId="{61CC3150-20C5-734F-9FD0-7E826A8C2D3A}" srcId="{A1F922D1-8AD0-AE41-B360-0DD4EB09DBC7}" destId="{2BA92B8A-925B-0144-88A0-553D4B6F4E10}" srcOrd="2" destOrd="0" parTransId="{3C39E4CC-E202-EC48-AFC0-76373463AEE4}" sibTransId="{16302DF5-F0C0-2D43-9559-547492CE101B}"/>
    <dgm:cxn modelId="{16542873-C5AD-4FDD-A490-84165CC66088}" type="presOf" srcId="{5A84CE7C-DB44-984A-943C-EEEE2037860C}" destId="{065CC858-7898-5141-A63D-2DB018636445}" srcOrd="1" destOrd="0" presId="urn:microsoft.com/office/officeart/2005/8/layout/hierarchy3"/>
    <dgm:cxn modelId="{48494955-F85A-5141-B930-17835E869231}" srcId="{D47C7137-4BA5-A347-8794-27E7206B0B75}" destId="{6238DC4F-D38F-6042-8DE6-881319FDE199}" srcOrd="0" destOrd="0" parTransId="{CAF8F1A6-EF2C-794D-AB51-4B2E86793EB7}" sibTransId="{1DD717D0-CF21-F045-AF24-627B97E15837}"/>
    <dgm:cxn modelId="{535A7878-45D9-4297-91C3-65CA701C91B7}" type="presOf" srcId="{7EEDD5CF-5BEB-854A-A485-72DE29E9B3A5}" destId="{B842EEC3-AA3A-8146-99F2-9787EB4DF568}" srcOrd="0" destOrd="6" presId="urn:microsoft.com/office/officeart/2005/8/layout/hierarchy3"/>
    <dgm:cxn modelId="{9097D65A-F4C1-3F47-B947-FB803944F511}" srcId="{5A84CE7C-DB44-984A-943C-EEEE2037860C}" destId="{A1F922D1-8AD0-AE41-B360-0DD4EB09DBC7}" srcOrd="2" destOrd="0" parTransId="{A323EF8C-3724-924F-B944-5D4D783EB1DC}" sibTransId="{5DCDA052-AF34-CB45-B7FB-2FBBE356FECC}"/>
    <dgm:cxn modelId="{3953407D-5616-49DC-9269-46D13DC59E3F}" type="presOf" srcId="{7DF3381D-F37B-D74D-8AE5-1F2D5C4D7E77}" destId="{B842EEC3-AA3A-8146-99F2-9787EB4DF568}" srcOrd="0" destOrd="4" presId="urn:microsoft.com/office/officeart/2005/8/layout/hierarchy3"/>
    <dgm:cxn modelId="{69ECBD86-1687-41D2-BFD8-60B20299C8C1}" type="presOf" srcId="{8DE3BFFC-9C7C-F449-B638-29A795746531}" destId="{B842EEC3-AA3A-8146-99F2-9787EB4DF568}" srcOrd="0" destOrd="1" presId="urn:microsoft.com/office/officeart/2005/8/layout/hierarchy3"/>
    <dgm:cxn modelId="{E170D48D-5DF9-F148-A821-665D5C219D34}" srcId="{5A84CE7C-DB44-984A-943C-EEEE2037860C}" destId="{51647C8A-9FD3-5746-A468-F0162DB944BA}" srcOrd="0" destOrd="0" parTransId="{777B46CD-47A6-C148-A43B-788663DBF283}" sibTransId="{AE7E55E2-91C7-7043-902A-7AF77F38C21F}"/>
    <dgm:cxn modelId="{2291079A-D947-4930-B395-B8628701E2DA}" type="presOf" srcId="{5BD87D4D-B191-8A4F-A2F2-B7C887E59F73}" destId="{B9F1AE26-81FE-B24D-83E1-9E71A24714AC}" srcOrd="0" destOrd="0" presId="urn:microsoft.com/office/officeart/2005/8/layout/hierarchy3"/>
    <dgm:cxn modelId="{385D4B9F-5D7F-3944-B3C1-D01433F197B0}" srcId="{A1F922D1-8AD0-AE41-B360-0DD4EB09DBC7}" destId="{7EEDD5CF-5BEB-854A-A485-72DE29E9B3A5}" srcOrd="3" destOrd="0" parTransId="{556F14C4-242B-A84A-BB77-31B7EC533AF6}" sibTransId="{36309007-E4FC-904C-909D-E235121E8895}"/>
    <dgm:cxn modelId="{E326B2A9-90EA-8140-BC2D-747BC1C3F569}" srcId="{A1F922D1-8AD0-AE41-B360-0DD4EB09DBC7}" destId="{8DE3BFFC-9C7C-F449-B638-29A795746531}" srcOrd="0" destOrd="0" parTransId="{6B837B57-8D0C-164B-85D1-DAC54E31E85E}" sibTransId="{FE4E4332-C726-B345-B41D-B004EC94104D}"/>
    <dgm:cxn modelId="{1793F1A9-664D-4DE4-B9DE-F3D6A993ADA6}" type="presOf" srcId="{777B46CD-47A6-C148-A43B-788663DBF283}" destId="{583918C8-F353-9346-83CA-985422ED8AD3}" srcOrd="0" destOrd="0" presId="urn:microsoft.com/office/officeart/2005/8/layout/hierarchy3"/>
    <dgm:cxn modelId="{B48FAEB7-5EBE-8E42-BE89-880F0252A199}" srcId="{5A84CE7C-DB44-984A-943C-EEEE2037860C}" destId="{F235A50F-4852-E545-97B4-411E7048D7AC}" srcOrd="1" destOrd="0" parTransId="{3766E112-3C15-D148-BBCF-9432038B84A9}" sibTransId="{A24E4857-A6F4-ED4D-ABCF-72D9AFD04980}"/>
    <dgm:cxn modelId="{7867F5C6-D81E-4AA4-AB18-E0B611E7CF28}" type="presOf" srcId="{5BD87D4D-B191-8A4F-A2F2-B7C887E59F73}" destId="{DBCFA025-6B08-C04A-ABB1-E89B9C8EB832}" srcOrd="1" destOrd="0" presId="urn:microsoft.com/office/officeart/2005/8/layout/hierarchy3"/>
    <dgm:cxn modelId="{29E9E8C7-674A-CF4F-844A-7386E256DDAE}" srcId="{FA431166-09C4-D14A-94A9-5E66C7E75C4D}" destId="{5A84CE7C-DB44-984A-943C-EEEE2037860C}" srcOrd="0" destOrd="0" parTransId="{AA5D1F0D-E890-E749-B5AD-F094C031916C}" sibTransId="{EEE47591-637A-604B-927E-9DDFD20B1367}"/>
    <dgm:cxn modelId="{F504EBC7-379D-6445-8379-88D2B301644E}" srcId="{FA431166-09C4-D14A-94A9-5E66C7E75C4D}" destId="{5BD87D4D-B191-8A4F-A2F2-B7C887E59F73}" srcOrd="1" destOrd="0" parTransId="{DE4B3A20-203A-2541-9871-C5B3C394677A}" sibTransId="{8B9CEF57-BDD4-3549-974B-0FD0B3D265AB}"/>
    <dgm:cxn modelId="{7E88AFCE-8B85-4549-9C05-2FFB43EC70FA}" type="presOf" srcId="{3766E112-3C15-D148-BBCF-9432038B84A9}" destId="{D33D9420-D3FA-5947-AF72-516FAF730F2F}" srcOrd="0" destOrd="0" presId="urn:microsoft.com/office/officeart/2005/8/layout/hierarchy3"/>
    <dgm:cxn modelId="{3952E9DC-C80C-45B6-B070-2D6B6B2CB86D}" type="presOf" srcId="{5A84CE7C-DB44-984A-943C-EEEE2037860C}" destId="{EAF7F00C-5319-3E40-BD08-50281AF70D06}" srcOrd="0" destOrd="0" presId="urn:microsoft.com/office/officeart/2005/8/layout/hierarchy3"/>
    <dgm:cxn modelId="{B48337ED-C555-4706-84F9-8A8DDE03D290}" type="presOf" srcId="{111066BF-E40B-2D45-B2BE-7390AFDD625E}" destId="{B842EEC3-AA3A-8146-99F2-9787EB4DF568}" srcOrd="0" destOrd="7" presId="urn:microsoft.com/office/officeart/2005/8/layout/hierarchy3"/>
    <dgm:cxn modelId="{2A5ECAF7-5CE6-3646-A57F-E36C20CBBA9E}" srcId="{D47C7137-4BA5-A347-8794-27E7206B0B75}" destId="{7DF3381D-F37B-D74D-8AE5-1F2D5C4D7E77}" srcOrd="1" destOrd="0" parTransId="{8C455BA5-0D8A-9B4D-9C90-CF94CFE720B3}" sibTransId="{07CAC0A8-AFBA-7544-B13B-AA18C03C5486}"/>
    <dgm:cxn modelId="{5CCF9EEC-2229-4103-9EF6-82F3442AA3D9}" type="presParOf" srcId="{DB66DAF4-F264-464A-B3C4-E0ABE146BA8C}" destId="{5025804F-E16C-C545-868B-81460FA8F2A1}" srcOrd="0" destOrd="0" presId="urn:microsoft.com/office/officeart/2005/8/layout/hierarchy3"/>
    <dgm:cxn modelId="{57639965-2F29-4452-B21A-2DAD0B21B6F3}" type="presParOf" srcId="{5025804F-E16C-C545-868B-81460FA8F2A1}" destId="{3B2158DB-AA69-D24C-B429-19AA08841DBD}" srcOrd="0" destOrd="0" presId="urn:microsoft.com/office/officeart/2005/8/layout/hierarchy3"/>
    <dgm:cxn modelId="{43C45214-D575-4D5B-9527-8AB4AA941055}" type="presParOf" srcId="{3B2158DB-AA69-D24C-B429-19AA08841DBD}" destId="{EAF7F00C-5319-3E40-BD08-50281AF70D06}" srcOrd="0" destOrd="0" presId="urn:microsoft.com/office/officeart/2005/8/layout/hierarchy3"/>
    <dgm:cxn modelId="{961CA81D-50C5-428B-A478-96DF805F158F}" type="presParOf" srcId="{3B2158DB-AA69-D24C-B429-19AA08841DBD}" destId="{065CC858-7898-5141-A63D-2DB018636445}" srcOrd="1" destOrd="0" presId="urn:microsoft.com/office/officeart/2005/8/layout/hierarchy3"/>
    <dgm:cxn modelId="{65D3D45C-71B8-4ACB-95C3-67E939CFD643}" type="presParOf" srcId="{5025804F-E16C-C545-868B-81460FA8F2A1}" destId="{AEEF4169-6000-DD41-B563-B1D8AAF214A0}" srcOrd="1" destOrd="0" presId="urn:microsoft.com/office/officeart/2005/8/layout/hierarchy3"/>
    <dgm:cxn modelId="{BA4A1904-5D30-4D09-9A5A-BD3FF17919AD}" type="presParOf" srcId="{AEEF4169-6000-DD41-B563-B1D8AAF214A0}" destId="{583918C8-F353-9346-83CA-985422ED8AD3}" srcOrd="0" destOrd="0" presId="urn:microsoft.com/office/officeart/2005/8/layout/hierarchy3"/>
    <dgm:cxn modelId="{B2A28B93-4D07-43CF-8FB0-4F942EAA1048}" type="presParOf" srcId="{AEEF4169-6000-DD41-B563-B1D8AAF214A0}" destId="{7F65EE88-7662-4947-B35F-E8D411593CE6}" srcOrd="1" destOrd="0" presId="urn:microsoft.com/office/officeart/2005/8/layout/hierarchy3"/>
    <dgm:cxn modelId="{5388BCB1-EBCF-4B0F-9C88-41436069C930}" type="presParOf" srcId="{AEEF4169-6000-DD41-B563-B1D8AAF214A0}" destId="{D33D9420-D3FA-5947-AF72-516FAF730F2F}" srcOrd="2" destOrd="0" presId="urn:microsoft.com/office/officeart/2005/8/layout/hierarchy3"/>
    <dgm:cxn modelId="{98F01D47-7216-40A1-A3B0-868E14D85A36}" type="presParOf" srcId="{AEEF4169-6000-DD41-B563-B1D8AAF214A0}" destId="{6F0F44FC-FD61-504E-9A2A-6F041CB40905}" srcOrd="3" destOrd="0" presId="urn:microsoft.com/office/officeart/2005/8/layout/hierarchy3"/>
    <dgm:cxn modelId="{4724B50B-B1BA-4E1D-8069-2EFD5B3D2395}" type="presParOf" srcId="{AEEF4169-6000-DD41-B563-B1D8AAF214A0}" destId="{50E10843-C25E-2F4E-932E-829EFB8066AA}" srcOrd="4" destOrd="0" presId="urn:microsoft.com/office/officeart/2005/8/layout/hierarchy3"/>
    <dgm:cxn modelId="{53115692-BCD4-494C-9EA2-67ABB43082F1}" type="presParOf" srcId="{AEEF4169-6000-DD41-B563-B1D8AAF214A0}" destId="{B842EEC3-AA3A-8146-99F2-9787EB4DF568}" srcOrd="5" destOrd="0" presId="urn:microsoft.com/office/officeart/2005/8/layout/hierarchy3"/>
    <dgm:cxn modelId="{8384349C-ACEF-4D37-8492-22ECAB9D0C2D}" type="presParOf" srcId="{DB66DAF4-F264-464A-B3C4-E0ABE146BA8C}" destId="{D3ED45BC-F6CB-1D47-B207-5FD25B0DA649}" srcOrd="1" destOrd="0" presId="urn:microsoft.com/office/officeart/2005/8/layout/hierarchy3"/>
    <dgm:cxn modelId="{79404929-2DC3-4124-906F-9AE2473BF0A9}" type="presParOf" srcId="{D3ED45BC-F6CB-1D47-B207-5FD25B0DA649}" destId="{77BF5A24-2852-6B4C-975F-4A87F3F39743}" srcOrd="0" destOrd="0" presId="urn:microsoft.com/office/officeart/2005/8/layout/hierarchy3"/>
    <dgm:cxn modelId="{7059AD61-A96F-4136-86AE-9EA0A3C63EC2}" type="presParOf" srcId="{77BF5A24-2852-6B4C-975F-4A87F3F39743}" destId="{B9F1AE26-81FE-B24D-83E1-9E71A24714AC}" srcOrd="0" destOrd="0" presId="urn:microsoft.com/office/officeart/2005/8/layout/hierarchy3"/>
    <dgm:cxn modelId="{85374A69-6989-409C-B105-0F6106EF2F3C}" type="presParOf" srcId="{77BF5A24-2852-6B4C-975F-4A87F3F39743}" destId="{DBCFA025-6B08-C04A-ABB1-E89B9C8EB832}" srcOrd="1" destOrd="0" presId="urn:microsoft.com/office/officeart/2005/8/layout/hierarchy3"/>
    <dgm:cxn modelId="{38806D24-F5DF-4BE5-BCEF-241AF9B51059}" type="presParOf" srcId="{D3ED45BC-F6CB-1D47-B207-5FD25B0DA649}" destId="{D6D86164-5516-4D4E-A692-447036D1EA7E}" srcOrd="1" destOrd="0" presId="urn:microsoft.com/office/officeart/2005/8/layout/hierarchy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F191625-8575-184E-B72E-0867A00FCAC2}" type="doc">
      <dgm:prSet loTypeId="urn:microsoft.com/office/officeart/2005/8/layout/cycle1" loCatId="" qsTypeId="urn:microsoft.com/office/officeart/2005/8/quickstyle/simple4" qsCatId="simple" csTypeId="urn:microsoft.com/office/officeart/2005/8/colors/colorful2" csCatId="colorful" phldr="1"/>
      <dgm:spPr/>
      <dgm:t>
        <a:bodyPr/>
        <a:lstStyle/>
        <a:p>
          <a:endParaRPr lang="en-US"/>
        </a:p>
      </dgm:t>
    </dgm:pt>
    <dgm:pt modelId="{F161E4C9-E389-B44D-94FD-26B9FD0F907A}">
      <dgm:prSet phldrT="[Text]"/>
      <dgm:spPr/>
      <dgm:t>
        <a:bodyPr/>
        <a:lstStyle/>
        <a:p>
          <a:r>
            <a:rPr lang="en-US"/>
            <a:t>Pre-Visit Activities</a:t>
          </a:r>
        </a:p>
      </dgm:t>
    </dgm:pt>
    <dgm:pt modelId="{24A7D3FF-E5F9-6349-9681-5D4DCA6D551B}" type="parTrans" cxnId="{891F71B4-CC74-A542-95C2-B980FCEFAE0A}">
      <dgm:prSet/>
      <dgm:spPr/>
      <dgm:t>
        <a:bodyPr/>
        <a:lstStyle/>
        <a:p>
          <a:endParaRPr lang="en-US"/>
        </a:p>
      </dgm:t>
    </dgm:pt>
    <dgm:pt modelId="{71CCD528-D809-5942-99EE-64BDC75DF8E1}" type="sibTrans" cxnId="{891F71B4-CC74-A542-95C2-B980FCEFAE0A}">
      <dgm:prSet/>
      <dgm:spPr/>
      <dgm:t>
        <a:bodyPr/>
        <a:lstStyle/>
        <a:p>
          <a:endParaRPr lang="en-US"/>
        </a:p>
      </dgm:t>
    </dgm:pt>
    <dgm:pt modelId="{13B33D3C-9A70-664A-B69D-C6BE28AC78CD}">
      <dgm:prSet phldrT="[Text]"/>
      <dgm:spPr/>
      <dgm:t>
        <a:bodyPr/>
        <a:lstStyle/>
        <a:p>
          <a:r>
            <a:rPr lang="en-US"/>
            <a:t>During Visit Activities</a:t>
          </a:r>
        </a:p>
      </dgm:t>
    </dgm:pt>
    <dgm:pt modelId="{92850AA2-5D17-2D45-AA45-26A6854700A9}" type="parTrans" cxnId="{17C54029-217C-7548-A9D9-6262174317E7}">
      <dgm:prSet/>
      <dgm:spPr/>
      <dgm:t>
        <a:bodyPr/>
        <a:lstStyle/>
        <a:p>
          <a:endParaRPr lang="en-US"/>
        </a:p>
      </dgm:t>
    </dgm:pt>
    <dgm:pt modelId="{E6C256B8-D9CA-CA47-B6FB-48E75B60016C}" type="sibTrans" cxnId="{17C54029-217C-7548-A9D9-6262174317E7}">
      <dgm:prSet/>
      <dgm:spPr/>
      <dgm:t>
        <a:bodyPr/>
        <a:lstStyle/>
        <a:p>
          <a:endParaRPr lang="en-US"/>
        </a:p>
      </dgm:t>
    </dgm:pt>
    <dgm:pt modelId="{6FC768F3-C6B9-6342-819B-74EDBE17E7E9}">
      <dgm:prSet phldrT="[Text]"/>
      <dgm:spPr/>
      <dgm:t>
        <a:bodyPr/>
        <a:lstStyle/>
        <a:p>
          <a:r>
            <a:rPr lang="en-US"/>
            <a:t>Post-Visit Activities</a:t>
          </a:r>
        </a:p>
      </dgm:t>
    </dgm:pt>
    <dgm:pt modelId="{E462DAFD-BE1C-2347-8FD9-D7179696F9D1}" type="parTrans" cxnId="{E0005489-FB8F-5F4D-B057-DDE2BE1C93DA}">
      <dgm:prSet/>
      <dgm:spPr/>
      <dgm:t>
        <a:bodyPr/>
        <a:lstStyle/>
        <a:p>
          <a:endParaRPr lang="en-US"/>
        </a:p>
      </dgm:t>
    </dgm:pt>
    <dgm:pt modelId="{779F0CB5-73D6-3A42-85CE-6687896A8519}" type="sibTrans" cxnId="{E0005489-FB8F-5F4D-B057-DDE2BE1C93DA}">
      <dgm:prSet/>
      <dgm:spPr/>
      <dgm:t>
        <a:bodyPr/>
        <a:lstStyle/>
        <a:p>
          <a:endParaRPr lang="en-US"/>
        </a:p>
      </dgm:t>
    </dgm:pt>
    <dgm:pt modelId="{E8B4B7CF-C75F-F64B-9BA5-5555C8E6D0D1}" type="pres">
      <dgm:prSet presAssocID="{DF191625-8575-184E-B72E-0867A00FCAC2}" presName="cycle" presStyleCnt="0">
        <dgm:presLayoutVars>
          <dgm:dir/>
          <dgm:resizeHandles val="exact"/>
        </dgm:presLayoutVars>
      </dgm:prSet>
      <dgm:spPr/>
    </dgm:pt>
    <dgm:pt modelId="{953237AF-AE05-E44F-B741-BED233EF803B}" type="pres">
      <dgm:prSet presAssocID="{F161E4C9-E389-B44D-94FD-26B9FD0F907A}" presName="dummy" presStyleCnt="0"/>
      <dgm:spPr/>
    </dgm:pt>
    <dgm:pt modelId="{8B96A99D-3F09-F542-8B9C-BDB1CF049237}" type="pres">
      <dgm:prSet presAssocID="{F161E4C9-E389-B44D-94FD-26B9FD0F907A}" presName="node" presStyleLbl="revTx" presStyleIdx="0" presStyleCnt="3">
        <dgm:presLayoutVars>
          <dgm:bulletEnabled val="1"/>
        </dgm:presLayoutVars>
      </dgm:prSet>
      <dgm:spPr/>
    </dgm:pt>
    <dgm:pt modelId="{94A1717B-BE53-E547-A805-AA962A34D939}" type="pres">
      <dgm:prSet presAssocID="{71CCD528-D809-5942-99EE-64BDC75DF8E1}" presName="sibTrans" presStyleLbl="node1" presStyleIdx="0" presStyleCnt="3"/>
      <dgm:spPr/>
    </dgm:pt>
    <dgm:pt modelId="{8D851D67-227E-7D49-AAA4-22CE473F3986}" type="pres">
      <dgm:prSet presAssocID="{13B33D3C-9A70-664A-B69D-C6BE28AC78CD}" presName="dummy" presStyleCnt="0"/>
      <dgm:spPr/>
    </dgm:pt>
    <dgm:pt modelId="{55D20405-4957-FC46-892A-79B78F81442A}" type="pres">
      <dgm:prSet presAssocID="{13B33D3C-9A70-664A-B69D-C6BE28AC78CD}" presName="node" presStyleLbl="revTx" presStyleIdx="1" presStyleCnt="3">
        <dgm:presLayoutVars>
          <dgm:bulletEnabled val="1"/>
        </dgm:presLayoutVars>
      </dgm:prSet>
      <dgm:spPr/>
    </dgm:pt>
    <dgm:pt modelId="{63398362-BC72-DB4C-A532-2091F9931005}" type="pres">
      <dgm:prSet presAssocID="{E6C256B8-D9CA-CA47-B6FB-48E75B60016C}" presName="sibTrans" presStyleLbl="node1" presStyleIdx="1" presStyleCnt="3"/>
      <dgm:spPr/>
    </dgm:pt>
    <dgm:pt modelId="{42D1C820-3D8A-7E49-BF39-C9A2EB79A047}" type="pres">
      <dgm:prSet presAssocID="{6FC768F3-C6B9-6342-819B-74EDBE17E7E9}" presName="dummy" presStyleCnt="0"/>
      <dgm:spPr/>
    </dgm:pt>
    <dgm:pt modelId="{25BF6DA4-43BE-C24D-BEA7-235E053CED3E}" type="pres">
      <dgm:prSet presAssocID="{6FC768F3-C6B9-6342-819B-74EDBE17E7E9}" presName="node" presStyleLbl="revTx" presStyleIdx="2" presStyleCnt="3">
        <dgm:presLayoutVars>
          <dgm:bulletEnabled val="1"/>
        </dgm:presLayoutVars>
      </dgm:prSet>
      <dgm:spPr/>
    </dgm:pt>
    <dgm:pt modelId="{65DE82D7-9091-9144-811D-0EE82C2D13F2}" type="pres">
      <dgm:prSet presAssocID="{779F0CB5-73D6-3A42-85CE-6687896A8519}" presName="sibTrans" presStyleLbl="node1" presStyleIdx="2" presStyleCnt="3"/>
      <dgm:spPr/>
    </dgm:pt>
  </dgm:ptLst>
  <dgm:cxnLst>
    <dgm:cxn modelId="{494C081E-8186-4828-89D1-2EC9FE8C32CD}" type="presOf" srcId="{13B33D3C-9A70-664A-B69D-C6BE28AC78CD}" destId="{55D20405-4957-FC46-892A-79B78F81442A}" srcOrd="0" destOrd="0" presId="urn:microsoft.com/office/officeart/2005/8/layout/cycle1"/>
    <dgm:cxn modelId="{17C54029-217C-7548-A9D9-6262174317E7}" srcId="{DF191625-8575-184E-B72E-0867A00FCAC2}" destId="{13B33D3C-9A70-664A-B69D-C6BE28AC78CD}" srcOrd="1" destOrd="0" parTransId="{92850AA2-5D17-2D45-AA45-26A6854700A9}" sibTransId="{E6C256B8-D9CA-CA47-B6FB-48E75B60016C}"/>
    <dgm:cxn modelId="{42D3C141-1AD8-4FE7-98C2-C4B8234B3BFF}" type="presOf" srcId="{E6C256B8-D9CA-CA47-B6FB-48E75B60016C}" destId="{63398362-BC72-DB4C-A532-2091F9931005}" srcOrd="0" destOrd="0" presId="urn:microsoft.com/office/officeart/2005/8/layout/cycle1"/>
    <dgm:cxn modelId="{E0005489-FB8F-5F4D-B057-DDE2BE1C93DA}" srcId="{DF191625-8575-184E-B72E-0867A00FCAC2}" destId="{6FC768F3-C6B9-6342-819B-74EDBE17E7E9}" srcOrd="2" destOrd="0" parTransId="{E462DAFD-BE1C-2347-8FD9-D7179696F9D1}" sibTransId="{779F0CB5-73D6-3A42-85CE-6687896A8519}"/>
    <dgm:cxn modelId="{798721A4-750E-42E9-8DDC-F6A512CB4AE0}" type="presOf" srcId="{DF191625-8575-184E-B72E-0867A00FCAC2}" destId="{E8B4B7CF-C75F-F64B-9BA5-5555C8E6D0D1}" srcOrd="0" destOrd="0" presId="urn:microsoft.com/office/officeart/2005/8/layout/cycle1"/>
    <dgm:cxn modelId="{7A92FFA5-38F4-4B87-BF0C-9C586EC20C5E}" type="presOf" srcId="{779F0CB5-73D6-3A42-85CE-6687896A8519}" destId="{65DE82D7-9091-9144-811D-0EE82C2D13F2}" srcOrd="0" destOrd="0" presId="urn:microsoft.com/office/officeart/2005/8/layout/cycle1"/>
    <dgm:cxn modelId="{891F71B4-CC74-A542-95C2-B980FCEFAE0A}" srcId="{DF191625-8575-184E-B72E-0867A00FCAC2}" destId="{F161E4C9-E389-B44D-94FD-26B9FD0F907A}" srcOrd="0" destOrd="0" parTransId="{24A7D3FF-E5F9-6349-9681-5D4DCA6D551B}" sibTransId="{71CCD528-D809-5942-99EE-64BDC75DF8E1}"/>
    <dgm:cxn modelId="{D64FBDD3-7036-4287-B1E9-0A810590D568}" type="presOf" srcId="{71CCD528-D809-5942-99EE-64BDC75DF8E1}" destId="{94A1717B-BE53-E547-A805-AA962A34D939}" srcOrd="0" destOrd="0" presId="urn:microsoft.com/office/officeart/2005/8/layout/cycle1"/>
    <dgm:cxn modelId="{53047BE4-E1D5-4D5F-ADC1-542885BB1397}" type="presOf" srcId="{F161E4C9-E389-B44D-94FD-26B9FD0F907A}" destId="{8B96A99D-3F09-F542-8B9C-BDB1CF049237}" srcOrd="0" destOrd="0" presId="urn:microsoft.com/office/officeart/2005/8/layout/cycle1"/>
    <dgm:cxn modelId="{FE5B56FA-758D-4869-9372-7B798F395B8C}" type="presOf" srcId="{6FC768F3-C6B9-6342-819B-74EDBE17E7E9}" destId="{25BF6DA4-43BE-C24D-BEA7-235E053CED3E}" srcOrd="0" destOrd="0" presId="urn:microsoft.com/office/officeart/2005/8/layout/cycle1"/>
    <dgm:cxn modelId="{E3F02F78-A23E-4A62-B1C3-CFD819264A46}" type="presParOf" srcId="{E8B4B7CF-C75F-F64B-9BA5-5555C8E6D0D1}" destId="{953237AF-AE05-E44F-B741-BED233EF803B}" srcOrd="0" destOrd="0" presId="urn:microsoft.com/office/officeart/2005/8/layout/cycle1"/>
    <dgm:cxn modelId="{2CBCC13A-3E85-4568-9488-47ABA6275002}" type="presParOf" srcId="{E8B4B7CF-C75F-F64B-9BA5-5555C8E6D0D1}" destId="{8B96A99D-3F09-F542-8B9C-BDB1CF049237}" srcOrd="1" destOrd="0" presId="urn:microsoft.com/office/officeart/2005/8/layout/cycle1"/>
    <dgm:cxn modelId="{FBA93D14-78DF-4C1D-981A-8922543A26A2}" type="presParOf" srcId="{E8B4B7CF-C75F-F64B-9BA5-5555C8E6D0D1}" destId="{94A1717B-BE53-E547-A805-AA962A34D939}" srcOrd="2" destOrd="0" presId="urn:microsoft.com/office/officeart/2005/8/layout/cycle1"/>
    <dgm:cxn modelId="{73616E74-9B4A-4B22-AF20-4502FE7CC85A}" type="presParOf" srcId="{E8B4B7CF-C75F-F64B-9BA5-5555C8E6D0D1}" destId="{8D851D67-227E-7D49-AAA4-22CE473F3986}" srcOrd="3" destOrd="0" presId="urn:microsoft.com/office/officeart/2005/8/layout/cycle1"/>
    <dgm:cxn modelId="{FC19CBB2-1EBB-48DF-B925-98BECE78E46F}" type="presParOf" srcId="{E8B4B7CF-C75F-F64B-9BA5-5555C8E6D0D1}" destId="{55D20405-4957-FC46-892A-79B78F81442A}" srcOrd="4" destOrd="0" presId="urn:microsoft.com/office/officeart/2005/8/layout/cycle1"/>
    <dgm:cxn modelId="{34FF77ED-DD7C-43D2-A7FD-A592E1410DF7}" type="presParOf" srcId="{E8B4B7CF-C75F-F64B-9BA5-5555C8E6D0D1}" destId="{63398362-BC72-DB4C-A532-2091F9931005}" srcOrd="5" destOrd="0" presId="urn:microsoft.com/office/officeart/2005/8/layout/cycle1"/>
    <dgm:cxn modelId="{0BB1358D-7C50-4A11-A22B-117662510058}" type="presParOf" srcId="{E8B4B7CF-C75F-F64B-9BA5-5555C8E6D0D1}" destId="{42D1C820-3D8A-7E49-BF39-C9A2EB79A047}" srcOrd="6" destOrd="0" presId="urn:microsoft.com/office/officeart/2005/8/layout/cycle1"/>
    <dgm:cxn modelId="{F9402775-3C26-4352-B144-DE04459121B0}" type="presParOf" srcId="{E8B4B7CF-C75F-F64B-9BA5-5555C8E6D0D1}" destId="{25BF6DA4-43BE-C24D-BEA7-235E053CED3E}" srcOrd="7" destOrd="0" presId="urn:microsoft.com/office/officeart/2005/8/layout/cycle1"/>
    <dgm:cxn modelId="{DA19F1A3-A2DD-4B95-A0CD-CAE5620B617E}" type="presParOf" srcId="{E8B4B7CF-C75F-F64B-9BA5-5555C8E6D0D1}" destId="{65DE82D7-9091-9144-811D-0EE82C2D13F2}" srcOrd="8" destOrd="0" presId="urn:microsoft.com/office/officeart/2005/8/layout/cycle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AF7F00C-5319-3E40-BD08-50281AF70D06}">
      <dsp:nvSpPr>
        <dsp:cNvPr id="0" name=""/>
        <dsp:cNvSpPr/>
      </dsp:nvSpPr>
      <dsp:spPr>
        <a:xfrm>
          <a:off x="1156854" y="0"/>
          <a:ext cx="1775635" cy="711221"/>
        </a:xfrm>
        <a:prstGeom prst="roundRect">
          <a:avLst>
            <a:gd name="adj" fmla="val 10000"/>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6670" tIns="17780" rIns="26670" bIns="17780" numCol="1" spcCol="1270" anchor="ctr" anchorCtr="0">
          <a:noAutofit/>
        </a:bodyPr>
        <a:lstStyle/>
        <a:p>
          <a:pPr marL="0" lvl="0" indent="0" algn="ctr" defTabSz="622300">
            <a:lnSpc>
              <a:spcPct val="90000"/>
            </a:lnSpc>
            <a:spcBef>
              <a:spcPct val="0"/>
            </a:spcBef>
            <a:spcAft>
              <a:spcPct val="35000"/>
            </a:spcAft>
            <a:buNone/>
          </a:pPr>
          <a:r>
            <a:rPr lang="en-US" sz="1400" b="1" kern="1200">
              <a:solidFill>
                <a:srgbClr val="000000"/>
              </a:solidFill>
            </a:rPr>
            <a:t>Fee-for Service</a:t>
          </a:r>
        </a:p>
      </dsp:txBody>
      <dsp:txXfrm>
        <a:off x="1156854" y="0"/>
        <a:ext cx="1775635" cy="711221"/>
      </dsp:txXfrm>
    </dsp:sp>
    <dsp:sp modelId="{583918C8-F353-9346-83CA-985422ED8AD3}">
      <dsp:nvSpPr>
        <dsp:cNvPr id="0" name=""/>
        <dsp:cNvSpPr/>
      </dsp:nvSpPr>
      <dsp:spPr>
        <a:xfrm>
          <a:off x="1334418" y="711221"/>
          <a:ext cx="177563" cy="534157"/>
        </a:xfrm>
        <a:custGeom>
          <a:avLst/>
          <a:gdLst/>
          <a:ahLst/>
          <a:cxnLst/>
          <a:rect l="0" t="0" r="0" b="0"/>
          <a:pathLst>
            <a:path>
              <a:moveTo>
                <a:pt x="0" y="0"/>
              </a:moveTo>
              <a:lnTo>
                <a:pt x="0" y="534157"/>
              </a:lnTo>
              <a:lnTo>
                <a:pt x="177563" y="534157"/>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7F65EE88-7662-4947-B35F-E8D411593CE6}">
      <dsp:nvSpPr>
        <dsp:cNvPr id="0" name=""/>
        <dsp:cNvSpPr/>
      </dsp:nvSpPr>
      <dsp:spPr>
        <a:xfrm>
          <a:off x="1511981" y="889768"/>
          <a:ext cx="1454408" cy="711221"/>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2860" tIns="15240" rIns="22860" bIns="15240" numCol="1" spcCol="1270" anchor="ctr" anchorCtr="0">
          <a:noAutofit/>
        </a:bodyPr>
        <a:lstStyle/>
        <a:p>
          <a:pPr marL="0" lvl="0" indent="0" algn="ctr" defTabSz="533400">
            <a:lnSpc>
              <a:spcPct val="90000"/>
            </a:lnSpc>
            <a:spcBef>
              <a:spcPct val="0"/>
            </a:spcBef>
            <a:spcAft>
              <a:spcPct val="35000"/>
            </a:spcAft>
            <a:buNone/>
          </a:pPr>
          <a:r>
            <a:rPr lang="en-US" sz="1200" b="1" kern="1200"/>
            <a:t>Cost-based reimbursement</a:t>
          </a:r>
        </a:p>
      </dsp:txBody>
      <dsp:txXfrm>
        <a:off x="1511981" y="889768"/>
        <a:ext cx="1454408" cy="711221"/>
      </dsp:txXfrm>
    </dsp:sp>
    <dsp:sp modelId="{D33D9420-D3FA-5947-AF72-516FAF730F2F}">
      <dsp:nvSpPr>
        <dsp:cNvPr id="0" name=""/>
        <dsp:cNvSpPr/>
      </dsp:nvSpPr>
      <dsp:spPr>
        <a:xfrm>
          <a:off x="1334418" y="711221"/>
          <a:ext cx="177563" cy="1423184"/>
        </a:xfrm>
        <a:custGeom>
          <a:avLst/>
          <a:gdLst/>
          <a:ahLst/>
          <a:cxnLst/>
          <a:rect l="0" t="0" r="0" b="0"/>
          <a:pathLst>
            <a:path>
              <a:moveTo>
                <a:pt x="0" y="0"/>
              </a:moveTo>
              <a:lnTo>
                <a:pt x="0" y="1423184"/>
              </a:lnTo>
              <a:lnTo>
                <a:pt x="177563" y="1423184"/>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6F0F44FC-FD61-504E-9A2A-6F041CB40905}">
      <dsp:nvSpPr>
        <dsp:cNvPr id="0" name=""/>
        <dsp:cNvSpPr/>
      </dsp:nvSpPr>
      <dsp:spPr>
        <a:xfrm>
          <a:off x="1511981" y="1778795"/>
          <a:ext cx="1454408" cy="711221"/>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2860" tIns="15240" rIns="22860" bIns="15240" numCol="1" spcCol="1270" anchor="ctr" anchorCtr="0">
          <a:noAutofit/>
        </a:bodyPr>
        <a:lstStyle/>
        <a:p>
          <a:pPr marL="0" lvl="0" indent="0" algn="ctr" defTabSz="533400">
            <a:lnSpc>
              <a:spcPct val="90000"/>
            </a:lnSpc>
            <a:spcBef>
              <a:spcPct val="0"/>
            </a:spcBef>
            <a:spcAft>
              <a:spcPct val="35000"/>
            </a:spcAft>
            <a:buNone/>
          </a:pPr>
          <a:r>
            <a:rPr lang="en-US" sz="1200" b="1" kern="1200"/>
            <a:t>Charge-based reimbursement</a:t>
          </a:r>
        </a:p>
      </dsp:txBody>
      <dsp:txXfrm>
        <a:off x="1511981" y="1778795"/>
        <a:ext cx="1454408" cy="711221"/>
      </dsp:txXfrm>
    </dsp:sp>
    <dsp:sp modelId="{50E10843-C25E-2F4E-932E-829EFB8066AA}">
      <dsp:nvSpPr>
        <dsp:cNvPr id="0" name=""/>
        <dsp:cNvSpPr/>
      </dsp:nvSpPr>
      <dsp:spPr>
        <a:xfrm>
          <a:off x="1334418" y="711221"/>
          <a:ext cx="177563" cy="3022618"/>
        </a:xfrm>
        <a:custGeom>
          <a:avLst/>
          <a:gdLst/>
          <a:ahLst/>
          <a:cxnLst/>
          <a:rect l="0" t="0" r="0" b="0"/>
          <a:pathLst>
            <a:path>
              <a:moveTo>
                <a:pt x="0" y="0"/>
              </a:moveTo>
              <a:lnTo>
                <a:pt x="0" y="3022618"/>
              </a:lnTo>
              <a:lnTo>
                <a:pt x="177563" y="3022618"/>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B842EEC3-AA3A-8146-99F2-9787EB4DF568}">
      <dsp:nvSpPr>
        <dsp:cNvPr id="0" name=""/>
        <dsp:cNvSpPr/>
      </dsp:nvSpPr>
      <dsp:spPr>
        <a:xfrm>
          <a:off x="1511981" y="2667822"/>
          <a:ext cx="2308124" cy="2132036"/>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2860" tIns="15240" rIns="22860" bIns="15240" numCol="1" spcCol="1270" anchor="t" anchorCtr="0">
          <a:noAutofit/>
        </a:bodyPr>
        <a:lstStyle/>
        <a:p>
          <a:pPr marL="0" lvl="0" indent="0" algn="l" defTabSz="533400">
            <a:lnSpc>
              <a:spcPct val="90000"/>
            </a:lnSpc>
            <a:spcBef>
              <a:spcPct val="0"/>
            </a:spcBef>
            <a:spcAft>
              <a:spcPct val="35000"/>
            </a:spcAft>
            <a:buNone/>
          </a:pPr>
          <a:r>
            <a:rPr lang="en-US" sz="1200" b="1" kern="1200"/>
            <a:t>Prospective payment</a:t>
          </a:r>
        </a:p>
        <a:p>
          <a:pPr marL="114300" lvl="1" indent="-114300" algn="l" defTabSz="533400">
            <a:lnSpc>
              <a:spcPct val="90000"/>
            </a:lnSpc>
            <a:spcBef>
              <a:spcPct val="0"/>
            </a:spcBef>
            <a:spcAft>
              <a:spcPct val="15000"/>
            </a:spcAft>
            <a:buChar char="•"/>
          </a:pPr>
          <a:r>
            <a:rPr lang="en-US" sz="1200" b="1" u="sng" kern="1200"/>
            <a:t>DRG</a:t>
          </a:r>
          <a:r>
            <a:rPr lang="en-US" sz="1200" kern="1200"/>
            <a:t> - Hospital</a:t>
          </a:r>
        </a:p>
        <a:p>
          <a:pPr marL="114300" lvl="1" indent="-114300" algn="l" defTabSz="533400">
            <a:lnSpc>
              <a:spcPct val="90000"/>
            </a:lnSpc>
            <a:spcBef>
              <a:spcPct val="0"/>
            </a:spcBef>
            <a:spcAft>
              <a:spcPct val="15000"/>
            </a:spcAft>
            <a:buChar char="•"/>
          </a:pPr>
          <a:r>
            <a:rPr lang="en-US" sz="1200" kern="1200"/>
            <a:t>Per procedure</a:t>
          </a:r>
        </a:p>
        <a:p>
          <a:pPr marL="228600" lvl="2" indent="-114300" algn="l" defTabSz="533400">
            <a:lnSpc>
              <a:spcPct val="90000"/>
            </a:lnSpc>
            <a:spcBef>
              <a:spcPct val="0"/>
            </a:spcBef>
            <a:spcAft>
              <a:spcPct val="15000"/>
            </a:spcAft>
            <a:buChar char="•"/>
          </a:pPr>
          <a:r>
            <a:rPr lang="en-US" sz="1200" b="1" u="sng" kern="1200"/>
            <a:t>APC</a:t>
          </a:r>
          <a:r>
            <a:rPr lang="en-US" sz="1200" kern="1200"/>
            <a:t> - Hospital or ambulatory care facility</a:t>
          </a:r>
        </a:p>
        <a:p>
          <a:pPr marL="228600" lvl="2" indent="-114300" algn="l" defTabSz="533400">
            <a:lnSpc>
              <a:spcPct val="90000"/>
            </a:lnSpc>
            <a:spcBef>
              <a:spcPct val="0"/>
            </a:spcBef>
            <a:spcAft>
              <a:spcPct val="15000"/>
            </a:spcAft>
            <a:buChar char="•"/>
          </a:pPr>
          <a:r>
            <a:rPr lang="en-US" sz="1200" b="1" u="sng" kern="1200"/>
            <a:t>RBRVS</a:t>
          </a:r>
          <a:r>
            <a:rPr lang="en-US" sz="1200" kern="1200"/>
            <a:t> - physicians</a:t>
          </a:r>
        </a:p>
        <a:p>
          <a:pPr marL="114300" lvl="1" indent="-114300" algn="l" defTabSz="533400">
            <a:lnSpc>
              <a:spcPct val="90000"/>
            </a:lnSpc>
            <a:spcBef>
              <a:spcPct val="0"/>
            </a:spcBef>
            <a:spcAft>
              <a:spcPct val="15000"/>
            </a:spcAft>
            <a:buChar char="•"/>
          </a:pPr>
          <a:r>
            <a:rPr lang="en-US" sz="1200" b="1" u="sng" kern="1200"/>
            <a:t>Case rate</a:t>
          </a:r>
          <a:r>
            <a:rPr lang="en-US" sz="1200" kern="1200"/>
            <a:t> - hosptial or physician</a:t>
          </a:r>
        </a:p>
        <a:p>
          <a:pPr marL="114300" lvl="1" indent="-114300" algn="l" defTabSz="533400">
            <a:lnSpc>
              <a:spcPct val="90000"/>
            </a:lnSpc>
            <a:spcBef>
              <a:spcPct val="0"/>
            </a:spcBef>
            <a:spcAft>
              <a:spcPct val="15000"/>
            </a:spcAft>
            <a:buChar char="•"/>
          </a:pPr>
          <a:r>
            <a:rPr lang="en-US" sz="1200" b="1" u="sng" kern="1200"/>
            <a:t>Per diem</a:t>
          </a:r>
          <a:r>
            <a:rPr lang="en-US" sz="1200" kern="1200"/>
            <a:t> - hospital</a:t>
          </a:r>
        </a:p>
        <a:p>
          <a:pPr marL="114300" lvl="1" indent="-114300" algn="l" defTabSz="533400">
            <a:lnSpc>
              <a:spcPct val="90000"/>
            </a:lnSpc>
            <a:spcBef>
              <a:spcPct val="0"/>
            </a:spcBef>
            <a:spcAft>
              <a:spcPct val="15000"/>
            </a:spcAft>
            <a:buChar char="•"/>
          </a:pPr>
          <a:r>
            <a:rPr lang="en-US" sz="1200" b="1" u="sng" kern="1200" dirty="0"/>
            <a:t>Bundled payment</a:t>
          </a:r>
          <a:r>
            <a:rPr lang="en-US" sz="1200" kern="1200" dirty="0"/>
            <a:t> - hospital </a:t>
          </a:r>
          <a:r>
            <a:rPr lang="en-US" sz="1200" b="0" u="none" kern="1200" dirty="0">
              <a:solidFill>
                <a:srgbClr val="FF0000"/>
              </a:solidFill>
            </a:rPr>
            <a:t>and</a:t>
          </a:r>
          <a:r>
            <a:rPr lang="en-US" sz="1200" b="0" u="none" kern="1200" dirty="0"/>
            <a:t> </a:t>
          </a:r>
          <a:r>
            <a:rPr lang="en-US" sz="1200" kern="1200" dirty="0"/>
            <a:t>physician</a:t>
          </a:r>
        </a:p>
      </dsp:txBody>
      <dsp:txXfrm>
        <a:off x="1511981" y="2667822"/>
        <a:ext cx="2308124" cy="2132036"/>
      </dsp:txXfrm>
    </dsp:sp>
    <dsp:sp modelId="{B9F1AE26-81FE-B24D-83E1-9E71A24714AC}">
      <dsp:nvSpPr>
        <dsp:cNvPr id="0" name=""/>
        <dsp:cNvSpPr/>
      </dsp:nvSpPr>
      <dsp:spPr>
        <a:xfrm>
          <a:off x="3288101" y="741"/>
          <a:ext cx="1422443" cy="711221"/>
        </a:xfrm>
        <a:prstGeom prst="roundRect">
          <a:avLst>
            <a:gd name="adj" fmla="val 10000"/>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6670" tIns="17780" rIns="26670" bIns="17780" numCol="1" spcCol="1270" anchor="ctr" anchorCtr="0">
          <a:noAutofit/>
        </a:bodyPr>
        <a:lstStyle/>
        <a:p>
          <a:pPr marL="0" lvl="0" indent="0" algn="ctr" defTabSz="622300">
            <a:lnSpc>
              <a:spcPct val="90000"/>
            </a:lnSpc>
            <a:spcBef>
              <a:spcPct val="0"/>
            </a:spcBef>
            <a:spcAft>
              <a:spcPct val="35000"/>
            </a:spcAft>
            <a:buNone/>
          </a:pPr>
          <a:r>
            <a:rPr lang="en-US" sz="1400" b="1" kern="1200">
              <a:solidFill>
                <a:schemeClr val="tx1"/>
              </a:solidFill>
            </a:rPr>
            <a:t>Capitation</a:t>
          </a:r>
        </a:p>
      </dsp:txBody>
      <dsp:txXfrm>
        <a:off x="3288101" y="741"/>
        <a:ext cx="1422443" cy="71122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B96A99D-3F09-F542-8B9C-BDB1CF049237}">
      <dsp:nvSpPr>
        <dsp:cNvPr id="0" name=""/>
        <dsp:cNvSpPr/>
      </dsp:nvSpPr>
      <dsp:spPr>
        <a:xfrm>
          <a:off x="2717168" y="247718"/>
          <a:ext cx="1263550" cy="12635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en-US" sz="2400" kern="1200"/>
            <a:t>Pre-Visit Activities</a:t>
          </a:r>
        </a:p>
      </dsp:txBody>
      <dsp:txXfrm>
        <a:off x="2717168" y="247718"/>
        <a:ext cx="1263550" cy="1263550"/>
      </dsp:txXfrm>
    </dsp:sp>
    <dsp:sp modelId="{94A1717B-BE53-E547-A805-AA962A34D939}">
      <dsp:nvSpPr>
        <dsp:cNvPr id="0" name=""/>
        <dsp:cNvSpPr/>
      </dsp:nvSpPr>
      <dsp:spPr>
        <a:xfrm>
          <a:off x="791692" y="-1122"/>
          <a:ext cx="2988614" cy="2988614"/>
        </a:xfrm>
        <a:prstGeom prst="circularArrow">
          <a:avLst>
            <a:gd name="adj1" fmla="val 8244"/>
            <a:gd name="adj2" fmla="val 575768"/>
            <a:gd name="adj3" fmla="val 2965451"/>
            <a:gd name="adj4" fmla="val 50654"/>
            <a:gd name="adj5" fmla="val 9618"/>
          </a:avLst>
        </a:prstGeom>
        <a:gradFill rotWithShape="0">
          <a:gsLst>
            <a:gs pos="0">
              <a:schemeClr val="accent2">
                <a:hueOff val="0"/>
                <a:satOff val="0"/>
                <a:lumOff val="0"/>
                <a:alphaOff val="0"/>
                <a:tint val="100000"/>
                <a:shade val="100000"/>
                <a:satMod val="130000"/>
              </a:schemeClr>
            </a:gs>
            <a:gs pos="100000">
              <a:schemeClr val="accent2">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55D20405-4957-FC46-892A-79B78F81442A}">
      <dsp:nvSpPr>
        <dsp:cNvPr id="0" name=""/>
        <dsp:cNvSpPr/>
      </dsp:nvSpPr>
      <dsp:spPr>
        <a:xfrm>
          <a:off x="1654224" y="2088792"/>
          <a:ext cx="1263550" cy="12635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en-US" sz="2400" kern="1200"/>
            <a:t>During Visit Activities</a:t>
          </a:r>
        </a:p>
      </dsp:txBody>
      <dsp:txXfrm>
        <a:off x="1654224" y="2088792"/>
        <a:ext cx="1263550" cy="1263550"/>
      </dsp:txXfrm>
    </dsp:sp>
    <dsp:sp modelId="{63398362-BC72-DB4C-A532-2091F9931005}">
      <dsp:nvSpPr>
        <dsp:cNvPr id="0" name=""/>
        <dsp:cNvSpPr/>
      </dsp:nvSpPr>
      <dsp:spPr>
        <a:xfrm>
          <a:off x="791692" y="-1122"/>
          <a:ext cx="2988614" cy="2988614"/>
        </a:xfrm>
        <a:prstGeom prst="circularArrow">
          <a:avLst>
            <a:gd name="adj1" fmla="val 8244"/>
            <a:gd name="adj2" fmla="val 575768"/>
            <a:gd name="adj3" fmla="val 10173578"/>
            <a:gd name="adj4" fmla="val 7258781"/>
            <a:gd name="adj5" fmla="val 9618"/>
          </a:avLst>
        </a:prstGeom>
        <a:gradFill rotWithShape="0">
          <a:gsLst>
            <a:gs pos="0">
              <a:schemeClr val="accent2">
                <a:hueOff val="-1350012"/>
                <a:satOff val="-50000"/>
                <a:lumOff val="-10000"/>
                <a:alphaOff val="0"/>
                <a:tint val="100000"/>
                <a:shade val="100000"/>
                <a:satMod val="130000"/>
              </a:schemeClr>
            </a:gs>
            <a:gs pos="100000">
              <a:schemeClr val="accent2">
                <a:hueOff val="-1350012"/>
                <a:satOff val="-50000"/>
                <a:lumOff val="-1000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25BF6DA4-43BE-C24D-BEA7-235E053CED3E}">
      <dsp:nvSpPr>
        <dsp:cNvPr id="0" name=""/>
        <dsp:cNvSpPr/>
      </dsp:nvSpPr>
      <dsp:spPr>
        <a:xfrm>
          <a:off x="591280" y="247718"/>
          <a:ext cx="1263550" cy="12635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en-US" sz="2400" kern="1200"/>
            <a:t>Post-Visit Activities</a:t>
          </a:r>
        </a:p>
      </dsp:txBody>
      <dsp:txXfrm>
        <a:off x="591280" y="247718"/>
        <a:ext cx="1263550" cy="1263550"/>
      </dsp:txXfrm>
    </dsp:sp>
    <dsp:sp modelId="{65DE82D7-9091-9144-811D-0EE82C2D13F2}">
      <dsp:nvSpPr>
        <dsp:cNvPr id="0" name=""/>
        <dsp:cNvSpPr/>
      </dsp:nvSpPr>
      <dsp:spPr>
        <a:xfrm>
          <a:off x="791692" y="-1122"/>
          <a:ext cx="2988614" cy="2988614"/>
        </a:xfrm>
        <a:prstGeom prst="circularArrow">
          <a:avLst>
            <a:gd name="adj1" fmla="val 8244"/>
            <a:gd name="adj2" fmla="val 575768"/>
            <a:gd name="adj3" fmla="val 16858211"/>
            <a:gd name="adj4" fmla="val 14966021"/>
            <a:gd name="adj5" fmla="val 9618"/>
          </a:avLst>
        </a:prstGeom>
        <a:gradFill rotWithShape="0">
          <a:gsLst>
            <a:gs pos="0">
              <a:schemeClr val="accent2">
                <a:hueOff val="-2700024"/>
                <a:satOff val="-100000"/>
                <a:lumOff val="-19999"/>
                <a:alphaOff val="0"/>
                <a:tint val="100000"/>
                <a:shade val="100000"/>
                <a:satMod val="130000"/>
              </a:schemeClr>
            </a:gs>
            <a:gs pos="100000">
              <a:schemeClr val="accent2">
                <a:hueOff val="-2700024"/>
                <a:satOff val="-100000"/>
                <a:lumOff val="-19999"/>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5455"/>
          </a:xfrm>
          <a:prstGeom prst="rect">
            <a:avLst/>
          </a:prstGeom>
        </p:spPr>
        <p:txBody>
          <a:bodyPr vert="horz" lIns="93324" tIns="46662" rIns="93324" bIns="46662" rtlCol="0"/>
          <a:lstStyle>
            <a:lvl1pPr algn="r">
              <a:defRPr sz="1200"/>
            </a:lvl1pPr>
          </a:lstStyle>
          <a:p>
            <a:fld id="{09FF62DD-3E6F-E344-9909-3B4D3B5976CA}" type="datetimeFigureOut">
              <a:rPr lang="en-US" smtClean="0"/>
              <a:pPr/>
              <a:t>4/8/2019</a:t>
            </a:fld>
            <a:endParaRPr lang="en-US"/>
          </a:p>
        </p:txBody>
      </p:sp>
      <p:sp>
        <p:nvSpPr>
          <p:cNvPr id="4" name="Footer Placeholder 3"/>
          <p:cNvSpPr>
            <a:spLocks noGrp="1"/>
          </p:cNvSpPr>
          <p:nvPr>
            <p:ph type="ftr" sz="quarter" idx="2"/>
          </p:nvPr>
        </p:nvSpPr>
        <p:spPr>
          <a:xfrm>
            <a:off x="0" y="8842029"/>
            <a:ext cx="3043343" cy="465455"/>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29"/>
            <a:ext cx="3043343" cy="465455"/>
          </a:xfrm>
          <a:prstGeom prst="rect">
            <a:avLst/>
          </a:prstGeom>
        </p:spPr>
        <p:txBody>
          <a:bodyPr vert="horz" lIns="93324" tIns="46662" rIns="93324" bIns="46662" rtlCol="0" anchor="b"/>
          <a:lstStyle>
            <a:lvl1pPr algn="r">
              <a:defRPr sz="1200"/>
            </a:lvl1pPr>
          </a:lstStyle>
          <a:p>
            <a:fld id="{84D7EF22-CF73-D947-8360-F9DA40925FE3}" type="slidenum">
              <a:rPr lang="en-US" smtClean="0"/>
              <a:pPr/>
              <a:t>‹#›</a:t>
            </a:fld>
            <a:endParaRPr lang="en-US"/>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5455"/>
          </a:xfrm>
          <a:prstGeom prst="rect">
            <a:avLst/>
          </a:prstGeom>
        </p:spPr>
        <p:txBody>
          <a:bodyPr vert="horz" lIns="93324" tIns="46662" rIns="93324" bIns="46662" rtlCol="0"/>
          <a:lstStyle>
            <a:lvl1pPr algn="r">
              <a:defRPr sz="1200"/>
            </a:lvl1pPr>
          </a:lstStyle>
          <a:p>
            <a:fld id="{E84E9F64-1D83-334E-89A2-4B817D248A21}" type="datetimeFigureOut">
              <a:rPr lang="en-US" smtClean="0"/>
              <a:pPr/>
              <a:t>4/8/2019</a:t>
            </a:fld>
            <a:endParaRPr lang="en-US"/>
          </a:p>
        </p:txBody>
      </p:sp>
      <p:sp>
        <p:nvSpPr>
          <p:cNvPr id="4" name="Slide Image Placeholder 3"/>
          <p:cNvSpPr>
            <a:spLocks noGrp="1" noRot="1" noChangeAspect="1"/>
          </p:cNvSpPr>
          <p:nvPr>
            <p:ph type="sldImg" idx="2"/>
          </p:nvPr>
        </p:nvSpPr>
        <p:spPr>
          <a:xfrm>
            <a:off x="409575" y="698500"/>
            <a:ext cx="6203950" cy="3490913"/>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21823"/>
            <a:ext cx="5618480" cy="4189095"/>
          </a:xfrm>
          <a:prstGeom prst="rect">
            <a:avLst/>
          </a:prstGeom>
        </p:spPr>
        <p:txBody>
          <a:bodyPr vert="horz" lIns="93324" tIns="46662" rIns="93324" bIns="4666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29"/>
            <a:ext cx="3043343" cy="465455"/>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29"/>
            <a:ext cx="3043343" cy="465455"/>
          </a:xfrm>
          <a:prstGeom prst="rect">
            <a:avLst/>
          </a:prstGeom>
        </p:spPr>
        <p:txBody>
          <a:bodyPr vert="horz" lIns="93324" tIns="46662" rIns="93324" bIns="46662" rtlCol="0" anchor="b"/>
          <a:lstStyle>
            <a:lvl1pPr algn="r">
              <a:defRPr sz="1200"/>
            </a:lvl1pPr>
          </a:lstStyle>
          <a:p>
            <a:fld id="{F425FBC4-EDDB-9748-96F0-0D05920672FF}" type="slidenum">
              <a:rPr lang="en-US" smtClean="0"/>
              <a:pPr/>
              <a:t>‹#›</a:t>
            </a:fld>
            <a:endParaRPr lang="en-US"/>
          </a:p>
        </p:txBody>
      </p:sp>
    </p:spTree>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3950" cy="3490913"/>
          </a:xfrm>
        </p:spPr>
      </p:sp>
      <p:sp>
        <p:nvSpPr>
          <p:cNvPr id="3" name="Notes Placeholder 2"/>
          <p:cNvSpPr>
            <a:spLocks noGrp="1"/>
          </p:cNvSpPr>
          <p:nvPr>
            <p:ph type="body" idx="1"/>
          </p:nvPr>
        </p:nvSpPr>
        <p:spPr/>
        <p:txBody>
          <a:bodyPr>
            <a:normAutofit/>
          </a:bodyPr>
          <a:lstStyle/>
          <a:p>
            <a:r>
              <a:rPr lang="en-US" sz="1200" kern="1200" dirty="0">
                <a:solidFill>
                  <a:schemeClr val="tx1"/>
                </a:solidFill>
                <a:latin typeface="+mn-lt"/>
                <a:ea typeface="+mn-ea"/>
                <a:cs typeface="+mn-cs"/>
              </a:rPr>
              <a:t>After completing this module, you should be able to:</a:t>
            </a:r>
          </a:p>
          <a:p>
            <a:r>
              <a:rPr lang="en-US" sz="1200" kern="1200" dirty="0">
                <a:solidFill>
                  <a:schemeClr val="tx1"/>
                </a:solidFill>
                <a:latin typeface="+mn-lt"/>
                <a:ea typeface="+mn-ea"/>
                <a:cs typeface="+mn-cs"/>
              </a:rPr>
              <a:t> </a:t>
            </a:r>
          </a:p>
          <a:p>
            <a:pPr lvl="0"/>
            <a:r>
              <a:rPr lang="en-US" sz="1200" kern="1200" dirty="0">
                <a:solidFill>
                  <a:schemeClr val="tx1"/>
                </a:solidFill>
                <a:latin typeface="+mn-lt"/>
                <a:ea typeface="+mn-ea"/>
                <a:cs typeface="+mn-cs"/>
              </a:rPr>
              <a:t>Describe how healthcare providers are reimbursed for services;</a:t>
            </a:r>
          </a:p>
          <a:p>
            <a:pPr lvl="0"/>
            <a:r>
              <a:rPr lang="en-US" sz="1200" kern="1200" dirty="0">
                <a:solidFill>
                  <a:schemeClr val="tx1"/>
                </a:solidFill>
                <a:latin typeface="+mn-lt"/>
                <a:ea typeface="+mn-ea"/>
                <a:cs typeface="+mn-cs"/>
              </a:rPr>
              <a:t>Recognize the types of reimbursement methods used in the healthcare industry;</a:t>
            </a:r>
          </a:p>
          <a:p>
            <a:pPr lvl="0"/>
            <a:r>
              <a:rPr lang="en-US" sz="1200" kern="1200" dirty="0">
                <a:solidFill>
                  <a:schemeClr val="tx1"/>
                </a:solidFill>
                <a:latin typeface="+mn-lt"/>
                <a:ea typeface="+mn-ea"/>
                <a:cs typeface="+mn-cs"/>
              </a:rPr>
              <a:t>Describe the processes by which a hospital or physician clinic bill insurers; </a:t>
            </a:r>
          </a:p>
          <a:p>
            <a:pPr lvl="0"/>
            <a:r>
              <a:rPr lang="en-US" sz="1200" kern="1200" dirty="0">
                <a:solidFill>
                  <a:schemeClr val="tx1"/>
                </a:solidFill>
                <a:latin typeface="+mn-lt"/>
                <a:ea typeface="+mn-ea"/>
                <a:cs typeface="+mn-cs"/>
              </a:rPr>
              <a:t>Calculate metrics used to manage the revenue cycle; </a:t>
            </a:r>
          </a:p>
          <a:p>
            <a:pPr lvl="0"/>
            <a:r>
              <a:rPr lang="en-US" sz="1200" kern="1200" dirty="0">
                <a:solidFill>
                  <a:schemeClr val="tx1"/>
                </a:solidFill>
                <a:latin typeface="+mn-lt"/>
                <a:ea typeface="+mn-ea"/>
                <a:cs typeface="+mn-cs"/>
              </a:rPr>
              <a:t>Name resource management issues in a health care business; and</a:t>
            </a:r>
          </a:p>
          <a:p>
            <a:pPr lvl="0"/>
            <a:r>
              <a:rPr lang="en-US" sz="1200" kern="1200" dirty="0">
                <a:solidFill>
                  <a:schemeClr val="tx1"/>
                </a:solidFill>
                <a:latin typeface="+mn-lt"/>
                <a:ea typeface="+mn-ea"/>
                <a:cs typeface="+mn-cs"/>
              </a:rPr>
              <a:t>Recognize the methods that healthcare businesses finance receivables and acquire capital equipment.</a:t>
            </a:r>
          </a:p>
          <a:p>
            <a:r>
              <a:rPr lang="en-US" sz="1200" kern="1200" dirty="0">
                <a:solidFill>
                  <a:schemeClr val="tx1"/>
                </a:solidFill>
                <a:latin typeface="+mn-lt"/>
                <a:ea typeface="+mn-ea"/>
                <a:cs typeface="+mn-cs"/>
              </a:rPr>
              <a:t>Next</a:t>
            </a:r>
            <a:endParaRPr lang="en-US" dirty="0"/>
          </a:p>
        </p:txBody>
      </p:sp>
      <p:sp>
        <p:nvSpPr>
          <p:cNvPr id="4" name="Slide Number Placeholder 3"/>
          <p:cNvSpPr>
            <a:spLocks noGrp="1"/>
          </p:cNvSpPr>
          <p:nvPr>
            <p:ph type="sldNum" sz="quarter" idx="10"/>
          </p:nvPr>
        </p:nvSpPr>
        <p:spPr/>
        <p:txBody>
          <a:bodyPr/>
          <a:lstStyle/>
          <a:p>
            <a:fld id="{F425FBC4-EDDB-9748-96F0-0D05920672FF}" type="slidenum">
              <a:rPr lang="en-US" smtClean="0"/>
              <a:pPr/>
              <a:t>2</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3950" cy="3490913"/>
          </a:xfrm>
        </p:spPr>
      </p:sp>
      <p:sp>
        <p:nvSpPr>
          <p:cNvPr id="3" name="Notes Placeholder 2"/>
          <p:cNvSpPr>
            <a:spLocks noGrp="1"/>
          </p:cNvSpPr>
          <p:nvPr>
            <p:ph type="body" idx="1"/>
          </p:nvPr>
        </p:nvSpPr>
        <p:spPr/>
        <p:txBody>
          <a:bodyPr>
            <a:normAutofit/>
          </a:bodyPr>
          <a:lstStyle/>
          <a:p>
            <a:r>
              <a:rPr lang="en-US" sz="1200" kern="1200" dirty="0">
                <a:solidFill>
                  <a:schemeClr val="tx1"/>
                </a:solidFill>
                <a:latin typeface="+mn-lt"/>
                <a:ea typeface="+mn-ea"/>
                <a:cs typeface="+mn-cs"/>
              </a:rPr>
              <a:t>The incentive for the hospital is to limit services, while the incentive for the physician is to provide more services. The advent of v</a:t>
            </a:r>
            <a:r>
              <a:rPr lang="en-US" sz="1200" b="1" kern="1200" dirty="0">
                <a:solidFill>
                  <a:schemeClr val="tx1"/>
                </a:solidFill>
                <a:latin typeface="+mn-lt"/>
                <a:ea typeface="+mn-ea"/>
                <a:cs typeface="+mn-cs"/>
              </a:rPr>
              <a:t>alue-based payment</a:t>
            </a:r>
            <a:r>
              <a:rPr lang="en-US" sz="1200" kern="1200" dirty="0">
                <a:solidFill>
                  <a:schemeClr val="tx1"/>
                </a:solidFill>
                <a:latin typeface="+mn-lt"/>
                <a:ea typeface="+mn-ea"/>
                <a:cs typeface="+mn-cs"/>
              </a:rPr>
              <a:t> is a step toward aligning the incentives of hospitals and physicians and reducing the sources of this conflict. One form of value-based payment is</a:t>
            </a:r>
            <a:r>
              <a:rPr lang="en-US" sz="1200" b="1" kern="1200" dirty="0">
                <a:solidFill>
                  <a:schemeClr val="tx1"/>
                </a:solidFill>
                <a:latin typeface="+mn-lt"/>
                <a:ea typeface="+mn-ea"/>
                <a:cs typeface="+mn-cs"/>
              </a:rPr>
              <a:t> bundled payment</a:t>
            </a:r>
            <a:r>
              <a:rPr lang="en-US" sz="1200" kern="1200" dirty="0">
                <a:solidFill>
                  <a:schemeClr val="tx1"/>
                </a:solidFill>
                <a:latin typeface="+mn-lt"/>
                <a:ea typeface="+mn-ea"/>
                <a:cs typeface="+mn-cs"/>
              </a:rPr>
              <a:t>, in which the health plan pays a single prospective rate for all services provided by both the physician and hospital, and the provider entities then equitably divide the payment amongst themselves</a:t>
            </a:r>
            <a:endParaRPr lang="en-US" dirty="0"/>
          </a:p>
        </p:txBody>
      </p:sp>
      <p:sp>
        <p:nvSpPr>
          <p:cNvPr id="4" name="Slide Number Placeholder 3"/>
          <p:cNvSpPr>
            <a:spLocks noGrp="1"/>
          </p:cNvSpPr>
          <p:nvPr>
            <p:ph type="sldNum" sz="quarter" idx="10"/>
          </p:nvPr>
        </p:nvSpPr>
        <p:spPr/>
        <p:txBody>
          <a:bodyPr/>
          <a:lstStyle/>
          <a:p>
            <a:fld id="{F425FBC4-EDDB-9748-96F0-0D05920672FF}" type="slidenum">
              <a:rPr lang="en-US" smtClean="0"/>
              <a:pPr/>
              <a:t>13</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3950" cy="3490913"/>
          </a:xfrm>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latin typeface="+mn-lt"/>
                <a:ea typeface="+mn-ea"/>
                <a:cs typeface="+mn-cs"/>
              </a:rPr>
              <a:t>The other common type of reimbursement is known as </a:t>
            </a:r>
            <a:r>
              <a:rPr lang="en-US" sz="1200" b="1" kern="1200" dirty="0">
                <a:solidFill>
                  <a:schemeClr val="tx1"/>
                </a:solidFill>
                <a:latin typeface="+mn-lt"/>
                <a:ea typeface="+mn-ea"/>
                <a:cs typeface="+mn-cs"/>
              </a:rPr>
              <a:t>capitation</a:t>
            </a:r>
            <a:r>
              <a:rPr lang="en-US" sz="1200" kern="1200" dirty="0">
                <a:solidFill>
                  <a:schemeClr val="tx1"/>
                </a:solidFill>
                <a:latin typeface="+mn-lt"/>
                <a:ea typeface="+mn-ea"/>
                <a:cs typeface="+mn-cs"/>
              </a:rPr>
              <a:t>. In many respects, capitation is the exact opposite of fee-for-service payment. Capitation pays a fixed amount per person per month to a provider in advance as payment for all services necessary to the patient. A capitation payment amount is normally expressed as an amount per member per month, or </a:t>
            </a:r>
            <a:r>
              <a:rPr lang="en-US" sz="1200" b="1" kern="1200" dirty="0">
                <a:solidFill>
                  <a:schemeClr val="tx1"/>
                </a:solidFill>
                <a:latin typeface="+mn-lt"/>
                <a:ea typeface="+mn-ea"/>
                <a:cs typeface="+mn-cs"/>
              </a:rPr>
              <a:t>PMPM</a:t>
            </a:r>
            <a:r>
              <a:rPr lang="en-US" sz="1200" kern="1200" dirty="0">
                <a:solidFill>
                  <a:schemeClr val="tx1"/>
                </a:solidFill>
                <a:latin typeface="+mn-lt"/>
                <a:ea typeface="+mn-ea"/>
                <a:cs typeface="+mn-cs"/>
              </a:rPr>
              <a:t>. Capitation is most common in relationships between primary care physicians and managed care plans such as health maintenance organizations. However, capitation is also used for services from specialty physicians and some facilities. </a:t>
            </a:r>
          </a:p>
          <a:p>
            <a:endParaRPr lang="en-US" dirty="0"/>
          </a:p>
          <a:p>
            <a:r>
              <a:rPr lang="en-US" sz="1200" kern="1200" dirty="0">
                <a:solidFill>
                  <a:schemeClr val="tx1"/>
                </a:solidFill>
                <a:latin typeface="+mn-lt"/>
                <a:ea typeface="+mn-ea"/>
                <a:cs typeface="+mn-cs"/>
              </a:rPr>
              <a:t>capitation is sometimes referred to as a </a:t>
            </a:r>
            <a:r>
              <a:rPr lang="en-US" sz="1200" b="1" kern="1200" dirty="0">
                <a:solidFill>
                  <a:schemeClr val="tx1"/>
                </a:solidFill>
                <a:latin typeface="+mn-lt"/>
                <a:ea typeface="+mn-ea"/>
                <a:cs typeface="+mn-cs"/>
              </a:rPr>
              <a:t>risk transfer </a:t>
            </a:r>
            <a:r>
              <a:rPr lang="en-US" sz="1200" kern="1200" dirty="0">
                <a:solidFill>
                  <a:schemeClr val="tx1"/>
                </a:solidFill>
                <a:latin typeface="+mn-lt"/>
                <a:ea typeface="+mn-ea"/>
                <a:cs typeface="+mn-cs"/>
              </a:rPr>
              <a:t>mechanism, where the cost of care to a select group of patients is transferred from the health plan to the provider entity</a:t>
            </a:r>
            <a:endParaRPr lang="en-US" dirty="0"/>
          </a:p>
        </p:txBody>
      </p:sp>
      <p:sp>
        <p:nvSpPr>
          <p:cNvPr id="4" name="Slide Number Placeholder 3"/>
          <p:cNvSpPr>
            <a:spLocks noGrp="1"/>
          </p:cNvSpPr>
          <p:nvPr>
            <p:ph type="sldNum" sz="quarter" idx="10"/>
          </p:nvPr>
        </p:nvSpPr>
        <p:spPr/>
        <p:txBody>
          <a:bodyPr/>
          <a:lstStyle/>
          <a:p>
            <a:fld id="{F425FBC4-EDDB-9748-96F0-0D05920672FF}" type="slidenum">
              <a:rPr lang="en-US" smtClean="0"/>
              <a:pPr/>
              <a:t>14</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3950" cy="3490913"/>
          </a:xfrm>
        </p:spPr>
      </p:sp>
      <p:sp>
        <p:nvSpPr>
          <p:cNvPr id="3" name="Notes Placeholder 2"/>
          <p:cNvSpPr>
            <a:spLocks noGrp="1"/>
          </p:cNvSpPr>
          <p:nvPr>
            <p:ph type="body" idx="1"/>
          </p:nvPr>
        </p:nvSpPr>
        <p:spPr/>
        <p:txBody>
          <a:bodyPr>
            <a:normAutofit/>
          </a:bodyPr>
          <a:lstStyle/>
          <a:p>
            <a:r>
              <a:rPr lang="en-US" sz="1200" kern="1200" dirty="0">
                <a:solidFill>
                  <a:schemeClr val="tx1"/>
                </a:solidFill>
                <a:latin typeface="+mn-lt"/>
                <a:ea typeface="+mn-ea"/>
                <a:cs typeface="+mn-cs"/>
              </a:rPr>
              <a:t>Generally speaking, prospective payment methods or capitation create risk for physicians or hospitals. These methods also change some of the ways that a health plan would manage the risk of healthcare costs. A summary of the incentives and risks of the types of reimbursement is shown in Figure 1. As long as both parties have a solid understanding of the risks they undertake with prospective payment arrangements, a business relationship based on this type of payment can be mutually beneficial, yielding a reasonable income to both health plan and provider</a:t>
            </a:r>
            <a:endParaRPr lang="en-US" dirty="0"/>
          </a:p>
        </p:txBody>
      </p:sp>
      <p:sp>
        <p:nvSpPr>
          <p:cNvPr id="4" name="Slide Number Placeholder 3"/>
          <p:cNvSpPr>
            <a:spLocks noGrp="1"/>
          </p:cNvSpPr>
          <p:nvPr>
            <p:ph type="sldNum" sz="quarter" idx="10"/>
          </p:nvPr>
        </p:nvSpPr>
        <p:spPr/>
        <p:txBody>
          <a:bodyPr/>
          <a:lstStyle/>
          <a:p>
            <a:fld id="{F425FBC4-EDDB-9748-96F0-0D05920672FF}" type="slidenum">
              <a:rPr lang="en-US" smtClean="0"/>
              <a:pPr/>
              <a:t>15</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3950" cy="3490913"/>
          </a:xfrm>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latin typeface="+mn-lt"/>
                <a:ea typeface="+mn-ea"/>
                <a:cs typeface="+mn-cs"/>
              </a:rPr>
              <a:t>The processes for billing and collection are often combined into one overall description known as the </a:t>
            </a:r>
            <a:r>
              <a:rPr lang="en-US" sz="1200" b="1" kern="1200" dirty="0">
                <a:solidFill>
                  <a:schemeClr val="tx1"/>
                </a:solidFill>
                <a:latin typeface="+mn-lt"/>
                <a:ea typeface="+mn-ea"/>
                <a:cs typeface="+mn-cs"/>
              </a:rPr>
              <a:t>revenue cycle</a:t>
            </a:r>
            <a:r>
              <a:rPr lang="en-US" sz="1200" kern="1200" dirty="0">
                <a:solidFill>
                  <a:schemeClr val="tx1"/>
                </a:solidFill>
                <a:latin typeface="+mn-lt"/>
                <a:ea typeface="+mn-ea"/>
                <a:cs typeface="+mn-cs"/>
              </a:rPr>
              <a:t>. The revenue cycle in health care can be broken into three different phases that cross between the provider and health plan/insurer entities.  The overall concept of the revenue cycle is illustrated in the diagram</a:t>
            </a:r>
          </a:p>
          <a:p>
            <a:endParaRPr lang="en-US" dirty="0"/>
          </a:p>
          <a:p>
            <a:r>
              <a:rPr lang="en-US" sz="1200" kern="1200" dirty="0">
                <a:solidFill>
                  <a:schemeClr val="tx1"/>
                </a:solidFill>
                <a:latin typeface="+mn-lt"/>
                <a:ea typeface="+mn-ea"/>
                <a:cs typeface="+mn-cs"/>
              </a:rPr>
              <a:t>Each phase consists of several steps, beginning with activities prior to the patient visit, activities during the patient visit when the patient receives care, and activities that occur after the patient receives services</a:t>
            </a:r>
            <a:endParaRPr lang="en-US" dirty="0"/>
          </a:p>
        </p:txBody>
      </p:sp>
      <p:sp>
        <p:nvSpPr>
          <p:cNvPr id="4" name="Slide Number Placeholder 3"/>
          <p:cNvSpPr>
            <a:spLocks noGrp="1"/>
          </p:cNvSpPr>
          <p:nvPr>
            <p:ph type="sldNum" sz="quarter" idx="10"/>
          </p:nvPr>
        </p:nvSpPr>
        <p:spPr/>
        <p:txBody>
          <a:bodyPr/>
          <a:lstStyle/>
          <a:p>
            <a:fld id="{F425FBC4-EDDB-9748-96F0-0D05920672FF}" type="slidenum">
              <a:rPr lang="en-US" smtClean="0"/>
              <a:pPr/>
              <a:t>16</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3950" cy="3490913"/>
          </a:xfrm>
        </p:spPr>
      </p:sp>
      <p:sp>
        <p:nvSpPr>
          <p:cNvPr id="3" name="Notes Placeholder 2"/>
          <p:cNvSpPr>
            <a:spLocks noGrp="1"/>
          </p:cNvSpPr>
          <p:nvPr>
            <p:ph type="body" idx="1"/>
          </p:nvPr>
        </p:nvSpPr>
        <p:spPr/>
        <p:txBody>
          <a:bodyPr>
            <a:normAutofit fontScale="92500"/>
          </a:bodyPr>
          <a:lstStyle/>
          <a:p>
            <a:r>
              <a:rPr lang="en-US" sz="1200" kern="1200" dirty="0">
                <a:solidFill>
                  <a:schemeClr val="tx1"/>
                </a:solidFill>
                <a:latin typeface="+mn-lt"/>
                <a:ea typeface="+mn-ea"/>
                <a:cs typeface="+mn-cs"/>
              </a:rPr>
              <a:t>These </a:t>
            </a:r>
            <a:r>
              <a:rPr lang="en-US" sz="1200" b="1" kern="1200" dirty="0">
                <a:solidFill>
                  <a:schemeClr val="tx1"/>
                </a:solidFill>
                <a:latin typeface="+mn-lt"/>
                <a:ea typeface="+mn-ea"/>
                <a:cs typeface="+mn-cs"/>
              </a:rPr>
              <a:t>pre-visit activities</a:t>
            </a:r>
            <a:r>
              <a:rPr lang="en-US" sz="1200" kern="1200" dirty="0">
                <a:solidFill>
                  <a:schemeClr val="tx1"/>
                </a:solidFill>
                <a:latin typeface="+mn-lt"/>
                <a:ea typeface="+mn-ea"/>
                <a:cs typeface="+mn-cs"/>
              </a:rPr>
              <a:t> are intended to facilitate the gathering of information necessary for serving the patient during the visit and for billing and collection for services after the visit</a:t>
            </a:r>
          </a:p>
          <a:p>
            <a:endParaRPr lang="en-US" sz="1200" kern="1200" dirty="0">
              <a:solidFill>
                <a:schemeClr val="tx1"/>
              </a:solidFill>
              <a:latin typeface="+mn-lt"/>
              <a:ea typeface="+mn-ea"/>
              <a:cs typeface="+mn-cs"/>
            </a:endParaRPr>
          </a:p>
          <a:p>
            <a:r>
              <a:rPr lang="en-US" sz="1200" kern="1200" dirty="0">
                <a:solidFill>
                  <a:schemeClr val="tx1"/>
                </a:solidFill>
                <a:latin typeface="+mn-lt"/>
                <a:ea typeface="+mn-ea"/>
                <a:cs typeface="+mn-cs"/>
              </a:rPr>
              <a:t>Approximately 60% of all of the information needed to serve the patient during the visit and bill for services is collected before services are provided. It is essential that managers pay particular attention to the accuracy of data gathering and processing at these early stages of a patient visit. </a:t>
            </a:r>
          </a:p>
          <a:p>
            <a:endParaRPr lang="en-US" sz="1200" kern="1200" dirty="0">
              <a:solidFill>
                <a:schemeClr val="tx1"/>
              </a:solidFill>
              <a:latin typeface="+mn-lt"/>
              <a:ea typeface="+mn-ea"/>
              <a:cs typeface="+mn-cs"/>
            </a:endParaRPr>
          </a:p>
          <a:p>
            <a:r>
              <a:rPr lang="en-US" sz="1200" kern="1200" dirty="0">
                <a:solidFill>
                  <a:schemeClr val="tx1"/>
                </a:solidFill>
                <a:latin typeface="+mn-lt"/>
                <a:ea typeface="+mn-ea"/>
                <a:cs typeface="+mn-cs"/>
              </a:rPr>
              <a:t>Pre Visit</a:t>
            </a:r>
          </a:p>
          <a:p>
            <a:r>
              <a:rPr lang="en-US" sz="1200" b="1" kern="1200" dirty="0">
                <a:solidFill>
                  <a:schemeClr val="tx1"/>
                </a:solidFill>
                <a:latin typeface="+mn-lt"/>
                <a:ea typeface="+mn-ea"/>
                <a:cs typeface="+mn-cs"/>
              </a:rPr>
              <a:t>patient scheduling</a:t>
            </a:r>
            <a:r>
              <a:rPr lang="en-US" sz="1200" kern="1200" dirty="0">
                <a:solidFill>
                  <a:schemeClr val="tx1"/>
                </a:solidFill>
                <a:latin typeface="+mn-lt"/>
                <a:ea typeface="+mn-ea"/>
                <a:cs typeface="+mn-cs"/>
              </a:rPr>
              <a:t> -During the scheduling transaction, basic demographic data about the patient and his or her payment resources is collected. This data should be recorded as part of creating the patient account when the visit is scheduled</a:t>
            </a:r>
          </a:p>
          <a:p>
            <a:endParaRPr lang="en-US" sz="1200" kern="1200" dirty="0">
              <a:solidFill>
                <a:schemeClr val="tx1"/>
              </a:solidFill>
              <a:latin typeface="+mn-lt"/>
              <a:ea typeface="+mn-ea"/>
              <a:cs typeface="+mn-cs"/>
            </a:endParaRPr>
          </a:p>
          <a:p>
            <a:r>
              <a:rPr lang="en-US" sz="1200" kern="1200" dirty="0">
                <a:solidFill>
                  <a:schemeClr val="tx1"/>
                </a:solidFill>
                <a:latin typeface="+mn-lt"/>
                <a:ea typeface="+mn-ea"/>
                <a:cs typeface="+mn-cs"/>
              </a:rPr>
              <a:t>Since data on the patient’s payment resources is collected when the visit is scheduled, the provider can then contact the patient’s health plan and complete an essential step – </a:t>
            </a:r>
            <a:r>
              <a:rPr lang="en-US" sz="1200" b="1" kern="1200" dirty="0">
                <a:solidFill>
                  <a:schemeClr val="tx1"/>
                </a:solidFill>
                <a:latin typeface="+mn-lt"/>
                <a:ea typeface="+mn-ea"/>
                <a:cs typeface="+mn-cs"/>
              </a:rPr>
              <a:t>eligibility verification</a:t>
            </a:r>
            <a:r>
              <a:rPr lang="en-US" sz="1200" kern="1200" dirty="0">
                <a:solidFill>
                  <a:schemeClr val="tx1"/>
                </a:solidFill>
                <a:latin typeface="+mn-lt"/>
                <a:ea typeface="+mn-ea"/>
                <a:cs typeface="+mn-cs"/>
              </a:rPr>
              <a:t>, or verifying the patient's eligibility for health benefits with the health plan</a:t>
            </a:r>
          </a:p>
          <a:p>
            <a:endParaRPr lang="en-US" sz="1200" kern="1200" dirty="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latin typeface="+mn-lt"/>
                <a:ea typeface="+mn-ea"/>
                <a:cs typeface="+mn-cs"/>
              </a:rPr>
              <a:t>The eligibility verification step can also advise the provider of any out-of-pocket amounts to be collected from the patient when the patient comes for </a:t>
            </a:r>
            <a:r>
              <a:rPr lang="en-US" sz="1200" b="1" kern="1200" dirty="0">
                <a:solidFill>
                  <a:schemeClr val="tx1"/>
                </a:solidFill>
                <a:latin typeface="+mn-lt"/>
                <a:ea typeface="+mn-ea"/>
                <a:cs typeface="+mn-cs"/>
              </a:rPr>
              <a:t>registration</a:t>
            </a:r>
            <a:r>
              <a:rPr lang="en-US" sz="1200" kern="1200" dirty="0">
                <a:solidFill>
                  <a:schemeClr val="tx1"/>
                </a:solidFill>
                <a:latin typeface="+mn-lt"/>
                <a:ea typeface="+mn-ea"/>
                <a:cs typeface="+mn-cs"/>
              </a:rPr>
              <a:t> at the time of service. If the patient has a deductible, copayment, or coinsurance amount payable in accordance with their contract with the health plan, the provider should collect that amount at the time of service. This is known as a </a:t>
            </a:r>
            <a:r>
              <a:rPr lang="en-US" sz="1200" b="1" kern="1200" dirty="0">
                <a:solidFill>
                  <a:schemeClr val="tx1"/>
                </a:solidFill>
                <a:latin typeface="+mn-lt"/>
                <a:ea typeface="+mn-ea"/>
                <a:cs typeface="+mn-cs"/>
              </a:rPr>
              <a:t>point-of-service collection</a:t>
            </a:r>
            <a:r>
              <a:rPr lang="en-US" sz="1200" kern="1200" dirty="0">
                <a:solidFill>
                  <a:schemeClr val="tx1"/>
                </a:solidFill>
                <a:latin typeface="+mn-lt"/>
                <a:ea typeface="+mn-ea"/>
                <a:cs typeface="+mn-cs"/>
              </a:rPr>
              <a:t>. It is far more difficult to collect these amounts from the patient after services have been rendered, so it is essential to make an effort to collect from the patient at this point. </a:t>
            </a:r>
          </a:p>
          <a:p>
            <a:endParaRPr lang="en-US" dirty="0"/>
          </a:p>
        </p:txBody>
      </p:sp>
      <p:sp>
        <p:nvSpPr>
          <p:cNvPr id="4" name="Slide Number Placeholder 3"/>
          <p:cNvSpPr>
            <a:spLocks noGrp="1"/>
          </p:cNvSpPr>
          <p:nvPr>
            <p:ph type="sldNum" sz="quarter" idx="10"/>
          </p:nvPr>
        </p:nvSpPr>
        <p:spPr/>
        <p:txBody>
          <a:bodyPr/>
          <a:lstStyle/>
          <a:p>
            <a:fld id="{F425FBC4-EDDB-9748-96F0-0D05920672FF}" type="slidenum">
              <a:rPr lang="en-US" smtClean="0"/>
              <a:pPr/>
              <a:t>17</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3950" cy="3490913"/>
          </a:xfrm>
        </p:spPr>
      </p:sp>
      <p:sp>
        <p:nvSpPr>
          <p:cNvPr id="3" name="Notes Placeholder 2"/>
          <p:cNvSpPr>
            <a:spLocks noGrp="1"/>
          </p:cNvSpPr>
          <p:nvPr>
            <p:ph type="body" idx="1"/>
          </p:nvPr>
        </p:nvSpPr>
        <p:spPr/>
        <p:txBody>
          <a:bodyPr>
            <a:normAutofit/>
          </a:bodyPr>
          <a:lstStyle/>
          <a:p>
            <a:r>
              <a:rPr lang="en-US" sz="1200" kern="1200" dirty="0">
                <a:solidFill>
                  <a:schemeClr val="tx1"/>
                </a:solidFill>
                <a:latin typeface="+mn-lt"/>
                <a:ea typeface="+mn-ea"/>
                <a:cs typeface="+mn-cs"/>
              </a:rPr>
              <a:t>Once the patient is registered, a medical record should be prepared for documenting the services provided to the patient and the findings regarding the patient’s medical condition. </a:t>
            </a:r>
          </a:p>
          <a:p>
            <a:endParaRPr lang="en-US" sz="1200" kern="1200" dirty="0">
              <a:solidFill>
                <a:schemeClr val="tx1"/>
              </a:solidFill>
              <a:latin typeface="+mn-lt"/>
              <a:ea typeface="+mn-ea"/>
              <a:cs typeface="+mn-cs"/>
            </a:endParaRPr>
          </a:p>
          <a:p>
            <a:r>
              <a:rPr lang="en-US" sz="1200" kern="1200" dirty="0">
                <a:solidFill>
                  <a:schemeClr val="tx1"/>
                </a:solidFill>
                <a:latin typeface="+mn-lt"/>
                <a:ea typeface="+mn-ea"/>
                <a:cs typeface="+mn-cs"/>
              </a:rPr>
              <a:t>Data from the medical record can also be used to support any additional </a:t>
            </a:r>
            <a:r>
              <a:rPr lang="en-US" sz="1200" b="1" kern="1200" dirty="0">
                <a:solidFill>
                  <a:schemeClr val="tx1"/>
                </a:solidFill>
                <a:latin typeface="+mn-lt"/>
                <a:ea typeface="+mn-ea"/>
                <a:cs typeface="+mn-cs"/>
              </a:rPr>
              <a:t>utilization review</a:t>
            </a:r>
            <a:r>
              <a:rPr lang="en-US" sz="1200" kern="1200" dirty="0">
                <a:solidFill>
                  <a:schemeClr val="tx1"/>
                </a:solidFill>
                <a:latin typeface="+mn-lt"/>
                <a:ea typeface="+mn-ea"/>
                <a:cs typeface="+mn-cs"/>
              </a:rPr>
              <a:t> requirements of the health plan, such as certification of additional days or demonstration of the need for an additional surgical procedure. At the same time, documenting services in the medical record may assist staff in completing </a:t>
            </a:r>
            <a:r>
              <a:rPr lang="en-US" sz="1200" b="1" kern="1200" dirty="0">
                <a:solidFill>
                  <a:schemeClr val="tx1"/>
                </a:solidFill>
                <a:latin typeface="+mn-lt"/>
                <a:ea typeface="+mn-ea"/>
                <a:cs typeface="+mn-cs"/>
              </a:rPr>
              <a:t>charge capture</a:t>
            </a:r>
            <a:r>
              <a:rPr lang="en-US" sz="1200" kern="1200" dirty="0">
                <a:solidFill>
                  <a:schemeClr val="tx1"/>
                </a:solidFill>
                <a:latin typeface="+mn-lt"/>
                <a:ea typeface="+mn-ea"/>
                <a:cs typeface="+mn-cs"/>
              </a:rPr>
              <a:t> – where the individual items making up the total charges on a patient account are compiled. </a:t>
            </a:r>
          </a:p>
          <a:p>
            <a:endParaRPr lang="en-US" sz="1200" kern="1200" dirty="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latin typeface="+mn-lt"/>
                <a:ea typeface="+mn-ea"/>
                <a:cs typeface="+mn-cs"/>
              </a:rPr>
              <a:t>The items added to a patient account at charge capture are recorded at the </a:t>
            </a:r>
            <a:r>
              <a:rPr lang="en-US" sz="1200" kern="1200" dirty="0" err="1">
                <a:solidFill>
                  <a:schemeClr val="tx1"/>
                </a:solidFill>
                <a:latin typeface="+mn-lt"/>
                <a:ea typeface="+mn-ea"/>
                <a:cs typeface="+mn-cs"/>
              </a:rPr>
              <a:t>Chargemaster</a:t>
            </a:r>
            <a:r>
              <a:rPr lang="en-US" sz="1200" kern="1200" dirty="0">
                <a:solidFill>
                  <a:schemeClr val="tx1"/>
                </a:solidFill>
                <a:latin typeface="+mn-lt"/>
                <a:ea typeface="+mn-ea"/>
                <a:cs typeface="+mn-cs"/>
              </a:rPr>
              <a:t> price so that the compiled claim is prepared using billed charges. It is good practice to verify the charges on the patient account against data in the medical record to verify that the items claimed for payment were documented as provided to the patient.  Ideally this would be done at the time the patient visit ends, at </a:t>
            </a:r>
            <a:r>
              <a:rPr lang="en-US" sz="1200" b="1" kern="1200" dirty="0">
                <a:solidFill>
                  <a:schemeClr val="tx1"/>
                </a:solidFill>
                <a:latin typeface="+mn-lt"/>
                <a:ea typeface="+mn-ea"/>
                <a:cs typeface="+mn-cs"/>
              </a:rPr>
              <a:t>discharge</a:t>
            </a:r>
            <a:r>
              <a:rPr lang="en-US" sz="1200" kern="1200" dirty="0">
                <a:solidFill>
                  <a:schemeClr val="tx1"/>
                </a:solidFill>
                <a:latin typeface="+mn-lt"/>
                <a:ea typeface="+mn-ea"/>
                <a:cs typeface="+mn-cs"/>
              </a:rPr>
              <a:t>. Also any information needed for </a:t>
            </a:r>
            <a:r>
              <a:rPr lang="en-US" sz="1200" b="1" kern="1200" dirty="0">
                <a:solidFill>
                  <a:schemeClr val="tx1"/>
                </a:solidFill>
                <a:latin typeface="+mn-lt"/>
                <a:ea typeface="+mn-ea"/>
                <a:cs typeface="+mn-cs"/>
              </a:rPr>
              <a:t>medical record completion </a:t>
            </a:r>
            <a:r>
              <a:rPr lang="en-US" sz="1200" kern="1200" dirty="0">
                <a:solidFill>
                  <a:schemeClr val="tx1"/>
                </a:solidFill>
                <a:latin typeface="+mn-lt"/>
                <a:ea typeface="+mn-ea"/>
                <a:cs typeface="+mn-cs"/>
              </a:rPr>
              <a:t>would be gathered in the final phase of this process.</a:t>
            </a:r>
          </a:p>
          <a:p>
            <a:endParaRPr lang="en-US" dirty="0"/>
          </a:p>
        </p:txBody>
      </p:sp>
      <p:sp>
        <p:nvSpPr>
          <p:cNvPr id="4" name="Slide Number Placeholder 3"/>
          <p:cNvSpPr>
            <a:spLocks noGrp="1"/>
          </p:cNvSpPr>
          <p:nvPr>
            <p:ph type="sldNum" sz="quarter" idx="10"/>
          </p:nvPr>
        </p:nvSpPr>
        <p:spPr/>
        <p:txBody>
          <a:bodyPr/>
          <a:lstStyle/>
          <a:p>
            <a:fld id="{F425FBC4-EDDB-9748-96F0-0D05920672FF}" type="slidenum">
              <a:rPr lang="en-US" smtClean="0"/>
              <a:pPr/>
              <a:t>18</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3950" cy="3490913"/>
          </a:xfrm>
        </p:spPr>
      </p:sp>
      <p:sp>
        <p:nvSpPr>
          <p:cNvPr id="3" name="Notes Placeholder 2"/>
          <p:cNvSpPr>
            <a:spLocks noGrp="1"/>
          </p:cNvSpPr>
          <p:nvPr>
            <p:ph type="body" idx="1"/>
          </p:nvPr>
        </p:nvSpPr>
        <p:spPr/>
        <p:txBody>
          <a:bodyPr>
            <a:normAutofit fontScale="77500" lnSpcReduction="20000"/>
          </a:bodyPr>
          <a:lstStyle/>
          <a:p>
            <a:r>
              <a:rPr lang="en-US" sz="1200" kern="1200" dirty="0">
                <a:solidFill>
                  <a:schemeClr val="tx1"/>
                </a:solidFill>
                <a:latin typeface="+mn-lt"/>
                <a:ea typeface="+mn-ea"/>
                <a:cs typeface="+mn-cs"/>
              </a:rPr>
              <a:t>Once the patient has been discharged from the physician’s or hospital’s care, the process goes from gathering data to using that data to compile a claim for reimbursement. The time between discharge of the patient and submission of that claim to a health plan is known as the </a:t>
            </a:r>
            <a:r>
              <a:rPr lang="en-US" sz="1200" b="1" kern="1200" dirty="0">
                <a:solidFill>
                  <a:schemeClr val="tx1"/>
                </a:solidFill>
                <a:latin typeface="+mn-lt"/>
                <a:ea typeface="+mn-ea"/>
                <a:cs typeface="+mn-cs"/>
              </a:rPr>
              <a:t>Discharged but Not Final Billed</a:t>
            </a:r>
            <a:r>
              <a:rPr lang="en-US" sz="1200" kern="1200" dirty="0">
                <a:solidFill>
                  <a:schemeClr val="tx1"/>
                </a:solidFill>
                <a:latin typeface="+mn-lt"/>
                <a:ea typeface="+mn-ea"/>
                <a:cs typeface="+mn-cs"/>
              </a:rPr>
              <a:t> or </a:t>
            </a:r>
            <a:r>
              <a:rPr lang="en-US" sz="1200" b="1" kern="1200" dirty="0">
                <a:solidFill>
                  <a:schemeClr val="tx1"/>
                </a:solidFill>
                <a:latin typeface="+mn-lt"/>
                <a:ea typeface="+mn-ea"/>
                <a:cs typeface="+mn-cs"/>
              </a:rPr>
              <a:t>DNFB</a:t>
            </a:r>
            <a:r>
              <a:rPr lang="en-US" sz="1200" kern="1200" dirty="0">
                <a:solidFill>
                  <a:schemeClr val="tx1"/>
                </a:solidFill>
                <a:latin typeface="+mn-lt"/>
                <a:ea typeface="+mn-ea"/>
                <a:cs typeface="+mn-cs"/>
              </a:rPr>
              <a:t>  Ideally, the medical record should be completed at the time of discharge or as quickly as possible thereafter, depending on the nature of services provided to the patient. review all documentation contained in the medical record to prepare a final summary of care provided to the patient for use in the billing process. Preparation of this document, known as the </a:t>
            </a:r>
            <a:r>
              <a:rPr lang="en-US" sz="1200" b="1" kern="1200" dirty="0">
                <a:solidFill>
                  <a:schemeClr val="tx1"/>
                </a:solidFill>
                <a:latin typeface="+mn-lt"/>
                <a:ea typeface="+mn-ea"/>
                <a:cs typeface="+mn-cs"/>
              </a:rPr>
              <a:t>discharge summary,</a:t>
            </a:r>
            <a:r>
              <a:rPr lang="en-US" sz="1200" kern="1200" dirty="0">
                <a:solidFill>
                  <a:schemeClr val="tx1"/>
                </a:solidFill>
                <a:latin typeface="+mn-lt"/>
                <a:ea typeface="+mn-ea"/>
                <a:cs typeface="+mn-cs"/>
              </a:rPr>
              <a:t> is a common point of delay in the timely completion of this process.</a:t>
            </a:r>
          </a:p>
          <a:p>
            <a:endParaRPr lang="en-US" sz="1200" kern="1200" dirty="0">
              <a:solidFill>
                <a:schemeClr val="tx1"/>
              </a:solidFill>
              <a:latin typeface="+mn-lt"/>
              <a:ea typeface="+mn-ea"/>
              <a:cs typeface="+mn-cs"/>
            </a:endParaRPr>
          </a:p>
          <a:p>
            <a:r>
              <a:rPr lang="en-US" sz="1200" kern="1200" dirty="0">
                <a:solidFill>
                  <a:schemeClr val="tx1"/>
                </a:solidFill>
                <a:latin typeface="+mn-lt"/>
                <a:ea typeface="+mn-ea"/>
                <a:cs typeface="+mn-cs"/>
              </a:rPr>
              <a:t>Once complete, the medical record is analyzed by a professional trained in the assignment of procedure and diagnosis codes to a patient record to classify the services provided and for use in billing. This process is known as </a:t>
            </a:r>
            <a:r>
              <a:rPr lang="en-US" sz="1200" b="1" kern="1200" dirty="0">
                <a:solidFill>
                  <a:schemeClr val="tx1"/>
                </a:solidFill>
                <a:latin typeface="+mn-lt"/>
                <a:ea typeface="+mn-ea"/>
                <a:cs typeface="+mn-cs"/>
              </a:rPr>
              <a:t>coding. </a:t>
            </a:r>
            <a:r>
              <a:rPr lang="en-US" sz="1200" kern="1200" dirty="0">
                <a:solidFill>
                  <a:schemeClr val="tx1"/>
                </a:solidFill>
                <a:latin typeface="+mn-lt"/>
                <a:ea typeface="+mn-ea"/>
                <a:cs typeface="+mn-cs"/>
              </a:rPr>
              <a:t>The coding process analyzes the medical record to assign codes that describe the diagnosis of the patient's condition and the procedures performed during the patient visit. </a:t>
            </a:r>
          </a:p>
          <a:p>
            <a:endParaRPr lang="en-US" sz="1200" kern="1200" dirty="0">
              <a:solidFill>
                <a:schemeClr val="tx1"/>
              </a:solidFill>
              <a:latin typeface="+mn-lt"/>
              <a:ea typeface="+mn-ea"/>
              <a:cs typeface="+mn-cs"/>
            </a:endParaRPr>
          </a:p>
          <a:p>
            <a:r>
              <a:rPr lang="en-US" sz="1200" kern="1200" dirty="0">
                <a:solidFill>
                  <a:schemeClr val="tx1"/>
                </a:solidFill>
                <a:latin typeface="+mn-lt"/>
                <a:ea typeface="+mn-ea"/>
                <a:cs typeface="+mn-cs"/>
              </a:rPr>
              <a:t>The </a:t>
            </a:r>
            <a:r>
              <a:rPr lang="en-US" sz="1200" b="1" kern="1200" dirty="0">
                <a:solidFill>
                  <a:schemeClr val="tx1"/>
                </a:solidFill>
                <a:latin typeface="+mn-lt"/>
                <a:ea typeface="+mn-ea"/>
                <a:cs typeface="+mn-cs"/>
              </a:rPr>
              <a:t>billing</a:t>
            </a:r>
            <a:r>
              <a:rPr lang="en-US" sz="1200" kern="1200" dirty="0">
                <a:solidFill>
                  <a:schemeClr val="tx1"/>
                </a:solidFill>
                <a:latin typeface="+mn-lt"/>
                <a:ea typeface="+mn-ea"/>
                <a:cs typeface="+mn-cs"/>
              </a:rPr>
              <a:t> step entails compiling charge, diagnosis, and procedure data from the medical record along with demographic and payment information into a formal claim for reimbursement to be sent to the health plan</a:t>
            </a:r>
          </a:p>
          <a:p>
            <a:endParaRPr lang="en-US" sz="1200" kern="1200" dirty="0">
              <a:solidFill>
                <a:schemeClr val="tx1"/>
              </a:solidFill>
              <a:latin typeface="+mn-lt"/>
              <a:ea typeface="+mn-ea"/>
              <a:cs typeface="+mn-cs"/>
            </a:endParaRPr>
          </a:p>
          <a:p>
            <a:r>
              <a:rPr lang="en-US" sz="1200" kern="1200" dirty="0">
                <a:solidFill>
                  <a:schemeClr val="tx1"/>
                </a:solidFill>
                <a:latin typeface="+mn-lt"/>
                <a:ea typeface="+mn-ea"/>
                <a:cs typeface="+mn-cs"/>
              </a:rPr>
              <a:t>Once the claim is submitted to the health plan, a series of steps are required by the health plan in order to process the claim for payment to the provider, collectively referred to as </a:t>
            </a:r>
            <a:r>
              <a:rPr lang="en-US" sz="1200" b="1" kern="1200" dirty="0">
                <a:solidFill>
                  <a:schemeClr val="tx1"/>
                </a:solidFill>
                <a:latin typeface="+mn-lt"/>
                <a:ea typeface="+mn-ea"/>
                <a:cs typeface="+mn-cs"/>
              </a:rPr>
              <a:t>claims adjudication</a:t>
            </a:r>
            <a:r>
              <a:rPr lang="en-US" sz="1200" kern="1200" dirty="0">
                <a:solidFill>
                  <a:schemeClr val="tx1"/>
                </a:solidFill>
                <a:latin typeface="+mn-lt"/>
                <a:ea typeface="+mn-ea"/>
                <a:cs typeface="+mn-cs"/>
              </a:rPr>
              <a:t>. Upon receipt of the claim, the health plan will record the claim in its inventory of claims pending processing in a step known as </a:t>
            </a:r>
            <a:r>
              <a:rPr lang="en-US" sz="1200" b="1" kern="1200" dirty="0">
                <a:solidFill>
                  <a:schemeClr val="tx1"/>
                </a:solidFill>
                <a:latin typeface="+mn-lt"/>
                <a:ea typeface="+mn-ea"/>
                <a:cs typeface="+mn-cs"/>
              </a:rPr>
              <a:t>claim logging</a:t>
            </a:r>
            <a:r>
              <a:rPr lang="en-US" sz="1200" kern="1200" dirty="0">
                <a:solidFill>
                  <a:schemeClr val="tx1"/>
                </a:solidFill>
                <a:latin typeface="+mn-lt"/>
                <a:ea typeface="+mn-ea"/>
                <a:cs typeface="+mn-cs"/>
              </a:rPr>
              <a:t>. It is customary with the use of electronic billing for the health plan to send an electronic acknowledgment of the claim to the provider</a:t>
            </a:r>
          </a:p>
          <a:p>
            <a:endParaRPr lang="en-US" sz="1200" kern="1200" dirty="0">
              <a:solidFill>
                <a:schemeClr val="tx1"/>
              </a:solidFill>
              <a:latin typeface="+mn-lt"/>
              <a:ea typeface="+mn-ea"/>
              <a:cs typeface="+mn-cs"/>
            </a:endParaRPr>
          </a:p>
          <a:p>
            <a:r>
              <a:rPr lang="en-US" sz="1200" kern="1200" dirty="0">
                <a:solidFill>
                  <a:schemeClr val="tx1"/>
                </a:solidFill>
                <a:latin typeface="+mn-lt"/>
                <a:ea typeface="+mn-ea"/>
                <a:cs typeface="+mn-cs"/>
              </a:rPr>
              <a:t>As the claim is being adjudicated, the first step is to verify that the patient was eligible for coverage by the health plan on the date of service recorded on the claim. This is important because a patient's </a:t>
            </a:r>
            <a:r>
              <a:rPr lang="en-US" sz="1200" b="1" kern="1200" dirty="0">
                <a:solidFill>
                  <a:schemeClr val="tx1"/>
                </a:solidFill>
                <a:latin typeface="+mn-lt"/>
                <a:ea typeface="+mn-ea"/>
                <a:cs typeface="+mn-cs"/>
              </a:rPr>
              <a:t>eligibility</a:t>
            </a:r>
            <a:r>
              <a:rPr lang="en-US" sz="1200" kern="1200" dirty="0">
                <a:solidFill>
                  <a:schemeClr val="tx1"/>
                </a:solidFill>
                <a:latin typeface="+mn-lt"/>
                <a:ea typeface="+mn-ea"/>
                <a:cs typeface="+mn-cs"/>
              </a:rPr>
              <a:t> for coverage may change, and record-keeping by the health plan may lag behind the actual transaction. Once the claim has been determined to be on behalf of a patient who is eligible for coverage, it is then screened for accuracy and for description of services covered by the contract between the patient and the health plan. </a:t>
            </a:r>
          </a:p>
          <a:p>
            <a:endParaRPr lang="en-US" sz="1200" kern="1200" dirty="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latin typeface="+mn-lt"/>
                <a:ea typeface="+mn-ea"/>
                <a:cs typeface="+mn-cs"/>
              </a:rPr>
              <a:t>After determination that the service is covered and provided to a person who is eligible for coverage, the adjudication process moves into calculation of the payment due. The payment amount is governed by the agreement between the provider and health plan in the contract. Once the payment amount has been determined, the </a:t>
            </a:r>
            <a:r>
              <a:rPr lang="en-US" sz="1200" b="1" kern="1200" dirty="0">
                <a:solidFill>
                  <a:schemeClr val="tx1"/>
                </a:solidFill>
                <a:latin typeface="+mn-lt"/>
                <a:ea typeface="+mn-ea"/>
                <a:cs typeface="+mn-cs"/>
              </a:rPr>
              <a:t>remittance</a:t>
            </a:r>
            <a:r>
              <a:rPr lang="en-US" sz="1200" kern="1200" dirty="0">
                <a:solidFill>
                  <a:schemeClr val="tx1"/>
                </a:solidFill>
                <a:latin typeface="+mn-lt"/>
                <a:ea typeface="+mn-ea"/>
                <a:cs typeface="+mn-cs"/>
              </a:rPr>
              <a:t> is prepared and queued for release on a specified future date. Normally, the payment is made through electronic funds transfer to the bank of the physician or hospital submitting the claim. When the payment is sent, the 835 record remittance advice is also sent. </a:t>
            </a:r>
          </a:p>
          <a:p>
            <a:r>
              <a:rPr lang="en-US" sz="1200" kern="1200" dirty="0">
                <a:solidFill>
                  <a:schemeClr val="tx1"/>
                </a:solidFill>
                <a:latin typeface="+mn-lt"/>
                <a:ea typeface="+mn-ea"/>
                <a:cs typeface="+mn-cs"/>
              </a:rPr>
              <a:t> </a:t>
            </a:r>
          </a:p>
          <a:p>
            <a:endParaRPr lang="en-US" sz="1200" kern="1200" dirty="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F425FBC4-EDDB-9748-96F0-0D05920672FF}" type="slidenum">
              <a:rPr lang="en-US" smtClean="0"/>
              <a:pPr/>
              <a:t>19</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3950" cy="3490913"/>
          </a:xfrm>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latin typeface="+mn-lt"/>
                <a:ea typeface="+mn-ea"/>
                <a:cs typeface="+mn-cs"/>
              </a:rPr>
              <a:t>A claim that has all such information is known as a </a:t>
            </a:r>
            <a:r>
              <a:rPr lang="en-US" sz="1200" b="1" kern="1200" dirty="0">
                <a:solidFill>
                  <a:schemeClr val="tx1"/>
                </a:solidFill>
                <a:latin typeface="+mn-lt"/>
                <a:ea typeface="+mn-ea"/>
                <a:cs typeface="+mn-cs"/>
              </a:rPr>
              <a:t>clean claim</a:t>
            </a:r>
            <a:r>
              <a:rPr lang="en-US" sz="1200" kern="1200" dirty="0">
                <a:solidFill>
                  <a:schemeClr val="tx1"/>
                </a:solidFill>
                <a:latin typeface="+mn-lt"/>
                <a:ea typeface="+mn-ea"/>
                <a:cs typeface="+mn-cs"/>
              </a:rPr>
              <a:t>. Most states and the federal government have requirements for health plans to pay a clean claim within a specified time after receipt. However, if a physician or hospital does not send a clean claim, payment will be delayed while the health plan seeks additional information. In such a circumstance it is more likely that the claim will be denied.</a:t>
            </a:r>
          </a:p>
          <a:p>
            <a:endParaRPr lang="en-US" dirty="0"/>
          </a:p>
          <a:p>
            <a:r>
              <a:rPr lang="en-US" sz="1200" kern="1200" dirty="0">
                <a:solidFill>
                  <a:schemeClr val="tx1"/>
                </a:solidFill>
                <a:latin typeface="+mn-lt"/>
                <a:ea typeface="+mn-ea"/>
                <a:cs typeface="+mn-cs"/>
              </a:rPr>
              <a:t>While some denials are unavoidable (such as in the case of a patient providing false or inaccurate information at the time of service), most denials are a result of an error in an earlier phases of this process. Avoiding errors before a claim is submitted eliminates or reduces delays in payment from a health plan. A best practice in </a:t>
            </a:r>
            <a:r>
              <a:rPr lang="en-US" sz="1200" b="1" kern="1200" dirty="0">
                <a:solidFill>
                  <a:schemeClr val="tx1"/>
                </a:solidFill>
                <a:latin typeface="+mn-lt"/>
                <a:ea typeface="+mn-ea"/>
                <a:cs typeface="+mn-cs"/>
              </a:rPr>
              <a:t>denial management</a:t>
            </a:r>
            <a:r>
              <a:rPr lang="en-US" sz="1200" kern="1200" dirty="0">
                <a:solidFill>
                  <a:schemeClr val="tx1"/>
                </a:solidFill>
                <a:latin typeface="+mn-lt"/>
                <a:ea typeface="+mn-ea"/>
                <a:cs typeface="+mn-cs"/>
              </a:rPr>
              <a:t> is to create a log of all denials received and determine trends and look for underlying causes for those denial</a:t>
            </a:r>
          </a:p>
          <a:p>
            <a:endParaRPr lang="en-US" sz="1200" kern="1200" dirty="0">
              <a:solidFill>
                <a:schemeClr val="tx1"/>
              </a:solidFill>
              <a:latin typeface="+mn-lt"/>
              <a:ea typeface="+mn-ea"/>
              <a:cs typeface="+mn-cs"/>
            </a:endParaRPr>
          </a:p>
          <a:p>
            <a:r>
              <a:rPr lang="en-US" sz="1200" b="1" kern="1200" dirty="0">
                <a:solidFill>
                  <a:schemeClr val="tx1"/>
                </a:solidFill>
                <a:latin typeface="+mn-lt"/>
                <a:ea typeface="+mn-ea"/>
                <a:cs typeface="+mn-cs"/>
              </a:rPr>
              <a:t>Payment posting</a:t>
            </a:r>
            <a:r>
              <a:rPr lang="en-US" sz="1200" kern="1200" dirty="0">
                <a:solidFill>
                  <a:schemeClr val="tx1"/>
                </a:solidFill>
                <a:latin typeface="+mn-lt"/>
                <a:ea typeface="+mn-ea"/>
                <a:cs typeface="+mn-cs"/>
              </a:rPr>
              <a:t>, when accomplished through electronic billing and electronic funds transfer, is usually a straightforward process, where the total payment on a remittance advice is compared to the total payment posted</a:t>
            </a:r>
          </a:p>
          <a:p>
            <a:endParaRPr lang="en-US" sz="1200" kern="1200" dirty="0">
              <a:solidFill>
                <a:schemeClr val="tx1"/>
              </a:solidFill>
              <a:latin typeface="+mn-lt"/>
              <a:ea typeface="+mn-ea"/>
              <a:cs typeface="+mn-cs"/>
            </a:endParaRPr>
          </a:p>
          <a:p>
            <a:r>
              <a:rPr lang="en-US" sz="1200" kern="1200" dirty="0">
                <a:solidFill>
                  <a:schemeClr val="tx1"/>
                </a:solidFill>
                <a:latin typeface="+mn-lt"/>
                <a:ea typeface="+mn-ea"/>
                <a:cs typeface="+mn-cs"/>
              </a:rPr>
              <a:t>. Once the total payments received from the health plan and patient equal the amount specified in the contract with the health plan, the hospital or physician office can close the account</a:t>
            </a:r>
            <a:endParaRPr lang="en-US" dirty="0"/>
          </a:p>
        </p:txBody>
      </p:sp>
      <p:sp>
        <p:nvSpPr>
          <p:cNvPr id="4" name="Slide Number Placeholder 3"/>
          <p:cNvSpPr>
            <a:spLocks noGrp="1"/>
          </p:cNvSpPr>
          <p:nvPr>
            <p:ph type="sldNum" sz="quarter" idx="10"/>
          </p:nvPr>
        </p:nvSpPr>
        <p:spPr/>
        <p:txBody>
          <a:bodyPr/>
          <a:lstStyle/>
          <a:p>
            <a:fld id="{F425FBC4-EDDB-9748-96F0-0D05920672FF}" type="slidenum">
              <a:rPr lang="en-US" smtClean="0"/>
              <a:pPr/>
              <a:t>20</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3950" cy="3490913"/>
          </a:xfrm>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latin typeface="+mn-lt"/>
                <a:ea typeface="+mn-ea"/>
                <a:cs typeface="+mn-cs"/>
              </a:rPr>
              <a:t>It is also critical for attention to be paid to the amount of cash on hand and the use of cash while the provider awaits reimbursement for services.</a:t>
            </a:r>
          </a:p>
          <a:p>
            <a:r>
              <a:rPr lang="en-US" sz="1200" kern="1200" dirty="0">
                <a:solidFill>
                  <a:schemeClr val="tx1"/>
                </a:solidFill>
                <a:latin typeface="+mn-lt"/>
                <a:ea typeface="+mn-ea"/>
                <a:cs typeface="+mn-cs"/>
              </a:rPr>
              <a:t>The difference between current assets (cash, receivables, and inventory) and current liabilities (salaries payable and accounts payable) is referred to as </a:t>
            </a:r>
            <a:r>
              <a:rPr lang="en-US" sz="1200" b="1" kern="1200" dirty="0">
                <a:solidFill>
                  <a:schemeClr val="tx1"/>
                </a:solidFill>
                <a:latin typeface="+mn-lt"/>
                <a:ea typeface="+mn-ea"/>
                <a:cs typeface="+mn-cs"/>
              </a:rPr>
              <a:t>working capital</a:t>
            </a:r>
          </a:p>
          <a:p>
            <a:endParaRPr lang="en-US" sz="1200" b="1" kern="1200" dirty="0">
              <a:solidFill>
                <a:schemeClr val="tx1"/>
              </a:solidFill>
              <a:latin typeface="+mn-lt"/>
              <a:ea typeface="+mn-ea"/>
              <a:cs typeface="+mn-cs"/>
            </a:endParaRPr>
          </a:p>
          <a:p>
            <a:r>
              <a:rPr lang="en-US" sz="1200" kern="1200" dirty="0">
                <a:solidFill>
                  <a:schemeClr val="tx1"/>
                </a:solidFill>
                <a:latin typeface="+mn-lt"/>
                <a:ea typeface="+mn-ea"/>
                <a:cs typeface="+mn-cs"/>
              </a:rPr>
              <a:t>Essentially, working capital management entails collecting receivables as quickly as possible while making payments for salaries and other expenses on the day due, and not before</a:t>
            </a:r>
          </a:p>
          <a:p>
            <a:endParaRPr lang="en-US" sz="1200" kern="1200" dirty="0">
              <a:solidFill>
                <a:schemeClr val="tx1"/>
              </a:solidFill>
              <a:latin typeface="+mn-lt"/>
              <a:ea typeface="+mn-ea"/>
              <a:cs typeface="+mn-cs"/>
            </a:endParaRPr>
          </a:p>
          <a:p>
            <a:r>
              <a:rPr lang="en-US" sz="1200" kern="1200" dirty="0">
                <a:solidFill>
                  <a:schemeClr val="tx1"/>
                </a:solidFill>
                <a:latin typeface="+mn-lt"/>
                <a:ea typeface="+mn-ea"/>
                <a:cs typeface="+mn-cs"/>
              </a:rPr>
              <a:t>A common metric for monitoring inventory levels is the </a:t>
            </a:r>
            <a:r>
              <a:rPr lang="en-US" sz="1200" b="1" kern="1200" dirty="0">
                <a:solidFill>
                  <a:schemeClr val="tx1"/>
                </a:solidFill>
                <a:latin typeface="+mn-lt"/>
                <a:ea typeface="+mn-ea"/>
                <a:cs typeface="+mn-cs"/>
              </a:rPr>
              <a:t>days in inventory</a:t>
            </a:r>
            <a:r>
              <a:rPr lang="en-US" sz="1200" kern="1200" dirty="0">
                <a:solidFill>
                  <a:schemeClr val="tx1"/>
                </a:solidFill>
                <a:latin typeface="+mn-lt"/>
                <a:ea typeface="+mn-ea"/>
                <a:cs typeface="+mn-cs"/>
              </a:rPr>
              <a:t> ratio. Hospitals use this ratio frequently, as do large physician clinics. It may not be relevant to a small physician office or a health plan that maintains only a minimum inventory. </a:t>
            </a:r>
          </a:p>
          <a:p>
            <a:endParaRPr lang="en-US" sz="1200" kern="1200" dirty="0">
              <a:solidFill>
                <a:schemeClr val="tx1"/>
              </a:solidFill>
              <a:latin typeface="+mn-lt"/>
              <a:ea typeface="+mn-ea"/>
              <a:cs typeface="+mn-cs"/>
            </a:endParaRPr>
          </a:p>
          <a:p>
            <a:r>
              <a:rPr lang="en-US" sz="1200" b="1" kern="1200" dirty="0">
                <a:solidFill>
                  <a:schemeClr val="tx1"/>
                </a:solidFill>
                <a:latin typeface="+mn-lt"/>
                <a:ea typeface="+mn-ea"/>
                <a:cs typeface="+mn-cs"/>
              </a:rPr>
              <a:t>days in payables</a:t>
            </a:r>
            <a:r>
              <a:rPr lang="en-US" sz="1200" kern="1200" dirty="0">
                <a:solidFill>
                  <a:schemeClr val="tx1"/>
                </a:solidFill>
                <a:latin typeface="+mn-lt"/>
                <a:ea typeface="+mn-ea"/>
                <a:cs typeface="+mn-cs"/>
              </a:rPr>
              <a:t> ratio is also an important tool. The health plan has a large amount of payables on hand in terms of claims awaiting adjudication. Health plan managers must be sure that they are timely paying invoices presented for payment. This is equally true for a physician clinic or hospital purchasing supplies on trade credit. Timely payments are essential to maintain access to trade credit, which allows the hospital or clinic to finance supplies used to provide care. </a:t>
            </a:r>
          </a:p>
          <a:p>
            <a:r>
              <a:rPr lang="en-US" sz="1200" kern="1200" dirty="0">
                <a:solidFill>
                  <a:schemeClr val="tx1"/>
                </a:solidFill>
                <a:latin typeface="+mn-lt"/>
                <a:ea typeface="+mn-ea"/>
                <a:cs typeface="+mn-cs"/>
              </a:rPr>
              <a:t> </a:t>
            </a:r>
          </a:p>
          <a:p>
            <a:endParaRPr lang="en-US" sz="1200" kern="1200" dirty="0">
              <a:solidFill>
                <a:schemeClr val="tx1"/>
              </a:solidFill>
              <a:latin typeface="+mn-lt"/>
              <a:ea typeface="+mn-ea"/>
              <a:cs typeface="+mn-cs"/>
            </a:endParaRPr>
          </a:p>
          <a:p>
            <a:endParaRPr lang="en-US" sz="1200" kern="1200" dirty="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F425FBC4-EDDB-9748-96F0-0D05920672FF}" type="slidenum">
              <a:rPr lang="en-US" smtClean="0"/>
              <a:pPr/>
              <a:t>21</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3950" cy="3490913"/>
          </a:xfrm>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latin typeface="+mn-lt"/>
                <a:ea typeface="+mn-ea"/>
                <a:cs typeface="+mn-cs"/>
              </a:rPr>
              <a:t>Short-term sources of financing entail different forms of debt. The most common form of short-term debt in a healthcare organization is accounts payable. </a:t>
            </a:r>
            <a:r>
              <a:rPr lang="en-US" sz="1200" b="1" kern="1200" dirty="0">
                <a:solidFill>
                  <a:schemeClr val="tx1"/>
                </a:solidFill>
                <a:latin typeface="+mn-lt"/>
                <a:ea typeface="+mn-ea"/>
                <a:cs typeface="+mn-cs"/>
              </a:rPr>
              <a:t>Accounts payable</a:t>
            </a:r>
            <a:r>
              <a:rPr lang="en-US" sz="1200" kern="1200" dirty="0">
                <a:solidFill>
                  <a:schemeClr val="tx1"/>
                </a:solidFill>
                <a:latin typeface="+mn-lt"/>
                <a:ea typeface="+mn-ea"/>
                <a:cs typeface="+mn-cs"/>
              </a:rPr>
              <a:t> are a form of trade credit where a supplier delivers goods to a buyer but delays collection on those supplies for a short time, usually about 30 days. This delay in payment for supplies is a form of debt that can free up cash for other uses such as payment of salaries.</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latin typeface="+mn-lt"/>
                <a:ea typeface="+mn-ea"/>
                <a:cs typeface="+mn-cs"/>
              </a:rPr>
              <a:t>Some businesses acquire additional short-term debt through a </a:t>
            </a:r>
            <a:r>
              <a:rPr lang="en-US" sz="1200" b="1" kern="1200" dirty="0">
                <a:solidFill>
                  <a:schemeClr val="tx1"/>
                </a:solidFill>
                <a:latin typeface="+mn-lt"/>
                <a:ea typeface="+mn-ea"/>
                <a:cs typeface="+mn-cs"/>
              </a:rPr>
              <a:t>line of credit</a:t>
            </a:r>
            <a:r>
              <a:rPr lang="en-US" sz="1200" kern="1200" dirty="0">
                <a:solidFill>
                  <a:schemeClr val="tx1"/>
                </a:solidFill>
                <a:latin typeface="+mn-lt"/>
                <a:ea typeface="+mn-ea"/>
                <a:cs typeface="+mn-cs"/>
              </a:rPr>
              <a:t> with their bank. A line of credit is like a credit card, through which the organization can draw funds as needed to meet immediate cash needs.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latin typeface="+mn-lt"/>
                <a:ea typeface="+mn-ea"/>
                <a:cs typeface="+mn-cs"/>
              </a:rPr>
              <a:t>Long-term debt is almost always secured with some asset of the business as collateral for the debt. This debt is usually in the form of a </a:t>
            </a:r>
            <a:r>
              <a:rPr lang="en-US" sz="1200" b="1" kern="1200" dirty="0">
                <a:solidFill>
                  <a:schemeClr val="tx1"/>
                </a:solidFill>
                <a:latin typeface="+mn-lt"/>
                <a:ea typeface="+mn-ea"/>
                <a:cs typeface="+mn-cs"/>
              </a:rPr>
              <a:t>mortgage</a:t>
            </a:r>
            <a:r>
              <a:rPr lang="en-US" sz="1200" kern="1200" dirty="0">
                <a:solidFill>
                  <a:schemeClr val="tx1"/>
                </a:solidFill>
                <a:latin typeface="+mn-lt"/>
                <a:ea typeface="+mn-ea"/>
                <a:cs typeface="+mn-cs"/>
              </a:rPr>
              <a:t> or a </a:t>
            </a:r>
            <a:r>
              <a:rPr lang="en-US" sz="1200" b="1" kern="1200" dirty="0">
                <a:solidFill>
                  <a:schemeClr val="tx1"/>
                </a:solidFill>
                <a:latin typeface="+mn-lt"/>
                <a:ea typeface="+mn-ea"/>
                <a:cs typeface="+mn-cs"/>
              </a:rPr>
              <a:t>bond issue</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b="1" kern="1200" dirty="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latin typeface="+mn-lt"/>
                <a:ea typeface="+mn-ea"/>
                <a:cs typeface="+mn-cs"/>
              </a:rPr>
              <a:t>A longer-term rental arrangement is referred to as a </a:t>
            </a:r>
            <a:r>
              <a:rPr lang="en-US" sz="1200" b="1" kern="1200" dirty="0">
                <a:solidFill>
                  <a:schemeClr val="tx1"/>
                </a:solidFill>
                <a:latin typeface="+mn-lt"/>
                <a:ea typeface="+mn-ea"/>
                <a:cs typeface="+mn-cs"/>
              </a:rPr>
              <a:t>lease</a:t>
            </a:r>
            <a:r>
              <a:rPr lang="en-US" sz="1200" kern="1200" dirty="0">
                <a:solidFill>
                  <a:schemeClr val="tx1"/>
                </a:solidFill>
                <a:latin typeface="+mn-lt"/>
                <a:ea typeface="+mn-ea"/>
                <a:cs typeface="+mn-cs"/>
              </a:rPr>
              <a:t>. A lease may be structured as either an </a:t>
            </a:r>
            <a:r>
              <a:rPr lang="en-US" sz="1200" b="1" kern="1200" dirty="0">
                <a:solidFill>
                  <a:schemeClr val="tx1"/>
                </a:solidFill>
                <a:latin typeface="+mn-lt"/>
                <a:ea typeface="+mn-ea"/>
                <a:cs typeface="+mn-cs"/>
              </a:rPr>
              <a:t>operating lease</a:t>
            </a:r>
            <a:r>
              <a:rPr lang="en-US" sz="1200" kern="1200" dirty="0">
                <a:solidFill>
                  <a:schemeClr val="tx1"/>
                </a:solidFill>
                <a:latin typeface="+mn-lt"/>
                <a:ea typeface="+mn-ea"/>
                <a:cs typeface="+mn-cs"/>
              </a:rPr>
              <a:t> or a </a:t>
            </a:r>
            <a:r>
              <a:rPr lang="en-US" sz="1200" b="1" kern="1200" dirty="0">
                <a:solidFill>
                  <a:schemeClr val="tx1"/>
                </a:solidFill>
                <a:latin typeface="+mn-lt"/>
                <a:ea typeface="+mn-ea"/>
                <a:cs typeface="+mn-cs"/>
              </a:rPr>
              <a:t>capital lease</a:t>
            </a:r>
            <a:r>
              <a:rPr lang="en-US" sz="1200" kern="1200" dirty="0">
                <a:solidFill>
                  <a:schemeClr val="tx1"/>
                </a:solidFill>
                <a:latin typeface="+mn-lt"/>
                <a:ea typeface="+mn-ea"/>
                <a:cs typeface="+mn-cs"/>
              </a:rPr>
              <a:t>. An operating lease is essentially a long-term rental of facilities or equipment . . A capital lease is similar in many respects to a mortgage in that the lessee makes a fixed monthly payment to the </a:t>
            </a:r>
            <a:r>
              <a:rPr lang="en-US" sz="1200" kern="1200" dirty="0" err="1">
                <a:solidFill>
                  <a:schemeClr val="tx1"/>
                </a:solidFill>
                <a:latin typeface="+mn-lt"/>
                <a:ea typeface="+mn-ea"/>
                <a:cs typeface="+mn-cs"/>
              </a:rPr>
              <a:t>lessor</a:t>
            </a:r>
            <a:r>
              <a:rPr lang="en-US" sz="1200" kern="1200">
                <a:solidFill>
                  <a:schemeClr val="tx1"/>
                </a:solidFill>
                <a:latin typeface="+mn-lt"/>
                <a:ea typeface="+mn-ea"/>
                <a:cs typeface="+mn-cs"/>
              </a:rPr>
              <a:t> for use of the asset</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F425FBC4-EDDB-9748-96F0-0D05920672FF}" type="slidenum">
              <a:rPr lang="en-US" smtClean="0"/>
              <a:pPr/>
              <a:t>22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3950" cy="3490913"/>
          </a:xfrm>
        </p:spPr>
      </p:sp>
      <p:sp>
        <p:nvSpPr>
          <p:cNvPr id="3" name="Notes Placeholder 2"/>
          <p:cNvSpPr>
            <a:spLocks noGrp="1"/>
          </p:cNvSpPr>
          <p:nvPr>
            <p:ph type="body" idx="1"/>
          </p:nvPr>
        </p:nvSpPr>
        <p:spPr/>
        <p:txBody>
          <a:bodyPr>
            <a:normAutofit/>
          </a:bodyPr>
          <a:lstStyle/>
          <a:p>
            <a:r>
              <a:rPr lang="en-US" sz="1200" kern="1200" dirty="0">
                <a:solidFill>
                  <a:schemeClr val="tx1"/>
                </a:solidFill>
                <a:latin typeface="+mn-lt"/>
                <a:ea typeface="+mn-ea"/>
                <a:cs typeface="+mn-cs"/>
              </a:rPr>
              <a:t>insurers generally require some </a:t>
            </a:r>
            <a:r>
              <a:rPr lang="en-US" sz="1200" b="1" kern="1200" dirty="0">
                <a:solidFill>
                  <a:schemeClr val="tx1"/>
                </a:solidFill>
                <a:latin typeface="+mn-lt"/>
                <a:ea typeface="+mn-ea"/>
                <a:cs typeface="+mn-cs"/>
              </a:rPr>
              <a:t>out-of-pocket</a:t>
            </a:r>
            <a:r>
              <a:rPr lang="en-US" sz="1200" kern="1200" dirty="0">
                <a:solidFill>
                  <a:schemeClr val="tx1"/>
                </a:solidFill>
                <a:latin typeface="+mn-lt"/>
                <a:ea typeface="+mn-ea"/>
                <a:cs typeface="+mn-cs"/>
              </a:rPr>
              <a:t> payment by the patient to supplement the insurance payment - , usually as an incentive for the patient to use insurance only when needed</a:t>
            </a:r>
            <a:endParaRPr lang="en-US" dirty="0"/>
          </a:p>
        </p:txBody>
      </p:sp>
      <p:sp>
        <p:nvSpPr>
          <p:cNvPr id="4" name="Slide Number Placeholder 3"/>
          <p:cNvSpPr>
            <a:spLocks noGrp="1"/>
          </p:cNvSpPr>
          <p:nvPr>
            <p:ph type="sldNum" sz="quarter" idx="10"/>
          </p:nvPr>
        </p:nvSpPr>
        <p:spPr/>
        <p:txBody>
          <a:bodyPr/>
          <a:lstStyle/>
          <a:p>
            <a:fld id="{F425FBC4-EDDB-9748-96F0-0D05920672FF}" type="slidenum">
              <a:rPr lang="en-US" smtClean="0"/>
              <a:pPr/>
              <a:t>5</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3950" cy="3490913"/>
          </a:xfrm>
        </p:spPr>
      </p:sp>
      <p:sp>
        <p:nvSpPr>
          <p:cNvPr id="3" name="Notes Placeholder 2"/>
          <p:cNvSpPr>
            <a:spLocks noGrp="1"/>
          </p:cNvSpPr>
          <p:nvPr>
            <p:ph type="body" idx="1"/>
          </p:nvPr>
        </p:nvSpPr>
        <p:spPr/>
        <p:txBody>
          <a:bodyPr>
            <a:normAutofit/>
          </a:bodyPr>
          <a:lstStyle/>
          <a:p>
            <a:r>
              <a:rPr lang="en-US" sz="1200" kern="1200" dirty="0">
                <a:solidFill>
                  <a:schemeClr val="tx1"/>
                </a:solidFill>
                <a:latin typeface="+mn-lt"/>
                <a:ea typeface="+mn-ea"/>
                <a:cs typeface="+mn-cs"/>
              </a:rPr>
              <a:t>The types of out-of-pocket payments required are: deductible, copayment, and coinsurance. The </a:t>
            </a:r>
            <a:r>
              <a:rPr lang="en-US" sz="1200" b="1" kern="1200" dirty="0">
                <a:solidFill>
                  <a:schemeClr val="tx1"/>
                </a:solidFill>
                <a:latin typeface="+mn-lt"/>
                <a:ea typeface="+mn-ea"/>
                <a:cs typeface="+mn-cs"/>
              </a:rPr>
              <a:t>deductible</a:t>
            </a:r>
            <a:r>
              <a:rPr lang="en-US" sz="1200" kern="1200" dirty="0">
                <a:solidFill>
                  <a:schemeClr val="tx1"/>
                </a:solidFill>
                <a:latin typeface="+mn-lt"/>
                <a:ea typeface="+mn-ea"/>
                <a:cs typeface="+mn-cs"/>
              </a:rPr>
              <a:t> is a pre-determined amount that the patient pays before the insurer begins to pay for services. </a:t>
            </a:r>
            <a:r>
              <a:rPr lang="en-US" sz="1200" b="1" kern="1200" dirty="0">
                <a:solidFill>
                  <a:schemeClr val="tx1"/>
                </a:solidFill>
                <a:latin typeface="+mn-lt"/>
                <a:ea typeface="+mn-ea"/>
                <a:cs typeface="+mn-cs"/>
              </a:rPr>
              <a:t>Coinsurance</a:t>
            </a:r>
            <a:r>
              <a:rPr lang="en-US" sz="1200" kern="1200" dirty="0">
                <a:solidFill>
                  <a:schemeClr val="tx1"/>
                </a:solidFill>
                <a:latin typeface="+mn-lt"/>
                <a:ea typeface="+mn-ea"/>
                <a:cs typeface="+mn-cs"/>
              </a:rPr>
              <a:t> is a percentage of the insurance payment amount paid by the patient, along with the amount paid by the insurer. A </a:t>
            </a:r>
            <a:r>
              <a:rPr lang="en-US" sz="1200" b="1" kern="1200" dirty="0">
                <a:solidFill>
                  <a:schemeClr val="tx1"/>
                </a:solidFill>
                <a:latin typeface="+mn-lt"/>
                <a:ea typeface="+mn-ea"/>
                <a:cs typeface="+mn-cs"/>
              </a:rPr>
              <a:t>copayment</a:t>
            </a:r>
            <a:r>
              <a:rPr lang="en-US" sz="1200" kern="1200" dirty="0">
                <a:solidFill>
                  <a:schemeClr val="tx1"/>
                </a:solidFill>
                <a:latin typeface="+mn-lt"/>
                <a:ea typeface="+mn-ea"/>
                <a:cs typeface="+mn-cs"/>
              </a:rPr>
              <a:t> is a flat amount that the patient pays at each time of service.</a:t>
            </a:r>
          </a:p>
          <a:p>
            <a:r>
              <a:rPr lang="en-US" sz="1200" kern="1200" dirty="0">
                <a:solidFill>
                  <a:schemeClr val="tx1"/>
                </a:solidFill>
                <a:latin typeface="+mn-lt"/>
                <a:ea typeface="+mn-ea"/>
                <a:cs typeface="+mn-cs"/>
              </a:rPr>
              <a:t> </a:t>
            </a:r>
          </a:p>
          <a:p>
            <a:r>
              <a:rPr lang="en-US" sz="1200" b="1" i="1" kern="1200" dirty="0">
                <a:solidFill>
                  <a:schemeClr val="tx1"/>
                </a:solidFill>
                <a:latin typeface="+mn-lt"/>
                <a:ea typeface="+mn-ea"/>
                <a:cs typeface="+mn-cs"/>
              </a:rPr>
              <a:t>It is important to remember that the patient is ultimately responsible for payment for services to a physician or hospital. A contract between an insurer and a provider may limit the ability for the provider to collect from a patient for denial of payment for covered benefits. However, the patient may have to pay a provider for any services not determined to be a covered benefit under the patient contract with the insurer.</a:t>
            </a:r>
            <a:endParaRPr lang="en-US" sz="1200" kern="1200" dirty="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F425FBC4-EDDB-9748-96F0-0D05920672FF}" type="slidenum">
              <a:rPr lang="en-US" smtClean="0"/>
              <a:pPr/>
              <a:t>6</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3950" cy="3490913"/>
          </a:xfrm>
        </p:spPr>
      </p:sp>
      <p:sp>
        <p:nvSpPr>
          <p:cNvPr id="3" name="Notes Placeholder 2"/>
          <p:cNvSpPr>
            <a:spLocks noGrp="1"/>
          </p:cNvSpPr>
          <p:nvPr>
            <p:ph type="body" idx="1"/>
          </p:nvPr>
        </p:nvSpPr>
        <p:spPr/>
        <p:txBody>
          <a:bodyPr>
            <a:normAutofit/>
          </a:bodyPr>
          <a:lstStyle/>
          <a:p>
            <a:r>
              <a:rPr lang="en-US" sz="1200" kern="1200" dirty="0">
                <a:solidFill>
                  <a:schemeClr val="tx1"/>
                </a:solidFill>
                <a:latin typeface="+mn-lt"/>
                <a:ea typeface="+mn-ea"/>
                <a:cs typeface="+mn-cs"/>
              </a:rPr>
              <a:t> The term </a:t>
            </a:r>
            <a:r>
              <a:rPr lang="en-US" sz="1200" b="1" kern="1200" dirty="0">
                <a:solidFill>
                  <a:schemeClr val="tx1"/>
                </a:solidFill>
                <a:latin typeface="+mn-lt"/>
                <a:ea typeface="+mn-ea"/>
                <a:cs typeface="+mn-cs"/>
              </a:rPr>
              <a:t>reimbursement</a:t>
            </a:r>
            <a:r>
              <a:rPr lang="en-US" sz="1200" kern="1200" dirty="0">
                <a:solidFill>
                  <a:schemeClr val="tx1"/>
                </a:solidFill>
                <a:latin typeface="+mn-lt"/>
                <a:ea typeface="+mn-ea"/>
                <a:cs typeface="+mn-cs"/>
              </a:rPr>
              <a:t> is used to describe payment by an insurer to a hospital or physician. This term is used because a physician or hospital provider will render services to a patient and then submit a claim to an insurer</a:t>
            </a:r>
            <a:endParaRPr lang="en-US" dirty="0"/>
          </a:p>
        </p:txBody>
      </p:sp>
      <p:sp>
        <p:nvSpPr>
          <p:cNvPr id="4" name="Slide Number Placeholder 3"/>
          <p:cNvSpPr>
            <a:spLocks noGrp="1"/>
          </p:cNvSpPr>
          <p:nvPr>
            <p:ph type="sldNum" sz="quarter" idx="10"/>
          </p:nvPr>
        </p:nvSpPr>
        <p:spPr/>
        <p:txBody>
          <a:bodyPr/>
          <a:lstStyle/>
          <a:p>
            <a:fld id="{F425FBC4-EDDB-9748-96F0-0D05920672FF}" type="slidenum">
              <a:rPr lang="en-US" smtClean="0"/>
              <a:pPr/>
              <a:t>7</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3950" cy="3490913"/>
          </a:xfrm>
        </p:spPr>
      </p:sp>
      <p:sp>
        <p:nvSpPr>
          <p:cNvPr id="3" name="Notes Placeholder 2"/>
          <p:cNvSpPr>
            <a:spLocks noGrp="1"/>
          </p:cNvSpPr>
          <p:nvPr>
            <p:ph type="body" idx="1"/>
          </p:nvPr>
        </p:nvSpPr>
        <p:spPr/>
        <p:txBody>
          <a:bodyPr>
            <a:normAutofit/>
          </a:bodyPr>
          <a:lstStyle/>
          <a:p>
            <a:pPr>
              <a:buFont typeface="Arial" pitchFamily="34" charset="0"/>
              <a:buChar char="•"/>
            </a:pPr>
            <a:r>
              <a:rPr lang="en-US" sz="1200" kern="1200" dirty="0">
                <a:solidFill>
                  <a:schemeClr val="tx1"/>
                </a:solidFill>
                <a:latin typeface="+mn-lt"/>
                <a:ea typeface="+mn-ea"/>
                <a:cs typeface="+mn-cs"/>
              </a:rPr>
              <a:t> The time span between submitting a claim and receiving payment can represent a financial challenge for a hospital or physician. The average time it takes for a hospital or p</a:t>
            </a:r>
          </a:p>
          <a:p>
            <a:r>
              <a:rPr lang="en-US" sz="1200" kern="1200" dirty="0">
                <a:solidFill>
                  <a:schemeClr val="tx1"/>
                </a:solidFill>
                <a:latin typeface="+mn-lt"/>
                <a:ea typeface="+mn-ea"/>
                <a:cs typeface="+mn-cs"/>
              </a:rPr>
              <a:t>physician to be paid for services by a health plan is measured by the </a:t>
            </a:r>
            <a:r>
              <a:rPr lang="en-US" sz="1200" b="1" kern="1200" dirty="0">
                <a:solidFill>
                  <a:schemeClr val="tx1"/>
                </a:solidFill>
                <a:latin typeface="+mn-lt"/>
                <a:ea typeface="+mn-ea"/>
                <a:cs typeface="+mn-cs"/>
              </a:rPr>
              <a:t>days in accounts receivable ratio</a:t>
            </a:r>
          </a:p>
          <a:p>
            <a:pPr>
              <a:buFont typeface="Arial" pitchFamily="34" charset="0"/>
              <a:buChar char="•"/>
            </a:pPr>
            <a:r>
              <a:rPr lang="en-US" sz="1200" b="1" kern="1200" dirty="0">
                <a:solidFill>
                  <a:schemeClr val="tx1"/>
                </a:solidFill>
                <a:latin typeface="+mn-lt"/>
                <a:ea typeface="+mn-ea"/>
                <a:cs typeface="+mn-cs"/>
              </a:rPr>
              <a:t> </a:t>
            </a:r>
            <a:r>
              <a:rPr lang="en-US" sz="1200" kern="1200" dirty="0">
                <a:solidFill>
                  <a:schemeClr val="tx1"/>
                </a:solidFill>
                <a:latin typeface="+mn-lt"/>
                <a:ea typeface="+mn-ea"/>
                <a:cs typeface="+mn-cs"/>
              </a:rPr>
              <a:t>The physician or hospital has already paid for the resources needed in providing services to the patient (such as salaries or invoices for medicines and supplies). Therefore, any delay in receiving reimbursement for those costs from an insurer or patient can threaten the financial health of the hospital or physician entity</a:t>
            </a:r>
            <a:endParaRPr lang="en-US" dirty="0"/>
          </a:p>
        </p:txBody>
      </p:sp>
      <p:sp>
        <p:nvSpPr>
          <p:cNvPr id="4" name="Slide Number Placeholder 3"/>
          <p:cNvSpPr>
            <a:spLocks noGrp="1"/>
          </p:cNvSpPr>
          <p:nvPr>
            <p:ph type="sldNum" sz="quarter" idx="10"/>
          </p:nvPr>
        </p:nvSpPr>
        <p:spPr/>
        <p:txBody>
          <a:bodyPr/>
          <a:lstStyle/>
          <a:p>
            <a:fld id="{F425FBC4-EDDB-9748-96F0-0D05920672FF}" type="slidenum">
              <a:rPr lang="en-US" smtClean="0"/>
              <a:pPr/>
              <a:t>8</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3950" cy="3490913"/>
          </a:xfrm>
        </p:spPr>
      </p:sp>
      <p:sp>
        <p:nvSpPr>
          <p:cNvPr id="3" name="Notes Placeholder 2"/>
          <p:cNvSpPr>
            <a:spLocks noGrp="1"/>
          </p:cNvSpPr>
          <p:nvPr>
            <p:ph type="body" idx="1"/>
          </p:nvPr>
        </p:nvSpPr>
        <p:spPr/>
        <p:txBody>
          <a:bodyPr>
            <a:normAutofit/>
          </a:bodyPr>
          <a:lstStyle/>
          <a:p>
            <a:r>
              <a:rPr lang="en-US" sz="1200" kern="1200" dirty="0">
                <a:solidFill>
                  <a:schemeClr val="tx1"/>
                </a:solidFill>
                <a:latin typeface="+mn-lt"/>
                <a:ea typeface="+mn-ea"/>
                <a:cs typeface="+mn-cs"/>
              </a:rPr>
              <a:t>A physician or hospital will set prices for services based on an analysis of operating expenses and expected income. The price set by a hospital or physician for their services is referred to as </a:t>
            </a:r>
            <a:r>
              <a:rPr lang="en-US" sz="1200" b="1" kern="1200" dirty="0">
                <a:solidFill>
                  <a:schemeClr val="tx1"/>
                </a:solidFill>
                <a:latin typeface="+mn-lt"/>
                <a:ea typeface="+mn-ea"/>
                <a:cs typeface="+mn-cs"/>
              </a:rPr>
              <a:t>charges</a:t>
            </a:r>
            <a:r>
              <a:rPr lang="en-US" sz="1200" kern="1200" dirty="0">
                <a:solidFill>
                  <a:schemeClr val="tx1"/>
                </a:solidFill>
                <a:latin typeface="+mn-lt"/>
                <a:ea typeface="+mn-ea"/>
                <a:cs typeface="+mn-cs"/>
              </a:rPr>
              <a:t> or </a:t>
            </a:r>
            <a:r>
              <a:rPr lang="en-US" sz="1200" b="1" kern="1200" dirty="0">
                <a:solidFill>
                  <a:schemeClr val="tx1"/>
                </a:solidFill>
                <a:latin typeface="+mn-lt"/>
                <a:ea typeface="+mn-ea"/>
                <a:cs typeface="+mn-cs"/>
              </a:rPr>
              <a:t>billed charges</a:t>
            </a:r>
            <a:r>
              <a:rPr lang="en-US" sz="1200" kern="1200" dirty="0">
                <a:solidFill>
                  <a:schemeClr val="tx1"/>
                </a:solidFill>
                <a:latin typeface="+mn-lt"/>
                <a:ea typeface="+mn-ea"/>
                <a:cs typeface="+mn-cs"/>
              </a:rPr>
              <a:t>. The charges by a hospital or physician represent the “retail price” and are usually compiled in a price listing known as the </a:t>
            </a:r>
            <a:r>
              <a:rPr lang="en-US" sz="1200" b="1" kern="1200" dirty="0" err="1">
                <a:solidFill>
                  <a:schemeClr val="tx1"/>
                </a:solidFill>
                <a:latin typeface="+mn-lt"/>
                <a:ea typeface="+mn-ea"/>
                <a:cs typeface="+mn-cs"/>
              </a:rPr>
              <a:t>Chargemaster</a:t>
            </a:r>
            <a:r>
              <a:rPr lang="en-US" sz="1200" kern="1200" dirty="0">
                <a:solidFill>
                  <a:schemeClr val="tx1"/>
                </a:solidFill>
                <a:latin typeface="+mn-lt"/>
                <a:ea typeface="+mn-ea"/>
                <a:cs typeface="+mn-cs"/>
              </a:rPr>
              <a:t>. </a:t>
            </a:r>
          </a:p>
          <a:p>
            <a:endParaRPr lang="en-US" sz="1200" kern="1200" dirty="0">
              <a:solidFill>
                <a:schemeClr val="tx1"/>
              </a:solidFill>
              <a:latin typeface="+mn-lt"/>
              <a:ea typeface="+mn-ea"/>
              <a:cs typeface="+mn-cs"/>
            </a:endParaRPr>
          </a:p>
          <a:p>
            <a:r>
              <a:rPr lang="en-US" sz="1200" kern="1200" dirty="0">
                <a:solidFill>
                  <a:schemeClr val="tx1"/>
                </a:solidFill>
                <a:latin typeface="+mn-lt"/>
                <a:ea typeface="+mn-ea"/>
                <a:cs typeface="+mn-cs"/>
              </a:rPr>
              <a:t>The actual payment received from an insurer, net of any discount, is referred to as </a:t>
            </a:r>
            <a:r>
              <a:rPr lang="en-US" sz="1200" b="1" kern="1200" dirty="0">
                <a:solidFill>
                  <a:schemeClr val="tx1"/>
                </a:solidFill>
                <a:latin typeface="+mn-lt"/>
                <a:ea typeface="+mn-ea"/>
                <a:cs typeface="+mn-cs"/>
              </a:rPr>
              <a:t>net revenue</a:t>
            </a:r>
            <a:endParaRPr lang="en-US" dirty="0"/>
          </a:p>
        </p:txBody>
      </p:sp>
      <p:sp>
        <p:nvSpPr>
          <p:cNvPr id="4" name="Slide Number Placeholder 3"/>
          <p:cNvSpPr>
            <a:spLocks noGrp="1"/>
          </p:cNvSpPr>
          <p:nvPr>
            <p:ph type="sldNum" sz="quarter" idx="10"/>
          </p:nvPr>
        </p:nvSpPr>
        <p:spPr/>
        <p:txBody>
          <a:bodyPr/>
          <a:lstStyle/>
          <a:p>
            <a:fld id="{F425FBC4-EDDB-9748-96F0-0D05920672FF}" type="slidenum">
              <a:rPr lang="en-US" smtClean="0"/>
              <a:pPr/>
              <a:t>9</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3950" cy="3490913"/>
          </a:xfrm>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latin typeface="+mn-lt"/>
                <a:ea typeface="+mn-ea"/>
                <a:cs typeface="+mn-cs"/>
              </a:rPr>
              <a:t>There are two broad categories of payment for healthcare services. They are </a:t>
            </a:r>
            <a:r>
              <a:rPr lang="en-US" sz="1200" b="1" kern="1200" dirty="0">
                <a:solidFill>
                  <a:schemeClr val="tx1"/>
                </a:solidFill>
                <a:latin typeface="+mn-lt"/>
                <a:ea typeface="+mn-ea"/>
                <a:cs typeface="+mn-cs"/>
              </a:rPr>
              <a:t>fee-for-service</a:t>
            </a:r>
            <a:r>
              <a:rPr lang="en-US" sz="1200" kern="1200" dirty="0">
                <a:solidFill>
                  <a:schemeClr val="tx1"/>
                </a:solidFill>
                <a:latin typeface="+mn-lt"/>
                <a:ea typeface="+mn-ea"/>
                <a:cs typeface="+mn-cs"/>
              </a:rPr>
              <a:t> and </a:t>
            </a:r>
            <a:r>
              <a:rPr lang="en-US" sz="1200" b="1" kern="1200" dirty="0">
                <a:solidFill>
                  <a:schemeClr val="tx1"/>
                </a:solidFill>
                <a:latin typeface="+mn-lt"/>
                <a:ea typeface="+mn-ea"/>
                <a:cs typeface="+mn-cs"/>
              </a:rPr>
              <a:t>capitation</a:t>
            </a:r>
            <a:r>
              <a:rPr lang="en-US" sz="1200" kern="1200" dirty="0">
                <a:solidFill>
                  <a:schemeClr val="tx1"/>
                </a:solidFill>
                <a:latin typeface="+mn-lt"/>
                <a:ea typeface="+mn-ea"/>
                <a:cs typeface="+mn-cs"/>
              </a:rPr>
              <a:t>. Each type of payment may have different methods of structuring the payment to the provider.  Each variation in the way a provider is reimbursed creates different business incentives and risks for both providers and health plans. The figure on</a:t>
            </a:r>
            <a:r>
              <a:rPr lang="en-US" sz="1200" kern="1200" baseline="0" dirty="0">
                <a:solidFill>
                  <a:schemeClr val="tx1"/>
                </a:solidFill>
                <a:latin typeface="+mn-lt"/>
                <a:ea typeface="+mn-ea"/>
                <a:cs typeface="+mn-cs"/>
              </a:rPr>
              <a:t> the slide </a:t>
            </a:r>
            <a:r>
              <a:rPr lang="en-US" sz="1200" kern="1200" dirty="0">
                <a:solidFill>
                  <a:schemeClr val="tx1"/>
                </a:solidFill>
                <a:latin typeface="+mn-lt"/>
                <a:ea typeface="+mn-ea"/>
                <a:cs typeface="+mn-cs"/>
              </a:rPr>
              <a:t>summarizes methods of payment within each category.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latin typeface="+mn-lt"/>
                <a:ea typeface="+mn-ea"/>
                <a:cs typeface="+mn-cs"/>
              </a:rPr>
              <a:t>The oldest and simplest fee-for-service reimbursement mechanism is </a:t>
            </a:r>
            <a:r>
              <a:rPr lang="en-US" sz="1200" b="1" kern="1200" dirty="0">
                <a:solidFill>
                  <a:schemeClr val="tx1"/>
                </a:solidFill>
                <a:latin typeface="+mn-lt"/>
                <a:ea typeface="+mn-ea"/>
                <a:cs typeface="+mn-cs"/>
              </a:rPr>
              <a:t>charge-based reimbursement</a:t>
            </a:r>
            <a:r>
              <a:rPr lang="en-US" sz="1200" kern="1200" dirty="0">
                <a:solidFill>
                  <a:schemeClr val="tx1"/>
                </a:solidFill>
                <a:latin typeface="+mn-lt"/>
                <a:ea typeface="+mn-ea"/>
                <a:cs typeface="+mn-cs"/>
              </a:rPr>
              <a:t>. This payment system was widely used in the early days of commercial insurance. The hospital or physician is paid based on billed charges or a percentage discount of charges.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latin typeface="+mn-lt"/>
                <a:ea typeface="+mn-ea"/>
                <a:cs typeface="+mn-cs"/>
              </a:rPr>
              <a:t>In circumstances where charge-based fees are used, health plans are now calling for the amount to be paid to be defined in a part of the contract known as the </a:t>
            </a:r>
            <a:r>
              <a:rPr lang="en-US" sz="1200" b="1" kern="1200" dirty="0">
                <a:solidFill>
                  <a:schemeClr val="tx1"/>
                </a:solidFill>
                <a:latin typeface="+mn-lt"/>
                <a:ea typeface="+mn-ea"/>
                <a:cs typeface="+mn-cs"/>
              </a:rPr>
              <a:t>fee schedule and for </a:t>
            </a:r>
            <a:r>
              <a:rPr lang="en-US" sz="1200" kern="1200" dirty="0">
                <a:solidFill>
                  <a:schemeClr val="tx1"/>
                </a:solidFill>
                <a:latin typeface="+mn-lt"/>
                <a:ea typeface="+mn-ea"/>
                <a:cs typeface="+mn-cs"/>
              </a:rPr>
              <a:t>charge increases to be limited by contract.</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F425FBC4-EDDB-9748-96F0-0D05920672FF}" type="slidenum">
              <a:rPr lang="en-US" smtClean="0"/>
              <a:pPr/>
              <a:t>10</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3950" cy="3490913"/>
          </a:xfrm>
        </p:spPr>
      </p:sp>
      <p:sp>
        <p:nvSpPr>
          <p:cNvPr id="3" name="Notes Placeholder 2"/>
          <p:cNvSpPr>
            <a:spLocks noGrp="1"/>
          </p:cNvSpPr>
          <p:nvPr>
            <p:ph type="body" idx="1"/>
          </p:nvPr>
        </p:nvSpPr>
        <p:spPr/>
        <p:txBody>
          <a:bodyPr>
            <a:normAutofit lnSpcReduction="10000"/>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latin typeface="+mn-lt"/>
                <a:ea typeface="+mn-ea"/>
                <a:cs typeface="+mn-cs"/>
              </a:rPr>
              <a:t>In response to the open-ended nature of healthcare payments through the 1960s and 1970s, insurers increased premiums until consumers began to call for insurers to limit increases in payments to providers. This led to the implementation of </a:t>
            </a:r>
            <a:r>
              <a:rPr lang="en-US" sz="1200" b="1" kern="1200" dirty="0">
                <a:solidFill>
                  <a:schemeClr val="tx1"/>
                </a:solidFill>
                <a:latin typeface="+mn-lt"/>
                <a:ea typeface="+mn-ea"/>
                <a:cs typeface="+mn-cs"/>
              </a:rPr>
              <a:t>prospective payment</a:t>
            </a:r>
            <a:r>
              <a:rPr lang="en-US" sz="1200" kern="1200" dirty="0">
                <a:solidFill>
                  <a:schemeClr val="tx1"/>
                </a:solidFill>
                <a:latin typeface="+mn-lt"/>
                <a:ea typeface="+mn-ea"/>
                <a:cs typeface="+mn-cs"/>
              </a:rPr>
              <a:t> methods to hospitals and physicians. There are four main types of prospective payment commonly used in today’s healthcare market. </a:t>
            </a:r>
          </a:p>
          <a:p>
            <a:endParaRPr lang="en-US" dirty="0"/>
          </a:p>
          <a:p>
            <a:r>
              <a:rPr lang="en-US" sz="1200" kern="1200" dirty="0">
                <a:solidFill>
                  <a:schemeClr val="tx1"/>
                </a:solidFill>
                <a:latin typeface="+mn-lt"/>
                <a:ea typeface="+mn-ea"/>
                <a:cs typeface="+mn-cs"/>
              </a:rPr>
              <a:t>There are four main types of prospective payment commonly used in today’s healthcare market. </a:t>
            </a:r>
          </a:p>
          <a:p>
            <a:pPr marL="228600" indent="-228600">
              <a:buAutoNum type="arabicParenR"/>
            </a:pPr>
            <a:r>
              <a:rPr lang="en-US" sz="1200" kern="1200" dirty="0">
                <a:solidFill>
                  <a:schemeClr val="tx1"/>
                </a:solidFill>
                <a:latin typeface="+mn-lt"/>
                <a:ea typeface="+mn-ea"/>
                <a:cs typeface="+mn-cs"/>
              </a:rPr>
              <a:t>A payment based on the patient’s diagnosis is known as a </a:t>
            </a:r>
            <a:r>
              <a:rPr lang="en-US" sz="1200" b="1" kern="1200" dirty="0">
                <a:solidFill>
                  <a:schemeClr val="tx1"/>
                </a:solidFill>
                <a:latin typeface="+mn-lt"/>
                <a:ea typeface="+mn-ea"/>
                <a:cs typeface="+mn-cs"/>
              </a:rPr>
              <a:t>diagnosis-related group</a:t>
            </a:r>
            <a:r>
              <a:rPr lang="en-US" sz="1200" kern="1200" dirty="0">
                <a:solidFill>
                  <a:schemeClr val="tx1"/>
                </a:solidFill>
                <a:latin typeface="+mn-lt"/>
                <a:ea typeface="+mn-ea"/>
                <a:cs typeface="+mn-cs"/>
              </a:rPr>
              <a:t> (</a:t>
            </a:r>
            <a:r>
              <a:rPr lang="en-US" sz="1200" b="1" kern="1200" dirty="0">
                <a:solidFill>
                  <a:schemeClr val="tx1"/>
                </a:solidFill>
                <a:latin typeface="+mn-lt"/>
                <a:ea typeface="+mn-ea"/>
                <a:cs typeface="+mn-cs"/>
              </a:rPr>
              <a:t>DRG)</a:t>
            </a:r>
            <a:r>
              <a:rPr lang="en-US" sz="1200" kern="1200" dirty="0">
                <a:solidFill>
                  <a:schemeClr val="tx1"/>
                </a:solidFill>
                <a:latin typeface="+mn-lt"/>
                <a:ea typeface="+mn-ea"/>
                <a:cs typeface="+mn-cs"/>
              </a:rPr>
              <a:t> payment. DRGs are most widely used in payments to hospitals. A DRG is a classification of a disease or injury into one of approximately 750 different categories. . In an effort to simplify the payment structure for hospitals and physicians, a </a:t>
            </a:r>
            <a:r>
              <a:rPr lang="en-US" sz="1200" b="1" kern="1200" dirty="0">
                <a:solidFill>
                  <a:schemeClr val="tx1"/>
                </a:solidFill>
                <a:latin typeface="+mn-lt"/>
                <a:ea typeface="+mn-ea"/>
                <a:cs typeface="+mn-cs"/>
              </a:rPr>
              <a:t>per procedure</a:t>
            </a:r>
            <a:r>
              <a:rPr lang="en-US" sz="1200" kern="1200" dirty="0">
                <a:solidFill>
                  <a:schemeClr val="tx1"/>
                </a:solidFill>
                <a:latin typeface="+mn-lt"/>
                <a:ea typeface="+mn-ea"/>
                <a:cs typeface="+mn-cs"/>
              </a:rPr>
              <a:t> payment mechanism may be preferable. </a:t>
            </a:r>
          </a:p>
          <a:p>
            <a:pPr marL="228600" indent="-228600">
              <a:buAutoNum type="arabicParenR"/>
            </a:pPr>
            <a:r>
              <a:rPr lang="en-US" sz="1200" kern="1200" dirty="0">
                <a:solidFill>
                  <a:schemeClr val="tx1"/>
                </a:solidFill>
                <a:latin typeface="+mn-lt"/>
                <a:ea typeface="+mn-ea"/>
                <a:cs typeface="+mn-cs"/>
              </a:rPr>
              <a:t>Two per-procedure payment approaches are used. Hospitals are paid based on the </a:t>
            </a:r>
            <a:r>
              <a:rPr lang="en-US" sz="1200" b="1" kern="1200" dirty="0">
                <a:solidFill>
                  <a:schemeClr val="tx1"/>
                </a:solidFill>
                <a:latin typeface="+mn-lt"/>
                <a:ea typeface="+mn-ea"/>
                <a:cs typeface="+mn-cs"/>
              </a:rPr>
              <a:t>Ambulatory Payment Classification</a:t>
            </a:r>
            <a:r>
              <a:rPr lang="en-US" sz="1200" kern="1200" dirty="0">
                <a:solidFill>
                  <a:schemeClr val="tx1"/>
                </a:solidFill>
                <a:latin typeface="+mn-lt"/>
                <a:ea typeface="+mn-ea"/>
                <a:cs typeface="+mn-cs"/>
              </a:rPr>
              <a:t> (</a:t>
            </a:r>
            <a:r>
              <a:rPr lang="en-US" sz="1200" b="1" kern="1200" dirty="0">
                <a:solidFill>
                  <a:schemeClr val="tx1"/>
                </a:solidFill>
                <a:latin typeface="+mn-lt"/>
                <a:ea typeface="+mn-ea"/>
                <a:cs typeface="+mn-cs"/>
              </a:rPr>
              <a:t>APC</a:t>
            </a:r>
            <a:r>
              <a:rPr lang="en-US" sz="1200" kern="1200" dirty="0">
                <a:solidFill>
                  <a:schemeClr val="tx1"/>
                </a:solidFill>
                <a:latin typeface="+mn-lt"/>
                <a:ea typeface="+mn-ea"/>
                <a:cs typeface="+mn-cs"/>
              </a:rPr>
              <a:t>), which is similar to the inpatient DRG in that the amount paid is based on the specific procedure or service provided to the patient. . Physicians are paid in a similar manner using the </a:t>
            </a:r>
            <a:r>
              <a:rPr lang="en-US" sz="1200" b="1" kern="1200" dirty="0">
                <a:solidFill>
                  <a:schemeClr val="tx1"/>
                </a:solidFill>
                <a:latin typeface="+mn-lt"/>
                <a:ea typeface="+mn-ea"/>
                <a:cs typeface="+mn-cs"/>
              </a:rPr>
              <a:t>Resource-Based Relative Value Scale</a:t>
            </a:r>
            <a:r>
              <a:rPr lang="en-US" sz="1200" kern="1200" dirty="0">
                <a:solidFill>
                  <a:schemeClr val="tx1"/>
                </a:solidFill>
                <a:latin typeface="+mn-lt"/>
                <a:ea typeface="+mn-ea"/>
                <a:cs typeface="+mn-cs"/>
              </a:rPr>
              <a:t> (</a:t>
            </a:r>
            <a:r>
              <a:rPr lang="en-US" sz="1200" b="1" kern="1200" dirty="0">
                <a:solidFill>
                  <a:schemeClr val="tx1"/>
                </a:solidFill>
                <a:latin typeface="+mn-lt"/>
                <a:ea typeface="+mn-ea"/>
                <a:cs typeface="+mn-cs"/>
              </a:rPr>
              <a:t>RBRVS</a:t>
            </a:r>
            <a:r>
              <a:rPr lang="en-US" sz="1200" kern="1200" dirty="0">
                <a:solidFill>
                  <a:schemeClr val="tx1"/>
                </a:solidFill>
                <a:latin typeface="+mn-lt"/>
                <a:ea typeface="+mn-ea"/>
                <a:cs typeface="+mn-cs"/>
              </a:rPr>
              <a:t>). Under the RBRVS, the physician payment per procedure or service varies based on the amount of resources (usually time and effort) needed by the physician.</a:t>
            </a:r>
          </a:p>
          <a:p>
            <a:pPr marL="228600" indent="-228600">
              <a:buAutoNum type="arabicParenR"/>
            </a:pPr>
            <a:r>
              <a:rPr lang="en-US" sz="1200" kern="1200" dirty="0">
                <a:solidFill>
                  <a:schemeClr val="tx1"/>
                </a:solidFill>
                <a:latin typeface="+mn-lt"/>
                <a:ea typeface="+mn-ea"/>
                <a:cs typeface="+mn-cs"/>
              </a:rPr>
              <a:t>If a patient receives multiple procedures during one occasion of service, then the patient record is analyzed to determine the </a:t>
            </a:r>
            <a:r>
              <a:rPr lang="en-US" sz="1200" b="1" kern="1200" dirty="0">
                <a:solidFill>
                  <a:schemeClr val="tx1"/>
                </a:solidFill>
                <a:latin typeface="+mn-lt"/>
                <a:ea typeface="+mn-ea"/>
                <a:cs typeface="+mn-cs"/>
              </a:rPr>
              <a:t>primary procedure </a:t>
            </a:r>
            <a:r>
              <a:rPr lang="en-US" sz="1200" kern="1200" dirty="0">
                <a:solidFill>
                  <a:schemeClr val="tx1"/>
                </a:solidFill>
                <a:latin typeface="+mn-lt"/>
                <a:ea typeface="+mn-ea"/>
                <a:cs typeface="+mn-cs"/>
              </a:rPr>
              <a:t>that was performed, and that procedure is paid at the full per-procedure rate. </a:t>
            </a:r>
          </a:p>
          <a:p>
            <a:pPr marL="228600" indent="-228600">
              <a:buAutoNum type="arabicParenR"/>
            </a:pPr>
            <a:endParaRPr lang="en-US" dirty="0"/>
          </a:p>
        </p:txBody>
      </p:sp>
      <p:sp>
        <p:nvSpPr>
          <p:cNvPr id="4" name="Slide Number Placeholder 3"/>
          <p:cNvSpPr>
            <a:spLocks noGrp="1"/>
          </p:cNvSpPr>
          <p:nvPr>
            <p:ph type="sldNum" sz="quarter" idx="10"/>
          </p:nvPr>
        </p:nvSpPr>
        <p:spPr/>
        <p:txBody>
          <a:bodyPr/>
          <a:lstStyle/>
          <a:p>
            <a:fld id="{F425FBC4-EDDB-9748-96F0-0D05920672FF}" type="slidenum">
              <a:rPr lang="en-US" smtClean="0"/>
              <a:pPr/>
              <a:t>11</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3950" cy="3490913"/>
          </a:xfrm>
        </p:spPr>
      </p:sp>
      <p:sp>
        <p:nvSpPr>
          <p:cNvPr id="3" name="Notes Placeholder 2"/>
          <p:cNvSpPr>
            <a:spLocks noGrp="1"/>
          </p:cNvSpPr>
          <p:nvPr>
            <p:ph type="body" idx="1"/>
          </p:nvPr>
        </p:nvSpPr>
        <p:spPr/>
        <p:txBody>
          <a:bodyPr>
            <a:normAutofit/>
          </a:bodyPr>
          <a:lstStyle/>
          <a:p>
            <a:r>
              <a:rPr lang="en-US" sz="1200" kern="1200" dirty="0">
                <a:solidFill>
                  <a:schemeClr val="tx1"/>
                </a:solidFill>
                <a:latin typeface="+mn-lt"/>
                <a:ea typeface="+mn-ea"/>
                <a:cs typeface="+mn-cs"/>
              </a:rPr>
              <a:t>An even simpler method of prospective payment is known as the </a:t>
            </a:r>
            <a:r>
              <a:rPr lang="en-US" sz="1200" b="1" kern="1200" dirty="0">
                <a:solidFill>
                  <a:schemeClr val="tx1"/>
                </a:solidFill>
                <a:latin typeface="+mn-lt"/>
                <a:ea typeface="+mn-ea"/>
                <a:cs typeface="+mn-cs"/>
              </a:rPr>
              <a:t>per diem</a:t>
            </a:r>
            <a:r>
              <a:rPr lang="en-US" sz="1200" kern="1200" dirty="0">
                <a:solidFill>
                  <a:schemeClr val="tx1"/>
                </a:solidFill>
                <a:latin typeface="+mn-lt"/>
                <a:ea typeface="+mn-ea"/>
                <a:cs typeface="+mn-cs"/>
              </a:rPr>
              <a:t> or “per day” payment system, which is used primarily for reimbursement to hospitals or long-term care facilities. As the name implies, the health plan reimburses a facility a fixed amount per day for care to a patient. </a:t>
            </a:r>
          </a:p>
          <a:p>
            <a:r>
              <a:rPr lang="en-US" sz="1200" kern="1200" dirty="0">
                <a:solidFill>
                  <a:schemeClr val="tx1"/>
                </a:solidFill>
                <a:latin typeface="+mn-lt"/>
                <a:ea typeface="+mn-ea"/>
                <a:cs typeface="+mn-cs"/>
              </a:rPr>
              <a:t>As with the per-procedure method, the per diem payment is administratively easy for the health plan and provides a predictable payment rate that is useful in setting competitive premium rates</a:t>
            </a:r>
          </a:p>
          <a:p>
            <a:endParaRPr lang="en-US" dirty="0"/>
          </a:p>
        </p:txBody>
      </p:sp>
      <p:sp>
        <p:nvSpPr>
          <p:cNvPr id="4" name="Slide Number Placeholder 3"/>
          <p:cNvSpPr>
            <a:spLocks noGrp="1"/>
          </p:cNvSpPr>
          <p:nvPr>
            <p:ph type="sldNum" sz="quarter" idx="10"/>
          </p:nvPr>
        </p:nvSpPr>
        <p:spPr/>
        <p:txBody>
          <a:bodyPr/>
          <a:lstStyle/>
          <a:p>
            <a:fld id="{F425FBC4-EDDB-9748-96F0-0D05920672FF}" type="slidenum">
              <a:rPr lang="en-US" smtClean="0"/>
              <a:pPr/>
              <a:t>12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914400" y="381001"/>
            <a:ext cx="10363200" cy="2244101"/>
          </a:xfrm>
          <a:ln>
            <a:noFill/>
          </a:ln>
        </p:spPr>
        <p:txBody>
          <a:bodyPr bIns="228600" anchor="b" anchorCtr="0">
            <a:noAutofit/>
          </a:bodyPr>
          <a:lstStyle>
            <a:lvl1pPr>
              <a:defRPr sz="3600" b="1" i="0" cap="none" spc="0">
                <a:solidFill>
                  <a:schemeClr val="tx2"/>
                </a:solidFill>
                <a:effectLst/>
              </a:defRPr>
            </a:lvl1pPr>
          </a:lstStyle>
          <a:p>
            <a:r>
              <a:rPr lang="en-US" dirty="0"/>
              <a:t>Click to Add Title</a:t>
            </a:r>
          </a:p>
        </p:txBody>
      </p:sp>
      <p:sp>
        <p:nvSpPr>
          <p:cNvPr id="14" name="Subtitle 2"/>
          <p:cNvSpPr>
            <a:spLocks noGrp="1"/>
          </p:cNvSpPr>
          <p:nvPr>
            <p:ph type="subTitle" idx="10" hasCustomPrompt="1"/>
          </p:nvPr>
        </p:nvSpPr>
        <p:spPr>
          <a:xfrm>
            <a:off x="914400" y="2634440"/>
            <a:ext cx="10363200" cy="718361"/>
          </a:xfrm>
        </p:spPr>
        <p:txBody>
          <a:bodyPr tIns="228600">
            <a:noAutofit/>
          </a:bodyPr>
          <a:lstStyle>
            <a:lvl1pPr marL="0" indent="0" algn="ctr">
              <a:lnSpc>
                <a:spcPts val="2600"/>
              </a:lnSpc>
              <a:spcBef>
                <a:spcPts val="0"/>
              </a:spcBef>
              <a:buNone/>
              <a:defRPr sz="2400" i="0">
                <a:solidFill>
                  <a:schemeClr val="bg2"/>
                </a:solidFill>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add subtitle</a:t>
            </a:r>
          </a:p>
        </p:txBody>
      </p:sp>
      <p:cxnSp>
        <p:nvCxnSpPr>
          <p:cNvPr id="8" name="Straight Connector 7"/>
          <p:cNvCxnSpPr/>
          <p:nvPr userDrawn="1"/>
        </p:nvCxnSpPr>
        <p:spPr>
          <a:xfrm>
            <a:off x="914400" y="2634439"/>
            <a:ext cx="10363200" cy="1"/>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17" name="Text Placeholder 16"/>
          <p:cNvSpPr>
            <a:spLocks noGrp="1"/>
          </p:cNvSpPr>
          <p:nvPr>
            <p:ph type="body" sz="quarter" idx="12" hasCustomPrompt="1"/>
          </p:nvPr>
        </p:nvSpPr>
        <p:spPr>
          <a:xfrm>
            <a:off x="914400" y="3352800"/>
            <a:ext cx="10363200" cy="609600"/>
          </a:xfrm>
        </p:spPr>
        <p:txBody>
          <a:bodyPr>
            <a:noAutofit/>
          </a:bodyPr>
          <a:lstStyle>
            <a:lvl1pPr algn="ctr">
              <a:lnSpc>
                <a:spcPts val="2600"/>
              </a:lnSpc>
              <a:spcBef>
                <a:spcPts val="0"/>
              </a:spcBef>
              <a:buNone/>
              <a:defRPr sz="2400" i="1">
                <a:solidFill>
                  <a:schemeClr val="bg2"/>
                </a:solidFill>
              </a:defRPr>
            </a:lvl1pPr>
            <a:lvl2pPr>
              <a:buNone/>
              <a:defRPr sz="2400" i="1">
                <a:solidFill>
                  <a:srgbClr val="FF0000"/>
                </a:solidFill>
              </a:defRPr>
            </a:lvl2pPr>
            <a:lvl3pPr>
              <a:buNone/>
              <a:defRPr sz="2400" i="1">
                <a:solidFill>
                  <a:srgbClr val="FF0000"/>
                </a:solidFill>
              </a:defRPr>
            </a:lvl3pPr>
            <a:lvl4pPr>
              <a:buNone/>
              <a:defRPr sz="2400" i="1">
                <a:solidFill>
                  <a:srgbClr val="FF0000"/>
                </a:solidFill>
              </a:defRPr>
            </a:lvl4pPr>
            <a:lvl5pPr>
              <a:buNone/>
              <a:defRPr sz="2400" i="1">
                <a:solidFill>
                  <a:srgbClr val="FF0000"/>
                </a:solidFill>
              </a:defRPr>
            </a:lvl5pPr>
          </a:lstStyle>
          <a:p>
            <a:pPr lvl="0"/>
            <a:r>
              <a:rPr lang="en-US" dirty="0"/>
              <a:t>Click to add date</a:t>
            </a:r>
          </a:p>
        </p:txBody>
      </p:sp>
      <p:sp>
        <p:nvSpPr>
          <p:cNvPr id="19" name="Text Placeholder 18"/>
          <p:cNvSpPr>
            <a:spLocks noGrp="1"/>
          </p:cNvSpPr>
          <p:nvPr>
            <p:ph type="body" sz="quarter" idx="13" hasCustomPrompt="1"/>
          </p:nvPr>
        </p:nvSpPr>
        <p:spPr>
          <a:xfrm>
            <a:off x="4064000" y="4765106"/>
            <a:ext cx="7213600" cy="645095"/>
          </a:xfrm>
        </p:spPr>
        <p:txBody>
          <a:bodyPr anchor="b" anchorCtr="0">
            <a:noAutofit/>
          </a:bodyPr>
          <a:lstStyle>
            <a:lvl1pPr algn="r">
              <a:lnSpc>
                <a:spcPts val="2200"/>
              </a:lnSpc>
              <a:spcBef>
                <a:spcPts val="0"/>
              </a:spcBef>
              <a:buNone/>
              <a:defRPr sz="1600" b="1" i="0" baseline="0">
                <a:solidFill>
                  <a:schemeClr val="bg2"/>
                </a:solidFill>
                <a:latin typeface="Arial"/>
                <a:cs typeface="Arial"/>
              </a:defRPr>
            </a:lvl1pPr>
            <a:lvl2pPr>
              <a:buNone/>
              <a:defRPr sz="1600" b="1">
                <a:latin typeface="Arial"/>
                <a:cs typeface="Arial"/>
              </a:defRPr>
            </a:lvl2pPr>
            <a:lvl3pPr>
              <a:buNone/>
              <a:defRPr sz="1600" b="1">
                <a:latin typeface="Arial"/>
                <a:cs typeface="Arial"/>
              </a:defRPr>
            </a:lvl3pPr>
            <a:lvl4pPr>
              <a:buNone/>
              <a:defRPr sz="1600" b="1">
                <a:latin typeface="Arial"/>
                <a:cs typeface="Arial"/>
              </a:defRPr>
            </a:lvl4pPr>
            <a:lvl5pPr>
              <a:buNone/>
              <a:defRPr sz="1600" b="1">
                <a:latin typeface="Arial"/>
                <a:cs typeface="Arial"/>
              </a:defRPr>
            </a:lvl5pPr>
          </a:lstStyle>
          <a:p>
            <a:pPr lvl="0"/>
            <a:r>
              <a:rPr lang="en-US" dirty="0"/>
              <a:t>Click to add presenter’s name </a:t>
            </a:r>
          </a:p>
        </p:txBody>
      </p:sp>
      <p:sp>
        <p:nvSpPr>
          <p:cNvPr id="11" name="Text Placeholder 18"/>
          <p:cNvSpPr>
            <a:spLocks noGrp="1"/>
          </p:cNvSpPr>
          <p:nvPr>
            <p:ph type="body" sz="quarter" idx="14" hasCustomPrompt="1"/>
          </p:nvPr>
        </p:nvSpPr>
        <p:spPr>
          <a:xfrm>
            <a:off x="4064000" y="5473517"/>
            <a:ext cx="7213600" cy="474947"/>
          </a:xfrm>
        </p:spPr>
        <p:txBody>
          <a:bodyPr anchor="t" anchorCtr="0">
            <a:noAutofit/>
          </a:bodyPr>
          <a:lstStyle>
            <a:lvl1pPr algn="r">
              <a:lnSpc>
                <a:spcPts val="2200"/>
              </a:lnSpc>
              <a:spcBef>
                <a:spcPts val="0"/>
              </a:spcBef>
              <a:buNone/>
              <a:defRPr sz="1600" b="0" i="0" baseline="0">
                <a:solidFill>
                  <a:srgbClr val="006699"/>
                </a:solidFill>
                <a:latin typeface="Arial"/>
                <a:cs typeface="Arial"/>
              </a:defRPr>
            </a:lvl1pPr>
            <a:lvl2pPr>
              <a:buNone/>
              <a:defRPr sz="1600" b="1">
                <a:latin typeface="Arial"/>
                <a:cs typeface="Arial"/>
              </a:defRPr>
            </a:lvl2pPr>
            <a:lvl3pPr>
              <a:buNone/>
              <a:defRPr sz="1600" b="1">
                <a:latin typeface="Arial"/>
                <a:cs typeface="Arial"/>
              </a:defRPr>
            </a:lvl3pPr>
            <a:lvl4pPr>
              <a:buNone/>
              <a:defRPr sz="1600" b="1">
                <a:latin typeface="Arial"/>
                <a:cs typeface="Arial"/>
              </a:defRPr>
            </a:lvl4pPr>
            <a:lvl5pPr>
              <a:buNone/>
              <a:defRPr sz="1600" b="1">
                <a:latin typeface="Arial"/>
                <a:cs typeface="Arial"/>
              </a:defRPr>
            </a:lvl5pPr>
          </a:lstStyle>
          <a:p>
            <a:pPr lvl="0"/>
            <a:r>
              <a:rPr lang="en-US" dirty="0"/>
              <a:t>Click to add presenter’s title </a:t>
            </a:r>
          </a:p>
        </p:txBody>
      </p:sp>
      <p:sp>
        <p:nvSpPr>
          <p:cNvPr id="15" name="Slide Number Placeholder 2"/>
          <p:cNvSpPr>
            <a:spLocks noGrp="1"/>
          </p:cNvSpPr>
          <p:nvPr>
            <p:ph type="sldNum" sz="quarter" idx="15"/>
          </p:nvPr>
        </p:nvSpPr>
        <p:spPr>
          <a:xfrm>
            <a:off x="9448800" y="6364932"/>
            <a:ext cx="2540000" cy="365125"/>
          </a:xfrm>
          <a:prstGeom prst="rect">
            <a:avLst/>
          </a:prstGeom>
        </p:spPr>
        <p:txBody>
          <a:bodyPr/>
          <a:lstStyle>
            <a:lvl1pPr algn="ctr">
              <a:defRPr sz="900">
                <a:solidFill>
                  <a:srgbClr val="006699"/>
                </a:solidFill>
              </a:defRPr>
            </a:lvl1pPr>
          </a:lstStyle>
          <a:p>
            <a:fld id="{342C256A-E8D1-E44B-A707-3F94590BD37A}" type="slidenum">
              <a:rPr lang="en-US" smtClean="0"/>
              <a:pPr/>
              <a:t>‹#›</a:t>
            </a:fld>
            <a:endParaRPr lang="en-US" dirty="0"/>
          </a:p>
        </p:txBody>
      </p:sp>
      <p:pic>
        <p:nvPicPr>
          <p:cNvPr id="10" name="Picture 9">
            <a:extLst>
              <a:ext uri="{FF2B5EF4-FFF2-40B4-BE49-F238E27FC236}">
                <a16:creationId xmlns:a16="http://schemas.microsoft.com/office/drawing/2014/main" id="{C87250F4-BD82-4210-9CAA-EEC4F2EB361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89000" y="5893873"/>
            <a:ext cx="1203158" cy="583126"/>
          </a:xfrm>
          <a:prstGeom prst="rect">
            <a:avLst/>
          </a:prstGeom>
        </p:spPr>
      </p:pic>
    </p:spTree>
  </p:cSld>
  <p:clrMapOvr>
    <a:masterClrMapping/>
  </p:clrMapOvr>
  <p:transition>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wo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4400" y="0"/>
            <a:ext cx="10363200" cy="1219200"/>
          </a:xfrm>
        </p:spPr>
        <p:txBody>
          <a:bodyPr bIns="137160" anchor="b" anchorCtr="0">
            <a:noAutofit/>
          </a:bodyPr>
          <a:lstStyle>
            <a:lvl1pPr>
              <a:lnSpc>
                <a:spcPts val="3600"/>
              </a:lnSpc>
              <a:defRPr sz="3200" b="1" i="0" cap="none" spc="0" baseline="0">
                <a:solidFill>
                  <a:schemeClr val="tx2"/>
                </a:solidFill>
                <a:effectLst/>
                <a:latin typeface="+mj-lt"/>
                <a:cs typeface="Verdana"/>
              </a:defRPr>
            </a:lvl1pPr>
          </a:lstStyle>
          <a:p>
            <a:r>
              <a:rPr lang="en-US" dirty="0"/>
              <a:t>Click to add title</a:t>
            </a:r>
          </a:p>
        </p:txBody>
      </p:sp>
      <p:sp>
        <p:nvSpPr>
          <p:cNvPr id="3" name="Content Placeholder 2"/>
          <p:cNvSpPr>
            <a:spLocks noGrp="1"/>
          </p:cNvSpPr>
          <p:nvPr>
            <p:ph sz="half" idx="1" hasCustomPrompt="1"/>
          </p:nvPr>
        </p:nvSpPr>
        <p:spPr>
          <a:xfrm>
            <a:off x="914400" y="1600200"/>
            <a:ext cx="10363200" cy="4191000"/>
          </a:xfrm>
        </p:spPr>
        <p:txBody>
          <a:bodyPr lIns="0" tIns="0" rIns="0" bIns="0">
            <a:noAutofit/>
          </a:bodyPr>
          <a:lstStyle>
            <a:lvl1pPr marL="347472" indent="-347472">
              <a:lnSpc>
                <a:spcPts val="3000"/>
              </a:lnSpc>
              <a:spcBef>
                <a:spcPts val="1200"/>
              </a:spcBef>
              <a:buSzPct val="100000"/>
              <a:defRPr sz="2800">
                <a:solidFill>
                  <a:srgbClr val="006699"/>
                </a:solidFill>
                <a:effectLst/>
              </a:defRPr>
            </a:lvl1pPr>
            <a:lvl2pPr marL="685800" indent="-320040">
              <a:lnSpc>
                <a:spcPts val="2800"/>
              </a:lnSpc>
              <a:spcBef>
                <a:spcPts val="1200"/>
              </a:spcBef>
              <a:buClr>
                <a:schemeClr val="bg2"/>
              </a:buClr>
              <a:defRPr sz="2600">
                <a:solidFill>
                  <a:srgbClr val="006699"/>
                </a:solidFill>
                <a:effectLst/>
              </a:defRPr>
            </a:lvl2pPr>
            <a:lvl3pPr marL="1005840" indent="-320040">
              <a:lnSpc>
                <a:spcPts val="2800"/>
              </a:lnSpc>
              <a:spcBef>
                <a:spcPts val="1200"/>
              </a:spcBef>
              <a:defRPr sz="2400">
                <a:solidFill>
                  <a:srgbClr val="006699"/>
                </a:solidFill>
                <a:effectLst/>
              </a:defRPr>
            </a:lvl3pPr>
            <a:lvl4pPr>
              <a:lnSpc>
                <a:spcPts val="2800"/>
              </a:lnSpc>
              <a:defRPr sz="2200">
                <a:solidFill>
                  <a:srgbClr val="006699"/>
                </a:solidFill>
                <a:effectLst/>
              </a:defRPr>
            </a:lvl4pPr>
            <a:lvl5pPr>
              <a:defRPr sz="1800"/>
            </a:lvl5pPr>
            <a:lvl6pPr>
              <a:defRPr sz="1800"/>
            </a:lvl6pPr>
            <a:lvl7pPr>
              <a:defRPr sz="1800"/>
            </a:lvl7pPr>
            <a:lvl8pPr>
              <a:defRPr sz="1800"/>
            </a:lvl8pPr>
            <a:lvl9pPr>
              <a:defRPr sz="1800"/>
            </a:lvl9pPr>
          </a:lstStyle>
          <a:p>
            <a:pPr lvl="0"/>
            <a:r>
              <a:rPr lang="en-US" dirty="0"/>
              <a:t>Click to add text </a:t>
            </a:r>
          </a:p>
          <a:p>
            <a:pPr lvl="1"/>
            <a:r>
              <a:rPr lang="en-US" dirty="0"/>
              <a:t>Second level</a:t>
            </a:r>
          </a:p>
          <a:p>
            <a:pPr lvl="2"/>
            <a:r>
              <a:rPr lang="en-US" dirty="0"/>
              <a:t>Third level</a:t>
            </a:r>
          </a:p>
          <a:p>
            <a:pPr lvl="3"/>
            <a:r>
              <a:rPr lang="en-US" dirty="0"/>
              <a:t>Fourth level</a:t>
            </a:r>
          </a:p>
        </p:txBody>
      </p:sp>
      <p:cxnSp>
        <p:nvCxnSpPr>
          <p:cNvPr id="14" name="Straight Connector 13"/>
          <p:cNvCxnSpPr/>
          <p:nvPr userDrawn="1"/>
        </p:nvCxnSpPr>
        <p:spPr>
          <a:xfrm>
            <a:off x="914400" y="1219200"/>
            <a:ext cx="10363200" cy="1588"/>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6" name="Slide Number Placeholder 2"/>
          <p:cNvSpPr>
            <a:spLocks noGrp="1"/>
          </p:cNvSpPr>
          <p:nvPr>
            <p:ph type="sldNum" sz="quarter" idx="10"/>
          </p:nvPr>
        </p:nvSpPr>
        <p:spPr>
          <a:xfrm>
            <a:off x="9448800" y="6364932"/>
            <a:ext cx="2540000" cy="365125"/>
          </a:xfrm>
          <a:prstGeom prst="rect">
            <a:avLst/>
          </a:prstGeom>
        </p:spPr>
        <p:txBody>
          <a:bodyPr/>
          <a:lstStyle>
            <a:lvl1pPr algn="ctr">
              <a:defRPr sz="900">
                <a:solidFill>
                  <a:srgbClr val="006699"/>
                </a:solidFill>
              </a:defRPr>
            </a:lvl1pPr>
          </a:lstStyle>
          <a:p>
            <a:fld id="{342C256A-E8D1-E44B-A707-3F94590BD37A}" type="slidenum">
              <a:rPr lang="en-US" smtClean="0"/>
              <a:pPr/>
              <a:t>‹#›</a:t>
            </a:fld>
            <a:endParaRPr lang="en-US" dirty="0"/>
          </a:p>
        </p:txBody>
      </p:sp>
      <p:pic>
        <p:nvPicPr>
          <p:cNvPr id="7" name="Picture 6">
            <a:extLst>
              <a:ext uri="{FF2B5EF4-FFF2-40B4-BE49-F238E27FC236}">
                <a16:creationId xmlns:a16="http://schemas.microsoft.com/office/drawing/2014/main" id="{4AD3A61F-9E06-43F2-9FC7-C2286D9103A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38200" y="5823443"/>
            <a:ext cx="1203158" cy="583126"/>
          </a:xfrm>
          <a:prstGeom prst="rect">
            <a:avLst/>
          </a:prstGeom>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10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1000"/>
                                        <p:tgtEl>
                                          <p:spTgt spid="3">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10"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childTnLst>
                </p:cTn>
              </p:par>
            </p:tnLst>
          </p:tmpl>
          <p:tmpl lvl="2">
            <p:tnLst>
              <p:par>
                <p:cTn presetID="10"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childTnLst>
                </p:cTn>
              </p:par>
            </p:tnLst>
          </p:tmpl>
          <p:tmpl lvl="3">
            <p:tnLst>
              <p:par>
                <p:cTn presetID="10"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childTnLst>
                </p:cTn>
              </p:par>
            </p:tnLst>
          </p:tmpl>
          <p:tmpl lvl="4">
            <p:tnLst>
              <p:par>
                <p:cTn presetID="10"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childTnLst>
                </p:cTn>
              </p:par>
            </p:tnLst>
          </p:tmpl>
        </p:tmplLst>
      </p:bldP>
    </p:bld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11" name="Title 1"/>
          <p:cNvSpPr>
            <a:spLocks noGrp="1"/>
          </p:cNvSpPr>
          <p:nvPr>
            <p:ph type="title" hasCustomPrompt="1"/>
          </p:nvPr>
        </p:nvSpPr>
        <p:spPr>
          <a:xfrm>
            <a:off x="914400" y="0"/>
            <a:ext cx="10363200" cy="1219200"/>
          </a:xfrm>
        </p:spPr>
        <p:txBody>
          <a:bodyPr bIns="137160" anchor="b" anchorCtr="0">
            <a:noAutofit/>
          </a:bodyPr>
          <a:lstStyle>
            <a:lvl1pPr>
              <a:lnSpc>
                <a:spcPts val="3600"/>
              </a:lnSpc>
              <a:defRPr sz="3200" b="1" i="0" cap="none" spc="0" baseline="0">
                <a:solidFill>
                  <a:schemeClr val="tx2"/>
                </a:solidFill>
                <a:effectLst/>
                <a:latin typeface="+mj-lt"/>
                <a:cs typeface="Verdana"/>
              </a:defRPr>
            </a:lvl1pPr>
          </a:lstStyle>
          <a:p>
            <a:r>
              <a:rPr lang="en-US" dirty="0"/>
              <a:t>Click to add title</a:t>
            </a:r>
          </a:p>
        </p:txBody>
      </p:sp>
      <p:sp>
        <p:nvSpPr>
          <p:cNvPr id="4" name="Content Placeholder 2"/>
          <p:cNvSpPr>
            <a:spLocks noGrp="1"/>
          </p:cNvSpPr>
          <p:nvPr>
            <p:ph sz="half" idx="1" hasCustomPrompt="1"/>
          </p:nvPr>
        </p:nvSpPr>
        <p:spPr>
          <a:xfrm>
            <a:off x="914400" y="1600201"/>
            <a:ext cx="4978400" cy="4190999"/>
          </a:xfrm>
        </p:spPr>
        <p:txBody>
          <a:bodyPr lIns="0" tIns="0" rIns="0" bIns="0">
            <a:noAutofit/>
          </a:bodyPr>
          <a:lstStyle>
            <a:lvl1pPr marL="228600" indent="-228600">
              <a:lnSpc>
                <a:spcPts val="2600"/>
              </a:lnSpc>
              <a:spcBef>
                <a:spcPts val="1200"/>
              </a:spcBef>
              <a:buSzPct val="100000"/>
              <a:defRPr sz="2400">
                <a:solidFill>
                  <a:srgbClr val="006699"/>
                </a:solidFill>
                <a:effectLst/>
              </a:defRPr>
            </a:lvl1pPr>
            <a:lvl2pPr marL="594360" indent="-320040">
              <a:lnSpc>
                <a:spcPts val="2400"/>
              </a:lnSpc>
              <a:spcBef>
                <a:spcPts val="800"/>
              </a:spcBef>
              <a:buClr>
                <a:schemeClr val="bg2"/>
              </a:buClr>
              <a:defRPr sz="2200">
                <a:solidFill>
                  <a:srgbClr val="006699"/>
                </a:solidFill>
                <a:effectLst/>
              </a:defRPr>
            </a:lvl2pPr>
            <a:lvl3pPr marL="914400" indent="-274320">
              <a:lnSpc>
                <a:spcPts val="2400"/>
              </a:lnSpc>
              <a:spcBef>
                <a:spcPts val="800"/>
              </a:spcBef>
              <a:defRPr sz="1800">
                <a:solidFill>
                  <a:srgbClr val="006699"/>
                </a:solidFill>
                <a:effectLst/>
              </a:defRPr>
            </a:lvl3pPr>
            <a:lvl4pPr marL="1143000" indent="-228600">
              <a:lnSpc>
                <a:spcPts val="1800"/>
              </a:lnSpc>
              <a:spcBef>
                <a:spcPts val="800"/>
              </a:spcBef>
              <a:defRPr sz="1600">
                <a:solidFill>
                  <a:srgbClr val="006699"/>
                </a:solidFill>
                <a:effectLst/>
              </a:defRPr>
            </a:lvl4pPr>
            <a:lvl5pPr>
              <a:defRPr sz="1800"/>
            </a:lvl5pPr>
            <a:lvl6pPr>
              <a:defRPr sz="1800"/>
            </a:lvl6pPr>
            <a:lvl7pPr>
              <a:defRPr sz="1800"/>
            </a:lvl7pPr>
            <a:lvl8pPr>
              <a:defRPr sz="1800"/>
            </a:lvl8pPr>
            <a:lvl9pPr>
              <a:defRPr sz="1800"/>
            </a:lvl9pPr>
          </a:lstStyle>
          <a:p>
            <a:pPr lvl="0"/>
            <a:r>
              <a:rPr lang="en-US" dirty="0"/>
              <a:t>Click to add text</a:t>
            </a:r>
          </a:p>
          <a:p>
            <a:pPr lvl="1"/>
            <a:r>
              <a:rPr lang="en-US" dirty="0"/>
              <a:t>Second level</a:t>
            </a:r>
          </a:p>
          <a:p>
            <a:pPr lvl="2"/>
            <a:r>
              <a:rPr lang="en-US" dirty="0"/>
              <a:t>Third level</a:t>
            </a:r>
          </a:p>
          <a:p>
            <a:pPr lvl="3"/>
            <a:r>
              <a:rPr lang="en-US" dirty="0"/>
              <a:t>Fourth level</a:t>
            </a:r>
          </a:p>
        </p:txBody>
      </p:sp>
      <p:sp>
        <p:nvSpPr>
          <p:cNvPr id="10" name="Slide Number Placeholder 2"/>
          <p:cNvSpPr>
            <a:spLocks noGrp="1"/>
          </p:cNvSpPr>
          <p:nvPr>
            <p:ph type="sldNum" sz="quarter" idx="10"/>
          </p:nvPr>
        </p:nvSpPr>
        <p:spPr>
          <a:xfrm>
            <a:off x="9448800" y="6364932"/>
            <a:ext cx="2540000" cy="365125"/>
          </a:xfrm>
          <a:prstGeom prst="rect">
            <a:avLst/>
          </a:prstGeom>
        </p:spPr>
        <p:txBody>
          <a:bodyPr/>
          <a:lstStyle>
            <a:lvl1pPr algn="ctr">
              <a:defRPr sz="900">
                <a:solidFill>
                  <a:srgbClr val="006699"/>
                </a:solidFill>
              </a:defRPr>
            </a:lvl1pPr>
          </a:lstStyle>
          <a:p>
            <a:fld id="{342C256A-E8D1-E44B-A707-3F94590BD37A}" type="slidenum">
              <a:rPr lang="en-US" smtClean="0"/>
              <a:pPr/>
              <a:t>‹#›</a:t>
            </a:fld>
            <a:endParaRPr lang="en-US" dirty="0"/>
          </a:p>
        </p:txBody>
      </p:sp>
      <p:sp>
        <p:nvSpPr>
          <p:cNvPr id="12" name="Content Placeholder 2"/>
          <p:cNvSpPr>
            <a:spLocks noGrp="1"/>
          </p:cNvSpPr>
          <p:nvPr>
            <p:ph sz="half" idx="11" hasCustomPrompt="1"/>
          </p:nvPr>
        </p:nvSpPr>
        <p:spPr>
          <a:xfrm>
            <a:off x="6299200" y="1600200"/>
            <a:ext cx="4978400" cy="4190998"/>
          </a:xfrm>
        </p:spPr>
        <p:txBody>
          <a:bodyPr lIns="0" tIns="0" rIns="0" bIns="0">
            <a:noAutofit/>
          </a:bodyPr>
          <a:lstStyle>
            <a:lvl1pPr marL="228600" indent="-228600">
              <a:lnSpc>
                <a:spcPts val="2600"/>
              </a:lnSpc>
              <a:spcBef>
                <a:spcPts val="1200"/>
              </a:spcBef>
              <a:buSzPct val="100000"/>
              <a:defRPr sz="2400">
                <a:solidFill>
                  <a:srgbClr val="006699"/>
                </a:solidFill>
                <a:effectLst/>
              </a:defRPr>
            </a:lvl1pPr>
            <a:lvl2pPr marL="594360" indent="-320040">
              <a:lnSpc>
                <a:spcPts val="2400"/>
              </a:lnSpc>
              <a:spcBef>
                <a:spcPts val="800"/>
              </a:spcBef>
              <a:buClr>
                <a:schemeClr val="bg2"/>
              </a:buClr>
              <a:defRPr sz="2200">
                <a:solidFill>
                  <a:srgbClr val="006699"/>
                </a:solidFill>
                <a:effectLst/>
              </a:defRPr>
            </a:lvl2pPr>
            <a:lvl3pPr marL="914400" indent="-274320">
              <a:lnSpc>
                <a:spcPts val="2400"/>
              </a:lnSpc>
              <a:spcBef>
                <a:spcPts val="800"/>
              </a:spcBef>
              <a:defRPr sz="1800">
                <a:solidFill>
                  <a:srgbClr val="006699"/>
                </a:solidFill>
                <a:effectLst/>
              </a:defRPr>
            </a:lvl3pPr>
            <a:lvl4pPr marL="1143000" indent="-228600">
              <a:lnSpc>
                <a:spcPts val="1800"/>
              </a:lnSpc>
              <a:spcBef>
                <a:spcPts val="800"/>
              </a:spcBef>
              <a:defRPr sz="1600">
                <a:solidFill>
                  <a:srgbClr val="006699"/>
                </a:solidFill>
                <a:effectLst/>
              </a:defRPr>
            </a:lvl4pPr>
            <a:lvl5pPr>
              <a:defRPr sz="1800"/>
            </a:lvl5pPr>
            <a:lvl6pPr>
              <a:defRPr sz="1800"/>
            </a:lvl6pPr>
            <a:lvl7pPr>
              <a:defRPr sz="1800"/>
            </a:lvl7pPr>
            <a:lvl8pPr>
              <a:defRPr sz="1800"/>
            </a:lvl8pPr>
            <a:lvl9pPr>
              <a:defRPr sz="1800"/>
            </a:lvl9pPr>
          </a:lstStyle>
          <a:p>
            <a:pPr lvl="0"/>
            <a:r>
              <a:rPr lang="en-US" dirty="0"/>
              <a:t>Click to add text</a:t>
            </a:r>
          </a:p>
          <a:p>
            <a:pPr lvl="1"/>
            <a:r>
              <a:rPr lang="en-US" dirty="0"/>
              <a:t>Second level</a:t>
            </a:r>
          </a:p>
          <a:p>
            <a:pPr lvl="2"/>
            <a:r>
              <a:rPr lang="en-US" dirty="0"/>
              <a:t>Third level</a:t>
            </a:r>
          </a:p>
          <a:p>
            <a:pPr lvl="3"/>
            <a:r>
              <a:rPr lang="en-US" dirty="0"/>
              <a:t>Fourth level</a:t>
            </a:r>
          </a:p>
        </p:txBody>
      </p:sp>
      <p:cxnSp>
        <p:nvCxnSpPr>
          <p:cNvPr id="6" name="Straight Connector 5"/>
          <p:cNvCxnSpPr/>
          <p:nvPr userDrawn="1"/>
        </p:nvCxnSpPr>
        <p:spPr>
          <a:xfrm>
            <a:off x="914400" y="1219200"/>
            <a:ext cx="10363200" cy="1588"/>
          </a:xfrm>
          <a:prstGeom prst="line">
            <a:avLst/>
          </a:prstGeom>
          <a:ln w="12700">
            <a:solidFill>
              <a:srgbClr val="FF9900"/>
            </a:solidFill>
          </a:ln>
          <a:effectLst/>
        </p:spPr>
        <p:style>
          <a:lnRef idx="2">
            <a:schemeClr val="accent1"/>
          </a:lnRef>
          <a:fillRef idx="0">
            <a:schemeClr val="accent1"/>
          </a:fillRef>
          <a:effectRef idx="1">
            <a:schemeClr val="accent1"/>
          </a:effectRef>
          <a:fontRef idx="minor">
            <a:schemeClr val="tx1"/>
          </a:fontRef>
        </p:style>
      </p:cxnSp>
      <p:pic>
        <p:nvPicPr>
          <p:cNvPr id="8" name="Picture 7">
            <a:extLst>
              <a:ext uri="{FF2B5EF4-FFF2-40B4-BE49-F238E27FC236}">
                <a16:creationId xmlns:a16="http://schemas.microsoft.com/office/drawing/2014/main" id="{0D46EEBF-D57E-4961-89A0-15087DFB0E9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62000" y="5781806"/>
            <a:ext cx="1203158" cy="583126"/>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
                                            <p:txEl>
                                              <p:pRg st="1" end="1"/>
                                            </p:txEl>
                                          </p:spTgt>
                                        </p:tgtEl>
                                        <p:attrNameLst>
                                          <p:attrName>style.visibility</p:attrName>
                                        </p:attrNameLst>
                                      </p:cBhvr>
                                      <p:to>
                                        <p:strVal val="visible"/>
                                      </p:to>
                                    </p:set>
                                    <p:animEffect transition="in" filter="fade">
                                      <p:cBhvr>
                                        <p:cTn id="10" dur="1000"/>
                                        <p:tgtEl>
                                          <p:spTgt spid="4">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animEffect transition="in" filter="fade">
                                      <p:cBhvr>
                                        <p:cTn id="13" dur="1000"/>
                                        <p:tgtEl>
                                          <p:spTgt spid="4">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4">
                                            <p:txEl>
                                              <p:pRg st="3" end="3"/>
                                            </p:txEl>
                                          </p:spTgt>
                                        </p:tgtEl>
                                        <p:attrNameLst>
                                          <p:attrName>style.visibility</p:attrName>
                                        </p:attrNameLst>
                                      </p:cBhvr>
                                      <p:to>
                                        <p:strVal val="visible"/>
                                      </p:to>
                                    </p:set>
                                    <p:animEffect transition="in" filter="fade">
                                      <p:cBhvr>
                                        <p:cTn id="16" dur="1000"/>
                                        <p:tgtEl>
                                          <p:spTgt spid="4">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12">
                                            <p:txEl>
                                              <p:pRg st="0" end="0"/>
                                            </p:txEl>
                                          </p:spTgt>
                                        </p:tgtEl>
                                        <p:attrNameLst>
                                          <p:attrName>style.visibility</p:attrName>
                                        </p:attrNameLst>
                                      </p:cBhvr>
                                      <p:to>
                                        <p:strVal val="visible"/>
                                      </p:to>
                                    </p:set>
                                    <p:animEffect transition="in" filter="fade">
                                      <p:cBhvr>
                                        <p:cTn id="21" dur="1000"/>
                                        <p:tgtEl>
                                          <p:spTgt spid="12">
                                            <p:txEl>
                                              <p:pRg st="0" end="0"/>
                                            </p:txEl>
                                          </p:spTgt>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12">
                                            <p:txEl>
                                              <p:pRg st="1" end="1"/>
                                            </p:txEl>
                                          </p:spTgt>
                                        </p:tgtEl>
                                        <p:attrNameLst>
                                          <p:attrName>style.visibility</p:attrName>
                                        </p:attrNameLst>
                                      </p:cBhvr>
                                      <p:to>
                                        <p:strVal val="visible"/>
                                      </p:to>
                                    </p:set>
                                    <p:animEffect transition="in" filter="fade">
                                      <p:cBhvr>
                                        <p:cTn id="24" dur="1000"/>
                                        <p:tgtEl>
                                          <p:spTgt spid="12">
                                            <p:txEl>
                                              <p:pRg st="1" end="1"/>
                                            </p:txEl>
                                          </p:spTgt>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12">
                                            <p:txEl>
                                              <p:pRg st="2" end="2"/>
                                            </p:txEl>
                                          </p:spTgt>
                                        </p:tgtEl>
                                        <p:attrNameLst>
                                          <p:attrName>style.visibility</p:attrName>
                                        </p:attrNameLst>
                                      </p:cBhvr>
                                      <p:to>
                                        <p:strVal val="visible"/>
                                      </p:to>
                                    </p:set>
                                    <p:animEffect transition="in" filter="fade">
                                      <p:cBhvr>
                                        <p:cTn id="27" dur="1000"/>
                                        <p:tgtEl>
                                          <p:spTgt spid="12">
                                            <p:txEl>
                                              <p:pRg st="2" end="2"/>
                                            </p:txEl>
                                          </p:spTgt>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12">
                                            <p:txEl>
                                              <p:pRg st="3" end="3"/>
                                            </p:txEl>
                                          </p:spTgt>
                                        </p:tgtEl>
                                        <p:attrNameLst>
                                          <p:attrName>style.visibility</p:attrName>
                                        </p:attrNameLst>
                                      </p:cBhvr>
                                      <p:to>
                                        <p:strVal val="visible"/>
                                      </p:to>
                                    </p:set>
                                    <p:animEffect transition="in" filter="fade">
                                      <p:cBhvr>
                                        <p:cTn id="30" dur="1000"/>
                                        <p:tgtEl>
                                          <p:spTgt spid="1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tmplLst>
          <p:tmpl lvl="1">
            <p:tnLst>
              <p:par>
                <p:cTn presetID="10" presetClass="entr" presetSubtype="0" fill="hold" nodeType="clickEffect">
                  <p:stCondLst>
                    <p:cond delay="0"/>
                  </p:stCondLst>
                  <p:childTnLst>
                    <p:set>
                      <p:cBhvr>
                        <p:cTn dur="1" fill="hold">
                          <p:stCondLst>
                            <p:cond delay="0"/>
                          </p:stCondLst>
                        </p:cTn>
                        <p:tgtEl>
                          <p:spTgt spid="4"/>
                        </p:tgtEl>
                        <p:attrNameLst>
                          <p:attrName>style.visibility</p:attrName>
                        </p:attrNameLst>
                      </p:cBhvr>
                      <p:to>
                        <p:strVal val="visible"/>
                      </p:to>
                    </p:set>
                    <p:animEffect transition="in" filter="fade">
                      <p:cBhvr>
                        <p:cTn dur="1000"/>
                        <p:tgtEl>
                          <p:spTgt spid="4"/>
                        </p:tgtEl>
                      </p:cBhvr>
                    </p:animEffect>
                  </p:childTnLst>
                </p:cTn>
              </p:par>
            </p:tnLst>
          </p:tmpl>
          <p:tmpl lvl="2">
            <p:tnLst>
              <p:par>
                <p:cTn presetID="10" presetClass="entr" presetSubtype="0" fill="hold" nodeType="withEffect">
                  <p:stCondLst>
                    <p:cond delay="0"/>
                  </p:stCondLst>
                  <p:childTnLst>
                    <p:set>
                      <p:cBhvr>
                        <p:cTn dur="1" fill="hold">
                          <p:stCondLst>
                            <p:cond delay="0"/>
                          </p:stCondLst>
                        </p:cTn>
                        <p:tgtEl>
                          <p:spTgt spid="4"/>
                        </p:tgtEl>
                        <p:attrNameLst>
                          <p:attrName>style.visibility</p:attrName>
                        </p:attrNameLst>
                      </p:cBhvr>
                      <p:to>
                        <p:strVal val="visible"/>
                      </p:to>
                    </p:set>
                    <p:animEffect transition="in" filter="fade">
                      <p:cBhvr>
                        <p:cTn dur="1000"/>
                        <p:tgtEl>
                          <p:spTgt spid="4"/>
                        </p:tgtEl>
                      </p:cBhvr>
                    </p:animEffect>
                  </p:childTnLst>
                </p:cTn>
              </p:par>
            </p:tnLst>
          </p:tmpl>
          <p:tmpl lvl="3">
            <p:tnLst>
              <p:par>
                <p:cTn presetID="10" presetClass="entr" presetSubtype="0" fill="hold" nodeType="withEffect">
                  <p:stCondLst>
                    <p:cond delay="0"/>
                  </p:stCondLst>
                  <p:childTnLst>
                    <p:set>
                      <p:cBhvr>
                        <p:cTn dur="1" fill="hold">
                          <p:stCondLst>
                            <p:cond delay="0"/>
                          </p:stCondLst>
                        </p:cTn>
                        <p:tgtEl>
                          <p:spTgt spid="4"/>
                        </p:tgtEl>
                        <p:attrNameLst>
                          <p:attrName>style.visibility</p:attrName>
                        </p:attrNameLst>
                      </p:cBhvr>
                      <p:to>
                        <p:strVal val="visible"/>
                      </p:to>
                    </p:set>
                    <p:animEffect transition="in" filter="fade">
                      <p:cBhvr>
                        <p:cTn dur="1000"/>
                        <p:tgtEl>
                          <p:spTgt spid="4"/>
                        </p:tgtEl>
                      </p:cBhvr>
                    </p:animEffect>
                  </p:childTnLst>
                </p:cTn>
              </p:par>
            </p:tnLst>
          </p:tmpl>
          <p:tmpl lvl="4">
            <p:tnLst>
              <p:par>
                <p:cTn presetID="10" presetClass="entr" presetSubtype="0" fill="hold" nodeType="withEffect">
                  <p:stCondLst>
                    <p:cond delay="0"/>
                  </p:stCondLst>
                  <p:childTnLst>
                    <p:set>
                      <p:cBhvr>
                        <p:cTn dur="1" fill="hold">
                          <p:stCondLst>
                            <p:cond delay="0"/>
                          </p:stCondLst>
                        </p:cTn>
                        <p:tgtEl>
                          <p:spTgt spid="4"/>
                        </p:tgtEl>
                        <p:attrNameLst>
                          <p:attrName>style.visibility</p:attrName>
                        </p:attrNameLst>
                      </p:cBhvr>
                      <p:to>
                        <p:strVal val="visible"/>
                      </p:to>
                    </p:set>
                    <p:animEffect transition="in" filter="fade">
                      <p:cBhvr>
                        <p:cTn dur="1000"/>
                        <p:tgtEl>
                          <p:spTgt spid="4"/>
                        </p:tgtEl>
                      </p:cBhvr>
                    </p:animEffect>
                  </p:childTnLst>
                </p:cTn>
              </p:par>
            </p:tnLst>
          </p:tmpl>
        </p:tmplLst>
      </p:bldP>
      <p:bldP spid="12" grpId="0" build="p">
        <p:tmplLst>
          <p:tmpl lvl="1">
            <p:tnLst>
              <p:par>
                <p:cTn presetID="10" presetClass="entr" presetSubtype="0" fill="hold" nodeType="clickEffect">
                  <p:stCondLst>
                    <p:cond delay="0"/>
                  </p:stCondLst>
                  <p:childTnLst>
                    <p:set>
                      <p:cBhvr>
                        <p:cTn dur="1" fill="hold">
                          <p:stCondLst>
                            <p:cond delay="0"/>
                          </p:stCondLst>
                        </p:cTn>
                        <p:tgtEl>
                          <p:spTgt spid="12"/>
                        </p:tgtEl>
                        <p:attrNameLst>
                          <p:attrName>style.visibility</p:attrName>
                        </p:attrNameLst>
                      </p:cBhvr>
                      <p:to>
                        <p:strVal val="visible"/>
                      </p:to>
                    </p:set>
                    <p:animEffect transition="in" filter="fade">
                      <p:cBhvr>
                        <p:cTn dur="1000"/>
                        <p:tgtEl>
                          <p:spTgt spid="12"/>
                        </p:tgtEl>
                      </p:cBhvr>
                    </p:animEffect>
                  </p:childTnLst>
                </p:cTn>
              </p:par>
            </p:tnLst>
          </p:tmpl>
          <p:tmpl lvl="2">
            <p:tnLst>
              <p:par>
                <p:cTn presetID="10" presetClass="entr" presetSubtype="0" fill="hold" nodeType="withEffect">
                  <p:stCondLst>
                    <p:cond delay="0"/>
                  </p:stCondLst>
                  <p:childTnLst>
                    <p:set>
                      <p:cBhvr>
                        <p:cTn dur="1" fill="hold">
                          <p:stCondLst>
                            <p:cond delay="0"/>
                          </p:stCondLst>
                        </p:cTn>
                        <p:tgtEl>
                          <p:spTgt spid="12"/>
                        </p:tgtEl>
                        <p:attrNameLst>
                          <p:attrName>style.visibility</p:attrName>
                        </p:attrNameLst>
                      </p:cBhvr>
                      <p:to>
                        <p:strVal val="visible"/>
                      </p:to>
                    </p:set>
                    <p:animEffect transition="in" filter="fade">
                      <p:cBhvr>
                        <p:cTn dur="1000"/>
                        <p:tgtEl>
                          <p:spTgt spid="12"/>
                        </p:tgtEl>
                      </p:cBhvr>
                    </p:animEffect>
                  </p:childTnLst>
                </p:cTn>
              </p:par>
            </p:tnLst>
          </p:tmpl>
          <p:tmpl lvl="3">
            <p:tnLst>
              <p:par>
                <p:cTn presetID="10" presetClass="entr" presetSubtype="0" fill="hold" nodeType="withEffect">
                  <p:stCondLst>
                    <p:cond delay="0"/>
                  </p:stCondLst>
                  <p:childTnLst>
                    <p:set>
                      <p:cBhvr>
                        <p:cTn dur="1" fill="hold">
                          <p:stCondLst>
                            <p:cond delay="0"/>
                          </p:stCondLst>
                        </p:cTn>
                        <p:tgtEl>
                          <p:spTgt spid="12"/>
                        </p:tgtEl>
                        <p:attrNameLst>
                          <p:attrName>style.visibility</p:attrName>
                        </p:attrNameLst>
                      </p:cBhvr>
                      <p:to>
                        <p:strVal val="visible"/>
                      </p:to>
                    </p:set>
                    <p:animEffect transition="in" filter="fade">
                      <p:cBhvr>
                        <p:cTn dur="1000"/>
                        <p:tgtEl>
                          <p:spTgt spid="12"/>
                        </p:tgtEl>
                      </p:cBhvr>
                    </p:animEffect>
                  </p:childTnLst>
                </p:cTn>
              </p:par>
            </p:tnLst>
          </p:tmpl>
          <p:tmpl lvl="4">
            <p:tnLst>
              <p:par>
                <p:cTn presetID="10" presetClass="entr" presetSubtype="0" fill="hold" nodeType="withEffect">
                  <p:stCondLst>
                    <p:cond delay="0"/>
                  </p:stCondLst>
                  <p:childTnLst>
                    <p:set>
                      <p:cBhvr>
                        <p:cTn dur="1" fill="hold">
                          <p:stCondLst>
                            <p:cond delay="0"/>
                          </p:stCondLst>
                        </p:cTn>
                        <p:tgtEl>
                          <p:spTgt spid="12"/>
                        </p:tgtEl>
                        <p:attrNameLst>
                          <p:attrName>style.visibility</p:attrName>
                        </p:attrNameLst>
                      </p:cBhvr>
                      <p:to>
                        <p:strVal val="visible"/>
                      </p:to>
                    </p:set>
                    <p:animEffect transition="in" filter="fade">
                      <p:cBhvr>
                        <p:cTn dur="1000"/>
                        <p:tgtEl>
                          <p:spTgt spid="12"/>
                        </p:tgtEl>
                      </p:cBhvr>
                    </p:animEffect>
                  </p:childTnLst>
                </p:cTn>
              </p:par>
            </p:tnLst>
          </p:tmpl>
        </p:tmplLst>
      </p:bldP>
    </p:bld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bg>
      <p:bgPr>
        <a:solidFill>
          <a:schemeClr val="bg1"/>
        </a:solidFill>
        <a:effectLst/>
      </p:bgPr>
    </p:bg>
    <p:spTree>
      <p:nvGrpSpPr>
        <p:cNvPr id="1" name=""/>
        <p:cNvGrpSpPr/>
        <p:nvPr/>
      </p:nvGrpSpPr>
      <p:grpSpPr>
        <a:xfrm>
          <a:off x="0" y="0"/>
          <a:ext cx="0" cy="0"/>
          <a:chOff x="0" y="0"/>
          <a:chExt cx="0" cy="0"/>
        </a:xfrm>
      </p:grpSpPr>
      <p:sp>
        <p:nvSpPr>
          <p:cNvPr id="10" name="Title 1"/>
          <p:cNvSpPr>
            <a:spLocks noGrp="1"/>
          </p:cNvSpPr>
          <p:nvPr>
            <p:ph type="title" hasCustomPrompt="1"/>
          </p:nvPr>
        </p:nvSpPr>
        <p:spPr>
          <a:xfrm>
            <a:off x="914400" y="0"/>
            <a:ext cx="10363200" cy="1219200"/>
          </a:xfrm>
        </p:spPr>
        <p:txBody>
          <a:bodyPr bIns="137160" anchor="b" anchorCtr="0">
            <a:noAutofit/>
          </a:bodyPr>
          <a:lstStyle>
            <a:lvl1pPr>
              <a:lnSpc>
                <a:spcPts val="3600"/>
              </a:lnSpc>
              <a:defRPr sz="3200" b="1" i="0" cap="none" spc="0" baseline="0">
                <a:solidFill>
                  <a:schemeClr val="tx2"/>
                </a:solidFill>
                <a:effectLst/>
                <a:latin typeface="+mj-lt"/>
                <a:cs typeface="Verdana"/>
              </a:defRPr>
            </a:lvl1pPr>
          </a:lstStyle>
          <a:p>
            <a:r>
              <a:rPr lang="en-US" dirty="0"/>
              <a:t>Click to add title</a:t>
            </a:r>
          </a:p>
        </p:txBody>
      </p:sp>
      <p:sp>
        <p:nvSpPr>
          <p:cNvPr id="3" name="Content Placeholder 2"/>
          <p:cNvSpPr>
            <a:spLocks noGrp="1"/>
          </p:cNvSpPr>
          <p:nvPr>
            <p:ph idx="1" hasCustomPrompt="1"/>
          </p:nvPr>
        </p:nvSpPr>
        <p:spPr>
          <a:xfrm>
            <a:off x="914400" y="1600200"/>
            <a:ext cx="10363200" cy="4191000"/>
          </a:xfrm>
        </p:spPr>
        <p:txBody>
          <a:bodyPr>
            <a:noAutofit/>
          </a:bodyPr>
          <a:lstStyle>
            <a:lvl1pPr marL="0" indent="0">
              <a:lnSpc>
                <a:spcPts val="3000"/>
              </a:lnSpc>
              <a:buFontTx/>
              <a:buNone/>
              <a:defRPr>
                <a:solidFill>
                  <a:srgbClr val="006699"/>
                </a:solidFill>
                <a:effectLst/>
              </a:defRPr>
            </a:lvl1pPr>
          </a:lstStyle>
          <a:p>
            <a:pPr lvl="0"/>
            <a:r>
              <a:rPr lang="en-US" dirty="0"/>
              <a:t>Click to add chart.</a:t>
            </a:r>
          </a:p>
        </p:txBody>
      </p:sp>
      <p:cxnSp>
        <p:nvCxnSpPr>
          <p:cNvPr id="24" name="Straight Connector 23"/>
          <p:cNvCxnSpPr/>
          <p:nvPr userDrawn="1"/>
        </p:nvCxnSpPr>
        <p:spPr>
          <a:xfrm>
            <a:off x="914400" y="1216152"/>
            <a:ext cx="10363200" cy="1588"/>
          </a:xfrm>
          <a:prstGeom prst="line">
            <a:avLst/>
          </a:prstGeom>
          <a:ln w="12700">
            <a:solidFill>
              <a:srgbClr val="FF9900"/>
            </a:solidFill>
          </a:ln>
          <a:effectLst/>
        </p:spPr>
        <p:style>
          <a:lnRef idx="2">
            <a:schemeClr val="accent1"/>
          </a:lnRef>
          <a:fillRef idx="0">
            <a:schemeClr val="accent1"/>
          </a:fillRef>
          <a:effectRef idx="1">
            <a:schemeClr val="accent1"/>
          </a:effectRef>
          <a:fontRef idx="minor">
            <a:schemeClr val="tx1"/>
          </a:fontRef>
        </p:style>
      </p:cxnSp>
      <p:sp>
        <p:nvSpPr>
          <p:cNvPr id="9" name="Slide Number Placeholder 2"/>
          <p:cNvSpPr>
            <a:spLocks noGrp="1"/>
          </p:cNvSpPr>
          <p:nvPr>
            <p:ph type="sldNum" sz="quarter" idx="10"/>
          </p:nvPr>
        </p:nvSpPr>
        <p:spPr>
          <a:xfrm>
            <a:off x="9448800" y="6364932"/>
            <a:ext cx="2540000" cy="365125"/>
          </a:xfrm>
          <a:prstGeom prst="rect">
            <a:avLst/>
          </a:prstGeom>
        </p:spPr>
        <p:txBody>
          <a:bodyPr/>
          <a:lstStyle>
            <a:lvl1pPr algn="ctr">
              <a:defRPr sz="900">
                <a:solidFill>
                  <a:srgbClr val="006699"/>
                </a:solidFill>
              </a:defRPr>
            </a:lvl1pPr>
          </a:lstStyle>
          <a:p>
            <a:fld id="{342C256A-E8D1-E44B-A707-3F94590BD37A}" type="slidenum">
              <a:rPr lang="en-US" smtClean="0"/>
              <a:pPr/>
              <a:t>‹#›</a:t>
            </a:fld>
            <a:endParaRPr lang="en-US" dirty="0"/>
          </a:p>
        </p:txBody>
      </p:sp>
      <p:pic>
        <p:nvPicPr>
          <p:cNvPr id="7" name="Picture 6">
            <a:extLst>
              <a:ext uri="{FF2B5EF4-FFF2-40B4-BE49-F238E27FC236}">
                <a16:creationId xmlns:a16="http://schemas.microsoft.com/office/drawing/2014/main" id="{4D5241CF-ED30-4A8E-81C0-DD5A1265DD5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38200" y="5855310"/>
            <a:ext cx="1203158" cy="583126"/>
          </a:xfrm>
          <a:prstGeom prst="rect">
            <a:avLst/>
          </a:prstGeom>
        </p:spPr>
      </p:pic>
    </p:spTree>
  </p:cSld>
  <p:clrMapOvr>
    <a:masterClrMapping/>
  </p:clrMapOvr>
  <p:transition>
    <p:fade/>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4400" y="0"/>
            <a:ext cx="10363200" cy="1219200"/>
          </a:xfrm>
          <a:prstGeom prst="rect">
            <a:avLst/>
          </a:prstGeom>
          <a:ln>
            <a:noFill/>
          </a:ln>
        </p:spPr>
        <p:txBody>
          <a:bodyPr vert="horz" lIns="0" tIns="0" rIns="0" bIns="228600" rtlCol="0" anchor="b" anchorCtr="0">
            <a:normAutofit/>
          </a:bodyPr>
          <a:lstStyle/>
          <a:p>
            <a:r>
              <a:rPr lang="en-US" dirty="0"/>
              <a:t>Click to edit Master title</a:t>
            </a:r>
          </a:p>
        </p:txBody>
      </p:sp>
      <p:sp>
        <p:nvSpPr>
          <p:cNvPr id="3" name="Text Placeholder 2"/>
          <p:cNvSpPr>
            <a:spLocks noGrp="1"/>
          </p:cNvSpPr>
          <p:nvPr>
            <p:ph type="body" idx="1"/>
          </p:nvPr>
        </p:nvSpPr>
        <p:spPr>
          <a:xfrm>
            <a:off x="914400" y="1600201"/>
            <a:ext cx="10363200" cy="4525963"/>
          </a:xfrm>
          <a:prstGeom prst="rect">
            <a:avLst/>
          </a:prstGeom>
        </p:spPr>
        <p:txBody>
          <a:bodyPr vert="horz" lIns="0" tIns="0" rIns="0" bIns="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9" name="Slide Number Placeholder 2"/>
          <p:cNvSpPr>
            <a:spLocks noGrp="1"/>
          </p:cNvSpPr>
          <p:nvPr>
            <p:ph type="sldNum" sz="quarter" idx="4"/>
          </p:nvPr>
        </p:nvSpPr>
        <p:spPr>
          <a:xfrm>
            <a:off x="9448800" y="6364932"/>
            <a:ext cx="2540000" cy="365125"/>
          </a:xfrm>
          <a:prstGeom prst="rect">
            <a:avLst/>
          </a:prstGeom>
        </p:spPr>
        <p:txBody>
          <a:bodyPr/>
          <a:lstStyle>
            <a:lvl1pPr algn="ctr">
              <a:defRPr sz="900">
                <a:solidFill>
                  <a:srgbClr val="006699"/>
                </a:solidFill>
              </a:defRPr>
            </a:lvl1pPr>
          </a:lstStyle>
          <a:p>
            <a:fld id="{342C256A-E8D1-E44B-A707-3F94590BD37A}"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Lst>
  <p:hf hdr="0" ftr="0" dt="0"/>
  <p:txStyles>
    <p:titleStyle>
      <a:lvl1pPr algn="ctr" defTabSz="457200" rtl="0" eaLnBrk="1" latinLnBrk="0" hangingPunct="1">
        <a:spcBef>
          <a:spcPct val="0"/>
        </a:spcBef>
        <a:buNone/>
        <a:defRPr sz="3200" b="1" i="0" kern="1200" cap="none">
          <a:solidFill>
            <a:schemeClr val="tx2"/>
          </a:solidFill>
          <a:effectLst/>
          <a:latin typeface="+mj-lt"/>
          <a:ea typeface="+mj-ea"/>
          <a:cs typeface="Verdana"/>
        </a:defRPr>
      </a:lvl1pPr>
    </p:titleStyle>
    <p:bodyStyle>
      <a:lvl1pPr marL="320040" indent="-347472" algn="l" defTabSz="457200" rtl="0" eaLnBrk="1" latinLnBrk="0" hangingPunct="1">
        <a:lnSpc>
          <a:spcPts val="3000"/>
        </a:lnSpc>
        <a:spcBef>
          <a:spcPts val="1200"/>
        </a:spcBef>
        <a:buClr>
          <a:schemeClr val="tx2"/>
        </a:buClr>
        <a:buFont typeface="Arial"/>
        <a:buChar char="•"/>
        <a:defRPr sz="2800" b="0" i="0" kern="1200">
          <a:solidFill>
            <a:schemeClr val="bg2"/>
          </a:solidFill>
          <a:effectLst/>
          <a:latin typeface="Times New Roman" pitchFamily="18" charset="0"/>
          <a:ea typeface="+mn-ea"/>
          <a:cs typeface="Times New Roman" pitchFamily="18" charset="0"/>
        </a:defRPr>
      </a:lvl1pPr>
      <a:lvl2pPr marL="685800" indent="-320040" algn="l" defTabSz="457200" rtl="0" eaLnBrk="1" latinLnBrk="0" hangingPunct="1">
        <a:lnSpc>
          <a:spcPts val="2800"/>
        </a:lnSpc>
        <a:spcBef>
          <a:spcPts val="1200"/>
        </a:spcBef>
        <a:buClr>
          <a:schemeClr val="bg2"/>
        </a:buClr>
        <a:buFont typeface="Arial"/>
        <a:buChar char="–"/>
        <a:defRPr sz="2600" b="0" i="0" kern="1200">
          <a:solidFill>
            <a:srgbClr val="006699"/>
          </a:solidFill>
          <a:effectLst/>
          <a:latin typeface="Times New Roman" pitchFamily="18" charset="0"/>
          <a:ea typeface="+mn-ea"/>
          <a:cs typeface="Times New Roman" pitchFamily="18" charset="0"/>
        </a:defRPr>
      </a:lvl2pPr>
      <a:lvl3pPr marL="1005840" indent="-320040" algn="l" defTabSz="457200" rtl="0" eaLnBrk="1" latinLnBrk="0" hangingPunct="1">
        <a:lnSpc>
          <a:spcPts val="2800"/>
        </a:lnSpc>
        <a:spcBef>
          <a:spcPts val="1200"/>
        </a:spcBef>
        <a:buClr>
          <a:schemeClr val="tx2"/>
        </a:buClr>
        <a:buFont typeface="Wingdings" charset="2"/>
        <a:buChar char="§"/>
        <a:defRPr sz="2400" b="0" i="0" kern="1200">
          <a:solidFill>
            <a:srgbClr val="006699"/>
          </a:solidFill>
          <a:effectLst/>
          <a:latin typeface="Times New Roman" pitchFamily="18" charset="0"/>
          <a:ea typeface="+mn-ea"/>
          <a:cs typeface="Times New Roman" pitchFamily="18" charset="0"/>
        </a:defRPr>
      </a:lvl3pPr>
      <a:lvl4pPr marL="1371600" indent="-320040" algn="l" defTabSz="457200" rtl="0" eaLnBrk="1" latinLnBrk="0" hangingPunct="1">
        <a:lnSpc>
          <a:spcPts val="2800"/>
        </a:lnSpc>
        <a:spcBef>
          <a:spcPts val="1200"/>
        </a:spcBef>
        <a:buFont typeface="Arial"/>
        <a:buChar char="•"/>
        <a:defRPr sz="2200" b="0" i="0" kern="1200">
          <a:solidFill>
            <a:srgbClr val="006699"/>
          </a:solidFill>
          <a:effectLst/>
          <a:latin typeface="Times New Roman" pitchFamily="18" charset="0"/>
          <a:ea typeface="+mn-ea"/>
          <a:cs typeface="Times New Roman" pitchFamily="18" charset="0"/>
        </a:defRPr>
      </a:lvl4pPr>
      <a:lvl5pPr marL="2057400" indent="-228600" algn="l" defTabSz="457200" rtl="0" eaLnBrk="1" latinLnBrk="0" hangingPunct="1">
        <a:spcBef>
          <a:spcPct val="20000"/>
        </a:spcBef>
        <a:buFont typeface="Arial"/>
        <a:buChar char="»"/>
        <a:defRPr sz="2000" kern="1200">
          <a:solidFill>
            <a:schemeClr val="tx1"/>
          </a:solidFill>
          <a:effectLst>
            <a:outerShdw blurRad="50800" dist="38100" dir="2700000">
              <a:srgbClr val="000000">
                <a:alpha val="43000"/>
              </a:srgbClr>
            </a:outerShdw>
          </a:effectLst>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US" dirty="0"/>
              <a:t>Certified Healthcare</a:t>
            </a:r>
            <a:br>
              <a:rPr lang="en-US" dirty="0"/>
            </a:br>
            <a:r>
              <a:rPr lang="en-US" dirty="0"/>
              <a:t>Financial Professional</a:t>
            </a:r>
          </a:p>
        </p:txBody>
      </p:sp>
      <p:sp>
        <p:nvSpPr>
          <p:cNvPr id="6" name="Subtitle 5"/>
          <p:cNvSpPr>
            <a:spLocks noGrp="1"/>
          </p:cNvSpPr>
          <p:nvPr>
            <p:ph type="subTitle" idx="10"/>
          </p:nvPr>
        </p:nvSpPr>
        <p:spPr/>
        <p:txBody>
          <a:bodyPr/>
          <a:lstStyle/>
          <a:p>
            <a:r>
              <a:rPr lang="en-US" dirty="0"/>
              <a:t>Module I The Business of Healthcare</a:t>
            </a:r>
          </a:p>
        </p:txBody>
      </p:sp>
      <p:sp>
        <p:nvSpPr>
          <p:cNvPr id="7" name="Text Placeholder 6"/>
          <p:cNvSpPr>
            <a:spLocks noGrp="1"/>
          </p:cNvSpPr>
          <p:nvPr>
            <p:ph type="body" sz="quarter" idx="12"/>
          </p:nvPr>
        </p:nvSpPr>
        <p:spPr/>
        <p:txBody>
          <a:bodyPr/>
          <a:lstStyle/>
          <a:p>
            <a:r>
              <a:rPr lang="en-US" dirty="0"/>
              <a:t>Course 5: Managing Financial Resources </a:t>
            </a:r>
          </a:p>
        </p:txBody>
      </p:sp>
      <p:sp>
        <p:nvSpPr>
          <p:cNvPr id="8" name="Text Placeholder 7"/>
          <p:cNvSpPr>
            <a:spLocks noGrp="1"/>
          </p:cNvSpPr>
          <p:nvPr>
            <p:ph type="body" sz="quarter" idx="13"/>
          </p:nvPr>
        </p:nvSpPr>
        <p:spPr/>
        <p:txBody>
          <a:bodyPr/>
          <a:lstStyle/>
          <a:p>
            <a:endParaRPr lang="en-US" dirty="0"/>
          </a:p>
        </p:txBody>
      </p:sp>
      <p:sp>
        <p:nvSpPr>
          <p:cNvPr id="9" name="Text Placeholder 8"/>
          <p:cNvSpPr>
            <a:spLocks noGrp="1"/>
          </p:cNvSpPr>
          <p:nvPr>
            <p:ph type="body" sz="quarter" idx="14"/>
          </p:nvPr>
        </p:nvSpPr>
        <p:spPr/>
        <p:txBody>
          <a:bodyPr/>
          <a:lstStyle/>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Payment for Healthcare Receivables</a:t>
            </a:r>
          </a:p>
        </p:txBody>
      </p:sp>
      <p:sp>
        <p:nvSpPr>
          <p:cNvPr id="4" name="Slide Number Placeholder 3"/>
          <p:cNvSpPr>
            <a:spLocks noGrp="1"/>
          </p:cNvSpPr>
          <p:nvPr>
            <p:ph type="sldNum" sz="quarter" idx="10"/>
          </p:nvPr>
        </p:nvSpPr>
        <p:spPr/>
        <p:txBody>
          <a:bodyPr/>
          <a:lstStyle/>
          <a:p>
            <a:fld id="{342C256A-E8D1-E44B-A707-3F94590BD37A}" type="slidenum">
              <a:rPr lang="en-US" smtClean="0"/>
              <a:pPr/>
              <a:t>10</a:t>
            </a:fld>
            <a:endParaRPr lang="en-US" dirty="0"/>
          </a:p>
        </p:txBody>
      </p:sp>
      <p:graphicFrame>
        <p:nvGraphicFramePr>
          <p:cNvPr id="5" name="Diagram 4"/>
          <p:cNvGraphicFramePr/>
          <p:nvPr/>
        </p:nvGraphicFramePr>
        <p:xfrm>
          <a:off x="3048001" y="1371600"/>
          <a:ext cx="5867399" cy="4800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Prospective Payment Systems (PPS)</a:t>
            </a:r>
          </a:p>
        </p:txBody>
      </p:sp>
      <p:sp>
        <p:nvSpPr>
          <p:cNvPr id="3" name="Content Placeholder 2"/>
          <p:cNvSpPr>
            <a:spLocks noGrp="1"/>
          </p:cNvSpPr>
          <p:nvPr>
            <p:ph sz="half" idx="1"/>
          </p:nvPr>
        </p:nvSpPr>
        <p:spPr/>
        <p:txBody>
          <a:bodyPr/>
          <a:lstStyle/>
          <a:p>
            <a:r>
              <a:rPr lang="en-US" dirty="0"/>
              <a:t>Diagnostic Related Groups (DRGs</a:t>
            </a:r>
          </a:p>
          <a:p>
            <a:r>
              <a:rPr lang="en-US" dirty="0"/>
              <a:t>Ambulatory Payment Classifications (APCs)</a:t>
            </a:r>
          </a:p>
          <a:p>
            <a:r>
              <a:rPr lang="en-US" dirty="0">
                <a:solidFill>
                  <a:schemeClr val="tx1"/>
                </a:solidFill>
              </a:rPr>
              <a:t> </a:t>
            </a:r>
            <a:r>
              <a:rPr lang="en-US" dirty="0">
                <a:solidFill>
                  <a:schemeClr val="bg2"/>
                </a:solidFill>
              </a:rPr>
              <a:t>Resource-Based Relative Value Scale (RBRVS)</a:t>
            </a:r>
          </a:p>
          <a:p>
            <a:r>
              <a:rPr lang="en-US" dirty="0">
                <a:solidFill>
                  <a:schemeClr val="bg2"/>
                </a:solidFill>
              </a:rPr>
              <a:t>Primary Procedure Rate</a:t>
            </a:r>
          </a:p>
          <a:p>
            <a:endParaRPr lang="en-US" dirty="0">
              <a:solidFill>
                <a:schemeClr val="bg2"/>
              </a:solidFill>
            </a:endParaRPr>
          </a:p>
          <a:p>
            <a:endParaRPr lang="en-US" dirty="0"/>
          </a:p>
          <a:p>
            <a:endParaRPr lang="en-US" dirty="0"/>
          </a:p>
        </p:txBody>
      </p:sp>
      <p:sp>
        <p:nvSpPr>
          <p:cNvPr id="4" name="Slide Number Placeholder 3"/>
          <p:cNvSpPr>
            <a:spLocks noGrp="1"/>
          </p:cNvSpPr>
          <p:nvPr>
            <p:ph type="sldNum" sz="quarter" idx="10"/>
          </p:nvPr>
        </p:nvSpPr>
        <p:spPr/>
        <p:txBody>
          <a:bodyPr/>
          <a:lstStyle/>
          <a:p>
            <a:fld id="{342C256A-E8D1-E44B-A707-3F94590BD37A}" type="slidenum">
              <a:rPr lang="en-US" smtClean="0"/>
              <a:pPr/>
              <a:t>11</a:t>
            </a:fld>
            <a:endParaRPr lang="en-US" dirty="0"/>
          </a:p>
        </p:txBody>
      </p:sp>
    </p:spTree>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Per Diem Payment</a:t>
            </a:r>
          </a:p>
        </p:txBody>
      </p:sp>
      <p:sp>
        <p:nvSpPr>
          <p:cNvPr id="4" name="Slide Number Placeholder 3"/>
          <p:cNvSpPr>
            <a:spLocks noGrp="1"/>
          </p:cNvSpPr>
          <p:nvPr>
            <p:ph type="sldNum" sz="quarter" idx="10"/>
          </p:nvPr>
        </p:nvSpPr>
        <p:spPr/>
        <p:txBody>
          <a:bodyPr/>
          <a:lstStyle/>
          <a:p>
            <a:fld id="{342C256A-E8D1-E44B-A707-3F94590BD37A}" type="slidenum">
              <a:rPr lang="en-US" smtClean="0"/>
              <a:pPr/>
              <a:t>12</a:t>
            </a:fld>
            <a:endParaRPr lang="en-US" dirty="0"/>
          </a:p>
        </p:txBody>
      </p:sp>
      <p:pic>
        <p:nvPicPr>
          <p:cNvPr id="7" name="Picture 6" descr="http://s3.amazonaws.com/images.federalregister.gov/ep05my11.008/large.gif"/>
          <p:cNvPicPr/>
          <p:nvPr/>
        </p:nvPicPr>
        <p:blipFill>
          <a:blip r:embed="rId3"/>
          <a:srcRect b="71223"/>
          <a:stretch>
            <a:fillRect/>
          </a:stretch>
        </p:blipFill>
        <p:spPr bwMode="auto">
          <a:xfrm>
            <a:off x="2514600" y="1371600"/>
            <a:ext cx="7315200" cy="3657600"/>
          </a:xfrm>
          <a:prstGeom prst="rect">
            <a:avLst/>
          </a:prstGeom>
          <a:noFill/>
          <a:ln w="9525">
            <a:noFill/>
            <a:miter lim="800000"/>
            <a:headEnd/>
            <a:tailEnd/>
          </a:ln>
        </p:spPr>
      </p:pic>
    </p:spTree>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Payment Under the ACA</a:t>
            </a:r>
          </a:p>
        </p:txBody>
      </p:sp>
      <p:sp>
        <p:nvSpPr>
          <p:cNvPr id="3" name="Content Placeholder 2"/>
          <p:cNvSpPr>
            <a:spLocks noGrp="1"/>
          </p:cNvSpPr>
          <p:nvPr>
            <p:ph sz="half" idx="1"/>
          </p:nvPr>
        </p:nvSpPr>
        <p:spPr/>
        <p:txBody>
          <a:bodyPr/>
          <a:lstStyle/>
          <a:p>
            <a:pPr>
              <a:buNone/>
            </a:pPr>
            <a:endParaRPr lang="en-US" sz="3600" dirty="0"/>
          </a:p>
          <a:p>
            <a:pPr>
              <a:buNone/>
            </a:pPr>
            <a:endParaRPr lang="en-US" sz="3600" dirty="0"/>
          </a:p>
          <a:p>
            <a:pPr algn="ctr">
              <a:buNone/>
            </a:pPr>
            <a:r>
              <a:rPr lang="en-US" sz="3600" dirty="0"/>
              <a:t>Value-Based Payment</a:t>
            </a:r>
          </a:p>
          <a:p>
            <a:pPr algn="ctr"/>
            <a:endParaRPr lang="en-US" sz="3600" dirty="0"/>
          </a:p>
          <a:p>
            <a:pPr algn="ctr">
              <a:buNone/>
            </a:pPr>
            <a:r>
              <a:rPr lang="en-US" sz="3600" dirty="0"/>
              <a:t>Bundled Payment</a:t>
            </a:r>
          </a:p>
        </p:txBody>
      </p:sp>
      <p:sp>
        <p:nvSpPr>
          <p:cNvPr id="4" name="Slide Number Placeholder 3"/>
          <p:cNvSpPr>
            <a:spLocks noGrp="1"/>
          </p:cNvSpPr>
          <p:nvPr>
            <p:ph type="sldNum" sz="quarter" idx="10"/>
          </p:nvPr>
        </p:nvSpPr>
        <p:spPr/>
        <p:txBody>
          <a:bodyPr/>
          <a:lstStyle/>
          <a:p>
            <a:fld id="{342C256A-E8D1-E44B-A707-3F94590BD37A}" type="slidenum">
              <a:rPr lang="en-US" smtClean="0"/>
              <a:pPr/>
              <a:t>13</a:t>
            </a:fld>
            <a:endParaRPr lang="en-US" dirty="0"/>
          </a:p>
        </p:txBody>
      </p:sp>
    </p:spTree>
  </p:cSld>
  <p:clrMapOvr>
    <a:masterClrMapping/>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Capitation</a:t>
            </a:r>
          </a:p>
        </p:txBody>
      </p:sp>
      <p:sp>
        <p:nvSpPr>
          <p:cNvPr id="4" name="Slide Number Placeholder 3"/>
          <p:cNvSpPr>
            <a:spLocks noGrp="1"/>
          </p:cNvSpPr>
          <p:nvPr>
            <p:ph type="sldNum" sz="quarter" idx="10"/>
          </p:nvPr>
        </p:nvSpPr>
        <p:spPr/>
        <p:txBody>
          <a:bodyPr/>
          <a:lstStyle/>
          <a:p>
            <a:fld id="{342C256A-E8D1-E44B-A707-3F94590BD37A}" type="slidenum">
              <a:rPr lang="en-US" smtClean="0"/>
              <a:pPr/>
              <a:t>14</a:t>
            </a:fld>
            <a:endParaRPr lang="en-US" dirty="0"/>
          </a:p>
        </p:txBody>
      </p:sp>
      <p:pic>
        <p:nvPicPr>
          <p:cNvPr id="29698" name="Picture 2" descr="http://3.bp.blogspot.com/-OvO1rK5RA7E/TgMTlo17giI/AAAAAAAAE5o/COXvUx1idCk/s320/Capitation.jpg"/>
          <p:cNvPicPr>
            <a:picLocks noChangeAspect="1" noChangeArrowheads="1"/>
          </p:cNvPicPr>
          <p:nvPr/>
        </p:nvPicPr>
        <p:blipFill>
          <a:blip r:embed="rId3"/>
          <a:srcRect/>
          <a:stretch>
            <a:fillRect/>
          </a:stretch>
        </p:blipFill>
        <p:spPr bwMode="auto">
          <a:xfrm>
            <a:off x="2895600" y="1828800"/>
            <a:ext cx="5715000" cy="3810000"/>
          </a:xfrm>
          <a:prstGeom prst="rect">
            <a:avLst/>
          </a:prstGeom>
          <a:noFill/>
        </p:spPr>
      </p:pic>
    </p:spTree>
  </p:cSld>
  <p:clrMapOvr>
    <a:masterClrMapping/>
  </p:clrMapOvr>
  <p:transition>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Summary of Reimbursement Risks and Incentives</a:t>
            </a:r>
          </a:p>
        </p:txBody>
      </p:sp>
      <p:sp>
        <p:nvSpPr>
          <p:cNvPr id="4" name="Slide Number Placeholder 3"/>
          <p:cNvSpPr>
            <a:spLocks noGrp="1"/>
          </p:cNvSpPr>
          <p:nvPr>
            <p:ph type="sldNum" sz="quarter" idx="10"/>
          </p:nvPr>
        </p:nvSpPr>
        <p:spPr/>
        <p:txBody>
          <a:bodyPr/>
          <a:lstStyle/>
          <a:p>
            <a:fld id="{342C256A-E8D1-E44B-A707-3F94590BD37A}" type="slidenum">
              <a:rPr lang="en-US" smtClean="0"/>
              <a:pPr/>
              <a:t>15</a:t>
            </a:fld>
            <a:endParaRPr lang="en-US" dirty="0"/>
          </a:p>
        </p:txBody>
      </p:sp>
      <p:sp>
        <p:nvSpPr>
          <p:cNvPr id="32774" name="Straight Arrow Connector 11"/>
          <p:cNvSpPr>
            <a:spLocks noChangeShapeType="1"/>
          </p:cNvSpPr>
          <p:nvPr/>
        </p:nvSpPr>
        <p:spPr bwMode="auto">
          <a:xfrm>
            <a:off x="3054350" y="222250"/>
            <a:ext cx="1371600" cy="0"/>
          </a:xfrm>
          <a:prstGeom prst="straightConnector1">
            <a:avLst/>
          </a:prstGeom>
          <a:noFill/>
          <a:ln w="25400">
            <a:solidFill>
              <a:srgbClr val="F79646"/>
            </a:solidFill>
            <a:round/>
            <a:headEnd type="arrow" w="med" len="med"/>
            <a:tailEnd type="arrow" w="med" len="med"/>
          </a:ln>
          <a:effectLst>
            <a:outerShdw dist="20000" dir="5400000" rotWithShape="0">
              <a:srgbClr val="808080">
                <a:alpha val="37999"/>
              </a:srgbClr>
            </a:outerShdw>
          </a:effectLst>
        </p:spPr>
        <p:txBody>
          <a:bodyPr vert="horz" wrap="square" lIns="91440" tIns="45720" rIns="91440" bIns="45720" numCol="1" anchor="t" anchorCtr="0" compatLnSpc="1">
            <a:prstTxWarp prst="textNoShape">
              <a:avLst/>
            </a:prstTxWarp>
          </a:bodyPr>
          <a:lstStyle/>
          <a:p>
            <a:endParaRPr lang="en-US"/>
          </a:p>
        </p:txBody>
      </p:sp>
      <p:sp>
        <p:nvSpPr>
          <p:cNvPr id="32773" name="Straight Arrow Connector 12"/>
          <p:cNvSpPr>
            <a:spLocks noChangeShapeType="1"/>
          </p:cNvSpPr>
          <p:nvPr/>
        </p:nvSpPr>
        <p:spPr bwMode="auto">
          <a:xfrm>
            <a:off x="1474788" y="136525"/>
            <a:ext cx="1371601" cy="0"/>
          </a:xfrm>
          <a:prstGeom prst="straightConnector1">
            <a:avLst/>
          </a:prstGeom>
          <a:noFill/>
          <a:ln w="25400">
            <a:solidFill>
              <a:srgbClr val="F79646"/>
            </a:solidFill>
            <a:round/>
            <a:headEnd type="arrow" w="med" len="med"/>
            <a:tailEnd type="arrow" w="med" len="med"/>
          </a:ln>
          <a:effectLst>
            <a:outerShdw dist="20000" dir="5400000" rotWithShape="0">
              <a:srgbClr val="808080">
                <a:alpha val="37999"/>
              </a:srgbClr>
            </a:outerShdw>
          </a:effectLst>
        </p:spPr>
        <p:txBody>
          <a:bodyPr vert="horz" wrap="square" lIns="91440" tIns="45720" rIns="91440" bIns="45720" numCol="1" anchor="t" anchorCtr="0" compatLnSpc="1">
            <a:prstTxWarp prst="textNoShape">
              <a:avLst/>
            </a:prstTxWarp>
          </a:bodyPr>
          <a:lstStyle/>
          <a:p>
            <a:endParaRPr lang="en-US"/>
          </a:p>
        </p:txBody>
      </p:sp>
      <p:sp>
        <p:nvSpPr>
          <p:cNvPr id="32769" name="Straight Arrow Connector 15"/>
          <p:cNvSpPr>
            <a:spLocks noChangeShapeType="1"/>
          </p:cNvSpPr>
          <p:nvPr/>
        </p:nvSpPr>
        <p:spPr bwMode="auto">
          <a:xfrm flipV="1">
            <a:off x="1512888" y="168276"/>
            <a:ext cx="1365251" cy="11113"/>
          </a:xfrm>
          <a:prstGeom prst="bentConnector3">
            <a:avLst>
              <a:gd name="adj1" fmla="val 50000"/>
            </a:avLst>
          </a:prstGeom>
          <a:noFill/>
          <a:ln w="25400">
            <a:solidFill>
              <a:srgbClr val="F79646"/>
            </a:solidFill>
            <a:miter lim="800000"/>
            <a:headEnd type="arrow" w="med" len="med"/>
            <a:tailEnd type="arrow" w="med" len="med"/>
          </a:ln>
          <a:effectLst>
            <a:outerShdw dist="20000" dir="5400000" rotWithShape="0">
              <a:srgbClr val="808080">
                <a:alpha val="37999"/>
              </a:srgbClr>
            </a:outerShdw>
          </a:effectLst>
        </p:spPr>
        <p:txBody>
          <a:bodyPr vert="horz" wrap="square" lIns="91440" tIns="45720" rIns="91440" bIns="45720" numCol="1" anchor="t" anchorCtr="0" compatLnSpc="1">
            <a:prstTxWarp prst="textNoShape">
              <a:avLst/>
            </a:prstTxWarp>
          </a:bodyPr>
          <a:lstStyle/>
          <a:p>
            <a:endParaRPr lang="en-US"/>
          </a:p>
        </p:txBody>
      </p:sp>
      <p:sp>
        <p:nvSpPr>
          <p:cNvPr id="32772" name="Straight Arrow Connector 13"/>
          <p:cNvSpPr>
            <a:spLocks noChangeShapeType="1"/>
          </p:cNvSpPr>
          <p:nvPr/>
        </p:nvSpPr>
        <p:spPr bwMode="auto">
          <a:xfrm>
            <a:off x="1512888" y="150813"/>
            <a:ext cx="1371601" cy="0"/>
          </a:xfrm>
          <a:prstGeom prst="straightConnector1">
            <a:avLst/>
          </a:prstGeom>
          <a:noFill/>
          <a:ln w="25400">
            <a:solidFill>
              <a:srgbClr val="F79646"/>
            </a:solidFill>
            <a:round/>
            <a:headEnd type="arrow" w="med" len="med"/>
            <a:tailEnd type="arrow" w="med" len="med"/>
          </a:ln>
          <a:effectLst>
            <a:outerShdw dist="20000" dir="5400000" rotWithShape="0">
              <a:srgbClr val="808080">
                <a:alpha val="37999"/>
              </a:srgbClr>
            </a:outerShdw>
          </a:effectLst>
        </p:spPr>
        <p:txBody>
          <a:bodyPr vert="horz" wrap="square" lIns="91440" tIns="45720" rIns="91440" bIns="45720" numCol="1" anchor="t" anchorCtr="0" compatLnSpc="1">
            <a:prstTxWarp prst="textNoShape">
              <a:avLst/>
            </a:prstTxWarp>
          </a:bodyPr>
          <a:lstStyle/>
          <a:p>
            <a:endParaRPr lang="en-US"/>
          </a:p>
        </p:txBody>
      </p:sp>
      <p:sp>
        <p:nvSpPr>
          <p:cNvPr id="32771" name="Straight Arrow Connector 6"/>
          <p:cNvSpPr>
            <a:spLocks noChangeShapeType="1"/>
          </p:cNvSpPr>
          <p:nvPr/>
        </p:nvSpPr>
        <p:spPr bwMode="auto">
          <a:xfrm>
            <a:off x="1512888" y="168275"/>
            <a:ext cx="1371601" cy="0"/>
          </a:xfrm>
          <a:prstGeom prst="straightConnector1">
            <a:avLst/>
          </a:prstGeom>
          <a:noFill/>
          <a:ln w="25400">
            <a:solidFill>
              <a:srgbClr val="F79646"/>
            </a:solidFill>
            <a:round/>
            <a:headEnd type="arrow" w="med" len="med"/>
            <a:tailEnd type="arrow" w="med" len="med"/>
          </a:ln>
          <a:effectLst>
            <a:outerShdw dist="20000" dir="5400000" rotWithShape="0">
              <a:srgbClr val="808080">
                <a:alpha val="37999"/>
              </a:srgbClr>
            </a:outerShdw>
          </a:effectLst>
        </p:spPr>
        <p:txBody>
          <a:bodyPr vert="horz" wrap="square" lIns="91440" tIns="45720" rIns="91440" bIns="45720" numCol="1" anchor="t" anchorCtr="0" compatLnSpc="1">
            <a:prstTxWarp prst="textNoShape">
              <a:avLst/>
            </a:prstTxWarp>
          </a:bodyPr>
          <a:lstStyle/>
          <a:p>
            <a:endParaRPr lang="en-US"/>
          </a:p>
        </p:txBody>
      </p:sp>
      <p:sp>
        <p:nvSpPr>
          <p:cNvPr id="32770" name="Straight Arrow Connector 14"/>
          <p:cNvSpPr>
            <a:spLocks noChangeShapeType="1"/>
          </p:cNvSpPr>
          <p:nvPr/>
        </p:nvSpPr>
        <p:spPr bwMode="auto">
          <a:xfrm>
            <a:off x="1512887" y="201613"/>
            <a:ext cx="1368426" cy="0"/>
          </a:xfrm>
          <a:prstGeom prst="straightConnector1">
            <a:avLst/>
          </a:prstGeom>
          <a:noFill/>
          <a:ln w="25400">
            <a:solidFill>
              <a:srgbClr val="F79646"/>
            </a:solidFill>
            <a:round/>
            <a:headEnd type="arrow" w="med" len="med"/>
            <a:tailEnd type="arrow" w="med" len="med"/>
          </a:ln>
          <a:effectLst>
            <a:outerShdw dist="20000" dir="5400000" rotWithShape="0">
              <a:srgbClr val="808080">
                <a:alpha val="37999"/>
              </a:srgbClr>
            </a:outerShdw>
          </a:effectLst>
        </p:spPr>
        <p:txBody>
          <a:bodyPr vert="horz" wrap="square" lIns="91440" tIns="45720" rIns="91440" bIns="45720" numCol="1" anchor="t" anchorCtr="0" compatLnSpc="1">
            <a:prstTxWarp prst="textNoShape">
              <a:avLst/>
            </a:prstTxWarp>
          </a:bodyPr>
          <a:lstStyle/>
          <a:p>
            <a:endParaRPr lang="en-US"/>
          </a:p>
        </p:txBody>
      </p:sp>
      <p:sp>
        <p:nvSpPr>
          <p:cNvPr id="32780" name="Straight Arrow Connector 11"/>
          <p:cNvSpPr>
            <a:spLocks noChangeShapeType="1"/>
          </p:cNvSpPr>
          <p:nvPr/>
        </p:nvSpPr>
        <p:spPr bwMode="auto">
          <a:xfrm>
            <a:off x="3054350" y="222250"/>
            <a:ext cx="1371600" cy="0"/>
          </a:xfrm>
          <a:prstGeom prst="straightConnector1">
            <a:avLst/>
          </a:prstGeom>
          <a:noFill/>
          <a:ln w="25400">
            <a:solidFill>
              <a:srgbClr val="F79646"/>
            </a:solidFill>
            <a:round/>
            <a:headEnd type="arrow" w="med" len="med"/>
            <a:tailEnd type="arrow" w="med" len="med"/>
          </a:ln>
          <a:effectLst>
            <a:outerShdw dist="20000" dir="5400000" rotWithShape="0">
              <a:srgbClr val="808080">
                <a:alpha val="37999"/>
              </a:srgbClr>
            </a:outerShdw>
          </a:effectLst>
        </p:spPr>
        <p:txBody>
          <a:bodyPr vert="horz" wrap="square" lIns="91440" tIns="45720" rIns="91440" bIns="45720" numCol="1" anchor="t" anchorCtr="0" compatLnSpc="1">
            <a:prstTxWarp prst="textNoShape">
              <a:avLst/>
            </a:prstTxWarp>
          </a:bodyPr>
          <a:lstStyle/>
          <a:p>
            <a:endParaRPr lang="en-US"/>
          </a:p>
        </p:txBody>
      </p:sp>
      <p:sp>
        <p:nvSpPr>
          <p:cNvPr id="32779" name="Straight Arrow Connector 12"/>
          <p:cNvSpPr>
            <a:spLocks noChangeShapeType="1"/>
          </p:cNvSpPr>
          <p:nvPr/>
        </p:nvSpPr>
        <p:spPr bwMode="auto">
          <a:xfrm>
            <a:off x="1474788" y="136525"/>
            <a:ext cx="1371601" cy="0"/>
          </a:xfrm>
          <a:prstGeom prst="straightConnector1">
            <a:avLst/>
          </a:prstGeom>
          <a:noFill/>
          <a:ln w="25400">
            <a:solidFill>
              <a:srgbClr val="F79646"/>
            </a:solidFill>
            <a:round/>
            <a:headEnd type="arrow" w="med" len="med"/>
            <a:tailEnd type="arrow" w="med" len="med"/>
          </a:ln>
          <a:effectLst>
            <a:outerShdw dist="20000" dir="5400000" rotWithShape="0">
              <a:srgbClr val="808080">
                <a:alpha val="37999"/>
              </a:srgbClr>
            </a:outerShdw>
          </a:effectLst>
        </p:spPr>
        <p:txBody>
          <a:bodyPr vert="horz" wrap="square" lIns="91440" tIns="45720" rIns="91440" bIns="45720" numCol="1" anchor="t" anchorCtr="0" compatLnSpc="1">
            <a:prstTxWarp prst="textNoShape">
              <a:avLst/>
            </a:prstTxWarp>
          </a:bodyPr>
          <a:lstStyle/>
          <a:p>
            <a:endParaRPr lang="en-US"/>
          </a:p>
        </p:txBody>
      </p:sp>
      <p:sp>
        <p:nvSpPr>
          <p:cNvPr id="32775" name="Straight Arrow Connector 15"/>
          <p:cNvSpPr>
            <a:spLocks noChangeShapeType="1"/>
          </p:cNvSpPr>
          <p:nvPr/>
        </p:nvSpPr>
        <p:spPr bwMode="auto">
          <a:xfrm flipV="1">
            <a:off x="1512888" y="168276"/>
            <a:ext cx="1365251" cy="11113"/>
          </a:xfrm>
          <a:prstGeom prst="bentConnector3">
            <a:avLst>
              <a:gd name="adj1" fmla="val 50000"/>
            </a:avLst>
          </a:prstGeom>
          <a:noFill/>
          <a:ln w="25400">
            <a:solidFill>
              <a:srgbClr val="F79646"/>
            </a:solidFill>
            <a:miter lim="800000"/>
            <a:headEnd type="arrow" w="med" len="med"/>
            <a:tailEnd type="arrow" w="med" len="med"/>
          </a:ln>
          <a:effectLst>
            <a:outerShdw dist="20000" dir="5400000" rotWithShape="0">
              <a:srgbClr val="808080">
                <a:alpha val="37999"/>
              </a:srgbClr>
            </a:outerShdw>
          </a:effectLst>
        </p:spPr>
        <p:txBody>
          <a:bodyPr vert="horz" wrap="square" lIns="91440" tIns="45720" rIns="91440" bIns="45720" numCol="1" anchor="t" anchorCtr="0" compatLnSpc="1">
            <a:prstTxWarp prst="textNoShape">
              <a:avLst/>
            </a:prstTxWarp>
          </a:bodyPr>
          <a:lstStyle/>
          <a:p>
            <a:endParaRPr lang="en-US"/>
          </a:p>
        </p:txBody>
      </p:sp>
      <p:sp>
        <p:nvSpPr>
          <p:cNvPr id="32778" name="Straight Arrow Connector 13"/>
          <p:cNvSpPr>
            <a:spLocks noChangeShapeType="1"/>
          </p:cNvSpPr>
          <p:nvPr/>
        </p:nvSpPr>
        <p:spPr bwMode="auto">
          <a:xfrm>
            <a:off x="1512888" y="150813"/>
            <a:ext cx="1371601" cy="0"/>
          </a:xfrm>
          <a:prstGeom prst="straightConnector1">
            <a:avLst/>
          </a:prstGeom>
          <a:noFill/>
          <a:ln w="25400">
            <a:solidFill>
              <a:srgbClr val="F79646"/>
            </a:solidFill>
            <a:round/>
            <a:headEnd type="arrow" w="med" len="med"/>
            <a:tailEnd type="arrow" w="med" len="med"/>
          </a:ln>
          <a:effectLst>
            <a:outerShdw dist="20000" dir="5400000" rotWithShape="0">
              <a:srgbClr val="808080">
                <a:alpha val="37999"/>
              </a:srgbClr>
            </a:outerShdw>
          </a:effectLst>
        </p:spPr>
        <p:txBody>
          <a:bodyPr vert="horz" wrap="square" lIns="91440" tIns="45720" rIns="91440" bIns="45720" numCol="1" anchor="t" anchorCtr="0" compatLnSpc="1">
            <a:prstTxWarp prst="textNoShape">
              <a:avLst/>
            </a:prstTxWarp>
          </a:bodyPr>
          <a:lstStyle/>
          <a:p>
            <a:endParaRPr lang="en-US"/>
          </a:p>
        </p:txBody>
      </p:sp>
      <p:sp>
        <p:nvSpPr>
          <p:cNvPr id="32777" name="Straight Arrow Connector 6"/>
          <p:cNvSpPr>
            <a:spLocks noChangeShapeType="1"/>
          </p:cNvSpPr>
          <p:nvPr/>
        </p:nvSpPr>
        <p:spPr bwMode="auto">
          <a:xfrm>
            <a:off x="1512888" y="168275"/>
            <a:ext cx="1371601" cy="0"/>
          </a:xfrm>
          <a:prstGeom prst="straightConnector1">
            <a:avLst/>
          </a:prstGeom>
          <a:noFill/>
          <a:ln w="25400">
            <a:solidFill>
              <a:srgbClr val="F79646"/>
            </a:solidFill>
            <a:round/>
            <a:headEnd type="arrow" w="med" len="med"/>
            <a:tailEnd type="arrow" w="med" len="med"/>
          </a:ln>
          <a:effectLst>
            <a:outerShdw dist="20000" dir="5400000" rotWithShape="0">
              <a:srgbClr val="808080">
                <a:alpha val="37999"/>
              </a:srgbClr>
            </a:outerShdw>
          </a:effectLst>
        </p:spPr>
        <p:txBody>
          <a:bodyPr vert="horz" wrap="square" lIns="91440" tIns="45720" rIns="91440" bIns="45720" numCol="1" anchor="t" anchorCtr="0" compatLnSpc="1">
            <a:prstTxWarp prst="textNoShape">
              <a:avLst/>
            </a:prstTxWarp>
          </a:bodyPr>
          <a:lstStyle/>
          <a:p>
            <a:endParaRPr lang="en-US"/>
          </a:p>
        </p:txBody>
      </p:sp>
      <p:sp>
        <p:nvSpPr>
          <p:cNvPr id="32776" name="Straight Arrow Connector 14"/>
          <p:cNvSpPr>
            <a:spLocks noChangeShapeType="1"/>
          </p:cNvSpPr>
          <p:nvPr/>
        </p:nvSpPr>
        <p:spPr bwMode="auto">
          <a:xfrm>
            <a:off x="1512887" y="201613"/>
            <a:ext cx="1368426" cy="0"/>
          </a:xfrm>
          <a:prstGeom prst="straightConnector1">
            <a:avLst/>
          </a:prstGeom>
          <a:noFill/>
          <a:ln w="25400">
            <a:solidFill>
              <a:srgbClr val="F79646"/>
            </a:solidFill>
            <a:round/>
            <a:headEnd type="arrow" w="med" len="med"/>
            <a:tailEnd type="arrow" w="med" len="med"/>
          </a:ln>
          <a:effectLst>
            <a:outerShdw dist="20000" dir="5400000" rotWithShape="0">
              <a:srgbClr val="808080">
                <a:alpha val="37999"/>
              </a:srgbClr>
            </a:outerShdw>
          </a:effectLst>
        </p:spPr>
        <p:txBody>
          <a:bodyPr vert="horz" wrap="square" lIns="91440" tIns="45720" rIns="91440" bIns="45720" numCol="1" anchor="t" anchorCtr="0" compatLnSpc="1">
            <a:prstTxWarp prst="textNoShape">
              <a:avLst/>
            </a:prstTxWarp>
          </a:bodyPr>
          <a:lstStyle/>
          <a:p>
            <a:endParaRPr lang="en-US"/>
          </a:p>
        </p:txBody>
      </p:sp>
      <p:sp>
        <p:nvSpPr>
          <p:cNvPr id="32787" name="Straight Arrow Connector 11"/>
          <p:cNvSpPr>
            <a:spLocks noChangeShapeType="1"/>
          </p:cNvSpPr>
          <p:nvPr/>
        </p:nvSpPr>
        <p:spPr bwMode="auto">
          <a:xfrm>
            <a:off x="3054350" y="222250"/>
            <a:ext cx="1371600" cy="0"/>
          </a:xfrm>
          <a:prstGeom prst="straightConnector1">
            <a:avLst/>
          </a:prstGeom>
          <a:noFill/>
          <a:ln w="25400">
            <a:solidFill>
              <a:srgbClr val="F79646"/>
            </a:solidFill>
            <a:round/>
            <a:headEnd type="arrow" w="med" len="med"/>
            <a:tailEnd type="arrow" w="med" len="med"/>
          </a:ln>
          <a:effectLst>
            <a:outerShdw dist="20000" dir="5400000" rotWithShape="0">
              <a:srgbClr val="808080">
                <a:alpha val="37999"/>
              </a:srgbClr>
            </a:outerShdw>
          </a:effectLst>
        </p:spPr>
        <p:txBody>
          <a:bodyPr vert="horz" wrap="square" lIns="91440" tIns="45720" rIns="91440" bIns="45720" numCol="1" anchor="t" anchorCtr="0" compatLnSpc="1">
            <a:prstTxWarp prst="textNoShape">
              <a:avLst/>
            </a:prstTxWarp>
          </a:bodyPr>
          <a:lstStyle/>
          <a:p>
            <a:endParaRPr lang="en-US"/>
          </a:p>
        </p:txBody>
      </p:sp>
      <p:sp>
        <p:nvSpPr>
          <p:cNvPr id="32784" name="Straight Arrow Connector 6"/>
          <p:cNvSpPr>
            <a:spLocks noChangeShapeType="1"/>
          </p:cNvSpPr>
          <p:nvPr/>
        </p:nvSpPr>
        <p:spPr bwMode="auto">
          <a:xfrm>
            <a:off x="1512888" y="168275"/>
            <a:ext cx="1371601" cy="0"/>
          </a:xfrm>
          <a:prstGeom prst="straightConnector1">
            <a:avLst/>
          </a:prstGeom>
          <a:noFill/>
          <a:ln w="25400">
            <a:solidFill>
              <a:srgbClr val="F79646"/>
            </a:solidFill>
            <a:round/>
            <a:headEnd type="arrow" w="med" len="med"/>
            <a:tailEnd type="arrow" w="med" len="med"/>
          </a:ln>
          <a:effectLst>
            <a:outerShdw dist="20000" dir="5400000" rotWithShape="0">
              <a:srgbClr val="808080">
                <a:alpha val="37999"/>
              </a:srgbClr>
            </a:outerShdw>
          </a:effectLst>
        </p:spPr>
        <p:txBody>
          <a:bodyPr vert="horz" wrap="square" lIns="91440" tIns="45720" rIns="91440" bIns="45720" numCol="1" anchor="t" anchorCtr="0" compatLnSpc="1">
            <a:prstTxWarp prst="textNoShape">
              <a:avLst/>
            </a:prstTxWarp>
          </a:bodyPr>
          <a:lstStyle/>
          <a:p>
            <a:endParaRPr lang="en-US"/>
          </a:p>
        </p:txBody>
      </p:sp>
      <p:sp>
        <p:nvSpPr>
          <p:cNvPr id="32786" name="Straight Arrow Connector 12"/>
          <p:cNvSpPr>
            <a:spLocks noChangeShapeType="1"/>
          </p:cNvSpPr>
          <p:nvPr/>
        </p:nvSpPr>
        <p:spPr bwMode="auto">
          <a:xfrm>
            <a:off x="1474788" y="136525"/>
            <a:ext cx="1371601" cy="0"/>
          </a:xfrm>
          <a:prstGeom prst="straightConnector1">
            <a:avLst/>
          </a:prstGeom>
          <a:noFill/>
          <a:ln w="25400">
            <a:solidFill>
              <a:srgbClr val="F79646"/>
            </a:solidFill>
            <a:round/>
            <a:headEnd type="arrow" w="med" len="med"/>
            <a:tailEnd type="arrow" w="med" len="med"/>
          </a:ln>
          <a:effectLst>
            <a:outerShdw dist="20000" dir="5400000" rotWithShape="0">
              <a:srgbClr val="808080">
                <a:alpha val="37999"/>
              </a:srgbClr>
            </a:outerShdw>
          </a:effectLst>
        </p:spPr>
        <p:txBody>
          <a:bodyPr vert="horz" wrap="square" lIns="91440" tIns="45720" rIns="91440" bIns="45720" numCol="1" anchor="t" anchorCtr="0" compatLnSpc="1">
            <a:prstTxWarp prst="textNoShape">
              <a:avLst/>
            </a:prstTxWarp>
          </a:bodyPr>
          <a:lstStyle/>
          <a:p>
            <a:endParaRPr lang="en-US"/>
          </a:p>
        </p:txBody>
      </p:sp>
      <p:sp>
        <p:nvSpPr>
          <p:cNvPr id="32785" name="Straight Arrow Connector 13"/>
          <p:cNvSpPr>
            <a:spLocks noChangeShapeType="1"/>
          </p:cNvSpPr>
          <p:nvPr/>
        </p:nvSpPr>
        <p:spPr bwMode="auto">
          <a:xfrm>
            <a:off x="1512888" y="150813"/>
            <a:ext cx="1371601" cy="0"/>
          </a:xfrm>
          <a:prstGeom prst="straightConnector1">
            <a:avLst/>
          </a:prstGeom>
          <a:noFill/>
          <a:ln w="25400">
            <a:solidFill>
              <a:srgbClr val="F79646"/>
            </a:solidFill>
            <a:round/>
            <a:headEnd type="arrow" w="med" len="med"/>
            <a:tailEnd type="arrow" w="med" len="med"/>
          </a:ln>
          <a:effectLst>
            <a:outerShdw dist="20000" dir="5400000" rotWithShape="0">
              <a:srgbClr val="808080">
                <a:alpha val="37999"/>
              </a:srgbClr>
            </a:outerShdw>
          </a:effectLst>
        </p:spPr>
        <p:txBody>
          <a:bodyPr vert="horz" wrap="square" lIns="91440" tIns="45720" rIns="91440" bIns="45720" numCol="1" anchor="t" anchorCtr="0" compatLnSpc="1">
            <a:prstTxWarp prst="textNoShape">
              <a:avLst/>
            </a:prstTxWarp>
          </a:bodyPr>
          <a:lstStyle/>
          <a:p>
            <a:endParaRPr lang="en-US"/>
          </a:p>
        </p:txBody>
      </p:sp>
      <p:sp>
        <p:nvSpPr>
          <p:cNvPr id="32783" name="Straight Arrow Connector 14"/>
          <p:cNvSpPr>
            <a:spLocks noChangeShapeType="1"/>
          </p:cNvSpPr>
          <p:nvPr/>
        </p:nvSpPr>
        <p:spPr bwMode="auto">
          <a:xfrm>
            <a:off x="1512887" y="201613"/>
            <a:ext cx="1368426" cy="0"/>
          </a:xfrm>
          <a:prstGeom prst="straightConnector1">
            <a:avLst/>
          </a:prstGeom>
          <a:noFill/>
          <a:ln w="25400">
            <a:solidFill>
              <a:srgbClr val="F79646"/>
            </a:solidFill>
            <a:round/>
            <a:headEnd type="arrow" w="med" len="med"/>
            <a:tailEnd type="arrow" w="med" len="med"/>
          </a:ln>
          <a:effectLst>
            <a:outerShdw dist="20000" dir="5400000" rotWithShape="0">
              <a:srgbClr val="808080">
                <a:alpha val="37999"/>
              </a:srgbClr>
            </a:outerShdw>
          </a:effectLst>
        </p:spPr>
        <p:txBody>
          <a:bodyPr vert="horz" wrap="square" lIns="91440" tIns="45720" rIns="91440" bIns="45720" numCol="1" anchor="t" anchorCtr="0" compatLnSpc="1">
            <a:prstTxWarp prst="textNoShape">
              <a:avLst/>
            </a:prstTxWarp>
          </a:bodyPr>
          <a:lstStyle/>
          <a:p>
            <a:endParaRPr lang="en-US"/>
          </a:p>
        </p:txBody>
      </p:sp>
      <p:sp>
        <p:nvSpPr>
          <p:cNvPr id="32782" name="Straight Arrow Connector 15"/>
          <p:cNvSpPr>
            <a:spLocks noChangeShapeType="1"/>
          </p:cNvSpPr>
          <p:nvPr/>
        </p:nvSpPr>
        <p:spPr bwMode="auto">
          <a:xfrm flipV="1">
            <a:off x="1512888" y="168276"/>
            <a:ext cx="1365251" cy="11113"/>
          </a:xfrm>
          <a:prstGeom prst="bentConnector3">
            <a:avLst>
              <a:gd name="adj1" fmla="val 50000"/>
            </a:avLst>
          </a:prstGeom>
          <a:noFill/>
          <a:ln w="25400">
            <a:solidFill>
              <a:srgbClr val="F79646"/>
            </a:solidFill>
            <a:miter lim="800000"/>
            <a:headEnd type="arrow" w="med" len="med"/>
            <a:tailEnd type="arrow" w="med" len="med"/>
          </a:ln>
          <a:effectLst>
            <a:outerShdw dist="20000" dir="5400000" rotWithShape="0">
              <a:srgbClr val="808080">
                <a:alpha val="37999"/>
              </a:srgbClr>
            </a:outerShdw>
          </a:effectLst>
        </p:spPr>
        <p:txBody>
          <a:bodyPr vert="horz" wrap="square" lIns="91440" tIns="45720" rIns="91440" bIns="45720" numCol="1" anchor="t" anchorCtr="0" compatLnSpc="1">
            <a:prstTxWarp prst="textNoShape">
              <a:avLst/>
            </a:prstTxWarp>
          </a:bodyPr>
          <a:lstStyle/>
          <a:p>
            <a:endParaRPr lang="en-US"/>
          </a:p>
        </p:txBody>
      </p:sp>
      <p:sp>
        <p:nvSpPr>
          <p:cNvPr id="32781" name="AutoShape 13"/>
          <p:cNvSpPr>
            <a:spLocks noChangeShapeType="1"/>
          </p:cNvSpPr>
          <p:nvPr/>
        </p:nvSpPr>
        <p:spPr bwMode="auto">
          <a:xfrm>
            <a:off x="1512888" y="150813"/>
            <a:ext cx="1371601" cy="0"/>
          </a:xfrm>
          <a:prstGeom prst="straightConnector1">
            <a:avLst/>
          </a:prstGeom>
          <a:noFill/>
          <a:ln w="25400">
            <a:solidFill>
              <a:srgbClr val="F79646"/>
            </a:solidFill>
            <a:round/>
            <a:headEnd type="arrow" w="med" len="med"/>
            <a:tailEnd type="arrow" w="med" len="med"/>
          </a:ln>
          <a:effectLst>
            <a:outerShdw dist="20000" dir="5400000" rotWithShape="0">
              <a:srgbClr val="808080">
                <a:alpha val="37999"/>
              </a:srgbClr>
            </a:outerShdw>
          </a:effectLst>
        </p:spPr>
        <p:txBody>
          <a:bodyPr vert="horz" wrap="square" lIns="91440" tIns="45720" rIns="91440" bIns="45720" numCol="1" anchor="t" anchorCtr="0" compatLnSpc="1">
            <a:prstTxWarp prst="textNoShape">
              <a:avLst/>
            </a:prstTxWarp>
          </a:bodyPr>
          <a:lstStyle/>
          <a:p>
            <a:endParaRPr lang="en-US"/>
          </a:p>
        </p:txBody>
      </p:sp>
      <p:graphicFrame>
        <p:nvGraphicFramePr>
          <p:cNvPr id="27" name="Table 26"/>
          <p:cNvGraphicFramePr>
            <a:graphicFrameLocks noGrp="1"/>
          </p:cNvGraphicFramePr>
          <p:nvPr/>
        </p:nvGraphicFramePr>
        <p:xfrm>
          <a:off x="2438401" y="1435672"/>
          <a:ext cx="7315198" cy="3504819"/>
        </p:xfrm>
        <a:graphic>
          <a:graphicData uri="http://schemas.openxmlformats.org/drawingml/2006/table">
            <a:tbl>
              <a:tblPr/>
              <a:tblGrid>
                <a:gridCol w="146963">
                  <a:extLst>
                    <a:ext uri="{9D8B030D-6E8A-4147-A177-3AD203B41FA5}">
                      <a16:colId xmlns:a16="http://schemas.microsoft.com/office/drawing/2014/main" val="20000"/>
                    </a:ext>
                  </a:extLst>
                </a:gridCol>
                <a:gridCol w="1219348">
                  <a:extLst>
                    <a:ext uri="{9D8B030D-6E8A-4147-A177-3AD203B41FA5}">
                      <a16:colId xmlns:a16="http://schemas.microsoft.com/office/drawing/2014/main" val="20001"/>
                    </a:ext>
                  </a:extLst>
                </a:gridCol>
                <a:gridCol w="880888">
                  <a:extLst>
                    <a:ext uri="{9D8B030D-6E8A-4147-A177-3AD203B41FA5}">
                      <a16:colId xmlns:a16="http://schemas.microsoft.com/office/drawing/2014/main" val="20002"/>
                    </a:ext>
                  </a:extLst>
                </a:gridCol>
                <a:gridCol w="881778">
                  <a:extLst>
                    <a:ext uri="{9D8B030D-6E8A-4147-A177-3AD203B41FA5}">
                      <a16:colId xmlns:a16="http://schemas.microsoft.com/office/drawing/2014/main" val="20003"/>
                    </a:ext>
                  </a:extLst>
                </a:gridCol>
                <a:gridCol w="131821">
                  <a:extLst>
                    <a:ext uri="{9D8B030D-6E8A-4147-A177-3AD203B41FA5}">
                      <a16:colId xmlns:a16="http://schemas.microsoft.com/office/drawing/2014/main" val="20004"/>
                    </a:ext>
                  </a:extLst>
                </a:gridCol>
                <a:gridCol w="131821">
                  <a:extLst>
                    <a:ext uri="{9D8B030D-6E8A-4147-A177-3AD203B41FA5}">
                      <a16:colId xmlns:a16="http://schemas.microsoft.com/office/drawing/2014/main" val="20005"/>
                    </a:ext>
                  </a:extLst>
                </a:gridCol>
                <a:gridCol w="131821">
                  <a:extLst>
                    <a:ext uri="{9D8B030D-6E8A-4147-A177-3AD203B41FA5}">
                      <a16:colId xmlns:a16="http://schemas.microsoft.com/office/drawing/2014/main" val="20006"/>
                    </a:ext>
                  </a:extLst>
                </a:gridCol>
                <a:gridCol w="1202427">
                  <a:extLst>
                    <a:ext uri="{9D8B030D-6E8A-4147-A177-3AD203B41FA5}">
                      <a16:colId xmlns:a16="http://schemas.microsoft.com/office/drawing/2014/main" val="20007"/>
                    </a:ext>
                  </a:extLst>
                </a:gridCol>
                <a:gridCol w="131821">
                  <a:extLst>
                    <a:ext uri="{9D8B030D-6E8A-4147-A177-3AD203B41FA5}">
                      <a16:colId xmlns:a16="http://schemas.microsoft.com/office/drawing/2014/main" val="20008"/>
                    </a:ext>
                  </a:extLst>
                </a:gridCol>
                <a:gridCol w="131821">
                  <a:extLst>
                    <a:ext uri="{9D8B030D-6E8A-4147-A177-3AD203B41FA5}">
                      <a16:colId xmlns:a16="http://schemas.microsoft.com/office/drawing/2014/main" val="20009"/>
                    </a:ext>
                  </a:extLst>
                </a:gridCol>
                <a:gridCol w="1042102">
                  <a:extLst>
                    <a:ext uri="{9D8B030D-6E8A-4147-A177-3AD203B41FA5}">
                      <a16:colId xmlns:a16="http://schemas.microsoft.com/office/drawing/2014/main" val="20010"/>
                    </a:ext>
                  </a:extLst>
                </a:gridCol>
                <a:gridCol w="1282587">
                  <a:extLst>
                    <a:ext uri="{9D8B030D-6E8A-4147-A177-3AD203B41FA5}">
                      <a16:colId xmlns:a16="http://schemas.microsoft.com/office/drawing/2014/main" val="20011"/>
                    </a:ext>
                  </a:extLst>
                </a:gridCol>
              </a:tblGrid>
              <a:tr h="393700">
                <a:tc>
                  <a:txBody>
                    <a:bodyPr/>
                    <a:lstStyle/>
                    <a:p>
                      <a:pPr marL="0" marR="0">
                        <a:lnSpc>
                          <a:spcPct val="115000"/>
                        </a:lnSpc>
                        <a:spcBef>
                          <a:spcPts val="0"/>
                        </a:spcBef>
                        <a:spcAft>
                          <a:spcPts val="0"/>
                        </a:spcAft>
                      </a:pPr>
                      <a:r>
                        <a:rPr lang="en-US" sz="1100">
                          <a:latin typeface="Calibri"/>
                          <a:ea typeface="Calibri"/>
                          <a:cs typeface="Times New Roman"/>
                        </a:rPr>
                        <a:t> </a:t>
                      </a:r>
                    </a:p>
                  </a:txBody>
                  <a:tcPr marL="0" marR="0" marT="0" marB="0" anchor="ctr">
                    <a:lnL>
                      <a:noFill/>
                    </a:lnL>
                    <a:lnR>
                      <a:noFill/>
                    </a:lnR>
                    <a:lnT>
                      <a:noFill/>
                    </a:lnT>
                    <a:lnB>
                      <a:noFill/>
                    </a:lnB>
                  </a:tcPr>
                </a:tc>
                <a:tc rowSpan="3">
                  <a:txBody>
                    <a:bodyPr/>
                    <a:lstStyle/>
                    <a:p>
                      <a:pPr marL="0" marR="0">
                        <a:lnSpc>
                          <a:spcPct val="115000"/>
                        </a:lnSpc>
                        <a:spcBef>
                          <a:spcPts val="0"/>
                        </a:spcBef>
                        <a:spcAft>
                          <a:spcPts val="0"/>
                        </a:spcAft>
                      </a:pPr>
                      <a:endParaRPr lang="en-US" sz="1200">
                        <a:latin typeface="Calibri"/>
                        <a:ea typeface="Times New Roman"/>
                        <a:cs typeface="Times New Roman"/>
                      </a:endParaRPr>
                    </a:p>
                  </a:txBody>
                  <a:tcPr marL="68580" marR="68580" marT="0" marB="0">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gridSpan="5">
                  <a:txBody>
                    <a:bodyPr/>
                    <a:lstStyle/>
                    <a:p>
                      <a:pPr marL="0" marR="0">
                        <a:lnSpc>
                          <a:spcPct val="115000"/>
                        </a:lnSpc>
                        <a:spcBef>
                          <a:spcPts val="0"/>
                        </a:spcBef>
                        <a:spcAft>
                          <a:spcPts val="0"/>
                        </a:spcAft>
                      </a:pPr>
                      <a:r>
                        <a:rPr lang="en-US" sz="1200">
                          <a:latin typeface="Calibri"/>
                          <a:ea typeface="Times New Roman"/>
                          <a:cs typeface="Times New Roman"/>
                        </a:rPr>
                        <a:t>Provider incentive to increase volume of services</a:t>
                      </a:r>
                      <a:endParaRPr lang="en-US"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FF"/>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marL="1360170" marR="0" algn="r">
                        <a:lnSpc>
                          <a:spcPct val="115000"/>
                        </a:lnSpc>
                        <a:spcBef>
                          <a:spcPts val="0"/>
                        </a:spcBef>
                        <a:spcAft>
                          <a:spcPts val="0"/>
                        </a:spcAft>
                        <a:tabLst>
                          <a:tab pos="1074420" algn="l"/>
                        </a:tabLst>
                      </a:pPr>
                      <a:r>
                        <a:rPr lang="en-US" sz="1200">
                          <a:latin typeface="Calibri"/>
                          <a:ea typeface="Times New Roman"/>
                          <a:cs typeface="Times New Roman"/>
                        </a:rPr>
                        <a:t>Provider incentive to decrease volume of services</a:t>
                      </a:r>
                      <a:endParaRPr lang="en-US" sz="1100">
                        <a:latin typeface="Calibri"/>
                        <a:ea typeface="Calibri"/>
                        <a:cs typeface="Times New Roman"/>
                      </a:endParaRPr>
                    </a:p>
                  </a:txBody>
                  <a:tcPr marL="68580" marR="68580"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FF"/>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0">
                <a:tc>
                  <a:txBody>
                    <a:bodyPr/>
                    <a:lstStyle/>
                    <a:p>
                      <a:pPr marL="0" marR="0">
                        <a:lnSpc>
                          <a:spcPct val="115000"/>
                        </a:lnSpc>
                        <a:spcBef>
                          <a:spcPts val="0"/>
                        </a:spcBef>
                        <a:spcAft>
                          <a:spcPts val="0"/>
                        </a:spcAft>
                      </a:pPr>
                      <a:r>
                        <a:rPr lang="en-US" sz="1100">
                          <a:latin typeface="Calibri"/>
                          <a:ea typeface="Calibri"/>
                          <a:cs typeface="Times New Roman"/>
                        </a:rPr>
                        <a:t> </a:t>
                      </a:r>
                    </a:p>
                  </a:txBody>
                  <a:tcPr marL="0" marR="0" marT="0" marB="0" anchor="ctr">
                    <a:lnL>
                      <a:noFill/>
                    </a:lnL>
                    <a:lnR>
                      <a:noFill/>
                    </a:lnR>
                    <a:lnT>
                      <a:noFill/>
                    </a:lnT>
                    <a:lnB>
                      <a:noFill/>
                    </a:lnB>
                  </a:tcPr>
                </a:tc>
                <a:tc vMerge="1">
                  <a:txBody>
                    <a:bodyPr/>
                    <a:lstStyle/>
                    <a:p>
                      <a:endParaRPr lang="en-US"/>
                    </a:p>
                  </a:txBody>
                  <a:tcPr/>
                </a:tc>
                <a:tc gridSpan="4">
                  <a:txBody>
                    <a:bodyPr/>
                    <a:lstStyle/>
                    <a:p>
                      <a:pPr marL="0" marR="0" algn="ctr">
                        <a:lnSpc>
                          <a:spcPct val="115000"/>
                        </a:lnSpc>
                        <a:spcBef>
                          <a:spcPts val="0"/>
                        </a:spcBef>
                        <a:spcAft>
                          <a:spcPts val="0"/>
                        </a:spcAft>
                      </a:pPr>
                      <a:r>
                        <a:rPr lang="en-US" sz="1200">
                          <a:solidFill>
                            <a:srgbClr val="FFFFFF"/>
                          </a:solidFill>
                          <a:latin typeface="Calibri"/>
                          <a:ea typeface="Times New Roman"/>
                          <a:cs typeface="Times New Roman"/>
                        </a:rPr>
                        <a:t>Provider incentive to maximize costs</a:t>
                      </a:r>
                      <a:endParaRPr lang="en-US"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339966"/>
                    </a:solidFill>
                  </a:tcPr>
                </a:tc>
                <a:tc hMerge="1">
                  <a:txBody>
                    <a:bodyPr/>
                    <a:lstStyle/>
                    <a:p>
                      <a:endParaRPr lang="en-US"/>
                    </a:p>
                  </a:txBody>
                  <a:tcPr/>
                </a:tc>
                <a:tc hMerge="1">
                  <a:txBody>
                    <a:bodyPr/>
                    <a:lstStyle/>
                    <a:p>
                      <a:endParaRPr lang="en-US"/>
                    </a:p>
                  </a:txBody>
                  <a:tcPr/>
                </a:tc>
                <a:tc hMerge="1">
                  <a:txBody>
                    <a:bodyPr/>
                    <a:lstStyle/>
                    <a:p>
                      <a:endParaRPr lang="en-US"/>
                    </a:p>
                  </a:txBody>
                  <a:tcPr/>
                </a:tc>
                <a:tc gridSpan="4">
                  <a:txBody>
                    <a:bodyPr/>
                    <a:lstStyle/>
                    <a:p>
                      <a:pPr marL="0" marR="0" algn="ctr">
                        <a:lnSpc>
                          <a:spcPct val="115000"/>
                        </a:lnSpc>
                        <a:spcBef>
                          <a:spcPts val="0"/>
                        </a:spcBef>
                        <a:spcAft>
                          <a:spcPts val="0"/>
                        </a:spcAft>
                      </a:pPr>
                      <a:endParaRPr lang="en-US" sz="1200">
                        <a:solidFill>
                          <a:srgbClr val="FFFFFF"/>
                        </a:solidFill>
                        <a:latin typeface="Calibri"/>
                        <a:ea typeface="Times New Roman"/>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339966"/>
                    </a:solidFill>
                  </a:tcPr>
                </a:tc>
                <a:tc hMerge="1">
                  <a:txBody>
                    <a:bodyPr/>
                    <a:lstStyle/>
                    <a:p>
                      <a:endParaRPr lang="en-US"/>
                    </a:p>
                  </a:txBody>
                  <a:tcPr/>
                </a:tc>
                <a:tc hMerge="1">
                  <a:txBody>
                    <a:bodyPr/>
                    <a:lstStyle/>
                    <a:p>
                      <a:endParaRPr lang="en-US"/>
                    </a:p>
                  </a:txBody>
                  <a:tcPr/>
                </a:tc>
                <a:tc hMerge="1">
                  <a:txBody>
                    <a:bodyPr/>
                    <a:lstStyle/>
                    <a:p>
                      <a:endParaRPr lang="en-US"/>
                    </a:p>
                  </a:txBody>
                  <a:tcPr/>
                </a:tc>
                <a:tc gridSpan="2">
                  <a:txBody>
                    <a:bodyPr/>
                    <a:lstStyle/>
                    <a:p>
                      <a:pPr marL="0" marR="0" algn="ctr">
                        <a:lnSpc>
                          <a:spcPct val="115000"/>
                        </a:lnSpc>
                        <a:spcBef>
                          <a:spcPts val="0"/>
                        </a:spcBef>
                        <a:spcAft>
                          <a:spcPts val="0"/>
                        </a:spcAft>
                      </a:pPr>
                      <a:r>
                        <a:rPr lang="en-US" sz="1200">
                          <a:solidFill>
                            <a:srgbClr val="FFFFFF"/>
                          </a:solidFill>
                          <a:latin typeface="Calibri"/>
                          <a:ea typeface="Times New Roman"/>
                          <a:cs typeface="Times New Roman"/>
                        </a:rPr>
                        <a:t>Provider incentive to minimize costs</a:t>
                      </a:r>
                      <a:endParaRPr lang="en-US" sz="1100">
                        <a:latin typeface="Calibri"/>
                        <a:ea typeface="Calibri"/>
                        <a:cs typeface="Times New Roman"/>
                      </a:endParaRPr>
                    </a:p>
                  </a:txBody>
                  <a:tcPr marL="68580" marR="68580"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339966"/>
                    </a:solidFill>
                  </a:tcPr>
                </a:tc>
                <a:tc hMerge="1">
                  <a:txBody>
                    <a:bodyPr/>
                    <a:lstStyle/>
                    <a:p>
                      <a:endParaRPr lang="en-US"/>
                    </a:p>
                  </a:txBody>
                  <a:tcPr/>
                </a:tc>
                <a:extLst>
                  <a:ext uri="{0D108BD9-81ED-4DB2-BD59-A6C34878D82A}">
                    <a16:rowId xmlns:a16="http://schemas.microsoft.com/office/drawing/2014/main" val="10001"/>
                  </a:ext>
                </a:extLst>
              </a:tr>
              <a:tr h="873760">
                <a:tc>
                  <a:txBody>
                    <a:bodyPr/>
                    <a:lstStyle/>
                    <a:p>
                      <a:pPr marL="0" marR="0">
                        <a:lnSpc>
                          <a:spcPct val="115000"/>
                        </a:lnSpc>
                        <a:spcBef>
                          <a:spcPts val="0"/>
                        </a:spcBef>
                        <a:spcAft>
                          <a:spcPts val="0"/>
                        </a:spcAft>
                      </a:pPr>
                      <a:r>
                        <a:rPr lang="en-US" sz="1100">
                          <a:latin typeface="Calibri"/>
                          <a:ea typeface="Calibri"/>
                          <a:cs typeface="Times New Roman"/>
                        </a:rPr>
                        <a:t> </a:t>
                      </a:r>
                    </a:p>
                  </a:txBody>
                  <a:tcPr marL="0" marR="0" marT="0" marB="0" anchor="ctr">
                    <a:lnL>
                      <a:noFill/>
                    </a:lnL>
                    <a:lnR>
                      <a:noFill/>
                    </a:lnR>
                    <a:lnT>
                      <a:noFill/>
                    </a:lnT>
                    <a:lnB w="12700" cap="flat" cmpd="sng" algn="ctr">
                      <a:solidFill>
                        <a:srgbClr val="000000"/>
                      </a:solidFill>
                      <a:prstDash val="solid"/>
                      <a:round/>
                      <a:headEnd type="none" w="med" len="med"/>
                      <a:tailEnd type="none" w="med" len="med"/>
                    </a:lnB>
                  </a:tcPr>
                </a:tc>
                <a:tc vMerge="1">
                  <a:txBody>
                    <a:bodyPr/>
                    <a:lstStyle/>
                    <a:p>
                      <a:endParaRPr lang="en-US"/>
                    </a:p>
                  </a:txBody>
                  <a:tcPr/>
                </a:tc>
                <a:tc>
                  <a:txBody>
                    <a:bodyPr/>
                    <a:lstStyle/>
                    <a:p>
                      <a:pPr marL="0" marR="0" algn="ctr">
                        <a:lnSpc>
                          <a:spcPct val="115000"/>
                        </a:lnSpc>
                        <a:spcBef>
                          <a:spcPts val="0"/>
                        </a:spcBef>
                        <a:spcAft>
                          <a:spcPts val="0"/>
                        </a:spcAft>
                      </a:pPr>
                      <a:r>
                        <a:rPr lang="en-US" sz="1200">
                          <a:latin typeface="Calibri"/>
                          <a:ea typeface="Times New Roman"/>
                          <a:cs typeface="Times New Roman"/>
                        </a:rPr>
                        <a:t>Cost Based</a:t>
                      </a:r>
                      <a:endParaRPr lang="en-US"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00"/>
                    </a:solidFill>
                  </a:tcPr>
                </a:tc>
                <a:tc>
                  <a:txBody>
                    <a:bodyPr/>
                    <a:lstStyle/>
                    <a:p>
                      <a:pPr marL="0" marR="0" algn="ctr">
                        <a:lnSpc>
                          <a:spcPct val="115000"/>
                        </a:lnSpc>
                        <a:spcBef>
                          <a:spcPts val="0"/>
                        </a:spcBef>
                        <a:spcAft>
                          <a:spcPts val="0"/>
                        </a:spcAft>
                      </a:pPr>
                      <a:r>
                        <a:rPr lang="en-US" sz="1200">
                          <a:latin typeface="Calibri"/>
                          <a:ea typeface="Times New Roman"/>
                          <a:cs typeface="Times New Roman"/>
                        </a:rPr>
                        <a:t>Charge</a:t>
                      </a:r>
                      <a:endParaRPr lang="en-US" sz="1100">
                        <a:latin typeface="Calibri"/>
                        <a:ea typeface="Calibri"/>
                        <a:cs typeface="Times New Roman"/>
                      </a:endParaRPr>
                    </a:p>
                    <a:p>
                      <a:pPr marL="0" marR="0" algn="ctr">
                        <a:lnSpc>
                          <a:spcPct val="115000"/>
                        </a:lnSpc>
                        <a:spcBef>
                          <a:spcPts val="0"/>
                        </a:spcBef>
                        <a:spcAft>
                          <a:spcPts val="0"/>
                        </a:spcAft>
                      </a:pPr>
                      <a:r>
                        <a:rPr lang="en-US" sz="1200">
                          <a:latin typeface="Calibri"/>
                          <a:ea typeface="Times New Roman"/>
                          <a:cs typeface="Times New Roman"/>
                        </a:rPr>
                        <a:t>Based</a:t>
                      </a:r>
                      <a:endParaRPr lang="en-US"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00"/>
                    </a:solidFill>
                  </a:tcPr>
                </a:tc>
                <a:tc gridSpan="3">
                  <a:txBody>
                    <a:bodyPr/>
                    <a:lstStyle/>
                    <a:p>
                      <a:pPr marL="0" marR="0" algn="ctr">
                        <a:lnSpc>
                          <a:spcPct val="115000"/>
                        </a:lnSpc>
                        <a:spcBef>
                          <a:spcPts val="0"/>
                        </a:spcBef>
                        <a:spcAft>
                          <a:spcPts val="0"/>
                        </a:spcAft>
                      </a:pPr>
                      <a:r>
                        <a:rPr lang="en-US" sz="1200">
                          <a:latin typeface="Calibri"/>
                          <a:ea typeface="Times New Roman"/>
                          <a:cs typeface="Times New Roman"/>
                        </a:rPr>
                        <a:t>DRG</a:t>
                      </a:r>
                      <a:endParaRPr lang="en-US"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00"/>
                    </a:solidFill>
                  </a:tcPr>
                </a:tc>
                <a:tc hMerge="1">
                  <a:txBody>
                    <a:bodyPr/>
                    <a:lstStyle/>
                    <a:p>
                      <a:endParaRPr lang="en-US"/>
                    </a:p>
                  </a:txBody>
                  <a:tcPr/>
                </a:tc>
                <a:tc hMerge="1">
                  <a:txBody>
                    <a:bodyPr/>
                    <a:lstStyle/>
                    <a:p>
                      <a:endParaRPr lang="en-US"/>
                    </a:p>
                  </a:txBody>
                  <a:tcPr/>
                </a:tc>
                <a:tc>
                  <a:txBody>
                    <a:bodyPr/>
                    <a:lstStyle/>
                    <a:p>
                      <a:pPr marL="0" marR="0" algn="ctr">
                        <a:lnSpc>
                          <a:spcPct val="115000"/>
                        </a:lnSpc>
                        <a:spcBef>
                          <a:spcPts val="0"/>
                        </a:spcBef>
                        <a:spcAft>
                          <a:spcPts val="0"/>
                        </a:spcAft>
                      </a:pPr>
                      <a:r>
                        <a:rPr lang="en-US" sz="1200">
                          <a:latin typeface="Calibri"/>
                          <a:ea typeface="Times New Roman"/>
                          <a:cs typeface="Times New Roman"/>
                        </a:rPr>
                        <a:t>Per-Procedure</a:t>
                      </a:r>
                      <a:endParaRPr lang="en-US"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00"/>
                    </a:solidFill>
                  </a:tcPr>
                </a:tc>
                <a:tc gridSpan="2">
                  <a:txBody>
                    <a:bodyPr/>
                    <a:lstStyle/>
                    <a:p>
                      <a:pPr marL="0" marR="0" algn="ctr">
                        <a:lnSpc>
                          <a:spcPct val="115000"/>
                        </a:lnSpc>
                        <a:spcBef>
                          <a:spcPts val="0"/>
                        </a:spcBef>
                        <a:spcAft>
                          <a:spcPts val="0"/>
                        </a:spcAft>
                      </a:pPr>
                      <a:r>
                        <a:rPr lang="en-US" sz="1200">
                          <a:latin typeface="Calibri"/>
                          <a:ea typeface="Times New Roman"/>
                          <a:cs typeface="Times New Roman"/>
                        </a:rPr>
                        <a:t>Per Diem</a:t>
                      </a:r>
                      <a:endParaRPr lang="en-US"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00"/>
                    </a:solidFill>
                  </a:tcPr>
                </a:tc>
                <a:tc hMerge="1">
                  <a:txBody>
                    <a:bodyPr/>
                    <a:lstStyle/>
                    <a:p>
                      <a:endParaRPr lang="en-US"/>
                    </a:p>
                  </a:txBody>
                  <a:tcPr/>
                </a:tc>
                <a:tc>
                  <a:txBody>
                    <a:bodyPr/>
                    <a:lstStyle/>
                    <a:p>
                      <a:pPr marL="0" marR="0" algn="ctr">
                        <a:lnSpc>
                          <a:spcPct val="115000"/>
                        </a:lnSpc>
                        <a:spcBef>
                          <a:spcPts val="0"/>
                        </a:spcBef>
                        <a:spcAft>
                          <a:spcPts val="0"/>
                        </a:spcAft>
                      </a:pPr>
                      <a:r>
                        <a:rPr lang="en-US" sz="1200">
                          <a:latin typeface="Calibri"/>
                          <a:ea typeface="Times New Roman"/>
                          <a:cs typeface="Times New Roman"/>
                        </a:rPr>
                        <a:t>Bundled Payment</a:t>
                      </a:r>
                      <a:endParaRPr lang="en-US"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00"/>
                    </a:solidFill>
                  </a:tcPr>
                </a:tc>
                <a:tc>
                  <a:txBody>
                    <a:bodyPr/>
                    <a:lstStyle/>
                    <a:p>
                      <a:pPr marL="0" marR="0" algn="ctr">
                        <a:lnSpc>
                          <a:spcPct val="115000"/>
                        </a:lnSpc>
                        <a:spcBef>
                          <a:spcPts val="0"/>
                        </a:spcBef>
                        <a:spcAft>
                          <a:spcPts val="0"/>
                        </a:spcAft>
                      </a:pPr>
                      <a:r>
                        <a:rPr lang="en-US" sz="1200">
                          <a:latin typeface="Calibri"/>
                          <a:ea typeface="Times New Roman"/>
                          <a:cs typeface="Times New Roman"/>
                        </a:rPr>
                        <a:t>Capitation</a:t>
                      </a:r>
                      <a:endParaRPr lang="en-US"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00"/>
                    </a:solidFill>
                  </a:tcPr>
                </a:tc>
                <a:extLst>
                  <a:ext uri="{0D108BD9-81ED-4DB2-BD59-A6C34878D82A}">
                    <a16:rowId xmlns:a16="http://schemas.microsoft.com/office/drawing/2014/main" val="10002"/>
                  </a:ext>
                </a:extLst>
              </a:tr>
              <a:tr h="319405">
                <a:tc gridSpan="2">
                  <a:txBody>
                    <a:bodyPr/>
                    <a:lstStyle/>
                    <a:p>
                      <a:pPr marL="0" marR="0">
                        <a:lnSpc>
                          <a:spcPct val="115000"/>
                        </a:lnSpc>
                        <a:spcBef>
                          <a:spcPts val="0"/>
                        </a:spcBef>
                        <a:spcAft>
                          <a:spcPts val="0"/>
                        </a:spcAft>
                      </a:pPr>
                      <a:r>
                        <a:rPr lang="en-US" sz="1200" b="1">
                          <a:latin typeface="Calibri"/>
                          <a:ea typeface="Times New Roman"/>
                          <a:cs typeface="Times New Roman"/>
                        </a:rPr>
                        <a:t>Providers</a:t>
                      </a:r>
                      <a:endParaRPr lang="en-US"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00"/>
                    </a:solidFill>
                  </a:tcPr>
                </a:tc>
                <a:tc hMerge="1">
                  <a:txBody>
                    <a:bodyPr/>
                    <a:lstStyle/>
                    <a:p>
                      <a:endParaRPr lang="en-US"/>
                    </a:p>
                  </a:txBody>
                  <a:tcPr/>
                </a:tc>
                <a:tc gridSpan="3">
                  <a:txBody>
                    <a:bodyPr/>
                    <a:lstStyle/>
                    <a:p>
                      <a:pPr marL="0" marR="0">
                        <a:lnSpc>
                          <a:spcPct val="115000"/>
                        </a:lnSpc>
                        <a:spcBef>
                          <a:spcPts val="0"/>
                        </a:spcBef>
                        <a:spcAft>
                          <a:spcPts val="0"/>
                        </a:spcAft>
                      </a:pPr>
                      <a:r>
                        <a:rPr lang="en-US" sz="1200" b="1" i="1">
                          <a:latin typeface="Calibri"/>
                          <a:ea typeface="Times New Roman"/>
                          <a:cs typeface="Times New Roman"/>
                        </a:rPr>
                        <a:t>Lowest financial risk</a:t>
                      </a:r>
                      <a:endParaRPr lang="en-US"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0E0E0"/>
                    </a:solidFill>
                  </a:tcPr>
                </a:tc>
                <a:tc hMerge="1">
                  <a:txBody>
                    <a:bodyPr/>
                    <a:lstStyle/>
                    <a:p>
                      <a:endParaRPr lang="en-US"/>
                    </a:p>
                  </a:txBody>
                  <a:tcPr/>
                </a:tc>
                <a:tc hMerge="1">
                  <a:txBody>
                    <a:bodyPr/>
                    <a:lstStyle/>
                    <a:p>
                      <a:endParaRPr lang="en-US"/>
                    </a:p>
                  </a:txBody>
                  <a:tcPr/>
                </a:tc>
                <a:tc gridSpan="4">
                  <a:txBody>
                    <a:bodyPr/>
                    <a:lstStyle/>
                    <a:p>
                      <a:pPr marL="0" marR="0">
                        <a:lnSpc>
                          <a:spcPct val="115000"/>
                        </a:lnSpc>
                        <a:spcBef>
                          <a:spcPts val="0"/>
                        </a:spcBef>
                        <a:spcAft>
                          <a:spcPts val="0"/>
                        </a:spcAft>
                      </a:pPr>
                      <a:endParaRPr lang="en-US" sz="1100">
                        <a:latin typeface="Calibri"/>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0E0E0"/>
                    </a:solidFill>
                  </a:tcPr>
                </a:tc>
                <a:tc hMerge="1">
                  <a:txBody>
                    <a:bodyPr/>
                    <a:lstStyle/>
                    <a:p>
                      <a:endParaRPr lang="en-US"/>
                    </a:p>
                  </a:txBody>
                  <a:tcPr/>
                </a:tc>
                <a:tc hMerge="1">
                  <a:txBody>
                    <a:bodyPr/>
                    <a:lstStyle/>
                    <a:p>
                      <a:endParaRPr lang="en-US"/>
                    </a:p>
                  </a:txBody>
                  <a:tcPr/>
                </a:tc>
                <a:tc hMerge="1">
                  <a:txBody>
                    <a:bodyPr/>
                    <a:lstStyle/>
                    <a:p>
                      <a:endParaRPr lang="en-US"/>
                    </a:p>
                  </a:txBody>
                  <a:tcPr/>
                </a:tc>
                <a:tc gridSpan="3">
                  <a:txBody>
                    <a:bodyPr/>
                    <a:lstStyle/>
                    <a:p>
                      <a:pPr marL="0" marR="0" algn="r">
                        <a:lnSpc>
                          <a:spcPct val="115000"/>
                        </a:lnSpc>
                        <a:spcBef>
                          <a:spcPts val="0"/>
                        </a:spcBef>
                        <a:spcAft>
                          <a:spcPts val="0"/>
                        </a:spcAft>
                      </a:pPr>
                      <a:r>
                        <a:rPr lang="en-US" sz="1200" b="1" i="1">
                          <a:latin typeface="Calibri"/>
                          <a:ea typeface="Times New Roman"/>
                          <a:cs typeface="Times New Roman"/>
                        </a:rPr>
                        <a:t>Lowest financial risk</a:t>
                      </a:r>
                      <a:endParaRPr lang="en-US" sz="1100">
                        <a:latin typeface="Calibri"/>
                        <a:ea typeface="Calibri"/>
                        <a:cs typeface="Times New Roman"/>
                      </a:endParaRPr>
                    </a:p>
                  </a:txBody>
                  <a:tcPr marL="68580" marR="68580"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0E0E0"/>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3"/>
                  </a:ext>
                </a:extLst>
              </a:tr>
              <a:tr h="302260">
                <a:tc gridSpan="2">
                  <a:txBody>
                    <a:bodyPr/>
                    <a:lstStyle/>
                    <a:p>
                      <a:pPr marL="0" marR="0">
                        <a:lnSpc>
                          <a:spcPct val="115000"/>
                        </a:lnSpc>
                        <a:spcBef>
                          <a:spcPts val="0"/>
                        </a:spcBef>
                        <a:spcAft>
                          <a:spcPts val="0"/>
                        </a:spcAft>
                      </a:pPr>
                      <a:r>
                        <a:rPr lang="en-US" sz="1200" b="1">
                          <a:latin typeface="Calibri"/>
                          <a:ea typeface="Times New Roman"/>
                          <a:cs typeface="Times New Roman"/>
                        </a:rPr>
                        <a:t>Payers</a:t>
                      </a:r>
                      <a:endParaRPr lang="en-US"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00"/>
                    </a:solidFill>
                  </a:tcPr>
                </a:tc>
                <a:tc hMerge="1">
                  <a:txBody>
                    <a:bodyPr/>
                    <a:lstStyle/>
                    <a:p>
                      <a:endParaRPr lang="en-US"/>
                    </a:p>
                  </a:txBody>
                  <a:tcPr/>
                </a:tc>
                <a:tc gridSpan="3">
                  <a:txBody>
                    <a:bodyPr/>
                    <a:lstStyle/>
                    <a:p>
                      <a:pPr marL="0" marR="0">
                        <a:lnSpc>
                          <a:spcPct val="115000"/>
                        </a:lnSpc>
                        <a:spcBef>
                          <a:spcPts val="0"/>
                        </a:spcBef>
                        <a:spcAft>
                          <a:spcPts val="0"/>
                        </a:spcAft>
                      </a:pPr>
                      <a:r>
                        <a:rPr lang="en-US" sz="1200" b="1" i="1">
                          <a:latin typeface="Calibri"/>
                          <a:ea typeface="Times New Roman"/>
                          <a:cs typeface="Times New Roman"/>
                        </a:rPr>
                        <a:t>Highest financial risk</a:t>
                      </a:r>
                      <a:endParaRPr lang="en-US"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0E0E0"/>
                    </a:solidFill>
                  </a:tcPr>
                </a:tc>
                <a:tc hMerge="1">
                  <a:txBody>
                    <a:bodyPr/>
                    <a:lstStyle/>
                    <a:p>
                      <a:endParaRPr lang="en-US"/>
                    </a:p>
                  </a:txBody>
                  <a:tcPr/>
                </a:tc>
                <a:tc hMerge="1">
                  <a:txBody>
                    <a:bodyPr/>
                    <a:lstStyle/>
                    <a:p>
                      <a:endParaRPr lang="en-US"/>
                    </a:p>
                  </a:txBody>
                  <a:tcPr/>
                </a:tc>
                <a:tc gridSpan="4">
                  <a:txBody>
                    <a:bodyPr/>
                    <a:lstStyle/>
                    <a:p>
                      <a:pPr marL="0" marR="0">
                        <a:lnSpc>
                          <a:spcPct val="115000"/>
                        </a:lnSpc>
                        <a:spcBef>
                          <a:spcPts val="0"/>
                        </a:spcBef>
                        <a:spcAft>
                          <a:spcPts val="0"/>
                        </a:spcAft>
                      </a:pPr>
                      <a:endParaRPr lang="en-US" sz="1100">
                        <a:latin typeface="Calibri"/>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0E0E0"/>
                    </a:solidFill>
                  </a:tcPr>
                </a:tc>
                <a:tc hMerge="1">
                  <a:txBody>
                    <a:bodyPr/>
                    <a:lstStyle/>
                    <a:p>
                      <a:endParaRPr lang="en-US"/>
                    </a:p>
                  </a:txBody>
                  <a:tcPr/>
                </a:tc>
                <a:tc hMerge="1">
                  <a:txBody>
                    <a:bodyPr/>
                    <a:lstStyle/>
                    <a:p>
                      <a:endParaRPr lang="en-US"/>
                    </a:p>
                  </a:txBody>
                  <a:tcPr/>
                </a:tc>
                <a:tc hMerge="1">
                  <a:txBody>
                    <a:bodyPr/>
                    <a:lstStyle/>
                    <a:p>
                      <a:endParaRPr lang="en-US"/>
                    </a:p>
                  </a:txBody>
                  <a:tcPr/>
                </a:tc>
                <a:tc gridSpan="3">
                  <a:txBody>
                    <a:bodyPr/>
                    <a:lstStyle/>
                    <a:p>
                      <a:pPr marL="0" marR="0" algn="r">
                        <a:lnSpc>
                          <a:spcPct val="115000"/>
                        </a:lnSpc>
                        <a:spcBef>
                          <a:spcPts val="0"/>
                        </a:spcBef>
                        <a:spcAft>
                          <a:spcPts val="0"/>
                        </a:spcAft>
                      </a:pPr>
                      <a:r>
                        <a:rPr lang="en-US" sz="1200" b="1" i="1">
                          <a:latin typeface="Calibri"/>
                          <a:ea typeface="Times New Roman"/>
                          <a:cs typeface="Times New Roman"/>
                        </a:rPr>
                        <a:t>Lowest financial risk</a:t>
                      </a:r>
                      <a:endParaRPr lang="en-US" sz="1100">
                        <a:latin typeface="Calibri"/>
                        <a:ea typeface="Calibri"/>
                        <a:cs typeface="Times New Roman"/>
                      </a:endParaRPr>
                    </a:p>
                  </a:txBody>
                  <a:tcPr marL="68580" marR="68580"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0E0E0"/>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4"/>
                  </a:ext>
                </a:extLst>
              </a:tr>
              <a:tr h="359410">
                <a:tc gridSpan="2">
                  <a:txBody>
                    <a:bodyPr/>
                    <a:lstStyle/>
                    <a:p>
                      <a:pPr marL="0" marR="0">
                        <a:lnSpc>
                          <a:spcPct val="115000"/>
                        </a:lnSpc>
                        <a:spcBef>
                          <a:spcPts val="0"/>
                        </a:spcBef>
                        <a:spcAft>
                          <a:spcPts val="0"/>
                        </a:spcAft>
                      </a:pPr>
                      <a:r>
                        <a:rPr lang="en-US" sz="1200" b="1">
                          <a:latin typeface="Calibri"/>
                          <a:ea typeface="Times New Roman"/>
                          <a:cs typeface="Times New Roman"/>
                        </a:rPr>
                        <a:t>Consumers</a:t>
                      </a:r>
                      <a:endParaRPr lang="en-US"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00"/>
                    </a:solidFill>
                  </a:tcPr>
                </a:tc>
                <a:tc hMerge="1">
                  <a:txBody>
                    <a:bodyPr/>
                    <a:lstStyle/>
                    <a:p>
                      <a:endParaRPr lang="en-US"/>
                    </a:p>
                  </a:txBody>
                  <a:tcPr/>
                </a:tc>
                <a:tc gridSpan="3">
                  <a:txBody>
                    <a:bodyPr/>
                    <a:lstStyle/>
                    <a:p>
                      <a:pPr marL="0" marR="0">
                        <a:lnSpc>
                          <a:spcPct val="115000"/>
                        </a:lnSpc>
                        <a:spcBef>
                          <a:spcPts val="0"/>
                        </a:spcBef>
                        <a:spcAft>
                          <a:spcPts val="0"/>
                        </a:spcAft>
                      </a:pPr>
                      <a:r>
                        <a:rPr lang="en-US" sz="1200" b="1" i="1">
                          <a:latin typeface="Calibri"/>
                          <a:ea typeface="Times New Roman"/>
                          <a:cs typeface="Times New Roman"/>
                        </a:rPr>
                        <a:t>Risk of overtreatment</a:t>
                      </a:r>
                      <a:endParaRPr lang="en-US"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0E0E0"/>
                    </a:solidFill>
                  </a:tcPr>
                </a:tc>
                <a:tc hMerge="1">
                  <a:txBody>
                    <a:bodyPr/>
                    <a:lstStyle/>
                    <a:p>
                      <a:endParaRPr lang="en-US"/>
                    </a:p>
                  </a:txBody>
                  <a:tcPr/>
                </a:tc>
                <a:tc hMerge="1">
                  <a:txBody>
                    <a:bodyPr/>
                    <a:lstStyle/>
                    <a:p>
                      <a:endParaRPr lang="en-US"/>
                    </a:p>
                  </a:txBody>
                  <a:tcPr/>
                </a:tc>
                <a:tc gridSpan="4">
                  <a:txBody>
                    <a:bodyPr/>
                    <a:lstStyle/>
                    <a:p>
                      <a:pPr marL="0" marR="0">
                        <a:lnSpc>
                          <a:spcPct val="115000"/>
                        </a:lnSpc>
                        <a:spcBef>
                          <a:spcPts val="0"/>
                        </a:spcBef>
                        <a:spcAft>
                          <a:spcPts val="0"/>
                        </a:spcAft>
                      </a:pPr>
                      <a:endParaRPr lang="en-US" sz="1100">
                        <a:latin typeface="Calibri"/>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0E0E0"/>
                    </a:solidFill>
                  </a:tcPr>
                </a:tc>
                <a:tc hMerge="1">
                  <a:txBody>
                    <a:bodyPr/>
                    <a:lstStyle/>
                    <a:p>
                      <a:endParaRPr lang="en-US"/>
                    </a:p>
                  </a:txBody>
                  <a:tcPr/>
                </a:tc>
                <a:tc hMerge="1">
                  <a:txBody>
                    <a:bodyPr/>
                    <a:lstStyle/>
                    <a:p>
                      <a:endParaRPr lang="en-US"/>
                    </a:p>
                  </a:txBody>
                  <a:tcPr/>
                </a:tc>
                <a:tc hMerge="1">
                  <a:txBody>
                    <a:bodyPr/>
                    <a:lstStyle/>
                    <a:p>
                      <a:endParaRPr lang="en-US"/>
                    </a:p>
                  </a:txBody>
                  <a:tcPr/>
                </a:tc>
                <a:tc gridSpan="3">
                  <a:txBody>
                    <a:bodyPr/>
                    <a:lstStyle/>
                    <a:p>
                      <a:pPr marL="0" marR="0" algn="r">
                        <a:lnSpc>
                          <a:spcPct val="115000"/>
                        </a:lnSpc>
                        <a:spcBef>
                          <a:spcPts val="0"/>
                        </a:spcBef>
                        <a:spcAft>
                          <a:spcPts val="0"/>
                        </a:spcAft>
                      </a:pPr>
                      <a:r>
                        <a:rPr lang="en-US" sz="1200" b="1" i="1">
                          <a:latin typeface="Calibri"/>
                          <a:ea typeface="Times New Roman"/>
                          <a:cs typeface="Times New Roman"/>
                        </a:rPr>
                        <a:t>Risk of under treatment</a:t>
                      </a:r>
                      <a:endParaRPr lang="en-US" sz="1100">
                        <a:latin typeface="Calibri"/>
                        <a:ea typeface="Calibri"/>
                        <a:cs typeface="Times New Roman"/>
                      </a:endParaRPr>
                    </a:p>
                  </a:txBody>
                  <a:tcPr marL="68580" marR="68580"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0E0E0"/>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5"/>
                  </a:ext>
                </a:extLst>
              </a:tr>
              <a:tr h="0">
                <a:tc gridSpan="2">
                  <a:txBody>
                    <a:bodyPr/>
                    <a:lstStyle/>
                    <a:p>
                      <a:pPr marL="0" marR="0">
                        <a:lnSpc>
                          <a:spcPct val="115000"/>
                        </a:lnSpc>
                        <a:spcBef>
                          <a:spcPts val="0"/>
                        </a:spcBef>
                        <a:spcAft>
                          <a:spcPts val="0"/>
                        </a:spcAft>
                      </a:pPr>
                      <a:r>
                        <a:rPr lang="en-US" sz="1200" b="1">
                          <a:latin typeface="Calibri"/>
                          <a:ea typeface="Times New Roman"/>
                          <a:cs typeface="Times New Roman"/>
                        </a:rPr>
                        <a:t>Employers</a:t>
                      </a:r>
                      <a:endParaRPr lang="en-US"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00"/>
                    </a:solidFill>
                  </a:tcPr>
                </a:tc>
                <a:tc hMerge="1">
                  <a:txBody>
                    <a:bodyPr/>
                    <a:lstStyle/>
                    <a:p>
                      <a:endParaRPr lang="en-US"/>
                    </a:p>
                  </a:txBody>
                  <a:tcPr/>
                </a:tc>
                <a:tc gridSpan="3">
                  <a:txBody>
                    <a:bodyPr/>
                    <a:lstStyle/>
                    <a:p>
                      <a:pPr marL="0" marR="0">
                        <a:lnSpc>
                          <a:spcPct val="115000"/>
                        </a:lnSpc>
                        <a:spcBef>
                          <a:spcPts val="0"/>
                        </a:spcBef>
                        <a:spcAft>
                          <a:spcPts val="0"/>
                        </a:spcAft>
                      </a:pPr>
                      <a:r>
                        <a:rPr lang="en-US" sz="1200" b="1" i="1">
                          <a:latin typeface="Calibri"/>
                          <a:ea typeface="Times New Roman"/>
                          <a:cs typeface="Times New Roman"/>
                        </a:rPr>
                        <a:t>Risk of high costs from inefficiency</a:t>
                      </a:r>
                      <a:endParaRPr lang="en-US"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0E0E0"/>
                    </a:solidFill>
                  </a:tcPr>
                </a:tc>
                <a:tc hMerge="1">
                  <a:txBody>
                    <a:bodyPr/>
                    <a:lstStyle/>
                    <a:p>
                      <a:endParaRPr lang="en-US"/>
                    </a:p>
                  </a:txBody>
                  <a:tcPr/>
                </a:tc>
                <a:tc hMerge="1">
                  <a:txBody>
                    <a:bodyPr/>
                    <a:lstStyle/>
                    <a:p>
                      <a:endParaRPr lang="en-US"/>
                    </a:p>
                  </a:txBody>
                  <a:tcPr/>
                </a:tc>
                <a:tc gridSpan="4">
                  <a:txBody>
                    <a:bodyPr/>
                    <a:lstStyle/>
                    <a:p>
                      <a:pPr marL="0" marR="0">
                        <a:lnSpc>
                          <a:spcPct val="115000"/>
                        </a:lnSpc>
                        <a:spcBef>
                          <a:spcPts val="0"/>
                        </a:spcBef>
                        <a:spcAft>
                          <a:spcPts val="0"/>
                        </a:spcAft>
                      </a:pPr>
                      <a:endParaRPr lang="en-US" sz="1100">
                        <a:latin typeface="Calibri"/>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0E0E0"/>
                    </a:solidFill>
                  </a:tcPr>
                </a:tc>
                <a:tc hMerge="1">
                  <a:txBody>
                    <a:bodyPr/>
                    <a:lstStyle/>
                    <a:p>
                      <a:endParaRPr lang="en-US"/>
                    </a:p>
                  </a:txBody>
                  <a:tcPr/>
                </a:tc>
                <a:tc hMerge="1">
                  <a:txBody>
                    <a:bodyPr/>
                    <a:lstStyle/>
                    <a:p>
                      <a:endParaRPr lang="en-US"/>
                    </a:p>
                  </a:txBody>
                  <a:tcPr/>
                </a:tc>
                <a:tc hMerge="1">
                  <a:txBody>
                    <a:bodyPr/>
                    <a:lstStyle/>
                    <a:p>
                      <a:endParaRPr lang="en-US"/>
                    </a:p>
                  </a:txBody>
                  <a:tcPr/>
                </a:tc>
                <a:tc gridSpan="3">
                  <a:txBody>
                    <a:bodyPr/>
                    <a:lstStyle/>
                    <a:p>
                      <a:pPr marL="0" marR="0" algn="r">
                        <a:lnSpc>
                          <a:spcPct val="115000"/>
                        </a:lnSpc>
                        <a:spcBef>
                          <a:spcPts val="0"/>
                        </a:spcBef>
                        <a:spcAft>
                          <a:spcPts val="0"/>
                        </a:spcAft>
                      </a:pPr>
                      <a:r>
                        <a:rPr lang="en-US" sz="1200" b="1" i="1" dirty="0">
                          <a:latin typeface="Calibri"/>
                          <a:ea typeface="Times New Roman"/>
                          <a:cs typeface="Times New Roman"/>
                        </a:rPr>
                        <a:t>Risk of high costs from under treatment</a:t>
                      </a:r>
                      <a:endParaRPr lang="en-US" sz="1100" dirty="0">
                        <a:latin typeface="Calibri"/>
                        <a:ea typeface="Calibri"/>
                        <a:cs typeface="Times New Roman"/>
                      </a:endParaRPr>
                    </a:p>
                  </a:txBody>
                  <a:tcPr marL="68580" marR="68580"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0E0E0"/>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6"/>
                  </a:ext>
                </a:extLst>
              </a:tr>
            </a:tbl>
          </a:graphicData>
        </a:graphic>
      </p:graphicFrame>
      <p:sp>
        <p:nvSpPr>
          <p:cNvPr id="32793" name="Straight Arrow Connector 11"/>
          <p:cNvSpPr>
            <a:spLocks noChangeShapeType="1"/>
          </p:cNvSpPr>
          <p:nvPr/>
        </p:nvSpPr>
        <p:spPr bwMode="auto">
          <a:xfrm>
            <a:off x="3054350" y="222250"/>
            <a:ext cx="1371600" cy="0"/>
          </a:xfrm>
          <a:prstGeom prst="straightConnector1">
            <a:avLst/>
          </a:prstGeom>
          <a:noFill/>
          <a:ln w="25400">
            <a:solidFill>
              <a:srgbClr val="F79646"/>
            </a:solidFill>
            <a:round/>
            <a:headEnd type="arrow" w="med" len="med"/>
            <a:tailEnd type="arrow" w="med" len="med"/>
          </a:ln>
          <a:effectLst>
            <a:outerShdw dist="20000" dir="5400000" rotWithShape="0">
              <a:srgbClr val="808080">
                <a:alpha val="37999"/>
              </a:srgbClr>
            </a:outerShdw>
          </a:effectLst>
        </p:spPr>
        <p:txBody>
          <a:bodyPr vert="horz" wrap="square" lIns="91440" tIns="45720" rIns="91440" bIns="45720" numCol="1" anchor="t" anchorCtr="0" compatLnSpc="1">
            <a:prstTxWarp prst="textNoShape">
              <a:avLst/>
            </a:prstTxWarp>
          </a:bodyPr>
          <a:lstStyle/>
          <a:p>
            <a:endParaRPr lang="en-US"/>
          </a:p>
        </p:txBody>
      </p:sp>
      <p:sp>
        <p:nvSpPr>
          <p:cNvPr id="32792" name="Straight Arrow Connector 12"/>
          <p:cNvSpPr>
            <a:spLocks noChangeShapeType="1"/>
          </p:cNvSpPr>
          <p:nvPr/>
        </p:nvSpPr>
        <p:spPr bwMode="auto">
          <a:xfrm>
            <a:off x="1474788" y="136525"/>
            <a:ext cx="1371601" cy="0"/>
          </a:xfrm>
          <a:prstGeom prst="straightConnector1">
            <a:avLst/>
          </a:prstGeom>
          <a:noFill/>
          <a:ln w="25400">
            <a:solidFill>
              <a:srgbClr val="F79646"/>
            </a:solidFill>
            <a:round/>
            <a:headEnd type="arrow" w="med" len="med"/>
            <a:tailEnd type="arrow" w="med" len="med"/>
          </a:ln>
          <a:effectLst>
            <a:outerShdw dist="20000" dir="5400000" rotWithShape="0">
              <a:srgbClr val="808080">
                <a:alpha val="37999"/>
              </a:srgbClr>
            </a:outerShdw>
          </a:effectLst>
        </p:spPr>
        <p:txBody>
          <a:bodyPr vert="horz" wrap="square" lIns="91440" tIns="45720" rIns="91440" bIns="45720" numCol="1" anchor="t" anchorCtr="0" compatLnSpc="1">
            <a:prstTxWarp prst="textNoShape">
              <a:avLst/>
            </a:prstTxWarp>
          </a:bodyPr>
          <a:lstStyle/>
          <a:p>
            <a:endParaRPr lang="en-US"/>
          </a:p>
        </p:txBody>
      </p:sp>
      <p:sp>
        <p:nvSpPr>
          <p:cNvPr id="32791" name="Straight Arrow Connector 13"/>
          <p:cNvSpPr>
            <a:spLocks noChangeShapeType="1"/>
          </p:cNvSpPr>
          <p:nvPr/>
        </p:nvSpPr>
        <p:spPr bwMode="auto">
          <a:xfrm>
            <a:off x="1512888" y="150813"/>
            <a:ext cx="1371601" cy="0"/>
          </a:xfrm>
          <a:prstGeom prst="straightConnector1">
            <a:avLst/>
          </a:prstGeom>
          <a:noFill/>
          <a:ln w="25400">
            <a:solidFill>
              <a:srgbClr val="F79646"/>
            </a:solidFill>
            <a:round/>
            <a:headEnd type="arrow" w="med" len="med"/>
            <a:tailEnd type="arrow" w="med" len="med"/>
          </a:ln>
          <a:effectLst>
            <a:outerShdw dist="20000" dir="5400000" rotWithShape="0">
              <a:srgbClr val="808080">
                <a:alpha val="37999"/>
              </a:srgbClr>
            </a:outerShdw>
          </a:effectLst>
        </p:spPr>
        <p:txBody>
          <a:bodyPr vert="horz" wrap="square" lIns="91440" tIns="45720" rIns="91440" bIns="45720" numCol="1" anchor="t" anchorCtr="0" compatLnSpc="1">
            <a:prstTxWarp prst="textNoShape">
              <a:avLst/>
            </a:prstTxWarp>
          </a:bodyPr>
          <a:lstStyle/>
          <a:p>
            <a:endParaRPr lang="en-US"/>
          </a:p>
        </p:txBody>
      </p:sp>
      <p:sp>
        <p:nvSpPr>
          <p:cNvPr id="32790" name="Straight Arrow Connector 6"/>
          <p:cNvSpPr>
            <a:spLocks noChangeShapeType="1"/>
          </p:cNvSpPr>
          <p:nvPr/>
        </p:nvSpPr>
        <p:spPr bwMode="auto">
          <a:xfrm>
            <a:off x="1512888" y="168275"/>
            <a:ext cx="1371601" cy="0"/>
          </a:xfrm>
          <a:prstGeom prst="straightConnector1">
            <a:avLst/>
          </a:prstGeom>
          <a:noFill/>
          <a:ln w="25400">
            <a:solidFill>
              <a:srgbClr val="F79646"/>
            </a:solidFill>
            <a:round/>
            <a:headEnd type="arrow" w="med" len="med"/>
            <a:tailEnd type="arrow" w="med" len="med"/>
          </a:ln>
          <a:effectLst>
            <a:outerShdw dist="20000" dir="5400000" rotWithShape="0">
              <a:srgbClr val="808080">
                <a:alpha val="37999"/>
              </a:srgbClr>
            </a:outerShdw>
          </a:effectLst>
        </p:spPr>
        <p:txBody>
          <a:bodyPr vert="horz" wrap="square" lIns="91440" tIns="45720" rIns="91440" bIns="45720" numCol="1" anchor="t" anchorCtr="0" compatLnSpc="1">
            <a:prstTxWarp prst="textNoShape">
              <a:avLst/>
            </a:prstTxWarp>
          </a:bodyPr>
          <a:lstStyle/>
          <a:p>
            <a:endParaRPr lang="en-US"/>
          </a:p>
        </p:txBody>
      </p:sp>
      <p:sp>
        <p:nvSpPr>
          <p:cNvPr id="32789" name="Straight Arrow Connector 14"/>
          <p:cNvSpPr>
            <a:spLocks noChangeShapeType="1"/>
          </p:cNvSpPr>
          <p:nvPr/>
        </p:nvSpPr>
        <p:spPr bwMode="auto">
          <a:xfrm>
            <a:off x="1512887" y="201613"/>
            <a:ext cx="1368426" cy="0"/>
          </a:xfrm>
          <a:prstGeom prst="straightConnector1">
            <a:avLst/>
          </a:prstGeom>
          <a:noFill/>
          <a:ln w="25400">
            <a:solidFill>
              <a:srgbClr val="F79646"/>
            </a:solidFill>
            <a:round/>
            <a:headEnd type="arrow" w="med" len="med"/>
            <a:tailEnd type="arrow" w="med" len="med"/>
          </a:ln>
          <a:effectLst>
            <a:outerShdw dist="20000" dir="5400000" rotWithShape="0">
              <a:srgbClr val="808080">
                <a:alpha val="37999"/>
              </a:srgbClr>
            </a:outerShdw>
          </a:effectLst>
        </p:spPr>
        <p:txBody>
          <a:bodyPr vert="horz" wrap="square" lIns="91440" tIns="45720" rIns="91440" bIns="45720" numCol="1" anchor="t" anchorCtr="0" compatLnSpc="1">
            <a:prstTxWarp prst="textNoShape">
              <a:avLst/>
            </a:prstTxWarp>
          </a:bodyPr>
          <a:lstStyle/>
          <a:p>
            <a:endParaRPr lang="en-US"/>
          </a:p>
        </p:txBody>
      </p:sp>
      <p:sp>
        <p:nvSpPr>
          <p:cNvPr id="32788" name="Straight Arrow Connector 15"/>
          <p:cNvSpPr>
            <a:spLocks noChangeShapeType="1"/>
          </p:cNvSpPr>
          <p:nvPr/>
        </p:nvSpPr>
        <p:spPr bwMode="auto">
          <a:xfrm flipV="1">
            <a:off x="1512888" y="168276"/>
            <a:ext cx="1365251" cy="11113"/>
          </a:xfrm>
          <a:prstGeom prst="bentConnector3">
            <a:avLst>
              <a:gd name="adj1" fmla="val 50000"/>
            </a:avLst>
          </a:prstGeom>
          <a:noFill/>
          <a:ln w="25400">
            <a:solidFill>
              <a:srgbClr val="F79646"/>
            </a:solidFill>
            <a:miter lim="800000"/>
            <a:headEnd type="arrow" w="med" len="med"/>
            <a:tailEnd type="arrow" w="med" len="med"/>
          </a:ln>
          <a:effectLst>
            <a:outerShdw dist="20000" dir="5400000" rotWithShape="0">
              <a:srgbClr val="808080">
                <a:alpha val="37999"/>
              </a:srgbClr>
            </a:outerShdw>
          </a:effectLst>
        </p:spPr>
        <p:txBody>
          <a:bodyPr vert="horz" wrap="square" lIns="91440" tIns="45720" rIns="91440" bIns="45720" numCol="1" anchor="t" anchorCtr="0" compatLnSpc="1">
            <a:prstTxWarp prst="textNoShape">
              <a:avLst/>
            </a:prstTxWarp>
          </a:bodyPr>
          <a:lstStyle/>
          <a:p>
            <a:endParaRPr lang="en-US"/>
          </a:p>
        </p:txBody>
      </p:sp>
    </p:spTree>
  </p:cSld>
  <p:clrMapOvr>
    <a:masterClrMapping/>
  </p:clrMapOvr>
  <p:transition>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Billing and Collecting Processes </a:t>
            </a:r>
            <a:r>
              <a:rPr lang="en-US"/>
              <a:t>in Health </a:t>
            </a:r>
            <a:r>
              <a:rPr lang="en-US" dirty="0"/>
              <a:t>Care </a:t>
            </a:r>
          </a:p>
        </p:txBody>
      </p:sp>
      <p:sp>
        <p:nvSpPr>
          <p:cNvPr id="4" name="Slide Number Placeholder 3"/>
          <p:cNvSpPr>
            <a:spLocks noGrp="1"/>
          </p:cNvSpPr>
          <p:nvPr>
            <p:ph type="sldNum" sz="quarter" idx="10"/>
          </p:nvPr>
        </p:nvSpPr>
        <p:spPr/>
        <p:txBody>
          <a:bodyPr/>
          <a:lstStyle/>
          <a:p>
            <a:fld id="{342C256A-E8D1-E44B-A707-3F94590BD37A}" type="slidenum">
              <a:rPr lang="en-US" smtClean="0"/>
              <a:pPr/>
              <a:t>16</a:t>
            </a:fld>
            <a:endParaRPr lang="en-US" dirty="0"/>
          </a:p>
        </p:txBody>
      </p:sp>
      <p:graphicFrame>
        <p:nvGraphicFramePr>
          <p:cNvPr id="5" name="Diagram 4"/>
          <p:cNvGraphicFramePr/>
          <p:nvPr/>
        </p:nvGraphicFramePr>
        <p:xfrm>
          <a:off x="3505200" y="2590800"/>
          <a:ext cx="4572000" cy="3352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TextBox 5"/>
          <p:cNvSpPr txBox="1"/>
          <p:nvPr/>
        </p:nvSpPr>
        <p:spPr>
          <a:xfrm>
            <a:off x="4555356" y="1600200"/>
            <a:ext cx="2895600" cy="523220"/>
          </a:xfrm>
          <a:prstGeom prst="rect">
            <a:avLst/>
          </a:prstGeom>
          <a:noFill/>
        </p:spPr>
        <p:txBody>
          <a:bodyPr wrap="square" rtlCol="0">
            <a:spAutoFit/>
          </a:bodyPr>
          <a:lstStyle/>
          <a:p>
            <a:r>
              <a:rPr lang="en-US" sz="2800" b="1" dirty="0"/>
              <a:t>Revenue Cycle </a:t>
            </a:r>
          </a:p>
        </p:txBody>
      </p:sp>
    </p:spTree>
  </p:cSld>
  <p:clrMapOvr>
    <a:masterClrMapping/>
  </p:clrMapOvr>
  <p:transition>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Pre-Visit Revenue Cycle Activities</a:t>
            </a:r>
          </a:p>
        </p:txBody>
      </p:sp>
      <p:sp>
        <p:nvSpPr>
          <p:cNvPr id="3" name="Content Placeholder 2"/>
          <p:cNvSpPr>
            <a:spLocks noGrp="1"/>
          </p:cNvSpPr>
          <p:nvPr>
            <p:ph sz="half" idx="1"/>
          </p:nvPr>
        </p:nvSpPr>
        <p:spPr/>
        <p:txBody>
          <a:bodyPr/>
          <a:lstStyle/>
          <a:p>
            <a:pPr>
              <a:buNone/>
            </a:pPr>
            <a:r>
              <a:rPr lang="en-US" b="1" dirty="0"/>
              <a:t>Pre-Visit Activities</a:t>
            </a:r>
            <a:endParaRPr lang="en-US" dirty="0"/>
          </a:p>
          <a:p>
            <a:pPr lvl="0"/>
            <a:r>
              <a:rPr lang="en-US" dirty="0"/>
              <a:t>Patient scheduling</a:t>
            </a:r>
          </a:p>
          <a:p>
            <a:pPr lvl="0"/>
            <a:r>
              <a:rPr lang="en-US" dirty="0"/>
              <a:t>Eligibility verification &amp; Pre-certification</a:t>
            </a:r>
          </a:p>
          <a:p>
            <a:pPr lvl="0"/>
            <a:r>
              <a:rPr lang="en-US" dirty="0"/>
              <a:t>Registration </a:t>
            </a:r>
          </a:p>
          <a:p>
            <a:pPr lvl="0"/>
            <a:r>
              <a:rPr lang="en-US" dirty="0"/>
              <a:t>Point-of-service collections</a:t>
            </a:r>
          </a:p>
          <a:p>
            <a:endParaRPr lang="en-US" dirty="0"/>
          </a:p>
        </p:txBody>
      </p:sp>
      <p:sp>
        <p:nvSpPr>
          <p:cNvPr id="4" name="Slide Number Placeholder 3"/>
          <p:cNvSpPr>
            <a:spLocks noGrp="1"/>
          </p:cNvSpPr>
          <p:nvPr>
            <p:ph type="sldNum" sz="quarter" idx="10"/>
          </p:nvPr>
        </p:nvSpPr>
        <p:spPr/>
        <p:txBody>
          <a:bodyPr/>
          <a:lstStyle/>
          <a:p>
            <a:fld id="{342C256A-E8D1-E44B-A707-3F94590BD37A}" type="slidenum">
              <a:rPr lang="en-US" smtClean="0"/>
              <a:pPr/>
              <a:t>17</a:t>
            </a:fld>
            <a:endParaRPr lang="en-US" dirty="0"/>
          </a:p>
        </p:txBody>
      </p:sp>
    </p:spTree>
  </p:cSld>
  <p:clrMapOvr>
    <a:masterClrMapping/>
  </p:clrMapOvr>
  <p:transition>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Revenue Cycle Activities </a:t>
            </a:r>
            <a:br>
              <a:rPr lang="en-US" dirty="0"/>
            </a:br>
            <a:r>
              <a:rPr lang="en-US" dirty="0"/>
              <a:t>During the Patient Visit</a:t>
            </a:r>
          </a:p>
        </p:txBody>
      </p:sp>
      <p:sp>
        <p:nvSpPr>
          <p:cNvPr id="3" name="Content Placeholder 2"/>
          <p:cNvSpPr>
            <a:spLocks noGrp="1"/>
          </p:cNvSpPr>
          <p:nvPr>
            <p:ph sz="half" idx="1"/>
          </p:nvPr>
        </p:nvSpPr>
        <p:spPr/>
        <p:txBody>
          <a:bodyPr/>
          <a:lstStyle/>
          <a:p>
            <a:pPr>
              <a:buNone/>
            </a:pPr>
            <a:r>
              <a:rPr lang="en-US" b="1" dirty="0"/>
              <a:t>During  the Patient Visit</a:t>
            </a:r>
            <a:endParaRPr lang="en-US" dirty="0"/>
          </a:p>
          <a:p>
            <a:pPr lvl="0"/>
            <a:r>
              <a:rPr lang="en-US" dirty="0"/>
              <a:t>Provide care to patient</a:t>
            </a:r>
          </a:p>
          <a:p>
            <a:pPr lvl="0"/>
            <a:r>
              <a:rPr lang="en-US" dirty="0"/>
              <a:t>Document care to patient</a:t>
            </a:r>
          </a:p>
          <a:p>
            <a:pPr lvl="0"/>
            <a:r>
              <a:rPr lang="en-US" dirty="0"/>
              <a:t>Utilization review</a:t>
            </a:r>
          </a:p>
          <a:p>
            <a:pPr lvl="0"/>
            <a:r>
              <a:rPr lang="en-US" dirty="0"/>
              <a:t>Charge capture</a:t>
            </a:r>
          </a:p>
          <a:p>
            <a:pPr lvl="0"/>
            <a:r>
              <a:rPr lang="en-US" dirty="0"/>
              <a:t>Discharge</a:t>
            </a:r>
          </a:p>
          <a:p>
            <a:pPr lvl="0"/>
            <a:r>
              <a:rPr lang="en-US" dirty="0"/>
              <a:t>Medical record completion</a:t>
            </a:r>
          </a:p>
          <a:p>
            <a:endParaRPr lang="en-US" dirty="0"/>
          </a:p>
        </p:txBody>
      </p:sp>
      <p:sp>
        <p:nvSpPr>
          <p:cNvPr id="4" name="Slide Number Placeholder 3"/>
          <p:cNvSpPr>
            <a:spLocks noGrp="1"/>
          </p:cNvSpPr>
          <p:nvPr>
            <p:ph type="sldNum" sz="quarter" idx="10"/>
          </p:nvPr>
        </p:nvSpPr>
        <p:spPr/>
        <p:txBody>
          <a:bodyPr/>
          <a:lstStyle/>
          <a:p>
            <a:fld id="{342C256A-E8D1-E44B-A707-3F94590BD37A}" type="slidenum">
              <a:rPr lang="en-US" smtClean="0"/>
              <a:pPr/>
              <a:t>18</a:t>
            </a:fld>
            <a:endParaRPr lang="en-US" dirty="0"/>
          </a:p>
        </p:txBody>
      </p:sp>
    </p:spTree>
  </p:cSld>
  <p:clrMapOvr>
    <a:masterClrMapping/>
  </p:clrMapOvr>
  <p:transition>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Post-Patient Visit </a:t>
            </a:r>
            <a:br>
              <a:rPr lang="en-US" dirty="0"/>
            </a:br>
            <a:r>
              <a:rPr lang="en-US" dirty="0"/>
              <a:t>Revenue Cycle Activities</a:t>
            </a:r>
          </a:p>
        </p:txBody>
      </p:sp>
      <p:sp>
        <p:nvSpPr>
          <p:cNvPr id="3" name="Content Placeholder 2"/>
          <p:cNvSpPr>
            <a:spLocks noGrp="1"/>
          </p:cNvSpPr>
          <p:nvPr>
            <p:ph sz="half" idx="1"/>
          </p:nvPr>
        </p:nvSpPr>
        <p:spPr/>
        <p:txBody>
          <a:bodyPr/>
          <a:lstStyle/>
          <a:p>
            <a:pPr>
              <a:buNone/>
            </a:pPr>
            <a:r>
              <a:rPr lang="en-US" b="1" dirty="0"/>
              <a:t>Post-Visit</a:t>
            </a:r>
            <a:endParaRPr lang="en-US" dirty="0"/>
          </a:p>
          <a:p>
            <a:pPr>
              <a:spcBef>
                <a:spcPts val="600"/>
              </a:spcBef>
            </a:pPr>
            <a:r>
              <a:rPr lang="en-US" dirty="0"/>
              <a:t>Medical record analysis and coding</a:t>
            </a:r>
          </a:p>
          <a:p>
            <a:pPr>
              <a:spcBef>
                <a:spcPts val="600"/>
              </a:spcBef>
            </a:pPr>
            <a:r>
              <a:rPr lang="en-US" dirty="0"/>
              <a:t>Billing</a:t>
            </a:r>
          </a:p>
          <a:p>
            <a:pPr>
              <a:spcBef>
                <a:spcPts val="600"/>
              </a:spcBef>
            </a:pPr>
            <a:r>
              <a:rPr lang="en-US" dirty="0"/>
              <a:t>Payment processing by health plan (claims adjudication)</a:t>
            </a:r>
          </a:p>
          <a:p>
            <a:pPr lvl="1">
              <a:spcBef>
                <a:spcPts val="600"/>
              </a:spcBef>
            </a:pPr>
            <a:r>
              <a:rPr lang="en-US" sz="2800" dirty="0"/>
              <a:t>Claim logging</a:t>
            </a:r>
          </a:p>
          <a:p>
            <a:pPr lvl="1">
              <a:spcBef>
                <a:spcPts val="600"/>
              </a:spcBef>
            </a:pPr>
            <a:r>
              <a:rPr lang="en-US" sz="2800" dirty="0"/>
              <a:t>Eligibility</a:t>
            </a:r>
          </a:p>
          <a:p>
            <a:pPr lvl="1">
              <a:spcBef>
                <a:spcPts val="600"/>
              </a:spcBef>
            </a:pPr>
            <a:r>
              <a:rPr lang="en-US" sz="2800" dirty="0"/>
              <a:t>Adjudication</a:t>
            </a:r>
          </a:p>
          <a:p>
            <a:pPr lvl="1">
              <a:spcBef>
                <a:spcPts val="600"/>
              </a:spcBef>
            </a:pPr>
            <a:r>
              <a:rPr lang="en-US" sz="2800" dirty="0"/>
              <a:t>Remittance</a:t>
            </a:r>
          </a:p>
          <a:p>
            <a:pPr>
              <a:buNone/>
            </a:pPr>
            <a:endParaRPr lang="en-US" dirty="0"/>
          </a:p>
        </p:txBody>
      </p:sp>
      <p:sp>
        <p:nvSpPr>
          <p:cNvPr id="4" name="Slide Number Placeholder 3"/>
          <p:cNvSpPr>
            <a:spLocks noGrp="1"/>
          </p:cNvSpPr>
          <p:nvPr>
            <p:ph type="sldNum" sz="quarter" idx="10"/>
          </p:nvPr>
        </p:nvSpPr>
        <p:spPr/>
        <p:txBody>
          <a:bodyPr/>
          <a:lstStyle/>
          <a:p>
            <a:fld id="{342C256A-E8D1-E44B-A707-3F94590BD37A}" type="slidenum">
              <a:rPr lang="en-US" smtClean="0"/>
              <a:pPr/>
              <a:t>19</a:t>
            </a:fld>
            <a:endParaRPr lang="en-US" dirty="0"/>
          </a:p>
        </p:txBody>
      </p:sp>
    </p:spTree>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Learning Objectives</a:t>
            </a:r>
          </a:p>
        </p:txBody>
      </p:sp>
      <p:sp>
        <p:nvSpPr>
          <p:cNvPr id="3" name="Content Placeholder 2"/>
          <p:cNvSpPr>
            <a:spLocks noGrp="1"/>
          </p:cNvSpPr>
          <p:nvPr>
            <p:ph sz="half" idx="1"/>
          </p:nvPr>
        </p:nvSpPr>
        <p:spPr/>
        <p:txBody>
          <a:bodyPr/>
          <a:lstStyle/>
          <a:p>
            <a:pPr>
              <a:buNone/>
            </a:pPr>
            <a:r>
              <a:rPr lang="en-US" sz="3600" dirty="0"/>
              <a:t>YOU will be able to </a:t>
            </a:r>
          </a:p>
          <a:p>
            <a:pPr lvl="0"/>
            <a:r>
              <a:rPr lang="en-US" sz="3600" dirty="0"/>
              <a:t>Describe how healthcare providers are reimbursed for services;</a:t>
            </a:r>
          </a:p>
          <a:p>
            <a:pPr lvl="0"/>
            <a:r>
              <a:rPr lang="en-US" sz="3600" dirty="0"/>
              <a:t>Recognize the types of reimbursement methods used in the healthcare industry;</a:t>
            </a:r>
          </a:p>
          <a:p>
            <a:pPr lvl="0"/>
            <a:r>
              <a:rPr lang="en-US" sz="3600" dirty="0"/>
              <a:t>Describe the processes by which a hospital or physician clinic bill insurers; </a:t>
            </a:r>
          </a:p>
          <a:p>
            <a:pPr lvl="0">
              <a:buNone/>
            </a:pPr>
            <a:endParaRPr lang="en-US" sz="4000" dirty="0"/>
          </a:p>
          <a:p>
            <a:endParaRPr lang="en-US" sz="4000" dirty="0"/>
          </a:p>
          <a:p>
            <a:pPr algn="ctr">
              <a:buNone/>
            </a:pPr>
            <a:endParaRPr lang="en-US" sz="4000" dirty="0"/>
          </a:p>
        </p:txBody>
      </p:sp>
      <p:sp>
        <p:nvSpPr>
          <p:cNvPr id="4" name="Slide Number Placeholder 3"/>
          <p:cNvSpPr>
            <a:spLocks noGrp="1"/>
          </p:cNvSpPr>
          <p:nvPr>
            <p:ph type="sldNum" sz="quarter" idx="10"/>
          </p:nvPr>
        </p:nvSpPr>
        <p:spPr/>
        <p:txBody>
          <a:bodyPr/>
          <a:lstStyle/>
          <a:p>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Post-Patient Visit </a:t>
            </a:r>
            <a:br>
              <a:rPr lang="en-US" dirty="0"/>
            </a:br>
            <a:r>
              <a:rPr lang="en-US" dirty="0"/>
              <a:t>Revenue Cycle Activities  (cont.)</a:t>
            </a:r>
          </a:p>
        </p:txBody>
      </p:sp>
      <p:sp>
        <p:nvSpPr>
          <p:cNvPr id="3" name="Content Placeholder 2"/>
          <p:cNvSpPr>
            <a:spLocks noGrp="1"/>
          </p:cNvSpPr>
          <p:nvPr>
            <p:ph sz="half" idx="1"/>
          </p:nvPr>
        </p:nvSpPr>
        <p:spPr/>
        <p:txBody>
          <a:bodyPr/>
          <a:lstStyle/>
          <a:p>
            <a:pPr lvl="0">
              <a:buNone/>
            </a:pPr>
            <a:r>
              <a:rPr lang="en-US" b="1" dirty="0"/>
              <a:t>Post Visit (cont.)</a:t>
            </a:r>
          </a:p>
          <a:p>
            <a:pPr lvl="0"/>
            <a:r>
              <a:rPr lang="en-US" dirty="0"/>
              <a:t>Denial management</a:t>
            </a:r>
          </a:p>
          <a:p>
            <a:pPr lvl="0"/>
            <a:r>
              <a:rPr lang="en-US" dirty="0"/>
              <a:t>Payment posting and follow up</a:t>
            </a:r>
          </a:p>
          <a:p>
            <a:r>
              <a:rPr lang="en-US" dirty="0"/>
              <a:t>Account closure</a:t>
            </a:r>
          </a:p>
        </p:txBody>
      </p:sp>
      <p:sp>
        <p:nvSpPr>
          <p:cNvPr id="4" name="Slide Number Placeholder 3"/>
          <p:cNvSpPr>
            <a:spLocks noGrp="1"/>
          </p:cNvSpPr>
          <p:nvPr>
            <p:ph type="sldNum" sz="quarter" idx="10"/>
          </p:nvPr>
        </p:nvSpPr>
        <p:spPr/>
        <p:txBody>
          <a:bodyPr/>
          <a:lstStyle/>
          <a:p>
            <a:fld id="{342C256A-E8D1-E44B-A707-3F94590BD37A}" type="slidenum">
              <a:rPr lang="en-US" smtClean="0"/>
              <a:pPr/>
              <a:t>20</a:t>
            </a:fld>
            <a:endParaRPr lang="en-US" dirty="0"/>
          </a:p>
        </p:txBody>
      </p:sp>
    </p:spTree>
  </p:cSld>
  <p:clrMapOvr>
    <a:masterClrMapping/>
  </p:clrMapOvr>
  <p:transition>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Working Capital Management</a:t>
            </a:r>
          </a:p>
        </p:txBody>
      </p:sp>
      <p:sp>
        <p:nvSpPr>
          <p:cNvPr id="4" name="Slide Number Placeholder 3"/>
          <p:cNvSpPr>
            <a:spLocks noGrp="1"/>
          </p:cNvSpPr>
          <p:nvPr>
            <p:ph type="sldNum" sz="quarter" idx="10"/>
          </p:nvPr>
        </p:nvSpPr>
        <p:spPr/>
        <p:txBody>
          <a:bodyPr/>
          <a:lstStyle/>
          <a:p>
            <a:fld id="{342C256A-E8D1-E44B-A707-3F94590BD37A}" type="slidenum">
              <a:rPr lang="en-US" smtClean="0"/>
              <a:pPr/>
              <a:t>21</a:t>
            </a:fld>
            <a:endParaRPr lang="en-US" dirty="0"/>
          </a:p>
        </p:txBody>
      </p:sp>
      <p:pic>
        <p:nvPicPr>
          <p:cNvPr id="2050" name="Picture 2" descr="http://ts1.mm.bing.net/th?&amp;id=JN.jy1y7lDn8NihnwTQBVbLvg&amp;w=300&amp;h=300&amp;c=0&amp;pid=1.9&amp;rs=0&amp;p=0"/>
          <p:cNvPicPr>
            <a:picLocks noChangeAspect="1" noChangeArrowheads="1"/>
          </p:cNvPicPr>
          <p:nvPr/>
        </p:nvPicPr>
        <p:blipFill>
          <a:blip r:embed="rId3"/>
          <a:srcRect/>
          <a:stretch>
            <a:fillRect/>
          </a:stretch>
        </p:blipFill>
        <p:spPr bwMode="auto">
          <a:xfrm>
            <a:off x="3886200" y="1524000"/>
            <a:ext cx="5334000" cy="3962400"/>
          </a:xfrm>
          <a:prstGeom prst="rect">
            <a:avLst/>
          </a:prstGeom>
          <a:noFill/>
        </p:spPr>
      </p:pic>
    </p:spTree>
  </p:cSld>
  <p:clrMapOvr>
    <a:masterClrMapping/>
  </p:clrMapOvr>
  <p:transition>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Additional Financial Resources</a:t>
            </a:r>
          </a:p>
        </p:txBody>
      </p:sp>
      <p:sp>
        <p:nvSpPr>
          <p:cNvPr id="3" name="Content Placeholder 2"/>
          <p:cNvSpPr>
            <a:spLocks noGrp="1"/>
          </p:cNvSpPr>
          <p:nvPr>
            <p:ph sz="half" idx="1"/>
          </p:nvPr>
        </p:nvSpPr>
        <p:spPr/>
        <p:txBody>
          <a:bodyPr/>
          <a:lstStyle/>
          <a:p>
            <a:pPr>
              <a:buNone/>
            </a:pPr>
            <a:r>
              <a:rPr lang="en-US" b="1" dirty="0"/>
              <a:t>Short-Term</a:t>
            </a:r>
          </a:p>
          <a:p>
            <a:r>
              <a:rPr lang="en-US" dirty="0"/>
              <a:t>Accounts payable</a:t>
            </a:r>
          </a:p>
          <a:p>
            <a:r>
              <a:rPr lang="en-US" dirty="0"/>
              <a:t>Line of credit</a:t>
            </a:r>
          </a:p>
          <a:p>
            <a:pPr>
              <a:buNone/>
            </a:pPr>
            <a:r>
              <a:rPr lang="en-US" b="1" dirty="0"/>
              <a:t>Longer Term</a:t>
            </a:r>
          </a:p>
          <a:p>
            <a:r>
              <a:rPr lang="en-US" dirty="0"/>
              <a:t>Mortgage or bond issuance</a:t>
            </a:r>
          </a:p>
          <a:p>
            <a:r>
              <a:rPr lang="en-US" dirty="0"/>
              <a:t>Lease </a:t>
            </a:r>
          </a:p>
          <a:p>
            <a:endParaRPr lang="en-US" dirty="0"/>
          </a:p>
          <a:p>
            <a:endParaRPr lang="en-US" dirty="0"/>
          </a:p>
        </p:txBody>
      </p:sp>
      <p:sp>
        <p:nvSpPr>
          <p:cNvPr id="4" name="Slide Number Placeholder 3"/>
          <p:cNvSpPr>
            <a:spLocks noGrp="1"/>
          </p:cNvSpPr>
          <p:nvPr>
            <p:ph type="sldNum" sz="quarter" idx="10"/>
          </p:nvPr>
        </p:nvSpPr>
        <p:spPr/>
        <p:txBody>
          <a:bodyPr/>
          <a:lstStyle/>
          <a:p>
            <a:fld id="{342C256A-E8D1-E44B-A707-3F94590BD37A}" type="slidenum">
              <a:rPr lang="en-US" smtClean="0"/>
              <a:pPr/>
              <a:t>22</a:t>
            </a:fld>
            <a:endParaRPr lang="en-US" dirty="0"/>
          </a:p>
        </p:txBody>
      </p:sp>
    </p:spTree>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Learning Objectives (cont)</a:t>
            </a:r>
          </a:p>
        </p:txBody>
      </p:sp>
      <p:sp>
        <p:nvSpPr>
          <p:cNvPr id="3" name="Content Placeholder 2"/>
          <p:cNvSpPr>
            <a:spLocks noGrp="1"/>
          </p:cNvSpPr>
          <p:nvPr>
            <p:ph sz="half" idx="1"/>
          </p:nvPr>
        </p:nvSpPr>
        <p:spPr/>
        <p:txBody>
          <a:bodyPr/>
          <a:lstStyle/>
          <a:p>
            <a:pPr lvl="0"/>
            <a:r>
              <a:rPr lang="en-US" dirty="0"/>
              <a:t>Calculate metrics used to manage the revenue cycle; </a:t>
            </a:r>
          </a:p>
          <a:p>
            <a:pPr lvl="0"/>
            <a:r>
              <a:rPr lang="en-US" dirty="0"/>
              <a:t>Name resource management issues in a health care business; and</a:t>
            </a:r>
          </a:p>
          <a:p>
            <a:pPr lvl="0"/>
            <a:r>
              <a:rPr lang="en-US" dirty="0"/>
              <a:t>Recognize the methods that healthcare businesses finance receivables and acquire capital equipment.</a:t>
            </a:r>
          </a:p>
          <a:p>
            <a:endParaRPr lang="en-US" dirty="0"/>
          </a:p>
        </p:txBody>
      </p:sp>
      <p:sp>
        <p:nvSpPr>
          <p:cNvPr id="4" name="Slide Number Placeholder 3"/>
          <p:cNvSpPr>
            <a:spLocks noGrp="1"/>
          </p:cNvSpPr>
          <p:nvPr>
            <p:ph type="sldNum" sz="quarter" idx="10"/>
          </p:nvPr>
        </p:nvSpPr>
        <p:spPr/>
        <p:txBody>
          <a:bodyPr/>
          <a:lstStyle/>
          <a:p>
            <a:fld id="{342C256A-E8D1-E44B-A707-3F94590BD37A}" type="slidenum">
              <a:rPr lang="en-US" smtClean="0"/>
              <a:pPr/>
              <a:t>3</a:t>
            </a:fld>
            <a:endParaRPr lang="en-US" dirty="0"/>
          </a:p>
        </p:txBody>
      </p:sp>
    </p:spTree>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Purpose of this Chapter Learning Program</a:t>
            </a:r>
          </a:p>
        </p:txBody>
      </p:sp>
      <p:sp>
        <p:nvSpPr>
          <p:cNvPr id="3" name="Content Placeholder 2"/>
          <p:cNvSpPr>
            <a:spLocks noGrp="1"/>
          </p:cNvSpPr>
          <p:nvPr>
            <p:ph sz="half" idx="1"/>
          </p:nvPr>
        </p:nvSpPr>
        <p:spPr/>
        <p:txBody>
          <a:bodyPr/>
          <a:lstStyle/>
          <a:p>
            <a:r>
              <a:rPr lang="en-US" dirty="0"/>
              <a:t>Highlight key knowledge for strong job performance</a:t>
            </a:r>
          </a:p>
          <a:p>
            <a:r>
              <a:rPr lang="en-US" dirty="0"/>
              <a:t>Provide an </a:t>
            </a:r>
            <a:r>
              <a:rPr lang="en-US" u="sng" dirty="0"/>
              <a:t>overview</a:t>
            </a:r>
            <a:r>
              <a:rPr lang="en-US" dirty="0"/>
              <a:t> of important concepts. The in-depth presentation is in the online course.</a:t>
            </a:r>
          </a:p>
        </p:txBody>
      </p:sp>
      <p:sp>
        <p:nvSpPr>
          <p:cNvPr id="4" name="Slide Number Placeholder 3"/>
          <p:cNvSpPr>
            <a:spLocks noGrp="1"/>
          </p:cNvSpPr>
          <p:nvPr>
            <p:ph type="sldNum" sz="quarter" idx="10"/>
          </p:nvPr>
        </p:nvSpPr>
        <p:spPr/>
        <p:txBody>
          <a:bodyPr/>
          <a:lstStyle/>
          <a:p>
            <a:fld id="{342C256A-E8D1-E44B-A707-3F94590BD37A}" type="slidenum">
              <a:rPr lang="en-US" smtClean="0"/>
              <a:pPr/>
              <a:t>4</a:t>
            </a:fld>
            <a:endParaRPr lang="en-US" dirty="0"/>
          </a:p>
        </p:txBody>
      </p:sp>
    </p:spTree>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Patient Portion</a:t>
            </a:r>
          </a:p>
        </p:txBody>
      </p:sp>
      <p:sp>
        <p:nvSpPr>
          <p:cNvPr id="3" name="Content Placeholder 2"/>
          <p:cNvSpPr>
            <a:spLocks noGrp="1"/>
          </p:cNvSpPr>
          <p:nvPr>
            <p:ph sz="half" idx="1"/>
          </p:nvPr>
        </p:nvSpPr>
        <p:spPr/>
        <p:txBody>
          <a:bodyPr/>
          <a:lstStyle/>
          <a:p>
            <a:r>
              <a:rPr lang="en-US" dirty="0"/>
              <a:t>Insurers generally require some </a:t>
            </a:r>
            <a:r>
              <a:rPr lang="en-US" b="1" dirty="0"/>
              <a:t>out-of-pocket</a:t>
            </a:r>
            <a:r>
              <a:rPr lang="en-US" dirty="0"/>
              <a:t> payment by the patient to supplement the insurance payment</a:t>
            </a:r>
          </a:p>
        </p:txBody>
      </p:sp>
      <p:sp>
        <p:nvSpPr>
          <p:cNvPr id="4" name="Slide Number Placeholder 3"/>
          <p:cNvSpPr>
            <a:spLocks noGrp="1"/>
          </p:cNvSpPr>
          <p:nvPr>
            <p:ph type="sldNum" sz="quarter" idx="10"/>
          </p:nvPr>
        </p:nvSpPr>
        <p:spPr/>
        <p:txBody>
          <a:bodyPr/>
          <a:lstStyle/>
          <a:p>
            <a:fld id="{342C256A-E8D1-E44B-A707-3F94590BD37A}" type="slidenum">
              <a:rPr lang="en-US" smtClean="0"/>
              <a:pPr/>
              <a:t>5</a:t>
            </a:fld>
            <a:endParaRPr lang="en-US" dirty="0"/>
          </a:p>
        </p:txBody>
      </p:sp>
    </p:spTree>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Types of Patient Payments</a:t>
            </a:r>
          </a:p>
        </p:txBody>
      </p:sp>
      <p:sp>
        <p:nvSpPr>
          <p:cNvPr id="3" name="Content Placeholder 2"/>
          <p:cNvSpPr>
            <a:spLocks noGrp="1"/>
          </p:cNvSpPr>
          <p:nvPr>
            <p:ph sz="half" idx="1"/>
          </p:nvPr>
        </p:nvSpPr>
        <p:spPr>
          <a:xfrm>
            <a:off x="2209800" y="1600200"/>
            <a:ext cx="3124200" cy="4191000"/>
          </a:xfrm>
        </p:spPr>
        <p:txBody>
          <a:bodyPr/>
          <a:lstStyle/>
          <a:p>
            <a:r>
              <a:rPr lang="en-US" dirty="0"/>
              <a:t>Deductible</a:t>
            </a:r>
          </a:p>
          <a:p>
            <a:pPr>
              <a:buNone/>
            </a:pPr>
            <a:endParaRPr lang="en-US" dirty="0"/>
          </a:p>
          <a:p>
            <a:r>
              <a:rPr lang="en-US" dirty="0"/>
              <a:t>Coinsurance</a:t>
            </a:r>
          </a:p>
          <a:p>
            <a:pPr>
              <a:buNone/>
            </a:pPr>
            <a:endParaRPr lang="en-US" dirty="0"/>
          </a:p>
          <a:p>
            <a:r>
              <a:rPr lang="en-US" dirty="0"/>
              <a:t>Co -pay</a:t>
            </a:r>
          </a:p>
        </p:txBody>
      </p:sp>
      <p:sp>
        <p:nvSpPr>
          <p:cNvPr id="4" name="Slide Number Placeholder 3"/>
          <p:cNvSpPr>
            <a:spLocks noGrp="1"/>
          </p:cNvSpPr>
          <p:nvPr>
            <p:ph type="sldNum" sz="quarter" idx="10"/>
          </p:nvPr>
        </p:nvSpPr>
        <p:spPr/>
        <p:txBody>
          <a:bodyPr/>
          <a:lstStyle/>
          <a:p>
            <a:fld id="{342C256A-E8D1-E44B-A707-3F94590BD37A}" type="slidenum">
              <a:rPr lang="en-US" smtClean="0"/>
              <a:pPr/>
              <a:t>6</a:t>
            </a:fld>
            <a:endParaRPr lang="en-US" dirty="0"/>
          </a:p>
        </p:txBody>
      </p:sp>
      <p:pic>
        <p:nvPicPr>
          <p:cNvPr id="6" name="Picture 5" descr="http://www.medicalprofessionalservices.com/uploads/1/0/7/9/10791734/2544865.png?265"/>
          <p:cNvPicPr/>
          <p:nvPr/>
        </p:nvPicPr>
        <p:blipFill>
          <a:blip r:embed="rId3"/>
          <a:srcRect/>
          <a:stretch>
            <a:fillRect/>
          </a:stretch>
        </p:blipFill>
        <p:spPr bwMode="auto">
          <a:xfrm>
            <a:off x="6400800" y="1600200"/>
            <a:ext cx="3269054" cy="3657600"/>
          </a:xfrm>
          <a:prstGeom prst="rect">
            <a:avLst/>
          </a:prstGeom>
          <a:noFill/>
          <a:ln w="9525">
            <a:noFill/>
            <a:miter lim="800000"/>
            <a:headEnd/>
            <a:tailEnd/>
          </a:ln>
        </p:spPr>
      </p:pic>
    </p:spTree>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Paying Physicians' for </a:t>
            </a:r>
            <a:br>
              <a:rPr lang="en-US" dirty="0"/>
            </a:br>
            <a:r>
              <a:rPr lang="en-US" dirty="0"/>
              <a:t>Hospitals Services</a:t>
            </a:r>
          </a:p>
        </p:txBody>
      </p:sp>
      <p:sp>
        <p:nvSpPr>
          <p:cNvPr id="3" name="Content Placeholder 2"/>
          <p:cNvSpPr>
            <a:spLocks noGrp="1"/>
          </p:cNvSpPr>
          <p:nvPr>
            <p:ph sz="half" idx="1"/>
          </p:nvPr>
        </p:nvSpPr>
        <p:spPr/>
        <p:txBody>
          <a:bodyPr/>
          <a:lstStyle/>
          <a:p>
            <a:pPr algn="ctr">
              <a:buNone/>
            </a:pPr>
            <a:endParaRPr lang="en-US" b="1" dirty="0"/>
          </a:p>
          <a:p>
            <a:pPr algn="ctr">
              <a:buNone/>
            </a:pPr>
            <a:endParaRPr lang="en-US" b="1" dirty="0"/>
          </a:p>
          <a:p>
            <a:pPr algn="ctr">
              <a:buNone/>
            </a:pPr>
            <a:endParaRPr lang="en-US" b="1" dirty="0"/>
          </a:p>
          <a:p>
            <a:pPr algn="ctr">
              <a:buNone/>
            </a:pPr>
            <a:r>
              <a:rPr lang="en-US" sz="4400" b="1" dirty="0">
                <a:solidFill>
                  <a:srgbClr val="A82424"/>
                </a:solidFill>
              </a:rPr>
              <a:t>Reimbursement</a:t>
            </a:r>
            <a:endParaRPr lang="en-US" sz="4400" dirty="0">
              <a:solidFill>
                <a:srgbClr val="A82424"/>
              </a:solidFill>
            </a:endParaRPr>
          </a:p>
        </p:txBody>
      </p:sp>
      <p:sp>
        <p:nvSpPr>
          <p:cNvPr id="4" name="Slide Number Placeholder 3"/>
          <p:cNvSpPr>
            <a:spLocks noGrp="1"/>
          </p:cNvSpPr>
          <p:nvPr>
            <p:ph type="sldNum" sz="quarter" idx="10"/>
          </p:nvPr>
        </p:nvSpPr>
        <p:spPr/>
        <p:txBody>
          <a:bodyPr/>
          <a:lstStyle/>
          <a:p>
            <a:fld id="{342C256A-E8D1-E44B-A707-3F94590BD37A}" type="slidenum">
              <a:rPr lang="en-US" smtClean="0"/>
              <a:pPr/>
              <a:t>7</a:t>
            </a:fld>
            <a:endParaRPr lang="en-US" dirty="0"/>
          </a:p>
        </p:txBody>
      </p:sp>
    </p:spTree>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A/R</a:t>
            </a:r>
          </a:p>
        </p:txBody>
      </p:sp>
      <p:sp>
        <p:nvSpPr>
          <p:cNvPr id="4" name="Slide Number Placeholder 3"/>
          <p:cNvSpPr>
            <a:spLocks noGrp="1"/>
          </p:cNvSpPr>
          <p:nvPr>
            <p:ph type="sldNum" sz="quarter" idx="10"/>
          </p:nvPr>
        </p:nvSpPr>
        <p:spPr/>
        <p:txBody>
          <a:bodyPr/>
          <a:lstStyle/>
          <a:p>
            <a:fld id="{342C256A-E8D1-E44B-A707-3F94590BD37A}" type="slidenum">
              <a:rPr lang="en-US" smtClean="0"/>
              <a:pPr/>
              <a:t>8</a:t>
            </a:fld>
            <a:endParaRPr lang="en-US" dirty="0"/>
          </a:p>
        </p:txBody>
      </p:sp>
      <p:pic>
        <p:nvPicPr>
          <p:cNvPr id="20482" name="Picture 2" descr="http://sr.photos3.fotosearch.com/bthumb/CSP/CSP992/k13643737.jpg"/>
          <p:cNvPicPr>
            <a:picLocks noChangeAspect="1" noChangeArrowheads="1"/>
          </p:cNvPicPr>
          <p:nvPr/>
        </p:nvPicPr>
        <p:blipFill>
          <a:blip r:embed="rId3"/>
          <a:srcRect/>
          <a:stretch>
            <a:fillRect/>
          </a:stretch>
        </p:blipFill>
        <p:spPr bwMode="auto">
          <a:xfrm>
            <a:off x="3886200" y="1676400"/>
            <a:ext cx="4572000" cy="4688531"/>
          </a:xfrm>
          <a:prstGeom prst="rect">
            <a:avLst/>
          </a:prstGeom>
          <a:noFill/>
        </p:spPr>
      </p:pic>
    </p:spTree>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“Charges”</a:t>
            </a:r>
          </a:p>
        </p:txBody>
      </p:sp>
      <p:sp>
        <p:nvSpPr>
          <p:cNvPr id="4" name="Slide Number Placeholder 3"/>
          <p:cNvSpPr>
            <a:spLocks noGrp="1"/>
          </p:cNvSpPr>
          <p:nvPr>
            <p:ph type="sldNum" sz="quarter" idx="10"/>
          </p:nvPr>
        </p:nvSpPr>
        <p:spPr/>
        <p:txBody>
          <a:bodyPr/>
          <a:lstStyle/>
          <a:p>
            <a:fld id="{342C256A-E8D1-E44B-A707-3F94590BD37A}" type="slidenum">
              <a:rPr lang="en-US" smtClean="0"/>
              <a:pPr/>
              <a:t>9</a:t>
            </a:fld>
            <a:endParaRPr lang="en-US" dirty="0"/>
          </a:p>
        </p:txBody>
      </p:sp>
      <p:pic>
        <p:nvPicPr>
          <p:cNvPr id="22530" name="Picture 2" descr="http://demo-hospital-management.praxisict.com/Hospital_Praxis/Hospital%20Charge%20Master.JPG"/>
          <p:cNvPicPr>
            <a:picLocks noChangeAspect="1" noChangeArrowheads="1"/>
          </p:cNvPicPr>
          <p:nvPr/>
        </p:nvPicPr>
        <p:blipFill>
          <a:blip r:embed="rId3"/>
          <a:srcRect/>
          <a:stretch>
            <a:fillRect/>
          </a:stretch>
        </p:blipFill>
        <p:spPr bwMode="auto">
          <a:xfrm>
            <a:off x="2057400" y="1219200"/>
            <a:ext cx="8115300" cy="4572000"/>
          </a:xfrm>
          <a:prstGeom prst="rect">
            <a:avLst/>
          </a:prstGeom>
          <a:noFill/>
        </p:spPr>
      </p:pic>
    </p:spTree>
  </p:cSld>
  <p:clrMapOvr>
    <a:masterClrMapping/>
  </p:clrMapOvr>
  <p:transition>
    <p:fade/>
  </p:transition>
</p:sld>
</file>

<file path=ppt/theme/theme1.xml><?xml version="1.0" encoding="utf-8"?>
<a:theme xmlns:a="http://schemas.openxmlformats.org/drawingml/2006/main" name="Office Theme">
  <a:themeElements>
    <a:clrScheme name="Custom 2">
      <a:dk1>
        <a:sysClr val="windowText" lastClr="000000"/>
      </a:dk1>
      <a:lt1>
        <a:sysClr val="window" lastClr="FFFFFF"/>
      </a:lt1>
      <a:dk2>
        <a:srgbClr val="FF9900"/>
      </a:dk2>
      <a:lt2>
        <a:srgbClr val="006699"/>
      </a:lt2>
      <a:accent1>
        <a:srgbClr val="993333"/>
      </a:accent1>
      <a:accent2>
        <a:srgbClr val="FFCC33"/>
      </a:accent2>
      <a:accent3>
        <a:srgbClr val="666666"/>
      </a:accent3>
      <a:accent4>
        <a:srgbClr val="FFFF00"/>
      </a:accent4>
      <a:accent5>
        <a:srgbClr val="336699"/>
      </a:accent5>
      <a:accent6>
        <a:srgbClr val="99996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1743</TotalTime>
  <Words>3426</Words>
  <Application>Microsoft Office PowerPoint</Application>
  <PresentationFormat>Widescreen</PresentationFormat>
  <Paragraphs>258</Paragraphs>
  <Slides>22</Slides>
  <Notes>19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Arial</vt:lpstr>
      <vt:lpstr>Calibri</vt:lpstr>
      <vt:lpstr>Times New Roman</vt:lpstr>
      <vt:lpstr>Wingdings</vt:lpstr>
      <vt:lpstr>Office Theme</vt:lpstr>
      <vt:lpstr>Certified Healthcare Financial Professional</vt:lpstr>
      <vt:lpstr>Learning Objectives</vt:lpstr>
      <vt:lpstr>Learning Objectives (cont)</vt:lpstr>
      <vt:lpstr>Purpose of this Chapter Learning Program</vt:lpstr>
      <vt:lpstr>The Patient Portion</vt:lpstr>
      <vt:lpstr>Types of Patient Payments</vt:lpstr>
      <vt:lpstr>Paying Physicians' for  Hospitals Services</vt:lpstr>
      <vt:lpstr>A/R</vt:lpstr>
      <vt:lpstr>“Charges”</vt:lpstr>
      <vt:lpstr>Payment for Healthcare Receivables</vt:lpstr>
      <vt:lpstr>Prospective Payment Systems (PPS)</vt:lpstr>
      <vt:lpstr>Per Diem Payment</vt:lpstr>
      <vt:lpstr>Payment Under the ACA</vt:lpstr>
      <vt:lpstr>Capitation</vt:lpstr>
      <vt:lpstr>Summary of Reimbursement Risks and Incentives</vt:lpstr>
      <vt:lpstr>Billing and Collecting Processes in Health Care </vt:lpstr>
      <vt:lpstr>Pre-Visit Revenue Cycle Activities</vt:lpstr>
      <vt:lpstr>Revenue Cycle Activities  During the Patient Visit</vt:lpstr>
      <vt:lpstr>Post-Patient Visit  Revenue Cycle Activities</vt:lpstr>
      <vt:lpstr>Post-Patient Visit  Revenue Cycle Activities  (cont.)</vt:lpstr>
      <vt:lpstr>Working Capital Management</vt:lpstr>
      <vt:lpstr>Additional Financial Resources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Michael  Pagliuco</dc:creator>
  <cp:lastModifiedBy>Shirley Heavlin</cp:lastModifiedBy>
  <cp:revision>213</cp:revision>
  <cp:lastPrinted>2011-07-19T23:30:11Z</cp:lastPrinted>
  <dcterms:created xsi:type="dcterms:W3CDTF">2011-08-29T16:00:31Z</dcterms:created>
  <dcterms:modified xsi:type="dcterms:W3CDTF">2019-04-08T17:52:12Z</dcterms:modified>
</cp:coreProperties>
</file>