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45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46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47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48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charts/chart49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charts/chart50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charts/chart51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charts/chart52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charts/chart53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charts/chart54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charts/chart55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charts/chart56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charts/chart57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charts/chart58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ppt/charts/chart59.xml" ContentType="application/vnd.openxmlformats-officedocument.drawingml.chart+xml"/>
  <Override PartName="/ppt/charts/style59.xml" ContentType="application/vnd.ms-office.chartstyle+xml"/>
  <Override PartName="/ppt/charts/colors59.xml" ContentType="application/vnd.ms-office.chartcolorstyle+xml"/>
  <Override PartName="/ppt/charts/chart60.xml" ContentType="application/vnd.openxmlformats-officedocument.drawingml.chart+xml"/>
  <Override PartName="/ppt/charts/style60.xml" ContentType="application/vnd.ms-office.chartstyle+xml"/>
  <Override PartName="/ppt/charts/colors60.xml" ContentType="application/vnd.ms-office.chartcolorstyle+xml"/>
  <Override PartName="/ppt/notesSlides/notesSlide2.xml" ContentType="application/vnd.openxmlformats-officedocument.presentationml.notesSlide+xml"/>
  <Override PartName="/ppt/charts/chart61.xml" ContentType="application/vnd.openxmlformats-officedocument.drawingml.chart+xml"/>
  <Override PartName="/ppt/charts/style61.xml" ContentType="application/vnd.ms-office.chartstyle+xml"/>
  <Override PartName="/ppt/charts/colors61.xml" ContentType="application/vnd.ms-office.chartcolorstyle+xml"/>
  <Override PartName="/ppt/charts/chart62.xml" ContentType="application/vnd.openxmlformats-officedocument.drawingml.chart+xml"/>
  <Override PartName="/ppt/charts/style62.xml" ContentType="application/vnd.ms-office.chartstyle+xml"/>
  <Override PartName="/ppt/charts/colors62.xml" ContentType="application/vnd.ms-office.chartcolorstyle+xml"/>
  <Override PartName="/ppt/charts/chart63.xml" ContentType="application/vnd.openxmlformats-officedocument.drawingml.chart+xml"/>
  <Override PartName="/ppt/charts/style63.xml" ContentType="application/vnd.ms-office.chartstyle+xml"/>
  <Override PartName="/ppt/charts/colors63.xml" ContentType="application/vnd.ms-office.chartcolorstyle+xml"/>
  <Override PartName="/ppt/charts/chart64.xml" ContentType="application/vnd.openxmlformats-officedocument.drawingml.chart+xml"/>
  <Override PartName="/ppt/charts/style64.xml" ContentType="application/vnd.ms-office.chartstyle+xml"/>
  <Override PartName="/ppt/charts/colors64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68" r:id="rId5"/>
  </p:sldMasterIdLst>
  <p:notesMasterIdLst>
    <p:notesMasterId r:id="rId31"/>
  </p:notesMasterIdLst>
  <p:sldIdLst>
    <p:sldId id="339" r:id="rId6"/>
    <p:sldId id="391" r:id="rId7"/>
    <p:sldId id="449" r:id="rId8"/>
    <p:sldId id="484" r:id="rId9"/>
    <p:sldId id="464" r:id="rId10"/>
    <p:sldId id="465" r:id="rId11"/>
    <p:sldId id="466" r:id="rId12"/>
    <p:sldId id="468" r:id="rId13"/>
    <p:sldId id="469" r:id="rId14"/>
    <p:sldId id="470" r:id="rId15"/>
    <p:sldId id="471" r:id="rId16"/>
    <p:sldId id="472" r:id="rId17"/>
    <p:sldId id="473" r:id="rId18"/>
    <p:sldId id="474" r:id="rId19"/>
    <p:sldId id="475" r:id="rId20"/>
    <p:sldId id="476" r:id="rId21"/>
    <p:sldId id="450" r:id="rId22"/>
    <p:sldId id="477" r:id="rId23"/>
    <p:sldId id="478" r:id="rId24"/>
    <p:sldId id="479" r:id="rId25"/>
    <p:sldId id="480" r:id="rId26"/>
    <p:sldId id="481" r:id="rId27"/>
    <p:sldId id="482" r:id="rId28"/>
    <p:sldId id="483" r:id="rId29"/>
    <p:sldId id="40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1584" userDrawn="1">
          <p15:clr>
            <a:srgbClr val="A4A3A4"/>
          </p15:clr>
        </p15:guide>
        <p15:guide id="6" orient="horz" pos="355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E3591FF-C809-A475-1FF6-E25054CC424B}" name="Ashley Becker" initials="AB" userId="S::abecker@hfma.org::216aeaa0-7492-45ec-99f6-666f66c0df8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Michael Chorvat" initials="MC [3]" lastIdx="1" clrIdx="6"/>
  <p:cmAuthor id="1" name="Alven Weil" initials="AW" lastIdx="30" clrIdx="0"/>
  <p:cmAuthor id="8" name="Michael Chorvat" initials="MC [4]" lastIdx="1" clrIdx="7"/>
  <p:cmAuthor id="2" name="Charles Dickinson" initials="CD" lastIdx="9" clrIdx="1"/>
  <p:cmAuthor id="9" name="Michael Chorvat" initials="MC [5]" lastIdx="1" clrIdx="8"/>
  <p:cmAuthor id="3" name="Alven Weil" initials="AW [2]" lastIdx="22" clrIdx="2"/>
  <p:cmAuthor id="10" name="Morgan Guthrie" initials="MG" lastIdx="2" clrIdx="9">
    <p:extLst>
      <p:ext uri="{19B8F6BF-5375-455C-9EA6-DF929625EA0E}">
        <p15:presenceInfo xmlns:p15="http://schemas.microsoft.com/office/powerpoint/2012/main" userId="S::mguthrie@guidehouse.com::74dd073c-4db1-41d7-ac37-a6a2aa936696" providerId="AD"/>
      </p:ext>
    </p:extLst>
  </p:cmAuthor>
  <p:cmAuthor id="4" name="Robert Green" initials="RG" lastIdx="8" clrIdx="3"/>
  <p:cmAuthor id="5" name="Michael Chorvat" initials="MC" lastIdx="6" clrIdx="4"/>
  <p:cmAuthor id="6" name="Michael Chorvat" initials="MC [2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5B9BD5"/>
    <a:srgbClr val="FFC000"/>
    <a:srgbClr val="FAC800"/>
    <a:srgbClr val="476E2D"/>
    <a:srgbClr val="FF7100"/>
    <a:srgbClr val="70AD47"/>
    <a:srgbClr val="FA9600"/>
    <a:srgbClr val="7030A0"/>
    <a:srgbClr val="ED3C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8" autoAdjust="0"/>
    <p:restoredTop sz="94696"/>
  </p:normalViewPr>
  <p:slideViewPr>
    <p:cSldViewPr snapToGrid="0">
      <p:cViewPr>
        <p:scale>
          <a:sx n="80" d="100"/>
          <a:sy n="80" d="100"/>
        </p:scale>
        <p:origin x="174" y="552"/>
      </p:cViewPr>
      <p:guideLst>
        <p:guide pos="3840"/>
        <p:guide orient="horz" pos="1584"/>
        <p:guide orient="horz" pos="355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commentAuthors" Target="commentAuthors.xml"/><Relationship Id="rId37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1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2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3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4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5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6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7.xlsx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8.xlsx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9.xlsx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0.xlsx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1.xlsx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2.xlsx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3.xlsx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4.xlsx"/><Relationship Id="rId2" Type="http://schemas.microsoft.com/office/2011/relationships/chartColorStyle" Target="colors55.xml"/><Relationship Id="rId1" Type="http://schemas.microsoft.com/office/2011/relationships/chartStyle" Target="style55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5.xlsx"/><Relationship Id="rId2" Type="http://schemas.microsoft.com/office/2011/relationships/chartColorStyle" Target="colors56.xml"/><Relationship Id="rId1" Type="http://schemas.microsoft.com/office/2011/relationships/chartStyle" Target="style56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6.xlsx"/><Relationship Id="rId2" Type="http://schemas.microsoft.com/office/2011/relationships/chartColorStyle" Target="colors57.xml"/><Relationship Id="rId1" Type="http://schemas.microsoft.com/office/2011/relationships/chartStyle" Target="style57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7.xlsx"/><Relationship Id="rId2" Type="http://schemas.microsoft.com/office/2011/relationships/chartColorStyle" Target="colors58.xml"/><Relationship Id="rId1" Type="http://schemas.microsoft.com/office/2011/relationships/chartStyle" Target="style58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8.xlsx"/><Relationship Id="rId2" Type="http://schemas.microsoft.com/office/2011/relationships/chartColorStyle" Target="colors59.xml"/><Relationship Id="rId1" Type="http://schemas.microsoft.com/office/2011/relationships/chartStyle" Target="style59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9.xlsx"/><Relationship Id="rId2" Type="http://schemas.microsoft.com/office/2011/relationships/chartColorStyle" Target="colors60.xml"/><Relationship Id="rId1" Type="http://schemas.microsoft.com/office/2011/relationships/chartStyle" Target="style60.xml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0.xlsx"/><Relationship Id="rId2" Type="http://schemas.microsoft.com/office/2011/relationships/chartColorStyle" Target="colors61.xml"/><Relationship Id="rId1" Type="http://schemas.microsoft.com/office/2011/relationships/chartStyle" Target="style61.xml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1.xlsx"/><Relationship Id="rId2" Type="http://schemas.microsoft.com/office/2011/relationships/chartColorStyle" Target="colors62.xml"/><Relationship Id="rId1" Type="http://schemas.microsoft.com/office/2011/relationships/chartStyle" Target="style62.xml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2.xlsx"/><Relationship Id="rId2" Type="http://schemas.microsoft.com/office/2011/relationships/chartColorStyle" Target="colors63.xml"/><Relationship Id="rId1" Type="http://schemas.microsoft.com/office/2011/relationships/chartStyle" Target="style63.xml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3.xlsx"/><Relationship Id="rId2" Type="http://schemas.microsoft.com/office/2011/relationships/chartColorStyle" Target="colors64.xml"/><Relationship Id="rId1" Type="http://schemas.microsoft.com/office/2011/relationships/chartStyle" Target="style6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77987294422197"/>
          <c:y val="0"/>
          <c:w val="0.88152737097476597"/>
          <c:h val="0.8946807403314488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0.364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blurRad="76200" dist="50800" dir="2700000" algn="tl" rotWithShape="0">
                <a:prstClr val="black">
                  <a:alpha val="25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76200" dist="508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986-B945-9B1C-85AA5CF1BA6B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76200" dist="508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986-B945-9B1C-85AA5CF1BA6B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76200" dist="508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986-B945-9B1C-85AA5CF1BA6B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76200" dist="508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986-B945-9B1C-85AA5CF1BA6B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76200" dist="508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9986-B945-9B1C-85AA5CF1BA6B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&gt;$10B</c:v>
                </c:pt>
                <c:pt idx="1">
                  <c:v>$5B - $9B</c:v>
                </c:pt>
                <c:pt idx="2">
                  <c:v>$3B - $4.9B</c:v>
                </c:pt>
                <c:pt idx="3">
                  <c:v>$1B - $2.9B</c:v>
                </c:pt>
                <c:pt idx="4">
                  <c:v>$500M - $999M</c:v>
                </c:pt>
                <c:pt idx="5">
                  <c:v>$250M - $499M</c:v>
                </c:pt>
                <c:pt idx="6">
                  <c:v>$50M - $249M</c:v>
                </c:pt>
                <c:pt idx="7">
                  <c:v>$10M - $49M</c:v>
                </c:pt>
                <c:pt idx="8">
                  <c:v>&lt;$10M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8.5999999999999993E-2</c:v>
                </c:pt>
                <c:pt idx="1">
                  <c:v>3.7999999999999999E-2</c:v>
                </c:pt>
                <c:pt idx="2">
                  <c:v>6.7000000000000004E-2</c:v>
                </c:pt>
                <c:pt idx="3">
                  <c:v>0.114</c:v>
                </c:pt>
                <c:pt idx="4">
                  <c:v>5.7000000000000002E-2</c:v>
                </c:pt>
                <c:pt idx="5">
                  <c:v>0.16200000000000001</c:v>
                </c:pt>
                <c:pt idx="6">
                  <c:v>0.17100000000000001</c:v>
                </c:pt>
                <c:pt idx="7">
                  <c:v>0.26700000000000002</c:v>
                </c:pt>
                <c:pt idx="8">
                  <c:v>3.7999999999999999E-2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986-B945-9B1C-85AA5CF1BA6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735842672"/>
        <c:axId val="735843064"/>
      </c:barChart>
      <c:catAx>
        <c:axId val="735842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5843064"/>
        <c:crosses val="autoZero"/>
        <c:auto val="1"/>
        <c:lblAlgn val="ctr"/>
        <c:lblOffset val="100"/>
        <c:tickLblSkip val="1"/>
        <c:noMultiLvlLbl val="0"/>
      </c:catAx>
      <c:valAx>
        <c:axId val="7358430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35842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245612045078023E-3"/>
          <c:y val="0"/>
          <c:w val="0.98838271717276216"/>
          <c:h val="0.8946807403314488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0.364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>
              <a:outerShdw blurRad="76200" dist="50800" dir="2700000" algn="tl" rotWithShape="0">
                <a:prstClr val="black">
                  <a:alpha val="25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76200" dist="508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E09-104E-A774-E867F1F591D7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76200" dist="508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E09-104E-A774-E867F1F591D7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76200" dist="508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E09-104E-A774-E867F1F591D7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76200" dist="508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E09-104E-A774-E867F1F591D7}"/>
              </c:ext>
            </c:extLst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76200" dist="508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3E09-104E-A774-E867F1F591D7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Athenahealth</c:v>
                </c:pt>
                <c:pt idx="1">
                  <c:v>Epic</c:v>
                </c:pt>
                <c:pt idx="2">
                  <c:v>Cerner</c:v>
                </c:pt>
                <c:pt idx="3">
                  <c:v>MEDITECH</c:v>
                </c:pt>
                <c:pt idx="4">
                  <c:v>Allscripts</c:v>
                </c:pt>
                <c:pt idx="5">
                  <c:v>Evident</c:v>
                </c:pt>
                <c:pt idx="6">
                  <c:v>MEDHOST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</c:v>
                </c:pt>
                <c:pt idx="1">
                  <c:v>6.5</c:v>
                </c:pt>
                <c:pt idx="2">
                  <c:v>6.7</c:v>
                </c:pt>
                <c:pt idx="3">
                  <c:v>7.6</c:v>
                </c:pt>
                <c:pt idx="4">
                  <c:v>10</c:v>
                </c:pt>
                <c:pt idx="5">
                  <c:v>9.9</c:v>
                </c:pt>
                <c:pt idx="6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E09-104E-A774-E867F1F591D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735842672"/>
        <c:axId val="735843064"/>
      </c:barChart>
      <c:catAx>
        <c:axId val="7358426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35843064"/>
        <c:crosses val="autoZero"/>
        <c:auto val="1"/>
        <c:lblAlgn val="ctr"/>
        <c:lblOffset val="100"/>
        <c:tickLblSkip val="1"/>
        <c:noMultiLvlLbl val="0"/>
      </c:catAx>
      <c:valAx>
        <c:axId val="7358430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35842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325573721488618E-2"/>
          <c:y val="1.0527285984951257E-2"/>
          <c:w val="0.97534885255702275"/>
          <c:h val="0.535715940430362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00F-8F47-99CD-83E9CB770D93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00F-8F47-99CD-83E9CB770D93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00F-8F47-99CD-83E9CB770D93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00F-8F47-99CD-83E9CB770D93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00F-8F47-99CD-83E9CB770D93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Not at al Satisfied</c:v>
                </c:pt>
                <c:pt idx="1">
                  <c:v>Somewhat Satisfied</c:v>
                </c:pt>
                <c:pt idx="2">
                  <c:v>Satisfied</c:v>
                </c:pt>
                <c:pt idx="3">
                  <c:v>Very Satisfied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0.17499999999999999</c:v>
                </c:pt>
                <c:pt idx="1">
                  <c:v>0.35899999999999999</c:v>
                </c:pt>
                <c:pt idx="2">
                  <c:v>0.32</c:v>
                </c:pt>
                <c:pt idx="3">
                  <c:v>0.14599999999999999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00F-8F47-99CD-83E9CB770D9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7"/>
        <c:overlap val="-27"/>
        <c:axId val="1613159392"/>
        <c:axId val="1613161072"/>
      </c:barChart>
      <c:catAx>
        <c:axId val="16131593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1" dirty="0">
                    <a:solidFill>
                      <a:schemeClr val="tx1"/>
                    </a:solidFill>
                  </a:rPr>
                  <a:t>Average:</a:t>
                </a:r>
                <a:r>
                  <a:rPr lang="en-US" sz="1000" b="1" baseline="0" dirty="0">
                    <a:solidFill>
                      <a:schemeClr val="tx1"/>
                    </a:solidFill>
                  </a:rPr>
                  <a:t> 2.4</a:t>
                </a:r>
                <a:br>
                  <a:rPr lang="en-US" sz="1000" b="1" baseline="0" dirty="0">
                    <a:solidFill>
                      <a:schemeClr val="tx1"/>
                    </a:solidFill>
                  </a:rPr>
                </a:br>
                <a:r>
                  <a:rPr lang="en-US" sz="1000" b="1" baseline="0" dirty="0">
                    <a:solidFill>
                      <a:schemeClr val="tx1"/>
                    </a:solidFill>
                  </a:rPr>
                  <a:t>EHR Functionality </a:t>
                </a:r>
                <a:br>
                  <a:rPr lang="en-US" sz="1000" b="1" baseline="0" dirty="0">
                    <a:solidFill>
                      <a:schemeClr val="tx1"/>
                    </a:solidFill>
                  </a:rPr>
                </a:br>
                <a:r>
                  <a:rPr lang="en-US" sz="1000" b="1" baseline="0" dirty="0">
                    <a:solidFill>
                      <a:schemeClr val="tx1"/>
                    </a:solidFill>
                  </a:rPr>
                  <a:t>for Revenue Cycle</a:t>
                </a:r>
                <a:endParaRPr lang="en-US" sz="10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24842546419098144"/>
              <c:y val="0.6847455812975105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3161072"/>
        <c:crosses val="autoZero"/>
        <c:auto val="1"/>
        <c:lblAlgn val="ctr"/>
        <c:lblOffset val="100"/>
        <c:noMultiLvlLbl val="0"/>
      </c:catAx>
      <c:valAx>
        <c:axId val="16131610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13159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958823733147524E-3"/>
          <c:y val="3.2553592183312385E-2"/>
          <c:w val="0.97534885255702275"/>
          <c:h val="0.535715940430362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00F-8F47-99CD-83E9CB770D93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00F-8F47-99CD-83E9CB770D93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00F-8F47-99CD-83E9CB770D93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00F-8F47-99CD-83E9CB770D93}"/>
              </c:ext>
            </c:extLst>
          </c:dPt>
          <c:dPt>
            <c:idx val="5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00F-8F47-99CD-83E9CB770D93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Not at all Satisfied</c:v>
                </c:pt>
                <c:pt idx="1">
                  <c:v>Somewhat Satisfied</c:v>
                </c:pt>
                <c:pt idx="2">
                  <c:v>Satisfied</c:v>
                </c:pt>
                <c:pt idx="3">
                  <c:v>Very Satisfied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0.109</c:v>
                </c:pt>
                <c:pt idx="1">
                  <c:v>0.42399999999999999</c:v>
                </c:pt>
                <c:pt idx="2">
                  <c:v>0.35899999999999999</c:v>
                </c:pt>
                <c:pt idx="3">
                  <c:v>0.109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00F-8F47-99CD-83E9CB770D9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7"/>
        <c:overlap val="-27"/>
        <c:axId val="1613159392"/>
        <c:axId val="1613161072"/>
      </c:barChart>
      <c:catAx>
        <c:axId val="16131593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1" dirty="0">
                    <a:solidFill>
                      <a:schemeClr val="tx1"/>
                    </a:solidFill>
                  </a:rPr>
                  <a:t>Average:</a:t>
                </a:r>
                <a:r>
                  <a:rPr lang="en-US" sz="1000" b="1" baseline="0" dirty="0">
                    <a:solidFill>
                      <a:schemeClr val="tx1"/>
                    </a:solidFill>
                  </a:rPr>
                  <a:t> 2.5</a:t>
                </a:r>
                <a:br>
                  <a:rPr lang="en-US" sz="1000" b="1" baseline="0" dirty="0">
                    <a:solidFill>
                      <a:schemeClr val="tx1"/>
                    </a:solidFill>
                  </a:rPr>
                </a:br>
                <a:r>
                  <a:rPr lang="en-US" sz="1000" b="1" baseline="0" dirty="0">
                    <a:solidFill>
                      <a:schemeClr val="tx1"/>
                    </a:solidFill>
                  </a:rPr>
                  <a:t>Revenue Cycle Bolt-</a:t>
                </a:r>
                <a:r>
                  <a:rPr lang="en-US" sz="1000" b="1" baseline="0" dirty="0" err="1">
                    <a:solidFill>
                      <a:schemeClr val="tx1"/>
                    </a:solidFill>
                  </a:rPr>
                  <a:t>Ons</a:t>
                </a:r>
                <a:r>
                  <a:rPr lang="en-US" sz="1000" b="1" baseline="0" dirty="0">
                    <a:solidFill>
                      <a:schemeClr val="tx1"/>
                    </a:solidFill>
                  </a:rPr>
                  <a:t> &amp; Tools Beyond EHR</a:t>
                </a:r>
                <a:endParaRPr lang="en-US" sz="10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24842546419098144"/>
              <c:y val="0.6847455812975105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3161072"/>
        <c:crosses val="autoZero"/>
        <c:auto val="1"/>
        <c:lblAlgn val="ctr"/>
        <c:lblOffset val="100"/>
        <c:noMultiLvlLbl val="0"/>
      </c:catAx>
      <c:valAx>
        <c:axId val="16131610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13159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325573721488618E-2"/>
          <c:y val="1.0527285984951257E-2"/>
          <c:w val="0.97534885255702275"/>
          <c:h val="0.535715940430362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00F-8F47-99CD-83E9CB770D93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00F-8F47-99CD-83E9CB770D93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00F-8F47-99CD-83E9CB770D93}"/>
              </c:ext>
            </c:extLst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00F-8F47-99CD-83E9CB770D93}"/>
              </c:ext>
            </c:extLst>
          </c:dPt>
          <c:dPt>
            <c:idx val="5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00F-8F47-99CD-83E9CB770D93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Not at all Satisfied</c:v>
                </c:pt>
                <c:pt idx="1">
                  <c:v>Somewhat Satisfied</c:v>
                </c:pt>
                <c:pt idx="2">
                  <c:v>Satisfied</c:v>
                </c:pt>
                <c:pt idx="3">
                  <c:v>Very Satisfied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0.13600000000000001</c:v>
                </c:pt>
                <c:pt idx="1">
                  <c:v>0.38600000000000001</c:v>
                </c:pt>
                <c:pt idx="2">
                  <c:v>0.375</c:v>
                </c:pt>
                <c:pt idx="3">
                  <c:v>0.10199999999999999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00F-8F47-99CD-83E9CB770D9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7"/>
        <c:overlap val="-27"/>
        <c:axId val="1613159392"/>
        <c:axId val="1613161072"/>
      </c:barChart>
      <c:catAx>
        <c:axId val="16131593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1" dirty="0">
                    <a:solidFill>
                      <a:schemeClr val="tx1"/>
                    </a:solidFill>
                  </a:rPr>
                  <a:t>Average:</a:t>
                </a:r>
                <a:r>
                  <a:rPr lang="en-US" sz="1000" b="1" baseline="0" dirty="0">
                    <a:solidFill>
                      <a:schemeClr val="tx1"/>
                    </a:solidFill>
                  </a:rPr>
                  <a:t> 2.4</a:t>
                </a:r>
                <a:br>
                  <a:rPr lang="en-US" sz="1000" b="1" baseline="0" dirty="0">
                    <a:solidFill>
                      <a:schemeClr val="tx1"/>
                    </a:solidFill>
                  </a:rPr>
                </a:br>
                <a:r>
                  <a:rPr lang="en-US" sz="1000" b="1" baseline="0" dirty="0">
                    <a:solidFill>
                      <a:schemeClr val="tx1"/>
                    </a:solidFill>
                  </a:rPr>
                  <a:t>Revenue Cycle Outsourcers</a:t>
                </a:r>
                <a:endParaRPr lang="en-US" sz="10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30045260226751763"/>
              <c:y val="0.6847455812975105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3161072"/>
        <c:crosses val="autoZero"/>
        <c:auto val="1"/>
        <c:lblAlgn val="ctr"/>
        <c:lblOffset val="100"/>
        <c:noMultiLvlLbl val="0"/>
      </c:catAx>
      <c:valAx>
        <c:axId val="16131610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13159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325573721488618E-2"/>
          <c:y val="1.0527285984951257E-2"/>
          <c:w val="0.97534885255702275"/>
          <c:h val="0.535715940430362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00F-8F47-99CD-83E9CB770D93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00F-8F47-99CD-83E9CB770D93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00F-8F47-99CD-83E9CB770D93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00F-8F47-99CD-83E9CB770D93}"/>
              </c:ext>
            </c:extLst>
          </c:dPt>
          <c:dPt>
            <c:idx val="5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00F-8F47-99CD-83E9CB770D93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Not at all Satisfied</c:v>
                </c:pt>
                <c:pt idx="1">
                  <c:v>Somewhat Satisfied</c:v>
                </c:pt>
                <c:pt idx="2">
                  <c:v>Satisfied</c:v>
                </c:pt>
                <c:pt idx="3">
                  <c:v>Very Satisfied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0.17599999999999999</c:v>
                </c:pt>
                <c:pt idx="1">
                  <c:v>0.45100000000000001</c:v>
                </c:pt>
                <c:pt idx="2">
                  <c:v>0.27500000000000002</c:v>
                </c:pt>
                <c:pt idx="3">
                  <c:v>9.8000000000000004E-2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00F-8F47-99CD-83E9CB770D9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7"/>
        <c:overlap val="-27"/>
        <c:axId val="1613159392"/>
        <c:axId val="1613161072"/>
      </c:barChart>
      <c:catAx>
        <c:axId val="16131593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1" dirty="0">
                    <a:solidFill>
                      <a:schemeClr val="tx1"/>
                    </a:solidFill>
                  </a:rPr>
                  <a:t>Average:</a:t>
                </a:r>
                <a:r>
                  <a:rPr lang="en-US" sz="1000" b="1" baseline="0" dirty="0">
                    <a:solidFill>
                      <a:schemeClr val="tx1"/>
                    </a:solidFill>
                  </a:rPr>
                  <a:t> 2.3</a:t>
                </a:r>
                <a:br>
                  <a:rPr lang="en-US" sz="1000" b="1" baseline="0" dirty="0">
                    <a:solidFill>
                      <a:schemeClr val="tx1"/>
                    </a:solidFill>
                  </a:rPr>
                </a:br>
                <a:r>
                  <a:rPr lang="en-US" sz="1000" b="1" baseline="0" dirty="0">
                    <a:solidFill>
                      <a:schemeClr val="tx1"/>
                    </a:solidFill>
                  </a:rPr>
                  <a:t>Revenue Cycle Reporting</a:t>
                </a:r>
                <a:endParaRPr lang="en-US" sz="10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22004708136152357"/>
              <c:y val="0.6847455812975105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3161072"/>
        <c:crosses val="autoZero"/>
        <c:auto val="1"/>
        <c:lblAlgn val="ctr"/>
        <c:lblOffset val="100"/>
        <c:noMultiLvlLbl val="0"/>
      </c:catAx>
      <c:valAx>
        <c:axId val="16131610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13159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325573721488618E-2"/>
          <c:y val="1.0527285984951257E-2"/>
          <c:w val="0.97534885255702275"/>
          <c:h val="0.535715940430362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78B-134E-BD9F-67072BF3CEA8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78B-134E-BD9F-67072BF3CEA8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78B-134E-BD9F-67072BF3CEA8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78B-134E-BD9F-67072BF3CEA8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78B-134E-BD9F-67072BF3CEA8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Not at all Satisfied</c:v>
                </c:pt>
                <c:pt idx="1">
                  <c:v>Somewhat Satisfied</c:v>
                </c:pt>
                <c:pt idx="2">
                  <c:v>Satisfied</c:v>
                </c:pt>
                <c:pt idx="3">
                  <c:v>Very Satisfied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5.8999999999999997E-2</c:v>
                </c:pt>
                <c:pt idx="1">
                  <c:v>0.35299999999999998</c:v>
                </c:pt>
                <c:pt idx="2">
                  <c:v>0.42099999999999999</c:v>
                </c:pt>
                <c:pt idx="3">
                  <c:v>0.17599999999999999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78B-134E-BD9F-67072BF3CEA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7"/>
        <c:overlap val="-27"/>
        <c:axId val="1613159392"/>
        <c:axId val="1613161072"/>
      </c:barChart>
      <c:catAx>
        <c:axId val="16131593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1" baseline="0" dirty="0">
                    <a:solidFill>
                      <a:schemeClr val="tx1"/>
                    </a:solidFill>
                  </a:rPr>
                  <a:t>Health System</a:t>
                </a:r>
                <a:endParaRPr lang="en-US" sz="10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30991207531528164"/>
              <c:y val="0.6847455812975105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3161072"/>
        <c:crosses val="autoZero"/>
        <c:auto val="1"/>
        <c:lblAlgn val="ctr"/>
        <c:lblOffset val="100"/>
        <c:noMultiLvlLbl val="0"/>
      </c:catAx>
      <c:valAx>
        <c:axId val="16131610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13159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325573721488618E-2"/>
          <c:y val="1.0527285984951257E-2"/>
          <c:w val="0.97534885255702275"/>
          <c:h val="0.535715940430362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78B-134E-BD9F-67072BF3CEA8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78B-134E-BD9F-67072BF3CEA8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78B-134E-BD9F-67072BF3CEA8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78B-134E-BD9F-67072BF3CEA8}"/>
              </c:ext>
            </c:extLst>
          </c:dPt>
          <c:dPt>
            <c:idx val="5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78B-134E-BD9F-67072BF3CEA8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Not at all Satisfied</c:v>
                </c:pt>
                <c:pt idx="1">
                  <c:v>Somewhat Satisfied</c:v>
                </c:pt>
                <c:pt idx="2">
                  <c:v>Satisfied</c:v>
                </c:pt>
                <c:pt idx="3">
                  <c:v>Very Satisfied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0.20200000000000001</c:v>
                </c:pt>
                <c:pt idx="1">
                  <c:v>0.36899999999999999</c:v>
                </c:pt>
                <c:pt idx="2">
                  <c:v>0.29799999999999999</c:v>
                </c:pt>
                <c:pt idx="3">
                  <c:v>0.13100000000000001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78B-134E-BD9F-67072BF3CEA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7"/>
        <c:overlap val="-27"/>
        <c:axId val="1613159392"/>
        <c:axId val="1613161072"/>
      </c:barChart>
      <c:catAx>
        <c:axId val="16131593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1" baseline="0" dirty="0">
                    <a:solidFill>
                      <a:schemeClr val="tx1"/>
                    </a:solidFill>
                  </a:rPr>
                  <a:t>Hospital of Medical Center</a:t>
                </a:r>
                <a:endParaRPr lang="en-US" sz="10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1869389256943495"/>
              <c:y val="0.6847455812975105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3161072"/>
        <c:crosses val="autoZero"/>
        <c:auto val="1"/>
        <c:lblAlgn val="ctr"/>
        <c:lblOffset val="100"/>
        <c:noMultiLvlLbl val="0"/>
      </c:catAx>
      <c:valAx>
        <c:axId val="16131610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13159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325573721488618E-2"/>
          <c:y val="1.0527285984951257E-2"/>
          <c:w val="0.97534885255702275"/>
          <c:h val="0.535715940430362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78B-134E-BD9F-67072BF3CEA8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78B-134E-BD9F-67072BF3CEA8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78B-134E-BD9F-67072BF3CEA8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78B-134E-BD9F-67072BF3CEA8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78B-134E-BD9F-67072BF3CEA8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Not at all Satisfied</c:v>
                </c:pt>
                <c:pt idx="1">
                  <c:v>Somewhat Satisfied</c:v>
                </c:pt>
                <c:pt idx="2">
                  <c:v>Satisfied</c:v>
                </c:pt>
                <c:pt idx="3">
                  <c:v>Very Satisfied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6.7000000000000004E-2</c:v>
                </c:pt>
                <c:pt idx="1">
                  <c:v>0.53300000000000003</c:v>
                </c:pt>
                <c:pt idx="2">
                  <c:v>0.33300000000000002</c:v>
                </c:pt>
                <c:pt idx="3">
                  <c:v>6.7000000000000004E-2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78B-134E-BD9F-67072BF3CEA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7"/>
        <c:overlap val="-27"/>
        <c:axId val="1613159392"/>
        <c:axId val="1613161072"/>
      </c:barChart>
      <c:catAx>
        <c:axId val="16131593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1" baseline="0" dirty="0">
                    <a:solidFill>
                      <a:schemeClr val="tx1"/>
                    </a:solidFill>
                  </a:rPr>
                  <a:t>Health System</a:t>
                </a:r>
                <a:endParaRPr lang="en-US" sz="10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30991207531528164"/>
              <c:y val="0.6847455812975105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3161072"/>
        <c:crosses val="autoZero"/>
        <c:auto val="1"/>
        <c:lblAlgn val="ctr"/>
        <c:lblOffset val="100"/>
        <c:noMultiLvlLbl val="0"/>
      </c:catAx>
      <c:valAx>
        <c:axId val="16131610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13159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325573721488618E-2"/>
          <c:y val="1.0527285984951257E-2"/>
          <c:w val="0.97534885255702275"/>
          <c:h val="0.535715940430362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78B-134E-BD9F-67072BF3CEA8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78B-134E-BD9F-67072BF3CEA8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78B-134E-BD9F-67072BF3CEA8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78B-134E-BD9F-67072BF3CEA8}"/>
              </c:ext>
            </c:extLst>
          </c:dPt>
          <c:dPt>
            <c:idx val="5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78B-134E-BD9F-67072BF3CEA8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Not at all Satisfied</c:v>
                </c:pt>
                <c:pt idx="1">
                  <c:v>Somewhat Satisfied</c:v>
                </c:pt>
                <c:pt idx="2">
                  <c:v>Satisfied</c:v>
                </c:pt>
                <c:pt idx="3">
                  <c:v>Very Satisfied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0.12</c:v>
                </c:pt>
                <c:pt idx="1">
                  <c:v>0.4</c:v>
                </c:pt>
                <c:pt idx="2">
                  <c:v>0.373</c:v>
                </c:pt>
                <c:pt idx="3">
                  <c:v>0.107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78B-134E-BD9F-67072BF3CEA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7"/>
        <c:overlap val="-27"/>
        <c:axId val="1613159392"/>
        <c:axId val="1613161072"/>
      </c:barChart>
      <c:catAx>
        <c:axId val="16131593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1" baseline="0" dirty="0">
                    <a:solidFill>
                      <a:schemeClr val="tx1"/>
                    </a:solidFill>
                  </a:rPr>
                  <a:t>Hospital of Medical Center</a:t>
                </a:r>
                <a:endParaRPr lang="en-US" sz="10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1869389256943495"/>
              <c:y val="0.6847455812975105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3161072"/>
        <c:crosses val="autoZero"/>
        <c:auto val="1"/>
        <c:lblAlgn val="ctr"/>
        <c:lblOffset val="100"/>
        <c:noMultiLvlLbl val="0"/>
      </c:catAx>
      <c:valAx>
        <c:axId val="16131610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13159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325573721488618E-2"/>
          <c:y val="1.0527285984951257E-2"/>
          <c:w val="0.97534885255702275"/>
          <c:h val="0.535715940430362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78B-134E-BD9F-67072BF3CEA8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78B-134E-BD9F-67072BF3CEA8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78B-134E-BD9F-67072BF3CEA8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78B-134E-BD9F-67072BF3CEA8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78B-134E-BD9F-67072BF3CEA8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Not at all Satisfied</c:v>
                </c:pt>
                <c:pt idx="1">
                  <c:v>Somewhat Satisfied</c:v>
                </c:pt>
                <c:pt idx="2">
                  <c:v>Satisfied</c:v>
                </c:pt>
                <c:pt idx="3">
                  <c:v>Very Satisfied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6.3E-2</c:v>
                </c:pt>
                <c:pt idx="1">
                  <c:v>0.375</c:v>
                </c:pt>
                <c:pt idx="2">
                  <c:v>0.438</c:v>
                </c:pt>
                <c:pt idx="3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78B-134E-BD9F-67072BF3CEA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7"/>
        <c:overlap val="-27"/>
        <c:axId val="1613159392"/>
        <c:axId val="1613161072"/>
      </c:barChart>
      <c:catAx>
        <c:axId val="16131593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1" baseline="0" dirty="0">
                    <a:solidFill>
                      <a:schemeClr val="tx1"/>
                    </a:solidFill>
                  </a:rPr>
                  <a:t>Health System</a:t>
                </a:r>
                <a:endParaRPr lang="en-US" sz="10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30991207531528164"/>
              <c:y val="0.6847455812975105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3161072"/>
        <c:crosses val="autoZero"/>
        <c:auto val="1"/>
        <c:lblAlgn val="ctr"/>
        <c:lblOffset val="100"/>
        <c:noMultiLvlLbl val="0"/>
      </c:catAx>
      <c:valAx>
        <c:axId val="16131610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13159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74118763033606"/>
          <c:y val="0"/>
          <c:w val="0.70739280501288249"/>
          <c:h val="0.8946807403314488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0.364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>
              <a:outerShdw blurRad="76200" dist="50800" dir="2700000" algn="tl" rotWithShape="0">
                <a:prstClr val="black">
                  <a:alpha val="25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76200" dist="508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986-B945-9B1C-85AA5CF1BA6B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76200" dist="508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986-B945-9B1C-85AA5CF1BA6B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76200" dist="508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986-B945-9B1C-85AA5CF1BA6B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76200" dist="508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986-B945-9B1C-85AA5CF1BA6B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76200" dist="508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9986-B945-9B1C-85AA5CF1BA6B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&gt;$10B</c:v>
                </c:pt>
                <c:pt idx="1">
                  <c:v>$5B - $9B</c:v>
                </c:pt>
                <c:pt idx="2">
                  <c:v>$3B - $4.9B</c:v>
                </c:pt>
                <c:pt idx="3">
                  <c:v>$1B - $2.9B</c:v>
                </c:pt>
                <c:pt idx="4">
                  <c:v>$500M - $999M</c:v>
                </c:pt>
                <c:pt idx="5">
                  <c:v>$250M - $499M</c:v>
                </c:pt>
                <c:pt idx="6">
                  <c:v>$50M - $249M</c:v>
                </c:pt>
                <c:pt idx="7">
                  <c:v>$10M - $49M</c:v>
                </c:pt>
                <c:pt idx="8">
                  <c:v>&lt;$10M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0.33300000000000002</c:v>
                </c:pt>
                <c:pt idx="1">
                  <c:v>0</c:v>
                </c:pt>
                <c:pt idx="2">
                  <c:v>0.13300000000000001</c:v>
                </c:pt>
                <c:pt idx="3">
                  <c:v>0.2</c:v>
                </c:pt>
                <c:pt idx="4">
                  <c:v>6.7000000000000004E-2</c:v>
                </c:pt>
                <c:pt idx="5">
                  <c:v>0.13300000000000001</c:v>
                </c:pt>
                <c:pt idx="6">
                  <c:v>6.7000000000000004E-2</c:v>
                </c:pt>
                <c:pt idx="7">
                  <c:v>6.7000000000000004E-2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986-B945-9B1C-85AA5CF1BA6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735842672"/>
        <c:axId val="735843064"/>
      </c:barChart>
      <c:catAx>
        <c:axId val="735842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5843064"/>
        <c:crosses val="autoZero"/>
        <c:auto val="1"/>
        <c:lblAlgn val="ctr"/>
        <c:lblOffset val="100"/>
        <c:tickLblSkip val="1"/>
        <c:noMultiLvlLbl val="0"/>
      </c:catAx>
      <c:valAx>
        <c:axId val="7358430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35842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325573721488618E-2"/>
          <c:y val="1.0527285984951257E-2"/>
          <c:w val="0.97534885255702275"/>
          <c:h val="0.535715940430362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78B-134E-BD9F-67072BF3CEA8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78B-134E-BD9F-67072BF3CEA8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78B-134E-BD9F-67072BF3CEA8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78B-134E-BD9F-67072BF3CEA8}"/>
              </c:ext>
            </c:extLst>
          </c:dPt>
          <c:dPt>
            <c:idx val="5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78B-134E-BD9F-67072BF3CEA8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Not at all Satisfied</c:v>
                </c:pt>
                <c:pt idx="1">
                  <c:v>Somewhat Satisfied</c:v>
                </c:pt>
                <c:pt idx="2">
                  <c:v>Satisfied</c:v>
                </c:pt>
                <c:pt idx="3">
                  <c:v>Very Satisfied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0.157</c:v>
                </c:pt>
                <c:pt idx="1">
                  <c:v>0.4</c:v>
                </c:pt>
                <c:pt idx="2">
                  <c:v>0.35699999999999998</c:v>
                </c:pt>
                <c:pt idx="3">
                  <c:v>8.5999999999999993E-2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78B-134E-BD9F-67072BF3CEA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7"/>
        <c:overlap val="-27"/>
        <c:axId val="1613159392"/>
        <c:axId val="1613161072"/>
      </c:barChart>
      <c:catAx>
        <c:axId val="16131593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1" baseline="0" dirty="0">
                    <a:solidFill>
                      <a:schemeClr val="tx1"/>
                    </a:solidFill>
                  </a:rPr>
                  <a:t>Hospital of Medical Center</a:t>
                </a:r>
                <a:endParaRPr lang="en-US" sz="10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1869389256943495"/>
              <c:y val="0.6847455812975105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3161072"/>
        <c:crosses val="autoZero"/>
        <c:auto val="1"/>
        <c:lblAlgn val="ctr"/>
        <c:lblOffset val="100"/>
        <c:noMultiLvlLbl val="0"/>
      </c:catAx>
      <c:valAx>
        <c:axId val="16131610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13159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325573721488618E-2"/>
          <c:y val="1.0527285984951257E-2"/>
          <c:w val="0.97534885255702275"/>
          <c:h val="0.535715940430362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78B-134E-BD9F-67072BF3CEA8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78B-134E-BD9F-67072BF3CEA8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78B-134E-BD9F-67072BF3CEA8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78B-134E-BD9F-67072BF3CEA8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78B-134E-BD9F-67072BF3CEA8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Not at all Satisfied</c:v>
                </c:pt>
                <c:pt idx="1">
                  <c:v>Somewhat Satisfied</c:v>
                </c:pt>
                <c:pt idx="2">
                  <c:v>Satisfied</c:v>
                </c:pt>
                <c:pt idx="3">
                  <c:v>Very Satisfied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0.11799999999999999</c:v>
                </c:pt>
                <c:pt idx="1">
                  <c:v>0.29399999999999998</c:v>
                </c:pt>
                <c:pt idx="2">
                  <c:v>0.41199999999999998</c:v>
                </c:pt>
                <c:pt idx="3">
                  <c:v>0.17599999999999999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78B-134E-BD9F-67072BF3CEA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7"/>
        <c:overlap val="-27"/>
        <c:axId val="1613159392"/>
        <c:axId val="1613161072"/>
      </c:barChart>
      <c:catAx>
        <c:axId val="16131593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1" baseline="0" dirty="0">
                    <a:solidFill>
                      <a:schemeClr val="tx1"/>
                    </a:solidFill>
                  </a:rPr>
                  <a:t>Health System</a:t>
                </a:r>
                <a:endParaRPr lang="en-US" sz="10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30991207531528164"/>
              <c:y val="0.6847455812975105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3161072"/>
        <c:crosses val="autoZero"/>
        <c:auto val="1"/>
        <c:lblAlgn val="ctr"/>
        <c:lblOffset val="100"/>
        <c:noMultiLvlLbl val="0"/>
      </c:catAx>
      <c:valAx>
        <c:axId val="16131610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13159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325573721488618E-2"/>
          <c:y val="1.0527285984951257E-2"/>
          <c:w val="0.97534885255702275"/>
          <c:h val="0.535715940430362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78B-134E-BD9F-67072BF3CEA8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78B-134E-BD9F-67072BF3CEA8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78B-134E-BD9F-67072BF3CEA8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78B-134E-BD9F-67072BF3CEA8}"/>
              </c:ext>
            </c:extLst>
          </c:dPt>
          <c:dPt>
            <c:idx val="5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78B-134E-BD9F-67072BF3CEA8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Not at all Satisfied</c:v>
                </c:pt>
                <c:pt idx="1">
                  <c:v>Somewhat Satisfied</c:v>
                </c:pt>
                <c:pt idx="2">
                  <c:v>Satisfied</c:v>
                </c:pt>
                <c:pt idx="3">
                  <c:v>Very Satisfied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0.18099999999999999</c:v>
                </c:pt>
                <c:pt idx="1">
                  <c:v>0.49399999999999999</c:v>
                </c:pt>
                <c:pt idx="2">
                  <c:v>0.253</c:v>
                </c:pt>
                <c:pt idx="3">
                  <c:v>7.1999999999999995E-2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78B-134E-BD9F-67072BF3CEA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7"/>
        <c:overlap val="-27"/>
        <c:axId val="1613159392"/>
        <c:axId val="1613161072"/>
      </c:barChart>
      <c:catAx>
        <c:axId val="16131593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1" baseline="0" dirty="0">
                    <a:solidFill>
                      <a:schemeClr val="tx1"/>
                    </a:solidFill>
                  </a:rPr>
                  <a:t>Hospital of Medical Center</a:t>
                </a:r>
                <a:endParaRPr lang="en-US" sz="10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1869389256943495"/>
              <c:y val="0.6847455812975105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3161072"/>
        <c:crosses val="autoZero"/>
        <c:auto val="1"/>
        <c:lblAlgn val="ctr"/>
        <c:lblOffset val="100"/>
        <c:noMultiLvlLbl val="0"/>
      </c:catAx>
      <c:valAx>
        <c:axId val="16131610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13159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58836272580238"/>
          <c:y val="0"/>
          <c:w val="0.76871888119318565"/>
          <c:h val="0.9921003242203880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0.364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blurRad="76200" dist="50800" dir="2700000" algn="tl" rotWithShape="0">
                <a:prstClr val="black">
                  <a:alpha val="25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76200" dist="508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645-C649-A6CB-E62649912A4C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76200" dist="508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645-C649-A6CB-E62649912A4C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76200" dist="508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645-C649-A6CB-E62649912A4C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76200" dist="508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645-C649-A6CB-E62649912A4C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76200" dist="508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C645-C649-A6CB-E62649912A4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Workflow Tool Capabilities Importance</c:v>
                </c:pt>
                <c:pt idx="1">
                  <c:v>Workflow Tool Capabilities Challenge</c:v>
                </c:pt>
                <c:pt idx="2">
                  <c:v>Team Performance Importance</c:v>
                </c:pt>
                <c:pt idx="3">
                  <c:v>Team Performance Challenge</c:v>
                </c:pt>
                <c:pt idx="4">
                  <c:v>Process Efficiency &amp; Change Importance</c:v>
                </c:pt>
                <c:pt idx="5">
                  <c:v>Process Efficiency &amp; Change Challenge</c:v>
                </c:pt>
                <c:pt idx="6">
                  <c:v>Leadership Talent Importance</c:v>
                </c:pt>
                <c:pt idx="7">
                  <c:v>Leadership Talent Challenge</c:v>
                </c:pt>
                <c:pt idx="8">
                  <c:v>Analytics &amp; Reporting Importance</c:v>
                </c:pt>
                <c:pt idx="9">
                  <c:v>Analytics &amp; Reporting Challenge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3.51</c:v>
                </c:pt>
                <c:pt idx="1">
                  <c:v>2.73</c:v>
                </c:pt>
                <c:pt idx="2">
                  <c:v>3.67</c:v>
                </c:pt>
                <c:pt idx="3">
                  <c:v>2.5099999999999998</c:v>
                </c:pt>
                <c:pt idx="4">
                  <c:v>3.69</c:v>
                </c:pt>
                <c:pt idx="5">
                  <c:v>2.89</c:v>
                </c:pt>
                <c:pt idx="6">
                  <c:v>3.65</c:v>
                </c:pt>
                <c:pt idx="7">
                  <c:v>2.42</c:v>
                </c:pt>
                <c:pt idx="8">
                  <c:v>3.69</c:v>
                </c:pt>
                <c:pt idx="9">
                  <c:v>2.92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645-C649-A6CB-E62649912A4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735842672"/>
        <c:axId val="735843064"/>
      </c:barChart>
      <c:catAx>
        <c:axId val="735842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5843064"/>
        <c:crosses val="autoZero"/>
        <c:auto val="1"/>
        <c:lblAlgn val="ctr"/>
        <c:lblOffset val="100"/>
        <c:tickLblSkip val="1"/>
        <c:noMultiLvlLbl val="0"/>
      </c:catAx>
      <c:valAx>
        <c:axId val="7358430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35842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58836272580238"/>
          <c:y val="0"/>
          <c:w val="0.76871888119318565"/>
          <c:h val="0.9921003242203880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>
              <a:outerShdw blurRad="76200" dist="50800" dir="2700000" algn="tl" rotWithShape="0">
                <a:prstClr val="black">
                  <a:alpha val="25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76200" dist="508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633-5949-9A5F-4CEBCD35D4F8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76200" dist="508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633-5949-9A5F-4CEBCD35D4F8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76200" dist="508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633-5949-9A5F-4CEBCD35D4F8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76200" dist="508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633-5949-9A5F-4CEBCD35D4F8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76200" dist="508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2633-5949-9A5F-4CEBCD35D4F8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Workflow Tool Capabilities Importance</c:v>
                </c:pt>
                <c:pt idx="1">
                  <c:v>Workflow Tool Capabilities Challenge</c:v>
                </c:pt>
                <c:pt idx="2">
                  <c:v>Team Performance Importance</c:v>
                </c:pt>
                <c:pt idx="3">
                  <c:v>Team Performance Challenge</c:v>
                </c:pt>
                <c:pt idx="4">
                  <c:v>Process Efficiency &amp; Change Importance</c:v>
                </c:pt>
                <c:pt idx="5">
                  <c:v>Process Efficiency &amp; Change Challenge</c:v>
                </c:pt>
                <c:pt idx="6">
                  <c:v>Leadership Talent Importance</c:v>
                </c:pt>
                <c:pt idx="7">
                  <c:v>Leadership Talent Challenge</c:v>
                </c:pt>
                <c:pt idx="8">
                  <c:v>Analytics &amp; Reporting Importance</c:v>
                </c:pt>
                <c:pt idx="9">
                  <c:v>Analytics &amp; Reporting Challenge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3.8</c:v>
                </c:pt>
                <c:pt idx="1">
                  <c:v>2.4</c:v>
                </c:pt>
                <c:pt idx="2">
                  <c:v>3.87</c:v>
                </c:pt>
                <c:pt idx="3">
                  <c:v>2.27</c:v>
                </c:pt>
                <c:pt idx="4">
                  <c:v>3.8</c:v>
                </c:pt>
                <c:pt idx="5">
                  <c:v>2.6</c:v>
                </c:pt>
                <c:pt idx="6">
                  <c:v>3.87</c:v>
                </c:pt>
                <c:pt idx="7">
                  <c:v>2.27</c:v>
                </c:pt>
                <c:pt idx="8">
                  <c:v>3.8</c:v>
                </c:pt>
                <c:pt idx="9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633-5949-9A5F-4CEBCD35D4F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735842672"/>
        <c:axId val="735843064"/>
      </c:barChart>
      <c:catAx>
        <c:axId val="735842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5843064"/>
        <c:crosses val="autoZero"/>
        <c:auto val="1"/>
        <c:lblAlgn val="ctr"/>
        <c:lblOffset val="100"/>
        <c:tickLblSkip val="1"/>
        <c:noMultiLvlLbl val="0"/>
      </c:catAx>
      <c:valAx>
        <c:axId val="7358430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35842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58836272580238"/>
          <c:y val="0"/>
          <c:w val="0.76871888119318565"/>
          <c:h val="0.9921003242203880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>
              <a:outerShdw blurRad="76200" dist="50800" dir="2700000" algn="tl" rotWithShape="0">
                <a:prstClr val="black">
                  <a:alpha val="25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76200" dist="508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633-5949-9A5F-4CEBCD35D4F8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76200" dist="508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633-5949-9A5F-4CEBCD35D4F8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76200" dist="508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633-5949-9A5F-4CEBCD35D4F8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76200" dist="508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633-5949-9A5F-4CEBCD35D4F8}"/>
              </c:ext>
            </c:extLst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76200" dist="508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2633-5949-9A5F-4CEBCD35D4F8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Workflow Tool Capabilities Importance</c:v>
                </c:pt>
                <c:pt idx="1">
                  <c:v>Workflow Tool Capabilities Challenge</c:v>
                </c:pt>
                <c:pt idx="2">
                  <c:v>Team Performance Importance</c:v>
                </c:pt>
                <c:pt idx="3">
                  <c:v>Team Performance Challenge</c:v>
                </c:pt>
                <c:pt idx="4">
                  <c:v>Process Efficiency &amp; Change Importance</c:v>
                </c:pt>
                <c:pt idx="5">
                  <c:v>Process Efficiency &amp; Change Challenge</c:v>
                </c:pt>
                <c:pt idx="6">
                  <c:v>Leadership Talent Importance</c:v>
                </c:pt>
                <c:pt idx="7">
                  <c:v>Leadership Talent Challenge</c:v>
                </c:pt>
                <c:pt idx="8">
                  <c:v>Analytics &amp; Reporting Importance</c:v>
                </c:pt>
                <c:pt idx="9">
                  <c:v>Analytics &amp; Reporting Challenge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3.46</c:v>
                </c:pt>
                <c:pt idx="1">
                  <c:v>2.8</c:v>
                </c:pt>
                <c:pt idx="2">
                  <c:v>3.64</c:v>
                </c:pt>
                <c:pt idx="3">
                  <c:v>2.54</c:v>
                </c:pt>
                <c:pt idx="4">
                  <c:v>3.67</c:v>
                </c:pt>
                <c:pt idx="5">
                  <c:v>2.93</c:v>
                </c:pt>
                <c:pt idx="6">
                  <c:v>3.62</c:v>
                </c:pt>
                <c:pt idx="7">
                  <c:v>2.46</c:v>
                </c:pt>
                <c:pt idx="8">
                  <c:v>3.66</c:v>
                </c:pt>
                <c:pt idx="9">
                  <c:v>2.93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633-5949-9A5F-4CEBCD35D4F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735842672"/>
        <c:axId val="735843064"/>
      </c:barChart>
      <c:catAx>
        <c:axId val="735842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5843064"/>
        <c:crosses val="autoZero"/>
        <c:auto val="1"/>
        <c:lblAlgn val="ctr"/>
        <c:lblOffset val="100"/>
        <c:tickLblSkip val="1"/>
        <c:noMultiLvlLbl val="0"/>
      </c:catAx>
      <c:valAx>
        <c:axId val="7358430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35842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325573721488618E-2"/>
          <c:y val="6.0873128724062413E-2"/>
          <c:w val="0.97534885255702275"/>
          <c:h val="0.485370097691251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2BA-5A4F-82F1-F989BB54F72A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2BA-5A4F-82F1-F989BB54F72A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2BA-5A4F-82F1-F989BB54F72A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2BA-5A4F-82F1-F989BB54F72A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2BA-5A4F-82F1-F989BB54F72A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Not at all Confident</c:v>
                </c:pt>
                <c:pt idx="1">
                  <c:v>Somewhat Confident</c:v>
                </c:pt>
                <c:pt idx="2">
                  <c:v>Confident</c:v>
                </c:pt>
                <c:pt idx="3">
                  <c:v>Very Confident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0.14699999999999999</c:v>
                </c:pt>
                <c:pt idx="1">
                  <c:v>0.47399999999999998</c:v>
                </c:pt>
                <c:pt idx="2">
                  <c:v>0.26300000000000001</c:v>
                </c:pt>
                <c:pt idx="3">
                  <c:v>0.11600000000000001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2BA-5A4F-82F1-F989BB54F72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7"/>
        <c:overlap val="-27"/>
        <c:axId val="1613159392"/>
        <c:axId val="1613161072"/>
      </c:barChart>
      <c:catAx>
        <c:axId val="16131593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1" baseline="0" dirty="0">
                    <a:solidFill>
                      <a:schemeClr val="tx1"/>
                    </a:solidFill>
                  </a:rPr>
                  <a:t>Average: 2.3</a:t>
                </a:r>
                <a:br>
                  <a:rPr lang="en-US" sz="1000" b="1" baseline="0" dirty="0">
                    <a:solidFill>
                      <a:schemeClr val="tx1"/>
                    </a:solidFill>
                  </a:rPr>
                </a:br>
                <a:r>
                  <a:rPr lang="en-US" sz="1000" b="1" baseline="0" dirty="0">
                    <a:solidFill>
                      <a:schemeClr val="tx1"/>
                    </a:solidFill>
                  </a:rPr>
                  <a:t>Ability to Measure Yield Performance in Near Real-Time</a:t>
                </a:r>
                <a:endParaRPr lang="en-US" sz="10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12320144320275413"/>
              <c:y val="0.6847455812975105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3161072"/>
        <c:crosses val="autoZero"/>
        <c:auto val="1"/>
        <c:lblAlgn val="ctr"/>
        <c:lblOffset val="100"/>
        <c:noMultiLvlLbl val="0"/>
      </c:catAx>
      <c:valAx>
        <c:axId val="16131610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13159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325573721488618E-2"/>
          <c:y val="5.7726513552867967E-2"/>
          <c:w val="0.97534885255702275"/>
          <c:h val="0.488516712862446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2BA-5A4F-82F1-F989BB54F72A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2BA-5A4F-82F1-F989BB54F72A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2BA-5A4F-82F1-F989BB54F72A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2BA-5A4F-82F1-F989BB54F72A}"/>
              </c:ext>
            </c:extLst>
          </c:dPt>
          <c:dPt>
            <c:idx val="5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2BA-5A4F-82F1-F989BB54F72A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Not at all Confident</c:v>
                </c:pt>
                <c:pt idx="1">
                  <c:v>Somewhat Confident</c:v>
                </c:pt>
                <c:pt idx="2">
                  <c:v>Confident</c:v>
                </c:pt>
                <c:pt idx="3">
                  <c:v>Very Confident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6.3E-2</c:v>
                </c:pt>
                <c:pt idx="1">
                  <c:v>0.379</c:v>
                </c:pt>
                <c:pt idx="2">
                  <c:v>0.4</c:v>
                </c:pt>
                <c:pt idx="3">
                  <c:v>0.158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2BA-5A4F-82F1-F989BB54F72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7"/>
        <c:overlap val="-27"/>
        <c:axId val="1613159392"/>
        <c:axId val="1613161072"/>
      </c:barChart>
      <c:catAx>
        <c:axId val="16131593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1" baseline="0" dirty="0">
                    <a:solidFill>
                      <a:schemeClr val="tx1"/>
                    </a:solidFill>
                  </a:rPr>
                  <a:t>Average: 2.7</a:t>
                </a:r>
                <a:br>
                  <a:rPr lang="en-US" sz="1000" b="1" baseline="0" dirty="0">
                    <a:solidFill>
                      <a:schemeClr val="tx1"/>
                    </a:solidFill>
                  </a:rPr>
                </a:br>
                <a:r>
                  <a:rPr lang="en-US" sz="1000" b="1" baseline="0" dirty="0">
                    <a:solidFill>
                      <a:schemeClr val="tx1"/>
                    </a:solidFill>
                  </a:rPr>
                  <a:t>Accuracy and Precision of Yield Performance Measurement</a:t>
                </a:r>
                <a:endParaRPr lang="en-US" sz="10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16999288364267595"/>
              <c:y val="0.6847455812975105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3161072"/>
        <c:crosses val="autoZero"/>
        <c:auto val="1"/>
        <c:lblAlgn val="ctr"/>
        <c:lblOffset val="100"/>
        <c:noMultiLvlLbl val="0"/>
      </c:catAx>
      <c:valAx>
        <c:axId val="16131610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13159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325573721488618E-2"/>
          <c:y val="6.0873128724062413E-2"/>
          <c:w val="0.97534885255702275"/>
          <c:h val="0.485370097691251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2BA-5A4F-82F1-F989BB54F72A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2BA-5A4F-82F1-F989BB54F72A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2BA-5A4F-82F1-F989BB54F72A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2BA-5A4F-82F1-F989BB54F72A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2BA-5A4F-82F1-F989BB54F72A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Not at all Confident</c:v>
                </c:pt>
                <c:pt idx="1">
                  <c:v>Somewhat Confident</c:v>
                </c:pt>
                <c:pt idx="2">
                  <c:v>Confident</c:v>
                </c:pt>
                <c:pt idx="3">
                  <c:v>Very Confident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6.7000000000000004E-2</c:v>
                </c:pt>
                <c:pt idx="1">
                  <c:v>0.33300000000000002</c:v>
                </c:pt>
                <c:pt idx="2">
                  <c:v>0.46700000000000003</c:v>
                </c:pt>
                <c:pt idx="3">
                  <c:v>0.13300000000000001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2BA-5A4F-82F1-F989BB54F72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7"/>
        <c:overlap val="-27"/>
        <c:axId val="1613159392"/>
        <c:axId val="1613161072"/>
      </c:barChart>
      <c:catAx>
        <c:axId val="16131593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1" baseline="0" dirty="0">
                    <a:solidFill>
                      <a:schemeClr val="tx1"/>
                    </a:solidFill>
                  </a:rPr>
                  <a:t>Health System</a:t>
                </a:r>
                <a:endParaRPr lang="en-US" sz="10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31324544425639977"/>
              <c:y val="0.6847455812975105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3161072"/>
        <c:crosses val="autoZero"/>
        <c:auto val="1"/>
        <c:lblAlgn val="ctr"/>
        <c:lblOffset val="100"/>
        <c:noMultiLvlLbl val="0"/>
      </c:catAx>
      <c:valAx>
        <c:axId val="16131610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13159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325573721488618E-2"/>
          <c:y val="6.0873128724062413E-2"/>
          <c:w val="0.97534885255702275"/>
          <c:h val="0.485370097691251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2BA-5A4F-82F1-F989BB54F72A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2BA-5A4F-82F1-F989BB54F72A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2BA-5A4F-82F1-F989BB54F72A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2BA-5A4F-82F1-F989BB54F72A}"/>
              </c:ext>
            </c:extLst>
          </c:dPt>
          <c:dPt>
            <c:idx val="5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2BA-5A4F-82F1-F989BB54F72A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Not at all Confident</c:v>
                </c:pt>
                <c:pt idx="1">
                  <c:v>Somewhat Confident</c:v>
                </c:pt>
                <c:pt idx="2">
                  <c:v>Confident</c:v>
                </c:pt>
                <c:pt idx="3">
                  <c:v>Very Confident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0.16500000000000001</c:v>
                </c:pt>
                <c:pt idx="1">
                  <c:v>0.49399999999999999</c:v>
                </c:pt>
                <c:pt idx="2">
                  <c:v>0.22800000000000001</c:v>
                </c:pt>
                <c:pt idx="3">
                  <c:v>0.114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2BA-5A4F-82F1-F989BB54F72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7"/>
        <c:overlap val="-27"/>
        <c:axId val="1613159392"/>
        <c:axId val="1613161072"/>
      </c:barChart>
      <c:catAx>
        <c:axId val="16131593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1" baseline="0" dirty="0">
                    <a:solidFill>
                      <a:schemeClr val="tx1"/>
                    </a:solidFill>
                  </a:rPr>
                  <a:t>Hospital or Medical Center</a:t>
                </a:r>
                <a:endParaRPr lang="en-US" sz="10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31324544425639977"/>
              <c:y val="0.6847455812975105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3161072"/>
        <c:crosses val="autoZero"/>
        <c:auto val="1"/>
        <c:lblAlgn val="ctr"/>
        <c:lblOffset val="100"/>
        <c:noMultiLvlLbl val="0"/>
      </c:catAx>
      <c:valAx>
        <c:axId val="16131610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13159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245612045078023E-3"/>
          <c:y val="0"/>
          <c:w val="0.98838271717276216"/>
          <c:h val="0.8946807403314488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0.364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>
              <a:outerShdw blurRad="76200" dist="50800" dir="2700000" algn="tl" rotWithShape="0">
                <a:prstClr val="black">
                  <a:alpha val="25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76200" dist="508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986-B945-9B1C-85AA5CF1BA6B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76200" dist="508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986-B945-9B1C-85AA5CF1BA6B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76200" dist="508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986-B945-9B1C-85AA5CF1BA6B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76200" dist="508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986-B945-9B1C-85AA5CF1BA6B}"/>
              </c:ext>
            </c:extLst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76200" dist="508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9986-B945-9B1C-85AA5CF1BA6B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&gt;$10B</c:v>
                </c:pt>
                <c:pt idx="1">
                  <c:v>$5B - $9B</c:v>
                </c:pt>
                <c:pt idx="2">
                  <c:v>$3B - $4.9B</c:v>
                </c:pt>
                <c:pt idx="3">
                  <c:v>$1B - $2.9B</c:v>
                </c:pt>
                <c:pt idx="4">
                  <c:v>$500M - $999M</c:v>
                </c:pt>
                <c:pt idx="5">
                  <c:v>$250M - $499M</c:v>
                </c:pt>
                <c:pt idx="6">
                  <c:v>$50M - $249M</c:v>
                </c:pt>
                <c:pt idx="7">
                  <c:v>$10M - $49M</c:v>
                </c:pt>
                <c:pt idx="8">
                  <c:v>&lt;$10M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3.4000000000000002E-2</c:v>
                </c:pt>
                <c:pt idx="1">
                  <c:v>4.4999999999999998E-2</c:v>
                </c:pt>
                <c:pt idx="2">
                  <c:v>5.7000000000000002E-2</c:v>
                </c:pt>
                <c:pt idx="3">
                  <c:v>9.0999999999999998E-2</c:v>
                </c:pt>
                <c:pt idx="4">
                  <c:v>5.7000000000000002E-2</c:v>
                </c:pt>
                <c:pt idx="5">
                  <c:v>0.17</c:v>
                </c:pt>
                <c:pt idx="6">
                  <c:v>0.193</c:v>
                </c:pt>
                <c:pt idx="7">
                  <c:v>0.307</c:v>
                </c:pt>
                <c:pt idx="8">
                  <c:v>4.4999999999999998E-2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986-B945-9B1C-85AA5CF1BA6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735842672"/>
        <c:axId val="735843064"/>
      </c:barChart>
      <c:catAx>
        <c:axId val="7358426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35843064"/>
        <c:crosses val="autoZero"/>
        <c:auto val="1"/>
        <c:lblAlgn val="ctr"/>
        <c:lblOffset val="100"/>
        <c:tickLblSkip val="1"/>
        <c:noMultiLvlLbl val="0"/>
      </c:catAx>
      <c:valAx>
        <c:axId val="7358430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35842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325573721488618E-2"/>
          <c:y val="6.0873128724062413E-2"/>
          <c:w val="0.97534885255702275"/>
          <c:h val="0.485370097691251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2BA-5A4F-82F1-F989BB54F72A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2BA-5A4F-82F1-F989BB54F72A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2BA-5A4F-82F1-F989BB54F72A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2BA-5A4F-82F1-F989BB54F72A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2BA-5A4F-82F1-F989BB54F72A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Somewhat Confident</c:v>
                </c:pt>
                <c:pt idx="1">
                  <c:v>Confident</c:v>
                </c:pt>
                <c:pt idx="2">
                  <c:v>Very Confident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0.4</c:v>
                </c:pt>
                <c:pt idx="1">
                  <c:v>0.33300000000000002</c:v>
                </c:pt>
                <c:pt idx="2">
                  <c:v>0.26700000000000002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2BA-5A4F-82F1-F989BB54F72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7"/>
        <c:overlap val="-27"/>
        <c:axId val="1613159392"/>
        <c:axId val="1613161072"/>
      </c:barChart>
      <c:catAx>
        <c:axId val="16131593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1" baseline="0" dirty="0">
                    <a:solidFill>
                      <a:schemeClr val="tx1"/>
                    </a:solidFill>
                  </a:rPr>
                  <a:t>Health System</a:t>
                </a:r>
                <a:endParaRPr lang="en-US" sz="10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31324544425639977"/>
              <c:y val="0.6847455812975105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3161072"/>
        <c:crosses val="autoZero"/>
        <c:auto val="1"/>
        <c:lblAlgn val="ctr"/>
        <c:lblOffset val="100"/>
        <c:noMultiLvlLbl val="0"/>
      </c:catAx>
      <c:valAx>
        <c:axId val="16131610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13159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325573721488618E-2"/>
          <c:y val="6.0873128724062413E-2"/>
          <c:w val="0.97534885255702275"/>
          <c:h val="0.485370097691251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2BA-5A4F-82F1-F989BB54F72A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2BA-5A4F-82F1-F989BB54F72A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2BA-5A4F-82F1-F989BB54F72A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2BA-5A4F-82F1-F989BB54F72A}"/>
              </c:ext>
            </c:extLst>
          </c:dPt>
          <c:dPt>
            <c:idx val="5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2BA-5A4F-82F1-F989BB54F72A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Not at all Confident</c:v>
                </c:pt>
                <c:pt idx="1">
                  <c:v>Somewhat Confident</c:v>
                </c:pt>
                <c:pt idx="2">
                  <c:v>Confident</c:v>
                </c:pt>
                <c:pt idx="3">
                  <c:v>Very Confident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7.5999999999999998E-2</c:v>
                </c:pt>
                <c:pt idx="1">
                  <c:v>0.36699999999999999</c:v>
                </c:pt>
                <c:pt idx="2">
                  <c:v>0.41799999999999998</c:v>
                </c:pt>
                <c:pt idx="3">
                  <c:v>0.13900000000000001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2BA-5A4F-82F1-F989BB54F72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7"/>
        <c:overlap val="-27"/>
        <c:axId val="1613159392"/>
        <c:axId val="1613161072"/>
      </c:barChart>
      <c:catAx>
        <c:axId val="16131593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1" baseline="0" dirty="0">
                    <a:solidFill>
                      <a:schemeClr val="tx1"/>
                    </a:solidFill>
                  </a:rPr>
                  <a:t>Hospital or Medical Center</a:t>
                </a:r>
                <a:endParaRPr lang="en-US" sz="10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31324544425639977"/>
              <c:y val="0.6847455812975105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3161072"/>
        <c:crosses val="autoZero"/>
        <c:auto val="1"/>
        <c:lblAlgn val="ctr"/>
        <c:lblOffset val="100"/>
        <c:noMultiLvlLbl val="0"/>
      </c:catAx>
      <c:valAx>
        <c:axId val="16131610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13159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315642126420756"/>
          <c:y val="0"/>
          <c:w val="0.84215082265478047"/>
          <c:h val="0.8946807403314488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0.364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blurRad="76200" dist="50800" dir="2700000" algn="tl" rotWithShape="0">
                <a:prstClr val="black">
                  <a:alpha val="25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76200" dist="508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852-0A45-A0B7-97F3DE9B4DAA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76200" dist="508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852-0A45-A0B7-97F3DE9B4DAA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76200" dist="508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852-0A45-A0B7-97F3DE9B4DAA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76200" dist="508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852-0A45-A0B7-97F3DE9B4DAA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76200" dist="508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852-0A45-A0B7-97F3DE9B4DAA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Unsure</c:v>
                </c:pt>
                <c:pt idx="2">
                  <c:v>No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0.51500000000000001</c:v>
                </c:pt>
                <c:pt idx="1">
                  <c:v>0.22700000000000001</c:v>
                </c:pt>
                <c:pt idx="2">
                  <c:v>0.25800000000000001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852-0A45-A0B7-97F3DE9B4DA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735842672"/>
        <c:axId val="735843064"/>
      </c:barChart>
      <c:catAx>
        <c:axId val="735842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5843064"/>
        <c:crosses val="autoZero"/>
        <c:auto val="1"/>
        <c:lblAlgn val="ctr"/>
        <c:lblOffset val="100"/>
        <c:tickLblSkip val="1"/>
        <c:noMultiLvlLbl val="0"/>
      </c:catAx>
      <c:valAx>
        <c:axId val="7358430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35842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425656806786706"/>
          <c:y val="0"/>
          <c:w val="0.64404134570502369"/>
          <c:h val="0.8946807403314488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>
              <a:outerShdw blurRad="76200" dist="50800" dir="2700000" algn="tl" rotWithShape="0">
                <a:prstClr val="black">
                  <a:alpha val="25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76200" dist="508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852-0A45-A0B7-97F3DE9B4DAA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76200" dist="508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852-0A45-A0B7-97F3DE9B4DAA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76200" dist="508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852-0A45-A0B7-97F3DE9B4DAA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76200" dist="508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852-0A45-A0B7-97F3DE9B4DAA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76200" dist="508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852-0A45-A0B7-97F3DE9B4DAA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Unsure</c:v>
                </c:pt>
                <c:pt idx="2">
                  <c:v>No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0.6</c:v>
                </c:pt>
                <c:pt idx="1">
                  <c:v>0.13300000000000001</c:v>
                </c:pt>
                <c:pt idx="2">
                  <c:v>0.26700000000000002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852-0A45-A0B7-97F3DE9B4DA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735842672"/>
        <c:axId val="735843064"/>
      </c:barChart>
      <c:catAx>
        <c:axId val="735842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5843064"/>
        <c:crosses val="autoZero"/>
        <c:auto val="1"/>
        <c:lblAlgn val="ctr"/>
        <c:lblOffset val="100"/>
        <c:tickLblSkip val="1"/>
        <c:noMultiLvlLbl val="0"/>
      </c:catAx>
      <c:valAx>
        <c:axId val="7358430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35842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880243744858485"/>
          <c:y val="0"/>
          <c:w val="0.80949547632430607"/>
          <c:h val="0.8946807403314488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0.259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>
              <a:outerShdw blurRad="76200" dist="50800" dir="2700000" algn="tl" rotWithShape="0">
                <a:prstClr val="black">
                  <a:alpha val="25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76200" dist="508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852-0A45-A0B7-97F3DE9B4DAA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76200" dist="508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852-0A45-A0B7-97F3DE9B4DAA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76200" dist="508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852-0A45-A0B7-97F3DE9B4DAA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76200" dist="508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852-0A45-A0B7-97F3DE9B4DAA}"/>
              </c:ext>
            </c:extLst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76200" dist="508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852-0A45-A0B7-97F3DE9B4DAA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Unsure</c:v>
                </c:pt>
                <c:pt idx="2">
                  <c:v>No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0.49399999999999999</c:v>
                </c:pt>
                <c:pt idx="1">
                  <c:v>0.247</c:v>
                </c:pt>
                <c:pt idx="2">
                  <c:v>0.25900000000000001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852-0A45-A0B7-97F3DE9B4DA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735842672"/>
        <c:axId val="735843064"/>
      </c:barChart>
      <c:catAx>
        <c:axId val="735842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5843064"/>
        <c:crosses val="autoZero"/>
        <c:auto val="1"/>
        <c:lblAlgn val="ctr"/>
        <c:lblOffset val="100"/>
        <c:tickLblSkip val="1"/>
        <c:noMultiLvlLbl val="0"/>
      </c:catAx>
      <c:valAx>
        <c:axId val="7358430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35842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315642126420756"/>
          <c:y val="0"/>
          <c:w val="0.84215082265478047"/>
          <c:h val="0.8946807403314488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0.364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blurRad="76200" dist="50800" dir="2700000" algn="tl" rotWithShape="0">
                <a:prstClr val="black">
                  <a:alpha val="25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76200" dist="508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852-0A45-A0B7-97F3DE9B4DAA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76200" dist="508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852-0A45-A0B7-97F3DE9B4DAA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76200" dist="508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852-0A45-A0B7-97F3DE9B4DAA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76200" dist="508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852-0A45-A0B7-97F3DE9B4DAA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76200" dist="508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852-0A45-A0B7-97F3DE9B4DAA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Unsure</c:v>
                </c:pt>
                <c:pt idx="2">
                  <c:v>No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0.379</c:v>
                </c:pt>
                <c:pt idx="1">
                  <c:v>0.26300000000000001</c:v>
                </c:pt>
                <c:pt idx="2">
                  <c:v>0.35799999999999998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852-0A45-A0B7-97F3DE9B4DA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735842672"/>
        <c:axId val="735843064"/>
      </c:barChart>
      <c:catAx>
        <c:axId val="735842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5843064"/>
        <c:crosses val="autoZero"/>
        <c:auto val="1"/>
        <c:lblAlgn val="ctr"/>
        <c:lblOffset val="100"/>
        <c:tickLblSkip val="1"/>
        <c:noMultiLvlLbl val="0"/>
      </c:catAx>
      <c:valAx>
        <c:axId val="7358430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35842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425656806786706"/>
          <c:y val="0"/>
          <c:w val="0.64404134570502369"/>
          <c:h val="0.8946807403314488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>
              <a:outerShdw blurRad="76200" dist="50800" dir="2700000" algn="tl" rotWithShape="0">
                <a:prstClr val="black">
                  <a:alpha val="25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76200" dist="508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852-0A45-A0B7-97F3DE9B4DAA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76200" dist="508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852-0A45-A0B7-97F3DE9B4DAA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76200" dist="508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852-0A45-A0B7-97F3DE9B4DAA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76200" dist="508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852-0A45-A0B7-97F3DE9B4DAA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76200" dist="508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852-0A45-A0B7-97F3DE9B4DAA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Unsure</c:v>
                </c:pt>
                <c:pt idx="2">
                  <c:v>No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0.4</c:v>
                </c:pt>
                <c:pt idx="1">
                  <c:v>0.13300000000000001</c:v>
                </c:pt>
                <c:pt idx="2">
                  <c:v>0.46700000000000003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852-0A45-A0B7-97F3DE9B4DA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735842672"/>
        <c:axId val="735843064"/>
      </c:barChart>
      <c:catAx>
        <c:axId val="735842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5843064"/>
        <c:crosses val="autoZero"/>
        <c:auto val="1"/>
        <c:lblAlgn val="ctr"/>
        <c:lblOffset val="100"/>
        <c:tickLblSkip val="1"/>
        <c:noMultiLvlLbl val="0"/>
      </c:catAx>
      <c:valAx>
        <c:axId val="7358430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35842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74974582769148"/>
          <c:y val="0"/>
          <c:w val="0.78554816794519944"/>
          <c:h val="0.8946807403314488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>
              <a:outerShdw blurRad="76200" dist="50800" dir="2700000" algn="tl" rotWithShape="0">
                <a:prstClr val="black">
                  <a:alpha val="25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76200" dist="508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852-0A45-A0B7-97F3DE9B4DAA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76200" dist="508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852-0A45-A0B7-97F3DE9B4DAA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76200" dist="508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852-0A45-A0B7-97F3DE9B4DAA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76200" dist="508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852-0A45-A0B7-97F3DE9B4DAA}"/>
              </c:ext>
            </c:extLst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76200" dist="508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852-0A45-A0B7-97F3DE9B4DAA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Unsure</c:v>
                </c:pt>
                <c:pt idx="2">
                  <c:v>No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0.36699999999999999</c:v>
                </c:pt>
                <c:pt idx="1">
                  <c:v>0.29099999999999998</c:v>
                </c:pt>
                <c:pt idx="2">
                  <c:v>0.34200000000000003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852-0A45-A0B7-97F3DE9B4DA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735842672"/>
        <c:axId val="735843064"/>
      </c:barChart>
      <c:catAx>
        <c:axId val="735842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5843064"/>
        <c:crosses val="autoZero"/>
        <c:auto val="1"/>
        <c:lblAlgn val="ctr"/>
        <c:lblOffset val="100"/>
        <c:tickLblSkip val="1"/>
        <c:noMultiLvlLbl val="0"/>
      </c:catAx>
      <c:valAx>
        <c:axId val="7358430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35842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325573721488618E-2"/>
          <c:y val="6.0873128724062413E-2"/>
          <c:w val="0.97534885255702275"/>
          <c:h val="0.485370097691251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2BA-5A4F-82F1-F989BB54F72A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2BA-5A4F-82F1-F989BB54F72A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2BA-5A4F-82F1-F989BB54F72A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2BA-5A4F-82F1-F989BB54F72A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2BA-5A4F-82F1-F989BB54F72A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&lt;0%</c:v>
                </c:pt>
                <c:pt idx="1">
                  <c:v>1% - 24%</c:v>
                </c:pt>
                <c:pt idx="2">
                  <c:v>25% - 50%</c:v>
                </c:pt>
                <c:pt idx="3">
                  <c:v>&gt;50%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0.46600000000000003</c:v>
                </c:pt>
                <c:pt idx="1">
                  <c:v>0.35199999999999998</c:v>
                </c:pt>
                <c:pt idx="2">
                  <c:v>0.10199999999999999</c:v>
                </c:pt>
                <c:pt idx="3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2BA-5A4F-82F1-F989BB54F72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7"/>
        <c:overlap val="-27"/>
        <c:axId val="1613159392"/>
        <c:axId val="1613161072"/>
      </c:barChart>
      <c:catAx>
        <c:axId val="16131593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baseline="0" dirty="0">
                    <a:solidFill>
                      <a:schemeClr val="tx1"/>
                    </a:solidFill>
                  </a:rPr>
                  <a:t>Average: 12.8%</a:t>
                </a:r>
                <a:br>
                  <a:rPr lang="en-US" sz="1600" b="1" baseline="0" dirty="0">
                    <a:solidFill>
                      <a:schemeClr val="tx1"/>
                    </a:solidFill>
                  </a:rPr>
                </a:br>
                <a:r>
                  <a:rPr lang="en-US" sz="1600" b="1" baseline="0" dirty="0">
                    <a:solidFill>
                      <a:schemeClr val="tx1"/>
                    </a:solidFill>
                  </a:rPr>
                  <a:t>HIM</a:t>
                </a:r>
                <a:endParaRPr lang="en-US" sz="16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26122417396593411"/>
              <c:y val="0.6847455812975105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3161072"/>
        <c:crosses val="autoZero"/>
        <c:auto val="1"/>
        <c:lblAlgn val="ctr"/>
        <c:lblOffset val="100"/>
        <c:noMultiLvlLbl val="0"/>
      </c:catAx>
      <c:valAx>
        <c:axId val="16131610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13159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325573721488618E-2"/>
          <c:y val="6.0873128724062413E-2"/>
          <c:w val="0.97534885255702275"/>
          <c:h val="0.485370097691251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2BA-5A4F-82F1-F989BB54F72A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2BA-5A4F-82F1-F989BB54F72A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2BA-5A4F-82F1-F989BB54F72A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2BA-5A4F-82F1-F989BB54F72A}"/>
              </c:ext>
            </c:extLst>
          </c:dPt>
          <c:dPt>
            <c:idx val="5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2BA-5A4F-82F1-F989BB54F72A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&lt;0%</c:v>
                </c:pt>
                <c:pt idx="1">
                  <c:v>1% - 24%</c:v>
                </c:pt>
                <c:pt idx="2">
                  <c:v>25% - 50%</c:v>
                </c:pt>
                <c:pt idx="3">
                  <c:v>&gt;50%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0.59099999999999997</c:v>
                </c:pt>
                <c:pt idx="1">
                  <c:v>0.307</c:v>
                </c:pt>
                <c:pt idx="2">
                  <c:v>4.4999999999999998E-2</c:v>
                </c:pt>
                <c:pt idx="3">
                  <c:v>5.7000000000000002E-2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2BA-5A4F-82F1-F989BB54F72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7"/>
        <c:overlap val="-27"/>
        <c:axId val="1613159392"/>
        <c:axId val="1613161072"/>
      </c:barChart>
      <c:catAx>
        <c:axId val="16131593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baseline="0" dirty="0">
                    <a:solidFill>
                      <a:schemeClr val="tx1"/>
                    </a:solidFill>
                  </a:rPr>
                  <a:t>Average: 8.8%</a:t>
                </a:r>
                <a:br>
                  <a:rPr lang="en-US" sz="1600" b="1" baseline="0" dirty="0">
                    <a:solidFill>
                      <a:schemeClr val="tx1"/>
                    </a:solidFill>
                  </a:rPr>
                </a:br>
                <a:r>
                  <a:rPr lang="en-US" sz="1600" b="1" baseline="0" dirty="0">
                    <a:solidFill>
                      <a:schemeClr val="tx1"/>
                    </a:solidFill>
                  </a:rPr>
                  <a:t>Patient Access</a:t>
                </a:r>
                <a:endParaRPr lang="en-US" sz="16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35367377289266677"/>
              <c:y val="0.6847455812975105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3161072"/>
        <c:crosses val="autoZero"/>
        <c:auto val="1"/>
        <c:lblAlgn val="ctr"/>
        <c:lblOffset val="100"/>
        <c:noMultiLvlLbl val="0"/>
      </c:catAx>
      <c:valAx>
        <c:axId val="16131610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13159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74118763033606"/>
          <c:y val="0"/>
          <c:w val="0.78456609074693395"/>
          <c:h val="0.8946807403314488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0.364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>
              <a:outerShdw blurRad="76200" dist="50800" dir="2700000" algn="tl" rotWithShape="0">
                <a:prstClr val="black">
                  <a:alpha val="25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76200" dist="508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986-B945-9B1C-85AA5CF1BA6B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76200" dist="508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986-B945-9B1C-85AA5CF1BA6B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76200" dist="508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986-B945-9B1C-85AA5CF1BA6B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76200" dist="508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986-B945-9B1C-85AA5CF1BA6B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76200" dist="508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9986-B945-9B1C-85AA5CF1BA6B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MEDHOST</c:v>
                </c:pt>
                <c:pt idx="1">
                  <c:v>Athenahealth</c:v>
                </c:pt>
                <c:pt idx="2">
                  <c:v>Allscripts</c:v>
                </c:pt>
                <c:pt idx="3">
                  <c:v>Evident</c:v>
                </c:pt>
                <c:pt idx="4">
                  <c:v>MEDITECH</c:v>
                </c:pt>
                <c:pt idx="5">
                  <c:v>Cerner</c:v>
                </c:pt>
                <c:pt idx="6">
                  <c:v>Epic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4.8000000000000001E-2</c:v>
                </c:pt>
                <c:pt idx="1">
                  <c:v>4.8000000000000001E-2</c:v>
                </c:pt>
                <c:pt idx="2">
                  <c:v>4.8000000000000001E-2</c:v>
                </c:pt>
                <c:pt idx="3">
                  <c:v>0</c:v>
                </c:pt>
                <c:pt idx="4">
                  <c:v>9.5000000000000001E-2</c:v>
                </c:pt>
                <c:pt idx="5">
                  <c:v>0.23799999999999999</c:v>
                </c:pt>
                <c:pt idx="6">
                  <c:v>0.52400000000000002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986-B945-9B1C-85AA5CF1BA6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735842672"/>
        <c:axId val="735843064"/>
      </c:barChart>
      <c:catAx>
        <c:axId val="735842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5843064"/>
        <c:crosses val="autoZero"/>
        <c:auto val="1"/>
        <c:lblAlgn val="ctr"/>
        <c:lblOffset val="100"/>
        <c:tickLblSkip val="1"/>
        <c:noMultiLvlLbl val="0"/>
      </c:catAx>
      <c:valAx>
        <c:axId val="7358430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35842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325573721488618E-2"/>
          <c:y val="6.0873128724062413E-2"/>
          <c:w val="0.97534885255702275"/>
          <c:h val="0.485370097691251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2BA-5A4F-82F1-F989BB54F72A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2BA-5A4F-82F1-F989BB54F72A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2BA-5A4F-82F1-F989BB54F72A}"/>
              </c:ext>
            </c:extLst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2BA-5A4F-82F1-F989BB54F72A}"/>
              </c:ext>
            </c:extLst>
          </c:dPt>
          <c:dPt>
            <c:idx val="5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2BA-5A4F-82F1-F989BB54F72A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&lt;0%</c:v>
                </c:pt>
                <c:pt idx="1">
                  <c:v>1% - 24%</c:v>
                </c:pt>
                <c:pt idx="2">
                  <c:v>25% - 50%</c:v>
                </c:pt>
                <c:pt idx="3">
                  <c:v>&gt;50%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0.308</c:v>
                </c:pt>
                <c:pt idx="1">
                  <c:v>0.48399999999999999</c:v>
                </c:pt>
                <c:pt idx="2">
                  <c:v>0.154</c:v>
                </c:pt>
                <c:pt idx="3">
                  <c:v>5.5E-2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2BA-5A4F-82F1-F989BB54F72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7"/>
        <c:overlap val="-27"/>
        <c:axId val="1613159392"/>
        <c:axId val="1613161072"/>
      </c:barChart>
      <c:catAx>
        <c:axId val="16131593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baseline="0" dirty="0">
                    <a:solidFill>
                      <a:schemeClr val="tx1"/>
                    </a:solidFill>
                  </a:rPr>
                  <a:t>Average: 14.9%</a:t>
                </a:r>
                <a:br>
                  <a:rPr lang="en-US" sz="1600" b="1" baseline="0" dirty="0">
                    <a:solidFill>
                      <a:schemeClr val="tx1"/>
                    </a:solidFill>
                  </a:rPr>
                </a:br>
                <a:r>
                  <a:rPr lang="en-US" sz="1600" b="1" baseline="0" dirty="0">
                    <a:solidFill>
                      <a:schemeClr val="tx1"/>
                    </a:solidFill>
                  </a:rPr>
                  <a:t>Patient Financial Services</a:t>
                </a:r>
                <a:endParaRPr lang="en-US" sz="16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26464823318544273"/>
              <c:y val="0.6847455812975105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3161072"/>
        <c:crosses val="autoZero"/>
        <c:auto val="1"/>
        <c:lblAlgn val="ctr"/>
        <c:lblOffset val="100"/>
        <c:noMultiLvlLbl val="0"/>
      </c:catAx>
      <c:valAx>
        <c:axId val="16131610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13159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325573721488618E-2"/>
          <c:y val="6.0873128724062413E-2"/>
          <c:w val="0.97534885255702275"/>
          <c:h val="0.485370097691251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862-B643-9A5D-1A4D22548848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862-B643-9A5D-1A4D22548848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862-B643-9A5D-1A4D22548848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862-B643-9A5D-1A4D22548848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862-B643-9A5D-1A4D22548848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&lt;0%</c:v>
                </c:pt>
                <c:pt idx="1">
                  <c:v>1% - 24%</c:v>
                </c:pt>
                <c:pt idx="2">
                  <c:v>25% - 50%</c:v>
                </c:pt>
                <c:pt idx="3">
                  <c:v>&gt;50%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0.16700000000000001</c:v>
                </c:pt>
                <c:pt idx="1">
                  <c:v>0.5</c:v>
                </c:pt>
                <c:pt idx="2">
                  <c:v>8.3000000000000004E-2</c:v>
                </c:pt>
                <c:pt idx="3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862-B643-9A5D-1A4D2254884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7"/>
        <c:overlap val="-27"/>
        <c:axId val="1613159392"/>
        <c:axId val="1613161072"/>
      </c:barChart>
      <c:catAx>
        <c:axId val="16131593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1" baseline="0" dirty="0">
                    <a:solidFill>
                      <a:schemeClr val="tx1"/>
                    </a:solidFill>
                  </a:rPr>
                  <a:t>Health System</a:t>
                </a:r>
                <a:endParaRPr lang="en-US" sz="10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25499967131731438"/>
              <c:y val="0.6847455812975105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3161072"/>
        <c:crosses val="autoZero"/>
        <c:auto val="1"/>
        <c:lblAlgn val="ctr"/>
        <c:lblOffset val="100"/>
        <c:noMultiLvlLbl val="0"/>
      </c:catAx>
      <c:valAx>
        <c:axId val="16131610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13159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325573721488618E-2"/>
          <c:y val="6.0873128724062413E-2"/>
          <c:w val="0.97534885255702275"/>
          <c:h val="0.485370097691251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862-B643-9A5D-1A4D22548848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862-B643-9A5D-1A4D22548848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862-B643-9A5D-1A4D22548848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862-B643-9A5D-1A4D22548848}"/>
              </c:ext>
            </c:extLst>
          </c:dPt>
          <c:dPt>
            <c:idx val="5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862-B643-9A5D-1A4D22548848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&lt;0%</c:v>
                </c:pt>
                <c:pt idx="1">
                  <c:v>1% - 24%</c:v>
                </c:pt>
                <c:pt idx="2">
                  <c:v>25% - 50%</c:v>
                </c:pt>
                <c:pt idx="3">
                  <c:v>&gt;50%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0.52</c:v>
                </c:pt>
                <c:pt idx="1">
                  <c:v>0.32</c:v>
                </c:pt>
                <c:pt idx="2">
                  <c:v>0.107</c:v>
                </c:pt>
                <c:pt idx="3">
                  <c:v>5.2999999999999999E-2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862-B643-9A5D-1A4D2254884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7"/>
        <c:overlap val="-27"/>
        <c:axId val="1613159392"/>
        <c:axId val="1613161072"/>
      </c:barChart>
      <c:catAx>
        <c:axId val="16131593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1" baseline="0" dirty="0">
                    <a:solidFill>
                      <a:schemeClr val="tx1"/>
                    </a:solidFill>
                  </a:rPr>
                  <a:t>Hospital or Medical Center</a:t>
                </a:r>
                <a:endParaRPr lang="en-US" sz="10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17733883210124038"/>
              <c:y val="0.6847455812975105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3161072"/>
        <c:crosses val="autoZero"/>
        <c:auto val="1"/>
        <c:lblAlgn val="ctr"/>
        <c:lblOffset val="100"/>
        <c:noMultiLvlLbl val="0"/>
      </c:catAx>
      <c:valAx>
        <c:axId val="16131610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13159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325573721488618E-2"/>
          <c:y val="6.0873128724062413E-2"/>
          <c:w val="0.97534885255702275"/>
          <c:h val="0.485370097691251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862-B643-9A5D-1A4D22548848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862-B643-9A5D-1A4D22548848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862-B643-9A5D-1A4D22548848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862-B643-9A5D-1A4D22548848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862-B643-9A5D-1A4D22548848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&lt;0%</c:v>
                </c:pt>
                <c:pt idx="1">
                  <c:v>1% - 24%</c:v>
                </c:pt>
                <c:pt idx="2">
                  <c:v>25% - 50%</c:v>
                </c:pt>
                <c:pt idx="3">
                  <c:v>&gt;50%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0.28599999999999998</c:v>
                </c:pt>
                <c:pt idx="1">
                  <c:v>0.5</c:v>
                </c:pt>
                <c:pt idx="2">
                  <c:v>0</c:v>
                </c:pt>
                <c:pt idx="3">
                  <c:v>0.214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862-B643-9A5D-1A4D2254884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7"/>
        <c:overlap val="-27"/>
        <c:axId val="1613159392"/>
        <c:axId val="1613161072"/>
      </c:barChart>
      <c:catAx>
        <c:axId val="16131593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1" baseline="0" dirty="0">
                    <a:solidFill>
                      <a:schemeClr val="tx1"/>
                    </a:solidFill>
                  </a:rPr>
                  <a:t>Health System</a:t>
                </a:r>
                <a:endParaRPr lang="en-US" sz="10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25499967131731438"/>
              <c:y val="0.6847455812975105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3161072"/>
        <c:crosses val="autoZero"/>
        <c:auto val="1"/>
        <c:lblAlgn val="ctr"/>
        <c:lblOffset val="100"/>
        <c:noMultiLvlLbl val="0"/>
      </c:catAx>
      <c:valAx>
        <c:axId val="16131610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13159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325573721488618E-2"/>
          <c:y val="6.0873128724062413E-2"/>
          <c:w val="0.97534885255702275"/>
          <c:h val="0.485370097691251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862-B643-9A5D-1A4D22548848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862-B643-9A5D-1A4D22548848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862-B643-9A5D-1A4D22548848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862-B643-9A5D-1A4D22548848}"/>
              </c:ext>
            </c:extLst>
          </c:dPt>
          <c:dPt>
            <c:idx val="5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862-B643-9A5D-1A4D22548848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&lt;0%</c:v>
                </c:pt>
                <c:pt idx="1">
                  <c:v>1% - 24%</c:v>
                </c:pt>
                <c:pt idx="2">
                  <c:v>25% - 50%</c:v>
                </c:pt>
                <c:pt idx="3">
                  <c:v>&gt;50%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0.64400000000000002</c:v>
                </c:pt>
                <c:pt idx="1">
                  <c:v>0.27400000000000002</c:v>
                </c:pt>
                <c:pt idx="2">
                  <c:v>5.5E-2</c:v>
                </c:pt>
                <c:pt idx="3">
                  <c:v>2.7E-2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862-B643-9A5D-1A4D2254884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7"/>
        <c:overlap val="-27"/>
        <c:axId val="1613159392"/>
        <c:axId val="1613161072"/>
      </c:barChart>
      <c:catAx>
        <c:axId val="16131593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1" baseline="0" dirty="0">
                    <a:solidFill>
                      <a:schemeClr val="tx1"/>
                    </a:solidFill>
                  </a:rPr>
                  <a:t>Hospital or Medical Center</a:t>
                </a:r>
                <a:endParaRPr lang="en-US" sz="10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17733883210124038"/>
              <c:y val="0.6847455812975105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3161072"/>
        <c:crosses val="autoZero"/>
        <c:auto val="1"/>
        <c:lblAlgn val="ctr"/>
        <c:lblOffset val="100"/>
        <c:noMultiLvlLbl val="0"/>
      </c:catAx>
      <c:valAx>
        <c:axId val="16131610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13159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325573721488618E-2"/>
          <c:y val="6.0873128724062413E-2"/>
          <c:w val="0.97534885255702275"/>
          <c:h val="0.485370097691251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862-B643-9A5D-1A4D22548848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862-B643-9A5D-1A4D22548848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862-B643-9A5D-1A4D22548848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862-B643-9A5D-1A4D22548848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862-B643-9A5D-1A4D22548848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&lt;0%</c:v>
                </c:pt>
                <c:pt idx="1">
                  <c:v>1% - 24%</c:v>
                </c:pt>
                <c:pt idx="2">
                  <c:v>25% - 50%</c:v>
                </c:pt>
                <c:pt idx="3">
                  <c:v>&gt;50%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6.7000000000000004E-2</c:v>
                </c:pt>
                <c:pt idx="1">
                  <c:v>0.6</c:v>
                </c:pt>
                <c:pt idx="2">
                  <c:v>0.13300000000000001</c:v>
                </c:pt>
                <c:pt idx="3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862-B643-9A5D-1A4D2254884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7"/>
        <c:overlap val="-27"/>
        <c:axId val="1613159392"/>
        <c:axId val="1613161072"/>
      </c:barChart>
      <c:catAx>
        <c:axId val="16131593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1" baseline="0" dirty="0">
                    <a:solidFill>
                      <a:schemeClr val="tx1"/>
                    </a:solidFill>
                  </a:rPr>
                  <a:t>Health System</a:t>
                </a:r>
                <a:endParaRPr lang="en-US" sz="10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25499967131731438"/>
              <c:y val="0.6847455812975105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3161072"/>
        <c:crosses val="autoZero"/>
        <c:auto val="1"/>
        <c:lblAlgn val="ctr"/>
        <c:lblOffset val="100"/>
        <c:noMultiLvlLbl val="0"/>
      </c:catAx>
      <c:valAx>
        <c:axId val="16131610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13159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325573721488618E-2"/>
          <c:y val="6.0873128724062413E-2"/>
          <c:w val="0.97534885255702275"/>
          <c:h val="0.485370097691251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862-B643-9A5D-1A4D22548848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862-B643-9A5D-1A4D22548848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862-B643-9A5D-1A4D22548848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862-B643-9A5D-1A4D22548848}"/>
              </c:ext>
            </c:extLst>
          </c:dPt>
          <c:dPt>
            <c:idx val="5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862-B643-9A5D-1A4D22548848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&lt;0%</c:v>
                </c:pt>
                <c:pt idx="1">
                  <c:v>1% - 24%</c:v>
                </c:pt>
                <c:pt idx="2">
                  <c:v>25% - 50%</c:v>
                </c:pt>
                <c:pt idx="3">
                  <c:v>&gt;50%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0.36</c:v>
                </c:pt>
                <c:pt idx="1">
                  <c:v>0.45300000000000001</c:v>
                </c:pt>
                <c:pt idx="2">
                  <c:v>0.16</c:v>
                </c:pt>
                <c:pt idx="3">
                  <c:v>2.7E-2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862-B643-9A5D-1A4D2254884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7"/>
        <c:overlap val="-27"/>
        <c:axId val="1613159392"/>
        <c:axId val="1613161072"/>
      </c:barChart>
      <c:catAx>
        <c:axId val="16131593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1" baseline="0" dirty="0">
                    <a:solidFill>
                      <a:schemeClr val="tx1"/>
                    </a:solidFill>
                  </a:rPr>
                  <a:t>Hospital or Medical Center</a:t>
                </a:r>
                <a:endParaRPr lang="en-US" sz="10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17733883210124038"/>
              <c:y val="0.6847455812975105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3161072"/>
        <c:crosses val="autoZero"/>
        <c:auto val="1"/>
        <c:lblAlgn val="ctr"/>
        <c:lblOffset val="100"/>
        <c:noMultiLvlLbl val="0"/>
      </c:catAx>
      <c:valAx>
        <c:axId val="16131610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13159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58836272580238"/>
          <c:y val="0"/>
          <c:w val="0.76871888119318565"/>
          <c:h val="0.9921003242203880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0.364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blurRad="76200" dist="50800" dir="2700000" algn="tl" rotWithShape="0">
                <a:prstClr val="black">
                  <a:alpha val="25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76200" dist="508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4B5-504E-AABA-3840AD4FBADD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76200" dist="508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4B5-504E-AABA-3840AD4FBADD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76200" dist="508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4B5-504E-AABA-3840AD4FBADD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76200" dist="508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4B5-504E-AABA-3840AD4FBADD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76200" dist="508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64B5-504E-AABA-3840AD4FBADD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Very Valuable</c:v>
                </c:pt>
                <c:pt idx="1">
                  <c:v>Valuable</c:v>
                </c:pt>
                <c:pt idx="2">
                  <c:v>Somewhat Valuable</c:v>
                </c:pt>
                <c:pt idx="3">
                  <c:v>Not at All Valuable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0.183</c:v>
                </c:pt>
                <c:pt idx="1">
                  <c:v>0.23699999999999999</c:v>
                </c:pt>
                <c:pt idx="2">
                  <c:v>0.41899999999999998</c:v>
                </c:pt>
                <c:pt idx="3">
                  <c:v>0.161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4B5-504E-AABA-3840AD4FBAD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735842672"/>
        <c:axId val="735843064"/>
      </c:barChart>
      <c:catAx>
        <c:axId val="735842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5843064"/>
        <c:crosses val="autoZero"/>
        <c:auto val="1"/>
        <c:lblAlgn val="ctr"/>
        <c:lblOffset val="100"/>
        <c:tickLblSkip val="1"/>
        <c:noMultiLvlLbl val="0"/>
      </c:catAx>
      <c:valAx>
        <c:axId val="7358430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35842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136219380144842"/>
          <c:y val="0"/>
          <c:w val="0.55394507756197953"/>
          <c:h val="0.9921003242203880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0.364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>
              <a:outerShdw blurRad="76200" dist="50800" dir="2700000" algn="tl" rotWithShape="0">
                <a:prstClr val="black">
                  <a:alpha val="25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76200" dist="508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4B5-504E-AABA-3840AD4FBADD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76200" dist="508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4B5-504E-AABA-3840AD4FBADD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76200" dist="508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4B5-504E-AABA-3840AD4FBADD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76200" dist="508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4B5-504E-AABA-3840AD4FBADD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76200" dist="508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64B5-504E-AABA-3840AD4FBADD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Very Valuable</c:v>
                </c:pt>
                <c:pt idx="1">
                  <c:v>Valuable</c:v>
                </c:pt>
                <c:pt idx="2">
                  <c:v>Somewhat Valuable</c:v>
                </c:pt>
                <c:pt idx="3">
                  <c:v>Not at All Valuable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0.2</c:v>
                </c:pt>
                <c:pt idx="1">
                  <c:v>0.26700000000000002</c:v>
                </c:pt>
                <c:pt idx="2">
                  <c:v>0.4</c:v>
                </c:pt>
                <c:pt idx="3">
                  <c:v>0.13300000000000001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4B5-504E-AABA-3840AD4FBAD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735842672"/>
        <c:axId val="735843064"/>
      </c:barChart>
      <c:catAx>
        <c:axId val="735842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5843064"/>
        <c:crosses val="autoZero"/>
        <c:auto val="1"/>
        <c:lblAlgn val="ctr"/>
        <c:lblOffset val="100"/>
        <c:tickLblSkip val="1"/>
        <c:noMultiLvlLbl val="0"/>
      </c:catAx>
      <c:valAx>
        <c:axId val="7358430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35842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844061533138212E-3"/>
          <c:y val="0"/>
          <c:w val="0.98762286521011422"/>
          <c:h val="0.9921003242203880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0.364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>
              <a:outerShdw blurRad="76200" dist="50800" dir="2700000" algn="tl" rotWithShape="0">
                <a:prstClr val="black">
                  <a:alpha val="25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76200" dist="508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4B5-504E-AABA-3840AD4FBADD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76200" dist="508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4B5-504E-AABA-3840AD4FBADD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76200" dist="508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4B5-504E-AABA-3840AD4FBADD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76200" dist="508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4B5-504E-AABA-3840AD4FBADD}"/>
              </c:ext>
            </c:extLst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76200" dist="508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64B5-504E-AABA-3840AD4FBADD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Very Valuable</c:v>
                </c:pt>
                <c:pt idx="1">
                  <c:v>Valuable</c:v>
                </c:pt>
                <c:pt idx="2">
                  <c:v>Somewhat Valuable</c:v>
                </c:pt>
                <c:pt idx="3">
                  <c:v>Not at All Valuable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0.182</c:v>
                </c:pt>
                <c:pt idx="1">
                  <c:v>0.23400000000000001</c:v>
                </c:pt>
                <c:pt idx="2">
                  <c:v>0.42899999999999999</c:v>
                </c:pt>
                <c:pt idx="3">
                  <c:v>0.156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4B5-504E-AABA-3840AD4FBAD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735842672"/>
        <c:axId val="735843064"/>
      </c:barChart>
      <c:catAx>
        <c:axId val="7358426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35843064"/>
        <c:crosses val="autoZero"/>
        <c:auto val="1"/>
        <c:lblAlgn val="ctr"/>
        <c:lblOffset val="100"/>
        <c:tickLblSkip val="1"/>
        <c:noMultiLvlLbl val="0"/>
      </c:catAx>
      <c:valAx>
        <c:axId val="7358430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35842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245612045078023E-3"/>
          <c:y val="0"/>
          <c:w val="0.98838271717276216"/>
          <c:h val="0.8946807403314488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0.364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>
              <a:outerShdw blurRad="76200" dist="50800" dir="2700000" algn="tl" rotWithShape="0">
                <a:prstClr val="black">
                  <a:alpha val="25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76200" dist="508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986-B945-9B1C-85AA5CF1BA6B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76200" dist="508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986-B945-9B1C-85AA5CF1BA6B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76200" dist="508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986-B945-9B1C-85AA5CF1BA6B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76200" dist="508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986-B945-9B1C-85AA5CF1BA6B}"/>
              </c:ext>
            </c:extLst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76200" dist="508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9986-B945-9B1C-85AA5CF1BA6B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MEDHOST</c:v>
                </c:pt>
                <c:pt idx="1">
                  <c:v>Athenahealth</c:v>
                </c:pt>
                <c:pt idx="2">
                  <c:v>Allscripts</c:v>
                </c:pt>
                <c:pt idx="3">
                  <c:v>Evident</c:v>
                </c:pt>
                <c:pt idx="4">
                  <c:v>MEDITECH</c:v>
                </c:pt>
                <c:pt idx="5">
                  <c:v>Cerner</c:v>
                </c:pt>
                <c:pt idx="6">
                  <c:v>Epic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1.2E-2</c:v>
                </c:pt>
                <c:pt idx="1">
                  <c:v>3.5000000000000003E-2</c:v>
                </c:pt>
                <c:pt idx="2">
                  <c:v>5.8999999999999997E-2</c:v>
                </c:pt>
                <c:pt idx="3">
                  <c:v>0.153</c:v>
                </c:pt>
                <c:pt idx="4">
                  <c:v>0.153</c:v>
                </c:pt>
                <c:pt idx="5">
                  <c:v>0.23499999999999999</c:v>
                </c:pt>
                <c:pt idx="6">
                  <c:v>0.35299999999999998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986-B945-9B1C-85AA5CF1BA6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735842672"/>
        <c:axId val="735843064"/>
      </c:barChart>
      <c:catAx>
        <c:axId val="7358426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35843064"/>
        <c:crosses val="autoZero"/>
        <c:auto val="1"/>
        <c:lblAlgn val="ctr"/>
        <c:lblOffset val="100"/>
        <c:tickLblSkip val="1"/>
        <c:noMultiLvlLbl val="0"/>
      </c:catAx>
      <c:valAx>
        <c:axId val="7358430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35842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325573721488618E-2"/>
          <c:y val="6.0873128724062413E-2"/>
          <c:w val="0.97534885255702275"/>
          <c:h val="0.485370097691251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B43-E240-98BA-8C0F84183F86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B43-E240-98BA-8C0F84183F86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B43-E240-98BA-8C0F84183F86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B43-E240-98BA-8C0F84183F86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B43-E240-98BA-8C0F84183F86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Not at All Valuable</c:v>
                </c:pt>
                <c:pt idx="1">
                  <c:v>Somewhat Valuable</c:v>
                </c:pt>
                <c:pt idx="2">
                  <c:v>Valuable</c:v>
                </c:pt>
                <c:pt idx="3">
                  <c:v>Very Valuable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6.7000000000000004E-2</c:v>
                </c:pt>
                <c:pt idx="1">
                  <c:v>0.222</c:v>
                </c:pt>
                <c:pt idx="2">
                  <c:v>0.38900000000000001</c:v>
                </c:pt>
                <c:pt idx="3">
                  <c:v>0.32200000000000001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B43-E240-98BA-8C0F84183F8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7"/>
        <c:overlap val="-27"/>
        <c:axId val="1613159392"/>
        <c:axId val="1613161072"/>
      </c:barChart>
      <c:catAx>
        <c:axId val="16131593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1" baseline="0" dirty="0">
                    <a:solidFill>
                      <a:schemeClr val="tx1"/>
                    </a:solidFill>
                  </a:rPr>
                  <a:t>Average: 2.9</a:t>
                </a:r>
                <a:br>
                  <a:rPr lang="en-US" sz="1100" b="1" baseline="0" dirty="0">
                    <a:solidFill>
                      <a:schemeClr val="tx1"/>
                    </a:solidFill>
                  </a:rPr>
                </a:br>
                <a:r>
                  <a:rPr lang="en-US" sz="1100" b="1" baseline="0" dirty="0">
                    <a:solidFill>
                      <a:schemeClr val="tx1"/>
                    </a:solidFill>
                  </a:rPr>
                  <a:t>Access to Innovative Tools</a:t>
                </a:r>
                <a:endParaRPr lang="en-US" sz="11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1187440589133868"/>
              <c:y val="0.6721591206127326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3161072"/>
        <c:crosses val="autoZero"/>
        <c:auto val="1"/>
        <c:lblAlgn val="ctr"/>
        <c:lblOffset val="100"/>
        <c:noMultiLvlLbl val="0"/>
      </c:catAx>
      <c:valAx>
        <c:axId val="16131610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13159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325573721488618E-2"/>
          <c:y val="6.0873128724062413E-2"/>
          <c:w val="0.97534885255702275"/>
          <c:h val="0.485370097691251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B43-E240-98BA-8C0F84183F86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B43-E240-98BA-8C0F84183F86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B43-E240-98BA-8C0F84183F86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B43-E240-98BA-8C0F84183F86}"/>
              </c:ext>
            </c:extLst>
          </c:dPt>
          <c:dPt>
            <c:idx val="5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B43-E240-98BA-8C0F84183F86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Not at All Valuable</c:v>
                </c:pt>
                <c:pt idx="1">
                  <c:v>Somewhat Valuable</c:v>
                </c:pt>
                <c:pt idx="2">
                  <c:v>Valuable</c:v>
                </c:pt>
                <c:pt idx="3">
                  <c:v>Very Valuable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6.7000000000000004E-2</c:v>
                </c:pt>
                <c:pt idx="1">
                  <c:v>0.23300000000000001</c:v>
                </c:pt>
                <c:pt idx="2">
                  <c:v>0.4</c:v>
                </c:pt>
                <c:pt idx="3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B43-E240-98BA-8C0F84183F8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7"/>
        <c:overlap val="-27"/>
        <c:axId val="1613159392"/>
        <c:axId val="1613161072"/>
      </c:barChart>
      <c:catAx>
        <c:axId val="16131593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1" baseline="0" dirty="0">
                    <a:solidFill>
                      <a:schemeClr val="tx1"/>
                    </a:solidFill>
                  </a:rPr>
                  <a:t>Average: 2.9</a:t>
                </a:r>
                <a:br>
                  <a:rPr lang="en-US" sz="1100" b="1" baseline="0" dirty="0">
                    <a:solidFill>
                      <a:schemeClr val="tx1"/>
                    </a:solidFill>
                  </a:rPr>
                </a:br>
                <a:r>
                  <a:rPr lang="en-US" sz="1100" b="1" baseline="0" dirty="0">
                    <a:solidFill>
                      <a:schemeClr val="tx1"/>
                    </a:solidFill>
                  </a:rPr>
                  <a:t>Access to Skills/Industry Experience</a:t>
                </a:r>
                <a:endParaRPr lang="en-US" sz="11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26243867759524714"/>
              <c:y val="0.6721591206127326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3161072"/>
        <c:crosses val="autoZero"/>
        <c:auto val="1"/>
        <c:lblAlgn val="ctr"/>
        <c:lblOffset val="100"/>
        <c:noMultiLvlLbl val="0"/>
      </c:catAx>
      <c:valAx>
        <c:axId val="16131610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13159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325573721488618E-2"/>
          <c:y val="6.0873128724062413E-2"/>
          <c:w val="0.97534885255702275"/>
          <c:h val="0.485370097691251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B43-E240-98BA-8C0F84183F86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B43-E240-98BA-8C0F84183F86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B43-E240-98BA-8C0F84183F86}"/>
              </c:ext>
            </c:extLst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B43-E240-98BA-8C0F84183F86}"/>
              </c:ext>
            </c:extLst>
          </c:dPt>
          <c:dPt>
            <c:idx val="5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B43-E240-98BA-8C0F84183F86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Not at All Valuable</c:v>
                </c:pt>
                <c:pt idx="1">
                  <c:v>Somewhat Valuable</c:v>
                </c:pt>
                <c:pt idx="2">
                  <c:v>Valuable</c:v>
                </c:pt>
                <c:pt idx="3">
                  <c:v>Very Valuable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4.3999999999999997E-2</c:v>
                </c:pt>
                <c:pt idx="1">
                  <c:v>0.17599999999999999</c:v>
                </c:pt>
                <c:pt idx="2">
                  <c:v>0.33</c:v>
                </c:pt>
                <c:pt idx="3">
                  <c:v>0.45100000000000001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B43-E240-98BA-8C0F84183F8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7"/>
        <c:overlap val="-27"/>
        <c:axId val="1613159392"/>
        <c:axId val="1613161072"/>
      </c:barChart>
      <c:catAx>
        <c:axId val="16131593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1" baseline="0" dirty="0">
                    <a:solidFill>
                      <a:schemeClr val="tx1"/>
                    </a:solidFill>
                  </a:rPr>
                  <a:t>Average: 3.2</a:t>
                </a:r>
                <a:br>
                  <a:rPr lang="en-US" sz="1100" b="1" baseline="0" dirty="0">
                    <a:solidFill>
                      <a:schemeClr val="tx1"/>
                    </a:solidFill>
                  </a:rPr>
                </a:br>
                <a:r>
                  <a:rPr lang="en-US" sz="1100" b="1" baseline="0" dirty="0">
                    <a:solidFill>
                      <a:schemeClr val="tx1"/>
                    </a:solidFill>
                  </a:rPr>
                  <a:t>Fill a Resourcing Gap</a:t>
                </a:r>
                <a:endParaRPr lang="en-US" sz="11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14269321684394337"/>
              <c:y val="0.6721591206127326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3161072"/>
        <c:crosses val="autoZero"/>
        <c:auto val="1"/>
        <c:lblAlgn val="ctr"/>
        <c:lblOffset val="100"/>
        <c:noMultiLvlLbl val="0"/>
      </c:catAx>
      <c:valAx>
        <c:axId val="16131610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13159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325573721488618E-2"/>
          <c:y val="6.0873128724062413E-2"/>
          <c:w val="0.97534885255702275"/>
          <c:h val="0.485370097691251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B43-E240-98BA-8C0F84183F86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B43-E240-98BA-8C0F84183F86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B43-E240-98BA-8C0F84183F86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B43-E240-98BA-8C0F84183F86}"/>
              </c:ext>
            </c:extLst>
          </c:dPt>
          <c:dPt>
            <c:idx val="5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B43-E240-98BA-8C0F84183F86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Not at All Valuable</c:v>
                </c:pt>
                <c:pt idx="1">
                  <c:v>Somewhat Valuable</c:v>
                </c:pt>
                <c:pt idx="2">
                  <c:v>Valuable</c:v>
                </c:pt>
                <c:pt idx="3">
                  <c:v>Very Valuable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0.1</c:v>
                </c:pt>
                <c:pt idx="1">
                  <c:v>0.14399999999999999</c:v>
                </c:pt>
                <c:pt idx="2">
                  <c:v>0.222</c:v>
                </c:pt>
                <c:pt idx="3">
                  <c:v>0.53300000000000003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B43-E240-98BA-8C0F84183F8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7"/>
        <c:overlap val="-27"/>
        <c:axId val="1613159392"/>
        <c:axId val="1613161072"/>
      </c:barChart>
      <c:catAx>
        <c:axId val="16131593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1" baseline="0" dirty="0">
                    <a:solidFill>
                      <a:schemeClr val="tx1"/>
                    </a:solidFill>
                  </a:rPr>
                  <a:t>Average: 3.1</a:t>
                </a:r>
                <a:br>
                  <a:rPr lang="en-US" sz="1100" b="1" baseline="0" dirty="0">
                    <a:solidFill>
                      <a:schemeClr val="tx1"/>
                    </a:solidFill>
                  </a:rPr>
                </a:br>
                <a:r>
                  <a:rPr lang="en-US" sz="1100" b="1" baseline="0" dirty="0">
                    <a:solidFill>
                      <a:schemeClr val="tx1"/>
                    </a:solidFill>
                  </a:rPr>
                  <a:t>Performance Improvement</a:t>
                </a:r>
                <a:endParaRPr lang="en-US" sz="11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27441322367037752"/>
              <c:y val="0.6721591206127326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3161072"/>
        <c:crosses val="autoZero"/>
        <c:auto val="1"/>
        <c:lblAlgn val="ctr"/>
        <c:lblOffset val="100"/>
        <c:noMultiLvlLbl val="0"/>
      </c:catAx>
      <c:valAx>
        <c:axId val="16131610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13159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325573721488618E-2"/>
          <c:y val="6.0873128724062413E-2"/>
          <c:w val="0.97534885255702275"/>
          <c:h val="0.485370097691251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B43-E240-98BA-8C0F84183F86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B43-E240-98BA-8C0F84183F86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B43-E240-98BA-8C0F84183F86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B43-E240-98BA-8C0F84183F86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B43-E240-98BA-8C0F84183F86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Not at All Valuable</c:v>
                </c:pt>
                <c:pt idx="1">
                  <c:v>Somewhat Valuable</c:v>
                </c:pt>
                <c:pt idx="2">
                  <c:v>Valuable</c:v>
                </c:pt>
                <c:pt idx="3">
                  <c:v>Very Valuable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0.13500000000000001</c:v>
                </c:pt>
                <c:pt idx="1">
                  <c:v>0.16900000000000001</c:v>
                </c:pt>
                <c:pt idx="2">
                  <c:v>0.247</c:v>
                </c:pt>
                <c:pt idx="3">
                  <c:v>0.44900000000000001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B43-E240-98BA-8C0F84183F8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7"/>
        <c:overlap val="-27"/>
        <c:axId val="1613159392"/>
        <c:axId val="1613161072"/>
      </c:barChart>
      <c:catAx>
        <c:axId val="16131593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1" baseline="0" dirty="0">
                    <a:solidFill>
                      <a:schemeClr val="tx1"/>
                    </a:solidFill>
                  </a:rPr>
                  <a:t>Average: 2.9</a:t>
                </a:r>
                <a:br>
                  <a:rPr lang="en-US" sz="1100" b="1" baseline="0" dirty="0">
                    <a:solidFill>
                      <a:schemeClr val="tx1"/>
                    </a:solidFill>
                  </a:rPr>
                </a:br>
                <a:r>
                  <a:rPr lang="en-US" sz="1100" b="1" baseline="0" dirty="0">
                    <a:solidFill>
                      <a:schemeClr val="tx1"/>
                    </a:solidFill>
                  </a:rPr>
                  <a:t>Reduction in Cost</a:t>
                </a:r>
                <a:endParaRPr lang="en-US" sz="11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20855322025716044"/>
              <c:y val="0.6721591206127326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3161072"/>
        <c:crosses val="autoZero"/>
        <c:auto val="1"/>
        <c:lblAlgn val="ctr"/>
        <c:lblOffset val="100"/>
        <c:noMultiLvlLbl val="0"/>
      </c:catAx>
      <c:valAx>
        <c:axId val="16131610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13159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325573721488618E-2"/>
          <c:y val="6.0873128724062413E-2"/>
          <c:w val="0.97534885255702275"/>
          <c:h val="0.752832387242779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B43-E240-98BA-8C0F84183F86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B43-E240-98BA-8C0F84183F86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B43-E240-98BA-8C0F84183F86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B43-E240-98BA-8C0F84183F86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B43-E240-98BA-8C0F84183F86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Not at All Valuable</c:v>
                </c:pt>
                <c:pt idx="1">
                  <c:v>Somewhat Valuable</c:v>
                </c:pt>
                <c:pt idx="2">
                  <c:v>Valuable</c:v>
                </c:pt>
                <c:pt idx="3">
                  <c:v>Very Valuable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6.7000000000000004E-2</c:v>
                </c:pt>
                <c:pt idx="1">
                  <c:v>0.33300000000000002</c:v>
                </c:pt>
                <c:pt idx="2">
                  <c:v>0.26700000000000002</c:v>
                </c:pt>
                <c:pt idx="3">
                  <c:v>0.33300000000000002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B43-E240-98BA-8C0F84183F8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7"/>
        <c:overlap val="-27"/>
        <c:axId val="1613159392"/>
        <c:axId val="1613161072"/>
      </c:barChart>
      <c:catAx>
        <c:axId val="16131593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800" b="1" baseline="0" dirty="0">
                    <a:solidFill>
                      <a:schemeClr val="tx1"/>
                    </a:solidFill>
                  </a:rPr>
                  <a:t>Health System</a:t>
                </a:r>
                <a:endParaRPr lang="en-US" sz="8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23231218019102154"/>
              <c:y val="0.927034949479482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3161072"/>
        <c:crosses val="autoZero"/>
        <c:auto val="1"/>
        <c:lblAlgn val="ctr"/>
        <c:lblOffset val="100"/>
        <c:noMultiLvlLbl val="0"/>
      </c:catAx>
      <c:valAx>
        <c:axId val="16131610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13159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325573721488618E-2"/>
          <c:y val="6.0873128724062413E-2"/>
          <c:w val="0.97534885255702275"/>
          <c:h val="0.752832387242779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B43-E240-98BA-8C0F84183F86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B43-E240-98BA-8C0F84183F86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B43-E240-98BA-8C0F84183F86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B43-E240-98BA-8C0F84183F86}"/>
              </c:ext>
            </c:extLst>
          </c:dPt>
          <c:dPt>
            <c:idx val="5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B43-E240-98BA-8C0F84183F86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Not at All Valuable</c:v>
                </c:pt>
                <c:pt idx="1">
                  <c:v>Somewhat Valuable</c:v>
                </c:pt>
                <c:pt idx="2">
                  <c:v>Valuable</c:v>
                </c:pt>
                <c:pt idx="3">
                  <c:v>Very Valuable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6.8000000000000005E-2</c:v>
                </c:pt>
                <c:pt idx="1">
                  <c:v>0.189</c:v>
                </c:pt>
                <c:pt idx="2">
                  <c:v>0.41899999999999998</c:v>
                </c:pt>
                <c:pt idx="3">
                  <c:v>0.32400000000000001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B43-E240-98BA-8C0F84183F8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7"/>
        <c:overlap val="-27"/>
        <c:axId val="1613159392"/>
        <c:axId val="1613161072"/>
      </c:barChart>
      <c:catAx>
        <c:axId val="16131593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800" b="1" baseline="0" dirty="0">
                    <a:solidFill>
                      <a:schemeClr val="tx1"/>
                    </a:solidFill>
                  </a:rPr>
                  <a:t>Hospital or Medical Center</a:t>
                </a:r>
                <a:endParaRPr lang="en-US" sz="8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23231218019102154"/>
              <c:y val="0.927034949479482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3161072"/>
        <c:crosses val="autoZero"/>
        <c:auto val="1"/>
        <c:lblAlgn val="ctr"/>
        <c:lblOffset val="100"/>
        <c:noMultiLvlLbl val="0"/>
      </c:catAx>
      <c:valAx>
        <c:axId val="16131610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13159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325573721488618E-2"/>
          <c:y val="6.0873128724062413E-2"/>
          <c:w val="0.97534885255702275"/>
          <c:h val="0.752832387242779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B43-E240-98BA-8C0F84183F86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B43-E240-98BA-8C0F84183F86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B43-E240-98BA-8C0F84183F86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B43-E240-98BA-8C0F84183F86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B43-E240-98BA-8C0F84183F86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Not at All Valuable</c:v>
                </c:pt>
                <c:pt idx="1">
                  <c:v>Somewhat Valuable</c:v>
                </c:pt>
                <c:pt idx="2">
                  <c:v>Valuable</c:v>
                </c:pt>
                <c:pt idx="3">
                  <c:v>Very Valuable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6.7000000000000004E-2</c:v>
                </c:pt>
                <c:pt idx="1">
                  <c:v>0.4</c:v>
                </c:pt>
                <c:pt idx="2">
                  <c:v>0.33300000000000002</c:v>
                </c:pt>
                <c:pt idx="3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B43-E240-98BA-8C0F84183F8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7"/>
        <c:overlap val="-27"/>
        <c:axId val="1613159392"/>
        <c:axId val="1613161072"/>
      </c:barChart>
      <c:catAx>
        <c:axId val="16131593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800" b="1" baseline="0" dirty="0">
                    <a:solidFill>
                      <a:schemeClr val="tx1"/>
                    </a:solidFill>
                  </a:rPr>
                  <a:t>Health System</a:t>
                </a:r>
                <a:endParaRPr lang="en-US" sz="8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23231218019102154"/>
              <c:y val="0.927034949479482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3161072"/>
        <c:crosses val="autoZero"/>
        <c:auto val="1"/>
        <c:lblAlgn val="ctr"/>
        <c:lblOffset val="100"/>
        <c:noMultiLvlLbl val="0"/>
      </c:catAx>
      <c:valAx>
        <c:axId val="16131610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13159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325573721488618E-2"/>
          <c:y val="6.0873128724062413E-2"/>
          <c:w val="0.97534885255702275"/>
          <c:h val="0.752832387242779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B43-E240-98BA-8C0F84183F86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B43-E240-98BA-8C0F84183F86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B43-E240-98BA-8C0F84183F86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B43-E240-98BA-8C0F84183F86}"/>
              </c:ext>
            </c:extLst>
          </c:dPt>
          <c:dPt>
            <c:idx val="5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B43-E240-98BA-8C0F84183F86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Not at All Valuable</c:v>
                </c:pt>
                <c:pt idx="1">
                  <c:v>Somewhat Valuable</c:v>
                </c:pt>
                <c:pt idx="2">
                  <c:v>Valuable</c:v>
                </c:pt>
                <c:pt idx="3">
                  <c:v>Very Valuable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6.8000000000000005E-2</c:v>
                </c:pt>
                <c:pt idx="1">
                  <c:v>0.189</c:v>
                </c:pt>
                <c:pt idx="2">
                  <c:v>0.41899999999999998</c:v>
                </c:pt>
                <c:pt idx="3">
                  <c:v>0.32400000000000001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B43-E240-98BA-8C0F84183F8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7"/>
        <c:overlap val="-27"/>
        <c:axId val="1613159392"/>
        <c:axId val="1613161072"/>
      </c:barChart>
      <c:catAx>
        <c:axId val="16131593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800" b="1" baseline="0" dirty="0">
                    <a:solidFill>
                      <a:schemeClr val="tx1"/>
                    </a:solidFill>
                  </a:rPr>
                  <a:t>Hospital or Medical Center</a:t>
                </a:r>
                <a:endParaRPr lang="en-US" sz="8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23231218019102154"/>
              <c:y val="0.927034949479482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3161072"/>
        <c:crosses val="autoZero"/>
        <c:auto val="1"/>
        <c:lblAlgn val="ctr"/>
        <c:lblOffset val="100"/>
        <c:noMultiLvlLbl val="0"/>
      </c:catAx>
      <c:valAx>
        <c:axId val="16131610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13159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325573721488618E-2"/>
          <c:y val="6.0873128724062413E-2"/>
          <c:w val="0.97534885255702275"/>
          <c:h val="0.752832387242779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B43-E240-98BA-8C0F84183F86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B43-E240-98BA-8C0F84183F86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B43-E240-98BA-8C0F84183F86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B43-E240-98BA-8C0F84183F86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B43-E240-98BA-8C0F84183F86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Not at All Valuable</c:v>
                </c:pt>
                <c:pt idx="1">
                  <c:v>Somewhat Valuable</c:v>
                </c:pt>
                <c:pt idx="2">
                  <c:v>Valuable</c:v>
                </c:pt>
                <c:pt idx="3">
                  <c:v>Very Valuable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B43-E240-98BA-8C0F84183F8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7"/>
        <c:overlap val="-27"/>
        <c:axId val="1613159392"/>
        <c:axId val="1613161072"/>
      </c:barChart>
      <c:catAx>
        <c:axId val="16131593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800" b="1" baseline="0" dirty="0">
                    <a:solidFill>
                      <a:schemeClr val="tx1"/>
                    </a:solidFill>
                  </a:rPr>
                  <a:t>Health System</a:t>
                </a:r>
                <a:endParaRPr lang="en-US" sz="8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23231218019102154"/>
              <c:y val="0.927034949479482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3161072"/>
        <c:crosses val="autoZero"/>
        <c:auto val="1"/>
        <c:lblAlgn val="ctr"/>
        <c:lblOffset val="100"/>
        <c:noMultiLvlLbl val="0"/>
      </c:catAx>
      <c:valAx>
        <c:axId val="16131610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13159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77987294422197"/>
          <c:y val="0"/>
          <c:w val="0.88152737097476597"/>
          <c:h val="0.8946807403314488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blurRad="76200" dist="50800" dir="2700000" algn="tl" rotWithShape="0">
                <a:prstClr val="black">
                  <a:alpha val="25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76200" dist="508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986-B945-9B1C-85AA5CF1BA6B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76200" dist="508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986-B945-9B1C-85AA5CF1BA6B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76200" dist="508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986-B945-9B1C-85AA5CF1BA6B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76200" dist="508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986-B945-9B1C-85AA5CF1BA6B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76200" dist="508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9986-B945-9B1C-85AA5CF1BA6B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MEDHOST</c:v>
                </c:pt>
                <c:pt idx="1">
                  <c:v>Athenahealth</c:v>
                </c:pt>
                <c:pt idx="2">
                  <c:v>Allscripts</c:v>
                </c:pt>
                <c:pt idx="3">
                  <c:v>Evident</c:v>
                </c:pt>
                <c:pt idx="4">
                  <c:v>MEDITECH</c:v>
                </c:pt>
                <c:pt idx="5">
                  <c:v>Cerner</c:v>
                </c:pt>
                <c:pt idx="6">
                  <c:v>Epic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1.9E-2</c:v>
                </c:pt>
                <c:pt idx="1">
                  <c:v>3.6999999999999998E-2</c:v>
                </c:pt>
                <c:pt idx="2">
                  <c:v>5.6000000000000001E-2</c:v>
                </c:pt>
                <c:pt idx="3">
                  <c:v>0.12</c:v>
                </c:pt>
                <c:pt idx="4">
                  <c:v>0.13900000000000001</c:v>
                </c:pt>
                <c:pt idx="5">
                  <c:v>0.23100000000000001</c:v>
                </c:pt>
                <c:pt idx="6">
                  <c:v>0.39800000000000002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986-B945-9B1C-85AA5CF1BA6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735842672"/>
        <c:axId val="735843064"/>
      </c:barChart>
      <c:catAx>
        <c:axId val="735842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5843064"/>
        <c:crosses val="autoZero"/>
        <c:auto val="1"/>
        <c:lblAlgn val="ctr"/>
        <c:lblOffset val="100"/>
        <c:tickLblSkip val="1"/>
        <c:noMultiLvlLbl val="0"/>
      </c:catAx>
      <c:valAx>
        <c:axId val="7358430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35842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325573721488618E-2"/>
          <c:y val="6.0873128724062413E-2"/>
          <c:w val="0.97534885255702275"/>
          <c:h val="0.752832387242779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B43-E240-98BA-8C0F84183F86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B43-E240-98BA-8C0F84183F86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B43-E240-98BA-8C0F84183F86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B43-E240-98BA-8C0F84183F86}"/>
              </c:ext>
            </c:extLst>
          </c:dPt>
          <c:dPt>
            <c:idx val="5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B43-E240-98BA-8C0F84183F86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Not at All Valuable</c:v>
                </c:pt>
                <c:pt idx="1">
                  <c:v>Somewhat Valuable</c:v>
                </c:pt>
                <c:pt idx="2">
                  <c:v>Valuable</c:v>
                </c:pt>
                <c:pt idx="3">
                  <c:v>Very Valuable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5.2999999999999999E-2</c:v>
                </c:pt>
                <c:pt idx="1">
                  <c:v>0.17299999999999999</c:v>
                </c:pt>
                <c:pt idx="2">
                  <c:v>0.32</c:v>
                </c:pt>
                <c:pt idx="3">
                  <c:v>0.45300000000000001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B43-E240-98BA-8C0F84183F8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7"/>
        <c:overlap val="-27"/>
        <c:axId val="1613159392"/>
        <c:axId val="1613161072"/>
      </c:barChart>
      <c:catAx>
        <c:axId val="16131593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800" b="1" baseline="0" dirty="0">
                    <a:solidFill>
                      <a:schemeClr val="tx1"/>
                    </a:solidFill>
                  </a:rPr>
                  <a:t>Hospital or Medical Center</a:t>
                </a:r>
                <a:endParaRPr lang="en-US" sz="8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23231218019102154"/>
              <c:y val="0.927034949479482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3161072"/>
        <c:crosses val="autoZero"/>
        <c:auto val="1"/>
        <c:lblAlgn val="ctr"/>
        <c:lblOffset val="100"/>
        <c:noMultiLvlLbl val="0"/>
      </c:catAx>
      <c:valAx>
        <c:axId val="16131610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13159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325573721488618E-2"/>
          <c:y val="6.0873128724062413E-2"/>
          <c:w val="0.97534885255702275"/>
          <c:h val="0.752832387242779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B43-E240-98BA-8C0F84183F86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B43-E240-98BA-8C0F84183F86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B43-E240-98BA-8C0F84183F86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B43-E240-98BA-8C0F84183F86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B43-E240-98BA-8C0F84183F86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Not at All Valuable</c:v>
                </c:pt>
                <c:pt idx="1">
                  <c:v>Somewhat Valuable</c:v>
                </c:pt>
                <c:pt idx="2">
                  <c:v>Valuable</c:v>
                </c:pt>
                <c:pt idx="3">
                  <c:v>Very Valuable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0.13300000000000001</c:v>
                </c:pt>
                <c:pt idx="1">
                  <c:v>0.2</c:v>
                </c:pt>
                <c:pt idx="2">
                  <c:v>0.2</c:v>
                </c:pt>
                <c:pt idx="3">
                  <c:v>0.46700000000000003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B43-E240-98BA-8C0F84183F8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7"/>
        <c:overlap val="-27"/>
        <c:axId val="1613159392"/>
        <c:axId val="1613161072"/>
      </c:barChart>
      <c:catAx>
        <c:axId val="16131593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800" b="1" baseline="0" dirty="0">
                    <a:solidFill>
                      <a:schemeClr val="tx1"/>
                    </a:solidFill>
                  </a:rPr>
                  <a:t>Health System</a:t>
                </a:r>
                <a:endParaRPr lang="en-US" sz="8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23231218019102154"/>
              <c:y val="0.927034949479482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3161072"/>
        <c:crosses val="autoZero"/>
        <c:auto val="1"/>
        <c:lblAlgn val="ctr"/>
        <c:lblOffset val="100"/>
        <c:noMultiLvlLbl val="0"/>
      </c:catAx>
      <c:valAx>
        <c:axId val="16131610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13159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325573721488618E-2"/>
          <c:y val="6.0873128724062413E-2"/>
          <c:w val="0.97534885255702275"/>
          <c:h val="0.752832387242779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B43-E240-98BA-8C0F84183F86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B43-E240-98BA-8C0F84183F86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B43-E240-98BA-8C0F84183F86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B43-E240-98BA-8C0F84183F86}"/>
              </c:ext>
            </c:extLst>
          </c:dPt>
          <c:dPt>
            <c:idx val="5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B43-E240-98BA-8C0F84183F86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Not at All Valuable</c:v>
                </c:pt>
                <c:pt idx="1">
                  <c:v>Somewhat Valuable</c:v>
                </c:pt>
                <c:pt idx="2">
                  <c:v>Valuable</c:v>
                </c:pt>
                <c:pt idx="3">
                  <c:v>Very Valuable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9.5000000000000001E-2</c:v>
                </c:pt>
                <c:pt idx="1">
                  <c:v>0.13500000000000001</c:v>
                </c:pt>
                <c:pt idx="2">
                  <c:v>0.23</c:v>
                </c:pt>
                <c:pt idx="3">
                  <c:v>0.54100000000000004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B43-E240-98BA-8C0F84183F8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7"/>
        <c:overlap val="-27"/>
        <c:axId val="1613159392"/>
        <c:axId val="1613161072"/>
      </c:barChart>
      <c:catAx>
        <c:axId val="16131593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800" b="1" baseline="0" dirty="0">
                    <a:solidFill>
                      <a:schemeClr val="tx1"/>
                    </a:solidFill>
                  </a:rPr>
                  <a:t>Hospital or Medical Center</a:t>
                </a:r>
                <a:endParaRPr lang="en-US" sz="8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23231218019102154"/>
              <c:y val="0.927034949479482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3161072"/>
        <c:crosses val="autoZero"/>
        <c:auto val="1"/>
        <c:lblAlgn val="ctr"/>
        <c:lblOffset val="100"/>
        <c:noMultiLvlLbl val="0"/>
      </c:catAx>
      <c:valAx>
        <c:axId val="16131610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13159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325573721488618E-2"/>
          <c:y val="6.0873128724062413E-2"/>
          <c:w val="0.97534885255702275"/>
          <c:h val="0.752832387242779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B43-E240-98BA-8C0F84183F86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B43-E240-98BA-8C0F84183F86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B43-E240-98BA-8C0F84183F86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B43-E240-98BA-8C0F84183F86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B43-E240-98BA-8C0F84183F86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Not at All Valuable</c:v>
                </c:pt>
                <c:pt idx="1">
                  <c:v>Somewhat Valuable</c:v>
                </c:pt>
                <c:pt idx="2">
                  <c:v>Valuable</c:v>
                </c:pt>
                <c:pt idx="3">
                  <c:v>Very Valuable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0.33</c:v>
                </c:pt>
                <c:pt idx="1">
                  <c:v>0</c:v>
                </c:pt>
                <c:pt idx="2">
                  <c:v>0.33</c:v>
                </c:pt>
                <c:pt idx="3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B43-E240-98BA-8C0F84183F8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7"/>
        <c:overlap val="-27"/>
        <c:axId val="1613159392"/>
        <c:axId val="1613161072"/>
      </c:barChart>
      <c:catAx>
        <c:axId val="16131593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800" b="1" baseline="0" dirty="0">
                    <a:solidFill>
                      <a:schemeClr val="tx1"/>
                    </a:solidFill>
                  </a:rPr>
                  <a:t>Health System</a:t>
                </a:r>
                <a:endParaRPr lang="en-US" sz="8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23231218019102154"/>
              <c:y val="0.927034949479482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3161072"/>
        <c:crosses val="autoZero"/>
        <c:auto val="1"/>
        <c:lblAlgn val="ctr"/>
        <c:lblOffset val="100"/>
        <c:noMultiLvlLbl val="0"/>
      </c:catAx>
      <c:valAx>
        <c:axId val="16131610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13159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325573721488618E-2"/>
          <c:y val="6.0873128724062413E-2"/>
          <c:w val="0.97534885255702275"/>
          <c:h val="0.752832387242779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B43-E240-98BA-8C0F84183F86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B43-E240-98BA-8C0F84183F86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B43-E240-98BA-8C0F84183F86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B43-E240-98BA-8C0F84183F86}"/>
              </c:ext>
            </c:extLst>
          </c:dPt>
          <c:dPt>
            <c:idx val="5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B43-E240-98BA-8C0F84183F86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Not at All Valuable</c:v>
                </c:pt>
                <c:pt idx="1">
                  <c:v>Somewhat Valuable</c:v>
                </c:pt>
                <c:pt idx="2">
                  <c:v>Valuable</c:v>
                </c:pt>
                <c:pt idx="3">
                  <c:v>Very Valuable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9.6000000000000002E-2</c:v>
                </c:pt>
                <c:pt idx="1">
                  <c:v>0.20499999999999999</c:v>
                </c:pt>
                <c:pt idx="2">
                  <c:v>0.219</c:v>
                </c:pt>
                <c:pt idx="3">
                  <c:v>0.47899999999999998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B43-E240-98BA-8C0F84183F8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7"/>
        <c:overlap val="-27"/>
        <c:axId val="1613159392"/>
        <c:axId val="1613161072"/>
      </c:barChart>
      <c:catAx>
        <c:axId val="16131593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800" b="1" baseline="0" dirty="0">
                    <a:solidFill>
                      <a:schemeClr val="tx1"/>
                    </a:solidFill>
                  </a:rPr>
                  <a:t>Hospital or Medical Center</a:t>
                </a:r>
                <a:endParaRPr lang="en-US" sz="8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23231218019102154"/>
              <c:y val="0.927034949479482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3161072"/>
        <c:crosses val="autoZero"/>
        <c:auto val="1"/>
        <c:lblAlgn val="ctr"/>
        <c:lblOffset val="100"/>
        <c:noMultiLvlLbl val="0"/>
      </c:catAx>
      <c:valAx>
        <c:axId val="16131610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13159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721181440581677"/>
          <c:y val="0"/>
          <c:w val="0.80809542951317126"/>
          <c:h val="0.997512520498160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blurRad="76200" dist="50800" dir="2700000" algn="tl" rotWithShape="0">
                <a:prstClr val="black">
                  <a:alpha val="25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76200" dist="508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174-6344-9358-969B7A68F216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76200" dist="508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174-6344-9358-969B7A68F216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76200" dist="508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174-6344-9358-969B7A68F216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76200" dist="508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174-6344-9358-969B7A68F216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76200" dist="508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1174-6344-9358-969B7A68F216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&gt;10 Years</c:v>
                </c:pt>
                <c:pt idx="1">
                  <c:v>10 Years</c:v>
                </c:pt>
                <c:pt idx="2">
                  <c:v>9 Years</c:v>
                </c:pt>
                <c:pt idx="3">
                  <c:v>8 Years</c:v>
                </c:pt>
                <c:pt idx="4">
                  <c:v>7 Years</c:v>
                </c:pt>
                <c:pt idx="5">
                  <c:v>6 Years</c:v>
                </c:pt>
                <c:pt idx="6">
                  <c:v>5 Years</c:v>
                </c:pt>
                <c:pt idx="7">
                  <c:v>4 Years</c:v>
                </c:pt>
                <c:pt idx="8">
                  <c:v>3 Years</c:v>
                </c:pt>
                <c:pt idx="9">
                  <c:v>2 Years</c:v>
                </c:pt>
                <c:pt idx="10">
                  <c:v>1 Year</c:v>
                </c:pt>
                <c:pt idx="11">
                  <c:v>Our EHR is Not Fully Implemented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0.33600000000000002</c:v>
                </c:pt>
                <c:pt idx="1">
                  <c:v>6.4000000000000001E-2</c:v>
                </c:pt>
                <c:pt idx="2">
                  <c:v>5.5E-2</c:v>
                </c:pt>
                <c:pt idx="3">
                  <c:v>9.0999999999999998E-2</c:v>
                </c:pt>
                <c:pt idx="4">
                  <c:v>3.5999999999999997E-2</c:v>
                </c:pt>
                <c:pt idx="5">
                  <c:v>4.4999999999999998E-2</c:v>
                </c:pt>
                <c:pt idx="6">
                  <c:v>5.5E-2</c:v>
                </c:pt>
                <c:pt idx="7">
                  <c:v>7.2999999999999995E-2</c:v>
                </c:pt>
                <c:pt idx="8">
                  <c:v>9.0999999999999998E-2</c:v>
                </c:pt>
                <c:pt idx="9">
                  <c:v>6.4000000000000001E-2</c:v>
                </c:pt>
                <c:pt idx="10">
                  <c:v>5.5E-2</c:v>
                </c:pt>
                <c:pt idx="11">
                  <c:v>3.5999999999999997E-2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174-6344-9358-969B7A68F21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735842672"/>
        <c:axId val="735843064"/>
      </c:barChart>
      <c:catAx>
        <c:axId val="735842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5843064"/>
        <c:crosses val="autoZero"/>
        <c:auto val="1"/>
        <c:lblAlgn val="ctr"/>
        <c:lblOffset val="100"/>
        <c:tickLblSkip val="1"/>
        <c:noMultiLvlLbl val="0"/>
      </c:catAx>
      <c:valAx>
        <c:axId val="7358430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35842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732814133793796"/>
          <c:y val="0"/>
          <c:w val="0.8079791859855342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>
              <a:outerShdw blurRad="76200" dist="50800" dir="2700000" algn="tl" rotWithShape="0">
                <a:prstClr val="black">
                  <a:alpha val="25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76200" dist="508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D1B-7D4A-A9B7-F93F4EF5A9F1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76200" dist="508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D1B-7D4A-A9B7-F93F4EF5A9F1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76200" dist="508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D1B-7D4A-A9B7-F93F4EF5A9F1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76200" dist="508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D1B-7D4A-A9B7-F93F4EF5A9F1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76200" dist="508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9D1B-7D4A-A9B7-F93F4EF5A9F1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Athenahealth</c:v>
                </c:pt>
                <c:pt idx="1">
                  <c:v>Epic</c:v>
                </c:pt>
                <c:pt idx="2">
                  <c:v>Cerner</c:v>
                </c:pt>
                <c:pt idx="3">
                  <c:v>MEDITECH</c:v>
                </c:pt>
                <c:pt idx="4">
                  <c:v>Allscripts</c:v>
                </c:pt>
                <c:pt idx="5">
                  <c:v>Evident</c:v>
                </c:pt>
                <c:pt idx="6">
                  <c:v>MEDHOST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</c:v>
                </c:pt>
                <c:pt idx="1">
                  <c:v>6.4</c:v>
                </c:pt>
                <c:pt idx="2">
                  <c:v>7.2</c:v>
                </c:pt>
                <c:pt idx="3">
                  <c:v>7.5</c:v>
                </c:pt>
                <c:pt idx="4">
                  <c:v>9.1999999999999993</c:v>
                </c:pt>
                <c:pt idx="5">
                  <c:v>9.9</c:v>
                </c:pt>
                <c:pt idx="6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D1B-7D4A-A9B7-F93F4EF5A9F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735842672"/>
        <c:axId val="735843064"/>
      </c:barChart>
      <c:catAx>
        <c:axId val="735842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5843064"/>
        <c:crosses val="autoZero"/>
        <c:auto val="1"/>
        <c:lblAlgn val="ctr"/>
        <c:lblOffset val="100"/>
        <c:tickLblSkip val="1"/>
        <c:noMultiLvlLbl val="0"/>
      </c:catAx>
      <c:valAx>
        <c:axId val="7358430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35842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74118763033606"/>
          <c:y val="0"/>
          <c:w val="0.78456609074693395"/>
          <c:h val="0.8946807403314488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0.364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>
              <a:outerShdw blurRad="76200" dist="50800" dir="2700000" algn="tl" rotWithShape="0">
                <a:prstClr val="black">
                  <a:alpha val="25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76200" dist="508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C1C-F543-8012-BD6C8BFCE048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76200" dist="508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C1C-F543-8012-BD6C8BFCE048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76200" dist="508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C1C-F543-8012-BD6C8BFCE048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76200" dist="508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C1C-F543-8012-BD6C8BFCE048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76200" dist="508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EC1C-F543-8012-BD6C8BFCE048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Athenahealth</c:v>
                </c:pt>
                <c:pt idx="1">
                  <c:v>Epic</c:v>
                </c:pt>
                <c:pt idx="2">
                  <c:v>Cerner</c:v>
                </c:pt>
                <c:pt idx="3">
                  <c:v>MEDITECH</c:v>
                </c:pt>
                <c:pt idx="4">
                  <c:v>Allscripts</c:v>
                </c:pt>
                <c:pt idx="5">
                  <c:v>Evident</c:v>
                </c:pt>
                <c:pt idx="6">
                  <c:v>MEDHOST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</c:v>
                </c:pt>
                <c:pt idx="1">
                  <c:v>5.7</c:v>
                </c:pt>
                <c:pt idx="2">
                  <c:v>9.1999999999999993</c:v>
                </c:pt>
                <c:pt idx="3">
                  <c:v>7</c:v>
                </c:pt>
                <c:pt idx="4">
                  <c:v>5</c:v>
                </c:pt>
                <c:pt idx="5">
                  <c:v>0</c:v>
                </c:pt>
                <c:pt idx="6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C1C-F543-8012-BD6C8BFCE04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735842672"/>
        <c:axId val="735843064"/>
      </c:barChart>
      <c:catAx>
        <c:axId val="735842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5843064"/>
        <c:crosses val="autoZero"/>
        <c:auto val="1"/>
        <c:lblAlgn val="ctr"/>
        <c:lblOffset val="100"/>
        <c:tickLblSkip val="1"/>
        <c:noMultiLvlLbl val="0"/>
      </c:catAx>
      <c:valAx>
        <c:axId val="7358430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35842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F25E1A-BA86-EB4E-9CD8-C5DD71006FAB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7AB9A-7421-8B48-9209-69D15362C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95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F7AB9A-7421-8B48-9209-69D15362C7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3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F7AB9A-7421-8B48-9209-69D15362C7C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485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F4420198-3E58-1F47-BDEF-EB617DF370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38459"/>
          <a:stretch/>
        </p:blipFill>
        <p:spPr>
          <a:xfrm>
            <a:off x="-37080" y="-20858"/>
            <a:ext cx="12229080" cy="4233333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533400"/>
            <a:ext cx="9144000" cy="3390900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4800" b="1" cap="all" spc="-6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Meeting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" y="4441287"/>
            <a:ext cx="8171734" cy="58312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 b="0" i="1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FBC34AC-4C91-4170-82F6-A34E4C6E71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5101745"/>
            <a:ext cx="8171734" cy="29220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 b="1" i="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A1A3D5E-28B6-4B33-B471-F4492E1C9F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56993" b="29175"/>
          <a:stretch/>
        </p:blipFill>
        <p:spPr>
          <a:xfrm>
            <a:off x="457199" y="6106360"/>
            <a:ext cx="1113818" cy="436480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261DB60-D6CD-3150-D7E0-FE2DFB6EA3C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880460" y="6067392"/>
            <a:ext cx="2067317" cy="47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9795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737360"/>
            <a:ext cx="11247120" cy="4434840"/>
          </a:xfrm>
        </p:spPr>
        <p:txBody>
          <a:bodyPr>
            <a:noAutofit/>
          </a:bodyPr>
          <a:lstStyle>
            <a:lvl1pPr marL="0" indent="0">
              <a:buNone/>
              <a:defRPr sz="2400" b="0" baseline="0">
                <a:solidFill>
                  <a:srgbClr val="69767D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F0375E9-D6CC-1745-A354-1812417E8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C4C29D-F707-F641-9F27-88AF524657C3}"/>
              </a:ext>
            </a:extLst>
          </p:cNvPr>
          <p:cNvSpPr txBox="1"/>
          <p:nvPr userDrawn="1"/>
        </p:nvSpPr>
        <p:spPr>
          <a:xfrm>
            <a:off x="11560629" y="648788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2400">
              <a:solidFill>
                <a:srgbClr val="6976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ED4AF4-8990-F248-86C8-0BA8BE9CD352}"/>
              </a:ext>
            </a:extLst>
          </p:cNvPr>
          <p:cNvSpPr txBox="1"/>
          <p:nvPr userDrawn="1"/>
        </p:nvSpPr>
        <p:spPr>
          <a:xfrm>
            <a:off x="1789043" y="658964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2400">
              <a:solidFill>
                <a:srgbClr val="6976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72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2176672"/>
            <a:ext cx="11247120" cy="3995528"/>
          </a:xfrm>
        </p:spPr>
        <p:txBody>
          <a:bodyPr/>
          <a:lstStyle>
            <a:lvl1pPr marL="0" indent="0">
              <a:buNone/>
              <a:defRPr sz="2400" b="0" baseline="0">
                <a:solidFill>
                  <a:srgbClr val="69767D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EDAFC-7BD6-5649-B374-F320DCF07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21FD9FA-AE7E-3449-86AB-5681B10900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2440" y="1500810"/>
            <a:ext cx="11247120" cy="546652"/>
          </a:xfrm>
        </p:spPr>
        <p:txBody>
          <a:bodyPr/>
          <a:lstStyle>
            <a:lvl1pPr marL="0" indent="0">
              <a:buNone/>
              <a:defRPr sz="2400" b="1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512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007BA8C-AB08-434D-A778-1BD2696EE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989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Bkg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EF0709C-F9C0-134F-8026-612A1D99D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820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Plain Bkg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EF0709C-F9C0-134F-8026-612A1D99D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777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Bkg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642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CC835-FBD6-48F2-9223-BB7AC9DC6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FB90DA-34CA-46E9-BD65-B03D97052A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371600"/>
            <a:ext cx="112776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spc="-60" baseline="0">
                <a:solidFill>
                  <a:srgbClr val="0070C0"/>
                </a:solidFill>
              </a:defRPr>
            </a:lvl1pPr>
          </a:lstStyle>
          <a:p>
            <a:pPr lvl="0"/>
            <a:r>
              <a:rPr lang="en-US"/>
              <a:t>Survey Question</a:t>
            </a:r>
          </a:p>
        </p:txBody>
      </p:sp>
    </p:spTree>
    <p:extLst>
      <p:ext uri="{BB962C8B-B14F-4D97-AF65-F5344CB8AC3E}">
        <p14:creationId xmlns:p14="http://schemas.microsoft.com/office/powerpoint/2010/main" val="225963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384" userDrawn="1">
          <p15:clr>
            <a:srgbClr val="FBAE40"/>
          </p15:clr>
        </p15:guide>
        <p15:guide id="2" orient="horz" pos="129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567600-E571-FF48-BC21-A8F0C146435B}"/>
              </a:ext>
            </a:extLst>
          </p:cNvPr>
          <p:cNvSpPr txBox="1"/>
          <p:nvPr userDrawn="1"/>
        </p:nvSpPr>
        <p:spPr>
          <a:xfrm>
            <a:off x="11266714" y="638991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2400">
              <a:solidFill>
                <a:srgbClr val="6976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87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11247120" cy="9144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7360"/>
            <a:ext cx="11247120" cy="44348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A168C3-19D4-784B-9407-2BA917C3498F}"/>
              </a:ext>
            </a:extLst>
          </p:cNvPr>
          <p:cNvSpPr txBox="1"/>
          <p:nvPr userDrawn="1"/>
        </p:nvSpPr>
        <p:spPr>
          <a:xfrm>
            <a:off x="84083" y="6448642"/>
            <a:ext cx="415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988A49C-778B-EF45-9D5D-8EAA2E36A3FB}" type="slidenum">
              <a:rPr lang="en-US" sz="1200" b="1" i="0" baseline="0" smtClean="0">
                <a:solidFill>
                  <a:srgbClr val="69767D"/>
                </a:solidFill>
                <a:latin typeface="arial" charset="0"/>
              </a:rPr>
              <a:t>‹#›</a:t>
            </a:fld>
            <a:endParaRPr lang="en-US" sz="1200" b="1" i="0" baseline="0">
              <a:solidFill>
                <a:srgbClr val="69767D"/>
              </a:solidFill>
              <a:latin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C3B417-84DF-094B-8979-05D4442A599A}"/>
              </a:ext>
            </a:extLst>
          </p:cNvPr>
          <p:cNvSpPr txBox="1"/>
          <p:nvPr userDrawn="1"/>
        </p:nvSpPr>
        <p:spPr>
          <a:xfrm>
            <a:off x="731520" y="6463486"/>
            <a:ext cx="8919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0" dirty="0" err="1">
                <a:solidFill>
                  <a:srgbClr val="69767D"/>
                </a:solidFill>
                <a:latin typeface="arial" charset="0"/>
              </a:rPr>
              <a:t>Currance</a:t>
            </a:r>
            <a:r>
              <a:rPr lang="en-US" sz="1000" baseline="0" dirty="0">
                <a:solidFill>
                  <a:srgbClr val="69767D"/>
                </a:solidFill>
                <a:latin typeface="arial" charset="0"/>
              </a:rPr>
              <a:t> Survey Summary Report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98B3FEE-0D34-4EC8-BA2C-64CADC2951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r="59140" b="31566"/>
          <a:stretch/>
        </p:blipFill>
        <p:spPr>
          <a:xfrm>
            <a:off x="9544766" y="6393200"/>
            <a:ext cx="563033" cy="224392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7755F8A4-A76B-3FB3-6839-B950D6499FE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414243" y="6314988"/>
            <a:ext cx="1655843" cy="38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60" r:id="rId3"/>
    <p:sldLayoutId id="2147483662" r:id="rId4"/>
    <p:sldLayoutId id="2147483663" r:id="rId5"/>
    <p:sldLayoutId id="2147483665" r:id="rId6"/>
    <p:sldLayoutId id="2147483664" r:id="rId7"/>
    <p:sldLayoutId id="2147483667" r:id="rId8"/>
    <p:sldLayoutId id="2147483657" r:id="rId9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20" baseline="0">
          <a:solidFill>
            <a:srgbClr val="00206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400" kern="1200">
          <a:solidFill>
            <a:srgbClr val="69767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rgbClr val="69767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rgbClr val="69767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rgbClr val="69767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rgbClr val="69767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" userDrawn="1">
          <p15:clr>
            <a:srgbClr val="F26B43"/>
          </p15:clr>
        </p15:guide>
        <p15:guide id="2" pos="7392" userDrawn="1">
          <p15:clr>
            <a:srgbClr val="F26B43"/>
          </p15:clr>
        </p15:guide>
        <p15:guide id="3" orient="horz" pos="3888" userDrawn="1">
          <p15:clr>
            <a:srgbClr val="F26B43"/>
          </p15:clr>
        </p15:guide>
        <p15:guide id="4" orient="horz" pos="864" userDrawn="1">
          <p15:clr>
            <a:srgbClr val="F26B43"/>
          </p15:clr>
        </p15:guide>
        <p15:guide id="5" orient="horz" pos="28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0857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1.xml"/><Relationship Id="rId4" Type="http://schemas.openxmlformats.org/officeDocument/2006/relationships/chart" Target="../charts/chart3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3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7" Type="http://schemas.openxmlformats.org/officeDocument/2006/relationships/chart" Target="../charts/chart46.xml"/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5.xml"/><Relationship Id="rId5" Type="http://schemas.openxmlformats.org/officeDocument/2006/relationships/chart" Target="../charts/chart44.xml"/><Relationship Id="rId4" Type="http://schemas.openxmlformats.org/officeDocument/2006/relationships/chart" Target="../charts/chart4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4.xml"/><Relationship Id="rId5" Type="http://schemas.openxmlformats.org/officeDocument/2006/relationships/chart" Target="../charts/chart53.xml"/><Relationship Id="rId4" Type="http://schemas.openxmlformats.org/officeDocument/2006/relationships/chart" Target="../charts/chart5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7" Type="http://schemas.openxmlformats.org/officeDocument/2006/relationships/chart" Target="../charts/chart60.xml"/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9.xml"/><Relationship Id="rId5" Type="http://schemas.openxmlformats.org/officeDocument/2006/relationships/chart" Target="../charts/chart58.xml"/><Relationship Id="rId4" Type="http://schemas.openxmlformats.org/officeDocument/2006/relationships/chart" Target="../charts/chart5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4.xml"/><Relationship Id="rId5" Type="http://schemas.openxmlformats.org/officeDocument/2006/relationships/chart" Target="../charts/chart63.xml"/><Relationship Id="rId4" Type="http://schemas.openxmlformats.org/officeDocument/2006/relationships/chart" Target="../charts/chart6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849147"/>
            <a:ext cx="9144000" cy="1717128"/>
          </a:xfrm>
        </p:spPr>
        <p:txBody>
          <a:bodyPr>
            <a:normAutofit fontScale="92500"/>
          </a:bodyPr>
          <a:lstStyle/>
          <a:p>
            <a:r>
              <a:rPr lang="en-US" dirty="0"/>
              <a:t>Revenue Cycle Operations Research Summary report</a:t>
            </a:r>
            <a:endParaRPr lang="en-US" sz="4800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B1C149EA-396E-B84D-BF20-FDD1E28975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4408390"/>
            <a:ext cx="8171734" cy="1186627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sz="2400" b="0" dirty="0">
                <a:solidFill>
                  <a:srgbClr val="002060"/>
                </a:solidFill>
                <a:latin typeface="arial"/>
                <a:cs typeface="Arial"/>
              </a:rPr>
              <a:t>A survey conducted by HFMA, sponsored by </a:t>
            </a:r>
            <a:r>
              <a:rPr lang="en-US" sz="2400" b="0" dirty="0" err="1">
                <a:solidFill>
                  <a:srgbClr val="002060"/>
                </a:solidFill>
                <a:latin typeface="arial"/>
                <a:cs typeface="Arial"/>
              </a:rPr>
              <a:t>Currance</a:t>
            </a:r>
            <a:endParaRPr lang="en-US" sz="2400" b="0" dirty="0">
              <a:solidFill>
                <a:srgbClr val="002060"/>
              </a:solidFill>
              <a:latin typeface="arial"/>
              <a:cs typeface="Arial"/>
            </a:endParaRPr>
          </a:p>
          <a:p>
            <a:endParaRPr lang="en-US" sz="2400" b="0" dirty="0">
              <a:solidFill>
                <a:schemeClr val="tx1"/>
              </a:solidFill>
            </a:endParaRPr>
          </a:p>
          <a:p>
            <a:r>
              <a:rPr lang="en-US" b="0" dirty="0">
                <a:solidFill>
                  <a:schemeClr val="accent3"/>
                </a:solidFill>
              </a:rPr>
              <a:t>June 2022</a:t>
            </a:r>
          </a:p>
        </p:txBody>
      </p:sp>
    </p:spTree>
    <p:extLst>
      <p:ext uri="{BB962C8B-B14F-4D97-AF65-F5344CB8AC3E}">
        <p14:creationId xmlns:p14="http://schemas.microsoft.com/office/powerpoint/2010/main" val="207422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C6253ED-F769-B27A-138D-AFACDDB3C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rate your satisfaction with the following: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FBB75AB-F71C-A1EA-491C-255545D2FA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9723030"/>
              </p:ext>
            </p:extLst>
          </p:nvPr>
        </p:nvGraphicFramePr>
        <p:xfrm>
          <a:off x="370162" y="1647433"/>
          <a:ext cx="2685139" cy="4036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89180D9-118B-E7F5-E9E6-F3B63F006E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965150"/>
              </p:ext>
            </p:extLst>
          </p:nvPr>
        </p:nvGraphicFramePr>
        <p:xfrm>
          <a:off x="3157165" y="1647433"/>
          <a:ext cx="2685139" cy="4036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0E49D58-8034-59DF-DDE7-0FD820A4C412}"/>
              </a:ext>
            </a:extLst>
          </p:cNvPr>
          <p:cNvSpPr txBox="1"/>
          <p:nvPr/>
        </p:nvSpPr>
        <p:spPr>
          <a:xfrm>
            <a:off x="1456469" y="5174299"/>
            <a:ext cx="2803430" cy="3011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Revenue Cycle Outsourcers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CC5683E-5038-EA50-F462-D943CE8A06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4604315"/>
              </p:ext>
            </p:extLst>
          </p:nvPr>
        </p:nvGraphicFramePr>
        <p:xfrm>
          <a:off x="6256270" y="1647433"/>
          <a:ext cx="2685139" cy="4036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EE1A420-3DD2-C8A8-E033-8D22894B27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9114991"/>
              </p:ext>
            </p:extLst>
          </p:nvPr>
        </p:nvGraphicFramePr>
        <p:xfrm>
          <a:off x="9043273" y="1647433"/>
          <a:ext cx="2685139" cy="4036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249C548-429B-2154-7086-C687E4D432FF}"/>
              </a:ext>
            </a:extLst>
          </p:cNvPr>
          <p:cNvSpPr txBox="1"/>
          <p:nvPr/>
        </p:nvSpPr>
        <p:spPr>
          <a:xfrm>
            <a:off x="7342577" y="5174299"/>
            <a:ext cx="2803430" cy="3011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Revenue Cycle Reporting</a:t>
            </a:r>
          </a:p>
        </p:txBody>
      </p:sp>
    </p:spTree>
    <p:extLst>
      <p:ext uri="{BB962C8B-B14F-4D97-AF65-F5344CB8AC3E}">
        <p14:creationId xmlns:p14="http://schemas.microsoft.com/office/powerpoint/2010/main" val="212238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71374E7-F99C-2A7C-4D05-A964F2C45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2271"/>
            <a:ext cx="11247120" cy="914400"/>
          </a:xfrm>
        </p:spPr>
        <p:txBody>
          <a:bodyPr/>
          <a:lstStyle/>
          <a:p>
            <a:r>
              <a:rPr lang="en-US" sz="2800" dirty="0"/>
              <a:t>Satisfaction by EHR. </a:t>
            </a:r>
            <a:br>
              <a:rPr lang="en-US" sz="2800" dirty="0"/>
            </a:br>
            <a:r>
              <a:rPr lang="en-US" sz="2800" dirty="0"/>
              <a:t>Please Rate your satisfaction with the following</a:t>
            </a:r>
          </a:p>
        </p:txBody>
      </p:sp>
      <p:pic>
        <p:nvPicPr>
          <p:cNvPr id="4" name="slide4" descr="dQ7 Sast Avg EHR">
            <a:extLst>
              <a:ext uri="{FF2B5EF4-FFF2-40B4-BE49-F238E27FC236}">
                <a16:creationId xmlns:a16="http://schemas.microsoft.com/office/drawing/2014/main" id="{754113C0-0592-C232-F15D-6B622DC340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" t="12402" r="2841" b="2065"/>
          <a:stretch/>
        </p:blipFill>
        <p:spPr>
          <a:xfrm>
            <a:off x="443022" y="1288168"/>
            <a:ext cx="10618382" cy="49921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E48125-7F07-BB93-9828-21896B78403C}"/>
              </a:ext>
            </a:extLst>
          </p:cNvPr>
          <p:cNvSpPr txBox="1"/>
          <p:nvPr/>
        </p:nvSpPr>
        <p:spPr>
          <a:xfrm>
            <a:off x="11293194" y="5741581"/>
            <a:ext cx="411126" cy="3969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&lt;2.5</a:t>
            </a:r>
          </a:p>
          <a:p>
            <a:pPr algn="l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&gt;2.5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158920-44E5-AE83-F8F1-42264B7F0271}"/>
              </a:ext>
            </a:extLst>
          </p:cNvPr>
          <p:cNvSpPr/>
          <p:nvPr/>
        </p:nvSpPr>
        <p:spPr>
          <a:xfrm>
            <a:off x="11080544" y="5762846"/>
            <a:ext cx="177208" cy="163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D6BB9-317F-76C9-7813-D902C15B1B00}"/>
              </a:ext>
            </a:extLst>
          </p:cNvPr>
          <p:cNvSpPr/>
          <p:nvPr/>
        </p:nvSpPr>
        <p:spPr>
          <a:xfrm>
            <a:off x="11080544" y="5982586"/>
            <a:ext cx="177208" cy="1630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50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EA1035-78AE-8D28-99EC-4BC67DB035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507392"/>
            <a:ext cx="11247120" cy="332360"/>
          </a:xfrm>
        </p:spPr>
        <p:txBody>
          <a:bodyPr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1 = No Challenge, or Not Important; 4 = Very Challenging or Very Important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1374E7-F99C-2A7C-4D05-A964F2C45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To what degree do each of the following represent a challenge to your revenue cycle, and how important are each of them to your revenue cycle?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19A0BE3-8E45-B818-1A19-11F82C2FFE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2131333"/>
              </p:ext>
            </p:extLst>
          </p:nvPr>
        </p:nvGraphicFramePr>
        <p:xfrm>
          <a:off x="86810" y="1989232"/>
          <a:ext cx="11933499" cy="3727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7672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EA1035-78AE-8D28-99EC-4BC67DB035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507392"/>
            <a:ext cx="11247120" cy="332360"/>
          </a:xfrm>
        </p:spPr>
        <p:txBody>
          <a:bodyPr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1 = No Challenge, or Not Important; 4 = Very Challenging or Very Important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1374E7-F99C-2A7C-4D05-A964F2C45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To what degree do each of the following represent a challenge to your revenue cycle, and how important are each of them to your revenue cycle?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04FA27-96EF-27A1-78BC-C4693BDCA730}"/>
              </a:ext>
            </a:extLst>
          </p:cNvPr>
          <p:cNvSpPr txBox="1"/>
          <p:nvPr/>
        </p:nvSpPr>
        <p:spPr>
          <a:xfrm>
            <a:off x="175214" y="5865849"/>
            <a:ext cx="11799593" cy="3482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Health System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7772331-F965-7169-48F7-3C7E205B2C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6873229"/>
              </p:ext>
            </p:extLst>
          </p:nvPr>
        </p:nvGraphicFramePr>
        <p:xfrm>
          <a:off x="86810" y="1989232"/>
          <a:ext cx="11933499" cy="3727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052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EA1035-78AE-8D28-99EC-4BC67DB035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507392"/>
            <a:ext cx="11247120" cy="332360"/>
          </a:xfrm>
        </p:spPr>
        <p:txBody>
          <a:bodyPr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1 = No Challenge, or Not Important; 4 = Very Challenging or Very Important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1374E7-F99C-2A7C-4D05-A964F2C45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To what degree do each of the following represent a challenge to your revenue cycle, and how important are each of them to your revenue cycle?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04FA27-96EF-27A1-78BC-C4693BDCA730}"/>
              </a:ext>
            </a:extLst>
          </p:cNvPr>
          <p:cNvSpPr txBox="1"/>
          <p:nvPr/>
        </p:nvSpPr>
        <p:spPr>
          <a:xfrm>
            <a:off x="175214" y="5865849"/>
            <a:ext cx="11799593" cy="3482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Hospital or Medical Center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7772331-F965-7169-48F7-3C7E205B2C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0439487"/>
              </p:ext>
            </p:extLst>
          </p:nvPr>
        </p:nvGraphicFramePr>
        <p:xfrm>
          <a:off x="86810" y="1989232"/>
          <a:ext cx="11933499" cy="3727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6943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9179C2-31C7-D89F-DA2F-93F397384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How confident is your team in yield performance measurement </a:t>
            </a:r>
            <a:br>
              <a:rPr lang="en-US" sz="2800" dirty="0"/>
            </a:br>
            <a:r>
              <a:rPr lang="en-US" sz="2800" dirty="0"/>
              <a:t>(cash collected from earned revenue) for each of the following?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9A382E5-293E-01AD-5292-8EB0B0EFBB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2539525"/>
              </p:ext>
            </p:extLst>
          </p:nvPr>
        </p:nvGraphicFramePr>
        <p:xfrm>
          <a:off x="370162" y="2304487"/>
          <a:ext cx="5428339" cy="4036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1154DE81-C285-751A-2DCC-935ABC711B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507392"/>
            <a:ext cx="11247120" cy="332360"/>
          </a:xfrm>
        </p:spPr>
        <p:txBody>
          <a:bodyPr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1 = Not At All Confident; 4 = Very Confident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5EB40F0-2C9E-25E5-AFC9-D71D713C07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5340184"/>
              </p:ext>
            </p:extLst>
          </p:nvPr>
        </p:nvGraphicFramePr>
        <p:xfrm>
          <a:off x="6305549" y="2304487"/>
          <a:ext cx="5428339" cy="4036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2149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9179C2-31C7-D89F-DA2F-93F397384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How confident is your team in yield performance measurement </a:t>
            </a:r>
            <a:br>
              <a:rPr lang="en-US" sz="2800" dirty="0"/>
            </a:br>
            <a:r>
              <a:rPr lang="en-US" sz="2800" dirty="0"/>
              <a:t>(cash collected from earned revenue) for each of the following?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9A382E5-293E-01AD-5292-8EB0B0EFBB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9189230"/>
              </p:ext>
            </p:extLst>
          </p:nvPr>
        </p:nvGraphicFramePr>
        <p:xfrm>
          <a:off x="370162" y="1893828"/>
          <a:ext cx="2739893" cy="4036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1154DE81-C285-751A-2DCC-935ABC711B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0162" y="1507392"/>
            <a:ext cx="5466667" cy="332360"/>
          </a:xfrm>
        </p:spPr>
        <p:txBody>
          <a:bodyPr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Ability to Measure Yield Performance in Near Real-Time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FD7CECB-497F-AEB9-1F7F-049A32CA6C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3451201"/>
              </p:ext>
            </p:extLst>
          </p:nvPr>
        </p:nvGraphicFramePr>
        <p:xfrm>
          <a:off x="3179067" y="1893828"/>
          <a:ext cx="2739893" cy="4036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3D9E0D3-4A67-EBEF-CB20-2BA9DA62B9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5392445"/>
              </p:ext>
            </p:extLst>
          </p:nvPr>
        </p:nvGraphicFramePr>
        <p:xfrm>
          <a:off x="6075580" y="1893828"/>
          <a:ext cx="2739893" cy="4036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4C678CB6-9A04-A4AD-A13D-A97A3643C75D}"/>
              </a:ext>
            </a:extLst>
          </p:cNvPr>
          <p:cNvSpPr txBox="1">
            <a:spLocks/>
          </p:cNvSpPr>
          <p:nvPr/>
        </p:nvSpPr>
        <p:spPr>
          <a:xfrm>
            <a:off x="6096001" y="1507392"/>
            <a:ext cx="5466668" cy="3323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b="0" kern="1200" baseline="0">
                <a:solidFill>
                  <a:srgbClr val="69767D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tx1"/>
                </a:solidFill>
              </a:rPr>
              <a:t>Accuracy and Precision of Yield Performance Measurement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69925B5-93A1-BD2C-45B2-7A5D915DA2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9983408"/>
              </p:ext>
            </p:extLst>
          </p:nvPr>
        </p:nvGraphicFramePr>
        <p:xfrm>
          <a:off x="8884485" y="1893828"/>
          <a:ext cx="2739893" cy="4036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9334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8CACA-82DF-B743-8EC5-949E97CE5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Are you looking to augment your current EHR workflows with new tools and reporting?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7B17C5-A0CD-D235-B14F-C66AE713A638}"/>
              </a:ext>
            </a:extLst>
          </p:cNvPr>
          <p:cNvSpPr txBox="1"/>
          <p:nvPr/>
        </p:nvSpPr>
        <p:spPr>
          <a:xfrm>
            <a:off x="7793786" y="5975764"/>
            <a:ext cx="2974532" cy="2610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Hospital or Medical Center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6DBE89-5025-BBAE-4723-16291317BFFB}"/>
              </a:ext>
            </a:extLst>
          </p:cNvPr>
          <p:cNvSpPr txBox="1"/>
          <p:nvPr/>
        </p:nvSpPr>
        <p:spPr>
          <a:xfrm>
            <a:off x="1112119" y="5975763"/>
            <a:ext cx="3819110" cy="3482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Health System Headquarters/Corporate Offices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E8F5A6F-C95C-A017-C4CE-FEDC3BF692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0129872"/>
              </p:ext>
            </p:extLst>
          </p:nvPr>
        </p:nvGraphicFramePr>
        <p:xfrm>
          <a:off x="86810" y="1371601"/>
          <a:ext cx="11933499" cy="2346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143754C-2771-C5B9-CCE8-875990ABD5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1419630"/>
              </p:ext>
            </p:extLst>
          </p:nvPr>
        </p:nvGraphicFramePr>
        <p:xfrm>
          <a:off x="86810" y="3617090"/>
          <a:ext cx="5833641" cy="2346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A74AB9DE-CA58-F742-186B-5E27E19B99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0745762"/>
              </p:ext>
            </p:extLst>
          </p:nvPr>
        </p:nvGraphicFramePr>
        <p:xfrm>
          <a:off x="6146157" y="3617090"/>
          <a:ext cx="5833641" cy="2346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4176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8CACA-82DF-B743-8EC5-949E97CE5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Are you waiting for EHR road map for workflow tools and reporting innovations?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7B17C5-A0CD-D235-B14F-C66AE713A638}"/>
              </a:ext>
            </a:extLst>
          </p:cNvPr>
          <p:cNvSpPr txBox="1"/>
          <p:nvPr/>
        </p:nvSpPr>
        <p:spPr>
          <a:xfrm>
            <a:off x="7793786" y="5975764"/>
            <a:ext cx="2974532" cy="2610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Hospital or Medical Center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6DBE89-5025-BBAE-4723-16291317BFFB}"/>
              </a:ext>
            </a:extLst>
          </p:cNvPr>
          <p:cNvSpPr txBox="1"/>
          <p:nvPr/>
        </p:nvSpPr>
        <p:spPr>
          <a:xfrm>
            <a:off x="1112119" y="5975763"/>
            <a:ext cx="3819110" cy="3482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Health System Headquarters/Corporate Offices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E8F5A6F-C95C-A017-C4CE-FEDC3BF692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7560397"/>
              </p:ext>
            </p:extLst>
          </p:nvPr>
        </p:nvGraphicFramePr>
        <p:xfrm>
          <a:off x="86810" y="1371601"/>
          <a:ext cx="11933499" cy="2346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143754C-2771-C5B9-CCE8-875990ABD5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9020415"/>
              </p:ext>
            </p:extLst>
          </p:nvPr>
        </p:nvGraphicFramePr>
        <p:xfrm>
          <a:off x="86810" y="3617090"/>
          <a:ext cx="5833641" cy="2346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A74AB9DE-CA58-F742-186B-5E27E19B99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6639853"/>
              </p:ext>
            </p:extLst>
          </p:nvPr>
        </p:nvGraphicFramePr>
        <p:xfrm>
          <a:off x="6146157" y="3617090"/>
          <a:ext cx="5833641" cy="2346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8420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9179C2-31C7-D89F-DA2F-93F397384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What percentage of each of these aspects of your revenue cycle </a:t>
            </a:r>
            <a:br>
              <a:rPr lang="en-US" sz="2800" dirty="0"/>
            </a:br>
            <a:r>
              <a:rPr lang="en-US" sz="2800" dirty="0"/>
              <a:t>is outsourced today? (All Responses)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9A382E5-293E-01AD-5292-8EB0B0EFBB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9468585"/>
              </p:ext>
            </p:extLst>
          </p:nvPr>
        </p:nvGraphicFramePr>
        <p:xfrm>
          <a:off x="370163" y="2304487"/>
          <a:ext cx="3709048" cy="4036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C8F1A78-B24E-29E1-F4FA-A402538D24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0194820"/>
              </p:ext>
            </p:extLst>
          </p:nvPr>
        </p:nvGraphicFramePr>
        <p:xfrm>
          <a:off x="4301536" y="2304487"/>
          <a:ext cx="3709048" cy="4036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A0642045-9C24-4960-3191-6D54D3A19C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3401250"/>
              </p:ext>
            </p:extLst>
          </p:nvPr>
        </p:nvGraphicFramePr>
        <p:xfrm>
          <a:off x="8112449" y="2304487"/>
          <a:ext cx="3709048" cy="4036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1753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09175DE-DF18-9641-A257-8B0860E0DC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635642"/>
            <a:ext cx="5257800" cy="4264415"/>
          </a:xfrm>
        </p:spPr>
        <p:txBody>
          <a:bodyPr/>
          <a:lstStyle/>
          <a:p>
            <a:r>
              <a:rPr lang="en-US" sz="2000" b="1" dirty="0">
                <a:solidFill>
                  <a:schemeClr val="tx1"/>
                </a:solidFill>
              </a:rPr>
              <a:t>26 closed-ended questions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1,503 HFMA member invitees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110 respondents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100% Revenue Cycle, Finance, and Accounting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Job level is shown on the following slide.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Hospitals and Hospital Systems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Fielded May 24 – June 5, 2022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CF7EAB-8E1D-2C40-A914-334F0DB95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B0D96FC-E0DB-8D47-85B5-50BFBB6170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2531504"/>
              </p:ext>
            </p:extLst>
          </p:nvPr>
        </p:nvGraphicFramePr>
        <p:xfrm>
          <a:off x="5878285" y="1681530"/>
          <a:ext cx="5562600" cy="22918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0344">
                  <a:extLst>
                    <a:ext uri="{9D8B030D-6E8A-4147-A177-3AD203B41FA5}">
                      <a16:colId xmlns:a16="http://schemas.microsoft.com/office/drawing/2014/main" val="1726562116"/>
                    </a:ext>
                  </a:extLst>
                </a:gridCol>
                <a:gridCol w="682256">
                  <a:extLst>
                    <a:ext uri="{9D8B030D-6E8A-4147-A177-3AD203B41FA5}">
                      <a16:colId xmlns:a16="http://schemas.microsoft.com/office/drawing/2014/main" val="1641515173"/>
                    </a:ext>
                  </a:extLst>
                </a:gridCol>
              </a:tblGrid>
              <a:tr h="280197">
                <a:tc>
                  <a:txBody>
                    <a:bodyPr/>
                    <a:lstStyle/>
                    <a:p>
                      <a:r>
                        <a:rPr lang="en-US" sz="1200" dirty="0"/>
                        <a:t>Job Level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%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471155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r>
                        <a:rPr lang="en-US" sz="1200" b="1" dirty="0"/>
                        <a:t>CFO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41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731310694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r>
                        <a:rPr lang="en-US" sz="1200" b="1" dirty="0"/>
                        <a:t>Director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20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115155679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r>
                        <a:rPr lang="en-US" sz="1200" b="1" dirty="0"/>
                        <a:t>Manager/Supervisor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19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366138418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r>
                        <a:rPr lang="en-US" sz="1200" b="1" dirty="0"/>
                        <a:t>Vice President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8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79472535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r>
                        <a:rPr lang="en-US" sz="1200" b="1" dirty="0"/>
                        <a:t>Staff Specialist or Professional (Analyst/Accountant)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625966088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r>
                        <a:rPr lang="en-US" sz="1200" b="1" dirty="0"/>
                        <a:t>Executive Director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3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993374161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r>
                        <a:rPr lang="en-US" sz="1200" b="1" dirty="0"/>
                        <a:t>Other Professionals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2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62215334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r>
                        <a:rPr lang="en-US" sz="1200" b="1" dirty="0"/>
                        <a:t>Assistant/Associate Vice President Excluding CFO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1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130429119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r>
                        <a:rPr lang="en-US" sz="1200" b="1" dirty="0"/>
                        <a:t>President/CEO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1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900902163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r>
                        <a:rPr lang="en-US" sz="1200" b="1" dirty="0"/>
                        <a:t>Partner, Principal, Owner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1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262018495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Other Chief Officer Excluding CFO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1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116466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594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5653D6-FFC5-CE7E-B806-281464293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percentage of each of these aspects of your revenue cycle is outsourced today?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8BBB2E1-2F21-F0FA-8D32-8596634B16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109016"/>
              </p:ext>
            </p:extLst>
          </p:nvPr>
        </p:nvGraphicFramePr>
        <p:xfrm>
          <a:off x="370162" y="1893828"/>
          <a:ext cx="1726935" cy="4036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6F131395-C134-77E0-7F4A-555E88DE20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0162" y="1507392"/>
            <a:ext cx="3561211" cy="332360"/>
          </a:xfrm>
        </p:spPr>
        <p:txBody>
          <a:bodyPr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HIM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1B6E6AD-4A0D-FABB-5635-600770D9B8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3315640"/>
              </p:ext>
            </p:extLst>
          </p:nvPr>
        </p:nvGraphicFramePr>
        <p:xfrm>
          <a:off x="2204438" y="1893828"/>
          <a:ext cx="1726935" cy="4036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DDB06E6-6282-A440-C9C9-6B1F669F13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4048888"/>
              </p:ext>
            </p:extLst>
          </p:nvPr>
        </p:nvGraphicFramePr>
        <p:xfrm>
          <a:off x="4315394" y="1893828"/>
          <a:ext cx="1726935" cy="4036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F98EE33D-ED3C-697C-22C0-9C5674342D26}"/>
              </a:ext>
            </a:extLst>
          </p:cNvPr>
          <p:cNvSpPr txBox="1">
            <a:spLocks/>
          </p:cNvSpPr>
          <p:nvPr/>
        </p:nvSpPr>
        <p:spPr>
          <a:xfrm>
            <a:off x="4315394" y="1507392"/>
            <a:ext cx="3561211" cy="3323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b="0" kern="1200" baseline="0">
                <a:solidFill>
                  <a:srgbClr val="69767D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tx1"/>
                </a:solidFill>
              </a:rPr>
              <a:t>Patient Access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7C5F25FF-906D-294A-551F-A4189FFA19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61654"/>
              </p:ext>
            </p:extLst>
          </p:nvPr>
        </p:nvGraphicFramePr>
        <p:xfrm>
          <a:off x="6149670" y="1893828"/>
          <a:ext cx="1726935" cy="4036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336FDDC2-3E32-0E3F-B8EC-9CB47133AF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9221043"/>
              </p:ext>
            </p:extLst>
          </p:nvPr>
        </p:nvGraphicFramePr>
        <p:xfrm>
          <a:off x="8298613" y="1893828"/>
          <a:ext cx="1726935" cy="4036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5E178B47-65B0-1DEB-AA5F-C41326DCD117}"/>
              </a:ext>
            </a:extLst>
          </p:cNvPr>
          <p:cNvSpPr txBox="1">
            <a:spLocks/>
          </p:cNvSpPr>
          <p:nvPr/>
        </p:nvSpPr>
        <p:spPr>
          <a:xfrm>
            <a:off x="8298613" y="1507392"/>
            <a:ext cx="3561211" cy="3323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b="0" kern="1200" baseline="0">
                <a:solidFill>
                  <a:srgbClr val="69767D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tx1"/>
                </a:solidFill>
              </a:rPr>
              <a:t>Patient Financial Services</a:t>
            </a: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E77A46D1-7C05-8205-08F7-3168A99151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9042051"/>
              </p:ext>
            </p:extLst>
          </p:nvPr>
        </p:nvGraphicFramePr>
        <p:xfrm>
          <a:off x="10132889" y="1893828"/>
          <a:ext cx="1726935" cy="4036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015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5653D6-FFC5-CE7E-B806-281464293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How valuable would you find an approach to revenue cycle outsourcing that allows you to engage as needed with more flexible contracts and scope?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DBA6E26-6E9C-8477-3FFD-FFEA073439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4535576"/>
              </p:ext>
            </p:extLst>
          </p:nvPr>
        </p:nvGraphicFramePr>
        <p:xfrm>
          <a:off x="86810" y="1704508"/>
          <a:ext cx="11933499" cy="189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9D06CE4-F03E-0876-941F-5554A7635E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704118"/>
              </p:ext>
            </p:extLst>
          </p:nvPr>
        </p:nvGraphicFramePr>
        <p:xfrm>
          <a:off x="86810" y="3850884"/>
          <a:ext cx="6149727" cy="189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BCC4D927-5E8B-8700-F420-B6EE0EDC4D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8837605"/>
              </p:ext>
            </p:extLst>
          </p:nvPr>
        </p:nvGraphicFramePr>
        <p:xfrm>
          <a:off x="6680048" y="3850884"/>
          <a:ext cx="5305711" cy="189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A28B5909-58DE-4DF5-A5F4-9C2D344F2601}"/>
              </a:ext>
            </a:extLst>
          </p:cNvPr>
          <p:cNvSpPr txBox="1"/>
          <p:nvPr/>
        </p:nvSpPr>
        <p:spPr>
          <a:xfrm>
            <a:off x="7660436" y="5975764"/>
            <a:ext cx="2974532" cy="2610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Hospital or Medical Center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76939E-B476-4E9B-9D3C-8DF28C01AE6B}"/>
              </a:ext>
            </a:extLst>
          </p:cNvPr>
          <p:cNvSpPr txBox="1"/>
          <p:nvPr/>
        </p:nvSpPr>
        <p:spPr>
          <a:xfrm>
            <a:off x="1788394" y="5975763"/>
            <a:ext cx="3819110" cy="3482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Health System Headquarters/Corporate Offices</a:t>
            </a:r>
          </a:p>
        </p:txBody>
      </p:sp>
    </p:spTree>
    <p:extLst>
      <p:ext uri="{BB962C8B-B14F-4D97-AF65-F5344CB8AC3E}">
        <p14:creationId xmlns:p14="http://schemas.microsoft.com/office/powerpoint/2010/main" val="385630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1482F8-E9FB-3898-2207-B1F9E9883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your opinion, how valuable are each of these benefits </a:t>
            </a:r>
            <a:br>
              <a:rPr lang="en-US" dirty="0"/>
            </a:br>
            <a:r>
              <a:rPr lang="en-US" dirty="0"/>
              <a:t>of outsourcing?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25910F3-61AC-6348-C1F5-E6ECC21AED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937023"/>
              </p:ext>
            </p:extLst>
          </p:nvPr>
        </p:nvGraphicFramePr>
        <p:xfrm>
          <a:off x="370164" y="2304487"/>
          <a:ext cx="2121166" cy="4036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0CBF9A5-EC0C-7589-BD01-42F7BE1167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3636927"/>
              </p:ext>
            </p:extLst>
          </p:nvPr>
        </p:nvGraphicFramePr>
        <p:xfrm>
          <a:off x="2565819" y="2304487"/>
          <a:ext cx="2121166" cy="4036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2F42C15-3DDE-F3BF-C668-CCC0A0803A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0894229"/>
              </p:ext>
            </p:extLst>
          </p:nvPr>
        </p:nvGraphicFramePr>
        <p:xfrm>
          <a:off x="4805277" y="2304487"/>
          <a:ext cx="2121166" cy="4036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1DDF681-BE96-7782-7419-B4491C41EB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8481730"/>
              </p:ext>
            </p:extLst>
          </p:nvPr>
        </p:nvGraphicFramePr>
        <p:xfrm>
          <a:off x="7033785" y="2304487"/>
          <a:ext cx="2121166" cy="4036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3C0C5ADA-A903-9B6A-65CF-65FD12DA7D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0715306"/>
              </p:ext>
            </p:extLst>
          </p:nvPr>
        </p:nvGraphicFramePr>
        <p:xfrm>
          <a:off x="9273244" y="2304487"/>
          <a:ext cx="2121166" cy="4036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01505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1482F8-E9FB-3898-2207-B1F9E9883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your opinion, how valuable are each of these benefits </a:t>
            </a:r>
            <a:br>
              <a:rPr lang="en-US" dirty="0"/>
            </a:br>
            <a:r>
              <a:rPr lang="en-US" dirty="0"/>
              <a:t>of outsourcing?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25910F3-61AC-6348-C1F5-E6ECC21AED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0954218"/>
              </p:ext>
            </p:extLst>
          </p:nvPr>
        </p:nvGraphicFramePr>
        <p:xfrm>
          <a:off x="370164" y="1930172"/>
          <a:ext cx="1565583" cy="3738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DFDC5D0-13B1-C8EF-9043-A8093B5198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4502094"/>
              </p:ext>
            </p:extLst>
          </p:nvPr>
        </p:nvGraphicFramePr>
        <p:xfrm>
          <a:off x="1969027" y="1930172"/>
          <a:ext cx="1565583" cy="3738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E289893-A68A-0C8E-B682-45A79BC0DBEE}"/>
              </a:ext>
            </a:extLst>
          </p:cNvPr>
          <p:cNvSpPr txBox="1"/>
          <p:nvPr/>
        </p:nvSpPr>
        <p:spPr>
          <a:xfrm>
            <a:off x="370164" y="1756049"/>
            <a:ext cx="3116320" cy="3482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Access to Innovative Tools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6362A55-3BBE-E566-E39D-2DAED584DF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9499556"/>
              </p:ext>
            </p:extLst>
          </p:nvPr>
        </p:nvGraphicFramePr>
        <p:xfrm>
          <a:off x="4439511" y="1930172"/>
          <a:ext cx="1565583" cy="3738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805B29CE-31EC-22C2-1336-004B9C86EF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2292509"/>
              </p:ext>
            </p:extLst>
          </p:nvPr>
        </p:nvGraphicFramePr>
        <p:xfrm>
          <a:off x="6038374" y="1930172"/>
          <a:ext cx="1565583" cy="3738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4E394D9-E47B-641F-3CC5-98D2ECD8F668}"/>
              </a:ext>
            </a:extLst>
          </p:cNvPr>
          <p:cNvSpPr txBox="1"/>
          <p:nvPr/>
        </p:nvSpPr>
        <p:spPr>
          <a:xfrm>
            <a:off x="4439511" y="1756049"/>
            <a:ext cx="3116320" cy="3482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Access to Skills/Industry Experience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5A07D6EE-743A-EB8E-70E7-1C7A43106A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0960293"/>
              </p:ext>
            </p:extLst>
          </p:nvPr>
        </p:nvGraphicFramePr>
        <p:xfrm>
          <a:off x="8428648" y="1930172"/>
          <a:ext cx="1565583" cy="3738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F95CDE62-31FA-DFF3-1FB4-C6DF2D6337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7967871"/>
              </p:ext>
            </p:extLst>
          </p:nvPr>
        </p:nvGraphicFramePr>
        <p:xfrm>
          <a:off x="10027511" y="1930172"/>
          <a:ext cx="1565583" cy="3738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D9DF6C67-F161-D25A-41A9-DAD032600FED}"/>
              </a:ext>
            </a:extLst>
          </p:cNvPr>
          <p:cNvSpPr txBox="1"/>
          <p:nvPr/>
        </p:nvSpPr>
        <p:spPr>
          <a:xfrm>
            <a:off x="8428648" y="1756049"/>
            <a:ext cx="3116320" cy="3482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Fills a Resourcing Gap</a:t>
            </a:r>
          </a:p>
        </p:txBody>
      </p:sp>
    </p:spTree>
    <p:extLst>
      <p:ext uri="{BB962C8B-B14F-4D97-AF65-F5344CB8AC3E}">
        <p14:creationId xmlns:p14="http://schemas.microsoft.com/office/powerpoint/2010/main" val="304588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1482F8-E9FB-3898-2207-B1F9E9883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your opinion, how valuable are each of these benefits </a:t>
            </a:r>
            <a:br>
              <a:rPr lang="en-US" dirty="0"/>
            </a:br>
            <a:r>
              <a:rPr lang="en-US" dirty="0"/>
              <a:t>of outsourcing?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25910F3-61AC-6348-C1F5-E6ECC21AED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4624686"/>
              </p:ext>
            </p:extLst>
          </p:nvPr>
        </p:nvGraphicFramePr>
        <p:xfrm>
          <a:off x="2263132" y="1930172"/>
          <a:ext cx="1565583" cy="3738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DFDC5D0-13B1-C8EF-9043-A8093B5198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4247847"/>
              </p:ext>
            </p:extLst>
          </p:nvPr>
        </p:nvGraphicFramePr>
        <p:xfrm>
          <a:off x="3861995" y="1930172"/>
          <a:ext cx="1565583" cy="3738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E289893-A68A-0C8E-B682-45A79BC0DBEE}"/>
              </a:ext>
            </a:extLst>
          </p:cNvPr>
          <p:cNvSpPr txBox="1"/>
          <p:nvPr/>
        </p:nvSpPr>
        <p:spPr>
          <a:xfrm>
            <a:off x="2263132" y="1756049"/>
            <a:ext cx="3116320" cy="3482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Permanent Improvement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6362A55-3BBE-E566-E39D-2DAED584DF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1761650"/>
              </p:ext>
            </p:extLst>
          </p:nvPr>
        </p:nvGraphicFramePr>
        <p:xfrm>
          <a:off x="6332479" y="1930172"/>
          <a:ext cx="1565583" cy="3738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805B29CE-31EC-22C2-1336-004B9C86EF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2802349"/>
              </p:ext>
            </p:extLst>
          </p:nvPr>
        </p:nvGraphicFramePr>
        <p:xfrm>
          <a:off x="7931342" y="1930172"/>
          <a:ext cx="1565583" cy="3738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4E394D9-E47B-641F-3CC5-98D2ECD8F668}"/>
              </a:ext>
            </a:extLst>
          </p:cNvPr>
          <p:cNvSpPr txBox="1"/>
          <p:nvPr/>
        </p:nvSpPr>
        <p:spPr>
          <a:xfrm>
            <a:off x="6332479" y="1756049"/>
            <a:ext cx="3116320" cy="3482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Reduction in Cost</a:t>
            </a:r>
          </a:p>
        </p:txBody>
      </p:sp>
    </p:spTree>
    <p:extLst>
      <p:ext uri="{BB962C8B-B14F-4D97-AF65-F5344CB8AC3E}">
        <p14:creationId xmlns:p14="http://schemas.microsoft.com/office/powerpoint/2010/main" val="342945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F88137-3484-B040-9A96-5CDF27984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8150" y="1943100"/>
            <a:ext cx="36957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103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8CACA-82DF-B743-8EC5-949E97CE5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Arial"/>
                <a:cs typeface="Arial"/>
              </a:rPr>
              <a:t>What is your organization’s net patient service revenue (NPR)?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D8AE310-6AE1-524A-19D6-D2CCFDEE3A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6548096"/>
              </p:ext>
            </p:extLst>
          </p:nvPr>
        </p:nvGraphicFramePr>
        <p:xfrm>
          <a:off x="86810" y="1371601"/>
          <a:ext cx="11933499" cy="2346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E4311BF-C983-07A4-2901-7AB4932C1CA2}"/>
              </a:ext>
            </a:extLst>
          </p:cNvPr>
          <p:cNvSpPr txBox="1"/>
          <p:nvPr/>
        </p:nvSpPr>
        <p:spPr>
          <a:xfrm>
            <a:off x="7399554" y="5975764"/>
            <a:ext cx="2974532" cy="2610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Hospital or Medical Center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AFDF2C-F7B0-0D8A-4628-354BACCC4644}"/>
              </a:ext>
            </a:extLst>
          </p:cNvPr>
          <p:cNvSpPr txBox="1"/>
          <p:nvPr/>
        </p:nvSpPr>
        <p:spPr>
          <a:xfrm>
            <a:off x="295674" y="5975763"/>
            <a:ext cx="6209161" cy="3482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Health System Headquarters/Corporate Offices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3E188A5-2A03-38F4-F15A-26F165379E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8948076"/>
              </p:ext>
            </p:extLst>
          </p:nvPr>
        </p:nvGraphicFramePr>
        <p:xfrm>
          <a:off x="86811" y="3842534"/>
          <a:ext cx="6418024" cy="2133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7290B5A-E6FC-CE5E-AED9-FD499A38D7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4661790"/>
              </p:ext>
            </p:extLst>
          </p:nvPr>
        </p:nvGraphicFramePr>
        <p:xfrm>
          <a:off x="6707425" y="3842534"/>
          <a:ext cx="5300236" cy="2133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2847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72D60-8614-8A3E-6EF5-DC16F7968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what state are your primary revenue cycle </a:t>
            </a:r>
            <a:br>
              <a:rPr lang="en-US" dirty="0"/>
            </a:br>
            <a:r>
              <a:rPr lang="en-US" dirty="0"/>
              <a:t>functions located?</a:t>
            </a:r>
          </a:p>
        </p:txBody>
      </p:sp>
      <p:pic>
        <p:nvPicPr>
          <p:cNvPr id="3" name="slide3" descr="dQ4 State">
            <a:extLst>
              <a:ext uri="{FF2B5EF4-FFF2-40B4-BE49-F238E27FC236}">
                <a16:creationId xmlns:a16="http://schemas.microsoft.com/office/drawing/2014/main" id="{3C405817-6500-7F2C-0394-444CE943B6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1" t="4145" r="1836" b="3155"/>
          <a:stretch/>
        </p:blipFill>
        <p:spPr>
          <a:xfrm>
            <a:off x="4288590" y="1418866"/>
            <a:ext cx="7609305" cy="4735955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20CB342-958F-F204-ED9E-ECE813424B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4765114"/>
              </p:ext>
            </p:extLst>
          </p:nvPr>
        </p:nvGraphicFramePr>
        <p:xfrm>
          <a:off x="613143" y="1500843"/>
          <a:ext cx="1740197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6159">
                  <a:extLst>
                    <a:ext uri="{9D8B030D-6E8A-4147-A177-3AD203B41FA5}">
                      <a16:colId xmlns:a16="http://schemas.microsoft.com/office/drawing/2014/main" val="1726562116"/>
                    </a:ext>
                  </a:extLst>
                </a:gridCol>
                <a:gridCol w="404038">
                  <a:extLst>
                    <a:ext uri="{9D8B030D-6E8A-4147-A177-3AD203B41FA5}">
                      <a16:colId xmlns:a16="http://schemas.microsoft.com/office/drawing/2014/main" val="1641515173"/>
                    </a:ext>
                  </a:extLst>
                </a:gridCol>
              </a:tblGrid>
              <a:tr h="271959">
                <a:tc>
                  <a:txBody>
                    <a:bodyPr/>
                    <a:lstStyle/>
                    <a:p>
                      <a:r>
                        <a:rPr lang="en-US" sz="1200" dirty="0"/>
                        <a:t>State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%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471155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r>
                        <a:rPr lang="en-US" sz="1200" b="1" dirty="0"/>
                        <a:t>Arizona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3.5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731310694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r>
                        <a:rPr lang="en-US" sz="1200" b="1" dirty="0"/>
                        <a:t>California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1.7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115155679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r>
                        <a:rPr lang="en-US" sz="1200" b="1" dirty="0"/>
                        <a:t>Colorado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0.9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366138418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r>
                        <a:rPr lang="en-US" sz="1200" b="1" dirty="0"/>
                        <a:t>Delaware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1.7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79472535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r>
                        <a:rPr lang="en-US" sz="1200" b="1" dirty="0"/>
                        <a:t>Florida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6.1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625966088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r>
                        <a:rPr lang="en-US" sz="1200" b="1" dirty="0"/>
                        <a:t>Georgia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2.6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993374161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r>
                        <a:rPr lang="en-US" sz="1200" b="1" dirty="0"/>
                        <a:t>Idaho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0.9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62215334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r>
                        <a:rPr lang="en-US" sz="1200" b="1" dirty="0"/>
                        <a:t>Illinois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7.0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130429119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r>
                        <a:rPr lang="en-US" sz="1200" b="1" dirty="0"/>
                        <a:t>Indiana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2.6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900902163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r>
                        <a:rPr lang="en-US" sz="1200" b="1" dirty="0"/>
                        <a:t>Iowa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3.5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262018495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Kansas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1.7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116466979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Louisiana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0.9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736955524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Maine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0.9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294696915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Maryland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2.6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808568650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Massachusetts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1.7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828553483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Michigan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4.3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136116706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Minnesota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1.7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955263075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Mississippi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1.7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63094881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788C842-D0D3-E7F2-C127-BB4FAF3E70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0418698"/>
              </p:ext>
            </p:extLst>
          </p:nvPr>
        </p:nvGraphicFramePr>
        <p:xfrm>
          <a:off x="2583710" y="1500843"/>
          <a:ext cx="1740197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6159">
                  <a:extLst>
                    <a:ext uri="{9D8B030D-6E8A-4147-A177-3AD203B41FA5}">
                      <a16:colId xmlns:a16="http://schemas.microsoft.com/office/drawing/2014/main" val="1726562116"/>
                    </a:ext>
                  </a:extLst>
                </a:gridCol>
                <a:gridCol w="404038">
                  <a:extLst>
                    <a:ext uri="{9D8B030D-6E8A-4147-A177-3AD203B41FA5}">
                      <a16:colId xmlns:a16="http://schemas.microsoft.com/office/drawing/2014/main" val="1641515173"/>
                    </a:ext>
                  </a:extLst>
                </a:gridCol>
              </a:tblGrid>
              <a:tr h="271959">
                <a:tc>
                  <a:txBody>
                    <a:bodyPr/>
                    <a:lstStyle/>
                    <a:p>
                      <a:r>
                        <a:rPr lang="en-US" sz="1200" dirty="0"/>
                        <a:t>State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%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471155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Missouri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2.6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731310694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Montana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5.2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115155679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Nebraska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3.5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366138418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New Hampshire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0.9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79472535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New Jersey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3.5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625966088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New York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7.8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993374161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North Dakota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1.7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62215334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Not in the USA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0.9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130429119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Ohio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2.6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900902163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Pennsylvania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8.7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262018495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Puerto Rico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1.7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116466979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Tennessee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3.5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736955524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Texas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1.7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294696915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Utah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0.9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808568650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Virginia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0.9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828553483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Washington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3.5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136116706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Wisconsin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4.3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9552630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864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3E188A5-2A03-38F4-F15A-26F165379E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1570115"/>
              </p:ext>
            </p:extLst>
          </p:nvPr>
        </p:nvGraphicFramePr>
        <p:xfrm>
          <a:off x="86811" y="3758895"/>
          <a:ext cx="6418024" cy="2346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7290B5A-E6FC-CE5E-AED9-FD499A38D7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1851692"/>
              </p:ext>
            </p:extLst>
          </p:nvPr>
        </p:nvGraphicFramePr>
        <p:xfrm>
          <a:off x="6707425" y="3758895"/>
          <a:ext cx="5300236" cy="2346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798CACA-82DF-B743-8EC5-949E97CE5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Arial"/>
                <a:cs typeface="Arial"/>
              </a:rPr>
              <a:t>What EHR do you use?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D8AE310-6AE1-524A-19D6-D2CCFDEE3A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9477485"/>
              </p:ext>
            </p:extLst>
          </p:nvPr>
        </p:nvGraphicFramePr>
        <p:xfrm>
          <a:off x="86810" y="1371601"/>
          <a:ext cx="11933499" cy="2346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E4311BF-C983-07A4-2901-7AB4932C1CA2}"/>
              </a:ext>
            </a:extLst>
          </p:cNvPr>
          <p:cNvSpPr txBox="1"/>
          <p:nvPr/>
        </p:nvSpPr>
        <p:spPr>
          <a:xfrm>
            <a:off x="7399554" y="5975764"/>
            <a:ext cx="2974532" cy="2610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Hospital or Medical Center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AFDF2C-F7B0-0D8A-4628-354BACCC4644}"/>
              </a:ext>
            </a:extLst>
          </p:cNvPr>
          <p:cNvSpPr txBox="1"/>
          <p:nvPr/>
        </p:nvSpPr>
        <p:spPr>
          <a:xfrm>
            <a:off x="1112119" y="5975763"/>
            <a:ext cx="3819110" cy="3482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Health System Headquarters/Corporate Offices</a:t>
            </a:r>
          </a:p>
        </p:txBody>
      </p:sp>
    </p:spTree>
    <p:extLst>
      <p:ext uri="{BB962C8B-B14F-4D97-AF65-F5344CB8AC3E}">
        <p14:creationId xmlns:p14="http://schemas.microsoft.com/office/powerpoint/2010/main" val="296830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8CACA-82DF-B743-8EC5-949E97CE5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127262"/>
            <a:ext cx="11247120" cy="914400"/>
          </a:xfrm>
        </p:spPr>
        <p:txBody>
          <a:bodyPr/>
          <a:lstStyle/>
          <a:p>
            <a:r>
              <a:rPr lang="en-US" sz="2800" dirty="0">
                <a:latin typeface="Arial"/>
                <a:cs typeface="Arial"/>
              </a:rPr>
              <a:t>How long have you had your EHR fully implemented?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301A079-88B2-BA35-A113-E3A0E8AE2F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5391783"/>
              </p:ext>
            </p:extLst>
          </p:nvPr>
        </p:nvGraphicFramePr>
        <p:xfrm>
          <a:off x="86810" y="909686"/>
          <a:ext cx="11933499" cy="2346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3EE434E-D38B-592D-99BE-0D158C3D66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6555743"/>
              </p:ext>
            </p:extLst>
          </p:nvPr>
        </p:nvGraphicFramePr>
        <p:xfrm>
          <a:off x="86811" y="4058495"/>
          <a:ext cx="11933498" cy="2141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9BA946B5-D35B-45D2-8D6F-D245C919D13C}"/>
              </a:ext>
            </a:extLst>
          </p:cNvPr>
          <p:cNvSpPr txBox="1">
            <a:spLocks/>
          </p:cNvSpPr>
          <p:nvPr/>
        </p:nvSpPr>
        <p:spPr>
          <a:xfrm>
            <a:off x="472440" y="3256238"/>
            <a:ext cx="11247120" cy="9144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-120" baseline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>
                <a:latin typeface="Arial"/>
                <a:cs typeface="Arial"/>
              </a:rPr>
              <a:t>Average length of implementation (in years) for each EHR. </a:t>
            </a:r>
          </a:p>
          <a:p>
            <a:r>
              <a:rPr lang="en-US" sz="1400" dirty="0">
                <a:latin typeface="Arial"/>
                <a:cs typeface="Arial"/>
              </a:rPr>
              <a:t>“12.0” = “More than 10 years”</a:t>
            </a:r>
          </a:p>
        </p:txBody>
      </p:sp>
    </p:spTree>
    <p:extLst>
      <p:ext uri="{BB962C8B-B14F-4D97-AF65-F5344CB8AC3E}">
        <p14:creationId xmlns:p14="http://schemas.microsoft.com/office/powerpoint/2010/main" val="382902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8CACA-82DF-B743-8EC5-949E97CE5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Arial"/>
                <a:cs typeface="Arial"/>
              </a:rPr>
              <a:t>Average length of implementation (in Years) for Each EHR.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272BC76-BCA1-F17A-A4CA-CE1FE77958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0931165"/>
              </p:ext>
            </p:extLst>
          </p:nvPr>
        </p:nvGraphicFramePr>
        <p:xfrm>
          <a:off x="86811" y="1771307"/>
          <a:ext cx="6418024" cy="2346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EB584B6-7AD3-E630-48CF-BA8A4438E0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0030513"/>
              </p:ext>
            </p:extLst>
          </p:nvPr>
        </p:nvGraphicFramePr>
        <p:xfrm>
          <a:off x="6707425" y="1771307"/>
          <a:ext cx="5300236" cy="2346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31F508A-0080-59D6-2027-C1138B0B4A80}"/>
              </a:ext>
            </a:extLst>
          </p:cNvPr>
          <p:cNvSpPr txBox="1"/>
          <p:nvPr/>
        </p:nvSpPr>
        <p:spPr>
          <a:xfrm>
            <a:off x="7399554" y="3988176"/>
            <a:ext cx="2974532" cy="2610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Hospital or Medical Center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CB86BC-7F06-6612-A0E1-E6F3FA9D86A3}"/>
              </a:ext>
            </a:extLst>
          </p:cNvPr>
          <p:cNvSpPr txBox="1"/>
          <p:nvPr/>
        </p:nvSpPr>
        <p:spPr>
          <a:xfrm>
            <a:off x="457200" y="3988175"/>
            <a:ext cx="6047635" cy="3482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Health System Headquarters/Corporate Offices</a:t>
            </a:r>
          </a:p>
        </p:txBody>
      </p:sp>
    </p:spTree>
    <p:extLst>
      <p:ext uri="{BB962C8B-B14F-4D97-AF65-F5344CB8AC3E}">
        <p14:creationId xmlns:p14="http://schemas.microsoft.com/office/powerpoint/2010/main" val="376286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8CACA-82DF-B743-8EC5-949E97CE5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Arial"/>
                <a:cs typeface="Arial"/>
              </a:rPr>
              <a:t>Please rate your satisfaction with the following:</a:t>
            </a:r>
            <a:br>
              <a:rPr lang="en-US" sz="2800" dirty="0">
                <a:latin typeface="Arial"/>
                <a:cs typeface="Arial"/>
              </a:rPr>
            </a:br>
            <a:r>
              <a:rPr lang="en-US" sz="1400" dirty="0">
                <a:latin typeface="Arial"/>
                <a:cs typeface="Arial"/>
              </a:rPr>
              <a:t>Averages based upon a 1-4 scale. 1=“Not at all satisfied” 4=“Very Satisfied”</a:t>
            </a:r>
            <a:endParaRPr lang="en-US" sz="2800" dirty="0">
              <a:latin typeface="Arial"/>
              <a:cs typeface="Arial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907AD5A-F7FA-27B0-27CB-4E6DD964A1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96725"/>
              </p:ext>
            </p:extLst>
          </p:nvPr>
        </p:nvGraphicFramePr>
        <p:xfrm>
          <a:off x="370162" y="1901961"/>
          <a:ext cx="2685139" cy="4036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44BD47D-4A29-7090-6C44-73865FBD55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0427853"/>
              </p:ext>
            </p:extLst>
          </p:nvPr>
        </p:nvGraphicFramePr>
        <p:xfrm>
          <a:off x="3299527" y="1901961"/>
          <a:ext cx="2685139" cy="4036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DCA4D4F-EA3B-DADA-8A61-07646B0D2E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7699358"/>
              </p:ext>
            </p:extLst>
          </p:nvPr>
        </p:nvGraphicFramePr>
        <p:xfrm>
          <a:off x="6344222" y="1901961"/>
          <a:ext cx="2685139" cy="4036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A4AAA325-FB79-0C22-0AB2-753DAA9D8F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149724"/>
              </p:ext>
            </p:extLst>
          </p:nvPr>
        </p:nvGraphicFramePr>
        <p:xfrm>
          <a:off x="9218488" y="1901961"/>
          <a:ext cx="2685139" cy="4036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6158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C6253ED-F769-B27A-138D-AFACDDB3C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rate your satisfaction with the following: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FBB75AB-F71C-A1EA-491C-255545D2FA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4401435"/>
              </p:ext>
            </p:extLst>
          </p:nvPr>
        </p:nvGraphicFramePr>
        <p:xfrm>
          <a:off x="370162" y="1647433"/>
          <a:ext cx="2685139" cy="4036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89180D9-118B-E7F5-E9E6-F3B63F006E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4349866"/>
              </p:ext>
            </p:extLst>
          </p:nvPr>
        </p:nvGraphicFramePr>
        <p:xfrm>
          <a:off x="3157165" y="1647433"/>
          <a:ext cx="2685139" cy="4036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0E49D58-8034-59DF-DDE7-0FD820A4C412}"/>
              </a:ext>
            </a:extLst>
          </p:cNvPr>
          <p:cNvSpPr txBox="1"/>
          <p:nvPr/>
        </p:nvSpPr>
        <p:spPr>
          <a:xfrm>
            <a:off x="1456469" y="5174299"/>
            <a:ext cx="2803430" cy="3011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EHR Functionality 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for Revenue Cycle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CC5683E-5038-EA50-F462-D943CE8A06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4192620"/>
              </p:ext>
            </p:extLst>
          </p:nvPr>
        </p:nvGraphicFramePr>
        <p:xfrm>
          <a:off x="6256270" y="1647433"/>
          <a:ext cx="2685139" cy="4036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EE1A420-3DD2-C8A8-E033-8D22894B27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3863833"/>
              </p:ext>
            </p:extLst>
          </p:nvPr>
        </p:nvGraphicFramePr>
        <p:xfrm>
          <a:off x="9043273" y="1647433"/>
          <a:ext cx="2685139" cy="4036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249C548-429B-2154-7086-C687E4D432FF}"/>
              </a:ext>
            </a:extLst>
          </p:cNvPr>
          <p:cNvSpPr txBox="1"/>
          <p:nvPr/>
        </p:nvSpPr>
        <p:spPr>
          <a:xfrm>
            <a:off x="7342577" y="5174299"/>
            <a:ext cx="2803430" cy="3011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Revenue Cycle Bolt-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Ons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&amp; Tools Beyond EHR</a:t>
            </a:r>
          </a:p>
        </p:txBody>
      </p:sp>
    </p:spTree>
    <p:extLst>
      <p:ext uri="{BB962C8B-B14F-4D97-AF65-F5344CB8AC3E}">
        <p14:creationId xmlns:p14="http://schemas.microsoft.com/office/powerpoint/2010/main" val="411679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ab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defRPr sz="2400">
            <a:solidFill>
              <a:srgbClr val="69767D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_Time xmlns="5b4b86c5-475f-485b-ac30-381e64ef08ac" xsi:nil="true"/>
    <lcf76f155ced4ddcb4097134ff3c332f xmlns="5b4b86c5-475f-485b-ac30-381e64ef08ac">
      <Terms xmlns="http://schemas.microsoft.com/office/infopath/2007/PartnerControls"/>
    </lcf76f155ced4ddcb4097134ff3c332f>
    <TaxCatchAll xmlns="c714058f-4a6e-4e5a-8e7b-04766cc098e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2F4B2000D6F94A8B573DE31E29ADC0" ma:contentTypeVersion="17" ma:contentTypeDescription="Create a new document." ma:contentTypeScope="" ma:versionID="f12ef9e6ce4ba2199a164838d2fab43f">
  <xsd:schema xmlns:xsd="http://www.w3.org/2001/XMLSchema" xmlns:xs="http://www.w3.org/2001/XMLSchema" xmlns:p="http://schemas.microsoft.com/office/2006/metadata/properties" xmlns:ns2="c714058f-4a6e-4e5a-8e7b-04766cc098e5" xmlns:ns3="5b4b86c5-475f-485b-ac30-381e64ef08ac" targetNamespace="http://schemas.microsoft.com/office/2006/metadata/properties" ma:root="true" ma:fieldsID="aea34e1bfa91b5c9713ed56147d1c395" ns2:_="" ns3:_="">
    <xsd:import namespace="c714058f-4a6e-4e5a-8e7b-04766cc098e5"/>
    <xsd:import namespace="5b4b86c5-475f-485b-ac30-381e64ef08a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Date_Time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4058f-4a6e-4e5a-8e7b-04766cc098e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adf46ed7-c19f-4f2a-9636-9d7efa169245}" ma:internalName="TaxCatchAll" ma:showField="CatchAllData" ma:web="c714058f-4a6e-4e5a-8e7b-04766cc098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4b86c5-475f-485b-ac30-381e64ef08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ate_Time" ma:index="20" nillable="true" ma:displayName="Date_Time" ma:format="DateTime" ma:internalName="Date_Time">
      <xsd:simpleType>
        <xsd:restriction base="dms:DateTime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6fed6b48-46cb-4a04-bc25-af8b5d15dd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F045876-1750-47F5-8EFE-53CD209D83B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5B4AEC2-135D-45B4-B8D8-065B599810EE}">
  <ds:schemaRefs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5b4b86c5-475f-485b-ac30-381e64ef08ac"/>
    <ds:schemaRef ds:uri="http://www.w3.org/XML/1998/namespace"/>
    <ds:schemaRef ds:uri="c714058f-4a6e-4e5a-8e7b-04766cc098e5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54F2BE3F-2D68-4079-A998-6C677BB43B6C}">
  <ds:schemaRefs>
    <ds:schemaRef ds:uri="5b4b86c5-475f-485b-ac30-381e64ef08ac"/>
    <ds:schemaRef ds:uri="c714058f-4a6e-4e5a-8e7b-04766cc098e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1203</TotalTime>
  <Words>978</Words>
  <Application>Microsoft Office PowerPoint</Application>
  <PresentationFormat>Widescreen</PresentationFormat>
  <Paragraphs>212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Arial</vt:lpstr>
      <vt:lpstr>Calibri</vt:lpstr>
      <vt:lpstr>Office Theme</vt:lpstr>
      <vt:lpstr>Custom Design</vt:lpstr>
      <vt:lpstr>PowerPoint Presentation</vt:lpstr>
      <vt:lpstr>Overview</vt:lpstr>
      <vt:lpstr>What is your organization’s net patient service revenue (NPR)?</vt:lpstr>
      <vt:lpstr>In what state are your primary revenue cycle  functions located?</vt:lpstr>
      <vt:lpstr>What EHR do you use?</vt:lpstr>
      <vt:lpstr>How long have you had your EHR fully implemented?</vt:lpstr>
      <vt:lpstr>Average length of implementation (in Years) for Each EHR.</vt:lpstr>
      <vt:lpstr>Please rate your satisfaction with the following: Averages based upon a 1-4 scale. 1=“Not at all satisfied” 4=“Very Satisfied”</vt:lpstr>
      <vt:lpstr>Please rate your satisfaction with the following:</vt:lpstr>
      <vt:lpstr>Please rate your satisfaction with the following:</vt:lpstr>
      <vt:lpstr>Satisfaction by EHR.  Please Rate your satisfaction with the following</vt:lpstr>
      <vt:lpstr>To what degree do each of the following represent a challenge to your revenue cycle, and how important are each of them to your revenue cycle?</vt:lpstr>
      <vt:lpstr>To what degree do each of the following represent a challenge to your revenue cycle, and how important are each of them to your revenue cycle?</vt:lpstr>
      <vt:lpstr>To what degree do each of the following represent a challenge to your revenue cycle, and how important are each of them to your revenue cycle?</vt:lpstr>
      <vt:lpstr>How confident is your team in yield performance measurement  (cash collected from earned revenue) for each of the following?</vt:lpstr>
      <vt:lpstr>How confident is your team in yield performance measurement  (cash collected from earned revenue) for each of the following?</vt:lpstr>
      <vt:lpstr>Are you looking to augment your current EHR workflows with new tools and reporting?</vt:lpstr>
      <vt:lpstr>Are you waiting for EHR road map for workflow tools and reporting innovations?</vt:lpstr>
      <vt:lpstr>What percentage of each of these aspects of your revenue cycle  is outsourced today? (All Responses)</vt:lpstr>
      <vt:lpstr>What percentage of each of these aspects of your revenue cycle is outsourced today?</vt:lpstr>
      <vt:lpstr>How valuable would you find an approach to revenue cycle outsourcing that allows you to engage as needed with more flexible contracts and scope?</vt:lpstr>
      <vt:lpstr>In your opinion, how valuable are each of these benefits  of outsourcing?</vt:lpstr>
      <vt:lpstr>In your opinion, how valuable are each of these benefits  of outsourcing?</vt:lpstr>
      <vt:lpstr>In your opinion, how valuable are each of these benefits  of outsourcing?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Chorvat</dc:creator>
  <cp:lastModifiedBy>Ashley Becker</cp:lastModifiedBy>
  <cp:revision>2</cp:revision>
  <dcterms:modified xsi:type="dcterms:W3CDTF">2022-10-14T16:54:11Z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0x010100E42F4B2000D6F94A8B573DE31E29ADC0</vt:lpwstr>
  </property>
  <property fmtid="{D5CDD505-2E9C-101B-9397-08002B2CF9AE}" pid="3" name="MediaServiceImageTags">
    <vt:lpwstr/>
  </property>
</Properties>
</file>