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4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5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6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8" r:id="rId5"/>
  </p:sldMasterIdLst>
  <p:notesMasterIdLst>
    <p:notesMasterId r:id="rId21"/>
  </p:notesMasterIdLst>
  <p:sldIdLst>
    <p:sldId id="339" r:id="rId6"/>
    <p:sldId id="391" r:id="rId7"/>
    <p:sldId id="392" r:id="rId8"/>
    <p:sldId id="394" r:id="rId9"/>
    <p:sldId id="393" r:id="rId10"/>
    <p:sldId id="395" r:id="rId11"/>
    <p:sldId id="396" r:id="rId12"/>
    <p:sldId id="397" r:id="rId13"/>
    <p:sldId id="398" r:id="rId14"/>
    <p:sldId id="399" r:id="rId15"/>
    <p:sldId id="400" r:id="rId16"/>
    <p:sldId id="401" r:id="rId17"/>
    <p:sldId id="402" r:id="rId18"/>
    <p:sldId id="403" r:id="rId19"/>
    <p:sldId id="40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584" userDrawn="1">
          <p15:clr>
            <a:srgbClr val="A4A3A4"/>
          </p15:clr>
        </p15:guide>
        <p15:guide id="6" orient="horz" pos="35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ichael Chorvat" initials="MC [3]" lastIdx="1" clrIdx="6"/>
  <p:cmAuthor id="1" name="Alven Weil" initials="AW" lastIdx="30" clrIdx="0"/>
  <p:cmAuthor id="8" name="Michael Chorvat" initials="MC [4]" lastIdx="1" clrIdx="7"/>
  <p:cmAuthor id="2" name="Charles Dickinson" initials="CD" lastIdx="9" clrIdx="1"/>
  <p:cmAuthor id="9" name="Michael Chorvat" initials="MC [5]" lastIdx="1" clrIdx="8"/>
  <p:cmAuthor id="3" name="Alven Weil" initials="AW [2]" lastIdx="22" clrIdx="2"/>
  <p:cmAuthor id="10" name="Morgan Guthrie" initials="MG" lastIdx="2" clrIdx="9">
    <p:extLst>
      <p:ext uri="{19B8F6BF-5375-455C-9EA6-DF929625EA0E}">
        <p15:presenceInfo xmlns:p15="http://schemas.microsoft.com/office/powerpoint/2012/main" userId="S::mguthrie@guidehouse.com::74dd073c-4db1-41d7-ac37-a6a2aa936696" providerId="AD"/>
      </p:ext>
    </p:extLst>
  </p:cmAuthor>
  <p:cmAuthor id="4" name="Robert Green" initials="RG" lastIdx="8" clrIdx="3"/>
  <p:cmAuthor id="5" name="Michael Chorvat" initials="MC" lastIdx="6" clrIdx="4"/>
  <p:cmAuthor id="6" name="Michael Chorvat" initials="MC [2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9600"/>
    <a:srgbClr val="FF7100"/>
    <a:srgbClr val="70AD47"/>
    <a:srgbClr val="7030A0"/>
    <a:srgbClr val="5B9BD5"/>
    <a:srgbClr val="FFC000"/>
    <a:srgbClr val="ED3C26"/>
    <a:srgbClr val="476E2D"/>
    <a:srgbClr val="FAC8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2789" autoAdjust="0"/>
  </p:normalViewPr>
  <p:slideViewPr>
    <p:cSldViewPr snapToGrid="0">
      <p:cViewPr varScale="1">
        <p:scale>
          <a:sx n="79" d="100"/>
          <a:sy n="79" d="100"/>
        </p:scale>
        <p:origin x="821" y="82"/>
      </p:cViewPr>
      <p:guideLst>
        <p:guide pos="3840"/>
        <p:guide orient="horz" pos="1584"/>
        <p:guide orient="horz" pos="35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Average number of beds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325573721488618E-2"/>
          <c:y val="0.31274764967613738"/>
          <c:w val="0.97534885255702275"/>
          <c:h val="0.45240599836144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E48-9B47-986F-4818EADE86A5}"/>
              </c:ext>
            </c:extLst>
          </c:dPt>
          <c:dPt>
            <c:idx val="1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E48-9B47-986F-4818EADE86A5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E48-9B47-986F-4818EADE86A5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E48-9B47-986F-4818EADE86A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Shared risk/capitation payment model</c:v>
                </c:pt>
                <c:pt idx="1">
                  <c:v>Direct-to-employer partnership</c:v>
                </c:pt>
                <c:pt idx="2">
                  <c:v>Provider-sponsored health plan</c:v>
                </c:pt>
                <c:pt idx="3">
                  <c:v>Payer/provider joint venture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1626</c:v>
                </c:pt>
                <c:pt idx="1">
                  <c:v>1596</c:v>
                </c:pt>
                <c:pt idx="2">
                  <c:v>2315</c:v>
                </c:pt>
                <c:pt idx="3">
                  <c:v>1372</c:v>
                </c:pt>
                <c:pt idx="4">
                  <c:v>929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48-9B47-986F-4818EADE86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"/>
        <c:overlap val="-27"/>
        <c:axId val="1613159392"/>
        <c:axId val="1613161072"/>
      </c:barChart>
      <c:catAx>
        <c:axId val="161315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161072"/>
        <c:crosses val="autoZero"/>
        <c:auto val="1"/>
        <c:lblAlgn val="ctr"/>
        <c:lblOffset val="100"/>
        <c:noMultiLvlLbl val="0"/>
      </c:catAx>
      <c:valAx>
        <c:axId val="161316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31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50707880360641E-2"/>
          <c:y val="6.3531361390213537E-2"/>
          <c:w val="0.96791548686606543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EFD-2043-ABE3-104EC970884F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EFD-2043-ABE3-104EC970884F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EFD-2043-ABE3-104EC970884F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EFD-2043-ABE3-104EC970884F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EFD-2043-ABE3-104EC970884F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FD-2043-ABE3-104EC970884F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EFD-2043-ABE3-104EC970884F}"/>
                </c:ext>
              </c:extLst>
            </c:dLbl>
            <c:dLbl>
              <c:idx val="3"/>
              <c:layout>
                <c:manualLayout>
                  <c:x val="6.9663373637205506E-3"/>
                  <c:y val="2.310208584783213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EFD-2043-ABE3-104EC970884F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AEFD-2043-ABE3-104EC970884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0%</c:v>
                </c:pt>
                <c:pt idx="1">
                  <c:v>1-33%</c:v>
                </c:pt>
                <c:pt idx="2">
                  <c:v>34-66%</c:v>
                </c:pt>
                <c:pt idx="3">
                  <c:v>67-99%</c:v>
                </c:pt>
                <c:pt idx="4">
                  <c:v>100%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0.08</c:v>
                </c:pt>
                <c:pt idx="1">
                  <c:v>6.0999999999999999E-2</c:v>
                </c:pt>
                <c:pt idx="2">
                  <c:v>1.4999999999999999E-2</c:v>
                </c:pt>
                <c:pt idx="3">
                  <c:v>2E-3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EFD-2043-ABE3-104EC97088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50707880360641E-2"/>
          <c:y val="6.3531361390213537E-2"/>
          <c:w val="0.96791548686606543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EFD-2043-ABE3-104EC970884F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EFD-2043-ABE3-104EC970884F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EFD-2043-ABE3-104EC970884F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EFD-2043-ABE3-104EC970884F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EFD-2043-ABE3-104EC970884F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FD-2043-ABE3-104EC970884F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EFD-2043-ABE3-104EC970884F}"/>
                </c:ext>
              </c:extLst>
            </c:dLbl>
            <c:dLbl>
              <c:idx val="3"/>
              <c:layout>
                <c:manualLayout>
                  <c:x val="6.9663373637205506E-3"/>
                  <c:y val="2.310208584783213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EFD-2043-ABE3-104EC970884F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AEFD-2043-ABE3-104EC970884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0%</c:v>
                </c:pt>
                <c:pt idx="1">
                  <c:v>1-33%</c:v>
                </c:pt>
                <c:pt idx="2">
                  <c:v>34-66%</c:v>
                </c:pt>
                <c:pt idx="3">
                  <c:v>67-99%</c:v>
                </c:pt>
                <c:pt idx="4">
                  <c:v>100%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7.8E-2</c:v>
                </c:pt>
                <c:pt idx="1">
                  <c:v>7.1999999999999995E-2</c:v>
                </c:pt>
                <c:pt idx="2">
                  <c:v>8.9999999999999993E-3</c:v>
                </c:pt>
                <c:pt idx="3">
                  <c:v>2E-3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EFD-2043-ABE3-104EC97088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Average number of acute care beds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325573721488618E-2"/>
          <c:y val="0.31274764967613738"/>
          <c:w val="0.97534885255702275"/>
          <c:h val="0.45240599836144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E48-9B47-986F-4818EADE86A5}"/>
              </c:ext>
            </c:extLst>
          </c:dPt>
          <c:dPt>
            <c:idx val="1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E48-9B47-986F-4818EADE86A5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E48-9B47-986F-4818EADE86A5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E48-9B47-986F-4818EADE86A5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3EF-4D4E-9313-BF91FE0A7A12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0813-DC48-AA44-AA0EF219B88F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Lack of collaborative payer/provider partners</c:v>
                </c:pt>
                <c:pt idx="1">
                  <c:v>Data integrity, reporting, insights</c:v>
                </c:pt>
                <c:pt idx="2">
                  <c:v>Cost of technology and infrastructure</c:v>
                </c:pt>
                <c:pt idx="3">
                  <c:v>Scale</c:v>
                </c:pt>
                <c:pt idx="4">
                  <c:v>Difficulty achieving quality and cost outcomes</c:v>
                </c:pt>
                <c:pt idx="5">
                  <c:v>Leadership allignment/support on transformation strategy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1342</c:v>
                </c:pt>
                <c:pt idx="1">
                  <c:v>1096</c:v>
                </c:pt>
                <c:pt idx="2">
                  <c:v>1738</c:v>
                </c:pt>
                <c:pt idx="3">
                  <c:v>365</c:v>
                </c:pt>
                <c:pt idx="4">
                  <c:v>1230</c:v>
                </c:pt>
                <c:pt idx="5">
                  <c:v>1684</c:v>
                </c:pt>
                <c:pt idx="6">
                  <c:v>1710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48-9B47-986F-4818EADE86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"/>
        <c:overlap val="-27"/>
        <c:axId val="1613159392"/>
        <c:axId val="1613161072"/>
      </c:barChart>
      <c:catAx>
        <c:axId val="161315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161072"/>
        <c:crosses val="autoZero"/>
        <c:auto val="1"/>
        <c:lblAlgn val="ctr"/>
        <c:lblOffset val="100"/>
        <c:noMultiLvlLbl val="0"/>
      </c:catAx>
      <c:valAx>
        <c:axId val="161316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31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25573721488618E-2"/>
          <c:y val="4.2567907046218878E-2"/>
          <c:w val="0.97534885255702275"/>
          <c:h val="0.722585740991368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E02-1C41-B14D-4B5963DB5040}"/>
              </c:ext>
            </c:extLst>
          </c:dPt>
          <c:dPt>
            <c:idx val="1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E02-1C41-B14D-4B5963DB5040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E02-1C41-B14D-4B5963DB5040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E02-1C41-B14D-4B5963DB5040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076-EB4D-A179-2B0C41629169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653-DD4F-B550-81657716FE45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Shared risk/capitation payment model</c:v>
                </c:pt>
                <c:pt idx="1">
                  <c:v>Direct-to-employer partnership</c:v>
                </c:pt>
                <c:pt idx="2">
                  <c:v>Provider-sponsored health plan</c:v>
                </c:pt>
                <c:pt idx="3">
                  <c:v>Payer/provider joint venture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0.22600000000000001</c:v>
                </c:pt>
                <c:pt idx="1">
                  <c:v>0.19800000000000001</c:v>
                </c:pt>
                <c:pt idx="2">
                  <c:v>0.16</c:v>
                </c:pt>
                <c:pt idx="3">
                  <c:v>0.13200000000000001</c:v>
                </c:pt>
                <c:pt idx="4">
                  <c:v>0.104</c:v>
                </c:pt>
                <c:pt idx="5">
                  <c:v>8.5000000000000006E-2</c:v>
                </c:pt>
                <c:pt idx="6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48-9B47-986F-4818EADE86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"/>
        <c:overlap val="-27"/>
        <c:axId val="1613159392"/>
        <c:axId val="1613161072"/>
      </c:barChart>
      <c:catAx>
        <c:axId val="161315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161072"/>
        <c:crosses val="autoZero"/>
        <c:auto val="1"/>
        <c:lblAlgn val="ctr"/>
        <c:lblOffset val="100"/>
        <c:noMultiLvlLbl val="0"/>
      </c:catAx>
      <c:valAx>
        <c:axId val="161316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31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Average number of acute care beds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325573721488618E-2"/>
          <c:y val="0.31274764967613738"/>
          <c:w val="0.97534885255702275"/>
          <c:h val="0.45240599836144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E48-9B47-986F-4818EADE86A5}"/>
              </c:ext>
            </c:extLst>
          </c:dPt>
          <c:dPt>
            <c:idx val="1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E48-9B47-986F-4818EADE86A5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E48-9B47-986F-4818EADE86A5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E48-9B47-986F-4818EADE86A5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70D-3A4B-8573-F90C431CBCEB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Strategic partneships with payers</c:v>
                </c:pt>
                <c:pt idx="1">
                  <c:v>Local competitive environment</c:v>
                </c:pt>
                <c:pt idx="2">
                  <c:v>Past legal/trust issues with payers</c:v>
                </c:pt>
                <c:pt idx="3">
                  <c:v>Other</c:v>
                </c:pt>
                <c:pt idx="4">
                  <c:v>Threat of new entrants/disruptors</c:v>
                </c:pt>
                <c:pt idx="5">
                  <c:v>Complying with price transparency guidelines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1304</c:v>
                </c:pt>
                <c:pt idx="1">
                  <c:v>1010</c:v>
                </c:pt>
                <c:pt idx="2">
                  <c:v>873</c:v>
                </c:pt>
                <c:pt idx="3">
                  <c:v>1436</c:v>
                </c:pt>
                <c:pt idx="4">
                  <c:v>3417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48-9B47-986F-4818EADE86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"/>
        <c:overlap val="-27"/>
        <c:axId val="1613159392"/>
        <c:axId val="1613161072"/>
      </c:barChart>
      <c:catAx>
        <c:axId val="161315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161072"/>
        <c:crosses val="autoZero"/>
        <c:auto val="1"/>
        <c:lblAlgn val="ctr"/>
        <c:lblOffset val="100"/>
        <c:noMultiLvlLbl val="0"/>
      </c:catAx>
      <c:valAx>
        <c:axId val="161316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31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25573721488618E-2"/>
          <c:y val="4.2567907046218878E-2"/>
          <c:w val="0.97534885255702275"/>
          <c:h val="0.722585740991368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F5-974D-91C4-6DB5F7FF082D}"/>
              </c:ext>
            </c:extLst>
          </c:dPt>
          <c:dPt>
            <c:idx val="1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F5-974D-91C4-6DB5F7FF082D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F5-974D-91C4-6DB5F7FF082D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BF5-974D-91C4-6DB5F7FF082D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BF5-974D-91C4-6DB5F7FF082D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Shared risk/capitation payment model</c:v>
                </c:pt>
                <c:pt idx="1">
                  <c:v>Direct-to-employer partnership</c:v>
                </c:pt>
                <c:pt idx="2">
                  <c:v>Provider-sponsored health plan</c:v>
                </c:pt>
                <c:pt idx="3">
                  <c:v>Payer/provider joint venture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0.5</c:v>
                </c:pt>
                <c:pt idx="1">
                  <c:v>0.21</c:v>
                </c:pt>
                <c:pt idx="2">
                  <c:v>0.1</c:v>
                </c:pt>
                <c:pt idx="3">
                  <c:v>0.09</c:v>
                </c:pt>
                <c:pt idx="4">
                  <c:v>0.06</c:v>
                </c:pt>
                <c:pt idx="5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BF5-974D-91C4-6DB5F7FF082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"/>
        <c:overlap val="-27"/>
        <c:axId val="1613159392"/>
        <c:axId val="1613161072"/>
      </c:barChart>
      <c:catAx>
        <c:axId val="161315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161072"/>
        <c:crosses val="autoZero"/>
        <c:auto val="1"/>
        <c:lblAlgn val="ctr"/>
        <c:lblOffset val="100"/>
        <c:noMultiLvlLbl val="0"/>
      </c:catAx>
      <c:valAx>
        <c:axId val="161316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31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Average number of beds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325573721488618E-2"/>
          <c:y val="0.31274764967613738"/>
          <c:w val="0.97534885255702275"/>
          <c:h val="0.45240599836144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E48-9B47-986F-4818EADE86A5}"/>
              </c:ext>
            </c:extLst>
          </c:dPt>
          <c:dPt>
            <c:idx val="1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E48-9B47-986F-4818EADE86A5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E48-9B47-986F-4818EADE86A5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E48-9B47-986F-4818EADE86A5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70D-3A4B-8573-F90C431CBCEB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Strategic partneships with payers</c:v>
                </c:pt>
                <c:pt idx="1">
                  <c:v>Local competitive environment</c:v>
                </c:pt>
                <c:pt idx="2">
                  <c:v>Past legal/trust issues with payers</c:v>
                </c:pt>
                <c:pt idx="3">
                  <c:v>Other</c:v>
                </c:pt>
                <c:pt idx="4">
                  <c:v>Threat of new entrants/disruptors</c:v>
                </c:pt>
                <c:pt idx="5">
                  <c:v>Complying with price transparency guidelines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1243</c:v>
                </c:pt>
                <c:pt idx="1">
                  <c:v>995</c:v>
                </c:pt>
                <c:pt idx="2">
                  <c:v>2094</c:v>
                </c:pt>
                <c:pt idx="3">
                  <c:v>1105</c:v>
                </c:pt>
                <c:pt idx="4">
                  <c:v>721</c:v>
                </c:pt>
                <c:pt idx="5">
                  <c:v>1461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48-9B47-986F-4818EADE86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"/>
        <c:overlap val="-27"/>
        <c:axId val="1613159392"/>
        <c:axId val="1613161072"/>
      </c:barChart>
      <c:catAx>
        <c:axId val="161315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161072"/>
        <c:crosses val="autoZero"/>
        <c:auto val="1"/>
        <c:lblAlgn val="ctr"/>
        <c:lblOffset val="100"/>
        <c:noMultiLvlLbl val="0"/>
      </c:catAx>
      <c:valAx>
        <c:axId val="161316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31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25573721488618E-2"/>
          <c:y val="4.2567907046218878E-2"/>
          <c:w val="0.97534885255702275"/>
          <c:h val="0.722585740991368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F5-974D-91C4-6DB5F7FF082D}"/>
              </c:ext>
            </c:extLst>
          </c:dPt>
          <c:dPt>
            <c:idx val="1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F5-974D-91C4-6DB5F7FF082D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F5-974D-91C4-6DB5F7FF082D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BF5-974D-91C4-6DB5F7FF082D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BF5-974D-91C4-6DB5F7FF082D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Building services/capabilities in-house</c:v>
                </c:pt>
                <c:pt idx="1">
                  <c:v>Partnering with health plan/s to support capabilities</c:v>
                </c:pt>
                <c:pt idx="2">
                  <c:v>We've already built/have the capabilities needed to suceed</c:v>
                </c:pt>
                <c:pt idx="3">
                  <c:v>Outsourcing services/capabilities to a vendor/third party organization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0.51</c:v>
                </c:pt>
                <c:pt idx="1">
                  <c:v>0.30199999999999999</c:v>
                </c:pt>
                <c:pt idx="2">
                  <c:v>0.219</c:v>
                </c:pt>
                <c:pt idx="3">
                  <c:v>0.20799999999999999</c:v>
                </c:pt>
                <c:pt idx="4">
                  <c:v>0.156</c:v>
                </c:pt>
                <c:pt idx="5">
                  <c:v>7.2999999999999995E-2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BF5-974D-91C4-6DB5F7FF082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"/>
        <c:overlap val="-27"/>
        <c:axId val="1613159392"/>
        <c:axId val="1613161072"/>
      </c:barChart>
      <c:catAx>
        <c:axId val="161315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161072"/>
        <c:crosses val="autoZero"/>
        <c:auto val="1"/>
        <c:lblAlgn val="ctr"/>
        <c:lblOffset val="100"/>
        <c:noMultiLvlLbl val="0"/>
      </c:catAx>
      <c:valAx>
        <c:axId val="161316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31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Average number of acute care beds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325573721488618E-2"/>
          <c:y val="0.31274764967613738"/>
          <c:w val="0.97534885255702275"/>
          <c:h val="0.45240599836144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E48-9B47-986F-4818EADE86A5}"/>
              </c:ext>
            </c:extLst>
          </c:dPt>
          <c:dPt>
            <c:idx val="1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E48-9B47-986F-4818EADE86A5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E48-9B47-986F-4818EADE86A5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E48-9B47-986F-4818EADE86A5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70D-3A4B-8573-F90C431CBCEB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Vertically integrated health plans (e.g., UnitedHealthcare/Optum)</c:v>
                </c:pt>
                <c:pt idx="1">
                  <c:v>Consumer-facing organizations (e.g., CVS, Amazon, Apple, Walmart)</c:v>
                </c:pt>
                <c:pt idx="2">
                  <c:v>Past legal/trust issues with payers</c:v>
                </c:pt>
                <c:pt idx="3">
                  <c:v>Other</c:v>
                </c:pt>
                <c:pt idx="4">
                  <c:v>Complying with price transparency guidelines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1158</c:v>
                </c:pt>
                <c:pt idx="1">
                  <c:v>1294</c:v>
                </c:pt>
                <c:pt idx="2">
                  <c:v>1255</c:v>
                </c:pt>
                <c:pt idx="3">
                  <c:v>1084</c:v>
                </c:pt>
                <c:pt idx="4">
                  <c:v>3875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48-9B47-986F-4818EADE86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"/>
        <c:overlap val="-27"/>
        <c:axId val="1613159392"/>
        <c:axId val="1613161072"/>
      </c:barChart>
      <c:catAx>
        <c:axId val="161315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161072"/>
        <c:crosses val="autoZero"/>
        <c:auto val="1"/>
        <c:lblAlgn val="ctr"/>
        <c:lblOffset val="100"/>
        <c:noMultiLvlLbl val="0"/>
      </c:catAx>
      <c:valAx>
        <c:axId val="161316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31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25573721488618E-2"/>
          <c:y val="4.2567907046218878E-2"/>
          <c:w val="0.97534885255702275"/>
          <c:h val="0.722585740991368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F5-974D-91C4-6DB5F7FF082D}"/>
              </c:ext>
            </c:extLst>
          </c:dPt>
          <c:dPt>
            <c:idx val="1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F5-974D-91C4-6DB5F7FF082D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F5-974D-91C4-6DB5F7FF082D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BF5-974D-91C4-6DB5F7FF082D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BF5-974D-91C4-6DB5F7FF082D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Shared risk/capitation payment model</c:v>
                </c:pt>
                <c:pt idx="1">
                  <c:v>Direct-to-employer partnership</c:v>
                </c:pt>
                <c:pt idx="2">
                  <c:v>Provider-sponsored health plan</c:v>
                </c:pt>
                <c:pt idx="3">
                  <c:v>Payer/provider joint venture</c:v>
                </c:pt>
                <c:pt idx="4">
                  <c:v>0.52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0.5</c:v>
                </c:pt>
                <c:pt idx="1">
                  <c:v>0.17</c:v>
                </c:pt>
                <c:pt idx="2">
                  <c:v>0.16</c:v>
                </c:pt>
                <c:pt idx="3">
                  <c:v>0.11700000000000001</c:v>
                </c:pt>
                <c:pt idx="4">
                  <c:v>3.2000000000000001E-2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BF5-974D-91C4-6DB5F7FF082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"/>
        <c:overlap val="-27"/>
        <c:axId val="1613159392"/>
        <c:axId val="1613161072"/>
      </c:barChart>
      <c:catAx>
        <c:axId val="161315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161072"/>
        <c:crosses val="autoZero"/>
        <c:auto val="1"/>
        <c:lblAlgn val="ctr"/>
        <c:lblOffset val="100"/>
        <c:noMultiLvlLbl val="0"/>
      </c:catAx>
      <c:valAx>
        <c:axId val="161316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31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25573721488618E-2"/>
          <c:y val="4.2567907046218878E-2"/>
          <c:w val="0.97534885255702275"/>
          <c:h val="0.722585740991368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E02-1C41-B14D-4B5963DB5040}"/>
              </c:ext>
            </c:extLst>
          </c:dPt>
          <c:dPt>
            <c:idx val="1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E02-1C41-B14D-4B5963DB5040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E02-1C41-B14D-4B5963DB5040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E02-1C41-B14D-4B5963DB5040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Shared risk/capitation payment model</c:v>
                </c:pt>
                <c:pt idx="1">
                  <c:v>Direct-to-employer partnership</c:v>
                </c:pt>
                <c:pt idx="2">
                  <c:v>Provider-sponsored health plan</c:v>
                </c:pt>
                <c:pt idx="3">
                  <c:v>Payer/provider joint venture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0.54700000000000004</c:v>
                </c:pt>
                <c:pt idx="1">
                  <c:v>0.47399999999999998</c:v>
                </c:pt>
                <c:pt idx="2">
                  <c:v>0.32800000000000001</c:v>
                </c:pt>
                <c:pt idx="3">
                  <c:v>0.307</c:v>
                </c:pt>
                <c:pt idx="4">
                  <c:v>0.16800000000000001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48-9B47-986F-4818EADE86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"/>
        <c:overlap val="-27"/>
        <c:axId val="1613159392"/>
        <c:axId val="1613161072"/>
      </c:barChart>
      <c:catAx>
        <c:axId val="161315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161072"/>
        <c:crosses val="autoZero"/>
        <c:auto val="1"/>
        <c:lblAlgn val="ctr"/>
        <c:lblOffset val="100"/>
        <c:noMultiLvlLbl val="0"/>
      </c:catAx>
      <c:valAx>
        <c:axId val="161316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31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Average number of </a:t>
            </a:r>
            <a:r>
              <a:rPr lang="en-US" sz="1862" b="1" i="0" u="none" strike="noStrike" baseline="0" dirty="0">
                <a:effectLst/>
              </a:rPr>
              <a:t>acute</a:t>
            </a:r>
            <a:r>
              <a:rPr lang="en-US" sz="1862" b="1" i="0" u="none" strike="noStrike" baseline="0" dirty="0"/>
              <a:t> care </a:t>
            </a:r>
            <a:r>
              <a:rPr lang="en-US" b="1" dirty="0">
                <a:solidFill>
                  <a:schemeClr val="tx1"/>
                </a:solidFill>
              </a:rPr>
              <a:t>beds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325573721488618E-2"/>
          <c:y val="0.31274764967613738"/>
          <c:w val="0.97534885255702275"/>
          <c:h val="0.45240599836144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E48-9B47-986F-4818EADE86A5}"/>
              </c:ext>
            </c:extLst>
          </c:dPt>
          <c:dPt>
            <c:idx val="1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E48-9B47-986F-4818EADE86A5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E48-9B47-986F-4818EADE86A5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E48-9B47-986F-4818EADE86A5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70D-3A4B-8573-F90C431CBCEB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Partnering</c:v>
                </c:pt>
                <c:pt idx="1">
                  <c:v>Competing</c:v>
                </c:pt>
                <c:pt idx="2">
                  <c:v>Does not apply to my market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679</c:v>
                </c:pt>
                <c:pt idx="1">
                  <c:v>2562</c:v>
                </c:pt>
                <c:pt idx="2">
                  <c:v>910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48-9B47-986F-4818EADE86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"/>
        <c:overlap val="-27"/>
        <c:axId val="1613159392"/>
        <c:axId val="1613161072"/>
      </c:barChart>
      <c:catAx>
        <c:axId val="161315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161072"/>
        <c:crosses val="autoZero"/>
        <c:auto val="1"/>
        <c:lblAlgn val="ctr"/>
        <c:lblOffset val="100"/>
        <c:noMultiLvlLbl val="0"/>
      </c:catAx>
      <c:valAx>
        <c:axId val="161316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31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25573721488618E-2"/>
          <c:y val="4.2567907046218878E-2"/>
          <c:w val="0.97534885255702275"/>
          <c:h val="0.866005417500157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F5-974D-91C4-6DB5F7FF082D}"/>
              </c:ext>
            </c:extLst>
          </c:dPt>
          <c:dPt>
            <c:idx val="1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F5-974D-91C4-6DB5F7FF082D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F5-974D-91C4-6DB5F7FF082D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BF5-974D-91C4-6DB5F7FF082D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BF5-974D-91C4-6DB5F7FF082D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Building services/capabilities in-house</c:v>
                </c:pt>
                <c:pt idx="1">
                  <c:v>We are not leveraging a payvider model</c:v>
                </c:pt>
                <c:pt idx="2">
                  <c:v>Sourcing services/capabilities from another health system partner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0.18099999999999999</c:v>
                </c:pt>
                <c:pt idx="1">
                  <c:v>0.223</c:v>
                </c:pt>
                <c:pt idx="2">
                  <c:v>0.59599999999999997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BF5-974D-91C4-6DB5F7FF082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"/>
        <c:overlap val="-27"/>
        <c:axId val="1613159392"/>
        <c:axId val="1613161072"/>
      </c:barChart>
      <c:catAx>
        <c:axId val="161315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161072"/>
        <c:crosses val="autoZero"/>
        <c:auto val="1"/>
        <c:lblAlgn val="ctr"/>
        <c:lblOffset val="100"/>
        <c:noMultiLvlLbl val="0"/>
      </c:catAx>
      <c:valAx>
        <c:axId val="161316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31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Average number of </a:t>
            </a:r>
            <a:r>
              <a:rPr lang="en-US" sz="1862" b="1" i="0" u="none" strike="noStrike" baseline="0" dirty="0">
                <a:effectLst/>
              </a:rPr>
              <a:t>acute</a:t>
            </a:r>
            <a:r>
              <a:rPr lang="en-US" sz="1862" b="1" i="0" u="none" strike="noStrike" baseline="0" dirty="0"/>
              <a:t> care </a:t>
            </a:r>
            <a:r>
              <a:rPr lang="en-US" b="1" dirty="0">
                <a:solidFill>
                  <a:schemeClr val="tx1"/>
                </a:solidFill>
              </a:rPr>
              <a:t>beds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325573721488618E-2"/>
          <c:y val="0.31274764967613738"/>
          <c:w val="0.97534885255702275"/>
          <c:h val="0.45240599836144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E48-9B47-986F-4818EADE86A5}"/>
              </c:ext>
            </c:extLst>
          </c:dPt>
          <c:dPt>
            <c:idx val="1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E48-9B47-986F-4818EADE86A5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E48-9B47-986F-4818EADE86A5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E48-9B47-986F-4818EADE86A5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70D-3A4B-8573-F90C431CBCEB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Excellent. There is a very high probability that we will meet budget.</c:v>
                </c:pt>
                <c:pt idx="1">
                  <c:v>Good. There is a good chance that we will meet budget.</c:v>
                </c:pt>
                <c:pt idx="2">
                  <c:v>Moderate. We may or may not meet budget.</c:v>
                </c:pt>
                <c:pt idx="3">
                  <c:v>Low. There is little chance that we will meet budget.</c:v>
                </c:pt>
                <c:pt idx="4">
                  <c:v>Very low. There is no chance that we will meet budget.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1683</c:v>
                </c:pt>
                <c:pt idx="1">
                  <c:v>1487</c:v>
                </c:pt>
                <c:pt idx="2">
                  <c:v>1021</c:v>
                </c:pt>
                <c:pt idx="3">
                  <c:v>567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48-9B47-986F-4818EADE86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"/>
        <c:overlap val="-27"/>
        <c:axId val="1613159392"/>
        <c:axId val="1613161072"/>
      </c:barChart>
      <c:catAx>
        <c:axId val="161315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161072"/>
        <c:crosses val="autoZero"/>
        <c:auto val="1"/>
        <c:lblAlgn val="ctr"/>
        <c:lblOffset val="100"/>
        <c:noMultiLvlLbl val="0"/>
      </c:catAx>
      <c:valAx>
        <c:axId val="161316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31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25573721488618E-2"/>
          <c:y val="4.2567907046218878E-2"/>
          <c:w val="0.97534885255702275"/>
          <c:h val="0.866005417500157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F5-974D-91C4-6DB5F7FF082D}"/>
              </c:ext>
            </c:extLst>
          </c:dPt>
          <c:dPt>
            <c:idx val="1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F5-974D-91C4-6DB5F7FF082D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F5-974D-91C4-6DB5F7FF082D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BF5-974D-91C4-6DB5F7FF082D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BF5-974D-91C4-6DB5F7FF082D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Excellent. There is a very high probability that we will meet budget.</c:v>
                </c:pt>
                <c:pt idx="1">
                  <c:v>Good. There is a good chance that we will meet budget.</c:v>
                </c:pt>
                <c:pt idx="2">
                  <c:v>Moderate. We may or may not meet budget.</c:v>
                </c:pt>
                <c:pt idx="3">
                  <c:v>Low.There is little chance that we will meet budget.</c:v>
                </c:pt>
                <c:pt idx="4">
                  <c:v>Very low. There is no chance that we will meet budget.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0.188</c:v>
                </c:pt>
                <c:pt idx="1">
                  <c:v>0.375</c:v>
                </c:pt>
                <c:pt idx="2">
                  <c:v>0.35399999999999998</c:v>
                </c:pt>
                <c:pt idx="3">
                  <c:v>6.3E-2</c:v>
                </c:pt>
                <c:pt idx="4">
                  <c:v>2.1000000000000001E-2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BF5-974D-91C4-6DB5F7FF082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"/>
        <c:overlap val="-27"/>
        <c:axId val="1613159392"/>
        <c:axId val="1613161072"/>
      </c:barChart>
      <c:catAx>
        <c:axId val="161315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161072"/>
        <c:crosses val="autoZero"/>
        <c:auto val="1"/>
        <c:lblAlgn val="ctr"/>
        <c:lblOffset val="100"/>
        <c:noMultiLvlLbl val="0"/>
      </c:catAx>
      <c:valAx>
        <c:axId val="161316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31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Average number of </a:t>
            </a:r>
            <a:r>
              <a:rPr lang="en-US" sz="1862" b="1" i="0" u="none" strike="noStrike" baseline="0" dirty="0">
                <a:effectLst/>
              </a:rPr>
              <a:t>acute</a:t>
            </a:r>
            <a:r>
              <a:rPr lang="en-US" sz="1862" b="1" i="0" u="none" strike="noStrike" baseline="0" dirty="0"/>
              <a:t> care </a:t>
            </a:r>
            <a:r>
              <a:rPr lang="en-US" b="1" dirty="0">
                <a:solidFill>
                  <a:schemeClr val="tx1"/>
                </a:solidFill>
              </a:rPr>
              <a:t>beds: 172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325573721488618E-2"/>
          <c:y val="0.11788826395869423"/>
          <c:w val="0.97534885255702275"/>
          <c:h val="0.769052551318423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E48-9B47-986F-4818EADE86A5}"/>
              </c:ext>
            </c:extLst>
          </c:dPt>
          <c:dPt>
            <c:idx val="1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E48-9B47-986F-4818EADE86A5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E48-9B47-986F-4818EADE86A5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E48-9B47-986F-4818EADE86A5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70D-3A4B-8573-F90C431CBCEB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0 - None</c:v>
                </c:pt>
                <c:pt idx="1">
                  <c:v>Jan-99</c:v>
                </c:pt>
                <c:pt idx="2">
                  <c:v>100 - 249</c:v>
                </c:pt>
                <c:pt idx="3">
                  <c:v>250 - 499</c:v>
                </c:pt>
                <c:pt idx="4">
                  <c:v>500 - 749</c:v>
                </c:pt>
                <c:pt idx="5">
                  <c:v>750 – 1,999</c:v>
                </c:pt>
                <c:pt idx="6">
                  <c:v>2,000 - 4,999</c:v>
                </c:pt>
                <c:pt idx="7">
                  <c:v>5,000+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0.113</c:v>
                </c:pt>
                <c:pt idx="1">
                  <c:v>0.10299999999999999</c:v>
                </c:pt>
                <c:pt idx="2">
                  <c:v>0.17499999999999999</c:v>
                </c:pt>
                <c:pt idx="3">
                  <c:v>9.2999999999999999E-2</c:v>
                </c:pt>
                <c:pt idx="4">
                  <c:v>0.14399999999999999</c:v>
                </c:pt>
                <c:pt idx="5">
                  <c:v>0.186</c:v>
                </c:pt>
                <c:pt idx="6">
                  <c:v>0.13400000000000001</c:v>
                </c:pt>
                <c:pt idx="7">
                  <c:v>5.1999999999999998E-2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48-9B47-986F-4818EADE86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"/>
        <c:overlap val="-27"/>
        <c:axId val="1613159392"/>
        <c:axId val="1613161072"/>
      </c:barChart>
      <c:catAx>
        <c:axId val="161315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161072"/>
        <c:crosses val="autoZero"/>
        <c:auto val="1"/>
        <c:lblAlgn val="ctr"/>
        <c:lblOffset val="100"/>
        <c:noMultiLvlLbl val="0"/>
      </c:catAx>
      <c:valAx>
        <c:axId val="161316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31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38825443022348"/>
          <c:y val="0"/>
          <c:w val="0.53611745569776525"/>
          <c:h val="0.881460376663443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FEA-C240-B2BE-C8FE2A073C05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FEA-C240-B2BE-C8FE2A073C05}"/>
              </c:ext>
            </c:extLst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FEA-C240-B2BE-C8FE2A073C05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FEA-C240-B2BE-C8FE2A073C05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FEA-C240-B2BE-C8FE2A073C05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 – CFO</c:v>
                </c:pt>
                <c:pt idx="1">
                  <c:v>K – Director</c:v>
                </c:pt>
                <c:pt idx="2">
                  <c:v>H – Vice President</c:v>
                </c:pt>
                <c:pt idx="3">
                  <c:v>N – Staff Specialist or Professional (Analyst/Accountant)</c:v>
                </c:pt>
                <c:pt idx="4">
                  <c:v>A – President/CEO</c:v>
                </c:pt>
                <c:pt idx="5">
                  <c:v>O – Manager/Supervisor</c:v>
                </c:pt>
                <c:pt idx="6">
                  <c:v>I – Controller</c:v>
                </c:pt>
                <c:pt idx="7">
                  <c:v>G – Other Chief Officer Excluding CFO</c:v>
                </c:pt>
                <c:pt idx="8">
                  <c:v>C – Partner, Principal or Owner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0.39800000000000002</c:v>
                </c:pt>
                <c:pt idx="1">
                  <c:v>0.25</c:v>
                </c:pt>
                <c:pt idx="2">
                  <c:v>0.182</c:v>
                </c:pt>
                <c:pt idx="3">
                  <c:v>6.8000000000000005E-2</c:v>
                </c:pt>
                <c:pt idx="4">
                  <c:v>4.4999999999999998E-2</c:v>
                </c:pt>
                <c:pt idx="5">
                  <c:v>2.3E-2</c:v>
                </c:pt>
                <c:pt idx="6">
                  <c:v>1.0999999999999999E-2</c:v>
                </c:pt>
                <c:pt idx="7">
                  <c:v>1.0999999999999999E-2</c:v>
                </c:pt>
                <c:pt idx="8">
                  <c:v>1.0999999999999999E-2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FEA-C240-B2BE-C8FE2A073C0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7"/>
        <c:overlap val="-47"/>
        <c:axId val="735842672"/>
        <c:axId val="735843064"/>
      </c:barChart>
      <c:catAx>
        <c:axId val="7358426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803444916721816"/>
          <c:y val="0"/>
          <c:w val="0.48123250810974777"/>
          <c:h val="0.881460376663443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FEA-C240-B2BE-C8FE2A073C05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FEA-C240-B2BE-C8FE2A073C05}"/>
              </c:ext>
            </c:extLst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FEA-C240-B2BE-C8FE2A073C05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FEA-C240-B2BE-C8FE2A073C05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FEA-C240-B2BE-C8FE2A073C05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AB – Finance</c:v>
                </c:pt>
                <c:pt idx="1">
                  <c:v>AU – Managed Care</c:v>
                </c:pt>
                <c:pt idx="2">
                  <c:v>AA – Accounting</c:v>
                </c:pt>
                <c:pt idx="3">
                  <c:v>ZZ – Other Responsibilities (not listed above)</c:v>
                </c:pt>
                <c:pt idx="4">
                  <c:v>AF – Revenue Cycle/Patient Financial Services</c:v>
                </c:pt>
                <c:pt idx="5">
                  <c:v>BF – Adminstration or Operations</c:v>
                </c:pt>
                <c:pt idx="6">
                  <c:v>AK – Reimbursement-General (Government and Commercial)</c:v>
                </c:pt>
                <c:pt idx="7">
                  <c:v>AI – Reimburesment-Commercial (Managed Care)</c:v>
                </c:pt>
                <c:pt idx="8">
                  <c:v>BA – Physician Practice Management</c:v>
                </c:pt>
                <c:pt idx="9">
                  <c:v>AP – Compliance</c:v>
                </c:pt>
                <c:pt idx="10">
                  <c:v>AL – Budget</c:v>
                </c:pt>
                <c:pt idx="11">
                  <c:v>AK – Reimbursement-General (Government and Commercial)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0.39800000000000002</c:v>
                </c:pt>
                <c:pt idx="1">
                  <c:v>0.14799999999999999</c:v>
                </c:pt>
                <c:pt idx="2">
                  <c:v>0.125</c:v>
                </c:pt>
                <c:pt idx="3">
                  <c:v>0.08</c:v>
                </c:pt>
                <c:pt idx="4">
                  <c:v>0.08</c:v>
                </c:pt>
                <c:pt idx="5">
                  <c:v>5.7000000000000002E-2</c:v>
                </c:pt>
                <c:pt idx="6">
                  <c:v>4.4999999999999998E-2</c:v>
                </c:pt>
                <c:pt idx="7">
                  <c:v>2.3E-2</c:v>
                </c:pt>
                <c:pt idx="8">
                  <c:v>1.0999999999999999E-2</c:v>
                </c:pt>
                <c:pt idx="9">
                  <c:v>1.0999999999999999E-2</c:v>
                </c:pt>
                <c:pt idx="10">
                  <c:v>1.0999999999999999E-2</c:v>
                </c:pt>
                <c:pt idx="11">
                  <c:v>1.0999999999999999E-2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FEA-C240-B2BE-C8FE2A073C0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7"/>
        <c:overlap val="-47"/>
        <c:axId val="735842672"/>
        <c:axId val="735843064"/>
      </c:barChart>
      <c:catAx>
        <c:axId val="7358426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843064"/>
        <c:crosses val="autoZero"/>
        <c:auto val="0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Average number of beds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325573721488618E-2"/>
          <c:y val="0.31274764967613738"/>
          <c:w val="0.97534885255702275"/>
          <c:h val="0.45240599836144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E48-9B47-986F-4818EADE86A5}"/>
              </c:ext>
            </c:extLst>
          </c:dPt>
          <c:dPt>
            <c:idx val="1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E48-9B47-986F-4818EADE86A5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E48-9B47-986F-4818EADE86A5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E48-9B47-986F-4818EADE86A5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3EF-4D4E-9313-BF91FE0A7A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Medicare Advantage</c:v>
                </c:pt>
                <c:pt idx="1">
                  <c:v>Commercial</c:v>
                </c:pt>
                <c:pt idx="2">
                  <c:v>Medicare CMS alternative payment model</c:v>
                </c:pt>
                <c:pt idx="3">
                  <c:v>Managed Medicaid</c:v>
                </c:pt>
                <c:pt idx="4">
                  <c:v>Direct-to-Employer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1539</c:v>
                </c:pt>
                <c:pt idx="1">
                  <c:v>1596</c:v>
                </c:pt>
                <c:pt idx="2">
                  <c:v>1531</c:v>
                </c:pt>
                <c:pt idx="3">
                  <c:v>1538</c:v>
                </c:pt>
                <c:pt idx="4">
                  <c:v>2180</c:v>
                </c:pt>
                <c:pt idx="5">
                  <c:v>940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48-9B47-986F-4818EADE86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"/>
        <c:overlap val="-27"/>
        <c:axId val="1613159392"/>
        <c:axId val="1613161072"/>
      </c:barChart>
      <c:catAx>
        <c:axId val="161315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161072"/>
        <c:crosses val="autoZero"/>
        <c:auto val="1"/>
        <c:lblAlgn val="ctr"/>
        <c:lblOffset val="100"/>
        <c:noMultiLvlLbl val="0"/>
      </c:catAx>
      <c:valAx>
        <c:axId val="161316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31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25573721488618E-2"/>
          <c:y val="4.2567907046218878E-2"/>
          <c:w val="0.97534885255702275"/>
          <c:h val="0.722585740991368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E02-1C41-B14D-4B5963DB5040}"/>
              </c:ext>
            </c:extLst>
          </c:dPt>
          <c:dPt>
            <c:idx val="1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E02-1C41-B14D-4B5963DB5040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E02-1C41-B14D-4B5963DB5040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E02-1C41-B14D-4B5963DB5040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076-EB4D-A179-2B0C41629169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Shared risk/capitation payment model</c:v>
                </c:pt>
                <c:pt idx="1">
                  <c:v>Direct-to-employer partnership</c:v>
                </c:pt>
                <c:pt idx="2">
                  <c:v>Provider-sponsored health plan</c:v>
                </c:pt>
                <c:pt idx="3">
                  <c:v>Payer/provider joint venture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0.58699999999999997</c:v>
                </c:pt>
                <c:pt idx="1">
                  <c:v>0.52100000000000002</c:v>
                </c:pt>
                <c:pt idx="2">
                  <c:v>0.48799999999999999</c:v>
                </c:pt>
                <c:pt idx="3">
                  <c:v>0.36399999999999999</c:v>
                </c:pt>
                <c:pt idx="4">
                  <c:v>0.33100000000000002</c:v>
                </c:pt>
                <c:pt idx="5">
                  <c:v>0.124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48-9B47-986F-4818EADE86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"/>
        <c:overlap val="-27"/>
        <c:axId val="1613159392"/>
        <c:axId val="1613161072"/>
      </c:barChart>
      <c:catAx>
        <c:axId val="161315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161072"/>
        <c:crosses val="autoZero"/>
        <c:auto val="1"/>
        <c:lblAlgn val="ctr"/>
        <c:lblOffset val="100"/>
        <c:noMultiLvlLbl val="0"/>
      </c:catAx>
      <c:valAx>
        <c:axId val="161316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31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Average number of acute care beds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325573721488618E-2"/>
          <c:y val="0.31274764967613738"/>
          <c:w val="0.97534885255702275"/>
          <c:h val="0.45240599836144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E48-9B47-986F-4818EADE86A5}"/>
              </c:ext>
            </c:extLst>
          </c:dPt>
          <c:dPt>
            <c:idx val="1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E48-9B47-986F-4818EADE86A5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E48-9B47-986F-4818EADE86A5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E48-9B47-986F-4818EADE86A5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70D-3A4B-8573-F90C431CBCEB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FSS Only</c:v>
                </c:pt>
                <c:pt idx="1">
                  <c:v>FSS with quality incentives</c:v>
                </c:pt>
                <c:pt idx="2">
                  <c:v>FSS with upside shared savings</c:v>
                </c:pt>
                <c:pt idx="3">
                  <c:v>FSS with upside/downside share</c:v>
                </c:pt>
                <c:pt idx="4">
                  <c:v>Global capitation</c:v>
                </c:pt>
                <c:pt idx="5">
                  <c:v>Professional capitation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1356</c:v>
                </c:pt>
                <c:pt idx="1">
                  <c:v>1324</c:v>
                </c:pt>
                <c:pt idx="2">
                  <c:v>1344</c:v>
                </c:pt>
                <c:pt idx="3">
                  <c:v>1360</c:v>
                </c:pt>
                <c:pt idx="4">
                  <c:v>1370</c:v>
                </c:pt>
                <c:pt idx="5">
                  <c:v>1323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48-9B47-986F-4818EADE86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"/>
        <c:overlap val="-27"/>
        <c:axId val="1613159392"/>
        <c:axId val="1613161072"/>
      </c:barChart>
      <c:catAx>
        <c:axId val="161315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161072"/>
        <c:crosses val="autoZero"/>
        <c:auto val="1"/>
        <c:lblAlgn val="ctr"/>
        <c:lblOffset val="100"/>
        <c:noMultiLvlLbl val="0"/>
      </c:catAx>
      <c:valAx>
        <c:axId val="161316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31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50707880360641E-2"/>
          <c:y val="6.3531361390213537E-2"/>
          <c:w val="0.96791548686606543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EFD-2043-ABE3-104EC970884F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EFD-2043-ABE3-104EC970884F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EFD-2043-ABE3-104EC970884F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EFD-2043-ABE3-104EC970884F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EFD-2043-ABE3-104EC970884F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FD-2043-ABE3-104EC970884F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EFD-2043-ABE3-104EC970884F}"/>
                </c:ext>
              </c:extLst>
            </c:dLbl>
            <c:dLbl>
              <c:idx val="3"/>
              <c:layout>
                <c:manualLayout>
                  <c:x val="6.9663373637205506E-3"/>
                  <c:y val="2.310208584783213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EFD-2043-ABE3-104EC970884F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AEFD-2043-ABE3-104EC970884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0%</c:v>
                </c:pt>
                <c:pt idx="1">
                  <c:v>1-33%</c:v>
                </c:pt>
                <c:pt idx="2">
                  <c:v>34-66%</c:v>
                </c:pt>
                <c:pt idx="3">
                  <c:v>67-99%</c:v>
                </c:pt>
                <c:pt idx="4">
                  <c:v>100%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1.7000000000000001E-2</c:v>
                </c:pt>
                <c:pt idx="1">
                  <c:v>5.7000000000000002E-2</c:v>
                </c:pt>
                <c:pt idx="2">
                  <c:v>5.6000000000000001E-2</c:v>
                </c:pt>
                <c:pt idx="3">
                  <c:v>3.6999999999999998E-2</c:v>
                </c:pt>
                <c:pt idx="4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EFD-2043-ABE3-104EC97088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50707880360641E-2"/>
          <c:y val="6.3531361390213537E-2"/>
          <c:w val="0.96791548686606543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FA96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EFD-2043-ABE3-104EC970884F}"/>
              </c:ext>
            </c:extLst>
          </c:dPt>
          <c:dPt>
            <c:idx val="1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EFD-2043-ABE3-104EC970884F}"/>
              </c:ext>
            </c:extLst>
          </c:dPt>
          <c:dPt>
            <c:idx val="2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EFD-2043-ABE3-104EC970884F}"/>
              </c:ext>
            </c:extLst>
          </c:dPt>
          <c:dPt>
            <c:idx val="3"/>
            <c:invertIfNegative val="0"/>
            <c:bubble3D val="0"/>
            <c:spPr>
              <a:solidFill>
                <a:srgbClr val="FA9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EFD-2043-ABE3-104EC970884F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EFD-2043-ABE3-104EC970884F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FD-2043-ABE3-104EC970884F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EFD-2043-ABE3-104EC970884F}"/>
                </c:ext>
              </c:extLst>
            </c:dLbl>
            <c:dLbl>
              <c:idx val="3"/>
              <c:layout>
                <c:manualLayout>
                  <c:x val="6.9663373637205506E-3"/>
                  <c:y val="2.310208584783213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EFD-2043-ABE3-104EC970884F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AEFD-2043-ABE3-104EC970884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0%</c:v>
                </c:pt>
                <c:pt idx="1">
                  <c:v>1-33%</c:v>
                </c:pt>
                <c:pt idx="2">
                  <c:v>34-66%</c:v>
                </c:pt>
                <c:pt idx="3">
                  <c:v>67-99%</c:v>
                </c:pt>
                <c:pt idx="4">
                  <c:v>100%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1.4999999999999999E-2</c:v>
                </c:pt>
                <c:pt idx="1">
                  <c:v>0.111</c:v>
                </c:pt>
                <c:pt idx="2">
                  <c:v>3.3000000000000002E-2</c:v>
                </c:pt>
                <c:pt idx="3">
                  <c:v>8.9999999999999993E-3</c:v>
                </c:pt>
                <c:pt idx="4">
                  <c:v>4.0000000000000001E-3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EFD-2043-ABE3-104EC97088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50707880360641E-2"/>
          <c:y val="6.3531361390213537E-2"/>
          <c:w val="0.96791548686606543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EFD-2043-ABE3-104EC970884F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EFD-2043-ABE3-104EC970884F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EFD-2043-ABE3-104EC970884F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EFD-2043-ABE3-104EC970884F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EFD-2043-ABE3-104EC970884F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FD-2043-ABE3-104EC970884F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EFD-2043-ABE3-104EC970884F}"/>
                </c:ext>
              </c:extLst>
            </c:dLbl>
            <c:dLbl>
              <c:idx val="3"/>
              <c:layout>
                <c:manualLayout>
                  <c:x val="6.9663373637205506E-3"/>
                  <c:y val="2.310208584783213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EFD-2043-ABE3-104EC970884F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AEFD-2043-ABE3-104EC970884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0%</c:v>
                </c:pt>
                <c:pt idx="1">
                  <c:v>1-33%</c:v>
                </c:pt>
                <c:pt idx="2">
                  <c:v>34-66%</c:v>
                </c:pt>
                <c:pt idx="3">
                  <c:v>67-99%</c:v>
                </c:pt>
                <c:pt idx="4">
                  <c:v>100%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3.3000000000000002E-2</c:v>
                </c:pt>
                <c:pt idx="1">
                  <c:v>0.109</c:v>
                </c:pt>
                <c:pt idx="2">
                  <c:v>2.1999999999999999E-2</c:v>
                </c:pt>
                <c:pt idx="3">
                  <c:v>4.0000000000000001E-3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EFD-2043-ABE3-104EC97088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50707880360641E-2"/>
          <c:y val="6.3531361390213537E-2"/>
          <c:w val="0.96791548686606543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EFD-2043-ABE3-104EC970884F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EFD-2043-ABE3-104EC970884F}"/>
              </c:ext>
            </c:extLst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EFD-2043-ABE3-104EC970884F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EFD-2043-ABE3-104EC970884F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EFD-2043-ABE3-104EC970884F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FD-2043-ABE3-104EC970884F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EFD-2043-ABE3-104EC970884F}"/>
                </c:ext>
              </c:extLst>
            </c:dLbl>
            <c:dLbl>
              <c:idx val="3"/>
              <c:layout>
                <c:manualLayout>
                  <c:x val="6.9663373637205506E-3"/>
                  <c:y val="2.310208584783213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EFD-2043-ABE3-104EC970884F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AEFD-2043-ABE3-104EC970884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0%</c:v>
                </c:pt>
                <c:pt idx="1">
                  <c:v>1-33%</c:v>
                </c:pt>
                <c:pt idx="2">
                  <c:v>34-66%</c:v>
                </c:pt>
                <c:pt idx="3">
                  <c:v>67-99%</c:v>
                </c:pt>
                <c:pt idx="4">
                  <c:v>100%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3.9E-2</c:v>
                </c:pt>
                <c:pt idx="1">
                  <c:v>0.106</c:v>
                </c:pt>
                <c:pt idx="2">
                  <c:v>0.02</c:v>
                </c:pt>
                <c:pt idx="3">
                  <c:v>4.0000000000000001E-3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EFD-2043-ABE3-104EC97088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7D5F71FA-9271-5F45-9C11-9E834BBD850C}"/>
            </a:ext>
          </a:extLst>
        </cdr:cNvPr>
        <cdr:cNvSpPr txBox="1"/>
      </cdr:nvSpPr>
      <cdr:spPr>
        <a:xfrm xmlns:a="http://schemas.openxmlformats.org/drawingml/2006/main">
          <a:off x="0" y="19789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50" b="1" dirty="0">
              <a:latin typeface="Arial" panose="020B0604020202020204" pitchFamily="34" charset="0"/>
              <a:cs typeface="Arial" panose="020B0604020202020204" pitchFamily="34" charset="0"/>
            </a:rPr>
            <a:t>Average 57.0%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8.67362E-17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46DFE5F9-077D-1B4B-874E-F7202B839638}"/>
            </a:ext>
          </a:extLst>
        </cdr:cNvPr>
        <cdr:cNvSpPr txBox="1"/>
      </cdr:nvSpPr>
      <cdr:spPr>
        <a:xfrm xmlns:a="http://schemas.openxmlformats.org/drawingml/2006/main">
          <a:off x="50800" y="20297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50" b="1" dirty="0">
              <a:latin typeface="Arial" panose="020B0604020202020204" pitchFamily="34" charset="0"/>
              <a:cs typeface="Arial" panose="020B0604020202020204" pitchFamily="34" charset="0"/>
            </a:rPr>
            <a:t>Average 26.9%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8.67362E-17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46DFE5F9-077D-1B4B-874E-F7202B839638}"/>
            </a:ext>
          </a:extLst>
        </cdr:cNvPr>
        <cdr:cNvSpPr txBox="1"/>
      </cdr:nvSpPr>
      <cdr:spPr>
        <a:xfrm xmlns:a="http://schemas.openxmlformats.org/drawingml/2006/main">
          <a:off x="50800" y="20297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50" b="1" dirty="0">
              <a:latin typeface="Arial" panose="020B0604020202020204" pitchFamily="34" charset="0"/>
              <a:cs typeface="Arial" panose="020B0604020202020204" pitchFamily="34" charset="0"/>
            </a:rPr>
            <a:t>Average 15.4%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8.67362E-17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46DFE5F9-077D-1B4B-874E-F7202B839638}"/>
            </a:ext>
          </a:extLst>
        </cdr:cNvPr>
        <cdr:cNvSpPr txBox="1"/>
      </cdr:nvSpPr>
      <cdr:spPr>
        <a:xfrm xmlns:a="http://schemas.openxmlformats.org/drawingml/2006/main">
          <a:off x="50800" y="20297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50" b="1" dirty="0">
              <a:latin typeface="Arial" panose="020B0604020202020204" pitchFamily="34" charset="0"/>
              <a:cs typeface="Arial" panose="020B0604020202020204" pitchFamily="34" charset="0"/>
            </a:rPr>
            <a:t>Average 14.3%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8.67362E-17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46DFE5F9-077D-1B4B-874E-F7202B839638}"/>
            </a:ext>
          </a:extLst>
        </cdr:cNvPr>
        <cdr:cNvSpPr txBox="1"/>
      </cdr:nvSpPr>
      <cdr:spPr>
        <a:xfrm xmlns:a="http://schemas.openxmlformats.org/drawingml/2006/main">
          <a:off x="50800" y="20297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50" b="1" dirty="0">
              <a:latin typeface="Arial" panose="020B0604020202020204" pitchFamily="34" charset="0"/>
              <a:cs typeface="Arial" panose="020B0604020202020204" pitchFamily="34" charset="0"/>
            </a:rPr>
            <a:t>Average 10.6%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8.67362E-17</cdr:x>
      <cdr:y>0.89998</cdr:y>
    </cdr:from>
    <cdr:to>
      <cdr:x>1</cdr:x>
      <cdr:y>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46DFE5F9-077D-1B4B-874E-F7202B839638}"/>
            </a:ext>
          </a:extLst>
        </cdr:cNvPr>
        <cdr:cNvSpPr txBox="1"/>
      </cdr:nvSpPr>
      <cdr:spPr>
        <a:xfrm xmlns:a="http://schemas.openxmlformats.org/drawingml/2006/main">
          <a:off x="50800" y="20297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50" b="1" dirty="0">
              <a:latin typeface="Arial" panose="020B0604020202020204" pitchFamily="34" charset="0"/>
              <a:cs typeface="Arial" panose="020B0604020202020204" pitchFamily="34" charset="0"/>
            </a:rPr>
            <a:t>Average 6.9%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25E1A-BA86-EB4E-9CD8-C5DD71006FAB}" type="datetimeFigureOut">
              <a:rPr lang="en-US" smtClean="0"/>
              <a:t>1/4/2022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7AB9A-7421-8B48-9209-69D15362C7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7AB9A-7421-8B48-9209-69D15362C7C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72333624-8F3D-6445-8980-063309A87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958" b="30117"/>
          <a:stretch/>
        </p:blipFill>
        <p:spPr>
          <a:xfrm>
            <a:off x="-37080" y="-1"/>
            <a:ext cx="12229080" cy="4233333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533400"/>
            <a:ext cx="9144000" cy="339090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800" b="1" cap="all" spc="-6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Meeting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57200" y="4441287"/>
            <a:ext cx="8171734" cy="58312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0" i="1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FBC34AC-4C91-4170-82F6-A34E4C6E71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101745"/>
            <a:ext cx="8171734" cy="29220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A1A3D5E-28B6-4B33-B471-F4492E1C9F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6993" b="29175"/>
          <a:stretch/>
        </p:blipFill>
        <p:spPr>
          <a:xfrm>
            <a:off x="457199" y="6106360"/>
            <a:ext cx="1113818" cy="43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795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737360"/>
            <a:ext cx="11247120" cy="4434840"/>
          </a:xfrm>
        </p:spPr>
        <p:txBody>
          <a:bodyPr>
            <a:noAutofit/>
          </a:bodyPr>
          <a:lstStyle>
            <a:lvl1pPr marL="0" indent="0">
              <a:buNone/>
              <a:defRPr sz="2400" b="0" baseline="0">
                <a:solidFill>
                  <a:srgbClr val="69767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0375E9-D6CC-1745-A354-1812417E8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C4C29D-F707-F641-9F27-88AF524657C3}"/>
              </a:ext>
            </a:extLst>
          </p:cNvPr>
          <p:cNvSpPr txBox="1"/>
          <p:nvPr userDrawn="1"/>
        </p:nvSpPr>
        <p:spPr>
          <a:xfrm>
            <a:off x="11560629" y="648788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2400" dirty="0">
              <a:solidFill>
                <a:srgbClr val="6976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ED4AF4-8990-F248-86C8-0BA8BE9CD352}"/>
              </a:ext>
            </a:extLst>
          </p:cNvPr>
          <p:cNvSpPr txBox="1"/>
          <p:nvPr userDrawn="1"/>
        </p:nvSpPr>
        <p:spPr>
          <a:xfrm>
            <a:off x="1789043" y="65896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2400" dirty="0">
              <a:solidFill>
                <a:srgbClr val="6976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72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2176672"/>
            <a:ext cx="11247120" cy="3995528"/>
          </a:xfrm>
        </p:spPr>
        <p:txBody>
          <a:bodyPr/>
          <a:lstStyle>
            <a:lvl1pPr marL="0" indent="0">
              <a:buNone/>
              <a:defRPr sz="2400" b="0" baseline="0">
                <a:solidFill>
                  <a:srgbClr val="69767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1EDAFC-7BD6-5649-B374-F320DCF0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21FD9FA-AE7E-3449-86AB-5681B10900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2440" y="1500810"/>
            <a:ext cx="11247120" cy="546652"/>
          </a:xfrm>
        </p:spPr>
        <p:txBody>
          <a:bodyPr/>
          <a:lstStyle>
            <a:lvl1pPr marL="0" indent="0">
              <a:buNone/>
              <a:defRPr sz="2400" b="1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512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7BA8C-AB08-434D-A778-1BD2696EE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989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F0709C-F9C0-134F-8026-612A1D99D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820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Plain 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F0709C-F9C0-134F-8026-612A1D99D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777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42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CC835-FBD6-48F2-9223-BB7AC9DC6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FB90DA-34CA-46E9-BD65-B03D97052A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371600"/>
            <a:ext cx="112776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spc="-60" baseline="0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Survey Question</a:t>
            </a:r>
          </a:p>
        </p:txBody>
      </p:sp>
    </p:spTree>
    <p:extLst>
      <p:ext uri="{BB962C8B-B14F-4D97-AF65-F5344CB8AC3E}">
        <p14:creationId xmlns:p14="http://schemas.microsoft.com/office/powerpoint/2010/main" val="225963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84" userDrawn="1">
          <p15:clr>
            <a:srgbClr val="FBAE40"/>
          </p15:clr>
        </p15:guide>
        <p15:guide id="2" orient="horz" pos="129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567600-E571-FF48-BC21-A8F0C146435B}"/>
              </a:ext>
            </a:extLst>
          </p:cNvPr>
          <p:cNvSpPr txBox="1"/>
          <p:nvPr userDrawn="1"/>
        </p:nvSpPr>
        <p:spPr>
          <a:xfrm>
            <a:off x="11266714" y="638991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2400" dirty="0">
              <a:solidFill>
                <a:srgbClr val="6976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87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7360"/>
            <a:ext cx="11247120" cy="44348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A168C3-19D4-784B-9407-2BA917C3498F}"/>
              </a:ext>
            </a:extLst>
          </p:cNvPr>
          <p:cNvSpPr txBox="1"/>
          <p:nvPr userDrawn="1"/>
        </p:nvSpPr>
        <p:spPr>
          <a:xfrm>
            <a:off x="84083" y="6448642"/>
            <a:ext cx="415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988A49C-778B-EF45-9D5D-8EAA2E36A3FB}" type="slidenum">
              <a:rPr lang="en-US" sz="1200" b="1" i="0" baseline="0" smtClean="0">
                <a:solidFill>
                  <a:srgbClr val="69767D"/>
                </a:solidFill>
                <a:latin typeface="arial" charset="0"/>
              </a:rPr>
              <a:t>‹#›</a:t>
            </a:fld>
            <a:endParaRPr lang="en-US" sz="1200" b="1" i="0" baseline="0" dirty="0">
              <a:solidFill>
                <a:srgbClr val="69767D"/>
              </a:solidFill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C3B417-84DF-094B-8979-05D4442A599A}"/>
              </a:ext>
            </a:extLst>
          </p:cNvPr>
          <p:cNvSpPr txBox="1"/>
          <p:nvPr userDrawn="1"/>
        </p:nvSpPr>
        <p:spPr>
          <a:xfrm>
            <a:off x="731520" y="6463486"/>
            <a:ext cx="8919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0" dirty="0" err="1">
                <a:solidFill>
                  <a:srgbClr val="69767D"/>
                </a:solidFill>
                <a:latin typeface="arial" charset="0"/>
              </a:rPr>
              <a:t>Guidehouse</a:t>
            </a:r>
            <a:r>
              <a:rPr lang="en-US" sz="1000" baseline="0" dirty="0">
                <a:solidFill>
                  <a:srgbClr val="69767D"/>
                </a:solidFill>
                <a:latin typeface="arial" charset="0"/>
              </a:rPr>
              <a:t> </a:t>
            </a:r>
            <a:r>
              <a:rPr lang="en-US" sz="1000" baseline="0" dirty="0" err="1">
                <a:solidFill>
                  <a:srgbClr val="69767D"/>
                </a:solidFill>
                <a:latin typeface="arial" charset="0"/>
              </a:rPr>
              <a:t>Payvider</a:t>
            </a:r>
            <a:r>
              <a:rPr lang="en-US" sz="1000" baseline="0" dirty="0">
                <a:solidFill>
                  <a:srgbClr val="69767D"/>
                </a:solidFill>
                <a:latin typeface="arial" charset="0"/>
              </a:rPr>
              <a:t> Survey Summary Report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98B3FEE-0D34-4EC8-BA2C-64CADC295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r="59140" b="31566"/>
          <a:stretch/>
        </p:blipFill>
        <p:spPr>
          <a:xfrm>
            <a:off x="9751053" y="6393200"/>
            <a:ext cx="563033" cy="22439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1F4226F-4AEA-5B46-835D-84983F65DB4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20488" y="6201271"/>
            <a:ext cx="1619557" cy="6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0" r:id="rId3"/>
    <p:sldLayoutId id="2147483662" r:id="rId4"/>
    <p:sldLayoutId id="2147483663" r:id="rId5"/>
    <p:sldLayoutId id="2147483665" r:id="rId6"/>
    <p:sldLayoutId id="2147483664" r:id="rId7"/>
    <p:sldLayoutId id="2147483667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20" baseline="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rgbClr val="6976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6976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6976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6976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6976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 userDrawn="1">
          <p15:clr>
            <a:srgbClr val="F26B43"/>
          </p15:clr>
        </p15:guide>
        <p15:guide id="2" pos="7392" userDrawn="1">
          <p15:clr>
            <a:srgbClr val="F26B43"/>
          </p15:clr>
        </p15:guide>
        <p15:guide id="3" orient="horz" pos="3888" userDrawn="1">
          <p15:clr>
            <a:srgbClr val="F26B43"/>
          </p15:clr>
        </p15:guide>
        <p15:guide id="4" orient="horz" pos="864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85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849147"/>
            <a:ext cx="9144000" cy="1717128"/>
          </a:xfrm>
        </p:spPr>
        <p:txBody>
          <a:bodyPr>
            <a:normAutofit/>
          </a:bodyPr>
          <a:lstStyle/>
          <a:p>
            <a:r>
              <a:rPr lang="en-US" dirty="0" err="1"/>
              <a:t>Payvider</a:t>
            </a:r>
            <a:r>
              <a:rPr lang="en-US" dirty="0"/>
              <a:t> Survey</a:t>
            </a:r>
            <a:br>
              <a:rPr lang="en-US" dirty="0"/>
            </a:br>
            <a:r>
              <a:rPr lang="en-US" dirty="0"/>
              <a:t>Summary Report</a:t>
            </a:r>
            <a:endParaRPr lang="en-US" sz="480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1C149EA-396E-B84D-BF20-FDD1E28975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4408390"/>
            <a:ext cx="8171734" cy="1186627"/>
          </a:xfrm>
        </p:spPr>
        <p:txBody>
          <a:bodyPr/>
          <a:lstStyle/>
          <a:p>
            <a:r>
              <a:rPr lang="en-US" sz="2400" b="0" dirty="0">
                <a:solidFill>
                  <a:srgbClr val="002060"/>
                </a:solidFill>
              </a:rPr>
              <a:t>A </a:t>
            </a:r>
            <a:r>
              <a:rPr lang="en-US" sz="2400" b="0" dirty="0" err="1">
                <a:solidFill>
                  <a:srgbClr val="002060"/>
                </a:solidFill>
              </a:rPr>
              <a:t>Guidehouse</a:t>
            </a:r>
            <a:r>
              <a:rPr lang="en-US" sz="2400" b="0" dirty="0">
                <a:solidFill>
                  <a:srgbClr val="002060"/>
                </a:solidFill>
              </a:rPr>
              <a:t> analysis of a survey conducted by HFMA</a:t>
            </a:r>
          </a:p>
          <a:p>
            <a:endParaRPr lang="en-US" sz="2400" b="0" dirty="0">
              <a:solidFill>
                <a:schemeClr val="tx1"/>
              </a:solidFill>
            </a:endParaRPr>
          </a:p>
          <a:p>
            <a:r>
              <a:rPr lang="en-US" b="0" dirty="0">
                <a:solidFill>
                  <a:schemeClr val="accent3"/>
                </a:solidFill>
              </a:rPr>
              <a:t>August 2021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D2D0C6-1B36-9A42-B150-AC95B6137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1241" y="5940898"/>
            <a:ext cx="210502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2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8CACA-82DF-B743-8EC5-949E97CE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Overall, are you planning or competing with primary care </a:t>
            </a:r>
            <a:br>
              <a:rPr lang="en-US" sz="2800" dirty="0"/>
            </a:br>
            <a:r>
              <a:rPr lang="en-US" sz="2800" dirty="0"/>
              <a:t>(e.g. Oak Street Health, Village MD, </a:t>
            </a:r>
            <a:r>
              <a:rPr lang="en-US" sz="2800" dirty="0" err="1"/>
              <a:t>ChenMed</a:t>
            </a:r>
            <a:r>
              <a:rPr lang="en-US" sz="2800" dirty="0"/>
              <a:t>) and/or specialty care </a:t>
            </a:r>
            <a:r>
              <a:rPr lang="en-US" sz="2800" dirty="0" err="1"/>
              <a:t>payviders</a:t>
            </a:r>
            <a:r>
              <a:rPr lang="en-US" sz="2800" dirty="0"/>
              <a:t> to improve market penetration?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DFB8317-E579-CA41-8E22-BB8746A19B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8528701"/>
              </p:ext>
            </p:extLst>
          </p:nvPr>
        </p:nvGraphicFramePr>
        <p:xfrm>
          <a:off x="487680" y="3700130"/>
          <a:ext cx="11334158" cy="2470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55CB410-BD60-F443-9EE3-00A8927EB1F1}"/>
              </a:ext>
            </a:extLst>
          </p:cNvPr>
          <p:cNvSpPr txBox="1"/>
          <p:nvPr/>
        </p:nvSpPr>
        <p:spPr>
          <a:xfrm>
            <a:off x="8272130" y="5732312"/>
            <a:ext cx="3179134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Does not apply to my market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7004B-2AB7-DF48-9562-EC99819C01FA}"/>
              </a:ext>
            </a:extLst>
          </p:cNvPr>
          <p:cNvSpPr txBox="1"/>
          <p:nvPr/>
        </p:nvSpPr>
        <p:spPr>
          <a:xfrm>
            <a:off x="4561366" y="5732312"/>
            <a:ext cx="3179135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Competing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D6984C-205B-A343-B9E2-D5F252C2B9B2}"/>
              </a:ext>
            </a:extLst>
          </p:cNvPr>
          <p:cNvSpPr txBox="1"/>
          <p:nvPr/>
        </p:nvSpPr>
        <p:spPr>
          <a:xfrm>
            <a:off x="882501" y="5732312"/>
            <a:ext cx="3147235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Partnering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5A1781DD-E702-3B4F-9F17-DB4E191539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1157169"/>
              </p:ext>
            </p:extLst>
          </p:nvPr>
        </p:nvGraphicFramePr>
        <p:xfrm>
          <a:off x="487680" y="1751999"/>
          <a:ext cx="11334158" cy="1948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178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8CACA-82DF-B743-8EC5-949E97CE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would you characterize your level of confidence with your budget for the year?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DFB8317-E579-CA41-8E22-BB8746A19B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6756122"/>
              </p:ext>
            </p:extLst>
          </p:nvPr>
        </p:nvGraphicFramePr>
        <p:xfrm>
          <a:off x="487680" y="3508744"/>
          <a:ext cx="11334158" cy="2470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55CB410-BD60-F443-9EE3-00A8927EB1F1}"/>
              </a:ext>
            </a:extLst>
          </p:cNvPr>
          <p:cNvSpPr txBox="1"/>
          <p:nvPr/>
        </p:nvSpPr>
        <p:spPr>
          <a:xfrm>
            <a:off x="5191527" y="5540926"/>
            <a:ext cx="1903228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Moderate. We may or may not meet budget.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7004B-2AB7-DF48-9562-EC99819C01FA}"/>
              </a:ext>
            </a:extLst>
          </p:cNvPr>
          <p:cNvSpPr txBox="1"/>
          <p:nvPr/>
        </p:nvSpPr>
        <p:spPr>
          <a:xfrm>
            <a:off x="2989168" y="5540926"/>
            <a:ext cx="1903228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Good. There is a good chance that we will meet budget.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D6984C-205B-A343-B9E2-D5F252C2B9B2}"/>
              </a:ext>
            </a:extLst>
          </p:cNvPr>
          <p:cNvSpPr txBox="1"/>
          <p:nvPr/>
        </p:nvSpPr>
        <p:spPr>
          <a:xfrm>
            <a:off x="786810" y="5540926"/>
            <a:ext cx="1903228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Excellent. There is a very high probability that we will meet budget.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5A1781DD-E702-3B4F-9F17-DB4E191539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8440934"/>
              </p:ext>
            </p:extLst>
          </p:nvPr>
        </p:nvGraphicFramePr>
        <p:xfrm>
          <a:off x="487680" y="1560613"/>
          <a:ext cx="11334158" cy="1948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4E7D972-BC02-9C45-A375-8223DC4BCECE}"/>
              </a:ext>
            </a:extLst>
          </p:cNvPr>
          <p:cNvSpPr txBox="1"/>
          <p:nvPr/>
        </p:nvSpPr>
        <p:spPr>
          <a:xfrm>
            <a:off x="7393887" y="5540926"/>
            <a:ext cx="1903228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Low. There is little chance that we will meet budget.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1016D4-9F9D-C049-926C-27B72A0CE9CF}"/>
              </a:ext>
            </a:extLst>
          </p:cNvPr>
          <p:cNvSpPr txBox="1"/>
          <p:nvPr/>
        </p:nvSpPr>
        <p:spPr>
          <a:xfrm>
            <a:off x="9596247" y="5540926"/>
            <a:ext cx="1906651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Very low. There is no chance that we will meet budget.</a:t>
            </a:r>
          </a:p>
        </p:txBody>
      </p:sp>
    </p:spTree>
    <p:extLst>
      <p:ext uri="{BB962C8B-B14F-4D97-AF65-F5344CB8AC3E}">
        <p14:creationId xmlns:p14="http://schemas.microsoft.com/office/powerpoint/2010/main" val="343975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8CACA-82DF-B743-8EC5-949E97CE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many acute care beds does your entire organization have?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DFB8317-E579-CA41-8E22-BB8746A19B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4658142"/>
              </p:ext>
            </p:extLst>
          </p:nvPr>
        </p:nvGraphicFramePr>
        <p:xfrm>
          <a:off x="487680" y="1286540"/>
          <a:ext cx="11334158" cy="4692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55CB410-BD60-F443-9EE3-00A8927EB1F1}"/>
              </a:ext>
            </a:extLst>
          </p:cNvPr>
          <p:cNvSpPr txBox="1"/>
          <p:nvPr/>
        </p:nvSpPr>
        <p:spPr>
          <a:xfrm>
            <a:off x="4922876" y="5540926"/>
            <a:ext cx="1127051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250 - 499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7004B-2AB7-DF48-9562-EC99819C01FA}"/>
              </a:ext>
            </a:extLst>
          </p:cNvPr>
          <p:cNvSpPr txBox="1"/>
          <p:nvPr/>
        </p:nvSpPr>
        <p:spPr>
          <a:xfrm>
            <a:off x="2137144" y="5540926"/>
            <a:ext cx="1127050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1 - 99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D6984C-205B-A343-B9E2-D5F252C2B9B2}"/>
              </a:ext>
            </a:extLst>
          </p:cNvPr>
          <p:cNvSpPr txBox="1"/>
          <p:nvPr/>
        </p:nvSpPr>
        <p:spPr>
          <a:xfrm>
            <a:off x="786810" y="5540926"/>
            <a:ext cx="1127050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0 - None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7D972-BC02-9C45-A375-8223DC4BCECE}"/>
              </a:ext>
            </a:extLst>
          </p:cNvPr>
          <p:cNvSpPr txBox="1"/>
          <p:nvPr/>
        </p:nvSpPr>
        <p:spPr>
          <a:xfrm>
            <a:off x="6315743" y="5540926"/>
            <a:ext cx="1127051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500 - 749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1016D4-9F9D-C049-926C-27B72A0CE9CF}"/>
              </a:ext>
            </a:extLst>
          </p:cNvPr>
          <p:cNvSpPr txBox="1"/>
          <p:nvPr/>
        </p:nvSpPr>
        <p:spPr>
          <a:xfrm>
            <a:off x="10375847" y="5540926"/>
            <a:ext cx="1127051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5,000+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558D0-DD7B-034B-8870-B107981F18AE}"/>
              </a:ext>
            </a:extLst>
          </p:cNvPr>
          <p:cNvSpPr txBox="1"/>
          <p:nvPr/>
        </p:nvSpPr>
        <p:spPr>
          <a:xfrm>
            <a:off x="3530010" y="5540926"/>
            <a:ext cx="1127050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100 - 249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720FDF-F54C-B34D-A348-4587E89CC6D9}"/>
              </a:ext>
            </a:extLst>
          </p:cNvPr>
          <p:cNvSpPr txBox="1"/>
          <p:nvPr/>
        </p:nvSpPr>
        <p:spPr>
          <a:xfrm>
            <a:off x="7697976" y="5540926"/>
            <a:ext cx="1127051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750 – 1,999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AAEF64-349D-1A46-9031-E8D825D00C78}"/>
              </a:ext>
            </a:extLst>
          </p:cNvPr>
          <p:cNvSpPr txBox="1"/>
          <p:nvPr/>
        </p:nvSpPr>
        <p:spPr>
          <a:xfrm>
            <a:off x="9037678" y="5540926"/>
            <a:ext cx="1127051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2,000 - 4,999</a:t>
            </a:r>
          </a:p>
        </p:txBody>
      </p:sp>
    </p:spTree>
    <p:extLst>
      <p:ext uri="{BB962C8B-B14F-4D97-AF65-F5344CB8AC3E}">
        <p14:creationId xmlns:p14="http://schemas.microsoft.com/office/powerpoint/2010/main" val="28600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8FAA81-C056-7D45-A73E-5D1E66E9B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Invitees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53B4D59-B206-D841-BC82-E09A378769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5668387"/>
              </p:ext>
            </p:extLst>
          </p:nvPr>
        </p:nvGraphicFramePr>
        <p:xfrm>
          <a:off x="457200" y="1254642"/>
          <a:ext cx="5562600" cy="4724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0344">
                  <a:extLst>
                    <a:ext uri="{9D8B030D-6E8A-4147-A177-3AD203B41FA5}">
                      <a16:colId xmlns:a16="http://schemas.microsoft.com/office/drawing/2014/main" val="1726562116"/>
                    </a:ext>
                  </a:extLst>
                </a:gridCol>
                <a:gridCol w="682256">
                  <a:extLst>
                    <a:ext uri="{9D8B030D-6E8A-4147-A177-3AD203B41FA5}">
                      <a16:colId xmlns:a16="http://schemas.microsoft.com/office/drawing/2014/main" val="1641515173"/>
                    </a:ext>
                  </a:extLst>
                </a:gridCol>
              </a:tblGrid>
              <a:tr h="280197">
                <a:tc>
                  <a:txBody>
                    <a:bodyPr/>
                    <a:lstStyle/>
                    <a:p>
                      <a:r>
                        <a:rPr lang="en-US" sz="1200" dirty="0"/>
                        <a:t>Job Function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71155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AB – Finance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31.94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731310694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ZZ – Other Responsibilities (not listed)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20.26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115155679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AF – Revenue Cycle/Patient Financial Services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11.38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66138418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AA – Accounting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9.28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386841805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BF – Administrative or Operations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5.32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040146513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AU – Managed Care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3.96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786238406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AK – Reimbursement-General (Government and Commercial)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3.73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051347145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AJ – Reimbursement-General (Medicare and Medicaid)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3.53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163312977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AS – Decision Support/Information Technology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2.10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997483335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AI – Reimbursement-Commercial (Managed Care)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1.36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2199880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AC – Patient Access (Admitting/Registration)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1.36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28233588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AL – Budget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1.13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4992610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AE – Audit/Internal Audit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0.90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786992908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AN – Business Development/Sales/Marketing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0.80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625990570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Ap – Compliance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0.70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358131221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AH – Health Information/Medical Records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0.50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668989979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AX – Customer Service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0.40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077835163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BA – Physician Practice Management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0.33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55602392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HR – </a:t>
                      </a:r>
                      <a:r>
                        <a:rPr lang="en-US" sz="700" b="1" dirty="0" err="1"/>
                        <a:t>Humar</a:t>
                      </a:r>
                      <a:r>
                        <a:rPr lang="en-US" sz="700" b="1" dirty="0"/>
                        <a:t> Resources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0.23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722842727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AK – Reimbursement-General (Government and Commercial)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0.23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10470689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BD – Utilization Review/Case Management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0.17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04670132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RM – Risk Management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0.13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679899930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CL – Clinical/Patient Care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0.13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662365259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SS – Student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0.03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962446304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LG – Legal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0.03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709083447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G – Other Chief Officer Excluding CFO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0.03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518438455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AL – Budgeting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0.03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64335157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7167455-72C7-EA49-B383-24BD4060E4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9167211"/>
              </p:ext>
            </p:extLst>
          </p:nvPr>
        </p:nvGraphicFramePr>
        <p:xfrm>
          <a:off x="6400800" y="1254642"/>
          <a:ext cx="5562600" cy="2419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0344">
                  <a:extLst>
                    <a:ext uri="{9D8B030D-6E8A-4147-A177-3AD203B41FA5}">
                      <a16:colId xmlns:a16="http://schemas.microsoft.com/office/drawing/2014/main" val="1726562116"/>
                    </a:ext>
                  </a:extLst>
                </a:gridCol>
                <a:gridCol w="682256">
                  <a:extLst>
                    <a:ext uri="{9D8B030D-6E8A-4147-A177-3AD203B41FA5}">
                      <a16:colId xmlns:a16="http://schemas.microsoft.com/office/drawing/2014/main" val="1641515173"/>
                    </a:ext>
                  </a:extLst>
                </a:gridCol>
              </a:tblGrid>
              <a:tr h="280197">
                <a:tc>
                  <a:txBody>
                    <a:bodyPr/>
                    <a:lstStyle/>
                    <a:p>
                      <a:r>
                        <a:rPr lang="en-US" sz="1200" dirty="0"/>
                        <a:t>Job Level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71155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K - Director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32.69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731310694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F - CFO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19.45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115155679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N – Staff Specialist or Professional (Analyst/Accountant)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14.60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66138418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/>
                        <a:t>H – Vice President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10.14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284240444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/>
                        <a:t>Q – Other Professional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6.15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386841805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/>
                        <a:t>O – Manager/Supervisor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6.02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040146513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/>
                        <a:t>C – Partner, Principal or Owner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3.23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786238406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/>
                        <a:t>A- President/CEO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3.06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051347145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/>
                        <a:t>G – Other Chief Officer Excluding CFO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1.76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163312977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/>
                        <a:t>J – Assistant/Associate Vice President Excluding CFO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1.60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997483335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/>
                        <a:t>I – Controller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0.73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2199880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/>
                        <a:t>D – Executive Director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0.47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28233588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700" b="1" dirty="0"/>
                        <a:t>P – Professor/Academic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0.10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4992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9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629F92-D6CF-534D-B2DA-AF08F8BF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Respondents who completed the survey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A2643BF-5F5A-4D42-8E87-37942F1F9E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0084936"/>
              </p:ext>
            </p:extLst>
          </p:nvPr>
        </p:nvGraphicFramePr>
        <p:xfrm>
          <a:off x="457200" y="1617134"/>
          <a:ext cx="5718786" cy="470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0D2245C-06EC-2D44-9149-E91B8D1630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0103748"/>
              </p:ext>
            </p:extLst>
          </p:nvPr>
        </p:nvGraphicFramePr>
        <p:xfrm>
          <a:off x="6175985" y="1617134"/>
          <a:ext cx="5821281" cy="470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8086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88137-3484-B040-9A96-5CDF27984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50" y="1943100"/>
            <a:ext cx="3695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03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9175DE-DF18-9641-A257-8B0860E0D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737360"/>
            <a:ext cx="5715000" cy="41626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Online survey regarding the market position of </a:t>
            </a:r>
            <a:r>
              <a:rPr lang="en-US" dirty="0" err="1"/>
              <a:t>payvider</a:t>
            </a:r>
            <a:r>
              <a:rPr lang="en-US" dirty="0"/>
              <a:t>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15 closed-ended questions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3,181 invited HFMA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Fielded from 7/20/2021 – 8/20/2021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Three sets of target respondents each receiving 4 invitations to participate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102 completed surveys and 40 partial surveys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CF7EAB-8E1D-2C40-A914-334F0DB95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93F4DA7-E71D-B047-9BE4-651CCDF445D0}"/>
              </a:ext>
            </a:extLst>
          </p:cNvPr>
          <p:cNvSpPr txBox="1">
            <a:spLocks/>
          </p:cNvSpPr>
          <p:nvPr/>
        </p:nvSpPr>
        <p:spPr>
          <a:xfrm>
            <a:off x="6313715" y="1737360"/>
            <a:ext cx="5715000" cy="41626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kern="1200" baseline="0">
                <a:solidFill>
                  <a:srgbClr val="69767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Plus 94 respondents who answered no questions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low completion rate (3.2%) and very high “partial” + “no answer” ratio to “completed” surveys (134:102) is unusual, and generally indicates a survey was either too esoteric for HFMA membership, or not of current interest to the target response set.</a:t>
            </a:r>
          </a:p>
        </p:txBody>
      </p:sp>
    </p:spTree>
    <p:extLst>
      <p:ext uri="{BB962C8B-B14F-4D97-AF65-F5344CB8AC3E}">
        <p14:creationId xmlns:p14="http://schemas.microsoft.com/office/powerpoint/2010/main" val="203594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D4DDA10-10F5-6B4C-9405-948E3764AB5C}"/>
              </a:ext>
            </a:extLst>
          </p:cNvPr>
          <p:cNvSpPr/>
          <p:nvPr/>
        </p:nvSpPr>
        <p:spPr>
          <a:xfrm>
            <a:off x="657225" y="3500433"/>
            <a:ext cx="11047095" cy="714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8CACA-82DF-B743-8EC5-949E97CE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“</a:t>
            </a:r>
            <a:r>
              <a:rPr lang="en-US" dirty="0" err="1"/>
              <a:t>payvider</a:t>
            </a:r>
            <a:r>
              <a:rPr lang="en-US" dirty="0"/>
              <a:t>” models is your organization planning </a:t>
            </a:r>
            <a:br>
              <a:rPr lang="en-US" dirty="0"/>
            </a:br>
            <a:r>
              <a:rPr lang="en-US" dirty="0"/>
              <a:t>to develop/leverage in 2022 and beyond?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00747-C71B-7F45-BF2D-CBA230648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Please select all that apply.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DFB8317-E579-CA41-8E22-BB8746A19B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8247674"/>
              </p:ext>
            </p:extLst>
          </p:nvPr>
        </p:nvGraphicFramePr>
        <p:xfrm>
          <a:off x="487680" y="4186247"/>
          <a:ext cx="11334158" cy="2209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02C1F31-7573-5E42-BB0B-DE59B720F6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204553"/>
              </p:ext>
            </p:extLst>
          </p:nvPr>
        </p:nvGraphicFramePr>
        <p:xfrm>
          <a:off x="487680" y="1914520"/>
          <a:ext cx="11334158" cy="1880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2EF4651-BC69-B149-9988-809744768CFF}"/>
              </a:ext>
            </a:extLst>
          </p:cNvPr>
          <p:cNvSpPr txBox="1"/>
          <p:nvPr/>
        </p:nvSpPr>
        <p:spPr>
          <a:xfrm>
            <a:off x="9644064" y="5957290"/>
            <a:ext cx="1849026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C2C12F-4CE7-A842-A7B3-73E24BF6D205}"/>
              </a:ext>
            </a:extLst>
          </p:cNvPr>
          <p:cNvSpPr txBox="1"/>
          <p:nvPr/>
        </p:nvSpPr>
        <p:spPr>
          <a:xfrm>
            <a:off x="7429502" y="5957290"/>
            <a:ext cx="1849026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Payer/provider joint venture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5CB410-BD60-F443-9EE3-00A8927EB1F1}"/>
              </a:ext>
            </a:extLst>
          </p:cNvPr>
          <p:cNvSpPr txBox="1"/>
          <p:nvPr/>
        </p:nvSpPr>
        <p:spPr>
          <a:xfrm>
            <a:off x="5257802" y="5957290"/>
            <a:ext cx="1849026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Provider-sponsored health plan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7004B-2AB7-DF48-9562-EC99819C01FA}"/>
              </a:ext>
            </a:extLst>
          </p:cNvPr>
          <p:cNvSpPr txBox="1"/>
          <p:nvPr/>
        </p:nvSpPr>
        <p:spPr>
          <a:xfrm>
            <a:off x="3028952" y="5957290"/>
            <a:ext cx="1849026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Direct-to-employer partnership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D6984C-205B-A343-B9E2-D5F252C2B9B2}"/>
              </a:ext>
            </a:extLst>
          </p:cNvPr>
          <p:cNvSpPr txBox="1"/>
          <p:nvPr/>
        </p:nvSpPr>
        <p:spPr>
          <a:xfrm>
            <a:off x="828677" y="5957290"/>
            <a:ext cx="1849026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Shared risk/capitation payment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1F659D-12CB-9D4D-A08D-D89A2870F441}"/>
              </a:ext>
            </a:extLst>
          </p:cNvPr>
          <p:cNvSpPr txBox="1"/>
          <p:nvPr/>
        </p:nvSpPr>
        <p:spPr>
          <a:xfrm>
            <a:off x="1753190" y="3557584"/>
            <a:ext cx="9335677" cy="5286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Budgeted risk with up and downsides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FFS Relationship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Forced government APMS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Narrow network for self-funded employers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We own a 350,000 member health plan and have 100% medical expense risk for those members. We also take capitation from another 70,000 member plan. And we have a 28,000 member next gen. ACO.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D5807D-BF44-0149-A502-825E3EA6B6FC}"/>
              </a:ext>
            </a:extLst>
          </p:cNvPr>
          <p:cNvSpPr txBox="1"/>
          <p:nvPr/>
        </p:nvSpPr>
        <p:spPr>
          <a:xfrm>
            <a:off x="771525" y="3557585"/>
            <a:ext cx="924513" cy="5429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7745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D4DDA10-10F5-6B4C-9405-948E3764AB5C}"/>
              </a:ext>
            </a:extLst>
          </p:cNvPr>
          <p:cNvSpPr/>
          <p:nvPr/>
        </p:nvSpPr>
        <p:spPr>
          <a:xfrm>
            <a:off x="657225" y="3500433"/>
            <a:ext cx="11047095" cy="714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8CACA-82DF-B743-8EC5-949E97CE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Which lines of business are you planning to advance into upside/downside risk, professional capitation, or global </a:t>
            </a:r>
            <a:r>
              <a:rPr lang="en-US" sz="2800" dirty="0" err="1"/>
              <a:t>captitation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in 2022?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00747-C71B-7F45-BF2D-CBA230648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Please select all that apply.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DFB8317-E579-CA41-8E22-BB8746A19B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8426589"/>
              </p:ext>
            </p:extLst>
          </p:nvPr>
        </p:nvGraphicFramePr>
        <p:xfrm>
          <a:off x="487680" y="4186247"/>
          <a:ext cx="11334158" cy="2209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02C1F31-7573-5E42-BB0B-DE59B720F6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0845814"/>
              </p:ext>
            </p:extLst>
          </p:nvPr>
        </p:nvGraphicFramePr>
        <p:xfrm>
          <a:off x="487680" y="1914520"/>
          <a:ext cx="11334158" cy="1880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2EF4651-BC69-B149-9988-809744768CFF}"/>
              </a:ext>
            </a:extLst>
          </p:cNvPr>
          <p:cNvSpPr txBox="1"/>
          <p:nvPr/>
        </p:nvSpPr>
        <p:spPr>
          <a:xfrm>
            <a:off x="8093662" y="5957290"/>
            <a:ext cx="1606179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Direct-to-Employer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C2C12F-4CE7-A842-A7B3-73E24BF6D205}"/>
              </a:ext>
            </a:extLst>
          </p:cNvPr>
          <p:cNvSpPr txBox="1"/>
          <p:nvPr/>
        </p:nvSpPr>
        <p:spPr>
          <a:xfrm>
            <a:off x="6304068" y="5957291"/>
            <a:ext cx="1606179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Managed Medicaid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5CB410-BD60-F443-9EE3-00A8927EB1F1}"/>
              </a:ext>
            </a:extLst>
          </p:cNvPr>
          <p:cNvSpPr txBox="1"/>
          <p:nvPr/>
        </p:nvSpPr>
        <p:spPr>
          <a:xfrm>
            <a:off x="4420030" y="5957290"/>
            <a:ext cx="1606179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Medicare CMS alternative payment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7004B-2AB7-DF48-9562-EC99819C01FA}"/>
              </a:ext>
            </a:extLst>
          </p:cNvPr>
          <p:cNvSpPr txBox="1"/>
          <p:nvPr/>
        </p:nvSpPr>
        <p:spPr>
          <a:xfrm>
            <a:off x="2561119" y="5957290"/>
            <a:ext cx="1606179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Commercial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D6984C-205B-A343-B9E2-D5F252C2B9B2}"/>
              </a:ext>
            </a:extLst>
          </p:cNvPr>
          <p:cNvSpPr txBox="1"/>
          <p:nvPr/>
        </p:nvSpPr>
        <p:spPr>
          <a:xfrm>
            <a:off x="771525" y="5957290"/>
            <a:ext cx="1606179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Medicare Advantage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1F659D-12CB-9D4D-A08D-D89A2870F441}"/>
              </a:ext>
            </a:extLst>
          </p:cNvPr>
          <p:cNvSpPr txBox="1"/>
          <p:nvPr/>
        </p:nvSpPr>
        <p:spPr>
          <a:xfrm>
            <a:off x="1753190" y="3557584"/>
            <a:ext cx="9335677" cy="5286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Already have commercial, Medicare and Managed Medicaid.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Already in up and downside risk models in these lines of business.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Not planning to go into risk.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We already take risk as mentioned in the answer to the first question.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We have a Medicare MSSP program where we have upside potential and some downside risk. We are not planning to take capitation as this market is not pressing for it yet.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D5807D-BF44-0149-A502-825E3EA6B6FC}"/>
              </a:ext>
            </a:extLst>
          </p:cNvPr>
          <p:cNvSpPr txBox="1"/>
          <p:nvPr/>
        </p:nvSpPr>
        <p:spPr>
          <a:xfrm>
            <a:off x="771525" y="3557585"/>
            <a:ext cx="924513" cy="5429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23F92-BB17-5945-8CCB-1127E7A6DBEA}"/>
              </a:ext>
            </a:extLst>
          </p:cNvPr>
          <p:cNvSpPr txBox="1"/>
          <p:nvPr/>
        </p:nvSpPr>
        <p:spPr>
          <a:xfrm>
            <a:off x="9964992" y="5957290"/>
            <a:ext cx="1606179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343457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8CACA-82DF-B743-8EC5-949E97CE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much of your health system revenue do you plan to have associated with the following payment models in 2022?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DFB8317-E579-CA41-8E22-BB8746A19B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4047210"/>
              </p:ext>
            </p:extLst>
          </p:nvPr>
        </p:nvGraphicFramePr>
        <p:xfrm>
          <a:off x="487680" y="3971906"/>
          <a:ext cx="11334158" cy="2209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2EF4651-BC69-B149-9988-809744768CFF}"/>
              </a:ext>
            </a:extLst>
          </p:cNvPr>
          <p:cNvSpPr txBox="1"/>
          <p:nvPr/>
        </p:nvSpPr>
        <p:spPr>
          <a:xfrm>
            <a:off x="7945026" y="5742949"/>
            <a:ext cx="1849026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Global capitation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C2C12F-4CE7-A842-A7B3-73E24BF6D205}"/>
              </a:ext>
            </a:extLst>
          </p:cNvPr>
          <p:cNvSpPr txBox="1"/>
          <p:nvPr/>
        </p:nvSpPr>
        <p:spPr>
          <a:xfrm>
            <a:off x="6210306" y="5742949"/>
            <a:ext cx="1734720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FSS with upside/downside share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5CB410-BD60-F443-9EE3-00A8927EB1F1}"/>
              </a:ext>
            </a:extLst>
          </p:cNvPr>
          <p:cNvSpPr txBox="1"/>
          <p:nvPr/>
        </p:nvSpPr>
        <p:spPr>
          <a:xfrm>
            <a:off x="4400682" y="5742949"/>
            <a:ext cx="1581014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FSS with upside shared savings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7004B-2AB7-DF48-9562-EC99819C01FA}"/>
              </a:ext>
            </a:extLst>
          </p:cNvPr>
          <p:cNvSpPr txBox="1"/>
          <p:nvPr/>
        </p:nvSpPr>
        <p:spPr>
          <a:xfrm>
            <a:off x="2571752" y="5742949"/>
            <a:ext cx="1614486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FSS with quality incentives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D6984C-205B-A343-B9E2-D5F252C2B9B2}"/>
              </a:ext>
            </a:extLst>
          </p:cNvPr>
          <p:cNvSpPr txBox="1"/>
          <p:nvPr/>
        </p:nvSpPr>
        <p:spPr>
          <a:xfrm>
            <a:off x="828677" y="5742949"/>
            <a:ext cx="1414327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FSS Only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348325-FD52-9C4A-8C24-0DBE406FB695}"/>
              </a:ext>
            </a:extLst>
          </p:cNvPr>
          <p:cNvSpPr txBox="1"/>
          <p:nvPr/>
        </p:nvSpPr>
        <p:spPr>
          <a:xfrm>
            <a:off x="9859551" y="5742949"/>
            <a:ext cx="1849026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Professional capitation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7BAB76F8-7999-7A4E-B0BE-CB1DEC5098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2629709"/>
              </p:ext>
            </p:extLst>
          </p:nvPr>
        </p:nvGraphicFramePr>
        <p:xfrm>
          <a:off x="587960" y="1572296"/>
          <a:ext cx="1776965" cy="219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11731C4B-B83F-9345-A21B-2AC7888603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0636348"/>
              </p:ext>
            </p:extLst>
          </p:nvPr>
        </p:nvGraphicFramePr>
        <p:xfrm>
          <a:off x="2459290" y="1572296"/>
          <a:ext cx="1776965" cy="219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1233282E-6060-AE41-93BE-E4341A1D42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4626364"/>
              </p:ext>
            </p:extLst>
          </p:nvPr>
        </p:nvGraphicFramePr>
        <p:xfrm>
          <a:off x="4288090" y="1572296"/>
          <a:ext cx="1776965" cy="219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777B0BAA-A7A9-8A41-829B-730D05EED9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7920625"/>
              </p:ext>
            </p:extLst>
          </p:nvPr>
        </p:nvGraphicFramePr>
        <p:xfrm>
          <a:off x="6159420" y="1572296"/>
          <a:ext cx="1776965" cy="219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A0A8909F-ABCF-2040-8E0C-A919B06C99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1259146"/>
              </p:ext>
            </p:extLst>
          </p:nvPr>
        </p:nvGraphicFramePr>
        <p:xfrm>
          <a:off x="7998853" y="1572296"/>
          <a:ext cx="1776965" cy="219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38E7553C-E5FD-DB44-BB0D-BF9E8C726B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517040"/>
              </p:ext>
            </p:extLst>
          </p:nvPr>
        </p:nvGraphicFramePr>
        <p:xfrm>
          <a:off x="9859551" y="1572296"/>
          <a:ext cx="1776965" cy="219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57921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D4DDA10-10F5-6B4C-9405-948E3764AB5C}"/>
              </a:ext>
            </a:extLst>
          </p:cNvPr>
          <p:cNvSpPr/>
          <p:nvPr/>
        </p:nvSpPr>
        <p:spPr>
          <a:xfrm>
            <a:off x="657225" y="3500434"/>
            <a:ext cx="11047095" cy="38047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8CACA-82DF-B743-8EC5-949E97CE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is your top internal challenge with pursuing </a:t>
            </a:r>
            <a:r>
              <a:rPr lang="en-US" sz="2800" dirty="0" err="1"/>
              <a:t>payvider</a:t>
            </a:r>
            <a:r>
              <a:rPr lang="en-US" sz="2800" dirty="0"/>
              <a:t> models </a:t>
            </a:r>
            <a:br>
              <a:rPr lang="en-US" sz="2800" dirty="0"/>
            </a:br>
            <a:r>
              <a:rPr lang="en-US" sz="2800" dirty="0"/>
              <a:t>or increased levels of risk/capitation/joint venture arrangements?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DFB8317-E579-CA41-8E22-BB8746A19B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0740696"/>
              </p:ext>
            </p:extLst>
          </p:nvPr>
        </p:nvGraphicFramePr>
        <p:xfrm>
          <a:off x="487680" y="3973589"/>
          <a:ext cx="11334158" cy="2209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02C1F31-7573-5E42-BB0B-DE59B720F6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065790"/>
              </p:ext>
            </p:extLst>
          </p:nvPr>
        </p:nvGraphicFramePr>
        <p:xfrm>
          <a:off x="487680" y="1914520"/>
          <a:ext cx="11334158" cy="1880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2EF4651-BC69-B149-9988-809744768CFF}"/>
              </a:ext>
            </a:extLst>
          </p:cNvPr>
          <p:cNvSpPr txBox="1"/>
          <p:nvPr/>
        </p:nvSpPr>
        <p:spPr>
          <a:xfrm>
            <a:off x="7080623" y="5744632"/>
            <a:ext cx="1341029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Difficulty achieving quality and cost outcomes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C2C12F-4CE7-A842-A7B3-73E24BF6D205}"/>
              </a:ext>
            </a:extLst>
          </p:cNvPr>
          <p:cNvSpPr txBox="1"/>
          <p:nvPr/>
        </p:nvSpPr>
        <p:spPr>
          <a:xfrm>
            <a:off x="5474443" y="5744633"/>
            <a:ext cx="1341028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5CB410-BD60-F443-9EE3-00A8927EB1F1}"/>
              </a:ext>
            </a:extLst>
          </p:cNvPr>
          <p:cNvSpPr txBox="1"/>
          <p:nvPr/>
        </p:nvSpPr>
        <p:spPr>
          <a:xfrm>
            <a:off x="3894799" y="5744632"/>
            <a:ext cx="1381896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Cost of technology and infrastructure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7004B-2AB7-DF48-9562-EC99819C01FA}"/>
              </a:ext>
            </a:extLst>
          </p:cNvPr>
          <p:cNvSpPr txBox="1"/>
          <p:nvPr/>
        </p:nvSpPr>
        <p:spPr>
          <a:xfrm>
            <a:off x="2336838" y="5744632"/>
            <a:ext cx="1381896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Data integrity, reporting, insights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D6984C-205B-A343-B9E2-D5F252C2B9B2}"/>
              </a:ext>
            </a:extLst>
          </p:cNvPr>
          <p:cNvSpPr txBox="1"/>
          <p:nvPr/>
        </p:nvSpPr>
        <p:spPr>
          <a:xfrm>
            <a:off x="771526" y="5744632"/>
            <a:ext cx="1341028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Lack of collaborative payer/provider partners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1F659D-12CB-9D4D-A08D-D89A2870F441}"/>
              </a:ext>
            </a:extLst>
          </p:cNvPr>
          <p:cNvSpPr txBox="1"/>
          <p:nvPr/>
        </p:nvSpPr>
        <p:spPr>
          <a:xfrm>
            <a:off x="1753190" y="3557584"/>
            <a:ext cx="9335677" cy="323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Haven't even begun the conversation.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Please lose the term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Payvider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it is awful. The problems here are payers not ready in our market, scale is a concern, narrow networks have failed to perform in our market so far.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D5807D-BF44-0149-A502-825E3EA6B6FC}"/>
              </a:ext>
            </a:extLst>
          </p:cNvPr>
          <p:cNvSpPr txBox="1"/>
          <p:nvPr/>
        </p:nvSpPr>
        <p:spPr>
          <a:xfrm>
            <a:off x="771525" y="3557585"/>
            <a:ext cx="924513" cy="5429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23F92-BB17-5945-8CCB-1127E7A6DBEA}"/>
              </a:ext>
            </a:extLst>
          </p:cNvPr>
          <p:cNvSpPr txBox="1"/>
          <p:nvPr/>
        </p:nvSpPr>
        <p:spPr>
          <a:xfrm>
            <a:off x="10225580" y="5744632"/>
            <a:ext cx="1345591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AACFAF-6D72-3B45-B4EE-43C5DAF3E894}"/>
              </a:ext>
            </a:extLst>
          </p:cNvPr>
          <p:cNvSpPr txBox="1"/>
          <p:nvPr/>
        </p:nvSpPr>
        <p:spPr>
          <a:xfrm>
            <a:off x="8657280" y="5744632"/>
            <a:ext cx="1341030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Leadership 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allignment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/support on transformation strategy</a:t>
            </a:r>
          </a:p>
        </p:txBody>
      </p:sp>
    </p:spTree>
    <p:extLst>
      <p:ext uri="{BB962C8B-B14F-4D97-AF65-F5344CB8AC3E}">
        <p14:creationId xmlns:p14="http://schemas.microsoft.com/office/powerpoint/2010/main" val="117224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8CACA-82DF-B743-8EC5-949E97CE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is your top external challenge with pursuing </a:t>
            </a:r>
            <a:r>
              <a:rPr lang="en-US" sz="2800" dirty="0" err="1"/>
              <a:t>payvider</a:t>
            </a:r>
            <a:r>
              <a:rPr lang="en-US" sz="2800" dirty="0"/>
              <a:t> models </a:t>
            </a:r>
            <a:br>
              <a:rPr lang="en-US" sz="2800" dirty="0"/>
            </a:br>
            <a:r>
              <a:rPr lang="en-US" sz="2800" dirty="0"/>
              <a:t>or increased levels of risk/capitation/joint venture arrangements?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DFB8317-E579-CA41-8E22-BB8746A19B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2022898"/>
              </p:ext>
            </p:extLst>
          </p:nvPr>
        </p:nvGraphicFramePr>
        <p:xfrm>
          <a:off x="487680" y="3971906"/>
          <a:ext cx="11334158" cy="2209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2EF4651-BC69-B149-9988-809744768CFF}"/>
              </a:ext>
            </a:extLst>
          </p:cNvPr>
          <p:cNvSpPr txBox="1"/>
          <p:nvPr/>
        </p:nvSpPr>
        <p:spPr>
          <a:xfrm>
            <a:off x="7945026" y="5742949"/>
            <a:ext cx="1849026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Threat of new entrants/disruptors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C2C12F-4CE7-A842-A7B3-73E24BF6D205}"/>
              </a:ext>
            </a:extLst>
          </p:cNvPr>
          <p:cNvSpPr txBox="1"/>
          <p:nvPr/>
        </p:nvSpPr>
        <p:spPr>
          <a:xfrm>
            <a:off x="6210306" y="5742949"/>
            <a:ext cx="1734720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5CB410-BD60-F443-9EE3-00A8927EB1F1}"/>
              </a:ext>
            </a:extLst>
          </p:cNvPr>
          <p:cNvSpPr txBox="1"/>
          <p:nvPr/>
        </p:nvSpPr>
        <p:spPr>
          <a:xfrm>
            <a:off x="4400682" y="5742949"/>
            <a:ext cx="1581014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Past legal/trust issues with payers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7004B-2AB7-DF48-9562-EC99819C01FA}"/>
              </a:ext>
            </a:extLst>
          </p:cNvPr>
          <p:cNvSpPr txBox="1"/>
          <p:nvPr/>
        </p:nvSpPr>
        <p:spPr>
          <a:xfrm>
            <a:off x="2571752" y="5742949"/>
            <a:ext cx="1614486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Local competitive environment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D6984C-205B-A343-B9E2-D5F252C2B9B2}"/>
              </a:ext>
            </a:extLst>
          </p:cNvPr>
          <p:cNvSpPr txBox="1"/>
          <p:nvPr/>
        </p:nvSpPr>
        <p:spPr>
          <a:xfrm>
            <a:off x="828677" y="5742949"/>
            <a:ext cx="1414327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Strategic partnerships with payers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348325-FD52-9C4A-8C24-0DBE406FB695}"/>
              </a:ext>
            </a:extLst>
          </p:cNvPr>
          <p:cNvSpPr txBox="1"/>
          <p:nvPr/>
        </p:nvSpPr>
        <p:spPr>
          <a:xfrm>
            <a:off x="9859551" y="5742949"/>
            <a:ext cx="1849026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Complying with price transparency guidelines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0EDDD6-739C-8C4D-8DE4-1B1D5EC344EF}"/>
              </a:ext>
            </a:extLst>
          </p:cNvPr>
          <p:cNvSpPr/>
          <p:nvPr/>
        </p:nvSpPr>
        <p:spPr>
          <a:xfrm>
            <a:off x="657225" y="3245247"/>
            <a:ext cx="11047095" cy="7143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5A1781DD-E702-3B4F-9F17-DB4E191539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8877010"/>
              </p:ext>
            </p:extLst>
          </p:nvPr>
        </p:nvGraphicFramePr>
        <p:xfrm>
          <a:off x="487680" y="1659334"/>
          <a:ext cx="11334158" cy="1880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8A3D4936-D630-884E-BE3D-D9C7A49E9104}"/>
              </a:ext>
            </a:extLst>
          </p:cNvPr>
          <p:cNvSpPr txBox="1"/>
          <p:nvPr/>
        </p:nvSpPr>
        <p:spPr>
          <a:xfrm>
            <a:off x="1753190" y="3302398"/>
            <a:ext cx="9335677" cy="5286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Already significantly engage.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Each payor with different measures.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Maryland hospital rate regulation causes hospital rates to react differently than other states and does not always reduce TCOC based solely on provider actions.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Strategic alignment with non-clinic providers, including local hospital systems.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2584F4-C7D5-6D4D-AEBF-B1B16B4E4F39}"/>
              </a:ext>
            </a:extLst>
          </p:cNvPr>
          <p:cNvSpPr txBox="1"/>
          <p:nvPr/>
        </p:nvSpPr>
        <p:spPr>
          <a:xfrm>
            <a:off x="771525" y="3302399"/>
            <a:ext cx="924513" cy="5429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224229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8CACA-82DF-B743-8EC5-949E97CE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steps is your organization taking to rapidly build the capabilities necessary for “</a:t>
            </a:r>
            <a:r>
              <a:rPr lang="en-US" sz="2800" dirty="0" err="1"/>
              <a:t>payvider</a:t>
            </a:r>
            <a:r>
              <a:rPr lang="en-US" sz="2800" dirty="0"/>
              <a:t>” model success?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DFB8317-E579-CA41-8E22-BB8746A19B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5232273"/>
              </p:ext>
            </p:extLst>
          </p:nvPr>
        </p:nvGraphicFramePr>
        <p:xfrm>
          <a:off x="487680" y="3621027"/>
          <a:ext cx="11334158" cy="2209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2EF4651-BC69-B149-9988-809744768CFF}"/>
              </a:ext>
            </a:extLst>
          </p:cNvPr>
          <p:cNvSpPr txBox="1"/>
          <p:nvPr/>
        </p:nvSpPr>
        <p:spPr>
          <a:xfrm>
            <a:off x="7945026" y="5392070"/>
            <a:ext cx="1849026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We are not leveraging </a:t>
            </a:r>
            <a:b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payvider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C2C12F-4CE7-A842-A7B3-73E24BF6D205}"/>
              </a:ext>
            </a:extLst>
          </p:cNvPr>
          <p:cNvSpPr txBox="1"/>
          <p:nvPr/>
        </p:nvSpPr>
        <p:spPr>
          <a:xfrm>
            <a:off x="6210306" y="5392070"/>
            <a:ext cx="1734720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Outsourcing services/capabilities to a vendor/third party organization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5CB410-BD60-F443-9EE3-00A8927EB1F1}"/>
              </a:ext>
            </a:extLst>
          </p:cNvPr>
          <p:cNvSpPr txBox="1"/>
          <p:nvPr/>
        </p:nvSpPr>
        <p:spPr>
          <a:xfrm>
            <a:off x="4400682" y="5392070"/>
            <a:ext cx="1581014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We've already built/have the capabilities needed to succeed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7004B-2AB7-DF48-9562-EC99819C01FA}"/>
              </a:ext>
            </a:extLst>
          </p:cNvPr>
          <p:cNvSpPr txBox="1"/>
          <p:nvPr/>
        </p:nvSpPr>
        <p:spPr>
          <a:xfrm>
            <a:off x="2571752" y="5392070"/>
            <a:ext cx="1614486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Partnering with health plan/s to support capabilities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D6984C-205B-A343-B9E2-D5F252C2B9B2}"/>
              </a:ext>
            </a:extLst>
          </p:cNvPr>
          <p:cNvSpPr txBox="1"/>
          <p:nvPr/>
        </p:nvSpPr>
        <p:spPr>
          <a:xfrm>
            <a:off x="828677" y="5392070"/>
            <a:ext cx="1514465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Building services/capabilities in-house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348325-FD52-9C4A-8C24-0DBE406FB695}"/>
              </a:ext>
            </a:extLst>
          </p:cNvPr>
          <p:cNvSpPr txBox="1"/>
          <p:nvPr/>
        </p:nvSpPr>
        <p:spPr>
          <a:xfrm>
            <a:off x="9859551" y="5392070"/>
            <a:ext cx="1849026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Sourcing services/capabilities from another health system partner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5A1781DD-E702-3B4F-9F17-DB4E191539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9872251"/>
              </p:ext>
            </p:extLst>
          </p:nvPr>
        </p:nvGraphicFramePr>
        <p:xfrm>
          <a:off x="487680" y="2003605"/>
          <a:ext cx="11334158" cy="1880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1F990F2-A42A-074B-83DF-3BC178BA95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11277600" cy="685800"/>
          </a:xfrm>
        </p:spPr>
        <p:txBody>
          <a:bodyPr/>
          <a:lstStyle/>
          <a:p>
            <a:r>
              <a:rPr lang="en-US" dirty="0"/>
              <a:t>Please select all that apply.</a:t>
            </a:r>
          </a:p>
        </p:txBody>
      </p:sp>
    </p:spTree>
    <p:extLst>
      <p:ext uri="{BB962C8B-B14F-4D97-AF65-F5344CB8AC3E}">
        <p14:creationId xmlns:p14="http://schemas.microsoft.com/office/powerpoint/2010/main" val="114769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8CACA-82DF-B743-8EC5-949E97CE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Which single market disruptor is creating the greatest barriers </a:t>
            </a:r>
            <a:br>
              <a:rPr lang="en-US" sz="2800" dirty="0"/>
            </a:br>
            <a:r>
              <a:rPr lang="en-US" sz="2800" dirty="0"/>
              <a:t>to success (i.e. network retention, enterprise growth, </a:t>
            </a:r>
            <a:br>
              <a:rPr lang="en-US" sz="2800" dirty="0"/>
            </a:br>
            <a:r>
              <a:rPr lang="en-US" sz="2800" dirty="0"/>
              <a:t>margin improvement) in your market?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DFB8317-E579-CA41-8E22-BB8746A19B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0172276"/>
              </p:ext>
            </p:extLst>
          </p:nvPr>
        </p:nvGraphicFramePr>
        <p:xfrm>
          <a:off x="487680" y="4178594"/>
          <a:ext cx="11334158" cy="2002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6C2C12F-4CE7-A842-A7B3-73E24BF6D205}"/>
              </a:ext>
            </a:extLst>
          </p:cNvPr>
          <p:cNvSpPr txBox="1"/>
          <p:nvPr/>
        </p:nvSpPr>
        <p:spPr>
          <a:xfrm>
            <a:off x="7443828" y="5742949"/>
            <a:ext cx="1849027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Specialty-specific “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payviders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” (e.g., oncology, nephrology)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5CB410-BD60-F443-9EE3-00A8927EB1F1}"/>
              </a:ext>
            </a:extLst>
          </p:cNvPr>
          <p:cNvSpPr txBox="1"/>
          <p:nvPr/>
        </p:nvSpPr>
        <p:spPr>
          <a:xfrm>
            <a:off x="5169594" y="5742949"/>
            <a:ext cx="1849026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7004B-2AB7-DF48-9562-EC99819C01FA}"/>
              </a:ext>
            </a:extLst>
          </p:cNvPr>
          <p:cNvSpPr txBox="1"/>
          <p:nvPr/>
        </p:nvSpPr>
        <p:spPr>
          <a:xfrm>
            <a:off x="2999136" y="5742949"/>
            <a:ext cx="1829463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Consumer-facing organizations (e.g., CVS, Amazon, Apple, Walmart)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D6984C-205B-A343-B9E2-D5F252C2B9B2}"/>
              </a:ext>
            </a:extLst>
          </p:cNvPr>
          <p:cNvSpPr txBox="1"/>
          <p:nvPr/>
        </p:nvSpPr>
        <p:spPr>
          <a:xfrm>
            <a:off x="828677" y="5742949"/>
            <a:ext cx="1829463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Vertically integrated health plans (e.g., UnitedHealthcare/Optum)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348325-FD52-9C4A-8C24-0DBE406FB695}"/>
              </a:ext>
            </a:extLst>
          </p:cNvPr>
          <p:cNvSpPr txBox="1"/>
          <p:nvPr/>
        </p:nvSpPr>
        <p:spPr>
          <a:xfrm>
            <a:off x="9859551" y="5742949"/>
            <a:ext cx="1849026" cy="261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primary care 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payviders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(e.g., Oak Street Health)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0EDDD6-739C-8C4D-8DE4-1B1D5EC344EF}"/>
              </a:ext>
            </a:extLst>
          </p:cNvPr>
          <p:cNvSpPr/>
          <p:nvPr/>
        </p:nvSpPr>
        <p:spPr>
          <a:xfrm>
            <a:off x="657225" y="3149550"/>
            <a:ext cx="11047095" cy="111410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5A1781DD-E702-3B4F-9F17-DB4E191539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9432752"/>
              </p:ext>
            </p:extLst>
          </p:nvPr>
        </p:nvGraphicFramePr>
        <p:xfrm>
          <a:off x="487680" y="1693958"/>
          <a:ext cx="11334158" cy="1678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8A3D4936-D630-884E-BE3D-D9C7A49E9104}"/>
              </a:ext>
            </a:extLst>
          </p:cNvPr>
          <p:cNvSpPr txBox="1"/>
          <p:nvPr/>
        </p:nvSpPr>
        <p:spPr>
          <a:xfrm>
            <a:off x="1753190" y="3206701"/>
            <a:ext cx="9335677" cy="5286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Competition with health systems employing independent providers.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Hasn't impacted us yet, but suspect this will be the one.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Highly competitive market.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Local regulatory environment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National payers and self-funded employers are not willing to share risk. They want to retain it and retain 100% of any savings.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Payer pricing pressures and attempts to force operating changes in areas such as infusion treatments.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Public Policy Makers who fear cooperation undermines competition.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Staffing.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2584F4-C7D5-6D4D-AEBF-B1B16B4E4F39}"/>
              </a:ext>
            </a:extLst>
          </p:cNvPr>
          <p:cNvSpPr txBox="1"/>
          <p:nvPr/>
        </p:nvSpPr>
        <p:spPr>
          <a:xfrm>
            <a:off x="771525" y="3206702"/>
            <a:ext cx="924513" cy="5429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255581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ab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sz="2400">
            <a:solidFill>
              <a:srgbClr val="69767D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_Time xmlns="5b4b86c5-475f-485b-ac30-381e64ef08a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2F4B2000D6F94A8B573DE31E29ADC0" ma:contentTypeVersion="14" ma:contentTypeDescription="Create a new document." ma:contentTypeScope="" ma:versionID="f142f2b0b5950aa18c8fa88e1326d03c">
  <xsd:schema xmlns:xsd="http://www.w3.org/2001/XMLSchema" xmlns:xs="http://www.w3.org/2001/XMLSchema" xmlns:p="http://schemas.microsoft.com/office/2006/metadata/properties" xmlns:ns2="c714058f-4a6e-4e5a-8e7b-04766cc098e5" xmlns:ns3="5b4b86c5-475f-485b-ac30-381e64ef08ac" targetNamespace="http://schemas.microsoft.com/office/2006/metadata/properties" ma:root="true" ma:fieldsID="d615feeb2bc5ea1a16074d23ae0786f3" ns2:_="" ns3:_="">
    <xsd:import namespace="c714058f-4a6e-4e5a-8e7b-04766cc098e5"/>
    <xsd:import namespace="5b4b86c5-475f-485b-ac30-381e64ef08a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Date_Tim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4058f-4a6e-4e5a-8e7b-04766cc098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4b86c5-475f-485b-ac30-381e64ef08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_Time" ma:index="20" nillable="true" ma:displayName="Date_Time" ma:format="DateTime" ma:internalName="Date_Time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B4AEC2-135D-45B4-B8D8-065B599810EE}">
  <ds:schemaRefs>
    <ds:schemaRef ds:uri="http://purl.org/dc/elements/1.1/"/>
    <ds:schemaRef ds:uri="http://purl.org/dc/terms/"/>
    <ds:schemaRef ds:uri="http://www.w3.org/XML/1998/namespace"/>
    <ds:schemaRef ds:uri="c714058f-4a6e-4e5a-8e7b-04766cc098e5"/>
    <ds:schemaRef ds:uri="http://purl.org/dc/dcmitype/"/>
    <ds:schemaRef ds:uri="http://schemas.microsoft.com/office/2006/documentManagement/types"/>
    <ds:schemaRef ds:uri="5b4b86c5-475f-485b-ac30-381e64ef08ac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5F045876-1750-47F5-8EFE-53CD209D83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2CC0EF-F242-41F4-B985-6F2606124D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14058f-4a6e-4e5a-8e7b-04766cc098e5"/>
    <ds:schemaRef ds:uri="5b4b86c5-475f-485b-ac30-381e64ef08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11770</TotalTime>
  <Words>1351</Words>
  <Application>Microsoft Office PowerPoint</Application>
  <PresentationFormat>Widescreen</PresentationFormat>
  <Paragraphs>245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</vt:lpstr>
      <vt:lpstr>Calibri</vt:lpstr>
      <vt:lpstr>Office Theme</vt:lpstr>
      <vt:lpstr>Custom Design</vt:lpstr>
      <vt:lpstr>PowerPoint Presentation</vt:lpstr>
      <vt:lpstr>Overview</vt:lpstr>
      <vt:lpstr>Which “payvider” models is your organization planning  to develop/leverage in 2022 and beyond?</vt:lpstr>
      <vt:lpstr>Which lines of business are you planning to advance into upside/downside risk, professional capitation, or global captitation  in 2022?</vt:lpstr>
      <vt:lpstr>How much of your health system revenue do you plan to have associated with the following payment models in 2022?</vt:lpstr>
      <vt:lpstr>What is your top internal challenge with pursuing payvider models  or increased levels of risk/capitation/joint venture arrangements?</vt:lpstr>
      <vt:lpstr>What is your top external challenge with pursuing payvider models  or increased levels of risk/capitation/joint venture arrangements?</vt:lpstr>
      <vt:lpstr>What steps is your organization taking to rapidly build the capabilities necessary for “payvider” model success?</vt:lpstr>
      <vt:lpstr>Which single market disruptor is creating the greatest barriers  to success (i.e. network retention, enterprise growth,  margin improvement) in your market?</vt:lpstr>
      <vt:lpstr>Overall, are you planning or competing with primary care  (e.g. Oak Street Health, Village MD, ChenMed) and/or specialty care payviders to improve market penetration?</vt:lpstr>
      <vt:lpstr>How would you characterize your level of confidence with your budget for the year?</vt:lpstr>
      <vt:lpstr>How many acute care beds does your entire organization have?</vt:lpstr>
      <vt:lpstr>Survey Invitees</vt:lpstr>
      <vt:lpstr>Respondents who completed the survey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Chorvat</dc:creator>
  <cp:lastModifiedBy>Ashley Becker</cp:lastModifiedBy>
  <cp:revision>391</cp:revision>
  <dcterms:modified xsi:type="dcterms:W3CDTF">2022-01-04T21:54:15Z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0x010100E42F4B2000D6F94A8B573DE31E29ADC0</vt:lpwstr>
  </property>
</Properties>
</file>