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1.xml" ContentType="application/vnd.openxmlformats-officedocument.drawingml.chartshapes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2.xml" ContentType="application/vnd.openxmlformats-officedocument.drawingml.chartshapes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3.xml" ContentType="application/vnd.openxmlformats-officedocument.drawingml.chartshapes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rawings/drawing4.xml" ContentType="application/vnd.openxmlformats-officedocument.drawingml.chartshapes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drawings/drawing5.xml" ContentType="application/vnd.openxmlformats-officedocument.drawingml.chartshapes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drawings/drawing6.xml" ContentType="application/vnd.openxmlformats-officedocument.drawingml.chartshapes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drawings/drawing7.xml" ContentType="application/vnd.openxmlformats-officedocument.drawingml.chartshapes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drawings/drawing8.xml" ContentType="application/vnd.openxmlformats-officedocument.drawingml.chartshapes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drawings/drawing9.xml" ContentType="application/vnd.openxmlformats-officedocument.drawingml.chartshapes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drawings/drawing10.xml" ContentType="application/vnd.openxmlformats-officedocument.drawingml.chartshapes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drawings/drawing11.xml" ContentType="application/vnd.openxmlformats-officedocument.drawingml.chartshapes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drawings/drawing12.xml" ContentType="application/vnd.openxmlformats-officedocument.drawingml.chartshapes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drawings/drawing13.xml" ContentType="application/vnd.openxmlformats-officedocument.drawingml.chartshapes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drawings/drawing14.xml" ContentType="application/vnd.openxmlformats-officedocument.drawingml.chartshapes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drawings/drawing15.xml" ContentType="application/vnd.openxmlformats-officedocument.drawingml.chartshapes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drawings/drawing16.xml" ContentType="application/vnd.openxmlformats-officedocument.drawingml.chartshapes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drawings/drawing17.xml" ContentType="application/vnd.openxmlformats-officedocument.drawingml.chartshapes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drawings/drawing18.xml" ContentType="application/vnd.openxmlformats-officedocument.drawingml.chartshapes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drawings/drawing19.xml" ContentType="application/vnd.openxmlformats-officedocument.drawingml.chartshapes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drawings/drawing20.xml" ContentType="application/vnd.openxmlformats-officedocument.drawingml.chartshapes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drawings/drawing21.xml" ContentType="application/vnd.openxmlformats-officedocument.drawingml.chartshapes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drawings/drawing22.xml" ContentType="application/vnd.openxmlformats-officedocument.drawingml.chartshapes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drawings/drawing23.xml" ContentType="application/vnd.openxmlformats-officedocument.drawingml.chartshapes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drawings/drawing24.xml" ContentType="application/vnd.openxmlformats-officedocument.drawingml.chartshapes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drawings/drawing25.xml" ContentType="application/vnd.openxmlformats-officedocument.drawingml.chartshapes+xml"/>
  <Override PartName="/ppt/charts/chart36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drawings/drawing26.xml" ContentType="application/vnd.openxmlformats-officedocument.drawingml.chartshapes+xml"/>
  <Override PartName="/ppt/charts/chart37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drawings/drawing27.xml" ContentType="application/vnd.openxmlformats-officedocument.drawingml.chartshapes+xml"/>
  <Override PartName="/ppt/charts/chart38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drawings/drawing28.xml" ContentType="application/vnd.openxmlformats-officedocument.drawingml.chartshapes+xml"/>
  <Override PartName="/ppt/charts/chart39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drawings/drawing29.xml" ContentType="application/vnd.openxmlformats-officedocument.drawingml.chartshapes+xml"/>
  <Override PartName="/ppt/charts/chart40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drawings/drawing30.xml" ContentType="application/vnd.openxmlformats-officedocument.drawingml.chartshapes+xml"/>
  <Override PartName="/ppt/charts/chart41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drawings/drawing31.xml" ContentType="application/vnd.openxmlformats-officedocument.drawingml.chartshapes+xml"/>
  <Override PartName="/ppt/charts/chart42.xml" ContentType="application/vnd.openxmlformats-officedocument.drawingml.chart+xml"/>
  <Override PartName="/ppt/charts/style42.xml" ContentType="application/vnd.ms-office.chartstyle+xml"/>
  <Override PartName="/ppt/charts/colors42.xml" ContentType="application/vnd.ms-office.chartcolorstyle+xml"/>
  <Override PartName="/ppt/drawings/drawing32.xml" ContentType="application/vnd.openxmlformats-officedocument.drawingml.chartshapes+xml"/>
  <Override PartName="/ppt/charts/chart43.xml" ContentType="application/vnd.openxmlformats-officedocument.drawingml.chart+xml"/>
  <Override PartName="/ppt/charts/style43.xml" ContentType="application/vnd.ms-office.chartstyle+xml"/>
  <Override PartName="/ppt/charts/colors43.xml" ContentType="application/vnd.ms-office.chartcolorstyle+xml"/>
  <Override PartName="/ppt/charts/chart44.xml" ContentType="application/vnd.openxmlformats-officedocument.drawingml.chart+xml"/>
  <Override PartName="/ppt/charts/style44.xml" ContentType="application/vnd.ms-office.chartstyle+xml"/>
  <Override PartName="/ppt/charts/colors44.xml" ContentType="application/vnd.ms-office.chartcolorstyle+xml"/>
  <Override PartName="/ppt/charts/chart45.xml" ContentType="application/vnd.openxmlformats-officedocument.drawingml.chart+xml"/>
  <Override PartName="/ppt/charts/style45.xml" ContentType="application/vnd.ms-office.chartstyle+xml"/>
  <Override PartName="/ppt/charts/colors45.xml" ContentType="application/vnd.ms-office.chartcolorstyle+xml"/>
  <Override PartName="/ppt/charts/chart46.xml" ContentType="application/vnd.openxmlformats-officedocument.drawingml.chart+xml"/>
  <Override PartName="/ppt/charts/style46.xml" ContentType="application/vnd.ms-office.chartstyle+xml"/>
  <Override PartName="/ppt/charts/colors46.xml" ContentType="application/vnd.ms-office.chartcolorstyle+xml"/>
  <Override PartName="/ppt/charts/chart47.xml" ContentType="application/vnd.openxmlformats-officedocument.drawingml.chart+xml"/>
  <Override PartName="/ppt/charts/style47.xml" ContentType="application/vnd.ms-office.chartstyle+xml"/>
  <Override PartName="/ppt/charts/colors47.xml" ContentType="application/vnd.ms-office.chartcolorstyle+xml"/>
  <Override PartName="/ppt/charts/chart48.xml" ContentType="application/vnd.openxmlformats-officedocument.drawingml.chart+xml"/>
  <Override PartName="/ppt/charts/style48.xml" ContentType="application/vnd.ms-office.chartstyle+xml"/>
  <Override PartName="/ppt/charts/colors48.xml" ContentType="application/vnd.ms-office.chartcolorstyle+xml"/>
  <Override PartName="/ppt/drawings/drawing33.xml" ContentType="application/vnd.openxmlformats-officedocument.drawingml.chartshapes+xml"/>
  <Override PartName="/ppt/charts/chart49.xml" ContentType="application/vnd.openxmlformats-officedocument.drawingml.chart+xml"/>
  <Override PartName="/ppt/charts/style49.xml" ContentType="application/vnd.ms-office.chartstyle+xml"/>
  <Override PartName="/ppt/charts/colors49.xml" ContentType="application/vnd.ms-office.chartcolorstyle+xml"/>
  <Override PartName="/ppt/drawings/drawing34.xml" ContentType="application/vnd.openxmlformats-officedocument.drawingml.chartshapes+xml"/>
  <Override PartName="/ppt/charts/chart50.xml" ContentType="application/vnd.openxmlformats-officedocument.drawingml.chart+xml"/>
  <Override PartName="/ppt/charts/style50.xml" ContentType="application/vnd.ms-office.chartstyle+xml"/>
  <Override PartName="/ppt/charts/colors50.xml" ContentType="application/vnd.ms-office.chartcolorstyle+xml"/>
  <Override PartName="/ppt/drawings/drawing35.xml" ContentType="application/vnd.openxmlformats-officedocument.drawingml.chartshapes+xml"/>
  <Override PartName="/ppt/charts/chart51.xml" ContentType="application/vnd.openxmlformats-officedocument.drawingml.chart+xml"/>
  <Override PartName="/ppt/charts/style51.xml" ContentType="application/vnd.ms-office.chartstyle+xml"/>
  <Override PartName="/ppt/charts/colors51.xml" ContentType="application/vnd.ms-office.chartcolorstyle+xml"/>
  <Override PartName="/ppt/drawings/drawing36.xml" ContentType="application/vnd.openxmlformats-officedocument.drawingml.chartshapes+xml"/>
  <Override PartName="/ppt/charts/chart52.xml" ContentType="application/vnd.openxmlformats-officedocument.drawingml.chart+xml"/>
  <Override PartName="/ppt/charts/style52.xml" ContentType="application/vnd.ms-office.chartstyle+xml"/>
  <Override PartName="/ppt/charts/colors52.xml" ContentType="application/vnd.ms-office.chartcolorstyle+xml"/>
  <Override PartName="/ppt/drawings/drawing37.xml" ContentType="application/vnd.openxmlformats-officedocument.drawingml.chartshapes+xml"/>
  <Override PartName="/ppt/charts/chart53.xml" ContentType="application/vnd.openxmlformats-officedocument.drawingml.chart+xml"/>
  <Override PartName="/ppt/charts/style53.xml" ContentType="application/vnd.ms-office.chartstyle+xml"/>
  <Override PartName="/ppt/charts/colors53.xml" ContentType="application/vnd.ms-office.chartcolorstyle+xml"/>
  <Override PartName="/ppt/drawings/drawing38.xml" ContentType="application/vnd.openxmlformats-officedocument.drawingml.chartshapes+xml"/>
  <Override PartName="/ppt/charts/chart54.xml" ContentType="application/vnd.openxmlformats-officedocument.drawingml.chart+xml"/>
  <Override PartName="/ppt/charts/style54.xml" ContentType="application/vnd.ms-office.chartstyle+xml"/>
  <Override PartName="/ppt/charts/colors54.xml" ContentType="application/vnd.ms-office.chartcolorstyle+xml"/>
  <Override PartName="/ppt/drawings/drawing39.xml" ContentType="application/vnd.openxmlformats-officedocument.drawingml.chartshapes+xml"/>
  <Override PartName="/ppt/charts/chart55.xml" ContentType="application/vnd.openxmlformats-officedocument.drawingml.chart+xml"/>
  <Override PartName="/ppt/charts/style55.xml" ContentType="application/vnd.ms-office.chartstyle+xml"/>
  <Override PartName="/ppt/charts/colors55.xml" ContentType="application/vnd.ms-office.chartcolorstyle+xml"/>
  <Override PartName="/ppt/drawings/drawing40.xml" ContentType="application/vnd.openxmlformats-officedocument.drawingml.chartshapes+xml"/>
  <Override PartName="/ppt/charts/chart56.xml" ContentType="application/vnd.openxmlformats-officedocument.drawingml.chart+xml"/>
  <Override PartName="/ppt/charts/style56.xml" ContentType="application/vnd.ms-office.chartstyle+xml"/>
  <Override PartName="/ppt/charts/colors56.xml" ContentType="application/vnd.ms-office.chartcolorstyle+xml"/>
  <Override PartName="/ppt/drawings/drawing41.xml" ContentType="application/vnd.openxmlformats-officedocument.drawingml.chartshapes+xml"/>
  <Override PartName="/ppt/charts/chart57.xml" ContentType="application/vnd.openxmlformats-officedocument.drawingml.chart+xml"/>
  <Override PartName="/ppt/charts/style57.xml" ContentType="application/vnd.ms-office.chartstyle+xml"/>
  <Override PartName="/ppt/charts/colors57.xml" ContentType="application/vnd.ms-office.chartcolorstyle+xml"/>
  <Override PartName="/ppt/drawings/drawing42.xml" ContentType="application/vnd.openxmlformats-officedocument.drawingml.chartshapes+xml"/>
  <Override PartName="/ppt/charts/chart58.xml" ContentType="application/vnd.openxmlformats-officedocument.drawingml.chart+xml"/>
  <Override PartName="/ppt/charts/style58.xml" ContentType="application/vnd.ms-office.chartstyle+xml"/>
  <Override PartName="/ppt/charts/colors58.xml" ContentType="application/vnd.ms-office.chartcolorstyle+xml"/>
  <Override PartName="/ppt/charts/chart59.xml" ContentType="application/vnd.openxmlformats-officedocument.drawingml.chart+xml"/>
  <Override PartName="/ppt/charts/style59.xml" ContentType="application/vnd.ms-office.chartstyle+xml"/>
  <Override PartName="/ppt/charts/colors59.xml" ContentType="application/vnd.ms-office.chartcolorstyle+xml"/>
  <Override PartName="/ppt/drawings/drawing43.xml" ContentType="application/vnd.openxmlformats-officedocument.drawingml.chartshapes+xml"/>
  <Override PartName="/ppt/charts/chart60.xml" ContentType="application/vnd.openxmlformats-officedocument.drawingml.chart+xml"/>
  <Override PartName="/ppt/charts/style60.xml" ContentType="application/vnd.ms-office.chartstyle+xml"/>
  <Override PartName="/ppt/charts/colors60.xml" ContentType="application/vnd.ms-office.chartcolorstyle+xml"/>
  <Override PartName="/ppt/drawings/drawing44.xml" ContentType="application/vnd.openxmlformats-officedocument.drawingml.chartshapes+xml"/>
  <Override PartName="/ppt/charts/chart61.xml" ContentType="application/vnd.openxmlformats-officedocument.drawingml.chart+xml"/>
  <Override PartName="/ppt/charts/style61.xml" ContentType="application/vnd.ms-office.chartstyle+xml"/>
  <Override PartName="/ppt/charts/colors61.xml" ContentType="application/vnd.ms-office.chartcolorstyle+xml"/>
  <Override PartName="/ppt/drawings/drawing45.xml" ContentType="application/vnd.openxmlformats-officedocument.drawingml.chartshapes+xml"/>
  <Override PartName="/ppt/charts/chart62.xml" ContentType="application/vnd.openxmlformats-officedocument.drawingml.chart+xml"/>
  <Override PartName="/ppt/charts/style62.xml" ContentType="application/vnd.ms-office.chartstyle+xml"/>
  <Override PartName="/ppt/charts/colors62.xml" ContentType="application/vnd.ms-office.chartcolorstyle+xml"/>
  <Override PartName="/ppt/drawings/drawing46.xml" ContentType="application/vnd.openxmlformats-officedocument.drawingml.chartshapes+xml"/>
  <Override PartName="/ppt/charts/chart63.xml" ContentType="application/vnd.openxmlformats-officedocument.drawingml.chart+xml"/>
  <Override PartName="/ppt/charts/style63.xml" ContentType="application/vnd.ms-office.chartstyle+xml"/>
  <Override PartName="/ppt/charts/colors63.xml" ContentType="application/vnd.ms-office.chartcolorstyle+xml"/>
  <Override PartName="/ppt/drawings/drawing47.xml" ContentType="application/vnd.openxmlformats-officedocument.drawingml.chartshapes+xml"/>
  <Override PartName="/ppt/charts/chart64.xml" ContentType="application/vnd.openxmlformats-officedocument.drawingml.chart+xml"/>
  <Override PartName="/ppt/charts/style64.xml" ContentType="application/vnd.ms-office.chartstyle+xml"/>
  <Override PartName="/ppt/charts/colors64.xml" ContentType="application/vnd.ms-office.chartcolorstyle+xml"/>
  <Override PartName="/ppt/drawings/drawing48.xml" ContentType="application/vnd.openxmlformats-officedocument.drawingml.chartshapes+xml"/>
  <Override PartName="/ppt/charts/chart65.xml" ContentType="application/vnd.openxmlformats-officedocument.drawingml.chart+xml"/>
  <Override PartName="/ppt/charts/style65.xml" ContentType="application/vnd.ms-office.chartstyle+xml"/>
  <Override PartName="/ppt/charts/colors65.xml" ContentType="application/vnd.ms-office.chartcolorstyle+xml"/>
  <Override PartName="/ppt/drawings/drawing49.xml" ContentType="application/vnd.openxmlformats-officedocument.drawingml.chartshapes+xml"/>
  <Override PartName="/ppt/charts/chart66.xml" ContentType="application/vnd.openxmlformats-officedocument.drawingml.chart+xml"/>
  <Override PartName="/ppt/charts/style66.xml" ContentType="application/vnd.ms-office.chartstyle+xml"/>
  <Override PartName="/ppt/charts/colors66.xml" ContentType="application/vnd.ms-office.chartcolorstyle+xml"/>
  <Override PartName="/ppt/drawings/drawing50.xml" ContentType="application/vnd.openxmlformats-officedocument.drawingml.chartshapes+xml"/>
  <Override PartName="/ppt/charts/chart67.xml" ContentType="application/vnd.openxmlformats-officedocument.drawingml.chart+xml"/>
  <Override PartName="/ppt/charts/style67.xml" ContentType="application/vnd.ms-office.chartstyle+xml"/>
  <Override PartName="/ppt/charts/colors67.xml" ContentType="application/vnd.ms-office.chartcolorstyle+xml"/>
  <Override PartName="/ppt/drawings/drawing51.xml" ContentType="application/vnd.openxmlformats-officedocument.drawingml.chartshapes+xml"/>
  <Override PartName="/ppt/charts/chart68.xml" ContentType="application/vnd.openxmlformats-officedocument.drawingml.chart+xml"/>
  <Override PartName="/ppt/charts/style68.xml" ContentType="application/vnd.ms-office.chartstyle+xml"/>
  <Override PartName="/ppt/charts/colors68.xml" ContentType="application/vnd.ms-office.chartcolorstyle+xml"/>
  <Override PartName="/ppt/drawings/drawing52.xml" ContentType="application/vnd.openxmlformats-officedocument.drawingml.chartshapes+xml"/>
  <Override PartName="/ppt/charts/chart69.xml" ContentType="application/vnd.openxmlformats-officedocument.drawingml.chart+xml"/>
  <Override PartName="/ppt/charts/style69.xml" ContentType="application/vnd.ms-office.chartstyle+xml"/>
  <Override PartName="/ppt/charts/colors69.xml" ContentType="application/vnd.ms-office.chartcolorstyle+xml"/>
  <Override PartName="/ppt/drawings/drawing53.xml" ContentType="application/vnd.openxmlformats-officedocument.drawingml.chartshapes+xml"/>
  <Override PartName="/ppt/charts/chart70.xml" ContentType="application/vnd.openxmlformats-officedocument.drawingml.chart+xml"/>
  <Override PartName="/ppt/charts/style70.xml" ContentType="application/vnd.ms-office.chartstyle+xml"/>
  <Override PartName="/ppt/charts/colors70.xml" ContentType="application/vnd.ms-office.chartcolorstyle+xml"/>
  <Override PartName="/ppt/drawings/drawing54.xml" ContentType="application/vnd.openxmlformats-officedocument.drawingml.chartshapes+xml"/>
  <Override PartName="/ppt/charts/chart71.xml" ContentType="application/vnd.openxmlformats-officedocument.drawingml.chart+xml"/>
  <Override PartName="/ppt/charts/style71.xml" ContentType="application/vnd.ms-office.chartstyle+xml"/>
  <Override PartName="/ppt/charts/colors71.xml" ContentType="application/vnd.ms-office.chartcolorstyle+xml"/>
  <Override PartName="/ppt/charts/chart72.xml" ContentType="application/vnd.openxmlformats-officedocument.drawingml.chart+xml"/>
  <Override PartName="/ppt/charts/style72.xml" ContentType="application/vnd.ms-office.chartstyle+xml"/>
  <Override PartName="/ppt/charts/colors72.xml" ContentType="application/vnd.ms-office.chartcolorstyle+xml"/>
  <Override PartName="/ppt/drawings/drawing55.xml" ContentType="application/vnd.openxmlformats-officedocument.drawingml.chartshapes+xml"/>
  <Override PartName="/ppt/charts/chart73.xml" ContentType="application/vnd.openxmlformats-officedocument.drawingml.chart+xml"/>
  <Override PartName="/ppt/charts/style73.xml" ContentType="application/vnd.ms-office.chartstyle+xml"/>
  <Override PartName="/ppt/charts/colors73.xml" ContentType="application/vnd.ms-office.chartcolorstyle+xml"/>
  <Override PartName="/ppt/drawings/drawing56.xml" ContentType="application/vnd.openxmlformats-officedocument.drawingml.chartshapes+xml"/>
  <Override PartName="/ppt/charts/chart74.xml" ContentType="application/vnd.openxmlformats-officedocument.drawingml.chart+xml"/>
  <Override PartName="/ppt/charts/style74.xml" ContentType="application/vnd.ms-office.chartstyle+xml"/>
  <Override PartName="/ppt/charts/colors74.xml" ContentType="application/vnd.ms-office.chartcolorstyle+xml"/>
  <Override PartName="/ppt/drawings/drawing57.xml" ContentType="application/vnd.openxmlformats-officedocument.drawingml.chartshapes+xml"/>
  <Override PartName="/ppt/charts/chart75.xml" ContentType="application/vnd.openxmlformats-officedocument.drawingml.chart+xml"/>
  <Override PartName="/ppt/charts/style75.xml" ContentType="application/vnd.ms-office.chartstyle+xml"/>
  <Override PartName="/ppt/charts/colors75.xml" ContentType="application/vnd.ms-office.chartcolorstyle+xml"/>
  <Override PartName="/ppt/charts/chart76.xml" ContentType="application/vnd.openxmlformats-officedocument.drawingml.chart+xml"/>
  <Override PartName="/ppt/charts/style76.xml" ContentType="application/vnd.ms-office.chartstyle+xml"/>
  <Override PartName="/ppt/charts/colors76.xml" ContentType="application/vnd.ms-office.chartcolorstyle+xml"/>
  <Override PartName="/ppt/drawings/drawing58.xml" ContentType="application/vnd.openxmlformats-officedocument.drawingml.chartshapes+xml"/>
  <Override PartName="/ppt/charts/chart77.xml" ContentType="application/vnd.openxmlformats-officedocument.drawingml.chart+xml"/>
  <Override PartName="/ppt/charts/style77.xml" ContentType="application/vnd.ms-office.chartstyle+xml"/>
  <Override PartName="/ppt/charts/colors77.xml" ContentType="application/vnd.ms-office.chartcolorstyle+xml"/>
  <Override PartName="/ppt/drawings/drawing59.xml" ContentType="application/vnd.openxmlformats-officedocument.drawingml.chartshapes+xml"/>
  <Override PartName="/ppt/charts/chart78.xml" ContentType="application/vnd.openxmlformats-officedocument.drawingml.chart+xml"/>
  <Override PartName="/ppt/charts/style78.xml" ContentType="application/vnd.ms-office.chartstyle+xml"/>
  <Override PartName="/ppt/charts/colors78.xml" ContentType="application/vnd.ms-office.chartcolorstyle+xml"/>
  <Override PartName="/ppt/drawings/drawing60.xml" ContentType="application/vnd.openxmlformats-officedocument.drawingml.chartshapes+xml"/>
  <Override PartName="/ppt/charts/chart79.xml" ContentType="application/vnd.openxmlformats-officedocument.drawingml.chart+xml"/>
  <Override PartName="/ppt/charts/style79.xml" ContentType="application/vnd.ms-office.chartstyle+xml"/>
  <Override PartName="/ppt/charts/colors79.xml" ContentType="application/vnd.ms-office.chartcolorstyle+xml"/>
  <Override PartName="/ppt/drawings/drawing61.xml" ContentType="application/vnd.openxmlformats-officedocument.drawingml.chartshapes+xml"/>
  <Override PartName="/ppt/charts/chart80.xml" ContentType="application/vnd.openxmlformats-officedocument.drawingml.chart+xml"/>
  <Override PartName="/ppt/charts/style80.xml" ContentType="application/vnd.ms-office.chartstyle+xml"/>
  <Override PartName="/ppt/charts/colors80.xml" ContentType="application/vnd.ms-office.chartcolorstyle+xml"/>
  <Override PartName="/ppt/drawings/drawing62.xml" ContentType="application/vnd.openxmlformats-officedocument.drawingml.chartshapes+xml"/>
  <Override PartName="/ppt/charts/chart81.xml" ContentType="application/vnd.openxmlformats-officedocument.drawingml.chart+xml"/>
  <Override PartName="/ppt/charts/style81.xml" ContentType="application/vnd.ms-office.chartstyle+xml"/>
  <Override PartName="/ppt/charts/colors81.xml" ContentType="application/vnd.ms-office.chartcolorstyle+xml"/>
  <Override PartName="/ppt/drawings/drawing63.xml" ContentType="application/vnd.openxmlformats-officedocument.drawingml.chartshapes+xml"/>
  <Override PartName="/ppt/charts/chart82.xml" ContentType="application/vnd.openxmlformats-officedocument.drawingml.chart+xml"/>
  <Override PartName="/ppt/charts/style82.xml" ContentType="application/vnd.ms-office.chartstyle+xml"/>
  <Override PartName="/ppt/charts/colors82.xml" ContentType="application/vnd.ms-office.chartcolorstyle+xml"/>
  <Override PartName="/ppt/drawings/drawing64.xml" ContentType="application/vnd.openxmlformats-officedocument.drawingml.chartshapes+xml"/>
  <Override PartName="/ppt/charts/chart83.xml" ContentType="application/vnd.openxmlformats-officedocument.drawingml.chart+xml"/>
  <Override PartName="/ppt/charts/style83.xml" ContentType="application/vnd.ms-office.chartstyle+xml"/>
  <Override PartName="/ppt/charts/colors83.xml" ContentType="application/vnd.ms-office.chartcolorstyle+xml"/>
  <Override PartName="/ppt/drawings/drawing65.xml" ContentType="application/vnd.openxmlformats-officedocument.drawingml.chartshapes+xml"/>
  <Override PartName="/ppt/charts/chart84.xml" ContentType="application/vnd.openxmlformats-officedocument.drawingml.chart+xml"/>
  <Override PartName="/ppt/charts/style84.xml" ContentType="application/vnd.ms-office.chartstyle+xml"/>
  <Override PartName="/ppt/charts/colors84.xml" ContentType="application/vnd.ms-office.chartcolorstyle+xml"/>
  <Override PartName="/ppt/drawings/drawing66.xml" ContentType="application/vnd.openxmlformats-officedocument.drawingml.chartshapes+xml"/>
  <Override PartName="/ppt/charts/chart85.xml" ContentType="application/vnd.openxmlformats-officedocument.drawingml.chart+xml"/>
  <Override PartName="/ppt/charts/style85.xml" ContentType="application/vnd.ms-office.chartstyle+xml"/>
  <Override PartName="/ppt/charts/colors85.xml" ContentType="application/vnd.ms-office.chartcolorstyle+xml"/>
  <Override PartName="/ppt/drawings/drawing67.xml" ContentType="application/vnd.openxmlformats-officedocument.drawingml.chartshapes+xml"/>
  <Override PartName="/ppt/charts/chart86.xml" ContentType="application/vnd.openxmlformats-officedocument.drawingml.chart+xml"/>
  <Override PartName="/ppt/charts/style86.xml" ContentType="application/vnd.ms-office.chartstyle+xml"/>
  <Override PartName="/ppt/charts/colors86.xml" ContentType="application/vnd.ms-office.chartcolorstyle+xml"/>
  <Override PartName="/ppt/charts/chart87.xml" ContentType="application/vnd.openxmlformats-officedocument.drawingml.chart+xml"/>
  <Override PartName="/ppt/charts/style87.xml" ContentType="application/vnd.ms-office.chartstyle+xml"/>
  <Override PartName="/ppt/charts/colors87.xml" ContentType="application/vnd.ms-office.chartcolorstyle+xml"/>
  <Override PartName="/ppt/charts/chart88.xml" ContentType="application/vnd.openxmlformats-officedocument.drawingml.chart+xml"/>
  <Override PartName="/ppt/charts/style88.xml" ContentType="application/vnd.ms-office.chartstyle+xml"/>
  <Override PartName="/ppt/charts/colors88.xml" ContentType="application/vnd.ms-office.chartcolorstyle+xml"/>
  <Override PartName="/ppt/charts/chart89.xml" ContentType="application/vnd.openxmlformats-officedocument.drawingml.chart+xml"/>
  <Override PartName="/ppt/charts/style89.xml" ContentType="application/vnd.ms-office.chartstyle+xml"/>
  <Override PartName="/ppt/charts/colors89.xml" ContentType="application/vnd.ms-office.chartcolorstyle+xml"/>
  <Override PartName="/ppt/charts/chart90.xml" ContentType="application/vnd.openxmlformats-officedocument.drawingml.chart+xml"/>
  <Override PartName="/ppt/charts/style90.xml" ContentType="application/vnd.ms-office.chartstyle+xml"/>
  <Override PartName="/ppt/charts/colors90.xml" ContentType="application/vnd.ms-office.chartcolorstyle+xml"/>
  <Override PartName="/ppt/drawings/drawing68.xml" ContentType="application/vnd.openxmlformats-officedocument.drawingml.chartshapes+xml"/>
  <Override PartName="/ppt/charts/chart91.xml" ContentType="application/vnd.openxmlformats-officedocument.drawingml.chart+xml"/>
  <Override PartName="/ppt/charts/style91.xml" ContentType="application/vnd.ms-office.chartstyle+xml"/>
  <Override PartName="/ppt/charts/colors91.xml" ContentType="application/vnd.ms-office.chartcolorstyle+xml"/>
  <Override PartName="/ppt/drawings/drawing69.xml" ContentType="application/vnd.openxmlformats-officedocument.drawingml.chartshapes+xml"/>
  <Override PartName="/ppt/charts/chart92.xml" ContentType="application/vnd.openxmlformats-officedocument.drawingml.chart+xml"/>
  <Override PartName="/ppt/charts/style92.xml" ContentType="application/vnd.ms-office.chartstyle+xml"/>
  <Override PartName="/ppt/charts/colors92.xml" ContentType="application/vnd.ms-office.chartcolorstyle+xml"/>
  <Override PartName="/ppt/drawings/drawing70.xml" ContentType="application/vnd.openxmlformats-officedocument.drawingml.chartshapes+xml"/>
  <Override PartName="/ppt/charts/chart93.xml" ContentType="application/vnd.openxmlformats-officedocument.drawingml.chart+xml"/>
  <Override PartName="/ppt/charts/style93.xml" ContentType="application/vnd.ms-office.chartstyle+xml"/>
  <Override PartName="/ppt/charts/colors93.xml" ContentType="application/vnd.ms-office.chartcolorstyle+xml"/>
  <Override PartName="/ppt/drawings/drawing71.xml" ContentType="application/vnd.openxmlformats-officedocument.drawingml.chartshapes+xml"/>
  <Override PartName="/ppt/charts/chart94.xml" ContentType="application/vnd.openxmlformats-officedocument.drawingml.chart+xml"/>
  <Override PartName="/ppt/charts/style94.xml" ContentType="application/vnd.ms-office.chartstyle+xml"/>
  <Override PartName="/ppt/charts/colors94.xml" ContentType="application/vnd.ms-office.chartcolorstyle+xml"/>
  <Override PartName="/ppt/charts/chart95.xml" ContentType="application/vnd.openxmlformats-officedocument.drawingml.chart+xml"/>
  <Override PartName="/ppt/charts/style95.xml" ContentType="application/vnd.ms-office.chartstyle+xml"/>
  <Override PartName="/ppt/charts/colors95.xml" ContentType="application/vnd.ms-office.chartcolorstyle+xml"/>
  <Override PartName="/ppt/charts/chart96.xml" ContentType="application/vnd.openxmlformats-officedocument.drawingml.chart+xml"/>
  <Override PartName="/ppt/charts/style96.xml" ContentType="application/vnd.ms-office.chartstyle+xml"/>
  <Override PartName="/ppt/charts/colors96.xml" ContentType="application/vnd.ms-office.chartcolorstyle+xml"/>
  <Override PartName="/ppt/drawings/drawing72.xml" ContentType="application/vnd.openxmlformats-officedocument.drawingml.chartshapes+xml"/>
  <Override PartName="/ppt/charts/chart97.xml" ContentType="application/vnd.openxmlformats-officedocument.drawingml.chart+xml"/>
  <Override PartName="/ppt/charts/style97.xml" ContentType="application/vnd.ms-office.chartstyle+xml"/>
  <Override PartName="/ppt/charts/colors97.xml" ContentType="application/vnd.ms-office.chartcolorstyle+xml"/>
  <Override PartName="/ppt/drawings/drawing73.xml" ContentType="application/vnd.openxmlformats-officedocument.drawingml.chartshapes+xml"/>
  <Override PartName="/ppt/charts/chart98.xml" ContentType="application/vnd.openxmlformats-officedocument.drawingml.chart+xml"/>
  <Override PartName="/ppt/charts/style98.xml" ContentType="application/vnd.ms-office.chartstyle+xml"/>
  <Override PartName="/ppt/charts/colors98.xml" ContentType="application/vnd.ms-office.chartcolorstyle+xml"/>
  <Override PartName="/ppt/drawings/drawing74.xml" ContentType="application/vnd.openxmlformats-officedocument.drawingml.chartshapes+xml"/>
  <Override PartName="/ppt/charts/chart99.xml" ContentType="application/vnd.openxmlformats-officedocument.drawingml.chart+xml"/>
  <Override PartName="/ppt/charts/style99.xml" ContentType="application/vnd.ms-office.chartstyle+xml"/>
  <Override PartName="/ppt/charts/colors99.xml" ContentType="application/vnd.ms-office.chartcolorstyle+xml"/>
  <Override PartName="/ppt/drawings/drawing75.xml" ContentType="application/vnd.openxmlformats-officedocument.drawingml.chartshapes+xml"/>
  <Override PartName="/ppt/charts/chart100.xml" ContentType="application/vnd.openxmlformats-officedocument.drawingml.chart+xml"/>
  <Override PartName="/ppt/charts/style100.xml" ContentType="application/vnd.ms-office.chartstyle+xml"/>
  <Override PartName="/ppt/charts/colors100.xml" ContentType="application/vnd.ms-office.chartcolorstyle+xml"/>
  <Override PartName="/ppt/drawings/drawing76.xml" ContentType="application/vnd.openxmlformats-officedocument.drawingml.chartshapes+xml"/>
  <Override PartName="/ppt/charts/chart101.xml" ContentType="application/vnd.openxmlformats-officedocument.drawingml.chart+xml"/>
  <Override PartName="/ppt/charts/style101.xml" ContentType="application/vnd.ms-office.chartstyle+xml"/>
  <Override PartName="/ppt/charts/colors101.xml" ContentType="application/vnd.ms-office.chartcolorstyle+xml"/>
  <Override PartName="/ppt/charts/chart102.xml" ContentType="application/vnd.openxmlformats-officedocument.drawingml.chart+xml"/>
  <Override PartName="/ppt/charts/style102.xml" ContentType="application/vnd.ms-office.chartstyle+xml"/>
  <Override PartName="/ppt/charts/colors102.xml" ContentType="application/vnd.ms-office.chartcolorstyle+xml"/>
  <Override PartName="/ppt/charts/chart103.xml" ContentType="application/vnd.openxmlformats-officedocument.drawingml.chart+xml"/>
  <Override PartName="/ppt/charts/style103.xml" ContentType="application/vnd.ms-office.chartstyle+xml"/>
  <Override PartName="/ppt/charts/colors103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668" r:id="rId5"/>
  </p:sldMasterIdLst>
  <p:notesMasterIdLst>
    <p:notesMasterId r:id="rId37"/>
  </p:notesMasterIdLst>
  <p:sldIdLst>
    <p:sldId id="339" r:id="rId6"/>
    <p:sldId id="391" r:id="rId7"/>
    <p:sldId id="400" r:id="rId8"/>
    <p:sldId id="405" r:id="rId9"/>
    <p:sldId id="407" r:id="rId10"/>
    <p:sldId id="408" r:id="rId11"/>
    <p:sldId id="409" r:id="rId12"/>
    <p:sldId id="410" r:id="rId13"/>
    <p:sldId id="411" r:id="rId14"/>
    <p:sldId id="412" r:id="rId15"/>
    <p:sldId id="413" r:id="rId16"/>
    <p:sldId id="414" r:id="rId17"/>
    <p:sldId id="415" r:id="rId18"/>
    <p:sldId id="416" r:id="rId19"/>
    <p:sldId id="417" r:id="rId20"/>
    <p:sldId id="418" r:id="rId21"/>
    <p:sldId id="419" r:id="rId22"/>
    <p:sldId id="420" r:id="rId23"/>
    <p:sldId id="422" r:id="rId24"/>
    <p:sldId id="423" r:id="rId25"/>
    <p:sldId id="425" r:id="rId26"/>
    <p:sldId id="424" r:id="rId27"/>
    <p:sldId id="426" r:id="rId28"/>
    <p:sldId id="427" r:id="rId29"/>
    <p:sldId id="428" r:id="rId30"/>
    <p:sldId id="429" r:id="rId31"/>
    <p:sldId id="432" r:id="rId32"/>
    <p:sldId id="431" r:id="rId33"/>
    <p:sldId id="433" r:id="rId34"/>
    <p:sldId id="434" r:id="rId35"/>
    <p:sldId id="404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1584" userDrawn="1">
          <p15:clr>
            <a:srgbClr val="A4A3A4"/>
          </p15:clr>
        </p15:guide>
        <p15:guide id="6" orient="horz" pos="355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Michael Chorvat" initials="MC [3]" lastIdx="1" clrIdx="6"/>
  <p:cmAuthor id="1" name="Alven Weil" initials="AW" lastIdx="30" clrIdx="0"/>
  <p:cmAuthor id="8" name="Michael Chorvat" initials="MC [4]" lastIdx="1" clrIdx="7"/>
  <p:cmAuthor id="2" name="Charles Dickinson" initials="CD" lastIdx="9" clrIdx="1"/>
  <p:cmAuthor id="9" name="Michael Chorvat" initials="MC [5]" lastIdx="1" clrIdx="8"/>
  <p:cmAuthor id="3" name="Alven Weil" initials="AW [2]" lastIdx="22" clrIdx="2"/>
  <p:cmAuthor id="10" name="Morgan Guthrie" initials="MG" lastIdx="2" clrIdx="9">
    <p:extLst>
      <p:ext uri="{19B8F6BF-5375-455C-9EA6-DF929625EA0E}">
        <p15:presenceInfo xmlns:p15="http://schemas.microsoft.com/office/powerpoint/2012/main" userId="S::mguthrie@guidehouse.com::74dd073c-4db1-41d7-ac37-a6a2aa936696" providerId="AD"/>
      </p:ext>
    </p:extLst>
  </p:cmAuthor>
  <p:cmAuthor id="4" name="Robert Green" initials="RG" lastIdx="8" clrIdx="3"/>
  <p:cmAuthor id="5" name="Michael Chorvat" initials="MC" lastIdx="6" clrIdx="4"/>
  <p:cmAuthor id="6" name="Michael Chorvat" initials="MC [2]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100"/>
    <a:srgbClr val="00B050"/>
    <a:srgbClr val="70AD47"/>
    <a:srgbClr val="5B9BD5"/>
    <a:srgbClr val="FA9600"/>
    <a:srgbClr val="7030A0"/>
    <a:srgbClr val="FFC000"/>
    <a:srgbClr val="ED3C26"/>
    <a:srgbClr val="476E2D"/>
    <a:srgbClr val="FAC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D50DF9A-7E57-4EB9-A3D8-E199D77B36A1}" v="6" dt="2022-07-27T13:19:19.5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30" autoAdjust="0"/>
    <p:restoredTop sz="92857" autoAdjust="0"/>
  </p:normalViewPr>
  <p:slideViewPr>
    <p:cSldViewPr snapToGrid="0">
      <p:cViewPr varScale="1">
        <p:scale>
          <a:sx n="88" d="100"/>
          <a:sy n="88" d="100"/>
        </p:scale>
        <p:origin x="114" y="120"/>
      </p:cViewPr>
      <p:guideLst>
        <p:guide pos="3840"/>
        <p:guide orient="horz" pos="1584"/>
        <p:guide orient="horz" pos="355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presProps" Target="presProp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microsoft.com/office/2015/10/relationships/revisionInfo" Target="revisionInfo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3.xml"/></Relationships>
</file>

<file path=ppt/charts/_rels/chart10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9.xlsx"/><Relationship Id="rId2" Type="http://schemas.microsoft.com/office/2011/relationships/chartColorStyle" Target="colors100.xml"/><Relationship Id="rId1" Type="http://schemas.microsoft.com/office/2011/relationships/chartStyle" Target="style100.xml"/><Relationship Id="rId4" Type="http://schemas.openxmlformats.org/officeDocument/2006/relationships/chartUserShapes" Target="../drawings/drawing76.xml"/></Relationships>
</file>

<file path=ppt/charts/_rels/chart10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0.xlsx"/><Relationship Id="rId2" Type="http://schemas.microsoft.com/office/2011/relationships/chartColorStyle" Target="colors101.xml"/><Relationship Id="rId1" Type="http://schemas.microsoft.com/office/2011/relationships/chartStyle" Target="style101.xml"/></Relationships>
</file>

<file path=ppt/charts/_rels/chart10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1.xlsx"/><Relationship Id="rId2" Type="http://schemas.microsoft.com/office/2011/relationships/chartColorStyle" Target="colors102.xml"/><Relationship Id="rId1" Type="http://schemas.microsoft.com/office/2011/relationships/chartStyle" Target="style102.xml"/></Relationships>
</file>

<file path=ppt/charts/_rels/chart10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2.xlsx"/><Relationship Id="rId2" Type="http://schemas.microsoft.com/office/2011/relationships/chartColorStyle" Target="colors103.xml"/><Relationship Id="rId1" Type="http://schemas.microsoft.com/office/2011/relationships/chartStyle" Target="style103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chartUserShapes" Target="../drawings/drawing4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chartUserShapes" Target="../drawings/drawing5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chartUserShapes" Target="../drawings/drawing6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chartUserShapes" Target="../drawings/drawing7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chartUserShapes" Target="../drawings/drawing8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chartUserShapes" Target="../drawings/drawing9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chartUserShapes" Target="../drawings/drawing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chartUserShapes" Target="../drawings/drawing11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1.xml"/><Relationship Id="rId1" Type="http://schemas.microsoft.com/office/2011/relationships/chartStyle" Target="style21.xml"/><Relationship Id="rId4" Type="http://schemas.openxmlformats.org/officeDocument/2006/relationships/chartUserShapes" Target="../drawings/drawing12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2.xml"/><Relationship Id="rId1" Type="http://schemas.microsoft.com/office/2011/relationships/chartStyle" Target="style22.xml"/><Relationship Id="rId4" Type="http://schemas.openxmlformats.org/officeDocument/2006/relationships/chartUserShapes" Target="../drawings/drawing13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3.xml"/><Relationship Id="rId1" Type="http://schemas.microsoft.com/office/2011/relationships/chartStyle" Target="style23.xml"/><Relationship Id="rId4" Type="http://schemas.openxmlformats.org/officeDocument/2006/relationships/chartUserShapes" Target="../drawings/drawing14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4.xml"/><Relationship Id="rId1" Type="http://schemas.microsoft.com/office/2011/relationships/chartStyle" Target="style24.xml"/><Relationship Id="rId4" Type="http://schemas.openxmlformats.org/officeDocument/2006/relationships/chartUserShapes" Target="../drawings/drawing15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25.xml"/><Relationship Id="rId1" Type="http://schemas.microsoft.com/office/2011/relationships/chartStyle" Target="style25.xml"/><Relationship Id="rId4" Type="http://schemas.openxmlformats.org/officeDocument/2006/relationships/chartUserShapes" Target="../drawings/drawing16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26.xml"/><Relationship Id="rId1" Type="http://schemas.microsoft.com/office/2011/relationships/chartStyle" Target="style26.xml"/><Relationship Id="rId4" Type="http://schemas.openxmlformats.org/officeDocument/2006/relationships/chartUserShapes" Target="../drawings/drawing17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27.xml"/><Relationship Id="rId1" Type="http://schemas.microsoft.com/office/2011/relationships/chartStyle" Target="style27.xml"/><Relationship Id="rId4" Type="http://schemas.openxmlformats.org/officeDocument/2006/relationships/chartUserShapes" Target="../drawings/drawing18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28.xml"/><Relationship Id="rId1" Type="http://schemas.microsoft.com/office/2011/relationships/chartStyle" Target="style28.xml"/><Relationship Id="rId4" Type="http://schemas.openxmlformats.org/officeDocument/2006/relationships/chartUserShapes" Target="../drawings/drawing19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30.xml"/><Relationship Id="rId1" Type="http://schemas.microsoft.com/office/2011/relationships/chartStyle" Target="style30.xml"/><Relationship Id="rId4" Type="http://schemas.openxmlformats.org/officeDocument/2006/relationships/chartUserShapes" Target="../drawings/drawing2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0.xlsx"/><Relationship Id="rId2" Type="http://schemas.microsoft.com/office/2011/relationships/chartColorStyle" Target="colors31.xml"/><Relationship Id="rId1" Type="http://schemas.microsoft.com/office/2011/relationships/chartStyle" Target="style31.xml"/><Relationship Id="rId4" Type="http://schemas.openxmlformats.org/officeDocument/2006/relationships/chartUserShapes" Target="../drawings/drawing2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1.xlsx"/><Relationship Id="rId2" Type="http://schemas.microsoft.com/office/2011/relationships/chartColorStyle" Target="colors32.xml"/><Relationship Id="rId1" Type="http://schemas.microsoft.com/office/2011/relationships/chartStyle" Target="style32.xml"/><Relationship Id="rId4" Type="http://schemas.openxmlformats.org/officeDocument/2006/relationships/chartUserShapes" Target="../drawings/drawing22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2.xlsx"/><Relationship Id="rId2" Type="http://schemas.microsoft.com/office/2011/relationships/chartColorStyle" Target="colors33.xml"/><Relationship Id="rId1" Type="http://schemas.microsoft.com/office/2011/relationships/chartStyle" Target="style33.xml"/><Relationship Id="rId4" Type="http://schemas.openxmlformats.org/officeDocument/2006/relationships/chartUserShapes" Target="../drawings/drawing23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3.xlsx"/><Relationship Id="rId2" Type="http://schemas.microsoft.com/office/2011/relationships/chartColorStyle" Target="colors34.xml"/><Relationship Id="rId1" Type="http://schemas.microsoft.com/office/2011/relationships/chartStyle" Target="style34.xml"/><Relationship Id="rId4" Type="http://schemas.openxmlformats.org/officeDocument/2006/relationships/chartUserShapes" Target="../drawings/drawing24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4.xlsx"/><Relationship Id="rId2" Type="http://schemas.microsoft.com/office/2011/relationships/chartColorStyle" Target="colors35.xml"/><Relationship Id="rId1" Type="http://schemas.microsoft.com/office/2011/relationships/chartStyle" Target="style35.xml"/><Relationship Id="rId4" Type="http://schemas.openxmlformats.org/officeDocument/2006/relationships/chartUserShapes" Target="../drawings/drawing25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5.xlsx"/><Relationship Id="rId2" Type="http://schemas.microsoft.com/office/2011/relationships/chartColorStyle" Target="colors36.xml"/><Relationship Id="rId1" Type="http://schemas.microsoft.com/office/2011/relationships/chartStyle" Target="style36.xml"/><Relationship Id="rId4" Type="http://schemas.openxmlformats.org/officeDocument/2006/relationships/chartUserShapes" Target="../drawings/drawing26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6.xlsx"/><Relationship Id="rId2" Type="http://schemas.microsoft.com/office/2011/relationships/chartColorStyle" Target="colors37.xml"/><Relationship Id="rId1" Type="http://schemas.microsoft.com/office/2011/relationships/chartStyle" Target="style37.xml"/><Relationship Id="rId4" Type="http://schemas.openxmlformats.org/officeDocument/2006/relationships/chartUserShapes" Target="../drawings/drawing27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7.xlsx"/><Relationship Id="rId2" Type="http://schemas.microsoft.com/office/2011/relationships/chartColorStyle" Target="colors38.xml"/><Relationship Id="rId1" Type="http://schemas.microsoft.com/office/2011/relationships/chartStyle" Target="style38.xml"/><Relationship Id="rId4" Type="http://schemas.openxmlformats.org/officeDocument/2006/relationships/chartUserShapes" Target="../drawings/drawing28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8.xlsx"/><Relationship Id="rId2" Type="http://schemas.microsoft.com/office/2011/relationships/chartColorStyle" Target="colors39.xml"/><Relationship Id="rId1" Type="http://schemas.microsoft.com/office/2011/relationships/chartStyle" Target="style39.xml"/><Relationship Id="rId4" Type="http://schemas.openxmlformats.org/officeDocument/2006/relationships/chartUserShapes" Target="../drawings/drawing29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9.xlsx"/><Relationship Id="rId2" Type="http://schemas.microsoft.com/office/2011/relationships/chartColorStyle" Target="colors40.xml"/><Relationship Id="rId1" Type="http://schemas.microsoft.com/office/2011/relationships/chartStyle" Target="style40.xml"/><Relationship Id="rId4" Type="http://schemas.openxmlformats.org/officeDocument/2006/relationships/chartUserShapes" Target="../drawings/drawing30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0.xlsx"/><Relationship Id="rId2" Type="http://schemas.microsoft.com/office/2011/relationships/chartColorStyle" Target="colors41.xml"/><Relationship Id="rId1" Type="http://schemas.microsoft.com/office/2011/relationships/chartStyle" Target="style41.xml"/><Relationship Id="rId4" Type="http://schemas.openxmlformats.org/officeDocument/2006/relationships/chartUserShapes" Target="../drawings/drawing31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1.xlsx"/><Relationship Id="rId2" Type="http://schemas.microsoft.com/office/2011/relationships/chartColorStyle" Target="colors42.xml"/><Relationship Id="rId1" Type="http://schemas.microsoft.com/office/2011/relationships/chartStyle" Target="style42.xml"/><Relationship Id="rId4" Type="http://schemas.openxmlformats.org/officeDocument/2006/relationships/chartUserShapes" Target="../drawings/drawing32.xml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2.xlsx"/><Relationship Id="rId2" Type="http://schemas.microsoft.com/office/2011/relationships/chartColorStyle" Target="colors43.xml"/><Relationship Id="rId1" Type="http://schemas.microsoft.com/office/2011/relationships/chartStyle" Target="style43.xml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3.xlsx"/><Relationship Id="rId2" Type="http://schemas.microsoft.com/office/2011/relationships/chartColorStyle" Target="colors44.xml"/><Relationship Id="rId1" Type="http://schemas.microsoft.com/office/2011/relationships/chartStyle" Target="style44.xml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4.xlsx"/><Relationship Id="rId2" Type="http://schemas.microsoft.com/office/2011/relationships/chartColorStyle" Target="colors45.xml"/><Relationship Id="rId1" Type="http://schemas.microsoft.com/office/2011/relationships/chartStyle" Target="style45.xml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5.xlsx"/><Relationship Id="rId2" Type="http://schemas.microsoft.com/office/2011/relationships/chartColorStyle" Target="colors46.xml"/><Relationship Id="rId1" Type="http://schemas.microsoft.com/office/2011/relationships/chartStyle" Target="style46.xml"/></Relationships>
</file>

<file path=ppt/charts/_rels/chart4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6.xlsx"/><Relationship Id="rId2" Type="http://schemas.microsoft.com/office/2011/relationships/chartColorStyle" Target="colors47.xml"/><Relationship Id="rId1" Type="http://schemas.microsoft.com/office/2011/relationships/chartStyle" Target="style47.xml"/></Relationships>
</file>

<file path=ppt/charts/_rels/chart4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7.xlsx"/><Relationship Id="rId2" Type="http://schemas.microsoft.com/office/2011/relationships/chartColorStyle" Target="colors48.xml"/><Relationship Id="rId1" Type="http://schemas.microsoft.com/office/2011/relationships/chartStyle" Target="style48.xml"/><Relationship Id="rId4" Type="http://schemas.openxmlformats.org/officeDocument/2006/relationships/chartUserShapes" Target="../drawings/drawing33.xml"/></Relationships>
</file>

<file path=ppt/charts/_rels/chart4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8.xlsx"/><Relationship Id="rId2" Type="http://schemas.microsoft.com/office/2011/relationships/chartColorStyle" Target="colors49.xml"/><Relationship Id="rId1" Type="http://schemas.microsoft.com/office/2011/relationships/chartStyle" Target="style49.xml"/><Relationship Id="rId4" Type="http://schemas.openxmlformats.org/officeDocument/2006/relationships/chartUserShapes" Target="../drawings/drawing3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5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9.xlsx"/><Relationship Id="rId2" Type="http://schemas.microsoft.com/office/2011/relationships/chartColorStyle" Target="colors50.xml"/><Relationship Id="rId1" Type="http://schemas.microsoft.com/office/2011/relationships/chartStyle" Target="style50.xml"/><Relationship Id="rId4" Type="http://schemas.openxmlformats.org/officeDocument/2006/relationships/chartUserShapes" Target="../drawings/drawing35.xml"/></Relationships>
</file>

<file path=ppt/charts/_rels/chart5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0.xlsx"/><Relationship Id="rId2" Type="http://schemas.microsoft.com/office/2011/relationships/chartColorStyle" Target="colors51.xml"/><Relationship Id="rId1" Type="http://schemas.microsoft.com/office/2011/relationships/chartStyle" Target="style51.xml"/><Relationship Id="rId4" Type="http://schemas.openxmlformats.org/officeDocument/2006/relationships/chartUserShapes" Target="../drawings/drawing36.xml"/></Relationships>
</file>

<file path=ppt/charts/_rels/chart5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1.xlsx"/><Relationship Id="rId2" Type="http://schemas.microsoft.com/office/2011/relationships/chartColorStyle" Target="colors52.xml"/><Relationship Id="rId1" Type="http://schemas.microsoft.com/office/2011/relationships/chartStyle" Target="style52.xml"/><Relationship Id="rId4" Type="http://schemas.openxmlformats.org/officeDocument/2006/relationships/chartUserShapes" Target="../drawings/drawing37.xml"/></Relationships>
</file>

<file path=ppt/charts/_rels/chart5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2.xlsx"/><Relationship Id="rId2" Type="http://schemas.microsoft.com/office/2011/relationships/chartColorStyle" Target="colors53.xml"/><Relationship Id="rId1" Type="http://schemas.microsoft.com/office/2011/relationships/chartStyle" Target="style53.xml"/><Relationship Id="rId4" Type="http://schemas.openxmlformats.org/officeDocument/2006/relationships/chartUserShapes" Target="../drawings/drawing38.xml"/></Relationships>
</file>

<file path=ppt/charts/_rels/chart5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3.xlsx"/><Relationship Id="rId2" Type="http://schemas.microsoft.com/office/2011/relationships/chartColorStyle" Target="colors54.xml"/><Relationship Id="rId1" Type="http://schemas.microsoft.com/office/2011/relationships/chartStyle" Target="style54.xml"/><Relationship Id="rId4" Type="http://schemas.openxmlformats.org/officeDocument/2006/relationships/chartUserShapes" Target="../drawings/drawing39.xml"/></Relationships>
</file>

<file path=ppt/charts/_rels/chart5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4.xlsx"/><Relationship Id="rId2" Type="http://schemas.microsoft.com/office/2011/relationships/chartColorStyle" Target="colors55.xml"/><Relationship Id="rId1" Type="http://schemas.microsoft.com/office/2011/relationships/chartStyle" Target="style55.xml"/><Relationship Id="rId4" Type="http://schemas.openxmlformats.org/officeDocument/2006/relationships/chartUserShapes" Target="../drawings/drawing40.xml"/></Relationships>
</file>

<file path=ppt/charts/_rels/chart5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5.xlsx"/><Relationship Id="rId2" Type="http://schemas.microsoft.com/office/2011/relationships/chartColorStyle" Target="colors56.xml"/><Relationship Id="rId1" Type="http://schemas.microsoft.com/office/2011/relationships/chartStyle" Target="style56.xml"/><Relationship Id="rId4" Type="http://schemas.openxmlformats.org/officeDocument/2006/relationships/chartUserShapes" Target="../drawings/drawing41.xml"/></Relationships>
</file>

<file path=ppt/charts/_rels/chart5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6.xlsx"/><Relationship Id="rId2" Type="http://schemas.microsoft.com/office/2011/relationships/chartColorStyle" Target="colors57.xml"/><Relationship Id="rId1" Type="http://schemas.microsoft.com/office/2011/relationships/chartStyle" Target="style57.xml"/><Relationship Id="rId4" Type="http://schemas.openxmlformats.org/officeDocument/2006/relationships/chartUserShapes" Target="../drawings/drawing42.xml"/></Relationships>
</file>

<file path=ppt/charts/_rels/chart5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7.xlsx"/><Relationship Id="rId2" Type="http://schemas.microsoft.com/office/2011/relationships/chartColorStyle" Target="colors58.xml"/><Relationship Id="rId1" Type="http://schemas.microsoft.com/office/2011/relationships/chartStyle" Target="style58.xml"/></Relationships>
</file>

<file path=ppt/charts/_rels/chart5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8.xlsx"/><Relationship Id="rId2" Type="http://schemas.microsoft.com/office/2011/relationships/chartColorStyle" Target="colors59.xml"/><Relationship Id="rId1" Type="http://schemas.microsoft.com/office/2011/relationships/chartStyle" Target="style59.xml"/><Relationship Id="rId4" Type="http://schemas.openxmlformats.org/officeDocument/2006/relationships/chartUserShapes" Target="../drawings/drawing4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6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9.xlsx"/><Relationship Id="rId2" Type="http://schemas.microsoft.com/office/2011/relationships/chartColorStyle" Target="colors60.xml"/><Relationship Id="rId1" Type="http://schemas.microsoft.com/office/2011/relationships/chartStyle" Target="style60.xml"/><Relationship Id="rId4" Type="http://schemas.openxmlformats.org/officeDocument/2006/relationships/chartUserShapes" Target="../drawings/drawing44.xml"/></Relationships>
</file>

<file path=ppt/charts/_rels/chart6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0.xlsx"/><Relationship Id="rId2" Type="http://schemas.microsoft.com/office/2011/relationships/chartColorStyle" Target="colors61.xml"/><Relationship Id="rId1" Type="http://schemas.microsoft.com/office/2011/relationships/chartStyle" Target="style61.xml"/><Relationship Id="rId4" Type="http://schemas.openxmlformats.org/officeDocument/2006/relationships/chartUserShapes" Target="../drawings/drawing45.xml"/></Relationships>
</file>

<file path=ppt/charts/_rels/chart6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1.xlsx"/><Relationship Id="rId2" Type="http://schemas.microsoft.com/office/2011/relationships/chartColorStyle" Target="colors62.xml"/><Relationship Id="rId1" Type="http://schemas.microsoft.com/office/2011/relationships/chartStyle" Target="style62.xml"/><Relationship Id="rId4" Type="http://schemas.openxmlformats.org/officeDocument/2006/relationships/chartUserShapes" Target="../drawings/drawing46.xml"/></Relationships>
</file>

<file path=ppt/charts/_rels/chart6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2.xlsx"/><Relationship Id="rId2" Type="http://schemas.microsoft.com/office/2011/relationships/chartColorStyle" Target="colors63.xml"/><Relationship Id="rId1" Type="http://schemas.microsoft.com/office/2011/relationships/chartStyle" Target="style63.xml"/><Relationship Id="rId4" Type="http://schemas.openxmlformats.org/officeDocument/2006/relationships/chartUserShapes" Target="../drawings/drawing47.xml"/></Relationships>
</file>

<file path=ppt/charts/_rels/chart6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3.xlsx"/><Relationship Id="rId2" Type="http://schemas.microsoft.com/office/2011/relationships/chartColorStyle" Target="colors64.xml"/><Relationship Id="rId1" Type="http://schemas.microsoft.com/office/2011/relationships/chartStyle" Target="style64.xml"/><Relationship Id="rId4" Type="http://schemas.openxmlformats.org/officeDocument/2006/relationships/chartUserShapes" Target="../drawings/drawing48.xml"/></Relationships>
</file>

<file path=ppt/charts/_rels/chart6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4.xlsx"/><Relationship Id="rId2" Type="http://schemas.microsoft.com/office/2011/relationships/chartColorStyle" Target="colors65.xml"/><Relationship Id="rId1" Type="http://schemas.microsoft.com/office/2011/relationships/chartStyle" Target="style65.xml"/><Relationship Id="rId4" Type="http://schemas.openxmlformats.org/officeDocument/2006/relationships/chartUserShapes" Target="../drawings/drawing49.xml"/></Relationships>
</file>

<file path=ppt/charts/_rels/chart6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5.xlsx"/><Relationship Id="rId2" Type="http://schemas.microsoft.com/office/2011/relationships/chartColorStyle" Target="colors66.xml"/><Relationship Id="rId1" Type="http://schemas.microsoft.com/office/2011/relationships/chartStyle" Target="style66.xml"/><Relationship Id="rId4" Type="http://schemas.openxmlformats.org/officeDocument/2006/relationships/chartUserShapes" Target="../drawings/drawing50.xml"/></Relationships>
</file>

<file path=ppt/charts/_rels/chart6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6.xlsx"/><Relationship Id="rId2" Type="http://schemas.microsoft.com/office/2011/relationships/chartColorStyle" Target="colors67.xml"/><Relationship Id="rId1" Type="http://schemas.microsoft.com/office/2011/relationships/chartStyle" Target="style67.xml"/><Relationship Id="rId4" Type="http://schemas.openxmlformats.org/officeDocument/2006/relationships/chartUserShapes" Target="../drawings/drawing51.xml"/></Relationships>
</file>

<file path=ppt/charts/_rels/chart6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7.xlsx"/><Relationship Id="rId2" Type="http://schemas.microsoft.com/office/2011/relationships/chartColorStyle" Target="colors68.xml"/><Relationship Id="rId1" Type="http://schemas.microsoft.com/office/2011/relationships/chartStyle" Target="style68.xml"/><Relationship Id="rId4" Type="http://schemas.openxmlformats.org/officeDocument/2006/relationships/chartUserShapes" Target="../drawings/drawing52.xml"/></Relationships>
</file>

<file path=ppt/charts/_rels/chart6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8.xlsx"/><Relationship Id="rId2" Type="http://schemas.microsoft.com/office/2011/relationships/chartColorStyle" Target="colors69.xml"/><Relationship Id="rId1" Type="http://schemas.microsoft.com/office/2011/relationships/chartStyle" Target="style69.xml"/><Relationship Id="rId4" Type="http://schemas.openxmlformats.org/officeDocument/2006/relationships/chartUserShapes" Target="../drawings/drawing5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7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9.xlsx"/><Relationship Id="rId2" Type="http://schemas.microsoft.com/office/2011/relationships/chartColorStyle" Target="colors70.xml"/><Relationship Id="rId1" Type="http://schemas.microsoft.com/office/2011/relationships/chartStyle" Target="style70.xml"/><Relationship Id="rId4" Type="http://schemas.openxmlformats.org/officeDocument/2006/relationships/chartUserShapes" Target="../drawings/drawing54.xml"/></Relationships>
</file>

<file path=ppt/charts/_rels/chart7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0.xlsx"/><Relationship Id="rId2" Type="http://schemas.microsoft.com/office/2011/relationships/chartColorStyle" Target="colors71.xml"/><Relationship Id="rId1" Type="http://schemas.microsoft.com/office/2011/relationships/chartStyle" Target="style71.xml"/></Relationships>
</file>

<file path=ppt/charts/_rels/chart7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1.xlsx"/><Relationship Id="rId2" Type="http://schemas.microsoft.com/office/2011/relationships/chartColorStyle" Target="colors72.xml"/><Relationship Id="rId1" Type="http://schemas.microsoft.com/office/2011/relationships/chartStyle" Target="style72.xml"/><Relationship Id="rId4" Type="http://schemas.openxmlformats.org/officeDocument/2006/relationships/chartUserShapes" Target="../drawings/drawing55.xml"/></Relationships>
</file>

<file path=ppt/charts/_rels/chart7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2.xlsx"/><Relationship Id="rId2" Type="http://schemas.microsoft.com/office/2011/relationships/chartColorStyle" Target="colors73.xml"/><Relationship Id="rId1" Type="http://schemas.microsoft.com/office/2011/relationships/chartStyle" Target="style73.xml"/><Relationship Id="rId4" Type="http://schemas.openxmlformats.org/officeDocument/2006/relationships/chartUserShapes" Target="../drawings/drawing56.xml"/></Relationships>
</file>

<file path=ppt/charts/_rels/chart7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3.xlsx"/><Relationship Id="rId2" Type="http://schemas.microsoft.com/office/2011/relationships/chartColorStyle" Target="colors74.xml"/><Relationship Id="rId1" Type="http://schemas.microsoft.com/office/2011/relationships/chartStyle" Target="style74.xml"/><Relationship Id="rId4" Type="http://schemas.openxmlformats.org/officeDocument/2006/relationships/chartUserShapes" Target="../drawings/drawing57.xml"/></Relationships>
</file>

<file path=ppt/charts/_rels/chart7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4.xlsx"/><Relationship Id="rId2" Type="http://schemas.microsoft.com/office/2011/relationships/chartColorStyle" Target="colors75.xml"/><Relationship Id="rId1" Type="http://schemas.microsoft.com/office/2011/relationships/chartStyle" Target="style75.xml"/></Relationships>
</file>

<file path=ppt/charts/_rels/chart7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5.xlsx"/><Relationship Id="rId2" Type="http://schemas.microsoft.com/office/2011/relationships/chartColorStyle" Target="colors76.xml"/><Relationship Id="rId1" Type="http://schemas.microsoft.com/office/2011/relationships/chartStyle" Target="style76.xml"/><Relationship Id="rId4" Type="http://schemas.openxmlformats.org/officeDocument/2006/relationships/chartUserShapes" Target="../drawings/drawing58.xml"/></Relationships>
</file>

<file path=ppt/charts/_rels/chart7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6.xlsx"/><Relationship Id="rId2" Type="http://schemas.microsoft.com/office/2011/relationships/chartColorStyle" Target="colors77.xml"/><Relationship Id="rId1" Type="http://schemas.microsoft.com/office/2011/relationships/chartStyle" Target="style77.xml"/><Relationship Id="rId4" Type="http://schemas.openxmlformats.org/officeDocument/2006/relationships/chartUserShapes" Target="../drawings/drawing59.xml"/></Relationships>
</file>

<file path=ppt/charts/_rels/chart7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7.xlsx"/><Relationship Id="rId2" Type="http://schemas.microsoft.com/office/2011/relationships/chartColorStyle" Target="colors78.xml"/><Relationship Id="rId1" Type="http://schemas.microsoft.com/office/2011/relationships/chartStyle" Target="style78.xml"/><Relationship Id="rId4" Type="http://schemas.openxmlformats.org/officeDocument/2006/relationships/chartUserShapes" Target="../drawings/drawing60.xml"/></Relationships>
</file>

<file path=ppt/charts/_rels/chart7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8.xlsx"/><Relationship Id="rId2" Type="http://schemas.microsoft.com/office/2011/relationships/chartColorStyle" Target="colors79.xml"/><Relationship Id="rId1" Type="http://schemas.microsoft.com/office/2011/relationships/chartStyle" Target="style79.xml"/><Relationship Id="rId4" Type="http://schemas.openxmlformats.org/officeDocument/2006/relationships/chartUserShapes" Target="../drawings/drawing61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1.xml"/></Relationships>
</file>

<file path=ppt/charts/_rels/chart8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9.xlsx"/><Relationship Id="rId2" Type="http://schemas.microsoft.com/office/2011/relationships/chartColorStyle" Target="colors80.xml"/><Relationship Id="rId1" Type="http://schemas.microsoft.com/office/2011/relationships/chartStyle" Target="style80.xml"/><Relationship Id="rId4" Type="http://schemas.openxmlformats.org/officeDocument/2006/relationships/chartUserShapes" Target="../drawings/drawing62.xml"/></Relationships>
</file>

<file path=ppt/charts/_rels/chart8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0.xlsx"/><Relationship Id="rId2" Type="http://schemas.microsoft.com/office/2011/relationships/chartColorStyle" Target="colors81.xml"/><Relationship Id="rId1" Type="http://schemas.microsoft.com/office/2011/relationships/chartStyle" Target="style81.xml"/><Relationship Id="rId4" Type="http://schemas.openxmlformats.org/officeDocument/2006/relationships/chartUserShapes" Target="../drawings/drawing63.xml"/></Relationships>
</file>

<file path=ppt/charts/_rels/chart8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1.xlsx"/><Relationship Id="rId2" Type="http://schemas.microsoft.com/office/2011/relationships/chartColorStyle" Target="colors82.xml"/><Relationship Id="rId1" Type="http://schemas.microsoft.com/office/2011/relationships/chartStyle" Target="style82.xml"/><Relationship Id="rId4" Type="http://schemas.openxmlformats.org/officeDocument/2006/relationships/chartUserShapes" Target="../drawings/drawing64.xml"/></Relationships>
</file>

<file path=ppt/charts/_rels/chart8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2.xlsx"/><Relationship Id="rId2" Type="http://schemas.microsoft.com/office/2011/relationships/chartColorStyle" Target="colors83.xml"/><Relationship Id="rId1" Type="http://schemas.microsoft.com/office/2011/relationships/chartStyle" Target="style83.xml"/><Relationship Id="rId4" Type="http://schemas.openxmlformats.org/officeDocument/2006/relationships/chartUserShapes" Target="../drawings/drawing65.xml"/></Relationships>
</file>

<file path=ppt/charts/_rels/chart8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3.xlsx"/><Relationship Id="rId2" Type="http://schemas.microsoft.com/office/2011/relationships/chartColorStyle" Target="colors84.xml"/><Relationship Id="rId1" Type="http://schemas.microsoft.com/office/2011/relationships/chartStyle" Target="style84.xml"/><Relationship Id="rId4" Type="http://schemas.openxmlformats.org/officeDocument/2006/relationships/chartUserShapes" Target="../drawings/drawing66.xml"/></Relationships>
</file>

<file path=ppt/charts/_rels/chart8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4.xlsx"/><Relationship Id="rId2" Type="http://schemas.microsoft.com/office/2011/relationships/chartColorStyle" Target="colors85.xml"/><Relationship Id="rId1" Type="http://schemas.microsoft.com/office/2011/relationships/chartStyle" Target="style85.xml"/><Relationship Id="rId4" Type="http://schemas.openxmlformats.org/officeDocument/2006/relationships/chartUserShapes" Target="../drawings/drawing67.xml"/></Relationships>
</file>

<file path=ppt/charts/_rels/chart8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5.xlsx"/><Relationship Id="rId2" Type="http://schemas.microsoft.com/office/2011/relationships/chartColorStyle" Target="colors86.xml"/><Relationship Id="rId1" Type="http://schemas.microsoft.com/office/2011/relationships/chartStyle" Target="style86.xml"/></Relationships>
</file>

<file path=ppt/charts/_rels/chart8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6.xlsx"/><Relationship Id="rId2" Type="http://schemas.microsoft.com/office/2011/relationships/chartColorStyle" Target="colors87.xml"/><Relationship Id="rId1" Type="http://schemas.microsoft.com/office/2011/relationships/chartStyle" Target="style87.xml"/></Relationships>
</file>

<file path=ppt/charts/_rels/chart8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7.xlsx"/><Relationship Id="rId2" Type="http://schemas.microsoft.com/office/2011/relationships/chartColorStyle" Target="colors88.xml"/><Relationship Id="rId1" Type="http://schemas.microsoft.com/office/2011/relationships/chartStyle" Target="style88.xml"/></Relationships>
</file>

<file path=ppt/charts/_rels/chart8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8.xlsx"/><Relationship Id="rId2" Type="http://schemas.microsoft.com/office/2011/relationships/chartColorStyle" Target="colors89.xml"/><Relationship Id="rId1" Type="http://schemas.microsoft.com/office/2011/relationships/chartStyle" Target="style89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2.xml"/></Relationships>
</file>

<file path=ppt/charts/_rels/chart9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9.xlsx"/><Relationship Id="rId2" Type="http://schemas.microsoft.com/office/2011/relationships/chartColorStyle" Target="colors90.xml"/><Relationship Id="rId1" Type="http://schemas.microsoft.com/office/2011/relationships/chartStyle" Target="style90.xml"/><Relationship Id="rId4" Type="http://schemas.openxmlformats.org/officeDocument/2006/relationships/chartUserShapes" Target="../drawings/drawing68.xml"/></Relationships>
</file>

<file path=ppt/charts/_rels/chart9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0.xlsx"/><Relationship Id="rId2" Type="http://schemas.microsoft.com/office/2011/relationships/chartColorStyle" Target="colors91.xml"/><Relationship Id="rId1" Type="http://schemas.microsoft.com/office/2011/relationships/chartStyle" Target="style91.xml"/><Relationship Id="rId4" Type="http://schemas.openxmlformats.org/officeDocument/2006/relationships/chartUserShapes" Target="../drawings/drawing69.xml"/></Relationships>
</file>

<file path=ppt/charts/_rels/chart9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1.xlsx"/><Relationship Id="rId2" Type="http://schemas.microsoft.com/office/2011/relationships/chartColorStyle" Target="colors92.xml"/><Relationship Id="rId1" Type="http://schemas.microsoft.com/office/2011/relationships/chartStyle" Target="style92.xml"/><Relationship Id="rId4" Type="http://schemas.openxmlformats.org/officeDocument/2006/relationships/chartUserShapes" Target="../drawings/drawing70.xml"/></Relationships>
</file>

<file path=ppt/charts/_rels/chart9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2.xlsx"/><Relationship Id="rId2" Type="http://schemas.microsoft.com/office/2011/relationships/chartColorStyle" Target="colors93.xml"/><Relationship Id="rId1" Type="http://schemas.microsoft.com/office/2011/relationships/chartStyle" Target="style93.xml"/><Relationship Id="rId4" Type="http://schemas.openxmlformats.org/officeDocument/2006/relationships/chartUserShapes" Target="../drawings/drawing71.xml"/></Relationships>
</file>

<file path=ppt/charts/_rels/chart9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3.xlsx"/><Relationship Id="rId2" Type="http://schemas.microsoft.com/office/2011/relationships/chartColorStyle" Target="colors94.xml"/><Relationship Id="rId1" Type="http://schemas.microsoft.com/office/2011/relationships/chartStyle" Target="style94.xml"/></Relationships>
</file>

<file path=ppt/charts/_rels/chart9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4.xlsx"/><Relationship Id="rId2" Type="http://schemas.microsoft.com/office/2011/relationships/chartColorStyle" Target="colors95.xml"/><Relationship Id="rId1" Type="http://schemas.microsoft.com/office/2011/relationships/chartStyle" Target="style95.xml"/></Relationships>
</file>

<file path=ppt/charts/_rels/chart9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5.xlsx"/><Relationship Id="rId2" Type="http://schemas.microsoft.com/office/2011/relationships/chartColorStyle" Target="colors96.xml"/><Relationship Id="rId1" Type="http://schemas.microsoft.com/office/2011/relationships/chartStyle" Target="style96.xml"/><Relationship Id="rId4" Type="http://schemas.openxmlformats.org/officeDocument/2006/relationships/chartUserShapes" Target="../drawings/drawing72.xml"/></Relationships>
</file>

<file path=ppt/charts/_rels/chart9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6.xlsx"/><Relationship Id="rId2" Type="http://schemas.microsoft.com/office/2011/relationships/chartColorStyle" Target="colors97.xml"/><Relationship Id="rId1" Type="http://schemas.microsoft.com/office/2011/relationships/chartStyle" Target="style97.xml"/><Relationship Id="rId4" Type="http://schemas.openxmlformats.org/officeDocument/2006/relationships/chartUserShapes" Target="../drawings/drawing73.xml"/></Relationships>
</file>

<file path=ppt/charts/_rels/chart9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7.xlsx"/><Relationship Id="rId2" Type="http://schemas.microsoft.com/office/2011/relationships/chartColorStyle" Target="colors98.xml"/><Relationship Id="rId1" Type="http://schemas.microsoft.com/office/2011/relationships/chartStyle" Target="style98.xml"/><Relationship Id="rId4" Type="http://schemas.openxmlformats.org/officeDocument/2006/relationships/chartUserShapes" Target="../drawings/drawing74.xml"/></Relationships>
</file>

<file path=ppt/charts/_rels/chart9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8.xlsx"/><Relationship Id="rId2" Type="http://schemas.microsoft.com/office/2011/relationships/chartColorStyle" Target="colors99.xml"/><Relationship Id="rId1" Type="http://schemas.microsoft.com/office/2011/relationships/chartStyle" Target="style99.xml"/><Relationship Id="rId4" Type="http://schemas.openxmlformats.org/officeDocument/2006/relationships/chartUserShapes" Target="../drawings/drawing7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325573721488618E-2"/>
          <c:y val="0.14457569490693684"/>
          <c:w val="0.97534885255702275"/>
          <c:h val="0.62057789150221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E48-9B47-986F-4818EADE86A5}"/>
              </c:ext>
            </c:extLst>
          </c:dPt>
          <c:dPt>
            <c:idx val="1"/>
            <c:invertIfNegative val="0"/>
            <c:bubble3D val="0"/>
            <c:spPr>
              <a:solidFill>
                <a:srgbClr val="FA96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0E48-9B47-986F-4818EADE86A5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E48-9B47-986F-4818EADE86A5}"/>
              </c:ext>
            </c:extLst>
          </c:dPt>
          <c:dPt>
            <c:idx val="4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0E48-9B47-986F-4818EADE86A5}"/>
              </c:ext>
            </c:extLst>
          </c:dPt>
          <c:dPt>
            <c:idx val="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170D-3A4B-8573-F90C431CBCEB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Health System</c:v>
                </c:pt>
                <c:pt idx="1">
                  <c:v>Hospital or Medical Center</c:v>
                </c:pt>
                <c:pt idx="2">
                  <c:v>Medical Group or Specialty Practice</c:v>
                </c:pt>
                <c:pt idx="3">
                  <c:v>Other (Please Describe)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0.60699999999999998</c:v>
                </c:pt>
                <c:pt idx="1">
                  <c:v>0.30299999999999999</c:v>
                </c:pt>
                <c:pt idx="2">
                  <c:v>4.1000000000000002E-2</c:v>
                </c:pt>
                <c:pt idx="3">
                  <c:v>4.8000000000000001E-2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48-9B47-986F-4818EADE86A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7"/>
        <c:overlap val="-27"/>
        <c:axId val="1613159392"/>
        <c:axId val="1613161072"/>
      </c:barChart>
      <c:catAx>
        <c:axId val="161315939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613161072"/>
        <c:crosses val="autoZero"/>
        <c:auto val="1"/>
        <c:lblAlgn val="ctr"/>
        <c:lblOffset val="100"/>
        <c:noMultiLvlLbl val="0"/>
      </c:catAx>
      <c:valAx>
        <c:axId val="161316107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613159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919221586113272E-2"/>
          <c:y val="0.1169200494216555"/>
          <c:w val="0.80962233475306999"/>
          <c:h val="0.8275049260939116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90C-7741-9848-05EDE3D37836}"/>
              </c:ext>
            </c:extLst>
          </c:dPt>
          <c:dPt>
            <c:idx val="1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90C-7741-9848-05EDE3D37836}"/>
              </c:ext>
            </c:extLst>
          </c:dPt>
          <c:dPt>
            <c:idx val="2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90C-7741-9848-05EDE3D37836}"/>
              </c:ext>
            </c:extLst>
          </c:dPt>
          <c:dPt>
            <c:idx val="3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90C-7741-9848-05EDE3D37836}"/>
              </c:ext>
            </c:extLst>
          </c:dPt>
          <c:dLbls>
            <c:dLbl>
              <c:idx val="0"/>
              <c:layout>
                <c:manualLayout>
                  <c:x val="1.9397962485045935E-4"/>
                  <c:y val="2.8880165390732732E-3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38322097406457"/>
                      <c:h val="8.825083654931478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090C-7741-9848-05EDE3D37836}"/>
                </c:ext>
              </c:extLst>
            </c:dLbl>
            <c:dLbl>
              <c:idx val="1"/>
              <c:layout>
                <c:manualLayout>
                  <c:x val="2.9670886849024955E-2"/>
                  <c:y val="1.15511566164024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810081509803465"/>
                      <c:h val="0.1169558995236570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090C-7741-9848-05EDE3D37836}"/>
                </c:ext>
              </c:extLst>
            </c:dLbl>
            <c:dLbl>
              <c:idx val="2"/>
              <c:layout>
                <c:manualLayout>
                  <c:x val="-5.4065938432644629E-3"/>
                  <c:y val="1.2909503304870305E-2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741044489755992"/>
                      <c:h val="8.247525824111355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090C-7741-9848-05EDE3D37836}"/>
                </c:ext>
              </c:extLst>
            </c:dLbl>
            <c:dLbl>
              <c:idx val="3"/>
              <c:layout>
                <c:manualLayout>
                  <c:x val="-2.1621858076105525E-2"/>
                  <c:y val="5.77540919739731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957635631540288"/>
                      <c:h val="0.1633334711042684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090C-7741-9848-05EDE3D37836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No</c:v>
                </c:pt>
                <c:pt idx="1">
                  <c:v>I don't know</c:v>
                </c:pt>
                <c:pt idx="3">
                  <c:v>Yes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3.6999999999999998E-2</c:v>
                </c:pt>
                <c:pt idx="1">
                  <c:v>0.29599999999999999</c:v>
                </c:pt>
                <c:pt idx="2">
                  <c:v>0.222</c:v>
                </c:pt>
                <c:pt idx="3">
                  <c:v>0.44400000000000001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90C-7741-9848-05EDE3D378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203327168"/>
        <c:axId val="1202995856"/>
      </c:barChart>
      <c:valAx>
        <c:axId val="120299585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out"/>
        <c:minorTickMark val="none"/>
        <c:tickLblPos val="nextTo"/>
        <c:crossAx val="1203327168"/>
        <c:crosses val="autoZero"/>
        <c:crossBetween val="between"/>
      </c:valAx>
      <c:catAx>
        <c:axId val="120332716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20299585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0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250801225685371E-2"/>
          <c:y val="0.13277762911650748"/>
          <c:w val="0.96791548686606543"/>
          <c:h val="0.8275049260939116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FF71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71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95C-684F-B611-8574A676E1FB}"/>
              </c:ext>
            </c:extLst>
          </c:dPt>
          <c:dPt>
            <c:idx val="1"/>
            <c:invertIfNegative val="0"/>
            <c:bubble3D val="0"/>
            <c:spPr>
              <a:solidFill>
                <a:srgbClr val="FF71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95C-684F-B611-8574A676E1FB}"/>
              </c:ext>
            </c:extLst>
          </c:dPt>
          <c:dPt>
            <c:idx val="2"/>
            <c:invertIfNegative val="0"/>
            <c:bubble3D val="0"/>
            <c:spPr>
              <a:solidFill>
                <a:srgbClr val="FF71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95C-684F-B611-8574A676E1FB}"/>
              </c:ext>
            </c:extLst>
          </c:dPt>
          <c:dPt>
            <c:idx val="3"/>
            <c:invertIfNegative val="0"/>
            <c:bubble3D val="0"/>
            <c:spPr>
              <a:solidFill>
                <a:srgbClr val="FF71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95C-684F-B611-8574A676E1FB}"/>
              </c:ext>
            </c:extLst>
          </c:dPt>
          <c:dLbls>
            <c:dLbl>
              <c:idx val="0"/>
              <c:layout>
                <c:manualLayout>
                  <c:x val="1.9397962485045935E-4"/>
                  <c:y val="2.8880165390732732E-3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38322097406457"/>
                      <c:h val="8.825083654931478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D95C-684F-B611-8574A676E1FB}"/>
                </c:ext>
              </c:extLst>
            </c:dLbl>
            <c:dLbl>
              <c:idx val="1"/>
              <c:layout>
                <c:manualLayout>
                  <c:x val="2.9670886849024955E-2"/>
                  <c:y val="1.15511566164024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810081509803465"/>
                      <c:h val="0.1169558995236570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D95C-684F-B611-8574A676E1FB}"/>
                </c:ext>
              </c:extLst>
            </c:dLbl>
            <c:dLbl>
              <c:idx val="2"/>
              <c:layout>
                <c:manualLayout>
                  <c:x val="-2.5327168455421996E-2"/>
                  <c:y val="2.0838499743401632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741044489755992"/>
                      <c:h val="8.247525824111355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D95C-684F-B611-8574A676E1FB}"/>
                </c:ext>
              </c:extLst>
            </c:dLbl>
            <c:dLbl>
              <c:idx val="3"/>
              <c:layout>
                <c:manualLayout>
                  <c:x val="-2.1621858076105525E-2"/>
                  <c:y val="5.77540919739731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957635631540288"/>
                      <c:h val="0.1633334711042684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D95C-684F-B611-8574A676E1FB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Not at all effective (1)</c:v>
                </c:pt>
                <c:pt idx="1">
                  <c:v>Somewhat effective (2)</c:v>
                </c:pt>
                <c:pt idx="2">
                  <c:v>Acceptable (3)</c:v>
                </c:pt>
                <c:pt idx="3">
                  <c:v>Very effective (4)</c:v>
                </c:pt>
                <c:pt idx="4">
                  <c:v>Extremely effective (5)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4.3499999999999997E-2</c:v>
                </c:pt>
                <c:pt idx="1">
                  <c:v>0.13039999999999999</c:v>
                </c:pt>
                <c:pt idx="2">
                  <c:v>0.39129999999999998</c:v>
                </c:pt>
                <c:pt idx="3">
                  <c:v>0.30430000000000001</c:v>
                </c:pt>
                <c:pt idx="4">
                  <c:v>0.13039999999999999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95C-684F-B611-8574A676E1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203327168"/>
        <c:axId val="1202995856"/>
      </c:barChart>
      <c:valAx>
        <c:axId val="120299585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out"/>
        <c:minorTickMark val="none"/>
        <c:tickLblPos val="nextTo"/>
        <c:crossAx val="1203327168"/>
        <c:crosses val="autoZero"/>
        <c:crossBetween val="between"/>
      </c:valAx>
      <c:catAx>
        <c:axId val="120332716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20299585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0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250707880360641E-2"/>
          <c:y val="6.3531361390213537E-2"/>
          <c:w val="0.96791548686606543"/>
          <c:h val="0.555594922695841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F96-F548-92F3-3BF670B04674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F96-F548-92F3-3BF670B04674}"/>
              </c:ext>
            </c:extLst>
          </c:dPt>
          <c:dPt>
            <c:idx val="2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F96-F548-92F3-3BF670B04674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F96-F548-92F3-3BF670B04674}"/>
              </c:ext>
            </c:extLst>
          </c:dPt>
          <c:dPt>
            <c:idx val="4"/>
            <c:invertIfNegative val="0"/>
            <c:bubble3D val="0"/>
            <c:spPr>
              <a:solidFill>
                <a:srgbClr val="FF71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EF96-F548-92F3-3BF670B04674}"/>
              </c:ext>
            </c:extLst>
          </c:dPt>
          <c:dLbls>
            <c:dLbl>
              <c:idx val="0"/>
              <c:layout>
                <c:manualLayout>
                  <c:x val="-0.11741297061958632"/>
                  <c:y val="2.88785546316149E-3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300389397705547"/>
                      <c:h val="8.825071231355513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EF96-F548-92F3-3BF670B04674}"/>
                </c:ext>
              </c:extLst>
            </c:dLbl>
            <c:dLbl>
              <c:idx val="1"/>
              <c:layout>
                <c:manualLayout>
                  <c:x val="1.0063425126442037E-2"/>
                  <c:y val="1.15510771986940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9076895677699014"/>
                      <c:h val="0.10369362193736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EF96-F548-92F3-3BF670B04674}"/>
                </c:ext>
              </c:extLst>
            </c:dLbl>
            <c:dLbl>
              <c:idx val="2"/>
              <c:layout>
                <c:manualLayout>
                  <c:x val="-2.8103183112480239E-3"/>
                  <c:y val="-1.032410912984872E-3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741044489755992"/>
                      <c:h val="8.247525824111355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EF96-F548-92F3-3BF670B04674}"/>
                </c:ext>
              </c:extLst>
            </c:dLbl>
            <c:dLbl>
              <c:idx val="3"/>
              <c:layout>
                <c:manualLayout>
                  <c:x val="0"/>
                  <c:y val="1.21662845028762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858748814080544"/>
                      <c:h val="0.1633332310859942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EF96-F548-92F3-3BF670B04674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Not effective at all (1)</c:v>
                </c:pt>
                <c:pt idx="1">
                  <c:v>Somewhat effective (2)</c:v>
                </c:pt>
                <c:pt idx="2">
                  <c:v>Acceptable (3)</c:v>
                </c:pt>
                <c:pt idx="3">
                  <c:v>Very effective (4)</c:v>
                </c:pt>
                <c:pt idx="4">
                  <c:v>Extremely effective (5)</c:v>
                </c:pt>
              </c:strCache>
            </c:strRef>
          </c:cat>
          <c:val>
            <c:numRef>
              <c:f>Sheet1!$B$2:$B$6</c:f>
              <c:numCache>
                <c:formatCode>#,##0.0</c:formatCode>
                <c:ptCount val="5"/>
                <c:pt idx="0">
                  <c:v>2</c:v>
                </c:pt>
                <c:pt idx="1">
                  <c:v>2.4</c:v>
                </c:pt>
                <c:pt idx="2">
                  <c:v>3.3</c:v>
                </c:pt>
                <c:pt idx="3">
                  <c:v>3.7</c:v>
                </c:pt>
                <c:pt idx="4">
                  <c:v>4.4000000000000004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F96-F548-92F3-3BF670B046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203327168"/>
        <c:axId val="1202995856"/>
      </c:barChart>
      <c:valAx>
        <c:axId val="120299585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out"/>
        <c:minorTickMark val="none"/>
        <c:tickLblPos val="nextTo"/>
        <c:crossAx val="1203327168"/>
        <c:crosses val="autoZero"/>
        <c:crossBetween val="between"/>
      </c:valAx>
      <c:catAx>
        <c:axId val="120332716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1" dirty="0">
                    <a:solidFill>
                      <a:schemeClr val="tx1"/>
                    </a:solidFill>
                  </a:rPr>
                  <a:t>Average Rating of Organization Culture of Accountability</a:t>
                </a:r>
              </a:p>
            </c:rich>
          </c:tx>
          <c:layout>
            <c:manualLayout>
              <c:xMode val="edge"/>
              <c:yMode val="edge"/>
              <c:x val="0.17739036985804854"/>
              <c:y val="0.7647290631224287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299585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250707880360641E-2"/>
          <c:y val="6.3531361390213537E-2"/>
          <c:w val="0.96791548686606543"/>
          <c:h val="0.555594922695841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F96-F548-92F3-3BF670B04674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F96-F548-92F3-3BF670B04674}"/>
              </c:ext>
            </c:extLst>
          </c:dPt>
          <c:dPt>
            <c:idx val="2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F96-F548-92F3-3BF670B04674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F96-F548-92F3-3BF670B04674}"/>
              </c:ext>
            </c:extLst>
          </c:dPt>
          <c:dPt>
            <c:idx val="4"/>
            <c:invertIfNegative val="0"/>
            <c:bubble3D val="0"/>
            <c:spPr>
              <a:solidFill>
                <a:srgbClr val="FF71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EF96-F548-92F3-3BF670B04674}"/>
              </c:ext>
            </c:extLst>
          </c:dPt>
          <c:dLbls>
            <c:dLbl>
              <c:idx val="0"/>
              <c:layout>
                <c:manualLayout>
                  <c:x val="-0.11741297061958632"/>
                  <c:y val="2.88785546316149E-3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300389397705547"/>
                      <c:h val="8.825071231355513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EF96-F548-92F3-3BF670B04674}"/>
                </c:ext>
              </c:extLst>
            </c:dLbl>
            <c:dLbl>
              <c:idx val="1"/>
              <c:layout>
                <c:manualLayout>
                  <c:x val="1.0063425126442037E-2"/>
                  <c:y val="1.15510771986940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9076895677699014"/>
                      <c:h val="0.10369362193736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EF96-F548-92F3-3BF670B04674}"/>
                </c:ext>
              </c:extLst>
            </c:dLbl>
            <c:dLbl>
              <c:idx val="2"/>
              <c:layout>
                <c:manualLayout>
                  <c:x val="-2.8103183112480239E-3"/>
                  <c:y val="-1.032410912984872E-3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741044489755992"/>
                      <c:h val="8.247525824111355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EF96-F548-92F3-3BF670B04674}"/>
                </c:ext>
              </c:extLst>
            </c:dLbl>
            <c:dLbl>
              <c:idx val="3"/>
              <c:layout>
                <c:manualLayout>
                  <c:x val="0"/>
                  <c:y val="1.21662845028762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858748814080544"/>
                      <c:h val="0.1633332310859942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EF96-F548-92F3-3BF670B04674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Not effective at all (1)</c:v>
                </c:pt>
                <c:pt idx="1">
                  <c:v>Somewhat effective (2)</c:v>
                </c:pt>
                <c:pt idx="2">
                  <c:v>Acceptable (3)</c:v>
                </c:pt>
                <c:pt idx="3">
                  <c:v>Very effective (4)</c:v>
                </c:pt>
                <c:pt idx="4">
                  <c:v>Extremely effective (5)</c:v>
                </c:pt>
              </c:strCache>
            </c:strRef>
          </c:cat>
          <c:val>
            <c:numRef>
              <c:f>Sheet1!$B$2:$B$6</c:f>
              <c:numCache>
                <c:formatCode>#,##0.0</c:formatCode>
                <c:ptCount val="5"/>
                <c:pt idx="0">
                  <c:v>3</c:v>
                </c:pt>
                <c:pt idx="1">
                  <c:v>3.8</c:v>
                </c:pt>
                <c:pt idx="2">
                  <c:v>4.2</c:v>
                </c:pt>
                <c:pt idx="3">
                  <c:v>4.7</c:v>
                </c:pt>
                <c:pt idx="4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F96-F548-92F3-3BF670B046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203327168"/>
        <c:axId val="1202995856"/>
      </c:barChart>
      <c:valAx>
        <c:axId val="120299585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out"/>
        <c:minorTickMark val="none"/>
        <c:tickLblPos val="nextTo"/>
        <c:crossAx val="1203327168"/>
        <c:crosses val="autoZero"/>
        <c:crossBetween val="between"/>
      </c:valAx>
      <c:catAx>
        <c:axId val="120332716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1" dirty="0">
                    <a:solidFill>
                      <a:schemeClr val="tx1"/>
                    </a:solidFill>
                  </a:rPr>
                  <a:t>Average Rating of Shared Accountability</a:t>
                </a:r>
              </a:p>
            </c:rich>
          </c:tx>
          <c:layout>
            <c:manualLayout>
              <c:xMode val="edge"/>
              <c:yMode val="edge"/>
              <c:x val="0.27054454852157322"/>
              <c:y val="0.7647290631224287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299585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250707880360641E-2"/>
          <c:y val="6.3531361390213537E-2"/>
          <c:w val="0.96791548686606543"/>
          <c:h val="0.555594922695841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F96-F548-92F3-3BF670B04674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F96-F548-92F3-3BF670B04674}"/>
              </c:ext>
            </c:extLst>
          </c:dPt>
          <c:dPt>
            <c:idx val="2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F96-F548-92F3-3BF670B04674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F96-F548-92F3-3BF670B04674}"/>
              </c:ext>
            </c:extLst>
          </c:dPt>
          <c:dPt>
            <c:idx val="4"/>
            <c:invertIfNegative val="0"/>
            <c:bubble3D val="0"/>
            <c:spPr>
              <a:solidFill>
                <a:srgbClr val="FF71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EF96-F548-92F3-3BF670B04674}"/>
              </c:ext>
            </c:extLst>
          </c:dPt>
          <c:dLbls>
            <c:dLbl>
              <c:idx val="0"/>
              <c:layout>
                <c:manualLayout>
                  <c:x val="-0.11741297061958632"/>
                  <c:y val="2.88785546316149E-3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300389397705547"/>
                      <c:h val="8.825071231355513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EF96-F548-92F3-3BF670B04674}"/>
                </c:ext>
              </c:extLst>
            </c:dLbl>
            <c:dLbl>
              <c:idx val="1"/>
              <c:layout>
                <c:manualLayout>
                  <c:x val="1.0063425126442037E-2"/>
                  <c:y val="1.15510771986940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9076895677699014"/>
                      <c:h val="0.10369362193736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EF96-F548-92F3-3BF670B04674}"/>
                </c:ext>
              </c:extLst>
            </c:dLbl>
            <c:dLbl>
              <c:idx val="2"/>
              <c:layout>
                <c:manualLayout>
                  <c:x val="-2.8103183112480239E-3"/>
                  <c:y val="-1.032410912984872E-3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741044489755992"/>
                      <c:h val="8.247525824111355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EF96-F548-92F3-3BF670B04674}"/>
                </c:ext>
              </c:extLst>
            </c:dLbl>
            <c:dLbl>
              <c:idx val="3"/>
              <c:layout>
                <c:manualLayout>
                  <c:x val="0"/>
                  <c:y val="1.21662845028762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858748814080544"/>
                      <c:h val="0.1633332310859942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EF96-F548-92F3-3BF670B04674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Not effective at all (1)</c:v>
                </c:pt>
                <c:pt idx="1">
                  <c:v>Somewhat effective (2)</c:v>
                </c:pt>
                <c:pt idx="2">
                  <c:v>Acceptable (3)</c:v>
                </c:pt>
                <c:pt idx="3">
                  <c:v>Very effective (4)</c:v>
                </c:pt>
                <c:pt idx="4">
                  <c:v>Extremely effective (5)</c:v>
                </c:pt>
              </c:strCache>
            </c:strRef>
          </c:cat>
          <c:val>
            <c:numRef>
              <c:f>Sheet1!$B$2:$B$6</c:f>
              <c:numCache>
                <c:formatCode>#,##0.0</c:formatCode>
                <c:ptCount val="5"/>
                <c:pt idx="0">
                  <c:v>6</c:v>
                </c:pt>
                <c:pt idx="1">
                  <c:v>6.4</c:v>
                </c:pt>
                <c:pt idx="2">
                  <c:v>7.2</c:v>
                </c:pt>
                <c:pt idx="3">
                  <c:v>8.3000000000000007</c:v>
                </c:pt>
                <c:pt idx="4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F96-F548-92F3-3BF670B046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203327168"/>
        <c:axId val="1202995856"/>
      </c:barChart>
      <c:valAx>
        <c:axId val="120299585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out"/>
        <c:minorTickMark val="none"/>
        <c:tickLblPos val="nextTo"/>
        <c:crossAx val="1203327168"/>
        <c:crosses val="autoZero"/>
        <c:crossBetween val="between"/>
      </c:valAx>
      <c:catAx>
        <c:axId val="120332716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1" dirty="0">
                    <a:solidFill>
                      <a:schemeClr val="tx1"/>
                    </a:solidFill>
                  </a:rPr>
                  <a:t>Average Rating of Level of Accountability</a:t>
                </a:r>
              </a:p>
            </c:rich>
          </c:tx>
          <c:layout>
            <c:manualLayout>
              <c:xMode val="edge"/>
              <c:yMode val="edge"/>
              <c:x val="0.26600044224530378"/>
              <c:y val="0.7647290631224287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299585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919221586113272E-2"/>
          <c:y val="0.1169200494216555"/>
          <c:w val="0.80962233475306999"/>
          <c:h val="0.8275049260939116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D9E-8C48-B787-C4781DF5ED8C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D9E-8C48-B787-C4781DF5ED8C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D9E-8C48-B787-C4781DF5ED8C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D9E-8C48-B787-C4781DF5ED8C}"/>
              </c:ext>
            </c:extLst>
          </c:dPt>
          <c:dLbls>
            <c:dLbl>
              <c:idx val="0"/>
              <c:layout>
                <c:manualLayout>
                  <c:x val="1.9397962485045935E-4"/>
                  <c:y val="2.8880165390732732E-3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38322097406457"/>
                      <c:h val="8.825083654931478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5D9E-8C48-B787-C4781DF5ED8C}"/>
                </c:ext>
              </c:extLst>
            </c:dLbl>
            <c:dLbl>
              <c:idx val="1"/>
              <c:layout>
                <c:manualLayout>
                  <c:x val="2.9670886849024955E-2"/>
                  <c:y val="1.15511566164024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810081509803465"/>
                      <c:h val="0.1169558995236570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5D9E-8C48-B787-C4781DF5ED8C}"/>
                </c:ext>
              </c:extLst>
            </c:dLbl>
            <c:dLbl>
              <c:idx val="2"/>
              <c:layout>
                <c:manualLayout>
                  <c:x val="-5.4065938432644629E-3"/>
                  <c:y val="1.2909503304870305E-2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741044489755992"/>
                      <c:h val="8.247525824111355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5D9E-8C48-B787-C4781DF5ED8C}"/>
                </c:ext>
              </c:extLst>
            </c:dLbl>
            <c:dLbl>
              <c:idx val="3"/>
              <c:layout>
                <c:manualLayout>
                  <c:x val="-2.1621858076105525E-2"/>
                  <c:y val="5.77540919739731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957635631540288"/>
                      <c:h val="0.1633334711042684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5D9E-8C48-B787-C4781DF5ED8C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No</c:v>
                </c:pt>
                <c:pt idx="1">
                  <c:v>I don't know</c:v>
                </c:pt>
                <c:pt idx="3">
                  <c:v>Yes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0</c:v>
                </c:pt>
                <c:pt idx="1">
                  <c:v>7.6999999999999999E-2</c:v>
                </c:pt>
                <c:pt idx="2">
                  <c:v>0.154</c:v>
                </c:pt>
                <c:pt idx="3">
                  <c:v>0.76900000000000002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D9E-8C48-B787-C4781DF5ED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203327168"/>
        <c:axId val="1202995856"/>
      </c:barChart>
      <c:valAx>
        <c:axId val="120299585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out"/>
        <c:minorTickMark val="none"/>
        <c:tickLblPos val="nextTo"/>
        <c:crossAx val="1203327168"/>
        <c:crosses val="autoZero"/>
        <c:crossBetween val="between"/>
      </c:valAx>
      <c:catAx>
        <c:axId val="120332716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20299585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919221586113272E-2"/>
          <c:y val="0.1169200494216555"/>
          <c:w val="0.80962233475306999"/>
          <c:h val="0.8275049260939116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FF71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71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F7D-B94A-B9B0-41A9DF86E21D}"/>
              </c:ext>
            </c:extLst>
          </c:dPt>
          <c:dPt>
            <c:idx val="1"/>
            <c:invertIfNegative val="0"/>
            <c:bubble3D val="0"/>
            <c:spPr>
              <a:solidFill>
                <a:srgbClr val="FF71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F7D-B94A-B9B0-41A9DF86E21D}"/>
              </c:ext>
            </c:extLst>
          </c:dPt>
          <c:dPt>
            <c:idx val="2"/>
            <c:invertIfNegative val="0"/>
            <c:bubble3D val="0"/>
            <c:spPr>
              <a:solidFill>
                <a:srgbClr val="FF71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F7D-B94A-B9B0-41A9DF86E21D}"/>
              </c:ext>
            </c:extLst>
          </c:dPt>
          <c:dPt>
            <c:idx val="3"/>
            <c:invertIfNegative val="0"/>
            <c:bubble3D val="0"/>
            <c:spPr>
              <a:solidFill>
                <a:srgbClr val="FF71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F7D-B94A-B9B0-41A9DF86E21D}"/>
              </c:ext>
            </c:extLst>
          </c:dPt>
          <c:dLbls>
            <c:dLbl>
              <c:idx val="0"/>
              <c:layout>
                <c:manualLayout>
                  <c:x val="1.9397962485045935E-4"/>
                  <c:y val="2.8880165390732732E-3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38322097406457"/>
                      <c:h val="8.825083654931478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F7D-B94A-B9B0-41A9DF86E21D}"/>
                </c:ext>
              </c:extLst>
            </c:dLbl>
            <c:dLbl>
              <c:idx val="1"/>
              <c:layout>
                <c:manualLayout>
                  <c:x val="2.9670886849024955E-2"/>
                  <c:y val="1.15511566164024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810081509803465"/>
                      <c:h val="0.1169558995236570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3F7D-B94A-B9B0-41A9DF86E21D}"/>
                </c:ext>
              </c:extLst>
            </c:dLbl>
            <c:dLbl>
              <c:idx val="2"/>
              <c:layout>
                <c:manualLayout>
                  <c:x val="-5.4065938432644629E-3"/>
                  <c:y val="1.2909503304870305E-2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741044489755992"/>
                      <c:h val="8.247525824111355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3F7D-B94A-B9B0-41A9DF86E21D}"/>
                </c:ext>
              </c:extLst>
            </c:dLbl>
            <c:dLbl>
              <c:idx val="3"/>
              <c:layout>
                <c:manualLayout>
                  <c:x val="-2.1621858076105525E-2"/>
                  <c:y val="5.77540919739731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957635631540288"/>
                      <c:h val="0.1633334711042684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3F7D-B94A-B9B0-41A9DF86E21D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No</c:v>
                </c:pt>
                <c:pt idx="1">
                  <c:v>I don't know</c:v>
                </c:pt>
                <c:pt idx="3">
                  <c:v>Yes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0</c:v>
                </c:pt>
                <c:pt idx="1">
                  <c:v>0.08</c:v>
                </c:pt>
                <c:pt idx="2">
                  <c:v>0.28000000000000003</c:v>
                </c:pt>
                <c:pt idx="3">
                  <c:v>0.64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F7D-B94A-B9B0-41A9DF86E2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203327168"/>
        <c:axId val="1202995856"/>
      </c:barChart>
      <c:valAx>
        <c:axId val="120299585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out"/>
        <c:minorTickMark val="none"/>
        <c:tickLblPos val="nextTo"/>
        <c:crossAx val="1203327168"/>
        <c:crosses val="autoZero"/>
        <c:crossBetween val="between"/>
      </c:valAx>
      <c:catAx>
        <c:axId val="120332716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20299585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169200090110203"/>
          <c:w val="0.80962233475306999"/>
          <c:h val="0.8275049260939116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81F-294C-800D-AAF33D343DFD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81F-294C-800D-AAF33D343DFD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81F-294C-800D-AAF33D343DFD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81F-294C-800D-AAF33D343DFD}"/>
              </c:ext>
            </c:extLst>
          </c:dPt>
          <c:dLbls>
            <c:dLbl>
              <c:idx val="0"/>
              <c:layout>
                <c:manualLayout>
                  <c:x val="1.9397962485045935E-4"/>
                  <c:y val="2.8880165390732732E-3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38322097406457"/>
                      <c:h val="8.825083654931478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281F-294C-800D-AAF33D343DFD}"/>
                </c:ext>
              </c:extLst>
            </c:dLbl>
            <c:dLbl>
              <c:idx val="1"/>
              <c:layout>
                <c:manualLayout>
                  <c:x val="2.9670886849024955E-2"/>
                  <c:y val="1.15511566164024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810081509803465"/>
                      <c:h val="0.1169558995236570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281F-294C-800D-AAF33D343DFD}"/>
                </c:ext>
              </c:extLst>
            </c:dLbl>
            <c:dLbl>
              <c:idx val="2"/>
              <c:layout>
                <c:manualLayout>
                  <c:x val="-5.4065938432644629E-3"/>
                  <c:y val="1.2909503304870305E-2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741044489755992"/>
                      <c:h val="8.247525824111355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281F-294C-800D-AAF33D343DFD}"/>
                </c:ext>
              </c:extLst>
            </c:dLbl>
            <c:dLbl>
              <c:idx val="3"/>
              <c:layout>
                <c:manualLayout>
                  <c:x val="-2.1621858076105525E-2"/>
                  <c:y val="5.77540919739731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957635631540288"/>
                      <c:h val="0.1633334711042684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281F-294C-800D-AAF33D343DFD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No</c:v>
                </c:pt>
                <c:pt idx="1">
                  <c:v>I don't know</c:v>
                </c:pt>
                <c:pt idx="3">
                  <c:v>Yes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0.04</c:v>
                </c:pt>
                <c:pt idx="1">
                  <c:v>0.16</c:v>
                </c:pt>
                <c:pt idx="2">
                  <c:v>0.24</c:v>
                </c:pt>
                <c:pt idx="3">
                  <c:v>0.56000000000000005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81F-294C-800D-AAF33D343D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203327168"/>
        <c:axId val="1202995856"/>
      </c:barChart>
      <c:valAx>
        <c:axId val="120299585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out"/>
        <c:minorTickMark val="none"/>
        <c:tickLblPos val="nextTo"/>
        <c:crossAx val="1203327168"/>
        <c:crosses val="autoZero"/>
        <c:crossBetween val="between"/>
      </c:valAx>
      <c:catAx>
        <c:axId val="120332716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20299585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325573721488618E-2"/>
          <c:y val="0.14457569490693684"/>
          <c:w val="0.97534885255702275"/>
          <c:h val="0.62057789150221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E48-9B47-986F-4818EADE86A5}"/>
              </c:ext>
            </c:extLst>
          </c:dPt>
          <c:dPt>
            <c:idx val="1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0E48-9B47-986F-4818EADE86A5}"/>
              </c:ext>
            </c:extLst>
          </c:dPt>
          <c:dPt>
            <c:idx val="2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E48-9B47-986F-4818EADE86A5}"/>
              </c:ext>
            </c:extLst>
          </c:dPt>
          <c:dPt>
            <c:idx val="4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0E48-9B47-986F-4818EADE86A5}"/>
              </c:ext>
            </c:extLst>
          </c:dPt>
          <c:dPt>
            <c:idx val="5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170D-3A4B-8573-F90C431CBCEB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3 months</c:v>
                </c:pt>
                <c:pt idx="1">
                  <c:v>6 months</c:v>
                </c:pt>
                <c:pt idx="2">
                  <c:v>12 months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0.25</c:v>
                </c:pt>
                <c:pt idx="1">
                  <c:v>0.5</c:v>
                </c:pt>
                <c:pt idx="2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48-9B47-986F-4818EADE86A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7"/>
        <c:overlap val="-27"/>
        <c:axId val="1613159392"/>
        <c:axId val="1613161072"/>
      </c:barChart>
      <c:catAx>
        <c:axId val="1613159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3161072"/>
        <c:crosses val="autoZero"/>
        <c:auto val="1"/>
        <c:lblAlgn val="ctr"/>
        <c:lblOffset val="100"/>
        <c:noMultiLvlLbl val="0"/>
      </c:catAx>
      <c:valAx>
        <c:axId val="161316107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613159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325573721488618E-2"/>
          <c:y val="0.14457569490693684"/>
          <c:w val="0.97534885255702275"/>
          <c:h val="0.62057789150221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E48-9B47-986F-4818EADE86A5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0E48-9B47-986F-4818EADE86A5}"/>
              </c:ext>
            </c:extLst>
          </c:dPt>
          <c:dPt>
            <c:idx val="2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E48-9B47-986F-4818EADE86A5}"/>
              </c:ext>
            </c:extLst>
          </c:dPt>
          <c:dPt>
            <c:idx val="4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0E48-9B47-986F-4818EADE86A5}"/>
              </c:ext>
            </c:extLst>
          </c:dPt>
          <c:dPt>
            <c:idx val="5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170D-3A4B-8573-F90C431CBCEB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Yes</c:v>
                </c:pt>
                <c:pt idx="1">
                  <c:v>I don't know</c:v>
                </c:pt>
                <c:pt idx="2">
                  <c:v>No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0.84799999999999998</c:v>
                </c:pt>
                <c:pt idx="1">
                  <c:v>9.8900000000000002E-2</c:v>
                </c:pt>
                <c:pt idx="2">
                  <c:v>5.5E-2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48-9B47-986F-4818EADE86A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7"/>
        <c:overlap val="-27"/>
        <c:axId val="1613159392"/>
        <c:axId val="1613161072"/>
      </c:barChart>
      <c:catAx>
        <c:axId val="1613159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3161072"/>
        <c:crosses val="autoZero"/>
        <c:auto val="1"/>
        <c:lblAlgn val="ctr"/>
        <c:lblOffset val="100"/>
        <c:noMultiLvlLbl val="0"/>
      </c:catAx>
      <c:valAx>
        <c:axId val="161316107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613159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250707880360641E-2"/>
          <c:y val="6.3531361390213537E-2"/>
          <c:w val="0.96791548686606543"/>
          <c:h val="0.555594922695841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3FD-7948-ABC6-19E4B36A4912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3FD-7948-ABC6-19E4B36A4912}"/>
              </c:ext>
            </c:extLst>
          </c:dPt>
          <c:dPt>
            <c:idx val="2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3FD-7948-ABC6-19E4B36A4912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3FD-7948-ABC6-19E4B36A4912}"/>
              </c:ext>
            </c:extLst>
          </c:dPt>
          <c:dLbls>
            <c:dLbl>
              <c:idx val="0"/>
              <c:layout>
                <c:manualLayout>
                  <c:x val="1.9397962485045935E-4"/>
                  <c:y val="2.8880165390732732E-3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38322097406457"/>
                      <c:h val="8.825083654931478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F3FD-7948-ABC6-19E4B36A4912}"/>
                </c:ext>
              </c:extLst>
            </c:dLbl>
            <c:dLbl>
              <c:idx val="1"/>
              <c:layout>
                <c:manualLayout>
                  <c:x val="-1.9877621193767343E-3"/>
                  <c:y val="1.155115661640246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3FD-7948-ABC6-19E4B36A4912}"/>
                </c:ext>
              </c:extLst>
            </c:dLbl>
            <c:dLbl>
              <c:idx val="2"/>
              <c:layout>
                <c:manualLayout>
                  <c:x val="1.9298503841031697E-2"/>
                  <c:y val="-1.0325551613205427E-3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741044489755992"/>
                      <c:h val="8.247525824111355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F3FD-7948-ABC6-19E4B36A4912}"/>
                </c:ext>
              </c:extLst>
            </c:dLbl>
            <c:dLbl>
              <c:idx val="3"/>
              <c:layout>
                <c:manualLayout>
                  <c:x val="6.9663373637205506E-3"/>
                  <c:y val="2.3102085847832132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7675225458712669"/>
                      <c:h val="0.1633333545559307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F3FD-7948-ABC6-19E4B36A4912}"/>
                </c:ext>
              </c:extLst>
            </c:dLbl>
            <c:dLbl>
              <c:idx val="4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F3FD-7948-ABC6-19E4B36A4912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Yes</c:v>
                </c:pt>
                <c:pt idx="1">
                  <c:v>I don't know</c:v>
                </c:pt>
                <c:pt idx="2">
                  <c:v>No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0.89700000000000002</c:v>
                </c:pt>
                <c:pt idx="1">
                  <c:v>7.6999999999999999E-2</c:v>
                </c:pt>
                <c:pt idx="2">
                  <c:v>2.5999999999999999E-2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F3FD-7948-ABC6-19E4B36A49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203327168"/>
        <c:axId val="1202995856"/>
      </c:barChart>
      <c:valAx>
        <c:axId val="120299585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1203327168"/>
        <c:crosses val="autoZero"/>
        <c:crossBetween val="between"/>
      </c:valAx>
      <c:catAx>
        <c:axId val="1203327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299585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250707880360641E-2"/>
          <c:y val="6.3531361390213537E-2"/>
          <c:w val="0.96791548686606543"/>
          <c:h val="0.555594922695841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3FD-7948-ABC6-19E4B36A4912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3FD-7948-ABC6-19E4B36A4912}"/>
              </c:ext>
            </c:extLst>
          </c:dPt>
          <c:dPt>
            <c:idx val="2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3FD-7948-ABC6-19E4B36A4912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3FD-7948-ABC6-19E4B36A4912}"/>
              </c:ext>
            </c:extLst>
          </c:dPt>
          <c:dLbls>
            <c:dLbl>
              <c:idx val="0"/>
              <c:layout>
                <c:manualLayout>
                  <c:x val="1.9397962485045935E-4"/>
                  <c:y val="2.8880165390732732E-3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38322097406457"/>
                      <c:h val="8.825083654931478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F3FD-7948-ABC6-19E4B36A4912}"/>
                </c:ext>
              </c:extLst>
            </c:dLbl>
            <c:dLbl>
              <c:idx val="1"/>
              <c:layout>
                <c:manualLayout>
                  <c:x val="-1.9877621193767343E-3"/>
                  <c:y val="1.155115661640246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3FD-7948-ABC6-19E4B36A4912}"/>
                </c:ext>
              </c:extLst>
            </c:dLbl>
            <c:dLbl>
              <c:idx val="2"/>
              <c:layout>
                <c:manualLayout>
                  <c:x val="1.9298503841031697E-2"/>
                  <c:y val="-1.0325551613205427E-3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741044489755992"/>
                      <c:h val="8.247525824111355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F3FD-7948-ABC6-19E4B36A4912}"/>
                </c:ext>
              </c:extLst>
            </c:dLbl>
            <c:dLbl>
              <c:idx val="3"/>
              <c:layout>
                <c:manualLayout>
                  <c:x val="6.9663373637205506E-3"/>
                  <c:y val="2.3102085847832132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7675225458712669"/>
                      <c:h val="0.1633333545559307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F3FD-7948-ABC6-19E4B36A4912}"/>
                </c:ext>
              </c:extLst>
            </c:dLbl>
            <c:dLbl>
              <c:idx val="4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F3FD-7948-ABC6-19E4B36A4912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Yes</c:v>
                </c:pt>
                <c:pt idx="1">
                  <c:v>I don't know</c:v>
                </c:pt>
                <c:pt idx="2">
                  <c:v>No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0.81399999999999995</c:v>
                </c:pt>
                <c:pt idx="1">
                  <c:v>0.11600000000000001</c:v>
                </c:pt>
                <c:pt idx="2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F3FD-7948-ABC6-19E4B36A49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203327168"/>
        <c:axId val="1202995856"/>
      </c:barChart>
      <c:valAx>
        <c:axId val="120299585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1203327168"/>
        <c:crosses val="autoZero"/>
        <c:crossBetween val="between"/>
      </c:valAx>
      <c:catAx>
        <c:axId val="1203327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299585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250707880360641E-2"/>
          <c:y val="6.3531361390213537E-2"/>
          <c:w val="0.96791548686606543"/>
          <c:h val="0.555594922695841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3FD-7948-ABC6-19E4B36A4912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3FD-7948-ABC6-19E4B36A4912}"/>
              </c:ext>
            </c:extLst>
          </c:dPt>
          <c:dPt>
            <c:idx val="2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3FD-7948-ABC6-19E4B36A4912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3FD-7948-ABC6-19E4B36A4912}"/>
              </c:ext>
            </c:extLst>
          </c:dPt>
          <c:dLbls>
            <c:dLbl>
              <c:idx val="0"/>
              <c:layout>
                <c:manualLayout>
                  <c:x val="1.9397962485045935E-4"/>
                  <c:y val="2.8880165390732732E-3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38322097406457"/>
                      <c:h val="8.825083654931478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F3FD-7948-ABC6-19E4B36A4912}"/>
                </c:ext>
              </c:extLst>
            </c:dLbl>
            <c:dLbl>
              <c:idx val="1"/>
              <c:layout>
                <c:manualLayout>
                  <c:x val="-1.9877621193767343E-3"/>
                  <c:y val="1.155115661640246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3FD-7948-ABC6-19E4B36A4912}"/>
                </c:ext>
              </c:extLst>
            </c:dLbl>
            <c:dLbl>
              <c:idx val="2"/>
              <c:layout>
                <c:manualLayout>
                  <c:x val="1.9298503841031697E-2"/>
                  <c:y val="-1.0325551613205427E-3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741044489755992"/>
                      <c:h val="8.247525824111355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F3FD-7948-ABC6-19E4B36A4912}"/>
                </c:ext>
              </c:extLst>
            </c:dLbl>
            <c:dLbl>
              <c:idx val="3"/>
              <c:layout>
                <c:manualLayout>
                  <c:x val="6.9663373637205506E-3"/>
                  <c:y val="2.3102085847832132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7675225458712669"/>
                      <c:h val="0.1633333545559307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F3FD-7948-ABC6-19E4B36A4912}"/>
                </c:ext>
              </c:extLst>
            </c:dLbl>
            <c:dLbl>
              <c:idx val="4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F3FD-7948-ABC6-19E4B36A4912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Yes</c:v>
                </c:pt>
                <c:pt idx="1">
                  <c:v>I don't know</c:v>
                </c:pt>
                <c:pt idx="2">
                  <c:v>No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0.81599999999999995</c:v>
                </c:pt>
                <c:pt idx="1">
                  <c:v>7.9000000000000001E-2</c:v>
                </c:pt>
                <c:pt idx="2">
                  <c:v>0.105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F3FD-7948-ABC6-19E4B36A49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203327168"/>
        <c:axId val="1202995856"/>
      </c:barChart>
      <c:valAx>
        <c:axId val="120299585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1203327168"/>
        <c:crosses val="autoZero"/>
        <c:crossBetween val="between"/>
      </c:valAx>
      <c:catAx>
        <c:axId val="1203327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299585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250707880360641E-2"/>
          <c:y val="6.3531361390213537E-2"/>
          <c:w val="0.96791548686606543"/>
          <c:h val="0.555594922695841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3FD-7948-ABC6-19E4B36A4912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3FD-7948-ABC6-19E4B36A4912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3FD-7948-ABC6-19E4B36A4912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3FD-7948-ABC6-19E4B36A4912}"/>
              </c:ext>
            </c:extLst>
          </c:dPt>
          <c:dLbls>
            <c:dLbl>
              <c:idx val="0"/>
              <c:layout>
                <c:manualLayout>
                  <c:x val="1.9397962485045935E-4"/>
                  <c:y val="2.8880165390732732E-3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38322097406457"/>
                      <c:h val="8.825083654931478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F3FD-7948-ABC6-19E4B36A4912}"/>
                </c:ext>
              </c:extLst>
            </c:dLbl>
            <c:dLbl>
              <c:idx val="1"/>
              <c:layout>
                <c:manualLayout>
                  <c:x val="-1.9877621193767343E-3"/>
                  <c:y val="1.155115661640246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3FD-7948-ABC6-19E4B36A4912}"/>
                </c:ext>
              </c:extLst>
            </c:dLbl>
            <c:dLbl>
              <c:idx val="2"/>
              <c:layout>
                <c:manualLayout>
                  <c:x val="1.9298503841031697E-2"/>
                  <c:y val="-1.0325551613205427E-3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741044489755992"/>
                      <c:h val="8.247525824111355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F3FD-7948-ABC6-19E4B36A4912}"/>
                </c:ext>
              </c:extLst>
            </c:dLbl>
            <c:dLbl>
              <c:idx val="3"/>
              <c:layout>
                <c:manualLayout>
                  <c:x val="6.9663373637205506E-3"/>
                  <c:y val="2.3102085847832132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7675225458712669"/>
                      <c:h val="0.1633333545559307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F3FD-7948-ABC6-19E4B36A4912}"/>
                </c:ext>
              </c:extLst>
            </c:dLbl>
            <c:dLbl>
              <c:idx val="4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F3FD-7948-ABC6-19E4B36A4912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Yes</c:v>
                </c:pt>
                <c:pt idx="1">
                  <c:v>I don't know</c:v>
                </c:pt>
                <c:pt idx="2">
                  <c:v>No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0.75</c:v>
                </c:pt>
                <c:pt idx="1">
                  <c:v>0.25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F3FD-7948-ABC6-19E4B36A49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203327168"/>
        <c:axId val="1202995856"/>
      </c:barChart>
      <c:valAx>
        <c:axId val="120299585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1203327168"/>
        <c:crosses val="autoZero"/>
        <c:crossBetween val="between"/>
      </c:valAx>
      <c:catAx>
        <c:axId val="1203327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299585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325573721488618E-2"/>
          <c:y val="0.14457569490693684"/>
          <c:w val="0.97534885255702275"/>
          <c:h val="0.62057789150221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E48-9B47-986F-4818EADE86A5}"/>
              </c:ext>
            </c:extLst>
          </c:dPt>
          <c:dPt>
            <c:idx val="1"/>
            <c:invertIfNegative val="0"/>
            <c:bubble3D val="0"/>
            <c:spPr>
              <a:solidFill>
                <a:srgbClr val="FA96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0E48-9B47-986F-4818EADE86A5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E48-9B47-986F-4818EADE86A5}"/>
              </c:ext>
            </c:extLst>
          </c:dPt>
          <c:dPt>
            <c:idx val="4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0E48-9B47-986F-4818EADE86A5}"/>
              </c:ext>
            </c:extLst>
          </c:dPt>
          <c:dPt>
            <c:idx val="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170D-3A4B-8573-F90C431CBCEB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&lt;100</c:v>
                </c:pt>
                <c:pt idx="1">
                  <c:v>100-249</c:v>
                </c:pt>
                <c:pt idx="2">
                  <c:v>250-499</c:v>
                </c:pt>
                <c:pt idx="3">
                  <c:v>500-749</c:v>
                </c:pt>
                <c:pt idx="4">
                  <c:v>750-1,499</c:v>
                </c:pt>
                <c:pt idx="5">
                  <c:v>&gt;1,500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0.20499999999999999</c:v>
                </c:pt>
                <c:pt idx="1">
                  <c:v>0.106</c:v>
                </c:pt>
                <c:pt idx="2">
                  <c:v>0.21199999999999999</c:v>
                </c:pt>
                <c:pt idx="3">
                  <c:v>9.8000000000000004E-2</c:v>
                </c:pt>
                <c:pt idx="4">
                  <c:v>0.189</c:v>
                </c:pt>
                <c:pt idx="5">
                  <c:v>0.189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48-9B47-986F-4818EADE86A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7"/>
        <c:overlap val="-27"/>
        <c:axId val="1613159392"/>
        <c:axId val="1613161072"/>
      </c:barChart>
      <c:catAx>
        <c:axId val="1613159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3161072"/>
        <c:crosses val="autoZero"/>
        <c:auto val="1"/>
        <c:lblAlgn val="ctr"/>
        <c:lblOffset val="100"/>
        <c:noMultiLvlLbl val="0"/>
      </c:catAx>
      <c:valAx>
        <c:axId val="161316107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613159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250707880360641E-2"/>
          <c:y val="6.3531361390213537E-2"/>
          <c:w val="0.96791548686606543"/>
          <c:h val="0.555594922695841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3FD-7948-ABC6-19E4B36A4912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3FD-7948-ABC6-19E4B36A4912}"/>
              </c:ext>
            </c:extLst>
          </c:dPt>
          <c:dPt>
            <c:idx val="2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3FD-7948-ABC6-19E4B36A4912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3FD-7948-ABC6-19E4B36A4912}"/>
              </c:ext>
            </c:extLst>
          </c:dPt>
          <c:dLbls>
            <c:dLbl>
              <c:idx val="0"/>
              <c:layout>
                <c:manualLayout>
                  <c:x val="1.9397962485045935E-4"/>
                  <c:y val="2.8880165390732732E-3"/>
                </c:manualLayout>
              </c:layout>
              <c:numFmt formatCode="&quot;$&quot;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38322097406457"/>
                      <c:h val="8.825083654931478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F3FD-7948-ABC6-19E4B36A4912}"/>
                </c:ext>
              </c:extLst>
            </c:dLbl>
            <c:dLbl>
              <c:idx val="1"/>
              <c:layout>
                <c:manualLayout>
                  <c:x val="4.504193656557666E-3"/>
                  <c:y val="1.15510771986940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092003835836038"/>
                      <c:h val="0.10369362193736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F3FD-7948-ABC6-19E4B36A4912}"/>
                </c:ext>
              </c:extLst>
            </c:dLbl>
            <c:dLbl>
              <c:idx val="2"/>
              <c:layout>
                <c:manualLayout>
                  <c:x val="-2.8103183112480239E-3"/>
                  <c:y val="-1.032410912984872E-3"/>
                </c:manualLayout>
              </c:layout>
              <c:numFmt formatCode="&quot;$&quot;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741044489755992"/>
                      <c:h val="8.247525824111355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F3FD-7948-ABC6-19E4B36A4912}"/>
                </c:ext>
              </c:extLst>
            </c:dLbl>
            <c:dLbl>
              <c:idx val="3"/>
              <c:layout>
                <c:manualLayout>
                  <c:x val="6.9663373637205506E-3"/>
                  <c:y val="2.31020858478321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7675225458712669"/>
                      <c:h val="0.1633333545559307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F3FD-7948-ABC6-19E4B36A4912}"/>
                </c:ext>
              </c:extLst>
            </c:dLbl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Yes</c:v>
                </c:pt>
                <c:pt idx="1">
                  <c:v>I don't know</c:v>
                </c:pt>
                <c:pt idx="2">
                  <c:v>No</c:v>
                </c:pt>
              </c:strCache>
            </c:strRef>
          </c:cat>
          <c:val>
            <c:numRef>
              <c:f>Sheet1!$B$2:$B$4</c:f>
              <c:numCache>
                <c:formatCode>"$"#,##0_);[Red]\("$"#,##0\)</c:formatCode>
                <c:ptCount val="3"/>
                <c:pt idx="0">
                  <c:v>1581936364</c:v>
                </c:pt>
                <c:pt idx="1">
                  <c:v>1133950000</c:v>
                </c:pt>
                <c:pt idx="2">
                  <c:v>438785714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F3FD-7948-ABC6-19E4B36A49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203327168"/>
        <c:axId val="1202995856"/>
      </c:barChart>
      <c:valAx>
        <c:axId val="120299585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_);[Red]\(&quot;$&quot;#,##0\)" sourceLinked="1"/>
        <c:majorTickMark val="out"/>
        <c:minorTickMark val="none"/>
        <c:tickLblPos val="nextTo"/>
        <c:crossAx val="1203327168"/>
        <c:crosses val="autoZero"/>
        <c:crossBetween val="between"/>
      </c:valAx>
      <c:catAx>
        <c:axId val="1203327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299585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250707880360641E-2"/>
          <c:y val="6.3531361390213537E-2"/>
          <c:w val="0.96791548686606543"/>
          <c:h val="0.555594922695841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3FD-7948-ABC6-19E4B36A4912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3FD-7948-ABC6-19E4B36A4912}"/>
              </c:ext>
            </c:extLst>
          </c:dPt>
          <c:dPt>
            <c:idx val="2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3FD-7948-ABC6-19E4B36A4912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3FD-7948-ABC6-19E4B36A4912}"/>
              </c:ext>
            </c:extLst>
          </c:dPt>
          <c:dLbls>
            <c:dLbl>
              <c:idx val="0"/>
              <c:layout>
                <c:manualLayout>
                  <c:x val="1.9397962485045935E-4"/>
                  <c:y val="2.8880165390732732E-3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38322097406457"/>
                      <c:h val="8.825083654931478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F3FD-7948-ABC6-19E4B36A4912}"/>
                </c:ext>
              </c:extLst>
            </c:dLbl>
            <c:dLbl>
              <c:idx val="1"/>
              <c:layout>
                <c:manualLayout>
                  <c:x val="4.504193656557666E-3"/>
                  <c:y val="1.15510771986940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092003835836038"/>
                      <c:h val="0.10369362193736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F3FD-7948-ABC6-19E4B36A4912}"/>
                </c:ext>
              </c:extLst>
            </c:dLbl>
            <c:dLbl>
              <c:idx val="2"/>
              <c:layout>
                <c:manualLayout>
                  <c:x val="-2.8103183112480239E-3"/>
                  <c:y val="-1.032410912984872E-3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741044489755992"/>
                      <c:h val="8.247525824111355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F3FD-7948-ABC6-19E4B36A4912}"/>
                </c:ext>
              </c:extLst>
            </c:dLbl>
            <c:dLbl>
              <c:idx val="3"/>
              <c:layout>
                <c:manualLayout>
                  <c:x val="6.9663373637205506E-3"/>
                  <c:y val="2.31020858478321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7675225458712669"/>
                      <c:h val="0.1633333545559307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F3FD-7948-ABC6-19E4B36A4912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Yes</c:v>
                </c:pt>
                <c:pt idx="1">
                  <c:v>I don't know</c:v>
                </c:pt>
                <c:pt idx="2">
                  <c:v>No</c:v>
                </c:pt>
              </c:strCache>
            </c:strRef>
          </c:cat>
          <c:val>
            <c:numRef>
              <c:f>Sheet1!$B$2:$B$4</c:f>
              <c:numCache>
                <c:formatCode>"$"#,##0_);[Red]\("$"#,##0\)</c:formatCode>
                <c:ptCount val="3"/>
                <c:pt idx="0">
                  <c:v>0.86399999999999999</c:v>
                </c:pt>
                <c:pt idx="1">
                  <c:v>0.08</c:v>
                </c:pt>
                <c:pt idx="2">
                  <c:v>5.7000000000000002E-2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F3FD-7948-ABC6-19E4B36A49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203327168"/>
        <c:axId val="1202995856"/>
      </c:barChart>
      <c:valAx>
        <c:axId val="120299585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_);[Red]\(&quot;$&quot;#,##0\)" sourceLinked="1"/>
        <c:majorTickMark val="out"/>
        <c:minorTickMark val="none"/>
        <c:tickLblPos val="nextTo"/>
        <c:crossAx val="1203327168"/>
        <c:crosses val="autoZero"/>
        <c:crossBetween val="between"/>
      </c:valAx>
      <c:catAx>
        <c:axId val="1203327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299585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250707880360641E-2"/>
          <c:y val="6.3531361390213537E-2"/>
          <c:w val="0.96791548686606543"/>
          <c:h val="0.555594922695841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3FD-7948-ABC6-19E4B36A4912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3FD-7948-ABC6-19E4B36A4912}"/>
              </c:ext>
            </c:extLst>
          </c:dPt>
          <c:dPt>
            <c:idx val="2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3FD-7948-ABC6-19E4B36A4912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3FD-7948-ABC6-19E4B36A4912}"/>
              </c:ext>
            </c:extLst>
          </c:dPt>
          <c:dLbls>
            <c:dLbl>
              <c:idx val="0"/>
              <c:layout>
                <c:manualLayout>
                  <c:x val="1.9397962485045935E-4"/>
                  <c:y val="2.8880165390732732E-3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38322097406457"/>
                      <c:h val="8.825083654931478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F3FD-7948-ABC6-19E4B36A4912}"/>
                </c:ext>
              </c:extLst>
            </c:dLbl>
            <c:dLbl>
              <c:idx val="1"/>
              <c:layout>
                <c:manualLayout>
                  <c:x val="4.504193656557666E-3"/>
                  <c:y val="1.15510771986940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092003835836038"/>
                      <c:h val="0.10369362193736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F3FD-7948-ABC6-19E4B36A4912}"/>
                </c:ext>
              </c:extLst>
            </c:dLbl>
            <c:dLbl>
              <c:idx val="2"/>
              <c:layout>
                <c:manualLayout>
                  <c:x val="-2.8103183112480239E-3"/>
                  <c:y val="-1.032410912984872E-3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741044489755992"/>
                      <c:h val="8.247525824111355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F3FD-7948-ABC6-19E4B36A4912}"/>
                </c:ext>
              </c:extLst>
            </c:dLbl>
            <c:dLbl>
              <c:idx val="3"/>
              <c:layout>
                <c:manualLayout>
                  <c:x val="6.9663373637205506E-3"/>
                  <c:y val="2.31020858478321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7675225458712669"/>
                      <c:h val="0.1633333545559307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F3FD-7948-ABC6-19E4B36A4912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Yes</c:v>
                </c:pt>
                <c:pt idx="1">
                  <c:v>I don't know</c:v>
                </c:pt>
                <c:pt idx="2">
                  <c:v>No</c:v>
                </c:pt>
              </c:strCache>
            </c:strRef>
          </c:cat>
          <c:val>
            <c:numRef>
              <c:f>Sheet1!$B$2:$B$4</c:f>
              <c:numCache>
                <c:formatCode>"$"#,##0_);[Red]\("$"#,##0\)</c:formatCode>
                <c:ptCount val="3"/>
                <c:pt idx="0">
                  <c:v>0.86399999999999999</c:v>
                </c:pt>
                <c:pt idx="1">
                  <c:v>9.0999999999999998E-2</c:v>
                </c:pt>
                <c:pt idx="2">
                  <c:v>4.4999999999999998E-2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F3FD-7948-ABC6-19E4B36A49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203327168"/>
        <c:axId val="1202995856"/>
      </c:barChart>
      <c:valAx>
        <c:axId val="120299585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_);[Red]\(&quot;$&quot;#,##0\)" sourceLinked="1"/>
        <c:majorTickMark val="out"/>
        <c:minorTickMark val="none"/>
        <c:tickLblPos val="nextTo"/>
        <c:crossAx val="1203327168"/>
        <c:crosses val="autoZero"/>
        <c:crossBetween val="between"/>
      </c:valAx>
      <c:catAx>
        <c:axId val="1203327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299585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919221586113272E-2"/>
          <c:y val="0.1169200494216555"/>
          <c:w val="0.80962233475306999"/>
          <c:h val="0.8275049260939116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D45-5540-B3EC-D231C521D226}"/>
              </c:ext>
            </c:extLst>
          </c:dPt>
          <c:dPt>
            <c:idx val="1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D45-5540-B3EC-D231C521D226}"/>
              </c:ext>
            </c:extLst>
          </c:dPt>
          <c:dPt>
            <c:idx val="2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D45-5540-B3EC-D231C521D226}"/>
              </c:ext>
            </c:extLst>
          </c:dPt>
          <c:dPt>
            <c:idx val="3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D45-5540-B3EC-D231C521D226}"/>
              </c:ext>
            </c:extLst>
          </c:dPt>
          <c:dLbls>
            <c:dLbl>
              <c:idx val="0"/>
              <c:layout>
                <c:manualLayout>
                  <c:x val="1.9397962485045935E-4"/>
                  <c:y val="2.8880165390732732E-3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38322097406457"/>
                      <c:h val="8.825083654931478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4D45-5540-B3EC-D231C521D226}"/>
                </c:ext>
              </c:extLst>
            </c:dLbl>
            <c:dLbl>
              <c:idx val="1"/>
              <c:layout>
                <c:manualLayout>
                  <c:x val="2.9670886849024955E-2"/>
                  <c:y val="1.15511566164024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810081509803465"/>
                      <c:h val="0.1169558995236570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4D45-5540-B3EC-D231C521D226}"/>
                </c:ext>
              </c:extLst>
            </c:dLbl>
            <c:dLbl>
              <c:idx val="2"/>
              <c:layout>
                <c:manualLayout>
                  <c:x val="-2.5327168455421996E-2"/>
                  <c:y val="2.0838499743401632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741044489755992"/>
                      <c:h val="8.247525824111355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4D45-5540-B3EC-D231C521D226}"/>
                </c:ext>
              </c:extLst>
            </c:dLbl>
            <c:dLbl>
              <c:idx val="3"/>
              <c:layout>
                <c:manualLayout>
                  <c:x val="-2.1621858076105525E-2"/>
                  <c:y val="5.77540919739731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957635631540288"/>
                      <c:h val="0.1633334711042684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4D45-5540-B3EC-D231C521D226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No</c:v>
                </c:pt>
                <c:pt idx="1">
                  <c:v>I don't know</c:v>
                </c:pt>
                <c:pt idx="2">
                  <c:v>Yes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0.111</c:v>
                </c:pt>
                <c:pt idx="1">
                  <c:v>7.3999999999999996E-2</c:v>
                </c:pt>
                <c:pt idx="2">
                  <c:v>0.81499999999999995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D45-5540-B3EC-D231C521D2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203327168"/>
        <c:axId val="1202995856"/>
      </c:barChart>
      <c:valAx>
        <c:axId val="120299585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out"/>
        <c:minorTickMark val="none"/>
        <c:tickLblPos val="nextTo"/>
        <c:crossAx val="1203327168"/>
        <c:crosses val="autoZero"/>
        <c:crossBetween val="between"/>
      </c:valAx>
      <c:catAx>
        <c:axId val="120332716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20299585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919221586113272E-2"/>
          <c:y val="0.1169200494216555"/>
          <c:w val="0.80962233475306999"/>
          <c:h val="0.8275049260939116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D45-5540-B3EC-D231C521D226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D45-5540-B3EC-D231C521D226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D45-5540-B3EC-D231C521D226}"/>
              </c:ext>
            </c:extLst>
          </c:dPt>
          <c:dPt>
            <c:idx val="3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D45-5540-B3EC-D231C521D226}"/>
              </c:ext>
            </c:extLst>
          </c:dPt>
          <c:dLbls>
            <c:dLbl>
              <c:idx val="0"/>
              <c:layout>
                <c:manualLayout>
                  <c:x val="1.9397962485045935E-4"/>
                  <c:y val="2.8880165390732732E-3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38322097406457"/>
                      <c:h val="8.825083654931478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4D45-5540-B3EC-D231C521D226}"/>
                </c:ext>
              </c:extLst>
            </c:dLbl>
            <c:dLbl>
              <c:idx val="1"/>
              <c:layout>
                <c:manualLayout>
                  <c:x val="2.9670886849024955E-2"/>
                  <c:y val="1.15511566164024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810081509803465"/>
                      <c:h val="0.1169558995236570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4D45-5540-B3EC-D231C521D226}"/>
                </c:ext>
              </c:extLst>
            </c:dLbl>
            <c:dLbl>
              <c:idx val="2"/>
              <c:layout>
                <c:manualLayout>
                  <c:x val="-2.5327168455421996E-2"/>
                  <c:y val="2.0838499743401632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741044489755992"/>
                      <c:h val="8.247525824111355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4D45-5540-B3EC-D231C521D226}"/>
                </c:ext>
              </c:extLst>
            </c:dLbl>
            <c:dLbl>
              <c:idx val="3"/>
              <c:layout>
                <c:manualLayout>
                  <c:x val="-2.1621858076105525E-2"/>
                  <c:y val="5.77540919739731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957635631540288"/>
                      <c:h val="0.1633334711042684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4D45-5540-B3EC-D231C521D226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No</c:v>
                </c:pt>
                <c:pt idx="1">
                  <c:v>I don't know</c:v>
                </c:pt>
                <c:pt idx="2">
                  <c:v>Yes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3.5999999999999997E-2</c:v>
                </c:pt>
                <c:pt idx="1">
                  <c:v>7.0999999999999994E-2</c:v>
                </c:pt>
                <c:pt idx="2">
                  <c:v>0.85699999999999998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D45-5540-B3EC-D231C521D2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203327168"/>
        <c:axId val="1202995856"/>
      </c:barChart>
      <c:valAx>
        <c:axId val="120299585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out"/>
        <c:minorTickMark val="none"/>
        <c:tickLblPos val="nextTo"/>
        <c:crossAx val="1203327168"/>
        <c:crosses val="autoZero"/>
        <c:crossBetween val="between"/>
      </c:valAx>
      <c:catAx>
        <c:axId val="120332716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20299585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919221586113272E-2"/>
          <c:y val="0.1169200494216555"/>
          <c:w val="0.80962233475306999"/>
          <c:h val="0.8275049260939116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D45-5540-B3EC-D231C521D226}"/>
              </c:ext>
            </c:extLst>
          </c:dPt>
          <c:dPt>
            <c:idx val="1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D45-5540-B3EC-D231C521D226}"/>
              </c:ext>
            </c:extLst>
          </c:dPt>
          <c:dPt>
            <c:idx val="2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D45-5540-B3EC-D231C521D226}"/>
              </c:ext>
            </c:extLst>
          </c:dPt>
          <c:dPt>
            <c:idx val="3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D45-5540-B3EC-D231C521D226}"/>
              </c:ext>
            </c:extLst>
          </c:dPt>
          <c:dLbls>
            <c:dLbl>
              <c:idx val="0"/>
              <c:layout>
                <c:manualLayout>
                  <c:x val="1.9397962485045935E-4"/>
                  <c:y val="2.8880165390732732E-3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38322097406457"/>
                      <c:h val="8.825083654931478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4D45-5540-B3EC-D231C521D226}"/>
                </c:ext>
              </c:extLst>
            </c:dLbl>
            <c:dLbl>
              <c:idx val="1"/>
              <c:layout>
                <c:manualLayout>
                  <c:x val="2.9670886849024955E-2"/>
                  <c:y val="1.15511566164024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810081509803465"/>
                      <c:h val="0.1169558995236570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4D45-5540-B3EC-D231C521D226}"/>
                </c:ext>
              </c:extLst>
            </c:dLbl>
            <c:dLbl>
              <c:idx val="2"/>
              <c:layout>
                <c:manualLayout>
                  <c:x val="-5.4065938432644629E-3"/>
                  <c:y val="1.2909503304870305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741044489755992"/>
                      <c:h val="8.247525824111355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4D45-5540-B3EC-D231C521D226}"/>
                </c:ext>
              </c:extLst>
            </c:dLbl>
            <c:dLbl>
              <c:idx val="3"/>
              <c:layout>
                <c:manualLayout>
                  <c:x val="-2.1621858076105525E-2"/>
                  <c:y val="5.77540919739731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957635631540288"/>
                      <c:h val="0.1633334711042684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4D45-5540-B3EC-D231C521D226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No</c:v>
                </c:pt>
                <c:pt idx="1">
                  <c:v>I don't know</c:v>
                </c:pt>
                <c:pt idx="2">
                  <c:v>Yes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3.5999999999999997E-2</c:v>
                </c:pt>
                <c:pt idx="1">
                  <c:v>7.0999999999999994E-2</c:v>
                </c:pt>
                <c:pt idx="2">
                  <c:v>0.89300000000000002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D45-5540-B3EC-D231C521D2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203327168"/>
        <c:axId val="1202995856"/>
      </c:barChart>
      <c:valAx>
        <c:axId val="120299585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out"/>
        <c:minorTickMark val="none"/>
        <c:tickLblPos val="nextTo"/>
        <c:crossAx val="1203327168"/>
        <c:crosses val="autoZero"/>
        <c:crossBetween val="between"/>
      </c:valAx>
      <c:catAx>
        <c:axId val="120332716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20299585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919221586113272E-2"/>
          <c:y val="0.1169200494216555"/>
          <c:w val="0.80962233475306999"/>
          <c:h val="0.8275049260939116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D45-5540-B3EC-D231C521D226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D45-5540-B3EC-D231C521D226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D45-5540-B3EC-D231C521D226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D45-5540-B3EC-D231C521D226}"/>
              </c:ext>
            </c:extLst>
          </c:dPt>
          <c:dLbls>
            <c:dLbl>
              <c:idx val="0"/>
              <c:layout>
                <c:manualLayout>
                  <c:x val="1.9397962485045935E-4"/>
                  <c:y val="2.8880165390732732E-3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38322097406457"/>
                      <c:h val="8.825083654931478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4D45-5540-B3EC-D231C521D226}"/>
                </c:ext>
              </c:extLst>
            </c:dLbl>
            <c:dLbl>
              <c:idx val="1"/>
              <c:layout>
                <c:manualLayout>
                  <c:x val="2.9670886849024955E-2"/>
                  <c:y val="1.15511566164024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810081509803465"/>
                      <c:h val="0.1169558995236570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4D45-5540-B3EC-D231C521D226}"/>
                </c:ext>
              </c:extLst>
            </c:dLbl>
            <c:dLbl>
              <c:idx val="2"/>
              <c:layout>
                <c:manualLayout>
                  <c:x val="-5.4065938432644629E-3"/>
                  <c:y val="1.2909503304870305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741044489755992"/>
                      <c:h val="8.247525824111355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4D45-5540-B3EC-D231C521D226}"/>
                </c:ext>
              </c:extLst>
            </c:dLbl>
            <c:dLbl>
              <c:idx val="3"/>
              <c:layout>
                <c:manualLayout>
                  <c:x val="-2.1621858076105525E-2"/>
                  <c:y val="5.77540919739731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957635631540288"/>
                      <c:h val="0.1633334711042684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4D45-5540-B3EC-D231C521D226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No</c:v>
                </c:pt>
                <c:pt idx="1">
                  <c:v>I don't know</c:v>
                </c:pt>
                <c:pt idx="2">
                  <c:v>Yes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7.6999999999999999E-2</c:v>
                </c:pt>
                <c:pt idx="1">
                  <c:v>7.6999999999999999E-2</c:v>
                </c:pt>
                <c:pt idx="2">
                  <c:v>0.84599999999999997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D45-5540-B3EC-D231C521D2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203327168"/>
        <c:axId val="1202995856"/>
      </c:barChart>
      <c:valAx>
        <c:axId val="120299585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out"/>
        <c:minorTickMark val="none"/>
        <c:tickLblPos val="nextTo"/>
        <c:crossAx val="1203327168"/>
        <c:crosses val="autoZero"/>
        <c:crossBetween val="between"/>
      </c:valAx>
      <c:catAx>
        <c:axId val="120332716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20299585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919221586113272E-2"/>
          <c:y val="0.1169200494216555"/>
          <c:w val="0.80962233475306999"/>
          <c:h val="0.8275049260939116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FF71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71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D45-5540-B3EC-D231C521D226}"/>
              </c:ext>
            </c:extLst>
          </c:dPt>
          <c:dPt>
            <c:idx val="1"/>
            <c:invertIfNegative val="0"/>
            <c:bubble3D val="0"/>
            <c:spPr>
              <a:solidFill>
                <a:srgbClr val="FF71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D45-5540-B3EC-D231C521D226}"/>
              </c:ext>
            </c:extLst>
          </c:dPt>
          <c:dPt>
            <c:idx val="2"/>
            <c:invertIfNegative val="0"/>
            <c:bubble3D val="0"/>
            <c:spPr>
              <a:solidFill>
                <a:srgbClr val="FF71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D45-5540-B3EC-D231C521D226}"/>
              </c:ext>
            </c:extLst>
          </c:dPt>
          <c:dPt>
            <c:idx val="3"/>
            <c:invertIfNegative val="0"/>
            <c:bubble3D val="0"/>
            <c:spPr>
              <a:solidFill>
                <a:srgbClr val="FF71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D45-5540-B3EC-D231C521D226}"/>
              </c:ext>
            </c:extLst>
          </c:dPt>
          <c:dLbls>
            <c:dLbl>
              <c:idx val="0"/>
              <c:layout>
                <c:manualLayout>
                  <c:x val="1.9397962485045935E-4"/>
                  <c:y val="2.8880165390732732E-3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38322097406457"/>
                      <c:h val="8.825083654931478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4D45-5540-B3EC-D231C521D226}"/>
                </c:ext>
              </c:extLst>
            </c:dLbl>
            <c:dLbl>
              <c:idx val="1"/>
              <c:layout>
                <c:manualLayout>
                  <c:x val="2.9670886849024955E-2"/>
                  <c:y val="1.15511566164024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810081509803465"/>
                      <c:h val="0.1169558995236570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4D45-5540-B3EC-D231C521D226}"/>
                </c:ext>
              </c:extLst>
            </c:dLbl>
            <c:dLbl>
              <c:idx val="2"/>
              <c:layout>
                <c:manualLayout>
                  <c:x val="-5.4065938432644629E-3"/>
                  <c:y val="1.2909503304870305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741044489755992"/>
                      <c:h val="8.247525824111355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4D45-5540-B3EC-D231C521D226}"/>
                </c:ext>
              </c:extLst>
            </c:dLbl>
            <c:dLbl>
              <c:idx val="3"/>
              <c:layout>
                <c:manualLayout>
                  <c:x val="-2.1621858076105525E-2"/>
                  <c:y val="5.77540919739731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957635631540288"/>
                      <c:h val="0.1633334711042684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4D45-5540-B3EC-D231C521D226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No</c:v>
                </c:pt>
                <c:pt idx="1">
                  <c:v>I don't know</c:v>
                </c:pt>
                <c:pt idx="2">
                  <c:v>Yes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0</c:v>
                </c:pt>
                <c:pt idx="1">
                  <c:v>0.12</c:v>
                </c:pt>
                <c:pt idx="2">
                  <c:v>0.88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D45-5540-B3EC-D231C521D2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203327168"/>
        <c:axId val="1202995856"/>
      </c:barChart>
      <c:valAx>
        <c:axId val="120299585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out"/>
        <c:minorTickMark val="none"/>
        <c:tickLblPos val="nextTo"/>
        <c:crossAx val="1203327168"/>
        <c:crosses val="autoZero"/>
        <c:crossBetween val="between"/>
      </c:valAx>
      <c:catAx>
        <c:axId val="120332716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20299585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919221586113272E-2"/>
          <c:y val="0.1169200494216555"/>
          <c:w val="0.80962233475306999"/>
          <c:h val="0.8275049260939116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D45-5540-B3EC-D231C521D226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D45-5540-B3EC-D231C521D226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D45-5540-B3EC-D231C521D226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D45-5540-B3EC-D231C521D226}"/>
              </c:ext>
            </c:extLst>
          </c:dPt>
          <c:dLbls>
            <c:dLbl>
              <c:idx val="0"/>
              <c:layout>
                <c:manualLayout>
                  <c:x val="1.9397962485045935E-4"/>
                  <c:y val="2.8880165390732732E-3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38322097406457"/>
                      <c:h val="8.825083654931478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4D45-5540-B3EC-D231C521D226}"/>
                </c:ext>
              </c:extLst>
            </c:dLbl>
            <c:dLbl>
              <c:idx val="1"/>
              <c:layout>
                <c:manualLayout>
                  <c:x val="2.9670886849024955E-2"/>
                  <c:y val="1.15511566164024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810081509803465"/>
                      <c:h val="0.1169558995236570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4D45-5540-B3EC-D231C521D226}"/>
                </c:ext>
              </c:extLst>
            </c:dLbl>
            <c:dLbl>
              <c:idx val="2"/>
              <c:layout>
                <c:manualLayout>
                  <c:x val="-5.4065938432644629E-3"/>
                  <c:y val="1.2909503304870305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741044489755992"/>
                      <c:h val="8.247525824111355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4D45-5540-B3EC-D231C521D226}"/>
                </c:ext>
              </c:extLst>
            </c:dLbl>
            <c:dLbl>
              <c:idx val="3"/>
              <c:layout>
                <c:manualLayout>
                  <c:x val="-2.1621858076105525E-2"/>
                  <c:y val="5.77540919739731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957635631540288"/>
                      <c:h val="0.1633334711042684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4D45-5540-B3EC-D231C521D226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No</c:v>
                </c:pt>
                <c:pt idx="1">
                  <c:v>I don't know</c:v>
                </c:pt>
                <c:pt idx="2">
                  <c:v>Yes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0.04</c:v>
                </c:pt>
                <c:pt idx="1">
                  <c:v>0.08</c:v>
                </c:pt>
                <c:pt idx="2">
                  <c:v>0.88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D45-5540-B3EC-D231C521D2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203327168"/>
        <c:axId val="1202995856"/>
      </c:barChart>
      <c:valAx>
        <c:axId val="120299585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out"/>
        <c:minorTickMark val="none"/>
        <c:tickLblPos val="nextTo"/>
        <c:crossAx val="1203327168"/>
        <c:crosses val="autoZero"/>
        <c:crossBetween val="between"/>
      </c:valAx>
      <c:catAx>
        <c:axId val="120332716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20299585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325573721488618E-2"/>
          <c:y val="0.14457569490693684"/>
          <c:w val="0.97534885255702275"/>
          <c:h val="0.62057789150221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C6C-E246-B06E-07DE10B0ED34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C6C-E246-B06E-07DE10B0ED34}"/>
              </c:ext>
            </c:extLst>
          </c:dPt>
          <c:dPt>
            <c:idx val="2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C6C-E246-B06E-07DE10B0ED34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FC6C-E246-B06E-07DE10B0ED34}"/>
              </c:ext>
            </c:extLst>
          </c:dPt>
          <c:dPt>
            <c:idx val="4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C6C-E246-B06E-07DE10B0ED34}"/>
              </c:ext>
            </c:extLst>
          </c:dPt>
          <c:dPt>
            <c:idx val="5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C6C-E246-B06E-07DE10B0ED34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&lt; $10M</c:v>
                </c:pt>
                <c:pt idx="1">
                  <c:v>$11 - $50M</c:v>
                </c:pt>
                <c:pt idx="2">
                  <c:v>$51 - $100M</c:v>
                </c:pt>
                <c:pt idx="3">
                  <c:v>&gt;$100M</c:v>
                </c:pt>
              </c:strCache>
            </c:strRef>
          </c:cat>
          <c:val>
            <c:numRef>
              <c:f>Sheet1!$B$2:$B$5</c:f>
              <c:numCache>
                <c:formatCode>"$"#,##0_);[Red]\("$"#,##0\)</c:formatCode>
                <c:ptCount val="4"/>
                <c:pt idx="0">
                  <c:v>0.5</c:v>
                </c:pt>
                <c:pt idx="1">
                  <c:v>0.36399999999999999</c:v>
                </c:pt>
                <c:pt idx="2">
                  <c:v>5.8999999999999997E-2</c:v>
                </c:pt>
                <c:pt idx="3">
                  <c:v>7.5999999999999998E-2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C6C-E246-B06E-07DE10B0ED3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7"/>
        <c:overlap val="-27"/>
        <c:axId val="1613159392"/>
        <c:axId val="1613161072"/>
      </c:barChart>
      <c:catAx>
        <c:axId val="1613159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3161072"/>
        <c:crosses val="autoZero"/>
        <c:auto val="1"/>
        <c:lblAlgn val="ctr"/>
        <c:lblOffset val="100"/>
        <c:noMultiLvlLbl val="0"/>
      </c:catAx>
      <c:valAx>
        <c:axId val="161316107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_);[Red]\(&quot;$&quot;#,##0\)" sourceLinked="1"/>
        <c:majorTickMark val="none"/>
        <c:minorTickMark val="none"/>
        <c:tickLblPos val="nextTo"/>
        <c:crossAx val="1613159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325573721488618E-2"/>
          <c:y val="0.14457569490693684"/>
          <c:w val="0.97534885255702275"/>
          <c:h val="0.62057789150221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E48-9B47-986F-4818EADE86A5}"/>
              </c:ext>
            </c:extLst>
          </c:dPt>
          <c:dPt>
            <c:idx val="1"/>
            <c:invertIfNegative val="0"/>
            <c:bubble3D val="0"/>
            <c:spPr>
              <a:solidFill>
                <a:srgbClr val="FA96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0E48-9B47-986F-4818EADE86A5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E48-9B47-986F-4818EADE86A5}"/>
              </c:ext>
            </c:extLst>
          </c:dPt>
          <c:dPt>
            <c:idx val="4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0E48-9B47-986F-4818EADE86A5}"/>
              </c:ext>
            </c:extLst>
          </c:dPt>
          <c:dPt>
            <c:idx val="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170D-3A4B-8573-F90C431CBCEB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&lt;$25M</c:v>
                </c:pt>
                <c:pt idx="1">
                  <c:v>$25 - $99M</c:v>
                </c:pt>
                <c:pt idx="2">
                  <c:v>$100 - $499M</c:v>
                </c:pt>
                <c:pt idx="3">
                  <c:v>$500 - $999M</c:v>
                </c:pt>
                <c:pt idx="4">
                  <c:v>$1 - $1.999B</c:v>
                </c:pt>
                <c:pt idx="5">
                  <c:v>$2 - $2.999B</c:v>
                </c:pt>
                <c:pt idx="6">
                  <c:v>&gt;$3B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0.1</c:v>
                </c:pt>
                <c:pt idx="1">
                  <c:v>0.129</c:v>
                </c:pt>
                <c:pt idx="2">
                  <c:v>0.2</c:v>
                </c:pt>
                <c:pt idx="3">
                  <c:v>0.16400000000000001</c:v>
                </c:pt>
                <c:pt idx="4">
                  <c:v>9.2999999999999999E-2</c:v>
                </c:pt>
                <c:pt idx="5">
                  <c:v>7.0999999999999994E-2</c:v>
                </c:pt>
                <c:pt idx="6">
                  <c:v>0.24299999999999999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48-9B47-986F-4818EADE86A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7"/>
        <c:overlap val="-27"/>
        <c:axId val="1613159392"/>
        <c:axId val="1613161072"/>
      </c:barChart>
      <c:catAx>
        <c:axId val="1613159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3161072"/>
        <c:crosses val="autoZero"/>
        <c:auto val="1"/>
        <c:lblAlgn val="ctr"/>
        <c:lblOffset val="100"/>
        <c:noMultiLvlLbl val="0"/>
      </c:catAx>
      <c:valAx>
        <c:axId val="161316107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613159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250707880360641E-2"/>
          <c:y val="6.3531361390213537E-2"/>
          <c:w val="0.96791548686606543"/>
          <c:h val="0.555594922695841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A2D-9B4D-8DB0-567F635D2165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A2D-9B4D-8DB0-567F635D2165}"/>
              </c:ext>
            </c:extLst>
          </c:dPt>
          <c:dPt>
            <c:idx val="2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A2D-9B4D-8DB0-567F635D2165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A2D-9B4D-8DB0-567F635D2165}"/>
              </c:ext>
            </c:extLst>
          </c:dPt>
          <c:dLbls>
            <c:dLbl>
              <c:idx val="0"/>
              <c:layout>
                <c:manualLayout>
                  <c:x val="1.9397962485045935E-4"/>
                  <c:y val="2.8880165390732732E-3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7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38322097406457"/>
                      <c:h val="8.825083654931478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AA2D-9B4D-8DB0-567F635D2165}"/>
                </c:ext>
              </c:extLst>
            </c:dLbl>
            <c:dLbl>
              <c:idx val="1"/>
              <c:layout>
                <c:manualLayout>
                  <c:x val="-1.9877621193767343E-3"/>
                  <c:y val="1.155115661640246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A2D-9B4D-8DB0-567F635D2165}"/>
                </c:ext>
              </c:extLst>
            </c:dLbl>
            <c:dLbl>
              <c:idx val="2"/>
              <c:layout>
                <c:manualLayout>
                  <c:x val="1.9298503841031697E-2"/>
                  <c:y val="-1.0325551613205427E-3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7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741044489755992"/>
                      <c:h val="8.247525824111355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AA2D-9B4D-8DB0-567F635D2165}"/>
                </c:ext>
              </c:extLst>
            </c:dLbl>
            <c:dLbl>
              <c:idx val="3"/>
              <c:layout>
                <c:manualLayout>
                  <c:x val="-2.8137864279825432E-7"/>
                  <c:y val="3.2928255919484332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7675225458712669"/>
                      <c:h val="0.1633333545559307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AA2D-9B4D-8DB0-567F635D2165}"/>
                </c:ext>
              </c:extLst>
            </c:dLbl>
            <c:dLbl>
              <c:idx val="4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AA2D-9B4D-8DB0-567F635D2165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&lt; $10M</c:v>
                </c:pt>
                <c:pt idx="1">
                  <c:v>$11 - $50M</c:v>
                </c:pt>
                <c:pt idx="2">
                  <c:v>$51 - $100M</c:v>
                </c:pt>
                <c:pt idx="3">
                  <c:v>&gt;$100M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0.34499999999999997</c:v>
                </c:pt>
                <c:pt idx="1">
                  <c:v>0.436</c:v>
                </c:pt>
                <c:pt idx="2">
                  <c:v>9.0999999999999998E-2</c:v>
                </c:pt>
                <c:pt idx="3">
                  <c:v>0.127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AA2D-9B4D-8DB0-567F635D21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203327168"/>
        <c:axId val="1202995856"/>
      </c:barChart>
      <c:valAx>
        <c:axId val="120299585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1203327168"/>
        <c:crosses val="autoZero"/>
        <c:crossBetween val="between"/>
      </c:valAx>
      <c:catAx>
        <c:axId val="1203327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299585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250707880360641E-2"/>
          <c:y val="6.3531361390213537E-2"/>
          <c:w val="0.96791548686606543"/>
          <c:h val="0.555594922695841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A2D-9B4D-8DB0-567F635D2165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A2D-9B4D-8DB0-567F635D2165}"/>
              </c:ext>
            </c:extLst>
          </c:dPt>
          <c:dPt>
            <c:idx val="2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A2D-9B4D-8DB0-567F635D2165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A2D-9B4D-8DB0-567F635D2165}"/>
              </c:ext>
            </c:extLst>
          </c:dPt>
          <c:dLbls>
            <c:dLbl>
              <c:idx val="0"/>
              <c:layout>
                <c:manualLayout>
                  <c:x val="1.9397962485045935E-4"/>
                  <c:y val="2.8880165390732732E-3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7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38322097406457"/>
                      <c:h val="8.825083654931478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AA2D-9B4D-8DB0-567F635D2165}"/>
                </c:ext>
              </c:extLst>
            </c:dLbl>
            <c:dLbl>
              <c:idx val="1"/>
              <c:layout>
                <c:manualLayout>
                  <c:x val="-1.9877621193767343E-3"/>
                  <c:y val="1.155115661640246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A2D-9B4D-8DB0-567F635D2165}"/>
                </c:ext>
              </c:extLst>
            </c:dLbl>
            <c:dLbl>
              <c:idx val="2"/>
              <c:layout>
                <c:manualLayout>
                  <c:x val="1.9298503841031697E-2"/>
                  <c:y val="-1.0325551613205427E-3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7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741044489755992"/>
                      <c:h val="8.247525824111355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AA2D-9B4D-8DB0-567F635D2165}"/>
                </c:ext>
              </c:extLst>
            </c:dLbl>
            <c:dLbl>
              <c:idx val="3"/>
              <c:layout>
                <c:manualLayout>
                  <c:x val="-2.8137864279825432E-7"/>
                  <c:y val="3.2928255919484332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7675225458712669"/>
                      <c:h val="0.1633333545559307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AA2D-9B4D-8DB0-567F635D2165}"/>
                </c:ext>
              </c:extLst>
            </c:dLbl>
            <c:dLbl>
              <c:idx val="4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AA2D-9B4D-8DB0-567F635D2165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&lt; $10M</c:v>
                </c:pt>
                <c:pt idx="1">
                  <c:v>$11 - $50M</c:v>
                </c:pt>
                <c:pt idx="2">
                  <c:v>$51 - $100M</c:v>
                </c:pt>
                <c:pt idx="3">
                  <c:v>&gt;$100M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0.46400000000000002</c:v>
                </c:pt>
                <c:pt idx="1">
                  <c:v>0.46400000000000002</c:v>
                </c:pt>
                <c:pt idx="2">
                  <c:v>0</c:v>
                </c:pt>
                <c:pt idx="3">
                  <c:v>7.0999999999999994E-2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AA2D-9B4D-8DB0-567F635D21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203327168"/>
        <c:axId val="1202995856"/>
      </c:barChart>
      <c:valAx>
        <c:axId val="120299585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1203327168"/>
        <c:crosses val="autoZero"/>
        <c:crossBetween val="between"/>
      </c:valAx>
      <c:catAx>
        <c:axId val="1203327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299585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250707880360641E-2"/>
          <c:y val="6.3531361390213537E-2"/>
          <c:w val="0.96791548686606543"/>
          <c:h val="0.555594922695841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A2D-9B4D-8DB0-567F635D2165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A2D-9B4D-8DB0-567F635D2165}"/>
              </c:ext>
            </c:extLst>
          </c:dPt>
          <c:dPt>
            <c:idx val="2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A2D-9B4D-8DB0-567F635D2165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A2D-9B4D-8DB0-567F635D2165}"/>
              </c:ext>
            </c:extLst>
          </c:dPt>
          <c:dLbls>
            <c:dLbl>
              <c:idx val="0"/>
              <c:layout>
                <c:manualLayout>
                  <c:x val="1.9397962485045935E-4"/>
                  <c:y val="2.8880165390732732E-3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7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38322097406457"/>
                      <c:h val="8.825083654931478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AA2D-9B4D-8DB0-567F635D2165}"/>
                </c:ext>
              </c:extLst>
            </c:dLbl>
            <c:dLbl>
              <c:idx val="1"/>
              <c:layout>
                <c:manualLayout>
                  <c:x val="-1.9877621193767343E-3"/>
                  <c:y val="1.155115661640246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A2D-9B4D-8DB0-567F635D2165}"/>
                </c:ext>
              </c:extLst>
            </c:dLbl>
            <c:dLbl>
              <c:idx val="2"/>
              <c:layout>
                <c:manualLayout>
                  <c:x val="1.9298503841031697E-2"/>
                  <c:y val="-1.0325551613205427E-3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7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741044489755992"/>
                      <c:h val="8.247525824111355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AA2D-9B4D-8DB0-567F635D2165}"/>
                </c:ext>
              </c:extLst>
            </c:dLbl>
            <c:dLbl>
              <c:idx val="3"/>
              <c:layout>
                <c:manualLayout>
                  <c:x val="-2.8137864279825432E-7"/>
                  <c:y val="3.2928255919484332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7675225458712669"/>
                      <c:h val="0.1633333545559307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AA2D-9B4D-8DB0-567F635D2165}"/>
                </c:ext>
              </c:extLst>
            </c:dLbl>
            <c:dLbl>
              <c:idx val="4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AA2D-9B4D-8DB0-567F635D2165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&lt; $10M</c:v>
                </c:pt>
                <c:pt idx="1">
                  <c:v>$11 - $50M</c:v>
                </c:pt>
                <c:pt idx="2">
                  <c:v>$51 - $100M</c:v>
                </c:pt>
                <c:pt idx="3">
                  <c:v>&gt;$100M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0.78100000000000003</c:v>
                </c:pt>
                <c:pt idx="1">
                  <c:v>0.156</c:v>
                </c:pt>
                <c:pt idx="2">
                  <c:v>6.3E-2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AA2D-9B4D-8DB0-567F635D21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203327168"/>
        <c:axId val="1202995856"/>
      </c:barChart>
      <c:valAx>
        <c:axId val="120299585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1203327168"/>
        <c:crosses val="autoZero"/>
        <c:crossBetween val="between"/>
      </c:valAx>
      <c:catAx>
        <c:axId val="1203327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299585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250707880360641E-2"/>
          <c:y val="6.3531361390213537E-2"/>
          <c:w val="0.96791548686606543"/>
          <c:h val="0.555594922695841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A2D-9B4D-8DB0-567F635D2165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A2D-9B4D-8DB0-567F635D2165}"/>
              </c:ext>
            </c:extLst>
          </c:dPt>
          <c:dPt>
            <c:idx val="2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A2D-9B4D-8DB0-567F635D2165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A2D-9B4D-8DB0-567F635D2165}"/>
              </c:ext>
            </c:extLst>
          </c:dPt>
          <c:dLbls>
            <c:dLbl>
              <c:idx val="0"/>
              <c:layout>
                <c:manualLayout>
                  <c:x val="1.9397962485045935E-4"/>
                  <c:y val="2.8880165390732732E-3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7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38322097406457"/>
                      <c:h val="8.825083654931478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AA2D-9B4D-8DB0-567F635D2165}"/>
                </c:ext>
              </c:extLst>
            </c:dLbl>
            <c:dLbl>
              <c:idx val="1"/>
              <c:layout>
                <c:manualLayout>
                  <c:x val="-1.9877621193767343E-3"/>
                  <c:y val="1.155115661640246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A2D-9B4D-8DB0-567F635D2165}"/>
                </c:ext>
              </c:extLst>
            </c:dLbl>
            <c:dLbl>
              <c:idx val="2"/>
              <c:layout>
                <c:manualLayout>
                  <c:x val="1.9298503841031697E-2"/>
                  <c:y val="-1.0325551613205427E-3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7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741044489755992"/>
                      <c:h val="8.247525824111355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AA2D-9B4D-8DB0-567F635D2165}"/>
                </c:ext>
              </c:extLst>
            </c:dLbl>
            <c:dLbl>
              <c:idx val="3"/>
              <c:layout>
                <c:manualLayout>
                  <c:x val="-2.8137864279825432E-7"/>
                  <c:y val="3.2928255919484332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7675225458712669"/>
                      <c:h val="0.1633333545559307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AA2D-9B4D-8DB0-567F635D2165}"/>
                </c:ext>
              </c:extLst>
            </c:dLbl>
            <c:dLbl>
              <c:idx val="4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AA2D-9B4D-8DB0-567F635D2165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&lt; $10M</c:v>
                </c:pt>
                <c:pt idx="1">
                  <c:v>$11 - $50M</c:v>
                </c:pt>
                <c:pt idx="2">
                  <c:v>$51 - $100M</c:v>
                </c:pt>
                <c:pt idx="3">
                  <c:v>&gt;$100M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0.77600000000000002</c:v>
                </c:pt>
                <c:pt idx="1">
                  <c:v>0.33300000000000002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AA2D-9B4D-8DB0-567F635D21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203327168"/>
        <c:axId val="1202995856"/>
      </c:barChart>
      <c:valAx>
        <c:axId val="120299585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1203327168"/>
        <c:crosses val="autoZero"/>
        <c:crossBetween val="between"/>
      </c:valAx>
      <c:catAx>
        <c:axId val="1203327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299585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250707880360641E-2"/>
          <c:y val="6.3531361390213537E-2"/>
          <c:w val="0.96791548686606543"/>
          <c:h val="0.555594922695841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2DC-B34A-99C0-2B1B7EF0F458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2DC-B34A-99C0-2B1B7EF0F458}"/>
              </c:ext>
            </c:extLst>
          </c:dPt>
          <c:dPt>
            <c:idx val="2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2DC-B34A-99C0-2B1B7EF0F458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2DC-B34A-99C0-2B1B7EF0F458}"/>
              </c:ext>
            </c:extLst>
          </c:dPt>
          <c:dLbls>
            <c:dLbl>
              <c:idx val="0"/>
              <c:layout>
                <c:manualLayout>
                  <c:x val="1.9397962485045935E-4"/>
                  <c:y val="2.8880165390732732E-3"/>
                </c:manualLayout>
              </c:layout>
              <c:numFmt formatCode="&quot;$&quot;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38322097406457"/>
                      <c:h val="8.825083654931478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12DC-B34A-99C0-2B1B7EF0F458}"/>
                </c:ext>
              </c:extLst>
            </c:dLbl>
            <c:dLbl>
              <c:idx val="1"/>
              <c:layout>
                <c:manualLayout>
                  <c:x val="4.504193656557666E-3"/>
                  <c:y val="1.15510771986940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092003835836038"/>
                      <c:h val="0.10369362193736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12DC-B34A-99C0-2B1B7EF0F458}"/>
                </c:ext>
              </c:extLst>
            </c:dLbl>
            <c:dLbl>
              <c:idx val="2"/>
              <c:layout>
                <c:manualLayout>
                  <c:x val="-2.8103183112480239E-3"/>
                  <c:y val="-1.032410912984872E-3"/>
                </c:manualLayout>
              </c:layout>
              <c:numFmt formatCode="&quot;$&quot;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741044489755992"/>
                      <c:h val="8.247525824111355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12DC-B34A-99C0-2B1B7EF0F458}"/>
                </c:ext>
              </c:extLst>
            </c:dLbl>
            <c:dLbl>
              <c:idx val="3"/>
              <c:layout>
                <c:manualLayout>
                  <c:x val="0"/>
                  <c:y val="1.21662845028762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858748814080544"/>
                      <c:h val="0.1633332310859942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12DC-B34A-99C0-2B1B7EF0F458}"/>
                </c:ext>
              </c:extLst>
            </c:dLbl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&lt; $10M</c:v>
                </c:pt>
                <c:pt idx="1">
                  <c:v>$11- $50M</c:v>
                </c:pt>
                <c:pt idx="2">
                  <c:v>$51 - $100M</c:v>
                </c:pt>
                <c:pt idx="3">
                  <c:v>&gt; $100M</c:v>
                </c:pt>
              </c:strCache>
            </c:strRef>
          </c:cat>
          <c:val>
            <c:numRef>
              <c:f>Sheet1!$B$2:$B$5</c:f>
              <c:numCache>
                <c:formatCode>"$"#,##0_);[Red]\("$"#,##0\)</c:formatCode>
                <c:ptCount val="4"/>
                <c:pt idx="0">
                  <c:v>617234043</c:v>
                </c:pt>
                <c:pt idx="1">
                  <c:v>1725802632</c:v>
                </c:pt>
                <c:pt idx="2">
                  <c:v>3214285714</c:v>
                </c:pt>
                <c:pt idx="3">
                  <c:v>3187500000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2DC-B34A-99C0-2B1B7EF0F4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203327168"/>
        <c:axId val="1202995856"/>
      </c:barChart>
      <c:valAx>
        <c:axId val="120299585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_);[Red]\(&quot;$&quot;#,##0\)" sourceLinked="1"/>
        <c:majorTickMark val="out"/>
        <c:minorTickMark val="none"/>
        <c:tickLblPos val="nextTo"/>
        <c:crossAx val="1203327168"/>
        <c:crosses val="autoZero"/>
        <c:crossBetween val="between"/>
      </c:valAx>
      <c:catAx>
        <c:axId val="1203327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299585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250707880360641E-2"/>
          <c:y val="6.3531361390213537E-2"/>
          <c:w val="0.96791548686606543"/>
          <c:h val="0.555594922695841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2DC-B34A-99C0-2B1B7EF0F458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2DC-B34A-99C0-2B1B7EF0F458}"/>
              </c:ext>
            </c:extLst>
          </c:dPt>
          <c:dPt>
            <c:idx val="2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2DC-B34A-99C0-2B1B7EF0F458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2DC-B34A-99C0-2B1B7EF0F458}"/>
              </c:ext>
            </c:extLst>
          </c:dPt>
          <c:dLbls>
            <c:dLbl>
              <c:idx val="0"/>
              <c:layout>
                <c:manualLayout>
                  <c:x val="1.9397962485045935E-4"/>
                  <c:y val="2.8880165390732732E-3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38322097406457"/>
                      <c:h val="8.825083654931478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12DC-B34A-99C0-2B1B7EF0F458}"/>
                </c:ext>
              </c:extLst>
            </c:dLbl>
            <c:dLbl>
              <c:idx val="1"/>
              <c:layout>
                <c:manualLayout>
                  <c:x val="4.504193656557666E-3"/>
                  <c:y val="1.15510771986940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092003835836038"/>
                      <c:h val="0.10369362193736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12DC-B34A-99C0-2B1B7EF0F458}"/>
                </c:ext>
              </c:extLst>
            </c:dLbl>
            <c:dLbl>
              <c:idx val="2"/>
              <c:layout>
                <c:manualLayout>
                  <c:x val="-2.8103183112480239E-3"/>
                  <c:y val="-1.032410912984872E-3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741044489755992"/>
                      <c:h val="8.247525824111355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12DC-B34A-99C0-2B1B7EF0F458}"/>
                </c:ext>
              </c:extLst>
            </c:dLbl>
            <c:dLbl>
              <c:idx val="3"/>
              <c:layout>
                <c:manualLayout>
                  <c:x val="0"/>
                  <c:y val="1.21662845028762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858748814080544"/>
                      <c:h val="0.1633332310859942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12DC-B34A-99C0-2B1B7EF0F458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&lt; $10M</c:v>
                </c:pt>
                <c:pt idx="1">
                  <c:v>$11- $50M</c:v>
                </c:pt>
                <c:pt idx="2">
                  <c:v>$51 - $100M</c:v>
                </c:pt>
                <c:pt idx="3">
                  <c:v>&gt; $100M</c:v>
                </c:pt>
              </c:strCache>
            </c:strRef>
          </c:cat>
          <c:val>
            <c:numRef>
              <c:f>Sheet1!$B$2:$B$5</c:f>
              <c:numCache>
                <c:formatCode>"$"#,##0_);[Red]\("$"#,##0\)</c:formatCode>
                <c:ptCount val="4"/>
                <c:pt idx="0">
                  <c:v>0.32400000000000001</c:v>
                </c:pt>
                <c:pt idx="1">
                  <c:v>0.48499999999999999</c:v>
                </c:pt>
                <c:pt idx="2">
                  <c:v>8.7999999999999995E-2</c:v>
                </c:pt>
                <c:pt idx="3">
                  <c:v>0.10299999999999999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2DC-B34A-99C0-2B1B7EF0F4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203327168"/>
        <c:axId val="1202995856"/>
      </c:barChart>
      <c:valAx>
        <c:axId val="120299585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_);[Red]\(&quot;$&quot;#,##0\)" sourceLinked="1"/>
        <c:majorTickMark val="out"/>
        <c:minorTickMark val="none"/>
        <c:tickLblPos val="nextTo"/>
        <c:crossAx val="1203327168"/>
        <c:crosses val="autoZero"/>
        <c:crossBetween val="between"/>
      </c:valAx>
      <c:catAx>
        <c:axId val="1203327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299585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250707880360641E-2"/>
          <c:y val="6.3531361390213537E-2"/>
          <c:w val="0.96791548686606543"/>
          <c:h val="0.555594922695841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2DC-B34A-99C0-2B1B7EF0F458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2DC-B34A-99C0-2B1B7EF0F458}"/>
              </c:ext>
            </c:extLst>
          </c:dPt>
          <c:dPt>
            <c:idx val="2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2DC-B34A-99C0-2B1B7EF0F458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2DC-B34A-99C0-2B1B7EF0F458}"/>
              </c:ext>
            </c:extLst>
          </c:dPt>
          <c:dLbls>
            <c:dLbl>
              <c:idx val="0"/>
              <c:layout>
                <c:manualLayout>
                  <c:x val="1.9397962485045935E-4"/>
                  <c:y val="2.8880165390732732E-3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38322097406457"/>
                      <c:h val="8.825083654931478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12DC-B34A-99C0-2B1B7EF0F458}"/>
                </c:ext>
              </c:extLst>
            </c:dLbl>
            <c:dLbl>
              <c:idx val="1"/>
              <c:layout>
                <c:manualLayout>
                  <c:x val="4.504193656557666E-3"/>
                  <c:y val="1.15510771986940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092003835836038"/>
                      <c:h val="0.10369362193736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12DC-B34A-99C0-2B1B7EF0F458}"/>
                </c:ext>
              </c:extLst>
            </c:dLbl>
            <c:dLbl>
              <c:idx val="2"/>
              <c:layout>
                <c:manualLayout>
                  <c:x val="-2.8103183112480239E-3"/>
                  <c:y val="-1.032410912984872E-3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741044489755992"/>
                      <c:h val="8.247525824111355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12DC-B34A-99C0-2B1B7EF0F458}"/>
                </c:ext>
              </c:extLst>
            </c:dLbl>
            <c:dLbl>
              <c:idx val="3"/>
              <c:layout>
                <c:manualLayout>
                  <c:x val="0"/>
                  <c:y val="1.21662845028762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858748814080544"/>
                      <c:h val="0.1633332310859942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12DC-B34A-99C0-2B1B7EF0F458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&lt; $10M</c:v>
                </c:pt>
                <c:pt idx="1">
                  <c:v>$11- $50M</c:v>
                </c:pt>
                <c:pt idx="2">
                  <c:v>$51 - $100M</c:v>
                </c:pt>
                <c:pt idx="3">
                  <c:v>&gt; $100M</c:v>
                </c:pt>
              </c:strCache>
            </c:strRef>
          </c:cat>
          <c:val>
            <c:numRef>
              <c:f>Sheet1!$B$2:$B$5</c:f>
              <c:numCache>
                <c:formatCode>"$"#,##0_);[Red]\("$"#,##0\)</c:formatCode>
                <c:ptCount val="4"/>
                <c:pt idx="0">
                  <c:v>0.76500000000000001</c:v>
                </c:pt>
                <c:pt idx="1">
                  <c:v>0.17599999999999999</c:v>
                </c:pt>
                <c:pt idx="2">
                  <c:v>2.9000000000000001E-2</c:v>
                </c:pt>
                <c:pt idx="3">
                  <c:v>2.9000000000000001E-2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2DC-B34A-99C0-2B1B7EF0F4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203327168"/>
        <c:axId val="1202995856"/>
      </c:barChart>
      <c:valAx>
        <c:axId val="120299585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_);[Red]\(&quot;$&quot;#,##0\)" sourceLinked="1"/>
        <c:majorTickMark val="out"/>
        <c:minorTickMark val="none"/>
        <c:tickLblPos val="nextTo"/>
        <c:crossAx val="1203327168"/>
        <c:crosses val="autoZero"/>
        <c:crossBetween val="between"/>
      </c:valAx>
      <c:catAx>
        <c:axId val="1203327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299585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919221586113272E-2"/>
          <c:y val="0.1169200494216555"/>
          <c:w val="0.80962233475306999"/>
          <c:h val="0.8275049260939116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B31-BC43-96FF-ACCFDE5D3885}"/>
              </c:ext>
            </c:extLst>
          </c:dPt>
          <c:dPt>
            <c:idx val="1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B31-BC43-96FF-ACCFDE5D3885}"/>
              </c:ext>
            </c:extLst>
          </c:dPt>
          <c:dPt>
            <c:idx val="2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B31-BC43-96FF-ACCFDE5D3885}"/>
              </c:ext>
            </c:extLst>
          </c:dPt>
          <c:dPt>
            <c:idx val="3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B31-BC43-96FF-ACCFDE5D3885}"/>
              </c:ext>
            </c:extLst>
          </c:dPt>
          <c:dLbls>
            <c:dLbl>
              <c:idx val="0"/>
              <c:layout>
                <c:manualLayout>
                  <c:x val="1.9397962485045935E-4"/>
                  <c:y val="2.8880165390732732E-3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38322097406457"/>
                      <c:h val="8.825083654931478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2B31-BC43-96FF-ACCFDE5D3885}"/>
                </c:ext>
              </c:extLst>
            </c:dLbl>
            <c:dLbl>
              <c:idx val="1"/>
              <c:layout>
                <c:manualLayout>
                  <c:x val="2.9670886849024955E-2"/>
                  <c:y val="1.15511566164024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810081509803465"/>
                      <c:h val="0.1169558995236570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2B31-BC43-96FF-ACCFDE5D3885}"/>
                </c:ext>
              </c:extLst>
            </c:dLbl>
            <c:dLbl>
              <c:idx val="2"/>
              <c:layout>
                <c:manualLayout>
                  <c:x val="-2.5327168455421996E-2"/>
                  <c:y val="2.0838499743401632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741044489755992"/>
                      <c:h val="8.247525824111355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2B31-BC43-96FF-ACCFDE5D3885}"/>
                </c:ext>
              </c:extLst>
            </c:dLbl>
            <c:dLbl>
              <c:idx val="3"/>
              <c:layout>
                <c:manualLayout>
                  <c:x val="-2.1621858076105525E-2"/>
                  <c:y val="5.77540919739731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957635631540288"/>
                      <c:h val="0.1633334711042684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2B31-BC43-96FF-ACCFDE5D3885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No</c:v>
                </c:pt>
                <c:pt idx="1">
                  <c:v>I don't know</c:v>
                </c:pt>
                <c:pt idx="3">
                  <c:v>Yes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0</c:v>
                </c:pt>
                <c:pt idx="1">
                  <c:v>0</c:v>
                </c:pt>
                <c:pt idx="2">
                  <c:v>4.4999999999999998E-2</c:v>
                </c:pt>
                <c:pt idx="3">
                  <c:v>0.95499999999999996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B31-BC43-96FF-ACCFDE5D38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203327168"/>
        <c:axId val="1202995856"/>
      </c:barChart>
      <c:valAx>
        <c:axId val="120299585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out"/>
        <c:minorTickMark val="none"/>
        <c:tickLblPos val="nextTo"/>
        <c:crossAx val="1203327168"/>
        <c:crosses val="autoZero"/>
        <c:crossBetween val="between"/>
      </c:valAx>
      <c:catAx>
        <c:axId val="120332716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20299585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919221586113272E-2"/>
          <c:y val="0.1169200494216555"/>
          <c:w val="0.80962233475306999"/>
          <c:h val="0.8275049260939116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17C-B74B-BCED-608ECAF8C9C1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17C-B74B-BCED-608ECAF8C9C1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17C-B74B-BCED-608ECAF8C9C1}"/>
              </c:ext>
            </c:extLst>
          </c:dPt>
          <c:dPt>
            <c:idx val="3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17C-B74B-BCED-608ECAF8C9C1}"/>
              </c:ext>
            </c:extLst>
          </c:dPt>
          <c:dLbls>
            <c:dLbl>
              <c:idx val="0"/>
              <c:layout>
                <c:manualLayout>
                  <c:x val="1.9397962485045935E-4"/>
                  <c:y val="2.8880165390732732E-3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38322097406457"/>
                      <c:h val="8.825083654931478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17C-B74B-BCED-608ECAF8C9C1}"/>
                </c:ext>
              </c:extLst>
            </c:dLbl>
            <c:dLbl>
              <c:idx val="1"/>
              <c:layout>
                <c:manualLayout>
                  <c:x val="2.9670886849024955E-2"/>
                  <c:y val="1.15511566164024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810081509803465"/>
                      <c:h val="0.1169558995236570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817C-B74B-BCED-608ECAF8C9C1}"/>
                </c:ext>
              </c:extLst>
            </c:dLbl>
            <c:dLbl>
              <c:idx val="2"/>
              <c:layout>
                <c:manualLayout>
                  <c:x val="-2.5327168455421996E-2"/>
                  <c:y val="2.0838499743401632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741044489755992"/>
                      <c:h val="8.247525824111355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817C-B74B-BCED-608ECAF8C9C1}"/>
                </c:ext>
              </c:extLst>
            </c:dLbl>
            <c:dLbl>
              <c:idx val="3"/>
              <c:layout>
                <c:manualLayout>
                  <c:x val="-2.1621858076105525E-2"/>
                  <c:y val="5.77540919739731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957635631540288"/>
                      <c:h val="0.1633334711042684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817C-B74B-BCED-608ECAF8C9C1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No</c:v>
                </c:pt>
                <c:pt idx="1">
                  <c:v>I don't know</c:v>
                </c:pt>
                <c:pt idx="3">
                  <c:v>Yes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0.308</c:v>
                </c:pt>
                <c:pt idx="3">
                  <c:v>0.69199999999999995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17C-B74B-BCED-608ECAF8C9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203327168"/>
        <c:axId val="1202995856"/>
      </c:barChart>
      <c:valAx>
        <c:axId val="120299585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out"/>
        <c:minorTickMark val="none"/>
        <c:tickLblPos val="nextTo"/>
        <c:crossAx val="1203327168"/>
        <c:crosses val="autoZero"/>
        <c:crossBetween val="between"/>
      </c:valAx>
      <c:catAx>
        <c:axId val="120332716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20299585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919221586113272E-2"/>
          <c:y val="0.1169200494216555"/>
          <c:w val="0.80962233475306999"/>
          <c:h val="0.8275049260939116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96B-A048-A23D-FE8523842EA0}"/>
              </c:ext>
            </c:extLst>
          </c:dPt>
          <c:dPt>
            <c:idx val="1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96B-A048-A23D-FE8523842EA0}"/>
              </c:ext>
            </c:extLst>
          </c:dPt>
          <c:dPt>
            <c:idx val="2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96B-A048-A23D-FE8523842EA0}"/>
              </c:ext>
            </c:extLst>
          </c:dPt>
          <c:dPt>
            <c:idx val="3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96B-A048-A23D-FE8523842EA0}"/>
              </c:ext>
            </c:extLst>
          </c:dPt>
          <c:dLbls>
            <c:dLbl>
              <c:idx val="0"/>
              <c:layout>
                <c:manualLayout>
                  <c:x val="1.9397962485045935E-4"/>
                  <c:y val="2.8880165390732732E-3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38322097406457"/>
                      <c:h val="8.825083654931478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596B-A048-A23D-FE8523842EA0}"/>
                </c:ext>
              </c:extLst>
            </c:dLbl>
            <c:dLbl>
              <c:idx val="1"/>
              <c:layout>
                <c:manualLayout>
                  <c:x val="2.9670886849024955E-2"/>
                  <c:y val="1.15511566164024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810081509803465"/>
                      <c:h val="0.1169558995236570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596B-A048-A23D-FE8523842EA0}"/>
                </c:ext>
              </c:extLst>
            </c:dLbl>
            <c:dLbl>
              <c:idx val="2"/>
              <c:layout>
                <c:manualLayout>
                  <c:x val="-5.4065938432644629E-3"/>
                  <c:y val="1.2909503304870305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741044489755992"/>
                      <c:h val="8.247525824111355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596B-A048-A23D-FE8523842EA0}"/>
                </c:ext>
              </c:extLst>
            </c:dLbl>
            <c:dLbl>
              <c:idx val="3"/>
              <c:layout>
                <c:manualLayout>
                  <c:x val="-2.1621858076105525E-2"/>
                  <c:y val="5.77540919739731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957635631540288"/>
                      <c:h val="0.1633334711042684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596B-A048-A23D-FE8523842EA0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No</c:v>
                </c:pt>
                <c:pt idx="1">
                  <c:v>I don't know</c:v>
                </c:pt>
                <c:pt idx="3">
                  <c:v>Yes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4.8000000000000001E-2</c:v>
                </c:pt>
                <c:pt idx="1">
                  <c:v>9.5000000000000001E-2</c:v>
                </c:pt>
                <c:pt idx="2">
                  <c:v>0.52400000000000002</c:v>
                </c:pt>
                <c:pt idx="3">
                  <c:v>0.33300000000000002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96B-A048-A23D-FE8523842E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203327168"/>
        <c:axId val="1202995856"/>
      </c:barChart>
      <c:valAx>
        <c:axId val="120299585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out"/>
        <c:minorTickMark val="none"/>
        <c:tickLblPos val="nextTo"/>
        <c:crossAx val="1203327168"/>
        <c:crosses val="autoZero"/>
        <c:crossBetween val="between"/>
      </c:valAx>
      <c:catAx>
        <c:axId val="120332716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20299585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325573721488618E-2"/>
          <c:y val="0.14457569490693684"/>
          <c:w val="0.97534885255702275"/>
          <c:h val="0.62057789150221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E48-9B47-986F-4818EADE86A5}"/>
              </c:ext>
            </c:extLst>
          </c:dPt>
          <c:dPt>
            <c:idx val="1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0E48-9B47-986F-4818EADE86A5}"/>
              </c:ext>
            </c:extLst>
          </c:dPt>
          <c:dPt>
            <c:idx val="2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E48-9B47-986F-4818EADE86A5}"/>
              </c:ext>
            </c:extLst>
          </c:dPt>
          <c:dPt>
            <c:idx val="4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0E48-9B47-986F-4818EADE86A5}"/>
              </c:ext>
            </c:extLst>
          </c:dPt>
          <c:dPt>
            <c:idx val="5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170D-3A4B-8573-F90C431CBCEB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We have a formal, ongoing cost reduction process. It is the way we work.</c:v>
                </c:pt>
                <c:pt idx="1">
                  <c:v>We have a regular but occasional cost reducgtion programs</c:v>
                </c:pt>
                <c:pt idx="2">
                  <c:v>We have occasional ad hoc cost reduction programs</c:v>
                </c:pt>
                <c:pt idx="3">
                  <c:v>We generally do not have any formal cost reduction programs</c:v>
                </c:pt>
                <c:pt idx="4">
                  <c:v>We currently have a one-time cost reduction program running.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0.42399999999999999</c:v>
                </c:pt>
                <c:pt idx="1">
                  <c:v>0.23400000000000001</c:v>
                </c:pt>
                <c:pt idx="2">
                  <c:v>0.2087</c:v>
                </c:pt>
                <c:pt idx="3">
                  <c:v>0.114</c:v>
                </c:pt>
                <c:pt idx="4">
                  <c:v>2.1999999999999999E-2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48-9B47-986F-4818EADE86A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7"/>
        <c:overlap val="-27"/>
        <c:axId val="1613159392"/>
        <c:axId val="1613161072"/>
      </c:barChart>
      <c:catAx>
        <c:axId val="1613159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3161072"/>
        <c:crosses val="autoZero"/>
        <c:auto val="1"/>
        <c:lblAlgn val="ctr"/>
        <c:lblOffset val="100"/>
        <c:noMultiLvlLbl val="0"/>
      </c:catAx>
      <c:valAx>
        <c:axId val="161316107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613159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919221586113272E-2"/>
          <c:y val="0.1169200494216555"/>
          <c:w val="0.80962233475306999"/>
          <c:h val="0.8275049260939116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D7F-874A-8A2C-159BAF746F79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D7F-874A-8A2C-159BAF746F79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D7F-874A-8A2C-159BAF746F79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D7F-874A-8A2C-159BAF746F79}"/>
              </c:ext>
            </c:extLst>
          </c:dPt>
          <c:dLbls>
            <c:dLbl>
              <c:idx val="0"/>
              <c:layout>
                <c:manualLayout>
                  <c:x val="1.9397962485045935E-4"/>
                  <c:y val="2.8880165390732732E-3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38322097406457"/>
                      <c:h val="8.825083654931478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7D7F-874A-8A2C-159BAF746F79}"/>
                </c:ext>
              </c:extLst>
            </c:dLbl>
            <c:dLbl>
              <c:idx val="1"/>
              <c:layout>
                <c:manualLayout>
                  <c:x val="2.9670886849024955E-2"/>
                  <c:y val="1.15511566164024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810081509803465"/>
                      <c:h val="0.1169558995236570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7D7F-874A-8A2C-159BAF746F79}"/>
                </c:ext>
              </c:extLst>
            </c:dLbl>
            <c:dLbl>
              <c:idx val="2"/>
              <c:layout>
                <c:manualLayout>
                  <c:x val="-5.4065938432644629E-3"/>
                  <c:y val="1.2909503304870305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741044489755992"/>
                      <c:h val="8.247525824111355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7D7F-874A-8A2C-159BAF746F79}"/>
                </c:ext>
              </c:extLst>
            </c:dLbl>
            <c:dLbl>
              <c:idx val="3"/>
              <c:layout>
                <c:manualLayout>
                  <c:x val="-2.1621858076105525E-2"/>
                  <c:y val="5.77540919739731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957635631540288"/>
                      <c:h val="0.1633334711042684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7D7F-874A-8A2C-159BAF746F79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No</c:v>
                </c:pt>
                <c:pt idx="1">
                  <c:v>I don't know</c:v>
                </c:pt>
                <c:pt idx="3">
                  <c:v>Yes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0.72699999999999998</c:v>
                </c:pt>
                <c:pt idx="3">
                  <c:v>0.27300000000000002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D7F-874A-8A2C-159BAF746F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203327168"/>
        <c:axId val="1202995856"/>
      </c:barChart>
      <c:valAx>
        <c:axId val="120299585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out"/>
        <c:minorTickMark val="none"/>
        <c:tickLblPos val="nextTo"/>
        <c:crossAx val="1203327168"/>
        <c:crosses val="autoZero"/>
        <c:crossBetween val="between"/>
      </c:valAx>
      <c:catAx>
        <c:axId val="120332716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20299585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919221586113272E-2"/>
          <c:y val="0.1169200494216555"/>
          <c:w val="0.80962233475306999"/>
          <c:h val="0.8275049260939116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FF71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71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520-FC42-897C-33D936C5659D}"/>
              </c:ext>
            </c:extLst>
          </c:dPt>
          <c:dPt>
            <c:idx val="1"/>
            <c:invertIfNegative val="0"/>
            <c:bubble3D val="0"/>
            <c:spPr>
              <a:solidFill>
                <a:srgbClr val="FF71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520-FC42-897C-33D936C5659D}"/>
              </c:ext>
            </c:extLst>
          </c:dPt>
          <c:dPt>
            <c:idx val="2"/>
            <c:invertIfNegative val="0"/>
            <c:bubble3D val="0"/>
            <c:spPr>
              <a:solidFill>
                <a:srgbClr val="FF71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520-FC42-897C-33D936C5659D}"/>
              </c:ext>
            </c:extLst>
          </c:dPt>
          <c:dPt>
            <c:idx val="3"/>
            <c:invertIfNegative val="0"/>
            <c:bubble3D val="0"/>
            <c:spPr>
              <a:solidFill>
                <a:srgbClr val="FF71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520-FC42-897C-33D936C5659D}"/>
              </c:ext>
            </c:extLst>
          </c:dPt>
          <c:dLbls>
            <c:dLbl>
              <c:idx val="0"/>
              <c:layout>
                <c:manualLayout>
                  <c:x val="1.9397962485045935E-4"/>
                  <c:y val="2.8880165390732732E-3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38322097406457"/>
                      <c:h val="8.825083654931478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0520-FC42-897C-33D936C5659D}"/>
                </c:ext>
              </c:extLst>
            </c:dLbl>
            <c:dLbl>
              <c:idx val="1"/>
              <c:layout>
                <c:manualLayout>
                  <c:x val="2.9670886849024955E-2"/>
                  <c:y val="1.15511566164024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810081509803465"/>
                      <c:h val="0.1169558995236570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0520-FC42-897C-33D936C5659D}"/>
                </c:ext>
              </c:extLst>
            </c:dLbl>
            <c:dLbl>
              <c:idx val="2"/>
              <c:layout>
                <c:manualLayout>
                  <c:x val="-5.4065938432644629E-3"/>
                  <c:y val="1.2909503304870305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741044489755992"/>
                      <c:h val="8.247525824111355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0520-FC42-897C-33D936C5659D}"/>
                </c:ext>
              </c:extLst>
            </c:dLbl>
            <c:dLbl>
              <c:idx val="3"/>
              <c:layout>
                <c:manualLayout>
                  <c:x val="-2.1621858076105525E-2"/>
                  <c:y val="5.77540919739731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957635631540288"/>
                      <c:h val="0.1633334711042684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0520-FC42-897C-33D936C5659D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No</c:v>
                </c:pt>
                <c:pt idx="1">
                  <c:v>I don't know</c:v>
                </c:pt>
                <c:pt idx="3">
                  <c:v>Yes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0.11799999999999999</c:v>
                </c:pt>
                <c:pt idx="1">
                  <c:v>0.11799999999999999</c:v>
                </c:pt>
                <c:pt idx="2">
                  <c:v>0.58799999999999997</c:v>
                </c:pt>
                <c:pt idx="3">
                  <c:v>0.17599999999999999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520-FC42-897C-33D936C565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203327168"/>
        <c:axId val="1202995856"/>
      </c:barChart>
      <c:valAx>
        <c:axId val="120299585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out"/>
        <c:minorTickMark val="none"/>
        <c:tickLblPos val="nextTo"/>
        <c:crossAx val="1203327168"/>
        <c:crosses val="autoZero"/>
        <c:crossBetween val="between"/>
      </c:valAx>
      <c:catAx>
        <c:axId val="120332716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20299585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919221586113272E-2"/>
          <c:y val="0.1169200494216555"/>
          <c:w val="0.80962233475306999"/>
          <c:h val="0.8275049260939116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54E-A84D-8A18-DB8CFABAA42B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54E-A84D-8A18-DB8CFABAA42B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54E-A84D-8A18-DB8CFABAA42B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54E-A84D-8A18-DB8CFABAA42B}"/>
              </c:ext>
            </c:extLst>
          </c:dPt>
          <c:dLbls>
            <c:dLbl>
              <c:idx val="0"/>
              <c:layout>
                <c:manualLayout>
                  <c:x val="1.9397962485045935E-4"/>
                  <c:y val="2.8880165390732732E-3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38322097406457"/>
                      <c:h val="8.825083654931478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654E-A84D-8A18-DB8CFABAA42B}"/>
                </c:ext>
              </c:extLst>
            </c:dLbl>
            <c:dLbl>
              <c:idx val="1"/>
              <c:layout>
                <c:manualLayout>
                  <c:x val="2.9670886849024955E-2"/>
                  <c:y val="1.15511566164024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810081509803465"/>
                      <c:h val="0.1169558995236570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654E-A84D-8A18-DB8CFABAA42B}"/>
                </c:ext>
              </c:extLst>
            </c:dLbl>
            <c:dLbl>
              <c:idx val="2"/>
              <c:layout>
                <c:manualLayout>
                  <c:x val="-5.4065938432644629E-3"/>
                  <c:y val="1.2909503304870305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741044489755992"/>
                      <c:h val="8.247525824111355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654E-A84D-8A18-DB8CFABAA42B}"/>
                </c:ext>
              </c:extLst>
            </c:dLbl>
            <c:dLbl>
              <c:idx val="3"/>
              <c:layout>
                <c:manualLayout>
                  <c:x val="-2.1621858076105525E-2"/>
                  <c:y val="5.77540919739731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957635631540288"/>
                      <c:h val="0.1633334711042684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654E-A84D-8A18-DB8CFABAA42B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No</c:v>
                </c:pt>
                <c:pt idx="1">
                  <c:v>I don't know</c:v>
                </c:pt>
                <c:pt idx="3">
                  <c:v>Yes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0.27800000000000002</c:v>
                </c:pt>
                <c:pt idx="1">
                  <c:v>0.27800000000000002</c:v>
                </c:pt>
                <c:pt idx="2">
                  <c:v>0.16700000000000001</c:v>
                </c:pt>
                <c:pt idx="3">
                  <c:v>0.27800000000000002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54E-A84D-8A18-DB8CFABAA4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203327168"/>
        <c:axId val="1202995856"/>
      </c:barChart>
      <c:valAx>
        <c:axId val="120299585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out"/>
        <c:minorTickMark val="none"/>
        <c:tickLblPos val="nextTo"/>
        <c:crossAx val="1203327168"/>
        <c:crosses val="autoZero"/>
        <c:crossBetween val="between"/>
      </c:valAx>
      <c:catAx>
        <c:axId val="120332716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20299585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325573721488618E-2"/>
          <c:y val="0.14457569490693684"/>
          <c:w val="0.97534885255702275"/>
          <c:h val="0.62057789150221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B5D-7942-A437-C84E99788EC8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B5D-7942-A437-C84E99788EC8}"/>
              </c:ext>
            </c:extLst>
          </c:dPt>
          <c:dPt>
            <c:idx val="2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B5D-7942-A437-C84E99788EC8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B5D-7942-A437-C84E99788EC8}"/>
              </c:ext>
            </c:extLst>
          </c:dPt>
          <c:dPt>
            <c:idx val="4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0B5D-7942-A437-C84E99788EC8}"/>
              </c:ext>
            </c:extLst>
          </c:dPt>
          <c:dPt>
            <c:idx val="5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0B5D-7942-A437-C84E99788EC8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Owned by finance and internal team</c:v>
                </c:pt>
                <c:pt idx="1">
                  <c:v>Owned by a dedicated internal team</c:v>
                </c:pt>
                <c:pt idx="2">
                  <c:v>Brought in outside consultants to lead</c:v>
                </c:pt>
              </c:strCache>
            </c:strRef>
          </c:cat>
          <c:val>
            <c:numRef>
              <c:f>Sheet1!$B$2:$B$4</c:f>
              <c:numCache>
                <c:formatCode>"$"#,##0_);[Red]\("$"#,##0\)</c:formatCode>
                <c:ptCount val="3"/>
                <c:pt idx="0">
                  <c:v>0.6</c:v>
                </c:pt>
                <c:pt idx="1">
                  <c:v>0.255</c:v>
                </c:pt>
                <c:pt idx="2">
                  <c:v>0.14499999999999999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B5D-7942-A437-C84E99788EC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7"/>
        <c:overlap val="-27"/>
        <c:axId val="1613159392"/>
        <c:axId val="1613161072"/>
      </c:barChart>
      <c:catAx>
        <c:axId val="1613159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3161072"/>
        <c:crosses val="autoZero"/>
        <c:auto val="1"/>
        <c:lblAlgn val="ctr"/>
        <c:lblOffset val="100"/>
        <c:noMultiLvlLbl val="0"/>
      </c:catAx>
      <c:valAx>
        <c:axId val="161316107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_);[Red]\(&quot;$&quot;#,##0\)" sourceLinked="1"/>
        <c:majorTickMark val="none"/>
        <c:minorTickMark val="none"/>
        <c:tickLblPos val="nextTo"/>
        <c:crossAx val="1613159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325573721488618E-2"/>
          <c:y val="0.14457569490693684"/>
          <c:w val="0.97534885255702275"/>
          <c:h val="0.502815219377703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2EE-304D-8A29-3301A8FA14D4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2EE-304D-8A29-3301A8FA14D4}"/>
              </c:ext>
            </c:extLst>
          </c:dPt>
          <c:dPt>
            <c:idx val="2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2EE-304D-8A29-3301A8FA14D4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2EE-304D-8A29-3301A8FA14D4}"/>
              </c:ext>
            </c:extLst>
          </c:dPt>
          <c:dPt>
            <c:idx val="4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2EE-304D-8A29-3301A8FA14D4}"/>
              </c:ext>
            </c:extLst>
          </c:dPt>
          <c:dPt>
            <c:idx val="5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F2EE-304D-8A29-3301A8FA14D4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Owned by finance and internal team</c:v>
                </c:pt>
                <c:pt idx="1">
                  <c:v>Owned by a dedicated internal team</c:v>
                </c:pt>
                <c:pt idx="2">
                  <c:v>Brought in outside consultants to lead</c:v>
                </c:pt>
              </c:strCache>
            </c:strRef>
          </c:cat>
          <c:val>
            <c:numRef>
              <c:f>Sheet1!$B$2:$B$4</c:f>
              <c:numCache>
                <c:formatCode>"$"#,##0_);[Red]\("$"#,##0\)</c:formatCode>
                <c:ptCount val="3"/>
                <c:pt idx="0">
                  <c:v>0.65700000000000003</c:v>
                </c:pt>
                <c:pt idx="1">
                  <c:v>0.27100000000000002</c:v>
                </c:pt>
                <c:pt idx="2">
                  <c:v>7.0999999999999994E-2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F2EE-304D-8A29-3301A8FA14D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7"/>
        <c:overlap val="-27"/>
        <c:axId val="1613159392"/>
        <c:axId val="1613161072"/>
      </c:barChart>
      <c:catAx>
        <c:axId val="161315939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900" b="1" dirty="0">
                    <a:solidFill>
                      <a:schemeClr val="tx1"/>
                    </a:solidFill>
                  </a:rPr>
                  <a:t>We have a formal, ongoing cost reduction process. It is the way we work.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3161072"/>
        <c:crosses val="autoZero"/>
        <c:auto val="1"/>
        <c:lblAlgn val="ctr"/>
        <c:lblOffset val="100"/>
        <c:noMultiLvlLbl val="0"/>
      </c:catAx>
      <c:valAx>
        <c:axId val="161316107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_);[Red]\(&quot;$&quot;#,##0\)" sourceLinked="1"/>
        <c:majorTickMark val="none"/>
        <c:minorTickMark val="none"/>
        <c:tickLblPos val="nextTo"/>
        <c:crossAx val="1613159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325573721488618E-2"/>
          <c:y val="0.14457569490693684"/>
          <c:w val="0.97534885255702275"/>
          <c:h val="0.502815219377703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2EE-304D-8A29-3301A8FA14D4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2EE-304D-8A29-3301A8FA14D4}"/>
              </c:ext>
            </c:extLst>
          </c:dPt>
          <c:dPt>
            <c:idx val="2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2EE-304D-8A29-3301A8FA14D4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2EE-304D-8A29-3301A8FA14D4}"/>
              </c:ext>
            </c:extLst>
          </c:dPt>
          <c:dPt>
            <c:idx val="4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2EE-304D-8A29-3301A8FA14D4}"/>
              </c:ext>
            </c:extLst>
          </c:dPt>
          <c:dPt>
            <c:idx val="5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F2EE-304D-8A29-3301A8FA14D4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Owned by finance and internal team</c:v>
                </c:pt>
                <c:pt idx="1">
                  <c:v>Owned by a dedicated internal team</c:v>
                </c:pt>
                <c:pt idx="2">
                  <c:v>Brought in outside consultants to lead</c:v>
                </c:pt>
              </c:strCache>
            </c:strRef>
          </c:cat>
          <c:val>
            <c:numRef>
              <c:f>Sheet1!$B$2:$B$4</c:f>
              <c:numCache>
                <c:formatCode>"$"#,##0_);[Red]\("$"#,##0\)</c:formatCode>
                <c:ptCount val="3"/>
                <c:pt idx="0">
                  <c:v>0.51400000000000001</c:v>
                </c:pt>
                <c:pt idx="1">
                  <c:v>0.28599999999999998</c:v>
                </c:pt>
                <c:pt idx="2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F2EE-304D-8A29-3301A8FA14D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7"/>
        <c:overlap val="-27"/>
        <c:axId val="1613159392"/>
        <c:axId val="1613161072"/>
      </c:barChart>
      <c:catAx>
        <c:axId val="161315939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900" b="1" dirty="0">
                    <a:solidFill>
                      <a:schemeClr val="tx1"/>
                    </a:solidFill>
                  </a:rPr>
                  <a:t>We have regular but occasional cost reduction programs.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3161072"/>
        <c:crosses val="autoZero"/>
        <c:auto val="1"/>
        <c:lblAlgn val="ctr"/>
        <c:lblOffset val="100"/>
        <c:noMultiLvlLbl val="0"/>
      </c:catAx>
      <c:valAx>
        <c:axId val="161316107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_);[Red]\(&quot;$&quot;#,##0\)" sourceLinked="1"/>
        <c:majorTickMark val="none"/>
        <c:minorTickMark val="none"/>
        <c:tickLblPos val="nextTo"/>
        <c:crossAx val="1613159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325573721488618E-2"/>
          <c:y val="0.14457569490693684"/>
          <c:w val="0.97534885255702275"/>
          <c:h val="0.502815219377703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2EE-304D-8A29-3301A8FA14D4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2EE-304D-8A29-3301A8FA14D4}"/>
              </c:ext>
            </c:extLst>
          </c:dPt>
          <c:dPt>
            <c:idx val="2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2EE-304D-8A29-3301A8FA14D4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2EE-304D-8A29-3301A8FA14D4}"/>
              </c:ext>
            </c:extLst>
          </c:dPt>
          <c:dPt>
            <c:idx val="4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2EE-304D-8A29-3301A8FA14D4}"/>
              </c:ext>
            </c:extLst>
          </c:dPt>
          <c:dPt>
            <c:idx val="5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F2EE-304D-8A29-3301A8FA14D4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Owned by finance and internal team</c:v>
                </c:pt>
                <c:pt idx="1">
                  <c:v>Owned by a dedicated internal team</c:v>
                </c:pt>
                <c:pt idx="2">
                  <c:v>Brought in outside consultants to lead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0.25</c:v>
                </c:pt>
                <c:pt idx="1">
                  <c:v>0.25</c:v>
                </c:pt>
                <c:pt idx="2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F2EE-304D-8A29-3301A8FA14D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7"/>
        <c:overlap val="-27"/>
        <c:axId val="1613159392"/>
        <c:axId val="1613161072"/>
      </c:barChart>
      <c:catAx>
        <c:axId val="161315939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900" b="1" dirty="0">
                    <a:solidFill>
                      <a:schemeClr val="tx1"/>
                    </a:solidFill>
                  </a:rPr>
                  <a:t>We currently have a one-time cost reduction program running.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3161072"/>
        <c:crosses val="autoZero"/>
        <c:auto val="1"/>
        <c:lblAlgn val="ctr"/>
        <c:lblOffset val="100"/>
        <c:noMultiLvlLbl val="0"/>
      </c:catAx>
      <c:valAx>
        <c:axId val="161316107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1613159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325573721488618E-2"/>
          <c:y val="0.14457569490693684"/>
          <c:w val="0.97534885255702275"/>
          <c:h val="0.502815219377703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2EE-304D-8A29-3301A8FA14D4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2EE-304D-8A29-3301A8FA14D4}"/>
              </c:ext>
            </c:extLst>
          </c:dPt>
          <c:dPt>
            <c:idx val="2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2EE-304D-8A29-3301A8FA14D4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2EE-304D-8A29-3301A8FA14D4}"/>
              </c:ext>
            </c:extLst>
          </c:dPt>
          <c:dPt>
            <c:idx val="4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2EE-304D-8A29-3301A8FA14D4}"/>
              </c:ext>
            </c:extLst>
          </c:dPt>
          <c:dPt>
            <c:idx val="5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F2EE-304D-8A29-3301A8FA14D4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Owned by finance and internal team</c:v>
                </c:pt>
                <c:pt idx="1">
                  <c:v>Owned by a dedicated internal team</c:v>
                </c:pt>
                <c:pt idx="2">
                  <c:v>Brought in outside consultants to lead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0.61099999999999999</c:v>
                </c:pt>
                <c:pt idx="1">
                  <c:v>0.19400000000000001</c:v>
                </c:pt>
                <c:pt idx="2">
                  <c:v>0.19400000000000001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F2EE-304D-8A29-3301A8FA14D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7"/>
        <c:overlap val="-27"/>
        <c:axId val="1613159392"/>
        <c:axId val="1613161072"/>
      </c:barChart>
      <c:catAx>
        <c:axId val="161315939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900" b="1" dirty="0">
                    <a:solidFill>
                      <a:schemeClr val="tx1"/>
                    </a:solidFill>
                  </a:rPr>
                  <a:t>We have occasional ad hoc cost reduction programs.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3161072"/>
        <c:crosses val="autoZero"/>
        <c:auto val="1"/>
        <c:lblAlgn val="ctr"/>
        <c:lblOffset val="100"/>
        <c:noMultiLvlLbl val="0"/>
      </c:catAx>
      <c:valAx>
        <c:axId val="161316107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1613159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250707880360641E-2"/>
          <c:y val="6.3531361390213537E-2"/>
          <c:w val="0.96791548686606543"/>
          <c:h val="0.555594922695841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01A-A049-B22E-B6DC98C70650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01A-A049-B22E-B6DC98C70650}"/>
              </c:ext>
            </c:extLst>
          </c:dPt>
          <c:dPt>
            <c:idx val="2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01A-A049-B22E-B6DC98C70650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01A-A049-B22E-B6DC98C70650}"/>
              </c:ext>
            </c:extLst>
          </c:dPt>
          <c:dLbls>
            <c:dLbl>
              <c:idx val="0"/>
              <c:layout>
                <c:manualLayout>
                  <c:x val="1.9397962485045935E-4"/>
                  <c:y val="2.8880165390732732E-3"/>
                </c:manualLayout>
              </c:layout>
              <c:numFmt formatCode="&quot;$&quot;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38322097406457"/>
                      <c:h val="8.825083654931478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E01A-A049-B22E-B6DC98C70650}"/>
                </c:ext>
              </c:extLst>
            </c:dLbl>
            <c:dLbl>
              <c:idx val="1"/>
              <c:layout>
                <c:manualLayout>
                  <c:x val="4.504193656557666E-3"/>
                  <c:y val="1.15510771986940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092003835836038"/>
                      <c:h val="0.10369362193736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E01A-A049-B22E-B6DC98C70650}"/>
                </c:ext>
              </c:extLst>
            </c:dLbl>
            <c:dLbl>
              <c:idx val="2"/>
              <c:layout>
                <c:manualLayout>
                  <c:x val="-2.8103183112480239E-3"/>
                  <c:y val="-1.032410912984872E-3"/>
                </c:manualLayout>
              </c:layout>
              <c:numFmt formatCode="&quot;$&quot;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741044489755992"/>
                      <c:h val="8.247525824111355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E01A-A049-B22E-B6DC98C70650}"/>
                </c:ext>
              </c:extLst>
            </c:dLbl>
            <c:dLbl>
              <c:idx val="3"/>
              <c:layout>
                <c:manualLayout>
                  <c:x val="0"/>
                  <c:y val="1.21662845028762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858748814080544"/>
                      <c:h val="0.1633332310859942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E01A-A049-B22E-B6DC98C70650}"/>
                </c:ext>
              </c:extLst>
            </c:dLbl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Owned by finance and internal team</c:v>
                </c:pt>
                <c:pt idx="1">
                  <c:v>Owned by a dedicated internal team</c:v>
                </c:pt>
                <c:pt idx="2">
                  <c:v>Brought in outside consultants to lead</c:v>
                </c:pt>
              </c:strCache>
            </c:strRef>
          </c:cat>
          <c:val>
            <c:numRef>
              <c:f>Sheet1!$B$2:$B$4</c:f>
              <c:numCache>
                <c:formatCode>"$"#,##0_);[Red]\("$"#,##0\)</c:formatCode>
                <c:ptCount val="3"/>
                <c:pt idx="0">
                  <c:v>1343047945</c:v>
                </c:pt>
                <c:pt idx="1">
                  <c:v>1924216667</c:v>
                </c:pt>
                <c:pt idx="2">
                  <c:v>1157750000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01A-A049-B22E-B6DC98C706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203327168"/>
        <c:axId val="1202995856"/>
      </c:barChart>
      <c:valAx>
        <c:axId val="120299585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_);[Red]\(&quot;$&quot;#,##0\)" sourceLinked="1"/>
        <c:majorTickMark val="out"/>
        <c:minorTickMark val="none"/>
        <c:tickLblPos val="nextTo"/>
        <c:crossAx val="1203327168"/>
        <c:crosses val="autoZero"/>
        <c:crossBetween val="between"/>
      </c:valAx>
      <c:catAx>
        <c:axId val="1203327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299585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250707880360641E-2"/>
          <c:y val="6.3531361390213537E-2"/>
          <c:w val="0.96791548686606543"/>
          <c:h val="0.555594922695841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01A-A049-B22E-B6DC98C70650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01A-A049-B22E-B6DC98C70650}"/>
              </c:ext>
            </c:extLst>
          </c:dPt>
          <c:dPt>
            <c:idx val="2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01A-A049-B22E-B6DC98C70650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01A-A049-B22E-B6DC98C70650}"/>
              </c:ext>
            </c:extLst>
          </c:dPt>
          <c:dLbls>
            <c:dLbl>
              <c:idx val="0"/>
              <c:layout>
                <c:manualLayout>
                  <c:x val="1.9397962485045935E-4"/>
                  <c:y val="2.8880165390732732E-3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38322097406457"/>
                      <c:h val="8.825083654931478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E01A-A049-B22E-B6DC98C70650}"/>
                </c:ext>
              </c:extLst>
            </c:dLbl>
            <c:dLbl>
              <c:idx val="1"/>
              <c:layout>
                <c:manualLayout>
                  <c:x val="4.504193656557666E-3"/>
                  <c:y val="1.15510771986940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092003835836038"/>
                      <c:h val="0.10369362193736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E01A-A049-B22E-B6DC98C70650}"/>
                </c:ext>
              </c:extLst>
            </c:dLbl>
            <c:dLbl>
              <c:idx val="2"/>
              <c:layout>
                <c:manualLayout>
                  <c:x val="-2.8103183112480239E-3"/>
                  <c:y val="-1.032410912984872E-3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741044489755992"/>
                      <c:h val="8.247525824111355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E01A-A049-B22E-B6DC98C70650}"/>
                </c:ext>
              </c:extLst>
            </c:dLbl>
            <c:dLbl>
              <c:idx val="3"/>
              <c:layout>
                <c:manualLayout>
                  <c:x val="0"/>
                  <c:y val="1.21662845028762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858748814080544"/>
                      <c:h val="0.1633332310859942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E01A-A049-B22E-B6DC98C70650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Owned by finance and internal team</c:v>
                </c:pt>
                <c:pt idx="1">
                  <c:v>Owned by a dedicated internal team</c:v>
                </c:pt>
                <c:pt idx="2">
                  <c:v>Brought in outside consultants to lead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0.54</c:v>
                </c:pt>
                <c:pt idx="1">
                  <c:v>0.27600000000000002</c:v>
                </c:pt>
                <c:pt idx="2">
                  <c:v>0.184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01A-A049-B22E-B6DC98C706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203327168"/>
        <c:axId val="1202995856"/>
      </c:barChart>
      <c:valAx>
        <c:axId val="120299585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out"/>
        <c:minorTickMark val="none"/>
        <c:tickLblPos val="nextTo"/>
        <c:crossAx val="1203327168"/>
        <c:crosses val="autoZero"/>
        <c:crossBetween val="between"/>
      </c:valAx>
      <c:catAx>
        <c:axId val="1203327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299585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325573721488618E-2"/>
          <c:y val="0.14457569490693684"/>
          <c:w val="0.97534885255702275"/>
          <c:h val="0.62057789150221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E48-9B47-986F-4818EADE86A5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0E48-9B47-986F-4818EADE86A5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E48-9B47-986F-4818EADE86A5}"/>
              </c:ext>
            </c:extLst>
          </c:dPt>
          <c:dPt>
            <c:idx val="4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0E48-9B47-986F-4818EADE86A5}"/>
              </c:ext>
            </c:extLst>
          </c:dPt>
          <c:dPt>
            <c:idx val="5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170D-3A4B-8573-F90C431CBCEB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We have a formal, ongoing cost reduction process. It is the way we work.</c:v>
                </c:pt>
                <c:pt idx="1">
                  <c:v>We have a regular but occasional cost reducgtion programs</c:v>
                </c:pt>
                <c:pt idx="2">
                  <c:v>We have occasional ad hoc cost reduction programs</c:v>
                </c:pt>
                <c:pt idx="3">
                  <c:v>We currently have a one-time cost reduction program running.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0.39500000000000002</c:v>
                </c:pt>
                <c:pt idx="1">
                  <c:v>0.23300000000000001</c:v>
                </c:pt>
                <c:pt idx="2">
                  <c:v>0.39400000000000002</c:v>
                </c:pt>
                <c:pt idx="3">
                  <c:v>2.3E-2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48-9B47-986F-4818EADE86A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7"/>
        <c:overlap val="-27"/>
        <c:axId val="1613159392"/>
        <c:axId val="1613161072"/>
      </c:barChart>
      <c:catAx>
        <c:axId val="161315939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>
                    <a:solidFill>
                      <a:schemeClr val="tx1"/>
                    </a:solidFill>
                  </a:rPr>
                  <a:t>Hospital or Medical Center</a:t>
                </a:r>
              </a:p>
            </c:rich>
          </c:tx>
          <c:layout>
            <c:manualLayout>
              <c:xMode val="edge"/>
              <c:yMode val="edge"/>
              <c:x val="0.44529121616268275"/>
              <c:y val="3.1836610700223242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3161072"/>
        <c:crosses val="autoZero"/>
        <c:auto val="1"/>
        <c:lblAlgn val="ctr"/>
        <c:lblOffset val="100"/>
        <c:noMultiLvlLbl val="0"/>
      </c:catAx>
      <c:valAx>
        <c:axId val="161316107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613159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250707880360641E-2"/>
          <c:y val="6.3531361390213537E-2"/>
          <c:w val="0.96791548686606543"/>
          <c:h val="0.555594922695841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01A-A049-B22E-B6DC98C70650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01A-A049-B22E-B6DC98C70650}"/>
              </c:ext>
            </c:extLst>
          </c:dPt>
          <c:dPt>
            <c:idx val="2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01A-A049-B22E-B6DC98C70650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01A-A049-B22E-B6DC98C70650}"/>
              </c:ext>
            </c:extLst>
          </c:dPt>
          <c:dLbls>
            <c:dLbl>
              <c:idx val="0"/>
              <c:layout>
                <c:manualLayout>
                  <c:x val="1.9397962485045935E-4"/>
                  <c:y val="2.8880165390732732E-3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38322097406457"/>
                      <c:h val="8.825083654931478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E01A-A049-B22E-B6DC98C70650}"/>
                </c:ext>
              </c:extLst>
            </c:dLbl>
            <c:dLbl>
              <c:idx val="1"/>
              <c:layout>
                <c:manualLayout>
                  <c:x val="4.504193656557666E-3"/>
                  <c:y val="1.15510771986940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092003835836038"/>
                      <c:h val="0.10369362193736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E01A-A049-B22E-B6DC98C70650}"/>
                </c:ext>
              </c:extLst>
            </c:dLbl>
            <c:dLbl>
              <c:idx val="2"/>
              <c:layout>
                <c:manualLayout>
                  <c:x val="-2.8103183112480239E-3"/>
                  <c:y val="-1.032410912984872E-3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741044489755992"/>
                      <c:h val="8.247525824111355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E01A-A049-B22E-B6DC98C70650}"/>
                </c:ext>
              </c:extLst>
            </c:dLbl>
            <c:dLbl>
              <c:idx val="3"/>
              <c:layout>
                <c:manualLayout>
                  <c:x val="0"/>
                  <c:y val="1.21662845028762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858748814080544"/>
                      <c:h val="0.1633332310859942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E01A-A049-B22E-B6DC98C70650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Owned by finance and internal team</c:v>
                </c:pt>
                <c:pt idx="1">
                  <c:v>Owned by a dedicated internal team</c:v>
                </c:pt>
                <c:pt idx="2">
                  <c:v>Brought in outside consultants to lead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0.68300000000000005</c:v>
                </c:pt>
                <c:pt idx="1">
                  <c:v>0.19500000000000001</c:v>
                </c:pt>
                <c:pt idx="2">
                  <c:v>0.122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01A-A049-B22E-B6DC98C706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203327168"/>
        <c:axId val="1202995856"/>
      </c:barChart>
      <c:valAx>
        <c:axId val="120299585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out"/>
        <c:minorTickMark val="none"/>
        <c:tickLblPos val="nextTo"/>
        <c:crossAx val="1203327168"/>
        <c:crosses val="autoZero"/>
        <c:crossBetween val="between"/>
      </c:valAx>
      <c:catAx>
        <c:axId val="1203327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299585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919221586113272E-2"/>
          <c:y val="0.1169200494216555"/>
          <c:w val="0.80962233475306999"/>
          <c:h val="0.8275049260939116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AB8-6249-B2EE-E804E0DA7786}"/>
              </c:ext>
            </c:extLst>
          </c:dPt>
          <c:dPt>
            <c:idx val="1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AB8-6249-B2EE-E804E0DA7786}"/>
              </c:ext>
            </c:extLst>
          </c:dPt>
          <c:dPt>
            <c:idx val="2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AB8-6249-B2EE-E804E0DA7786}"/>
              </c:ext>
            </c:extLst>
          </c:dPt>
          <c:dPt>
            <c:idx val="3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AB8-6249-B2EE-E804E0DA7786}"/>
              </c:ext>
            </c:extLst>
          </c:dPt>
          <c:dLbls>
            <c:dLbl>
              <c:idx val="0"/>
              <c:layout>
                <c:manualLayout>
                  <c:x val="1.9397962485045935E-4"/>
                  <c:y val="2.8880165390732732E-3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38322097406457"/>
                      <c:h val="8.825083654931478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DAB8-6249-B2EE-E804E0DA7786}"/>
                </c:ext>
              </c:extLst>
            </c:dLbl>
            <c:dLbl>
              <c:idx val="1"/>
              <c:layout>
                <c:manualLayout>
                  <c:x val="2.9670886849024955E-2"/>
                  <c:y val="1.15511566164024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810081509803465"/>
                      <c:h val="0.1169558995236570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DAB8-6249-B2EE-E804E0DA7786}"/>
                </c:ext>
              </c:extLst>
            </c:dLbl>
            <c:dLbl>
              <c:idx val="2"/>
              <c:layout>
                <c:manualLayout>
                  <c:x val="-2.5327168455421996E-2"/>
                  <c:y val="2.0838499743401632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741044489755992"/>
                      <c:h val="8.247525824111355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DAB8-6249-B2EE-E804E0DA7786}"/>
                </c:ext>
              </c:extLst>
            </c:dLbl>
            <c:dLbl>
              <c:idx val="3"/>
              <c:layout>
                <c:manualLayout>
                  <c:x val="-2.1621858076105525E-2"/>
                  <c:y val="5.77540919739731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957635631540288"/>
                      <c:h val="0.1633334711042684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DAB8-6249-B2EE-E804E0DA7786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No</c:v>
                </c:pt>
                <c:pt idx="1">
                  <c:v>I don't know</c:v>
                </c:pt>
                <c:pt idx="2">
                  <c:v>Yes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0.185</c:v>
                </c:pt>
                <c:pt idx="1">
                  <c:v>0.222</c:v>
                </c:pt>
                <c:pt idx="2">
                  <c:v>0.59299999999999997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AB8-6249-B2EE-E804E0DA77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203327168"/>
        <c:axId val="1202995856"/>
      </c:barChart>
      <c:valAx>
        <c:axId val="120299585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out"/>
        <c:minorTickMark val="none"/>
        <c:tickLblPos val="nextTo"/>
        <c:crossAx val="1203327168"/>
        <c:crosses val="autoZero"/>
        <c:crossBetween val="between"/>
      </c:valAx>
      <c:catAx>
        <c:axId val="120332716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20299585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919221586113272E-2"/>
          <c:y val="0.1169200494216555"/>
          <c:w val="0.80962233475306999"/>
          <c:h val="0.8275049260939116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CF9-7343-BB1D-3AD4322106AC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CF9-7343-BB1D-3AD4322106AC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CF9-7343-BB1D-3AD4322106AC}"/>
              </c:ext>
            </c:extLst>
          </c:dPt>
          <c:dPt>
            <c:idx val="3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CF9-7343-BB1D-3AD4322106AC}"/>
              </c:ext>
            </c:extLst>
          </c:dPt>
          <c:dLbls>
            <c:dLbl>
              <c:idx val="0"/>
              <c:layout>
                <c:manualLayout>
                  <c:x val="1.9397962485045935E-4"/>
                  <c:y val="2.8880165390732732E-3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38322097406457"/>
                      <c:h val="8.825083654931478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4CF9-7343-BB1D-3AD4322106AC}"/>
                </c:ext>
              </c:extLst>
            </c:dLbl>
            <c:dLbl>
              <c:idx val="1"/>
              <c:layout>
                <c:manualLayout>
                  <c:x val="2.9670886849024955E-2"/>
                  <c:y val="1.15511566164024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810081509803465"/>
                      <c:h val="0.1169558995236570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4CF9-7343-BB1D-3AD4322106AC}"/>
                </c:ext>
              </c:extLst>
            </c:dLbl>
            <c:dLbl>
              <c:idx val="2"/>
              <c:layout>
                <c:manualLayout>
                  <c:x val="-2.5327168455421996E-2"/>
                  <c:y val="2.0838499743401632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741044489755992"/>
                      <c:h val="8.247525824111355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4CF9-7343-BB1D-3AD4322106AC}"/>
                </c:ext>
              </c:extLst>
            </c:dLbl>
            <c:dLbl>
              <c:idx val="3"/>
              <c:layout>
                <c:manualLayout>
                  <c:x val="-2.1621858076105525E-2"/>
                  <c:y val="5.77540919739731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957635631540288"/>
                      <c:h val="0.1633334711042684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4CF9-7343-BB1D-3AD4322106AC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No</c:v>
                </c:pt>
                <c:pt idx="1">
                  <c:v>I don't know</c:v>
                </c:pt>
                <c:pt idx="2">
                  <c:v>Yes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7.0999999999999994E-2</c:v>
                </c:pt>
                <c:pt idx="1">
                  <c:v>0.214</c:v>
                </c:pt>
                <c:pt idx="2">
                  <c:v>0.71399999999999997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CF9-7343-BB1D-3AD4322106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203327168"/>
        <c:axId val="1202995856"/>
      </c:barChart>
      <c:valAx>
        <c:axId val="120299585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out"/>
        <c:minorTickMark val="none"/>
        <c:tickLblPos val="nextTo"/>
        <c:crossAx val="1203327168"/>
        <c:crosses val="autoZero"/>
        <c:crossBetween val="between"/>
      </c:valAx>
      <c:catAx>
        <c:axId val="120332716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20299585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919221586113272E-2"/>
          <c:y val="0.1169200494216555"/>
          <c:w val="0.80962233475306999"/>
          <c:h val="0.8275049260939116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0B3-184F-A0AC-9C965E520136}"/>
              </c:ext>
            </c:extLst>
          </c:dPt>
          <c:dPt>
            <c:idx val="1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0B3-184F-A0AC-9C965E520136}"/>
              </c:ext>
            </c:extLst>
          </c:dPt>
          <c:dPt>
            <c:idx val="2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0B3-184F-A0AC-9C965E520136}"/>
              </c:ext>
            </c:extLst>
          </c:dPt>
          <c:dPt>
            <c:idx val="3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0B3-184F-A0AC-9C965E520136}"/>
              </c:ext>
            </c:extLst>
          </c:dPt>
          <c:dLbls>
            <c:dLbl>
              <c:idx val="0"/>
              <c:layout>
                <c:manualLayout>
                  <c:x val="1.9397962485045935E-4"/>
                  <c:y val="2.8880165390732732E-3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38322097406457"/>
                      <c:h val="8.825083654931478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10B3-184F-A0AC-9C965E520136}"/>
                </c:ext>
              </c:extLst>
            </c:dLbl>
            <c:dLbl>
              <c:idx val="1"/>
              <c:layout>
                <c:manualLayout>
                  <c:x val="2.9670886849024955E-2"/>
                  <c:y val="1.15511566164024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810081509803465"/>
                      <c:h val="0.1169558995236570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10B3-184F-A0AC-9C965E520136}"/>
                </c:ext>
              </c:extLst>
            </c:dLbl>
            <c:dLbl>
              <c:idx val="2"/>
              <c:layout>
                <c:manualLayout>
                  <c:x val="-5.4065938432644629E-3"/>
                  <c:y val="1.2909503304870305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741044489755992"/>
                      <c:h val="8.247525824111355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10B3-184F-A0AC-9C965E520136}"/>
                </c:ext>
              </c:extLst>
            </c:dLbl>
            <c:dLbl>
              <c:idx val="3"/>
              <c:layout>
                <c:manualLayout>
                  <c:x val="-2.1621858076105525E-2"/>
                  <c:y val="5.77540919739731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957635631540288"/>
                      <c:h val="0.1633334711042684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10B3-184F-A0AC-9C965E520136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No</c:v>
                </c:pt>
                <c:pt idx="1">
                  <c:v>I don't know</c:v>
                </c:pt>
                <c:pt idx="2">
                  <c:v>Yes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0.154</c:v>
                </c:pt>
                <c:pt idx="1">
                  <c:v>0.192</c:v>
                </c:pt>
                <c:pt idx="2">
                  <c:v>0.65400000000000003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0B3-184F-A0AC-9C965E5201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203327168"/>
        <c:axId val="1202995856"/>
      </c:barChart>
      <c:valAx>
        <c:axId val="120299585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out"/>
        <c:minorTickMark val="none"/>
        <c:tickLblPos val="nextTo"/>
        <c:crossAx val="1203327168"/>
        <c:crosses val="autoZero"/>
        <c:crossBetween val="between"/>
      </c:valAx>
      <c:catAx>
        <c:axId val="120332716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20299585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919221586113272E-2"/>
          <c:y val="0.1169200494216555"/>
          <c:w val="0.80962233475306999"/>
          <c:h val="0.8275049260939116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0BC-BC42-BC30-E4E00D9A79D1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0BC-BC42-BC30-E4E00D9A79D1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0BC-BC42-BC30-E4E00D9A79D1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0BC-BC42-BC30-E4E00D9A79D1}"/>
              </c:ext>
            </c:extLst>
          </c:dPt>
          <c:dLbls>
            <c:dLbl>
              <c:idx val="0"/>
              <c:layout>
                <c:manualLayout>
                  <c:x val="1.9397962485045935E-4"/>
                  <c:y val="2.8880165390732732E-3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38322097406457"/>
                      <c:h val="8.825083654931478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00BC-BC42-BC30-E4E00D9A79D1}"/>
                </c:ext>
              </c:extLst>
            </c:dLbl>
            <c:dLbl>
              <c:idx val="1"/>
              <c:layout>
                <c:manualLayout>
                  <c:x val="2.9670886849024955E-2"/>
                  <c:y val="1.15511566164024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810081509803465"/>
                      <c:h val="0.1169558995236570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00BC-BC42-BC30-E4E00D9A79D1}"/>
                </c:ext>
              </c:extLst>
            </c:dLbl>
            <c:dLbl>
              <c:idx val="2"/>
              <c:layout>
                <c:manualLayout>
                  <c:x val="-5.4065938432644629E-3"/>
                  <c:y val="1.2909503304870305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741044489755992"/>
                      <c:h val="8.247525824111355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00BC-BC42-BC30-E4E00D9A79D1}"/>
                </c:ext>
              </c:extLst>
            </c:dLbl>
            <c:dLbl>
              <c:idx val="3"/>
              <c:layout>
                <c:manualLayout>
                  <c:x val="-2.1621858076105525E-2"/>
                  <c:y val="5.77540919739731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957635631540288"/>
                      <c:h val="0.1633334711042684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00BC-BC42-BC30-E4E00D9A79D1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No</c:v>
                </c:pt>
                <c:pt idx="1">
                  <c:v>I don't know</c:v>
                </c:pt>
                <c:pt idx="2">
                  <c:v>Yes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0.154</c:v>
                </c:pt>
                <c:pt idx="1">
                  <c:v>0.154</c:v>
                </c:pt>
                <c:pt idx="2">
                  <c:v>0.69199999999999995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0BC-BC42-BC30-E4E00D9A79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203327168"/>
        <c:axId val="1202995856"/>
      </c:barChart>
      <c:valAx>
        <c:axId val="120299585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out"/>
        <c:minorTickMark val="none"/>
        <c:tickLblPos val="nextTo"/>
        <c:crossAx val="1203327168"/>
        <c:crosses val="autoZero"/>
        <c:crossBetween val="between"/>
      </c:valAx>
      <c:catAx>
        <c:axId val="120332716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20299585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919221586113272E-2"/>
          <c:y val="0.1169200494216555"/>
          <c:w val="0.80962233475306999"/>
          <c:h val="0.8275049260939116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FF71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71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0B9-9D46-8D0A-7473D35F3491}"/>
              </c:ext>
            </c:extLst>
          </c:dPt>
          <c:dPt>
            <c:idx val="1"/>
            <c:invertIfNegative val="0"/>
            <c:bubble3D val="0"/>
            <c:spPr>
              <a:solidFill>
                <a:srgbClr val="FF71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0B9-9D46-8D0A-7473D35F3491}"/>
              </c:ext>
            </c:extLst>
          </c:dPt>
          <c:dPt>
            <c:idx val="2"/>
            <c:invertIfNegative val="0"/>
            <c:bubble3D val="0"/>
            <c:spPr>
              <a:solidFill>
                <a:srgbClr val="FF71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0B9-9D46-8D0A-7473D35F3491}"/>
              </c:ext>
            </c:extLst>
          </c:dPt>
          <c:dPt>
            <c:idx val="3"/>
            <c:invertIfNegative val="0"/>
            <c:bubble3D val="0"/>
            <c:spPr>
              <a:solidFill>
                <a:srgbClr val="FF71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0B9-9D46-8D0A-7473D35F3491}"/>
              </c:ext>
            </c:extLst>
          </c:dPt>
          <c:dLbls>
            <c:dLbl>
              <c:idx val="0"/>
              <c:layout>
                <c:manualLayout>
                  <c:x val="1.9397962485045935E-4"/>
                  <c:y val="2.8880165390732732E-3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38322097406457"/>
                      <c:h val="8.825083654931478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F0B9-9D46-8D0A-7473D35F3491}"/>
                </c:ext>
              </c:extLst>
            </c:dLbl>
            <c:dLbl>
              <c:idx val="1"/>
              <c:layout>
                <c:manualLayout>
                  <c:x val="2.9670886849024955E-2"/>
                  <c:y val="1.15511566164024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810081509803465"/>
                      <c:h val="0.1169558995236570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F0B9-9D46-8D0A-7473D35F3491}"/>
                </c:ext>
              </c:extLst>
            </c:dLbl>
            <c:dLbl>
              <c:idx val="2"/>
              <c:layout>
                <c:manualLayout>
                  <c:x val="-5.4065938432644629E-3"/>
                  <c:y val="1.2909503304870305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741044489755992"/>
                      <c:h val="8.247525824111355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F0B9-9D46-8D0A-7473D35F3491}"/>
                </c:ext>
              </c:extLst>
            </c:dLbl>
            <c:dLbl>
              <c:idx val="3"/>
              <c:layout>
                <c:manualLayout>
                  <c:x val="-2.1621858076105525E-2"/>
                  <c:y val="5.77540919739731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957635631540288"/>
                      <c:h val="0.1633334711042684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F0B9-9D46-8D0A-7473D35F3491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No</c:v>
                </c:pt>
                <c:pt idx="1">
                  <c:v>I don't know</c:v>
                </c:pt>
                <c:pt idx="2">
                  <c:v>Yes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0.16</c:v>
                </c:pt>
                <c:pt idx="1">
                  <c:v>0.4</c:v>
                </c:pt>
                <c:pt idx="2">
                  <c:v>0.44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0B9-9D46-8D0A-7473D35F34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203327168"/>
        <c:axId val="1202995856"/>
      </c:barChart>
      <c:valAx>
        <c:axId val="120299585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out"/>
        <c:minorTickMark val="none"/>
        <c:tickLblPos val="nextTo"/>
        <c:crossAx val="1203327168"/>
        <c:crosses val="autoZero"/>
        <c:crossBetween val="between"/>
      </c:valAx>
      <c:catAx>
        <c:axId val="120332716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20299585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919221586113272E-2"/>
          <c:y val="0.1169200494216555"/>
          <c:w val="0.80962233475306999"/>
          <c:h val="0.8275049260939116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9FC-3949-AE2D-FE82D5679ED4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9FC-3949-AE2D-FE82D5679ED4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9FC-3949-AE2D-FE82D5679ED4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9FC-3949-AE2D-FE82D5679ED4}"/>
              </c:ext>
            </c:extLst>
          </c:dPt>
          <c:dLbls>
            <c:dLbl>
              <c:idx val="0"/>
              <c:layout>
                <c:manualLayout>
                  <c:x val="1.9397962485045935E-4"/>
                  <c:y val="2.8880165390732732E-3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38322097406457"/>
                      <c:h val="8.825083654931478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E9FC-3949-AE2D-FE82D5679ED4}"/>
                </c:ext>
              </c:extLst>
            </c:dLbl>
            <c:dLbl>
              <c:idx val="1"/>
              <c:layout>
                <c:manualLayout>
                  <c:x val="2.9670886849024955E-2"/>
                  <c:y val="1.15511566164024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810081509803465"/>
                      <c:h val="0.1169558995236570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E9FC-3949-AE2D-FE82D5679ED4}"/>
                </c:ext>
              </c:extLst>
            </c:dLbl>
            <c:dLbl>
              <c:idx val="2"/>
              <c:layout>
                <c:manualLayout>
                  <c:x val="-5.4065938432644629E-3"/>
                  <c:y val="1.2909503304870305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741044489755992"/>
                      <c:h val="8.247525824111355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E9FC-3949-AE2D-FE82D5679ED4}"/>
                </c:ext>
              </c:extLst>
            </c:dLbl>
            <c:dLbl>
              <c:idx val="3"/>
              <c:layout>
                <c:manualLayout>
                  <c:x val="-2.1621858076105525E-2"/>
                  <c:y val="5.77540919739731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957635631540288"/>
                      <c:h val="0.1633334711042684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E9FC-3949-AE2D-FE82D5679ED4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No</c:v>
                </c:pt>
                <c:pt idx="1">
                  <c:v>I don't know</c:v>
                </c:pt>
                <c:pt idx="2">
                  <c:v>Yes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0.217</c:v>
                </c:pt>
                <c:pt idx="1">
                  <c:v>0.26100000000000001</c:v>
                </c:pt>
                <c:pt idx="2">
                  <c:v>0.52200000000000002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9FC-3949-AE2D-FE82D5679E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203327168"/>
        <c:axId val="1202995856"/>
      </c:barChart>
      <c:valAx>
        <c:axId val="120299585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out"/>
        <c:minorTickMark val="none"/>
        <c:tickLblPos val="nextTo"/>
        <c:crossAx val="1203327168"/>
        <c:crosses val="autoZero"/>
        <c:crossBetween val="between"/>
      </c:valAx>
      <c:catAx>
        <c:axId val="120332716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20299585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250707880360641E-2"/>
          <c:y val="6.3531361390213537E-2"/>
          <c:w val="0.96791548686606543"/>
          <c:h val="0.555594922695841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01A-A049-B22E-B6DC98C70650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01A-A049-B22E-B6DC98C70650}"/>
              </c:ext>
            </c:extLst>
          </c:dPt>
          <c:dPt>
            <c:idx val="2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01A-A049-B22E-B6DC98C70650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01A-A049-B22E-B6DC98C70650}"/>
              </c:ext>
            </c:extLst>
          </c:dPt>
          <c:dLbls>
            <c:dLbl>
              <c:idx val="0"/>
              <c:layout>
                <c:manualLayout>
                  <c:x val="1.9397962485045935E-4"/>
                  <c:y val="2.8880165390732732E-3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38322097406457"/>
                      <c:h val="8.825083654931478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E01A-A049-B22E-B6DC98C70650}"/>
                </c:ext>
              </c:extLst>
            </c:dLbl>
            <c:dLbl>
              <c:idx val="1"/>
              <c:layout>
                <c:manualLayout>
                  <c:x val="4.504193656557666E-3"/>
                  <c:y val="1.15510771986940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092003835836038"/>
                      <c:h val="0.10369362193736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E01A-A049-B22E-B6DC98C70650}"/>
                </c:ext>
              </c:extLst>
            </c:dLbl>
            <c:dLbl>
              <c:idx val="2"/>
              <c:layout>
                <c:manualLayout>
                  <c:x val="-2.8103183112480239E-3"/>
                  <c:y val="-1.032410912984872E-3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741044489755992"/>
                      <c:h val="8.247525824111355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E01A-A049-B22E-B6DC98C70650}"/>
                </c:ext>
              </c:extLst>
            </c:dLbl>
            <c:dLbl>
              <c:idx val="3"/>
              <c:layout>
                <c:manualLayout>
                  <c:x val="0"/>
                  <c:y val="1.21662845028762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858748814080544"/>
                      <c:h val="0.1633332310859942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E01A-A049-B22E-B6DC98C70650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>
                  <c:v>0.91300000000000003</c:v>
                </c:pt>
                <c:pt idx="1">
                  <c:v>8.6999999999999994E-2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01A-A049-B22E-B6DC98C706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203327168"/>
        <c:axId val="1202995856"/>
      </c:barChart>
      <c:valAx>
        <c:axId val="120299585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out"/>
        <c:minorTickMark val="none"/>
        <c:tickLblPos val="nextTo"/>
        <c:crossAx val="1203327168"/>
        <c:crosses val="autoZero"/>
        <c:crossBetween val="between"/>
      </c:valAx>
      <c:catAx>
        <c:axId val="1203327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299585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325573721488618E-2"/>
          <c:y val="0.14457569490693684"/>
          <c:w val="0.97534885255702275"/>
          <c:h val="0.62057789150221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CFB-2242-B89F-13357B963758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CFB-2242-B89F-13357B963758}"/>
              </c:ext>
            </c:extLst>
          </c:dPt>
          <c:dPt>
            <c:idx val="2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CFB-2242-B89F-13357B963758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CFB-2242-B89F-13357B963758}"/>
              </c:ext>
            </c:extLst>
          </c:dPt>
          <c:dPt>
            <c:idx val="4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ACFB-2242-B89F-13357B963758}"/>
              </c:ext>
            </c:extLst>
          </c:dPt>
          <c:dPt>
            <c:idx val="5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ACFB-2242-B89F-13357B963758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>
                  <c:v>0.8</c:v>
                </c:pt>
                <c:pt idx="1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CFB-2242-B89F-13357B96375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7"/>
        <c:overlap val="-27"/>
        <c:axId val="1613159392"/>
        <c:axId val="1613161072"/>
      </c:barChart>
      <c:catAx>
        <c:axId val="1613159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3161072"/>
        <c:crosses val="autoZero"/>
        <c:auto val="1"/>
        <c:lblAlgn val="ctr"/>
        <c:lblOffset val="100"/>
        <c:noMultiLvlLbl val="0"/>
      </c:catAx>
      <c:valAx>
        <c:axId val="161316107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1613159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250707880360641E-2"/>
          <c:y val="6.3531361390213537E-2"/>
          <c:w val="0.96791548686606543"/>
          <c:h val="0.555594922695841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01A-A049-B22E-B6DC98C70650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01A-A049-B22E-B6DC98C70650}"/>
              </c:ext>
            </c:extLst>
          </c:dPt>
          <c:dPt>
            <c:idx val="2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01A-A049-B22E-B6DC98C70650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01A-A049-B22E-B6DC98C70650}"/>
              </c:ext>
            </c:extLst>
          </c:dPt>
          <c:dLbls>
            <c:dLbl>
              <c:idx val="0"/>
              <c:layout>
                <c:manualLayout>
                  <c:x val="1.9397962485045935E-4"/>
                  <c:y val="2.8880165390732732E-3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38322097406457"/>
                      <c:h val="8.825083654931478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E01A-A049-B22E-B6DC98C70650}"/>
                </c:ext>
              </c:extLst>
            </c:dLbl>
            <c:dLbl>
              <c:idx val="1"/>
              <c:layout>
                <c:manualLayout>
                  <c:x val="4.504193656557666E-3"/>
                  <c:y val="1.15510771986940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092003835836038"/>
                      <c:h val="0.10369362193736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E01A-A049-B22E-B6DC98C70650}"/>
                </c:ext>
              </c:extLst>
            </c:dLbl>
            <c:dLbl>
              <c:idx val="2"/>
              <c:layout>
                <c:manualLayout>
                  <c:x val="-2.8103183112480239E-3"/>
                  <c:y val="-1.032410912984872E-3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741044489755992"/>
                      <c:h val="8.247525824111355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E01A-A049-B22E-B6DC98C70650}"/>
                </c:ext>
              </c:extLst>
            </c:dLbl>
            <c:dLbl>
              <c:idx val="3"/>
              <c:layout>
                <c:manualLayout>
                  <c:x val="0"/>
                  <c:y val="1.21662845028762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858748814080544"/>
                      <c:h val="0.1633332310859942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E01A-A049-B22E-B6DC98C70650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>
                  <c:v>0.77800000000000002</c:v>
                </c:pt>
                <c:pt idx="1">
                  <c:v>0.222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01A-A049-B22E-B6DC98C706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203327168"/>
        <c:axId val="1202995856"/>
      </c:barChart>
      <c:valAx>
        <c:axId val="120299585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out"/>
        <c:minorTickMark val="none"/>
        <c:tickLblPos val="nextTo"/>
        <c:crossAx val="1203327168"/>
        <c:crosses val="autoZero"/>
        <c:crossBetween val="between"/>
      </c:valAx>
      <c:catAx>
        <c:axId val="1203327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299585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325573721488618E-2"/>
          <c:y val="0.14457569490693684"/>
          <c:w val="0.97534885255702275"/>
          <c:h val="0.62057789150221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E48-9B47-986F-4818EADE86A5}"/>
              </c:ext>
            </c:extLst>
          </c:dPt>
          <c:dPt>
            <c:idx val="1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0E48-9B47-986F-4818EADE86A5}"/>
              </c:ext>
            </c:extLst>
          </c:dPt>
          <c:dPt>
            <c:idx val="2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E48-9B47-986F-4818EADE86A5}"/>
              </c:ext>
            </c:extLst>
          </c:dPt>
          <c:dPt>
            <c:idx val="4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0E48-9B47-986F-4818EADE86A5}"/>
              </c:ext>
            </c:extLst>
          </c:dPt>
          <c:dPt>
            <c:idx val="5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170D-3A4B-8573-F90C431CBCEB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We have a formal, ongoing cost reduction process. It is the way we work.</c:v>
                </c:pt>
                <c:pt idx="1">
                  <c:v>We have a regular but occasional cost reducgtion programs</c:v>
                </c:pt>
                <c:pt idx="2">
                  <c:v>We have occasional ad hoc cost reduction programs</c:v>
                </c:pt>
                <c:pt idx="3">
                  <c:v>We currently have a one-time cost reduction program running.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0.53400000000000003</c:v>
                </c:pt>
                <c:pt idx="1">
                  <c:v>0.27300000000000002</c:v>
                </c:pt>
                <c:pt idx="2">
                  <c:v>0.17</c:v>
                </c:pt>
                <c:pt idx="3">
                  <c:v>2.3E-2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48-9B47-986F-4818EADE86A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7"/>
        <c:overlap val="-27"/>
        <c:axId val="1613159392"/>
        <c:axId val="1613161072"/>
      </c:barChart>
      <c:catAx>
        <c:axId val="1613159392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>
                    <a:solidFill>
                      <a:schemeClr val="tx1"/>
                    </a:solidFill>
                  </a:rPr>
                  <a:t>Health System</a:t>
                </a:r>
              </a:p>
            </c:rich>
          </c:tx>
          <c:layout>
            <c:manualLayout>
              <c:xMode val="edge"/>
              <c:yMode val="edge"/>
              <c:x val="0.44529121616268275"/>
              <c:y val="3.1836610700223242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crossAx val="1613161072"/>
        <c:crosses val="autoZero"/>
        <c:auto val="1"/>
        <c:lblAlgn val="ctr"/>
        <c:lblOffset val="100"/>
        <c:noMultiLvlLbl val="0"/>
      </c:catAx>
      <c:valAx>
        <c:axId val="161316107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613159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250707880360641E-2"/>
          <c:y val="6.3531361390213537E-2"/>
          <c:w val="0.96791548686606543"/>
          <c:h val="0.555594922695841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01A-A049-B22E-B6DC98C70650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01A-A049-B22E-B6DC98C70650}"/>
              </c:ext>
            </c:extLst>
          </c:dPt>
          <c:dPt>
            <c:idx val="2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01A-A049-B22E-B6DC98C70650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01A-A049-B22E-B6DC98C70650}"/>
              </c:ext>
            </c:extLst>
          </c:dPt>
          <c:dLbls>
            <c:dLbl>
              <c:idx val="0"/>
              <c:layout>
                <c:manualLayout>
                  <c:x val="1.9397962485045935E-4"/>
                  <c:y val="2.8880165390732732E-3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38322097406457"/>
                      <c:h val="8.825083654931478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E01A-A049-B22E-B6DC98C70650}"/>
                </c:ext>
              </c:extLst>
            </c:dLbl>
            <c:dLbl>
              <c:idx val="1"/>
              <c:layout>
                <c:manualLayout>
                  <c:x val="4.504193656557666E-3"/>
                  <c:y val="1.15510771986940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092003835836038"/>
                      <c:h val="0.10369362193736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E01A-A049-B22E-B6DC98C70650}"/>
                </c:ext>
              </c:extLst>
            </c:dLbl>
            <c:dLbl>
              <c:idx val="2"/>
              <c:layout>
                <c:manualLayout>
                  <c:x val="-2.8103183112480239E-3"/>
                  <c:y val="-1.032410912984872E-3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741044489755992"/>
                      <c:h val="8.247525824111355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E01A-A049-B22E-B6DC98C70650}"/>
                </c:ext>
              </c:extLst>
            </c:dLbl>
            <c:dLbl>
              <c:idx val="3"/>
              <c:layout>
                <c:manualLayout>
                  <c:x val="0"/>
                  <c:y val="1.21662845028762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858748814080544"/>
                      <c:h val="0.1633332310859942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E01A-A049-B22E-B6DC98C70650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>
                  <c:v>0.61099999999999999</c:v>
                </c:pt>
                <c:pt idx="1">
                  <c:v>0.222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01A-A049-B22E-B6DC98C706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203327168"/>
        <c:axId val="1202995856"/>
      </c:barChart>
      <c:valAx>
        <c:axId val="120299585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out"/>
        <c:minorTickMark val="none"/>
        <c:tickLblPos val="nextTo"/>
        <c:crossAx val="1203327168"/>
        <c:crosses val="autoZero"/>
        <c:crossBetween val="between"/>
      </c:valAx>
      <c:catAx>
        <c:axId val="1203327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299585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250707880360641E-2"/>
          <c:y val="6.3531361390213537E-2"/>
          <c:w val="0.96791548686606543"/>
          <c:h val="0.555594922695841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01A-A049-B22E-B6DC98C70650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01A-A049-B22E-B6DC98C70650}"/>
              </c:ext>
            </c:extLst>
          </c:dPt>
          <c:dPt>
            <c:idx val="2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01A-A049-B22E-B6DC98C70650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01A-A049-B22E-B6DC98C70650}"/>
              </c:ext>
            </c:extLst>
          </c:dPt>
          <c:dLbls>
            <c:dLbl>
              <c:idx val="0"/>
              <c:layout>
                <c:manualLayout>
                  <c:x val="1.9397962485045935E-4"/>
                  <c:y val="2.8880165390732732E-3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38322097406457"/>
                      <c:h val="8.825083654931478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E01A-A049-B22E-B6DC98C70650}"/>
                </c:ext>
              </c:extLst>
            </c:dLbl>
            <c:dLbl>
              <c:idx val="1"/>
              <c:layout>
                <c:manualLayout>
                  <c:x val="4.504193656557666E-3"/>
                  <c:y val="1.15510771986940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092003835836038"/>
                      <c:h val="0.10369362193736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E01A-A049-B22E-B6DC98C70650}"/>
                </c:ext>
              </c:extLst>
            </c:dLbl>
            <c:dLbl>
              <c:idx val="2"/>
              <c:layout>
                <c:manualLayout>
                  <c:x val="-2.8103183112480239E-3"/>
                  <c:y val="-1.032410912984872E-3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741044489755992"/>
                      <c:h val="8.247525824111355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E01A-A049-B22E-B6DC98C70650}"/>
                </c:ext>
              </c:extLst>
            </c:dLbl>
            <c:dLbl>
              <c:idx val="3"/>
              <c:layout>
                <c:manualLayout>
                  <c:x val="0"/>
                  <c:y val="1.21662845028762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858748814080544"/>
                      <c:h val="0.1633332310859942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E01A-A049-B22E-B6DC98C70650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>
                  <c:v>0.75</c:v>
                </c:pt>
                <c:pt idx="1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01A-A049-B22E-B6DC98C706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203327168"/>
        <c:axId val="1202995856"/>
      </c:barChart>
      <c:valAx>
        <c:axId val="120299585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out"/>
        <c:minorTickMark val="none"/>
        <c:tickLblPos val="nextTo"/>
        <c:crossAx val="1203327168"/>
        <c:crosses val="autoZero"/>
        <c:crossBetween val="between"/>
      </c:valAx>
      <c:catAx>
        <c:axId val="1203327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299585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250707880360641E-2"/>
          <c:y val="6.3531361390213537E-2"/>
          <c:w val="0.96791548686606543"/>
          <c:h val="0.555594922695841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01A-A049-B22E-B6DC98C70650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01A-A049-B22E-B6DC98C70650}"/>
              </c:ext>
            </c:extLst>
          </c:dPt>
          <c:dPt>
            <c:idx val="2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01A-A049-B22E-B6DC98C70650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01A-A049-B22E-B6DC98C70650}"/>
              </c:ext>
            </c:extLst>
          </c:dPt>
          <c:dLbls>
            <c:dLbl>
              <c:idx val="0"/>
              <c:layout>
                <c:manualLayout>
                  <c:x val="2.4378513974270227E-3"/>
                  <c:y val="2.88785546316149E-3"/>
                </c:manualLayout>
              </c:layout>
              <c:numFmt formatCode="&quot;$&quot;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6270553801108216"/>
                      <c:h val="8.825071231355513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E01A-A049-B22E-B6DC98C70650}"/>
                </c:ext>
              </c:extLst>
            </c:dLbl>
            <c:dLbl>
              <c:idx val="1"/>
              <c:layout>
                <c:manualLayout>
                  <c:x val="1.0063425126442037E-2"/>
                  <c:y val="1.15510771986940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9076895677699014"/>
                      <c:h val="0.10369362193736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E01A-A049-B22E-B6DC98C70650}"/>
                </c:ext>
              </c:extLst>
            </c:dLbl>
            <c:dLbl>
              <c:idx val="2"/>
              <c:layout>
                <c:manualLayout>
                  <c:x val="-2.8103183112480239E-3"/>
                  <c:y val="-1.032410912984872E-3"/>
                </c:manualLayout>
              </c:layout>
              <c:numFmt formatCode="&quot;$&quot;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741044489755992"/>
                      <c:h val="8.247525824111355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E01A-A049-B22E-B6DC98C70650}"/>
                </c:ext>
              </c:extLst>
            </c:dLbl>
            <c:dLbl>
              <c:idx val="3"/>
              <c:layout>
                <c:manualLayout>
                  <c:x val="0"/>
                  <c:y val="1.21662845028762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858748814080544"/>
                      <c:h val="0.1633332310859942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E01A-A049-B22E-B6DC98C70650}"/>
                </c:ext>
              </c:extLst>
            </c:dLbl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"$"#,##0</c:formatCode>
                <c:ptCount val="2"/>
                <c:pt idx="0">
                  <c:v>1559107143</c:v>
                </c:pt>
                <c:pt idx="1">
                  <c:v>1236351852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01A-A049-B22E-B6DC98C706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203327168"/>
        <c:axId val="1202995856"/>
      </c:barChart>
      <c:valAx>
        <c:axId val="120299585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out"/>
        <c:minorTickMark val="none"/>
        <c:tickLblPos val="nextTo"/>
        <c:crossAx val="1203327168"/>
        <c:crosses val="autoZero"/>
        <c:crossBetween val="between"/>
      </c:valAx>
      <c:catAx>
        <c:axId val="1203327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299585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250707880360641E-2"/>
          <c:y val="6.3531361390213537E-2"/>
          <c:w val="0.96791548686606543"/>
          <c:h val="0.555594922695841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01A-A049-B22E-B6DC98C70650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01A-A049-B22E-B6DC98C70650}"/>
              </c:ext>
            </c:extLst>
          </c:dPt>
          <c:dPt>
            <c:idx val="2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01A-A049-B22E-B6DC98C70650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01A-A049-B22E-B6DC98C70650}"/>
              </c:ext>
            </c:extLst>
          </c:dPt>
          <c:dLbls>
            <c:dLbl>
              <c:idx val="0"/>
              <c:layout>
                <c:manualLayout>
                  <c:x val="1.9397962485045935E-4"/>
                  <c:y val="2.8880165390732732E-3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38322097406457"/>
                      <c:h val="8.825083654931478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E01A-A049-B22E-B6DC98C70650}"/>
                </c:ext>
              </c:extLst>
            </c:dLbl>
            <c:dLbl>
              <c:idx val="1"/>
              <c:layout>
                <c:manualLayout>
                  <c:x val="4.504193656557666E-3"/>
                  <c:y val="1.15510771986940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092003835836038"/>
                      <c:h val="0.10369362193736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E01A-A049-B22E-B6DC98C70650}"/>
                </c:ext>
              </c:extLst>
            </c:dLbl>
            <c:dLbl>
              <c:idx val="2"/>
              <c:layout>
                <c:manualLayout>
                  <c:x val="-2.8103183112480239E-3"/>
                  <c:y val="-1.032410912984872E-3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741044489755992"/>
                      <c:h val="8.247525824111355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E01A-A049-B22E-B6DC98C70650}"/>
                </c:ext>
              </c:extLst>
            </c:dLbl>
            <c:dLbl>
              <c:idx val="3"/>
              <c:layout>
                <c:manualLayout>
                  <c:x val="0"/>
                  <c:y val="1.21662845028762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858748814080544"/>
                      <c:h val="0.1633332310859942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E01A-A049-B22E-B6DC98C70650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>
                  <c:v>0.74399999999999999</c:v>
                </c:pt>
                <c:pt idx="1">
                  <c:v>0.25600000000000001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01A-A049-B22E-B6DC98C706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203327168"/>
        <c:axId val="1202995856"/>
      </c:barChart>
      <c:valAx>
        <c:axId val="120299585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out"/>
        <c:minorTickMark val="none"/>
        <c:tickLblPos val="nextTo"/>
        <c:crossAx val="1203327168"/>
        <c:crosses val="autoZero"/>
        <c:crossBetween val="between"/>
      </c:valAx>
      <c:catAx>
        <c:axId val="1203327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299585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250707880360641E-2"/>
          <c:y val="6.3531361390213537E-2"/>
          <c:w val="0.96791548686606543"/>
          <c:h val="0.555594922695841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01A-A049-B22E-B6DC98C70650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01A-A049-B22E-B6DC98C70650}"/>
              </c:ext>
            </c:extLst>
          </c:dPt>
          <c:dPt>
            <c:idx val="2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01A-A049-B22E-B6DC98C70650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01A-A049-B22E-B6DC98C70650}"/>
              </c:ext>
            </c:extLst>
          </c:dPt>
          <c:dLbls>
            <c:dLbl>
              <c:idx val="0"/>
              <c:layout>
                <c:manualLayout>
                  <c:x val="1.9397962485045935E-4"/>
                  <c:y val="2.8880165390732732E-3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38322097406457"/>
                      <c:h val="8.825083654931478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E01A-A049-B22E-B6DC98C70650}"/>
                </c:ext>
              </c:extLst>
            </c:dLbl>
            <c:dLbl>
              <c:idx val="1"/>
              <c:layout>
                <c:manualLayout>
                  <c:x val="4.504193656557666E-3"/>
                  <c:y val="1.15510771986940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092003835836038"/>
                      <c:h val="0.10369362193736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E01A-A049-B22E-B6DC98C70650}"/>
                </c:ext>
              </c:extLst>
            </c:dLbl>
            <c:dLbl>
              <c:idx val="2"/>
              <c:layout>
                <c:manualLayout>
                  <c:x val="-2.8103183112480239E-3"/>
                  <c:y val="-1.032410912984872E-3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741044489755992"/>
                      <c:h val="8.247525824111355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E01A-A049-B22E-B6DC98C70650}"/>
                </c:ext>
              </c:extLst>
            </c:dLbl>
            <c:dLbl>
              <c:idx val="3"/>
              <c:layout>
                <c:manualLayout>
                  <c:x val="0"/>
                  <c:y val="1.21662845028762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858748814080544"/>
                      <c:h val="0.1633332310859942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E01A-A049-B22E-B6DC98C70650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>
                  <c:v>0.81599999999999995</c:v>
                </c:pt>
                <c:pt idx="1">
                  <c:v>0.184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01A-A049-B22E-B6DC98C706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203327168"/>
        <c:axId val="1202995856"/>
      </c:barChart>
      <c:valAx>
        <c:axId val="120299585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out"/>
        <c:minorTickMark val="none"/>
        <c:tickLblPos val="nextTo"/>
        <c:crossAx val="1203327168"/>
        <c:crosses val="autoZero"/>
        <c:crossBetween val="between"/>
      </c:valAx>
      <c:catAx>
        <c:axId val="1203327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299585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250707880360641E-2"/>
          <c:y val="6.3531361390213537E-2"/>
          <c:w val="0.96791548686606543"/>
          <c:h val="0.721925004797822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C6D-FA42-87E3-367AFEEAC312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C6D-FA42-87E3-367AFEEAC312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C6D-FA42-87E3-367AFEEAC312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C6D-FA42-87E3-367AFEEAC312}"/>
              </c:ext>
            </c:extLst>
          </c:dPt>
          <c:dLbls>
            <c:dLbl>
              <c:idx val="0"/>
              <c:layout>
                <c:manualLayout>
                  <c:x val="1.9397962485045935E-4"/>
                  <c:y val="2.8880165390732732E-3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38322097406457"/>
                      <c:h val="8.825083654931478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2C6D-FA42-87E3-367AFEEAC312}"/>
                </c:ext>
              </c:extLst>
            </c:dLbl>
            <c:dLbl>
              <c:idx val="1"/>
              <c:layout>
                <c:manualLayout>
                  <c:x val="-1.9877621193767343E-3"/>
                  <c:y val="1.155115661640246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C6D-FA42-87E3-367AFEEAC312}"/>
                </c:ext>
              </c:extLst>
            </c:dLbl>
            <c:dLbl>
              <c:idx val="2"/>
              <c:layout>
                <c:manualLayout>
                  <c:x val="1.9298503841031697E-2"/>
                  <c:y val="-1.0325551613205427E-3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741044489755992"/>
                      <c:h val="8.247525824111355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2C6D-FA42-87E3-367AFEEAC312}"/>
                </c:ext>
              </c:extLst>
            </c:dLbl>
            <c:dLbl>
              <c:idx val="3"/>
              <c:layout>
                <c:manualLayout>
                  <c:x val="6.9663373637205506E-3"/>
                  <c:y val="2.3102085847832132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7675225458712669"/>
                      <c:h val="0.1633333545559307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2C6D-FA42-87E3-367AFEEAC312}"/>
                </c:ext>
              </c:extLst>
            </c:dLbl>
            <c:dLbl>
              <c:idx val="4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2C6D-FA42-87E3-367AFEEAC312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0.74099999999999999</c:v>
                </c:pt>
                <c:pt idx="1">
                  <c:v>0.25900000000000001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C6D-FA42-87E3-367AFEEAC3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203327168"/>
        <c:axId val="1202995856"/>
      </c:barChart>
      <c:valAx>
        <c:axId val="120299585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1203327168"/>
        <c:crosses val="autoZero"/>
        <c:crossBetween val="between"/>
      </c:valAx>
      <c:catAx>
        <c:axId val="1203327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299585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250707880360641E-2"/>
          <c:y val="6.3531361390213537E-2"/>
          <c:w val="0.96791548686606543"/>
          <c:h val="0.721925004797822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FA96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A96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AE6-A940-9E11-27D7420597B5}"/>
              </c:ext>
            </c:extLst>
          </c:dPt>
          <c:dPt>
            <c:idx val="1"/>
            <c:invertIfNegative val="0"/>
            <c:bubble3D val="0"/>
            <c:spPr>
              <a:solidFill>
                <a:srgbClr val="FA96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AE6-A940-9E11-27D7420597B5}"/>
              </c:ext>
            </c:extLst>
          </c:dPt>
          <c:dPt>
            <c:idx val="2"/>
            <c:invertIfNegative val="0"/>
            <c:bubble3D val="0"/>
            <c:spPr>
              <a:solidFill>
                <a:srgbClr val="FA96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AE6-A940-9E11-27D7420597B5}"/>
              </c:ext>
            </c:extLst>
          </c:dPt>
          <c:dPt>
            <c:idx val="3"/>
            <c:invertIfNegative val="0"/>
            <c:bubble3D val="0"/>
            <c:spPr>
              <a:solidFill>
                <a:srgbClr val="FA96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AE6-A940-9E11-27D7420597B5}"/>
              </c:ext>
            </c:extLst>
          </c:dPt>
          <c:dLbls>
            <c:dLbl>
              <c:idx val="0"/>
              <c:layout>
                <c:manualLayout>
                  <c:x val="1.9397962485045935E-4"/>
                  <c:y val="2.8880165390732732E-3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38322097406457"/>
                      <c:h val="8.825083654931478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7AE6-A940-9E11-27D7420597B5}"/>
                </c:ext>
              </c:extLst>
            </c:dLbl>
            <c:dLbl>
              <c:idx val="1"/>
              <c:layout>
                <c:manualLayout>
                  <c:x val="-1.9877621193767343E-3"/>
                  <c:y val="1.155115661640246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AE6-A940-9E11-27D7420597B5}"/>
                </c:ext>
              </c:extLst>
            </c:dLbl>
            <c:dLbl>
              <c:idx val="2"/>
              <c:layout>
                <c:manualLayout>
                  <c:x val="1.9298503841031697E-2"/>
                  <c:y val="-1.0325551613205427E-3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741044489755992"/>
                      <c:h val="8.247525824111355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7AE6-A940-9E11-27D7420597B5}"/>
                </c:ext>
              </c:extLst>
            </c:dLbl>
            <c:dLbl>
              <c:idx val="3"/>
              <c:layout>
                <c:manualLayout>
                  <c:x val="6.9663373637205506E-3"/>
                  <c:y val="2.3102085847832132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7675225458712669"/>
                      <c:h val="0.1633333545559307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7AE6-A940-9E11-27D7420597B5}"/>
                </c:ext>
              </c:extLst>
            </c:dLbl>
            <c:dLbl>
              <c:idx val="4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7AE6-A940-9E11-27D7420597B5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No</c:v>
                </c:pt>
                <c:pt idx="1">
                  <c:v>Yes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0.78600000000000003</c:v>
                </c:pt>
                <c:pt idx="1">
                  <c:v>0.214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7AE6-A940-9E11-27D7420597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203327168"/>
        <c:axId val="1202995856"/>
      </c:barChart>
      <c:valAx>
        <c:axId val="120299585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1203327168"/>
        <c:crosses val="autoZero"/>
        <c:crossBetween val="between"/>
      </c:valAx>
      <c:catAx>
        <c:axId val="1203327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299585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250707880360641E-2"/>
          <c:y val="6.3531361390213537E-2"/>
          <c:w val="0.96791548686606543"/>
          <c:h val="0.721925004797822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1F0-C045-8C96-BC23FCDEB7C0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1F0-C045-8C96-BC23FCDEB7C0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1F0-C045-8C96-BC23FCDEB7C0}"/>
              </c:ext>
            </c:extLst>
          </c:dPt>
          <c:dPt>
            <c:idx val="3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1F0-C045-8C96-BC23FCDEB7C0}"/>
              </c:ext>
            </c:extLst>
          </c:dPt>
          <c:dLbls>
            <c:dLbl>
              <c:idx val="0"/>
              <c:layout>
                <c:manualLayout>
                  <c:x val="1.9397962485045935E-4"/>
                  <c:y val="2.8880165390732732E-3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38322097406457"/>
                      <c:h val="8.825083654931478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F1F0-C045-8C96-BC23FCDEB7C0}"/>
                </c:ext>
              </c:extLst>
            </c:dLbl>
            <c:dLbl>
              <c:idx val="1"/>
              <c:layout>
                <c:manualLayout>
                  <c:x val="-1.9877621193767343E-3"/>
                  <c:y val="1.155115661640246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1F0-C045-8C96-BC23FCDEB7C0}"/>
                </c:ext>
              </c:extLst>
            </c:dLbl>
            <c:dLbl>
              <c:idx val="2"/>
              <c:layout>
                <c:manualLayout>
                  <c:x val="1.9298503841031697E-2"/>
                  <c:y val="-1.0325551613205427E-3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741044489755992"/>
                      <c:h val="8.247525824111355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F1F0-C045-8C96-BC23FCDEB7C0}"/>
                </c:ext>
              </c:extLst>
            </c:dLbl>
            <c:dLbl>
              <c:idx val="3"/>
              <c:layout>
                <c:manualLayout>
                  <c:x val="6.9663373637205506E-3"/>
                  <c:y val="2.3102085847832132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7675225458712669"/>
                      <c:h val="0.1633333545559307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F1F0-C045-8C96-BC23FCDEB7C0}"/>
                </c:ext>
              </c:extLst>
            </c:dLbl>
            <c:dLbl>
              <c:idx val="4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F1F0-C045-8C96-BC23FCDEB7C0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0.84599999999999997</c:v>
                </c:pt>
                <c:pt idx="1">
                  <c:v>0.154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F1F0-C045-8C96-BC23FCDEB7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203327168"/>
        <c:axId val="1202995856"/>
      </c:barChart>
      <c:valAx>
        <c:axId val="120299585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1203327168"/>
        <c:crosses val="autoZero"/>
        <c:crossBetween val="between"/>
      </c:valAx>
      <c:catAx>
        <c:axId val="1203327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299585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250707880360641E-2"/>
          <c:y val="6.3531361390213537E-2"/>
          <c:w val="0.96791548686606543"/>
          <c:h val="0.721925004797822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656-3E43-B339-02C8B5A7FF30}"/>
              </c:ext>
            </c:extLst>
          </c:dPt>
          <c:dPt>
            <c:idx val="1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656-3E43-B339-02C8B5A7FF30}"/>
              </c:ext>
            </c:extLst>
          </c:dPt>
          <c:dPt>
            <c:idx val="2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656-3E43-B339-02C8B5A7FF30}"/>
              </c:ext>
            </c:extLst>
          </c:dPt>
          <c:dPt>
            <c:idx val="3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656-3E43-B339-02C8B5A7FF30}"/>
              </c:ext>
            </c:extLst>
          </c:dPt>
          <c:dLbls>
            <c:dLbl>
              <c:idx val="0"/>
              <c:layout>
                <c:manualLayout>
                  <c:x val="1.9397962485045935E-4"/>
                  <c:y val="2.8880165390732732E-3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38322097406457"/>
                      <c:h val="8.825083654931478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D656-3E43-B339-02C8B5A7FF30}"/>
                </c:ext>
              </c:extLst>
            </c:dLbl>
            <c:dLbl>
              <c:idx val="1"/>
              <c:layout>
                <c:manualLayout>
                  <c:x val="-1.9877621193767343E-3"/>
                  <c:y val="1.155115661640246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656-3E43-B339-02C8B5A7FF30}"/>
                </c:ext>
              </c:extLst>
            </c:dLbl>
            <c:dLbl>
              <c:idx val="2"/>
              <c:layout>
                <c:manualLayout>
                  <c:x val="1.9298503841031697E-2"/>
                  <c:y val="-1.0325551613205427E-3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741044489755992"/>
                      <c:h val="8.247525824111355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D656-3E43-B339-02C8B5A7FF30}"/>
                </c:ext>
              </c:extLst>
            </c:dLbl>
            <c:dLbl>
              <c:idx val="3"/>
              <c:layout>
                <c:manualLayout>
                  <c:x val="6.9663373637205506E-3"/>
                  <c:y val="2.3102085847832132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7675225458712669"/>
                      <c:h val="0.1633333545559307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D656-3E43-B339-02C8B5A7FF30}"/>
                </c:ext>
              </c:extLst>
            </c:dLbl>
            <c:dLbl>
              <c:idx val="4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D656-3E43-B339-02C8B5A7FF30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No</c:v>
                </c:pt>
                <c:pt idx="1">
                  <c:v>Yes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0.76900000000000002</c:v>
                </c:pt>
                <c:pt idx="1">
                  <c:v>0.23100000000000001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D656-3E43-B339-02C8B5A7FF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203327168"/>
        <c:axId val="1202995856"/>
      </c:barChart>
      <c:valAx>
        <c:axId val="120299585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1203327168"/>
        <c:crosses val="autoZero"/>
        <c:crossBetween val="between"/>
      </c:valAx>
      <c:catAx>
        <c:axId val="1203327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299585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250707880360641E-2"/>
          <c:y val="6.3531361390213537E-2"/>
          <c:w val="0.96791548686606543"/>
          <c:h val="0.721925004797822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9C7-2344-A2E3-91DEC48C68E8}"/>
              </c:ext>
            </c:extLst>
          </c:dPt>
          <c:dPt>
            <c:idx val="1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9C7-2344-A2E3-91DEC48C68E8}"/>
              </c:ext>
            </c:extLst>
          </c:dPt>
          <c:dPt>
            <c:idx val="2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9C7-2344-A2E3-91DEC48C68E8}"/>
              </c:ext>
            </c:extLst>
          </c:dPt>
          <c:dPt>
            <c:idx val="3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9C7-2344-A2E3-91DEC48C68E8}"/>
              </c:ext>
            </c:extLst>
          </c:dPt>
          <c:dLbls>
            <c:dLbl>
              <c:idx val="0"/>
              <c:layout>
                <c:manualLayout>
                  <c:x val="1.9397962485045935E-4"/>
                  <c:y val="2.8880165390732732E-3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38322097406457"/>
                      <c:h val="8.825083654931478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B9C7-2344-A2E3-91DEC48C68E8}"/>
                </c:ext>
              </c:extLst>
            </c:dLbl>
            <c:dLbl>
              <c:idx val="1"/>
              <c:layout>
                <c:manualLayout>
                  <c:x val="-1.9877621193767343E-3"/>
                  <c:y val="1.155115661640246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9C7-2344-A2E3-91DEC48C68E8}"/>
                </c:ext>
              </c:extLst>
            </c:dLbl>
            <c:dLbl>
              <c:idx val="2"/>
              <c:layout>
                <c:manualLayout>
                  <c:x val="1.9298503841031697E-2"/>
                  <c:y val="-1.0325551613205427E-3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741044489755992"/>
                      <c:h val="8.247525824111355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B9C7-2344-A2E3-91DEC48C68E8}"/>
                </c:ext>
              </c:extLst>
            </c:dLbl>
            <c:dLbl>
              <c:idx val="3"/>
              <c:layout>
                <c:manualLayout>
                  <c:x val="6.9663373637205506E-3"/>
                  <c:y val="2.3102085847832132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7675225458712669"/>
                      <c:h val="0.1633333545559307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B9C7-2344-A2E3-91DEC48C68E8}"/>
                </c:ext>
              </c:extLst>
            </c:dLbl>
            <c:dLbl>
              <c:idx val="4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B9C7-2344-A2E3-91DEC48C68E8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0.72</c:v>
                </c:pt>
                <c:pt idx="1">
                  <c:v>0.28000000000000003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B9C7-2344-A2E3-91DEC48C68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203327168"/>
        <c:axId val="1202995856"/>
      </c:barChart>
      <c:valAx>
        <c:axId val="120299585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1203327168"/>
        <c:crosses val="autoZero"/>
        <c:crossBetween val="between"/>
      </c:valAx>
      <c:catAx>
        <c:axId val="1203327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299585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325573721488618E-2"/>
          <c:y val="0.14457569490693684"/>
          <c:w val="0.97534885255702275"/>
          <c:h val="0.62057789150221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E48-9B47-986F-4818EADE86A5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0E48-9B47-986F-4818EADE86A5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E48-9B47-986F-4818EADE86A5}"/>
              </c:ext>
            </c:extLst>
          </c:dPt>
          <c:dPt>
            <c:idx val="4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0E48-9B47-986F-4818EADE86A5}"/>
              </c:ext>
            </c:extLst>
          </c:dPt>
          <c:dPt>
            <c:idx val="5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170D-3A4B-8573-F90C431CBCEB}"/>
              </c:ext>
            </c:extLst>
          </c:dPt>
          <c:dLbls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We have a formal, ongoing cost reduction process. It is the way we work.</c:v>
                </c:pt>
                <c:pt idx="1">
                  <c:v>We have a regular but occasional cost reducgtion programs</c:v>
                </c:pt>
                <c:pt idx="2">
                  <c:v>We have occasional ad hoc cost reduction programs</c:v>
                </c:pt>
                <c:pt idx="3">
                  <c:v>We currently have a one-time cost reduction program running.</c:v>
                </c:pt>
              </c:strCache>
            </c:strRef>
          </c:cat>
          <c:val>
            <c:numRef>
              <c:f>Sheet1!$B$2:$B$5</c:f>
              <c:numCache>
                <c:formatCode>"$"#,##0_);[Red]\("$"#,##0\)</c:formatCode>
                <c:ptCount val="4"/>
                <c:pt idx="0">
                  <c:v>1942680328</c:v>
                </c:pt>
                <c:pt idx="1">
                  <c:v>1134125000</c:v>
                </c:pt>
                <c:pt idx="2">
                  <c:v>1012116667</c:v>
                </c:pt>
                <c:pt idx="3">
                  <c:v>838333333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48-9B47-986F-4818EADE86A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7"/>
        <c:overlap val="-27"/>
        <c:axId val="1613159392"/>
        <c:axId val="1613161072"/>
      </c:barChart>
      <c:catAx>
        <c:axId val="161315939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>
                    <a:solidFill>
                      <a:schemeClr val="tx1"/>
                    </a:solidFill>
                  </a:rPr>
                  <a:t>Average NPSR</a:t>
                </a:r>
              </a:p>
            </c:rich>
          </c:tx>
          <c:layout>
            <c:manualLayout>
              <c:xMode val="edge"/>
              <c:yMode val="edge"/>
              <c:x val="0.44529121616268275"/>
              <c:y val="3.1836610700223242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3161072"/>
        <c:crosses val="autoZero"/>
        <c:auto val="1"/>
        <c:lblAlgn val="ctr"/>
        <c:lblOffset val="100"/>
        <c:noMultiLvlLbl val="0"/>
      </c:catAx>
      <c:valAx>
        <c:axId val="161316107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_);[Red]\(&quot;$&quot;#,##0\)" sourceLinked="1"/>
        <c:majorTickMark val="none"/>
        <c:minorTickMark val="none"/>
        <c:tickLblPos val="nextTo"/>
        <c:crossAx val="1613159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250707880360641E-2"/>
          <c:y val="6.3531361390213537E-2"/>
          <c:w val="0.96791548686606543"/>
          <c:h val="0.721925004797822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E73-E14A-88BB-969168EF30F0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E73-E14A-88BB-969168EF30F0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E73-E14A-88BB-969168EF30F0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E73-E14A-88BB-969168EF30F0}"/>
              </c:ext>
            </c:extLst>
          </c:dPt>
          <c:dLbls>
            <c:dLbl>
              <c:idx val="0"/>
              <c:layout>
                <c:manualLayout>
                  <c:x val="1.9397962485045935E-4"/>
                  <c:y val="2.8880165390732732E-3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38322097406457"/>
                      <c:h val="8.825083654931478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AE73-E14A-88BB-969168EF30F0}"/>
                </c:ext>
              </c:extLst>
            </c:dLbl>
            <c:dLbl>
              <c:idx val="1"/>
              <c:layout>
                <c:manualLayout>
                  <c:x val="-1.9877621193767343E-3"/>
                  <c:y val="1.155115661640246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E73-E14A-88BB-969168EF30F0}"/>
                </c:ext>
              </c:extLst>
            </c:dLbl>
            <c:dLbl>
              <c:idx val="2"/>
              <c:layout>
                <c:manualLayout>
                  <c:x val="1.9298503841031697E-2"/>
                  <c:y val="-1.0325551613205427E-3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741044489755992"/>
                      <c:h val="8.247525824111355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AE73-E14A-88BB-969168EF30F0}"/>
                </c:ext>
              </c:extLst>
            </c:dLbl>
            <c:dLbl>
              <c:idx val="3"/>
              <c:layout>
                <c:manualLayout>
                  <c:x val="6.9663373637205506E-3"/>
                  <c:y val="2.3102085847832132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7675225458712669"/>
                      <c:h val="0.1633333545559307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AE73-E14A-88BB-969168EF30F0}"/>
                </c:ext>
              </c:extLst>
            </c:dLbl>
            <c:dLbl>
              <c:idx val="4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AE73-E14A-88BB-969168EF30F0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Sheet1!$A$2:$A$3</c:f>
              <c:numCache>
                <c:formatCode>0%</c:formatCode>
                <c:ptCount val="2"/>
                <c:pt idx="0">
                  <c:v>0</c:v>
                </c:pt>
                <c:pt idx="1">
                  <c:v>1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0.88</c:v>
                </c:pt>
                <c:pt idx="1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AE73-E14A-88BB-969168EF30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203327168"/>
        <c:axId val="1202995856"/>
      </c:barChart>
      <c:valAx>
        <c:axId val="120299585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1203327168"/>
        <c:crosses val="autoZero"/>
        <c:crossBetween val="between"/>
      </c:valAx>
      <c:catAx>
        <c:axId val="1203327168"/>
        <c:scaling>
          <c:orientation val="minMax"/>
        </c:scaling>
        <c:delete val="0"/>
        <c:axPos val="b"/>
        <c:numFmt formatCode="0%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299585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325573721488618E-2"/>
          <c:y val="4.2567907046218878E-2"/>
          <c:w val="0.97534885255702275"/>
          <c:h val="0.722585740991368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8F4-5444-9DD5-6BDC33390170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8F4-5444-9DD5-6BDC33390170}"/>
              </c:ext>
            </c:extLst>
          </c:dPt>
          <c:dPt>
            <c:idx val="2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8F4-5444-9DD5-6BDC33390170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092E-184A-8CF6-3DAD955B36EA}"/>
              </c:ext>
            </c:extLst>
          </c:dPt>
          <c:dPt>
            <c:idx val="4"/>
            <c:invertIfNegative val="0"/>
            <c:bubble3D val="0"/>
            <c:spPr>
              <a:solidFill>
                <a:srgbClr val="FF71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8F4-5444-9DD5-6BDC33390170}"/>
              </c:ext>
            </c:extLst>
          </c:dPt>
          <c:dPt>
            <c:idx val="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092E-184A-8CF6-3DAD955B36EA}"/>
              </c:ext>
            </c:extLst>
          </c:dPt>
          <c:dPt>
            <c:idx val="6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092E-184A-8CF6-3DAD955B36EA}"/>
              </c:ext>
            </c:extLst>
          </c:dPt>
          <c:dPt>
            <c:idx val="7"/>
            <c:invertIfNegative val="0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092E-184A-8CF6-3DAD955B36EA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6</c:v>
                </c:pt>
                <c:pt idx="4">
                  <c:v>7</c:v>
                </c:pt>
                <c:pt idx="5">
                  <c:v>8</c:v>
                </c:pt>
                <c:pt idx="6">
                  <c:v>9</c:v>
                </c:pt>
                <c:pt idx="7">
                  <c:v>10</c:v>
                </c:pt>
              </c:numCache>
            </c:numRef>
          </c:cat>
          <c:val>
            <c:numRef>
              <c:f>Sheet1!$B$2:$B$9</c:f>
              <c:numCache>
                <c:formatCode>0.0%</c:formatCode>
                <c:ptCount val="8"/>
                <c:pt idx="0">
                  <c:v>3.4000000000000002E-2</c:v>
                </c:pt>
                <c:pt idx="1">
                  <c:v>4.2999999999999997E-2</c:v>
                </c:pt>
                <c:pt idx="2">
                  <c:v>0.112</c:v>
                </c:pt>
                <c:pt idx="3">
                  <c:v>8.5999999999999993E-2</c:v>
                </c:pt>
                <c:pt idx="4">
                  <c:v>0.17199999999999999</c:v>
                </c:pt>
                <c:pt idx="5">
                  <c:v>0.28399999999999997</c:v>
                </c:pt>
                <c:pt idx="6">
                  <c:v>0.06</c:v>
                </c:pt>
                <c:pt idx="7">
                  <c:v>0.20699999999999999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8F4-5444-9DD5-6BDC3339017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7"/>
        <c:overlap val="-27"/>
        <c:axId val="1613159392"/>
        <c:axId val="1613161072"/>
      </c:barChart>
      <c:catAx>
        <c:axId val="1613159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3161072"/>
        <c:crosses val="autoZero"/>
        <c:auto val="1"/>
        <c:lblAlgn val="ctr"/>
        <c:lblOffset val="100"/>
        <c:noMultiLvlLbl val="0"/>
      </c:catAx>
      <c:valAx>
        <c:axId val="161316107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1613159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250707880360641E-2"/>
          <c:y val="6.3531361390213537E-2"/>
          <c:w val="0.96791548686606543"/>
          <c:h val="0.555594922695841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15E-5F49-8232-4D89EF11086D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15E-5F49-8232-4D89EF11086D}"/>
              </c:ext>
            </c:extLst>
          </c:dPt>
          <c:dPt>
            <c:idx val="2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15E-5F49-8232-4D89EF11086D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15E-5F49-8232-4D89EF11086D}"/>
              </c:ext>
            </c:extLst>
          </c:dPt>
          <c:dPt>
            <c:idx val="4"/>
            <c:invertIfNegative val="0"/>
            <c:bubble3D val="0"/>
            <c:spPr>
              <a:solidFill>
                <a:srgbClr val="FF71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415E-5F49-8232-4D89EF11086D}"/>
              </c:ext>
            </c:extLst>
          </c:dPt>
          <c:dPt>
            <c:idx val="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415E-5F49-8232-4D89EF11086D}"/>
              </c:ext>
            </c:extLst>
          </c:dPt>
          <c:dPt>
            <c:idx val="6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415E-5F49-8232-4D89EF11086D}"/>
              </c:ext>
            </c:extLst>
          </c:dPt>
          <c:dPt>
            <c:idx val="7"/>
            <c:invertIfNegative val="0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415E-5F49-8232-4D89EF11086D}"/>
              </c:ext>
            </c:extLst>
          </c:dPt>
          <c:dLbls>
            <c:dLbl>
              <c:idx val="0"/>
              <c:layout>
                <c:manualLayout>
                  <c:x val="-0.1367582123449505"/>
                  <c:y val="2.88785546316149E-3"/>
                </c:manualLayout>
              </c:layout>
              <c:numFmt formatCode="&quot;$&quot;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43134105263271"/>
                      <c:h val="8.825071231355513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415E-5F49-8232-4D89EF11086D}"/>
                </c:ext>
              </c:extLst>
            </c:dLbl>
            <c:dLbl>
              <c:idx val="1"/>
              <c:layout>
                <c:manualLayout>
                  <c:x val="1.0063425126442037E-2"/>
                  <c:y val="1.15510771986940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9076895677699014"/>
                      <c:h val="0.10369362193736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415E-5F49-8232-4D89EF11086D}"/>
                </c:ext>
              </c:extLst>
            </c:dLbl>
            <c:dLbl>
              <c:idx val="2"/>
              <c:layout>
                <c:manualLayout>
                  <c:x val="-2.8103183112480239E-3"/>
                  <c:y val="-1.032410912984872E-3"/>
                </c:manualLayout>
              </c:layout>
              <c:numFmt formatCode="&quot;$&quot;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741044489755992"/>
                      <c:h val="8.247525824111355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415E-5F49-8232-4D89EF11086D}"/>
                </c:ext>
              </c:extLst>
            </c:dLbl>
            <c:dLbl>
              <c:idx val="3"/>
              <c:layout>
                <c:manualLayout>
                  <c:x val="0"/>
                  <c:y val="1.21662845028762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858748814080544"/>
                      <c:h val="0.1633332310859942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415E-5F49-8232-4D89EF11086D}"/>
                </c:ext>
              </c:extLst>
            </c:dLbl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6</c:v>
                </c:pt>
                <c:pt idx="4">
                  <c:v>7</c:v>
                </c:pt>
                <c:pt idx="5">
                  <c:v>8</c:v>
                </c:pt>
                <c:pt idx="6">
                  <c:v>9</c:v>
                </c:pt>
                <c:pt idx="7">
                  <c:v>10</c:v>
                </c:pt>
              </c:numCache>
            </c:numRef>
          </c:cat>
          <c:val>
            <c:numRef>
              <c:f>Sheet1!$B$2:$B$9</c:f>
              <c:numCache>
                <c:formatCode>"$"#,##0</c:formatCode>
                <c:ptCount val="8"/>
                <c:pt idx="0">
                  <c:v>1406250000</c:v>
                </c:pt>
                <c:pt idx="1">
                  <c:v>376500000</c:v>
                </c:pt>
                <c:pt idx="2">
                  <c:v>1011666667</c:v>
                </c:pt>
                <c:pt idx="3">
                  <c:v>1607450000</c:v>
                </c:pt>
                <c:pt idx="4">
                  <c:v>1227600000</c:v>
                </c:pt>
                <c:pt idx="5">
                  <c:v>1898178571</c:v>
                </c:pt>
                <c:pt idx="6">
                  <c:v>2350000000</c:v>
                </c:pt>
                <c:pt idx="7">
                  <c:v>1706700000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15E-5F49-8232-4D89EF1108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203327168"/>
        <c:axId val="1202995856"/>
      </c:barChart>
      <c:valAx>
        <c:axId val="120299585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out"/>
        <c:minorTickMark val="none"/>
        <c:tickLblPos val="nextTo"/>
        <c:crossAx val="1203327168"/>
        <c:crosses val="autoZero"/>
        <c:crossBetween val="between"/>
      </c:valAx>
      <c:catAx>
        <c:axId val="1203327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299585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7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250707880360641E-2"/>
          <c:y val="6.3531361390213537E-2"/>
          <c:w val="0.96791548686606543"/>
          <c:h val="0.555594922695841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15E-5F49-8232-4D89EF11086D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15E-5F49-8232-4D89EF11086D}"/>
              </c:ext>
            </c:extLst>
          </c:dPt>
          <c:dPt>
            <c:idx val="2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15E-5F49-8232-4D89EF11086D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15E-5F49-8232-4D89EF11086D}"/>
              </c:ext>
            </c:extLst>
          </c:dPt>
          <c:dPt>
            <c:idx val="4"/>
            <c:invertIfNegative val="0"/>
            <c:bubble3D val="0"/>
            <c:spPr>
              <a:solidFill>
                <a:srgbClr val="FF71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415E-5F49-8232-4D89EF11086D}"/>
              </c:ext>
            </c:extLst>
          </c:dPt>
          <c:dPt>
            <c:idx val="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415E-5F49-8232-4D89EF11086D}"/>
              </c:ext>
            </c:extLst>
          </c:dPt>
          <c:dPt>
            <c:idx val="6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415E-5F49-8232-4D89EF11086D}"/>
              </c:ext>
            </c:extLst>
          </c:dPt>
          <c:dPt>
            <c:idx val="7"/>
            <c:invertIfNegative val="0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415E-5F49-8232-4D89EF11086D}"/>
              </c:ext>
            </c:extLst>
          </c:dPt>
          <c:dLbls>
            <c:dLbl>
              <c:idx val="0"/>
              <c:layout>
                <c:manualLayout>
                  <c:x val="-0.1367582123449505"/>
                  <c:y val="2.88785546316149E-3"/>
                </c:manualLayout>
              </c:layout>
              <c:numFmt formatCode="&quot;$&quot;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43134105263271"/>
                      <c:h val="8.825071231355513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415E-5F49-8232-4D89EF11086D}"/>
                </c:ext>
              </c:extLst>
            </c:dLbl>
            <c:dLbl>
              <c:idx val="1"/>
              <c:layout>
                <c:manualLayout>
                  <c:x val="1.0063425126442037E-2"/>
                  <c:y val="1.15510771986940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9076895677699014"/>
                      <c:h val="0.10369362193736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415E-5F49-8232-4D89EF11086D}"/>
                </c:ext>
              </c:extLst>
            </c:dLbl>
            <c:dLbl>
              <c:idx val="2"/>
              <c:layout>
                <c:manualLayout>
                  <c:x val="-2.8103183112480239E-3"/>
                  <c:y val="-1.032410912984872E-3"/>
                </c:manualLayout>
              </c:layout>
              <c:numFmt formatCode="&quot;$&quot;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741044489755992"/>
                      <c:h val="8.247525824111355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415E-5F49-8232-4D89EF11086D}"/>
                </c:ext>
              </c:extLst>
            </c:dLbl>
            <c:dLbl>
              <c:idx val="3"/>
              <c:layout>
                <c:manualLayout>
                  <c:x val="0"/>
                  <c:y val="1.21662845028762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858748814080544"/>
                      <c:h val="0.1633332310859942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415E-5F49-8232-4D89EF11086D}"/>
                </c:ext>
              </c:extLst>
            </c:dLbl>
            <c:numFmt formatCode="&quot;$&quot;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&lt;100</c:v>
                </c:pt>
                <c:pt idx="1">
                  <c:v>100-249</c:v>
                </c:pt>
                <c:pt idx="2">
                  <c:v>250-499</c:v>
                </c:pt>
                <c:pt idx="3">
                  <c:v>500-749</c:v>
                </c:pt>
                <c:pt idx="4">
                  <c:v>750-1,499</c:v>
                </c:pt>
                <c:pt idx="5">
                  <c:v>&gt;1,500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7.3</c:v>
                </c:pt>
                <c:pt idx="1">
                  <c:v>6.6</c:v>
                </c:pt>
                <c:pt idx="2">
                  <c:v>7.2</c:v>
                </c:pt>
                <c:pt idx="3">
                  <c:v>8.3000000000000007</c:v>
                </c:pt>
                <c:pt idx="4">
                  <c:v>7.9</c:v>
                </c:pt>
                <c:pt idx="5">
                  <c:v>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15E-5F49-8232-4D89EF1108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203327168"/>
        <c:axId val="1202995856"/>
      </c:barChart>
      <c:valAx>
        <c:axId val="120299585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1203327168"/>
        <c:crosses val="autoZero"/>
        <c:crossBetween val="between"/>
      </c:valAx>
      <c:catAx>
        <c:axId val="1203327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299585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7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250707880360641E-2"/>
          <c:y val="6.3531361390213537E-2"/>
          <c:w val="0.96791548686606543"/>
          <c:h val="0.555594922695841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75C-DA4B-9721-87C669F6D06D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75C-DA4B-9721-87C669F6D06D}"/>
              </c:ext>
            </c:extLst>
          </c:dPt>
          <c:dPt>
            <c:idx val="2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75C-DA4B-9721-87C669F6D06D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75C-DA4B-9721-87C669F6D06D}"/>
              </c:ext>
            </c:extLst>
          </c:dPt>
          <c:dPt>
            <c:idx val="4"/>
            <c:invertIfNegative val="0"/>
            <c:bubble3D val="0"/>
            <c:spPr>
              <a:solidFill>
                <a:srgbClr val="FF71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375C-DA4B-9721-87C669F6D06D}"/>
              </c:ext>
            </c:extLst>
          </c:dPt>
          <c:dLbls>
            <c:dLbl>
              <c:idx val="0"/>
              <c:layout>
                <c:manualLayout>
                  <c:x val="1.9397962485045935E-4"/>
                  <c:y val="2.8880165390732732E-3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38322097406457"/>
                      <c:h val="8.825083654931478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75C-DA4B-9721-87C669F6D06D}"/>
                </c:ext>
              </c:extLst>
            </c:dLbl>
            <c:dLbl>
              <c:idx val="1"/>
              <c:layout>
                <c:manualLayout>
                  <c:x val="4.504193656557666E-3"/>
                  <c:y val="1.15510771986940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092003835836038"/>
                      <c:h val="0.10369362193736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375C-DA4B-9721-87C669F6D06D}"/>
                </c:ext>
              </c:extLst>
            </c:dLbl>
            <c:dLbl>
              <c:idx val="2"/>
              <c:layout>
                <c:manualLayout>
                  <c:x val="-2.8103183112480239E-3"/>
                  <c:y val="-1.032410912984872E-3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741044489755992"/>
                      <c:h val="8.247525824111355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375C-DA4B-9721-87C669F6D06D}"/>
                </c:ext>
              </c:extLst>
            </c:dLbl>
            <c:dLbl>
              <c:idx val="3"/>
              <c:layout>
                <c:manualLayout>
                  <c:x val="0"/>
                  <c:y val="1.21662845028762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858748814080544"/>
                      <c:h val="0.1633332310859942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375C-DA4B-9721-87C669F6D06D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Poor (1)</c:v>
                </c:pt>
                <c:pt idx="1">
                  <c:v>Slight (2)</c:v>
                </c:pt>
                <c:pt idx="2">
                  <c:v>Acceptable (3)</c:v>
                </c:pt>
                <c:pt idx="3">
                  <c:v>Good (4)</c:v>
                </c:pt>
                <c:pt idx="4">
                  <c:v>Excellent (5)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</c:v>
                </c:pt>
                <c:pt idx="1">
                  <c:v>8.6999999999999994E-2</c:v>
                </c:pt>
                <c:pt idx="2">
                  <c:v>0.30430000000000001</c:v>
                </c:pt>
                <c:pt idx="3">
                  <c:v>0.50719999999999998</c:v>
                </c:pt>
                <c:pt idx="4">
                  <c:v>0.1014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75C-DA4B-9721-87C669F6D0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203327168"/>
        <c:axId val="1202995856"/>
      </c:barChart>
      <c:valAx>
        <c:axId val="120299585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out"/>
        <c:minorTickMark val="none"/>
        <c:tickLblPos val="nextTo"/>
        <c:crossAx val="1203327168"/>
        <c:crosses val="autoZero"/>
        <c:crossBetween val="between"/>
      </c:valAx>
      <c:catAx>
        <c:axId val="1203327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299585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7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325573721488618E-2"/>
          <c:y val="0.14457569490693684"/>
          <c:w val="0.97534885255702275"/>
          <c:h val="0.62057789150221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5FD-7E47-871D-DFCC6CFC07E7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5FD-7E47-871D-DFCC6CFC07E7}"/>
              </c:ext>
            </c:extLst>
          </c:dPt>
          <c:dPt>
            <c:idx val="2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5FD-7E47-871D-DFCC6CFC07E7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5FD-7E47-871D-DFCC6CFC07E7}"/>
              </c:ext>
            </c:extLst>
          </c:dPt>
          <c:dPt>
            <c:idx val="4"/>
            <c:invertIfNegative val="0"/>
            <c:bubble3D val="0"/>
            <c:spPr>
              <a:solidFill>
                <a:srgbClr val="FF71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E5FD-7E47-871D-DFCC6CFC07E7}"/>
              </c:ext>
            </c:extLst>
          </c:dPt>
          <c:dPt>
            <c:idx val="5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E5FD-7E47-871D-DFCC6CFC07E7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Poor (1)</c:v>
                </c:pt>
                <c:pt idx="1">
                  <c:v>Slight (2)</c:v>
                </c:pt>
                <c:pt idx="2">
                  <c:v>Acceptable (3)</c:v>
                </c:pt>
                <c:pt idx="3">
                  <c:v>Good (4)</c:v>
                </c:pt>
                <c:pt idx="4">
                  <c:v>Excellent (5)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2.1000000000000001E-2</c:v>
                </c:pt>
                <c:pt idx="1">
                  <c:v>0.255</c:v>
                </c:pt>
                <c:pt idx="2">
                  <c:v>0.30299999999999999</c:v>
                </c:pt>
                <c:pt idx="3">
                  <c:v>0.36599999999999999</c:v>
                </c:pt>
                <c:pt idx="4">
                  <c:v>5.5E-2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5FD-7E47-871D-DFCC6CFC07E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7"/>
        <c:overlap val="-27"/>
        <c:axId val="1613159392"/>
        <c:axId val="1613161072"/>
      </c:barChart>
      <c:catAx>
        <c:axId val="1613159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3161072"/>
        <c:crosses val="autoZero"/>
        <c:auto val="1"/>
        <c:lblAlgn val="ctr"/>
        <c:lblOffset val="100"/>
        <c:noMultiLvlLbl val="0"/>
      </c:catAx>
      <c:valAx>
        <c:axId val="161316107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1613159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250707880360641E-2"/>
          <c:y val="6.3531361390213537E-2"/>
          <c:w val="0.96791548686606543"/>
          <c:h val="0.555594922695841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75C-DA4B-9721-87C669F6D06D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75C-DA4B-9721-87C669F6D06D}"/>
              </c:ext>
            </c:extLst>
          </c:dPt>
          <c:dPt>
            <c:idx val="2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75C-DA4B-9721-87C669F6D06D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75C-DA4B-9721-87C669F6D06D}"/>
              </c:ext>
            </c:extLst>
          </c:dPt>
          <c:dPt>
            <c:idx val="4"/>
            <c:invertIfNegative val="0"/>
            <c:bubble3D val="0"/>
            <c:spPr>
              <a:solidFill>
                <a:srgbClr val="FF71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375C-DA4B-9721-87C669F6D06D}"/>
              </c:ext>
            </c:extLst>
          </c:dPt>
          <c:dLbls>
            <c:dLbl>
              <c:idx val="0"/>
              <c:layout>
                <c:manualLayout>
                  <c:x val="1.9397962485045935E-4"/>
                  <c:y val="2.8880165390732732E-3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38322097406457"/>
                      <c:h val="8.825083654931478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75C-DA4B-9721-87C669F6D06D}"/>
                </c:ext>
              </c:extLst>
            </c:dLbl>
            <c:dLbl>
              <c:idx val="1"/>
              <c:layout>
                <c:manualLayout>
                  <c:x val="4.504193656557666E-3"/>
                  <c:y val="1.15510771986940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092003835836038"/>
                      <c:h val="0.10369362193736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375C-DA4B-9721-87C669F6D06D}"/>
                </c:ext>
              </c:extLst>
            </c:dLbl>
            <c:dLbl>
              <c:idx val="2"/>
              <c:layout>
                <c:manualLayout>
                  <c:x val="-2.8103183112480239E-3"/>
                  <c:y val="-1.032410912984872E-3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741044489755992"/>
                      <c:h val="8.247525824111355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375C-DA4B-9721-87C669F6D06D}"/>
                </c:ext>
              </c:extLst>
            </c:dLbl>
            <c:dLbl>
              <c:idx val="3"/>
              <c:layout>
                <c:manualLayout>
                  <c:x val="0"/>
                  <c:y val="1.21662845028762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858748814080544"/>
                      <c:h val="0.1633332310859942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375C-DA4B-9721-87C669F6D06D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Poor (1)</c:v>
                </c:pt>
                <c:pt idx="1">
                  <c:v>Slight (2)</c:v>
                </c:pt>
                <c:pt idx="2">
                  <c:v>Acceptable (3)</c:v>
                </c:pt>
                <c:pt idx="3">
                  <c:v>Good (4)</c:v>
                </c:pt>
                <c:pt idx="4">
                  <c:v>Excellent (5)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</c:v>
                </c:pt>
                <c:pt idx="1">
                  <c:v>0.38890000000000002</c:v>
                </c:pt>
                <c:pt idx="2">
                  <c:v>0.27779999999999999</c:v>
                </c:pt>
                <c:pt idx="3">
                  <c:v>0.30559999999999998</c:v>
                </c:pt>
                <c:pt idx="4">
                  <c:v>2.7799999999999998E-2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75C-DA4B-9721-87C669F6D0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203327168"/>
        <c:axId val="1202995856"/>
      </c:barChart>
      <c:valAx>
        <c:axId val="120299585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out"/>
        <c:minorTickMark val="none"/>
        <c:tickLblPos val="nextTo"/>
        <c:crossAx val="1203327168"/>
        <c:crosses val="autoZero"/>
        <c:crossBetween val="between"/>
      </c:valAx>
      <c:catAx>
        <c:axId val="1203327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299585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7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250707880360641E-2"/>
          <c:y val="6.3531361390213537E-2"/>
          <c:w val="0.96791548686606543"/>
          <c:h val="0.555594922695841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75C-DA4B-9721-87C669F6D06D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75C-DA4B-9721-87C669F6D06D}"/>
              </c:ext>
            </c:extLst>
          </c:dPt>
          <c:dPt>
            <c:idx val="2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75C-DA4B-9721-87C669F6D06D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75C-DA4B-9721-87C669F6D06D}"/>
              </c:ext>
            </c:extLst>
          </c:dPt>
          <c:dPt>
            <c:idx val="4"/>
            <c:invertIfNegative val="0"/>
            <c:bubble3D val="0"/>
            <c:spPr>
              <a:solidFill>
                <a:srgbClr val="FF71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375C-DA4B-9721-87C669F6D06D}"/>
              </c:ext>
            </c:extLst>
          </c:dPt>
          <c:dLbls>
            <c:dLbl>
              <c:idx val="0"/>
              <c:layout>
                <c:manualLayout>
                  <c:x val="1.9397962485045935E-4"/>
                  <c:y val="2.8880165390732732E-3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38322097406457"/>
                      <c:h val="8.825083654931478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75C-DA4B-9721-87C669F6D06D}"/>
                </c:ext>
              </c:extLst>
            </c:dLbl>
            <c:dLbl>
              <c:idx val="1"/>
              <c:layout>
                <c:manualLayout>
                  <c:x val="4.504193656557666E-3"/>
                  <c:y val="1.15510771986940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092003835836038"/>
                      <c:h val="0.10369362193736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375C-DA4B-9721-87C669F6D06D}"/>
                </c:ext>
              </c:extLst>
            </c:dLbl>
            <c:dLbl>
              <c:idx val="2"/>
              <c:layout>
                <c:manualLayout>
                  <c:x val="-2.8103183112480239E-3"/>
                  <c:y val="-1.032410912984872E-3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741044489755992"/>
                      <c:h val="8.247525824111355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375C-DA4B-9721-87C669F6D06D}"/>
                </c:ext>
              </c:extLst>
            </c:dLbl>
            <c:dLbl>
              <c:idx val="3"/>
              <c:layout>
                <c:manualLayout>
                  <c:x val="0"/>
                  <c:y val="1.21662845028762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858748814080544"/>
                      <c:h val="0.1633332310859942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375C-DA4B-9721-87C669F6D06D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Poor (1)</c:v>
                </c:pt>
                <c:pt idx="1">
                  <c:v>Slight (2)</c:v>
                </c:pt>
                <c:pt idx="2">
                  <c:v>Acceptable (3)</c:v>
                </c:pt>
                <c:pt idx="3">
                  <c:v>Good (4)</c:v>
                </c:pt>
                <c:pt idx="4">
                  <c:v>Excellent (5)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8.3299999999999999E-2</c:v>
                </c:pt>
                <c:pt idx="1">
                  <c:v>0.41670000000000001</c:v>
                </c:pt>
                <c:pt idx="2">
                  <c:v>0.33329999999999999</c:v>
                </c:pt>
                <c:pt idx="3">
                  <c:v>0.16669999999999999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75C-DA4B-9721-87C669F6D0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203327168"/>
        <c:axId val="1202995856"/>
      </c:barChart>
      <c:valAx>
        <c:axId val="120299585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out"/>
        <c:minorTickMark val="none"/>
        <c:tickLblPos val="nextTo"/>
        <c:crossAx val="1203327168"/>
        <c:crosses val="autoZero"/>
        <c:crossBetween val="between"/>
      </c:valAx>
      <c:catAx>
        <c:axId val="1203327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299585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7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250707880360641E-2"/>
          <c:y val="6.3531361390213537E-2"/>
          <c:w val="0.96791548686606543"/>
          <c:h val="0.555594922695841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75C-DA4B-9721-87C669F6D06D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75C-DA4B-9721-87C669F6D06D}"/>
              </c:ext>
            </c:extLst>
          </c:dPt>
          <c:dPt>
            <c:idx val="2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75C-DA4B-9721-87C669F6D06D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75C-DA4B-9721-87C669F6D06D}"/>
              </c:ext>
            </c:extLst>
          </c:dPt>
          <c:dPt>
            <c:idx val="4"/>
            <c:invertIfNegative val="0"/>
            <c:bubble3D val="0"/>
            <c:spPr>
              <a:solidFill>
                <a:srgbClr val="FF71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375C-DA4B-9721-87C669F6D06D}"/>
              </c:ext>
            </c:extLst>
          </c:dPt>
          <c:dLbls>
            <c:dLbl>
              <c:idx val="0"/>
              <c:layout>
                <c:manualLayout>
                  <c:x val="1.9397962485045935E-4"/>
                  <c:y val="2.8880165390732732E-3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38322097406457"/>
                      <c:h val="8.825083654931478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75C-DA4B-9721-87C669F6D06D}"/>
                </c:ext>
              </c:extLst>
            </c:dLbl>
            <c:dLbl>
              <c:idx val="1"/>
              <c:layout>
                <c:manualLayout>
                  <c:x val="4.504193656557666E-3"/>
                  <c:y val="1.15510771986940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092003835836038"/>
                      <c:h val="0.10369362193736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375C-DA4B-9721-87C669F6D06D}"/>
                </c:ext>
              </c:extLst>
            </c:dLbl>
            <c:dLbl>
              <c:idx val="2"/>
              <c:layout>
                <c:manualLayout>
                  <c:x val="-2.8103183112480239E-3"/>
                  <c:y val="-1.032410912984872E-3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741044489755992"/>
                      <c:h val="8.247525824111355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375C-DA4B-9721-87C669F6D06D}"/>
                </c:ext>
              </c:extLst>
            </c:dLbl>
            <c:dLbl>
              <c:idx val="3"/>
              <c:layout>
                <c:manualLayout>
                  <c:x val="0"/>
                  <c:y val="1.21662845028762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858748814080544"/>
                      <c:h val="0.1633332310859942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375C-DA4B-9721-87C669F6D06D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Poor (1)</c:v>
                </c:pt>
                <c:pt idx="1">
                  <c:v>Slight (2)</c:v>
                </c:pt>
                <c:pt idx="2">
                  <c:v>Acceptable (3)</c:v>
                </c:pt>
                <c:pt idx="3">
                  <c:v>Good (4)</c:v>
                </c:pt>
                <c:pt idx="4">
                  <c:v>Excellent (5)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</c:v>
                </c:pt>
                <c:pt idx="1">
                  <c:v>0.5</c:v>
                </c:pt>
                <c:pt idx="2">
                  <c:v>0.25</c:v>
                </c:pt>
                <c:pt idx="3">
                  <c:v>0.25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75C-DA4B-9721-87C669F6D0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203327168"/>
        <c:axId val="1202995856"/>
      </c:barChart>
      <c:valAx>
        <c:axId val="120299585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out"/>
        <c:minorTickMark val="none"/>
        <c:tickLblPos val="nextTo"/>
        <c:crossAx val="1203327168"/>
        <c:crosses val="autoZero"/>
        <c:crossBetween val="between"/>
      </c:valAx>
      <c:catAx>
        <c:axId val="1203327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299585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7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250707880360641E-2"/>
          <c:y val="6.3531361390213537E-2"/>
          <c:w val="0.96791548686606543"/>
          <c:h val="0.555594922695841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F96-F548-92F3-3BF670B04674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F96-F548-92F3-3BF670B04674}"/>
              </c:ext>
            </c:extLst>
          </c:dPt>
          <c:dPt>
            <c:idx val="2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F96-F548-92F3-3BF670B04674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F96-F548-92F3-3BF670B04674}"/>
              </c:ext>
            </c:extLst>
          </c:dPt>
          <c:dPt>
            <c:idx val="4"/>
            <c:invertIfNegative val="0"/>
            <c:bubble3D val="0"/>
            <c:spPr>
              <a:solidFill>
                <a:srgbClr val="FF71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EF96-F548-92F3-3BF670B04674}"/>
              </c:ext>
            </c:extLst>
          </c:dPt>
          <c:dLbls>
            <c:dLbl>
              <c:idx val="0"/>
              <c:layout>
                <c:manualLayout>
                  <c:x val="-0.11741297061958632"/>
                  <c:y val="2.88785546316149E-3"/>
                </c:manualLayout>
              </c:layout>
              <c:numFmt formatCode="&quot;$&quot;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300389397705547"/>
                      <c:h val="8.825071231355513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EF96-F548-92F3-3BF670B04674}"/>
                </c:ext>
              </c:extLst>
            </c:dLbl>
            <c:dLbl>
              <c:idx val="1"/>
              <c:layout>
                <c:manualLayout>
                  <c:x val="1.0063425126442037E-2"/>
                  <c:y val="1.15510771986940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9076895677699014"/>
                      <c:h val="0.10369362193736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EF96-F548-92F3-3BF670B04674}"/>
                </c:ext>
              </c:extLst>
            </c:dLbl>
            <c:dLbl>
              <c:idx val="2"/>
              <c:layout>
                <c:manualLayout>
                  <c:x val="-2.8103183112480239E-3"/>
                  <c:y val="-1.032410912984872E-3"/>
                </c:manualLayout>
              </c:layout>
              <c:numFmt formatCode="&quot;$&quot;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741044489755992"/>
                      <c:h val="8.247525824111355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EF96-F548-92F3-3BF670B04674}"/>
                </c:ext>
              </c:extLst>
            </c:dLbl>
            <c:dLbl>
              <c:idx val="3"/>
              <c:layout>
                <c:manualLayout>
                  <c:x val="0"/>
                  <c:y val="1.21662845028762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858748814080544"/>
                      <c:h val="0.1633332310859942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EF96-F548-92F3-3BF670B04674}"/>
                </c:ext>
              </c:extLst>
            </c:dLbl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Poor (1)</c:v>
                </c:pt>
                <c:pt idx="1">
                  <c:v>Slight (2)</c:v>
                </c:pt>
                <c:pt idx="2">
                  <c:v>Acceptable (3)</c:v>
                </c:pt>
                <c:pt idx="3">
                  <c:v>Good (4)</c:v>
                </c:pt>
                <c:pt idx="4">
                  <c:v>Excellent (5)</c:v>
                </c:pt>
              </c:strCache>
            </c:strRef>
          </c:cat>
          <c:val>
            <c:numRef>
              <c:f>Sheet1!$B$2:$B$6</c:f>
              <c:numCache>
                <c:formatCode>"$"#,##0</c:formatCode>
                <c:ptCount val="5"/>
                <c:pt idx="0">
                  <c:v>1001000000</c:v>
                </c:pt>
                <c:pt idx="1">
                  <c:v>894081081</c:v>
                </c:pt>
                <c:pt idx="2">
                  <c:v>1366583333</c:v>
                </c:pt>
                <c:pt idx="3">
                  <c:v>1597930000</c:v>
                </c:pt>
                <c:pt idx="4">
                  <c:v>3571428571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F96-F548-92F3-3BF670B046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203327168"/>
        <c:axId val="1202995856"/>
      </c:barChart>
      <c:valAx>
        <c:axId val="120299585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out"/>
        <c:minorTickMark val="none"/>
        <c:tickLblPos val="nextTo"/>
        <c:crossAx val="1203327168"/>
        <c:crosses val="autoZero"/>
        <c:crossBetween val="between"/>
      </c:valAx>
      <c:catAx>
        <c:axId val="1203327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299585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919221586113272E-2"/>
          <c:y val="0.1169200494216555"/>
          <c:w val="0.80962233475306999"/>
          <c:h val="0.8275049260939116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109-BC40-96BD-60CAEE444CED}"/>
              </c:ext>
            </c:extLst>
          </c:dPt>
          <c:dPt>
            <c:idx val="1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109-BC40-96BD-60CAEE444CED}"/>
              </c:ext>
            </c:extLst>
          </c:dPt>
          <c:dPt>
            <c:idx val="2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109-BC40-96BD-60CAEE444CED}"/>
              </c:ext>
            </c:extLst>
          </c:dPt>
          <c:dPt>
            <c:idx val="3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109-BC40-96BD-60CAEE444CED}"/>
              </c:ext>
            </c:extLst>
          </c:dPt>
          <c:dLbls>
            <c:dLbl>
              <c:idx val="0"/>
              <c:layout>
                <c:manualLayout>
                  <c:x val="1.9397962485045935E-4"/>
                  <c:y val="2.8880165390732732E-3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38322097406457"/>
                      <c:h val="8.825083654931478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B109-BC40-96BD-60CAEE444CED}"/>
                </c:ext>
              </c:extLst>
            </c:dLbl>
            <c:dLbl>
              <c:idx val="1"/>
              <c:layout>
                <c:manualLayout>
                  <c:x val="2.9670886849024955E-2"/>
                  <c:y val="1.15511566164024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810081509803465"/>
                      <c:h val="0.1169558995236570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B109-BC40-96BD-60CAEE444CED}"/>
                </c:ext>
              </c:extLst>
            </c:dLbl>
            <c:dLbl>
              <c:idx val="2"/>
              <c:layout>
                <c:manualLayout>
                  <c:x val="-2.5327168455421996E-2"/>
                  <c:y val="2.0838499743401632E-2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741044489755992"/>
                      <c:h val="8.247525824111355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B109-BC40-96BD-60CAEE444CED}"/>
                </c:ext>
              </c:extLst>
            </c:dLbl>
            <c:dLbl>
              <c:idx val="3"/>
              <c:layout>
                <c:manualLayout>
                  <c:x val="-2.1621858076105525E-2"/>
                  <c:y val="5.77540919739731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957635631540288"/>
                      <c:h val="0.1633334711042684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B109-BC40-96BD-60CAEE444CED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No</c:v>
                </c:pt>
                <c:pt idx="1">
                  <c:v>37%</c:v>
                </c:pt>
                <c:pt idx="3">
                  <c:v>Yes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0</c:v>
                </c:pt>
                <c:pt idx="1">
                  <c:v>0.37</c:v>
                </c:pt>
                <c:pt idx="2">
                  <c:v>0.33</c:v>
                </c:pt>
                <c:pt idx="3">
                  <c:v>0.29599999999999999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109-BC40-96BD-60CAEE444C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203327168"/>
        <c:axId val="1202995856"/>
      </c:barChart>
      <c:valAx>
        <c:axId val="120299585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out"/>
        <c:minorTickMark val="none"/>
        <c:tickLblPos val="nextTo"/>
        <c:crossAx val="1203327168"/>
        <c:crosses val="autoZero"/>
        <c:crossBetween val="between"/>
      </c:valAx>
      <c:catAx>
        <c:axId val="120332716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20299585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8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250707880360641E-2"/>
          <c:y val="6.3531361390213537E-2"/>
          <c:w val="0.96791548686606543"/>
          <c:h val="0.593132744075475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D6E-7C4F-9F8F-64DF5BBE0FC4}"/>
              </c:ext>
            </c:extLst>
          </c:dPt>
          <c:dPt>
            <c:idx val="1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D6E-7C4F-9F8F-64DF5BBE0FC4}"/>
              </c:ext>
            </c:extLst>
          </c:dPt>
          <c:dPt>
            <c:idx val="2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D6E-7C4F-9F8F-64DF5BBE0FC4}"/>
              </c:ext>
            </c:extLst>
          </c:dPt>
          <c:dPt>
            <c:idx val="3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D6E-7C4F-9F8F-64DF5BBE0FC4}"/>
              </c:ext>
            </c:extLst>
          </c:dPt>
          <c:dLbls>
            <c:dLbl>
              <c:idx val="0"/>
              <c:layout>
                <c:manualLayout>
                  <c:x val="1.9397962485045935E-4"/>
                  <c:y val="2.8880165390732732E-3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7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38322097406457"/>
                      <c:h val="8.825083654931478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D6E-7C4F-9F8F-64DF5BBE0FC4}"/>
                </c:ext>
              </c:extLst>
            </c:dLbl>
            <c:dLbl>
              <c:idx val="1"/>
              <c:layout>
                <c:manualLayout>
                  <c:x val="-1.9877621193767343E-3"/>
                  <c:y val="1.1551156616402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D6E-7C4F-9F8F-64DF5BBE0FC4}"/>
                </c:ext>
              </c:extLst>
            </c:dLbl>
            <c:dLbl>
              <c:idx val="2"/>
              <c:layout>
                <c:manualLayout>
                  <c:x val="1.9298503841031697E-2"/>
                  <c:y val="-1.0325551613205427E-3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7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741044489755992"/>
                      <c:h val="8.247525824111355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8D6E-7C4F-9F8F-64DF5BBE0FC4}"/>
                </c:ext>
              </c:extLst>
            </c:dLbl>
            <c:dLbl>
              <c:idx val="3"/>
              <c:layout>
                <c:manualLayout>
                  <c:x val="6.9660910597563828E-3"/>
                  <c:y val="5.77535092322846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7675225458712669"/>
                      <c:h val="0.1633333545559307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8D6E-7C4F-9F8F-64DF5BBE0FC4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Poor (1)</c:v>
                </c:pt>
                <c:pt idx="1">
                  <c:v>Slight (2)</c:v>
                </c:pt>
                <c:pt idx="2">
                  <c:v>Acceptable (3)</c:v>
                </c:pt>
                <c:pt idx="3">
                  <c:v>Good (4)</c:v>
                </c:pt>
                <c:pt idx="4">
                  <c:v>Excellent (5)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0</c:v>
                </c:pt>
                <c:pt idx="1">
                  <c:v>0.29630000000000001</c:v>
                </c:pt>
                <c:pt idx="2">
                  <c:v>0.33329999999999999</c:v>
                </c:pt>
                <c:pt idx="3">
                  <c:v>0.37040000000000001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8D6E-7C4F-9F8F-64DF5BBE0F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203327168"/>
        <c:axId val="1202995856"/>
      </c:barChart>
      <c:valAx>
        <c:axId val="120299585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out"/>
        <c:minorTickMark val="none"/>
        <c:tickLblPos val="nextTo"/>
        <c:crossAx val="1203327168"/>
        <c:crosses val="autoZero"/>
        <c:crossBetween val="between"/>
      </c:valAx>
      <c:catAx>
        <c:axId val="1203327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299585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8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250707880360641E-2"/>
          <c:y val="6.3531361390213537E-2"/>
          <c:w val="0.96791548686606543"/>
          <c:h val="0.598459384575894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D6E-7C4F-9F8F-64DF5BBE0FC4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D6E-7C4F-9F8F-64DF5BBE0FC4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D6E-7C4F-9F8F-64DF5BBE0FC4}"/>
              </c:ext>
            </c:extLst>
          </c:dPt>
          <c:dPt>
            <c:idx val="3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D6E-7C4F-9F8F-64DF5BBE0FC4}"/>
              </c:ext>
            </c:extLst>
          </c:dPt>
          <c:dLbls>
            <c:dLbl>
              <c:idx val="0"/>
              <c:layout>
                <c:manualLayout>
                  <c:x val="1.9397962485045935E-4"/>
                  <c:y val="2.8880165390732732E-3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7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38322097406457"/>
                      <c:h val="8.825083654931478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D6E-7C4F-9F8F-64DF5BBE0FC4}"/>
                </c:ext>
              </c:extLst>
            </c:dLbl>
            <c:dLbl>
              <c:idx val="1"/>
              <c:layout>
                <c:manualLayout>
                  <c:x val="-1.9877621193767343E-3"/>
                  <c:y val="1.1551156616402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D6E-7C4F-9F8F-64DF5BBE0FC4}"/>
                </c:ext>
              </c:extLst>
            </c:dLbl>
            <c:dLbl>
              <c:idx val="2"/>
              <c:layout>
                <c:manualLayout>
                  <c:x val="1.9298503841031697E-2"/>
                  <c:y val="-1.0325551613205427E-3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7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741044489755992"/>
                      <c:h val="8.247525824111355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8D6E-7C4F-9F8F-64DF5BBE0FC4}"/>
                </c:ext>
              </c:extLst>
            </c:dLbl>
            <c:dLbl>
              <c:idx val="3"/>
              <c:layout>
                <c:manualLayout>
                  <c:x val="6.9660910597563828E-3"/>
                  <c:y val="5.77535092322846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7675225458712669"/>
                      <c:h val="0.1633333545559307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8D6E-7C4F-9F8F-64DF5BBE0FC4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Poor (1)</c:v>
                </c:pt>
                <c:pt idx="1">
                  <c:v>Slight (2)</c:v>
                </c:pt>
                <c:pt idx="2">
                  <c:v>Acceptable (3)</c:v>
                </c:pt>
                <c:pt idx="3">
                  <c:v>Good (4)</c:v>
                </c:pt>
                <c:pt idx="4">
                  <c:v>Excellent (5)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7.1400000000000005E-2</c:v>
                </c:pt>
                <c:pt idx="1">
                  <c:v>0.42859999999999998</c:v>
                </c:pt>
                <c:pt idx="2">
                  <c:v>0.42859999999999998</c:v>
                </c:pt>
                <c:pt idx="3">
                  <c:v>7.1400000000000005E-2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8D6E-7C4F-9F8F-64DF5BBE0F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203327168"/>
        <c:axId val="1202995856"/>
      </c:barChart>
      <c:valAx>
        <c:axId val="120299585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out"/>
        <c:minorTickMark val="none"/>
        <c:tickLblPos val="nextTo"/>
        <c:crossAx val="1203327168"/>
        <c:crosses val="autoZero"/>
        <c:crossBetween val="between"/>
      </c:valAx>
      <c:catAx>
        <c:axId val="1203327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299585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8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250707880360641E-2"/>
          <c:y val="6.3531361390213537E-2"/>
          <c:w val="0.96791548686606543"/>
          <c:h val="0.598459384575894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D6E-7C4F-9F8F-64DF5BBE0FC4}"/>
              </c:ext>
            </c:extLst>
          </c:dPt>
          <c:dPt>
            <c:idx val="1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D6E-7C4F-9F8F-64DF5BBE0FC4}"/>
              </c:ext>
            </c:extLst>
          </c:dPt>
          <c:dPt>
            <c:idx val="2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D6E-7C4F-9F8F-64DF5BBE0FC4}"/>
              </c:ext>
            </c:extLst>
          </c:dPt>
          <c:dPt>
            <c:idx val="3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D6E-7C4F-9F8F-64DF5BBE0FC4}"/>
              </c:ext>
            </c:extLst>
          </c:dPt>
          <c:dLbls>
            <c:dLbl>
              <c:idx val="0"/>
              <c:layout>
                <c:manualLayout>
                  <c:x val="1.9397962485045935E-4"/>
                  <c:y val="2.8880165390732732E-3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7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38322097406457"/>
                      <c:h val="8.825083654931478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D6E-7C4F-9F8F-64DF5BBE0FC4}"/>
                </c:ext>
              </c:extLst>
            </c:dLbl>
            <c:dLbl>
              <c:idx val="1"/>
              <c:layout>
                <c:manualLayout>
                  <c:x val="-1.9877621193767343E-3"/>
                  <c:y val="1.1551156616402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D6E-7C4F-9F8F-64DF5BBE0FC4}"/>
                </c:ext>
              </c:extLst>
            </c:dLbl>
            <c:dLbl>
              <c:idx val="2"/>
              <c:layout>
                <c:manualLayout>
                  <c:x val="1.9298503841031697E-2"/>
                  <c:y val="-1.0325551613205427E-3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7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741044489755992"/>
                      <c:h val="8.247525824111355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8D6E-7C4F-9F8F-64DF5BBE0FC4}"/>
                </c:ext>
              </c:extLst>
            </c:dLbl>
            <c:dLbl>
              <c:idx val="3"/>
              <c:layout>
                <c:manualLayout>
                  <c:x val="6.9660910597563828E-3"/>
                  <c:y val="5.77535092322846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7675225458712669"/>
                      <c:h val="0.1633333545559307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8D6E-7C4F-9F8F-64DF5BBE0FC4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Poor (1)</c:v>
                </c:pt>
                <c:pt idx="1">
                  <c:v>Slight (2)</c:v>
                </c:pt>
                <c:pt idx="2">
                  <c:v>Acceptable (3)</c:v>
                </c:pt>
                <c:pt idx="3">
                  <c:v>Good (4)</c:v>
                </c:pt>
                <c:pt idx="4">
                  <c:v>Excellent (5)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3.6999999999999998E-2</c:v>
                </c:pt>
                <c:pt idx="1">
                  <c:v>0.33329999999999999</c:v>
                </c:pt>
                <c:pt idx="2">
                  <c:v>0.25929999999999997</c:v>
                </c:pt>
                <c:pt idx="3">
                  <c:v>0.37040000000000001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8D6E-7C4F-9F8F-64DF5BBE0F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203327168"/>
        <c:axId val="1202995856"/>
      </c:barChart>
      <c:valAx>
        <c:axId val="120299585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out"/>
        <c:minorTickMark val="none"/>
        <c:tickLblPos val="nextTo"/>
        <c:crossAx val="1203327168"/>
        <c:crosses val="autoZero"/>
        <c:crossBetween val="between"/>
      </c:valAx>
      <c:catAx>
        <c:axId val="1203327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299585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8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250707880360641E-2"/>
          <c:y val="6.3531361390213537E-2"/>
          <c:w val="0.96791548686606543"/>
          <c:h val="0.593132744075475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D6E-7C4F-9F8F-64DF5BBE0FC4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D6E-7C4F-9F8F-64DF5BBE0FC4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D6E-7C4F-9F8F-64DF5BBE0FC4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D6E-7C4F-9F8F-64DF5BBE0FC4}"/>
              </c:ext>
            </c:extLst>
          </c:dPt>
          <c:dLbls>
            <c:dLbl>
              <c:idx val="0"/>
              <c:layout>
                <c:manualLayout>
                  <c:x val="1.9397962485045935E-4"/>
                  <c:y val="2.8880165390732732E-3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7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38322097406457"/>
                      <c:h val="8.825083654931478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D6E-7C4F-9F8F-64DF5BBE0FC4}"/>
                </c:ext>
              </c:extLst>
            </c:dLbl>
            <c:dLbl>
              <c:idx val="1"/>
              <c:layout>
                <c:manualLayout>
                  <c:x val="-1.9877621193767343E-3"/>
                  <c:y val="1.1551156616402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D6E-7C4F-9F8F-64DF5BBE0FC4}"/>
                </c:ext>
              </c:extLst>
            </c:dLbl>
            <c:dLbl>
              <c:idx val="2"/>
              <c:layout>
                <c:manualLayout>
                  <c:x val="1.9298503841031697E-2"/>
                  <c:y val="-1.0325551613205427E-3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7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741044489755992"/>
                      <c:h val="8.247525824111355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8D6E-7C4F-9F8F-64DF5BBE0FC4}"/>
                </c:ext>
              </c:extLst>
            </c:dLbl>
            <c:dLbl>
              <c:idx val="3"/>
              <c:layout>
                <c:manualLayout>
                  <c:x val="6.9660910597563828E-3"/>
                  <c:y val="5.77535092322846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7675225458712669"/>
                      <c:h val="0.1633333545559307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8D6E-7C4F-9F8F-64DF5BBE0FC4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Poor (1)</c:v>
                </c:pt>
                <c:pt idx="1">
                  <c:v>Slight (2)</c:v>
                </c:pt>
                <c:pt idx="2">
                  <c:v>Acceptable (3)</c:v>
                </c:pt>
                <c:pt idx="3">
                  <c:v>Good (4)</c:v>
                </c:pt>
                <c:pt idx="4">
                  <c:v>Excellent (5)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0</c:v>
                </c:pt>
                <c:pt idx="1">
                  <c:v>0.30769999999999997</c:v>
                </c:pt>
                <c:pt idx="2">
                  <c:v>7.6899999999999996E-2</c:v>
                </c:pt>
                <c:pt idx="3">
                  <c:v>0.53849999999999998</c:v>
                </c:pt>
                <c:pt idx="4">
                  <c:v>7.6899999999999996E-2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8D6E-7C4F-9F8F-64DF5BBE0F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203327168"/>
        <c:axId val="1202995856"/>
      </c:barChart>
      <c:valAx>
        <c:axId val="120299585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out"/>
        <c:minorTickMark val="none"/>
        <c:tickLblPos val="nextTo"/>
        <c:crossAx val="1203327168"/>
        <c:crosses val="autoZero"/>
        <c:crossBetween val="between"/>
      </c:valAx>
      <c:catAx>
        <c:axId val="1203327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299585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8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250707880360641E-2"/>
          <c:y val="6.3531361390213537E-2"/>
          <c:w val="0.96791548686606543"/>
          <c:h val="0.587806103575056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FF71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71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D6E-7C4F-9F8F-64DF5BBE0FC4}"/>
              </c:ext>
            </c:extLst>
          </c:dPt>
          <c:dPt>
            <c:idx val="1"/>
            <c:invertIfNegative val="0"/>
            <c:bubble3D val="0"/>
            <c:spPr>
              <a:solidFill>
                <a:srgbClr val="FF71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D6E-7C4F-9F8F-64DF5BBE0FC4}"/>
              </c:ext>
            </c:extLst>
          </c:dPt>
          <c:dPt>
            <c:idx val="2"/>
            <c:invertIfNegative val="0"/>
            <c:bubble3D val="0"/>
            <c:spPr>
              <a:solidFill>
                <a:srgbClr val="FF71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D6E-7C4F-9F8F-64DF5BBE0FC4}"/>
              </c:ext>
            </c:extLst>
          </c:dPt>
          <c:dPt>
            <c:idx val="3"/>
            <c:invertIfNegative val="0"/>
            <c:bubble3D val="0"/>
            <c:spPr>
              <a:solidFill>
                <a:srgbClr val="FF71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D6E-7C4F-9F8F-64DF5BBE0FC4}"/>
              </c:ext>
            </c:extLst>
          </c:dPt>
          <c:dLbls>
            <c:dLbl>
              <c:idx val="0"/>
              <c:layout>
                <c:manualLayout>
                  <c:x val="1.9397962485045935E-4"/>
                  <c:y val="2.8880165390732732E-3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7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38322097406457"/>
                      <c:h val="8.825083654931478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D6E-7C4F-9F8F-64DF5BBE0FC4}"/>
                </c:ext>
              </c:extLst>
            </c:dLbl>
            <c:dLbl>
              <c:idx val="1"/>
              <c:layout>
                <c:manualLayout>
                  <c:x val="-1.9877621193767343E-3"/>
                  <c:y val="1.1551156616402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D6E-7C4F-9F8F-64DF5BBE0FC4}"/>
                </c:ext>
              </c:extLst>
            </c:dLbl>
            <c:dLbl>
              <c:idx val="2"/>
              <c:layout>
                <c:manualLayout>
                  <c:x val="1.9298503841031697E-2"/>
                  <c:y val="-1.0325551613205427E-3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7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741044489755992"/>
                      <c:h val="8.247525824111355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8D6E-7C4F-9F8F-64DF5BBE0FC4}"/>
                </c:ext>
              </c:extLst>
            </c:dLbl>
            <c:dLbl>
              <c:idx val="3"/>
              <c:layout>
                <c:manualLayout>
                  <c:x val="6.9660910597563828E-3"/>
                  <c:y val="5.77535092322846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7675225458712669"/>
                      <c:h val="0.1633333545559307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8D6E-7C4F-9F8F-64DF5BBE0FC4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Poor (1)</c:v>
                </c:pt>
                <c:pt idx="1">
                  <c:v>Slight (2)</c:v>
                </c:pt>
                <c:pt idx="2">
                  <c:v>Acceptable (3)</c:v>
                </c:pt>
                <c:pt idx="3">
                  <c:v>Good (4)</c:v>
                </c:pt>
                <c:pt idx="4">
                  <c:v>Excellent (5)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0</c:v>
                </c:pt>
                <c:pt idx="1">
                  <c:v>0.2</c:v>
                </c:pt>
                <c:pt idx="2">
                  <c:v>0.24</c:v>
                </c:pt>
                <c:pt idx="3">
                  <c:v>0.4</c:v>
                </c:pt>
                <c:pt idx="4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8D6E-7C4F-9F8F-64DF5BBE0F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203327168"/>
        <c:axId val="1202995856"/>
      </c:barChart>
      <c:valAx>
        <c:axId val="120299585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out"/>
        <c:minorTickMark val="none"/>
        <c:tickLblPos val="nextTo"/>
        <c:crossAx val="1203327168"/>
        <c:crosses val="autoZero"/>
        <c:crossBetween val="between"/>
      </c:valAx>
      <c:catAx>
        <c:axId val="1203327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299585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8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250707880360641E-2"/>
          <c:y val="6.3531361390213537E-2"/>
          <c:w val="0.96791548686606543"/>
          <c:h val="0.582479638191241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D6E-7C4F-9F8F-64DF5BBE0FC4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D6E-7C4F-9F8F-64DF5BBE0FC4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D6E-7C4F-9F8F-64DF5BBE0FC4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D6E-7C4F-9F8F-64DF5BBE0FC4}"/>
              </c:ext>
            </c:extLst>
          </c:dPt>
          <c:dLbls>
            <c:dLbl>
              <c:idx val="0"/>
              <c:layout>
                <c:manualLayout>
                  <c:x val="1.9397962485045935E-4"/>
                  <c:y val="2.8880165390732732E-3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7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38322097406457"/>
                      <c:h val="8.825083654931478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D6E-7C4F-9F8F-64DF5BBE0FC4}"/>
                </c:ext>
              </c:extLst>
            </c:dLbl>
            <c:dLbl>
              <c:idx val="1"/>
              <c:layout>
                <c:manualLayout>
                  <c:x val="-1.9877621193767343E-3"/>
                  <c:y val="1.1551156616402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D6E-7C4F-9F8F-64DF5BBE0FC4}"/>
                </c:ext>
              </c:extLst>
            </c:dLbl>
            <c:dLbl>
              <c:idx val="2"/>
              <c:layout>
                <c:manualLayout>
                  <c:x val="1.9298503841031697E-2"/>
                  <c:y val="-1.0325551613205427E-3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7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741044489755992"/>
                      <c:h val="8.247525824111355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8D6E-7C4F-9F8F-64DF5BBE0FC4}"/>
                </c:ext>
              </c:extLst>
            </c:dLbl>
            <c:dLbl>
              <c:idx val="3"/>
              <c:layout>
                <c:manualLayout>
                  <c:x val="6.9660910597563828E-3"/>
                  <c:y val="5.77535092322846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7675225458712669"/>
                      <c:h val="0.1633333545559307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8D6E-7C4F-9F8F-64DF5BBE0FC4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Poor (1)</c:v>
                </c:pt>
                <c:pt idx="1">
                  <c:v>Slight (2)</c:v>
                </c:pt>
                <c:pt idx="2">
                  <c:v>Acceptable (3)</c:v>
                </c:pt>
                <c:pt idx="3">
                  <c:v>Good (4)</c:v>
                </c:pt>
                <c:pt idx="4">
                  <c:v>Excellent (5)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0.04</c:v>
                </c:pt>
                <c:pt idx="1">
                  <c:v>0.08</c:v>
                </c:pt>
                <c:pt idx="2">
                  <c:v>0.4</c:v>
                </c:pt>
                <c:pt idx="3">
                  <c:v>0.36</c:v>
                </c:pt>
                <c:pt idx="4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8D6E-7C4F-9F8F-64DF5BBE0F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203327168"/>
        <c:axId val="1202995856"/>
      </c:barChart>
      <c:valAx>
        <c:axId val="120299585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out"/>
        <c:minorTickMark val="none"/>
        <c:tickLblPos val="nextTo"/>
        <c:crossAx val="1203327168"/>
        <c:crosses val="autoZero"/>
        <c:crossBetween val="between"/>
      </c:valAx>
      <c:catAx>
        <c:axId val="1203327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299585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8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250707880360641E-2"/>
          <c:y val="6.3531361390213537E-2"/>
          <c:w val="0.96791548686606543"/>
          <c:h val="0.555594922695841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F96-F548-92F3-3BF670B04674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F96-F548-92F3-3BF670B04674}"/>
              </c:ext>
            </c:extLst>
          </c:dPt>
          <c:dPt>
            <c:idx val="2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F96-F548-92F3-3BF670B04674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F96-F548-92F3-3BF670B04674}"/>
              </c:ext>
            </c:extLst>
          </c:dPt>
          <c:dPt>
            <c:idx val="4"/>
            <c:invertIfNegative val="0"/>
            <c:bubble3D val="0"/>
            <c:spPr>
              <a:solidFill>
                <a:srgbClr val="FF71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EF96-F548-92F3-3BF670B04674}"/>
              </c:ext>
            </c:extLst>
          </c:dPt>
          <c:dLbls>
            <c:dLbl>
              <c:idx val="0"/>
              <c:layout>
                <c:manualLayout>
                  <c:x val="-0.11741297061958632"/>
                  <c:y val="2.88785546316149E-3"/>
                </c:manualLayout>
              </c:layout>
              <c:numFmt formatCode="&quot;$&quot;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300389397705547"/>
                      <c:h val="8.825071231355513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EF96-F548-92F3-3BF670B04674}"/>
                </c:ext>
              </c:extLst>
            </c:dLbl>
            <c:dLbl>
              <c:idx val="1"/>
              <c:layout>
                <c:manualLayout>
                  <c:x val="1.0063425126442037E-2"/>
                  <c:y val="1.15510771986940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9076895677699014"/>
                      <c:h val="0.10369362193736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EF96-F548-92F3-3BF670B04674}"/>
                </c:ext>
              </c:extLst>
            </c:dLbl>
            <c:dLbl>
              <c:idx val="2"/>
              <c:layout>
                <c:manualLayout>
                  <c:x val="-2.8103183112480239E-3"/>
                  <c:y val="-1.032410912984872E-3"/>
                </c:manualLayout>
              </c:layout>
              <c:numFmt formatCode="&quot;$&quot;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741044489755992"/>
                      <c:h val="8.247525824111355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EF96-F548-92F3-3BF670B04674}"/>
                </c:ext>
              </c:extLst>
            </c:dLbl>
            <c:dLbl>
              <c:idx val="3"/>
              <c:layout>
                <c:manualLayout>
                  <c:x val="0"/>
                  <c:y val="1.21662845028762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858748814080544"/>
                      <c:h val="0.1633332310859942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EF96-F548-92F3-3BF670B04674}"/>
                </c:ext>
              </c:extLst>
            </c:dLbl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Poor (1)</c:v>
                </c:pt>
                <c:pt idx="1">
                  <c:v>Slight (2)</c:v>
                </c:pt>
                <c:pt idx="2">
                  <c:v>Acceptable (3)</c:v>
                </c:pt>
                <c:pt idx="3">
                  <c:v>Good (4)</c:v>
                </c:pt>
                <c:pt idx="4">
                  <c:v>Excellent (5)</c:v>
                </c:pt>
              </c:strCache>
            </c:strRef>
          </c:cat>
          <c:val>
            <c:numRef>
              <c:f>Sheet1!$B$2:$B$6</c:f>
              <c:numCache>
                <c:formatCode>#,##0.0</c:formatCode>
                <c:ptCount val="5"/>
                <c:pt idx="0">
                  <c:v>2.2999999999999998</c:v>
                </c:pt>
                <c:pt idx="1">
                  <c:v>3.2</c:v>
                </c:pt>
                <c:pt idx="2">
                  <c:v>4.4000000000000004</c:v>
                </c:pt>
                <c:pt idx="3">
                  <c:v>4.8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F96-F548-92F3-3BF670B046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203327168"/>
        <c:axId val="1202995856"/>
      </c:barChart>
      <c:valAx>
        <c:axId val="120299585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out"/>
        <c:minorTickMark val="none"/>
        <c:tickLblPos val="nextTo"/>
        <c:crossAx val="1203327168"/>
        <c:crosses val="autoZero"/>
        <c:crossBetween val="between"/>
      </c:valAx>
      <c:catAx>
        <c:axId val="1203327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299585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250707880360641E-2"/>
          <c:y val="6.3531361390213537E-2"/>
          <c:w val="0.96791548686606543"/>
          <c:h val="0.555594922695841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F96-F548-92F3-3BF670B04674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F96-F548-92F3-3BF670B04674}"/>
              </c:ext>
            </c:extLst>
          </c:dPt>
          <c:dPt>
            <c:idx val="2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F96-F548-92F3-3BF670B04674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F96-F548-92F3-3BF670B04674}"/>
              </c:ext>
            </c:extLst>
          </c:dPt>
          <c:dPt>
            <c:idx val="4"/>
            <c:invertIfNegative val="0"/>
            <c:bubble3D val="0"/>
            <c:spPr>
              <a:solidFill>
                <a:srgbClr val="FF71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EF96-F548-92F3-3BF670B04674}"/>
              </c:ext>
            </c:extLst>
          </c:dPt>
          <c:dLbls>
            <c:dLbl>
              <c:idx val="0"/>
              <c:layout>
                <c:manualLayout>
                  <c:x val="-0.11741297061958632"/>
                  <c:y val="2.88785546316149E-3"/>
                </c:manualLayout>
              </c:layout>
              <c:numFmt formatCode="&quot;$&quot;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300389397705547"/>
                      <c:h val="8.825071231355513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EF96-F548-92F3-3BF670B04674}"/>
                </c:ext>
              </c:extLst>
            </c:dLbl>
            <c:dLbl>
              <c:idx val="1"/>
              <c:layout>
                <c:manualLayout>
                  <c:x val="1.0063425126442037E-2"/>
                  <c:y val="1.15510771986940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9076895677699014"/>
                      <c:h val="0.10369362193736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EF96-F548-92F3-3BF670B04674}"/>
                </c:ext>
              </c:extLst>
            </c:dLbl>
            <c:dLbl>
              <c:idx val="2"/>
              <c:layout>
                <c:manualLayout>
                  <c:x val="-2.8103183112480239E-3"/>
                  <c:y val="-1.032410912984872E-3"/>
                </c:manualLayout>
              </c:layout>
              <c:numFmt formatCode="&quot;$&quot;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741044489755992"/>
                      <c:h val="8.247525824111355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EF96-F548-92F3-3BF670B04674}"/>
                </c:ext>
              </c:extLst>
            </c:dLbl>
            <c:dLbl>
              <c:idx val="3"/>
              <c:layout>
                <c:manualLayout>
                  <c:x val="0"/>
                  <c:y val="1.21662845028762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858748814080544"/>
                      <c:h val="0.1633332310859942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EF96-F548-92F3-3BF670B04674}"/>
                </c:ext>
              </c:extLst>
            </c:dLbl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Poor (1)</c:v>
                </c:pt>
                <c:pt idx="1">
                  <c:v>Slight (2)</c:v>
                </c:pt>
                <c:pt idx="2">
                  <c:v>Acceptable (3)</c:v>
                </c:pt>
                <c:pt idx="3">
                  <c:v>Good (4)</c:v>
                </c:pt>
                <c:pt idx="4">
                  <c:v>Excellent (5)</c:v>
                </c:pt>
              </c:strCache>
            </c:strRef>
          </c:cat>
          <c:val>
            <c:numRef>
              <c:f>Sheet1!$B$2:$B$6</c:f>
              <c:numCache>
                <c:formatCode>#,##0.0</c:formatCode>
                <c:ptCount val="5"/>
                <c:pt idx="0">
                  <c:v>3</c:v>
                </c:pt>
                <c:pt idx="1">
                  <c:v>5.9</c:v>
                </c:pt>
                <c:pt idx="2">
                  <c:v>6.9</c:v>
                </c:pt>
                <c:pt idx="3">
                  <c:v>8.5</c:v>
                </c:pt>
                <c:pt idx="4">
                  <c:v>8.1999999999999993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F96-F548-92F3-3BF670B046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203327168"/>
        <c:axId val="1202995856"/>
      </c:barChart>
      <c:valAx>
        <c:axId val="120299585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out"/>
        <c:minorTickMark val="none"/>
        <c:tickLblPos val="nextTo"/>
        <c:crossAx val="1203327168"/>
        <c:crosses val="autoZero"/>
        <c:crossBetween val="between"/>
      </c:valAx>
      <c:catAx>
        <c:axId val="1203327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299585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250707880360641E-2"/>
          <c:y val="6.3531361390213537E-2"/>
          <c:w val="0.96791548686606543"/>
          <c:h val="0.555594922695841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F96-F548-92F3-3BF670B04674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F96-F548-92F3-3BF670B04674}"/>
              </c:ext>
            </c:extLst>
          </c:dPt>
          <c:dPt>
            <c:idx val="2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F96-F548-92F3-3BF670B04674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F96-F548-92F3-3BF670B04674}"/>
              </c:ext>
            </c:extLst>
          </c:dPt>
          <c:dPt>
            <c:idx val="4"/>
            <c:invertIfNegative val="0"/>
            <c:bubble3D val="0"/>
            <c:spPr>
              <a:solidFill>
                <a:srgbClr val="FF71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EF96-F548-92F3-3BF670B04674}"/>
              </c:ext>
            </c:extLst>
          </c:dPt>
          <c:dLbls>
            <c:dLbl>
              <c:idx val="0"/>
              <c:layout>
                <c:manualLayout>
                  <c:x val="-0.11741297061958632"/>
                  <c:y val="2.88785546316149E-3"/>
                </c:manualLayout>
              </c:layout>
              <c:numFmt formatCode="&quot;$&quot;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300389397705547"/>
                      <c:h val="8.825071231355513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EF96-F548-92F3-3BF670B04674}"/>
                </c:ext>
              </c:extLst>
            </c:dLbl>
            <c:dLbl>
              <c:idx val="1"/>
              <c:layout>
                <c:manualLayout>
                  <c:x val="1.0063425126442037E-2"/>
                  <c:y val="1.15510771986940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9076895677699014"/>
                      <c:h val="0.10369362193736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EF96-F548-92F3-3BF670B04674}"/>
                </c:ext>
              </c:extLst>
            </c:dLbl>
            <c:dLbl>
              <c:idx val="2"/>
              <c:layout>
                <c:manualLayout>
                  <c:x val="-2.8103183112480239E-3"/>
                  <c:y val="-1.032410912984872E-3"/>
                </c:manualLayout>
              </c:layout>
              <c:numFmt formatCode="&quot;$&quot;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741044489755992"/>
                      <c:h val="8.247525824111355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EF96-F548-92F3-3BF670B04674}"/>
                </c:ext>
              </c:extLst>
            </c:dLbl>
            <c:dLbl>
              <c:idx val="3"/>
              <c:layout>
                <c:manualLayout>
                  <c:x val="0"/>
                  <c:y val="1.21662845028762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858748814080544"/>
                      <c:h val="0.1633332310859942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EF96-F548-92F3-3BF670B04674}"/>
                </c:ext>
              </c:extLst>
            </c:dLbl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Poor (1)</c:v>
                </c:pt>
                <c:pt idx="1">
                  <c:v>Slight (2)</c:v>
                </c:pt>
                <c:pt idx="2">
                  <c:v>Acceptable (3)</c:v>
                </c:pt>
                <c:pt idx="3">
                  <c:v>Good (4)</c:v>
                </c:pt>
                <c:pt idx="4">
                  <c:v>Excellent (5)</c:v>
                </c:pt>
              </c:strCache>
            </c:strRef>
          </c:cat>
          <c:val>
            <c:numRef>
              <c:f>Sheet1!$B$2:$B$6</c:f>
              <c:numCache>
                <c:formatCode>#,##0.0</c:formatCode>
                <c:ptCount val="5"/>
                <c:pt idx="0">
                  <c:v>1.3</c:v>
                </c:pt>
                <c:pt idx="1">
                  <c:v>2.4</c:v>
                </c:pt>
                <c:pt idx="2">
                  <c:v>2.9</c:v>
                </c:pt>
                <c:pt idx="3">
                  <c:v>3.6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F96-F548-92F3-3BF670B046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203327168"/>
        <c:axId val="1202995856"/>
      </c:barChart>
      <c:valAx>
        <c:axId val="120299585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out"/>
        <c:minorTickMark val="none"/>
        <c:tickLblPos val="nextTo"/>
        <c:crossAx val="1203327168"/>
        <c:crosses val="autoZero"/>
        <c:crossBetween val="between"/>
      </c:valAx>
      <c:catAx>
        <c:axId val="1203327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299585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250707880360641E-2"/>
          <c:y val="6.3531361390213537E-2"/>
          <c:w val="0.96791548686606543"/>
          <c:h val="0.763632657619925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F96-F548-92F3-3BF670B04674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F96-F548-92F3-3BF670B04674}"/>
              </c:ext>
            </c:extLst>
          </c:dPt>
          <c:dPt>
            <c:idx val="2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F96-F548-92F3-3BF670B04674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F96-F548-92F3-3BF670B04674}"/>
              </c:ext>
            </c:extLst>
          </c:dPt>
          <c:dPt>
            <c:idx val="4"/>
            <c:invertIfNegative val="0"/>
            <c:bubble3D val="0"/>
            <c:spPr>
              <a:solidFill>
                <a:srgbClr val="FF71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EF96-F548-92F3-3BF670B04674}"/>
              </c:ext>
            </c:extLst>
          </c:dPt>
          <c:dLbls>
            <c:dLbl>
              <c:idx val="0"/>
              <c:layout>
                <c:manualLayout>
                  <c:x val="-0.11741297061958632"/>
                  <c:y val="2.88785546316149E-3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300389397705547"/>
                      <c:h val="8.825071231355513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EF96-F548-92F3-3BF670B04674}"/>
                </c:ext>
              </c:extLst>
            </c:dLbl>
            <c:dLbl>
              <c:idx val="1"/>
              <c:layout>
                <c:manualLayout>
                  <c:x val="1.0063425126442037E-2"/>
                  <c:y val="1.15510771986940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9076895677699014"/>
                      <c:h val="0.10369362193736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EF96-F548-92F3-3BF670B04674}"/>
                </c:ext>
              </c:extLst>
            </c:dLbl>
            <c:dLbl>
              <c:idx val="2"/>
              <c:layout>
                <c:manualLayout>
                  <c:x val="-2.8103183112480239E-3"/>
                  <c:y val="-1.032410912984872E-3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741044489755992"/>
                      <c:h val="8.247525824111355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EF96-F548-92F3-3BF670B04674}"/>
                </c:ext>
              </c:extLst>
            </c:dLbl>
            <c:dLbl>
              <c:idx val="3"/>
              <c:layout>
                <c:manualLayout>
                  <c:x val="0"/>
                  <c:y val="1.21662845028762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858748814080544"/>
                      <c:h val="0.1633332310859942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EF96-F548-92F3-3BF670B04674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Not at all effective (1)</c:v>
                </c:pt>
                <c:pt idx="1">
                  <c:v>Somewhat effective (2)</c:v>
                </c:pt>
                <c:pt idx="2">
                  <c:v>Acceptable (3)</c:v>
                </c:pt>
                <c:pt idx="3">
                  <c:v>Very effective (4)</c:v>
                </c:pt>
                <c:pt idx="4">
                  <c:v>Extremely effective (5)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2.9000000000000001E-2</c:v>
                </c:pt>
                <c:pt idx="1">
                  <c:v>0.28499999999999998</c:v>
                </c:pt>
                <c:pt idx="2">
                  <c:v>0.35</c:v>
                </c:pt>
                <c:pt idx="3">
                  <c:v>0.27700000000000002</c:v>
                </c:pt>
                <c:pt idx="4">
                  <c:v>5.8000000000000003E-2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F96-F548-92F3-3BF670B046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203327168"/>
        <c:axId val="1202995856"/>
      </c:barChart>
      <c:valAx>
        <c:axId val="120299585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out"/>
        <c:minorTickMark val="none"/>
        <c:tickLblPos val="nextTo"/>
        <c:crossAx val="1203327168"/>
        <c:crosses val="autoZero"/>
        <c:crossBetween val="between"/>
      </c:valAx>
      <c:catAx>
        <c:axId val="1203327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299585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919221586113272E-2"/>
          <c:y val="0.1169200494216555"/>
          <c:w val="0.80962233475306999"/>
          <c:h val="0.8275049260939116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A2F-9644-AE9F-9620369C1B08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A2F-9644-AE9F-9620369C1B08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A2F-9644-AE9F-9620369C1B08}"/>
              </c:ext>
            </c:extLst>
          </c:dPt>
          <c:dPt>
            <c:idx val="3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A2F-9644-AE9F-9620369C1B08}"/>
              </c:ext>
            </c:extLst>
          </c:dPt>
          <c:dLbls>
            <c:dLbl>
              <c:idx val="0"/>
              <c:layout>
                <c:manualLayout>
                  <c:x val="1.9397962485045935E-4"/>
                  <c:y val="2.8880165390732732E-3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38322097406457"/>
                      <c:h val="8.825083654931478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0A2F-9644-AE9F-9620369C1B08}"/>
                </c:ext>
              </c:extLst>
            </c:dLbl>
            <c:dLbl>
              <c:idx val="1"/>
              <c:layout>
                <c:manualLayout>
                  <c:x val="2.9670886849024955E-2"/>
                  <c:y val="1.15511566164024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810081509803465"/>
                      <c:h val="0.1169558995236570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0A2F-9644-AE9F-9620369C1B08}"/>
                </c:ext>
              </c:extLst>
            </c:dLbl>
            <c:dLbl>
              <c:idx val="2"/>
              <c:layout>
                <c:manualLayout>
                  <c:x val="-2.5327168455421996E-2"/>
                  <c:y val="2.0838499743401632E-2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741044489755992"/>
                      <c:h val="8.247525824111355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0A2F-9644-AE9F-9620369C1B08}"/>
                </c:ext>
              </c:extLst>
            </c:dLbl>
            <c:dLbl>
              <c:idx val="3"/>
              <c:layout>
                <c:manualLayout>
                  <c:x val="-2.1621858076105525E-2"/>
                  <c:y val="5.77540919739731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957635631540288"/>
                      <c:h val="0.1633334711042684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0A2F-9644-AE9F-9620369C1B08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No</c:v>
                </c:pt>
                <c:pt idx="1">
                  <c:v>I don't know</c:v>
                </c:pt>
                <c:pt idx="3">
                  <c:v>Yes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7.0999999999999994E-2</c:v>
                </c:pt>
                <c:pt idx="1">
                  <c:v>0.35699999999999998</c:v>
                </c:pt>
                <c:pt idx="2">
                  <c:v>0.28599999999999998</c:v>
                </c:pt>
                <c:pt idx="3">
                  <c:v>0.28599999999999998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A2F-9644-AE9F-9620369C1B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203327168"/>
        <c:axId val="1202995856"/>
      </c:barChart>
      <c:valAx>
        <c:axId val="120299585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out"/>
        <c:minorTickMark val="none"/>
        <c:tickLblPos val="nextTo"/>
        <c:crossAx val="1203327168"/>
        <c:crosses val="autoZero"/>
        <c:crossBetween val="between"/>
      </c:valAx>
      <c:catAx>
        <c:axId val="120332716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20299585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9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250707880360641E-2"/>
          <c:y val="6.3531361390213537E-2"/>
          <c:w val="0.96791548686606543"/>
          <c:h val="0.481184134475700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9A1-6D45-B016-7C3AEF343515}"/>
              </c:ext>
            </c:extLst>
          </c:dPt>
          <c:dPt>
            <c:idx val="1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9A1-6D45-B016-7C3AEF343515}"/>
              </c:ext>
            </c:extLst>
          </c:dPt>
          <c:dPt>
            <c:idx val="2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9A1-6D45-B016-7C3AEF343515}"/>
              </c:ext>
            </c:extLst>
          </c:dPt>
          <c:dPt>
            <c:idx val="3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9A1-6D45-B016-7C3AEF343515}"/>
              </c:ext>
            </c:extLst>
          </c:dPt>
          <c:dPt>
            <c:idx val="4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9A1-6D45-B016-7C3AEF343515}"/>
              </c:ext>
            </c:extLst>
          </c:dPt>
          <c:dLbls>
            <c:dLbl>
              <c:idx val="0"/>
              <c:layout>
                <c:manualLayout>
                  <c:x val="1.9397962485045935E-4"/>
                  <c:y val="2.8880165390732732E-3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38322097406457"/>
                      <c:h val="8.825083654931478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F9A1-6D45-B016-7C3AEF343515}"/>
                </c:ext>
              </c:extLst>
            </c:dLbl>
            <c:dLbl>
              <c:idx val="1"/>
              <c:layout>
                <c:manualLayout>
                  <c:x val="4.504193656557666E-3"/>
                  <c:y val="1.15510771986940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092003835836038"/>
                      <c:h val="0.10369362193736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F9A1-6D45-B016-7C3AEF343515}"/>
                </c:ext>
              </c:extLst>
            </c:dLbl>
            <c:dLbl>
              <c:idx val="2"/>
              <c:layout>
                <c:manualLayout>
                  <c:x val="-2.8103183112480239E-3"/>
                  <c:y val="-1.032410912984872E-3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741044489755992"/>
                      <c:h val="8.247525824111355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F9A1-6D45-B016-7C3AEF343515}"/>
                </c:ext>
              </c:extLst>
            </c:dLbl>
            <c:dLbl>
              <c:idx val="3"/>
              <c:layout>
                <c:manualLayout>
                  <c:x val="0"/>
                  <c:y val="1.21662845028762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858748814080544"/>
                      <c:h val="0.1633332310859942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F9A1-6D45-B016-7C3AEF343515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Not at all effective (1)</c:v>
                </c:pt>
                <c:pt idx="1">
                  <c:v>Somewhat effective (2)</c:v>
                </c:pt>
                <c:pt idx="2">
                  <c:v>Acceptable (3)</c:v>
                </c:pt>
                <c:pt idx="3">
                  <c:v>Very effective (4)</c:v>
                </c:pt>
                <c:pt idx="4">
                  <c:v>Extremely effective (5)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</c:v>
                </c:pt>
                <c:pt idx="1">
                  <c:v>0.15379999999999999</c:v>
                </c:pt>
                <c:pt idx="2">
                  <c:v>0.36919999999999997</c:v>
                </c:pt>
                <c:pt idx="3">
                  <c:v>0.3538</c:v>
                </c:pt>
                <c:pt idx="4">
                  <c:v>0.1231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9A1-6D45-B016-7C3AEF3435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203327168"/>
        <c:axId val="1202995856"/>
      </c:barChart>
      <c:valAx>
        <c:axId val="120299585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out"/>
        <c:minorTickMark val="none"/>
        <c:tickLblPos val="nextTo"/>
        <c:crossAx val="1203327168"/>
        <c:crosses val="autoZero"/>
        <c:crossBetween val="between"/>
      </c:valAx>
      <c:catAx>
        <c:axId val="1203327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299585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9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250707880360641E-2"/>
          <c:y val="6.3531361390213537E-2"/>
          <c:w val="0.96791548686606543"/>
          <c:h val="0.481184134475700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9A1-6D45-B016-7C3AEF343515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9A1-6D45-B016-7C3AEF343515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9A1-6D45-B016-7C3AEF343515}"/>
              </c:ext>
            </c:extLst>
          </c:dPt>
          <c:dPt>
            <c:idx val="3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9A1-6D45-B016-7C3AEF343515}"/>
              </c:ext>
            </c:extLst>
          </c:dPt>
          <c:dPt>
            <c:idx val="4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9A1-6D45-B016-7C3AEF343515}"/>
              </c:ext>
            </c:extLst>
          </c:dPt>
          <c:dLbls>
            <c:dLbl>
              <c:idx val="0"/>
              <c:layout>
                <c:manualLayout>
                  <c:x val="1.9397962485045935E-4"/>
                  <c:y val="2.8880165390732732E-3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38322097406457"/>
                      <c:h val="8.825083654931478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F9A1-6D45-B016-7C3AEF343515}"/>
                </c:ext>
              </c:extLst>
            </c:dLbl>
            <c:dLbl>
              <c:idx val="1"/>
              <c:layout>
                <c:manualLayout>
                  <c:x val="4.504193656557666E-3"/>
                  <c:y val="1.15510771986940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092003835836038"/>
                      <c:h val="0.10369362193736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F9A1-6D45-B016-7C3AEF343515}"/>
                </c:ext>
              </c:extLst>
            </c:dLbl>
            <c:dLbl>
              <c:idx val="2"/>
              <c:layout>
                <c:manualLayout>
                  <c:x val="-2.8103183112480239E-3"/>
                  <c:y val="-1.032410912984872E-3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741044489755992"/>
                      <c:h val="8.247525824111355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F9A1-6D45-B016-7C3AEF343515}"/>
                </c:ext>
              </c:extLst>
            </c:dLbl>
            <c:dLbl>
              <c:idx val="3"/>
              <c:layout>
                <c:manualLayout>
                  <c:x val="0"/>
                  <c:y val="1.21662845028762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858748814080544"/>
                      <c:h val="0.1633332310859942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F9A1-6D45-B016-7C3AEF343515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Not at all effective (1)</c:v>
                </c:pt>
                <c:pt idx="1">
                  <c:v>Somewhat effective (2)</c:v>
                </c:pt>
                <c:pt idx="2">
                  <c:v>Acceptable (3)</c:v>
                </c:pt>
                <c:pt idx="3">
                  <c:v>Very effective (4)</c:v>
                </c:pt>
                <c:pt idx="4">
                  <c:v>Extremely effective (5)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</c:v>
                </c:pt>
                <c:pt idx="1">
                  <c:v>0.35289999999999999</c:v>
                </c:pt>
                <c:pt idx="2">
                  <c:v>0.32350000000000001</c:v>
                </c:pt>
                <c:pt idx="3">
                  <c:v>0.32350000000000001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9A1-6D45-B016-7C3AEF3435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203327168"/>
        <c:axId val="1202995856"/>
      </c:barChart>
      <c:valAx>
        <c:axId val="120299585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out"/>
        <c:minorTickMark val="none"/>
        <c:tickLblPos val="nextTo"/>
        <c:crossAx val="1203327168"/>
        <c:crosses val="autoZero"/>
        <c:crossBetween val="between"/>
      </c:valAx>
      <c:catAx>
        <c:axId val="1203327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299585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9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250707880360641E-2"/>
          <c:y val="6.3531361390213537E-2"/>
          <c:w val="0.96791548686606543"/>
          <c:h val="0.481184134475700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9A1-6D45-B016-7C3AEF343515}"/>
              </c:ext>
            </c:extLst>
          </c:dPt>
          <c:dPt>
            <c:idx val="1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9A1-6D45-B016-7C3AEF343515}"/>
              </c:ext>
            </c:extLst>
          </c:dPt>
          <c:dPt>
            <c:idx val="2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9A1-6D45-B016-7C3AEF343515}"/>
              </c:ext>
            </c:extLst>
          </c:dPt>
          <c:dPt>
            <c:idx val="3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9A1-6D45-B016-7C3AEF343515}"/>
              </c:ext>
            </c:extLst>
          </c:dPt>
          <c:dPt>
            <c:idx val="4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9A1-6D45-B016-7C3AEF343515}"/>
              </c:ext>
            </c:extLst>
          </c:dPt>
          <c:dLbls>
            <c:dLbl>
              <c:idx val="0"/>
              <c:layout>
                <c:manualLayout>
                  <c:x val="1.9397962485045935E-4"/>
                  <c:y val="2.8880165390732732E-3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38322097406457"/>
                      <c:h val="8.825083654931478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F9A1-6D45-B016-7C3AEF343515}"/>
                </c:ext>
              </c:extLst>
            </c:dLbl>
            <c:dLbl>
              <c:idx val="1"/>
              <c:layout>
                <c:manualLayout>
                  <c:x val="4.504193656557666E-3"/>
                  <c:y val="1.15510771986940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092003835836038"/>
                      <c:h val="0.10369362193736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F9A1-6D45-B016-7C3AEF343515}"/>
                </c:ext>
              </c:extLst>
            </c:dLbl>
            <c:dLbl>
              <c:idx val="2"/>
              <c:layout>
                <c:manualLayout>
                  <c:x val="-2.8103183112480239E-3"/>
                  <c:y val="-1.032410912984872E-3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741044489755992"/>
                      <c:h val="8.247525824111355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F9A1-6D45-B016-7C3AEF343515}"/>
                </c:ext>
              </c:extLst>
            </c:dLbl>
            <c:dLbl>
              <c:idx val="3"/>
              <c:layout>
                <c:manualLayout>
                  <c:x val="0"/>
                  <c:y val="1.21662845028762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858748814080544"/>
                      <c:h val="0.1633332310859942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F9A1-6D45-B016-7C3AEF343515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Not at all effective (1)</c:v>
                </c:pt>
                <c:pt idx="1">
                  <c:v>Somewhat effective (2)</c:v>
                </c:pt>
                <c:pt idx="2">
                  <c:v>Acceptable (3)</c:v>
                </c:pt>
                <c:pt idx="3">
                  <c:v>Very effective (4)</c:v>
                </c:pt>
                <c:pt idx="4">
                  <c:v>Extremely effective (5)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8.5699999999999998E-2</c:v>
                </c:pt>
                <c:pt idx="1">
                  <c:v>0.48570000000000002</c:v>
                </c:pt>
                <c:pt idx="2">
                  <c:v>0.31434000000000001</c:v>
                </c:pt>
                <c:pt idx="3">
                  <c:v>0.1143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9A1-6D45-B016-7C3AEF3435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203327168"/>
        <c:axId val="1202995856"/>
      </c:barChart>
      <c:valAx>
        <c:axId val="120299585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out"/>
        <c:minorTickMark val="none"/>
        <c:tickLblPos val="nextTo"/>
        <c:crossAx val="1203327168"/>
        <c:crosses val="autoZero"/>
        <c:crossBetween val="between"/>
      </c:valAx>
      <c:catAx>
        <c:axId val="1203327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299585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9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250707880360641E-2"/>
          <c:y val="6.3531361390213537E-2"/>
          <c:w val="0.96791548686606543"/>
          <c:h val="0.481184134475700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FF71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71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9A1-6D45-B016-7C3AEF343515}"/>
              </c:ext>
            </c:extLst>
          </c:dPt>
          <c:dPt>
            <c:idx val="1"/>
            <c:invertIfNegative val="0"/>
            <c:bubble3D val="0"/>
            <c:spPr>
              <a:solidFill>
                <a:srgbClr val="FF71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9A1-6D45-B016-7C3AEF343515}"/>
              </c:ext>
            </c:extLst>
          </c:dPt>
          <c:dPt>
            <c:idx val="2"/>
            <c:invertIfNegative val="0"/>
            <c:bubble3D val="0"/>
            <c:spPr>
              <a:solidFill>
                <a:srgbClr val="FF71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9A1-6D45-B016-7C3AEF343515}"/>
              </c:ext>
            </c:extLst>
          </c:dPt>
          <c:dPt>
            <c:idx val="3"/>
            <c:invertIfNegative val="0"/>
            <c:bubble3D val="0"/>
            <c:spPr>
              <a:solidFill>
                <a:srgbClr val="FF71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9A1-6D45-B016-7C3AEF343515}"/>
              </c:ext>
            </c:extLst>
          </c:dPt>
          <c:dPt>
            <c:idx val="4"/>
            <c:invertIfNegative val="0"/>
            <c:bubble3D val="0"/>
            <c:spPr>
              <a:solidFill>
                <a:srgbClr val="FF71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9A1-6D45-B016-7C3AEF343515}"/>
              </c:ext>
            </c:extLst>
          </c:dPt>
          <c:dLbls>
            <c:dLbl>
              <c:idx val="0"/>
              <c:layout>
                <c:manualLayout>
                  <c:x val="1.9397962485045935E-4"/>
                  <c:y val="2.8880165390732732E-3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38322097406457"/>
                      <c:h val="8.825083654931478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F9A1-6D45-B016-7C3AEF343515}"/>
                </c:ext>
              </c:extLst>
            </c:dLbl>
            <c:dLbl>
              <c:idx val="1"/>
              <c:layout>
                <c:manualLayout>
                  <c:x val="4.504193656557666E-3"/>
                  <c:y val="1.15510771986940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092003835836038"/>
                      <c:h val="0.10369362193736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F9A1-6D45-B016-7C3AEF343515}"/>
                </c:ext>
              </c:extLst>
            </c:dLbl>
            <c:dLbl>
              <c:idx val="2"/>
              <c:layout>
                <c:manualLayout>
                  <c:x val="-2.8103183112480239E-3"/>
                  <c:y val="-1.032410912984872E-3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741044489755992"/>
                      <c:h val="8.247525824111355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F9A1-6D45-B016-7C3AEF343515}"/>
                </c:ext>
              </c:extLst>
            </c:dLbl>
            <c:dLbl>
              <c:idx val="3"/>
              <c:layout>
                <c:manualLayout>
                  <c:x val="0"/>
                  <c:y val="1.21662845028762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858748814080544"/>
                      <c:h val="0.1633332310859942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F9A1-6D45-B016-7C3AEF343515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Not at all effective (1)</c:v>
                </c:pt>
                <c:pt idx="1">
                  <c:v>Somewhat effective (2)</c:v>
                </c:pt>
                <c:pt idx="2">
                  <c:v>Acceptable (3)</c:v>
                </c:pt>
                <c:pt idx="3">
                  <c:v>Very effective (4)</c:v>
                </c:pt>
                <c:pt idx="4">
                  <c:v>Extremely effective (5)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0.33329999999999999</c:v>
                </c:pt>
                <c:pt idx="1">
                  <c:v>0</c:v>
                </c:pt>
                <c:pt idx="2">
                  <c:v>0.66669999999999996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9A1-6D45-B016-7C3AEF3435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203327168"/>
        <c:axId val="1202995856"/>
      </c:barChart>
      <c:valAx>
        <c:axId val="120299585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out"/>
        <c:minorTickMark val="none"/>
        <c:tickLblPos val="nextTo"/>
        <c:crossAx val="1203327168"/>
        <c:crosses val="autoZero"/>
        <c:crossBetween val="between"/>
      </c:valAx>
      <c:catAx>
        <c:axId val="1203327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299585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9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250707880360641E-2"/>
          <c:y val="6.3531361390213537E-2"/>
          <c:w val="0.96791548686606543"/>
          <c:h val="0.653413925929174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F96-F548-92F3-3BF670B04674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F96-F548-92F3-3BF670B04674}"/>
              </c:ext>
            </c:extLst>
          </c:dPt>
          <c:dPt>
            <c:idx val="2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F96-F548-92F3-3BF670B04674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F96-F548-92F3-3BF670B04674}"/>
              </c:ext>
            </c:extLst>
          </c:dPt>
          <c:dPt>
            <c:idx val="4"/>
            <c:invertIfNegative val="0"/>
            <c:bubble3D val="0"/>
            <c:spPr>
              <a:solidFill>
                <a:srgbClr val="FF71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EF96-F548-92F3-3BF670B04674}"/>
              </c:ext>
            </c:extLst>
          </c:dPt>
          <c:dLbls>
            <c:dLbl>
              <c:idx val="0"/>
              <c:layout>
                <c:manualLayout>
                  <c:x val="-0.11741297061958632"/>
                  <c:y val="2.88785546316149E-3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300389397705547"/>
                      <c:h val="8.825071231355513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EF96-F548-92F3-3BF670B04674}"/>
                </c:ext>
              </c:extLst>
            </c:dLbl>
            <c:dLbl>
              <c:idx val="1"/>
              <c:layout>
                <c:manualLayout>
                  <c:x val="1.0063425126442037E-2"/>
                  <c:y val="1.15510771986940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9076895677699014"/>
                      <c:h val="0.10369362193736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EF96-F548-92F3-3BF670B04674}"/>
                </c:ext>
              </c:extLst>
            </c:dLbl>
            <c:dLbl>
              <c:idx val="2"/>
              <c:layout>
                <c:manualLayout>
                  <c:x val="-2.8103183112480239E-3"/>
                  <c:y val="-1.032410912984872E-3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741044489755992"/>
                      <c:h val="8.247525824111355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EF96-F548-92F3-3BF670B04674}"/>
                </c:ext>
              </c:extLst>
            </c:dLbl>
            <c:dLbl>
              <c:idx val="3"/>
              <c:layout>
                <c:manualLayout>
                  <c:x val="0"/>
                  <c:y val="1.21662845028762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858748814080544"/>
                      <c:h val="0.1633332310859942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EF96-F548-92F3-3BF670B04674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Not at all effective (1)</c:v>
                </c:pt>
                <c:pt idx="1">
                  <c:v>Somewhat effective (2)</c:v>
                </c:pt>
                <c:pt idx="2">
                  <c:v>Acceptable (3)</c:v>
                </c:pt>
                <c:pt idx="3">
                  <c:v>Very effective (4)</c:v>
                </c:pt>
                <c:pt idx="4">
                  <c:v>Extremely effective (5)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0</c:v>
                </c:pt>
                <c:pt idx="1">
                  <c:v>1046223684</c:v>
                </c:pt>
                <c:pt idx="2">
                  <c:v>1365648936</c:v>
                </c:pt>
                <c:pt idx="3">
                  <c:v>1556638889</c:v>
                </c:pt>
                <c:pt idx="4">
                  <c:v>3312875000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F96-F548-92F3-3BF670B046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203327168"/>
        <c:axId val="1202995856"/>
      </c:barChart>
      <c:valAx>
        <c:axId val="120299585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out"/>
        <c:minorTickMark val="none"/>
        <c:tickLblPos val="nextTo"/>
        <c:crossAx val="1203327168"/>
        <c:crosses val="autoZero"/>
        <c:crossBetween val="between"/>
      </c:valAx>
      <c:catAx>
        <c:axId val="120332716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>
                    <a:solidFill>
                      <a:schemeClr val="tx1"/>
                    </a:solidFill>
                  </a:rPr>
                  <a:t>Average NPSR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299585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250707880360641E-2"/>
          <c:y val="6.3531361390213537E-2"/>
          <c:w val="0.96791548686606543"/>
          <c:h val="0.653413925929174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F96-F548-92F3-3BF670B04674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F96-F548-92F3-3BF670B04674}"/>
              </c:ext>
            </c:extLst>
          </c:dPt>
          <c:dPt>
            <c:idx val="2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F96-F548-92F3-3BF670B04674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F96-F548-92F3-3BF670B04674}"/>
              </c:ext>
            </c:extLst>
          </c:dPt>
          <c:dPt>
            <c:idx val="4"/>
            <c:invertIfNegative val="0"/>
            <c:bubble3D val="0"/>
            <c:spPr>
              <a:solidFill>
                <a:srgbClr val="FF71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EF96-F548-92F3-3BF670B04674}"/>
              </c:ext>
            </c:extLst>
          </c:dPt>
          <c:dLbls>
            <c:dLbl>
              <c:idx val="0"/>
              <c:layout>
                <c:manualLayout>
                  <c:x val="-0.11741297061958632"/>
                  <c:y val="2.88785546316149E-3"/>
                </c:manualLayout>
              </c:layout>
              <c:numFmt formatCode="&quot;$&quot;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300389397705547"/>
                      <c:h val="8.825071231355513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EF96-F548-92F3-3BF670B04674}"/>
                </c:ext>
              </c:extLst>
            </c:dLbl>
            <c:dLbl>
              <c:idx val="1"/>
              <c:layout>
                <c:manualLayout>
                  <c:x val="1.0063425126442037E-2"/>
                  <c:y val="1.15510771986940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9076895677699014"/>
                      <c:h val="0.10369362193736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EF96-F548-92F3-3BF670B04674}"/>
                </c:ext>
              </c:extLst>
            </c:dLbl>
            <c:dLbl>
              <c:idx val="2"/>
              <c:layout>
                <c:manualLayout>
                  <c:x val="-2.8103183112480239E-3"/>
                  <c:y val="-1.032410912984872E-3"/>
                </c:manualLayout>
              </c:layout>
              <c:numFmt formatCode="&quot;$&quot;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741044489755992"/>
                      <c:h val="8.247525824111355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EF96-F548-92F3-3BF670B04674}"/>
                </c:ext>
              </c:extLst>
            </c:dLbl>
            <c:dLbl>
              <c:idx val="3"/>
              <c:layout>
                <c:manualLayout>
                  <c:x val="0"/>
                  <c:y val="1.21662845028762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858748814080544"/>
                      <c:h val="0.1633332310859942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EF96-F548-92F3-3BF670B04674}"/>
                </c:ext>
              </c:extLst>
            </c:dLbl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Not at all effective (1)</c:v>
                </c:pt>
                <c:pt idx="1">
                  <c:v>Somewhat effective (2)</c:v>
                </c:pt>
                <c:pt idx="2">
                  <c:v>Acceptable (3)</c:v>
                </c:pt>
                <c:pt idx="3">
                  <c:v>Very effective (4)</c:v>
                </c:pt>
                <c:pt idx="4">
                  <c:v>Extremely effective (5)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40000000</c:v>
                </c:pt>
                <c:pt idx="1">
                  <c:v>24500000</c:v>
                </c:pt>
                <c:pt idx="2">
                  <c:v>25945946</c:v>
                </c:pt>
                <c:pt idx="3">
                  <c:v>43939394</c:v>
                </c:pt>
                <c:pt idx="4">
                  <c:v>143750000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F96-F548-92F3-3BF670B046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203327168"/>
        <c:axId val="1202995856"/>
      </c:barChart>
      <c:valAx>
        <c:axId val="120299585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out"/>
        <c:minorTickMark val="none"/>
        <c:tickLblPos val="nextTo"/>
        <c:crossAx val="1203327168"/>
        <c:crosses val="autoZero"/>
        <c:crossBetween val="between"/>
      </c:valAx>
      <c:catAx>
        <c:axId val="120332716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>
                    <a:solidFill>
                      <a:schemeClr val="tx1"/>
                    </a:solidFill>
                  </a:rPr>
                  <a:t>Average Target Margin Improvement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299585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250801225685371E-2"/>
          <c:y val="0.13277762911650748"/>
          <c:w val="0.96791548686606543"/>
          <c:h val="0.8275049260939116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95C-684F-B611-8574A676E1FB}"/>
              </c:ext>
            </c:extLst>
          </c:dPt>
          <c:dPt>
            <c:idx val="1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95C-684F-B611-8574A676E1FB}"/>
              </c:ext>
            </c:extLst>
          </c:dPt>
          <c:dPt>
            <c:idx val="2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95C-684F-B611-8574A676E1FB}"/>
              </c:ext>
            </c:extLst>
          </c:dPt>
          <c:dPt>
            <c:idx val="3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95C-684F-B611-8574A676E1FB}"/>
              </c:ext>
            </c:extLst>
          </c:dPt>
          <c:dLbls>
            <c:dLbl>
              <c:idx val="0"/>
              <c:layout>
                <c:manualLayout>
                  <c:x val="1.9397962485045935E-4"/>
                  <c:y val="2.8880165390732732E-3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38322097406457"/>
                      <c:h val="8.825083654931478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D95C-684F-B611-8574A676E1FB}"/>
                </c:ext>
              </c:extLst>
            </c:dLbl>
            <c:dLbl>
              <c:idx val="1"/>
              <c:layout>
                <c:manualLayout>
                  <c:x val="2.9670886849024955E-2"/>
                  <c:y val="1.15511566164024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810081509803465"/>
                      <c:h val="0.1169558995236570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D95C-684F-B611-8574A676E1FB}"/>
                </c:ext>
              </c:extLst>
            </c:dLbl>
            <c:dLbl>
              <c:idx val="2"/>
              <c:layout>
                <c:manualLayout>
                  <c:x val="-2.5327168455421996E-2"/>
                  <c:y val="2.0838499743401632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741044489755992"/>
                      <c:h val="8.247525824111355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D95C-684F-B611-8574A676E1FB}"/>
                </c:ext>
              </c:extLst>
            </c:dLbl>
            <c:dLbl>
              <c:idx val="3"/>
              <c:layout>
                <c:manualLayout>
                  <c:x val="-2.1621858076105525E-2"/>
                  <c:y val="5.77540919739731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957635631540288"/>
                      <c:h val="0.1633334711042684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D95C-684F-B611-8574A676E1FB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Not at all effective (1)</c:v>
                </c:pt>
                <c:pt idx="1">
                  <c:v>Somewhat effective (2)</c:v>
                </c:pt>
                <c:pt idx="2">
                  <c:v>Acceptable (3)</c:v>
                </c:pt>
                <c:pt idx="3">
                  <c:v>Very effective (4)</c:v>
                </c:pt>
                <c:pt idx="4">
                  <c:v>Extremely effective (5)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0</c:v>
                </c:pt>
                <c:pt idx="1">
                  <c:v>0.34620000000000001</c:v>
                </c:pt>
                <c:pt idx="2">
                  <c:v>0.42309999999999998</c:v>
                </c:pt>
                <c:pt idx="3">
                  <c:v>0.23080000000000001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95C-684F-B611-8574A676E1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203327168"/>
        <c:axId val="1202995856"/>
      </c:barChart>
      <c:valAx>
        <c:axId val="120299585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out"/>
        <c:minorTickMark val="none"/>
        <c:tickLblPos val="nextTo"/>
        <c:crossAx val="1203327168"/>
        <c:crosses val="autoZero"/>
        <c:crossBetween val="between"/>
      </c:valAx>
      <c:catAx>
        <c:axId val="120332716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20299585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9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250801225685371E-2"/>
          <c:y val="0.13277762911650748"/>
          <c:w val="0.96791548686606543"/>
          <c:h val="0.8275049260939116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95C-684F-B611-8574A676E1FB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95C-684F-B611-8574A676E1FB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95C-684F-B611-8574A676E1FB}"/>
              </c:ext>
            </c:extLst>
          </c:dPt>
          <c:dPt>
            <c:idx val="3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95C-684F-B611-8574A676E1FB}"/>
              </c:ext>
            </c:extLst>
          </c:dPt>
          <c:dLbls>
            <c:dLbl>
              <c:idx val="0"/>
              <c:layout>
                <c:manualLayout>
                  <c:x val="1.9397962485045935E-4"/>
                  <c:y val="2.8880165390732732E-3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38322097406457"/>
                      <c:h val="8.825083654931478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D95C-684F-B611-8574A676E1FB}"/>
                </c:ext>
              </c:extLst>
            </c:dLbl>
            <c:dLbl>
              <c:idx val="1"/>
              <c:layout>
                <c:manualLayout>
                  <c:x val="2.9670886849024955E-2"/>
                  <c:y val="1.15511566164024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810081509803465"/>
                      <c:h val="0.1169558995236570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D95C-684F-B611-8574A676E1FB}"/>
                </c:ext>
              </c:extLst>
            </c:dLbl>
            <c:dLbl>
              <c:idx val="2"/>
              <c:layout>
                <c:manualLayout>
                  <c:x val="-2.5327168455421996E-2"/>
                  <c:y val="2.0838499743401632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741044489755992"/>
                      <c:h val="8.247525824111355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D95C-684F-B611-8574A676E1FB}"/>
                </c:ext>
              </c:extLst>
            </c:dLbl>
            <c:dLbl>
              <c:idx val="3"/>
              <c:layout>
                <c:manualLayout>
                  <c:x val="-2.1621858076105525E-2"/>
                  <c:y val="5.77540919739731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957635631540288"/>
                      <c:h val="0.1633334711042684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D95C-684F-B611-8574A676E1FB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Not at all effective (1)</c:v>
                </c:pt>
                <c:pt idx="1">
                  <c:v>Somewhat effective (2)</c:v>
                </c:pt>
                <c:pt idx="2">
                  <c:v>Acceptable (3)</c:v>
                </c:pt>
                <c:pt idx="3">
                  <c:v>Very effective (4)</c:v>
                </c:pt>
                <c:pt idx="4">
                  <c:v>Extremely effective (5)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0</c:v>
                </c:pt>
                <c:pt idx="1">
                  <c:v>0.53849999999999998</c:v>
                </c:pt>
                <c:pt idx="2">
                  <c:v>0.23080000000000001</c:v>
                </c:pt>
                <c:pt idx="3">
                  <c:v>0.23080000000000001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95C-684F-B611-8574A676E1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203327168"/>
        <c:axId val="1202995856"/>
      </c:barChart>
      <c:valAx>
        <c:axId val="120299585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out"/>
        <c:minorTickMark val="none"/>
        <c:tickLblPos val="nextTo"/>
        <c:crossAx val="1203327168"/>
        <c:crosses val="autoZero"/>
        <c:crossBetween val="between"/>
      </c:valAx>
      <c:catAx>
        <c:axId val="120332716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20299585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9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250801225685371E-2"/>
          <c:y val="0.13277762911650748"/>
          <c:w val="0.96791548686606543"/>
          <c:h val="0.8275049260939116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95C-684F-B611-8574A676E1FB}"/>
              </c:ext>
            </c:extLst>
          </c:dPt>
          <c:dPt>
            <c:idx val="1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95C-684F-B611-8574A676E1FB}"/>
              </c:ext>
            </c:extLst>
          </c:dPt>
          <c:dPt>
            <c:idx val="2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95C-684F-B611-8574A676E1FB}"/>
              </c:ext>
            </c:extLst>
          </c:dPt>
          <c:dPt>
            <c:idx val="3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95C-684F-B611-8574A676E1FB}"/>
              </c:ext>
            </c:extLst>
          </c:dPt>
          <c:dLbls>
            <c:dLbl>
              <c:idx val="0"/>
              <c:layout>
                <c:manualLayout>
                  <c:x val="1.9397962485045935E-4"/>
                  <c:y val="2.8880165390732732E-3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38322097406457"/>
                      <c:h val="8.825083654931478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D95C-684F-B611-8574A676E1FB}"/>
                </c:ext>
              </c:extLst>
            </c:dLbl>
            <c:dLbl>
              <c:idx val="1"/>
              <c:layout>
                <c:manualLayout>
                  <c:x val="2.9670886849024955E-2"/>
                  <c:y val="1.15511566164024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810081509803465"/>
                      <c:h val="0.1169558995236570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D95C-684F-B611-8574A676E1FB}"/>
                </c:ext>
              </c:extLst>
            </c:dLbl>
            <c:dLbl>
              <c:idx val="2"/>
              <c:layout>
                <c:manualLayout>
                  <c:x val="-2.5327168455421996E-2"/>
                  <c:y val="2.0838499743401632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741044489755992"/>
                      <c:h val="8.247525824111355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D95C-684F-B611-8574A676E1FB}"/>
                </c:ext>
              </c:extLst>
            </c:dLbl>
            <c:dLbl>
              <c:idx val="3"/>
              <c:layout>
                <c:manualLayout>
                  <c:x val="-2.1621858076105525E-2"/>
                  <c:y val="5.77540919739731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957635631540288"/>
                      <c:h val="0.1633334711042684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D95C-684F-B611-8574A676E1FB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Not at all effective (1)</c:v>
                </c:pt>
                <c:pt idx="1">
                  <c:v>Somewhat effective (2)</c:v>
                </c:pt>
                <c:pt idx="2">
                  <c:v>Acceptable (3)</c:v>
                </c:pt>
                <c:pt idx="3">
                  <c:v>Very effective (4)</c:v>
                </c:pt>
                <c:pt idx="4">
                  <c:v>Extremely effective (5)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0.1111</c:v>
                </c:pt>
                <c:pt idx="1">
                  <c:v>0.33329999999999999</c:v>
                </c:pt>
                <c:pt idx="2">
                  <c:v>0.33329999999999999</c:v>
                </c:pt>
                <c:pt idx="3">
                  <c:v>0.1852</c:v>
                </c:pt>
                <c:pt idx="4">
                  <c:v>3.6999999999999998E-2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95C-684F-B611-8574A676E1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203327168"/>
        <c:axId val="1202995856"/>
      </c:barChart>
      <c:valAx>
        <c:axId val="120299585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out"/>
        <c:minorTickMark val="none"/>
        <c:tickLblPos val="nextTo"/>
        <c:crossAx val="1203327168"/>
        <c:crosses val="autoZero"/>
        <c:crossBetween val="between"/>
      </c:valAx>
      <c:catAx>
        <c:axId val="120332716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20299585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9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250801225685371E-2"/>
          <c:y val="0.13277762911650748"/>
          <c:w val="0.96791548686606543"/>
          <c:h val="0.8275049260939116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95C-684F-B611-8574A676E1FB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95C-684F-B611-8574A676E1FB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95C-684F-B611-8574A676E1FB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95C-684F-B611-8574A676E1FB}"/>
              </c:ext>
            </c:extLst>
          </c:dPt>
          <c:dLbls>
            <c:dLbl>
              <c:idx val="0"/>
              <c:layout>
                <c:manualLayout>
                  <c:x val="1.9397962485045935E-4"/>
                  <c:y val="2.8880165390732732E-3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38322097406457"/>
                      <c:h val="8.825083654931478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D95C-684F-B611-8574A676E1FB}"/>
                </c:ext>
              </c:extLst>
            </c:dLbl>
            <c:dLbl>
              <c:idx val="1"/>
              <c:layout>
                <c:manualLayout>
                  <c:x val="2.9670886849024955E-2"/>
                  <c:y val="1.15511566164024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810081509803465"/>
                      <c:h val="0.1169558995236570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D95C-684F-B611-8574A676E1FB}"/>
                </c:ext>
              </c:extLst>
            </c:dLbl>
            <c:dLbl>
              <c:idx val="2"/>
              <c:layout>
                <c:manualLayout>
                  <c:x val="-2.5327168455421996E-2"/>
                  <c:y val="2.0838499743401632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741044489755992"/>
                      <c:h val="8.247525824111355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D95C-684F-B611-8574A676E1FB}"/>
                </c:ext>
              </c:extLst>
            </c:dLbl>
            <c:dLbl>
              <c:idx val="3"/>
              <c:layout>
                <c:manualLayout>
                  <c:x val="-2.1621858076105525E-2"/>
                  <c:y val="5.77540919739731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957635631540288"/>
                      <c:h val="0.1633334711042684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D95C-684F-B611-8574A676E1FB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Not at all effective (1)</c:v>
                </c:pt>
                <c:pt idx="1">
                  <c:v>Somewhat effective (2)</c:v>
                </c:pt>
                <c:pt idx="2">
                  <c:v>Acceptable (3)</c:v>
                </c:pt>
                <c:pt idx="3">
                  <c:v>Very effective (4)</c:v>
                </c:pt>
                <c:pt idx="4">
                  <c:v>Extremely effective (5)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0</c:v>
                </c:pt>
                <c:pt idx="1">
                  <c:v>0.26</c:v>
                </c:pt>
                <c:pt idx="2">
                  <c:v>0.3478</c:v>
                </c:pt>
                <c:pt idx="3">
                  <c:v>0.26090000000000002</c:v>
                </c:pt>
                <c:pt idx="4">
                  <c:v>0.13039999999999999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95C-684F-B611-8574A676E1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203327168"/>
        <c:axId val="1202995856"/>
      </c:barChart>
      <c:valAx>
        <c:axId val="120299585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out"/>
        <c:minorTickMark val="none"/>
        <c:tickLblPos val="nextTo"/>
        <c:crossAx val="1203327168"/>
        <c:crosses val="autoZero"/>
        <c:crossBetween val="between"/>
      </c:valAx>
      <c:catAx>
        <c:axId val="120332716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20299585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0.10002</cdr:y>
    </cdr:to>
    <cdr:sp macro="" textlink="">
      <cdr:nvSpPr>
        <cdr:cNvPr id="2" name="TextBox 2">
          <a:extLst xmlns:a="http://schemas.openxmlformats.org/drawingml/2006/main">
            <a:ext uri="{FF2B5EF4-FFF2-40B4-BE49-F238E27FC236}">
              <a16:creationId xmlns:a16="http://schemas.microsoft.com/office/drawing/2014/main" id="{7D5F71FA-9271-5F45-9C11-9E834BBD850C}"/>
            </a:ext>
          </a:extLst>
        </cdr:cNvPr>
        <cdr:cNvSpPr txBox="1"/>
      </cdr:nvSpPr>
      <cdr:spPr>
        <a:xfrm xmlns:a="http://schemas.openxmlformats.org/drawingml/2006/main">
          <a:off x="0" y="-1572296"/>
          <a:ext cx="1776965" cy="23847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rtlCol="0"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50" b="1" dirty="0">
              <a:latin typeface="Arial" panose="020B0604020202020204" pitchFamily="34" charset="0"/>
              <a:cs typeface="Arial" panose="020B0604020202020204" pitchFamily="34" charset="0"/>
            </a:rPr>
            <a:t>&lt;100</a:t>
          </a: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</cdr:x>
      <cdr:y>0.72727</cdr:y>
    </cdr:from>
    <cdr:to>
      <cdr:x>1</cdr:x>
      <cdr:y>1</cdr:y>
    </cdr:to>
    <cdr:sp macro="" textlink="">
      <cdr:nvSpPr>
        <cdr:cNvPr id="2" name="TextBox 2">
          <a:extLst xmlns:a="http://schemas.openxmlformats.org/drawingml/2006/main">
            <a:ext uri="{FF2B5EF4-FFF2-40B4-BE49-F238E27FC236}">
              <a16:creationId xmlns:a16="http://schemas.microsoft.com/office/drawing/2014/main" id="{7D5F71FA-9271-5F45-9C11-9E834BBD850C}"/>
            </a:ext>
          </a:extLst>
        </cdr:cNvPr>
        <cdr:cNvSpPr txBox="1"/>
      </cdr:nvSpPr>
      <cdr:spPr>
        <a:xfrm xmlns:a="http://schemas.openxmlformats.org/drawingml/2006/main">
          <a:off x="0" y="2110154"/>
          <a:ext cx="1776965" cy="79130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rtlCol="0"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50" b="1" dirty="0">
              <a:latin typeface="Arial" panose="020B0604020202020204" pitchFamily="34" charset="0"/>
              <a:cs typeface="Arial" panose="020B0604020202020204" pitchFamily="34" charset="0"/>
            </a:rPr>
            <a:t>We currently have one-time cost reduction program running.</a:t>
          </a: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</cdr:x>
      <cdr:y>0.72727</cdr:y>
    </cdr:from>
    <cdr:to>
      <cdr:x>1</cdr:x>
      <cdr:y>1</cdr:y>
    </cdr:to>
    <cdr:sp macro="" textlink="">
      <cdr:nvSpPr>
        <cdr:cNvPr id="2" name="TextBox 2">
          <a:extLst xmlns:a="http://schemas.openxmlformats.org/drawingml/2006/main">
            <a:ext uri="{FF2B5EF4-FFF2-40B4-BE49-F238E27FC236}">
              <a16:creationId xmlns:a16="http://schemas.microsoft.com/office/drawing/2014/main" id="{7D5F71FA-9271-5F45-9C11-9E834BBD850C}"/>
            </a:ext>
          </a:extLst>
        </cdr:cNvPr>
        <cdr:cNvSpPr txBox="1"/>
      </cdr:nvSpPr>
      <cdr:spPr>
        <a:xfrm xmlns:a="http://schemas.openxmlformats.org/drawingml/2006/main">
          <a:off x="0" y="2110154"/>
          <a:ext cx="1776965" cy="79130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rtlCol="0"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50" b="1" dirty="0">
              <a:latin typeface="Arial" panose="020B0604020202020204" pitchFamily="34" charset="0"/>
              <a:cs typeface="Arial" panose="020B0604020202020204" pitchFamily="34" charset="0"/>
            </a:rPr>
            <a:t>Average NPSR</a:t>
          </a: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</cdr:x>
      <cdr:y>0.72727</cdr:y>
    </cdr:from>
    <cdr:to>
      <cdr:x>1</cdr:x>
      <cdr:y>1</cdr:y>
    </cdr:to>
    <cdr:sp macro="" textlink="">
      <cdr:nvSpPr>
        <cdr:cNvPr id="2" name="TextBox 2">
          <a:extLst xmlns:a="http://schemas.openxmlformats.org/drawingml/2006/main">
            <a:ext uri="{FF2B5EF4-FFF2-40B4-BE49-F238E27FC236}">
              <a16:creationId xmlns:a16="http://schemas.microsoft.com/office/drawing/2014/main" id="{7D5F71FA-9271-5F45-9C11-9E834BBD850C}"/>
            </a:ext>
          </a:extLst>
        </cdr:cNvPr>
        <cdr:cNvSpPr txBox="1"/>
      </cdr:nvSpPr>
      <cdr:spPr>
        <a:xfrm xmlns:a="http://schemas.openxmlformats.org/drawingml/2006/main">
          <a:off x="0" y="2110154"/>
          <a:ext cx="1776965" cy="79130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rtlCol="0"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50" b="1" dirty="0">
              <a:latin typeface="Arial" panose="020B0604020202020204" pitchFamily="34" charset="0"/>
              <a:cs typeface="Arial" panose="020B0604020202020204" pitchFamily="34" charset="0"/>
            </a:rPr>
            <a:t>Health System</a:t>
          </a: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</cdr:x>
      <cdr:y>0.72727</cdr:y>
    </cdr:from>
    <cdr:to>
      <cdr:x>1</cdr:x>
      <cdr:y>1</cdr:y>
    </cdr:to>
    <cdr:sp macro="" textlink="">
      <cdr:nvSpPr>
        <cdr:cNvPr id="2" name="TextBox 2">
          <a:extLst xmlns:a="http://schemas.openxmlformats.org/drawingml/2006/main">
            <a:ext uri="{FF2B5EF4-FFF2-40B4-BE49-F238E27FC236}">
              <a16:creationId xmlns:a16="http://schemas.microsoft.com/office/drawing/2014/main" id="{7D5F71FA-9271-5F45-9C11-9E834BBD850C}"/>
            </a:ext>
          </a:extLst>
        </cdr:cNvPr>
        <cdr:cNvSpPr txBox="1"/>
      </cdr:nvSpPr>
      <cdr:spPr>
        <a:xfrm xmlns:a="http://schemas.openxmlformats.org/drawingml/2006/main">
          <a:off x="0" y="2110154"/>
          <a:ext cx="1776965" cy="79130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rtlCol="0"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50" b="1" dirty="0">
              <a:latin typeface="Arial" panose="020B0604020202020204" pitchFamily="34" charset="0"/>
              <a:cs typeface="Arial" panose="020B0604020202020204" pitchFamily="34" charset="0"/>
            </a:rPr>
            <a:t>Hospital or Medical Center</a:t>
          </a:r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0.10002</cdr:y>
    </cdr:to>
    <cdr:sp macro="" textlink="">
      <cdr:nvSpPr>
        <cdr:cNvPr id="2" name="TextBox 2">
          <a:extLst xmlns:a="http://schemas.openxmlformats.org/drawingml/2006/main">
            <a:ext uri="{FF2B5EF4-FFF2-40B4-BE49-F238E27FC236}">
              <a16:creationId xmlns:a16="http://schemas.microsoft.com/office/drawing/2014/main" id="{7D5F71FA-9271-5F45-9C11-9E834BBD850C}"/>
            </a:ext>
          </a:extLst>
        </cdr:cNvPr>
        <cdr:cNvSpPr txBox="1"/>
      </cdr:nvSpPr>
      <cdr:spPr>
        <a:xfrm xmlns:a="http://schemas.openxmlformats.org/drawingml/2006/main">
          <a:off x="0" y="-1572296"/>
          <a:ext cx="1776965" cy="23847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rtlCol="0"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50" b="1" dirty="0">
              <a:latin typeface="Arial" panose="020B0604020202020204" pitchFamily="34" charset="0"/>
              <a:cs typeface="Arial" panose="020B0604020202020204" pitchFamily="34" charset="0"/>
            </a:rPr>
            <a:t>&lt;100</a:t>
          </a:r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0.10002</cdr:y>
    </cdr:to>
    <cdr:sp macro="" textlink="">
      <cdr:nvSpPr>
        <cdr:cNvPr id="2" name="TextBox 2">
          <a:extLst xmlns:a="http://schemas.openxmlformats.org/drawingml/2006/main">
            <a:ext uri="{FF2B5EF4-FFF2-40B4-BE49-F238E27FC236}">
              <a16:creationId xmlns:a16="http://schemas.microsoft.com/office/drawing/2014/main" id="{7D5F71FA-9271-5F45-9C11-9E834BBD850C}"/>
            </a:ext>
          </a:extLst>
        </cdr:cNvPr>
        <cdr:cNvSpPr txBox="1"/>
      </cdr:nvSpPr>
      <cdr:spPr>
        <a:xfrm xmlns:a="http://schemas.openxmlformats.org/drawingml/2006/main">
          <a:off x="0" y="0"/>
          <a:ext cx="1912572" cy="16020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rtlCol="0"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50" b="1" dirty="0">
              <a:latin typeface="Arial" panose="020B0604020202020204" pitchFamily="34" charset="0"/>
              <a:cs typeface="Arial" panose="020B0604020202020204" pitchFamily="34" charset="0"/>
            </a:rPr>
            <a:t>100-249</a:t>
          </a:r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0.10002</cdr:y>
    </cdr:to>
    <cdr:sp macro="" textlink="">
      <cdr:nvSpPr>
        <cdr:cNvPr id="2" name="TextBox 2">
          <a:extLst xmlns:a="http://schemas.openxmlformats.org/drawingml/2006/main">
            <a:ext uri="{FF2B5EF4-FFF2-40B4-BE49-F238E27FC236}">
              <a16:creationId xmlns:a16="http://schemas.microsoft.com/office/drawing/2014/main" id="{7D5F71FA-9271-5F45-9C11-9E834BBD850C}"/>
            </a:ext>
          </a:extLst>
        </cdr:cNvPr>
        <cdr:cNvSpPr txBox="1"/>
      </cdr:nvSpPr>
      <cdr:spPr>
        <a:xfrm xmlns:a="http://schemas.openxmlformats.org/drawingml/2006/main">
          <a:off x="0" y="0"/>
          <a:ext cx="1912572" cy="16020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rtlCol="0"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50" b="1" dirty="0">
              <a:latin typeface="Arial" panose="020B0604020202020204" pitchFamily="34" charset="0"/>
              <a:cs typeface="Arial" panose="020B0604020202020204" pitchFamily="34" charset="0"/>
            </a:rPr>
            <a:t>250-499</a:t>
          </a:r>
        </a:p>
      </cdr:txBody>
    </cdr:sp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0.10002</cdr:y>
    </cdr:to>
    <cdr:sp macro="" textlink="">
      <cdr:nvSpPr>
        <cdr:cNvPr id="2" name="TextBox 2">
          <a:extLst xmlns:a="http://schemas.openxmlformats.org/drawingml/2006/main">
            <a:ext uri="{FF2B5EF4-FFF2-40B4-BE49-F238E27FC236}">
              <a16:creationId xmlns:a16="http://schemas.microsoft.com/office/drawing/2014/main" id="{7D5F71FA-9271-5F45-9C11-9E834BBD850C}"/>
            </a:ext>
          </a:extLst>
        </cdr:cNvPr>
        <cdr:cNvSpPr txBox="1"/>
      </cdr:nvSpPr>
      <cdr:spPr>
        <a:xfrm xmlns:a="http://schemas.openxmlformats.org/drawingml/2006/main">
          <a:off x="0" y="0"/>
          <a:ext cx="1912572" cy="16020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rtlCol="0"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50" b="1" dirty="0">
              <a:latin typeface="Arial" panose="020B0604020202020204" pitchFamily="34" charset="0"/>
              <a:cs typeface="Arial" panose="020B0604020202020204" pitchFamily="34" charset="0"/>
            </a:rPr>
            <a:t>500-749</a:t>
          </a:r>
        </a:p>
      </cdr:txBody>
    </cdr:sp>
  </cdr:relSizeAnchor>
</c:userShapes>
</file>

<file path=ppt/drawings/drawing18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0.10002</cdr:y>
    </cdr:to>
    <cdr:sp macro="" textlink="">
      <cdr:nvSpPr>
        <cdr:cNvPr id="2" name="TextBox 2">
          <a:extLst xmlns:a="http://schemas.openxmlformats.org/drawingml/2006/main">
            <a:ext uri="{FF2B5EF4-FFF2-40B4-BE49-F238E27FC236}">
              <a16:creationId xmlns:a16="http://schemas.microsoft.com/office/drawing/2014/main" id="{7D5F71FA-9271-5F45-9C11-9E834BBD850C}"/>
            </a:ext>
          </a:extLst>
        </cdr:cNvPr>
        <cdr:cNvSpPr txBox="1"/>
      </cdr:nvSpPr>
      <cdr:spPr>
        <a:xfrm xmlns:a="http://schemas.openxmlformats.org/drawingml/2006/main">
          <a:off x="0" y="0"/>
          <a:ext cx="1912572" cy="16020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rtlCol="0"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50" b="1" dirty="0">
              <a:latin typeface="Arial" panose="020B0604020202020204" pitchFamily="34" charset="0"/>
              <a:cs typeface="Arial" panose="020B0604020202020204" pitchFamily="34" charset="0"/>
            </a:rPr>
            <a:t>750-1,499</a:t>
          </a:r>
        </a:p>
      </cdr:txBody>
    </cdr:sp>
  </cdr:relSizeAnchor>
</c:userShapes>
</file>

<file path=ppt/drawings/drawing19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0.10002</cdr:y>
    </cdr:to>
    <cdr:sp macro="" textlink="">
      <cdr:nvSpPr>
        <cdr:cNvPr id="2" name="TextBox 2">
          <a:extLst xmlns:a="http://schemas.openxmlformats.org/drawingml/2006/main">
            <a:ext uri="{FF2B5EF4-FFF2-40B4-BE49-F238E27FC236}">
              <a16:creationId xmlns:a16="http://schemas.microsoft.com/office/drawing/2014/main" id="{7D5F71FA-9271-5F45-9C11-9E834BBD850C}"/>
            </a:ext>
          </a:extLst>
        </cdr:cNvPr>
        <cdr:cNvSpPr txBox="1"/>
      </cdr:nvSpPr>
      <cdr:spPr>
        <a:xfrm xmlns:a="http://schemas.openxmlformats.org/drawingml/2006/main">
          <a:off x="0" y="0"/>
          <a:ext cx="1912572" cy="16020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rtlCol="0"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50" b="1" dirty="0">
              <a:latin typeface="Arial" panose="020B0604020202020204" pitchFamily="34" charset="0"/>
              <a:cs typeface="Arial" panose="020B0604020202020204" pitchFamily="34" charset="0"/>
            </a:rPr>
            <a:t>&gt;1,500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0.10002</cdr:y>
    </cdr:to>
    <cdr:sp macro="" textlink="">
      <cdr:nvSpPr>
        <cdr:cNvPr id="2" name="TextBox 2">
          <a:extLst xmlns:a="http://schemas.openxmlformats.org/drawingml/2006/main">
            <a:ext uri="{FF2B5EF4-FFF2-40B4-BE49-F238E27FC236}">
              <a16:creationId xmlns:a16="http://schemas.microsoft.com/office/drawing/2014/main" id="{7D5F71FA-9271-5F45-9C11-9E834BBD850C}"/>
            </a:ext>
          </a:extLst>
        </cdr:cNvPr>
        <cdr:cNvSpPr txBox="1"/>
      </cdr:nvSpPr>
      <cdr:spPr>
        <a:xfrm xmlns:a="http://schemas.openxmlformats.org/drawingml/2006/main">
          <a:off x="0" y="0"/>
          <a:ext cx="1912572" cy="16020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rtlCol="0"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50" b="1" dirty="0">
              <a:latin typeface="Arial" panose="020B0604020202020204" pitchFamily="34" charset="0"/>
              <a:cs typeface="Arial" panose="020B0604020202020204" pitchFamily="34" charset="0"/>
            </a:rPr>
            <a:t>100-249</a:t>
          </a:r>
        </a:p>
      </cdr:txBody>
    </cdr:sp>
  </cdr:relSizeAnchor>
</c:userShapes>
</file>

<file path=ppt/drawings/drawing20.xml><?xml version="1.0" encoding="utf-8"?>
<c:userShapes xmlns:c="http://schemas.openxmlformats.org/drawingml/2006/chart">
  <cdr:relSizeAnchor xmlns:cdr="http://schemas.openxmlformats.org/drawingml/2006/chartDrawing">
    <cdr:from>
      <cdr:x>0</cdr:x>
      <cdr:y>0.72727</cdr:y>
    </cdr:from>
    <cdr:to>
      <cdr:x>1</cdr:x>
      <cdr:y>1</cdr:y>
    </cdr:to>
    <cdr:sp macro="" textlink="">
      <cdr:nvSpPr>
        <cdr:cNvPr id="2" name="TextBox 2">
          <a:extLst xmlns:a="http://schemas.openxmlformats.org/drawingml/2006/main">
            <a:ext uri="{FF2B5EF4-FFF2-40B4-BE49-F238E27FC236}">
              <a16:creationId xmlns:a16="http://schemas.microsoft.com/office/drawing/2014/main" id="{7D5F71FA-9271-5F45-9C11-9E834BBD850C}"/>
            </a:ext>
          </a:extLst>
        </cdr:cNvPr>
        <cdr:cNvSpPr txBox="1"/>
      </cdr:nvSpPr>
      <cdr:spPr>
        <a:xfrm xmlns:a="http://schemas.openxmlformats.org/drawingml/2006/main">
          <a:off x="0" y="2110154"/>
          <a:ext cx="1776965" cy="79130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rtlCol="0"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50" b="1" dirty="0">
              <a:latin typeface="Arial" panose="020B0604020202020204" pitchFamily="34" charset="0"/>
              <a:cs typeface="Arial" panose="020B0604020202020204" pitchFamily="34" charset="0"/>
            </a:rPr>
            <a:t>We have a formal, ongoing cost reduction process. It is how we work.</a:t>
          </a:r>
        </a:p>
      </cdr:txBody>
    </cdr:sp>
  </cdr:relSizeAnchor>
</c:userShapes>
</file>

<file path=ppt/drawings/drawing21.xml><?xml version="1.0" encoding="utf-8"?>
<c:userShapes xmlns:c="http://schemas.openxmlformats.org/drawingml/2006/chart">
  <cdr:relSizeAnchor xmlns:cdr="http://schemas.openxmlformats.org/drawingml/2006/chartDrawing">
    <cdr:from>
      <cdr:x>0</cdr:x>
      <cdr:y>0.72727</cdr:y>
    </cdr:from>
    <cdr:to>
      <cdr:x>1</cdr:x>
      <cdr:y>1</cdr:y>
    </cdr:to>
    <cdr:sp macro="" textlink="">
      <cdr:nvSpPr>
        <cdr:cNvPr id="2" name="TextBox 2">
          <a:extLst xmlns:a="http://schemas.openxmlformats.org/drawingml/2006/main">
            <a:ext uri="{FF2B5EF4-FFF2-40B4-BE49-F238E27FC236}">
              <a16:creationId xmlns:a16="http://schemas.microsoft.com/office/drawing/2014/main" id="{7D5F71FA-9271-5F45-9C11-9E834BBD850C}"/>
            </a:ext>
          </a:extLst>
        </cdr:cNvPr>
        <cdr:cNvSpPr txBox="1"/>
      </cdr:nvSpPr>
      <cdr:spPr>
        <a:xfrm xmlns:a="http://schemas.openxmlformats.org/drawingml/2006/main">
          <a:off x="0" y="2110154"/>
          <a:ext cx="1776965" cy="79130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rtlCol="0"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50" b="1" dirty="0">
              <a:latin typeface="Arial" panose="020B0604020202020204" pitchFamily="34" charset="0"/>
              <a:cs typeface="Arial" panose="020B0604020202020204" pitchFamily="34" charset="0"/>
            </a:rPr>
            <a:t>We have a regular but occasional cost reduction programs.</a:t>
          </a:r>
        </a:p>
      </cdr:txBody>
    </cdr:sp>
  </cdr:relSizeAnchor>
</c:userShapes>
</file>

<file path=ppt/drawings/drawing22.xml><?xml version="1.0" encoding="utf-8"?>
<c:userShapes xmlns:c="http://schemas.openxmlformats.org/drawingml/2006/chart">
  <cdr:relSizeAnchor xmlns:cdr="http://schemas.openxmlformats.org/drawingml/2006/chartDrawing">
    <cdr:from>
      <cdr:x>0</cdr:x>
      <cdr:y>0.72727</cdr:y>
    </cdr:from>
    <cdr:to>
      <cdr:x>1</cdr:x>
      <cdr:y>1</cdr:y>
    </cdr:to>
    <cdr:sp macro="" textlink="">
      <cdr:nvSpPr>
        <cdr:cNvPr id="2" name="TextBox 2">
          <a:extLst xmlns:a="http://schemas.openxmlformats.org/drawingml/2006/main">
            <a:ext uri="{FF2B5EF4-FFF2-40B4-BE49-F238E27FC236}">
              <a16:creationId xmlns:a16="http://schemas.microsoft.com/office/drawing/2014/main" id="{7D5F71FA-9271-5F45-9C11-9E834BBD850C}"/>
            </a:ext>
          </a:extLst>
        </cdr:cNvPr>
        <cdr:cNvSpPr txBox="1"/>
      </cdr:nvSpPr>
      <cdr:spPr>
        <a:xfrm xmlns:a="http://schemas.openxmlformats.org/drawingml/2006/main">
          <a:off x="0" y="2110154"/>
          <a:ext cx="1776965" cy="79130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rtlCol="0"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50" b="1" dirty="0">
              <a:latin typeface="Arial" panose="020B0604020202020204" pitchFamily="34" charset="0"/>
              <a:cs typeface="Arial" panose="020B0604020202020204" pitchFamily="34" charset="0"/>
            </a:rPr>
            <a:t>We have occasional ad hoc cost reduction programs.</a:t>
          </a:r>
        </a:p>
      </cdr:txBody>
    </cdr:sp>
  </cdr:relSizeAnchor>
</c:userShapes>
</file>

<file path=ppt/drawings/drawing23.xml><?xml version="1.0" encoding="utf-8"?>
<c:userShapes xmlns:c="http://schemas.openxmlformats.org/drawingml/2006/chart">
  <cdr:relSizeAnchor xmlns:cdr="http://schemas.openxmlformats.org/drawingml/2006/chartDrawing">
    <cdr:from>
      <cdr:x>0</cdr:x>
      <cdr:y>0.72727</cdr:y>
    </cdr:from>
    <cdr:to>
      <cdr:x>1</cdr:x>
      <cdr:y>1</cdr:y>
    </cdr:to>
    <cdr:sp macro="" textlink="">
      <cdr:nvSpPr>
        <cdr:cNvPr id="2" name="TextBox 2">
          <a:extLst xmlns:a="http://schemas.openxmlformats.org/drawingml/2006/main">
            <a:ext uri="{FF2B5EF4-FFF2-40B4-BE49-F238E27FC236}">
              <a16:creationId xmlns:a16="http://schemas.microsoft.com/office/drawing/2014/main" id="{7D5F71FA-9271-5F45-9C11-9E834BBD850C}"/>
            </a:ext>
          </a:extLst>
        </cdr:cNvPr>
        <cdr:cNvSpPr txBox="1"/>
      </cdr:nvSpPr>
      <cdr:spPr>
        <a:xfrm xmlns:a="http://schemas.openxmlformats.org/drawingml/2006/main">
          <a:off x="0" y="2110154"/>
          <a:ext cx="1776965" cy="79130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rtlCol="0"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50" b="1" dirty="0">
              <a:latin typeface="Arial" panose="020B0604020202020204" pitchFamily="34" charset="0"/>
              <a:cs typeface="Arial" panose="020B0604020202020204" pitchFamily="34" charset="0"/>
            </a:rPr>
            <a:t>We currently have a one-time cost reduction program running.</a:t>
          </a:r>
        </a:p>
      </cdr:txBody>
    </cdr:sp>
  </cdr:relSizeAnchor>
</c:userShapes>
</file>

<file path=ppt/drawings/drawing24.xml><?xml version="1.0" encoding="utf-8"?>
<c:userShapes xmlns:c="http://schemas.openxmlformats.org/drawingml/2006/chart">
  <cdr:relSizeAnchor xmlns:cdr="http://schemas.openxmlformats.org/drawingml/2006/chartDrawing">
    <cdr:from>
      <cdr:x>0</cdr:x>
      <cdr:y>0.72727</cdr:y>
    </cdr:from>
    <cdr:to>
      <cdr:x>1</cdr:x>
      <cdr:y>1</cdr:y>
    </cdr:to>
    <cdr:sp macro="" textlink="">
      <cdr:nvSpPr>
        <cdr:cNvPr id="2" name="TextBox 2">
          <a:extLst xmlns:a="http://schemas.openxmlformats.org/drawingml/2006/main">
            <a:ext uri="{FF2B5EF4-FFF2-40B4-BE49-F238E27FC236}">
              <a16:creationId xmlns:a16="http://schemas.microsoft.com/office/drawing/2014/main" id="{7D5F71FA-9271-5F45-9C11-9E834BBD850C}"/>
            </a:ext>
          </a:extLst>
        </cdr:cNvPr>
        <cdr:cNvSpPr txBox="1"/>
      </cdr:nvSpPr>
      <cdr:spPr>
        <a:xfrm xmlns:a="http://schemas.openxmlformats.org/drawingml/2006/main">
          <a:off x="0" y="2110154"/>
          <a:ext cx="1776965" cy="79130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rtlCol="0"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50" b="1" dirty="0">
              <a:latin typeface="Arial" panose="020B0604020202020204" pitchFamily="34" charset="0"/>
              <a:cs typeface="Arial" panose="020B0604020202020204" pitchFamily="34" charset="0"/>
            </a:rPr>
            <a:t>Average NPSR X Margin</a:t>
          </a:r>
        </a:p>
      </cdr:txBody>
    </cdr:sp>
  </cdr:relSizeAnchor>
</c:userShapes>
</file>

<file path=ppt/drawings/drawing25.xml><?xml version="1.0" encoding="utf-8"?>
<c:userShapes xmlns:c="http://schemas.openxmlformats.org/drawingml/2006/chart">
  <cdr:relSizeAnchor xmlns:cdr="http://schemas.openxmlformats.org/drawingml/2006/chartDrawing">
    <cdr:from>
      <cdr:x>0</cdr:x>
      <cdr:y>0.72727</cdr:y>
    </cdr:from>
    <cdr:to>
      <cdr:x>1</cdr:x>
      <cdr:y>1</cdr:y>
    </cdr:to>
    <cdr:sp macro="" textlink="">
      <cdr:nvSpPr>
        <cdr:cNvPr id="2" name="TextBox 2">
          <a:extLst xmlns:a="http://schemas.openxmlformats.org/drawingml/2006/main">
            <a:ext uri="{FF2B5EF4-FFF2-40B4-BE49-F238E27FC236}">
              <a16:creationId xmlns:a16="http://schemas.microsoft.com/office/drawing/2014/main" id="{7D5F71FA-9271-5F45-9C11-9E834BBD850C}"/>
            </a:ext>
          </a:extLst>
        </cdr:cNvPr>
        <cdr:cNvSpPr txBox="1"/>
      </cdr:nvSpPr>
      <cdr:spPr>
        <a:xfrm xmlns:a="http://schemas.openxmlformats.org/drawingml/2006/main">
          <a:off x="0" y="2110154"/>
          <a:ext cx="1776965" cy="79130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rtlCol="0"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50" b="1" dirty="0">
              <a:latin typeface="Arial" panose="020B0604020202020204" pitchFamily="34" charset="0"/>
              <a:cs typeface="Arial" panose="020B0604020202020204" pitchFamily="34" charset="0"/>
            </a:rPr>
            <a:t>Health System</a:t>
          </a:r>
        </a:p>
      </cdr:txBody>
    </cdr:sp>
  </cdr:relSizeAnchor>
</c:userShapes>
</file>

<file path=ppt/drawings/drawing26.xml><?xml version="1.0" encoding="utf-8"?>
<c:userShapes xmlns:c="http://schemas.openxmlformats.org/drawingml/2006/chart">
  <cdr:relSizeAnchor xmlns:cdr="http://schemas.openxmlformats.org/drawingml/2006/chartDrawing">
    <cdr:from>
      <cdr:x>0</cdr:x>
      <cdr:y>0.72727</cdr:y>
    </cdr:from>
    <cdr:to>
      <cdr:x>1</cdr:x>
      <cdr:y>1</cdr:y>
    </cdr:to>
    <cdr:sp macro="" textlink="">
      <cdr:nvSpPr>
        <cdr:cNvPr id="2" name="TextBox 2">
          <a:extLst xmlns:a="http://schemas.openxmlformats.org/drawingml/2006/main">
            <a:ext uri="{FF2B5EF4-FFF2-40B4-BE49-F238E27FC236}">
              <a16:creationId xmlns:a16="http://schemas.microsoft.com/office/drawing/2014/main" id="{7D5F71FA-9271-5F45-9C11-9E834BBD850C}"/>
            </a:ext>
          </a:extLst>
        </cdr:cNvPr>
        <cdr:cNvSpPr txBox="1"/>
      </cdr:nvSpPr>
      <cdr:spPr>
        <a:xfrm xmlns:a="http://schemas.openxmlformats.org/drawingml/2006/main">
          <a:off x="0" y="2110154"/>
          <a:ext cx="1776965" cy="79130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rtlCol="0"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50" b="1" dirty="0">
              <a:latin typeface="Arial" panose="020B0604020202020204" pitchFamily="34" charset="0"/>
              <a:cs typeface="Arial" panose="020B0604020202020204" pitchFamily="34" charset="0"/>
            </a:rPr>
            <a:t>Hospital or Medical Center</a:t>
          </a:r>
        </a:p>
      </cdr:txBody>
    </cdr:sp>
  </cdr:relSizeAnchor>
</c:userShapes>
</file>

<file path=ppt/drawings/drawing27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0.10002</cdr:y>
    </cdr:to>
    <cdr:sp macro="" textlink="">
      <cdr:nvSpPr>
        <cdr:cNvPr id="2" name="TextBox 2">
          <a:extLst xmlns:a="http://schemas.openxmlformats.org/drawingml/2006/main">
            <a:ext uri="{FF2B5EF4-FFF2-40B4-BE49-F238E27FC236}">
              <a16:creationId xmlns:a16="http://schemas.microsoft.com/office/drawing/2014/main" id="{7D5F71FA-9271-5F45-9C11-9E834BBD850C}"/>
            </a:ext>
          </a:extLst>
        </cdr:cNvPr>
        <cdr:cNvSpPr txBox="1"/>
      </cdr:nvSpPr>
      <cdr:spPr>
        <a:xfrm xmlns:a="http://schemas.openxmlformats.org/drawingml/2006/main">
          <a:off x="0" y="-1572296"/>
          <a:ext cx="1776965" cy="23847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rtlCol="0"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50" b="1" dirty="0">
              <a:latin typeface="Arial" panose="020B0604020202020204" pitchFamily="34" charset="0"/>
              <a:cs typeface="Arial" panose="020B0604020202020204" pitchFamily="34" charset="0"/>
            </a:rPr>
            <a:t>&lt;100</a:t>
          </a:r>
        </a:p>
      </cdr:txBody>
    </cdr:sp>
  </cdr:relSizeAnchor>
</c:userShapes>
</file>

<file path=ppt/drawings/drawing28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0.10002</cdr:y>
    </cdr:to>
    <cdr:sp macro="" textlink="">
      <cdr:nvSpPr>
        <cdr:cNvPr id="2" name="TextBox 2">
          <a:extLst xmlns:a="http://schemas.openxmlformats.org/drawingml/2006/main">
            <a:ext uri="{FF2B5EF4-FFF2-40B4-BE49-F238E27FC236}">
              <a16:creationId xmlns:a16="http://schemas.microsoft.com/office/drawing/2014/main" id="{7D5F71FA-9271-5F45-9C11-9E834BBD850C}"/>
            </a:ext>
          </a:extLst>
        </cdr:cNvPr>
        <cdr:cNvSpPr txBox="1"/>
      </cdr:nvSpPr>
      <cdr:spPr>
        <a:xfrm xmlns:a="http://schemas.openxmlformats.org/drawingml/2006/main">
          <a:off x="0" y="0"/>
          <a:ext cx="1912572" cy="16020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rtlCol="0"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50" b="1" dirty="0">
              <a:latin typeface="Arial" panose="020B0604020202020204" pitchFamily="34" charset="0"/>
              <a:cs typeface="Arial" panose="020B0604020202020204" pitchFamily="34" charset="0"/>
            </a:rPr>
            <a:t>100-249</a:t>
          </a:r>
        </a:p>
      </cdr:txBody>
    </cdr:sp>
  </cdr:relSizeAnchor>
</c:userShapes>
</file>

<file path=ppt/drawings/drawing29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0.10002</cdr:y>
    </cdr:to>
    <cdr:sp macro="" textlink="">
      <cdr:nvSpPr>
        <cdr:cNvPr id="2" name="TextBox 2">
          <a:extLst xmlns:a="http://schemas.openxmlformats.org/drawingml/2006/main">
            <a:ext uri="{FF2B5EF4-FFF2-40B4-BE49-F238E27FC236}">
              <a16:creationId xmlns:a16="http://schemas.microsoft.com/office/drawing/2014/main" id="{7D5F71FA-9271-5F45-9C11-9E834BBD850C}"/>
            </a:ext>
          </a:extLst>
        </cdr:cNvPr>
        <cdr:cNvSpPr txBox="1"/>
      </cdr:nvSpPr>
      <cdr:spPr>
        <a:xfrm xmlns:a="http://schemas.openxmlformats.org/drawingml/2006/main">
          <a:off x="0" y="0"/>
          <a:ext cx="1912572" cy="16020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rtlCol="0"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50" b="1" dirty="0">
              <a:latin typeface="Arial" panose="020B0604020202020204" pitchFamily="34" charset="0"/>
              <a:cs typeface="Arial" panose="020B0604020202020204" pitchFamily="34" charset="0"/>
            </a:rPr>
            <a:t>250-499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0.10002</cdr:y>
    </cdr:to>
    <cdr:sp macro="" textlink="">
      <cdr:nvSpPr>
        <cdr:cNvPr id="2" name="TextBox 2">
          <a:extLst xmlns:a="http://schemas.openxmlformats.org/drawingml/2006/main">
            <a:ext uri="{FF2B5EF4-FFF2-40B4-BE49-F238E27FC236}">
              <a16:creationId xmlns:a16="http://schemas.microsoft.com/office/drawing/2014/main" id="{7D5F71FA-9271-5F45-9C11-9E834BBD850C}"/>
            </a:ext>
          </a:extLst>
        </cdr:cNvPr>
        <cdr:cNvSpPr txBox="1"/>
      </cdr:nvSpPr>
      <cdr:spPr>
        <a:xfrm xmlns:a="http://schemas.openxmlformats.org/drawingml/2006/main">
          <a:off x="0" y="0"/>
          <a:ext cx="1912572" cy="16020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rtlCol="0"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50" b="1" dirty="0">
              <a:latin typeface="Arial" panose="020B0604020202020204" pitchFamily="34" charset="0"/>
              <a:cs typeface="Arial" panose="020B0604020202020204" pitchFamily="34" charset="0"/>
            </a:rPr>
            <a:t>250-499</a:t>
          </a:r>
        </a:p>
      </cdr:txBody>
    </cdr:sp>
  </cdr:relSizeAnchor>
</c:userShapes>
</file>

<file path=ppt/drawings/drawing30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0.10002</cdr:y>
    </cdr:to>
    <cdr:sp macro="" textlink="">
      <cdr:nvSpPr>
        <cdr:cNvPr id="2" name="TextBox 2">
          <a:extLst xmlns:a="http://schemas.openxmlformats.org/drawingml/2006/main">
            <a:ext uri="{FF2B5EF4-FFF2-40B4-BE49-F238E27FC236}">
              <a16:creationId xmlns:a16="http://schemas.microsoft.com/office/drawing/2014/main" id="{7D5F71FA-9271-5F45-9C11-9E834BBD850C}"/>
            </a:ext>
          </a:extLst>
        </cdr:cNvPr>
        <cdr:cNvSpPr txBox="1"/>
      </cdr:nvSpPr>
      <cdr:spPr>
        <a:xfrm xmlns:a="http://schemas.openxmlformats.org/drawingml/2006/main">
          <a:off x="0" y="0"/>
          <a:ext cx="1912572" cy="16020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rtlCol="0"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50" b="1" dirty="0">
              <a:latin typeface="Arial" panose="020B0604020202020204" pitchFamily="34" charset="0"/>
              <a:cs typeface="Arial" panose="020B0604020202020204" pitchFamily="34" charset="0"/>
            </a:rPr>
            <a:t>500-749</a:t>
          </a:r>
        </a:p>
      </cdr:txBody>
    </cdr:sp>
  </cdr:relSizeAnchor>
</c:userShapes>
</file>

<file path=ppt/drawings/drawing3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0.10002</cdr:y>
    </cdr:to>
    <cdr:sp macro="" textlink="">
      <cdr:nvSpPr>
        <cdr:cNvPr id="2" name="TextBox 2">
          <a:extLst xmlns:a="http://schemas.openxmlformats.org/drawingml/2006/main">
            <a:ext uri="{FF2B5EF4-FFF2-40B4-BE49-F238E27FC236}">
              <a16:creationId xmlns:a16="http://schemas.microsoft.com/office/drawing/2014/main" id="{7D5F71FA-9271-5F45-9C11-9E834BBD850C}"/>
            </a:ext>
          </a:extLst>
        </cdr:cNvPr>
        <cdr:cNvSpPr txBox="1"/>
      </cdr:nvSpPr>
      <cdr:spPr>
        <a:xfrm xmlns:a="http://schemas.openxmlformats.org/drawingml/2006/main">
          <a:off x="0" y="0"/>
          <a:ext cx="1912572" cy="16020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rtlCol="0"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50" b="1" dirty="0">
              <a:latin typeface="Arial" panose="020B0604020202020204" pitchFamily="34" charset="0"/>
              <a:cs typeface="Arial" panose="020B0604020202020204" pitchFamily="34" charset="0"/>
            </a:rPr>
            <a:t>750-1,499</a:t>
          </a:r>
        </a:p>
      </cdr:txBody>
    </cdr:sp>
  </cdr:relSizeAnchor>
</c:userShapes>
</file>

<file path=ppt/drawings/drawing3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0.10002</cdr:y>
    </cdr:to>
    <cdr:sp macro="" textlink="">
      <cdr:nvSpPr>
        <cdr:cNvPr id="2" name="TextBox 2">
          <a:extLst xmlns:a="http://schemas.openxmlformats.org/drawingml/2006/main">
            <a:ext uri="{FF2B5EF4-FFF2-40B4-BE49-F238E27FC236}">
              <a16:creationId xmlns:a16="http://schemas.microsoft.com/office/drawing/2014/main" id="{7D5F71FA-9271-5F45-9C11-9E834BBD850C}"/>
            </a:ext>
          </a:extLst>
        </cdr:cNvPr>
        <cdr:cNvSpPr txBox="1"/>
      </cdr:nvSpPr>
      <cdr:spPr>
        <a:xfrm xmlns:a="http://schemas.openxmlformats.org/drawingml/2006/main">
          <a:off x="0" y="0"/>
          <a:ext cx="1912572" cy="16020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rtlCol="0"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50" b="1" dirty="0">
              <a:latin typeface="Arial" panose="020B0604020202020204" pitchFamily="34" charset="0"/>
              <a:cs typeface="Arial" panose="020B0604020202020204" pitchFamily="34" charset="0"/>
            </a:rPr>
            <a:t>&gt;1,500</a:t>
          </a:r>
        </a:p>
      </cdr:txBody>
    </cdr:sp>
  </cdr:relSizeAnchor>
</c:userShapes>
</file>

<file path=ppt/drawings/drawing33.xml><?xml version="1.0" encoding="utf-8"?>
<c:userShapes xmlns:c="http://schemas.openxmlformats.org/drawingml/2006/chart">
  <cdr:relSizeAnchor xmlns:cdr="http://schemas.openxmlformats.org/drawingml/2006/chartDrawing">
    <cdr:from>
      <cdr:x>0</cdr:x>
      <cdr:y>0.72727</cdr:y>
    </cdr:from>
    <cdr:to>
      <cdr:x>1</cdr:x>
      <cdr:y>1</cdr:y>
    </cdr:to>
    <cdr:sp macro="" textlink="">
      <cdr:nvSpPr>
        <cdr:cNvPr id="2" name="TextBox 2">
          <a:extLst xmlns:a="http://schemas.openxmlformats.org/drawingml/2006/main">
            <a:ext uri="{FF2B5EF4-FFF2-40B4-BE49-F238E27FC236}">
              <a16:creationId xmlns:a16="http://schemas.microsoft.com/office/drawing/2014/main" id="{7D5F71FA-9271-5F45-9C11-9E834BBD850C}"/>
            </a:ext>
          </a:extLst>
        </cdr:cNvPr>
        <cdr:cNvSpPr txBox="1"/>
      </cdr:nvSpPr>
      <cdr:spPr>
        <a:xfrm xmlns:a="http://schemas.openxmlformats.org/drawingml/2006/main">
          <a:off x="0" y="2110154"/>
          <a:ext cx="1776965" cy="79130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rtlCol="0"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50" b="1" dirty="0">
              <a:latin typeface="Arial" panose="020B0604020202020204" pitchFamily="34" charset="0"/>
              <a:cs typeface="Arial" panose="020B0604020202020204" pitchFamily="34" charset="0"/>
            </a:rPr>
            <a:t>Average NPSR</a:t>
          </a:r>
        </a:p>
      </cdr:txBody>
    </cdr:sp>
  </cdr:relSizeAnchor>
</c:userShapes>
</file>

<file path=ppt/drawings/drawing34.xml><?xml version="1.0" encoding="utf-8"?>
<c:userShapes xmlns:c="http://schemas.openxmlformats.org/drawingml/2006/chart">
  <cdr:relSizeAnchor xmlns:cdr="http://schemas.openxmlformats.org/drawingml/2006/chartDrawing">
    <cdr:from>
      <cdr:x>0</cdr:x>
      <cdr:y>0.72727</cdr:y>
    </cdr:from>
    <cdr:to>
      <cdr:x>1</cdr:x>
      <cdr:y>1</cdr:y>
    </cdr:to>
    <cdr:sp macro="" textlink="">
      <cdr:nvSpPr>
        <cdr:cNvPr id="2" name="TextBox 2">
          <a:extLst xmlns:a="http://schemas.openxmlformats.org/drawingml/2006/main">
            <a:ext uri="{FF2B5EF4-FFF2-40B4-BE49-F238E27FC236}">
              <a16:creationId xmlns:a16="http://schemas.microsoft.com/office/drawing/2014/main" id="{7D5F71FA-9271-5F45-9C11-9E834BBD850C}"/>
            </a:ext>
          </a:extLst>
        </cdr:cNvPr>
        <cdr:cNvSpPr txBox="1"/>
      </cdr:nvSpPr>
      <cdr:spPr>
        <a:xfrm xmlns:a="http://schemas.openxmlformats.org/drawingml/2006/main">
          <a:off x="0" y="2110154"/>
          <a:ext cx="1776965" cy="79130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rtlCol="0"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50" b="1" dirty="0">
              <a:latin typeface="Arial" panose="020B0604020202020204" pitchFamily="34" charset="0"/>
              <a:cs typeface="Arial" panose="020B0604020202020204" pitchFamily="34" charset="0"/>
            </a:rPr>
            <a:t>Health System</a:t>
          </a:r>
        </a:p>
      </cdr:txBody>
    </cdr:sp>
  </cdr:relSizeAnchor>
</c:userShapes>
</file>

<file path=ppt/drawings/drawing35.xml><?xml version="1.0" encoding="utf-8"?>
<c:userShapes xmlns:c="http://schemas.openxmlformats.org/drawingml/2006/chart">
  <cdr:relSizeAnchor xmlns:cdr="http://schemas.openxmlformats.org/drawingml/2006/chartDrawing">
    <cdr:from>
      <cdr:x>0</cdr:x>
      <cdr:y>0.72727</cdr:y>
    </cdr:from>
    <cdr:to>
      <cdr:x>1</cdr:x>
      <cdr:y>1</cdr:y>
    </cdr:to>
    <cdr:sp macro="" textlink="">
      <cdr:nvSpPr>
        <cdr:cNvPr id="2" name="TextBox 2">
          <a:extLst xmlns:a="http://schemas.openxmlformats.org/drawingml/2006/main">
            <a:ext uri="{FF2B5EF4-FFF2-40B4-BE49-F238E27FC236}">
              <a16:creationId xmlns:a16="http://schemas.microsoft.com/office/drawing/2014/main" id="{7D5F71FA-9271-5F45-9C11-9E834BBD850C}"/>
            </a:ext>
          </a:extLst>
        </cdr:cNvPr>
        <cdr:cNvSpPr txBox="1"/>
      </cdr:nvSpPr>
      <cdr:spPr>
        <a:xfrm xmlns:a="http://schemas.openxmlformats.org/drawingml/2006/main">
          <a:off x="0" y="2110154"/>
          <a:ext cx="1776965" cy="79130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rtlCol="0"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50" b="1" dirty="0">
              <a:latin typeface="Arial" panose="020B0604020202020204" pitchFamily="34" charset="0"/>
              <a:cs typeface="Arial" panose="020B0604020202020204" pitchFamily="34" charset="0"/>
            </a:rPr>
            <a:t>Hospital or Medical Center</a:t>
          </a:r>
        </a:p>
      </cdr:txBody>
    </cdr:sp>
  </cdr:relSizeAnchor>
</c:userShapes>
</file>

<file path=ppt/drawings/drawing36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0.10002</cdr:y>
    </cdr:to>
    <cdr:sp macro="" textlink="">
      <cdr:nvSpPr>
        <cdr:cNvPr id="2" name="TextBox 2">
          <a:extLst xmlns:a="http://schemas.openxmlformats.org/drawingml/2006/main">
            <a:ext uri="{FF2B5EF4-FFF2-40B4-BE49-F238E27FC236}">
              <a16:creationId xmlns:a16="http://schemas.microsoft.com/office/drawing/2014/main" id="{7D5F71FA-9271-5F45-9C11-9E834BBD850C}"/>
            </a:ext>
          </a:extLst>
        </cdr:cNvPr>
        <cdr:cNvSpPr txBox="1"/>
      </cdr:nvSpPr>
      <cdr:spPr>
        <a:xfrm xmlns:a="http://schemas.openxmlformats.org/drawingml/2006/main">
          <a:off x="0" y="-1572296"/>
          <a:ext cx="1776965" cy="23847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rtlCol="0"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50" b="1" dirty="0">
              <a:latin typeface="Arial" panose="020B0604020202020204" pitchFamily="34" charset="0"/>
              <a:cs typeface="Arial" panose="020B0604020202020204" pitchFamily="34" charset="0"/>
            </a:rPr>
            <a:t>&lt;100</a:t>
          </a:r>
        </a:p>
      </cdr:txBody>
    </cdr:sp>
  </cdr:relSizeAnchor>
</c:userShapes>
</file>

<file path=ppt/drawings/drawing37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0.10002</cdr:y>
    </cdr:to>
    <cdr:sp macro="" textlink="">
      <cdr:nvSpPr>
        <cdr:cNvPr id="2" name="TextBox 2">
          <a:extLst xmlns:a="http://schemas.openxmlformats.org/drawingml/2006/main">
            <a:ext uri="{FF2B5EF4-FFF2-40B4-BE49-F238E27FC236}">
              <a16:creationId xmlns:a16="http://schemas.microsoft.com/office/drawing/2014/main" id="{7D5F71FA-9271-5F45-9C11-9E834BBD850C}"/>
            </a:ext>
          </a:extLst>
        </cdr:cNvPr>
        <cdr:cNvSpPr txBox="1"/>
      </cdr:nvSpPr>
      <cdr:spPr>
        <a:xfrm xmlns:a="http://schemas.openxmlformats.org/drawingml/2006/main">
          <a:off x="0" y="0"/>
          <a:ext cx="1912572" cy="16020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rtlCol="0"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50" b="1" dirty="0">
              <a:latin typeface="Arial" panose="020B0604020202020204" pitchFamily="34" charset="0"/>
              <a:cs typeface="Arial" panose="020B0604020202020204" pitchFamily="34" charset="0"/>
            </a:rPr>
            <a:t>100-249</a:t>
          </a:r>
        </a:p>
      </cdr:txBody>
    </cdr:sp>
  </cdr:relSizeAnchor>
</c:userShapes>
</file>

<file path=ppt/drawings/drawing38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0.10002</cdr:y>
    </cdr:to>
    <cdr:sp macro="" textlink="">
      <cdr:nvSpPr>
        <cdr:cNvPr id="2" name="TextBox 2">
          <a:extLst xmlns:a="http://schemas.openxmlformats.org/drawingml/2006/main">
            <a:ext uri="{FF2B5EF4-FFF2-40B4-BE49-F238E27FC236}">
              <a16:creationId xmlns:a16="http://schemas.microsoft.com/office/drawing/2014/main" id="{7D5F71FA-9271-5F45-9C11-9E834BBD850C}"/>
            </a:ext>
          </a:extLst>
        </cdr:cNvPr>
        <cdr:cNvSpPr txBox="1"/>
      </cdr:nvSpPr>
      <cdr:spPr>
        <a:xfrm xmlns:a="http://schemas.openxmlformats.org/drawingml/2006/main">
          <a:off x="0" y="0"/>
          <a:ext cx="1912572" cy="16020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rtlCol="0"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50" b="1" dirty="0">
              <a:latin typeface="Arial" panose="020B0604020202020204" pitchFamily="34" charset="0"/>
              <a:cs typeface="Arial" panose="020B0604020202020204" pitchFamily="34" charset="0"/>
            </a:rPr>
            <a:t>250-499</a:t>
          </a:r>
        </a:p>
      </cdr:txBody>
    </cdr:sp>
  </cdr:relSizeAnchor>
</c:userShapes>
</file>

<file path=ppt/drawings/drawing39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0.10002</cdr:y>
    </cdr:to>
    <cdr:sp macro="" textlink="">
      <cdr:nvSpPr>
        <cdr:cNvPr id="2" name="TextBox 2">
          <a:extLst xmlns:a="http://schemas.openxmlformats.org/drawingml/2006/main">
            <a:ext uri="{FF2B5EF4-FFF2-40B4-BE49-F238E27FC236}">
              <a16:creationId xmlns:a16="http://schemas.microsoft.com/office/drawing/2014/main" id="{7D5F71FA-9271-5F45-9C11-9E834BBD850C}"/>
            </a:ext>
          </a:extLst>
        </cdr:cNvPr>
        <cdr:cNvSpPr txBox="1"/>
      </cdr:nvSpPr>
      <cdr:spPr>
        <a:xfrm xmlns:a="http://schemas.openxmlformats.org/drawingml/2006/main">
          <a:off x="0" y="0"/>
          <a:ext cx="1912572" cy="16020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rtlCol="0"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50" b="1" dirty="0">
              <a:latin typeface="Arial" panose="020B0604020202020204" pitchFamily="34" charset="0"/>
              <a:cs typeface="Arial" panose="020B0604020202020204" pitchFamily="34" charset="0"/>
            </a:rPr>
            <a:t>500-749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0.10002</cdr:y>
    </cdr:to>
    <cdr:sp macro="" textlink="">
      <cdr:nvSpPr>
        <cdr:cNvPr id="2" name="TextBox 2">
          <a:extLst xmlns:a="http://schemas.openxmlformats.org/drawingml/2006/main">
            <a:ext uri="{FF2B5EF4-FFF2-40B4-BE49-F238E27FC236}">
              <a16:creationId xmlns:a16="http://schemas.microsoft.com/office/drawing/2014/main" id="{7D5F71FA-9271-5F45-9C11-9E834BBD850C}"/>
            </a:ext>
          </a:extLst>
        </cdr:cNvPr>
        <cdr:cNvSpPr txBox="1"/>
      </cdr:nvSpPr>
      <cdr:spPr>
        <a:xfrm xmlns:a="http://schemas.openxmlformats.org/drawingml/2006/main">
          <a:off x="0" y="0"/>
          <a:ext cx="1912572" cy="16020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rtlCol="0"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50" b="1" dirty="0">
              <a:latin typeface="Arial" panose="020B0604020202020204" pitchFamily="34" charset="0"/>
              <a:cs typeface="Arial" panose="020B0604020202020204" pitchFamily="34" charset="0"/>
            </a:rPr>
            <a:t>500-749</a:t>
          </a:r>
        </a:p>
      </cdr:txBody>
    </cdr:sp>
  </cdr:relSizeAnchor>
</c:userShapes>
</file>

<file path=ppt/drawings/drawing40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0.10002</cdr:y>
    </cdr:to>
    <cdr:sp macro="" textlink="">
      <cdr:nvSpPr>
        <cdr:cNvPr id="2" name="TextBox 2">
          <a:extLst xmlns:a="http://schemas.openxmlformats.org/drawingml/2006/main">
            <a:ext uri="{FF2B5EF4-FFF2-40B4-BE49-F238E27FC236}">
              <a16:creationId xmlns:a16="http://schemas.microsoft.com/office/drawing/2014/main" id="{7D5F71FA-9271-5F45-9C11-9E834BBD850C}"/>
            </a:ext>
          </a:extLst>
        </cdr:cNvPr>
        <cdr:cNvSpPr txBox="1"/>
      </cdr:nvSpPr>
      <cdr:spPr>
        <a:xfrm xmlns:a="http://schemas.openxmlformats.org/drawingml/2006/main">
          <a:off x="0" y="0"/>
          <a:ext cx="1912572" cy="16020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rtlCol="0"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50" b="1" dirty="0">
              <a:latin typeface="Arial" panose="020B0604020202020204" pitchFamily="34" charset="0"/>
              <a:cs typeface="Arial" panose="020B0604020202020204" pitchFamily="34" charset="0"/>
            </a:rPr>
            <a:t>750-1,499</a:t>
          </a:r>
        </a:p>
      </cdr:txBody>
    </cdr:sp>
  </cdr:relSizeAnchor>
</c:userShapes>
</file>

<file path=ppt/drawings/drawing4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0.10002</cdr:y>
    </cdr:to>
    <cdr:sp macro="" textlink="">
      <cdr:nvSpPr>
        <cdr:cNvPr id="2" name="TextBox 2">
          <a:extLst xmlns:a="http://schemas.openxmlformats.org/drawingml/2006/main">
            <a:ext uri="{FF2B5EF4-FFF2-40B4-BE49-F238E27FC236}">
              <a16:creationId xmlns:a16="http://schemas.microsoft.com/office/drawing/2014/main" id="{7D5F71FA-9271-5F45-9C11-9E834BBD850C}"/>
            </a:ext>
          </a:extLst>
        </cdr:cNvPr>
        <cdr:cNvSpPr txBox="1"/>
      </cdr:nvSpPr>
      <cdr:spPr>
        <a:xfrm xmlns:a="http://schemas.openxmlformats.org/drawingml/2006/main">
          <a:off x="0" y="0"/>
          <a:ext cx="1912572" cy="16020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rtlCol="0"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50" b="1">
              <a:latin typeface="Arial" panose="020B0604020202020204" pitchFamily="34" charset="0"/>
              <a:cs typeface="Arial" panose="020B0604020202020204" pitchFamily="34" charset="0"/>
            </a:rPr>
            <a:t>&gt;1,500</a:t>
          </a:r>
          <a:endParaRPr lang="en-US" sz="105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42.xml><?xml version="1.0" encoding="utf-8"?>
<c:userShapes xmlns:c="http://schemas.openxmlformats.org/drawingml/2006/chart">
  <cdr:relSizeAnchor xmlns:cdr="http://schemas.openxmlformats.org/drawingml/2006/chartDrawing">
    <cdr:from>
      <cdr:x>0</cdr:x>
      <cdr:y>0.72727</cdr:y>
    </cdr:from>
    <cdr:to>
      <cdr:x>1</cdr:x>
      <cdr:y>1</cdr:y>
    </cdr:to>
    <cdr:sp macro="" textlink="">
      <cdr:nvSpPr>
        <cdr:cNvPr id="2" name="TextBox 2">
          <a:extLst xmlns:a="http://schemas.openxmlformats.org/drawingml/2006/main">
            <a:ext uri="{FF2B5EF4-FFF2-40B4-BE49-F238E27FC236}">
              <a16:creationId xmlns:a16="http://schemas.microsoft.com/office/drawing/2014/main" id="{7D5F71FA-9271-5F45-9C11-9E834BBD850C}"/>
            </a:ext>
          </a:extLst>
        </cdr:cNvPr>
        <cdr:cNvSpPr txBox="1"/>
      </cdr:nvSpPr>
      <cdr:spPr>
        <a:xfrm xmlns:a="http://schemas.openxmlformats.org/drawingml/2006/main">
          <a:off x="0" y="2110154"/>
          <a:ext cx="1776965" cy="79130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rtlCol="0"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50" b="1" dirty="0">
              <a:latin typeface="Arial" panose="020B0604020202020204" pitchFamily="34" charset="0"/>
              <a:cs typeface="Arial" panose="020B0604020202020204" pitchFamily="34" charset="0"/>
            </a:rPr>
            <a:t>We have a formal, ongoing cost reduction process. It is the way we work.</a:t>
          </a:r>
        </a:p>
      </cdr:txBody>
    </cdr:sp>
  </cdr:relSizeAnchor>
</c:userShapes>
</file>

<file path=ppt/drawings/drawing43.xml><?xml version="1.0" encoding="utf-8"?>
<c:userShapes xmlns:c="http://schemas.openxmlformats.org/drawingml/2006/chart">
  <cdr:relSizeAnchor xmlns:cdr="http://schemas.openxmlformats.org/drawingml/2006/chartDrawing">
    <cdr:from>
      <cdr:x>0</cdr:x>
      <cdr:y>0.72727</cdr:y>
    </cdr:from>
    <cdr:to>
      <cdr:x>1</cdr:x>
      <cdr:y>1</cdr:y>
    </cdr:to>
    <cdr:sp macro="" textlink="">
      <cdr:nvSpPr>
        <cdr:cNvPr id="2" name="TextBox 2">
          <a:extLst xmlns:a="http://schemas.openxmlformats.org/drawingml/2006/main">
            <a:ext uri="{FF2B5EF4-FFF2-40B4-BE49-F238E27FC236}">
              <a16:creationId xmlns:a16="http://schemas.microsoft.com/office/drawing/2014/main" id="{7D5F71FA-9271-5F45-9C11-9E834BBD850C}"/>
            </a:ext>
          </a:extLst>
        </cdr:cNvPr>
        <cdr:cNvSpPr txBox="1"/>
      </cdr:nvSpPr>
      <cdr:spPr>
        <a:xfrm xmlns:a="http://schemas.openxmlformats.org/drawingml/2006/main">
          <a:off x="0" y="2110154"/>
          <a:ext cx="1776965" cy="79130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rtlCol="0"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50" b="1" dirty="0">
              <a:latin typeface="Arial" panose="020B0604020202020204" pitchFamily="34" charset="0"/>
              <a:cs typeface="Arial" panose="020B0604020202020204" pitchFamily="34" charset="0"/>
            </a:rPr>
            <a:t>We have regular but occasional </a:t>
          </a:r>
          <a:br>
            <a:rPr lang="en-US" sz="1050" b="1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050" b="1" dirty="0">
              <a:latin typeface="Arial" panose="020B0604020202020204" pitchFamily="34" charset="0"/>
              <a:cs typeface="Arial" panose="020B0604020202020204" pitchFamily="34" charset="0"/>
            </a:rPr>
            <a:t>cost reduction programs.</a:t>
          </a:r>
        </a:p>
      </cdr:txBody>
    </cdr:sp>
  </cdr:relSizeAnchor>
</c:userShapes>
</file>

<file path=ppt/drawings/drawing44.xml><?xml version="1.0" encoding="utf-8"?>
<c:userShapes xmlns:c="http://schemas.openxmlformats.org/drawingml/2006/chart">
  <cdr:relSizeAnchor xmlns:cdr="http://schemas.openxmlformats.org/drawingml/2006/chartDrawing">
    <cdr:from>
      <cdr:x>0</cdr:x>
      <cdr:y>0.72727</cdr:y>
    </cdr:from>
    <cdr:to>
      <cdr:x>1</cdr:x>
      <cdr:y>1</cdr:y>
    </cdr:to>
    <cdr:sp macro="" textlink="">
      <cdr:nvSpPr>
        <cdr:cNvPr id="2" name="TextBox 2">
          <a:extLst xmlns:a="http://schemas.openxmlformats.org/drawingml/2006/main">
            <a:ext uri="{FF2B5EF4-FFF2-40B4-BE49-F238E27FC236}">
              <a16:creationId xmlns:a16="http://schemas.microsoft.com/office/drawing/2014/main" id="{7D5F71FA-9271-5F45-9C11-9E834BBD850C}"/>
            </a:ext>
          </a:extLst>
        </cdr:cNvPr>
        <cdr:cNvSpPr txBox="1"/>
      </cdr:nvSpPr>
      <cdr:spPr>
        <a:xfrm xmlns:a="http://schemas.openxmlformats.org/drawingml/2006/main">
          <a:off x="0" y="2110154"/>
          <a:ext cx="1776965" cy="79130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rtlCol="0"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50" b="1" dirty="0">
              <a:latin typeface="Arial" panose="020B0604020202020204" pitchFamily="34" charset="0"/>
              <a:cs typeface="Arial" panose="020B0604020202020204" pitchFamily="34" charset="0"/>
            </a:rPr>
            <a:t>We have occasional </a:t>
          </a:r>
          <a:br>
            <a:rPr lang="en-US" sz="1050" b="1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050" b="1" dirty="0">
              <a:latin typeface="Arial" panose="020B0604020202020204" pitchFamily="34" charset="0"/>
              <a:cs typeface="Arial" panose="020B0604020202020204" pitchFamily="34" charset="0"/>
            </a:rPr>
            <a:t>cad hoc cost reduction programs.</a:t>
          </a:r>
        </a:p>
      </cdr:txBody>
    </cdr:sp>
  </cdr:relSizeAnchor>
</c:userShapes>
</file>

<file path=ppt/drawings/drawing45.xml><?xml version="1.0" encoding="utf-8"?>
<c:userShapes xmlns:c="http://schemas.openxmlformats.org/drawingml/2006/chart">
  <cdr:relSizeAnchor xmlns:cdr="http://schemas.openxmlformats.org/drawingml/2006/chartDrawing">
    <cdr:from>
      <cdr:x>0</cdr:x>
      <cdr:y>0.72727</cdr:y>
    </cdr:from>
    <cdr:to>
      <cdr:x>1</cdr:x>
      <cdr:y>1</cdr:y>
    </cdr:to>
    <cdr:sp macro="" textlink="">
      <cdr:nvSpPr>
        <cdr:cNvPr id="2" name="TextBox 2">
          <a:extLst xmlns:a="http://schemas.openxmlformats.org/drawingml/2006/main">
            <a:ext uri="{FF2B5EF4-FFF2-40B4-BE49-F238E27FC236}">
              <a16:creationId xmlns:a16="http://schemas.microsoft.com/office/drawing/2014/main" id="{7D5F71FA-9271-5F45-9C11-9E834BBD850C}"/>
            </a:ext>
          </a:extLst>
        </cdr:cNvPr>
        <cdr:cNvSpPr txBox="1"/>
      </cdr:nvSpPr>
      <cdr:spPr>
        <a:xfrm xmlns:a="http://schemas.openxmlformats.org/drawingml/2006/main">
          <a:off x="0" y="2110154"/>
          <a:ext cx="1776965" cy="79130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rtlCol="0"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50" b="1" dirty="0">
              <a:latin typeface="Arial" panose="020B0604020202020204" pitchFamily="34" charset="0"/>
              <a:cs typeface="Arial" panose="020B0604020202020204" pitchFamily="34" charset="0"/>
            </a:rPr>
            <a:t>We have occasional </a:t>
          </a:r>
          <a:br>
            <a:rPr lang="en-US" sz="1050" b="1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050" b="1" dirty="0">
              <a:latin typeface="Arial" panose="020B0604020202020204" pitchFamily="34" charset="0"/>
              <a:cs typeface="Arial" panose="020B0604020202020204" pitchFamily="34" charset="0"/>
            </a:rPr>
            <a:t>cad hoc cost reduction programs.</a:t>
          </a:r>
        </a:p>
      </cdr:txBody>
    </cdr:sp>
  </cdr:relSizeAnchor>
</c:userShapes>
</file>

<file path=ppt/drawings/drawing46.xml><?xml version="1.0" encoding="utf-8"?>
<c:userShapes xmlns:c="http://schemas.openxmlformats.org/drawingml/2006/chart">
  <cdr:relSizeAnchor xmlns:cdr="http://schemas.openxmlformats.org/drawingml/2006/chartDrawing">
    <cdr:from>
      <cdr:x>0</cdr:x>
      <cdr:y>0.72727</cdr:y>
    </cdr:from>
    <cdr:to>
      <cdr:x>1</cdr:x>
      <cdr:y>1</cdr:y>
    </cdr:to>
    <cdr:sp macro="" textlink="">
      <cdr:nvSpPr>
        <cdr:cNvPr id="2" name="TextBox 2">
          <a:extLst xmlns:a="http://schemas.openxmlformats.org/drawingml/2006/main">
            <a:ext uri="{FF2B5EF4-FFF2-40B4-BE49-F238E27FC236}">
              <a16:creationId xmlns:a16="http://schemas.microsoft.com/office/drawing/2014/main" id="{7D5F71FA-9271-5F45-9C11-9E834BBD850C}"/>
            </a:ext>
          </a:extLst>
        </cdr:cNvPr>
        <cdr:cNvSpPr txBox="1"/>
      </cdr:nvSpPr>
      <cdr:spPr>
        <a:xfrm xmlns:a="http://schemas.openxmlformats.org/drawingml/2006/main">
          <a:off x="0" y="2110154"/>
          <a:ext cx="1776965" cy="79130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rtlCol="0"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50" b="1" dirty="0">
              <a:latin typeface="Arial" panose="020B0604020202020204" pitchFamily="34" charset="0"/>
              <a:cs typeface="Arial" panose="020B0604020202020204" pitchFamily="34" charset="0"/>
            </a:rPr>
            <a:t>Average NPSR</a:t>
          </a:r>
        </a:p>
      </cdr:txBody>
    </cdr:sp>
  </cdr:relSizeAnchor>
</c:userShapes>
</file>

<file path=ppt/drawings/drawing47.xml><?xml version="1.0" encoding="utf-8"?>
<c:userShapes xmlns:c="http://schemas.openxmlformats.org/drawingml/2006/chart">
  <cdr:relSizeAnchor xmlns:cdr="http://schemas.openxmlformats.org/drawingml/2006/chartDrawing">
    <cdr:from>
      <cdr:x>0</cdr:x>
      <cdr:y>0.72727</cdr:y>
    </cdr:from>
    <cdr:to>
      <cdr:x>1</cdr:x>
      <cdr:y>1</cdr:y>
    </cdr:to>
    <cdr:sp macro="" textlink="">
      <cdr:nvSpPr>
        <cdr:cNvPr id="2" name="TextBox 2">
          <a:extLst xmlns:a="http://schemas.openxmlformats.org/drawingml/2006/main">
            <a:ext uri="{FF2B5EF4-FFF2-40B4-BE49-F238E27FC236}">
              <a16:creationId xmlns:a16="http://schemas.microsoft.com/office/drawing/2014/main" id="{7D5F71FA-9271-5F45-9C11-9E834BBD850C}"/>
            </a:ext>
          </a:extLst>
        </cdr:cNvPr>
        <cdr:cNvSpPr txBox="1"/>
      </cdr:nvSpPr>
      <cdr:spPr>
        <a:xfrm xmlns:a="http://schemas.openxmlformats.org/drawingml/2006/main">
          <a:off x="0" y="2110154"/>
          <a:ext cx="1776965" cy="79130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rtlCol="0"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50" b="1" dirty="0">
              <a:latin typeface="Arial" panose="020B0604020202020204" pitchFamily="34" charset="0"/>
              <a:cs typeface="Arial" panose="020B0604020202020204" pitchFamily="34" charset="0"/>
            </a:rPr>
            <a:t>Hospital or Medical Center</a:t>
          </a:r>
        </a:p>
      </cdr:txBody>
    </cdr:sp>
  </cdr:relSizeAnchor>
</c:userShapes>
</file>

<file path=ppt/drawings/drawing48.xml><?xml version="1.0" encoding="utf-8"?>
<c:userShapes xmlns:c="http://schemas.openxmlformats.org/drawingml/2006/chart">
  <cdr:relSizeAnchor xmlns:cdr="http://schemas.openxmlformats.org/drawingml/2006/chartDrawing">
    <cdr:from>
      <cdr:x>0</cdr:x>
      <cdr:y>0.72727</cdr:y>
    </cdr:from>
    <cdr:to>
      <cdr:x>1</cdr:x>
      <cdr:y>1</cdr:y>
    </cdr:to>
    <cdr:sp macro="" textlink="">
      <cdr:nvSpPr>
        <cdr:cNvPr id="2" name="TextBox 2">
          <a:extLst xmlns:a="http://schemas.openxmlformats.org/drawingml/2006/main">
            <a:ext uri="{FF2B5EF4-FFF2-40B4-BE49-F238E27FC236}">
              <a16:creationId xmlns:a16="http://schemas.microsoft.com/office/drawing/2014/main" id="{7D5F71FA-9271-5F45-9C11-9E834BBD850C}"/>
            </a:ext>
          </a:extLst>
        </cdr:cNvPr>
        <cdr:cNvSpPr txBox="1"/>
      </cdr:nvSpPr>
      <cdr:spPr>
        <a:xfrm xmlns:a="http://schemas.openxmlformats.org/drawingml/2006/main">
          <a:off x="0" y="2110154"/>
          <a:ext cx="1776965" cy="79130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rtlCol="0"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50" b="1" dirty="0">
              <a:latin typeface="Arial" panose="020B0604020202020204" pitchFamily="34" charset="0"/>
              <a:cs typeface="Arial" panose="020B0604020202020204" pitchFamily="34" charset="0"/>
            </a:rPr>
            <a:t>Health System</a:t>
          </a:r>
        </a:p>
      </cdr:txBody>
    </cdr:sp>
  </cdr:relSizeAnchor>
</c:userShapes>
</file>

<file path=ppt/drawings/drawing49.xml><?xml version="1.0" encoding="utf-8"?>
<c:userShapes xmlns:c="http://schemas.openxmlformats.org/drawingml/2006/chart">
  <cdr:relSizeAnchor xmlns:cdr="http://schemas.openxmlformats.org/drawingml/2006/chartDrawing">
    <cdr:from>
      <cdr:x>0</cdr:x>
      <cdr:y>0.89998</cdr:y>
    </cdr:from>
    <cdr:to>
      <cdr:x>1</cdr:x>
      <cdr:y>1</cdr:y>
    </cdr:to>
    <cdr:sp macro="" textlink="">
      <cdr:nvSpPr>
        <cdr:cNvPr id="2" name="TextBox 2">
          <a:extLst xmlns:a="http://schemas.openxmlformats.org/drawingml/2006/main">
            <a:ext uri="{FF2B5EF4-FFF2-40B4-BE49-F238E27FC236}">
              <a16:creationId xmlns:a16="http://schemas.microsoft.com/office/drawing/2014/main" id="{7D5F71FA-9271-5F45-9C11-9E834BBD850C}"/>
            </a:ext>
          </a:extLst>
        </cdr:cNvPr>
        <cdr:cNvSpPr txBox="1"/>
      </cdr:nvSpPr>
      <cdr:spPr>
        <a:xfrm xmlns:a="http://schemas.openxmlformats.org/drawingml/2006/main">
          <a:off x="0" y="1978978"/>
          <a:ext cx="1776965" cy="21993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rtlCol="0"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50" b="1" dirty="0">
              <a:latin typeface="Arial" panose="020B0604020202020204" pitchFamily="34" charset="0"/>
              <a:cs typeface="Arial" panose="020B0604020202020204" pitchFamily="34" charset="0"/>
            </a:rPr>
            <a:t>1-99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0.10002</cdr:y>
    </cdr:to>
    <cdr:sp macro="" textlink="">
      <cdr:nvSpPr>
        <cdr:cNvPr id="2" name="TextBox 2">
          <a:extLst xmlns:a="http://schemas.openxmlformats.org/drawingml/2006/main">
            <a:ext uri="{FF2B5EF4-FFF2-40B4-BE49-F238E27FC236}">
              <a16:creationId xmlns:a16="http://schemas.microsoft.com/office/drawing/2014/main" id="{7D5F71FA-9271-5F45-9C11-9E834BBD850C}"/>
            </a:ext>
          </a:extLst>
        </cdr:cNvPr>
        <cdr:cNvSpPr txBox="1"/>
      </cdr:nvSpPr>
      <cdr:spPr>
        <a:xfrm xmlns:a="http://schemas.openxmlformats.org/drawingml/2006/main">
          <a:off x="0" y="0"/>
          <a:ext cx="1912572" cy="16020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rtlCol="0"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50" b="1" dirty="0">
              <a:latin typeface="Arial" panose="020B0604020202020204" pitchFamily="34" charset="0"/>
              <a:cs typeface="Arial" panose="020B0604020202020204" pitchFamily="34" charset="0"/>
            </a:rPr>
            <a:t>750-1,499</a:t>
          </a:r>
        </a:p>
      </cdr:txBody>
    </cdr:sp>
  </cdr:relSizeAnchor>
</c:userShapes>
</file>

<file path=ppt/drawings/drawing50.xml><?xml version="1.0" encoding="utf-8"?>
<c:userShapes xmlns:c="http://schemas.openxmlformats.org/drawingml/2006/chart">
  <cdr:relSizeAnchor xmlns:cdr="http://schemas.openxmlformats.org/drawingml/2006/chartDrawing">
    <cdr:from>
      <cdr:x>8.67362E-17</cdr:x>
      <cdr:y>0.89998</cdr:y>
    </cdr:from>
    <cdr:to>
      <cdr:x>1</cdr:x>
      <cdr:y>1</cdr:y>
    </cdr:to>
    <cdr:sp macro="" textlink="">
      <cdr:nvSpPr>
        <cdr:cNvPr id="2" name="TextBox 2">
          <a:extLst xmlns:a="http://schemas.openxmlformats.org/drawingml/2006/main">
            <a:ext uri="{FF2B5EF4-FFF2-40B4-BE49-F238E27FC236}">
              <a16:creationId xmlns:a16="http://schemas.microsoft.com/office/drawing/2014/main" id="{46DFE5F9-077D-1B4B-874E-F7202B839638}"/>
            </a:ext>
          </a:extLst>
        </cdr:cNvPr>
        <cdr:cNvSpPr txBox="1"/>
      </cdr:nvSpPr>
      <cdr:spPr>
        <a:xfrm xmlns:a="http://schemas.openxmlformats.org/drawingml/2006/main">
          <a:off x="50800" y="2029778"/>
          <a:ext cx="1776965" cy="21993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50" b="1" dirty="0">
              <a:latin typeface="Arial" panose="020B0604020202020204" pitchFamily="34" charset="0"/>
              <a:cs typeface="Arial" panose="020B0604020202020204" pitchFamily="34" charset="0"/>
            </a:rPr>
            <a:t>100-249</a:t>
          </a:r>
        </a:p>
      </cdr:txBody>
    </cdr:sp>
  </cdr:relSizeAnchor>
</c:userShapes>
</file>

<file path=ppt/drawings/drawing51.xml><?xml version="1.0" encoding="utf-8"?>
<c:userShapes xmlns:c="http://schemas.openxmlformats.org/drawingml/2006/chart">
  <cdr:relSizeAnchor xmlns:cdr="http://schemas.openxmlformats.org/drawingml/2006/chartDrawing">
    <cdr:from>
      <cdr:x>8.67362E-17</cdr:x>
      <cdr:y>0.89998</cdr:y>
    </cdr:from>
    <cdr:to>
      <cdr:x>1</cdr:x>
      <cdr:y>1</cdr:y>
    </cdr:to>
    <cdr:sp macro="" textlink="">
      <cdr:nvSpPr>
        <cdr:cNvPr id="2" name="TextBox 2">
          <a:extLst xmlns:a="http://schemas.openxmlformats.org/drawingml/2006/main">
            <a:ext uri="{FF2B5EF4-FFF2-40B4-BE49-F238E27FC236}">
              <a16:creationId xmlns:a16="http://schemas.microsoft.com/office/drawing/2014/main" id="{46DFE5F9-077D-1B4B-874E-F7202B839638}"/>
            </a:ext>
          </a:extLst>
        </cdr:cNvPr>
        <cdr:cNvSpPr txBox="1"/>
      </cdr:nvSpPr>
      <cdr:spPr>
        <a:xfrm xmlns:a="http://schemas.openxmlformats.org/drawingml/2006/main">
          <a:off x="50800" y="2029778"/>
          <a:ext cx="1776965" cy="21993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50" b="1" dirty="0">
              <a:latin typeface="Arial" panose="020B0604020202020204" pitchFamily="34" charset="0"/>
              <a:cs typeface="Arial" panose="020B0604020202020204" pitchFamily="34" charset="0"/>
            </a:rPr>
            <a:t>250-249</a:t>
          </a:r>
        </a:p>
      </cdr:txBody>
    </cdr:sp>
  </cdr:relSizeAnchor>
</c:userShapes>
</file>

<file path=ppt/drawings/drawing52.xml><?xml version="1.0" encoding="utf-8"?>
<c:userShapes xmlns:c="http://schemas.openxmlformats.org/drawingml/2006/chart">
  <cdr:relSizeAnchor xmlns:cdr="http://schemas.openxmlformats.org/drawingml/2006/chartDrawing">
    <cdr:from>
      <cdr:x>8.67362E-17</cdr:x>
      <cdr:y>0.89998</cdr:y>
    </cdr:from>
    <cdr:to>
      <cdr:x>1</cdr:x>
      <cdr:y>1</cdr:y>
    </cdr:to>
    <cdr:sp macro="" textlink="">
      <cdr:nvSpPr>
        <cdr:cNvPr id="2" name="TextBox 2">
          <a:extLst xmlns:a="http://schemas.openxmlformats.org/drawingml/2006/main">
            <a:ext uri="{FF2B5EF4-FFF2-40B4-BE49-F238E27FC236}">
              <a16:creationId xmlns:a16="http://schemas.microsoft.com/office/drawing/2014/main" id="{46DFE5F9-077D-1B4B-874E-F7202B839638}"/>
            </a:ext>
          </a:extLst>
        </cdr:cNvPr>
        <cdr:cNvSpPr txBox="1"/>
      </cdr:nvSpPr>
      <cdr:spPr>
        <a:xfrm xmlns:a="http://schemas.openxmlformats.org/drawingml/2006/main">
          <a:off x="50800" y="2029778"/>
          <a:ext cx="1776965" cy="21993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50" b="1" dirty="0">
              <a:latin typeface="Arial" panose="020B0604020202020204" pitchFamily="34" charset="0"/>
              <a:cs typeface="Arial" panose="020B0604020202020204" pitchFamily="34" charset="0"/>
            </a:rPr>
            <a:t>500-749</a:t>
          </a:r>
        </a:p>
      </cdr:txBody>
    </cdr:sp>
  </cdr:relSizeAnchor>
</c:userShapes>
</file>

<file path=ppt/drawings/drawing53.xml><?xml version="1.0" encoding="utf-8"?>
<c:userShapes xmlns:c="http://schemas.openxmlformats.org/drawingml/2006/chart">
  <cdr:relSizeAnchor xmlns:cdr="http://schemas.openxmlformats.org/drawingml/2006/chartDrawing">
    <cdr:from>
      <cdr:x>8.67362E-17</cdr:x>
      <cdr:y>0.89998</cdr:y>
    </cdr:from>
    <cdr:to>
      <cdr:x>1</cdr:x>
      <cdr:y>1</cdr:y>
    </cdr:to>
    <cdr:sp macro="" textlink="">
      <cdr:nvSpPr>
        <cdr:cNvPr id="2" name="TextBox 2">
          <a:extLst xmlns:a="http://schemas.openxmlformats.org/drawingml/2006/main">
            <a:ext uri="{FF2B5EF4-FFF2-40B4-BE49-F238E27FC236}">
              <a16:creationId xmlns:a16="http://schemas.microsoft.com/office/drawing/2014/main" id="{46DFE5F9-077D-1B4B-874E-F7202B839638}"/>
            </a:ext>
          </a:extLst>
        </cdr:cNvPr>
        <cdr:cNvSpPr txBox="1"/>
      </cdr:nvSpPr>
      <cdr:spPr>
        <a:xfrm xmlns:a="http://schemas.openxmlformats.org/drawingml/2006/main">
          <a:off x="50800" y="2029778"/>
          <a:ext cx="1776965" cy="21993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50" b="1" dirty="0">
              <a:latin typeface="Arial" panose="020B0604020202020204" pitchFamily="34" charset="0"/>
              <a:cs typeface="Arial" panose="020B0604020202020204" pitchFamily="34" charset="0"/>
            </a:rPr>
            <a:t>750-1,499</a:t>
          </a:r>
        </a:p>
      </cdr:txBody>
    </cdr:sp>
  </cdr:relSizeAnchor>
</c:userShapes>
</file>

<file path=ppt/drawings/drawing54.xml><?xml version="1.0" encoding="utf-8"?>
<c:userShapes xmlns:c="http://schemas.openxmlformats.org/drawingml/2006/chart">
  <cdr:relSizeAnchor xmlns:cdr="http://schemas.openxmlformats.org/drawingml/2006/chartDrawing">
    <cdr:from>
      <cdr:x>8.67362E-17</cdr:x>
      <cdr:y>0.89998</cdr:y>
    </cdr:from>
    <cdr:to>
      <cdr:x>1</cdr:x>
      <cdr:y>1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46DFE5F9-077D-1B4B-874E-F7202B839638}"/>
            </a:ext>
          </a:extLst>
        </cdr:cNvPr>
        <cdr:cNvSpPr txBox="1"/>
      </cdr:nvSpPr>
      <cdr:spPr>
        <a:xfrm xmlns:a="http://schemas.openxmlformats.org/drawingml/2006/main">
          <a:off x="50800" y="2029778"/>
          <a:ext cx="1776965" cy="21993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50" b="1" dirty="0">
              <a:latin typeface="Arial" panose="020B0604020202020204" pitchFamily="34" charset="0"/>
              <a:cs typeface="Arial" panose="020B0604020202020204" pitchFamily="34" charset="0"/>
            </a:rPr>
            <a:t>&gt;1,500</a:t>
          </a:r>
        </a:p>
      </cdr:txBody>
    </cdr:sp>
  </cdr:relSizeAnchor>
</c:userShapes>
</file>

<file path=ppt/drawings/drawing55.xml><?xml version="1.0" encoding="utf-8"?>
<c:userShapes xmlns:c="http://schemas.openxmlformats.org/drawingml/2006/chart">
  <cdr:relSizeAnchor xmlns:cdr="http://schemas.openxmlformats.org/drawingml/2006/chartDrawing">
    <cdr:from>
      <cdr:x>0</cdr:x>
      <cdr:y>0.72727</cdr:y>
    </cdr:from>
    <cdr:to>
      <cdr:x>1</cdr:x>
      <cdr:y>1</cdr:y>
    </cdr:to>
    <cdr:sp macro="" textlink="">
      <cdr:nvSpPr>
        <cdr:cNvPr id="2" name="TextBox 2">
          <a:extLst xmlns:a="http://schemas.openxmlformats.org/drawingml/2006/main">
            <a:ext uri="{FF2B5EF4-FFF2-40B4-BE49-F238E27FC236}">
              <a16:creationId xmlns:a16="http://schemas.microsoft.com/office/drawing/2014/main" id="{7D5F71FA-9271-5F45-9C11-9E834BBD850C}"/>
            </a:ext>
          </a:extLst>
        </cdr:cNvPr>
        <cdr:cNvSpPr txBox="1"/>
      </cdr:nvSpPr>
      <cdr:spPr>
        <a:xfrm xmlns:a="http://schemas.openxmlformats.org/drawingml/2006/main">
          <a:off x="0" y="2110154"/>
          <a:ext cx="1776965" cy="79130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rtlCol="0"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50" b="1" dirty="0">
              <a:latin typeface="Arial" panose="020B0604020202020204" pitchFamily="34" charset="0"/>
              <a:cs typeface="Arial" panose="020B0604020202020204" pitchFamily="34" charset="0"/>
            </a:rPr>
            <a:t>Average NPSR</a:t>
          </a:r>
        </a:p>
      </cdr:txBody>
    </cdr:sp>
  </cdr:relSizeAnchor>
</c:userShapes>
</file>

<file path=ppt/drawings/drawing56.xml><?xml version="1.0" encoding="utf-8"?>
<c:userShapes xmlns:c="http://schemas.openxmlformats.org/drawingml/2006/chart">
  <cdr:relSizeAnchor xmlns:cdr="http://schemas.openxmlformats.org/drawingml/2006/chartDrawing">
    <cdr:from>
      <cdr:x>0</cdr:x>
      <cdr:y>0.72727</cdr:y>
    </cdr:from>
    <cdr:to>
      <cdr:x>1</cdr:x>
      <cdr:y>1</cdr:y>
    </cdr:to>
    <cdr:sp macro="" textlink="">
      <cdr:nvSpPr>
        <cdr:cNvPr id="2" name="TextBox 2">
          <a:extLst xmlns:a="http://schemas.openxmlformats.org/drawingml/2006/main">
            <a:ext uri="{FF2B5EF4-FFF2-40B4-BE49-F238E27FC236}">
              <a16:creationId xmlns:a16="http://schemas.microsoft.com/office/drawing/2014/main" id="{7D5F71FA-9271-5F45-9C11-9E834BBD850C}"/>
            </a:ext>
          </a:extLst>
        </cdr:cNvPr>
        <cdr:cNvSpPr txBox="1"/>
      </cdr:nvSpPr>
      <cdr:spPr>
        <a:xfrm xmlns:a="http://schemas.openxmlformats.org/drawingml/2006/main">
          <a:off x="0" y="2110154"/>
          <a:ext cx="1776965" cy="79130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rtlCol="0"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50" b="1" dirty="0">
              <a:latin typeface="Arial" panose="020B0604020202020204" pitchFamily="34" charset="0"/>
              <a:cs typeface="Arial" panose="020B0604020202020204" pitchFamily="34" charset="0"/>
            </a:rPr>
            <a:t>Bed Count</a:t>
          </a:r>
        </a:p>
      </cdr:txBody>
    </cdr:sp>
  </cdr:relSizeAnchor>
</c:userShapes>
</file>

<file path=ppt/drawings/drawing57.xml><?xml version="1.0" encoding="utf-8"?>
<c:userShapes xmlns:c="http://schemas.openxmlformats.org/drawingml/2006/chart">
  <cdr:relSizeAnchor xmlns:cdr="http://schemas.openxmlformats.org/drawingml/2006/chartDrawing">
    <cdr:from>
      <cdr:x>0</cdr:x>
      <cdr:y>0.72727</cdr:y>
    </cdr:from>
    <cdr:to>
      <cdr:x>1</cdr:x>
      <cdr:y>1</cdr:y>
    </cdr:to>
    <cdr:sp macro="" textlink="">
      <cdr:nvSpPr>
        <cdr:cNvPr id="2" name="TextBox 2">
          <a:extLst xmlns:a="http://schemas.openxmlformats.org/drawingml/2006/main">
            <a:ext uri="{FF2B5EF4-FFF2-40B4-BE49-F238E27FC236}">
              <a16:creationId xmlns:a16="http://schemas.microsoft.com/office/drawing/2014/main" id="{7D5F71FA-9271-5F45-9C11-9E834BBD850C}"/>
            </a:ext>
          </a:extLst>
        </cdr:cNvPr>
        <cdr:cNvSpPr txBox="1"/>
      </cdr:nvSpPr>
      <cdr:spPr>
        <a:xfrm xmlns:a="http://schemas.openxmlformats.org/drawingml/2006/main">
          <a:off x="0" y="2110154"/>
          <a:ext cx="1776965" cy="79130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rtlCol="0"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50" b="1" dirty="0">
              <a:latin typeface="Arial" panose="020B0604020202020204" pitchFamily="34" charset="0"/>
              <a:cs typeface="Arial" panose="020B0604020202020204" pitchFamily="34" charset="0"/>
            </a:rPr>
            <a:t>We have a formal, ongoing cost reduction process. It is the way we work.</a:t>
          </a:r>
        </a:p>
      </cdr:txBody>
    </cdr:sp>
  </cdr:relSizeAnchor>
</c:userShapes>
</file>

<file path=ppt/drawings/drawing58.xml><?xml version="1.0" encoding="utf-8"?>
<c:userShapes xmlns:c="http://schemas.openxmlformats.org/drawingml/2006/chart">
  <cdr:relSizeAnchor xmlns:cdr="http://schemas.openxmlformats.org/drawingml/2006/chartDrawing">
    <cdr:from>
      <cdr:x>0</cdr:x>
      <cdr:y>0.72727</cdr:y>
    </cdr:from>
    <cdr:to>
      <cdr:x>1</cdr:x>
      <cdr:y>1</cdr:y>
    </cdr:to>
    <cdr:sp macro="" textlink="">
      <cdr:nvSpPr>
        <cdr:cNvPr id="2" name="TextBox 2">
          <a:extLst xmlns:a="http://schemas.openxmlformats.org/drawingml/2006/main">
            <a:ext uri="{FF2B5EF4-FFF2-40B4-BE49-F238E27FC236}">
              <a16:creationId xmlns:a16="http://schemas.microsoft.com/office/drawing/2014/main" id="{7D5F71FA-9271-5F45-9C11-9E834BBD850C}"/>
            </a:ext>
          </a:extLst>
        </cdr:cNvPr>
        <cdr:cNvSpPr txBox="1"/>
      </cdr:nvSpPr>
      <cdr:spPr>
        <a:xfrm xmlns:a="http://schemas.openxmlformats.org/drawingml/2006/main">
          <a:off x="0" y="2110154"/>
          <a:ext cx="1776965" cy="79130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rtlCol="0"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50" b="1" dirty="0">
              <a:latin typeface="Arial" panose="020B0604020202020204" pitchFamily="34" charset="0"/>
              <a:cs typeface="Arial" panose="020B0604020202020204" pitchFamily="34" charset="0"/>
            </a:rPr>
            <a:t>We have a regular but occasional cost reduction programs.</a:t>
          </a:r>
        </a:p>
      </cdr:txBody>
    </cdr:sp>
  </cdr:relSizeAnchor>
</c:userShapes>
</file>

<file path=ppt/drawings/drawing59.xml><?xml version="1.0" encoding="utf-8"?>
<c:userShapes xmlns:c="http://schemas.openxmlformats.org/drawingml/2006/chart">
  <cdr:relSizeAnchor xmlns:cdr="http://schemas.openxmlformats.org/drawingml/2006/chartDrawing">
    <cdr:from>
      <cdr:x>0</cdr:x>
      <cdr:y>0.72727</cdr:y>
    </cdr:from>
    <cdr:to>
      <cdr:x>1</cdr:x>
      <cdr:y>1</cdr:y>
    </cdr:to>
    <cdr:sp macro="" textlink="">
      <cdr:nvSpPr>
        <cdr:cNvPr id="2" name="TextBox 2">
          <a:extLst xmlns:a="http://schemas.openxmlformats.org/drawingml/2006/main">
            <a:ext uri="{FF2B5EF4-FFF2-40B4-BE49-F238E27FC236}">
              <a16:creationId xmlns:a16="http://schemas.microsoft.com/office/drawing/2014/main" id="{7D5F71FA-9271-5F45-9C11-9E834BBD850C}"/>
            </a:ext>
          </a:extLst>
        </cdr:cNvPr>
        <cdr:cNvSpPr txBox="1"/>
      </cdr:nvSpPr>
      <cdr:spPr>
        <a:xfrm xmlns:a="http://schemas.openxmlformats.org/drawingml/2006/main">
          <a:off x="0" y="2110154"/>
          <a:ext cx="1776965" cy="79130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rtlCol="0"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50" b="1" dirty="0">
              <a:latin typeface="Arial" panose="020B0604020202020204" pitchFamily="34" charset="0"/>
              <a:cs typeface="Arial" panose="020B0604020202020204" pitchFamily="34" charset="0"/>
            </a:rPr>
            <a:t>We have occasional ad hoc cost reduction programs.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0.10002</cdr:y>
    </cdr:to>
    <cdr:sp macro="" textlink="">
      <cdr:nvSpPr>
        <cdr:cNvPr id="2" name="TextBox 2">
          <a:extLst xmlns:a="http://schemas.openxmlformats.org/drawingml/2006/main">
            <a:ext uri="{FF2B5EF4-FFF2-40B4-BE49-F238E27FC236}">
              <a16:creationId xmlns:a16="http://schemas.microsoft.com/office/drawing/2014/main" id="{7D5F71FA-9271-5F45-9C11-9E834BBD850C}"/>
            </a:ext>
          </a:extLst>
        </cdr:cNvPr>
        <cdr:cNvSpPr txBox="1"/>
      </cdr:nvSpPr>
      <cdr:spPr>
        <a:xfrm xmlns:a="http://schemas.openxmlformats.org/drawingml/2006/main">
          <a:off x="0" y="0"/>
          <a:ext cx="1493639" cy="19801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rtlCol="0"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50" b="1" dirty="0">
              <a:latin typeface="Arial" panose="020B0604020202020204" pitchFamily="34" charset="0"/>
              <a:cs typeface="Arial" panose="020B0604020202020204" pitchFamily="34" charset="0"/>
            </a:rPr>
            <a:t>&gt;1,500</a:t>
          </a:r>
        </a:p>
      </cdr:txBody>
    </cdr:sp>
  </cdr:relSizeAnchor>
</c:userShapes>
</file>

<file path=ppt/drawings/drawing60.xml><?xml version="1.0" encoding="utf-8"?>
<c:userShapes xmlns:c="http://schemas.openxmlformats.org/drawingml/2006/chart">
  <cdr:relSizeAnchor xmlns:cdr="http://schemas.openxmlformats.org/drawingml/2006/chartDrawing">
    <cdr:from>
      <cdr:x>0</cdr:x>
      <cdr:y>0.72727</cdr:y>
    </cdr:from>
    <cdr:to>
      <cdr:x>1</cdr:x>
      <cdr:y>1</cdr:y>
    </cdr:to>
    <cdr:sp macro="" textlink="">
      <cdr:nvSpPr>
        <cdr:cNvPr id="2" name="TextBox 2">
          <a:extLst xmlns:a="http://schemas.openxmlformats.org/drawingml/2006/main">
            <a:ext uri="{FF2B5EF4-FFF2-40B4-BE49-F238E27FC236}">
              <a16:creationId xmlns:a16="http://schemas.microsoft.com/office/drawing/2014/main" id="{7D5F71FA-9271-5F45-9C11-9E834BBD850C}"/>
            </a:ext>
          </a:extLst>
        </cdr:cNvPr>
        <cdr:cNvSpPr txBox="1"/>
      </cdr:nvSpPr>
      <cdr:spPr>
        <a:xfrm xmlns:a="http://schemas.openxmlformats.org/drawingml/2006/main">
          <a:off x="0" y="2110154"/>
          <a:ext cx="1776965" cy="79130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rtlCol="0"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50" b="1" dirty="0">
              <a:latin typeface="Arial" panose="020B0604020202020204" pitchFamily="34" charset="0"/>
              <a:cs typeface="Arial" panose="020B0604020202020204" pitchFamily="34" charset="0"/>
            </a:rPr>
            <a:t>We currently have a one-time cost reduction program running.</a:t>
          </a:r>
        </a:p>
      </cdr:txBody>
    </cdr:sp>
  </cdr:relSizeAnchor>
</c:userShapes>
</file>

<file path=ppt/drawings/drawing61.xml><?xml version="1.0" encoding="utf-8"?>
<c:userShapes xmlns:c="http://schemas.openxmlformats.org/drawingml/2006/chart">
  <cdr:relSizeAnchor xmlns:cdr="http://schemas.openxmlformats.org/drawingml/2006/chartDrawing">
    <cdr:from>
      <cdr:x>0</cdr:x>
      <cdr:y>0.72727</cdr:y>
    </cdr:from>
    <cdr:to>
      <cdr:x>1</cdr:x>
      <cdr:y>1</cdr:y>
    </cdr:to>
    <cdr:sp macro="" textlink="">
      <cdr:nvSpPr>
        <cdr:cNvPr id="2" name="TextBox 2">
          <a:extLst xmlns:a="http://schemas.openxmlformats.org/drawingml/2006/main">
            <a:ext uri="{FF2B5EF4-FFF2-40B4-BE49-F238E27FC236}">
              <a16:creationId xmlns:a16="http://schemas.microsoft.com/office/drawing/2014/main" id="{7D5F71FA-9271-5F45-9C11-9E834BBD850C}"/>
            </a:ext>
          </a:extLst>
        </cdr:cNvPr>
        <cdr:cNvSpPr txBox="1"/>
      </cdr:nvSpPr>
      <cdr:spPr>
        <a:xfrm xmlns:a="http://schemas.openxmlformats.org/drawingml/2006/main">
          <a:off x="0" y="2110154"/>
          <a:ext cx="1776965" cy="79130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rtlCol="0"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50" b="1" dirty="0">
              <a:latin typeface="Arial" panose="020B0604020202020204" pitchFamily="34" charset="0"/>
              <a:cs typeface="Arial" panose="020B0604020202020204" pitchFamily="34" charset="0"/>
            </a:rPr>
            <a:t>Average NPSR</a:t>
          </a:r>
        </a:p>
      </cdr:txBody>
    </cdr:sp>
  </cdr:relSizeAnchor>
</c:userShapes>
</file>

<file path=ppt/drawings/drawing62.xml><?xml version="1.0" encoding="utf-8"?>
<c:userShapes xmlns:c="http://schemas.openxmlformats.org/drawingml/2006/chart">
  <cdr:relSizeAnchor xmlns:cdr="http://schemas.openxmlformats.org/drawingml/2006/chartDrawing">
    <cdr:from>
      <cdr:x>0</cdr:x>
      <cdr:y>0.89998</cdr:y>
    </cdr:from>
    <cdr:to>
      <cdr:x>1</cdr:x>
      <cdr:y>1</cdr:y>
    </cdr:to>
    <cdr:sp macro="" textlink="">
      <cdr:nvSpPr>
        <cdr:cNvPr id="2" name="TextBox 2">
          <a:extLst xmlns:a="http://schemas.openxmlformats.org/drawingml/2006/main">
            <a:ext uri="{FF2B5EF4-FFF2-40B4-BE49-F238E27FC236}">
              <a16:creationId xmlns:a16="http://schemas.microsoft.com/office/drawing/2014/main" id="{7D5F71FA-9271-5F45-9C11-9E834BBD850C}"/>
            </a:ext>
          </a:extLst>
        </cdr:cNvPr>
        <cdr:cNvSpPr txBox="1"/>
      </cdr:nvSpPr>
      <cdr:spPr>
        <a:xfrm xmlns:a="http://schemas.openxmlformats.org/drawingml/2006/main">
          <a:off x="0" y="1978978"/>
          <a:ext cx="1776965" cy="21993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rtlCol="0"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50" b="1" dirty="0">
              <a:latin typeface="Arial" panose="020B0604020202020204" pitchFamily="34" charset="0"/>
              <a:cs typeface="Arial" panose="020B0604020202020204" pitchFamily="34" charset="0"/>
            </a:rPr>
            <a:t>&lt;100</a:t>
          </a:r>
        </a:p>
      </cdr:txBody>
    </cdr:sp>
  </cdr:relSizeAnchor>
</c:userShapes>
</file>

<file path=ppt/drawings/drawing63.xml><?xml version="1.0" encoding="utf-8"?>
<c:userShapes xmlns:c="http://schemas.openxmlformats.org/drawingml/2006/chart">
  <cdr:relSizeAnchor xmlns:cdr="http://schemas.openxmlformats.org/drawingml/2006/chartDrawing">
    <cdr:from>
      <cdr:x>0</cdr:x>
      <cdr:y>0.89998</cdr:y>
    </cdr:from>
    <cdr:to>
      <cdr:x>1</cdr:x>
      <cdr:y>1</cdr:y>
    </cdr:to>
    <cdr:sp macro="" textlink="">
      <cdr:nvSpPr>
        <cdr:cNvPr id="2" name="TextBox 2">
          <a:extLst xmlns:a="http://schemas.openxmlformats.org/drawingml/2006/main">
            <a:ext uri="{FF2B5EF4-FFF2-40B4-BE49-F238E27FC236}">
              <a16:creationId xmlns:a16="http://schemas.microsoft.com/office/drawing/2014/main" id="{7D5F71FA-9271-5F45-9C11-9E834BBD850C}"/>
            </a:ext>
          </a:extLst>
        </cdr:cNvPr>
        <cdr:cNvSpPr txBox="1"/>
      </cdr:nvSpPr>
      <cdr:spPr>
        <a:xfrm xmlns:a="http://schemas.openxmlformats.org/drawingml/2006/main">
          <a:off x="0" y="1978978"/>
          <a:ext cx="1776965" cy="21993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rtlCol="0"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50" b="1" dirty="0">
              <a:latin typeface="Arial" panose="020B0604020202020204" pitchFamily="34" charset="0"/>
              <a:cs typeface="Arial" panose="020B0604020202020204" pitchFamily="34" charset="0"/>
            </a:rPr>
            <a:t>100-249</a:t>
          </a:r>
        </a:p>
      </cdr:txBody>
    </cdr:sp>
  </cdr:relSizeAnchor>
</c:userShapes>
</file>

<file path=ppt/drawings/drawing64.xml><?xml version="1.0" encoding="utf-8"?>
<c:userShapes xmlns:c="http://schemas.openxmlformats.org/drawingml/2006/chart">
  <cdr:relSizeAnchor xmlns:cdr="http://schemas.openxmlformats.org/drawingml/2006/chartDrawing">
    <cdr:from>
      <cdr:x>0</cdr:x>
      <cdr:y>0.89998</cdr:y>
    </cdr:from>
    <cdr:to>
      <cdr:x>1</cdr:x>
      <cdr:y>1</cdr:y>
    </cdr:to>
    <cdr:sp macro="" textlink="">
      <cdr:nvSpPr>
        <cdr:cNvPr id="2" name="TextBox 2">
          <a:extLst xmlns:a="http://schemas.openxmlformats.org/drawingml/2006/main">
            <a:ext uri="{FF2B5EF4-FFF2-40B4-BE49-F238E27FC236}">
              <a16:creationId xmlns:a16="http://schemas.microsoft.com/office/drawing/2014/main" id="{7D5F71FA-9271-5F45-9C11-9E834BBD850C}"/>
            </a:ext>
          </a:extLst>
        </cdr:cNvPr>
        <cdr:cNvSpPr txBox="1"/>
      </cdr:nvSpPr>
      <cdr:spPr>
        <a:xfrm xmlns:a="http://schemas.openxmlformats.org/drawingml/2006/main">
          <a:off x="0" y="1978978"/>
          <a:ext cx="1776965" cy="21993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rtlCol="0"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50" b="1" dirty="0">
              <a:latin typeface="Arial" panose="020B0604020202020204" pitchFamily="34" charset="0"/>
              <a:cs typeface="Arial" panose="020B0604020202020204" pitchFamily="34" charset="0"/>
            </a:rPr>
            <a:t>250-499</a:t>
          </a:r>
        </a:p>
      </cdr:txBody>
    </cdr:sp>
  </cdr:relSizeAnchor>
</c:userShapes>
</file>

<file path=ppt/drawings/drawing65.xml><?xml version="1.0" encoding="utf-8"?>
<c:userShapes xmlns:c="http://schemas.openxmlformats.org/drawingml/2006/chart">
  <cdr:relSizeAnchor xmlns:cdr="http://schemas.openxmlformats.org/drawingml/2006/chartDrawing">
    <cdr:from>
      <cdr:x>0</cdr:x>
      <cdr:y>0.89998</cdr:y>
    </cdr:from>
    <cdr:to>
      <cdr:x>1</cdr:x>
      <cdr:y>1</cdr:y>
    </cdr:to>
    <cdr:sp macro="" textlink="">
      <cdr:nvSpPr>
        <cdr:cNvPr id="2" name="TextBox 2">
          <a:extLst xmlns:a="http://schemas.openxmlformats.org/drawingml/2006/main">
            <a:ext uri="{FF2B5EF4-FFF2-40B4-BE49-F238E27FC236}">
              <a16:creationId xmlns:a16="http://schemas.microsoft.com/office/drawing/2014/main" id="{7D5F71FA-9271-5F45-9C11-9E834BBD850C}"/>
            </a:ext>
          </a:extLst>
        </cdr:cNvPr>
        <cdr:cNvSpPr txBox="1"/>
      </cdr:nvSpPr>
      <cdr:spPr>
        <a:xfrm xmlns:a="http://schemas.openxmlformats.org/drawingml/2006/main">
          <a:off x="0" y="1978978"/>
          <a:ext cx="1776965" cy="21993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rtlCol="0"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50" b="1" dirty="0">
              <a:latin typeface="Arial" panose="020B0604020202020204" pitchFamily="34" charset="0"/>
              <a:cs typeface="Arial" panose="020B0604020202020204" pitchFamily="34" charset="0"/>
            </a:rPr>
            <a:t>500-749</a:t>
          </a:r>
        </a:p>
      </cdr:txBody>
    </cdr:sp>
  </cdr:relSizeAnchor>
</c:userShapes>
</file>

<file path=ppt/drawings/drawing66.xml><?xml version="1.0" encoding="utf-8"?>
<c:userShapes xmlns:c="http://schemas.openxmlformats.org/drawingml/2006/chart">
  <cdr:relSizeAnchor xmlns:cdr="http://schemas.openxmlformats.org/drawingml/2006/chartDrawing">
    <cdr:from>
      <cdr:x>0</cdr:x>
      <cdr:y>0.89998</cdr:y>
    </cdr:from>
    <cdr:to>
      <cdr:x>1</cdr:x>
      <cdr:y>1</cdr:y>
    </cdr:to>
    <cdr:sp macro="" textlink="">
      <cdr:nvSpPr>
        <cdr:cNvPr id="2" name="TextBox 2">
          <a:extLst xmlns:a="http://schemas.openxmlformats.org/drawingml/2006/main">
            <a:ext uri="{FF2B5EF4-FFF2-40B4-BE49-F238E27FC236}">
              <a16:creationId xmlns:a16="http://schemas.microsoft.com/office/drawing/2014/main" id="{7D5F71FA-9271-5F45-9C11-9E834BBD850C}"/>
            </a:ext>
          </a:extLst>
        </cdr:cNvPr>
        <cdr:cNvSpPr txBox="1"/>
      </cdr:nvSpPr>
      <cdr:spPr>
        <a:xfrm xmlns:a="http://schemas.openxmlformats.org/drawingml/2006/main">
          <a:off x="0" y="1978978"/>
          <a:ext cx="1776965" cy="21993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rtlCol="0"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50" b="1" dirty="0">
              <a:latin typeface="Arial" panose="020B0604020202020204" pitchFamily="34" charset="0"/>
              <a:cs typeface="Arial" panose="020B0604020202020204" pitchFamily="34" charset="0"/>
            </a:rPr>
            <a:t>750-1,499</a:t>
          </a:r>
        </a:p>
      </cdr:txBody>
    </cdr:sp>
  </cdr:relSizeAnchor>
</c:userShapes>
</file>

<file path=ppt/drawings/drawing67.xml><?xml version="1.0" encoding="utf-8"?>
<c:userShapes xmlns:c="http://schemas.openxmlformats.org/drawingml/2006/chart">
  <cdr:relSizeAnchor xmlns:cdr="http://schemas.openxmlformats.org/drawingml/2006/chartDrawing">
    <cdr:from>
      <cdr:x>0</cdr:x>
      <cdr:y>0.89998</cdr:y>
    </cdr:from>
    <cdr:to>
      <cdr:x>1</cdr:x>
      <cdr:y>1</cdr:y>
    </cdr:to>
    <cdr:sp macro="" textlink="">
      <cdr:nvSpPr>
        <cdr:cNvPr id="2" name="TextBox 2">
          <a:extLst xmlns:a="http://schemas.openxmlformats.org/drawingml/2006/main">
            <a:ext uri="{FF2B5EF4-FFF2-40B4-BE49-F238E27FC236}">
              <a16:creationId xmlns:a16="http://schemas.microsoft.com/office/drawing/2014/main" id="{7D5F71FA-9271-5F45-9C11-9E834BBD850C}"/>
            </a:ext>
          </a:extLst>
        </cdr:cNvPr>
        <cdr:cNvSpPr txBox="1"/>
      </cdr:nvSpPr>
      <cdr:spPr>
        <a:xfrm xmlns:a="http://schemas.openxmlformats.org/drawingml/2006/main">
          <a:off x="0" y="1978978"/>
          <a:ext cx="1776965" cy="21993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rtlCol="0"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50" b="1" dirty="0">
              <a:latin typeface="Arial" panose="020B0604020202020204" pitchFamily="34" charset="0"/>
              <a:cs typeface="Arial" panose="020B0604020202020204" pitchFamily="34" charset="0"/>
            </a:rPr>
            <a:t>&gt;1,500</a:t>
          </a:r>
        </a:p>
      </cdr:txBody>
    </cdr:sp>
  </cdr:relSizeAnchor>
</c:userShapes>
</file>

<file path=ppt/drawings/drawing68.xml><?xml version="1.0" encoding="utf-8"?>
<c:userShapes xmlns:c="http://schemas.openxmlformats.org/drawingml/2006/chart">
  <cdr:relSizeAnchor xmlns:cdr="http://schemas.openxmlformats.org/drawingml/2006/chartDrawing">
    <cdr:from>
      <cdr:x>0</cdr:x>
      <cdr:y>0.72727</cdr:y>
    </cdr:from>
    <cdr:to>
      <cdr:x>1</cdr:x>
      <cdr:y>1</cdr:y>
    </cdr:to>
    <cdr:sp macro="" textlink="">
      <cdr:nvSpPr>
        <cdr:cNvPr id="2" name="TextBox 2">
          <a:extLst xmlns:a="http://schemas.openxmlformats.org/drawingml/2006/main">
            <a:ext uri="{FF2B5EF4-FFF2-40B4-BE49-F238E27FC236}">
              <a16:creationId xmlns:a16="http://schemas.microsoft.com/office/drawing/2014/main" id="{7D5F71FA-9271-5F45-9C11-9E834BBD850C}"/>
            </a:ext>
          </a:extLst>
        </cdr:cNvPr>
        <cdr:cNvSpPr txBox="1"/>
      </cdr:nvSpPr>
      <cdr:spPr>
        <a:xfrm xmlns:a="http://schemas.openxmlformats.org/drawingml/2006/main">
          <a:off x="0" y="2110154"/>
          <a:ext cx="1776965" cy="79130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rtlCol="0"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50" b="1" dirty="0">
              <a:latin typeface="Arial" panose="020B0604020202020204" pitchFamily="34" charset="0"/>
              <a:cs typeface="Arial" panose="020B0604020202020204" pitchFamily="34" charset="0"/>
            </a:rPr>
            <a:t>We have a formal, ongoing cost reduction process. It is the way we work.</a:t>
          </a:r>
        </a:p>
      </cdr:txBody>
    </cdr:sp>
  </cdr:relSizeAnchor>
</c:userShapes>
</file>

<file path=ppt/drawings/drawing69.xml><?xml version="1.0" encoding="utf-8"?>
<c:userShapes xmlns:c="http://schemas.openxmlformats.org/drawingml/2006/chart">
  <cdr:relSizeAnchor xmlns:cdr="http://schemas.openxmlformats.org/drawingml/2006/chartDrawing">
    <cdr:from>
      <cdr:x>0</cdr:x>
      <cdr:y>0.72727</cdr:y>
    </cdr:from>
    <cdr:to>
      <cdr:x>1</cdr:x>
      <cdr:y>1</cdr:y>
    </cdr:to>
    <cdr:sp macro="" textlink="">
      <cdr:nvSpPr>
        <cdr:cNvPr id="2" name="TextBox 2">
          <a:extLst xmlns:a="http://schemas.openxmlformats.org/drawingml/2006/main">
            <a:ext uri="{FF2B5EF4-FFF2-40B4-BE49-F238E27FC236}">
              <a16:creationId xmlns:a16="http://schemas.microsoft.com/office/drawing/2014/main" id="{7D5F71FA-9271-5F45-9C11-9E834BBD850C}"/>
            </a:ext>
          </a:extLst>
        </cdr:cNvPr>
        <cdr:cNvSpPr txBox="1"/>
      </cdr:nvSpPr>
      <cdr:spPr>
        <a:xfrm xmlns:a="http://schemas.openxmlformats.org/drawingml/2006/main">
          <a:off x="0" y="2110154"/>
          <a:ext cx="1776965" cy="79130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rtlCol="0"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50" b="1" dirty="0">
              <a:latin typeface="Arial" panose="020B0604020202020204" pitchFamily="34" charset="0"/>
              <a:cs typeface="Arial" panose="020B0604020202020204" pitchFamily="34" charset="0"/>
            </a:rPr>
            <a:t>We have regular but occasional cost reduction programs.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</cdr:x>
      <cdr:y>0.72727</cdr:y>
    </cdr:from>
    <cdr:to>
      <cdr:x>1</cdr:x>
      <cdr:y>1</cdr:y>
    </cdr:to>
    <cdr:sp macro="" textlink="">
      <cdr:nvSpPr>
        <cdr:cNvPr id="2" name="TextBox 2">
          <a:extLst xmlns:a="http://schemas.openxmlformats.org/drawingml/2006/main">
            <a:ext uri="{FF2B5EF4-FFF2-40B4-BE49-F238E27FC236}">
              <a16:creationId xmlns:a16="http://schemas.microsoft.com/office/drawing/2014/main" id="{7D5F71FA-9271-5F45-9C11-9E834BBD850C}"/>
            </a:ext>
          </a:extLst>
        </cdr:cNvPr>
        <cdr:cNvSpPr txBox="1"/>
      </cdr:nvSpPr>
      <cdr:spPr>
        <a:xfrm xmlns:a="http://schemas.openxmlformats.org/drawingml/2006/main">
          <a:off x="0" y="2110154"/>
          <a:ext cx="1776965" cy="79130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rtlCol="0"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50" b="1" dirty="0">
              <a:latin typeface="Arial" panose="020B0604020202020204" pitchFamily="34" charset="0"/>
              <a:cs typeface="Arial" panose="020B0604020202020204" pitchFamily="34" charset="0"/>
            </a:rPr>
            <a:t>We have a formal, ongoing cost reduction process. It is how we work.</a:t>
          </a:r>
        </a:p>
      </cdr:txBody>
    </cdr:sp>
  </cdr:relSizeAnchor>
</c:userShapes>
</file>

<file path=ppt/drawings/drawing70.xml><?xml version="1.0" encoding="utf-8"?>
<c:userShapes xmlns:c="http://schemas.openxmlformats.org/drawingml/2006/chart">
  <cdr:relSizeAnchor xmlns:cdr="http://schemas.openxmlformats.org/drawingml/2006/chartDrawing">
    <cdr:from>
      <cdr:x>0</cdr:x>
      <cdr:y>0.72727</cdr:y>
    </cdr:from>
    <cdr:to>
      <cdr:x>1</cdr:x>
      <cdr:y>1</cdr:y>
    </cdr:to>
    <cdr:sp macro="" textlink="">
      <cdr:nvSpPr>
        <cdr:cNvPr id="2" name="TextBox 2">
          <a:extLst xmlns:a="http://schemas.openxmlformats.org/drawingml/2006/main">
            <a:ext uri="{FF2B5EF4-FFF2-40B4-BE49-F238E27FC236}">
              <a16:creationId xmlns:a16="http://schemas.microsoft.com/office/drawing/2014/main" id="{7D5F71FA-9271-5F45-9C11-9E834BBD850C}"/>
            </a:ext>
          </a:extLst>
        </cdr:cNvPr>
        <cdr:cNvSpPr txBox="1"/>
      </cdr:nvSpPr>
      <cdr:spPr>
        <a:xfrm xmlns:a="http://schemas.openxmlformats.org/drawingml/2006/main">
          <a:off x="0" y="2110154"/>
          <a:ext cx="1776965" cy="79130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rtlCol="0"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50" b="1" dirty="0">
              <a:latin typeface="Arial" panose="020B0604020202020204" pitchFamily="34" charset="0"/>
              <a:cs typeface="Arial" panose="020B0604020202020204" pitchFamily="34" charset="0"/>
            </a:rPr>
            <a:t>We have occasional ad hoc cost reduction programs.</a:t>
          </a:r>
        </a:p>
      </cdr:txBody>
    </cdr:sp>
  </cdr:relSizeAnchor>
</c:userShapes>
</file>

<file path=ppt/drawings/drawing71.xml><?xml version="1.0" encoding="utf-8"?>
<c:userShapes xmlns:c="http://schemas.openxmlformats.org/drawingml/2006/chart">
  <cdr:relSizeAnchor xmlns:cdr="http://schemas.openxmlformats.org/drawingml/2006/chartDrawing">
    <cdr:from>
      <cdr:x>0</cdr:x>
      <cdr:y>0.72727</cdr:y>
    </cdr:from>
    <cdr:to>
      <cdr:x>1</cdr:x>
      <cdr:y>1</cdr:y>
    </cdr:to>
    <cdr:sp macro="" textlink="">
      <cdr:nvSpPr>
        <cdr:cNvPr id="2" name="TextBox 2">
          <a:extLst xmlns:a="http://schemas.openxmlformats.org/drawingml/2006/main">
            <a:ext uri="{FF2B5EF4-FFF2-40B4-BE49-F238E27FC236}">
              <a16:creationId xmlns:a16="http://schemas.microsoft.com/office/drawing/2014/main" id="{7D5F71FA-9271-5F45-9C11-9E834BBD850C}"/>
            </a:ext>
          </a:extLst>
        </cdr:cNvPr>
        <cdr:cNvSpPr txBox="1"/>
      </cdr:nvSpPr>
      <cdr:spPr>
        <a:xfrm xmlns:a="http://schemas.openxmlformats.org/drawingml/2006/main">
          <a:off x="0" y="2110154"/>
          <a:ext cx="1776965" cy="79130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rtlCol="0"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50" b="1" dirty="0">
              <a:latin typeface="Arial" panose="020B0604020202020204" pitchFamily="34" charset="0"/>
              <a:cs typeface="Arial" panose="020B0604020202020204" pitchFamily="34" charset="0"/>
            </a:rPr>
            <a:t>We have currently have a one-time cost reduction program running.</a:t>
          </a:r>
        </a:p>
      </cdr:txBody>
    </cdr:sp>
  </cdr:relSizeAnchor>
</c:userShapes>
</file>

<file path=ppt/drawings/drawing7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0.10002</cdr:y>
    </cdr:to>
    <cdr:sp macro="" textlink="">
      <cdr:nvSpPr>
        <cdr:cNvPr id="2" name="TextBox 2">
          <a:extLst xmlns:a="http://schemas.openxmlformats.org/drawingml/2006/main">
            <a:ext uri="{FF2B5EF4-FFF2-40B4-BE49-F238E27FC236}">
              <a16:creationId xmlns:a16="http://schemas.microsoft.com/office/drawing/2014/main" id="{7D5F71FA-9271-5F45-9C11-9E834BBD850C}"/>
            </a:ext>
          </a:extLst>
        </cdr:cNvPr>
        <cdr:cNvSpPr txBox="1"/>
      </cdr:nvSpPr>
      <cdr:spPr>
        <a:xfrm xmlns:a="http://schemas.openxmlformats.org/drawingml/2006/main">
          <a:off x="0" y="-1572296"/>
          <a:ext cx="1776965" cy="23847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rtlCol="0"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50" b="1" dirty="0">
              <a:latin typeface="Arial" panose="020B0604020202020204" pitchFamily="34" charset="0"/>
              <a:cs typeface="Arial" panose="020B0604020202020204" pitchFamily="34" charset="0"/>
            </a:rPr>
            <a:t>&lt;100</a:t>
          </a:r>
        </a:p>
      </cdr:txBody>
    </cdr:sp>
  </cdr:relSizeAnchor>
</c:userShapes>
</file>

<file path=ppt/drawings/drawing73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0.10002</cdr:y>
    </cdr:to>
    <cdr:sp macro="" textlink="">
      <cdr:nvSpPr>
        <cdr:cNvPr id="2" name="TextBox 2">
          <a:extLst xmlns:a="http://schemas.openxmlformats.org/drawingml/2006/main">
            <a:ext uri="{FF2B5EF4-FFF2-40B4-BE49-F238E27FC236}">
              <a16:creationId xmlns:a16="http://schemas.microsoft.com/office/drawing/2014/main" id="{7D5F71FA-9271-5F45-9C11-9E834BBD850C}"/>
            </a:ext>
          </a:extLst>
        </cdr:cNvPr>
        <cdr:cNvSpPr txBox="1"/>
      </cdr:nvSpPr>
      <cdr:spPr>
        <a:xfrm xmlns:a="http://schemas.openxmlformats.org/drawingml/2006/main">
          <a:off x="0" y="-1572296"/>
          <a:ext cx="1776965" cy="23847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rtlCol="0"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50" b="1" dirty="0">
              <a:latin typeface="Arial" panose="020B0604020202020204" pitchFamily="34" charset="0"/>
              <a:cs typeface="Arial" panose="020B0604020202020204" pitchFamily="34" charset="0"/>
            </a:rPr>
            <a:t>100-249</a:t>
          </a:r>
        </a:p>
      </cdr:txBody>
    </cdr:sp>
  </cdr:relSizeAnchor>
</c:userShapes>
</file>

<file path=ppt/drawings/drawing74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0.10002</cdr:y>
    </cdr:to>
    <cdr:sp macro="" textlink="">
      <cdr:nvSpPr>
        <cdr:cNvPr id="2" name="TextBox 2">
          <a:extLst xmlns:a="http://schemas.openxmlformats.org/drawingml/2006/main">
            <a:ext uri="{FF2B5EF4-FFF2-40B4-BE49-F238E27FC236}">
              <a16:creationId xmlns:a16="http://schemas.microsoft.com/office/drawing/2014/main" id="{7D5F71FA-9271-5F45-9C11-9E834BBD850C}"/>
            </a:ext>
          </a:extLst>
        </cdr:cNvPr>
        <cdr:cNvSpPr txBox="1"/>
      </cdr:nvSpPr>
      <cdr:spPr>
        <a:xfrm xmlns:a="http://schemas.openxmlformats.org/drawingml/2006/main">
          <a:off x="0" y="-1572296"/>
          <a:ext cx="1776965" cy="23847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rtlCol="0"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50" b="1" dirty="0">
              <a:latin typeface="Arial" panose="020B0604020202020204" pitchFamily="34" charset="0"/>
              <a:cs typeface="Arial" panose="020B0604020202020204" pitchFamily="34" charset="0"/>
            </a:rPr>
            <a:t>250-499</a:t>
          </a:r>
        </a:p>
      </cdr:txBody>
    </cdr:sp>
  </cdr:relSizeAnchor>
</c:userShapes>
</file>

<file path=ppt/drawings/drawing75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0.10002</cdr:y>
    </cdr:to>
    <cdr:sp macro="" textlink="">
      <cdr:nvSpPr>
        <cdr:cNvPr id="2" name="TextBox 2">
          <a:extLst xmlns:a="http://schemas.openxmlformats.org/drawingml/2006/main">
            <a:ext uri="{FF2B5EF4-FFF2-40B4-BE49-F238E27FC236}">
              <a16:creationId xmlns:a16="http://schemas.microsoft.com/office/drawing/2014/main" id="{7D5F71FA-9271-5F45-9C11-9E834BBD850C}"/>
            </a:ext>
          </a:extLst>
        </cdr:cNvPr>
        <cdr:cNvSpPr txBox="1"/>
      </cdr:nvSpPr>
      <cdr:spPr>
        <a:xfrm xmlns:a="http://schemas.openxmlformats.org/drawingml/2006/main">
          <a:off x="0" y="-1572296"/>
          <a:ext cx="1776965" cy="23847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rtlCol="0"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50" b="1" dirty="0">
              <a:latin typeface="Arial" panose="020B0604020202020204" pitchFamily="34" charset="0"/>
              <a:cs typeface="Arial" panose="020B0604020202020204" pitchFamily="34" charset="0"/>
            </a:rPr>
            <a:t>500-749</a:t>
          </a:r>
        </a:p>
      </cdr:txBody>
    </cdr:sp>
  </cdr:relSizeAnchor>
</c:userShapes>
</file>

<file path=ppt/drawings/drawing76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0.10002</cdr:y>
    </cdr:to>
    <cdr:sp macro="" textlink="">
      <cdr:nvSpPr>
        <cdr:cNvPr id="2" name="TextBox 2">
          <a:extLst xmlns:a="http://schemas.openxmlformats.org/drawingml/2006/main">
            <a:ext uri="{FF2B5EF4-FFF2-40B4-BE49-F238E27FC236}">
              <a16:creationId xmlns:a16="http://schemas.microsoft.com/office/drawing/2014/main" id="{7D5F71FA-9271-5F45-9C11-9E834BBD850C}"/>
            </a:ext>
          </a:extLst>
        </cdr:cNvPr>
        <cdr:cNvSpPr txBox="1"/>
      </cdr:nvSpPr>
      <cdr:spPr>
        <a:xfrm xmlns:a="http://schemas.openxmlformats.org/drawingml/2006/main">
          <a:off x="0" y="-1572296"/>
          <a:ext cx="1776965" cy="23847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rtlCol="0"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50" b="1" dirty="0">
              <a:latin typeface="Arial" panose="020B0604020202020204" pitchFamily="34" charset="0"/>
              <a:cs typeface="Arial" panose="020B0604020202020204" pitchFamily="34" charset="0"/>
            </a:rPr>
            <a:t>&lt;1,500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</cdr:x>
      <cdr:y>0.72727</cdr:y>
    </cdr:from>
    <cdr:to>
      <cdr:x>1</cdr:x>
      <cdr:y>1</cdr:y>
    </cdr:to>
    <cdr:sp macro="" textlink="">
      <cdr:nvSpPr>
        <cdr:cNvPr id="2" name="TextBox 2">
          <a:extLst xmlns:a="http://schemas.openxmlformats.org/drawingml/2006/main">
            <a:ext uri="{FF2B5EF4-FFF2-40B4-BE49-F238E27FC236}">
              <a16:creationId xmlns:a16="http://schemas.microsoft.com/office/drawing/2014/main" id="{7D5F71FA-9271-5F45-9C11-9E834BBD850C}"/>
            </a:ext>
          </a:extLst>
        </cdr:cNvPr>
        <cdr:cNvSpPr txBox="1"/>
      </cdr:nvSpPr>
      <cdr:spPr>
        <a:xfrm xmlns:a="http://schemas.openxmlformats.org/drawingml/2006/main">
          <a:off x="0" y="2110154"/>
          <a:ext cx="1776965" cy="79130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rtlCol="0"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50" b="1" dirty="0">
              <a:latin typeface="Arial" panose="020B0604020202020204" pitchFamily="34" charset="0"/>
              <a:cs typeface="Arial" panose="020B0604020202020204" pitchFamily="34" charset="0"/>
            </a:rPr>
            <a:t>We have a regular, but occasional cost reduction program.</a:t>
          </a: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</cdr:x>
      <cdr:y>0.72727</cdr:y>
    </cdr:from>
    <cdr:to>
      <cdr:x>1</cdr:x>
      <cdr:y>1</cdr:y>
    </cdr:to>
    <cdr:sp macro="" textlink="">
      <cdr:nvSpPr>
        <cdr:cNvPr id="2" name="TextBox 2">
          <a:extLst xmlns:a="http://schemas.openxmlformats.org/drawingml/2006/main">
            <a:ext uri="{FF2B5EF4-FFF2-40B4-BE49-F238E27FC236}">
              <a16:creationId xmlns:a16="http://schemas.microsoft.com/office/drawing/2014/main" id="{7D5F71FA-9271-5F45-9C11-9E834BBD850C}"/>
            </a:ext>
          </a:extLst>
        </cdr:cNvPr>
        <cdr:cNvSpPr txBox="1"/>
      </cdr:nvSpPr>
      <cdr:spPr>
        <a:xfrm xmlns:a="http://schemas.openxmlformats.org/drawingml/2006/main">
          <a:off x="0" y="2110154"/>
          <a:ext cx="1776965" cy="79130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rtlCol="0"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50" b="1" dirty="0">
              <a:latin typeface="Arial" panose="020B0604020202020204" pitchFamily="34" charset="0"/>
              <a:cs typeface="Arial" panose="020B0604020202020204" pitchFamily="34" charset="0"/>
            </a:rPr>
            <a:t>We have occasional ad hoc cost reduction programs.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F25E1A-BA86-EB4E-9CD8-C5DD71006FAB}" type="datetimeFigureOut">
              <a:rPr lang="en-US" smtClean="0"/>
              <a:t>7/26/2022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F7AB9A-7421-8B48-9209-69D15362C7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195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F7AB9A-7421-8B48-9209-69D15362C7C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3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jpg"/><Relationship Id="rId4" Type="http://schemas.openxmlformats.org/officeDocument/2006/relationships/image" Target="../media/image2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F4420198-3E58-1F47-BDEF-EB617DF370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38459"/>
          <a:stretch/>
        </p:blipFill>
        <p:spPr>
          <a:xfrm>
            <a:off x="-37080" y="-20858"/>
            <a:ext cx="12229080" cy="4233333"/>
          </a:xfrm>
          <a:prstGeom prst="rect">
            <a:avLst/>
          </a:prstGeom>
        </p:spPr>
      </p:pic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57199" y="533400"/>
            <a:ext cx="9144000" cy="3390900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4800" b="1" cap="all" spc="-6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Meeting title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57200" y="4441287"/>
            <a:ext cx="8171734" cy="58312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 b="0" i="1"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BFBC34AC-4C91-4170-82F6-A34E4C6E71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5101745"/>
            <a:ext cx="8171734" cy="292202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 b="1" i="0"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6A1A3D5E-28B6-4B33-B471-F4492E1C9F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56993" b="29175"/>
          <a:stretch/>
        </p:blipFill>
        <p:spPr>
          <a:xfrm>
            <a:off x="457199" y="6106360"/>
            <a:ext cx="1113818" cy="436480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13C12486-408D-D34F-B6D3-34D4B7125F2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014" y="6227057"/>
            <a:ext cx="1618173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9795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737360"/>
            <a:ext cx="11247120" cy="4434840"/>
          </a:xfrm>
        </p:spPr>
        <p:txBody>
          <a:bodyPr>
            <a:noAutofit/>
          </a:bodyPr>
          <a:lstStyle>
            <a:lvl1pPr marL="0" indent="0">
              <a:buNone/>
              <a:defRPr sz="2400" b="0" baseline="0">
                <a:solidFill>
                  <a:srgbClr val="69767D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F0375E9-D6CC-1745-A354-1812417E8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C4C29D-F707-F641-9F27-88AF524657C3}"/>
              </a:ext>
            </a:extLst>
          </p:cNvPr>
          <p:cNvSpPr txBox="1"/>
          <p:nvPr userDrawn="1"/>
        </p:nvSpPr>
        <p:spPr>
          <a:xfrm>
            <a:off x="11560629" y="6487886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2400" dirty="0">
              <a:solidFill>
                <a:srgbClr val="6976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ED4AF4-8990-F248-86C8-0BA8BE9CD352}"/>
              </a:ext>
            </a:extLst>
          </p:cNvPr>
          <p:cNvSpPr txBox="1"/>
          <p:nvPr userDrawn="1"/>
        </p:nvSpPr>
        <p:spPr>
          <a:xfrm>
            <a:off x="1789043" y="6589643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2400" dirty="0">
              <a:solidFill>
                <a:srgbClr val="6976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726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2176672"/>
            <a:ext cx="11247120" cy="3995528"/>
          </a:xfrm>
        </p:spPr>
        <p:txBody>
          <a:bodyPr/>
          <a:lstStyle>
            <a:lvl1pPr marL="0" indent="0">
              <a:buNone/>
              <a:defRPr sz="2400" b="0" baseline="0">
                <a:solidFill>
                  <a:srgbClr val="69767D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1EDAFC-7BD6-5649-B374-F320DCF07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121FD9FA-AE7E-3449-86AB-5681B109003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2440" y="1500810"/>
            <a:ext cx="11247120" cy="546652"/>
          </a:xfrm>
        </p:spPr>
        <p:txBody>
          <a:bodyPr/>
          <a:lstStyle>
            <a:lvl1pPr marL="0" indent="0">
              <a:buNone/>
              <a:defRPr sz="2400" b="1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5122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007BA8C-AB08-434D-A778-1BD2696EE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39891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with Bkg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EF0709C-F9C0-134F-8026-612A1D99D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28200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with Plain Bkg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EF0709C-F9C0-134F-8026-612A1D99D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3777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Bkg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6424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CC835-FBD6-48F2-9223-BB7AC9DC6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FB90DA-34CA-46E9-BD65-B03D97052A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371600"/>
            <a:ext cx="112776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spc="-60" baseline="0">
                <a:solidFill>
                  <a:srgbClr val="0070C0"/>
                </a:solidFill>
              </a:defRPr>
            </a:lvl1pPr>
          </a:lstStyle>
          <a:p>
            <a:pPr lvl="0"/>
            <a:r>
              <a:rPr lang="en-US"/>
              <a:t>Survey Question</a:t>
            </a:r>
          </a:p>
        </p:txBody>
      </p:sp>
    </p:spTree>
    <p:extLst>
      <p:ext uri="{BB962C8B-B14F-4D97-AF65-F5344CB8AC3E}">
        <p14:creationId xmlns:p14="http://schemas.microsoft.com/office/powerpoint/2010/main" val="2259636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384" userDrawn="1">
          <p15:clr>
            <a:srgbClr val="FBAE40"/>
          </p15:clr>
        </p15:guide>
        <p15:guide id="2" orient="horz" pos="1296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567600-E571-FF48-BC21-A8F0C146435B}"/>
              </a:ext>
            </a:extLst>
          </p:cNvPr>
          <p:cNvSpPr txBox="1"/>
          <p:nvPr userDrawn="1"/>
        </p:nvSpPr>
        <p:spPr>
          <a:xfrm>
            <a:off x="11266714" y="6389914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2400" dirty="0">
              <a:solidFill>
                <a:srgbClr val="6976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873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11247120" cy="9144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37360"/>
            <a:ext cx="11247120" cy="443484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A168C3-19D4-784B-9407-2BA917C3498F}"/>
              </a:ext>
            </a:extLst>
          </p:cNvPr>
          <p:cNvSpPr txBox="1"/>
          <p:nvPr userDrawn="1"/>
        </p:nvSpPr>
        <p:spPr>
          <a:xfrm>
            <a:off x="84083" y="6448642"/>
            <a:ext cx="4152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988A49C-778B-EF45-9D5D-8EAA2E36A3FB}" type="slidenum">
              <a:rPr lang="en-US" sz="1200" b="1" i="0" baseline="0" smtClean="0">
                <a:solidFill>
                  <a:srgbClr val="69767D"/>
                </a:solidFill>
                <a:latin typeface="arial" charset="0"/>
              </a:rPr>
              <a:t>‹#›</a:t>
            </a:fld>
            <a:endParaRPr lang="en-US" sz="1200" b="1" i="0" baseline="0" dirty="0">
              <a:solidFill>
                <a:srgbClr val="69767D"/>
              </a:solidFill>
              <a:latin typeface="arial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C3B417-84DF-094B-8979-05D4442A599A}"/>
              </a:ext>
            </a:extLst>
          </p:cNvPr>
          <p:cNvSpPr txBox="1"/>
          <p:nvPr userDrawn="1"/>
        </p:nvSpPr>
        <p:spPr>
          <a:xfrm>
            <a:off x="731520" y="6463486"/>
            <a:ext cx="8919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aseline="0" dirty="0">
                <a:solidFill>
                  <a:srgbClr val="69767D"/>
                </a:solidFill>
                <a:latin typeface="arial" charset="0"/>
              </a:rPr>
              <a:t>Strata Survey Summary Report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C98B3FEE-0D34-4EC8-BA2C-64CADC2951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 r="59140" b="31566"/>
          <a:stretch/>
        </p:blipFill>
        <p:spPr>
          <a:xfrm>
            <a:off x="9751053" y="6393200"/>
            <a:ext cx="563033" cy="224392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0E4F41B0-8C81-F94B-93B3-49D361CF31C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748" y="6393200"/>
            <a:ext cx="1139952" cy="32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60" r:id="rId3"/>
    <p:sldLayoutId id="2147483662" r:id="rId4"/>
    <p:sldLayoutId id="2147483663" r:id="rId5"/>
    <p:sldLayoutId id="2147483665" r:id="rId6"/>
    <p:sldLayoutId id="2147483664" r:id="rId7"/>
    <p:sldLayoutId id="2147483667" r:id="rId8"/>
    <p:sldLayoutId id="2147483657" r:id="rId9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-120" baseline="0">
          <a:solidFill>
            <a:srgbClr val="00206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400" kern="1200">
          <a:solidFill>
            <a:srgbClr val="69767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rgbClr val="69767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rgbClr val="69767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rgbClr val="69767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rgbClr val="69767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" userDrawn="1">
          <p15:clr>
            <a:srgbClr val="F26B43"/>
          </p15:clr>
        </p15:guide>
        <p15:guide id="2" pos="7392" userDrawn="1">
          <p15:clr>
            <a:srgbClr val="F26B43"/>
          </p15:clr>
        </p15:guide>
        <p15:guide id="3" orient="horz" pos="3888" userDrawn="1">
          <p15:clr>
            <a:srgbClr val="F26B43"/>
          </p15:clr>
        </p15:guide>
        <p15:guide id="4" orient="horz" pos="864" userDrawn="1">
          <p15:clr>
            <a:srgbClr val="F26B43"/>
          </p15:clr>
        </p15:guide>
        <p15:guide id="5" orient="horz" pos="28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0857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8.xml"/><Relationship Id="rId6" Type="http://schemas.openxmlformats.org/officeDocument/2006/relationships/chart" Target="../charts/chart19.xml"/><Relationship Id="rId5" Type="http://schemas.openxmlformats.org/officeDocument/2006/relationships/chart" Target="../charts/chart18.xml"/><Relationship Id="rId4" Type="http://schemas.openxmlformats.org/officeDocument/2006/relationships/chart" Target="../charts/chart1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6.xml"/><Relationship Id="rId3" Type="http://schemas.openxmlformats.org/officeDocument/2006/relationships/chart" Target="../charts/chart21.xml"/><Relationship Id="rId7" Type="http://schemas.openxmlformats.org/officeDocument/2006/relationships/chart" Target="../charts/chart25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8.xml"/><Relationship Id="rId6" Type="http://schemas.openxmlformats.org/officeDocument/2006/relationships/chart" Target="../charts/chart24.xml"/><Relationship Id="rId5" Type="http://schemas.openxmlformats.org/officeDocument/2006/relationships/chart" Target="../charts/chart23.xml"/><Relationship Id="rId10" Type="http://schemas.openxmlformats.org/officeDocument/2006/relationships/chart" Target="../charts/chart28.xml"/><Relationship Id="rId4" Type="http://schemas.openxmlformats.org/officeDocument/2006/relationships/chart" Target="../charts/chart22.xml"/><Relationship Id="rId9" Type="http://schemas.openxmlformats.org/officeDocument/2006/relationships/chart" Target="../charts/chart2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8.xml"/><Relationship Id="rId6" Type="http://schemas.openxmlformats.org/officeDocument/2006/relationships/chart" Target="../charts/chart33.xml"/><Relationship Id="rId5" Type="http://schemas.openxmlformats.org/officeDocument/2006/relationships/chart" Target="../charts/chart32.xml"/><Relationship Id="rId4" Type="http://schemas.openxmlformats.org/officeDocument/2006/relationships/chart" Target="../charts/chart3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0.xml"/><Relationship Id="rId3" Type="http://schemas.openxmlformats.org/officeDocument/2006/relationships/chart" Target="../charts/chart35.xml"/><Relationship Id="rId7" Type="http://schemas.openxmlformats.org/officeDocument/2006/relationships/chart" Target="../charts/chart39.xml"/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8.xml"/><Relationship Id="rId6" Type="http://schemas.openxmlformats.org/officeDocument/2006/relationships/chart" Target="../charts/chart38.xml"/><Relationship Id="rId5" Type="http://schemas.openxmlformats.org/officeDocument/2006/relationships/chart" Target="../charts/chart37.xml"/><Relationship Id="rId10" Type="http://schemas.openxmlformats.org/officeDocument/2006/relationships/chart" Target="../charts/chart42.xml"/><Relationship Id="rId4" Type="http://schemas.openxmlformats.org/officeDocument/2006/relationships/chart" Target="../charts/chart36.xml"/><Relationship Id="rId9" Type="http://schemas.openxmlformats.org/officeDocument/2006/relationships/chart" Target="../charts/chart4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4.xml"/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8.xml"/><Relationship Id="rId6" Type="http://schemas.openxmlformats.org/officeDocument/2006/relationships/chart" Target="../charts/chart47.xml"/><Relationship Id="rId5" Type="http://schemas.openxmlformats.org/officeDocument/2006/relationships/chart" Target="../charts/chart46.xml"/><Relationship Id="rId4" Type="http://schemas.openxmlformats.org/officeDocument/2006/relationships/chart" Target="../charts/chart4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4.xml"/><Relationship Id="rId3" Type="http://schemas.openxmlformats.org/officeDocument/2006/relationships/chart" Target="../charts/chart49.xml"/><Relationship Id="rId7" Type="http://schemas.openxmlformats.org/officeDocument/2006/relationships/chart" Target="../charts/chart53.xml"/><Relationship Id="rId2" Type="http://schemas.openxmlformats.org/officeDocument/2006/relationships/chart" Target="../charts/chart48.xml"/><Relationship Id="rId1" Type="http://schemas.openxmlformats.org/officeDocument/2006/relationships/slideLayout" Target="../slideLayouts/slideLayout8.xml"/><Relationship Id="rId6" Type="http://schemas.openxmlformats.org/officeDocument/2006/relationships/chart" Target="../charts/chart52.xml"/><Relationship Id="rId5" Type="http://schemas.openxmlformats.org/officeDocument/2006/relationships/chart" Target="../charts/chart51.xml"/><Relationship Id="rId10" Type="http://schemas.openxmlformats.org/officeDocument/2006/relationships/chart" Target="../charts/chart56.xml"/><Relationship Id="rId4" Type="http://schemas.openxmlformats.org/officeDocument/2006/relationships/chart" Target="../charts/chart50.xml"/><Relationship Id="rId9" Type="http://schemas.openxmlformats.org/officeDocument/2006/relationships/chart" Target="../charts/chart5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8.xml"/><Relationship Id="rId2" Type="http://schemas.openxmlformats.org/officeDocument/2006/relationships/chart" Target="../charts/chart57.xml"/><Relationship Id="rId1" Type="http://schemas.openxmlformats.org/officeDocument/2006/relationships/slideLayout" Target="../slideLayouts/slideLayout8.xml"/><Relationship Id="rId6" Type="http://schemas.openxmlformats.org/officeDocument/2006/relationships/chart" Target="../charts/chart61.xml"/><Relationship Id="rId5" Type="http://schemas.openxmlformats.org/officeDocument/2006/relationships/chart" Target="../charts/chart60.xml"/><Relationship Id="rId4" Type="http://schemas.openxmlformats.org/officeDocument/2006/relationships/chart" Target="../charts/chart5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8.xml"/><Relationship Id="rId3" Type="http://schemas.openxmlformats.org/officeDocument/2006/relationships/chart" Target="../charts/chart63.xml"/><Relationship Id="rId7" Type="http://schemas.openxmlformats.org/officeDocument/2006/relationships/chart" Target="../charts/chart67.xml"/><Relationship Id="rId2" Type="http://schemas.openxmlformats.org/officeDocument/2006/relationships/chart" Target="../charts/chart62.xml"/><Relationship Id="rId1" Type="http://schemas.openxmlformats.org/officeDocument/2006/relationships/slideLayout" Target="../slideLayouts/slideLayout8.xml"/><Relationship Id="rId6" Type="http://schemas.openxmlformats.org/officeDocument/2006/relationships/chart" Target="../charts/chart66.xml"/><Relationship Id="rId5" Type="http://schemas.openxmlformats.org/officeDocument/2006/relationships/chart" Target="../charts/chart65.xml"/><Relationship Id="rId10" Type="http://schemas.openxmlformats.org/officeDocument/2006/relationships/chart" Target="../charts/chart70.xml"/><Relationship Id="rId4" Type="http://schemas.openxmlformats.org/officeDocument/2006/relationships/chart" Target="../charts/chart64.xml"/><Relationship Id="rId9" Type="http://schemas.openxmlformats.org/officeDocument/2006/relationships/chart" Target="../charts/chart6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2.xml"/><Relationship Id="rId2" Type="http://schemas.openxmlformats.org/officeDocument/2006/relationships/chart" Target="../charts/chart71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7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5.xml"/><Relationship Id="rId2" Type="http://schemas.openxmlformats.org/officeDocument/2006/relationships/chart" Target="../charts/chart74.xml"/><Relationship Id="rId1" Type="http://schemas.openxmlformats.org/officeDocument/2006/relationships/slideLayout" Target="../slideLayouts/slideLayout8.xml"/><Relationship Id="rId6" Type="http://schemas.openxmlformats.org/officeDocument/2006/relationships/chart" Target="../charts/chart78.xml"/><Relationship Id="rId5" Type="http://schemas.openxmlformats.org/officeDocument/2006/relationships/chart" Target="../charts/chart77.xml"/><Relationship Id="rId4" Type="http://schemas.openxmlformats.org/officeDocument/2006/relationships/chart" Target="../charts/chart7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85.xml"/><Relationship Id="rId3" Type="http://schemas.openxmlformats.org/officeDocument/2006/relationships/chart" Target="../charts/chart80.xml"/><Relationship Id="rId7" Type="http://schemas.openxmlformats.org/officeDocument/2006/relationships/chart" Target="../charts/chart84.xml"/><Relationship Id="rId2" Type="http://schemas.openxmlformats.org/officeDocument/2006/relationships/chart" Target="../charts/chart79.xml"/><Relationship Id="rId1" Type="http://schemas.openxmlformats.org/officeDocument/2006/relationships/slideLayout" Target="../slideLayouts/slideLayout8.xml"/><Relationship Id="rId6" Type="http://schemas.openxmlformats.org/officeDocument/2006/relationships/chart" Target="../charts/chart83.xml"/><Relationship Id="rId5" Type="http://schemas.openxmlformats.org/officeDocument/2006/relationships/chart" Target="../charts/chart82.xml"/><Relationship Id="rId4" Type="http://schemas.openxmlformats.org/officeDocument/2006/relationships/chart" Target="../charts/chart8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6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7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8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0.xml"/><Relationship Id="rId2" Type="http://schemas.openxmlformats.org/officeDocument/2006/relationships/chart" Target="../charts/chart89.xml"/><Relationship Id="rId1" Type="http://schemas.openxmlformats.org/officeDocument/2006/relationships/slideLayout" Target="../slideLayouts/slideLayout8.xml"/><Relationship Id="rId6" Type="http://schemas.openxmlformats.org/officeDocument/2006/relationships/chart" Target="../charts/chart93.xml"/><Relationship Id="rId5" Type="http://schemas.openxmlformats.org/officeDocument/2006/relationships/chart" Target="../charts/chart92.xml"/><Relationship Id="rId4" Type="http://schemas.openxmlformats.org/officeDocument/2006/relationships/chart" Target="../charts/chart9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00.xml"/><Relationship Id="rId3" Type="http://schemas.openxmlformats.org/officeDocument/2006/relationships/chart" Target="../charts/chart95.xml"/><Relationship Id="rId7" Type="http://schemas.openxmlformats.org/officeDocument/2006/relationships/chart" Target="../charts/chart99.xml"/><Relationship Id="rId2" Type="http://schemas.openxmlformats.org/officeDocument/2006/relationships/chart" Target="../charts/chart94.xml"/><Relationship Id="rId1" Type="http://schemas.openxmlformats.org/officeDocument/2006/relationships/slideLayout" Target="../slideLayouts/slideLayout8.xml"/><Relationship Id="rId6" Type="http://schemas.openxmlformats.org/officeDocument/2006/relationships/chart" Target="../charts/chart98.xml"/><Relationship Id="rId5" Type="http://schemas.openxmlformats.org/officeDocument/2006/relationships/chart" Target="../charts/chart97.xml"/><Relationship Id="rId4" Type="http://schemas.openxmlformats.org/officeDocument/2006/relationships/chart" Target="../charts/chart9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1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3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3.xml"/><Relationship Id="rId3" Type="http://schemas.openxmlformats.org/officeDocument/2006/relationships/chart" Target="../charts/chart8.xml"/><Relationship Id="rId7" Type="http://schemas.openxmlformats.org/officeDocument/2006/relationships/chart" Target="../charts/chart12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8.xml"/><Relationship Id="rId6" Type="http://schemas.openxmlformats.org/officeDocument/2006/relationships/chart" Target="../charts/chart11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849147"/>
            <a:ext cx="9144000" cy="1717128"/>
          </a:xfrm>
        </p:spPr>
        <p:txBody>
          <a:bodyPr>
            <a:normAutofit/>
          </a:bodyPr>
          <a:lstStyle/>
          <a:p>
            <a:r>
              <a:rPr lang="en-US" dirty="0"/>
              <a:t>Strata 2022 Phase 3</a:t>
            </a:r>
            <a:endParaRPr lang="en-US" sz="4800" dirty="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B1C149EA-396E-B84D-BF20-FDD1E28975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4408390"/>
            <a:ext cx="8171734" cy="1186627"/>
          </a:xfrm>
        </p:spPr>
        <p:txBody>
          <a:bodyPr/>
          <a:lstStyle/>
          <a:p>
            <a:r>
              <a:rPr lang="en-US" sz="2400" b="0" dirty="0">
                <a:solidFill>
                  <a:srgbClr val="002060"/>
                </a:solidFill>
              </a:rPr>
              <a:t>A Strata analysis of a survey conducted by HFMA</a:t>
            </a:r>
          </a:p>
          <a:p>
            <a:endParaRPr lang="en-US" sz="2400" b="0" dirty="0">
              <a:solidFill>
                <a:schemeClr val="tx1"/>
              </a:solidFill>
            </a:endParaRPr>
          </a:p>
          <a:p>
            <a:r>
              <a:rPr lang="en-US" b="0" dirty="0">
                <a:solidFill>
                  <a:schemeClr val="accent3"/>
                </a:solidFill>
              </a:rPr>
              <a:t>February 2022</a:t>
            </a:r>
          </a:p>
        </p:txBody>
      </p:sp>
    </p:spTree>
    <p:extLst>
      <p:ext uri="{BB962C8B-B14F-4D97-AF65-F5344CB8AC3E}">
        <p14:creationId xmlns:p14="http://schemas.microsoft.com/office/powerpoint/2010/main" val="2074220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8CACA-82DF-B743-8EC5-949E97CE5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Is you cost reduction process or program executive sponsored?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DFB8317-E579-CA41-8E22-BB8746A19B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8737158"/>
              </p:ext>
            </p:extLst>
          </p:nvPr>
        </p:nvGraphicFramePr>
        <p:xfrm>
          <a:off x="487680" y="1371600"/>
          <a:ext cx="11334158" cy="17496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41AB7F0-6875-474E-821B-04D31BF385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84086231"/>
              </p:ext>
            </p:extLst>
          </p:nvPr>
        </p:nvGraphicFramePr>
        <p:xfrm>
          <a:off x="1607867" y="3314700"/>
          <a:ext cx="1776965" cy="29014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755D4107-233F-F84A-99AA-C919F81D4B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04605692"/>
              </p:ext>
            </p:extLst>
          </p:nvPr>
        </p:nvGraphicFramePr>
        <p:xfrm>
          <a:off x="3990582" y="3314700"/>
          <a:ext cx="1776965" cy="29014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537019DF-CCDB-1145-AEEB-5528661D9F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78934457"/>
              </p:ext>
            </p:extLst>
          </p:nvPr>
        </p:nvGraphicFramePr>
        <p:xfrm>
          <a:off x="6135905" y="3314700"/>
          <a:ext cx="1776965" cy="29014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1F469BFB-315D-5748-A0A5-497D95F362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06126971"/>
              </p:ext>
            </p:extLst>
          </p:nvPr>
        </p:nvGraphicFramePr>
        <p:xfrm>
          <a:off x="8879105" y="3314700"/>
          <a:ext cx="1776965" cy="29014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203309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8CACA-82DF-B743-8EC5-949E97CE5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Is your cost reduction process or program executive sponsored?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41AB7F0-6875-474E-821B-04D31BF385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42164534"/>
              </p:ext>
            </p:extLst>
          </p:nvPr>
        </p:nvGraphicFramePr>
        <p:xfrm>
          <a:off x="254979" y="3490540"/>
          <a:ext cx="3912576" cy="29014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91F9960D-E3E9-5C42-9498-919A4DF204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21063106"/>
              </p:ext>
            </p:extLst>
          </p:nvPr>
        </p:nvGraphicFramePr>
        <p:xfrm>
          <a:off x="4273064" y="3490540"/>
          <a:ext cx="3912576" cy="29014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819CA1E7-5BB0-5648-B122-43C7F894DE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74514883"/>
              </p:ext>
            </p:extLst>
          </p:nvPr>
        </p:nvGraphicFramePr>
        <p:xfrm>
          <a:off x="8255978" y="3490540"/>
          <a:ext cx="3912576" cy="29014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1E54A774-9BAB-804A-BB61-78397F9AD4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6943487"/>
              </p:ext>
            </p:extLst>
          </p:nvPr>
        </p:nvGraphicFramePr>
        <p:xfrm>
          <a:off x="1193437" y="1756933"/>
          <a:ext cx="1912572" cy="16017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4E95AC2-D19D-6946-8442-FA0A09FF8B46}"/>
              </a:ext>
            </a:extLst>
          </p:cNvPr>
          <p:cNvSpPr txBox="1"/>
          <p:nvPr/>
        </p:nvSpPr>
        <p:spPr>
          <a:xfrm>
            <a:off x="0" y="2064437"/>
            <a:ext cx="1158474" cy="19202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Yes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F0B067-9273-2B49-B188-FF1824316A9A}"/>
              </a:ext>
            </a:extLst>
          </p:cNvPr>
          <p:cNvSpPr txBox="1"/>
          <p:nvPr/>
        </p:nvSpPr>
        <p:spPr>
          <a:xfrm>
            <a:off x="70338" y="2504050"/>
            <a:ext cx="1088136" cy="18639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I don’t know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B7CC4FC-9DBF-7240-A445-C4C4D2B2471F}"/>
              </a:ext>
            </a:extLst>
          </p:cNvPr>
          <p:cNvSpPr txBox="1"/>
          <p:nvPr/>
        </p:nvSpPr>
        <p:spPr>
          <a:xfrm>
            <a:off x="386860" y="2952456"/>
            <a:ext cx="771613" cy="18639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2F5D8488-925B-3343-8A6B-4F5C4029AE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64363357"/>
              </p:ext>
            </p:extLst>
          </p:nvPr>
        </p:nvGraphicFramePr>
        <p:xfrm>
          <a:off x="2978484" y="1756933"/>
          <a:ext cx="1912572" cy="16017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84068681-370B-7047-86DD-CFE7C72BC2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44426176"/>
              </p:ext>
            </p:extLst>
          </p:nvPr>
        </p:nvGraphicFramePr>
        <p:xfrm>
          <a:off x="4767146" y="1756933"/>
          <a:ext cx="1912572" cy="16017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B151826A-21A6-FA41-96C5-6585118A01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27211242"/>
              </p:ext>
            </p:extLst>
          </p:nvPr>
        </p:nvGraphicFramePr>
        <p:xfrm>
          <a:off x="6609381" y="1756933"/>
          <a:ext cx="1912572" cy="16017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737BE449-E482-D643-95BC-3611541DD0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144965"/>
              </p:ext>
            </p:extLst>
          </p:nvPr>
        </p:nvGraphicFramePr>
        <p:xfrm>
          <a:off x="8415627" y="1756933"/>
          <a:ext cx="1912572" cy="16017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9BFA959F-A6E7-A147-8A6B-F272044115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00530347"/>
              </p:ext>
            </p:extLst>
          </p:nvPr>
        </p:nvGraphicFramePr>
        <p:xfrm>
          <a:off x="10279596" y="1756933"/>
          <a:ext cx="1912572" cy="16017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4C03477F-19A5-A14E-A1B8-BDAE7302FE4C}"/>
              </a:ext>
            </a:extLst>
          </p:cNvPr>
          <p:cNvSpPr txBox="1"/>
          <p:nvPr/>
        </p:nvSpPr>
        <p:spPr>
          <a:xfrm>
            <a:off x="5213838" y="1325883"/>
            <a:ext cx="1088136" cy="18639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Bed Count</a:t>
            </a:r>
          </a:p>
        </p:txBody>
      </p:sp>
    </p:spTree>
    <p:extLst>
      <p:ext uri="{BB962C8B-B14F-4D97-AF65-F5344CB8AC3E}">
        <p14:creationId xmlns:p14="http://schemas.microsoft.com/office/powerpoint/2010/main" val="4015947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8CACA-82DF-B743-8EC5-949E97CE5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What is the approximate margin improvement (revenue + cost reduction) target?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87550414-7307-F342-961E-0DE5E2AEBB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4284920"/>
              </p:ext>
            </p:extLst>
          </p:nvPr>
        </p:nvGraphicFramePr>
        <p:xfrm>
          <a:off x="487680" y="1371600"/>
          <a:ext cx="11334158" cy="26556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E67DB7F9-BEA6-AF41-8743-1E38283CD2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99295978"/>
              </p:ext>
            </p:extLst>
          </p:nvPr>
        </p:nvGraphicFramePr>
        <p:xfrm>
          <a:off x="1133082" y="3736732"/>
          <a:ext cx="1776965" cy="2584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6AFEDE0E-A249-4B4E-86A6-67652D10DE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05043080"/>
              </p:ext>
            </p:extLst>
          </p:nvPr>
        </p:nvGraphicFramePr>
        <p:xfrm>
          <a:off x="3858697" y="3736732"/>
          <a:ext cx="1776965" cy="2584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64A47A7E-2E19-3A40-B899-13616FB8D2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82320053"/>
              </p:ext>
            </p:extLst>
          </p:nvPr>
        </p:nvGraphicFramePr>
        <p:xfrm>
          <a:off x="6645859" y="3736732"/>
          <a:ext cx="1776965" cy="2584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DBED2D36-0483-DD49-A6CF-02BBA7F2D6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08304537"/>
              </p:ext>
            </p:extLst>
          </p:nvPr>
        </p:nvGraphicFramePr>
        <p:xfrm>
          <a:off x="9371474" y="3736732"/>
          <a:ext cx="1776965" cy="2584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654906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8CACA-82DF-B743-8EC5-949E97CE5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What is the approximate margin improvement (revenue + cost reduction) target?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24240EC3-4450-C348-B63D-9F2A58FBE5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48086775"/>
              </p:ext>
            </p:extLst>
          </p:nvPr>
        </p:nvGraphicFramePr>
        <p:xfrm>
          <a:off x="254979" y="3824655"/>
          <a:ext cx="3912576" cy="29014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6B1A3825-5E6E-2F4B-8038-170DB2C1C2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78948808"/>
              </p:ext>
            </p:extLst>
          </p:nvPr>
        </p:nvGraphicFramePr>
        <p:xfrm>
          <a:off x="4273063" y="3824655"/>
          <a:ext cx="3912576" cy="29014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CB6D9A10-D887-6A44-8B23-7343DAD03F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5894818"/>
              </p:ext>
            </p:extLst>
          </p:nvPr>
        </p:nvGraphicFramePr>
        <p:xfrm>
          <a:off x="8220809" y="3824655"/>
          <a:ext cx="3912576" cy="29014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A25F250-B131-214D-9006-FD079D8EC9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9108447"/>
              </p:ext>
            </p:extLst>
          </p:nvPr>
        </p:nvGraphicFramePr>
        <p:xfrm>
          <a:off x="1193437" y="1756933"/>
          <a:ext cx="1912572" cy="19797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2041C767-1CCC-B645-A317-3879D317C431}"/>
              </a:ext>
            </a:extLst>
          </p:cNvPr>
          <p:cNvSpPr txBox="1"/>
          <p:nvPr/>
        </p:nvSpPr>
        <p:spPr>
          <a:xfrm>
            <a:off x="0" y="2064437"/>
            <a:ext cx="1158474" cy="19202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&lt;$10M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2AE1FD-F7F0-244B-94E6-F2DFB2788D79}"/>
              </a:ext>
            </a:extLst>
          </p:cNvPr>
          <p:cNvSpPr txBox="1"/>
          <p:nvPr/>
        </p:nvSpPr>
        <p:spPr>
          <a:xfrm>
            <a:off x="70338" y="2504050"/>
            <a:ext cx="1088136" cy="18639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$11-50M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F0EA16-CF32-054E-8227-5CAE190A5F63}"/>
              </a:ext>
            </a:extLst>
          </p:cNvPr>
          <p:cNvSpPr txBox="1"/>
          <p:nvPr/>
        </p:nvSpPr>
        <p:spPr>
          <a:xfrm>
            <a:off x="386860" y="2952456"/>
            <a:ext cx="771613" cy="18639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$51-100M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EA167CAB-0F12-1A4C-B28E-E41F5834FD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37206868"/>
              </p:ext>
            </p:extLst>
          </p:nvPr>
        </p:nvGraphicFramePr>
        <p:xfrm>
          <a:off x="2978484" y="1756933"/>
          <a:ext cx="1912572" cy="19797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EDCF0FDB-A6A7-1D44-9770-4E6F8D2C27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23115657"/>
              </p:ext>
            </p:extLst>
          </p:nvPr>
        </p:nvGraphicFramePr>
        <p:xfrm>
          <a:off x="4767146" y="1756933"/>
          <a:ext cx="1912572" cy="19797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8CCFC5BF-7357-C344-912E-0A7F2FFD61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9013434"/>
              </p:ext>
            </p:extLst>
          </p:nvPr>
        </p:nvGraphicFramePr>
        <p:xfrm>
          <a:off x="6609381" y="1756933"/>
          <a:ext cx="1912572" cy="19797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8CDA22A1-DD14-9646-8254-3B5360CADD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92951079"/>
              </p:ext>
            </p:extLst>
          </p:nvPr>
        </p:nvGraphicFramePr>
        <p:xfrm>
          <a:off x="8415627" y="1756933"/>
          <a:ext cx="1912572" cy="19797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E9D4CF8B-02A9-5944-8A6D-FEB3B40F34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53829299"/>
              </p:ext>
            </p:extLst>
          </p:nvPr>
        </p:nvGraphicFramePr>
        <p:xfrm>
          <a:off x="10279596" y="1756933"/>
          <a:ext cx="1912572" cy="19797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32760D4E-8FE0-7247-B2D7-4296FCF209E1}"/>
              </a:ext>
            </a:extLst>
          </p:cNvPr>
          <p:cNvSpPr txBox="1"/>
          <p:nvPr/>
        </p:nvSpPr>
        <p:spPr>
          <a:xfrm>
            <a:off x="5591582" y="1365907"/>
            <a:ext cx="1088136" cy="18639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Bed Count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F25FF53-6118-224F-AED2-998FD1B7957A}"/>
              </a:ext>
            </a:extLst>
          </p:cNvPr>
          <p:cNvSpPr txBox="1"/>
          <p:nvPr/>
        </p:nvSpPr>
        <p:spPr>
          <a:xfrm>
            <a:off x="386860" y="3304148"/>
            <a:ext cx="771613" cy="18639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&gt;$100M</a:t>
            </a:r>
          </a:p>
        </p:txBody>
      </p:sp>
    </p:spTree>
    <p:extLst>
      <p:ext uri="{BB962C8B-B14F-4D97-AF65-F5344CB8AC3E}">
        <p14:creationId xmlns:p14="http://schemas.microsoft.com/office/powerpoint/2010/main" val="114948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8CACA-82DF-B743-8EC5-949E97CE5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How are you approaching the team structure for the project?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6C45FDC-BC7E-1548-919B-692F7EE989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0159400"/>
              </p:ext>
            </p:extLst>
          </p:nvPr>
        </p:nvGraphicFramePr>
        <p:xfrm>
          <a:off x="487680" y="1371600"/>
          <a:ext cx="11334158" cy="26556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57894D24-7F98-7F4D-9B03-F7C82A75FE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06982885"/>
              </p:ext>
            </p:extLst>
          </p:nvPr>
        </p:nvGraphicFramePr>
        <p:xfrm>
          <a:off x="666457" y="3812547"/>
          <a:ext cx="2287758" cy="2588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900A01EC-5961-CC4B-B4A7-7031080604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0200835"/>
              </p:ext>
            </p:extLst>
          </p:nvPr>
        </p:nvGraphicFramePr>
        <p:xfrm>
          <a:off x="3509010" y="3812547"/>
          <a:ext cx="2287758" cy="2588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D66610A5-7E91-7E40-87AF-F623A95081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64278274"/>
              </p:ext>
            </p:extLst>
          </p:nvPr>
        </p:nvGraphicFramePr>
        <p:xfrm>
          <a:off x="9124657" y="3812547"/>
          <a:ext cx="2287758" cy="2588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31058A8F-2E9F-4149-929D-37EEA51CF2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95519031"/>
              </p:ext>
            </p:extLst>
          </p:nvPr>
        </p:nvGraphicFramePr>
        <p:xfrm>
          <a:off x="6267157" y="3812547"/>
          <a:ext cx="2287758" cy="2588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03752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8CACA-82DF-B743-8EC5-949E97CE5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How are you approaching the team structure for the project?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977C0C04-BD60-314B-9391-172BB5A236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57654389"/>
              </p:ext>
            </p:extLst>
          </p:nvPr>
        </p:nvGraphicFramePr>
        <p:xfrm>
          <a:off x="254979" y="3727939"/>
          <a:ext cx="3912576" cy="29014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12417C85-4575-4548-8363-5AEA7E6A5A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15289112"/>
              </p:ext>
            </p:extLst>
          </p:nvPr>
        </p:nvGraphicFramePr>
        <p:xfrm>
          <a:off x="4281857" y="3727939"/>
          <a:ext cx="3912576" cy="29014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8616DC38-2704-9642-901C-44B12F382A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00832007"/>
              </p:ext>
            </p:extLst>
          </p:nvPr>
        </p:nvGraphicFramePr>
        <p:xfrm>
          <a:off x="8273564" y="3727939"/>
          <a:ext cx="3912576" cy="29014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id="{D08BE661-63A6-994F-9C10-3F108C5939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17642476"/>
              </p:ext>
            </p:extLst>
          </p:nvPr>
        </p:nvGraphicFramePr>
        <p:xfrm>
          <a:off x="1193437" y="1756933"/>
          <a:ext cx="1912572" cy="16017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D10F32E3-647C-414E-826A-C0520BBA65E7}"/>
              </a:ext>
            </a:extLst>
          </p:cNvPr>
          <p:cNvSpPr txBox="1"/>
          <p:nvPr/>
        </p:nvSpPr>
        <p:spPr>
          <a:xfrm>
            <a:off x="0" y="2064437"/>
            <a:ext cx="1158474" cy="19202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Owned by finance and internal team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73D609C-86C9-8B4A-82D2-5C421F790678}"/>
              </a:ext>
            </a:extLst>
          </p:cNvPr>
          <p:cNvSpPr txBox="1"/>
          <p:nvPr/>
        </p:nvSpPr>
        <p:spPr>
          <a:xfrm>
            <a:off x="70338" y="2504050"/>
            <a:ext cx="1088136" cy="18639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Owned by a dedicated internal team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EBC20AD-9935-2C42-8F50-CD7864AECF4F}"/>
              </a:ext>
            </a:extLst>
          </p:cNvPr>
          <p:cNvSpPr txBox="1"/>
          <p:nvPr/>
        </p:nvSpPr>
        <p:spPr>
          <a:xfrm>
            <a:off x="70338" y="2952456"/>
            <a:ext cx="1088135" cy="18639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Brought in outside consultants to lead</a:t>
            </a:r>
          </a:p>
        </p:txBody>
      </p:sp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id="{3FE7AE66-0237-9441-826B-8B38EF7145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65227326"/>
              </p:ext>
            </p:extLst>
          </p:nvPr>
        </p:nvGraphicFramePr>
        <p:xfrm>
          <a:off x="2978484" y="1756933"/>
          <a:ext cx="1912572" cy="16017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7" name="Chart 26">
            <a:extLst>
              <a:ext uri="{FF2B5EF4-FFF2-40B4-BE49-F238E27FC236}">
                <a16:creationId xmlns:a16="http://schemas.microsoft.com/office/drawing/2014/main" id="{DC724816-1292-1B4B-B6EC-4B58569B37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653320"/>
              </p:ext>
            </p:extLst>
          </p:nvPr>
        </p:nvGraphicFramePr>
        <p:xfrm>
          <a:off x="4767146" y="1756933"/>
          <a:ext cx="1912572" cy="16017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8" name="Chart 27">
            <a:extLst>
              <a:ext uri="{FF2B5EF4-FFF2-40B4-BE49-F238E27FC236}">
                <a16:creationId xmlns:a16="http://schemas.microsoft.com/office/drawing/2014/main" id="{877A697C-70C4-644F-9A79-9EF6673DE1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59093383"/>
              </p:ext>
            </p:extLst>
          </p:nvPr>
        </p:nvGraphicFramePr>
        <p:xfrm>
          <a:off x="6609381" y="1756933"/>
          <a:ext cx="1912572" cy="16017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9" name="Chart 28">
            <a:extLst>
              <a:ext uri="{FF2B5EF4-FFF2-40B4-BE49-F238E27FC236}">
                <a16:creationId xmlns:a16="http://schemas.microsoft.com/office/drawing/2014/main" id="{45B0B208-503A-9B45-8981-906CDB2053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3018213"/>
              </p:ext>
            </p:extLst>
          </p:nvPr>
        </p:nvGraphicFramePr>
        <p:xfrm>
          <a:off x="8415627" y="1756933"/>
          <a:ext cx="1912572" cy="16017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30" name="Chart 29">
            <a:extLst>
              <a:ext uri="{FF2B5EF4-FFF2-40B4-BE49-F238E27FC236}">
                <a16:creationId xmlns:a16="http://schemas.microsoft.com/office/drawing/2014/main" id="{D8A372AA-54C6-7D45-B2D3-11929A8442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9960496"/>
              </p:ext>
            </p:extLst>
          </p:nvPr>
        </p:nvGraphicFramePr>
        <p:xfrm>
          <a:off x="10279596" y="1756933"/>
          <a:ext cx="1912572" cy="16017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31" name="TextBox 30">
            <a:extLst>
              <a:ext uri="{FF2B5EF4-FFF2-40B4-BE49-F238E27FC236}">
                <a16:creationId xmlns:a16="http://schemas.microsoft.com/office/drawing/2014/main" id="{6ACF472A-E2F2-624C-8B5C-05B09604B4CB}"/>
              </a:ext>
            </a:extLst>
          </p:cNvPr>
          <p:cNvSpPr txBox="1"/>
          <p:nvPr/>
        </p:nvSpPr>
        <p:spPr>
          <a:xfrm>
            <a:off x="5213838" y="1325883"/>
            <a:ext cx="1088136" cy="18639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Bed Count</a:t>
            </a:r>
          </a:p>
        </p:txBody>
      </p:sp>
    </p:spTree>
    <p:extLst>
      <p:ext uri="{BB962C8B-B14F-4D97-AF65-F5344CB8AC3E}">
        <p14:creationId xmlns:p14="http://schemas.microsoft.com/office/powerpoint/2010/main" val="1481132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8CACA-82DF-B743-8EC5-949E97CE5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Do service line, clinical and/or operational leaders have shared accountability for the cost targets?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977C0C04-BD60-314B-9391-172BB5A236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67271888"/>
              </p:ext>
            </p:extLst>
          </p:nvPr>
        </p:nvGraphicFramePr>
        <p:xfrm>
          <a:off x="254979" y="3314700"/>
          <a:ext cx="2822329" cy="29014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EECD6163-C525-154C-91CA-B6A684C40E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86423580"/>
              </p:ext>
            </p:extLst>
          </p:nvPr>
        </p:nvGraphicFramePr>
        <p:xfrm>
          <a:off x="487680" y="1371601"/>
          <a:ext cx="11334158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D72A783D-BAAD-4E4C-916C-4C3CCB518F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3720559"/>
              </p:ext>
            </p:extLst>
          </p:nvPr>
        </p:nvGraphicFramePr>
        <p:xfrm>
          <a:off x="3266049" y="3314700"/>
          <a:ext cx="2829951" cy="29014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6AF94D89-D232-CA4C-8C2C-795A3DE8AD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2068484"/>
              </p:ext>
            </p:extLst>
          </p:nvPr>
        </p:nvGraphicFramePr>
        <p:xfrm>
          <a:off x="6246639" y="3314700"/>
          <a:ext cx="2829951" cy="29014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0CBE8EA4-7860-BE48-8039-0140B7B135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2385572"/>
              </p:ext>
            </p:extLst>
          </p:nvPr>
        </p:nvGraphicFramePr>
        <p:xfrm>
          <a:off x="9180628" y="3314700"/>
          <a:ext cx="2829951" cy="29014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158436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8CACA-82DF-B743-8EC5-949E97CE5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Do service line, clinical and/or operational leaders have shared accountability for the cost targets?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D72A783D-BAAD-4E4C-916C-4C3CCB518F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55167455"/>
              </p:ext>
            </p:extLst>
          </p:nvPr>
        </p:nvGraphicFramePr>
        <p:xfrm>
          <a:off x="1661746" y="3956539"/>
          <a:ext cx="2829951" cy="29014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6AF94D89-D232-CA4C-8C2C-795A3DE8AD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55928110"/>
              </p:ext>
            </p:extLst>
          </p:nvPr>
        </p:nvGraphicFramePr>
        <p:xfrm>
          <a:off x="7451185" y="3956539"/>
          <a:ext cx="2829951" cy="29014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292E85C8-D7A8-EE4A-8D82-E10B7725F8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81856609"/>
              </p:ext>
            </p:extLst>
          </p:nvPr>
        </p:nvGraphicFramePr>
        <p:xfrm>
          <a:off x="4576100" y="3956539"/>
          <a:ext cx="2829951" cy="29014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D84D8C25-BB93-C941-B32A-EE895F8019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36439050"/>
              </p:ext>
            </p:extLst>
          </p:nvPr>
        </p:nvGraphicFramePr>
        <p:xfrm>
          <a:off x="587960" y="1572296"/>
          <a:ext cx="1776965" cy="2198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A502E89D-53C0-1947-B8AA-F588ADB1D2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80904573"/>
              </p:ext>
            </p:extLst>
          </p:nvPr>
        </p:nvGraphicFramePr>
        <p:xfrm>
          <a:off x="2459290" y="1572296"/>
          <a:ext cx="1776965" cy="2198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D38A9333-BECE-9547-AC21-AAB1C0CE74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2811101"/>
              </p:ext>
            </p:extLst>
          </p:nvPr>
        </p:nvGraphicFramePr>
        <p:xfrm>
          <a:off x="4288090" y="1572296"/>
          <a:ext cx="1776965" cy="2198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BEC5C863-F66D-2E41-AF64-B0E7BA76A7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85272025"/>
              </p:ext>
            </p:extLst>
          </p:nvPr>
        </p:nvGraphicFramePr>
        <p:xfrm>
          <a:off x="6159420" y="1572296"/>
          <a:ext cx="1776965" cy="2198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619C91CB-2E43-FB41-B5E7-7EC7BB1BD0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54281813"/>
              </p:ext>
            </p:extLst>
          </p:nvPr>
        </p:nvGraphicFramePr>
        <p:xfrm>
          <a:off x="7998853" y="1572296"/>
          <a:ext cx="1776965" cy="2198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A215519A-D193-4E40-A747-F504895609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65919849"/>
              </p:ext>
            </p:extLst>
          </p:nvPr>
        </p:nvGraphicFramePr>
        <p:xfrm>
          <a:off x="9859551" y="1572296"/>
          <a:ext cx="1776965" cy="2198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val="2625482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8CACA-82DF-B743-8EC5-949E97CE5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Please rate how much accountability those leaders have.</a:t>
            </a:r>
          </a:p>
        </p:txBody>
      </p:sp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27DF4552-D61A-374E-A8B3-427F612AE4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38315088"/>
              </p:ext>
            </p:extLst>
          </p:nvPr>
        </p:nvGraphicFramePr>
        <p:xfrm>
          <a:off x="487680" y="1914520"/>
          <a:ext cx="11334158" cy="18806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E4DA716-A9EF-5C46-9D27-E8CAC55519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3727217"/>
              </p:ext>
            </p:extLst>
          </p:nvPr>
        </p:nvGraphicFramePr>
        <p:xfrm>
          <a:off x="562709" y="3956539"/>
          <a:ext cx="5533292" cy="29014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28D82B61-0A74-454B-973E-16BB2D8EBB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420567"/>
              </p:ext>
            </p:extLst>
          </p:nvPr>
        </p:nvGraphicFramePr>
        <p:xfrm>
          <a:off x="6242540" y="3956539"/>
          <a:ext cx="5533292" cy="29014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6518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8CACA-82DF-B743-8EC5-949E97CE5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How would you characterize the overall culture of accountability around cost reduction programs in general?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FF410148-6661-AA4A-A4E9-2F2AB6B688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49935526"/>
              </p:ext>
            </p:extLst>
          </p:nvPr>
        </p:nvGraphicFramePr>
        <p:xfrm>
          <a:off x="254979" y="3314700"/>
          <a:ext cx="2822329" cy="29014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B0AD7C5A-425A-C94A-BFDF-AF289CE442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473893"/>
              </p:ext>
            </p:extLst>
          </p:nvPr>
        </p:nvGraphicFramePr>
        <p:xfrm>
          <a:off x="487680" y="1371601"/>
          <a:ext cx="11334158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87CCE359-2B8D-0C47-9493-42AF092806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7853711"/>
              </p:ext>
            </p:extLst>
          </p:nvPr>
        </p:nvGraphicFramePr>
        <p:xfrm>
          <a:off x="3156440" y="3314700"/>
          <a:ext cx="2822329" cy="29014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972C06C7-8EBA-4847-AFF3-8E03FCB3D7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11187804"/>
              </p:ext>
            </p:extLst>
          </p:nvPr>
        </p:nvGraphicFramePr>
        <p:xfrm>
          <a:off x="6031525" y="3314700"/>
          <a:ext cx="2822329" cy="29014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57D81D2D-798B-214C-832C-6678B1D7A8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6791673"/>
              </p:ext>
            </p:extLst>
          </p:nvPr>
        </p:nvGraphicFramePr>
        <p:xfrm>
          <a:off x="8985740" y="3314700"/>
          <a:ext cx="2822329" cy="29014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438461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09175DE-DF18-9641-A257-8B0860E0DC8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737360"/>
            <a:ext cx="5715000" cy="416269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Online survey about cost reduction programs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Fielded from Jan 17, 2022, </a:t>
            </a:r>
            <a:br>
              <a:rPr lang="en-US" dirty="0"/>
            </a:br>
            <a:r>
              <a:rPr lang="en-US" dirty="0"/>
              <a:t>until Feb 4, 2022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2,100 invitations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185 respondents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FCF7EAB-8E1D-2C40-A914-334F0DB95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B0D96FC-E0DB-8D47-85B5-50BFBB61702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666639"/>
              </p:ext>
            </p:extLst>
          </p:nvPr>
        </p:nvGraphicFramePr>
        <p:xfrm>
          <a:off x="5878285" y="1635642"/>
          <a:ext cx="5562600" cy="16822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80344">
                  <a:extLst>
                    <a:ext uri="{9D8B030D-6E8A-4147-A177-3AD203B41FA5}">
                      <a16:colId xmlns:a16="http://schemas.microsoft.com/office/drawing/2014/main" val="1726562116"/>
                    </a:ext>
                  </a:extLst>
                </a:gridCol>
                <a:gridCol w="682256">
                  <a:extLst>
                    <a:ext uri="{9D8B030D-6E8A-4147-A177-3AD203B41FA5}">
                      <a16:colId xmlns:a16="http://schemas.microsoft.com/office/drawing/2014/main" val="1641515173"/>
                    </a:ext>
                  </a:extLst>
                </a:gridCol>
              </a:tblGrid>
              <a:tr h="280197">
                <a:tc>
                  <a:txBody>
                    <a:bodyPr/>
                    <a:lstStyle/>
                    <a:p>
                      <a:r>
                        <a:rPr lang="en-US" sz="1200" dirty="0"/>
                        <a:t>Positions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%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1471155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r>
                        <a:rPr lang="en-US" sz="1800" b="1" dirty="0"/>
                        <a:t>Director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44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731310694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r>
                        <a:rPr lang="en-US" sz="1800" b="1" dirty="0"/>
                        <a:t>CFO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30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115155679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r>
                        <a:rPr lang="en-US" sz="1800" b="1" dirty="0"/>
                        <a:t>Vice President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15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366138418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President/CEO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4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284240444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All 4 other positions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11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386841805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A826C7A-0886-634A-BAE8-915556D9196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8010741"/>
              </p:ext>
            </p:extLst>
          </p:nvPr>
        </p:nvGraphicFramePr>
        <p:xfrm>
          <a:off x="5878285" y="3581961"/>
          <a:ext cx="5562600" cy="16822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80344">
                  <a:extLst>
                    <a:ext uri="{9D8B030D-6E8A-4147-A177-3AD203B41FA5}">
                      <a16:colId xmlns:a16="http://schemas.microsoft.com/office/drawing/2014/main" val="1726562116"/>
                    </a:ext>
                  </a:extLst>
                </a:gridCol>
                <a:gridCol w="682256">
                  <a:extLst>
                    <a:ext uri="{9D8B030D-6E8A-4147-A177-3AD203B41FA5}">
                      <a16:colId xmlns:a16="http://schemas.microsoft.com/office/drawing/2014/main" val="1641515173"/>
                    </a:ext>
                  </a:extLst>
                </a:gridCol>
              </a:tblGrid>
              <a:tr h="280197">
                <a:tc>
                  <a:txBody>
                    <a:bodyPr/>
                    <a:lstStyle/>
                    <a:p>
                      <a:r>
                        <a:rPr lang="en-US" sz="1200" dirty="0"/>
                        <a:t>Functions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%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1471155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r>
                        <a:rPr lang="en-US" sz="1800" b="1" dirty="0"/>
                        <a:t>Finance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43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731310694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r>
                        <a:rPr lang="en-US" sz="1800" b="1" dirty="0" err="1"/>
                        <a:t>Adminstration</a:t>
                      </a:r>
                      <a:r>
                        <a:rPr lang="en-US" sz="1800" b="1" dirty="0"/>
                        <a:t> or Operation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16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115155679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r>
                        <a:rPr lang="en-US" sz="1800" b="1" dirty="0"/>
                        <a:t>Accounting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8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366138418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Revenue Cycle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6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284240444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All 15 other areas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26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3868418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5942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8CACA-82DF-B743-8EC5-949E97CE5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How would you characterize the overall culture of accountability around cost reduction programs in general?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35623F42-E243-C944-B5DA-6396B62CC6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13217039"/>
              </p:ext>
            </p:extLst>
          </p:nvPr>
        </p:nvGraphicFramePr>
        <p:xfrm>
          <a:off x="457200" y="3956539"/>
          <a:ext cx="11179316" cy="29014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BD245E17-7E8A-0341-8670-FD6A19609E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24514159"/>
              </p:ext>
            </p:extLst>
          </p:nvPr>
        </p:nvGraphicFramePr>
        <p:xfrm>
          <a:off x="587960" y="1572296"/>
          <a:ext cx="1776965" cy="2384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11E4FC9F-560F-2749-BAD9-A98D6E8F4B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42324160"/>
              </p:ext>
            </p:extLst>
          </p:nvPr>
        </p:nvGraphicFramePr>
        <p:xfrm>
          <a:off x="2407967" y="1572296"/>
          <a:ext cx="1776965" cy="2384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86A84244-2198-894A-907B-9A947638F3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78439600"/>
              </p:ext>
            </p:extLst>
          </p:nvPr>
        </p:nvGraphicFramePr>
        <p:xfrm>
          <a:off x="4289521" y="1572296"/>
          <a:ext cx="1776965" cy="2384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id="{F83A03F2-ABA2-584B-9BCE-6954777494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6176277"/>
              </p:ext>
            </p:extLst>
          </p:nvPr>
        </p:nvGraphicFramePr>
        <p:xfrm>
          <a:off x="6118321" y="1572296"/>
          <a:ext cx="1776965" cy="2384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C389D630-1862-794F-AD8E-601DF7B157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93038886"/>
              </p:ext>
            </p:extLst>
          </p:nvPr>
        </p:nvGraphicFramePr>
        <p:xfrm>
          <a:off x="7982290" y="1572296"/>
          <a:ext cx="1776965" cy="2384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id="{7DD4A2FE-ECF7-0A41-AB9F-0F2930207D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47874815"/>
              </p:ext>
            </p:extLst>
          </p:nvPr>
        </p:nvGraphicFramePr>
        <p:xfrm>
          <a:off x="9855051" y="1572295"/>
          <a:ext cx="1776965" cy="23842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1072808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BBBA35F-638A-774B-8959-29C012AF73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Have the highest levels of shared accountability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Have the highest average ratings of accountability, and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Have the highest levels of historic effectiveness with their cost reduction programs.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A4A4AE2-5183-914A-BBC9-B4EC805C5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Organizations with the strongest cultures of accountability are statistically more likely to:</a:t>
            </a:r>
          </a:p>
        </p:txBody>
      </p:sp>
    </p:spTree>
    <p:extLst>
      <p:ext uri="{BB962C8B-B14F-4D97-AF65-F5344CB8AC3E}">
        <p14:creationId xmlns:p14="http://schemas.microsoft.com/office/powerpoint/2010/main" val="4158272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8CACA-82DF-B743-8EC5-949E97CE5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Culture of Accountability X Average of Overall Shared </a:t>
            </a:r>
            <a:br>
              <a:rPr lang="en-US" sz="2800" dirty="0"/>
            </a:br>
            <a:r>
              <a:rPr lang="en-US" sz="2800" dirty="0"/>
              <a:t>Accountability Rating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35623F42-E243-C944-B5DA-6396B62CC6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63524914"/>
              </p:ext>
            </p:extLst>
          </p:nvPr>
        </p:nvGraphicFramePr>
        <p:xfrm>
          <a:off x="457200" y="1485901"/>
          <a:ext cx="11179316" cy="537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388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8CACA-82DF-B743-8EC5-949E97CE5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Culture of Accountability X Average of Overall Level </a:t>
            </a:r>
            <a:br>
              <a:rPr lang="en-US" sz="2800" dirty="0"/>
            </a:br>
            <a:r>
              <a:rPr lang="en-US" sz="2800" dirty="0"/>
              <a:t>Accountability Rating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35623F42-E243-C944-B5DA-6396B62CC6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7682265"/>
              </p:ext>
            </p:extLst>
          </p:nvPr>
        </p:nvGraphicFramePr>
        <p:xfrm>
          <a:off x="457200" y="1485901"/>
          <a:ext cx="11179316" cy="537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94094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8CACA-82DF-B743-8EC5-949E97CE5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Culture of Accountability X Average of Historic Effectiveness of Cost Reduction Programs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35623F42-E243-C944-B5DA-6396B62CC6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1028940"/>
              </p:ext>
            </p:extLst>
          </p:nvPr>
        </p:nvGraphicFramePr>
        <p:xfrm>
          <a:off x="457200" y="1485901"/>
          <a:ext cx="11179316" cy="537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32188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8CACA-82DF-B743-8EC5-949E97CE5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If applicable, how effective have your cost reduction programs been in the past?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35623F42-E243-C944-B5DA-6396B62CC6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0013985"/>
              </p:ext>
            </p:extLst>
          </p:nvPr>
        </p:nvGraphicFramePr>
        <p:xfrm>
          <a:off x="457200" y="1485902"/>
          <a:ext cx="11179316" cy="21892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9FE46263-B686-6D40-909C-DA9B569347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5649899"/>
              </p:ext>
            </p:extLst>
          </p:nvPr>
        </p:nvGraphicFramePr>
        <p:xfrm>
          <a:off x="254979" y="3789487"/>
          <a:ext cx="2822329" cy="29014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E771DEF-AEC9-8045-893F-F03B037DD4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324406"/>
              </p:ext>
            </p:extLst>
          </p:nvPr>
        </p:nvGraphicFramePr>
        <p:xfrm>
          <a:off x="3130064" y="3789487"/>
          <a:ext cx="2822329" cy="29014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F8EFA41-FACC-EA47-BC8C-36EFE9EB62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54400480"/>
              </p:ext>
            </p:extLst>
          </p:nvPr>
        </p:nvGraphicFramePr>
        <p:xfrm>
          <a:off x="5978771" y="3789487"/>
          <a:ext cx="2822329" cy="29014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5658A60A-5D9A-334B-B002-0B725AA189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46487379"/>
              </p:ext>
            </p:extLst>
          </p:nvPr>
        </p:nvGraphicFramePr>
        <p:xfrm>
          <a:off x="9003325" y="3789487"/>
          <a:ext cx="2822329" cy="29014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564195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8CACA-82DF-B743-8EC5-949E97CE5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If applicable, how effective have your cost reduction programs been in the past?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35623F42-E243-C944-B5DA-6396B62CC6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36821897"/>
              </p:ext>
            </p:extLst>
          </p:nvPr>
        </p:nvGraphicFramePr>
        <p:xfrm>
          <a:off x="457200" y="4053256"/>
          <a:ext cx="5222631" cy="21892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9C482B58-BB2E-4841-B72E-6AA8CF478C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51516834"/>
              </p:ext>
            </p:extLst>
          </p:nvPr>
        </p:nvGraphicFramePr>
        <p:xfrm>
          <a:off x="5952392" y="4053256"/>
          <a:ext cx="5222631" cy="21892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F2A54CCD-18D5-9744-AE0A-14C9496545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049800"/>
              </p:ext>
            </p:extLst>
          </p:nvPr>
        </p:nvGraphicFramePr>
        <p:xfrm>
          <a:off x="1639520" y="1572296"/>
          <a:ext cx="2005771" cy="2322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A70D8504-8923-CB4E-96AA-9B4E851F25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61080377"/>
              </p:ext>
            </p:extLst>
          </p:nvPr>
        </p:nvGraphicFramePr>
        <p:xfrm>
          <a:off x="3740882" y="1572296"/>
          <a:ext cx="2005771" cy="2322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F6F9751C-8DF1-D64B-BD50-5D793DE020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60933225"/>
              </p:ext>
            </p:extLst>
          </p:nvPr>
        </p:nvGraphicFramePr>
        <p:xfrm>
          <a:off x="5859828" y="1572296"/>
          <a:ext cx="2005771" cy="2322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AA4EA088-1B17-D342-9D7A-D950D680AA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7872218"/>
              </p:ext>
            </p:extLst>
          </p:nvPr>
        </p:nvGraphicFramePr>
        <p:xfrm>
          <a:off x="7943605" y="1572296"/>
          <a:ext cx="2171700" cy="2322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E329EE14-85E2-2545-835C-2BF6B6AC5C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16675887"/>
              </p:ext>
            </p:extLst>
          </p:nvPr>
        </p:nvGraphicFramePr>
        <p:xfrm>
          <a:off x="10115305" y="1572296"/>
          <a:ext cx="1966967" cy="2322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4B83C28-85E3-7844-BDF6-09CF3D541B67}"/>
              </a:ext>
            </a:extLst>
          </p:cNvPr>
          <p:cNvSpPr txBox="1"/>
          <p:nvPr/>
        </p:nvSpPr>
        <p:spPr>
          <a:xfrm>
            <a:off x="109728" y="1976512"/>
            <a:ext cx="1435608" cy="19202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Not at all effective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13174FA-1CF3-614F-AEC6-8CCC6F674034}"/>
              </a:ext>
            </a:extLst>
          </p:cNvPr>
          <p:cNvSpPr txBox="1"/>
          <p:nvPr/>
        </p:nvSpPr>
        <p:spPr>
          <a:xfrm>
            <a:off x="109728" y="2363373"/>
            <a:ext cx="1435608" cy="19202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Somewhat effective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027E085-CE7B-2F40-8198-55136F3C1E95}"/>
              </a:ext>
            </a:extLst>
          </p:cNvPr>
          <p:cNvSpPr txBox="1"/>
          <p:nvPr/>
        </p:nvSpPr>
        <p:spPr>
          <a:xfrm>
            <a:off x="109728" y="2741443"/>
            <a:ext cx="1435608" cy="19202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Acceptable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B63900F-5884-0C49-9ED6-570BBDAB8BF3}"/>
              </a:ext>
            </a:extLst>
          </p:cNvPr>
          <p:cNvSpPr txBox="1"/>
          <p:nvPr/>
        </p:nvSpPr>
        <p:spPr>
          <a:xfrm>
            <a:off x="109728" y="3128304"/>
            <a:ext cx="1435608" cy="19202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Very effective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9963353-5FC2-AD48-8A4F-7B1D0E4E9021}"/>
              </a:ext>
            </a:extLst>
          </p:cNvPr>
          <p:cNvSpPr txBox="1"/>
          <p:nvPr/>
        </p:nvSpPr>
        <p:spPr>
          <a:xfrm>
            <a:off x="109728" y="3523958"/>
            <a:ext cx="1435608" cy="19202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Extremely effective</a:t>
            </a:r>
          </a:p>
        </p:txBody>
      </p:sp>
    </p:spTree>
    <p:extLst>
      <p:ext uri="{BB962C8B-B14F-4D97-AF65-F5344CB8AC3E}">
        <p14:creationId xmlns:p14="http://schemas.microsoft.com/office/powerpoint/2010/main" val="326437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7BDE0A6-1961-3249-849E-C25AAF687A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Have the strongest organizational culture around cost reduction programs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Have the highest levels of shared accountability, and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Have the highest levels of leadership accountability with their cost reduction programs.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1682857-5127-F744-A585-F21855B8B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Organizations with the best historic effectiveness in their cost reduction programs are statistically more likely to:</a:t>
            </a:r>
          </a:p>
        </p:txBody>
      </p:sp>
    </p:spTree>
    <p:extLst>
      <p:ext uri="{BB962C8B-B14F-4D97-AF65-F5344CB8AC3E}">
        <p14:creationId xmlns:p14="http://schemas.microsoft.com/office/powerpoint/2010/main" val="1716698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8CACA-82DF-B743-8EC5-949E97CE5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Organizations with the best historic effectiveness in their cost reduction programs are statistically more likely to: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35623F42-E243-C944-B5DA-6396B62CC6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5783729"/>
              </p:ext>
            </p:extLst>
          </p:nvPr>
        </p:nvGraphicFramePr>
        <p:xfrm>
          <a:off x="457200" y="1485901"/>
          <a:ext cx="11179316" cy="537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4561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8CACA-82DF-B743-8EC5-949E97CE5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Organizations with the best historic effectiveness in their cost reduction programs are statistically more likely to: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35623F42-E243-C944-B5DA-6396B62CC6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67056028"/>
              </p:ext>
            </p:extLst>
          </p:nvPr>
        </p:nvGraphicFramePr>
        <p:xfrm>
          <a:off x="457200" y="1485901"/>
          <a:ext cx="11179316" cy="537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77804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8CACA-82DF-B743-8EC5-949E97CE5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What best describes your organization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DFB8317-E579-CA41-8E22-BB8746A19B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0656411"/>
              </p:ext>
            </p:extLst>
          </p:nvPr>
        </p:nvGraphicFramePr>
        <p:xfrm>
          <a:off x="487680" y="2127738"/>
          <a:ext cx="11334158" cy="38514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B55CB410-BD60-F443-9EE3-00A8927EB1F1}"/>
              </a:ext>
            </a:extLst>
          </p:cNvPr>
          <p:cNvSpPr txBox="1"/>
          <p:nvPr/>
        </p:nvSpPr>
        <p:spPr>
          <a:xfrm>
            <a:off x="6589503" y="5540926"/>
            <a:ext cx="1903228" cy="26109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Medical Group or Specialty Practice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7E7004B-2AB7-DF48-9562-EC99819C01FA}"/>
              </a:ext>
            </a:extLst>
          </p:cNvPr>
          <p:cNvSpPr txBox="1"/>
          <p:nvPr/>
        </p:nvSpPr>
        <p:spPr>
          <a:xfrm>
            <a:off x="3850811" y="5540926"/>
            <a:ext cx="1903228" cy="26109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Hospital or Medical Center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8D6984C-205B-A343-B9E2-D5F252C2B9B2}"/>
              </a:ext>
            </a:extLst>
          </p:cNvPr>
          <p:cNvSpPr txBox="1"/>
          <p:nvPr/>
        </p:nvSpPr>
        <p:spPr>
          <a:xfrm>
            <a:off x="1112119" y="5540926"/>
            <a:ext cx="1903228" cy="26109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Health System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E7D972-BC02-9C45-A375-8223DC4BCECE}"/>
              </a:ext>
            </a:extLst>
          </p:cNvPr>
          <p:cNvSpPr txBox="1"/>
          <p:nvPr/>
        </p:nvSpPr>
        <p:spPr>
          <a:xfrm>
            <a:off x="9328195" y="5540926"/>
            <a:ext cx="1903228" cy="26109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Other (Please Describe)</a:t>
            </a:r>
          </a:p>
        </p:txBody>
      </p:sp>
    </p:spTree>
    <p:extLst>
      <p:ext uri="{BB962C8B-B14F-4D97-AF65-F5344CB8AC3E}">
        <p14:creationId xmlns:p14="http://schemas.microsoft.com/office/powerpoint/2010/main" val="3439756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8CACA-82DF-B743-8EC5-949E97CE5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Organizations with the best historic effectiveness in their cost reduction programs are statistically more likely to: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35623F42-E243-C944-B5DA-6396B62CC6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21726993"/>
              </p:ext>
            </p:extLst>
          </p:nvPr>
        </p:nvGraphicFramePr>
        <p:xfrm>
          <a:off x="457200" y="1485901"/>
          <a:ext cx="11179316" cy="537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52357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7F88137-3484-B040-9A96-5CDF27984F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8150" y="1943100"/>
            <a:ext cx="36957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103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8CACA-82DF-B743-8EC5-949E97CE5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How many total acute care beds are associated with your hospital or health system?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DFB8317-E579-CA41-8E22-BB8746A19B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8527622"/>
              </p:ext>
            </p:extLst>
          </p:nvPr>
        </p:nvGraphicFramePr>
        <p:xfrm>
          <a:off x="487680" y="2127738"/>
          <a:ext cx="11334158" cy="38514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00605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8CACA-82DF-B743-8EC5-949E97CE5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Please select the net patient service revenue range that best represents your organization.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DFB8317-E579-CA41-8E22-BB8746A19B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75834640"/>
              </p:ext>
            </p:extLst>
          </p:nvPr>
        </p:nvGraphicFramePr>
        <p:xfrm>
          <a:off x="487680" y="2127738"/>
          <a:ext cx="11334158" cy="38514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88007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8CACA-82DF-B743-8EC5-949E97CE5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What best describes your organization’s approach to cost reduction?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DFB8317-E579-CA41-8E22-BB8746A19B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00987793"/>
              </p:ext>
            </p:extLst>
          </p:nvPr>
        </p:nvGraphicFramePr>
        <p:xfrm>
          <a:off x="487680" y="2127738"/>
          <a:ext cx="11334158" cy="38514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4697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8CACA-82DF-B743-8EC5-949E97CE5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What best describes your organization’s approach to cost reduction?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DFB8317-E579-CA41-8E22-BB8746A19B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17363238"/>
              </p:ext>
            </p:extLst>
          </p:nvPr>
        </p:nvGraphicFramePr>
        <p:xfrm>
          <a:off x="487680" y="3323492"/>
          <a:ext cx="11334158" cy="26556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B704C036-F022-1446-8240-109F0E8482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62104170"/>
              </p:ext>
            </p:extLst>
          </p:nvPr>
        </p:nvGraphicFramePr>
        <p:xfrm>
          <a:off x="487680" y="1151792"/>
          <a:ext cx="11334158" cy="26556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80326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8CACA-82DF-B743-8EC5-949E97CE5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What best describes your organization’s approach to cost reduction?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DFB8317-E579-CA41-8E22-BB8746A19B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76844996"/>
              </p:ext>
            </p:extLst>
          </p:nvPr>
        </p:nvGraphicFramePr>
        <p:xfrm>
          <a:off x="487680" y="3736922"/>
          <a:ext cx="11334158" cy="26556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7C8E1528-810E-6B4D-9486-3ADE8BF340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37527230"/>
              </p:ext>
            </p:extLst>
          </p:nvPr>
        </p:nvGraphicFramePr>
        <p:xfrm>
          <a:off x="3373728" y="1756933"/>
          <a:ext cx="1517106" cy="19797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21AAF2F6-A6CF-B74B-B564-F81F09CD8C90}"/>
              </a:ext>
            </a:extLst>
          </p:cNvPr>
          <p:cNvSpPr txBox="1"/>
          <p:nvPr/>
        </p:nvSpPr>
        <p:spPr>
          <a:xfrm>
            <a:off x="386860" y="2064436"/>
            <a:ext cx="2976000" cy="2811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We have a formal, ongoing process. It is the way we work.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D606D2-DBE9-5B4A-B674-F19835D2546B}"/>
              </a:ext>
            </a:extLst>
          </p:cNvPr>
          <p:cNvSpPr txBox="1"/>
          <p:nvPr/>
        </p:nvSpPr>
        <p:spPr>
          <a:xfrm>
            <a:off x="386860" y="2504050"/>
            <a:ext cx="2976000" cy="25888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We have a regular but occasional cost reduction program.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DB8680-6EFD-9F49-96DA-D7182B6F7458}"/>
              </a:ext>
            </a:extLst>
          </p:cNvPr>
          <p:cNvSpPr txBox="1"/>
          <p:nvPr/>
        </p:nvSpPr>
        <p:spPr>
          <a:xfrm>
            <a:off x="386860" y="2952455"/>
            <a:ext cx="2976000" cy="19323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We have occasional ad hoc cost reduction programs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AF8E2748-4CC4-8148-8F46-3C9EEC1D19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53243662"/>
              </p:ext>
            </p:extLst>
          </p:nvPr>
        </p:nvGraphicFramePr>
        <p:xfrm>
          <a:off x="4867059" y="1756933"/>
          <a:ext cx="1538306" cy="19797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B07C20B6-BC61-EB4F-8EC0-DF179858FD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39908186"/>
              </p:ext>
            </p:extLst>
          </p:nvPr>
        </p:nvGraphicFramePr>
        <p:xfrm>
          <a:off x="6312273" y="1756933"/>
          <a:ext cx="1471905" cy="19797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0F6B3678-01B7-A241-BCE2-2E86F8A9E2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07758687"/>
              </p:ext>
            </p:extLst>
          </p:nvPr>
        </p:nvGraphicFramePr>
        <p:xfrm>
          <a:off x="7795045" y="1756933"/>
          <a:ext cx="1493639" cy="19797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75769675-721C-5B4E-B2B0-C629395CDD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71978803"/>
              </p:ext>
            </p:extLst>
          </p:nvPr>
        </p:nvGraphicFramePr>
        <p:xfrm>
          <a:off x="9288684" y="1756933"/>
          <a:ext cx="1493639" cy="19797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CCAE80B0-2C11-4147-8E5D-1AEAC68A4D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6405538"/>
              </p:ext>
            </p:extLst>
          </p:nvPr>
        </p:nvGraphicFramePr>
        <p:xfrm>
          <a:off x="10640806" y="1756933"/>
          <a:ext cx="1493639" cy="19797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31A5E6DF-0375-9E49-969D-508ACAA248C2}"/>
              </a:ext>
            </a:extLst>
          </p:cNvPr>
          <p:cNvSpPr txBox="1"/>
          <p:nvPr/>
        </p:nvSpPr>
        <p:spPr>
          <a:xfrm>
            <a:off x="5591582" y="1365907"/>
            <a:ext cx="1088136" cy="18639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Bed Count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FF077D7-982A-5247-843E-F785AAFA3C8B}"/>
              </a:ext>
            </a:extLst>
          </p:cNvPr>
          <p:cNvSpPr txBox="1"/>
          <p:nvPr/>
        </p:nvSpPr>
        <p:spPr>
          <a:xfrm>
            <a:off x="386860" y="3304148"/>
            <a:ext cx="2976000" cy="28813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We currently have a one-time cost reduction program running.</a:t>
            </a:r>
          </a:p>
        </p:txBody>
      </p:sp>
    </p:spTree>
    <p:extLst>
      <p:ext uri="{BB962C8B-B14F-4D97-AF65-F5344CB8AC3E}">
        <p14:creationId xmlns:p14="http://schemas.microsoft.com/office/powerpoint/2010/main" val="3074424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8CACA-82DF-B743-8EC5-949E97CE5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What is the approximate time horizon on your current one-time reduction program?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DFB8317-E579-CA41-8E22-BB8746A19B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30546575"/>
              </p:ext>
            </p:extLst>
          </p:nvPr>
        </p:nvGraphicFramePr>
        <p:xfrm>
          <a:off x="487680" y="2127738"/>
          <a:ext cx="11334158" cy="38514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54512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ab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noAutofit/>
      </a:bodyPr>
      <a:lstStyle>
        <a:defPPr algn="l">
          <a:defRPr sz="2400">
            <a:solidFill>
              <a:srgbClr val="69767D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2F4B2000D6F94A8B573DE31E29ADC0" ma:contentTypeVersion="17" ma:contentTypeDescription="Create a new document." ma:contentTypeScope="" ma:versionID="f12ef9e6ce4ba2199a164838d2fab43f">
  <xsd:schema xmlns:xsd="http://www.w3.org/2001/XMLSchema" xmlns:xs="http://www.w3.org/2001/XMLSchema" xmlns:p="http://schemas.microsoft.com/office/2006/metadata/properties" xmlns:ns2="c714058f-4a6e-4e5a-8e7b-04766cc098e5" xmlns:ns3="5b4b86c5-475f-485b-ac30-381e64ef08ac" targetNamespace="http://schemas.microsoft.com/office/2006/metadata/properties" ma:root="true" ma:fieldsID="aea34e1bfa91b5c9713ed56147d1c395" ns2:_="" ns3:_="">
    <xsd:import namespace="c714058f-4a6e-4e5a-8e7b-04766cc098e5"/>
    <xsd:import namespace="5b4b86c5-475f-485b-ac30-381e64ef08a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Date_Time" minOccurs="0"/>
                <xsd:element ref="ns3:MediaLengthInSecond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14058f-4a6e-4e5a-8e7b-04766cc098e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adf46ed7-c19f-4f2a-9636-9d7efa169245}" ma:internalName="TaxCatchAll" ma:showField="CatchAllData" ma:web="c714058f-4a6e-4e5a-8e7b-04766cc098e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4b86c5-475f-485b-ac30-381e64ef08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Date_Time" ma:index="20" nillable="true" ma:displayName="Date_Time" ma:format="DateTime" ma:internalName="Date_Time">
      <xsd:simpleType>
        <xsd:restriction base="dms:DateTime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6fed6b48-46cb-4a04-bc25-af8b5d15dd4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_Time xmlns="5b4b86c5-475f-485b-ac30-381e64ef08ac" xsi:nil="true"/>
    <lcf76f155ced4ddcb4097134ff3c332f xmlns="5b4b86c5-475f-485b-ac30-381e64ef08ac">
      <Terms xmlns="http://schemas.microsoft.com/office/infopath/2007/PartnerControls"/>
    </lcf76f155ced4ddcb4097134ff3c332f>
    <TaxCatchAll xmlns="c714058f-4a6e-4e5a-8e7b-04766cc098e5" xsi:nil="true"/>
  </documentManagement>
</p:properties>
</file>

<file path=customXml/itemProps1.xml><?xml version="1.0" encoding="utf-8"?>
<ds:datastoreItem xmlns:ds="http://schemas.openxmlformats.org/officeDocument/2006/customXml" ds:itemID="{5F045876-1750-47F5-8EFE-53CD209D83B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4F2BE3F-2D68-4079-A998-6C677BB43B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714058f-4a6e-4e5a-8e7b-04766cc098e5"/>
    <ds:schemaRef ds:uri="5b4b86c5-475f-485b-ac30-381e64ef08a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5B4AEC2-135D-45B4-B8D8-065B599810EE}">
  <ds:schemaRefs>
    <ds:schemaRef ds:uri="http://schemas.microsoft.com/office/2006/metadata/properties"/>
    <ds:schemaRef ds:uri="http://purl.org/dc/elements/1.1/"/>
    <ds:schemaRef ds:uri="c714058f-4a6e-4e5a-8e7b-04766cc098e5"/>
    <ds:schemaRef ds:uri="5b4b86c5-475f-485b-ac30-381e64ef08ac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36335</TotalTime>
  <Words>1306</Words>
  <Application>Microsoft Office PowerPoint</Application>
  <PresentationFormat>Widescreen</PresentationFormat>
  <Paragraphs>475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Arial</vt:lpstr>
      <vt:lpstr>Calibri</vt:lpstr>
      <vt:lpstr>Office Theme</vt:lpstr>
      <vt:lpstr>Custom Design</vt:lpstr>
      <vt:lpstr>PowerPoint Presentation</vt:lpstr>
      <vt:lpstr>Overview</vt:lpstr>
      <vt:lpstr>What best describes your organization</vt:lpstr>
      <vt:lpstr>How many total acute care beds are associated with your hospital or health system?</vt:lpstr>
      <vt:lpstr>Please select the net patient service revenue range that best represents your organization.</vt:lpstr>
      <vt:lpstr>What best describes your organization’s approach to cost reduction?</vt:lpstr>
      <vt:lpstr>What best describes your organization’s approach to cost reduction?</vt:lpstr>
      <vt:lpstr>What best describes your organization’s approach to cost reduction?</vt:lpstr>
      <vt:lpstr>What is the approximate time horizon on your current one-time reduction program?</vt:lpstr>
      <vt:lpstr>Is you cost reduction process or program executive sponsored?</vt:lpstr>
      <vt:lpstr>Is your cost reduction process or program executive sponsored?</vt:lpstr>
      <vt:lpstr>What is the approximate margin improvement (revenue + cost reduction) target?</vt:lpstr>
      <vt:lpstr>What is the approximate margin improvement (revenue + cost reduction) target?</vt:lpstr>
      <vt:lpstr>How are you approaching the team structure for the project?</vt:lpstr>
      <vt:lpstr>How are you approaching the team structure for the project?</vt:lpstr>
      <vt:lpstr>Do service line, clinical and/or operational leaders have shared accountability for the cost targets?</vt:lpstr>
      <vt:lpstr>Do service line, clinical and/or operational leaders have shared accountability for the cost targets?</vt:lpstr>
      <vt:lpstr>Please rate how much accountability those leaders have.</vt:lpstr>
      <vt:lpstr>How would you characterize the overall culture of accountability around cost reduction programs in general?</vt:lpstr>
      <vt:lpstr>How would you characterize the overall culture of accountability around cost reduction programs in general?</vt:lpstr>
      <vt:lpstr>Organizations with the strongest cultures of accountability are statistically more likely to:</vt:lpstr>
      <vt:lpstr>Culture of Accountability X Average of Overall Shared  Accountability Rating</vt:lpstr>
      <vt:lpstr>Culture of Accountability X Average of Overall Level  Accountability Rating</vt:lpstr>
      <vt:lpstr>Culture of Accountability X Average of Historic Effectiveness of Cost Reduction Programs</vt:lpstr>
      <vt:lpstr>If applicable, how effective have your cost reduction programs been in the past?</vt:lpstr>
      <vt:lpstr>If applicable, how effective have your cost reduction programs been in the past?</vt:lpstr>
      <vt:lpstr>Organizations with the best historic effectiveness in their cost reduction programs are statistically more likely to:</vt:lpstr>
      <vt:lpstr>Organizations with the best historic effectiveness in their cost reduction programs are statistically more likely to:</vt:lpstr>
      <vt:lpstr>Organizations with the best historic effectiveness in their cost reduction programs are statistically more likely to:</vt:lpstr>
      <vt:lpstr>Organizations with the best historic effectiveness in their cost reduction programs are statistically more likely to: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Chorvat</dc:creator>
  <cp:lastModifiedBy>Ashley Becker</cp:lastModifiedBy>
  <cp:revision>395</cp:revision>
  <dcterms:modified xsi:type="dcterms:W3CDTF">2022-07-27T13:31:30Z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0x010100E42F4B2000D6F94A8B573DE31E29ADC0</vt:lpwstr>
  </property>
  <property fmtid="{D5CDD505-2E9C-101B-9397-08002B2CF9AE}" pid="3" name="MediaServiceImageTags">
    <vt:lpwstr/>
  </property>
</Properties>
</file>