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9" r:id="rId6"/>
    <p:sldMasterId id="2147483693" r:id="rId7"/>
  </p:sldMasterIdLst>
  <p:notesMasterIdLst>
    <p:notesMasterId r:id="rId41"/>
  </p:notesMasterIdLst>
  <p:sldIdLst>
    <p:sldId id="258" r:id="rId8"/>
    <p:sldId id="283" r:id="rId9"/>
    <p:sldId id="376" r:id="rId10"/>
    <p:sldId id="351" r:id="rId11"/>
    <p:sldId id="372" r:id="rId12"/>
    <p:sldId id="368" r:id="rId13"/>
    <p:sldId id="381" r:id="rId14"/>
    <p:sldId id="382" r:id="rId15"/>
    <p:sldId id="369" r:id="rId16"/>
    <p:sldId id="371" r:id="rId17"/>
    <p:sldId id="263" r:id="rId18"/>
    <p:sldId id="353" r:id="rId19"/>
    <p:sldId id="270" r:id="rId20"/>
    <p:sldId id="275" r:id="rId21"/>
    <p:sldId id="264" r:id="rId22"/>
    <p:sldId id="272" r:id="rId23"/>
    <p:sldId id="265" r:id="rId24"/>
    <p:sldId id="367" r:id="rId25"/>
    <p:sldId id="355" r:id="rId26"/>
    <p:sldId id="356" r:id="rId27"/>
    <p:sldId id="374" r:id="rId28"/>
    <p:sldId id="357" r:id="rId29"/>
    <p:sldId id="358" r:id="rId30"/>
    <p:sldId id="348" r:id="rId31"/>
    <p:sldId id="359" r:id="rId32"/>
    <p:sldId id="282" r:id="rId33"/>
    <p:sldId id="360" r:id="rId34"/>
    <p:sldId id="361" r:id="rId35"/>
    <p:sldId id="362" r:id="rId36"/>
    <p:sldId id="363" r:id="rId37"/>
    <p:sldId id="364" r:id="rId38"/>
    <p:sldId id="256" r:id="rId39"/>
    <p:sldId id="365" r:id="rId4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4"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ystal Milazzo" initials="CM" lastIdx="1" clrIdx="0">
    <p:extLst>
      <p:ext uri="{19B8F6BF-5375-455C-9EA6-DF929625EA0E}">
        <p15:presenceInfo xmlns:p15="http://schemas.microsoft.com/office/powerpoint/2012/main" userId="S::cmilazzo@hfma.org::5494cb7b-9d93-4227-b903-5c99435f15b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E6D"/>
    <a:srgbClr val="D9D9D9"/>
    <a:srgbClr val="1A877E"/>
    <a:srgbClr val="00A7E1"/>
    <a:srgbClr val="2F313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90" d="100"/>
          <a:sy n="90" d="100"/>
        </p:scale>
        <p:origin x="816" y="84"/>
      </p:cViewPr>
      <p:guideLst>
        <p:guide orient="horz" pos="1644"/>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showGuides="1">
      <p:cViewPr varScale="1">
        <p:scale>
          <a:sx n="62" d="100"/>
          <a:sy n="62" d="100"/>
        </p:scale>
        <p:origin x="315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0"/>
        <c:ser>
          <c:idx val="0"/>
          <c:order val="0"/>
          <c:tx>
            <c:strRef>
              <c:f>Sheet1!$B$1</c:f>
              <c:strCache>
                <c:ptCount val="1"/>
                <c:pt idx="0">
                  <c:v>Column1</c:v>
                </c:pt>
              </c:strCache>
            </c:strRef>
          </c:tx>
          <c:spPr>
            <a:solidFill>
              <a:schemeClr val="accent1"/>
            </a:solidFill>
            <a:ln w="19050">
              <a:noFill/>
            </a:ln>
            <a:effectLst>
              <a:outerShdw blurRad="76200" dist="50800" dir="2700000" algn="tl" rotWithShape="0">
                <a:prstClr val="black">
                  <a:alpha val="40000"/>
                </a:prstClr>
              </a:outerShdw>
            </a:effectLst>
          </c:spPr>
          <c:dPt>
            <c:idx val="0"/>
            <c:bubble3D val="0"/>
            <c:spPr>
              <a:solidFill>
                <a:srgbClr val="002E6D"/>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1-A016-4042-A972-7AA0CA831CE5}"/>
              </c:ext>
            </c:extLst>
          </c:dPt>
          <c:dPt>
            <c:idx val="1"/>
            <c:bubble3D val="0"/>
            <c:spPr>
              <a:solidFill>
                <a:srgbClr val="444545"/>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3-A016-4042-A972-7AA0CA831CE5}"/>
              </c:ext>
            </c:extLst>
          </c:dPt>
          <c:dPt>
            <c:idx val="2"/>
            <c:bubble3D val="0"/>
            <c:spPr>
              <a:solidFill>
                <a:srgbClr val="119CD9"/>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5-A016-4042-A972-7AA0CA831CE5}"/>
              </c:ext>
            </c:extLst>
          </c:dPt>
          <c:dPt>
            <c:idx val="3"/>
            <c:bubble3D val="0"/>
            <c:spPr>
              <a:solidFill>
                <a:srgbClr val="00829C"/>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7-A016-4042-A972-7AA0CA831CE5}"/>
              </c:ext>
            </c:extLst>
          </c:dPt>
          <c:dPt>
            <c:idx val="4"/>
            <c:bubble3D val="0"/>
            <c:spPr>
              <a:solidFill>
                <a:srgbClr val="FFC000"/>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9-A016-4042-A972-7AA0CA831CE5}"/>
              </c:ext>
            </c:extLst>
          </c:dPt>
          <c:cat>
            <c:strRef>
              <c:f>Sheet1!$A$2:$A$5</c:f>
              <c:strCache>
                <c:ptCount val="4"/>
                <c:pt idx="0">
                  <c:v>Executive Level</c:v>
                </c:pt>
                <c:pt idx="1">
                  <c:v>Director-Mid Level</c:v>
                </c:pt>
                <c:pt idx="2">
                  <c:v>Professional Level</c:v>
                </c:pt>
                <c:pt idx="3">
                  <c:v>Other</c:v>
                </c:pt>
              </c:strCache>
            </c:strRef>
          </c:cat>
          <c:val>
            <c:numRef>
              <c:f>Sheet1!$B$2:$B$5</c:f>
              <c:numCache>
                <c:formatCode>General</c:formatCode>
                <c:ptCount val="4"/>
                <c:pt idx="0">
                  <c:v>0.13</c:v>
                </c:pt>
                <c:pt idx="1">
                  <c:v>0.25</c:v>
                </c:pt>
                <c:pt idx="2">
                  <c:v>0.28999999999999998</c:v>
                </c:pt>
                <c:pt idx="3">
                  <c:v>0.33</c:v>
                </c:pt>
              </c:numCache>
            </c:numRef>
          </c:val>
          <c:extLst>
            <c:ext xmlns:c16="http://schemas.microsoft.com/office/drawing/2014/chart" uri="{C3380CC4-5D6E-409C-BE32-E72D297353CC}">
              <c16:uniqueId val="{0000000A-A016-4042-A972-7AA0CA831CE5}"/>
            </c:ext>
          </c:extLst>
        </c:ser>
        <c:dLbls>
          <c:showLegendKey val="0"/>
          <c:showVal val="0"/>
          <c:showCatName val="0"/>
          <c:showSerName val="0"/>
          <c:showPercent val="0"/>
          <c:showBubbleSize val="0"/>
          <c:showLeaderLines val="1"/>
        </c:dLbls>
        <c:firstSliceAng val="72"/>
        <c:holeSize val="8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688DB6-6FE1-4AE6-BF5D-9B3B70A67F7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783DCE7F-A925-4573-B0FE-12B40EB2C59E}">
      <dgm:prSet phldrT="[Text]"/>
      <dgm:spPr/>
      <dgm:t>
        <a:bodyPr/>
        <a:lstStyle/>
        <a:p>
          <a:r>
            <a:rPr lang="en-US" dirty="0"/>
            <a:t>Emergency department usage </a:t>
          </a:r>
        </a:p>
      </dgm:t>
    </dgm:pt>
    <dgm:pt modelId="{3F088AF3-C1C8-49A9-9881-7C4D8CB091CE}" type="parTrans" cxnId="{E3BEAD91-E4D9-4CE4-B25E-6BA592313020}">
      <dgm:prSet/>
      <dgm:spPr/>
      <dgm:t>
        <a:bodyPr/>
        <a:lstStyle/>
        <a:p>
          <a:endParaRPr lang="en-US"/>
        </a:p>
      </dgm:t>
    </dgm:pt>
    <dgm:pt modelId="{E924E264-6D09-4C3B-8372-607B0EF4D8B1}" type="sibTrans" cxnId="{E3BEAD91-E4D9-4CE4-B25E-6BA592313020}">
      <dgm:prSet/>
      <dgm:spPr/>
      <dgm:t>
        <a:bodyPr/>
        <a:lstStyle/>
        <a:p>
          <a:endParaRPr lang="en-US"/>
        </a:p>
      </dgm:t>
    </dgm:pt>
    <dgm:pt modelId="{A718DC56-92CE-4FED-AD2F-4F715B171F93}">
      <dgm:prSet phldrT="[Text]"/>
      <dgm:spPr/>
      <dgm:t>
        <a:bodyPr/>
        <a:lstStyle/>
        <a:p>
          <a:r>
            <a:rPr lang="en-US" dirty="0"/>
            <a:t>Readmission rates</a:t>
          </a:r>
        </a:p>
      </dgm:t>
    </dgm:pt>
    <dgm:pt modelId="{9DBB5509-2069-4EFD-97FF-3649945922A1}" type="parTrans" cxnId="{FA2ACC16-7968-4FFF-8B5A-87B24EC02826}">
      <dgm:prSet/>
      <dgm:spPr/>
      <dgm:t>
        <a:bodyPr/>
        <a:lstStyle/>
        <a:p>
          <a:endParaRPr lang="en-US"/>
        </a:p>
      </dgm:t>
    </dgm:pt>
    <dgm:pt modelId="{DBC23548-18F4-442C-9D34-283D35D6B6E2}" type="sibTrans" cxnId="{FA2ACC16-7968-4FFF-8B5A-87B24EC02826}">
      <dgm:prSet/>
      <dgm:spPr/>
      <dgm:t>
        <a:bodyPr/>
        <a:lstStyle/>
        <a:p>
          <a:endParaRPr lang="en-US"/>
        </a:p>
      </dgm:t>
    </dgm:pt>
    <dgm:pt modelId="{DCD9472D-37E1-4C38-8239-7ACCA163D68A}">
      <dgm:prSet phldrT="[Text]"/>
      <dgm:spPr/>
      <dgm:t>
        <a:bodyPr/>
        <a:lstStyle/>
        <a:p>
          <a:r>
            <a:rPr lang="en-US" dirty="0"/>
            <a:t>Per member per </a:t>
          </a:r>
          <a:r>
            <a:rPr lang="en-US"/>
            <a:t>year medical cost</a:t>
          </a:r>
        </a:p>
      </dgm:t>
    </dgm:pt>
    <dgm:pt modelId="{76EC1D66-71C9-40A7-9B3B-4A27ACD2E75A}" type="parTrans" cxnId="{427B5418-AEF4-44B8-BA4E-E6D681AB6CC5}">
      <dgm:prSet/>
      <dgm:spPr/>
      <dgm:t>
        <a:bodyPr/>
        <a:lstStyle/>
        <a:p>
          <a:endParaRPr lang="en-US"/>
        </a:p>
      </dgm:t>
    </dgm:pt>
    <dgm:pt modelId="{C959C655-F05B-4706-9469-B74C19CB490B}" type="sibTrans" cxnId="{427B5418-AEF4-44B8-BA4E-E6D681AB6CC5}">
      <dgm:prSet/>
      <dgm:spPr/>
      <dgm:t>
        <a:bodyPr/>
        <a:lstStyle/>
        <a:p>
          <a:endParaRPr lang="en-US"/>
        </a:p>
      </dgm:t>
    </dgm:pt>
    <dgm:pt modelId="{6C2A2E80-A802-4B1C-83D3-0C1A9324E08E}" type="pres">
      <dgm:prSet presAssocID="{7B688DB6-6FE1-4AE6-BF5D-9B3B70A67F76}" presName="linearFlow" presStyleCnt="0">
        <dgm:presLayoutVars>
          <dgm:dir/>
          <dgm:resizeHandles val="exact"/>
        </dgm:presLayoutVars>
      </dgm:prSet>
      <dgm:spPr/>
    </dgm:pt>
    <dgm:pt modelId="{58EFCEBE-DB7C-44C7-AECA-3696866D40B9}" type="pres">
      <dgm:prSet presAssocID="{783DCE7F-A925-4573-B0FE-12B40EB2C59E}" presName="composite" presStyleCnt="0"/>
      <dgm:spPr/>
    </dgm:pt>
    <dgm:pt modelId="{8636C70F-2D18-4865-82CA-C4C38967BB7C}" type="pres">
      <dgm:prSet presAssocID="{783DCE7F-A925-4573-B0FE-12B40EB2C59E}" presName="imgShp" presStyleLbl="fgImgPlace1" presStyleIdx="0" presStyleCnt="3"/>
      <dgm:spPr>
        <a:blipFill rotWithShape="1">
          <a:blip xmlns:r="http://schemas.openxmlformats.org/officeDocument/2006/relationships" r:embed="rId1"/>
          <a:stretch>
            <a:fillRect/>
          </a:stretch>
        </a:blipFill>
      </dgm:spPr>
    </dgm:pt>
    <dgm:pt modelId="{CC27A18D-A261-42DD-AE36-5FCDFFBD1D95}" type="pres">
      <dgm:prSet presAssocID="{783DCE7F-A925-4573-B0FE-12B40EB2C59E}" presName="txShp" presStyleLbl="node1" presStyleIdx="0" presStyleCnt="3">
        <dgm:presLayoutVars>
          <dgm:bulletEnabled val="1"/>
        </dgm:presLayoutVars>
      </dgm:prSet>
      <dgm:spPr/>
    </dgm:pt>
    <dgm:pt modelId="{54084565-B7D3-4151-8C6D-BDF584406189}" type="pres">
      <dgm:prSet presAssocID="{E924E264-6D09-4C3B-8372-607B0EF4D8B1}" presName="spacing" presStyleCnt="0"/>
      <dgm:spPr/>
    </dgm:pt>
    <dgm:pt modelId="{AFC24793-A734-4A9E-95DD-616B3A9ABFF1}" type="pres">
      <dgm:prSet presAssocID="{A718DC56-92CE-4FED-AD2F-4F715B171F93}" presName="composite" presStyleCnt="0"/>
      <dgm:spPr/>
    </dgm:pt>
    <dgm:pt modelId="{04CE4056-EC5F-49FE-8BB6-EC3B124DA222}" type="pres">
      <dgm:prSet presAssocID="{A718DC56-92CE-4FED-AD2F-4F715B171F93}" presName="imgShp" presStyleLbl="fgImgPlace1" presStyleIdx="1" presStyleCnt="3"/>
      <dgm:spPr>
        <a:blipFill rotWithShape="1">
          <a:blip xmlns:r="http://schemas.openxmlformats.org/officeDocument/2006/relationships" r:embed="rId2"/>
          <a:stretch>
            <a:fillRect/>
          </a:stretch>
        </a:blipFill>
      </dgm:spPr>
    </dgm:pt>
    <dgm:pt modelId="{B08CC514-3B6B-454E-A208-83F8C02535D1}" type="pres">
      <dgm:prSet presAssocID="{A718DC56-92CE-4FED-AD2F-4F715B171F93}" presName="txShp" presStyleLbl="node1" presStyleIdx="1" presStyleCnt="3">
        <dgm:presLayoutVars>
          <dgm:bulletEnabled val="1"/>
        </dgm:presLayoutVars>
      </dgm:prSet>
      <dgm:spPr/>
    </dgm:pt>
    <dgm:pt modelId="{16F32F3C-2230-47EF-826F-EF905CD2FAE7}" type="pres">
      <dgm:prSet presAssocID="{DBC23548-18F4-442C-9D34-283D35D6B6E2}" presName="spacing" presStyleCnt="0"/>
      <dgm:spPr/>
    </dgm:pt>
    <dgm:pt modelId="{DA9F9D11-35C3-4625-8F7C-9A2F17E47A6D}" type="pres">
      <dgm:prSet presAssocID="{DCD9472D-37E1-4C38-8239-7ACCA163D68A}" presName="composite" presStyleCnt="0"/>
      <dgm:spPr/>
    </dgm:pt>
    <dgm:pt modelId="{DD529BD8-1093-4AD4-9CD3-4F0E7977DA43}" type="pres">
      <dgm:prSet presAssocID="{DCD9472D-37E1-4C38-8239-7ACCA163D68A}" presName="imgShp" presStyleLbl="fgImgPlace1" presStyleIdx="2" presStyleCnt="3"/>
      <dgm:spPr>
        <a:blipFill rotWithShape="1">
          <a:blip xmlns:r="http://schemas.openxmlformats.org/officeDocument/2006/relationships" r:embed="rId3"/>
          <a:stretch>
            <a:fillRect/>
          </a:stretch>
        </a:blipFill>
      </dgm:spPr>
    </dgm:pt>
    <dgm:pt modelId="{98FAD117-DF0D-4019-990A-F7BAB2B9FE5C}" type="pres">
      <dgm:prSet presAssocID="{DCD9472D-37E1-4C38-8239-7ACCA163D68A}" presName="txShp" presStyleLbl="node1" presStyleIdx="2" presStyleCnt="3">
        <dgm:presLayoutVars>
          <dgm:bulletEnabled val="1"/>
        </dgm:presLayoutVars>
      </dgm:prSet>
      <dgm:spPr/>
    </dgm:pt>
  </dgm:ptLst>
  <dgm:cxnLst>
    <dgm:cxn modelId="{FA2ACC16-7968-4FFF-8B5A-87B24EC02826}" srcId="{7B688DB6-6FE1-4AE6-BF5D-9B3B70A67F76}" destId="{A718DC56-92CE-4FED-AD2F-4F715B171F93}" srcOrd="1" destOrd="0" parTransId="{9DBB5509-2069-4EFD-97FF-3649945922A1}" sibTransId="{DBC23548-18F4-442C-9D34-283D35D6B6E2}"/>
    <dgm:cxn modelId="{427B5418-AEF4-44B8-BA4E-E6D681AB6CC5}" srcId="{7B688DB6-6FE1-4AE6-BF5D-9B3B70A67F76}" destId="{DCD9472D-37E1-4C38-8239-7ACCA163D68A}" srcOrd="2" destOrd="0" parTransId="{76EC1D66-71C9-40A7-9B3B-4A27ACD2E75A}" sibTransId="{C959C655-F05B-4706-9469-B74C19CB490B}"/>
    <dgm:cxn modelId="{AD50E543-3406-407F-9339-10E0CBF8A4C0}" type="presOf" srcId="{783DCE7F-A925-4573-B0FE-12B40EB2C59E}" destId="{CC27A18D-A261-42DD-AE36-5FCDFFBD1D95}" srcOrd="0" destOrd="0" presId="urn:microsoft.com/office/officeart/2005/8/layout/vList3"/>
    <dgm:cxn modelId="{267D7671-955D-4C0F-9B25-E35C4BFA68BE}" type="presOf" srcId="{7B688DB6-6FE1-4AE6-BF5D-9B3B70A67F76}" destId="{6C2A2E80-A802-4B1C-83D3-0C1A9324E08E}" srcOrd="0" destOrd="0" presId="urn:microsoft.com/office/officeart/2005/8/layout/vList3"/>
    <dgm:cxn modelId="{69F80280-7D4C-4581-92DA-E6DBFCB86E48}" type="presOf" srcId="{DCD9472D-37E1-4C38-8239-7ACCA163D68A}" destId="{98FAD117-DF0D-4019-990A-F7BAB2B9FE5C}" srcOrd="0" destOrd="0" presId="urn:microsoft.com/office/officeart/2005/8/layout/vList3"/>
    <dgm:cxn modelId="{E3BEAD91-E4D9-4CE4-B25E-6BA592313020}" srcId="{7B688DB6-6FE1-4AE6-BF5D-9B3B70A67F76}" destId="{783DCE7F-A925-4573-B0FE-12B40EB2C59E}" srcOrd="0" destOrd="0" parTransId="{3F088AF3-C1C8-49A9-9881-7C4D8CB091CE}" sibTransId="{E924E264-6D09-4C3B-8372-607B0EF4D8B1}"/>
    <dgm:cxn modelId="{DF92D0CC-7F9C-4C82-835C-73AB6C995469}" type="presOf" srcId="{A718DC56-92CE-4FED-AD2F-4F715B171F93}" destId="{B08CC514-3B6B-454E-A208-83F8C02535D1}" srcOrd="0" destOrd="0" presId="urn:microsoft.com/office/officeart/2005/8/layout/vList3"/>
    <dgm:cxn modelId="{EB5AFC14-C42E-4D06-91F4-54E07C8F1C8A}" type="presParOf" srcId="{6C2A2E80-A802-4B1C-83D3-0C1A9324E08E}" destId="{58EFCEBE-DB7C-44C7-AECA-3696866D40B9}" srcOrd="0" destOrd="0" presId="urn:microsoft.com/office/officeart/2005/8/layout/vList3"/>
    <dgm:cxn modelId="{45209C82-2A1B-4F55-BDD1-661A00E276EA}" type="presParOf" srcId="{58EFCEBE-DB7C-44C7-AECA-3696866D40B9}" destId="{8636C70F-2D18-4865-82CA-C4C38967BB7C}" srcOrd="0" destOrd="0" presId="urn:microsoft.com/office/officeart/2005/8/layout/vList3"/>
    <dgm:cxn modelId="{161E7354-F76E-4717-B5E0-DC33EFAE4395}" type="presParOf" srcId="{58EFCEBE-DB7C-44C7-AECA-3696866D40B9}" destId="{CC27A18D-A261-42DD-AE36-5FCDFFBD1D95}" srcOrd="1" destOrd="0" presId="urn:microsoft.com/office/officeart/2005/8/layout/vList3"/>
    <dgm:cxn modelId="{43A48E21-67D8-41D9-9F34-C658AAFC3DDB}" type="presParOf" srcId="{6C2A2E80-A802-4B1C-83D3-0C1A9324E08E}" destId="{54084565-B7D3-4151-8C6D-BDF584406189}" srcOrd="1" destOrd="0" presId="urn:microsoft.com/office/officeart/2005/8/layout/vList3"/>
    <dgm:cxn modelId="{4727D967-5097-4C2B-BF47-EFC3290EDC6B}" type="presParOf" srcId="{6C2A2E80-A802-4B1C-83D3-0C1A9324E08E}" destId="{AFC24793-A734-4A9E-95DD-616B3A9ABFF1}" srcOrd="2" destOrd="0" presId="urn:microsoft.com/office/officeart/2005/8/layout/vList3"/>
    <dgm:cxn modelId="{989575A8-B234-41DB-8DF3-254EDE1B232C}" type="presParOf" srcId="{AFC24793-A734-4A9E-95DD-616B3A9ABFF1}" destId="{04CE4056-EC5F-49FE-8BB6-EC3B124DA222}" srcOrd="0" destOrd="0" presId="urn:microsoft.com/office/officeart/2005/8/layout/vList3"/>
    <dgm:cxn modelId="{C7D5233F-BA36-41CD-80E6-F6426B45DB47}" type="presParOf" srcId="{AFC24793-A734-4A9E-95DD-616B3A9ABFF1}" destId="{B08CC514-3B6B-454E-A208-83F8C02535D1}" srcOrd="1" destOrd="0" presId="urn:microsoft.com/office/officeart/2005/8/layout/vList3"/>
    <dgm:cxn modelId="{45622746-3B2F-476E-9E1A-6E6148A12C5F}" type="presParOf" srcId="{6C2A2E80-A802-4B1C-83D3-0C1A9324E08E}" destId="{16F32F3C-2230-47EF-826F-EF905CD2FAE7}" srcOrd="3" destOrd="0" presId="urn:microsoft.com/office/officeart/2005/8/layout/vList3"/>
    <dgm:cxn modelId="{9C2665B9-DAA9-4B1E-9D6E-ABFE7B15B91E}" type="presParOf" srcId="{6C2A2E80-A802-4B1C-83D3-0C1A9324E08E}" destId="{DA9F9D11-35C3-4625-8F7C-9A2F17E47A6D}" srcOrd="4" destOrd="0" presId="urn:microsoft.com/office/officeart/2005/8/layout/vList3"/>
    <dgm:cxn modelId="{46D4D1AE-9EE7-4ACC-AE59-3A3F3899F292}" type="presParOf" srcId="{DA9F9D11-35C3-4625-8F7C-9A2F17E47A6D}" destId="{DD529BD8-1093-4AD4-9CD3-4F0E7977DA43}" srcOrd="0" destOrd="0" presId="urn:microsoft.com/office/officeart/2005/8/layout/vList3"/>
    <dgm:cxn modelId="{13ACED68-ABA7-4019-8D4B-69A8AA796C97}" type="presParOf" srcId="{DA9F9D11-35C3-4625-8F7C-9A2F17E47A6D}" destId="{98FAD117-DF0D-4019-990A-F7BAB2B9FE5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114A72-2D26-4BD5-BE9D-536CBF9F059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BFBEAF8-6C9C-442B-A183-9F4DCDC90E96}">
      <dgm:prSet custT="1"/>
      <dgm:spPr/>
      <dgm:t>
        <a:bodyPr/>
        <a:lstStyle/>
        <a:p>
          <a:r>
            <a:rPr lang="en-US" sz="2400" baseline="0" dirty="0">
              <a:latin typeface="Arial" panose="020B0604020202020204" pitchFamily="34" charset="0"/>
              <a:cs typeface="Arial" panose="020B0604020202020204" pitchFamily="34" charset="0"/>
            </a:rPr>
            <a:t>Financial Security:</a:t>
          </a:r>
          <a:endParaRPr lang="en-US" sz="2400" dirty="0">
            <a:latin typeface="Arial" panose="020B0604020202020204" pitchFamily="34" charset="0"/>
            <a:cs typeface="Arial" panose="020B0604020202020204" pitchFamily="34" charset="0"/>
          </a:endParaRPr>
        </a:p>
      </dgm:t>
    </dgm:pt>
    <dgm:pt modelId="{765B6AB9-2C31-4229-9A65-6194B220C0E0}" type="parTrans" cxnId="{7FFFB0D6-2541-44F4-89DA-98C6F1FF9212}">
      <dgm:prSet/>
      <dgm:spPr/>
      <dgm:t>
        <a:bodyPr/>
        <a:lstStyle/>
        <a:p>
          <a:endParaRPr lang="en-US"/>
        </a:p>
      </dgm:t>
    </dgm:pt>
    <dgm:pt modelId="{7009BDC3-296D-4990-8C29-C7CB5CBC3625}" type="sibTrans" cxnId="{7FFFB0D6-2541-44F4-89DA-98C6F1FF9212}">
      <dgm:prSet/>
      <dgm:spPr/>
      <dgm:t>
        <a:bodyPr/>
        <a:lstStyle/>
        <a:p>
          <a:endParaRPr lang="en-US"/>
        </a:p>
      </dgm:t>
    </dgm:pt>
    <dgm:pt modelId="{AF0F47AC-6E2E-4EBB-BD71-55A3BF648EB9}">
      <dgm:prSet custT="1"/>
      <dgm:spPr/>
      <dgm:t>
        <a:bodyPr/>
        <a:lstStyle/>
        <a:p>
          <a:pPr>
            <a:lnSpc>
              <a:spcPct val="100000"/>
            </a:lnSpc>
            <a:spcBef>
              <a:spcPts val="1200"/>
            </a:spcBef>
            <a:spcAft>
              <a:spcPts val="1200"/>
            </a:spcAft>
          </a:pPr>
          <a:r>
            <a:rPr lang="en-US" sz="2400" baseline="0" dirty="0">
              <a:latin typeface="Arial" panose="020B0604020202020204" pitchFamily="34" charset="0"/>
              <a:cs typeface="Arial" panose="020B0604020202020204" pitchFamily="34" charset="0"/>
            </a:rPr>
            <a:t>Average monthly income increase: $210</a:t>
          </a:r>
          <a:endParaRPr lang="en-US" sz="2400" dirty="0">
            <a:latin typeface="Arial" panose="020B0604020202020204" pitchFamily="34" charset="0"/>
            <a:cs typeface="Arial" panose="020B0604020202020204" pitchFamily="34" charset="0"/>
          </a:endParaRPr>
        </a:p>
      </dgm:t>
    </dgm:pt>
    <dgm:pt modelId="{8AE2B62A-EEA1-4E54-8FDC-0532D2B8EC93}" type="parTrans" cxnId="{98A2B2F2-E4F8-4731-AFC5-66E7F02EB53C}">
      <dgm:prSet/>
      <dgm:spPr/>
      <dgm:t>
        <a:bodyPr/>
        <a:lstStyle/>
        <a:p>
          <a:endParaRPr lang="en-US"/>
        </a:p>
      </dgm:t>
    </dgm:pt>
    <dgm:pt modelId="{7B126A2E-F1B6-4EF1-9C11-811845DD3C9A}" type="sibTrans" cxnId="{98A2B2F2-E4F8-4731-AFC5-66E7F02EB53C}">
      <dgm:prSet/>
      <dgm:spPr/>
      <dgm:t>
        <a:bodyPr/>
        <a:lstStyle/>
        <a:p>
          <a:endParaRPr lang="en-US"/>
        </a:p>
      </dgm:t>
    </dgm:pt>
    <dgm:pt modelId="{728CE057-4479-4E7C-9969-7C7BC4D9D0C0}">
      <dgm:prSet custT="1"/>
      <dgm:spPr/>
      <dgm:t>
        <a:bodyPr/>
        <a:lstStyle/>
        <a:p>
          <a:pPr>
            <a:lnSpc>
              <a:spcPct val="100000"/>
            </a:lnSpc>
            <a:spcBef>
              <a:spcPts val="1200"/>
            </a:spcBef>
            <a:spcAft>
              <a:spcPts val="1200"/>
            </a:spcAft>
          </a:pPr>
          <a:r>
            <a:rPr lang="en-US" sz="2400" baseline="0" dirty="0">
              <a:latin typeface="Arial" panose="020B0604020202020204" pitchFamily="34" charset="0"/>
              <a:cs typeface="Arial" panose="020B0604020202020204" pitchFamily="34" charset="0"/>
            </a:rPr>
            <a:t>Average credit score increase: 122 points</a:t>
          </a:r>
          <a:endParaRPr lang="en-US" sz="2400" dirty="0">
            <a:latin typeface="Arial" panose="020B0604020202020204" pitchFamily="34" charset="0"/>
            <a:cs typeface="Arial" panose="020B0604020202020204" pitchFamily="34" charset="0"/>
          </a:endParaRPr>
        </a:p>
      </dgm:t>
    </dgm:pt>
    <dgm:pt modelId="{C5A0F015-2768-4762-8BEA-BC48F91DBAB4}" type="parTrans" cxnId="{A1A5C33A-49D7-489F-B997-519D24EECC1D}">
      <dgm:prSet/>
      <dgm:spPr/>
      <dgm:t>
        <a:bodyPr/>
        <a:lstStyle/>
        <a:p>
          <a:endParaRPr lang="en-US"/>
        </a:p>
      </dgm:t>
    </dgm:pt>
    <dgm:pt modelId="{D91E5DF7-B050-4B6A-BC13-D002640153BE}" type="sibTrans" cxnId="{A1A5C33A-49D7-489F-B997-519D24EECC1D}">
      <dgm:prSet/>
      <dgm:spPr/>
      <dgm:t>
        <a:bodyPr/>
        <a:lstStyle/>
        <a:p>
          <a:endParaRPr lang="en-US"/>
        </a:p>
      </dgm:t>
    </dgm:pt>
    <dgm:pt modelId="{A5F42DA9-E72C-4F59-8C9D-00F5431A2CA1}">
      <dgm:prSet custT="1"/>
      <dgm:spPr>
        <a:solidFill>
          <a:srgbClr val="00B050"/>
        </a:solidFill>
      </dgm:spPr>
      <dgm:t>
        <a:bodyPr/>
        <a:lstStyle/>
        <a:p>
          <a:r>
            <a:rPr lang="en-US" sz="2400" baseline="0" dirty="0">
              <a:latin typeface="Arial" panose="020B0604020202020204" pitchFamily="34" charset="0"/>
              <a:cs typeface="Arial" panose="020B0604020202020204" pitchFamily="34" charset="0"/>
            </a:rPr>
            <a:t>Healthcare Utilization and Cost:</a:t>
          </a:r>
          <a:endParaRPr lang="en-US" sz="2400" dirty="0">
            <a:latin typeface="Arial" panose="020B0604020202020204" pitchFamily="34" charset="0"/>
            <a:cs typeface="Arial" panose="020B0604020202020204" pitchFamily="34" charset="0"/>
          </a:endParaRPr>
        </a:p>
      </dgm:t>
    </dgm:pt>
    <dgm:pt modelId="{313AD8C3-CEF3-4B3A-89D3-7C49838DA762}" type="parTrans" cxnId="{B6A96BD2-AFAA-4EB4-B790-A7F635AAAD51}">
      <dgm:prSet/>
      <dgm:spPr/>
      <dgm:t>
        <a:bodyPr/>
        <a:lstStyle/>
        <a:p>
          <a:endParaRPr lang="en-US"/>
        </a:p>
      </dgm:t>
    </dgm:pt>
    <dgm:pt modelId="{9175CD17-7FB3-4D78-9E3B-8414F436D02B}" type="sibTrans" cxnId="{B6A96BD2-AFAA-4EB4-B790-A7F635AAAD51}">
      <dgm:prSet/>
      <dgm:spPr/>
      <dgm:t>
        <a:bodyPr/>
        <a:lstStyle/>
        <a:p>
          <a:endParaRPr lang="en-US"/>
        </a:p>
      </dgm:t>
    </dgm:pt>
    <dgm:pt modelId="{49D3B32C-879A-4426-8C11-C16A305956E8}">
      <dgm:prSet custT="1"/>
      <dgm:spPr/>
      <dgm:t>
        <a:bodyPr/>
        <a:lstStyle/>
        <a:p>
          <a:pPr>
            <a:lnSpc>
              <a:spcPct val="100000"/>
            </a:lnSpc>
            <a:spcBef>
              <a:spcPts val="1200"/>
            </a:spcBef>
            <a:spcAft>
              <a:spcPts val="1200"/>
            </a:spcAft>
          </a:pPr>
          <a:r>
            <a:rPr lang="en-US" sz="2400" baseline="0" dirty="0">
              <a:latin typeface="Arial" panose="020B0604020202020204" pitchFamily="34" charset="0"/>
              <a:cs typeface="Arial" panose="020B0604020202020204" pitchFamily="34" charset="0"/>
            </a:rPr>
            <a:t>24% reduction in ED visits = $36,000 cost savings</a:t>
          </a:r>
          <a:endParaRPr lang="en-US" sz="2400" dirty="0">
            <a:latin typeface="Arial" panose="020B0604020202020204" pitchFamily="34" charset="0"/>
            <a:cs typeface="Arial" panose="020B0604020202020204" pitchFamily="34" charset="0"/>
          </a:endParaRPr>
        </a:p>
      </dgm:t>
    </dgm:pt>
    <dgm:pt modelId="{C8F90461-A537-4F7E-A581-467140F37466}" type="parTrans" cxnId="{7D4F1690-1ADE-4394-ACA1-15539D6BBEC5}">
      <dgm:prSet/>
      <dgm:spPr/>
      <dgm:t>
        <a:bodyPr/>
        <a:lstStyle/>
        <a:p>
          <a:endParaRPr lang="en-US"/>
        </a:p>
      </dgm:t>
    </dgm:pt>
    <dgm:pt modelId="{037C9CAB-4A6A-403B-9081-65F1F56FE59D}" type="sibTrans" cxnId="{7D4F1690-1ADE-4394-ACA1-15539D6BBEC5}">
      <dgm:prSet/>
      <dgm:spPr/>
      <dgm:t>
        <a:bodyPr/>
        <a:lstStyle/>
        <a:p>
          <a:endParaRPr lang="en-US"/>
        </a:p>
      </dgm:t>
    </dgm:pt>
    <dgm:pt modelId="{19FFF626-0325-4016-AADB-24C87B8B7995}">
      <dgm:prSet custT="1"/>
      <dgm:spPr/>
      <dgm:t>
        <a:bodyPr/>
        <a:lstStyle/>
        <a:p>
          <a:pPr>
            <a:lnSpc>
              <a:spcPct val="100000"/>
            </a:lnSpc>
            <a:spcBef>
              <a:spcPts val="1200"/>
            </a:spcBef>
            <a:spcAft>
              <a:spcPts val="1200"/>
            </a:spcAft>
          </a:pPr>
          <a:r>
            <a:rPr lang="en-US" sz="2400" baseline="0" dirty="0">
              <a:latin typeface="Arial" panose="020B0604020202020204" pitchFamily="34" charset="0"/>
              <a:cs typeface="Arial" panose="020B0604020202020204" pitchFamily="34" charset="0"/>
            </a:rPr>
            <a:t>18% reduction in inpatient visits = $134,000 cost savings</a:t>
          </a:r>
          <a:endParaRPr lang="en-US" sz="2400" dirty="0">
            <a:latin typeface="Arial" panose="020B0604020202020204" pitchFamily="34" charset="0"/>
            <a:cs typeface="Arial" panose="020B0604020202020204" pitchFamily="34" charset="0"/>
          </a:endParaRPr>
        </a:p>
      </dgm:t>
    </dgm:pt>
    <dgm:pt modelId="{75649D16-9822-4D71-9045-968304E95E3D}" type="parTrans" cxnId="{3874F66C-70E1-4E29-B31A-035567EC4525}">
      <dgm:prSet/>
      <dgm:spPr/>
      <dgm:t>
        <a:bodyPr/>
        <a:lstStyle/>
        <a:p>
          <a:endParaRPr lang="en-US"/>
        </a:p>
      </dgm:t>
    </dgm:pt>
    <dgm:pt modelId="{2F97B211-777F-4113-9FCC-17248B985A65}" type="sibTrans" cxnId="{3874F66C-70E1-4E29-B31A-035567EC4525}">
      <dgm:prSet/>
      <dgm:spPr/>
      <dgm:t>
        <a:bodyPr/>
        <a:lstStyle/>
        <a:p>
          <a:endParaRPr lang="en-US"/>
        </a:p>
      </dgm:t>
    </dgm:pt>
    <dgm:pt modelId="{0167CB08-91BB-4E45-8738-E484C55FE72B}" type="pres">
      <dgm:prSet presAssocID="{C0114A72-2D26-4BD5-BE9D-536CBF9F059E}" presName="linear" presStyleCnt="0">
        <dgm:presLayoutVars>
          <dgm:animLvl val="lvl"/>
          <dgm:resizeHandles val="exact"/>
        </dgm:presLayoutVars>
      </dgm:prSet>
      <dgm:spPr/>
    </dgm:pt>
    <dgm:pt modelId="{BD326AC0-6C71-44AD-9BAA-3BB3A8D81E47}" type="pres">
      <dgm:prSet presAssocID="{CBFBEAF8-6C9C-442B-A183-9F4DCDC90E96}" presName="parentText" presStyleLbl="node1" presStyleIdx="0" presStyleCnt="2" custScaleY="37749">
        <dgm:presLayoutVars>
          <dgm:chMax val="0"/>
          <dgm:bulletEnabled val="1"/>
        </dgm:presLayoutVars>
      </dgm:prSet>
      <dgm:spPr/>
    </dgm:pt>
    <dgm:pt modelId="{B4CA3B69-A9EC-4A59-9DEE-53F3E4112B09}" type="pres">
      <dgm:prSet presAssocID="{CBFBEAF8-6C9C-442B-A183-9F4DCDC90E96}" presName="childText" presStyleLbl="revTx" presStyleIdx="0" presStyleCnt="2">
        <dgm:presLayoutVars>
          <dgm:bulletEnabled val="1"/>
        </dgm:presLayoutVars>
      </dgm:prSet>
      <dgm:spPr/>
    </dgm:pt>
    <dgm:pt modelId="{86221BDA-CE29-4786-BF92-EBE64C02CD9C}" type="pres">
      <dgm:prSet presAssocID="{A5F42DA9-E72C-4F59-8C9D-00F5431A2CA1}" presName="parentText" presStyleLbl="node1" presStyleIdx="1" presStyleCnt="2" custScaleY="36957">
        <dgm:presLayoutVars>
          <dgm:chMax val="0"/>
          <dgm:bulletEnabled val="1"/>
        </dgm:presLayoutVars>
      </dgm:prSet>
      <dgm:spPr/>
    </dgm:pt>
    <dgm:pt modelId="{A3252A04-3F23-4841-AE1F-290ECFC1F0CA}" type="pres">
      <dgm:prSet presAssocID="{A5F42DA9-E72C-4F59-8C9D-00F5431A2CA1}" presName="childText" presStyleLbl="revTx" presStyleIdx="1" presStyleCnt="2">
        <dgm:presLayoutVars>
          <dgm:bulletEnabled val="1"/>
        </dgm:presLayoutVars>
      </dgm:prSet>
      <dgm:spPr/>
    </dgm:pt>
  </dgm:ptLst>
  <dgm:cxnLst>
    <dgm:cxn modelId="{873DC833-EEA5-494F-98CF-11290CD9A93F}" type="presOf" srcId="{49D3B32C-879A-4426-8C11-C16A305956E8}" destId="{A3252A04-3F23-4841-AE1F-290ECFC1F0CA}" srcOrd="0" destOrd="0" presId="urn:microsoft.com/office/officeart/2005/8/layout/vList2"/>
    <dgm:cxn modelId="{A1A5C33A-49D7-489F-B997-519D24EECC1D}" srcId="{CBFBEAF8-6C9C-442B-A183-9F4DCDC90E96}" destId="{728CE057-4479-4E7C-9969-7C7BC4D9D0C0}" srcOrd="1" destOrd="0" parTransId="{C5A0F015-2768-4762-8BEA-BC48F91DBAB4}" sibTransId="{D91E5DF7-B050-4B6A-BC13-D002640153BE}"/>
    <dgm:cxn modelId="{3874F66C-70E1-4E29-B31A-035567EC4525}" srcId="{A5F42DA9-E72C-4F59-8C9D-00F5431A2CA1}" destId="{19FFF626-0325-4016-AADB-24C87B8B7995}" srcOrd="1" destOrd="0" parTransId="{75649D16-9822-4D71-9045-968304E95E3D}" sibTransId="{2F97B211-777F-4113-9FCC-17248B985A65}"/>
    <dgm:cxn modelId="{2DE7C270-67B6-4D7A-BC3F-FEAA4F71D56D}" type="presOf" srcId="{C0114A72-2D26-4BD5-BE9D-536CBF9F059E}" destId="{0167CB08-91BB-4E45-8738-E484C55FE72B}" srcOrd="0" destOrd="0" presId="urn:microsoft.com/office/officeart/2005/8/layout/vList2"/>
    <dgm:cxn modelId="{E109FE59-A895-4386-819B-A2138218EC6F}" type="presOf" srcId="{AF0F47AC-6E2E-4EBB-BD71-55A3BF648EB9}" destId="{B4CA3B69-A9EC-4A59-9DEE-53F3E4112B09}" srcOrd="0" destOrd="0" presId="urn:microsoft.com/office/officeart/2005/8/layout/vList2"/>
    <dgm:cxn modelId="{7D4F1690-1ADE-4394-ACA1-15539D6BBEC5}" srcId="{A5F42DA9-E72C-4F59-8C9D-00F5431A2CA1}" destId="{49D3B32C-879A-4426-8C11-C16A305956E8}" srcOrd="0" destOrd="0" parTransId="{C8F90461-A537-4F7E-A581-467140F37466}" sibTransId="{037C9CAB-4A6A-403B-9081-65F1F56FE59D}"/>
    <dgm:cxn modelId="{0EB9129E-8EA9-4695-9255-E26C1B4C1AAE}" type="presOf" srcId="{CBFBEAF8-6C9C-442B-A183-9F4DCDC90E96}" destId="{BD326AC0-6C71-44AD-9BAA-3BB3A8D81E47}" srcOrd="0" destOrd="0" presId="urn:microsoft.com/office/officeart/2005/8/layout/vList2"/>
    <dgm:cxn modelId="{6EB51EC5-D06F-433D-9367-047D679049BA}" type="presOf" srcId="{19FFF626-0325-4016-AADB-24C87B8B7995}" destId="{A3252A04-3F23-4841-AE1F-290ECFC1F0CA}" srcOrd="0" destOrd="1" presId="urn:microsoft.com/office/officeart/2005/8/layout/vList2"/>
    <dgm:cxn modelId="{B6A96BD2-AFAA-4EB4-B790-A7F635AAAD51}" srcId="{C0114A72-2D26-4BD5-BE9D-536CBF9F059E}" destId="{A5F42DA9-E72C-4F59-8C9D-00F5431A2CA1}" srcOrd="1" destOrd="0" parTransId="{313AD8C3-CEF3-4B3A-89D3-7C49838DA762}" sibTransId="{9175CD17-7FB3-4D78-9E3B-8414F436D02B}"/>
    <dgm:cxn modelId="{0B9D9CD4-3D7C-47B3-B4B5-87F3273879A4}" type="presOf" srcId="{A5F42DA9-E72C-4F59-8C9D-00F5431A2CA1}" destId="{86221BDA-CE29-4786-BF92-EBE64C02CD9C}" srcOrd="0" destOrd="0" presId="urn:microsoft.com/office/officeart/2005/8/layout/vList2"/>
    <dgm:cxn modelId="{7FFFB0D6-2541-44F4-89DA-98C6F1FF9212}" srcId="{C0114A72-2D26-4BD5-BE9D-536CBF9F059E}" destId="{CBFBEAF8-6C9C-442B-A183-9F4DCDC90E96}" srcOrd="0" destOrd="0" parTransId="{765B6AB9-2C31-4229-9A65-6194B220C0E0}" sibTransId="{7009BDC3-296D-4990-8C29-C7CB5CBC3625}"/>
    <dgm:cxn modelId="{E4349FDA-F98C-497C-892A-D65FD5AE7329}" type="presOf" srcId="{728CE057-4479-4E7C-9969-7C7BC4D9D0C0}" destId="{B4CA3B69-A9EC-4A59-9DEE-53F3E4112B09}" srcOrd="0" destOrd="1" presId="urn:microsoft.com/office/officeart/2005/8/layout/vList2"/>
    <dgm:cxn modelId="{98A2B2F2-E4F8-4731-AFC5-66E7F02EB53C}" srcId="{CBFBEAF8-6C9C-442B-A183-9F4DCDC90E96}" destId="{AF0F47AC-6E2E-4EBB-BD71-55A3BF648EB9}" srcOrd="0" destOrd="0" parTransId="{8AE2B62A-EEA1-4E54-8FDC-0532D2B8EC93}" sibTransId="{7B126A2E-F1B6-4EF1-9C11-811845DD3C9A}"/>
    <dgm:cxn modelId="{DEC5803A-7830-4AB7-BC36-335CD4E4CE9C}" type="presParOf" srcId="{0167CB08-91BB-4E45-8738-E484C55FE72B}" destId="{BD326AC0-6C71-44AD-9BAA-3BB3A8D81E47}" srcOrd="0" destOrd="0" presId="urn:microsoft.com/office/officeart/2005/8/layout/vList2"/>
    <dgm:cxn modelId="{9B54BD4A-C7C9-4527-AE9B-5A3BB78D0A63}" type="presParOf" srcId="{0167CB08-91BB-4E45-8738-E484C55FE72B}" destId="{B4CA3B69-A9EC-4A59-9DEE-53F3E4112B09}" srcOrd="1" destOrd="0" presId="urn:microsoft.com/office/officeart/2005/8/layout/vList2"/>
    <dgm:cxn modelId="{116DC7E1-F5E2-4420-8C57-FCC3E12726AE}" type="presParOf" srcId="{0167CB08-91BB-4E45-8738-E484C55FE72B}" destId="{86221BDA-CE29-4786-BF92-EBE64C02CD9C}" srcOrd="2" destOrd="0" presId="urn:microsoft.com/office/officeart/2005/8/layout/vList2"/>
    <dgm:cxn modelId="{77B9D4B5-4C6D-4732-AB24-537CFCFF2859}" type="presParOf" srcId="{0167CB08-91BB-4E45-8738-E484C55FE72B}" destId="{A3252A04-3F23-4841-AE1F-290ECFC1F0C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27A18D-A261-42DD-AE36-5FCDFFBD1D95}">
      <dsp:nvSpPr>
        <dsp:cNvPr id="0" name=""/>
        <dsp:cNvSpPr/>
      </dsp:nvSpPr>
      <dsp:spPr>
        <a:xfrm rot="10800000">
          <a:off x="1103957" y="66"/>
          <a:ext cx="3543675" cy="84551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2847" tIns="87630" rIns="163576" bIns="87630" numCol="1" spcCol="1270" anchor="ctr" anchorCtr="0">
          <a:noAutofit/>
        </a:bodyPr>
        <a:lstStyle/>
        <a:p>
          <a:pPr marL="0" lvl="0" indent="0" algn="ctr" defTabSz="1022350">
            <a:lnSpc>
              <a:spcPct val="90000"/>
            </a:lnSpc>
            <a:spcBef>
              <a:spcPct val="0"/>
            </a:spcBef>
            <a:spcAft>
              <a:spcPct val="35000"/>
            </a:spcAft>
            <a:buNone/>
          </a:pPr>
          <a:r>
            <a:rPr lang="en-US" sz="2300" kern="1200" dirty="0"/>
            <a:t>Emergency department usage </a:t>
          </a:r>
        </a:p>
      </dsp:txBody>
      <dsp:txXfrm rot="10800000">
        <a:off x="1315334" y="66"/>
        <a:ext cx="3332298" cy="845510"/>
      </dsp:txXfrm>
    </dsp:sp>
    <dsp:sp modelId="{8636C70F-2D18-4865-82CA-C4C38967BB7C}">
      <dsp:nvSpPr>
        <dsp:cNvPr id="0" name=""/>
        <dsp:cNvSpPr/>
      </dsp:nvSpPr>
      <dsp:spPr>
        <a:xfrm>
          <a:off x="681202" y="66"/>
          <a:ext cx="845510" cy="845510"/>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8CC514-3B6B-454E-A208-83F8C02535D1}">
      <dsp:nvSpPr>
        <dsp:cNvPr id="0" name=""/>
        <dsp:cNvSpPr/>
      </dsp:nvSpPr>
      <dsp:spPr>
        <a:xfrm rot="10800000">
          <a:off x="1103957" y="1097967"/>
          <a:ext cx="3543675" cy="84551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2847" tIns="87630" rIns="163576" bIns="87630" numCol="1" spcCol="1270" anchor="ctr" anchorCtr="0">
          <a:noAutofit/>
        </a:bodyPr>
        <a:lstStyle/>
        <a:p>
          <a:pPr marL="0" lvl="0" indent="0" algn="ctr" defTabSz="1022350">
            <a:lnSpc>
              <a:spcPct val="90000"/>
            </a:lnSpc>
            <a:spcBef>
              <a:spcPct val="0"/>
            </a:spcBef>
            <a:spcAft>
              <a:spcPct val="35000"/>
            </a:spcAft>
            <a:buNone/>
          </a:pPr>
          <a:r>
            <a:rPr lang="en-US" sz="2300" kern="1200" dirty="0"/>
            <a:t>Readmission rates</a:t>
          </a:r>
        </a:p>
      </dsp:txBody>
      <dsp:txXfrm rot="10800000">
        <a:off x="1315334" y="1097967"/>
        <a:ext cx="3332298" cy="845510"/>
      </dsp:txXfrm>
    </dsp:sp>
    <dsp:sp modelId="{04CE4056-EC5F-49FE-8BB6-EC3B124DA222}">
      <dsp:nvSpPr>
        <dsp:cNvPr id="0" name=""/>
        <dsp:cNvSpPr/>
      </dsp:nvSpPr>
      <dsp:spPr>
        <a:xfrm>
          <a:off x="681202" y="1097967"/>
          <a:ext cx="845510" cy="845510"/>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FAD117-DF0D-4019-990A-F7BAB2B9FE5C}">
      <dsp:nvSpPr>
        <dsp:cNvPr id="0" name=""/>
        <dsp:cNvSpPr/>
      </dsp:nvSpPr>
      <dsp:spPr>
        <a:xfrm rot="10800000">
          <a:off x="1103957" y="2195869"/>
          <a:ext cx="3543675" cy="84551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2847" tIns="87630" rIns="163576"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Per member per </a:t>
          </a:r>
          <a:r>
            <a:rPr lang="en-US" sz="2300" kern="1200"/>
            <a:t>year medical cost</a:t>
          </a:r>
        </a:p>
      </dsp:txBody>
      <dsp:txXfrm rot="10800000">
        <a:off x="1315334" y="2195869"/>
        <a:ext cx="3332298" cy="845510"/>
      </dsp:txXfrm>
    </dsp:sp>
    <dsp:sp modelId="{DD529BD8-1093-4AD4-9CD3-4F0E7977DA43}">
      <dsp:nvSpPr>
        <dsp:cNvPr id="0" name=""/>
        <dsp:cNvSpPr/>
      </dsp:nvSpPr>
      <dsp:spPr>
        <a:xfrm>
          <a:off x="681202" y="2195869"/>
          <a:ext cx="845510" cy="845510"/>
        </a:xfrm>
        <a:prstGeom prst="ellipse">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26AC0-6C71-44AD-9BAA-3BB3A8D81E47}">
      <dsp:nvSpPr>
        <dsp:cNvPr id="0" name=""/>
        <dsp:cNvSpPr/>
      </dsp:nvSpPr>
      <dsp:spPr>
        <a:xfrm>
          <a:off x="0" y="291460"/>
          <a:ext cx="8637373" cy="4522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baseline="0" dirty="0">
              <a:latin typeface="Arial" panose="020B0604020202020204" pitchFamily="34" charset="0"/>
              <a:cs typeface="Arial" panose="020B0604020202020204" pitchFamily="34" charset="0"/>
            </a:rPr>
            <a:t>Financial Security:</a:t>
          </a:r>
          <a:endParaRPr lang="en-US" sz="2400" kern="1200" dirty="0">
            <a:latin typeface="Arial" panose="020B0604020202020204" pitchFamily="34" charset="0"/>
            <a:cs typeface="Arial" panose="020B0604020202020204" pitchFamily="34" charset="0"/>
          </a:endParaRPr>
        </a:p>
      </dsp:txBody>
      <dsp:txXfrm>
        <a:off x="22078" y="313538"/>
        <a:ext cx="8593217" cy="408107"/>
      </dsp:txXfrm>
    </dsp:sp>
    <dsp:sp modelId="{B4CA3B69-A9EC-4A59-9DEE-53F3E4112B09}">
      <dsp:nvSpPr>
        <dsp:cNvPr id="0" name=""/>
        <dsp:cNvSpPr/>
      </dsp:nvSpPr>
      <dsp:spPr>
        <a:xfrm>
          <a:off x="0" y="743723"/>
          <a:ext cx="8637373"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237" tIns="30480" rIns="170688" bIns="30480" numCol="1" spcCol="1270" anchor="t" anchorCtr="0">
          <a:noAutofit/>
        </a:bodyPr>
        <a:lstStyle/>
        <a:p>
          <a:pPr marL="228600" lvl="1" indent="-228600" algn="l" defTabSz="1066800">
            <a:lnSpc>
              <a:spcPct val="100000"/>
            </a:lnSpc>
            <a:spcBef>
              <a:spcPct val="0"/>
            </a:spcBef>
            <a:spcAft>
              <a:spcPts val="1200"/>
            </a:spcAft>
            <a:buChar char="•"/>
          </a:pPr>
          <a:r>
            <a:rPr lang="en-US" sz="2400" kern="1200" baseline="0" dirty="0">
              <a:latin typeface="Arial" panose="020B0604020202020204" pitchFamily="34" charset="0"/>
              <a:cs typeface="Arial" panose="020B0604020202020204" pitchFamily="34" charset="0"/>
            </a:rPr>
            <a:t>Average monthly income increase: $210</a:t>
          </a:r>
          <a:endParaRPr lang="en-US" sz="2400" kern="1200" dirty="0">
            <a:latin typeface="Arial" panose="020B0604020202020204" pitchFamily="34" charset="0"/>
            <a:cs typeface="Arial" panose="020B0604020202020204" pitchFamily="34" charset="0"/>
          </a:endParaRPr>
        </a:p>
        <a:p>
          <a:pPr marL="228600" lvl="1" indent="-228600" algn="l" defTabSz="1066800">
            <a:lnSpc>
              <a:spcPct val="100000"/>
            </a:lnSpc>
            <a:spcBef>
              <a:spcPct val="0"/>
            </a:spcBef>
            <a:spcAft>
              <a:spcPts val="1200"/>
            </a:spcAft>
            <a:buChar char="•"/>
          </a:pPr>
          <a:r>
            <a:rPr lang="en-US" sz="2400" kern="1200" baseline="0" dirty="0">
              <a:latin typeface="Arial" panose="020B0604020202020204" pitchFamily="34" charset="0"/>
              <a:cs typeface="Arial" panose="020B0604020202020204" pitchFamily="34" charset="0"/>
            </a:rPr>
            <a:t>Average credit score increase: 122 points</a:t>
          </a:r>
          <a:endParaRPr lang="en-US" sz="2400" kern="1200" dirty="0">
            <a:latin typeface="Arial" panose="020B0604020202020204" pitchFamily="34" charset="0"/>
            <a:cs typeface="Arial" panose="020B0604020202020204" pitchFamily="34" charset="0"/>
          </a:endParaRPr>
        </a:p>
      </dsp:txBody>
      <dsp:txXfrm>
        <a:off x="0" y="743723"/>
        <a:ext cx="8637373" cy="1059840"/>
      </dsp:txXfrm>
    </dsp:sp>
    <dsp:sp modelId="{86221BDA-CE29-4786-BF92-EBE64C02CD9C}">
      <dsp:nvSpPr>
        <dsp:cNvPr id="0" name=""/>
        <dsp:cNvSpPr/>
      </dsp:nvSpPr>
      <dsp:spPr>
        <a:xfrm>
          <a:off x="0" y="1803563"/>
          <a:ext cx="8637373" cy="442774"/>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baseline="0" dirty="0">
              <a:latin typeface="Arial" panose="020B0604020202020204" pitchFamily="34" charset="0"/>
              <a:cs typeface="Arial" panose="020B0604020202020204" pitchFamily="34" charset="0"/>
            </a:rPr>
            <a:t>Healthcare Utilization and Cost:</a:t>
          </a:r>
          <a:endParaRPr lang="en-US" sz="2400" kern="1200" dirty="0">
            <a:latin typeface="Arial" panose="020B0604020202020204" pitchFamily="34" charset="0"/>
            <a:cs typeface="Arial" panose="020B0604020202020204" pitchFamily="34" charset="0"/>
          </a:endParaRPr>
        </a:p>
      </dsp:txBody>
      <dsp:txXfrm>
        <a:off x="21614" y="1825177"/>
        <a:ext cx="8594145" cy="399546"/>
      </dsp:txXfrm>
    </dsp:sp>
    <dsp:sp modelId="{A3252A04-3F23-4841-AE1F-290ECFC1F0CA}">
      <dsp:nvSpPr>
        <dsp:cNvPr id="0" name=""/>
        <dsp:cNvSpPr/>
      </dsp:nvSpPr>
      <dsp:spPr>
        <a:xfrm>
          <a:off x="0" y="2246338"/>
          <a:ext cx="8637373"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237" tIns="30480" rIns="170688" bIns="30480" numCol="1" spcCol="1270" anchor="t" anchorCtr="0">
          <a:noAutofit/>
        </a:bodyPr>
        <a:lstStyle/>
        <a:p>
          <a:pPr marL="228600" lvl="1" indent="-228600" algn="l" defTabSz="1066800">
            <a:lnSpc>
              <a:spcPct val="100000"/>
            </a:lnSpc>
            <a:spcBef>
              <a:spcPct val="0"/>
            </a:spcBef>
            <a:spcAft>
              <a:spcPts val="1200"/>
            </a:spcAft>
            <a:buChar char="•"/>
          </a:pPr>
          <a:r>
            <a:rPr lang="en-US" sz="2400" kern="1200" baseline="0" dirty="0">
              <a:latin typeface="Arial" panose="020B0604020202020204" pitchFamily="34" charset="0"/>
              <a:cs typeface="Arial" panose="020B0604020202020204" pitchFamily="34" charset="0"/>
            </a:rPr>
            <a:t>24% reduction in ED visits = $36,000 cost savings</a:t>
          </a:r>
          <a:endParaRPr lang="en-US" sz="2400" kern="1200" dirty="0">
            <a:latin typeface="Arial" panose="020B0604020202020204" pitchFamily="34" charset="0"/>
            <a:cs typeface="Arial" panose="020B0604020202020204" pitchFamily="34" charset="0"/>
          </a:endParaRPr>
        </a:p>
        <a:p>
          <a:pPr marL="228600" lvl="1" indent="-228600" algn="l" defTabSz="1066800">
            <a:lnSpc>
              <a:spcPct val="100000"/>
            </a:lnSpc>
            <a:spcBef>
              <a:spcPct val="0"/>
            </a:spcBef>
            <a:spcAft>
              <a:spcPts val="1200"/>
            </a:spcAft>
            <a:buChar char="•"/>
          </a:pPr>
          <a:r>
            <a:rPr lang="en-US" sz="2400" kern="1200" baseline="0" dirty="0">
              <a:latin typeface="Arial" panose="020B0604020202020204" pitchFamily="34" charset="0"/>
              <a:cs typeface="Arial" panose="020B0604020202020204" pitchFamily="34" charset="0"/>
            </a:rPr>
            <a:t>18% reduction in inpatient visits = $134,000 cost savings</a:t>
          </a:r>
          <a:endParaRPr lang="en-US" sz="2400" kern="1200" dirty="0">
            <a:latin typeface="Arial" panose="020B0604020202020204" pitchFamily="34" charset="0"/>
            <a:cs typeface="Arial" panose="020B0604020202020204" pitchFamily="34" charset="0"/>
          </a:endParaRPr>
        </a:p>
      </dsp:txBody>
      <dsp:txXfrm>
        <a:off x="0" y="2246338"/>
        <a:ext cx="8637373" cy="1059840"/>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B007B5-4566-4B42-886B-F7A963E0CABE}" type="datetimeFigureOut">
              <a:rPr lang="en-US" smtClean="0"/>
              <a:t>4/6/2022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2DA59E-27DE-481C-9EF8-ADA0E59A2CA9}" type="slidenum">
              <a:rPr lang="en-US" smtClean="0"/>
              <a:t>‹#›</a:t>
            </a:fld>
            <a:endParaRPr lang="en-US" dirty="0"/>
          </a:p>
        </p:txBody>
      </p:sp>
    </p:spTree>
    <p:extLst>
      <p:ext uri="{BB962C8B-B14F-4D97-AF65-F5344CB8AC3E}">
        <p14:creationId xmlns:p14="http://schemas.microsoft.com/office/powerpoint/2010/main" val="1148840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2DA59E-27DE-481C-9EF8-ADA0E59A2CA9}" type="slidenum">
              <a:rPr lang="en-US" smtClean="0"/>
              <a:t>1</a:t>
            </a:fld>
            <a:endParaRPr lang="en-US" dirty="0"/>
          </a:p>
        </p:txBody>
      </p:sp>
    </p:spTree>
    <p:extLst>
      <p:ext uri="{BB962C8B-B14F-4D97-AF65-F5344CB8AC3E}">
        <p14:creationId xmlns:p14="http://schemas.microsoft.com/office/powerpoint/2010/main" val="838867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D43B4B-4907-5C40-80D6-55B34FAF3A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6055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F7AB9A-7421-8B48-9209-69D15362C7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2511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D43B4B-4907-5C40-80D6-55B34FAF3A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5367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2DA59E-27DE-481C-9EF8-ADA0E59A2CA9}" type="slidenum">
              <a:rPr lang="en-US" smtClean="0"/>
              <a:t>27</a:t>
            </a:fld>
            <a:endParaRPr lang="en-US" dirty="0"/>
          </a:p>
        </p:txBody>
      </p:sp>
    </p:spTree>
    <p:extLst>
      <p:ext uri="{BB962C8B-B14F-4D97-AF65-F5344CB8AC3E}">
        <p14:creationId xmlns:p14="http://schemas.microsoft.com/office/powerpoint/2010/main" val="1850166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2DA59E-27DE-481C-9EF8-ADA0E59A2CA9}" type="slidenum">
              <a:rPr lang="en-US" smtClean="0"/>
              <a:t>28</a:t>
            </a:fld>
            <a:endParaRPr lang="en-US" dirty="0"/>
          </a:p>
        </p:txBody>
      </p:sp>
    </p:spTree>
    <p:extLst>
      <p:ext uri="{BB962C8B-B14F-4D97-AF65-F5344CB8AC3E}">
        <p14:creationId xmlns:p14="http://schemas.microsoft.com/office/powerpoint/2010/main" val="3979260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2DA59E-27DE-481C-9EF8-ADA0E59A2CA9}" type="slidenum">
              <a:rPr lang="en-US" smtClean="0"/>
              <a:t>31</a:t>
            </a:fld>
            <a:endParaRPr lang="en-US" dirty="0"/>
          </a:p>
        </p:txBody>
      </p:sp>
    </p:spTree>
    <p:extLst>
      <p:ext uri="{BB962C8B-B14F-4D97-AF65-F5344CB8AC3E}">
        <p14:creationId xmlns:p14="http://schemas.microsoft.com/office/powerpoint/2010/main" val="3897850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D43B4B-4907-5C40-80D6-55B34FAF3A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0496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https://www.kff.org/wp-content/uploads/2021/04/WEB2-Excess-Deaths-Racial-Disparities_1.png</a:t>
            </a:r>
          </a:p>
        </p:txBody>
      </p:sp>
      <p:sp>
        <p:nvSpPr>
          <p:cNvPr id="4" name="Slide Number Placeholder 3"/>
          <p:cNvSpPr>
            <a:spLocks noGrp="1"/>
          </p:cNvSpPr>
          <p:nvPr>
            <p:ph type="sldNum" sz="quarter" idx="10"/>
          </p:nvPr>
        </p:nvSpPr>
        <p:spPr/>
        <p:txBody>
          <a:bodyPr/>
          <a:lstStyle/>
          <a:p>
            <a:fld id="{6E2DA59E-27DE-481C-9EF8-ADA0E59A2CA9}" type="slidenum">
              <a:rPr lang="en-US" smtClean="0"/>
              <a:t>6</a:t>
            </a:fld>
            <a:endParaRPr lang="en-US" dirty="0"/>
          </a:p>
        </p:txBody>
      </p:sp>
    </p:spTree>
    <p:extLst>
      <p:ext uri="{BB962C8B-B14F-4D97-AF65-F5344CB8AC3E}">
        <p14:creationId xmlns:p14="http://schemas.microsoft.com/office/powerpoint/2010/main" val="2320232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392915-D6E6-3E4B-A08E-44949A26FA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402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https://www.cdc.gov/drugoverdose/rxrate-maps/state2006.html</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392915-D6E6-3E4B-A08E-44949A26FA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7364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https://www.cdc.gov/nchs/data/nhis/sexual_orientation/asi_2015_stwebsite_tables.pdf</a:t>
            </a:r>
          </a:p>
        </p:txBody>
      </p:sp>
      <p:sp>
        <p:nvSpPr>
          <p:cNvPr id="4" name="Slide Number Placeholder 3"/>
          <p:cNvSpPr>
            <a:spLocks noGrp="1"/>
          </p:cNvSpPr>
          <p:nvPr>
            <p:ph type="sldNum" sz="quarter" idx="10"/>
          </p:nvPr>
        </p:nvSpPr>
        <p:spPr/>
        <p:txBody>
          <a:bodyPr/>
          <a:lstStyle/>
          <a:p>
            <a:fld id="{6E2DA59E-27DE-481C-9EF8-ADA0E59A2CA9}" type="slidenum">
              <a:rPr lang="en-US" smtClean="0"/>
              <a:t>9</a:t>
            </a:fld>
            <a:endParaRPr lang="en-US" dirty="0"/>
          </a:p>
        </p:txBody>
      </p:sp>
    </p:spTree>
    <p:extLst>
      <p:ext uri="{BB962C8B-B14F-4D97-AF65-F5344CB8AC3E}">
        <p14:creationId xmlns:p14="http://schemas.microsoft.com/office/powerpoint/2010/main" val="1634427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https://www.ncbi.nlm.nih.gov/pmc/articles/PMC4355692/table/tbl1/?report=objectonly</a:t>
            </a:r>
          </a:p>
          <a:p>
            <a:endParaRPr lang="en-US" dirty="0"/>
          </a:p>
        </p:txBody>
      </p:sp>
      <p:sp>
        <p:nvSpPr>
          <p:cNvPr id="4" name="Slide Number Placeholder 3"/>
          <p:cNvSpPr>
            <a:spLocks noGrp="1"/>
          </p:cNvSpPr>
          <p:nvPr>
            <p:ph type="sldNum" sz="quarter" idx="5"/>
          </p:nvPr>
        </p:nvSpPr>
        <p:spPr/>
        <p:txBody>
          <a:bodyPr/>
          <a:lstStyle/>
          <a:p>
            <a:fld id="{6E2DA59E-27DE-481C-9EF8-ADA0E59A2CA9}" type="slidenum">
              <a:rPr lang="en-US" smtClean="0"/>
              <a:t>10</a:t>
            </a:fld>
            <a:endParaRPr lang="en-US" dirty="0"/>
          </a:p>
        </p:txBody>
      </p:sp>
    </p:spTree>
    <p:extLst>
      <p:ext uri="{BB962C8B-B14F-4D97-AF65-F5344CB8AC3E}">
        <p14:creationId xmlns:p14="http://schemas.microsoft.com/office/powerpoint/2010/main" val="1120353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D43B4B-4907-5C40-80D6-55B34FAF3A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141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D43B4B-4907-5C40-80D6-55B34FAF3A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79506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0"/>
            <a:ext cx="9144001" cy="3448187"/>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800" y="4433338"/>
            <a:ext cx="993603" cy="481562"/>
          </a:xfrm>
          <a:prstGeom prst="rect">
            <a:avLst/>
          </a:prstGeom>
        </p:spPr>
      </p:pic>
      <p:sp>
        <p:nvSpPr>
          <p:cNvPr id="8" name="Text Placeholder 15"/>
          <p:cNvSpPr>
            <a:spLocks noGrp="1"/>
          </p:cNvSpPr>
          <p:nvPr>
            <p:ph type="body" sz="quarter" idx="10" hasCustomPrompt="1"/>
          </p:nvPr>
        </p:nvSpPr>
        <p:spPr>
          <a:xfrm>
            <a:off x="304800" y="488190"/>
            <a:ext cx="8547099" cy="2260500"/>
          </a:xfrm>
        </p:spPr>
        <p:txBody>
          <a:bodyPr anchor="b">
            <a:normAutofit/>
          </a:bodyPr>
          <a:lstStyle>
            <a:lvl1pPr marL="0" indent="0">
              <a:lnSpc>
                <a:spcPts val="4000"/>
              </a:lnSpc>
              <a:spcBef>
                <a:spcPts val="0"/>
              </a:spcBef>
              <a:buNone/>
              <a:defRPr sz="3200" b="1" baseline="0">
                <a:solidFill>
                  <a:srgbClr val="002E6D"/>
                </a:solidFill>
                <a:latin typeface="Arial" charset="0"/>
                <a:ea typeface="Arial" charset="0"/>
                <a:cs typeface="Arial" charset="0"/>
              </a:defRPr>
            </a:lvl1pPr>
          </a:lstStyle>
          <a:p>
            <a:pPr lvl="0"/>
            <a:r>
              <a:rPr lang="en-US" dirty="0"/>
              <a:t>Bolder. Brighter. Better.</a:t>
            </a:r>
          </a:p>
        </p:txBody>
      </p:sp>
      <p:sp>
        <p:nvSpPr>
          <p:cNvPr id="9" name="Subtitle 5"/>
          <p:cNvSpPr>
            <a:spLocks noGrp="1"/>
          </p:cNvSpPr>
          <p:nvPr>
            <p:ph type="subTitle" idx="11"/>
          </p:nvPr>
        </p:nvSpPr>
        <p:spPr>
          <a:xfrm>
            <a:off x="304800" y="3690365"/>
            <a:ext cx="5543885" cy="263717"/>
          </a:xfrm>
        </p:spPr>
        <p:txBody>
          <a:bodyPr>
            <a:normAutofit/>
          </a:bodyPr>
          <a:lstStyle>
            <a:lvl1pPr marL="0" indent="0">
              <a:buFontTx/>
              <a:buNone/>
              <a:defRPr sz="1800" baseline="0">
                <a:solidFill>
                  <a:srgbClr val="002E6D"/>
                </a:solidFill>
                <a:latin typeface="arial" charset="0"/>
              </a:defRPr>
            </a:lvl1pPr>
          </a:lstStyle>
          <a:p>
            <a:endParaRPr lang="en-US" dirty="0"/>
          </a:p>
        </p:txBody>
      </p:sp>
      <p:sp>
        <p:nvSpPr>
          <p:cNvPr id="10" name="Text Placeholder 6"/>
          <p:cNvSpPr>
            <a:spLocks noGrp="1"/>
          </p:cNvSpPr>
          <p:nvPr>
            <p:ph type="body" sz="quarter" idx="12"/>
          </p:nvPr>
        </p:nvSpPr>
        <p:spPr>
          <a:xfrm>
            <a:off x="304799" y="4095118"/>
            <a:ext cx="5543885" cy="449748"/>
          </a:xfrm>
        </p:spPr>
        <p:txBody>
          <a:bodyPr>
            <a:normAutofit/>
          </a:bodyPr>
          <a:lstStyle>
            <a:lvl1pPr marL="0" indent="0">
              <a:buFontTx/>
              <a:buNone/>
              <a:defRPr sz="1800" b="0" i="1" baseline="0">
                <a:solidFill>
                  <a:srgbClr val="002E6D"/>
                </a:solidFill>
                <a:latin typeface="arial" charset="0"/>
              </a:defRPr>
            </a:lvl1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Rectangle 6"/>
          <p:cNvSpPr/>
          <p:nvPr userDrawn="1"/>
        </p:nvSpPr>
        <p:spPr>
          <a:xfrm>
            <a:off x="182879" y="190831"/>
            <a:ext cx="8762153" cy="4797729"/>
          </a:xfrm>
          <a:prstGeom prst="rect">
            <a:avLst/>
          </a:prstGeom>
          <a:solidFill>
            <a:srgbClr val="D9D9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rgbClr val="002E6D"/>
                </a:solidFill>
                <a:latin typeface="Arial" charset="0"/>
                <a:ea typeface="Arial" charset="0"/>
                <a:cs typeface="Arial" charset="0"/>
              </a:defRPr>
            </a:lvl1pPr>
          </a:lstStyle>
          <a:p>
            <a:pPr lvl="0"/>
            <a:r>
              <a:rPr lang="en-US" dirty="0"/>
              <a:t>Click to edit Section title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48326" y="4214948"/>
            <a:ext cx="1247019" cy="779668"/>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4000" cy="5144333"/>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F28F0F54-C9BB-8242-9100-DCA49203CA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300" y="119270"/>
            <a:ext cx="8915400" cy="4904961"/>
          </a:xfrm>
          <a:prstGeom prst="rect">
            <a:avLst/>
          </a:prstGeom>
        </p:spPr>
      </p:pic>
      <p:sp>
        <p:nvSpPr>
          <p:cNvPr id="11" name="Title 1"/>
          <p:cNvSpPr>
            <a:spLocks noGrp="1"/>
          </p:cNvSpPr>
          <p:nvPr>
            <p:ph type="ctrTitle" hasCustomPrompt="1"/>
          </p:nvPr>
        </p:nvSpPr>
        <p:spPr>
          <a:xfrm>
            <a:off x="375187" y="315590"/>
            <a:ext cx="3856244" cy="1383263"/>
          </a:xfrm>
          <a:prstGeom prst="rect">
            <a:avLst/>
          </a:prstGeom>
        </p:spPr>
        <p:txBody>
          <a:bodyPr lIns="91440" rIns="91440" anchor="b" anchorCtr="0">
            <a:normAutofit/>
          </a:bodyPr>
          <a:lstStyle>
            <a:lvl1pPr algn="l">
              <a:defRPr sz="2400" b="1" baseline="0">
                <a:solidFill>
                  <a:schemeClr val="bg1"/>
                </a:solidFill>
                <a:latin typeface="Arial" charset="0"/>
                <a:ea typeface="Arial" charset="0"/>
                <a:cs typeface="Arial" charset="0"/>
              </a:defRPr>
            </a:lvl1pPr>
          </a:lstStyle>
          <a:p>
            <a:r>
              <a:rPr lang="en-US" dirty="0"/>
              <a:t>CLICK TO EDIT MASTER TITLE STYLE</a:t>
            </a:r>
          </a:p>
        </p:txBody>
      </p:sp>
      <p:sp>
        <p:nvSpPr>
          <p:cNvPr id="12" name="Subtitle 2"/>
          <p:cNvSpPr>
            <a:spLocks noGrp="1"/>
          </p:cNvSpPr>
          <p:nvPr>
            <p:ph type="subTitle" idx="1" hasCustomPrompt="1"/>
          </p:nvPr>
        </p:nvSpPr>
        <p:spPr>
          <a:xfrm>
            <a:off x="375187" y="2158231"/>
            <a:ext cx="3856244" cy="858076"/>
          </a:xfrm>
          <a:prstGeom prst="rect">
            <a:avLst/>
          </a:prstGeom>
        </p:spPr>
        <p:txBody>
          <a:bodyPr/>
          <a:lstStyle>
            <a:lvl1pPr marL="0" indent="0" algn="l">
              <a:buNone/>
              <a:defRPr sz="1800" b="0" i="0" baseline="0">
                <a:solidFill>
                  <a:schemeClr val="bg1"/>
                </a:solidFill>
                <a:latin typeface="Arial" charset="0"/>
                <a:ea typeface="Arial" charset="0"/>
                <a:cs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SPEAKER NAMES STYLE</a:t>
            </a:r>
          </a:p>
        </p:txBody>
      </p:sp>
      <p:pic>
        <p:nvPicPr>
          <p:cNvPr id="6" name="Picture 5" descr="Graphical user interface&#10;&#10;Description automatically generated with medium confidence">
            <a:extLst>
              <a:ext uri="{FF2B5EF4-FFF2-40B4-BE49-F238E27FC236}">
                <a16:creationId xmlns:a16="http://schemas.microsoft.com/office/drawing/2014/main" id="{B362458E-BE6A-2845-B659-93E1814BB59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5186" y="4010381"/>
            <a:ext cx="3252374" cy="880707"/>
          </a:xfrm>
          <a:prstGeom prst="rect">
            <a:avLst/>
          </a:prstGeom>
        </p:spPr>
      </p:pic>
      <p:pic>
        <p:nvPicPr>
          <p:cNvPr id="8" name="Picture 7">
            <a:extLst>
              <a:ext uri="{FF2B5EF4-FFF2-40B4-BE49-F238E27FC236}">
                <a16:creationId xmlns:a16="http://schemas.microsoft.com/office/drawing/2014/main" id="{4502A590-1409-D74E-A967-67384BC6FD5A}"/>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5319532" y="469624"/>
            <a:ext cx="2622066" cy="4070074"/>
          </a:xfrm>
          <a:prstGeom prst="rect">
            <a:avLst/>
          </a:prstGeom>
        </p:spPr>
      </p:pic>
    </p:spTree>
    <p:extLst>
      <p:ext uri="{BB962C8B-B14F-4D97-AF65-F5344CB8AC3E}">
        <p14:creationId xmlns:p14="http://schemas.microsoft.com/office/powerpoint/2010/main" val="641583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a:xfrm>
            <a:off x="8691433" y="4823050"/>
            <a:ext cx="452567" cy="273844"/>
          </a:xfrm>
          <a:prstGeom prst="rect">
            <a:avLst/>
          </a:prstGeom>
        </p:spPr>
        <p:txBody>
          <a:bodyPr/>
          <a:lstStyle>
            <a:lvl1pPr algn="ctr">
              <a:defRPr sz="900" b="1" baseline="0">
                <a:solidFill>
                  <a:srgbClr val="002E6D"/>
                </a:solidFill>
                <a:latin typeface="Arial" charset="0"/>
                <a:ea typeface="Arial" charset="0"/>
                <a:cs typeface="Arial" charset="0"/>
              </a:defRPr>
            </a:lvl1pPr>
          </a:lstStyle>
          <a:p>
            <a:fld id="{AA8EF202-8E53-C04D-845E-813DA5786845}" type="slidenum">
              <a:rPr lang="en-US" smtClean="0"/>
              <a:pPr/>
              <a:t>‹#›</a:t>
            </a:fld>
            <a:endParaRPr lang="en-US" dirty="0"/>
          </a:p>
        </p:txBody>
      </p:sp>
      <p:sp>
        <p:nvSpPr>
          <p:cNvPr id="11" name="Content Placeholder 2"/>
          <p:cNvSpPr>
            <a:spLocks noGrp="1"/>
          </p:cNvSpPr>
          <p:nvPr>
            <p:ph idx="1"/>
          </p:nvPr>
        </p:nvSpPr>
        <p:spPr>
          <a:xfrm>
            <a:off x="259491" y="1341415"/>
            <a:ext cx="8637373" cy="3263504"/>
          </a:xfrm>
          <a:prstGeom prst="rect">
            <a:avLst/>
          </a:prstGeom>
        </p:spPr>
        <p:txBody>
          <a:bodyPr/>
          <a:lstStyle>
            <a:lvl1pPr marL="0" indent="0">
              <a:lnSpc>
                <a:spcPct val="150000"/>
              </a:lnSpc>
              <a:buFont typeface="Courier New" charset="0"/>
              <a:buNone/>
              <a:defRPr baseline="0">
                <a:solidFill>
                  <a:srgbClr val="444545"/>
                </a:solidFill>
                <a:latin typeface="Arial" charset="0"/>
                <a:ea typeface="Arial" charset="0"/>
                <a:cs typeface="Arial" charset="0"/>
              </a:defRPr>
            </a:lvl1pPr>
            <a:lvl2pPr marL="514350" indent="-171450">
              <a:lnSpc>
                <a:spcPct val="150000"/>
              </a:lnSpc>
              <a:buFont typeface="Courier New" charset="0"/>
              <a:buChar char="o"/>
              <a:defRPr baseline="0">
                <a:solidFill>
                  <a:srgbClr val="444545"/>
                </a:solidFill>
                <a:latin typeface="Arial" charset="0"/>
                <a:ea typeface="Arial" charset="0"/>
                <a:cs typeface="Arial" charset="0"/>
              </a:defRPr>
            </a:lvl2pPr>
            <a:lvl3pPr marL="857250" indent="-171450">
              <a:lnSpc>
                <a:spcPct val="150000"/>
              </a:lnSpc>
              <a:buFont typeface="Courier New" charset="0"/>
              <a:buChar char="o"/>
              <a:defRPr baseline="0">
                <a:solidFill>
                  <a:srgbClr val="444545"/>
                </a:solidFill>
                <a:latin typeface="Arial" charset="0"/>
                <a:ea typeface="Arial" charset="0"/>
                <a:cs typeface="Arial" charset="0"/>
              </a:defRPr>
            </a:lvl3pPr>
            <a:lvl4pPr marL="1200150" indent="-171450">
              <a:lnSpc>
                <a:spcPct val="150000"/>
              </a:lnSpc>
              <a:buFont typeface="Courier New" charset="0"/>
              <a:buChar char="o"/>
              <a:defRPr baseline="0">
                <a:solidFill>
                  <a:srgbClr val="444545"/>
                </a:solidFill>
                <a:latin typeface="Arial" charset="0"/>
                <a:ea typeface="Arial" charset="0"/>
                <a:cs typeface="Arial" charset="0"/>
              </a:defRPr>
            </a:lvl4pPr>
            <a:lvl5pPr marL="1543050" indent="-171450">
              <a:lnSpc>
                <a:spcPct val="150000"/>
              </a:lnSpc>
              <a:buFont typeface="Courier New" charset="0"/>
              <a:buChar char="o"/>
              <a:defRPr baseline="0">
                <a:solidFill>
                  <a:srgbClr val="444545"/>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hasCustomPrompt="1"/>
          </p:nvPr>
        </p:nvSpPr>
        <p:spPr>
          <a:xfrm>
            <a:off x="259491" y="231006"/>
            <a:ext cx="8637373" cy="994404"/>
          </a:xfrm>
          <a:prstGeom prst="rect">
            <a:avLst/>
          </a:prstGeom>
        </p:spPr>
        <p:txBody>
          <a:bodyPr>
            <a:noAutofit/>
          </a:bodyPr>
          <a:lstStyle>
            <a:lvl1pPr>
              <a:defRPr sz="3000" baseline="0">
                <a:solidFill>
                  <a:srgbClr val="002E6D"/>
                </a:solidFill>
                <a:latin typeface="Arial" charset="0"/>
                <a:ea typeface="Arial" charset="0"/>
                <a:cs typeface="Arial" charset="0"/>
              </a:defRPr>
            </a:lvl1pPr>
          </a:lstStyle>
          <a:p>
            <a:r>
              <a:rPr lang="en-US"/>
              <a:t>CLICK TO EDIT MASTER TITLE STYLE</a:t>
            </a:r>
          </a:p>
        </p:txBody>
      </p:sp>
    </p:spTree>
    <p:extLst>
      <p:ext uri="{BB962C8B-B14F-4D97-AF65-F5344CB8AC3E}">
        <p14:creationId xmlns:p14="http://schemas.microsoft.com/office/powerpoint/2010/main" val="2251834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Content Placeholder 2"/>
          <p:cNvSpPr>
            <a:spLocks noGrp="1"/>
          </p:cNvSpPr>
          <p:nvPr>
            <p:ph sz="half" idx="13"/>
          </p:nvPr>
        </p:nvSpPr>
        <p:spPr>
          <a:xfrm>
            <a:off x="259491" y="1338739"/>
            <a:ext cx="4255359" cy="3263504"/>
          </a:xfrm>
          <a:prstGeom prst="rect">
            <a:avLst/>
          </a:prstGeom>
        </p:spPr>
        <p:txBody>
          <a:bodyPr/>
          <a:lstStyle>
            <a:lvl1pPr marL="0" indent="0">
              <a:lnSpc>
                <a:spcPct val="150000"/>
              </a:lnSpc>
              <a:buFont typeface="Courier New" charset="0"/>
              <a:buNone/>
              <a:defRPr baseline="0">
                <a:solidFill>
                  <a:srgbClr val="444545"/>
                </a:solidFill>
                <a:latin typeface="Arial" charset="0"/>
                <a:ea typeface="Arial" charset="0"/>
                <a:cs typeface="Arial" charset="0"/>
              </a:defRPr>
            </a:lvl1pPr>
            <a:lvl2pPr marL="514350" indent="-171450">
              <a:lnSpc>
                <a:spcPct val="150000"/>
              </a:lnSpc>
              <a:buFont typeface="Courier New" charset="0"/>
              <a:buChar char="o"/>
              <a:defRPr baseline="0">
                <a:solidFill>
                  <a:srgbClr val="444545"/>
                </a:solidFill>
                <a:latin typeface="Arial" charset="0"/>
                <a:ea typeface="Arial" charset="0"/>
                <a:cs typeface="Arial" charset="0"/>
              </a:defRPr>
            </a:lvl2pPr>
            <a:lvl3pPr marL="857250" indent="-171450">
              <a:lnSpc>
                <a:spcPct val="150000"/>
              </a:lnSpc>
              <a:buFont typeface="Courier New" charset="0"/>
              <a:buChar char="o"/>
              <a:defRPr baseline="0">
                <a:solidFill>
                  <a:srgbClr val="444545"/>
                </a:solidFill>
                <a:latin typeface="Arial" charset="0"/>
                <a:ea typeface="Arial" charset="0"/>
                <a:cs typeface="Arial" charset="0"/>
              </a:defRPr>
            </a:lvl3pPr>
            <a:lvl4pPr marL="1200150" indent="-171450">
              <a:lnSpc>
                <a:spcPct val="150000"/>
              </a:lnSpc>
              <a:buFont typeface="Courier New" charset="0"/>
              <a:buChar char="o"/>
              <a:defRPr baseline="0">
                <a:solidFill>
                  <a:srgbClr val="444545"/>
                </a:solidFill>
                <a:latin typeface="Arial" charset="0"/>
                <a:ea typeface="Arial" charset="0"/>
                <a:cs typeface="Arial" charset="0"/>
              </a:defRPr>
            </a:lvl4pPr>
            <a:lvl5pPr marL="1543050" indent="-171450">
              <a:lnSpc>
                <a:spcPct val="150000"/>
              </a:lnSpc>
              <a:buFont typeface="Courier New" charset="0"/>
              <a:buChar char="o"/>
              <a:defRPr baseline="0">
                <a:solidFill>
                  <a:srgbClr val="444545"/>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title" hasCustomPrompt="1"/>
          </p:nvPr>
        </p:nvSpPr>
        <p:spPr>
          <a:xfrm>
            <a:off x="259491" y="231006"/>
            <a:ext cx="8637373" cy="994404"/>
          </a:xfrm>
          <a:prstGeom prst="rect">
            <a:avLst/>
          </a:prstGeom>
        </p:spPr>
        <p:txBody>
          <a:bodyPr>
            <a:noAutofit/>
          </a:bodyPr>
          <a:lstStyle>
            <a:lvl1pPr>
              <a:defRPr sz="3000" baseline="0">
                <a:solidFill>
                  <a:srgbClr val="002E6D"/>
                </a:solidFill>
                <a:latin typeface="Arial" charset="0"/>
                <a:ea typeface="Arial" charset="0"/>
                <a:cs typeface="Arial" charset="0"/>
              </a:defRPr>
            </a:lvl1pPr>
          </a:lstStyle>
          <a:p>
            <a:r>
              <a:rPr lang="en-US"/>
              <a:t>CLICK TO EDIT MASTER TITLE STYLE</a:t>
            </a:r>
          </a:p>
        </p:txBody>
      </p:sp>
      <p:sp>
        <p:nvSpPr>
          <p:cNvPr id="7" name="Content Placeholder 3"/>
          <p:cNvSpPr>
            <a:spLocks noGrp="1"/>
          </p:cNvSpPr>
          <p:nvPr>
            <p:ph sz="half" idx="2"/>
          </p:nvPr>
        </p:nvSpPr>
        <p:spPr>
          <a:xfrm>
            <a:off x="4629149" y="1338739"/>
            <a:ext cx="4267714" cy="3263504"/>
          </a:xfrm>
          <a:prstGeom prst="rect">
            <a:avLst/>
          </a:prstGeom>
        </p:spPr>
        <p:txBody>
          <a:bodyPr/>
          <a:lstStyle>
            <a:lvl1pPr marL="0" indent="0">
              <a:lnSpc>
                <a:spcPct val="150000"/>
              </a:lnSpc>
              <a:buFont typeface="Courier New" charset="0"/>
              <a:buNone/>
              <a:defRPr baseline="0">
                <a:solidFill>
                  <a:srgbClr val="444545"/>
                </a:solidFill>
                <a:latin typeface="Arial" charset="0"/>
                <a:ea typeface="Arial" charset="0"/>
                <a:cs typeface="Arial" charset="0"/>
              </a:defRPr>
            </a:lvl1pPr>
            <a:lvl2pPr marL="514350" indent="-171450">
              <a:lnSpc>
                <a:spcPct val="150000"/>
              </a:lnSpc>
              <a:buFont typeface="Courier New" charset="0"/>
              <a:buChar char="o"/>
              <a:defRPr baseline="0">
                <a:solidFill>
                  <a:srgbClr val="444545"/>
                </a:solidFill>
                <a:latin typeface="Arial" charset="0"/>
                <a:ea typeface="Arial" charset="0"/>
                <a:cs typeface="Arial" charset="0"/>
              </a:defRPr>
            </a:lvl2pPr>
            <a:lvl3pPr marL="857250" indent="-171450">
              <a:lnSpc>
                <a:spcPct val="150000"/>
              </a:lnSpc>
              <a:buFont typeface="Courier New" charset="0"/>
              <a:buChar char="o"/>
              <a:defRPr baseline="0">
                <a:solidFill>
                  <a:srgbClr val="444545"/>
                </a:solidFill>
                <a:latin typeface="Arial" charset="0"/>
                <a:ea typeface="Arial" charset="0"/>
                <a:cs typeface="Arial" charset="0"/>
              </a:defRPr>
            </a:lvl3pPr>
            <a:lvl4pPr marL="1200150" indent="-171450">
              <a:lnSpc>
                <a:spcPct val="150000"/>
              </a:lnSpc>
              <a:buFont typeface="Courier New" charset="0"/>
              <a:buChar char="o"/>
              <a:defRPr baseline="0">
                <a:solidFill>
                  <a:srgbClr val="444545"/>
                </a:solidFill>
                <a:latin typeface="Arial" charset="0"/>
                <a:ea typeface="Arial" charset="0"/>
                <a:cs typeface="Arial" charset="0"/>
              </a:defRPr>
            </a:lvl4pPr>
            <a:lvl5pPr marL="1543050" indent="-171450">
              <a:lnSpc>
                <a:spcPct val="150000"/>
              </a:lnSpc>
              <a:buFont typeface="Courier New" charset="0"/>
              <a:buChar char="o"/>
              <a:defRPr baseline="0">
                <a:solidFill>
                  <a:srgbClr val="444545"/>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2"/>
          </p:nvPr>
        </p:nvSpPr>
        <p:spPr>
          <a:xfrm>
            <a:off x="8691433" y="4823050"/>
            <a:ext cx="452567" cy="273844"/>
          </a:xfrm>
          <a:prstGeom prst="rect">
            <a:avLst/>
          </a:prstGeom>
        </p:spPr>
        <p:txBody>
          <a:bodyPr/>
          <a:lstStyle>
            <a:lvl1pPr algn="ctr">
              <a:defRPr sz="900" b="1" baseline="0">
                <a:solidFill>
                  <a:srgbClr val="002E6D"/>
                </a:solidFill>
                <a:latin typeface="Arial" charset="0"/>
                <a:ea typeface="Arial" charset="0"/>
                <a:cs typeface="Arial" charset="0"/>
              </a:defRPr>
            </a:lvl1pPr>
          </a:lstStyle>
          <a:p>
            <a:fld id="{AA8EF202-8E53-C04D-845E-813DA5786845}" type="slidenum">
              <a:rPr lang="en-US" smtClean="0"/>
              <a:pPr/>
              <a:t>‹#›</a:t>
            </a:fld>
            <a:endParaRPr lang="en-US" dirty="0"/>
          </a:p>
        </p:txBody>
      </p:sp>
      <p:pic>
        <p:nvPicPr>
          <p:cNvPr id="9" name="Picture 8" descr="A picture containing text&#10;&#10;Description automatically generated">
            <a:extLst>
              <a:ext uri="{FF2B5EF4-FFF2-40B4-BE49-F238E27FC236}">
                <a16:creationId xmlns:a16="http://schemas.microsoft.com/office/drawing/2014/main" id="{B7AB9BD3-450C-4445-983B-0DA9AD13AA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0404" y="4572938"/>
            <a:ext cx="1886813" cy="510928"/>
          </a:xfrm>
          <a:prstGeom prst="rect">
            <a:avLst/>
          </a:prstGeom>
        </p:spPr>
      </p:pic>
    </p:spTree>
    <p:extLst>
      <p:ext uri="{BB962C8B-B14F-4D97-AF65-F5344CB8AC3E}">
        <p14:creationId xmlns:p14="http://schemas.microsoft.com/office/powerpoint/2010/main" val="191434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59491" y="1343797"/>
            <a:ext cx="8637373" cy="3167243"/>
          </a:xfrm>
          <a:prstGeom prst="rect">
            <a:avLst/>
          </a:prstGeom>
        </p:spPr>
        <p:txBody>
          <a:bodyPr lIns="0" tIns="0" rIns="0" bIns="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6" name="Title 1"/>
          <p:cNvSpPr>
            <a:spLocks noGrp="1"/>
          </p:cNvSpPr>
          <p:nvPr>
            <p:ph type="title" hasCustomPrompt="1"/>
          </p:nvPr>
        </p:nvSpPr>
        <p:spPr>
          <a:xfrm>
            <a:off x="259491" y="231006"/>
            <a:ext cx="8637373" cy="994404"/>
          </a:xfrm>
          <a:prstGeom prst="rect">
            <a:avLst/>
          </a:prstGeom>
        </p:spPr>
        <p:txBody>
          <a:bodyPr>
            <a:noAutofit/>
          </a:bodyPr>
          <a:lstStyle>
            <a:lvl1pPr>
              <a:defRPr sz="3000" baseline="0">
                <a:solidFill>
                  <a:srgbClr val="002E6D"/>
                </a:solidFill>
                <a:latin typeface="Arial" charset="0"/>
                <a:ea typeface="Arial" charset="0"/>
                <a:cs typeface="Arial" charset="0"/>
              </a:defRPr>
            </a:lvl1pPr>
          </a:lstStyle>
          <a:p>
            <a:r>
              <a:rPr lang="en-US"/>
              <a:t>CLICK TO EDIT MASTER TITLE STYLE</a:t>
            </a:r>
          </a:p>
        </p:txBody>
      </p:sp>
      <p:sp>
        <p:nvSpPr>
          <p:cNvPr id="7" name="Slide Number Placeholder 5"/>
          <p:cNvSpPr>
            <a:spLocks noGrp="1"/>
          </p:cNvSpPr>
          <p:nvPr>
            <p:ph type="sldNum" sz="quarter" idx="12"/>
          </p:nvPr>
        </p:nvSpPr>
        <p:spPr>
          <a:xfrm>
            <a:off x="8691433" y="4823050"/>
            <a:ext cx="452567" cy="273844"/>
          </a:xfrm>
          <a:prstGeom prst="rect">
            <a:avLst/>
          </a:prstGeom>
        </p:spPr>
        <p:txBody>
          <a:bodyPr/>
          <a:lstStyle>
            <a:lvl1pPr algn="ctr">
              <a:defRPr sz="900" b="1" baseline="0">
                <a:solidFill>
                  <a:srgbClr val="002E6D"/>
                </a:solidFill>
                <a:latin typeface="Arial" charset="0"/>
                <a:ea typeface="Arial" charset="0"/>
                <a:cs typeface="Arial" charset="0"/>
              </a:defRPr>
            </a:lvl1pPr>
          </a:lstStyle>
          <a:p>
            <a:fld id="{AA8EF202-8E53-C04D-845E-813DA5786845}" type="slidenum">
              <a:rPr lang="en-US" smtClean="0"/>
              <a:pPr/>
              <a:t>‹#›</a:t>
            </a:fld>
            <a:endParaRPr lang="en-US" dirty="0"/>
          </a:p>
        </p:txBody>
      </p:sp>
    </p:spTree>
    <p:extLst>
      <p:ext uri="{BB962C8B-B14F-4D97-AF65-F5344CB8AC3E}">
        <p14:creationId xmlns:p14="http://schemas.microsoft.com/office/powerpoint/2010/main" val="258870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Picture Placeholder 2"/>
          <p:cNvSpPr>
            <a:spLocks noGrp="1"/>
          </p:cNvSpPr>
          <p:nvPr>
            <p:ph type="pic" idx="1"/>
          </p:nvPr>
        </p:nvSpPr>
        <p:spPr>
          <a:xfrm>
            <a:off x="259491" y="259882"/>
            <a:ext cx="8637373" cy="4251158"/>
          </a:xfrm>
          <a:prstGeom prst="rect">
            <a:avLst/>
          </a:prstGeom>
        </p:spPr>
        <p:txBody>
          <a:bodyPr lIns="0" tIns="0" rIns="0" bIns="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5" name="Slide Number Placeholder 5"/>
          <p:cNvSpPr>
            <a:spLocks noGrp="1"/>
          </p:cNvSpPr>
          <p:nvPr>
            <p:ph type="sldNum" sz="quarter" idx="12"/>
          </p:nvPr>
        </p:nvSpPr>
        <p:spPr>
          <a:xfrm>
            <a:off x="8691433" y="4823050"/>
            <a:ext cx="452567" cy="273844"/>
          </a:xfrm>
          <a:prstGeom prst="rect">
            <a:avLst/>
          </a:prstGeom>
        </p:spPr>
        <p:txBody>
          <a:bodyPr/>
          <a:lstStyle>
            <a:lvl1pPr algn="ctr">
              <a:defRPr sz="900" b="1" baseline="0">
                <a:solidFill>
                  <a:srgbClr val="002E6D"/>
                </a:solidFill>
                <a:latin typeface="Arial" charset="0"/>
                <a:ea typeface="Arial" charset="0"/>
                <a:cs typeface="Arial" charset="0"/>
              </a:defRPr>
            </a:lvl1pPr>
          </a:lstStyle>
          <a:p>
            <a:fld id="{AA8EF202-8E53-C04D-845E-813DA5786845}" type="slidenum">
              <a:rPr lang="en-US" smtClean="0"/>
              <a:pPr/>
              <a:t>‹#›</a:t>
            </a:fld>
            <a:endParaRPr lang="en-US" dirty="0"/>
          </a:p>
        </p:txBody>
      </p:sp>
    </p:spTree>
    <p:extLst>
      <p:ext uri="{BB962C8B-B14F-4D97-AF65-F5344CB8AC3E}">
        <p14:creationId xmlns:p14="http://schemas.microsoft.com/office/powerpoint/2010/main" val="3253583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BEB5607B-1F69-9548-BBFE-FB43D39500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300" y="119270"/>
            <a:ext cx="8915400" cy="4904961"/>
          </a:xfrm>
          <a:prstGeom prst="rect">
            <a:avLst/>
          </a:prstGeom>
        </p:spPr>
      </p:pic>
      <p:sp>
        <p:nvSpPr>
          <p:cNvPr id="4" name="Title 1"/>
          <p:cNvSpPr>
            <a:spLocks noGrp="1"/>
          </p:cNvSpPr>
          <p:nvPr>
            <p:ph type="title" hasCustomPrompt="1"/>
          </p:nvPr>
        </p:nvSpPr>
        <p:spPr>
          <a:xfrm>
            <a:off x="259491" y="1208274"/>
            <a:ext cx="8637373" cy="994404"/>
          </a:xfrm>
          <a:prstGeom prst="rect">
            <a:avLst/>
          </a:prstGeom>
        </p:spPr>
        <p:txBody>
          <a:bodyPr anchor="b" anchorCtr="0">
            <a:noAutofit/>
          </a:bodyPr>
          <a:lstStyle>
            <a:lvl1pPr>
              <a:defRPr sz="3000" baseline="0">
                <a:solidFill>
                  <a:schemeClr val="bg1"/>
                </a:solidFill>
                <a:latin typeface="Arial" charset="0"/>
                <a:ea typeface="Arial" charset="0"/>
                <a:cs typeface="Arial" charset="0"/>
              </a:defRPr>
            </a:lvl1pPr>
          </a:lstStyle>
          <a:p>
            <a:r>
              <a:rPr lang="en-US"/>
              <a:t>CLICK TO EDIT SECTION TITLE STYLE</a:t>
            </a:r>
          </a:p>
        </p:txBody>
      </p:sp>
    </p:spTree>
    <p:extLst>
      <p:ext uri="{BB962C8B-B14F-4D97-AF65-F5344CB8AC3E}">
        <p14:creationId xmlns:p14="http://schemas.microsoft.com/office/powerpoint/2010/main" val="22578009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Text&#10;&#10;Description automatically generated with medium confidence">
            <a:extLst>
              <a:ext uri="{FF2B5EF4-FFF2-40B4-BE49-F238E27FC236}">
                <a16:creationId xmlns:a16="http://schemas.microsoft.com/office/drawing/2014/main" id="{4D5D2D29-9C34-C940-98E1-1DC122347B9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85610" y="1025693"/>
            <a:ext cx="4715849" cy="1775603"/>
          </a:xfrm>
          <a:prstGeom prst="rect">
            <a:avLst/>
          </a:prstGeom>
        </p:spPr>
      </p:pic>
    </p:spTree>
    <p:extLst>
      <p:ext uri="{BB962C8B-B14F-4D97-AF65-F5344CB8AC3E}">
        <p14:creationId xmlns:p14="http://schemas.microsoft.com/office/powerpoint/2010/main" val="18832606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DF43A-54A8-40CC-9050-680706BB91A4}"/>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AC904D3-B5CC-422B-AFEE-EE976EB019FD}"/>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7D5890F-0C62-447D-94D6-8C2EB04EEE03}"/>
              </a:ext>
            </a:extLst>
          </p:cNvPr>
          <p:cNvSpPr>
            <a:spLocks noGrp="1"/>
          </p:cNvSpPr>
          <p:nvPr>
            <p:ph type="dt" sz="half" idx="10"/>
          </p:nvPr>
        </p:nvSpPr>
        <p:spPr/>
        <p:txBody>
          <a:bodyPr/>
          <a:lstStyle/>
          <a:p>
            <a:fld id="{1735B637-973B-4CEC-BA09-0960EAAA2C6F}" type="datetimeFigureOut">
              <a:rPr lang="en-US" smtClean="0"/>
              <a:t>4/6/2022</a:t>
            </a:fld>
            <a:endParaRPr lang="en-US" dirty="0"/>
          </a:p>
        </p:txBody>
      </p:sp>
      <p:sp>
        <p:nvSpPr>
          <p:cNvPr id="5" name="Footer Placeholder 4">
            <a:extLst>
              <a:ext uri="{FF2B5EF4-FFF2-40B4-BE49-F238E27FC236}">
                <a16:creationId xmlns:a16="http://schemas.microsoft.com/office/drawing/2014/main" id="{7BD7FEA7-19E1-4F04-8182-AD1E61BA447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AADBA7-196A-401B-B6C9-5CDABB011194}"/>
              </a:ext>
            </a:extLst>
          </p:cNvPr>
          <p:cNvSpPr>
            <a:spLocks noGrp="1"/>
          </p:cNvSpPr>
          <p:nvPr>
            <p:ph type="sldNum" sz="quarter" idx="12"/>
          </p:nvPr>
        </p:nvSpPr>
        <p:spPr/>
        <p:txBody>
          <a:bodyPr/>
          <a:lstStyle/>
          <a:p>
            <a:fld id="{0D7A6156-F59F-4E95-963A-C576A3F1C4EE}" type="slidenum">
              <a:rPr lang="en-US" smtClean="0"/>
              <a:t>‹#›</a:t>
            </a:fld>
            <a:endParaRPr lang="en-US" dirty="0"/>
          </a:p>
        </p:txBody>
      </p:sp>
    </p:spTree>
    <p:extLst>
      <p:ext uri="{BB962C8B-B14F-4D97-AF65-F5344CB8AC3E}">
        <p14:creationId xmlns:p14="http://schemas.microsoft.com/office/powerpoint/2010/main" val="2929201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ctrTitle"/>
          </p:nvPr>
        </p:nvSpPr>
        <p:spPr>
          <a:xfrm>
            <a:off x="309282" y="389966"/>
            <a:ext cx="8424878" cy="609424"/>
          </a:xfrm>
        </p:spPr>
        <p:txBody>
          <a:bodyPr anchor="t">
            <a:normAutofit/>
          </a:bodyPr>
          <a:lstStyle>
            <a:lvl1pPr algn="l" fontAlgn="b">
              <a:defRPr sz="3200" b="1" i="0" baseline="0">
                <a:solidFill>
                  <a:srgbClr val="444545"/>
                </a:solidFill>
                <a:latin typeface="arial" charset="0"/>
              </a:defRPr>
            </a:lvl1pPr>
          </a:lstStyle>
          <a:p>
            <a:r>
              <a:rPr lang="en-US" dirty="0"/>
              <a:t>Click to edit Master title style</a:t>
            </a:r>
          </a:p>
        </p:txBody>
      </p:sp>
      <p:sp>
        <p:nvSpPr>
          <p:cNvPr id="8" name="Subtitle 2"/>
          <p:cNvSpPr>
            <a:spLocks noGrp="1"/>
          </p:cNvSpPr>
          <p:nvPr>
            <p:ph type="subTitle" idx="1"/>
          </p:nvPr>
        </p:nvSpPr>
        <p:spPr>
          <a:xfrm>
            <a:off x="322580" y="1290508"/>
            <a:ext cx="8415105" cy="565728"/>
          </a:xfrm>
        </p:spPr>
        <p:txBody>
          <a:bodyPr/>
          <a:lstStyle>
            <a:lvl1pPr marL="0" indent="0" algn="l">
              <a:lnSpc>
                <a:spcPct val="90000"/>
              </a:lnSpc>
              <a:buNone/>
              <a:defRPr sz="2400" b="1" baseline="0">
                <a:solidFill>
                  <a:srgbClr val="00829C"/>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2"/>
          <p:cNvSpPr>
            <a:spLocks noGrp="1"/>
          </p:cNvSpPr>
          <p:nvPr>
            <p:ph type="body" sz="quarter" idx="10"/>
          </p:nvPr>
        </p:nvSpPr>
        <p:spPr>
          <a:xfrm>
            <a:off x="322263" y="2171700"/>
            <a:ext cx="8415337" cy="2336801"/>
          </a:xfrm>
        </p:spPr>
        <p:txBody>
          <a:bodyPr/>
          <a:lstStyle>
            <a:lvl1pPr marL="0" indent="0">
              <a:buNone/>
              <a:defRPr sz="2400" b="0"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dirty="0"/>
              <a:t>Click to edit Master text styles</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35995" y="4764901"/>
            <a:ext cx="466790" cy="226236"/>
          </a:xfrm>
          <a:prstGeom prst="rect">
            <a:avLst/>
          </a:prstGeom>
        </p:spPr>
      </p:pic>
      <p:sp>
        <p:nvSpPr>
          <p:cNvPr id="11" name="TextBox 10"/>
          <p:cNvSpPr txBox="1"/>
          <p:nvPr userDrawn="1"/>
        </p:nvSpPr>
        <p:spPr>
          <a:xfrm>
            <a:off x="118783" y="4764901"/>
            <a:ext cx="536538" cy="276999"/>
          </a:xfrm>
          <a:prstGeom prst="rect">
            <a:avLst/>
          </a:prstGeom>
          <a:noFill/>
        </p:spPr>
        <p:txBody>
          <a:bodyPr wrap="square" rtlCol="0">
            <a:spAutoFit/>
          </a:bodyPr>
          <a:lstStyle/>
          <a:p>
            <a:pPr algn="ctr"/>
            <a:fld id="{3988A49C-778B-EF45-9D5D-8EAA2E36A3FB}" type="slidenum">
              <a:rPr lang="en-US" sz="1200" b="1" i="0" baseline="0" smtClean="0">
                <a:solidFill>
                  <a:srgbClr val="444545"/>
                </a:solidFill>
                <a:latin typeface="arial" charset="0"/>
              </a:rPr>
              <a:pPr algn="ctr"/>
              <a:t>‹#›</a:t>
            </a:fld>
            <a:endParaRPr lang="en-US" sz="1200" b="1" i="0" baseline="0" dirty="0">
              <a:solidFill>
                <a:srgbClr val="444545"/>
              </a:solidFill>
              <a:latin typeface="arial" charset="0"/>
            </a:endParaRPr>
          </a:p>
        </p:txBody>
      </p:sp>
      <p:sp>
        <p:nvSpPr>
          <p:cNvPr id="12" name="TextBox 11"/>
          <p:cNvSpPr txBox="1"/>
          <p:nvPr userDrawn="1"/>
        </p:nvSpPr>
        <p:spPr>
          <a:xfrm>
            <a:off x="655321" y="4795679"/>
            <a:ext cx="3916679" cy="246221"/>
          </a:xfrm>
          <a:prstGeom prst="rect">
            <a:avLst/>
          </a:prstGeom>
          <a:noFill/>
        </p:spPr>
        <p:txBody>
          <a:bodyPr wrap="square" rtlCol="0">
            <a:spAutoFit/>
          </a:bodyPr>
          <a:lstStyle/>
          <a:p>
            <a:r>
              <a:rPr lang="en-US" sz="1000" baseline="0" dirty="0">
                <a:solidFill>
                  <a:srgbClr val="444545"/>
                </a:solidFill>
                <a:latin typeface="arial" charset="0"/>
              </a:rPr>
              <a:t>HFMA | WEBINAR</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D267B-CBAA-46E2-8E12-DDCD3E1D16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7D7EE6-3555-4EB7-AE22-5693BB0B7D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C12482-93FB-4CCF-9FE2-5A93E186871A}"/>
              </a:ext>
            </a:extLst>
          </p:cNvPr>
          <p:cNvSpPr>
            <a:spLocks noGrp="1"/>
          </p:cNvSpPr>
          <p:nvPr>
            <p:ph type="dt" sz="half" idx="10"/>
          </p:nvPr>
        </p:nvSpPr>
        <p:spPr/>
        <p:txBody>
          <a:bodyPr/>
          <a:lstStyle/>
          <a:p>
            <a:fld id="{1735B637-973B-4CEC-BA09-0960EAAA2C6F}" type="datetimeFigureOut">
              <a:rPr lang="en-US" smtClean="0"/>
              <a:t>4/6/2022</a:t>
            </a:fld>
            <a:endParaRPr lang="en-US" dirty="0"/>
          </a:p>
        </p:txBody>
      </p:sp>
      <p:sp>
        <p:nvSpPr>
          <p:cNvPr id="5" name="Footer Placeholder 4">
            <a:extLst>
              <a:ext uri="{FF2B5EF4-FFF2-40B4-BE49-F238E27FC236}">
                <a16:creationId xmlns:a16="http://schemas.microsoft.com/office/drawing/2014/main" id="{B24EDC8B-6A6F-4B95-B318-11D1478AEB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1288569-267C-4C1E-A1FE-090F3237D10C}"/>
              </a:ext>
            </a:extLst>
          </p:cNvPr>
          <p:cNvSpPr>
            <a:spLocks noGrp="1"/>
          </p:cNvSpPr>
          <p:nvPr>
            <p:ph type="sldNum" sz="quarter" idx="12"/>
          </p:nvPr>
        </p:nvSpPr>
        <p:spPr/>
        <p:txBody>
          <a:bodyPr/>
          <a:lstStyle/>
          <a:p>
            <a:fld id="{0D7A6156-F59F-4E95-963A-C576A3F1C4EE}" type="slidenum">
              <a:rPr lang="en-US" smtClean="0"/>
              <a:t>‹#›</a:t>
            </a:fld>
            <a:endParaRPr lang="en-US" dirty="0"/>
          </a:p>
        </p:txBody>
      </p:sp>
    </p:spTree>
    <p:extLst>
      <p:ext uri="{BB962C8B-B14F-4D97-AF65-F5344CB8AC3E}">
        <p14:creationId xmlns:p14="http://schemas.microsoft.com/office/powerpoint/2010/main" val="1177384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1A5E6-AC3B-428B-8190-68F99DEAACC5}"/>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5BD7299-30C9-473C-8BC2-BD328B0C0B75}"/>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B605BE-D18E-48C3-A88D-7F5A50EED9B9}"/>
              </a:ext>
            </a:extLst>
          </p:cNvPr>
          <p:cNvSpPr>
            <a:spLocks noGrp="1"/>
          </p:cNvSpPr>
          <p:nvPr>
            <p:ph type="dt" sz="half" idx="10"/>
          </p:nvPr>
        </p:nvSpPr>
        <p:spPr/>
        <p:txBody>
          <a:bodyPr/>
          <a:lstStyle/>
          <a:p>
            <a:fld id="{1735B637-973B-4CEC-BA09-0960EAAA2C6F}" type="datetimeFigureOut">
              <a:rPr lang="en-US" smtClean="0"/>
              <a:t>4/6/2022</a:t>
            </a:fld>
            <a:endParaRPr lang="en-US" dirty="0"/>
          </a:p>
        </p:txBody>
      </p:sp>
      <p:sp>
        <p:nvSpPr>
          <p:cNvPr id="5" name="Footer Placeholder 4">
            <a:extLst>
              <a:ext uri="{FF2B5EF4-FFF2-40B4-BE49-F238E27FC236}">
                <a16:creationId xmlns:a16="http://schemas.microsoft.com/office/drawing/2014/main" id="{8B81F7DB-90D1-4ACF-94EB-0C479797623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9155EA1-9260-49DA-85AF-7CE66E3BF1FE}"/>
              </a:ext>
            </a:extLst>
          </p:cNvPr>
          <p:cNvSpPr>
            <a:spLocks noGrp="1"/>
          </p:cNvSpPr>
          <p:nvPr>
            <p:ph type="sldNum" sz="quarter" idx="12"/>
          </p:nvPr>
        </p:nvSpPr>
        <p:spPr/>
        <p:txBody>
          <a:bodyPr/>
          <a:lstStyle/>
          <a:p>
            <a:fld id="{0D7A6156-F59F-4E95-963A-C576A3F1C4EE}" type="slidenum">
              <a:rPr lang="en-US" smtClean="0"/>
              <a:t>‹#›</a:t>
            </a:fld>
            <a:endParaRPr lang="en-US" dirty="0"/>
          </a:p>
        </p:txBody>
      </p:sp>
    </p:spTree>
    <p:extLst>
      <p:ext uri="{BB962C8B-B14F-4D97-AF65-F5344CB8AC3E}">
        <p14:creationId xmlns:p14="http://schemas.microsoft.com/office/powerpoint/2010/main" val="36967530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BFF1A-2CCE-42DE-A77B-0796C10AA6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27F69D-86BD-412F-9C70-E8FF0E96F932}"/>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B661AB-77BB-4A79-BF02-F75978E26435}"/>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0C4530-0D48-40C0-8AD3-3ADEE90E4428}"/>
              </a:ext>
            </a:extLst>
          </p:cNvPr>
          <p:cNvSpPr>
            <a:spLocks noGrp="1"/>
          </p:cNvSpPr>
          <p:nvPr>
            <p:ph type="dt" sz="half" idx="10"/>
          </p:nvPr>
        </p:nvSpPr>
        <p:spPr/>
        <p:txBody>
          <a:bodyPr/>
          <a:lstStyle/>
          <a:p>
            <a:fld id="{1735B637-973B-4CEC-BA09-0960EAAA2C6F}" type="datetimeFigureOut">
              <a:rPr lang="en-US" smtClean="0"/>
              <a:t>4/6/2022</a:t>
            </a:fld>
            <a:endParaRPr lang="en-US" dirty="0"/>
          </a:p>
        </p:txBody>
      </p:sp>
      <p:sp>
        <p:nvSpPr>
          <p:cNvPr id="6" name="Footer Placeholder 5">
            <a:extLst>
              <a:ext uri="{FF2B5EF4-FFF2-40B4-BE49-F238E27FC236}">
                <a16:creationId xmlns:a16="http://schemas.microsoft.com/office/drawing/2014/main" id="{C1F80DFD-5E08-423B-850F-1572238B127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3912FD2-696C-4949-BB25-2FD3762156ED}"/>
              </a:ext>
            </a:extLst>
          </p:cNvPr>
          <p:cNvSpPr>
            <a:spLocks noGrp="1"/>
          </p:cNvSpPr>
          <p:nvPr>
            <p:ph type="sldNum" sz="quarter" idx="12"/>
          </p:nvPr>
        </p:nvSpPr>
        <p:spPr/>
        <p:txBody>
          <a:bodyPr/>
          <a:lstStyle/>
          <a:p>
            <a:fld id="{0D7A6156-F59F-4E95-963A-C576A3F1C4EE}" type="slidenum">
              <a:rPr lang="en-US" smtClean="0"/>
              <a:t>‹#›</a:t>
            </a:fld>
            <a:endParaRPr lang="en-US" dirty="0"/>
          </a:p>
        </p:txBody>
      </p:sp>
    </p:spTree>
    <p:extLst>
      <p:ext uri="{BB962C8B-B14F-4D97-AF65-F5344CB8AC3E}">
        <p14:creationId xmlns:p14="http://schemas.microsoft.com/office/powerpoint/2010/main" val="30882099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DA1FF-639A-40C7-BE90-6927A34B2FFA}"/>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0C3453-2256-46C4-979B-EA454CDE7B72}"/>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A19A69F-9AF8-48E3-90FF-F6AF6B5A779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195913-F709-4D34-AFF2-8DC9EBCDDE61}"/>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137770F-29A1-404C-88E1-70AF2D3EFB33}"/>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AC187F-BC36-456E-B3BF-BF64BCE0D81B}"/>
              </a:ext>
            </a:extLst>
          </p:cNvPr>
          <p:cNvSpPr>
            <a:spLocks noGrp="1"/>
          </p:cNvSpPr>
          <p:nvPr>
            <p:ph type="dt" sz="half" idx="10"/>
          </p:nvPr>
        </p:nvSpPr>
        <p:spPr/>
        <p:txBody>
          <a:bodyPr/>
          <a:lstStyle/>
          <a:p>
            <a:fld id="{1735B637-973B-4CEC-BA09-0960EAAA2C6F}" type="datetimeFigureOut">
              <a:rPr lang="en-US" smtClean="0"/>
              <a:t>4/6/2022</a:t>
            </a:fld>
            <a:endParaRPr lang="en-US" dirty="0"/>
          </a:p>
        </p:txBody>
      </p:sp>
      <p:sp>
        <p:nvSpPr>
          <p:cNvPr id="8" name="Footer Placeholder 7">
            <a:extLst>
              <a:ext uri="{FF2B5EF4-FFF2-40B4-BE49-F238E27FC236}">
                <a16:creationId xmlns:a16="http://schemas.microsoft.com/office/drawing/2014/main" id="{6D67D829-EBE4-49B9-A2FD-BD9F436F60F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65BAE07-A74C-4438-BD0A-ACDBCEB7D86C}"/>
              </a:ext>
            </a:extLst>
          </p:cNvPr>
          <p:cNvSpPr>
            <a:spLocks noGrp="1"/>
          </p:cNvSpPr>
          <p:nvPr>
            <p:ph type="sldNum" sz="quarter" idx="12"/>
          </p:nvPr>
        </p:nvSpPr>
        <p:spPr/>
        <p:txBody>
          <a:bodyPr/>
          <a:lstStyle/>
          <a:p>
            <a:fld id="{0D7A6156-F59F-4E95-963A-C576A3F1C4EE}" type="slidenum">
              <a:rPr lang="en-US" smtClean="0"/>
              <a:t>‹#›</a:t>
            </a:fld>
            <a:endParaRPr lang="en-US" dirty="0"/>
          </a:p>
        </p:txBody>
      </p:sp>
    </p:spTree>
    <p:extLst>
      <p:ext uri="{BB962C8B-B14F-4D97-AF65-F5344CB8AC3E}">
        <p14:creationId xmlns:p14="http://schemas.microsoft.com/office/powerpoint/2010/main" val="11244063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663D1-10BE-44D4-8275-9FF15D47F1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CA92F3-998E-4F00-BFD1-93B204B6B9D9}"/>
              </a:ext>
            </a:extLst>
          </p:cNvPr>
          <p:cNvSpPr>
            <a:spLocks noGrp="1"/>
          </p:cNvSpPr>
          <p:nvPr>
            <p:ph type="dt" sz="half" idx="10"/>
          </p:nvPr>
        </p:nvSpPr>
        <p:spPr/>
        <p:txBody>
          <a:bodyPr/>
          <a:lstStyle/>
          <a:p>
            <a:fld id="{1735B637-973B-4CEC-BA09-0960EAAA2C6F}" type="datetimeFigureOut">
              <a:rPr lang="en-US" smtClean="0"/>
              <a:t>4/6/2022</a:t>
            </a:fld>
            <a:endParaRPr lang="en-US" dirty="0"/>
          </a:p>
        </p:txBody>
      </p:sp>
      <p:sp>
        <p:nvSpPr>
          <p:cNvPr id="4" name="Footer Placeholder 3">
            <a:extLst>
              <a:ext uri="{FF2B5EF4-FFF2-40B4-BE49-F238E27FC236}">
                <a16:creationId xmlns:a16="http://schemas.microsoft.com/office/drawing/2014/main" id="{06912152-8F28-45D6-A52B-149B863F6A4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BE0F145-802D-4111-8CC5-04681C0B44AB}"/>
              </a:ext>
            </a:extLst>
          </p:cNvPr>
          <p:cNvSpPr>
            <a:spLocks noGrp="1"/>
          </p:cNvSpPr>
          <p:nvPr>
            <p:ph type="sldNum" sz="quarter" idx="12"/>
          </p:nvPr>
        </p:nvSpPr>
        <p:spPr/>
        <p:txBody>
          <a:bodyPr/>
          <a:lstStyle/>
          <a:p>
            <a:fld id="{0D7A6156-F59F-4E95-963A-C576A3F1C4EE}" type="slidenum">
              <a:rPr lang="en-US" smtClean="0"/>
              <a:t>‹#›</a:t>
            </a:fld>
            <a:endParaRPr lang="en-US" dirty="0"/>
          </a:p>
        </p:txBody>
      </p:sp>
    </p:spTree>
    <p:extLst>
      <p:ext uri="{BB962C8B-B14F-4D97-AF65-F5344CB8AC3E}">
        <p14:creationId xmlns:p14="http://schemas.microsoft.com/office/powerpoint/2010/main" val="17706082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B7C889-9EC4-49F9-8E1C-9DB52784B480}"/>
              </a:ext>
            </a:extLst>
          </p:cNvPr>
          <p:cNvSpPr>
            <a:spLocks noGrp="1"/>
          </p:cNvSpPr>
          <p:nvPr>
            <p:ph type="dt" sz="half" idx="10"/>
          </p:nvPr>
        </p:nvSpPr>
        <p:spPr/>
        <p:txBody>
          <a:bodyPr/>
          <a:lstStyle/>
          <a:p>
            <a:fld id="{1735B637-973B-4CEC-BA09-0960EAAA2C6F}" type="datetimeFigureOut">
              <a:rPr lang="en-US" smtClean="0"/>
              <a:t>4/6/2022</a:t>
            </a:fld>
            <a:endParaRPr lang="en-US" dirty="0"/>
          </a:p>
        </p:txBody>
      </p:sp>
      <p:sp>
        <p:nvSpPr>
          <p:cNvPr id="3" name="Footer Placeholder 2">
            <a:extLst>
              <a:ext uri="{FF2B5EF4-FFF2-40B4-BE49-F238E27FC236}">
                <a16:creationId xmlns:a16="http://schemas.microsoft.com/office/drawing/2014/main" id="{C3F8B896-AB1E-4C49-86A0-FB3614F0A52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BF5F1CF-DF6C-455B-A529-9E4BEC1C50B1}"/>
              </a:ext>
            </a:extLst>
          </p:cNvPr>
          <p:cNvSpPr>
            <a:spLocks noGrp="1"/>
          </p:cNvSpPr>
          <p:nvPr>
            <p:ph type="sldNum" sz="quarter" idx="12"/>
          </p:nvPr>
        </p:nvSpPr>
        <p:spPr/>
        <p:txBody>
          <a:bodyPr/>
          <a:lstStyle/>
          <a:p>
            <a:fld id="{0D7A6156-F59F-4E95-963A-C576A3F1C4EE}" type="slidenum">
              <a:rPr lang="en-US" smtClean="0"/>
              <a:t>‹#›</a:t>
            </a:fld>
            <a:endParaRPr lang="en-US" dirty="0"/>
          </a:p>
        </p:txBody>
      </p:sp>
    </p:spTree>
    <p:extLst>
      <p:ext uri="{BB962C8B-B14F-4D97-AF65-F5344CB8AC3E}">
        <p14:creationId xmlns:p14="http://schemas.microsoft.com/office/powerpoint/2010/main" val="36134829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A75D3-16A5-4E9D-B7EA-91C392ED0F86}"/>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607A726-A106-4C6B-B7D2-D591A7A2E9AF}"/>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1BF06-6745-4C8A-99FD-A7D525054889}"/>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D81B97F-F029-4E1A-A544-8A7230D1D09E}"/>
              </a:ext>
            </a:extLst>
          </p:cNvPr>
          <p:cNvSpPr>
            <a:spLocks noGrp="1"/>
          </p:cNvSpPr>
          <p:nvPr>
            <p:ph type="dt" sz="half" idx="10"/>
          </p:nvPr>
        </p:nvSpPr>
        <p:spPr/>
        <p:txBody>
          <a:bodyPr/>
          <a:lstStyle/>
          <a:p>
            <a:fld id="{1735B637-973B-4CEC-BA09-0960EAAA2C6F}" type="datetimeFigureOut">
              <a:rPr lang="en-US" smtClean="0"/>
              <a:t>4/6/2022</a:t>
            </a:fld>
            <a:endParaRPr lang="en-US" dirty="0"/>
          </a:p>
        </p:txBody>
      </p:sp>
      <p:sp>
        <p:nvSpPr>
          <p:cNvPr id="6" name="Footer Placeholder 5">
            <a:extLst>
              <a:ext uri="{FF2B5EF4-FFF2-40B4-BE49-F238E27FC236}">
                <a16:creationId xmlns:a16="http://schemas.microsoft.com/office/drawing/2014/main" id="{9A4A9115-E0EC-4A08-BF46-B0C3023D518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60672D1-2E04-43FA-AFF5-CC680FF3254B}"/>
              </a:ext>
            </a:extLst>
          </p:cNvPr>
          <p:cNvSpPr>
            <a:spLocks noGrp="1"/>
          </p:cNvSpPr>
          <p:nvPr>
            <p:ph type="sldNum" sz="quarter" idx="12"/>
          </p:nvPr>
        </p:nvSpPr>
        <p:spPr/>
        <p:txBody>
          <a:bodyPr/>
          <a:lstStyle/>
          <a:p>
            <a:fld id="{0D7A6156-F59F-4E95-963A-C576A3F1C4EE}" type="slidenum">
              <a:rPr lang="en-US" smtClean="0"/>
              <a:t>‹#›</a:t>
            </a:fld>
            <a:endParaRPr lang="en-US" dirty="0"/>
          </a:p>
        </p:txBody>
      </p:sp>
    </p:spTree>
    <p:extLst>
      <p:ext uri="{BB962C8B-B14F-4D97-AF65-F5344CB8AC3E}">
        <p14:creationId xmlns:p14="http://schemas.microsoft.com/office/powerpoint/2010/main" val="40278143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F3E2F-C4DE-402E-8F7A-40BF29C83CA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D115E34-3920-4BD8-BD37-BD68538DCF24}"/>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2F397BF4-B6D6-4EB4-A770-15E2016611EA}"/>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8BE1FA4-A3F2-4107-96DD-D51D348BC044}"/>
              </a:ext>
            </a:extLst>
          </p:cNvPr>
          <p:cNvSpPr>
            <a:spLocks noGrp="1"/>
          </p:cNvSpPr>
          <p:nvPr>
            <p:ph type="dt" sz="half" idx="10"/>
          </p:nvPr>
        </p:nvSpPr>
        <p:spPr/>
        <p:txBody>
          <a:bodyPr/>
          <a:lstStyle/>
          <a:p>
            <a:fld id="{1735B637-973B-4CEC-BA09-0960EAAA2C6F}" type="datetimeFigureOut">
              <a:rPr lang="en-US" smtClean="0"/>
              <a:t>4/6/2022</a:t>
            </a:fld>
            <a:endParaRPr lang="en-US" dirty="0"/>
          </a:p>
        </p:txBody>
      </p:sp>
      <p:sp>
        <p:nvSpPr>
          <p:cNvPr id="6" name="Footer Placeholder 5">
            <a:extLst>
              <a:ext uri="{FF2B5EF4-FFF2-40B4-BE49-F238E27FC236}">
                <a16:creationId xmlns:a16="http://schemas.microsoft.com/office/drawing/2014/main" id="{61611D11-629E-4473-AFA7-5012507D3B9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FF3CF4-5DE0-40F1-B659-984F3D80286C}"/>
              </a:ext>
            </a:extLst>
          </p:cNvPr>
          <p:cNvSpPr>
            <a:spLocks noGrp="1"/>
          </p:cNvSpPr>
          <p:nvPr>
            <p:ph type="sldNum" sz="quarter" idx="12"/>
          </p:nvPr>
        </p:nvSpPr>
        <p:spPr/>
        <p:txBody>
          <a:bodyPr/>
          <a:lstStyle/>
          <a:p>
            <a:fld id="{0D7A6156-F59F-4E95-963A-C576A3F1C4EE}" type="slidenum">
              <a:rPr lang="en-US" smtClean="0"/>
              <a:t>‹#›</a:t>
            </a:fld>
            <a:endParaRPr lang="en-US" dirty="0"/>
          </a:p>
        </p:txBody>
      </p:sp>
    </p:spTree>
    <p:extLst>
      <p:ext uri="{BB962C8B-B14F-4D97-AF65-F5344CB8AC3E}">
        <p14:creationId xmlns:p14="http://schemas.microsoft.com/office/powerpoint/2010/main" val="26971601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52958-DE41-4C4D-B715-6D20125BED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17FB6B-C594-4968-9E5A-B88FF32901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80B96-B1C5-40A7-9A6D-E204183DC355}"/>
              </a:ext>
            </a:extLst>
          </p:cNvPr>
          <p:cNvSpPr>
            <a:spLocks noGrp="1"/>
          </p:cNvSpPr>
          <p:nvPr>
            <p:ph type="dt" sz="half" idx="10"/>
          </p:nvPr>
        </p:nvSpPr>
        <p:spPr/>
        <p:txBody>
          <a:bodyPr/>
          <a:lstStyle/>
          <a:p>
            <a:fld id="{1735B637-973B-4CEC-BA09-0960EAAA2C6F}" type="datetimeFigureOut">
              <a:rPr lang="en-US" smtClean="0"/>
              <a:t>4/6/2022</a:t>
            </a:fld>
            <a:endParaRPr lang="en-US" dirty="0"/>
          </a:p>
        </p:txBody>
      </p:sp>
      <p:sp>
        <p:nvSpPr>
          <p:cNvPr id="5" name="Footer Placeholder 4">
            <a:extLst>
              <a:ext uri="{FF2B5EF4-FFF2-40B4-BE49-F238E27FC236}">
                <a16:creationId xmlns:a16="http://schemas.microsoft.com/office/drawing/2014/main" id="{780280E1-05A7-46D6-842D-CEF9EFE921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462B7DE-908A-4CB5-A9CD-149D363C1E14}"/>
              </a:ext>
            </a:extLst>
          </p:cNvPr>
          <p:cNvSpPr>
            <a:spLocks noGrp="1"/>
          </p:cNvSpPr>
          <p:nvPr>
            <p:ph type="sldNum" sz="quarter" idx="12"/>
          </p:nvPr>
        </p:nvSpPr>
        <p:spPr/>
        <p:txBody>
          <a:bodyPr/>
          <a:lstStyle/>
          <a:p>
            <a:fld id="{0D7A6156-F59F-4E95-963A-C576A3F1C4EE}" type="slidenum">
              <a:rPr lang="en-US" smtClean="0"/>
              <a:t>‹#›</a:t>
            </a:fld>
            <a:endParaRPr lang="en-US" dirty="0"/>
          </a:p>
        </p:txBody>
      </p:sp>
    </p:spTree>
    <p:extLst>
      <p:ext uri="{BB962C8B-B14F-4D97-AF65-F5344CB8AC3E}">
        <p14:creationId xmlns:p14="http://schemas.microsoft.com/office/powerpoint/2010/main" val="27337309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FB1F11-938F-4404-948D-D3CFA27C8A3E}"/>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891F16-2342-4CB0-ABD8-19F31743C0E0}"/>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8890C-B4B3-425E-B61D-E1C4A79CA3BC}"/>
              </a:ext>
            </a:extLst>
          </p:cNvPr>
          <p:cNvSpPr>
            <a:spLocks noGrp="1"/>
          </p:cNvSpPr>
          <p:nvPr>
            <p:ph type="dt" sz="half" idx="10"/>
          </p:nvPr>
        </p:nvSpPr>
        <p:spPr/>
        <p:txBody>
          <a:bodyPr/>
          <a:lstStyle/>
          <a:p>
            <a:fld id="{1735B637-973B-4CEC-BA09-0960EAAA2C6F}" type="datetimeFigureOut">
              <a:rPr lang="en-US" smtClean="0"/>
              <a:t>4/6/2022</a:t>
            </a:fld>
            <a:endParaRPr lang="en-US" dirty="0"/>
          </a:p>
        </p:txBody>
      </p:sp>
      <p:sp>
        <p:nvSpPr>
          <p:cNvPr id="5" name="Footer Placeholder 4">
            <a:extLst>
              <a:ext uri="{FF2B5EF4-FFF2-40B4-BE49-F238E27FC236}">
                <a16:creationId xmlns:a16="http://schemas.microsoft.com/office/drawing/2014/main" id="{F1CAA56C-FA5C-4A78-91B4-05B66184AB9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AF86ABA-D5D3-45E0-A13A-FDCC40A534AC}"/>
              </a:ext>
            </a:extLst>
          </p:cNvPr>
          <p:cNvSpPr>
            <a:spLocks noGrp="1"/>
          </p:cNvSpPr>
          <p:nvPr>
            <p:ph type="sldNum" sz="quarter" idx="12"/>
          </p:nvPr>
        </p:nvSpPr>
        <p:spPr/>
        <p:txBody>
          <a:bodyPr/>
          <a:lstStyle/>
          <a:p>
            <a:fld id="{0D7A6156-F59F-4E95-963A-C576A3F1C4EE}" type="slidenum">
              <a:rPr lang="en-US" smtClean="0"/>
              <a:t>‹#›</a:t>
            </a:fld>
            <a:endParaRPr lang="en-US" dirty="0"/>
          </a:p>
        </p:txBody>
      </p:sp>
    </p:spTree>
    <p:extLst>
      <p:ext uri="{BB962C8B-B14F-4D97-AF65-F5344CB8AC3E}">
        <p14:creationId xmlns:p14="http://schemas.microsoft.com/office/powerpoint/2010/main" val="2907470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309282" y="389966"/>
            <a:ext cx="8424878" cy="609424"/>
          </a:xfrm>
        </p:spPr>
        <p:txBody>
          <a:bodyPr anchor="t">
            <a:normAutofit/>
          </a:bodyPr>
          <a:lstStyle>
            <a:lvl1pPr algn="l" fontAlgn="b">
              <a:defRPr sz="3200" b="1" i="0" baseline="0">
                <a:solidFill>
                  <a:srgbClr val="444545"/>
                </a:solidFill>
                <a:latin typeface="arial" charset="0"/>
              </a:defRPr>
            </a:lvl1pPr>
          </a:lstStyle>
          <a:p>
            <a:r>
              <a:rPr lang="en-US" dirty="0"/>
              <a:t>Click to edit Master title style</a:t>
            </a:r>
          </a:p>
        </p:txBody>
      </p:sp>
      <p:sp>
        <p:nvSpPr>
          <p:cNvPr id="8" name="Subtitle 2"/>
          <p:cNvSpPr>
            <a:spLocks noGrp="1"/>
          </p:cNvSpPr>
          <p:nvPr>
            <p:ph type="subTitle" idx="1"/>
          </p:nvPr>
        </p:nvSpPr>
        <p:spPr>
          <a:xfrm>
            <a:off x="322580" y="1290508"/>
            <a:ext cx="8415105" cy="565728"/>
          </a:xfrm>
        </p:spPr>
        <p:txBody>
          <a:bodyPr/>
          <a:lstStyle>
            <a:lvl1pPr marL="0" indent="0" algn="l">
              <a:lnSpc>
                <a:spcPct val="90000"/>
              </a:lnSpc>
              <a:buNone/>
              <a:defRPr sz="2400" b="1" baseline="0">
                <a:solidFill>
                  <a:srgbClr val="00829C"/>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35995" y="4764901"/>
            <a:ext cx="466790" cy="226236"/>
          </a:xfrm>
          <a:prstGeom prst="rect">
            <a:avLst/>
          </a:prstGeom>
        </p:spPr>
      </p:pic>
      <p:sp>
        <p:nvSpPr>
          <p:cNvPr id="10" name="TextBox 9"/>
          <p:cNvSpPr txBox="1"/>
          <p:nvPr userDrawn="1"/>
        </p:nvSpPr>
        <p:spPr>
          <a:xfrm>
            <a:off x="118783" y="4764901"/>
            <a:ext cx="536538" cy="276999"/>
          </a:xfrm>
          <a:prstGeom prst="rect">
            <a:avLst/>
          </a:prstGeom>
          <a:noFill/>
        </p:spPr>
        <p:txBody>
          <a:bodyPr wrap="square" rtlCol="0">
            <a:spAutoFit/>
          </a:bodyPr>
          <a:lstStyle/>
          <a:p>
            <a:pPr algn="ctr"/>
            <a:fld id="{3988A49C-778B-EF45-9D5D-8EAA2E36A3FB}" type="slidenum">
              <a:rPr lang="en-US" sz="1200" b="1" i="0" baseline="0" smtClean="0">
                <a:solidFill>
                  <a:srgbClr val="444545"/>
                </a:solidFill>
                <a:latin typeface="arial" charset="0"/>
              </a:rPr>
              <a:pPr algn="ctr"/>
              <a:t>‹#›</a:t>
            </a:fld>
            <a:endParaRPr lang="en-US" sz="1200" b="1" i="0" baseline="0" dirty="0">
              <a:solidFill>
                <a:srgbClr val="444545"/>
              </a:solidFill>
              <a:latin typeface="arial" charset="0"/>
            </a:endParaRPr>
          </a:p>
        </p:txBody>
      </p:sp>
      <p:sp>
        <p:nvSpPr>
          <p:cNvPr id="11" name="TextBox 10"/>
          <p:cNvSpPr txBox="1"/>
          <p:nvPr userDrawn="1"/>
        </p:nvSpPr>
        <p:spPr>
          <a:xfrm>
            <a:off x="655321" y="4795679"/>
            <a:ext cx="3916679" cy="246221"/>
          </a:xfrm>
          <a:prstGeom prst="rect">
            <a:avLst/>
          </a:prstGeom>
          <a:noFill/>
        </p:spPr>
        <p:txBody>
          <a:bodyPr wrap="square" rtlCol="0">
            <a:spAutoFit/>
          </a:bodyPr>
          <a:lstStyle/>
          <a:p>
            <a:r>
              <a:rPr lang="en-US" sz="1000" baseline="0" dirty="0">
                <a:solidFill>
                  <a:srgbClr val="444545"/>
                </a:solidFill>
                <a:latin typeface="arial" charset="0"/>
              </a:rPr>
              <a:t>HFMA | WEBINAR</a:t>
            </a:r>
          </a:p>
        </p:txBody>
      </p:sp>
      <p:sp>
        <p:nvSpPr>
          <p:cNvPr id="12" name="Text Placeholder 2"/>
          <p:cNvSpPr>
            <a:spLocks noGrp="1"/>
          </p:cNvSpPr>
          <p:nvPr>
            <p:ph type="body" sz="quarter" idx="10"/>
          </p:nvPr>
        </p:nvSpPr>
        <p:spPr>
          <a:xfrm>
            <a:off x="322263" y="2082800"/>
            <a:ext cx="4071937" cy="2682101"/>
          </a:xfrm>
        </p:spPr>
        <p:txBody>
          <a:bodyPr/>
          <a:lstStyle>
            <a:lvl1pPr marL="0" indent="0">
              <a:buNone/>
              <a:defRPr sz="2400" b="0"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sp>
        <p:nvSpPr>
          <p:cNvPr id="13" name="Text Placeholder 2"/>
          <p:cNvSpPr>
            <a:spLocks noGrp="1"/>
          </p:cNvSpPr>
          <p:nvPr>
            <p:ph type="body" sz="quarter" idx="11"/>
          </p:nvPr>
        </p:nvSpPr>
        <p:spPr>
          <a:xfrm>
            <a:off x="4662223" y="2082800"/>
            <a:ext cx="4071937" cy="2682101"/>
          </a:xfrm>
        </p:spPr>
        <p:txBody>
          <a:bodyPr/>
          <a:lstStyle>
            <a:lvl1pPr marL="0" indent="0">
              <a:buNone/>
              <a:defRPr sz="2400" b="0"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dirty="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A picture containing tree, outdoor, night sky, outdoor object&#10;&#10;Description automatically generated">
            <a:extLst>
              <a:ext uri="{FF2B5EF4-FFF2-40B4-BE49-F238E27FC236}">
                <a16:creationId xmlns:a16="http://schemas.microsoft.com/office/drawing/2014/main" id="{81F66875-BBEF-8F46-B374-26B0D40434C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43" y="0"/>
            <a:ext cx="9145085" cy="5143500"/>
          </a:xfrm>
          <a:prstGeom prst="rect">
            <a:avLst/>
          </a:prstGeom>
        </p:spPr>
      </p:pic>
      <p:sp>
        <p:nvSpPr>
          <p:cNvPr id="9" name="Text Placeholder 15">
            <a:extLst>
              <a:ext uri="{FF2B5EF4-FFF2-40B4-BE49-F238E27FC236}">
                <a16:creationId xmlns:a16="http://schemas.microsoft.com/office/drawing/2014/main" id="{F3BF3CD2-5C6C-8643-AD97-416DEB82D492}"/>
              </a:ext>
            </a:extLst>
          </p:cNvPr>
          <p:cNvSpPr>
            <a:spLocks noGrp="1"/>
          </p:cNvSpPr>
          <p:nvPr>
            <p:ph type="body" sz="quarter" idx="10" hasCustomPrompt="1"/>
          </p:nvPr>
        </p:nvSpPr>
        <p:spPr>
          <a:xfrm>
            <a:off x="387313" y="400051"/>
            <a:ext cx="5630861" cy="2543175"/>
          </a:xfrm>
        </p:spPr>
        <p:txBody>
          <a:bodyPr anchor="b">
            <a:normAutofit/>
          </a:bodyPr>
          <a:lstStyle>
            <a:lvl1pPr marL="0" indent="0">
              <a:lnSpc>
                <a:spcPts val="4500"/>
              </a:lnSpc>
              <a:spcBef>
                <a:spcPts val="0"/>
              </a:spcBef>
              <a:buNone/>
              <a:defRPr sz="3300" b="1" i="0" baseline="0">
                <a:solidFill>
                  <a:schemeClr val="bg1"/>
                </a:solidFill>
                <a:latin typeface="Arial" charset="0"/>
                <a:ea typeface="Arial" charset="0"/>
                <a:cs typeface="Arial" charset="0"/>
              </a:defRPr>
            </a:lvl1pPr>
          </a:lstStyle>
          <a:p>
            <a:pPr lvl="0"/>
            <a:r>
              <a:rPr lang="en-US" dirty="0"/>
              <a:t>Click to edit Master title</a:t>
            </a:r>
          </a:p>
        </p:txBody>
      </p:sp>
      <p:sp>
        <p:nvSpPr>
          <p:cNvPr id="10" name="Subtitle 5">
            <a:extLst>
              <a:ext uri="{FF2B5EF4-FFF2-40B4-BE49-F238E27FC236}">
                <a16:creationId xmlns:a16="http://schemas.microsoft.com/office/drawing/2014/main" id="{CF71C43C-98FA-2547-868B-0CE7A29CDA22}"/>
              </a:ext>
            </a:extLst>
          </p:cNvPr>
          <p:cNvSpPr>
            <a:spLocks noGrp="1"/>
          </p:cNvSpPr>
          <p:nvPr>
            <p:ph type="subTitle" idx="11"/>
          </p:nvPr>
        </p:nvSpPr>
        <p:spPr>
          <a:xfrm>
            <a:off x="387314" y="3231362"/>
            <a:ext cx="5630861" cy="296695"/>
          </a:xfrm>
        </p:spPr>
        <p:txBody>
          <a:bodyPr>
            <a:normAutofit/>
          </a:bodyPr>
          <a:lstStyle>
            <a:lvl1pPr marL="0" indent="0">
              <a:buFontTx/>
              <a:buNone/>
              <a:defRPr sz="1800" b="1" baseline="0">
                <a:solidFill>
                  <a:srgbClr val="FFDE17"/>
                </a:solidFill>
                <a:latin typeface="arial" charset="0"/>
              </a:defRPr>
            </a:lvl1pPr>
          </a:lstStyle>
          <a:p>
            <a:endParaRPr lang="en-US" dirty="0"/>
          </a:p>
        </p:txBody>
      </p:sp>
      <p:sp>
        <p:nvSpPr>
          <p:cNvPr id="11" name="Text Placeholder 6">
            <a:extLst>
              <a:ext uri="{FF2B5EF4-FFF2-40B4-BE49-F238E27FC236}">
                <a16:creationId xmlns:a16="http://schemas.microsoft.com/office/drawing/2014/main" id="{337EBA1A-46C3-2740-9AA2-EC8C3E5DF9EA}"/>
              </a:ext>
            </a:extLst>
          </p:cNvPr>
          <p:cNvSpPr>
            <a:spLocks noGrp="1"/>
          </p:cNvSpPr>
          <p:nvPr>
            <p:ph type="body" sz="quarter" idx="12"/>
          </p:nvPr>
        </p:nvSpPr>
        <p:spPr>
          <a:xfrm>
            <a:off x="387313" y="3581534"/>
            <a:ext cx="5630861" cy="505989"/>
          </a:xfrm>
        </p:spPr>
        <p:txBody>
          <a:bodyPr>
            <a:normAutofit/>
          </a:bodyPr>
          <a:lstStyle>
            <a:lvl1pPr marL="0" indent="0">
              <a:buFontTx/>
              <a:buNone/>
              <a:defRPr sz="1350" b="0" i="1" baseline="0">
                <a:solidFill>
                  <a:schemeClr val="bg1"/>
                </a:solidFill>
                <a:latin typeface="arial" charset="0"/>
              </a:defRPr>
            </a:lvl1pPr>
          </a:lstStyle>
          <a:p>
            <a:endParaRPr lang="en-US" dirty="0"/>
          </a:p>
        </p:txBody>
      </p:sp>
      <p:pic>
        <p:nvPicPr>
          <p:cNvPr id="4" name="Picture 3" descr="Graphical user interface, application&#10;&#10;Description automatically generated">
            <a:extLst>
              <a:ext uri="{FF2B5EF4-FFF2-40B4-BE49-F238E27FC236}">
                <a16:creationId xmlns:a16="http://schemas.microsoft.com/office/drawing/2014/main" id="{565690A3-6D2D-AD42-B046-BCB692EA935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222336" y="400051"/>
            <a:ext cx="4310062" cy="4414198"/>
          </a:xfrm>
          <a:prstGeom prst="rect">
            <a:avLst/>
          </a:prstGeom>
        </p:spPr>
      </p:pic>
    </p:spTree>
    <p:extLst>
      <p:ext uri="{BB962C8B-B14F-4D97-AF65-F5344CB8AC3E}">
        <p14:creationId xmlns:p14="http://schemas.microsoft.com/office/powerpoint/2010/main" val="18914559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5D5A0A6-EF2C-5E4F-9644-082F7D1497EC}"/>
              </a:ext>
            </a:extLst>
          </p:cNvPr>
          <p:cNvSpPr>
            <a:spLocks noGrp="1"/>
          </p:cNvSpPr>
          <p:nvPr>
            <p:ph type="ctrTitle"/>
          </p:nvPr>
        </p:nvSpPr>
        <p:spPr>
          <a:xfrm>
            <a:off x="231962" y="292474"/>
            <a:ext cx="8597713" cy="621926"/>
          </a:xfrm>
        </p:spPr>
        <p:txBody>
          <a:bodyPr anchor="t">
            <a:normAutofit/>
          </a:bodyPr>
          <a:lstStyle>
            <a:lvl1pPr algn="l" fontAlgn="b">
              <a:defRPr sz="2700" b="1" i="0" baseline="0">
                <a:solidFill>
                  <a:srgbClr val="444545"/>
                </a:solidFill>
                <a:latin typeface="arial" charset="0"/>
              </a:defRPr>
            </a:lvl1pPr>
          </a:lstStyle>
          <a:p>
            <a:r>
              <a:rPr lang="en-US"/>
              <a:t>Click to edit Master title style</a:t>
            </a:r>
          </a:p>
        </p:txBody>
      </p:sp>
      <p:sp>
        <p:nvSpPr>
          <p:cNvPr id="8" name="Subtitle 2">
            <a:extLst>
              <a:ext uri="{FF2B5EF4-FFF2-40B4-BE49-F238E27FC236}">
                <a16:creationId xmlns:a16="http://schemas.microsoft.com/office/drawing/2014/main" id="{6210F5AD-CB6F-7E40-A3FD-55A9D8104C33}"/>
              </a:ext>
            </a:extLst>
          </p:cNvPr>
          <p:cNvSpPr>
            <a:spLocks noGrp="1"/>
          </p:cNvSpPr>
          <p:nvPr>
            <p:ph type="subTitle" idx="1"/>
          </p:nvPr>
        </p:nvSpPr>
        <p:spPr>
          <a:xfrm>
            <a:off x="241937" y="1180030"/>
            <a:ext cx="8587739" cy="577334"/>
          </a:xfrm>
        </p:spPr>
        <p:txBody>
          <a:bodyPr/>
          <a:lstStyle>
            <a:lvl1pPr marL="0" indent="0" algn="l">
              <a:lnSpc>
                <a:spcPct val="140000"/>
              </a:lnSpc>
              <a:buNone/>
              <a:defRPr sz="1800" b="1" baseline="0">
                <a:solidFill>
                  <a:srgbClr val="002E6D"/>
                </a:solidFill>
                <a:latin typeface="arial"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9" name="Text Placeholder 2">
            <a:extLst>
              <a:ext uri="{FF2B5EF4-FFF2-40B4-BE49-F238E27FC236}">
                <a16:creationId xmlns:a16="http://schemas.microsoft.com/office/drawing/2014/main" id="{596FF70D-46C0-C84F-B419-5F4426B819A8}"/>
              </a:ext>
            </a:extLst>
          </p:cNvPr>
          <p:cNvSpPr>
            <a:spLocks noGrp="1"/>
          </p:cNvSpPr>
          <p:nvPr>
            <p:ph type="body" sz="quarter" idx="10"/>
          </p:nvPr>
        </p:nvSpPr>
        <p:spPr>
          <a:xfrm>
            <a:off x="241699" y="2000251"/>
            <a:ext cx="8587976" cy="2543175"/>
          </a:xfrm>
        </p:spPr>
        <p:txBody>
          <a:bodyPr/>
          <a:lstStyle>
            <a:lvl1pPr marL="0" indent="0">
              <a:buNone/>
              <a:defRPr sz="1800" b="1" baseline="0">
                <a:solidFill>
                  <a:srgbClr val="444545"/>
                </a:solidFill>
                <a:latin typeface="Arial" charset="0"/>
                <a:ea typeface="Arial" charset="0"/>
                <a:cs typeface="Arial" charset="0"/>
              </a:defRPr>
            </a:lvl1pPr>
            <a:lvl2pPr marL="342892" indent="0">
              <a:buNone/>
              <a:defRPr baseline="0">
                <a:solidFill>
                  <a:schemeClr val="tx1">
                    <a:lumMod val="50000"/>
                    <a:lumOff val="50000"/>
                  </a:schemeClr>
                </a:solidFill>
              </a:defRPr>
            </a:lvl2pPr>
            <a:lvl3pPr marL="685783" indent="0">
              <a:buNone/>
              <a:defRPr baseline="0">
                <a:solidFill>
                  <a:schemeClr val="tx1">
                    <a:lumMod val="50000"/>
                    <a:lumOff val="50000"/>
                  </a:schemeClr>
                </a:solidFill>
              </a:defRPr>
            </a:lvl3pPr>
            <a:lvl4pPr marL="1028675" indent="0">
              <a:buNone/>
              <a:defRPr baseline="0">
                <a:solidFill>
                  <a:schemeClr val="tx1">
                    <a:lumMod val="50000"/>
                    <a:lumOff val="50000"/>
                  </a:schemeClr>
                </a:solidFill>
              </a:defRPr>
            </a:lvl4pPr>
            <a:lvl5pPr marL="1371566" indent="0">
              <a:buNone/>
              <a:defRPr baseline="0">
                <a:solidFill>
                  <a:schemeClr val="tx1">
                    <a:lumMod val="50000"/>
                    <a:lumOff val="50000"/>
                  </a:schemeClr>
                </a:solidFill>
              </a:defRPr>
            </a:lvl5pPr>
          </a:lstStyle>
          <a:p>
            <a:pPr lvl="0"/>
            <a:r>
              <a:rPr lang="en-US"/>
              <a:t>Click to edit Master text styles</a:t>
            </a:r>
          </a:p>
        </p:txBody>
      </p:sp>
      <p:sp>
        <p:nvSpPr>
          <p:cNvPr id="10" name="TextBox 9">
            <a:extLst>
              <a:ext uri="{FF2B5EF4-FFF2-40B4-BE49-F238E27FC236}">
                <a16:creationId xmlns:a16="http://schemas.microsoft.com/office/drawing/2014/main" id="{5394FB9B-48BA-C147-959E-4F234BCD2968}"/>
              </a:ext>
            </a:extLst>
          </p:cNvPr>
          <p:cNvSpPr txBox="1"/>
          <p:nvPr userDrawn="1"/>
        </p:nvSpPr>
        <p:spPr>
          <a:xfrm>
            <a:off x="8673966" y="4843700"/>
            <a:ext cx="311417" cy="369332"/>
          </a:xfrm>
          <a:prstGeom prst="rect">
            <a:avLst/>
          </a:prstGeom>
          <a:noFill/>
        </p:spPr>
        <p:txBody>
          <a:bodyPr wrap="square" rtlCol="0">
            <a:spAutoFit/>
          </a:bodyPr>
          <a:lstStyle/>
          <a:p>
            <a:fld id="{3988A49C-778B-EF45-9D5D-8EAA2E36A3FB}" type="slidenum">
              <a:rPr lang="en-US" sz="900" b="1" i="0" baseline="0" smtClean="0">
                <a:solidFill>
                  <a:srgbClr val="444545"/>
                </a:solidFill>
                <a:latin typeface="arial" charset="0"/>
              </a:rPr>
              <a:t>‹#›</a:t>
            </a:fld>
            <a:endParaRPr lang="en-US" sz="900" b="1" i="0" baseline="0">
              <a:solidFill>
                <a:srgbClr val="444545"/>
              </a:solidFill>
              <a:latin typeface="arial" charset="0"/>
            </a:endParaRPr>
          </a:p>
        </p:txBody>
      </p:sp>
      <p:pic>
        <p:nvPicPr>
          <p:cNvPr id="12" name="Picture 11" descr="Logo&#10;&#10;Description automatically generated">
            <a:extLst>
              <a:ext uri="{FF2B5EF4-FFF2-40B4-BE49-F238E27FC236}">
                <a16:creationId xmlns:a16="http://schemas.microsoft.com/office/drawing/2014/main" id="{BA0F1834-7476-3840-8E52-D1E7046126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1962" y="4669576"/>
            <a:ext cx="2020750" cy="381874"/>
          </a:xfrm>
          <a:prstGeom prst="rect">
            <a:avLst/>
          </a:prstGeom>
        </p:spPr>
      </p:pic>
      <p:sp>
        <p:nvSpPr>
          <p:cNvPr id="11" name="TextBox 10">
            <a:extLst>
              <a:ext uri="{FF2B5EF4-FFF2-40B4-BE49-F238E27FC236}">
                <a16:creationId xmlns:a16="http://schemas.microsoft.com/office/drawing/2014/main" id="{77FCD22E-F121-E543-9396-C12064318E36}"/>
              </a:ext>
            </a:extLst>
          </p:cNvPr>
          <p:cNvSpPr txBox="1"/>
          <p:nvPr userDrawn="1"/>
        </p:nvSpPr>
        <p:spPr>
          <a:xfrm>
            <a:off x="3613868" y="4847615"/>
            <a:ext cx="5009322" cy="207749"/>
          </a:xfrm>
          <a:prstGeom prst="rect">
            <a:avLst/>
          </a:prstGeom>
          <a:noFill/>
        </p:spPr>
        <p:txBody>
          <a:bodyPr wrap="square" rtlCol="0">
            <a:spAutoFit/>
          </a:bodyPr>
          <a:lstStyle/>
          <a:p>
            <a:pPr algn="r"/>
            <a:r>
              <a:rPr lang="en-US" sz="750" baseline="0" dirty="0">
                <a:solidFill>
                  <a:srgbClr val="444545"/>
                </a:solidFill>
                <a:latin typeface="arial" charset="0"/>
              </a:rPr>
              <a:t>HFMA Annual Conference 2021</a:t>
            </a:r>
          </a:p>
        </p:txBody>
      </p:sp>
    </p:spTree>
    <p:extLst>
      <p:ext uri="{BB962C8B-B14F-4D97-AF65-F5344CB8AC3E}">
        <p14:creationId xmlns:p14="http://schemas.microsoft.com/office/powerpoint/2010/main" val="28497303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7965DC9C-51E8-7540-8469-A6E2AD3CFB89}"/>
              </a:ext>
            </a:extLst>
          </p:cNvPr>
          <p:cNvSpPr>
            <a:spLocks noGrp="1"/>
          </p:cNvSpPr>
          <p:nvPr>
            <p:ph type="body" sz="quarter" idx="10"/>
          </p:nvPr>
        </p:nvSpPr>
        <p:spPr>
          <a:xfrm>
            <a:off x="241698" y="2000250"/>
            <a:ext cx="4187428" cy="2543175"/>
          </a:xfrm>
        </p:spPr>
        <p:txBody>
          <a:bodyPr/>
          <a:lstStyle>
            <a:lvl1pPr marL="0" indent="0">
              <a:buNone/>
              <a:defRPr sz="1800" b="0" baseline="0">
                <a:solidFill>
                  <a:srgbClr val="444545"/>
                </a:solidFill>
                <a:latin typeface="Arial" charset="0"/>
                <a:ea typeface="Arial" charset="0"/>
                <a:cs typeface="Arial" charset="0"/>
              </a:defRPr>
            </a:lvl1pPr>
            <a:lvl2pPr marL="342900" indent="0">
              <a:buNone/>
              <a:defRPr baseline="0">
                <a:solidFill>
                  <a:schemeClr val="tx1">
                    <a:lumMod val="50000"/>
                    <a:lumOff val="50000"/>
                  </a:schemeClr>
                </a:solidFill>
              </a:defRPr>
            </a:lvl2pPr>
            <a:lvl3pPr marL="685800" indent="0">
              <a:buNone/>
              <a:defRPr baseline="0">
                <a:solidFill>
                  <a:schemeClr val="tx1">
                    <a:lumMod val="50000"/>
                    <a:lumOff val="50000"/>
                  </a:schemeClr>
                </a:solidFill>
              </a:defRPr>
            </a:lvl3pPr>
            <a:lvl4pPr marL="1028700" indent="0">
              <a:buNone/>
              <a:defRPr baseline="0">
                <a:solidFill>
                  <a:schemeClr val="tx1">
                    <a:lumMod val="50000"/>
                    <a:lumOff val="50000"/>
                  </a:schemeClr>
                </a:solidFill>
              </a:defRPr>
            </a:lvl4pPr>
            <a:lvl5pPr marL="1371600" indent="0">
              <a:buNone/>
              <a:defRPr baseline="0">
                <a:solidFill>
                  <a:schemeClr val="tx1">
                    <a:lumMod val="50000"/>
                    <a:lumOff val="50000"/>
                  </a:schemeClr>
                </a:solidFill>
              </a:defRPr>
            </a:lvl5pPr>
          </a:lstStyle>
          <a:p>
            <a:pPr lvl="0"/>
            <a:r>
              <a:rPr lang="en-US"/>
              <a:t>Click to edit Master text styles</a:t>
            </a:r>
          </a:p>
        </p:txBody>
      </p:sp>
      <p:sp>
        <p:nvSpPr>
          <p:cNvPr id="8" name="Text Placeholder 2">
            <a:extLst>
              <a:ext uri="{FF2B5EF4-FFF2-40B4-BE49-F238E27FC236}">
                <a16:creationId xmlns:a16="http://schemas.microsoft.com/office/drawing/2014/main" id="{7C2716F2-D7CD-694A-B216-A4B6BD7F87CF}"/>
              </a:ext>
            </a:extLst>
          </p:cNvPr>
          <p:cNvSpPr>
            <a:spLocks noGrp="1"/>
          </p:cNvSpPr>
          <p:nvPr>
            <p:ph type="body" sz="quarter" idx="11"/>
          </p:nvPr>
        </p:nvSpPr>
        <p:spPr>
          <a:xfrm>
            <a:off x="4642247" y="2000250"/>
            <a:ext cx="4187428" cy="2543175"/>
          </a:xfrm>
        </p:spPr>
        <p:txBody>
          <a:bodyPr/>
          <a:lstStyle>
            <a:lvl1pPr marL="0" indent="0">
              <a:buNone/>
              <a:defRPr sz="1800" b="0" baseline="0">
                <a:solidFill>
                  <a:srgbClr val="444545"/>
                </a:solidFill>
                <a:latin typeface="Arial" charset="0"/>
                <a:ea typeface="Arial" charset="0"/>
                <a:cs typeface="Arial" charset="0"/>
              </a:defRPr>
            </a:lvl1pPr>
            <a:lvl2pPr marL="342900" indent="0">
              <a:buNone/>
              <a:defRPr baseline="0">
                <a:solidFill>
                  <a:schemeClr val="tx1">
                    <a:lumMod val="50000"/>
                    <a:lumOff val="50000"/>
                  </a:schemeClr>
                </a:solidFill>
              </a:defRPr>
            </a:lvl2pPr>
            <a:lvl3pPr marL="685800" indent="0">
              <a:buNone/>
              <a:defRPr baseline="0">
                <a:solidFill>
                  <a:schemeClr val="tx1">
                    <a:lumMod val="50000"/>
                    <a:lumOff val="50000"/>
                  </a:schemeClr>
                </a:solidFill>
              </a:defRPr>
            </a:lvl3pPr>
            <a:lvl4pPr marL="1028700" indent="0">
              <a:buNone/>
              <a:defRPr baseline="0">
                <a:solidFill>
                  <a:schemeClr val="tx1">
                    <a:lumMod val="50000"/>
                    <a:lumOff val="50000"/>
                  </a:schemeClr>
                </a:solidFill>
              </a:defRPr>
            </a:lvl4pPr>
            <a:lvl5pPr marL="1371600" indent="0">
              <a:buNone/>
              <a:defRPr baseline="0">
                <a:solidFill>
                  <a:schemeClr val="tx1">
                    <a:lumMod val="50000"/>
                    <a:lumOff val="50000"/>
                  </a:schemeClr>
                </a:solidFill>
              </a:defRPr>
            </a:lvl5pPr>
          </a:lstStyle>
          <a:p>
            <a:pPr lvl="0"/>
            <a:r>
              <a:rPr lang="en-US"/>
              <a:t>Click to edit Master text styles</a:t>
            </a:r>
          </a:p>
        </p:txBody>
      </p:sp>
      <p:sp>
        <p:nvSpPr>
          <p:cNvPr id="9" name="TextBox 8">
            <a:extLst>
              <a:ext uri="{FF2B5EF4-FFF2-40B4-BE49-F238E27FC236}">
                <a16:creationId xmlns:a16="http://schemas.microsoft.com/office/drawing/2014/main" id="{A486F343-A394-5640-A4D4-C4114307E0BD}"/>
              </a:ext>
            </a:extLst>
          </p:cNvPr>
          <p:cNvSpPr txBox="1"/>
          <p:nvPr userDrawn="1"/>
        </p:nvSpPr>
        <p:spPr>
          <a:xfrm>
            <a:off x="3613868" y="4847615"/>
            <a:ext cx="5009322" cy="207749"/>
          </a:xfrm>
          <a:prstGeom prst="rect">
            <a:avLst/>
          </a:prstGeom>
          <a:noFill/>
        </p:spPr>
        <p:txBody>
          <a:bodyPr wrap="square" rtlCol="0">
            <a:spAutoFit/>
          </a:bodyPr>
          <a:lstStyle/>
          <a:p>
            <a:pPr algn="r"/>
            <a:r>
              <a:rPr lang="en-US" sz="750" baseline="0" dirty="0">
                <a:solidFill>
                  <a:srgbClr val="444545"/>
                </a:solidFill>
                <a:latin typeface="arial" charset="0"/>
              </a:rPr>
              <a:t>HFMA Annual Conference 2021</a:t>
            </a:r>
          </a:p>
        </p:txBody>
      </p:sp>
      <p:sp>
        <p:nvSpPr>
          <p:cNvPr id="10" name="Title 1">
            <a:extLst>
              <a:ext uri="{FF2B5EF4-FFF2-40B4-BE49-F238E27FC236}">
                <a16:creationId xmlns:a16="http://schemas.microsoft.com/office/drawing/2014/main" id="{3B98CD69-CD55-134E-9D19-28DE1E015D3B}"/>
              </a:ext>
            </a:extLst>
          </p:cNvPr>
          <p:cNvSpPr>
            <a:spLocks noGrp="1"/>
          </p:cNvSpPr>
          <p:nvPr>
            <p:ph type="ctrTitle"/>
          </p:nvPr>
        </p:nvSpPr>
        <p:spPr>
          <a:xfrm>
            <a:off x="231961" y="292474"/>
            <a:ext cx="8597713" cy="621926"/>
          </a:xfrm>
        </p:spPr>
        <p:txBody>
          <a:bodyPr anchor="t">
            <a:normAutofit/>
          </a:bodyPr>
          <a:lstStyle>
            <a:lvl1pPr algn="l" fontAlgn="b">
              <a:defRPr sz="2700" b="1" i="0" baseline="0">
                <a:solidFill>
                  <a:srgbClr val="444545"/>
                </a:solidFill>
                <a:latin typeface="arial" charset="0"/>
              </a:defRPr>
            </a:lvl1pPr>
          </a:lstStyle>
          <a:p>
            <a:r>
              <a:rPr lang="en-US"/>
              <a:t>Click to edit Master title style</a:t>
            </a:r>
          </a:p>
        </p:txBody>
      </p:sp>
      <p:sp>
        <p:nvSpPr>
          <p:cNvPr id="11" name="Subtitle 2">
            <a:extLst>
              <a:ext uri="{FF2B5EF4-FFF2-40B4-BE49-F238E27FC236}">
                <a16:creationId xmlns:a16="http://schemas.microsoft.com/office/drawing/2014/main" id="{9CDADA61-66D7-1040-93CC-60D7381A4886}"/>
              </a:ext>
            </a:extLst>
          </p:cNvPr>
          <p:cNvSpPr>
            <a:spLocks noGrp="1"/>
          </p:cNvSpPr>
          <p:nvPr>
            <p:ph type="subTitle" idx="1"/>
          </p:nvPr>
        </p:nvSpPr>
        <p:spPr>
          <a:xfrm>
            <a:off x="241936" y="1180029"/>
            <a:ext cx="8587739" cy="577334"/>
          </a:xfrm>
        </p:spPr>
        <p:txBody>
          <a:bodyPr/>
          <a:lstStyle>
            <a:lvl1pPr marL="0" indent="0" algn="l">
              <a:lnSpc>
                <a:spcPct val="140000"/>
              </a:lnSpc>
              <a:buNone/>
              <a:defRPr sz="1800" b="1" baseline="0">
                <a:solidFill>
                  <a:srgbClr val="002E6D"/>
                </a:solidFill>
                <a:latin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2" name="TextBox 11">
            <a:extLst>
              <a:ext uri="{FF2B5EF4-FFF2-40B4-BE49-F238E27FC236}">
                <a16:creationId xmlns:a16="http://schemas.microsoft.com/office/drawing/2014/main" id="{D1B84D14-766B-A54D-9B96-B5F285F189B3}"/>
              </a:ext>
            </a:extLst>
          </p:cNvPr>
          <p:cNvSpPr txBox="1"/>
          <p:nvPr userDrawn="1"/>
        </p:nvSpPr>
        <p:spPr>
          <a:xfrm>
            <a:off x="8673965" y="4843700"/>
            <a:ext cx="311417" cy="369332"/>
          </a:xfrm>
          <a:prstGeom prst="rect">
            <a:avLst/>
          </a:prstGeom>
          <a:noFill/>
        </p:spPr>
        <p:txBody>
          <a:bodyPr wrap="square" rtlCol="0">
            <a:spAutoFit/>
          </a:bodyPr>
          <a:lstStyle/>
          <a:p>
            <a:fld id="{3988A49C-778B-EF45-9D5D-8EAA2E36A3FB}" type="slidenum">
              <a:rPr lang="en-US" sz="900" b="1" i="0" baseline="0" smtClean="0">
                <a:solidFill>
                  <a:srgbClr val="444545"/>
                </a:solidFill>
                <a:latin typeface="arial" charset="0"/>
              </a:rPr>
              <a:t>‹#›</a:t>
            </a:fld>
            <a:endParaRPr lang="en-US" sz="900" b="1" i="0" baseline="0">
              <a:solidFill>
                <a:srgbClr val="444545"/>
              </a:solidFill>
              <a:latin typeface="arial" charset="0"/>
            </a:endParaRPr>
          </a:p>
        </p:txBody>
      </p:sp>
      <p:pic>
        <p:nvPicPr>
          <p:cNvPr id="14" name="Picture 13" descr="Logo&#10;&#10;Description automatically generated">
            <a:extLst>
              <a:ext uri="{FF2B5EF4-FFF2-40B4-BE49-F238E27FC236}">
                <a16:creationId xmlns:a16="http://schemas.microsoft.com/office/drawing/2014/main" id="{68AB575B-D2BB-C246-9B94-8B8146E81F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1962" y="4669576"/>
            <a:ext cx="2020750" cy="381874"/>
          </a:xfrm>
          <a:prstGeom prst="rect">
            <a:avLst/>
          </a:prstGeom>
        </p:spPr>
      </p:pic>
    </p:spTree>
    <p:extLst>
      <p:ext uri="{BB962C8B-B14F-4D97-AF65-F5344CB8AC3E}">
        <p14:creationId xmlns:p14="http://schemas.microsoft.com/office/powerpoint/2010/main" val="40258736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96A2ADBE-65AE-BE45-95C7-A779ADB78D66}"/>
              </a:ext>
            </a:extLst>
          </p:cNvPr>
          <p:cNvSpPr>
            <a:spLocks noGrp="1"/>
          </p:cNvSpPr>
          <p:nvPr>
            <p:ph type="body" sz="quarter" idx="10"/>
          </p:nvPr>
        </p:nvSpPr>
        <p:spPr>
          <a:xfrm>
            <a:off x="235463" y="1200150"/>
            <a:ext cx="8587976" cy="2543175"/>
          </a:xfrm>
        </p:spPr>
        <p:txBody>
          <a:bodyPr/>
          <a:lstStyle>
            <a:lvl1pPr marL="0" indent="0">
              <a:buNone/>
              <a:defRPr sz="1800" b="0" baseline="0">
                <a:solidFill>
                  <a:srgbClr val="002E6D"/>
                </a:solidFill>
                <a:latin typeface="Arial" charset="0"/>
                <a:ea typeface="Arial" charset="0"/>
                <a:cs typeface="Arial" charset="0"/>
              </a:defRPr>
            </a:lvl1pPr>
            <a:lvl2pPr marL="342900" indent="0">
              <a:buNone/>
              <a:defRPr baseline="0">
                <a:solidFill>
                  <a:schemeClr val="tx1">
                    <a:lumMod val="50000"/>
                    <a:lumOff val="50000"/>
                  </a:schemeClr>
                </a:solidFill>
              </a:defRPr>
            </a:lvl2pPr>
            <a:lvl3pPr marL="685800" indent="0">
              <a:buNone/>
              <a:defRPr baseline="0">
                <a:solidFill>
                  <a:schemeClr val="tx1">
                    <a:lumMod val="50000"/>
                    <a:lumOff val="50000"/>
                  </a:schemeClr>
                </a:solidFill>
              </a:defRPr>
            </a:lvl3pPr>
            <a:lvl4pPr marL="1028700" indent="0">
              <a:buNone/>
              <a:defRPr baseline="0">
                <a:solidFill>
                  <a:schemeClr val="tx1">
                    <a:lumMod val="50000"/>
                    <a:lumOff val="50000"/>
                  </a:schemeClr>
                </a:solidFill>
              </a:defRPr>
            </a:lvl4pPr>
            <a:lvl5pPr marL="1371600" indent="0">
              <a:buNone/>
              <a:defRPr baseline="0">
                <a:solidFill>
                  <a:schemeClr val="tx1">
                    <a:lumMod val="50000"/>
                    <a:lumOff val="50000"/>
                  </a:schemeClr>
                </a:solidFill>
              </a:defRPr>
            </a:lvl5pPr>
          </a:lstStyle>
          <a:p>
            <a:pPr lvl="0"/>
            <a:r>
              <a:rPr lang="en-US"/>
              <a:t>Click to edit Master text styles</a:t>
            </a:r>
          </a:p>
        </p:txBody>
      </p:sp>
      <p:sp>
        <p:nvSpPr>
          <p:cNvPr id="10" name="Title 1">
            <a:extLst>
              <a:ext uri="{FF2B5EF4-FFF2-40B4-BE49-F238E27FC236}">
                <a16:creationId xmlns:a16="http://schemas.microsoft.com/office/drawing/2014/main" id="{AF614181-3751-1444-84F6-13A5CBD5A6B3}"/>
              </a:ext>
            </a:extLst>
          </p:cNvPr>
          <p:cNvSpPr>
            <a:spLocks noGrp="1"/>
          </p:cNvSpPr>
          <p:nvPr>
            <p:ph type="ctrTitle"/>
          </p:nvPr>
        </p:nvSpPr>
        <p:spPr>
          <a:xfrm>
            <a:off x="231961" y="292474"/>
            <a:ext cx="8597713" cy="621926"/>
          </a:xfrm>
        </p:spPr>
        <p:txBody>
          <a:bodyPr anchor="t">
            <a:normAutofit/>
          </a:bodyPr>
          <a:lstStyle>
            <a:lvl1pPr algn="l" fontAlgn="b">
              <a:defRPr sz="2700" b="1" i="0" baseline="0">
                <a:solidFill>
                  <a:srgbClr val="444545"/>
                </a:solidFill>
                <a:latin typeface="arial" charset="0"/>
              </a:defRPr>
            </a:lvl1pPr>
          </a:lstStyle>
          <a:p>
            <a:r>
              <a:rPr lang="en-US"/>
              <a:t>Click to edit Master title style</a:t>
            </a:r>
          </a:p>
        </p:txBody>
      </p:sp>
      <p:sp>
        <p:nvSpPr>
          <p:cNvPr id="11" name="TextBox 10">
            <a:extLst>
              <a:ext uri="{FF2B5EF4-FFF2-40B4-BE49-F238E27FC236}">
                <a16:creationId xmlns:a16="http://schemas.microsoft.com/office/drawing/2014/main" id="{39BAA850-1FB9-3646-AE0D-4C90B8C93B63}"/>
              </a:ext>
            </a:extLst>
          </p:cNvPr>
          <p:cNvSpPr txBox="1"/>
          <p:nvPr userDrawn="1"/>
        </p:nvSpPr>
        <p:spPr>
          <a:xfrm>
            <a:off x="8673965" y="4843700"/>
            <a:ext cx="311417" cy="369332"/>
          </a:xfrm>
          <a:prstGeom prst="rect">
            <a:avLst/>
          </a:prstGeom>
          <a:noFill/>
        </p:spPr>
        <p:txBody>
          <a:bodyPr wrap="square" rtlCol="0">
            <a:spAutoFit/>
          </a:bodyPr>
          <a:lstStyle/>
          <a:p>
            <a:fld id="{3988A49C-778B-EF45-9D5D-8EAA2E36A3FB}" type="slidenum">
              <a:rPr lang="en-US" sz="900" b="1" i="0" baseline="0" smtClean="0">
                <a:solidFill>
                  <a:srgbClr val="444545"/>
                </a:solidFill>
                <a:latin typeface="arial" charset="0"/>
              </a:rPr>
              <a:t>‹#›</a:t>
            </a:fld>
            <a:endParaRPr lang="en-US" sz="900" b="1" i="0" baseline="0">
              <a:solidFill>
                <a:srgbClr val="444545"/>
              </a:solidFill>
              <a:latin typeface="arial" charset="0"/>
            </a:endParaRPr>
          </a:p>
        </p:txBody>
      </p:sp>
      <p:pic>
        <p:nvPicPr>
          <p:cNvPr id="7" name="Picture 6" descr="Logo&#10;&#10;Description automatically generated">
            <a:extLst>
              <a:ext uri="{FF2B5EF4-FFF2-40B4-BE49-F238E27FC236}">
                <a16:creationId xmlns:a16="http://schemas.microsoft.com/office/drawing/2014/main" id="{83ADA12B-68A2-0E46-8EB4-0C00A51755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1962" y="4669576"/>
            <a:ext cx="2020750" cy="381874"/>
          </a:xfrm>
          <a:prstGeom prst="rect">
            <a:avLst/>
          </a:prstGeom>
        </p:spPr>
      </p:pic>
      <p:sp>
        <p:nvSpPr>
          <p:cNvPr id="12" name="TextBox 11">
            <a:extLst>
              <a:ext uri="{FF2B5EF4-FFF2-40B4-BE49-F238E27FC236}">
                <a16:creationId xmlns:a16="http://schemas.microsoft.com/office/drawing/2014/main" id="{237095AA-6D5C-1745-900D-4DA974F4FBF5}"/>
              </a:ext>
            </a:extLst>
          </p:cNvPr>
          <p:cNvSpPr txBox="1"/>
          <p:nvPr userDrawn="1"/>
        </p:nvSpPr>
        <p:spPr>
          <a:xfrm>
            <a:off x="3613868" y="4847615"/>
            <a:ext cx="5009322" cy="207749"/>
          </a:xfrm>
          <a:prstGeom prst="rect">
            <a:avLst/>
          </a:prstGeom>
          <a:noFill/>
        </p:spPr>
        <p:txBody>
          <a:bodyPr wrap="square" rtlCol="0">
            <a:spAutoFit/>
          </a:bodyPr>
          <a:lstStyle/>
          <a:p>
            <a:pPr algn="r"/>
            <a:r>
              <a:rPr lang="en-US" sz="750" baseline="0" dirty="0">
                <a:solidFill>
                  <a:srgbClr val="444545"/>
                </a:solidFill>
                <a:latin typeface="arial" charset="0"/>
              </a:rPr>
              <a:t>HFMA Annual Conference 2021</a:t>
            </a:r>
          </a:p>
        </p:txBody>
      </p:sp>
    </p:spTree>
    <p:extLst>
      <p:ext uri="{BB962C8B-B14F-4D97-AF65-F5344CB8AC3E}">
        <p14:creationId xmlns:p14="http://schemas.microsoft.com/office/powerpoint/2010/main" val="34493201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57A9557-3111-FD4A-A039-176166ED3CC7}"/>
              </a:ext>
            </a:extLst>
          </p:cNvPr>
          <p:cNvSpPr/>
          <p:nvPr userDrawn="1"/>
        </p:nvSpPr>
        <p:spPr>
          <a:xfrm>
            <a:off x="115556" y="117779"/>
            <a:ext cx="8912889" cy="4907942"/>
          </a:xfrm>
          <a:prstGeom prst="rect">
            <a:avLst/>
          </a:prstGeom>
          <a:solidFill>
            <a:srgbClr val="002E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 Placeholder 15">
            <a:extLst>
              <a:ext uri="{FF2B5EF4-FFF2-40B4-BE49-F238E27FC236}">
                <a16:creationId xmlns:a16="http://schemas.microsoft.com/office/drawing/2014/main" id="{7104188F-52FC-674A-B1D8-1A33E4064E4B}"/>
              </a:ext>
            </a:extLst>
          </p:cNvPr>
          <p:cNvSpPr>
            <a:spLocks noGrp="1"/>
          </p:cNvSpPr>
          <p:nvPr>
            <p:ph type="body" sz="quarter" idx="10" hasCustomPrompt="1"/>
          </p:nvPr>
        </p:nvSpPr>
        <p:spPr>
          <a:xfrm>
            <a:off x="228599" y="400050"/>
            <a:ext cx="8692764" cy="2543175"/>
          </a:xfrm>
        </p:spPr>
        <p:txBody>
          <a:bodyPr anchor="b">
            <a:normAutofit/>
          </a:bodyPr>
          <a:lstStyle>
            <a:lvl1pPr marL="0" indent="0">
              <a:lnSpc>
                <a:spcPts val="5250"/>
              </a:lnSpc>
              <a:spcBef>
                <a:spcPts val="0"/>
              </a:spcBef>
              <a:buNone/>
              <a:defRPr sz="4050" b="0" i="0" baseline="0">
                <a:solidFill>
                  <a:schemeClr val="bg1"/>
                </a:solidFill>
                <a:latin typeface="Arial" charset="0"/>
                <a:ea typeface="Arial" charset="0"/>
                <a:cs typeface="Arial" charset="0"/>
              </a:defRPr>
            </a:lvl1pPr>
          </a:lstStyle>
          <a:p>
            <a:pPr lvl="0"/>
            <a:r>
              <a:rPr lang="en-US"/>
              <a:t>Click to edit Section title</a:t>
            </a:r>
          </a:p>
        </p:txBody>
      </p:sp>
      <p:pic>
        <p:nvPicPr>
          <p:cNvPr id="8" name="Picture 7" descr="Logo&#10;&#10;Description automatically generated">
            <a:extLst>
              <a:ext uri="{FF2B5EF4-FFF2-40B4-BE49-F238E27FC236}">
                <a16:creationId xmlns:a16="http://schemas.microsoft.com/office/drawing/2014/main" id="{8309FB06-0687-394B-A48D-FC6CA163AC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4477466"/>
            <a:ext cx="2020750" cy="378891"/>
          </a:xfrm>
          <a:prstGeom prst="rect">
            <a:avLst/>
          </a:prstGeom>
        </p:spPr>
      </p:pic>
    </p:spTree>
    <p:extLst>
      <p:ext uri="{BB962C8B-B14F-4D97-AF65-F5344CB8AC3E}">
        <p14:creationId xmlns:p14="http://schemas.microsoft.com/office/powerpoint/2010/main" val="30635639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DF3481D8-8B01-644B-8C31-D1150304F18F}"/>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105150" y="228600"/>
            <a:ext cx="2933700" cy="4686300"/>
          </a:xfrm>
          <a:prstGeom prst="rect">
            <a:avLst/>
          </a:prstGeom>
        </p:spPr>
      </p:pic>
    </p:spTree>
    <p:extLst>
      <p:ext uri="{BB962C8B-B14F-4D97-AF65-F5344CB8AC3E}">
        <p14:creationId xmlns:p14="http://schemas.microsoft.com/office/powerpoint/2010/main" val="10299987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B7C889-9EC4-49F9-8E1C-9DB52784B480}"/>
              </a:ext>
            </a:extLst>
          </p:cNvPr>
          <p:cNvSpPr>
            <a:spLocks noGrp="1"/>
          </p:cNvSpPr>
          <p:nvPr>
            <p:ph type="dt" sz="half" idx="10"/>
          </p:nvPr>
        </p:nvSpPr>
        <p:spPr/>
        <p:txBody>
          <a:bodyPr/>
          <a:lstStyle/>
          <a:p>
            <a:fld id="{1735B637-973B-4CEC-BA09-0960EAAA2C6F}" type="datetimeFigureOut">
              <a:rPr lang="en-US" smtClean="0"/>
              <a:t>4/6/2022</a:t>
            </a:fld>
            <a:endParaRPr lang="en-US" dirty="0"/>
          </a:p>
        </p:txBody>
      </p:sp>
      <p:sp>
        <p:nvSpPr>
          <p:cNvPr id="3" name="Footer Placeholder 2">
            <a:extLst>
              <a:ext uri="{FF2B5EF4-FFF2-40B4-BE49-F238E27FC236}">
                <a16:creationId xmlns:a16="http://schemas.microsoft.com/office/drawing/2014/main" id="{C3F8B896-AB1E-4C49-86A0-FB3614F0A52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4039992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1" name="Content Placeholder 2"/>
          <p:cNvSpPr>
            <a:spLocks noGrp="1"/>
          </p:cNvSpPr>
          <p:nvPr>
            <p:ph idx="1"/>
          </p:nvPr>
        </p:nvSpPr>
        <p:spPr>
          <a:xfrm>
            <a:off x="259492" y="1341415"/>
            <a:ext cx="8637373" cy="3263504"/>
          </a:xfrm>
          <a:prstGeom prst="rect">
            <a:avLst/>
          </a:prstGeom>
        </p:spPr>
        <p:txBody>
          <a:bodyPr/>
          <a:lstStyle>
            <a:lvl1pPr marL="0" indent="0">
              <a:lnSpc>
                <a:spcPct val="150000"/>
              </a:lnSpc>
              <a:buFont typeface="Courier New" charset="0"/>
              <a:buNone/>
              <a:defRPr baseline="0">
                <a:solidFill>
                  <a:srgbClr val="444545"/>
                </a:solidFill>
                <a:latin typeface="Arial" charset="0"/>
                <a:ea typeface="Arial" charset="0"/>
                <a:cs typeface="Arial" charset="0"/>
              </a:defRPr>
            </a:lvl1pPr>
            <a:lvl2pPr marL="514337" indent="-171446">
              <a:lnSpc>
                <a:spcPct val="150000"/>
              </a:lnSpc>
              <a:buFont typeface="Courier New" charset="0"/>
              <a:buChar char="o"/>
              <a:defRPr baseline="0">
                <a:solidFill>
                  <a:srgbClr val="444545"/>
                </a:solidFill>
                <a:latin typeface="Arial" charset="0"/>
                <a:ea typeface="Arial" charset="0"/>
                <a:cs typeface="Arial" charset="0"/>
              </a:defRPr>
            </a:lvl2pPr>
            <a:lvl3pPr marL="857228" indent="-171446">
              <a:lnSpc>
                <a:spcPct val="150000"/>
              </a:lnSpc>
              <a:buFont typeface="Courier New" charset="0"/>
              <a:buChar char="o"/>
              <a:defRPr baseline="0">
                <a:solidFill>
                  <a:srgbClr val="444545"/>
                </a:solidFill>
                <a:latin typeface="Arial" charset="0"/>
                <a:ea typeface="Arial" charset="0"/>
                <a:cs typeface="Arial" charset="0"/>
              </a:defRPr>
            </a:lvl3pPr>
            <a:lvl4pPr marL="1200120" indent="-171446">
              <a:lnSpc>
                <a:spcPct val="150000"/>
              </a:lnSpc>
              <a:buFont typeface="Courier New" charset="0"/>
              <a:buChar char="o"/>
              <a:defRPr baseline="0">
                <a:solidFill>
                  <a:srgbClr val="444545"/>
                </a:solidFill>
                <a:latin typeface="Arial" charset="0"/>
                <a:ea typeface="Arial" charset="0"/>
                <a:cs typeface="Arial" charset="0"/>
              </a:defRPr>
            </a:lvl4pPr>
            <a:lvl5pPr marL="1543012" indent="-171446">
              <a:lnSpc>
                <a:spcPct val="150000"/>
              </a:lnSpc>
              <a:buFont typeface="Courier New" charset="0"/>
              <a:buChar char="o"/>
              <a:defRPr baseline="0">
                <a:solidFill>
                  <a:srgbClr val="444545"/>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hasCustomPrompt="1"/>
          </p:nvPr>
        </p:nvSpPr>
        <p:spPr>
          <a:xfrm>
            <a:off x="259492" y="231006"/>
            <a:ext cx="8637373" cy="994404"/>
          </a:xfrm>
          <a:prstGeom prst="rect">
            <a:avLst/>
          </a:prstGeom>
        </p:spPr>
        <p:txBody>
          <a:bodyPr>
            <a:noAutofit/>
          </a:bodyPr>
          <a:lstStyle>
            <a:lvl1pPr>
              <a:defRPr sz="3000" baseline="0">
                <a:solidFill>
                  <a:srgbClr val="002E6D"/>
                </a:solidFill>
                <a:latin typeface="Arial" charset="0"/>
                <a:ea typeface="Arial" charset="0"/>
                <a:cs typeface="Arial" charset="0"/>
              </a:defRPr>
            </a:lvl1pPr>
          </a:lstStyle>
          <a:p>
            <a:r>
              <a:rPr lang="en-US"/>
              <a:t>CLICK TO EDIT MASTER TITLE STYLE</a:t>
            </a:r>
          </a:p>
        </p:txBody>
      </p:sp>
    </p:spTree>
    <p:extLst>
      <p:ext uri="{BB962C8B-B14F-4D97-AF65-F5344CB8AC3E}">
        <p14:creationId xmlns:p14="http://schemas.microsoft.com/office/powerpoint/2010/main" val="6547805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a:xfrm>
            <a:off x="8691434" y="4823051"/>
            <a:ext cx="452567" cy="273844"/>
          </a:xfrm>
          <a:prstGeom prst="rect">
            <a:avLst/>
          </a:prstGeom>
        </p:spPr>
        <p:txBody>
          <a:bodyPr/>
          <a:lstStyle>
            <a:lvl1pPr algn="ctr">
              <a:defRPr sz="900" b="1" baseline="0">
                <a:solidFill>
                  <a:srgbClr val="002E6D"/>
                </a:solidFill>
                <a:latin typeface="Arial" charset="0"/>
                <a:ea typeface="Arial" charset="0"/>
                <a:cs typeface="Arial" charset="0"/>
              </a:defRPr>
            </a:lvl1pPr>
          </a:lstStyle>
          <a:p>
            <a:fld id="{AA8EF202-8E53-C04D-845E-813DA5786845}" type="slidenum">
              <a:rPr lang="en-US" smtClean="0"/>
              <a:pPr/>
              <a:t>‹#›</a:t>
            </a:fld>
            <a:endParaRPr lang="en-US" dirty="0"/>
          </a:p>
        </p:txBody>
      </p:sp>
      <p:sp>
        <p:nvSpPr>
          <p:cNvPr id="11" name="Content Placeholder 2"/>
          <p:cNvSpPr>
            <a:spLocks noGrp="1"/>
          </p:cNvSpPr>
          <p:nvPr>
            <p:ph idx="1"/>
          </p:nvPr>
        </p:nvSpPr>
        <p:spPr>
          <a:xfrm>
            <a:off x="259492" y="1341415"/>
            <a:ext cx="8637373" cy="3263504"/>
          </a:xfrm>
          <a:prstGeom prst="rect">
            <a:avLst/>
          </a:prstGeom>
        </p:spPr>
        <p:txBody>
          <a:bodyPr/>
          <a:lstStyle>
            <a:lvl1pPr marL="0" indent="0">
              <a:lnSpc>
                <a:spcPct val="150000"/>
              </a:lnSpc>
              <a:buFont typeface="Courier New" charset="0"/>
              <a:buNone/>
              <a:defRPr baseline="0">
                <a:solidFill>
                  <a:srgbClr val="444545"/>
                </a:solidFill>
                <a:latin typeface="Arial" charset="0"/>
                <a:ea typeface="Arial" charset="0"/>
                <a:cs typeface="Arial" charset="0"/>
              </a:defRPr>
            </a:lvl1pPr>
            <a:lvl2pPr marL="514337" indent="-171446">
              <a:lnSpc>
                <a:spcPct val="150000"/>
              </a:lnSpc>
              <a:buFont typeface="Courier New" charset="0"/>
              <a:buChar char="o"/>
              <a:defRPr baseline="0">
                <a:solidFill>
                  <a:srgbClr val="444545"/>
                </a:solidFill>
                <a:latin typeface="Arial" charset="0"/>
                <a:ea typeface="Arial" charset="0"/>
                <a:cs typeface="Arial" charset="0"/>
              </a:defRPr>
            </a:lvl2pPr>
            <a:lvl3pPr marL="857228" indent="-171446">
              <a:lnSpc>
                <a:spcPct val="150000"/>
              </a:lnSpc>
              <a:buFont typeface="Courier New" charset="0"/>
              <a:buChar char="o"/>
              <a:defRPr baseline="0">
                <a:solidFill>
                  <a:srgbClr val="444545"/>
                </a:solidFill>
                <a:latin typeface="Arial" charset="0"/>
                <a:ea typeface="Arial" charset="0"/>
                <a:cs typeface="Arial" charset="0"/>
              </a:defRPr>
            </a:lvl3pPr>
            <a:lvl4pPr marL="1200120" indent="-171446">
              <a:lnSpc>
                <a:spcPct val="150000"/>
              </a:lnSpc>
              <a:buFont typeface="Courier New" charset="0"/>
              <a:buChar char="o"/>
              <a:defRPr baseline="0">
                <a:solidFill>
                  <a:srgbClr val="444545"/>
                </a:solidFill>
                <a:latin typeface="Arial" charset="0"/>
                <a:ea typeface="Arial" charset="0"/>
                <a:cs typeface="Arial" charset="0"/>
              </a:defRPr>
            </a:lvl4pPr>
            <a:lvl5pPr marL="1543012" indent="-171446">
              <a:lnSpc>
                <a:spcPct val="150000"/>
              </a:lnSpc>
              <a:buFont typeface="Courier New" charset="0"/>
              <a:buChar char="o"/>
              <a:defRPr baseline="0">
                <a:solidFill>
                  <a:srgbClr val="444545"/>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hasCustomPrompt="1"/>
          </p:nvPr>
        </p:nvSpPr>
        <p:spPr>
          <a:xfrm>
            <a:off x="259492" y="231006"/>
            <a:ext cx="8637373" cy="994404"/>
          </a:xfrm>
          <a:prstGeom prst="rect">
            <a:avLst/>
          </a:prstGeom>
        </p:spPr>
        <p:txBody>
          <a:bodyPr>
            <a:noAutofit/>
          </a:bodyPr>
          <a:lstStyle>
            <a:lvl1pPr>
              <a:defRPr sz="3000" baseline="0">
                <a:solidFill>
                  <a:srgbClr val="002E6D"/>
                </a:solidFill>
                <a:latin typeface="Arial" charset="0"/>
                <a:ea typeface="Arial" charset="0"/>
                <a:cs typeface="Arial" charset="0"/>
              </a:defRPr>
            </a:lvl1pPr>
          </a:lstStyle>
          <a:p>
            <a:r>
              <a:rPr lang="en-US"/>
              <a:t>CLICK TO EDIT MASTER TITLE STYLE</a:t>
            </a:r>
          </a:p>
        </p:txBody>
      </p:sp>
    </p:spTree>
    <p:extLst>
      <p:ext uri="{BB962C8B-B14F-4D97-AF65-F5344CB8AC3E}">
        <p14:creationId xmlns:p14="http://schemas.microsoft.com/office/powerpoint/2010/main" val="19742315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a:xfrm>
            <a:off x="8691434" y="4823051"/>
            <a:ext cx="452567" cy="273844"/>
          </a:xfrm>
          <a:prstGeom prst="rect">
            <a:avLst/>
          </a:prstGeom>
        </p:spPr>
        <p:txBody>
          <a:bodyPr/>
          <a:lstStyle>
            <a:lvl1pPr algn="ctr">
              <a:defRPr sz="900" b="1" baseline="0">
                <a:solidFill>
                  <a:srgbClr val="002E6D"/>
                </a:solidFill>
                <a:latin typeface="Arial" charset="0"/>
                <a:ea typeface="Arial" charset="0"/>
                <a:cs typeface="Arial" charset="0"/>
              </a:defRPr>
            </a:lvl1pPr>
          </a:lstStyle>
          <a:p>
            <a:fld id="{AA8EF202-8E53-C04D-845E-813DA5786845}" type="slidenum">
              <a:rPr lang="en-US" smtClean="0"/>
              <a:pPr/>
              <a:t>‹#›</a:t>
            </a:fld>
            <a:endParaRPr lang="en-US" dirty="0"/>
          </a:p>
        </p:txBody>
      </p:sp>
      <p:sp>
        <p:nvSpPr>
          <p:cNvPr id="11" name="Content Placeholder 2"/>
          <p:cNvSpPr>
            <a:spLocks noGrp="1"/>
          </p:cNvSpPr>
          <p:nvPr>
            <p:ph idx="1"/>
          </p:nvPr>
        </p:nvSpPr>
        <p:spPr>
          <a:xfrm>
            <a:off x="259492" y="1341415"/>
            <a:ext cx="8637373" cy="3263504"/>
          </a:xfrm>
          <a:prstGeom prst="rect">
            <a:avLst/>
          </a:prstGeom>
        </p:spPr>
        <p:txBody>
          <a:bodyPr/>
          <a:lstStyle>
            <a:lvl1pPr marL="0" indent="0">
              <a:lnSpc>
                <a:spcPct val="150000"/>
              </a:lnSpc>
              <a:buFont typeface="Courier New" charset="0"/>
              <a:buNone/>
              <a:defRPr baseline="0">
                <a:solidFill>
                  <a:srgbClr val="444545"/>
                </a:solidFill>
                <a:latin typeface="Arial" charset="0"/>
                <a:ea typeface="Arial" charset="0"/>
                <a:cs typeface="Arial" charset="0"/>
              </a:defRPr>
            </a:lvl1pPr>
            <a:lvl2pPr marL="514337" indent="-171446">
              <a:lnSpc>
                <a:spcPct val="150000"/>
              </a:lnSpc>
              <a:buFont typeface="Courier New" charset="0"/>
              <a:buChar char="o"/>
              <a:defRPr baseline="0">
                <a:solidFill>
                  <a:srgbClr val="444545"/>
                </a:solidFill>
                <a:latin typeface="Arial" charset="0"/>
                <a:ea typeface="Arial" charset="0"/>
                <a:cs typeface="Arial" charset="0"/>
              </a:defRPr>
            </a:lvl2pPr>
            <a:lvl3pPr marL="857228" indent="-171446">
              <a:lnSpc>
                <a:spcPct val="150000"/>
              </a:lnSpc>
              <a:buFont typeface="Courier New" charset="0"/>
              <a:buChar char="o"/>
              <a:defRPr baseline="0">
                <a:solidFill>
                  <a:srgbClr val="444545"/>
                </a:solidFill>
                <a:latin typeface="Arial" charset="0"/>
                <a:ea typeface="Arial" charset="0"/>
                <a:cs typeface="Arial" charset="0"/>
              </a:defRPr>
            </a:lvl3pPr>
            <a:lvl4pPr marL="1200120" indent="-171446">
              <a:lnSpc>
                <a:spcPct val="150000"/>
              </a:lnSpc>
              <a:buFont typeface="Courier New" charset="0"/>
              <a:buChar char="o"/>
              <a:defRPr baseline="0">
                <a:solidFill>
                  <a:srgbClr val="444545"/>
                </a:solidFill>
                <a:latin typeface="Arial" charset="0"/>
                <a:ea typeface="Arial" charset="0"/>
                <a:cs typeface="Arial" charset="0"/>
              </a:defRPr>
            </a:lvl4pPr>
            <a:lvl5pPr marL="1543012" indent="-171446">
              <a:lnSpc>
                <a:spcPct val="150000"/>
              </a:lnSpc>
              <a:buFont typeface="Courier New" charset="0"/>
              <a:buChar char="o"/>
              <a:defRPr baseline="0">
                <a:solidFill>
                  <a:srgbClr val="444545"/>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hasCustomPrompt="1"/>
          </p:nvPr>
        </p:nvSpPr>
        <p:spPr>
          <a:xfrm>
            <a:off x="259492" y="231006"/>
            <a:ext cx="8637373" cy="994404"/>
          </a:xfrm>
          <a:prstGeom prst="rect">
            <a:avLst/>
          </a:prstGeom>
        </p:spPr>
        <p:txBody>
          <a:bodyPr>
            <a:noAutofit/>
          </a:bodyPr>
          <a:lstStyle>
            <a:lvl1pPr>
              <a:defRPr sz="3000" baseline="0">
                <a:solidFill>
                  <a:srgbClr val="002E6D"/>
                </a:solidFill>
                <a:latin typeface="Arial" charset="0"/>
                <a:ea typeface="Arial" charset="0"/>
                <a:cs typeface="Arial" charset="0"/>
              </a:defRPr>
            </a:lvl1pPr>
          </a:lstStyle>
          <a:p>
            <a:r>
              <a:rPr lang="en-US"/>
              <a:t>CLICK TO EDIT MASTER TITLE STYLE</a:t>
            </a:r>
          </a:p>
        </p:txBody>
      </p:sp>
    </p:spTree>
    <p:extLst>
      <p:ext uri="{BB962C8B-B14F-4D97-AF65-F5344CB8AC3E}">
        <p14:creationId xmlns:p14="http://schemas.microsoft.com/office/powerpoint/2010/main" val="1211990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ctrTitle"/>
          </p:nvPr>
        </p:nvSpPr>
        <p:spPr>
          <a:xfrm>
            <a:off x="309282" y="389966"/>
            <a:ext cx="8424878" cy="609424"/>
          </a:xfrm>
        </p:spPr>
        <p:txBody>
          <a:bodyPr anchor="t">
            <a:normAutofit/>
          </a:bodyPr>
          <a:lstStyle>
            <a:lvl1pPr algn="l" fontAlgn="b">
              <a:defRPr sz="3200" b="1" i="0" baseline="0">
                <a:solidFill>
                  <a:srgbClr val="444545"/>
                </a:solidFill>
                <a:latin typeface="arial" charset="0"/>
              </a:defRPr>
            </a:lvl1pPr>
          </a:lstStyle>
          <a:p>
            <a:r>
              <a:rPr lang="en-US" dirty="0"/>
              <a:t>Click to edit Master title style</a:t>
            </a:r>
          </a:p>
        </p:txBody>
      </p:sp>
      <p:sp>
        <p:nvSpPr>
          <p:cNvPr id="12" name="Text Placeholder 2"/>
          <p:cNvSpPr>
            <a:spLocks noGrp="1"/>
          </p:cNvSpPr>
          <p:nvPr>
            <p:ph type="body" sz="quarter" idx="10"/>
          </p:nvPr>
        </p:nvSpPr>
        <p:spPr>
          <a:xfrm>
            <a:off x="313951" y="1282700"/>
            <a:ext cx="8420210" cy="3225800"/>
          </a:xfrm>
        </p:spPr>
        <p:txBody>
          <a:bodyPr/>
          <a:lstStyle>
            <a:lvl1pPr marL="0" indent="0">
              <a:buNone/>
              <a:defRPr sz="2400" b="0"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10" name="Picture Placeholder 2"/>
          <p:cNvSpPr>
            <a:spLocks noGrp="1"/>
          </p:cNvSpPr>
          <p:nvPr>
            <p:ph type="pic" idx="1"/>
          </p:nvPr>
        </p:nvSpPr>
        <p:spPr>
          <a:xfrm>
            <a:off x="259492" y="259882"/>
            <a:ext cx="8637373" cy="4251158"/>
          </a:xfrm>
          <a:prstGeom prst="rect">
            <a:avLst/>
          </a:prstGeom>
        </p:spPr>
        <p:txBody>
          <a:bodyPr lIns="0" tIns="0" rIns="0" bIns="0"/>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5" name="Slide Number Placeholder 5"/>
          <p:cNvSpPr>
            <a:spLocks noGrp="1"/>
          </p:cNvSpPr>
          <p:nvPr>
            <p:ph type="sldNum" sz="quarter" idx="12"/>
          </p:nvPr>
        </p:nvSpPr>
        <p:spPr>
          <a:xfrm>
            <a:off x="8691434" y="4823051"/>
            <a:ext cx="452567" cy="273844"/>
          </a:xfrm>
          <a:prstGeom prst="rect">
            <a:avLst/>
          </a:prstGeom>
        </p:spPr>
        <p:txBody>
          <a:bodyPr/>
          <a:lstStyle>
            <a:lvl1pPr algn="ctr">
              <a:defRPr sz="900" b="1" baseline="0">
                <a:solidFill>
                  <a:srgbClr val="002E6D"/>
                </a:solidFill>
                <a:latin typeface="Arial" charset="0"/>
                <a:ea typeface="Arial" charset="0"/>
                <a:cs typeface="Arial" charset="0"/>
              </a:defRPr>
            </a:lvl1pPr>
          </a:lstStyle>
          <a:p>
            <a:fld id="{AA8EF202-8E53-C04D-845E-813DA5786845}" type="slidenum">
              <a:rPr lang="en-US" smtClean="0"/>
              <a:pPr/>
              <a:t>‹#›</a:t>
            </a:fld>
            <a:endParaRPr lang="en-US" dirty="0"/>
          </a:p>
        </p:txBody>
      </p:sp>
    </p:spTree>
    <p:extLst>
      <p:ext uri="{BB962C8B-B14F-4D97-AF65-F5344CB8AC3E}">
        <p14:creationId xmlns:p14="http://schemas.microsoft.com/office/powerpoint/2010/main" val="29574373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a:xfrm>
            <a:off x="8691434" y="4823051"/>
            <a:ext cx="452567" cy="273844"/>
          </a:xfrm>
          <a:prstGeom prst="rect">
            <a:avLst/>
          </a:prstGeom>
        </p:spPr>
        <p:txBody>
          <a:bodyPr/>
          <a:lstStyle>
            <a:lvl1pPr algn="ctr">
              <a:defRPr sz="900" b="1" baseline="0">
                <a:solidFill>
                  <a:srgbClr val="002E6D"/>
                </a:solidFill>
                <a:latin typeface="Arial" charset="0"/>
                <a:ea typeface="Arial" charset="0"/>
                <a:cs typeface="Arial" charset="0"/>
              </a:defRPr>
            </a:lvl1pPr>
          </a:lstStyle>
          <a:p>
            <a:fld id="{AA8EF202-8E53-C04D-845E-813DA5786845}" type="slidenum">
              <a:rPr lang="en-US" smtClean="0"/>
              <a:pPr/>
              <a:t>‹#›</a:t>
            </a:fld>
            <a:endParaRPr lang="en-US" dirty="0"/>
          </a:p>
        </p:txBody>
      </p:sp>
      <p:sp>
        <p:nvSpPr>
          <p:cNvPr id="11" name="Content Placeholder 2"/>
          <p:cNvSpPr>
            <a:spLocks noGrp="1"/>
          </p:cNvSpPr>
          <p:nvPr>
            <p:ph idx="1"/>
          </p:nvPr>
        </p:nvSpPr>
        <p:spPr>
          <a:xfrm>
            <a:off x="259492" y="1341415"/>
            <a:ext cx="8637373" cy="3263504"/>
          </a:xfrm>
          <a:prstGeom prst="rect">
            <a:avLst/>
          </a:prstGeom>
        </p:spPr>
        <p:txBody>
          <a:bodyPr/>
          <a:lstStyle>
            <a:lvl1pPr marL="0" indent="0">
              <a:lnSpc>
                <a:spcPct val="150000"/>
              </a:lnSpc>
              <a:buFont typeface="Courier New" charset="0"/>
              <a:buNone/>
              <a:defRPr baseline="0">
                <a:solidFill>
                  <a:srgbClr val="444545"/>
                </a:solidFill>
                <a:latin typeface="Arial" charset="0"/>
                <a:ea typeface="Arial" charset="0"/>
                <a:cs typeface="Arial" charset="0"/>
              </a:defRPr>
            </a:lvl1pPr>
            <a:lvl2pPr marL="514337" indent="-171446">
              <a:lnSpc>
                <a:spcPct val="150000"/>
              </a:lnSpc>
              <a:buFont typeface="Courier New" charset="0"/>
              <a:buChar char="o"/>
              <a:defRPr baseline="0">
                <a:solidFill>
                  <a:srgbClr val="444545"/>
                </a:solidFill>
                <a:latin typeface="Arial" charset="0"/>
                <a:ea typeface="Arial" charset="0"/>
                <a:cs typeface="Arial" charset="0"/>
              </a:defRPr>
            </a:lvl2pPr>
            <a:lvl3pPr marL="857228" indent="-171446">
              <a:lnSpc>
                <a:spcPct val="150000"/>
              </a:lnSpc>
              <a:buFont typeface="Courier New" charset="0"/>
              <a:buChar char="o"/>
              <a:defRPr baseline="0">
                <a:solidFill>
                  <a:srgbClr val="444545"/>
                </a:solidFill>
                <a:latin typeface="Arial" charset="0"/>
                <a:ea typeface="Arial" charset="0"/>
                <a:cs typeface="Arial" charset="0"/>
              </a:defRPr>
            </a:lvl3pPr>
            <a:lvl4pPr marL="1200120" indent="-171446">
              <a:lnSpc>
                <a:spcPct val="150000"/>
              </a:lnSpc>
              <a:buFont typeface="Courier New" charset="0"/>
              <a:buChar char="o"/>
              <a:defRPr baseline="0">
                <a:solidFill>
                  <a:srgbClr val="444545"/>
                </a:solidFill>
                <a:latin typeface="Arial" charset="0"/>
                <a:ea typeface="Arial" charset="0"/>
                <a:cs typeface="Arial" charset="0"/>
              </a:defRPr>
            </a:lvl4pPr>
            <a:lvl5pPr marL="1543012" indent="-171446">
              <a:lnSpc>
                <a:spcPct val="150000"/>
              </a:lnSpc>
              <a:buFont typeface="Courier New" charset="0"/>
              <a:buChar char="o"/>
              <a:defRPr baseline="0">
                <a:solidFill>
                  <a:srgbClr val="444545"/>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hasCustomPrompt="1"/>
          </p:nvPr>
        </p:nvSpPr>
        <p:spPr>
          <a:xfrm>
            <a:off x="259492" y="231006"/>
            <a:ext cx="8637373" cy="994404"/>
          </a:xfrm>
          <a:prstGeom prst="rect">
            <a:avLst/>
          </a:prstGeom>
        </p:spPr>
        <p:txBody>
          <a:bodyPr>
            <a:noAutofit/>
          </a:bodyPr>
          <a:lstStyle>
            <a:lvl1pPr>
              <a:defRPr sz="3000" baseline="0">
                <a:solidFill>
                  <a:srgbClr val="002E6D"/>
                </a:solidFill>
                <a:latin typeface="Arial" charset="0"/>
                <a:ea typeface="Arial" charset="0"/>
                <a:cs typeface="Arial" charset="0"/>
              </a:defRPr>
            </a:lvl1pPr>
          </a:lstStyle>
          <a:p>
            <a:r>
              <a:rPr lang="en-US"/>
              <a:t>CLICK TO EDIT MASTER TITLE STYLE</a:t>
            </a:r>
          </a:p>
        </p:txBody>
      </p:sp>
    </p:spTree>
    <p:extLst>
      <p:ext uri="{BB962C8B-B14F-4D97-AF65-F5344CB8AC3E}">
        <p14:creationId xmlns:p14="http://schemas.microsoft.com/office/powerpoint/2010/main" val="20612457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BEB5607B-1F69-9548-BBFE-FB43D395006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4300" y="119270"/>
            <a:ext cx="8915400" cy="4904961"/>
          </a:xfrm>
          <a:prstGeom prst="rect">
            <a:avLst/>
          </a:prstGeom>
        </p:spPr>
      </p:pic>
      <p:sp>
        <p:nvSpPr>
          <p:cNvPr id="4" name="Title 1"/>
          <p:cNvSpPr>
            <a:spLocks noGrp="1"/>
          </p:cNvSpPr>
          <p:nvPr>
            <p:ph type="title" hasCustomPrompt="1"/>
          </p:nvPr>
        </p:nvSpPr>
        <p:spPr>
          <a:xfrm>
            <a:off x="259492" y="1208274"/>
            <a:ext cx="8637373" cy="994404"/>
          </a:xfrm>
          <a:prstGeom prst="rect">
            <a:avLst/>
          </a:prstGeom>
        </p:spPr>
        <p:txBody>
          <a:bodyPr anchor="b" anchorCtr="0">
            <a:noAutofit/>
          </a:bodyPr>
          <a:lstStyle>
            <a:lvl1pPr>
              <a:defRPr sz="3000" baseline="0">
                <a:solidFill>
                  <a:schemeClr val="bg1"/>
                </a:solidFill>
                <a:latin typeface="Arial" charset="0"/>
                <a:ea typeface="Arial" charset="0"/>
                <a:cs typeface="Arial" charset="0"/>
              </a:defRPr>
            </a:lvl1pPr>
          </a:lstStyle>
          <a:p>
            <a:r>
              <a:rPr lang="en-US"/>
              <a:t>CLICK TO EDIT SECTION TITLE STYLE</a:t>
            </a:r>
          </a:p>
        </p:txBody>
      </p:sp>
    </p:spTree>
    <p:extLst>
      <p:ext uri="{BB962C8B-B14F-4D97-AF65-F5344CB8AC3E}">
        <p14:creationId xmlns:p14="http://schemas.microsoft.com/office/powerpoint/2010/main" val="33837535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a:xfrm>
            <a:off x="8691434" y="4823051"/>
            <a:ext cx="452567" cy="273844"/>
          </a:xfrm>
          <a:prstGeom prst="rect">
            <a:avLst/>
          </a:prstGeom>
        </p:spPr>
        <p:txBody>
          <a:bodyPr/>
          <a:lstStyle>
            <a:lvl1pPr algn="ctr">
              <a:defRPr sz="900" b="1" baseline="0">
                <a:solidFill>
                  <a:srgbClr val="002E6D"/>
                </a:solidFill>
                <a:latin typeface="Arial" charset="0"/>
                <a:ea typeface="Arial" charset="0"/>
                <a:cs typeface="Arial" charset="0"/>
              </a:defRPr>
            </a:lvl1pPr>
          </a:lstStyle>
          <a:p>
            <a:fld id="{AA8EF202-8E53-C04D-845E-813DA5786845}" type="slidenum">
              <a:rPr lang="en-US" smtClean="0"/>
              <a:pPr/>
              <a:t>‹#›</a:t>
            </a:fld>
            <a:endParaRPr lang="en-US" dirty="0"/>
          </a:p>
        </p:txBody>
      </p:sp>
      <p:sp>
        <p:nvSpPr>
          <p:cNvPr id="11" name="Content Placeholder 2"/>
          <p:cNvSpPr>
            <a:spLocks noGrp="1"/>
          </p:cNvSpPr>
          <p:nvPr>
            <p:ph idx="1"/>
          </p:nvPr>
        </p:nvSpPr>
        <p:spPr>
          <a:xfrm>
            <a:off x="259492" y="1341415"/>
            <a:ext cx="8637373" cy="3263504"/>
          </a:xfrm>
          <a:prstGeom prst="rect">
            <a:avLst/>
          </a:prstGeom>
        </p:spPr>
        <p:txBody>
          <a:bodyPr/>
          <a:lstStyle>
            <a:lvl1pPr marL="0" indent="0">
              <a:lnSpc>
                <a:spcPct val="150000"/>
              </a:lnSpc>
              <a:buFont typeface="Courier New" charset="0"/>
              <a:buNone/>
              <a:defRPr baseline="0">
                <a:solidFill>
                  <a:srgbClr val="444545"/>
                </a:solidFill>
                <a:latin typeface="Arial" charset="0"/>
                <a:ea typeface="Arial" charset="0"/>
                <a:cs typeface="Arial" charset="0"/>
              </a:defRPr>
            </a:lvl1pPr>
            <a:lvl2pPr marL="514337" indent="-171446">
              <a:lnSpc>
                <a:spcPct val="150000"/>
              </a:lnSpc>
              <a:buFont typeface="Courier New" charset="0"/>
              <a:buChar char="o"/>
              <a:defRPr baseline="0">
                <a:solidFill>
                  <a:srgbClr val="444545"/>
                </a:solidFill>
                <a:latin typeface="Arial" charset="0"/>
                <a:ea typeface="Arial" charset="0"/>
                <a:cs typeface="Arial" charset="0"/>
              </a:defRPr>
            </a:lvl2pPr>
            <a:lvl3pPr marL="857228" indent="-171446">
              <a:lnSpc>
                <a:spcPct val="150000"/>
              </a:lnSpc>
              <a:buFont typeface="Courier New" charset="0"/>
              <a:buChar char="o"/>
              <a:defRPr baseline="0">
                <a:solidFill>
                  <a:srgbClr val="444545"/>
                </a:solidFill>
                <a:latin typeface="Arial" charset="0"/>
                <a:ea typeface="Arial" charset="0"/>
                <a:cs typeface="Arial" charset="0"/>
              </a:defRPr>
            </a:lvl3pPr>
            <a:lvl4pPr marL="1200120" indent="-171446">
              <a:lnSpc>
                <a:spcPct val="150000"/>
              </a:lnSpc>
              <a:buFont typeface="Courier New" charset="0"/>
              <a:buChar char="o"/>
              <a:defRPr baseline="0">
                <a:solidFill>
                  <a:srgbClr val="444545"/>
                </a:solidFill>
                <a:latin typeface="Arial" charset="0"/>
                <a:ea typeface="Arial" charset="0"/>
                <a:cs typeface="Arial" charset="0"/>
              </a:defRPr>
            </a:lvl4pPr>
            <a:lvl5pPr marL="1543012" indent="-171446">
              <a:lnSpc>
                <a:spcPct val="150000"/>
              </a:lnSpc>
              <a:buFont typeface="Courier New" charset="0"/>
              <a:buChar char="o"/>
              <a:defRPr baseline="0">
                <a:solidFill>
                  <a:srgbClr val="444545"/>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hasCustomPrompt="1"/>
          </p:nvPr>
        </p:nvSpPr>
        <p:spPr>
          <a:xfrm>
            <a:off x="259492" y="231006"/>
            <a:ext cx="8637373" cy="994404"/>
          </a:xfrm>
          <a:prstGeom prst="rect">
            <a:avLst/>
          </a:prstGeom>
        </p:spPr>
        <p:txBody>
          <a:bodyPr>
            <a:noAutofit/>
          </a:bodyPr>
          <a:lstStyle>
            <a:lvl1pPr>
              <a:defRPr sz="3000" baseline="0">
                <a:solidFill>
                  <a:srgbClr val="002E6D"/>
                </a:solidFill>
                <a:latin typeface="Arial" charset="0"/>
                <a:ea typeface="Arial" charset="0"/>
                <a:cs typeface="Arial" charset="0"/>
              </a:defRPr>
            </a:lvl1pPr>
          </a:lstStyle>
          <a:p>
            <a:r>
              <a:rPr lang="en-US"/>
              <a:t>CLICK TO EDIT MASTER TITLE STYLE</a:t>
            </a:r>
          </a:p>
        </p:txBody>
      </p:sp>
    </p:spTree>
    <p:extLst>
      <p:ext uri="{BB962C8B-B14F-4D97-AF65-F5344CB8AC3E}">
        <p14:creationId xmlns:p14="http://schemas.microsoft.com/office/powerpoint/2010/main" val="11123678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7" name="Title 1"/>
          <p:cNvSpPr>
            <a:spLocks noGrp="1"/>
          </p:cNvSpPr>
          <p:nvPr>
            <p:ph type="ctrTitle"/>
          </p:nvPr>
        </p:nvSpPr>
        <p:spPr>
          <a:xfrm>
            <a:off x="309283" y="389967"/>
            <a:ext cx="8424878" cy="609424"/>
          </a:xfrm>
        </p:spPr>
        <p:txBody>
          <a:bodyPr anchor="t">
            <a:normAutofit/>
          </a:bodyPr>
          <a:lstStyle>
            <a:lvl1pPr algn="l" fontAlgn="b">
              <a:defRPr sz="3200" b="1" i="0" baseline="0">
                <a:solidFill>
                  <a:srgbClr val="444545"/>
                </a:solidFill>
                <a:latin typeface="arial" charset="0"/>
              </a:defRPr>
            </a:lvl1pPr>
          </a:lstStyle>
          <a:p>
            <a:r>
              <a:rPr lang="en-US" dirty="0"/>
              <a:t>Click to edit Master title style</a:t>
            </a:r>
          </a:p>
        </p:txBody>
      </p:sp>
      <p:sp>
        <p:nvSpPr>
          <p:cNvPr id="8" name="Subtitle 2"/>
          <p:cNvSpPr>
            <a:spLocks noGrp="1"/>
          </p:cNvSpPr>
          <p:nvPr>
            <p:ph type="subTitle" idx="1"/>
          </p:nvPr>
        </p:nvSpPr>
        <p:spPr>
          <a:xfrm>
            <a:off x="322580" y="1290508"/>
            <a:ext cx="8415105" cy="565728"/>
          </a:xfrm>
        </p:spPr>
        <p:txBody>
          <a:bodyPr/>
          <a:lstStyle>
            <a:lvl1pPr marL="0" indent="0" algn="l">
              <a:lnSpc>
                <a:spcPct val="90000"/>
              </a:lnSpc>
              <a:buNone/>
              <a:defRPr sz="2400" b="1" baseline="0">
                <a:solidFill>
                  <a:srgbClr val="00829C"/>
                </a:solidFill>
                <a:latin typeface="arial" charset="0"/>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9" name="Text Placeholder 2"/>
          <p:cNvSpPr>
            <a:spLocks noGrp="1"/>
          </p:cNvSpPr>
          <p:nvPr>
            <p:ph type="body" sz="quarter" idx="10"/>
          </p:nvPr>
        </p:nvSpPr>
        <p:spPr>
          <a:xfrm>
            <a:off x="322264" y="2171701"/>
            <a:ext cx="8415337" cy="2336801"/>
          </a:xfrm>
        </p:spPr>
        <p:txBody>
          <a:bodyPr/>
          <a:lstStyle>
            <a:lvl1pPr marL="0" indent="0">
              <a:buNone/>
              <a:defRPr sz="2400" b="0" baseline="0">
                <a:solidFill>
                  <a:srgbClr val="69767D"/>
                </a:solidFill>
                <a:latin typeface="Arial" charset="0"/>
                <a:ea typeface="Arial" charset="0"/>
                <a:cs typeface="Arial" charset="0"/>
              </a:defRPr>
            </a:lvl1pPr>
            <a:lvl2pPr marL="457189" indent="0">
              <a:buNone/>
              <a:defRPr baseline="0">
                <a:solidFill>
                  <a:schemeClr val="tx1">
                    <a:lumMod val="50000"/>
                    <a:lumOff val="50000"/>
                  </a:schemeClr>
                </a:solidFill>
              </a:defRPr>
            </a:lvl2pPr>
            <a:lvl3pPr marL="914378" indent="0">
              <a:buNone/>
              <a:defRPr baseline="0">
                <a:solidFill>
                  <a:schemeClr val="tx1">
                    <a:lumMod val="50000"/>
                    <a:lumOff val="50000"/>
                  </a:schemeClr>
                </a:solidFill>
              </a:defRPr>
            </a:lvl3pPr>
            <a:lvl4pPr marL="1371566" indent="0">
              <a:buNone/>
              <a:defRPr baseline="0">
                <a:solidFill>
                  <a:schemeClr val="tx1">
                    <a:lumMod val="50000"/>
                    <a:lumOff val="50000"/>
                  </a:schemeClr>
                </a:solidFill>
              </a:defRPr>
            </a:lvl4pPr>
            <a:lvl5pPr marL="1828754" indent="0">
              <a:buNone/>
              <a:defRPr baseline="0">
                <a:solidFill>
                  <a:schemeClr val="tx1">
                    <a:lumMod val="50000"/>
                    <a:lumOff val="50000"/>
                  </a:schemeClr>
                </a:solidFill>
              </a:defRPr>
            </a:lvl5pPr>
          </a:lstStyle>
          <a:p>
            <a:pPr lvl="0"/>
            <a:r>
              <a:rPr lang="en-US" dirty="0"/>
              <a:t>Click to edit Master text styles</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435995" y="4764901"/>
            <a:ext cx="466790" cy="226236"/>
          </a:xfrm>
          <a:prstGeom prst="rect">
            <a:avLst/>
          </a:prstGeom>
        </p:spPr>
      </p:pic>
      <p:sp>
        <p:nvSpPr>
          <p:cNvPr id="11" name="TextBox 10"/>
          <p:cNvSpPr txBox="1"/>
          <p:nvPr userDrawn="1"/>
        </p:nvSpPr>
        <p:spPr>
          <a:xfrm>
            <a:off x="118783" y="4764902"/>
            <a:ext cx="536538" cy="276999"/>
          </a:xfrm>
          <a:prstGeom prst="rect">
            <a:avLst/>
          </a:prstGeom>
          <a:noFill/>
        </p:spPr>
        <p:txBody>
          <a:bodyPr wrap="square" rtlCol="0">
            <a:spAutoFit/>
          </a:bodyPr>
          <a:lstStyle/>
          <a:p>
            <a:pPr algn="ctr"/>
            <a:fld id="{3988A49C-778B-EF45-9D5D-8EAA2E36A3FB}" type="slidenum">
              <a:rPr lang="en-US" sz="1200" b="1" i="0" baseline="0" smtClean="0">
                <a:solidFill>
                  <a:srgbClr val="444545"/>
                </a:solidFill>
                <a:latin typeface="arial" charset="0"/>
              </a:rPr>
              <a:pPr algn="ctr"/>
              <a:t>‹#›</a:t>
            </a:fld>
            <a:endParaRPr lang="en-US" sz="1200" b="1" i="0" baseline="0" dirty="0">
              <a:solidFill>
                <a:srgbClr val="444545"/>
              </a:solidFill>
              <a:latin typeface="arial" charset="0"/>
            </a:endParaRPr>
          </a:p>
        </p:txBody>
      </p:sp>
      <p:sp>
        <p:nvSpPr>
          <p:cNvPr id="12" name="TextBox 11"/>
          <p:cNvSpPr txBox="1"/>
          <p:nvPr userDrawn="1"/>
        </p:nvSpPr>
        <p:spPr>
          <a:xfrm>
            <a:off x="655322" y="4795680"/>
            <a:ext cx="3916679" cy="246221"/>
          </a:xfrm>
          <a:prstGeom prst="rect">
            <a:avLst/>
          </a:prstGeom>
          <a:noFill/>
        </p:spPr>
        <p:txBody>
          <a:bodyPr wrap="square" rtlCol="0">
            <a:spAutoFit/>
          </a:bodyPr>
          <a:lstStyle/>
          <a:p>
            <a:r>
              <a:rPr lang="en-US" sz="1000" baseline="0" dirty="0">
                <a:solidFill>
                  <a:srgbClr val="444545"/>
                </a:solidFill>
                <a:latin typeface="arial" charset="0"/>
              </a:rPr>
              <a:t>HFMA | WEBINAR</a:t>
            </a:r>
          </a:p>
        </p:txBody>
      </p:sp>
    </p:spTree>
    <p:extLst>
      <p:ext uri="{BB962C8B-B14F-4D97-AF65-F5344CB8AC3E}">
        <p14:creationId xmlns:p14="http://schemas.microsoft.com/office/powerpoint/2010/main" val="20028491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200151"/>
            <a:ext cx="4015952" cy="3380185"/>
          </a:xfrm>
          <a:prstGeom prst="rect">
            <a:avLst/>
          </a:prstGeom>
        </p:spPr>
        <p:txBody>
          <a:bodyPr/>
          <a:lstStyle>
            <a:lvl1pPr>
              <a:spcAft>
                <a:spcPts val="450"/>
              </a:spcAft>
              <a:defRPr>
                <a:solidFill>
                  <a:schemeClr val="tx1"/>
                </a:solidFill>
              </a:defRPr>
            </a:lvl1pPr>
            <a:lvl2pPr>
              <a:spcAft>
                <a:spcPts val="450"/>
              </a:spcAft>
              <a:defRPr>
                <a:solidFill>
                  <a:schemeClr val="tx1"/>
                </a:solidFill>
              </a:defRPr>
            </a:lvl2pPr>
            <a:lvl3pPr>
              <a:spcAft>
                <a:spcPts val="450"/>
              </a:spcAft>
              <a:defRPr>
                <a:solidFill>
                  <a:schemeClr val="tx1"/>
                </a:solidFill>
              </a:defRPr>
            </a:lvl3pPr>
            <a:lvl4pPr>
              <a:spcAft>
                <a:spcPts val="450"/>
              </a:spcAft>
              <a:defRPr>
                <a:solidFill>
                  <a:schemeClr val="tx1"/>
                </a:solidFill>
              </a:defRPr>
            </a:lvl4pPr>
            <a:lvl5pPr>
              <a:spcAft>
                <a:spcPts val="450"/>
              </a:spcAf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60843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ctrTitle"/>
          </p:nvPr>
        </p:nvSpPr>
        <p:spPr>
          <a:xfrm>
            <a:off x="309282" y="389966"/>
            <a:ext cx="8424878" cy="609424"/>
          </a:xfrm>
        </p:spPr>
        <p:txBody>
          <a:bodyPr anchor="t">
            <a:normAutofit/>
          </a:bodyPr>
          <a:lstStyle>
            <a:lvl1pPr algn="l" fontAlgn="b">
              <a:defRPr sz="3200" b="1" i="0" baseline="0">
                <a:solidFill>
                  <a:srgbClr val="444545"/>
                </a:solidFill>
                <a:latin typeface="arial" charset="0"/>
              </a:defRPr>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35995" y="4764901"/>
            <a:ext cx="466790" cy="226236"/>
          </a:xfrm>
          <a:prstGeom prst="rect">
            <a:avLst/>
          </a:prstGeom>
        </p:spPr>
      </p:pic>
      <p:sp>
        <p:nvSpPr>
          <p:cNvPr id="12" name="TextBox 11"/>
          <p:cNvSpPr txBox="1"/>
          <p:nvPr userDrawn="1"/>
        </p:nvSpPr>
        <p:spPr>
          <a:xfrm>
            <a:off x="118783" y="4764901"/>
            <a:ext cx="536538" cy="276999"/>
          </a:xfrm>
          <a:prstGeom prst="rect">
            <a:avLst/>
          </a:prstGeom>
          <a:noFill/>
        </p:spPr>
        <p:txBody>
          <a:bodyPr wrap="square" rtlCol="0">
            <a:spAutoFit/>
          </a:bodyPr>
          <a:lstStyle/>
          <a:p>
            <a:pPr algn="ctr"/>
            <a:fld id="{3988A49C-778B-EF45-9D5D-8EAA2E36A3FB}" type="slidenum">
              <a:rPr lang="en-US" sz="1200" b="1" i="0" baseline="0" smtClean="0">
                <a:solidFill>
                  <a:srgbClr val="444545"/>
                </a:solidFill>
                <a:latin typeface="arial" charset="0"/>
              </a:rPr>
              <a:pPr algn="ctr"/>
              <a:t>‹#›</a:t>
            </a:fld>
            <a:endParaRPr lang="en-US" sz="1200" b="1" i="0" baseline="0" dirty="0">
              <a:solidFill>
                <a:srgbClr val="444545"/>
              </a:solidFill>
              <a:latin typeface="arial" charset="0"/>
            </a:endParaRPr>
          </a:p>
        </p:txBody>
      </p:sp>
      <p:sp>
        <p:nvSpPr>
          <p:cNvPr id="13" name="TextBox 12"/>
          <p:cNvSpPr txBox="1"/>
          <p:nvPr userDrawn="1"/>
        </p:nvSpPr>
        <p:spPr>
          <a:xfrm>
            <a:off x="655321" y="4795679"/>
            <a:ext cx="3916679" cy="246221"/>
          </a:xfrm>
          <a:prstGeom prst="rect">
            <a:avLst/>
          </a:prstGeom>
          <a:noFill/>
        </p:spPr>
        <p:txBody>
          <a:bodyPr wrap="square" rtlCol="0">
            <a:spAutoFit/>
          </a:bodyPr>
          <a:lstStyle/>
          <a:p>
            <a:r>
              <a:rPr lang="en-US" sz="1000" baseline="0" dirty="0">
                <a:solidFill>
                  <a:srgbClr val="444545"/>
                </a:solidFill>
                <a:latin typeface="arial" charset="0"/>
              </a:rPr>
              <a:t>HFMA | WEBINAR</a:t>
            </a:r>
          </a:p>
        </p:txBody>
      </p:sp>
      <p:sp>
        <p:nvSpPr>
          <p:cNvPr id="14" name="Content Placeholder 2"/>
          <p:cNvSpPr>
            <a:spLocks noGrp="1"/>
          </p:cNvSpPr>
          <p:nvPr>
            <p:ph sz="half" idx="1"/>
          </p:nvPr>
        </p:nvSpPr>
        <p:spPr>
          <a:xfrm>
            <a:off x="309282" y="1295401"/>
            <a:ext cx="8424878" cy="3111500"/>
          </a:xfrm>
        </p:spPr>
        <p:txBody>
          <a:bodyPr/>
          <a:lstStyle>
            <a:lvl1pPr marL="0" indent="0">
              <a:buFontTx/>
              <a:buNone/>
              <a:defRPr baseline="0">
                <a:solidFill>
                  <a:srgbClr val="69767D"/>
                </a:solidFill>
                <a:latin typeface="arial" charset="0"/>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182879" y="190831"/>
            <a:ext cx="8762153" cy="4797729"/>
          </a:xfrm>
          <a:prstGeom prst="rect">
            <a:avLst/>
          </a:prstGeom>
          <a:solidFill>
            <a:srgbClr val="002E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chemeClr val="bg1"/>
                </a:solidFill>
                <a:latin typeface="Arial" charset="0"/>
                <a:ea typeface="Arial" charset="0"/>
                <a:cs typeface="Arial" charset="0"/>
              </a:defRPr>
            </a:lvl1pPr>
          </a:lstStyle>
          <a:p>
            <a:pPr lvl="0"/>
            <a:r>
              <a:rPr lang="en-US" dirty="0"/>
              <a:t>Click to edit Section title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48326" y="4210295"/>
            <a:ext cx="1247019" cy="77826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71292" y="190831"/>
            <a:ext cx="8762153" cy="4797729"/>
          </a:xfrm>
          <a:prstGeom prst="rect">
            <a:avLst/>
          </a:prstGeom>
          <a:solidFill>
            <a:srgbClr val="2F3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chemeClr val="bg1"/>
                </a:solidFill>
                <a:latin typeface="Arial" charset="0"/>
                <a:ea typeface="Arial" charset="0"/>
                <a:cs typeface="Arial" charset="0"/>
              </a:defRPr>
            </a:lvl1pPr>
          </a:lstStyle>
          <a:p>
            <a:pPr lvl="0"/>
            <a:r>
              <a:rPr lang="en-US" dirty="0"/>
              <a:t>Click to edit Section title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48326" y="4210295"/>
            <a:ext cx="1247019" cy="77826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Rectangle 7"/>
          <p:cNvSpPr/>
          <p:nvPr userDrawn="1"/>
        </p:nvSpPr>
        <p:spPr>
          <a:xfrm>
            <a:off x="182879" y="190831"/>
            <a:ext cx="8762153" cy="4797729"/>
          </a:xfrm>
          <a:prstGeom prst="rect">
            <a:avLst/>
          </a:prstGeom>
          <a:solidFill>
            <a:srgbClr val="00A7E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chemeClr val="bg1"/>
                </a:solidFill>
                <a:latin typeface="Arial" charset="0"/>
                <a:ea typeface="Arial" charset="0"/>
                <a:cs typeface="Arial" charset="0"/>
              </a:defRPr>
            </a:lvl1pPr>
          </a:lstStyle>
          <a:p>
            <a:pPr lvl="0"/>
            <a:r>
              <a:rPr lang="en-US" dirty="0"/>
              <a:t>Click to edit Section title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182879" y="190831"/>
            <a:ext cx="8762153" cy="4797729"/>
          </a:xfrm>
          <a:prstGeom prst="rect">
            <a:avLst/>
          </a:prstGeom>
          <a:solidFill>
            <a:srgbClr val="1A87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chemeClr val="bg1"/>
                </a:solidFill>
                <a:latin typeface="Arial" charset="0"/>
                <a:ea typeface="Arial" charset="0"/>
                <a:cs typeface="Arial" charset="0"/>
              </a:defRPr>
            </a:lvl1pPr>
          </a:lstStyle>
          <a:p>
            <a:pPr lvl="0"/>
            <a:r>
              <a:rPr lang="en-US" dirty="0"/>
              <a:t>Click to edit Section title</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48326" y="4210295"/>
            <a:ext cx="1247019" cy="7782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heme" Target="../theme/theme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22FA29-DE9A-C64D-9CB7-2FB58DAE6DF6}" type="datetimeFigureOut">
              <a:rPr lang="en-US" smtClean="0"/>
              <a:pPr/>
              <a:t>4/6/2022</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0205D4F-0515-C546-83D8-B7832E083C0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98691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4801D5-422B-4048-8498-74D8C4CEF87D}"/>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DD8159-9C50-4812-BF2A-8481497E6ED2}"/>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53D6E1-2022-481D-BBD9-74AFF4A5A070}"/>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735B637-973B-4CEC-BA09-0960EAAA2C6F}" type="datetimeFigureOut">
              <a:rPr lang="en-US" smtClean="0"/>
              <a:t>4/6/2022</a:t>
            </a:fld>
            <a:endParaRPr lang="en-US" dirty="0"/>
          </a:p>
        </p:txBody>
      </p:sp>
      <p:sp>
        <p:nvSpPr>
          <p:cNvPr id="5" name="Footer Placeholder 4">
            <a:extLst>
              <a:ext uri="{FF2B5EF4-FFF2-40B4-BE49-F238E27FC236}">
                <a16:creationId xmlns:a16="http://schemas.microsoft.com/office/drawing/2014/main" id="{D11A928C-4F5B-48A2-886C-E56B1A78467F}"/>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D453B83-0742-46F0-B244-CB3C06BD5CF4}"/>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D7A6156-F59F-4E95-963A-C576A3F1C4EE}" type="slidenum">
              <a:rPr lang="en-US" smtClean="0"/>
              <a:t>‹#›</a:t>
            </a:fld>
            <a:endParaRPr lang="en-US" dirty="0"/>
          </a:p>
        </p:txBody>
      </p:sp>
    </p:spTree>
    <p:extLst>
      <p:ext uri="{BB962C8B-B14F-4D97-AF65-F5344CB8AC3E}">
        <p14:creationId xmlns:p14="http://schemas.microsoft.com/office/powerpoint/2010/main" val="395077966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584D52-14E0-A247-BDB1-6378A3F07828}"/>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2E7BE9-7D77-3B47-A7A0-99D9F9D8CA2D}"/>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F6552A-1EDC-8E4A-9749-60CC50439026}"/>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6C5BEAC-56E1-9F4C-9AB8-88FA3A35E312}" type="datetimeFigureOut">
              <a:rPr lang="en-US" smtClean="0"/>
              <a:t>4/6/2022</a:t>
            </a:fld>
            <a:endParaRPr lang="en-US"/>
          </a:p>
        </p:txBody>
      </p:sp>
      <p:sp>
        <p:nvSpPr>
          <p:cNvPr id="5" name="Footer Placeholder 4">
            <a:extLst>
              <a:ext uri="{FF2B5EF4-FFF2-40B4-BE49-F238E27FC236}">
                <a16:creationId xmlns:a16="http://schemas.microsoft.com/office/drawing/2014/main" id="{B03C9B3F-79A3-6545-84B3-82A8A5F9AF92}"/>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DD0078-2FD2-EC45-AD07-8125FC8D1363}"/>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6FF4F34-531C-E043-B08B-8C355FE64912}" type="slidenum">
              <a:rPr lang="en-US" smtClean="0"/>
              <a:t>‹#›</a:t>
            </a:fld>
            <a:endParaRPr lang="en-US"/>
          </a:p>
        </p:txBody>
      </p:sp>
    </p:spTree>
    <p:extLst>
      <p:ext uri="{BB962C8B-B14F-4D97-AF65-F5344CB8AC3E}">
        <p14:creationId xmlns:p14="http://schemas.microsoft.com/office/powerpoint/2010/main" val="136930958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5.xml"/><Relationship Id="rId4" Type="http://schemas.openxmlformats.org/officeDocument/2006/relationships/image" Target="../media/image19.jpe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48.emf"/></Relationships>
</file>

<file path=ppt/slides/_rels/slide2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21.jpeg"/></Relationships>
</file>

<file path=ppt/slides/_rels/slide3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33.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9D7393-74B6-405B-8E1D-4ACCB68713ED}"/>
              </a:ext>
            </a:extLst>
          </p:cNvPr>
          <p:cNvSpPr>
            <a:spLocks noGrp="1"/>
          </p:cNvSpPr>
          <p:nvPr>
            <p:ph type="body" sz="quarter" idx="10"/>
          </p:nvPr>
        </p:nvSpPr>
        <p:spPr/>
        <p:txBody>
          <a:bodyPr/>
          <a:lstStyle/>
          <a:p>
            <a:r>
              <a:rPr lang="en-US" dirty="0"/>
              <a:t>Bolder. Brighter. Better.</a:t>
            </a:r>
          </a:p>
        </p:txBody>
      </p:sp>
      <p:sp>
        <p:nvSpPr>
          <p:cNvPr id="3" name="Subtitle 2">
            <a:extLst>
              <a:ext uri="{FF2B5EF4-FFF2-40B4-BE49-F238E27FC236}">
                <a16:creationId xmlns:a16="http://schemas.microsoft.com/office/drawing/2014/main" id="{03B1FCB1-F468-43C3-928B-E36828E5B1B4}"/>
              </a:ext>
            </a:extLst>
          </p:cNvPr>
          <p:cNvSpPr>
            <a:spLocks noGrp="1"/>
          </p:cNvSpPr>
          <p:nvPr>
            <p:ph type="subTitle" idx="11"/>
          </p:nvPr>
        </p:nvSpPr>
        <p:spPr>
          <a:xfrm>
            <a:off x="235056" y="3524433"/>
            <a:ext cx="8149525" cy="965485"/>
          </a:xfrm>
        </p:spPr>
        <p:txBody>
          <a:bodyPr>
            <a:normAutofit fontScale="92500" lnSpcReduction="10000"/>
          </a:bodyPr>
          <a:lstStyle/>
          <a:p>
            <a:r>
              <a:rPr lang="en-US" dirty="0"/>
              <a:t>Tammie Jackson, FHFMA, MHA, CHFP </a:t>
            </a:r>
          </a:p>
          <a:p>
            <a:r>
              <a:rPr lang="en-US" i="1" dirty="0"/>
              <a:t>Chief Growth Officer, </a:t>
            </a:r>
            <a:r>
              <a:rPr lang="en-US" i="1" dirty="0" err="1"/>
              <a:t>nThrive</a:t>
            </a:r>
            <a:endParaRPr lang="en-US" i="1" dirty="0"/>
          </a:p>
          <a:p>
            <a:r>
              <a:rPr lang="en-US" i="1" dirty="0"/>
              <a:t>2021-22 National Chair, HFMA</a:t>
            </a:r>
          </a:p>
          <a:p>
            <a:endParaRPr lang="en-US" dirty="0"/>
          </a:p>
        </p:txBody>
      </p:sp>
    </p:spTree>
    <p:extLst>
      <p:ext uri="{BB962C8B-B14F-4D97-AF65-F5344CB8AC3E}">
        <p14:creationId xmlns:p14="http://schemas.microsoft.com/office/powerpoint/2010/main" val="1827725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A8EF202-8E53-C04D-845E-813DA5786845}" type="slidenum">
              <a:rPr lang="en-US" smtClean="0"/>
              <a:pPr/>
              <a:t>10</a:t>
            </a:fld>
            <a:endParaRPr lang="en-US" dirty="0"/>
          </a:p>
        </p:txBody>
      </p:sp>
      <p:graphicFrame>
        <p:nvGraphicFramePr>
          <p:cNvPr id="6" name="Table 6">
            <a:extLst>
              <a:ext uri="{FF2B5EF4-FFF2-40B4-BE49-F238E27FC236}">
                <a16:creationId xmlns:a16="http://schemas.microsoft.com/office/drawing/2014/main" id="{E4FB34B1-C73C-4222-95DD-17EBE68DC7F8}"/>
              </a:ext>
            </a:extLst>
          </p:cNvPr>
          <p:cNvGraphicFramePr>
            <a:graphicFrameLocks noGrp="1"/>
          </p:cNvGraphicFramePr>
          <p:nvPr>
            <p:ph idx="1"/>
            <p:extLst>
              <p:ext uri="{D42A27DB-BD31-4B8C-83A1-F6EECF244321}">
                <p14:modId xmlns:p14="http://schemas.microsoft.com/office/powerpoint/2010/main" val="3119426002"/>
              </p:ext>
            </p:extLst>
          </p:nvPr>
        </p:nvGraphicFramePr>
        <p:xfrm>
          <a:off x="750568" y="923357"/>
          <a:ext cx="7631431" cy="3955633"/>
        </p:xfrm>
        <a:graphic>
          <a:graphicData uri="http://schemas.openxmlformats.org/drawingml/2006/table">
            <a:tbl>
              <a:tblPr firstRow="1" bandRow="1">
                <a:tableStyleId>{93296810-A885-4BE3-A3E7-6D5BEEA58F35}</a:tableStyleId>
              </a:tblPr>
              <a:tblGrid>
                <a:gridCol w="5090172">
                  <a:extLst>
                    <a:ext uri="{9D8B030D-6E8A-4147-A177-3AD203B41FA5}">
                      <a16:colId xmlns:a16="http://schemas.microsoft.com/office/drawing/2014/main" val="923812111"/>
                    </a:ext>
                  </a:extLst>
                </a:gridCol>
                <a:gridCol w="1181088">
                  <a:extLst>
                    <a:ext uri="{9D8B030D-6E8A-4147-A177-3AD203B41FA5}">
                      <a16:colId xmlns:a16="http://schemas.microsoft.com/office/drawing/2014/main" val="1901154382"/>
                    </a:ext>
                  </a:extLst>
                </a:gridCol>
                <a:gridCol w="1360171">
                  <a:extLst>
                    <a:ext uri="{9D8B030D-6E8A-4147-A177-3AD203B41FA5}">
                      <a16:colId xmlns:a16="http://schemas.microsoft.com/office/drawing/2014/main" val="2443279680"/>
                    </a:ext>
                  </a:extLst>
                </a:gridCol>
              </a:tblGrid>
              <a:tr h="473305">
                <a:tc>
                  <a:txBody>
                    <a:bodyPr/>
                    <a:lstStyle/>
                    <a:p>
                      <a:pPr algn="l"/>
                      <a:r>
                        <a:rPr lang="en-US" sz="1200" dirty="0">
                          <a:latin typeface="Arial" panose="020B0604020202020204" pitchFamily="34" charset="0"/>
                          <a:cs typeface="Arial" panose="020B0604020202020204" pitchFamily="34" charset="0"/>
                        </a:rPr>
                        <a:t>Health Indicator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dirty="0">
                          <a:latin typeface="Arial" panose="020B0604020202020204" pitchFamily="34" charset="0"/>
                          <a:cs typeface="Arial" panose="020B0604020202020204" pitchFamily="34" charset="0"/>
                        </a:rPr>
                        <a:t>People With Disabilities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dirty="0">
                          <a:latin typeface="Arial" panose="020B0604020202020204" pitchFamily="34" charset="0"/>
                          <a:cs typeface="Arial" panose="020B0604020202020204" pitchFamily="34" charset="0"/>
                        </a:rPr>
                        <a:t>People Without Disabilities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5401807"/>
                  </a:ext>
                </a:extLst>
              </a:tr>
              <a:tr h="473305">
                <a:tc>
                  <a:txBody>
                    <a:bodyPr/>
                    <a:lstStyle/>
                    <a:p>
                      <a:pPr algn="l"/>
                      <a:r>
                        <a:rPr lang="en-US" sz="1200" dirty="0">
                          <a:latin typeface="Arial" panose="020B0604020202020204" pitchFamily="34" charset="0"/>
                          <a:cs typeface="Arial" panose="020B0604020202020204" pitchFamily="34" charset="0"/>
                        </a:rPr>
                        <a:t>Children and adolescents considered obese (aged 2–17 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Arial" panose="020B0604020202020204" pitchFamily="34" charset="0"/>
                          <a:cs typeface="Arial" panose="020B0604020202020204" pitchFamily="34" charset="0"/>
                        </a:rPr>
                        <a:t>21.1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Arial" panose="020B0604020202020204" pitchFamily="34" charset="0"/>
                          <a:cs typeface="Arial" panose="020B0604020202020204" pitchFamily="34" charset="0"/>
                        </a:rPr>
                        <a:t>15.2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9859719"/>
                  </a:ext>
                </a:extLst>
              </a:tr>
              <a:tr h="279680">
                <a:tc>
                  <a:txBody>
                    <a:bodyPr/>
                    <a:lstStyle/>
                    <a:p>
                      <a:pPr algn="l"/>
                      <a:r>
                        <a:rPr lang="en-US" sz="1200" dirty="0">
                          <a:latin typeface="Arial" panose="020B0604020202020204" pitchFamily="34" charset="0"/>
                          <a:cs typeface="Arial" panose="020B0604020202020204" pitchFamily="34" charset="0"/>
                        </a:rPr>
                        <a:t>Adults who are obese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Arial" panose="020B0604020202020204" pitchFamily="34" charset="0"/>
                          <a:cs typeface="Arial" panose="020B0604020202020204" pitchFamily="34" charset="0"/>
                        </a:rPr>
                        <a:t>44.6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Arial" panose="020B0604020202020204" pitchFamily="34" charset="0"/>
                          <a:cs typeface="Arial" panose="020B0604020202020204" pitchFamily="34" charset="0"/>
                        </a:rPr>
                        <a:t>34.2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87268821"/>
                  </a:ext>
                </a:extLst>
              </a:tr>
              <a:tr h="405823">
                <a:tc>
                  <a:txBody>
                    <a:bodyPr/>
                    <a:lstStyle/>
                    <a:p>
                      <a:pPr algn="l"/>
                      <a:r>
                        <a:rPr lang="en-US" sz="1200" dirty="0">
                          <a:latin typeface="Arial" panose="020B0604020202020204" pitchFamily="34" charset="0"/>
                          <a:cs typeface="Arial" panose="020B0604020202020204" pitchFamily="34" charset="0"/>
                        </a:rPr>
                        <a:t>Adults who smoke (100 cigarettes in lifetime and currently smoke)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Arial" panose="020B0604020202020204" pitchFamily="34" charset="0"/>
                          <a:cs typeface="Arial" panose="020B0604020202020204" pitchFamily="34" charset="0"/>
                        </a:rPr>
                        <a:t>28.8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Arial" panose="020B0604020202020204" pitchFamily="34" charset="0"/>
                          <a:cs typeface="Arial" panose="020B0604020202020204" pitchFamily="34" charset="0"/>
                        </a:rPr>
                        <a:t>18.0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9894323"/>
                  </a:ext>
                </a:extLst>
              </a:tr>
              <a:tr h="365760">
                <a:tc>
                  <a:txBody>
                    <a:bodyPr/>
                    <a:lstStyle/>
                    <a:p>
                      <a:pPr algn="l"/>
                      <a:r>
                        <a:rPr lang="en-US" sz="1200" dirty="0">
                          <a:latin typeface="Arial" panose="020B0604020202020204" pitchFamily="34" charset="0"/>
                          <a:cs typeface="Arial" panose="020B0604020202020204" pitchFamily="34" charset="0"/>
                        </a:rPr>
                        <a:t>Annual no. of new cases of diagnosed diabetes (per 1000 persons)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Arial" panose="020B0604020202020204" pitchFamily="34" charset="0"/>
                          <a:cs typeface="Arial" panose="020B0604020202020204" pitchFamily="34" charset="0"/>
                        </a:rPr>
                        <a:t>19.1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08525554"/>
                  </a:ext>
                </a:extLst>
              </a:tr>
              <a:tr h="279680">
                <a:tc>
                  <a:txBody>
                    <a:bodyPr/>
                    <a:lstStyle/>
                    <a:p>
                      <a:pPr algn="l"/>
                      <a:r>
                        <a:rPr lang="en-US" sz="1200" dirty="0">
                          <a:latin typeface="Arial" panose="020B0604020202020204" pitchFamily="34" charset="0"/>
                          <a:cs typeface="Arial" panose="020B0604020202020204" pitchFamily="34" charset="0"/>
                        </a:rPr>
                        <a:t>Adults with cardiovascular disease (18–44 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Arial" panose="020B0604020202020204" pitchFamily="34" charset="0"/>
                          <a:cs typeface="Arial" panose="020B0604020202020204" pitchFamily="34" charset="0"/>
                        </a:rPr>
                        <a:t>12.4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Arial" panose="020B0604020202020204" pitchFamily="34" charset="0"/>
                          <a:cs typeface="Arial" panose="020B0604020202020204" pitchFamily="34"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9184842"/>
                  </a:ext>
                </a:extLst>
              </a:tr>
              <a:tr h="279680">
                <a:tc>
                  <a:txBody>
                    <a:bodyPr/>
                    <a:lstStyle/>
                    <a:p>
                      <a:pPr algn="l"/>
                      <a:r>
                        <a:rPr lang="en-US" sz="1200" dirty="0">
                          <a:latin typeface="Arial" panose="020B0604020202020204" pitchFamily="34" charset="0"/>
                          <a:cs typeface="Arial" panose="020B0604020202020204" pitchFamily="34" charset="0"/>
                        </a:rPr>
                        <a:t>Adults with cardiovascular disease (45-64 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Arial" panose="020B0604020202020204" pitchFamily="34" charset="0"/>
                          <a:cs typeface="Arial" panose="020B0604020202020204" pitchFamily="34" charset="0"/>
                        </a:rPr>
                        <a:t>27.7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Arial" panose="020B0604020202020204" pitchFamily="34" charset="0"/>
                          <a:cs typeface="Arial" panose="020B0604020202020204" pitchFamily="34" charset="0"/>
                        </a:rPr>
                        <a:t>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84101742"/>
                  </a:ext>
                </a:extLst>
              </a:tr>
              <a:tr h="279680">
                <a:tc>
                  <a:txBody>
                    <a:bodyPr/>
                    <a:lstStyle/>
                    <a:p>
                      <a:pPr algn="l"/>
                      <a:r>
                        <a:rPr lang="en-US" sz="1200" dirty="0">
                          <a:latin typeface="Arial" panose="020B0604020202020204" pitchFamily="34" charset="0"/>
                          <a:cs typeface="Arial" panose="020B0604020202020204" pitchFamily="34" charset="0"/>
                        </a:rPr>
                        <a:t>Victim of violent crime (per 1000 persons)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Arial" panose="020B0604020202020204" pitchFamily="34" charset="0"/>
                          <a:cs typeface="Arial" panose="020B0604020202020204" pitchFamily="34" charset="0"/>
                        </a:rPr>
                        <a:t>32.4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Arial" panose="020B0604020202020204" pitchFamily="34" charset="0"/>
                          <a:cs typeface="Arial" panose="020B0604020202020204" pitchFamily="34" charset="0"/>
                        </a:rPr>
                        <a:t>21.3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3814084"/>
                  </a:ext>
                </a:extLst>
              </a:tr>
              <a:tr h="279680">
                <a:tc>
                  <a:txBody>
                    <a:bodyPr/>
                    <a:lstStyle/>
                    <a:p>
                      <a:pPr algn="l"/>
                      <a:r>
                        <a:rPr lang="en-US" sz="1200" dirty="0">
                          <a:latin typeface="Arial" panose="020B0604020202020204" pitchFamily="34" charset="0"/>
                          <a:cs typeface="Arial" panose="020B0604020202020204" pitchFamily="34" charset="0"/>
                        </a:rPr>
                        <a:t>Adults (&gt; 16 y) unemployment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Arial" panose="020B0604020202020204" pitchFamily="34" charset="0"/>
                          <a:cs typeface="Arial" panose="020B0604020202020204" pitchFamily="34" charset="0"/>
                        </a:rPr>
                        <a:t>15.0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3119370"/>
                  </a:ext>
                </a:extLst>
              </a:tr>
              <a:tr h="279680">
                <a:tc>
                  <a:txBody>
                    <a:bodyPr/>
                    <a:lstStyle/>
                    <a:p>
                      <a:pPr algn="l"/>
                      <a:r>
                        <a:rPr lang="en-US" sz="1200" dirty="0">
                          <a:latin typeface="Arial" panose="020B0604020202020204" pitchFamily="34" charset="0"/>
                          <a:cs typeface="Arial" panose="020B0604020202020204" pitchFamily="34" charset="0"/>
                        </a:rPr>
                        <a:t>Adults with &lt; high school education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Arial" panose="020B0604020202020204" pitchFamily="34" charset="0"/>
                          <a:cs typeface="Arial" panose="020B0604020202020204" pitchFamily="34" charset="0"/>
                        </a:rPr>
                        <a:t>13.0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Arial" panose="020B0604020202020204" pitchFamily="34" charset="0"/>
                          <a:cs typeface="Arial" panose="020B0604020202020204" pitchFamily="34" charset="0"/>
                        </a:rPr>
                        <a:t>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99451367"/>
                  </a:ext>
                </a:extLst>
              </a:tr>
              <a:tr h="279680">
                <a:tc>
                  <a:txBody>
                    <a:bodyPr/>
                    <a:lstStyle/>
                    <a:p>
                      <a:pPr algn="l"/>
                      <a:r>
                        <a:rPr lang="en-US" sz="1200" dirty="0">
                          <a:latin typeface="Arial" panose="020B0604020202020204" pitchFamily="34" charset="0"/>
                          <a:cs typeface="Arial" panose="020B0604020202020204" pitchFamily="34" charset="0"/>
                        </a:rPr>
                        <a:t>Internet access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Arial" panose="020B0604020202020204" pitchFamily="34" charset="0"/>
                          <a:cs typeface="Arial" panose="020B0604020202020204" pitchFamily="34"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99319097"/>
                  </a:ext>
                </a:extLst>
              </a:tr>
              <a:tr h="279680">
                <a:tc>
                  <a:txBody>
                    <a:bodyPr/>
                    <a:lstStyle/>
                    <a:p>
                      <a:pPr algn="l"/>
                      <a:r>
                        <a:rPr lang="en-US" sz="1200" dirty="0">
                          <a:latin typeface="Arial" panose="020B0604020202020204" pitchFamily="34" charset="0"/>
                          <a:cs typeface="Arial" panose="020B0604020202020204" pitchFamily="34" charset="0"/>
                        </a:rPr>
                        <a:t>Inadequate transportation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Arial" panose="020B0604020202020204" pitchFamily="34" charset="0"/>
                          <a:cs typeface="Arial" panose="020B0604020202020204" pitchFamily="34"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Arial" panose="020B0604020202020204" pitchFamily="34" charset="0"/>
                          <a:cs typeface="Arial" panose="020B0604020202020204" pitchFamily="34" charset="0"/>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6806323"/>
                  </a:ext>
                </a:extLst>
              </a:tr>
            </a:tbl>
          </a:graphicData>
        </a:graphic>
      </p:graphicFrame>
      <p:sp>
        <p:nvSpPr>
          <p:cNvPr id="2" name="Title 1">
            <a:extLst>
              <a:ext uri="{FF2B5EF4-FFF2-40B4-BE49-F238E27FC236}">
                <a16:creationId xmlns:a16="http://schemas.microsoft.com/office/drawing/2014/main" id="{4CA2D00C-777E-4748-9168-CDB9C73F915F}"/>
              </a:ext>
            </a:extLst>
          </p:cNvPr>
          <p:cNvSpPr>
            <a:spLocks noGrp="1"/>
          </p:cNvSpPr>
          <p:nvPr>
            <p:ph type="title"/>
          </p:nvPr>
        </p:nvSpPr>
        <p:spPr>
          <a:xfrm>
            <a:off x="288581" y="0"/>
            <a:ext cx="8555406" cy="844387"/>
          </a:xfrm>
        </p:spPr>
        <p:txBody>
          <a:bodyPr/>
          <a:lstStyle/>
          <a:p>
            <a:pPr>
              <a:tabLst>
                <a:tab pos="401638" algn="l"/>
              </a:tabLst>
            </a:pPr>
            <a:r>
              <a:rPr lang="en-US" sz="2000" dirty="0"/>
              <a:t>Population Differences Between People With and Without Disabilities on Health Indicators of Health Care Access, Health Behaviors, Health Status, and Social Determinants of Health: United States</a:t>
            </a:r>
            <a:br>
              <a:rPr lang="en-US" dirty="0"/>
            </a:br>
            <a:br>
              <a:rPr lang="en-US" dirty="0"/>
            </a:br>
            <a:endParaRPr lang="en-US" dirty="0"/>
          </a:p>
        </p:txBody>
      </p:sp>
      <p:sp>
        <p:nvSpPr>
          <p:cNvPr id="10" name="TextBox 9">
            <a:extLst>
              <a:ext uri="{FF2B5EF4-FFF2-40B4-BE49-F238E27FC236}">
                <a16:creationId xmlns:a16="http://schemas.microsoft.com/office/drawing/2014/main" id="{9CB43676-3E7F-4217-855F-FD2643633487}"/>
              </a:ext>
            </a:extLst>
          </p:cNvPr>
          <p:cNvSpPr txBox="1"/>
          <p:nvPr/>
        </p:nvSpPr>
        <p:spPr>
          <a:xfrm>
            <a:off x="76200" y="4937680"/>
            <a:ext cx="5334000" cy="215444"/>
          </a:xfrm>
          <a:prstGeom prst="rect">
            <a:avLst/>
          </a:prstGeom>
          <a:noFill/>
        </p:spPr>
        <p:txBody>
          <a:bodyPr wrap="square">
            <a:spAutoFit/>
          </a:bodyPr>
          <a:lstStyle/>
          <a:p>
            <a:r>
              <a:rPr lang="en-US" sz="800" dirty="0"/>
              <a:t>https://www.ncbi.nlm.nih.gov/pmc/articles/PMC4355692/table/tbl1/?report=objectonly</a:t>
            </a:r>
          </a:p>
        </p:txBody>
      </p:sp>
    </p:spTree>
    <p:extLst>
      <p:ext uri="{BB962C8B-B14F-4D97-AF65-F5344CB8AC3E}">
        <p14:creationId xmlns:p14="http://schemas.microsoft.com/office/powerpoint/2010/main" val="2459519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E19B56-6523-419C-BB34-1F16AD9D1B72}"/>
              </a:ext>
            </a:extLst>
          </p:cNvPr>
          <p:cNvSpPr>
            <a:spLocks noGrp="1"/>
          </p:cNvSpPr>
          <p:nvPr>
            <p:ph type="title"/>
          </p:nvPr>
        </p:nvSpPr>
        <p:spPr>
          <a:xfrm>
            <a:off x="259491" y="271306"/>
            <a:ext cx="8637373" cy="4242916"/>
          </a:xfrm>
        </p:spPr>
        <p:txBody>
          <a:bodyPr/>
          <a:lstStyle/>
          <a:p>
            <a:r>
              <a:rPr lang="en-US" sz="2700" dirty="0"/>
              <a:t>“If we are serious about eliminating unfair, preventable differences in health outcomes, we must </a:t>
            </a:r>
            <a:r>
              <a:rPr lang="en-US" sz="2700" i="1" dirty="0">
                <a:solidFill>
                  <a:srgbClr val="FFFF00"/>
                </a:solidFill>
              </a:rPr>
              <a:t>eliminate the unfair social conditions that give rise to them</a:t>
            </a:r>
            <a:r>
              <a:rPr lang="en-US" sz="2700" dirty="0"/>
              <a:t>. </a:t>
            </a:r>
            <a:br>
              <a:rPr lang="en-US" sz="2700" dirty="0"/>
            </a:br>
            <a:br>
              <a:rPr lang="en-US" sz="2700" dirty="0"/>
            </a:br>
            <a:r>
              <a:rPr lang="en-US" sz="2700" dirty="0"/>
              <a:t>This will require </a:t>
            </a:r>
            <a:r>
              <a:rPr lang="en-US" sz="2700" i="1" dirty="0">
                <a:solidFill>
                  <a:srgbClr val="FFFF00"/>
                </a:solidFill>
              </a:rPr>
              <a:t>meaningful changes not only in programs and individuals’ attitudes and practices</a:t>
            </a:r>
            <a:r>
              <a:rPr lang="en-US" sz="2700" dirty="0"/>
              <a:t>, but in policies, laws, systems, </a:t>
            </a:r>
            <a:r>
              <a:rPr lang="en-US" sz="2700" i="1" dirty="0">
                <a:solidFill>
                  <a:srgbClr val="FFFF00"/>
                </a:solidFill>
              </a:rPr>
              <a:t>and institutional practices </a:t>
            </a:r>
            <a:r>
              <a:rPr lang="en-US" sz="2700" dirty="0"/>
              <a:t>that keep social inequities in place, leading to health inequities.” </a:t>
            </a:r>
            <a:br>
              <a:rPr lang="en-US" sz="2700" dirty="0"/>
            </a:br>
            <a:r>
              <a:rPr lang="en-US" sz="2700" dirty="0"/>
              <a:t>                                           </a:t>
            </a:r>
            <a:r>
              <a:rPr lang="en-US" sz="2100" dirty="0"/>
              <a:t>~ Robert Wood Johnson Foundation</a:t>
            </a:r>
          </a:p>
        </p:txBody>
      </p:sp>
      <p:sp>
        <p:nvSpPr>
          <p:cNvPr id="4" name="Slide Number Placeholder 3">
            <a:extLst>
              <a:ext uri="{FF2B5EF4-FFF2-40B4-BE49-F238E27FC236}">
                <a16:creationId xmlns:a16="http://schemas.microsoft.com/office/drawing/2014/main" id="{359A8EA3-41DD-4F44-872D-0EE252DEBFAC}"/>
              </a:ext>
            </a:extLst>
          </p:cNvPr>
          <p:cNvSpPr>
            <a:spLocks noGrp="1"/>
          </p:cNvSpPr>
          <p:nvPr>
            <p:ph type="sldNum" sz="quarter" idx="4294967295"/>
          </p:nvPr>
        </p:nvSpPr>
        <p:spPr>
          <a:xfrm>
            <a:off x="8691562" y="4823223"/>
            <a:ext cx="452438" cy="273844"/>
          </a:xfrm>
          <a:prstGeom prst="rect">
            <a:avLst/>
          </a:prstGeom>
        </p:spPr>
        <p:txBody>
          <a:bodyPr/>
          <a:lstStyle/>
          <a:p>
            <a:pPr defTabSz="685800"/>
            <a:fld id="{AA8EF202-8E53-C04D-845E-813DA5786845}" type="slidenum">
              <a:rPr lang="en-US" sz="1350">
                <a:solidFill>
                  <a:prstClr val="black"/>
                </a:solidFill>
                <a:latin typeface="Calibri" panose="020F0502020204030204"/>
              </a:rPr>
              <a:pPr defTabSz="685800"/>
              <a:t>11</a:t>
            </a:fld>
            <a:endParaRPr lang="en-US" sz="1350" dirty="0">
              <a:solidFill>
                <a:prstClr val="black"/>
              </a:solidFill>
              <a:latin typeface="Calibri" panose="020F0502020204030204"/>
            </a:endParaRPr>
          </a:p>
        </p:txBody>
      </p:sp>
    </p:spTree>
    <p:extLst>
      <p:ext uri="{BB962C8B-B14F-4D97-AF65-F5344CB8AC3E}">
        <p14:creationId xmlns:p14="http://schemas.microsoft.com/office/powerpoint/2010/main" val="482325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ECFD8E-FD99-4850-9E39-DB0EC7FA510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34322" y="254308"/>
            <a:ext cx="4475356" cy="4151008"/>
          </a:xfrm>
          <a:prstGeom prst="rect">
            <a:avLst/>
          </a:prstGeom>
          <a:ln w="12700">
            <a:solidFill>
              <a:schemeClr val="accent1">
                <a:lumMod val="50000"/>
              </a:schemeClr>
            </a:solidFill>
          </a:ln>
        </p:spPr>
      </p:pic>
      <p:sp>
        <p:nvSpPr>
          <p:cNvPr id="3" name="Slide Number Placeholder 2">
            <a:extLst>
              <a:ext uri="{FF2B5EF4-FFF2-40B4-BE49-F238E27FC236}">
                <a16:creationId xmlns:a16="http://schemas.microsoft.com/office/drawing/2014/main" id="{54541C30-2366-4F34-B3C8-965C99F5ED20}"/>
              </a:ext>
            </a:extLst>
          </p:cNvPr>
          <p:cNvSpPr>
            <a:spLocks noGrp="1"/>
          </p:cNvSpPr>
          <p:nvPr>
            <p:ph type="sldNum" sz="quarter" idx="12"/>
          </p:nvPr>
        </p:nvSpPr>
        <p:spPr>
          <a:xfrm>
            <a:off x="6457950" y="4767262"/>
            <a:ext cx="2057400" cy="273844"/>
          </a:xfrm>
        </p:spPr>
        <p:txBody>
          <a:bodyPr vert="horz" lIns="91440" tIns="45720" rIns="91440" bIns="45720" rtlCol="0" anchor="ctr">
            <a:normAutofit/>
          </a:bodyPr>
          <a:lstStyle/>
          <a:p>
            <a:pPr algn="r" defTabSz="914400">
              <a:lnSpc>
                <a:spcPct val="90000"/>
              </a:lnSpc>
              <a:spcAft>
                <a:spcPts val="600"/>
              </a:spcAft>
            </a:pPr>
            <a:fld id="{AA8EF202-8E53-C04D-845E-813DA5786845}" type="slidenum">
              <a:rPr lang="en-US" sz="1200" smtClean="0">
                <a:solidFill>
                  <a:schemeClr val="tx1">
                    <a:tint val="75000"/>
                  </a:schemeClr>
                </a:solidFill>
                <a:latin typeface="+mn-lt"/>
                <a:ea typeface="+mn-ea"/>
                <a:cs typeface="+mn-cs"/>
              </a:rPr>
              <a:pPr algn="r" defTabSz="914400">
                <a:lnSpc>
                  <a:spcPct val="90000"/>
                </a:lnSpc>
                <a:spcAft>
                  <a:spcPts val="600"/>
                </a:spcAft>
              </a:pPr>
              <a:t>12</a:t>
            </a:fld>
            <a:endParaRPr lang="en-US" sz="1200" dirty="0">
              <a:solidFill>
                <a:schemeClr val="tx1">
                  <a:tint val="75000"/>
                </a:schemeClr>
              </a:solidFill>
              <a:latin typeface="+mn-lt"/>
              <a:ea typeface="+mn-ea"/>
              <a:cs typeface="+mn-cs"/>
            </a:endParaRPr>
          </a:p>
        </p:txBody>
      </p:sp>
      <p:sp>
        <p:nvSpPr>
          <p:cNvPr id="6" name="TextBox 5">
            <a:extLst>
              <a:ext uri="{FF2B5EF4-FFF2-40B4-BE49-F238E27FC236}">
                <a16:creationId xmlns:a16="http://schemas.microsoft.com/office/drawing/2014/main" id="{83FC693B-0EF0-42FE-B6F8-717DF5C2E77F}"/>
              </a:ext>
            </a:extLst>
          </p:cNvPr>
          <p:cNvSpPr txBox="1"/>
          <p:nvPr/>
        </p:nvSpPr>
        <p:spPr>
          <a:xfrm>
            <a:off x="74510" y="4793642"/>
            <a:ext cx="5539212" cy="338554"/>
          </a:xfrm>
          <a:prstGeom prst="rect">
            <a:avLst/>
          </a:prstGeom>
          <a:noFill/>
        </p:spPr>
        <p:txBody>
          <a:bodyPr wrap="square">
            <a:spAutoFit/>
          </a:bodyPr>
          <a:lstStyle/>
          <a:p>
            <a:r>
              <a:rPr lang="en-US" sz="800" dirty="0"/>
              <a:t>Healthy People 2030, U.S. Department of Health and Human Services, Office of Disease Prevention and Health Promotion. Retrieved 8-9-21, from https://health.gov/healthypeople/objectives-and-data/social-determinants-health</a:t>
            </a:r>
          </a:p>
        </p:txBody>
      </p:sp>
    </p:spTree>
    <p:extLst>
      <p:ext uri="{BB962C8B-B14F-4D97-AF65-F5344CB8AC3E}">
        <p14:creationId xmlns:p14="http://schemas.microsoft.com/office/powerpoint/2010/main" val="3477403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05C86D-4D18-4FF1-BD5F-7FC212F343AF}"/>
              </a:ext>
            </a:extLst>
          </p:cNvPr>
          <p:cNvSpPr>
            <a:spLocks noGrp="1"/>
          </p:cNvSpPr>
          <p:nvPr>
            <p:ph type="title"/>
          </p:nvPr>
        </p:nvSpPr>
        <p:spPr>
          <a:xfrm>
            <a:off x="280408" y="3319572"/>
            <a:ext cx="8637373" cy="994404"/>
          </a:xfrm>
        </p:spPr>
        <p:txBody>
          <a:bodyPr/>
          <a:lstStyle/>
          <a:p>
            <a:pPr>
              <a:lnSpc>
                <a:spcPct val="150000"/>
              </a:lnSpc>
            </a:pPr>
            <a:r>
              <a:rPr lang="en-US" dirty="0"/>
              <a:t>“</a:t>
            </a:r>
            <a:r>
              <a:rPr lang="en-US" i="1" dirty="0">
                <a:solidFill>
                  <a:srgbClr val="FFFF00"/>
                </a:solidFill>
              </a:rPr>
              <a:t>Health equity </a:t>
            </a:r>
            <a:r>
              <a:rPr lang="en-US" dirty="0"/>
              <a:t>is defined as the absence of unfair and avoidable or remediable differences in health among population groups defined socially, economically, demographically or geographically.” </a:t>
            </a:r>
            <a:br>
              <a:rPr lang="en-US" dirty="0"/>
            </a:br>
            <a:r>
              <a:rPr lang="en-US" dirty="0"/>
              <a:t>                               </a:t>
            </a:r>
            <a:r>
              <a:rPr lang="en-US" sz="2400" dirty="0"/>
              <a:t>~ World Health Organization</a:t>
            </a:r>
          </a:p>
        </p:txBody>
      </p:sp>
      <p:sp>
        <p:nvSpPr>
          <p:cNvPr id="3" name="Slide Number Placeholder 2">
            <a:extLst>
              <a:ext uri="{FF2B5EF4-FFF2-40B4-BE49-F238E27FC236}">
                <a16:creationId xmlns:a16="http://schemas.microsoft.com/office/drawing/2014/main" id="{EA04ECBF-85DD-4573-AAEF-501B806B32A0}"/>
              </a:ext>
            </a:extLst>
          </p:cNvPr>
          <p:cNvSpPr>
            <a:spLocks noGrp="1"/>
          </p:cNvSpPr>
          <p:nvPr>
            <p:ph type="sldNum" sz="quarter" idx="4294967295"/>
          </p:nvPr>
        </p:nvSpPr>
        <p:spPr>
          <a:xfrm>
            <a:off x="8691563" y="4822825"/>
            <a:ext cx="452437" cy="274638"/>
          </a:xfrm>
          <a:prstGeom prst="rect">
            <a:avLst/>
          </a:prstGeom>
        </p:spPr>
        <p:txBody>
          <a:bodyPr/>
          <a:lstStyle/>
          <a:p>
            <a:pPr defTabSz="685800"/>
            <a:fld id="{AA8EF202-8E53-C04D-845E-813DA5786845}" type="slidenum">
              <a:rPr lang="en-US"/>
              <a:pPr defTabSz="685800"/>
              <a:t>13</a:t>
            </a:fld>
            <a:endParaRPr lang="en-US" dirty="0"/>
          </a:p>
        </p:txBody>
      </p:sp>
    </p:spTree>
    <p:extLst>
      <p:ext uri="{BB962C8B-B14F-4D97-AF65-F5344CB8AC3E}">
        <p14:creationId xmlns:p14="http://schemas.microsoft.com/office/powerpoint/2010/main" val="2535574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7625" y="128136"/>
            <a:ext cx="8828751" cy="994404"/>
          </a:xfrm>
        </p:spPr>
        <p:txBody>
          <a:bodyPr/>
          <a:lstStyle/>
          <a:p>
            <a:r>
              <a:rPr lang="en-US" dirty="0"/>
              <a:t>Disparities adversely affect groups who have systematically experienced greater obstacles to health based on their:</a:t>
            </a:r>
            <a:br>
              <a:rPr lang="en-US" dirty="0"/>
            </a:br>
            <a:endParaRPr lang="en-US" dirty="0"/>
          </a:p>
        </p:txBody>
      </p:sp>
      <p:grpSp>
        <p:nvGrpSpPr>
          <p:cNvPr id="31" name="Group 30">
            <a:extLst>
              <a:ext uri="{FF2B5EF4-FFF2-40B4-BE49-F238E27FC236}">
                <a16:creationId xmlns:a16="http://schemas.microsoft.com/office/drawing/2014/main" id="{AE8A8C32-41B4-4C99-8DED-A34060841951}"/>
              </a:ext>
            </a:extLst>
          </p:cNvPr>
          <p:cNvGrpSpPr/>
          <p:nvPr/>
        </p:nvGrpSpPr>
        <p:grpSpPr>
          <a:xfrm>
            <a:off x="319469" y="1654893"/>
            <a:ext cx="8505063" cy="3164869"/>
            <a:chOff x="150677" y="2005290"/>
            <a:chExt cx="11340084" cy="4219825"/>
          </a:xfrm>
        </p:grpSpPr>
        <p:pic>
          <p:nvPicPr>
            <p:cNvPr id="30" name="Picture 29" descr="A collage of a person&#10;&#10;Description automatically generated with medium confidence">
              <a:extLst>
                <a:ext uri="{FF2B5EF4-FFF2-40B4-BE49-F238E27FC236}">
                  <a16:creationId xmlns:a16="http://schemas.microsoft.com/office/drawing/2014/main" id="{B8D4A47C-ADEC-4CD3-B112-2761823D1DC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0677" y="2005290"/>
              <a:ext cx="11340084" cy="4219825"/>
            </a:xfrm>
            <a:prstGeom prst="rect">
              <a:avLst/>
            </a:prstGeom>
          </p:spPr>
        </p:pic>
        <p:sp>
          <p:nvSpPr>
            <p:cNvPr id="10" name="TextBox 9">
              <a:extLst>
                <a:ext uri="{FF2B5EF4-FFF2-40B4-BE49-F238E27FC236}">
                  <a16:creationId xmlns:a16="http://schemas.microsoft.com/office/drawing/2014/main" id="{5E271435-FF3F-4659-92BF-D57D957B668E}"/>
                </a:ext>
              </a:extLst>
            </p:cNvPr>
            <p:cNvSpPr txBox="1"/>
            <p:nvPr/>
          </p:nvSpPr>
          <p:spPr>
            <a:xfrm>
              <a:off x="690036" y="3348810"/>
              <a:ext cx="1192723" cy="677108"/>
            </a:xfrm>
            <a:prstGeom prst="rect">
              <a:avLst/>
            </a:prstGeom>
            <a:noFill/>
          </p:spPr>
          <p:txBody>
            <a:bodyPr wrap="square" rtlCol="0">
              <a:spAutoFit/>
            </a:bodyPr>
            <a:lstStyle/>
            <a:p>
              <a:pPr algn="ctr" defTabSz="685800"/>
              <a:r>
                <a:rPr lang="en-US" sz="1350" dirty="0">
                  <a:solidFill>
                    <a:prstClr val="white"/>
                  </a:solidFill>
                  <a:latin typeface="Calibri" panose="020F0502020204030204"/>
                </a:rPr>
                <a:t>Race or</a:t>
              </a:r>
            </a:p>
            <a:p>
              <a:pPr algn="ctr" defTabSz="685800"/>
              <a:r>
                <a:rPr lang="en-US" sz="1350" dirty="0">
                  <a:solidFill>
                    <a:prstClr val="white"/>
                  </a:solidFill>
                  <a:latin typeface="Calibri" panose="020F0502020204030204"/>
                </a:rPr>
                <a:t>Ethnicity</a:t>
              </a:r>
            </a:p>
          </p:txBody>
        </p:sp>
        <p:sp>
          <p:nvSpPr>
            <p:cNvPr id="12" name="TextBox 11">
              <a:extLst>
                <a:ext uri="{FF2B5EF4-FFF2-40B4-BE49-F238E27FC236}">
                  <a16:creationId xmlns:a16="http://schemas.microsoft.com/office/drawing/2014/main" id="{82CCCC3D-DB4E-4376-92B2-79E8F773D542}"/>
                </a:ext>
              </a:extLst>
            </p:cNvPr>
            <p:cNvSpPr txBox="1"/>
            <p:nvPr/>
          </p:nvSpPr>
          <p:spPr>
            <a:xfrm>
              <a:off x="2831960" y="3388179"/>
              <a:ext cx="1406155" cy="406436"/>
            </a:xfrm>
            <a:prstGeom prst="rect">
              <a:avLst/>
            </a:prstGeom>
            <a:noFill/>
          </p:spPr>
          <p:txBody>
            <a:bodyPr wrap="square">
              <a:spAutoFit/>
            </a:bodyPr>
            <a:lstStyle/>
            <a:p>
              <a:pPr algn="ctr" defTabSz="685800">
                <a:lnSpc>
                  <a:spcPct val="107000"/>
                </a:lnSpc>
              </a:pPr>
              <a:r>
                <a:rPr lang="en-US" sz="1350" dirty="0">
                  <a:solidFill>
                    <a:prstClr val="white"/>
                  </a:solidFill>
                  <a:latin typeface="Calibri" panose="020F0502020204030204"/>
                  <a:ea typeface="Calibri" panose="020F0502020204030204" pitchFamily="34" charset="0"/>
                  <a:cs typeface="Times New Roman" panose="02020603050405020304" pitchFamily="18" charset="0"/>
                </a:rPr>
                <a:t>Religion</a:t>
              </a:r>
              <a:endParaRPr lang="en-US" sz="1200" dirty="0">
                <a:solidFill>
                  <a:prstClr val="white"/>
                </a:solidFill>
                <a:latin typeface="Calibri" panose="020F0502020204030204"/>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897D1D7E-493E-4D0C-B51E-8F6C85D34180}"/>
                </a:ext>
              </a:extLst>
            </p:cNvPr>
            <p:cNvSpPr txBox="1"/>
            <p:nvPr/>
          </p:nvSpPr>
          <p:spPr>
            <a:xfrm>
              <a:off x="5187314" y="3410859"/>
              <a:ext cx="1817371" cy="677108"/>
            </a:xfrm>
            <a:prstGeom prst="rect">
              <a:avLst/>
            </a:prstGeom>
            <a:noFill/>
          </p:spPr>
          <p:txBody>
            <a:bodyPr wrap="square">
              <a:spAutoFit/>
            </a:bodyPr>
            <a:lstStyle/>
            <a:p>
              <a:pPr algn="ctr" defTabSz="685800"/>
              <a:r>
                <a:rPr lang="en-US" sz="1350" dirty="0">
                  <a:solidFill>
                    <a:prstClr val="white"/>
                  </a:solidFill>
                  <a:latin typeface="Calibri" panose="020F0502020204030204"/>
                  <a:ea typeface="Calibri" panose="020F0502020204030204" pitchFamily="34" charset="0"/>
                </a:rPr>
                <a:t>Socioeconomic Status</a:t>
              </a:r>
              <a:endParaRPr lang="en-US" sz="1350" dirty="0">
                <a:solidFill>
                  <a:prstClr val="white"/>
                </a:solidFill>
                <a:latin typeface="Calibri" panose="020F0502020204030204"/>
              </a:endParaRPr>
            </a:p>
          </p:txBody>
        </p:sp>
        <p:sp>
          <p:nvSpPr>
            <p:cNvPr id="16" name="TextBox 15">
              <a:extLst>
                <a:ext uri="{FF2B5EF4-FFF2-40B4-BE49-F238E27FC236}">
                  <a16:creationId xmlns:a16="http://schemas.microsoft.com/office/drawing/2014/main" id="{4322F262-FB62-4421-8780-58869ACE3F93}"/>
                </a:ext>
              </a:extLst>
            </p:cNvPr>
            <p:cNvSpPr txBox="1"/>
            <p:nvPr/>
          </p:nvSpPr>
          <p:spPr>
            <a:xfrm>
              <a:off x="7538641" y="3369429"/>
              <a:ext cx="1959421" cy="677108"/>
            </a:xfrm>
            <a:prstGeom prst="rect">
              <a:avLst/>
            </a:prstGeom>
            <a:noFill/>
          </p:spPr>
          <p:txBody>
            <a:bodyPr wrap="square">
              <a:spAutoFit/>
            </a:bodyPr>
            <a:lstStyle/>
            <a:p>
              <a:pPr algn="ctr" defTabSz="685800"/>
              <a:r>
                <a:rPr lang="en-US" sz="1350" dirty="0">
                  <a:solidFill>
                    <a:prstClr val="white"/>
                  </a:solidFill>
                  <a:latin typeface="Calibri" panose="020F0502020204030204"/>
                </a:rPr>
                <a:t>Language, Citizenship</a:t>
              </a:r>
            </a:p>
          </p:txBody>
        </p:sp>
        <p:sp>
          <p:nvSpPr>
            <p:cNvPr id="18" name="TextBox 17">
              <a:extLst>
                <a:ext uri="{FF2B5EF4-FFF2-40B4-BE49-F238E27FC236}">
                  <a16:creationId xmlns:a16="http://schemas.microsoft.com/office/drawing/2014/main" id="{FC30A660-F763-449D-8603-4D3C68E3D91F}"/>
                </a:ext>
              </a:extLst>
            </p:cNvPr>
            <p:cNvSpPr txBox="1"/>
            <p:nvPr/>
          </p:nvSpPr>
          <p:spPr>
            <a:xfrm>
              <a:off x="10032018" y="3388179"/>
              <a:ext cx="1250320" cy="677108"/>
            </a:xfrm>
            <a:prstGeom prst="rect">
              <a:avLst/>
            </a:prstGeom>
            <a:noFill/>
          </p:spPr>
          <p:txBody>
            <a:bodyPr wrap="square">
              <a:spAutoFit/>
            </a:bodyPr>
            <a:lstStyle/>
            <a:p>
              <a:pPr algn="ctr" defTabSz="685800"/>
              <a:r>
                <a:rPr lang="en-US" sz="1350" dirty="0">
                  <a:solidFill>
                    <a:prstClr val="white"/>
                  </a:solidFill>
                  <a:latin typeface="Calibri" panose="020F0502020204030204"/>
                </a:rPr>
                <a:t>Age, Gender</a:t>
              </a:r>
            </a:p>
          </p:txBody>
        </p:sp>
        <p:sp>
          <p:nvSpPr>
            <p:cNvPr id="20" name="TextBox 19">
              <a:extLst>
                <a:ext uri="{FF2B5EF4-FFF2-40B4-BE49-F238E27FC236}">
                  <a16:creationId xmlns:a16="http://schemas.microsoft.com/office/drawing/2014/main" id="{05F4F70B-CDAE-43B2-84AE-2B5293A57E57}"/>
                </a:ext>
              </a:extLst>
            </p:cNvPr>
            <p:cNvSpPr txBox="1"/>
            <p:nvPr/>
          </p:nvSpPr>
          <p:spPr>
            <a:xfrm>
              <a:off x="516378" y="5501618"/>
              <a:ext cx="1540036" cy="677108"/>
            </a:xfrm>
            <a:prstGeom prst="rect">
              <a:avLst/>
            </a:prstGeom>
            <a:noFill/>
          </p:spPr>
          <p:txBody>
            <a:bodyPr wrap="square">
              <a:spAutoFit/>
            </a:bodyPr>
            <a:lstStyle/>
            <a:p>
              <a:pPr algn="ctr" defTabSz="685800"/>
              <a:r>
                <a:rPr lang="en-US" sz="1350" dirty="0">
                  <a:solidFill>
                    <a:prstClr val="white"/>
                  </a:solidFill>
                  <a:latin typeface="Calibri" panose="020F0502020204030204"/>
                </a:rPr>
                <a:t>Mental Health</a:t>
              </a:r>
            </a:p>
          </p:txBody>
        </p:sp>
        <p:sp>
          <p:nvSpPr>
            <p:cNvPr id="22" name="TextBox 21">
              <a:extLst>
                <a:ext uri="{FF2B5EF4-FFF2-40B4-BE49-F238E27FC236}">
                  <a16:creationId xmlns:a16="http://schemas.microsoft.com/office/drawing/2014/main" id="{1D92B01A-22DE-4935-8CB7-D410C3F88A57}"/>
                </a:ext>
              </a:extLst>
            </p:cNvPr>
            <p:cNvSpPr txBox="1"/>
            <p:nvPr/>
          </p:nvSpPr>
          <p:spPr>
            <a:xfrm>
              <a:off x="2556818" y="5532483"/>
              <a:ext cx="2233847" cy="677108"/>
            </a:xfrm>
            <a:prstGeom prst="rect">
              <a:avLst/>
            </a:prstGeom>
            <a:noFill/>
          </p:spPr>
          <p:txBody>
            <a:bodyPr wrap="square">
              <a:spAutoFit/>
            </a:bodyPr>
            <a:lstStyle/>
            <a:p>
              <a:pPr algn="ctr" defTabSz="685800"/>
              <a:r>
                <a:rPr lang="en-US" sz="1350" dirty="0">
                  <a:solidFill>
                    <a:prstClr val="white"/>
                  </a:solidFill>
                  <a:latin typeface="Calibri" panose="020F0502020204030204"/>
                </a:rPr>
                <a:t>Cognitive, Sensory</a:t>
              </a:r>
            </a:p>
            <a:p>
              <a:pPr algn="ctr" defTabSz="685800"/>
              <a:r>
                <a:rPr lang="en-US" sz="1350" dirty="0">
                  <a:solidFill>
                    <a:prstClr val="white"/>
                  </a:solidFill>
                  <a:latin typeface="Calibri" panose="020F0502020204030204"/>
                </a:rPr>
                <a:t>or Physical Disability</a:t>
              </a:r>
            </a:p>
          </p:txBody>
        </p:sp>
        <p:sp>
          <p:nvSpPr>
            <p:cNvPr id="24" name="TextBox 23">
              <a:extLst>
                <a:ext uri="{FF2B5EF4-FFF2-40B4-BE49-F238E27FC236}">
                  <a16:creationId xmlns:a16="http://schemas.microsoft.com/office/drawing/2014/main" id="{25AE8362-09DB-4E11-B4D1-1638FBA14D77}"/>
                </a:ext>
              </a:extLst>
            </p:cNvPr>
            <p:cNvSpPr txBox="1"/>
            <p:nvPr/>
          </p:nvSpPr>
          <p:spPr>
            <a:xfrm>
              <a:off x="5032905" y="5532483"/>
              <a:ext cx="2095324" cy="677108"/>
            </a:xfrm>
            <a:prstGeom prst="rect">
              <a:avLst/>
            </a:prstGeom>
            <a:noFill/>
          </p:spPr>
          <p:txBody>
            <a:bodyPr wrap="square">
              <a:spAutoFit/>
            </a:bodyPr>
            <a:lstStyle/>
            <a:p>
              <a:pPr algn="ctr" defTabSz="685800"/>
              <a:r>
                <a:rPr lang="en-US" sz="1350" dirty="0">
                  <a:solidFill>
                    <a:prstClr val="white"/>
                  </a:solidFill>
                  <a:latin typeface="Calibri" panose="020F0502020204030204"/>
                </a:rPr>
                <a:t>Sexual Orientation or Gender Identity</a:t>
              </a:r>
            </a:p>
          </p:txBody>
        </p:sp>
        <p:sp>
          <p:nvSpPr>
            <p:cNvPr id="26" name="TextBox 25">
              <a:extLst>
                <a:ext uri="{FF2B5EF4-FFF2-40B4-BE49-F238E27FC236}">
                  <a16:creationId xmlns:a16="http://schemas.microsoft.com/office/drawing/2014/main" id="{2B3240A4-01C6-4225-A349-94C2AC73EBD2}"/>
                </a:ext>
              </a:extLst>
            </p:cNvPr>
            <p:cNvSpPr txBox="1"/>
            <p:nvPr/>
          </p:nvSpPr>
          <p:spPr>
            <a:xfrm>
              <a:off x="7385902" y="5539905"/>
              <a:ext cx="2023112" cy="677108"/>
            </a:xfrm>
            <a:prstGeom prst="rect">
              <a:avLst/>
            </a:prstGeom>
            <a:noFill/>
          </p:spPr>
          <p:txBody>
            <a:bodyPr wrap="square">
              <a:spAutoFit/>
            </a:bodyPr>
            <a:lstStyle/>
            <a:p>
              <a:pPr algn="ctr" defTabSz="685800"/>
              <a:r>
                <a:rPr lang="en-US" sz="1350" dirty="0">
                  <a:solidFill>
                    <a:prstClr val="white"/>
                  </a:solidFill>
                  <a:latin typeface="Calibri" panose="020F0502020204030204"/>
                </a:rPr>
                <a:t>Geographic Location</a:t>
              </a:r>
            </a:p>
          </p:txBody>
        </p:sp>
        <p:sp>
          <p:nvSpPr>
            <p:cNvPr id="28" name="TextBox 27">
              <a:extLst>
                <a:ext uri="{FF2B5EF4-FFF2-40B4-BE49-F238E27FC236}">
                  <a16:creationId xmlns:a16="http://schemas.microsoft.com/office/drawing/2014/main" id="{633125B1-96C3-4996-8CA6-8432F2DCB316}"/>
                </a:ext>
              </a:extLst>
            </p:cNvPr>
            <p:cNvSpPr txBox="1"/>
            <p:nvPr/>
          </p:nvSpPr>
          <p:spPr>
            <a:xfrm>
              <a:off x="10096696" y="5578783"/>
              <a:ext cx="1028363" cy="400109"/>
            </a:xfrm>
            <a:prstGeom prst="rect">
              <a:avLst/>
            </a:prstGeom>
            <a:noFill/>
          </p:spPr>
          <p:txBody>
            <a:bodyPr wrap="square">
              <a:spAutoFit/>
            </a:bodyPr>
            <a:lstStyle/>
            <a:p>
              <a:pPr algn="ctr" defTabSz="685800"/>
              <a:r>
                <a:rPr lang="en-US" sz="1350" dirty="0">
                  <a:solidFill>
                    <a:prstClr val="white"/>
                  </a:solidFill>
                  <a:latin typeface="Calibri" panose="020F0502020204030204"/>
                </a:rPr>
                <a:t>Other</a:t>
              </a:r>
            </a:p>
          </p:txBody>
        </p:sp>
      </p:grpSp>
    </p:spTree>
    <p:extLst>
      <p:ext uri="{BB962C8B-B14F-4D97-AF65-F5344CB8AC3E}">
        <p14:creationId xmlns:p14="http://schemas.microsoft.com/office/powerpoint/2010/main" val="4277879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F189A2-D68C-4D48-AF13-A3E5684F66DE}"/>
              </a:ext>
            </a:extLst>
          </p:cNvPr>
          <p:cNvSpPr>
            <a:spLocks noGrp="1"/>
          </p:cNvSpPr>
          <p:nvPr>
            <p:ph type="sldNum" sz="quarter" idx="12"/>
          </p:nvPr>
        </p:nvSpPr>
        <p:spPr>
          <a:xfrm>
            <a:off x="8836445" y="4795920"/>
            <a:ext cx="312566" cy="180898"/>
          </a:xfrm>
        </p:spPr>
        <p:txBody>
          <a:bodyPr/>
          <a:lstStyle/>
          <a:p>
            <a:pPr defTabSz="685800"/>
            <a:fld id="{AA8EF202-8E53-C04D-845E-813DA5786845}" type="slidenum">
              <a:rPr lang="en-US"/>
              <a:pPr defTabSz="685800"/>
              <a:t>15</a:t>
            </a:fld>
            <a:endParaRPr lang="en-US" dirty="0"/>
          </a:p>
        </p:txBody>
      </p:sp>
      <p:sp>
        <p:nvSpPr>
          <p:cNvPr id="3" name="Content Placeholder 2">
            <a:extLst>
              <a:ext uri="{FF2B5EF4-FFF2-40B4-BE49-F238E27FC236}">
                <a16:creationId xmlns:a16="http://schemas.microsoft.com/office/drawing/2014/main" id="{FE1DCDBA-53AA-4EFE-B1F4-F0DD848AE2A8}"/>
              </a:ext>
            </a:extLst>
          </p:cNvPr>
          <p:cNvSpPr>
            <a:spLocks noGrp="1"/>
          </p:cNvSpPr>
          <p:nvPr>
            <p:ph idx="1"/>
          </p:nvPr>
        </p:nvSpPr>
        <p:spPr>
          <a:xfrm>
            <a:off x="602524" y="1271194"/>
            <a:ext cx="6445046" cy="3518002"/>
          </a:xfrm>
        </p:spPr>
        <p:txBody>
          <a:bodyPr/>
          <a:lstStyle/>
          <a:p>
            <a:pPr marL="385763" indent="-385763">
              <a:lnSpc>
                <a:spcPct val="100000"/>
              </a:lnSpc>
              <a:spcBef>
                <a:spcPts val="1350"/>
              </a:spcBef>
              <a:spcAft>
                <a:spcPts val="1350"/>
              </a:spcAft>
              <a:buFont typeface="+mj-lt"/>
              <a:buAutoNum type="arabicPeriod"/>
            </a:pPr>
            <a:r>
              <a:rPr lang="en-US" sz="2400" dirty="0"/>
              <a:t>Communicate to your teams how revenue cycle practices can exacerbate the social determinants of health.</a:t>
            </a:r>
          </a:p>
          <a:p>
            <a:pPr marL="385763" indent="-385763">
              <a:lnSpc>
                <a:spcPct val="100000"/>
              </a:lnSpc>
              <a:spcBef>
                <a:spcPts val="1350"/>
              </a:spcBef>
              <a:spcAft>
                <a:spcPts val="1350"/>
              </a:spcAft>
              <a:buFont typeface="+mj-lt"/>
              <a:buAutoNum type="arabicPeriod"/>
            </a:pPr>
            <a:r>
              <a:rPr lang="en-US" sz="2400" dirty="0"/>
              <a:t>Track data to ensure you execute revenue cycle practices equitably.</a:t>
            </a:r>
          </a:p>
          <a:p>
            <a:pPr marL="385763" indent="-385763">
              <a:lnSpc>
                <a:spcPct val="100000"/>
              </a:lnSpc>
              <a:spcBef>
                <a:spcPts val="1350"/>
              </a:spcBef>
              <a:spcAft>
                <a:spcPts val="1350"/>
              </a:spcAft>
              <a:buFont typeface="+mj-lt"/>
              <a:buAutoNum type="arabicPeriod"/>
            </a:pPr>
            <a:r>
              <a:rPr lang="en-US" sz="2400" dirty="0"/>
              <a:t>Expand and standardize charity care coverage to reduce the economic burden of high-cost care.</a:t>
            </a:r>
          </a:p>
        </p:txBody>
      </p:sp>
      <p:sp>
        <p:nvSpPr>
          <p:cNvPr id="4" name="Title 3">
            <a:extLst>
              <a:ext uri="{FF2B5EF4-FFF2-40B4-BE49-F238E27FC236}">
                <a16:creationId xmlns:a16="http://schemas.microsoft.com/office/drawing/2014/main" id="{90DA426B-89E6-43B7-A1E2-C11DAB46F3F0}"/>
              </a:ext>
            </a:extLst>
          </p:cNvPr>
          <p:cNvSpPr>
            <a:spLocks noGrp="1"/>
          </p:cNvSpPr>
          <p:nvPr>
            <p:ph type="title"/>
          </p:nvPr>
        </p:nvSpPr>
        <p:spPr>
          <a:xfrm>
            <a:off x="234782" y="261152"/>
            <a:ext cx="8674437" cy="658273"/>
          </a:xfrm>
        </p:spPr>
        <p:txBody>
          <a:bodyPr/>
          <a:lstStyle/>
          <a:p>
            <a:r>
              <a:rPr lang="en-US" dirty="0"/>
              <a:t>How to design an equitable revenue cycle strategy</a:t>
            </a:r>
          </a:p>
        </p:txBody>
      </p:sp>
      <p:sp>
        <p:nvSpPr>
          <p:cNvPr id="10" name="Freeform 853"/>
          <p:cNvSpPr>
            <a:spLocks noChangeAspect="1" noEditPoints="1"/>
          </p:cNvSpPr>
          <p:nvPr/>
        </p:nvSpPr>
        <p:spPr bwMode="gray">
          <a:xfrm>
            <a:off x="7447721" y="1445936"/>
            <a:ext cx="991909" cy="728093"/>
          </a:xfrm>
          <a:custGeom>
            <a:avLst/>
            <a:gdLst>
              <a:gd name="T0" fmla="*/ 956 w 1052"/>
              <a:gd name="T1" fmla="*/ 254 h 772"/>
              <a:gd name="T2" fmla="*/ 968 w 1052"/>
              <a:gd name="T3" fmla="*/ 164 h 772"/>
              <a:gd name="T4" fmla="*/ 928 w 1052"/>
              <a:gd name="T5" fmla="*/ 68 h 772"/>
              <a:gd name="T6" fmla="*/ 842 w 1052"/>
              <a:gd name="T7" fmla="*/ 10 h 772"/>
              <a:gd name="T8" fmla="*/ 758 w 1052"/>
              <a:gd name="T9" fmla="*/ 4 h 772"/>
              <a:gd name="T10" fmla="*/ 626 w 1052"/>
              <a:gd name="T11" fmla="*/ 98 h 772"/>
              <a:gd name="T12" fmla="*/ 550 w 1052"/>
              <a:gd name="T13" fmla="*/ 102 h 772"/>
              <a:gd name="T14" fmla="*/ 438 w 1052"/>
              <a:gd name="T15" fmla="*/ 124 h 772"/>
              <a:gd name="T16" fmla="*/ 348 w 1052"/>
              <a:gd name="T17" fmla="*/ 22 h 772"/>
              <a:gd name="T18" fmla="*/ 248 w 1052"/>
              <a:gd name="T19" fmla="*/ 2 h 772"/>
              <a:gd name="T20" fmla="*/ 150 w 1052"/>
              <a:gd name="T21" fmla="*/ 42 h 772"/>
              <a:gd name="T22" fmla="*/ 92 w 1052"/>
              <a:gd name="T23" fmla="*/ 128 h 772"/>
              <a:gd name="T24" fmla="*/ 88 w 1052"/>
              <a:gd name="T25" fmla="*/ 220 h 772"/>
              <a:gd name="T26" fmla="*/ 138 w 1052"/>
              <a:gd name="T27" fmla="*/ 314 h 772"/>
              <a:gd name="T28" fmla="*/ 22 w 1052"/>
              <a:gd name="T29" fmla="*/ 440 h 772"/>
              <a:gd name="T30" fmla="*/ 0 w 1052"/>
              <a:gd name="T31" fmla="*/ 546 h 772"/>
              <a:gd name="T32" fmla="*/ 88 w 1052"/>
              <a:gd name="T33" fmla="*/ 510 h 772"/>
              <a:gd name="T34" fmla="*/ 138 w 1052"/>
              <a:gd name="T35" fmla="*/ 418 h 772"/>
              <a:gd name="T36" fmla="*/ 230 w 1052"/>
              <a:gd name="T37" fmla="*/ 368 h 772"/>
              <a:gd name="T38" fmla="*/ 312 w 1052"/>
              <a:gd name="T39" fmla="*/ 358 h 772"/>
              <a:gd name="T40" fmla="*/ 386 w 1052"/>
              <a:gd name="T41" fmla="*/ 398 h 772"/>
              <a:gd name="T42" fmla="*/ 300 w 1052"/>
              <a:gd name="T43" fmla="*/ 510 h 772"/>
              <a:gd name="T44" fmla="*/ 262 w 1052"/>
              <a:gd name="T45" fmla="*/ 628 h 772"/>
              <a:gd name="T46" fmla="*/ 278 w 1052"/>
              <a:gd name="T47" fmla="*/ 726 h 772"/>
              <a:gd name="T48" fmla="*/ 692 w 1052"/>
              <a:gd name="T49" fmla="*/ 772 h 772"/>
              <a:gd name="T50" fmla="*/ 776 w 1052"/>
              <a:gd name="T51" fmla="*/ 726 h 772"/>
              <a:gd name="T52" fmla="*/ 792 w 1052"/>
              <a:gd name="T53" fmla="*/ 620 h 772"/>
              <a:gd name="T54" fmla="*/ 736 w 1052"/>
              <a:gd name="T55" fmla="*/ 484 h 772"/>
              <a:gd name="T56" fmla="*/ 654 w 1052"/>
              <a:gd name="T57" fmla="*/ 516 h 772"/>
              <a:gd name="T58" fmla="*/ 700 w 1052"/>
              <a:gd name="T59" fmla="*/ 592 h 772"/>
              <a:gd name="T60" fmla="*/ 708 w 1052"/>
              <a:gd name="T61" fmla="*/ 676 h 772"/>
              <a:gd name="T62" fmla="*/ 356 w 1052"/>
              <a:gd name="T63" fmla="*/ 686 h 772"/>
              <a:gd name="T64" fmla="*/ 346 w 1052"/>
              <a:gd name="T65" fmla="*/ 628 h 772"/>
              <a:gd name="T66" fmla="*/ 386 w 1052"/>
              <a:gd name="T67" fmla="*/ 532 h 772"/>
              <a:gd name="T68" fmla="*/ 472 w 1052"/>
              <a:gd name="T69" fmla="*/ 474 h 772"/>
              <a:gd name="T70" fmla="*/ 546 w 1052"/>
              <a:gd name="T71" fmla="*/ 464 h 772"/>
              <a:gd name="T72" fmla="*/ 654 w 1052"/>
              <a:gd name="T73" fmla="*/ 412 h 772"/>
              <a:gd name="T74" fmla="*/ 700 w 1052"/>
              <a:gd name="T75" fmla="*/ 342 h 772"/>
              <a:gd name="T76" fmla="*/ 788 w 1052"/>
              <a:gd name="T77" fmla="*/ 364 h 772"/>
              <a:gd name="T78" fmla="*/ 874 w 1052"/>
              <a:gd name="T79" fmla="*/ 386 h 772"/>
              <a:gd name="T80" fmla="*/ 946 w 1052"/>
              <a:gd name="T81" fmla="*/ 460 h 772"/>
              <a:gd name="T82" fmla="*/ 968 w 1052"/>
              <a:gd name="T83" fmla="*/ 580 h 772"/>
              <a:gd name="T84" fmla="*/ 1048 w 1052"/>
              <a:gd name="T85" fmla="*/ 492 h 772"/>
              <a:gd name="T86" fmla="*/ 970 w 1052"/>
              <a:gd name="T87" fmla="*/ 354 h 772"/>
              <a:gd name="T88" fmla="*/ 246 w 1052"/>
              <a:gd name="T89" fmla="*/ 278 h 772"/>
              <a:gd name="T90" fmla="*/ 170 w 1052"/>
              <a:gd name="T91" fmla="*/ 202 h 772"/>
              <a:gd name="T92" fmla="*/ 196 w 1052"/>
              <a:gd name="T93" fmla="*/ 114 h 772"/>
              <a:gd name="T94" fmla="*/ 286 w 1052"/>
              <a:gd name="T95" fmla="*/ 88 h 772"/>
              <a:gd name="T96" fmla="*/ 362 w 1052"/>
              <a:gd name="T97" fmla="*/ 164 h 772"/>
              <a:gd name="T98" fmla="*/ 334 w 1052"/>
              <a:gd name="T99" fmla="*/ 252 h 772"/>
              <a:gd name="T100" fmla="*/ 526 w 1052"/>
              <a:gd name="T101" fmla="*/ 380 h 772"/>
              <a:gd name="T102" fmla="*/ 446 w 1052"/>
              <a:gd name="T103" fmla="*/ 338 h 772"/>
              <a:gd name="T104" fmla="*/ 436 w 1052"/>
              <a:gd name="T105" fmla="*/ 246 h 772"/>
              <a:gd name="T106" fmla="*/ 526 w 1052"/>
              <a:gd name="T107" fmla="*/ 186 h 772"/>
              <a:gd name="T108" fmla="*/ 608 w 1052"/>
              <a:gd name="T109" fmla="*/ 228 h 772"/>
              <a:gd name="T110" fmla="*/ 616 w 1052"/>
              <a:gd name="T111" fmla="*/ 322 h 772"/>
              <a:gd name="T112" fmla="*/ 526 w 1052"/>
              <a:gd name="T113" fmla="*/ 380 h 772"/>
              <a:gd name="T114" fmla="*/ 734 w 1052"/>
              <a:gd name="T115" fmla="*/ 264 h 772"/>
              <a:gd name="T116" fmla="*/ 690 w 1052"/>
              <a:gd name="T117" fmla="*/ 182 h 772"/>
              <a:gd name="T118" fmla="*/ 750 w 1052"/>
              <a:gd name="T119" fmla="*/ 92 h 772"/>
              <a:gd name="T120" fmla="*/ 842 w 1052"/>
              <a:gd name="T121" fmla="*/ 102 h 772"/>
              <a:gd name="T122" fmla="*/ 886 w 1052"/>
              <a:gd name="T123" fmla="*/ 182 h 772"/>
              <a:gd name="T124" fmla="*/ 826 w 1052"/>
              <a:gd name="T125" fmla="*/ 272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52" h="772">
                <a:moveTo>
                  <a:pt x="914" y="314"/>
                </a:moveTo>
                <a:lnTo>
                  <a:pt x="914" y="314"/>
                </a:lnTo>
                <a:lnTo>
                  <a:pt x="926" y="300"/>
                </a:lnTo>
                <a:lnTo>
                  <a:pt x="938" y="286"/>
                </a:lnTo>
                <a:lnTo>
                  <a:pt x="948" y="270"/>
                </a:lnTo>
                <a:lnTo>
                  <a:pt x="956" y="254"/>
                </a:lnTo>
                <a:lnTo>
                  <a:pt x="962" y="238"/>
                </a:lnTo>
                <a:lnTo>
                  <a:pt x="966" y="220"/>
                </a:lnTo>
                <a:lnTo>
                  <a:pt x="968" y="202"/>
                </a:lnTo>
                <a:lnTo>
                  <a:pt x="970" y="182"/>
                </a:lnTo>
                <a:lnTo>
                  <a:pt x="970" y="182"/>
                </a:lnTo>
                <a:lnTo>
                  <a:pt x="968" y="164"/>
                </a:lnTo>
                <a:lnTo>
                  <a:pt x="966" y="146"/>
                </a:lnTo>
                <a:lnTo>
                  <a:pt x="962" y="128"/>
                </a:lnTo>
                <a:lnTo>
                  <a:pt x="956" y="112"/>
                </a:lnTo>
                <a:lnTo>
                  <a:pt x="948" y="96"/>
                </a:lnTo>
                <a:lnTo>
                  <a:pt x="938" y="82"/>
                </a:lnTo>
                <a:lnTo>
                  <a:pt x="928" y="68"/>
                </a:lnTo>
                <a:lnTo>
                  <a:pt x="916" y="54"/>
                </a:lnTo>
                <a:lnTo>
                  <a:pt x="904" y="42"/>
                </a:lnTo>
                <a:lnTo>
                  <a:pt x="890" y="32"/>
                </a:lnTo>
                <a:lnTo>
                  <a:pt x="874" y="22"/>
                </a:lnTo>
                <a:lnTo>
                  <a:pt x="858" y="16"/>
                </a:lnTo>
                <a:lnTo>
                  <a:pt x="842" y="10"/>
                </a:lnTo>
                <a:lnTo>
                  <a:pt x="824" y="4"/>
                </a:lnTo>
                <a:lnTo>
                  <a:pt x="806" y="2"/>
                </a:lnTo>
                <a:lnTo>
                  <a:pt x="788" y="0"/>
                </a:lnTo>
                <a:lnTo>
                  <a:pt x="788" y="0"/>
                </a:lnTo>
                <a:lnTo>
                  <a:pt x="774" y="2"/>
                </a:lnTo>
                <a:lnTo>
                  <a:pt x="758" y="4"/>
                </a:lnTo>
                <a:lnTo>
                  <a:pt x="730" y="10"/>
                </a:lnTo>
                <a:lnTo>
                  <a:pt x="704" y="22"/>
                </a:lnTo>
                <a:lnTo>
                  <a:pt x="682" y="36"/>
                </a:lnTo>
                <a:lnTo>
                  <a:pt x="660" y="54"/>
                </a:lnTo>
                <a:lnTo>
                  <a:pt x="642" y="74"/>
                </a:lnTo>
                <a:lnTo>
                  <a:pt x="626" y="98"/>
                </a:lnTo>
                <a:lnTo>
                  <a:pt x="616" y="124"/>
                </a:lnTo>
                <a:lnTo>
                  <a:pt x="616" y="124"/>
                </a:lnTo>
                <a:lnTo>
                  <a:pt x="616" y="124"/>
                </a:lnTo>
                <a:lnTo>
                  <a:pt x="596" y="114"/>
                </a:lnTo>
                <a:lnTo>
                  <a:pt x="574" y="108"/>
                </a:lnTo>
                <a:lnTo>
                  <a:pt x="550" y="102"/>
                </a:lnTo>
                <a:lnTo>
                  <a:pt x="526" y="102"/>
                </a:lnTo>
                <a:lnTo>
                  <a:pt x="526" y="102"/>
                </a:lnTo>
                <a:lnTo>
                  <a:pt x="502" y="102"/>
                </a:lnTo>
                <a:lnTo>
                  <a:pt x="480" y="108"/>
                </a:lnTo>
                <a:lnTo>
                  <a:pt x="458" y="114"/>
                </a:lnTo>
                <a:lnTo>
                  <a:pt x="438" y="124"/>
                </a:lnTo>
                <a:lnTo>
                  <a:pt x="438" y="124"/>
                </a:lnTo>
                <a:lnTo>
                  <a:pt x="426" y="98"/>
                </a:lnTo>
                <a:lnTo>
                  <a:pt x="412" y="74"/>
                </a:lnTo>
                <a:lnTo>
                  <a:pt x="394" y="54"/>
                </a:lnTo>
                <a:lnTo>
                  <a:pt x="372" y="36"/>
                </a:lnTo>
                <a:lnTo>
                  <a:pt x="348" y="22"/>
                </a:lnTo>
                <a:lnTo>
                  <a:pt x="322" y="10"/>
                </a:lnTo>
                <a:lnTo>
                  <a:pt x="294" y="4"/>
                </a:lnTo>
                <a:lnTo>
                  <a:pt x="280" y="2"/>
                </a:lnTo>
                <a:lnTo>
                  <a:pt x="266" y="0"/>
                </a:lnTo>
                <a:lnTo>
                  <a:pt x="266" y="0"/>
                </a:lnTo>
                <a:lnTo>
                  <a:pt x="248" y="2"/>
                </a:lnTo>
                <a:lnTo>
                  <a:pt x="228" y="4"/>
                </a:lnTo>
                <a:lnTo>
                  <a:pt x="212" y="10"/>
                </a:lnTo>
                <a:lnTo>
                  <a:pt x="194" y="16"/>
                </a:lnTo>
                <a:lnTo>
                  <a:pt x="178" y="22"/>
                </a:lnTo>
                <a:lnTo>
                  <a:pt x="164" y="32"/>
                </a:lnTo>
                <a:lnTo>
                  <a:pt x="150" y="42"/>
                </a:lnTo>
                <a:lnTo>
                  <a:pt x="138" y="54"/>
                </a:lnTo>
                <a:lnTo>
                  <a:pt x="126" y="68"/>
                </a:lnTo>
                <a:lnTo>
                  <a:pt x="114" y="82"/>
                </a:lnTo>
                <a:lnTo>
                  <a:pt x="106" y="96"/>
                </a:lnTo>
                <a:lnTo>
                  <a:pt x="98" y="112"/>
                </a:lnTo>
                <a:lnTo>
                  <a:pt x="92" y="128"/>
                </a:lnTo>
                <a:lnTo>
                  <a:pt x="88" y="146"/>
                </a:lnTo>
                <a:lnTo>
                  <a:pt x="84" y="164"/>
                </a:lnTo>
                <a:lnTo>
                  <a:pt x="84" y="182"/>
                </a:lnTo>
                <a:lnTo>
                  <a:pt x="84" y="182"/>
                </a:lnTo>
                <a:lnTo>
                  <a:pt x="84" y="202"/>
                </a:lnTo>
                <a:lnTo>
                  <a:pt x="88" y="220"/>
                </a:lnTo>
                <a:lnTo>
                  <a:pt x="92" y="238"/>
                </a:lnTo>
                <a:lnTo>
                  <a:pt x="98" y="254"/>
                </a:lnTo>
                <a:lnTo>
                  <a:pt x="106" y="270"/>
                </a:lnTo>
                <a:lnTo>
                  <a:pt x="116" y="286"/>
                </a:lnTo>
                <a:lnTo>
                  <a:pt x="126" y="300"/>
                </a:lnTo>
                <a:lnTo>
                  <a:pt x="138" y="314"/>
                </a:lnTo>
                <a:lnTo>
                  <a:pt x="138" y="314"/>
                </a:lnTo>
                <a:lnTo>
                  <a:pt x="110" y="332"/>
                </a:lnTo>
                <a:lnTo>
                  <a:pt x="82" y="354"/>
                </a:lnTo>
                <a:lnTo>
                  <a:pt x="60" y="380"/>
                </a:lnTo>
                <a:lnTo>
                  <a:pt x="40" y="410"/>
                </a:lnTo>
                <a:lnTo>
                  <a:pt x="22" y="440"/>
                </a:lnTo>
                <a:lnTo>
                  <a:pt x="16" y="456"/>
                </a:lnTo>
                <a:lnTo>
                  <a:pt x="10" y="474"/>
                </a:lnTo>
                <a:lnTo>
                  <a:pt x="6" y="492"/>
                </a:lnTo>
                <a:lnTo>
                  <a:pt x="4" y="510"/>
                </a:lnTo>
                <a:lnTo>
                  <a:pt x="2" y="528"/>
                </a:lnTo>
                <a:lnTo>
                  <a:pt x="0" y="546"/>
                </a:lnTo>
                <a:lnTo>
                  <a:pt x="0" y="580"/>
                </a:lnTo>
                <a:lnTo>
                  <a:pt x="86" y="580"/>
                </a:lnTo>
                <a:lnTo>
                  <a:pt x="86" y="546"/>
                </a:lnTo>
                <a:lnTo>
                  <a:pt x="86" y="546"/>
                </a:lnTo>
                <a:lnTo>
                  <a:pt x="86" y="528"/>
                </a:lnTo>
                <a:lnTo>
                  <a:pt x="88" y="510"/>
                </a:lnTo>
                <a:lnTo>
                  <a:pt x="94" y="492"/>
                </a:lnTo>
                <a:lnTo>
                  <a:pt x="100" y="476"/>
                </a:lnTo>
                <a:lnTo>
                  <a:pt x="106" y="460"/>
                </a:lnTo>
                <a:lnTo>
                  <a:pt x="116" y="444"/>
                </a:lnTo>
                <a:lnTo>
                  <a:pt x="126" y="430"/>
                </a:lnTo>
                <a:lnTo>
                  <a:pt x="138" y="418"/>
                </a:lnTo>
                <a:lnTo>
                  <a:pt x="152" y="406"/>
                </a:lnTo>
                <a:lnTo>
                  <a:pt x="166" y="396"/>
                </a:lnTo>
                <a:lnTo>
                  <a:pt x="180" y="386"/>
                </a:lnTo>
                <a:lnTo>
                  <a:pt x="196" y="380"/>
                </a:lnTo>
                <a:lnTo>
                  <a:pt x="212" y="372"/>
                </a:lnTo>
                <a:lnTo>
                  <a:pt x="230" y="368"/>
                </a:lnTo>
                <a:lnTo>
                  <a:pt x="248" y="366"/>
                </a:lnTo>
                <a:lnTo>
                  <a:pt x="266" y="364"/>
                </a:lnTo>
                <a:lnTo>
                  <a:pt x="266" y="364"/>
                </a:lnTo>
                <a:lnTo>
                  <a:pt x="266" y="364"/>
                </a:lnTo>
                <a:lnTo>
                  <a:pt x="290" y="364"/>
                </a:lnTo>
                <a:lnTo>
                  <a:pt x="312" y="358"/>
                </a:lnTo>
                <a:lnTo>
                  <a:pt x="334" y="352"/>
                </a:lnTo>
                <a:lnTo>
                  <a:pt x="354" y="342"/>
                </a:lnTo>
                <a:lnTo>
                  <a:pt x="354" y="342"/>
                </a:lnTo>
                <a:lnTo>
                  <a:pt x="362" y="362"/>
                </a:lnTo>
                <a:lnTo>
                  <a:pt x="372" y="380"/>
                </a:lnTo>
                <a:lnTo>
                  <a:pt x="386" y="398"/>
                </a:lnTo>
                <a:lnTo>
                  <a:pt x="400" y="414"/>
                </a:lnTo>
                <a:lnTo>
                  <a:pt x="400" y="414"/>
                </a:lnTo>
                <a:lnTo>
                  <a:pt x="370" y="432"/>
                </a:lnTo>
                <a:lnTo>
                  <a:pt x="344" y="454"/>
                </a:lnTo>
                <a:lnTo>
                  <a:pt x="320" y="480"/>
                </a:lnTo>
                <a:lnTo>
                  <a:pt x="300" y="510"/>
                </a:lnTo>
                <a:lnTo>
                  <a:pt x="284" y="540"/>
                </a:lnTo>
                <a:lnTo>
                  <a:pt x="276" y="558"/>
                </a:lnTo>
                <a:lnTo>
                  <a:pt x="270" y="574"/>
                </a:lnTo>
                <a:lnTo>
                  <a:pt x="266" y="592"/>
                </a:lnTo>
                <a:lnTo>
                  <a:pt x="264" y="610"/>
                </a:lnTo>
                <a:lnTo>
                  <a:pt x="262" y="628"/>
                </a:lnTo>
                <a:lnTo>
                  <a:pt x="260" y="646"/>
                </a:lnTo>
                <a:lnTo>
                  <a:pt x="260" y="670"/>
                </a:lnTo>
                <a:lnTo>
                  <a:pt x="260" y="670"/>
                </a:lnTo>
                <a:lnTo>
                  <a:pt x="262" y="690"/>
                </a:lnTo>
                <a:lnTo>
                  <a:pt x="268" y="710"/>
                </a:lnTo>
                <a:lnTo>
                  <a:pt x="278" y="726"/>
                </a:lnTo>
                <a:lnTo>
                  <a:pt x="290" y="742"/>
                </a:lnTo>
                <a:lnTo>
                  <a:pt x="306" y="754"/>
                </a:lnTo>
                <a:lnTo>
                  <a:pt x="322" y="764"/>
                </a:lnTo>
                <a:lnTo>
                  <a:pt x="342" y="770"/>
                </a:lnTo>
                <a:lnTo>
                  <a:pt x="362" y="772"/>
                </a:lnTo>
                <a:lnTo>
                  <a:pt x="692" y="772"/>
                </a:lnTo>
                <a:lnTo>
                  <a:pt x="692" y="772"/>
                </a:lnTo>
                <a:lnTo>
                  <a:pt x="712" y="770"/>
                </a:lnTo>
                <a:lnTo>
                  <a:pt x="730" y="764"/>
                </a:lnTo>
                <a:lnTo>
                  <a:pt x="748" y="754"/>
                </a:lnTo>
                <a:lnTo>
                  <a:pt x="762" y="742"/>
                </a:lnTo>
                <a:lnTo>
                  <a:pt x="776" y="726"/>
                </a:lnTo>
                <a:lnTo>
                  <a:pt x="784" y="710"/>
                </a:lnTo>
                <a:lnTo>
                  <a:pt x="790" y="690"/>
                </a:lnTo>
                <a:lnTo>
                  <a:pt x="792" y="670"/>
                </a:lnTo>
                <a:lnTo>
                  <a:pt x="792" y="646"/>
                </a:lnTo>
                <a:lnTo>
                  <a:pt x="792" y="646"/>
                </a:lnTo>
                <a:lnTo>
                  <a:pt x="792" y="620"/>
                </a:lnTo>
                <a:lnTo>
                  <a:pt x="788" y="596"/>
                </a:lnTo>
                <a:lnTo>
                  <a:pt x="782" y="570"/>
                </a:lnTo>
                <a:lnTo>
                  <a:pt x="774" y="548"/>
                </a:lnTo>
                <a:lnTo>
                  <a:pt x="764" y="524"/>
                </a:lnTo>
                <a:lnTo>
                  <a:pt x="750" y="504"/>
                </a:lnTo>
                <a:lnTo>
                  <a:pt x="736" y="484"/>
                </a:lnTo>
                <a:lnTo>
                  <a:pt x="720" y="464"/>
                </a:lnTo>
                <a:lnTo>
                  <a:pt x="720" y="464"/>
                </a:lnTo>
                <a:lnTo>
                  <a:pt x="706" y="480"/>
                </a:lnTo>
                <a:lnTo>
                  <a:pt x="690" y="494"/>
                </a:lnTo>
                <a:lnTo>
                  <a:pt x="672" y="506"/>
                </a:lnTo>
                <a:lnTo>
                  <a:pt x="654" y="516"/>
                </a:lnTo>
                <a:lnTo>
                  <a:pt x="654" y="516"/>
                </a:lnTo>
                <a:lnTo>
                  <a:pt x="666" y="530"/>
                </a:lnTo>
                <a:lnTo>
                  <a:pt x="676" y="544"/>
                </a:lnTo>
                <a:lnTo>
                  <a:pt x="686" y="558"/>
                </a:lnTo>
                <a:lnTo>
                  <a:pt x="694" y="576"/>
                </a:lnTo>
                <a:lnTo>
                  <a:pt x="700" y="592"/>
                </a:lnTo>
                <a:lnTo>
                  <a:pt x="704" y="610"/>
                </a:lnTo>
                <a:lnTo>
                  <a:pt x="708" y="628"/>
                </a:lnTo>
                <a:lnTo>
                  <a:pt x="708" y="646"/>
                </a:lnTo>
                <a:lnTo>
                  <a:pt x="708" y="670"/>
                </a:lnTo>
                <a:lnTo>
                  <a:pt x="708" y="670"/>
                </a:lnTo>
                <a:lnTo>
                  <a:pt x="708" y="676"/>
                </a:lnTo>
                <a:lnTo>
                  <a:pt x="704" y="682"/>
                </a:lnTo>
                <a:lnTo>
                  <a:pt x="698" y="686"/>
                </a:lnTo>
                <a:lnTo>
                  <a:pt x="692" y="686"/>
                </a:lnTo>
                <a:lnTo>
                  <a:pt x="362" y="686"/>
                </a:lnTo>
                <a:lnTo>
                  <a:pt x="362" y="686"/>
                </a:lnTo>
                <a:lnTo>
                  <a:pt x="356" y="686"/>
                </a:lnTo>
                <a:lnTo>
                  <a:pt x="350" y="682"/>
                </a:lnTo>
                <a:lnTo>
                  <a:pt x="346" y="676"/>
                </a:lnTo>
                <a:lnTo>
                  <a:pt x="346" y="670"/>
                </a:lnTo>
                <a:lnTo>
                  <a:pt x="346" y="646"/>
                </a:lnTo>
                <a:lnTo>
                  <a:pt x="346" y="646"/>
                </a:lnTo>
                <a:lnTo>
                  <a:pt x="346" y="628"/>
                </a:lnTo>
                <a:lnTo>
                  <a:pt x="348" y="610"/>
                </a:lnTo>
                <a:lnTo>
                  <a:pt x="354" y="592"/>
                </a:lnTo>
                <a:lnTo>
                  <a:pt x="360" y="576"/>
                </a:lnTo>
                <a:lnTo>
                  <a:pt x="366" y="560"/>
                </a:lnTo>
                <a:lnTo>
                  <a:pt x="376" y="546"/>
                </a:lnTo>
                <a:lnTo>
                  <a:pt x="386" y="532"/>
                </a:lnTo>
                <a:lnTo>
                  <a:pt x="398" y="518"/>
                </a:lnTo>
                <a:lnTo>
                  <a:pt x="412" y="506"/>
                </a:lnTo>
                <a:lnTo>
                  <a:pt x="426" y="496"/>
                </a:lnTo>
                <a:lnTo>
                  <a:pt x="440" y="488"/>
                </a:lnTo>
                <a:lnTo>
                  <a:pt x="456" y="480"/>
                </a:lnTo>
                <a:lnTo>
                  <a:pt x="472" y="474"/>
                </a:lnTo>
                <a:lnTo>
                  <a:pt x="490" y="468"/>
                </a:lnTo>
                <a:lnTo>
                  <a:pt x="508" y="466"/>
                </a:lnTo>
                <a:lnTo>
                  <a:pt x="526" y="466"/>
                </a:lnTo>
                <a:lnTo>
                  <a:pt x="526" y="466"/>
                </a:lnTo>
                <a:lnTo>
                  <a:pt x="526" y="466"/>
                </a:lnTo>
                <a:lnTo>
                  <a:pt x="546" y="464"/>
                </a:lnTo>
                <a:lnTo>
                  <a:pt x="554" y="464"/>
                </a:lnTo>
                <a:lnTo>
                  <a:pt x="554" y="464"/>
                </a:lnTo>
                <a:lnTo>
                  <a:pt x="582" y="456"/>
                </a:lnTo>
                <a:lnTo>
                  <a:pt x="608" y="446"/>
                </a:lnTo>
                <a:lnTo>
                  <a:pt x="632" y="432"/>
                </a:lnTo>
                <a:lnTo>
                  <a:pt x="654" y="412"/>
                </a:lnTo>
                <a:lnTo>
                  <a:pt x="654" y="414"/>
                </a:lnTo>
                <a:lnTo>
                  <a:pt x="654" y="414"/>
                </a:lnTo>
                <a:lnTo>
                  <a:pt x="668" y="398"/>
                </a:lnTo>
                <a:lnTo>
                  <a:pt x="680" y="380"/>
                </a:lnTo>
                <a:lnTo>
                  <a:pt x="692" y="362"/>
                </a:lnTo>
                <a:lnTo>
                  <a:pt x="700" y="342"/>
                </a:lnTo>
                <a:lnTo>
                  <a:pt x="700" y="342"/>
                </a:lnTo>
                <a:lnTo>
                  <a:pt x="720" y="352"/>
                </a:lnTo>
                <a:lnTo>
                  <a:pt x="740" y="358"/>
                </a:lnTo>
                <a:lnTo>
                  <a:pt x="764" y="364"/>
                </a:lnTo>
                <a:lnTo>
                  <a:pt x="788" y="364"/>
                </a:lnTo>
                <a:lnTo>
                  <a:pt x="788" y="364"/>
                </a:lnTo>
                <a:lnTo>
                  <a:pt x="788" y="364"/>
                </a:lnTo>
                <a:lnTo>
                  <a:pt x="806" y="366"/>
                </a:lnTo>
                <a:lnTo>
                  <a:pt x="824" y="368"/>
                </a:lnTo>
                <a:lnTo>
                  <a:pt x="842" y="372"/>
                </a:lnTo>
                <a:lnTo>
                  <a:pt x="858" y="380"/>
                </a:lnTo>
                <a:lnTo>
                  <a:pt x="874" y="386"/>
                </a:lnTo>
                <a:lnTo>
                  <a:pt x="888" y="396"/>
                </a:lnTo>
                <a:lnTo>
                  <a:pt x="902" y="406"/>
                </a:lnTo>
                <a:lnTo>
                  <a:pt x="916" y="418"/>
                </a:lnTo>
                <a:lnTo>
                  <a:pt x="928" y="430"/>
                </a:lnTo>
                <a:lnTo>
                  <a:pt x="938" y="444"/>
                </a:lnTo>
                <a:lnTo>
                  <a:pt x="946" y="460"/>
                </a:lnTo>
                <a:lnTo>
                  <a:pt x="954" y="476"/>
                </a:lnTo>
                <a:lnTo>
                  <a:pt x="960" y="492"/>
                </a:lnTo>
                <a:lnTo>
                  <a:pt x="964" y="510"/>
                </a:lnTo>
                <a:lnTo>
                  <a:pt x="968" y="528"/>
                </a:lnTo>
                <a:lnTo>
                  <a:pt x="968" y="546"/>
                </a:lnTo>
                <a:lnTo>
                  <a:pt x="968" y="580"/>
                </a:lnTo>
                <a:lnTo>
                  <a:pt x="1052" y="580"/>
                </a:lnTo>
                <a:lnTo>
                  <a:pt x="1052" y="546"/>
                </a:lnTo>
                <a:lnTo>
                  <a:pt x="1052" y="546"/>
                </a:lnTo>
                <a:lnTo>
                  <a:pt x="1052" y="528"/>
                </a:lnTo>
                <a:lnTo>
                  <a:pt x="1050" y="510"/>
                </a:lnTo>
                <a:lnTo>
                  <a:pt x="1048" y="492"/>
                </a:lnTo>
                <a:lnTo>
                  <a:pt x="1042" y="474"/>
                </a:lnTo>
                <a:lnTo>
                  <a:pt x="1038" y="456"/>
                </a:lnTo>
                <a:lnTo>
                  <a:pt x="1030" y="440"/>
                </a:lnTo>
                <a:lnTo>
                  <a:pt x="1014" y="410"/>
                </a:lnTo>
                <a:lnTo>
                  <a:pt x="994" y="380"/>
                </a:lnTo>
                <a:lnTo>
                  <a:pt x="970" y="354"/>
                </a:lnTo>
                <a:lnTo>
                  <a:pt x="944" y="332"/>
                </a:lnTo>
                <a:lnTo>
                  <a:pt x="914" y="314"/>
                </a:lnTo>
                <a:lnTo>
                  <a:pt x="914" y="314"/>
                </a:lnTo>
                <a:close/>
                <a:moveTo>
                  <a:pt x="266" y="280"/>
                </a:moveTo>
                <a:lnTo>
                  <a:pt x="266" y="280"/>
                </a:lnTo>
                <a:lnTo>
                  <a:pt x="246" y="278"/>
                </a:lnTo>
                <a:lnTo>
                  <a:pt x="228" y="272"/>
                </a:lnTo>
                <a:lnTo>
                  <a:pt x="210" y="264"/>
                </a:lnTo>
                <a:lnTo>
                  <a:pt x="196" y="252"/>
                </a:lnTo>
                <a:lnTo>
                  <a:pt x="184" y="238"/>
                </a:lnTo>
                <a:lnTo>
                  <a:pt x="176" y="220"/>
                </a:lnTo>
                <a:lnTo>
                  <a:pt x="170" y="202"/>
                </a:lnTo>
                <a:lnTo>
                  <a:pt x="168" y="182"/>
                </a:lnTo>
                <a:lnTo>
                  <a:pt x="168" y="182"/>
                </a:lnTo>
                <a:lnTo>
                  <a:pt x="170" y="164"/>
                </a:lnTo>
                <a:lnTo>
                  <a:pt x="176" y="144"/>
                </a:lnTo>
                <a:lnTo>
                  <a:pt x="184" y="128"/>
                </a:lnTo>
                <a:lnTo>
                  <a:pt x="196" y="114"/>
                </a:lnTo>
                <a:lnTo>
                  <a:pt x="210" y="102"/>
                </a:lnTo>
                <a:lnTo>
                  <a:pt x="228" y="92"/>
                </a:lnTo>
                <a:lnTo>
                  <a:pt x="246" y="88"/>
                </a:lnTo>
                <a:lnTo>
                  <a:pt x="266" y="86"/>
                </a:lnTo>
                <a:lnTo>
                  <a:pt x="266" y="86"/>
                </a:lnTo>
                <a:lnTo>
                  <a:pt x="286" y="88"/>
                </a:lnTo>
                <a:lnTo>
                  <a:pt x="304" y="92"/>
                </a:lnTo>
                <a:lnTo>
                  <a:pt x="320" y="102"/>
                </a:lnTo>
                <a:lnTo>
                  <a:pt x="334" y="114"/>
                </a:lnTo>
                <a:lnTo>
                  <a:pt x="346" y="128"/>
                </a:lnTo>
                <a:lnTo>
                  <a:pt x="356" y="144"/>
                </a:lnTo>
                <a:lnTo>
                  <a:pt x="362" y="164"/>
                </a:lnTo>
                <a:lnTo>
                  <a:pt x="364" y="182"/>
                </a:lnTo>
                <a:lnTo>
                  <a:pt x="364" y="182"/>
                </a:lnTo>
                <a:lnTo>
                  <a:pt x="362" y="202"/>
                </a:lnTo>
                <a:lnTo>
                  <a:pt x="356" y="220"/>
                </a:lnTo>
                <a:lnTo>
                  <a:pt x="346" y="238"/>
                </a:lnTo>
                <a:lnTo>
                  <a:pt x="334" y="252"/>
                </a:lnTo>
                <a:lnTo>
                  <a:pt x="320" y="264"/>
                </a:lnTo>
                <a:lnTo>
                  <a:pt x="304" y="272"/>
                </a:lnTo>
                <a:lnTo>
                  <a:pt x="286" y="278"/>
                </a:lnTo>
                <a:lnTo>
                  <a:pt x="266" y="280"/>
                </a:lnTo>
                <a:lnTo>
                  <a:pt x="266" y="280"/>
                </a:lnTo>
                <a:close/>
                <a:moveTo>
                  <a:pt x="526" y="380"/>
                </a:moveTo>
                <a:lnTo>
                  <a:pt x="526" y="380"/>
                </a:lnTo>
                <a:lnTo>
                  <a:pt x="506" y="378"/>
                </a:lnTo>
                <a:lnTo>
                  <a:pt x="488" y="374"/>
                </a:lnTo>
                <a:lnTo>
                  <a:pt x="472" y="364"/>
                </a:lnTo>
                <a:lnTo>
                  <a:pt x="458" y="352"/>
                </a:lnTo>
                <a:lnTo>
                  <a:pt x="446" y="338"/>
                </a:lnTo>
                <a:lnTo>
                  <a:pt x="436" y="322"/>
                </a:lnTo>
                <a:lnTo>
                  <a:pt x="430" y="302"/>
                </a:lnTo>
                <a:lnTo>
                  <a:pt x="428" y="284"/>
                </a:lnTo>
                <a:lnTo>
                  <a:pt x="428" y="284"/>
                </a:lnTo>
                <a:lnTo>
                  <a:pt x="430" y="264"/>
                </a:lnTo>
                <a:lnTo>
                  <a:pt x="436" y="246"/>
                </a:lnTo>
                <a:lnTo>
                  <a:pt x="446" y="228"/>
                </a:lnTo>
                <a:lnTo>
                  <a:pt x="458" y="214"/>
                </a:lnTo>
                <a:lnTo>
                  <a:pt x="472" y="202"/>
                </a:lnTo>
                <a:lnTo>
                  <a:pt x="488" y="194"/>
                </a:lnTo>
                <a:lnTo>
                  <a:pt x="506" y="188"/>
                </a:lnTo>
                <a:lnTo>
                  <a:pt x="526" y="186"/>
                </a:lnTo>
                <a:lnTo>
                  <a:pt x="526" y="186"/>
                </a:lnTo>
                <a:lnTo>
                  <a:pt x="546" y="188"/>
                </a:lnTo>
                <a:lnTo>
                  <a:pt x="564" y="194"/>
                </a:lnTo>
                <a:lnTo>
                  <a:pt x="582" y="202"/>
                </a:lnTo>
                <a:lnTo>
                  <a:pt x="596" y="214"/>
                </a:lnTo>
                <a:lnTo>
                  <a:pt x="608" y="228"/>
                </a:lnTo>
                <a:lnTo>
                  <a:pt x="616" y="246"/>
                </a:lnTo>
                <a:lnTo>
                  <a:pt x="622" y="264"/>
                </a:lnTo>
                <a:lnTo>
                  <a:pt x="624" y="284"/>
                </a:lnTo>
                <a:lnTo>
                  <a:pt x="624" y="284"/>
                </a:lnTo>
                <a:lnTo>
                  <a:pt x="622" y="302"/>
                </a:lnTo>
                <a:lnTo>
                  <a:pt x="616" y="322"/>
                </a:lnTo>
                <a:lnTo>
                  <a:pt x="608" y="338"/>
                </a:lnTo>
                <a:lnTo>
                  <a:pt x="596" y="352"/>
                </a:lnTo>
                <a:lnTo>
                  <a:pt x="582" y="364"/>
                </a:lnTo>
                <a:lnTo>
                  <a:pt x="564" y="374"/>
                </a:lnTo>
                <a:lnTo>
                  <a:pt x="546" y="378"/>
                </a:lnTo>
                <a:lnTo>
                  <a:pt x="526" y="380"/>
                </a:lnTo>
                <a:lnTo>
                  <a:pt x="526" y="380"/>
                </a:lnTo>
                <a:close/>
                <a:moveTo>
                  <a:pt x="788" y="280"/>
                </a:moveTo>
                <a:lnTo>
                  <a:pt x="788" y="280"/>
                </a:lnTo>
                <a:lnTo>
                  <a:pt x="768" y="278"/>
                </a:lnTo>
                <a:lnTo>
                  <a:pt x="750" y="272"/>
                </a:lnTo>
                <a:lnTo>
                  <a:pt x="734" y="264"/>
                </a:lnTo>
                <a:lnTo>
                  <a:pt x="718" y="252"/>
                </a:lnTo>
                <a:lnTo>
                  <a:pt x="706" y="238"/>
                </a:lnTo>
                <a:lnTo>
                  <a:pt x="698" y="220"/>
                </a:lnTo>
                <a:lnTo>
                  <a:pt x="692" y="202"/>
                </a:lnTo>
                <a:lnTo>
                  <a:pt x="690" y="182"/>
                </a:lnTo>
                <a:lnTo>
                  <a:pt x="690" y="182"/>
                </a:lnTo>
                <a:lnTo>
                  <a:pt x="692" y="164"/>
                </a:lnTo>
                <a:lnTo>
                  <a:pt x="698" y="144"/>
                </a:lnTo>
                <a:lnTo>
                  <a:pt x="706" y="128"/>
                </a:lnTo>
                <a:lnTo>
                  <a:pt x="718" y="114"/>
                </a:lnTo>
                <a:lnTo>
                  <a:pt x="734" y="102"/>
                </a:lnTo>
                <a:lnTo>
                  <a:pt x="750" y="92"/>
                </a:lnTo>
                <a:lnTo>
                  <a:pt x="768" y="88"/>
                </a:lnTo>
                <a:lnTo>
                  <a:pt x="788" y="86"/>
                </a:lnTo>
                <a:lnTo>
                  <a:pt x="788" y="86"/>
                </a:lnTo>
                <a:lnTo>
                  <a:pt x="808" y="88"/>
                </a:lnTo>
                <a:lnTo>
                  <a:pt x="826" y="92"/>
                </a:lnTo>
                <a:lnTo>
                  <a:pt x="842" y="102"/>
                </a:lnTo>
                <a:lnTo>
                  <a:pt x="858" y="114"/>
                </a:lnTo>
                <a:lnTo>
                  <a:pt x="870" y="128"/>
                </a:lnTo>
                <a:lnTo>
                  <a:pt x="878" y="144"/>
                </a:lnTo>
                <a:lnTo>
                  <a:pt x="884" y="164"/>
                </a:lnTo>
                <a:lnTo>
                  <a:pt x="886" y="182"/>
                </a:lnTo>
                <a:lnTo>
                  <a:pt x="886" y="182"/>
                </a:lnTo>
                <a:lnTo>
                  <a:pt x="884" y="202"/>
                </a:lnTo>
                <a:lnTo>
                  <a:pt x="878" y="220"/>
                </a:lnTo>
                <a:lnTo>
                  <a:pt x="870" y="238"/>
                </a:lnTo>
                <a:lnTo>
                  <a:pt x="858" y="252"/>
                </a:lnTo>
                <a:lnTo>
                  <a:pt x="842" y="264"/>
                </a:lnTo>
                <a:lnTo>
                  <a:pt x="826" y="272"/>
                </a:lnTo>
                <a:lnTo>
                  <a:pt x="808" y="278"/>
                </a:lnTo>
                <a:lnTo>
                  <a:pt x="788" y="280"/>
                </a:lnTo>
                <a:lnTo>
                  <a:pt x="788" y="280"/>
                </a:lnTo>
                <a:close/>
              </a:path>
            </a:pathLst>
          </a:custGeom>
          <a:solidFill>
            <a:schemeClr val="accent1">
              <a:lumMod val="75000"/>
            </a:schemeClr>
          </a:solidFill>
          <a:ln>
            <a:noFill/>
          </a:ln>
        </p:spPr>
        <p:txBody>
          <a:bodyPr vert="horz" wrap="square" lIns="91448" tIns="45724" rIns="91448" bIns="45724" numCol="1" anchor="t" anchorCtr="0" compatLnSpc="1">
            <a:prstTxWarp prst="textNoShape">
              <a:avLst/>
            </a:prstTxWarp>
          </a:bodyPr>
          <a:lstStyle/>
          <a:p>
            <a:endParaRPr lang="en-US" sz="1350"/>
          </a:p>
        </p:txBody>
      </p:sp>
      <p:sp>
        <p:nvSpPr>
          <p:cNvPr id="11" name="Freeform 302"/>
          <p:cNvSpPr>
            <a:spLocks noChangeAspect="1" noEditPoints="1"/>
          </p:cNvSpPr>
          <p:nvPr/>
        </p:nvSpPr>
        <p:spPr bwMode="gray">
          <a:xfrm>
            <a:off x="7563173" y="2700540"/>
            <a:ext cx="876457" cy="748206"/>
          </a:xfrm>
          <a:custGeom>
            <a:avLst/>
            <a:gdLst>
              <a:gd name="T0" fmla="*/ 824 w 824"/>
              <a:gd name="T1" fmla="*/ 200 h 796"/>
              <a:gd name="T2" fmla="*/ 434 w 824"/>
              <a:gd name="T3" fmla="*/ 472 h 796"/>
              <a:gd name="T4" fmla="*/ 338 w 824"/>
              <a:gd name="T5" fmla="*/ 626 h 796"/>
              <a:gd name="T6" fmla="*/ 364 w 824"/>
              <a:gd name="T7" fmla="*/ 522 h 796"/>
              <a:gd name="T8" fmla="*/ 254 w 824"/>
              <a:gd name="T9" fmla="*/ 374 h 796"/>
              <a:gd name="T10" fmla="*/ 168 w 824"/>
              <a:gd name="T11" fmla="*/ 458 h 796"/>
              <a:gd name="T12" fmla="*/ 254 w 824"/>
              <a:gd name="T13" fmla="*/ 374 h 796"/>
              <a:gd name="T14" fmla="*/ 254 w 824"/>
              <a:gd name="T15" fmla="*/ 628 h 796"/>
              <a:gd name="T16" fmla="*/ 168 w 824"/>
              <a:gd name="T17" fmla="*/ 542 h 796"/>
              <a:gd name="T18" fmla="*/ 564 w 824"/>
              <a:gd name="T19" fmla="*/ 692 h 796"/>
              <a:gd name="T20" fmla="*/ 562 w 824"/>
              <a:gd name="T21" fmla="*/ 698 h 796"/>
              <a:gd name="T22" fmla="*/ 552 w 824"/>
              <a:gd name="T23" fmla="*/ 710 h 796"/>
              <a:gd name="T24" fmla="*/ 104 w 824"/>
              <a:gd name="T25" fmla="*/ 710 h 796"/>
              <a:gd name="T26" fmla="*/ 98 w 824"/>
              <a:gd name="T27" fmla="*/ 710 h 796"/>
              <a:gd name="T28" fmla="*/ 86 w 824"/>
              <a:gd name="T29" fmla="*/ 698 h 796"/>
              <a:gd name="T30" fmla="*/ 86 w 824"/>
              <a:gd name="T31" fmla="*/ 288 h 796"/>
              <a:gd name="T32" fmla="*/ 200 w 824"/>
              <a:gd name="T33" fmla="*/ 288 h 796"/>
              <a:gd name="T34" fmla="*/ 240 w 824"/>
              <a:gd name="T35" fmla="*/ 280 h 796"/>
              <a:gd name="T36" fmla="*/ 272 w 824"/>
              <a:gd name="T37" fmla="*/ 258 h 796"/>
              <a:gd name="T38" fmla="*/ 294 w 824"/>
              <a:gd name="T39" fmla="*/ 224 h 796"/>
              <a:gd name="T40" fmla="*/ 302 w 824"/>
              <a:gd name="T41" fmla="*/ 184 h 796"/>
              <a:gd name="T42" fmla="*/ 544 w 824"/>
              <a:gd name="T43" fmla="*/ 86 h 796"/>
              <a:gd name="T44" fmla="*/ 552 w 824"/>
              <a:gd name="T45" fmla="*/ 86 h 796"/>
              <a:gd name="T46" fmla="*/ 562 w 824"/>
              <a:gd name="T47" fmla="*/ 98 h 796"/>
              <a:gd name="T48" fmla="*/ 564 w 824"/>
              <a:gd name="T49" fmla="*/ 222 h 796"/>
              <a:gd name="T50" fmla="*/ 648 w 824"/>
              <a:gd name="T51" fmla="*/ 104 h 796"/>
              <a:gd name="T52" fmla="*/ 646 w 824"/>
              <a:gd name="T53" fmla="*/ 84 h 796"/>
              <a:gd name="T54" fmla="*/ 630 w 824"/>
              <a:gd name="T55" fmla="*/ 46 h 796"/>
              <a:gd name="T56" fmla="*/ 602 w 824"/>
              <a:gd name="T57" fmla="*/ 18 h 796"/>
              <a:gd name="T58" fmla="*/ 566 w 824"/>
              <a:gd name="T59" fmla="*/ 2 h 796"/>
              <a:gd name="T60" fmla="*/ 200 w 824"/>
              <a:gd name="T61" fmla="*/ 0 h 796"/>
              <a:gd name="T62" fmla="*/ 192 w 824"/>
              <a:gd name="T63" fmla="*/ 2 h 796"/>
              <a:gd name="T64" fmla="*/ 178 w 824"/>
              <a:gd name="T65" fmla="*/ 8 h 796"/>
              <a:gd name="T66" fmla="*/ 14 w 824"/>
              <a:gd name="T67" fmla="*/ 170 h 796"/>
              <a:gd name="T68" fmla="*/ 8 w 824"/>
              <a:gd name="T69" fmla="*/ 178 h 796"/>
              <a:gd name="T70" fmla="*/ 2 w 824"/>
              <a:gd name="T71" fmla="*/ 192 h 796"/>
              <a:gd name="T72" fmla="*/ 0 w 824"/>
              <a:gd name="T73" fmla="*/ 692 h 796"/>
              <a:gd name="T74" fmla="*/ 2 w 824"/>
              <a:gd name="T75" fmla="*/ 712 h 796"/>
              <a:gd name="T76" fmla="*/ 18 w 824"/>
              <a:gd name="T77" fmla="*/ 750 h 796"/>
              <a:gd name="T78" fmla="*/ 46 w 824"/>
              <a:gd name="T79" fmla="*/ 778 h 796"/>
              <a:gd name="T80" fmla="*/ 84 w 824"/>
              <a:gd name="T81" fmla="*/ 794 h 796"/>
              <a:gd name="T82" fmla="*/ 544 w 824"/>
              <a:gd name="T83" fmla="*/ 796 h 796"/>
              <a:gd name="T84" fmla="*/ 566 w 824"/>
              <a:gd name="T85" fmla="*/ 794 h 796"/>
              <a:gd name="T86" fmla="*/ 602 w 824"/>
              <a:gd name="T87" fmla="*/ 778 h 796"/>
              <a:gd name="T88" fmla="*/ 630 w 824"/>
              <a:gd name="T89" fmla="*/ 750 h 796"/>
              <a:gd name="T90" fmla="*/ 646 w 824"/>
              <a:gd name="T91" fmla="*/ 712 h 796"/>
              <a:gd name="T92" fmla="*/ 648 w 824"/>
              <a:gd name="T93" fmla="*/ 496 h 796"/>
              <a:gd name="T94" fmla="*/ 564 w 824"/>
              <a:gd name="T95" fmla="*/ 692 h 796"/>
              <a:gd name="T96" fmla="*/ 218 w 824"/>
              <a:gd name="T97" fmla="*/ 184 h 796"/>
              <a:gd name="T98" fmla="*/ 216 w 824"/>
              <a:gd name="T99" fmla="*/ 192 h 796"/>
              <a:gd name="T100" fmla="*/ 206 w 824"/>
              <a:gd name="T101" fmla="*/ 202 h 796"/>
              <a:gd name="T102" fmla="*/ 100 w 824"/>
              <a:gd name="T103" fmla="*/ 204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4" h="796">
                <a:moveTo>
                  <a:pt x="494" y="532"/>
                </a:moveTo>
                <a:lnTo>
                  <a:pt x="824" y="200"/>
                </a:lnTo>
                <a:lnTo>
                  <a:pt x="766" y="140"/>
                </a:lnTo>
                <a:lnTo>
                  <a:pt x="434" y="472"/>
                </a:lnTo>
                <a:lnTo>
                  <a:pt x="494" y="532"/>
                </a:lnTo>
                <a:close/>
                <a:moveTo>
                  <a:pt x="338" y="626"/>
                </a:moveTo>
                <a:lnTo>
                  <a:pt x="444" y="600"/>
                </a:lnTo>
                <a:lnTo>
                  <a:pt x="364" y="522"/>
                </a:lnTo>
                <a:lnTo>
                  <a:pt x="338" y="626"/>
                </a:lnTo>
                <a:close/>
                <a:moveTo>
                  <a:pt x="254" y="374"/>
                </a:moveTo>
                <a:lnTo>
                  <a:pt x="168" y="374"/>
                </a:lnTo>
                <a:lnTo>
                  <a:pt x="168" y="458"/>
                </a:lnTo>
                <a:lnTo>
                  <a:pt x="254" y="458"/>
                </a:lnTo>
                <a:lnTo>
                  <a:pt x="254" y="374"/>
                </a:lnTo>
                <a:close/>
                <a:moveTo>
                  <a:pt x="168" y="628"/>
                </a:moveTo>
                <a:lnTo>
                  <a:pt x="254" y="628"/>
                </a:lnTo>
                <a:lnTo>
                  <a:pt x="254" y="542"/>
                </a:lnTo>
                <a:lnTo>
                  <a:pt x="168" y="542"/>
                </a:lnTo>
                <a:lnTo>
                  <a:pt x="168" y="628"/>
                </a:lnTo>
                <a:close/>
                <a:moveTo>
                  <a:pt x="564" y="692"/>
                </a:moveTo>
                <a:lnTo>
                  <a:pt x="564" y="692"/>
                </a:lnTo>
                <a:lnTo>
                  <a:pt x="562" y="698"/>
                </a:lnTo>
                <a:lnTo>
                  <a:pt x="558" y="704"/>
                </a:lnTo>
                <a:lnTo>
                  <a:pt x="552" y="710"/>
                </a:lnTo>
                <a:lnTo>
                  <a:pt x="544" y="710"/>
                </a:lnTo>
                <a:lnTo>
                  <a:pt x="104" y="710"/>
                </a:lnTo>
                <a:lnTo>
                  <a:pt x="104" y="710"/>
                </a:lnTo>
                <a:lnTo>
                  <a:pt x="98" y="710"/>
                </a:lnTo>
                <a:lnTo>
                  <a:pt x="90" y="704"/>
                </a:lnTo>
                <a:lnTo>
                  <a:pt x="86" y="698"/>
                </a:lnTo>
                <a:lnTo>
                  <a:pt x="86" y="692"/>
                </a:lnTo>
                <a:lnTo>
                  <a:pt x="86" y="288"/>
                </a:lnTo>
                <a:lnTo>
                  <a:pt x="200" y="288"/>
                </a:lnTo>
                <a:lnTo>
                  <a:pt x="200" y="288"/>
                </a:lnTo>
                <a:lnTo>
                  <a:pt x="220" y="286"/>
                </a:lnTo>
                <a:lnTo>
                  <a:pt x="240" y="280"/>
                </a:lnTo>
                <a:lnTo>
                  <a:pt x="258" y="270"/>
                </a:lnTo>
                <a:lnTo>
                  <a:pt x="272" y="258"/>
                </a:lnTo>
                <a:lnTo>
                  <a:pt x="286" y="242"/>
                </a:lnTo>
                <a:lnTo>
                  <a:pt x="294" y="224"/>
                </a:lnTo>
                <a:lnTo>
                  <a:pt x="300" y="204"/>
                </a:lnTo>
                <a:lnTo>
                  <a:pt x="302" y="184"/>
                </a:lnTo>
                <a:lnTo>
                  <a:pt x="302" y="86"/>
                </a:lnTo>
                <a:lnTo>
                  <a:pt x="544" y="86"/>
                </a:lnTo>
                <a:lnTo>
                  <a:pt x="544" y="86"/>
                </a:lnTo>
                <a:lnTo>
                  <a:pt x="552" y="86"/>
                </a:lnTo>
                <a:lnTo>
                  <a:pt x="558" y="92"/>
                </a:lnTo>
                <a:lnTo>
                  <a:pt x="562" y="98"/>
                </a:lnTo>
                <a:lnTo>
                  <a:pt x="564" y="104"/>
                </a:lnTo>
                <a:lnTo>
                  <a:pt x="564" y="222"/>
                </a:lnTo>
                <a:lnTo>
                  <a:pt x="648" y="138"/>
                </a:lnTo>
                <a:lnTo>
                  <a:pt x="648" y="104"/>
                </a:lnTo>
                <a:lnTo>
                  <a:pt x="648" y="104"/>
                </a:lnTo>
                <a:lnTo>
                  <a:pt x="646" y="84"/>
                </a:lnTo>
                <a:lnTo>
                  <a:pt x="640" y="64"/>
                </a:lnTo>
                <a:lnTo>
                  <a:pt x="630" y="46"/>
                </a:lnTo>
                <a:lnTo>
                  <a:pt x="618" y="32"/>
                </a:lnTo>
                <a:lnTo>
                  <a:pt x="602" y="18"/>
                </a:lnTo>
                <a:lnTo>
                  <a:pt x="586" y="10"/>
                </a:lnTo>
                <a:lnTo>
                  <a:pt x="566" y="2"/>
                </a:lnTo>
                <a:lnTo>
                  <a:pt x="544" y="0"/>
                </a:lnTo>
                <a:lnTo>
                  <a:pt x="200" y="0"/>
                </a:lnTo>
                <a:lnTo>
                  <a:pt x="200" y="0"/>
                </a:lnTo>
                <a:lnTo>
                  <a:pt x="192" y="2"/>
                </a:lnTo>
                <a:lnTo>
                  <a:pt x="184" y="4"/>
                </a:lnTo>
                <a:lnTo>
                  <a:pt x="178" y="8"/>
                </a:lnTo>
                <a:lnTo>
                  <a:pt x="170" y="14"/>
                </a:lnTo>
                <a:lnTo>
                  <a:pt x="14" y="170"/>
                </a:lnTo>
                <a:lnTo>
                  <a:pt x="14" y="170"/>
                </a:lnTo>
                <a:lnTo>
                  <a:pt x="8" y="178"/>
                </a:lnTo>
                <a:lnTo>
                  <a:pt x="4" y="184"/>
                </a:lnTo>
                <a:lnTo>
                  <a:pt x="2" y="192"/>
                </a:lnTo>
                <a:lnTo>
                  <a:pt x="0" y="200"/>
                </a:lnTo>
                <a:lnTo>
                  <a:pt x="0" y="692"/>
                </a:lnTo>
                <a:lnTo>
                  <a:pt x="0" y="692"/>
                </a:lnTo>
                <a:lnTo>
                  <a:pt x="2" y="712"/>
                </a:lnTo>
                <a:lnTo>
                  <a:pt x="8" y="732"/>
                </a:lnTo>
                <a:lnTo>
                  <a:pt x="18" y="750"/>
                </a:lnTo>
                <a:lnTo>
                  <a:pt x="32" y="764"/>
                </a:lnTo>
                <a:lnTo>
                  <a:pt x="46" y="778"/>
                </a:lnTo>
                <a:lnTo>
                  <a:pt x="64" y="786"/>
                </a:lnTo>
                <a:lnTo>
                  <a:pt x="84" y="794"/>
                </a:lnTo>
                <a:lnTo>
                  <a:pt x="104" y="796"/>
                </a:lnTo>
                <a:lnTo>
                  <a:pt x="544" y="796"/>
                </a:lnTo>
                <a:lnTo>
                  <a:pt x="544" y="796"/>
                </a:lnTo>
                <a:lnTo>
                  <a:pt x="566" y="794"/>
                </a:lnTo>
                <a:lnTo>
                  <a:pt x="586" y="786"/>
                </a:lnTo>
                <a:lnTo>
                  <a:pt x="602" y="778"/>
                </a:lnTo>
                <a:lnTo>
                  <a:pt x="618" y="764"/>
                </a:lnTo>
                <a:lnTo>
                  <a:pt x="630" y="750"/>
                </a:lnTo>
                <a:lnTo>
                  <a:pt x="640" y="732"/>
                </a:lnTo>
                <a:lnTo>
                  <a:pt x="646" y="712"/>
                </a:lnTo>
                <a:lnTo>
                  <a:pt x="648" y="692"/>
                </a:lnTo>
                <a:lnTo>
                  <a:pt x="648" y="496"/>
                </a:lnTo>
                <a:lnTo>
                  <a:pt x="564" y="580"/>
                </a:lnTo>
                <a:lnTo>
                  <a:pt x="564" y="692"/>
                </a:lnTo>
                <a:close/>
                <a:moveTo>
                  <a:pt x="218" y="86"/>
                </a:moveTo>
                <a:lnTo>
                  <a:pt x="218" y="184"/>
                </a:lnTo>
                <a:lnTo>
                  <a:pt x="218" y="184"/>
                </a:lnTo>
                <a:lnTo>
                  <a:pt x="216" y="192"/>
                </a:lnTo>
                <a:lnTo>
                  <a:pt x="212" y="198"/>
                </a:lnTo>
                <a:lnTo>
                  <a:pt x="206" y="202"/>
                </a:lnTo>
                <a:lnTo>
                  <a:pt x="198" y="204"/>
                </a:lnTo>
                <a:lnTo>
                  <a:pt x="100" y="204"/>
                </a:lnTo>
                <a:lnTo>
                  <a:pt x="218" y="86"/>
                </a:lnTo>
                <a:close/>
              </a:path>
            </a:pathLst>
          </a:custGeom>
          <a:solidFill>
            <a:schemeClr val="accent1">
              <a:lumMod val="75000"/>
            </a:schemeClr>
          </a:solidFill>
          <a:ln>
            <a:noFill/>
          </a:ln>
        </p:spPr>
        <p:txBody>
          <a:bodyPr vert="horz" wrap="square" lIns="91448" tIns="45724" rIns="91448" bIns="45724" numCol="1" anchor="t" anchorCtr="0" compatLnSpc="1">
            <a:prstTxWarp prst="textNoShape">
              <a:avLst/>
            </a:prstTxWarp>
          </a:bodyPr>
          <a:lstStyle/>
          <a:p>
            <a:endParaRPr lang="en-US" sz="1350"/>
          </a:p>
        </p:txBody>
      </p:sp>
      <p:cxnSp>
        <p:nvCxnSpPr>
          <p:cNvPr id="12" name="Straight Connector 11"/>
          <p:cNvCxnSpPr/>
          <p:nvPr/>
        </p:nvCxnSpPr>
        <p:spPr>
          <a:xfrm flipV="1">
            <a:off x="1154624" y="2580468"/>
            <a:ext cx="5215179" cy="7749"/>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154623" y="3763374"/>
            <a:ext cx="5215179" cy="7749"/>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sp>
        <p:nvSpPr>
          <p:cNvPr id="15" name="Freeform 1148"/>
          <p:cNvSpPr>
            <a:spLocks noChangeAspect="1" noEditPoints="1"/>
          </p:cNvSpPr>
          <p:nvPr/>
        </p:nvSpPr>
        <p:spPr bwMode="gray">
          <a:xfrm>
            <a:off x="7563173" y="4003596"/>
            <a:ext cx="876457" cy="785600"/>
          </a:xfrm>
          <a:custGeom>
            <a:avLst/>
            <a:gdLst>
              <a:gd name="T0" fmla="*/ 90 w 924"/>
              <a:gd name="T1" fmla="*/ 706 h 828"/>
              <a:gd name="T2" fmla="*/ 200 w 924"/>
              <a:gd name="T3" fmla="*/ 288 h 828"/>
              <a:gd name="T4" fmla="*/ 258 w 924"/>
              <a:gd name="T5" fmla="*/ 270 h 828"/>
              <a:gd name="T6" fmla="*/ 300 w 924"/>
              <a:gd name="T7" fmla="*/ 204 h 828"/>
              <a:gd name="T8" fmla="*/ 544 w 924"/>
              <a:gd name="T9" fmla="*/ 86 h 828"/>
              <a:gd name="T10" fmla="*/ 564 w 924"/>
              <a:gd name="T11" fmla="*/ 104 h 828"/>
              <a:gd name="T12" fmla="*/ 608 w 924"/>
              <a:gd name="T13" fmla="*/ 200 h 828"/>
              <a:gd name="T14" fmla="*/ 648 w 924"/>
              <a:gd name="T15" fmla="*/ 104 h 828"/>
              <a:gd name="T16" fmla="*/ 630 w 924"/>
              <a:gd name="T17" fmla="*/ 46 h 828"/>
              <a:gd name="T18" fmla="*/ 566 w 924"/>
              <a:gd name="T19" fmla="*/ 4 h 828"/>
              <a:gd name="T20" fmla="*/ 192 w 924"/>
              <a:gd name="T21" fmla="*/ 2 h 828"/>
              <a:gd name="T22" fmla="*/ 14 w 924"/>
              <a:gd name="T23" fmla="*/ 172 h 828"/>
              <a:gd name="T24" fmla="*/ 2 w 924"/>
              <a:gd name="T25" fmla="*/ 192 h 828"/>
              <a:gd name="T26" fmla="*/ 2 w 924"/>
              <a:gd name="T27" fmla="*/ 712 h 828"/>
              <a:gd name="T28" fmla="*/ 46 w 924"/>
              <a:gd name="T29" fmla="*/ 778 h 828"/>
              <a:gd name="T30" fmla="*/ 346 w 924"/>
              <a:gd name="T31" fmla="*/ 796 h 828"/>
              <a:gd name="T32" fmla="*/ 300 w 924"/>
              <a:gd name="T33" fmla="*/ 734 h 828"/>
              <a:gd name="T34" fmla="*/ 218 w 924"/>
              <a:gd name="T35" fmla="*/ 184 h 828"/>
              <a:gd name="T36" fmla="*/ 206 w 924"/>
              <a:gd name="T37" fmla="*/ 202 h 828"/>
              <a:gd name="T38" fmla="*/ 924 w 924"/>
              <a:gd name="T39" fmla="*/ 354 h 828"/>
              <a:gd name="T40" fmla="*/ 778 w 924"/>
              <a:gd name="T41" fmla="*/ 344 h 828"/>
              <a:gd name="T42" fmla="*/ 688 w 924"/>
              <a:gd name="T43" fmla="*/ 296 h 828"/>
              <a:gd name="T44" fmla="*/ 608 w 924"/>
              <a:gd name="T45" fmla="*/ 284 h 828"/>
              <a:gd name="T46" fmla="*/ 502 w 924"/>
              <a:gd name="T47" fmla="*/ 306 h 828"/>
              <a:gd name="T48" fmla="*/ 416 w 924"/>
              <a:gd name="T49" fmla="*/ 364 h 828"/>
              <a:gd name="T50" fmla="*/ 358 w 924"/>
              <a:gd name="T51" fmla="*/ 450 h 828"/>
              <a:gd name="T52" fmla="*/ 338 w 924"/>
              <a:gd name="T53" fmla="*/ 556 h 828"/>
              <a:gd name="T54" fmla="*/ 350 w 924"/>
              <a:gd name="T55" fmla="*/ 636 h 828"/>
              <a:gd name="T56" fmla="*/ 398 w 924"/>
              <a:gd name="T57" fmla="*/ 728 h 828"/>
              <a:gd name="T58" fmla="*/ 480 w 924"/>
              <a:gd name="T59" fmla="*/ 794 h 828"/>
              <a:gd name="T60" fmla="*/ 580 w 924"/>
              <a:gd name="T61" fmla="*/ 826 h 828"/>
              <a:gd name="T62" fmla="*/ 662 w 924"/>
              <a:gd name="T63" fmla="*/ 822 h 828"/>
              <a:gd name="T64" fmla="*/ 760 w 924"/>
              <a:gd name="T65" fmla="*/ 780 h 828"/>
              <a:gd name="T66" fmla="*/ 832 w 924"/>
              <a:gd name="T67" fmla="*/ 708 h 828"/>
              <a:gd name="T68" fmla="*/ 874 w 924"/>
              <a:gd name="T69" fmla="*/ 610 h 828"/>
              <a:gd name="T70" fmla="*/ 878 w 924"/>
              <a:gd name="T71" fmla="*/ 522 h 828"/>
              <a:gd name="T72" fmla="*/ 924 w 924"/>
              <a:gd name="T73" fmla="*/ 354 h 828"/>
              <a:gd name="T74" fmla="*/ 570 w 924"/>
              <a:gd name="T75" fmla="*/ 738 h 828"/>
              <a:gd name="T76" fmla="*/ 504 w 924"/>
              <a:gd name="T77" fmla="*/ 710 h 828"/>
              <a:gd name="T78" fmla="*/ 454 w 924"/>
              <a:gd name="T79" fmla="*/ 660 h 828"/>
              <a:gd name="T80" fmla="*/ 426 w 924"/>
              <a:gd name="T81" fmla="*/ 594 h 828"/>
              <a:gd name="T82" fmla="*/ 422 w 924"/>
              <a:gd name="T83" fmla="*/ 536 h 828"/>
              <a:gd name="T84" fmla="*/ 444 w 924"/>
              <a:gd name="T85" fmla="*/ 466 h 828"/>
              <a:gd name="T86" fmla="*/ 490 w 924"/>
              <a:gd name="T87" fmla="*/ 412 h 828"/>
              <a:gd name="T88" fmla="*/ 552 w 924"/>
              <a:gd name="T89" fmla="*/ 378 h 828"/>
              <a:gd name="T90" fmla="*/ 608 w 924"/>
              <a:gd name="T91" fmla="*/ 370 h 828"/>
              <a:gd name="T92" fmla="*/ 680 w 924"/>
              <a:gd name="T93" fmla="*/ 384 h 828"/>
              <a:gd name="T94" fmla="*/ 738 w 924"/>
              <a:gd name="T95" fmla="*/ 422 h 828"/>
              <a:gd name="T96" fmla="*/ 580 w 924"/>
              <a:gd name="T97" fmla="*/ 640 h 828"/>
              <a:gd name="T98" fmla="*/ 602 w 924"/>
              <a:gd name="T99" fmla="*/ 650 h 828"/>
              <a:gd name="T100" fmla="*/ 626 w 924"/>
              <a:gd name="T101" fmla="*/ 648 h 828"/>
              <a:gd name="T102" fmla="*/ 784 w 924"/>
              <a:gd name="T103" fmla="*/ 494 h 828"/>
              <a:gd name="T104" fmla="*/ 794 w 924"/>
              <a:gd name="T105" fmla="*/ 556 h 828"/>
              <a:gd name="T106" fmla="*/ 786 w 924"/>
              <a:gd name="T107" fmla="*/ 612 h 828"/>
              <a:gd name="T108" fmla="*/ 752 w 924"/>
              <a:gd name="T109" fmla="*/ 674 h 828"/>
              <a:gd name="T110" fmla="*/ 698 w 924"/>
              <a:gd name="T111" fmla="*/ 720 h 828"/>
              <a:gd name="T112" fmla="*/ 628 w 924"/>
              <a:gd name="T113" fmla="*/ 742 h 828"/>
              <a:gd name="T114" fmla="*/ 168 w 924"/>
              <a:gd name="T115" fmla="*/ 374 h 828"/>
              <a:gd name="T116" fmla="*/ 168 w 924"/>
              <a:gd name="T117" fmla="*/ 628 h 828"/>
              <a:gd name="T118" fmla="*/ 168 w 924"/>
              <a:gd name="T119" fmla="*/ 628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24" h="828">
                <a:moveTo>
                  <a:pt x="104" y="710"/>
                </a:moveTo>
                <a:lnTo>
                  <a:pt x="104" y="710"/>
                </a:lnTo>
                <a:lnTo>
                  <a:pt x="98" y="710"/>
                </a:lnTo>
                <a:lnTo>
                  <a:pt x="90" y="706"/>
                </a:lnTo>
                <a:lnTo>
                  <a:pt x="86" y="698"/>
                </a:lnTo>
                <a:lnTo>
                  <a:pt x="86" y="692"/>
                </a:lnTo>
                <a:lnTo>
                  <a:pt x="86" y="288"/>
                </a:lnTo>
                <a:lnTo>
                  <a:pt x="200" y="288"/>
                </a:lnTo>
                <a:lnTo>
                  <a:pt x="200" y="288"/>
                </a:lnTo>
                <a:lnTo>
                  <a:pt x="220" y="286"/>
                </a:lnTo>
                <a:lnTo>
                  <a:pt x="240" y="280"/>
                </a:lnTo>
                <a:lnTo>
                  <a:pt x="258" y="270"/>
                </a:lnTo>
                <a:lnTo>
                  <a:pt x="272" y="258"/>
                </a:lnTo>
                <a:lnTo>
                  <a:pt x="286" y="242"/>
                </a:lnTo>
                <a:lnTo>
                  <a:pt x="294" y="224"/>
                </a:lnTo>
                <a:lnTo>
                  <a:pt x="300" y="204"/>
                </a:lnTo>
                <a:lnTo>
                  <a:pt x="302" y="184"/>
                </a:lnTo>
                <a:lnTo>
                  <a:pt x="302" y="86"/>
                </a:lnTo>
                <a:lnTo>
                  <a:pt x="544" y="86"/>
                </a:lnTo>
                <a:lnTo>
                  <a:pt x="544" y="86"/>
                </a:lnTo>
                <a:lnTo>
                  <a:pt x="552" y="86"/>
                </a:lnTo>
                <a:lnTo>
                  <a:pt x="558" y="92"/>
                </a:lnTo>
                <a:lnTo>
                  <a:pt x="562" y="98"/>
                </a:lnTo>
                <a:lnTo>
                  <a:pt x="564" y="104"/>
                </a:lnTo>
                <a:lnTo>
                  <a:pt x="564" y="204"/>
                </a:lnTo>
                <a:lnTo>
                  <a:pt x="564" y="204"/>
                </a:lnTo>
                <a:lnTo>
                  <a:pt x="586" y="200"/>
                </a:lnTo>
                <a:lnTo>
                  <a:pt x="608" y="200"/>
                </a:lnTo>
                <a:lnTo>
                  <a:pt x="608" y="200"/>
                </a:lnTo>
                <a:lnTo>
                  <a:pt x="628" y="200"/>
                </a:lnTo>
                <a:lnTo>
                  <a:pt x="648" y="202"/>
                </a:lnTo>
                <a:lnTo>
                  <a:pt x="648" y="104"/>
                </a:lnTo>
                <a:lnTo>
                  <a:pt x="648" y="104"/>
                </a:lnTo>
                <a:lnTo>
                  <a:pt x="646" y="84"/>
                </a:lnTo>
                <a:lnTo>
                  <a:pt x="640" y="64"/>
                </a:lnTo>
                <a:lnTo>
                  <a:pt x="630" y="46"/>
                </a:lnTo>
                <a:lnTo>
                  <a:pt x="618" y="32"/>
                </a:lnTo>
                <a:lnTo>
                  <a:pt x="602" y="18"/>
                </a:lnTo>
                <a:lnTo>
                  <a:pt x="586" y="10"/>
                </a:lnTo>
                <a:lnTo>
                  <a:pt x="566" y="4"/>
                </a:lnTo>
                <a:lnTo>
                  <a:pt x="544" y="0"/>
                </a:lnTo>
                <a:lnTo>
                  <a:pt x="200" y="0"/>
                </a:lnTo>
                <a:lnTo>
                  <a:pt x="200" y="0"/>
                </a:lnTo>
                <a:lnTo>
                  <a:pt x="192" y="2"/>
                </a:lnTo>
                <a:lnTo>
                  <a:pt x="184" y="4"/>
                </a:lnTo>
                <a:lnTo>
                  <a:pt x="178" y="8"/>
                </a:lnTo>
                <a:lnTo>
                  <a:pt x="170" y="14"/>
                </a:lnTo>
                <a:lnTo>
                  <a:pt x="14" y="172"/>
                </a:lnTo>
                <a:lnTo>
                  <a:pt x="14" y="172"/>
                </a:lnTo>
                <a:lnTo>
                  <a:pt x="8" y="178"/>
                </a:lnTo>
                <a:lnTo>
                  <a:pt x="4" y="184"/>
                </a:lnTo>
                <a:lnTo>
                  <a:pt x="2" y="192"/>
                </a:lnTo>
                <a:lnTo>
                  <a:pt x="0" y="200"/>
                </a:lnTo>
                <a:lnTo>
                  <a:pt x="0" y="692"/>
                </a:lnTo>
                <a:lnTo>
                  <a:pt x="0" y="692"/>
                </a:lnTo>
                <a:lnTo>
                  <a:pt x="2" y="712"/>
                </a:lnTo>
                <a:lnTo>
                  <a:pt x="8" y="732"/>
                </a:lnTo>
                <a:lnTo>
                  <a:pt x="18" y="750"/>
                </a:lnTo>
                <a:lnTo>
                  <a:pt x="32" y="764"/>
                </a:lnTo>
                <a:lnTo>
                  <a:pt x="46" y="778"/>
                </a:lnTo>
                <a:lnTo>
                  <a:pt x="64" y="788"/>
                </a:lnTo>
                <a:lnTo>
                  <a:pt x="84" y="794"/>
                </a:lnTo>
                <a:lnTo>
                  <a:pt x="104" y="796"/>
                </a:lnTo>
                <a:lnTo>
                  <a:pt x="346" y="796"/>
                </a:lnTo>
                <a:lnTo>
                  <a:pt x="346" y="796"/>
                </a:lnTo>
                <a:lnTo>
                  <a:pt x="328" y="776"/>
                </a:lnTo>
                <a:lnTo>
                  <a:pt x="314" y="756"/>
                </a:lnTo>
                <a:lnTo>
                  <a:pt x="300" y="734"/>
                </a:lnTo>
                <a:lnTo>
                  <a:pt x="288" y="710"/>
                </a:lnTo>
                <a:lnTo>
                  <a:pt x="104" y="710"/>
                </a:lnTo>
                <a:close/>
                <a:moveTo>
                  <a:pt x="218" y="86"/>
                </a:moveTo>
                <a:lnTo>
                  <a:pt x="218" y="184"/>
                </a:lnTo>
                <a:lnTo>
                  <a:pt x="218" y="184"/>
                </a:lnTo>
                <a:lnTo>
                  <a:pt x="216" y="192"/>
                </a:lnTo>
                <a:lnTo>
                  <a:pt x="212" y="198"/>
                </a:lnTo>
                <a:lnTo>
                  <a:pt x="206" y="202"/>
                </a:lnTo>
                <a:lnTo>
                  <a:pt x="198" y="204"/>
                </a:lnTo>
                <a:lnTo>
                  <a:pt x="100" y="204"/>
                </a:lnTo>
                <a:lnTo>
                  <a:pt x="218" y="86"/>
                </a:lnTo>
                <a:close/>
                <a:moveTo>
                  <a:pt x="924" y="354"/>
                </a:moveTo>
                <a:lnTo>
                  <a:pt x="866" y="294"/>
                </a:lnTo>
                <a:lnTo>
                  <a:pt x="798" y="362"/>
                </a:lnTo>
                <a:lnTo>
                  <a:pt x="798" y="362"/>
                </a:lnTo>
                <a:lnTo>
                  <a:pt x="778" y="344"/>
                </a:lnTo>
                <a:lnTo>
                  <a:pt x="758" y="330"/>
                </a:lnTo>
                <a:lnTo>
                  <a:pt x="736" y="316"/>
                </a:lnTo>
                <a:lnTo>
                  <a:pt x="712" y="306"/>
                </a:lnTo>
                <a:lnTo>
                  <a:pt x="688" y="296"/>
                </a:lnTo>
                <a:lnTo>
                  <a:pt x="662" y="290"/>
                </a:lnTo>
                <a:lnTo>
                  <a:pt x="636" y="286"/>
                </a:lnTo>
                <a:lnTo>
                  <a:pt x="608" y="284"/>
                </a:lnTo>
                <a:lnTo>
                  <a:pt x="608" y="284"/>
                </a:lnTo>
                <a:lnTo>
                  <a:pt x="580" y="286"/>
                </a:lnTo>
                <a:lnTo>
                  <a:pt x="554" y="290"/>
                </a:lnTo>
                <a:lnTo>
                  <a:pt x="528" y="296"/>
                </a:lnTo>
                <a:lnTo>
                  <a:pt x="502" y="306"/>
                </a:lnTo>
                <a:lnTo>
                  <a:pt x="480" y="318"/>
                </a:lnTo>
                <a:lnTo>
                  <a:pt x="456" y="332"/>
                </a:lnTo>
                <a:lnTo>
                  <a:pt x="436" y="346"/>
                </a:lnTo>
                <a:lnTo>
                  <a:pt x="416" y="364"/>
                </a:lnTo>
                <a:lnTo>
                  <a:pt x="398" y="384"/>
                </a:lnTo>
                <a:lnTo>
                  <a:pt x="384" y="404"/>
                </a:lnTo>
                <a:lnTo>
                  <a:pt x="370" y="426"/>
                </a:lnTo>
                <a:lnTo>
                  <a:pt x="358" y="450"/>
                </a:lnTo>
                <a:lnTo>
                  <a:pt x="350" y="476"/>
                </a:lnTo>
                <a:lnTo>
                  <a:pt x="342" y="502"/>
                </a:lnTo>
                <a:lnTo>
                  <a:pt x="338" y="528"/>
                </a:lnTo>
                <a:lnTo>
                  <a:pt x="338" y="556"/>
                </a:lnTo>
                <a:lnTo>
                  <a:pt x="338" y="556"/>
                </a:lnTo>
                <a:lnTo>
                  <a:pt x="338" y="584"/>
                </a:lnTo>
                <a:lnTo>
                  <a:pt x="342" y="610"/>
                </a:lnTo>
                <a:lnTo>
                  <a:pt x="350" y="636"/>
                </a:lnTo>
                <a:lnTo>
                  <a:pt x="358" y="662"/>
                </a:lnTo>
                <a:lnTo>
                  <a:pt x="370" y="686"/>
                </a:lnTo>
                <a:lnTo>
                  <a:pt x="384" y="708"/>
                </a:lnTo>
                <a:lnTo>
                  <a:pt x="398" y="728"/>
                </a:lnTo>
                <a:lnTo>
                  <a:pt x="416" y="748"/>
                </a:lnTo>
                <a:lnTo>
                  <a:pt x="436" y="766"/>
                </a:lnTo>
                <a:lnTo>
                  <a:pt x="456" y="780"/>
                </a:lnTo>
                <a:lnTo>
                  <a:pt x="480" y="794"/>
                </a:lnTo>
                <a:lnTo>
                  <a:pt x="502" y="806"/>
                </a:lnTo>
                <a:lnTo>
                  <a:pt x="528" y="814"/>
                </a:lnTo>
                <a:lnTo>
                  <a:pt x="554" y="822"/>
                </a:lnTo>
                <a:lnTo>
                  <a:pt x="580" y="826"/>
                </a:lnTo>
                <a:lnTo>
                  <a:pt x="608" y="828"/>
                </a:lnTo>
                <a:lnTo>
                  <a:pt x="608" y="828"/>
                </a:lnTo>
                <a:lnTo>
                  <a:pt x="636" y="826"/>
                </a:lnTo>
                <a:lnTo>
                  <a:pt x="662" y="822"/>
                </a:lnTo>
                <a:lnTo>
                  <a:pt x="688" y="814"/>
                </a:lnTo>
                <a:lnTo>
                  <a:pt x="714" y="806"/>
                </a:lnTo>
                <a:lnTo>
                  <a:pt x="738" y="794"/>
                </a:lnTo>
                <a:lnTo>
                  <a:pt x="760" y="780"/>
                </a:lnTo>
                <a:lnTo>
                  <a:pt x="780" y="766"/>
                </a:lnTo>
                <a:lnTo>
                  <a:pt x="800" y="748"/>
                </a:lnTo>
                <a:lnTo>
                  <a:pt x="818" y="728"/>
                </a:lnTo>
                <a:lnTo>
                  <a:pt x="832" y="708"/>
                </a:lnTo>
                <a:lnTo>
                  <a:pt x="846" y="686"/>
                </a:lnTo>
                <a:lnTo>
                  <a:pt x="858" y="662"/>
                </a:lnTo>
                <a:lnTo>
                  <a:pt x="868" y="636"/>
                </a:lnTo>
                <a:lnTo>
                  <a:pt x="874" y="610"/>
                </a:lnTo>
                <a:lnTo>
                  <a:pt x="878" y="584"/>
                </a:lnTo>
                <a:lnTo>
                  <a:pt x="880" y="556"/>
                </a:lnTo>
                <a:lnTo>
                  <a:pt x="880" y="556"/>
                </a:lnTo>
                <a:lnTo>
                  <a:pt x="878" y="522"/>
                </a:lnTo>
                <a:lnTo>
                  <a:pt x="872" y="490"/>
                </a:lnTo>
                <a:lnTo>
                  <a:pt x="862" y="460"/>
                </a:lnTo>
                <a:lnTo>
                  <a:pt x="848" y="430"/>
                </a:lnTo>
                <a:lnTo>
                  <a:pt x="924" y="354"/>
                </a:lnTo>
                <a:close/>
                <a:moveTo>
                  <a:pt x="608" y="742"/>
                </a:moveTo>
                <a:lnTo>
                  <a:pt x="608" y="742"/>
                </a:lnTo>
                <a:lnTo>
                  <a:pt x="590" y="742"/>
                </a:lnTo>
                <a:lnTo>
                  <a:pt x="570" y="738"/>
                </a:lnTo>
                <a:lnTo>
                  <a:pt x="552" y="734"/>
                </a:lnTo>
                <a:lnTo>
                  <a:pt x="536" y="728"/>
                </a:lnTo>
                <a:lnTo>
                  <a:pt x="520" y="720"/>
                </a:lnTo>
                <a:lnTo>
                  <a:pt x="504" y="710"/>
                </a:lnTo>
                <a:lnTo>
                  <a:pt x="490" y="700"/>
                </a:lnTo>
                <a:lnTo>
                  <a:pt x="476" y="688"/>
                </a:lnTo>
                <a:lnTo>
                  <a:pt x="464" y="674"/>
                </a:lnTo>
                <a:lnTo>
                  <a:pt x="454" y="660"/>
                </a:lnTo>
                <a:lnTo>
                  <a:pt x="444" y="644"/>
                </a:lnTo>
                <a:lnTo>
                  <a:pt x="436" y="628"/>
                </a:lnTo>
                <a:lnTo>
                  <a:pt x="430" y="612"/>
                </a:lnTo>
                <a:lnTo>
                  <a:pt x="426" y="594"/>
                </a:lnTo>
                <a:lnTo>
                  <a:pt x="422" y="574"/>
                </a:lnTo>
                <a:lnTo>
                  <a:pt x="422" y="556"/>
                </a:lnTo>
                <a:lnTo>
                  <a:pt x="422" y="556"/>
                </a:lnTo>
                <a:lnTo>
                  <a:pt x="422" y="536"/>
                </a:lnTo>
                <a:lnTo>
                  <a:pt x="426" y="518"/>
                </a:lnTo>
                <a:lnTo>
                  <a:pt x="430" y="500"/>
                </a:lnTo>
                <a:lnTo>
                  <a:pt x="436" y="484"/>
                </a:lnTo>
                <a:lnTo>
                  <a:pt x="444" y="466"/>
                </a:lnTo>
                <a:lnTo>
                  <a:pt x="454" y="452"/>
                </a:lnTo>
                <a:lnTo>
                  <a:pt x="464" y="438"/>
                </a:lnTo>
                <a:lnTo>
                  <a:pt x="476" y="424"/>
                </a:lnTo>
                <a:lnTo>
                  <a:pt x="490" y="412"/>
                </a:lnTo>
                <a:lnTo>
                  <a:pt x="504" y="402"/>
                </a:lnTo>
                <a:lnTo>
                  <a:pt x="520" y="392"/>
                </a:lnTo>
                <a:lnTo>
                  <a:pt x="536" y="384"/>
                </a:lnTo>
                <a:lnTo>
                  <a:pt x="552" y="378"/>
                </a:lnTo>
                <a:lnTo>
                  <a:pt x="570" y="372"/>
                </a:lnTo>
                <a:lnTo>
                  <a:pt x="590" y="370"/>
                </a:lnTo>
                <a:lnTo>
                  <a:pt x="608" y="370"/>
                </a:lnTo>
                <a:lnTo>
                  <a:pt x="608" y="370"/>
                </a:lnTo>
                <a:lnTo>
                  <a:pt x="626" y="370"/>
                </a:lnTo>
                <a:lnTo>
                  <a:pt x="644" y="372"/>
                </a:lnTo>
                <a:lnTo>
                  <a:pt x="662" y="378"/>
                </a:lnTo>
                <a:lnTo>
                  <a:pt x="680" y="384"/>
                </a:lnTo>
                <a:lnTo>
                  <a:pt x="696" y="390"/>
                </a:lnTo>
                <a:lnTo>
                  <a:pt x="710" y="400"/>
                </a:lnTo>
                <a:lnTo>
                  <a:pt x="724" y="410"/>
                </a:lnTo>
                <a:lnTo>
                  <a:pt x="738" y="422"/>
                </a:lnTo>
                <a:lnTo>
                  <a:pt x="610" y="550"/>
                </a:lnTo>
                <a:lnTo>
                  <a:pt x="556" y="496"/>
                </a:lnTo>
                <a:lnTo>
                  <a:pt x="496" y="556"/>
                </a:lnTo>
                <a:lnTo>
                  <a:pt x="580" y="640"/>
                </a:lnTo>
                <a:lnTo>
                  <a:pt x="580" y="640"/>
                </a:lnTo>
                <a:lnTo>
                  <a:pt x="586" y="644"/>
                </a:lnTo>
                <a:lnTo>
                  <a:pt x="594" y="648"/>
                </a:lnTo>
                <a:lnTo>
                  <a:pt x="602" y="650"/>
                </a:lnTo>
                <a:lnTo>
                  <a:pt x="610" y="652"/>
                </a:lnTo>
                <a:lnTo>
                  <a:pt x="610" y="652"/>
                </a:lnTo>
                <a:lnTo>
                  <a:pt x="618" y="650"/>
                </a:lnTo>
                <a:lnTo>
                  <a:pt x="626" y="648"/>
                </a:lnTo>
                <a:lnTo>
                  <a:pt x="632" y="644"/>
                </a:lnTo>
                <a:lnTo>
                  <a:pt x="640" y="640"/>
                </a:lnTo>
                <a:lnTo>
                  <a:pt x="784" y="494"/>
                </a:lnTo>
                <a:lnTo>
                  <a:pt x="784" y="494"/>
                </a:lnTo>
                <a:lnTo>
                  <a:pt x="788" y="508"/>
                </a:lnTo>
                <a:lnTo>
                  <a:pt x="792" y="524"/>
                </a:lnTo>
                <a:lnTo>
                  <a:pt x="794" y="540"/>
                </a:lnTo>
                <a:lnTo>
                  <a:pt x="794" y="556"/>
                </a:lnTo>
                <a:lnTo>
                  <a:pt x="794" y="556"/>
                </a:lnTo>
                <a:lnTo>
                  <a:pt x="794" y="574"/>
                </a:lnTo>
                <a:lnTo>
                  <a:pt x="792" y="594"/>
                </a:lnTo>
                <a:lnTo>
                  <a:pt x="786" y="612"/>
                </a:lnTo>
                <a:lnTo>
                  <a:pt x="780" y="628"/>
                </a:lnTo>
                <a:lnTo>
                  <a:pt x="772" y="644"/>
                </a:lnTo>
                <a:lnTo>
                  <a:pt x="762" y="660"/>
                </a:lnTo>
                <a:lnTo>
                  <a:pt x="752" y="674"/>
                </a:lnTo>
                <a:lnTo>
                  <a:pt x="740" y="688"/>
                </a:lnTo>
                <a:lnTo>
                  <a:pt x="726" y="700"/>
                </a:lnTo>
                <a:lnTo>
                  <a:pt x="712" y="710"/>
                </a:lnTo>
                <a:lnTo>
                  <a:pt x="698" y="720"/>
                </a:lnTo>
                <a:lnTo>
                  <a:pt x="680" y="728"/>
                </a:lnTo>
                <a:lnTo>
                  <a:pt x="664" y="734"/>
                </a:lnTo>
                <a:lnTo>
                  <a:pt x="646" y="738"/>
                </a:lnTo>
                <a:lnTo>
                  <a:pt x="628" y="742"/>
                </a:lnTo>
                <a:lnTo>
                  <a:pt x="608" y="742"/>
                </a:lnTo>
                <a:lnTo>
                  <a:pt x="608" y="742"/>
                </a:lnTo>
                <a:close/>
                <a:moveTo>
                  <a:pt x="254" y="374"/>
                </a:moveTo>
                <a:lnTo>
                  <a:pt x="168" y="374"/>
                </a:lnTo>
                <a:lnTo>
                  <a:pt x="168" y="458"/>
                </a:lnTo>
                <a:lnTo>
                  <a:pt x="254" y="458"/>
                </a:lnTo>
                <a:lnTo>
                  <a:pt x="254" y="374"/>
                </a:lnTo>
                <a:close/>
                <a:moveTo>
                  <a:pt x="168" y="628"/>
                </a:moveTo>
                <a:lnTo>
                  <a:pt x="254" y="628"/>
                </a:lnTo>
                <a:lnTo>
                  <a:pt x="254" y="542"/>
                </a:lnTo>
                <a:lnTo>
                  <a:pt x="168" y="542"/>
                </a:lnTo>
                <a:lnTo>
                  <a:pt x="168" y="628"/>
                </a:lnTo>
                <a:close/>
              </a:path>
            </a:pathLst>
          </a:custGeom>
          <a:solidFill>
            <a:schemeClr val="accent1">
              <a:lumMod val="75000"/>
            </a:schemeClr>
          </a:solidFill>
          <a:ln>
            <a:noFill/>
          </a:ln>
        </p:spPr>
        <p:txBody>
          <a:bodyPr vert="horz" wrap="square" lIns="91448" tIns="45724" rIns="91448" bIns="45724" numCol="1" anchor="t" anchorCtr="0" compatLnSpc="1">
            <a:prstTxWarp prst="textNoShape">
              <a:avLst/>
            </a:prstTxWarp>
          </a:bodyPr>
          <a:lstStyle/>
          <a:p>
            <a:endParaRPr lang="en-US" sz="1350"/>
          </a:p>
        </p:txBody>
      </p:sp>
    </p:spTree>
    <p:extLst>
      <p:ext uri="{BB962C8B-B14F-4D97-AF65-F5344CB8AC3E}">
        <p14:creationId xmlns:p14="http://schemas.microsoft.com/office/powerpoint/2010/main" val="3901722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685800">
              <a:defRPr/>
            </a:pPr>
            <a:fld id="{AA8EF202-8E53-C04D-845E-813DA5786845}" type="slidenum">
              <a:rPr lang="en-US"/>
              <a:pPr defTabSz="685800">
                <a:defRPr/>
              </a:pPr>
              <a:t>16</a:t>
            </a:fld>
            <a:endParaRPr lang="en-US" dirty="0"/>
          </a:p>
        </p:txBody>
      </p:sp>
      <p:sp>
        <p:nvSpPr>
          <p:cNvPr id="3" name="Title 2">
            <a:extLst>
              <a:ext uri="{FF2B5EF4-FFF2-40B4-BE49-F238E27FC236}">
                <a16:creationId xmlns:a16="http://schemas.microsoft.com/office/drawing/2014/main" id="{E740D1A3-CBF3-4F9E-8AAA-4D1944A2666D}"/>
              </a:ext>
            </a:extLst>
          </p:cNvPr>
          <p:cNvSpPr>
            <a:spLocks noGrp="1"/>
          </p:cNvSpPr>
          <p:nvPr>
            <p:ph type="title"/>
          </p:nvPr>
        </p:nvSpPr>
        <p:spPr/>
        <p:txBody>
          <a:bodyPr/>
          <a:lstStyle/>
          <a:p>
            <a:r>
              <a:rPr lang="en-US" dirty="0"/>
              <a:t>Digital Front Door Strategies</a:t>
            </a:r>
          </a:p>
        </p:txBody>
      </p:sp>
      <p:pic>
        <p:nvPicPr>
          <p:cNvPr id="5" name="Picture 4">
            <a:extLst>
              <a:ext uri="{FF2B5EF4-FFF2-40B4-BE49-F238E27FC236}">
                <a16:creationId xmlns:a16="http://schemas.microsoft.com/office/drawing/2014/main" id="{0863444A-E2AA-4B0B-9ED0-4DA12906649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95477" y="998479"/>
            <a:ext cx="6353046" cy="3824571"/>
          </a:xfrm>
          <a:prstGeom prst="rect">
            <a:avLst/>
          </a:prstGeom>
          <a:ln w="28575">
            <a:solidFill>
              <a:schemeClr val="accent1">
                <a:lumMod val="50000"/>
              </a:schemeClr>
            </a:solidFill>
          </a:ln>
        </p:spPr>
      </p:pic>
    </p:spTree>
    <p:extLst>
      <p:ext uri="{BB962C8B-B14F-4D97-AF65-F5344CB8AC3E}">
        <p14:creationId xmlns:p14="http://schemas.microsoft.com/office/powerpoint/2010/main" val="3218015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hild sitting at a table&#10;&#10;Description automatically generated with medium confidence">
            <a:extLst>
              <a:ext uri="{FF2B5EF4-FFF2-40B4-BE49-F238E27FC236}">
                <a16:creationId xmlns:a16="http://schemas.microsoft.com/office/drawing/2014/main" id="{D3D8A166-FE46-4CD9-B04C-ED3A918DA40A}"/>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r="5884"/>
          <a:stretch/>
        </p:blipFill>
        <p:spPr>
          <a:xfrm>
            <a:off x="1891767" y="10"/>
            <a:ext cx="7252231" cy="51434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A9DCEDE9-8F2C-4CB0-B737-EE996D328402}"/>
              </a:ext>
            </a:extLst>
          </p:cNvPr>
          <p:cNvSpPr>
            <a:spLocks noGrp="1"/>
          </p:cNvSpPr>
          <p:nvPr>
            <p:ph type="title"/>
          </p:nvPr>
        </p:nvSpPr>
        <p:spPr>
          <a:xfrm>
            <a:off x="186198" y="81412"/>
            <a:ext cx="6126112" cy="1424934"/>
          </a:xfrm>
        </p:spPr>
        <p:txBody>
          <a:bodyPr vert="horz" lIns="91440" tIns="45720" rIns="91440" bIns="45720" rtlCol="0" anchor="ctr">
            <a:noAutofit/>
          </a:bodyPr>
          <a:lstStyle/>
          <a:p>
            <a:pPr defTabSz="914400"/>
            <a:r>
              <a:rPr lang="en-US" sz="3200" dirty="0">
                <a:latin typeface="Arial" panose="020B0604020202020204" pitchFamily="34" charset="0"/>
                <a:ea typeface="+mj-ea"/>
                <a:cs typeface="Arial" panose="020B0604020202020204" pitchFamily="34" charset="0"/>
              </a:rPr>
              <a:t>Keys to an inclusive, accessible telehealth practice</a:t>
            </a:r>
          </a:p>
        </p:txBody>
      </p:sp>
      <p:sp>
        <p:nvSpPr>
          <p:cNvPr id="3" name="Content Placeholder 2">
            <a:extLst>
              <a:ext uri="{FF2B5EF4-FFF2-40B4-BE49-F238E27FC236}">
                <a16:creationId xmlns:a16="http://schemas.microsoft.com/office/drawing/2014/main" id="{7F9DFF12-ECBE-4A8B-9544-8C7C881B2BE4}"/>
              </a:ext>
            </a:extLst>
          </p:cNvPr>
          <p:cNvSpPr>
            <a:spLocks noGrp="1"/>
          </p:cNvSpPr>
          <p:nvPr>
            <p:ph idx="1"/>
          </p:nvPr>
        </p:nvSpPr>
        <p:spPr>
          <a:xfrm>
            <a:off x="186196" y="1345579"/>
            <a:ext cx="4095872" cy="3590693"/>
          </a:xfrm>
        </p:spPr>
        <p:txBody>
          <a:bodyPr vert="horz" lIns="91440" tIns="45720" rIns="91440" bIns="45720" rtlCol="0">
            <a:noAutofit/>
          </a:bodyPr>
          <a:lstStyle/>
          <a:p>
            <a:pPr marL="342900" indent="-228600" defTabSz="914400">
              <a:lnSpc>
                <a:spcPct val="100000"/>
              </a:lnSpc>
              <a:spcBef>
                <a:spcPts val="600"/>
              </a:spcBef>
              <a:spcAft>
                <a:spcPts val="600"/>
              </a:spcAft>
              <a:buFont typeface="Arial" panose="020B0604020202020204" pitchFamily="34" charset="0"/>
              <a:buChar char="•"/>
            </a:pPr>
            <a:r>
              <a:rPr lang="en-US" sz="2000" dirty="0">
                <a:solidFill>
                  <a:schemeClr val="tx1"/>
                </a:solidFill>
                <a:latin typeface="Arial" panose="020B0604020202020204" pitchFamily="34" charset="0"/>
                <a:ea typeface="+mn-ea"/>
                <a:cs typeface="Arial" panose="020B0604020202020204" pitchFamily="34" charset="0"/>
              </a:rPr>
              <a:t>Flexible workflow</a:t>
            </a:r>
          </a:p>
          <a:p>
            <a:pPr marL="342900" indent="-228600" defTabSz="914400">
              <a:lnSpc>
                <a:spcPct val="100000"/>
              </a:lnSpc>
              <a:spcBef>
                <a:spcPts val="600"/>
              </a:spcBef>
              <a:spcAft>
                <a:spcPts val="600"/>
              </a:spcAft>
              <a:buFont typeface="Arial" panose="020B0604020202020204" pitchFamily="34" charset="0"/>
              <a:buChar char="•"/>
            </a:pPr>
            <a:r>
              <a:rPr lang="en-US" sz="2000" dirty="0">
                <a:solidFill>
                  <a:schemeClr val="tx1"/>
                </a:solidFill>
                <a:latin typeface="Arial" panose="020B0604020202020204" pitchFamily="34" charset="0"/>
                <a:ea typeface="+mn-ea"/>
                <a:cs typeface="Arial" panose="020B0604020202020204" pitchFamily="34" charset="0"/>
              </a:rPr>
              <a:t>Additional time for training</a:t>
            </a:r>
          </a:p>
          <a:p>
            <a:pPr marL="342900" indent="-228600" defTabSz="914400">
              <a:lnSpc>
                <a:spcPct val="100000"/>
              </a:lnSpc>
              <a:spcBef>
                <a:spcPts val="600"/>
              </a:spcBef>
              <a:spcAft>
                <a:spcPts val="600"/>
              </a:spcAft>
              <a:buFont typeface="Arial" panose="020B0604020202020204" pitchFamily="34" charset="0"/>
              <a:buChar char="•"/>
            </a:pPr>
            <a:r>
              <a:rPr lang="en-US" sz="2000" dirty="0">
                <a:solidFill>
                  <a:schemeClr val="tx1"/>
                </a:solidFill>
                <a:latin typeface="Arial" panose="020B0604020202020204" pitchFamily="34" charset="0"/>
                <a:ea typeface="+mn-ea"/>
                <a:cs typeface="Arial" panose="020B0604020202020204" pitchFamily="34" charset="0"/>
              </a:rPr>
              <a:t>Inclusive patient intake process</a:t>
            </a:r>
          </a:p>
          <a:p>
            <a:pPr marL="342900" indent="-228600" defTabSz="914400">
              <a:lnSpc>
                <a:spcPct val="100000"/>
              </a:lnSpc>
              <a:spcBef>
                <a:spcPts val="600"/>
              </a:spcBef>
              <a:spcAft>
                <a:spcPts val="600"/>
              </a:spcAft>
              <a:buFont typeface="Arial" panose="020B0604020202020204" pitchFamily="34" charset="0"/>
              <a:buChar char="•"/>
            </a:pPr>
            <a:r>
              <a:rPr lang="en-US" sz="2000" dirty="0">
                <a:solidFill>
                  <a:schemeClr val="tx1"/>
                </a:solidFill>
                <a:latin typeface="Arial" panose="020B0604020202020204" pitchFamily="34" charset="0"/>
                <a:ea typeface="+mn-ea"/>
                <a:cs typeface="Arial" panose="020B0604020202020204" pitchFamily="34" charset="0"/>
              </a:rPr>
              <a:t>Dedicated telehealth support</a:t>
            </a:r>
          </a:p>
          <a:p>
            <a:pPr marL="342900" indent="-228600" defTabSz="914400">
              <a:lnSpc>
                <a:spcPct val="100000"/>
              </a:lnSpc>
              <a:spcBef>
                <a:spcPts val="600"/>
              </a:spcBef>
              <a:spcAft>
                <a:spcPts val="600"/>
              </a:spcAft>
              <a:buFont typeface="Arial" panose="020B0604020202020204" pitchFamily="34" charset="0"/>
              <a:buChar char="•"/>
            </a:pPr>
            <a:r>
              <a:rPr lang="en-US" sz="2000" dirty="0">
                <a:solidFill>
                  <a:schemeClr val="tx1"/>
                </a:solidFill>
                <a:latin typeface="Arial" panose="020B0604020202020204" pitchFamily="34" charset="0"/>
                <a:ea typeface="+mn-ea"/>
                <a:cs typeface="Arial" panose="020B0604020202020204" pitchFamily="34" charset="0"/>
              </a:rPr>
              <a:t>Extra time scheduled </a:t>
            </a:r>
            <a:r>
              <a:rPr lang="en-US" sz="2000" u="sng" dirty="0">
                <a:solidFill>
                  <a:schemeClr val="tx1"/>
                </a:solidFill>
                <a:latin typeface="Arial" panose="020B0604020202020204" pitchFamily="34" charset="0"/>
                <a:ea typeface="+mn-ea"/>
                <a:cs typeface="Arial" panose="020B0604020202020204" pitchFamily="34" charset="0"/>
              </a:rPr>
              <a:t>before</a:t>
            </a:r>
            <a:r>
              <a:rPr lang="en-US" sz="2000" dirty="0">
                <a:solidFill>
                  <a:schemeClr val="tx1"/>
                </a:solidFill>
                <a:latin typeface="Arial" panose="020B0604020202020204" pitchFamily="34" charset="0"/>
                <a:ea typeface="+mn-ea"/>
                <a:cs typeface="Arial" panose="020B0604020202020204" pitchFamily="34" charset="0"/>
              </a:rPr>
              <a:t> appointment for patient questions</a:t>
            </a:r>
          </a:p>
          <a:p>
            <a:pPr marL="342900" indent="-228600" defTabSz="914400">
              <a:lnSpc>
                <a:spcPct val="100000"/>
              </a:lnSpc>
              <a:spcBef>
                <a:spcPts val="600"/>
              </a:spcBef>
              <a:spcAft>
                <a:spcPts val="600"/>
              </a:spcAft>
              <a:buFont typeface="Arial" panose="020B0604020202020204" pitchFamily="34" charset="0"/>
              <a:buChar char="•"/>
            </a:pPr>
            <a:r>
              <a:rPr lang="en-US" sz="2000" dirty="0">
                <a:solidFill>
                  <a:schemeClr val="tx1"/>
                </a:solidFill>
                <a:latin typeface="Arial" panose="020B0604020202020204" pitchFamily="34" charset="0"/>
                <a:ea typeface="+mn-ea"/>
                <a:cs typeface="Arial" panose="020B0604020202020204" pitchFamily="34" charset="0"/>
              </a:rPr>
              <a:t>Additional support available during actual appointment</a:t>
            </a:r>
          </a:p>
        </p:txBody>
      </p:sp>
      <p:sp>
        <p:nvSpPr>
          <p:cNvPr id="2" name="Slide Number Placeholder 1">
            <a:extLst>
              <a:ext uri="{FF2B5EF4-FFF2-40B4-BE49-F238E27FC236}">
                <a16:creationId xmlns:a16="http://schemas.microsoft.com/office/drawing/2014/main" id="{FC59B63A-77A0-41ED-81D2-01DF6E7C3593}"/>
              </a:ext>
            </a:extLst>
          </p:cNvPr>
          <p:cNvSpPr>
            <a:spLocks noGrp="1"/>
          </p:cNvSpPr>
          <p:nvPr>
            <p:ph type="sldNum" sz="quarter" idx="12"/>
          </p:nvPr>
        </p:nvSpPr>
        <p:spPr>
          <a:xfrm>
            <a:off x="6457950" y="4767262"/>
            <a:ext cx="2057400" cy="273844"/>
          </a:xfrm>
        </p:spPr>
        <p:txBody>
          <a:bodyPr vert="horz" lIns="91440" tIns="45720" rIns="91440" bIns="45720" rtlCol="0" anchor="ctr">
            <a:normAutofit/>
          </a:bodyPr>
          <a:lstStyle/>
          <a:p>
            <a:pPr algn="r" defTabSz="914400">
              <a:lnSpc>
                <a:spcPct val="90000"/>
              </a:lnSpc>
              <a:spcAft>
                <a:spcPts val="600"/>
              </a:spcAft>
              <a:defRPr/>
            </a:pPr>
            <a:fld id="{AA8EF202-8E53-C04D-845E-813DA5786845}" type="slidenum">
              <a:rPr lang="en-US" sz="1200" b="0">
                <a:solidFill>
                  <a:srgbClr val="FFFFFF"/>
                </a:solidFill>
                <a:latin typeface="Calibri" panose="020F0502020204030204"/>
                <a:ea typeface="+mn-ea"/>
                <a:cs typeface="+mn-cs"/>
              </a:rPr>
              <a:pPr algn="r" defTabSz="914400">
                <a:lnSpc>
                  <a:spcPct val="90000"/>
                </a:lnSpc>
                <a:spcAft>
                  <a:spcPts val="600"/>
                </a:spcAft>
                <a:defRPr/>
              </a:pPr>
              <a:t>17</a:t>
            </a:fld>
            <a:endParaRPr lang="en-US" sz="1200" b="0">
              <a:solidFill>
                <a:srgbClr val="FFFFFF"/>
              </a:solidFill>
              <a:latin typeface="Calibri" panose="020F0502020204030204"/>
              <a:ea typeface="+mn-ea"/>
              <a:cs typeface="+mn-cs"/>
            </a:endParaRPr>
          </a:p>
        </p:txBody>
      </p:sp>
    </p:spTree>
    <p:extLst>
      <p:ext uri="{BB962C8B-B14F-4D97-AF65-F5344CB8AC3E}">
        <p14:creationId xmlns:p14="http://schemas.microsoft.com/office/powerpoint/2010/main" val="896892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A05267-5B90-4687-A62D-DC15F2E2C25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59716"/>
            <a:ext cx="9144000" cy="5548122"/>
          </a:xfrm>
          <a:prstGeom prst="rect">
            <a:avLst/>
          </a:prstGeom>
        </p:spPr>
      </p:pic>
      <p:sp>
        <p:nvSpPr>
          <p:cNvPr id="5" name="Content Placeholder 4">
            <a:extLst>
              <a:ext uri="{FF2B5EF4-FFF2-40B4-BE49-F238E27FC236}">
                <a16:creationId xmlns:a16="http://schemas.microsoft.com/office/drawing/2014/main" id="{8AE6C3EF-42B1-4568-B232-A64189C51B5F}"/>
              </a:ext>
            </a:extLst>
          </p:cNvPr>
          <p:cNvSpPr>
            <a:spLocks noGrp="1"/>
          </p:cNvSpPr>
          <p:nvPr>
            <p:ph idx="1"/>
          </p:nvPr>
        </p:nvSpPr>
        <p:spPr>
          <a:xfrm>
            <a:off x="178420" y="141248"/>
            <a:ext cx="4296936" cy="4155689"/>
          </a:xfrm>
          <a:prstGeom prst="ellipse">
            <a:avLst/>
          </a:prstGeom>
          <a:solidFill>
            <a:srgbClr val="00B050"/>
          </a:solidFill>
        </p:spPr>
        <p:txBody>
          <a:bodyPr>
            <a:noAutofit/>
          </a:bodyPr>
          <a:lstStyle/>
          <a:p>
            <a:pPr marL="0" indent="0">
              <a:lnSpc>
                <a:spcPct val="150000"/>
              </a:lnSpc>
              <a:buNone/>
            </a:pPr>
            <a:r>
              <a:rPr lang="en-US" sz="1400" dirty="0">
                <a:solidFill>
                  <a:schemeClr val="bg1"/>
                </a:solidFill>
                <a:latin typeface="Arial" panose="020B0604020202020204" pitchFamily="34" charset="0"/>
                <a:cs typeface="Arial" panose="020B0604020202020204" pitchFamily="34" charset="0"/>
              </a:rPr>
              <a:t>The </a:t>
            </a:r>
            <a:r>
              <a:rPr lang="en-US" sz="1400" i="1" dirty="0">
                <a:solidFill>
                  <a:schemeClr val="bg1"/>
                </a:solidFill>
                <a:latin typeface="Arial" panose="020B0604020202020204" pitchFamily="34" charset="0"/>
                <a:cs typeface="Arial" panose="020B0604020202020204" pitchFamily="34" charset="0"/>
              </a:rPr>
              <a:t>ProMedica National Social Determinants of Health Institute </a:t>
            </a:r>
            <a:r>
              <a:rPr lang="en-US" sz="1400" dirty="0">
                <a:solidFill>
                  <a:schemeClr val="bg1"/>
                </a:solidFill>
                <a:latin typeface="Arial" panose="020B0604020202020204" pitchFamily="34" charset="0"/>
                <a:cs typeface="Arial" panose="020B0604020202020204" pitchFamily="34" charset="0"/>
              </a:rPr>
              <a:t>creates healthier people and communities by establishing local, regional and national opportunities to integrate social determinant factors with clinical care and provide a more holistic approach to health and well-being.</a:t>
            </a:r>
          </a:p>
        </p:txBody>
      </p:sp>
    </p:spTree>
    <p:extLst>
      <p:ext uri="{BB962C8B-B14F-4D97-AF65-F5344CB8AC3E}">
        <p14:creationId xmlns:p14="http://schemas.microsoft.com/office/powerpoint/2010/main" val="3070304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C651554-9FB0-4375-B429-AE1848E3E748}"/>
              </a:ext>
            </a:extLst>
          </p:cNvPr>
          <p:cNvSpPr>
            <a:spLocks noGrp="1"/>
          </p:cNvSpPr>
          <p:nvPr>
            <p:ph idx="1"/>
          </p:nvPr>
        </p:nvSpPr>
        <p:spPr>
          <a:xfrm>
            <a:off x="7155051" y="1663146"/>
            <a:ext cx="1177870" cy="581185"/>
          </a:xfrm>
        </p:spPr>
        <p:txBody>
          <a:bodyPr/>
          <a:lstStyle/>
          <a:p>
            <a:pPr>
              <a:lnSpc>
                <a:spcPct val="100000"/>
              </a:lnSpc>
              <a:spcBef>
                <a:spcPts val="600"/>
              </a:spcBef>
            </a:pPr>
            <a:r>
              <a:rPr lang="en-US" sz="3600" b="1" dirty="0">
                <a:solidFill>
                  <a:srgbClr val="00B050"/>
                </a:solidFill>
              </a:rPr>
              <a:t>18%</a:t>
            </a:r>
          </a:p>
          <a:p>
            <a:pPr>
              <a:lnSpc>
                <a:spcPct val="100000"/>
              </a:lnSpc>
              <a:spcBef>
                <a:spcPts val="600"/>
              </a:spcBef>
            </a:pPr>
            <a:endParaRPr lang="en-US" sz="3600" b="1" dirty="0">
              <a:solidFill>
                <a:srgbClr val="00B050"/>
              </a:solidFill>
            </a:endParaRPr>
          </a:p>
          <a:p>
            <a:pPr>
              <a:lnSpc>
                <a:spcPct val="100000"/>
              </a:lnSpc>
              <a:spcBef>
                <a:spcPts val="600"/>
              </a:spcBef>
            </a:pPr>
            <a:endParaRPr lang="en-US" sz="3600" b="1" dirty="0">
              <a:solidFill>
                <a:srgbClr val="00B050"/>
              </a:solidFill>
            </a:endParaRPr>
          </a:p>
        </p:txBody>
      </p:sp>
      <p:sp>
        <p:nvSpPr>
          <p:cNvPr id="4" name="Title 3">
            <a:extLst>
              <a:ext uri="{FF2B5EF4-FFF2-40B4-BE49-F238E27FC236}">
                <a16:creationId xmlns:a16="http://schemas.microsoft.com/office/drawing/2014/main" id="{1E5B2718-C45F-4F8C-9FBC-71E0503032C8}"/>
              </a:ext>
            </a:extLst>
          </p:cNvPr>
          <p:cNvSpPr>
            <a:spLocks noGrp="1"/>
          </p:cNvSpPr>
          <p:nvPr>
            <p:ph type="title"/>
          </p:nvPr>
        </p:nvSpPr>
        <p:spPr/>
        <p:txBody>
          <a:bodyPr/>
          <a:lstStyle/>
          <a:p>
            <a:r>
              <a:rPr lang="en-US" dirty="0"/>
              <a:t>The ProMedica-Socially Determined Food Clinic produced dramatic, meaningful outcomes</a:t>
            </a:r>
            <a:br>
              <a:rPr lang="en-US" dirty="0"/>
            </a:br>
            <a:endParaRPr lang="en-US" dirty="0"/>
          </a:p>
        </p:txBody>
      </p:sp>
      <p:graphicFrame>
        <p:nvGraphicFramePr>
          <p:cNvPr id="2" name="Diagram 1"/>
          <p:cNvGraphicFramePr/>
          <p:nvPr>
            <p:extLst>
              <p:ext uri="{D42A27DB-BD31-4B8C-83A1-F6EECF244321}">
                <p14:modId xmlns:p14="http://schemas.microsoft.com/office/powerpoint/2010/main" val="2902077997"/>
              </p:ext>
            </p:extLst>
          </p:nvPr>
        </p:nvGraphicFramePr>
        <p:xfrm>
          <a:off x="514025" y="1580828"/>
          <a:ext cx="5328835" cy="3041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lowchart: Merge 2"/>
          <p:cNvSpPr/>
          <p:nvPr/>
        </p:nvSpPr>
        <p:spPr>
          <a:xfrm>
            <a:off x="5838014" y="1588578"/>
            <a:ext cx="906650" cy="798162"/>
          </a:xfrm>
          <a:prstGeom prst="flowChartMerg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erge 6"/>
          <p:cNvSpPr/>
          <p:nvPr/>
        </p:nvSpPr>
        <p:spPr>
          <a:xfrm>
            <a:off x="5838014" y="2670532"/>
            <a:ext cx="906650" cy="798162"/>
          </a:xfrm>
          <a:prstGeom prst="flowChartMerg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erge 7"/>
          <p:cNvSpPr/>
          <p:nvPr/>
        </p:nvSpPr>
        <p:spPr>
          <a:xfrm>
            <a:off x="5838014" y="3824112"/>
            <a:ext cx="906650" cy="798162"/>
          </a:xfrm>
          <a:prstGeom prst="flowChartMerg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5">
            <a:extLst>
              <a:ext uri="{FF2B5EF4-FFF2-40B4-BE49-F238E27FC236}">
                <a16:creationId xmlns:a16="http://schemas.microsoft.com/office/drawing/2014/main" id="{4C651554-9FB0-4375-B429-AE1848E3E748}"/>
              </a:ext>
            </a:extLst>
          </p:cNvPr>
          <p:cNvSpPr txBox="1">
            <a:spLocks/>
          </p:cNvSpPr>
          <p:nvPr/>
        </p:nvSpPr>
        <p:spPr>
          <a:xfrm>
            <a:off x="7325528" y="2754729"/>
            <a:ext cx="1007393" cy="581185"/>
          </a:xfrm>
          <a:prstGeom prst="rect">
            <a:avLst/>
          </a:prstGeom>
        </p:spPr>
        <p:txBody>
          <a:bodyPr/>
          <a:lstStyle>
            <a:lvl1pPr marL="0" indent="0" algn="l" defTabSz="685800" rtl="0" eaLnBrk="1" latinLnBrk="0" hangingPunct="1">
              <a:lnSpc>
                <a:spcPct val="150000"/>
              </a:lnSpc>
              <a:spcBef>
                <a:spcPts val="750"/>
              </a:spcBef>
              <a:buFont typeface="Courier New" charset="0"/>
              <a:buNone/>
              <a:defRPr sz="2100" kern="1200" baseline="0">
                <a:solidFill>
                  <a:srgbClr val="444545"/>
                </a:solidFill>
                <a:latin typeface="Arial" charset="0"/>
                <a:ea typeface="Arial" charset="0"/>
                <a:cs typeface="Arial" charset="0"/>
              </a:defRPr>
            </a:lvl1pPr>
            <a:lvl2pPr marL="514350" indent="-171450" algn="l" defTabSz="685800" rtl="0" eaLnBrk="1" latinLnBrk="0" hangingPunct="1">
              <a:lnSpc>
                <a:spcPct val="150000"/>
              </a:lnSpc>
              <a:spcBef>
                <a:spcPts val="375"/>
              </a:spcBef>
              <a:buFont typeface="Courier New" charset="0"/>
              <a:buChar char="o"/>
              <a:defRPr sz="1800" kern="1200" baseline="0">
                <a:solidFill>
                  <a:srgbClr val="444545"/>
                </a:solidFill>
                <a:latin typeface="Arial" charset="0"/>
                <a:ea typeface="Arial" charset="0"/>
                <a:cs typeface="Arial" charset="0"/>
              </a:defRPr>
            </a:lvl2pPr>
            <a:lvl3pPr marL="857250" indent="-171450" algn="l" defTabSz="685800" rtl="0" eaLnBrk="1" latinLnBrk="0" hangingPunct="1">
              <a:lnSpc>
                <a:spcPct val="150000"/>
              </a:lnSpc>
              <a:spcBef>
                <a:spcPts val="375"/>
              </a:spcBef>
              <a:buFont typeface="Courier New" charset="0"/>
              <a:buChar char="o"/>
              <a:defRPr sz="1500" kern="1200" baseline="0">
                <a:solidFill>
                  <a:srgbClr val="444545"/>
                </a:solidFill>
                <a:latin typeface="Arial" charset="0"/>
                <a:ea typeface="Arial" charset="0"/>
                <a:cs typeface="Arial" charset="0"/>
              </a:defRPr>
            </a:lvl3pPr>
            <a:lvl4pPr marL="1200150" indent="-171450" algn="l" defTabSz="685800" rtl="0" eaLnBrk="1" latinLnBrk="0" hangingPunct="1">
              <a:lnSpc>
                <a:spcPct val="150000"/>
              </a:lnSpc>
              <a:spcBef>
                <a:spcPts val="375"/>
              </a:spcBef>
              <a:buFont typeface="Courier New" charset="0"/>
              <a:buChar char="o"/>
              <a:defRPr sz="1350" kern="1200" baseline="0">
                <a:solidFill>
                  <a:srgbClr val="444545"/>
                </a:solidFill>
                <a:latin typeface="Arial" charset="0"/>
                <a:ea typeface="Arial" charset="0"/>
                <a:cs typeface="Arial" charset="0"/>
              </a:defRPr>
            </a:lvl4pPr>
            <a:lvl5pPr marL="1543050" indent="-171450" algn="l" defTabSz="685800" rtl="0" eaLnBrk="1" latinLnBrk="0" hangingPunct="1">
              <a:lnSpc>
                <a:spcPct val="150000"/>
              </a:lnSpc>
              <a:spcBef>
                <a:spcPts val="375"/>
              </a:spcBef>
              <a:buFont typeface="Courier New" charset="0"/>
              <a:buChar char="o"/>
              <a:defRPr sz="1350" kern="1200" baseline="0">
                <a:solidFill>
                  <a:srgbClr val="444545"/>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nSpc>
                <a:spcPct val="100000"/>
              </a:lnSpc>
              <a:spcBef>
                <a:spcPts val="600"/>
              </a:spcBef>
            </a:pPr>
            <a:r>
              <a:rPr lang="en-US" sz="3600" b="1" dirty="0">
                <a:solidFill>
                  <a:srgbClr val="00B050"/>
                </a:solidFill>
              </a:rPr>
              <a:t>5%</a:t>
            </a:r>
          </a:p>
          <a:p>
            <a:pPr>
              <a:lnSpc>
                <a:spcPct val="100000"/>
              </a:lnSpc>
              <a:spcBef>
                <a:spcPts val="600"/>
              </a:spcBef>
            </a:pPr>
            <a:endParaRPr lang="en-US" sz="3600" b="1" dirty="0">
              <a:solidFill>
                <a:srgbClr val="00B050"/>
              </a:solidFill>
            </a:endParaRPr>
          </a:p>
          <a:p>
            <a:pPr>
              <a:lnSpc>
                <a:spcPct val="100000"/>
              </a:lnSpc>
              <a:spcBef>
                <a:spcPts val="600"/>
              </a:spcBef>
            </a:pPr>
            <a:endParaRPr lang="en-US" sz="3600" b="1" dirty="0">
              <a:solidFill>
                <a:srgbClr val="00B050"/>
              </a:solidFill>
            </a:endParaRPr>
          </a:p>
        </p:txBody>
      </p:sp>
      <p:sp>
        <p:nvSpPr>
          <p:cNvPr id="10" name="Content Placeholder 5">
            <a:extLst>
              <a:ext uri="{FF2B5EF4-FFF2-40B4-BE49-F238E27FC236}">
                <a16:creationId xmlns:a16="http://schemas.microsoft.com/office/drawing/2014/main" id="{4C651554-9FB0-4375-B429-AE1848E3E748}"/>
              </a:ext>
            </a:extLst>
          </p:cNvPr>
          <p:cNvSpPr txBox="1">
            <a:spLocks/>
          </p:cNvSpPr>
          <p:nvPr/>
        </p:nvSpPr>
        <p:spPr>
          <a:xfrm>
            <a:off x="7240290" y="3754370"/>
            <a:ext cx="911820" cy="581185"/>
          </a:xfrm>
          <a:prstGeom prst="rect">
            <a:avLst/>
          </a:prstGeom>
        </p:spPr>
        <p:txBody>
          <a:bodyPr/>
          <a:lstStyle>
            <a:lvl1pPr marL="0" indent="0" algn="l" defTabSz="685800" rtl="0" eaLnBrk="1" latinLnBrk="0" hangingPunct="1">
              <a:lnSpc>
                <a:spcPct val="150000"/>
              </a:lnSpc>
              <a:spcBef>
                <a:spcPts val="750"/>
              </a:spcBef>
              <a:buFont typeface="Courier New" charset="0"/>
              <a:buNone/>
              <a:defRPr sz="2100" kern="1200" baseline="0">
                <a:solidFill>
                  <a:srgbClr val="444545"/>
                </a:solidFill>
                <a:latin typeface="Arial" charset="0"/>
                <a:ea typeface="Arial" charset="0"/>
                <a:cs typeface="Arial" charset="0"/>
              </a:defRPr>
            </a:lvl1pPr>
            <a:lvl2pPr marL="514350" indent="-171450" algn="l" defTabSz="685800" rtl="0" eaLnBrk="1" latinLnBrk="0" hangingPunct="1">
              <a:lnSpc>
                <a:spcPct val="150000"/>
              </a:lnSpc>
              <a:spcBef>
                <a:spcPts val="375"/>
              </a:spcBef>
              <a:buFont typeface="Courier New" charset="0"/>
              <a:buChar char="o"/>
              <a:defRPr sz="1800" kern="1200" baseline="0">
                <a:solidFill>
                  <a:srgbClr val="444545"/>
                </a:solidFill>
                <a:latin typeface="Arial" charset="0"/>
                <a:ea typeface="Arial" charset="0"/>
                <a:cs typeface="Arial" charset="0"/>
              </a:defRPr>
            </a:lvl2pPr>
            <a:lvl3pPr marL="857250" indent="-171450" algn="l" defTabSz="685800" rtl="0" eaLnBrk="1" latinLnBrk="0" hangingPunct="1">
              <a:lnSpc>
                <a:spcPct val="150000"/>
              </a:lnSpc>
              <a:spcBef>
                <a:spcPts val="375"/>
              </a:spcBef>
              <a:buFont typeface="Courier New" charset="0"/>
              <a:buChar char="o"/>
              <a:defRPr sz="1500" kern="1200" baseline="0">
                <a:solidFill>
                  <a:srgbClr val="444545"/>
                </a:solidFill>
                <a:latin typeface="Arial" charset="0"/>
                <a:ea typeface="Arial" charset="0"/>
                <a:cs typeface="Arial" charset="0"/>
              </a:defRPr>
            </a:lvl3pPr>
            <a:lvl4pPr marL="1200150" indent="-171450" algn="l" defTabSz="685800" rtl="0" eaLnBrk="1" latinLnBrk="0" hangingPunct="1">
              <a:lnSpc>
                <a:spcPct val="150000"/>
              </a:lnSpc>
              <a:spcBef>
                <a:spcPts val="375"/>
              </a:spcBef>
              <a:buFont typeface="Courier New" charset="0"/>
              <a:buChar char="o"/>
              <a:defRPr sz="1350" kern="1200" baseline="0">
                <a:solidFill>
                  <a:srgbClr val="444545"/>
                </a:solidFill>
                <a:latin typeface="Arial" charset="0"/>
                <a:ea typeface="Arial" charset="0"/>
                <a:cs typeface="Arial" charset="0"/>
              </a:defRPr>
            </a:lvl4pPr>
            <a:lvl5pPr marL="1543050" indent="-171450" algn="l" defTabSz="685800" rtl="0" eaLnBrk="1" latinLnBrk="0" hangingPunct="1">
              <a:lnSpc>
                <a:spcPct val="150000"/>
              </a:lnSpc>
              <a:spcBef>
                <a:spcPts val="375"/>
              </a:spcBef>
              <a:buFont typeface="Courier New" charset="0"/>
              <a:buChar char="o"/>
              <a:defRPr sz="1350" kern="1200" baseline="0">
                <a:solidFill>
                  <a:srgbClr val="444545"/>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nSpc>
                <a:spcPct val="100000"/>
              </a:lnSpc>
              <a:spcBef>
                <a:spcPts val="600"/>
              </a:spcBef>
            </a:pPr>
            <a:r>
              <a:rPr lang="en-US" sz="3600" b="1" dirty="0">
                <a:solidFill>
                  <a:srgbClr val="00B050"/>
                </a:solidFill>
              </a:rPr>
              <a:t>6%</a:t>
            </a:r>
          </a:p>
          <a:p>
            <a:pPr>
              <a:lnSpc>
                <a:spcPct val="100000"/>
              </a:lnSpc>
              <a:spcBef>
                <a:spcPts val="600"/>
              </a:spcBef>
            </a:pPr>
            <a:endParaRPr lang="en-US" sz="3600" b="1" dirty="0">
              <a:solidFill>
                <a:srgbClr val="00B050"/>
              </a:solidFill>
            </a:endParaRPr>
          </a:p>
          <a:p>
            <a:pPr>
              <a:lnSpc>
                <a:spcPct val="100000"/>
              </a:lnSpc>
              <a:spcBef>
                <a:spcPts val="600"/>
              </a:spcBef>
            </a:pPr>
            <a:endParaRPr lang="en-US" sz="3600" b="1" dirty="0">
              <a:solidFill>
                <a:srgbClr val="00B050"/>
              </a:solidFill>
            </a:endParaRPr>
          </a:p>
        </p:txBody>
      </p:sp>
    </p:spTree>
    <p:extLst>
      <p:ext uri="{BB962C8B-B14F-4D97-AF65-F5344CB8AC3E}">
        <p14:creationId xmlns:p14="http://schemas.microsoft.com/office/powerpoint/2010/main" val="2946914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350" dirty="0">
              <a:solidFill>
                <a:prstClr val="white"/>
              </a:solidFill>
              <a:latin typeface="Calibri" panose="020F0502020204030204"/>
            </a:endParaRPr>
          </a:p>
        </p:txBody>
      </p:sp>
      <p:pic>
        <p:nvPicPr>
          <p:cNvPr id="15" name="Picture 14" descr="Diagram&#10;&#10;Description automatically generated with low confidence">
            <a:extLst>
              <a:ext uri="{FF2B5EF4-FFF2-40B4-BE49-F238E27FC236}">
                <a16:creationId xmlns:a16="http://schemas.microsoft.com/office/drawing/2014/main" id="{9E02FF70-9A64-4C12-BD5A-4920E12B124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
          <a:stretch/>
        </p:blipFill>
        <p:spPr>
          <a:xfrm>
            <a:off x="6330188" y="417891"/>
            <a:ext cx="2596598" cy="4313785"/>
          </a:xfrm>
          <a:prstGeom prst="rect">
            <a:avLst/>
          </a:prstGeom>
        </p:spPr>
      </p:pic>
      <p:pic>
        <p:nvPicPr>
          <p:cNvPr id="6" name="Picture 5">
            <a:extLst>
              <a:ext uri="{FF2B5EF4-FFF2-40B4-BE49-F238E27FC236}">
                <a16:creationId xmlns:a16="http://schemas.microsoft.com/office/drawing/2014/main" id="{7F4C0207-0528-490A-944A-AF7CDC0E301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76228" y="414858"/>
            <a:ext cx="2737889" cy="4313785"/>
          </a:xfrm>
          <a:prstGeom prst="rect">
            <a:avLst/>
          </a:prstGeom>
        </p:spPr>
      </p:pic>
      <p:pic>
        <p:nvPicPr>
          <p:cNvPr id="9" name="Picture 8" descr="Logo&#10;&#10;Description automatically generated">
            <a:extLst>
              <a:ext uri="{FF2B5EF4-FFF2-40B4-BE49-F238E27FC236}">
                <a16:creationId xmlns:a16="http://schemas.microsoft.com/office/drawing/2014/main" id="{63CFB0B1-8197-4E89-A2AD-B5EB12AA24A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2"/>
          <a:stretch/>
        </p:blipFill>
        <p:spPr>
          <a:xfrm>
            <a:off x="282728" y="417891"/>
            <a:ext cx="2942943" cy="4313785"/>
          </a:xfrm>
          <a:prstGeom prst="rect">
            <a:avLst/>
          </a:prstGeom>
        </p:spPr>
      </p:pic>
    </p:spTree>
    <p:extLst>
      <p:ext uri="{BB962C8B-B14F-4D97-AF65-F5344CB8AC3E}">
        <p14:creationId xmlns:p14="http://schemas.microsoft.com/office/powerpoint/2010/main" val="422233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32C7AB-EA83-46A3-A59A-2262E0A08E43}"/>
              </a:ext>
            </a:extLst>
          </p:cNvPr>
          <p:cNvSpPr>
            <a:spLocks noGrp="1"/>
          </p:cNvSpPr>
          <p:nvPr>
            <p:ph type="sldNum" sz="quarter" idx="12"/>
          </p:nvPr>
        </p:nvSpPr>
        <p:spPr/>
        <p:txBody>
          <a:bodyPr/>
          <a:lstStyle/>
          <a:p>
            <a:fld id="{AA8EF202-8E53-C04D-845E-813DA5786845}" type="slidenum">
              <a:rPr lang="en-US" smtClean="0"/>
              <a:pPr/>
              <a:t>20</a:t>
            </a:fld>
            <a:endParaRPr lang="en-US" dirty="0"/>
          </a:p>
        </p:txBody>
      </p:sp>
      <p:graphicFrame>
        <p:nvGraphicFramePr>
          <p:cNvPr id="6" name="Content Placeholder 2">
            <a:extLst>
              <a:ext uri="{FF2B5EF4-FFF2-40B4-BE49-F238E27FC236}">
                <a16:creationId xmlns:a16="http://schemas.microsoft.com/office/drawing/2014/main" id="{72099B09-E938-4764-92AD-53AC2EEDD3FC}"/>
              </a:ext>
            </a:extLst>
          </p:cNvPr>
          <p:cNvGraphicFramePr>
            <a:graphicFrameLocks noGrp="1"/>
          </p:cNvGraphicFramePr>
          <p:nvPr>
            <p:ph idx="1"/>
            <p:extLst>
              <p:ext uri="{D42A27DB-BD31-4B8C-83A1-F6EECF244321}">
                <p14:modId xmlns:p14="http://schemas.microsoft.com/office/powerpoint/2010/main" val="3107891963"/>
              </p:ext>
            </p:extLst>
          </p:nvPr>
        </p:nvGraphicFramePr>
        <p:xfrm>
          <a:off x="280343" y="1158099"/>
          <a:ext cx="8637373" cy="35976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a:extLst>
              <a:ext uri="{FF2B5EF4-FFF2-40B4-BE49-F238E27FC236}">
                <a16:creationId xmlns:a16="http://schemas.microsoft.com/office/drawing/2014/main" id="{0B4AA4EA-00E4-4DE2-B822-D0319F6A3105}"/>
              </a:ext>
            </a:extLst>
          </p:cNvPr>
          <p:cNvSpPr>
            <a:spLocks noGrp="1"/>
          </p:cNvSpPr>
          <p:nvPr>
            <p:ph type="title"/>
          </p:nvPr>
        </p:nvSpPr>
        <p:spPr>
          <a:xfrm>
            <a:off x="253313" y="172080"/>
            <a:ext cx="8637373" cy="994404"/>
          </a:xfrm>
        </p:spPr>
        <p:txBody>
          <a:bodyPr/>
          <a:lstStyle/>
          <a:p>
            <a:r>
              <a:rPr lang="en-US" dirty="0"/>
              <a:t>Impact of ProMedica-Socially Determined Financial Opportunity Center </a:t>
            </a:r>
          </a:p>
        </p:txBody>
      </p:sp>
    </p:spTree>
    <p:extLst>
      <p:ext uri="{BB962C8B-B14F-4D97-AF65-F5344CB8AC3E}">
        <p14:creationId xmlns:p14="http://schemas.microsoft.com/office/powerpoint/2010/main" val="2425165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598CAA6-326F-4C0A-8A63-59C1E51544B4}"/>
              </a:ext>
            </a:extLst>
          </p:cNvPr>
          <p:cNvSpPr>
            <a:spLocks noGrp="1"/>
          </p:cNvSpPr>
          <p:nvPr>
            <p:ph type="ctrTitle"/>
          </p:nvPr>
        </p:nvSpPr>
        <p:spPr>
          <a:xfrm>
            <a:off x="0" y="0"/>
            <a:ext cx="2193073" cy="5143500"/>
          </a:xfrm>
          <a:solidFill>
            <a:srgbClr val="00B050"/>
          </a:solidFill>
        </p:spPr>
        <p:txBody>
          <a:bodyPr/>
          <a:lstStyle/>
          <a:p>
            <a:br>
              <a:rPr lang="en-US" dirty="0">
                <a:solidFill>
                  <a:schemeClr val="bg1"/>
                </a:solidFill>
              </a:rPr>
            </a:br>
            <a:br>
              <a:rPr lang="en-US" dirty="0">
                <a:solidFill>
                  <a:schemeClr val="bg1"/>
                </a:solidFill>
              </a:rPr>
            </a:br>
            <a:br>
              <a:rPr lang="en-US" dirty="0">
                <a:solidFill>
                  <a:schemeClr val="bg1"/>
                </a:solidFill>
              </a:rPr>
            </a:br>
            <a:r>
              <a:rPr lang="en-US" sz="3600" dirty="0">
                <a:solidFill>
                  <a:schemeClr val="bg1"/>
                </a:solidFill>
              </a:rPr>
              <a:t>What can you do?</a:t>
            </a:r>
          </a:p>
        </p:txBody>
      </p:sp>
      <p:sp>
        <p:nvSpPr>
          <p:cNvPr id="11" name="Subtitle 10">
            <a:extLst>
              <a:ext uri="{FF2B5EF4-FFF2-40B4-BE49-F238E27FC236}">
                <a16:creationId xmlns:a16="http://schemas.microsoft.com/office/drawing/2014/main" id="{5B1086FF-F780-4F7E-AA96-F035C9A58F2B}"/>
              </a:ext>
            </a:extLst>
          </p:cNvPr>
          <p:cNvSpPr>
            <a:spLocks noGrp="1"/>
          </p:cNvSpPr>
          <p:nvPr>
            <p:ph type="subTitle" idx="1"/>
          </p:nvPr>
        </p:nvSpPr>
        <p:spPr>
          <a:xfrm>
            <a:off x="2312021" y="212557"/>
            <a:ext cx="6284416" cy="565728"/>
          </a:xfrm>
        </p:spPr>
        <p:txBody>
          <a:bodyPr/>
          <a:lstStyle/>
          <a:p>
            <a:r>
              <a:rPr lang="en-US" sz="2800" b="0" dirty="0">
                <a:solidFill>
                  <a:srgbClr val="002E6D"/>
                </a:solidFill>
              </a:rPr>
              <a:t>You become the 1st filter…</a:t>
            </a:r>
          </a:p>
          <a:p>
            <a:endParaRPr lang="en-US" dirty="0"/>
          </a:p>
        </p:txBody>
      </p:sp>
      <p:sp>
        <p:nvSpPr>
          <p:cNvPr id="12" name="Text Placeholder 11">
            <a:extLst>
              <a:ext uri="{FF2B5EF4-FFF2-40B4-BE49-F238E27FC236}">
                <a16:creationId xmlns:a16="http://schemas.microsoft.com/office/drawing/2014/main" id="{4445D995-7295-4913-80E0-049AB69FBA6A}"/>
              </a:ext>
            </a:extLst>
          </p:cNvPr>
          <p:cNvSpPr>
            <a:spLocks noGrp="1"/>
          </p:cNvSpPr>
          <p:nvPr>
            <p:ph type="body" sz="quarter" idx="10"/>
          </p:nvPr>
        </p:nvSpPr>
        <p:spPr>
          <a:xfrm>
            <a:off x="2312021" y="778285"/>
            <a:ext cx="6679579" cy="4284370"/>
          </a:xfrm>
        </p:spPr>
        <p:txBody>
          <a:bodyPr/>
          <a:lstStyle/>
          <a:p>
            <a:pPr marL="457200" lvl="0" indent="-457200">
              <a:spcBef>
                <a:spcPts val="600"/>
              </a:spcBef>
              <a:spcAft>
                <a:spcPts val="600"/>
              </a:spcAft>
              <a:buFont typeface="+mj-lt"/>
              <a:buAutoNum type="arabicPeriod"/>
            </a:pPr>
            <a:r>
              <a:rPr lang="en-US" sz="2000" baseline="0" dirty="0"/>
              <a:t>Advocate for a revenue cycle strategy that can be administered in equitable ways</a:t>
            </a:r>
          </a:p>
          <a:p>
            <a:pPr marL="457200" lvl="0" indent="-457200">
              <a:spcBef>
                <a:spcPts val="600"/>
              </a:spcBef>
              <a:spcAft>
                <a:spcPts val="600"/>
              </a:spcAft>
              <a:buFont typeface="+mj-lt"/>
              <a:buAutoNum type="arabicPeriod"/>
            </a:pPr>
            <a:r>
              <a:rPr lang="en-US" sz="2000" baseline="0" dirty="0"/>
              <a:t>Foster a Digital Front Door strategy that makes healthcare more financially attainable </a:t>
            </a:r>
          </a:p>
          <a:p>
            <a:pPr marL="457200" lvl="0" indent="-457200">
              <a:spcBef>
                <a:spcPts val="600"/>
              </a:spcBef>
              <a:spcAft>
                <a:spcPts val="600"/>
              </a:spcAft>
              <a:buFont typeface="+mj-lt"/>
              <a:buAutoNum type="arabicPeriod"/>
            </a:pPr>
            <a:r>
              <a:rPr lang="en-US" sz="2000" baseline="0" dirty="0"/>
              <a:t>Facilitate an inclusive telehealth strategy that provides equitable access, regardless of socioeconomic status</a:t>
            </a:r>
          </a:p>
          <a:p>
            <a:pPr marL="457200" lvl="0" indent="-457200">
              <a:spcBef>
                <a:spcPts val="600"/>
              </a:spcBef>
              <a:spcAft>
                <a:spcPts val="600"/>
              </a:spcAft>
              <a:buFont typeface="+mj-lt"/>
              <a:buAutoNum type="arabicPeriod"/>
            </a:pPr>
            <a:r>
              <a:rPr lang="en-US" sz="2000" baseline="0" dirty="0"/>
              <a:t>Learn </a:t>
            </a:r>
            <a:r>
              <a:rPr lang="en-US" sz="2000" baseline="0"/>
              <a:t>about large-scale </a:t>
            </a:r>
            <a:r>
              <a:rPr lang="en-US" sz="2000" baseline="0" dirty="0"/>
              <a:t>interventions that address </a:t>
            </a:r>
            <a:r>
              <a:rPr lang="en-US" sz="2000" baseline="0" dirty="0" err="1"/>
              <a:t>SDoH</a:t>
            </a:r>
            <a:r>
              <a:rPr lang="en-US" sz="2000" baseline="0" dirty="0"/>
              <a:t> in meaningful ways</a:t>
            </a:r>
          </a:p>
          <a:p>
            <a:pPr marL="457200" lvl="0" indent="-457200">
              <a:spcBef>
                <a:spcPts val="600"/>
              </a:spcBef>
              <a:spcAft>
                <a:spcPts val="600"/>
              </a:spcAft>
              <a:buFont typeface="+mj-lt"/>
              <a:buAutoNum type="arabicPeriod"/>
            </a:pPr>
            <a:r>
              <a:rPr lang="en-US" sz="2000" baseline="0" dirty="0"/>
              <a:t>Stay informed and get educated</a:t>
            </a:r>
          </a:p>
          <a:p>
            <a:pPr marL="457200" lvl="0" indent="-457200">
              <a:spcBef>
                <a:spcPts val="600"/>
              </a:spcBef>
              <a:spcAft>
                <a:spcPts val="600"/>
              </a:spcAft>
              <a:buFont typeface="+mj-lt"/>
              <a:buAutoNum type="arabicPeriod"/>
            </a:pPr>
            <a:r>
              <a:rPr lang="en-US" sz="2000" baseline="0" dirty="0"/>
              <a:t>Socialize these topics to increase awareness</a:t>
            </a:r>
            <a:endParaRPr lang="en-US" sz="2000" dirty="0"/>
          </a:p>
          <a:p>
            <a:endParaRPr lang="en-US" dirty="0"/>
          </a:p>
        </p:txBody>
      </p:sp>
    </p:spTree>
    <p:extLst>
      <p:ext uri="{BB962C8B-B14F-4D97-AF65-F5344CB8AC3E}">
        <p14:creationId xmlns:p14="http://schemas.microsoft.com/office/powerpoint/2010/main" val="721652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74C31B0A-8478-4EA1-8BD7-968566AC22A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88026" y="-1"/>
            <a:ext cx="6567948" cy="5143501"/>
          </a:xfrm>
          <a:prstGeom prst="rect">
            <a:avLst/>
          </a:prstGeom>
        </p:spPr>
      </p:pic>
    </p:spTree>
    <p:extLst>
      <p:ext uri="{BB962C8B-B14F-4D97-AF65-F5344CB8AC3E}">
        <p14:creationId xmlns:p14="http://schemas.microsoft.com/office/powerpoint/2010/main" val="2474554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849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4">
            <a:extLst>
              <a:ext uri="{FF2B5EF4-FFF2-40B4-BE49-F238E27FC236}">
                <a16:creationId xmlns:a16="http://schemas.microsoft.com/office/drawing/2014/main" id="{BE852C58-79F9-4624-82E3-20C4BE1445B2}"/>
              </a:ext>
            </a:extLst>
          </p:cNvPr>
          <p:cNvSpPr>
            <a:spLocks noGrp="1"/>
          </p:cNvSpPr>
          <p:nvPr>
            <p:ph idx="1"/>
          </p:nvPr>
        </p:nvSpPr>
        <p:spPr>
          <a:xfrm>
            <a:off x="247136" y="735927"/>
            <a:ext cx="8637373" cy="3914555"/>
          </a:xfrm>
        </p:spPr>
        <p:txBody>
          <a:bodyPr vert="horz" lIns="68580" tIns="34290" rIns="68580" bIns="34290" rtlCol="0" anchor="t">
            <a:normAutofit/>
          </a:bodyPr>
          <a:lstStyle/>
          <a:p>
            <a:pPr>
              <a:lnSpc>
                <a:spcPct val="100000"/>
              </a:lnSpc>
            </a:pPr>
            <a:r>
              <a:rPr lang="en-US" dirty="0">
                <a:latin typeface="arial"/>
                <a:cs typeface="arial"/>
              </a:rPr>
              <a:t>Two-thirds of HFMA’s 86k members are professionals, managers and executives.</a:t>
            </a:r>
            <a:endParaRPr lang="en-US" dirty="0"/>
          </a:p>
        </p:txBody>
      </p:sp>
      <p:sp>
        <p:nvSpPr>
          <p:cNvPr id="2" name="Title 1"/>
          <p:cNvSpPr>
            <a:spLocks noGrp="1"/>
          </p:cNvSpPr>
          <p:nvPr>
            <p:ph type="title"/>
          </p:nvPr>
        </p:nvSpPr>
        <p:spPr>
          <a:xfrm>
            <a:off x="259491" y="231006"/>
            <a:ext cx="8637373" cy="618210"/>
          </a:xfrm>
        </p:spPr>
        <p:txBody>
          <a:bodyPr/>
          <a:lstStyle/>
          <a:p>
            <a:r>
              <a:rPr lang="en-US" dirty="0"/>
              <a:t>HFMA Member Career Stage</a:t>
            </a:r>
          </a:p>
        </p:txBody>
      </p:sp>
      <p:sp>
        <p:nvSpPr>
          <p:cNvPr id="6" name="Subtitle 2">
            <a:extLst>
              <a:ext uri="{FF2B5EF4-FFF2-40B4-BE49-F238E27FC236}">
                <a16:creationId xmlns:a16="http://schemas.microsoft.com/office/drawing/2014/main" id="{ED4C29A7-1FA2-4E6C-A47E-B30B73779B69}"/>
              </a:ext>
            </a:extLst>
          </p:cNvPr>
          <p:cNvSpPr txBox="1">
            <a:spLocks/>
          </p:cNvSpPr>
          <p:nvPr/>
        </p:nvSpPr>
        <p:spPr>
          <a:xfrm>
            <a:off x="3859357" y="4930630"/>
            <a:ext cx="1396584" cy="272534"/>
          </a:xfrm>
          <a:prstGeom prst="rect">
            <a:avLst/>
          </a:prstGeom>
        </p:spPr>
        <p:txBody>
          <a:bodyPr vert="horz" lIns="68580" tIns="34290" rIns="68580" bIns="34290" rtlCol="0" anchor="t">
            <a:normAutofit fontScale="85000" lnSpcReduction="10000"/>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defTabSz="685800">
              <a:spcBef>
                <a:spcPts val="750"/>
              </a:spcBef>
            </a:pPr>
            <a:r>
              <a:rPr lang="en-US" sz="1050" i="1" dirty="0">
                <a:latin typeface="arial"/>
                <a:cs typeface="arial"/>
              </a:rPr>
              <a:t>As of November 2021</a:t>
            </a:r>
          </a:p>
        </p:txBody>
      </p:sp>
      <p:grpSp>
        <p:nvGrpSpPr>
          <p:cNvPr id="21" name="Group 20">
            <a:extLst>
              <a:ext uri="{FF2B5EF4-FFF2-40B4-BE49-F238E27FC236}">
                <a16:creationId xmlns:a16="http://schemas.microsoft.com/office/drawing/2014/main" id="{5529D278-7161-480E-93C1-98AAE608CB55}"/>
              </a:ext>
            </a:extLst>
          </p:cNvPr>
          <p:cNvGrpSpPr/>
          <p:nvPr/>
        </p:nvGrpSpPr>
        <p:grpSpPr>
          <a:xfrm>
            <a:off x="2195427" y="1197350"/>
            <a:ext cx="4765499" cy="2973133"/>
            <a:chOff x="2174860" y="1113599"/>
            <a:chExt cx="4765499" cy="2973133"/>
          </a:xfrm>
        </p:grpSpPr>
        <p:graphicFrame>
          <p:nvGraphicFramePr>
            <p:cNvPr id="22" name="Chart 21">
              <a:extLst>
                <a:ext uri="{FF2B5EF4-FFF2-40B4-BE49-F238E27FC236}">
                  <a16:creationId xmlns:a16="http://schemas.microsoft.com/office/drawing/2014/main" id="{2C352BD7-529C-4C89-AC8B-B3BB8752BC0C}"/>
                </a:ext>
              </a:extLst>
            </p:cNvPr>
            <p:cNvGraphicFramePr/>
            <p:nvPr>
              <p:extLst>
                <p:ext uri="{D42A27DB-BD31-4B8C-83A1-F6EECF244321}">
                  <p14:modId xmlns:p14="http://schemas.microsoft.com/office/powerpoint/2010/main" val="2693446811"/>
                </p:ext>
              </p:extLst>
            </p:nvPr>
          </p:nvGraphicFramePr>
          <p:xfrm>
            <a:off x="3116002" y="1113599"/>
            <a:ext cx="2856272" cy="2713031"/>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a:extLst>
                <a:ext uri="{FF2B5EF4-FFF2-40B4-BE49-F238E27FC236}">
                  <a16:creationId xmlns:a16="http://schemas.microsoft.com/office/drawing/2014/main" id="{617F76F6-5499-41B8-8FF2-38E1D2976177}"/>
                </a:ext>
              </a:extLst>
            </p:cNvPr>
            <p:cNvSpPr txBox="1"/>
            <p:nvPr/>
          </p:nvSpPr>
          <p:spPr>
            <a:xfrm>
              <a:off x="2174860" y="2320959"/>
              <a:ext cx="1041872" cy="623248"/>
            </a:xfrm>
            <a:prstGeom prst="rect">
              <a:avLst/>
            </a:prstGeom>
            <a:noFill/>
          </p:spPr>
          <p:txBody>
            <a:bodyPr wrap="square" lIns="68580" tIns="34290" rIns="68580" bIns="34290" rtlCol="0" anchor="t">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3600" b="1" i="0" u="none" strike="noStrike" kern="0" cap="none" spc="-300" normalizeH="0" baseline="0" noProof="0" dirty="0">
                  <a:ln>
                    <a:noFill/>
                  </a:ln>
                  <a:solidFill>
                    <a:srgbClr val="119CD9"/>
                  </a:solidFill>
                  <a:effectLst/>
                  <a:uLnTx/>
                  <a:uFillTx/>
                  <a:latin typeface="Arial"/>
                  <a:ea typeface="Arial" charset="0"/>
                  <a:cs typeface="Arial"/>
                </a:rPr>
                <a:t>29%</a:t>
              </a:r>
              <a:endParaRPr kumimoji="0" lang="en-US" sz="3600" b="1" i="0" u="none" strike="noStrike" kern="0" cap="none" spc="-300" normalizeH="0" baseline="0" noProof="0" dirty="0">
                <a:ln>
                  <a:noFill/>
                </a:ln>
                <a:solidFill>
                  <a:srgbClr val="119CD9"/>
                </a:solidFill>
                <a:effectLst/>
                <a:uLnTx/>
                <a:uFillTx/>
                <a:latin typeface="Arial"/>
                <a:cs typeface="Arial" charset="0"/>
              </a:endParaRPr>
            </a:p>
          </p:txBody>
        </p:sp>
        <p:sp>
          <p:nvSpPr>
            <p:cNvPr id="24" name="TextBox 23">
              <a:extLst>
                <a:ext uri="{FF2B5EF4-FFF2-40B4-BE49-F238E27FC236}">
                  <a16:creationId xmlns:a16="http://schemas.microsoft.com/office/drawing/2014/main" id="{798B6FDE-6BF3-4432-B759-A4EADF0E7755}"/>
                </a:ext>
              </a:extLst>
            </p:cNvPr>
            <p:cNvSpPr txBox="1"/>
            <p:nvPr/>
          </p:nvSpPr>
          <p:spPr>
            <a:xfrm>
              <a:off x="5377551" y="1231535"/>
              <a:ext cx="1041872" cy="623248"/>
            </a:xfrm>
            <a:prstGeom prst="rect">
              <a:avLst/>
            </a:prstGeom>
            <a:noFill/>
          </p:spPr>
          <p:txBody>
            <a:bodyPr wrap="square" lIns="68580" tIns="34290" rIns="68580" bIns="34290" rtlCol="0" anchor="t">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3600" b="1" i="0" u="none" strike="noStrike" kern="0" cap="none" spc="-300" normalizeH="0" baseline="0" noProof="0" dirty="0">
                  <a:ln>
                    <a:noFill/>
                  </a:ln>
                  <a:solidFill>
                    <a:srgbClr val="00829C"/>
                  </a:solidFill>
                  <a:effectLst/>
                  <a:uLnTx/>
                  <a:uFillTx/>
                  <a:latin typeface="Arial"/>
                  <a:ea typeface="Arial" charset="0"/>
                  <a:cs typeface="Arial"/>
                </a:rPr>
                <a:t>33%</a:t>
              </a:r>
              <a:endParaRPr kumimoji="0" lang="en-US" sz="3600" b="1" i="0" u="none" strike="noStrike" kern="0" cap="none" spc="-300" normalizeH="0" baseline="0" noProof="0" dirty="0">
                <a:ln>
                  <a:noFill/>
                </a:ln>
                <a:solidFill>
                  <a:srgbClr val="00829C"/>
                </a:solidFill>
                <a:effectLst/>
                <a:uLnTx/>
                <a:uFillTx/>
                <a:latin typeface="Arial"/>
                <a:cs typeface="Arial" charset="0"/>
              </a:endParaRPr>
            </a:p>
          </p:txBody>
        </p:sp>
        <p:sp>
          <p:nvSpPr>
            <p:cNvPr id="25" name="TextBox 24">
              <a:extLst>
                <a:ext uri="{FF2B5EF4-FFF2-40B4-BE49-F238E27FC236}">
                  <a16:creationId xmlns:a16="http://schemas.microsoft.com/office/drawing/2014/main" id="{347B2048-381D-4077-87D8-CA67F87E54AE}"/>
                </a:ext>
              </a:extLst>
            </p:cNvPr>
            <p:cNvSpPr txBox="1"/>
            <p:nvPr/>
          </p:nvSpPr>
          <p:spPr>
            <a:xfrm>
              <a:off x="5261728" y="3463484"/>
              <a:ext cx="1041872" cy="623248"/>
            </a:xfrm>
            <a:prstGeom prst="rect">
              <a:avLst/>
            </a:prstGeom>
            <a:noFill/>
          </p:spPr>
          <p:txBody>
            <a:bodyPr wrap="square" lIns="68580" tIns="34290" rIns="68580" bIns="34290" rtlCol="0" anchor="t">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3600" b="1" i="0" u="none" strike="noStrike" kern="0" cap="none" spc="-300" normalizeH="0" baseline="0" noProof="0" dirty="0">
                  <a:ln>
                    <a:noFill/>
                  </a:ln>
                  <a:solidFill>
                    <a:srgbClr val="444545"/>
                  </a:solidFill>
                  <a:effectLst/>
                  <a:uLnTx/>
                  <a:uFillTx/>
                  <a:latin typeface="Arial"/>
                  <a:ea typeface="Arial" charset="0"/>
                  <a:cs typeface="Arial"/>
                </a:rPr>
                <a:t>25%</a:t>
              </a:r>
              <a:endParaRPr kumimoji="0" lang="en-US" sz="3600" b="1" i="0" u="none" strike="noStrike" kern="0" cap="none" spc="-300" normalizeH="0" baseline="0" noProof="0" dirty="0">
                <a:ln>
                  <a:noFill/>
                </a:ln>
                <a:solidFill>
                  <a:srgbClr val="444545"/>
                </a:solidFill>
                <a:effectLst/>
                <a:uLnTx/>
                <a:uFillTx/>
                <a:latin typeface="Arial"/>
                <a:cs typeface="Arial" charset="0"/>
              </a:endParaRPr>
            </a:p>
          </p:txBody>
        </p:sp>
        <p:sp>
          <p:nvSpPr>
            <p:cNvPr id="26" name="TextBox 25">
              <a:extLst>
                <a:ext uri="{FF2B5EF4-FFF2-40B4-BE49-F238E27FC236}">
                  <a16:creationId xmlns:a16="http://schemas.microsoft.com/office/drawing/2014/main" id="{A789348B-EDD3-45CD-AF9C-909A0198DE38}"/>
                </a:ext>
              </a:extLst>
            </p:cNvPr>
            <p:cNvSpPr txBox="1"/>
            <p:nvPr/>
          </p:nvSpPr>
          <p:spPr>
            <a:xfrm>
              <a:off x="5898487" y="2292864"/>
              <a:ext cx="1041872" cy="623248"/>
            </a:xfrm>
            <a:prstGeom prst="rect">
              <a:avLst/>
            </a:prstGeom>
            <a:noFill/>
          </p:spPr>
          <p:txBody>
            <a:bodyPr wrap="square" lIns="68580" tIns="34290" rIns="68580" bIns="34290" rtlCol="0" anchor="t">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3600" b="1" i="0" u="none" strike="noStrike" kern="0" cap="none" spc="-300" normalizeH="0" baseline="0" noProof="0" dirty="0">
                  <a:ln>
                    <a:noFill/>
                  </a:ln>
                  <a:solidFill>
                    <a:srgbClr val="002E6D"/>
                  </a:solidFill>
                  <a:effectLst/>
                  <a:uLnTx/>
                  <a:uFillTx/>
                  <a:latin typeface="Arial"/>
                  <a:ea typeface="Arial" charset="0"/>
                  <a:cs typeface="Arial"/>
                </a:rPr>
                <a:t>13%</a:t>
              </a:r>
              <a:endParaRPr kumimoji="0" lang="en-US" sz="3600" b="1" i="0" u="none" strike="noStrike" kern="0" cap="none" spc="-300" normalizeH="0" baseline="0" noProof="0" dirty="0">
                <a:ln>
                  <a:noFill/>
                </a:ln>
                <a:solidFill>
                  <a:srgbClr val="002E6D"/>
                </a:solidFill>
                <a:effectLst/>
                <a:uLnTx/>
                <a:uFillTx/>
                <a:latin typeface="Arial"/>
                <a:cs typeface="Arial" charset="0"/>
              </a:endParaRPr>
            </a:p>
          </p:txBody>
        </p:sp>
      </p:grpSp>
      <p:grpSp>
        <p:nvGrpSpPr>
          <p:cNvPr id="27" name="Group 26">
            <a:extLst>
              <a:ext uri="{FF2B5EF4-FFF2-40B4-BE49-F238E27FC236}">
                <a16:creationId xmlns:a16="http://schemas.microsoft.com/office/drawing/2014/main" id="{A15366B6-B1FF-46A9-8C66-D8691114E47A}"/>
              </a:ext>
            </a:extLst>
          </p:cNvPr>
          <p:cNvGrpSpPr/>
          <p:nvPr/>
        </p:nvGrpSpPr>
        <p:grpSpPr>
          <a:xfrm>
            <a:off x="2015830" y="4217000"/>
            <a:ext cx="6480222" cy="620523"/>
            <a:chOff x="2028229" y="4145550"/>
            <a:chExt cx="6480222" cy="620523"/>
          </a:xfrm>
        </p:grpSpPr>
        <p:sp>
          <p:nvSpPr>
            <p:cNvPr id="28" name="TextBox 27">
              <a:extLst>
                <a:ext uri="{FF2B5EF4-FFF2-40B4-BE49-F238E27FC236}">
                  <a16:creationId xmlns:a16="http://schemas.microsoft.com/office/drawing/2014/main" id="{7372696A-C985-420C-B54C-8CE96DE9DAA1}"/>
                </a:ext>
              </a:extLst>
            </p:cNvPr>
            <p:cNvSpPr txBox="1"/>
            <p:nvPr/>
          </p:nvSpPr>
          <p:spPr>
            <a:xfrm>
              <a:off x="5181535" y="4145550"/>
              <a:ext cx="3326916" cy="324473"/>
            </a:xfrm>
            <a:prstGeom prst="rect">
              <a:avLst/>
            </a:prstGeom>
            <a:noFill/>
          </p:spPr>
          <p:txBody>
            <a:bodyPr wrap="square" lIns="0" tIns="0" rIns="0" bIns="0" rtlCol="0" anchor="ctr">
              <a:noAutofit/>
            </a:bodyPr>
            <a:lstStyle/>
            <a:p>
              <a:pPr marL="0" marR="0" lvl="0" indent="0" defTabSz="685800" eaLnBrk="1" fontAlgn="auto" latinLnBrk="0" hangingPunct="1">
                <a:lnSpc>
                  <a:spcPct val="100000"/>
                </a:lnSpc>
                <a:spcBef>
                  <a:spcPts val="0"/>
                </a:spcBef>
                <a:spcAft>
                  <a:spcPts val="900"/>
                </a:spcAft>
                <a:buClrTx/>
                <a:buSzTx/>
                <a:buFontTx/>
                <a:buNone/>
                <a:tabLst/>
                <a:defRPr/>
              </a:pPr>
              <a:r>
                <a:rPr kumimoji="0" lang="en-US" sz="1500" b="0" i="0" u="none" strike="noStrike" kern="0" cap="none" spc="-23" normalizeH="0" baseline="0" noProof="0" dirty="0">
                  <a:ln>
                    <a:noFill/>
                  </a:ln>
                  <a:solidFill>
                    <a:prstClr val="black"/>
                  </a:solidFill>
                  <a:effectLst/>
                  <a:uLnTx/>
                  <a:uFillTx/>
                  <a:latin typeface="Arial Black" panose="020B0A04020102020204" pitchFamily="34" charset="0"/>
                </a:rPr>
                <a:t>PROFESSIONAL LEVEL</a:t>
              </a:r>
              <a:endParaRPr kumimoji="0" lang="en-US" sz="1500" b="0" i="0" u="none" strike="noStrike" kern="0" cap="none" spc="-23" normalizeH="0" baseline="0" noProof="0" dirty="0">
                <a:ln>
                  <a:noFill/>
                </a:ln>
                <a:solidFill>
                  <a:prstClr val="black"/>
                </a:solidFill>
                <a:effectLst/>
                <a:uLnTx/>
                <a:uFillTx/>
              </a:endParaRPr>
            </a:p>
          </p:txBody>
        </p:sp>
        <p:sp>
          <p:nvSpPr>
            <p:cNvPr id="29" name="Oval 28">
              <a:extLst>
                <a:ext uri="{FF2B5EF4-FFF2-40B4-BE49-F238E27FC236}">
                  <a16:creationId xmlns:a16="http://schemas.microsoft.com/office/drawing/2014/main" id="{8F1CFC47-C121-4E38-BE09-8FC55F472E30}"/>
                </a:ext>
              </a:extLst>
            </p:cNvPr>
            <p:cNvSpPr/>
            <p:nvPr/>
          </p:nvSpPr>
          <p:spPr>
            <a:xfrm>
              <a:off x="2028229" y="4205861"/>
              <a:ext cx="205740" cy="205740"/>
            </a:xfrm>
            <a:prstGeom prst="ellipse">
              <a:avLst/>
            </a:prstGeom>
            <a:solidFill>
              <a:srgbClr val="002E6D"/>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
          <p:nvSpPr>
            <p:cNvPr id="30" name="TextBox 29">
              <a:extLst>
                <a:ext uri="{FF2B5EF4-FFF2-40B4-BE49-F238E27FC236}">
                  <a16:creationId xmlns:a16="http://schemas.microsoft.com/office/drawing/2014/main" id="{B068F80E-26C9-4379-AC59-2D3A1E5BA339}"/>
                </a:ext>
              </a:extLst>
            </p:cNvPr>
            <p:cNvSpPr txBox="1"/>
            <p:nvPr/>
          </p:nvSpPr>
          <p:spPr>
            <a:xfrm>
              <a:off x="2351731" y="4426643"/>
              <a:ext cx="3369779" cy="324473"/>
            </a:xfrm>
            <a:prstGeom prst="rect">
              <a:avLst/>
            </a:prstGeom>
            <a:noFill/>
          </p:spPr>
          <p:txBody>
            <a:bodyPr wrap="square" lIns="0" tIns="0" rIns="0" bIns="0" rtlCol="0" anchor="ctr">
              <a:noAutofit/>
            </a:bodyPr>
            <a:lstStyle/>
            <a:p>
              <a:pPr marL="0" marR="0" lvl="0" indent="0" defTabSz="685800" eaLnBrk="1" fontAlgn="auto" latinLnBrk="0" hangingPunct="1">
                <a:lnSpc>
                  <a:spcPct val="100000"/>
                </a:lnSpc>
                <a:spcBef>
                  <a:spcPts val="0"/>
                </a:spcBef>
                <a:spcAft>
                  <a:spcPts val="900"/>
                </a:spcAft>
                <a:buClrTx/>
                <a:buSzTx/>
                <a:buFontTx/>
                <a:buNone/>
                <a:tabLst/>
                <a:defRPr/>
              </a:pPr>
              <a:r>
                <a:rPr kumimoji="0" lang="en-US" sz="1500" b="0" i="0" u="none" strike="noStrike" kern="0" cap="none" spc="-23" normalizeH="0" baseline="0" noProof="0" dirty="0">
                  <a:ln>
                    <a:noFill/>
                  </a:ln>
                  <a:solidFill>
                    <a:prstClr val="black"/>
                  </a:solidFill>
                  <a:effectLst/>
                  <a:uLnTx/>
                  <a:uFillTx/>
                  <a:latin typeface="Arial Black" panose="020B0A04020102020204" pitchFamily="34" charset="0"/>
                </a:rPr>
                <a:t>DIRECTOR/MID LEVEL</a:t>
              </a:r>
              <a:endParaRPr kumimoji="0" lang="en-US" sz="1500" b="0" i="0" u="none" strike="noStrike" kern="0" cap="none" spc="-23" normalizeH="0" baseline="0" noProof="0" dirty="0">
                <a:ln>
                  <a:noFill/>
                </a:ln>
                <a:solidFill>
                  <a:prstClr val="black"/>
                </a:solidFill>
                <a:effectLst/>
                <a:uLnTx/>
                <a:uFillTx/>
              </a:endParaRPr>
            </a:p>
          </p:txBody>
        </p:sp>
        <p:sp>
          <p:nvSpPr>
            <p:cNvPr id="31" name="Oval 30">
              <a:extLst>
                <a:ext uri="{FF2B5EF4-FFF2-40B4-BE49-F238E27FC236}">
                  <a16:creationId xmlns:a16="http://schemas.microsoft.com/office/drawing/2014/main" id="{DA7517A6-A789-47F9-86CA-DDE61E99D15E}"/>
                </a:ext>
              </a:extLst>
            </p:cNvPr>
            <p:cNvSpPr/>
            <p:nvPr/>
          </p:nvSpPr>
          <p:spPr>
            <a:xfrm>
              <a:off x="2028229" y="4493654"/>
              <a:ext cx="205740" cy="205740"/>
            </a:xfrm>
            <a:prstGeom prst="ellipse">
              <a:avLst/>
            </a:prstGeom>
            <a:solidFill>
              <a:srgbClr val="69767D"/>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
          <p:nvSpPr>
            <p:cNvPr id="32" name="TextBox 31">
              <a:extLst>
                <a:ext uri="{FF2B5EF4-FFF2-40B4-BE49-F238E27FC236}">
                  <a16:creationId xmlns:a16="http://schemas.microsoft.com/office/drawing/2014/main" id="{5ED4B0FE-ACE4-42D1-B79F-2974669632BE}"/>
                </a:ext>
              </a:extLst>
            </p:cNvPr>
            <p:cNvSpPr txBox="1"/>
            <p:nvPr/>
          </p:nvSpPr>
          <p:spPr>
            <a:xfrm>
              <a:off x="2351732" y="4146495"/>
              <a:ext cx="2596767" cy="324473"/>
            </a:xfrm>
            <a:prstGeom prst="rect">
              <a:avLst/>
            </a:prstGeom>
            <a:noFill/>
          </p:spPr>
          <p:txBody>
            <a:bodyPr wrap="square" lIns="0" tIns="0" rIns="0" bIns="0" rtlCol="0" anchor="ctr">
              <a:noAutofit/>
            </a:bodyPr>
            <a:lstStyle/>
            <a:p>
              <a:pPr marL="0" marR="0" lvl="0" indent="0" defTabSz="685800" eaLnBrk="1" fontAlgn="auto" latinLnBrk="0" hangingPunct="1">
                <a:lnSpc>
                  <a:spcPct val="100000"/>
                </a:lnSpc>
                <a:spcBef>
                  <a:spcPts val="0"/>
                </a:spcBef>
                <a:spcAft>
                  <a:spcPts val="900"/>
                </a:spcAft>
                <a:buClrTx/>
                <a:buSzTx/>
                <a:buFontTx/>
                <a:buNone/>
                <a:tabLst/>
                <a:defRPr/>
              </a:pPr>
              <a:r>
                <a:rPr kumimoji="0" lang="en-US" sz="1500" b="0" i="0" u="none" strike="noStrike" kern="0" cap="none" spc="-23" normalizeH="0" baseline="0" noProof="0">
                  <a:ln>
                    <a:noFill/>
                  </a:ln>
                  <a:solidFill>
                    <a:prstClr val="black"/>
                  </a:solidFill>
                  <a:effectLst/>
                  <a:uLnTx/>
                  <a:uFillTx/>
                  <a:latin typeface="Arial Black" panose="020B0A04020102020204" pitchFamily="34" charset="0"/>
                </a:rPr>
                <a:t>EXECUTIVE LEVEL</a:t>
              </a:r>
              <a:endParaRPr kumimoji="0" lang="en-US" sz="1500" b="0" i="0" u="none" strike="noStrike" kern="0" cap="none" spc="-23" normalizeH="0" baseline="0" noProof="0">
                <a:ln>
                  <a:noFill/>
                </a:ln>
                <a:solidFill>
                  <a:prstClr val="black"/>
                </a:solidFill>
                <a:effectLst/>
                <a:uLnTx/>
                <a:uFillTx/>
              </a:endParaRPr>
            </a:p>
          </p:txBody>
        </p:sp>
        <p:sp>
          <p:nvSpPr>
            <p:cNvPr id="33" name="Oval 32">
              <a:extLst>
                <a:ext uri="{FF2B5EF4-FFF2-40B4-BE49-F238E27FC236}">
                  <a16:creationId xmlns:a16="http://schemas.microsoft.com/office/drawing/2014/main" id="{E3D5D6AF-1E60-43BF-A871-FAB8EA30BFA6}"/>
                </a:ext>
              </a:extLst>
            </p:cNvPr>
            <p:cNvSpPr/>
            <p:nvPr/>
          </p:nvSpPr>
          <p:spPr>
            <a:xfrm>
              <a:off x="4858032" y="4210286"/>
              <a:ext cx="205740" cy="205740"/>
            </a:xfrm>
            <a:prstGeom prst="ellipse">
              <a:avLst/>
            </a:prstGeom>
            <a:solidFill>
              <a:srgbClr val="119CD9"/>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
          <p:nvSpPr>
            <p:cNvPr id="34" name="TextBox 33">
              <a:extLst>
                <a:ext uri="{FF2B5EF4-FFF2-40B4-BE49-F238E27FC236}">
                  <a16:creationId xmlns:a16="http://schemas.microsoft.com/office/drawing/2014/main" id="{F5879D66-ADC0-43DD-B929-389094B67A8A}"/>
                </a:ext>
              </a:extLst>
            </p:cNvPr>
            <p:cNvSpPr txBox="1"/>
            <p:nvPr/>
          </p:nvSpPr>
          <p:spPr>
            <a:xfrm>
              <a:off x="5181535" y="4441600"/>
              <a:ext cx="2596767" cy="324473"/>
            </a:xfrm>
            <a:prstGeom prst="rect">
              <a:avLst/>
            </a:prstGeom>
            <a:noFill/>
          </p:spPr>
          <p:txBody>
            <a:bodyPr wrap="square" lIns="0" tIns="0" rIns="0" bIns="0" rtlCol="0" anchor="ctr">
              <a:noAutofit/>
            </a:bodyPr>
            <a:lstStyle/>
            <a:p>
              <a:pPr marL="0" marR="0" lvl="0" indent="0" defTabSz="685800" eaLnBrk="1" fontAlgn="auto" latinLnBrk="0" hangingPunct="1">
                <a:lnSpc>
                  <a:spcPct val="100000"/>
                </a:lnSpc>
                <a:spcBef>
                  <a:spcPts val="0"/>
                </a:spcBef>
                <a:spcAft>
                  <a:spcPts val="900"/>
                </a:spcAft>
                <a:buClrTx/>
                <a:buSzTx/>
                <a:buFontTx/>
                <a:buNone/>
                <a:tabLst/>
                <a:defRPr/>
              </a:pPr>
              <a:r>
                <a:rPr kumimoji="0" lang="en-US" sz="1500" b="0" i="0" u="none" strike="noStrike" kern="0" cap="none" spc="-23" normalizeH="0" baseline="0" noProof="0" dirty="0">
                  <a:ln>
                    <a:noFill/>
                  </a:ln>
                  <a:solidFill>
                    <a:prstClr val="black"/>
                  </a:solidFill>
                  <a:effectLst/>
                  <a:uLnTx/>
                  <a:uFillTx/>
                  <a:latin typeface="Arial Black" panose="020B0A04020102020204" pitchFamily="34" charset="0"/>
                </a:rPr>
                <a:t>OTHER</a:t>
              </a:r>
              <a:endParaRPr kumimoji="0" lang="en-US" sz="1500" b="0" i="0" u="none" strike="noStrike" kern="0" cap="none" spc="-23" normalizeH="0" baseline="0" noProof="0" dirty="0">
                <a:ln>
                  <a:noFill/>
                </a:ln>
                <a:solidFill>
                  <a:prstClr val="black"/>
                </a:solidFill>
                <a:effectLst/>
                <a:uLnTx/>
                <a:uFillTx/>
              </a:endParaRPr>
            </a:p>
          </p:txBody>
        </p:sp>
        <p:sp>
          <p:nvSpPr>
            <p:cNvPr id="35" name="Oval 34">
              <a:extLst>
                <a:ext uri="{FF2B5EF4-FFF2-40B4-BE49-F238E27FC236}">
                  <a16:creationId xmlns:a16="http://schemas.microsoft.com/office/drawing/2014/main" id="{3DA0675E-9734-4D0D-AA1A-3A5F61431CE7}"/>
                </a:ext>
              </a:extLst>
            </p:cNvPr>
            <p:cNvSpPr/>
            <p:nvPr/>
          </p:nvSpPr>
          <p:spPr>
            <a:xfrm>
              <a:off x="4865568" y="4504202"/>
              <a:ext cx="205740" cy="205740"/>
            </a:xfrm>
            <a:prstGeom prst="ellipse">
              <a:avLst/>
            </a:prstGeom>
            <a:solidFill>
              <a:srgbClr val="00829C"/>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801673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8ADBF5E-6CF2-4676-A014-8447C99056DD}"/>
              </a:ext>
            </a:extLst>
          </p:cNvPr>
          <p:cNvGrpSpPr/>
          <p:nvPr/>
        </p:nvGrpSpPr>
        <p:grpSpPr>
          <a:xfrm>
            <a:off x="282498" y="972136"/>
            <a:ext cx="8579004" cy="3564556"/>
            <a:chOff x="86905" y="521435"/>
            <a:chExt cx="8970189" cy="3779567"/>
          </a:xfrm>
        </p:grpSpPr>
        <p:pic>
          <p:nvPicPr>
            <p:cNvPr id="5" name="Picture 4">
              <a:extLst>
                <a:ext uri="{FF2B5EF4-FFF2-40B4-BE49-F238E27FC236}">
                  <a16:creationId xmlns:a16="http://schemas.microsoft.com/office/drawing/2014/main" id="{B4BFC804-904D-4761-BBA3-47498AC4AF5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6905" y="521435"/>
              <a:ext cx="8970189" cy="3779567"/>
            </a:xfrm>
            <a:prstGeom prst="rect">
              <a:avLst/>
            </a:prstGeom>
            <a:ln w="12700">
              <a:noFill/>
            </a:ln>
          </p:spPr>
        </p:pic>
        <p:sp>
          <p:nvSpPr>
            <p:cNvPr id="6" name="Rectangle 5">
              <a:extLst>
                <a:ext uri="{FF2B5EF4-FFF2-40B4-BE49-F238E27FC236}">
                  <a16:creationId xmlns:a16="http://schemas.microsoft.com/office/drawing/2014/main" id="{5F6A54EF-44C8-4E31-A438-7BF875EB48FE}"/>
                </a:ext>
              </a:extLst>
            </p:cNvPr>
            <p:cNvSpPr/>
            <p:nvPr/>
          </p:nvSpPr>
          <p:spPr>
            <a:xfrm>
              <a:off x="6302559" y="521435"/>
              <a:ext cx="1277137" cy="302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itle 8">
            <a:extLst>
              <a:ext uri="{FF2B5EF4-FFF2-40B4-BE49-F238E27FC236}">
                <a16:creationId xmlns:a16="http://schemas.microsoft.com/office/drawing/2014/main" id="{2278CE41-F310-41BF-8DA4-3C3BDA619660}"/>
              </a:ext>
            </a:extLst>
          </p:cNvPr>
          <p:cNvSpPr>
            <a:spLocks noGrp="1"/>
          </p:cNvSpPr>
          <p:nvPr>
            <p:ph type="ctrTitle"/>
          </p:nvPr>
        </p:nvSpPr>
        <p:spPr>
          <a:xfrm>
            <a:off x="359561" y="218148"/>
            <a:ext cx="8424878" cy="609424"/>
          </a:xfrm>
        </p:spPr>
        <p:txBody>
          <a:bodyPr>
            <a:normAutofit/>
          </a:bodyPr>
          <a:lstStyle/>
          <a:p>
            <a:r>
              <a:rPr lang="en-US" sz="3000" b="0" dirty="0">
                <a:solidFill>
                  <a:srgbClr val="002E6D"/>
                </a:solidFill>
              </a:rPr>
              <a:t>South Carolina’s </a:t>
            </a:r>
            <a:r>
              <a:rPr lang="en-US" b="0" dirty="0">
                <a:solidFill>
                  <a:srgbClr val="002E6D"/>
                </a:solidFill>
              </a:rPr>
              <a:t>Diversity</a:t>
            </a:r>
            <a:r>
              <a:rPr lang="en-US" sz="3000" b="0" dirty="0">
                <a:solidFill>
                  <a:srgbClr val="002E6D"/>
                </a:solidFill>
              </a:rPr>
              <a:t> &amp; Inclusion Initiative</a:t>
            </a:r>
          </a:p>
        </p:txBody>
      </p:sp>
    </p:spTree>
    <p:extLst>
      <p:ext uri="{BB962C8B-B14F-4D97-AF65-F5344CB8AC3E}">
        <p14:creationId xmlns:p14="http://schemas.microsoft.com/office/powerpoint/2010/main" val="2689059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685800"/>
            <a:fld id="{AA8EF202-8E53-C04D-845E-813DA5786845}" type="slidenum">
              <a:rPr lang="en-US">
                <a:solidFill>
                  <a:prstClr val="black">
                    <a:tint val="75000"/>
                  </a:prstClr>
                </a:solidFill>
                <a:latin typeface="Calibri" panose="020F0502020204030204"/>
              </a:rPr>
              <a:pPr defTabSz="685800"/>
              <a:t>26</a:t>
            </a:fld>
            <a:endParaRPr lang="en-US" dirty="0">
              <a:solidFill>
                <a:prstClr val="black">
                  <a:tint val="75000"/>
                </a:prstClr>
              </a:solidFill>
              <a:latin typeface="Calibri" panose="020F0502020204030204"/>
            </a:endParaRPr>
          </a:p>
        </p:txBody>
      </p:sp>
      <p:pic>
        <p:nvPicPr>
          <p:cNvPr id="1026" name="Picture 2" descr="Chicago Scholars">
            <a:extLst>
              <a:ext uri="{FF2B5EF4-FFF2-40B4-BE49-F238E27FC236}">
                <a16:creationId xmlns:a16="http://schemas.microsoft.com/office/drawing/2014/main" id="{812F78CB-4FCA-4206-83A6-A852EE656D3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49590"/>
            <a:ext cx="9144000" cy="3968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648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0228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E87C409-1C9A-4D51-B825-15546C2AA5E7}"/>
              </a:ext>
            </a:extLst>
          </p:cNvPr>
          <p:cNvSpPr txBox="1"/>
          <p:nvPr/>
        </p:nvSpPr>
        <p:spPr>
          <a:xfrm>
            <a:off x="2406895" y="4105062"/>
            <a:ext cx="4330210" cy="276999"/>
          </a:xfrm>
          <a:prstGeom prst="rect">
            <a:avLst/>
          </a:prstGeom>
          <a:noFill/>
        </p:spPr>
        <p:txBody>
          <a:bodyPr wrap="square">
            <a:spAutoFit/>
          </a:bodyPr>
          <a:lstStyle/>
          <a:p>
            <a:r>
              <a:rPr lang="en-US" sz="1200" dirty="0"/>
              <a:t>https://www.hfma.org/industry-initiatives/healthcare-2030.html</a:t>
            </a:r>
          </a:p>
        </p:txBody>
      </p:sp>
      <p:sp>
        <p:nvSpPr>
          <p:cNvPr id="7" name="Title 6">
            <a:extLst>
              <a:ext uri="{FF2B5EF4-FFF2-40B4-BE49-F238E27FC236}">
                <a16:creationId xmlns:a16="http://schemas.microsoft.com/office/drawing/2014/main" id="{506B7485-5C60-48D1-A5F4-E1DC146ED450}"/>
              </a:ext>
            </a:extLst>
          </p:cNvPr>
          <p:cNvSpPr>
            <a:spLocks noGrp="1"/>
          </p:cNvSpPr>
          <p:nvPr>
            <p:ph type="title"/>
          </p:nvPr>
        </p:nvSpPr>
        <p:spPr>
          <a:xfrm>
            <a:off x="259491" y="231006"/>
            <a:ext cx="8637373" cy="519420"/>
          </a:xfrm>
        </p:spPr>
        <p:txBody>
          <a:bodyPr/>
          <a:lstStyle/>
          <a:p>
            <a:r>
              <a:rPr lang="en-US" dirty="0"/>
              <a:t>Healthcare 2030 Series </a:t>
            </a:r>
          </a:p>
        </p:txBody>
      </p:sp>
      <p:grpSp>
        <p:nvGrpSpPr>
          <p:cNvPr id="12" name="Group 11">
            <a:extLst>
              <a:ext uri="{FF2B5EF4-FFF2-40B4-BE49-F238E27FC236}">
                <a16:creationId xmlns:a16="http://schemas.microsoft.com/office/drawing/2014/main" id="{BAE9BC0F-BF67-41BF-98D7-E7A7D4025F34}"/>
              </a:ext>
            </a:extLst>
          </p:cNvPr>
          <p:cNvGrpSpPr/>
          <p:nvPr/>
        </p:nvGrpSpPr>
        <p:grpSpPr>
          <a:xfrm>
            <a:off x="91851" y="1086795"/>
            <a:ext cx="8960298" cy="2726023"/>
            <a:chOff x="91851" y="1086795"/>
            <a:chExt cx="8960298" cy="2726023"/>
          </a:xfrm>
        </p:grpSpPr>
        <p:pic>
          <p:nvPicPr>
            <p:cNvPr id="2" name="Picture 1">
              <a:extLst>
                <a:ext uri="{FF2B5EF4-FFF2-40B4-BE49-F238E27FC236}">
                  <a16:creationId xmlns:a16="http://schemas.microsoft.com/office/drawing/2014/main" id="{D96D2D7E-27AD-4865-9C30-8B5803B47B0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44459" y="1086795"/>
              <a:ext cx="2103120" cy="2726022"/>
            </a:xfrm>
            <a:prstGeom prst="rect">
              <a:avLst/>
            </a:prstGeom>
            <a:ln w="9525">
              <a:solidFill>
                <a:schemeClr val="bg1">
                  <a:lumMod val="50000"/>
                </a:schemeClr>
              </a:solidFill>
            </a:ln>
          </p:spPr>
        </p:pic>
        <p:pic>
          <p:nvPicPr>
            <p:cNvPr id="4" name="Picture 3">
              <a:extLst>
                <a:ext uri="{FF2B5EF4-FFF2-40B4-BE49-F238E27FC236}">
                  <a16:creationId xmlns:a16="http://schemas.microsoft.com/office/drawing/2014/main" id="{29BC170D-0007-4153-B2EF-5AE5ED687D99}"/>
                </a:ext>
              </a:extLst>
            </p:cNvPr>
            <p:cNvPicPr>
              <a:picLocks noChangeAspect="1"/>
            </p:cNvPicPr>
            <p:nvPr/>
          </p:nvPicPr>
          <p:blipFill>
            <a:blip r:embed="rId4"/>
            <a:stretch>
              <a:fillRect/>
            </a:stretch>
          </p:blipFill>
          <p:spPr>
            <a:xfrm>
              <a:off x="91851" y="1101091"/>
              <a:ext cx="2103120" cy="2711727"/>
            </a:xfrm>
            <a:prstGeom prst="rect">
              <a:avLst/>
            </a:prstGeom>
            <a:ln w="9525">
              <a:solidFill>
                <a:schemeClr val="bg1">
                  <a:lumMod val="50000"/>
                </a:schemeClr>
              </a:solidFill>
            </a:ln>
          </p:spPr>
        </p:pic>
        <p:pic>
          <p:nvPicPr>
            <p:cNvPr id="8" name="Picture 7">
              <a:extLst>
                <a:ext uri="{FF2B5EF4-FFF2-40B4-BE49-F238E27FC236}">
                  <a16:creationId xmlns:a16="http://schemas.microsoft.com/office/drawing/2014/main" id="{6A85E942-E01A-4AAA-A17F-10AB8E8D7C0F}"/>
                </a:ext>
              </a:extLst>
            </p:cNvPr>
            <p:cNvPicPr>
              <a:picLocks noChangeAspect="1"/>
            </p:cNvPicPr>
            <p:nvPr/>
          </p:nvPicPr>
          <p:blipFill>
            <a:blip r:embed="rId5"/>
            <a:stretch>
              <a:fillRect/>
            </a:stretch>
          </p:blipFill>
          <p:spPr>
            <a:xfrm>
              <a:off x="4693841" y="1086795"/>
              <a:ext cx="2103120" cy="2721047"/>
            </a:xfrm>
            <a:prstGeom prst="rect">
              <a:avLst/>
            </a:prstGeom>
            <a:ln>
              <a:solidFill>
                <a:schemeClr val="bg1">
                  <a:lumMod val="50000"/>
                </a:schemeClr>
              </a:solidFill>
            </a:ln>
          </p:spPr>
        </p:pic>
        <p:pic>
          <p:nvPicPr>
            <p:cNvPr id="11" name="Picture 10">
              <a:extLst>
                <a:ext uri="{FF2B5EF4-FFF2-40B4-BE49-F238E27FC236}">
                  <a16:creationId xmlns:a16="http://schemas.microsoft.com/office/drawing/2014/main" id="{762B08B0-F565-4F50-9A63-FF48AAAB397D}"/>
                </a:ext>
              </a:extLst>
            </p:cNvPr>
            <p:cNvPicPr>
              <a:picLocks noChangeAspect="1"/>
            </p:cNvPicPr>
            <p:nvPr/>
          </p:nvPicPr>
          <p:blipFill>
            <a:blip r:embed="rId6"/>
            <a:stretch>
              <a:fillRect/>
            </a:stretch>
          </p:blipFill>
          <p:spPr>
            <a:xfrm>
              <a:off x="6938805" y="1086795"/>
              <a:ext cx="2113344" cy="2724912"/>
            </a:xfrm>
            <a:prstGeom prst="rect">
              <a:avLst/>
            </a:prstGeom>
            <a:ln>
              <a:solidFill>
                <a:schemeClr val="bg1">
                  <a:lumMod val="50000"/>
                </a:schemeClr>
              </a:solidFill>
            </a:ln>
          </p:spPr>
        </p:pic>
      </p:grpSp>
    </p:spTree>
    <p:extLst>
      <p:ext uri="{BB962C8B-B14F-4D97-AF65-F5344CB8AC3E}">
        <p14:creationId xmlns:p14="http://schemas.microsoft.com/office/powerpoint/2010/main" val="37921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14823E-752D-4778-9868-88B25CD3BD42}"/>
              </a:ext>
            </a:extLst>
          </p:cNvPr>
          <p:cNvSpPr txBox="1"/>
          <p:nvPr/>
        </p:nvSpPr>
        <p:spPr>
          <a:xfrm>
            <a:off x="1110155" y="4788235"/>
            <a:ext cx="6923690"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https://www.hfma.org/industry-initiatives/standardizing-denial-metrics-revenue-cycle-benchmarking-process-improvement.html</a:t>
            </a:r>
          </a:p>
        </p:txBody>
      </p:sp>
      <p:pic>
        <p:nvPicPr>
          <p:cNvPr id="4" name="Picture 3">
            <a:extLst>
              <a:ext uri="{FF2B5EF4-FFF2-40B4-BE49-F238E27FC236}">
                <a16:creationId xmlns:a16="http://schemas.microsoft.com/office/drawing/2014/main" id="{5772D9FE-EC15-4F68-9F6A-6725A725C3A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7135" y="802393"/>
            <a:ext cx="2969846" cy="3876431"/>
          </a:xfrm>
          <a:prstGeom prst="rect">
            <a:avLst/>
          </a:prstGeom>
          <a:ln>
            <a:solidFill>
              <a:schemeClr val="accent1">
                <a:lumMod val="50000"/>
              </a:schemeClr>
            </a:solidFill>
          </a:ln>
        </p:spPr>
      </p:pic>
      <p:sp>
        <p:nvSpPr>
          <p:cNvPr id="7" name="Content Placeholder 6">
            <a:extLst>
              <a:ext uri="{FF2B5EF4-FFF2-40B4-BE49-F238E27FC236}">
                <a16:creationId xmlns:a16="http://schemas.microsoft.com/office/drawing/2014/main" id="{1657AD00-F475-4980-8977-356B37587E56}"/>
              </a:ext>
            </a:extLst>
          </p:cNvPr>
          <p:cNvSpPr>
            <a:spLocks noGrp="1"/>
          </p:cNvSpPr>
          <p:nvPr>
            <p:ph idx="1"/>
          </p:nvPr>
        </p:nvSpPr>
        <p:spPr>
          <a:xfrm>
            <a:off x="3300800" y="876298"/>
            <a:ext cx="5843199" cy="3728619"/>
          </a:xfrm>
        </p:spPr>
        <p:txBody>
          <a:bodyPr/>
          <a:lstStyle/>
          <a:p>
            <a:pPr marL="342900" indent="-342900">
              <a:buFont typeface="Arial" panose="020B0604020202020204" pitchFamily="34" charset="0"/>
              <a:buChar char="•"/>
            </a:pPr>
            <a:r>
              <a:rPr lang="en-US" dirty="0"/>
              <a:t>Initial Denial Rate</a:t>
            </a:r>
          </a:p>
          <a:p>
            <a:pPr marL="342900" indent="-342900">
              <a:buFont typeface="Arial" panose="020B0604020202020204" pitchFamily="34" charset="0"/>
              <a:buChar char="•"/>
            </a:pPr>
            <a:r>
              <a:rPr lang="en-US" dirty="0"/>
              <a:t>Primary Denial Rate</a:t>
            </a:r>
          </a:p>
          <a:p>
            <a:pPr marL="342900" indent="-342900">
              <a:lnSpc>
                <a:spcPct val="100000"/>
              </a:lnSpc>
              <a:buFont typeface="Arial" panose="020B0604020202020204" pitchFamily="34" charset="0"/>
              <a:buChar char="•"/>
            </a:pPr>
            <a:r>
              <a:rPr lang="en-US" dirty="0"/>
              <a:t>Denial Write-Offs as a Percentage of Net Patient Service Revenue</a:t>
            </a:r>
          </a:p>
          <a:p>
            <a:pPr marL="342900" indent="-342900">
              <a:buFont typeface="Arial" panose="020B0604020202020204" pitchFamily="34" charset="0"/>
              <a:buChar char="•"/>
            </a:pPr>
            <a:r>
              <a:rPr lang="en-US" dirty="0"/>
              <a:t>Time from Initial Denial to Appeal</a:t>
            </a:r>
          </a:p>
          <a:p>
            <a:pPr marL="342900" indent="-342900">
              <a:buFont typeface="Arial" panose="020B0604020202020204" pitchFamily="34" charset="0"/>
              <a:buChar char="•"/>
            </a:pPr>
            <a:r>
              <a:rPr lang="en-US" dirty="0"/>
              <a:t>Time from Initial Denial to Claim Resolution</a:t>
            </a:r>
          </a:p>
          <a:p>
            <a:pPr marL="342900" indent="-342900">
              <a:buFont typeface="Arial" panose="020B0604020202020204" pitchFamily="34" charset="0"/>
              <a:buChar char="•"/>
            </a:pPr>
            <a:r>
              <a:rPr lang="en-US" dirty="0"/>
              <a:t>Percentage of Initial Denials Overturned </a:t>
            </a:r>
          </a:p>
        </p:txBody>
      </p:sp>
      <p:sp>
        <p:nvSpPr>
          <p:cNvPr id="5" name="Title 4">
            <a:extLst>
              <a:ext uri="{FF2B5EF4-FFF2-40B4-BE49-F238E27FC236}">
                <a16:creationId xmlns:a16="http://schemas.microsoft.com/office/drawing/2014/main" id="{C4CDBE43-6767-492F-820B-E11D439C0365}"/>
              </a:ext>
            </a:extLst>
          </p:cNvPr>
          <p:cNvSpPr>
            <a:spLocks noGrp="1"/>
          </p:cNvSpPr>
          <p:nvPr>
            <p:ph type="title"/>
          </p:nvPr>
        </p:nvSpPr>
        <p:spPr>
          <a:xfrm>
            <a:off x="259491" y="231006"/>
            <a:ext cx="8637373" cy="559033"/>
          </a:xfrm>
        </p:spPr>
        <p:txBody>
          <a:bodyPr/>
          <a:lstStyle/>
          <a:p>
            <a:r>
              <a:rPr lang="en-US" dirty="0"/>
              <a:t>Key Performance Indicators for Claim Integrity</a:t>
            </a:r>
          </a:p>
        </p:txBody>
      </p:sp>
    </p:spTree>
    <p:extLst>
      <p:ext uri="{BB962C8B-B14F-4D97-AF65-F5344CB8AC3E}">
        <p14:creationId xmlns:p14="http://schemas.microsoft.com/office/powerpoint/2010/main" val="3799202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37F688-FB9E-48C0-88FE-97D4EAB3035D}"/>
              </a:ext>
            </a:extLst>
          </p:cNvPr>
          <p:cNvPicPr>
            <a:picLocks noChangeAspect="1"/>
          </p:cNvPicPr>
          <p:nvPr/>
        </p:nvPicPr>
        <p:blipFill>
          <a:blip r:embed="rId3" cstate="screen">
            <a:extLst>
              <a:ext uri="{28A0092B-C50C-407E-A947-70E740481C1C}">
                <a14:useLocalDpi xmlns:a14="http://schemas.microsoft.com/office/drawing/2010/main" val="0"/>
              </a:ext>
            </a:extLst>
          </a:blip>
          <a:srcRect t="8667" b="8667"/>
          <a:stretch/>
        </p:blipFill>
        <p:spPr>
          <a:xfrm>
            <a:off x="381002" y="997268"/>
            <a:ext cx="3901440" cy="3225164"/>
          </a:xfrm>
          <a:prstGeom prst="rect">
            <a:avLst/>
          </a:prstGeom>
        </p:spPr>
      </p:pic>
      <p:pic>
        <p:nvPicPr>
          <p:cNvPr id="3" name="Picture 2" descr="A roll of toilet paper&#10;&#10;Description automatically generated">
            <a:extLst>
              <a:ext uri="{FF2B5EF4-FFF2-40B4-BE49-F238E27FC236}">
                <a16:creationId xmlns:a16="http://schemas.microsoft.com/office/drawing/2014/main" id="{D71E6823-D437-4C9F-A854-70DA8243C7D4}"/>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l="15797" t="3888" r="12756" b="7739"/>
          <a:stretch/>
        </p:blipFill>
        <p:spPr>
          <a:xfrm>
            <a:off x="4789079" y="997268"/>
            <a:ext cx="3914446" cy="3216305"/>
          </a:xfrm>
          <a:prstGeom prst="rect">
            <a:avLst/>
          </a:prstGeom>
        </p:spPr>
      </p:pic>
    </p:spTree>
    <p:extLst>
      <p:ext uri="{BB962C8B-B14F-4D97-AF65-F5344CB8AC3E}">
        <p14:creationId xmlns:p14="http://schemas.microsoft.com/office/powerpoint/2010/main" val="113817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D75DB76-E144-4E06-A97F-8FF3236351B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30376" y="1437532"/>
            <a:ext cx="3343712" cy="2792932"/>
          </a:xfrm>
          <a:prstGeom prst="rect">
            <a:avLst/>
          </a:prstGeom>
        </p:spPr>
      </p:pic>
      <p:sp>
        <p:nvSpPr>
          <p:cNvPr id="10" name="Title 9">
            <a:extLst>
              <a:ext uri="{FF2B5EF4-FFF2-40B4-BE49-F238E27FC236}">
                <a16:creationId xmlns:a16="http://schemas.microsoft.com/office/drawing/2014/main" id="{F6C4181F-4A19-4A67-BC07-2209BF2F9C21}"/>
              </a:ext>
            </a:extLst>
          </p:cNvPr>
          <p:cNvSpPr>
            <a:spLocks noGrp="1"/>
          </p:cNvSpPr>
          <p:nvPr>
            <p:ph type="ctrTitle"/>
          </p:nvPr>
        </p:nvSpPr>
        <p:spPr>
          <a:xfrm>
            <a:off x="271391" y="218684"/>
            <a:ext cx="8424878" cy="609424"/>
          </a:xfrm>
        </p:spPr>
        <p:txBody>
          <a:bodyPr/>
          <a:lstStyle/>
          <a:p>
            <a:r>
              <a:rPr lang="en-US" b="0" dirty="0">
                <a:solidFill>
                  <a:srgbClr val="002E6D"/>
                </a:solidFill>
              </a:rPr>
              <a:t>New, first-of-its-kind master’s degree program</a:t>
            </a:r>
          </a:p>
        </p:txBody>
      </p:sp>
      <p:sp>
        <p:nvSpPr>
          <p:cNvPr id="11" name="Text Placeholder 10">
            <a:extLst>
              <a:ext uri="{FF2B5EF4-FFF2-40B4-BE49-F238E27FC236}">
                <a16:creationId xmlns:a16="http://schemas.microsoft.com/office/drawing/2014/main" id="{C724BFE0-F73D-49C3-817D-94FCE92C6B45}"/>
              </a:ext>
            </a:extLst>
          </p:cNvPr>
          <p:cNvSpPr>
            <a:spLocks noGrp="1"/>
          </p:cNvSpPr>
          <p:nvPr>
            <p:ph type="body" sz="quarter" idx="10"/>
          </p:nvPr>
        </p:nvSpPr>
        <p:spPr>
          <a:xfrm>
            <a:off x="271390" y="828108"/>
            <a:ext cx="7005063" cy="3957223"/>
          </a:xfrm>
        </p:spPr>
        <p:txBody>
          <a:bodyPr>
            <a:normAutofit lnSpcReduction="10000"/>
          </a:bodyPr>
          <a:lstStyle/>
          <a:p>
            <a:pPr marL="342900" indent="-342900">
              <a:lnSpc>
                <a:spcPct val="200000"/>
              </a:lnSpc>
              <a:buFont typeface="Arial" panose="020B0604020202020204" pitchFamily="34" charset="0"/>
              <a:buChar char="•"/>
            </a:pPr>
            <a:r>
              <a:rPr lang="en-US" sz="2000" dirty="0"/>
              <a:t>Developed jointly by HFMA and Boise State University</a:t>
            </a:r>
          </a:p>
          <a:p>
            <a:pPr marL="342900" indent="-342900">
              <a:lnSpc>
                <a:spcPct val="200000"/>
              </a:lnSpc>
              <a:buFont typeface="Arial" panose="020B0604020202020204" pitchFamily="34" charset="0"/>
              <a:buChar char="•"/>
            </a:pPr>
            <a:r>
              <a:rPr lang="en-US" sz="2000" dirty="0"/>
              <a:t>Taught by faculty from both organizations</a:t>
            </a:r>
          </a:p>
          <a:p>
            <a:pPr marL="342900" indent="-342900">
              <a:lnSpc>
                <a:spcPct val="200000"/>
              </a:lnSpc>
              <a:buFont typeface="Arial" panose="020B0604020202020204" pitchFamily="34" charset="0"/>
              <a:buChar char="•"/>
            </a:pPr>
            <a:r>
              <a:rPr lang="en-US" sz="2000" dirty="0"/>
              <a:t>Remote classes, with live evening sessions</a:t>
            </a:r>
          </a:p>
          <a:p>
            <a:pPr marL="342900" indent="-342900">
              <a:lnSpc>
                <a:spcPct val="200000"/>
              </a:lnSpc>
              <a:buFont typeface="Arial" panose="020B0604020202020204" pitchFamily="34" charset="0"/>
              <a:buChar char="•"/>
            </a:pPr>
            <a:r>
              <a:rPr lang="en-US" sz="2000" dirty="0"/>
              <a:t>Includes four HFMA certifications</a:t>
            </a:r>
          </a:p>
          <a:p>
            <a:pPr marL="342900" indent="-342900">
              <a:lnSpc>
                <a:spcPct val="200000"/>
              </a:lnSpc>
              <a:buFont typeface="Arial" panose="020B0604020202020204" pitchFamily="34" charset="0"/>
              <a:buChar char="•"/>
            </a:pPr>
            <a:r>
              <a:rPr lang="en-US" sz="2000"/>
              <a:t>First classes </a:t>
            </a:r>
            <a:r>
              <a:rPr lang="en-US" sz="2000" dirty="0"/>
              <a:t>began January 2022</a:t>
            </a:r>
          </a:p>
          <a:p>
            <a:pPr marL="342900" indent="-342900">
              <a:lnSpc>
                <a:spcPct val="200000"/>
              </a:lnSpc>
              <a:buFont typeface="Arial" panose="020B0604020202020204" pitchFamily="34" charset="0"/>
              <a:buChar char="•"/>
            </a:pPr>
            <a:r>
              <a:rPr lang="en-US" sz="2000" dirty="0"/>
              <a:t>For more info: https://www.boisestate.edu/phsm</a:t>
            </a:r>
            <a:endParaRPr lang="en-US" dirty="0"/>
          </a:p>
        </p:txBody>
      </p:sp>
    </p:spTree>
    <p:extLst>
      <p:ext uri="{BB962C8B-B14F-4D97-AF65-F5344CB8AC3E}">
        <p14:creationId xmlns:p14="http://schemas.microsoft.com/office/powerpoint/2010/main" val="9402188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0F8D4A5-8948-4FEE-804E-548832FEF4AF}"/>
              </a:ext>
            </a:extLst>
          </p:cNvPr>
          <p:cNvSpPr txBox="1"/>
          <p:nvPr/>
        </p:nvSpPr>
        <p:spPr>
          <a:xfrm>
            <a:off x="5011198" y="1528104"/>
            <a:ext cx="4572000" cy="646331"/>
          </a:xfrm>
          <a:prstGeom prst="rect">
            <a:avLst/>
          </a:prstGeom>
          <a:noFill/>
        </p:spPr>
        <p:txBody>
          <a:bodyPr wrap="square">
            <a:spAutoFit/>
          </a:bodyPr>
          <a:lstStyle/>
          <a:p>
            <a:endParaRPr lang="en-US" dirty="0"/>
          </a:p>
          <a:p>
            <a:endParaRPr lang="en-US" dirty="0"/>
          </a:p>
        </p:txBody>
      </p:sp>
      <p:sp>
        <p:nvSpPr>
          <p:cNvPr id="2" name="Title 1">
            <a:extLst>
              <a:ext uri="{FF2B5EF4-FFF2-40B4-BE49-F238E27FC236}">
                <a16:creationId xmlns:a16="http://schemas.microsoft.com/office/drawing/2014/main" id="{E491919B-88D2-4455-893A-750CEACFE821}"/>
              </a:ext>
            </a:extLst>
          </p:cNvPr>
          <p:cNvSpPr>
            <a:spLocks noGrp="1"/>
          </p:cNvSpPr>
          <p:nvPr>
            <p:ph type="ctrTitle"/>
          </p:nvPr>
        </p:nvSpPr>
        <p:spPr>
          <a:xfrm>
            <a:off x="180659" y="182702"/>
            <a:ext cx="8603780" cy="609424"/>
          </a:xfrm>
        </p:spPr>
        <p:txBody>
          <a:bodyPr/>
          <a:lstStyle/>
          <a:p>
            <a:r>
              <a:rPr lang="en-US" b="0" dirty="0">
                <a:solidFill>
                  <a:srgbClr val="002E6D"/>
                </a:solidFill>
              </a:rPr>
              <a:t>HFMA Organizational Learning Opportunities</a:t>
            </a:r>
          </a:p>
        </p:txBody>
      </p:sp>
      <p:sp>
        <p:nvSpPr>
          <p:cNvPr id="8" name="Text Placeholder 7">
            <a:extLst>
              <a:ext uri="{FF2B5EF4-FFF2-40B4-BE49-F238E27FC236}">
                <a16:creationId xmlns:a16="http://schemas.microsoft.com/office/drawing/2014/main" id="{8CB6C383-3F7F-45CF-891E-A2B324A14D94}"/>
              </a:ext>
            </a:extLst>
          </p:cNvPr>
          <p:cNvSpPr>
            <a:spLocks noGrp="1"/>
          </p:cNvSpPr>
          <p:nvPr>
            <p:ph type="body" sz="quarter" idx="10"/>
          </p:nvPr>
        </p:nvSpPr>
        <p:spPr>
          <a:xfrm>
            <a:off x="389946" y="3853087"/>
            <a:ext cx="8364108" cy="1079830"/>
          </a:xfrm>
        </p:spPr>
        <p:txBody>
          <a:bodyPr numCol="2">
            <a:normAutofit fontScale="77500" lnSpcReduction="20000"/>
          </a:bodyPr>
          <a:lstStyle/>
          <a:p>
            <a:pPr marL="285750" indent="-285750">
              <a:buFont typeface="Arial" panose="020B0604020202020204" pitchFamily="34" charset="0"/>
              <a:buChar char="•"/>
            </a:pPr>
            <a:r>
              <a:rPr lang="en-US" sz="1400" dirty="0"/>
              <a:t>Healthcare Finance Essentials</a:t>
            </a:r>
          </a:p>
          <a:p>
            <a:pPr marL="285750" indent="-285750">
              <a:buFont typeface="Arial" panose="020B0604020202020204" pitchFamily="34" charset="0"/>
              <a:buChar char="•"/>
            </a:pPr>
            <a:r>
              <a:rPr lang="en-US" sz="1400" dirty="0"/>
              <a:t>Revenue Cycle Essentials</a:t>
            </a:r>
          </a:p>
          <a:p>
            <a:pPr marL="285750" indent="-285750">
              <a:buFont typeface="Arial" panose="020B0604020202020204" pitchFamily="34" charset="0"/>
              <a:buChar char="•"/>
            </a:pPr>
            <a:r>
              <a:rPr lang="en-US" sz="1400" dirty="0"/>
              <a:t>Medicare Cost Report Strategies</a:t>
            </a:r>
          </a:p>
          <a:p>
            <a:pPr marL="285750" indent="-285750">
              <a:buFont typeface="Arial" panose="020B0604020202020204" pitchFamily="34" charset="0"/>
              <a:buChar char="•"/>
            </a:pPr>
            <a:r>
              <a:rPr lang="en-US" sz="1400" dirty="0"/>
              <a:t>Big Data and Analytics in Healthcare</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Trends, Future Outlook and Navigating a Disruptive Environment</a:t>
            </a:r>
          </a:p>
          <a:p>
            <a:pPr marL="285750" indent="-285750">
              <a:buFont typeface="Arial" panose="020B0604020202020204" pitchFamily="34" charset="0"/>
              <a:buChar char="•"/>
            </a:pPr>
            <a:r>
              <a:rPr lang="en-US" sz="1400" dirty="0"/>
              <a:t>Finance and Business Skills for Nurse Leaders</a:t>
            </a:r>
          </a:p>
          <a:p>
            <a:pPr marL="285750" indent="-285750">
              <a:buFont typeface="Arial" panose="020B0604020202020204" pitchFamily="34" charset="0"/>
              <a:buChar char="•"/>
            </a:pPr>
            <a:r>
              <a:rPr lang="en-US" sz="1400" dirty="0"/>
              <a:t>Finance for Clinical Executives</a:t>
            </a:r>
          </a:p>
          <a:p>
            <a:r>
              <a:rPr lang="en-US" sz="1400" dirty="0"/>
              <a:t> </a:t>
            </a:r>
          </a:p>
        </p:txBody>
      </p:sp>
      <p:pic>
        <p:nvPicPr>
          <p:cNvPr id="13" name="Picture 12">
            <a:extLst>
              <a:ext uri="{FF2B5EF4-FFF2-40B4-BE49-F238E27FC236}">
                <a16:creationId xmlns:a16="http://schemas.microsoft.com/office/drawing/2014/main" id="{64565F18-C81B-4B19-98D6-1996C208D2F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37949" y="867906"/>
            <a:ext cx="6468102" cy="2841016"/>
          </a:xfrm>
          <a:prstGeom prst="rect">
            <a:avLst/>
          </a:prstGeom>
        </p:spPr>
      </p:pic>
    </p:spTree>
    <p:extLst>
      <p:ext uri="{BB962C8B-B14F-4D97-AF65-F5344CB8AC3E}">
        <p14:creationId xmlns:p14="http://schemas.microsoft.com/office/powerpoint/2010/main" val="20453839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10;&#10;Description automatically generated">
            <a:extLst>
              <a:ext uri="{FF2B5EF4-FFF2-40B4-BE49-F238E27FC236}">
                <a16:creationId xmlns:a16="http://schemas.microsoft.com/office/drawing/2014/main" id="{8CF65212-EEE8-D241-94DB-E6B0A7D224C0}"/>
              </a:ext>
            </a:extLst>
          </p:cNvPr>
          <p:cNvPicPr>
            <a:picLocks noChangeAspect="1"/>
          </p:cNvPicPr>
          <p:nvPr/>
        </p:nvPicPr>
        <p:blipFill>
          <a:blip r:embed="rId2"/>
          <a:stretch>
            <a:fillRect/>
          </a:stretch>
        </p:blipFill>
        <p:spPr>
          <a:xfrm>
            <a:off x="4763" y="0"/>
            <a:ext cx="9134475" cy="5143500"/>
          </a:xfrm>
          <a:prstGeom prst="rect">
            <a:avLst/>
          </a:prstGeom>
        </p:spPr>
      </p:pic>
    </p:spTree>
    <p:extLst>
      <p:ext uri="{BB962C8B-B14F-4D97-AF65-F5344CB8AC3E}">
        <p14:creationId xmlns:p14="http://schemas.microsoft.com/office/powerpoint/2010/main" val="5116419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71AE5B0-829E-4970-A24A-C180D300D2F5}"/>
              </a:ext>
            </a:extLst>
          </p:cNvPr>
          <p:cNvSpPr>
            <a:spLocks noGrp="1"/>
          </p:cNvSpPr>
          <p:nvPr>
            <p:ph type="sldNum" sz="quarter" idx="12"/>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AA8EF202-8E53-C04D-845E-813DA5786845}" type="slidenum">
              <a:rPr kumimoji="0" lang="en-US" sz="900" b="1" i="0" u="none" strike="noStrike" kern="1200" cap="none" spc="0" normalizeH="0" baseline="0" noProof="0">
                <a:ln>
                  <a:noFill/>
                </a:ln>
                <a:solidFill>
                  <a:srgbClr val="002E6D"/>
                </a:solidFill>
                <a:effectLst/>
                <a:uLnTx/>
                <a:uFillTx/>
                <a:latin typeface="Arial" charset="0"/>
                <a:cs typeface="Arial" charset="0"/>
              </a:rPr>
              <a:pPr marL="0" marR="0" lvl="0" indent="0" algn="ctr" defTabSz="685800" rtl="0" eaLnBrk="1" fontAlgn="auto" latinLnBrk="0" hangingPunct="1">
                <a:lnSpc>
                  <a:spcPct val="100000"/>
                </a:lnSpc>
                <a:spcBef>
                  <a:spcPts val="0"/>
                </a:spcBef>
                <a:spcAft>
                  <a:spcPts val="0"/>
                </a:spcAft>
                <a:buClrTx/>
                <a:buSzTx/>
                <a:buFontTx/>
                <a:buNone/>
                <a:tabLst/>
                <a:defRPr/>
              </a:pPr>
              <a:t>33</a:t>
            </a:fld>
            <a:endParaRPr kumimoji="0" lang="en-US" sz="900" b="1" i="0" u="none" strike="noStrike" kern="1200" cap="none" spc="0" normalizeH="0" baseline="0" noProof="0" dirty="0">
              <a:ln>
                <a:noFill/>
              </a:ln>
              <a:solidFill>
                <a:srgbClr val="002E6D"/>
              </a:solidFill>
              <a:effectLst/>
              <a:uLnTx/>
              <a:uFillTx/>
              <a:latin typeface="Arial" charset="0"/>
              <a:cs typeface="Arial" charset="0"/>
            </a:endParaRPr>
          </a:p>
        </p:txBody>
      </p:sp>
      <p:pic>
        <p:nvPicPr>
          <p:cNvPr id="5" name="Picture 4" descr="A picture containing text, outdoor, green, sign&#10;&#10;Description automatically generated">
            <a:extLst>
              <a:ext uri="{FF2B5EF4-FFF2-40B4-BE49-F238E27FC236}">
                <a16:creationId xmlns:a16="http://schemas.microsoft.com/office/drawing/2014/main" id="{20757131-16F8-4CC3-83A2-F016DC1E394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97151" y="324036"/>
            <a:ext cx="4549698" cy="4495428"/>
          </a:xfrm>
          <a:prstGeom prst="rect">
            <a:avLst/>
          </a:prstGeom>
        </p:spPr>
      </p:pic>
    </p:spTree>
    <p:extLst>
      <p:ext uri="{BB962C8B-B14F-4D97-AF65-F5344CB8AC3E}">
        <p14:creationId xmlns:p14="http://schemas.microsoft.com/office/powerpoint/2010/main" val="1795444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71AE5B0-829E-4970-A24A-C180D300D2F5}"/>
              </a:ext>
            </a:extLst>
          </p:cNvPr>
          <p:cNvSpPr>
            <a:spLocks noGrp="1"/>
          </p:cNvSpPr>
          <p:nvPr>
            <p:ph type="sldNum" sz="quarter" idx="12"/>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AA8EF202-8E53-C04D-845E-813DA5786845}" type="slidenum">
              <a:rPr kumimoji="0" lang="en-US" sz="900" b="1" i="0" u="none" strike="noStrike" kern="1200" cap="none" spc="0" normalizeH="0" baseline="0" noProof="0">
                <a:ln>
                  <a:noFill/>
                </a:ln>
                <a:solidFill>
                  <a:srgbClr val="002E6D"/>
                </a:solidFill>
                <a:effectLst/>
                <a:uLnTx/>
                <a:uFillTx/>
                <a:latin typeface="Arial" charset="0"/>
                <a:cs typeface="Arial" charset="0"/>
              </a:rPr>
              <a:pPr marL="0" marR="0" lvl="0" indent="0" algn="ctr" defTabSz="6858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dirty="0">
              <a:ln>
                <a:noFill/>
              </a:ln>
              <a:solidFill>
                <a:srgbClr val="002E6D"/>
              </a:solidFill>
              <a:effectLst/>
              <a:uLnTx/>
              <a:uFillTx/>
              <a:latin typeface="Arial" charset="0"/>
              <a:cs typeface="Arial" charset="0"/>
            </a:endParaRPr>
          </a:p>
        </p:txBody>
      </p:sp>
      <p:pic>
        <p:nvPicPr>
          <p:cNvPr id="5" name="Picture 4" descr="A picture containing text, outdoor, green, sign&#10;&#10;Description automatically generated">
            <a:extLst>
              <a:ext uri="{FF2B5EF4-FFF2-40B4-BE49-F238E27FC236}">
                <a16:creationId xmlns:a16="http://schemas.microsoft.com/office/drawing/2014/main" id="{20757131-16F8-4CC3-83A2-F016DC1E394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97151" y="324036"/>
            <a:ext cx="4549698" cy="4495428"/>
          </a:xfrm>
          <a:prstGeom prst="rect">
            <a:avLst/>
          </a:prstGeom>
        </p:spPr>
      </p:pic>
    </p:spTree>
    <p:extLst>
      <p:ext uri="{BB962C8B-B14F-4D97-AF65-F5344CB8AC3E}">
        <p14:creationId xmlns:p14="http://schemas.microsoft.com/office/powerpoint/2010/main" val="3088449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A8EF202-8E53-C04D-845E-813DA5786845}" type="slidenum">
              <a:rPr lang="en-US" smtClean="0"/>
              <a:pPr/>
              <a:t>5</a:t>
            </a:fld>
            <a:endParaRPr lang="en-US" dirty="0"/>
          </a:p>
        </p:txBody>
      </p:sp>
      <p:pic>
        <p:nvPicPr>
          <p:cNvPr id="3074" name="Picture 2" descr="Free Images : people, waiting, interior design, hospital, finland,  helsinki, department, meilahti, sairaala, outpatients, odotus,  poliklinikka, kirurgian, meilahden 4432x2928 - - 294710 - Free stock photos  - PxHe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491" y="820692"/>
            <a:ext cx="2628900" cy="17335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eeking social connection: How children recover from social exclusion - iCo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l="-1" t="2202" r="1759" b="10880"/>
          <a:stretch/>
        </p:blipFill>
        <p:spPr bwMode="auto">
          <a:xfrm>
            <a:off x="3010826" y="825190"/>
            <a:ext cx="3025697" cy="178466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3 Ways to Make Your Kid&amp;#39;s Classroom More Inclusive During the Winter  Holidays | ParentMap"/>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l="13701" t="-1534" b="1490"/>
          <a:stretch/>
        </p:blipFill>
        <p:spPr bwMode="auto">
          <a:xfrm flipH="1">
            <a:off x="3010827" y="2757039"/>
            <a:ext cx="3025697" cy="196186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Moving on from Telehealth-by-Desperation: What Will Make Telehealth Stick |  RAND"/>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276935" y="2757039"/>
            <a:ext cx="2628900" cy="196186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a:extLst>
              <a:ext uri="{FF2B5EF4-FFF2-40B4-BE49-F238E27FC236}">
                <a16:creationId xmlns:a16="http://schemas.microsoft.com/office/drawing/2014/main" id="{49C5BC5D-30A7-4199-B2A7-0E01DAAA3514}"/>
              </a:ext>
            </a:extLst>
          </p:cNvPr>
          <p:cNvSpPr>
            <a:spLocks noGrp="1"/>
          </p:cNvSpPr>
          <p:nvPr>
            <p:ph type="title"/>
          </p:nvPr>
        </p:nvSpPr>
        <p:spPr>
          <a:xfrm>
            <a:off x="259491" y="231006"/>
            <a:ext cx="8637373" cy="594184"/>
          </a:xfrm>
        </p:spPr>
        <p:txBody>
          <a:bodyPr/>
          <a:lstStyle/>
          <a:p>
            <a:r>
              <a:rPr lang="en-US" sz="3200" dirty="0"/>
              <a:t>Objectives</a:t>
            </a:r>
          </a:p>
        </p:txBody>
      </p:sp>
      <p:pic>
        <p:nvPicPr>
          <p:cNvPr id="11" name="Picture 10">
            <a:extLst>
              <a:ext uri="{FF2B5EF4-FFF2-40B4-BE49-F238E27FC236}">
                <a16:creationId xmlns:a16="http://schemas.microsoft.com/office/drawing/2014/main" id="{B74E064B-5467-411B-9379-EFA05CB20C03}"/>
              </a:ext>
            </a:extLst>
          </p:cNvPr>
          <p:cNvPicPr>
            <a:picLocks noChangeAspect="1"/>
          </p:cNvPicPr>
          <p:nvPr/>
        </p:nvPicPr>
        <p:blipFill rotWithShape="1">
          <a:blip r:embed="rId6"/>
          <a:srcRect l="3910" r="7424" b="2933"/>
          <a:stretch/>
        </p:blipFill>
        <p:spPr>
          <a:xfrm>
            <a:off x="6238165" y="2757039"/>
            <a:ext cx="2606170" cy="1961866"/>
          </a:xfrm>
          <a:prstGeom prst="rect">
            <a:avLst/>
          </a:prstGeom>
        </p:spPr>
      </p:pic>
      <p:pic>
        <p:nvPicPr>
          <p:cNvPr id="15" name="Picture 14">
            <a:extLst>
              <a:ext uri="{FF2B5EF4-FFF2-40B4-BE49-F238E27FC236}">
                <a16:creationId xmlns:a16="http://schemas.microsoft.com/office/drawing/2014/main" id="{5C834898-DAD3-48BF-B45A-BCDD3E0572E4}"/>
              </a:ext>
            </a:extLst>
          </p:cNvPr>
          <p:cNvPicPr>
            <a:picLocks noChangeAspect="1"/>
          </p:cNvPicPr>
          <p:nvPr/>
        </p:nvPicPr>
        <p:blipFill rotWithShape="1">
          <a:blip r:embed="rId7"/>
          <a:srcRect l="-26" t="2851" r="866" b="9046"/>
          <a:stretch/>
        </p:blipFill>
        <p:spPr>
          <a:xfrm>
            <a:off x="6238165" y="819438"/>
            <a:ext cx="2606170" cy="1796163"/>
          </a:xfrm>
          <a:prstGeom prst="rect">
            <a:avLst/>
          </a:prstGeom>
          <a:ln>
            <a:solidFill>
              <a:srgbClr val="002E6D"/>
            </a:solidFill>
          </a:ln>
        </p:spPr>
      </p:pic>
    </p:spTree>
    <p:extLst>
      <p:ext uri="{BB962C8B-B14F-4D97-AF65-F5344CB8AC3E}">
        <p14:creationId xmlns:p14="http://schemas.microsoft.com/office/powerpoint/2010/main" val="290601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childTnLst>
                                  <p:subTnLst>
                                    <p:set>
                                      <p:cBhvr override="childStyle">
                                        <p:cTn dur="1" fill="hold" display="0" masterRel="nextClick" afterEffect="1"/>
                                        <p:tgtEl>
                                          <p:spTgt spid="3074"/>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308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childTnLst>
                                  <p:subTnLst>
                                    <p:set>
                                      <p:cBhvr override="childStyle">
                                        <p:cTn dur="1" fill="hold" display="0" masterRel="nextClick" afterEffect="1"/>
                                        <p:tgtEl>
                                          <p:spTgt spid="3076"/>
                                        </p:tgtEl>
                                        <p:attrNameLst>
                                          <p:attrName>style.visibility</p:attrName>
                                        </p:attrNameLst>
                                      </p:cBhvr>
                                      <p:to>
                                        <p:strVal val="hidden"/>
                                      </p:to>
                                    </p:set>
                                  </p:subTnLst>
                                </p:cTn>
                              </p:par>
                              <p:par>
                                <p:cTn id="13" presetID="1" presetClass="entr" presetSubtype="0" fill="hold" nodeType="withEffect">
                                  <p:stCondLst>
                                    <p:cond delay="0"/>
                                  </p:stCondLst>
                                  <p:childTnLst>
                                    <p:set>
                                      <p:cBhvr>
                                        <p:cTn id="14" dur="1" fill="hold">
                                          <p:stCondLst>
                                            <p:cond delay="0"/>
                                          </p:stCondLst>
                                        </p:cTn>
                                        <p:tgtEl>
                                          <p:spTgt spid="30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7871C-51BD-43BD-9F3D-E20C7AA25DD0}"/>
              </a:ext>
            </a:extLst>
          </p:cNvPr>
          <p:cNvSpPr>
            <a:spLocks noGrp="1"/>
          </p:cNvSpPr>
          <p:nvPr>
            <p:ph type="ctrTitle"/>
          </p:nvPr>
        </p:nvSpPr>
        <p:spPr>
          <a:xfrm>
            <a:off x="359561" y="115044"/>
            <a:ext cx="8424878" cy="609424"/>
          </a:xfrm>
        </p:spPr>
        <p:txBody>
          <a:bodyPr>
            <a:normAutofit/>
          </a:bodyPr>
          <a:lstStyle/>
          <a:p>
            <a:r>
              <a:rPr lang="en-US" sz="3000" b="0" dirty="0">
                <a:solidFill>
                  <a:srgbClr val="002E6D"/>
                </a:solidFill>
              </a:rPr>
              <a:t>Higher excess deaths during the pandemic in the U.S were partly driven by racial disparities</a:t>
            </a:r>
          </a:p>
        </p:txBody>
      </p:sp>
      <p:sp>
        <p:nvSpPr>
          <p:cNvPr id="3" name="Slide Number Placeholder 2"/>
          <p:cNvSpPr>
            <a:spLocks noGrp="1"/>
          </p:cNvSpPr>
          <p:nvPr>
            <p:ph type="sldNum" sz="quarter" idx="4294967295"/>
          </p:nvPr>
        </p:nvSpPr>
        <p:spPr>
          <a:xfrm>
            <a:off x="8691563" y="4822825"/>
            <a:ext cx="452437" cy="274638"/>
          </a:xfrm>
        </p:spPr>
        <p:txBody>
          <a:bodyPr/>
          <a:lstStyle/>
          <a:p>
            <a:fld id="{AA8EF202-8E53-C04D-845E-813DA5786845}" type="slidenum">
              <a:rPr lang="en-US" smtClean="0"/>
              <a:pPr/>
              <a:t>6</a:t>
            </a:fld>
            <a:endParaRPr lang="en-US" dirty="0"/>
          </a:p>
        </p:txBody>
      </p:sp>
      <p:sp>
        <p:nvSpPr>
          <p:cNvPr id="8" name="Rectangle 7"/>
          <p:cNvSpPr/>
          <p:nvPr/>
        </p:nvSpPr>
        <p:spPr>
          <a:xfrm>
            <a:off x="420028" y="4831297"/>
            <a:ext cx="8196147" cy="276999"/>
          </a:xfrm>
          <a:prstGeom prst="rect">
            <a:avLst/>
          </a:prstGeom>
        </p:spPr>
        <p:txBody>
          <a:bodyPr wrap="square">
            <a:spAutoFit/>
          </a:bodyPr>
          <a:lstStyle/>
          <a:p>
            <a:r>
              <a:rPr lang="en-US" sz="1200" dirty="0"/>
              <a:t>https://www.kff.org/wp-content/uploads/2021/04/WEB2-Excess-Deaths-Racial-Disparities_1.png</a:t>
            </a:r>
          </a:p>
        </p:txBody>
      </p:sp>
      <p:pic>
        <p:nvPicPr>
          <p:cNvPr id="6" name="Picture 5">
            <a:extLst>
              <a:ext uri="{FF2B5EF4-FFF2-40B4-BE49-F238E27FC236}">
                <a16:creationId xmlns:a16="http://schemas.microsoft.com/office/drawing/2014/main" id="{DFB5C9B2-D267-4B1F-92D6-0837FA1B84EC}"/>
              </a:ext>
            </a:extLst>
          </p:cNvPr>
          <p:cNvPicPr>
            <a:picLocks noChangeAspect="1"/>
          </p:cNvPicPr>
          <p:nvPr/>
        </p:nvPicPr>
        <p:blipFill rotWithShape="1">
          <a:blip r:embed="rId3"/>
          <a:srcRect l="9756" t="29196" r="9756" b="8220"/>
          <a:stretch/>
        </p:blipFill>
        <p:spPr>
          <a:xfrm>
            <a:off x="527825" y="1230864"/>
            <a:ext cx="8088350" cy="3537630"/>
          </a:xfrm>
          <a:prstGeom prst="rect">
            <a:avLst/>
          </a:prstGeom>
        </p:spPr>
      </p:pic>
    </p:spTree>
    <p:extLst>
      <p:ext uri="{BB962C8B-B14F-4D97-AF65-F5344CB8AC3E}">
        <p14:creationId xmlns:p14="http://schemas.microsoft.com/office/powerpoint/2010/main" val="4155942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316EA7-544F-424E-ACF5-E100F38D72B8}"/>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821234" y="1239952"/>
            <a:ext cx="5439336" cy="3591131"/>
          </a:xfrm>
          <a:prstGeom prst="rect">
            <a:avLst/>
          </a:prstGeom>
        </p:spPr>
      </p:pic>
      <p:sp>
        <p:nvSpPr>
          <p:cNvPr id="2" name="Title 1">
            <a:extLst>
              <a:ext uri="{FF2B5EF4-FFF2-40B4-BE49-F238E27FC236}">
                <a16:creationId xmlns:a16="http://schemas.microsoft.com/office/drawing/2014/main" id="{5B2C24A4-3F74-4F0F-93E3-96B27664DA74}"/>
              </a:ext>
            </a:extLst>
          </p:cNvPr>
          <p:cNvSpPr>
            <a:spLocks noGrp="1"/>
          </p:cNvSpPr>
          <p:nvPr>
            <p:ph type="ctrTitle"/>
          </p:nvPr>
        </p:nvSpPr>
        <p:spPr>
          <a:xfrm>
            <a:off x="231961" y="231963"/>
            <a:ext cx="8597713" cy="621926"/>
          </a:xfrm>
        </p:spPr>
        <p:txBody>
          <a:bodyPr>
            <a:normAutofit fontScale="90000"/>
          </a:bodyPr>
          <a:lstStyle/>
          <a:p>
            <a:r>
              <a:rPr lang="en-US" dirty="0">
                <a:solidFill>
                  <a:srgbClr val="002060"/>
                </a:solidFill>
              </a:rPr>
              <a:t>Rates of disparity in mortality from diabetes among American Indians and whites, 1955-1998</a:t>
            </a:r>
          </a:p>
        </p:txBody>
      </p:sp>
      <p:sp>
        <p:nvSpPr>
          <p:cNvPr id="6" name="TextBox 5">
            <a:extLst>
              <a:ext uri="{FF2B5EF4-FFF2-40B4-BE49-F238E27FC236}">
                <a16:creationId xmlns:a16="http://schemas.microsoft.com/office/drawing/2014/main" id="{3BA7D932-0D7D-4B17-93E6-34BA1119E527}"/>
              </a:ext>
            </a:extLst>
          </p:cNvPr>
          <p:cNvSpPr txBox="1"/>
          <p:nvPr/>
        </p:nvSpPr>
        <p:spPr>
          <a:xfrm>
            <a:off x="3348319" y="4831084"/>
            <a:ext cx="2450479" cy="276999"/>
          </a:xfrm>
          <a:prstGeom prst="rect">
            <a:avLst/>
          </a:prstGeom>
          <a:noFill/>
        </p:spPr>
        <p:txBody>
          <a:bodyPr wrap="none" rtlCol="0">
            <a:spAutoFit/>
          </a:bodyPr>
          <a:lstStyle/>
          <a:p>
            <a:pPr defTabSz="685800"/>
            <a:r>
              <a:rPr lang="en-US" sz="1200" dirty="0">
                <a:solidFill>
                  <a:prstClr val="black"/>
                </a:solidFill>
                <a:latin typeface="Calibri" panose="020F0502020204030204"/>
              </a:rPr>
              <a:t>Source: Indian Health Service (2001)</a:t>
            </a:r>
          </a:p>
        </p:txBody>
      </p:sp>
    </p:spTree>
    <p:extLst>
      <p:ext uri="{BB962C8B-B14F-4D97-AF65-F5344CB8AC3E}">
        <p14:creationId xmlns:p14="http://schemas.microsoft.com/office/powerpoint/2010/main" val="64664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3D038-49E3-4355-9F00-1F5970CBA41E}"/>
              </a:ext>
            </a:extLst>
          </p:cNvPr>
          <p:cNvSpPr>
            <a:spLocks noGrp="1"/>
          </p:cNvSpPr>
          <p:nvPr>
            <p:ph type="ctrTitle"/>
          </p:nvPr>
        </p:nvSpPr>
        <p:spPr/>
        <p:txBody>
          <a:bodyPr/>
          <a:lstStyle/>
          <a:p>
            <a:r>
              <a:rPr lang="en-US" dirty="0">
                <a:solidFill>
                  <a:srgbClr val="002060"/>
                </a:solidFill>
              </a:rPr>
              <a:t>U.S. State Opioid Dispensing Rates, 2006</a:t>
            </a:r>
          </a:p>
        </p:txBody>
      </p:sp>
      <p:sp>
        <p:nvSpPr>
          <p:cNvPr id="9" name="TextBox 8">
            <a:extLst>
              <a:ext uri="{FF2B5EF4-FFF2-40B4-BE49-F238E27FC236}">
                <a16:creationId xmlns:a16="http://schemas.microsoft.com/office/drawing/2014/main" id="{0FE8EDFE-314F-4F74-9DA9-9A69D842D925}"/>
              </a:ext>
            </a:extLst>
          </p:cNvPr>
          <p:cNvSpPr txBox="1"/>
          <p:nvPr/>
        </p:nvSpPr>
        <p:spPr>
          <a:xfrm>
            <a:off x="2383492" y="4851027"/>
            <a:ext cx="4377017" cy="276999"/>
          </a:xfrm>
          <a:prstGeom prst="rect">
            <a:avLst/>
          </a:prstGeom>
          <a:noFill/>
        </p:spPr>
        <p:txBody>
          <a:bodyPr wrap="square">
            <a:spAutoFit/>
          </a:bodyPr>
          <a:lstStyle/>
          <a:p>
            <a:pPr defTabSz="342900">
              <a:defRPr/>
            </a:pPr>
            <a:r>
              <a:rPr lang="en-US" sz="1200" kern="0" dirty="0">
                <a:solidFill>
                  <a:prstClr val="black"/>
                </a:solidFill>
                <a:latin typeface="Calibri" panose="020F0502020204030204"/>
              </a:rPr>
              <a:t>https://www.cdc.gov/drugoverdose/rxrate-maps/state2006.html</a:t>
            </a:r>
          </a:p>
        </p:txBody>
      </p:sp>
      <p:grpSp>
        <p:nvGrpSpPr>
          <p:cNvPr id="14" name="Group 13">
            <a:extLst>
              <a:ext uri="{FF2B5EF4-FFF2-40B4-BE49-F238E27FC236}">
                <a16:creationId xmlns:a16="http://schemas.microsoft.com/office/drawing/2014/main" id="{012D9C36-D571-45FE-8416-9BDC40421042}"/>
              </a:ext>
            </a:extLst>
          </p:cNvPr>
          <p:cNvGrpSpPr/>
          <p:nvPr/>
        </p:nvGrpSpPr>
        <p:grpSpPr>
          <a:xfrm>
            <a:off x="314327" y="800100"/>
            <a:ext cx="8104715" cy="3939988"/>
            <a:chOff x="419102" y="1066800"/>
            <a:chExt cx="10806287" cy="5253317"/>
          </a:xfrm>
        </p:grpSpPr>
        <p:pic>
          <p:nvPicPr>
            <p:cNvPr id="11" name="Picture 10">
              <a:extLst>
                <a:ext uri="{FF2B5EF4-FFF2-40B4-BE49-F238E27FC236}">
                  <a16:creationId xmlns:a16="http://schemas.microsoft.com/office/drawing/2014/main" id="{96DDF152-B3A9-4F5D-8D5A-40DA51C8757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9102" y="1066800"/>
              <a:ext cx="8904056" cy="5253317"/>
            </a:xfrm>
            <a:prstGeom prst="rect">
              <a:avLst/>
            </a:prstGeom>
          </p:spPr>
        </p:pic>
        <p:pic>
          <p:nvPicPr>
            <p:cNvPr id="13" name="Picture 12">
              <a:extLst>
                <a:ext uri="{FF2B5EF4-FFF2-40B4-BE49-F238E27FC236}">
                  <a16:creationId xmlns:a16="http://schemas.microsoft.com/office/drawing/2014/main" id="{D5420894-F21D-430D-BE7E-176A44D5B72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014011" y="1219200"/>
              <a:ext cx="2211378" cy="1819834"/>
            </a:xfrm>
            <a:prstGeom prst="rect">
              <a:avLst/>
            </a:prstGeom>
          </p:spPr>
        </p:pic>
      </p:grpSp>
    </p:spTree>
    <p:extLst>
      <p:ext uri="{BB962C8B-B14F-4D97-AF65-F5344CB8AC3E}">
        <p14:creationId xmlns:p14="http://schemas.microsoft.com/office/powerpoint/2010/main" val="3302659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028C760-6769-4C1F-9508-5F543A3655B6}"/>
              </a:ext>
            </a:extLst>
          </p:cNvPr>
          <p:cNvSpPr>
            <a:spLocks noGrp="1"/>
          </p:cNvSpPr>
          <p:nvPr>
            <p:ph type="ctrTitle"/>
          </p:nvPr>
        </p:nvSpPr>
        <p:spPr>
          <a:xfrm>
            <a:off x="154159" y="146351"/>
            <a:ext cx="8835681" cy="609424"/>
          </a:xfrm>
        </p:spPr>
        <p:txBody>
          <a:bodyPr>
            <a:noAutofit/>
          </a:bodyPr>
          <a:lstStyle/>
          <a:p>
            <a:r>
              <a:rPr lang="en-US" sz="2000" b="0" dirty="0">
                <a:solidFill>
                  <a:srgbClr val="002E6D"/>
                </a:solidFill>
              </a:rPr>
              <a:t>Alcohol Use, Cigarette Use and Serious Psychological Distress Among Bisexual, Gay or Lesbian, and Heterosexual Adults ages 18-64, 2015</a:t>
            </a:r>
          </a:p>
        </p:txBody>
      </p:sp>
      <p:sp>
        <p:nvSpPr>
          <p:cNvPr id="3" name="Slide Number Placeholder 2"/>
          <p:cNvSpPr>
            <a:spLocks noGrp="1"/>
          </p:cNvSpPr>
          <p:nvPr>
            <p:ph type="sldNum" sz="quarter" idx="4294967295"/>
          </p:nvPr>
        </p:nvSpPr>
        <p:spPr>
          <a:xfrm>
            <a:off x="8691563" y="4822825"/>
            <a:ext cx="452437" cy="274638"/>
          </a:xfrm>
        </p:spPr>
        <p:txBody>
          <a:bodyPr/>
          <a:lstStyle/>
          <a:p>
            <a:fld id="{AA8EF202-8E53-C04D-845E-813DA5786845}" type="slidenum">
              <a:rPr lang="en-US" smtClean="0"/>
              <a:pPr/>
              <a:t>9</a:t>
            </a:fld>
            <a:endParaRPr lang="en-US" dirty="0"/>
          </a:p>
        </p:txBody>
      </p:sp>
      <p:pic>
        <p:nvPicPr>
          <p:cNvPr id="4" name="Picture 3"/>
          <p:cNvPicPr>
            <a:picLocks noChangeAspect="1"/>
          </p:cNvPicPr>
          <p:nvPr/>
        </p:nvPicPr>
        <p:blipFill rotWithShape="1">
          <a:blip r:embed="rId3"/>
          <a:srcRect t="11371"/>
          <a:stretch/>
        </p:blipFill>
        <p:spPr>
          <a:xfrm>
            <a:off x="302947" y="918069"/>
            <a:ext cx="8538104" cy="4179394"/>
          </a:xfrm>
          <a:prstGeom prst="rect">
            <a:avLst/>
          </a:prstGeom>
        </p:spPr>
      </p:pic>
    </p:spTree>
    <p:extLst>
      <p:ext uri="{BB962C8B-B14F-4D97-AF65-F5344CB8AC3E}">
        <p14:creationId xmlns:p14="http://schemas.microsoft.com/office/powerpoint/2010/main" val="2809609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2F4B2000D6F94A8B573DE31E29ADC0" ma:contentTypeVersion="12" ma:contentTypeDescription="Create a new document." ma:contentTypeScope="" ma:versionID="5c4bf63b068d05de062b0c1da06084ba">
  <xsd:schema xmlns:xsd="http://www.w3.org/2001/XMLSchema" xmlns:xs="http://www.w3.org/2001/XMLSchema" xmlns:p="http://schemas.microsoft.com/office/2006/metadata/properties" xmlns:ns2="c714058f-4a6e-4e5a-8e7b-04766cc098e5" xmlns:ns3="5b4b86c5-475f-485b-ac30-381e64ef08ac" targetNamespace="http://schemas.microsoft.com/office/2006/metadata/properties" ma:root="true" ma:fieldsID="43ebf5c8832e3c22c395d326fd956f3e" ns2:_="" ns3:_="">
    <xsd:import namespace="c714058f-4a6e-4e5a-8e7b-04766cc098e5"/>
    <xsd:import namespace="5b4b86c5-475f-485b-ac30-381e64ef08a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14058f-4a6e-4e5a-8e7b-04766cc098e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b4b86c5-475f-485b-ac30-381e64ef08ac"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51247D5-FBF9-4DCB-8BA2-A1BB0F59EF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14058f-4a6e-4e5a-8e7b-04766cc098e5"/>
    <ds:schemaRef ds:uri="5b4b86c5-475f-485b-ac30-381e64ef08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19D4B3-36A0-45B8-9755-C2BF611B8437}">
  <ds:schemaRefs>
    <ds:schemaRef ds:uri="http://schemas.microsoft.com/sharepoint/v3/contenttype/forms"/>
  </ds:schemaRefs>
</ds:datastoreItem>
</file>

<file path=customXml/itemProps3.xml><?xml version="1.0" encoding="utf-8"?>
<ds:datastoreItem xmlns:ds="http://schemas.openxmlformats.org/officeDocument/2006/customXml" ds:itemID="{22896B5E-7282-4045-B380-07B2682E29F2}">
  <ds:schemaRefs>
    <ds:schemaRef ds:uri="http://purl.org/dc/terms/"/>
    <ds:schemaRef ds:uri="http://schemas.openxmlformats.org/package/2006/metadata/core-properties"/>
    <ds:schemaRef ds:uri="5b4b86c5-475f-485b-ac30-381e64ef08ac"/>
    <ds:schemaRef ds:uri="http://purl.org/dc/dcmitype/"/>
    <ds:schemaRef ds:uri="http://schemas.microsoft.com/office/infopath/2007/PartnerControls"/>
    <ds:schemaRef ds:uri="http://schemas.microsoft.com/office/2006/documentManagement/types"/>
    <ds:schemaRef ds:uri="http://schemas.microsoft.com/office/2006/metadata/properties"/>
    <ds:schemaRef ds:uri="c714058f-4a6e-4e5a-8e7b-04766cc098e5"/>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1851</TotalTime>
  <Words>1094</Words>
  <Application>Microsoft Office PowerPoint</Application>
  <PresentationFormat>On-screen Show (16:9)</PresentationFormat>
  <Paragraphs>174</Paragraphs>
  <Slides>33</Slides>
  <Notes>15</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33</vt:i4>
      </vt:variant>
    </vt:vector>
  </HeadingPairs>
  <TitlesOfParts>
    <vt:vector size="43" baseType="lpstr">
      <vt:lpstr>Arial</vt:lpstr>
      <vt:lpstr>Arial</vt:lpstr>
      <vt:lpstr>Arial Black</vt:lpstr>
      <vt:lpstr>Calibri</vt:lpstr>
      <vt:lpstr>Calibri Light</vt:lpstr>
      <vt:lpstr>Courier New</vt:lpstr>
      <vt:lpstr>Office Theme</vt:lpstr>
      <vt:lpstr>1_Office Theme</vt:lpstr>
      <vt:lpstr>2_Office Theme</vt:lpstr>
      <vt:lpstr>4_Office Theme</vt:lpstr>
      <vt:lpstr>PowerPoint Presentation</vt:lpstr>
      <vt:lpstr>PowerPoint Presentation</vt:lpstr>
      <vt:lpstr>PowerPoint Presentation</vt:lpstr>
      <vt:lpstr>PowerPoint Presentation</vt:lpstr>
      <vt:lpstr>Objectives</vt:lpstr>
      <vt:lpstr>Higher excess deaths during the pandemic in the U.S were partly driven by racial disparities</vt:lpstr>
      <vt:lpstr>Rates of disparity in mortality from diabetes among American Indians and whites, 1955-1998</vt:lpstr>
      <vt:lpstr>U.S. State Opioid Dispensing Rates, 2006</vt:lpstr>
      <vt:lpstr>Alcohol Use, Cigarette Use and Serious Psychological Distress Among Bisexual, Gay or Lesbian, and Heterosexual Adults ages 18-64, 2015</vt:lpstr>
      <vt:lpstr>Population Differences Between People With and Without Disabilities on Health Indicators of Health Care Access, Health Behaviors, Health Status, and Social Determinants of Health: United States  </vt:lpstr>
      <vt:lpstr>“If we are serious about eliminating unfair, preventable differences in health outcomes, we must eliminate the unfair social conditions that give rise to them.   This will require meaningful changes not only in programs and individuals’ attitudes and practices, but in policies, laws, systems, and institutional practices that keep social inequities in place, leading to health inequities.”                                             ~ Robert Wood Johnson Foundation</vt:lpstr>
      <vt:lpstr>PowerPoint Presentation</vt:lpstr>
      <vt:lpstr>“Health equity is defined as the absence of unfair and avoidable or remediable differences in health among population groups defined socially, economically, demographically or geographically.”                                 ~ World Health Organization</vt:lpstr>
      <vt:lpstr>Disparities adversely affect groups who have systematically experienced greater obstacles to health based on their: </vt:lpstr>
      <vt:lpstr>How to design an equitable revenue cycle strategy</vt:lpstr>
      <vt:lpstr>Digital Front Door Strategies</vt:lpstr>
      <vt:lpstr>Keys to an inclusive, accessible telehealth practice</vt:lpstr>
      <vt:lpstr>PowerPoint Presentation</vt:lpstr>
      <vt:lpstr>The ProMedica-Socially Determined Food Clinic produced dramatic, meaningful outcomes </vt:lpstr>
      <vt:lpstr>Impact of ProMedica-Socially Determined Financial Opportunity Center </vt:lpstr>
      <vt:lpstr>   What can you do?</vt:lpstr>
      <vt:lpstr>PowerPoint Presentation</vt:lpstr>
      <vt:lpstr>PowerPoint Presentation</vt:lpstr>
      <vt:lpstr>HFMA Member Career Stage</vt:lpstr>
      <vt:lpstr>South Carolina’s Diversity &amp; Inclusion Initiative</vt:lpstr>
      <vt:lpstr>PowerPoint Presentation</vt:lpstr>
      <vt:lpstr>PowerPoint Presentation</vt:lpstr>
      <vt:lpstr>Healthcare 2030 Series </vt:lpstr>
      <vt:lpstr>Key Performance Indicators for Claim Integrity</vt:lpstr>
      <vt:lpstr>New, first-of-its-kind master’s degree program</vt:lpstr>
      <vt:lpstr>HFMA Organizational Learning Opportunities</vt:lpstr>
      <vt:lpstr>PowerPoint Presentation</vt:lpstr>
      <vt:lpstr>PowerPoint Presentation</vt:lpstr>
    </vt:vector>
  </TitlesOfParts>
  <Company>ThinkPiece Creative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Chorvat</dc:creator>
  <cp:lastModifiedBy>Iowa</cp:lastModifiedBy>
  <cp:revision>47</cp:revision>
  <dcterms:created xsi:type="dcterms:W3CDTF">2020-06-15T17:50:09Z</dcterms:created>
  <dcterms:modified xsi:type="dcterms:W3CDTF">2022-04-06T21:25:05Z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0x010100E42F4B2000D6F94A8B573DE31E29ADC0</vt:lpwstr>
  </property>
</Properties>
</file>