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13" r:id="rId7"/>
    <p:sldId id="302" r:id="rId8"/>
    <p:sldId id="303" r:id="rId9"/>
    <p:sldId id="308" r:id="rId10"/>
    <p:sldId id="309" r:id="rId11"/>
    <p:sldId id="304" r:id="rId12"/>
    <p:sldId id="305" r:id="rId13"/>
    <p:sldId id="306" r:id="rId14"/>
    <p:sldId id="307" r:id="rId15"/>
    <p:sldId id="310" r:id="rId16"/>
    <p:sldId id="314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43959-20E1-4DCF-9620-A33F76F64EB0}" v="1" dt="2022-08-10T00:23:22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ckerspayer.com/payer/big-payers-ranked-by-net-income-in-first-half-of-2022.html" TargetMode="External"/><Relationship Id="rId3" Type="http://schemas.openxmlformats.org/officeDocument/2006/relationships/hyperlink" Target="https://www.beckerspayer.com/payer/cvs-health-s-better-than-expected-q2-9-notes.html" TargetMode="External"/><Relationship Id="rId7" Type="http://schemas.openxmlformats.org/officeDocument/2006/relationships/hyperlink" Target="https://www.beckerspayer.com/payer/centene-s-q2-losses-top-172m-7-notes.html" TargetMode="External"/><Relationship Id="rId2" Type="http://schemas.openxmlformats.org/officeDocument/2006/relationships/hyperlink" Target="https://www.beckerspayer.com/payer/unitedhealth-group-s-13-revenue-growth-in-q2-11-things-to-kno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ckerspayer.com/payer/humana-s-18-5-net-income-boost-in-q2-8-notes.html" TargetMode="External"/><Relationship Id="rId5" Type="http://schemas.openxmlformats.org/officeDocument/2006/relationships/hyperlink" Target="https://www.beckerspayer.com/payer/cigna-s-1-6b-net-income-in-q2-6-notes.html" TargetMode="External"/><Relationship Id="rId4" Type="http://schemas.openxmlformats.org/officeDocument/2006/relationships/hyperlink" Target="https://www.beckerspayer.com/payer/elevance-health-s-8-net-income-dip-in-q2-7-things-to-know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tas-solutions.com/webcenter/portal/MedicareJL/pagebyid?contentId=00106360" TargetMode="External"/><Relationship Id="rId2" Type="http://schemas.openxmlformats.org/officeDocument/2006/relationships/hyperlink" Target="https://www.cms.gov/Medicare/Quality-Initiatives-Patient-Assessment-Instruments/Appropriate-Use-Criteria-Pro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ms.gov/files/document/mm12841-new-waived-tests.pdf" TargetMode="External"/><Relationship Id="rId4" Type="http://schemas.openxmlformats.org/officeDocument/2006/relationships/hyperlink" Target="https://www.novitas-solutions.com/webcenter/portal/MedicareJH/pagebyid?contentId=0026690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caid.ms.gov/medicaid-to-implement-centralized-credentialing-process-for-medicaid-managed-care-providers-in-july" TargetMode="External"/><Relationship Id="rId3" Type="http://schemas.openxmlformats.org/officeDocument/2006/relationships/hyperlink" Target="https://medicaid.ms.gov/medicaid-providers-can-now-register-for-mesa-workshop-webinars-set-for-august-and-september/" TargetMode="External"/><Relationship Id="rId7" Type="http://schemas.openxmlformats.org/officeDocument/2006/relationships/hyperlink" Target="https://medicaid.ms.gov/wp-content/uploads/2022/08/CCO-Procurement-Notice-of-Intent-to-Award-8.10.2022.pdf" TargetMode="External"/><Relationship Id="rId2" Type="http://schemas.openxmlformats.org/officeDocument/2006/relationships/hyperlink" Target="https://medicaid.ms.gov/the-mississippi-medicaid-mmis-replacement-pro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caid.ms.gov/suspension-of-provider-enrollments/" TargetMode="External"/><Relationship Id="rId5" Type="http://schemas.openxmlformats.org/officeDocument/2006/relationships/hyperlink" Target="https://medicaid.ms.gov/electronic-data-interchange-edi-testing/" TargetMode="External"/><Relationship Id="rId4" Type="http://schemas.openxmlformats.org/officeDocument/2006/relationships/hyperlink" Target="https://medicaid.ms.gov/wp-content/uploads/2022/08/20220803_Provider-Workshop-Schedul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gna.com/static/www-cigna-com/docs/individuals-families/master-precertification-list-for-provider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senate-bill/4449?s=1&amp;r=5" TargetMode="External"/><Relationship Id="rId2" Type="http://schemas.openxmlformats.org/officeDocument/2006/relationships/hyperlink" Target="https://www.cms.gov/newsroom/fact-sheets/conditions-participation-rural-emergency-hospitals-and-critical-access-hospital-cop-updates-cms-34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gress.gov/bill/117th-congress/house-bill/8188?s=5&amp;r=55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leadersmedia.com/revenue-cycle/cms-issues-first-fines-hospitals-price-transparency-ru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mishealth.com/blog/what-does-the-hospital-price-transparency-rule-mean-for-hospitals-patients-and-self-insured-employers" TargetMode="External"/><Relationship Id="rId2" Type="http://schemas.openxmlformats.org/officeDocument/2006/relationships/hyperlink" Target="https://us.milliman.com/en/insight/full-disclosure-price-transparency-for-health-pla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ederalPPDRinitiation@cms.hhs.gov" TargetMode="External"/><Relationship Id="rId4" Type="http://schemas.openxmlformats.org/officeDocument/2006/relationships/hyperlink" Target="https://www.cms.gov/healthplan-price-transparency/plans-and-issu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MS HFMA Revenue Cycle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August 19, 2022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4B38-13FB-3925-D381-C91803C8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Opponent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2A9DA9-DD38-E9BD-293C-67037942C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675252"/>
              </p:ext>
            </p:extLst>
          </p:nvPr>
        </p:nvGraphicFramePr>
        <p:xfrm>
          <a:off x="1348509" y="2207491"/>
          <a:ext cx="9615054" cy="3269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154">
                  <a:extLst>
                    <a:ext uri="{9D8B030D-6E8A-4147-A177-3AD203B41FA5}">
                      <a16:colId xmlns:a16="http://schemas.microsoft.com/office/drawing/2014/main" val="3390342166"/>
                    </a:ext>
                  </a:extLst>
                </a:gridCol>
                <a:gridCol w="1441158">
                  <a:extLst>
                    <a:ext uri="{9D8B030D-6E8A-4147-A177-3AD203B41FA5}">
                      <a16:colId xmlns:a16="http://schemas.microsoft.com/office/drawing/2014/main" val="541422293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265450824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2596212676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3519120933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2267584672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222030378"/>
                    </a:ext>
                  </a:extLst>
                </a:gridCol>
                <a:gridCol w="1129457">
                  <a:extLst>
                    <a:ext uri="{9D8B030D-6E8A-4147-A177-3AD203B41FA5}">
                      <a16:colId xmlns:a16="http://schemas.microsoft.com/office/drawing/2014/main" val="1871279953"/>
                    </a:ext>
                  </a:extLst>
                </a:gridCol>
              </a:tblGrid>
              <a:tr h="980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Insurance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2017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2018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2019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2021 revenue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Revenue increase from 2017 to 2021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% Revenue Increase (2017 to 2021)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014858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United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$201.16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$226.25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$242.16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$257.14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$287.60 billion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$86.44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42.97%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2016973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$90.04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$92.10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$104.21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$121.87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$138.64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$48.6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53.98%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161757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Cigna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$41.81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$48.65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$153.57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$160.40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$174.08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$132.27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316.36%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785751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Humana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$53.77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$56.91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$64.89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$77.16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$83.06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$29.29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54.47%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6706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Centene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$48.38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$60.12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$74.64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$111.12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$125.98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$77.6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160.40%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890865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Molina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$19.88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$18.89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$16.83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$19.42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$27.77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$7.89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39.69%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3426915"/>
                  </a:ext>
                </a:extLst>
              </a:tr>
              <a:tr h="32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$455.04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$502.92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$656.30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$747.11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$837.13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$382.09 billion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83.97%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282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4B38-13FB-3925-D381-C91803C8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Opponent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025EF26-EF01-3884-7E38-20319F2CD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18256"/>
              </p:ext>
            </p:extLst>
          </p:nvPr>
        </p:nvGraphicFramePr>
        <p:xfrm>
          <a:off x="1403927" y="2179782"/>
          <a:ext cx="9430327" cy="3288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310">
                  <a:extLst>
                    <a:ext uri="{9D8B030D-6E8A-4147-A177-3AD203B41FA5}">
                      <a16:colId xmlns:a16="http://schemas.microsoft.com/office/drawing/2014/main" val="3484174528"/>
                    </a:ext>
                  </a:extLst>
                </a:gridCol>
                <a:gridCol w="1413469">
                  <a:extLst>
                    <a:ext uri="{9D8B030D-6E8A-4147-A177-3AD203B41FA5}">
                      <a16:colId xmlns:a16="http://schemas.microsoft.com/office/drawing/2014/main" val="1170667277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68106692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3855606675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3548048200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1641870064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2233530905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66558237"/>
                    </a:ext>
                  </a:extLst>
                </a:gridCol>
              </a:tblGrid>
              <a:tr h="986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Insurance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2017 net income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2018 net income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2019 net income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net income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2021 net income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Net Income increase from 2017 to 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% Net Income Increase (2017 to 2021)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883979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United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$10.56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$11.99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$13.84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$15.40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$17.29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$6.73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63.73%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432189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Anthem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$3.84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$3.75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$4.81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$4.57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$6.10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$2.26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58.85%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618720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Cigna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$2.27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$2.64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$5.10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$8.46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$5.37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$3.1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136.56%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283944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Humana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$2.45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$1.68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$2.71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$3.37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$2.93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$480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19.59%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058343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Centene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$828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$900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$1.32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$1.81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$1.35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$522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63.04%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7943429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Molina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$-512 million (loss)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$707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$737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$673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$659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$1.17 billion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228.71%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326438"/>
                  </a:ext>
                </a:extLst>
              </a:tr>
              <a:tr h="328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TOTALS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$19.44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$21.67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$28.52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$34.28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$33.7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$14.26 billion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73.38%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824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921C-7324-649A-A8D8-69541B80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Income for Big 6 Payers – 1</a:t>
            </a:r>
            <a:r>
              <a:rPr lang="en-US" baseline="30000" dirty="0"/>
              <a:t>st</a:t>
            </a:r>
            <a:r>
              <a:rPr lang="en-US" dirty="0"/>
              <a:t> Half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448A-72B1-9993-5E0B-13905EE5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075"/>
            <a:ext cx="10058400" cy="39854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nation's largest payers have filed their second-quarter earnings reports, revealing which saw the biggest net incomes in the first six months of the year.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1. 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UnitedHealth Group: $10.3 billion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increased to $10.3 billion from $9.4 billion year over year, a 9.6 percent increase. In the second quarter alone, net income was $5.2 billion.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2. 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CVS Health: $5.3 billion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increased to $5.3 billion from $5 billion year over year, a 5.1 percent increase. In the second quarter alone, net income totaled nearly $3 billion.</a:t>
            </a:r>
            <a:b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b="0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3. </a:t>
            </a:r>
            <a:r>
              <a:rPr lang="en-US" sz="1200" b="1" i="0" u="none" strike="noStrike" dirty="0" err="1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Elevance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Health (formerly Anthem): $3.4 billion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decreased to $3.4 billion from $3.5 billion year over year, a 0.7 percent decrease. In the second quarter alone, net income was $1.65 billion.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4. 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Cigna: $2.7 billion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increased to $2.7 billion from $2.6 billion year over year, a 4.3 percent increase. In the second quarter alone, net income totaled nearly $1.6 billion.</a:t>
            </a:r>
            <a:b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b="0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5. 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Humana: $1.6 billion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increased to $1.6 billion from $1.4 billion year over year, a 14.8 percent increase. In the second quarter alone, net income totaled $696 million.</a:t>
            </a:r>
            <a:b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b="0" i="0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6. </a:t>
            </a:r>
            <a:r>
              <a:rPr lang="en-US" sz="1200" b="1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Centene: $677 million</a:t>
            </a:r>
            <a:br>
              <a:rPr lang="en-US" sz="1200" b="0" i="0" u="none" strike="noStrike" dirty="0">
                <a:solidFill>
                  <a:srgbClr val="00397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2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 income increased to $677 million from $164 million year over year, a 312.8 percent increase. In the second quarter alone, net losses totaled $172 million.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https://www.beckerspayer.com/payer/big-payers-ranked-by-net-income-in-first-half-of-2022.html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1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921C-7324-649A-A8D8-69541B80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448A-72B1-9993-5E0B-13905EE5E9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Patience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Perseverance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</a:p>
        </p:txBody>
      </p:sp>
      <p:pic>
        <p:nvPicPr>
          <p:cNvPr id="1026" name="Picture 2" descr="David and Goliath – MentorKids Kentucky">
            <a:extLst>
              <a:ext uri="{FF2B5EF4-FFF2-40B4-BE49-F238E27FC236}">
                <a16:creationId xmlns:a16="http://schemas.microsoft.com/office/drawing/2014/main" id="{5E3EC050-51DB-BB84-1975-35915183E0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35397"/>
            <a:ext cx="4638675" cy="3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5" name="Content Placeholder 4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466BD7BB-AF4B-5F48-7656-F000F86E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986" y="2108200"/>
            <a:ext cx="5650354" cy="3760788"/>
          </a:xfrm>
        </p:spPr>
      </p:pic>
    </p:spTree>
    <p:extLst>
      <p:ext uri="{BB962C8B-B14F-4D97-AF65-F5344CB8AC3E}">
        <p14:creationId xmlns:p14="http://schemas.microsoft.com/office/powerpoint/2010/main" val="121537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26ED-8F0D-D510-4A58-4A221BF1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Presenters/Panelists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1E8C-C0F9-37B8-EA27-F0EC0550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Amy Gaudet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COO/Partner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Trilogy Revenue Cycle Solutions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Ed Casteel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Partner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Trilogy Revenue Cycle Solutions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Kevin Adams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Director of Revenue Cycle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Anderson Regional Health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Matt McHan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Revenue Cycle Director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Magee General Hospital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1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217C-E384-D1CB-0883-BD4633F1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6858-C40D-0D06-D537-DF6D9584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Payer Updates</a:t>
            </a:r>
          </a:p>
          <a:p>
            <a:r>
              <a:rPr lang="en-US" sz="2800" dirty="0"/>
              <a:t>Regulatory Proposals</a:t>
            </a:r>
          </a:p>
          <a:p>
            <a:r>
              <a:rPr lang="en-US" sz="2800" dirty="0"/>
              <a:t>Price Transparency and No Surprises Act Updates</a:t>
            </a:r>
          </a:p>
          <a:p>
            <a:r>
              <a:rPr lang="en-US" sz="2800" dirty="0"/>
              <a:t>Payer Financials</a:t>
            </a:r>
          </a:p>
          <a:p>
            <a:r>
              <a:rPr lang="en-US" sz="2800" dirty="0"/>
              <a:t>How to Prepare for Battle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3933-96E4-120E-DC04-6C9BEA28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35078" cy="376089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Appropriate Use Criteria (AUC) penalty phase delayed (was set for 1/1/23)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https://www.cms.gov/Medicare/Quality-Initiatives-Patient-Assessment-Instruments/Appropriate-Use-Criteria-Program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Medicare sequestration back up to full 2% reduction as of 7/1/22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https://www.novitas-solutions.com/webcenter/portal/MedicareJL/pagebyid?contentId=00106360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Novitas identified issue with monitored anesthesia care for radiology procedures paid incorrectly and issued guidance for appeal </a:t>
            </a:r>
          </a:p>
          <a:p>
            <a:pPr marL="818388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https://www.novitas-solutions.com/webcenter/portal/MedicareJH/pagebyid?contentId=00266909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8 New CLIA waved tests that will require a QW modifier (effective 10/1/2022)  </a:t>
            </a:r>
          </a:p>
          <a:p>
            <a:pPr marL="818388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https://www.cms.gov/files/document/mm12841-new-waived-tests.pdf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5488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5488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Medicaid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3933-96E4-120E-DC04-6C9BEA28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portal – Envision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Gainwell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/MESA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Go-live date currently set for 10/3/22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https://medicaid.ms.gov/the-mississippi-medicaid-mmis-replacement-project/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Workshops/webinars in August-September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https://medicaid.ms.gov/medicaid-providers-can-now-register-for-mesa-workshop-webinars-set-for-august-and-september/</a:t>
            </a:r>
            <a:endParaRPr lang="en-US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https://medicaid.ms.gov/wp-content/uploads/2022/08/20220803_Provider-Workshop-Schedule.pdf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provider must designate staff member(s) to participate in EDI testing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https://medicaid.ms.gov/electronic-data-interchange-edi-testing/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Provider enrollment suspension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“DOM must temporarily suspend application processing on Aug. 15 in preparation for the Oct. 3 launch of the agency’s new MMIS, known as MESA: Medicaid Enterprise System Assistance, which will replace Envision. Applications previously received that are incomplete on Aug. 16 will be denied and will require submission of a new enrollment application.”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https://medicaid.ms.gov/suspension-of-provider-enrollments/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 Can bid decision made (pending dispute period and confirmation of awards)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Magnolia, Molina, and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TrueCare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https://medicaid.ms.gov/wp-content/uploads/2022/08/CCO-Procurement-Notice-of-Intent-to-Award-8.10.2022.pdf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Uniform credentialing process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Implementation period began 7/1/22 and ends on 6/30/23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https://medicaid.ms.gov/medicaid-to-implement-centralized-credentialing-process-for-medicaid-managed-care-providers-in-july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0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Cigna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0D430-44A5-89F0-33BC-2DC39D21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18069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ER downgrade appeal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B989C-4D7C-CC55-6BBD-FEC5E3BF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10" y="2869442"/>
            <a:ext cx="5180690" cy="257217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48B739-4313-46B9-AC8A-AEFA054CB19C}"/>
              </a:ext>
            </a:extLst>
          </p:cNvPr>
          <p:cNvSpPr txBox="1">
            <a:spLocks/>
          </p:cNvSpPr>
          <p:nvPr/>
        </p:nvSpPr>
        <p:spPr>
          <a:xfrm>
            <a:off x="6531364" y="2108201"/>
            <a:ext cx="5180690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Precertification Updates July/Aug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Added 13 new CPT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Added 3 existing CPT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Added 4 new PLA CPT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Added 19 new HCPCS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Removed 104 existing CPT codes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https://www.cigna.com/static/www-cigna-com/docs/individuals-families/master-precertification-list-for-providers.pdf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6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to Watch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48B739-4313-46B9-AC8A-AEFA054CB19C}"/>
              </a:ext>
            </a:extLst>
          </p:cNvPr>
          <p:cNvSpPr txBox="1">
            <a:spLocks/>
          </p:cNvSpPr>
          <p:nvPr/>
        </p:nvSpPr>
        <p:spPr>
          <a:xfrm>
            <a:off x="1201003" y="2108201"/>
            <a:ext cx="10511051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Rural Emergency Hospitals  - Comment period open until September 13,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https://www.cms.gov/newsroom/fact-sheets/conditions-participation-rural-emergency-hospitals-and-critical-access-hospital-cop-updates-cms-3419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PAMA Bills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Senate Bill S.4449 Saving Access to Laboratory Services Act, (SALSA)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https://www.congress.gov/bill/117th-congress/senate-bill/4449?s=1&amp;r=5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 Bill H.R.8188- Saving Access to Laboratory Services Act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https://www.congress.gov/bill/117th-congress/house-bill/8188?s=5&amp;r=553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3933-96E4-120E-DC04-6C9BEA28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Preparation and setup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of posting your own rates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Preparation for reviewing and/or auditing payer postings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 service inquiries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Capturing what patients are told to compare latter to EOBs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Outside companies analyzing the rates – is this an opportunity for a group purchase maybe through MHA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Risk assessment with payer rates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 rates at risk for attack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 rates becoming the beacon for large, high-volume payors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Recent enforcements for not having machine readable files available on facility website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https://www.healthleadersmedia.com/revenue-cycle/cms-issues-first-fines-hospitals-price-transparency-rule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D3C9-A1E4-5D88-5849-A18A459A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3933-96E4-120E-DC04-6C9BEA28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2667"/>
            <a:ext cx="10058400" cy="3760891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 health insurers and self-insured plans now required to disclose their rates for all covered billable services – effective 7/1/22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facilities fall under self-insured portion (as the employer)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links to this July 1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requirement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https://us.milliman.com/en/insight/full-disclosure-price-transparency-for-health-plans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https://www.artemishealth.com/blog/what-does-the-hospital-price-transparency-rule-mean-for-hospitals-patients-and-self-insured-employers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https://www.cms.gov/healthplan-price-transparency/plans-and-issuers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CMS used the email: </a:t>
            </a:r>
            <a:r>
              <a:rPr lang="en-US" sz="25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5"/>
              </a:rPr>
              <a:t>FederalPPDRinitiation@cms.hhs.gov</a:t>
            </a:r>
            <a:r>
              <a:rPr lang="en-US" sz="25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 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send the correspondence to facilities and providers involved in recent NSA patient dispute.  Recommend adding this email address to contacts to avoid correspondence routing to spam.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3085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{A0B5F7FD-7495-44ED-B69D-DD7CA55B06E8}tf22712842_win32</Template>
  <TotalTime>188</TotalTime>
  <Words>1476</Words>
  <Application>Microsoft Office PowerPoint</Application>
  <PresentationFormat>Widescreen</PresentationFormat>
  <Paragraphs>268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Franklin Gothic Book</vt:lpstr>
      <vt:lpstr>Symbol</vt:lpstr>
      <vt:lpstr>1_RetrospectVTI</vt:lpstr>
      <vt:lpstr>MS HFMA Revenue Cycle Roundtable</vt:lpstr>
      <vt:lpstr>Presenters/Panelists</vt:lpstr>
      <vt:lpstr>Agenda</vt:lpstr>
      <vt:lpstr>General Updates</vt:lpstr>
      <vt:lpstr>MS Medicaid Updates</vt:lpstr>
      <vt:lpstr>Cigna Updates</vt:lpstr>
      <vt:lpstr>Proposals to Watch</vt:lpstr>
      <vt:lpstr>Price Transparency</vt:lpstr>
      <vt:lpstr>NSA Requirements</vt:lpstr>
      <vt:lpstr>Know the Opponent</vt:lpstr>
      <vt:lpstr>Know the Opponent</vt:lpstr>
      <vt:lpstr>Net Income for Big 6 Payers – 1st Half 2022</vt:lpstr>
      <vt:lpstr>How to Prepare for Battle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HFMA Revenue Cycle Roundtable</dc:title>
  <dc:creator>Matthew C. McHan</dc:creator>
  <cp:lastModifiedBy>Matthew C. McHan</cp:lastModifiedBy>
  <cp:revision>11</cp:revision>
  <dcterms:created xsi:type="dcterms:W3CDTF">2022-08-04T17:50:19Z</dcterms:created>
  <dcterms:modified xsi:type="dcterms:W3CDTF">2022-08-19T03:33:46Z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