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handoutMasterIdLst>
    <p:handoutMasterId r:id="rId18"/>
  </p:handoutMasterIdLst>
  <p:sldIdLst>
    <p:sldId id="268" r:id="rId2"/>
    <p:sldId id="257" r:id="rId3"/>
    <p:sldId id="277" r:id="rId4"/>
    <p:sldId id="279" r:id="rId5"/>
    <p:sldId id="269" r:id="rId6"/>
    <p:sldId id="270" r:id="rId7"/>
    <p:sldId id="271" r:id="rId8"/>
    <p:sldId id="272" r:id="rId9"/>
    <p:sldId id="273" r:id="rId10"/>
    <p:sldId id="275" r:id="rId11"/>
    <p:sldId id="281" r:id="rId12"/>
    <p:sldId id="280" r:id="rId13"/>
    <p:sldId id="282" r:id="rId14"/>
    <p:sldId id="283" r:id="rId15"/>
    <p:sldId id="284" r:id="rId1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5859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1626CFF-35C4-4692-9B1F-5E0D231B8810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D024292-1617-4324-B3AD-CC9C8540F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98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DEDA78F-2D74-438B-B4DC-87A2BCFDD369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4E6730F-A49D-49EB-933A-A9811339A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94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AD13D-B29C-453D-967A-2AC3F009E9B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68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9029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77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063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668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51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AD13D-B29C-453D-967A-2AC3F009E9B0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787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5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90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42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270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77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3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75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6730F-A49D-49EB-933A-A9811339A4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5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84D49C0-58BA-4B06-9C88-AB3FFF0C76D2}" type="datetimeFigureOut">
              <a:rPr lang="en-US" smtClean="0"/>
              <a:t>3/22/2022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64CA016-3FB2-4264-A1BF-40D530D38F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828800" y="515144"/>
            <a:ext cx="6348413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b="1" dirty="0">
                <a:solidFill>
                  <a:srgbClr val="000000"/>
                </a:solidFill>
              </a:rPr>
              <a:t>Michigan Department of Health &amp; Human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81626" y="880646"/>
            <a:ext cx="2624436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kern="600" dirty="0">
                <a:solidFill>
                  <a:srgbClr val="000000"/>
                </a:solidFill>
              </a:rPr>
              <a:t>Director Elizabeth Hertel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2971800"/>
            <a:ext cx="7772400" cy="1829761"/>
          </a:xfrm>
        </p:spPr>
        <p:txBody>
          <a:bodyPr>
            <a:normAutofit/>
          </a:bodyPr>
          <a:lstStyle/>
          <a:p>
            <a:r>
              <a:rPr lang="en-US" sz="4000" dirty="0"/>
              <a:t>Updates from Medicaid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217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98" y="2194002"/>
            <a:ext cx="8229600" cy="3673398"/>
          </a:xfrm>
        </p:spPr>
        <p:txBody>
          <a:bodyPr>
            <a:normAutofit/>
          </a:bodyPr>
          <a:lstStyle/>
          <a:p>
            <a:r>
              <a:rPr lang="en-US" dirty="0"/>
              <a:t>Currently in the Public Comment stage</a:t>
            </a:r>
          </a:p>
          <a:p>
            <a:pPr lvl="1"/>
            <a:r>
              <a:rPr lang="en-US" dirty="0"/>
              <a:t>Comments due to MDHHS by April 14</a:t>
            </a:r>
          </a:p>
          <a:p>
            <a:r>
              <a:rPr lang="en-US" dirty="0"/>
              <a:t>Policy (pending State Plan approval) would eliminate a step in the annual DSH process</a:t>
            </a:r>
          </a:p>
          <a:p>
            <a:r>
              <a:rPr lang="en-US" dirty="0"/>
              <a:t>Policy is designed to reduce administrative burden and reduce volatility between steps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DSH Updates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C470E98-1B4C-45A1-889F-1FDA60EDAFA6}"/>
              </a:ext>
            </a:extLst>
          </p:cNvPr>
          <p:cNvSpPr txBox="1">
            <a:spLocks/>
          </p:cNvSpPr>
          <p:nvPr/>
        </p:nvSpPr>
        <p:spPr>
          <a:xfrm>
            <a:off x="412595" y="1219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/>
              <a:t>Proposed Policy 2205</a:t>
            </a:r>
          </a:p>
        </p:txBody>
      </p:sp>
    </p:spTree>
    <p:extLst>
      <p:ext uri="{BB962C8B-B14F-4D97-AF65-F5344CB8AC3E}">
        <p14:creationId xmlns:p14="http://schemas.microsoft.com/office/powerpoint/2010/main" val="890353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98" y="2194002"/>
            <a:ext cx="8229600" cy="3673398"/>
          </a:xfrm>
        </p:spPr>
        <p:txBody>
          <a:bodyPr>
            <a:normAutofit/>
          </a:bodyPr>
          <a:lstStyle/>
          <a:p>
            <a:r>
              <a:rPr lang="en-US" dirty="0"/>
              <a:t>Beginning with FY 2022, DSH ceiling calculations will only utilize data from uninsured and Medicaid-only services (dually eligible data will be removed)</a:t>
            </a:r>
          </a:p>
          <a:p>
            <a:r>
              <a:rPr lang="en-US" dirty="0"/>
              <a:t>Federal DSH allotment reductions currently scheduled to begin in 2024 (these have been delayed for over 10 years)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DSH Updates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C470E98-1B4C-45A1-889F-1FDA60EDAFA6}"/>
              </a:ext>
            </a:extLst>
          </p:cNvPr>
          <p:cNvSpPr txBox="1">
            <a:spLocks/>
          </p:cNvSpPr>
          <p:nvPr/>
        </p:nvSpPr>
        <p:spPr>
          <a:xfrm>
            <a:off x="412595" y="1219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/>
              <a:t>Federal Changes</a:t>
            </a:r>
          </a:p>
        </p:txBody>
      </p:sp>
    </p:spTree>
    <p:extLst>
      <p:ext uri="{BB962C8B-B14F-4D97-AF65-F5344CB8AC3E}">
        <p14:creationId xmlns:p14="http://schemas.microsoft.com/office/powerpoint/2010/main" val="2050332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918" y="1981200"/>
            <a:ext cx="8229600" cy="3673398"/>
          </a:xfrm>
        </p:spPr>
        <p:txBody>
          <a:bodyPr>
            <a:normAutofit/>
          </a:bodyPr>
          <a:lstStyle/>
          <a:p>
            <a:r>
              <a:rPr lang="en-US" dirty="0"/>
              <a:t>A PHE due to COVID-19 was declared on January 31, 2020 and is still in effect</a:t>
            </a:r>
          </a:p>
          <a:p>
            <a:r>
              <a:rPr lang="en-US" dirty="0"/>
              <a:t>During PHE, Michigan receives additional federal matching assistance for Medicaid</a:t>
            </a:r>
          </a:p>
          <a:p>
            <a:r>
              <a:rPr lang="en-US" dirty="0"/>
              <a:t>Eligibility redeterminations on hold during PHE resulting in increased Medicaid enrollment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918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Public Health Emergency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3048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98" y="2194002"/>
            <a:ext cx="8229600" cy="3673398"/>
          </a:xfrm>
        </p:spPr>
        <p:txBody>
          <a:bodyPr>
            <a:normAutofit/>
          </a:bodyPr>
          <a:lstStyle/>
          <a:p>
            <a:r>
              <a:rPr lang="en-US" dirty="0"/>
              <a:t>Budget maintains base rate increases for outpatient services that began in 2020</a:t>
            </a:r>
          </a:p>
          <a:p>
            <a:r>
              <a:rPr lang="en-US" dirty="0"/>
              <a:t>Budget maintains general fund support for several special financing programs, such as the Regular DSH pool, GME, and Rural Access Payments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Budget Items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C470E98-1B4C-45A1-889F-1FDA60EDAFA6}"/>
              </a:ext>
            </a:extLst>
          </p:cNvPr>
          <p:cNvSpPr txBox="1">
            <a:spLocks/>
          </p:cNvSpPr>
          <p:nvPr/>
        </p:nvSpPr>
        <p:spPr>
          <a:xfrm>
            <a:off x="412595" y="1219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/>
              <a:t>Ongoing Items</a:t>
            </a:r>
          </a:p>
        </p:txBody>
      </p:sp>
    </p:spTree>
    <p:extLst>
      <p:ext uri="{BB962C8B-B14F-4D97-AF65-F5344CB8AC3E}">
        <p14:creationId xmlns:p14="http://schemas.microsoft.com/office/powerpoint/2010/main" val="1823877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98" y="2194002"/>
            <a:ext cx="8229600" cy="36733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Numerous funding bills passed in last two years, along with Medicaid policies, to support hospitals during the pandemic, including:</a:t>
            </a:r>
          </a:p>
          <a:p>
            <a:pPr lvl="1"/>
            <a:r>
              <a:rPr lang="en-US" dirty="0"/>
              <a:t>$300 million to hospital in PA 9 of 2022</a:t>
            </a:r>
          </a:p>
          <a:p>
            <a:pPr lvl="1"/>
            <a:r>
              <a:rPr lang="en-US" dirty="0"/>
              <a:t>$160 million to hospitals in PA 67 of 2021</a:t>
            </a:r>
          </a:p>
          <a:p>
            <a:pPr lvl="1"/>
            <a:r>
              <a:rPr lang="en-US" dirty="0"/>
              <a:t>Remdesivir payment add-on</a:t>
            </a:r>
          </a:p>
          <a:p>
            <a:pPr lvl="1"/>
            <a:r>
              <a:rPr lang="en-US" dirty="0"/>
              <a:t>“72-hour rule” (PA 231 of 2020)</a:t>
            </a:r>
          </a:p>
          <a:p>
            <a:pPr lvl="1"/>
            <a:r>
              <a:rPr lang="en-US" dirty="0"/>
              <a:t>$25M in April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Budget Items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C470E98-1B4C-45A1-889F-1FDA60EDAFA6}"/>
              </a:ext>
            </a:extLst>
          </p:cNvPr>
          <p:cNvSpPr txBox="1">
            <a:spLocks/>
          </p:cNvSpPr>
          <p:nvPr/>
        </p:nvSpPr>
        <p:spPr>
          <a:xfrm>
            <a:off x="412595" y="1219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/>
              <a:t>COVID Relief </a:t>
            </a:r>
          </a:p>
        </p:txBody>
      </p:sp>
    </p:spTree>
    <p:extLst>
      <p:ext uri="{BB962C8B-B14F-4D97-AF65-F5344CB8AC3E}">
        <p14:creationId xmlns:p14="http://schemas.microsoft.com/office/powerpoint/2010/main" val="2933191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828800" y="515144"/>
            <a:ext cx="6348413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b="1" dirty="0">
                <a:solidFill>
                  <a:srgbClr val="000000"/>
                </a:solidFill>
              </a:rPr>
              <a:t>Michigan Department of Health &amp; Human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81626" y="880646"/>
            <a:ext cx="2624436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kern="600" dirty="0">
                <a:solidFill>
                  <a:srgbClr val="000000"/>
                </a:solidFill>
              </a:rPr>
              <a:t>Director Elizabeth Hertel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813" y="1981200"/>
            <a:ext cx="7772400" cy="29727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Questions?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Email: </a:t>
            </a:r>
            <a:br>
              <a:rPr lang="en-US" sz="4000" dirty="0"/>
            </a:br>
            <a:r>
              <a:rPr lang="en-US" sz="4000" dirty="0"/>
              <a:t>mdhhs-msa-actuarial-division@michigan.gov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96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 Financing Refresher</a:t>
            </a:r>
          </a:p>
          <a:p>
            <a:r>
              <a:rPr lang="en-US" dirty="0"/>
              <a:t>DSH Updates</a:t>
            </a:r>
          </a:p>
          <a:p>
            <a:r>
              <a:rPr lang="en-US" dirty="0"/>
              <a:t>Public Health Emergency and its Impact on Medicaid</a:t>
            </a:r>
          </a:p>
          <a:p>
            <a:r>
              <a:rPr lang="en-US" dirty="0"/>
              <a:t>Budget Items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3540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92301"/>
            <a:ext cx="8229600" cy="3673398"/>
          </a:xfrm>
        </p:spPr>
        <p:txBody>
          <a:bodyPr>
            <a:normAutofit/>
          </a:bodyPr>
          <a:lstStyle/>
          <a:p>
            <a:r>
              <a:rPr lang="en-US" dirty="0"/>
              <a:t>Supplemental payments through special financing programs account for nearly half of Medicaid funding to hospitals</a:t>
            </a:r>
          </a:p>
          <a:p>
            <a:r>
              <a:rPr lang="en-US" dirty="0"/>
              <a:t>FY 2021 saw over $3 billion in Medicaid supplemental payments</a:t>
            </a:r>
          </a:p>
          <a:p>
            <a:r>
              <a:rPr lang="en-US" dirty="0"/>
              <a:t>With supplemental payments, total Medicaid reimbursement similar to Medicare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Hospital Special Financing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2451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98" y="2194002"/>
            <a:ext cx="8229600" cy="374959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Supplemental quarterly payments to hospitals for services to fee-for-service beneficiaries</a:t>
            </a:r>
          </a:p>
          <a:p>
            <a:r>
              <a:rPr lang="en-US" dirty="0"/>
              <a:t>Total amount is the difference between initial Medicaid payments and the Medicare Upper Payment Limit (UPL)</a:t>
            </a:r>
          </a:p>
          <a:p>
            <a:r>
              <a:rPr lang="en-US" dirty="0"/>
              <a:t>Accurate Cost Report data is essential in determining UPL</a:t>
            </a:r>
          </a:p>
          <a:p>
            <a:r>
              <a:rPr lang="en-US" dirty="0"/>
              <a:t>Distribution based on a hospital’s share of industry Medicaid payments from two year’s prior</a:t>
            </a:r>
          </a:p>
          <a:p>
            <a:r>
              <a:rPr lang="en-US" dirty="0"/>
              <a:t>FY21 Annual Amount: $530M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Special Financing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C470E98-1B4C-45A1-889F-1FDA60EDAFA6}"/>
              </a:ext>
            </a:extLst>
          </p:cNvPr>
          <p:cNvSpPr txBox="1">
            <a:spLocks/>
          </p:cNvSpPr>
          <p:nvPr/>
        </p:nvSpPr>
        <p:spPr>
          <a:xfrm>
            <a:off x="412595" y="1219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/>
              <a:t>Medicaid Access to Care Initiative (MACI)</a:t>
            </a:r>
          </a:p>
        </p:txBody>
      </p:sp>
    </p:spTree>
    <p:extLst>
      <p:ext uri="{BB962C8B-B14F-4D97-AF65-F5344CB8AC3E}">
        <p14:creationId xmlns:p14="http://schemas.microsoft.com/office/powerpoint/2010/main" val="3944026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98" y="2194002"/>
            <a:ext cx="8229600" cy="329239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Supplemental quarterly payments to hospitals for services to managed care beneficiaries</a:t>
            </a:r>
          </a:p>
          <a:p>
            <a:r>
              <a:rPr lang="en-US" dirty="0"/>
              <a:t>Directly tied to utilization</a:t>
            </a:r>
          </a:p>
          <a:p>
            <a:r>
              <a:rPr lang="en-US" dirty="0"/>
              <a:t>Calculated as a percent add-on to base payments made by health plans</a:t>
            </a:r>
          </a:p>
          <a:p>
            <a:pPr lvl="1"/>
            <a:r>
              <a:rPr lang="en-US" dirty="0"/>
              <a:t>70% Inpatient add-on</a:t>
            </a:r>
          </a:p>
          <a:p>
            <a:pPr lvl="1"/>
            <a:r>
              <a:rPr lang="en-US" dirty="0"/>
              <a:t>87.3% Outpatient add-on</a:t>
            </a:r>
          </a:p>
          <a:p>
            <a:r>
              <a:rPr lang="en-US" dirty="0"/>
              <a:t>Total payment limited by Medicare UPL</a:t>
            </a:r>
          </a:p>
          <a:p>
            <a:r>
              <a:rPr lang="en-US" dirty="0"/>
              <a:t>FY21 Annual Amount: $2.06 billion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Special Financing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C470E98-1B4C-45A1-889F-1FDA60EDAFA6}"/>
              </a:ext>
            </a:extLst>
          </p:cNvPr>
          <p:cNvSpPr txBox="1">
            <a:spLocks/>
          </p:cNvSpPr>
          <p:nvPr/>
        </p:nvSpPr>
        <p:spPr>
          <a:xfrm>
            <a:off x="412595" y="1219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/>
              <a:t>Hospital Rate Adjustment (HRA)</a:t>
            </a:r>
          </a:p>
        </p:txBody>
      </p:sp>
    </p:spTree>
    <p:extLst>
      <p:ext uri="{BB962C8B-B14F-4D97-AF65-F5344CB8AC3E}">
        <p14:creationId xmlns:p14="http://schemas.microsoft.com/office/powerpoint/2010/main" val="2339193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98" y="2194002"/>
            <a:ext cx="8229600" cy="3292398"/>
          </a:xfrm>
        </p:spPr>
        <p:txBody>
          <a:bodyPr>
            <a:normAutofit fontScale="92500"/>
          </a:bodyPr>
          <a:lstStyle/>
          <a:p>
            <a:r>
              <a:rPr lang="en-US" dirty="0"/>
              <a:t>Supplemental payments to rural and sole-community hospitals</a:t>
            </a:r>
          </a:p>
          <a:p>
            <a:pPr lvl="1"/>
            <a:r>
              <a:rPr lang="en-US" dirty="0"/>
              <a:t>Critical Access Hospitals were removed from these pools in 2019 when they concurrently received a State-funded 42% increase to their Outpatient base rates</a:t>
            </a:r>
          </a:p>
          <a:p>
            <a:r>
              <a:rPr lang="en-US" dirty="0"/>
              <a:t>Distinct pool for OB services</a:t>
            </a:r>
          </a:p>
          <a:p>
            <a:r>
              <a:rPr lang="en-US" dirty="0"/>
              <a:t>FY21 Medicaid Payments: $1.7M</a:t>
            </a:r>
          </a:p>
          <a:p>
            <a:r>
              <a:rPr lang="en-US" dirty="0"/>
              <a:t>General Fund Only Payments: $21.4M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Special Financing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C470E98-1B4C-45A1-889F-1FDA60EDAFA6}"/>
              </a:ext>
            </a:extLst>
          </p:cNvPr>
          <p:cNvSpPr txBox="1">
            <a:spLocks/>
          </p:cNvSpPr>
          <p:nvPr/>
        </p:nvSpPr>
        <p:spPr>
          <a:xfrm>
            <a:off x="412595" y="1219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/>
              <a:t>Rural Access and OB Stabilization</a:t>
            </a:r>
          </a:p>
        </p:txBody>
      </p:sp>
    </p:spTree>
    <p:extLst>
      <p:ext uri="{BB962C8B-B14F-4D97-AF65-F5344CB8AC3E}">
        <p14:creationId xmlns:p14="http://schemas.microsoft.com/office/powerpoint/2010/main" val="3765511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98" y="2194002"/>
            <a:ext cx="8229600" cy="3292398"/>
          </a:xfrm>
        </p:spPr>
        <p:txBody>
          <a:bodyPr>
            <a:normAutofit/>
          </a:bodyPr>
          <a:lstStyle/>
          <a:p>
            <a:r>
              <a:rPr lang="en-US" dirty="0"/>
              <a:t>Supplemental payments to hospitals for medical resident costs</a:t>
            </a:r>
          </a:p>
          <a:p>
            <a:r>
              <a:rPr lang="en-US" dirty="0"/>
              <a:t>$163M paid directly by Medicaid and through Health Plans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Special Financing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C470E98-1B4C-45A1-889F-1FDA60EDAFA6}"/>
              </a:ext>
            </a:extLst>
          </p:cNvPr>
          <p:cNvSpPr txBox="1">
            <a:spLocks/>
          </p:cNvSpPr>
          <p:nvPr/>
        </p:nvSpPr>
        <p:spPr>
          <a:xfrm>
            <a:off x="412595" y="1219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/>
              <a:t>Graduate Medical Education (GME)</a:t>
            </a:r>
          </a:p>
        </p:txBody>
      </p:sp>
    </p:spTree>
    <p:extLst>
      <p:ext uri="{BB962C8B-B14F-4D97-AF65-F5344CB8AC3E}">
        <p14:creationId xmlns:p14="http://schemas.microsoft.com/office/powerpoint/2010/main" val="2239848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98" y="2194002"/>
            <a:ext cx="8229600" cy="3673398"/>
          </a:xfrm>
        </p:spPr>
        <p:txBody>
          <a:bodyPr>
            <a:normAutofit/>
          </a:bodyPr>
          <a:lstStyle/>
          <a:p>
            <a:r>
              <a:rPr lang="en-US" dirty="0"/>
              <a:t>Supplemental payments to hospitals to help cover unreimbursed costs for Medicaid and Uninsured patients</a:t>
            </a:r>
          </a:p>
          <a:p>
            <a:r>
              <a:rPr lang="en-US" dirty="0"/>
              <a:t>Gross payments determined by annual federal allotments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Special Financing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9C470E98-1B4C-45A1-889F-1FDA60EDAFA6}"/>
              </a:ext>
            </a:extLst>
          </p:cNvPr>
          <p:cNvSpPr txBox="1">
            <a:spLocks/>
          </p:cNvSpPr>
          <p:nvPr/>
        </p:nvSpPr>
        <p:spPr>
          <a:xfrm>
            <a:off x="412595" y="1219200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/>
              <a:t>Disproportionate Share Hospital (DSH)</a:t>
            </a:r>
          </a:p>
        </p:txBody>
      </p:sp>
    </p:spTree>
    <p:extLst>
      <p:ext uri="{BB962C8B-B14F-4D97-AF65-F5344CB8AC3E}">
        <p14:creationId xmlns:p14="http://schemas.microsoft.com/office/powerpoint/2010/main" val="3301244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9393"/>
            <a:ext cx="8229600" cy="3749598"/>
          </a:xfrm>
        </p:spPr>
        <p:txBody>
          <a:bodyPr>
            <a:normAutofit/>
          </a:bodyPr>
          <a:lstStyle/>
          <a:p>
            <a:r>
              <a:rPr lang="en-US" dirty="0"/>
              <a:t>Physician Adjustor and Specialty Network Access Fund (SNAF) for Professional Services</a:t>
            </a:r>
          </a:p>
          <a:p>
            <a:r>
              <a:rPr lang="en-US" dirty="0"/>
              <a:t>Dental Adjustor Payment Program (DAPP)</a:t>
            </a:r>
          </a:p>
          <a:p>
            <a:r>
              <a:rPr lang="en-US" dirty="0"/>
              <a:t>Nursing Facility Quality Assurance Supplement (QAS)</a:t>
            </a:r>
          </a:p>
          <a:p>
            <a:r>
              <a:rPr lang="en-US" dirty="0"/>
              <a:t>Ambulance Rate Increase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18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Special Financing Programs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324600"/>
            <a:ext cx="976310" cy="36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6277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5739</TotalTime>
  <Words>624</Words>
  <Application>Microsoft Office PowerPoint</Application>
  <PresentationFormat>On-screen Show (4:3)</PresentationFormat>
  <Paragraphs>92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Updates from Medicaid </vt:lpstr>
      <vt:lpstr>Agenda</vt:lpstr>
      <vt:lpstr>Hospital Special Financing</vt:lpstr>
      <vt:lpstr>Hospital Special Financing</vt:lpstr>
      <vt:lpstr>Hospital Special Financing</vt:lpstr>
      <vt:lpstr>Hospital Special Financing</vt:lpstr>
      <vt:lpstr>Hospital Special Financing</vt:lpstr>
      <vt:lpstr>Hospital Special Financing</vt:lpstr>
      <vt:lpstr>Other Special Financing Programs</vt:lpstr>
      <vt:lpstr>DSH Updates</vt:lpstr>
      <vt:lpstr>DSH Updates</vt:lpstr>
      <vt:lpstr>Public Health Emergency</vt:lpstr>
      <vt:lpstr>Hospital Budget Items</vt:lpstr>
      <vt:lpstr>Hospital Budget Items</vt:lpstr>
      <vt:lpstr>Questions?  Email:  mdhhs-msa-actuarial-division@michigan.gov</vt:lpstr>
    </vt:vector>
  </TitlesOfParts>
  <Company>State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PACE</dc:title>
  <dc:creator>Schalk, Andrew (DCH)</dc:creator>
  <cp:lastModifiedBy>White, Keith (DHHS)</cp:lastModifiedBy>
  <cp:revision>97</cp:revision>
  <cp:lastPrinted>2017-09-08T19:48:52Z</cp:lastPrinted>
  <dcterms:created xsi:type="dcterms:W3CDTF">2015-07-30T15:40:29Z</dcterms:created>
  <dcterms:modified xsi:type="dcterms:W3CDTF">2022-03-22T13:51:13Z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fed65-62e7-46ea-af74-187e0c17143a_Enabled">
    <vt:lpwstr>true</vt:lpwstr>
  </property>
  <property fmtid="{D5CDD505-2E9C-101B-9397-08002B2CF9AE}" pid="3" name="MSIP_Label_3a2fed65-62e7-46ea-af74-187e0c17143a_SetDate">
    <vt:lpwstr>2022-03-11T15:28:50Z</vt:lpwstr>
  </property>
  <property fmtid="{D5CDD505-2E9C-101B-9397-08002B2CF9AE}" pid="4" name="MSIP_Label_3a2fed65-62e7-46ea-af74-187e0c17143a_Method">
    <vt:lpwstr>Privileged</vt:lpwstr>
  </property>
  <property fmtid="{D5CDD505-2E9C-101B-9397-08002B2CF9AE}" pid="5" name="MSIP_Label_3a2fed65-62e7-46ea-af74-187e0c17143a_Name">
    <vt:lpwstr>3a2fed65-62e7-46ea-af74-187e0c17143a</vt:lpwstr>
  </property>
  <property fmtid="{D5CDD505-2E9C-101B-9397-08002B2CF9AE}" pid="6" name="MSIP_Label_3a2fed65-62e7-46ea-af74-187e0c17143a_SiteId">
    <vt:lpwstr>d5fb7087-3777-42ad-966a-892ef47225d1</vt:lpwstr>
  </property>
  <property fmtid="{D5CDD505-2E9C-101B-9397-08002B2CF9AE}" pid="7" name="MSIP_Label_3a2fed65-62e7-46ea-af74-187e0c17143a_ActionId">
    <vt:lpwstr>d4cdb79b-7a8b-4cf2-8d42-010f6789583c</vt:lpwstr>
  </property>
  <property fmtid="{D5CDD505-2E9C-101B-9397-08002B2CF9AE}" pid="8" name="MSIP_Label_3a2fed65-62e7-46ea-af74-187e0c17143a_ContentBits">
    <vt:lpwstr>0</vt:lpwstr>
  </property>
</Properties>
</file>