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12" r:id="rId1"/>
  </p:sldMasterIdLst>
  <p:notesMasterIdLst>
    <p:notesMasterId r:id="rId44"/>
  </p:notesMasterIdLst>
  <p:handoutMasterIdLst>
    <p:handoutMasterId r:id="rId45"/>
  </p:handoutMasterIdLst>
  <p:sldIdLst>
    <p:sldId id="289" r:id="rId2"/>
    <p:sldId id="335"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36" r:id="rId22"/>
    <p:sldId id="338" r:id="rId23"/>
    <p:sldId id="344" r:id="rId24"/>
    <p:sldId id="345" r:id="rId25"/>
    <p:sldId id="346" r:id="rId26"/>
    <p:sldId id="353" r:id="rId27"/>
    <p:sldId id="337" r:id="rId28"/>
    <p:sldId id="339" r:id="rId29"/>
    <p:sldId id="347" r:id="rId30"/>
    <p:sldId id="350" r:id="rId31"/>
    <p:sldId id="340" r:id="rId32"/>
    <p:sldId id="348" r:id="rId33"/>
    <p:sldId id="351" r:id="rId34"/>
    <p:sldId id="341" r:id="rId35"/>
    <p:sldId id="349" r:id="rId36"/>
    <p:sldId id="352" r:id="rId37"/>
    <p:sldId id="342" r:id="rId38"/>
    <p:sldId id="343" r:id="rId39"/>
    <p:sldId id="325" r:id="rId40"/>
    <p:sldId id="326" r:id="rId41"/>
    <p:sldId id="333" r:id="rId42"/>
    <p:sldId id="334"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ick Reid" initials="RR" lastIdx="3" clrIdx="0">
    <p:extLst>
      <p:ext uri="{19B8F6BF-5375-455C-9EA6-DF929625EA0E}">
        <p15:presenceInfo xmlns:p15="http://schemas.microsoft.com/office/powerpoint/2012/main" userId="S::RReid@therybargroup.com::406144ab-8a63-47a9-a6ce-931512a78148" providerId="AD"/>
      </p:ext>
    </p:extLst>
  </p:cmAuthor>
  <p:cmAuthor id="2" name="Claudine Hildreth" initials="CH" lastIdx="4" clrIdx="1">
    <p:extLst>
      <p:ext uri="{19B8F6BF-5375-455C-9EA6-DF929625EA0E}">
        <p15:presenceInfo xmlns:p15="http://schemas.microsoft.com/office/powerpoint/2012/main" userId="S::childreth@therybargroup.com::e4de3db7-ef58-456b-90de-d480b6ca4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97979"/>
    <a:srgbClr val="0C415B"/>
    <a:srgbClr val="000000"/>
    <a:srgbClr val="918774"/>
    <a:srgbClr val="8BC0DB"/>
    <a:srgbClr val="9DE2FD"/>
    <a:srgbClr val="02415B"/>
    <a:srgbClr val="05A5E5"/>
    <a:srgbClr val="036A93"/>
    <a:srgbClr val="76B1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autoAdjust="0"/>
    <p:restoredTop sz="89200" autoAdjust="0"/>
  </p:normalViewPr>
  <p:slideViewPr>
    <p:cSldViewPr>
      <p:cViewPr varScale="1">
        <p:scale>
          <a:sx n="69" d="100"/>
          <a:sy n="69" d="100"/>
        </p:scale>
        <p:origin x="66" y="564"/>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63" d="100"/>
          <a:sy n="63" d="100"/>
        </p:scale>
        <p:origin x="198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ooke Yowell" userId="d3fc2fb8-c258-4f15-ab46-3f846a6689ff" providerId="ADAL" clId="{7EA18F01-E879-4E15-80E5-3C92B1CBE1B1}"/>
    <pc:docChg chg="custSel modSld">
      <pc:chgData name="Brooke Yowell" userId="d3fc2fb8-c258-4f15-ab46-3f846a6689ff" providerId="ADAL" clId="{7EA18F01-E879-4E15-80E5-3C92B1CBE1B1}" dt="2022-03-22T12:29:25.810" v="124" actId="20577"/>
      <pc:docMkLst>
        <pc:docMk/>
      </pc:docMkLst>
      <pc:sldChg chg="modSp mod">
        <pc:chgData name="Brooke Yowell" userId="d3fc2fb8-c258-4f15-ab46-3f846a6689ff" providerId="ADAL" clId="{7EA18F01-E879-4E15-80E5-3C92B1CBE1B1}" dt="2022-03-22T12:29:25.810" v="124" actId="20577"/>
        <pc:sldMkLst>
          <pc:docMk/>
          <pc:sldMk cId="3156321548" sldId="289"/>
        </pc:sldMkLst>
        <pc:spChg chg="mod">
          <ac:chgData name="Brooke Yowell" userId="d3fc2fb8-c258-4f15-ab46-3f846a6689ff" providerId="ADAL" clId="{7EA18F01-E879-4E15-80E5-3C92B1CBE1B1}" dt="2022-03-22T12:29:25.810" v="124" actId="20577"/>
          <ac:spMkLst>
            <pc:docMk/>
            <pc:sldMk cId="3156321548" sldId="289"/>
            <ac:spMk id="6" creationId="{A2AD9913-58CA-9247-9CDF-8172C3708F53}"/>
          </ac:spMkLst>
        </pc:spChg>
      </pc:sldChg>
    </pc:docChg>
  </pc:docChgLst>
  <pc:docChgLst>
    <pc:chgData name="Brooke Yowell" userId="d3fc2fb8-c258-4f15-ab46-3f846a6689ff" providerId="ADAL" clId="{58F360E7-9C41-4CFE-9469-9A041018DE03}"/>
    <pc:docChg chg="undo custSel addSld delSld modSld">
      <pc:chgData name="Brooke Yowell" userId="d3fc2fb8-c258-4f15-ab46-3f846a6689ff" providerId="ADAL" clId="{58F360E7-9C41-4CFE-9469-9A041018DE03}" dt="2022-02-04T16:11:55.675" v="1114" actId="20577"/>
      <pc:docMkLst>
        <pc:docMk/>
      </pc:docMkLst>
      <pc:sldChg chg="modNotesTx">
        <pc:chgData name="Brooke Yowell" userId="d3fc2fb8-c258-4f15-ab46-3f846a6689ff" providerId="ADAL" clId="{58F360E7-9C41-4CFE-9469-9A041018DE03}" dt="2022-02-04T16:11:55.675" v="1114" actId="20577"/>
        <pc:sldMkLst>
          <pc:docMk/>
          <pc:sldMk cId="3156321548" sldId="289"/>
        </pc:sldMkLst>
      </pc:sldChg>
      <pc:sldChg chg="modSp mod">
        <pc:chgData name="Brooke Yowell" userId="d3fc2fb8-c258-4f15-ab46-3f846a6689ff" providerId="ADAL" clId="{58F360E7-9C41-4CFE-9469-9A041018DE03}" dt="2022-02-04T15:59:31.482" v="373" actId="20577"/>
        <pc:sldMkLst>
          <pc:docMk/>
          <pc:sldMk cId="1463281961" sldId="324"/>
        </pc:sldMkLst>
        <pc:spChg chg="mod">
          <ac:chgData name="Brooke Yowell" userId="d3fc2fb8-c258-4f15-ab46-3f846a6689ff" providerId="ADAL" clId="{58F360E7-9C41-4CFE-9469-9A041018DE03}" dt="2022-02-04T15:59:31.482" v="373" actId="20577"/>
          <ac:spMkLst>
            <pc:docMk/>
            <pc:sldMk cId="1463281961" sldId="324"/>
            <ac:spMk id="3" creationId="{278D3EB2-AA11-4B3B-9B86-3615EEAC7673}"/>
          </ac:spMkLst>
        </pc:spChg>
      </pc:sldChg>
      <pc:sldChg chg="modSp mod modNotesTx">
        <pc:chgData name="Brooke Yowell" userId="d3fc2fb8-c258-4f15-ab46-3f846a6689ff" providerId="ADAL" clId="{58F360E7-9C41-4CFE-9469-9A041018DE03}" dt="2022-02-04T16:07:40.770" v="821" actId="20577"/>
        <pc:sldMkLst>
          <pc:docMk/>
          <pc:sldMk cId="96656125" sldId="339"/>
        </pc:sldMkLst>
        <pc:spChg chg="mod">
          <ac:chgData name="Brooke Yowell" userId="d3fc2fb8-c258-4f15-ab46-3f846a6689ff" providerId="ADAL" clId="{58F360E7-9C41-4CFE-9469-9A041018DE03}" dt="2022-02-04T16:07:04.956" v="776" actId="20577"/>
          <ac:spMkLst>
            <pc:docMk/>
            <pc:sldMk cId="96656125" sldId="339"/>
            <ac:spMk id="3" creationId="{7C7461A4-F514-4237-9912-336B52ECD11E}"/>
          </ac:spMkLst>
        </pc:spChg>
      </pc:sldChg>
      <pc:sldChg chg="modSp mod modNotesTx">
        <pc:chgData name="Brooke Yowell" userId="d3fc2fb8-c258-4f15-ab46-3f846a6689ff" providerId="ADAL" clId="{58F360E7-9C41-4CFE-9469-9A041018DE03}" dt="2022-02-04T16:08:37.760" v="922" actId="20577"/>
        <pc:sldMkLst>
          <pc:docMk/>
          <pc:sldMk cId="45361686" sldId="340"/>
        </pc:sldMkLst>
        <pc:spChg chg="mod">
          <ac:chgData name="Brooke Yowell" userId="d3fc2fb8-c258-4f15-ab46-3f846a6689ff" providerId="ADAL" clId="{58F360E7-9C41-4CFE-9469-9A041018DE03}" dt="2022-02-04T16:08:18.657" v="859" actId="5793"/>
          <ac:spMkLst>
            <pc:docMk/>
            <pc:sldMk cId="45361686" sldId="340"/>
            <ac:spMk id="3" creationId="{E0F398EE-4778-48F2-BBAF-84A5596C793C}"/>
          </ac:spMkLst>
        </pc:spChg>
      </pc:sldChg>
      <pc:sldChg chg="modSp mod">
        <pc:chgData name="Brooke Yowell" userId="d3fc2fb8-c258-4f15-ab46-3f846a6689ff" providerId="ADAL" clId="{58F360E7-9C41-4CFE-9469-9A041018DE03}" dt="2022-02-04T15:54:44.880" v="345" actId="20577"/>
        <pc:sldMkLst>
          <pc:docMk/>
          <pc:sldMk cId="1038261418" sldId="344"/>
        </pc:sldMkLst>
        <pc:spChg chg="mod">
          <ac:chgData name="Brooke Yowell" userId="d3fc2fb8-c258-4f15-ab46-3f846a6689ff" providerId="ADAL" clId="{58F360E7-9C41-4CFE-9469-9A041018DE03}" dt="2022-02-04T15:54:44.880" v="345" actId="20577"/>
          <ac:spMkLst>
            <pc:docMk/>
            <pc:sldMk cId="1038261418" sldId="344"/>
            <ac:spMk id="3" creationId="{7CA9DC2E-9400-456B-B336-677CDFC56759}"/>
          </ac:spMkLst>
        </pc:spChg>
      </pc:sldChg>
      <pc:sldChg chg="modSp mod modNotesTx">
        <pc:chgData name="Brooke Yowell" userId="d3fc2fb8-c258-4f15-ab46-3f846a6689ff" providerId="ADAL" clId="{58F360E7-9C41-4CFE-9469-9A041018DE03}" dt="2022-02-04T16:02:16.773" v="592" actId="20577"/>
        <pc:sldMkLst>
          <pc:docMk/>
          <pc:sldMk cId="3858175775" sldId="345"/>
        </pc:sldMkLst>
        <pc:spChg chg="mod">
          <ac:chgData name="Brooke Yowell" userId="d3fc2fb8-c258-4f15-ab46-3f846a6689ff" providerId="ADAL" clId="{58F360E7-9C41-4CFE-9469-9A041018DE03}" dt="2022-02-04T15:55:31.521" v="369" actId="20577"/>
          <ac:spMkLst>
            <pc:docMk/>
            <pc:sldMk cId="3858175775" sldId="345"/>
            <ac:spMk id="3" creationId="{43BEE891-3EC6-474F-85C7-0C2F67D30E0A}"/>
          </ac:spMkLst>
        </pc:spChg>
      </pc:sldChg>
      <pc:sldChg chg="addSp modSp mod modNotesTx">
        <pc:chgData name="Brooke Yowell" userId="d3fc2fb8-c258-4f15-ab46-3f846a6689ff" providerId="ADAL" clId="{58F360E7-9C41-4CFE-9469-9A041018DE03}" dt="2022-02-04T15:49:36.916" v="135" actId="20577"/>
        <pc:sldMkLst>
          <pc:docMk/>
          <pc:sldMk cId="4267390063" sldId="346"/>
        </pc:sldMkLst>
        <pc:spChg chg="mod">
          <ac:chgData name="Brooke Yowell" userId="d3fc2fb8-c258-4f15-ab46-3f846a6689ff" providerId="ADAL" clId="{58F360E7-9C41-4CFE-9469-9A041018DE03}" dt="2022-02-04T15:46:11.930" v="72" actId="20577"/>
          <ac:spMkLst>
            <pc:docMk/>
            <pc:sldMk cId="4267390063" sldId="346"/>
            <ac:spMk id="2" creationId="{EDF7E48F-0D5D-430D-8EEF-E40AFD518953}"/>
          </ac:spMkLst>
        </pc:spChg>
        <pc:picChg chg="add mod">
          <ac:chgData name="Brooke Yowell" userId="d3fc2fb8-c258-4f15-ab46-3f846a6689ff" providerId="ADAL" clId="{58F360E7-9C41-4CFE-9469-9A041018DE03}" dt="2022-02-04T15:48:35.027" v="75" actId="14100"/>
          <ac:picMkLst>
            <pc:docMk/>
            <pc:sldMk cId="4267390063" sldId="346"/>
            <ac:picMk id="7" creationId="{2CBE116B-1835-452B-9724-AEC350ECAF6E}"/>
          </ac:picMkLst>
        </pc:picChg>
      </pc:sldChg>
      <pc:sldChg chg="addSp delSp modSp new mod">
        <pc:chgData name="Brooke Yowell" userId="d3fc2fb8-c258-4f15-ab46-3f846a6689ff" providerId="ADAL" clId="{58F360E7-9C41-4CFE-9469-9A041018DE03}" dt="2022-02-04T15:36:20.162" v="11" actId="20577"/>
        <pc:sldMkLst>
          <pc:docMk/>
          <pc:sldMk cId="1514747777" sldId="350"/>
        </pc:sldMkLst>
        <pc:spChg chg="mod">
          <ac:chgData name="Brooke Yowell" userId="d3fc2fb8-c258-4f15-ab46-3f846a6689ff" providerId="ADAL" clId="{58F360E7-9C41-4CFE-9469-9A041018DE03}" dt="2022-02-04T15:36:20.162" v="11" actId="20577"/>
          <ac:spMkLst>
            <pc:docMk/>
            <pc:sldMk cId="1514747777" sldId="350"/>
            <ac:spMk id="2" creationId="{E119649A-89B0-4FBD-8AD7-BDC397155C00}"/>
          </ac:spMkLst>
        </pc:spChg>
        <pc:spChg chg="del">
          <ac:chgData name="Brooke Yowell" userId="d3fc2fb8-c258-4f15-ab46-3f846a6689ff" providerId="ADAL" clId="{58F360E7-9C41-4CFE-9469-9A041018DE03}" dt="2022-02-04T15:36:13.316" v="1" actId="22"/>
          <ac:spMkLst>
            <pc:docMk/>
            <pc:sldMk cId="1514747777" sldId="350"/>
            <ac:spMk id="3" creationId="{293882BA-CCBA-4767-976B-5AA701EEE767}"/>
          </ac:spMkLst>
        </pc:spChg>
        <pc:picChg chg="add mod ord">
          <ac:chgData name="Brooke Yowell" userId="d3fc2fb8-c258-4f15-ab46-3f846a6689ff" providerId="ADAL" clId="{58F360E7-9C41-4CFE-9469-9A041018DE03}" dt="2022-02-04T15:36:16.305" v="2" actId="1076"/>
          <ac:picMkLst>
            <pc:docMk/>
            <pc:sldMk cId="1514747777" sldId="350"/>
            <ac:picMk id="7" creationId="{9446517E-05B4-4331-8F69-B7E3B51E24AF}"/>
          </ac:picMkLst>
        </pc:picChg>
      </pc:sldChg>
      <pc:sldChg chg="addSp delSp modSp new mod">
        <pc:chgData name="Brooke Yowell" userId="d3fc2fb8-c258-4f15-ab46-3f846a6689ff" providerId="ADAL" clId="{58F360E7-9C41-4CFE-9469-9A041018DE03}" dt="2022-02-04T15:37:47.139" v="25" actId="1076"/>
        <pc:sldMkLst>
          <pc:docMk/>
          <pc:sldMk cId="1441324343" sldId="351"/>
        </pc:sldMkLst>
        <pc:spChg chg="mod">
          <ac:chgData name="Brooke Yowell" userId="d3fc2fb8-c258-4f15-ab46-3f846a6689ff" providerId="ADAL" clId="{58F360E7-9C41-4CFE-9469-9A041018DE03}" dt="2022-02-04T15:37:08.033" v="21" actId="20577"/>
          <ac:spMkLst>
            <pc:docMk/>
            <pc:sldMk cId="1441324343" sldId="351"/>
            <ac:spMk id="2" creationId="{F532E64D-D3F1-4893-BF76-35624E4265EA}"/>
          </ac:spMkLst>
        </pc:spChg>
        <pc:spChg chg="del">
          <ac:chgData name="Brooke Yowell" userId="d3fc2fb8-c258-4f15-ab46-3f846a6689ff" providerId="ADAL" clId="{58F360E7-9C41-4CFE-9469-9A041018DE03}" dt="2022-02-04T15:37:37.175" v="22" actId="22"/>
          <ac:spMkLst>
            <pc:docMk/>
            <pc:sldMk cId="1441324343" sldId="351"/>
            <ac:spMk id="3" creationId="{B095256E-66E0-45CE-AC28-519A7C4CE478}"/>
          </ac:spMkLst>
        </pc:spChg>
        <pc:picChg chg="add mod ord">
          <ac:chgData name="Brooke Yowell" userId="d3fc2fb8-c258-4f15-ab46-3f846a6689ff" providerId="ADAL" clId="{58F360E7-9C41-4CFE-9469-9A041018DE03}" dt="2022-02-04T15:37:47.139" v="25" actId="1076"/>
          <ac:picMkLst>
            <pc:docMk/>
            <pc:sldMk cId="1441324343" sldId="351"/>
            <ac:picMk id="7" creationId="{6609B518-A7F2-4591-BB56-7EDE10F93C38}"/>
          </ac:picMkLst>
        </pc:picChg>
      </pc:sldChg>
      <pc:sldChg chg="addSp delSp modSp new mod">
        <pc:chgData name="Brooke Yowell" userId="d3fc2fb8-c258-4f15-ab46-3f846a6689ff" providerId="ADAL" clId="{58F360E7-9C41-4CFE-9469-9A041018DE03}" dt="2022-02-04T15:38:47.952" v="42" actId="14100"/>
        <pc:sldMkLst>
          <pc:docMk/>
          <pc:sldMk cId="401808982" sldId="352"/>
        </pc:sldMkLst>
        <pc:spChg chg="mod">
          <ac:chgData name="Brooke Yowell" userId="d3fc2fb8-c258-4f15-ab46-3f846a6689ff" providerId="ADAL" clId="{58F360E7-9C41-4CFE-9469-9A041018DE03}" dt="2022-02-04T15:38:03.706" v="35" actId="20577"/>
          <ac:spMkLst>
            <pc:docMk/>
            <pc:sldMk cId="401808982" sldId="352"/>
            <ac:spMk id="2" creationId="{3332A2F7-FB5F-426D-99E5-3EA351424DE5}"/>
          </ac:spMkLst>
        </pc:spChg>
        <pc:spChg chg="del">
          <ac:chgData name="Brooke Yowell" userId="d3fc2fb8-c258-4f15-ab46-3f846a6689ff" providerId="ADAL" clId="{58F360E7-9C41-4CFE-9469-9A041018DE03}" dt="2022-02-04T15:38:34.417" v="36" actId="22"/>
          <ac:spMkLst>
            <pc:docMk/>
            <pc:sldMk cId="401808982" sldId="352"/>
            <ac:spMk id="3" creationId="{4CBE9C8B-44B9-43AF-8AAD-3648C38991BC}"/>
          </ac:spMkLst>
        </pc:spChg>
        <pc:picChg chg="add mod ord">
          <ac:chgData name="Brooke Yowell" userId="d3fc2fb8-c258-4f15-ab46-3f846a6689ff" providerId="ADAL" clId="{58F360E7-9C41-4CFE-9469-9A041018DE03}" dt="2022-02-04T15:38:47.952" v="42" actId="14100"/>
          <ac:picMkLst>
            <pc:docMk/>
            <pc:sldMk cId="401808982" sldId="352"/>
            <ac:picMk id="7" creationId="{56208DBD-E73B-4C34-89C1-751CB032AB13}"/>
          </ac:picMkLst>
        </pc:picChg>
      </pc:sldChg>
      <pc:sldChg chg="addSp delSp modSp new mod">
        <pc:chgData name="Brooke Yowell" userId="d3fc2fb8-c258-4f15-ab46-3f846a6689ff" providerId="ADAL" clId="{58F360E7-9C41-4CFE-9469-9A041018DE03}" dt="2022-02-04T15:50:11.535" v="154" actId="14100"/>
        <pc:sldMkLst>
          <pc:docMk/>
          <pc:sldMk cId="128687944" sldId="353"/>
        </pc:sldMkLst>
        <pc:spChg chg="mod">
          <ac:chgData name="Brooke Yowell" userId="d3fc2fb8-c258-4f15-ab46-3f846a6689ff" providerId="ADAL" clId="{58F360E7-9C41-4CFE-9469-9A041018DE03}" dt="2022-02-04T15:49:44.701" v="151" actId="20577"/>
          <ac:spMkLst>
            <pc:docMk/>
            <pc:sldMk cId="128687944" sldId="353"/>
            <ac:spMk id="2" creationId="{FC73F21B-FB16-4B14-A22A-6182244E0D9F}"/>
          </ac:spMkLst>
        </pc:spChg>
        <pc:spChg chg="del">
          <ac:chgData name="Brooke Yowell" userId="d3fc2fb8-c258-4f15-ab46-3f846a6689ff" providerId="ADAL" clId="{58F360E7-9C41-4CFE-9469-9A041018DE03}" dt="2022-02-04T15:50:04.196" v="152" actId="22"/>
          <ac:spMkLst>
            <pc:docMk/>
            <pc:sldMk cId="128687944" sldId="353"/>
            <ac:spMk id="3" creationId="{ACE31F40-D074-4144-A4E9-12D36F7B4E7D}"/>
          </ac:spMkLst>
        </pc:spChg>
        <pc:picChg chg="add mod ord">
          <ac:chgData name="Brooke Yowell" userId="d3fc2fb8-c258-4f15-ab46-3f846a6689ff" providerId="ADAL" clId="{58F360E7-9C41-4CFE-9469-9A041018DE03}" dt="2022-02-04T15:50:11.535" v="154" actId="14100"/>
          <ac:picMkLst>
            <pc:docMk/>
            <pc:sldMk cId="128687944" sldId="353"/>
            <ac:picMk id="7" creationId="{EC5EEAFD-B5CF-4330-A3DF-3E49977F3A83}"/>
          </ac:picMkLst>
        </pc:picChg>
      </pc:sldChg>
      <pc:sldChg chg="modSp new del mod">
        <pc:chgData name="Brooke Yowell" userId="d3fc2fb8-c258-4f15-ab46-3f846a6689ff" providerId="ADAL" clId="{58F360E7-9C41-4CFE-9469-9A041018DE03}" dt="2022-02-04T15:40:27.948" v="66" actId="2696"/>
        <pc:sldMkLst>
          <pc:docMk/>
          <pc:sldMk cId="3967105478" sldId="353"/>
        </pc:sldMkLst>
        <pc:spChg chg="mod">
          <ac:chgData name="Brooke Yowell" userId="d3fc2fb8-c258-4f15-ab46-3f846a6689ff" providerId="ADAL" clId="{58F360E7-9C41-4CFE-9469-9A041018DE03}" dt="2022-02-04T15:39:19.516" v="65" actId="20577"/>
          <ac:spMkLst>
            <pc:docMk/>
            <pc:sldMk cId="3967105478" sldId="353"/>
            <ac:spMk id="2" creationId="{610791C7-ECAF-4CA7-9396-0798369D12B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EA74EB7-856E-45FD-83F0-5F7C6F3E4372}" type="datetimeFigureOut">
              <a:rPr lang="en-US"/>
              <a:t>3/22/2022</a:t>
            </a:fld>
            <a:endParaRPr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4886E15-F82A-4596-A46C-375C6D3981E1}" type="slidenum">
              <a:rPr/>
              <a:t>‹#›</a:t>
            </a:fld>
            <a:endParaRPr dirty="0"/>
          </a:p>
        </p:txBody>
      </p:sp>
    </p:spTree>
    <p:extLst>
      <p:ext uri="{BB962C8B-B14F-4D97-AF65-F5344CB8AC3E}">
        <p14:creationId xmlns:p14="http://schemas.microsoft.com/office/powerpoint/2010/main" val="868308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61B0E40-8125-41F8-BB6C-139D8D531A4F}" type="datetimeFigureOut">
              <a:rPr lang="en-US"/>
              <a:t>3/22/2022</a:t>
            </a:fld>
            <a:endParaRPr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F105DB2-FD3E-441D-8B7E-7AE83ECE27B3}" type="slidenum">
              <a:rPr/>
              <a:t>‹#›</a:t>
            </a:fld>
            <a:endParaRPr dirty="0"/>
          </a:p>
        </p:txBody>
      </p:sp>
    </p:spTree>
    <p:extLst>
      <p:ext uri="{BB962C8B-B14F-4D97-AF65-F5344CB8AC3E}">
        <p14:creationId xmlns:p14="http://schemas.microsoft.com/office/powerpoint/2010/main" val="2894720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everyone for attending</a:t>
            </a:r>
          </a:p>
          <a:p>
            <a:r>
              <a:rPr lang="en-US" dirty="0"/>
              <a:t>Today’s webinar is not state specific. If you have any state specific questions, feel free to leave questions in the chat or you can email </a:t>
            </a:r>
            <a:r>
              <a:rPr lang="en-US"/>
              <a:t>me directly. </a:t>
            </a:r>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a:t>
            </a:fld>
            <a:endParaRPr lang="en-US" dirty="0"/>
          </a:p>
        </p:txBody>
      </p:sp>
    </p:spTree>
    <p:extLst>
      <p:ext uri="{BB962C8B-B14F-4D97-AF65-F5344CB8AC3E}">
        <p14:creationId xmlns:p14="http://schemas.microsoft.com/office/powerpoint/2010/main" val="2580988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14</a:t>
            </a:fld>
            <a:endParaRPr lang="en-US" dirty="0"/>
          </a:p>
        </p:txBody>
      </p:sp>
    </p:spTree>
    <p:extLst>
      <p:ext uri="{BB962C8B-B14F-4D97-AF65-F5344CB8AC3E}">
        <p14:creationId xmlns:p14="http://schemas.microsoft.com/office/powerpoint/2010/main" val="2553465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enhanced FMAP reduces the state share required to pull down federal funds. </a:t>
            </a:r>
          </a:p>
        </p:txBody>
      </p:sp>
      <p:sp>
        <p:nvSpPr>
          <p:cNvPr id="4" name="Slide Number Placeholder 3"/>
          <p:cNvSpPr>
            <a:spLocks noGrp="1"/>
          </p:cNvSpPr>
          <p:nvPr>
            <p:ph type="sldNum" sz="quarter" idx="5"/>
          </p:nvPr>
        </p:nvSpPr>
        <p:spPr/>
        <p:txBody>
          <a:bodyPr/>
          <a:lstStyle/>
          <a:p>
            <a:fld id="{BF105DB2-FD3E-441D-8B7E-7AE83ECE27B3}" type="slidenum">
              <a:rPr lang="en-US" smtClean="0"/>
              <a:t>15</a:t>
            </a:fld>
            <a:endParaRPr lang="en-US" dirty="0"/>
          </a:p>
        </p:txBody>
      </p:sp>
    </p:spTree>
    <p:extLst>
      <p:ext uri="{BB962C8B-B14F-4D97-AF65-F5344CB8AC3E}">
        <p14:creationId xmlns:p14="http://schemas.microsoft.com/office/powerpoint/2010/main" val="5843384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74747"/>
                </a:solidFill>
                <a:effectLst/>
                <a:latin typeface="Roboto" panose="02000000000000000000" pitchFamily="2" charset="0"/>
              </a:rPr>
              <a:t>Health care related taxes must be broad-based and uniform. That is, they must be levied against all non-governmental providers in a particular class, not only those that accept Medicaid payments, and the tax rate must be uniform across all providers in the class.</a:t>
            </a:r>
          </a:p>
          <a:p>
            <a:r>
              <a:rPr lang="en-US" b="0" i="0" dirty="0">
                <a:solidFill>
                  <a:srgbClr val="474747"/>
                </a:solidFill>
                <a:effectLst/>
                <a:latin typeface="Roboto" panose="02000000000000000000" pitchFamily="2" charset="0"/>
              </a:rPr>
              <a:t>Providers cannot be held harmless through a direct or indirect guarantee that they will be repaid for the amount of taxes that they contribute. However, the indirect guarantee test does not apply if the tax rate falls within a safe harbor established under regulation. The safe harbor is currently 6 percent of net patient revenue.</a:t>
            </a:r>
            <a:endParaRPr lang="en-US" dirty="0"/>
          </a:p>
        </p:txBody>
      </p:sp>
      <p:sp>
        <p:nvSpPr>
          <p:cNvPr id="4" name="Slide Number Placeholder 3"/>
          <p:cNvSpPr>
            <a:spLocks noGrp="1"/>
          </p:cNvSpPr>
          <p:nvPr>
            <p:ph type="sldNum" sz="quarter" idx="5"/>
          </p:nvPr>
        </p:nvSpPr>
        <p:spPr/>
        <p:txBody>
          <a:bodyPr/>
          <a:lstStyle/>
          <a:p>
            <a:fld id="{ECC226C2-5B99-4CE5-B851-7F73AA727D28}" type="slidenum">
              <a:rPr lang="en-US" smtClean="0"/>
              <a:t>16</a:t>
            </a:fld>
            <a:endParaRPr lang="en-US"/>
          </a:p>
        </p:txBody>
      </p:sp>
    </p:spTree>
    <p:extLst>
      <p:ext uri="{BB962C8B-B14F-4D97-AF65-F5344CB8AC3E}">
        <p14:creationId xmlns:p14="http://schemas.microsoft.com/office/powerpoint/2010/main" val="406431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 #2 After this slide</a:t>
            </a:r>
          </a:p>
        </p:txBody>
      </p:sp>
      <p:sp>
        <p:nvSpPr>
          <p:cNvPr id="4" name="Slide Number Placeholder 3"/>
          <p:cNvSpPr>
            <a:spLocks noGrp="1"/>
          </p:cNvSpPr>
          <p:nvPr>
            <p:ph type="sldNum" sz="quarter" idx="5"/>
          </p:nvPr>
        </p:nvSpPr>
        <p:spPr/>
        <p:txBody>
          <a:bodyPr/>
          <a:lstStyle/>
          <a:p>
            <a:fld id="{BF105DB2-FD3E-441D-8B7E-7AE83ECE27B3}" type="slidenum">
              <a:rPr lang="en-US" smtClean="0"/>
              <a:t>18</a:t>
            </a:fld>
            <a:endParaRPr lang="en-US" dirty="0"/>
          </a:p>
        </p:txBody>
      </p:sp>
    </p:spTree>
    <p:extLst>
      <p:ext uri="{BB962C8B-B14F-4D97-AF65-F5344CB8AC3E}">
        <p14:creationId xmlns:p14="http://schemas.microsoft.com/office/powerpoint/2010/main" val="62178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 releases allotment around October of each year</a:t>
            </a:r>
          </a:p>
        </p:txBody>
      </p:sp>
      <p:sp>
        <p:nvSpPr>
          <p:cNvPr id="4" name="Slide Number Placeholder 3"/>
          <p:cNvSpPr>
            <a:spLocks noGrp="1"/>
          </p:cNvSpPr>
          <p:nvPr>
            <p:ph type="sldNum" sz="quarter" idx="5"/>
          </p:nvPr>
        </p:nvSpPr>
        <p:spPr/>
        <p:txBody>
          <a:bodyPr/>
          <a:lstStyle/>
          <a:p>
            <a:fld id="{BF105DB2-FD3E-441D-8B7E-7AE83ECE27B3}" type="slidenum">
              <a:rPr lang="en-US" smtClean="0"/>
              <a:t>19</a:t>
            </a:fld>
            <a:endParaRPr lang="en-US" dirty="0"/>
          </a:p>
        </p:txBody>
      </p:sp>
    </p:spTree>
    <p:extLst>
      <p:ext uri="{BB962C8B-B14F-4D97-AF65-F5344CB8AC3E}">
        <p14:creationId xmlns:p14="http://schemas.microsoft.com/office/powerpoint/2010/main" val="10492292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J&amp;K are Organ </a:t>
            </a:r>
            <a:r>
              <a:rPr lang="en-US" dirty="0" err="1"/>
              <a:t>Acq</a:t>
            </a:r>
            <a:endParaRPr lang="en-US" dirty="0"/>
          </a:p>
          <a:p>
            <a:r>
              <a:rPr lang="en-US" dirty="0"/>
              <a:t>MIUR – Medicaid Inpatient Utilization Ratio</a:t>
            </a:r>
          </a:p>
          <a:p>
            <a:r>
              <a:rPr lang="en-US" dirty="0"/>
              <a:t>LIUR – Low Income Utilization Ratio</a:t>
            </a:r>
          </a:p>
          <a:p>
            <a:r>
              <a:rPr lang="en-US" dirty="0"/>
              <a:t>Schedule D calculated the Medicaid Per Diem Cost for Routine Cost Centers and the Cost to Charge ratios for ancillary cost centers. </a:t>
            </a:r>
          </a:p>
        </p:txBody>
      </p:sp>
      <p:sp>
        <p:nvSpPr>
          <p:cNvPr id="4" name="Slide Number Placeholder 3"/>
          <p:cNvSpPr>
            <a:spLocks noGrp="1"/>
          </p:cNvSpPr>
          <p:nvPr>
            <p:ph type="sldNum" sz="quarter" idx="5"/>
          </p:nvPr>
        </p:nvSpPr>
        <p:spPr/>
        <p:txBody>
          <a:bodyPr/>
          <a:lstStyle/>
          <a:p>
            <a:fld id="{BF105DB2-FD3E-441D-8B7E-7AE83ECE27B3}" type="slidenum">
              <a:rPr lang="en-US" smtClean="0"/>
              <a:t>24</a:t>
            </a:fld>
            <a:endParaRPr lang="en-US" dirty="0"/>
          </a:p>
        </p:txBody>
      </p:sp>
    </p:spTree>
    <p:extLst>
      <p:ext uri="{BB962C8B-B14F-4D97-AF65-F5344CB8AC3E}">
        <p14:creationId xmlns:p14="http://schemas.microsoft.com/office/powerpoint/2010/main" val="255970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Schedule H – In State</a:t>
            </a:r>
          </a:p>
          <a:p>
            <a:r>
              <a:rPr lang="en-US" dirty="0"/>
              <a:t>Schedule I – Out of State</a:t>
            </a:r>
          </a:p>
        </p:txBody>
      </p:sp>
      <p:sp>
        <p:nvSpPr>
          <p:cNvPr id="4" name="Slide Number Placeholder 3"/>
          <p:cNvSpPr>
            <a:spLocks noGrp="1"/>
          </p:cNvSpPr>
          <p:nvPr>
            <p:ph type="sldNum" sz="quarter" idx="5"/>
          </p:nvPr>
        </p:nvSpPr>
        <p:spPr/>
        <p:txBody>
          <a:bodyPr/>
          <a:lstStyle/>
          <a:p>
            <a:fld id="{BF105DB2-FD3E-441D-8B7E-7AE83ECE27B3}" type="slidenum">
              <a:rPr lang="en-US" smtClean="0"/>
              <a:t>25</a:t>
            </a:fld>
            <a:endParaRPr lang="en-US" dirty="0"/>
          </a:p>
        </p:txBody>
      </p:sp>
    </p:spTree>
    <p:extLst>
      <p:ext uri="{BB962C8B-B14F-4D97-AF65-F5344CB8AC3E}">
        <p14:creationId xmlns:p14="http://schemas.microsoft.com/office/powerpoint/2010/main" val="1912088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Claims with no third party coverage for a specific service or exhausted benefits before services are rendered. </a:t>
            </a:r>
          </a:p>
          <a:p>
            <a:r>
              <a:rPr lang="en-US" dirty="0"/>
              <a:t>Are you including all eligible uninsured accounts?</a:t>
            </a:r>
          </a:p>
          <a:p>
            <a:r>
              <a:rPr lang="en-US" dirty="0"/>
              <a:t>Review your states definitions for uninsured</a:t>
            </a:r>
          </a:p>
        </p:txBody>
      </p:sp>
      <p:sp>
        <p:nvSpPr>
          <p:cNvPr id="4" name="Slide Number Placeholder 3"/>
          <p:cNvSpPr>
            <a:spLocks noGrp="1"/>
          </p:cNvSpPr>
          <p:nvPr>
            <p:ph type="sldNum" sz="quarter" idx="5"/>
          </p:nvPr>
        </p:nvSpPr>
        <p:spPr/>
        <p:txBody>
          <a:bodyPr/>
          <a:lstStyle/>
          <a:p>
            <a:fld id="{BF105DB2-FD3E-441D-8B7E-7AE83ECE27B3}" type="slidenum">
              <a:rPr lang="en-US" smtClean="0"/>
              <a:t>28</a:t>
            </a:fld>
            <a:endParaRPr lang="en-US" dirty="0"/>
          </a:p>
        </p:txBody>
      </p:sp>
    </p:spTree>
    <p:extLst>
      <p:ext uri="{BB962C8B-B14F-4D97-AF65-F5344CB8AC3E}">
        <p14:creationId xmlns:p14="http://schemas.microsoft.com/office/powerpoint/2010/main" val="2131392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29</a:t>
            </a:fld>
            <a:endParaRPr lang="en-US" dirty="0"/>
          </a:p>
        </p:txBody>
      </p:sp>
    </p:spTree>
    <p:extLst>
      <p:ext uri="{BB962C8B-B14F-4D97-AF65-F5344CB8AC3E}">
        <p14:creationId xmlns:p14="http://schemas.microsoft.com/office/powerpoint/2010/main" val="4234829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uninsured payments will offset Exhibit A – uninsured costs</a:t>
            </a:r>
          </a:p>
        </p:txBody>
      </p:sp>
      <p:sp>
        <p:nvSpPr>
          <p:cNvPr id="4" name="Slide Number Placeholder 3"/>
          <p:cNvSpPr>
            <a:spLocks noGrp="1"/>
          </p:cNvSpPr>
          <p:nvPr>
            <p:ph type="sldNum" sz="quarter" idx="5"/>
          </p:nvPr>
        </p:nvSpPr>
        <p:spPr/>
        <p:txBody>
          <a:bodyPr/>
          <a:lstStyle/>
          <a:p>
            <a:fld id="{BF105DB2-FD3E-441D-8B7E-7AE83ECE27B3}" type="slidenum">
              <a:rPr lang="en-US" smtClean="0"/>
              <a:t>31</a:t>
            </a:fld>
            <a:endParaRPr lang="en-US" dirty="0"/>
          </a:p>
        </p:txBody>
      </p:sp>
    </p:spTree>
    <p:extLst>
      <p:ext uri="{BB962C8B-B14F-4D97-AF65-F5344CB8AC3E}">
        <p14:creationId xmlns:p14="http://schemas.microsoft.com/office/powerpoint/2010/main" val="41085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2</a:t>
            </a:fld>
            <a:endParaRPr lang="en-US" dirty="0"/>
          </a:p>
        </p:txBody>
      </p:sp>
    </p:spTree>
    <p:extLst>
      <p:ext uri="{BB962C8B-B14F-4D97-AF65-F5344CB8AC3E}">
        <p14:creationId xmlns:p14="http://schemas.microsoft.com/office/powerpoint/2010/main" val="36248831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Pull up Exhibit A-C template after this slide for reference</a:t>
            </a:r>
          </a:p>
        </p:txBody>
      </p:sp>
      <p:sp>
        <p:nvSpPr>
          <p:cNvPr id="4" name="Slide Number Placeholder 3"/>
          <p:cNvSpPr>
            <a:spLocks noGrp="1"/>
          </p:cNvSpPr>
          <p:nvPr>
            <p:ph type="sldNum" sz="quarter" idx="5"/>
          </p:nvPr>
        </p:nvSpPr>
        <p:spPr/>
        <p:txBody>
          <a:bodyPr/>
          <a:lstStyle/>
          <a:p>
            <a:fld id="{BF105DB2-FD3E-441D-8B7E-7AE83ECE27B3}" type="slidenum">
              <a:rPr lang="en-US" smtClean="0"/>
              <a:t>35</a:t>
            </a:fld>
            <a:endParaRPr lang="en-US" dirty="0"/>
          </a:p>
        </p:txBody>
      </p:sp>
    </p:spTree>
    <p:extLst>
      <p:ext uri="{BB962C8B-B14F-4D97-AF65-F5344CB8AC3E}">
        <p14:creationId xmlns:p14="http://schemas.microsoft.com/office/powerpoint/2010/main" val="1920721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question #3 after this slide</a:t>
            </a:r>
          </a:p>
        </p:txBody>
      </p:sp>
      <p:sp>
        <p:nvSpPr>
          <p:cNvPr id="4" name="Slide Number Placeholder 3"/>
          <p:cNvSpPr>
            <a:spLocks noGrp="1"/>
          </p:cNvSpPr>
          <p:nvPr>
            <p:ph type="sldNum" sz="quarter" idx="5"/>
          </p:nvPr>
        </p:nvSpPr>
        <p:spPr/>
        <p:txBody>
          <a:bodyPr/>
          <a:lstStyle/>
          <a:p>
            <a:fld id="{BF105DB2-FD3E-441D-8B7E-7AE83ECE27B3}" type="slidenum">
              <a:rPr lang="en-US" smtClean="0"/>
              <a:t>38</a:t>
            </a:fld>
            <a:endParaRPr lang="en-US" dirty="0"/>
          </a:p>
        </p:txBody>
      </p:sp>
    </p:spTree>
    <p:extLst>
      <p:ext uri="{BB962C8B-B14F-4D97-AF65-F5344CB8AC3E}">
        <p14:creationId xmlns:p14="http://schemas.microsoft.com/office/powerpoint/2010/main" val="5996462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 also requires new supplemental payment reporting requirements for States – </a:t>
            </a:r>
          </a:p>
          <a:p>
            <a:endParaRPr lang="en-US" dirty="0"/>
          </a:p>
        </p:txBody>
      </p:sp>
      <p:sp>
        <p:nvSpPr>
          <p:cNvPr id="4" name="Slide Number Placeholder 3"/>
          <p:cNvSpPr>
            <a:spLocks noGrp="1"/>
          </p:cNvSpPr>
          <p:nvPr>
            <p:ph type="sldNum" sz="quarter" idx="5"/>
          </p:nvPr>
        </p:nvSpPr>
        <p:spPr/>
        <p:txBody>
          <a:bodyPr/>
          <a:lstStyle/>
          <a:p>
            <a:fld id="{ECC226C2-5B99-4CE5-B851-7F73AA727D28}" type="slidenum">
              <a:rPr lang="en-US" smtClean="0"/>
              <a:t>39</a:t>
            </a:fld>
            <a:endParaRPr lang="en-US"/>
          </a:p>
        </p:txBody>
      </p:sp>
    </p:spTree>
    <p:extLst>
      <p:ext uri="{BB962C8B-B14F-4D97-AF65-F5344CB8AC3E}">
        <p14:creationId xmlns:p14="http://schemas.microsoft.com/office/powerpoint/2010/main" val="39941750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has a huge impact for hospitals who are overpaid or close to being overpaid. </a:t>
            </a:r>
          </a:p>
        </p:txBody>
      </p:sp>
      <p:sp>
        <p:nvSpPr>
          <p:cNvPr id="4" name="Slide Number Placeholder 3"/>
          <p:cNvSpPr>
            <a:spLocks noGrp="1"/>
          </p:cNvSpPr>
          <p:nvPr>
            <p:ph type="sldNum" sz="quarter" idx="5"/>
          </p:nvPr>
        </p:nvSpPr>
        <p:spPr/>
        <p:txBody>
          <a:bodyPr/>
          <a:lstStyle/>
          <a:p>
            <a:fld id="{BF105DB2-FD3E-441D-8B7E-7AE83ECE27B3}" type="slidenum">
              <a:rPr lang="en-US" smtClean="0"/>
              <a:t>40</a:t>
            </a:fld>
            <a:endParaRPr lang="en-US" dirty="0"/>
          </a:p>
        </p:txBody>
      </p:sp>
    </p:spTree>
    <p:extLst>
      <p:ext uri="{BB962C8B-B14F-4D97-AF65-F5344CB8AC3E}">
        <p14:creationId xmlns:p14="http://schemas.microsoft.com/office/powerpoint/2010/main" val="32722843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41</a:t>
            </a:fld>
            <a:endParaRPr lang="en-US" dirty="0"/>
          </a:p>
        </p:txBody>
      </p:sp>
    </p:spTree>
    <p:extLst>
      <p:ext uri="{BB962C8B-B14F-4D97-AF65-F5344CB8AC3E}">
        <p14:creationId xmlns:p14="http://schemas.microsoft.com/office/powerpoint/2010/main" val="1801440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CHIP is an extension of Medicaid. </a:t>
            </a:r>
          </a:p>
        </p:txBody>
      </p:sp>
      <p:sp>
        <p:nvSpPr>
          <p:cNvPr id="4" name="Slide Number Placeholder 3"/>
          <p:cNvSpPr>
            <a:spLocks noGrp="1"/>
          </p:cNvSpPr>
          <p:nvPr>
            <p:ph type="sldNum" sz="quarter" idx="5"/>
          </p:nvPr>
        </p:nvSpPr>
        <p:spPr/>
        <p:txBody>
          <a:bodyPr/>
          <a:lstStyle/>
          <a:p>
            <a:fld id="{BF105DB2-FD3E-441D-8B7E-7AE83ECE27B3}" type="slidenum">
              <a:rPr lang="en-US" smtClean="0"/>
              <a:t>4</a:t>
            </a:fld>
            <a:endParaRPr lang="en-US" dirty="0"/>
          </a:p>
        </p:txBody>
      </p:sp>
    </p:spTree>
    <p:extLst>
      <p:ext uri="{BB962C8B-B14F-4D97-AF65-F5344CB8AC3E}">
        <p14:creationId xmlns:p14="http://schemas.microsoft.com/office/powerpoint/2010/main" val="5883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June 2021 Enrollment Report</a:t>
            </a:r>
          </a:p>
          <a:p>
            <a:r>
              <a:rPr lang="en-US" dirty="0"/>
              <a:t>Prior to the pandemic, enrollment has been steady and even declining in some States. </a:t>
            </a:r>
          </a:p>
        </p:txBody>
      </p:sp>
      <p:sp>
        <p:nvSpPr>
          <p:cNvPr id="4" name="Slide Number Placeholder 3"/>
          <p:cNvSpPr>
            <a:spLocks noGrp="1"/>
          </p:cNvSpPr>
          <p:nvPr>
            <p:ph type="sldNum" sz="quarter" idx="5"/>
          </p:nvPr>
        </p:nvSpPr>
        <p:spPr/>
        <p:txBody>
          <a:bodyPr/>
          <a:lstStyle/>
          <a:p>
            <a:fld id="{ECC226C2-5B99-4CE5-B851-7F73AA727D28}" type="slidenum">
              <a:rPr lang="en-US" smtClean="0"/>
              <a:t>5</a:t>
            </a:fld>
            <a:endParaRPr lang="en-US"/>
          </a:p>
        </p:txBody>
      </p:sp>
    </p:spTree>
    <p:extLst>
      <p:ext uri="{BB962C8B-B14F-4D97-AF65-F5344CB8AC3E}">
        <p14:creationId xmlns:p14="http://schemas.microsoft.com/office/powerpoint/2010/main" val="3888154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Federal government requires states to provide coverage for the Mandatory eligibility groups. </a:t>
            </a:r>
          </a:p>
          <a:p>
            <a:r>
              <a:rPr lang="en-US" dirty="0"/>
              <a:t>States can choose to provide coverage for the optional groups.</a:t>
            </a:r>
          </a:p>
          <a:p>
            <a:r>
              <a:rPr lang="en-US" dirty="0"/>
              <a:t>In Florida, Medicaid covers approximately 60% of all births.</a:t>
            </a:r>
          </a:p>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7</a:t>
            </a:fld>
            <a:endParaRPr lang="en-US" dirty="0"/>
          </a:p>
        </p:txBody>
      </p:sp>
    </p:spTree>
    <p:extLst>
      <p:ext uri="{BB962C8B-B14F-4D97-AF65-F5344CB8AC3E}">
        <p14:creationId xmlns:p14="http://schemas.microsoft.com/office/powerpoint/2010/main" val="11184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states cover children at a higher income level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Build back better – 12.5% reduction in DSH payments and Reduce uncompensated care pools for states that have not expanded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75757"/>
                </a:solidFill>
                <a:effectLst/>
                <a:latin typeface="Roboto" panose="02000000000000000000" pitchFamily="2" charset="0"/>
              </a:rPr>
              <a:t>Ensure all pregnant people enrolled in Medicaid and CHIP can maintain coverage for 12 months after the end of their pregnancy and create a new state option to better coordinate their care;</a:t>
            </a:r>
          </a:p>
          <a:p>
            <a:endParaRPr lang="en-US" dirty="0"/>
          </a:p>
        </p:txBody>
      </p:sp>
      <p:sp>
        <p:nvSpPr>
          <p:cNvPr id="4" name="Slide Number Placeholder 3"/>
          <p:cNvSpPr>
            <a:spLocks noGrp="1"/>
          </p:cNvSpPr>
          <p:nvPr>
            <p:ph type="sldNum" sz="quarter" idx="5"/>
          </p:nvPr>
        </p:nvSpPr>
        <p:spPr/>
        <p:txBody>
          <a:bodyPr/>
          <a:lstStyle/>
          <a:p>
            <a:fld id="{ECC226C2-5B99-4CE5-B851-7F73AA727D28}" type="slidenum">
              <a:rPr lang="en-US" smtClean="0"/>
              <a:t>8</a:t>
            </a:fld>
            <a:endParaRPr lang="en-US"/>
          </a:p>
        </p:txBody>
      </p:sp>
    </p:spTree>
    <p:extLst>
      <p:ext uri="{BB962C8B-B14F-4D97-AF65-F5344CB8AC3E}">
        <p14:creationId xmlns:p14="http://schemas.microsoft.com/office/powerpoint/2010/main" val="2362405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poll question after this slide</a:t>
            </a:r>
          </a:p>
        </p:txBody>
      </p:sp>
      <p:sp>
        <p:nvSpPr>
          <p:cNvPr id="4" name="Slide Number Placeholder 3"/>
          <p:cNvSpPr>
            <a:spLocks noGrp="1"/>
          </p:cNvSpPr>
          <p:nvPr>
            <p:ph type="sldNum" sz="quarter" idx="5"/>
          </p:nvPr>
        </p:nvSpPr>
        <p:spPr/>
        <p:txBody>
          <a:bodyPr/>
          <a:lstStyle/>
          <a:p>
            <a:fld id="{BF105DB2-FD3E-441D-8B7E-7AE83ECE27B3}" type="slidenum">
              <a:rPr lang="en-US" smtClean="0"/>
              <a:t>9</a:t>
            </a:fld>
            <a:endParaRPr lang="en-US" dirty="0"/>
          </a:p>
        </p:txBody>
      </p:sp>
    </p:spTree>
    <p:extLst>
      <p:ext uri="{BB962C8B-B14F-4D97-AF65-F5344CB8AC3E}">
        <p14:creationId xmlns:p14="http://schemas.microsoft.com/office/powerpoint/2010/main" val="617949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 payments help providers get to their cost of providing care</a:t>
            </a:r>
          </a:p>
          <a:p>
            <a:r>
              <a:rPr lang="en-US" dirty="0"/>
              <a:t>In general terms: Providers cannot be paid more than their cost</a:t>
            </a:r>
          </a:p>
        </p:txBody>
      </p:sp>
      <p:sp>
        <p:nvSpPr>
          <p:cNvPr id="4" name="Slide Number Placeholder 3"/>
          <p:cNvSpPr>
            <a:spLocks noGrp="1"/>
          </p:cNvSpPr>
          <p:nvPr>
            <p:ph type="sldNum" sz="quarter" idx="5"/>
          </p:nvPr>
        </p:nvSpPr>
        <p:spPr/>
        <p:txBody>
          <a:bodyPr/>
          <a:lstStyle/>
          <a:p>
            <a:fld id="{BF105DB2-FD3E-441D-8B7E-7AE83ECE27B3}" type="slidenum">
              <a:rPr lang="en-US" smtClean="0"/>
              <a:t>10</a:t>
            </a:fld>
            <a:endParaRPr lang="en-US" dirty="0"/>
          </a:p>
        </p:txBody>
      </p:sp>
    </p:spTree>
    <p:extLst>
      <p:ext uri="{BB962C8B-B14F-4D97-AF65-F5344CB8AC3E}">
        <p14:creationId xmlns:p14="http://schemas.microsoft.com/office/powerpoint/2010/main" val="3157511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105DB2-FD3E-441D-8B7E-7AE83ECE27B3}" type="slidenum">
              <a:rPr lang="en-US" smtClean="0"/>
              <a:t>13</a:t>
            </a:fld>
            <a:endParaRPr lang="en-US" dirty="0"/>
          </a:p>
        </p:txBody>
      </p:sp>
    </p:spTree>
    <p:extLst>
      <p:ext uri="{BB962C8B-B14F-4D97-AF65-F5344CB8AC3E}">
        <p14:creationId xmlns:p14="http://schemas.microsoft.com/office/powerpoint/2010/main" val="1173519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CFF4EABF-E329-6A45-85EC-462CCD4AD2DD}"/>
              </a:ext>
            </a:extLst>
          </p:cNvPr>
          <p:cNvPicPr>
            <a:picLocks noChangeAspect="1"/>
          </p:cNvPicPr>
          <p:nvPr userDrawn="1"/>
        </p:nvPicPr>
        <p:blipFill>
          <a:blip r:embed="rId2"/>
          <a:stretch>
            <a:fillRect/>
          </a:stretch>
        </p:blipFill>
        <p:spPr>
          <a:xfrm>
            <a:off x="6350" y="0"/>
            <a:ext cx="12179300" cy="6858000"/>
          </a:xfrm>
          <a:prstGeom prst="rect">
            <a:avLst/>
          </a:prstGeom>
        </p:spPr>
      </p:pic>
      <p:sp>
        <p:nvSpPr>
          <p:cNvPr id="8" name="Rectangle 7"/>
          <p:cNvSpPr/>
          <p:nvPr/>
        </p:nvSpPr>
        <p:spPr>
          <a:xfrm>
            <a:off x="1732" y="0"/>
            <a:ext cx="12192127" cy="2286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13" name="Rectangle 12"/>
          <p:cNvSpPr/>
          <p:nvPr/>
        </p:nvSpPr>
        <p:spPr>
          <a:xfrm>
            <a:off x="0" y="6217920"/>
            <a:ext cx="12192001" cy="64008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350" dirty="0"/>
          </a:p>
        </p:txBody>
      </p:sp>
      <p:sp>
        <p:nvSpPr>
          <p:cNvPr id="2" name="Title 1"/>
          <p:cNvSpPr>
            <a:spLocks noGrp="1"/>
          </p:cNvSpPr>
          <p:nvPr>
            <p:ph type="ctrTitle"/>
          </p:nvPr>
        </p:nvSpPr>
        <p:spPr bwMode="black">
          <a:xfrm>
            <a:off x="762000" y="1905000"/>
            <a:ext cx="9146380" cy="2667000"/>
          </a:xfrm>
        </p:spPr>
        <p:txBody>
          <a:bodyPr anchor="b">
            <a:normAutofit/>
          </a:bodyPr>
          <a:lstStyle>
            <a:lvl1pPr>
              <a:lnSpc>
                <a:spcPct val="100000"/>
              </a:lnSpc>
              <a:defRPr sz="4951">
                <a:solidFill>
                  <a:srgbClr val="0C415B"/>
                </a:solidFill>
                <a:effectLst/>
              </a:defRPr>
            </a:lvl1pPr>
          </a:lstStyle>
          <a:p>
            <a:r>
              <a:rPr lang="en-US" dirty="0"/>
              <a:t>Click to edit Master title style</a:t>
            </a:r>
            <a:endParaRPr dirty="0"/>
          </a:p>
        </p:txBody>
      </p:sp>
      <p:sp>
        <p:nvSpPr>
          <p:cNvPr id="3" name="Subtitle 2"/>
          <p:cNvSpPr>
            <a:spLocks noGrp="1"/>
          </p:cNvSpPr>
          <p:nvPr>
            <p:ph type="subTitle" idx="1"/>
          </p:nvPr>
        </p:nvSpPr>
        <p:spPr>
          <a:xfrm>
            <a:off x="761999" y="5029200"/>
            <a:ext cx="8231741" cy="838200"/>
          </a:xfrm>
        </p:spPr>
        <p:txBody>
          <a:bodyPr/>
          <a:lstStyle>
            <a:lvl1pPr marL="0" indent="0" algn="l">
              <a:lnSpc>
                <a:spcPct val="90000"/>
              </a:lnSpc>
              <a:spcBef>
                <a:spcPts val="0"/>
              </a:spcBef>
              <a:buNone/>
              <a:defRPr>
                <a:solidFill>
                  <a:schemeClr val="tx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dirty="0"/>
              <a:t>Click to edit Master subtitle style</a:t>
            </a:r>
            <a:endParaRPr dirty="0"/>
          </a:p>
        </p:txBody>
      </p:sp>
      <p:sp>
        <p:nvSpPr>
          <p:cNvPr id="21" name="Footer Placeholder 20"/>
          <p:cNvSpPr>
            <a:spLocks noGrp="1"/>
          </p:cNvSpPr>
          <p:nvPr>
            <p:ph type="ftr" sz="quarter" idx="11"/>
          </p:nvPr>
        </p:nvSpPr>
        <p:spPr>
          <a:xfrm>
            <a:off x="228600" y="6516865"/>
            <a:ext cx="7343015" cy="228600"/>
          </a:xfrm>
        </p:spPr>
        <p:txBody>
          <a:bodyPr/>
          <a:lstStyle>
            <a:lvl1pPr>
              <a:defRPr lang="en-US" b="1" u="none" cap="none" baseline="0" smtClean="0">
                <a:effectLst/>
              </a:defRPr>
            </a:lvl1pPr>
          </a:lstStyle>
          <a:p>
            <a:r>
              <a:rPr lang="en-US" dirty="0" err="1"/>
              <a:t>www.therybargroup.com</a:t>
            </a:r>
            <a:endParaRPr lang="en-US" dirty="0"/>
          </a:p>
        </p:txBody>
      </p:sp>
      <p:sp>
        <p:nvSpPr>
          <p:cNvPr id="20" name="Date Placeholder 19"/>
          <p:cNvSpPr>
            <a:spLocks noGrp="1"/>
          </p:cNvSpPr>
          <p:nvPr>
            <p:ph type="dt" sz="half" idx="10"/>
          </p:nvPr>
        </p:nvSpPr>
        <p:spPr/>
        <p:txBody>
          <a:bodyPr/>
          <a:lstStyle/>
          <a:p>
            <a:fld id="{6C476D77-A827-884A-999D-5538E6395EC7}" type="datetime1">
              <a:rPr lang="en-US" smtClean="0"/>
              <a:t>3/22/2022</a:t>
            </a:fld>
            <a:endParaRPr dirty="0"/>
          </a:p>
        </p:txBody>
      </p:sp>
      <p:sp>
        <p:nvSpPr>
          <p:cNvPr id="22" name="Slide Number Placeholder 21"/>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9493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www.therybargroup.com</a:t>
            </a:r>
            <a:endParaRPr lang="en-US" dirty="0"/>
          </a:p>
        </p:txBody>
      </p:sp>
      <p:sp>
        <p:nvSpPr>
          <p:cNvPr id="4" name="Date Placeholder 3"/>
          <p:cNvSpPr>
            <a:spLocks noGrp="1"/>
          </p:cNvSpPr>
          <p:nvPr>
            <p:ph type="dt" sz="half" idx="10"/>
          </p:nvPr>
        </p:nvSpPr>
        <p:spPr/>
        <p:txBody>
          <a:bodyPr/>
          <a:lstStyle/>
          <a:p>
            <a:fld id="{60A73A4F-4916-FD48-8734-F07ED6A26E28}" type="datetime1">
              <a:rPr lang="en-US" smtClean="0"/>
              <a:t>3/22/2022</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477828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96981" y="609600"/>
            <a:ext cx="1143299" cy="5410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09" y="609600"/>
            <a:ext cx="7698203" cy="5410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a:t>www.therybargroup.com</a:t>
            </a:r>
            <a:endParaRPr lang="en-US" dirty="0"/>
          </a:p>
        </p:txBody>
      </p:sp>
      <p:sp>
        <p:nvSpPr>
          <p:cNvPr id="4" name="Date Placeholder 3"/>
          <p:cNvSpPr>
            <a:spLocks noGrp="1"/>
          </p:cNvSpPr>
          <p:nvPr>
            <p:ph type="dt" sz="half" idx="10"/>
          </p:nvPr>
        </p:nvSpPr>
        <p:spPr/>
        <p:txBody>
          <a:bodyPr/>
          <a:lstStyle/>
          <a:p>
            <a:fld id="{62028FA2-1904-6844-B40F-01EC0FE1F321}" type="datetime1">
              <a:rPr lang="en-US" smtClean="0"/>
              <a:t>3/22/2022</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040326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C0B5E-9C3A-A341-A0A0-9A261448AD89}"/>
              </a:ext>
            </a:extLst>
          </p:cNvPr>
          <p:cNvSpPr>
            <a:spLocks noGrp="1"/>
          </p:cNvSpPr>
          <p:nvPr>
            <p:ph type="title" hasCustomPrompt="1"/>
          </p:nvPr>
        </p:nvSpPr>
        <p:spPr>
          <a:xfrm>
            <a:off x="1181177" y="365127"/>
            <a:ext cx="10515600" cy="1325563"/>
          </a:xfrm>
        </p:spPr>
        <p:txBody>
          <a:bodyPr>
            <a:normAutofit/>
          </a:bodyPr>
          <a:lstStyle>
            <a:lvl1pPr>
              <a:defRPr sz="2400"/>
            </a:lvl1pPr>
          </a:lstStyle>
          <a:p>
            <a:r>
              <a:rPr lang="en-US" dirty="0"/>
              <a:t>Click To Edit Master Title Style</a:t>
            </a:r>
          </a:p>
        </p:txBody>
      </p:sp>
      <p:sp>
        <p:nvSpPr>
          <p:cNvPr id="8" name="Rectangle 7">
            <a:extLst>
              <a:ext uri="{FF2B5EF4-FFF2-40B4-BE49-F238E27FC236}">
                <a16:creationId xmlns:a16="http://schemas.microsoft.com/office/drawing/2014/main" id="{44BE429E-7D95-E04A-8A47-7AB74CE2AEE9}"/>
              </a:ext>
            </a:extLst>
          </p:cNvPr>
          <p:cNvSpPr/>
          <p:nvPr userDrawn="1"/>
        </p:nvSpPr>
        <p:spPr>
          <a:xfrm>
            <a:off x="1" y="0"/>
            <a:ext cx="906780" cy="6858000"/>
          </a:xfrm>
          <a:prstGeom prst="rect">
            <a:avLst/>
          </a:prstGeom>
          <a:solidFill>
            <a:srgbClr val="719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9" name="Text Placeholder 3">
            <a:extLst>
              <a:ext uri="{FF2B5EF4-FFF2-40B4-BE49-F238E27FC236}">
                <a16:creationId xmlns:a16="http://schemas.microsoft.com/office/drawing/2014/main" id="{94423919-E7DD-2548-9689-D34DC81187F2}"/>
              </a:ext>
            </a:extLst>
          </p:cNvPr>
          <p:cNvSpPr>
            <a:spLocks noGrp="1"/>
          </p:cNvSpPr>
          <p:nvPr>
            <p:ph type="body" sz="half" idx="13"/>
          </p:nvPr>
        </p:nvSpPr>
        <p:spPr>
          <a:xfrm>
            <a:off x="1181177" y="1690688"/>
            <a:ext cx="10515600" cy="4637284"/>
          </a:xfrm>
        </p:spPr>
        <p:txBody>
          <a:bodyPr>
            <a:normAutofit/>
          </a:bodyPr>
          <a:lstStyle>
            <a:lvl1pPr marL="257175" indent="-257175">
              <a:buFont typeface="Arial" panose="020B0604020202020204" pitchFamily="34" charset="0"/>
              <a:buChar char="•"/>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Tree>
    <p:extLst>
      <p:ext uri="{BB962C8B-B14F-4D97-AF65-F5344CB8AC3E}">
        <p14:creationId xmlns:p14="http://schemas.microsoft.com/office/powerpoint/2010/main" val="1794437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371600" y="589668"/>
            <a:ext cx="8389604" cy="1066800"/>
          </a:xfrm>
        </p:spPr>
        <p:txBody>
          <a:bodyPr>
            <a:normAutofit/>
          </a:bodyPr>
          <a:lstStyle>
            <a:lvl1pPr algn="l">
              <a:defRPr sz="2800" b="1"/>
            </a:lvl1pPr>
          </a:lstStyle>
          <a:p>
            <a:r>
              <a:rPr lang="en-US" dirty="0"/>
              <a:t>Click to edit Master title style</a:t>
            </a:r>
            <a:endParaRPr dirty="0"/>
          </a:p>
        </p:txBody>
      </p:sp>
      <p:sp>
        <p:nvSpPr>
          <p:cNvPr id="3" name="Content Placeholder 2"/>
          <p:cNvSpPr>
            <a:spLocks noGrp="1"/>
          </p:cNvSpPr>
          <p:nvPr>
            <p:ph idx="1"/>
          </p:nvPr>
        </p:nvSpPr>
        <p:spPr>
          <a:xfrm>
            <a:off x="1371600" y="1828800"/>
            <a:ext cx="10058399" cy="4114800"/>
          </a:xfrm>
        </p:spPr>
        <p:txBody>
          <a:bodyPr/>
          <a:lstStyle>
            <a:lvl1pPr>
              <a:lnSpc>
                <a:spcPct val="100000"/>
              </a:lnSpc>
              <a:defRPr sz="2400" baseline="0">
                <a:solidFill>
                  <a:srgbClr val="797979"/>
                </a:solidFill>
              </a:defRPr>
            </a:lvl1pPr>
            <a:lvl2pPr marL="411590" indent="-171496">
              <a:lnSpc>
                <a:spcPct val="100000"/>
              </a:lnSpc>
              <a:buClr>
                <a:srgbClr val="918774"/>
              </a:buClr>
              <a:buFont typeface="Arial" panose="020B0604020202020204" pitchFamily="34" charset="0"/>
              <a:buChar char="•"/>
              <a:defRPr sz="2000" baseline="0">
                <a:solidFill>
                  <a:srgbClr val="797979"/>
                </a:solidFill>
              </a:defRPr>
            </a:lvl2pPr>
            <a:lvl3pPr>
              <a:defRPr sz="1800" baseline="0">
                <a:solidFill>
                  <a:srgbClr val="797979"/>
                </a:solidFill>
              </a:defRPr>
            </a:lvl3pPr>
            <a:lvl4pPr>
              <a:defRPr sz="1600" baseline="0">
                <a:solidFill>
                  <a:srgbClr val="797979"/>
                </a:solidFill>
              </a:defRPr>
            </a:lvl4pPr>
            <a:lvl5pPr>
              <a:defRPr sz="1400" baseline="0">
                <a:solidFill>
                  <a:srgbClr val="797979"/>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11"/>
          </p:nvPr>
        </p:nvSpPr>
        <p:spPr/>
        <p:txBody>
          <a:bodyPr/>
          <a:lstStyle/>
          <a:p>
            <a:r>
              <a:rPr lang="en-US"/>
              <a:t>www.therybargroup.com</a:t>
            </a:r>
            <a:endParaRPr lang="en-US" dirty="0"/>
          </a:p>
        </p:txBody>
      </p:sp>
      <p:sp>
        <p:nvSpPr>
          <p:cNvPr id="4" name="Date Placeholder 3"/>
          <p:cNvSpPr>
            <a:spLocks noGrp="1"/>
          </p:cNvSpPr>
          <p:nvPr>
            <p:ph type="dt" sz="half" idx="10"/>
          </p:nvPr>
        </p:nvSpPr>
        <p:spPr/>
        <p:txBody>
          <a:bodyPr/>
          <a:lstStyle/>
          <a:p>
            <a:fld id="{2043CDBF-CFB0-184A-A05C-8C9FAEBF713F}" type="datetime1">
              <a:rPr lang="en-US" smtClean="0"/>
              <a:t>3/22/2022</a:t>
            </a:fld>
            <a:endParaRPr dirty="0"/>
          </a:p>
        </p:txBody>
      </p:sp>
      <p:sp>
        <p:nvSpPr>
          <p:cNvPr id="6" name="Slide Number Placeholder 5"/>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506475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2810" y="1905000"/>
            <a:ext cx="9146381" cy="2667000"/>
          </a:xfrm>
        </p:spPr>
        <p:txBody>
          <a:bodyPr anchor="b">
            <a:normAutofit/>
          </a:bodyPr>
          <a:lstStyle>
            <a:lvl1pPr algn="l">
              <a:defRPr sz="4051" b="0" cap="none" baseline="0"/>
            </a:lvl1pPr>
          </a:lstStyle>
          <a:p>
            <a:r>
              <a:rPr lang="en-US"/>
              <a:t>Click to edit Master title style</a:t>
            </a:r>
            <a:endParaRPr/>
          </a:p>
        </p:txBody>
      </p:sp>
      <p:sp>
        <p:nvSpPr>
          <p:cNvPr id="3" name="Text Placeholder 2"/>
          <p:cNvSpPr>
            <a:spLocks noGrp="1"/>
          </p:cNvSpPr>
          <p:nvPr>
            <p:ph type="body" idx="1"/>
          </p:nvPr>
        </p:nvSpPr>
        <p:spPr>
          <a:xfrm>
            <a:off x="1522810" y="4876800"/>
            <a:ext cx="8231741" cy="1143000"/>
          </a:xfrm>
        </p:spPr>
        <p:txBody>
          <a:bodyPr anchor="t">
            <a:normAutofit/>
          </a:bodyPr>
          <a:lstStyle>
            <a:lvl1pPr marL="0" indent="0">
              <a:spcBef>
                <a:spcPts val="0"/>
              </a:spcBef>
              <a:buNone/>
              <a:defRPr sz="18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bwMode="black"/>
        <p:txBody>
          <a:bodyPr/>
          <a:lstStyle>
            <a:lvl1pPr>
              <a:defRPr>
                <a:solidFill>
                  <a:schemeClr val="tx1"/>
                </a:solidFill>
              </a:defRPr>
            </a:lvl1pPr>
          </a:lstStyle>
          <a:p>
            <a:r>
              <a:rPr lang="en-US"/>
              <a:t>www.therybargroup.com</a:t>
            </a:r>
            <a:endParaRPr lang="en-US" dirty="0"/>
          </a:p>
        </p:txBody>
      </p:sp>
      <p:sp>
        <p:nvSpPr>
          <p:cNvPr id="4" name="Date Placeholder 3"/>
          <p:cNvSpPr>
            <a:spLocks noGrp="1"/>
          </p:cNvSpPr>
          <p:nvPr>
            <p:ph type="dt" sz="half" idx="10"/>
          </p:nvPr>
        </p:nvSpPr>
        <p:spPr bwMode="black"/>
        <p:txBody>
          <a:bodyPr/>
          <a:lstStyle>
            <a:lvl1pPr>
              <a:defRPr>
                <a:solidFill>
                  <a:schemeClr val="tx1"/>
                </a:solidFill>
              </a:defRPr>
            </a:lvl1pPr>
          </a:lstStyle>
          <a:p>
            <a:fld id="{8D7F279D-5932-894E-88B3-D41C5AA476A0}" type="datetime1">
              <a:rPr lang="en-US" smtClean="0"/>
              <a:t>3/22/2022</a:t>
            </a:fld>
            <a:endParaRPr dirty="0"/>
          </a:p>
        </p:txBody>
      </p:sp>
      <p:sp>
        <p:nvSpPr>
          <p:cNvPr id="6" name="Slide Number Placeholder 5"/>
          <p:cNvSpPr>
            <a:spLocks noGrp="1"/>
          </p:cNvSpPr>
          <p:nvPr>
            <p:ph type="sldNum" sz="quarter" idx="12"/>
          </p:nvPr>
        </p:nvSpPr>
        <p:spPr bwMode="black"/>
        <p:txBody>
          <a:bodyPr/>
          <a:lstStyle>
            <a:lvl1pPr>
              <a:defRPr>
                <a:solidFill>
                  <a:schemeClr val="tx1"/>
                </a:solidFill>
              </a:defRPr>
            </a:lvl1pPr>
          </a:lstStyle>
          <a:p>
            <a:fld id="{DF28FB93-0A08-4E7D-8E63-9EFA29F1E093}" type="slidenum">
              <a:rPr/>
              <a:pPr/>
              <a:t>‹#›</a:t>
            </a:fld>
            <a:endParaRPr dirty="0"/>
          </a:p>
        </p:txBody>
      </p:sp>
    </p:spTree>
    <p:extLst>
      <p:ext uri="{BB962C8B-B14F-4D97-AF65-F5344CB8AC3E}">
        <p14:creationId xmlns:p14="http://schemas.microsoft.com/office/powerpoint/2010/main" val="558729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522809" y="1904999"/>
            <a:ext cx="4436720" cy="408892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2472" y="1904999"/>
            <a:ext cx="4436720" cy="4088921"/>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baseline="0"/>
            </a:lvl8pPr>
            <a:lvl9pPr>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a:t>www.therybargroup.com</a:t>
            </a:r>
            <a:endParaRPr lang="en-US" dirty="0"/>
          </a:p>
        </p:txBody>
      </p:sp>
      <p:sp>
        <p:nvSpPr>
          <p:cNvPr id="5" name="Date Placeholder 4"/>
          <p:cNvSpPr>
            <a:spLocks noGrp="1"/>
          </p:cNvSpPr>
          <p:nvPr>
            <p:ph type="dt" sz="half" idx="10"/>
          </p:nvPr>
        </p:nvSpPr>
        <p:spPr/>
        <p:txBody>
          <a:bodyPr/>
          <a:lstStyle/>
          <a:p>
            <a:fld id="{C5F80C4C-FAD8-C147-A5BC-AA924C959223}" type="datetime1">
              <a:rPr lang="en-US" smtClean="0"/>
              <a:t>3/22/2022</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23606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10" y="1828802"/>
            <a:ext cx="4420751" cy="685801"/>
          </a:xfrm>
        </p:spPr>
        <p:txBody>
          <a:bodyPr anchor="ctr">
            <a:normAutofit/>
          </a:bodyPr>
          <a:lstStyle>
            <a:lvl1pPr marL="0" indent="0">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4" name="Content Placeholder 3"/>
          <p:cNvSpPr>
            <a:spLocks noGrp="1"/>
          </p:cNvSpPr>
          <p:nvPr>
            <p:ph sz="half" idx="2"/>
          </p:nvPr>
        </p:nvSpPr>
        <p:spPr>
          <a:xfrm>
            <a:off x="1522810" y="2590801"/>
            <a:ext cx="4420751" cy="3429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48442" y="1828802"/>
            <a:ext cx="4420751" cy="685801"/>
          </a:xfrm>
        </p:spPr>
        <p:txBody>
          <a:bodyPr anchor="ctr">
            <a:normAutofit/>
          </a:bodyPr>
          <a:lstStyle>
            <a:lvl1pPr marL="0" indent="0">
              <a:spcBef>
                <a:spcPts val="0"/>
              </a:spcBef>
              <a:buNone/>
              <a:defRPr sz="1500" b="1"/>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248442" y="2590801"/>
            <a:ext cx="4420751" cy="342900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a:t>www.therybargroup.com</a:t>
            </a:r>
            <a:endParaRPr lang="en-US" dirty="0"/>
          </a:p>
        </p:txBody>
      </p:sp>
      <p:sp>
        <p:nvSpPr>
          <p:cNvPr id="7" name="Date Placeholder 6"/>
          <p:cNvSpPr>
            <a:spLocks noGrp="1"/>
          </p:cNvSpPr>
          <p:nvPr>
            <p:ph type="dt" sz="half" idx="10"/>
          </p:nvPr>
        </p:nvSpPr>
        <p:spPr/>
        <p:txBody>
          <a:bodyPr/>
          <a:lstStyle/>
          <a:p>
            <a:fld id="{A6EB4103-A355-7F4F-AF42-47BFC0596266}" type="datetime1">
              <a:rPr lang="en-US" smtClean="0"/>
              <a:t>3/22/2022</a:t>
            </a:fld>
            <a:endParaRPr dirty="0"/>
          </a:p>
        </p:txBody>
      </p:sp>
      <p:sp>
        <p:nvSpPr>
          <p:cNvPr id="9" name="Slide Number Placeholder 8"/>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436762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a:t>www.therybargroup.com</a:t>
            </a:r>
            <a:endParaRPr lang="en-US" dirty="0"/>
          </a:p>
        </p:txBody>
      </p:sp>
      <p:sp>
        <p:nvSpPr>
          <p:cNvPr id="3" name="Date Placeholder 2"/>
          <p:cNvSpPr>
            <a:spLocks noGrp="1"/>
          </p:cNvSpPr>
          <p:nvPr>
            <p:ph type="dt" sz="half" idx="10"/>
          </p:nvPr>
        </p:nvSpPr>
        <p:spPr/>
        <p:txBody>
          <a:bodyPr/>
          <a:lstStyle/>
          <a:p>
            <a:fld id="{65A7D815-0218-3D4E-A5A3-572CEC3C4941}" type="datetime1">
              <a:rPr lang="en-US" smtClean="0"/>
              <a:t>3/22/2022</a:t>
            </a:fld>
            <a:endParaRPr dirty="0"/>
          </a:p>
        </p:txBody>
      </p:sp>
      <p:sp>
        <p:nvSpPr>
          <p:cNvPr id="5" name="Slide Number Placeholder 4"/>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302319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6" name="bottom graphic"/>
          <p:cNvGrpSpPr/>
          <p:nvPr userDrawn="1"/>
        </p:nvGrpSpPr>
        <p:grpSpPr>
          <a:xfrm>
            <a:off x="1" y="6309360"/>
            <a:ext cx="12193407" cy="548640"/>
            <a:chOff x="0" y="6309360"/>
            <a:chExt cx="12190231" cy="548640"/>
          </a:xfrm>
        </p:grpSpPr>
        <p:sp>
          <p:nvSpPr>
            <p:cNvPr id="7" name="Rectangle 6"/>
            <p:cNvSpPr/>
            <p:nvPr/>
          </p:nvSpPr>
          <p:spPr>
            <a:xfrm>
              <a:off x="0" y="6400800"/>
              <a:ext cx="12188825"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350" dirty="0"/>
            </a:p>
          </p:txBody>
        </p:sp>
        <p:sp>
          <p:nvSpPr>
            <p:cNvPr id="8" name="Rectangle 7"/>
            <p:cNvSpPr/>
            <p:nvPr/>
          </p:nvSpPr>
          <p:spPr>
            <a:xfrm>
              <a:off x="1279" y="6309360"/>
              <a:ext cx="12188952" cy="9721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9" name="Rectangle 8"/>
            <p:cNvSpPr/>
            <p:nvPr/>
          </p:nvSpPr>
          <p:spPr>
            <a:xfrm>
              <a:off x="1279" y="6379143"/>
              <a:ext cx="12188952"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grpSp>
      <p:sp>
        <p:nvSpPr>
          <p:cNvPr id="3" name="Footer Placeholder 2"/>
          <p:cNvSpPr>
            <a:spLocks noGrp="1"/>
          </p:cNvSpPr>
          <p:nvPr>
            <p:ph type="ftr" sz="quarter" idx="11"/>
          </p:nvPr>
        </p:nvSpPr>
        <p:spPr/>
        <p:txBody>
          <a:bodyPr/>
          <a:lstStyle/>
          <a:p>
            <a:r>
              <a:rPr lang="en-US"/>
              <a:t>www.therybargroup.com</a:t>
            </a:r>
            <a:endParaRPr lang="en-US" dirty="0"/>
          </a:p>
        </p:txBody>
      </p:sp>
      <p:sp>
        <p:nvSpPr>
          <p:cNvPr id="2" name="Date Placeholder 1"/>
          <p:cNvSpPr>
            <a:spLocks noGrp="1"/>
          </p:cNvSpPr>
          <p:nvPr>
            <p:ph type="dt" sz="half" idx="10"/>
          </p:nvPr>
        </p:nvSpPr>
        <p:spPr/>
        <p:txBody>
          <a:bodyPr/>
          <a:lstStyle/>
          <a:p>
            <a:fld id="{4A792D84-104C-DA41-978A-DD0127DF55C5}" type="datetime1">
              <a:rPr lang="en-US" smtClean="0"/>
              <a:t>3/22/2022</a:t>
            </a:fld>
            <a:endParaRPr dirty="0"/>
          </a:p>
        </p:txBody>
      </p:sp>
      <p:sp>
        <p:nvSpPr>
          <p:cNvPr id="4" name="Slide Number Placeholder 3"/>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709611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ame" descr="Border design"/>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1"/>
          <p:cNvSpPr>
            <a:spLocks noGrp="1"/>
          </p:cNvSpPr>
          <p:nvPr>
            <p:ph type="title"/>
          </p:nvPr>
        </p:nvSpPr>
        <p:spPr>
          <a:xfrm>
            <a:off x="7925279" y="1371600"/>
            <a:ext cx="3125013" cy="2057400"/>
          </a:xfrm>
        </p:spPr>
        <p:txBody>
          <a:bodyPr anchor="b">
            <a:normAutofit/>
          </a:bodyPr>
          <a:lstStyle>
            <a:lvl1pPr algn="l">
              <a:defRPr sz="2401" b="1"/>
            </a:lvl1pPr>
          </a:lstStyle>
          <a:p>
            <a:r>
              <a:rPr lang="en-US"/>
              <a:t>Click to edit Master title style</a:t>
            </a:r>
            <a:endParaRPr/>
          </a:p>
        </p:txBody>
      </p:sp>
      <p:sp>
        <p:nvSpPr>
          <p:cNvPr id="3" name="Content Placeholder 2"/>
          <p:cNvSpPr>
            <a:spLocks noGrp="1"/>
          </p:cNvSpPr>
          <p:nvPr>
            <p:ph idx="1"/>
          </p:nvPr>
        </p:nvSpPr>
        <p:spPr>
          <a:xfrm>
            <a:off x="1492319" y="1293495"/>
            <a:ext cx="5579293" cy="4023360"/>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925279" y="3536831"/>
            <a:ext cx="3125013" cy="1797169"/>
          </a:xfrm>
        </p:spPr>
        <p:txBody>
          <a:bodyPr>
            <a:normAutofit/>
          </a:bodyPr>
          <a:lstStyle>
            <a:lvl1pPr marL="0" indent="0">
              <a:spcBef>
                <a:spcPts val="6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www.therybargroup.com</a:t>
            </a:r>
            <a:endParaRPr lang="en-US" dirty="0"/>
          </a:p>
        </p:txBody>
      </p:sp>
      <p:sp>
        <p:nvSpPr>
          <p:cNvPr id="5" name="Date Placeholder 4"/>
          <p:cNvSpPr>
            <a:spLocks noGrp="1"/>
          </p:cNvSpPr>
          <p:nvPr>
            <p:ph type="dt" sz="half" idx="10"/>
          </p:nvPr>
        </p:nvSpPr>
        <p:spPr/>
        <p:txBody>
          <a:bodyPr/>
          <a:lstStyle/>
          <a:p>
            <a:fld id="{1BFE2EBF-1B40-4F45-A2B5-D1BF8041A6EC}" type="datetime1">
              <a:rPr lang="en-US" smtClean="0"/>
              <a:t>3/22/2022</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9338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frame" descr="Border design"/>
          <p:cNvSpPr/>
          <p:nvPr/>
        </p:nvSpPr>
        <p:spPr>
          <a:xfrm>
            <a:off x="1217927" y="1019175"/>
            <a:ext cx="6128076" cy="4572000"/>
          </a:xfrm>
          <a:prstGeom prst="rect">
            <a:avLst/>
          </a:prstGeom>
          <a:noFill/>
          <a:ln w="1016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1"/>
          <p:cNvSpPr>
            <a:spLocks noGrp="1"/>
          </p:cNvSpPr>
          <p:nvPr>
            <p:ph type="title"/>
          </p:nvPr>
        </p:nvSpPr>
        <p:spPr>
          <a:xfrm>
            <a:off x="7925279" y="1371600"/>
            <a:ext cx="3125013" cy="2057400"/>
          </a:xfrm>
        </p:spPr>
        <p:txBody>
          <a:bodyPr anchor="b">
            <a:normAutofit/>
          </a:bodyPr>
          <a:lstStyle>
            <a:lvl1pPr algn="l">
              <a:defRPr sz="2401"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400855" y="1202055"/>
            <a:ext cx="5762220" cy="4206240"/>
          </a:xfrm>
          <a:solidFill>
            <a:schemeClr val="bg1">
              <a:lumMod val="95000"/>
            </a:schemeClr>
          </a:solidFill>
        </p:spPr>
        <p:txBody>
          <a:bodyPr tIns="914400">
            <a:normAutofit/>
          </a:bodyPr>
          <a:lstStyle>
            <a:lvl1pPr marL="0" indent="0" algn="ctr">
              <a:spcBef>
                <a:spcPts val="0"/>
              </a:spcBef>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dirty="0"/>
              <a:t>Click icon to add picture</a:t>
            </a:r>
            <a:endParaRPr dirty="0"/>
          </a:p>
        </p:txBody>
      </p:sp>
      <p:sp>
        <p:nvSpPr>
          <p:cNvPr id="4" name="Text Placeholder 3"/>
          <p:cNvSpPr>
            <a:spLocks noGrp="1"/>
          </p:cNvSpPr>
          <p:nvPr>
            <p:ph type="body" sz="half" idx="2"/>
          </p:nvPr>
        </p:nvSpPr>
        <p:spPr>
          <a:xfrm>
            <a:off x="7925279" y="3536831"/>
            <a:ext cx="3125013" cy="1797171"/>
          </a:xfrm>
        </p:spPr>
        <p:txBody>
          <a:bodyPr>
            <a:normAutofit/>
          </a:bodyPr>
          <a:lstStyle>
            <a:lvl1pPr marL="0" indent="0">
              <a:spcBef>
                <a:spcPts val="600"/>
              </a:spcBef>
              <a:buNone/>
              <a:defRPr sz="120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www.therybargroup.com</a:t>
            </a:r>
            <a:endParaRPr lang="en-US" dirty="0"/>
          </a:p>
        </p:txBody>
      </p:sp>
      <p:sp>
        <p:nvSpPr>
          <p:cNvPr id="5" name="Date Placeholder 4"/>
          <p:cNvSpPr>
            <a:spLocks noGrp="1"/>
          </p:cNvSpPr>
          <p:nvPr>
            <p:ph type="dt" sz="half" idx="10"/>
          </p:nvPr>
        </p:nvSpPr>
        <p:spPr/>
        <p:txBody>
          <a:bodyPr/>
          <a:lstStyle/>
          <a:p>
            <a:fld id="{28C3D0CE-26D4-394A-8632-18E370199B34}" type="datetime1">
              <a:rPr lang="en-US" smtClean="0"/>
              <a:t>3/22/2022</a:t>
            </a:fld>
            <a:endParaRPr dirty="0"/>
          </a:p>
        </p:txBody>
      </p:sp>
      <p:sp>
        <p:nvSpPr>
          <p:cNvPr id="7" name="Slide Number Placeholder 6"/>
          <p:cNvSpPr>
            <a:spLocks noGrp="1"/>
          </p:cNvSpPr>
          <p:nvPr>
            <p:ph type="sldNum" sz="quarter" idx="12"/>
          </p:nvPr>
        </p:nvSpPr>
        <p:spPr/>
        <p:txBody>
          <a:bodyPr/>
          <a:lstStyle/>
          <a:p>
            <a:fld id="{DF28FB93-0A08-4E7D-8E63-9EFA29F1E093}" type="slidenum">
              <a:rPr/>
              <a:pPr/>
              <a:t>‹#›</a:t>
            </a:fld>
            <a:endParaRPr dirty="0"/>
          </a:p>
        </p:txBody>
      </p:sp>
    </p:spTree>
    <p:extLst>
      <p:ext uri="{BB962C8B-B14F-4D97-AF65-F5344CB8AC3E}">
        <p14:creationId xmlns:p14="http://schemas.microsoft.com/office/powerpoint/2010/main" val="1896842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EEBFEEC-F30A-704A-9EDC-1770AF6EA030}"/>
              </a:ext>
            </a:extLst>
          </p:cNvPr>
          <p:cNvPicPr>
            <a:picLocks noChangeAspect="1"/>
          </p:cNvPicPr>
          <p:nvPr userDrawn="1"/>
        </p:nvPicPr>
        <p:blipFill>
          <a:blip r:embed="rId14"/>
          <a:stretch>
            <a:fillRect/>
          </a:stretch>
        </p:blipFill>
        <p:spPr>
          <a:xfrm>
            <a:off x="0" y="0"/>
            <a:ext cx="1219200" cy="6858000"/>
          </a:xfrm>
          <a:prstGeom prst="rect">
            <a:avLst/>
          </a:prstGeom>
        </p:spPr>
      </p:pic>
      <p:sp>
        <p:nvSpPr>
          <p:cNvPr id="7" name="Rectangle 6"/>
          <p:cNvSpPr/>
          <p:nvPr/>
        </p:nvSpPr>
        <p:spPr>
          <a:xfrm>
            <a:off x="1" y="6400800"/>
            <a:ext cx="12192001"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350" dirty="0"/>
          </a:p>
        </p:txBody>
      </p:sp>
      <p:sp>
        <p:nvSpPr>
          <p:cNvPr id="11" name="Rectangle 10"/>
          <p:cNvSpPr/>
          <p:nvPr/>
        </p:nvSpPr>
        <p:spPr>
          <a:xfrm>
            <a:off x="1281" y="0"/>
            <a:ext cx="12192127" cy="17023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dirty="0"/>
          </a:p>
        </p:txBody>
      </p:sp>
      <p:sp>
        <p:nvSpPr>
          <p:cNvPr id="2" name="Title Placeholder 1"/>
          <p:cNvSpPr>
            <a:spLocks noGrp="1"/>
          </p:cNvSpPr>
          <p:nvPr>
            <p:ph type="title"/>
          </p:nvPr>
        </p:nvSpPr>
        <p:spPr>
          <a:xfrm>
            <a:off x="1523272" y="609600"/>
            <a:ext cx="9145920" cy="1066800"/>
          </a:xfrm>
          <a:prstGeom prst="rect">
            <a:avLst/>
          </a:prstGeom>
        </p:spPr>
        <p:txBody>
          <a:bodyPr vert="horz" lIns="91440" tIns="45720" rIns="91440" bIns="45720" rtlCol="0" anchor="b">
            <a:normAutofit/>
          </a:bodyPr>
          <a:lstStyle/>
          <a:p>
            <a:r>
              <a:rPr lang="en-US" dirty="0"/>
              <a:t>Click to edit Master title style</a:t>
            </a:r>
            <a:endParaRPr dirty="0"/>
          </a:p>
        </p:txBody>
      </p:sp>
      <p:sp>
        <p:nvSpPr>
          <p:cNvPr id="3" name="Text Placeholder 2"/>
          <p:cNvSpPr>
            <a:spLocks noGrp="1"/>
          </p:cNvSpPr>
          <p:nvPr>
            <p:ph type="body" idx="1"/>
          </p:nvPr>
        </p:nvSpPr>
        <p:spPr>
          <a:xfrm>
            <a:off x="1523272" y="1905000"/>
            <a:ext cx="914592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Footer Placeholder 4"/>
          <p:cNvSpPr>
            <a:spLocks noGrp="1"/>
          </p:cNvSpPr>
          <p:nvPr>
            <p:ph type="ftr" sz="quarter" idx="3"/>
          </p:nvPr>
        </p:nvSpPr>
        <p:spPr bwMode="white">
          <a:xfrm>
            <a:off x="9586613" y="6516865"/>
            <a:ext cx="2071987" cy="228600"/>
          </a:xfrm>
          <a:prstGeom prst="rect">
            <a:avLst/>
          </a:prstGeom>
        </p:spPr>
        <p:txBody>
          <a:bodyPr vert="horz" lIns="91440" tIns="45720" rIns="91440" bIns="45720" rtlCol="0" anchor="ctr"/>
          <a:lstStyle>
            <a:lvl1pPr algn="r">
              <a:defRPr sz="825" cap="none" baseline="0">
                <a:solidFill>
                  <a:schemeClr val="bg1"/>
                </a:solidFill>
              </a:defRPr>
            </a:lvl1pPr>
          </a:lstStyle>
          <a:p>
            <a:r>
              <a:rPr lang="en-US" dirty="0" err="1"/>
              <a:t>www.therybargroup.com</a:t>
            </a:r>
            <a:endParaRPr lang="en-US" dirty="0"/>
          </a:p>
        </p:txBody>
      </p:sp>
      <p:sp>
        <p:nvSpPr>
          <p:cNvPr id="4" name="Date Placeholder 3"/>
          <p:cNvSpPr>
            <a:spLocks noGrp="1"/>
          </p:cNvSpPr>
          <p:nvPr>
            <p:ph type="dt" sz="half" idx="2"/>
          </p:nvPr>
        </p:nvSpPr>
        <p:spPr bwMode="white">
          <a:xfrm>
            <a:off x="119832" y="6516865"/>
            <a:ext cx="1327968" cy="228600"/>
          </a:xfrm>
          <a:prstGeom prst="rect">
            <a:avLst/>
          </a:prstGeom>
        </p:spPr>
        <p:txBody>
          <a:bodyPr vert="horz" lIns="91440" tIns="45720" rIns="91440" bIns="45720" rtlCol="0" anchor="ctr"/>
          <a:lstStyle>
            <a:lvl1pPr algn="l">
              <a:defRPr sz="825">
                <a:solidFill>
                  <a:schemeClr val="bg1"/>
                </a:solidFill>
              </a:defRPr>
            </a:lvl1pPr>
          </a:lstStyle>
          <a:p>
            <a:fld id="{5924AA68-7356-614E-8B5E-93DB17DAF7F4}" type="datetime1">
              <a:rPr lang="en-US" smtClean="0"/>
              <a:t>3/22/2022</a:t>
            </a:fld>
            <a:endParaRPr lang="en-US" dirty="0"/>
          </a:p>
        </p:txBody>
      </p:sp>
      <p:sp>
        <p:nvSpPr>
          <p:cNvPr id="6" name="Slide Number Placeholder 5"/>
          <p:cNvSpPr>
            <a:spLocks noGrp="1"/>
          </p:cNvSpPr>
          <p:nvPr>
            <p:ph type="sldNum" sz="quarter" idx="4"/>
          </p:nvPr>
        </p:nvSpPr>
        <p:spPr bwMode="white">
          <a:xfrm>
            <a:off x="11658600" y="6516865"/>
            <a:ext cx="381000" cy="228600"/>
          </a:xfrm>
          <a:prstGeom prst="rect">
            <a:avLst/>
          </a:prstGeom>
        </p:spPr>
        <p:txBody>
          <a:bodyPr vert="horz" lIns="91440" tIns="45720" rIns="91440" bIns="45720" rtlCol="0" anchor="ctr"/>
          <a:lstStyle>
            <a:lvl1pPr algn="r">
              <a:defRPr sz="825">
                <a:solidFill>
                  <a:schemeClr val="bg1"/>
                </a:solidFill>
              </a:defRPr>
            </a:lvl1pPr>
          </a:lstStyle>
          <a:p>
            <a:fld id="{DF28FB93-0A08-4E7D-8E63-9EFA29F1E093}" type="slidenum">
              <a:rPr lang="en-US" smtClean="0"/>
              <a:pPr/>
              <a:t>‹#›</a:t>
            </a:fld>
            <a:endParaRPr lang="en-US" dirty="0"/>
          </a:p>
        </p:txBody>
      </p:sp>
    </p:spTree>
    <p:extLst>
      <p:ext uri="{BB962C8B-B14F-4D97-AF65-F5344CB8AC3E}">
        <p14:creationId xmlns:p14="http://schemas.microsoft.com/office/powerpoint/2010/main" val="2208845168"/>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983" rtl="0" eaLnBrk="1" latinLnBrk="0" hangingPunct="1">
        <a:lnSpc>
          <a:spcPct val="90000"/>
        </a:lnSpc>
        <a:spcBef>
          <a:spcPct val="0"/>
        </a:spcBef>
        <a:buNone/>
        <a:defRPr sz="2401" b="1" i="0" kern="1200" baseline="0">
          <a:solidFill>
            <a:srgbClr val="918774"/>
          </a:solidFill>
          <a:latin typeface="+mj-lt"/>
          <a:ea typeface="+mj-ea"/>
          <a:cs typeface="+mj-cs"/>
        </a:defRPr>
      </a:lvl1pPr>
    </p:titleStyle>
    <p:bodyStyle>
      <a:lvl1pPr marL="205795" indent="-205795" algn="l" defTabSz="685983" rtl="0" eaLnBrk="1" latinLnBrk="0" hangingPunct="1">
        <a:lnSpc>
          <a:spcPct val="90000"/>
        </a:lnSpc>
        <a:spcBef>
          <a:spcPts val="1350"/>
        </a:spcBef>
        <a:buClr>
          <a:schemeClr val="tx1"/>
        </a:buClr>
        <a:buSzPct val="100000"/>
        <a:buFont typeface="Arial" pitchFamily="34" charset="0"/>
        <a:buChar char="▪"/>
        <a:defRPr sz="1800" kern="1200" baseline="0">
          <a:solidFill>
            <a:srgbClr val="797979"/>
          </a:solidFill>
          <a:latin typeface="+mn-lt"/>
          <a:ea typeface="+mn-ea"/>
          <a:cs typeface="+mn-cs"/>
        </a:defRPr>
      </a:lvl1pPr>
      <a:lvl2pPr marL="411590" indent="-171496" algn="l" defTabSz="685983" rtl="0" eaLnBrk="1" latinLnBrk="0" hangingPunct="1">
        <a:lnSpc>
          <a:spcPct val="90000"/>
        </a:lnSpc>
        <a:spcBef>
          <a:spcPts val="750"/>
        </a:spcBef>
        <a:buClr>
          <a:schemeClr val="tx1"/>
        </a:buClr>
        <a:buSzPct val="100000"/>
        <a:buFont typeface="Arial" pitchFamily="34" charset="0"/>
        <a:buChar char="–"/>
        <a:defRPr sz="1500" kern="1200" baseline="0">
          <a:solidFill>
            <a:srgbClr val="797979"/>
          </a:solidFill>
          <a:latin typeface="+mn-lt"/>
          <a:ea typeface="+mn-ea"/>
          <a:cs typeface="+mn-cs"/>
        </a:defRPr>
      </a:lvl2pPr>
      <a:lvl3pPr marL="617385" indent="-171496" algn="l" defTabSz="685983" rtl="0" eaLnBrk="1" latinLnBrk="0" hangingPunct="1">
        <a:lnSpc>
          <a:spcPct val="90000"/>
        </a:lnSpc>
        <a:spcBef>
          <a:spcPts val="600"/>
        </a:spcBef>
        <a:buClr>
          <a:schemeClr val="tx1"/>
        </a:buClr>
        <a:buSzPct val="100000"/>
        <a:buFont typeface="Arial" pitchFamily="34" charset="0"/>
        <a:buChar char="▪"/>
        <a:defRPr sz="1350" kern="1200" baseline="0">
          <a:solidFill>
            <a:srgbClr val="797979"/>
          </a:solidFill>
          <a:latin typeface="+mn-lt"/>
          <a:ea typeface="+mn-ea"/>
          <a:cs typeface="+mn-cs"/>
        </a:defRPr>
      </a:lvl3pPr>
      <a:lvl4pPr marL="823179" indent="-171496" algn="l" defTabSz="685983" rtl="0" eaLnBrk="1" latinLnBrk="0" hangingPunct="1">
        <a:lnSpc>
          <a:spcPct val="90000"/>
        </a:lnSpc>
        <a:spcBef>
          <a:spcPts val="600"/>
        </a:spcBef>
        <a:buClr>
          <a:schemeClr val="tx1"/>
        </a:buClr>
        <a:buSzPct val="100000"/>
        <a:buFont typeface="Arial" pitchFamily="34" charset="0"/>
        <a:buChar char="–"/>
        <a:defRPr sz="1200" kern="1200" baseline="0">
          <a:solidFill>
            <a:srgbClr val="797979"/>
          </a:solidFill>
          <a:latin typeface="+mn-lt"/>
          <a:ea typeface="+mn-ea"/>
          <a:cs typeface="+mn-cs"/>
        </a:defRPr>
      </a:lvl4pPr>
      <a:lvl5pPr marL="994675" indent="-171496" algn="l" defTabSz="685983" rtl="0" eaLnBrk="1" latinLnBrk="0" hangingPunct="1">
        <a:lnSpc>
          <a:spcPct val="90000"/>
        </a:lnSpc>
        <a:spcBef>
          <a:spcPts val="600"/>
        </a:spcBef>
        <a:buClr>
          <a:schemeClr val="tx1"/>
        </a:buClr>
        <a:buSzPct val="100000"/>
        <a:buFont typeface="Arial" pitchFamily="34" charset="0"/>
        <a:buChar char="▪"/>
        <a:defRPr sz="1200" kern="1200" baseline="0">
          <a:solidFill>
            <a:srgbClr val="797979"/>
          </a:solidFill>
          <a:latin typeface="+mn-lt"/>
          <a:ea typeface="+mn-ea"/>
          <a:cs typeface="+mn-cs"/>
        </a:defRPr>
      </a:lvl5pPr>
      <a:lvl6pPr marL="1166171" indent="-171496" algn="l" defTabSz="685983" rtl="0" eaLnBrk="1" latinLnBrk="0" hangingPunct="1">
        <a:lnSpc>
          <a:spcPct val="90000"/>
        </a:lnSpc>
        <a:spcBef>
          <a:spcPts val="600"/>
        </a:spcBef>
        <a:buClr>
          <a:schemeClr val="tx1"/>
        </a:buClr>
        <a:buSzPct val="100000"/>
        <a:buFont typeface="Arial" pitchFamily="34" charset="0"/>
        <a:buChar char="–"/>
        <a:defRPr sz="1200" kern="1200">
          <a:solidFill>
            <a:schemeClr val="tx1"/>
          </a:solidFill>
          <a:latin typeface="+mn-lt"/>
          <a:ea typeface="+mn-ea"/>
          <a:cs typeface="+mn-cs"/>
        </a:defRPr>
      </a:lvl6pPr>
      <a:lvl7pPr marL="1337667" indent="-171496" algn="l" defTabSz="685983" rtl="0" eaLnBrk="1" latinLnBrk="0" hangingPunct="1">
        <a:lnSpc>
          <a:spcPct val="90000"/>
        </a:lnSpc>
        <a:spcBef>
          <a:spcPts val="600"/>
        </a:spcBef>
        <a:buClr>
          <a:schemeClr val="tx1"/>
        </a:buClr>
        <a:buSzPct val="100000"/>
        <a:buFont typeface="Arial" pitchFamily="34" charset="0"/>
        <a:buChar char="▪"/>
        <a:defRPr sz="1200" kern="1200">
          <a:solidFill>
            <a:schemeClr val="tx1"/>
          </a:solidFill>
          <a:latin typeface="+mn-lt"/>
          <a:ea typeface="+mn-ea"/>
          <a:cs typeface="+mn-cs"/>
        </a:defRPr>
      </a:lvl7pPr>
      <a:lvl8pPr marL="1509162" indent="-171496" algn="l" defTabSz="685983" rtl="0" eaLnBrk="1" latinLnBrk="0" hangingPunct="1">
        <a:lnSpc>
          <a:spcPct val="90000"/>
        </a:lnSpc>
        <a:spcBef>
          <a:spcPts val="600"/>
        </a:spcBef>
        <a:buClr>
          <a:schemeClr val="tx1"/>
        </a:buClr>
        <a:buSzPct val="100000"/>
        <a:buFont typeface="Arial" pitchFamily="34" charset="0"/>
        <a:buChar char="–"/>
        <a:defRPr sz="1200" kern="1200">
          <a:solidFill>
            <a:schemeClr val="tx1"/>
          </a:solidFill>
          <a:latin typeface="+mn-lt"/>
          <a:ea typeface="+mn-ea"/>
          <a:cs typeface="+mn-cs"/>
        </a:defRPr>
      </a:lvl8pPr>
      <a:lvl9pPr marL="1680658" indent="-171496" algn="l" defTabSz="685983" rtl="0" eaLnBrk="1" latinLnBrk="0" hangingPunct="1">
        <a:lnSpc>
          <a:spcPct val="90000"/>
        </a:lnSpc>
        <a:spcBef>
          <a:spcPts val="600"/>
        </a:spcBef>
        <a:buClr>
          <a:schemeClr val="tx1"/>
        </a:buClr>
        <a:buSzPct val="100000"/>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medicaid.gov/medicaid/downloads/part-1-additional-info-on-dsh-reporting-and-auditing.pdf"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A2AD9913-58CA-9247-9CDF-8172C3708F53}"/>
              </a:ext>
            </a:extLst>
          </p:cNvPr>
          <p:cNvSpPr>
            <a:spLocks noGrp="1"/>
          </p:cNvSpPr>
          <p:nvPr>
            <p:ph type="subTitle" idx="1"/>
          </p:nvPr>
        </p:nvSpPr>
        <p:spPr>
          <a:xfrm>
            <a:off x="761999" y="4724400"/>
            <a:ext cx="8231741" cy="838200"/>
          </a:xfrm>
        </p:spPr>
        <p:txBody>
          <a:bodyPr>
            <a:normAutofit/>
          </a:bodyPr>
          <a:lstStyle/>
          <a:p>
            <a:r>
              <a:rPr lang="en-US" b="1" dirty="0"/>
              <a:t>Brooke Yowell</a:t>
            </a:r>
          </a:p>
          <a:p>
            <a:r>
              <a:rPr lang="en-US" sz="1600" dirty="0"/>
              <a:t>Michigan Great Lakes HFMA Spring Reimbursement Meeting</a:t>
            </a:r>
          </a:p>
          <a:p>
            <a:r>
              <a:rPr lang="en-US" sz="1600"/>
              <a:t>March 22, </a:t>
            </a:r>
            <a:r>
              <a:rPr lang="en-US" sz="1600" dirty="0"/>
              <a:t>2022</a:t>
            </a:r>
          </a:p>
          <a:p>
            <a:endParaRPr lang="en-US" dirty="0"/>
          </a:p>
          <a:p>
            <a:endParaRPr lang="en-US" dirty="0"/>
          </a:p>
        </p:txBody>
      </p:sp>
      <p:pic>
        <p:nvPicPr>
          <p:cNvPr id="5" name="Picture 4">
            <a:extLst>
              <a:ext uri="{FF2B5EF4-FFF2-40B4-BE49-F238E27FC236}">
                <a16:creationId xmlns:a16="http://schemas.microsoft.com/office/drawing/2014/main" id="{748C91E0-117F-4856-85E6-E525401BC557}"/>
              </a:ext>
            </a:extLst>
          </p:cNvPr>
          <p:cNvPicPr>
            <a:picLocks noChangeAspect="1"/>
          </p:cNvPicPr>
          <p:nvPr/>
        </p:nvPicPr>
        <p:blipFill>
          <a:blip r:embed="rId3"/>
          <a:srcRect/>
          <a:stretch/>
        </p:blipFill>
        <p:spPr>
          <a:xfrm>
            <a:off x="9441146" y="478505"/>
            <a:ext cx="2147116" cy="1021072"/>
          </a:xfrm>
          <a:prstGeom prst="rect">
            <a:avLst/>
          </a:prstGeom>
        </p:spPr>
      </p:pic>
      <p:sp>
        <p:nvSpPr>
          <p:cNvPr id="11" name="Title 10">
            <a:extLst>
              <a:ext uri="{FF2B5EF4-FFF2-40B4-BE49-F238E27FC236}">
                <a16:creationId xmlns:a16="http://schemas.microsoft.com/office/drawing/2014/main" id="{217AE1B0-B2FD-DF4B-AB21-1E75E6E39DDE}"/>
              </a:ext>
            </a:extLst>
          </p:cNvPr>
          <p:cNvSpPr>
            <a:spLocks noGrp="1"/>
          </p:cNvSpPr>
          <p:nvPr>
            <p:ph type="ctrTitle"/>
          </p:nvPr>
        </p:nvSpPr>
        <p:spPr>
          <a:xfrm>
            <a:off x="762000" y="1905000"/>
            <a:ext cx="9146380" cy="2590800"/>
          </a:xfrm>
        </p:spPr>
        <p:txBody>
          <a:bodyPr anchor="t"/>
          <a:lstStyle/>
          <a:p>
            <a:r>
              <a:rPr lang="en-US" dirty="0"/>
              <a:t>Preparing for </a:t>
            </a:r>
            <a:br>
              <a:rPr lang="en-US" dirty="0"/>
            </a:br>
            <a:r>
              <a:rPr lang="en-US" dirty="0"/>
              <a:t>the Medicaid </a:t>
            </a:r>
            <a:br>
              <a:rPr lang="en-US" dirty="0"/>
            </a:br>
            <a:r>
              <a:rPr lang="en-US" dirty="0"/>
              <a:t>DSH Examination</a:t>
            </a:r>
          </a:p>
        </p:txBody>
      </p:sp>
      <p:sp>
        <p:nvSpPr>
          <p:cNvPr id="14" name="Rectangle 13">
            <a:extLst>
              <a:ext uri="{FF2B5EF4-FFF2-40B4-BE49-F238E27FC236}">
                <a16:creationId xmlns:a16="http://schemas.microsoft.com/office/drawing/2014/main" id="{60342C77-84AB-E647-B3F7-3140FC58664B}"/>
              </a:ext>
            </a:extLst>
          </p:cNvPr>
          <p:cNvSpPr/>
          <p:nvPr/>
        </p:nvSpPr>
        <p:spPr>
          <a:xfrm>
            <a:off x="7031892" y="1905000"/>
            <a:ext cx="5165969" cy="35814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pic>
        <p:nvPicPr>
          <p:cNvPr id="13" name="Picture 12">
            <a:extLst>
              <a:ext uri="{FF2B5EF4-FFF2-40B4-BE49-F238E27FC236}">
                <a16:creationId xmlns:a16="http://schemas.microsoft.com/office/drawing/2014/main" id="{9D1CDD22-CEBB-DB47-98E0-AF0D6319324D}"/>
              </a:ext>
            </a:extLst>
          </p:cNvPr>
          <p:cNvPicPr>
            <a:picLocks noChangeAspect="1"/>
          </p:cNvPicPr>
          <p:nvPr/>
        </p:nvPicPr>
        <p:blipFill>
          <a:blip r:embed="rId4"/>
          <a:stretch>
            <a:fillRect/>
          </a:stretch>
        </p:blipFill>
        <p:spPr>
          <a:xfrm>
            <a:off x="6781800" y="2095500"/>
            <a:ext cx="4800600" cy="3200400"/>
          </a:xfrm>
          <a:prstGeom prst="rect">
            <a:avLst/>
          </a:prstGeom>
        </p:spPr>
      </p:pic>
      <p:sp>
        <p:nvSpPr>
          <p:cNvPr id="15" name="TextBox 14">
            <a:extLst>
              <a:ext uri="{FF2B5EF4-FFF2-40B4-BE49-F238E27FC236}">
                <a16:creationId xmlns:a16="http://schemas.microsoft.com/office/drawing/2014/main" id="{A8C9ED75-81FC-6648-BDB9-F72326D27EC1}"/>
              </a:ext>
            </a:extLst>
          </p:cNvPr>
          <p:cNvSpPr txBox="1"/>
          <p:nvPr/>
        </p:nvSpPr>
        <p:spPr>
          <a:xfrm>
            <a:off x="775676" y="639697"/>
            <a:ext cx="7315200" cy="341632"/>
          </a:xfrm>
          <a:prstGeom prst="rect">
            <a:avLst/>
          </a:prstGeom>
          <a:noFill/>
        </p:spPr>
        <p:txBody>
          <a:bodyPr wrap="square" rtlCol="0">
            <a:spAutoFit/>
          </a:bodyPr>
          <a:lstStyle/>
          <a:p>
            <a:pPr>
              <a:lnSpc>
                <a:spcPct val="90000"/>
              </a:lnSpc>
            </a:pPr>
            <a:r>
              <a:rPr lang="en-US" dirty="0">
                <a:solidFill>
                  <a:srgbClr val="0C415B"/>
                </a:solidFill>
              </a:rPr>
              <a:t>We Make Healthcare Reimbursement Easy</a:t>
            </a:r>
          </a:p>
        </p:txBody>
      </p:sp>
      <p:sp>
        <p:nvSpPr>
          <p:cNvPr id="16" name="Footer Placeholder 15">
            <a:extLst>
              <a:ext uri="{FF2B5EF4-FFF2-40B4-BE49-F238E27FC236}">
                <a16:creationId xmlns:a16="http://schemas.microsoft.com/office/drawing/2014/main" id="{1FEEE4B6-86D4-9543-930E-C9D81841CF17}"/>
              </a:ext>
            </a:extLst>
          </p:cNvPr>
          <p:cNvSpPr>
            <a:spLocks noGrp="1"/>
          </p:cNvSpPr>
          <p:nvPr>
            <p:ph type="ftr" sz="quarter" idx="11"/>
          </p:nvPr>
        </p:nvSpPr>
        <p:spPr>
          <a:xfrm>
            <a:off x="228600" y="6516865"/>
            <a:ext cx="11506200" cy="228600"/>
          </a:xfrm>
        </p:spPr>
        <p:txBody>
          <a:bodyPr/>
          <a:lstStyle/>
          <a:p>
            <a:r>
              <a:rPr lang="en-US" dirty="0" err="1"/>
              <a:t>www.therybargroup.com</a:t>
            </a:r>
            <a:endParaRPr lang="en-US" dirty="0"/>
          </a:p>
        </p:txBody>
      </p:sp>
      <p:sp>
        <p:nvSpPr>
          <p:cNvPr id="17" name="Slide Number Placeholder 16">
            <a:extLst>
              <a:ext uri="{FF2B5EF4-FFF2-40B4-BE49-F238E27FC236}">
                <a16:creationId xmlns:a16="http://schemas.microsoft.com/office/drawing/2014/main" id="{44C40C30-0EF2-6444-BF81-3ACEC40BFBFB}"/>
              </a:ext>
            </a:extLst>
          </p:cNvPr>
          <p:cNvSpPr>
            <a:spLocks noGrp="1"/>
          </p:cNvSpPr>
          <p:nvPr>
            <p:ph type="sldNum" sz="quarter" idx="12"/>
          </p:nvPr>
        </p:nvSpPr>
        <p:spPr/>
        <p:txBody>
          <a:bodyPr/>
          <a:lstStyle/>
          <a:p>
            <a:fld id="{DF28FB93-0A08-4E7D-8E63-9EFA29F1E093}" type="slidenum">
              <a:rPr lang="en-US" smtClean="0"/>
              <a:pPr/>
              <a:t>1</a:t>
            </a:fld>
            <a:endParaRPr lang="en-US" dirty="0"/>
          </a:p>
        </p:txBody>
      </p:sp>
    </p:spTree>
    <p:extLst>
      <p:ext uri="{BB962C8B-B14F-4D97-AF65-F5344CB8AC3E}">
        <p14:creationId xmlns:p14="http://schemas.microsoft.com/office/powerpoint/2010/main" val="3156321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9282-CEA7-4D8D-B342-B039DA19DE05}"/>
              </a:ext>
            </a:extLst>
          </p:cNvPr>
          <p:cNvSpPr>
            <a:spLocks noGrp="1"/>
          </p:cNvSpPr>
          <p:nvPr>
            <p:ph type="title"/>
          </p:nvPr>
        </p:nvSpPr>
        <p:spPr>
          <a:xfrm>
            <a:off x="1371600" y="609600"/>
            <a:ext cx="9069720" cy="1066800"/>
          </a:xfrm>
        </p:spPr>
        <p:txBody>
          <a:bodyPr/>
          <a:lstStyle/>
          <a:p>
            <a:r>
              <a:rPr lang="en-US" b="1" dirty="0"/>
              <a:t>Reimbursement</a:t>
            </a:r>
          </a:p>
        </p:txBody>
      </p:sp>
      <p:sp>
        <p:nvSpPr>
          <p:cNvPr id="3" name="Content Placeholder 2">
            <a:extLst>
              <a:ext uri="{FF2B5EF4-FFF2-40B4-BE49-F238E27FC236}">
                <a16:creationId xmlns:a16="http://schemas.microsoft.com/office/drawing/2014/main" id="{B7DD4B8D-149E-47F5-A082-3C2E63D7031A}"/>
              </a:ext>
            </a:extLst>
          </p:cNvPr>
          <p:cNvSpPr>
            <a:spLocks noGrp="1"/>
          </p:cNvSpPr>
          <p:nvPr>
            <p:ph idx="1"/>
          </p:nvPr>
        </p:nvSpPr>
        <p:spPr/>
        <p:txBody>
          <a:bodyPr/>
          <a:lstStyle/>
          <a:p>
            <a:r>
              <a:rPr lang="en-US" dirty="0"/>
              <a:t>Medicaid reimbursement varies by state</a:t>
            </a:r>
          </a:p>
          <a:p>
            <a:r>
              <a:rPr lang="en-US" dirty="0"/>
              <a:t>Fee-for-service Delivery System</a:t>
            </a:r>
          </a:p>
          <a:p>
            <a:pPr lvl="1"/>
            <a:r>
              <a:rPr lang="en-US" dirty="0"/>
              <a:t>Cost Based vs Prospective Payment System (PPS)</a:t>
            </a:r>
          </a:p>
          <a:p>
            <a:r>
              <a:rPr lang="en-US" dirty="0"/>
              <a:t>Managed Care Delivery System</a:t>
            </a:r>
          </a:p>
          <a:p>
            <a:r>
              <a:rPr lang="en-US" dirty="0"/>
              <a:t>Combination of both</a:t>
            </a:r>
          </a:p>
          <a:p>
            <a:r>
              <a:rPr lang="en-US" dirty="0"/>
              <a:t>Medicaid payments have historically been below costs, resulting in shortfalls</a:t>
            </a:r>
          </a:p>
          <a:p>
            <a:pPr lvl="1"/>
            <a:r>
              <a:rPr lang="en-US" dirty="0"/>
              <a:t>Supplemental Payments</a:t>
            </a:r>
          </a:p>
        </p:txBody>
      </p:sp>
      <p:sp>
        <p:nvSpPr>
          <p:cNvPr id="4" name="Footer Placeholder 3">
            <a:extLst>
              <a:ext uri="{FF2B5EF4-FFF2-40B4-BE49-F238E27FC236}">
                <a16:creationId xmlns:a16="http://schemas.microsoft.com/office/drawing/2014/main" id="{98D0B3EC-4DC1-BC4E-9E94-3FD65064DBCE}"/>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A2A78419-1432-534A-888B-912EFEF29518}"/>
              </a:ext>
            </a:extLst>
          </p:cNvPr>
          <p:cNvSpPr>
            <a:spLocks noGrp="1"/>
          </p:cNvSpPr>
          <p:nvPr>
            <p:ph type="sldNum" sz="quarter" idx="12"/>
          </p:nvPr>
        </p:nvSpPr>
        <p:spPr/>
        <p:txBody>
          <a:bodyPr/>
          <a:lstStyle/>
          <a:p>
            <a:fld id="{DF28FB93-0A08-4E7D-8E63-9EFA29F1E093}" type="slidenum">
              <a:rPr lang="en-US" smtClean="0"/>
              <a:pPr/>
              <a:t>10</a:t>
            </a:fld>
            <a:endParaRPr lang="en-US" dirty="0"/>
          </a:p>
        </p:txBody>
      </p:sp>
    </p:spTree>
    <p:extLst>
      <p:ext uri="{BB962C8B-B14F-4D97-AF65-F5344CB8AC3E}">
        <p14:creationId xmlns:p14="http://schemas.microsoft.com/office/powerpoint/2010/main" val="1495307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75333-06F3-4F67-8DE6-8E5B14FD18AC}"/>
              </a:ext>
            </a:extLst>
          </p:cNvPr>
          <p:cNvSpPr>
            <a:spLocks noGrp="1"/>
          </p:cNvSpPr>
          <p:nvPr>
            <p:ph type="title"/>
          </p:nvPr>
        </p:nvSpPr>
        <p:spPr/>
        <p:txBody>
          <a:bodyPr/>
          <a:lstStyle/>
          <a:p>
            <a:r>
              <a:rPr lang="en-US" dirty="0"/>
              <a:t>Fee-For-Service</a:t>
            </a:r>
          </a:p>
        </p:txBody>
      </p:sp>
      <p:sp>
        <p:nvSpPr>
          <p:cNvPr id="3" name="Content Placeholder 2">
            <a:extLst>
              <a:ext uri="{FF2B5EF4-FFF2-40B4-BE49-F238E27FC236}">
                <a16:creationId xmlns:a16="http://schemas.microsoft.com/office/drawing/2014/main" id="{623A6F3A-02BE-44BF-9618-EAD227E63638}"/>
              </a:ext>
            </a:extLst>
          </p:cNvPr>
          <p:cNvSpPr>
            <a:spLocks noGrp="1"/>
          </p:cNvSpPr>
          <p:nvPr>
            <p:ph idx="1"/>
          </p:nvPr>
        </p:nvSpPr>
        <p:spPr/>
        <p:txBody>
          <a:bodyPr/>
          <a:lstStyle/>
          <a:p>
            <a:r>
              <a:rPr lang="en-US" dirty="0"/>
              <a:t>Reimbursement to providers comes directly from Medicaid.</a:t>
            </a:r>
          </a:p>
          <a:p>
            <a:r>
              <a:rPr lang="en-US" dirty="0"/>
              <a:t>Each service receives a specific reimbursement in exchange for services provided.</a:t>
            </a:r>
          </a:p>
          <a:p>
            <a:r>
              <a:rPr lang="en-US" dirty="0"/>
              <a:t>Uses a fee schedule or base rate</a:t>
            </a:r>
          </a:p>
          <a:p>
            <a:r>
              <a:rPr lang="en-US" dirty="0"/>
              <a:t>Cost based reimbursement – Medicaid cost reports</a:t>
            </a:r>
          </a:p>
          <a:p>
            <a:r>
              <a:rPr lang="en-US" dirty="0"/>
              <a:t>Prospective Payment System</a:t>
            </a:r>
          </a:p>
          <a:p>
            <a:pPr lvl="1"/>
            <a:r>
              <a:rPr lang="en-US" dirty="0"/>
              <a:t>Diagnostic Related Groups (DRGs) - Inpatient</a:t>
            </a:r>
          </a:p>
          <a:p>
            <a:pPr lvl="1"/>
            <a:r>
              <a:rPr lang="en-US" dirty="0"/>
              <a:t>Enhanced Ambulatory Patient Grouping (EAPG) – Outpatient</a:t>
            </a:r>
          </a:p>
          <a:p>
            <a:pPr marL="0" indent="0">
              <a:buNone/>
            </a:pPr>
            <a:endParaRPr lang="en-US" dirty="0"/>
          </a:p>
        </p:txBody>
      </p:sp>
      <p:sp>
        <p:nvSpPr>
          <p:cNvPr id="4" name="Footer Placeholder 3">
            <a:extLst>
              <a:ext uri="{FF2B5EF4-FFF2-40B4-BE49-F238E27FC236}">
                <a16:creationId xmlns:a16="http://schemas.microsoft.com/office/drawing/2014/main" id="{E2B09A7C-1B10-164C-96EF-A51A72F87CDF}"/>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3FF407AB-ABCE-A34F-992A-5B74142614D5}"/>
              </a:ext>
            </a:extLst>
          </p:cNvPr>
          <p:cNvSpPr>
            <a:spLocks noGrp="1"/>
          </p:cNvSpPr>
          <p:nvPr>
            <p:ph type="sldNum" sz="quarter" idx="12"/>
          </p:nvPr>
        </p:nvSpPr>
        <p:spPr/>
        <p:txBody>
          <a:bodyPr/>
          <a:lstStyle/>
          <a:p>
            <a:fld id="{DF28FB93-0A08-4E7D-8E63-9EFA29F1E093}" type="slidenum">
              <a:rPr lang="en-US" smtClean="0"/>
              <a:pPr/>
              <a:t>11</a:t>
            </a:fld>
            <a:endParaRPr lang="en-US" dirty="0"/>
          </a:p>
        </p:txBody>
      </p:sp>
    </p:spTree>
    <p:extLst>
      <p:ext uri="{BB962C8B-B14F-4D97-AF65-F5344CB8AC3E}">
        <p14:creationId xmlns:p14="http://schemas.microsoft.com/office/powerpoint/2010/main" val="1784947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5C10D-ECAD-403A-AA55-3545109D9F81}"/>
              </a:ext>
            </a:extLst>
          </p:cNvPr>
          <p:cNvSpPr>
            <a:spLocks noGrp="1"/>
          </p:cNvSpPr>
          <p:nvPr>
            <p:ph type="title"/>
          </p:nvPr>
        </p:nvSpPr>
        <p:spPr/>
        <p:txBody>
          <a:bodyPr/>
          <a:lstStyle/>
          <a:p>
            <a:r>
              <a:rPr lang="en-US" dirty="0"/>
              <a:t>Managed Care</a:t>
            </a:r>
          </a:p>
        </p:txBody>
      </p:sp>
      <p:sp>
        <p:nvSpPr>
          <p:cNvPr id="3" name="Content Placeholder 2">
            <a:extLst>
              <a:ext uri="{FF2B5EF4-FFF2-40B4-BE49-F238E27FC236}">
                <a16:creationId xmlns:a16="http://schemas.microsoft.com/office/drawing/2014/main" id="{6B65AC90-EDDE-4F79-94D2-7092D9004185}"/>
              </a:ext>
            </a:extLst>
          </p:cNvPr>
          <p:cNvSpPr>
            <a:spLocks noGrp="1"/>
          </p:cNvSpPr>
          <p:nvPr>
            <p:ph idx="1"/>
          </p:nvPr>
        </p:nvSpPr>
        <p:spPr/>
        <p:txBody>
          <a:bodyPr>
            <a:normAutofit/>
          </a:bodyPr>
          <a:lstStyle/>
          <a:p>
            <a:r>
              <a:rPr lang="en-US" dirty="0"/>
              <a:t>Health care delivery system organized to manage cost, utilization, and quality.</a:t>
            </a:r>
          </a:p>
          <a:p>
            <a:r>
              <a:rPr lang="en-US" dirty="0"/>
              <a:t>Provides for the delivery of Medicaid health benefits and additional services through contracted arrangements between state Medicaid agencies and MCOs</a:t>
            </a:r>
          </a:p>
          <a:p>
            <a:r>
              <a:rPr lang="en-US" dirty="0"/>
              <a:t>States pay a per-member per-month (capitation) rate to MCOs</a:t>
            </a:r>
          </a:p>
          <a:p>
            <a:r>
              <a:rPr lang="en-US" dirty="0"/>
              <a:t>Actuarially sound</a:t>
            </a:r>
          </a:p>
          <a:p>
            <a:r>
              <a:rPr lang="en-US" dirty="0"/>
              <a:t>Approximately 70% of Medicaid recipients are currently enrolled in managed care</a:t>
            </a:r>
          </a:p>
          <a:p>
            <a:pPr marL="0" indent="0">
              <a:buNone/>
            </a:pPr>
            <a:endParaRPr lang="en-US" dirty="0"/>
          </a:p>
        </p:txBody>
      </p:sp>
      <p:sp>
        <p:nvSpPr>
          <p:cNvPr id="4" name="Footer Placeholder 3">
            <a:extLst>
              <a:ext uri="{FF2B5EF4-FFF2-40B4-BE49-F238E27FC236}">
                <a16:creationId xmlns:a16="http://schemas.microsoft.com/office/drawing/2014/main" id="{EF23019A-F6FD-244B-ACA7-BD84659BF864}"/>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2B75ADD0-017E-1D44-8686-FE9C1E7C9B0C}"/>
              </a:ext>
            </a:extLst>
          </p:cNvPr>
          <p:cNvSpPr>
            <a:spLocks noGrp="1"/>
          </p:cNvSpPr>
          <p:nvPr>
            <p:ph type="sldNum" sz="quarter" idx="12"/>
          </p:nvPr>
        </p:nvSpPr>
        <p:spPr/>
        <p:txBody>
          <a:bodyPr/>
          <a:lstStyle/>
          <a:p>
            <a:fld id="{DF28FB93-0A08-4E7D-8E63-9EFA29F1E093}" type="slidenum">
              <a:rPr lang="en-US" smtClean="0"/>
              <a:pPr/>
              <a:t>12</a:t>
            </a:fld>
            <a:endParaRPr lang="en-US" dirty="0"/>
          </a:p>
        </p:txBody>
      </p:sp>
    </p:spTree>
    <p:extLst>
      <p:ext uri="{BB962C8B-B14F-4D97-AF65-F5344CB8AC3E}">
        <p14:creationId xmlns:p14="http://schemas.microsoft.com/office/powerpoint/2010/main" val="1222465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E9683-2D60-4F3A-8DAA-36EDA4FC94BE}"/>
              </a:ext>
            </a:extLst>
          </p:cNvPr>
          <p:cNvSpPr>
            <a:spLocks noGrp="1"/>
          </p:cNvSpPr>
          <p:nvPr>
            <p:ph type="title"/>
          </p:nvPr>
        </p:nvSpPr>
        <p:spPr/>
        <p:txBody>
          <a:bodyPr/>
          <a:lstStyle/>
          <a:p>
            <a:r>
              <a:rPr lang="en-US" dirty="0"/>
              <a:t>Benefits of Managed Care</a:t>
            </a:r>
          </a:p>
        </p:txBody>
      </p:sp>
      <p:sp>
        <p:nvSpPr>
          <p:cNvPr id="3" name="Content Placeholder 2">
            <a:extLst>
              <a:ext uri="{FF2B5EF4-FFF2-40B4-BE49-F238E27FC236}">
                <a16:creationId xmlns:a16="http://schemas.microsoft.com/office/drawing/2014/main" id="{B5A710A8-04DD-4CD0-A466-544D2D43F1F9}"/>
              </a:ext>
            </a:extLst>
          </p:cNvPr>
          <p:cNvSpPr>
            <a:spLocks noGrp="1"/>
          </p:cNvSpPr>
          <p:nvPr>
            <p:ph idx="1"/>
          </p:nvPr>
        </p:nvSpPr>
        <p:spPr>
          <a:xfrm>
            <a:off x="1371601" y="1828800"/>
            <a:ext cx="5257800" cy="4114800"/>
          </a:xfrm>
        </p:spPr>
        <p:txBody>
          <a:bodyPr/>
          <a:lstStyle/>
          <a:p>
            <a:r>
              <a:rPr lang="en-US" dirty="0"/>
              <a:t>Reduce program costs</a:t>
            </a:r>
          </a:p>
          <a:p>
            <a:r>
              <a:rPr lang="en-US" dirty="0"/>
              <a:t>Better manage utilization of health services</a:t>
            </a:r>
          </a:p>
          <a:p>
            <a:r>
              <a:rPr lang="en-US" dirty="0"/>
              <a:t>Improve health plan performance</a:t>
            </a:r>
          </a:p>
          <a:p>
            <a:r>
              <a:rPr lang="en-US" dirty="0"/>
              <a:t>Improve health care quality</a:t>
            </a:r>
          </a:p>
          <a:p>
            <a:r>
              <a:rPr lang="en-US" dirty="0"/>
              <a:t>Improve outcomes</a:t>
            </a:r>
          </a:p>
          <a:p>
            <a:r>
              <a:rPr lang="en-US" dirty="0"/>
              <a:t>Providers negotiate contract with each MCO</a:t>
            </a:r>
          </a:p>
          <a:p>
            <a:endParaRPr lang="en-US" dirty="0"/>
          </a:p>
        </p:txBody>
      </p:sp>
      <p:sp>
        <p:nvSpPr>
          <p:cNvPr id="4" name="Footer Placeholder 3">
            <a:extLst>
              <a:ext uri="{FF2B5EF4-FFF2-40B4-BE49-F238E27FC236}">
                <a16:creationId xmlns:a16="http://schemas.microsoft.com/office/drawing/2014/main" id="{CA368710-8383-C849-977B-CABE12C6EC41}"/>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31E0C2C5-8407-F248-95FC-11DF7611D6D4}"/>
              </a:ext>
            </a:extLst>
          </p:cNvPr>
          <p:cNvSpPr>
            <a:spLocks noGrp="1"/>
          </p:cNvSpPr>
          <p:nvPr>
            <p:ph type="sldNum" sz="quarter" idx="12"/>
          </p:nvPr>
        </p:nvSpPr>
        <p:spPr/>
        <p:txBody>
          <a:bodyPr/>
          <a:lstStyle/>
          <a:p>
            <a:fld id="{DF28FB93-0A08-4E7D-8E63-9EFA29F1E093}" type="slidenum">
              <a:rPr lang="en-US" smtClean="0"/>
              <a:pPr/>
              <a:t>13</a:t>
            </a:fld>
            <a:endParaRPr lang="en-US" dirty="0"/>
          </a:p>
        </p:txBody>
      </p:sp>
      <p:sp>
        <p:nvSpPr>
          <p:cNvPr id="6" name="Rectangle 5">
            <a:extLst>
              <a:ext uri="{FF2B5EF4-FFF2-40B4-BE49-F238E27FC236}">
                <a16:creationId xmlns:a16="http://schemas.microsoft.com/office/drawing/2014/main" id="{D6BD6B8C-1B7B-DF44-9867-F1900EB8D95D}"/>
              </a:ext>
            </a:extLst>
          </p:cNvPr>
          <p:cNvSpPr/>
          <p:nvPr/>
        </p:nvSpPr>
        <p:spPr>
          <a:xfrm>
            <a:off x="7031892" y="1905000"/>
            <a:ext cx="5165969" cy="35814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pic>
        <p:nvPicPr>
          <p:cNvPr id="7" name="Picture 6">
            <a:extLst>
              <a:ext uri="{FF2B5EF4-FFF2-40B4-BE49-F238E27FC236}">
                <a16:creationId xmlns:a16="http://schemas.microsoft.com/office/drawing/2014/main" id="{C209EAAB-4203-4C4D-B313-0AB37009B402}"/>
              </a:ext>
            </a:extLst>
          </p:cNvPr>
          <p:cNvPicPr>
            <a:picLocks noChangeAspect="1"/>
          </p:cNvPicPr>
          <p:nvPr/>
        </p:nvPicPr>
        <p:blipFill>
          <a:blip r:embed="rId3"/>
          <a:srcRect/>
          <a:stretch/>
        </p:blipFill>
        <p:spPr>
          <a:xfrm>
            <a:off x="6781800" y="2095500"/>
            <a:ext cx="4800600" cy="3200400"/>
          </a:xfrm>
          <a:prstGeom prst="rect">
            <a:avLst/>
          </a:prstGeom>
        </p:spPr>
      </p:pic>
    </p:spTree>
    <p:extLst>
      <p:ext uri="{BB962C8B-B14F-4D97-AF65-F5344CB8AC3E}">
        <p14:creationId xmlns:p14="http://schemas.microsoft.com/office/powerpoint/2010/main" val="3951661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498A-A700-4C9A-BAD3-7B3DC53B6E7D}"/>
              </a:ext>
            </a:extLst>
          </p:cNvPr>
          <p:cNvSpPr>
            <a:spLocks noGrp="1"/>
          </p:cNvSpPr>
          <p:nvPr>
            <p:ph type="title"/>
          </p:nvPr>
        </p:nvSpPr>
        <p:spPr>
          <a:xfrm>
            <a:off x="1371600" y="609600"/>
            <a:ext cx="8536320" cy="685800"/>
          </a:xfrm>
        </p:spPr>
        <p:txBody>
          <a:bodyPr/>
          <a:lstStyle/>
          <a:p>
            <a:r>
              <a:rPr lang="en-US" dirty="0"/>
              <a:t>What is FMAP?</a:t>
            </a:r>
          </a:p>
        </p:txBody>
      </p:sp>
      <p:sp>
        <p:nvSpPr>
          <p:cNvPr id="3" name="Content Placeholder 2">
            <a:extLst>
              <a:ext uri="{FF2B5EF4-FFF2-40B4-BE49-F238E27FC236}">
                <a16:creationId xmlns:a16="http://schemas.microsoft.com/office/drawing/2014/main" id="{37BC895B-4B81-49BA-A925-BFB050640BFA}"/>
              </a:ext>
            </a:extLst>
          </p:cNvPr>
          <p:cNvSpPr>
            <a:spLocks noGrp="1"/>
          </p:cNvSpPr>
          <p:nvPr>
            <p:ph idx="1"/>
          </p:nvPr>
        </p:nvSpPr>
        <p:spPr>
          <a:xfrm>
            <a:off x="1371600" y="1524000"/>
            <a:ext cx="10001250" cy="4724400"/>
          </a:xfrm>
        </p:spPr>
        <p:txBody>
          <a:bodyPr>
            <a:normAutofit lnSpcReduction="10000"/>
          </a:bodyPr>
          <a:lstStyle/>
          <a:p>
            <a:r>
              <a:rPr lang="en-US" dirty="0"/>
              <a:t>The Federal Medical Assistance Percentage (FMAP) is used to calculate the amount of federal share of state Medicaid program expenditures. </a:t>
            </a:r>
          </a:p>
          <a:p>
            <a:pPr lvl="1"/>
            <a:r>
              <a:rPr lang="en-US" dirty="0"/>
              <a:t>Varies from state-to-state </a:t>
            </a:r>
          </a:p>
          <a:p>
            <a:pPr lvl="1"/>
            <a:r>
              <a:rPr lang="en-US" dirty="0"/>
              <a:t>Updated annually </a:t>
            </a:r>
          </a:p>
          <a:p>
            <a:r>
              <a:rPr lang="en-US" dirty="0"/>
              <a:t>The FMAP formula is based on the ratio of the state per capita income to the national per capita income. </a:t>
            </a:r>
          </a:p>
          <a:p>
            <a:r>
              <a:rPr lang="en-US" dirty="0"/>
              <a:t>Uses three most recent calendar years for which satisfactory data are available from the Department of Commerce, Bureau of Economic Analysis. </a:t>
            </a:r>
          </a:p>
          <a:p>
            <a:pPr lvl="1"/>
            <a:r>
              <a:rPr lang="en-US" dirty="0"/>
              <a:t>The lower the state’s average per capita income, the more FMAP and vice versa.</a:t>
            </a:r>
          </a:p>
          <a:p>
            <a:pPr lvl="1"/>
            <a:r>
              <a:rPr lang="en-US" dirty="0"/>
              <a:t>All states receive at least 50% FMAP.</a:t>
            </a:r>
          </a:p>
        </p:txBody>
      </p:sp>
      <p:sp>
        <p:nvSpPr>
          <p:cNvPr id="4" name="Footer Placeholder 3">
            <a:extLst>
              <a:ext uri="{FF2B5EF4-FFF2-40B4-BE49-F238E27FC236}">
                <a16:creationId xmlns:a16="http://schemas.microsoft.com/office/drawing/2014/main" id="{1C8F343C-D659-D341-95D3-B0BCED4A5684}"/>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32F07E05-ED3B-224F-8D46-5C3B55CF4F74}"/>
              </a:ext>
            </a:extLst>
          </p:cNvPr>
          <p:cNvSpPr>
            <a:spLocks noGrp="1"/>
          </p:cNvSpPr>
          <p:nvPr>
            <p:ph type="sldNum" sz="quarter" idx="12"/>
          </p:nvPr>
        </p:nvSpPr>
        <p:spPr/>
        <p:txBody>
          <a:bodyPr/>
          <a:lstStyle/>
          <a:p>
            <a:fld id="{DF28FB93-0A08-4E7D-8E63-9EFA29F1E093}" type="slidenum">
              <a:rPr lang="en-US" smtClean="0"/>
              <a:pPr/>
              <a:t>14</a:t>
            </a:fld>
            <a:endParaRPr lang="en-US" dirty="0"/>
          </a:p>
        </p:txBody>
      </p:sp>
    </p:spTree>
    <p:extLst>
      <p:ext uri="{BB962C8B-B14F-4D97-AF65-F5344CB8AC3E}">
        <p14:creationId xmlns:p14="http://schemas.microsoft.com/office/powerpoint/2010/main" val="10981199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174A8-A8FF-481E-92F8-464536523C11}"/>
              </a:ext>
            </a:extLst>
          </p:cNvPr>
          <p:cNvSpPr>
            <a:spLocks noGrp="1"/>
          </p:cNvSpPr>
          <p:nvPr>
            <p:ph type="title"/>
          </p:nvPr>
        </p:nvSpPr>
        <p:spPr>
          <a:xfrm>
            <a:off x="1371600" y="589668"/>
            <a:ext cx="8389604" cy="629532"/>
          </a:xfrm>
        </p:spPr>
        <p:txBody>
          <a:bodyPr/>
          <a:lstStyle/>
          <a:p>
            <a:r>
              <a:rPr lang="en-US" dirty="0"/>
              <a:t>Enhanced FMAP</a:t>
            </a:r>
          </a:p>
        </p:txBody>
      </p:sp>
      <p:sp>
        <p:nvSpPr>
          <p:cNvPr id="3" name="Content Placeholder 2">
            <a:extLst>
              <a:ext uri="{FF2B5EF4-FFF2-40B4-BE49-F238E27FC236}">
                <a16:creationId xmlns:a16="http://schemas.microsoft.com/office/drawing/2014/main" id="{59E2222C-2E61-4365-B2AC-2E389CDB395D}"/>
              </a:ext>
            </a:extLst>
          </p:cNvPr>
          <p:cNvSpPr>
            <a:spLocks noGrp="1"/>
          </p:cNvSpPr>
          <p:nvPr>
            <p:ph idx="1"/>
          </p:nvPr>
        </p:nvSpPr>
        <p:spPr>
          <a:xfrm>
            <a:off x="1371600" y="1371600"/>
            <a:ext cx="10058399" cy="4800600"/>
          </a:xfrm>
        </p:spPr>
        <p:txBody>
          <a:bodyPr>
            <a:normAutofit fontScale="92500" lnSpcReduction="10000"/>
          </a:bodyPr>
          <a:lstStyle/>
          <a:p>
            <a:r>
              <a:rPr lang="en-US" dirty="0"/>
              <a:t>January 31, 2020: Federal Department of Health and Human Services declared a Public Health Emergency (PHE). </a:t>
            </a:r>
          </a:p>
          <a:p>
            <a:r>
              <a:rPr lang="en-US" dirty="0"/>
              <a:t>The CARES Act provides a </a:t>
            </a:r>
            <a:r>
              <a:rPr lang="en-US" b="1" dirty="0"/>
              <a:t>6.2 percentage point increase </a:t>
            </a:r>
            <a:r>
              <a:rPr lang="en-US" dirty="0"/>
              <a:t>in federal Medicaid matching funds to help states respond to the COVID-19 pandemic. </a:t>
            </a:r>
          </a:p>
          <a:p>
            <a:r>
              <a:rPr lang="en-US" dirty="0"/>
              <a:t>Enhanced FMAP is effective January 1, 2020 through the end of the quarter in which the PHE ends. </a:t>
            </a:r>
          </a:p>
          <a:p>
            <a:r>
              <a:rPr lang="en-US" dirty="0"/>
              <a:t>State accepting the enhanced FMAP must provide continuous Medicaid eligibility through the end of the month in which the PHE ends. </a:t>
            </a:r>
          </a:p>
          <a:p>
            <a:pPr lvl="1"/>
            <a:r>
              <a:rPr lang="en-US" dirty="0"/>
              <a:t>Applies to people enrolled as of March 18, 2020, or who enroll at any time thereafter during the PHE </a:t>
            </a:r>
          </a:p>
          <a:p>
            <a:r>
              <a:rPr lang="en-US" dirty="0"/>
              <a:t>States may request to stop receiving the enhanced FMAP at any time without losing what they claimed previously.</a:t>
            </a:r>
          </a:p>
        </p:txBody>
      </p:sp>
      <p:sp>
        <p:nvSpPr>
          <p:cNvPr id="4" name="Footer Placeholder 3">
            <a:extLst>
              <a:ext uri="{FF2B5EF4-FFF2-40B4-BE49-F238E27FC236}">
                <a16:creationId xmlns:a16="http://schemas.microsoft.com/office/drawing/2014/main" id="{CFB54D29-2E70-5946-B807-47EA1D136617}"/>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DCFC09D8-BA69-AA46-BD21-215A0349A7CF}"/>
              </a:ext>
            </a:extLst>
          </p:cNvPr>
          <p:cNvSpPr>
            <a:spLocks noGrp="1"/>
          </p:cNvSpPr>
          <p:nvPr>
            <p:ph type="sldNum" sz="quarter" idx="12"/>
          </p:nvPr>
        </p:nvSpPr>
        <p:spPr/>
        <p:txBody>
          <a:bodyPr/>
          <a:lstStyle/>
          <a:p>
            <a:fld id="{DF28FB93-0A08-4E7D-8E63-9EFA29F1E093}" type="slidenum">
              <a:rPr lang="en-US" smtClean="0"/>
              <a:pPr/>
              <a:t>15</a:t>
            </a:fld>
            <a:endParaRPr lang="en-US" dirty="0"/>
          </a:p>
        </p:txBody>
      </p:sp>
    </p:spTree>
    <p:extLst>
      <p:ext uri="{BB962C8B-B14F-4D97-AF65-F5344CB8AC3E}">
        <p14:creationId xmlns:p14="http://schemas.microsoft.com/office/powerpoint/2010/main" val="467882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51904-5846-4B4A-8EE1-20366C5A16DF}"/>
              </a:ext>
            </a:extLst>
          </p:cNvPr>
          <p:cNvSpPr>
            <a:spLocks noGrp="1"/>
          </p:cNvSpPr>
          <p:nvPr>
            <p:ph type="title"/>
          </p:nvPr>
        </p:nvSpPr>
        <p:spPr>
          <a:xfrm>
            <a:off x="1371600" y="589668"/>
            <a:ext cx="8389604" cy="553332"/>
          </a:xfrm>
        </p:spPr>
        <p:txBody>
          <a:bodyPr/>
          <a:lstStyle/>
          <a:p>
            <a:r>
              <a:rPr lang="en-US" dirty="0"/>
              <a:t>State Share Funding</a:t>
            </a:r>
          </a:p>
        </p:txBody>
      </p:sp>
      <p:sp>
        <p:nvSpPr>
          <p:cNvPr id="3" name="Content Placeholder 2">
            <a:extLst>
              <a:ext uri="{FF2B5EF4-FFF2-40B4-BE49-F238E27FC236}">
                <a16:creationId xmlns:a16="http://schemas.microsoft.com/office/drawing/2014/main" id="{61AE0D6C-7B26-4F86-BC5B-059E20B6F5B4}"/>
              </a:ext>
            </a:extLst>
          </p:cNvPr>
          <p:cNvSpPr>
            <a:spLocks noGrp="1"/>
          </p:cNvSpPr>
          <p:nvPr>
            <p:ph idx="1"/>
          </p:nvPr>
        </p:nvSpPr>
        <p:spPr>
          <a:xfrm>
            <a:off x="1371600" y="1314450"/>
            <a:ext cx="9965435" cy="4744332"/>
          </a:xfrm>
        </p:spPr>
        <p:txBody>
          <a:bodyPr>
            <a:normAutofit fontScale="85000" lnSpcReduction="10000"/>
          </a:bodyPr>
          <a:lstStyle/>
          <a:p>
            <a:r>
              <a:rPr lang="en-US" dirty="0"/>
              <a:t>General Revenue</a:t>
            </a:r>
          </a:p>
          <a:p>
            <a:r>
              <a:rPr lang="en-US" dirty="0"/>
              <a:t>Intergovernmental Transfers (IGTs)</a:t>
            </a:r>
          </a:p>
          <a:p>
            <a:pPr lvl="1"/>
            <a:r>
              <a:rPr lang="en-US" dirty="0"/>
              <a:t>Transfer of funds from a governmental entity (other than Medicaid)</a:t>
            </a:r>
          </a:p>
          <a:p>
            <a:pPr lvl="1"/>
            <a:r>
              <a:rPr lang="en-US" dirty="0"/>
              <a:t>Counties, Healthcare taxing districts, providers operated by state or local governments</a:t>
            </a:r>
          </a:p>
          <a:p>
            <a:pPr lvl="1"/>
            <a:r>
              <a:rPr lang="en-US" dirty="0"/>
              <a:t>Bona fide donation</a:t>
            </a:r>
          </a:p>
          <a:p>
            <a:r>
              <a:rPr lang="en-US" dirty="0"/>
              <a:t>Certified Public Expenditures (CPEs)</a:t>
            </a:r>
          </a:p>
          <a:p>
            <a:pPr lvl="1"/>
            <a:r>
              <a:rPr lang="en-US" dirty="0"/>
              <a:t>CMS requires cost reimbursement methodologies for providers using CPEs to document actual cost of providing services</a:t>
            </a:r>
          </a:p>
          <a:p>
            <a:pPr lvl="2"/>
            <a:r>
              <a:rPr lang="en-US" dirty="0"/>
              <a:t>Statistical time studies, periodic cost reporting, and reconciliation of any interim payments</a:t>
            </a:r>
          </a:p>
          <a:p>
            <a:r>
              <a:rPr lang="en-US" dirty="0"/>
              <a:t>Provider Fees/Tax/Assessment</a:t>
            </a:r>
          </a:p>
          <a:p>
            <a:pPr lvl="1"/>
            <a:r>
              <a:rPr lang="en-US" dirty="0"/>
              <a:t>Must be uniform and broad based to be allowable by CMS</a:t>
            </a:r>
          </a:p>
          <a:p>
            <a:pPr lvl="1"/>
            <a:r>
              <a:rPr lang="en-US" dirty="0"/>
              <a:t>6% max of net patient revenue</a:t>
            </a:r>
          </a:p>
          <a:p>
            <a:pPr lvl="1"/>
            <a:r>
              <a:rPr lang="en-US" dirty="0"/>
              <a:t>Inpatient and Outpatient Assessment</a:t>
            </a:r>
          </a:p>
        </p:txBody>
      </p:sp>
      <p:sp>
        <p:nvSpPr>
          <p:cNvPr id="4" name="Footer Placeholder 3">
            <a:extLst>
              <a:ext uri="{FF2B5EF4-FFF2-40B4-BE49-F238E27FC236}">
                <a16:creationId xmlns:a16="http://schemas.microsoft.com/office/drawing/2014/main" id="{5F33926E-9CCB-8444-8CF3-AD9ED423EE06}"/>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70F8830F-F3FB-F244-9479-6EE326313427}"/>
              </a:ext>
            </a:extLst>
          </p:cNvPr>
          <p:cNvSpPr>
            <a:spLocks noGrp="1"/>
          </p:cNvSpPr>
          <p:nvPr>
            <p:ph type="sldNum" sz="quarter" idx="12"/>
          </p:nvPr>
        </p:nvSpPr>
        <p:spPr/>
        <p:txBody>
          <a:bodyPr/>
          <a:lstStyle/>
          <a:p>
            <a:fld id="{DF28FB93-0A08-4E7D-8E63-9EFA29F1E093}" type="slidenum">
              <a:rPr lang="en-US" smtClean="0"/>
              <a:pPr/>
              <a:t>16</a:t>
            </a:fld>
            <a:endParaRPr lang="en-US" dirty="0"/>
          </a:p>
        </p:txBody>
      </p:sp>
    </p:spTree>
    <p:extLst>
      <p:ext uri="{BB962C8B-B14F-4D97-AF65-F5344CB8AC3E}">
        <p14:creationId xmlns:p14="http://schemas.microsoft.com/office/powerpoint/2010/main" val="276347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F73A95-2CD8-4D06-8154-52E7DBCD6C67}"/>
              </a:ext>
            </a:extLst>
          </p:cNvPr>
          <p:cNvSpPr>
            <a:spLocks noGrp="1"/>
          </p:cNvSpPr>
          <p:nvPr>
            <p:ph type="title"/>
          </p:nvPr>
        </p:nvSpPr>
        <p:spPr>
          <a:xfrm>
            <a:off x="1371600" y="589668"/>
            <a:ext cx="8389604" cy="781932"/>
          </a:xfrm>
        </p:spPr>
        <p:txBody>
          <a:bodyPr/>
          <a:lstStyle/>
          <a:p>
            <a:r>
              <a:rPr lang="en-US" dirty="0"/>
              <a:t>Supplemental Payments</a:t>
            </a:r>
          </a:p>
        </p:txBody>
      </p:sp>
      <p:sp>
        <p:nvSpPr>
          <p:cNvPr id="3" name="Content Placeholder 2">
            <a:extLst>
              <a:ext uri="{FF2B5EF4-FFF2-40B4-BE49-F238E27FC236}">
                <a16:creationId xmlns:a16="http://schemas.microsoft.com/office/drawing/2014/main" id="{3D529C64-E482-4BB5-8014-BC3EA151249A}"/>
              </a:ext>
            </a:extLst>
          </p:cNvPr>
          <p:cNvSpPr>
            <a:spLocks noGrp="1"/>
          </p:cNvSpPr>
          <p:nvPr>
            <p:ph idx="1"/>
          </p:nvPr>
        </p:nvSpPr>
        <p:spPr>
          <a:xfrm>
            <a:off x="1371600" y="1524000"/>
            <a:ext cx="10058399" cy="4419600"/>
          </a:xfrm>
        </p:spPr>
        <p:txBody>
          <a:bodyPr>
            <a:normAutofit/>
          </a:bodyPr>
          <a:lstStyle/>
          <a:p>
            <a:r>
              <a:rPr lang="en-US" dirty="0"/>
              <a:t>Payments made to Medicaid providers in addition to the Medicaid reimbursement they received for services provided. </a:t>
            </a:r>
          </a:p>
          <a:p>
            <a:r>
              <a:rPr lang="en-US" dirty="0"/>
              <a:t>The state share funding source is generally funded through non-General Revenue funds. </a:t>
            </a:r>
          </a:p>
          <a:p>
            <a:r>
              <a:rPr lang="en-US" dirty="0"/>
              <a:t>Authorized by the Legislature either through statute or the General Appropriations Act and approved by the federal Centers for Medicare and Medicaid Services.</a:t>
            </a:r>
          </a:p>
          <a:p>
            <a:r>
              <a:rPr lang="en-US" dirty="0"/>
              <a:t>Typically approved by CMS through 1115 Waivers or State Plans</a:t>
            </a:r>
          </a:p>
        </p:txBody>
      </p:sp>
      <p:sp>
        <p:nvSpPr>
          <p:cNvPr id="4" name="Footer Placeholder 3">
            <a:extLst>
              <a:ext uri="{FF2B5EF4-FFF2-40B4-BE49-F238E27FC236}">
                <a16:creationId xmlns:a16="http://schemas.microsoft.com/office/drawing/2014/main" id="{AB157BBC-09AE-BC42-9161-E89724F98AC2}"/>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C0BE3213-2830-2A47-A6F3-E4960D121323}"/>
              </a:ext>
            </a:extLst>
          </p:cNvPr>
          <p:cNvSpPr>
            <a:spLocks noGrp="1"/>
          </p:cNvSpPr>
          <p:nvPr>
            <p:ph type="sldNum" sz="quarter" idx="12"/>
          </p:nvPr>
        </p:nvSpPr>
        <p:spPr/>
        <p:txBody>
          <a:bodyPr/>
          <a:lstStyle/>
          <a:p>
            <a:fld id="{DF28FB93-0A08-4E7D-8E63-9EFA29F1E093}" type="slidenum">
              <a:rPr lang="en-US" smtClean="0"/>
              <a:pPr/>
              <a:t>17</a:t>
            </a:fld>
            <a:endParaRPr lang="en-US" dirty="0"/>
          </a:p>
        </p:txBody>
      </p:sp>
    </p:spTree>
    <p:extLst>
      <p:ext uri="{BB962C8B-B14F-4D97-AF65-F5344CB8AC3E}">
        <p14:creationId xmlns:p14="http://schemas.microsoft.com/office/powerpoint/2010/main" val="1835236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35FCA-C403-46FE-B94E-98F2C1F305B2}"/>
              </a:ext>
            </a:extLst>
          </p:cNvPr>
          <p:cNvSpPr>
            <a:spLocks noGrp="1"/>
          </p:cNvSpPr>
          <p:nvPr>
            <p:ph type="title"/>
          </p:nvPr>
        </p:nvSpPr>
        <p:spPr>
          <a:xfrm>
            <a:off x="1371600" y="589668"/>
            <a:ext cx="8389604" cy="781932"/>
          </a:xfrm>
        </p:spPr>
        <p:txBody>
          <a:bodyPr/>
          <a:lstStyle/>
          <a:p>
            <a:r>
              <a:rPr lang="en-US" dirty="0"/>
              <a:t>Supplemental Payment Programs</a:t>
            </a:r>
          </a:p>
        </p:txBody>
      </p:sp>
      <p:sp>
        <p:nvSpPr>
          <p:cNvPr id="3" name="Content Placeholder 2">
            <a:extLst>
              <a:ext uri="{FF2B5EF4-FFF2-40B4-BE49-F238E27FC236}">
                <a16:creationId xmlns:a16="http://schemas.microsoft.com/office/drawing/2014/main" id="{FF43E55A-EE78-4345-AE9B-47C08BAEDBE2}"/>
              </a:ext>
            </a:extLst>
          </p:cNvPr>
          <p:cNvSpPr>
            <a:spLocks noGrp="1"/>
          </p:cNvSpPr>
          <p:nvPr>
            <p:ph idx="1"/>
          </p:nvPr>
        </p:nvSpPr>
        <p:spPr>
          <a:xfrm>
            <a:off x="1371600" y="1524000"/>
            <a:ext cx="10058399" cy="4419600"/>
          </a:xfrm>
        </p:spPr>
        <p:txBody>
          <a:bodyPr>
            <a:normAutofit/>
          </a:bodyPr>
          <a:lstStyle/>
          <a:p>
            <a:r>
              <a:rPr lang="en-US" dirty="0"/>
              <a:t>Disproportionate Share Hospital (DSH) Program</a:t>
            </a:r>
          </a:p>
          <a:p>
            <a:r>
              <a:rPr lang="en-US" dirty="0"/>
              <a:t>Uncompensated Care Pools/Low Income Pool Program</a:t>
            </a:r>
          </a:p>
          <a:p>
            <a:r>
              <a:rPr lang="en-US" dirty="0"/>
              <a:t>Upper Payment Limits</a:t>
            </a:r>
          </a:p>
          <a:p>
            <a:r>
              <a:rPr lang="en-US" dirty="0"/>
              <a:t>Directed Payments Programs (Pass-through Payments)</a:t>
            </a:r>
          </a:p>
          <a:p>
            <a:r>
              <a:rPr lang="en-US" dirty="0"/>
              <a:t>Graduate Medical Education</a:t>
            </a:r>
          </a:p>
          <a:p>
            <a:r>
              <a:rPr lang="en-US" dirty="0"/>
              <a:t>Medicaid Enhanced Payments</a:t>
            </a:r>
          </a:p>
          <a:p>
            <a:r>
              <a:rPr lang="en-US" dirty="0"/>
              <a:t>Emergency Medical Transportation Programs</a:t>
            </a:r>
          </a:p>
          <a:p>
            <a:r>
              <a:rPr lang="en-US" dirty="0"/>
              <a:t>School Based Programs</a:t>
            </a:r>
          </a:p>
        </p:txBody>
      </p:sp>
      <p:sp>
        <p:nvSpPr>
          <p:cNvPr id="4" name="Footer Placeholder 3">
            <a:extLst>
              <a:ext uri="{FF2B5EF4-FFF2-40B4-BE49-F238E27FC236}">
                <a16:creationId xmlns:a16="http://schemas.microsoft.com/office/drawing/2014/main" id="{CE644479-3D15-7A4B-8B09-55C932B79571}"/>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2F9D1426-1BBC-C347-A7BC-C99E0007C245}"/>
              </a:ext>
            </a:extLst>
          </p:cNvPr>
          <p:cNvSpPr>
            <a:spLocks noGrp="1"/>
          </p:cNvSpPr>
          <p:nvPr>
            <p:ph type="sldNum" sz="quarter" idx="12"/>
          </p:nvPr>
        </p:nvSpPr>
        <p:spPr/>
        <p:txBody>
          <a:bodyPr/>
          <a:lstStyle/>
          <a:p>
            <a:fld id="{DF28FB93-0A08-4E7D-8E63-9EFA29F1E093}" type="slidenum">
              <a:rPr lang="en-US" smtClean="0"/>
              <a:pPr/>
              <a:t>18</a:t>
            </a:fld>
            <a:endParaRPr lang="en-US" dirty="0"/>
          </a:p>
        </p:txBody>
      </p:sp>
    </p:spTree>
    <p:extLst>
      <p:ext uri="{BB962C8B-B14F-4D97-AF65-F5344CB8AC3E}">
        <p14:creationId xmlns:p14="http://schemas.microsoft.com/office/powerpoint/2010/main" val="2854100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0CEB3-0C45-40EB-A978-A86BE97C50C8}"/>
              </a:ext>
            </a:extLst>
          </p:cNvPr>
          <p:cNvSpPr>
            <a:spLocks noGrp="1"/>
          </p:cNvSpPr>
          <p:nvPr>
            <p:ph type="title"/>
          </p:nvPr>
        </p:nvSpPr>
        <p:spPr>
          <a:xfrm>
            <a:off x="1371600" y="589668"/>
            <a:ext cx="8389604" cy="781932"/>
          </a:xfrm>
        </p:spPr>
        <p:txBody>
          <a:bodyPr/>
          <a:lstStyle/>
          <a:p>
            <a:r>
              <a:rPr lang="en-US" dirty="0"/>
              <a:t>Disproportionate Share Hospital (DSH) Program</a:t>
            </a:r>
          </a:p>
        </p:txBody>
      </p:sp>
      <p:sp>
        <p:nvSpPr>
          <p:cNvPr id="3" name="Content Placeholder 2">
            <a:extLst>
              <a:ext uri="{FF2B5EF4-FFF2-40B4-BE49-F238E27FC236}">
                <a16:creationId xmlns:a16="http://schemas.microsoft.com/office/drawing/2014/main" id="{322D459E-F7BF-4EF5-B9A6-047FACF30CAE}"/>
              </a:ext>
            </a:extLst>
          </p:cNvPr>
          <p:cNvSpPr>
            <a:spLocks noGrp="1"/>
          </p:cNvSpPr>
          <p:nvPr>
            <p:ph idx="1"/>
          </p:nvPr>
        </p:nvSpPr>
        <p:spPr>
          <a:xfrm>
            <a:off x="1371600" y="1524000"/>
            <a:ext cx="10058399" cy="4744332"/>
          </a:xfrm>
        </p:spPr>
        <p:txBody>
          <a:bodyPr>
            <a:normAutofit fontScale="92500"/>
          </a:bodyPr>
          <a:lstStyle/>
          <a:p>
            <a:r>
              <a:rPr lang="en-US" dirty="0"/>
              <a:t>DSH was created under federal law to compensate hospitals that have provided a disproportionate share of Medicaid or charity care services. </a:t>
            </a:r>
          </a:p>
          <a:p>
            <a:r>
              <a:rPr lang="en-US" dirty="0"/>
              <a:t>Federal law establishes an annual DSH allotment for each state that limits Federal Financial Participation (FFP) for payments made to hospitals.</a:t>
            </a:r>
          </a:p>
          <a:p>
            <a:r>
              <a:rPr lang="en-US" dirty="0"/>
              <a:t>FFP is not available for state DSH payments that are more than the hospital’s eligible uncompensated care cost.</a:t>
            </a:r>
          </a:p>
          <a:p>
            <a:r>
              <a:rPr lang="en-US" dirty="0"/>
              <a:t>Uncompensated care cost – cost of providing inpatient and outpatient hospital services to Medicaid patients and the uninsured, minus payments received. </a:t>
            </a:r>
          </a:p>
          <a:p>
            <a:r>
              <a:rPr lang="en-US" dirty="0"/>
              <a:t>$12.8 Billion total allotment for FY 2020</a:t>
            </a:r>
          </a:p>
        </p:txBody>
      </p:sp>
      <p:sp>
        <p:nvSpPr>
          <p:cNvPr id="4" name="Footer Placeholder 3">
            <a:extLst>
              <a:ext uri="{FF2B5EF4-FFF2-40B4-BE49-F238E27FC236}">
                <a16:creationId xmlns:a16="http://schemas.microsoft.com/office/drawing/2014/main" id="{233A8ABC-0AC5-0446-BBFB-7CC723E8606E}"/>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9DF458B0-8B51-F546-AC41-9AFC9ED74AF3}"/>
              </a:ext>
            </a:extLst>
          </p:cNvPr>
          <p:cNvSpPr>
            <a:spLocks noGrp="1"/>
          </p:cNvSpPr>
          <p:nvPr>
            <p:ph type="sldNum" sz="quarter" idx="12"/>
          </p:nvPr>
        </p:nvSpPr>
        <p:spPr/>
        <p:txBody>
          <a:bodyPr/>
          <a:lstStyle/>
          <a:p>
            <a:fld id="{DF28FB93-0A08-4E7D-8E63-9EFA29F1E093}" type="slidenum">
              <a:rPr lang="en-US" smtClean="0"/>
              <a:pPr/>
              <a:t>19</a:t>
            </a:fld>
            <a:endParaRPr lang="en-US" dirty="0"/>
          </a:p>
        </p:txBody>
      </p:sp>
    </p:spTree>
    <p:extLst>
      <p:ext uri="{BB962C8B-B14F-4D97-AF65-F5344CB8AC3E}">
        <p14:creationId xmlns:p14="http://schemas.microsoft.com/office/powerpoint/2010/main" val="2872352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AED381-7140-48F6-82C5-CA6B7CD3437E}"/>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A7B9DFD3-910D-4F15-8CDF-EC145B2D4ADB}"/>
              </a:ext>
            </a:extLst>
          </p:cNvPr>
          <p:cNvSpPr>
            <a:spLocks noGrp="1"/>
          </p:cNvSpPr>
          <p:nvPr>
            <p:ph idx="1"/>
          </p:nvPr>
        </p:nvSpPr>
        <p:spPr>
          <a:xfrm>
            <a:off x="1371600" y="1752600"/>
            <a:ext cx="10058399" cy="4267200"/>
          </a:xfrm>
        </p:spPr>
        <p:txBody>
          <a:bodyPr numCol="2" spcCol="457200">
            <a:normAutofit/>
          </a:bodyPr>
          <a:lstStyle/>
          <a:p>
            <a:pPr>
              <a:spcBef>
                <a:spcPts val="900"/>
              </a:spcBef>
            </a:pPr>
            <a:r>
              <a:rPr lang="en-US" dirty="0"/>
              <a:t>Overview of Medicaid</a:t>
            </a:r>
          </a:p>
          <a:p>
            <a:pPr>
              <a:spcBef>
                <a:spcPts val="900"/>
              </a:spcBef>
            </a:pPr>
            <a:r>
              <a:rPr lang="en-US" dirty="0"/>
              <a:t>Medicaid Reimbursement</a:t>
            </a:r>
          </a:p>
          <a:p>
            <a:pPr>
              <a:spcBef>
                <a:spcPts val="900"/>
              </a:spcBef>
            </a:pPr>
            <a:r>
              <a:rPr lang="en-US" dirty="0"/>
              <a:t>Medicaid Supplemental Payments</a:t>
            </a:r>
          </a:p>
          <a:p>
            <a:pPr>
              <a:spcBef>
                <a:spcPts val="900"/>
              </a:spcBef>
            </a:pPr>
            <a:r>
              <a:rPr lang="en-US" dirty="0"/>
              <a:t>Disproportionate Share Hospital (DSH) Program</a:t>
            </a:r>
          </a:p>
          <a:p>
            <a:pPr>
              <a:spcBef>
                <a:spcPts val="900"/>
              </a:spcBef>
            </a:pPr>
            <a:r>
              <a:rPr lang="en-US" dirty="0"/>
              <a:t>DSH Examination Overview</a:t>
            </a:r>
          </a:p>
          <a:p>
            <a:pPr>
              <a:spcBef>
                <a:spcPts val="900"/>
              </a:spcBef>
            </a:pPr>
            <a:r>
              <a:rPr lang="en-US" dirty="0"/>
              <a:t>Exhibits A-C</a:t>
            </a:r>
          </a:p>
          <a:p>
            <a:pPr>
              <a:spcBef>
                <a:spcPts val="900"/>
              </a:spcBef>
            </a:pPr>
            <a:endParaRPr lang="en-US" dirty="0"/>
          </a:p>
          <a:p>
            <a:pPr>
              <a:spcBef>
                <a:spcPts val="900"/>
              </a:spcBef>
            </a:pPr>
            <a:r>
              <a:rPr lang="en-US" dirty="0"/>
              <a:t>Eligible Patient Accounts</a:t>
            </a:r>
          </a:p>
          <a:p>
            <a:pPr>
              <a:spcBef>
                <a:spcPts val="900"/>
              </a:spcBef>
            </a:pPr>
            <a:r>
              <a:rPr lang="en-US" dirty="0"/>
              <a:t>Preparing for the DSH Examination</a:t>
            </a:r>
          </a:p>
          <a:p>
            <a:pPr>
              <a:spcBef>
                <a:spcPts val="900"/>
              </a:spcBef>
            </a:pPr>
            <a:r>
              <a:rPr lang="en-US" dirty="0"/>
              <a:t>Reinstatement of CMS FAQs </a:t>
            </a:r>
            <a:br>
              <a:rPr lang="en-US" dirty="0"/>
            </a:br>
            <a:r>
              <a:rPr lang="en-US" dirty="0"/>
              <a:t>33 &amp; 34</a:t>
            </a:r>
          </a:p>
          <a:p>
            <a:pPr>
              <a:spcBef>
                <a:spcPts val="900"/>
              </a:spcBef>
            </a:pPr>
            <a:r>
              <a:rPr lang="en-US" dirty="0"/>
              <a:t>Consolidated Appropriation </a:t>
            </a:r>
            <a:br>
              <a:rPr lang="en-US" dirty="0"/>
            </a:br>
            <a:r>
              <a:rPr lang="en-US" dirty="0"/>
              <a:t>Act, 2021</a:t>
            </a:r>
          </a:p>
          <a:p>
            <a:pPr>
              <a:spcBef>
                <a:spcPts val="900"/>
              </a:spcBef>
            </a:pPr>
            <a:r>
              <a:rPr lang="en-US" dirty="0"/>
              <a:t>Questions?</a:t>
            </a:r>
          </a:p>
          <a:p>
            <a:pPr>
              <a:spcBef>
                <a:spcPts val="900"/>
              </a:spcBef>
            </a:pPr>
            <a:endParaRPr lang="en-US" dirty="0"/>
          </a:p>
        </p:txBody>
      </p:sp>
      <p:sp>
        <p:nvSpPr>
          <p:cNvPr id="4" name="Footer Placeholder 3">
            <a:extLst>
              <a:ext uri="{FF2B5EF4-FFF2-40B4-BE49-F238E27FC236}">
                <a16:creationId xmlns:a16="http://schemas.microsoft.com/office/drawing/2014/main" id="{26D6BDE4-3886-A34F-BABE-F3D1938EF280}"/>
              </a:ext>
            </a:extLst>
          </p:cNvPr>
          <p:cNvSpPr>
            <a:spLocks noGrp="1"/>
          </p:cNvSpPr>
          <p:nvPr>
            <p:ph type="ftr" sz="quarter" idx="11"/>
          </p:nvPr>
        </p:nvSpPr>
        <p:spPr/>
        <p:txBody>
          <a:bodyPr/>
          <a:lstStyle/>
          <a:p>
            <a:r>
              <a:rPr lang="en-US" dirty="0" err="1"/>
              <a:t>www.therybargroup.com</a:t>
            </a:r>
            <a:endParaRPr lang="en-US" dirty="0"/>
          </a:p>
        </p:txBody>
      </p:sp>
      <p:sp>
        <p:nvSpPr>
          <p:cNvPr id="5" name="Slide Number Placeholder 4">
            <a:extLst>
              <a:ext uri="{FF2B5EF4-FFF2-40B4-BE49-F238E27FC236}">
                <a16:creationId xmlns:a16="http://schemas.microsoft.com/office/drawing/2014/main" id="{DF4B01B9-ACF4-CB46-8590-F39614F0C16D}"/>
              </a:ext>
            </a:extLst>
          </p:cNvPr>
          <p:cNvSpPr>
            <a:spLocks noGrp="1"/>
          </p:cNvSpPr>
          <p:nvPr>
            <p:ph type="sldNum" sz="quarter" idx="12"/>
          </p:nvPr>
        </p:nvSpPr>
        <p:spPr/>
        <p:txBody>
          <a:bodyPr/>
          <a:lstStyle/>
          <a:p>
            <a:fld id="{DF28FB93-0A08-4E7D-8E63-9EFA29F1E093}" type="slidenum">
              <a:rPr lang="en-US" smtClean="0"/>
              <a:pPr/>
              <a:t>2</a:t>
            </a:fld>
            <a:endParaRPr lang="en-US" dirty="0"/>
          </a:p>
        </p:txBody>
      </p:sp>
    </p:spTree>
    <p:extLst>
      <p:ext uri="{BB962C8B-B14F-4D97-AF65-F5344CB8AC3E}">
        <p14:creationId xmlns:p14="http://schemas.microsoft.com/office/powerpoint/2010/main" val="64896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3443-9EB7-4105-B678-188E9EE3856B}"/>
              </a:ext>
            </a:extLst>
          </p:cNvPr>
          <p:cNvSpPr>
            <a:spLocks noGrp="1"/>
          </p:cNvSpPr>
          <p:nvPr>
            <p:ph type="title"/>
          </p:nvPr>
        </p:nvSpPr>
        <p:spPr/>
        <p:txBody>
          <a:bodyPr/>
          <a:lstStyle/>
          <a:p>
            <a:r>
              <a:rPr lang="en-US" dirty="0"/>
              <a:t>DSH Audit and Reporting Requirements</a:t>
            </a:r>
          </a:p>
        </p:txBody>
      </p:sp>
      <p:sp>
        <p:nvSpPr>
          <p:cNvPr id="3" name="Content Placeholder 2">
            <a:extLst>
              <a:ext uri="{FF2B5EF4-FFF2-40B4-BE49-F238E27FC236}">
                <a16:creationId xmlns:a16="http://schemas.microsoft.com/office/drawing/2014/main" id="{278D3EB2-AA11-4B3B-9B86-3615EEAC7673}"/>
              </a:ext>
            </a:extLst>
          </p:cNvPr>
          <p:cNvSpPr>
            <a:spLocks noGrp="1"/>
          </p:cNvSpPr>
          <p:nvPr>
            <p:ph idx="1"/>
          </p:nvPr>
        </p:nvSpPr>
        <p:spPr/>
        <p:txBody>
          <a:bodyPr/>
          <a:lstStyle/>
          <a:p>
            <a:r>
              <a:rPr lang="en-US" dirty="0"/>
              <a:t>States are required to submit an independent certified audit describing DSH payments made to each DSH hospital. </a:t>
            </a:r>
          </a:p>
          <a:p>
            <a:r>
              <a:rPr lang="en-US" dirty="0"/>
              <a:t>Any payments in excess of uncompensated care must be returned to the state. </a:t>
            </a:r>
          </a:p>
          <a:p>
            <a:r>
              <a:rPr lang="en-US" dirty="0"/>
              <a:t>States have option to redistribute or return to CMS. </a:t>
            </a:r>
          </a:p>
          <a:p>
            <a:r>
              <a:rPr lang="en-US" dirty="0"/>
              <a:t>Myers &amp; Stauffer conducts most audits in the country</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267F017B-61A5-F444-8373-DAF6F3309654}"/>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0B0F47C9-42B1-4E4F-9F0A-4C7C4C275A6F}"/>
              </a:ext>
            </a:extLst>
          </p:cNvPr>
          <p:cNvSpPr>
            <a:spLocks noGrp="1"/>
          </p:cNvSpPr>
          <p:nvPr>
            <p:ph type="sldNum" sz="quarter" idx="12"/>
          </p:nvPr>
        </p:nvSpPr>
        <p:spPr/>
        <p:txBody>
          <a:bodyPr/>
          <a:lstStyle/>
          <a:p>
            <a:fld id="{DF28FB93-0A08-4E7D-8E63-9EFA29F1E093}" type="slidenum">
              <a:rPr lang="en-US" smtClean="0"/>
              <a:pPr/>
              <a:t>20</a:t>
            </a:fld>
            <a:endParaRPr lang="en-US" dirty="0"/>
          </a:p>
        </p:txBody>
      </p:sp>
    </p:spTree>
    <p:extLst>
      <p:ext uri="{BB962C8B-B14F-4D97-AF65-F5344CB8AC3E}">
        <p14:creationId xmlns:p14="http://schemas.microsoft.com/office/powerpoint/2010/main" val="1463281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389B5-3280-42F2-818B-EA6E12A6CDFA}"/>
              </a:ext>
            </a:extLst>
          </p:cNvPr>
          <p:cNvSpPr>
            <a:spLocks noGrp="1"/>
          </p:cNvSpPr>
          <p:nvPr>
            <p:ph type="title"/>
          </p:nvPr>
        </p:nvSpPr>
        <p:spPr/>
        <p:txBody>
          <a:bodyPr/>
          <a:lstStyle/>
          <a:p>
            <a:r>
              <a:rPr lang="en-US" dirty="0"/>
              <a:t>DSH Examination Overview</a:t>
            </a:r>
          </a:p>
        </p:txBody>
      </p:sp>
      <p:sp>
        <p:nvSpPr>
          <p:cNvPr id="3" name="Content Placeholder 2">
            <a:extLst>
              <a:ext uri="{FF2B5EF4-FFF2-40B4-BE49-F238E27FC236}">
                <a16:creationId xmlns:a16="http://schemas.microsoft.com/office/drawing/2014/main" id="{4FBFCB51-32AD-443A-B0F6-E270E41FB925}"/>
              </a:ext>
            </a:extLst>
          </p:cNvPr>
          <p:cNvSpPr>
            <a:spLocks noGrp="1"/>
          </p:cNvSpPr>
          <p:nvPr>
            <p:ph idx="1"/>
          </p:nvPr>
        </p:nvSpPr>
        <p:spPr>
          <a:xfrm>
            <a:off x="1371601" y="1828800"/>
            <a:ext cx="5165970" cy="4114800"/>
          </a:xfrm>
        </p:spPr>
        <p:txBody>
          <a:bodyPr/>
          <a:lstStyle/>
          <a:p>
            <a:r>
              <a:rPr lang="en-US" dirty="0"/>
              <a:t>Today’s focus will be on Myers &amp; Stauffer’s DSH Examination</a:t>
            </a:r>
          </a:p>
          <a:p>
            <a:r>
              <a:rPr lang="en-US" dirty="0"/>
              <a:t>The State/Myers &amp; Stauffer will send out examination letters to each provider required to submit examination surveys.</a:t>
            </a:r>
          </a:p>
          <a:p>
            <a:r>
              <a:rPr lang="en-US" dirty="0"/>
              <a:t>Surveys due 30-45 days after letters are sent out.</a:t>
            </a:r>
          </a:p>
          <a:p>
            <a:endParaRPr lang="en-US" dirty="0"/>
          </a:p>
        </p:txBody>
      </p:sp>
      <p:sp>
        <p:nvSpPr>
          <p:cNvPr id="4" name="Footer Placeholder 3">
            <a:extLst>
              <a:ext uri="{FF2B5EF4-FFF2-40B4-BE49-F238E27FC236}">
                <a16:creationId xmlns:a16="http://schemas.microsoft.com/office/drawing/2014/main" id="{4C3314AB-4FB9-1945-BB83-AF57FEE7763E}"/>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953E8097-C75B-E047-9F7B-C0D7CDD6C526}"/>
              </a:ext>
            </a:extLst>
          </p:cNvPr>
          <p:cNvSpPr>
            <a:spLocks noGrp="1"/>
          </p:cNvSpPr>
          <p:nvPr>
            <p:ph type="sldNum" sz="quarter" idx="12"/>
          </p:nvPr>
        </p:nvSpPr>
        <p:spPr/>
        <p:txBody>
          <a:bodyPr/>
          <a:lstStyle/>
          <a:p>
            <a:fld id="{DF28FB93-0A08-4E7D-8E63-9EFA29F1E093}" type="slidenum">
              <a:rPr lang="en-US" smtClean="0"/>
              <a:pPr/>
              <a:t>21</a:t>
            </a:fld>
            <a:endParaRPr lang="en-US" dirty="0"/>
          </a:p>
        </p:txBody>
      </p:sp>
      <p:sp>
        <p:nvSpPr>
          <p:cNvPr id="6" name="Rectangle 5">
            <a:extLst>
              <a:ext uri="{FF2B5EF4-FFF2-40B4-BE49-F238E27FC236}">
                <a16:creationId xmlns:a16="http://schemas.microsoft.com/office/drawing/2014/main" id="{3085E73A-897C-CE4C-A892-6A466DBB8792}"/>
              </a:ext>
            </a:extLst>
          </p:cNvPr>
          <p:cNvSpPr/>
          <p:nvPr/>
        </p:nvSpPr>
        <p:spPr>
          <a:xfrm>
            <a:off x="7031892" y="1905000"/>
            <a:ext cx="5165969" cy="35814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pic>
        <p:nvPicPr>
          <p:cNvPr id="7" name="Picture 6">
            <a:extLst>
              <a:ext uri="{FF2B5EF4-FFF2-40B4-BE49-F238E27FC236}">
                <a16:creationId xmlns:a16="http://schemas.microsoft.com/office/drawing/2014/main" id="{E2FEE9B0-5390-5C47-80E7-3E0FB13C50EC}"/>
              </a:ext>
            </a:extLst>
          </p:cNvPr>
          <p:cNvPicPr>
            <a:picLocks noChangeAspect="1"/>
          </p:cNvPicPr>
          <p:nvPr/>
        </p:nvPicPr>
        <p:blipFill>
          <a:blip r:embed="rId2"/>
          <a:srcRect/>
          <a:stretch/>
        </p:blipFill>
        <p:spPr>
          <a:xfrm>
            <a:off x="6781800" y="2095500"/>
            <a:ext cx="4800600" cy="3200400"/>
          </a:xfrm>
          <a:prstGeom prst="rect">
            <a:avLst/>
          </a:prstGeom>
        </p:spPr>
      </p:pic>
    </p:spTree>
    <p:extLst>
      <p:ext uri="{BB962C8B-B14F-4D97-AF65-F5344CB8AC3E}">
        <p14:creationId xmlns:p14="http://schemas.microsoft.com/office/powerpoint/2010/main" val="366170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5D77E2-D1A5-40AD-B0BC-3956D1EB6324}"/>
              </a:ext>
            </a:extLst>
          </p:cNvPr>
          <p:cNvSpPr>
            <a:spLocks noGrp="1"/>
          </p:cNvSpPr>
          <p:nvPr>
            <p:ph type="title"/>
          </p:nvPr>
        </p:nvSpPr>
        <p:spPr/>
        <p:txBody>
          <a:bodyPr/>
          <a:lstStyle/>
          <a:p>
            <a:r>
              <a:rPr lang="en-US" dirty="0"/>
              <a:t>DSH Examination Surveys</a:t>
            </a:r>
          </a:p>
        </p:txBody>
      </p:sp>
      <p:sp>
        <p:nvSpPr>
          <p:cNvPr id="3" name="Content Placeholder 2">
            <a:extLst>
              <a:ext uri="{FF2B5EF4-FFF2-40B4-BE49-F238E27FC236}">
                <a16:creationId xmlns:a16="http://schemas.microsoft.com/office/drawing/2014/main" id="{12F17E58-9468-47DC-BBC3-71AE352CACE2}"/>
              </a:ext>
            </a:extLst>
          </p:cNvPr>
          <p:cNvSpPr>
            <a:spLocks noGrp="1"/>
          </p:cNvSpPr>
          <p:nvPr>
            <p:ph idx="1"/>
          </p:nvPr>
        </p:nvSpPr>
        <p:spPr>
          <a:xfrm>
            <a:off x="1371601" y="1828800"/>
            <a:ext cx="5029200" cy="4114800"/>
          </a:xfrm>
        </p:spPr>
        <p:txBody>
          <a:bodyPr/>
          <a:lstStyle/>
          <a:p>
            <a:r>
              <a:rPr lang="en-US" dirty="0"/>
              <a:t>Hospitals will need to complete 2 surveys</a:t>
            </a:r>
          </a:p>
          <a:p>
            <a:r>
              <a:rPr lang="en-US" dirty="0"/>
              <a:t>Completed using Medicare cost report and internal hospital data</a:t>
            </a:r>
          </a:p>
          <a:p>
            <a:r>
              <a:rPr lang="en-US" dirty="0"/>
              <a:t>Survey part I </a:t>
            </a:r>
          </a:p>
          <a:p>
            <a:r>
              <a:rPr lang="en-US" dirty="0"/>
              <a:t>Survey part II</a:t>
            </a:r>
          </a:p>
          <a:p>
            <a:endParaRPr lang="en-US" dirty="0"/>
          </a:p>
        </p:txBody>
      </p:sp>
      <p:sp>
        <p:nvSpPr>
          <p:cNvPr id="4" name="Footer Placeholder 3">
            <a:extLst>
              <a:ext uri="{FF2B5EF4-FFF2-40B4-BE49-F238E27FC236}">
                <a16:creationId xmlns:a16="http://schemas.microsoft.com/office/drawing/2014/main" id="{249DF99E-E96B-3E4D-B4CA-7A2A90F14255}"/>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51A54003-38CA-B741-BB2F-55F7AF2AA37D}"/>
              </a:ext>
            </a:extLst>
          </p:cNvPr>
          <p:cNvSpPr>
            <a:spLocks noGrp="1"/>
          </p:cNvSpPr>
          <p:nvPr>
            <p:ph type="sldNum" sz="quarter" idx="12"/>
          </p:nvPr>
        </p:nvSpPr>
        <p:spPr/>
        <p:txBody>
          <a:bodyPr/>
          <a:lstStyle/>
          <a:p>
            <a:fld id="{DF28FB93-0A08-4E7D-8E63-9EFA29F1E093}" type="slidenum">
              <a:rPr lang="en-US" smtClean="0"/>
              <a:pPr/>
              <a:t>22</a:t>
            </a:fld>
            <a:endParaRPr lang="en-US" dirty="0"/>
          </a:p>
        </p:txBody>
      </p:sp>
      <p:sp>
        <p:nvSpPr>
          <p:cNvPr id="6" name="Rectangle 5">
            <a:extLst>
              <a:ext uri="{FF2B5EF4-FFF2-40B4-BE49-F238E27FC236}">
                <a16:creationId xmlns:a16="http://schemas.microsoft.com/office/drawing/2014/main" id="{E89AB693-71E9-704B-9173-3C8462F70625}"/>
              </a:ext>
            </a:extLst>
          </p:cNvPr>
          <p:cNvSpPr/>
          <p:nvPr/>
        </p:nvSpPr>
        <p:spPr>
          <a:xfrm>
            <a:off x="7031892" y="1905000"/>
            <a:ext cx="5165969" cy="35814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pic>
        <p:nvPicPr>
          <p:cNvPr id="7" name="Picture 6">
            <a:extLst>
              <a:ext uri="{FF2B5EF4-FFF2-40B4-BE49-F238E27FC236}">
                <a16:creationId xmlns:a16="http://schemas.microsoft.com/office/drawing/2014/main" id="{98B34F09-2663-D240-BE8E-E51CD4E1E737}"/>
              </a:ext>
            </a:extLst>
          </p:cNvPr>
          <p:cNvPicPr>
            <a:picLocks noChangeAspect="1"/>
          </p:cNvPicPr>
          <p:nvPr/>
        </p:nvPicPr>
        <p:blipFill>
          <a:blip r:embed="rId2"/>
          <a:srcRect/>
          <a:stretch/>
        </p:blipFill>
        <p:spPr>
          <a:xfrm>
            <a:off x="6781800" y="2095500"/>
            <a:ext cx="4800600" cy="3200400"/>
          </a:xfrm>
          <a:prstGeom prst="rect">
            <a:avLst/>
          </a:prstGeom>
        </p:spPr>
      </p:pic>
    </p:spTree>
    <p:extLst>
      <p:ext uri="{BB962C8B-B14F-4D97-AF65-F5344CB8AC3E}">
        <p14:creationId xmlns:p14="http://schemas.microsoft.com/office/powerpoint/2010/main" val="310867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B9F8F1-38BF-4B98-9771-35C54F05AA6B}"/>
              </a:ext>
            </a:extLst>
          </p:cNvPr>
          <p:cNvSpPr>
            <a:spLocks noGrp="1"/>
          </p:cNvSpPr>
          <p:nvPr>
            <p:ph type="title"/>
          </p:nvPr>
        </p:nvSpPr>
        <p:spPr/>
        <p:txBody>
          <a:bodyPr/>
          <a:lstStyle/>
          <a:p>
            <a:r>
              <a:rPr lang="en-US" dirty="0"/>
              <a:t>Survey Part I</a:t>
            </a:r>
          </a:p>
        </p:txBody>
      </p:sp>
      <p:sp>
        <p:nvSpPr>
          <p:cNvPr id="3" name="Content Placeholder 2">
            <a:extLst>
              <a:ext uri="{FF2B5EF4-FFF2-40B4-BE49-F238E27FC236}">
                <a16:creationId xmlns:a16="http://schemas.microsoft.com/office/drawing/2014/main" id="{7CA9DC2E-9400-456B-B336-677CDFC56759}"/>
              </a:ext>
            </a:extLst>
          </p:cNvPr>
          <p:cNvSpPr>
            <a:spLocks noGrp="1"/>
          </p:cNvSpPr>
          <p:nvPr>
            <p:ph idx="1"/>
          </p:nvPr>
        </p:nvSpPr>
        <p:spPr>
          <a:xfrm>
            <a:off x="1371601" y="1828800"/>
            <a:ext cx="4648200" cy="4114800"/>
          </a:xfrm>
        </p:spPr>
        <p:txBody>
          <a:bodyPr/>
          <a:lstStyle/>
          <a:p>
            <a:r>
              <a:rPr lang="en-US" dirty="0"/>
              <a:t>Basic hospital information</a:t>
            </a:r>
          </a:p>
          <a:p>
            <a:r>
              <a:rPr lang="en-US" dirty="0"/>
              <a:t>Cost Report Year</a:t>
            </a:r>
          </a:p>
          <a:p>
            <a:r>
              <a:rPr lang="en-US" dirty="0"/>
              <a:t>OB Qualifying Questions</a:t>
            </a:r>
          </a:p>
          <a:p>
            <a:r>
              <a:rPr lang="en-US" dirty="0"/>
              <a:t>Other Medicaid Payments Received</a:t>
            </a:r>
          </a:p>
          <a:p>
            <a:r>
              <a:rPr lang="en-US" dirty="0"/>
              <a:t>Certification/Signature Page</a:t>
            </a:r>
          </a:p>
          <a:p>
            <a:r>
              <a:rPr lang="en-US" dirty="0"/>
              <a:t>Checklist of required submission documents</a:t>
            </a:r>
          </a:p>
          <a:p>
            <a:endParaRPr lang="en-US" b="1" dirty="0"/>
          </a:p>
        </p:txBody>
      </p:sp>
      <p:sp>
        <p:nvSpPr>
          <p:cNvPr id="4" name="Footer Placeholder 3">
            <a:extLst>
              <a:ext uri="{FF2B5EF4-FFF2-40B4-BE49-F238E27FC236}">
                <a16:creationId xmlns:a16="http://schemas.microsoft.com/office/drawing/2014/main" id="{2A548F0C-46BB-DD41-BD3A-1C93A3371E0D}"/>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61E34690-842F-1342-951B-D658CC8D56DB}"/>
              </a:ext>
            </a:extLst>
          </p:cNvPr>
          <p:cNvSpPr>
            <a:spLocks noGrp="1"/>
          </p:cNvSpPr>
          <p:nvPr>
            <p:ph type="sldNum" sz="quarter" idx="12"/>
          </p:nvPr>
        </p:nvSpPr>
        <p:spPr/>
        <p:txBody>
          <a:bodyPr/>
          <a:lstStyle/>
          <a:p>
            <a:fld id="{DF28FB93-0A08-4E7D-8E63-9EFA29F1E093}" type="slidenum">
              <a:rPr lang="en-US" smtClean="0"/>
              <a:pPr/>
              <a:t>23</a:t>
            </a:fld>
            <a:endParaRPr lang="en-US" dirty="0"/>
          </a:p>
        </p:txBody>
      </p:sp>
      <p:sp>
        <p:nvSpPr>
          <p:cNvPr id="6" name="Rectangle 5">
            <a:extLst>
              <a:ext uri="{FF2B5EF4-FFF2-40B4-BE49-F238E27FC236}">
                <a16:creationId xmlns:a16="http://schemas.microsoft.com/office/drawing/2014/main" id="{685E9914-9E78-F742-99F8-A7AB2BE53A5A}"/>
              </a:ext>
            </a:extLst>
          </p:cNvPr>
          <p:cNvSpPr/>
          <p:nvPr/>
        </p:nvSpPr>
        <p:spPr>
          <a:xfrm>
            <a:off x="7031892" y="1905000"/>
            <a:ext cx="5165969" cy="35814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pic>
        <p:nvPicPr>
          <p:cNvPr id="7" name="Picture 6">
            <a:extLst>
              <a:ext uri="{FF2B5EF4-FFF2-40B4-BE49-F238E27FC236}">
                <a16:creationId xmlns:a16="http://schemas.microsoft.com/office/drawing/2014/main" id="{6DEBF98C-E2B2-AA45-BE79-7C53C8871166}"/>
              </a:ext>
            </a:extLst>
          </p:cNvPr>
          <p:cNvPicPr>
            <a:picLocks noChangeAspect="1"/>
          </p:cNvPicPr>
          <p:nvPr/>
        </p:nvPicPr>
        <p:blipFill>
          <a:blip r:embed="rId2"/>
          <a:srcRect/>
          <a:stretch/>
        </p:blipFill>
        <p:spPr>
          <a:xfrm>
            <a:off x="6781800" y="2095500"/>
            <a:ext cx="4800600" cy="3200400"/>
          </a:xfrm>
          <a:prstGeom prst="rect">
            <a:avLst/>
          </a:prstGeom>
        </p:spPr>
      </p:pic>
    </p:spTree>
    <p:extLst>
      <p:ext uri="{BB962C8B-B14F-4D97-AF65-F5344CB8AC3E}">
        <p14:creationId xmlns:p14="http://schemas.microsoft.com/office/powerpoint/2010/main" val="103826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560F4-CC3C-46CC-8821-883C099B8389}"/>
              </a:ext>
            </a:extLst>
          </p:cNvPr>
          <p:cNvSpPr>
            <a:spLocks noGrp="1"/>
          </p:cNvSpPr>
          <p:nvPr>
            <p:ph type="title"/>
          </p:nvPr>
        </p:nvSpPr>
        <p:spPr/>
        <p:txBody>
          <a:bodyPr/>
          <a:lstStyle/>
          <a:p>
            <a:r>
              <a:rPr lang="en-US" dirty="0"/>
              <a:t>Survey Part II</a:t>
            </a:r>
          </a:p>
        </p:txBody>
      </p:sp>
      <p:sp>
        <p:nvSpPr>
          <p:cNvPr id="3" name="Content Placeholder 2">
            <a:extLst>
              <a:ext uri="{FF2B5EF4-FFF2-40B4-BE49-F238E27FC236}">
                <a16:creationId xmlns:a16="http://schemas.microsoft.com/office/drawing/2014/main" id="{43BEE891-3EC6-474F-85C7-0C2F67D30E0A}"/>
              </a:ext>
            </a:extLst>
          </p:cNvPr>
          <p:cNvSpPr>
            <a:spLocks noGrp="1"/>
          </p:cNvSpPr>
          <p:nvPr>
            <p:ph idx="1"/>
          </p:nvPr>
        </p:nvSpPr>
        <p:spPr/>
        <p:txBody>
          <a:bodyPr/>
          <a:lstStyle/>
          <a:p>
            <a:r>
              <a:rPr lang="en-US" dirty="0"/>
              <a:t>Sections D-L</a:t>
            </a:r>
          </a:p>
          <a:p>
            <a:r>
              <a:rPr lang="en-US" dirty="0"/>
              <a:t>MIUR/LIUR Calculation</a:t>
            </a:r>
          </a:p>
          <a:p>
            <a:r>
              <a:rPr lang="en-US" dirty="0"/>
              <a:t>Myers &amp; Stauffer will prepopulate the data for schedule G using your most recently filed Medicare Cost Report.</a:t>
            </a:r>
          </a:p>
          <a:p>
            <a:pPr lvl="1"/>
            <a:r>
              <a:rPr lang="en-US" dirty="0"/>
              <a:t>Uses HCRIS data</a:t>
            </a:r>
          </a:p>
          <a:p>
            <a:pPr lvl="1"/>
            <a:r>
              <a:rPr lang="en-US" dirty="0"/>
              <a:t>Did you have an amended cost report?</a:t>
            </a:r>
          </a:p>
          <a:p>
            <a:pPr lvl="1"/>
            <a:r>
              <a:rPr lang="en-US" dirty="0"/>
              <a:t>Review data to ensure they are using the correct data</a:t>
            </a:r>
          </a:p>
          <a:p>
            <a:pPr lvl="1"/>
            <a:r>
              <a:rPr lang="en-US" dirty="0"/>
              <a:t>Data from Exhibits A-C will be used to complete portion of the survey</a:t>
            </a:r>
          </a:p>
          <a:p>
            <a:r>
              <a:rPr lang="en-US" dirty="0"/>
              <a:t>Data from Exhibits A-C will be used to complete sections H-K</a:t>
            </a:r>
          </a:p>
          <a:p>
            <a:pPr marL="240094" lvl="1" indent="0">
              <a:buNone/>
            </a:pPr>
            <a:endParaRPr lang="en-US" dirty="0"/>
          </a:p>
          <a:p>
            <a:endParaRPr lang="en-US" dirty="0"/>
          </a:p>
        </p:txBody>
      </p:sp>
      <p:sp>
        <p:nvSpPr>
          <p:cNvPr id="4" name="Footer Placeholder 3">
            <a:extLst>
              <a:ext uri="{FF2B5EF4-FFF2-40B4-BE49-F238E27FC236}">
                <a16:creationId xmlns:a16="http://schemas.microsoft.com/office/drawing/2014/main" id="{CD0F18F7-C778-F94D-A9B5-A346B2A8398C}"/>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981DA8B8-94FA-C74C-A8BC-66D67BB4F528}"/>
              </a:ext>
            </a:extLst>
          </p:cNvPr>
          <p:cNvSpPr>
            <a:spLocks noGrp="1"/>
          </p:cNvSpPr>
          <p:nvPr>
            <p:ph type="sldNum" sz="quarter" idx="12"/>
          </p:nvPr>
        </p:nvSpPr>
        <p:spPr/>
        <p:txBody>
          <a:bodyPr/>
          <a:lstStyle/>
          <a:p>
            <a:fld id="{DF28FB93-0A08-4E7D-8E63-9EFA29F1E093}" type="slidenum">
              <a:rPr lang="en-US" smtClean="0"/>
              <a:pPr/>
              <a:t>24</a:t>
            </a:fld>
            <a:endParaRPr lang="en-US" dirty="0"/>
          </a:p>
        </p:txBody>
      </p:sp>
    </p:spTree>
    <p:extLst>
      <p:ext uri="{BB962C8B-B14F-4D97-AF65-F5344CB8AC3E}">
        <p14:creationId xmlns:p14="http://schemas.microsoft.com/office/powerpoint/2010/main" val="385817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7E48F-0D5D-430D-8EEF-E40AFD518953}"/>
              </a:ext>
            </a:extLst>
          </p:cNvPr>
          <p:cNvSpPr>
            <a:spLocks noGrp="1"/>
          </p:cNvSpPr>
          <p:nvPr>
            <p:ph type="title"/>
          </p:nvPr>
        </p:nvSpPr>
        <p:spPr/>
        <p:txBody>
          <a:bodyPr/>
          <a:lstStyle/>
          <a:p>
            <a:r>
              <a:rPr lang="en-US" dirty="0"/>
              <a:t>Survey Part II – Schedule H &amp; I</a:t>
            </a:r>
          </a:p>
        </p:txBody>
      </p:sp>
      <p:sp>
        <p:nvSpPr>
          <p:cNvPr id="3" name="Content Placeholder 2">
            <a:extLst>
              <a:ext uri="{FF2B5EF4-FFF2-40B4-BE49-F238E27FC236}">
                <a16:creationId xmlns:a16="http://schemas.microsoft.com/office/drawing/2014/main" id="{B20D1514-ACAC-4DF7-B84F-6CC26CEC2F3C}"/>
              </a:ext>
            </a:extLst>
          </p:cNvPr>
          <p:cNvSpPr>
            <a:spLocks noGrp="1"/>
          </p:cNvSpPr>
          <p:nvPr>
            <p:ph idx="1"/>
          </p:nvPr>
        </p:nvSpPr>
        <p:spPr/>
        <p:txBody>
          <a:bodyPr/>
          <a:lstStyle/>
          <a:p>
            <a:r>
              <a:rPr lang="en-US" dirty="0"/>
              <a:t>Template Example</a:t>
            </a:r>
          </a:p>
        </p:txBody>
      </p:sp>
      <p:sp>
        <p:nvSpPr>
          <p:cNvPr id="4" name="Footer Placeholder 3">
            <a:extLst>
              <a:ext uri="{FF2B5EF4-FFF2-40B4-BE49-F238E27FC236}">
                <a16:creationId xmlns:a16="http://schemas.microsoft.com/office/drawing/2014/main" id="{9C397759-FB5E-424F-BD43-6631C5569F95}"/>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5703A506-B38D-024F-94B5-BEF9191EFD52}"/>
              </a:ext>
            </a:extLst>
          </p:cNvPr>
          <p:cNvSpPr>
            <a:spLocks noGrp="1"/>
          </p:cNvSpPr>
          <p:nvPr>
            <p:ph type="sldNum" sz="quarter" idx="12"/>
          </p:nvPr>
        </p:nvSpPr>
        <p:spPr/>
        <p:txBody>
          <a:bodyPr/>
          <a:lstStyle/>
          <a:p>
            <a:fld id="{DF28FB93-0A08-4E7D-8E63-9EFA29F1E093}" type="slidenum">
              <a:rPr lang="en-US" smtClean="0"/>
              <a:pPr/>
              <a:t>25</a:t>
            </a:fld>
            <a:endParaRPr lang="en-US" dirty="0"/>
          </a:p>
        </p:txBody>
      </p:sp>
      <p:pic>
        <p:nvPicPr>
          <p:cNvPr id="7" name="Picture 6">
            <a:extLst>
              <a:ext uri="{FF2B5EF4-FFF2-40B4-BE49-F238E27FC236}">
                <a16:creationId xmlns:a16="http://schemas.microsoft.com/office/drawing/2014/main" id="{2CBE116B-1835-452B-9724-AEC350ECAF6E}"/>
              </a:ext>
            </a:extLst>
          </p:cNvPr>
          <p:cNvPicPr>
            <a:picLocks noChangeAspect="1"/>
          </p:cNvPicPr>
          <p:nvPr/>
        </p:nvPicPr>
        <p:blipFill>
          <a:blip r:embed="rId3"/>
          <a:stretch>
            <a:fillRect/>
          </a:stretch>
        </p:blipFill>
        <p:spPr>
          <a:xfrm>
            <a:off x="1524000" y="1777549"/>
            <a:ext cx="9601200" cy="4523540"/>
          </a:xfrm>
          <a:prstGeom prst="rect">
            <a:avLst/>
          </a:prstGeom>
        </p:spPr>
      </p:pic>
    </p:spTree>
    <p:extLst>
      <p:ext uri="{BB962C8B-B14F-4D97-AF65-F5344CB8AC3E}">
        <p14:creationId xmlns:p14="http://schemas.microsoft.com/office/powerpoint/2010/main" val="4267390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3F21B-FB16-4B14-A22A-6182244E0D9F}"/>
              </a:ext>
            </a:extLst>
          </p:cNvPr>
          <p:cNvSpPr>
            <a:spLocks noGrp="1"/>
          </p:cNvSpPr>
          <p:nvPr>
            <p:ph type="title"/>
          </p:nvPr>
        </p:nvSpPr>
        <p:spPr/>
        <p:txBody>
          <a:bodyPr/>
          <a:lstStyle/>
          <a:p>
            <a:r>
              <a:rPr lang="en-US" dirty="0"/>
              <a:t>Survey Part II – Schedule H &amp; I</a:t>
            </a:r>
          </a:p>
        </p:txBody>
      </p:sp>
      <p:pic>
        <p:nvPicPr>
          <p:cNvPr id="7" name="Content Placeholder 6">
            <a:extLst>
              <a:ext uri="{FF2B5EF4-FFF2-40B4-BE49-F238E27FC236}">
                <a16:creationId xmlns:a16="http://schemas.microsoft.com/office/drawing/2014/main" id="{EC5EEAFD-B5CF-4330-A3DF-3E49977F3A83}"/>
              </a:ext>
            </a:extLst>
          </p:cNvPr>
          <p:cNvPicPr>
            <a:picLocks noGrp="1" noChangeAspect="1"/>
          </p:cNvPicPr>
          <p:nvPr>
            <p:ph idx="1"/>
          </p:nvPr>
        </p:nvPicPr>
        <p:blipFill>
          <a:blip r:embed="rId2"/>
          <a:stretch>
            <a:fillRect/>
          </a:stretch>
        </p:blipFill>
        <p:spPr>
          <a:xfrm>
            <a:off x="486145" y="1904999"/>
            <a:ext cx="11172455" cy="3742377"/>
          </a:xfrm>
        </p:spPr>
      </p:pic>
      <p:sp>
        <p:nvSpPr>
          <p:cNvPr id="4" name="Footer Placeholder 3">
            <a:extLst>
              <a:ext uri="{FF2B5EF4-FFF2-40B4-BE49-F238E27FC236}">
                <a16:creationId xmlns:a16="http://schemas.microsoft.com/office/drawing/2014/main" id="{D0148ECB-6B4A-4F49-AD47-DE35C911B942}"/>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C54D5566-4AD3-4794-AF19-D75CE192509D}"/>
              </a:ext>
            </a:extLst>
          </p:cNvPr>
          <p:cNvSpPr>
            <a:spLocks noGrp="1"/>
          </p:cNvSpPr>
          <p:nvPr>
            <p:ph type="sldNum" sz="quarter" idx="12"/>
          </p:nvPr>
        </p:nvSpPr>
        <p:spPr/>
        <p:txBody>
          <a:bodyPr/>
          <a:lstStyle/>
          <a:p>
            <a:fld id="{DF28FB93-0A08-4E7D-8E63-9EFA29F1E093}" type="slidenum">
              <a:rPr lang="en-US" smtClean="0"/>
              <a:pPr/>
              <a:t>26</a:t>
            </a:fld>
            <a:endParaRPr lang="en-US" dirty="0"/>
          </a:p>
        </p:txBody>
      </p:sp>
    </p:spTree>
    <p:extLst>
      <p:ext uri="{BB962C8B-B14F-4D97-AF65-F5344CB8AC3E}">
        <p14:creationId xmlns:p14="http://schemas.microsoft.com/office/powerpoint/2010/main" val="128687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0EC7D-DCEA-448D-9D67-4F8DE7DE6EF1}"/>
              </a:ext>
            </a:extLst>
          </p:cNvPr>
          <p:cNvSpPr>
            <a:spLocks noGrp="1"/>
          </p:cNvSpPr>
          <p:nvPr>
            <p:ph type="title"/>
          </p:nvPr>
        </p:nvSpPr>
        <p:spPr/>
        <p:txBody>
          <a:bodyPr/>
          <a:lstStyle/>
          <a:p>
            <a:r>
              <a:rPr lang="en-US" dirty="0"/>
              <a:t>DSH Exhibits</a:t>
            </a:r>
          </a:p>
        </p:txBody>
      </p:sp>
      <p:sp>
        <p:nvSpPr>
          <p:cNvPr id="3" name="Content Placeholder 2">
            <a:extLst>
              <a:ext uri="{FF2B5EF4-FFF2-40B4-BE49-F238E27FC236}">
                <a16:creationId xmlns:a16="http://schemas.microsoft.com/office/drawing/2014/main" id="{70D24E11-4DFC-46B5-8DCE-93F1BAC875AF}"/>
              </a:ext>
            </a:extLst>
          </p:cNvPr>
          <p:cNvSpPr>
            <a:spLocks noGrp="1"/>
          </p:cNvSpPr>
          <p:nvPr>
            <p:ph idx="1"/>
          </p:nvPr>
        </p:nvSpPr>
        <p:spPr/>
        <p:txBody>
          <a:bodyPr/>
          <a:lstStyle/>
          <a:p>
            <a:r>
              <a:rPr lang="en-US" dirty="0"/>
              <a:t>The Exhibits will include patient level detail</a:t>
            </a:r>
          </a:p>
          <a:p>
            <a:pPr lvl="1"/>
            <a:r>
              <a:rPr lang="en-US" dirty="0"/>
              <a:t>Some of this data will come from the State, and some will need to be pulled from internal hospital records</a:t>
            </a:r>
          </a:p>
          <a:p>
            <a:r>
              <a:rPr lang="en-US" dirty="0"/>
              <a:t>Exhibit A – Uninsured </a:t>
            </a:r>
          </a:p>
          <a:p>
            <a:r>
              <a:rPr lang="en-US" dirty="0"/>
              <a:t>Exhibit B – Cash Payments </a:t>
            </a:r>
          </a:p>
          <a:p>
            <a:r>
              <a:rPr lang="en-US" dirty="0"/>
              <a:t>Exhibit C – Medicaid FFS, Medicaid MCO, Medicaid Other Eligible, Crossover, Out of State</a:t>
            </a:r>
          </a:p>
        </p:txBody>
      </p:sp>
      <p:sp>
        <p:nvSpPr>
          <p:cNvPr id="4" name="Footer Placeholder 3">
            <a:extLst>
              <a:ext uri="{FF2B5EF4-FFF2-40B4-BE49-F238E27FC236}">
                <a16:creationId xmlns:a16="http://schemas.microsoft.com/office/drawing/2014/main" id="{0D00CEDA-B4C3-4347-9371-494B94EDAE5B}"/>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52B33793-8D17-9044-9355-9395D41A8283}"/>
              </a:ext>
            </a:extLst>
          </p:cNvPr>
          <p:cNvSpPr>
            <a:spLocks noGrp="1"/>
          </p:cNvSpPr>
          <p:nvPr>
            <p:ph type="sldNum" sz="quarter" idx="12"/>
          </p:nvPr>
        </p:nvSpPr>
        <p:spPr/>
        <p:txBody>
          <a:bodyPr/>
          <a:lstStyle/>
          <a:p>
            <a:fld id="{DF28FB93-0A08-4E7D-8E63-9EFA29F1E093}" type="slidenum">
              <a:rPr lang="en-US" smtClean="0"/>
              <a:pPr/>
              <a:t>27</a:t>
            </a:fld>
            <a:endParaRPr lang="en-US" dirty="0"/>
          </a:p>
        </p:txBody>
      </p:sp>
    </p:spTree>
    <p:extLst>
      <p:ext uri="{BB962C8B-B14F-4D97-AF65-F5344CB8AC3E}">
        <p14:creationId xmlns:p14="http://schemas.microsoft.com/office/powerpoint/2010/main" val="187899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B7CE4-04CA-4F8B-93E3-BA083F94159D}"/>
              </a:ext>
            </a:extLst>
          </p:cNvPr>
          <p:cNvSpPr>
            <a:spLocks noGrp="1"/>
          </p:cNvSpPr>
          <p:nvPr>
            <p:ph type="title"/>
          </p:nvPr>
        </p:nvSpPr>
        <p:spPr/>
        <p:txBody>
          <a:bodyPr/>
          <a:lstStyle/>
          <a:p>
            <a:r>
              <a:rPr lang="en-US" dirty="0"/>
              <a:t>Exhibit A – Uninsured Patients</a:t>
            </a:r>
          </a:p>
        </p:txBody>
      </p:sp>
      <p:sp>
        <p:nvSpPr>
          <p:cNvPr id="3" name="Content Placeholder 2">
            <a:extLst>
              <a:ext uri="{FF2B5EF4-FFF2-40B4-BE49-F238E27FC236}">
                <a16:creationId xmlns:a16="http://schemas.microsoft.com/office/drawing/2014/main" id="{7C7461A4-F514-4237-9912-336B52ECD11E}"/>
              </a:ext>
            </a:extLst>
          </p:cNvPr>
          <p:cNvSpPr>
            <a:spLocks noGrp="1"/>
          </p:cNvSpPr>
          <p:nvPr>
            <p:ph idx="1"/>
          </p:nvPr>
        </p:nvSpPr>
        <p:spPr/>
        <p:txBody>
          <a:bodyPr/>
          <a:lstStyle/>
          <a:p>
            <a:r>
              <a:rPr lang="en-US" dirty="0"/>
              <a:t>Listing of all uninsured patients during cost report year</a:t>
            </a:r>
          </a:p>
          <a:p>
            <a:r>
              <a:rPr lang="en-US" dirty="0"/>
              <a:t>Include charges/days by revenue code</a:t>
            </a:r>
          </a:p>
          <a:p>
            <a:r>
              <a:rPr lang="en-US" dirty="0"/>
              <a:t>Need to include any patient or third-party payments received</a:t>
            </a:r>
          </a:p>
          <a:p>
            <a:r>
              <a:rPr lang="en-US" dirty="0"/>
              <a:t>Must follow Myers &amp; Stauffer template and have minimum data field requirements</a:t>
            </a:r>
          </a:p>
          <a:p>
            <a:r>
              <a:rPr lang="en-US" dirty="0"/>
              <a:t>Depending on hospital accounting system, might need additional fields such as GL/Department codes to properly categorize charges by cost report line</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BC4B2EC-A915-6C4D-A6BA-22981627CB37}"/>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1B51D718-335A-E04B-936A-A4B563E982D1}"/>
              </a:ext>
            </a:extLst>
          </p:cNvPr>
          <p:cNvSpPr>
            <a:spLocks noGrp="1"/>
          </p:cNvSpPr>
          <p:nvPr>
            <p:ph type="sldNum" sz="quarter" idx="12"/>
          </p:nvPr>
        </p:nvSpPr>
        <p:spPr/>
        <p:txBody>
          <a:bodyPr/>
          <a:lstStyle/>
          <a:p>
            <a:fld id="{DF28FB93-0A08-4E7D-8E63-9EFA29F1E093}" type="slidenum">
              <a:rPr lang="en-US" smtClean="0"/>
              <a:pPr/>
              <a:t>28</a:t>
            </a:fld>
            <a:endParaRPr lang="en-US" dirty="0"/>
          </a:p>
        </p:txBody>
      </p:sp>
    </p:spTree>
    <p:extLst>
      <p:ext uri="{BB962C8B-B14F-4D97-AF65-F5344CB8AC3E}">
        <p14:creationId xmlns:p14="http://schemas.microsoft.com/office/powerpoint/2010/main" val="9665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5DBF1-9703-432A-A136-205FE61EF9F8}"/>
              </a:ext>
            </a:extLst>
          </p:cNvPr>
          <p:cNvSpPr>
            <a:spLocks noGrp="1"/>
          </p:cNvSpPr>
          <p:nvPr>
            <p:ph type="title"/>
          </p:nvPr>
        </p:nvSpPr>
        <p:spPr>
          <a:xfrm>
            <a:off x="1371600" y="533400"/>
            <a:ext cx="8383920" cy="1066800"/>
          </a:xfrm>
        </p:spPr>
        <p:txBody>
          <a:bodyPr/>
          <a:lstStyle/>
          <a:p>
            <a:r>
              <a:rPr lang="en-US" dirty="0"/>
              <a:t>Exhibit A – Required Data Fields </a:t>
            </a:r>
          </a:p>
        </p:txBody>
      </p:sp>
      <p:graphicFrame>
        <p:nvGraphicFramePr>
          <p:cNvPr id="4" name="Content Placeholder 3">
            <a:extLst>
              <a:ext uri="{FF2B5EF4-FFF2-40B4-BE49-F238E27FC236}">
                <a16:creationId xmlns:a16="http://schemas.microsoft.com/office/drawing/2014/main" id="{AB0588AE-8F42-4AA3-A6BE-9552A69545FC}"/>
              </a:ext>
            </a:extLst>
          </p:cNvPr>
          <p:cNvGraphicFramePr>
            <a:graphicFrameLocks noGrp="1"/>
          </p:cNvGraphicFramePr>
          <p:nvPr>
            <p:ph idx="1"/>
            <p:extLst>
              <p:ext uri="{D42A27DB-BD31-4B8C-83A1-F6EECF244321}">
                <p14:modId xmlns:p14="http://schemas.microsoft.com/office/powerpoint/2010/main" val="2341992845"/>
              </p:ext>
            </p:extLst>
          </p:nvPr>
        </p:nvGraphicFramePr>
        <p:xfrm>
          <a:off x="1524000" y="1828800"/>
          <a:ext cx="7797800" cy="3962400"/>
        </p:xfrm>
        <a:graphic>
          <a:graphicData uri="http://schemas.openxmlformats.org/drawingml/2006/table">
            <a:tbl>
              <a:tblPr>
                <a:tableStyleId>{3B4B98B0-60AC-42C2-AFA5-B58CD77FA1E5}</a:tableStyleId>
              </a:tblPr>
              <a:tblGrid>
                <a:gridCol w="177800">
                  <a:extLst>
                    <a:ext uri="{9D8B030D-6E8A-4147-A177-3AD203B41FA5}">
                      <a16:colId xmlns:a16="http://schemas.microsoft.com/office/drawing/2014/main" val="3440823575"/>
                    </a:ext>
                  </a:extLst>
                </a:gridCol>
                <a:gridCol w="7620000">
                  <a:extLst>
                    <a:ext uri="{9D8B030D-6E8A-4147-A177-3AD203B41FA5}">
                      <a16:colId xmlns:a16="http://schemas.microsoft.com/office/drawing/2014/main" val="2755567672"/>
                    </a:ext>
                  </a:extLst>
                </a:gridCol>
              </a:tblGrid>
              <a:tr h="167640">
                <a:tc>
                  <a:txBody>
                    <a:bodyPr/>
                    <a:lstStyle/>
                    <a:p>
                      <a:pPr algn="l" fontAlgn="b"/>
                      <a:endParaRPr lang="en-US" sz="1000" b="0" i="0" u="none" strike="noStrike">
                        <a:solidFill>
                          <a:srgbClr val="000000"/>
                        </a:solidFill>
                        <a:effectLst/>
                        <a:latin typeface="Arial" panose="020B0604020202020204" pitchFamily="34" charset="0"/>
                      </a:endParaRPr>
                    </a:p>
                  </a:txBody>
                  <a:tcPr marL="0" marR="0" marT="0" marB="0" anchor="b"/>
                </a:tc>
                <a:tc>
                  <a:txBody>
                    <a:bodyPr/>
                    <a:lstStyle/>
                    <a:p>
                      <a:pPr algn="l" fontAlgn="b"/>
                      <a:endParaRPr lang="en-US" sz="1000" b="1" i="0" u="none" strike="noStrike" dirty="0">
                        <a:solidFill>
                          <a:srgbClr val="000000"/>
                        </a:solidFill>
                        <a:effectLst/>
                        <a:latin typeface="Arial" panose="020B0604020202020204" pitchFamily="34" charset="0"/>
                      </a:endParaRPr>
                    </a:p>
                  </a:txBody>
                  <a:tcPr marL="0" marR="0" marT="0" marB="0" anchor="b"/>
                </a:tc>
                <a:extLst>
                  <a:ext uri="{0D108BD9-81ED-4DB2-BD59-A6C34878D82A}">
                    <a16:rowId xmlns:a16="http://schemas.microsoft.com/office/drawing/2014/main" val="3278441402"/>
                  </a:ext>
                </a:extLst>
              </a:tr>
              <a:tr h="167640">
                <a:tc>
                  <a:txBody>
                    <a:bodyPr/>
                    <a:lstStyle/>
                    <a:p>
                      <a:pPr algn="l" fontAlgn="b"/>
                      <a:r>
                        <a:rPr lang="en-US" sz="1000" b="1" u="none" strike="noStrike" dirty="0">
                          <a:solidFill>
                            <a:srgbClr val="0C415B"/>
                          </a:solidFill>
                          <a:effectLst/>
                        </a:rPr>
                        <a:t>a.</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dirty="0">
                          <a:solidFill>
                            <a:srgbClr val="797979"/>
                          </a:solidFill>
                          <a:effectLst/>
                        </a:rPr>
                        <a:t>Claim Type</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777224688"/>
                  </a:ext>
                </a:extLst>
              </a:tr>
              <a:tr h="167640">
                <a:tc>
                  <a:txBody>
                    <a:bodyPr/>
                    <a:lstStyle/>
                    <a:p>
                      <a:pPr algn="l" fontAlgn="b"/>
                      <a:r>
                        <a:rPr lang="en-US" sz="1000" b="1" u="none" strike="noStrike" dirty="0">
                          <a:solidFill>
                            <a:srgbClr val="0C415B"/>
                          </a:solidFill>
                          <a:effectLst/>
                        </a:rPr>
                        <a:t>b.</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dirty="0">
                          <a:solidFill>
                            <a:srgbClr val="797979"/>
                          </a:solidFill>
                          <a:effectLst/>
                        </a:rPr>
                        <a:t>Primary Payor Plan</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673995086"/>
                  </a:ext>
                </a:extLst>
              </a:tr>
              <a:tr h="167640">
                <a:tc>
                  <a:txBody>
                    <a:bodyPr/>
                    <a:lstStyle/>
                    <a:p>
                      <a:pPr algn="l" fontAlgn="b"/>
                      <a:r>
                        <a:rPr lang="en-US" sz="1000" b="1" u="none" strike="noStrike">
                          <a:solidFill>
                            <a:srgbClr val="0C415B"/>
                          </a:solidFill>
                          <a:effectLst/>
                        </a:rPr>
                        <a:t>c.</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a:solidFill>
                            <a:srgbClr val="797979"/>
                          </a:solidFill>
                          <a:effectLst/>
                        </a:rPr>
                        <a:t>Secondary Payor Plan</a:t>
                      </a:r>
                      <a:endParaRPr lang="en-US" sz="1000" b="0" i="0" u="none" strike="noStrike" baseline="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557804943"/>
                  </a:ext>
                </a:extLst>
              </a:tr>
              <a:tr h="167640">
                <a:tc>
                  <a:txBody>
                    <a:bodyPr/>
                    <a:lstStyle/>
                    <a:p>
                      <a:pPr algn="l" fontAlgn="b"/>
                      <a:r>
                        <a:rPr lang="en-US" sz="1000" b="1" u="none" strike="noStrike">
                          <a:solidFill>
                            <a:srgbClr val="0C415B"/>
                          </a:solidFill>
                          <a:effectLst/>
                        </a:rPr>
                        <a:t>d.</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dirty="0">
                          <a:solidFill>
                            <a:srgbClr val="797979"/>
                          </a:solidFill>
                          <a:effectLst/>
                        </a:rPr>
                        <a:t>Hospital's Medicaid Number</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141843441"/>
                  </a:ext>
                </a:extLst>
              </a:tr>
              <a:tr h="167640">
                <a:tc>
                  <a:txBody>
                    <a:bodyPr/>
                    <a:lstStyle/>
                    <a:p>
                      <a:pPr algn="l" fontAlgn="b"/>
                      <a:r>
                        <a:rPr lang="en-US" sz="1000" b="1" u="none" strike="noStrike" dirty="0">
                          <a:solidFill>
                            <a:srgbClr val="0C415B"/>
                          </a:solidFill>
                          <a:effectLst/>
                        </a:rPr>
                        <a:t>e.</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dirty="0">
                          <a:solidFill>
                            <a:srgbClr val="797979"/>
                          </a:solidFill>
                          <a:effectLst/>
                        </a:rPr>
                        <a:t>Patient Identification Number (PCN)</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576458750"/>
                  </a:ext>
                </a:extLst>
              </a:tr>
              <a:tr h="167640">
                <a:tc>
                  <a:txBody>
                    <a:bodyPr/>
                    <a:lstStyle/>
                    <a:p>
                      <a:pPr algn="l" fontAlgn="b"/>
                      <a:r>
                        <a:rPr lang="en-US" sz="1000" b="1" u="none" strike="noStrike" dirty="0">
                          <a:solidFill>
                            <a:srgbClr val="0C415B"/>
                          </a:solidFill>
                          <a:effectLst/>
                        </a:rPr>
                        <a:t>f.</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a:solidFill>
                            <a:srgbClr val="797979"/>
                          </a:solidFill>
                          <a:effectLst/>
                        </a:rPr>
                        <a:t>Patient's Birth Date</a:t>
                      </a:r>
                      <a:endParaRPr lang="en-US" sz="1000" b="0" i="0" u="none" strike="noStrike" baseline="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358336354"/>
                  </a:ext>
                </a:extLst>
              </a:tr>
              <a:tr h="167640">
                <a:tc>
                  <a:txBody>
                    <a:bodyPr/>
                    <a:lstStyle/>
                    <a:p>
                      <a:pPr algn="l" fontAlgn="b"/>
                      <a:r>
                        <a:rPr lang="en-US" sz="1000" b="1" u="none" strike="noStrike">
                          <a:solidFill>
                            <a:srgbClr val="0C415B"/>
                          </a:solidFill>
                          <a:effectLst/>
                        </a:rPr>
                        <a:t>g.</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a:solidFill>
                            <a:srgbClr val="797979"/>
                          </a:solidFill>
                          <a:effectLst/>
                        </a:rPr>
                        <a:t>Patient's Social Security Number</a:t>
                      </a:r>
                      <a:endParaRPr lang="en-US" sz="1000" b="0" i="0" u="none" strike="noStrike" baseline="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341938261"/>
                  </a:ext>
                </a:extLst>
              </a:tr>
              <a:tr h="167640">
                <a:tc>
                  <a:txBody>
                    <a:bodyPr/>
                    <a:lstStyle/>
                    <a:p>
                      <a:pPr algn="l" fontAlgn="b"/>
                      <a:r>
                        <a:rPr lang="en-US" sz="1000" b="1" u="none" strike="noStrike">
                          <a:solidFill>
                            <a:srgbClr val="0C415B"/>
                          </a:solidFill>
                          <a:effectLst/>
                        </a:rPr>
                        <a:t>h.</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dirty="0">
                          <a:solidFill>
                            <a:srgbClr val="797979"/>
                          </a:solidFill>
                          <a:effectLst/>
                        </a:rPr>
                        <a:t>Patient's Gender</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701291400"/>
                  </a:ext>
                </a:extLst>
              </a:tr>
              <a:tr h="167640">
                <a:tc>
                  <a:txBody>
                    <a:bodyPr/>
                    <a:lstStyle/>
                    <a:p>
                      <a:pPr algn="l" fontAlgn="b"/>
                      <a:r>
                        <a:rPr lang="en-US" sz="1000" b="1" u="none" strike="noStrike" dirty="0" err="1">
                          <a:solidFill>
                            <a:srgbClr val="0C415B"/>
                          </a:solidFill>
                          <a:effectLst/>
                        </a:rPr>
                        <a:t>i</a:t>
                      </a:r>
                      <a:r>
                        <a:rPr lang="en-US" sz="1000" b="1" u="none" strike="noStrike" dirty="0">
                          <a:solidFill>
                            <a:srgbClr val="0C415B"/>
                          </a:solidFill>
                          <a:effectLst/>
                        </a:rPr>
                        <a:t>.</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a:solidFill>
                            <a:srgbClr val="797979"/>
                          </a:solidFill>
                          <a:effectLst/>
                        </a:rPr>
                        <a:t>Patient Name</a:t>
                      </a:r>
                      <a:endParaRPr lang="en-US" sz="1000" b="0" i="0" u="none" strike="noStrike" baseline="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200985203"/>
                  </a:ext>
                </a:extLst>
              </a:tr>
              <a:tr h="167640">
                <a:tc>
                  <a:txBody>
                    <a:bodyPr/>
                    <a:lstStyle/>
                    <a:p>
                      <a:pPr algn="l" fontAlgn="b"/>
                      <a:r>
                        <a:rPr lang="en-US" sz="1000" b="1" u="none" strike="noStrike" dirty="0">
                          <a:solidFill>
                            <a:srgbClr val="0C415B"/>
                          </a:solidFill>
                          <a:effectLst/>
                        </a:rPr>
                        <a:t>j.</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a:solidFill>
                            <a:srgbClr val="797979"/>
                          </a:solidFill>
                          <a:effectLst/>
                        </a:rPr>
                        <a:t>Admit Date (see below for acceptable date formats)</a:t>
                      </a:r>
                      <a:endParaRPr lang="en-US" sz="1000" b="0" i="0" u="none" strike="noStrike" baseline="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028162007"/>
                  </a:ext>
                </a:extLst>
              </a:tr>
              <a:tr h="167640">
                <a:tc>
                  <a:txBody>
                    <a:bodyPr/>
                    <a:lstStyle/>
                    <a:p>
                      <a:pPr algn="l" fontAlgn="b"/>
                      <a:r>
                        <a:rPr lang="en-US" sz="1000" b="1" u="none" strike="noStrike">
                          <a:solidFill>
                            <a:srgbClr val="0C415B"/>
                          </a:solidFill>
                          <a:effectLst/>
                        </a:rPr>
                        <a:t>k.</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a:solidFill>
                            <a:srgbClr val="797979"/>
                          </a:solidFill>
                          <a:effectLst/>
                        </a:rPr>
                        <a:t>Discharge Date (see below for acceptable date formats)</a:t>
                      </a:r>
                      <a:endParaRPr lang="en-US" sz="1000" b="0" i="0" u="none" strike="noStrike" baseline="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102074611"/>
                  </a:ext>
                </a:extLst>
              </a:tr>
              <a:tr h="167640">
                <a:tc>
                  <a:txBody>
                    <a:bodyPr/>
                    <a:lstStyle/>
                    <a:p>
                      <a:pPr algn="l" fontAlgn="b"/>
                      <a:r>
                        <a:rPr lang="en-US" sz="1000" b="1" u="none" strike="noStrike" dirty="0">
                          <a:solidFill>
                            <a:srgbClr val="0C415B"/>
                          </a:solidFill>
                          <a:effectLst/>
                        </a:rPr>
                        <a:t>l.</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dirty="0">
                          <a:solidFill>
                            <a:srgbClr val="797979"/>
                          </a:solidFill>
                          <a:effectLst/>
                        </a:rPr>
                        <a:t>Service Indicator (inpatient/outpatient)</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578606941"/>
                  </a:ext>
                </a:extLst>
              </a:tr>
              <a:tr h="167640">
                <a:tc>
                  <a:txBody>
                    <a:bodyPr/>
                    <a:lstStyle/>
                    <a:p>
                      <a:pPr algn="l" fontAlgn="b"/>
                      <a:r>
                        <a:rPr lang="en-US" sz="1000" b="1" u="none" strike="noStrike" dirty="0">
                          <a:solidFill>
                            <a:srgbClr val="0C415B"/>
                          </a:solidFill>
                          <a:effectLst/>
                        </a:rPr>
                        <a:t>m.</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a:solidFill>
                            <a:srgbClr val="797979"/>
                          </a:solidFill>
                          <a:effectLst/>
                        </a:rPr>
                        <a:t>Revenue Code</a:t>
                      </a:r>
                      <a:endParaRPr lang="en-US" sz="1000" b="0" i="0" u="none" strike="noStrike" baseline="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648861448"/>
                  </a:ext>
                </a:extLst>
              </a:tr>
              <a:tr h="167640">
                <a:tc>
                  <a:txBody>
                    <a:bodyPr/>
                    <a:lstStyle/>
                    <a:p>
                      <a:pPr algn="l" fontAlgn="b"/>
                      <a:r>
                        <a:rPr lang="en-US" sz="1000" b="1" u="none" strike="noStrike">
                          <a:solidFill>
                            <a:srgbClr val="0C415B"/>
                          </a:solidFill>
                          <a:effectLst/>
                        </a:rPr>
                        <a:t>n.</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a:solidFill>
                            <a:srgbClr val="797979"/>
                          </a:solidFill>
                          <a:effectLst/>
                        </a:rPr>
                        <a:t>Revenue Code Charges</a:t>
                      </a:r>
                      <a:endParaRPr lang="en-US" sz="1000" b="0" i="0" u="none" strike="noStrike" baseline="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896407523"/>
                  </a:ext>
                </a:extLst>
              </a:tr>
              <a:tr h="167640">
                <a:tc>
                  <a:txBody>
                    <a:bodyPr/>
                    <a:lstStyle/>
                    <a:p>
                      <a:pPr algn="l" fontAlgn="b"/>
                      <a:r>
                        <a:rPr lang="en-US" sz="1000" b="1" u="none" strike="noStrike" dirty="0">
                          <a:solidFill>
                            <a:srgbClr val="0C415B"/>
                          </a:solidFill>
                          <a:effectLst/>
                        </a:rPr>
                        <a:t>o.</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baseline="0" dirty="0">
                          <a:solidFill>
                            <a:srgbClr val="797979"/>
                          </a:solidFill>
                          <a:effectLst/>
                        </a:rPr>
                        <a:t>Routine Days of Care</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657042096"/>
                  </a:ext>
                </a:extLst>
              </a:tr>
              <a:tr h="335280">
                <a:tc>
                  <a:txBody>
                    <a:bodyPr/>
                    <a:lstStyle/>
                    <a:p>
                      <a:pPr algn="l" fontAlgn="t"/>
                      <a:r>
                        <a:rPr lang="en-US" sz="1000" b="1" u="none" strike="noStrike" dirty="0">
                          <a:solidFill>
                            <a:srgbClr val="0C415B"/>
                          </a:solidFill>
                          <a:effectLst/>
                        </a:rPr>
                        <a:t>p.</a:t>
                      </a:r>
                      <a:endParaRPr lang="en-US" sz="1000" b="1" i="0" u="none" strike="noStrike" dirty="0">
                        <a:solidFill>
                          <a:srgbClr val="0C415B"/>
                        </a:solidFill>
                        <a:effectLst/>
                        <a:latin typeface="Arial" panose="020B0604020202020204" pitchFamily="34" charset="0"/>
                      </a:endParaRPr>
                    </a:p>
                  </a:txBody>
                  <a:tcPr marL="0" marR="0" marT="0" marB="0"/>
                </a:tc>
                <a:tc>
                  <a:txBody>
                    <a:bodyPr/>
                    <a:lstStyle/>
                    <a:p>
                      <a:pPr algn="l" fontAlgn="b"/>
                      <a:r>
                        <a:rPr lang="en-US" sz="1000" u="none" strike="noStrike" baseline="0" dirty="0">
                          <a:solidFill>
                            <a:srgbClr val="797979"/>
                          </a:solidFill>
                          <a:effectLst/>
                        </a:rPr>
                        <a:t>All patient payments (including payments received from collection agencies) received on the claim for services provided from the admit date through the present</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155170764"/>
                  </a:ext>
                </a:extLst>
              </a:tr>
              <a:tr h="335280">
                <a:tc>
                  <a:txBody>
                    <a:bodyPr/>
                    <a:lstStyle/>
                    <a:p>
                      <a:pPr algn="l" fontAlgn="t"/>
                      <a:r>
                        <a:rPr lang="en-US" sz="1000" b="1" u="none" strike="noStrike" dirty="0">
                          <a:solidFill>
                            <a:srgbClr val="0C415B"/>
                          </a:solidFill>
                          <a:effectLst/>
                        </a:rPr>
                        <a:t>q.</a:t>
                      </a:r>
                      <a:endParaRPr lang="en-US" sz="1000" b="1" i="0" u="none" strike="noStrike" dirty="0">
                        <a:solidFill>
                          <a:srgbClr val="0C415B"/>
                        </a:solidFill>
                        <a:effectLst/>
                        <a:latin typeface="Arial" panose="020B0604020202020204" pitchFamily="34" charset="0"/>
                      </a:endParaRPr>
                    </a:p>
                  </a:txBody>
                  <a:tcPr marL="0" marR="0" marT="0" marB="0"/>
                </a:tc>
                <a:tc>
                  <a:txBody>
                    <a:bodyPr/>
                    <a:lstStyle/>
                    <a:p>
                      <a:pPr algn="l" fontAlgn="b"/>
                      <a:r>
                        <a:rPr lang="en-US" sz="1000" u="none" strike="noStrike" baseline="0" dirty="0">
                          <a:solidFill>
                            <a:srgbClr val="797979"/>
                          </a:solidFill>
                          <a:effectLst/>
                        </a:rPr>
                        <a:t>All private insurance (primary or third party liability) payments received on the claim for services provided from the admit date through the present</a:t>
                      </a:r>
                      <a:endParaRPr lang="en-US" sz="1000" b="0" i="0" u="none" strike="noStrike" baseline="0"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462849581"/>
                  </a:ext>
                </a:extLst>
              </a:tr>
              <a:tr h="502920">
                <a:tc>
                  <a:txBody>
                    <a:bodyPr/>
                    <a:lstStyle/>
                    <a:p>
                      <a:pPr algn="l" fontAlgn="t"/>
                      <a:r>
                        <a:rPr lang="en-US" sz="1000" b="1" u="none" strike="noStrike" dirty="0">
                          <a:solidFill>
                            <a:srgbClr val="0C415B"/>
                          </a:solidFill>
                          <a:effectLst/>
                        </a:rPr>
                        <a:t>r.</a:t>
                      </a:r>
                      <a:endParaRPr lang="en-US" sz="1000" b="1" i="0" u="none" strike="noStrike" dirty="0">
                        <a:solidFill>
                          <a:srgbClr val="0C415B"/>
                        </a:solidFill>
                        <a:effectLst/>
                        <a:latin typeface="Arial" panose="020B0604020202020204" pitchFamily="34" charset="0"/>
                      </a:endParaRPr>
                    </a:p>
                  </a:txBody>
                  <a:tcPr marL="0" marR="0" marT="0" marB="0"/>
                </a:tc>
                <a:tc>
                  <a:txBody>
                    <a:bodyPr/>
                    <a:lstStyle/>
                    <a:p>
                      <a:pPr algn="l" fontAlgn="t"/>
                      <a:r>
                        <a:rPr lang="en-US" sz="1000" u="none" strike="noStrike" baseline="0" dirty="0">
                          <a:solidFill>
                            <a:srgbClr val="797979"/>
                          </a:solidFill>
                          <a:effectLst/>
                        </a:rPr>
                        <a:t>If the uninsured claim is being claimed as uninsured due to exhausted benefits or meeting lifetime/annual maximums, please enter "Exhausted" in this column.  If it is being claimed because it is not a covered service under the insurance package enter "Non-Covered Service" (it must be a covered service under the Medicaid state plan).  If neither apply, leave this field blank.</a:t>
                      </a:r>
                      <a:endParaRPr lang="en-US" sz="1000" b="0" i="0" u="none" strike="noStrike" baseline="0" dirty="0">
                        <a:solidFill>
                          <a:srgbClr val="797979"/>
                        </a:solidFill>
                        <a:effectLst/>
                        <a:latin typeface="Arial" panose="020B0604020202020204" pitchFamily="34" charset="0"/>
                      </a:endParaRPr>
                    </a:p>
                  </a:txBody>
                  <a:tcPr marL="0" marR="0" marT="0" marB="0"/>
                </a:tc>
                <a:extLst>
                  <a:ext uri="{0D108BD9-81ED-4DB2-BD59-A6C34878D82A}">
                    <a16:rowId xmlns:a16="http://schemas.microsoft.com/office/drawing/2014/main" val="2867914655"/>
                  </a:ext>
                </a:extLst>
              </a:tr>
            </a:tbl>
          </a:graphicData>
        </a:graphic>
      </p:graphicFrame>
      <p:sp>
        <p:nvSpPr>
          <p:cNvPr id="3" name="Footer Placeholder 2">
            <a:extLst>
              <a:ext uri="{FF2B5EF4-FFF2-40B4-BE49-F238E27FC236}">
                <a16:creationId xmlns:a16="http://schemas.microsoft.com/office/drawing/2014/main" id="{B02C540F-B6DB-B142-AB92-AE9A44B23ACB}"/>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9FF035AF-0CD7-4F49-BE27-13B142F9A671}"/>
              </a:ext>
            </a:extLst>
          </p:cNvPr>
          <p:cNvSpPr>
            <a:spLocks noGrp="1"/>
          </p:cNvSpPr>
          <p:nvPr>
            <p:ph type="sldNum" sz="quarter" idx="12"/>
          </p:nvPr>
        </p:nvSpPr>
        <p:spPr/>
        <p:txBody>
          <a:bodyPr/>
          <a:lstStyle/>
          <a:p>
            <a:fld id="{DF28FB93-0A08-4E7D-8E63-9EFA29F1E093}" type="slidenum">
              <a:rPr lang="en-US" smtClean="0"/>
              <a:pPr/>
              <a:t>29</a:t>
            </a:fld>
            <a:endParaRPr lang="en-US" dirty="0"/>
          </a:p>
        </p:txBody>
      </p:sp>
    </p:spTree>
    <p:extLst>
      <p:ext uri="{BB962C8B-B14F-4D97-AF65-F5344CB8AC3E}">
        <p14:creationId xmlns:p14="http://schemas.microsoft.com/office/powerpoint/2010/main" val="2657809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91977-631A-42F2-A955-C67FEFBC966E}"/>
              </a:ext>
            </a:extLst>
          </p:cNvPr>
          <p:cNvSpPr>
            <a:spLocks noGrp="1"/>
          </p:cNvSpPr>
          <p:nvPr>
            <p:ph type="title"/>
          </p:nvPr>
        </p:nvSpPr>
        <p:spPr>
          <a:xfrm>
            <a:off x="1523272" y="609600"/>
            <a:ext cx="9145920" cy="609600"/>
          </a:xfrm>
        </p:spPr>
        <p:txBody>
          <a:bodyPr>
            <a:normAutofit/>
          </a:bodyPr>
          <a:lstStyle/>
          <a:p>
            <a:pPr algn="ctr"/>
            <a:r>
              <a:rPr lang="en-US" sz="2800" b="1" dirty="0"/>
              <a:t>What is Medicaid?</a:t>
            </a:r>
          </a:p>
        </p:txBody>
      </p:sp>
      <p:sp>
        <p:nvSpPr>
          <p:cNvPr id="3" name="Content Placeholder 2">
            <a:extLst>
              <a:ext uri="{FF2B5EF4-FFF2-40B4-BE49-F238E27FC236}">
                <a16:creationId xmlns:a16="http://schemas.microsoft.com/office/drawing/2014/main" id="{801FD1A6-DC59-4B53-9737-8891713760DA}"/>
              </a:ext>
            </a:extLst>
          </p:cNvPr>
          <p:cNvSpPr>
            <a:spLocks noGrp="1"/>
          </p:cNvSpPr>
          <p:nvPr>
            <p:ph idx="1"/>
          </p:nvPr>
        </p:nvSpPr>
        <p:spPr>
          <a:xfrm>
            <a:off x="1656025" y="1474781"/>
            <a:ext cx="9145920" cy="1192219"/>
          </a:xfrm>
        </p:spPr>
        <p:txBody>
          <a:bodyPr/>
          <a:lstStyle/>
          <a:p>
            <a:pPr marL="0" indent="0" algn="ctr">
              <a:buNone/>
            </a:pPr>
            <a:r>
              <a:rPr lang="en-US" sz="2400" dirty="0"/>
              <a:t>Medicaid is a federal program through which states partner with the federal government to provide health care coverage to low-income children, families, elders, and people with disabilities. </a:t>
            </a:r>
          </a:p>
          <a:p>
            <a:pPr marL="0" indent="0">
              <a:buNone/>
            </a:pPr>
            <a:endParaRPr lang="en-US" dirty="0"/>
          </a:p>
          <a:p>
            <a:pPr marL="0" indent="0">
              <a:buNone/>
            </a:pPr>
            <a:endParaRPr lang="en-US" dirty="0"/>
          </a:p>
        </p:txBody>
      </p:sp>
      <p:sp>
        <p:nvSpPr>
          <p:cNvPr id="6" name="Rectangle: Rounded Corners 5">
            <a:extLst>
              <a:ext uri="{FF2B5EF4-FFF2-40B4-BE49-F238E27FC236}">
                <a16:creationId xmlns:a16="http://schemas.microsoft.com/office/drawing/2014/main" id="{454D9F66-1991-470D-B5E7-0AEC098EDB58}"/>
              </a:ext>
            </a:extLst>
          </p:cNvPr>
          <p:cNvSpPr/>
          <p:nvPr/>
        </p:nvSpPr>
        <p:spPr>
          <a:xfrm>
            <a:off x="3264876" y="3977662"/>
            <a:ext cx="2049585" cy="1586521"/>
          </a:xfrm>
          <a:prstGeom prst="roundRect">
            <a:avLst/>
          </a:prstGeom>
          <a:solidFill>
            <a:schemeClr val="accent1">
              <a:lumMod val="60000"/>
              <a:lumOff val="4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States choose whether to participate</a:t>
            </a:r>
          </a:p>
        </p:txBody>
      </p:sp>
      <p:sp>
        <p:nvSpPr>
          <p:cNvPr id="7" name="Rectangle: Rounded Corners 6">
            <a:extLst>
              <a:ext uri="{FF2B5EF4-FFF2-40B4-BE49-F238E27FC236}">
                <a16:creationId xmlns:a16="http://schemas.microsoft.com/office/drawing/2014/main" id="{472E58BD-4BCC-48A6-BEC3-74EF3B40407E}"/>
              </a:ext>
            </a:extLst>
          </p:cNvPr>
          <p:cNvSpPr/>
          <p:nvPr/>
        </p:nvSpPr>
        <p:spPr>
          <a:xfrm>
            <a:off x="5525475" y="3977663"/>
            <a:ext cx="2049585" cy="1586521"/>
          </a:xfrm>
          <a:prstGeom prst="roundRect">
            <a:avLst/>
          </a:prstGeom>
          <a:solidFill>
            <a:schemeClr val="accent1">
              <a:lumMod val="40000"/>
              <a:lumOff val="60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t>Jointly financed: Federal and State governments pay a share</a:t>
            </a:r>
          </a:p>
        </p:txBody>
      </p:sp>
      <p:sp>
        <p:nvSpPr>
          <p:cNvPr id="9" name="Arrow: Right 8">
            <a:extLst>
              <a:ext uri="{FF2B5EF4-FFF2-40B4-BE49-F238E27FC236}">
                <a16:creationId xmlns:a16="http://schemas.microsoft.com/office/drawing/2014/main" id="{51F9DBE8-F142-4F4F-A5EA-4ABA911B2A67}"/>
              </a:ext>
            </a:extLst>
          </p:cNvPr>
          <p:cNvSpPr/>
          <p:nvPr/>
        </p:nvSpPr>
        <p:spPr>
          <a:xfrm>
            <a:off x="1320161" y="2819400"/>
            <a:ext cx="7135445" cy="3449394"/>
          </a:xfrm>
          <a:prstGeom prst="rightArrow">
            <a:avLst/>
          </a:prstGeom>
          <a:solidFill>
            <a:schemeClr val="bg1">
              <a:lumMod val="75000"/>
            </a:schemeClr>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AC96A91-5760-47F0-A63E-AD5C2C54BD37}"/>
              </a:ext>
            </a:extLst>
          </p:cNvPr>
          <p:cNvSpPr/>
          <p:nvPr/>
        </p:nvSpPr>
        <p:spPr>
          <a:xfrm>
            <a:off x="940440" y="3778981"/>
            <a:ext cx="2049585" cy="1586519"/>
          </a:xfrm>
          <a:prstGeom prst="roundRect">
            <a:avLst/>
          </a:prstGeom>
          <a:solidFill>
            <a:srgbClr val="02415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The federal government establishes basic mandatory program requirements</a:t>
            </a:r>
          </a:p>
        </p:txBody>
      </p:sp>
      <p:sp>
        <p:nvSpPr>
          <p:cNvPr id="11" name="Rectangle: Rounded Corners 10">
            <a:extLst>
              <a:ext uri="{FF2B5EF4-FFF2-40B4-BE49-F238E27FC236}">
                <a16:creationId xmlns:a16="http://schemas.microsoft.com/office/drawing/2014/main" id="{1470D8AB-A1D7-4107-B19A-57F3079C1748}"/>
              </a:ext>
            </a:extLst>
          </p:cNvPr>
          <p:cNvSpPr/>
          <p:nvPr/>
        </p:nvSpPr>
        <p:spPr>
          <a:xfrm>
            <a:off x="3297762" y="3763741"/>
            <a:ext cx="2049585" cy="1586521"/>
          </a:xfrm>
          <a:prstGeom prst="roundRect">
            <a:avLst/>
          </a:prstGeom>
          <a:solidFill>
            <a:srgbClr val="036A93"/>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600" dirty="0"/>
              <a:t>States choose whether to participate</a:t>
            </a:r>
          </a:p>
        </p:txBody>
      </p:sp>
      <p:sp>
        <p:nvSpPr>
          <p:cNvPr id="12" name="Rectangle: Rounded Corners 11">
            <a:extLst>
              <a:ext uri="{FF2B5EF4-FFF2-40B4-BE49-F238E27FC236}">
                <a16:creationId xmlns:a16="http://schemas.microsoft.com/office/drawing/2014/main" id="{6F7B254C-4EEF-433B-A585-BD7FE1FC2FB6}"/>
              </a:ext>
            </a:extLst>
          </p:cNvPr>
          <p:cNvSpPr/>
          <p:nvPr/>
        </p:nvSpPr>
        <p:spPr>
          <a:xfrm>
            <a:off x="5539641" y="3750836"/>
            <a:ext cx="2049585" cy="1586521"/>
          </a:xfrm>
          <a:prstGeom prst="roundRect">
            <a:avLst/>
          </a:prstGeom>
          <a:solidFill>
            <a:srgbClr val="05A5E5"/>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1400" dirty="0"/>
              <a:t>Jointly financed: Federal and State governments pay a share</a:t>
            </a:r>
          </a:p>
        </p:txBody>
      </p:sp>
      <p:sp>
        <p:nvSpPr>
          <p:cNvPr id="13" name="Scroll: Vertical 12">
            <a:extLst>
              <a:ext uri="{FF2B5EF4-FFF2-40B4-BE49-F238E27FC236}">
                <a16:creationId xmlns:a16="http://schemas.microsoft.com/office/drawing/2014/main" id="{38898E5F-7C95-4881-AAA4-1272C85563F6}"/>
              </a:ext>
            </a:extLst>
          </p:cNvPr>
          <p:cNvSpPr/>
          <p:nvPr/>
        </p:nvSpPr>
        <p:spPr>
          <a:xfrm>
            <a:off x="8469772" y="2778369"/>
            <a:ext cx="2795954" cy="3470031"/>
          </a:xfrm>
          <a:prstGeom prst="verticalScroll">
            <a:avLst/>
          </a:prstGeom>
          <a:solidFill>
            <a:srgbClr val="8BC0D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States develop their unique Medicaid programs based on federal rules – each program must be approved by the Federal Centers for Medicare and Medicaid Services (CMS). </a:t>
            </a:r>
          </a:p>
        </p:txBody>
      </p:sp>
      <p:sp>
        <p:nvSpPr>
          <p:cNvPr id="4" name="Footer Placeholder 3">
            <a:extLst>
              <a:ext uri="{FF2B5EF4-FFF2-40B4-BE49-F238E27FC236}">
                <a16:creationId xmlns:a16="http://schemas.microsoft.com/office/drawing/2014/main" id="{DD11B43D-1EB1-C94B-A216-B6434D890727}"/>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660FECF3-6FEB-8041-AD8F-0DCB70DEC031}"/>
              </a:ext>
            </a:extLst>
          </p:cNvPr>
          <p:cNvSpPr>
            <a:spLocks noGrp="1"/>
          </p:cNvSpPr>
          <p:nvPr>
            <p:ph type="sldNum" sz="quarter" idx="12"/>
          </p:nvPr>
        </p:nvSpPr>
        <p:spPr/>
        <p:txBody>
          <a:bodyPr/>
          <a:lstStyle/>
          <a:p>
            <a:fld id="{DF28FB93-0A08-4E7D-8E63-9EFA29F1E093}" type="slidenum">
              <a:rPr lang="en-US" smtClean="0"/>
              <a:pPr/>
              <a:t>3</a:t>
            </a:fld>
            <a:endParaRPr lang="en-US" dirty="0"/>
          </a:p>
        </p:txBody>
      </p:sp>
    </p:spTree>
    <p:extLst>
      <p:ext uri="{BB962C8B-B14F-4D97-AF65-F5344CB8AC3E}">
        <p14:creationId xmlns:p14="http://schemas.microsoft.com/office/powerpoint/2010/main" val="6596776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19649A-89B0-4FBD-8AD7-BDC397155C00}"/>
              </a:ext>
            </a:extLst>
          </p:cNvPr>
          <p:cNvSpPr>
            <a:spLocks noGrp="1"/>
          </p:cNvSpPr>
          <p:nvPr>
            <p:ph type="title"/>
          </p:nvPr>
        </p:nvSpPr>
        <p:spPr/>
        <p:txBody>
          <a:bodyPr/>
          <a:lstStyle/>
          <a:p>
            <a:r>
              <a:rPr lang="en-US" dirty="0"/>
              <a:t>Exhibit A</a:t>
            </a:r>
          </a:p>
        </p:txBody>
      </p:sp>
      <p:pic>
        <p:nvPicPr>
          <p:cNvPr id="7" name="Content Placeholder 6">
            <a:extLst>
              <a:ext uri="{FF2B5EF4-FFF2-40B4-BE49-F238E27FC236}">
                <a16:creationId xmlns:a16="http://schemas.microsoft.com/office/drawing/2014/main" id="{9446517E-05B4-4331-8F69-B7E3B51E24AF}"/>
              </a:ext>
            </a:extLst>
          </p:cNvPr>
          <p:cNvPicPr>
            <a:picLocks noGrp="1" noChangeAspect="1"/>
          </p:cNvPicPr>
          <p:nvPr>
            <p:ph idx="1"/>
          </p:nvPr>
        </p:nvPicPr>
        <p:blipFill>
          <a:blip r:embed="rId2"/>
          <a:stretch>
            <a:fillRect/>
          </a:stretch>
        </p:blipFill>
        <p:spPr>
          <a:xfrm>
            <a:off x="1371600" y="2590800"/>
            <a:ext cx="10058400" cy="1387365"/>
          </a:xfrm>
        </p:spPr>
      </p:pic>
      <p:sp>
        <p:nvSpPr>
          <p:cNvPr id="4" name="Footer Placeholder 3">
            <a:extLst>
              <a:ext uri="{FF2B5EF4-FFF2-40B4-BE49-F238E27FC236}">
                <a16:creationId xmlns:a16="http://schemas.microsoft.com/office/drawing/2014/main" id="{74508BDF-C1EB-4134-8033-A52537B91B5A}"/>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3215DD39-A86F-4F45-A413-BD1924CAD8FB}"/>
              </a:ext>
            </a:extLst>
          </p:cNvPr>
          <p:cNvSpPr>
            <a:spLocks noGrp="1"/>
          </p:cNvSpPr>
          <p:nvPr>
            <p:ph type="sldNum" sz="quarter" idx="12"/>
          </p:nvPr>
        </p:nvSpPr>
        <p:spPr/>
        <p:txBody>
          <a:bodyPr/>
          <a:lstStyle/>
          <a:p>
            <a:fld id="{DF28FB93-0A08-4E7D-8E63-9EFA29F1E093}" type="slidenum">
              <a:rPr lang="en-US" smtClean="0"/>
              <a:pPr/>
              <a:t>30</a:t>
            </a:fld>
            <a:endParaRPr lang="en-US" dirty="0"/>
          </a:p>
        </p:txBody>
      </p:sp>
    </p:spTree>
    <p:extLst>
      <p:ext uri="{BB962C8B-B14F-4D97-AF65-F5344CB8AC3E}">
        <p14:creationId xmlns:p14="http://schemas.microsoft.com/office/powerpoint/2010/main" val="1514747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6DB832-D6CB-414D-AC70-C4E4841A1AA3}"/>
              </a:ext>
            </a:extLst>
          </p:cNvPr>
          <p:cNvSpPr>
            <a:spLocks noGrp="1"/>
          </p:cNvSpPr>
          <p:nvPr>
            <p:ph type="title"/>
          </p:nvPr>
        </p:nvSpPr>
        <p:spPr/>
        <p:txBody>
          <a:bodyPr/>
          <a:lstStyle/>
          <a:p>
            <a:r>
              <a:rPr lang="en-US" dirty="0"/>
              <a:t>Exhibit B – Cash Payments</a:t>
            </a:r>
          </a:p>
        </p:txBody>
      </p:sp>
      <p:sp>
        <p:nvSpPr>
          <p:cNvPr id="3" name="Content Placeholder 2">
            <a:extLst>
              <a:ext uri="{FF2B5EF4-FFF2-40B4-BE49-F238E27FC236}">
                <a16:creationId xmlns:a16="http://schemas.microsoft.com/office/drawing/2014/main" id="{E0F398EE-4778-48F2-BBAF-84A5596C793C}"/>
              </a:ext>
            </a:extLst>
          </p:cNvPr>
          <p:cNvSpPr>
            <a:spLocks noGrp="1"/>
          </p:cNvSpPr>
          <p:nvPr>
            <p:ph idx="1"/>
          </p:nvPr>
        </p:nvSpPr>
        <p:spPr>
          <a:xfrm>
            <a:off x="1371601" y="1828800"/>
            <a:ext cx="5165970" cy="4114800"/>
          </a:xfrm>
        </p:spPr>
        <p:txBody>
          <a:bodyPr>
            <a:normAutofit/>
          </a:bodyPr>
          <a:lstStyle/>
          <a:p>
            <a:r>
              <a:rPr lang="en-US" dirty="0"/>
              <a:t>Listing of patient payments received during cost report year, regardless of when services were provided.</a:t>
            </a:r>
          </a:p>
          <a:p>
            <a:r>
              <a:rPr lang="en-US" dirty="0"/>
              <a:t>Will need to determine if each patient is insured or uninsured</a:t>
            </a:r>
          </a:p>
          <a:p>
            <a:r>
              <a:rPr lang="en-US" dirty="0"/>
              <a:t>Only uninsured patient payments will be used to calculate uncompensated care costs</a:t>
            </a:r>
          </a:p>
          <a:p>
            <a:pPr marL="0" indent="0">
              <a:buNone/>
            </a:pPr>
            <a:endParaRPr lang="en-US" dirty="0"/>
          </a:p>
        </p:txBody>
      </p:sp>
      <p:sp>
        <p:nvSpPr>
          <p:cNvPr id="4" name="Footer Placeholder 3">
            <a:extLst>
              <a:ext uri="{FF2B5EF4-FFF2-40B4-BE49-F238E27FC236}">
                <a16:creationId xmlns:a16="http://schemas.microsoft.com/office/drawing/2014/main" id="{B733339F-4432-6748-9EDF-4A3BB79E916B}"/>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AC105720-597E-9247-A63D-DD09C49671EC}"/>
              </a:ext>
            </a:extLst>
          </p:cNvPr>
          <p:cNvSpPr>
            <a:spLocks noGrp="1"/>
          </p:cNvSpPr>
          <p:nvPr>
            <p:ph type="sldNum" sz="quarter" idx="12"/>
          </p:nvPr>
        </p:nvSpPr>
        <p:spPr/>
        <p:txBody>
          <a:bodyPr/>
          <a:lstStyle/>
          <a:p>
            <a:fld id="{DF28FB93-0A08-4E7D-8E63-9EFA29F1E093}" type="slidenum">
              <a:rPr lang="en-US" smtClean="0"/>
              <a:pPr/>
              <a:t>31</a:t>
            </a:fld>
            <a:endParaRPr lang="en-US" dirty="0"/>
          </a:p>
        </p:txBody>
      </p:sp>
      <p:sp>
        <p:nvSpPr>
          <p:cNvPr id="6" name="Rectangle 5">
            <a:extLst>
              <a:ext uri="{FF2B5EF4-FFF2-40B4-BE49-F238E27FC236}">
                <a16:creationId xmlns:a16="http://schemas.microsoft.com/office/drawing/2014/main" id="{EFC199E2-317D-BA43-9EB7-681C48954DAB}"/>
              </a:ext>
            </a:extLst>
          </p:cNvPr>
          <p:cNvSpPr/>
          <p:nvPr/>
        </p:nvSpPr>
        <p:spPr>
          <a:xfrm>
            <a:off x="7031892" y="1905000"/>
            <a:ext cx="5165969" cy="35814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pic>
        <p:nvPicPr>
          <p:cNvPr id="7" name="Picture 6">
            <a:extLst>
              <a:ext uri="{FF2B5EF4-FFF2-40B4-BE49-F238E27FC236}">
                <a16:creationId xmlns:a16="http://schemas.microsoft.com/office/drawing/2014/main" id="{303270D9-F3CD-0248-A3EA-E9A4EA24C9D5}"/>
              </a:ext>
            </a:extLst>
          </p:cNvPr>
          <p:cNvPicPr>
            <a:picLocks noChangeAspect="1"/>
          </p:cNvPicPr>
          <p:nvPr/>
        </p:nvPicPr>
        <p:blipFill>
          <a:blip r:embed="rId3"/>
          <a:srcRect/>
          <a:stretch/>
        </p:blipFill>
        <p:spPr>
          <a:xfrm>
            <a:off x="6781800" y="2095500"/>
            <a:ext cx="4800600" cy="3200400"/>
          </a:xfrm>
          <a:prstGeom prst="rect">
            <a:avLst/>
          </a:prstGeom>
        </p:spPr>
      </p:pic>
    </p:spTree>
    <p:extLst>
      <p:ext uri="{BB962C8B-B14F-4D97-AF65-F5344CB8AC3E}">
        <p14:creationId xmlns:p14="http://schemas.microsoft.com/office/powerpoint/2010/main" val="45361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1C96F-3BE9-4FF7-BABF-9A609BA2F9FB}"/>
              </a:ext>
            </a:extLst>
          </p:cNvPr>
          <p:cNvSpPr>
            <a:spLocks noGrp="1"/>
          </p:cNvSpPr>
          <p:nvPr>
            <p:ph type="title"/>
          </p:nvPr>
        </p:nvSpPr>
        <p:spPr/>
        <p:txBody>
          <a:bodyPr/>
          <a:lstStyle/>
          <a:p>
            <a:r>
              <a:rPr lang="en-US" dirty="0"/>
              <a:t>Exhibit B – Required Data Fields</a:t>
            </a:r>
          </a:p>
        </p:txBody>
      </p:sp>
      <p:graphicFrame>
        <p:nvGraphicFramePr>
          <p:cNvPr id="4" name="Content Placeholder 3">
            <a:extLst>
              <a:ext uri="{FF2B5EF4-FFF2-40B4-BE49-F238E27FC236}">
                <a16:creationId xmlns:a16="http://schemas.microsoft.com/office/drawing/2014/main" id="{F4C6B795-A0ED-4251-9248-EE85DBCBECE3}"/>
              </a:ext>
            </a:extLst>
          </p:cNvPr>
          <p:cNvGraphicFramePr>
            <a:graphicFrameLocks noGrp="1"/>
          </p:cNvGraphicFramePr>
          <p:nvPr>
            <p:ph idx="1"/>
            <p:extLst>
              <p:ext uri="{D42A27DB-BD31-4B8C-83A1-F6EECF244321}">
                <p14:modId xmlns:p14="http://schemas.microsoft.com/office/powerpoint/2010/main" val="606204270"/>
              </p:ext>
            </p:extLst>
          </p:nvPr>
        </p:nvGraphicFramePr>
        <p:xfrm>
          <a:off x="1524000" y="1828800"/>
          <a:ext cx="7797800" cy="4130040"/>
        </p:xfrm>
        <a:graphic>
          <a:graphicData uri="http://schemas.openxmlformats.org/drawingml/2006/table">
            <a:tbl>
              <a:tblPr>
                <a:tableStyleId>{3B4B98B0-60AC-42C2-AFA5-B58CD77FA1E5}</a:tableStyleId>
              </a:tblPr>
              <a:tblGrid>
                <a:gridCol w="177800">
                  <a:extLst>
                    <a:ext uri="{9D8B030D-6E8A-4147-A177-3AD203B41FA5}">
                      <a16:colId xmlns:a16="http://schemas.microsoft.com/office/drawing/2014/main" val="3684348922"/>
                    </a:ext>
                  </a:extLst>
                </a:gridCol>
                <a:gridCol w="7620000">
                  <a:extLst>
                    <a:ext uri="{9D8B030D-6E8A-4147-A177-3AD203B41FA5}">
                      <a16:colId xmlns:a16="http://schemas.microsoft.com/office/drawing/2014/main" val="752934117"/>
                    </a:ext>
                  </a:extLst>
                </a:gridCol>
              </a:tblGrid>
              <a:tr h="167640">
                <a:tc>
                  <a:txBody>
                    <a:bodyPr/>
                    <a:lstStyle/>
                    <a:p>
                      <a:pPr algn="l" fontAlgn="b"/>
                      <a:r>
                        <a:rPr lang="en-US" sz="1000" b="1" u="none" strike="noStrike" dirty="0">
                          <a:solidFill>
                            <a:srgbClr val="0C415B"/>
                          </a:solidFill>
                          <a:effectLst/>
                        </a:rPr>
                        <a:t>a.</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Claim Type</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574686664"/>
                  </a:ext>
                </a:extLst>
              </a:tr>
              <a:tr h="167640">
                <a:tc>
                  <a:txBody>
                    <a:bodyPr/>
                    <a:lstStyle/>
                    <a:p>
                      <a:pPr algn="l" fontAlgn="b"/>
                      <a:r>
                        <a:rPr lang="en-US" sz="1000" b="1" u="none" strike="noStrike" dirty="0">
                          <a:solidFill>
                            <a:srgbClr val="0C415B"/>
                          </a:solidFill>
                          <a:effectLst/>
                        </a:rPr>
                        <a:t>b.</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Primary Payor Plan</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904993001"/>
                  </a:ext>
                </a:extLst>
              </a:tr>
              <a:tr h="167640">
                <a:tc>
                  <a:txBody>
                    <a:bodyPr/>
                    <a:lstStyle/>
                    <a:p>
                      <a:pPr algn="l" fontAlgn="b"/>
                      <a:r>
                        <a:rPr lang="en-US" sz="1000" b="1" u="none" strike="noStrike" dirty="0">
                          <a:solidFill>
                            <a:srgbClr val="0C415B"/>
                          </a:solidFill>
                          <a:effectLst/>
                        </a:rPr>
                        <a:t>c.</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Secondary Payor Plan</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440568938"/>
                  </a:ext>
                </a:extLst>
              </a:tr>
              <a:tr h="167640">
                <a:tc>
                  <a:txBody>
                    <a:bodyPr/>
                    <a:lstStyle/>
                    <a:p>
                      <a:pPr algn="l" fontAlgn="b"/>
                      <a:r>
                        <a:rPr lang="en-US" sz="1000" b="1" u="none" strike="noStrike">
                          <a:solidFill>
                            <a:srgbClr val="0C415B"/>
                          </a:solidFill>
                          <a:effectLst/>
                        </a:rPr>
                        <a:t>d.</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Transaction Code</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052557466"/>
                  </a:ext>
                </a:extLst>
              </a:tr>
              <a:tr h="167640">
                <a:tc>
                  <a:txBody>
                    <a:bodyPr/>
                    <a:lstStyle/>
                    <a:p>
                      <a:pPr algn="l" fontAlgn="b"/>
                      <a:r>
                        <a:rPr lang="en-US" sz="1000" b="1" u="none" strike="noStrike">
                          <a:solidFill>
                            <a:srgbClr val="0C415B"/>
                          </a:solidFill>
                          <a:effectLst/>
                        </a:rPr>
                        <a:t>e.</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Hospital's Medicaid Number</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882694173"/>
                  </a:ext>
                </a:extLst>
              </a:tr>
              <a:tr h="167640">
                <a:tc>
                  <a:txBody>
                    <a:bodyPr/>
                    <a:lstStyle/>
                    <a:p>
                      <a:pPr algn="l" fontAlgn="b"/>
                      <a:r>
                        <a:rPr lang="en-US" sz="1000" b="1" u="none" strike="noStrike" dirty="0">
                          <a:solidFill>
                            <a:srgbClr val="0C415B"/>
                          </a:solidFill>
                          <a:effectLst/>
                        </a:rPr>
                        <a:t>f.</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Patient Identification Number (PCN)</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023669507"/>
                  </a:ext>
                </a:extLst>
              </a:tr>
              <a:tr h="167640">
                <a:tc>
                  <a:txBody>
                    <a:bodyPr/>
                    <a:lstStyle/>
                    <a:p>
                      <a:pPr algn="l" fontAlgn="b"/>
                      <a:r>
                        <a:rPr lang="en-US" sz="1000" b="1" u="none" strike="noStrike">
                          <a:solidFill>
                            <a:srgbClr val="0C415B"/>
                          </a:solidFill>
                          <a:effectLst/>
                        </a:rPr>
                        <a:t>g.</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Patient's Birth Date</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802613225"/>
                  </a:ext>
                </a:extLst>
              </a:tr>
              <a:tr h="167640">
                <a:tc>
                  <a:txBody>
                    <a:bodyPr/>
                    <a:lstStyle/>
                    <a:p>
                      <a:pPr algn="l" fontAlgn="b"/>
                      <a:r>
                        <a:rPr lang="en-US" sz="1000" b="1" u="none" strike="noStrike">
                          <a:solidFill>
                            <a:srgbClr val="0C415B"/>
                          </a:solidFill>
                          <a:effectLst/>
                        </a:rPr>
                        <a:t>h.</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Patient's Social Security Number</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606773672"/>
                  </a:ext>
                </a:extLst>
              </a:tr>
              <a:tr h="167640">
                <a:tc>
                  <a:txBody>
                    <a:bodyPr/>
                    <a:lstStyle/>
                    <a:p>
                      <a:pPr algn="l" fontAlgn="b"/>
                      <a:r>
                        <a:rPr lang="en-US" sz="1000" b="1" u="none" strike="noStrike" dirty="0" err="1">
                          <a:solidFill>
                            <a:srgbClr val="0C415B"/>
                          </a:solidFill>
                          <a:effectLst/>
                        </a:rPr>
                        <a:t>i</a:t>
                      </a:r>
                      <a:r>
                        <a:rPr lang="en-US" sz="1000" b="1" u="none" strike="noStrike" dirty="0">
                          <a:solidFill>
                            <a:srgbClr val="0C415B"/>
                          </a:solidFill>
                          <a:effectLst/>
                        </a:rPr>
                        <a:t>.</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Patient's Gender</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54133357"/>
                  </a:ext>
                </a:extLst>
              </a:tr>
              <a:tr h="167640">
                <a:tc>
                  <a:txBody>
                    <a:bodyPr/>
                    <a:lstStyle/>
                    <a:p>
                      <a:pPr algn="l" fontAlgn="b"/>
                      <a:r>
                        <a:rPr lang="en-US" sz="1000" b="1" u="none" strike="noStrike">
                          <a:solidFill>
                            <a:srgbClr val="0C415B"/>
                          </a:solidFill>
                          <a:effectLst/>
                        </a:rPr>
                        <a:t>j.</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Patient Name</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178004580"/>
                  </a:ext>
                </a:extLst>
              </a:tr>
              <a:tr h="167640">
                <a:tc>
                  <a:txBody>
                    <a:bodyPr/>
                    <a:lstStyle/>
                    <a:p>
                      <a:pPr algn="l" fontAlgn="b"/>
                      <a:r>
                        <a:rPr lang="en-US" sz="1000" b="1" u="none" strike="noStrike" dirty="0">
                          <a:solidFill>
                            <a:srgbClr val="0C415B"/>
                          </a:solidFill>
                          <a:effectLst/>
                        </a:rPr>
                        <a:t>k.</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Admit Date (see below for acceptable date formats)</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663410789"/>
                  </a:ext>
                </a:extLst>
              </a:tr>
              <a:tr h="167640">
                <a:tc>
                  <a:txBody>
                    <a:bodyPr/>
                    <a:lstStyle/>
                    <a:p>
                      <a:pPr algn="l" fontAlgn="b"/>
                      <a:r>
                        <a:rPr lang="en-US" sz="1000" b="1" u="none" strike="noStrike" dirty="0">
                          <a:solidFill>
                            <a:srgbClr val="0C415B"/>
                          </a:solidFill>
                          <a:effectLst/>
                        </a:rPr>
                        <a:t>l.</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Discharge Date (see below for acceptable date formats)</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660633277"/>
                  </a:ext>
                </a:extLst>
              </a:tr>
              <a:tr h="167640">
                <a:tc>
                  <a:txBody>
                    <a:bodyPr/>
                    <a:lstStyle/>
                    <a:p>
                      <a:pPr algn="l" fontAlgn="b"/>
                      <a:r>
                        <a:rPr lang="en-US" sz="1000" b="1" u="none" strike="noStrike">
                          <a:solidFill>
                            <a:srgbClr val="0C415B"/>
                          </a:solidFill>
                          <a:effectLst/>
                        </a:rPr>
                        <a:t>m.</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Date of Cash Collection</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173319981"/>
                  </a:ext>
                </a:extLst>
              </a:tr>
              <a:tr h="167640">
                <a:tc>
                  <a:txBody>
                    <a:bodyPr/>
                    <a:lstStyle/>
                    <a:p>
                      <a:pPr algn="l" fontAlgn="b"/>
                      <a:r>
                        <a:rPr lang="en-US" sz="1000" b="1" u="none" strike="noStrike">
                          <a:solidFill>
                            <a:srgbClr val="0C415B"/>
                          </a:solidFill>
                          <a:effectLst/>
                        </a:rPr>
                        <a:t>n.</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Amount of Cash Collections</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966294286"/>
                  </a:ext>
                </a:extLst>
              </a:tr>
              <a:tr h="167640">
                <a:tc>
                  <a:txBody>
                    <a:bodyPr/>
                    <a:lstStyle/>
                    <a:p>
                      <a:pPr algn="l" fontAlgn="b"/>
                      <a:r>
                        <a:rPr lang="en-US" sz="1000" b="1" u="none" strike="noStrike" dirty="0">
                          <a:solidFill>
                            <a:srgbClr val="0C415B"/>
                          </a:solidFill>
                          <a:effectLst/>
                        </a:rPr>
                        <a:t>o.</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Indicate if Collection is a 1011 Payment</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743907095"/>
                  </a:ext>
                </a:extLst>
              </a:tr>
              <a:tr h="167640">
                <a:tc>
                  <a:txBody>
                    <a:bodyPr/>
                    <a:lstStyle/>
                    <a:p>
                      <a:pPr algn="l" fontAlgn="b"/>
                      <a:r>
                        <a:rPr lang="en-US" sz="1000" b="1" u="none" strike="noStrike">
                          <a:solidFill>
                            <a:srgbClr val="0C415B"/>
                          </a:solidFill>
                          <a:effectLst/>
                        </a:rPr>
                        <a:t>p.</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Service Indicator (inpatient/outpatient)</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409758744"/>
                  </a:ext>
                </a:extLst>
              </a:tr>
              <a:tr h="167640">
                <a:tc>
                  <a:txBody>
                    <a:bodyPr/>
                    <a:lstStyle/>
                    <a:p>
                      <a:pPr algn="l" fontAlgn="b"/>
                      <a:r>
                        <a:rPr lang="en-US" sz="1000" b="1" u="none" strike="noStrike">
                          <a:solidFill>
                            <a:srgbClr val="0C415B"/>
                          </a:solidFill>
                          <a:effectLst/>
                        </a:rPr>
                        <a:t>q.</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Total Hospital Charges for Services Provided</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273428880"/>
                  </a:ext>
                </a:extLst>
              </a:tr>
              <a:tr h="167640">
                <a:tc>
                  <a:txBody>
                    <a:bodyPr/>
                    <a:lstStyle/>
                    <a:p>
                      <a:pPr algn="l" fontAlgn="b"/>
                      <a:r>
                        <a:rPr lang="en-US" sz="1000" b="1" u="none" strike="noStrike">
                          <a:solidFill>
                            <a:srgbClr val="0C415B"/>
                          </a:solidFill>
                          <a:effectLst/>
                        </a:rPr>
                        <a:t>r.</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Total Physician Charges for Services Provided</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787601053"/>
                  </a:ext>
                </a:extLst>
              </a:tr>
              <a:tr h="167640">
                <a:tc>
                  <a:txBody>
                    <a:bodyPr/>
                    <a:lstStyle/>
                    <a:p>
                      <a:pPr algn="l" fontAlgn="b"/>
                      <a:r>
                        <a:rPr lang="en-US" sz="1000" b="1" u="none" strike="noStrike">
                          <a:solidFill>
                            <a:srgbClr val="0C415B"/>
                          </a:solidFill>
                          <a:effectLst/>
                        </a:rPr>
                        <a:t>s.</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Total Other Non-Hospital Charges for Services Provided</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704145522"/>
                  </a:ext>
                </a:extLst>
              </a:tr>
              <a:tr h="167640">
                <a:tc>
                  <a:txBody>
                    <a:bodyPr/>
                    <a:lstStyle/>
                    <a:p>
                      <a:pPr algn="l" fontAlgn="b"/>
                      <a:r>
                        <a:rPr lang="en-US" sz="1000" b="1" u="none" strike="noStrike" dirty="0">
                          <a:solidFill>
                            <a:srgbClr val="0C415B"/>
                          </a:solidFill>
                          <a:effectLst/>
                        </a:rPr>
                        <a:t>t.</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Insurance Status at Time of Service  (Must Enter "Insured" or "Uninsured")</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818748602"/>
                  </a:ext>
                </a:extLst>
              </a:tr>
              <a:tr h="502920">
                <a:tc>
                  <a:txBody>
                    <a:bodyPr/>
                    <a:lstStyle/>
                    <a:p>
                      <a:pPr algn="l" fontAlgn="t"/>
                      <a:r>
                        <a:rPr lang="en-US" sz="1000" b="1" u="none" strike="noStrike" dirty="0">
                          <a:solidFill>
                            <a:srgbClr val="0C415B"/>
                          </a:solidFill>
                          <a:effectLst/>
                        </a:rPr>
                        <a:t>u.</a:t>
                      </a:r>
                      <a:endParaRPr lang="en-US" sz="1000" b="1" i="0" u="none" strike="noStrike" dirty="0">
                        <a:solidFill>
                          <a:srgbClr val="0C415B"/>
                        </a:solidFill>
                        <a:effectLst/>
                        <a:latin typeface="Arial" panose="020B0604020202020204" pitchFamily="34" charset="0"/>
                      </a:endParaRPr>
                    </a:p>
                  </a:txBody>
                  <a:tcPr marL="0" marR="0" marT="0" marB="0"/>
                </a:tc>
                <a:tc>
                  <a:txBody>
                    <a:bodyPr/>
                    <a:lstStyle/>
                    <a:p>
                      <a:pPr algn="l" fontAlgn="t"/>
                      <a:r>
                        <a:rPr lang="en-US" sz="1000" u="none" strike="noStrike" dirty="0">
                          <a:solidFill>
                            <a:srgbClr val="797979"/>
                          </a:solidFill>
                          <a:effectLst/>
                        </a:rPr>
                        <a:t>If the uninsured claim is being claimed as uninsured due to exhausted benefits or meeting lifetime/annual maximums, please enter "Exhausted" in this column.  If it is being claimed because it is not a covered service under the insurance package enter "Non-Covered Service" (it must be a covered service under the Medicaid state plan).  If neither apply, leave this field blank.</a:t>
                      </a:r>
                      <a:endParaRPr lang="en-US" sz="1000" b="0" i="0" u="none" strike="noStrike" dirty="0">
                        <a:solidFill>
                          <a:srgbClr val="797979"/>
                        </a:solidFill>
                        <a:effectLst/>
                        <a:latin typeface="Arial" panose="020B0604020202020204" pitchFamily="34" charset="0"/>
                      </a:endParaRPr>
                    </a:p>
                  </a:txBody>
                  <a:tcPr marL="0" marR="0" marT="0" marB="0"/>
                </a:tc>
                <a:extLst>
                  <a:ext uri="{0D108BD9-81ED-4DB2-BD59-A6C34878D82A}">
                    <a16:rowId xmlns:a16="http://schemas.microsoft.com/office/drawing/2014/main" val="3322974865"/>
                  </a:ext>
                </a:extLst>
              </a:tr>
              <a:tr h="167640">
                <a:tc>
                  <a:txBody>
                    <a:bodyPr/>
                    <a:lstStyle/>
                    <a:p>
                      <a:pPr algn="l" fontAlgn="b"/>
                      <a:r>
                        <a:rPr lang="en-US" sz="1000" b="1" u="none" strike="noStrike" dirty="0">
                          <a:solidFill>
                            <a:srgbClr val="0C415B"/>
                          </a:solidFill>
                          <a:effectLst/>
                        </a:rPr>
                        <a:t>v.</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Calculated Hospital Collections  IF(O) = "Uninsured" or (P)="Exhausted" or (P)="Non-Covered Service", (L)/((L)+(M)+(N))*(I), 0)</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353015764"/>
                  </a:ext>
                </a:extLst>
              </a:tr>
            </a:tbl>
          </a:graphicData>
        </a:graphic>
      </p:graphicFrame>
      <p:sp>
        <p:nvSpPr>
          <p:cNvPr id="3" name="Footer Placeholder 2">
            <a:extLst>
              <a:ext uri="{FF2B5EF4-FFF2-40B4-BE49-F238E27FC236}">
                <a16:creationId xmlns:a16="http://schemas.microsoft.com/office/drawing/2014/main" id="{47E26E1A-880F-7F4C-8AA2-A4C4494AD8E4}"/>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1DC856AB-303A-354A-B475-1B1298E38931}"/>
              </a:ext>
            </a:extLst>
          </p:cNvPr>
          <p:cNvSpPr>
            <a:spLocks noGrp="1"/>
          </p:cNvSpPr>
          <p:nvPr>
            <p:ph type="sldNum" sz="quarter" idx="12"/>
          </p:nvPr>
        </p:nvSpPr>
        <p:spPr/>
        <p:txBody>
          <a:bodyPr/>
          <a:lstStyle/>
          <a:p>
            <a:fld id="{DF28FB93-0A08-4E7D-8E63-9EFA29F1E093}" type="slidenum">
              <a:rPr lang="en-US" smtClean="0"/>
              <a:pPr/>
              <a:t>32</a:t>
            </a:fld>
            <a:endParaRPr lang="en-US" dirty="0"/>
          </a:p>
        </p:txBody>
      </p:sp>
    </p:spTree>
    <p:extLst>
      <p:ext uri="{BB962C8B-B14F-4D97-AF65-F5344CB8AC3E}">
        <p14:creationId xmlns:p14="http://schemas.microsoft.com/office/powerpoint/2010/main" val="1297363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2E64D-D3F1-4893-BF76-35624E4265EA}"/>
              </a:ext>
            </a:extLst>
          </p:cNvPr>
          <p:cNvSpPr>
            <a:spLocks noGrp="1"/>
          </p:cNvSpPr>
          <p:nvPr>
            <p:ph type="title"/>
          </p:nvPr>
        </p:nvSpPr>
        <p:spPr/>
        <p:txBody>
          <a:bodyPr/>
          <a:lstStyle/>
          <a:p>
            <a:r>
              <a:rPr lang="en-US" dirty="0"/>
              <a:t>Exhibit B</a:t>
            </a:r>
          </a:p>
        </p:txBody>
      </p:sp>
      <p:pic>
        <p:nvPicPr>
          <p:cNvPr id="7" name="Content Placeholder 6">
            <a:extLst>
              <a:ext uri="{FF2B5EF4-FFF2-40B4-BE49-F238E27FC236}">
                <a16:creationId xmlns:a16="http://schemas.microsoft.com/office/drawing/2014/main" id="{6609B518-A7F2-4591-BB56-7EDE10F93C38}"/>
              </a:ext>
            </a:extLst>
          </p:cNvPr>
          <p:cNvPicPr>
            <a:picLocks noGrp="1" noChangeAspect="1"/>
          </p:cNvPicPr>
          <p:nvPr>
            <p:ph idx="1"/>
          </p:nvPr>
        </p:nvPicPr>
        <p:blipFill>
          <a:blip r:embed="rId2"/>
          <a:stretch>
            <a:fillRect/>
          </a:stretch>
        </p:blipFill>
        <p:spPr>
          <a:xfrm>
            <a:off x="293723" y="2362200"/>
            <a:ext cx="11604553" cy="2133600"/>
          </a:xfrm>
        </p:spPr>
      </p:pic>
      <p:sp>
        <p:nvSpPr>
          <p:cNvPr id="4" name="Footer Placeholder 3">
            <a:extLst>
              <a:ext uri="{FF2B5EF4-FFF2-40B4-BE49-F238E27FC236}">
                <a16:creationId xmlns:a16="http://schemas.microsoft.com/office/drawing/2014/main" id="{8FBEAA83-4A6D-487F-BE9E-ED540F901322}"/>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0C332149-C3F7-468B-AB62-4DD3110E9670}"/>
              </a:ext>
            </a:extLst>
          </p:cNvPr>
          <p:cNvSpPr>
            <a:spLocks noGrp="1"/>
          </p:cNvSpPr>
          <p:nvPr>
            <p:ph type="sldNum" sz="quarter" idx="12"/>
          </p:nvPr>
        </p:nvSpPr>
        <p:spPr/>
        <p:txBody>
          <a:bodyPr/>
          <a:lstStyle/>
          <a:p>
            <a:fld id="{DF28FB93-0A08-4E7D-8E63-9EFA29F1E093}" type="slidenum">
              <a:rPr lang="en-US" smtClean="0"/>
              <a:pPr/>
              <a:t>33</a:t>
            </a:fld>
            <a:endParaRPr lang="en-US" dirty="0"/>
          </a:p>
        </p:txBody>
      </p:sp>
    </p:spTree>
    <p:extLst>
      <p:ext uri="{BB962C8B-B14F-4D97-AF65-F5344CB8AC3E}">
        <p14:creationId xmlns:p14="http://schemas.microsoft.com/office/powerpoint/2010/main" val="1441324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60DF8-549C-4097-9996-A9ED9CE0C454}"/>
              </a:ext>
            </a:extLst>
          </p:cNvPr>
          <p:cNvSpPr>
            <a:spLocks noGrp="1"/>
          </p:cNvSpPr>
          <p:nvPr>
            <p:ph type="title"/>
          </p:nvPr>
        </p:nvSpPr>
        <p:spPr/>
        <p:txBody>
          <a:bodyPr/>
          <a:lstStyle/>
          <a:p>
            <a:r>
              <a:rPr lang="en-US" dirty="0"/>
              <a:t>Exhibit C – All other patient types</a:t>
            </a:r>
          </a:p>
        </p:txBody>
      </p:sp>
      <p:sp>
        <p:nvSpPr>
          <p:cNvPr id="3" name="Content Placeholder 2">
            <a:extLst>
              <a:ext uri="{FF2B5EF4-FFF2-40B4-BE49-F238E27FC236}">
                <a16:creationId xmlns:a16="http://schemas.microsoft.com/office/drawing/2014/main" id="{3F728C07-6934-4033-AFC9-D5E021CB2C94}"/>
              </a:ext>
            </a:extLst>
          </p:cNvPr>
          <p:cNvSpPr>
            <a:spLocks noGrp="1"/>
          </p:cNvSpPr>
          <p:nvPr>
            <p:ph idx="1"/>
          </p:nvPr>
        </p:nvSpPr>
        <p:spPr/>
        <p:txBody>
          <a:bodyPr>
            <a:normAutofit fontScale="70000" lnSpcReduction="20000"/>
          </a:bodyPr>
          <a:lstStyle/>
          <a:p>
            <a:r>
              <a:rPr lang="en-US" dirty="0"/>
              <a:t>Similar to the Exhibit A, patient level detail by revenue code</a:t>
            </a:r>
          </a:p>
          <a:p>
            <a:r>
              <a:rPr lang="en-US" dirty="0"/>
              <a:t>Required for all payer types that require internal hospital data</a:t>
            </a:r>
          </a:p>
          <a:p>
            <a:r>
              <a:rPr lang="en-US" dirty="0"/>
              <a:t>Need to include all payments received for patient</a:t>
            </a:r>
          </a:p>
          <a:p>
            <a:pPr lvl="1"/>
            <a:r>
              <a:rPr lang="en-US" dirty="0"/>
              <a:t>This needs to be broken down by payer type</a:t>
            </a:r>
          </a:p>
          <a:p>
            <a:pPr lvl="1"/>
            <a:r>
              <a:rPr lang="en-US" dirty="0"/>
              <a:t>Medicaid FFS, Medicaid MCO/HMO, Medicare FFS, Medicare HMO, other third party payment, patient payments</a:t>
            </a:r>
          </a:p>
          <a:p>
            <a:r>
              <a:rPr lang="en-US" dirty="0"/>
              <a:t>Depending on hospital accounting system, might need additional fields such as GL/Department codes to properly categorize charges by cost report line</a:t>
            </a:r>
          </a:p>
          <a:p>
            <a:r>
              <a:rPr lang="en-US" dirty="0"/>
              <a:t>Payer Types – Separate Exhibit for each</a:t>
            </a:r>
          </a:p>
          <a:p>
            <a:pPr lvl="1"/>
            <a:r>
              <a:rPr lang="en-US" dirty="0"/>
              <a:t>Medicaid FFS </a:t>
            </a:r>
          </a:p>
          <a:p>
            <a:pPr lvl="1"/>
            <a:r>
              <a:rPr lang="en-US" dirty="0"/>
              <a:t>Medicaid MCO/HMO</a:t>
            </a:r>
          </a:p>
          <a:p>
            <a:pPr lvl="1"/>
            <a:r>
              <a:rPr lang="en-US" dirty="0"/>
              <a:t>Medicaid Other Eligible</a:t>
            </a:r>
          </a:p>
          <a:p>
            <a:pPr lvl="1"/>
            <a:r>
              <a:rPr lang="en-US" dirty="0"/>
              <a:t>Crossover</a:t>
            </a:r>
          </a:p>
          <a:p>
            <a:pPr marL="0" indent="0">
              <a:buNone/>
            </a:pPr>
            <a:endParaRPr lang="en-US" dirty="0"/>
          </a:p>
          <a:p>
            <a:pPr marL="240094" lvl="1" indent="0">
              <a:buNone/>
            </a:pPr>
            <a:endParaRPr lang="en-US" dirty="0"/>
          </a:p>
          <a:p>
            <a:pPr marL="240094" lvl="1" indent="0">
              <a:buNone/>
            </a:pPr>
            <a:endParaRPr lang="en-US" dirty="0"/>
          </a:p>
        </p:txBody>
      </p:sp>
      <p:sp>
        <p:nvSpPr>
          <p:cNvPr id="4" name="Footer Placeholder 3">
            <a:extLst>
              <a:ext uri="{FF2B5EF4-FFF2-40B4-BE49-F238E27FC236}">
                <a16:creationId xmlns:a16="http://schemas.microsoft.com/office/drawing/2014/main" id="{D76DB90C-8327-4941-BE1B-1382AEFC509D}"/>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667033CE-3A79-6D46-9E54-A3A363ABFD87}"/>
              </a:ext>
            </a:extLst>
          </p:cNvPr>
          <p:cNvSpPr>
            <a:spLocks noGrp="1"/>
          </p:cNvSpPr>
          <p:nvPr>
            <p:ph type="sldNum" sz="quarter" idx="12"/>
          </p:nvPr>
        </p:nvSpPr>
        <p:spPr/>
        <p:txBody>
          <a:bodyPr/>
          <a:lstStyle/>
          <a:p>
            <a:fld id="{DF28FB93-0A08-4E7D-8E63-9EFA29F1E093}" type="slidenum">
              <a:rPr lang="en-US" smtClean="0"/>
              <a:pPr/>
              <a:t>34</a:t>
            </a:fld>
            <a:endParaRPr lang="en-US" dirty="0"/>
          </a:p>
        </p:txBody>
      </p:sp>
    </p:spTree>
    <p:extLst>
      <p:ext uri="{BB962C8B-B14F-4D97-AF65-F5344CB8AC3E}">
        <p14:creationId xmlns:p14="http://schemas.microsoft.com/office/powerpoint/2010/main" val="91310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D3C3B-ED59-45C8-B633-2EA02F549BD2}"/>
              </a:ext>
            </a:extLst>
          </p:cNvPr>
          <p:cNvSpPr>
            <a:spLocks noGrp="1"/>
          </p:cNvSpPr>
          <p:nvPr>
            <p:ph type="title"/>
          </p:nvPr>
        </p:nvSpPr>
        <p:spPr/>
        <p:txBody>
          <a:bodyPr/>
          <a:lstStyle/>
          <a:p>
            <a:r>
              <a:rPr lang="en-US" dirty="0"/>
              <a:t>Exhibit C – Requires Data Fields</a:t>
            </a:r>
          </a:p>
        </p:txBody>
      </p:sp>
      <p:graphicFrame>
        <p:nvGraphicFramePr>
          <p:cNvPr id="4" name="Content Placeholder 3">
            <a:extLst>
              <a:ext uri="{FF2B5EF4-FFF2-40B4-BE49-F238E27FC236}">
                <a16:creationId xmlns:a16="http://schemas.microsoft.com/office/drawing/2014/main" id="{E1CA9A47-825A-4D59-8971-5339973D9F1A}"/>
              </a:ext>
            </a:extLst>
          </p:cNvPr>
          <p:cNvGraphicFramePr>
            <a:graphicFrameLocks noGrp="1"/>
          </p:cNvGraphicFramePr>
          <p:nvPr>
            <p:ph idx="1"/>
            <p:extLst>
              <p:ext uri="{D42A27DB-BD31-4B8C-83A1-F6EECF244321}">
                <p14:modId xmlns:p14="http://schemas.microsoft.com/office/powerpoint/2010/main" val="1292335276"/>
              </p:ext>
            </p:extLst>
          </p:nvPr>
        </p:nvGraphicFramePr>
        <p:xfrm>
          <a:off x="1447800" y="1752600"/>
          <a:ext cx="7797800" cy="4160520"/>
        </p:xfrm>
        <a:graphic>
          <a:graphicData uri="http://schemas.openxmlformats.org/drawingml/2006/table">
            <a:tbl>
              <a:tblPr>
                <a:tableStyleId>{3B4B98B0-60AC-42C2-AFA5-B58CD77FA1E5}</a:tableStyleId>
              </a:tblPr>
              <a:tblGrid>
                <a:gridCol w="177800">
                  <a:extLst>
                    <a:ext uri="{9D8B030D-6E8A-4147-A177-3AD203B41FA5}">
                      <a16:colId xmlns:a16="http://schemas.microsoft.com/office/drawing/2014/main" val="1641024925"/>
                    </a:ext>
                  </a:extLst>
                </a:gridCol>
                <a:gridCol w="7620000">
                  <a:extLst>
                    <a:ext uri="{9D8B030D-6E8A-4147-A177-3AD203B41FA5}">
                      <a16:colId xmlns:a16="http://schemas.microsoft.com/office/drawing/2014/main" val="1195169599"/>
                    </a:ext>
                  </a:extLst>
                </a:gridCol>
              </a:tblGrid>
              <a:tr h="167640">
                <a:tc>
                  <a:txBody>
                    <a:bodyPr/>
                    <a:lstStyle/>
                    <a:p>
                      <a:pPr algn="l" fontAlgn="b"/>
                      <a:r>
                        <a:rPr lang="en-US" sz="1000" b="1" u="none" strike="noStrike" dirty="0">
                          <a:solidFill>
                            <a:srgbClr val="0C415B"/>
                          </a:solidFill>
                          <a:effectLst/>
                        </a:rPr>
                        <a:t>a.</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Claim Type</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013269834"/>
                  </a:ext>
                </a:extLst>
              </a:tr>
              <a:tr h="167640">
                <a:tc>
                  <a:txBody>
                    <a:bodyPr/>
                    <a:lstStyle/>
                    <a:p>
                      <a:pPr algn="l" fontAlgn="b"/>
                      <a:r>
                        <a:rPr lang="en-US" sz="1000" b="1" u="none" strike="noStrike">
                          <a:solidFill>
                            <a:srgbClr val="0C415B"/>
                          </a:solidFill>
                          <a:effectLst/>
                        </a:rPr>
                        <a:t>b.</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Primary Payor Plan</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510521117"/>
                  </a:ext>
                </a:extLst>
              </a:tr>
              <a:tr h="167640">
                <a:tc>
                  <a:txBody>
                    <a:bodyPr/>
                    <a:lstStyle/>
                    <a:p>
                      <a:pPr algn="l" fontAlgn="b"/>
                      <a:r>
                        <a:rPr lang="en-US" sz="1000" b="1" u="none" strike="noStrike">
                          <a:solidFill>
                            <a:srgbClr val="0C415B"/>
                          </a:solidFill>
                          <a:effectLst/>
                        </a:rPr>
                        <a:t>c.</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Secondary Payor Plan</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17609549"/>
                  </a:ext>
                </a:extLst>
              </a:tr>
              <a:tr h="167640">
                <a:tc>
                  <a:txBody>
                    <a:bodyPr/>
                    <a:lstStyle/>
                    <a:p>
                      <a:pPr algn="l" fontAlgn="b"/>
                      <a:r>
                        <a:rPr lang="en-US" sz="1000" b="1" u="none" strike="noStrike" dirty="0">
                          <a:solidFill>
                            <a:srgbClr val="0C415B"/>
                          </a:solidFill>
                          <a:effectLst/>
                        </a:rPr>
                        <a:t>d.</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Hospital Medicaid Number</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427396972"/>
                  </a:ext>
                </a:extLst>
              </a:tr>
              <a:tr h="167640">
                <a:tc>
                  <a:txBody>
                    <a:bodyPr/>
                    <a:lstStyle/>
                    <a:p>
                      <a:pPr algn="l" fontAlgn="b"/>
                      <a:r>
                        <a:rPr lang="en-US" sz="1000" b="1" u="none" strike="noStrike" dirty="0">
                          <a:solidFill>
                            <a:srgbClr val="0C415B"/>
                          </a:solidFill>
                          <a:effectLst/>
                        </a:rPr>
                        <a:t>e.</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Patient Identification Number (PCN)</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9834184"/>
                  </a:ext>
                </a:extLst>
              </a:tr>
              <a:tr h="167640">
                <a:tc>
                  <a:txBody>
                    <a:bodyPr/>
                    <a:lstStyle/>
                    <a:p>
                      <a:pPr algn="l" fontAlgn="b"/>
                      <a:r>
                        <a:rPr lang="en-US" sz="1000" b="1" u="none" strike="noStrike">
                          <a:solidFill>
                            <a:srgbClr val="0C415B"/>
                          </a:solidFill>
                          <a:effectLst/>
                        </a:rPr>
                        <a:t>f.</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Patient's Medicaid Recipient Number</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287528272"/>
                  </a:ext>
                </a:extLst>
              </a:tr>
              <a:tr h="167640">
                <a:tc>
                  <a:txBody>
                    <a:bodyPr/>
                    <a:lstStyle/>
                    <a:p>
                      <a:pPr algn="l" fontAlgn="b"/>
                      <a:r>
                        <a:rPr lang="en-US" sz="1000" b="1" u="none" strike="noStrike">
                          <a:solidFill>
                            <a:srgbClr val="0C415B"/>
                          </a:solidFill>
                          <a:effectLst/>
                        </a:rPr>
                        <a:t>g.</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Patient's Birth Date*</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544479267"/>
                  </a:ext>
                </a:extLst>
              </a:tr>
              <a:tr h="167640">
                <a:tc>
                  <a:txBody>
                    <a:bodyPr/>
                    <a:lstStyle/>
                    <a:p>
                      <a:pPr algn="l" fontAlgn="b"/>
                      <a:r>
                        <a:rPr lang="en-US" sz="1000" b="1" u="none" strike="noStrike">
                          <a:solidFill>
                            <a:srgbClr val="0C415B"/>
                          </a:solidFill>
                          <a:effectLst/>
                        </a:rPr>
                        <a:t>h.</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Patient's Social Security Number*</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740185698"/>
                  </a:ext>
                </a:extLst>
              </a:tr>
              <a:tr h="167640">
                <a:tc>
                  <a:txBody>
                    <a:bodyPr/>
                    <a:lstStyle/>
                    <a:p>
                      <a:pPr algn="l" fontAlgn="b"/>
                      <a:r>
                        <a:rPr lang="en-US" sz="1000" b="1" u="none" strike="noStrike">
                          <a:solidFill>
                            <a:srgbClr val="0C415B"/>
                          </a:solidFill>
                          <a:effectLst/>
                        </a:rPr>
                        <a:t>i.</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Patient's Gender*</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938740751"/>
                  </a:ext>
                </a:extLst>
              </a:tr>
              <a:tr h="167640">
                <a:tc>
                  <a:txBody>
                    <a:bodyPr/>
                    <a:lstStyle/>
                    <a:p>
                      <a:pPr algn="l" fontAlgn="b"/>
                      <a:r>
                        <a:rPr lang="en-US" sz="1000" b="1" u="none" strike="noStrike" dirty="0">
                          <a:solidFill>
                            <a:srgbClr val="0C415B"/>
                          </a:solidFill>
                          <a:effectLst/>
                        </a:rPr>
                        <a:t>j.</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Patient Name</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775456239"/>
                  </a:ext>
                </a:extLst>
              </a:tr>
              <a:tr h="167640">
                <a:tc>
                  <a:txBody>
                    <a:bodyPr/>
                    <a:lstStyle/>
                    <a:p>
                      <a:pPr algn="l" fontAlgn="t"/>
                      <a:r>
                        <a:rPr lang="en-US" sz="1000" b="1" u="none" strike="noStrike">
                          <a:solidFill>
                            <a:srgbClr val="0C415B"/>
                          </a:solidFill>
                          <a:effectLst/>
                        </a:rPr>
                        <a:t>k.</a:t>
                      </a:r>
                      <a:endParaRPr lang="en-US" sz="1000" b="1" i="0" u="none" strike="noStrike">
                        <a:solidFill>
                          <a:srgbClr val="0C415B"/>
                        </a:solidFill>
                        <a:effectLst/>
                        <a:latin typeface="Arial" panose="020B0604020202020204" pitchFamily="34" charset="0"/>
                      </a:endParaRPr>
                    </a:p>
                  </a:txBody>
                  <a:tcPr marL="0" marR="0" marT="0" marB="0"/>
                </a:tc>
                <a:tc>
                  <a:txBody>
                    <a:bodyPr/>
                    <a:lstStyle/>
                    <a:p>
                      <a:pPr algn="l" fontAlgn="b"/>
                      <a:r>
                        <a:rPr lang="en-US" sz="1000" u="none" strike="noStrike" dirty="0">
                          <a:solidFill>
                            <a:srgbClr val="797979"/>
                          </a:solidFill>
                          <a:effectLst/>
                        </a:rPr>
                        <a:t>Admit Date (see below for acceptable date formats)</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50686885"/>
                  </a:ext>
                </a:extLst>
              </a:tr>
              <a:tr h="167640">
                <a:tc>
                  <a:txBody>
                    <a:bodyPr/>
                    <a:lstStyle/>
                    <a:p>
                      <a:pPr algn="l" fontAlgn="b"/>
                      <a:r>
                        <a:rPr lang="en-US" sz="1000" b="1" u="none" strike="noStrike">
                          <a:solidFill>
                            <a:srgbClr val="0C415B"/>
                          </a:solidFill>
                          <a:effectLst/>
                        </a:rPr>
                        <a:t>l.</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Discharge Date (see below for acceptable date formats)</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517941026"/>
                  </a:ext>
                </a:extLst>
              </a:tr>
              <a:tr h="167640">
                <a:tc>
                  <a:txBody>
                    <a:bodyPr/>
                    <a:lstStyle/>
                    <a:p>
                      <a:pPr algn="l" fontAlgn="t"/>
                      <a:r>
                        <a:rPr lang="en-US" sz="1000" b="1" u="none" strike="noStrike" dirty="0">
                          <a:solidFill>
                            <a:srgbClr val="0C415B"/>
                          </a:solidFill>
                          <a:effectLst/>
                        </a:rPr>
                        <a:t>m.</a:t>
                      </a:r>
                      <a:endParaRPr lang="en-US" sz="1000" b="1" i="0" u="none" strike="noStrike" dirty="0">
                        <a:solidFill>
                          <a:srgbClr val="0C415B"/>
                        </a:solidFill>
                        <a:effectLst/>
                        <a:latin typeface="Arial" panose="020B0604020202020204" pitchFamily="34" charset="0"/>
                      </a:endParaRPr>
                    </a:p>
                  </a:txBody>
                  <a:tcPr marL="0" marR="0" marT="0" marB="0"/>
                </a:tc>
                <a:tc>
                  <a:txBody>
                    <a:bodyPr/>
                    <a:lstStyle/>
                    <a:p>
                      <a:pPr algn="l" fontAlgn="b"/>
                      <a:r>
                        <a:rPr lang="en-US" sz="1000" u="none" strike="noStrike">
                          <a:solidFill>
                            <a:srgbClr val="797979"/>
                          </a:solidFill>
                          <a:effectLst/>
                        </a:rPr>
                        <a:t>Service Indicator (inpatient/outpatient)</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88276861"/>
                  </a:ext>
                </a:extLst>
              </a:tr>
              <a:tr h="167640">
                <a:tc>
                  <a:txBody>
                    <a:bodyPr/>
                    <a:lstStyle/>
                    <a:p>
                      <a:pPr algn="l" fontAlgn="t"/>
                      <a:r>
                        <a:rPr lang="en-US" sz="1000" b="1" u="none" strike="noStrike">
                          <a:solidFill>
                            <a:srgbClr val="0C415B"/>
                          </a:solidFill>
                          <a:effectLst/>
                        </a:rPr>
                        <a:t>n.</a:t>
                      </a:r>
                      <a:endParaRPr lang="en-US" sz="1000" b="1" i="0" u="none" strike="noStrike">
                        <a:solidFill>
                          <a:srgbClr val="0C415B"/>
                        </a:solidFill>
                        <a:effectLst/>
                        <a:latin typeface="Arial" panose="020B0604020202020204" pitchFamily="34" charset="0"/>
                      </a:endParaRPr>
                    </a:p>
                  </a:txBody>
                  <a:tcPr marL="0" marR="0" marT="0" marB="0"/>
                </a:tc>
                <a:tc>
                  <a:txBody>
                    <a:bodyPr/>
                    <a:lstStyle/>
                    <a:p>
                      <a:pPr algn="l" fontAlgn="b"/>
                      <a:r>
                        <a:rPr lang="en-US" sz="1000" u="none" strike="noStrike">
                          <a:solidFill>
                            <a:srgbClr val="797979"/>
                          </a:solidFill>
                          <a:effectLst/>
                        </a:rPr>
                        <a:t>Revenue Code</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9471731"/>
                  </a:ext>
                </a:extLst>
              </a:tr>
              <a:tr h="167640">
                <a:tc>
                  <a:txBody>
                    <a:bodyPr/>
                    <a:lstStyle/>
                    <a:p>
                      <a:pPr algn="l" fontAlgn="t"/>
                      <a:r>
                        <a:rPr lang="en-US" sz="1000" b="1" u="none" strike="noStrike" dirty="0">
                          <a:solidFill>
                            <a:srgbClr val="0C415B"/>
                          </a:solidFill>
                          <a:effectLst/>
                        </a:rPr>
                        <a:t>o.</a:t>
                      </a:r>
                      <a:endParaRPr lang="en-US" sz="1000" b="1" i="0" u="none" strike="noStrike" dirty="0">
                        <a:solidFill>
                          <a:srgbClr val="0C415B"/>
                        </a:solidFill>
                        <a:effectLst/>
                        <a:latin typeface="Arial" panose="020B0604020202020204" pitchFamily="34" charset="0"/>
                      </a:endParaRPr>
                    </a:p>
                  </a:txBody>
                  <a:tcPr marL="0" marR="0" marT="0" marB="0"/>
                </a:tc>
                <a:tc>
                  <a:txBody>
                    <a:bodyPr/>
                    <a:lstStyle/>
                    <a:p>
                      <a:pPr algn="l" fontAlgn="b"/>
                      <a:r>
                        <a:rPr lang="en-US" sz="1000" u="none" strike="noStrike">
                          <a:solidFill>
                            <a:srgbClr val="797979"/>
                          </a:solidFill>
                          <a:effectLst/>
                        </a:rPr>
                        <a:t>Revenue Code Charges</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272677907"/>
                  </a:ext>
                </a:extLst>
              </a:tr>
              <a:tr h="167640">
                <a:tc>
                  <a:txBody>
                    <a:bodyPr/>
                    <a:lstStyle/>
                    <a:p>
                      <a:pPr algn="l" fontAlgn="b"/>
                      <a:r>
                        <a:rPr lang="en-US" sz="1000" b="1" u="none" strike="noStrike">
                          <a:solidFill>
                            <a:srgbClr val="0C415B"/>
                          </a:solidFill>
                          <a:effectLst/>
                        </a:rPr>
                        <a:t>p.</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Routine Days of Care</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3356721421"/>
                  </a:ext>
                </a:extLst>
              </a:tr>
              <a:tr h="167640">
                <a:tc>
                  <a:txBody>
                    <a:bodyPr/>
                    <a:lstStyle/>
                    <a:p>
                      <a:pPr algn="l" fontAlgn="b"/>
                      <a:r>
                        <a:rPr lang="en-US" sz="1000" b="1" u="none" strike="noStrike">
                          <a:solidFill>
                            <a:srgbClr val="0C415B"/>
                          </a:solidFill>
                          <a:effectLst/>
                        </a:rPr>
                        <a:t>q.</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Medicare Traditional Payments (all payments received for the services provided from the admit date through the present)</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560704064"/>
                  </a:ext>
                </a:extLst>
              </a:tr>
              <a:tr h="167640">
                <a:tc>
                  <a:txBody>
                    <a:bodyPr/>
                    <a:lstStyle/>
                    <a:p>
                      <a:pPr algn="l" fontAlgn="b"/>
                      <a:r>
                        <a:rPr lang="en-US" sz="1000" b="1" u="none" strike="noStrike" dirty="0">
                          <a:solidFill>
                            <a:srgbClr val="0C415B"/>
                          </a:solidFill>
                          <a:effectLst/>
                        </a:rPr>
                        <a:t>r.</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Medicare HMO Payments (all payments received for the services provided from the admit date through the present)</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6161559"/>
                  </a:ext>
                </a:extLst>
              </a:tr>
              <a:tr h="167640">
                <a:tc>
                  <a:txBody>
                    <a:bodyPr/>
                    <a:lstStyle/>
                    <a:p>
                      <a:pPr algn="l" fontAlgn="t"/>
                      <a:r>
                        <a:rPr lang="en-US" sz="1000" b="1" u="none" strike="noStrike" dirty="0">
                          <a:solidFill>
                            <a:srgbClr val="0C415B"/>
                          </a:solidFill>
                          <a:effectLst/>
                        </a:rPr>
                        <a:t>s.</a:t>
                      </a:r>
                      <a:endParaRPr lang="en-US" sz="1000" b="1" i="0" u="none" strike="noStrike" dirty="0">
                        <a:solidFill>
                          <a:srgbClr val="0C415B"/>
                        </a:solidFill>
                        <a:effectLst/>
                        <a:latin typeface="Arial" panose="020B0604020202020204" pitchFamily="34" charset="0"/>
                      </a:endParaRPr>
                    </a:p>
                  </a:txBody>
                  <a:tcPr marL="0" marR="0" marT="0" marB="0"/>
                </a:tc>
                <a:tc>
                  <a:txBody>
                    <a:bodyPr/>
                    <a:lstStyle/>
                    <a:p>
                      <a:pPr algn="l" fontAlgn="b"/>
                      <a:r>
                        <a:rPr lang="en-US" sz="1000" u="none" strike="noStrike">
                          <a:solidFill>
                            <a:srgbClr val="797979"/>
                          </a:solidFill>
                          <a:effectLst/>
                        </a:rPr>
                        <a:t>Medicaid Payments (all payments received for the services provided from the admit date through the present)</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531928464"/>
                  </a:ext>
                </a:extLst>
              </a:tr>
              <a:tr h="167640">
                <a:tc>
                  <a:txBody>
                    <a:bodyPr/>
                    <a:lstStyle/>
                    <a:p>
                      <a:pPr algn="l" fontAlgn="b"/>
                      <a:r>
                        <a:rPr lang="en-US" sz="1000" b="1" u="none" strike="noStrike">
                          <a:solidFill>
                            <a:srgbClr val="0C415B"/>
                          </a:solidFill>
                          <a:effectLst/>
                        </a:rPr>
                        <a:t>t.</a:t>
                      </a:r>
                      <a:endParaRPr lang="en-US" sz="1000" b="1" i="0" u="none" strike="noStrike">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a:solidFill>
                            <a:srgbClr val="797979"/>
                          </a:solidFill>
                          <a:effectLst/>
                        </a:rPr>
                        <a:t>Medicaid MCO Payments (all payments received for the services provided from the admit date through the present)</a:t>
                      </a:r>
                      <a:endParaRPr lang="en-US" sz="1000" b="0" i="0" u="none" strike="noStrike">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906060265"/>
                  </a:ext>
                </a:extLst>
              </a:tr>
              <a:tr h="335280">
                <a:tc>
                  <a:txBody>
                    <a:bodyPr/>
                    <a:lstStyle/>
                    <a:p>
                      <a:pPr algn="l" fontAlgn="t"/>
                      <a:r>
                        <a:rPr lang="en-US" sz="1000" b="1" u="none" strike="noStrike" dirty="0">
                          <a:solidFill>
                            <a:srgbClr val="0C415B"/>
                          </a:solidFill>
                          <a:effectLst/>
                        </a:rPr>
                        <a:t>u.</a:t>
                      </a:r>
                      <a:endParaRPr lang="en-US" sz="1000" b="1" i="0" u="none" strike="noStrike" dirty="0">
                        <a:solidFill>
                          <a:srgbClr val="0C415B"/>
                        </a:solidFill>
                        <a:effectLst/>
                        <a:latin typeface="Arial" panose="020B0604020202020204" pitchFamily="34" charset="0"/>
                      </a:endParaRPr>
                    </a:p>
                  </a:txBody>
                  <a:tcPr marL="0" marR="0" marT="0" marB="0"/>
                </a:tc>
                <a:tc>
                  <a:txBody>
                    <a:bodyPr/>
                    <a:lstStyle/>
                    <a:p>
                      <a:pPr algn="l" fontAlgn="t"/>
                      <a:r>
                        <a:rPr lang="en-US" sz="1000" u="none" strike="noStrike">
                          <a:solidFill>
                            <a:srgbClr val="797979"/>
                          </a:solidFill>
                          <a:effectLst/>
                        </a:rPr>
                        <a:t>Private Insurance (primary or third party liability) Payments (all payments received for the services provided from the admit date through the present)</a:t>
                      </a:r>
                      <a:endParaRPr lang="en-US" sz="1000" b="0" i="0" u="none" strike="noStrike">
                        <a:solidFill>
                          <a:srgbClr val="797979"/>
                        </a:solidFill>
                        <a:effectLst/>
                        <a:latin typeface="Arial" panose="020B0604020202020204" pitchFamily="34" charset="0"/>
                      </a:endParaRPr>
                    </a:p>
                  </a:txBody>
                  <a:tcPr marL="0" marR="0" marT="0" marB="0"/>
                </a:tc>
                <a:extLst>
                  <a:ext uri="{0D108BD9-81ED-4DB2-BD59-A6C34878D82A}">
                    <a16:rowId xmlns:a16="http://schemas.microsoft.com/office/drawing/2014/main" val="1794672708"/>
                  </a:ext>
                </a:extLst>
              </a:tr>
              <a:tr h="167640">
                <a:tc>
                  <a:txBody>
                    <a:bodyPr/>
                    <a:lstStyle/>
                    <a:p>
                      <a:pPr algn="l" fontAlgn="b"/>
                      <a:r>
                        <a:rPr lang="en-US" sz="1000" b="1" u="none" strike="noStrike" dirty="0">
                          <a:solidFill>
                            <a:srgbClr val="0C415B"/>
                          </a:solidFill>
                          <a:effectLst/>
                        </a:rPr>
                        <a:t>v.</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Self-Pay payments   (all payments received from patients for the services provided from the admit date through the present)</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155308278"/>
                  </a:ext>
                </a:extLst>
              </a:tr>
              <a:tr h="167640">
                <a:tc>
                  <a:txBody>
                    <a:bodyPr/>
                    <a:lstStyle/>
                    <a:p>
                      <a:pPr algn="l" fontAlgn="b"/>
                      <a:r>
                        <a:rPr lang="en-US" sz="1000" b="1" u="none" strike="noStrike" dirty="0">
                          <a:solidFill>
                            <a:srgbClr val="0C415B"/>
                          </a:solidFill>
                          <a:effectLst/>
                        </a:rPr>
                        <a:t>w.</a:t>
                      </a:r>
                      <a:endParaRPr lang="en-US" sz="1000" b="1" i="0" u="none" strike="noStrike" dirty="0">
                        <a:solidFill>
                          <a:srgbClr val="0C415B"/>
                        </a:solidFill>
                        <a:effectLst/>
                        <a:latin typeface="Arial" panose="020B0604020202020204" pitchFamily="34" charset="0"/>
                      </a:endParaRPr>
                    </a:p>
                  </a:txBody>
                  <a:tcPr marL="0" marR="0" marT="0" marB="0" anchor="b"/>
                </a:tc>
                <a:tc>
                  <a:txBody>
                    <a:bodyPr/>
                    <a:lstStyle/>
                    <a:p>
                      <a:pPr algn="l" fontAlgn="b"/>
                      <a:r>
                        <a:rPr lang="en-US" sz="1000" u="none" strike="noStrike" dirty="0">
                          <a:solidFill>
                            <a:srgbClr val="797979"/>
                          </a:solidFill>
                          <a:effectLst/>
                        </a:rPr>
                        <a:t>Total Payments received on the claim (sum of all payments listed above)</a:t>
                      </a:r>
                      <a:endParaRPr lang="en-US" sz="1000" b="0" i="0" u="none" strike="noStrike" dirty="0">
                        <a:solidFill>
                          <a:srgbClr val="797979"/>
                        </a:solidFill>
                        <a:effectLst/>
                        <a:latin typeface="Arial" panose="020B0604020202020204" pitchFamily="34" charset="0"/>
                      </a:endParaRPr>
                    </a:p>
                  </a:txBody>
                  <a:tcPr marL="0" marR="0" marT="0" marB="0" anchor="b"/>
                </a:tc>
                <a:extLst>
                  <a:ext uri="{0D108BD9-81ED-4DB2-BD59-A6C34878D82A}">
                    <a16:rowId xmlns:a16="http://schemas.microsoft.com/office/drawing/2014/main" val="2449655972"/>
                  </a:ext>
                </a:extLst>
              </a:tr>
            </a:tbl>
          </a:graphicData>
        </a:graphic>
      </p:graphicFrame>
      <p:sp>
        <p:nvSpPr>
          <p:cNvPr id="3" name="Footer Placeholder 2">
            <a:extLst>
              <a:ext uri="{FF2B5EF4-FFF2-40B4-BE49-F238E27FC236}">
                <a16:creationId xmlns:a16="http://schemas.microsoft.com/office/drawing/2014/main" id="{88F3DD5E-5295-8040-A031-1351957ED28A}"/>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F91B0DFD-1F0C-E149-A7DF-8DDD073C115D}"/>
              </a:ext>
            </a:extLst>
          </p:cNvPr>
          <p:cNvSpPr>
            <a:spLocks noGrp="1"/>
          </p:cNvSpPr>
          <p:nvPr>
            <p:ph type="sldNum" sz="quarter" idx="12"/>
          </p:nvPr>
        </p:nvSpPr>
        <p:spPr/>
        <p:txBody>
          <a:bodyPr/>
          <a:lstStyle/>
          <a:p>
            <a:fld id="{DF28FB93-0A08-4E7D-8E63-9EFA29F1E093}" type="slidenum">
              <a:rPr lang="en-US" smtClean="0"/>
              <a:pPr/>
              <a:t>35</a:t>
            </a:fld>
            <a:endParaRPr lang="en-US" dirty="0"/>
          </a:p>
        </p:txBody>
      </p:sp>
    </p:spTree>
    <p:extLst>
      <p:ext uri="{BB962C8B-B14F-4D97-AF65-F5344CB8AC3E}">
        <p14:creationId xmlns:p14="http://schemas.microsoft.com/office/powerpoint/2010/main" val="3017424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2A2F7-FB5F-426D-99E5-3EA351424DE5}"/>
              </a:ext>
            </a:extLst>
          </p:cNvPr>
          <p:cNvSpPr>
            <a:spLocks noGrp="1"/>
          </p:cNvSpPr>
          <p:nvPr>
            <p:ph type="title"/>
          </p:nvPr>
        </p:nvSpPr>
        <p:spPr/>
        <p:txBody>
          <a:bodyPr/>
          <a:lstStyle/>
          <a:p>
            <a:r>
              <a:rPr lang="en-US" dirty="0"/>
              <a:t>Exhibit C</a:t>
            </a:r>
          </a:p>
        </p:txBody>
      </p:sp>
      <p:pic>
        <p:nvPicPr>
          <p:cNvPr id="7" name="Content Placeholder 6">
            <a:extLst>
              <a:ext uri="{FF2B5EF4-FFF2-40B4-BE49-F238E27FC236}">
                <a16:creationId xmlns:a16="http://schemas.microsoft.com/office/drawing/2014/main" id="{56208DBD-E73B-4C34-89C1-751CB032AB13}"/>
              </a:ext>
            </a:extLst>
          </p:cNvPr>
          <p:cNvPicPr>
            <a:picLocks noGrp="1" noChangeAspect="1"/>
          </p:cNvPicPr>
          <p:nvPr>
            <p:ph idx="1"/>
          </p:nvPr>
        </p:nvPicPr>
        <p:blipFill>
          <a:blip r:embed="rId2"/>
          <a:stretch>
            <a:fillRect/>
          </a:stretch>
        </p:blipFill>
        <p:spPr>
          <a:xfrm>
            <a:off x="152401" y="2201341"/>
            <a:ext cx="11887200" cy="1349728"/>
          </a:xfrm>
        </p:spPr>
      </p:pic>
      <p:sp>
        <p:nvSpPr>
          <p:cNvPr id="4" name="Footer Placeholder 3">
            <a:extLst>
              <a:ext uri="{FF2B5EF4-FFF2-40B4-BE49-F238E27FC236}">
                <a16:creationId xmlns:a16="http://schemas.microsoft.com/office/drawing/2014/main" id="{FC964567-AB4B-40CD-9772-332AACA8B219}"/>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0DB44EC5-58A0-495D-B483-B629FAA4EA1C}"/>
              </a:ext>
            </a:extLst>
          </p:cNvPr>
          <p:cNvSpPr>
            <a:spLocks noGrp="1"/>
          </p:cNvSpPr>
          <p:nvPr>
            <p:ph type="sldNum" sz="quarter" idx="12"/>
          </p:nvPr>
        </p:nvSpPr>
        <p:spPr/>
        <p:txBody>
          <a:bodyPr/>
          <a:lstStyle/>
          <a:p>
            <a:fld id="{DF28FB93-0A08-4E7D-8E63-9EFA29F1E093}" type="slidenum">
              <a:rPr lang="en-US" smtClean="0"/>
              <a:pPr/>
              <a:t>36</a:t>
            </a:fld>
            <a:endParaRPr lang="en-US" dirty="0"/>
          </a:p>
        </p:txBody>
      </p:sp>
    </p:spTree>
    <p:extLst>
      <p:ext uri="{BB962C8B-B14F-4D97-AF65-F5344CB8AC3E}">
        <p14:creationId xmlns:p14="http://schemas.microsoft.com/office/powerpoint/2010/main" val="40180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183C0-8402-4909-9908-EA8A6FDAEE70}"/>
              </a:ext>
            </a:extLst>
          </p:cNvPr>
          <p:cNvSpPr>
            <a:spLocks noGrp="1"/>
          </p:cNvSpPr>
          <p:nvPr>
            <p:ph type="title"/>
          </p:nvPr>
        </p:nvSpPr>
        <p:spPr/>
        <p:txBody>
          <a:bodyPr/>
          <a:lstStyle/>
          <a:p>
            <a:r>
              <a:rPr lang="en-US" dirty="0"/>
              <a:t>Preparing for the DSH Examination</a:t>
            </a:r>
          </a:p>
        </p:txBody>
      </p:sp>
      <p:sp>
        <p:nvSpPr>
          <p:cNvPr id="3" name="Content Placeholder 2">
            <a:extLst>
              <a:ext uri="{FF2B5EF4-FFF2-40B4-BE49-F238E27FC236}">
                <a16:creationId xmlns:a16="http://schemas.microsoft.com/office/drawing/2014/main" id="{D94D6996-F9BF-4852-AB50-49A2DD25BFE0}"/>
              </a:ext>
            </a:extLst>
          </p:cNvPr>
          <p:cNvSpPr>
            <a:spLocks noGrp="1"/>
          </p:cNvSpPr>
          <p:nvPr>
            <p:ph idx="1"/>
          </p:nvPr>
        </p:nvSpPr>
        <p:spPr>
          <a:xfrm>
            <a:off x="1371600" y="1828800"/>
            <a:ext cx="10058399" cy="4439532"/>
          </a:xfrm>
        </p:spPr>
        <p:txBody>
          <a:bodyPr>
            <a:normAutofit fontScale="92500" lnSpcReduction="10000"/>
          </a:bodyPr>
          <a:lstStyle/>
          <a:p>
            <a:r>
              <a:rPr lang="en-US" dirty="0"/>
              <a:t>There are some things that you can do now</a:t>
            </a:r>
          </a:p>
          <a:p>
            <a:r>
              <a:rPr lang="en-US" dirty="0"/>
              <a:t>Start gathering all financial documents that will be used to complete the surveys. These will also need to be submitted with the surveys. </a:t>
            </a:r>
          </a:p>
          <a:p>
            <a:pPr lvl="1"/>
            <a:r>
              <a:rPr lang="en-US" dirty="0"/>
              <a:t>Financial Statements</a:t>
            </a:r>
          </a:p>
          <a:p>
            <a:pPr lvl="1"/>
            <a:r>
              <a:rPr lang="en-US" dirty="0"/>
              <a:t>Listing of other Medicaid Supplemental Payments</a:t>
            </a:r>
          </a:p>
          <a:p>
            <a:pPr lvl="1"/>
            <a:r>
              <a:rPr lang="en-US" dirty="0"/>
              <a:t>Working Trial Balance</a:t>
            </a:r>
          </a:p>
          <a:p>
            <a:pPr lvl="1"/>
            <a:r>
              <a:rPr lang="en-US" dirty="0"/>
              <a:t>Medicare Cost Report</a:t>
            </a:r>
          </a:p>
          <a:p>
            <a:pPr lvl="1"/>
            <a:r>
              <a:rPr lang="en-US" dirty="0"/>
              <a:t>Logical statements</a:t>
            </a:r>
          </a:p>
          <a:p>
            <a:r>
              <a:rPr lang="en-US" dirty="0"/>
              <a:t>Review prior year results</a:t>
            </a:r>
          </a:p>
          <a:p>
            <a:pPr lvl="1"/>
            <a:r>
              <a:rPr lang="en-US" dirty="0"/>
              <a:t>Are you including all eligible accounts?</a:t>
            </a:r>
          </a:p>
          <a:p>
            <a:pPr lvl="1"/>
            <a:r>
              <a:rPr lang="en-US" dirty="0"/>
              <a:t>Were any adjustments made in prior years?</a:t>
            </a:r>
          </a:p>
          <a:p>
            <a:pPr lvl="1"/>
            <a:endParaRPr lang="en-US" dirty="0"/>
          </a:p>
        </p:txBody>
      </p:sp>
      <p:sp>
        <p:nvSpPr>
          <p:cNvPr id="4" name="Footer Placeholder 3">
            <a:extLst>
              <a:ext uri="{FF2B5EF4-FFF2-40B4-BE49-F238E27FC236}">
                <a16:creationId xmlns:a16="http://schemas.microsoft.com/office/drawing/2014/main" id="{AE6ADEBC-F3A9-2B42-AC01-CFD4106D8958}"/>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E74161FD-F0DB-AA44-A6CE-F18004DB2852}"/>
              </a:ext>
            </a:extLst>
          </p:cNvPr>
          <p:cNvSpPr>
            <a:spLocks noGrp="1"/>
          </p:cNvSpPr>
          <p:nvPr>
            <p:ph type="sldNum" sz="quarter" idx="12"/>
          </p:nvPr>
        </p:nvSpPr>
        <p:spPr/>
        <p:txBody>
          <a:bodyPr/>
          <a:lstStyle/>
          <a:p>
            <a:fld id="{DF28FB93-0A08-4E7D-8E63-9EFA29F1E093}" type="slidenum">
              <a:rPr lang="en-US" smtClean="0"/>
              <a:pPr/>
              <a:t>37</a:t>
            </a:fld>
            <a:endParaRPr lang="en-US" dirty="0"/>
          </a:p>
        </p:txBody>
      </p:sp>
    </p:spTree>
    <p:extLst>
      <p:ext uri="{BB962C8B-B14F-4D97-AF65-F5344CB8AC3E}">
        <p14:creationId xmlns:p14="http://schemas.microsoft.com/office/powerpoint/2010/main" val="2145474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6D92C-DC30-4158-B620-33DFC90B3478}"/>
              </a:ext>
            </a:extLst>
          </p:cNvPr>
          <p:cNvSpPr>
            <a:spLocks noGrp="1"/>
          </p:cNvSpPr>
          <p:nvPr>
            <p:ph type="title"/>
          </p:nvPr>
        </p:nvSpPr>
        <p:spPr/>
        <p:txBody>
          <a:bodyPr/>
          <a:lstStyle/>
          <a:p>
            <a:r>
              <a:rPr lang="en-US" dirty="0"/>
              <a:t>Preparing for the DSH Examination</a:t>
            </a:r>
          </a:p>
        </p:txBody>
      </p:sp>
      <p:sp>
        <p:nvSpPr>
          <p:cNvPr id="3" name="Content Placeholder 2">
            <a:extLst>
              <a:ext uri="{FF2B5EF4-FFF2-40B4-BE49-F238E27FC236}">
                <a16:creationId xmlns:a16="http://schemas.microsoft.com/office/drawing/2014/main" id="{08E58B1C-41FB-46C3-8362-D0690CB4C3EE}"/>
              </a:ext>
            </a:extLst>
          </p:cNvPr>
          <p:cNvSpPr>
            <a:spLocks noGrp="1"/>
          </p:cNvSpPr>
          <p:nvPr>
            <p:ph idx="1"/>
          </p:nvPr>
        </p:nvSpPr>
        <p:spPr/>
        <p:txBody>
          <a:bodyPr/>
          <a:lstStyle/>
          <a:p>
            <a:r>
              <a:rPr lang="en-US" dirty="0"/>
              <a:t>Look at your hospitals staffing capabilities and any upcoming PTO/Vacation Requests</a:t>
            </a:r>
          </a:p>
          <a:p>
            <a:r>
              <a:rPr lang="en-US" dirty="0"/>
              <a:t>Schedule a meeting with your IT department</a:t>
            </a:r>
          </a:p>
          <a:p>
            <a:pPr lvl="1"/>
            <a:r>
              <a:rPr lang="en-US" dirty="0"/>
              <a:t>Determine if prior year search queries captured all eligible accounts</a:t>
            </a:r>
          </a:p>
          <a:p>
            <a:pPr lvl="1"/>
            <a:r>
              <a:rPr lang="en-US" dirty="0"/>
              <a:t>Do they have the staffing capabilities to complete the request timely?</a:t>
            </a:r>
          </a:p>
          <a:p>
            <a:r>
              <a:rPr lang="en-US" dirty="0"/>
              <a:t>Request the data as soon as possible</a:t>
            </a:r>
          </a:p>
          <a:p>
            <a:pPr lvl="1"/>
            <a:r>
              <a:rPr lang="en-US" dirty="0"/>
              <a:t>This can be done before you receive the letter from Myers &amp; Stauffer</a:t>
            </a:r>
          </a:p>
          <a:p>
            <a:endParaRPr lang="en-US" dirty="0"/>
          </a:p>
        </p:txBody>
      </p:sp>
      <p:sp>
        <p:nvSpPr>
          <p:cNvPr id="4" name="Footer Placeholder 3">
            <a:extLst>
              <a:ext uri="{FF2B5EF4-FFF2-40B4-BE49-F238E27FC236}">
                <a16:creationId xmlns:a16="http://schemas.microsoft.com/office/drawing/2014/main" id="{29328BDD-B0DB-7845-8B77-C685D79130E4}"/>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07A65B80-2112-D943-B630-537E0BC80EBF}"/>
              </a:ext>
            </a:extLst>
          </p:cNvPr>
          <p:cNvSpPr>
            <a:spLocks noGrp="1"/>
          </p:cNvSpPr>
          <p:nvPr>
            <p:ph type="sldNum" sz="quarter" idx="12"/>
          </p:nvPr>
        </p:nvSpPr>
        <p:spPr/>
        <p:txBody>
          <a:bodyPr/>
          <a:lstStyle/>
          <a:p>
            <a:fld id="{DF28FB93-0A08-4E7D-8E63-9EFA29F1E093}" type="slidenum">
              <a:rPr lang="en-US" smtClean="0"/>
              <a:pPr/>
              <a:t>38</a:t>
            </a:fld>
            <a:endParaRPr lang="en-US" dirty="0"/>
          </a:p>
        </p:txBody>
      </p:sp>
    </p:spTree>
    <p:extLst>
      <p:ext uri="{BB962C8B-B14F-4D97-AF65-F5344CB8AC3E}">
        <p14:creationId xmlns:p14="http://schemas.microsoft.com/office/powerpoint/2010/main" val="1706525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0CF0F6-3595-4DBF-8BC5-A70905FE7499}"/>
              </a:ext>
            </a:extLst>
          </p:cNvPr>
          <p:cNvSpPr>
            <a:spLocks noGrp="1"/>
          </p:cNvSpPr>
          <p:nvPr>
            <p:ph type="title"/>
          </p:nvPr>
        </p:nvSpPr>
        <p:spPr>
          <a:xfrm>
            <a:off x="1371600" y="665868"/>
            <a:ext cx="9145920" cy="705732"/>
          </a:xfrm>
        </p:spPr>
        <p:txBody>
          <a:bodyPr/>
          <a:lstStyle/>
          <a:p>
            <a:r>
              <a:rPr lang="en-US" dirty="0"/>
              <a:t>Consolidated Appropriations Act, 2021</a:t>
            </a:r>
          </a:p>
        </p:txBody>
      </p:sp>
      <p:sp>
        <p:nvSpPr>
          <p:cNvPr id="3" name="Content Placeholder 2">
            <a:extLst>
              <a:ext uri="{FF2B5EF4-FFF2-40B4-BE49-F238E27FC236}">
                <a16:creationId xmlns:a16="http://schemas.microsoft.com/office/drawing/2014/main" id="{354EBE60-CBDC-4176-AD95-CC799C566DB2}"/>
              </a:ext>
            </a:extLst>
          </p:cNvPr>
          <p:cNvSpPr>
            <a:spLocks noGrp="1"/>
          </p:cNvSpPr>
          <p:nvPr>
            <p:ph idx="1"/>
          </p:nvPr>
        </p:nvSpPr>
        <p:spPr>
          <a:xfrm>
            <a:off x="1371600" y="1524000"/>
            <a:ext cx="9897617" cy="1524000"/>
          </a:xfrm>
        </p:spPr>
        <p:txBody>
          <a:bodyPr>
            <a:normAutofit fontScale="70000" lnSpcReduction="20000"/>
          </a:bodyPr>
          <a:lstStyle/>
          <a:p>
            <a:r>
              <a:rPr lang="en-US" dirty="0"/>
              <a:t>Creates new supplemental payment reporting requirements for States</a:t>
            </a:r>
          </a:p>
          <a:p>
            <a:r>
              <a:rPr lang="en-US" dirty="0"/>
              <a:t>Changes the calculation of hospital specific DSH limits, effective October 1, 2021</a:t>
            </a:r>
          </a:p>
          <a:p>
            <a:r>
              <a:rPr lang="en-US" dirty="0"/>
              <a:t>Eliminates reduction in FY 2021</a:t>
            </a:r>
          </a:p>
          <a:p>
            <a:r>
              <a:rPr lang="en-US" dirty="0"/>
              <a:t>Also delays remaining 4 years of cuts until FY 2024</a:t>
            </a:r>
          </a:p>
        </p:txBody>
      </p:sp>
      <p:pic>
        <p:nvPicPr>
          <p:cNvPr id="5" name="Picture 4">
            <a:extLst>
              <a:ext uri="{FF2B5EF4-FFF2-40B4-BE49-F238E27FC236}">
                <a16:creationId xmlns:a16="http://schemas.microsoft.com/office/drawing/2014/main" id="{4FA17921-AF30-40D5-B5D4-8C482FA7E2DF}"/>
              </a:ext>
            </a:extLst>
          </p:cNvPr>
          <p:cNvPicPr>
            <a:picLocks noChangeAspect="1"/>
          </p:cNvPicPr>
          <p:nvPr/>
        </p:nvPicPr>
        <p:blipFill>
          <a:blip r:embed="rId3"/>
          <a:stretch>
            <a:fillRect/>
          </a:stretch>
        </p:blipFill>
        <p:spPr>
          <a:xfrm>
            <a:off x="2855289" y="3200400"/>
            <a:ext cx="7220016" cy="3124199"/>
          </a:xfrm>
          <a:prstGeom prst="rect">
            <a:avLst/>
          </a:prstGeom>
        </p:spPr>
      </p:pic>
      <p:sp>
        <p:nvSpPr>
          <p:cNvPr id="4" name="Footer Placeholder 3">
            <a:extLst>
              <a:ext uri="{FF2B5EF4-FFF2-40B4-BE49-F238E27FC236}">
                <a16:creationId xmlns:a16="http://schemas.microsoft.com/office/drawing/2014/main" id="{3378F2F4-A085-B242-B05C-D8C9C2A6721A}"/>
              </a:ext>
            </a:extLst>
          </p:cNvPr>
          <p:cNvSpPr>
            <a:spLocks noGrp="1"/>
          </p:cNvSpPr>
          <p:nvPr>
            <p:ph type="ftr" sz="quarter" idx="11"/>
          </p:nvPr>
        </p:nvSpPr>
        <p:spPr/>
        <p:txBody>
          <a:bodyPr/>
          <a:lstStyle/>
          <a:p>
            <a:r>
              <a:rPr lang="en-US"/>
              <a:t>www.therybargroup.com</a:t>
            </a:r>
            <a:endParaRPr lang="en-US" dirty="0"/>
          </a:p>
        </p:txBody>
      </p:sp>
      <p:sp>
        <p:nvSpPr>
          <p:cNvPr id="6" name="Slide Number Placeholder 5">
            <a:extLst>
              <a:ext uri="{FF2B5EF4-FFF2-40B4-BE49-F238E27FC236}">
                <a16:creationId xmlns:a16="http://schemas.microsoft.com/office/drawing/2014/main" id="{AA2BB65E-E2F4-7544-96C0-3FA3D9FD4F72}"/>
              </a:ext>
            </a:extLst>
          </p:cNvPr>
          <p:cNvSpPr>
            <a:spLocks noGrp="1"/>
          </p:cNvSpPr>
          <p:nvPr>
            <p:ph type="sldNum" sz="quarter" idx="12"/>
          </p:nvPr>
        </p:nvSpPr>
        <p:spPr/>
        <p:txBody>
          <a:bodyPr/>
          <a:lstStyle/>
          <a:p>
            <a:fld id="{DF28FB93-0A08-4E7D-8E63-9EFA29F1E093}" type="slidenum">
              <a:rPr lang="en-US" smtClean="0"/>
              <a:pPr/>
              <a:t>39</a:t>
            </a:fld>
            <a:endParaRPr lang="en-US" dirty="0"/>
          </a:p>
        </p:txBody>
      </p:sp>
    </p:spTree>
    <p:extLst>
      <p:ext uri="{BB962C8B-B14F-4D97-AF65-F5344CB8AC3E}">
        <p14:creationId xmlns:p14="http://schemas.microsoft.com/office/powerpoint/2010/main" val="2232059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53C2C-0245-47F8-8EDF-B5B46F5EAADE}"/>
              </a:ext>
            </a:extLst>
          </p:cNvPr>
          <p:cNvSpPr>
            <a:spLocks noGrp="1"/>
          </p:cNvSpPr>
          <p:nvPr>
            <p:ph type="title"/>
          </p:nvPr>
        </p:nvSpPr>
        <p:spPr>
          <a:xfrm>
            <a:off x="1371600" y="609600"/>
            <a:ext cx="8536320" cy="762000"/>
          </a:xfrm>
        </p:spPr>
        <p:txBody>
          <a:bodyPr/>
          <a:lstStyle/>
          <a:p>
            <a:r>
              <a:rPr lang="en-US" b="1" dirty="0"/>
              <a:t>Children’s Health Insurance Program (CHIP)</a:t>
            </a:r>
          </a:p>
        </p:txBody>
      </p:sp>
      <p:sp>
        <p:nvSpPr>
          <p:cNvPr id="3" name="Content Placeholder 2">
            <a:extLst>
              <a:ext uri="{FF2B5EF4-FFF2-40B4-BE49-F238E27FC236}">
                <a16:creationId xmlns:a16="http://schemas.microsoft.com/office/drawing/2014/main" id="{A60A9543-D9DB-4E3C-8D1D-92DB8B9320AB}"/>
              </a:ext>
            </a:extLst>
          </p:cNvPr>
          <p:cNvSpPr>
            <a:spLocks noGrp="1"/>
          </p:cNvSpPr>
          <p:nvPr>
            <p:ph idx="1"/>
          </p:nvPr>
        </p:nvSpPr>
        <p:spPr>
          <a:xfrm>
            <a:off x="1295400" y="1600200"/>
            <a:ext cx="5105400" cy="4114800"/>
          </a:xfrm>
        </p:spPr>
        <p:txBody>
          <a:bodyPr/>
          <a:lstStyle/>
          <a:p>
            <a:r>
              <a:rPr lang="en-US" dirty="0"/>
              <a:t>Provides health coverage to eligible children through Medicaid and separate CHIP programs. </a:t>
            </a:r>
          </a:p>
          <a:p>
            <a:r>
              <a:rPr lang="en-US" dirty="0"/>
              <a:t>CHIP is administered by states, according to federal requirements.</a:t>
            </a:r>
          </a:p>
          <a:p>
            <a:r>
              <a:rPr lang="en-US" dirty="0"/>
              <a:t>Jointly funded by states and federal government.</a:t>
            </a:r>
          </a:p>
          <a:p>
            <a:pPr marL="0" indent="0">
              <a:buNone/>
            </a:pPr>
            <a:endParaRPr lang="en-US" dirty="0"/>
          </a:p>
        </p:txBody>
      </p:sp>
      <p:sp>
        <p:nvSpPr>
          <p:cNvPr id="4" name="Footer Placeholder 3">
            <a:extLst>
              <a:ext uri="{FF2B5EF4-FFF2-40B4-BE49-F238E27FC236}">
                <a16:creationId xmlns:a16="http://schemas.microsoft.com/office/drawing/2014/main" id="{DDAAA8BA-BE5E-BB4D-8EE2-AF1A75366D74}"/>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96D6651F-BD53-2648-8DCE-E066012DF98A}"/>
              </a:ext>
            </a:extLst>
          </p:cNvPr>
          <p:cNvSpPr>
            <a:spLocks noGrp="1"/>
          </p:cNvSpPr>
          <p:nvPr>
            <p:ph type="sldNum" sz="quarter" idx="12"/>
          </p:nvPr>
        </p:nvSpPr>
        <p:spPr/>
        <p:txBody>
          <a:bodyPr/>
          <a:lstStyle/>
          <a:p>
            <a:fld id="{DF28FB93-0A08-4E7D-8E63-9EFA29F1E093}" type="slidenum">
              <a:rPr lang="en-US" smtClean="0"/>
              <a:pPr/>
              <a:t>4</a:t>
            </a:fld>
            <a:endParaRPr lang="en-US" dirty="0"/>
          </a:p>
        </p:txBody>
      </p:sp>
      <p:sp>
        <p:nvSpPr>
          <p:cNvPr id="6" name="Rectangle 5">
            <a:extLst>
              <a:ext uri="{FF2B5EF4-FFF2-40B4-BE49-F238E27FC236}">
                <a16:creationId xmlns:a16="http://schemas.microsoft.com/office/drawing/2014/main" id="{D8858351-B509-CC4F-86D9-FFBB2025BAFE}"/>
              </a:ext>
            </a:extLst>
          </p:cNvPr>
          <p:cNvSpPr/>
          <p:nvPr/>
        </p:nvSpPr>
        <p:spPr>
          <a:xfrm>
            <a:off x="7031892" y="1905000"/>
            <a:ext cx="5165969" cy="35814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pic>
        <p:nvPicPr>
          <p:cNvPr id="7" name="Picture 6">
            <a:extLst>
              <a:ext uri="{FF2B5EF4-FFF2-40B4-BE49-F238E27FC236}">
                <a16:creationId xmlns:a16="http://schemas.microsoft.com/office/drawing/2014/main" id="{5533E225-E7E9-ED4A-9932-D3C330AF9F8C}"/>
              </a:ext>
            </a:extLst>
          </p:cNvPr>
          <p:cNvPicPr>
            <a:picLocks noChangeAspect="1"/>
          </p:cNvPicPr>
          <p:nvPr/>
        </p:nvPicPr>
        <p:blipFill>
          <a:blip r:embed="rId3"/>
          <a:srcRect/>
          <a:stretch/>
        </p:blipFill>
        <p:spPr>
          <a:xfrm>
            <a:off x="6781800" y="2095500"/>
            <a:ext cx="4800600" cy="3200400"/>
          </a:xfrm>
          <a:prstGeom prst="rect">
            <a:avLst/>
          </a:prstGeom>
        </p:spPr>
      </p:pic>
    </p:spTree>
    <p:extLst>
      <p:ext uri="{BB962C8B-B14F-4D97-AF65-F5344CB8AC3E}">
        <p14:creationId xmlns:p14="http://schemas.microsoft.com/office/powerpoint/2010/main" val="557967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DA46D-6190-4710-8A3C-4CECDBB9DF0C}"/>
              </a:ext>
            </a:extLst>
          </p:cNvPr>
          <p:cNvSpPr>
            <a:spLocks noGrp="1"/>
          </p:cNvSpPr>
          <p:nvPr>
            <p:ph type="title"/>
          </p:nvPr>
        </p:nvSpPr>
        <p:spPr>
          <a:xfrm>
            <a:off x="1371600" y="589668"/>
            <a:ext cx="9145920" cy="705732"/>
          </a:xfrm>
        </p:spPr>
        <p:txBody>
          <a:bodyPr/>
          <a:lstStyle/>
          <a:p>
            <a:r>
              <a:rPr lang="en-US" dirty="0"/>
              <a:t>DSH Rule – Reinstatement of CMS FAQs 33 &amp; 34</a:t>
            </a:r>
          </a:p>
        </p:txBody>
      </p:sp>
      <p:sp>
        <p:nvSpPr>
          <p:cNvPr id="3" name="Content Placeholder 2">
            <a:extLst>
              <a:ext uri="{FF2B5EF4-FFF2-40B4-BE49-F238E27FC236}">
                <a16:creationId xmlns:a16="http://schemas.microsoft.com/office/drawing/2014/main" id="{0BD480A5-E453-4B9A-AC5F-0862875AC2D2}"/>
              </a:ext>
            </a:extLst>
          </p:cNvPr>
          <p:cNvSpPr>
            <a:spLocks noGrp="1"/>
          </p:cNvSpPr>
          <p:nvPr>
            <p:ph idx="1"/>
          </p:nvPr>
        </p:nvSpPr>
        <p:spPr>
          <a:xfrm>
            <a:off x="1393092" y="1524000"/>
            <a:ext cx="10346435" cy="4419600"/>
          </a:xfrm>
        </p:spPr>
        <p:txBody>
          <a:bodyPr>
            <a:normAutofit fontScale="92500"/>
          </a:bodyPr>
          <a:lstStyle/>
          <a:p>
            <a:r>
              <a:rPr lang="en-US" sz="1900" dirty="0"/>
              <a:t>On April 30, 2017 CMS issued final rule On April 30, 2017 CMS issued final rule, withdrawing FAQs 33 &amp; 34 from the Medicaid DSH guidance that was issued in January 2010 titled “</a:t>
            </a:r>
            <a:r>
              <a:rPr lang="en-US" sz="1900" dirty="0">
                <a:hlinkClick r:id="rId3" tooltip="Additional Information on the DSH Reporting and Audit Requirements">
                  <a:extLst>
                    <a:ext uri="{A12FA001-AC4F-418D-AE19-62706E023703}">
                      <ahyp:hlinkClr xmlns:ahyp="http://schemas.microsoft.com/office/drawing/2018/hyperlinkcolor" val="tx"/>
                    </a:ext>
                  </a:extLst>
                </a:hlinkClick>
              </a:rPr>
              <a:t>Additional Information on the DSH Reporting and Audit Requirements</a:t>
            </a:r>
            <a:r>
              <a:rPr lang="en-US" sz="1900" dirty="0"/>
              <a:t>”</a:t>
            </a:r>
          </a:p>
          <a:p>
            <a:r>
              <a:rPr lang="en-US" sz="1900" dirty="0"/>
              <a:t>Uncompensated costs include only those costs for Medicaid eligible individuals that remain after accounting for all payments received, including Medicare and other third party payments.</a:t>
            </a:r>
          </a:p>
          <a:p>
            <a:r>
              <a:rPr lang="en-US" sz="1900" dirty="0"/>
              <a:t>As of December 30, 2018 FAQs 33 and 34 are no longer operative </a:t>
            </a:r>
          </a:p>
          <a:p>
            <a:r>
              <a:rPr lang="en-US" sz="1900" dirty="0"/>
              <a:t>States had option to revise DSH audits to remove third party payments for services provided before June 2, 2017</a:t>
            </a:r>
          </a:p>
          <a:p>
            <a:r>
              <a:rPr lang="en-US" sz="1900" dirty="0"/>
              <a:t>August 13, 2019 final rule reinstated for services provided on or after June 2, 2017</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Third party payments will now be included in the calculation of uncompensated care (UC) costs.</a:t>
            </a:r>
          </a:p>
          <a:p>
            <a:pPr lvl="1"/>
            <a:r>
              <a:rPr lang="en-US" sz="1600" dirty="0">
                <a:effectLst/>
                <a:latin typeface="Calibri" panose="020F0502020204030204" pitchFamily="34" charset="0"/>
                <a:ea typeface="Calibri" panose="020F0502020204030204" pitchFamily="34" charset="0"/>
                <a:cs typeface="Times New Roman" panose="02020603050405020304" pitchFamily="18" charset="0"/>
              </a:rPr>
              <a:t>This will reduce UC costs</a:t>
            </a:r>
            <a:endParaRPr lang="en-US" sz="1300" dirty="0"/>
          </a:p>
          <a:p>
            <a:r>
              <a:rPr lang="en-US" sz="1900" dirty="0"/>
              <a:t>How will this effect your hospitals DSH limits?</a:t>
            </a:r>
            <a:endParaRPr lang="en-US" dirty="0"/>
          </a:p>
          <a:p>
            <a:endParaRPr lang="en-US" dirty="0"/>
          </a:p>
        </p:txBody>
      </p:sp>
      <p:sp>
        <p:nvSpPr>
          <p:cNvPr id="4" name="Footer Placeholder 3">
            <a:extLst>
              <a:ext uri="{FF2B5EF4-FFF2-40B4-BE49-F238E27FC236}">
                <a16:creationId xmlns:a16="http://schemas.microsoft.com/office/drawing/2014/main" id="{26892955-6416-2140-89A5-0FDC95CD8C67}"/>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231A19B0-3BA1-6749-932C-E2C49382A5C5}"/>
              </a:ext>
            </a:extLst>
          </p:cNvPr>
          <p:cNvSpPr>
            <a:spLocks noGrp="1"/>
          </p:cNvSpPr>
          <p:nvPr>
            <p:ph type="sldNum" sz="quarter" idx="12"/>
          </p:nvPr>
        </p:nvSpPr>
        <p:spPr/>
        <p:txBody>
          <a:bodyPr/>
          <a:lstStyle/>
          <a:p>
            <a:fld id="{DF28FB93-0A08-4E7D-8E63-9EFA29F1E093}" type="slidenum">
              <a:rPr lang="en-US" smtClean="0"/>
              <a:pPr/>
              <a:t>40</a:t>
            </a:fld>
            <a:endParaRPr lang="en-US" dirty="0"/>
          </a:p>
        </p:txBody>
      </p:sp>
    </p:spTree>
    <p:extLst>
      <p:ext uri="{BB962C8B-B14F-4D97-AF65-F5344CB8AC3E}">
        <p14:creationId xmlns:p14="http://schemas.microsoft.com/office/powerpoint/2010/main" val="2698293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EF639-58F3-4410-BB95-C5613E06438C}"/>
              </a:ext>
            </a:extLst>
          </p:cNvPr>
          <p:cNvSpPr>
            <a:spLocks noGrp="1"/>
          </p:cNvSpPr>
          <p:nvPr>
            <p:ph type="title"/>
          </p:nvPr>
        </p:nvSpPr>
        <p:spPr/>
        <p:txBody>
          <a:bodyPr/>
          <a:lstStyle/>
          <a:p>
            <a:r>
              <a:rPr lang="en-US" dirty="0"/>
              <a:t>Medicaid Services Provided by TRG</a:t>
            </a:r>
          </a:p>
        </p:txBody>
      </p:sp>
      <p:sp>
        <p:nvSpPr>
          <p:cNvPr id="3" name="Content Placeholder 2">
            <a:extLst>
              <a:ext uri="{FF2B5EF4-FFF2-40B4-BE49-F238E27FC236}">
                <a16:creationId xmlns:a16="http://schemas.microsoft.com/office/drawing/2014/main" id="{E8EFD3B2-618E-4EB4-8648-06789148D1F4}"/>
              </a:ext>
            </a:extLst>
          </p:cNvPr>
          <p:cNvSpPr>
            <a:spLocks noGrp="1"/>
          </p:cNvSpPr>
          <p:nvPr>
            <p:ph idx="1"/>
          </p:nvPr>
        </p:nvSpPr>
        <p:spPr/>
        <p:txBody>
          <a:bodyPr/>
          <a:lstStyle/>
          <a:p>
            <a:pPr lvl="0"/>
            <a:r>
              <a:rPr lang="en-US" dirty="0"/>
              <a:t>DSH/Uncompensated Care Pool Audits</a:t>
            </a:r>
          </a:p>
          <a:p>
            <a:pPr lvl="0"/>
            <a:r>
              <a:rPr lang="en-US" dirty="0"/>
              <a:t>Supplemental / Enhanced / Pool Payment Optimization</a:t>
            </a:r>
          </a:p>
          <a:p>
            <a:pPr lvl="0"/>
            <a:r>
              <a:rPr lang="en-US" dirty="0"/>
              <a:t>Settlement and Upper Payment Limit Issues</a:t>
            </a:r>
          </a:p>
          <a:p>
            <a:pPr lvl="0"/>
            <a:r>
              <a:rPr lang="en-US" dirty="0"/>
              <a:t>Prospective Payment Rates</a:t>
            </a:r>
          </a:p>
          <a:p>
            <a:pPr lvl="0"/>
            <a:r>
              <a:rPr lang="en-US" dirty="0"/>
              <a:t>Special Designation Requests</a:t>
            </a:r>
          </a:p>
          <a:p>
            <a:pPr lvl="0"/>
            <a:r>
              <a:rPr lang="en-US" dirty="0"/>
              <a:t>Medicaid Appeals</a:t>
            </a:r>
          </a:p>
          <a:p>
            <a:pPr lvl="0"/>
            <a:r>
              <a:rPr lang="en-US" dirty="0"/>
              <a:t>Charity Care/Financial Assistance Optimization</a:t>
            </a:r>
          </a:p>
          <a:p>
            <a:endParaRPr lang="en-US" dirty="0"/>
          </a:p>
        </p:txBody>
      </p:sp>
      <p:sp>
        <p:nvSpPr>
          <p:cNvPr id="4" name="Footer Placeholder 3">
            <a:extLst>
              <a:ext uri="{FF2B5EF4-FFF2-40B4-BE49-F238E27FC236}">
                <a16:creationId xmlns:a16="http://schemas.microsoft.com/office/drawing/2014/main" id="{8387EBF8-035F-424A-8D7A-2500248D95C0}"/>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9C756D27-723E-6749-9EAF-DDF9685B54F2}"/>
              </a:ext>
            </a:extLst>
          </p:cNvPr>
          <p:cNvSpPr>
            <a:spLocks noGrp="1"/>
          </p:cNvSpPr>
          <p:nvPr>
            <p:ph type="sldNum" sz="quarter" idx="12"/>
          </p:nvPr>
        </p:nvSpPr>
        <p:spPr/>
        <p:txBody>
          <a:bodyPr/>
          <a:lstStyle/>
          <a:p>
            <a:fld id="{DF28FB93-0A08-4E7D-8E63-9EFA29F1E093}" type="slidenum">
              <a:rPr lang="en-US" smtClean="0"/>
              <a:pPr/>
              <a:t>41</a:t>
            </a:fld>
            <a:endParaRPr lang="en-US" dirty="0"/>
          </a:p>
        </p:txBody>
      </p:sp>
    </p:spTree>
    <p:extLst>
      <p:ext uri="{BB962C8B-B14F-4D97-AF65-F5344CB8AC3E}">
        <p14:creationId xmlns:p14="http://schemas.microsoft.com/office/powerpoint/2010/main" val="2394368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CF44D-10AE-4072-B76D-B0F776EAAADD}"/>
              </a:ext>
            </a:extLst>
          </p:cNvPr>
          <p:cNvSpPr>
            <a:spLocks noGrp="1"/>
          </p:cNvSpPr>
          <p:nvPr>
            <p:ph type="ctrTitle"/>
          </p:nvPr>
        </p:nvSpPr>
        <p:spPr>
          <a:xfrm>
            <a:off x="0" y="1143000"/>
            <a:ext cx="12192000" cy="2667000"/>
          </a:xfrm>
        </p:spPr>
        <p:txBody>
          <a:bodyPr/>
          <a:lstStyle/>
          <a:p>
            <a:pPr algn="ctr"/>
            <a:r>
              <a:rPr lang="en-US" dirty="0"/>
              <a:t>Questions?</a:t>
            </a:r>
          </a:p>
        </p:txBody>
      </p:sp>
      <p:pic>
        <p:nvPicPr>
          <p:cNvPr id="4" name="Graphic 3" descr="Paw prints with solid fill">
            <a:extLst>
              <a:ext uri="{FF2B5EF4-FFF2-40B4-BE49-F238E27FC236}">
                <a16:creationId xmlns:a16="http://schemas.microsoft.com/office/drawing/2014/main" id="{651AB946-0DCD-49D8-9D54-C3EBA77564A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206725">
            <a:off x="9696642" y="2690067"/>
            <a:ext cx="914400" cy="914400"/>
          </a:xfrm>
          <a:prstGeom prst="rect">
            <a:avLst/>
          </a:prstGeom>
        </p:spPr>
      </p:pic>
      <p:pic>
        <p:nvPicPr>
          <p:cNvPr id="5" name="Graphic 4" descr="Paw prints with solid fill">
            <a:extLst>
              <a:ext uri="{FF2B5EF4-FFF2-40B4-BE49-F238E27FC236}">
                <a16:creationId xmlns:a16="http://schemas.microsoft.com/office/drawing/2014/main" id="{C09A4424-A7F3-4CC8-98E9-A797F7ACC7A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979628">
            <a:off x="9948309" y="1806472"/>
            <a:ext cx="914400" cy="914400"/>
          </a:xfrm>
          <a:prstGeom prst="rect">
            <a:avLst/>
          </a:prstGeom>
        </p:spPr>
      </p:pic>
      <p:sp>
        <p:nvSpPr>
          <p:cNvPr id="3" name="Footer Placeholder 2">
            <a:extLst>
              <a:ext uri="{FF2B5EF4-FFF2-40B4-BE49-F238E27FC236}">
                <a16:creationId xmlns:a16="http://schemas.microsoft.com/office/drawing/2014/main" id="{F94A11FF-70D8-2245-A266-3D249D447C7F}"/>
              </a:ext>
            </a:extLst>
          </p:cNvPr>
          <p:cNvSpPr>
            <a:spLocks noGrp="1"/>
          </p:cNvSpPr>
          <p:nvPr>
            <p:ph type="ftr" sz="quarter" idx="11"/>
          </p:nvPr>
        </p:nvSpPr>
        <p:spPr/>
        <p:txBody>
          <a:bodyPr/>
          <a:lstStyle/>
          <a:p>
            <a:r>
              <a:rPr lang="en-US"/>
              <a:t>www.therybargroup.com</a:t>
            </a:r>
            <a:endParaRPr lang="en-US" dirty="0"/>
          </a:p>
        </p:txBody>
      </p:sp>
      <p:sp>
        <p:nvSpPr>
          <p:cNvPr id="6" name="Slide Number Placeholder 5">
            <a:extLst>
              <a:ext uri="{FF2B5EF4-FFF2-40B4-BE49-F238E27FC236}">
                <a16:creationId xmlns:a16="http://schemas.microsoft.com/office/drawing/2014/main" id="{EB1059CA-8B23-B749-9FED-BEDF78047443}"/>
              </a:ext>
            </a:extLst>
          </p:cNvPr>
          <p:cNvSpPr>
            <a:spLocks noGrp="1"/>
          </p:cNvSpPr>
          <p:nvPr>
            <p:ph type="sldNum" sz="quarter" idx="12"/>
          </p:nvPr>
        </p:nvSpPr>
        <p:spPr/>
        <p:txBody>
          <a:bodyPr/>
          <a:lstStyle/>
          <a:p>
            <a:fld id="{DF28FB93-0A08-4E7D-8E63-9EFA29F1E093}" type="slidenum">
              <a:rPr lang="en-US" smtClean="0"/>
              <a:pPr/>
              <a:t>42</a:t>
            </a:fld>
            <a:endParaRPr lang="en-US" dirty="0"/>
          </a:p>
        </p:txBody>
      </p:sp>
    </p:spTree>
    <p:extLst>
      <p:ext uri="{BB962C8B-B14F-4D97-AF65-F5344CB8AC3E}">
        <p14:creationId xmlns:p14="http://schemas.microsoft.com/office/powerpoint/2010/main" val="1606994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651C6-57B4-48EA-8CCF-F36AF1E11AC6}"/>
              </a:ext>
            </a:extLst>
          </p:cNvPr>
          <p:cNvSpPr>
            <a:spLocks noGrp="1"/>
          </p:cNvSpPr>
          <p:nvPr>
            <p:ph type="title"/>
          </p:nvPr>
        </p:nvSpPr>
        <p:spPr>
          <a:xfrm>
            <a:off x="1371600" y="685800"/>
            <a:ext cx="8764920" cy="762000"/>
          </a:xfrm>
        </p:spPr>
        <p:txBody>
          <a:bodyPr>
            <a:normAutofit fontScale="90000"/>
          </a:bodyPr>
          <a:lstStyle/>
          <a:p>
            <a:br>
              <a:rPr lang="en-US" dirty="0"/>
            </a:br>
            <a:r>
              <a:rPr lang="en-US" b="1" dirty="0"/>
              <a:t>Enrollment</a:t>
            </a:r>
          </a:p>
        </p:txBody>
      </p:sp>
      <p:sp>
        <p:nvSpPr>
          <p:cNvPr id="3" name="Content Placeholder 2">
            <a:extLst>
              <a:ext uri="{FF2B5EF4-FFF2-40B4-BE49-F238E27FC236}">
                <a16:creationId xmlns:a16="http://schemas.microsoft.com/office/drawing/2014/main" id="{E5C13210-26EA-4B71-B032-E2D992A2AE76}"/>
              </a:ext>
            </a:extLst>
          </p:cNvPr>
          <p:cNvSpPr>
            <a:spLocks noGrp="1"/>
          </p:cNvSpPr>
          <p:nvPr>
            <p:ph idx="1"/>
          </p:nvPr>
        </p:nvSpPr>
        <p:spPr>
          <a:xfrm>
            <a:off x="1371600" y="1600200"/>
            <a:ext cx="9145920" cy="4114800"/>
          </a:xfrm>
        </p:spPr>
        <p:txBody>
          <a:bodyPr/>
          <a:lstStyle/>
          <a:p>
            <a:r>
              <a:rPr lang="en-US" dirty="0"/>
              <a:t>76.3 Million People Covered </a:t>
            </a:r>
          </a:p>
          <a:p>
            <a:r>
              <a:rPr lang="en-US" dirty="0"/>
              <a:t>6.9 Million enrolled in CHIP</a:t>
            </a:r>
          </a:p>
          <a:p>
            <a:r>
              <a:rPr lang="en-US" dirty="0"/>
              <a:t>39.2 children enrolled in CHIP or Medicaid program (48.6% of total Medicaid Enrollment)</a:t>
            </a:r>
          </a:p>
          <a:p>
            <a:r>
              <a:rPr lang="en-US" dirty="0"/>
              <a:t>As of June 2021</a:t>
            </a:r>
          </a:p>
          <a:p>
            <a:r>
              <a:rPr lang="en-US" dirty="0"/>
              <a:t>Enrollment has increased 17.7% since February 2020 as a result of the Public Health Emergency </a:t>
            </a:r>
          </a:p>
        </p:txBody>
      </p:sp>
      <p:sp>
        <p:nvSpPr>
          <p:cNvPr id="4" name="Footer Placeholder 3">
            <a:extLst>
              <a:ext uri="{FF2B5EF4-FFF2-40B4-BE49-F238E27FC236}">
                <a16:creationId xmlns:a16="http://schemas.microsoft.com/office/drawing/2014/main" id="{3C448198-4354-8B46-9E27-8FE27118B409}"/>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C5DBB0E0-CF8C-C64E-88BA-0A4E0B24E01D}"/>
              </a:ext>
            </a:extLst>
          </p:cNvPr>
          <p:cNvSpPr>
            <a:spLocks noGrp="1"/>
          </p:cNvSpPr>
          <p:nvPr>
            <p:ph type="sldNum" sz="quarter" idx="12"/>
          </p:nvPr>
        </p:nvSpPr>
        <p:spPr/>
        <p:txBody>
          <a:bodyPr/>
          <a:lstStyle/>
          <a:p>
            <a:fld id="{DF28FB93-0A08-4E7D-8E63-9EFA29F1E093}" type="slidenum">
              <a:rPr lang="en-US" smtClean="0"/>
              <a:pPr/>
              <a:t>5</a:t>
            </a:fld>
            <a:endParaRPr lang="en-US" dirty="0"/>
          </a:p>
        </p:txBody>
      </p:sp>
    </p:spTree>
    <p:extLst>
      <p:ext uri="{BB962C8B-B14F-4D97-AF65-F5344CB8AC3E}">
        <p14:creationId xmlns:p14="http://schemas.microsoft.com/office/powerpoint/2010/main" val="1303486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a:extLst>
              <a:ext uri="{FF2B5EF4-FFF2-40B4-BE49-F238E27FC236}">
                <a16:creationId xmlns:a16="http://schemas.microsoft.com/office/drawing/2014/main" id="{D7B84775-65EE-4189-B387-1CCD41DFE569}"/>
              </a:ext>
            </a:extLst>
          </p:cNvPr>
          <p:cNvSpPr>
            <a:spLocks noGrp="1"/>
          </p:cNvSpPr>
          <p:nvPr>
            <p:ph type="title"/>
          </p:nvPr>
        </p:nvSpPr>
        <p:spPr>
          <a:xfrm>
            <a:off x="1523272" y="609600"/>
            <a:ext cx="9145920" cy="609600"/>
          </a:xfrm>
        </p:spPr>
        <p:txBody>
          <a:bodyPr>
            <a:normAutofit/>
          </a:bodyPr>
          <a:lstStyle/>
          <a:p>
            <a:pPr algn="ctr"/>
            <a:r>
              <a:rPr lang="en-US" sz="2800" b="1" dirty="0"/>
              <a:t>Enrollment </a:t>
            </a:r>
          </a:p>
        </p:txBody>
      </p:sp>
      <p:sp>
        <p:nvSpPr>
          <p:cNvPr id="2" name="Footer Placeholder 1">
            <a:extLst>
              <a:ext uri="{FF2B5EF4-FFF2-40B4-BE49-F238E27FC236}">
                <a16:creationId xmlns:a16="http://schemas.microsoft.com/office/drawing/2014/main" id="{CFC302D9-7AF3-6947-B347-B59DCE3150D3}"/>
              </a:ext>
            </a:extLst>
          </p:cNvPr>
          <p:cNvSpPr>
            <a:spLocks noGrp="1"/>
          </p:cNvSpPr>
          <p:nvPr>
            <p:ph type="ftr" sz="quarter" idx="11"/>
          </p:nvPr>
        </p:nvSpPr>
        <p:spPr/>
        <p:txBody>
          <a:bodyPr/>
          <a:lstStyle/>
          <a:p>
            <a:r>
              <a:rPr lang="en-US"/>
              <a:t>www.therybargroup.com</a:t>
            </a:r>
            <a:endParaRPr lang="en-US" dirty="0"/>
          </a:p>
        </p:txBody>
      </p:sp>
      <p:sp>
        <p:nvSpPr>
          <p:cNvPr id="4" name="Slide Number Placeholder 3">
            <a:extLst>
              <a:ext uri="{FF2B5EF4-FFF2-40B4-BE49-F238E27FC236}">
                <a16:creationId xmlns:a16="http://schemas.microsoft.com/office/drawing/2014/main" id="{952AC46B-A547-0A47-92A4-86F52F776883}"/>
              </a:ext>
            </a:extLst>
          </p:cNvPr>
          <p:cNvSpPr>
            <a:spLocks noGrp="1"/>
          </p:cNvSpPr>
          <p:nvPr>
            <p:ph type="sldNum" sz="quarter" idx="12"/>
          </p:nvPr>
        </p:nvSpPr>
        <p:spPr/>
        <p:txBody>
          <a:bodyPr/>
          <a:lstStyle/>
          <a:p>
            <a:fld id="{DF28FB93-0A08-4E7D-8E63-9EFA29F1E093}" type="slidenum">
              <a:rPr lang="en-US" smtClean="0"/>
              <a:pPr/>
              <a:t>6</a:t>
            </a:fld>
            <a:endParaRPr lang="en-US" dirty="0"/>
          </a:p>
        </p:txBody>
      </p:sp>
      <p:pic>
        <p:nvPicPr>
          <p:cNvPr id="5" name="Picture 4">
            <a:extLst>
              <a:ext uri="{FF2B5EF4-FFF2-40B4-BE49-F238E27FC236}">
                <a16:creationId xmlns:a16="http://schemas.microsoft.com/office/drawing/2014/main" id="{554BCAFB-EE18-4351-A10B-2837421EFF53}"/>
              </a:ext>
            </a:extLst>
          </p:cNvPr>
          <p:cNvPicPr>
            <a:picLocks noChangeAspect="1"/>
          </p:cNvPicPr>
          <p:nvPr/>
        </p:nvPicPr>
        <p:blipFill>
          <a:blip r:embed="rId2"/>
          <a:stretch>
            <a:fillRect/>
          </a:stretch>
        </p:blipFill>
        <p:spPr>
          <a:xfrm>
            <a:off x="600082" y="1436550"/>
            <a:ext cx="5291787" cy="4316342"/>
          </a:xfrm>
          <a:prstGeom prst="rect">
            <a:avLst/>
          </a:prstGeom>
        </p:spPr>
      </p:pic>
      <p:pic>
        <p:nvPicPr>
          <p:cNvPr id="6" name="Picture 5">
            <a:extLst>
              <a:ext uri="{FF2B5EF4-FFF2-40B4-BE49-F238E27FC236}">
                <a16:creationId xmlns:a16="http://schemas.microsoft.com/office/drawing/2014/main" id="{D6887BD0-FD49-4903-AD9B-54D6A9AF621F}"/>
              </a:ext>
            </a:extLst>
          </p:cNvPr>
          <p:cNvPicPr>
            <a:picLocks noChangeAspect="1"/>
          </p:cNvPicPr>
          <p:nvPr/>
        </p:nvPicPr>
        <p:blipFill>
          <a:blip r:embed="rId3"/>
          <a:stretch>
            <a:fillRect/>
          </a:stretch>
        </p:blipFill>
        <p:spPr>
          <a:xfrm>
            <a:off x="6096000" y="1430453"/>
            <a:ext cx="5541744" cy="4322439"/>
          </a:xfrm>
          <a:prstGeom prst="rect">
            <a:avLst/>
          </a:prstGeom>
        </p:spPr>
      </p:pic>
    </p:spTree>
    <p:extLst>
      <p:ext uri="{BB962C8B-B14F-4D97-AF65-F5344CB8AC3E}">
        <p14:creationId xmlns:p14="http://schemas.microsoft.com/office/powerpoint/2010/main" val="586001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5C88E-4976-45EF-8EFE-B41473F55E94}"/>
              </a:ext>
            </a:extLst>
          </p:cNvPr>
          <p:cNvSpPr>
            <a:spLocks noGrp="1"/>
          </p:cNvSpPr>
          <p:nvPr>
            <p:ph type="title"/>
          </p:nvPr>
        </p:nvSpPr>
        <p:spPr/>
        <p:txBody>
          <a:bodyPr/>
          <a:lstStyle/>
          <a:p>
            <a:r>
              <a:rPr lang="en-US" b="1" dirty="0"/>
              <a:t>Eligibility</a:t>
            </a:r>
          </a:p>
        </p:txBody>
      </p:sp>
      <p:sp>
        <p:nvSpPr>
          <p:cNvPr id="3" name="Content Placeholder 2">
            <a:extLst>
              <a:ext uri="{FF2B5EF4-FFF2-40B4-BE49-F238E27FC236}">
                <a16:creationId xmlns:a16="http://schemas.microsoft.com/office/drawing/2014/main" id="{32FDE3E9-D0AF-49AF-B9FA-E24124E7F7B1}"/>
              </a:ext>
            </a:extLst>
          </p:cNvPr>
          <p:cNvSpPr>
            <a:spLocks noGrp="1"/>
          </p:cNvSpPr>
          <p:nvPr>
            <p:ph idx="1"/>
          </p:nvPr>
        </p:nvSpPr>
        <p:spPr>
          <a:xfrm>
            <a:off x="1371601" y="1828800"/>
            <a:ext cx="5165970" cy="4572000"/>
          </a:xfrm>
        </p:spPr>
        <p:txBody>
          <a:bodyPr>
            <a:normAutofit/>
          </a:bodyPr>
          <a:lstStyle/>
          <a:p>
            <a:r>
              <a:rPr lang="en-US" dirty="0"/>
              <a:t>Mandatory Eligibility Groups</a:t>
            </a:r>
          </a:p>
          <a:p>
            <a:pPr lvl="1"/>
            <a:r>
              <a:rPr lang="en-US" dirty="0"/>
              <a:t>Low-income families</a:t>
            </a:r>
          </a:p>
          <a:p>
            <a:pPr lvl="1"/>
            <a:r>
              <a:rPr lang="en-US" dirty="0"/>
              <a:t>Qualified pregnant women and children</a:t>
            </a:r>
          </a:p>
          <a:p>
            <a:pPr lvl="1"/>
            <a:r>
              <a:rPr lang="en-US" dirty="0"/>
              <a:t>Individuals receiving SSI</a:t>
            </a:r>
          </a:p>
          <a:p>
            <a:r>
              <a:rPr lang="en-US" dirty="0"/>
              <a:t>Optional Eligibility Groups</a:t>
            </a:r>
          </a:p>
          <a:p>
            <a:pPr lvl="1"/>
            <a:r>
              <a:rPr lang="en-US" dirty="0"/>
              <a:t>Individuals receiving home and community-based services</a:t>
            </a:r>
          </a:p>
          <a:p>
            <a:pPr lvl="1"/>
            <a:r>
              <a:rPr lang="en-US" dirty="0"/>
              <a:t>Children in foster care</a:t>
            </a:r>
          </a:p>
          <a:p>
            <a:pPr lvl="1"/>
            <a:r>
              <a:rPr lang="en-US" dirty="0"/>
              <a:t>Medically Needy Programs</a:t>
            </a:r>
          </a:p>
          <a:p>
            <a:pPr lvl="1"/>
            <a:r>
              <a:rPr lang="en-US" dirty="0"/>
              <a:t>209(b) </a:t>
            </a:r>
          </a:p>
        </p:txBody>
      </p:sp>
      <p:sp>
        <p:nvSpPr>
          <p:cNvPr id="4" name="Footer Placeholder 3">
            <a:extLst>
              <a:ext uri="{FF2B5EF4-FFF2-40B4-BE49-F238E27FC236}">
                <a16:creationId xmlns:a16="http://schemas.microsoft.com/office/drawing/2014/main" id="{5D443CB3-1840-FC47-A1FB-9ABBF8CD170D}"/>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6A86EEFE-BA2E-0A43-BCF2-C796A2724596}"/>
              </a:ext>
            </a:extLst>
          </p:cNvPr>
          <p:cNvSpPr>
            <a:spLocks noGrp="1"/>
          </p:cNvSpPr>
          <p:nvPr>
            <p:ph type="sldNum" sz="quarter" idx="12"/>
          </p:nvPr>
        </p:nvSpPr>
        <p:spPr/>
        <p:txBody>
          <a:bodyPr/>
          <a:lstStyle/>
          <a:p>
            <a:fld id="{DF28FB93-0A08-4E7D-8E63-9EFA29F1E093}" type="slidenum">
              <a:rPr lang="en-US" smtClean="0"/>
              <a:pPr/>
              <a:t>7</a:t>
            </a:fld>
            <a:endParaRPr lang="en-US" dirty="0"/>
          </a:p>
        </p:txBody>
      </p:sp>
      <p:sp>
        <p:nvSpPr>
          <p:cNvPr id="6" name="Rectangle 5">
            <a:extLst>
              <a:ext uri="{FF2B5EF4-FFF2-40B4-BE49-F238E27FC236}">
                <a16:creationId xmlns:a16="http://schemas.microsoft.com/office/drawing/2014/main" id="{FAF4FF45-75C6-6B4C-906C-8AE908B853FB}"/>
              </a:ext>
            </a:extLst>
          </p:cNvPr>
          <p:cNvSpPr/>
          <p:nvPr/>
        </p:nvSpPr>
        <p:spPr>
          <a:xfrm>
            <a:off x="7031892" y="1905000"/>
            <a:ext cx="5165969" cy="3581400"/>
          </a:xfrm>
          <a:prstGeom prst="rect">
            <a:avLst/>
          </a:prstGeom>
          <a:solidFill>
            <a:srgbClr val="0C415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err="1">
              <a:solidFill>
                <a:schemeClr val="bg1"/>
              </a:solidFill>
            </a:endParaRPr>
          </a:p>
        </p:txBody>
      </p:sp>
      <p:pic>
        <p:nvPicPr>
          <p:cNvPr id="7" name="Picture 6">
            <a:extLst>
              <a:ext uri="{FF2B5EF4-FFF2-40B4-BE49-F238E27FC236}">
                <a16:creationId xmlns:a16="http://schemas.microsoft.com/office/drawing/2014/main" id="{F4542FC0-C383-AF4A-9B04-2E01835FF857}"/>
              </a:ext>
            </a:extLst>
          </p:cNvPr>
          <p:cNvPicPr>
            <a:picLocks noChangeAspect="1"/>
          </p:cNvPicPr>
          <p:nvPr/>
        </p:nvPicPr>
        <p:blipFill>
          <a:blip r:embed="rId3"/>
          <a:srcRect/>
          <a:stretch/>
        </p:blipFill>
        <p:spPr>
          <a:xfrm>
            <a:off x="6781800" y="2095500"/>
            <a:ext cx="4800600" cy="3200400"/>
          </a:xfrm>
          <a:prstGeom prst="rect">
            <a:avLst/>
          </a:prstGeom>
        </p:spPr>
      </p:pic>
    </p:spTree>
    <p:extLst>
      <p:ext uri="{BB962C8B-B14F-4D97-AF65-F5344CB8AC3E}">
        <p14:creationId xmlns:p14="http://schemas.microsoft.com/office/powerpoint/2010/main" val="1807910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C58C1-7D78-4F14-A247-2B9DC2D69F8F}"/>
              </a:ext>
            </a:extLst>
          </p:cNvPr>
          <p:cNvSpPr>
            <a:spLocks noGrp="1"/>
          </p:cNvSpPr>
          <p:nvPr>
            <p:ph type="title"/>
          </p:nvPr>
        </p:nvSpPr>
        <p:spPr/>
        <p:txBody>
          <a:bodyPr/>
          <a:lstStyle/>
          <a:p>
            <a:r>
              <a:rPr lang="en-US" b="1" dirty="0"/>
              <a:t>Affordable Cares Act of 2010</a:t>
            </a:r>
          </a:p>
        </p:txBody>
      </p:sp>
      <p:sp>
        <p:nvSpPr>
          <p:cNvPr id="3" name="Content Placeholder 2">
            <a:extLst>
              <a:ext uri="{FF2B5EF4-FFF2-40B4-BE49-F238E27FC236}">
                <a16:creationId xmlns:a16="http://schemas.microsoft.com/office/drawing/2014/main" id="{9CA34240-BEA5-4773-AE3C-076C75CCEED4}"/>
              </a:ext>
            </a:extLst>
          </p:cNvPr>
          <p:cNvSpPr>
            <a:spLocks noGrp="1"/>
          </p:cNvSpPr>
          <p:nvPr>
            <p:ph idx="1"/>
          </p:nvPr>
        </p:nvSpPr>
        <p:spPr/>
        <p:txBody>
          <a:bodyPr>
            <a:normAutofit lnSpcReduction="10000"/>
          </a:bodyPr>
          <a:lstStyle/>
          <a:p>
            <a:r>
              <a:rPr lang="en-US" dirty="0"/>
              <a:t>Under the Act, states have the opportunity to expand coverage to nearly all low-income Americans under the age of 65.</a:t>
            </a:r>
          </a:p>
          <a:p>
            <a:r>
              <a:rPr lang="en-US" dirty="0"/>
              <a:t>FPL extended to at least 133% for children in every state</a:t>
            </a:r>
          </a:p>
          <a:p>
            <a:r>
              <a:rPr lang="en-US" dirty="0"/>
              <a:t>Option to expand eligibility to adults with income at or below 133% of FPL</a:t>
            </a:r>
          </a:p>
          <a:p>
            <a:pPr lvl="1"/>
            <a:r>
              <a:rPr lang="en-US" dirty="0"/>
              <a:t>37 States have expanded</a:t>
            </a:r>
          </a:p>
          <a:p>
            <a:r>
              <a:rPr lang="en-US" dirty="0"/>
              <a:t>States can choose to expand at anytime</a:t>
            </a:r>
          </a:p>
          <a:p>
            <a:r>
              <a:rPr lang="en-US" dirty="0"/>
              <a:t>Build Back Better – How does this effect states who have not expanded Medicaid?</a:t>
            </a:r>
          </a:p>
        </p:txBody>
      </p:sp>
      <p:sp>
        <p:nvSpPr>
          <p:cNvPr id="4" name="Footer Placeholder 3">
            <a:extLst>
              <a:ext uri="{FF2B5EF4-FFF2-40B4-BE49-F238E27FC236}">
                <a16:creationId xmlns:a16="http://schemas.microsoft.com/office/drawing/2014/main" id="{2762E3B6-F7ED-A440-9E22-56620D84B7E2}"/>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B92BEEBD-5231-4845-8364-AAFE05088436}"/>
              </a:ext>
            </a:extLst>
          </p:cNvPr>
          <p:cNvSpPr>
            <a:spLocks noGrp="1"/>
          </p:cNvSpPr>
          <p:nvPr>
            <p:ph type="sldNum" sz="quarter" idx="12"/>
          </p:nvPr>
        </p:nvSpPr>
        <p:spPr/>
        <p:txBody>
          <a:bodyPr/>
          <a:lstStyle/>
          <a:p>
            <a:fld id="{DF28FB93-0A08-4E7D-8E63-9EFA29F1E093}" type="slidenum">
              <a:rPr lang="en-US" smtClean="0"/>
              <a:pPr/>
              <a:t>8</a:t>
            </a:fld>
            <a:endParaRPr lang="en-US" dirty="0"/>
          </a:p>
        </p:txBody>
      </p:sp>
    </p:spTree>
    <p:extLst>
      <p:ext uri="{BB962C8B-B14F-4D97-AF65-F5344CB8AC3E}">
        <p14:creationId xmlns:p14="http://schemas.microsoft.com/office/powerpoint/2010/main" val="318455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993E3C-2F12-4ACC-B9EA-C1A8BF73E143}"/>
              </a:ext>
            </a:extLst>
          </p:cNvPr>
          <p:cNvPicPr>
            <a:picLocks noChangeAspect="1"/>
          </p:cNvPicPr>
          <p:nvPr/>
        </p:nvPicPr>
        <p:blipFill>
          <a:blip r:embed="rId3"/>
          <a:stretch>
            <a:fillRect/>
          </a:stretch>
        </p:blipFill>
        <p:spPr>
          <a:xfrm>
            <a:off x="1" y="-1954"/>
            <a:ext cx="12191999" cy="6661009"/>
          </a:xfrm>
          <a:prstGeom prst="rect">
            <a:avLst/>
          </a:prstGeom>
        </p:spPr>
      </p:pic>
      <p:sp>
        <p:nvSpPr>
          <p:cNvPr id="4" name="Rectangle 3">
            <a:extLst>
              <a:ext uri="{FF2B5EF4-FFF2-40B4-BE49-F238E27FC236}">
                <a16:creationId xmlns:a16="http://schemas.microsoft.com/office/drawing/2014/main" id="{8114B57F-67CF-A942-B467-48D59CA839EA}"/>
              </a:ext>
            </a:extLst>
          </p:cNvPr>
          <p:cNvSpPr/>
          <p:nvPr/>
        </p:nvSpPr>
        <p:spPr>
          <a:xfrm>
            <a:off x="-2" y="6400800"/>
            <a:ext cx="12192001" cy="457200"/>
          </a:xfrm>
          <a:prstGeom prst="rect">
            <a:avLst/>
          </a:prstGeom>
          <a:solidFill>
            <a:schemeClr val="tx1"/>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sz="1350" dirty="0"/>
          </a:p>
        </p:txBody>
      </p:sp>
      <p:sp>
        <p:nvSpPr>
          <p:cNvPr id="2" name="Footer Placeholder 1">
            <a:extLst>
              <a:ext uri="{FF2B5EF4-FFF2-40B4-BE49-F238E27FC236}">
                <a16:creationId xmlns:a16="http://schemas.microsoft.com/office/drawing/2014/main" id="{3D139125-627E-064D-AD85-8C268A1B0888}"/>
              </a:ext>
            </a:extLst>
          </p:cNvPr>
          <p:cNvSpPr>
            <a:spLocks noGrp="1"/>
          </p:cNvSpPr>
          <p:nvPr>
            <p:ph type="ftr" sz="quarter" idx="11"/>
          </p:nvPr>
        </p:nvSpPr>
        <p:spPr/>
        <p:txBody>
          <a:bodyPr/>
          <a:lstStyle/>
          <a:p>
            <a:r>
              <a:rPr lang="en-US"/>
              <a:t>www.therybargroup.com</a:t>
            </a:r>
            <a:endParaRPr lang="en-US" dirty="0"/>
          </a:p>
        </p:txBody>
      </p:sp>
      <p:sp>
        <p:nvSpPr>
          <p:cNvPr id="5" name="Slide Number Placeholder 4">
            <a:extLst>
              <a:ext uri="{FF2B5EF4-FFF2-40B4-BE49-F238E27FC236}">
                <a16:creationId xmlns:a16="http://schemas.microsoft.com/office/drawing/2014/main" id="{EBBE6D00-B226-BD4C-9BEA-EF135BEEE325}"/>
              </a:ext>
            </a:extLst>
          </p:cNvPr>
          <p:cNvSpPr>
            <a:spLocks noGrp="1"/>
          </p:cNvSpPr>
          <p:nvPr>
            <p:ph type="sldNum" sz="quarter" idx="12"/>
          </p:nvPr>
        </p:nvSpPr>
        <p:spPr/>
        <p:txBody>
          <a:bodyPr/>
          <a:lstStyle/>
          <a:p>
            <a:fld id="{DF28FB93-0A08-4E7D-8E63-9EFA29F1E093}" type="slidenum">
              <a:rPr lang="en-US" smtClean="0"/>
              <a:pPr/>
              <a:t>9</a:t>
            </a:fld>
            <a:endParaRPr lang="en-US" dirty="0"/>
          </a:p>
        </p:txBody>
      </p:sp>
    </p:spTree>
    <p:extLst>
      <p:ext uri="{BB962C8B-B14F-4D97-AF65-F5344CB8AC3E}">
        <p14:creationId xmlns:p14="http://schemas.microsoft.com/office/powerpoint/2010/main" val="320842762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triped Border 16x9">
  <a:themeElements>
    <a:clrScheme name="Custom 33">
      <a:dk1>
        <a:srgbClr val="02415B"/>
      </a:dk1>
      <a:lt1>
        <a:sysClr val="window" lastClr="FFFFFF"/>
      </a:lt1>
      <a:dk2>
        <a:srgbClr val="5B6973"/>
      </a:dk2>
      <a:lt2>
        <a:srgbClr val="E7ECED"/>
      </a:lt2>
      <a:accent1>
        <a:srgbClr val="FFFFFF"/>
      </a:accent1>
      <a:accent2>
        <a:srgbClr val="FFFFFF"/>
      </a:accent2>
      <a:accent3>
        <a:srgbClr val="FFE68B"/>
      </a:accent3>
      <a:accent4>
        <a:srgbClr val="FFFFFF"/>
      </a:accent4>
      <a:accent5>
        <a:srgbClr val="918774"/>
      </a:accent5>
      <a:accent6>
        <a:srgbClr val="FFFFFF"/>
      </a:accent6>
      <a:hlink>
        <a:srgbClr val="FFFFFF"/>
      </a:hlink>
      <a:folHlink>
        <a:srgbClr val="FFFFFF"/>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12000"/>
                <a:satMod val="240000"/>
              </a:schemeClr>
              <a:schemeClr val="phClr">
                <a:tint val="98000"/>
              </a:schemeClr>
            </a:duotone>
          </a:blip>
          <a:tile tx="0" ty="0" sx="100000" sy="100000" flip="none" algn="ctr"/>
        </a:blipFill>
      </a:bgFillStyleLst>
    </a:fmtScheme>
  </a:themeElements>
  <a:objectDefaults>
    <a:spDef>
      <a:spPr>
        <a:solidFill>
          <a:schemeClr val="accent1">
            <a:lumMod val="50000"/>
          </a:schemeClr>
        </a:solidFill>
        <a:ln>
          <a:solidFill>
            <a:schemeClr val="accent1">
              <a:lumMod val="50000"/>
            </a:schemeClr>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Striped black border presentation (widescreen).potx" id="{96522838-024F-4A04-A543-9EF396F770C0}" vid="{BD969DAD-256A-4182-ABA2-1577ED7D3144}"/>
    </a:ext>
  </a:extLst>
</a:theme>
</file>

<file path=ppt/theme/theme2.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tripedBorder_16x9">
      <a:dk1>
        <a:srgbClr val="404040"/>
      </a:dk1>
      <a:lt1>
        <a:sysClr val="window" lastClr="FFFFFF"/>
      </a:lt1>
      <a:dk2>
        <a:srgbClr val="000000"/>
      </a:dk2>
      <a:lt2>
        <a:srgbClr val="DDDDDD"/>
      </a:lt2>
      <a:accent1>
        <a:srgbClr val="A6B727"/>
      </a:accent1>
      <a:accent2>
        <a:srgbClr val="DF5327"/>
      </a:accent2>
      <a:accent3>
        <a:srgbClr val="FE9E00"/>
      </a:accent3>
      <a:accent4>
        <a:srgbClr val="418AB3"/>
      </a:accent4>
      <a:accent5>
        <a:srgbClr val="D9D66D"/>
      </a:accent5>
      <a:accent6>
        <a:srgbClr val="838383"/>
      </a:accent6>
      <a:hlink>
        <a:srgbClr val="F59E00"/>
      </a:hlink>
      <a:folHlink>
        <a:srgbClr val="B2B2B2"/>
      </a:folHlink>
    </a:clrScheme>
    <a:fontScheme name="Euphemia">
      <a:majorFont>
        <a:latin typeface="Euphemia"/>
        <a:ea typeface=""/>
        <a:cs typeface=""/>
      </a:majorFont>
      <a:minorFont>
        <a:latin typeface="Euphemia"/>
        <a:ea typeface=""/>
        <a:cs typeface=""/>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Striped black border presentation (widescreen)</Template>
  <TotalTime>4016</TotalTime>
  <Words>3501</Words>
  <Application>Microsoft Office PowerPoint</Application>
  <PresentationFormat>Widescreen</PresentationFormat>
  <Paragraphs>509</Paragraphs>
  <Slides>42</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Euphemia</vt:lpstr>
      <vt:lpstr>Roboto</vt:lpstr>
      <vt:lpstr>Striped Border 16x9</vt:lpstr>
      <vt:lpstr>Preparing for  the Medicaid  DSH Examination</vt:lpstr>
      <vt:lpstr>Agenda</vt:lpstr>
      <vt:lpstr>What is Medicaid?</vt:lpstr>
      <vt:lpstr>Children’s Health Insurance Program (CHIP)</vt:lpstr>
      <vt:lpstr> Enrollment</vt:lpstr>
      <vt:lpstr>Enrollment </vt:lpstr>
      <vt:lpstr>Eligibility</vt:lpstr>
      <vt:lpstr>Affordable Cares Act of 2010</vt:lpstr>
      <vt:lpstr>PowerPoint Presentation</vt:lpstr>
      <vt:lpstr>Reimbursement</vt:lpstr>
      <vt:lpstr>Fee-For-Service</vt:lpstr>
      <vt:lpstr>Managed Care</vt:lpstr>
      <vt:lpstr>Benefits of Managed Care</vt:lpstr>
      <vt:lpstr>What is FMAP?</vt:lpstr>
      <vt:lpstr>Enhanced FMAP</vt:lpstr>
      <vt:lpstr>State Share Funding</vt:lpstr>
      <vt:lpstr>Supplemental Payments</vt:lpstr>
      <vt:lpstr>Supplemental Payment Programs</vt:lpstr>
      <vt:lpstr>Disproportionate Share Hospital (DSH) Program</vt:lpstr>
      <vt:lpstr>DSH Audit and Reporting Requirements</vt:lpstr>
      <vt:lpstr>DSH Examination Overview</vt:lpstr>
      <vt:lpstr>DSH Examination Surveys</vt:lpstr>
      <vt:lpstr>Survey Part I</vt:lpstr>
      <vt:lpstr>Survey Part II</vt:lpstr>
      <vt:lpstr>Survey Part II – Schedule H &amp; I</vt:lpstr>
      <vt:lpstr>Survey Part II – Schedule H &amp; I</vt:lpstr>
      <vt:lpstr>DSH Exhibits</vt:lpstr>
      <vt:lpstr>Exhibit A – Uninsured Patients</vt:lpstr>
      <vt:lpstr>Exhibit A – Required Data Fields </vt:lpstr>
      <vt:lpstr>Exhibit A</vt:lpstr>
      <vt:lpstr>Exhibit B – Cash Payments</vt:lpstr>
      <vt:lpstr>Exhibit B – Required Data Fields</vt:lpstr>
      <vt:lpstr>Exhibit B</vt:lpstr>
      <vt:lpstr>Exhibit C – All other patient types</vt:lpstr>
      <vt:lpstr>Exhibit C – Requires Data Fields</vt:lpstr>
      <vt:lpstr>Exhibit C</vt:lpstr>
      <vt:lpstr>Preparing for the DSH Examination</vt:lpstr>
      <vt:lpstr>Preparing for the DSH Examination</vt:lpstr>
      <vt:lpstr>Consolidated Appropriations Act, 2021</vt:lpstr>
      <vt:lpstr>DSH Rule – Reinstatement of CMS FAQs 33 &amp; 34</vt:lpstr>
      <vt:lpstr>Medicaid Services Provided by TRG</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Claudine Hildreth</dc:creator>
  <cp:lastModifiedBy>Brooke Yowell</cp:lastModifiedBy>
  <cp:revision>67</cp:revision>
  <cp:lastPrinted>2021-10-06T19:21:52Z</cp:lastPrinted>
  <dcterms:created xsi:type="dcterms:W3CDTF">2021-04-27T12:57:46Z</dcterms:created>
  <dcterms:modified xsi:type="dcterms:W3CDTF">2022-03-22T12:29:27Z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