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7" r:id="rId9"/>
    <p:sldId id="278" r:id="rId10"/>
    <p:sldId id="279" r:id="rId11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5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A82424"/>
    <a:srgbClr val="0066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3009" autoAdjust="0"/>
    <p:restoredTop sz="77509" autoAdjust="0"/>
  </p:normalViewPr>
  <p:slideViewPr>
    <p:cSldViewPr snapToObjects="1" showGuides="1">
      <p:cViewPr varScale="1">
        <p:scale>
          <a:sx n="83" d="100"/>
          <a:sy n="83" d="100"/>
        </p:scale>
        <p:origin x="778" y="58"/>
      </p:cViewPr>
      <p:guideLst>
        <p:guide orient="horz" pos="415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1" d="100"/>
          <a:sy n="61" d="100"/>
        </p:scale>
        <p:origin x="3211" y="58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09FF62DD-3E6F-E344-9909-3B4D3B5976CA}" type="datetimeFigureOut">
              <a:rPr lang="en-US" smtClean="0"/>
              <a:pPr/>
              <a:t>4/8/2019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4D7EF22-CF73-D947-8360-F9DA40925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E84E9F64-1D83-334E-89A2-4B817D248A21}" type="datetimeFigureOut">
              <a:rPr lang="en-US" smtClean="0"/>
              <a:pPr/>
              <a:t>4/8/2019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425FBC4-EDDB-9748-96F0-0D05920672F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5FBC4-EDDB-9748-96F0-0D05920672FF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 familiar with these provider business challenges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5FBC4-EDDB-9748-96F0-0D05920672FF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HFMA’s Operational Excellence is a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case-based examination testing candidate's apply to make m practical applications of the concepts presented in Module I. Please note that this is a live, timed examination module and NOT study materials. Yet, the requirement to apply concepts to a case or situation is a powerful learning experience. In that sense, module II is part of the content mastery learning experience.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5FBC4-EDDB-9748-96F0-0D05920672FF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 examination based module, you have the ability t prove to yourself that you have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</a:p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>
              <a:buFont typeface="Arial" pitchFamily="34" charset="0"/>
              <a:buChar char="•"/>
            </a:pP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Gained  a “big picture” perspective enabling you recognize the current healthcare business practices and issues;</a:t>
            </a:r>
          </a:p>
          <a:p>
            <a:pPr lvl="0">
              <a:buFont typeface="Arial" pitchFamily="34" charset="0"/>
              <a:buChar char="•"/>
            </a:pP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Realize an integrated, multi-disciplinary business perspective with deep awareness of the business issues for providers, payers and physicians</a:t>
            </a:r>
          </a:p>
          <a:p>
            <a:pPr lvl="0">
              <a:buFont typeface="Arial" pitchFamily="34" charset="0"/>
              <a:buChar char="•"/>
            </a:pP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Built professional practice “know how” integrating</a:t>
            </a:r>
          </a:p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- Financial accounting and management</a:t>
            </a:r>
          </a:p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- Cost Accounting</a:t>
            </a:r>
          </a:p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-Strategic Financial Management</a:t>
            </a:r>
          </a:p>
          <a:p>
            <a:pPr lvl="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Recognize payment trends and opportunities for providing value in healthcare service delivery </a:t>
            </a:r>
          </a:p>
          <a:p>
            <a:pPr lvl="0">
              <a:buFont typeface="Arial" pitchFamily="34" charset="0"/>
              <a:buChar char="•"/>
            </a:pP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Established strong  multi-disciplinary and collaborative  business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perspective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Gained the knowledge to work in contemporary healthcare  business environment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5FBC4-EDDB-9748-96F0-0D05920672FF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Module II is structured as follows: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Operational Excellence: </a:t>
            </a:r>
          </a:p>
          <a:p>
            <a:pPr marL="514350" indent="-514350"/>
            <a:r>
              <a:rPr lang="en-US" dirty="0"/>
              <a:t>3 hour timed exam</a:t>
            </a:r>
          </a:p>
          <a:p>
            <a:pPr marL="514350" indent="-514350"/>
            <a:r>
              <a:rPr lang="en-US" dirty="0"/>
              <a:t>8 Random business case studies</a:t>
            </a:r>
          </a:p>
          <a:p>
            <a:pPr marL="514350" indent="-514350"/>
            <a:r>
              <a:rPr lang="en-US" dirty="0"/>
              <a:t>7 multiple choice test-items for each cases study – 56 total questions</a:t>
            </a:r>
          </a:p>
          <a:p>
            <a:pPr marL="514350" indent="-514350"/>
            <a:r>
              <a:rPr lang="en-US" dirty="0"/>
              <a:t>Responses to  the case studies test-items are aggregated and </a:t>
            </a:r>
            <a:r>
              <a:rPr lang="en-US"/>
              <a:t>the score </a:t>
            </a:r>
            <a:r>
              <a:rPr lang="en-US" dirty="0"/>
              <a:t>calculated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5FBC4-EDDB-9748-96F0-0D05920672FF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5FBC4-EDDB-9748-96F0-0D05920672FF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means that you'll get the best results with adults when they're fully involved in the learning experience</a:t>
            </a:r>
          </a:p>
          <a:p>
            <a:endParaRPr lang="en-US" dirty="0"/>
          </a:p>
          <a:p>
            <a:r>
              <a:rPr lang="en-US" dirty="0"/>
              <a:t>If you've ever tried to learn a new concept, you probably appreciate that "knowing" is different from "doing." When you have an opportunity to apply your knowledge, the lesson typically becomes much more real</a:t>
            </a:r>
          </a:p>
          <a:p>
            <a:endParaRPr lang="en-US" dirty="0"/>
          </a:p>
          <a:p>
            <a:r>
              <a:rPr lang="en-US" dirty="0"/>
              <a:t>We recognize the need to learn and grow, and we usually need – or want – to apply our newfound knowledge soon after we've learned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5FBC4-EDDB-9748-96F0-0D05920672FF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practicing with new knowledge and treating your job as a case study, you following the following process:</a:t>
            </a:r>
          </a:p>
          <a:p>
            <a:pPr marL="228600" indent="-228600">
              <a:buAutoNum type="arabicParenR"/>
            </a:pPr>
            <a:r>
              <a:rPr lang="en-US" dirty="0"/>
              <a:t>Get  details about the situation, and the business context.</a:t>
            </a:r>
          </a:p>
          <a:p>
            <a:pPr marL="228600" indent="-228600">
              <a:buAutoNum type="arabicParenR"/>
            </a:pPr>
            <a:r>
              <a:rPr lang="en-US" dirty="0"/>
              <a:t>Identify  the key players and what they want</a:t>
            </a:r>
          </a:p>
          <a:p>
            <a:pPr marL="228600" indent="-228600">
              <a:buAutoNum type="arabicParenR"/>
            </a:pPr>
            <a:r>
              <a:rPr lang="en-US" dirty="0"/>
              <a:t>Outline the bushiness goals  and challenges</a:t>
            </a:r>
          </a:p>
          <a:p>
            <a:pPr marL="228600" indent="-228600">
              <a:buAutoNum type="arabicParenR"/>
            </a:pPr>
            <a:r>
              <a:rPr lang="en-US" dirty="0"/>
              <a:t>This is followed by seeking specific examples and data</a:t>
            </a:r>
            <a:r>
              <a:rPr lang="en-US" baseline="0" dirty="0"/>
              <a:t> to </a:t>
            </a:r>
            <a:r>
              <a:rPr lang="en-US" dirty="0"/>
              <a:t>use to analyze the situation, determine what is</a:t>
            </a:r>
            <a:r>
              <a:rPr lang="en-US" baseline="0" dirty="0"/>
              <a:t> happening</a:t>
            </a:r>
          </a:p>
          <a:p>
            <a:pPr marL="228600" indent="-228600">
              <a:buAutoNum type="arabicParenR"/>
            </a:pPr>
            <a:r>
              <a:rPr lang="en-US" dirty="0"/>
              <a:t>Make recommendations. </a:t>
            </a:r>
          </a:p>
          <a:p>
            <a:pPr marL="228600" indent="-228600">
              <a:buAutoNum type="arabicParenR"/>
            </a:pPr>
            <a:endParaRPr lang="en-US" dirty="0"/>
          </a:p>
          <a:p>
            <a:pPr marL="228600" indent="-228600">
              <a:buNone/>
            </a:pPr>
            <a:r>
              <a:rPr lang="en-US" dirty="0"/>
              <a:t>Note that the</a:t>
            </a:r>
            <a:r>
              <a:rPr lang="en-US" baseline="0" dirty="0"/>
              <a:t> last 2 steps is where you should be concerned with applying the concepts learned in module 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5FBC4-EDDB-9748-96F0-0D05920672FF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 familiar with these</a:t>
            </a:r>
            <a:r>
              <a:rPr lang="en-US" baseline="0" dirty="0"/>
              <a:t> Payer business challenges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5FBC4-EDDB-9748-96F0-0D05920672FF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 familiar</a:t>
            </a:r>
            <a:r>
              <a:rPr lang="en-US" baseline="0" dirty="0"/>
              <a:t> with these physician business challenges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5FBC4-EDDB-9748-96F0-0D05920672FF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381001"/>
            <a:ext cx="10363200" cy="2244101"/>
          </a:xfrm>
          <a:ln>
            <a:noFill/>
          </a:ln>
        </p:spPr>
        <p:txBody>
          <a:bodyPr bIns="228600" anchor="b" anchorCtr="0">
            <a:noAutofit/>
          </a:bodyPr>
          <a:lstStyle>
            <a:lvl1pPr>
              <a:defRPr sz="3600" b="1" i="0" cap="none" spc="0"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914400" y="2634440"/>
            <a:ext cx="10363200" cy="718361"/>
          </a:xfrm>
        </p:spPr>
        <p:txBody>
          <a:bodyPr tIns="228600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i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subtitle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914400" y="2634439"/>
            <a:ext cx="10363200" cy="1"/>
          </a:xfrm>
          <a:prstGeom prst="line">
            <a:avLst/>
          </a:prstGeom>
          <a:ln w="127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3352800"/>
            <a:ext cx="10363200" cy="609600"/>
          </a:xfrm>
        </p:spPr>
        <p:txBody>
          <a:bodyPr>
            <a:noAutofit/>
          </a:bodyPr>
          <a:lstStyle>
            <a:lvl1pPr algn="ctr">
              <a:lnSpc>
                <a:spcPts val="2600"/>
              </a:lnSpc>
              <a:spcBef>
                <a:spcPts val="0"/>
              </a:spcBef>
              <a:buNone/>
              <a:defRPr sz="2400" i="1">
                <a:solidFill>
                  <a:schemeClr val="bg2"/>
                </a:solidFill>
              </a:defRPr>
            </a:lvl1pPr>
            <a:lvl2pPr>
              <a:buNone/>
              <a:defRPr sz="2400" i="1">
                <a:solidFill>
                  <a:srgbClr val="FF0000"/>
                </a:solidFill>
              </a:defRPr>
            </a:lvl2pPr>
            <a:lvl3pPr>
              <a:buNone/>
              <a:defRPr sz="2400" i="1">
                <a:solidFill>
                  <a:srgbClr val="FF0000"/>
                </a:solidFill>
              </a:defRPr>
            </a:lvl3pPr>
            <a:lvl4pPr>
              <a:buNone/>
              <a:defRPr sz="2400" i="1">
                <a:solidFill>
                  <a:srgbClr val="FF0000"/>
                </a:solidFill>
              </a:defRPr>
            </a:lvl4pPr>
            <a:lvl5pPr>
              <a:buNone/>
              <a:defRPr sz="2400" i="1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0" y="4765106"/>
            <a:ext cx="7213600" cy="645095"/>
          </a:xfrm>
        </p:spPr>
        <p:txBody>
          <a:bodyPr anchor="b" anchorCtr="0">
            <a:noAutofit/>
          </a:bodyPr>
          <a:lstStyle>
            <a:lvl1pPr algn="r">
              <a:lnSpc>
                <a:spcPts val="2200"/>
              </a:lnSpc>
              <a:spcBef>
                <a:spcPts val="0"/>
              </a:spcBef>
              <a:buNone/>
              <a:defRPr sz="1600" b="1" i="0" baseline="0">
                <a:solidFill>
                  <a:schemeClr val="bg2"/>
                </a:solidFill>
                <a:latin typeface="Arial"/>
                <a:cs typeface="Arial"/>
              </a:defRPr>
            </a:lvl1pPr>
            <a:lvl2pPr>
              <a:buNone/>
              <a:defRPr sz="1600" b="1">
                <a:latin typeface="Arial"/>
                <a:cs typeface="Arial"/>
              </a:defRPr>
            </a:lvl2pPr>
            <a:lvl3pPr>
              <a:buNone/>
              <a:defRPr sz="1600" b="1">
                <a:latin typeface="Arial"/>
                <a:cs typeface="Arial"/>
              </a:defRPr>
            </a:lvl3pPr>
            <a:lvl4pPr>
              <a:buNone/>
              <a:defRPr sz="1600" b="1">
                <a:latin typeface="Arial"/>
                <a:cs typeface="Arial"/>
              </a:defRPr>
            </a:lvl4pPr>
            <a:lvl5pPr>
              <a:buNone/>
              <a:defRPr sz="1600"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add presenter’s name </a:t>
            </a:r>
          </a:p>
        </p:txBody>
      </p:sp>
      <p:sp>
        <p:nvSpPr>
          <p:cNvPr id="11" name="Text Placeholder 1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0" y="5473517"/>
            <a:ext cx="7213600" cy="474947"/>
          </a:xfrm>
        </p:spPr>
        <p:txBody>
          <a:bodyPr anchor="t" anchorCtr="0">
            <a:noAutofit/>
          </a:bodyPr>
          <a:lstStyle>
            <a:lvl1pPr algn="r">
              <a:lnSpc>
                <a:spcPts val="2200"/>
              </a:lnSpc>
              <a:spcBef>
                <a:spcPts val="0"/>
              </a:spcBef>
              <a:buNone/>
              <a:defRPr sz="1600" b="0" i="0" baseline="0">
                <a:solidFill>
                  <a:srgbClr val="006699"/>
                </a:solidFill>
                <a:latin typeface="Arial"/>
                <a:cs typeface="Arial"/>
              </a:defRPr>
            </a:lvl1pPr>
            <a:lvl2pPr>
              <a:buNone/>
              <a:defRPr sz="1600" b="1">
                <a:latin typeface="Arial"/>
                <a:cs typeface="Arial"/>
              </a:defRPr>
            </a:lvl2pPr>
            <a:lvl3pPr>
              <a:buNone/>
              <a:defRPr sz="1600" b="1">
                <a:latin typeface="Arial"/>
                <a:cs typeface="Arial"/>
              </a:defRPr>
            </a:lvl3pPr>
            <a:lvl4pPr>
              <a:buNone/>
              <a:defRPr sz="1600" b="1">
                <a:latin typeface="Arial"/>
                <a:cs typeface="Arial"/>
              </a:defRPr>
            </a:lvl4pPr>
            <a:lvl5pPr>
              <a:buNone/>
              <a:defRPr sz="1600"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add presenter’s title </a:t>
            </a:r>
          </a:p>
        </p:txBody>
      </p:sp>
      <p:sp>
        <p:nvSpPr>
          <p:cNvPr id="15" name="Slide Number Placeholder 2"/>
          <p:cNvSpPr>
            <a:spLocks noGrp="1"/>
          </p:cNvSpPr>
          <p:nvPr>
            <p:ph type="sldNum" sz="quarter" idx="15"/>
          </p:nvPr>
        </p:nvSpPr>
        <p:spPr>
          <a:xfrm>
            <a:off x="9448800" y="6364932"/>
            <a:ext cx="25400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rgbClr val="006699"/>
                </a:solidFill>
              </a:defRPr>
            </a:lvl1pPr>
          </a:lstStyle>
          <a:p>
            <a:fld id="{342C256A-E8D1-E44B-A707-3F94590BD37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BB353DD-A78D-4E72-AF8E-F9AF943A3C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5950773"/>
            <a:ext cx="1203158" cy="583126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0"/>
            <a:ext cx="10363200" cy="1219200"/>
          </a:xfrm>
        </p:spPr>
        <p:txBody>
          <a:bodyPr bIns="137160" anchor="b" anchorCtr="0">
            <a:noAutofit/>
          </a:bodyPr>
          <a:lstStyle>
            <a:lvl1pPr>
              <a:lnSpc>
                <a:spcPts val="3600"/>
              </a:lnSpc>
              <a:defRPr sz="3600" b="1" i="0" cap="none" spc="0" baseline="0">
                <a:solidFill>
                  <a:schemeClr val="tx2"/>
                </a:solidFill>
                <a:effectLst/>
                <a:latin typeface="+mj-lt"/>
                <a:cs typeface="Verdana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914400" y="1600200"/>
            <a:ext cx="10363200" cy="4191000"/>
          </a:xfrm>
        </p:spPr>
        <p:txBody>
          <a:bodyPr lIns="0" tIns="0" rIns="0" bIns="0">
            <a:noAutofit/>
          </a:bodyPr>
          <a:lstStyle>
            <a:lvl1pPr marL="347472" indent="-347472">
              <a:lnSpc>
                <a:spcPts val="3000"/>
              </a:lnSpc>
              <a:spcBef>
                <a:spcPts val="1200"/>
              </a:spcBef>
              <a:buSzPct val="100000"/>
              <a:defRPr sz="2800">
                <a:solidFill>
                  <a:srgbClr val="006699"/>
                </a:solidFill>
                <a:effectLst/>
              </a:defRPr>
            </a:lvl1pPr>
            <a:lvl2pPr marL="685800" indent="-320040">
              <a:lnSpc>
                <a:spcPts val="2800"/>
              </a:lnSpc>
              <a:spcBef>
                <a:spcPts val="1200"/>
              </a:spcBef>
              <a:buClr>
                <a:schemeClr val="bg2"/>
              </a:buClr>
              <a:defRPr sz="2600">
                <a:solidFill>
                  <a:srgbClr val="006699"/>
                </a:solidFill>
                <a:effectLst/>
              </a:defRPr>
            </a:lvl2pPr>
            <a:lvl3pPr marL="1005840" indent="-320040">
              <a:lnSpc>
                <a:spcPts val="2800"/>
              </a:lnSpc>
              <a:spcBef>
                <a:spcPts val="1200"/>
              </a:spcBef>
              <a:defRPr sz="2400">
                <a:solidFill>
                  <a:srgbClr val="006699"/>
                </a:solidFill>
                <a:effectLst/>
              </a:defRPr>
            </a:lvl3pPr>
            <a:lvl4pPr>
              <a:lnSpc>
                <a:spcPts val="2800"/>
              </a:lnSpc>
              <a:defRPr sz="2200">
                <a:solidFill>
                  <a:srgbClr val="006699"/>
                </a:solidFill>
                <a:effectLst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914400" y="1219200"/>
            <a:ext cx="10363200" cy="1588"/>
          </a:xfrm>
          <a:prstGeom prst="line">
            <a:avLst/>
          </a:prstGeom>
          <a:ln w="127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9448800" y="6364932"/>
            <a:ext cx="25400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rgbClr val="006699"/>
                </a:solidFill>
              </a:defRPr>
            </a:lvl1pPr>
          </a:lstStyle>
          <a:p>
            <a:fld id="{342C256A-E8D1-E44B-A707-3F94590BD37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7CBF7C3-D021-4408-8ADA-CB0E96C56F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" y="5832837"/>
            <a:ext cx="1203158" cy="58312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0"/>
            <a:ext cx="10363200" cy="1219200"/>
          </a:xfrm>
        </p:spPr>
        <p:txBody>
          <a:bodyPr bIns="137160" anchor="b" anchorCtr="0">
            <a:noAutofit/>
          </a:bodyPr>
          <a:lstStyle>
            <a:lvl1pPr>
              <a:lnSpc>
                <a:spcPts val="3600"/>
              </a:lnSpc>
              <a:defRPr sz="3200" b="1" i="0" cap="none" spc="0" baseline="0">
                <a:solidFill>
                  <a:schemeClr val="tx2"/>
                </a:solidFill>
                <a:effectLst/>
                <a:latin typeface="+mj-lt"/>
                <a:cs typeface="Verdana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914400" y="1600201"/>
            <a:ext cx="4978400" cy="4190999"/>
          </a:xfrm>
        </p:spPr>
        <p:txBody>
          <a:bodyPr lIns="0" tIns="0" rIns="0" bIns="0">
            <a:noAutofit/>
          </a:bodyPr>
          <a:lstStyle>
            <a:lvl1pPr marL="228600" indent="-228600">
              <a:lnSpc>
                <a:spcPts val="2600"/>
              </a:lnSpc>
              <a:spcBef>
                <a:spcPts val="1200"/>
              </a:spcBef>
              <a:buSzPct val="100000"/>
              <a:defRPr sz="2400">
                <a:solidFill>
                  <a:srgbClr val="006699"/>
                </a:solidFill>
                <a:effectLst/>
              </a:defRPr>
            </a:lvl1pPr>
            <a:lvl2pPr marL="594360" indent="-320040">
              <a:lnSpc>
                <a:spcPts val="2400"/>
              </a:lnSpc>
              <a:spcBef>
                <a:spcPts val="800"/>
              </a:spcBef>
              <a:buClr>
                <a:schemeClr val="bg2"/>
              </a:buClr>
              <a:defRPr sz="2200">
                <a:solidFill>
                  <a:srgbClr val="006699"/>
                </a:solidFill>
                <a:effectLst/>
              </a:defRPr>
            </a:lvl2pPr>
            <a:lvl3pPr marL="914400" indent="-274320">
              <a:lnSpc>
                <a:spcPts val="2400"/>
              </a:lnSpc>
              <a:spcBef>
                <a:spcPts val="800"/>
              </a:spcBef>
              <a:defRPr sz="1800">
                <a:solidFill>
                  <a:srgbClr val="006699"/>
                </a:solidFill>
                <a:effectLst/>
              </a:defRPr>
            </a:lvl3pPr>
            <a:lvl4pPr marL="1143000" indent="-228600">
              <a:lnSpc>
                <a:spcPts val="1800"/>
              </a:lnSpc>
              <a:spcBef>
                <a:spcPts val="800"/>
              </a:spcBef>
              <a:defRPr sz="1600">
                <a:solidFill>
                  <a:srgbClr val="006699"/>
                </a:solidFill>
                <a:effectLst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9448800" y="6364932"/>
            <a:ext cx="25400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rgbClr val="006699"/>
                </a:solidFill>
              </a:defRPr>
            </a:lvl1pPr>
          </a:lstStyle>
          <a:p>
            <a:fld id="{342C256A-E8D1-E44B-A707-3F94590BD3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299200" y="1600200"/>
            <a:ext cx="4978400" cy="4190998"/>
          </a:xfrm>
        </p:spPr>
        <p:txBody>
          <a:bodyPr lIns="0" tIns="0" rIns="0" bIns="0">
            <a:noAutofit/>
          </a:bodyPr>
          <a:lstStyle>
            <a:lvl1pPr marL="228600" indent="-228600">
              <a:lnSpc>
                <a:spcPts val="2600"/>
              </a:lnSpc>
              <a:spcBef>
                <a:spcPts val="1200"/>
              </a:spcBef>
              <a:buSzPct val="100000"/>
              <a:defRPr sz="2400">
                <a:solidFill>
                  <a:srgbClr val="006699"/>
                </a:solidFill>
                <a:effectLst/>
              </a:defRPr>
            </a:lvl1pPr>
            <a:lvl2pPr marL="594360" indent="-320040">
              <a:lnSpc>
                <a:spcPts val="2400"/>
              </a:lnSpc>
              <a:spcBef>
                <a:spcPts val="800"/>
              </a:spcBef>
              <a:buClr>
                <a:schemeClr val="bg2"/>
              </a:buClr>
              <a:defRPr sz="2200">
                <a:solidFill>
                  <a:srgbClr val="006699"/>
                </a:solidFill>
                <a:effectLst/>
              </a:defRPr>
            </a:lvl2pPr>
            <a:lvl3pPr marL="914400" indent="-274320">
              <a:lnSpc>
                <a:spcPts val="2400"/>
              </a:lnSpc>
              <a:spcBef>
                <a:spcPts val="800"/>
              </a:spcBef>
              <a:defRPr sz="1800">
                <a:solidFill>
                  <a:srgbClr val="006699"/>
                </a:solidFill>
                <a:effectLst/>
              </a:defRPr>
            </a:lvl3pPr>
            <a:lvl4pPr marL="1143000" indent="-228600">
              <a:lnSpc>
                <a:spcPts val="1800"/>
              </a:lnSpc>
              <a:spcBef>
                <a:spcPts val="800"/>
              </a:spcBef>
              <a:defRPr sz="1600">
                <a:solidFill>
                  <a:srgbClr val="006699"/>
                </a:solidFill>
                <a:effectLst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914400" y="1219200"/>
            <a:ext cx="10363200" cy="1588"/>
          </a:xfrm>
          <a:prstGeom prst="line">
            <a:avLst/>
          </a:prstGeom>
          <a:ln w="12700">
            <a:solidFill>
              <a:srgbClr val="FF99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414301EA-F45D-4CF1-9D47-10EF8F841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073" y="5781806"/>
            <a:ext cx="1203158" cy="5831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0"/>
            <a:ext cx="10363200" cy="1219200"/>
          </a:xfrm>
        </p:spPr>
        <p:txBody>
          <a:bodyPr bIns="137160" anchor="b" anchorCtr="0">
            <a:noAutofit/>
          </a:bodyPr>
          <a:lstStyle>
            <a:lvl1pPr>
              <a:lnSpc>
                <a:spcPts val="3600"/>
              </a:lnSpc>
              <a:defRPr sz="3200" b="1" i="0" cap="none" spc="0" baseline="0">
                <a:solidFill>
                  <a:schemeClr val="tx2"/>
                </a:solidFill>
                <a:effectLst/>
                <a:latin typeface="+mj-lt"/>
                <a:cs typeface="Verdana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914400" y="1600200"/>
            <a:ext cx="10363200" cy="4191000"/>
          </a:xfrm>
        </p:spPr>
        <p:txBody>
          <a:bodyPr>
            <a:noAutofit/>
          </a:bodyPr>
          <a:lstStyle>
            <a:lvl1pPr marL="0" indent="0">
              <a:lnSpc>
                <a:spcPts val="3000"/>
              </a:lnSpc>
              <a:buFontTx/>
              <a:buNone/>
              <a:defRPr>
                <a:solidFill>
                  <a:srgbClr val="006699"/>
                </a:solidFill>
                <a:effectLst/>
              </a:defRPr>
            </a:lvl1pPr>
          </a:lstStyle>
          <a:p>
            <a:pPr lvl="0"/>
            <a:r>
              <a:rPr lang="en-US" dirty="0"/>
              <a:t>Click to add chart.</a:t>
            </a:r>
          </a:p>
        </p:txBody>
      </p:sp>
      <p:cxnSp>
        <p:nvCxnSpPr>
          <p:cNvPr id="24" name="Straight Connector 23"/>
          <p:cNvCxnSpPr/>
          <p:nvPr userDrawn="1"/>
        </p:nvCxnSpPr>
        <p:spPr>
          <a:xfrm>
            <a:off x="914400" y="1216152"/>
            <a:ext cx="10363200" cy="1588"/>
          </a:xfrm>
          <a:prstGeom prst="line">
            <a:avLst/>
          </a:prstGeom>
          <a:ln w="12700">
            <a:solidFill>
              <a:srgbClr val="FF99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9448800" y="6364932"/>
            <a:ext cx="25400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rgbClr val="006699"/>
                </a:solidFill>
              </a:defRPr>
            </a:lvl1pPr>
          </a:lstStyle>
          <a:p>
            <a:fld id="{342C256A-E8D1-E44B-A707-3F94590BD37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79A0EB2-22D8-47B7-B5E7-BE5B553EED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" y="5855310"/>
            <a:ext cx="1203158" cy="583126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0"/>
            <a:ext cx="10363200" cy="1219200"/>
          </a:xfrm>
          <a:prstGeom prst="rect">
            <a:avLst/>
          </a:prstGeom>
          <a:ln>
            <a:noFill/>
          </a:ln>
        </p:spPr>
        <p:txBody>
          <a:bodyPr vert="horz" lIns="0" tIns="0" rIns="0" bIns="228600" rtlCol="0" anchor="b" anchorCtr="0">
            <a:normAutofit/>
          </a:bodyPr>
          <a:lstStyle/>
          <a:p>
            <a:r>
              <a:rPr lang="en-US" dirty="0"/>
              <a:t>Click to edit Master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600201"/>
            <a:ext cx="10363200" cy="45259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9448800" y="6364932"/>
            <a:ext cx="25400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rgbClr val="006699"/>
                </a:solidFill>
              </a:defRPr>
            </a:lvl1pPr>
          </a:lstStyle>
          <a:p>
            <a:fld id="{342C256A-E8D1-E44B-A707-3F94590BD3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200" b="1" i="0" kern="1200" cap="none">
          <a:solidFill>
            <a:schemeClr val="tx2"/>
          </a:solidFill>
          <a:effectLst/>
          <a:latin typeface="+mj-lt"/>
          <a:ea typeface="+mj-ea"/>
          <a:cs typeface="Verdana"/>
        </a:defRPr>
      </a:lvl1pPr>
    </p:titleStyle>
    <p:bodyStyle>
      <a:lvl1pPr marL="320040" indent="-347472" algn="l" defTabSz="457200" rtl="0" eaLnBrk="1" latinLnBrk="0" hangingPunct="1">
        <a:lnSpc>
          <a:spcPts val="3000"/>
        </a:lnSpc>
        <a:spcBef>
          <a:spcPts val="1200"/>
        </a:spcBef>
        <a:buClr>
          <a:schemeClr val="tx2"/>
        </a:buClr>
        <a:buFont typeface="Arial"/>
        <a:buChar char="•"/>
        <a:defRPr sz="2800" b="0" i="0" kern="1200">
          <a:solidFill>
            <a:schemeClr val="bg2"/>
          </a:solidFill>
          <a:effectLst/>
          <a:latin typeface="Times New Roman" pitchFamily="18" charset="0"/>
          <a:ea typeface="+mn-ea"/>
          <a:cs typeface="Times New Roman" pitchFamily="18" charset="0"/>
        </a:defRPr>
      </a:lvl1pPr>
      <a:lvl2pPr marL="685800" indent="-320040" algn="l" defTabSz="457200" rtl="0" eaLnBrk="1" latinLnBrk="0" hangingPunct="1">
        <a:lnSpc>
          <a:spcPts val="2800"/>
        </a:lnSpc>
        <a:spcBef>
          <a:spcPts val="1200"/>
        </a:spcBef>
        <a:buClr>
          <a:schemeClr val="bg2"/>
        </a:buClr>
        <a:buFont typeface="Arial"/>
        <a:buChar char="–"/>
        <a:defRPr sz="2600" b="0" i="0" kern="1200">
          <a:solidFill>
            <a:srgbClr val="006699"/>
          </a:solidFill>
          <a:effectLst/>
          <a:latin typeface="Times New Roman" pitchFamily="18" charset="0"/>
          <a:ea typeface="+mn-ea"/>
          <a:cs typeface="Times New Roman" pitchFamily="18" charset="0"/>
        </a:defRPr>
      </a:lvl2pPr>
      <a:lvl3pPr marL="1005840" indent="-320040" algn="l" defTabSz="457200" rtl="0" eaLnBrk="1" latinLnBrk="0" hangingPunct="1">
        <a:lnSpc>
          <a:spcPts val="2800"/>
        </a:lnSpc>
        <a:spcBef>
          <a:spcPts val="1200"/>
        </a:spcBef>
        <a:buClr>
          <a:schemeClr val="tx2"/>
        </a:buClr>
        <a:buFont typeface="Wingdings" charset="2"/>
        <a:buChar char="§"/>
        <a:defRPr sz="2400" b="0" i="0" kern="1200">
          <a:solidFill>
            <a:srgbClr val="006699"/>
          </a:solidFill>
          <a:effectLst/>
          <a:latin typeface="Times New Roman" pitchFamily="18" charset="0"/>
          <a:ea typeface="+mn-ea"/>
          <a:cs typeface="Times New Roman" pitchFamily="18" charset="0"/>
        </a:defRPr>
      </a:lvl3pPr>
      <a:lvl4pPr marL="1371600" indent="-320040" algn="l" defTabSz="457200" rtl="0" eaLnBrk="1" latinLnBrk="0" hangingPunct="1">
        <a:lnSpc>
          <a:spcPts val="2800"/>
        </a:lnSpc>
        <a:spcBef>
          <a:spcPts val="1200"/>
        </a:spcBef>
        <a:buFont typeface="Arial"/>
        <a:buChar char="•"/>
        <a:defRPr sz="2200" b="0" i="0" kern="1200">
          <a:solidFill>
            <a:srgbClr val="006699"/>
          </a:solidFill>
          <a:effectLst/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209800" y="499100"/>
            <a:ext cx="7772400" cy="2244101"/>
          </a:xfrm>
        </p:spPr>
        <p:txBody>
          <a:bodyPr/>
          <a:lstStyle/>
          <a:p>
            <a:r>
              <a:rPr lang="en-US" sz="4000" dirty="0"/>
              <a:t>Certified Healthcare </a:t>
            </a:r>
            <a:br>
              <a:rPr lang="en-US" sz="4000" dirty="0"/>
            </a:br>
            <a:r>
              <a:rPr lang="en-US" sz="4000" dirty="0"/>
              <a:t>Financial Professional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r>
              <a:rPr lang="en-US" dirty="0"/>
              <a:t>Introduction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II – Provider Case Studies 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2209800" y="1600200"/>
          <a:ext cx="77724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Provider Business Environment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Hospital Consolidations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Hospital – Physician Alignment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Hospital Facing Bankruptcy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Provider- Payer Consolidations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Physician Engagement and Leadership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Integrated Care Delivery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Physicians</a:t>
                      </a:r>
                      <a:r>
                        <a:rPr lang="en-US" baseline="0" dirty="0"/>
                        <a:t> Remaining Independent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Accountable Care Organizations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Sustainability of Physician Employment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I I: Operational Excellence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endParaRPr lang="en-US" sz="4000" dirty="0"/>
          </a:p>
          <a:p>
            <a:pPr algn="ctr">
              <a:buNone/>
            </a:pPr>
            <a:endParaRPr lang="en-US" sz="4000" dirty="0"/>
          </a:p>
        </p:txBody>
      </p:sp>
      <p:pic>
        <p:nvPicPr>
          <p:cNvPr id="16386" name="Picture 2" descr="http://www.northdevonplus.com/img/large-img/Training-for-business-excellenc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2133600"/>
            <a:ext cx="6667500" cy="3276600"/>
          </a:xfrm>
          <a:prstGeom prst="rect">
            <a:avLst/>
          </a:prstGeom>
          <a:noFill/>
        </p:spPr>
      </p:pic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610600" y="6364932"/>
            <a:ext cx="1905000" cy="365125"/>
          </a:xfrm>
        </p:spPr>
        <p:txBody>
          <a:bodyPr/>
          <a:lstStyle/>
          <a:p>
            <a:fld id="{342C256A-E8D1-E44B-A707-3F94590BD37A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WIIFM?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YOU prove to YOURSELF that you are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Big-Picture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Multi-disciplinary perspective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Business savvy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Operational Excellence: </a:t>
            </a:r>
          </a:p>
          <a:p>
            <a:pPr marL="514350" indent="-514350">
              <a:lnSpc>
                <a:spcPct val="100000"/>
              </a:lnSpc>
              <a:spcAft>
                <a:spcPts val="1200"/>
              </a:spcAft>
            </a:pPr>
            <a:r>
              <a:rPr lang="en-US" sz="2400" dirty="0"/>
              <a:t>8 Random business case studies</a:t>
            </a:r>
          </a:p>
          <a:p>
            <a:pPr marL="514350" indent="-514350">
              <a:lnSpc>
                <a:spcPct val="100000"/>
              </a:lnSpc>
              <a:spcAft>
                <a:spcPts val="1200"/>
              </a:spcAft>
            </a:pPr>
            <a:r>
              <a:rPr lang="en-US" sz="2400" dirty="0"/>
              <a:t>7 multiple choice test-items for each cases study – 56 total questions</a:t>
            </a:r>
          </a:p>
          <a:p>
            <a:pPr marL="514350" indent="-514350">
              <a:lnSpc>
                <a:spcPct val="100000"/>
              </a:lnSpc>
              <a:spcAft>
                <a:spcPts val="1200"/>
              </a:spcAft>
            </a:pPr>
            <a:r>
              <a:rPr lang="en-US" sz="2400" dirty="0"/>
              <a:t>Responses to  the case studies test-items are aggregated and the a score calculated</a:t>
            </a:r>
          </a:p>
          <a:p>
            <a:pPr marL="514350" indent="-514350">
              <a:lnSpc>
                <a:spcPct val="100000"/>
              </a:lnSpc>
              <a:spcAft>
                <a:spcPts val="1200"/>
              </a:spcAft>
            </a:pPr>
            <a:r>
              <a:rPr lang="en-US" sz="2400" dirty="0"/>
              <a:t>3 hour </a:t>
            </a:r>
            <a:r>
              <a:rPr lang="en-US" sz="2400"/>
              <a:t>timed exam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Know the context: Pay attention to industry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sz="2400" dirty="0"/>
              <a:t>Understand your organizations strategic plan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sz="2400" dirty="0"/>
              <a:t>Familiarize yourself with the business goals of the organization – what are the barriers?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52400"/>
            <a:ext cx="7772400" cy="1219200"/>
          </a:xfrm>
        </p:spPr>
        <p:txBody>
          <a:bodyPr/>
          <a:lstStyle/>
          <a:p>
            <a:r>
              <a:rPr lang="en-US" dirty="0"/>
              <a:t>Approach your Job like</a:t>
            </a:r>
            <a:br>
              <a:rPr lang="en-US" dirty="0"/>
            </a:br>
            <a:r>
              <a:rPr lang="en-US" dirty="0"/>
              <a:t> a Case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Get fully involved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Practice applying new skills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Seek out feedback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Skills for Module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Job skills: Problem Solving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Get the details and the business context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Identify the stakeholders  - what do they want?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Outline business goals – what are the challenges?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Seek out data, evidence, dynamics to understand what is happening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Make a recommendation on a solution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II –Payer Case Studies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2209800" y="1600200"/>
          <a:ext cx="77724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Payer Business Environment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Accountable</a:t>
                      </a:r>
                      <a:r>
                        <a:rPr lang="en-US" baseline="0" dirty="0"/>
                        <a:t> Care Organizations – Payer Cancers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Premium Growth in a Shifting Environment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Denials of coverage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Limitations on</a:t>
                      </a:r>
                      <a:r>
                        <a:rPr lang="en-US" baseline="0" dirty="0"/>
                        <a:t> profits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Health Insurance Exchanges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Payer consolidations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Unsustainable rates;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Payer Differentiation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Rise of Business Process Outsourcing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II – Physician Case Studies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2209800" y="1559560"/>
          <a:ext cx="77724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Physician</a:t>
                      </a:r>
                      <a:r>
                        <a:rPr lang="en-US" baseline="0" dirty="0"/>
                        <a:t> Business Environment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Consumerism</a:t>
                      </a:r>
                      <a:r>
                        <a:rPr lang="en-US" baseline="0" dirty="0"/>
                        <a:t> and physicians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Physician –Hospital alignment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Demand for Physician Collegiality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Emerging Ancillary Positions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Physician Burnout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Physician Independence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Physician Shortages (Leakage)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Physicians as Entrepreneurs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Reform and Physician Liability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Physician</a:t>
                      </a:r>
                      <a:r>
                        <a:rPr lang="en-US" baseline="0" dirty="0"/>
                        <a:t> – Hospital Financial Relationships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FF9900"/>
      </a:dk2>
      <a:lt2>
        <a:srgbClr val="006699"/>
      </a:lt2>
      <a:accent1>
        <a:srgbClr val="993333"/>
      </a:accent1>
      <a:accent2>
        <a:srgbClr val="FFCC33"/>
      </a:accent2>
      <a:accent3>
        <a:srgbClr val="666666"/>
      </a:accent3>
      <a:accent4>
        <a:srgbClr val="FFFF00"/>
      </a:accent4>
      <a:accent5>
        <a:srgbClr val="336699"/>
      </a:accent5>
      <a:accent6>
        <a:srgbClr val="99996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1528</TotalTime>
  <Words>563</Words>
  <Application>Microsoft Office PowerPoint</Application>
  <PresentationFormat>Widescreen</PresentationFormat>
  <Paragraphs>119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Office Theme</vt:lpstr>
      <vt:lpstr>Certified Healthcare  Financial Professional</vt:lpstr>
      <vt:lpstr>Module I I: Operational Excellence</vt:lpstr>
      <vt:lpstr>WIIFM?</vt:lpstr>
      <vt:lpstr>The Approach</vt:lpstr>
      <vt:lpstr>Tips for Learning</vt:lpstr>
      <vt:lpstr>Approach your Job like  a Case Study</vt:lpstr>
      <vt:lpstr>Skills for Module II</vt:lpstr>
      <vt:lpstr>Module II –Payer Case Studies</vt:lpstr>
      <vt:lpstr>Module II – Physician Case Studies</vt:lpstr>
      <vt:lpstr>Module II – Provider Case Studies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 Pagliuco</dc:creator>
  <cp:lastModifiedBy>Shirley Heavlin</cp:lastModifiedBy>
  <cp:revision>188</cp:revision>
  <cp:lastPrinted>2011-07-19T23:30:11Z</cp:lastPrinted>
  <dcterms:created xsi:type="dcterms:W3CDTF">2011-08-29T16:00:31Z</dcterms:created>
  <dcterms:modified xsi:type="dcterms:W3CDTF">2019-04-08T18:45:45Z</dcterms:modified>
</cp:coreProperties>
</file>