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51"/>
  </p:notesMasterIdLst>
  <p:handoutMasterIdLst>
    <p:handoutMasterId r:id="rId52"/>
  </p:handoutMasterIdLst>
  <p:sldIdLst>
    <p:sldId id="256" r:id="rId3"/>
    <p:sldId id="313" r:id="rId4"/>
    <p:sldId id="258" r:id="rId5"/>
    <p:sldId id="323" r:id="rId6"/>
    <p:sldId id="370" r:id="rId7"/>
    <p:sldId id="324" r:id="rId8"/>
    <p:sldId id="371" r:id="rId9"/>
    <p:sldId id="372" r:id="rId10"/>
    <p:sldId id="327" r:id="rId11"/>
    <p:sldId id="328" r:id="rId12"/>
    <p:sldId id="329" r:id="rId13"/>
    <p:sldId id="330"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5" r:id="rId35"/>
    <p:sldId id="352" r:id="rId36"/>
    <p:sldId id="353" r:id="rId37"/>
    <p:sldId id="354" r:id="rId38"/>
    <p:sldId id="356" r:id="rId39"/>
    <p:sldId id="357" r:id="rId40"/>
    <p:sldId id="358" r:id="rId41"/>
    <p:sldId id="359" r:id="rId42"/>
    <p:sldId id="360" r:id="rId43"/>
    <p:sldId id="362" r:id="rId44"/>
    <p:sldId id="363" r:id="rId45"/>
    <p:sldId id="364" r:id="rId46"/>
    <p:sldId id="365" r:id="rId47"/>
    <p:sldId id="368" r:id="rId48"/>
    <p:sldId id="369" r:id="rId49"/>
    <p:sldId id="36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02D"/>
    <a:srgbClr val="3BB0C9"/>
    <a:srgbClr val="007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p:restoredTop sz="94682"/>
  </p:normalViewPr>
  <p:slideViewPr>
    <p:cSldViewPr snapToGrid="0" snapToObjects="1" showGuides="1">
      <p:cViewPr varScale="1">
        <p:scale>
          <a:sx n="68" d="100"/>
          <a:sy n="68" d="100"/>
        </p:scale>
        <p:origin x="678"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5" d="100"/>
          <a:sy n="95" d="100"/>
        </p:scale>
        <p:origin x="23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2ED54B-0DFB-6140-8A3B-BE8678A6FB42}" type="datetimeFigureOut">
              <a:rPr lang="en-US" smtClean="0"/>
              <a:t>7/14/2022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94102-59D5-DE47-A260-D81DBCE05709}" type="slidenum">
              <a:rPr lang="en-US" smtClean="0"/>
              <a:t>‹#›</a:t>
            </a:fld>
            <a:endParaRPr lang="en-US"/>
          </a:p>
        </p:txBody>
      </p:sp>
    </p:spTree>
    <p:extLst>
      <p:ext uri="{BB962C8B-B14F-4D97-AF65-F5344CB8AC3E}">
        <p14:creationId xmlns:p14="http://schemas.microsoft.com/office/powerpoint/2010/main" val="134172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EC0D3-C160-0141-98D3-4A8F3A62D5D6}"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B521D-98F0-5C41-A7D0-B52E0DB193C8}" type="slidenum">
              <a:rPr lang="en-US" smtClean="0"/>
              <a:t>‹#›</a:t>
            </a:fld>
            <a:endParaRPr lang="en-US"/>
          </a:p>
        </p:txBody>
      </p:sp>
    </p:spTree>
    <p:extLst>
      <p:ext uri="{BB962C8B-B14F-4D97-AF65-F5344CB8AC3E}">
        <p14:creationId xmlns:p14="http://schemas.microsoft.com/office/powerpoint/2010/main" val="42272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CMAR signed June 14th</a:t>
            </a:r>
          </a:p>
        </p:txBody>
      </p:sp>
      <p:sp>
        <p:nvSpPr>
          <p:cNvPr id="4" name="Slide Number Placeholder 3"/>
          <p:cNvSpPr>
            <a:spLocks noGrp="1"/>
          </p:cNvSpPr>
          <p:nvPr>
            <p:ph type="sldNum" sz="quarter" idx="5"/>
          </p:nvPr>
        </p:nvSpPr>
        <p:spPr/>
        <p:txBody>
          <a:bodyPr/>
          <a:lstStyle/>
          <a:p>
            <a:fld id="{B2AB521D-98F0-5C41-A7D0-B52E0DB193C8}" type="slidenum">
              <a:rPr lang="en-US" smtClean="0"/>
              <a:t>4</a:t>
            </a:fld>
            <a:endParaRPr lang="en-US"/>
          </a:p>
        </p:txBody>
      </p:sp>
    </p:spTree>
    <p:extLst>
      <p:ext uri="{BB962C8B-B14F-4D97-AF65-F5344CB8AC3E}">
        <p14:creationId xmlns:p14="http://schemas.microsoft.com/office/powerpoint/2010/main" val="4132780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 affiliation</a:t>
            </a:r>
          </a:p>
        </p:txBody>
      </p:sp>
      <p:sp>
        <p:nvSpPr>
          <p:cNvPr id="4" name="Slide Number Placeholder 3"/>
          <p:cNvSpPr>
            <a:spLocks noGrp="1"/>
          </p:cNvSpPr>
          <p:nvPr>
            <p:ph type="sldNum" sz="quarter" idx="5"/>
          </p:nvPr>
        </p:nvSpPr>
        <p:spPr/>
        <p:txBody>
          <a:bodyPr/>
          <a:lstStyle/>
          <a:p>
            <a:fld id="{B2AB521D-98F0-5C41-A7D0-B52E0DB193C8}" type="slidenum">
              <a:rPr lang="en-US" smtClean="0"/>
              <a:t>22</a:t>
            </a:fld>
            <a:endParaRPr lang="en-US"/>
          </a:p>
        </p:txBody>
      </p:sp>
    </p:spTree>
    <p:extLst>
      <p:ext uri="{BB962C8B-B14F-4D97-AF65-F5344CB8AC3E}">
        <p14:creationId xmlns:p14="http://schemas.microsoft.com/office/powerpoint/2010/main" val="115460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started then stopped, can restart if not much impact on scope </a:t>
            </a:r>
          </a:p>
        </p:txBody>
      </p:sp>
      <p:sp>
        <p:nvSpPr>
          <p:cNvPr id="4" name="Slide Number Placeholder 3"/>
          <p:cNvSpPr>
            <a:spLocks noGrp="1"/>
          </p:cNvSpPr>
          <p:nvPr>
            <p:ph type="sldNum" sz="quarter" idx="5"/>
          </p:nvPr>
        </p:nvSpPr>
        <p:spPr/>
        <p:txBody>
          <a:bodyPr/>
          <a:lstStyle/>
          <a:p>
            <a:fld id="{B2AB521D-98F0-5C41-A7D0-B52E0DB193C8}" type="slidenum">
              <a:rPr lang="en-US" smtClean="0"/>
              <a:t>23</a:t>
            </a:fld>
            <a:endParaRPr lang="en-US"/>
          </a:p>
        </p:txBody>
      </p:sp>
    </p:spTree>
    <p:extLst>
      <p:ext uri="{BB962C8B-B14F-4D97-AF65-F5344CB8AC3E}">
        <p14:creationId xmlns:p14="http://schemas.microsoft.com/office/powerpoint/2010/main" val="40751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ended – no requirement for timing for RFP issuance</a:t>
            </a:r>
          </a:p>
          <a:p>
            <a:r>
              <a:rPr lang="en-US" dirty="0"/>
              <a:t>Only mandate is the fee – can ask for more information</a:t>
            </a:r>
          </a:p>
          <a:p>
            <a:r>
              <a:rPr lang="en-US" dirty="0"/>
              <a:t>Can not ask about union affiliations</a:t>
            </a:r>
          </a:p>
        </p:txBody>
      </p:sp>
      <p:sp>
        <p:nvSpPr>
          <p:cNvPr id="4" name="Slide Number Placeholder 3"/>
          <p:cNvSpPr>
            <a:spLocks noGrp="1"/>
          </p:cNvSpPr>
          <p:nvPr>
            <p:ph type="sldNum" sz="quarter" idx="5"/>
          </p:nvPr>
        </p:nvSpPr>
        <p:spPr/>
        <p:txBody>
          <a:bodyPr/>
          <a:lstStyle/>
          <a:p>
            <a:fld id="{B2AB521D-98F0-5C41-A7D0-B52E0DB193C8}" type="slidenum">
              <a:rPr lang="en-US" smtClean="0"/>
              <a:t>25</a:t>
            </a:fld>
            <a:endParaRPr lang="en-US"/>
          </a:p>
        </p:txBody>
      </p:sp>
    </p:spTree>
    <p:extLst>
      <p:ext uri="{BB962C8B-B14F-4D97-AF65-F5344CB8AC3E}">
        <p14:creationId xmlns:p14="http://schemas.microsoft.com/office/powerpoint/2010/main" val="200455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 must specify if they want and what terms should be</a:t>
            </a:r>
          </a:p>
        </p:txBody>
      </p:sp>
      <p:sp>
        <p:nvSpPr>
          <p:cNvPr id="4" name="Slide Number Placeholder 3"/>
          <p:cNvSpPr>
            <a:spLocks noGrp="1"/>
          </p:cNvSpPr>
          <p:nvPr>
            <p:ph type="sldNum" sz="quarter" idx="5"/>
          </p:nvPr>
        </p:nvSpPr>
        <p:spPr/>
        <p:txBody>
          <a:bodyPr/>
          <a:lstStyle/>
          <a:p>
            <a:fld id="{B2AB521D-98F0-5C41-A7D0-B52E0DB193C8}" type="slidenum">
              <a:rPr lang="en-US" smtClean="0"/>
              <a:t>26</a:t>
            </a:fld>
            <a:endParaRPr lang="en-US"/>
          </a:p>
        </p:txBody>
      </p:sp>
    </p:spTree>
    <p:extLst>
      <p:ext uri="{BB962C8B-B14F-4D97-AF65-F5344CB8AC3E}">
        <p14:creationId xmlns:p14="http://schemas.microsoft.com/office/powerpoint/2010/main" val="336775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change – normally lowest</a:t>
            </a:r>
          </a:p>
          <a:p>
            <a:r>
              <a:rPr lang="en-US" dirty="0"/>
              <a:t>Offers best value – lowest may not get the job</a:t>
            </a:r>
          </a:p>
          <a:p>
            <a:r>
              <a:rPr lang="en-US" dirty="0"/>
              <a:t>Can rank on what is most important to your project</a:t>
            </a:r>
          </a:p>
        </p:txBody>
      </p:sp>
      <p:sp>
        <p:nvSpPr>
          <p:cNvPr id="4" name="Slide Number Placeholder 3"/>
          <p:cNvSpPr>
            <a:spLocks noGrp="1"/>
          </p:cNvSpPr>
          <p:nvPr>
            <p:ph type="sldNum" sz="quarter" idx="5"/>
          </p:nvPr>
        </p:nvSpPr>
        <p:spPr/>
        <p:txBody>
          <a:bodyPr/>
          <a:lstStyle/>
          <a:p>
            <a:fld id="{B2AB521D-98F0-5C41-A7D0-B52E0DB193C8}" type="slidenum">
              <a:rPr lang="en-US" smtClean="0"/>
              <a:t>28</a:t>
            </a:fld>
            <a:endParaRPr lang="en-US"/>
          </a:p>
        </p:txBody>
      </p:sp>
    </p:spTree>
    <p:extLst>
      <p:ext uri="{BB962C8B-B14F-4D97-AF65-F5344CB8AC3E}">
        <p14:creationId xmlns:p14="http://schemas.microsoft.com/office/powerpoint/2010/main" val="276713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trade packages, not the total project</a:t>
            </a:r>
          </a:p>
        </p:txBody>
      </p:sp>
      <p:sp>
        <p:nvSpPr>
          <p:cNvPr id="4" name="Slide Number Placeholder 3"/>
          <p:cNvSpPr>
            <a:spLocks noGrp="1"/>
          </p:cNvSpPr>
          <p:nvPr>
            <p:ph type="sldNum" sz="quarter" idx="5"/>
          </p:nvPr>
        </p:nvSpPr>
        <p:spPr/>
        <p:txBody>
          <a:bodyPr/>
          <a:lstStyle/>
          <a:p>
            <a:fld id="{B2AB521D-98F0-5C41-A7D0-B52E0DB193C8}" type="slidenum">
              <a:rPr lang="en-US" smtClean="0"/>
              <a:t>34</a:t>
            </a:fld>
            <a:endParaRPr lang="en-US"/>
          </a:p>
        </p:txBody>
      </p:sp>
    </p:spTree>
    <p:extLst>
      <p:ext uri="{BB962C8B-B14F-4D97-AF65-F5344CB8AC3E}">
        <p14:creationId xmlns:p14="http://schemas.microsoft.com/office/powerpoint/2010/main" val="277636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posted 13-35 days before</a:t>
            </a:r>
          </a:p>
        </p:txBody>
      </p:sp>
      <p:sp>
        <p:nvSpPr>
          <p:cNvPr id="4" name="Slide Number Placeholder 3"/>
          <p:cNvSpPr>
            <a:spLocks noGrp="1"/>
          </p:cNvSpPr>
          <p:nvPr>
            <p:ph type="sldNum" sz="quarter" idx="5"/>
          </p:nvPr>
        </p:nvSpPr>
        <p:spPr/>
        <p:txBody>
          <a:bodyPr/>
          <a:lstStyle/>
          <a:p>
            <a:fld id="{B2AB521D-98F0-5C41-A7D0-B52E0DB193C8}" type="slidenum">
              <a:rPr lang="en-US" smtClean="0"/>
              <a:t>38</a:t>
            </a:fld>
            <a:endParaRPr lang="en-US"/>
          </a:p>
        </p:txBody>
      </p:sp>
    </p:spTree>
    <p:extLst>
      <p:ext uri="{BB962C8B-B14F-4D97-AF65-F5344CB8AC3E}">
        <p14:creationId xmlns:p14="http://schemas.microsoft.com/office/powerpoint/2010/main" val="134305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more objective on the criteria versus the CM</a:t>
            </a:r>
          </a:p>
          <a:p>
            <a:r>
              <a:rPr lang="en-US" dirty="0"/>
              <a:t>Prequalified with DOT do not have to go through the prequalification process – automatically qualified</a:t>
            </a:r>
          </a:p>
        </p:txBody>
      </p:sp>
      <p:sp>
        <p:nvSpPr>
          <p:cNvPr id="4" name="Slide Number Placeholder 3"/>
          <p:cNvSpPr>
            <a:spLocks noGrp="1"/>
          </p:cNvSpPr>
          <p:nvPr>
            <p:ph type="sldNum" sz="quarter" idx="5"/>
          </p:nvPr>
        </p:nvSpPr>
        <p:spPr/>
        <p:txBody>
          <a:bodyPr/>
          <a:lstStyle/>
          <a:p>
            <a:fld id="{B2AB521D-98F0-5C41-A7D0-B52E0DB193C8}" type="slidenum">
              <a:rPr lang="en-US" smtClean="0"/>
              <a:t>39</a:t>
            </a:fld>
            <a:endParaRPr lang="en-US"/>
          </a:p>
        </p:txBody>
      </p:sp>
    </p:spTree>
    <p:extLst>
      <p:ext uri="{BB962C8B-B14F-4D97-AF65-F5344CB8AC3E}">
        <p14:creationId xmlns:p14="http://schemas.microsoft.com/office/powerpoint/2010/main" val="378252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of employees helps start ups</a:t>
            </a:r>
          </a:p>
        </p:txBody>
      </p:sp>
      <p:sp>
        <p:nvSpPr>
          <p:cNvPr id="4" name="Slide Number Placeholder 3"/>
          <p:cNvSpPr>
            <a:spLocks noGrp="1"/>
          </p:cNvSpPr>
          <p:nvPr>
            <p:ph type="sldNum" sz="quarter" idx="5"/>
          </p:nvPr>
        </p:nvSpPr>
        <p:spPr/>
        <p:txBody>
          <a:bodyPr/>
          <a:lstStyle/>
          <a:p>
            <a:fld id="{B2AB521D-98F0-5C41-A7D0-B52E0DB193C8}" type="slidenum">
              <a:rPr lang="en-US" smtClean="0"/>
              <a:t>40</a:t>
            </a:fld>
            <a:endParaRPr lang="en-US"/>
          </a:p>
        </p:txBody>
      </p:sp>
    </p:spTree>
    <p:extLst>
      <p:ext uri="{BB962C8B-B14F-4D97-AF65-F5344CB8AC3E}">
        <p14:creationId xmlns:p14="http://schemas.microsoft.com/office/powerpoint/2010/main" val="271404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not write something to specifically exclude someone</a:t>
            </a:r>
          </a:p>
          <a:p>
            <a:r>
              <a:rPr lang="en-US" dirty="0"/>
              <a:t>Can not give consideration to union affiliations</a:t>
            </a:r>
          </a:p>
        </p:txBody>
      </p:sp>
      <p:sp>
        <p:nvSpPr>
          <p:cNvPr id="4" name="Slide Number Placeholder 3"/>
          <p:cNvSpPr>
            <a:spLocks noGrp="1"/>
          </p:cNvSpPr>
          <p:nvPr>
            <p:ph type="sldNum" sz="quarter" idx="5"/>
          </p:nvPr>
        </p:nvSpPr>
        <p:spPr/>
        <p:txBody>
          <a:bodyPr/>
          <a:lstStyle/>
          <a:p>
            <a:fld id="{B2AB521D-98F0-5C41-A7D0-B52E0DB193C8}" type="slidenum">
              <a:rPr lang="en-US" smtClean="0"/>
              <a:t>41</a:t>
            </a:fld>
            <a:endParaRPr lang="en-US"/>
          </a:p>
        </p:txBody>
      </p:sp>
    </p:spTree>
    <p:extLst>
      <p:ext uri="{BB962C8B-B14F-4D97-AF65-F5344CB8AC3E}">
        <p14:creationId xmlns:p14="http://schemas.microsoft.com/office/powerpoint/2010/main" val="73474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B521D-98F0-5C41-A7D0-B52E0DB193C8}" type="slidenum">
              <a:rPr lang="en-US" smtClean="0"/>
              <a:t>6</a:t>
            </a:fld>
            <a:endParaRPr lang="en-US"/>
          </a:p>
        </p:txBody>
      </p:sp>
    </p:spTree>
    <p:extLst>
      <p:ext uri="{BB962C8B-B14F-4D97-AF65-F5344CB8AC3E}">
        <p14:creationId xmlns:p14="http://schemas.microsoft.com/office/powerpoint/2010/main" val="1966919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administrative hurdle</a:t>
            </a:r>
          </a:p>
        </p:txBody>
      </p:sp>
      <p:sp>
        <p:nvSpPr>
          <p:cNvPr id="4" name="Slide Number Placeholder 3"/>
          <p:cNvSpPr>
            <a:spLocks noGrp="1"/>
          </p:cNvSpPr>
          <p:nvPr>
            <p:ph type="sldNum" sz="quarter" idx="5"/>
          </p:nvPr>
        </p:nvSpPr>
        <p:spPr/>
        <p:txBody>
          <a:bodyPr/>
          <a:lstStyle/>
          <a:p>
            <a:fld id="{B2AB521D-98F0-5C41-A7D0-B52E0DB193C8}" type="slidenum">
              <a:rPr lang="en-US" smtClean="0"/>
              <a:t>42</a:t>
            </a:fld>
            <a:endParaRPr lang="en-US"/>
          </a:p>
        </p:txBody>
      </p:sp>
    </p:spTree>
    <p:extLst>
      <p:ext uri="{BB962C8B-B14F-4D97-AF65-F5344CB8AC3E}">
        <p14:creationId xmlns:p14="http://schemas.microsoft.com/office/powerpoint/2010/main" val="567024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 will oversee the bidding of the project, not the CMAR</a:t>
            </a:r>
          </a:p>
          <a:p>
            <a:r>
              <a:rPr lang="en-US" dirty="0"/>
              <a:t>Best interest of project is not defined in the code so gives some flexibility</a:t>
            </a:r>
          </a:p>
        </p:txBody>
      </p:sp>
      <p:sp>
        <p:nvSpPr>
          <p:cNvPr id="4" name="Slide Number Placeholder 3"/>
          <p:cNvSpPr>
            <a:spLocks noGrp="1"/>
          </p:cNvSpPr>
          <p:nvPr>
            <p:ph type="sldNum" sz="quarter" idx="5"/>
          </p:nvPr>
        </p:nvSpPr>
        <p:spPr/>
        <p:txBody>
          <a:bodyPr/>
          <a:lstStyle/>
          <a:p>
            <a:fld id="{B2AB521D-98F0-5C41-A7D0-B52E0DB193C8}" type="slidenum">
              <a:rPr lang="en-US" smtClean="0"/>
              <a:t>44</a:t>
            </a:fld>
            <a:endParaRPr lang="en-US"/>
          </a:p>
        </p:txBody>
      </p:sp>
    </p:spTree>
    <p:extLst>
      <p:ext uri="{BB962C8B-B14F-4D97-AF65-F5344CB8AC3E}">
        <p14:creationId xmlns:p14="http://schemas.microsoft.com/office/powerpoint/2010/main" val="2376534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other requirements from the law on what happens with default other than the 2 options noted.</a:t>
            </a:r>
          </a:p>
          <a:p>
            <a:r>
              <a:rPr lang="en-US" dirty="0"/>
              <a:t>No requirements to post final bids</a:t>
            </a:r>
          </a:p>
        </p:txBody>
      </p:sp>
      <p:sp>
        <p:nvSpPr>
          <p:cNvPr id="4" name="Slide Number Placeholder 3"/>
          <p:cNvSpPr>
            <a:spLocks noGrp="1"/>
          </p:cNvSpPr>
          <p:nvPr>
            <p:ph type="sldNum" sz="quarter" idx="5"/>
          </p:nvPr>
        </p:nvSpPr>
        <p:spPr/>
        <p:txBody>
          <a:bodyPr/>
          <a:lstStyle/>
          <a:p>
            <a:fld id="{B2AB521D-98F0-5C41-A7D0-B52E0DB193C8}" type="slidenum">
              <a:rPr lang="en-US" smtClean="0"/>
              <a:t>45</a:t>
            </a:fld>
            <a:endParaRPr lang="en-US"/>
          </a:p>
        </p:txBody>
      </p:sp>
    </p:spTree>
    <p:extLst>
      <p:ext uri="{BB962C8B-B14F-4D97-AF65-F5344CB8AC3E}">
        <p14:creationId xmlns:p14="http://schemas.microsoft.com/office/powerpoint/2010/main" val="124728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GMP not required for CMAR on the private side but WILL BE for public side</a:t>
            </a:r>
          </a:p>
        </p:txBody>
      </p:sp>
      <p:sp>
        <p:nvSpPr>
          <p:cNvPr id="4" name="Slide Number Placeholder 3"/>
          <p:cNvSpPr>
            <a:spLocks noGrp="1"/>
          </p:cNvSpPr>
          <p:nvPr>
            <p:ph type="sldNum" sz="quarter" idx="5"/>
          </p:nvPr>
        </p:nvSpPr>
        <p:spPr/>
        <p:txBody>
          <a:bodyPr/>
          <a:lstStyle/>
          <a:p>
            <a:fld id="{B2AB521D-98F0-5C41-A7D0-B52E0DB193C8}" type="slidenum">
              <a:rPr lang="en-US" smtClean="0"/>
              <a:t>8</a:t>
            </a:fld>
            <a:endParaRPr lang="en-US"/>
          </a:p>
        </p:txBody>
      </p:sp>
    </p:spTree>
    <p:extLst>
      <p:ext uri="{BB962C8B-B14F-4D97-AF65-F5344CB8AC3E}">
        <p14:creationId xmlns:p14="http://schemas.microsoft.com/office/powerpoint/2010/main" val="28580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 projects under different rules</a:t>
            </a:r>
          </a:p>
        </p:txBody>
      </p:sp>
      <p:sp>
        <p:nvSpPr>
          <p:cNvPr id="4" name="Slide Number Placeholder 3"/>
          <p:cNvSpPr>
            <a:spLocks noGrp="1"/>
          </p:cNvSpPr>
          <p:nvPr>
            <p:ph type="sldNum" sz="quarter" idx="5"/>
          </p:nvPr>
        </p:nvSpPr>
        <p:spPr/>
        <p:txBody>
          <a:bodyPr/>
          <a:lstStyle/>
          <a:p>
            <a:fld id="{B2AB521D-98F0-5C41-A7D0-B52E0DB193C8}" type="slidenum">
              <a:rPr lang="en-US" smtClean="0"/>
              <a:t>12</a:t>
            </a:fld>
            <a:endParaRPr lang="en-US"/>
          </a:p>
        </p:txBody>
      </p:sp>
    </p:spTree>
    <p:extLst>
      <p:ext uri="{BB962C8B-B14F-4D97-AF65-F5344CB8AC3E}">
        <p14:creationId xmlns:p14="http://schemas.microsoft.com/office/powerpoint/2010/main" val="138316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B521D-98F0-5C41-A7D0-B52E0DB193C8}" type="slidenum">
              <a:rPr lang="en-US" smtClean="0"/>
              <a:t>15</a:t>
            </a:fld>
            <a:endParaRPr lang="en-US"/>
          </a:p>
        </p:txBody>
      </p:sp>
    </p:spTree>
    <p:extLst>
      <p:ext uri="{BB962C8B-B14F-4D97-AF65-F5344CB8AC3E}">
        <p14:creationId xmlns:p14="http://schemas.microsoft.com/office/powerpoint/2010/main" val="33771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step for the process; the law allows some flexibility in criteria </a:t>
            </a:r>
          </a:p>
        </p:txBody>
      </p:sp>
      <p:sp>
        <p:nvSpPr>
          <p:cNvPr id="4" name="Slide Number Placeholder 3"/>
          <p:cNvSpPr>
            <a:spLocks noGrp="1"/>
          </p:cNvSpPr>
          <p:nvPr>
            <p:ph type="sldNum" sz="quarter" idx="5"/>
          </p:nvPr>
        </p:nvSpPr>
        <p:spPr/>
        <p:txBody>
          <a:bodyPr/>
          <a:lstStyle/>
          <a:p>
            <a:fld id="{B2AB521D-98F0-5C41-A7D0-B52E0DB193C8}" type="slidenum">
              <a:rPr lang="en-US" smtClean="0"/>
              <a:t>18</a:t>
            </a:fld>
            <a:endParaRPr lang="en-US"/>
          </a:p>
        </p:txBody>
      </p:sp>
    </p:spTree>
    <p:extLst>
      <p:ext uri="{BB962C8B-B14F-4D97-AF65-F5344CB8AC3E}">
        <p14:creationId xmlns:p14="http://schemas.microsoft.com/office/powerpoint/2010/main" val="45773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entity used fee-based selection before it must now be based on qualifications.</a:t>
            </a:r>
          </a:p>
        </p:txBody>
      </p:sp>
      <p:sp>
        <p:nvSpPr>
          <p:cNvPr id="4" name="Slide Number Placeholder 3"/>
          <p:cNvSpPr>
            <a:spLocks noGrp="1"/>
          </p:cNvSpPr>
          <p:nvPr>
            <p:ph type="sldNum" sz="quarter" idx="5"/>
          </p:nvPr>
        </p:nvSpPr>
        <p:spPr/>
        <p:txBody>
          <a:bodyPr/>
          <a:lstStyle/>
          <a:p>
            <a:fld id="{B2AB521D-98F0-5C41-A7D0-B52E0DB193C8}" type="slidenum">
              <a:rPr lang="en-US" smtClean="0"/>
              <a:t>19</a:t>
            </a:fld>
            <a:endParaRPr lang="en-US"/>
          </a:p>
        </p:txBody>
      </p:sp>
    </p:spTree>
    <p:extLst>
      <p:ext uri="{BB962C8B-B14F-4D97-AF65-F5344CB8AC3E}">
        <p14:creationId xmlns:p14="http://schemas.microsoft.com/office/powerpoint/2010/main" val="300055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Selection of CMAR can occur at same time as engineer or architect</a:t>
            </a:r>
          </a:p>
        </p:txBody>
      </p:sp>
      <p:sp>
        <p:nvSpPr>
          <p:cNvPr id="4" name="Slide Number Placeholder 3"/>
          <p:cNvSpPr>
            <a:spLocks noGrp="1"/>
          </p:cNvSpPr>
          <p:nvPr>
            <p:ph type="sldNum" sz="quarter" idx="5"/>
          </p:nvPr>
        </p:nvSpPr>
        <p:spPr/>
        <p:txBody>
          <a:bodyPr/>
          <a:lstStyle/>
          <a:p>
            <a:fld id="{B2AB521D-98F0-5C41-A7D0-B52E0DB193C8}" type="slidenum">
              <a:rPr lang="en-US" smtClean="0"/>
              <a:t>20</a:t>
            </a:fld>
            <a:endParaRPr lang="en-US"/>
          </a:p>
        </p:txBody>
      </p:sp>
    </p:spTree>
    <p:extLst>
      <p:ext uri="{BB962C8B-B14F-4D97-AF65-F5344CB8AC3E}">
        <p14:creationId xmlns:p14="http://schemas.microsoft.com/office/powerpoint/2010/main" val="242035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evaluating experience, you must include a firms both public and private work but must NOT include delivery methods or labor affiliations.</a:t>
            </a:r>
          </a:p>
          <a:p>
            <a:r>
              <a:rPr lang="en-US" dirty="0"/>
              <a:t>If not specifically excluded you can include – so there is flexibility based on the needs of your project,</a:t>
            </a:r>
          </a:p>
        </p:txBody>
      </p:sp>
      <p:sp>
        <p:nvSpPr>
          <p:cNvPr id="4" name="Slide Number Placeholder 3"/>
          <p:cNvSpPr>
            <a:spLocks noGrp="1"/>
          </p:cNvSpPr>
          <p:nvPr>
            <p:ph type="sldNum" sz="quarter" idx="5"/>
          </p:nvPr>
        </p:nvSpPr>
        <p:spPr/>
        <p:txBody>
          <a:bodyPr/>
          <a:lstStyle/>
          <a:p>
            <a:fld id="{B2AB521D-98F0-5C41-A7D0-B52E0DB193C8}" type="slidenum">
              <a:rPr lang="en-US" smtClean="0"/>
              <a:t>21</a:t>
            </a:fld>
            <a:endParaRPr lang="en-US"/>
          </a:p>
        </p:txBody>
      </p:sp>
    </p:spTree>
    <p:extLst>
      <p:ext uri="{BB962C8B-B14F-4D97-AF65-F5344CB8AC3E}">
        <p14:creationId xmlns:p14="http://schemas.microsoft.com/office/powerpoint/2010/main" val="259273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2" name="Title 1"/>
          <p:cNvSpPr>
            <a:spLocks noGrp="1"/>
          </p:cNvSpPr>
          <p:nvPr>
            <p:ph type="ctrTitle"/>
          </p:nvPr>
        </p:nvSpPr>
        <p:spPr>
          <a:xfrm>
            <a:off x="457200" y="1600199"/>
            <a:ext cx="11277600" cy="1828801"/>
          </a:xfrm>
        </p:spPr>
        <p:txBody>
          <a:bodyPr anchor="b"/>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71900"/>
            <a:ext cx="9144000" cy="1600200"/>
          </a:xfrm>
          <a:prstGeom prst="rect">
            <a:avLst/>
          </a:prstGeo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457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363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4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84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584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14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942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593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411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881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948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142714"/>
          </a:xfrm>
          <a:prstGeom prst="rect">
            <a:avLst/>
          </a:prstGeom>
          <a:ln>
            <a:noFill/>
          </a:ln>
        </p:spPr>
      </p:pic>
      <p:sp>
        <p:nvSpPr>
          <p:cNvPr id="2" name="Title 1"/>
          <p:cNvSpPr>
            <a:spLocks noGrp="1"/>
          </p:cNvSpPr>
          <p:nvPr>
            <p:ph type="title"/>
          </p:nvPr>
        </p:nvSpPr>
        <p:spPr/>
        <p:txBody>
          <a:bodyPr/>
          <a:lstStyle>
            <a:lvl1pPr>
              <a:defRPr sz="3900"/>
            </a:lvl1pPr>
          </a:lstStyle>
          <a:p>
            <a:r>
              <a:rPr lang="en-US" dirty="0"/>
              <a:t>Click to edit Master title style</a:t>
            </a:r>
          </a:p>
        </p:txBody>
      </p:sp>
      <p:sp>
        <p:nvSpPr>
          <p:cNvPr id="3" name="Content Placeholder 2"/>
          <p:cNvSpPr>
            <a:spLocks noGrp="1"/>
          </p:cNvSpPr>
          <p:nvPr>
            <p:ph idx="1"/>
          </p:nvPr>
        </p:nvSpPr>
        <p:spPr>
          <a:xfrm>
            <a:off x="457200" y="1600200"/>
            <a:ext cx="5410200" cy="4800600"/>
          </a:xfrm>
          <a:prstGeom prst="rect">
            <a:avLst/>
          </a:prstGeom>
        </p:spPr>
        <p:txBody>
          <a:bodyPr lIns="0" tIns="0" rIns="0" bIns="0"/>
          <a:lstStyle>
            <a:lvl1pPr marL="355600" indent="-355600">
              <a:tabLst/>
              <a:defRPr sz="2700"/>
            </a:lvl1pPr>
            <a:lvl2pPr marL="584200" indent="-296863">
              <a:tabLst/>
              <a:defRPr sz="2700"/>
            </a:lvl2pPr>
            <a:lvl3pPr marL="812800" indent="-228600">
              <a:tabLst/>
              <a:defRPr sz="2700"/>
            </a:lvl3pPr>
            <a:lvl4pPr>
              <a:defRPr sz="2700"/>
            </a:lvl4pPr>
            <a:lvl5pP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0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8002"/>
          </a:xfrm>
          <a:prstGeom prst="rect">
            <a:avLst/>
          </a:prstGeom>
          <a:ln>
            <a:noFill/>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5410200" cy="4800600"/>
          </a:xfrm>
          <a:prstGeom prst="rect">
            <a:avLst/>
          </a:prstGeom>
        </p:spPr>
        <p:txBody>
          <a:bodyPr lIns="0" tIns="0" rIns="0" bIns="0"/>
          <a:lstStyle>
            <a:lvl1pPr>
              <a:buClr>
                <a:schemeClr val="bg1"/>
              </a:buClr>
              <a:defRPr sz="2700">
                <a:solidFill>
                  <a:schemeClr val="bg1"/>
                </a:solidFill>
              </a:defRPr>
            </a:lvl1pPr>
            <a:lvl2pPr>
              <a:buClr>
                <a:schemeClr val="bg1"/>
              </a:buClr>
              <a:defRPr sz="2700">
                <a:solidFill>
                  <a:schemeClr val="bg1"/>
                </a:solidFill>
              </a:defRPr>
            </a:lvl2pPr>
            <a:lvl3pPr>
              <a:buClr>
                <a:schemeClr val="bg1"/>
              </a:buClr>
              <a:defRPr sz="2700">
                <a:solidFill>
                  <a:schemeClr val="bg1"/>
                </a:solidFill>
              </a:defRPr>
            </a:lvl3pPr>
            <a:lvl4pPr>
              <a:buClr>
                <a:schemeClr val="bg1"/>
              </a:buClr>
              <a:defRPr sz="2700">
                <a:solidFill>
                  <a:schemeClr val="bg1"/>
                </a:solidFill>
              </a:defRPr>
            </a:lvl4pPr>
            <a:lvl5pPr>
              <a:buClr>
                <a:schemeClr val="bg1"/>
              </a:buClr>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142714"/>
          </a:xfrm>
          <a:prstGeom prst="rect">
            <a:avLst/>
          </a:prstGeom>
          <a:ln>
            <a:noFill/>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324600" y="1600200"/>
            <a:ext cx="5410200" cy="4800600"/>
          </a:xfrm>
          <a:prstGeom prst="rect">
            <a:avLst/>
          </a:prstGeom>
        </p:spPr>
        <p:txBody>
          <a:bodyPr lIns="0" tIns="0" rIns="0" bIns="0"/>
          <a:lstStyle>
            <a:lvl1pPr>
              <a:defRPr sz="2700"/>
            </a:lvl1pPr>
            <a:lvl2pPr>
              <a:defRPr sz="2700"/>
            </a:lvl2pPr>
            <a:lvl3pPr>
              <a:defRPr sz="2700"/>
            </a:lvl3pPr>
            <a:lvl4pPr>
              <a:defRPr sz="2700"/>
            </a:lvl4pPr>
            <a:lvl5pP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8001"/>
          </a:xfrm>
          <a:prstGeom prst="rect">
            <a:avLst/>
          </a:prstGeom>
          <a:ln>
            <a:noFill/>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324600" y="1600200"/>
            <a:ext cx="5410200" cy="4800600"/>
          </a:xfrm>
          <a:prstGeom prst="rect">
            <a:avLst/>
          </a:prstGeom>
        </p:spPr>
        <p:txBody>
          <a:bodyPr lIns="0" tIns="0" rIns="0" bIns="0"/>
          <a:lstStyle>
            <a:lvl1pPr>
              <a:buClr>
                <a:schemeClr val="bg1"/>
              </a:buClr>
              <a:defRPr sz="2700">
                <a:solidFill>
                  <a:schemeClr val="bg1"/>
                </a:solidFill>
              </a:defRPr>
            </a:lvl1pPr>
            <a:lvl2pPr>
              <a:buClr>
                <a:schemeClr val="bg1"/>
              </a:buClr>
              <a:defRPr sz="2700">
                <a:solidFill>
                  <a:schemeClr val="bg1"/>
                </a:solidFill>
              </a:defRPr>
            </a:lvl2pPr>
            <a:lvl3pPr>
              <a:buClr>
                <a:schemeClr val="bg1"/>
              </a:buClr>
              <a:defRPr sz="2700">
                <a:solidFill>
                  <a:schemeClr val="bg1"/>
                </a:solidFill>
              </a:defRPr>
            </a:lvl3pPr>
            <a:lvl4pPr>
              <a:buClr>
                <a:schemeClr val="bg1"/>
              </a:buClr>
              <a:defRPr sz="2700">
                <a:solidFill>
                  <a:schemeClr val="bg1"/>
                </a:solidFill>
              </a:defRPr>
            </a:lvl4pPr>
            <a:lvl5pPr>
              <a:buClr>
                <a:schemeClr val="bg1"/>
              </a:buClr>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142714"/>
          </a:xfrm>
          <a:prstGeom prst="rect">
            <a:avLst/>
          </a:prstGeom>
          <a:ln>
            <a:noFill/>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5410200" cy="4800600"/>
          </a:xfrm>
          <a:prstGeom prst="rect">
            <a:avLst/>
          </a:prstGeom>
        </p:spPr>
        <p:txBody>
          <a:bodyPr lIns="0" tIns="0" rIns="0" bIns="0"/>
          <a:lstStyle>
            <a:lvl1pPr>
              <a:defRPr sz="2700"/>
            </a:lvl1pPr>
            <a:lvl2pPr>
              <a:defRPr sz="2700"/>
            </a:lvl2pPr>
            <a:lvl3pPr>
              <a:defRPr sz="2700"/>
            </a:lvl3pPr>
            <a:lvl4pPr>
              <a:defRPr sz="2700"/>
            </a:lvl4pPr>
            <a:lvl5pP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600200"/>
            <a:ext cx="5410200" cy="4800600"/>
          </a:xfrm>
          <a:prstGeom prst="rect">
            <a:avLst/>
          </a:prstGeom>
        </p:spPr>
        <p:txBody>
          <a:bodyPr lIns="0" tIns="0" rIns="0" bIns="0"/>
          <a:lstStyle>
            <a:lvl1pPr>
              <a:defRPr sz="2700"/>
            </a:lvl1pPr>
            <a:lvl2pPr>
              <a:defRPr sz="2700"/>
            </a:lvl2pPr>
            <a:lvl3pPr>
              <a:defRPr sz="2700"/>
            </a:lvl3pPr>
            <a:lvl4pPr>
              <a:defRPr sz="2700"/>
            </a:lvl4pPr>
            <a:lvl5pP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34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142714"/>
          </a:xfrm>
          <a:prstGeom prst="rect">
            <a:avLst/>
          </a:prstGeom>
          <a:ln>
            <a:noFill/>
          </a:ln>
        </p:spPr>
      </p:pic>
      <p:sp>
        <p:nvSpPr>
          <p:cNvPr id="2" name="Title 1"/>
          <p:cNvSpPr>
            <a:spLocks noGrp="1"/>
          </p:cNvSpPr>
          <p:nvPr>
            <p:ph type="title"/>
          </p:nvPr>
        </p:nvSpPr>
        <p:spPr>
          <a:xfrm>
            <a:off x="457200" y="1"/>
            <a:ext cx="11277600" cy="1139824"/>
          </a:xfrm>
        </p:spPr>
        <p:txBody>
          <a:bodyPr/>
          <a:lstStyle/>
          <a:p>
            <a:r>
              <a:rPr lang="en-US"/>
              <a:t>Click to edit Master title style</a:t>
            </a:r>
          </a:p>
        </p:txBody>
      </p:sp>
      <p:sp>
        <p:nvSpPr>
          <p:cNvPr id="3" name="Text Placeholder 2"/>
          <p:cNvSpPr>
            <a:spLocks noGrp="1"/>
          </p:cNvSpPr>
          <p:nvPr>
            <p:ph type="body" idx="1"/>
          </p:nvPr>
        </p:nvSpPr>
        <p:spPr>
          <a:xfrm>
            <a:off x="457200" y="1600201"/>
            <a:ext cx="5410200" cy="823912"/>
          </a:xfrm>
          <a:prstGeom prst="rect">
            <a:avLst/>
          </a:prstGeom>
        </p:spPr>
        <p:txBody>
          <a:bodyPr lIns="0" tIns="0" rIns="0" bIns="0" anchor="t"/>
          <a:lstStyle>
            <a:lvl1pPr marL="0" indent="0">
              <a:buNone/>
              <a:defRPr sz="2700" b="1">
                <a:solidFill>
                  <a:srgbClr val="9800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571078"/>
            <a:ext cx="5410199" cy="3829723"/>
          </a:xfrm>
          <a:prstGeom prst="rect">
            <a:avLst/>
          </a:prstGeom>
        </p:spPr>
        <p:txBody>
          <a:bodyPr lIns="0" tIns="0" rIns="0" bIns="0" anchor="t"/>
          <a:lstStyle>
            <a:lvl1pPr>
              <a:defRPr sz="2700"/>
            </a:lvl1pPr>
            <a:lvl2pPr>
              <a:defRPr sz="2700"/>
            </a:lvl2pPr>
            <a:lvl3pPr>
              <a:defRPr sz="2700"/>
            </a:lvl3pPr>
            <a:lvl4pPr>
              <a:defRPr sz="2700"/>
            </a:lvl4pPr>
            <a:lvl5pP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4600" y="1600200"/>
            <a:ext cx="5410200" cy="823912"/>
          </a:xfrm>
          <a:prstGeom prst="rect">
            <a:avLst/>
          </a:prstGeom>
        </p:spPr>
        <p:txBody>
          <a:bodyPr lIns="0" tIns="0" rIns="0" bIns="0" anchor="t"/>
          <a:lstStyle>
            <a:lvl1pPr marL="0" indent="0">
              <a:buNone/>
              <a:defRPr sz="2700" b="1">
                <a:solidFill>
                  <a:srgbClr val="9800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4600" y="2571077"/>
            <a:ext cx="5410200" cy="3829723"/>
          </a:xfrm>
          <a:prstGeom prst="rect">
            <a:avLst/>
          </a:prstGeom>
        </p:spPr>
        <p:txBody>
          <a:bodyPr lIns="0" tIns="0" rIns="0" bIns="0" anchor="t"/>
          <a:lstStyle>
            <a:lvl1pPr>
              <a:defRPr sz="2700"/>
            </a:lvl1pPr>
            <a:lvl2pPr>
              <a:defRPr sz="2700"/>
            </a:lvl2pPr>
            <a:lvl3pPr>
              <a:defRPr sz="2700"/>
            </a:lvl3pPr>
            <a:lvl4pPr>
              <a:defRPr sz="2700"/>
            </a:lvl4pPr>
            <a:lvl5pP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705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142714"/>
          </a:xfrm>
          <a:prstGeom prst="rect">
            <a:avLst/>
          </a:prstGeom>
          <a:ln>
            <a:noFill/>
          </a:ln>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1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3891" y="6197601"/>
            <a:ext cx="1048596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26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11277600" cy="1140312"/>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821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7" r:id="rId5"/>
    <p:sldLayoutId id="2147483652" r:id="rId6"/>
    <p:sldLayoutId id="2147483653" r:id="rId7"/>
    <p:sldLayoutId id="2147483654"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87338" marR="0" indent="-287338" algn="l" defTabSz="914400" rtl="0" eaLnBrk="1" fontAlgn="auto" latinLnBrk="0" hangingPunct="1">
        <a:lnSpc>
          <a:spcPct val="90000"/>
        </a:lnSpc>
        <a:spcBef>
          <a:spcPts val="1000"/>
        </a:spcBef>
        <a:spcAft>
          <a:spcPts val="0"/>
        </a:spcAft>
        <a:buClr>
          <a:srgbClr val="98002D"/>
        </a:buClr>
        <a:buSzTx/>
        <a:buFont typeface=".AppleSystemUIFont" charset="-120"/>
        <a:buChar char="»"/>
        <a:tabLst/>
        <a:defRPr sz="2400" kern="1200">
          <a:solidFill>
            <a:schemeClr val="tx1"/>
          </a:solidFill>
          <a:latin typeface="+mn-lt"/>
          <a:ea typeface="+mn-ea"/>
          <a:cs typeface="+mn-cs"/>
        </a:defRPr>
      </a:lvl1pPr>
      <a:lvl2pPr marL="519113" marR="0" indent="-231775" algn="l" defTabSz="914400" rtl="0" eaLnBrk="1" fontAlgn="auto" latinLnBrk="0" hangingPunct="1">
        <a:lnSpc>
          <a:spcPct val="90000"/>
        </a:lnSpc>
        <a:spcBef>
          <a:spcPts val="500"/>
        </a:spcBef>
        <a:spcAft>
          <a:spcPts val="0"/>
        </a:spcAft>
        <a:buClr>
          <a:srgbClr val="98002D"/>
        </a:buClr>
        <a:buSzTx/>
        <a:buFont typeface="Arial" charset="0"/>
        <a:buChar char="•"/>
        <a:tabLst/>
        <a:defRPr sz="2400" kern="1200">
          <a:solidFill>
            <a:schemeClr val="tx1"/>
          </a:solidFill>
          <a:latin typeface="+mn-lt"/>
          <a:ea typeface="+mn-ea"/>
          <a:cs typeface="+mn-cs"/>
        </a:defRPr>
      </a:lvl2pPr>
      <a:lvl3pPr marL="685800" marR="0" indent="-223838" algn="l" defTabSz="914400" rtl="0" eaLnBrk="1" fontAlgn="auto" latinLnBrk="0" hangingPunct="1">
        <a:lnSpc>
          <a:spcPct val="90000"/>
        </a:lnSpc>
        <a:spcBef>
          <a:spcPts val="500"/>
        </a:spcBef>
        <a:spcAft>
          <a:spcPts val="0"/>
        </a:spcAft>
        <a:buClr>
          <a:srgbClr val="98002D"/>
        </a:buClr>
        <a:buSzTx/>
        <a:buFont typeface=".AppleSystemUIFont" charset="-120"/>
        <a:buChar char="›"/>
        <a:tabLst/>
        <a:defRPr sz="2400" kern="1200">
          <a:solidFill>
            <a:schemeClr val="tx1"/>
          </a:solidFill>
          <a:latin typeface="+mn-lt"/>
          <a:ea typeface="+mn-ea"/>
          <a:cs typeface="+mn-cs"/>
        </a:defRPr>
      </a:lvl3pPr>
      <a:lvl4pPr marL="917575" marR="0" indent="-231775" algn="l" defTabSz="914400" rtl="0" eaLnBrk="1" fontAlgn="auto" latinLnBrk="0" hangingPunct="1">
        <a:lnSpc>
          <a:spcPct val="90000"/>
        </a:lnSpc>
        <a:spcBef>
          <a:spcPts val="500"/>
        </a:spcBef>
        <a:spcAft>
          <a:spcPts val="0"/>
        </a:spcAft>
        <a:buClr>
          <a:srgbClr val="98002D"/>
        </a:buClr>
        <a:buSzTx/>
        <a:buFont typeface=".AppleSystemUIFont" charset="-120"/>
        <a:buChar char="–"/>
        <a:tabLst/>
        <a:defRPr sz="2400" kern="1200">
          <a:solidFill>
            <a:schemeClr val="tx1"/>
          </a:solidFill>
          <a:latin typeface="+mn-lt"/>
          <a:ea typeface="+mn-ea"/>
          <a:cs typeface="+mn-cs"/>
        </a:defRPr>
      </a:lvl4pPr>
      <a:lvl5pPr marL="1149350" marR="0" indent="-231775" algn="l" defTabSz="914400" rtl="0" eaLnBrk="1" fontAlgn="auto" latinLnBrk="0" hangingPunct="1">
        <a:lnSpc>
          <a:spcPct val="90000"/>
        </a:lnSpc>
        <a:spcBef>
          <a:spcPts val="500"/>
        </a:spcBef>
        <a:spcAft>
          <a:spcPts val="0"/>
        </a:spcAft>
        <a:buClr>
          <a:srgbClr val="98002D"/>
        </a:buClr>
        <a:buSzTx/>
        <a:buFont typeface="Arial"/>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718" userDrawn="1">
          <p15:clr>
            <a:srgbClr val="F26B43"/>
          </p15:clr>
        </p15:guide>
        <p15:guide id="6" orient="horz" pos="1008" userDrawn="1">
          <p15:clr>
            <a:srgbClr val="F26B43"/>
          </p15:clr>
        </p15:guide>
        <p15:guide id="7" orient="horz" pos="4032" userDrawn="1">
          <p15:clr>
            <a:srgbClr val="F26B43"/>
          </p15:clr>
        </p15:guide>
        <p15:guide id="8" pos="3984" userDrawn="1">
          <p15:clr>
            <a:srgbClr val="F26B43"/>
          </p15:clr>
        </p15:guide>
        <p15:guide id="9"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914449"/>
          </a:xfrm>
          <a:prstGeom prst="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Honeycomb line.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339876"/>
            <a:ext cx="12167616" cy="234696"/>
          </a:xfrm>
          <a:prstGeom prst="rect">
            <a:avLst/>
          </a:prstGeom>
        </p:spPr>
      </p:pic>
      <p:sp>
        <p:nvSpPr>
          <p:cNvPr id="2" name="Title Placeholder 1"/>
          <p:cNvSpPr>
            <a:spLocks noGrp="1"/>
          </p:cNvSpPr>
          <p:nvPr>
            <p:ph type="title"/>
          </p:nvPr>
        </p:nvSpPr>
        <p:spPr>
          <a:xfrm>
            <a:off x="361952" y="0"/>
            <a:ext cx="11459633" cy="914400"/>
          </a:xfrm>
          <a:prstGeom prst="rect">
            <a:avLst/>
          </a:prstGeom>
        </p:spPr>
        <p:txBody>
          <a:bodyPr vert="horz" lIns="0" tIns="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361952" y="1189039"/>
            <a:ext cx="11459633"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3C86938-0054-44D4-9F2D-2C00C2E98BF1}" type="datetimeFigureOut">
              <a:rPr lang="en-US" smtClean="0">
                <a:solidFill>
                  <a:prstClr val="black">
                    <a:tint val="75000"/>
                  </a:prstClr>
                </a:solidFill>
              </a:rPr>
              <a:pPr>
                <a:defRPr/>
              </a:pPr>
              <a:t>7/14/2022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7AB862-A103-4C93-BF69-7674F84C7168}" type="slidenum">
              <a:rPr lang="en-US" smtClean="0">
                <a:solidFill>
                  <a:prstClr val="black">
                    <a:tint val="75000"/>
                  </a:prstClr>
                </a:solidFill>
              </a:rPr>
              <a:pPr>
                <a:defRPr/>
              </a:pPr>
              <a:t>‹#›</a:t>
            </a:fld>
            <a:endParaRPr lang="en-US">
              <a:solidFill>
                <a:prstClr val="black">
                  <a:tint val="75000"/>
                </a:prstClr>
              </a:solidFill>
            </a:endParaRPr>
          </a:p>
        </p:txBody>
      </p:sp>
      <p:sp>
        <p:nvSpPr>
          <p:cNvPr id="9" name="Slide Number Placeholder 5"/>
          <p:cNvSpPr txBox="1">
            <a:spLocks noChangeAspect="1"/>
          </p:cNvSpPr>
          <p:nvPr/>
        </p:nvSpPr>
        <p:spPr bwMode="auto">
          <a:xfrm>
            <a:off x="11447696" y="310702"/>
            <a:ext cx="366184" cy="274637"/>
          </a:xfrm>
          <a:prstGeom prst="rect">
            <a:avLst/>
          </a:prstGeom>
          <a:noFill/>
          <a:ln w="9525">
            <a:noFill/>
            <a:miter lim="800000"/>
            <a:headEnd/>
            <a:tailEnd/>
          </a:ln>
        </p:spPr>
        <p:txBody>
          <a:bodyPr lIns="0" tIns="0" rIns="0" bIns="0" anchor="ctr"/>
          <a:lstStyle>
            <a:lvl1pPr>
              <a:defRPr>
                <a:solidFill>
                  <a:schemeClr val="tx1"/>
                </a:solidFill>
                <a:latin typeface="Century Gothic" charset="0"/>
                <a:ea typeface="ＭＳ Ｐゴシック" charset="0"/>
                <a:cs typeface="ＭＳ Ｐゴシック" charset="0"/>
              </a:defRPr>
            </a:lvl1pPr>
            <a:lvl2pPr marL="37931725" indent="-37474525">
              <a:defRPr>
                <a:solidFill>
                  <a:schemeClr val="tx1"/>
                </a:solidFill>
                <a:latin typeface="Century Gothic" charset="0"/>
                <a:ea typeface="ＭＳ Ｐゴシック" charset="0"/>
              </a:defRPr>
            </a:lvl2pPr>
            <a:lvl3pPr>
              <a:defRPr>
                <a:solidFill>
                  <a:schemeClr val="tx1"/>
                </a:solidFill>
                <a:latin typeface="Century Gothic" charset="0"/>
                <a:ea typeface="ＭＳ Ｐゴシック" charset="0"/>
              </a:defRPr>
            </a:lvl3pPr>
            <a:lvl4pPr>
              <a:defRPr>
                <a:solidFill>
                  <a:schemeClr val="tx1"/>
                </a:solidFill>
                <a:latin typeface="Century Gothic" charset="0"/>
                <a:ea typeface="ＭＳ Ｐゴシック" charset="0"/>
              </a:defRPr>
            </a:lvl4pPr>
            <a:lvl5pPr>
              <a:defRPr>
                <a:solidFill>
                  <a:schemeClr val="tx1"/>
                </a:solidFill>
                <a:latin typeface="Century Gothic" charset="0"/>
                <a:ea typeface="ＭＳ Ｐゴシック" charset="0"/>
              </a:defRPr>
            </a:lvl5pPr>
            <a:lvl6pPr marL="457200" fontAlgn="base">
              <a:spcBef>
                <a:spcPct val="0"/>
              </a:spcBef>
              <a:spcAft>
                <a:spcPct val="0"/>
              </a:spcAft>
              <a:defRPr>
                <a:solidFill>
                  <a:schemeClr val="tx1"/>
                </a:solidFill>
                <a:latin typeface="Century Gothic" charset="0"/>
                <a:ea typeface="ＭＳ Ｐゴシック" charset="0"/>
              </a:defRPr>
            </a:lvl6pPr>
            <a:lvl7pPr marL="914400" fontAlgn="base">
              <a:spcBef>
                <a:spcPct val="0"/>
              </a:spcBef>
              <a:spcAft>
                <a:spcPct val="0"/>
              </a:spcAft>
              <a:defRPr>
                <a:solidFill>
                  <a:schemeClr val="tx1"/>
                </a:solidFill>
                <a:latin typeface="Century Gothic" charset="0"/>
                <a:ea typeface="ＭＳ Ｐゴシック" charset="0"/>
              </a:defRPr>
            </a:lvl7pPr>
            <a:lvl8pPr marL="1371600" fontAlgn="base">
              <a:spcBef>
                <a:spcPct val="0"/>
              </a:spcBef>
              <a:spcAft>
                <a:spcPct val="0"/>
              </a:spcAft>
              <a:defRPr>
                <a:solidFill>
                  <a:schemeClr val="tx1"/>
                </a:solidFill>
                <a:latin typeface="Century Gothic" charset="0"/>
                <a:ea typeface="ＭＳ Ｐゴシック" charset="0"/>
              </a:defRPr>
            </a:lvl8pPr>
            <a:lvl9pPr marL="1828800" fontAlgn="base">
              <a:spcBef>
                <a:spcPct val="0"/>
              </a:spcBef>
              <a:spcAft>
                <a:spcPct val="0"/>
              </a:spcAft>
              <a:defRPr>
                <a:solidFill>
                  <a:schemeClr val="tx1"/>
                </a:solidFill>
                <a:latin typeface="Century Gothic"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charset="0"/>
                <a:ea typeface="ＭＳ Ｐゴシック" charset="0"/>
              </a:rPr>
              <a:t> </a:t>
            </a:r>
          </a:p>
        </p:txBody>
      </p:sp>
    </p:spTree>
    <p:extLst>
      <p:ext uri="{BB962C8B-B14F-4D97-AF65-F5344CB8AC3E}">
        <p14:creationId xmlns:p14="http://schemas.microsoft.com/office/powerpoint/2010/main" val="26093517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spcBef>
          <a:spcPct val="0"/>
        </a:spcBef>
        <a:buNone/>
        <a:defRPr sz="3000" kern="1200">
          <a:solidFill>
            <a:schemeClr val="bg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2000" kern="1200">
          <a:solidFill>
            <a:srgbClr val="7F7F7F"/>
          </a:solidFill>
          <a:latin typeface="+mn-lt"/>
          <a:ea typeface="+mn-ea"/>
          <a:cs typeface="+mn-cs"/>
        </a:defRPr>
      </a:lvl1pPr>
      <a:lvl2pPr marL="514350" indent="-284163" algn="l" defTabSz="914400" rtl="0" eaLnBrk="1" latinLnBrk="0" hangingPunct="1">
        <a:spcBef>
          <a:spcPct val="20000"/>
        </a:spcBef>
        <a:buFont typeface="Arial" pitchFamily="34" charset="0"/>
        <a:buChar char="–"/>
        <a:defRPr sz="2000" kern="1200">
          <a:solidFill>
            <a:srgbClr val="7F7F7F"/>
          </a:solidFill>
          <a:latin typeface="+mn-lt"/>
          <a:ea typeface="+mn-ea"/>
          <a:cs typeface="+mn-cs"/>
        </a:defRPr>
      </a:lvl2pPr>
      <a:lvl3pPr marL="798513" indent="-284163" algn="l" defTabSz="914400" rtl="0" eaLnBrk="1" latinLnBrk="0" hangingPunct="1">
        <a:spcBef>
          <a:spcPct val="20000"/>
        </a:spcBef>
        <a:buFont typeface="Lucida Grande"/>
        <a:buChar char="»"/>
        <a:defRPr sz="2000" kern="1200">
          <a:solidFill>
            <a:srgbClr val="7F7F7F"/>
          </a:solidFill>
          <a:latin typeface="+mn-lt"/>
          <a:ea typeface="+mn-ea"/>
          <a:cs typeface="+mn-cs"/>
        </a:defRPr>
      </a:lvl3pPr>
      <a:lvl4pPr marL="1028700" indent="-230188" algn="l" defTabSz="914400" rtl="0" eaLnBrk="1" latinLnBrk="0" hangingPunct="1">
        <a:spcBef>
          <a:spcPct val="20000"/>
        </a:spcBef>
        <a:buFont typeface="Arial"/>
        <a:buChar char="›"/>
        <a:defRPr sz="2000" kern="1200">
          <a:solidFill>
            <a:srgbClr val="7F7F7F"/>
          </a:solidFill>
          <a:latin typeface="+mn-lt"/>
          <a:ea typeface="+mn-ea"/>
          <a:cs typeface="+mn-cs"/>
        </a:defRPr>
      </a:lvl4pPr>
      <a:lvl5pPr marL="1258888" indent="-230188" algn="l" defTabSz="914400" rtl="0" eaLnBrk="1" latinLnBrk="0" hangingPunct="1">
        <a:spcBef>
          <a:spcPct val="20000"/>
        </a:spcBef>
        <a:buSzPct val="75000"/>
        <a:buFont typeface="Courier New"/>
        <a:buChar char="o"/>
        <a:defRPr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bi.build/upl/downloads/library/cm-r-best-practice-faq-2022.pdf" TargetMode="External"/><Relationship Id="rId2" Type="http://schemas.openxmlformats.org/officeDocument/2006/relationships/hyperlink" Target="https://www.mbi.build/upl/downloads/library/public-owners-guide-2022.pdf"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48.xml.rels><?xml version="1.0" encoding="UTF-8" standalone="yes"?>
<Relationships xmlns="http://schemas.openxmlformats.org/package/2006/relationships"><Relationship Id="rId3" Type="http://schemas.openxmlformats.org/officeDocument/2006/relationships/hyperlink" Target="mailto:annette.renaud@mcgough.com" TargetMode="External"/><Relationship Id="rId2" Type="http://schemas.openxmlformats.org/officeDocument/2006/relationships/hyperlink" Target="mailto:amy.fetters@mcgough.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3479800"/>
            <a:ext cx="11277600" cy="1828801"/>
          </a:xfrm>
        </p:spPr>
        <p:txBody>
          <a:bodyPr/>
          <a:lstStyle/>
          <a:p>
            <a:r>
              <a:rPr lang="en-US" dirty="0"/>
              <a:t>SF183: Construction Manager at Risk</a:t>
            </a:r>
          </a:p>
        </p:txBody>
      </p:sp>
      <p:sp>
        <p:nvSpPr>
          <p:cNvPr id="6" name="Subtitle 5"/>
          <p:cNvSpPr>
            <a:spLocks noGrp="1"/>
          </p:cNvSpPr>
          <p:nvPr>
            <p:ph type="subTitle" idx="1"/>
          </p:nvPr>
        </p:nvSpPr>
        <p:spPr>
          <a:xfrm>
            <a:off x="1524000" y="5651501"/>
            <a:ext cx="9144000" cy="1600200"/>
          </a:xfrm>
        </p:spPr>
        <p:txBody>
          <a:bodyPr/>
          <a:lstStyle/>
          <a:p>
            <a:r>
              <a:rPr lang="en-US" dirty="0"/>
              <a:t>Amy Fetters •  Annette Renaud</a:t>
            </a:r>
          </a:p>
        </p:txBody>
      </p:sp>
      <p:pic>
        <p:nvPicPr>
          <p:cNvPr id="2" name="Picture 1">
            <a:extLst>
              <a:ext uri="{FF2B5EF4-FFF2-40B4-BE49-F238E27FC236}">
                <a16:creationId xmlns:a16="http://schemas.microsoft.com/office/drawing/2014/main" id="{651B0130-665F-4112-B470-7581F128343B}"/>
              </a:ext>
            </a:extLst>
          </p:cNvPr>
          <p:cNvPicPr>
            <a:picLocks noChangeAspect="1"/>
          </p:cNvPicPr>
          <p:nvPr/>
        </p:nvPicPr>
        <p:blipFill>
          <a:blip r:embed="rId2"/>
          <a:stretch>
            <a:fillRect/>
          </a:stretch>
        </p:blipFill>
        <p:spPr>
          <a:xfrm>
            <a:off x="7168430" y="1413376"/>
            <a:ext cx="3072650" cy="2334970"/>
          </a:xfrm>
          <a:prstGeom prst="rect">
            <a:avLst/>
          </a:prstGeom>
        </p:spPr>
      </p:pic>
      <p:pic>
        <p:nvPicPr>
          <p:cNvPr id="7" name="Picture 6" descr="Logo, company name&#10;&#10;Description automatically generated">
            <a:extLst>
              <a:ext uri="{FF2B5EF4-FFF2-40B4-BE49-F238E27FC236}">
                <a16:creationId xmlns:a16="http://schemas.microsoft.com/office/drawing/2014/main" id="{B637EDAB-7B37-4717-8C6A-3F191ECEC86F}"/>
              </a:ext>
            </a:extLst>
          </p:cNvPr>
          <p:cNvPicPr>
            <a:picLocks noChangeAspect="1"/>
          </p:cNvPicPr>
          <p:nvPr/>
        </p:nvPicPr>
        <p:blipFill>
          <a:blip r:embed="rId3"/>
          <a:stretch>
            <a:fillRect/>
          </a:stretch>
        </p:blipFill>
        <p:spPr>
          <a:xfrm>
            <a:off x="2362200" y="713802"/>
            <a:ext cx="3489488" cy="3489488"/>
          </a:xfrm>
          <a:prstGeom prst="rect">
            <a:avLst/>
          </a:prstGeom>
        </p:spPr>
      </p:pic>
    </p:spTree>
    <p:extLst>
      <p:ext uri="{BB962C8B-B14F-4D97-AF65-F5344CB8AC3E}">
        <p14:creationId xmlns:p14="http://schemas.microsoft.com/office/powerpoint/2010/main" val="160823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 183 - Title</a:t>
            </a:r>
          </a:p>
        </p:txBody>
      </p:sp>
      <p:sp>
        <p:nvSpPr>
          <p:cNvPr id="3" name="Content Placeholder 2"/>
          <p:cNvSpPr>
            <a:spLocks noGrp="1"/>
          </p:cNvSpPr>
          <p:nvPr>
            <p:ph idx="1"/>
          </p:nvPr>
        </p:nvSpPr>
        <p:spPr>
          <a:xfrm>
            <a:off x="457200" y="1600200"/>
            <a:ext cx="11277600" cy="4800600"/>
          </a:xfrm>
        </p:spPr>
        <p:txBody>
          <a:bodyPr/>
          <a:lstStyle/>
          <a:p>
            <a:pPr marL="0" indent="0">
              <a:buNone/>
            </a:pPr>
            <a:r>
              <a:rPr lang="en-US" dirty="0"/>
              <a:t>AN ACT RELATING TO A CONSTRUCTION MANAGER-AT-RISK COMMERCIAL CONSTRUCTION ALTERNATIVE DELIVERY METHOD AND PROHIBITING CERTAIN OTHER ALTERNATIVE DELIVERY METHODS IN THE PUBLIC SECTOR AND INCLUDING EFFECTIVE DATE AND APPLICABILITY AND PROVISIONS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85169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 183 - Title</a:t>
            </a:r>
          </a:p>
        </p:txBody>
      </p:sp>
      <p:sp>
        <p:nvSpPr>
          <p:cNvPr id="3" name="Content Placeholder 2"/>
          <p:cNvSpPr>
            <a:spLocks noGrp="1"/>
          </p:cNvSpPr>
          <p:nvPr>
            <p:ph idx="1"/>
          </p:nvPr>
        </p:nvSpPr>
        <p:spPr>
          <a:xfrm>
            <a:off x="457200" y="1600200"/>
            <a:ext cx="11277600" cy="4800600"/>
          </a:xfrm>
        </p:spPr>
        <p:txBody>
          <a:bodyPr/>
          <a:lstStyle/>
          <a:p>
            <a:pPr marL="0" indent="0">
              <a:buNone/>
            </a:pPr>
            <a:r>
              <a:rPr lang="en-US" dirty="0"/>
              <a:t>AN ACT RELATING TO A </a:t>
            </a:r>
            <a:r>
              <a:rPr lang="en-US" dirty="0">
                <a:highlight>
                  <a:srgbClr val="FFFF00"/>
                </a:highlight>
              </a:rPr>
              <a:t>CONSTRUCTION MANAGER-AT-RISK </a:t>
            </a:r>
            <a:r>
              <a:rPr lang="en-US" dirty="0">
                <a:highlight>
                  <a:srgbClr val="00FF00"/>
                </a:highlight>
              </a:rPr>
              <a:t>COMMERCIAL CONSTRUCTION</a:t>
            </a:r>
            <a:r>
              <a:rPr lang="en-US" dirty="0"/>
              <a:t> ALTERNATIVE DELIVERY METHOD AND </a:t>
            </a:r>
            <a:r>
              <a:rPr lang="en-US" dirty="0">
                <a:highlight>
                  <a:srgbClr val="FF00FF"/>
                </a:highlight>
              </a:rPr>
              <a:t>PROHIBITING CERTAIN OTHER ALTERNATIVE DELIVERY METHODS</a:t>
            </a:r>
            <a:r>
              <a:rPr lang="en-US" dirty="0"/>
              <a:t> IN THE </a:t>
            </a:r>
            <a:r>
              <a:rPr lang="en-US" dirty="0">
                <a:highlight>
                  <a:srgbClr val="0000FF"/>
                </a:highlight>
              </a:rPr>
              <a:t>PUBLIC SECTOR </a:t>
            </a:r>
            <a:r>
              <a:rPr lang="en-US" dirty="0"/>
              <a:t>AND INCLUDING EFFECTIVE DATE AND APPLICABILITY AND PROVISIONS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62372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 183 – Big Picture Changes</a:t>
            </a:r>
          </a:p>
        </p:txBody>
      </p:sp>
      <p:sp>
        <p:nvSpPr>
          <p:cNvPr id="3" name="Content Placeholder 2"/>
          <p:cNvSpPr>
            <a:spLocks noGrp="1"/>
          </p:cNvSpPr>
          <p:nvPr>
            <p:ph idx="1"/>
          </p:nvPr>
        </p:nvSpPr>
        <p:spPr>
          <a:xfrm>
            <a:off x="457200" y="1600200"/>
            <a:ext cx="11277600" cy="4800600"/>
          </a:xfrm>
        </p:spPr>
        <p:txBody>
          <a:bodyPr/>
          <a:lstStyle/>
          <a:p>
            <a:r>
              <a:rPr lang="en-US" dirty="0"/>
              <a:t>Prohibits Design-Build in public construction in Iowa</a:t>
            </a:r>
          </a:p>
          <a:p>
            <a:r>
              <a:rPr lang="en-US" dirty="0"/>
              <a:t>Allows CM at Risk with GMP</a:t>
            </a:r>
          </a:p>
          <a:p>
            <a:r>
              <a:rPr lang="en-US" dirty="0"/>
              <a:t>Creates new process for entering into a </a:t>
            </a:r>
            <a:r>
              <a:rPr lang="en-US" dirty="0" err="1"/>
              <a:t>CMaR</a:t>
            </a:r>
            <a:r>
              <a:rPr lang="en-US" dirty="0"/>
              <a:t> GMP contract</a:t>
            </a:r>
          </a:p>
          <a:p>
            <a:r>
              <a:rPr lang="en-US" dirty="0"/>
              <a:t>Prohibits fee-based selection of an architect, landscape architect, or engineer for a public improvement project</a:t>
            </a:r>
          </a:p>
          <a:p>
            <a:r>
              <a:rPr lang="en-US" dirty="0"/>
              <a:t>Makes changes to Chapter 26 and adds a Chapter 26A</a:t>
            </a:r>
          </a:p>
          <a:p>
            <a:r>
              <a:rPr lang="en-US" dirty="0"/>
              <a:t>Prohibits </a:t>
            </a:r>
            <a:r>
              <a:rPr lang="en-US" dirty="0" err="1"/>
              <a:t>CMaR</a:t>
            </a:r>
            <a:r>
              <a:rPr lang="en-US" dirty="0"/>
              <a:t> GMP contracts for public improvements to highway, bridge, or culvert construction</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92626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at Risk – Authorized in Iowa</a:t>
            </a:r>
          </a:p>
        </p:txBody>
      </p:sp>
      <p:sp>
        <p:nvSpPr>
          <p:cNvPr id="3" name="Content Placeholder 2"/>
          <p:cNvSpPr>
            <a:spLocks noGrp="1"/>
          </p:cNvSpPr>
          <p:nvPr>
            <p:ph idx="1"/>
          </p:nvPr>
        </p:nvSpPr>
        <p:spPr>
          <a:xfrm>
            <a:off x="457200" y="1600200"/>
            <a:ext cx="11277600" cy="4800600"/>
          </a:xfrm>
        </p:spPr>
        <p:txBody>
          <a:bodyPr/>
          <a:lstStyle/>
          <a:p>
            <a:r>
              <a:rPr lang="en-US" dirty="0"/>
              <a:t>Section 6. NEW SECTION 26A.2. Authorization. Notwithstanding any other law to the contrary, a </a:t>
            </a:r>
            <a:r>
              <a:rPr lang="en-US" dirty="0">
                <a:highlight>
                  <a:srgbClr val="FFFF00"/>
                </a:highlight>
              </a:rPr>
              <a:t>government entity</a:t>
            </a:r>
            <a:r>
              <a:rPr lang="en-US" dirty="0"/>
              <a:t> shall be authorized to enter into a </a:t>
            </a:r>
            <a:r>
              <a:rPr lang="en-US" dirty="0">
                <a:highlight>
                  <a:srgbClr val="00FF00"/>
                </a:highlight>
              </a:rPr>
              <a:t>guaranteed maximum price contract </a:t>
            </a:r>
            <a:r>
              <a:rPr lang="en-US" dirty="0"/>
              <a:t>for the construction of a public improvement pursuant to this chapter. </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85185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Terms – Government Entity</a:t>
            </a:r>
          </a:p>
        </p:txBody>
      </p:sp>
      <p:sp>
        <p:nvSpPr>
          <p:cNvPr id="3" name="Content Placeholder 2"/>
          <p:cNvSpPr>
            <a:spLocks noGrp="1"/>
          </p:cNvSpPr>
          <p:nvPr>
            <p:ph idx="1"/>
          </p:nvPr>
        </p:nvSpPr>
        <p:spPr>
          <a:xfrm>
            <a:off x="457200" y="1600200"/>
            <a:ext cx="11277600" cy="4800600"/>
          </a:xfrm>
        </p:spPr>
        <p:txBody>
          <a:bodyPr/>
          <a:lstStyle/>
          <a:p>
            <a:r>
              <a:rPr lang="en-US" dirty="0"/>
              <a:t>3. “Governmental entity” means the state, political subdivisions of the state, public school corporations, and all officers, boards, or commissions empowered by the law to enter into contracts of public improvements, including the state board of regents. </a:t>
            </a:r>
          </a:p>
          <a:p>
            <a:endParaRPr lang="en-US" dirty="0"/>
          </a:p>
          <a:p>
            <a:endParaRPr lang="en-US" dirty="0"/>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71339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Terms – GMP Contract</a:t>
            </a:r>
          </a:p>
        </p:txBody>
      </p:sp>
      <p:sp>
        <p:nvSpPr>
          <p:cNvPr id="3" name="Content Placeholder 2"/>
          <p:cNvSpPr>
            <a:spLocks noGrp="1"/>
          </p:cNvSpPr>
          <p:nvPr>
            <p:ph idx="1"/>
          </p:nvPr>
        </p:nvSpPr>
        <p:spPr>
          <a:xfrm>
            <a:off x="457200" y="1600200"/>
            <a:ext cx="11277600" cy="4800600"/>
          </a:xfrm>
        </p:spPr>
        <p:txBody>
          <a:bodyPr/>
          <a:lstStyle/>
          <a:p>
            <a:r>
              <a:rPr lang="en-US" dirty="0"/>
              <a:t>4. “Guaranteed maximum price contract” means the agreed to fixed or guaranteed maximum price pursuant to a contract entered into by the construction manager-at-risk and the government entity</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72823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Terms – </a:t>
            </a:r>
            <a:r>
              <a:rPr lang="en-US" dirty="0" err="1"/>
              <a:t>CMaR</a:t>
            </a:r>
            <a:endParaRPr lang="en-US" dirty="0"/>
          </a:p>
        </p:txBody>
      </p:sp>
      <p:sp>
        <p:nvSpPr>
          <p:cNvPr id="3" name="Content Placeholder 2"/>
          <p:cNvSpPr>
            <a:spLocks noGrp="1"/>
          </p:cNvSpPr>
          <p:nvPr>
            <p:ph idx="1"/>
          </p:nvPr>
        </p:nvSpPr>
        <p:spPr>
          <a:xfrm>
            <a:off x="457200" y="1600200"/>
            <a:ext cx="11277600" cy="4800600"/>
          </a:xfrm>
        </p:spPr>
        <p:txBody>
          <a:bodyPr/>
          <a:lstStyle/>
          <a:p>
            <a:r>
              <a:rPr lang="en-US" dirty="0"/>
              <a:t>1. “Construction manager-at-risk” means a sole proprietorship, partnership, corporation, or other legal entity that assumes the risk for the construction, rehabilitation, alteration, or repair of a project and provides consultant services to the government entity in the development and design phases, working collaboratively with the design professionals involved.</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75588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Contracting Process under Chapter 26A</a:t>
            </a:r>
          </a:p>
        </p:txBody>
      </p:sp>
      <p:sp>
        <p:nvSpPr>
          <p:cNvPr id="3" name="Content Placeholder 2"/>
          <p:cNvSpPr>
            <a:spLocks noGrp="1"/>
          </p:cNvSpPr>
          <p:nvPr>
            <p:ph idx="1"/>
          </p:nvPr>
        </p:nvSpPr>
        <p:spPr>
          <a:xfrm>
            <a:off x="457200" y="1600200"/>
            <a:ext cx="11277600" cy="4800600"/>
          </a:xfrm>
        </p:spPr>
        <p:txBody>
          <a:bodyPr/>
          <a:lstStyle/>
          <a:p>
            <a:r>
              <a:rPr lang="en-US" dirty="0"/>
              <a:t>Disclosure of Intent</a:t>
            </a:r>
          </a:p>
          <a:p>
            <a:r>
              <a:rPr lang="en-US" dirty="0"/>
              <a:t>Selection of Design Professional</a:t>
            </a:r>
          </a:p>
          <a:p>
            <a:r>
              <a:rPr lang="en-US" dirty="0"/>
              <a:t>Request for Statement of Qualifications (RFQs) and Selection Criteria</a:t>
            </a:r>
          </a:p>
          <a:p>
            <a:r>
              <a:rPr lang="en-US" dirty="0"/>
              <a:t>Posting Requirements</a:t>
            </a:r>
          </a:p>
          <a:p>
            <a:r>
              <a:rPr lang="en-US" dirty="0"/>
              <a:t>Opening of Statements Received</a:t>
            </a:r>
          </a:p>
          <a:p>
            <a:r>
              <a:rPr lang="en-US" dirty="0"/>
              <a:t>Requests for Proposals (RFP’s) Issued, Received and Ranked</a:t>
            </a:r>
          </a:p>
          <a:p>
            <a:r>
              <a:rPr lang="en-US" dirty="0"/>
              <a:t>Selection of and Negotiation with Contractor</a:t>
            </a:r>
          </a:p>
          <a:p>
            <a:r>
              <a:rPr lang="en-US" dirty="0"/>
              <a:t>Disclosure of scoring and Ranking of RFP’s Received</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41354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of Intent</a:t>
            </a:r>
          </a:p>
        </p:txBody>
      </p:sp>
      <p:sp>
        <p:nvSpPr>
          <p:cNvPr id="3" name="Content Placeholder 2"/>
          <p:cNvSpPr>
            <a:spLocks noGrp="1"/>
          </p:cNvSpPr>
          <p:nvPr>
            <p:ph idx="1"/>
          </p:nvPr>
        </p:nvSpPr>
        <p:spPr>
          <a:xfrm>
            <a:off x="457200" y="1600200"/>
            <a:ext cx="11277600" cy="4800600"/>
          </a:xfrm>
        </p:spPr>
        <p:txBody>
          <a:bodyPr/>
          <a:lstStyle/>
          <a:p>
            <a:r>
              <a:rPr lang="en-US" dirty="0"/>
              <a:t>A governmental entity shall publicly disclose its intent to enter into a GMP contract </a:t>
            </a:r>
            <a:r>
              <a:rPr lang="en-US" b="1" u="sng" dirty="0"/>
              <a:t>and</a:t>
            </a:r>
            <a:r>
              <a:rPr lang="en-US" dirty="0"/>
              <a:t> the governmental entity’s selection criteria 14 days prior to publishing a request for statements of qualifications (RFQ).</a:t>
            </a:r>
          </a:p>
          <a:p>
            <a:r>
              <a:rPr lang="en-US" dirty="0"/>
              <a:t>Public disclosure shall be in a relevant contractor plan room service with statewide circulation, a relevant construction lead generating service with statewide circulation, and on an internet site sponsored by either a governmental entity or a statewide association that represents the governmental entity</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04203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Design Professional</a:t>
            </a:r>
          </a:p>
        </p:txBody>
      </p:sp>
      <p:sp>
        <p:nvSpPr>
          <p:cNvPr id="3" name="Content Placeholder 2"/>
          <p:cNvSpPr>
            <a:spLocks noGrp="1"/>
          </p:cNvSpPr>
          <p:nvPr>
            <p:ph idx="1"/>
          </p:nvPr>
        </p:nvSpPr>
        <p:spPr>
          <a:xfrm>
            <a:off x="457200" y="1600200"/>
            <a:ext cx="11277600" cy="4800600"/>
          </a:xfrm>
        </p:spPr>
        <p:txBody>
          <a:bodyPr/>
          <a:lstStyle/>
          <a:p>
            <a:r>
              <a:rPr lang="en-US" dirty="0"/>
              <a:t>The governmental entity shall select or designate an engineer licensed under Chapter 542B, a landscape architect licensed under Chapter 544B, or an architect licensed under Chapter 544A by utilizing a </a:t>
            </a:r>
            <a:r>
              <a:rPr lang="en-US" b="1" u="sng" dirty="0"/>
              <a:t>quality-based selection process.</a:t>
            </a:r>
            <a:endParaRPr lang="en-US" dirty="0"/>
          </a:p>
          <a:p>
            <a:r>
              <a:rPr lang="en-US" dirty="0"/>
              <a:t>The engineer, landscape architect, or architect selected or designated by the government entity shall have the responsibility of preparing construction documents for the project and shall review the construction for conformance with design intent.</a:t>
            </a:r>
          </a:p>
          <a:p>
            <a:r>
              <a:rPr lang="en-US" b="1" u="sng" dirty="0"/>
              <a:t>Fee-based selection of the engineer, landscape architect, or architect is prohibited</a:t>
            </a:r>
            <a:r>
              <a:rPr lang="en-US" b="1" dirty="0"/>
              <a:t>.</a:t>
            </a:r>
            <a:endParaRPr lang="en-US" b="1" u="sng" dirty="0"/>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42156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0" y="1"/>
                <a:ext cx="12192000" cy="1143000"/>
              </a:xfrm>
              <a:solidFill>
                <a:schemeClr val="tx1"/>
              </a:solidFill>
            </p:spPr>
            <p:txBody>
              <a:bodyPr lIns="0"/>
              <a:lstStyle/>
              <a:p>
                <a:pPr algn="ctr">
                  <a:spcBef>
                    <a:spcPts val="0"/>
                  </a:spcBef>
                  <a:spcAft>
                    <a:spcPts val="600"/>
                  </a:spcAft>
                </a:pPr>
                <a:r>
                  <a:rPr lang="en-US" sz="2900" dirty="0"/>
                  <a:t>“We shape our buildings; thereafter they shape us.”  </a:t>
                </a:r>
                <a14:m>
                  <m:oMath xmlns:m="http://schemas.openxmlformats.org/officeDocument/2006/math">
                    <m:r>
                      <a:rPr lang="en-US" sz="2900" b="0" i="1" smtClean="0">
                        <a:latin typeface="Cambria Math" charset="0"/>
                      </a:rPr>
                      <m:t>–</m:t>
                    </m:r>
                  </m:oMath>
                </a14:m>
                <a:r>
                  <a:rPr lang="en-US" sz="2900" dirty="0"/>
                  <a:t> Winston Churchill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1"/>
                <a:ext cx="12192000" cy="1143000"/>
              </a:xfr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200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Statement of Qualifications (RFQ) </a:t>
            </a:r>
            <a:br>
              <a:rPr lang="en-US" dirty="0"/>
            </a:br>
            <a:r>
              <a:rPr lang="en-US" dirty="0"/>
              <a:t>from </a:t>
            </a:r>
            <a:r>
              <a:rPr lang="en-US" dirty="0" err="1"/>
              <a:t>CMaRs</a:t>
            </a:r>
            <a:endParaRPr lang="en-US" dirty="0"/>
          </a:p>
        </p:txBody>
      </p:sp>
      <p:sp>
        <p:nvSpPr>
          <p:cNvPr id="3" name="Content Placeholder 2"/>
          <p:cNvSpPr>
            <a:spLocks noGrp="1"/>
          </p:cNvSpPr>
          <p:nvPr>
            <p:ph idx="1"/>
          </p:nvPr>
        </p:nvSpPr>
        <p:spPr>
          <a:xfrm>
            <a:off x="457200" y="1600200"/>
            <a:ext cx="11277600" cy="4800600"/>
          </a:xfrm>
        </p:spPr>
        <p:txBody>
          <a:bodyPr/>
          <a:lstStyle/>
          <a:p>
            <a:r>
              <a:rPr lang="en-US" dirty="0"/>
              <a:t>The governmental entity shall prepare a request for statements of qualifications (RFQ).</a:t>
            </a:r>
          </a:p>
          <a:p>
            <a:r>
              <a:rPr lang="en-US" dirty="0"/>
              <a:t>The request shall include general information on the project site, project scope, schedule, selection criteria, and the time and place for receipt of statements of qualifications.</a:t>
            </a:r>
          </a:p>
          <a:p>
            <a:r>
              <a:rPr lang="en-US" dirty="0"/>
              <a:t>Selection criteria and general information included in the request for statements of qualifications may be developed in coordination with the engineer, landscape architect, or architect selected or designated by the governmental entity as provided under this section. </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15646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RFQ – Selection Criteria</a:t>
            </a:r>
          </a:p>
        </p:txBody>
      </p:sp>
      <p:sp>
        <p:nvSpPr>
          <p:cNvPr id="3" name="Content Placeholder 2"/>
          <p:cNvSpPr>
            <a:spLocks noGrp="1"/>
          </p:cNvSpPr>
          <p:nvPr>
            <p:ph idx="1"/>
          </p:nvPr>
        </p:nvSpPr>
        <p:spPr>
          <a:xfrm>
            <a:off x="457200" y="1600200"/>
            <a:ext cx="11277600" cy="4800600"/>
          </a:xfrm>
        </p:spPr>
        <p:txBody>
          <a:bodyPr/>
          <a:lstStyle/>
          <a:p>
            <a:r>
              <a:rPr lang="en-US" dirty="0"/>
              <a:t>RFQ selection criteria may include the contractor’s experience undertaking projects of similar size and scope in either the public or private sector, past performance, safety record, proposed personnel, and proposed methodology.</a:t>
            </a:r>
          </a:p>
          <a:p>
            <a:r>
              <a:rPr lang="en-US" dirty="0"/>
              <a:t>Selection criteria shall include experience in the both the public and the private sector.</a:t>
            </a:r>
          </a:p>
          <a:p>
            <a:r>
              <a:rPr lang="en-US" dirty="0"/>
              <a:t>Selection criteria shall </a:t>
            </a:r>
            <a:r>
              <a:rPr lang="en-US" b="1" u="sng" dirty="0"/>
              <a:t>not</a:t>
            </a:r>
            <a:r>
              <a:rPr lang="en-US" dirty="0"/>
              <a:t> include specific delivery methods, including guaranteed maximum price projects. In addition, selection criteria shall </a:t>
            </a:r>
            <a:r>
              <a:rPr lang="en-US" b="1" u="sng" dirty="0"/>
              <a:t>not</a:t>
            </a:r>
            <a:r>
              <a:rPr lang="en-US" dirty="0"/>
              <a:t> include training, testing, or other certifications that may only be obtained through organized labor affiliations or other limited-membership organizations. </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9702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RFQ – Selection Criteria</a:t>
            </a:r>
          </a:p>
        </p:txBody>
      </p:sp>
      <p:sp>
        <p:nvSpPr>
          <p:cNvPr id="3" name="Content Placeholder 2"/>
          <p:cNvSpPr>
            <a:spLocks noGrp="1"/>
          </p:cNvSpPr>
          <p:nvPr>
            <p:ph idx="1"/>
          </p:nvPr>
        </p:nvSpPr>
        <p:spPr>
          <a:xfrm>
            <a:off x="457200" y="1600200"/>
            <a:ext cx="11277600" cy="4800600"/>
          </a:xfrm>
        </p:spPr>
        <p:txBody>
          <a:bodyPr/>
          <a:lstStyle/>
          <a:p>
            <a:r>
              <a:rPr lang="en-US" dirty="0"/>
              <a:t>A request for statements of qualifications shall be subject to the requirements of section 73A.28 (e.g. cannot require or prohibit union membership, etc.).</a:t>
            </a:r>
          </a:p>
          <a:p>
            <a:r>
              <a:rPr lang="en-US" dirty="0"/>
              <a:t>In addition, a governmental entity shall not by ordinance, rule, or any other action relating to the request for qualifications stipulate criteria that would directly or indirectly restrict the selection of construction manager-at-risk to any predetermined class of providers based on labor organization affiliation or any other criteria other than that allowed pursuant to this paragraph.</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5973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RFQ – Posting Requirements</a:t>
            </a:r>
          </a:p>
        </p:txBody>
      </p:sp>
      <p:sp>
        <p:nvSpPr>
          <p:cNvPr id="3" name="Content Placeholder 2"/>
          <p:cNvSpPr>
            <a:spLocks noGrp="1"/>
          </p:cNvSpPr>
          <p:nvPr>
            <p:ph idx="1"/>
          </p:nvPr>
        </p:nvSpPr>
        <p:spPr>
          <a:xfrm>
            <a:off x="457200" y="1600200"/>
            <a:ext cx="11277600" cy="4800600"/>
          </a:xfrm>
        </p:spPr>
        <p:txBody>
          <a:bodyPr/>
          <a:lstStyle/>
          <a:p>
            <a:r>
              <a:rPr lang="en-US" sz="2400" dirty="0"/>
              <a:t>The request for qualifications shall be posted not less than 13 and not more than 45 days before the date for response.</a:t>
            </a:r>
          </a:p>
          <a:p>
            <a:r>
              <a:rPr lang="en-US" sz="2400" dirty="0"/>
              <a:t>Must be posted in a relevant contractor plan room service with statewide circulation, in a relevant construction lead generating service with statewide circulation, and on an internet site sponsored by either a government entity or a statewide association that represents the governmental entity.</a:t>
            </a:r>
          </a:p>
          <a:p>
            <a:r>
              <a:rPr lang="en-US" sz="2400" dirty="0"/>
              <a:t>If circumstances beyond the control of the governmental entity require postponement and there are no changes to the project’s contract documents, a notice of the revised date shall be posted not less than 4 and not more than 45 days before the revised date for answering the request for proposals and statement of qualifications in a relevant contractor plan room service with statewide circulation, in a relevant construction lead generating service with statewide circulation, and on an internet site sponsored by either a government entity or a statewide association that represents the governmental entity.</a:t>
            </a:r>
          </a:p>
          <a:p>
            <a:pPr marL="0" indent="0">
              <a:buNone/>
            </a:pPr>
            <a:endParaRPr lang="en-US" sz="2400" dirty="0"/>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406693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94" y="0"/>
            <a:ext cx="11348906" cy="1140312"/>
          </a:xfrm>
        </p:spPr>
        <p:txBody>
          <a:bodyPr/>
          <a:lstStyle/>
          <a:p>
            <a:r>
              <a:rPr lang="en-US" sz="3600" dirty="0"/>
              <a:t>Receipt and Opening Statements of Qualifications</a:t>
            </a:r>
          </a:p>
        </p:txBody>
      </p:sp>
      <p:sp>
        <p:nvSpPr>
          <p:cNvPr id="3" name="Content Placeholder 2"/>
          <p:cNvSpPr>
            <a:spLocks noGrp="1"/>
          </p:cNvSpPr>
          <p:nvPr>
            <p:ph idx="1"/>
          </p:nvPr>
        </p:nvSpPr>
        <p:spPr>
          <a:xfrm>
            <a:off x="457200" y="1600200"/>
            <a:ext cx="11277600" cy="4800600"/>
          </a:xfrm>
        </p:spPr>
        <p:txBody>
          <a:bodyPr/>
          <a:lstStyle/>
          <a:p>
            <a:r>
              <a:rPr lang="en-US" dirty="0"/>
              <a:t>The governmental entity shall receive, publicly open, and read aloud the names of the contractors submitting statements of qualifications.</a:t>
            </a:r>
          </a:p>
          <a:p>
            <a:r>
              <a:rPr lang="en-US" dirty="0"/>
              <a:t>Within 45 days after the date of opening the statement of qualifications submissions, the governmental entity shall evaluate each proposal or statement of qualifications submission in relation to the criteria set forth in the RFQ.</a:t>
            </a:r>
          </a:p>
          <a:p>
            <a:r>
              <a:rPr lang="en-US" dirty="0"/>
              <a:t>Late RFQ’s – not mentioned in Ch. 26A but likely should be rejected.</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54035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Issuance of Request for Proposals (RFPs)</a:t>
            </a:r>
          </a:p>
        </p:txBody>
      </p:sp>
      <p:sp>
        <p:nvSpPr>
          <p:cNvPr id="3" name="Content Placeholder 2"/>
          <p:cNvSpPr>
            <a:spLocks noGrp="1"/>
          </p:cNvSpPr>
          <p:nvPr>
            <p:ph idx="1"/>
          </p:nvPr>
        </p:nvSpPr>
        <p:spPr>
          <a:xfrm>
            <a:off x="457200" y="1600200"/>
            <a:ext cx="11277600" cy="4800600"/>
          </a:xfrm>
        </p:spPr>
        <p:txBody>
          <a:bodyPr/>
          <a:lstStyle/>
          <a:p>
            <a:r>
              <a:rPr lang="en-US" sz="2400" dirty="0"/>
              <a:t>After considering the statements of qualifications, the governmental entity shall issue a request for proposals to each contractor who meets the qualifications which shall include selection and evaluation criteria.</a:t>
            </a:r>
          </a:p>
          <a:p>
            <a:pPr lvl="1"/>
            <a:r>
              <a:rPr lang="en-US" sz="2400" dirty="0"/>
              <a:t>Statutes do not mandate a time period to issue the RFP</a:t>
            </a:r>
          </a:p>
          <a:p>
            <a:r>
              <a:rPr lang="en-US" sz="2400" dirty="0"/>
              <a:t>Each contractor issue a request for proposal shall be permitted to submit a proposal.</a:t>
            </a:r>
          </a:p>
          <a:p>
            <a:r>
              <a:rPr lang="en-US" sz="2400" dirty="0"/>
              <a:t>Each proposal submitted shall include the </a:t>
            </a:r>
            <a:r>
              <a:rPr lang="en-US" sz="2400" dirty="0" err="1"/>
              <a:t>CMaR’s</a:t>
            </a:r>
            <a:r>
              <a:rPr lang="en-US" sz="2400" dirty="0"/>
              <a:t> proposed fees.</a:t>
            </a:r>
          </a:p>
          <a:p>
            <a:r>
              <a:rPr lang="en-US" sz="2400" dirty="0"/>
              <a:t>The request for proposals shall be subject to the requirements of Section 73A.28 and the same limitations applied to selection criteria for the request for statements of qualifications in this chapter.</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29688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Issuance of Request for Proposals (RFPs)</a:t>
            </a:r>
          </a:p>
        </p:txBody>
      </p:sp>
      <p:sp>
        <p:nvSpPr>
          <p:cNvPr id="3" name="Content Placeholder 2"/>
          <p:cNvSpPr>
            <a:spLocks noGrp="1"/>
          </p:cNvSpPr>
          <p:nvPr>
            <p:ph idx="1"/>
          </p:nvPr>
        </p:nvSpPr>
        <p:spPr>
          <a:xfrm>
            <a:off x="457200" y="1600200"/>
            <a:ext cx="11277600" cy="4800600"/>
          </a:xfrm>
        </p:spPr>
        <p:txBody>
          <a:bodyPr/>
          <a:lstStyle/>
          <a:p>
            <a:r>
              <a:rPr lang="en-US" sz="2400" dirty="0"/>
              <a:t>Bid Bonds</a:t>
            </a:r>
          </a:p>
          <a:p>
            <a:pPr lvl="1"/>
            <a:r>
              <a:rPr lang="en-US" sz="2400" dirty="0"/>
              <a:t>Not mentioned in Chapter 26A but listed in 26.8. If Owner wants bid bonds from </a:t>
            </a:r>
            <a:r>
              <a:rPr lang="en-US" sz="2400" dirty="0" err="1"/>
              <a:t>CMaRs</a:t>
            </a:r>
            <a:r>
              <a:rPr lang="en-US" sz="2400" dirty="0"/>
              <a:t>, it should include that requirement in its RFPs</a:t>
            </a:r>
          </a:p>
          <a:p>
            <a:pPr lvl="1"/>
            <a:r>
              <a:rPr lang="en-US" sz="2400" dirty="0"/>
              <a:t>When </a:t>
            </a:r>
            <a:r>
              <a:rPr lang="en-US" sz="2400" dirty="0" err="1"/>
              <a:t>CMaR</a:t>
            </a:r>
            <a:r>
              <a:rPr lang="en-US" sz="2400" dirty="0"/>
              <a:t> submits its proposal, the GMP will not be known, so Owner should specify the amount of any required bid bond</a:t>
            </a:r>
          </a:p>
          <a:p>
            <a:r>
              <a:rPr lang="en-US" sz="2400" dirty="0"/>
              <a:t>Performance and Payment Bonds – Required by Chapter 53 if project cost is over $25,000. RFP should specify that Performance and Payment Bonds are required.</a:t>
            </a:r>
          </a:p>
          <a:p>
            <a:r>
              <a:rPr lang="en-US" sz="2400" dirty="0"/>
              <a:t>Iowa Code Section 26.8 states the government entity shall fix the amount of the bid security prior to ordering publication of the notice to bidders, so Owners should include any such requirements in their RFP’s.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95519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7600" cy="1140312"/>
          </a:xfrm>
        </p:spPr>
        <p:txBody>
          <a:bodyPr/>
          <a:lstStyle/>
          <a:p>
            <a:r>
              <a:rPr lang="en-US" sz="3600" dirty="0"/>
              <a:t>Receipt, Opening, &amp; Ranking Contractor Proposals</a:t>
            </a:r>
          </a:p>
        </p:txBody>
      </p:sp>
      <p:sp>
        <p:nvSpPr>
          <p:cNvPr id="3" name="Content Placeholder 2"/>
          <p:cNvSpPr>
            <a:spLocks noGrp="1"/>
          </p:cNvSpPr>
          <p:nvPr>
            <p:ph idx="1"/>
          </p:nvPr>
        </p:nvSpPr>
        <p:spPr>
          <a:xfrm>
            <a:off x="457200" y="1600200"/>
            <a:ext cx="11277600" cy="4800600"/>
          </a:xfrm>
        </p:spPr>
        <p:txBody>
          <a:bodyPr/>
          <a:lstStyle/>
          <a:p>
            <a:r>
              <a:rPr lang="en-US" sz="2400" dirty="0"/>
              <a:t>The governmental entity shall receive, publicly open, and read aloud the names of the contractors submitting proposals. </a:t>
            </a:r>
          </a:p>
          <a:p>
            <a:r>
              <a:rPr lang="en-US" sz="2400" dirty="0"/>
              <a:t>Within 45 days after the date of opening the proposals, the government entity shall evaluate and rank each proposal in relation to the criteria set forth in the applicable request.</a:t>
            </a:r>
          </a:p>
          <a:p>
            <a:r>
              <a:rPr lang="en-US" sz="2400" dirty="0"/>
              <a:t>Statutes do not mention whether Owner retains right to reject RFPs that are non-responsive to the RFP.</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401261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a:t>
            </a:r>
            <a:r>
              <a:rPr lang="en-US" dirty="0" err="1"/>
              <a:t>CMaR</a:t>
            </a:r>
            <a:endParaRPr lang="en-US" dirty="0"/>
          </a:p>
        </p:txBody>
      </p:sp>
      <p:sp>
        <p:nvSpPr>
          <p:cNvPr id="3" name="Content Placeholder 2"/>
          <p:cNvSpPr>
            <a:spLocks noGrp="1"/>
          </p:cNvSpPr>
          <p:nvPr>
            <p:ph idx="1"/>
          </p:nvPr>
        </p:nvSpPr>
        <p:spPr>
          <a:xfrm>
            <a:off x="457200" y="1600200"/>
            <a:ext cx="11277600" cy="4800600"/>
          </a:xfrm>
        </p:spPr>
        <p:txBody>
          <a:bodyPr/>
          <a:lstStyle/>
          <a:p>
            <a:r>
              <a:rPr lang="en-US" sz="2400" dirty="0"/>
              <a:t>The governmental entity or its representative shall select the construction manager-at-risk that submits the proposal that offers the </a:t>
            </a:r>
            <a:r>
              <a:rPr lang="en-US" sz="2400" b="1" u="sng" dirty="0"/>
              <a:t>best value</a:t>
            </a:r>
            <a:r>
              <a:rPr lang="en-US" sz="2400" dirty="0"/>
              <a:t> for the governmental entity based on the published selection criteria and on its ranking evaluation.</a:t>
            </a:r>
          </a:p>
          <a:p>
            <a:r>
              <a:rPr lang="en-US" sz="2400" dirty="0"/>
              <a:t>“Best Value” is not defined in the statutes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106022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Negotiation with </a:t>
            </a:r>
            <a:r>
              <a:rPr lang="en-US" dirty="0" err="1"/>
              <a:t>CMaR</a:t>
            </a:r>
            <a:endParaRPr lang="en-US" dirty="0"/>
          </a:p>
        </p:txBody>
      </p:sp>
      <p:sp>
        <p:nvSpPr>
          <p:cNvPr id="3" name="Content Placeholder 2"/>
          <p:cNvSpPr>
            <a:spLocks noGrp="1"/>
          </p:cNvSpPr>
          <p:nvPr>
            <p:ph idx="1"/>
          </p:nvPr>
        </p:nvSpPr>
        <p:spPr>
          <a:xfrm>
            <a:off x="457200" y="1600200"/>
            <a:ext cx="11277600" cy="4800600"/>
          </a:xfrm>
        </p:spPr>
        <p:txBody>
          <a:bodyPr/>
          <a:lstStyle/>
          <a:p>
            <a:r>
              <a:rPr lang="en-US" sz="2400" dirty="0"/>
              <a:t>The governmental entity shall first attempt to negotiate a contract with the selected construction manager-at-risk.</a:t>
            </a:r>
          </a:p>
          <a:p>
            <a:r>
              <a:rPr lang="en-US" sz="2400" dirty="0"/>
              <a:t>If the governmental entity is unable to negotiate a satisfactory contract with the selected construction manager-at-risk, the government entity shall, formally and in writing, end negotiations with the construction manager-at-risk and proceed to negotiate with the next construction manger-at-risk in the order of the selection ranking until a contract is reached or negotiations with all ranked construction managers-at-risk end.</a:t>
            </a:r>
          </a:p>
          <a:p>
            <a:r>
              <a:rPr lang="en-US" sz="2400" dirty="0"/>
              <a:t>The governmental entity shall make available to the public the final scoring and ranking evaluation of the request for proposals received. </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69326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Changes?</a:t>
            </a:r>
          </a:p>
        </p:txBody>
      </p:sp>
      <p:sp>
        <p:nvSpPr>
          <p:cNvPr id="3" name="Content Placeholder 2"/>
          <p:cNvSpPr>
            <a:spLocks noGrp="1"/>
          </p:cNvSpPr>
          <p:nvPr>
            <p:ph idx="1"/>
          </p:nvPr>
        </p:nvSpPr>
        <p:spPr>
          <a:xfrm>
            <a:off x="457200" y="1600200"/>
            <a:ext cx="11277600" cy="4800600"/>
          </a:xfrm>
        </p:spPr>
        <p:txBody>
          <a:bodyPr/>
          <a:lstStyle/>
          <a:p>
            <a:pPr marL="0" indent="0">
              <a:buNone/>
            </a:pPr>
            <a:endParaRPr lang="en-US" b="1" dirty="0"/>
          </a:p>
          <a:p>
            <a:r>
              <a:rPr lang="en-US" dirty="0"/>
              <a:t>Adding an alternative delivery system for construction in Iowa – </a:t>
            </a:r>
            <a:r>
              <a:rPr lang="en-US" dirty="0" err="1"/>
              <a:t>CM@Risk</a:t>
            </a:r>
            <a:endParaRPr lang="en-US" dirty="0"/>
          </a:p>
          <a:p>
            <a:r>
              <a:rPr lang="en-US" dirty="0"/>
              <a:t>Overview of SF183</a:t>
            </a:r>
          </a:p>
          <a:p>
            <a:r>
              <a:rPr lang="en-US" dirty="0"/>
              <a:t>Obligations of owners and others</a:t>
            </a:r>
          </a:p>
          <a:p>
            <a:r>
              <a:rPr lang="en-US" dirty="0"/>
              <a:t>Benefits to public owners, CMs, contractors and others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54376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Disclosure of Scoring &amp; Ranking of RFPs Received</a:t>
            </a:r>
          </a:p>
        </p:txBody>
      </p:sp>
      <p:sp>
        <p:nvSpPr>
          <p:cNvPr id="3" name="Content Placeholder 2"/>
          <p:cNvSpPr>
            <a:spLocks noGrp="1"/>
          </p:cNvSpPr>
          <p:nvPr>
            <p:ph idx="1"/>
          </p:nvPr>
        </p:nvSpPr>
        <p:spPr>
          <a:xfrm>
            <a:off x="457200" y="1600200"/>
            <a:ext cx="11277600" cy="4800600"/>
          </a:xfrm>
        </p:spPr>
        <p:txBody>
          <a:bodyPr/>
          <a:lstStyle/>
          <a:p>
            <a:r>
              <a:rPr lang="en-US" sz="2400" dirty="0"/>
              <a:t>The governmental entity shall make available to the public the final scoring and ranking evaluation of the request for proposals received. </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88304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Negotiation with </a:t>
            </a:r>
            <a:r>
              <a:rPr lang="en-US" dirty="0" err="1"/>
              <a:t>CMaR</a:t>
            </a:r>
            <a:endParaRPr lang="en-US" dirty="0"/>
          </a:p>
        </p:txBody>
      </p:sp>
      <p:sp>
        <p:nvSpPr>
          <p:cNvPr id="3" name="Content Placeholder 2"/>
          <p:cNvSpPr>
            <a:spLocks noGrp="1"/>
          </p:cNvSpPr>
          <p:nvPr>
            <p:ph idx="1"/>
          </p:nvPr>
        </p:nvSpPr>
        <p:spPr>
          <a:xfrm>
            <a:off x="457200" y="1600200"/>
            <a:ext cx="11277600" cy="4800600"/>
          </a:xfrm>
        </p:spPr>
        <p:txBody>
          <a:bodyPr/>
          <a:lstStyle/>
          <a:p>
            <a:r>
              <a:rPr lang="en-US" sz="2400" dirty="0" err="1"/>
              <a:t>ConsensusDocs</a:t>
            </a:r>
            <a:r>
              <a:rPr lang="en-US" sz="2400" dirty="0"/>
              <a:t> 500 Series</a:t>
            </a:r>
          </a:p>
          <a:p>
            <a:pPr lvl="1"/>
            <a:r>
              <a:rPr lang="en-US" sz="2400" dirty="0"/>
              <a:t>Consensus Docs 500 – Owner and Construction Manager Agreement (GMP with Preconstruction Service Option)</a:t>
            </a:r>
          </a:p>
          <a:p>
            <a:r>
              <a:rPr lang="en-US" sz="2400" dirty="0"/>
              <a:t>AIA</a:t>
            </a:r>
          </a:p>
          <a:p>
            <a:pPr lvl="1"/>
            <a:r>
              <a:rPr lang="en-US" sz="2400" dirty="0"/>
              <a:t>AIA A133 – Standard Form of Agreement Between Owner and Construction Manager as a Constructor Where the Basis of Payment is the Cost of the Work Plus a Fee with a Guaranteed Maximum Price</a:t>
            </a:r>
          </a:p>
          <a:p>
            <a:pPr lvl="1"/>
            <a:r>
              <a:rPr lang="en-US" sz="2400" dirty="0"/>
              <a:t>Do </a:t>
            </a:r>
            <a:r>
              <a:rPr lang="en-US" sz="2400" b="1" u="sng" dirty="0"/>
              <a:t>not</a:t>
            </a:r>
            <a:r>
              <a:rPr lang="en-US" sz="2400" dirty="0"/>
              <a:t> use AIA A134 as it does not have a GMP. Would be illegal in Iowa on a public project. </a:t>
            </a:r>
          </a:p>
          <a:p>
            <a:pPr lvl="1"/>
            <a:r>
              <a:rPr lang="en-US" sz="2400" dirty="0"/>
              <a:t>Used in conjunction with A201, General Conditions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667057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New Contractor Selection, Bid Rules &amp; Processes</a:t>
            </a:r>
          </a:p>
        </p:txBody>
      </p:sp>
      <p:sp>
        <p:nvSpPr>
          <p:cNvPr id="3" name="Content Placeholder 2"/>
          <p:cNvSpPr>
            <a:spLocks noGrp="1"/>
          </p:cNvSpPr>
          <p:nvPr>
            <p:ph idx="1"/>
          </p:nvPr>
        </p:nvSpPr>
        <p:spPr>
          <a:xfrm>
            <a:off x="457200" y="1600200"/>
            <a:ext cx="11277600" cy="4800600"/>
          </a:xfrm>
        </p:spPr>
        <p:txBody>
          <a:bodyPr/>
          <a:lstStyle/>
          <a:p>
            <a:r>
              <a:rPr lang="en-US" sz="2400" dirty="0"/>
              <a:t>Numerous other new rules that </a:t>
            </a:r>
            <a:r>
              <a:rPr lang="en-US" sz="2400" dirty="0" err="1"/>
              <a:t>CMaR</a:t>
            </a:r>
            <a:r>
              <a:rPr lang="en-US" sz="2400" dirty="0"/>
              <a:t> must follow once selected:</a:t>
            </a:r>
          </a:p>
          <a:p>
            <a:pPr lvl="1"/>
            <a:r>
              <a:rPr lang="en-US" sz="2400" dirty="0"/>
              <a:t>Advertising for bids by </a:t>
            </a:r>
            <a:r>
              <a:rPr lang="en-US" sz="2400" dirty="0" err="1"/>
              <a:t>CMaRs</a:t>
            </a:r>
            <a:r>
              <a:rPr lang="en-US" sz="2400" dirty="0"/>
              <a:t> and Request for Statements of Qualifications</a:t>
            </a:r>
          </a:p>
          <a:p>
            <a:pPr lvl="1"/>
            <a:r>
              <a:rPr lang="en-US" sz="2400" dirty="0"/>
              <a:t>Prequalification of Contractors</a:t>
            </a:r>
          </a:p>
          <a:p>
            <a:pPr lvl="1"/>
            <a:r>
              <a:rPr lang="en-US" sz="2400" dirty="0"/>
              <a:t>Receipt of Bids</a:t>
            </a:r>
          </a:p>
          <a:p>
            <a:pPr lvl="1"/>
            <a:r>
              <a:rPr lang="en-US" sz="2400" dirty="0"/>
              <a:t>Prepare Bid Analyses</a:t>
            </a:r>
          </a:p>
          <a:p>
            <a:pPr lvl="1"/>
            <a:r>
              <a:rPr lang="en-US" sz="2400" dirty="0"/>
              <a:t>Awarding of Contracts</a:t>
            </a:r>
          </a:p>
          <a:p>
            <a:pPr lvl="1"/>
            <a:r>
              <a:rPr lang="en-US" sz="2400" dirty="0"/>
              <a:t>Self-Performing of Work by </a:t>
            </a:r>
            <a:r>
              <a:rPr lang="en-US" sz="2400" dirty="0" err="1"/>
              <a:t>CMaRs</a:t>
            </a:r>
            <a:endParaRPr lang="en-US" sz="2400" dirty="0"/>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77197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2AE8-65E8-406F-89A1-609590960BB2}"/>
              </a:ext>
            </a:extLst>
          </p:cNvPr>
          <p:cNvSpPr>
            <a:spLocks noGrp="1"/>
          </p:cNvSpPr>
          <p:nvPr>
            <p:ph type="ctrTitle"/>
          </p:nvPr>
        </p:nvSpPr>
        <p:spPr>
          <a:xfrm>
            <a:off x="457200" y="1600199"/>
            <a:ext cx="11277600" cy="2342627"/>
          </a:xfrm>
        </p:spPr>
        <p:txBody>
          <a:bodyPr/>
          <a:lstStyle/>
          <a:p>
            <a:r>
              <a:rPr lang="en-US" dirty="0"/>
              <a:t>Subcontractor Bidding</a:t>
            </a:r>
            <a:br>
              <a:rPr lang="en-US" dirty="0"/>
            </a:br>
            <a:endParaRPr lang="en-US" dirty="0"/>
          </a:p>
        </p:txBody>
      </p:sp>
    </p:spTree>
    <p:extLst>
      <p:ext uri="{BB962C8B-B14F-4D97-AF65-F5344CB8AC3E}">
        <p14:creationId xmlns:p14="http://schemas.microsoft.com/office/powerpoint/2010/main" val="16394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Bidding Overview</a:t>
            </a:r>
          </a:p>
        </p:txBody>
      </p:sp>
      <p:sp>
        <p:nvSpPr>
          <p:cNvPr id="3" name="Content Placeholder 2"/>
          <p:cNvSpPr>
            <a:spLocks noGrp="1"/>
          </p:cNvSpPr>
          <p:nvPr>
            <p:ph idx="1"/>
          </p:nvPr>
        </p:nvSpPr>
        <p:spPr>
          <a:xfrm>
            <a:off x="457200" y="1600200"/>
            <a:ext cx="11277600" cy="4800600"/>
          </a:xfrm>
        </p:spPr>
        <p:txBody>
          <a:bodyPr/>
          <a:lstStyle/>
          <a:p>
            <a:r>
              <a:rPr lang="en-US" sz="2400" dirty="0"/>
              <a:t>Current Competitive Bid Threshold: </a:t>
            </a:r>
            <a:r>
              <a:rPr lang="en-US" sz="2400" b="1" dirty="0"/>
              <a:t>$139,000</a:t>
            </a:r>
            <a:endParaRPr lang="en-US" sz="2400" dirty="0"/>
          </a:p>
          <a:p>
            <a:r>
              <a:rPr lang="en-US" sz="2400" dirty="0"/>
              <a:t>If the estimated total cost of trade contract work and material packages exceeds the threshold, </a:t>
            </a:r>
            <a:r>
              <a:rPr lang="en-US" sz="2400" dirty="0" err="1"/>
              <a:t>CMaR</a:t>
            </a:r>
            <a:r>
              <a:rPr lang="en-US" sz="2400" dirty="0"/>
              <a:t> </a:t>
            </a:r>
            <a:r>
              <a:rPr lang="en-US" sz="2400" b="1" dirty="0"/>
              <a:t>must</a:t>
            </a:r>
            <a:r>
              <a:rPr lang="en-US" sz="2400" dirty="0"/>
              <a:t> solicit competitive bids and </a:t>
            </a:r>
            <a:r>
              <a:rPr lang="en-US" sz="2400" b="1" dirty="0"/>
              <a:t>may</a:t>
            </a:r>
            <a:r>
              <a:rPr lang="en-US" sz="2400" dirty="0"/>
              <a:t> submit a bid proposal to self-perform a trade package.</a:t>
            </a:r>
          </a:p>
          <a:p>
            <a:r>
              <a:rPr lang="en-US" sz="2400" dirty="0"/>
              <a:t>If a trade package is below the threshold, the </a:t>
            </a:r>
            <a:r>
              <a:rPr lang="en-US" sz="2400" dirty="0" err="1"/>
              <a:t>CMaR</a:t>
            </a:r>
            <a:r>
              <a:rPr lang="en-US" sz="2400" dirty="0"/>
              <a:t> </a:t>
            </a:r>
            <a:r>
              <a:rPr lang="en-US" sz="2400" b="1" dirty="0"/>
              <a:t>may</a:t>
            </a:r>
            <a:r>
              <a:rPr lang="en-US" sz="2400" dirty="0"/>
              <a:t> self-perform.</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304869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Self-Perform</a:t>
            </a:r>
          </a:p>
        </p:txBody>
      </p:sp>
      <p:sp>
        <p:nvSpPr>
          <p:cNvPr id="3" name="Content Placeholder 2"/>
          <p:cNvSpPr>
            <a:spLocks noGrp="1"/>
          </p:cNvSpPr>
          <p:nvPr>
            <p:ph idx="1"/>
          </p:nvPr>
        </p:nvSpPr>
        <p:spPr>
          <a:xfrm>
            <a:off x="457200" y="1600200"/>
            <a:ext cx="11277600" cy="4800600"/>
          </a:xfrm>
        </p:spPr>
        <p:txBody>
          <a:bodyPr/>
          <a:lstStyle/>
          <a:p>
            <a:r>
              <a:rPr lang="en-US" sz="2400" dirty="0"/>
              <a:t>The bill defines “self-perform” as “work that is executed by the [</a:t>
            </a:r>
            <a:r>
              <a:rPr lang="en-US" sz="2400" dirty="0" err="1"/>
              <a:t>CMaR</a:t>
            </a:r>
            <a:r>
              <a:rPr lang="en-US" sz="2400" dirty="0"/>
              <a:t>] without the use of a subcontractor.</a:t>
            </a:r>
          </a:p>
          <a:p>
            <a:r>
              <a:rPr lang="en-US" sz="2400" dirty="0" err="1"/>
              <a:t>CMaR</a:t>
            </a:r>
            <a:r>
              <a:rPr lang="en-US" sz="2400" dirty="0"/>
              <a:t> cannot self-perform electrical, mechanical, fire suppression, or plumbing work.</a:t>
            </a:r>
          </a:p>
          <a:p>
            <a:r>
              <a:rPr lang="en-US" sz="2400" dirty="0" err="1"/>
              <a:t>CMaR</a:t>
            </a:r>
            <a:r>
              <a:rPr lang="en-US" sz="2400" dirty="0"/>
              <a:t> is not required to comply with bidding requirements for general conditions (work that will not be incorporated into the completed project, like site cleaning and temporary structures).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37277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Procedure</a:t>
            </a:r>
          </a:p>
        </p:txBody>
      </p:sp>
      <p:sp>
        <p:nvSpPr>
          <p:cNvPr id="3" name="Content Placeholder 2"/>
          <p:cNvSpPr>
            <a:spLocks noGrp="1"/>
          </p:cNvSpPr>
          <p:nvPr>
            <p:ph idx="1"/>
          </p:nvPr>
        </p:nvSpPr>
        <p:spPr>
          <a:xfrm>
            <a:off x="457200" y="1600200"/>
            <a:ext cx="11277600" cy="4800600"/>
          </a:xfrm>
        </p:spPr>
        <p:txBody>
          <a:bodyPr/>
          <a:lstStyle/>
          <a:p>
            <a:r>
              <a:rPr lang="en-US" sz="2400" dirty="0" err="1"/>
              <a:t>CMaR</a:t>
            </a:r>
            <a:r>
              <a:rPr lang="en-US" sz="2400" dirty="0"/>
              <a:t> must:</a:t>
            </a:r>
          </a:p>
          <a:p>
            <a:pPr lvl="1"/>
            <a:r>
              <a:rPr lang="en-US" sz="2400" dirty="0"/>
              <a:t>Advertise for competitive bids</a:t>
            </a:r>
          </a:p>
          <a:p>
            <a:pPr lvl="1"/>
            <a:r>
              <a:rPr lang="en-US" sz="2400" dirty="0"/>
              <a:t>Receive bids</a:t>
            </a:r>
          </a:p>
          <a:p>
            <a:pPr lvl="1"/>
            <a:r>
              <a:rPr lang="en-US" sz="2400" dirty="0"/>
              <a:t>Prepare bid analyses</a:t>
            </a:r>
          </a:p>
          <a:p>
            <a:pPr lvl="1"/>
            <a:r>
              <a:rPr lang="en-US" sz="2400" dirty="0"/>
              <a:t>Award contracts to qualified firms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611074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Advertise</a:t>
            </a:r>
          </a:p>
        </p:txBody>
      </p:sp>
      <p:sp>
        <p:nvSpPr>
          <p:cNvPr id="3" name="Content Placeholder 2"/>
          <p:cNvSpPr>
            <a:spLocks noGrp="1"/>
          </p:cNvSpPr>
          <p:nvPr>
            <p:ph idx="1"/>
          </p:nvPr>
        </p:nvSpPr>
        <p:spPr>
          <a:xfrm>
            <a:off x="457200" y="1600200"/>
            <a:ext cx="11277600" cy="4800600"/>
          </a:xfrm>
        </p:spPr>
        <p:txBody>
          <a:bodyPr/>
          <a:lstStyle/>
          <a:p>
            <a:r>
              <a:rPr lang="en-US" sz="2400" dirty="0"/>
              <a:t>Prepare a request for statement of qualifications (SOQs)</a:t>
            </a:r>
          </a:p>
          <a:p>
            <a:r>
              <a:rPr lang="en-US" sz="2400" dirty="0"/>
              <a:t>Request for SOQs must include general information on:</a:t>
            </a:r>
          </a:p>
          <a:p>
            <a:pPr lvl="1"/>
            <a:r>
              <a:rPr lang="en-US" sz="2400" dirty="0"/>
              <a:t>Project site</a:t>
            </a:r>
          </a:p>
          <a:p>
            <a:pPr lvl="1"/>
            <a:r>
              <a:rPr lang="en-US" sz="2400" dirty="0"/>
              <a:t>Project scope</a:t>
            </a:r>
          </a:p>
          <a:p>
            <a:pPr lvl="1"/>
            <a:r>
              <a:rPr lang="en-US" sz="2400" dirty="0"/>
              <a:t>Project schedule</a:t>
            </a:r>
          </a:p>
          <a:p>
            <a:pPr lvl="1"/>
            <a:r>
              <a:rPr lang="en-US" sz="2400" dirty="0"/>
              <a:t>Selection criteria</a:t>
            </a:r>
          </a:p>
          <a:p>
            <a:pPr lvl="1"/>
            <a:r>
              <a:rPr lang="en-US" sz="2400" dirty="0"/>
              <a:t>Time and place for receipt of SOQs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34469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Advertise</a:t>
            </a:r>
          </a:p>
        </p:txBody>
      </p:sp>
      <p:sp>
        <p:nvSpPr>
          <p:cNvPr id="3" name="Content Placeholder 2"/>
          <p:cNvSpPr>
            <a:spLocks noGrp="1"/>
          </p:cNvSpPr>
          <p:nvPr>
            <p:ph idx="1"/>
          </p:nvPr>
        </p:nvSpPr>
        <p:spPr>
          <a:xfrm>
            <a:off x="457200" y="1600200"/>
            <a:ext cx="11277600" cy="4800600"/>
          </a:xfrm>
        </p:spPr>
        <p:txBody>
          <a:bodyPr/>
          <a:lstStyle/>
          <a:p>
            <a:r>
              <a:rPr lang="en-US" sz="2400" dirty="0" err="1"/>
              <a:t>CMaR</a:t>
            </a:r>
            <a:r>
              <a:rPr lang="en-US" sz="2400" dirty="0"/>
              <a:t> provides public notice of the request for SOQs by posting in a statewide plan room, construction lead generating service, </a:t>
            </a:r>
            <a:r>
              <a:rPr lang="en-US" sz="2400" b="1" dirty="0"/>
              <a:t>and</a:t>
            </a:r>
            <a:r>
              <a:rPr lang="en-US" sz="2400" dirty="0"/>
              <a:t> an internet site sponsored by either the governmental entity or association representing the governmental entity. </a:t>
            </a:r>
          </a:p>
          <a:p>
            <a:r>
              <a:rPr lang="en-US" sz="2400" dirty="0"/>
              <a:t>Request for SOQs must be posted </a:t>
            </a:r>
            <a:r>
              <a:rPr lang="en-US" sz="2400" b="1" dirty="0"/>
              <a:t>13-45 days </a:t>
            </a:r>
            <a:r>
              <a:rPr lang="en-US" sz="2400" dirty="0"/>
              <a:t>before the response deadline.</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593600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Prequalification Criteria</a:t>
            </a:r>
          </a:p>
        </p:txBody>
      </p:sp>
      <p:sp>
        <p:nvSpPr>
          <p:cNvPr id="3" name="Content Placeholder 2"/>
          <p:cNvSpPr>
            <a:spLocks noGrp="1"/>
          </p:cNvSpPr>
          <p:nvPr>
            <p:ph idx="1"/>
          </p:nvPr>
        </p:nvSpPr>
        <p:spPr>
          <a:xfrm>
            <a:off x="457200" y="1600200"/>
            <a:ext cx="11277600" cy="4800600"/>
          </a:xfrm>
        </p:spPr>
        <p:txBody>
          <a:bodyPr/>
          <a:lstStyle/>
          <a:p>
            <a:r>
              <a:rPr lang="en-US" sz="2400" dirty="0"/>
              <a:t>Must utilize objective prequalification criteria (OPC)</a:t>
            </a:r>
          </a:p>
          <a:p>
            <a:r>
              <a:rPr lang="en-US" sz="2400" dirty="0"/>
              <a:t>Firms who meet the OPC are a “qualified firm” and must be allowed to submit a bid for the relevant trade package.</a:t>
            </a:r>
          </a:p>
          <a:p>
            <a:r>
              <a:rPr lang="en-US" sz="2400" dirty="0"/>
              <a:t>Firms prequalified with the DOT pursuant to Section 314.1 are qualified firms and must be allowed to submit bids for work related to parking lots, streets, site development, or bridge structure components.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67905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Delivery Systems</a:t>
            </a:r>
          </a:p>
        </p:txBody>
      </p:sp>
      <p:sp>
        <p:nvSpPr>
          <p:cNvPr id="3" name="Content Placeholder 2"/>
          <p:cNvSpPr>
            <a:spLocks noGrp="1"/>
          </p:cNvSpPr>
          <p:nvPr>
            <p:ph idx="1"/>
          </p:nvPr>
        </p:nvSpPr>
        <p:spPr>
          <a:xfrm>
            <a:off x="457200" y="1600200"/>
            <a:ext cx="11277600" cy="4800600"/>
          </a:xfrm>
        </p:spPr>
        <p:txBody>
          <a:bodyPr/>
          <a:lstStyle/>
          <a:p>
            <a:pPr marL="0" indent="0">
              <a:buNone/>
            </a:pPr>
            <a:r>
              <a:rPr lang="en-US" dirty="0"/>
              <a:t>Many types of project delivery systems. The primary ones are:</a:t>
            </a:r>
          </a:p>
          <a:p>
            <a:r>
              <a:rPr lang="en-US" dirty="0"/>
              <a:t>Traditional Design-Bid-Build (Hard-Bid or Low-Bid)</a:t>
            </a:r>
          </a:p>
          <a:p>
            <a:r>
              <a:rPr lang="en-US" dirty="0"/>
              <a:t>Design-Build</a:t>
            </a:r>
          </a:p>
          <a:p>
            <a:r>
              <a:rPr lang="en-US" dirty="0"/>
              <a:t>Construction Manager Agency  </a:t>
            </a:r>
          </a:p>
          <a:p>
            <a:r>
              <a:rPr lang="en-US" dirty="0"/>
              <a:t>Construction Manager </a:t>
            </a:r>
            <a:r>
              <a:rPr lang="en-US" b="1" u="sng" dirty="0"/>
              <a:t>at Risk</a:t>
            </a:r>
            <a:r>
              <a:rPr lang="en-US" b="1" i="1" u="sng" dirty="0"/>
              <a:t> </a:t>
            </a:r>
            <a:r>
              <a:rPr lang="en-US" dirty="0"/>
              <a:t>(this is new for public construction in Iowa)</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073216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Prequalification Criteria</a:t>
            </a:r>
          </a:p>
        </p:txBody>
      </p:sp>
      <p:sp>
        <p:nvSpPr>
          <p:cNvPr id="3" name="Content Placeholder 2"/>
          <p:cNvSpPr>
            <a:spLocks noGrp="1"/>
          </p:cNvSpPr>
          <p:nvPr>
            <p:ph idx="1"/>
          </p:nvPr>
        </p:nvSpPr>
        <p:spPr>
          <a:xfrm>
            <a:off x="457200" y="1600200"/>
            <a:ext cx="11277600" cy="4800600"/>
          </a:xfrm>
        </p:spPr>
        <p:txBody>
          <a:bodyPr/>
          <a:lstStyle/>
          <a:p>
            <a:r>
              <a:rPr lang="en-US" sz="2400" dirty="0"/>
              <a:t>OPC limited to:</a:t>
            </a:r>
          </a:p>
          <a:p>
            <a:pPr lvl="1"/>
            <a:r>
              <a:rPr lang="en-US" sz="2400" dirty="0"/>
              <a:t>Firm’s experience as a contractor</a:t>
            </a:r>
          </a:p>
          <a:p>
            <a:pPr lvl="1"/>
            <a:r>
              <a:rPr lang="en-US" sz="2400" dirty="0"/>
              <a:t>Capacity of key personnel</a:t>
            </a:r>
          </a:p>
          <a:p>
            <a:pPr lvl="1"/>
            <a:r>
              <a:rPr lang="en-US" sz="2400" dirty="0"/>
              <a:t>Technical competence</a:t>
            </a:r>
          </a:p>
          <a:p>
            <a:pPr lvl="1"/>
            <a:r>
              <a:rPr lang="en-US" sz="2400" dirty="0"/>
              <a:t>Capability to perform</a:t>
            </a:r>
          </a:p>
          <a:p>
            <a:pPr lvl="1"/>
            <a:r>
              <a:rPr lang="en-US" sz="2400" dirty="0"/>
              <a:t>Past performance of firm and its employees on:</a:t>
            </a:r>
          </a:p>
          <a:p>
            <a:pPr lvl="2"/>
            <a:r>
              <a:rPr lang="en-US" sz="2400" dirty="0"/>
              <a:t>Safety record</a:t>
            </a:r>
          </a:p>
          <a:p>
            <a:pPr lvl="2"/>
            <a:r>
              <a:rPr lang="en-US" sz="2400" dirty="0"/>
              <a:t>Compliance with state and federal law</a:t>
            </a:r>
          </a:p>
          <a:p>
            <a:pPr lvl="2"/>
            <a:r>
              <a:rPr lang="en-US" sz="2400" dirty="0"/>
              <a:t>Availability to and familiarity with the location</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840535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Prequalification Criteria</a:t>
            </a:r>
          </a:p>
        </p:txBody>
      </p:sp>
      <p:sp>
        <p:nvSpPr>
          <p:cNvPr id="3" name="Content Placeholder 2"/>
          <p:cNvSpPr>
            <a:spLocks noGrp="1"/>
          </p:cNvSpPr>
          <p:nvPr>
            <p:ph idx="1"/>
          </p:nvPr>
        </p:nvSpPr>
        <p:spPr>
          <a:xfrm>
            <a:off x="457200" y="1600200"/>
            <a:ext cx="11277600" cy="4800600"/>
          </a:xfrm>
        </p:spPr>
        <p:txBody>
          <a:bodyPr/>
          <a:lstStyle/>
          <a:p>
            <a:r>
              <a:rPr lang="en-US" sz="2400" dirty="0"/>
              <a:t>OPC must be reasonably and materially related to the relevant trade package.</a:t>
            </a:r>
          </a:p>
          <a:p>
            <a:r>
              <a:rPr lang="en-US" sz="2400" dirty="0"/>
              <a:t>OPC must not include training, testing, or other certifications that may only be obtained through labor associations or other limited-membership organizations.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736228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OPC Notice</a:t>
            </a:r>
          </a:p>
        </p:txBody>
      </p:sp>
      <p:sp>
        <p:nvSpPr>
          <p:cNvPr id="3" name="Content Placeholder 2"/>
          <p:cNvSpPr>
            <a:spLocks noGrp="1"/>
          </p:cNvSpPr>
          <p:nvPr>
            <p:ph idx="1"/>
          </p:nvPr>
        </p:nvSpPr>
        <p:spPr>
          <a:xfrm>
            <a:off x="457200" y="1600200"/>
            <a:ext cx="11277600" cy="4800600"/>
          </a:xfrm>
        </p:spPr>
        <p:txBody>
          <a:bodyPr/>
          <a:lstStyle/>
          <a:p>
            <a:r>
              <a:rPr lang="en-US" sz="2400" dirty="0" err="1"/>
              <a:t>CMaR</a:t>
            </a:r>
            <a:r>
              <a:rPr lang="en-US" sz="2400" dirty="0"/>
              <a:t> must notify all firms who submitted an SOQ whether they meet the OPC</a:t>
            </a:r>
          </a:p>
          <a:p>
            <a:r>
              <a:rPr lang="en-US" sz="2400" dirty="0"/>
              <a:t>Must include a list of firms who meet the OPC</a:t>
            </a:r>
          </a:p>
          <a:p>
            <a:r>
              <a:rPr lang="en-US" sz="2400" dirty="0"/>
              <a:t>Must provide those who did not meet the OPC with information regarding which criteria where not met</a:t>
            </a:r>
          </a:p>
          <a:p>
            <a:r>
              <a:rPr lang="en-US" sz="2400" dirty="0"/>
              <a:t>Notification must be made no less than </a:t>
            </a:r>
            <a:r>
              <a:rPr lang="en-US" sz="2400" b="1" dirty="0"/>
              <a:t>15 days</a:t>
            </a:r>
            <a:r>
              <a:rPr lang="en-US" sz="2400" dirty="0"/>
              <a:t> before subcontractor bids are due</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59518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Analysis and Award</a:t>
            </a:r>
          </a:p>
        </p:txBody>
      </p:sp>
      <p:sp>
        <p:nvSpPr>
          <p:cNvPr id="3" name="Content Placeholder 2"/>
          <p:cNvSpPr>
            <a:spLocks noGrp="1"/>
          </p:cNvSpPr>
          <p:nvPr>
            <p:ph idx="1"/>
          </p:nvPr>
        </p:nvSpPr>
        <p:spPr>
          <a:xfrm>
            <a:off x="457200" y="1600200"/>
            <a:ext cx="11277600" cy="4800600"/>
          </a:xfrm>
        </p:spPr>
        <p:txBody>
          <a:bodyPr/>
          <a:lstStyle/>
          <a:p>
            <a:r>
              <a:rPr lang="en-US" sz="2400" dirty="0"/>
              <a:t>Governmental entity and </a:t>
            </a:r>
            <a:r>
              <a:rPr lang="en-US" sz="2400" dirty="0" err="1"/>
              <a:t>CMaR</a:t>
            </a:r>
            <a:r>
              <a:rPr lang="en-US" sz="2400" dirty="0"/>
              <a:t> open bids from qualified firms, announce the name, and file all proposals received</a:t>
            </a:r>
          </a:p>
          <a:p>
            <a:r>
              <a:rPr lang="en-US" sz="2400" dirty="0"/>
              <a:t>Contracts shall be awarded to </a:t>
            </a:r>
            <a:r>
              <a:rPr lang="en-US" sz="2400" b="1" dirty="0"/>
              <a:t>the lowest responsive, responsible bidder </a:t>
            </a:r>
            <a:r>
              <a:rPr lang="en-US" sz="2400" dirty="0"/>
              <a:t>(existing Chapter 26 procedure)</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3385312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Self-Perform Bids</a:t>
            </a:r>
          </a:p>
        </p:txBody>
      </p:sp>
      <p:sp>
        <p:nvSpPr>
          <p:cNvPr id="3" name="Content Placeholder 2"/>
          <p:cNvSpPr>
            <a:spLocks noGrp="1"/>
          </p:cNvSpPr>
          <p:nvPr>
            <p:ph idx="1"/>
          </p:nvPr>
        </p:nvSpPr>
        <p:spPr>
          <a:xfrm>
            <a:off x="457200" y="1600200"/>
            <a:ext cx="11277600" cy="4800600"/>
          </a:xfrm>
        </p:spPr>
        <p:txBody>
          <a:bodyPr/>
          <a:lstStyle/>
          <a:p>
            <a:r>
              <a:rPr lang="en-US" sz="2400" dirty="0" err="1"/>
              <a:t>CMaR</a:t>
            </a:r>
            <a:r>
              <a:rPr lang="en-US" sz="2400" dirty="0"/>
              <a:t> must notify the governmental entity in writing of intent to submit a bid proposal for a trade package</a:t>
            </a:r>
          </a:p>
          <a:p>
            <a:r>
              <a:rPr lang="en-US" sz="2400" dirty="0"/>
              <a:t>For such trade packages, the governmental entity shall receive the bids, participate in, and provide oversight of all bid analyses pertinent to the award of subcontracts or rejection of bids</a:t>
            </a:r>
          </a:p>
          <a:p>
            <a:r>
              <a:rPr lang="en-US" sz="2400" dirty="0"/>
              <a:t>If </a:t>
            </a:r>
            <a:r>
              <a:rPr lang="en-US" sz="2400" dirty="0" err="1"/>
              <a:t>CMaR</a:t>
            </a:r>
            <a:r>
              <a:rPr lang="en-US" sz="2400" dirty="0"/>
              <a:t> is not the low bidder, governmental entity shall determine whether a recommendation of an award to the </a:t>
            </a:r>
            <a:r>
              <a:rPr lang="en-US" sz="2400" dirty="0" err="1"/>
              <a:t>CMaR</a:t>
            </a:r>
            <a:r>
              <a:rPr lang="en-US" sz="2400" dirty="0"/>
              <a:t> is in the best interest of the project</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53762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Bids – Material Default</a:t>
            </a:r>
          </a:p>
        </p:txBody>
      </p:sp>
      <p:sp>
        <p:nvSpPr>
          <p:cNvPr id="3" name="Content Placeholder 2"/>
          <p:cNvSpPr>
            <a:spLocks noGrp="1"/>
          </p:cNvSpPr>
          <p:nvPr>
            <p:ph idx="1"/>
          </p:nvPr>
        </p:nvSpPr>
        <p:spPr>
          <a:xfrm>
            <a:off x="457200" y="1600200"/>
            <a:ext cx="11277600" cy="4800600"/>
          </a:xfrm>
        </p:spPr>
        <p:txBody>
          <a:bodyPr/>
          <a:lstStyle/>
          <a:p>
            <a:r>
              <a:rPr lang="en-US" sz="2400" dirty="0"/>
              <a:t>If a subcontractor materially defaults in the performance of the work or fails to execute, the </a:t>
            </a:r>
            <a:r>
              <a:rPr lang="en-US" sz="2400" dirty="0" err="1"/>
              <a:t>CMaR</a:t>
            </a:r>
            <a:r>
              <a:rPr lang="en-US" sz="2400" dirty="0"/>
              <a:t> may, without advertising:</a:t>
            </a:r>
          </a:p>
          <a:p>
            <a:pPr lvl="1"/>
            <a:r>
              <a:rPr lang="en-US" sz="2400" dirty="0"/>
              <a:t>Fulfill the contract requirements on its own</a:t>
            </a:r>
          </a:p>
          <a:p>
            <a:pPr lvl="1"/>
            <a:r>
              <a:rPr lang="en-US" sz="2400" dirty="0"/>
              <a:t>Select a replacement trade contractor to fulfill the contract requirements</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210410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CMaR</a:t>
            </a:r>
            <a:r>
              <a:rPr lang="en-US" dirty="0"/>
              <a:t> Summary</a:t>
            </a:r>
          </a:p>
        </p:txBody>
      </p:sp>
      <p:sp>
        <p:nvSpPr>
          <p:cNvPr id="3" name="Content Placeholder 2"/>
          <p:cNvSpPr>
            <a:spLocks noGrp="1"/>
          </p:cNvSpPr>
          <p:nvPr>
            <p:ph idx="1"/>
          </p:nvPr>
        </p:nvSpPr>
        <p:spPr>
          <a:xfrm>
            <a:off x="457200" y="1600200"/>
            <a:ext cx="11277600" cy="4800600"/>
          </a:xfrm>
        </p:spPr>
        <p:txBody>
          <a:bodyPr/>
          <a:lstStyle/>
          <a:p>
            <a:r>
              <a:rPr lang="en-US" sz="2400" dirty="0"/>
              <a:t>There are now three delivery models available to governmental entities:</a:t>
            </a:r>
          </a:p>
          <a:p>
            <a:pPr lvl="1"/>
            <a:r>
              <a:rPr lang="en-US" sz="2400" dirty="0"/>
              <a:t>Traditional Design-Bid-Build</a:t>
            </a:r>
          </a:p>
          <a:p>
            <a:pPr lvl="1"/>
            <a:r>
              <a:rPr lang="en-US" sz="2400" dirty="0"/>
              <a:t>CM Agency</a:t>
            </a:r>
          </a:p>
          <a:p>
            <a:pPr lvl="1"/>
            <a:r>
              <a:rPr lang="en-US" sz="2400" dirty="0"/>
              <a:t>CM at Risk</a:t>
            </a:r>
          </a:p>
          <a:p>
            <a:r>
              <a:rPr lang="en-US" sz="2400" dirty="0"/>
              <a:t>Major changes using </a:t>
            </a:r>
            <a:r>
              <a:rPr lang="en-US" sz="2400" dirty="0" err="1"/>
              <a:t>CMaR</a:t>
            </a:r>
            <a:r>
              <a:rPr lang="en-US" sz="2400" dirty="0"/>
              <a:t>:</a:t>
            </a:r>
          </a:p>
          <a:p>
            <a:pPr lvl="1"/>
            <a:r>
              <a:rPr lang="en-US" sz="2400" dirty="0"/>
              <a:t>Requires public notice to CM firms with a prequalification process</a:t>
            </a:r>
          </a:p>
          <a:p>
            <a:pPr lvl="1"/>
            <a:r>
              <a:rPr lang="en-US" sz="2400" dirty="0"/>
              <a:t>Allows governmental entity to use “best value” when selecting </a:t>
            </a:r>
            <a:r>
              <a:rPr lang="en-US" sz="2400" dirty="0" err="1"/>
              <a:t>CMaR</a:t>
            </a:r>
            <a:endParaRPr lang="en-US" sz="2400" dirty="0"/>
          </a:p>
          <a:p>
            <a:pPr lvl="1"/>
            <a:r>
              <a:rPr lang="en-US" sz="2400" dirty="0"/>
              <a:t>Requires the </a:t>
            </a:r>
            <a:r>
              <a:rPr lang="en-US" sz="2400" dirty="0" err="1"/>
              <a:t>CMaR</a:t>
            </a:r>
            <a:r>
              <a:rPr lang="en-US" sz="2400" dirty="0"/>
              <a:t> establish a GMP for the project</a:t>
            </a:r>
          </a:p>
          <a:p>
            <a:pPr lvl="1"/>
            <a:r>
              <a:rPr lang="en-US" sz="2400" dirty="0"/>
              <a:t>Creates a prequalification process for subcontractors for trade packages</a:t>
            </a:r>
          </a:p>
          <a:p>
            <a:pPr lvl="1"/>
            <a:r>
              <a:rPr lang="en-US" sz="2400" dirty="0"/>
              <a:t>Allows the CM to self-perform work</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231321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idx="1"/>
          </p:nvPr>
        </p:nvSpPr>
        <p:spPr>
          <a:xfrm>
            <a:off x="457200" y="1600200"/>
            <a:ext cx="11277600" cy="4800600"/>
          </a:xfrm>
        </p:spPr>
        <p:txBody>
          <a:bodyPr/>
          <a:lstStyle/>
          <a:p>
            <a:r>
              <a:rPr lang="en-US" sz="2400" dirty="0"/>
              <a:t>Master Builders of Iowa “Public Owner’s Guide to Legal Issues on the Bidding and Award of Construction Contracts in Iowa”</a:t>
            </a:r>
          </a:p>
          <a:p>
            <a:pPr lvl="1"/>
            <a:r>
              <a:rPr lang="en-US" sz="2400" dirty="0"/>
              <a:t>Includes section for </a:t>
            </a:r>
            <a:r>
              <a:rPr lang="en-US" sz="2400" dirty="0" err="1"/>
              <a:t>CMaR</a:t>
            </a:r>
            <a:endParaRPr lang="en-US" sz="2400" dirty="0"/>
          </a:p>
          <a:p>
            <a:pPr lvl="1"/>
            <a:r>
              <a:rPr lang="en-US" sz="2400" dirty="0">
                <a:hlinkClick r:id="rId2"/>
              </a:rPr>
              <a:t>https://www.mbi.build/upl/downloads/library/public-owners-guide-2022.pdf</a:t>
            </a:r>
            <a:r>
              <a:rPr lang="en-US" sz="2400" dirty="0"/>
              <a:t> </a:t>
            </a:r>
          </a:p>
          <a:p>
            <a:r>
              <a:rPr lang="en-US" sz="2400" dirty="0" err="1"/>
              <a:t>CMaR</a:t>
            </a:r>
            <a:r>
              <a:rPr lang="en-US" sz="2400" dirty="0"/>
              <a:t> Best Practices FAQ</a:t>
            </a:r>
          </a:p>
          <a:p>
            <a:pPr lvl="1"/>
            <a:r>
              <a:rPr lang="en-US" sz="2400" dirty="0">
                <a:hlinkClick r:id="rId3"/>
              </a:rPr>
              <a:t>https://www.mbi.build/upl/downloads/library/cm-r-best-practice-faq-2022.pdf</a:t>
            </a:r>
            <a:r>
              <a:rPr lang="en-US" sz="2400" dirty="0"/>
              <a:t> </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4"/>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5"/>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398759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2AE8-65E8-406F-89A1-609590960BB2}"/>
              </a:ext>
            </a:extLst>
          </p:cNvPr>
          <p:cNvSpPr>
            <a:spLocks noGrp="1"/>
          </p:cNvSpPr>
          <p:nvPr>
            <p:ph type="ctrTitle"/>
          </p:nvPr>
        </p:nvSpPr>
        <p:spPr>
          <a:xfrm>
            <a:off x="457200" y="1600199"/>
            <a:ext cx="11277600" cy="2342627"/>
          </a:xfrm>
        </p:spPr>
        <p:txBody>
          <a:bodyPr/>
          <a:lstStyle/>
          <a:p>
            <a:r>
              <a:rPr lang="en-US" dirty="0"/>
              <a:t>Questions?</a:t>
            </a:r>
            <a:br>
              <a:rPr lang="en-US" dirty="0"/>
            </a:br>
            <a:endParaRPr lang="en-US" dirty="0"/>
          </a:p>
        </p:txBody>
      </p:sp>
      <p:sp>
        <p:nvSpPr>
          <p:cNvPr id="4" name="TextBox 3">
            <a:extLst>
              <a:ext uri="{FF2B5EF4-FFF2-40B4-BE49-F238E27FC236}">
                <a16:creationId xmlns:a16="http://schemas.microsoft.com/office/drawing/2014/main" id="{3F94CE64-08B8-FFAB-05F8-9B3A13FC392C}"/>
              </a:ext>
            </a:extLst>
          </p:cNvPr>
          <p:cNvSpPr txBox="1"/>
          <p:nvPr/>
        </p:nvSpPr>
        <p:spPr>
          <a:xfrm>
            <a:off x="1961030" y="3854950"/>
            <a:ext cx="4545105" cy="1754326"/>
          </a:xfrm>
          <a:prstGeom prst="rect">
            <a:avLst/>
          </a:prstGeom>
          <a:noFill/>
        </p:spPr>
        <p:txBody>
          <a:bodyPr wrap="square" rtlCol="0">
            <a:spAutoFit/>
          </a:bodyPr>
          <a:lstStyle/>
          <a:p>
            <a:r>
              <a:rPr lang="en-US" dirty="0">
                <a:solidFill>
                  <a:schemeClr val="bg1"/>
                </a:solidFill>
              </a:rPr>
              <a:t>Amy Fetters</a:t>
            </a:r>
          </a:p>
          <a:p>
            <a:r>
              <a:rPr lang="en-US" dirty="0">
                <a:solidFill>
                  <a:schemeClr val="bg1"/>
                </a:solidFill>
              </a:rPr>
              <a:t>McGough</a:t>
            </a:r>
          </a:p>
          <a:p>
            <a:r>
              <a:rPr lang="en-US" dirty="0">
                <a:solidFill>
                  <a:schemeClr val="bg1"/>
                </a:solidFill>
              </a:rPr>
              <a:t>Vice President – Project Management Iowa</a:t>
            </a:r>
          </a:p>
          <a:p>
            <a:r>
              <a:rPr lang="en-US" dirty="0">
                <a:solidFill>
                  <a:schemeClr val="bg1"/>
                </a:solidFill>
                <a:hlinkClick r:id="rId2"/>
              </a:rPr>
              <a:t>amy.fetters@mcgough.com</a:t>
            </a:r>
            <a:endParaRPr lang="en-US" dirty="0">
              <a:solidFill>
                <a:schemeClr val="bg1"/>
              </a:solidFill>
            </a:endParaRPr>
          </a:p>
          <a:p>
            <a:r>
              <a:rPr lang="en-US" dirty="0">
                <a:solidFill>
                  <a:schemeClr val="bg1"/>
                </a:solidFill>
              </a:rPr>
              <a:t>515-240-8629</a:t>
            </a:r>
          </a:p>
          <a:p>
            <a:endParaRPr lang="en-US" dirty="0">
              <a:solidFill>
                <a:schemeClr val="bg1"/>
              </a:solidFill>
            </a:endParaRPr>
          </a:p>
        </p:txBody>
      </p:sp>
      <p:sp>
        <p:nvSpPr>
          <p:cNvPr id="5" name="TextBox 4">
            <a:extLst>
              <a:ext uri="{FF2B5EF4-FFF2-40B4-BE49-F238E27FC236}">
                <a16:creationId xmlns:a16="http://schemas.microsoft.com/office/drawing/2014/main" id="{D8904D38-09F7-5312-239B-76E62A182BB3}"/>
              </a:ext>
            </a:extLst>
          </p:cNvPr>
          <p:cNvSpPr txBox="1"/>
          <p:nvPr/>
        </p:nvSpPr>
        <p:spPr>
          <a:xfrm>
            <a:off x="6847915" y="3842080"/>
            <a:ext cx="4545105" cy="1477328"/>
          </a:xfrm>
          <a:prstGeom prst="rect">
            <a:avLst/>
          </a:prstGeom>
          <a:noFill/>
        </p:spPr>
        <p:txBody>
          <a:bodyPr wrap="square" rtlCol="0">
            <a:spAutoFit/>
          </a:bodyPr>
          <a:lstStyle/>
          <a:p>
            <a:r>
              <a:rPr lang="en-US" dirty="0">
                <a:solidFill>
                  <a:schemeClr val="bg1"/>
                </a:solidFill>
              </a:rPr>
              <a:t>Annette Renaud</a:t>
            </a:r>
          </a:p>
          <a:p>
            <a:r>
              <a:rPr lang="en-US" dirty="0">
                <a:solidFill>
                  <a:schemeClr val="bg1"/>
                </a:solidFill>
              </a:rPr>
              <a:t>McGough</a:t>
            </a:r>
          </a:p>
          <a:p>
            <a:r>
              <a:rPr lang="en-US" dirty="0">
                <a:solidFill>
                  <a:schemeClr val="bg1"/>
                </a:solidFill>
              </a:rPr>
              <a:t>Business Development Manager</a:t>
            </a:r>
          </a:p>
          <a:p>
            <a:r>
              <a:rPr lang="en-US" dirty="0">
                <a:solidFill>
                  <a:schemeClr val="bg1"/>
                </a:solidFill>
                <a:hlinkClick r:id="rId3"/>
              </a:rPr>
              <a:t>annette.renaud@mcgough.com</a:t>
            </a:r>
            <a:endParaRPr lang="en-US" dirty="0">
              <a:solidFill>
                <a:schemeClr val="bg1"/>
              </a:solidFill>
            </a:endParaRPr>
          </a:p>
          <a:p>
            <a:r>
              <a:rPr lang="en-US" dirty="0">
                <a:solidFill>
                  <a:schemeClr val="bg1"/>
                </a:solidFill>
              </a:rPr>
              <a:t>515-201-2255</a:t>
            </a:r>
          </a:p>
        </p:txBody>
      </p:sp>
    </p:spTree>
    <p:extLst>
      <p:ext uri="{BB962C8B-B14F-4D97-AF65-F5344CB8AC3E}">
        <p14:creationId xmlns:p14="http://schemas.microsoft.com/office/powerpoint/2010/main" val="321887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Delivery Systems- Design-Bid-Build</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cxnSp>
        <p:nvCxnSpPr>
          <p:cNvPr id="16" name="Straight Connector 15">
            <a:extLst>
              <a:ext uri="{FF2B5EF4-FFF2-40B4-BE49-F238E27FC236}">
                <a16:creationId xmlns:a16="http://schemas.microsoft.com/office/drawing/2014/main" id="{4200223B-C28E-26E6-8E4A-58232C00C595}"/>
              </a:ext>
            </a:extLst>
          </p:cNvPr>
          <p:cNvCxnSpPr/>
          <p:nvPr/>
        </p:nvCxnSpPr>
        <p:spPr>
          <a:xfrm>
            <a:off x="7717539" y="5018089"/>
            <a:ext cx="457200" cy="1587"/>
          </a:xfrm>
          <a:prstGeom prst="line">
            <a:avLst/>
          </a:prstGeom>
          <a:noFill/>
          <a:ln w="12700" cap="flat" cmpd="sng" algn="ctr">
            <a:solidFill>
              <a:srgbClr val="000000"/>
            </a:solidFill>
            <a:prstDash val="solid"/>
            <a:round/>
            <a:headEnd type="none" w="med" len="med"/>
            <a:tailEnd type="none" w="med" len="med"/>
          </a:ln>
          <a:effectLst/>
        </p:spPr>
      </p:cxnSp>
      <p:sp>
        <p:nvSpPr>
          <p:cNvPr id="17" name="Rectangle 20">
            <a:extLst>
              <a:ext uri="{FF2B5EF4-FFF2-40B4-BE49-F238E27FC236}">
                <a16:creationId xmlns:a16="http://schemas.microsoft.com/office/drawing/2014/main" id="{16F8072C-C2EB-536A-244C-D53494B61EC2}"/>
              </a:ext>
            </a:extLst>
          </p:cNvPr>
          <p:cNvSpPr>
            <a:spLocks noChangeArrowheads="1"/>
          </p:cNvSpPr>
          <p:nvPr/>
        </p:nvSpPr>
        <p:spPr bwMode="auto">
          <a:xfrm>
            <a:off x="8322377" y="4857751"/>
            <a:ext cx="743024" cy="323165"/>
          </a:xfrm>
          <a:prstGeom prst="rect">
            <a:avLst/>
          </a:prstGeom>
          <a:noFill/>
          <a:ln w="9525">
            <a:noFill/>
            <a:miter lim="800000"/>
            <a:headEnd/>
            <a:tailEnd/>
          </a:ln>
        </p:spPr>
        <p:txBody>
          <a:bodyPr wrap="none" lIns="0" rIns="0">
            <a:spAutoFit/>
          </a:bodyPr>
          <a:lstStyle/>
          <a:p>
            <a:pPr>
              <a:defRPr/>
            </a:pPr>
            <a:r>
              <a:rPr lang="en-US" sz="1500" dirty="0">
                <a:solidFill>
                  <a:prstClr val="black">
                    <a:lumMod val="65000"/>
                    <a:lumOff val="35000"/>
                  </a:prstClr>
                </a:solidFill>
                <a:ea typeface="ＭＳ Ｐゴシック" charset="-128"/>
                <a:cs typeface="ＭＳ Ｐゴシック" charset="-128"/>
              </a:rPr>
              <a:t>Contracts</a:t>
            </a:r>
          </a:p>
        </p:txBody>
      </p:sp>
      <p:cxnSp>
        <p:nvCxnSpPr>
          <p:cNvPr id="18" name="Straight Connector 17">
            <a:extLst>
              <a:ext uri="{FF2B5EF4-FFF2-40B4-BE49-F238E27FC236}">
                <a16:creationId xmlns:a16="http://schemas.microsoft.com/office/drawing/2014/main" id="{2D4A373B-5B3C-47A7-DD18-E7FA440A2665}"/>
              </a:ext>
            </a:extLst>
          </p:cNvPr>
          <p:cNvCxnSpPr/>
          <p:nvPr/>
        </p:nvCxnSpPr>
        <p:spPr>
          <a:xfrm>
            <a:off x="7717539" y="5308600"/>
            <a:ext cx="457200" cy="1588"/>
          </a:xfrm>
          <a:prstGeom prst="line">
            <a:avLst/>
          </a:prstGeom>
          <a:noFill/>
          <a:ln w="12700" cap="flat" cmpd="sng" algn="ctr">
            <a:solidFill>
              <a:srgbClr val="000000"/>
            </a:solidFill>
            <a:prstDash val="dash"/>
            <a:round/>
            <a:headEnd type="none" w="med" len="med"/>
            <a:tailEnd type="none" w="med" len="med"/>
          </a:ln>
          <a:effectLst/>
        </p:spPr>
      </p:cxnSp>
      <p:sp>
        <p:nvSpPr>
          <p:cNvPr id="19" name="Rectangle 24">
            <a:extLst>
              <a:ext uri="{FF2B5EF4-FFF2-40B4-BE49-F238E27FC236}">
                <a16:creationId xmlns:a16="http://schemas.microsoft.com/office/drawing/2014/main" id="{2B4B4298-7244-0139-B1E8-D0EF3941D909}"/>
              </a:ext>
            </a:extLst>
          </p:cNvPr>
          <p:cNvSpPr>
            <a:spLocks noChangeArrowheads="1"/>
          </p:cNvSpPr>
          <p:nvPr/>
        </p:nvSpPr>
        <p:spPr bwMode="auto">
          <a:xfrm>
            <a:off x="8330315" y="5146676"/>
            <a:ext cx="1314399" cy="323165"/>
          </a:xfrm>
          <a:prstGeom prst="rect">
            <a:avLst/>
          </a:prstGeom>
          <a:noFill/>
          <a:ln w="9525">
            <a:noFill/>
            <a:miter lim="800000"/>
            <a:headEnd/>
            <a:tailEnd/>
          </a:ln>
        </p:spPr>
        <p:txBody>
          <a:bodyPr wrap="none" lIns="0" rIns="0">
            <a:spAutoFit/>
          </a:bodyPr>
          <a:lstStyle/>
          <a:p>
            <a:pPr>
              <a:defRPr/>
            </a:pPr>
            <a:r>
              <a:rPr lang="en-US" sz="1500">
                <a:solidFill>
                  <a:prstClr val="black">
                    <a:lumMod val="65000"/>
                    <a:lumOff val="35000"/>
                  </a:prstClr>
                </a:solidFill>
                <a:ea typeface="ＭＳ Ｐゴシック" charset="-128"/>
                <a:cs typeface="ＭＳ Ｐゴシック" charset="-128"/>
              </a:rPr>
              <a:t>Communications</a:t>
            </a:r>
          </a:p>
        </p:txBody>
      </p:sp>
      <p:sp>
        <p:nvSpPr>
          <p:cNvPr id="20" name="Freeform 20">
            <a:extLst>
              <a:ext uri="{FF2B5EF4-FFF2-40B4-BE49-F238E27FC236}">
                <a16:creationId xmlns:a16="http://schemas.microsoft.com/office/drawing/2014/main" id="{DCF4E919-85A8-F71B-1292-092E0C38BF36}"/>
              </a:ext>
            </a:extLst>
          </p:cNvPr>
          <p:cNvSpPr/>
          <p:nvPr/>
        </p:nvSpPr>
        <p:spPr>
          <a:xfrm>
            <a:off x="7567207" y="2260600"/>
            <a:ext cx="1511300" cy="1066800"/>
          </a:xfrm>
          <a:custGeom>
            <a:avLst/>
            <a:gdLst>
              <a:gd name="connsiteX0" fmla="*/ 0 w 1511300"/>
              <a:gd name="connsiteY0" fmla="*/ 1054100 h 1066800"/>
              <a:gd name="connsiteX1" fmla="*/ 762000 w 1511300"/>
              <a:gd name="connsiteY1" fmla="*/ 0 h 1066800"/>
              <a:gd name="connsiteX2" fmla="*/ 1511300 w 1511300"/>
              <a:gd name="connsiteY2" fmla="*/ 1066800 h 1066800"/>
              <a:gd name="connsiteX3" fmla="*/ 1511300 w 15113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11300" h="1066800">
                <a:moveTo>
                  <a:pt x="0" y="1054100"/>
                </a:moveTo>
                <a:lnTo>
                  <a:pt x="762000" y="0"/>
                </a:lnTo>
                <a:lnTo>
                  <a:pt x="1511300" y="1066800"/>
                </a:lnTo>
                <a:lnTo>
                  <a:pt x="1511300" y="1066800"/>
                </a:lnTo>
              </a:path>
            </a:pathLst>
          </a:custGeom>
          <a:noFill/>
          <a:ln w="12700" cap="flat" cmpd="sng" algn="ctr">
            <a:solidFill>
              <a:srgbClr val="000000"/>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ＭＳ Ｐゴシック" charset="-128"/>
              <a:cs typeface="ＭＳ Ｐゴシック" charset="-128"/>
            </a:endParaRPr>
          </a:p>
        </p:txBody>
      </p:sp>
      <p:sp>
        <p:nvSpPr>
          <p:cNvPr id="21" name="Isosceles Triangle 4">
            <a:extLst>
              <a:ext uri="{FF2B5EF4-FFF2-40B4-BE49-F238E27FC236}">
                <a16:creationId xmlns:a16="http://schemas.microsoft.com/office/drawing/2014/main" id="{3EF33AA3-43CA-F8A8-EE99-8D6C7FDE8CAA}"/>
              </a:ext>
            </a:extLst>
          </p:cNvPr>
          <p:cNvSpPr/>
          <p:nvPr/>
        </p:nvSpPr>
        <p:spPr>
          <a:xfrm>
            <a:off x="7402107" y="2487614"/>
            <a:ext cx="1828800" cy="1246187"/>
          </a:xfrm>
          <a:prstGeom prst="triangle">
            <a:avLst/>
          </a:prstGeom>
          <a:noFill/>
          <a:ln w="12700" cap="flat" cmpd="sng" algn="ctr">
            <a:solidFill>
              <a:srgbClr val="000000"/>
            </a:solidFill>
            <a:prstDash val="dash"/>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sp>
        <p:nvSpPr>
          <p:cNvPr id="22" name="Oval 21">
            <a:extLst>
              <a:ext uri="{FF2B5EF4-FFF2-40B4-BE49-F238E27FC236}">
                <a16:creationId xmlns:a16="http://schemas.microsoft.com/office/drawing/2014/main" id="{1872DC84-3446-ECB2-7426-A36583B27698}"/>
              </a:ext>
            </a:extLst>
          </p:cNvPr>
          <p:cNvSpPr/>
          <p:nvPr/>
        </p:nvSpPr>
        <p:spPr>
          <a:xfrm>
            <a:off x="7516407" y="2030413"/>
            <a:ext cx="1600200" cy="914400"/>
          </a:xfrm>
          <a:prstGeom prst="ellipse">
            <a:avLst/>
          </a:prstGeom>
          <a:solidFill>
            <a:srgbClr val="007297"/>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Owner</a:t>
            </a:r>
          </a:p>
        </p:txBody>
      </p:sp>
      <p:sp>
        <p:nvSpPr>
          <p:cNvPr id="23" name="Oval 22">
            <a:extLst>
              <a:ext uri="{FF2B5EF4-FFF2-40B4-BE49-F238E27FC236}">
                <a16:creationId xmlns:a16="http://schemas.microsoft.com/office/drawing/2014/main" id="{9C1D2417-206C-54B6-1A56-ED33A9694D96}"/>
              </a:ext>
            </a:extLst>
          </p:cNvPr>
          <p:cNvSpPr/>
          <p:nvPr/>
        </p:nvSpPr>
        <p:spPr>
          <a:xfrm>
            <a:off x="8621307" y="3276600"/>
            <a:ext cx="1600200" cy="914400"/>
          </a:xfrm>
          <a:prstGeom prst="ellipse">
            <a:avLst/>
          </a:prstGeom>
          <a:solidFill>
            <a:srgbClr val="98002E"/>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Builder</a:t>
            </a:r>
          </a:p>
        </p:txBody>
      </p:sp>
      <p:sp>
        <p:nvSpPr>
          <p:cNvPr id="24" name="Oval 23">
            <a:extLst>
              <a:ext uri="{FF2B5EF4-FFF2-40B4-BE49-F238E27FC236}">
                <a16:creationId xmlns:a16="http://schemas.microsoft.com/office/drawing/2014/main" id="{C0589877-4A36-D18F-9CE4-FCA0F2031429}"/>
              </a:ext>
            </a:extLst>
          </p:cNvPr>
          <p:cNvSpPr/>
          <p:nvPr/>
        </p:nvSpPr>
        <p:spPr>
          <a:xfrm>
            <a:off x="6411507" y="3276600"/>
            <a:ext cx="1600200" cy="914400"/>
          </a:xfrm>
          <a:prstGeom prst="ellipse">
            <a:avLst/>
          </a:prstGeom>
          <a:solidFill>
            <a:srgbClr val="3BB0C9"/>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a:ln>
                  <a:noFill/>
                </a:ln>
                <a:solidFill>
                  <a:prstClr val="white"/>
                </a:solidFill>
                <a:effectLst/>
                <a:uLnTx/>
                <a:uFillTx/>
                <a:latin typeface="Calibri"/>
                <a:ea typeface="ＭＳ Ｐゴシック" pitchFamily="34" charset="-128"/>
                <a:cs typeface="+mn-cs"/>
              </a:rPr>
              <a:t>Designer</a:t>
            </a:r>
          </a:p>
        </p:txBody>
      </p:sp>
      <p:sp>
        <p:nvSpPr>
          <p:cNvPr id="26" name="TextBox 25">
            <a:extLst>
              <a:ext uri="{FF2B5EF4-FFF2-40B4-BE49-F238E27FC236}">
                <a16:creationId xmlns:a16="http://schemas.microsoft.com/office/drawing/2014/main" id="{21C100D7-CF6D-5993-14A6-6EF2DB476F1B}"/>
              </a:ext>
            </a:extLst>
          </p:cNvPr>
          <p:cNvSpPr txBox="1"/>
          <p:nvPr/>
        </p:nvSpPr>
        <p:spPr>
          <a:xfrm>
            <a:off x="457200" y="1748118"/>
            <a:ext cx="5916207" cy="3831818"/>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2000" dirty="0"/>
              <a:t>Contractor selected through lump-sum bid process when design complete</a:t>
            </a:r>
          </a:p>
          <a:p>
            <a:pPr marL="285750" indent="-285750">
              <a:spcBef>
                <a:spcPts val="0"/>
              </a:spcBef>
              <a:spcAft>
                <a:spcPts val="600"/>
              </a:spcAft>
              <a:buFont typeface="Arial" panose="020B0604020202020204" pitchFamily="34" charset="0"/>
              <a:buChar char="•"/>
            </a:pPr>
            <a:r>
              <a:rPr lang="en-US" sz="2000" dirty="0"/>
              <a:t>Design completed by Architect with input from Owner and no involvement from contractor</a:t>
            </a:r>
          </a:p>
          <a:p>
            <a:pPr marL="285750" indent="-285750">
              <a:spcBef>
                <a:spcPts val="0"/>
              </a:spcBef>
              <a:spcAft>
                <a:spcPts val="600"/>
              </a:spcAft>
              <a:buFont typeface="Arial" panose="020B0604020202020204" pitchFamily="34" charset="0"/>
              <a:buChar char="•"/>
            </a:pPr>
            <a:r>
              <a:rPr lang="en-US" sz="2000" dirty="0"/>
              <a:t>Assumes that single design package is available to bid at time of selection</a:t>
            </a:r>
          </a:p>
          <a:p>
            <a:pPr marL="285750" indent="-285750">
              <a:spcBef>
                <a:spcPts val="0"/>
              </a:spcBef>
              <a:spcAft>
                <a:spcPts val="600"/>
              </a:spcAft>
              <a:buFont typeface="Arial" panose="020B0604020202020204" pitchFamily="34" charset="0"/>
              <a:buChar char="•"/>
            </a:pPr>
            <a:r>
              <a:rPr lang="en-US" sz="2000" dirty="0"/>
              <a:t>Contractor with lowest responsible bid selected to complete project </a:t>
            </a:r>
          </a:p>
          <a:p>
            <a:pPr marL="285750" indent="-285750">
              <a:spcBef>
                <a:spcPts val="0"/>
              </a:spcBef>
              <a:spcAft>
                <a:spcPts val="600"/>
              </a:spcAft>
              <a:buFont typeface="Arial" panose="020B0604020202020204" pitchFamily="34" charset="0"/>
              <a:buChar char="•"/>
            </a:pPr>
            <a:r>
              <a:rPr lang="en-US" sz="2000" dirty="0"/>
              <a:t>Changes to the lump-sum price managed through change orders.</a:t>
            </a:r>
          </a:p>
          <a:p>
            <a:endParaRPr lang="en-US" dirty="0"/>
          </a:p>
        </p:txBody>
      </p:sp>
    </p:spTree>
    <p:extLst>
      <p:ext uri="{BB962C8B-B14F-4D97-AF65-F5344CB8AC3E}">
        <p14:creationId xmlns:p14="http://schemas.microsoft.com/office/powerpoint/2010/main" val="265855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Construction Managers</a:t>
            </a:r>
          </a:p>
        </p:txBody>
      </p:sp>
      <p:sp>
        <p:nvSpPr>
          <p:cNvPr id="3" name="Content Placeholder 2"/>
          <p:cNvSpPr>
            <a:spLocks noGrp="1"/>
          </p:cNvSpPr>
          <p:nvPr>
            <p:ph idx="1"/>
          </p:nvPr>
        </p:nvSpPr>
        <p:spPr>
          <a:xfrm>
            <a:off x="457200" y="1600200"/>
            <a:ext cx="11277600" cy="4800600"/>
          </a:xfrm>
        </p:spPr>
        <p:txBody>
          <a:bodyPr/>
          <a:lstStyle/>
          <a:p>
            <a:r>
              <a:rPr lang="en-US" dirty="0"/>
              <a:t>Can use a CM on </a:t>
            </a:r>
            <a:r>
              <a:rPr lang="en-US" u="sng" dirty="0"/>
              <a:t>any</a:t>
            </a:r>
            <a:r>
              <a:rPr lang="en-US" dirty="0"/>
              <a:t> project delivery system</a:t>
            </a:r>
          </a:p>
          <a:p>
            <a:r>
              <a:rPr lang="en-US" dirty="0"/>
              <a:t>When is a CM normally used?</a:t>
            </a:r>
          </a:p>
          <a:p>
            <a:pPr lvl="1"/>
            <a:r>
              <a:rPr lang="en-US" dirty="0"/>
              <a:t>Complex projects</a:t>
            </a:r>
          </a:p>
          <a:p>
            <a:pPr lvl="1"/>
            <a:r>
              <a:rPr lang="en-US" dirty="0"/>
              <a:t>Owner is seeking a construction professional to lead them through the design and construction process</a:t>
            </a:r>
          </a:p>
          <a:p>
            <a:pPr lvl="1"/>
            <a:r>
              <a:rPr lang="en-US" dirty="0"/>
              <a:t>Typically, CM provides oversight to owner, including with schedule, budgets, cost controls, quality, safety, scope and function, among others</a:t>
            </a:r>
          </a:p>
          <a:p>
            <a:r>
              <a:rPr lang="en-US" dirty="0"/>
              <a:t>Two primary types of Construction Managers:</a:t>
            </a:r>
          </a:p>
          <a:p>
            <a:pPr lvl="1"/>
            <a:r>
              <a:rPr lang="en-US" dirty="0"/>
              <a:t>CM Agency (</a:t>
            </a:r>
            <a:r>
              <a:rPr lang="en-US" dirty="0" err="1"/>
              <a:t>CMa</a:t>
            </a:r>
            <a:r>
              <a:rPr lang="en-US" dirty="0"/>
              <a:t>)</a:t>
            </a:r>
          </a:p>
          <a:p>
            <a:pPr lvl="1"/>
            <a:r>
              <a:rPr lang="en-US" dirty="0"/>
              <a:t>CM at Risk (</a:t>
            </a:r>
            <a:r>
              <a:rPr lang="en-US" dirty="0" err="1"/>
              <a:t>CMaR</a:t>
            </a:r>
            <a:r>
              <a:rPr lang="en-US" dirty="0"/>
              <a:t>)</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05751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Delivery Systems – CM Agency</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cxnSp>
        <p:nvCxnSpPr>
          <p:cNvPr id="41" name="Straight Connector 40">
            <a:extLst>
              <a:ext uri="{FF2B5EF4-FFF2-40B4-BE49-F238E27FC236}">
                <a16:creationId xmlns:a16="http://schemas.microsoft.com/office/drawing/2014/main" id="{D2F86189-2F3A-6A09-477C-DD07E24F46EB}"/>
              </a:ext>
            </a:extLst>
          </p:cNvPr>
          <p:cNvCxnSpPr/>
          <p:nvPr/>
        </p:nvCxnSpPr>
        <p:spPr>
          <a:xfrm>
            <a:off x="7706907" y="5774423"/>
            <a:ext cx="457200" cy="1587"/>
          </a:xfrm>
          <a:prstGeom prst="line">
            <a:avLst/>
          </a:prstGeom>
          <a:noFill/>
          <a:ln w="12700" cap="flat" cmpd="sng" algn="ctr">
            <a:solidFill>
              <a:srgbClr val="000000"/>
            </a:solidFill>
            <a:prstDash val="solid"/>
            <a:round/>
            <a:headEnd type="none" w="med" len="med"/>
            <a:tailEnd type="none" w="med" len="med"/>
          </a:ln>
          <a:effectLst/>
        </p:spPr>
      </p:cxnSp>
      <p:sp>
        <p:nvSpPr>
          <p:cNvPr id="42" name="Rectangle 9">
            <a:extLst>
              <a:ext uri="{FF2B5EF4-FFF2-40B4-BE49-F238E27FC236}">
                <a16:creationId xmlns:a16="http://schemas.microsoft.com/office/drawing/2014/main" id="{4D8907E2-755F-963D-8DA0-54D9A8F04AE8}"/>
              </a:ext>
            </a:extLst>
          </p:cNvPr>
          <p:cNvSpPr>
            <a:spLocks noChangeArrowheads="1"/>
          </p:cNvSpPr>
          <p:nvPr/>
        </p:nvSpPr>
        <p:spPr bwMode="auto">
          <a:xfrm>
            <a:off x="8311745" y="5614085"/>
            <a:ext cx="743024" cy="323165"/>
          </a:xfrm>
          <a:prstGeom prst="rect">
            <a:avLst/>
          </a:prstGeom>
          <a:noFill/>
          <a:ln w="9525">
            <a:noFill/>
            <a:miter lim="800000"/>
            <a:headEnd/>
            <a:tailEnd/>
          </a:ln>
        </p:spPr>
        <p:txBody>
          <a:bodyPr wrap="none" lIns="0" rIns="0">
            <a:spAutoFit/>
          </a:bodyPr>
          <a:lstStyle/>
          <a:p>
            <a:pPr>
              <a:defRPr/>
            </a:pPr>
            <a:r>
              <a:rPr lang="en-US" sz="1500" dirty="0">
                <a:solidFill>
                  <a:prstClr val="black">
                    <a:lumMod val="50000"/>
                    <a:lumOff val="50000"/>
                  </a:prstClr>
                </a:solidFill>
                <a:ea typeface="ＭＳ Ｐゴシック" charset="-128"/>
                <a:cs typeface="ＭＳ Ｐゴシック" charset="-128"/>
              </a:rPr>
              <a:t>Contracts</a:t>
            </a:r>
          </a:p>
        </p:txBody>
      </p:sp>
      <p:cxnSp>
        <p:nvCxnSpPr>
          <p:cNvPr id="43" name="Straight Connector 42">
            <a:extLst>
              <a:ext uri="{FF2B5EF4-FFF2-40B4-BE49-F238E27FC236}">
                <a16:creationId xmlns:a16="http://schemas.microsoft.com/office/drawing/2014/main" id="{F2623A87-A37F-4344-BB04-6D07D1968608}"/>
              </a:ext>
            </a:extLst>
          </p:cNvPr>
          <p:cNvCxnSpPr/>
          <p:nvPr/>
        </p:nvCxnSpPr>
        <p:spPr>
          <a:xfrm>
            <a:off x="7706907" y="6064934"/>
            <a:ext cx="457200" cy="1588"/>
          </a:xfrm>
          <a:prstGeom prst="line">
            <a:avLst/>
          </a:prstGeom>
          <a:noFill/>
          <a:ln w="12700" cap="flat" cmpd="sng" algn="ctr">
            <a:solidFill>
              <a:srgbClr val="000000"/>
            </a:solidFill>
            <a:prstDash val="dash"/>
            <a:round/>
            <a:headEnd type="none" w="med" len="med"/>
            <a:tailEnd type="none" w="med" len="med"/>
          </a:ln>
          <a:effectLst/>
        </p:spPr>
      </p:cxnSp>
      <p:sp>
        <p:nvSpPr>
          <p:cNvPr id="44" name="Rectangle 11">
            <a:extLst>
              <a:ext uri="{FF2B5EF4-FFF2-40B4-BE49-F238E27FC236}">
                <a16:creationId xmlns:a16="http://schemas.microsoft.com/office/drawing/2014/main" id="{73185C4E-B068-F4F7-AE34-5DAEE98591D0}"/>
              </a:ext>
            </a:extLst>
          </p:cNvPr>
          <p:cNvSpPr>
            <a:spLocks noChangeArrowheads="1"/>
          </p:cNvSpPr>
          <p:nvPr/>
        </p:nvSpPr>
        <p:spPr bwMode="auto">
          <a:xfrm>
            <a:off x="8319683" y="5903010"/>
            <a:ext cx="1314399" cy="323165"/>
          </a:xfrm>
          <a:prstGeom prst="rect">
            <a:avLst/>
          </a:prstGeom>
          <a:noFill/>
          <a:ln w="9525">
            <a:noFill/>
            <a:miter lim="800000"/>
            <a:headEnd/>
            <a:tailEnd/>
          </a:ln>
        </p:spPr>
        <p:txBody>
          <a:bodyPr wrap="none" lIns="0" rIns="0">
            <a:spAutoFit/>
          </a:bodyPr>
          <a:lstStyle/>
          <a:p>
            <a:pPr>
              <a:defRPr/>
            </a:pPr>
            <a:r>
              <a:rPr lang="en-US" sz="1500">
                <a:solidFill>
                  <a:prstClr val="black">
                    <a:lumMod val="50000"/>
                    <a:lumOff val="50000"/>
                  </a:prstClr>
                </a:solidFill>
                <a:ea typeface="ＭＳ Ｐゴシック" charset="-128"/>
                <a:cs typeface="ＭＳ Ｐゴシック" charset="-128"/>
              </a:rPr>
              <a:t>Communications</a:t>
            </a:r>
          </a:p>
        </p:txBody>
      </p:sp>
      <p:sp>
        <p:nvSpPr>
          <p:cNvPr id="19" name="Content Placeholder 2">
            <a:extLst>
              <a:ext uri="{FF2B5EF4-FFF2-40B4-BE49-F238E27FC236}">
                <a16:creationId xmlns:a16="http://schemas.microsoft.com/office/drawing/2014/main" id="{262E627D-069D-C1DD-A5D7-F5AEF411B52D}"/>
              </a:ext>
            </a:extLst>
          </p:cNvPr>
          <p:cNvSpPr>
            <a:spLocks noGrp="1"/>
          </p:cNvSpPr>
          <p:nvPr>
            <p:ph idx="1"/>
          </p:nvPr>
        </p:nvSpPr>
        <p:spPr>
          <a:xfrm>
            <a:off x="457200" y="1759879"/>
            <a:ext cx="5752148" cy="4305055"/>
          </a:xfrm>
        </p:spPr>
        <p:txBody>
          <a:bodyPr/>
          <a:lstStyle/>
          <a:p>
            <a:r>
              <a:rPr lang="en-US" sz="2000" dirty="0"/>
              <a:t>Add on to Traditional Design-Bid-Build system</a:t>
            </a:r>
          </a:p>
          <a:p>
            <a:pPr lvl="1"/>
            <a:r>
              <a:rPr lang="en-US" sz="2000" dirty="0"/>
              <a:t>Owner normally hires a design firm</a:t>
            </a:r>
          </a:p>
          <a:p>
            <a:pPr lvl="1"/>
            <a:r>
              <a:rPr lang="en-US" sz="2000" dirty="0"/>
              <a:t>Owner holds contracts with contractors and suppliers</a:t>
            </a:r>
          </a:p>
          <a:p>
            <a:pPr lvl="1"/>
            <a:r>
              <a:rPr lang="en-US" sz="2000" dirty="0"/>
              <a:t>Owner hires </a:t>
            </a:r>
            <a:r>
              <a:rPr lang="en-US" sz="2000" dirty="0" err="1"/>
              <a:t>CMa</a:t>
            </a:r>
            <a:r>
              <a:rPr lang="en-US" sz="2000" dirty="0"/>
              <a:t> as an advisor to owner under a separate contract</a:t>
            </a:r>
          </a:p>
          <a:p>
            <a:r>
              <a:rPr lang="en-US" sz="2000" dirty="0" err="1"/>
              <a:t>CMa</a:t>
            </a:r>
            <a:r>
              <a:rPr lang="en-US" sz="2000" dirty="0"/>
              <a:t> has no contractual relationship with the designer or contractors</a:t>
            </a:r>
          </a:p>
          <a:p>
            <a:r>
              <a:rPr lang="en-US" sz="2000" dirty="0"/>
              <a:t>General advising services provided, and </a:t>
            </a:r>
            <a:r>
              <a:rPr lang="en-US" sz="2000" dirty="0" err="1"/>
              <a:t>CMa</a:t>
            </a:r>
            <a:r>
              <a:rPr lang="en-US" sz="2000" dirty="0"/>
              <a:t> normally monitors the budget and schedule, but does </a:t>
            </a:r>
            <a:r>
              <a:rPr lang="en-US" sz="2000" b="1" u="sng" dirty="0"/>
              <a:t>not</a:t>
            </a:r>
            <a:r>
              <a:rPr lang="en-US" sz="2000" dirty="0"/>
              <a:t> guarantee the cost of the project</a:t>
            </a:r>
          </a:p>
          <a:p>
            <a:r>
              <a:rPr lang="en-US" sz="2000" dirty="0" err="1"/>
              <a:t>CMa</a:t>
            </a:r>
            <a:r>
              <a:rPr lang="en-US" sz="2000" dirty="0"/>
              <a:t> has been legal in Iowa for a long time. Just an advisor or consultant to the owner</a:t>
            </a:r>
          </a:p>
        </p:txBody>
      </p:sp>
      <p:sp>
        <p:nvSpPr>
          <p:cNvPr id="20" name="Freeform 18">
            <a:extLst>
              <a:ext uri="{FF2B5EF4-FFF2-40B4-BE49-F238E27FC236}">
                <a16:creationId xmlns:a16="http://schemas.microsoft.com/office/drawing/2014/main" id="{A663767C-1C3D-7844-B36D-1B06DA53D80C}"/>
              </a:ext>
            </a:extLst>
          </p:cNvPr>
          <p:cNvSpPr/>
          <p:nvPr/>
        </p:nvSpPr>
        <p:spPr>
          <a:xfrm>
            <a:off x="7744296" y="1669212"/>
            <a:ext cx="1511300" cy="1066800"/>
          </a:xfrm>
          <a:custGeom>
            <a:avLst/>
            <a:gdLst>
              <a:gd name="connsiteX0" fmla="*/ 0 w 1511300"/>
              <a:gd name="connsiteY0" fmla="*/ 1054100 h 1066800"/>
              <a:gd name="connsiteX1" fmla="*/ 762000 w 1511300"/>
              <a:gd name="connsiteY1" fmla="*/ 0 h 1066800"/>
              <a:gd name="connsiteX2" fmla="*/ 1511300 w 1511300"/>
              <a:gd name="connsiteY2" fmla="*/ 1066800 h 1066800"/>
              <a:gd name="connsiteX3" fmla="*/ 1511300 w 15113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11300" h="1066800">
                <a:moveTo>
                  <a:pt x="0" y="1054100"/>
                </a:moveTo>
                <a:lnTo>
                  <a:pt x="762000" y="0"/>
                </a:lnTo>
                <a:lnTo>
                  <a:pt x="1511300" y="1066800"/>
                </a:lnTo>
                <a:lnTo>
                  <a:pt x="1511300" y="1066800"/>
                </a:lnTo>
              </a:path>
            </a:pathLst>
          </a:custGeom>
          <a:noFill/>
          <a:ln w="12700" cap="flat" cmpd="sng" algn="ctr">
            <a:solidFill>
              <a:srgbClr val="000000"/>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ＭＳ Ｐゴシック" charset="-128"/>
              <a:cs typeface="ＭＳ Ｐゴシック" charset="-128"/>
            </a:endParaRPr>
          </a:p>
        </p:txBody>
      </p:sp>
      <p:sp>
        <p:nvSpPr>
          <p:cNvPr id="21" name="Isosceles Triangle 4">
            <a:extLst>
              <a:ext uri="{FF2B5EF4-FFF2-40B4-BE49-F238E27FC236}">
                <a16:creationId xmlns:a16="http://schemas.microsoft.com/office/drawing/2014/main" id="{D2C2279F-B9B5-4919-8E2B-68650BCA02E5}"/>
              </a:ext>
            </a:extLst>
          </p:cNvPr>
          <p:cNvSpPr/>
          <p:nvPr/>
        </p:nvSpPr>
        <p:spPr>
          <a:xfrm>
            <a:off x="7579196" y="1896226"/>
            <a:ext cx="1887302" cy="1246187"/>
          </a:xfrm>
          <a:prstGeom prst="triangle">
            <a:avLst/>
          </a:prstGeom>
          <a:noFill/>
          <a:ln w="12700" cap="flat" cmpd="sng" algn="ctr">
            <a:solidFill>
              <a:srgbClr val="000000"/>
            </a:solidFill>
            <a:prstDash val="dash"/>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sp>
        <p:nvSpPr>
          <p:cNvPr id="22" name="Oval 21">
            <a:extLst>
              <a:ext uri="{FF2B5EF4-FFF2-40B4-BE49-F238E27FC236}">
                <a16:creationId xmlns:a16="http://schemas.microsoft.com/office/drawing/2014/main" id="{4D48B1B9-6F6F-3020-6D7F-F7D9684C2BD6}"/>
              </a:ext>
            </a:extLst>
          </p:cNvPr>
          <p:cNvSpPr/>
          <p:nvPr/>
        </p:nvSpPr>
        <p:spPr>
          <a:xfrm>
            <a:off x="7693496" y="1439025"/>
            <a:ext cx="1600200" cy="914400"/>
          </a:xfrm>
          <a:prstGeom prst="ellipse">
            <a:avLst/>
          </a:prstGeom>
          <a:solidFill>
            <a:srgbClr val="007297"/>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Owner</a:t>
            </a:r>
          </a:p>
        </p:txBody>
      </p:sp>
      <p:sp>
        <p:nvSpPr>
          <p:cNvPr id="23" name="Oval 22">
            <a:extLst>
              <a:ext uri="{FF2B5EF4-FFF2-40B4-BE49-F238E27FC236}">
                <a16:creationId xmlns:a16="http://schemas.microsoft.com/office/drawing/2014/main" id="{27F8EB8D-4972-2DF4-2C69-9EE2F73001D7}"/>
              </a:ext>
            </a:extLst>
          </p:cNvPr>
          <p:cNvSpPr/>
          <p:nvPr/>
        </p:nvSpPr>
        <p:spPr>
          <a:xfrm>
            <a:off x="8798396" y="2685212"/>
            <a:ext cx="1600200" cy="914400"/>
          </a:xfrm>
          <a:prstGeom prst="ellipse">
            <a:avLst/>
          </a:prstGeom>
          <a:solidFill>
            <a:sysClr val="window" lastClr="FFFFFF">
              <a:lumMod val="50000"/>
            </a:sysClr>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Agent</a:t>
            </a:r>
          </a:p>
        </p:txBody>
      </p:sp>
      <p:sp>
        <p:nvSpPr>
          <p:cNvPr id="24" name="Oval 23">
            <a:extLst>
              <a:ext uri="{FF2B5EF4-FFF2-40B4-BE49-F238E27FC236}">
                <a16:creationId xmlns:a16="http://schemas.microsoft.com/office/drawing/2014/main" id="{2DFC8F6B-A938-961E-BD2F-C880F02E0E71}"/>
              </a:ext>
            </a:extLst>
          </p:cNvPr>
          <p:cNvSpPr/>
          <p:nvPr/>
        </p:nvSpPr>
        <p:spPr>
          <a:xfrm>
            <a:off x="6588596" y="2685212"/>
            <a:ext cx="1600200" cy="914400"/>
          </a:xfrm>
          <a:prstGeom prst="ellipse">
            <a:avLst/>
          </a:prstGeom>
          <a:solidFill>
            <a:srgbClr val="3BB0C9"/>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a:ln>
                  <a:noFill/>
                </a:ln>
                <a:solidFill>
                  <a:prstClr val="white"/>
                </a:solidFill>
                <a:effectLst/>
                <a:uLnTx/>
                <a:uFillTx/>
                <a:latin typeface="Calibri"/>
                <a:ea typeface="ＭＳ Ｐゴシック" pitchFamily="34" charset="-128"/>
                <a:cs typeface="+mn-cs"/>
              </a:rPr>
              <a:t>Designer</a:t>
            </a:r>
          </a:p>
        </p:txBody>
      </p:sp>
      <p:sp>
        <p:nvSpPr>
          <p:cNvPr id="25" name="Oval 24">
            <a:extLst>
              <a:ext uri="{FF2B5EF4-FFF2-40B4-BE49-F238E27FC236}">
                <a16:creationId xmlns:a16="http://schemas.microsoft.com/office/drawing/2014/main" id="{D1898271-C73D-BFF5-4C94-3AC5C4CC74ED}"/>
              </a:ext>
            </a:extLst>
          </p:cNvPr>
          <p:cNvSpPr/>
          <p:nvPr/>
        </p:nvSpPr>
        <p:spPr>
          <a:xfrm>
            <a:off x="7696672" y="3613033"/>
            <a:ext cx="1600200" cy="914400"/>
          </a:xfrm>
          <a:prstGeom prst="ellipse">
            <a:avLst/>
          </a:prstGeom>
          <a:solidFill>
            <a:srgbClr val="98002E"/>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kern="0" dirty="0">
                <a:solidFill>
                  <a:prstClr val="white"/>
                </a:solidFill>
                <a:latin typeface="Calibri"/>
                <a:ea typeface="ＭＳ Ｐゴシック" pitchFamily="34" charset="-128"/>
              </a:rPr>
              <a:t>Prime Contractor</a:t>
            </a: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 or</a:t>
            </a:r>
          </a:p>
        </p:txBody>
      </p:sp>
      <p:grpSp>
        <p:nvGrpSpPr>
          <p:cNvPr id="26" name="Group 25">
            <a:extLst>
              <a:ext uri="{FF2B5EF4-FFF2-40B4-BE49-F238E27FC236}">
                <a16:creationId xmlns:a16="http://schemas.microsoft.com/office/drawing/2014/main" id="{7BB09429-E4AB-7B8E-E068-B6624604ACED}"/>
              </a:ext>
            </a:extLst>
          </p:cNvPr>
          <p:cNvGrpSpPr/>
          <p:nvPr/>
        </p:nvGrpSpPr>
        <p:grpSpPr>
          <a:xfrm>
            <a:off x="8479105" y="2364085"/>
            <a:ext cx="120852" cy="1258540"/>
            <a:chOff x="6778016" y="2955473"/>
            <a:chExt cx="103188" cy="457200"/>
          </a:xfrm>
        </p:grpSpPr>
        <p:cxnSp>
          <p:nvCxnSpPr>
            <p:cNvPr id="27" name="Straight Connector 26">
              <a:extLst>
                <a:ext uri="{FF2B5EF4-FFF2-40B4-BE49-F238E27FC236}">
                  <a16:creationId xmlns:a16="http://schemas.microsoft.com/office/drawing/2014/main" id="{5D793084-9A0B-5BA2-8260-C913F07F9BEB}"/>
                </a:ext>
              </a:extLst>
            </p:cNvPr>
            <p:cNvCxnSpPr/>
            <p:nvPr/>
          </p:nvCxnSpPr>
          <p:spPr>
            <a:xfrm rot="5400000">
              <a:off x="6550210" y="3183279"/>
              <a:ext cx="457200" cy="1588"/>
            </a:xfrm>
            <a:prstGeom prst="line">
              <a:avLst/>
            </a:prstGeom>
            <a:noFill/>
            <a:ln w="12700" cap="flat" cmpd="sng" algn="ctr">
              <a:solidFill>
                <a:srgbClr val="00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4E6C526-B069-CB12-1523-8FB88EEAC342}"/>
                </a:ext>
              </a:extLst>
            </p:cNvPr>
            <p:cNvCxnSpPr/>
            <p:nvPr/>
          </p:nvCxnSpPr>
          <p:spPr>
            <a:xfrm rot="5400000">
              <a:off x="6651810" y="3183279"/>
              <a:ext cx="457200" cy="1588"/>
            </a:xfrm>
            <a:prstGeom prst="line">
              <a:avLst/>
            </a:prstGeom>
            <a:noFill/>
            <a:ln w="12700" cap="flat" cmpd="sng" algn="ctr">
              <a:solidFill>
                <a:srgbClr val="000000"/>
              </a:solidFill>
              <a:prstDash val="dash"/>
              <a:round/>
              <a:headEnd type="none" w="med" len="med"/>
              <a:tailEnd type="none" w="med" len="med"/>
            </a:ln>
            <a:effectLst/>
          </p:spPr>
        </p:cxnSp>
      </p:grpSp>
      <p:sp>
        <p:nvSpPr>
          <p:cNvPr id="29" name="Rectangle 29">
            <a:extLst>
              <a:ext uri="{FF2B5EF4-FFF2-40B4-BE49-F238E27FC236}">
                <a16:creationId xmlns:a16="http://schemas.microsoft.com/office/drawing/2014/main" id="{AB906EAE-E43A-29EB-45DF-307BECBE5D25}"/>
              </a:ext>
            </a:extLst>
          </p:cNvPr>
          <p:cNvSpPr>
            <a:spLocks noChangeArrowheads="1"/>
          </p:cNvSpPr>
          <p:nvPr/>
        </p:nvSpPr>
        <p:spPr bwMode="auto">
          <a:xfrm>
            <a:off x="7711458" y="5050298"/>
            <a:ext cx="16860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650E1D"/>
                </a:solidFill>
                <a:effectLst/>
                <a:uLnTx/>
                <a:uFillTx/>
              </a:rPr>
              <a:t>Multiple Prime Contractors</a:t>
            </a:r>
            <a:endParaRPr kumimoji="0" lang="en-US" sz="1500" b="0" i="0" u="none" strike="noStrike" kern="0" cap="none" spc="0" normalizeH="0" baseline="0" noProof="0" dirty="0">
              <a:ln>
                <a:noFill/>
              </a:ln>
              <a:solidFill>
                <a:prstClr val="black"/>
              </a:solidFill>
              <a:effectLst/>
              <a:uLnTx/>
              <a:uFillTx/>
            </a:endParaRPr>
          </a:p>
        </p:txBody>
      </p:sp>
      <p:grpSp>
        <p:nvGrpSpPr>
          <p:cNvPr id="30" name="Group 29">
            <a:extLst>
              <a:ext uri="{FF2B5EF4-FFF2-40B4-BE49-F238E27FC236}">
                <a16:creationId xmlns:a16="http://schemas.microsoft.com/office/drawing/2014/main" id="{FA5FF80C-6C28-5B06-5154-31B262D89F05}"/>
              </a:ext>
            </a:extLst>
          </p:cNvPr>
          <p:cNvGrpSpPr/>
          <p:nvPr/>
        </p:nvGrpSpPr>
        <p:grpSpPr>
          <a:xfrm>
            <a:off x="7891589" y="4607290"/>
            <a:ext cx="1222967" cy="362825"/>
            <a:chOff x="7247678" y="4345700"/>
            <a:chExt cx="1222967" cy="362825"/>
          </a:xfrm>
        </p:grpSpPr>
        <p:sp>
          <p:nvSpPr>
            <p:cNvPr id="31" name="Rectangle 30">
              <a:extLst>
                <a:ext uri="{FF2B5EF4-FFF2-40B4-BE49-F238E27FC236}">
                  <a16:creationId xmlns:a16="http://schemas.microsoft.com/office/drawing/2014/main" id="{91333A59-91AF-DCA3-C493-1D5282B43784}"/>
                </a:ext>
              </a:extLst>
            </p:cNvPr>
            <p:cNvSpPr/>
            <p:nvPr/>
          </p:nvSpPr>
          <p:spPr>
            <a:xfrm>
              <a:off x="7247678"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32" name="Straight Connector 31">
              <a:extLst>
                <a:ext uri="{FF2B5EF4-FFF2-40B4-BE49-F238E27FC236}">
                  <a16:creationId xmlns:a16="http://schemas.microsoft.com/office/drawing/2014/main" id="{5D7007F3-9DF0-FA8C-9A4A-721BEF756158}"/>
                </a:ext>
              </a:extLst>
            </p:cNvPr>
            <p:cNvCxnSpPr/>
            <p:nvPr/>
          </p:nvCxnSpPr>
          <p:spPr>
            <a:xfrm>
              <a:off x="7361978" y="4345700"/>
              <a:ext cx="0" cy="137624"/>
            </a:xfrm>
            <a:prstGeom prst="line">
              <a:avLst/>
            </a:prstGeom>
            <a:noFill/>
            <a:ln w="9525" cap="flat" cmpd="sng" algn="ctr">
              <a:solidFill>
                <a:sysClr val="windowText" lastClr="000000"/>
              </a:solidFill>
              <a:prstDash val="solid"/>
            </a:ln>
            <a:effectLst/>
          </p:spPr>
        </p:cxnSp>
        <p:sp>
          <p:nvSpPr>
            <p:cNvPr id="33" name="Rectangle 32">
              <a:extLst>
                <a:ext uri="{FF2B5EF4-FFF2-40B4-BE49-F238E27FC236}">
                  <a16:creationId xmlns:a16="http://schemas.microsoft.com/office/drawing/2014/main" id="{0EB4BC93-F4A7-B634-3FBF-6FF531AD3631}"/>
                </a:ext>
              </a:extLst>
            </p:cNvPr>
            <p:cNvSpPr/>
            <p:nvPr/>
          </p:nvSpPr>
          <p:spPr>
            <a:xfrm>
              <a:off x="7579134"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34" name="Straight Connector 33">
              <a:extLst>
                <a:ext uri="{FF2B5EF4-FFF2-40B4-BE49-F238E27FC236}">
                  <a16:creationId xmlns:a16="http://schemas.microsoft.com/office/drawing/2014/main" id="{D334BB04-F1C5-3E45-9DDE-C92DF44A684F}"/>
                </a:ext>
              </a:extLst>
            </p:cNvPr>
            <p:cNvCxnSpPr/>
            <p:nvPr/>
          </p:nvCxnSpPr>
          <p:spPr>
            <a:xfrm>
              <a:off x="7693434" y="4345700"/>
              <a:ext cx="0" cy="137624"/>
            </a:xfrm>
            <a:prstGeom prst="line">
              <a:avLst/>
            </a:prstGeom>
            <a:noFill/>
            <a:ln w="9525" cap="flat" cmpd="sng" algn="ctr">
              <a:solidFill>
                <a:sysClr val="windowText" lastClr="000000"/>
              </a:solidFill>
              <a:prstDash val="solid"/>
            </a:ln>
            <a:effectLst/>
          </p:spPr>
        </p:cxnSp>
        <p:sp>
          <p:nvSpPr>
            <p:cNvPr id="48" name="Rectangle 47">
              <a:extLst>
                <a:ext uri="{FF2B5EF4-FFF2-40B4-BE49-F238E27FC236}">
                  <a16:creationId xmlns:a16="http://schemas.microsoft.com/office/drawing/2014/main" id="{B7D1B768-F2A0-8402-2827-8B712F568C4F}"/>
                </a:ext>
              </a:extLst>
            </p:cNvPr>
            <p:cNvSpPr/>
            <p:nvPr/>
          </p:nvSpPr>
          <p:spPr>
            <a:xfrm>
              <a:off x="7910590"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49" name="Straight Connector 48">
              <a:extLst>
                <a:ext uri="{FF2B5EF4-FFF2-40B4-BE49-F238E27FC236}">
                  <a16:creationId xmlns:a16="http://schemas.microsoft.com/office/drawing/2014/main" id="{1EB07F7A-B3F2-00A7-9C3F-8E68D51471FA}"/>
                </a:ext>
              </a:extLst>
            </p:cNvPr>
            <p:cNvCxnSpPr/>
            <p:nvPr/>
          </p:nvCxnSpPr>
          <p:spPr>
            <a:xfrm>
              <a:off x="8024890" y="4345700"/>
              <a:ext cx="0" cy="137624"/>
            </a:xfrm>
            <a:prstGeom prst="line">
              <a:avLst/>
            </a:prstGeom>
            <a:noFill/>
            <a:ln w="9525" cap="flat" cmpd="sng" algn="ctr">
              <a:solidFill>
                <a:sysClr val="windowText" lastClr="000000"/>
              </a:solidFill>
              <a:prstDash val="solid"/>
            </a:ln>
            <a:effectLst/>
          </p:spPr>
        </p:cxnSp>
        <p:sp>
          <p:nvSpPr>
            <p:cNvPr id="50" name="Rectangle 49">
              <a:extLst>
                <a:ext uri="{FF2B5EF4-FFF2-40B4-BE49-F238E27FC236}">
                  <a16:creationId xmlns:a16="http://schemas.microsoft.com/office/drawing/2014/main" id="{D98CD9B1-838E-C6B7-14CD-4B3D6D25C3DF}"/>
                </a:ext>
              </a:extLst>
            </p:cNvPr>
            <p:cNvSpPr/>
            <p:nvPr/>
          </p:nvSpPr>
          <p:spPr>
            <a:xfrm>
              <a:off x="8242045"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51" name="Straight Connector 50">
              <a:extLst>
                <a:ext uri="{FF2B5EF4-FFF2-40B4-BE49-F238E27FC236}">
                  <a16:creationId xmlns:a16="http://schemas.microsoft.com/office/drawing/2014/main" id="{71E1E3C6-6C3F-9836-D96E-97618CAEBE2D}"/>
                </a:ext>
              </a:extLst>
            </p:cNvPr>
            <p:cNvCxnSpPr/>
            <p:nvPr/>
          </p:nvCxnSpPr>
          <p:spPr>
            <a:xfrm>
              <a:off x="8356345" y="4345700"/>
              <a:ext cx="0" cy="137624"/>
            </a:xfrm>
            <a:prstGeom prst="line">
              <a:avLst/>
            </a:prstGeom>
            <a:noFill/>
            <a:ln w="9525" cap="flat" cmpd="sng" algn="ctr">
              <a:solidFill>
                <a:sysClr val="windowText" lastClr="000000"/>
              </a:solidFill>
              <a:prstDash val="solid"/>
            </a:ln>
            <a:effectLst/>
          </p:spPr>
        </p:cxnSp>
        <p:cxnSp>
          <p:nvCxnSpPr>
            <p:cNvPr id="52" name="Straight Connector 51">
              <a:extLst>
                <a:ext uri="{FF2B5EF4-FFF2-40B4-BE49-F238E27FC236}">
                  <a16:creationId xmlns:a16="http://schemas.microsoft.com/office/drawing/2014/main" id="{91B43A4B-CC6B-533B-4079-7F7BD0AD3E0C}"/>
                </a:ext>
              </a:extLst>
            </p:cNvPr>
            <p:cNvCxnSpPr/>
            <p:nvPr/>
          </p:nvCxnSpPr>
          <p:spPr>
            <a:xfrm>
              <a:off x="7361978" y="4345700"/>
              <a:ext cx="994367" cy="0"/>
            </a:xfrm>
            <a:prstGeom prst="line">
              <a:avLst/>
            </a:prstGeom>
            <a:noFill/>
            <a:ln w="9525" cap="flat" cmpd="sng" algn="ctr">
              <a:solidFill>
                <a:sysClr val="windowText" lastClr="000000"/>
              </a:solidFill>
              <a:prstDash val="solid"/>
            </a:ln>
            <a:effectLst/>
          </p:spPr>
        </p:cxnSp>
      </p:grpSp>
    </p:spTree>
    <p:extLst>
      <p:ext uri="{BB962C8B-B14F-4D97-AF65-F5344CB8AC3E}">
        <p14:creationId xmlns:p14="http://schemas.microsoft.com/office/powerpoint/2010/main" val="241982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Delivery Systems- CM at Risk</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3"/>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4"/>
          <a:stretch>
            <a:fillRect/>
          </a:stretch>
        </p:blipFill>
        <p:spPr>
          <a:xfrm>
            <a:off x="9952605" y="6155583"/>
            <a:ext cx="2109216" cy="606552"/>
          </a:xfrm>
          <a:prstGeom prst="rect">
            <a:avLst/>
          </a:prstGeom>
        </p:spPr>
      </p:pic>
      <p:sp>
        <p:nvSpPr>
          <p:cNvPr id="14" name="Rectangle 29">
            <a:extLst>
              <a:ext uri="{FF2B5EF4-FFF2-40B4-BE49-F238E27FC236}">
                <a16:creationId xmlns:a16="http://schemas.microsoft.com/office/drawing/2014/main" id="{9FA4EB77-AE4D-D273-0BD2-3078ACA853C2}"/>
              </a:ext>
            </a:extLst>
          </p:cNvPr>
          <p:cNvSpPr>
            <a:spLocks noChangeArrowheads="1"/>
          </p:cNvSpPr>
          <p:nvPr/>
        </p:nvSpPr>
        <p:spPr bwMode="auto">
          <a:xfrm>
            <a:off x="8439151" y="4725194"/>
            <a:ext cx="2000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650E1D"/>
                </a:solidFill>
                <a:effectLst/>
                <a:uLnTx/>
                <a:uFillTx/>
              </a:rPr>
              <a:t>Multiple Prime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650E1D"/>
                </a:solidFill>
                <a:effectLst/>
                <a:uLnTx/>
                <a:uFillTx/>
              </a:rPr>
              <a:t>Contractors</a:t>
            </a:r>
            <a:endParaRPr kumimoji="0" lang="en-US" sz="1500" b="0" i="0" u="none" strike="noStrike" kern="0" cap="none" spc="0" normalizeH="0" baseline="0" noProof="0" dirty="0">
              <a:ln>
                <a:noFill/>
              </a:ln>
              <a:solidFill>
                <a:prstClr val="black"/>
              </a:solidFill>
              <a:effectLst/>
              <a:uLnTx/>
              <a:uFillTx/>
            </a:endParaRPr>
          </a:p>
        </p:txBody>
      </p:sp>
      <p:sp>
        <p:nvSpPr>
          <p:cNvPr id="15" name="Freeform 24">
            <a:extLst>
              <a:ext uri="{FF2B5EF4-FFF2-40B4-BE49-F238E27FC236}">
                <a16:creationId xmlns:a16="http://schemas.microsoft.com/office/drawing/2014/main" id="{90AF3F62-934C-59C5-1897-08B8981597FD}"/>
              </a:ext>
            </a:extLst>
          </p:cNvPr>
          <p:cNvSpPr/>
          <p:nvPr/>
        </p:nvSpPr>
        <p:spPr>
          <a:xfrm>
            <a:off x="7567207" y="2260600"/>
            <a:ext cx="1511300" cy="1066800"/>
          </a:xfrm>
          <a:custGeom>
            <a:avLst/>
            <a:gdLst>
              <a:gd name="connsiteX0" fmla="*/ 0 w 1511300"/>
              <a:gd name="connsiteY0" fmla="*/ 1054100 h 1066800"/>
              <a:gd name="connsiteX1" fmla="*/ 762000 w 1511300"/>
              <a:gd name="connsiteY1" fmla="*/ 0 h 1066800"/>
              <a:gd name="connsiteX2" fmla="*/ 1511300 w 1511300"/>
              <a:gd name="connsiteY2" fmla="*/ 1066800 h 1066800"/>
              <a:gd name="connsiteX3" fmla="*/ 1511300 w 15113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11300" h="1066800">
                <a:moveTo>
                  <a:pt x="0" y="1054100"/>
                </a:moveTo>
                <a:lnTo>
                  <a:pt x="762000" y="0"/>
                </a:lnTo>
                <a:lnTo>
                  <a:pt x="1511300" y="1066800"/>
                </a:lnTo>
                <a:lnTo>
                  <a:pt x="1511300" y="1066800"/>
                </a:lnTo>
              </a:path>
            </a:pathLst>
          </a:custGeom>
          <a:noFill/>
          <a:ln w="12700" cap="flat" cmpd="sng" algn="ctr">
            <a:solidFill>
              <a:srgbClr val="000000"/>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ＭＳ Ｐゴシック" charset="-128"/>
              <a:cs typeface="ＭＳ Ｐゴシック" charset="-128"/>
            </a:endParaRPr>
          </a:p>
        </p:txBody>
      </p:sp>
      <p:sp>
        <p:nvSpPr>
          <p:cNvPr id="25" name="Isosceles Triangle 4">
            <a:extLst>
              <a:ext uri="{FF2B5EF4-FFF2-40B4-BE49-F238E27FC236}">
                <a16:creationId xmlns:a16="http://schemas.microsoft.com/office/drawing/2014/main" id="{25BAB530-0664-4105-626C-FAB76C2FAE3F}"/>
              </a:ext>
            </a:extLst>
          </p:cNvPr>
          <p:cNvSpPr/>
          <p:nvPr/>
        </p:nvSpPr>
        <p:spPr>
          <a:xfrm>
            <a:off x="7402107" y="2487614"/>
            <a:ext cx="1828800" cy="1246187"/>
          </a:xfrm>
          <a:prstGeom prst="triangle">
            <a:avLst/>
          </a:prstGeom>
          <a:noFill/>
          <a:ln w="12700" cap="flat" cmpd="sng" algn="ctr">
            <a:solidFill>
              <a:srgbClr val="000000"/>
            </a:solidFill>
            <a:prstDash val="dash"/>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sp>
        <p:nvSpPr>
          <p:cNvPr id="26" name="Oval 25">
            <a:extLst>
              <a:ext uri="{FF2B5EF4-FFF2-40B4-BE49-F238E27FC236}">
                <a16:creationId xmlns:a16="http://schemas.microsoft.com/office/drawing/2014/main" id="{69B19DCA-FD11-27CD-A152-014A8EF0E97E}"/>
              </a:ext>
            </a:extLst>
          </p:cNvPr>
          <p:cNvSpPr/>
          <p:nvPr/>
        </p:nvSpPr>
        <p:spPr>
          <a:xfrm>
            <a:off x="7516407" y="2030413"/>
            <a:ext cx="1600200" cy="914400"/>
          </a:xfrm>
          <a:prstGeom prst="ellipse">
            <a:avLst/>
          </a:prstGeom>
          <a:solidFill>
            <a:srgbClr val="007297"/>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Owner</a:t>
            </a:r>
          </a:p>
        </p:txBody>
      </p:sp>
      <p:sp>
        <p:nvSpPr>
          <p:cNvPr id="27" name="Oval 26">
            <a:extLst>
              <a:ext uri="{FF2B5EF4-FFF2-40B4-BE49-F238E27FC236}">
                <a16:creationId xmlns:a16="http://schemas.microsoft.com/office/drawing/2014/main" id="{71A8BCE0-DAC6-EB63-1F2D-A1FCCD2AC0D4}"/>
              </a:ext>
            </a:extLst>
          </p:cNvPr>
          <p:cNvSpPr/>
          <p:nvPr/>
        </p:nvSpPr>
        <p:spPr>
          <a:xfrm>
            <a:off x="8621307" y="3276600"/>
            <a:ext cx="1600200" cy="914400"/>
          </a:xfrm>
          <a:prstGeom prst="ellipse">
            <a:avLst/>
          </a:prstGeom>
          <a:solidFill>
            <a:srgbClr val="98002E"/>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Manager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Calibri"/>
                <a:ea typeface="ＭＳ Ｐゴシック" pitchFamily="34" charset="-128"/>
                <a:cs typeface="+mn-cs"/>
              </a:rPr>
              <a:t>Builder</a:t>
            </a:r>
          </a:p>
        </p:txBody>
      </p:sp>
      <p:sp>
        <p:nvSpPr>
          <p:cNvPr id="28" name="Oval 27">
            <a:extLst>
              <a:ext uri="{FF2B5EF4-FFF2-40B4-BE49-F238E27FC236}">
                <a16:creationId xmlns:a16="http://schemas.microsoft.com/office/drawing/2014/main" id="{35FB5979-26F8-9AE4-6943-62C465D86521}"/>
              </a:ext>
            </a:extLst>
          </p:cNvPr>
          <p:cNvSpPr/>
          <p:nvPr/>
        </p:nvSpPr>
        <p:spPr>
          <a:xfrm>
            <a:off x="6411507" y="3276600"/>
            <a:ext cx="1600200" cy="914400"/>
          </a:xfrm>
          <a:prstGeom prst="ellipse">
            <a:avLst/>
          </a:prstGeom>
          <a:solidFill>
            <a:srgbClr val="3BB0C9"/>
          </a:solidFill>
          <a:ln w="9525" cap="flat" cmpd="sng" algn="ctr">
            <a:solidFill>
              <a:srgbClr val="000000"/>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a:ln>
                  <a:noFill/>
                </a:ln>
                <a:solidFill>
                  <a:prstClr val="white"/>
                </a:solidFill>
                <a:effectLst/>
                <a:uLnTx/>
                <a:uFillTx/>
                <a:latin typeface="Calibri"/>
                <a:ea typeface="ＭＳ Ｐゴシック" pitchFamily="34" charset="-128"/>
                <a:cs typeface="+mn-cs"/>
              </a:rPr>
              <a:t>Designer</a:t>
            </a:r>
          </a:p>
        </p:txBody>
      </p:sp>
      <p:cxnSp>
        <p:nvCxnSpPr>
          <p:cNvPr id="29" name="Straight Connector 28">
            <a:extLst>
              <a:ext uri="{FF2B5EF4-FFF2-40B4-BE49-F238E27FC236}">
                <a16:creationId xmlns:a16="http://schemas.microsoft.com/office/drawing/2014/main" id="{AF27FF27-820C-D68F-E619-5F98DD0D3D06}"/>
              </a:ext>
            </a:extLst>
          </p:cNvPr>
          <p:cNvCxnSpPr/>
          <p:nvPr/>
        </p:nvCxnSpPr>
        <p:spPr>
          <a:xfrm>
            <a:off x="7706907" y="5670363"/>
            <a:ext cx="457200" cy="1587"/>
          </a:xfrm>
          <a:prstGeom prst="line">
            <a:avLst/>
          </a:prstGeom>
          <a:noFill/>
          <a:ln w="12700" cap="flat" cmpd="sng" algn="ctr">
            <a:solidFill>
              <a:srgbClr val="000000"/>
            </a:solidFill>
            <a:prstDash val="solid"/>
            <a:round/>
            <a:headEnd type="none" w="med" len="med"/>
            <a:tailEnd type="none" w="med" len="med"/>
          </a:ln>
          <a:effectLst/>
        </p:spPr>
      </p:cxnSp>
      <p:sp>
        <p:nvSpPr>
          <p:cNvPr id="30" name="Rectangle 9">
            <a:extLst>
              <a:ext uri="{FF2B5EF4-FFF2-40B4-BE49-F238E27FC236}">
                <a16:creationId xmlns:a16="http://schemas.microsoft.com/office/drawing/2014/main" id="{12AEB21D-F5CD-33A3-5C64-326851419BE8}"/>
              </a:ext>
            </a:extLst>
          </p:cNvPr>
          <p:cNvSpPr>
            <a:spLocks noChangeArrowheads="1"/>
          </p:cNvSpPr>
          <p:nvPr/>
        </p:nvSpPr>
        <p:spPr bwMode="auto">
          <a:xfrm>
            <a:off x="8311745" y="5510025"/>
            <a:ext cx="743024" cy="323165"/>
          </a:xfrm>
          <a:prstGeom prst="rect">
            <a:avLst/>
          </a:prstGeom>
          <a:noFill/>
          <a:ln w="9525">
            <a:noFill/>
            <a:miter lim="800000"/>
            <a:headEnd/>
            <a:tailEnd/>
          </a:ln>
        </p:spPr>
        <p:txBody>
          <a:bodyPr wrap="none" lIns="0" rIns="0">
            <a:spAutoFit/>
          </a:bodyPr>
          <a:lstStyle/>
          <a:p>
            <a:pPr>
              <a:defRPr/>
            </a:pPr>
            <a:r>
              <a:rPr lang="en-US" sz="1500" dirty="0">
                <a:solidFill>
                  <a:prstClr val="black">
                    <a:lumMod val="50000"/>
                    <a:lumOff val="50000"/>
                  </a:prstClr>
                </a:solidFill>
                <a:ea typeface="ＭＳ Ｐゴシック" charset="-128"/>
                <a:cs typeface="ＭＳ Ｐゴシック" charset="-128"/>
              </a:rPr>
              <a:t>Contracts</a:t>
            </a:r>
          </a:p>
        </p:txBody>
      </p:sp>
      <p:cxnSp>
        <p:nvCxnSpPr>
          <p:cNvPr id="31" name="Straight Connector 30">
            <a:extLst>
              <a:ext uri="{FF2B5EF4-FFF2-40B4-BE49-F238E27FC236}">
                <a16:creationId xmlns:a16="http://schemas.microsoft.com/office/drawing/2014/main" id="{B3F33FF0-A209-B558-A22C-9656D47643F5}"/>
              </a:ext>
            </a:extLst>
          </p:cNvPr>
          <p:cNvCxnSpPr/>
          <p:nvPr/>
        </p:nvCxnSpPr>
        <p:spPr>
          <a:xfrm>
            <a:off x="7706907" y="5960874"/>
            <a:ext cx="457200" cy="1588"/>
          </a:xfrm>
          <a:prstGeom prst="line">
            <a:avLst/>
          </a:prstGeom>
          <a:noFill/>
          <a:ln w="12700" cap="flat" cmpd="sng" algn="ctr">
            <a:solidFill>
              <a:srgbClr val="000000"/>
            </a:solidFill>
            <a:prstDash val="dash"/>
            <a:round/>
            <a:headEnd type="none" w="med" len="med"/>
            <a:tailEnd type="none" w="med" len="med"/>
          </a:ln>
          <a:effectLst/>
        </p:spPr>
      </p:cxnSp>
      <p:sp>
        <p:nvSpPr>
          <p:cNvPr id="32" name="Rectangle 11">
            <a:extLst>
              <a:ext uri="{FF2B5EF4-FFF2-40B4-BE49-F238E27FC236}">
                <a16:creationId xmlns:a16="http://schemas.microsoft.com/office/drawing/2014/main" id="{ED085DBF-0068-179E-2ECC-7B2401DF85E5}"/>
              </a:ext>
            </a:extLst>
          </p:cNvPr>
          <p:cNvSpPr>
            <a:spLocks noChangeArrowheads="1"/>
          </p:cNvSpPr>
          <p:nvPr/>
        </p:nvSpPr>
        <p:spPr bwMode="auto">
          <a:xfrm>
            <a:off x="8319683" y="5798950"/>
            <a:ext cx="1314399" cy="323165"/>
          </a:xfrm>
          <a:prstGeom prst="rect">
            <a:avLst/>
          </a:prstGeom>
          <a:noFill/>
          <a:ln w="9525">
            <a:noFill/>
            <a:miter lim="800000"/>
            <a:headEnd/>
            <a:tailEnd/>
          </a:ln>
        </p:spPr>
        <p:txBody>
          <a:bodyPr wrap="none" lIns="0" rIns="0">
            <a:spAutoFit/>
          </a:bodyPr>
          <a:lstStyle/>
          <a:p>
            <a:pPr>
              <a:defRPr/>
            </a:pPr>
            <a:r>
              <a:rPr lang="en-US" sz="1500">
                <a:solidFill>
                  <a:prstClr val="black">
                    <a:lumMod val="50000"/>
                    <a:lumOff val="50000"/>
                  </a:prstClr>
                </a:solidFill>
                <a:ea typeface="ＭＳ Ｐゴシック" charset="-128"/>
                <a:cs typeface="ＭＳ Ｐゴシック" charset="-128"/>
              </a:rPr>
              <a:t>Communications</a:t>
            </a:r>
          </a:p>
        </p:txBody>
      </p:sp>
      <p:grpSp>
        <p:nvGrpSpPr>
          <p:cNvPr id="33" name="Group 32">
            <a:extLst>
              <a:ext uri="{FF2B5EF4-FFF2-40B4-BE49-F238E27FC236}">
                <a16:creationId xmlns:a16="http://schemas.microsoft.com/office/drawing/2014/main" id="{821B57AD-07EF-B0CB-C88F-401109443874}"/>
              </a:ext>
            </a:extLst>
          </p:cNvPr>
          <p:cNvGrpSpPr/>
          <p:nvPr/>
        </p:nvGrpSpPr>
        <p:grpSpPr>
          <a:xfrm>
            <a:off x="8802972" y="4324839"/>
            <a:ext cx="1222967" cy="362825"/>
            <a:chOff x="7247678" y="4345700"/>
            <a:chExt cx="1222967" cy="362825"/>
          </a:xfrm>
        </p:grpSpPr>
        <p:sp>
          <p:nvSpPr>
            <p:cNvPr id="34" name="Rectangle 33">
              <a:extLst>
                <a:ext uri="{FF2B5EF4-FFF2-40B4-BE49-F238E27FC236}">
                  <a16:creationId xmlns:a16="http://schemas.microsoft.com/office/drawing/2014/main" id="{CAB534F3-49F2-67AE-103D-FB5CF649A7BA}"/>
                </a:ext>
              </a:extLst>
            </p:cNvPr>
            <p:cNvSpPr/>
            <p:nvPr/>
          </p:nvSpPr>
          <p:spPr>
            <a:xfrm>
              <a:off x="7247678"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35" name="Straight Connector 34">
              <a:extLst>
                <a:ext uri="{FF2B5EF4-FFF2-40B4-BE49-F238E27FC236}">
                  <a16:creationId xmlns:a16="http://schemas.microsoft.com/office/drawing/2014/main" id="{401C4ECF-6A78-2313-0285-6C8BCA675EA2}"/>
                </a:ext>
              </a:extLst>
            </p:cNvPr>
            <p:cNvCxnSpPr/>
            <p:nvPr/>
          </p:nvCxnSpPr>
          <p:spPr>
            <a:xfrm>
              <a:off x="7361978" y="4345700"/>
              <a:ext cx="0" cy="137624"/>
            </a:xfrm>
            <a:prstGeom prst="line">
              <a:avLst/>
            </a:prstGeom>
            <a:noFill/>
            <a:ln w="9525" cap="flat" cmpd="sng" algn="ctr">
              <a:solidFill>
                <a:sysClr val="windowText" lastClr="000000"/>
              </a:solidFill>
              <a:prstDash val="solid"/>
            </a:ln>
            <a:effectLst/>
          </p:spPr>
        </p:cxnSp>
        <p:sp>
          <p:nvSpPr>
            <p:cNvPr id="36" name="Rectangle 35">
              <a:extLst>
                <a:ext uri="{FF2B5EF4-FFF2-40B4-BE49-F238E27FC236}">
                  <a16:creationId xmlns:a16="http://schemas.microsoft.com/office/drawing/2014/main" id="{DE55BAA0-9FC9-1C3B-325C-F975CC82C5A7}"/>
                </a:ext>
              </a:extLst>
            </p:cNvPr>
            <p:cNvSpPr/>
            <p:nvPr/>
          </p:nvSpPr>
          <p:spPr>
            <a:xfrm>
              <a:off x="7579134"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37" name="Straight Connector 36">
              <a:extLst>
                <a:ext uri="{FF2B5EF4-FFF2-40B4-BE49-F238E27FC236}">
                  <a16:creationId xmlns:a16="http://schemas.microsoft.com/office/drawing/2014/main" id="{46B8D84C-E332-35F4-FC02-0EBA0B62118D}"/>
                </a:ext>
              </a:extLst>
            </p:cNvPr>
            <p:cNvCxnSpPr/>
            <p:nvPr/>
          </p:nvCxnSpPr>
          <p:spPr>
            <a:xfrm>
              <a:off x="7693434" y="4345700"/>
              <a:ext cx="0" cy="137624"/>
            </a:xfrm>
            <a:prstGeom prst="line">
              <a:avLst/>
            </a:prstGeom>
            <a:noFill/>
            <a:ln w="9525" cap="flat" cmpd="sng" algn="ctr">
              <a:solidFill>
                <a:sysClr val="windowText" lastClr="000000"/>
              </a:solidFill>
              <a:prstDash val="solid"/>
            </a:ln>
            <a:effectLst/>
          </p:spPr>
        </p:cxnSp>
        <p:sp>
          <p:nvSpPr>
            <p:cNvPr id="38" name="Rectangle 37">
              <a:extLst>
                <a:ext uri="{FF2B5EF4-FFF2-40B4-BE49-F238E27FC236}">
                  <a16:creationId xmlns:a16="http://schemas.microsoft.com/office/drawing/2014/main" id="{300250AA-7F2E-9F9A-BC19-868D5D838DE1}"/>
                </a:ext>
              </a:extLst>
            </p:cNvPr>
            <p:cNvSpPr/>
            <p:nvPr/>
          </p:nvSpPr>
          <p:spPr>
            <a:xfrm>
              <a:off x="7910590"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39" name="Straight Connector 38">
              <a:extLst>
                <a:ext uri="{FF2B5EF4-FFF2-40B4-BE49-F238E27FC236}">
                  <a16:creationId xmlns:a16="http://schemas.microsoft.com/office/drawing/2014/main" id="{6A24864F-48EE-C89E-929B-824D509BA354}"/>
                </a:ext>
              </a:extLst>
            </p:cNvPr>
            <p:cNvCxnSpPr/>
            <p:nvPr/>
          </p:nvCxnSpPr>
          <p:spPr>
            <a:xfrm>
              <a:off x="8024890" y="4345700"/>
              <a:ext cx="0" cy="137624"/>
            </a:xfrm>
            <a:prstGeom prst="line">
              <a:avLst/>
            </a:prstGeom>
            <a:noFill/>
            <a:ln w="9525" cap="flat" cmpd="sng" algn="ctr">
              <a:solidFill>
                <a:sysClr val="windowText" lastClr="000000"/>
              </a:solidFill>
              <a:prstDash val="solid"/>
            </a:ln>
            <a:effectLst/>
          </p:spPr>
        </p:cxnSp>
        <p:sp>
          <p:nvSpPr>
            <p:cNvPr id="40" name="Rectangle 39">
              <a:extLst>
                <a:ext uri="{FF2B5EF4-FFF2-40B4-BE49-F238E27FC236}">
                  <a16:creationId xmlns:a16="http://schemas.microsoft.com/office/drawing/2014/main" id="{14AC8370-C93D-4FBF-9E13-3AB735B212DF}"/>
                </a:ext>
              </a:extLst>
            </p:cNvPr>
            <p:cNvSpPr/>
            <p:nvPr/>
          </p:nvSpPr>
          <p:spPr>
            <a:xfrm>
              <a:off x="8242045" y="4479925"/>
              <a:ext cx="228600" cy="228600"/>
            </a:xfrm>
            <a:prstGeom prst="rect">
              <a:avLst/>
            </a:prstGeom>
            <a:solidFill>
              <a:srgbClr val="98002E"/>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128"/>
                <a:cs typeface="ＭＳ Ｐゴシック" charset="-128"/>
              </a:endParaRPr>
            </a:p>
          </p:txBody>
        </p:sp>
        <p:cxnSp>
          <p:nvCxnSpPr>
            <p:cNvPr id="41" name="Straight Connector 40">
              <a:extLst>
                <a:ext uri="{FF2B5EF4-FFF2-40B4-BE49-F238E27FC236}">
                  <a16:creationId xmlns:a16="http://schemas.microsoft.com/office/drawing/2014/main" id="{B3BABFCA-166A-EA53-7E53-890C36AF425D}"/>
                </a:ext>
              </a:extLst>
            </p:cNvPr>
            <p:cNvCxnSpPr/>
            <p:nvPr/>
          </p:nvCxnSpPr>
          <p:spPr>
            <a:xfrm>
              <a:off x="8356345" y="4345700"/>
              <a:ext cx="0" cy="137624"/>
            </a:xfrm>
            <a:prstGeom prst="line">
              <a:avLst/>
            </a:prstGeom>
            <a:noFill/>
            <a:ln w="9525" cap="flat" cmpd="sng" algn="ctr">
              <a:solidFill>
                <a:sysClr val="windowText" lastClr="000000"/>
              </a:solidFill>
              <a:prstDash val="solid"/>
            </a:ln>
            <a:effectLst/>
          </p:spPr>
        </p:cxnSp>
        <p:cxnSp>
          <p:nvCxnSpPr>
            <p:cNvPr id="42" name="Straight Connector 41">
              <a:extLst>
                <a:ext uri="{FF2B5EF4-FFF2-40B4-BE49-F238E27FC236}">
                  <a16:creationId xmlns:a16="http://schemas.microsoft.com/office/drawing/2014/main" id="{35A0079A-04D2-B0CD-C5A5-5DD4E3307454}"/>
                </a:ext>
              </a:extLst>
            </p:cNvPr>
            <p:cNvCxnSpPr/>
            <p:nvPr/>
          </p:nvCxnSpPr>
          <p:spPr>
            <a:xfrm>
              <a:off x="7361978" y="4345700"/>
              <a:ext cx="994367" cy="0"/>
            </a:xfrm>
            <a:prstGeom prst="line">
              <a:avLst/>
            </a:prstGeom>
            <a:noFill/>
            <a:ln w="9525" cap="flat" cmpd="sng" algn="ctr">
              <a:solidFill>
                <a:sysClr val="windowText" lastClr="000000"/>
              </a:solidFill>
              <a:prstDash val="solid"/>
            </a:ln>
            <a:effectLst/>
          </p:spPr>
        </p:cxnSp>
      </p:grpSp>
      <p:sp>
        <p:nvSpPr>
          <p:cNvPr id="44" name="Content Placeholder 2">
            <a:extLst>
              <a:ext uri="{FF2B5EF4-FFF2-40B4-BE49-F238E27FC236}">
                <a16:creationId xmlns:a16="http://schemas.microsoft.com/office/drawing/2014/main" id="{305E6412-10DC-F28A-3774-5155D20AB8CE}"/>
              </a:ext>
            </a:extLst>
          </p:cNvPr>
          <p:cNvSpPr>
            <a:spLocks noGrp="1"/>
          </p:cNvSpPr>
          <p:nvPr>
            <p:ph idx="1"/>
          </p:nvPr>
        </p:nvSpPr>
        <p:spPr>
          <a:xfrm>
            <a:off x="457200" y="1600200"/>
            <a:ext cx="5806668" cy="4800600"/>
          </a:xfrm>
        </p:spPr>
        <p:txBody>
          <a:bodyPr/>
          <a:lstStyle/>
          <a:p>
            <a:r>
              <a:rPr lang="en-US" sz="2400" dirty="0"/>
              <a:t>CM at Risk (</a:t>
            </a:r>
            <a:r>
              <a:rPr lang="en-US" sz="2400" dirty="0" err="1"/>
              <a:t>CMaR</a:t>
            </a:r>
            <a:r>
              <a:rPr lang="en-US" sz="2400" dirty="0"/>
              <a:t>) acts as both an advisor and contractor. Normally advises owner in design phase and as a general contractor in construction phase</a:t>
            </a:r>
          </a:p>
          <a:p>
            <a:r>
              <a:rPr lang="en-US" sz="2400" dirty="0"/>
              <a:t>Has a direct contractual relationship with contractors and suppliers</a:t>
            </a:r>
          </a:p>
          <a:p>
            <a:r>
              <a:rPr lang="en-US" sz="2400" dirty="0" err="1"/>
              <a:t>CMaR</a:t>
            </a:r>
            <a:r>
              <a:rPr lang="en-US" sz="2400" dirty="0"/>
              <a:t> has full responsibility for construction labor, materials, equipment, and execution</a:t>
            </a:r>
          </a:p>
          <a:p>
            <a:r>
              <a:rPr lang="en-US" sz="2400" dirty="0" err="1"/>
              <a:t>CMaR</a:t>
            </a:r>
            <a:r>
              <a:rPr lang="en-US" sz="2400" dirty="0"/>
              <a:t> normally delivers a project within a Guaranteed Maximum Price (GMP)</a:t>
            </a:r>
          </a:p>
        </p:txBody>
      </p:sp>
    </p:spTree>
    <p:extLst>
      <p:ext uri="{BB962C8B-B14F-4D97-AF65-F5344CB8AC3E}">
        <p14:creationId xmlns:p14="http://schemas.microsoft.com/office/powerpoint/2010/main" val="73325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 183 - History</a:t>
            </a:r>
          </a:p>
        </p:txBody>
      </p:sp>
      <p:sp>
        <p:nvSpPr>
          <p:cNvPr id="3" name="Content Placeholder 2"/>
          <p:cNvSpPr>
            <a:spLocks noGrp="1"/>
          </p:cNvSpPr>
          <p:nvPr>
            <p:ph idx="1"/>
          </p:nvPr>
        </p:nvSpPr>
        <p:spPr>
          <a:xfrm>
            <a:off x="457200" y="1600200"/>
            <a:ext cx="11277600" cy="4800600"/>
          </a:xfrm>
        </p:spPr>
        <p:txBody>
          <a:bodyPr/>
          <a:lstStyle/>
          <a:p>
            <a:r>
              <a:rPr lang="en-US" dirty="0"/>
              <a:t>Topic considered for many years</a:t>
            </a:r>
          </a:p>
          <a:p>
            <a:r>
              <a:rPr lang="en-US" dirty="0"/>
              <a:t>Passed the Iowa Senate in 2021 by a vote of 28-19</a:t>
            </a:r>
          </a:p>
          <a:p>
            <a:r>
              <a:rPr lang="en-US" dirty="0"/>
              <a:t>Passed the Iowa House in 2022 by a vote of 53-44</a:t>
            </a:r>
          </a:p>
          <a:p>
            <a:r>
              <a:rPr lang="en-US" dirty="0"/>
              <a:t>Bill signed by Governor June 14, 2022</a:t>
            </a:r>
          </a:p>
          <a:p>
            <a:r>
              <a:rPr lang="en-US" dirty="0"/>
              <a:t>Effective as of July 1, 2022</a:t>
            </a:r>
          </a:p>
        </p:txBody>
      </p:sp>
      <p:pic>
        <p:nvPicPr>
          <p:cNvPr id="5" name="Picture 4" descr="Logo, company name&#10;&#10;Description automatically generated">
            <a:extLst>
              <a:ext uri="{FF2B5EF4-FFF2-40B4-BE49-F238E27FC236}">
                <a16:creationId xmlns:a16="http://schemas.microsoft.com/office/drawing/2014/main" id="{03B76F7B-3011-43D9-8840-C6A843BCF16F}"/>
              </a:ext>
            </a:extLst>
          </p:cNvPr>
          <p:cNvPicPr>
            <a:picLocks noChangeAspect="1"/>
          </p:cNvPicPr>
          <p:nvPr/>
        </p:nvPicPr>
        <p:blipFill>
          <a:blip r:embed="rId2"/>
          <a:stretch>
            <a:fillRect/>
          </a:stretch>
        </p:blipFill>
        <p:spPr>
          <a:xfrm>
            <a:off x="10744200" y="-153744"/>
            <a:ext cx="1447800" cy="14478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33E7161-0D11-40F0-B397-3DD925ED4ED4}"/>
              </a:ext>
            </a:extLst>
          </p:cNvPr>
          <p:cNvPicPr>
            <a:picLocks noChangeAspect="1"/>
          </p:cNvPicPr>
          <p:nvPr/>
        </p:nvPicPr>
        <p:blipFill>
          <a:blip r:embed="rId3"/>
          <a:stretch>
            <a:fillRect/>
          </a:stretch>
        </p:blipFill>
        <p:spPr>
          <a:xfrm>
            <a:off x="9952605" y="6155583"/>
            <a:ext cx="2109216" cy="606552"/>
          </a:xfrm>
          <a:prstGeom prst="rect">
            <a:avLst/>
          </a:prstGeom>
        </p:spPr>
      </p:pic>
    </p:spTree>
    <p:extLst>
      <p:ext uri="{BB962C8B-B14F-4D97-AF65-F5344CB8AC3E}">
        <p14:creationId xmlns:p14="http://schemas.microsoft.com/office/powerpoint/2010/main" val="1987247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8534</TotalTime>
  <Words>3347</Words>
  <Application>Microsoft Office PowerPoint</Application>
  <PresentationFormat>Widescreen</PresentationFormat>
  <Paragraphs>301</Paragraphs>
  <Slides>48</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.AppleSystemUIFont</vt:lpstr>
      <vt:lpstr>Arial</vt:lpstr>
      <vt:lpstr>Calibri</vt:lpstr>
      <vt:lpstr>Cambria</vt:lpstr>
      <vt:lpstr>Cambria Math</vt:lpstr>
      <vt:lpstr>Century Gothic</vt:lpstr>
      <vt:lpstr>Courier New</vt:lpstr>
      <vt:lpstr>Lucida Grande</vt:lpstr>
      <vt:lpstr>Office Theme</vt:lpstr>
      <vt:lpstr>3_Office Theme</vt:lpstr>
      <vt:lpstr>SF183: Construction Manager at Risk</vt:lpstr>
      <vt:lpstr>“We shape our buildings; thereafter they shape us.”  – Winston Churchill </vt:lpstr>
      <vt:lpstr>What Changes?</vt:lpstr>
      <vt:lpstr>Project Delivery Systems</vt:lpstr>
      <vt:lpstr>Project Delivery Systems- Design-Bid-Build</vt:lpstr>
      <vt:lpstr>Use of Construction Managers</vt:lpstr>
      <vt:lpstr>Project Delivery Systems – CM Agency</vt:lpstr>
      <vt:lpstr>Project Delivery Systems- CM at Risk</vt:lpstr>
      <vt:lpstr>SF 183 - History</vt:lpstr>
      <vt:lpstr>SF 183 - Title</vt:lpstr>
      <vt:lpstr>SF 183 - Title</vt:lpstr>
      <vt:lpstr>SF 183 – Big Picture Changes</vt:lpstr>
      <vt:lpstr>CM at Risk – Authorized in Iowa</vt:lpstr>
      <vt:lpstr>Defined Terms – Government Entity</vt:lpstr>
      <vt:lpstr>Defined Terms – GMP Contract</vt:lpstr>
      <vt:lpstr>Defined Terms – CMaR</vt:lpstr>
      <vt:lpstr>New Contracting Process under Chapter 26A</vt:lpstr>
      <vt:lpstr>Disclosure of Intent</vt:lpstr>
      <vt:lpstr>Selection of Design Professional</vt:lpstr>
      <vt:lpstr>Request for Statement of Qualifications (RFQ)  from CMaRs</vt:lpstr>
      <vt:lpstr>RFQ – Selection Criteria</vt:lpstr>
      <vt:lpstr>RFQ – Selection Criteria</vt:lpstr>
      <vt:lpstr>RFQ – Posting Requirements</vt:lpstr>
      <vt:lpstr>Receipt and Opening Statements of Qualifications</vt:lpstr>
      <vt:lpstr>Issuance of Request for Proposals (RFPs)</vt:lpstr>
      <vt:lpstr>Issuance of Request for Proposals (RFPs)</vt:lpstr>
      <vt:lpstr>Receipt, Opening, &amp; Ranking Contractor Proposals</vt:lpstr>
      <vt:lpstr>Selection of CMaR</vt:lpstr>
      <vt:lpstr>Negotiation with CMaR</vt:lpstr>
      <vt:lpstr>Disclosure of Scoring &amp; Ranking of RFPs Received</vt:lpstr>
      <vt:lpstr>Negotiation with CMaR</vt:lpstr>
      <vt:lpstr>New Contractor Selection, Bid Rules &amp; Processes</vt:lpstr>
      <vt:lpstr>Subcontractor Bidding </vt:lpstr>
      <vt:lpstr>Bidding Overview</vt:lpstr>
      <vt:lpstr>Self-Perform</vt:lpstr>
      <vt:lpstr>Competitive Bids - Procedure</vt:lpstr>
      <vt:lpstr>Competitive Bids - Advertise</vt:lpstr>
      <vt:lpstr>Competitive Bids - Advertise</vt:lpstr>
      <vt:lpstr>Competitive Bids – Prequalification Criteria</vt:lpstr>
      <vt:lpstr>Competitive Bids – Prequalification Criteria</vt:lpstr>
      <vt:lpstr>Competitive Bids – Prequalification Criteria</vt:lpstr>
      <vt:lpstr>Competitive Bids – OPC Notice</vt:lpstr>
      <vt:lpstr>Competitive Bids – Analysis and Award</vt:lpstr>
      <vt:lpstr>Competitive Bids – Self-Perform Bids</vt:lpstr>
      <vt:lpstr>Competitive Bids – Material Default</vt:lpstr>
      <vt:lpstr>CMaR Summary</vt:lpstr>
      <vt:lpstr>Other Resources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Fierke</dc:creator>
  <cp:lastModifiedBy>Annette Renaud</cp:lastModifiedBy>
  <cp:revision>89</cp:revision>
  <dcterms:created xsi:type="dcterms:W3CDTF">2019-01-31T16:34:15Z</dcterms:created>
  <dcterms:modified xsi:type="dcterms:W3CDTF">2022-07-14T12:24:07Z</dcterms:modified>
</cp:coreProperties>
</file>