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66" r:id="rId4"/>
    <p:sldId id="257" r:id="rId5"/>
    <p:sldId id="267" r:id="rId6"/>
    <p:sldId id="260" r:id="rId7"/>
    <p:sldId id="265" r:id="rId8"/>
    <p:sldId id="261" r:id="rId9"/>
    <p:sldId id="262" r:id="rId10"/>
    <p:sldId id="263" r:id="rId11"/>
    <p:sldId id="269" r:id="rId12"/>
    <p:sldId id="270" r:id="rId13"/>
    <p:sldId id="271" r:id="rId14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753A"/>
    <a:srgbClr val="C0C0C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06D11-5FF3-4C7D-9246-D5F7B009D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ED2B6-B8D0-4240-A019-359A3720E4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EA780-9C2A-48F6-B561-A63AE434D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F094-9F1A-48D5-87B9-66F99162BB33}" type="datetimeFigureOut">
              <a:rPr lang="en-US" smtClean="0"/>
              <a:t>4/11/2022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B9A83-9880-4FE2-BC59-9F7B94B2C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2E0A5-2D5E-452C-A386-DB57932AB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3EF2-DF07-4785-96F4-5461C88800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425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Tm="4000">
        <p159:morph option="byObject"/>
      </p:transition>
    </mc:Choice>
    <mc:Fallback xmlns="">
      <p:transition spd="slow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C779F-6F0E-4EC0-AD9C-258700BFE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1991-1B64-4CC5-A268-BCFECFBFA0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E60B9-CE9E-4CA1-B8FD-5C75FB310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F094-9F1A-48D5-87B9-66F99162BB33}" type="datetimeFigureOut">
              <a:rPr lang="en-US" smtClean="0"/>
              <a:t>4/11/2022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91653-E0BB-4BD2-970F-827FF62C3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65334-FC46-439E-B49D-9BC03C150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3EF2-DF07-4785-96F4-5461C88800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3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Tm="4000">
        <p159:morph option="byObject"/>
      </p:transition>
    </mc:Choice>
    <mc:Fallback xmlns="">
      <p:transition spd="slow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9AC8D3-CB64-4F9C-92E9-99C50D9479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C9F122-71DA-4014-A61A-03BEFA7CCD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93B8E-4BF1-4E52-B5DF-2D8B9D38C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F094-9F1A-48D5-87B9-66F99162BB33}" type="datetimeFigureOut">
              <a:rPr lang="en-US" smtClean="0"/>
              <a:t>4/11/2022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375D5-132B-4552-98BA-88BF19921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8F3DF-B02C-481B-B18F-048D9F57A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3EF2-DF07-4785-96F4-5461C88800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8909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Tm="4000">
        <p159:morph option="byObject"/>
      </p:transition>
    </mc:Choice>
    <mc:Fallback xmlns="">
      <p:transition spd="slow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F03EA-1DF8-4A2F-9EE2-2FE927B84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6E5E6-277C-4C40-9F8E-287473C09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753BC-F0A9-4956-AC6A-80F5D334A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F094-9F1A-48D5-87B9-66F99162BB33}" type="datetimeFigureOut">
              <a:rPr lang="en-US" smtClean="0"/>
              <a:t>4/11/2022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470A8-FB8B-47A4-89AC-F59B83314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96F16-2129-4A37-8881-B2F6916B9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3EF2-DF07-4785-96F4-5461C88800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978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Tm="4000">
        <p159:morph option="byObject"/>
      </p:transition>
    </mc:Choice>
    <mc:Fallback xmlns="">
      <p:transition spd="slow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CE100-D75F-4F43-98D2-1E8D759CE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02338-F000-459E-A952-DE83BD6D7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41DED-1C01-46E6-806C-AEC402008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F094-9F1A-48D5-87B9-66F99162BB33}" type="datetimeFigureOut">
              <a:rPr lang="en-US" smtClean="0"/>
              <a:t>4/11/2022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313B4-217D-4D56-A769-932C08992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804BB-8FB1-4D57-BAD0-762BB510B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3EF2-DF07-4785-96F4-5461C88800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505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Tm="4000">
        <p159:morph option="byObject"/>
      </p:transition>
    </mc:Choice>
    <mc:Fallback xmlns="">
      <p:transition spd="slow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B649F-42E0-4B47-B28E-CA7AA3789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7D66B-E100-4C41-B5DA-4DCF6E8360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B3D7E4-0E8B-4BDC-BF9F-C442E729E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6F35BA-8B66-4697-95F6-E2F297586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F094-9F1A-48D5-87B9-66F99162BB33}" type="datetimeFigureOut">
              <a:rPr lang="en-US" smtClean="0"/>
              <a:t>4/11/2022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CB52DC-18E4-4D88-A9C2-CEEFF6C3B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43477E-342D-4B43-9E84-96A5BF4C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3EF2-DF07-4785-96F4-5461C88800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9388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Tm="4000">
        <p159:morph option="byObject"/>
      </p:transition>
    </mc:Choice>
    <mc:Fallback xmlns="">
      <p:transition spd="slow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9DD9D-B4B6-4279-9088-D1E9D43BF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3455F8-D696-49F8-8FCE-2F356D7AB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EC6021-B741-468B-914B-236FCD4B2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FEFACA-C91A-441F-B7D2-3763E3C0ED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611ECF-FE24-4DC5-BA8A-452D9F9795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670E83-3008-4DFE-A1DC-96A4761B7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F094-9F1A-48D5-87B9-66F99162BB33}" type="datetimeFigureOut">
              <a:rPr lang="en-US" smtClean="0"/>
              <a:t>4/11/2022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EAB269-CD44-4C5D-9B8D-BD12228C0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35C802-8089-459B-ACD0-43D4A68AF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3EF2-DF07-4785-96F4-5461C88800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302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Tm="4000">
        <p159:morph option="byObject"/>
      </p:transition>
    </mc:Choice>
    <mc:Fallback xmlns="">
      <p:transition spd="slow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A6CE4-70A9-4160-8B68-41781BE0A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9496B6-E8A2-4DF6-9C7E-01491C51D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F094-9F1A-48D5-87B9-66F99162BB33}" type="datetimeFigureOut">
              <a:rPr lang="en-US" smtClean="0"/>
              <a:t>4/11/2022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F6783-8B12-4C6E-AD79-18FCA4AC7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575422-E7CA-4153-BF14-EA55B33C3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3EF2-DF07-4785-96F4-5461C88800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1860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Tm="4000">
        <p159:morph option="byObject"/>
      </p:transition>
    </mc:Choice>
    <mc:Fallback xmlns="">
      <p:transition spd="slow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8693ED-BDCD-4B59-B337-853734D13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F094-9F1A-48D5-87B9-66F99162BB33}" type="datetimeFigureOut">
              <a:rPr lang="en-US" smtClean="0"/>
              <a:t>4/11/2022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ACF7BD-F35E-4F03-98C0-68416FAE7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B2B194-01B5-4EDA-8778-3BB0938B4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3EF2-DF07-4785-96F4-5461C88800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891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Tm="4000">
        <p159:morph option="byObject"/>
      </p:transition>
    </mc:Choice>
    <mc:Fallback xmlns="">
      <p:transition spd="slow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26B35-A40E-436E-871B-B837AACD3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8E4FD-0703-4B59-9702-B19704217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C02B15-EA39-4225-90AC-9813EA6F0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A1BC53-4751-48E3-87CD-C8BDBE1B1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F094-9F1A-48D5-87B9-66F99162BB33}" type="datetimeFigureOut">
              <a:rPr lang="en-US" smtClean="0"/>
              <a:t>4/11/2022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D86417-CD44-427E-B202-01DAF6C84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39EEFB-4001-479C-8292-90F636DB5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3EF2-DF07-4785-96F4-5461C88800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6876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Tm="4000">
        <p159:morph option="byObject"/>
      </p:transition>
    </mc:Choice>
    <mc:Fallback xmlns="">
      <p:transition spd="slow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3973A-D9CE-4EE3-901E-F70DE06BE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F55F06-F424-4C72-B3B6-33C4335268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E586ED-21B1-46B6-BEE3-21BE7DD63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8A3E2-1282-46B2-9E5E-338F4B53A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F094-9F1A-48D5-87B9-66F99162BB33}" type="datetimeFigureOut">
              <a:rPr lang="en-US" smtClean="0"/>
              <a:t>4/11/2022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C15E51-52B5-4FAF-8A73-A85A2442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40A069-51A9-4AD8-B284-BD517ECEE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3EF2-DF07-4785-96F4-5461C88800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9834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Tm="4000">
        <p159:morph option="byObject"/>
      </p:transition>
    </mc:Choice>
    <mc:Fallback xmlns="">
      <p:transition spd="slow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ADB555-4F26-468E-A8C9-DBA566215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55543-C990-4F55-9B94-FCBA374D3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92867-096D-445D-A706-CEEEF32CB8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0F094-9F1A-48D5-87B9-66F99162BB33}" type="datetimeFigureOut">
              <a:rPr lang="en-US" smtClean="0"/>
              <a:t>4/11/2022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DA799-7906-476F-83B7-E5CEE61A4E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E4C0A-0E82-4A55-8D61-E9A71A583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93EF2-DF07-4785-96F4-5461C88800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802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Tm="4000">
        <p159:morph option="byObject"/>
      </p:transition>
    </mc:Choice>
    <mc:Fallback xmlns="">
      <p:transition spd="slow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g"/><Relationship Id="rId5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8.png"/><Relationship Id="rId7" Type="http://schemas.openxmlformats.org/officeDocument/2006/relationships/image" Target="../media/image3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7.png"/><Relationship Id="rId10" Type="http://schemas.openxmlformats.org/officeDocument/2006/relationships/image" Target="../media/image46.png"/><Relationship Id="rId4" Type="http://schemas.openxmlformats.org/officeDocument/2006/relationships/image" Target="../media/image15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E3D7B3B-AEF2-45FF-AC68-B65193131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970" y="3596454"/>
            <a:ext cx="9858895" cy="193552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300" b="1" dirty="0">
                <a:solidFill>
                  <a:schemeClr val="accent1"/>
                </a:solidFill>
              </a:rPr>
              <a:t>“Thank You” to all our sponsors who continue to support Iowa HFMA.   </a:t>
            </a:r>
            <a:br>
              <a:rPr lang="en-US" sz="3200" dirty="0">
                <a:solidFill>
                  <a:schemeClr val="accent1"/>
                </a:solidFill>
              </a:rPr>
            </a:b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1100" dirty="0">
                <a:solidFill>
                  <a:schemeClr val="accent1"/>
                </a:solidFill>
              </a:rPr>
              <a:t>(updated March 2022)</a:t>
            </a:r>
            <a:br>
              <a:rPr lang="en-US" sz="3000" dirty="0">
                <a:solidFill>
                  <a:schemeClr val="accent1"/>
                </a:solidFill>
              </a:rPr>
            </a:br>
            <a:endParaRPr lang="en-US" sz="3000" dirty="0">
              <a:solidFill>
                <a:schemeClr val="accent1"/>
              </a:solidFill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00475945-E296-4C91-9CE8-4D6DD9974F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3" r="1328"/>
          <a:stretch/>
        </p:blipFill>
        <p:spPr>
          <a:xfrm>
            <a:off x="2443854" y="358070"/>
            <a:ext cx="7415126" cy="238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37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Tm="4000">
        <p159:morph option="byObject"/>
      </p:transition>
    </mc:Choice>
    <mc:Fallback xmlns="">
      <p:transition spd="slow" advTm="4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FECE39A-E53D-4446-B129-4C2FB1C4932D}"/>
              </a:ext>
            </a:extLst>
          </p:cNvPr>
          <p:cNvSpPr/>
          <p:nvPr/>
        </p:nvSpPr>
        <p:spPr>
          <a:xfrm>
            <a:off x="0" y="0"/>
            <a:ext cx="12192000" cy="1065320"/>
          </a:xfrm>
          <a:prstGeom prst="rect">
            <a:avLst/>
          </a:prstGeom>
          <a:solidFill>
            <a:srgbClr val="B0753A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rial Black" panose="020B0A04020102020204" pitchFamily="34" charset="0"/>
              </a:rPr>
              <a:t>Bronze Sponsors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07EB9E2F-7EEE-4565-871E-98E6FB218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00" y="93537"/>
            <a:ext cx="874125" cy="874125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A56562E9-2257-4D5E-980F-920921CD4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0" y="93537"/>
            <a:ext cx="874125" cy="8741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150D24-853A-4CDA-8C3F-F772F3379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348" y="5301370"/>
            <a:ext cx="2937303" cy="12571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E25591-771C-4D57-AA6F-BD079C3C5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706" y="1424766"/>
            <a:ext cx="2477005" cy="1652143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79C1794-3403-4AEC-881D-2C0350F82D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772" y="3248829"/>
            <a:ext cx="5073955" cy="17189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1B93C5-E24B-4EA8-B132-79D4C348F8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40" b="31440"/>
          <a:stretch/>
        </p:blipFill>
        <p:spPr>
          <a:xfrm>
            <a:off x="8356898" y="5377640"/>
            <a:ext cx="2975699" cy="11045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C62BDD-0F8D-4830-BD40-1AEC00560C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50" y="1733551"/>
            <a:ext cx="2800350" cy="933450"/>
          </a:xfrm>
          <a:prstGeom prst="rect">
            <a:avLst/>
          </a:prstGeom>
        </p:spPr>
      </p:pic>
      <p:pic>
        <p:nvPicPr>
          <p:cNvPr id="2050" name="Picture 2" descr="MedData">
            <a:extLst>
              <a:ext uri="{FF2B5EF4-FFF2-40B4-BE49-F238E27FC236}">
                <a16:creationId xmlns:a16="http://schemas.microsoft.com/office/drawing/2014/main" id="{27525C99-8F5A-412C-A517-BB8782814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5515516"/>
            <a:ext cx="24003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9857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Tm="4000">
        <p159:morph option="byObject"/>
      </p:transition>
    </mc:Choice>
    <mc:Fallback xmlns="">
      <p:transition spd="slow" advTm="4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29672EED-70D7-4C03-89D2-9750FA02C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 Event- </a:t>
            </a:r>
            <a:r>
              <a:rPr lang="en-US" sz="3200" dirty="0"/>
              <a:t>5pm tonight – 1908 Draught House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5EE7B71-0331-4F87-B99F-EC7182277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30" y="3334870"/>
            <a:ext cx="3028950" cy="151447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DD2B635-E19E-489D-B198-346C70F88A8B}"/>
              </a:ext>
            </a:extLst>
          </p:cNvPr>
          <p:cNvSpPr txBox="1"/>
          <p:nvPr/>
        </p:nvSpPr>
        <p:spPr>
          <a:xfrm>
            <a:off x="1215738" y="2622413"/>
            <a:ext cx="2729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Event Sponsors: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4A9BB1-70E1-4689-8755-0314E2C3A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995" y="1690688"/>
            <a:ext cx="7338696" cy="452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14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Tm="4000">
        <p159:morph option="byObject"/>
      </p:transition>
    </mc:Choice>
    <mc:Fallback xmlns="">
      <p:transition spd="slow" advTm="4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Fireworks exploding in the night sky">
            <a:extLst>
              <a:ext uri="{FF2B5EF4-FFF2-40B4-BE49-F238E27FC236}">
                <a16:creationId xmlns:a16="http://schemas.microsoft.com/office/drawing/2014/main" id="{C6C00B49-374D-4432-A294-4B9126A3D2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7" r="-1" b="-1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5E5897-6A99-484A-B20E-3A43CEEBB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b="1"/>
              <a:t>Upcoming Events:</a:t>
            </a:r>
            <a:br>
              <a:rPr lang="en-US" sz="3000" b="1"/>
            </a:br>
            <a:br>
              <a:rPr lang="en-US" sz="3000"/>
            </a:br>
            <a:r>
              <a:rPr lang="en-US" sz="3000"/>
              <a:t>--Summer Meeting</a:t>
            </a:r>
            <a:br>
              <a:rPr lang="en-US" sz="3000"/>
            </a:br>
            <a:br>
              <a:rPr lang="en-US" sz="3000"/>
            </a:br>
            <a:r>
              <a:rPr lang="en-US" sz="3000"/>
              <a:t>--Thursday, July 14</a:t>
            </a:r>
            <a:r>
              <a:rPr lang="en-US" sz="3000" baseline="30000"/>
              <a:t>th</a:t>
            </a:r>
            <a:br>
              <a:rPr lang="en-US" sz="3000"/>
            </a:br>
            <a:br>
              <a:rPr lang="en-US" sz="3000"/>
            </a:br>
            <a:r>
              <a:rPr lang="en-US" sz="3000"/>
              <a:t>--Hilton Garden Inn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199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Tm="4000">
        <p159:morph option="byObject"/>
      </p:transition>
    </mc:Choice>
    <mc:Fallback xmlns="">
      <p:transition spd="slow" advTm="4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FECE39A-E53D-4446-B129-4C2FB1C4932D}"/>
              </a:ext>
            </a:extLst>
          </p:cNvPr>
          <p:cNvSpPr/>
          <p:nvPr/>
        </p:nvSpPr>
        <p:spPr>
          <a:xfrm>
            <a:off x="0" y="0"/>
            <a:ext cx="12192000" cy="1065320"/>
          </a:xfrm>
          <a:prstGeom prst="rect">
            <a:avLst/>
          </a:prstGeom>
          <a:solidFill>
            <a:srgbClr val="B0753A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Women’s Conference Sponsors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07EB9E2F-7EEE-4565-871E-98E6FB218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00" y="93537"/>
            <a:ext cx="874125" cy="874125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A56562E9-2257-4D5E-980F-920921CD4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0" y="93537"/>
            <a:ext cx="874125" cy="874125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79C1794-3403-4AEC-881D-2C0350F82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24" y="2918837"/>
            <a:ext cx="4842288" cy="16404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203718-1170-4573-A5DD-9A3BB1B117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66" y="4559258"/>
            <a:ext cx="3827723" cy="13932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2B50402-55F4-4CE0-859A-1AFC586B08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144" y="1711505"/>
            <a:ext cx="3202936" cy="823612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BEB0321E-89B0-4D98-9646-F54C26BCF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2" y="1520178"/>
            <a:ext cx="250507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1DFA51-B0F4-4F25-8069-7F53121AC5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3248" y="5004099"/>
            <a:ext cx="3386106" cy="921220"/>
          </a:xfrm>
          <a:prstGeom prst="rect">
            <a:avLst/>
          </a:prstGeom>
        </p:spPr>
      </p:pic>
      <p:pic>
        <p:nvPicPr>
          <p:cNvPr id="3074" name="Picture 2" descr="Envera Health Logo">
            <a:extLst>
              <a:ext uri="{FF2B5EF4-FFF2-40B4-BE49-F238E27FC236}">
                <a16:creationId xmlns:a16="http://schemas.microsoft.com/office/drawing/2014/main" id="{0A3CD899-184F-41D5-B7C2-E7FFC2849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248" y="1924341"/>
            <a:ext cx="240982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0A6C04-94DA-4C3D-BA58-291C8CE9FA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75146" y="2918837"/>
            <a:ext cx="2250209" cy="16876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3242A4-51F2-4295-B337-5F8F6ACD13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76324" y="5102708"/>
            <a:ext cx="1609950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3576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Tm="4000">
        <p159:morph option="byObject"/>
      </p:transition>
    </mc:Choice>
    <mc:Fallback xmlns="">
      <p:transition spd="slow" advTm="4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59F869C-388F-47A5-A989-341E7322EBEA}"/>
              </a:ext>
            </a:extLst>
          </p:cNvPr>
          <p:cNvSpPr/>
          <p:nvPr/>
        </p:nvSpPr>
        <p:spPr>
          <a:xfrm>
            <a:off x="0" y="0"/>
            <a:ext cx="12192000" cy="10653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20FF1F-AE7C-42BE-B6C7-382D270F5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23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Arial Black" panose="020B0A04020102020204" pitchFamily="34" charset="0"/>
                <a:cs typeface="Aharoni" panose="02010803020104030203" pitchFamily="2" charset="-79"/>
              </a:rPr>
              <a:t>Platinum Sponsors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05CFD3-98D3-4390-AE8C-E51A64186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631" y="4463551"/>
            <a:ext cx="2155938" cy="134889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A1406C6-CF02-43CF-A33B-650B46D35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10" y="4380423"/>
            <a:ext cx="4353383" cy="1515148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51AFB05C-BE5C-4259-AA20-43A23A6738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00" y="93537"/>
            <a:ext cx="874125" cy="874125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E495914E-B1A3-4376-9FA2-7FAC646082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775" y="95827"/>
            <a:ext cx="874125" cy="874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C445ED-66F2-485C-8960-BF418C374A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0495" y="1741343"/>
            <a:ext cx="2250209" cy="1687657"/>
          </a:xfrm>
          <a:prstGeom prst="rect">
            <a:avLst/>
          </a:prstGeom>
        </p:spPr>
      </p:pic>
      <p:pic>
        <p:nvPicPr>
          <p:cNvPr id="9" name="Picture 2" descr="AccuReg Software">
            <a:extLst>
              <a:ext uri="{FF2B5EF4-FFF2-40B4-BE49-F238E27FC236}">
                <a16:creationId xmlns:a16="http://schemas.microsoft.com/office/drawing/2014/main" id="{F02A728B-7EA2-46BF-A53D-70ABCF1BF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141" y="2041277"/>
            <a:ext cx="4179120" cy="138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341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Tm="4000">
        <p159:morph option="byObject"/>
      </p:transition>
    </mc:Choice>
    <mc:Fallback xmlns="">
      <p:transition spd="slow" advTm="4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59F869C-388F-47A5-A989-341E7322EBEA}"/>
              </a:ext>
            </a:extLst>
          </p:cNvPr>
          <p:cNvSpPr/>
          <p:nvPr/>
        </p:nvSpPr>
        <p:spPr>
          <a:xfrm>
            <a:off x="0" y="0"/>
            <a:ext cx="12192000" cy="10653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20FF1F-AE7C-42BE-B6C7-382D270F5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23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Arial Black" panose="020B0A04020102020204" pitchFamily="34" charset="0"/>
                <a:cs typeface="Aharoni" panose="02010803020104030203" pitchFamily="2" charset="-79"/>
              </a:rPr>
              <a:t>Platinum Sponsors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51AFB05C-BE5C-4259-AA20-43A23A673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00" y="93537"/>
            <a:ext cx="874125" cy="874125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E495914E-B1A3-4376-9FA2-7FAC64608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775" y="95827"/>
            <a:ext cx="874125" cy="8741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9846BA6-5EAD-4E5E-959B-CA1A38BE7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345" y="3341278"/>
            <a:ext cx="2577705" cy="2577705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EEAAA315-1C54-4934-AD55-3D767C52A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996" y="1924420"/>
            <a:ext cx="3044915" cy="710142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D23B420F-3BE1-4A9D-A761-176E0E14F8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64" y="1822316"/>
            <a:ext cx="2697016" cy="73554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1966446-A00B-4F37-A46C-E99BA4792193}"/>
              </a:ext>
            </a:extLst>
          </p:cNvPr>
          <p:cNvCxnSpPr/>
          <p:nvPr/>
        </p:nvCxnSpPr>
        <p:spPr>
          <a:xfrm flipH="1">
            <a:off x="5818911" y="1524000"/>
            <a:ext cx="665016" cy="1228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BA0A618E-9593-490F-9C98-A6C7C5A6B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66" y="3655808"/>
            <a:ext cx="1859907" cy="185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528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Tm="4000">
        <p159:morph option="byObject"/>
      </p:transition>
    </mc:Choice>
    <mc:Fallback xmlns="">
      <p:transition spd="slow" advTm="4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59F869C-388F-47A5-A989-341E7322EBEA}"/>
              </a:ext>
            </a:extLst>
          </p:cNvPr>
          <p:cNvSpPr/>
          <p:nvPr/>
        </p:nvSpPr>
        <p:spPr>
          <a:xfrm>
            <a:off x="0" y="0"/>
            <a:ext cx="12192000" cy="10653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20FF1F-AE7C-42BE-B6C7-382D270F5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23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Arial Black" panose="020B0A04020102020204" pitchFamily="34" charset="0"/>
                <a:cs typeface="Aharoni" panose="02010803020104030203" pitchFamily="2" charset="-79"/>
              </a:rPr>
              <a:t>Platinum Sponsors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074371D-32E1-4936-A91D-39A0CF5C0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5" y="4709416"/>
            <a:ext cx="5228214" cy="692186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73B914B4-D0C5-4A60-86D5-DCD079ED0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00" y="93537"/>
            <a:ext cx="874125" cy="874125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283C704-303D-4B49-9139-FC2F3B289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875" y="64810"/>
            <a:ext cx="874125" cy="874125"/>
          </a:xfrm>
          <a:prstGeom prst="rect">
            <a:avLst/>
          </a:prstGeom>
        </p:spPr>
      </p:pic>
      <p:pic>
        <p:nvPicPr>
          <p:cNvPr id="8" name="Picture 7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B59022D6-3B51-4AFA-88AC-642E3047FF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5" y="2183309"/>
            <a:ext cx="4337339" cy="856517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8EFEC647-644B-4401-B730-53C3AD3BCD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195" y="4597429"/>
            <a:ext cx="4553820" cy="1304262"/>
          </a:xfrm>
          <a:prstGeom prst="rect">
            <a:avLst/>
          </a:prstGeom>
        </p:spPr>
      </p:pic>
      <p:pic>
        <p:nvPicPr>
          <p:cNvPr id="1026" name="Picture 2" descr="Meduit">
            <a:extLst>
              <a:ext uri="{FF2B5EF4-FFF2-40B4-BE49-F238E27FC236}">
                <a16:creationId xmlns:a16="http://schemas.microsoft.com/office/drawing/2014/main" id="{0F93447C-E82E-4751-A069-99CA09883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95" y="1919995"/>
            <a:ext cx="4087265" cy="138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8308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Tm="4000">
        <p159:morph option="byObject"/>
      </p:transition>
    </mc:Choice>
    <mc:Fallback xmlns="">
      <p:transition spd="slow" advTm="4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59F869C-388F-47A5-A989-341E7322EBEA}"/>
              </a:ext>
            </a:extLst>
          </p:cNvPr>
          <p:cNvSpPr/>
          <p:nvPr/>
        </p:nvSpPr>
        <p:spPr>
          <a:xfrm>
            <a:off x="0" y="0"/>
            <a:ext cx="12192000" cy="10653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20FF1F-AE7C-42BE-B6C7-382D270F5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23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Arial Black" panose="020B0A04020102020204" pitchFamily="34" charset="0"/>
                <a:cs typeface="Aharoni" panose="02010803020104030203" pitchFamily="2" charset="-79"/>
              </a:rPr>
              <a:t>Platinum Sponsors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BBBB0A2-CAA3-4F7D-8E52-1E92B8ADA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363" y="3280308"/>
            <a:ext cx="3827723" cy="139329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73B914B4-D0C5-4A60-86D5-DCD079ED0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00" y="93537"/>
            <a:ext cx="874125" cy="874125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283C704-303D-4B49-9139-FC2F3B289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875" y="64810"/>
            <a:ext cx="874125" cy="874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9AE5BA-3489-4EA6-9536-2A0D7A8BC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3380" y="3529186"/>
            <a:ext cx="2882625" cy="114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81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Tm="4000">
        <p159:morph option="byObject"/>
      </p:transition>
    </mc:Choice>
    <mc:Fallback xmlns="">
      <p:transition spd="slow" advTm="4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C738AA-59FE-4385-ABC6-96655177F061}"/>
              </a:ext>
            </a:extLst>
          </p:cNvPr>
          <p:cNvSpPr/>
          <p:nvPr/>
        </p:nvSpPr>
        <p:spPr>
          <a:xfrm>
            <a:off x="0" y="0"/>
            <a:ext cx="12192000" cy="10653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rial Black" panose="020B0A04020102020204" pitchFamily="34" charset="0"/>
              </a:rPr>
              <a:t>Gold Sponsors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E7E45B7A-A8D2-460A-98AB-FE9D0D489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00" y="93537"/>
            <a:ext cx="874125" cy="874125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24491075-B243-46BE-8490-F474FA21D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775" y="93536"/>
            <a:ext cx="874125" cy="874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C4E142-296F-42D6-80B6-9BAC4BD35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978" y="1841146"/>
            <a:ext cx="2647950" cy="1066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CFC1A3-0963-442E-8C99-075D00CE92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262" y="3429000"/>
            <a:ext cx="2924175" cy="9620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9C9672-ACFC-44BF-AC61-3DF8200411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3318" y="4772144"/>
            <a:ext cx="2543175" cy="12668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BFC12D-9195-4D10-BB8A-B8AD07EA03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5978" y="4805426"/>
            <a:ext cx="2746538" cy="12002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D82732-42FC-4FC7-836F-937E7CBE1D3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40" b="37200"/>
          <a:stretch/>
        </p:blipFill>
        <p:spPr>
          <a:xfrm>
            <a:off x="1119009" y="1901756"/>
            <a:ext cx="3357879" cy="94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06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Tm="4000">
        <p159:morph option="byObject"/>
      </p:transition>
    </mc:Choice>
    <mc:Fallback xmlns="">
      <p:transition spd="slow" advTm="4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C738AA-59FE-4385-ABC6-96655177F061}"/>
              </a:ext>
            </a:extLst>
          </p:cNvPr>
          <p:cNvSpPr/>
          <p:nvPr/>
        </p:nvSpPr>
        <p:spPr>
          <a:xfrm>
            <a:off x="0" y="0"/>
            <a:ext cx="12192000" cy="10653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rial Black" panose="020B0A04020102020204" pitchFamily="34" charset="0"/>
              </a:rPr>
              <a:t>Gold Sponsors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E7E45B7A-A8D2-460A-98AB-FE9D0D489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00" y="93537"/>
            <a:ext cx="874125" cy="874125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24491075-B243-46BE-8490-F474FA21D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775" y="93536"/>
            <a:ext cx="874125" cy="87412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DBEB6A5-C97D-4F86-B01E-C17B113DA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217" y="1990922"/>
            <a:ext cx="250507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0AB9CCEC-AFA9-432C-9C65-BC52972DD9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997" y="4475956"/>
            <a:ext cx="3399513" cy="971694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3E48EACA-4D7F-42F8-B933-6965E62B13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256" y="1417951"/>
            <a:ext cx="3775940" cy="226036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01B99D5-7D51-45BE-BCEA-CDD5029136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729" y="4261369"/>
            <a:ext cx="1965162" cy="140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7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Tm="4000">
        <p159:morph option="byObject"/>
      </p:transition>
    </mc:Choice>
    <mc:Fallback xmlns="">
      <p:transition spd="slow" advTm="4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F38C18-5D64-4602-9773-516BE6374721}"/>
              </a:ext>
            </a:extLst>
          </p:cNvPr>
          <p:cNvSpPr/>
          <p:nvPr/>
        </p:nvSpPr>
        <p:spPr>
          <a:xfrm>
            <a:off x="0" y="0"/>
            <a:ext cx="12192000" cy="10653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rial Black" panose="020B0A04020102020204" pitchFamily="34" charset="0"/>
              </a:rPr>
              <a:t>Gold Sponsors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709E30-3593-459F-ADFA-82D2BBA41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423" y="1961247"/>
            <a:ext cx="2466110" cy="12839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4604A9-76F7-4F18-A370-0D138DD606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62" y="3429000"/>
            <a:ext cx="3202936" cy="823612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0D4C71D-09BE-4BD0-B89F-2A9B874A2E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00" y="93537"/>
            <a:ext cx="874125" cy="874125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BA463894-BD31-4D36-93A7-F503EAACD0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775" y="46949"/>
            <a:ext cx="874125" cy="874125"/>
          </a:xfrm>
          <a:prstGeom prst="rect">
            <a:avLst/>
          </a:prstGeom>
        </p:spPr>
      </p:pic>
      <p:pic>
        <p:nvPicPr>
          <p:cNvPr id="1026" name="Picture 15" descr="Signature logo">
            <a:extLst>
              <a:ext uri="{FF2B5EF4-FFF2-40B4-BE49-F238E27FC236}">
                <a16:creationId xmlns:a16="http://schemas.microsoft.com/office/drawing/2014/main" id="{52DF6C04-8DA5-47E2-8600-B1D47D035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423" y="5276292"/>
            <a:ext cx="2486376" cy="82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9761DB-129D-479F-96FF-2D0CC880AB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22" y="4380365"/>
            <a:ext cx="4918841" cy="25153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FDE24E-46A8-4B42-894C-6AD479DCD2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1792" y="2198416"/>
            <a:ext cx="33147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069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Tm="4000">
        <p159:morph option="byObject"/>
      </p:transition>
    </mc:Choice>
    <mc:Fallback xmlns="">
      <p:transition spd="slow" advTm="4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C053C1-B524-4BDD-881A-26A7D660F7A9}"/>
              </a:ext>
            </a:extLst>
          </p:cNvPr>
          <p:cNvSpPr/>
          <p:nvPr/>
        </p:nvSpPr>
        <p:spPr>
          <a:xfrm>
            <a:off x="0" y="0"/>
            <a:ext cx="12192000" cy="1065320"/>
          </a:xfrm>
          <a:prstGeom prst="rect">
            <a:avLst/>
          </a:prstGeom>
          <a:solidFill>
            <a:srgbClr val="C0C0C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Arial Black" panose="020B0A04020102020204" pitchFamily="34" charset="0"/>
              </a:rPr>
              <a:t>Silver Sponsors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66134C-165F-4078-8E6B-1D8BF97A6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96" y="1821300"/>
            <a:ext cx="3477407" cy="10938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DB1A81-B152-4267-8301-88201EE52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359" y="1681587"/>
            <a:ext cx="3095625" cy="1476375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482F833F-3DC5-4DD0-ABF7-8ED52C765E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00" y="93537"/>
            <a:ext cx="874125" cy="874125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275E42F6-4FDA-4274-A8F3-E67129B962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775" y="61812"/>
            <a:ext cx="874125" cy="8741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F4A7CDC-1055-4B0E-80C2-78F70886BD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297" y="1690006"/>
            <a:ext cx="2757054" cy="14588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0903F7-5C5D-4F17-979F-2E22025237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6693" y="4181303"/>
            <a:ext cx="3386106" cy="9212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5B8484-088A-4E1D-A5FF-9BC7413F32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3746" y="4087821"/>
            <a:ext cx="446722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128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Tm="4000">
        <p159:morph option="byObject"/>
      </p:transition>
    </mc:Choice>
    <mc:Fallback xmlns="">
      <p:transition spd="slow" advTm="4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76</Words>
  <Application>Microsoft Office PowerPoint</Application>
  <PresentationFormat>Widescreen</PresentationFormat>
  <Paragraphs>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Office Theme</vt:lpstr>
      <vt:lpstr>“Thank You” to all our sponsors who continue to support Iowa HFMA.     (updated March 2022) </vt:lpstr>
      <vt:lpstr>Platinum Sponsors</vt:lpstr>
      <vt:lpstr>Platinum Sponsors</vt:lpstr>
      <vt:lpstr>Platinum Sponsors</vt:lpstr>
      <vt:lpstr>Platinum Sponsors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Networking Event- 5pm tonight – 1908 Draught House</vt:lpstr>
      <vt:lpstr>Upcoming Events:  --Summer Meeting  --Thursday, July 14th  --Hilton Garden Inn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want to extend a special “Thank You” to all of our sponsors who continue to support Iowa HFMA through these unprecedented times!</dc:title>
  <dc:creator>Joe Splinter</dc:creator>
  <cp:lastModifiedBy>Iowa</cp:lastModifiedBy>
  <cp:revision>51</cp:revision>
  <dcterms:created xsi:type="dcterms:W3CDTF">2021-03-25T15:37:15Z</dcterms:created>
  <dcterms:modified xsi:type="dcterms:W3CDTF">2022-04-11T20:53:49Z</dcterms:modified>
</cp:coreProperties>
</file>