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93" r:id="rId2"/>
    <p:sldId id="300" r:id="rId3"/>
    <p:sldId id="299" r:id="rId4"/>
    <p:sldId id="260" r:id="rId5"/>
    <p:sldId id="280" r:id="rId6"/>
    <p:sldId id="294" r:id="rId7"/>
    <p:sldId id="288" r:id="rId8"/>
    <p:sldId id="297" r:id="rId9"/>
    <p:sldId id="261" r:id="rId10"/>
    <p:sldId id="290" r:id="rId11"/>
    <p:sldId id="291" r:id="rId12"/>
    <p:sldId id="279" r:id="rId13"/>
    <p:sldId id="296" r:id="rId14"/>
    <p:sldId id="295" r:id="rId1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53" autoAdjust="0"/>
    <p:restoredTop sz="76610" autoAdjust="0"/>
  </p:normalViewPr>
  <p:slideViewPr>
    <p:cSldViewPr snapToGrid="0">
      <p:cViewPr>
        <p:scale>
          <a:sx n="66" d="100"/>
          <a:sy n="66" d="100"/>
        </p:scale>
        <p:origin x="1186" y="38"/>
      </p:cViewPr>
      <p:guideLst/>
    </p:cSldViewPr>
  </p:slideViewPr>
  <p:outlineViewPr>
    <p:cViewPr>
      <p:scale>
        <a:sx n="33" d="100"/>
        <a:sy n="33" d="100"/>
      </p:scale>
      <p:origin x="0" y="-5184"/>
    </p:cViewPr>
  </p:outlineViewPr>
  <p:notesTextViewPr>
    <p:cViewPr>
      <p:scale>
        <a:sx n="3" d="2"/>
        <a:sy n="3" d="2"/>
      </p:scale>
      <p:origin x="0" y="0"/>
    </p:cViewPr>
  </p:notesTextViewPr>
  <p:sorterViewPr>
    <p:cViewPr>
      <p:scale>
        <a:sx n="200" d="100"/>
        <a:sy n="200" d="100"/>
      </p:scale>
      <p:origin x="0" y="-9811"/>
    </p:cViewPr>
  </p:sorterViewPr>
  <p:notesViewPr>
    <p:cSldViewPr snapToGrid="0">
      <p:cViewPr>
        <p:scale>
          <a:sx n="75" d="100"/>
          <a:sy n="75" d="100"/>
        </p:scale>
        <p:origin x="1402" y="-8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970938" y="0"/>
            <a:ext cx="3037840" cy="463408"/>
          </a:xfrm>
          <a:prstGeom prst="rect">
            <a:avLst/>
          </a:prstGeom>
        </p:spPr>
        <p:txBody>
          <a:bodyPr vert="horz" lIns="92830" tIns="46415" rIns="92830" bIns="46415" rtlCol="0"/>
          <a:lstStyle>
            <a:lvl1pPr algn="r">
              <a:defRPr sz="1200"/>
            </a:lvl1pPr>
          </a:lstStyle>
          <a:p>
            <a:fld id="{4E9E04E5-3913-47A9-AEC2-8FAEF43BC568}" type="datetimeFigureOut">
              <a:rPr lang="en-US" smtClean="0"/>
              <a:t>4/8/2019</a:t>
            </a:fld>
            <a:endParaRPr lang="en-US" dirty="0"/>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2830" tIns="46415" rIns="92830" bIns="4641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7"/>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9"/>
            <a:ext cx="3037840" cy="463407"/>
          </a:xfrm>
          <a:prstGeom prst="rect">
            <a:avLst/>
          </a:prstGeom>
        </p:spPr>
        <p:txBody>
          <a:bodyPr vert="horz" lIns="92830" tIns="46415" rIns="92830" bIns="46415" rtlCol="0" anchor="b"/>
          <a:lstStyle>
            <a:lvl1pPr algn="r">
              <a:defRPr sz="1200"/>
            </a:lvl1pPr>
          </a:lstStyle>
          <a:p>
            <a:fld id="{4E65B6DF-673B-41C5-A3DB-4A1F986F2C07}" type="slidenum">
              <a:rPr lang="en-US" smtClean="0"/>
              <a:t>‹#›</a:t>
            </a:fld>
            <a:endParaRPr lang="en-US" dirty="0"/>
          </a:p>
        </p:txBody>
      </p:sp>
    </p:spTree>
    <p:extLst>
      <p:ext uri="{BB962C8B-B14F-4D97-AF65-F5344CB8AC3E}">
        <p14:creationId xmlns:p14="http://schemas.microsoft.com/office/powerpoint/2010/main" val="20619215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www.hfma.org/CHFP"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mailto:careerservices@hfma.org"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Chapter to add: DATE, PRESENTER NAME AND TITLE HERE</a:t>
            </a:r>
          </a:p>
        </p:txBody>
      </p:sp>
      <p:sp>
        <p:nvSpPr>
          <p:cNvPr id="4" name="Slide Number Placeholder 3"/>
          <p:cNvSpPr>
            <a:spLocks noGrp="1"/>
          </p:cNvSpPr>
          <p:nvPr>
            <p:ph type="sldNum" sz="quarter" idx="10"/>
          </p:nvPr>
        </p:nvSpPr>
        <p:spPr/>
        <p:txBody>
          <a:bodyPr/>
          <a:lstStyle/>
          <a:p>
            <a:fld id="{F425FBC4-EDDB-9748-96F0-0D05920672FF}" type="slidenum">
              <a:rPr lang="en-US" smtClean="0"/>
              <a:pPr/>
              <a:t>1</a:t>
            </a:fld>
            <a:endParaRPr lang="en-US" dirty="0"/>
          </a:p>
        </p:txBody>
      </p:sp>
    </p:spTree>
    <p:extLst>
      <p:ext uri="{BB962C8B-B14F-4D97-AF65-F5344CB8AC3E}">
        <p14:creationId xmlns:p14="http://schemas.microsoft.com/office/powerpoint/2010/main" val="755717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3 year cycle 6/1 thru 5/31</a:t>
            </a:r>
          </a:p>
          <a:p>
            <a:pPr marL="171450" indent="-171450">
              <a:buFont typeface="Arial" panose="020B0604020202020204" pitchFamily="34" charset="0"/>
              <a:buChar char="•"/>
            </a:pPr>
            <a:r>
              <a:rPr lang="en-US" dirty="0"/>
              <a:t>Retest for maintenance requires taking both modules over to</a:t>
            </a:r>
            <a:r>
              <a:rPr lang="en-US" baseline="0" dirty="0"/>
              <a:t> earn the CHFP and be reinstated</a:t>
            </a:r>
            <a:r>
              <a:rPr lang="en-US" dirty="0"/>
              <a:t>.</a:t>
            </a:r>
          </a:p>
        </p:txBody>
      </p:sp>
      <p:sp>
        <p:nvSpPr>
          <p:cNvPr id="4" name="Slide Number Placeholder 3"/>
          <p:cNvSpPr>
            <a:spLocks noGrp="1"/>
          </p:cNvSpPr>
          <p:nvPr>
            <p:ph type="sldNum" sz="quarter" idx="10"/>
          </p:nvPr>
        </p:nvSpPr>
        <p:spPr/>
        <p:txBody>
          <a:bodyPr/>
          <a:lstStyle/>
          <a:p>
            <a:fld id="{4E65B6DF-673B-41C5-A3DB-4A1F986F2C07}" type="slidenum">
              <a:rPr lang="en-US" smtClean="0"/>
              <a:t>11</a:t>
            </a:fld>
            <a:endParaRPr lang="en-US" dirty="0"/>
          </a:p>
        </p:txBody>
      </p:sp>
    </p:spTree>
    <p:extLst>
      <p:ext uri="{BB962C8B-B14F-4D97-AF65-F5344CB8AC3E}">
        <p14:creationId xmlns:p14="http://schemas.microsoft.com/office/powerpoint/2010/main" val="35339193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Demonstrate your know how to drive value in the current value-based health care environment: Earn the CHFP</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12</a:t>
            </a:fld>
            <a:endParaRPr lang="en-US" dirty="0"/>
          </a:p>
        </p:txBody>
      </p:sp>
    </p:spTree>
    <p:extLst>
      <p:ext uri="{BB962C8B-B14F-4D97-AF65-F5344CB8AC3E}">
        <p14:creationId xmlns:p14="http://schemas.microsoft.com/office/powerpoint/2010/main" val="3992072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dirty="0"/>
              <a:t>Online FAQ’S </a:t>
            </a:r>
          </a:p>
          <a:p>
            <a:pPr marL="171450" indent="-171450">
              <a:buFont typeface="Arial" panose="020B0604020202020204" pitchFamily="34" charset="0"/>
              <a:buChar char="•"/>
            </a:pPr>
            <a:r>
              <a:rPr lang="en-US" dirty="0"/>
              <a:t>HFMA National Website</a:t>
            </a:r>
            <a:r>
              <a:rPr lang="en-US" baseline="0" dirty="0"/>
              <a:t> - </a:t>
            </a:r>
            <a:r>
              <a:rPr lang="en-US" dirty="0">
                <a:hlinkClick r:id="rId3"/>
              </a:rPr>
              <a:t>www.hfma.org\CHFP</a:t>
            </a:r>
            <a:endParaRPr lang="en-US" dirty="0"/>
          </a:p>
          <a:p>
            <a:pPr marL="171450" lvl="0" indent="-171450">
              <a:buFont typeface="Arial" pitchFamily="34" charset="0"/>
              <a:buChar char="•"/>
            </a:pPr>
            <a:r>
              <a:rPr lang="en-US" dirty="0"/>
              <a:t>Local Chapter Website</a:t>
            </a:r>
          </a:p>
          <a:p>
            <a:pPr marL="171450" lvl="0" indent="-171450">
              <a:buFont typeface="Arial" pitchFamily="34" charset="0"/>
              <a:buChar char="•"/>
            </a:pPr>
            <a:r>
              <a:rPr lang="en-US" dirty="0"/>
              <a:t>HFMA National Career Services Department</a:t>
            </a:r>
            <a:r>
              <a:rPr lang="en-US" baseline="0" dirty="0"/>
              <a:t> for further assistance and any questions: </a:t>
            </a:r>
            <a:r>
              <a:rPr lang="en-US" dirty="0">
                <a:hlinkClick r:id="rId4"/>
              </a:rPr>
              <a:t>careerservices@hfma.org</a:t>
            </a:r>
            <a:r>
              <a:rPr lang="en-US" dirty="0"/>
              <a:t> or call (800) 252-4362 and ask for Career Services</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13</a:t>
            </a:fld>
            <a:endParaRPr lang="en-US" dirty="0"/>
          </a:p>
        </p:txBody>
      </p:sp>
    </p:spTree>
    <p:extLst>
      <p:ext uri="{BB962C8B-B14F-4D97-AF65-F5344CB8AC3E}">
        <p14:creationId xmlns:p14="http://schemas.microsoft.com/office/powerpoint/2010/main" val="14223379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14</a:t>
            </a:fld>
            <a:endParaRPr lang="en-US" dirty="0"/>
          </a:p>
        </p:txBody>
      </p:sp>
    </p:spTree>
    <p:extLst>
      <p:ext uri="{BB962C8B-B14F-4D97-AF65-F5344CB8AC3E}">
        <p14:creationId xmlns:p14="http://schemas.microsoft.com/office/powerpoint/2010/main" val="773157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Credibility (in the Marketplace) - </a:t>
            </a:r>
            <a:r>
              <a:rPr lang="en-US" dirty="0"/>
              <a:t>Recognition by a third party (list credential on business cards, email signature)</a:t>
            </a:r>
          </a:p>
          <a:p>
            <a:r>
              <a:rPr lang="en-US" sz="1200" dirty="0"/>
              <a:t>Enhances professional reputation (including career advancement and/or</a:t>
            </a:r>
            <a:r>
              <a:rPr lang="en-US" sz="1200" baseline="0" dirty="0"/>
              <a:t> increased earnings)</a:t>
            </a:r>
            <a:endParaRPr lang="en-US" sz="1200" dirty="0"/>
          </a:p>
          <a:p>
            <a:r>
              <a:rPr lang="en-US" sz="1200" dirty="0"/>
              <a:t>Supports continued professional development</a:t>
            </a:r>
          </a:p>
          <a:p>
            <a:r>
              <a:rPr lang="en-US" sz="1200" dirty="0"/>
              <a:t>Demonstrates a certain level of knowledge and skill</a:t>
            </a:r>
          </a:p>
          <a:p>
            <a:r>
              <a:rPr lang="en-US" sz="1200" dirty="0"/>
              <a:t>Demonstrates a high level of commitment to the field of practice</a:t>
            </a:r>
          </a:p>
          <a:p>
            <a:pPr marL="0" indent="0">
              <a:buFont typeface="Arial" panose="020B0604020202020204" pitchFamily="34" charset="0"/>
              <a:buNone/>
            </a:pPr>
            <a:endParaRPr lang="en-US" dirty="0"/>
          </a:p>
          <a:p>
            <a:pPr marL="174056" indent="-174056">
              <a:buFont typeface="Arial" panose="020B0604020202020204" pitchFamily="34" charset="0"/>
              <a:buChar char="•"/>
            </a:pPr>
            <a:r>
              <a:rPr lang="en-US" dirty="0"/>
              <a:t>Practically  –how does the CHFP benefit you and your career?</a:t>
            </a:r>
          </a:p>
          <a:p>
            <a:pPr marL="174056" indent="-174056">
              <a:buFont typeface="Arial" panose="020B0604020202020204" pitchFamily="34" charset="0"/>
              <a:buChar char="•"/>
            </a:pPr>
            <a:r>
              <a:rPr lang="en-US" dirty="0"/>
              <a:t>The CHFP will help you be developing your fiscal literacy – the understanding of how money words and is managed and it will help you make sound business judgments by examining the business environment in which you will apply that fiscal literacy.</a:t>
            </a:r>
          </a:p>
          <a:p>
            <a:pPr marL="174056" indent="-174056">
              <a:buFont typeface="Arial" panose="020B0604020202020204" pitchFamily="34" charset="0"/>
              <a:buChar char="•"/>
            </a:pPr>
            <a:r>
              <a:rPr lang="en-US" dirty="0"/>
              <a:t>The CHFP provides a method for focusing on what’s truly important and aligning to that.  When that alignment occurs, you transition into a value driver. </a:t>
            </a:r>
          </a:p>
          <a:p>
            <a:pPr marL="174056" indent="-174056">
              <a:buFont typeface="Arial" panose="020B0604020202020204" pitchFamily="34" charset="0"/>
              <a:buChar char="•"/>
            </a:pPr>
            <a:r>
              <a:rPr lang="en-US" dirty="0"/>
              <a:t>Further, you will know why and how you operate as a value driver and can help others to do the same.</a:t>
            </a:r>
          </a:p>
        </p:txBody>
      </p:sp>
      <p:sp>
        <p:nvSpPr>
          <p:cNvPr id="4" name="Slide Number Placeholder 3"/>
          <p:cNvSpPr>
            <a:spLocks noGrp="1"/>
          </p:cNvSpPr>
          <p:nvPr>
            <p:ph type="sldNum" sz="quarter" idx="10"/>
          </p:nvPr>
        </p:nvSpPr>
        <p:spPr/>
        <p:txBody>
          <a:bodyPr/>
          <a:lstStyle/>
          <a:p>
            <a:fld id="{4E65B6DF-673B-41C5-A3DB-4A1F986F2C07}" type="slidenum">
              <a:rPr lang="en-US" smtClean="0"/>
              <a:t>3</a:t>
            </a:fld>
            <a:endParaRPr lang="en-US" dirty="0"/>
          </a:p>
        </p:txBody>
      </p:sp>
    </p:spTree>
    <p:extLst>
      <p:ext uri="{BB962C8B-B14F-4D97-AF65-F5344CB8AC3E}">
        <p14:creationId xmlns:p14="http://schemas.microsoft.com/office/powerpoint/2010/main" val="15156243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rPr>
              <a:t>The CHFP program is structured in two (2) modules: HFMA’s Business of Health Care and Operational Excellence: Pursuing Strategy. Module I consists of six courses-listed here; module two contains a series of randomize case studies  examine payer, physician and provider business issues.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solidFill>
                <a:prstClr val="black"/>
              </a:solidFill>
            </a:endParaRPr>
          </a:p>
          <a:p>
            <a:pPr marL="0" indent="0">
              <a:buNone/>
            </a:pPr>
            <a:r>
              <a:rPr lang="en-US" dirty="0"/>
              <a:t>2 part structure:</a:t>
            </a:r>
          </a:p>
          <a:p>
            <a:pPr marL="821593" lvl="1" indent="-464733">
              <a:buFont typeface="+mj-lt"/>
              <a:buAutoNum type="arabicParenR"/>
            </a:pPr>
            <a:r>
              <a:rPr lang="en-US" b="1" dirty="0"/>
              <a:t>The Business of Health Care</a:t>
            </a:r>
          </a:p>
          <a:p>
            <a:pPr marL="1489310" lvl="3" indent="-464733">
              <a:buNone/>
            </a:pPr>
            <a:r>
              <a:rPr lang="en-US" sz="2349" dirty="0"/>
              <a:t>- Understanding the business environment </a:t>
            </a:r>
          </a:p>
          <a:p>
            <a:pPr marL="1489310" lvl="3" indent="-464733">
              <a:buNone/>
            </a:pPr>
            <a:r>
              <a:rPr lang="en-US" sz="2349" dirty="0"/>
              <a:t>  from a finance perspective</a:t>
            </a:r>
          </a:p>
          <a:p>
            <a:pPr marL="821593" lvl="1" indent="-464733">
              <a:buFont typeface="+mj-lt"/>
              <a:buAutoNum type="arabicParenR"/>
            </a:pPr>
            <a:r>
              <a:rPr lang="en-US" b="1" dirty="0"/>
              <a:t>Operational Excellence</a:t>
            </a:r>
          </a:p>
          <a:p>
            <a:pPr marL="1133843" lvl="2" indent="-464733">
              <a:buNone/>
            </a:pPr>
            <a:r>
              <a:rPr lang="en-US" sz="2349" dirty="0"/>
              <a:t>	- Providers, Physicians and Payee business challenges</a:t>
            </a:r>
          </a:p>
          <a:p>
            <a:pPr marL="0" indent="0" defTabSz="464149">
              <a:buFont typeface="Arial" panose="020B0604020202020204" pitchFamily="34" charset="0"/>
              <a:buNone/>
            </a:pPr>
            <a:endParaRPr lang="en-US" dirty="0">
              <a:solidFill>
                <a:prstClr val="black"/>
              </a:solidFill>
            </a:endParaRPr>
          </a:p>
          <a:p>
            <a:endParaRPr lang="en-US" dirty="0"/>
          </a:p>
        </p:txBody>
      </p:sp>
      <p:sp>
        <p:nvSpPr>
          <p:cNvPr id="4" name="Slide Number Placeholder 3"/>
          <p:cNvSpPr>
            <a:spLocks noGrp="1"/>
          </p:cNvSpPr>
          <p:nvPr>
            <p:ph type="sldNum" sz="quarter" idx="10"/>
          </p:nvPr>
        </p:nvSpPr>
        <p:spPr/>
        <p:txBody>
          <a:bodyPr/>
          <a:lstStyle/>
          <a:p>
            <a:fld id="{4E65B6DF-673B-41C5-A3DB-4A1F986F2C07}" type="slidenum">
              <a:rPr lang="en-US" smtClean="0"/>
              <a:t>4</a:t>
            </a:fld>
            <a:endParaRPr lang="en-US" dirty="0"/>
          </a:p>
        </p:txBody>
      </p:sp>
    </p:spTree>
    <p:extLst>
      <p:ext uri="{BB962C8B-B14F-4D97-AF65-F5344CB8AC3E}">
        <p14:creationId xmlns:p14="http://schemas.microsoft.com/office/powerpoint/2010/main" val="39328238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FontTx/>
              <a:buNone/>
            </a:pPr>
            <a:r>
              <a:rPr lang="en-US" sz="1200" kern="1200" dirty="0">
                <a:solidFill>
                  <a:schemeClr val="tx1"/>
                </a:solidFill>
                <a:effectLst/>
                <a:latin typeface="+mn-lt"/>
                <a:ea typeface="+mn-ea"/>
                <a:cs typeface="+mn-cs"/>
              </a:rPr>
              <a:t>Purpose of the CHFP Program: learning, not demonstrating experience and expertise</a:t>
            </a:r>
          </a:p>
        </p:txBody>
      </p:sp>
      <p:sp>
        <p:nvSpPr>
          <p:cNvPr id="4" name="Slide Number Placeholder 3"/>
          <p:cNvSpPr>
            <a:spLocks noGrp="1"/>
          </p:cNvSpPr>
          <p:nvPr>
            <p:ph type="sldNum" sz="quarter" idx="10"/>
          </p:nvPr>
        </p:nvSpPr>
        <p:spPr/>
        <p:txBody>
          <a:bodyPr/>
          <a:lstStyle/>
          <a:p>
            <a:pPr>
              <a:defRPr/>
            </a:pPr>
            <a:fld id="{4FE5C516-07B4-45AB-B50E-CBCED4820D7A}" type="slidenum">
              <a:rPr lang="en-US" smtClean="0"/>
              <a:pPr>
                <a:defRPr/>
              </a:pPr>
              <a:t>5</a:t>
            </a:fld>
            <a:endParaRPr lang="en-US" dirty="0"/>
          </a:p>
        </p:txBody>
      </p:sp>
    </p:spTree>
    <p:extLst>
      <p:ext uri="{BB962C8B-B14F-4D97-AF65-F5344CB8AC3E}">
        <p14:creationId xmlns:p14="http://schemas.microsoft.com/office/powerpoint/2010/main" val="34975080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Here is a high</a:t>
            </a:r>
            <a:r>
              <a:rPr lang="en-US" baseline="0" dirty="0"/>
              <a:t> l</a:t>
            </a:r>
            <a:r>
              <a:rPr lang="en-US" dirty="0"/>
              <a:t>evel outline of</a:t>
            </a:r>
            <a:r>
              <a:rPr lang="en-US" baseline="0" dirty="0"/>
              <a:t> the content of the first module. A few items to note:</a:t>
            </a:r>
          </a:p>
          <a:p>
            <a:pPr>
              <a:buFont typeface="Arial" pitchFamily="34" charset="0"/>
              <a:buChar char="•"/>
            </a:pPr>
            <a:r>
              <a:rPr lang="en-US" dirty="0"/>
              <a:t> The focus is on understanding the business environment from a finance perspective. Our profession's financial skills are situated</a:t>
            </a:r>
            <a:r>
              <a:rPr lang="en-US" baseline="0" dirty="0"/>
              <a:t> </a:t>
            </a:r>
            <a:r>
              <a:rPr lang="en-US" dirty="0"/>
              <a:t> into a broad perspective aimed at developing business acumen;</a:t>
            </a:r>
          </a:p>
          <a:p>
            <a:pPr>
              <a:buFont typeface="Arial" pitchFamily="34" charset="0"/>
              <a:buChar char="•"/>
            </a:pPr>
            <a:r>
              <a:rPr lang="en-US" dirty="0"/>
              <a:t>The broader perspective is the business realities for payers and physicians as well as providers</a:t>
            </a:r>
          </a:p>
          <a:p>
            <a:pPr>
              <a:buFont typeface="Arial" pitchFamily="34" charset="0"/>
              <a:buChar char="•"/>
            </a:pPr>
            <a:r>
              <a:rPr lang="en-US" dirty="0"/>
              <a:t> A fundamental business assumption in building the</a:t>
            </a:r>
            <a:r>
              <a:rPr lang="en-US" baseline="0" dirty="0"/>
              <a:t> content: CHFPs will have to work in a collaborative, multidisciplinary workplace resulting from the transformation of care.</a:t>
            </a:r>
            <a:endParaRPr lang="en-US" dirty="0"/>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6</a:t>
            </a:fld>
            <a:endParaRPr lang="en-US" dirty="0"/>
          </a:p>
        </p:txBody>
      </p:sp>
    </p:spTree>
    <p:extLst>
      <p:ext uri="{BB962C8B-B14F-4D97-AF65-F5344CB8AC3E}">
        <p14:creationId xmlns:p14="http://schemas.microsoft.com/office/powerpoint/2010/main" val="15846916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Outline for module II – Operational Excellence – payer, physician and provider business concerns.</a:t>
            </a:r>
          </a:p>
          <a:p>
            <a:pPr>
              <a:buFont typeface="Arial" pitchFamily="34" charset="0"/>
              <a:buChar char="•"/>
            </a:pPr>
            <a:r>
              <a:rPr lang="en-US" dirty="0"/>
              <a:t> Utilizes case studies to present candidates the opportunity to see real-world business situations and test their ability to apply the learning gained</a:t>
            </a:r>
            <a:r>
              <a:rPr lang="en-US" baseline="0" dirty="0"/>
              <a:t> in Module I.</a:t>
            </a:r>
          </a:p>
          <a:p>
            <a:pPr>
              <a:buFont typeface="Arial" pitchFamily="34" charset="0"/>
              <a:buChar char="•"/>
            </a:pPr>
            <a:r>
              <a:rPr lang="en-US" baseline="0" dirty="0"/>
              <a:t> This module encourages multi-disciplinary thinking and appreciation of other professional’s business concerns.</a:t>
            </a: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4FE5C516-07B4-45AB-B50E-CBCED4820D7A}" type="slidenum">
              <a:rPr lang="en-US" smtClean="0"/>
              <a:pPr>
                <a:defRPr/>
              </a:pPr>
              <a:t>7</a:t>
            </a:fld>
            <a:endParaRPr lang="en-US" dirty="0"/>
          </a:p>
        </p:txBody>
      </p:sp>
    </p:spTree>
    <p:extLst>
      <p:ext uri="{BB962C8B-B14F-4D97-AF65-F5344CB8AC3E}">
        <p14:creationId xmlns:p14="http://schemas.microsoft.com/office/powerpoint/2010/main" val="4081926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The Concept Guides are available in the eLearning</a:t>
            </a:r>
            <a:r>
              <a:rPr lang="en-US" sz="1200" kern="1200" baseline="0" dirty="0">
                <a:solidFill>
                  <a:schemeClr val="tx1"/>
                </a:solidFill>
                <a:latin typeface="+mn-lt"/>
                <a:ea typeface="+mn-ea"/>
                <a:cs typeface="+mn-cs"/>
              </a:rPr>
              <a:t> course materials as part of the purchase price.</a:t>
            </a:r>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Module I - The </a:t>
            </a:r>
            <a:r>
              <a:rPr lang="en-US" sz="1200" i="1" kern="1200" dirty="0">
                <a:solidFill>
                  <a:schemeClr val="tx1"/>
                </a:solidFill>
                <a:latin typeface="+mn-lt"/>
                <a:ea typeface="+mn-ea"/>
                <a:cs typeface="+mn-cs"/>
              </a:rPr>
              <a:t>Business of Health Care</a:t>
            </a:r>
            <a:r>
              <a:rPr lang="en-US" sz="1200" kern="1200" dirty="0">
                <a:solidFill>
                  <a:schemeClr val="tx1"/>
                </a:solidFill>
                <a:latin typeface="+mn-lt"/>
                <a:ea typeface="+mn-ea"/>
                <a:cs typeface="+mn-cs"/>
              </a:rPr>
              <a:t> is designed as an online learning experience. Each course is designed to assist you in learning at your own pace. There are brief knowledge demonstration exercises through each course as well as a quiz to conclude each course. Additionally, once you have completed all courses, there is a comprehensive examination to validate your knowledge.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In addition, there is a Concept Guide that can be used as a study guide as you review each course. The guide</a:t>
            </a:r>
            <a:r>
              <a:rPr lang="en-US" sz="1200" kern="1200" dirty="0">
                <a:solidFill>
                  <a:schemeClr val="tx1"/>
                </a:solidFill>
                <a:effectLst/>
                <a:latin typeface="+mn-lt"/>
                <a:ea typeface="+mn-ea"/>
                <a:cs typeface="+mn-cs"/>
              </a:rPr>
              <a:t> includes answers to the learning exercises.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r>
              <a:rPr lang="en-US" dirty="0"/>
              <a:t>Module II –  </a:t>
            </a:r>
            <a:r>
              <a:rPr lang="en-US" i="1" dirty="0"/>
              <a:t>Operational Excellence</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preview (guide) indicates the key business challenges that will be presented and attunes candidates to areas of professional practice that may be less familiar.  The concept guide can then be used to focus additional outside reading and study on unfamiliar issues.</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8</a:t>
            </a:fld>
            <a:endParaRPr lang="en-US" dirty="0"/>
          </a:p>
        </p:txBody>
      </p:sp>
    </p:spTree>
    <p:extLst>
      <p:ext uri="{BB962C8B-B14F-4D97-AF65-F5344CB8AC3E}">
        <p14:creationId xmlns:p14="http://schemas.microsoft.com/office/powerpoint/2010/main" val="17489183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056" indent="-174056" defTabSz="464149">
              <a:buFont typeface="Arial" panose="020B0604020202020204" pitchFamily="34" charset="0"/>
              <a:buChar char="•"/>
            </a:pPr>
            <a:r>
              <a:rPr lang="en-US" dirty="0">
                <a:solidFill>
                  <a:prstClr val="black"/>
                </a:solidFill>
              </a:rPr>
              <a:t>The CHFP- Certified Healthcare Financial Professional -</a:t>
            </a:r>
            <a:r>
              <a:rPr lang="en-US" baseline="0" dirty="0">
                <a:solidFill>
                  <a:prstClr val="black"/>
                </a:solidFill>
              </a:rPr>
              <a:t> </a:t>
            </a:r>
            <a:r>
              <a:rPr lang="en-US" dirty="0">
                <a:solidFill>
                  <a:prstClr val="black"/>
                </a:solidFill>
              </a:rPr>
              <a:t>is awarded upon the successful completion of both modules’ examinations as noted here. The examinations are part of the online course and may be taken in a office or at home. Both examinations are 4 part multiple choice</a:t>
            </a:r>
            <a:r>
              <a:rPr lang="en-US" baseline="0" dirty="0">
                <a:solidFill>
                  <a:prstClr val="black"/>
                </a:solidFill>
              </a:rPr>
              <a:t> question format.</a:t>
            </a:r>
          </a:p>
          <a:p>
            <a:pPr marL="0" indent="0" defTabSz="464149">
              <a:buFont typeface="Arial" panose="020B0604020202020204" pitchFamily="34" charset="0"/>
              <a:buNone/>
            </a:pPr>
            <a:endParaRPr lang="en-US" dirty="0">
              <a:solidFill>
                <a:prstClr val="black"/>
              </a:solidFill>
            </a:endParaRPr>
          </a:p>
          <a:p>
            <a:pPr marL="174056" indent="-174056" defTabSz="464149">
              <a:buFont typeface="Arial" panose="020B0604020202020204" pitchFamily="34" charset="0"/>
              <a:buChar char="•"/>
            </a:pPr>
            <a:r>
              <a:rPr lang="en-US" dirty="0">
                <a:solidFill>
                  <a:prstClr val="black"/>
                </a:solidFill>
              </a:rPr>
              <a:t>There is a 30 day waiting period  to retake the exam if necessary. The exam may be taken as many times as needed to successfully complete the program (within the 12 month access period).</a:t>
            </a:r>
          </a:p>
          <a:p>
            <a:pPr marL="174056" indent="-174056" defTabSz="464149">
              <a:buFont typeface="Arial" panose="020B0604020202020204" pitchFamily="34" charset="0"/>
              <a:buChar char="•"/>
            </a:pPr>
            <a:endParaRPr lang="en-US" dirty="0">
              <a:solidFill>
                <a:prstClr val="black"/>
              </a:solidFill>
            </a:endParaRPr>
          </a:p>
          <a:p>
            <a:pPr marL="174056" indent="-174056" defTabSz="464149">
              <a:buFont typeface="Arial" panose="020B0604020202020204" pitchFamily="34" charset="0"/>
              <a:buChar char="•"/>
            </a:pPr>
            <a:endParaRPr lang="en-US" dirty="0">
              <a:solidFill>
                <a:prstClr val="black"/>
              </a:solidFill>
            </a:endParaRPr>
          </a:p>
          <a:p>
            <a:endParaRPr lang="en-US" dirty="0"/>
          </a:p>
        </p:txBody>
      </p:sp>
      <p:sp>
        <p:nvSpPr>
          <p:cNvPr id="4" name="Slide Number Placeholder 3"/>
          <p:cNvSpPr>
            <a:spLocks noGrp="1"/>
          </p:cNvSpPr>
          <p:nvPr>
            <p:ph type="sldNum" sz="quarter" idx="10"/>
          </p:nvPr>
        </p:nvSpPr>
        <p:spPr/>
        <p:txBody>
          <a:bodyPr/>
          <a:lstStyle/>
          <a:p>
            <a:fld id="{4E65B6DF-673B-41C5-A3DB-4A1F986F2C07}" type="slidenum">
              <a:rPr lang="en-US" smtClean="0"/>
              <a:t>9</a:t>
            </a:fld>
            <a:endParaRPr lang="en-US" dirty="0"/>
          </a:p>
        </p:txBody>
      </p:sp>
    </p:spTree>
    <p:extLst>
      <p:ext uri="{BB962C8B-B14F-4D97-AF65-F5344CB8AC3E}">
        <p14:creationId xmlns:p14="http://schemas.microsoft.com/office/powerpoint/2010/main" val="38809598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55600" y="1109663"/>
            <a:ext cx="9855200" cy="5543550"/>
          </a:xfrm>
        </p:spPr>
      </p:sp>
      <p:sp>
        <p:nvSpPr>
          <p:cNvPr id="3" name="Notes Placeholder 2"/>
          <p:cNvSpPr>
            <a:spLocks noGrp="1"/>
          </p:cNvSpPr>
          <p:nvPr>
            <p:ph type="body" idx="1"/>
          </p:nvPr>
        </p:nvSpPr>
        <p:spPr/>
        <p:txBody>
          <a:bodyPr>
            <a:normAutofit/>
          </a:bodyPr>
          <a:lstStyle/>
          <a:p>
            <a:pPr marL="1714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HFMA Regular Membership is required to take Module II and to hold the designation.</a:t>
            </a:r>
            <a:r>
              <a:rPr lang="en-US" baseline="0" dirty="0"/>
              <a:t> </a:t>
            </a:r>
            <a:r>
              <a:rPr lang="en-US" sz="1800" dirty="0"/>
              <a:t>Student</a:t>
            </a:r>
            <a:r>
              <a:rPr lang="en-US" sz="1800" baseline="0" dirty="0"/>
              <a:t> Members are not eligible.</a:t>
            </a:r>
          </a:p>
          <a:p>
            <a:pPr marL="1714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aseline="0" dirty="0"/>
              <a:t>LMS= Learning Management System (HFMA’s online learning portal)</a:t>
            </a:r>
            <a:endParaRPr lang="en-US" sz="1800" dirty="0"/>
          </a:p>
        </p:txBody>
      </p:sp>
      <p:sp>
        <p:nvSpPr>
          <p:cNvPr id="4" name="Slide Number Placeholder 3"/>
          <p:cNvSpPr>
            <a:spLocks noGrp="1"/>
          </p:cNvSpPr>
          <p:nvPr>
            <p:ph type="sldNum" sz="quarter" idx="10"/>
          </p:nvPr>
        </p:nvSpPr>
        <p:spPr/>
        <p:txBody>
          <a:bodyPr/>
          <a:lstStyle/>
          <a:p>
            <a:pPr>
              <a:defRPr/>
            </a:pPr>
            <a:fld id="{4FE5C516-07B4-45AB-B50E-CBCED4820D7A}" type="slidenum">
              <a:rPr lang="en-US" smtClean="0"/>
              <a:pPr>
                <a:defRPr/>
              </a:pPr>
              <a:t>10</a:t>
            </a:fld>
            <a:endParaRPr lang="en-US" dirty="0"/>
          </a:p>
        </p:txBody>
      </p:sp>
    </p:spTree>
    <p:extLst>
      <p:ext uri="{BB962C8B-B14F-4D97-AF65-F5344CB8AC3E}">
        <p14:creationId xmlns:p14="http://schemas.microsoft.com/office/powerpoint/2010/main" val="4110568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838CF19-FDC4-4978-A5B7-CE017358596F}" type="datetimeFigureOut">
              <a:rPr lang="en-US" smtClean="0"/>
              <a:t>4/8/2019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5A3EC4C-73D0-4CD4-A41B-8874B97EBC83}" type="slidenum">
              <a:rPr lang="en-US" smtClean="0"/>
              <a:t>‹#›</a:t>
            </a:fld>
            <a:endParaRPr lang="en-US" dirty="0"/>
          </a:p>
        </p:txBody>
      </p:sp>
    </p:spTree>
    <p:extLst>
      <p:ext uri="{BB962C8B-B14F-4D97-AF65-F5344CB8AC3E}">
        <p14:creationId xmlns:p14="http://schemas.microsoft.com/office/powerpoint/2010/main" val="2589231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38CF19-FDC4-4978-A5B7-CE017358596F}" type="datetimeFigureOut">
              <a:rPr lang="en-US" smtClean="0"/>
              <a:t>4/8/2019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5A3EC4C-73D0-4CD4-A41B-8874B97EBC83}" type="slidenum">
              <a:rPr lang="en-US" smtClean="0"/>
              <a:t>‹#›</a:t>
            </a:fld>
            <a:endParaRPr lang="en-US" dirty="0"/>
          </a:p>
        </p:txBody>
      </p:sp>
    </p:spTree>
    <p:extLst>
      <p:ext uri="{BB962C8B-B14F-4D97-AF65-F5344CB8AC3E}">
        <p14:creationId xmlns:p14="http://schemas.microsoft.com/office/powerpoint/2010/main" val="3382771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38CF19-FDC4-4978-A5B7-CE017358596F}" type="datetimeFigureOut">
              <a:rPr lang="en-US" smtClean="0"/>
              <a:t>4/8/2019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5A3EC4C-73D0-4CD4-A41B-8874B97EBC83}" type="slidenum">
              <a:rPr lang="en-US" smtClean="0"/>
              <a:t>‹#›</a:t>
            </a:fld>
            <a:endParaRPr lang="en-US" dirty="0"/>
          </a:p>
        </p:txBody>
      </p:sp>
    </p:spTree>
    <p:extLst>
      <p:ext uri="{BB962C8B-B14F-4D97-AF65-F5344CB8AC3E}">
        <p14:creationId xmlns:p14="http://schemas.microsoft.com/office/powerpoint/2010/main" val="22798448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3" name="Content Placeholder 2"/>
          <p:cNvSpPr>
            <a:spLocks noGrp="1"/>
          </p:cNvSpPr>
          <p:nvPr>
            <p:ph sz="half" idx="1" hasCustomPrompt="1"/>
          </p:nvPr>
        </p:nvSpPr>
        <p:spPr>
          <a:xfrm>
            <a:off x="914400" y="1600200"/>
            <a:ext cx="10363200" cy="4191000"/>
          </a:xfrm>
        </p:spPr>
        <p:txBody>
          <a:bodyPr lIns="0" tIns="0" rIns="0" bIns="0">
            <a:noAutofit/>
          </a:bodyPr>
          <a:lstStyle>
            <a:lvl1pPr marL="347472" indent="-347472">
              <a:lnSpc>
                <a:spcPts val="3000"/>
              </a:lnSpc>
              <a:spcBef>
                <a:spcPts val="1200"/>
              </a:spcBef>
              <a:buSzPct val="100000"/>
              <a:defRPr sz="2800">
                <a:solidFill>
                  <a:srgbClr val="006699"/>
                </a:solidFill>
                <a:effectLst/>
              </a:defRPr>
            </a:lvl1pPr>
            <a:lvl2pPr marL="685800" indent="-320040">
              <a:lnSpc>
                <a:spcPts val="2800"/>
              </a:lnSpc>
              <a:spcBef>
                <a:spcPts val="1200"/>
              </a:spcBef>
              <a:buClr>
                <a:schemeClr val="bg2"/>
              </a:buClr>
              <a:defRPr sz="2600">
                <a:solidFill>
                  <a:srgbClr val="006699"/>
                </a:solidFill>
                <a:effectLst/>
              </a:defRPr>
            </a:lvl2pPr>
            <a:lvl3pPr marL="1005840" indent="-320040">
              <a:lnSpc>
                <a:spcPts val="2800"/>
              </a:lnSpc>
              <a:spcBef>
                <a:spcPts val="1200"/>
              </a:spcBef>
              <a:defRPr sz="2400">
                <a:solidFill>
                  <a:srgbClr val="006699"/>
                </a:solidFill>
                <a:effectLst/>
              </a:defRPr>
            </a:lvl3pPr>
            <a:lvl4pPr>
              <a:lnSpc>
                <a:spcPts val="2800"/>
              </a:lnSpc>
              <a:defRPr sz="22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 </a:t>
            </a:r>
          </a:p>
          <a:p>
            <a:pPr lvl="1"/>
            <a:r>
              <a:rPr lang="en-US" dirty="0"/>
              <a:t>Second level</a:t>
            </a:r>
          </a:p>
          <a:p>
            <a:pPr lvl="2"/>
            <a:r>
              <a:rPr lang="en-US" dirty="0"/>
              <a:t>Third level</a:t>
            </a:r>
          </a:p>
          <a:p>
            <a:pPr lvl="3"/>
            <a:r>
              <a:rPr lang="en-US" dirty="0"/>
              <a:t>Fourth level</a:t>
            </a:r>
          </a:p>
        </p:txBody>
      </p:sp>
      <p:cxnSp>
        <p:nvCxnSpPr>
          <p:cNvPr id="14" name="Straight Connector 13"/>
          <p:cNvCxnSpPr/>
          <p:nvPr userDrawn="1"/>
        </p:nvCxnSpPr>
        <p:spPr>
          <a:xfrm>
            <a:off x="914400" y="1219200"/>
            <a:ext cx="10363200" cy="1588"/>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7" name="Picture 6" descr="2018 hfma logo">
            <a:extLst>
              <a:ext uri="{FF2B5EF4-FFF2-40B4-BE49-F238E27FC236}">
                <a16:creationId xmlns:a16="http://schemas.microsoft.com/office/drawing/2014/main" id="{5A03B542-9426-4794-A0C6-50B1A3068B3E}"/>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4257" y="6009967"/>
            <a:ext cx="2067560" cy="709930"/>
          </a:xfrm>
          <a:prstGeom prst="rect">
            <a:avLst/>
          </a:prstGeom>
          <a:noFill/>
          <a:ln>
            <a:noFill/>
          </a:ln>
        </p:spPr>
      </p:pic>
    </p:spTree>
    <p:extLst>
      <p:ext uri="{BB962C8B-B14F-4D97-AF65-F5344CB8AC3E}">
        <p14:creationId xmlns:p14="http://schemas.microsoft.com/office/powerpoint/2010/main" val="313751651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3" name="Content Placeholder 2"/>
          <p:cNvSpPr>
            <a:spLocks noGrp="1"/>
          </p:cNvSpPr>
          <p:nvPr>
            <p:ph sz="half" idx="1" hasCustomPrompt="1"/>
          </p:nvPr>
        </p:nvSpPr>
        <p:spPr>
          <a:xfrm>
            <a:off x="914400" y="1600200"/>
            <a:ext cx="10363200" cy="4191000"/>
          </a:xfrm>
        </p:spPr>
        <p:txBody>
          <a:bodyPr lIns="0" tIns="0" rIns="0" bIns="0">
            <a:noAutofit/>
          </a:bodyPr>
          <a:lstStyle>
            <a:lvl1pPr marL="347472" indent="-347472">
              <a:lnSpc>
                <a:spcPts val="3000"/>
              </a:lnSpc>
              <a:spcBef>
                <a:spcPts val="1200"/>
              </a:spcBef>
              <a:buSzPct val="100000"/>
              <a:defRPr sz="2800">
                <a:solidFill>
                  <a:srgbClr val="006699"/>
                </a:solidFill>
                <a:effectLst/>
              </a:defRPr>
            </a:lvl1pPr>
            <a:lvl2pPr marL="685800" indent="-320040">
              <a:lnSpc>
                <a:spcPts val="2800"/>
              </a:lnSpc>
              <a:spcBef>
                <a:spcPts val="1200"/>
              </a:spcBef>
              <a:buClr>
                <a:schemeClr val="bg2"/>
              </a:buClr>
              <a:defRPr sz="2600">
                <a:solidFill>
                  <a:srgbClr val="006699"/>
                </a:solidFill>
                <a:effectLst/>
              </a:defRPr>
            </a:lvl2pPr>
            <a:lvl3pPr marL="1005840" indent="-320040">
              <a:lnSpc>
                <a:spcPts val="2800"/>
              </a:lnSpc>
              <a:spcBef>
                <a:spcPts val="1200"/>
              </a:spcBef>
              <a:defRPr sz="2400">
                <a:solidFill>
                  <a:srgbClr val="006699"/>
                </a:solidFill>
                <a:effectLst/>
              </a:defRPr>
            </a:lvl3pPr>
            <a:lvl4pPr>
              <a:lnSpc>
                <a:spcPts val="2800"/>
              </a:lnSpc>
              <a:defRPr sz="22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 </a:t>
            </a:r>
          </a:p>
          <a:p>
            <a:pPr lvl="1"/>
            <a:r>
              <a:rPr lang="en-US" dirty="0"/>
              <a:t>Second level</a:t>
            </a:r>
          </a:p>
          <a:p>
            <a:pPr lvl="2"/>
            <a:r>
              <a:rPr lang="en-US" dirty="0"/>
              <a:t>Third level</a:t>
            </a:r>
          </a:p>
          <a:p>
            <a:pPr lvl="3"/>
            <a:r>
              <a:rPr lang="en-US" dirty="0"/>
              <a:t>Fourth level</a:t>
            </a:r>
          </a:p>
        </p:txBody>
      </p:sp>
      <p:cxnSp>
        <p:nvCxnSpPr>
          <p:cNvPr id="14" name="Straight Connector 13"/>
          <p:cNvCxnSpPr/>
          <p:nvPr userDrawn="1"/>
        </p:nvCxnSpPr>
        <p:spPr>
          <a:xfrm>
            <a:off x="914400" y="1219200"/>
            <a:ext cx="10363200" cy="1588"/>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7" name="Picture 6" descr="2018 hfma logo">
            <a:extLst>
              <a:ext uri="{FF2B5EF4-FFF2-40B4-BE49-F238E27FC236}">
                <a16:creationId xmlns:a16="http://schemas.microsoft.com/office/drawing/2014/main" id="{C9436571-3FD8-4E03-8222-1277BD3C7EB7}"/>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1202" y="6148070"/>
            <a:ext cx="2067560" cy="709930"/>
          </a:xfrm>
          <a:prstGeom prst="rect">
            <a:avLst/>
          </a:prstGeom>
          <a:noFill/>
          <a:ln>
            <a:noFill/>
          </a:ln>
        </p:spPr>
      </p:pic>
    </p:spTree>
    <p:extLst>
      <p:ext uri="{BB962C8B-B14F-4D97-AF65-F5344CB8AC3E}">
        <p14:creationId xmlns:p14="http://schemas.microsoft.com/office/powerpoint/2010/main" val="315085182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3" name="Content Placeholder 2"/>
          <p:cNvSpPr>
            <a:spLocks noGrp="1"/>
          </p:cNvSpPr>
          <p:nvPr>
            <p:ph sz="half" idx="1" hasCustomPrompt="1"/>
          </p:nvPr>
        </p:nvSpPr>
        <p:spPr>
          <a:xfrm>
            <a:off x="914400" y="1600200"/>
            <a:ext cx="10363200" cy="4191000"/>
          </a:xfrm>
        </p:spPr>
        <p:txBody>
          <a:bodyPr lIns="0" tIns="0" rIns="0" bIns="0">
            <a:noAutofit/>
          </a:bodyPr>
          <a:lstStyle>
            <a:lvl1pPr marL="347472" indent="-347472">
              <a:lnSpc>
                <a:spcPts val="3000"/>
              </a:lnSpc>
              <a:spcBef>
                <a:spcPts val="1200"/>
              </a:spcBef>
              <a:buSzPct val="100000"/>
              <a:defRPr sz="2800">
                <a:solidFill>
                  <a:srgbClr val="006699"/>
                </a:solidFill>
                <a:effectLst/>
              </a:defRPr>
            </a:lvl1pPr>
            <a:lvl2pPr marL="685800" indent="-320040">
              <a:lnSpc>
                <a:spcPts val="2800"/>
              </a:lnSpc>
              <a:spcBef>
                <a:spcPts val="1200"/>
              </a:spcBef>
              <a:buClr>
                <a:schemeClr val="bg2"/>
              </a:buClr>
              <a:defRPr sz="2600">
                <a:solidFill>
                  <a:srgbClr val="006699"/>
                </a:solidFill>
                <a:effectLst/>
              </a:defRPr>
            </a:lvl2pPr>
            <a:lvl3pPr marL="1005840" indent="-320040">
              <a:lnSpc>
                <a:spcPts val="2800"/>
              </a:lnSpc>
              <a:spcBef>
                <a:spcPts val="1200"/>
              </a:spcBef>
              <a:defRPr sz="2400">
                <a:solidFill>
                  <a:srgbClr val="006699"/>
                </a:solidFill>
                <a:effectLst/>
              </a:defRPr>
            </a:lvl3pPr>
            <a:lvl4pPr>
              <a:lnSpc>
                <a:spcPts val="2800"/>
              </a:lnSpc>
              <a:defRPr sz="22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 </a:t>
            </a:r>
          </a:p>
          <a:p>
            <a:pPr lvl="1"/>
            <a:r>
              <a:rPr lang="en-US" dirty="0"/>
              <a:t>Second level</a:t>
            </a:r>
          </a:p>
          <a:p>
            <a:pPr lvl="2"/>
            <a:r>
              <a:rPr lang="en-US" dirty="0"/>
              <a:t>Third level</a:t>
            </a:r>
          </a:p>
          <a:p>
            <a:pPr lvl="3"/>
            <a:r>
              <a:rPr lang="en-US" dirty="0"/>
              <a:t>Fourth level</a:t>
            </a:r>
          </a:p>
        </p:txBody>
      </p:sp>
      <p:cxnSp>
        <p:nvCxnSpPr>
          <p:cNvPr id="14" name="Straight Connector 13"/>
          <p:cNvCxnSpPr/>
          <p:nvPr userDrawn="1"/>
        </p:nvCxnSpPr>
        <p:spPr>
          <a:xfrm>
            <a:off x="914400" y="1219200"/>
            <a:ext cx="10363200" cy="1588"/>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7" name="Picture 6" descr="2018 hfma logo">
            <a:extLst>
              <a:ext uri="{FF2B5EF4-FFF2-40B4-BE49-F238E27FC236}">
                <a16:creationId xmlns:a16="http://schemas.microsoft.com/office/drawing/2014/main" id="{EB2C8782-EB5C-4869-95B7-11016B99E735}"/>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22729" y="6020127"/>
            <a:ext cx="2067560" cy="709930"/>
          </a:xfrm>
          <a:prstGeom prst="rect">
            <a:avLst/>
          </a:prstGeom>
          <a:noFill/>
          <a:ln>
            <a:noFill/>
          </a:ln>
        </p:spPr>
      </p:pic>
    </p:spTree>
    <p:extLst>
      <p:ext uri="{BB962C8B-B14F-4D97-AF65-F5344CB8AC3E}">
        <p14:creationId xmlns:p14="http://schemas.microsoft.com/office/powerpoint/2010/main" val="193544038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5_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3" name="Content Placeholder 2"/>
          <p:cNvSpPr>
            <a:spLocks noGrp="1"/>
          </p:cNvSpPr>
          <p:nvPr>
            <p:ph sz="half" idx="1" hasCustomPrompt="1"/>
          </p:nvPr>
        </p:nvSpPr>
        <p:spPr>
          <a:xfrm>
            <a:off x="914400" y="1600200"/>
            <a:ext cx="10363200" cy="4191000"/>
          </a:xfrm>
        </p:spPr>
        <p:txBody>
          <a:bodyPr lIns="0" tIns="0" rIns="0" bIns="0">
            <a:noAutofit/>
          </a:bodyPr>
          <a:lstStyle>
            <a:lvl1pPr marL="347472" indent="-347472">
              <a:lnSpc>
                <a:spcPts val="3000"/>
              </a:lnSpc>
              <a:spcBef>
                <a:spcPts val="1200"/>
              </a:spcBef>
              <a:buSzPct val="100000"/>
              <a:defRPr sz="2800">
                <a:solidFill>
                  <a:srgbClr val="006699"/>
                </a:solidFill>
                <a:effectLst/>
              </a:defRPr>
            </a:lvl1pPr>
            <a:lvl2pPr marL="685800" indent="-320040">
              <a:lnSpc>
                <a:spcPts val="2800"/>
              </a:lnSpc>
              <a:spcBef>
                <a:spcPts val="1200"/>
              </a:spcBef>
              <a:buClr>
                <a:schemeClr val="bg2"/>
              </a:buClr>
              <a:defRPr sz="2600">
                <a:solidFill>
                  <a:srgbClr val="006699"/>
                </a:solidFill>
                <a:effectLst/>
              </a:defRPr>
            </a:lvl2pPr>
            <a:lvl3pPr marL="1005840" indent="-320040">
              <a:lnSpc>
                <a:spcPts val="2800"/>
              </a:lnSpc>
              <a:spcBef>
                <a:spcPts val="1200"/>
              </a:spcBef>
              <a:defRPr sz="2400">
                <a:solidFill>
                  <a:srgbClr val="006699"/>
                </a:solidFill>
                <a:effectLst/>
              </a:defRPr>
            </a:lvl3pPr>
            <a:lvl4pPr>
              <a:lnSpc>
                <a:spcPts val="2800"/>
              </a:lnSpc>
              <a:defRPr sz="22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 </a:t>
            </a:r>
          </a:p>
          <a:p>
            <a:pPr lvl="1"/>
            <a:r>
              <a:rPr lang="en-US" dirty="0"/>
              <a:t>Second level</a:t>
            </a:r>
          </a:p>
          <a:p>
            <a:pPr lvl="2"/>
            <a:r>
              <a:rPr lang="en-US" dirty="0"/>
              <a:t>Third level</a:t>
            </a:r>
          </a:p>
          <a:p>
            <a:pPr lvl="3"/>
            <a:r>
              <a:rPr lang="en-US" dirty="0"/>
              <a:t>Fourth level</a:t>
            </a:r>
          </a:p>
        </p:txBody>
      </p:sp>
      <p:cxnSp>
        <p:nvCxnSpPr>
          <p:cNvPr id="14" name="Straight Connector 13"/>
          <p:cNvCxnSpPr/>
          <p:nvPr userDrawn="1"/>
        </p:nvCxnSpPr>
        <p:spPr>
          <a:xfrm>
            <a:off x="914400" y="1219200"/>
            <a:ext cx="10363200" cy="1588"/>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7" name="Picture 6" descr="2018 hfma logo">
            <a:extLst>
              <a:ext uri="{FF2B5EF4-FFF2-40B4-BE49-F238E27FC236}">
                <a16:creationId xmlns:a16="http://schemas.microsoft.com/office/drawing/2014/main" id="{8E2D26BC-CC40-4509-84FC-72A080F58A69}"/>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1273" y="6020127"/>
            <a:ext cx="2067560" cy="709930"/>
          </a:xfrm>
          <a:prstGeom prst="rect">
            <a:avLst/>
          </a:prstGeom>
          <a:noFill/>
          <a:ln>
            <a:noFill/>
          </a:ln>
        </p:spPr>
      </p:pic>
    </p:spTree>
    <p:extLst>
      <p:ext uri="{BB962C8B-B14F-4D97-AF65-F5344CB8AC3E}">
        <p14:creationId xmlns:p14="http://schemas.microsoft.com/office/powerpoint/2010/main" val="37733439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Content Slide">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914401" y="1447801"/>
            <a:ext cx="10363201" cy="4572000"/>
          </a:xfrm>
        </p:spPr>
        <p:txBody>
          <a:bodyPr>
            <a:noAutofit/>
          </a:bodyPr>
          <a:lstStyle>
            <a:lvl1pPr marL="339015" indent="-339015">
              <a:lnSpc>
                <a:spcPts val="2927"/>
              </a:lnSpc>
              <a:spcBef>
                <a:spcPts val="1171"/>
              </a:spcBef>
              <a:buClr>
                <a:srgbClr val="006699"/>
              </a:buClr>
              <a:buSzPct val="100000"/>
              <a:defRPr sz="2530">
                <a:solidFill>
                  <a:srgbClr val="006699"/>
                </a:solidFill>
                <a:effectLst/>
                <a:latin typeface="+mn-lt"/>
              </a:defRPr>
            </a:lvl1pPr>
            <a:lvl2pPr marL="669110" indent="-312252">
              <a:lnSpc>
                <a:spcPts val="2732"/>
              </a:lnSpc>
              <a:spcBef>
                <a:spcPts val="1171"/>
              </a:spcBef>
              <a:buClr>
                <a:schemeClr val="bg2"/>
              </a:buClr>
              <a:defRPr sz="2349">
                <a:solidFill>
                  <a:srgbClr val="006699"/>
                </a:solidFill>
                <a:effectLst/>
                <a:latin typeface="+mn-lt"/>
              </a:defRPr>
            </a:lvl2pPr>
            <a:lvl3pPr marL="981360" indent="-312252">
              <a:lnSpc>
                <a:spcPts val="2732"/>
              </a:lnSpc>
              <a:spcBef>
                <a:spcPts val="1171"/>
              </a:spcBef>
              <a:buClr>
                <a:schemeClr val="bg2"/>
              </a:buClr>
              <a:defRPr sz="2169">
                <a:solidFill>
                  <a:srgbClr val="006699"/>
                </a:solidFill>
                <a:effectLst/>
                <a:latin typeface="+mn-lt"/>
              </a:defRPr>
            </a:lvl3pPr>
            <a:lvl4pPr>
              <a:lnSpc>
                <a:spcPts val="2732"/>
              </a:lnSpc>
              <a:buClr>
                <a:schemeClr val="bg2"/>
              </a:buClr>
              <a:defRPr sz="1988">
                <a:solidFill>
                  <a:srgbClr val="006699"/>
                </a:solidFill>
                <a:effectLst/>
                <a:latin typeface="+mn-lt"/>
              </a:defRPr>
            </a:lvl4pPr>
            <a:lvl5pPr>
              <a:defRPr sz="1626"/>
            </a:lvl5pPr>
            <a:lvl6pPr>
              <a:defRPr sz="1626"/>
            </a:lvl6pPr>
            <a:lvl7pPr>
              <a:defRPr sz="1626"/>
            </a:lvl7pPr>
            <a:lvl8pPr>
              <a:defRPr sz="1626"/>
            </a:lvl8pPr>
            <a:lvl9pPr>
              <a:defRPr sz="1626"/>
            </a:lvl9pPr>
          </a:lstStyle>
          <a:p>
            <a:pPr lvl="0"/>
            <a:r>
              <a:rPr lang="en-US" dirty="0"/>
              <a:t>Click to add text</a:t>
            </a:r>
          </a:p>
          <a:p>
            <a:pPr lvl="1"/>
            <a:r>
              <a:rPr lang="en-US" dirty="0"/>
              <a:t>Second level</a:t>
            </a:r>
          </a:p>
          <a:p>
            <a:pPr lvl="2"/>
            <a:r>
              <a:rPr lang="en-US" dirty="0"/>
              <a:t>Third level</a:t>
            </a:r>
          </a:p>
          <a:p>
            <a:pPr lvl="3"/>
            <a:r>
              <a:rPr lang="en-US" dirty="0"/>
              <a:t>Fourth level</a:t>
            </a:r>
          </a:p>
        </p:txBody>
      </p:sp>
      <p:cxnSp>
        <p:nvCxnSpPr>
          <p:cNvPr id="5" name="Straight Connector 4"/>
          <p:cNvCxnSpPr/>
          <p:nvPr userDrawn="1"/>
        </p:nvCxnSpPr>
        <p:spPr>
          <a:xfrm>
            <a:off x="913956" y="6020295"/>
            <a:ext cx="10364090" cy="1434"/>
          </a:xfrm>
          <a:prstGeom prst="line">
            <a:avLst/>
          </a:prstGeom>
          <a:ln w="12700">
            <a:solidFill>
              <a:schemeClr val="bg2"/>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hasCustomPrompt="1"/>
          </p:nvPr>
        </p:nvSpPr>
        <p:spPr>
          <a:xfrm>
            <a:off x="914401" y="2"/>
            <a:ext cx="10363201" cy="1219200"/>
          </a:xfrm>
        </p:spPr>
        <p:txBody>
          <a:bodyPr>
            <a:noAutofit/>
          </a:bodyPr>
          <a:lstStyle>
            <a:lvl1pPr algn="l">
              <a:lnSpc>
                <a:spcPts val="3513"/>
              </a:lnSpc>
              <a:defRPr sz="3253" b="1" i="0" cap="none" spc="0" baseline="0">
                <a:solidFill>
                  <a:schemeClr val="bg2"/>
                </a:solidFill>
                <a:effectLst/>
                <a:latin typeface="+mj-lt"/>
                <a:cs typeface="Verdana"/>
              </a:defRPr>
            </a:lvl1pPr>
          </a:lstStyle>
          <a:p>
            <a:r>
              <a:rPr lang="en-US" dirty="0"/>
              <a:t>Click to add title</a:t>
            </a:r>
          </a:p>
        </p:txBody>
      </p:sp>
      <p:sp>
        <p:nvSpPr>
          <p:cNvPr id="6" name="Slide Number Placeholder 2"/>
          <p:cNvSpPr>
            <a:spLocks noGrp="1"/>
          </p:cNvSpPr>
          <p:nvPr>
            <p:ph type="sldNum" sz="quarter" idx="10"/>
          </p:nvPr>
        </p:nvSpPr>
        <p:spPr/>
        <p:txBody>
          <a:bodyPr/>
          <a:lstStyle>
            <a:lvl1pPr algn="ctr">
              <a:defRPr sz="904">
                <a:solidFill>
                  <a:srgbClr val="006699"/>
                </a:solidFill>
              </a:defRPr>
            </a:lvl1pPr>
          </a:lstStyle>
          <a:p>
            <a:pPr>
              <a:defRPr/>
            </a:pPr>
            <a:fld id="{990B574C-DA1C-405F-A6CB-1D85C97B8FD6}" type="slidenum">
              <a:rPr lang="en-US"/>
              <a:pPr>
                <a:defRPr/>
              </a:pPr>
              <a:t>‹#›</a:t>
            </a:fld>
            <a:endParaRPr lang="en-US" dirty="0"/>
          </a:p>
        </p:txBody>
      </p:sp>
      <p:pic>
        <p:nvPicPr>
          <p:cNvPr id="7" name="Picture 6" descr="2018 hfma logo">
            <a:extLst>
              <a:ext uri="{FF2B5EF4-FFF2-40B4-BE49-F238E27FC236}">
                <a16:creationId xmlns:a16="http://schemas.microsoft.com/office/drawing/2014/main" id="{412C2E80-AB9F-48AF-A9D9-6A809E114938}"/>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8200" y="6148068"/>
            <a:ext cx="2067560" cy="709930"/>
          </a:xfrm>
          <a:prstGeom prst="rect">
            <a:avLst/>
          </a:prstGeom>
          <a:noFill/>
          <a:ln>
            <a:noFill/>
          </a:ln>
        </p:spPr>
      </p:pic>
    </p:spTree>
    <p:extLst>
      <p:ext uri="{BB962C8B-B14F-4D97-AF65-F5344CB8AC3E}">
        <p14:creationId xmlns:p14="http://schemas.microsoft.com/office/powerpoint/2010/main" val="4010251628"/>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381001"/>
            <a:ext cx="10363200" cy="2244101"/>
          </a:xfrm>
          <a:ln>
            <a:noFill/>
          </a:ln>
        </p:spPr>
        <p:txBody>
          <a:bodyPr bIns="228600" anchor="b" anchorCtr="0">
            <a:noAutofit/>
          </a:bodyPr>
          <a:lstStyle>
            <a:lvl1pPr>
              <a:defRPr sz="3600" b="1" i="0" cap="none" spc="0">
                <a:solidFill>
                  <a:schemeClr val="tx2"/>
                </a:solidFill>
                <a:effectLst/>
              </a:defRPr>
            </a:lvl1pPr>
          </a:lstStyle>
          <a:p>
            <a:r>
              <a:rPr lang="en-US" dirty="0"/>
              <a:t>Click to Add Title</a:t>
            </a:r>
          </a:p>
        </p:txBody>
      </p:sp>
      <p:sp>
        <p:nvSpPr>
          <p:cNvPr id="14" name="Subtitle 2"/>
          <p:cNvSpPr>
            <a:spLocks noGrp="1"/>
          </p:cNvSpPr>
          <p:nvPr>
            <p:ph type="subTitle" idx="10" hasCustomPrompt="1"/>
          </p:nvPr>
        </p:nvSpPr>
        <p:spPr>
          <a:xfrm>
            <a:off x="914400" y="2634440"/>
            <a:ext cx="10363200" cy="718361"/>
          </a:xfrm>
        </p:spPr>
        <p:txBody>
          <a:bodyPr tIns="228600">
            <a:noAutofit/>
          </a:bodyPr>
          <a:lstStyle>
            <a:lvl1pPr marL="0" indent="0" algn="ctr">
              <a:lnSpc>
                <a:spcPts val="2600"/>
              </a:lnSpc>
              <a:spcBef>
                <a:spcPts val="0"/>
              </a:spcBef>
              <a:buNone/>
              <a:defRPr sz="2400" i="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cxnSp>
        <p:nvCxnSpPr>
          <p:cNvPr id="8" name="Straight Connector 7"/>
          <p:cNvCxnSpPr/>
          <p:nvPr userDrawn="1"/>
        </p:nvCxnSpPr>
        <p:spPr>
          <a:xfrm>
            <a:off x="914400" y="2634439"/>
            <a:ext cx="10363200" cy="1"/>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7" name="Text Placeholder 16"/>
          <p:cNvSpPr>
            <a:spLocks noGrp="1"/>
          </p:cNvSpPr>
          <p:nvPr>
            <p:ph type="body" sz="quarter" idx="12" hasCustomPrompt="1"/>
          </p:nvPr>
        </p:nvSpPr>
        <p:spPr>
          <a:xfrm>
            <a:off x="914400" y="3352800"/>
            <a:ext cx="10363200" cy="609600"/>
          </a:xfrm>
        </p:spPr>
        <p:txBody>
          <a:bodyPr>
            <a:noAutofit/>
          </a:bodyPr>
          <a:lstStyle>
            <a:lvl1pPr algn="ctr">
              <a:lnSpc>
                <a:spcPts val="2600"/>
              </a:lnSpc>
              <a:spcBef>
                <a:spcPts val="0"/>
              </a:spcBef>
              <a:buNone/>
              <a:defRPr sz="2400" i="1">
                <a:solidFill>
                  <a:schemeClr val="bg2"/>
                </a:solidFill>
              </a:defRPr>
            </a:lvl1pPr>
            <a:lvl2pPr>
              <a:buNone/>
              <a:defRPr sz="2400" i="1">
                <a:solidFill>
                  <a:srgbClr val="FF0000"/>
                </a:solidFill>
              </a:defRPr>
            </a:lvl2pPr>
            <a:lvl3pPr>
              <a:buNone/>
              <a:defRPr sz="2400" i="1">
                <a:solidFill>
                  <a:srgbClr val="FF0000"/>
                </a:solidFill>
              </a:defRPr>
            </a:lvl3pPr>
            <a:lvl4pPr>
              <a:buNone/>
              <a:defRPr sz="2400" i="1">
                <a:solidFill>
                  <a:srgbClr val="FF0000"/>
                </a:solidFill>
              </a:defRPr>
            </a:lvl4pPr>
            <a:lvl5pPr>
              <a:buNone/>
              <a:defRPr sz="2400" i="1">
                <a:solidFill>
                  <a:srgbClr val="FF0000"/>
                </a:solidFill>
              </a:defRPr>
            </a:lvl5pPr>
          </a:lstStyle>
          <a:p>
            <a:pPr lvl="0"/>
            <a:r>
              <a:rPr lang="en-US" dirty="0"/>
              <a:t>Click to add date</a:t>
            </a:r>
          </a:p>
        </p:txBody>
      </p:sp>
      <p:sp>
        <p:nvSpPr>
          <p:cNvPr id="19" name="Text Placeholder 18"/>
          <p:cNvSpPr>
            <a:spLocks noGrp="1"/>
          </p:cNvSpPr>
          <p:nvPr>
            <p:ph type="body" sz="quarter" idx="13" hasCustomPrompt="1"/>
          </p:nvPr>
        </p:nvSpPr>
        <p:spPr>
          <a:xfrm>
            <a:off x="4064000" y="4765106"/>
            <a:ext cx="7213600" cy="645095"/>
          </a:xfrm>
        </p:spPr>
        <p:txBody>
          <a:bodyPr anchor="b" anchorCtr="0">
            <a:noAutofit/>
          </a:bodyPr>
          <a:lstStyle>
            <a:lvl1pPr algn="r">
              <a:lnSpc>
                <a:spcPts val="2200"/>
              </a:lnSpc>
              <a:spcBef>
                <a:spcPts val="0"/>
              </a:spcBef>
              <a:buNone/>
              <a:defRPr sz="1600" b="1" i="0" baseline="0">
                <a:solidFill>
                  <a:schemeClr val="bg2"/>
                </a:solidFill>
                <a:latin typeface="Arial"/>
                <a:cs typeface="Arial"/>
              </a:defRPr>
            </a:lvl1pPr>
            <a:lvl2pPr>
              <a:buNone/>
              <a:defRPr sz="1600" b="1">
                <a:latin typeface="Arial"/>
                <a:cs typeface="Arial"/>
              </a:defRPr>
            </a:lvl2pPr>
            <a:lvl3pPr>
              <a:buNone/>
              <a:defRPr sz="1600" b="1">
                <a:latin typeface="Arial"/>
                <a:cs typeface="Arial"/>
              </a:defRPr>
            </a:lvl3pPr>
            <a:lvl4pPr>
              <a:buNone/>
              <a:defRPr sz="1600" b="1">
                <a:latin typeface="Arial"/>
                <a:cs typeface="Arial"/>
              </a:defRPr>
            </a:lvl4pPr>
            <a:lvl5pPr>
              <a:buNone/>
              <a:defRPr sz="1600" b="1">
                <a:latin typeface="Arial"/>
                <a:cs typeface="Arial"/>
              </a:defRPr>
            </a:lvl5pPr>
          </a:lstStyle>
          <a:p>
            <a:pPr lvl="0"/>
            <a:r>
              <a:rPr lang="en-US" dirty="0"/>
              <a:t>Click to add presenter’s name </a:t>
            </a:r>
          </a:p>
        </p:txBody>
      </p:sp>
      <p:sp>
        <p:nvSpPr>
          <p:cNvPr id="11" name="Text Placeholder 18"/>
          <p:cNvSpPr>
            <a:spLocks noGrp="1"/>
          </p:cNvSpPr>
          <p:nvPr>
            <p:ph type="body" sz="quarter" idx="14" hasCustomPrompt="1"/>
          </p:nvPr>
        </p:nvSpPr>
        <p:spPr>
          <a:xfrm>
            <a:off x="4064000" y="5473517"/>
            <a:ext cx="7213600" cy="474947"/>
          </a:xfrm>
        </p:spPr>
        <p:txBody>
          <a:bodyPr anchor="t" anchorCtr="0">
            <a:noAutofit/>
          </a:bodyPr>
          <a:lstStyle>
            <a:lvl1pPr algn="r">
              <a:lnSpc>
                <a:spcPts val="2200"/>
              </a:lnSpc>
              <a:spcBef>
                <a:spcPts val="0"/>
              </a:spcBef>
              <a:buNone/>
              <a:defRPr sz="1600" b="0" i="0" baseline="0">
                <a:solidFill>
                  <a:srgbClr val="006699"/>
                </a:solidFill>
                <a:latin typeface="Arial"/>
                <a:cs typeface="Arial"/>
              </a:defRPr>
            </a:lvl1pPr>
            <a:lvl2pPr>
              <a:buNone/>
              <a:defRPr sz="1600" b="1">
                <a:latin typeface="Arial"/>
                <a:cs typeface="Arial"/>
              </a:defRPr>
            </a:lvl2pPr>
            <a:lvl3pPr>
              <a:buNone/>
              <a:defRPr sz="1600" b="1">
                <a:latin typeface="Arial"/>
                <a:cs typeface="Arial"/>
              </a:defRPr>
            </a:lvl3pPr>
            <a:lvl4pPr>
              <a:buNone/>
              <a:defRPr sz="1600" b="1">
                <a:latin typeface="Arial"/>
                <a:cs typeface="Arial"/>
              </a:defRPr>
            </a:lvl4pPr>
            <a:lvl5pPr>
              <a:buNone/>
              <a:defRPr sz="1600" b="1">
                <a:latin typeface="Arial"/>
                <a:cs typeface="Arial"/>
              </a:defRPr>
            </a:lvl5pPr>
          </a:lstStyle>
          <a:p>
            <a:pPr lvl="0"/>
            <a:r>
              <a:rPr lang="en-US" dirty="0"/>
              <a:t>Click to add presenter’s title </a:t>
            </a:r>
          </a:p>
        </p:txBody>
      </p:sp>
      <p:sp>
        <p:nvSpPr>
          <p:cNvPr id="15" name="Slide Number Placeholder 2"/>
          <p:cNvSpPr>
            <a:spLocks noGrp="1"/>
          </p:cNvSpPr>
          <p:nvPr>
            <p:ph type="sldNum" sz="quarter" idx="15"/>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10" name="Picture 9" descr="2018 hfma logo">
            <a:extLst>
              <a:ext uri="{FF2B5EF4-FFF2-40B4-BE49-F238E27FC236}">
                <a16:creationId xmlns:a16="http://schemas.microsoft.com/office/drawing/2014/main" id="{9C4C56DA-7435-4B26-BBEC-7B17C436DFA4}"/>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14399" y="5855857"/>
            <a:ext cx="2401455" cy="802537"/>
          </a:xfrm>
          <a:prstGeom prst="rect">
            <a:avLst/>
          </a:prstGeom>
          <a:noFill/>
          <a:ln>
            <a:noFill/>
          </a:ln>
        </p:spPr>
      </p:pic>
    </p:spTree>
    <p:extLst>
      <p:ext uri="{BB962C8B-B14F-4D97-AF65-F5344CB8AC3E}">
        <p14:creationId xmlns:p14="http://schemas.microsoft.com/office/powerpoint/2010/main" val="632838573"/>
      </p:ext>
    </p:extLst>
  </p:cSld>
  <p:clrMapOvr>
    <a:masterClrMapping/>
  </p:clrMapOvr>
  <p:transition>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_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3" name="Content Placeholder 2"/>
          <p:cNvSpPr>
            <a:spLocks noGrp="1"/>
          </p:cNvSpPr>
          <p:nvPr>
            <p:ph sz="half" idx="1" hasCustomPrompt="1"/>
          </p:nvPr>
        </p:nvSpPr>
        <p:spPr>
          <a:xfrm>
            <a:off x="914400" y="1600200"/>
            <a:ext cx="10363200" cy="4191000"/>
          </a:xfrm>
        </p:spPr>
        <p:txBody>
          <a:bodyPr lIns="0" tIns="0" rIns="0" bIns="0">
            <a:noAutofit/>
          </a:bodyPr>
          <a:lstStyle>
            <a:lvl1pPr marL="347472" indent="-347472">
              <a:lnSpc>
                <a:spcPts val="3000"/>
              </a:lnSpc>
              <a:spcBef>
                <a:spcPts val="1200"/>
              </a:spcBef>
              <a:buSzPct val="100000"/>
              <a:defRPr sz="2800">
                <a:solidFill>
                  <a:srgbClr val="006699"/>
                </a:solidFill>
                <a:effectLst/>
              </a:defRPr>
            </a:lvl1pPr>
            <a:lvl2pPr marL="685800" indent="-320040">
              <a:lnSpc>
                <a:spcPts val="2800"/>
              </a:lnSpc>
              <a:spcBef>
                <a:spcPts val="1200"/>
              </a:spcBef>
              <a:buClr>
                <a:schemeClr val="bg2"/>
              </a:buClr>
              <a:defRPr sz="2600">
                <a:solidFill>
                  <a:srgbClr val="006699"/>
                </a:solidFill>
                <a:effectLst/>
              </a:defRPr>
            </a:lvl2pPr>
            <a:lvl3pPr marL="1005840" indent="-320040">
              <a:lnSpc>
                <a:spcPts val="2800"/>
              </a:lnSpc>
              <a:spcBef>
                <a:spcPts val="1200"/>
              </a:spcBef>
              <a:defRPr sz="2400">
                <a:solidFill>
                  <a:srgbClr val="006699"/>
                </a:solidFill>
                <a:effectLst/>
              </a:defRPr>
            </a:lvl3pPr>
            <a:lvl4pPr>
              <a:lnSpc>
                <a:spcPts val="2800"/>
              </a:lnSpc>
              <a:defRPr sz="22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 </a:t>
            </a:r>
          </a:p>
          <a:p>
            <a:pPr lvl="1"/>
            <a:r>
              <a:rPr lang="en-US" dirty="0"/>
              <a:t>Second level</a:t>
            </a:r>
          </a:p>
          <a:p>
            <a:pPr lvl="2"/>
            <a:r>
              <a:rPr lang="en-US" dirty="0"/>
              <a:t>Third level</a:t>
            </a:r>
          </a:p>
          <a:p>
            <a:pPr lvl="3"/>
            <a:r>
              <a:rPr lang="en-US" dirty="0"/>
              <a:t>Fourth level</a:t>
            </a:r>
          </a:p>
        </p:txBody>
      </p:sp>
      <p:cxnSp>
        <p:nvCxnSpPr>
          <p:cNvPr id="14" name="Straight Connector 13"/>
          <p:cNvCxnSpPr/>
          <p:nvPr userDrawn="1"/>
        </p:nvCxnSpPr>
        <p:spPr>
          <a:xfrm>
            <a:off x="914400" y="1219200"/>
            <a:ext cx="10363200" cy="1588"/>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7" name="Picture 6" descr="2018 hfma logo">
            <a:extLst>
              <a:ext uri="{FF2B5EF4-FFF2-40B4-BE49-F238E27FC236}">
                <a16:creationId xmlns:a16="http://schemas.microsoft.com/office/drawing/2014/main" id="{74C74946-79E5-4F2D-B401-9C56AF649F71}"/>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3491" y="5986752"/>
            <a:ext cx="2262217" cy="733145"/>
          </a:xfrm>
          <a:prstGeom prst="rect">
            <a:avLst/>
          </a:prstGeom>
          <a:noFill/>
          <a:ln>
            <a:noFill/>
          </a:ln>
        </p:spPr>
      </p:pic>
    </p:spTree>
    <p:extLst>
      <p:ext uri="{BB962C8B-B14F-4D97-AF65-F5344CB8AC3E}">
        <p14:creationId xmlns:p14="http://schemas.microsoft.com/office/powerpoint/2010/main" val="368999129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7_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3" name="Content Placeholder 2"/>
          <p:cNvSpPr>
            <a:spLocks noGrp="1"/>
          </p:cNvSpPr>
          <p:nvPr>
            <p:ph sz="half" idx="1" hasCustomPrompt="1"/>
          </p:nvPr>
        </p:nvSpPr>
        <p:spPr>
          <a:xfrm>
            <a:off x="914400" y="1600200"/>
            <a:ext cx="10363200" cy="4191000"/>
          </a:xfrm>
        </p:spPr>
        <p:txBody>
          <a:bodyPr lIns="0" tIns="0" rIns="0" bIns="0">
            <a:noAutofit/>
          </a:bodyPr>
          <a:lstStyle>
            <a:lvl1pPr marL="347472" indent="-347472">
              <a:lnSpc>
                <a:spcPts val="3000"/>
              </a:lnSpc>
              <a:spcBef>
                <a:spcPts val="1200"/>
              </a:spcBef>
              <a:buSzPct val="100000"/>
              <a:defRPr sz="2800">
                <a:solidFill>
                  <a:srgbClr val="006699"/>
                </a:solidFill>
                <a:effectLst/>
              </a:defRPr>
            </a:lvl1pPr>
            <a:lvl2pPr marL="685800" indent="-320040">
              <a:lnSpc>
                <a:spcPts val="2800"/>
              </a:lnSpc>
              <a:spcBef>
                <a:spcPts val="1200"/>
              </a:spcBef>
              <a:buClr>
                <a:schemeClr val="bg2"/>
              </a:buClr>
              <a:defRPr sz="2600">
                <a:solidFill>
                  <a:srgbClr val="006699"/>
                </a:solidFill>
                <a:effectLst/>
              </a:defRPr>
            </a:lvl2pPr>
            <a:lvl3pPr marL="1005840" indent="-320040">
              <a:lnSpc>
                <a:spcPts val="2800"/>
              </a:lnSpc>
              <a:spcBef>
                <a:spcPts val="1200"/>
              </a:spcBef>
              <a:defRPr sz="2400">
                <a:solidFill>
                  <a:srgbClr val="006699"/>
                </a:solidFill>
                <a:effectLst/>
              </a:defRPr>
            </a:lvl3pPr>
            <a:lvl4pPr>
              <a:lnSpc>
                <a:spcPts val="2800"/>
              </a:lnSpc>
              <a:defRPr sz="22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 </a:t>
            </a:r>
          </a:p>
          <a:p>
            <a:pPr lvl="1"/>
            <a:r>
              <a:rPr lang="en-US" dirty="0"/>
              <a:t>Second level</a:t>
            </a:r>
          </a:p>
          <a:p>
            <a:pPr lvl="2"/>
            <a:r>
              <a:rPr lang="en-US" dirty="0"/>
              <a:t>Third level</a:t>
            </a:r>
          </a:p>
          <a:p>
            <a:pPr lvl="3"/>
            <a:r>
              <a:rPr lang="en-US" dirty="0"/>
              <a:t>Fourth level</a:t>
            </a:r>
          </a:p>
        </p:txBody>
      </p:sp>
      <p:cxnSp>
        <p:nvCxnSpPr>
          <p:cNvPr id="14" name="Straight Connector 13"/>
          <p:cNvCxnSpPr/>
          <p:nvPr userDrawn="1"/>
        </p:nvCxnSpPr>
        <p:spPr>
          <a:xfrm>
            <a:off x="914400" y="1219200"/>
            <a:ext cx="10363200" cy="1588"/>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7" name="Picture 6" descr="2018 hfma logo">
            <a:extLst>
              <a:ext uri="{FF2B5EF4-FFF2-40B4-BE49-F238E27FC236}">
                <a16:creationId xmlns:a16="http://schemas.microsoft.com/office/drawing/2014/main" id="{D3BAF3AA-2D17-45F5-97E4-876611CCB2E7}"/>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22729" y="6009967"/>
            <a:ext cx="2067560" cy="709930"/>
          </a:xfrm>
          <a:prstGeom prst="rect">
            <a:avLst/>
          </a:prstGeom>
          <a:noFill/>
          <a:ln>
            <a:noFill/>
          </a:ln>
        </p:spPr>
      </p:pic>
    </p:spTree>
    <p:extLst>
      <p:ext uri="{BB962C8B-B14F-4D97-AF65-F5344CB8AC3E}">
        <p14:creationId xmlns:p14="http://schemas.microsoft.com/office/powerpoint/2010/main" val="23946952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38CF19-FDC4-4978-A5B7-CE017358596F}" type="datetimeFigureOut">
              <a:rPr lang="en-US" smtClean="0"/>
              <a:t>4/8/2019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5A3EC4C-73D0-4CD4-A41B-8874B97EBC83}" type="slidenum">
              <a:rPr lang="en-US" smtClean="0"/>
              <a:t>‹#›</a:t>
            </a:fld>
            <a:endParaRPr lang="en-US" dirty="0"/>
          </a:p>
        </p:txBody>
      </p:sp>
    </p:spTree>
    <p:extLst>
      <p:ext uri="{BB962C8B-B14F-4D97-AF65-F5344CB8AC3E}">
        <p14:creationId xmlns:p14="http://schemas.microsoft.com/office/powerpoint/2010/main" val="36843108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8_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3" name="Content Placeholder 2"/>
          <p:cNvSpPr>
            <a:spLocks noGrp="1"/>
          </p:cNvSpPr>
          <p:nvPr>
            <p:ph sz="half" idx="1" hasCustomPrompt="1"/>
          </p:nvPr>
        </p:nvSpPr>
        <p:spPr>
          <a:xfrm>
            <a:off x="914400" y="1600200"/>
            <a:ext cx="10363200" cy="4191000"/>
          </a:xfrm>
        </p:spPr>
        <p:txBody>
          <a:bodyPr lIns="0" tIns="0" rIns="0" bIns="0">
            <a:noAutofit/>
          </a:bodyPr>
          <a:lstStyle>
            <a:lvl1pPr marL="347472" indent="-347472">
              <a:lnSpc>
                <a:spcPts val="3000"/>
              </a:lnSpc>
              <a:spcBef>
                <a:spcPts val="1200"/>
              </a:spcBef>
              <a:buSzPct val="100000"/>
              <a:defRPr sz="2800">
                <a:solidFill>
                  <a:srgbClr val="006699"/>
                </a:solidFill>
                <a:effectLst/>
              </a:defRPr>
            </a:lvl1pPr>
            <a:lvl2pPr marL="685800" indent="-320040">
              <a:lnSpc>
                <a:spcPts val="2800"/>
              </a:lnSpc>
              <a:spcBef>
                <a:spcPts val="1200"/>
              </a:spcBef>
              <a:buClr>
                <a:schemeClr val="bg2"/>
              </a:buClr>
              <a:defRPr sz="2600">
                <a:solidFill>
                  <a:srgbClr val="006699"/>
                </a:solidFill>
                <a:effectLst/>
              </a:defRPr>
            </a:lvl2pPr>
            <a:lvl3pPr marL="1005840" indent="-320040">
              <a:lnSpc>
                <a:spcPts val="2800"/>
              </a:lnSpc>
              <a:spcBef>
                <a:spcPts val="1200"/>
              </a:spcBef>
              <a:defRPr sz="2400">
                <a:solidFill>
                  <a:srgbClr val="006699"/>
                </a:solidFill>
                <a:effectLst/>
              </a:defRPr>
            </a:lvl3pPr>
            <a:lvl4pPr>
              <a:lnSpc>
                <a:spcPts val="2800"/>
              </a:lnSpc>
              <a:defRPr sz="22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 </a:t>
            </a:r>
          </a:p>
          <a:p>
            <a:pPr lvl="1"/>
            <a:r>
              <a:rPr lang="en-US" dirty="0"/>
              <a:t>Second level</a:t>
            </a:r>
          </a:p>
          <a:p>
            <a:pPr lvl="2"/>
            <a:r>
              <a:rPr lang="en-US" dirty="0"/>
              <a:t>Third level</a:t>
            </a:r>
          </a:p>
          <a:p>
            <a:pPr lvl="3"/>
            <a:r>
              <a:rPr lang="en-US" dirty="0"/>
              <a:t>Fourth level</a:t>
            </a:r>
          </a:p>
        </p:txBody>
      </p:sp>
      <p:cxnSp>
        <p:nvCxnSpPr>
          <p:cNvPr id="14" name="Straight Connector 13"/>
          <p:cNvCxnSpPr/>
          <p:nvPr userDrawn="1"/>
        </p:nvCxnSpPr>
        <p:spPr>
          <a:xfrm>
            <a:off x="914400" y="1219200"/>
            <a:ext cx="10363200" cy="1588"/>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7" name="Picture 6" descr="2018 hfma logo">
            <a:extLst>
              <a:ext uri="{FF2B5EF4-FFF2-40B4-BE49-F238E27FC236}">
                <a16:creationId xmlns:a16="http://schemas.microsoft.com/office/drawing/2014/main" id="{1AAB6DE6-4339-446F-8892-876F841C3355}"/>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14400" y="6009967"/>
            <a:ext cx="2067560" cy="709930"/>
          </a:xfrm>
          <a:prstGeom prst="rect">
            <a:avLst/>
          </a:prstGeom>
          <a:noFill/>
          <a:ln>
            <a:noFill/>
          </a:ln>
        </p:spPr>
      </p:pic>
    </p:spTree>
    <p:extLst>
      <p:ext uri="{BB962C8B-B14F-4D97-AF65-F5344CB8AC3E}">
        <p14:creationId xmlns:p14="http://schemas.microsoft.com/office/powerpoint/2010/main" val="113711692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9_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600" b="1" i="0" cap="none" spc="0" baseline="0">
                <a:solidFill>
                  <a:schemeClr val="tx2"/>
                </a:solidFill>
                <a:effectLst/>
                <a:latin typeface="+mj-lt"/>
                <a:cs typeface="Verdana"/>
              </a:defRPr>
            </a:lvl1pPr>
          </a:lstStyle>
          <a:p>
            <a:r>
              <a:rPr lang="en-US" dirty="0"/>
              <a:t>Click to add title</a:t>
            </a:r>
          </a:p>
        </p:txBody>
      </p:sp>
      <p:sp>
        <p:nvSpPr>
          <p:cNvPr id="3" name="Content Placeholder 2"/>
          <p:cNvSpPr>
            <a:spLocks noGrp="1"/>
          </p:cNvSpPr>
          <p:nvPr>
            <p:ph sz="half" idx="1" hasCustomPrompt="1"/>
          </p:nvPr>
        </p:nvSpPr>
        <p:spPr>
          <a:xfrm>
            <a:off x="914400" y="1600200"/>
            <a:ext cx="10363200" cy="4191000"/>
          </a:xfrm>
        </p:spPr>
        <p:txBody>
          <a:bodyPr lIns="0" tIns="0" rIns="0" bIns="0">
            <a:noAutofit/>
          </a:bodyPr>
          <a:lstStyle>
            <a:lvl1pPr marL="347472" indent="-347472">
              <a:lnSpc>
                <a:spcPts val="3000"/>
              </a:lnSpc>
              <a:spcBef>
                <a:spcPts val="1200"/>
              </a:spcBef>
              <a:buSzPct val="100000"/>
              <a:defRPr sz="2800">
                <a:solidFill>
                  <a:srgbClr val="006699"/>
                </a:solidFill>
                <a:effectLst/>
              </a:defRPr>
            </a:lvl1pPr>
            <a:lvl2pPr marL="685800" indent="-320040">
              <a:lnSpc>
                <a:spcPts val="2800"/>
              </a:lnSpc>
              <a:spcBef>
                <a:spcPts val="1200"/>
              </a:spcBef>
              <a:buClr>
                <a:schemeClr val="bg2"/>
              </a:buClr>
              <a:defRPr sz="2600">
                <a:solidFill>
                  <a:srgbClr val="006699"/>
                </a:solidFill>
                <a:effectLst/>
              </a:defRPr>
            </a:lvl2pPr>
            <a:lvl3pPr marL="1005840" indent="-320040">
              <a:lnSpc>
                <a:spcPts val="2800"/>
              </a:lnSpc>
              <a:spcBef>
                <a:spcPts val="1200"/>
              </a:spcBef>
              <a:defRPr sz="2400">
                <a:solidFill>
                  <a:srgbClr val="006699"/>
                </a:solidFill>
                <a:effectLst/>
              </a:defRPr>
            </a:lvl3pPr>
            <a:lvl4pPr>
              <a:lnSpc>
                <a:spcPts val="2800"/>
              </a:lnSpc>
              <a:defRPr sz="22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 </a:t>
            </a:r>
          </a:p>
          <a:p>
            <a:pPr lvl="1"/>
            <a:r>
              <a:rPr lang="en-US" dirty="0"/>
              <a:t>Second level</a:t>
            </a:r>
          </a:p>
          <a:p>
            <a:pPr lvl="2"/>
            <a:r>
              <a:rPr lang="en-US" dirty="0"/>
              <a:t>Third level</a:t>
            </a:r>
          </a:p>
          <a:p>
            <a:pPr lvl="3"/>
            <a:r>
              <a:rPr lang="en-US" dirty="0"/>
              <a:t>Fourth level</a:t>
            </a:r>
          </a:p>
        </p:txBody>
      </p:sp>
      <p:cxnSp>
        <p:nvCxnSpPr>
          <p:cNvPr id="14" name="Straight Connector 13"/>
          <p:cNvCxnSpPr/>
          <p:nvPr userDrawn="1"/>
        </p:nvCxnSpPr>
        <p:spPr>
          <a:xfrm>
            <a:off x="914400" y="1219200"/>
            <a:ext cx="10363200" cy="1588"/>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2"/>
          <p:cNvSpPr>
            <a:spLocks noGrp="1"/>
          </p:cNvSpPr>
          <p:nvPr>
            <p:ph type="sldNum" sz="quarter" idx="15"/>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7" name="Picture 6" descr="2018 hfma logo">
            <a:extLst>
              <a:ext uri="{FF2B5EF4-FFF2-40B4-BE49-F238E27FC236}">
                <a16:creationId xmlns:a16="http://schemas.microsoft.com/office/drawing/2014/main" id="{55FAB78B-1554-4AE3-BFC3-6C5BC78AFB1B}"/>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14400" y="6020848"/>
            <a:ext cx="2067560" cy="709930"/>
          </a:xfrm>
          <a:prstGeom prst="rect">
            <a:avLst/>
          </a:prstGeom>
          <a:noFill/>
          <a:ln>
            <a:noFill/>
          </a:ln>
        </p:spPr>
      </p:pic>
    </p:spTree>
    <p:extLst>
      <p:ext uri="{BB962C8B-B14F-4D97-AF65-F5344CB8AC3E}">
        <p14:creationId xmlns:p14="http://schemas.microsoft.com/office/powerpoint/2010/main" val="243298791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838CF19-FDC4-4978-A5B7-CE017358596F}" type="datetimeFigureOut">
              <a:rPr lang="en-US" smtClean="0"/>
              <a:t>4/8/2019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5A3EC4C-73D0-4CD4-A41B-8874B97EBC83}" type="slidenum">
              <a:rPr lang="en-US" smtClean="0"/>
              <a:t>‹#›</a:t>
            </a:fld>
            <a:endParaRPr lang="en-US" dirty="0"/>
          </a:p>
        </p:txBody>
      </p:sp>
    </p:spTree>
    <p:extLst>
      <p:ext uri="{BB962C8B-B14F-4D97-AF65-F5344CB8AC3E}">
        <p14:creationId xmlns:p14="http://schemas.microsoft.com/office/powerpoint/2010/main" val="1307284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838CF19-FDC4-4978-A5B7-CE017358596F}" type="datetimeFigureOut">
              <a:rPr lang="en-US" smtClean="0"/>
              <a:t>4/8/2019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5A3EC4C-73D0-4CD4-A41B-8874B97EBC83}" type="slidenum">
              <a:rPr lang="en-US" smtClean="0"/>
              <a:t>‹#›</a:t>
            </a:fld>
            <a:endParaRPr lang="en-US" dirty="0"/>
          </a:p>
        </p:txBody>
      </p:sp>
    </p:spTree>
    <p:extLst>
      <p:ext uri="{BB962C8B-B14F-4D97-AF65-F5344CB8AC3E}">
        <p14:creationId xmlns:p14="http://schemas.microsoft.com/office/powerpoint/2010/main" val="2516519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838CF19-FDC4-4978-A5B7-CE017358596F}" type="datetimeFigureOut">
              <a:rPr lang="en-US" smtClean="0"/>
              <a:t>4/8/2019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5A3EC4C-73D0-4CD4-A41B-8874B97EBC83}" type="slidenum">
              <a:rPr lang="en-US" smtClean="0"/>
              <a:t>‹#›</a:t>
            </a:fld>
            <a:endParaRPr lang="en-US" dirty="0"/>
          </a:p>
        </p:txBody>
      </p:sp>
    </p:spTree>
    <p:extLst>
      <p:ext uri="{BB962C8B-B14F-4D97-AF65-F5344CB8AC3E}">
        <p14:creationId xmlns:p14="http://schemas.microsoft.com/office/powerpoint/2010/main" val="1650519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838CF19-FDC4-4978-A5B7-CE017358596F}" type="datetimeFigureOut">
              <a:rPr lang="en-US" smtClean="0"/>
              <a:t>4/8/2019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5A3EC4C-73D0-4CD4-A41B-8874B97EBC83}" type="slidenum">
              <a:rPr lang="en-US" smtClean="0"/>
              <a:t>‹#›</a:t>
            </a:fld>
            <a:endParaRPr lang="en-US" dirty="0"/>
          </a:p>
        </p:txBody>
      </p:sp>
    </p:spTree>
    <p:extLst>
      <p:ext uri="{BB962C8B-B14F-4D97-AF65-F5344CB8AC3E}">
        <p14:creationId xmlns:p14="http://schemas.microsoft.com/office/powerpoint/2010/main" val="811470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38CF19-FDC4-4978-A5B7-CE017358596F}" type="datetimeFigureOut">
              <a:rPr lang="en-US" smtClean="0"/>
              <a:t>4/8/2019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5A3EC4C-73D0-4CD4-A41B-8874B97EBC83}" type="slidenum">
              <a:rPr lang="en-US" smtClean="0"/>
              <a:t>‹#›</a:t>
            </a:fld>
            <a:endParaRPr lang="en-US" dirty="0"/>
          </a:p>
        </p:txBody>
      </p:sp>
    </p:spTree>
    <p:extLst>
      <p:ext uri="{BB962C8B-B14F-4D97-AF65-F5344CB8AC3E}">
        <p14:creationId xmlns:p14="http://schemas.microsoft.com/office/powerpoint/2010/main" val="560380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838CF19-FDC4-4978-A5B7-CE017358596F}" type="datetimeFigureOut">
              <a:rPr lang="en-US" smtClean="0"/>
              <a:t>4/8/2019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5A3EC4C-73D0-4CD4-A41B-8874B97EBC83}" type="slidenum">
              <a:rPr lang="en-US" smtClean="0"/>
              <a:t>‹#›</a:t>
            </a:fld>
            <a:endParaRPr lang="en-US" dirty="0"/>
          </a:p>
        </p:txBody>
      </p:sp>
    </p:spTree>
    <p:extLst>
      <p:ext uri="{BB962C8B-B14F-4D97-AF65-F5344CB8AC3E}">
        <p14:creationId xmlns:p14="http://schemas.microsoft.com/office/powerpoint/2010/main" val="3652726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838CF19-FDC4-4978-A5B7-CE017358596F}" type="datetimeFigureOut">
              <a:rPr lang="en-US" smtClean="0"/>
              <a:t>4/8/2019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5A3EC4C-73D0-4CD4-A41B-8874B97EBC83}" type="slidenum">
              <a:rPr lang="en-US" smtClean="0"/>
              <a:t>‹#›</a:t>
            </a:fld>
            <a:endParaRPr lang="en-US" dirty="0"/>
          </a:p>
        </p:txBody>
      </p:sp>
    </p:spTree>
    <p:extLst>
      <p:ext uri="{BB962C8B-B14F-4D97-AF65-F5344CB8AC3E}">
        <p14:creationId xmlns:p14="http://schemas.microsoft.com/office/powerpoint/2010/main" val="4254527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8CF19-FDC4-4978-A5B7-CE017358596F}" type="datetimeFigureOut">
              <a:rPr lang="en-US" smtClean="0"/>
              <a:t>4/8/2019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A3EC4C-73D0-4CD4-A41B-8874B97EBC83}" type="slidenum">
              <a:rPr lang="en-US" smtClean="0"/>
              <a:t>‹#›</a:t>
            </a:fld>
            <a:endParaRPr lang="en-US" dirty="0"/>
          </a:p>
        </p:txBody>
      </p:sp>
    </p:spTree>
    <p:extLst>
      <p:ext uri="{BB962C8B-B14F-4D97-AF65-F5344CB8AC3E}">
        <p14:creationId xmlns:p14="http://schemas.microsoft.com/office/powerpoint/2010/main" val="21804940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3" r:id="rId13"/>
    <p:sldLayoutId id="2147483664" r:id="rId14"/>
    <p:sldLayoutId id="2147483665" r:id="rId15"/>
    <p:sldLayoutId id="2147483666" r:id="rId16"/>
    <p:sldLayoutId id="2147483667" r:id="rId17"/>
    <p:sldLayoutId id="2147483668" r:id="rId18"/>
    <p:sldLayoutId id="2147483669" r:id="rId19"/>
    <p:sldLayoutId id="2147483670" r:id="rId20"/>
    <p:sldLayoutId id="2147483671" r:id="rId2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3" Type="http://schemas.openxmlformats.org/officeDocument/2006/relationships/hyperlink" Target="http://www.hfma.org/CHFP" TargetMode="External"/><Relationship Id="rId2" Type="http://schemas.openxmlformats.org/officeDocument/2006/relationships/notesSlide" Target="../notesSlides/notesSlide12.xml"/><Relationship Id="rId1" Type="http://schemas.openxmlformats.org/officeDocument/2006/relationships/slideLayout" Target="../slideLayouts/slideLayout20.xml"/><Relationship Id="rId4" Type="http://schemas.openxmlformats.org/officeDocument/2006/relationships/hyperlink" Target="mailto:careerservices@hfma.org"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828800" y="381001"/>
            <a:ext cx="8458200" cy="2244101"/>
          </a:xfrm>
        </p:spPr>
        <p:txBody>
          <a:bodyPr/>
          <a:lstStyle/>
          <a:p>
            <a:r>
              <a:rPr lang="en-US" sz="4000" dirty="0">
                <a:solidFill>
                  <a:srgbClr val="006699"/>
                </a:solidFill>
                <a:latin typeface="+mn-lt"/>
              </a:rPr>
              <a:t>The Certified Healthcare </a:t>
            </a:r>
            <a:br>
              <a:rPr lang="en-US" sz="4000" dirty="0">
                <a:solidFill>
                  <a:srgbClr val="006699"/>
                </a:solidFill>
                <a:latin typeface="+mn-lt"/>
              </a:rPr>
            </a:br>
            <a:r>
              <a:rPr lang="en-US" sz="4000" dirty="0">
                <a:solidFill>
                  <a:srgbClr val="006699"/>
                </a:solidFill>
                <a:latin typeface="+mn-lt"/>
              </a:rPr>
              <a:t>Financial Professional (CHFP) Program</a:t>
            </a:r>
            <a:br>
              <a:rPr lang="en-US" sz="3400" dirty="0">
                <a:solidFill>
                  <a:srgbClr val="FFC000"/>
                </a:solidFill>
              </a:rPr>
            </a:br>
            <a:endParaRPr lang="en-US" sz="2800" dirty="0">
              <a:solidFill>
                <a:srgbClr val="FFC000"/>
              </a:solidFill>
            </a:endParaRPr>
          </a:p>
        </p:txBody>
      </p:sp>
      <p:sp>
        <p:nvSpPr>
          <p:cNvPr id="7" name="Text Placeholder 6"/>
          <p:cNvSpPr>
            <a:spLocks noGrp="1"/>
          </p:cNvSpPr>
          <p:nvPr>
            <p:ph type="body" sz="quarter" idx="12"/>
          </p:nvPr>
        </p:nvSpPr>
        <p:spPr>
          <a:xfrm>
            <a:off x="1828800" y="3148314"/>
            <a:ext cx="8763000" cy="782758"/>
          </a:xfrm>
        </p:spPr>
        <p:txBody>
          <a:bodyPr/>
          <a:lstStyle/>
          <a:p>
            <a:r>
              <a:rPr lang="en-US" dirty="0"/>
              <a:t>Chapter to add: DATE, PRESENTER NAME AND TITLE HERE</a:t>
            </a:r>
          </a:p>
          <a:p>
            <a:endParaRPr lang="en-US" dirty="0"/>
          </a:p>
        </p:txBody>
      </p:sp>
      <p:sp>
        <p:nvSpPr>
          <p:cNvPr id="8" name="Text Placeholder 7"/>
          <p:cNvSpPr>
            <a:spLocks noGrp="1"/>
          </p:cNvSpPr>
          <p:nvPr>
            <p:ph type="body" sz="quarter" idx="13"/>
          </p:nvPr>
        </p:nvSpPr>
        <p:spPr/>
        <p:txBody>
          <a:bodyPr/>
          <a:lstStyle/>
          <a:p>
            <a:endParaRPr lang="en-US" dirty="0"/>
          </a:p>
        </p:txBody>
      </p:sp>
      <p:sp>
        <p:nvSpPr>
          <p:cNvPr id="9" name="Text Placeholder 8"/>
          <p:cNvSpPr>
            <a:spLocks noGrp="1"/>
          </p:cNvSpPr>
          <p:nvPr>
            <p:ph type="body" sz="quarter" idx="14"/>
          </p:nvPr>
        </p:nvSpPr>
        <p:spPr/>
        <p:txBody>
          <a:bodyPr/>
          <a:lstStyle/>
          <a:p>
            <a:endParaRPr lang="en-US" dirty="0"/>
          </a:p>
        </p:txBody>
      </p:sp>
    </p:spTree>
    <p:extLst>
      <p:ext uri="{BB962C8B-B14F-4D97-AF65-F5344CB8AC3E}">
        <p14:creationId xmlns:p14="http://schemas.microsoft.com/office/powerpoint/2010/main" val="269374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lstStyle/>
          <a:p>
            <a:r>
              <a:rPr lang="en-US" sz="2800" dirty="0"/>
              <a:t>Access CHFP registration via the HFMA website</a:t>
            </a:r>
          </a:p>
          <a:p>
            <a:r>
              <a:rPr lang="en-US" sz="2800" dirty="0"/>
              <a:t>CHFP Modules hosted via the HFMA LMS</a:t>
            </a:r>
          </a:p>
          <a:p>
            <a:r>
              <a:rPr lang="en-US" sz="2800" dirty="0"/>
              <a:t>CHFP course access through your HFMA eLearning account</a:t>
            </a:r>
          </a:p>
          <a:p>
            <a:pPr marL="339015" lvl="3" indent="-339015">
              <a:lnSpc>
                <a:spcPts val="2927"/>
              </a:lnSpc>
              <a:spcBef>
                <a:spcPts val="1171"/>
              </a:spcBef>
              <a:buClr>
                <a:srgbClr val="006699"/>
              </a:buClr>
              <a:buSzPct val="100000"/>
            </a:pPr>
            <a:r>
              <a:rPr lang="en-US" sz="2800" b="1" dirty="0"/>
              <a:t>Cost</a:t>
            </a:r>
            <a:r>
              <a:rPr lang="en-US" sz="2800" dirty="0"/>
              <a:t> – </a:t>
            </a:r>
          </a:p>
          <a:p>
            <a:pPr marL="796215" lvl="4" indent="-339015">
              <a:lnSpc>
                <a:spcPts val="2927"/>
              </a:lnSpc>
              <a:spcBef>
                <a:spcPts val="1171"/>
              </a:spcBef>
              <a:buClr>
                <a:srgbClr val="006699"/>
              </a:buClr>
              <a:buSzPct val="100000"/>
            </a:pPr>
            <a:r>
              <a:rPr lang="en-US" sz="2600" dirty="0">
                <a:solidFill>
                  <a:srgbClr val="006699"/>
                </a:solidFill>
              </a:rPr>
              <a:t>Module I - All-Access HFMA Members: No charge. Non-member: $399 </a:t>
            </a:r>
          </a:p>
          <a:p>
            <a:pPr marL="796215" lvl="4" indent="-339015">
              <a:lnSpc>
                <a:spcPts val="2927"/>
              </a:lnSpc>
              <a:spcBef>
                <a:spcPts val="1171"/>
              </a:spcBef>
              <a:buClr>
                <a:srgbClr val="006699"/>
              </a:buClr>
              <a:buSzPct val="100000"/>
            </a:pPr>
            <a:r>
              <a:rPr lang="en-US" sz="2600" dirty="0">
                <a:solidFill>
                  <a:srgbClr val="006699"/>
                </a:solidFill>
              </a:rPr>
              <a:t>Module II - All-Access HFMA Members: No charge, included with All-Access membership</a:t>
            </a:r>
            <a:r>
              <a:rPr lang="en-US" sz="2600" b="1" dirty="0">
                <a:solidFill>
                  <a:srgbClr val="006699"/>
                </a:solidFill>
              </a:rPr>
              <a:t> </a:t>
            </a:r>
            <a:r>
              <a:rPr lang="en-US" sz="2600" dirty="0">
                <a:solidFill>
                  <a:srgbClr val="006699"/>
                </a:solidFill>
              </a:rPr>
              <a:t> </a:t>
            </a:r>
          </a:p>
          <a:p>
            <a:pPr lvl="1"/>
            <a:endParaRPr lang="en-US" dirty="0"/>
          </a:p>
        </p:txBody>
      </p:sp>
      <p:sp>
        <p:nvSpPr>
          <p:cNvPr id="3" name="Title 2"/>
          <p:cNvSpPr>
            <a:spLocks noGrp="1"/>
          </p:cNvSpPr>
          <p:nvPr>
            <p:ph type="title"/>
          </p:nvPr>
        </p:nvSpPr>
        <p:spPr>
          <a:xfrm>
            <a:off x="914400" y="228601"/>
            <a:ext cx="10363201" cy="1219200"/>
          </a:xfrm>
        </p:spPr>
        <p:txBody>
          <a:bodyPr/>
          <a:lstStyle/>
          <a:p>
            <a:r>
              <a:rPr lang="en-US" dirty="0">
                <a:solidFill>
                  <a:srgbClr val="006699"/>
                </a:solidFill>
                <a:latin typeface="+mn-lt"/>
              </a:rPr>
              <a:t>CHFP Program Registration</a:t>
            </a:r>
          </a:p>
        </p:txBody>
      </p:sp>
    </p:spTree>
    <p:extLst>
      <p:ext uri="{BB962C8B-B14F-4D97-AF65-F5344CB8AC3E}">
        <p14:creationId xmlns:p14="http://schemas.microsoft.com/office/powerpoint/2010/main" val="2601413909"/>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lstStyle/>
          <a:p>
            <a:r>
              <a:rPr lang="en-US" sz="2800" dirty="0"/>
              <a:t>Maintenance Required</a:t>
            </a:r>
          </a:p>
          <a:p>
            <a:pPr lvl="1"/>
            <a:r>
              <a:rPr lang="en-US" sz="2800" dirty="0"/>
              <a:t>60 hours in a 3 year maintenance reporting period</a:t>
            </a:r>
          </a:p>
          <a:p>
            <a:pPr lvl="1"/>
            <a:r>
              <a:rPr lang="en-US" sz="2800" dirty="0"/>
              <a:t>Active membership</a:t>
            </a:r>
          </a:p>
          <a:p>
            <a:pPr lvl="1"/>
            <a:r>
              <a:rPr lang="en-US" sz="2800" dirty="0"/>
              <a:t>Retest is an option</a:t>
            </a:r>
          </a:p>
        </p:txBody>
      </p:sp>
      <p:sp>
        <p:nvSpPr>
          <p:cNvPr id="2" name="Title 1"/>
          <p:cNvSpPr>
            <a:spLocks noGrp="1"/>
          </p:cNvSpPr>
          <p:nvPr>
            <p:ph type="title"/>
          </p:nvPr>
        </p:nvSpPr>
        <p:spPr>
          <a:xfrm>
            <a:off x="914401" y="228601"/>
            <a:ext cx="10363201" cy="1219200"/>
          </a:xfrm>
        </p:spPr>
        <p:txBody>
          <a:bodyPr/>
          <a:lstStyle/>
          <a:p>
            <a:r>
              <a:rPr lang="en-US" sz="3600" dirty="0">
                <a:solidFill>
                  <a:srgbClr val="006699"/>
                </a:solidFill>
                <a:latin typeface="+mn-lt"/>
              </a:rPr>
              <a:t>Retaining CHFP</a:t>
            </a:r>
          </a:p>
        </p:txBody>
      </p:sp>
    </p:spTree>
    <p:extLst>
      <p:ext uri="{BB962C8B-B14F-4D97-AF65-F5344CB8AC3E}">
        <p14:creationId xmlns:p14="http://schemas.microsoft.com/office/powerpoint/2010/main" val="685228513"/>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800" dirty="0">
                <a:solidFill>
                  <a:srgbClr val="006699"/>
                </a:solidFill>
                <a:latin typeface="+mn-lt"/>
              </a:rPr>
              <a:t>Why Not Begin Now?</a:t>
            </a:r>
          </a:p>
        </p:txBody>
      </p:sp>
      <p:sp>
        <p:nvSpPr>
          <p:cNvPr id="3" name="Content Placeholder 2"/>
          <p:cNvSpPr>
            <a:spLocks noGrp="1"/>
          </p:cNvSpPr>
          <p:nvPr>
            <p:ph sz="half" idx="1"/>
          </p:nvPr>
        </p:nvSpPr>
        <p:spPr>
          <a:xfrm>
            <a:off x="571500" y="1422400"/>
            <a:ext cx="10363200" cy="4406900"/>
          </a:xfrm>
        </p:spPr>
        <p:txBody>
          <a:bodyPr/>
          <a:lstStyle/>
          <a:p>
            <a:pPr marL="0" indent="0" algn="ctr">
              <a:buNone/>
            </a:pPr>
            <a:r>
              <a:rPr lang="en-US" dirty="0"/>
              <a:t> </a:t>
            </a:r>
          </a:p>
          <a:p>
            <a:pPr marL="0" indent="0" algn="ctr">
              <a:buNone/>
            </a:pPr>
            <a:r>
              <a:rPr lang="en-US" sz="4400" b="1" dirty="0">
                <a:solidFill>
                  <a:srgbClr val="FFC000"/>
                </a:solidFill>
              </a:rPr>
              <a:t>Add the CHFP </a:t>
            </a:r>
          </a:p>
          <a:p>
            <a:pPr marL="0" indent="0" algn="ctr">
              <a:buNone/>
            </a:pPr>
            <a:endParaRPr lang="en-US" sz="4400" b="1" dirty="0">
              <a:solidFill>
                <a:srgbClr val="FFC000"/>
              </a:solidFill>
            </a:endParaRPr>
          </a:p>
          <a:p>
            <a:pPr marL="0" indent="0" algn="ctr">
              <a:buNone/>
            </a:pPr>
            <a:r>
              <a:rPr lang="en-US" sz="4400" b="1" dirty="0">
                <a:solidFill>
                  <a:srgbClr val="FFC000"/>
                </a:solidFill>
              </a:rPr>
              <a:t>after </a:t>
            </a:r>
          </a:p>
          <a:p>
            <a:pPr marL="0" indent="0" algn="ctr">
              <a:buNone/>
            </a:pPr>
            <a:endParaRPr lang="en-US" sz="4400" b="1" u="sng" dirty="0">
              <a:solidFill>
                <a:srgbClr val="FFC000"/>
              </a:solidFill>
            </a:endParaRPr>
          </a:p>
          <a:p>
            <a:pPr marL="0" indent="0" algn="ctr">
              <a:buNone/>
            </a:pPr>
            <a:r>
              <a:rPr lang="en-US" sz="6600" b="1" u="sng" dirty="0">
                <a:solidFill>
                  <a:srgbClr val="FFC000"/>
                </a:solidFill>
              </a:rPr>
              <a:t>your </a:t>
            </a:r>
            <a:r>
              <a:rPr lang="en-US" sz="4400" b="1" dirty="0">
                <a:solidFill>
                  <a:srgbClr val="FFC000"/>
                </a:solidFill>
              </a:rPr>
              <a:t> name</a:t>
            </a:r>
          </a:p>
          <a:p>
            <a:pPr marL="0" indent="0" algn="ctr">
              <a:buNone/>
            </a:pPr>
            <a:endParaRPr lang="en-US" sz="4400" b="1" dirty="0">
              <a:solidFill>
                <a:srgbClr val="FFC000"/>
              </a:solidFill>
            </a:endParaRPr>
          </a:p>
          <a:p>
            <a:pPr marL="0" indent="0" algn="ctr">
              <a:buNone/>
            </a:pPr>
            <a:endParaRPr lang="en-US" sz="4400" b="1" dirty="0">
              <a:solidFill>
                <a:srgbClr val="FFC000"/>
              </a:solidFill>
            </a:endParaRPr>
          </a:p>
        </p:txBody>
      </p:sp>
    </p:spTree>
    <p:extLst>
      <p:ext uri="{BB962C8B-B14F-4D97-AF65-F5344CB8AC3E}">
        <p14:creationId xmlns:p14="http://schemas.microsoft.com/office/powerpoint/2010/main" val="2432513155"/>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006699"/>
                </a:solidFill>
                <a:latin typeface="+mn-lt"/>
              </a:rPr>
              <a:t>Resources</a:t>
            </a:r>
          </a:p>
        </p:txBody>
      </p:sp>
      <p:sp>
        <p:nvSpPr>
          <p:cNvPr id="3" name="Content Placeholder 2"/>
          <p:cNvSpPr>
            <a:spLocks noGrp="1"/>
          </p:cNvSpPr>
          <p:nvPr>
            <p:ph sz="half" idx="1"/>
          </p:nvPr>
        </p:nvSpPr>
        <p:spPr/>
        <p:txBody>
          <a:bodyPr/>
          <a:lstStyle/>
          <a:p>
            <a:r>
              <a:rPr lang="en-US" dirty="0"/>
              <a:t>Available Resources</a:t>
            </a:r>
          </a:p>
          <a:p>
            <a:pPr lvl="1"/>
            <a:r>
              <a:rPr lang="en-US" dirty="0"/>
              <a:t>Online FAQ’S </a:t>
            </a:r>
          </a:p>
          <a:p>
            <a:pPr lvl="1"/>
            <a:r>
              <a:rPr lang="en-US" dirty="0"/>
              <a:t>HFMA National Website</a:t>
            </a:r>
          </a:p>
          <a:p>
            <a:pPr lvl="2"/>
            <a:r>
              <a:rPr lang="en-US" dirty="0">
                <a:hlinkClick r:id="rId3"/>
              </a:rPr>
              <a:t>www.hfma.org\CHFP</a:t>
            </a:r>
            <a:endParaRPr lang="en-US" dirty="0"/>
          </a:p>
          <a:p>
            <a:pPr lvl="1"/>
            <a:r>
              <a:rPr lang="en-US" dirty="0"/>
              <a:t>Local Chapter Website</a:t>
            </a:r>
          </a:p>
          <a:p>
            <a:pPr lvl="1"/>
            <a:r>
              <a:rPr lang="en-US" dirty="0"/>
              <a:t>HFMA National Career Services Department</a:t>
            </a:r>
          </a:p>
          <a:p>
            <a:pPr lvl="2"/>
            <a:r>
              <a:rPr lang="en-US" dirty="0">
                <a:hlinkClick r:id="rId4"/>
              </a:rPr>
              <a:t>careerservices@hfma.org</a:t>
            </a:r>
            <a:r>
              <a:rPr lang="en-US" dirty="0"/>
              <a:t> or call (800) 252-4362 and ask for Career Services</a:t>
            </a:r>
          </a:p>
        </p:txBody>
      </p:sp>
    </p:spTree>
    <p:extLst>
      <p:ext uri="{BB962C8B-B14F-4D97-AF65-F5344CB8AC3E}">
        <p14:creationId xmlns:p14="http://schemas.microsoft.com/office/powerpoint/2010/main" val="1815951469"/>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800" dirty="0">
                <a:solidFill>
                  <a:srgbClr val="006699"/>
                </a:solidFill>
                <a:latin typeface="+mn-lt"/>
              </a:rPr>
              <a:t>Q &amp; A</a:t>
            </a:r>
          </a:p>
        </p:txBody>
      </p:sp>
      <p:sp>
        <p:nvSpPr>
          <p:cNvPr id="3" name="Content Placeholder 2"/>
          <p:cNvSpPr>
            <a:spLocks noGrp="1"/>
          </p:cNvSpPr>
          <p:nvPr>
            <p:ph sz="half" idx="1"/>
          </p:nvPr>
        </p:nvSpPr>
        <p:spPr/>
        <p:txBody>
          <a:bodyPr/>
          <a:lstStyle/>
          <a:p>
            <a:endParaRPr lang="en-US" dirty="0"/>
          </a:p>
          <a:p>
            <a:endParaRPr lang="en-US" dirty="0"/>
          </a:p>
          <a:p>
            <a:endParaRPr lang="en-US" dirty="0"/>
          </a:p>
          <a:p>
            <a:pPr algn="ctr">
              <a:buNone/>
            </a:pPr>
            <a:r>
              <a:rPr lang="en-US" sz="4000" dirty="0"/>
              <a:t>Questions and Discussion</a:t>
            </a:r>
          </a:p>
        </p:txBody>
      </p:sp>
    </p:spTree>
    <p:extLst>
      <p:ext uri="{BB962C8B-B14F-4D97-AF65-F5344CB8AC3E}">
        <p14:creationId xmlns:p14="http://schemas.microsoft.com/office/powerpoint/2010/main" val="505784677"/>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66B3AC-4F3F-4262-9CFF-7915F11F66F4}"/>
              </a:ext>
            </a:extLst>
          </p:cNvPr>
          <p:cNvSpPr>
            <a:spLocks noGrp="1"/>
          </p:cNvSpPr>
          <p:nvPr>
            <p:ph sz="half" idx="1"/>
          </p:nvPr>
        </p:nvSpPr>
        <p:spPr/>
        <p:txBody>
          <a:bodyPr/>
          <a:lstStyle/>
          <a:p>
            <a:pPr marL="0" indent="0">
              <a:buNone/>
            </a:pPr>
            <a:r>
              <a:rPr lang="en-US" dirty="0"/>
              <a:t>Succeeding in today's high-value healthcare environment requires financial professionals, clinical and nonclinical leaders, and payers and others to have a broad range of business and financial skills, including:</a:t>
            </a:r>
          </a:p>
          <a:p>
            <a:pPr lvl="1"/>
            <a:r>
              <a:rPr lang="en-US" dirty="0"/>
              <a:t>Business Acumen</a:t>
            </a:r>
          </a:p>
          <a:p>
            <a:pPr lvl="1"/>
            <a:r>
              <a:rPr lang="en-US" dirty="0"/>
              <a:t>Collaboration</a:t>
            </a:r>
          </a:p>
          <a:p>
            <a:pPr lvl="1"/>
            <a:r>
              <a:rPr lang="en-US" dirty="0"/>
              <a:t>Financial strategy</a:t>
            </a:r>
          </a:p>
          <a:p>
            <a:pPr lvl="1"/>
            <a:r>
              <a:rPr lang="en-US" dirty="0"/>
              <a:t>Understanding future trends </a:t>
            </a:r>
          </a:p>
          <a:p>
            <a:endParaRPr lang="en-US" dirty="0"/>
          </a:p>
        </p:txBody>
      </p:sp>
      <p:pic>
        <p:nvPicPr>
          <p:cNvPr id="4" name="Picture 3">
            <a:extLst>
              <a:ext uri="{FF2B5EF4-FFF2-40B4-BE49-F238E27FC236}">
                <a16:creationId xmlns:a16="http://schemas.microsoft.com/office/drawing/2014/main" id="{FB05A12B-3ECD-45B8-BF2F-47F8C36A92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89564" y="3173753"/>
            <a:ext cx="2084047" cy="2084047"/>
          </a:xfrm>
          <a:prstGeom prst="rect">
            <a:avLst/>
          </a:prstGeom>
        </p:spPr>
      </p:pic>
      <p:sp>
        <p:nvSpPr>
          <p:cNvPr id="7" name="Title 1">
            <a:extLst>
              <a:ext uri="{FF2B5EF4-FFF2-40B4-BE49-F238E27FC236}">
                <a16:creationId xmlns:a16="http://schemas.microsoft.com/office/drawing/2014/main" id="{0D3E87E3-C74B-4C97-B2FE-45911D0CE755}"/>
              </a:ext>
            </a:extLst>
          </p:cNvPr>
          <p:cNvSpPr txBox="1">
            <a:spLocks/>
          </p:cNvSpPr>
          <p:nvPr/>
        </p:nvSpPr>
        <p:spPr>
          <a:xfrm>
            <a:off x="914400" y="203824"/>
            <a:ext cx="10363200" cy="1219200"/>
          </a:xfrm>
          <a:prstGeom prst="rect">
            <a:avLst/>
          </a:prstGeom>
        </p:spPr>
        <p:txBody>
          <a:bodyPr vert="horz" lIns="91440" tIns="45720" rIns="91440" bIns="137160" rtlCol="0" anchor="b" anchorCtr="0">
            <a:noAutofit/>
          </a:bodyPr>
          <a:lstStyle>
            <a:lvl1pPr algn="l" defTabSz="914400" rtl="0" eaLnBrk="1" latinLnBrk="0" hangingPunct="1">
              <a:lnSpc>
                <a:spcPts val="3600"/>
              </a:lnSpc>
              <a:spcBef>
                <a:spcPct val="0"/>
              </a:spcBef>
              <a:buNone/>
              <a:defRPr sz="3200" b="1" i="0" kern="1200" cap="none" spc="0" baseline="0">
                <a:solidFill>
                  <a:schemeClr val="tx2"/>
                </a:solidFill>
                <a:effectLst/>
                <a:latin typeface="+mj-lt"/>
                <a:ea typeface="+mj-ea"/>
                <a:cs typeface="Verdana"/>
              </a:defRPr>
            </a:lvl1pPr>
          </a:lstStyle>
          <a:p>
            <a:r>
              <a:rPr lang="en-US" sz="3600" dirty="0">
                <a:solidFill>
                  <a:srgbClr val="006699"/>
                </a:solidFill>
                <a:latin typeface="+mn-lt"/>
              </a:rPr>
              <a:t>CHFP – Show Your Value</a:t>
            </a:r>
          </a:p>
        </p:txBody>
      </p:sp>
    </p:spTree>
    <p:extLst>
      <p:ext uri="{BB962C8B-B14F-4D97-AF65-F5344CB8AC3E}">
        <p14:creationId xmlns:p14="http://schemas.microsoft.com/office/powerpoint/2010/main" val="1053056632"/>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14400" y="1514475"/>
            <a:ext cx="10363200" cy="4191000"/>
          </a:xfrm>
        </p:spPr>
        <p:txBody>
          <a:bodyPr/>
          <a:lstStyle/>
          <a:p>
            <a:pPr marL="0" indent="0" algn="ctr">
              <a:buNone/>
            </a:pPr>
            <a:endParaRPr lang="en-US" sz="5400" dirty="0"/>
          </a:p>
          <a:p>
            <a:r>
              <a:rPr lang="en-US" sz="3600" dirty="0"/>
              <a:t>Credibility in the Marketplace (recognition)</a:t>
            </a:r>
          </a:p>
          <a:p>
            <a:r>
              <a:rPr lang="en-US" sz="3600" dirty="0"/>
              <a:t>Enhances professional reputation </a:t>
            </a:r>
          </a:p>
          <a:p>
            <a:r>
              <a:rPr lang="en-US" sz="3600" dirty="0"/>
              <a:t>Supports continued professional development</a:t>
            </a:r>
          </a:p>
          <a:p>
            <a:r>
              <a:rPr lang="en-US" sz="3600" dirty="0"/>
              <a:t>Demonstrates a certain level of knowledge and skill</a:t>
            </a:r>
          </a:p>
          <a:p>
            <a:r>
              <a:rPr lang="en-US" sz="3600" dirty="0"/>
              <a:t>Demonstrates a high level of commitment to the field of practice</a:t>
            </a:r>
          </a:p>
        </p:txBody>
      </p:sp>
      <p:sp>
        <p:nvSpPr>
          <p:cNvPr id="4" name="Title 1"/>
          <p:cNvSpPr>
            <a:spLocks noGrp="1"/>
          </p:cNvSpPr>
          <p:nvPr>
            <p:ph type="title"/>
          </p:nvPr>
        </p:nvSpPr>
        <p:spPr>
          <a:xfrm>
            <a:off x="914400" y="0"/>
            <a:ext cx="10363200" cy="1219200"/>
          </a:xfrm>
        </p:spPr>
        <p:txBody>
          <a:bodyPr/>
          <a:lstStyle/>
          <a:p>
            <a:r>
              <a:rPr lang="en-US" sz="3600" dirty="0">
                <a:solidFill>
                  <a:srgbClr val="006699"/>
                </a:solidFill>
                <a:latin typeface="+mn-lt"/>
              </a:rPr>
              <a:t>CHFP – Driving Value In Your Career</a:t>
            </a:r>
          </a:p>
        </p:txBody>
      </p:sp>
    </p:spTree>
    <p:extLst>
      <p:ext uri="{BB962C8B-B14F-4D97-AF65-F5344CB8AC3E}">
        <p14:creationId xmlns:p14="http://schemas.microsoft.com/office/powerpoint/2010/main" val="3401588118"/>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solidFill>
                  <a:srgbClr val="006699"/>
                </a:solidFill>
                <a:latin typeface="+mn-lt"/>
              </a:rPr>
              <a:t>Earning the CHFP</a:t>
            </a:r>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2716247285"/>
              </p:ext>
            </p:extLst>
          </p:nvPr>
        </p:nvGraphicFramePr>
        <p:xfrm>
          <a:off x="1526929" y="1996716"/>
          <a:ext cx="8730974" cy="3636617"/>
        </p:xfrm>
        <a:graphic>
          <a:graphicData uri="http://schemas.openxmlformats.org/drawingml/2006/table">
            <a:tbl>
              <a:tblPr firstRow="1" bandRow="1">
                <a:tableStyleId>{5A111915-BE36-4E01-A7E5-04B1672EAD32}</a:tableStyleId>
              </a:tblPr>
              <a:tblGrid>
                <a:gridCol w="4365487">
                  <a:extLst>
                    <a:ext uri="{9D8B030D-6E8A-4147-A177-3AD203B41FA5}">
                      <a16:colId xmlns:a16="http://schemas.microsoft.com/office/drawing/2014/main" val="20000"/>
                    </a:ext>
                  </a:extLst>
                </a:gridCol>
                <a:gridCol w="4365487">
                  <a:extLst>
                    <a:ext uri="{9D8B030D-6E8A-4147-A177-3AD203B41FA5}">
                      <a16:colId xmlns:a16="http://schemas.microsoft.com/office/drawing/2014/main" val="20001"/>
                    </a:ext>
                  </a:extLst>
                </a:gridCol>
              </a:tblGrid>
              <a:tr h="1238131">
                <a:tc>
                  <a:txBody>
                    <a:bodyPr/>
                    <a:lstStyle/>
                    <a:p>
                      <a:r>
                        <a:rPr lang="en-US" sz="2400" dirty="0"/>
                        <a:t>The Business</a:t>
                      </a:r>
                      <a:r>
                        <a:rPr lang="en-US" sz="2400" baseline="0" dirty="0"/>
                        <a:t> of Health Care</a:t>
                      </a:r>
                      <a:endParaRPr lang="en-US" sz="2400" dirty="0"/>
                    </a:p>
                  </a:txBody>
                  <a:tcPr/>
                </a:tc>
                <a:tc>
                  <a:txBody>
                    <a:bodyPr/>
                    <a:lstStyle/>
                    <a:p>
                      <a:r>
                        <a:rPr lang="en-US" sz="2400" dirty="0"/>
                        <a:t>Operational Excellence: </a:t>
                      </a:r>
                    </a:p>
                    <a:p>
                      <a:r>
                        <a:rPr lang="en-US" sz="2400" dirty="0"/>
                        <a:t>Pursuing Strategy</a:t>
                      </a:r>
                    </a:p>
                  </a:txBody>
                  <a:tcPr/>
                </a:tc>
                <a:extLst>
                  <a:ext uri="{0D108BD9-81ED-4DB2-BD59-A6C34878D82A}">
                    <a16:rowId xmlns:a16="http://schemas.microsoft.com/office/drawing/2014/main" val="10000"/>
                  </a:ext>
                </a:extLst>
              </a:tr>
              <a:tr h="2398486">
                <a:tc>
                  <a:txBody>
                    <a:bodyPr/>
                    <a:lstStyle/>
                    <a:p>
                      <a:pPr marL="342900" indent="-342900">
                        <a:buFont typeface="+mj-lt"/>
                        <a:buAutoNum type="arabicPeriod"/>
                      </a:pPr>
                      <a:r>
                        <a:rPr lang="en-US" sz="2000" dirty="0"/>
                        <a:t>The Big Picture</a:t>
                      </a:r>
                    </a:p>
                    <a:p>
                      <a:pPr marL="342900" indent="-342900">
                        <a:buFont typeface="+mj-lt"/>
                        <a:buAutoNum type="arabicPeriod"/>
                      </a:pPr>
                      <a:r>
                        <a:rPr lang="en-US" sz="2000" dirty="0"/>
                        <a:t>Accounting Principles</a:t>
                      </a:r>
                    </a:p>
                    <a:p>
                      <a:pPr marL="342900" indent="-342900">
                        <a:buFont typeface="+mj-lt"/>
                        <a:buAutoNum type="arabicPeriod"/>
                      </a:pPr>
                      <a:r>
                        <a:rPr lang="en-US" sz="2000" dirty="0"/>
                        <a:t>Cost</a:t>
                      </a:r>
                      <a:r>
                        <a:rPr lang="en-US" sz="2000" baseline="0" dirty="0"/>
                        <a:t> Accounting Principles</a:t>
                      </a:r>
                    </a:p>
                    <a:p>
                      <a:pPr marL="342900" indent="-342900">
                        <a:buFont typeface="+mj-lt"/>
                        <a:buAutoNum type="arabicPeriod"/>
                      </a:pPr>
                      <a:r>
                        <a:rPr lang="en-US" sz="2000" baseline="0" dirty="0"/>
                        <a:t>Managing Financial Resources</a:t>
                      </a:r>
                    </a:p>
                    <a:p>
                      <a:pPr marL="342900" indent="-342900">
                        <a:buFont typeface="+mj-lt"/>
                        <a:buAutoNum type="arabicPeriod"/>
                      </a:pPr>
                      <a:r>
                        <a:rPr lang="en-US" sz="2000" baseline="0" dirty="0"/>
                        <a:t>Strategic Financial Planning</a:t>
                      </a:r>
                    </a:p>
                    <a:p>
                      <a:pPr marL="342900" indent="-342900">
                        <a:buFont typeface="+mj-lt"/>
                        <a:buAutoNum type="arabicPeriod"/>
                      </a:pPr>
                      <a:r>
                        <a:rPr lang="en-US" sz="2000" baseline="0" dirty="0"/>
                        <a:t>Looking to the Future: Trends</a:t>
                      </a:r>
                      <a:endParaRPr lang="en-US" sz="2000" dirty="0"/>
                    </a:p>
                  </a:txBody>
                  <a:tcPr/>
                </a:tc>
                <a:tc>
                  <a:txBody>
                    <a:bodyPr/>
                    <a:lstStyle/>
                    <a:p>
                      <a:pPr marL="0" indent="0">
                        <a:buFont typeface="Arial" panose="020B0604020202020204" pitchFamily="34" charset="0"/>
                        <a:buNone/>
                      </a:pPr>
                      <a:r>
                        <a:rPr lang="en-US" sz="2000" dirty="0"/>
                        <a:t>Working with the Stakeholders: </a:t>
                      </a:r>
                    </a:p>
                    <a:p>
                      <a:pPr marL="342900" indent="-342900">
                        <a:buFont typeface="Arial" panose="020B0604020202020204" pitchFamily="34" charset="0"/>
                        <a:buChar char="•"/>
                      </a:pPr>
                      <a:r>
                        <a:rPr lang="en-US" sz="2000" dirty="0"/>
                        <a:t>Payers</a:t>
                      </a:r>
                    </a:p>
                    <a:p>
                      <a:pPr marL="342900" indent="-342900">
                        <a:buFont typeface="Arial" panose="020B0604020202020204" pitchFamily="34" charset="0"/>
                        <a:buChar char="•"/>
                      </a:pPr>
                      <a:r>
                        <a:rPr lang="en-US" sz="2000" dirty="0"/>
                        <a:t>Physicians</a:t>
                      </a:r>
                      <a:r>
                        <a:rPr lang="en-US" sz="2000" baseline="0" dirty="0"/>
                        <a:t> and others</a:t>
                      </a:r>
                    </a:p>
                    <a:p>
                      <a:pPr marL="342900" indent="-342900">
                        <a:buFont typeface="Arial" panose="020B0604020202020204" pitchFamily="34" charset="0"/>
                        <a:buChar char="•"/>
                      </a:pPr>
                      <a:r>
                        <a:rPr lang="en-US" sz="2000" baseline="0" dirty="0"/>
                        <a:t>Providers</a:t>
                      </a:r>
                    </a:p>
                    <a:p>
                      <a:pPr marL="342900" indent="-342900">
                        <a:buFont typeface="Arial" panose="020B0604020202020204" pitchFamily="34" charset="0"/>
                        <a:buChar char="•"/>
                      </a:pPr>
                      <a:r>
                        <a:rPr lang="en-US" sz="2000" baseline="0" dirty="0"/>
                        <a:t>Patients</a:t>
                      </a:r>
                      <a:endParaRPr lang="en-US" sz="20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193520800"/>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1167474" y="1680924"/>
            <a:ext cx="7199790" cy="4380967"/>
          </a:xfrm>
        </p:spPr>
        <p:txBody>
          <a:bodyPr/>
          <a:lstStyle/>
          <a:p>
            <a:r>
              <a:rPr lang="en-US" sz="3000" dirty="0"/>
              <a:t>Strategic focus</a:t>
            </a:r>
          </a:p>
          <a:p>
            <a:r>
              <a:rPr lang="en-US" sz="3000" dirty="0"/>
              <a:t>Focus is on Learning, not demonstrating expertise and experience</a:t>
            </a:r>
          </a:p>
          <a:p>
            <a:r>
              <a:rPr lang="en-US" sz="3000" dirty="0"/>
              <a:t>Relevant to broader industry</a:t>
            </a:r>
          </a:p>
          <a:p>
            <a:r>
              <a:rPr lang="en-US" sz="3000" dirty="0"/>
              <a:t>Practical business savvy </a:t>
            </a:r>
          </a:p>
        </p:txBody>
      </p:sp>
      <p:sp>
        <p:nvSpPr>
          <p:cNvPr id="3" name="Title 2"/>
          <p:cNvSpPr>
            <a:spLocks noGrp="1"/>
          </p:cNvSpPr>
          <p:nvPr>
            <p:ph type="title"/>
          </p:nvPr>
        </p:nvSpPr>
        <p:spPr>
          <a:xfrm>
            <a:off x="1167474" y="69753"/>
            <a:ext cx="7199790" cy="1363424"/>
          </a:xfrm>
        </p:spPr>
        <p:txBody>
          <a:bodyPr/>
          <a:lstStyle/>
          <a:p>
            <a:r>
              <a:rPr lang="en-US" sz="3600" dirty="0">
                <a:solidFill>
                  <a:srgbClr val="006699"/>
                </a:solidFill>
                <a:latin typeface="+mn-lt"/>
              </a:rPr>
              <a:t>CHFP Program Objectives</a:t>
            </a:r>
          </a:p>
        </p:txBody>
      </p:sp>
    </p:spTree>
    <p:extLst>
      <p:ext uri="{BB962C8B-B14F-4D97-AF65-F5344CB8AC3E}">
        <p14:creationId xmlns:p14="http://schemas.microsoft.com/office/powerpoint/2010/main" val="2126441113"/>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006699"/>
                </a:solidFill>
                <a:latin typeface="+mn-lt"/>
              </a:rPr>
              <a:t>CHFP Content Outline</a:t>
            </a:r>
          </a:p>
        </p:txBody>
      </p:sp>
      <p:sp>
        <p:nvSpPr>
          <p:cNvPr id="3" name="Content Placeholder 2"/>
          <p:cNvSpPr>
            <a:spLocks noGrp="1"/>
          </p:cNvSpPr>
          <p:nvPr>
            <p:ph sz="half" idx="1"/>
          </p:nvPr>
        </p:nvSpPr>
        <p:spPr/>
        <p:txBody>
          <a:bodyPr/>
          <a:lstStyle/>
          <a:p>
            <a:pPr>
              <a:buNone/>
            </a:pPr>
            <a:r>
              <a:rPr lang="en-US" b="1" dirty="0"/>
              <a:t>Module I: The Business of Healthcare</a:t>
            </a:r>
          </a:p>
          <a:p>
            <a:pPr lvl="1"/>
            <a:r>
              <a:rPr lang="en-US" dirty="0"/>
              <a:t>Healthcare Finance:  The Big Picture	</a:t>
            </a:r>
          </a:p>
          <a:p>
            <a:pPr lvl="1"/>
            <a:r>
              <a:rPr lang="en-US" dirty="0"/>
              <a:t>Financial Accounting Concepts</a:t>
            </a:r>
          </a:p>
          <a:p>
            <a:pPr lvl="1"/>
            <a:r>
              <a:rPr lang="en-US" dirty="0"/>
              <a:t>Cost Analysis Principles	</a:t>
            </a:r>
          </a:p>
          <a:p>
            <a:pPr lvl="1"/>
            <a:r>
              <a:rPr lang="en-US" dirty="0"/>
              <a:t>Strategic Financial Issues		</a:t>
            </a:r>
          </a:p>
          <a:p>
            <a:pPr lvl="1"/>
            <a:r>
              <a:rPr lang="en-US" dirty="0"/>
              <a:t>Managing Financial Resources	</a:t>
            </a:r>
          </a:p>
          <a:p>
            <a:pPr lvl="1"/>
            <a:r>
              <a:rPr lang="en-US" dirty="0"/>
              <a:t>Looking to the Future	</a:t>
            </a:r>
          </a:p>
          <a:p>
            <a:endParaRPr lang="en-US" dirty="0"/>
          </a:p>
        </p:txBody>
      </p:sp>
    </p:spTree>
    <p:extLst>
      <p:ext uri="{BB962C8B-B14F-4D97-AF65-F5344CB8AC3E}">
        <p14:creationId xmlns:p14="http://schemas.microsoft.com/office/powerpoint/2010/main" val="1820095371"/>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14400" y="1279527"/>
            <a:ext cx="10363201" cy="4572000"/>
          </a:xfrm>
        </p:spPr>
        <p:txBody>
          <a:bodyPr/>
          <a:lstStyle/>
          <a:p>
            <a:pPr marL="0" indent="0">
              <a:buNone/>
            </a:pPr>
            <a:r>
              <a:rPr lang="en-US" sz="2800" b="1" dirty="0"/>
              <a:t>Module II: Operational Excellence</a:t>
            </a:r>
          </a:p>
          <a:p>
            <a:r>
              <a:rPr lang="en-US" dirty="0"/>
              <a:t>“Direct Question” Case Study</a:t>
            </a:r>
          </a:p>
          <a:p>
            <a:r>
              <a:rPr lang="en-US" dirty="0"/>
              <a:t>Content area: Contemporary Provider, Payer and Physician business challenges</a:t>
            </a:r>
          </a:p>
          <a:p>
            <a:r>
              <a:rPr lang="en-US" dirty="0"/>
              <a:t>Focus: Application of Module I concepts</a:t>
            </a:r>
          </a:p>
          <a:p>
            <a:pPr lvl="2"/>
            <a:r>
              <a:rPr lang="en-US" dirty="0"/>
              <a:t>Awareness of issues</a:t>
            </a:r>
          </a:p>
          <a:p>
            <a:pPr lvl="2"/>
            <a:r>
              <a:rPr lang="en-US" dirty="0"/>
              <a:t>Ability to synthesize learnings - application</a:t>
            </a:r>
          </a:p>
          <a:p>
            <a:pPr lvl="2"/>
            <a:r>
              <a:rPr lang="en-US" dirty="0"/>
              <a:t>Understanding environment factors</a:t>
            </a:r>
          </a:p>
          <a:p>
            <a:pPr lvl="2"/>
            <a:r>
              <a:rPr lang="en-US" dirty="0"/>
              <a:t>Display range of knowledge</a:t>
            </a:r>
          </a:p>
        </p:txBody>
      </p:sp>
      <p:sp>
        <p:nvSpPr>
          <p:cNvPr id="6" name="Title 1"/>
          <p:cNvSpPr txBox="1">
            <a:spLocks/>
          </p:cNvSpPr>
          <p:nvPr/>
        </p:nvSpPr>
        <p:spPr>
          <a:xfrm>
            <a:off x="914401" y="60327"/>
            <a:ext cx="10363200" cy="1219200"/>
          </a:xfrm>
          <a:prstGeom prst="rect">
            <a:avLst/>
          </a:prstGeom>
        </p:spPr>
        <p:txBody>
          <a:bodyPr vert="horz" lIns="91440" tIns="45720" rIns="91440" bIns="45720" rtlCol="0" anchor="ctr">
            <a:noAutofit/>
          </a:bodyPr>
          <a:lstStyle>
            <a:lvl1pPr algn="l" defTabSz="914400" rtl="0" eaLnBrk="1" latinLnBrk="0" hangingPunct="1">
              <a:lnSpc>
                <a:spcPts val="3513"/>
              </a:lnSpc>
              <a:spcBef>
                <a:spcPct val="0"/>
              </a:spcBef>
              <a:buNone/>
              <a:defRPr sz="3253" b="1" i="0" kern="1200" cap="none" spc="0" baseline="0">
                <a:solidFill>
                  <a:schemeClr val="bg2"/>
                </a:solidFill>
                <a:effectLst/>
                <a:latin typeface="+mj-lt"/>
                <a:ea typeface="+mj-ea"/>
                <a:cs typeface="Verdana"/>
              </a:defRPr>
            </a:lvl1pPr>
          </a:lstStyle>
          <a:p>
            <a:r>
              <a:rPr lang="en-US" sz="3600" dirty="0">
                <a:solidFill>
                  <a:srgbClr val="006699"/>
                </a:solidFill>
                <a:latin typeface="+mn-lt"/>
              </a:rPr>
              <a:t>CHFP Content Outline</a:t>
            </a:r>
          </a:p>
        </p:txBody>
      </p:sp>
    </p:spTree>
    <p:extLst>
      <p:ext uri="{BB962C8B-B14F-4D97-AF65-F5344CB8AC3E}">
        <p14:creationId xmlns:p14="http://schemas.microsoft.com/office/powerpoint/2010/main" val="2286236928"/>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6699"/>
                </a:solidFill>
                <a:latin typeface="+mn-lt"/>
              </a:rPr>
              <a:t>Tips for Learning</a:t>
            </a:r>
          </a:p>
        </p:txBody>
      </p:sp>
      <p:sp>
        <p:nvSpPr>
          <p:cNvPr id="3" name="Content Placeholder 2"/>
          <p:cNvSpPr>
            <a:spLocks noGrp="1"/>
          </p:cNvSpPr>
          <p:nvPr>
            <p:ph sz="half" idx="1"/>
          </p:nvPr>
        </p:nvSpPr>
        <p:spPr/>
        <p:txBody>
          <a:bodyPr/>
          <a:lstStyle/>
          <a:p>
            <a:pPr>
              <a:buNone/>
            </a:pPr>
            <a:r>
              <a:rPr lang="en-US" dirty="0"/>
              <a:t>Concept Guide</a:t>
            </a:r>
          </a:p>
          <a:p>
            <a:pPr>
              <a:lnSpc>
                <a:spcPct val="100000"/>
              </a:lnSpc>
              <a:spcAft>
                <a:spcPts val="1200"/>
              </a:spcAft>
            </a:pPr>
            <a:r>
              <a:rPr lang="en-US" sz="2400" dirty="0"/>
              <a:t>Identifies key concepts, terms and applications that you must know for the end-of-module examination</a:t>
            </a:r>
          </a:p>
          <a:p>
            <a:pPr>
              <a:lnSpc>
                <a:spcPct val="100000"/>
              </a:lnSpc>
              <a:spcAft>
                <a:spcPts val="1200"/>
              </a:spcAft>
            </a:pPr>
            <a:r>
              <a:rPr lang="en-US" sz="2400" dirty="0"/>
              <a:t>Utilize the guide</a:t>
            </a:r>
          </a:p>
        </p:txBody>
      </p:sp>
    </p:spTree>
    <p:extLst>
      <p:ext uri="{BB962C8B-B14F-4D97-AF65-F5344CB8AC3E}">
        <p14:creationId xmlns:p14="http://schemas.microsoft.com/office/powerpoint/2010/main" val="2153590946"/>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006699"/>
                </a:solidFill>
                <a:latin typeface="+mn-lt"/>
              </a:rPr>
              <a:t>Earning the CHFP</a:t>
            </a:r>
          </a:p>
        </p:txBody>
      </p:sp>
      <p:sp>
        <p:nvSpPr>
          <p:cNvPr id="3" name="Content Placeholder 2"/>
          <p:cNvSpPr>
            <a:spLocks noGrp="1"/>
          </p:cNvSpPr>
          <p:nvPr>
            <p:ph sz="half" idx="1"/>
          </p:nvPr>
        </p:nvSpPr>
        <p:spPr/>
        <p:txBody>
          <a:bodyPr/>
          <a:lstStyle/>
          <a:p>
            <a:pPr marL="0" indent="0">
              <a:buNone/>
            </a:pPr>
            <a:r>
              <a:rPr lang="en-US" b="1" dirty="0"/>
              <a:t>Successfully complete the End of Module 1 Examination</a:t>
            </a:r>
          </a:p>
          <a:p>
            <a:r>
              <a:rPr lang="en-US" dirty="0"/>
              <a:t>75 multiple choices  questions to be completed in 90 minutes</a:t>
            </a:r>
            <a:endParaRPr lang="en-US" sz="1800" dirty="0"/>
          </a:p>
          <a:p>
            <a:pPr marL="0" indent="0" algn="ctr">
              <a:buNone/>
            </a:pPr>
            <a:r>
              <a:rPr lang="en-US" sz="3200" b="1" dirty="0"/>
              <a:t>And </a:t>
            </a:r>
          </a:p>
          <a:p>
            <a:pPr marL="0" indent="0">
              <a:buNone/>
            </a:pPr>
            <a:r>
              <a:rPr lang="en-US" b="1" dirty="0"/>
              <a:t>Successfully complete Module 2 Examination</a:t>
            </a:r>
          </a:p>
          <a:p>
            <a:r>
              <a:rPr lang="en-US" dirty="0"/>
              <a:t>Handle 8 case studies, each with 7 multiple choice questions</a:t>
            </a:r>
          </a:p>
          <a:p>
            <a:r>
              <a:rPr lang="en-US" dirty="0"/>
              <a:t>56 questions to be completed in 3 hours</a:t>
            </a:r>
          </a:p>
        </p:txBody>
      </p:sp>
    </p:spTree>
    <p:extLst>
      <p:ext uri="{BB962C8B-B14F-4D97-AF65-F5344CB8AC3E}">
        <p14:creationId xmlns:p14="http://schemas.microsoft.com/office/powerpoint/2010/main" val="2524885164"/>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695</TotalTime>
  <Words>1188</Words>
  <Application>Microsoft Office PowerPoint</Application>
  <PresentationFormat>Widescreen</PresentationFormat>
  <Paragraphs>156</Paragraphs>
  <Slides>14</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The Certified Healthcare  Financial Professional (CHFP) Program </vt:lpstr>
      <vt:lpstr>PowerPoint Presentation</vt:lpstr>
      <vt:lpstr>CHFP – Driving Value In Your Career</vt:lpstr>
      <vt:lpstr>Earning the CHFP</vt:lpstr>
      <vt:lpstr>CHFP Program Objectives</vt:lpstr>
      <vt:lpstr>CHFP Content Outline</vt:lpstr>
      <vt:lpstr>PowerPoint Presentation</vt:lpstr>
      <vt:lpstr>Tips for Learning</vt:lpstr>
      <vt:lpstr>Earning the CHFP</vt:lpstr>
      <vt:lpstr>CHFP Program Registration</vt:lpstr>
      <vt:lpstr>Retaining CHFP</vt:lpstr>
      <vt:lpstr>Why Not Begin Now?</vt:lpstr>
      <vt:lpstr>Resources</vt:lpstr>
      <vt:lpstr>Q &amp; 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Certified Healthcare Financial Professional</dc:title>
  <dc:creator>sharon abel</dc:creator>
  <cp:lastModifiedBy>Shirley Heavlin</cp:lastModifiedBy>
  <cp:revision>61</cp:revision>
  <cp:lastPrinted>2016-05-18T15:13:31Z</cp:lastPrinted>
  <dcterms:created xsi:type="dcterms:W3CDTF">2016-05-07T14:06:41Z</dcterms:created>
  <dcterms:modified xsi:type="dcterms:W3CDTF">2019-04-08T16:46:49Z</dcterms:modified>
</cp:coreProperties>
</file>