
<file path=[Content_Types].xml><?xml version="1.0" encoding="utf-8"?>
<Types xmlns="http://schemas.openxmlformats.org/package/2006/content-types">
  <Default Extension="png" ContentType="image/png"/>
  <Default Extension="bin" ContentType="application/vnd.openxmlformats-officedocument.oleObject"/>
  <Default Extension="jfif" ContentType="image/jpe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 id="2147483650" r:id="rId6"/>
    <p:sldMasterId id="2147483658" r:id="rId7"/>
    <p:sldMasterId id="2147483660" r:id="rId8"/>
    <p:sldMasterId id="2147483664" r:id="rId9"/>
    <p:sldMasterId id="2147483672" r:id="rId10"/>
  </p:sldMasterIdLst>
  <p:notesMasterIdLst>
    <p:notesMasterId r:id="rId58"/>
  </p:notesMasterIdLst>
  <p:sldIdLst>
    <p:sldId id="472" r:id="rId11"/>
    <p:sldId id="865" r:id="rId12"/>
    <p:sldId id="475" r:id="rId13"/>
    <p:sldId id="866" r:id="rId14"/>
    <p:sldId id="853" r:id="rId15"/>
    <p:sldId id="867" r:id="rId16"/>
    <p:sldId id="868" r:id="rId17"/>
    <p:sldId id="869" r:id="rId18"/>
    <p:sldId id="870" r:id="rId19"/>
    <p:sldId id="871" r:id="rId20"/>
    <p:sldId id="872" r:id="rId21"/>
    <p:sldId id="873" r:id="rId22"/>
    <p:sldId id="874" r:id="rId23"/>
    <p:sldId id="875" r:id="rId24"/>
    <p:sldId id="876" r:id="rId25"/>
    <p:sldId id="877" r:id="rId26"/>
    <p:sldId id="878" r:id="rId27"/>
    <p:sldId id="889" r:id="rId28"/>
    <p:sldId id="890" r:id="rId29"/>
    <p:sldId id="879" r:id="rId30"/>
    <p:sldId id="880" r:id="rId31"/>
    <p:sldId id="881" r:id="rId32"/>
    <p:sldId id="882" r:id="rId33"/>
    <p:sldId id="396" r:id="rId34"/>
    <p:sldId id="891" r:id="rId35"/>
    <p:sldId id="888" r:id="rId36"/>
    <p:sldId id="492" r:id="rId37"/>
    <p:sldId id="893" r:id="rId38"/>
    <p:sldId id="894" r:id="rId39"/>
    <p:sldId id="884" r:id="rId40"/>
    <p:sldId id="895" r:id="rId41"/>
    <p:sldId id="896" r:id="rId42"/>
    <p:sldId id="595" r:id="rId43"/>
    <p:sldId id="531" r:id="rId44"/>
    <p:sldId id="897" r:id="rId45"/>
    <p:sldId id="587" r:id="rId46"/>
    <p:sldId id="602" r:id="rId47"/>
    <p:sldId id="588" r:id="rId48"/>
    <p:sldId id="885" r:id="rId49"/>
    <p:sldId id="322" r:id="rId50"/>
    <p:sldId id="860" r:id="rId51"/>
    <p:sldId id="550" r:id="rId52"/>
    <p:sldId id="589" r:id="rId53"/>
    <p:sldId id="851" r:id="rId54"/>
    <p:sldId id="469" r:id="rId55"/>
    <p:sldId id="495" r:id="rId56"/>
    <p:sldId id="496" r:id="rId57"/>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6E37BA-6993-46E2-833C-30F1B6609EED}">
          <p14:sldIdLst>
            <p14:sldId id="472"/>
            <p14:sldId id="865"/>
            <p14:sldId id="475"/>
            <p14:sldId id="866"/>
            <p14:sldId id="853"/>
            <p14:sldId id="867"/>
            <p14:sldId id="868"/>
            <p14:sldId id="869"/>
            <p14:sldId id="870"/>
            <p14:sldId id="871"/>
            <p14:sldId id="872"/>
            <p14:sldId id="873"/>
            <p14:sldId id="874"/>
            <p14:sldId id="875"/>
            <p14:sldId id="876"/>
            <p14:sldId id="877"/>
            <p14:sldId id="878"/>
            <p14:sldId id="889"/>
            <p14:sldId id="890"/>
            <p14:sldId id="879"/>
            <p14:sldId id="880"/>
            <p14:sldId id="881"/>
            <p14:sldId id="882"/>
            <p14:sldId id="396"/>
            <p14:sldId id="891"/>
            <p14:sldId id="888"/>
            <p14:sldId id="492"/>
            <p14:sldId id="893"/>
            <p14:sldId id="894"/>
            <p14:sldId id="884"/>
            <p14:sldId id="895"/>
            <p14:sldId id="896"/>
            <p14:sldId id="595"/>
            <p14:sldId id="531"/>
            <p14:sldId id="897"/>
            <p14:sldId id="587"/>
            <p14:sldId id="602"/>
            <p14:sldId id="588"/>
            <p14:sldId id="885"/>
            <p14:sldId id="322"/>
            <p14:sldId id="860"/>
            <p14:sldId id="550"/>
            <p14:sldId id="589"/>
            <p14:sldId id="851"/>
            <p14:sldId id="469"/>
            <p14:sldId id="495"/>
            <p14:sldId id="4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418E"/>
    <a:srgbClr val="FFFF99"/>
    <a:srgbClr val="1FAA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8609" autoAdjust="0"/>
  </p:normalViewPr>
  <p:slideViewPr>
    <p:cSldViewPr snapToObjects="1">
      <p:cViewPr varScale="1">
        <p:scale>
          <a:sx n="57" d="100"/>
          <a:sy n="57" d="100"/>
        </p:scale>
        <p:origin x="888"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theme" Target="theme/theme1.xml"/><Relationship Id="rId10" Type="http://schemas.openxmlformats.org/officeDocument/2006/relationships/slideMaster" Target="slideMasters/slideMaster6.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8" Type="http://schemas.openxmlformats.org/officeDocument/2006/relationships/slideMaster" Target="slideMasters/slideMaster4.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r>
              <a:rPr lang="en-US"/>
              <a:t>Bloomer Transitional Care</a:t>
            </a:r>
          </a:p>
          <a:p>
            <a:pPr>
              <a:defRPr/>
            </a:pPr>
            <a:r>
              <a:rPr lang="en-US"/>
              <a:t>Swing Bed Program Growth</a:t>
            </a:r>
          </a:p>
        </c:rich>
      </c:tx>
      <c:layout/>
      <c:overlay val="0"/>
      <c:spPr>
        <a:noFill/>
        <a:ln>
          <a:noFill/>
        </a:ln>
        <a:effectLst/>
      </c:spPr>
      <c:txPr>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Sheet1!$G$1:$G$5</c:f>
              <c:numCache>
                <c:formatCode>General</c:formatCode>
                <c:ptCount val="5"/>
                <c:pt idx="0">
                  <c:v>1492</c:v>
                </c:pt>
                <c:pt idx="1">
                  <c:v>1495</c:v>
                </c:pt>
                <c:pt idx="2">
                  <c:v>1873</c:v>
                </c:pt>
                <c:pt idx="3">
                  <c:v>2069</c:v>
                </c:pt>
                <c:pt idx="4">
                  <c:v>3153</c:v>
                </c:pt>
              </c:numCache>
            </c:numRef>
          </c:val>
          <c:smooth val="0"/>
          <c:extLst>
            <c:ext xmlns:c16="http://schemas.microsoft.com/office/drawing/2014/chart" uri="{C3380CC4-5D6E-409C-BE32-E72D297353CC}">
              <c16:uniqueId val="{00000000-CD70-40B1-A1D4-ED23D90C54E4}"/>
            </c:ext>
          </c:extLst>
        </c:ser>
        <c:dLbls>
          <c:showLegendKey val="0"/>
          <c:showVal val="0"/>
          <c:showCatName val="0"/>
          <c:showSerName val="0"/>
          <c:showPercent val="0"/>
          <c:showBubbleSize val="0"/>
        </c:dLbls>
        <c:smooth val="0"/>
        <c:axId val="431472416"/>
        <c:axId val="431473592"/>
      </c:lineChart>
      <c:catAx>
        <c:axId val="4314724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1" u="none" strike="noStrike" kern="1200" baseline="0">
                <a:solidFill>
                  <a:schemeClr val="tx1">
                    <a:lumMod val="65000"/>
                    <a:lumOff val="35000"/>
                  </a:schemeClr>
                </a:solidFill>
                <a:latin typeface="+mn-lt"/>
                <a:ea typeface="+mn-ea"/>
                <a:cs typeface="+mn-cs"/>
              </a:defRPr>
            </a:pPr>
            <a:endParaRPr lang="en-US"/>
          </a:p>
        </c:txPr>
        <c:crossAx val="431473592"/>
        <c:crosses val="autoZero"/>
        <c:auto val="1"/>
        <c:lblAlgn val="ctr"/>
        <c:lblOffset val="100"/>
        <c:noMultiLvlLbl val="0"/>
      </c:catAx>
      <c:valAx>
        <c:axId val="431473592"/>
        <c:scaling>
          <c:orientation val="minMax"/>
          <c:min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1" u="none" strike="noStrike" kern="1200" baseline="0">
                <a:solidFill>
                  <a:schemeClr val="tx1">
                    <a:lumMod val="65000"/>
                    <a:lumOff val="35000"/>
                  </a:schemeClr>
                </a:solidFill>
                <a:latin typeface="+mn-lt"/>
                <a:ea typeface="+mn-ea"/>
                <a:cs typeface="+mn-cs"/>
              </a:defRPr>
            </a:pPr>
            <a:endParaRPr lang="en-US"/>
          </a:p>
        </c:txPr>
        <c:crossAx val="431472416"/>
        <c:crosses val="autoZero"/>
        <c:crossBetween val="between"/>
      </c:valAx>
      <c:spPr>
        <a:noFill/>
        <a:ln>
          <a:noFill/>
        </a:ln>
        <a:effectLst/>
      </c:spPr>
    </c:plotArea>
    <c:plotVisOnly val="1"/>
    <c:dispBlanksAs val="gap"/>
    <c:showDLblsOverMax val="0"/>
  </c:chart>
  <c:spPr>
    <a:noFill/>
    <a:ln w="25400">
      <a:solidFill>
        <a:schemeClr val="tx1"/>
      </a:solidFill>
    </a:ln>
    <a:effectLst/>
  </c:spPr>
  <c:txPr>
    <a:bodyPr/>
    <a:lstStyle/>
    <a:p>
      <a:pPr>
        <a:defRPr b="1" i="1" baseline="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r>
              <a:rPr lang="en-US"/>
              <a:t>Osseo Transitional Care/Swing Bed Growth</a:t>
            </a:r>
          </a:p>
        </c:rich>
      </c:tx>
      <c:layout/>
      <c:overlay val="0"/>
      <c:spPr>
        <a:noFill/>
        <a:ln>
          <a:noFill/>
        </a:ln>
        <a:effectLst/>
      </c:spPr>
      <c:txPr>
        <a:bodyPr rot="0" spcFirstLastPara="1" vertOverflow="ellipsis" vert="horz" wrap="square" anchor="ctr" anchorCtr="1"/>
        <a:lstStyle/>
        <a:p>
          <a:pPr>
            <a:defRPr sz="1400" b="1" i="1"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solidFill>
                <a:schemeClr val="accent1"/>
              </a:solidFill>
              <a:round/>
            </a:ln>
            <a:effectLst/>
          </c:spPr>
          <c:marker>
            <c:symbol val="none"/>
          </c:marker>
          <c:val>
            <c:numRef>
              <c:f>Sheet1!$L$50:$L$53</c:f>
              <c:numCache>
                <c:formatCode>General</c:formatCode>
                <c:ptCount val="4"/>
                <c:pt idx="0">
                  <c:v>1470</c:v>
                </c:pt>
                <c:pt idx="1">
                  <c:v>2814</c:v>
                </c:pt>
                <c:pt idx="2">
                  <c:v>2708</c:v>
                </c:pt>
                <c:pt idx="3">
                  <c:v>3080</c:v>
                </c:pt>
              </c:numCache>
            </c:numRef>
          </c:val>
          <c:smooth val="0"/>
          <c:extLst>
            <c:ext xmlns:c16="http://schemas.microsoft.com/office/drawing/2014/chart" uri="{C3380CC4-5D6E-409C-BE32-E72D297353CC}">
              <c16:uniqueId val="{00000000-2EDC-4B3C-89FA-9CD6B7CF3D12}"/>
            </c:ext>
          </c:extLst>
        </c:ser>
        <c:dLbls>
          <c:showLegendKey val="0"/>
          <c:showVal val="0"/>
          <c:showCatName val="0"/>
          <c:showSerName val="0"/>
          <c:showPercent val="0"/>
          <c:showBubbleSize val="0"/>
        </c:dLbls>
        <c:smooth val="0"/>
        <c:axId val="431473984"/>
        <c:axId val="431475160"/>
      </c:lineChart>
      <c:catAx>
        <c:axId val="431473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1" u="none" strike="noStrike" kern="1200" baseline="0">
                <a:solidFill>
                  <a:schemeClr val="tx1">
                    <a:lumMod val="65000"/>
                    <a:lumOff val="35000"/>
                  </a:schemeClr>
                </a:solidFill>
                <a:latin typeface="+mn-lt"/>
                <a:ea typeface="+mn-ea"/>
                <a:cs typeface="+mn-cs"/>
              </a:defRPr>
            </a:pPr>
            <a:endParaRPr lang="en-US"/>
          </a:p>
        </c:txPr>
        <c:crossAx val="431475160"/>
        <c:crosses val="autoZero"/>
        <c:auto val="1"/>
        <c:lblAlgn val="ctr"/>
        <c:lblOffset val="100"/>
        <c:noMultiLvlLbl val="0"/>
      </c:catAx>
      <c:valAx>
        <c:axId val="431475160"/>
        <c:scaling>
          <c:orientation val="minMax"/>
          <c:min val="10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1" u="none" strike="noStrike" kern="1200" baseline="0">
                <a:solidFill>
                  <a:schemeClr val="tx1">
                    <a:lumMod val="65000"/>
                    <a:lumOff val="35000"/>
                  </a:schemeClr>
                </a:solidFill>
                <a:latin typeface="+mn-lt"/>
                <a:ea typeface="+mn-ea"/>
                <a:cs typeface="+mn-cs"/>
              </a:defRPr>
            </a:pPr>
            <a:endParaRPr lang="en-US"/>
          </a:p>
        </c:txPr>
        <c:crossAx val="431473984"/>
        <c:crosses val="autoZero"/>
        <c:crossBetween val="between"/>
      </c:valAx>
      <c:spPr>
        <a:noFill/>
        <a:ln>
          <a:noFill/>
        </a:ln>
        <a:effectLst/>
      </c:spPr>
    </c:plotArea>
    <c:plotVisOnly val="1"/>
    <c:dispBlanksAs val="gap"/>
    <c:showDLblsOverMax val="0"/>
  </c:chart>
  <c:spPr>
    <a:noFill/>
    <a:ln w="25400">
      <a:solidFill>
        <a:schemeClr val="tx1"/>
      </a:solidFill>
    </a:ln>
    <a:effectLst/>
  </c:spPr>
  <c:txPr>
    <a:bodyPr/>
    <a:lstStyle/>
    <a:p>
      <a:pPr>
        <a:defRPr b="1" i="1" baseline="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79155730533684"/>
          <c:y val="0.15971551943103887"/>
          <c:w val="0.89020844269466315"/>
          <c:h val="0.77125222250444503"/>
        </c:manualLayout>
      </c:layout>
      <c:lineChart>
        <c:grouping val="standard"/>
        <c:varyColors val="0"/>
        <c:ser>
          <c:idx val="0"/>
          <c:order val="0"/>
          <c:spPr>
            <a:ln w="28575" cap="rnd">
              <a:solidFill>
                <a:schemeClr val="accent1"/>
              </a:solidFill>
              <a:round/>
            </a:ln>
            <a:effectLst/>
          </c:spPr>
          <c:marker>
            <c:symbol val="none"/>
          </c:marker>
          <c:val>
            <c:numRef>
              <c:f>Sheet1!$P$5:$P$12</c:f>
              <c:numCache>
                <c:formatCode>General</c:formatCode>
                <c:ptCount val="8"/>
                <c:pt idx="0">
                  <c:v>358</c:v>
                </c:pt>
                <c:pt idx="1">
                  <c:v>369</c:v>
                </c:pt>
                <c:pt idx="2">
                  <c:v>336</c:v>
                </c:pt>
                <c:pt idx="3">
                  <c:v>454</c:v>
                </c:pt>
                <c:pt idx="4">
                  <c:v>515</c:v>
                </c:pt>
                <c:pt idx="5">
                  <c:v>605</c:v>
                </c:pt>
                <c:pt idx="6">
                  <c:v>565</c:v>
                </c:pt>
                <c:pt idx="7">
                  <c:v>847</c:v>
                </c:pt>
              </c:numCache>
            </c:numRef>
          </c:val>
          <c:smooth val="0"/>
          <c:extLst>
            <c:ext xmlns:c16="http://schemas.microsoft.com/office/drawing/2014/chart" uri="{C3380CC4-5D6E-409C-BE32-E72D297353CC}">
              <c16:uniqueId val="{00000000-E9E1-4AEB-94FC-6F6D004206FC}"/>
            </c:ext>
          </c:extLst>
        </c:ser>
        <c:dLbls>
          <c:showLegendKey val="0"/>
          <c:showVal val="0"/>
          <c:showCatName val="0"/>
          <c:showSerName val="0"/>
          <c:showPercent val="0"/>
          <c:showBubbleSize val="0"/>
        </c:dLbls>
        <c:smooth val="0"/>
        <c:axId val="355237864"/>
        <c:axId val="355241784"/>
      </c:lineChart>
      <c:catAx>
        <c:axId val="35523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241784"/>
        <c:crosses val="autoZero"/>
        <c:auto val="1"/>
        <c:lblAlgn val="ctr"/>
        <c:lblOffset val="100"/>
        <c:noMultiLvlLbl val="0"/>
      </c:catAx>
      <c:valAx>
        <c:axId val="355241784"/>
        <c:scaling>
          <c:orientation val="minMax"/>
          <c:min val="30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55237864"/>
        <c:crosses val="autoZero"/>
        <c:crossBetween val="between"/>
      </c:valAx>
      <c:spPr>
        <a:noFill/>
        <a:ln>
          <a:noFill/>
        </a:ln>
        <a:effectLst/>
      </c:spPr>
    </c:plotArea>
    <c:plotVisOnly val="1"/>
    <c:dispBlanksAs val="gap"/>
    <c:showDLblsOverMax val="0"/>
  </c:chart>
  <c:spPr>
    <a:noFill/>
    <a:ln w="25400">
      <a:solidFill>
        <a:srgbClr val="000000"/>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4531AA-CBA5-9242-A98F-AA5AF00E13ED}"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E96CC64C-6F7C-D042-AF80-AA1158D25ACF}">
      <dgm:prSet phldrT="[Text]" custT="1"/>
      <dgm:spPr/>
      <dgm:t>
        <a:bodyPr/>
        <a:lstStyle/>
        <a:p>
          <a:r>
            <a:rPr lang="en-US" sz="2000" dirty="0"/>
            <a:t>Inpatient Rehab</a:t>
          </a:r>
        </a:p>
      </dgm:t>
    </dgm:pt>
    <dgm:pt modelId="{5C597809-A92D-5A42-B2B9-5E1051748D20}" type="parTrans" cxnId="{3F52476E-B67F-B148-B835-9A4AE8D4F6F2}">
      <dgm:prSet/>
      <dgm:spPr/>
      <dgm:t>
        <a:bodyPr/>
        <a:lstStyle/>
        <a:p>
          <a:endParaRPr lang="en-US"/>
        </a:p>
      </dgm:t>
    </dgm:pt>
    <dgm:pt modelId="{A19A56CA-2B99-E245-BB7C-692012763FAA}" type="sibTrans" cxnId="{3F52476E-B67F-B148-B835-9A4AE8D4F6F2}">
      <dgm:prSet/>
      <dgm:spPr/>
      <dgm:t>
        <a:bodyPr/>
        <a:lstStyle/>
        <a:p>
          <a:endParaRPr lang="en-US"/>
        </a:p>
      </dgm:t>
    </dgm:pt>
    <dgm:pt modelId="{AD6378A9-88E9-DC4C-8742-6EC7B5644586}">
      <dgm:prSet phldrT="[Text]" custT="1"/>
      <dgm:spPr/>
      <dgm:t>
        <a:bodyPr/>
        <a:lstStyle/>
        <a:p>
          <a:r>
            <a:rPr lang="en-US" sz="1800" b="1" dirty="0"/>
            <a:t>Narrow admission </a:t>
          </a:r>
          <a:r>
            <a:rPr lang="en-US" sz="1800" dirty="0"/>
            <a:t>criteria: Ability to participate in 3 hours of daily therapy</a:t>
          </a:r>
        </a:p>
      </dgm:t>
    </dgm:pt>
    <dgm:pt modelId="{2AA223C5-A313-384B-9FFD-DCCA02106809}" type="parTrans" cxnId="{44D391AB-75BB-D24F-B5D3-C6B497DC2A66}">
      <dgm:prSet/>
      <dgm:spPr/>
      <dgm:t>
        <a:bodyPr/>
        <a:lstStyle/>
        <a:p>
          <a:endParaRPr lang="en-US"/>
        </a:p>
      </dgm:t>
    </dgm:pt>
    <dgm:pt modelId="{FFF5452C-B37B-9F43-A501-5004D2E666EF}" type="sibTrans" cxnId="{44D391AB-75BB-D24F-B5D3-C6B497DC2A66}">
      <dgm:prSet/>
      <dgm:spPr/>
      <dgm:t>
        <a:bodyPr/>
        <a:lstStyle/>
        <a:p>
          <a:endParaRPr lang="en-US"/>
        </a:p>
      </dgm:t>
    </dgm:pt>
    <dgm:pt modelId="{C7D84711-F781-7049-8CD8-3863C6ABC78A}">
      <dgm:prSet phldrT="[Text]" custT="1"/>
      <dgm:spPr/>
      <dgm:t>
        <a:bodyPr/>
        <a:lstStyle/>
        <a:p>
          <a:r>
            <a:rPr lang="en-US" sz="1800" b="1" dirty="0"/>
            <a:t>Daily physician rounds</a:t>
          </a:r>
        </a:p>
      </dgm:t>
    </dgm:pt>
    <dgm:pt modelId="{04FB84F5-8C64-594F-AC45-702DAC77B028}" type="parTrans" cxnId="{B748446C-8A8F-3B4A-A8C0-CDA0B36F5CF6}">
      <dgm:prSet/>
      <dgm:spPr/>
      <dgm:t>
        <a:bodyPr/>
        <a:lstStyle/>
        <a:p>
          <a:endParaRPr lang="en-US"/>
        </a:p>
      </dgm:t>
    </dgm:pt>
    <dgm:pt modelId="{5BBE1530-AB7D-E847-B177-EE0E8869C4DD}" type="sibTrans" cxnId="{B748446C-8A8F-3B4A-A8C0-CDA0B36F5CF6}">
      <dgm:prSet/>
      <dgm:spPr/>
      <dgm:t>
        <a:bodyPr/>
        <a:lstStyle/>
        <a:p>
          <a:endParaRPr lang="en-US"/>
        </a:p>
      </dgm:t>
    </dgm:pt>
    <dgm:pt modelId="{B06B9F6F-400F-D042-A79C-5C924DF877A5}">
      <dgm:prSet phldrT="[Text]" custT="1"/>
      <dgm:spPr/>
      <dgm:t>
        <a:bodyPr/>
        <a:lstStyle/>
        <a:p>
          <a:r>
            <a:rPr lang="en-US" sz="2000" dirty="0"/>
            <a:t>LTAC</a:t>
          </a:r>
        </a:p>
      </dgm:t>
    </dgm:pt>
    <dgm:pt modelId="{FE4AC278-9951-D547-8299-41DDD4E4E34D}" type="parTrans" cxnId="{E9139A23-D18B-DE4A-BC97-DB054AC2450C}">
      <dgm:prSet/>
      <dgm:spPr/>
      <dgm:t>
        <a:bodyPr/>
        <a:lstStyle/>
        <a:p>
          <a:endParaRPr lang="en-US"/>
        </a:p>
      </dgm:t>
    </dgm:pt>
    <dgm:pt modelId="{089E011C-A4BC-6645-A1AC-A9CB76912100}" type="sibTrans" cxnId="{E9139A23-D18B-DE4A-BC97-DB054AC2450C}">
      <dgm:prSet/>
      <dgm:spPr/>
      <dgm:t>
        <a:bodyPr/>
        <a:lstStyle/>
        <a:p>
          <a:endParaRPr lang="en-US"/>
        </a:p>
      </dgm:t>
    </dgm:pt>
    <dgm:pt modelId="{7CD13E47-DD8D-2A46-B3CB-DEDE6964D6B8}">
      <dgm:prSet phldrT="[Text]" custT="1"/>
      <dgm:spPr/>
      <dgm:t>
        <a:bodyPr/>
        <a:lstStyle/>
        <a:p>
          <a:r>
            <a:rPr lang="en-US" sz="1800" b="1" dirty="0"/>
            <a:t>Narrow admission </a:t>
          </a:r>
          <a:r>
            <a:rPr lang="en-US" sz="1800" dirty="0"/>
            <a:t>criteria: 96 hours mechanical ventilation</a:t>
          </a:r>
        </a:p>
      </dgm:t>
    </dgm:pt>
    <dgm:pt modelId="{FE7FC7F9-C5B2-524B-9525-BB018E3FAD97}" type="parTrans" cxnId="{D3A9577F-3E47-AC49-8841-BE64BD1E1D19}">
      <dgm:prSet/>
      <dgm:spPr/>
      <dgm:t>
        <a:bodyPr/>
        <a:lstStyle/>
        <a:p>
          <a:endParaRPr lang="en-US"/>
        </a:p>
      </dgm:t>
    </dgm:pt>
    <dgm:pt modelId="{31F6BDF6-ABAD-A649-89FF-F358363F0575}" type="sibTrans" cxnId="{D3A9577F-3E47-AC49-8841-BE64BD1E1D19}">
      <dgm:prSet/>
      <dgm:spPr/>
      <dgm:t>
        <a:bodyPr/>
        <a:lstStyle/>
        <a:p>
          <a:endParaRPr lang="en-US"/>
        </a:p>
      </dgm:t>
    </dgm:pt>
    <dgm:pt modelId="{00B1DB0A-E747-4D4E-B644-A55DB5CEBA20}">
      <dgm:prSet phldrT="[Text]" custT="1"/>
      <dgm:spPr/>
      <dgm:t>
        <a:bodyPr/>
        <a:lstStyle/>
        <a:p>
          <a:r>
            <a:rPr lang="en-US" sz="2000" dirty="0"/>
            <a:t>CAH Based Transitional Care</a:t>
          </a:r>
        </a:p>
      </dgm:t>
    </dgm:pt>
    <dgm:pt modelId="{4CA5BC6D-6D88-D248-9CE9-899A76D96800}" type="parTrans" cxnId="{2D9A8110-555D-C549-955D-90F520549137}">
      <dgm:prSet/>
      <dgm:spPr/>
      <dgm:t>
        <a:bodyPr/>
        <a:lstStyle/>
        <a:p>
          <a:endParaRPr lang="en-US"/>
        </a:p>
      </dgm:t>
    </dgm:pt>
    <dgm:pt modelId="{E3031DC0-54EC-9E46-80AC-4B1AC3D82225}" type="sibTrans" cxnId="{2D9A8110-555D-C549-955D-90F520549137}">
      <dgm:prSet/>
      <dgm:spPr/>
      <dgm:t>
        <a:bodyPr/>
        <a:lstStyle/>
        <a:p>
          <a:endParaRPr lang="en-US"/>
        </a:p>
      </dgm:t>
    </dgm:pt>
    <dgm:pt modelId="{C10A9E53-61F2-9045-9F1C-8C94334DA7AC}">
      <dgm:prSet phldrT="[Text]" custT="1"/>
      <dgm:spPr/>
      <dgm:t>
        <a:bodyPr/>
        <a:lstStyle/>
        <a:p>
          <a:r>
            <a:rPr lang="en-US" sz="1800" b="1" dirty="0"/>
            <a:t>Broad admission </a:t>
          </a:r>
          <a:r>
            <a:rPr lang="en-US" sz="1800" dirty="0"/>
            <a:t>criteria: 3 day acute care stay and skilled post acute care need identified</a:t>
          </a:r>
        </a:p>
      </dgm:t>
    </dgm:pt>
    <dgm:pt modelId="{788CD112-70A3-8342-90A7-DBB9610B1D6A}" type="parTrans" cxnId="{32B4EBEE-1837-9B4F-AC40-A01CD12FE76A}">
      <dgm:prSet/>
      <dgm:spPr/>
      <dgm:t>
        <a:bodyPr/>
        <a:lstStyle/>
        <a:p>
          <a:endParaRPr lang="en-US"/>
        </a:p>
      </dgm:t>
    </dgm:pt>
    <dgm:pt modelId="{7C8B7508-F68C-EF4E-A037-D7A585D4A1F8}" type="sibTrans" cxnId="{32B4EBEE-1837-9B4F-AC40-A01CD12FE76A}">
      <dgm:prSet/>
      <dgm:spPr/>
      <dgm:t>
        <a:bodyPr/>
        <a:lstStyle/>
        <a:p>
          <a:endParaRPr lang="en-US"/>
        </a:p>
      </dgm:t>
    </dgm:pt>
    <dgm:pt modelId="{8075A264-91F8-C24A-AB16-FA05BFAFC68C}">
      <dgm:prSet phldrT="[Text]" custT="1"/>
      <dgm:spPr/>
      <dgm:t>
        <a:bodyPr/>
        <a:lstStyle/>
        <a:p>
          <a:r>
            <a:rPr lang="en-US" sz="1800" b="1" dirty="0"/>
            <a:t>Very small % of patients qualify</a:t>
          </a:r>
        </a:p>
      </dgm:t>
    </dgm:pt>
    <dgm:pt modelId="{EF687C88-1950-E047-A634-BA7862F72B9F}" type="parTrans" cxnId="{A5A6946D-E18F-6345-9294-017354F9971E}">
      <dgm:prSet/>
      <dgm:spPr/>
      <dgm:t>
        <a:bodyPr/>
        <a:lstStyle/>
        <a:p>
          <a:endParaRPr lang="en-US"/>
        </a:p>
      </dgm:t>
    </dgm:pt>
    <dgm:pt modelId="{D4EF1A52-B2EC-BA42-9C41-5676F4B94D39}" type="sibTrans" cxnId="{A5A6946D-E18F-6345-9294-017354F9971E}">
      <dgm:prSet/>
      <dgm:spPr/>
      <dgm:t>
        <a:bodyPr/>
        <a:lstStyle/>
        <a:p>
          <a:endParaRPr lang="en-US"/>
        </a:p>
      </dgm:t>
    </dgm:pt>
    <dgm:pt modelId="{F0719358-4DA1-EE40-8DD9-AD1FBD25A3B1}">
      <dgm:prSet phldrT="[Text]" custT="1"/>
      <dgm:spPr/>
      <dgm:t>
        <a:bodyPr/>
        <a:lstStyle/>
        <a:p>
          <a:r>
            <a:rPr lang="en-US" sz="1800" dirty="0"/>
            <a:t>ICU</a:t>
          </a:r>
        </a:p>
      </dgm:t>
    </dgm:pt>
    <dgm:pt modelId="{C80043FB-0310-B943-A6D8-5502A7C53EA7}" type="parTrans" cxnId="{93BD6BC6-029A-034C-9121-D8BD92C8C5E5}">
      <dgm:prSet/>
      <dgm:spPr/>
      <dgm:t>
        <a:bodyPr/>
        <a:lstStyle/>
        <a:p>
          <a:endParaRPr lang="en-US"/>
        </a:p>
      </dgm:t>
    </dgm:pt>
    <dgm:pt modelId="{E045DD2E-213F-8449-AF9B-010B87DBA316}" type="sibTrans" cxnId="{93BD6BC6-029A-034C-9121-D8BD92C8C5E5}">
      <dgm:prSet/>
      <dgm:spPr/>
      <dgm:t>
        <a:bodyPr/>
        <a:lstStyle/>
        <a:p>
          <a:endParaRPr lang="en-US"/>
        </a:p>
      </dgm:t>
    </dgm:pt>
    <dgm:pt modelId="{8E2B3448-4989-9E45-80DE-C40DB4691853}">
      <dgm:prSet phldrT="[Text]" custT="1"/>
      <dgm:spPr/>
      <dgm:t>
        <a:bodyPr/>
        <a:lstStyle/>
        <a:p>
          <a:r>
            <a:rPr lang="en-US" sz="1800" b="1" dirty="0"/>
            <a:t>Very small % of patients qualify</a:t>
          </a:r>
        </a:p>
      </dgm:t>
    </dgm:pt>
    <dgm:pt modelId="{06A08B3E-08A9-FA44-AF43-F059C06C468E}" type="parTrans" cxnId="{9DB26CA1-5580-084C-B2F4-1AD6056804E7}">
      <dgm:prSet/>
      <dgm:spPr/>
      <dgm:t>
        <a:bodyPr/>
        <a:lstStyle/>
        <a:p>
          <a:endParaRPr lang="en-US"/>
        </a:p>
      </dgm:t>
    </dgm:pt>
    <dgm:pt modelId="{DB258A3C-F0C4-F349-AB3A-12C561394B99}" type="sibTrans" cxnId="{9DB26CA1-5580-084C-B2F4-1AD6056804E7}">
      <dgm:prSet/>
      <dgm:spPr/>
      <dgm:t>
        <a:bodyPr/>
        <a:lstStyle/>
        <a:p>
          <a:endParaRPr lang="en-US"/>
        </a:p>
      </dgm:t>
    </dgm:pt>
    <dgm:pt modelId="{A31F0EB9-BCFC-A345-8E2F-68DE4C1C7243}">
      <dgm:prSet phldrT="[Text]" custT="1"/>
      <dgm:spPr/>
      <dgm:t>
        <a:bodyPr/>
        <a:lstStyle/>
        <a:p>
          <a:r>
            <a:rPr lang="en-US" sz="1800" b="1" dirty="0"/>
            <a:t>Daily physician rounds</a:t>
          </a:r>
        </a:p>
      </dgm:t>
    </dgm:pt>
    <dgm:pt modelId="{3F5FEC4B-50CB-2B4A-B107-D07000751AC1}" type="parTrans" cxnId="{5C70A068-5CC2-3946-B52C-399D26627F10}">
      <dgm:prSet/>
      <dgm:spPr/>
      <dgm:t>
        <a:bodyPr/>
        <a:lstStyle/>
        <a:p>
          <a:endParaRPr lang="en-US"/>
        </a:p>
      </dgm:t>
    </dgm:pt>
    <dgm:pt modelId="{CF03F099-7E87-664C-945A-CF63A1F2F413}" type="sibTrans" cxnId="{5C70A068-5CC2-3946-B52C-399D26627F10}">
      <dgm:prSet/>
      <dgm:spPr/>
      <dgm:t>
        <a:bodyPr/>
        <a:lstStyle/>
        <a:p>
          <a:endParaRPr lang="en-US"/>
        </a:p>
      </dgm:t>
    </dgm:pt>
    <dgm:pt modelId="{A027E9A3-9681-C144-8A2F-B77CF05A4354}">
      <dgm:prSet phldrT="[Text]" custT="1"/>
      <dgm:spPr/>
      <dgm:t>
        <a:bodyPr/>
        <a:lstStyle/>
        <a:p>
          <a:r>
            <a:rPr lang="en-US" sz="1800" dirty="0"/>
            <a:t>On-site physician to address acute change of condition, on-site lab, radiology</a:t>
          </a:r>
        </a:p>
      </dgm:t>
    </dgm:pt>
    <dgm:pt modelId="{D9D0D5FE-3BAD-B14B-A28B-8B9B67E8AF5B}" type="parTrans" cxnId="{88CE7B79-C481-6149-823A-BDC9ED370F37}">
      <dgm:prSet/>
      <dgm:spPr/>
      <dgm:t>
        <a:bodyPr/>
        <a:lstStyle/>
        <a:p>
          <a:endParaRPr lang="en-US"/>
        </a:p>
      </dgm:t>
    </dgm:pt>
    <dgm:pt modelId="{C8872FAC-19ED-9746-B3F8-F93042FA6141}" type="sibTrans" cxnId="{88CE7B79-C481-6149-823A-BDC9ED370F37}">
      <dgm:prSet/>
      <dgm:spPr/>
      <dgm:t>
        <a:bodyPr/>
        <a:lstStyle/>
        <a:p>
          <a:endParaRPr lang="en-US"/>
        </a:p>
      </dgm:t>
    </dgm:pt>
    <dgm:pt modelId="{0B5AFE0B-8922-3B44-8701-CB31368D2E6E}">
      <dgm:prSet phldrT="[Text]" custT="1"/>
      <dgm:spPr/>
      <dgm:t>
        <a:bodyPr/>
        <a:lstStyle/>
        <a:p>
          <a:r>
            <a:rPr lang="en-US" sz="1800" b="1" dirty="0"/>
            <a:t>High nurse ratio </a:t>
          </a:r>
          <a:r>
            <a:rPr lang="en-US" sz="1800" dirty="0"/>
            <a:t>4-6 hours of daily nursing</a:t>
          </a:r>
        </a:p>
      </dgm:t>
    </dgm:pt>
    <dgm:pt modelId="{7ADDF56C-81E2-FC4C-BDE0-DDDCA251F7C3}" type="parTrans" cxnId="{BB561778-B04B-DA4E-A066-4FABD69DED70}">
      <dgm:prSet/>
      <dgm:spPr/>
      <dgm:t>
        <a:bodyPr/>
        <a:lstStyle/>
        <a:p>
          <a:endParaRPr lang="en-US"/>
        </a:p>
      </dgm:t>
    </dgm:pt>
    <dgm:pt modelId="{AADC7DB4-5B92-E848-A227-D3BB956804B6}" type="sibTrans" cxnId="{BB561778-B04B-DA4E-A066-4FABD69DED70}">
      <dgm:prSet/>
      <dgm:spPr/>
      <dgm:t>
        <a:bodyPr/>
        <a:lstStyle/>
        <a:p>
          <a:endParaRPr lang="en-US"/>
        </a:p>
      </dgm:t>
    </dgm:pt>
    <dgm:pt modelId="{CF019DAD-A239-CD49-9505-8C33052CD074}" type="pres">
      <dgm:prSet presAssocID="{A64531AA-CBA5-9242-A98F-AA5AF00E13ED}" presName="Name0" presStyleCnt="0">
        <dgm:presLayoutVars>
          <dgm:dir/>
          <dgm:animLvl val="lvl"/>
          <dgm:resizeHandles val="exact"/>
        </dgm:presLayoutVars>
      </dgm:prSet>
      <dgm:spPr/>
      <dgm:t>
        <a:bodyPr/>
        <a:lstStyle/>
        <a:p>
          <a:endParaRPr lang="en-US"/>
        </a:p>
      </dgm:t>
    </dgm:pt>
    <dgm:pt modelId="{61DC3375-1F71-A146-A6EA-A5946D2DA4EA}" type="pres">
      <dgm:prSet presAssocID="{E96CC64C-6F7C-D042-AF80-AA1158D25ACF}" presName="composite" presStyleCnt="0"/>
      <dgm:spPr/>
    </dgm:pt>
    <dgm:pt modelId="{BC6F6C53-EC50-F44B-B75A-5E9C35F8FC07}" type="pres">
      <dgm:prSet presAssocID="{E96CC64C-6F7C-D042-AF80-AA1158D25ACF}" presName="parTx" presStyleLbl="alignNode1" presStyleIdx="0" presStyleCnt="3">
        <dgm:presLayoutVars>
          <dgm:chMax val="0"/>
          <dgm:chPref val="0"/>
          <dgm:bulletEnabled val="1"/>
        </dgm:presLayoutVars>
      </dgm:prSet>
      <dgm:spPr/>
      <dgm:t>
        <a:bodyPr/>
        <a:lstStyle/>
        <a:p>
          <a:endParaRPr lang="en-US"/>
        </a:p>
      </dgm:t>
    </dgm:pt>
    <dgm:pt modelId="{2E7B55B6-12F3-9B42-BDBE-994B2E7E34A4}" type="pres">
      <dgm:prSet presAssocID="{E96CC64C-6F7C-D042-AF80-AA1158D25ACF}" presName="desTx" presStyleLbl="alignAccFollowNode1" presStyleIdx="0" presStyleCnt="3">
        <dgm:presLayoutVars>
          <dgm:bulletEnabled val="1"/>
        </dgm:presLayoutVars>
      </dgm:prSet>
      <dgm:spPr/>
      <dgm:t>
        <a:bodyPr/>
        <a:lstStyle/>
        <a:p>
          <a:endParaRPr lang="en-US"/>
        </a:p>
      </dgm:t>
    </dgm:pt>
    <dgm:pt modelId="{62804447-90EB-9C40-BE58-DAAFF38D60DB}" type="pres">
      <dgm:prSet presAssocID="{A19A56CA-2B99-E245-BB7C-692012763FAA}" presName="space" presStyleCnt="0"/>
      <dgm:spPr/>
    </dgm:pt>
    <dgm:pt modelId="{AAC68565-997F-AB44-9345-8A1D23114610}" type="pres">
      <dgm:prSet presAssocID="{B06B9F6F-400F-D042-A79C-5C924DF877A5}" presName="composite" presStyleCnt="0"/>
      <dgm:spPr/>
    </dgm:pt>
    <dgm:pt modelId="{69707ED4-69F3-4E41-83F4-04490A9C0F5B}" type="pres">
      <dgm:prSet presAssocID="{B06B9F6F-400F-D042-A79C-5C924DF877A5}" presName="parTx" presStyleLbl="alignNode1" presStyleIdx="1" presStyleCnt="3">
        <dgm:presLayoutVars>
          <dgm:chMax val="0"/>
          <dgm:chPref val="0"/>
          <dgm:bulletEnabled val="1"/>
        </dgm:presLayoutVars>
      </dgm:prSet>
      <dgm:spPr/>
      <dgm:t>
        <a:bodyPr/>
        <a:lstStyle/>
        <a:p>
          <a:endParaRPr lang="en-US"/>
        </a:p>
      </dgm:t>
    </dgm:pt>
    <dgm:pt modelId="{1597299A-574F-0E4A-AF9B-F7A83F67CA3D}" type="pres">
      <dgm:prSet presAssocID="{B06B9F6F-400F-D042-A79C-5C924DF877A5}" presName="desTx" presStyleLbl="alignAccFollowNode1" presStyleIdx="1" presStyleCnt="3">
        <dgm:presLayoutVars>
          <dgm:bulletEnabled val="1"/>
        </dgm:presLayoutVars>
      </dgm:prSet>
      <dgm:spPr/>
      <dgm:t>
        <a:bodyPr/>
        <a:lstStyle/>
        <a:p>
          <a:endParaRPr lang="en-US"/>
        </a:p>
      </dgm:t>
    </dgm:pt>
    <dgm:pt modelId="{D5FB841F-BFA2-7942-B7FA-58BFFDD0A9FA}" type="pres">
      <dgm:prSet presAssocID="{089E011C-A4BC-6645-A1AC-A9CB76912100}" presName="space" presStyleCnt="0"/>
      <dgm:spPr/>
    </dgm:pt>
    <dgm:pt modelId="{E10EABDC-067E-2149-B254-C0242395EC44}" type="pres">
      <dgm:prSet presAssocID="{00B1DB0A-E747-4D4E-B644-A55DB5CEBA20}" presName="composite" presStyleCnt="0"/>
      <dgm:spPr/>
    </dgm:pt>
    <dgm:pt modelId="{E299C26B-A8B1-EC40-AFEB-95F8C5C47308}" type="pres">
      <dgm:prSet presAssocID="{00B1DB0A-E747-4D4E-B644-A55DB5CEBA20}" presName="parTx" presStyleLbl="alignNode1" presStyleIdx="2" presStyleCnt="3">
        <dgm:presLayoutVars>
          <dgm:chMax val="0"/>
          <dgm:chPref val="0"/>
          <dgm:bulletEnabled val="1"/>
        </dgm:presLayoutVars>
      </dgm:prSet>
      <dgm:spPr/>
      <dgm:t>
        <a:bodyPr/>
        <a:lstStyle/>
        <a:p>
          <a:endParaRPr lang="en-US"/>
        </a:p>
      </dgm:t>
    </dgm:pt>
    <dgm:pt modelId="{1A6572CF-4C79-C547-AC86-D07C555CBC65}" type="pres">
      <dgm:prSet presAssocID="{00B1DB0A-E747-4D4E-B644-A55DB5CEBA20}" presName="desTx" presStyleLbl="alignAccFollowNode1" presStyleIdx="2" presStyleCnt="3">
        <dgm:presLayoutVars>
          <dgm:bulletEnabled val="1"/>
        </dgm:presLayoutVars>
      </dgm:prSet>
      <dgm:spPr/>
      <dgm:t>
        <a:bodyPr/>
        <a:lstStyle/>
        <a:p>
          <a:endParaRPr lang="en-US"/>
        </a:p>
      </dgm:t>
    </dgm:pt>
  </dgm:ptLst>
  <dgm:cxnLst>
    <dgm:cxn modelId="{B748446C-8A8F-3B4A-A8C0-CDA0B36F5CF6}" srcId="{E96CC64C-6F7C-D042-AF80-AA1158D25ACF}" destId="{C7D84711-F781-7049-8CD8-3863C6ABC78A}" srcOrd="2" destOrd="0" parTransId="{04FB84F5-8C64-594F-AC45-702DAC77B028}" sibTransId="{5BBE1530-AB7D-E847-B177-EE0E8869C4DD}"/>
    <dgm:cxn modelId="{32B4EBEE-1837-9B4F-AC40-A01CD12FE76A}" srcId="{00B1DB0A-E747-4D4E-B644-A55DB5CEBA20}" destId="{C10A9E53-61F2-9045-9F1C-8C94334DA7AC}" srcOrd="0" destOrd="0" parTransId="{788CD112-70A3-8342-90A7-DBB9610B1D6A}" sibTransId="{7C8B7508-F68C-EF4E-A037-D7A585D4A1F8}"/>
    <dgm:cxn modelId="{9DB26CA1-5580-084C-B2F4-1AD6056804E7}" srcId="{B06B9F6F-400F-D042-A79C-5C924DF877A5}" destId="{8E2B3448-4989-9E45-80DE-C40DB4691853}" srcOrd="2" destOrd="0" parTransId="{06A08B3E-08A9-FA44-AF43-F059C06C468E}" sibTransId="{DB258A3C-F0C4-F349-AB3A-12C561394B99}"/>
    <dgm:cxn modelId="{E9139A23-D18B-DE4A-BC97-DB054AC2450C}" srcId="{A64531AA-CBA5-9242-A98F-AA5AF00E13ED}" destId="{B06B9F6F-400F-D042-A79C-5C924DF877A5}" srcOrd="1" destOrd="0" parTransId="{FE4AC278-9951-D547-8299-41DDD4E4E34D}" sibTransId="{089E011C-A4BC-6645-A1AC-A9CB76912100}"/>
    <dgm:cxn modelId="{E26D5F95-9959-BE4C-803E-81AF88EC9B98}" type="presOf" srcId="{A64531AA-CBA5-9242-A98F-AA5AF00E13ED}" destId="{CF019DAD-A239-CD49-9505-8C33052CD074}" srcOrd="0" destOrd="0" presId="urn:microsoft.com/office/officeart/2005/8/layout/hList1"/>
    <dgm:cxn modelId="{3F52476E-B67F-B148-B835-9A4AE8D4F6F2}" srcId="{A64531AA-CBA5-9242-A98F-AA5AF00E13ED}" destId="{E96CC64C-6F7C-D042-AF80-AA1158D25ACF}" srcOrd="0" destOrd="0" parTransId="{5C597809-A92D-5A42-B2B9-5E1051748D20}" sibTransId="{A19A56CA-2B99-E245-BB7C-692012763FAA}"/>
    <dgm:cxn modelId="{E899B415-146F-4945-86E7-31CE027110A1}" type="presOf" srcId="{B06B9F6F-400F-D042-A79C-5C924DF877A5}" destId="{69707ED4-69F3-4E41-83F4-04490A9C0F5B}" srcOrd="0" destOrd="0" presId="urn:microsoft.com/office/officeart/2005/8/layout/hList1"/>
    <dgm:cxn modelId="{44D391AB-75BB-D24F-B5D3-C6B497DC2A66}" srcId="{E96CC64C-6F7C-D042-AF80-AA1158D25ACF}" destId="{AD6378A9-88E9-DC4C-8742-6EC7B5644586}" srcOrd="0" destOrd="0" parTransId="{2AA223C5-A313-384B-9FFD-DCCA02106809}" sibTransId="{FFF5452C-B37B-9F43-A501-5004D2E666EF}"/>
    <dgm:cxn modelId="{B6670B57-77DC-2747-A6FB-DC584BFEEB04}" type="presOf" srcId="{0B5AFE0B-8922-3B44-8701-CB31368D2E6E}" destId="{1A6572CF-4C79-C547-AC86-D07C555CBC65}" srcOrd="0" destOrd="2" presId="urn:microsoft.com/office/officeart/2005/8/layout/hList1"/>
    <dgm:cxn modelId="{DD50898D-9F69-404F-9786-2661DCB22DDE}" type="presOf" srcId="{C7D84711-F781-7049-8CD8-3863C6ABC78A}" destId="{2E7B55B6-12F3-9B42-BDBE-994B2E7E34A4}" srcOrd="0" destOrd="2" presId="urn:microsoft.com/office/officeart/2005/8/layout/hList1"/>
    <dgm:cxn modelId="{5C70A068-5CC2-3946-B52C-399D26627F10}" srcId="{B06B9F6F-400F-D042-A79C-5C924DF877A5}" destId="{A31F0EB9-BCFC-A345-8E2F-68DE4C1C7243}" srcOrd="3" destOrd="0" parTransId="{3F5FEC4B-50CB-2B4A-B107-D07000751AC1}" sibTransId="{CF03F099-7E87-664C-945A-CF63A1F2F413}"/>
    <dgm:cxn modelId="{2D9A8110-555D-C549-955D-90F520549137}" srcId="{A64531AA-CBA5-9242-A98F-AA5AF00E13ED}" destId="{00B1DB0A-E747-4D4E-B644-A55DB5CEBA20}" srcOrd="2" destOrd="0" parTransId="{4CA5BC6D-6D88-D248-9CE9-899A76D96800}" sibTransId="{E3031DC0-54EC-9E46-80AC-4B1AC3D82225}"/>
    <dgm:cxn modelId="{B5FFAF3E-46F5-5249-BFD6-0ECD9D3C591F}" type="presOf" srcId="{8075A264-91F8-C24A-AB16-FA05BFAFC68C}" destId="{2E7B55B6-12F3-9B42-BDBE-994B2E7E34A4}" srcOrd="0" destOrd="1" presId="urn:microsoft.com/office/officeart/2005/8/layout/hList1"/>
    <dgm:cxn modelId="{6DEF9B9B-D865-454B-BF8C-A9919197CFC2}" type="presOf" srcId="{00B1DB0A-E747-4D4E-B644-A55DB5CEBA20}" destId="{E299C26B-A8B1-EC40-AFEB-95F8C5C47308}" srcOrd="0" destOrd="0" presId="urn:microsoft.com/office/officeart/2005/8/layout/hList1"/>
    <dgm:cxn modelId="{D3A9577F-3E47-AC49-8841-BE64BD1E1D19}" srcId="{B06B9F6F-400F-D042-A79C-5C924DF877A5}" destId="{7CD13E47-DD8D-2A46-B3CB-DEDE6964D6B8}" srcOrd="0" destOrd="0" parTransId="{FE7FC7F9-C5B2-524B-9525-BB018E3FAD97}" sibTransId="{31F6BDF6-ABAD-A649-89FF-F358363F0575}"/>
    <dgm:cxn modelId="{A5A6946D-E18F-6345-9294-017354F9971E}" srcId="{E96CC64C-6F7C-D042-AF80-AA1158D25ACF}" destId="{8075A264-91F8-C24A-AB16-FA05BFAFC68C}" srcOrd="1" destOrd="0" parTransId="{EF687C88-1950-E047-A634-BA7862F72B9F}" sibTransId="{D4EF1A52-B2EC-BA42-9C41-5676F4B94D39}"/>
    <dgm:cxn modelId="{1EEF9BD5-FE73-4046-8BA9-2AAB8B23AEC2}" type="presOf" srcId="{A027E9A3-9681-C144-8A2F-B77CF05A4354}" destId="{1A6572CF-4C79-C547-AC86-D07C555CBC65}" srcOrd="0" destOrd="1" presId="urn:microsoft.com/office/officeart/2005/8/layout/hList1"/>
    <dgm:cxn modelId="{8523728E-EB09-F54C-960B-DD121DB76535}" type="presOf" srcId="{E96CC64C-6F7C-D042-AF80-AA1158D25ACF}" destId="{BC6F6C53-EC50-F44B-B75A-5E9C35F8FC07}" srcOrd="0" destOrd="0" presId="urn:microsoft.com/office/officeart/2005/8/layout/hList1"/>
    <dgm:cxn modelId="{2E361180-D651-E94B-A09A-5BEF5EA97451}" type="presOf" srcId="{F0719358-4DA1-EE40-8DD9-AD1FBD25A3B1}" destId="{1597299A-574F-0E4A-AF9B-F7A83F67CA3D}" srcOrd="0" destOrd="1" presId="urn:microsoft.com/office/officeart/2005/8/layout/hList1"/>
    <dgm:cxn modelId="{A2DB3BB4-FB5E-9D4F-AE00-FA7A12DEA87B}" type="presOf" srcId="{AD6378A9-88E9-DC4C-8742-6EC7B5644586}" destId="{2E7B55B6-12F3-9B42-BDBE-994B2E7E34A4}" srcOrd="0" destOrd="0" presId="urn:microsoft.com/office/officeart/2005/8/layout/hList1"/>
    <dgm:cxn modelId="{0FE6D27B-B35E-CB47-B5D1-6BC9E6E1A457}" type="presOf" srcId="{A31F0EB9-BCFC-A345-8E2F-68DE4C1C7243}" destId="{1597299A-574F-0E4A-AF9B-F7A83F67CA3D}" srcOrd="0" destOrd="3" presId="urn:microsoft.com/office/officeart/2005/8/layout/hList1"/>
    <dgm:cxn modelId="{BAB12E2E-C877-C34A-92FF-C239DB4AFDBD}" type="presOf" srcId="{8E2B3448-4989-9E45-80DE-C40DB4691853}" destId="{1597299A-574F-0E4A-AF9B-F7A83F67CA3D}" srcOrd="0" destOrd="2" presId="urn:microsoft.com/office/officeart/2005/8/layout/hList1"/>
    <dgm:cxn modelId="{93BD6BC6-029A-034C-9121-D8BD92C8C5E5}" srcId="{B06B9F6F-400F-D042-A79C-5C924DF877A5}" destId="{F0719358-4DA1-EE40-8DD9-AD1FBD25A3B1}" srcOrd="1" destOrd="0" parTransId="{C80043FB-0310-B943-A6D8-5502A7C53EA7}" sibTransId="{E045DD2E-213F-8449-AF9B-010B87DBA316}"/>
    <dgm:cxn modelId="{27DD3C92-E03E-DB40-ADDA-838C9DD54F27}" type="presOf" srcId="{C10A9E53-61F2-9045-9F1C-8C94334DA7AC}" destId="{1A6572CF-4C79-C547-AC86-D07C555CBC65}" srcOrd="0" destOrd="0" presId="urn:microsoft.com/office/officeart/2005/8/layout/hList1"/>
    <dgm:cxn modelId="{BB561778-B04B-DA4E-A066-4FABD69DED70}" srcId="{00B1DB0A-E747-4D4E-B644-A55DB5CEBA20}" destId="{0B5AFE0B-8922-3B44-8701-CB31368D2E6E}" srcOrd="2" destOrd="0" parTransId="{7ADDF56C-81E2-FC4C-BDE0-DDDCA251F7C3}" sibTransId="{AADC7DB4-5B92-E848-A227-D3BB956804B6}"/>
    <dgm:cxn modelId="{88CE7B79-C481-6149-823A-BDC9ED370F37}" srcId="{00B1DB0A-E747-4D4E-B644-A55DB5CEBA20}" destId="{A027E9A3-9681-C144-8A2F-B77CF05A4354}" srcOrd="1" destOrd="0" parTransId="{D9D0D5FE-3BAD-B14B-A28B-8B9B67E8AF5B}" sibTransId="{C8872FAC-19ED-9746-B3F8-F93042FA6141}"/>
    <dgm:cxn modelId="{A9BE3C17-4FAE-4545-BBC0-2DC75712B21D}" type="presOf" srcId="{7CD13E47-DD8D-2A46-B3CB-DEDE6964D6B8}" destId="{1597299A-574F-0E4A-AF9B-F7A83F67CA3D}" srcOrd="0" destOrd="0" presId="urn:microsoft.com/office/officeart/2005/8/layout/hList1"/>
    <dgm:cxn modelId="{DD2AD184-2B25-0E43-BA70-D1421B2781B9}" type="presParOf" srcId="{CF019DAD-A239-CD49-9505-8C33052CD074}" destId="{61DC3375-1F71-A146-A6EA-A5946D2DA4EA}" srcOrd="0" destOrd="0" presId="urn:microsoft.com/office/officeart/2005/8/layout/hList1"/>
    <dgm:cxn modelId="{CB461763-5AFC-1D40-9136-6BD1F45D419C}" type="presParOf" srcId="{61DC3375-1F71-A146-A6EA-A5946D2DA4EA}" destId="{BC6F6C53-EC50-F44B-B75A-5E9C35F8FC07}" srcOrd="0" destOrd="0" presId="urn:microsoft.com/office/officeart/2005/8/layout/hList1"/>
    <dgm:cxn modelId="{B4EAF7F9-77AE-5446-AA9A-FB897A714FE0}" type="presParOf" srcId="{61DC3375-1F71-A146-A6EA-A5946D2DA4EA}" destId="{2E7B55B6-12F3-9B42-BDBE-994B2E7E34A4}" srcOrd="1" destOrd="0" presId="urn:microsoft.com/office/officeart/2005/8/layout/hList1"/>
    <dgm:cxn modelId="{11B245E1-7997-AC42-9D00-7351025089BA}" type="presParOf" srcId="{CF019DAD-A239-CD49-9505-8C33052CD074}" destId="{62804447-90EB-9C40-BE58-DAAFF38D60DB}" srcOrd="1" destOrd="0" presId="urn:microsoft.com/office/officeart/2005/8/layout/hList1"/>
    <dgm:cxn modelId="{7896A153-7C87-7B43-8D4D-E8B9DDE3B60B}" type="presParOf" srcId="{CF019DAD-A239-CD49-9505-8C33052CD074}" destId="{AAC68565-997F-AB44-9345-8A1D23114610}" srcOrd="2" destOrd="0" presId="urn:microsoft.com/office/officeart/2005/8/layout/hList1"/>
    <dgm:cxn modelId="{E6A6E9A8-B95B-D847-96B1-7A0F8250D3B7}" type="presParOf" srcId="{AAC68565-997F-AB44-9345-8A1D23114610}" destId="{69707ED4-69F3-4E41-83F4-04490A9C0F5B}" srcOrd="0" destOrd="0" presId="urn:microsoft.com/office/officeart/2005/8/layout/hList1"/>
    <dgm:cxn modelId="{7C81FE14-9788-8246-9198-5C79EFB22762}" type="presParOf" srcId="{AAC68565-997F-AB44-9345-8A1D23114610}" destId="{1597299A-574F-0E4A-AF9B-F7A83F67CA3D}" srcOrd="1" destOrd="0" presId="urn:microsoft.com/office/officeart/2005/8/layout/hList1"/>
    <dgm:cxn modelId="{A384857D-D97A-D643-86B4-105EF984627B}" type="presParOf" srcId="{CF019DAD-A239-CD49-9505-8C33052CD074}" destId="{D5FB841F-BFA2-7942-B7FA-58BFFDD0A9FA}" srcOrd="3" destOrd="0" presId="urn:microsoft.com/office/officeart/2005/8/layout/hList1"/>
    <dgm:cxn modelId="{E610AF1A-13C5-7D46-AEF4-C0FE9D625F6F}" type="presParOf" srcId="{CF019DAD-A239-CD49-9505-8C33052CD074}" destId="{E10EABDC-067E-2149-B254-C0242395EC44}" srcOrd="4" destOrd="0" presId="urn:microsoft.com/office/officeart/2005/8/layout/hList1"/>
    <dgm:cxn modelId="{5B62C230-968A-C446-8D23-9D3DFC44E301}" type="presParOf" srcId="{E10EABDC-067E-2149-B254-C0242395EC44}" destId="{E299C26B-A8B1-EC40-AFEB-95F8C5C47308}" srcOrd="0" destOrd="0" presId="urn:microsoft.com/office/officeart/2005/8/layout/hList1"/>
    <dgm:cxn modelId="{121B62F9-3E5C-0B47-BDD2-E0A33A4C5A30}" type="presParOf" srcId="{E10EABDC-067E-2149-B254-C0242395EC44}" destId="{1A6572CF-4C79-C547-AC86-D07C555CBC65}"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6F6C53-EC50-F44B-B75A-5E9C35F8FC07}">
      <dsp:nvSpPr>
        <dsp:cNvPr id="0" name=""/>
        <dsp:cNvSpPr/>
      </dsp:nvSpPr>
      <dsp:spPr>
        <a:xfrm>
          <a:off x="2513" y="120405"/>
          <a:ext cx="2450380" cy="9801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Inpatient Rehab</a:t>
          </a:r>
        </a:p>
      </dsp:txBody>
      <dsp:txXfrm>
        <a:off x="2513" y="120405"/>
        <a:ext cx="2450380" cy="980152"/>
      </dsp:txXfrm>
    </dsp:sp>
    <dsp:sp modelId="{2E7B55B6-12F3-9B42-BDBE-994B2E7E34A4}">
      <dsp:nvSpPr>
        <dsp:cNvPr id="0" name=""/>
        <dsp:cNvSpPr/>
      </dsp:nvSpPr>
      <dsp:spPr>
        <a:xfrm>
          <a:off x="2513" y="1100557"/>
          <a:ext cx="2450380"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Narrow admission </a:t>
          </a:r>
          <a:r>
            <a:rPr lang="en-US" sz="1800" kern="1200" dirty="0"/>
            <a:t>criteria: Ability to participate in 3 hours of daily therapy</a:t>
          </a:r>
        </a:p>
        <a:p>
          <a:pPr marL="171450" lvl="1" indent="-171450" algn="l" defTabSz="800100">
            <a:lnSpc>
              <a:spcPct val="90000"/>
            </a:lnSpc>
            <a:spcBef>
              <a:spcPct val="0"/>
            </a:spcBef>
            <a:spcAft>
              <a:spcPct val="15000"/>
            </a:spcAft>
            <a:buChar char="••"/>
          </a:pPr>
          <a:r>
            <a:rPr lang="en-US" sz="1800" b="1" kern="1200" dirty="0"/>
            <a:t>Very small % of patients qualify</a:t>
          </a:r>
        </a:p>
        <a:p>
          <a:pPr marL="171450" lvl="1" indent="-171450" algn="l" defTabSz="800100">
            <a:lnSpc>
              <a:spcPct val="90000"/>
            </a:lnSpc>
            <a:spcBef>
              <a:spcPct val="0"/>
            </a:spcBef>
            <a:spcAft>
              <a:spcPct val="15000"/>
            </a:spcAft>
            <a:buChar char="••"/>
          </a:pPr>
          <a:r>
            <a:rPr lang="en-US" sz="1800" b="1" kern="1200" dirty="0"/>
            <a:t>Daily physician rounds</a:t>
          </a:r>
        </a:p>
      </dsp:txBody>
      <dsp:txXfrm>
        <a:off x="2513" y="1100557"/>
        <a:ext cx="2450380" cy="3122437"/>
      </dsp:txXfrm>
    </dsp:sp>
    <dsp:sp modelId="{69707ED4-69F3-4E41-83F4-04490A9C0F5B}">
      <dsp:nvSpPr>
        <dsp:cNvPr id="0" name=""/>
        <dsp:cNvSpPr/>
      </dsp:nvSpPr>
      <dsp:spPr>
        <a:xfrm>
          <a:off x="2795947" y="120405"/>
          <a:ext cx="2450380" cy="9801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LTAC</a:t>
          </a:r>
        </a:p>
      </dsp:txBody>
      <dsp:txXfrm>
        <a:off x="2795947" y="120405"/>
        <a:ext cx="2450380" cy="980152"/>
      </dsp:txXfrm>
    </dsp:sp>
    <dsp:sp modelId="{1597299A-574F-0E4A-AF9B-F7A83F67CA3D}">
      <dsp:nvSpPr>
        <dsp:cNvPr id="0" name=""/>
        <dsp:cNvSpPr/>
      </dsp:nvSpPr>
      <dsp:spPr>
        <a:xfrm>
          <a:off x="2795947" y="1100557"/>
          <a:ext cx="2450380"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Narrow admission </a:t>
          </a:r>
          <a:r>
            <a:rPr lang="en-US" sz="1800" kern="1200" dirty="0"/>
            <a:t>criteria: 96 hours mechanical ventilation</a:t>
          </a:r>
        </a:p>
        <a:p>
          <a:pPr marL="171450" lvl="1" indent="-171450" algn="l" defTabSz="800100">
            <a:lnSpc>
              <a:spcPct val="90000"/>
            </a:lnSpc>
            <a:spcBef>
              <a:spcPct val="0"/>
            </a:spcBef>
            <a:spcAft>
              <a:spcPct val="15000"/>
            </a:spcAft>
            <a:buChar char="••"/>
          </a:pPr>
          <a:r>
            <a:rPr lang="en-US" sz="1800" kern="1200" dirty="0"/>
            <a:t>ICU</a:t>
          </a:r>
        </a:p>
        <a:p>
          <a:pPr marL="171450" lvl="1" indent="-171450" algn="l" defTabSz="800100">
            <a:lnSpc>
              <a:spcPct val="90000"/>
            </a:lnSpc>
            <a:spcBef>
              <a:spcPct val="0"/>
            </a:spcBef>
            <a:spcAft>
              <a:spcPct val="15000"/>
            </a:spcAft>
            <a:buChar char="••"/>
          </a:pPr>
          <a:r>
            <a:rPr lang="en-US" sz="1800" b="1" kern="1200" dirty="0"/>
            <a:t>Very small % of patients qualify</a:t>
          </a:r>
        </a:p>
        <a:p>
          <a:pPr marL="171450" lvl="1" indent="-171450" algn="l" defTabSz="800100">
            <a:lnSpc>
              <a:spcPct val="90000"/>
            </a:lnSpc>
            <a:spcBef>
              <a:spcPct val="0"/>
            </a:spcBef>
            <a:spcAft>
              <a:spcPct val="15000"/>
            </a:spcAft>
            <a:buChar char="••"/>
          </a:pPr>
          <a:r>
            <a:rPr lang="en-US" sz="1800" b="1" kern="1200" dirty="0"/>
            <a:t>Daily physician rounds</a:t>
          </a:r>
        </a:p>
      </dsp:txBody>
      <dsp:txXfrm>
        <a:off x="2795947" y="1100557"/>
        <a:ext cx="2450380" cy="3122437"/>
      </dsp:txXfrm>
    </dsp:sp>
    <dsp:sp modelId="{E299C26B-A8B1-EC40-AFEB-95F8C5C47308}">
      <dsp:nvSpPr>
        <dsp:cNvPr id="0" name=""/>
        <dsp:cNvSpPr/>
      </dsp:nvSpPr>
      <dsp:spPr>
        <a:xfrm>
          <a:off x="5589381" y="120405"/>
          <a:ext cx="2450380" cy="980152"/>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lvl="0" algn="ctr" defTabSz="889000">
            <a:lnSpc>
              <a:spcPct val="90000"/>
            </a:lnSpc>
            <a:spcBef>
              <a:spcPct val="0"/>
            </a:spcBef>
            <a:spcAft>
              <a:spcPct val="35000"/>
            </a:spcAft>
          </a:pPr>
          <a:r>
            <a:rPr lang="en-US" sz="2000" kern="1200" dirty="0"/>
            <a:t>CAH Based Transitional Care</a:t>
          </a:r>
        </a:p>
      </dsp:txBody>
      <dsp:txXfrm>
        <a:off x="5589381" y="120405"/>
        <a:ext cx="2450380" cy="980152"/>
      </dsp:txXfrm>
    </dsp:sp>
    <dsp:sp modelId="{1A6572CF-4C79-C547-AC86-D07C555CBC65}">
      <dsp:nvSpPr>
        <dsp:cNvPr id="0" name=""/>
        <dsp:cNvSpPr/>
      </dsp:nvSpPr>
      <dsp:spPr>
        <a:xfrm>
          <a:off x="5589381" y="1100557"/>
          <a:ext cx="2450380" cy="3122437"/>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1" kern="1200" dirty="0"/>
            <a:t>Broad admission </a:t>
          </a:r>
          <a:r>
            <a:rPr lang="en-US" sz="1800" kern="1200" dirty="0"/>
            <a:t>criteria: 3 day acute care stay and skilled post acute care need identified</a:t>
          </a:r>
        </a:p>
        <a:p>
          <a:pPr marL="171450" lvl="1" indent="-171450" algn="l" defTabSz="800100">
            <a:lnSpc>
              <a:spcPct val="90000"/>
            </a:lnSpc>
            <a:spcBef>
              <a:spcPct val="0"/>
            </a:spcBef>
            <a:spcAft>
              <a:spcPct val="15000"/>
            </a:spcAft>
            <a:buChar char="••"/>
          </a:pPr>
          <a:r>
            <a:rPr lang="en-US" sz="1800" kern="1200" dirty="0"/>
            <a:t>On-site physician to address acute change of condition, on-site lab, radiology</a:t>
          </a:r>
        </a:p>
        <a:p>
          <a:pPr marL="171450" lvl="1" indent="-171450" algn="l" defTabSz="800100">
            <a:lnSpc>
              <a:spcPct val="90000"/>
            </a:lnSpc>
            <a:spcBef>
              <a:spcPct val="0"/>
            </a:spcBef>
            <a:spcAft>
              <a:spcPct val="15000"/>
            </a:spcAft>
            <a:buChar char="••"/>
          </a:pPr>
          <a:r>
            <a:rPr lang="en-US" sz="1800" b="1" kern="1200" dirty="0"/>
            <a:t>High nurse ratio </a:t>
          </a:r>
          <a:r>
            <a:rPr lang="en-US" sz="1800" kern="1200" dirty="0"/>
            <a:t>4-6 hours of daily nursing</a:t>
          </a:r>
        </a:p>
      </dsp:txBody>
      <dsp:txXfrm>
        <a:off x="5589381" y="1100557"/>
        <a:ext cx="2450380" cy="312243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7FB86553-58BA-44DF-AFDE-3C6832A28F64}" type="datetimeFigureOut">
              <a:rPr lang="en-US" smtClean="0"/>
              <a:t>6/28/2022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50EF846-D1FD-4D56-80E0-7BA187749DC9}" type="slidenum">
              <a:rPr lang="en-US" smtClean="0"/>
              <a:t>‹#›</a:t>
            </a:fld>
            <a:endParaRPr lang="en-US"/>
          </a:p>
        </p:txBody>
      </p:sp>
    </p:spTree>
    <p:extLst>
      <p:ext uri="{BB962C8B-B14F-4D97-AF65-F5344CB8AC3E}">
        <p14:creationId xmlns:p14="http://schemas.microsoft.com/office/powerpoint/2010/main" val="1595639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EF846-D1FD-4D56-80E0-7BA187749DC9}" type="slidenum">
              <a:rPr lang="en-US" smtClean="0"/>
              <a:t>1</a:t>
            </a:fld>
            <a:endParaRPr lang="en-US"/>
          </a:p>
        </p:txBody>
      </p:sp>
    </p:spTree>
    <p:extLst>
      <p:ext uri="{BB962C8B-B14F-4D97-AF65-F5344CB8AC3E}">
        <p14:creationId xmlns:p14="http://schemas.microsoft.com/office/powerpoint/2010/main" val="3389472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Copyright 2020 Allevant Solutions, LLC</a:t>
            </a:r>
            <a:endParaRPr lang="en-US" dirty="0"/>
          </a:p>
        </p:txBody>
      </p:sp>
      <p:sp>
        <p:nvSpPr>
          <p:cNvPr id="5" name="Date Placeholder 4"/>
          <p:cNvSpPr>
            <a:spLocks noGrp="1"/>
          </p:cNvSpPr>
          <p:nvPr>
            <p:ph type="dt" idx="11"/>
          </p:nvPr>
        </p:nvSpPr>
        <p:spPr/>
        <p:txBody>
          <a:bodyPr/>
          <a:lstStyle/>
          <a:p>
            <a:pPr>
              <a:defRPr/>
            </a:pPr>
            <a:fld id="{050C49E1-EE05-4C4C-9D0A-57DA4A382273}" type="datetime1">
              <a:rPr lang="en-US" smtClean="0"/>
              <a:t>6/28/2022</a:t>
            </a:fld>
            <a:endParaRPr lang="en-US" dirty="0"/>
          </a:p>
        </p:txBody>
      </p:sp>
      <p:sp>
        <p:nvSpPr>
          <p:cNvPr id="6" name="Slide Number Placeholder 5"/>
          <p:cNvSpPr>
            <a:spLocks noGrp="1"/>
          </p:cNvSpPr>
          <p:nvPr>
            <p:ph type="sldNum" sz="quarter" idx="12"/>
          </p:nvPr>
        </p:nvSpPr>
        <p:spPr/>
        <p:txBody>
          <a:bodyPr/>
          <a:lstStyle/>
          <a:p>
            <a:pPr>
              <a:defRPr/>
            </a:pPr>
            <a:fld id="{40AECADB-0DC7-4CBB-A053-1E3F31E2EC5D}" type="slidenum">
              <a:rPr lang="en-US" smtClean="0"/>
              <a:pPr>
                <a:defRPr/>
              </a:pPr>
              <a:t>12</a:t>
            </a:fld>
            <a:endParaRPr lang="en-US" dirty="0"/>
          </a:p>
        </p:txBody>
      </p:sp>
    </p:spTree>
    <p:extLst>
      <p:ext uri="{BB962C8B-B14F-4D97-AF65-F5344CB8AC3E}">
        <p14:creationId xmlns:p14="http://schemas.microsoft.com/office/powerpoint/2010/main" val="40484825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13</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009227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14</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2660896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15</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92399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16</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16104722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17</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10570570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18</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7382789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19</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5678804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20</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3491508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21</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4039552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2</a:t>
            </a:fld>
            <a:endParaRPr lang="en-US"/>
          </a:p>
        </p:txBody>
      </p:sp>
    </p:spTree>
    <p:extLst>
      <p:ext uri="{BB962C8B-B14F-4D97-AF65-F5344CB8AC3E}">
        <p14:creationId xmlns:p14="http://schemas.microsoft.com/office/powerpoint/2010/main" val="3412406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22</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8124337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 </a:t>
            </a:r>
          </a:p>
        </p:txBody>
      </p:sp>
      <p:sp>
        <p:nvSpPr>
          <p:cNvPr id="4" name="Slide Number Placeholder 3"/>
          <p:cNvSpPr>
            <a:spLocks noGrp="1"/>
          </p:cNvSpPr>
          <p:nvPr>
            <p:ph type="sldNum" sz="quarter" idx="10"/>
          </p:nvPr>
        </p:nvSpPr>
        <p:spPr/>
        <p:txBody>
          <a:bodyPr/>
          <a:lstStyle/>
          <a:p>
            <a:fld id="{2226B778-2654-4A60-872B-F41986BC1448}" type="slidenum">
              <a:rPr lang="en-US" smtClean="0"/>
              <a:t>23</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41179646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map shows CAHs in blue pins and IPPS (or urban) Hospitals in red pins.  Across the country there are strong opportunities to continue to enhance the relationship between CAHs and IPPS Hospitals and expand access to high quality post-acute care for your community – that is the goal of the Transitional Care program.  Transitional Care should be thought of as a foundational service line that allows CAHs to grow and maximize the current volume-based reimbursement environment in order to plan for the future value-based environment.  It allows CAHs to collaborate with IPPS Hospitals for the benefit of the patient rather than compete. </a:t>
            </a:r>
          </a:p>
        </p:txBody>
      </p:sp>
      <p:sp>
        <p:nvSpPr>
          <p:cNvPr id="4" name="Slide Number Placeholder 3"/>
          <p:cNvSpPr>
            <a:spLocks noGrp="1"/>
          </p:cNvSpPr>
          <p:nvPr>
            <p:ph type="sldNum" sz="quarter" idx="10"/>
          </p:nvPr>
        </p:nvSpPr>
        <p:spPr/>
        <p:txBody>
          <a:bodyPr/>
          <a:lstStyle/>
          <a:p>
            <a:fld id="{750EF846-D1FD-4D56-80E0-7BA187749DC9}" type="slidenum">
              <a:rPr lang="en-US" smtClean="0"/>
              <a:t>24</a:t>
            </a:fld>
            <a:endParaRPr lang="en-US"/>
          </a:p>
        </p:txBody>
      </p:sp>
    </p:spTree>
    <p:extLst>
      <p:ext uri="{BB962C8B-B14F-4D97-AF65-F5344CB8AC3E}">
        <p14:creationId xmlns:p14="http://schemas.microsoft.com/office/powerpoint/2010/main" val="23330054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know that by growing the swing bed volume there is a positive financial impact.  But how do we know if the demand is there?  We look at the Post-Acute Care (PAC) utilization of your county and contiguous counties with the idea that as you become an “expert” in post-acute care and are able to care for more complex patients over time, you will likely draw patients from a wider geography.  In this example there are 44,556 Medicare beneficiaries with a PAC utilization rate of 13.85 %. We can help make some estimates of the % of the market you would need to capture to increase your swing bed day volume above a baseline. In this example if this hospital were to capture just 2% of the market, they would see a total annual swing bed day opportunity of 1,234 using an ALOS of 10 days for each swing bed patient.  This is somewhat conservative as the ALOS is typically between 10-14 days.</a:t>
            </a:r>
          </a:p>
        </p:txBody>
      </p:sp>
      <p:sp>
        <p:nvSpPr>
          <p:cNvPr id="4" name="Slide Number Placeholder 3"/>
          <p:cNvSpPr>
            <a:spLocks noGrp="1"/>
          </p:cNvSpPr>
          <p:nvPr>
            <p:ph type="sldNum" sz="quarter" idx="10"/>
          </p:nvPr>
        </p:nvSpPr>
        <p:spPr/>
        <p:txBody>
          <a:bodyPr/>
          <a:lstStyle/>
          <a:p>
            <a:fld id="{750EF846-D1FD-4D56-80E0-7BA187749DC9}" type="slidenum">
              <a:rPr lang="en-US" smtClean="0"/>
              <a:t>27</a:t>
            </a:fld>
            <a:endParaRPr lang="en-US"/>
          </a:p>
        </p:txBody>
      </p:sp>
    </p:spTree>
    <p:extLst>
      <p:ext uri="{BB962C8B-B14F-4D97-AF65-F5344CB8AC3E}">
        <p14:creationId xmlns:p14="http://schemas.microsoft.com/office/powerpoint/2010/main" val="40634228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30</a:t>
            </a:fld>
            <a:endParaRPr lang="en-US"/>
          </a:p>
        </p:txBody>
      </p:sp>
    </p:spTree>
    <p:extLst>
      <p:ext uri="{BB962C8B-B14F-4D97-AF65-F5344CB8AC3E}">
        <p14:creationId xmlns:p14="http://schemas.microsoft.com/office/powerpoint/2010/main" val="42281469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ahoma" pitchFamily="34" charset="0"/>
                <a:ea typeface="+mn-ea"/>
                <a:cs typeface="+mn-cs"/>
              </a:rPr>
              <a:t>Copyright 2020 Allevant Solutions, LLC</a:t>
            </a:r>
          </a:p>
        </p:txBody>
      </p:sp>
      <p:sp>
        <p:nvSpPr>
          <p:cNvPr id="5" name="Date Placeholder 4"/>
          <p:cNvSpPr>
            <a:spLocks noGrp="1"/>
          </p:cNvSpPr>
          <p:nvPr>
            <p:ph type="dt"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50C49E1-EE05-4C4C-9D0A-57DA4A382273}" type="datetime1">
              <a:rPr kumimoji="0" lang="en-US"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6/28/2022</a:t>
            </a:fld>
            <a:endParaRPr kumimoji="0" lang="en-US" sz="1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0AECADB-0DC7-4CBB-A053-1E3F31E2EC5D}" type="slidenum">
              <a:rPr kumimoji="0" lang="en-US" sz="1200" b="0" i="0" u="none" strike="noStrike" kern="1200" cap="none" spc="0" normalizeH="0" baseline="0" noProof="0" smtClean="0">
                <a:ln>
                  <a:noFill/>
                </a:ln>
                <a:solidFill>
                  <a:srgbClr val="000000"/>
                </a:solidFill>
                <a:effectLst/>
                <a:uLnTx/>
                <a:uFillTx/>
                <a:latin typeface="Tahom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Tahoma" pitchFamily="34" charset="0"/>
              <a:ea typeface="+mn-ea"/>
              <a:cs typeface="+mn-cs"/>
            </a:endParaRPr>
          </a:p>
        </p:txBody>
      </p:sp>
    </p:spTree>
    <p:extLst>
      <p:ext uri="{BB962C8B-B14F-4D97-AF65-F5344CB8AC3E}">
        <p14:creationId xmlns:p14="http://schemas.microsoft.com/office/powerpoint/2010/main" val="29670753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a:t>
            </a:r>
            <a:r>
              <a:rPr lang="en-US" baseline="0" dirty="0"/>
              <a:t> see here the categories of illness that most frequently require post-acute care.  Transitional Care is a swing bed can manage patients with these diagnosis very well with appropriate training, process, and education.   We are seeing a movement away from traditional Ortho cases towards more medically complex, which is what our program helps CAHs focus on.  </a:t>
            </a:r>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33</a:t>
            </a:fld>
            <a:endParaRPr lang="en-US"/>
          </a:p>
        </p:txBody>
      </p:sp>
    </p:spTree>
    <p:extLst>
      <p:ext uri="{BB962C8B-B14F-4D97-AF65-F5344CB8AC3E}">
        <p14:creationId xmlns:p14="http://schemas.microsoft.com/office/powerpoint/2010/main" val="10975725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looking at the Hospital based post-acute care setting, specialized post-acute care providers like inpatient rehab and LTAC have very narrow patient criteria and only a small % of patients can qualify.  CAH Based Transitional Care programs have broad admission criteria as well as the resources and training to care for more complex patients. </a:t>
            </a:r>
          </a:p>
          <a:p>
            <a:endParaRPr lang="en-US" dirty="0"/>
          </a:p>
          <a:p>
            <a:r>
              <a:rPr lang="en-US" dirty="0"/>
              <a:t>When looking at Skilled Nursing Facilities in comparison to CAH Based Transitional Care Programs, both have broad criteria however, CAHs have much higher nursing ratios with 1/3 the typical average length of stay.  The RN hours per resident day at a nursing facility are much lower (Typically less than 50 minutes) .  It is very challenging for these providers to care for more complex patients.  CAH Transitional Care programs are typically 4-6 hours of nursing per day. CAHs also typically have on-site physicians to address an acute change in condition and onsite lab and radiology.  With the appropriate training and education, the CAH based Transitional Care program has all the resources to care for more complex patients very effectively. </a:t>
            </a:r>
          </a:p>
          <a:p>
            <a:endParaRPr lang="en-US" dirty="0"/>
          </a:p>
          <a:p>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34</a:t>
            </a:fld>
            <a:endParaRPr lang="en-US"/>
          </a:p>
        </p:txBody>
      </p:sp>
    </p:spTree>
    <p:extLst>
      <p:ext uri="{BB962C8B-B14F-4D97-AF65-F5344CB8AC3E}">
        <p14:creationId xmlns:p14="http://schemas.microsoft.com/office/powerpoint/2010/main" val="2086900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35</a:t>
            </a:fld>
            <a:endParaRPr lang="en-US" dirty="0"/>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dirty="0"/>
          </a:p>
        </p:txBody>
      </p:sp>
      <p:sp>
        <p:nvSpPr>
          <p:cNvPr id="6" name="Header Placeholder 5"/>
          <p:cNvSpPr>
            <a:spLocks noGrp="1"/>
          </p:cNvSpPr>
          <p:nvPr>
            <p:ph type="hdr" sz="quarter" idx="12"/>
          </p:nvPr>
        </p:nvSpPr>
        <p:spPr/>
        <p:txBody>
          <a:bodyPr/>
          <a:lstStyle/>
          <a:p>
            <a:pPr>
              <a:defRPr/>
            </a:pPr>
            <a:r>
              <a:rPr lang="en-US" dirty="0"/>
              <a:t>Copyright 2020 Allevant Solutions, LLC</a:t>
            </a:r>
          </a:p>
        </p:txBody>
      </p:sp>
    </p:spTree>
    <p:extLst>
      <p:ext uri="{BB962C8B-B14F-4D97-AF65-F5344CB8AC3E}">
        <p14:creationId xmlns:p14="http://schemas.microsoft.com/office/powerpoint/2010/main" val="10443306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likely caring for patients in swing beds today.  Our goal is to maximize the opportunity to help you grow your Transitional Care Programs using a multipronged project management approach.   You can look at the project in 3 major parts 1) Planning 2) Execution 3) Growth.  We will help your teams become “experts” in post-acute care so that they are more confident and comfortable caring for more complex patients over time and expand access for your patients.  </a:t>
            </a:r>
            <a:r>
              <a:rPr lang="en-US" dirty="0" err="1"/>
              <a:t>Allevant</a:t>
            </a:r>
            <a:r>
              <a:rPr lang="en-US" dirty="0"/>
              <a:t> provides team-based, process, and discipline specific Training and Education both onsite and remotely.  We have a quality and development database that allows you to help track outcomes and educate potential referral and </a:t>
            </a:r>
            <a:r>
              <a:rPr lang="en-US" dirty="0" err="1"/>
              <a:t>payor</a:t>
            </a:r>
            <a:r>
              <a:rPr lang="en-US" dirty="0"/>
              <a:t> partners on those outcomes.  We will collaborate with your team with referral hospitals to help provide education, using outcome and </a:t>
            </a:r>
            <a:r>
              <a:rPr lang="en-US" dirty="0" err="1"/>
              <a:t>MedPAR</a:t>
            </a:r>
            <a:r>
              <a:rPr lang="en-US" dirty="0"/>
              <a:t> data, to their administrators, physicians, case managers, and nurses to tell the story about why it is in their best interest and their patient’s best interest to utilize your Transitional Care program.  You also have the ability to utilize the brand associated with </a:t>
            </a:r>
            <a:r>
              <a:rPr lang="en-US" dirty="0" err="1"/>
              <a:t>Allevant</a:t>
            </a:r>
            <a:r>
              <a:rPr lang="en-US" dirty="0"/>
              <a:t> developed by Mayo Clinic and Select Medical.  Dr. Lindsay leads all of our implementations and you always have access to our team of experts. </a:t>
            </a:r>
          </a:p>
        </p:txBody>
      </p:sp>
      <p:sp>
        <p:nvSpPr>
          <p:cNvPr id="4" name="Slide Number Placeholder 3"/>
          <p:cNvSpPr>
            <a:spLocks noGrp="1"/>
          </p:cNvSpPr>
          <p:nvPr>
            <p:ph type="sldNum" sz="quarter" idx="10"/>
          </p:nvPr>
        </p:nvSpPr>
        <p:spPr/>
        <p:txBody>
          <a:bodyPr/>
          <a:lstStyle/>
          <a:p>
            <a:fld id="{750EF846-D1FD-4D56-80E0-7BA187749DC9}" type="slidenum">
              <a:rPr lang="en-US" smtClean="0"/>
              <a:t>36</a:t>
            </a:fld>
            <a:endParaRPr lang="en-US"/>
          </a:p>
        </p:txBody>
      </p:sp>
    </p:spTree>
    <p:extLst>
      <p:ext uri="{BB962C8B-B14F-4D97-AF65-F5344CB8AC3E}">
        <p14:creationId xmlns:p14="http://schemas.microsoft.com/office/powerpoint/2010/main" val="3780510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presentation I’m going to go over why Transitional Care is a Win/Win/Win for CAHs, IPPS Hospitals and most importantly patients.  We’ll talk about the benefits of Transitional Care and more about how this opportunity can positively impact your organization and community.  We’ll also talk</a:t>
            </a:r>
            <a:r>
              <a:rPr lang="en-US" baseline="0" dirty="0"/>
              <a:t> about a new model for helping address chronic disease management, wellness, and population health is a golden moment and a natural transitional for patients who require post-acute care.</a:t>
            </a:r>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3</a:t>
            </a:fld>
            <a:endParaRPr lang="en-US"/>
          </a:p>
        </p:txBody>
      </p:sp>
    </p:spTree>
    <p:extLst>
      <p:ext uri="{BB962C8B-B14F-4D97-AF65-F5344CB8AC3E}">
        <p14:creationId xmlns:p14="http://schemas.microsoft.com/office/powerpoint/2010/main" val="1995467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a:t>
            </a:r>
            <a:r>
              <a:rPr lang="en-US" baseline="0" dirty="0"/>
              <a:t> you educate your internal staff and physicians, community, and referral partners on your Transitional Care swing bed program is critical.  Many rural hospitals do not have a comprehensive strategy, resources and familiarity of available tools to positively impact their online reputation and educate key stakeholders regarding the significant benefits your hospital can provide.  </a:t>
            </a:r>
          </a:p>
          <a:p>
            <a:endParaRPr lang="en-US" baseline="0" dirty="0"/>
          </a:p>
          <a:p>
            <a:r>
              <a:rPr lang="en-US" baseline="0" dirty="0" err="1"/>
              <a:t>Allevant’s</a:t>
            </a:r>
            <a:r>
              <a:rPr lang="en-US" baseline="0" dirty="0"/>
              <a:t> program offers </a:t>
            </a:r>
            <a:r>
              <a:rPr lang="en-US" dirty="0"/>
              <a:t>Templates and resources for promoting your Transitional Care Program,</a:t>
            </a:r>
            <a:r>
              <a:rPr lang="en-US" baseline="0" dirty="0"/>
              <a:t> </a:t>
            </a:r>
            <a:r>
              <a:rPr lang="en-US" dirty="0"/>
              <a:t>Social media training and guide,</a:t>
            </a:r>
            <a:r>
              <a:rPr lang="en-US" baseline="0" dirty="0"/>
              <a:t> </a:t>
            </a:r>
            <a:r>
              <a:rPr lang="en-US" dirty="0"/>
              <a:t>Website template,</a:t>
            </a:r>
            <a:r>
              <a:rPr lang="en-US" baseline="0" dirty="0"/>
              <a:t> </a:t>
            </a:r>
            <a:r>
              <a:rPr lang="en-US" dirty="0"/>
              <a:t>Press releases, open house materials,</a:t>
            </a:r>
            <a:r>
              <a:rPr lang="en-US" baseline="0" dirty="0"/>
              <a:t> and </a:t>
            </a:r>
            <a:r>
              <a:rPr lang="en-US" dirty="0"/>
              <a:t>Brochures</a:t>
            </a:r>
          </a:p>
          <a:p>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37</a:t>
            </a:fld>
            <a:endParaRPr lang="en-US"/>
          </a:p>
        </p:txBody>
      </p:sp>
    </p:spTree>
    <p:extLst>
      <p:ext uri="{BB962C8B-B14F-4D97-AF65-F5344CB8AC3E}">
        <p14:creationId xmlns:p14="http://schemas.microsoft.com/office/powerpoint/2010/main" val="2046475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Allevant</a:t>
            </a:r>
            <a:r>
              <a:rPr lang="en-US" dirty="0"/>
              <a:t> has over 60 multidisciplinary</a:t>
            </a:r>
            <a:r>
              <a:rPr lang="en-US" baseline="0" dirty="0"/>
              <a:t> courses available for your team with many more modules in the works to help your staff feel confident and comfortable caring for Transitional Care patients.  Our modules provide your staff with CNEs for RN’s and other providers.  As of 2019, we had approximately 5,000 users benefiting from this education.  </a:t>
            </a:r>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38</a:t>
            </a:fld>
            <a:endParaRPr lang="en-US"/>
          </a:p>
        </p:txBody>
      </p:sp>
    </p:spTree>
    <p:extLst>
      <p:ext uri="{BB962C8B-B14F-4D97-AF65-F5344CB8AC3E}">
        <p14:creationId xmlns:p14="http://schemas.microsoft.com/office/powerpoint/2010/main" val="12484970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are likely caring for patients in swing beds today.  Our goal is to maximize the opportunity to help you grow your Transitional Care Programs using a multipronged project management approach.   You can look at the project in 3 major parts 1) Planning 2) Execution 3) Growth.  We will help your teams become “experts” in post-acute care so that they are more confident and comfortable caring for more complex patients over time and expand access for your patients.  </a:t>
            </a:r>
            <a:r>
              <a:rPr lang="en-US" dirty="0" err="1"/>
              <a:t>Allevant</a:t>
            </a:r>
            <a:r>
              <a:rPr lang="en-US" dirty="0"/>
              <a:t> provides team-based, process, and discipline specific Training and Education both onsite and remotely.  We have a quality and development database that allows you to help track outcomes and educate potential referral and </a:t>
            </a:r>
            <a:r>
              <a:rPr lang="en-US" dirty="0" err="1"/>
              <a:t>payor</a:t>
            </a:r>
            <a:r>
              <a:rPr lang="en-US" dirty="0"/>
              <a:t> partners on those outcomes.  We will collaborate with your team with referral hospitals to help provide education, using outcome and </a:t>
            </a:r>
            <a:r>
              <a:rPr lang="en-US" dirty="0" err="1"/>
              <a:t>MedPAR</a:t>
            </a:r>
            <a:r>
              <a:rPr lang="en-US" dirty="0"/>
              <a:t> data, to their administrators, physicians, case managers, and nurses to tell the story about why it is in their best interest and their patient’s best interest to utilize your Transitional Care program.  You also have the ability to utilize the brand associated with </a:t>
            </a:r>
            <a:r>
              <a:rPr lang="en-US" dirty="0" err="1"/>
              <a:t>Allevant</a:t>
            </a:r>
            <a:r>
              <a:rPr lang="en-US" dirty="0"/>
              <a:t> developed by Mayo Clinic and Select Medical.  Dr. Lindsay leads all of our implementations and you always have access to our team of experts. </a:t>
            </a:r>
          </a:p>
        </p:txBody>
      </p:sp>
      <p:sp>
        <p:nvSpPr>
          <p:cNvPr id="4" name="Slide Number Placeholder 3"/>
          <p:cNvSpPr>
            <a:spLocks noGrp="1"/>
          </p:cNvSpPr>
          <p:nvPr>
            <p:ph type="sldNum" sz="quarter" idx="10"/>
          </p:nvPr>
        </p:nvSpPr>
        <p:spPr/>
        <p:txBody>
          <a:bodyPr/>
          <a:lstStyle/>
          <a:p>
            <a:fld id="{750EF846-D1FD-4D56-80E0-7BA187749DC9}" type="slidenum">
              <a:rPr lang="en-US" smtClean="0"/>
              <a:t>39</a:t>
            </a:fld>
            <a:endParaRPr lang="en-US"/>
          </a:p>
        </p:txBody>
      </p:sp>
    </p:spTree>
    <p:extLst>
      <p:ext uri="{BB962C8B-B14F-4D97-AF65-F5344CB8AC3E}">
        <p14:creationId xmlns:p14="http://schemas.microsoft.com/office/powerpoint/2010/main" val="28558880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will likely experience some negative perceptions of post-acute care from some staff and physicians which is completely normal whenever embarking on a new program.   The</a:t>
            </a:r>
            <a:r>
              <a:rPr lang="en-US" dirty="0"/>
              <a:t> reality</a:t>
            </a:r>
            <a:r>
              <a:rPr lang="en-US" baseline="0" dirty="0"/>
              <a:t> of Transitional Care is that it creates a positive culture shift towards strengthening teamwork and a focus on outcomes and benefits to staff and your community.  </a:t>
            </a:r>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40</a:t>
            </a:fld>
            <a:endParaRPr lang="en-US"/>
          </a:p>
        </p:txBody>
      </p:sp>
    </p:spTree>
    <p:extLst>
      <p:ext uri="{BB962C8B-B14F-4D97-AF65-F5344CB8AC3E}">
        <p14:creationId xmlns:p14="http://schemas.microsoft.com/office/powerpoint/2010/main" val="41575372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Transitional Care also</a:t>
            </a:r>
            <a:r>
              <a:rPr lang="en-US" baseline="0" dirty="0"/>
              <a:t> presents a golden moment for you to help address chronic disease, wellness, and population health opportunities for your patients, staff, and community. </a:t>
            </a:r>
          </a:p>
          <a:p>
            <a:endParaRPr lang="en-US" baseline="0" dirty="0"/>
          </a:p>
          <a:p>
            <a:r>
              <a:rPr lang="en-US" baseline="0" dirty="0"/>
              <a:t>The current practice of medicine for treating chronic disease is very expensive and not very effective.  For example, we spend Billions of dollars on the use of statins to lower blood pressure and it only increases life expectancy by a small number of days. </a:t>
            </a:r>
          </a:p>
          <a:p>
            <a:endParaRPr lang="en-US" baseline="0" dirty="0"/>
          </a:p>
          <a:p>
            <a:r>
              <a:rPr lang="en-US" baseline="0" dirty="0"/>
              <a:t>If I told you there was a pill that could help increase your life expectancy by 10 to 15 years, help you lose weight, lower your cholesterol, improve your blood flow, improve your blood pressure, and have more energy what would you be willing to pay for it?  The reality is that the data and science exists and it only requires behavioral changes in every day lifestyles. </a:t>
            </a:r>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42</a:t>
            </a:fld>
            <a:endParaRPr lang="en-US"/>
          </a:p>
        </p:txBody>
      </p:sp>
    </p:spTree>
    <p:extLst>
      <p:ext uri="{BB962C8B-B14F-4D97-AF65-F5344CB8AC3E}">
        <p14:creationId xmlns:p14="http://schemas.microsoft.com/office/powerpoint/2010/main" val="363047327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utilizing the existing science and making these lifestyle changes, Dr. Lindsay made significant changes to many of his key health indicators and decreased his 30 year risk from having a negative health event from 52% to 24% based on the Framingham Health Risk Calculator.  </a:t>
            </a:r>
            <a:endParaRPr lang="en-US" dirty="0"/>
          </a:p>
        </p:txBody>
      </p:sp>
      <p:sp>
        <p:nvSpPr>
          <p:cNvPr id="4" name="Slide Number Placeholder 3"/>
          <p:cNvSpPr>
            <a:spLocks noGrp="1"/>
          </p:cNvSpPr>
          <p:nvPr>
            <p:ph type="sldNum" sz="quarter" idx="10"/>
          </p:nvPr>
        </p:nvSpPr>
        <p:spPr/>
        <p:txBody>
          <a:bodyPr/>
          <a:lstStyle/>
          <a:p>
            <a:fld id="{750EF846-D1FD-4D56-80E0-7BA187749DC9}" type="slidenum">
              <a:rPr lang="en-US" smtClean="0"/>
              <a:t>43</a:t>
            </a:fld>
            <a:endParaRPr lang="en-US"/>
          </a:p>
        </p:txBody>
      </p:sp>
    </p:spTree>
    <p:extLst>
      <p:ext uri="{BB962C8B-B14F-4D97-AF65-F5344CB8AC3E}">
        <p14:creationId xmlns:p14="http://schemas.microsoft.com/office/powerpoint/2010/main" val="31012920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EF846-D1FD-4D56-80E0-7BA187749DC9}" type="slidenum">
              <a:rPr lang="en-US" smtClean="0"/>
              <a:t>45</a:t>
            </a:fld>
            <a:endParaRPr lang="en-US"/>
          </a:p>
        </p:txBody>
      </p:sp>
    </p:spTree>
    <p:extLst>
      <p:ext uri="{BB962C8B-B14F-4D97-AF65-F5344CB8AC3E}">
        <p14:creationId xmlns:p14="http://schemas.microsoft.com/office/powerpoint/2010/main" val="10681069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EF846-D1FD-4D56-80E0-7BA187749DC9}" type="slidenum">
              <a:rPr lang="en-US" smtClean="0"/>
              <a:t>46</a:t>
            </a:fld>
            <a:endParaRPr lang="en-US"/>
          </a:p>
        </p:txBody>
      </p:sp>
    </p:spTree>
    <p:extLst>
      <p:ext uri="{BB962C8B-B14F-4D97-AF65-F5344CB8AC3E}">
        <p14:creationId xmlns:p14="http://schemas.microsoft.com/office/powerpoint/2010/main" val="35395587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0EF846-D1FD-4D56-80E0-7BA187749DC9}" type="slidenum">
              <a:rPr lang="en-US" smtClean="0"/>
              <a:t>47</a:t>
            </a:fld>
            <a:endParaRPr lang="en-US"/>
          </a:p>
        </p:txBody>
      </p:sp>
    </p:spTree>
    <p:extLst>
      <p:ext uri="{BB962C8B-B14F-4D97-AF65-F5344CB8AC3E}">
        <p14:creationId xmlns:p14="http://schemas.microsoft.com/office/powerpoint/2010/main" val="107266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6</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13391694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2226B778-2654-4A60-872B-F41986BC1448}" type="slidenum">
              <a:rPr lang="en-US" smtClean="0"/>
              <a:t>7</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1314694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8</a:t>
            </a:fld>
            <a:endParaRPr lang="en-US"/>
          </a:p>
        </p:txBody>
      </p:sp>
      <p:sp>
        <p:nvSpPr>
          <p:cNvPr id="5" name="Date Placeholder 4"/>
          <p:cNvSpPr>
            <a:spLocks noGrp="1"/>
          </p:cNvSpPr>
          <p:nvPr>
            <p:ph type="dt" idx="11"/>
          </p:nvPr>
        </p:nvSpPr>
        <p:spPr/>
        <p:txBody>
          <a:bodyPr/>
          <a:lstStyle/>
          <a:p>
            <a:fld id="{2B0BCB62-3419-4F2A-A075-FEF0AD693BD5}"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288090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9</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635576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10</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058321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26B778-2654-4A60-872B-F41986BC1448}" type="slidenum">
              <a:rPr lang="en-US" smtClean="0"/>
              <a:t>11</a:t>
            </a:fld>
            <a:endParaRPr lang="en-US"/>
          </a:p>
        </p:txBody>
      </p:sp>
      <p:sp>
        <p:nvSpPr>
          <p:cNvPr id="5" name="Date Placeholder 4"/>
          <p:cNvSpPr>
            <a:spLocks noGrp="1"/>
          </p:cNvSpPr>
          <p:nvPr>
            <p:ph type="dt" idx="11"/>
          </p:nvPr>
        </p:nvSpPr>
        <p:spPr/>
        <p:txBody>
          <a:bodyPr/>
          <a:lstStyle/>
          <a:p>
            <a:fld id="{61454815-BC6B-4B68-B875-C15C554F650B}" type="datetime1">
              <a:rPr lang="en-US" smtClean="0"/>
              <a:t>6/28/2022</a:t>
            </a:fld>
            <a:endParaRPr lang="en-US"/>
          </a:p>
        </p:txBody>
      </p:sp>
      <p:sp>
        <p:nvSpPr>
          <p:cNvPr id="6" name="Header Placeholder 5"/>
          <p:cNvSpPr>
            <a:spLocks noGrp="1"/>
          </p:cNvSpPr>
          <p:nvPr>
            <p:ph type="hdr" sz="quarter" idx="12"/>
          </p:nvPr>
        </p:nvSpPr>
        <p:spPr/>
        <p:txBody>
          <a:bodyPr/>
          <a:lstStyle/>
          <a:p>
            <a:pPr>
              <a:defRPr/>
            </a:pPr>
            <a:r>
              <a:rPr lang="en-US"/>
              <a:t>Copyright 2020 Allevant Solutions, LLC</a:t>
            </a:r>
            <a:endParaRPr lang="en-US" dirty="0"/>
          </a:p>
        </p:txBody>
      </p:sp>
    </p:spTree>
    <p:extLst>
      <p:ext uri="{BB962C8B-B14F-4D97-AF65-F5344CB8AC3E}">
        <p14:creationId xmlns:p14="http://schemas.microsoft.com/office/powerpoint/2010/main" val="3142706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4" name="Content Placeholder 13"/>
          <p:cNvSpPr>
            <a:spLocks noGrp="1"/>
          </p:cNvSpPr>
          <p:nvPr>
            <p:ph sz="quarter" idx="10" hasCustomPrompt="1"/>
          </p:nvPr>
        </p:nvSpPr>
        <p:spPr>
          <a:xfrm>
            <a:off x="5562600" y="6248400"/>
            <a:ext cx="3200400" cy="381000"/>
          </a:xfrm>
          <a:prstGeom prst="rect">
            <a:avLst/>
          </a:prstGeom>
        </p:spPr>
        <p:txBody>
          <a:bodyPr vert="horz"/>
          <a:lstStyle>
            <a:lvl1pPr>
              <a:buNone/>
              <a:defRPr sz="1800" baseline="0">
                <a:solidFill>
                  <a:schemeClr val="bg1"/>
                </a:solidFill>
                <a:latin typeface="Arial"/>
                <a:cs typeface="Arial"/>
              </a:defRPr>
            </a:lvl1pPr>
            <a:lvl2pPr>
              <a:buNone/>
              <a:defRPr sz="1800">
                <a:solidFill>
                  <a:schemeClr val="bg1"/>
                </a:solidFill>
                <a:latin typeface="Arial"/>
                <a:cs typeface="Arial"/>
              </a:defRPr>
            </a:lvl2pPr>
            <a:lvl3pPr>
              <a:buNone/>
              <a:defRPr sz="1800">
                <a:solidFill>
                  <a:schemeClr val="bg1"/>
                </a:solidFill>
                <a:latin typeface="Arial"/>
                <a:cs typeface="Arial"/>
              </a:defRPr>
            </a:lvl3pPr>
            <a:lvl4pPr>
              <a:buNone/>
              <a:defRPr sz="1800">
                <a:solidFill>
                  <a:schemeClr val="bg1"/>
                </a:solidFill>
                <a:latin typeface="Arial"/>
                <a:cs typeface="Arial"/>
              </a:defRPr>
            </a:lvl4pPr>
            <a:lvl5pPr>
              <a:buNone/>
              <a:defRPr sz="1800">
                <a:solidFill>
                  <a:schemeClr val="bg1"/>
                </a:solidFill>
                <a:latin typeface="Arial"/>
                <a:cs typeface="Arial"/>
              </a:defRPr>
            </a:lvl5pPr>
          </a:lstStyle>
          <a:p>
            <a:pPr lvl="0"/>
            <a:r>
              <a:rPr lang="en-US" dirty="0"/>
              <a:t>Presentation Title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dirty="0"/>
              <a:t>Click to edit Master title style</a:t>
            </a:r>
            <a:endParaRPr dirty="0"/>
          </a:p>
        </p:txBody>
      </p:sp>
      <p:sp>
        <p:nvSpPr>
          <p:cNvPr id="3" name="Content Placeholder 2"/>
          <p:cNvSpPr>
            <a:spLocks noGrp="1"/>
          </p:cNvSpPr>
          <p:nvPr>
            <p:ph idx="1"/>
          </p:nvPr>
        </p:nvSpPr>
        <p:spPr>
          <a:xfrm>
            <a:off x="549275" y="1600201"/>
            <a:ext cx="8042276" cy="4343400"/>
          </a:xfrm>
          <a:prstGeom prst="rect">
            <a:avLst/>
          </a:prstGeom>
        </p:spPr>
        <p:txBody>
          <a:bodyPr/>
          <a:lstStyle>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10"/>
          </p:nvPr>
        </p:nvSpPr>
        <p:spPr>
          <a:xfrm>
            <a:off x="5629835" y="6275668"/>
            <a:ext cx="2133600" cy="365125"/>
          </a:xfrm>
          <a:prstGeom prst="rect">
            <a:avLst/>
          </a:prstGeom>
        </p:spPr>
        <p:txBody>
          <a:bodyPr/>
          <a:lstStyle/>
          <a:p>
            <a:pPr defTabSz="914400" fontAlgn="base">
              <a:spcBef>
                <a:spcPct val="0"/>
              </a:spcBef>
              <a:spcAft>
                <a:spcPct val="0"/>
              </a:spcAft>
            </a:pPr>
            <a:fld id="{65BC7CDA-FA30-4A73-8854-31371CCBB326}" type="datetime1">
              <a:rPr lang="en-US" sz="2400" smtClean="0">
                <a:solidFill>
                  <a:prstClr val="black"/>
                </a:solidFill>
                <a:latin typeface="Tahoma" pitchFamily="34" charset="0"/>
              </a:rPr>
              <a:pPr defTabSz="914400" fontAlgn="base">
                <a:spcBef>
                  <a:spcPct val="0"/>
                </a:spcBef>
                <a:spcAft>
                  <a:spcPct val="0"/>
                </a:spcAft>
              </a:pPr>
              <a:t>6/28/2022</a:t>
            </a:fld>
            <a:endParaRPr lang="en-US" sz="2400" dirty="0">
              <a:solidFill>
                <a:prstClr val="black"/>
              </a:solidFill>
              <a:latin typeface="Tahoma" pitchFamily="34" charset="0"/>
            </a:endParaRPr>
          </a:p>
        </p:txBody>
      </p:sp>
      <p:sp>
        <p:nvSpPr>
          <p:cNvPr id="5" name="Footer Placeholder 4"/>
          <p:cNvSpPr>
            <a:spLocks noGrp="1"/>
          </p:cNvSpPr>
          <p:nvPr>
            <p:ph type="ftr" sz="quarter" idx="11"/>
          </p:nvPr>
        </p:nvSpPr>
        <p:spPr>
          <a:xfrm>
            <a:off x="264458" y="6275668"/>
            <a:ext cx="4840941" cy="365125"/>
          </a:xfrm>
          <a:prstGeom prst="rect">
            <a:avLst/>
          </a:prstGeom>
        </p:spPr>
        <p:txBody>
          <a:bodyPr/>
          <a:lstStyle/>
          <a:p>
            <a:pPr defTabSz="914400" fontAlgn="base">
              <a:spcBef>
                <a:spcPct val="0"/>
              </a:spcBef>
              <a:spcAft>
                <a:spcPct val="0"/>
              </a:spcAft>
            </a:pPr>
            <a:endParaRPr lang="en-US" sz="2400" dirty="0">
              <a:solidFill>
                <a:prstClr val="black"/>
              </a:solidFill>
              <a:latin typeface="Tahoma" pitchFamily="34" charset="0"/>
            </a:endParaRPr>
          </a:p>
        </p:txBody>
      </p:sp>
      <p:sp>
        <p:nvSpPr>
          <p:cNvPr id="6" name="Slide Number Placeholder 5"/>
          <p:cNvSpPr>
            <a:spLocks noGrp="1"/>
          </p:cNvSpPr>
          <p:nvPr>
            <p:ph type="sldNum" sz="quarter" idx="12"/>
          </p:nvPr>
        </p:nvSpPr>
        <p:spPr>
          <a:xfrm>
            <a:off x="7897906" y="6275668"/>
            <a:ext cx="990600" cy="365125"/>
          </a:xfrm>
          <a:prstGeom prst="rect">
            <a:avLst/>
          </a:prstGeom>
        </p:spPr>
        <p:txBody>
          <a:bodyPr/>
          <a:lstStyle/>
          <a:p>
            <a:pPr defTabSz="914400" fontAlgn="base">
              <a:spcBef>
                <a:spcPct val="0"/>
              </a:spcBef>
              <a:spcAft>
                <a:spcPct val="0"/>
              </a:spcAft>
            </a:pPr>
            <a:fld id="{17C33A9B-81DC-424F-A282-CDB3A968AF22}" type="slidenum">
              <a:rPr lang="en-US" sz="2400" smtClean="0">
                <a:solidFill>
                  <a:prstClr val="black"/>
                </a:solidFill>
                <a:latin typeface="Tahoma" pitchFamily="34" charset="0"/>
              </a:rPr>
              <a:pPr defTabSz="914400" fontAlgn="base">
                <a:spcBef>
                  <a:spcPct val="0"/>
                </a:spcBef>
                <a:spcAft>
                  <a:spcPct val="0"/>
                </a:spcAft>
              </a:pPr>
              <a:t>‹#›</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3645214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a:t>Click to edit Master title style</a:t>
            </a:r>
            <a:endParaRPr/>
          </a:p>
        </p:txBody>
      </p:sp>
      <p:sp>
        <p:nvSpPr>
          <p:cNvPr id="3" name="Content Placeholder 2"/>
          <p:cNvSpPr>
            <a:spLocks noGrp="1"/>
          </p:cNvSpPr>
          <p:nvPr>
            <p:ph sz="half" idx="1"/>
          </p:nvPr>
        </p:nvSpPr>
        <p:spPr>
          <a:xfrm>
            <a:off x="549275"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751071" y="1600201"/>
            <a:ext cx="3840480" cy="4343400"/>
          </a:xfrm>
          <a:prstGeom prst="rect">
            <a:avLst/>
          </a:prstGeo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5629835" y="6275668"/>
            <a:ext cx="2133600" cy="365125"/>
          </a:xfrm>
          <a:prstGeom prst="rect">
            <a:avLst/>
          </a:prstGeom>
        </p:spPr>
        <p:txBody>
          <a:bodyPr/>
          <a:lstStyle/>
          <a:p>
            <a:pPr defTabSz="914400" fontAlgn="base">
              <a:spcBef>
                <a:spcPct val="0"/>
              </a:spcBef>
              <a:spcAft>
                <a:spcPct val="0"/>
              </a:spcAft>
            </a:pPr>
            <a:fld id="{05CBE7BC-92D3-4CFE-8624-2836714DFC2E}" type="datetime1">
              <a:rPr lang="en-US" sz="2400" smtClean="0">
                <a:solidFill>
                  <a:prstClr val="black"/>
                </a:solidFill>
                <a:latin typeface="Tahoma" pitchFamily="34" charset="0"/>
              </a:rPr>
              <a:pPr defTabSz="914400" fontAlgn="base">
                <a:spcBef>
                  <a:spcPct val="0"/>
                </a:spcBef>
                <a:spcAft>
                  <a:spcPct val="0"/>
                </a:spcAft>
              </a:pPr>
              <a:t>6/28/2022</a:t>
            </a:fld>
            <a:endParaRPr lang="en-US" sz="2400" dirty="0">
              <a:solidFill>
                <a:prstClr val="black"/>
              </a:solidFill>
              <a:latin typeface="Tahoma" pitchFamily="34" charset="0"/>
            </a:endParaRPr>
          </a:p>
        </p:txBody>
      </p:sp>
      <p:sp>
        <p:nvSpPr>
          <p:cNvPr id="6" name="Footer Placeholder 5"/>
          <p:cNvSpPr>
            <a:spLocks noGrp="1"/>
          </p:cNvSpPr>
          <p:nvPr>
            <p:ph type="ftr" sz="quarter" idx="11"/>
          </p:nvPr>
        </p:nvSpPr>
        <p:spPr>
          <a:xfrm>
            <a:off x="264458" y="6275668"/>
            <a:ext cx="4840941" cy="365125"/>
          </a:xfrm>
          <a:prstGeom prst="rect">
            <a:avLst/>
          </a:prstGeom>
        </p:spPr>
        <p:txBody>
          <a:bodyPr/>
          <a:lstStyle/>
          <a:p>
            <a:pPr defTabSz="914400" fontAlgn="base">
              <a:spcBef>
                <a:spcPct val="0"/>
              </a:spcBef>
              <a:spcAft>
                <a:spcPct val="0"/>
              </a:spcAft>
            </a:pPr>
            <a:endParaRPr lang="en-US" sz="2400" dirty="0">
              <a:solidFill>
                <a:prstClr val="black"/>
              </a:solidFill>
              <a:latin typeface="Tahoma" pitchFamily="34" charset="0"/>
            </a:endParaRPr>
          </a:p>
        </p:txBody>
      </p:sp>
      <p:sp>
        <p:nvSpPr>
          <p:cNvPr id="7" name="Slide Number Placeholder 6"/>
          <p:cNvSpPr>
            <a:spLocks noGrp="1"/>
          </p:cNvSpPr>
          <p:nvPr>
            <p:ph type="sldNum" sz="quarter" idx="12"/>
          </p:nvPr>
        </p:nvSpPr>
        <p:spPr>
          <a:xfrm>
            <a:off x="7897906" y="6275668"/>
            <a:ext cx="990600" cy="365125"/>
          </a:xfrm>
          <a:prstGeom prst="rect">
            <a:avLst/>
          </a:prstGeom>
        </p:spPr>
        <p:txBody>
          <a:bodyPr/>
          <a:lstStyle/>
          <a:p>
            <a:pPr defTabSz="914400" fontAlgn="base">
              <a:spcBef>
                <a:spcPct val="0"/>
              </a:spcBef>
              <a:spcAft>
                <a:spcPct val="0"/>
              </a:spcAft>
            </a:pPr>
            <a:fld id="{EA097183-574B-4D30-8C8C-ED3AD7184929}" type="slidenum">
              <a:rPr lang="en-US" sz="2400" smtClean="0">
                <a:solidFill>
                  <a:prstClr val="black"/>
                </a:solidFill>
                <a:latin typeface="Tahoma" pitchFamily="34" charset="0"/>
              </a:rPr>
              <a:pPr defTabSz="914400" fontAlgn="base">
                <a:spcBef>
                  <a:spcPct val="0"/>
                </a:spcBef>
                <a:spcAft>
                  <a:spcPct val="0"/>
                </a:spcAft>
              </a:pPr>
              <a:t>‹#›</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3036045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a:prstGeom prst="rect">
            <a:avLst/>
          </a:prstGeom>
        </p:spPr>
        <p:txBody>
          <a:bodyPr/>
          <a:lstStyle/>
          <a:p>
            <a:r>
              <a:rPr lang="en-US"/>
              <a:t>Click to edit Master title style</a:t>
            </a:r>
            <a:endParaRPr/>
          </a:p>
        </p:txBody>
      </p:sp>
      <p:sp>
        <p:nvSpPr>
          <p:cNvPr id="3" name="Date Placeholder 2"/>
          <p:cNvSpPr>
            <a:spLocks noGrp="1"/>
          </p:cNvSpPr>
          <p:nvPr>
            <p:ph type="dt" sz="half" idx="10"/>
          </p:nvPr>
        </p:nvSpPr>
        <p:spPr>
          <a:xfrm>
            <a:off x="5629835" y="6275668"/>
            <a:ext cx="2133600" cy="365125"/>
          </a:xfrm>
          <a:prstGeom prst="rect">
            <a:avLst/>
          </a:prstGeom>
        </p:spPr>
        <p:txBody>
          <a:bodyPr/>
          <a:lstStyle/>
          <a:p>
            <a:pPr defTabSz="914400" fontAlgn="base">
              <a:spcBef>
                <a:spcPct val="0"/>
              </a:spcBef>
              <a:spcAft>
                <a:spcPct val="0"/>
              </a:spcAft>
            </a:pPr>
            <a:fld id="{70F07578-496F-4832-9A3A-5E463EE46CD6}" type="datetime1">
              <a:rPr lang="en-US" sz="2400" smtClean="0">
                <a:solidFill>
                  <a:prstClr val="black"/>
                </a:solidFill>
                <a:latin typeface="Tahoma" pitchFamily="34" charset="0"/>
              </a:rPr>
              <a:pPr defTabSz="914400" fontAlgn="base">
                <a:spcBef>
                  <a:spcPct val="0"/>
                </a:spcBef>
                <a:spcAft>
                  <a:spcPct val="0"/>
                </a:spcAft>
              </a:pPr>
              <a:t>6/28/2022</a:t>
            </a:fld>
            <a:endParaRPr lang="en-US" sz="2400" dirty="0">
              <a:solidFill>
                <a:prstClr val="black"/>
              </a:solidFill>
              <a:latin typeface="Tahoma" pitchFamily="34" charset="0"/>
            </a:endParaRPr>
          </a:p>
        </p:txBody>
      </p:sp>
      <p:sp>
        <p:nvSpPr>
          <p:cNvPr id="4" name="Footer Placeholder 3"/>
          <p:cNvSpPr>
            <a:spLocks noGrp="1"/>
          </p:cNvSpPr>
          <p:nvPr>
            <p:ph type="ftr" sz="quarter" idx="11"/>
          </p:nvPr>
        </p:nvSpPr>
        <p:spPr>
          <a:xfrm>
            <a:off x="264458" y="6275668"/>
            <a:ext cx="4840941" cy="365125"/>
          </a:xfrm>
          <a:prstGeom prst="rect">
            <a:avLst/>
          </a:prstGeom>
        </p:spPr>
        <p:txBody>
          <a:bodyPr/>
          <a:lstStyle/>
          <a:p>
            <a:pPr defTabSz="914400" fontAlgn="base">
              <a:spcBef>
                <a:spcPct val="0"/>
              </a:spcBef>
              <a:spcAft>
                <a:spcPct val="0"/>
              </a:spcAft>
            </a:pPr>
            <a:endParaRPr lang="en-US" sz="2400" dirty="0">
              <a:solidFill>
                <a:prstClr val="black"/>
              </a:solidFill>
              <a:latin typeface="Tahoma" pitchFamily="34" charset="0"/>
            </a:endParaRPr>
          </a:p>
        </p:txBody>
      </p:sp>
      <p:sp>
        <p:nvSpPr>
          <p:cNvPr id="5" name="Slide Number Placeholder 4"/>
          <p:cNvSpPr>
            <a:spLocks noGrp="1"/>
          </p:cNvSpPr>
          <p:nvPr>
            <p:ph type="sldNum" sz="quarter" idx="12"/>
          </p:nvPr>
        </p:nvSpPr>
        <p:spPr>
          <a:xfrm>
            <a:off x="7897906" y="6275668"/>
            <a:ext cx="990600" cy="365125"/>
          </a:xfrm>
          <a:prstGeom prst="rect">
            <a:avLst/>
          </a:prstGeom>
        </p:spPr>
        <p:txBody>
          <a:bodyPr/>
          <a:lstStyle/>
          <a:p>
            <a:pPr defTabSz="914400" fontAlgn="base">
              <a:spcBef>
                <a:spcPct val="0"/>
              </a:spcBef>
              <a:spcAft>
                <a:spcPct val="0"/>
              </a:spcAft>
            </a:pPr>
            <a:fld id="{49A9D38C-5BA5-4C1F-BA72-73F98D2107B5}" type="slidenum">
              <a:rPr lang="en-US" sz="2400" smtClean="0">
                <a:solidFill>
                  <a:prstClr val="black"/>
                </a:solidFill>
                <a:latin typeface="Tahoma" pitchFamily="34" charset="0"/>
              </a:rPr>
              <a:pPr defTabSz="914400" fontAlgn="base">
                <a:spcBef>
                  <a:spcPct val="0"/>
                </a:spcBef>
                <a:spcAft>
                  <a:spcPct val="0"/>
                </a:spcAft>
              </a:pPr>
              <a:t>‹#›</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2494995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705600" y="3733800"/>
            <a:ext cx="1752600" cy="533400"/>
          </a:xfrm>
          <a:prstGeom prst="rect">
            <a:avLst/>
          </a:prstGeom>
        </p:spPr>
        <p:txBody>
          <a:bodyPr vert="horz"/>
          <a:lstStyle>
            <a:lvl1pPr>
              <a:buNone/>
              <a:defRPr sz="1800">
                <a:solidFill>
                  <a:srgbClr val="1FAAC9"/>
                </a:solidFill>
                <a:latin typeface="Arial"/>
                <a:cs typeface="Arial"/>
              </a:defRPr>
            </a:lvl1pPr>
            <a:lvl2pPr>
              <a:buNone/>
              <a:defRPr sz="1800">
                <a:solidFill>
                  <a:srgbClr val="1FAAC9"/>
                </a:solidFill>
                <a:latin typeface="Arial"/>
                <a:cs typeface="Arial"/>
              </a:defRPr>
            </a:lvl2pPr>
            <a:lvl3pPr>
              <a:buNone/>
              <a:defRPr sz="1800">
                <a:solidFill>
                  <a:srgbClr val="1FAAC9"/>
                </a:solidFill>
                <a:latin typeface="Arial"/>
                <a:cs typeface="Arial"/>
              </a:defRPr>
            </a:lvl3pPr>
            <a:lvl4pPr>
              <a:buNone/>
              <a:defRPr sz="1800">
                <a:solidFill>
                  <a:srgbClr val="1FAAC9"/>
                </a:solidFill>
                <a:latin typeface="Arial"/>
                <a:cs typeface="Arial"/>
              </a:defRPr>
            </a:lvl4pPr>
            <a:lvl5pPr>
              <a:buNone/>
              <a:defRPr sz="1800">
                <a:solidFill>
                  <a:srgbClr val="1FAAC9"/>
                </a:solidFill>
                <a:latin typeface="Arial"/>
                <a:cs typeface="Arial"/>
              </a:defRPr>
            </a:lvl5pPr>
          </a:lstStyle>
          <a:p>
            <a:pPr lvl="0"/>
            <a:r>
              <a:rPr lang="en-US" dirty="0"/>
              <a:t>OUR MISSION </a:t>
            </a:r>
          </a:p>
        </p:txBody>
      </p:sp>
      <p:sp>
        <p:nvSpPr>
          <p:cNvPr id="5" name="Text Placeholder 4"/>
          <p:cNvSpPr>
            <a:spLocks noGrp="1"/>
          </p:cNvSpPr>
          <p:nvPr>
            <p:ph type="body" sz="quarter" idx="11" hasCustomPrompt="1"/>
          </p:nvPr>
        </p:nvSpPr>
        <p:spPr>
          <a:xfrm>
            <a:off x="685800" y="4419600"/>
            <a:ext cx="7772400" cy="2057400"/>
          </a:xfrm>
          <a:prstGeom prst="rect">
            <a:avLst/>
          </a:prstGeom>
        </p:spPr>
        <p:txBody>
          <a:bodyPr vert="horz" wrap="square" numCol="1">
            <a:noAutofit/>
          </a:bodyPr>
          <a:lstStyle>
            <a:lvl1pPr marL="0" marR="0" indent="0" algn="l" defTabSz="457200" rtl="0" eaLnBrk="1" fontAlgn="auto" latinLnBrk="0" hangingPunct="1">
              <a:lnSpc>
                <a:spcPct val="100000"/>
              </a:lnSpc>
              <a:spcBef>
                <a:spcPct val="20000"/>
              </a:spcBef>
              <a:spcAft>
                <a:spcPts val="1200"/>
              </a:spcAft>
              <a:buClrTx/>
              <a:buSzTx/>
              <a:buFont typeface="Arial"/>
              <a:buNone/>
              <a:tabLst/>
              <a:defRPr sz="1600" baseline="0">
                <a:solidFill>
                  <a:schemeClr val="bg1"/>
                </a:solidFill>
                <a:latin typeface="Arial"/>
                <a:cs typeface="Arial"/>
              </a:defRPr>
            </a:lvl1pPr>
            <a:lvl2pPr algn="l">
              <a:buNone/>
              <a:defRPr sz="1600">
                <a:solidFill>
                  <a:schemeClr val="bg1"/>
                </a:solidFill>
                <a:latin typeface="Arial"/>
                <a:cs typeface="Arial"/>
              </a:defRPr>
            </a:lvl2pPr>
            <a:lvl3pPr algn="l">
              <a:buNone/>
              <a:defRPr sz="1600">
                <a:solidFill>
                  <a:schemeClr val="bg1"/>
                </a:solidFill>
                <a:latin typeface="Arial"/>
                <a:cs typeface="Arial"/>
              </a:defRPr>
            </a:lvl3pPr>
            <a:lvl4pPr algn="l">
              <a:buNone/>
              <a:defRPr sz="1600">
                <a:solidFill>
                  <a:schemeClr val="bg1"/>
                </a:solidFill>
                <a:latin typeface="Arial"/>
                <a:cs typeface="Arial"/>
              </a:defRPr>
            </a:lvl4pPr>
            <a:lvl5pPr algn="l">
              <a:buNone/>
              <a:defRPr sz="1600">
                <a:solidFill>
                  <a:schemeClr val="bg1"/>
                </a:solidFill>
                <a:latin typeface="Arial"/>
                <a:cs typeface="Arial"/>
              </a:defRPr>
            </a:lvl5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r>
              <a:rPr lang="en-US" dirty="0"/>
              <a:t>Text describing the mission of the company or some background information can go here. Text describing the mission of the company or some background information can go here. Text describing the mission of the company or some background information can go here.</a:t>
            </a:r>
          </a:p>
        </p:txBody>
      </p:sp>
    </p:spTree>
    <p:extLst>
      <p:ext uri="{BB962C8B-B14F-4D97-AF65-F5344CB8AC3E}">
        <p14:creationId xmlns:p14="http://schemas.microsoft.com/office/powerpoint/2010/main" val="33853587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9_Title Slide">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838200" y="1828800"/>
            <a:ext cx="7391400" cy="4343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itle 5"/>
          <p:cNvSpPr>
            <a:spLocks noGrp="1"/>
          </p:cNvSpPr>
          <p:nvPr>
            <p:ph type="title"/>
          </p:nvPr>
        </p:nvSpPr>
        <p:spPr>
          <a:xfrm>
            <a:off x="457200" y="274638"/>
            <a:ext cx="50292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82801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045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Text Placeholder 9"/>
          <p:cNvSpPr>
            <a:spLocks noGrp="1"/>
          </p:cNvSpPr>
          <p:nvPr>
            <p:ph type="body" sz="quarter" idx="11" hasCustomPrompt="1"/>
          </p:nvPr>
        </p:nvSpPr>
        <p:spPr>
          <a:xfrm>
            <a:off x="228600" y="609600"/>
            <a:ext cx="3962400" cy="609600"/>
          </a:xfrm>
          <a:prstGeom prst="rect">
            <a:avLst/>
          </a:prstGeom>
          <a:ln>
            <a:noFill/>
          </a:ln>
        </p:spPr>
        <p:txBody>
          <a:bodyPr vert="horz"/>
          <a:lstStyle>
            <a:lvl1pPr marL="0" indent="0">
              <a:buNone/>
              <a:defRPr sz="3600">
                <a:solidFill>
                  <a:srgbClr val="21418E"/>
                </a:solidFill>
              </a:defRPr>
            </a:lvl1pPr>
            <a:lvl2pPr marL="0" indent="0">
              <a:buNone/>
              <a:defRPr sz="2400">
                <a:solidFill>
                  <a:srgbClr val="21418E"/>
                </a:solidFill>
              </a:defRPr>
            </a:lvl2pPr>
            <a:lvl3pPr marL="0" indent="0">
              <a:buNone/>
              <a:defRPr sz="2400">
                <a:solidFill>
                  <a:srgbClr val="21418E"/>
                </a:solidFill>
              </a:defRPr>
            </a:lvl3pPr>
            <a:lvl4pPr marL="0" indent="0">
              <a:buNone/>
              <a:defRPr sz="2400">
                <a:solidFill>
                  <a:srgbClr val="21418E"/>
                </a:solidFill>
              </a:defRPr>
            </a:lvl4pPr>
            <a:lvl5pPr marL="0" indent="0">
              <a:buNone/>
              <a:defRPr sz="2400">
                <a:solidFill>
                  <a:srgbClr val="21418E"/>
                </a:solidFill>
              </a:defRPr>
            </a:lvl5pPr>
          </a:lstStyle>
          <a:p>
            <a:pPr lvl="0"/>
            <a:r>
              <a:rPr lang="en-US" dirty="0"/>
              <a:t>Title of Slide</a:t>
            </a:r>
          </a:p>
        </p:txBody>
      </p:sp>
      <p:sp>
        <p:nvSpPr>
          <p:cNvPr id="4" name="Text Placeholder 11"/>
          <p:cNvSpPr>
            <a:spLocks noGrp="1"/>
          </p:cNvSpPr>
          <p:nvPr>
            <p:ph type="body" sz="quarter" idx="12" hasCustomPrompt="1"/>
          </p:nvPr>
        </p:nvSpPr>
        <p:spPr>
          <a:xfrm>
            <a:off x="228600" y="1219200"/>
            <a:ext cx="2590800" cy="457200"/>
          </a:xfrm>
          <a:prstGeom prst="rect">
            <a:avLst/>
          </a:prstGeom>
        </p:spPr>
        <p:txBody>
          <a:bodyPr vert="horz"/>
          <a:lstStyle>
            <a:lvl1pPr marL="0" indent="0">
              <a:buNone/>
              <a:defRPr sz="2400" b="0" i="1" spc="0">
                <a:solidFill>
                  <a:schemeClr val="tx1">
                    <a:lumMod val="75000"/>
                    <a:lumOff val="25000"/>
                  </a:schemeClr>
                </a:solidFill>
                <a:latin typeface="Times"/>
                <a:cs typeface="Times"/>
              </a:defRPr>
            </a:lvl1pPr>
            <a:lvl2pPr marL="0" indent="0">
              <a:buNone/>
              <a:defRPr sz="1400" b="0" i="1">
                <a:solidFill>
                  <a:schemeClr val="tx1">
                    <a:lumMod val="75000"/>
                    <a:lumOff val="25000"/>
                  </a:schemeClr>
                </a:solidFill>
                <a:latin typeface="Times"/>
                <a:cs typeface="Times"/>
              </a:defRPr>
            </a:lvl2pPr>
            <a:lvl3pPr marL="0" indent="0">
              <a:buNone/>
              <a:defRPr sz="1400" b="0" i="1">
                <a:solidFill>
                  <a:schemeClr val="tx1">
                    <a:lumMod val="75000"/>
                    <a:lumOff val="25000"/>
                  </a:schemeClr>
                </a:solidFill>
                <a:latin typeface="Times"/>
                <a:cs typeface="Times"/>
              </a:defRPr>
            </a:lvl3pPr>
            <a:lvl4pPr marL="0" indent="0">
              <a:buNone/>
              <a:defRPr sz="1400" b="0" i="1">
                <a:solidFill>
                  <a:schemeClr val="tx1">
                    <a:lumMod val="75000"/>
                    <a:lumOff val="25000"/>
                  </a:schemeClr>
                </a:solidFill>
                <a:latin typeface="Times"/>
                <a:cs typeface="Times"/>
              </a:defRPr>
            </a:lvl4pPr>
            <a:lvl5pPr marL="0" indent="0">
              <a:buNone/>
              <a:defRPr sz="1400" b="0" i="1">
                <a:solidFill>
                  <a:schemeClr val="tx1">
                    <a:lumMod val="75000"/>
                    <a:lumOff val="25000"/>
                  </a:schemeClr>
                </a:solidFill>
                <a:latin typeface="Times"/>
                <a:cs typeface="Times"/>
              </a:defRPr>
            </a:lvl5pPr>
          </a:lstStyle>
          <a:p>
            <a:pPr lvl="0"/>
            <a:r>
              <a:rPr lang="en-US" dirty="0"/>
              <a:t>Subtitle of Slide</a:t>
            </a:r>
          </a:p>
        </p:txBody>
      </p:sp>
      <p:sp>
        <p:nvSpPr>
          <p:cNvPr id="5" name="Text Placeholder 13"/>
          <p:cNvSpPr>
            <a:spLocks noGrp="1"/>
          </p:cNvSpPr>
          <p:nvPr>
            <p:ph type="body" sz="quarter" idx="13" hasCustomPrompt="1"/>
          </p:nvPr>
        </p:nvSpPr>
        <p:spPr>
          <a:xfrm>
            <a:off x="1295400" y="2514600"/>
            <a:ext cx="6705600" cy="3124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800">
                <a:solidFill>
                  <a:srgbClr val="404040"/>
                </a:solidFill>
                <a:latin typeface="Arial"/>
                <a:cs typeface="Arial"/>
              </a:defRPr>
            </a:lvl1pPr>
            <a:lvl2pPr marL="0" marR="0" indent="0" algn="l" defTabSz="457200" rtl="0" eaLnBrk="1" fontAlgn="auto" latinLnBrk="0" hangingPunct="1">
              <a:lnSpc>
                <a:spcPct val="150000"/>
              </a:lnSpc>
              <a:spcBef>
                <a:spcPct val="20000"/>
              </a:spcBef>
              <a:spcAft>
                <a:spcPts val="0"/>
              </a:spcAft>
              <a:buClr>
                <a:srgbClr val="1FAAC9"/>
              </a:buClr>
              <a:buSzTx/>
              <a:buFont typeface="Wingdings" charset="2"/>
              <a:buChar char="§"/>
              <a:tabLst/>
              <a:defRPr sz="1400" baseline="0">
                <a:solidFill>
                  <a:srgbClr val="404040"/>
                </a:solidFill>
                <a:latin typeface="Arial"/>
                <a:cs typeface="Arial"/>
              </a:defRPr>
            </a:lvl2pPr>
            <a:lvl3pPr marL="0" indent="0">
              <a:buNone/>
              <a:defRPr sz="1400">
                <a:solidFill>
                  <a:srgbClr val="404040"/>
                </a:solidFill>
                <a:latin typeface="Arial"/>
                <a:cs typeface="Arial"/>
              </a:defRPr>
            </a:lvl3pPr>
            <a:lvl4pPr marL="0" indent="0">
              <a:buNone/>
              <a:defRPr sz="1400">
                <a:solidFill>
                  <a:srgbClr val="404040"/>
                </a:solidFill>
                <a:latin typeface="Arial"/>
                <a:cs typeface="Arial"/>
              </a:defRPr>
            </a:lvl4pPr>
            <a:lvl5pPr marL="0" indent="0">
              <a:buNone/>
              <a:defRPr sz="1400">
                <a:solidFill>
                  <a:srgbClr val="404040"/>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 Text description for the slide goes here.</a:t>
            </a:r>
          </a:p>
        </p:txBody>
      </p:sp>
    </p:spTree>
    <p:extLst>
      <p:ext uri="{BB962C8B-B14F-4D97-AF65-F5344CB8AC3E}">
        <p14:creationId xmlns:p14="http://schemas.microsoft.com/office/powerpoint/2010/main" val="119086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172200" y="228600"/>
            <a:ext cx="2514600" cy="838200"/>
          </a:xfrm>
          <a:prstGeom prst="rect">
            <a:avLst/>
          </a:prstGeom>
          <a:ln>
            <a:noFill/>
          </a:ln>
        </p:spPr>
        <p:txBody>
          <a:bodyPr vert="horz"/>
          <a:lstStyle>
            <a:lvl1pPr marL="0" indent="0" algn="r">
              <a:buNone/>
              <a:defRPr sz="1800">
                <a:solidFill>
                  <a:schemeClr val="bg1"/>
                </a:solidFill>
                <a:latin typeface="Arial"/>
                <a:cs typeface="Arial"/>
              </a:defRPr>
            </a:lvl1pPr>
            <a:lvl2pPr marL="0" indent="0">
              <a:buNone/>
              <a:defRPr sz="1800">
                <a:solidFill>
                  <a:schemeClr val="bg1"/>
                </a:solidFill>
                <a:latin typeface="Arial"/>
                <a:cs typeface="Arial"/>
              </a:defRPr>
            </a:lvl2pPr>
            <a:lvl3pPr marL="0" indent="0">
              <a:buNone/>
              <a:defRPr sz="1800">
                <a:solidFill>
                  <a:schemeClr val="bg1"/>
                </a:solidFill>
                <a:latin typeface="Arial"/>
                <a:cs typeface="Arial"/>
              </a:defRPr>
            </a:lvl3pPr>
            <a:lvl4pPr marL="0" indent="0">
              <a:buNone/>
              <a:defRPr sz="1800">
                <a:solidFill>
                  <a:schemeClr val="bg1"/>
                </a:solidFill>
                <a:latin typeface="Arial"/>
                <a:cs typeface="Arial"/>
              </a:defRPr>
            </a:lvl4pPr>
            <a:lvl5pPr marL="0" indent="0">
              <a:buNone/>
              <a:defRPr sz="1800">
                <a:solidFill>
                  <a:schemeClr val="bg1"/>
                </a:solidFill>
                <a:latin typeface="Arial"/>
                <a:cs typeface="Arial"/>
              </a:defRPr>
            </a:lvl5pPr>
          </a:lstStyle>
          <a:p>
            <a:pPr lvl="0"/>
            <a:r>
              <a:rPr lang="en-US" dirty="0"/>
              <a:t>SECTION TITLE</a:t>
            </a:r>
          </a:p>
        </p:txBody>
      </p:sp>
      <p:sp>
        <p:nvSpPr>
          <p:cNvPr id="10" name="Text Placeholder 9"/>
          <p:cNvSpPr>
            <a:spLocks noGrp="1"/>
          </p:cNvSpPr>
          <p:nvPr>
            <p:ph type="body" sz="quarter" idx="11" hasCustomPrompt="1"/>
          </p:nvPr>
        </p:nvSpPr>
        <p:spPr>
          <a:xfrm>
            <a:off x="228600" y="609600"/>
            <a:ext cx="3962400" cy="609600"/>
          </a:xfrm>
          <a:prstGeom prst="rect">
            <a:avLst/>
          </a:prstGeom>
          <a:ln>
            <a:noFill/>
          </a:ln>
        </p:spPr>
        <p:txBody>
          <a:bodyPr vert="horz"/>
          <a:lstStyle>
            <a:lvl1pPr marL="0" indent="0">
              <a:buNone/>
              <a:defRPr sz="3600">
                <a:solidFill>
                  <a:srgbClr val="21418E"/>
                </a:solidFill>
              </a:defRPr>
            </a:lvl1pPr>
            <a:lvl2pPr marL="0" indent="0">
              <a:buNone/>
              <a:defRPr sz="2400">
                <a:solidFill>
                  <a:srgbClr val="21418E"/>
                </a:solidFill>
              </a:defRPr>
            </a:lvl2pPr>
            <a:lvl3pPr marL="0" indent="0">
              <a:buNone/>
              <a:defRPr sz="2400">
                <a:solidFill>
                  <a:srgbClr val="21418E"/>
                </a:solidFill>
              </a:defRPr>
            </a:lvl3pPr>
            <a:lvl4pPr marL="0" indent="0">
              <a:buNone/>
              <a:defRPr sz="2400">
                <a:solidFill>
                  <a:srgbClr val="21418E"/>
                </a:solidFill>
              </a:defRPr>
            </a:lvl4pPr>
            <a:lvl5pPr marL="0" indent="0">
              <a:buNone/>
              <a:defRPr sz="2400">
                <a:solidFill>
                  <a:srgbClr val="21418E"/>
                </a:solidFill>
              </a:defRPr>
            </a:lvl5pPr>
          </a:lstStyle>
          <a:p>
            <a:pPr lvl="0"/>
            <a:r>
              <a:rPr lang="en-US" dirty="0"/>
              <a:t>Title of Slide</a:t>
            </a:r>
          </a:p>
        </p:txBody>
      </p:sp>
      <p:sp>
        <p:nvSpPr>
          <p:cNvPr id="12" name="Text Placeholder 11"/>
          <p:cNvSpPr>
            <a:spLocks noGrp="1"/>
          </p:cNvSpPr>
          <p:nvPr>
            <p:ph type="body" sz="quarter" idx="12" hasCustomPrompt="1"/>
          </p:nvPr>
        </p:nvSpPr>
        <p:spPr>
          <a:xfrm>
            <a:off x="228600" y="1219200"/>
            <a:ext cx="2590800" cy="457200"/>
          </a:xfrm>
          <a:prstGeom prst="rect">
            <a:avLst/>
          </a:prstGeom>
        </p:spPr>
        <p:txBody>
          <a:bodyPr vert="horz"/>
          <a:lstStyle>
            <a:lvl1pPr marL="0" indent="0">
              <a:buNone/>
              <a:defRPr sz="2400" b="0" i="1" spc="0">
                <a:solidFill>
                  <a:schemeClr val="tx1">
                    <a:lumMod val="75000"/>
                    <a:lumOff val="25000"/>
                  </a:schemeClr>
                </a:solidFill>
                <a:latin typeface="Times"/>
                <a:cs typeface="Times"/>
              </a:defRPr>
            </a:lvl1pPr>
            <a:lvl2pPr marL="0" indent="0">
              <a:buNone/>
              <a:defRPr sz="1400" b="0" i="1">
                <a:solidFill>
                  <a:schemeClr val="tx1">
                    <a:lumMod val="75000"/>
                    <a:lumOff val="25000"/>
                  </a:schemeClr>
                </a:solidFill>
                <a:latin typeface="Times"/>
                <a:cs typeface="Times"/>
              </a:defRPr>
            </a:lvl2pPr>
            <a:lvl3pPr marL="0" indent="0">
              <a:buNone/>
              <a:defRPr sz="1400" b="0" i="1">
                <a:solidFill>
                  <a:schemeClr val="tx1">
                    <a:lumMod val="75000"/>
                    <a:lumOff val="25000"/>
                  </a:schemeClr>
                </a:solidFill>
                <a:latin typeface="Times"/>
                <a:cs typeface="Times"/>
              </a:defRPr>
            </a:lvl3pPr>
            <a:lvl4pPr marL="0" indent="0">
              <a:buNone/>
              <a:defRPr sz="1400" b="0" i="1">
                <a:solidFill>
                  <a:schemeClr val="tx1">
                    <a:lumMod val="75000"/>
                    <a:lumOff val="25000"/>
                  </a:schemeClr>
                </a:solidFill>
                <a:latin typeface="Times"/>
                <a:cs typeface="Times"/>
              </a:defRPr>
            </a:lvl4pPr>
            <a:lvl5pPr marL="0" indent="0">
              <a:buNone/>
              <a:defRPr sz="1400" b="0" i="1">
                <a:solidFill>
                  <a:schemeClr val="tx1">
                    <a:lumMod val="75000"/>
                    <a:lumOff val="25000"/>
                  </a:schemeClr>
                </a:solidFill>
                <a:latin typeface="Times"/>
                <a:cs typeface="Times"/>
              </a:defRPr>
            </a:lvl5pPr>
          </a:lstStyle>
          <a:p>
            <a:pPr lvl="0"/>
            <a:r>
              <a:rPr lang="en-US" dirty="0"/>
              <a:t>Subtitle of Slide</a:t>
            </a:r>
          </a:p>
        </p:txBody>
      </p:sp>
      <p:sp>
        <p:nvSpPr>
          <p:cNvPr id="14" name="Text Placeholder 13"/>
          <p:cNvSpPr>
            <a:spLocks noGrp="1"/>
          </p:cNvSpPr>
          <p:nvPr>
            <p:ph type="body" sz="quarter" idx="13" hasCustomPrompt="1"/>
          </p:nvPr>
        </p:nvSpPr>
        <p:spPr>
          <a:xfrm>
            <a:off x="3657600" y="2514600"/>
            <a:ext cx="4343400" cy="3124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404040"/>
                </a:solidFill>
                <a:latin typeface="Arial"/>
                <a:cs typeface="Arial"/>
              </a:defRPr>
            </a:lvl1pPr>
            <a:lvl2pPr marL="0" marR="0" indent="0" algn="l" defTabSz="457200" rtl="0" eaLnBrk="1" fontAlgn="auto" latinLnBrk="0" hangingPunct="1">
              <a:lnSpc>
                <a:spcPct val="150000"/>
              </a:lnSpc>
              <a:spcBef>
                <a:spcPct val="20000"/>
              </a:spcBef>
              <a:spcAft>
                <a:spcPts val="0"/>
              </a:spcAft>
              <a:buClr>
                <a:srgbClr val="1FAAC9"/>
              </a:buClr>
              <a:buSzTx/>
              <a:buFont typeface="Wingdings" charset="2"/>
              <a:buChar char="§"/>
              <a:tabLst/>
              <a:defRPr sz="1400" baseline="0">
                <a:solidFill>
                  <a:srgbClr val="404040"/>
                </a:solidFill>
                <a:latin typeface="Arial"/>
                <a:cs typeface="Arial"/>
              </a:defRPr>
            </a:lvl2pPr>
            <a:lvl3pPr marL="0" indent="0">
              <a:buNone/>
              <a:defRPr sz="1400">
                <a:solidFill>
                  <a:srgbClr val="404040"/>
                </a:solidFill>
                <a:latin typeface="Arial"/>
                <a:cs typeface="Arial"/>
              </a:defRPr>
            </a:lvl3pPr>
            <a:lvl4pPr marL="0" indent="0">
              <a:buNone/>
              <a:defRPr sz="1400">
                <a:solidFill>
                  <a:srgbClr val="404040"/>
                </a:solidFill>
                <a:latin typeface="Arial"/>
                <a:cs typeface="Arial"/>
              </a:defRPr>
            </a:lvl4pPr>
            <a:lvl5pPr marL="0" indent="0">
              <a:buNone/>
              <a:defRPr sz="1400">
                <a:solidFill>
                  <a:srgbClr val="404040"/>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Text description for the slide goes here. Text description for the slide goes here. Text description for the slide goes here. Text description for the slide goes here. Text description for the slide goes here.</a:t>
            </a:r>
          </a:p>
          <a:p>
            <a:pPr lvl="1"/>
            <a:r>
              <a:rPr lang="en-US" dirty="0"/>
              <a:t> Bullet item one</a:t>
            </a:r>
          </a:p>
          <a:p>
            <a:pPr lvl="1"/>
            <a:r>
              <a:rPr lang="en-US" dirty="0"/>
              <a:t> Bullet item two</a:t>
            </a:r>
          </a:p>
          <a:p>
            <a:pPr lvl="1"/>
            <a:r>
              <a:rPr lang="en-US" dirty="0"/>
              <a:t> Bullet item three</a:t>
            </a:r>
          </a:p>
          <a:p>
            <a:pPr lvl="1"/>
            <a:r>
              <a:rPr lang="en-US" dirty="0"/>
              <a:t> Bullet item four</a:t>
            </a:r>
          </a:p>
        </p:txBody>
      </p:sp>
      <p:sp>
        <p:nvSpPr>
          <p:cNvPr id="16" name="Picture Placeholder 15"/>
          <p:cNvSpPr>
            <a:spLocks noGrp="1"/>
          </p:cNvSpPr>
          <p:nvPr>
            <p:ph type="pic" sz="quarter" idx="14"/>
          </p:nvPr>
        </p:nvSpPr>
        <p:spPr>
          <a:xfrm>
            <a:off x="1219200" y="2514600"/>
            <a:ext cx="2362200" cy="3124200"/>
          </a:xfrm>
          <a:prstGeom prst="rect">
            <a:avLst/>
          </a:prstGeom>
        </p:spPr>
        <p:txBody>
          <a:bodyPr vert="horz"/>
          <a:lstStyle>
            <a:lvl1pPr>
              <a:buNone/>
              <a:defRPr/>
            </a:lvl1pPr>
          </a:lstStyle>
          <a:p>
            <a:r>
              <a:rPr lang="en-US"/>
              <a:t>Click icon to add picture</a:t>
            </a:r>
            <a:endParaRPr lang="en-US" dirty="0"/>
          </a:p>
        </p:txBody>
      </p:sp>
    </p:spTree>
    <p:extLst>
      <p:ext uri="{BB962C8B-B14F-4D97-AF65-F5344CB8AC3E}">
        <p14:creationId xmlns:p14="http://schemas.microsoft.com/office/powerpoint/2010/main" val="25330528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6705600" y="3733800"/>
            <a:ext cx="1752600" cy="533400"/>
          </a:xfrm>
          <a:prstGeom prst="rect">
            <a:avLst/>
          </a:prstGeom>
        </p:spPr>
        <p:txBody>
          <a:bodyPr vert="horz"/>
          <a:lstStyle>
            <a:lvl1pPr>
              <a:buNone/>
              <a:defRPr sz="1800">
                <a:solidFill>
                  <a:srgbClr val="1FAAC9"/>
                </a:solidFill>
                <a:latin typeface="Arial"/>
                <a:cs typeface="Arial"/>
              </a:defRPr>
            </a:lvl1pPr>
            <a:lvl2pPr>
              <a:buNone/>
              <a:defRPr sz="1800">
                <a:solidFill>
                  <a:srgbClr val="1FAAC9"/>
                </a:solidFill>
                <a:latin typeface="Arial"/>
                <a:cs typeface="Arial"/>
              </a:defRPr>
            </a:lvl2pPr>
            <a:lvl3pPr>
              <a:buNone/>
              <a:defRPr sz="1800">
                <a:solidFill>
                  <a:srgbClr val="1FAAC9"/>
                </a:solidFill>
                <a:latin typeface="Arial"/>
                <a:cs typeface="Arial"/>
              </a:defRPr>
            </a:lvl3pPr>
            <a:lvl4pPr>
              <a:buNone/>
              <a:defRPr sz="1800">
                <a:solidFill>
                  <a:srgbClr val="1FAAC9"/>
                </a:solidFill>
                <a:latin typeface="Arial"/>
                <a:cs typeface="Arial"/>
              </a:defRPr>
            </a:lvl4pPr>
            <a:lvl5pPr>
              <a:buNone/>
              <a:defRPr sz="1800">
                <a:solidFill>
                  <a:srgbClr val="1FAAC9"/>
                </a:solidFill>
                <a:latin typeface="Arial"/>
                <a:cs typeface="Arial"/>
              </a:defRPr>
            </a:lvl5pPr>
          </a:lstStyle>
          <a:p>
            <a:pPr lvl="0"/>
            <a:r>
              <a:rPr lang="en-US" dirty="0"/>
              <a:t>OUR MISSION </a:t>
            </a:r>
          </a:p>
        </p:txBody>
      </p:sp>
      <p:sp>
        <p:nvSpPr>
          <p:cNvPr id="5" name="Text Placeholder 4"/>
          <p:cNvSpPr>
            <a:spLocks noGrp="1"/>
          </p:cNvSpPr>
          <p:nvPr>
            <p:ph type="body" sz="quarter" idx="11" hasCustomPrompt="1"/>
          </p:nvPr>
        </p:nvSpPr>
        <p:spPr>
          <a:xfrm>
            <a:off x="685800" y="4419600"/>
            <a:ext cx="7772400" cy="2057400"/>
          </a:xfrm>
          <a:prstGeom prst="rect">
            <a:avLst/>
          </a:prstGeom>
        </p:spPr>
        <p:txBody>
          <a:bodyPr vert="horz" wrap="square" numCol="1">
            <a:noAutofit/>
          </a:bodyPr>
          <a:lstStyle>
            <a:lvl1pPr marL="0" marR="0" indent="0" algn="l" defTabSz="457200" rtl="0" eaLnBrk="1" fontAlgn="auto" latinLnBrk="0" hangingPunct="1">
              <a:lnSpc>
                <a:spcPct val="100000"/>
              </a:lnSpc>
              <a:spcBef>
                <a:spcPct val="20000"/>
              </a:spcBef>
              <a:spcAft>
                <a:spcPts val="1200"/>
              </a:spcAft>
              <a:buClrTx/>
              <a:buSzTx/>
              <a:buFont typeface="Arial"/>
              <a:buNone/>
              <a:tabLst/>
              <a:defRPr sz="1600" baseline="0">
                <a:solidFill>
                  <a:schemeClr val="bg1"/>
                </a:solidFill>
                <a:latin typeface="Arial"/>
                <a:cs typeface="Arial"/>
              </a:defRPr>
            </a:lvl1pPr>
            <a:lvl2pPr algn="l">
              <a:buNone/>
              <a:defRPr sz="1600">
                <a:solidFill>
                  <a:schemeClr val="bg1"/>
                </a:solidFill>
                <a:latin typeface="Arial"/>
                <a:cs typeface="Arial"/>
              </a:defRPr>
            </a:lvl2pPr>
            <a:lvl3pPr algn="l">
              <a:buNone/>
              <a:defRPr sz="1600">
                <a:solidFill>
                  <a:schemeClr val="bg1"/>
                </a:solidFill>
                <a:latin typeface="Arial"/>
                <a:cs typeface="Arial"/>
              </a:defRPr>
            </a:lvl3pPr>
            <a:lvl4pPr algn="l">
              <a:buNone/>
              <a:defRPr sz="1600">
                <a:solidFill>
                  <a:schemeClr val="bg1"/>
                </a:solidFill>
                <a:latin typeface="Arial"/>
                <a:cs typeface="Arial"/>
              </a:defRPr>
            </a:lvl4pPr>
            <a:lvl5pPr algn="l">
              <a:buNone/>
              <a:defRPr sz="1600">
                <a:solidFill>
                  <a:schemeClr val="bg1"/>
                </a:solidFill>
                <a:latin typeface="Arial"/>
                <a:cs typeface="Arial"/>
              </a:defRPr>
            </a:lvl5pPr>
          </a:lstStyle>
          <a:p>
            <a:pPr marL="0" marR="0" lvl="0" indent="0" algn="l" defTabSz="457200" rtl="0" eaLnBrk="1" fontAlgn="auto" latinLnBrk="0" hangingPunct="1">
              <a:lnSpc>
                <a:spcPct val="100000"/>
              </a:lnSpc>
              <a:spcBef>
                <a:spcPct val="20000"/>
              </a:spcBef>
              <a:spcAft>
                <a:spcPts val="1200"/>
              </a:spcAft>
              <a:buClrTx/>
              <a:buSzTx/>
              <a:buFont typeface="Arial"/>
              <a:buNone/>
              <a:tabLst/>
              <a:defRPr/>
            </a:pPr>
            <a:r>
              <a:rPr lang="en-US" dirty="0"/>
              <a:t>Text describing the mission of the company or some background information can go here. Text describing the mission of the company or some background information can go here. Text describing the mission of the company or some background information can go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6172200" y="228600"/>
            <a:ext cx="2514600" cy="838200"/>
          </a:xfrm>
          <a:prstGeom prst="rect">
            <a:avLst/>
          </a:prstGeom>
          <a:ln>
            <a:noFill/>
          </a:ln>
        </p:spPr>
        <p:txBody>
          <a:bodyPr vert="horz"/>
          <a:lstStyle>
            <a:lvl1pPr marL="0" indent="0" algn="r">
              <a:buNone/>
              <a:defRPr sz="1800">
                <a:solidFill>
                  <a:schemeClr val="bg1"/>
                </a:solidFill>
                <a:latin typeface="Arial"/>
                <a:cs typeface="Arial"/>
              </a:defRPr>
            </a:lvl1pPr>
            <a:lvl2pPr marL="0" indent="0">
              <a:buNone/>
              <a:defRPr sz="1800">
                <a:solidFill>
                  <a:schemeClr val="bg1"/>
                </a:solidFill>
                <a:latin typeface="Arial"/>
                <a:cs typeface="Arial"/>
              </a:defRPr>
            </a:lvl2pPr>
            <a:lvl3pPr marL="0" indent="0">
              <a:buNone/>
              <a:defRPr sz="1800">
                <a:solidFill>
                  <a:schemeClr val="bg1"/>
                </a:solidFill>
                <a:latin typeface="Arial"/>
                <a:cs typeface="Arial"/>
              </a:defRPr>
            </a:lvl3pPr>
            <a:lvl4pPr marL="0" indent="0">
              <a:buNone/>
              <a:defRPr sz="1800">
                <a:solidFill>
                  <a:schemeClr val="bg1"/>
                </a:solidFill>
                <a:latin typeface="Arial"/>
                <a:cs typeface="Arial"/>
              </a:defRPr>
            </a:lvl4pPr>
            <a:lvl5pPr marL="0" indent="0">
              <a:buNone/>
              <a:defRPr sz="1800">
                <a:solidFill>
                  <a:schemeClr val="bg1"/>
                </a:solidFill>
                <a:latin typeface="Arial"/>
                <a:cs typeface="Arial"/>
              </a:defRPr>
            </a:lvl5pPr>
          </a:lstStyle>
          <a:p>
            <a:pPr lvl="0"/>
            <a:r>
              <a:rPr lang="en-US" dirty="0"/>
              <a:t>SECTION TITLE</a:t>
            </a:r>
          </a:p>
        </p:txBody>
      </p:sp>
      <p:sp>
        <p:nvSpPr>
          <p:cNvPr id="10" name="Text Placeholder 9"/>
          <p:cNvSpPr>
            <a:spLocks noGrp="1"/>
          </p:cNvSpPr>
          <p:nvPr>
            <p:ph type="body" sz="quarter" idx="11" hasCustomPrompt="1"/>
          </p:nvPr>
        </p:nvSpPr>
        <p:spPr>
          <a:xfrm>
            <a:off x="228600" y="609600"/>
            <a:ext cx="3962400" cy="609600"/>
          </a:xfrm>
          <a:prstGeom prst="rect">
            <a:avLst/>
          </a:prstGeom>
          <a:ln>
            <a:noFill/>
          </a:ln>
        </p:spPr>
        <p:txBody>
          <a:bodyPr vert="horz"/>
          <a:lstStyle>
            <a:lvl1pPr marL="0" indent="0">
              <a:buNone/>
              <a:defRPr sz="3600">
                <a:solidFill>
                  <a:srgbClr val="21418E"/>
                </a:solidFill>
              </a:defRPr>
            </a:lvl1pPr>
            <a:lvl2pPr marL="0" indent="0">
              <a:buNone/>
              <a:defRPr sz="2400">
                <a:solidFill>
                  <a:srgbClr val="21418E"/>
                </a:solidFill>
              </a:defRPr>
            </a:lvl2pPr>
            <a:lvl3pPr marL="0" indent="0">
              <a:buNone/>
              <a:defRPr sz="2400">
                <a:solidFill>
                  <a:srgbClr val="21418E"/>
                </a:solidFill>
              </a:defRPr>
            </a:lvl3pPr>
            <a:lvl4pPr marL="0" indent="0">
              <a:buNone/>
              <a:defRPr sz="2400">
                <a:solidFill>
                  <a:srgbClr val="21418E"/>
                </a:solidFill>
              </a:defRPr>
            </a:lvl4pPr>
            <a:lvl5pPr marL="0" indent="0">
              <a:buNone/>
              <a:defRPr sz="2400">
                <a:solidFill>
                  <a:srgbClr val="21418E"/>
                </a:solidFill>
              </a:defRPr>
            </a:lvl5pPr>
          </a:lstStyle>
          <a:p>
            <a:pPr lvl="0"/>
            <a:r>
              <a:rPr lang="en-US" dirty="0"/>
              <a:t>Title of Slide</a:t>
            </a:r>
          </a:p>
        </p:txBody>
      </p:sp>
      <p:sp>
        <p:nvSpPr>
          <p:cNvPr id="12" name="Text Placeholder 11"/>
          <p:cNvSpPr>
            <a:spLocks noGrp="1"/>
          </p:cNvSpPr>
          <p:nvPr>
            <p:ph type="body" sz="quarter" idx="12" hasCustomPrompt="1"/>
          </p:nvPr>
        </p:nvSpPr>
        <p:spPr>
          <a:xfrm>
            <a:off x="228600" y="1219200"/>
            <a:ext cx="2590800" cy="457200"/>
          </a:xfrm>
          <a:prstGeom prst="rect">
            <a:avLst/>
          </a:prstGeom>
        </p:spPr>
        <p:txBody>
          <a:bodyPr vert="horz"/>
          <a:lstStyle>
            <a:lvl1pPr marL="0" indent="0">
              <a:buNone/>
              <a:defRPr sz="2400" b="0" i="1" spc="0">
                <a:solidFill>
                  <a:schemeClr val="tx1">
                    <a:lumMod val="75000"/>
                    <a:lumOff val="25000"/>
                  </a:schemeClr>
                </a:solidFill>
                <a:latin typeface="Times"/>
                <a:cs typeface="Times"/>
              </a:defRPr>
            </a:lvl1pPr>
            <a:lvl2pPr marL="0" indent="0">
              <a:buNone/>
              <a:defRPr sz="1400" b="0" i="1">
                <a:solidFill>
                  <a:schemeClr val="tx1">
                    <a:lumMod val="75000"/>
                    <a:lumOff val="25000"/>
                  </a:schemeClr>
                </a:solidFill>
                <a:latin typeface="Times"/>
                <a:cs typeface="Times"/>
              </a:defRPr>
            </a:lvl2pPr>
            <a:lvl3pPr marL="0" indent="0">
              <a:buNone/>
              <a:defRPr sz="1400" b="0" i="1">
                <a:solidFill>
                  <a:schemeClr val="tx1">
                    <a:lumMod val="75000"/>
                    <a:lumOff val="25000"/>
                  </a:schemeClr>
                </a:solidFill>
                <a:latin typeface="Times"/>
                <a:cs typeface="Times"/>
              </a:defRPr>
            </a:lvl3pPr>
            <a:lvl4pPr marL="0" indent="0">
              <a:buNone/>
              <a:defRPr sz="1400" b="0" i="1">
                <a:solidFill>
                  <a:schemeClr val="tx1">
                    <a:lumMod val="75000"/>
                    <a:lumOff val="25000"/>
                  </a:schemeClr>
                </a:solidFill>
                <a:latin typeface="Times"/>
                <a:cs typeface="Times"/>
              </a:defRPr>
            </a:lvl4pPr>
            <a:lvl5pPr marL="0" indent="0">
              <a:buNone/>
              <a:defRPr sz="1400" b="0" i="1">
                <a:solidFill>
                  <a:schemeClr val="tx1">
                    <a:lumMod val="75000"/>
                    <a:lumOff val="25000"/>
                  </a:schemeClr>
                </a:solidFill>
                <a:latin typeface="Times"/>
                <a:cs typeface="Times"/>
              </a:defRPr>
            </a:lvl5pPr>
          </a:lstStyle>
          <a:p>
            <a:pPr lvl="0"/>
            <a:r>
              <a:rPr lang="en-US" dirty="0"/>
              <a:t>Subtitle of Slide</a:t>
            </a:r>
          </a:p>
        </p:txBody>
      </p:sp>
      <p:sp>
        <p:nvSpPr>
          <p:cNvPr id="14" name="Text Placeholder 13"/>
          <p:cNvSpPr>
            <a:spLocks noGrp="1"/>
          </p:cNvSpPr>
          <p:nvPr>
            <p:ph type="body" sz="quarter" idx="13" hasCustomPrompt="1"/>
          </p:nvPr>
        </p:nvSpPr>
        <p:spPr>
          <a:xfrm>
            <a:off x="3657600" y="2514600"/>
            <a:ext cx="4343400" cy="3124200"/>
          </a:xfrm>
          <a:prstGeom prst="rect">
            <a:avLst/>
          </a:prstGeom>
        </p:spPr>
        <p:txBody>
          <a:bodyPr vert="horz"/>
          <a:lstStyle>
            <a:lvl1pPr marL="0" marR="0" indent="0" algn="l" defTabSz="457200" rtl="0" eaLnBrk="1" fontAlgn="auto" latinLnBrk="0" hangingPunct="1">
              <a:lnSpc>
                <a:spcPct val="100000"/>
              </a:lnSpc>
              <a:spcBef>
                <a:spcPct val="20000"/>
              </a:spcBef>
              <a:spcAft>
                <a:spcPts val="0"/>
              </a:spcAft>
              <a:buClrTx/>
              <a:buSzTx/>
              <a:buFont typeface="Arial"/>
              <a:buNone/>
              <a:tabLst/>
              <a:defRPr sz="1400">
                <a:solidFill>
                  <a:srgbClr val="404040"/>
                </a:solidFill>
                <a:latin typeface="Arial"/>
                <a:cs typeface="Arial"/>
              </a:defRPr>
            </a:lvl1pPr>
            <a:lvl2pPr marL="0" marR="0" indent="0" algn="l" defTabSz="457200" rtl="0" eaLnBrk="1" fontAlgn="auto" latinLnBrk="0" hangingPunct="1">
              <a:lnSpc>
                <a:spcPct val="150000"/>
              </a:lnSpc>
              <a:spcBef>
                <a:spcPct val="20000"/>
              </a:spcBef>
              <a:spcAft>
                <a:spcPts val="0"/>
              </a:spcAft>
              <a:buClr>
                <a:srgbClr val="1FAAC9"/>
              </a:buClr>
              <a:buSzTx/>
              <a:buFont typeface="Wingdings" charset="2"/>
              <a:buChar char="§"/>
              <a:tabLst/>
              <a:defRPr sz="1400" baseline="0">
                <a:solidFill>
                  <a:srgbClr val="404040"/>
                </a:solidFill>
                <a:latin typeface="Arial"/>
                <a:cs typeface="Arial"/>
              </a:defRPr>
            </a:lvl2pPr>
            <a:lvl3pPr marL="0" indent="0">
              <a:buNone/>
              <a:defRPr sz="1400">
                <a:solidFill>
                  <a:srgbClr val="404040"/>
                </a:solidFill>
                <a:latin typeface="Arial"/>
                <a:cs typeface="Arial"/>
              </a:defRPr>
            </a:lvl3pPr>
            <a:lvl4pPr marL="0" indent="0">
              <a:buNone/>
              <a:defRPr sz="1400">
                <a:solidFill>
                  <a:srgbClr val="404040"/>
                </a:solidFill>
                <a:latin typeface="Arial"/>
                <a:cs typeface="Arial"/>
              </a:defRPr>
            </a:lvl4pPr>
            <a:lvl5pPr marL="0" indent="0">
              <a:buNone/>
              <a:defRPr sz="1400">
                <a:solidFill>
                  <a:srgbClr val="404040"/>
                </a:solidFill>
                <a:latin typeface="Arial"/>
                <a:cs typeface="Arial"/>
              </a:defRPr>
            </a:lvl5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dirty="0"/>
              <a:t>Text description for the slide goes here. Text description for the slide goes here. Text description for the slide goes here. Text description for the slide goes here. Text description for the slide goes here.</a:t>
            </a:r>
          </a:p>
          <a:p>
            <a:pPr lvl="1"/>
            <a:r>
              <a:rPr lang="en-US" dirty="0"/>
              <a:t> Bullet item one</a:t>
            </a:r>
          </a:p>
          <a:p>
            <a:pPr lvl="1"/>
            <a:r>
              <a:rPr lang="en-US" dirty="0"/>
              <a:t> Bullet item two</a:t>
            </a:r>
          </a:p>
          <a:p>
            <a:pPr lvl="1"/>
            <a:r>
              <a:rPr lang="en-US" dirty="0"/>
              <a:t> Bullet item three</a:t>
            </a:r>
          </a:p>
          <a:p>
            <a:pPr lvl="1"/>
            <a:r>
              <a:rPr lang="en-US" dirty="0"/>
              <a:t> Bullet item four</a:t>
            </a:r>
          </a:p>
        </p:txBody>
      </p:sp>
      <p:sp>
        <p:nvSpPr>
          <p:cNvPr id="16" name="Picture Placeholder 15"/>
          <p:cNvSpPr>
            <a:spLocks noGrp="1"/>
          </p:cNvSpPr>
          <p:nvPr>
            <p:ph type="pic" sz="quarter" idx="14"/>
          </p:nvPr>
        </p:nvSpPr>
        <p:spPr>
          <a:xfrm>
            <a:off x="1219200" y="2514600"/>
            <a:ext cx="2362200" cy="3124200"/>
          </a:xfrm>
          <a:prstGeom prst="rect">
            <a:avLst/>
          </a:prstGeom>
        </p:spPr>
        <p:txBody>
          <a:bodyPr vert="horz"/>
          <a:lstStyle>
            <a:lvl1pPr>
              <a:buNone/>
              <a:defRPr/>
            </a:lvl1pPr>
          </a:lstStyle>
          <a:p>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43DD4CC-B596-354C-B498-511103075A86}" type="slidenum">
              <a:rPr lang="en-US"/>
              <a:pPr>
                <a:defRPr/>
              </a:pPr>
              <a:t>‹#›</a:t>
            </a:fld>
            <a:endParaRPr lang="en-US"/>
          </a:p>
        </p:txBody>
      </p:sp>
    </p:spTree>
    <p:extLst>
      <p:ext uri="{BB962C8B-B14F-4D97-AF65-F5344CB8AC3E}">
        <p14:creationId xmlns:p14="http://schemas.microsoft.com/office/powerpoint/2010/main" val="42173765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694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43DD4CC-B596-354C-B498-511103075A86}" type="slidenum">
              <a:rPr lang="en-US"/>
              <a:pPr>
                <a:defRPr/>
              </a:pPr>
              <a:t>‹#›</a:t>
            </a:fld>
            <a:endParaRPr lang="en-US" dirty="0"/>
          </a:p>
        </p:txBody>
      </p:sp>
    </p:spTree>
    <p:extLst>
      <p:ext uri="{BB962C8B-B14F-4D97-AF65-F5344CB8AC3E}">
        <p14:creationId xmlns:p14="http://schemas.microsoft.com/office/powerpoint/2010/main" val="2920174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dirty="0">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843DD4CC-B596-354C-B498-511103075A86}" type="slidenum">
              <a:rPr lang="en-US">
                <a:solidFill>
                  <a:prstClr val="black"/>
                </a:solidFill>
              </a:rPr>
              <a:pPr>
                <a:defRPr/>
              </a:pPr>
              <a:t>‹#›</a:t>
            </a:fld>
            <a:endParaRPr lang="en-US" dirty="0">
              <a:solidFill>
                <a:prstClr val="black"/>
              </a:solidFill>
            </a:endParaRPr>
          </a:p>
        </p:txBody>
      </p:sp>
    </p:spTree>
    <p:extLst>
      <p:ext uri="{BB962C8B-B14F-4D97-AF65-F5344CB8AC3E}">
        <p14:creationId xmlns:p14="http://schemas.microsoft.com/office/powerpoint/2010/main" val="2221621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5" name="Text Placeholder 9"/>
          <p:cNvSpPr>
            <a:spLocks noGrp="1"/>
          </p:cNvSpPr>
          <p:nvPr>
            <p:ph type="body" sz="quarter" idx="11" hasCustomPrompt="1"/>
          </p:nvPr>
        </p:nvSpPr>
        <p:spPr>
          <a:xfrm>
            <a:off x="228600" y="609600"/>
            <a:ext cx="3962400" cy="609600"/>
          </a:xfrm>
          <a:prstGeom prst="rect">
            <a:avLst/>
          </a:prstGeom>
          <a:ln>
            <a:noFill/>
          </a:ln>
        </p:spPr>
        <p:txBody>
          <a:bodyPr vert="horz"/>
          <a:lstStyle>
            <a:lvl1pPr marL="0" indent="0">
              <a:buNone/>
              <a:defRPr sz="3600">
                <a:solidFill>
                  <a:srgbClr val="21418E"/>
                </a:solidFill>
              </a:defRPr>
            </a:lvl1pPr>
            <a:lvl2pPr marL="0" indent="0">
              <a:buNone/>
              <a:defRPr sz="2400">
                <a:solidFill>
                  <a:srgbClr val="21418E"/>
                </a:solidFill>
              </a:defRPr>
            </a:lvl2pPr>
            <a:lvl3pPr marL="0" indent="0">
              <a:buNone/>
              <a:defRPr sz="2400">
                <a:solidFill>
                  <a:srgbClr val="21418E"/>
                </a:solidFill>
              </a:defRPr>
            </a:lvl3pPr>
            <a:lvl4pPr marL="0" indent="0">
              <a:buNone/>
              <a:defRPr sz="2400">
                <a:solidFill>
                  <a:srgbClr val="21418E"/>
                </a:solidFill>
              </a:defRPr>
            </a:lvl4pPr>
            <a:lvl5pPr marL="0" indent="0">
              <a:buNone/>
              <a:defRPr sz="2400">
                <a:solidFill>
                  <a:srgbClr val="21418E"/>
                </a:solidFill>
              </a:defRPr>
            </a:lvl5pPr>
          </a:lstStyle>
          <a:p>
            <a:pPr lvl="0"/>
            <a:r>
              <a:rPr lang="en-US" dirty="0"/>
              <a:t>Title of Slide</a:t>
            </a:r>
          </a:p>
        </p:txBody>
      </p:sp>
      <p:sp>
        <p:nvSpPr>
          <p:cNvPr id="9" name="Text Placeholder 11"/>
          <p:cNvSpPr>
            <a:spLocks noGrp="1"/>
          </p:cNvSpPr>
          <p:nvPr>
            <p:ph type="body" sz="quarter" idx="12" hasCustomPrompt="1"/>
          </p:nvPr>
        </p:nvSpPr>
        <p:spPr>
          <a:xfrm>
            <a:off x="228600" y="1219200"/>
            <a:ext cx="2590800" cy="457200"/>
          </a:xfrm>
          <a:prstGeom prst="rect">
            <a:avLst/>
          </a:prstGeom>
        </p:spPr>
        <p:txBody>
          <a:bodyPr vert="horz"/>
          <a:lstStyle>
            <a:lvl1pPr marL="0" indent="0">
              <a:buNone/>
              <a:defRPr sz="2400" b="0" i="1" spc="0">
                <a:solidFill>
                  <a:schemeClr val="tx1">
                    <a:lumMod val="75000"/>
                    <a:lumOff val="25000"/>
                  </a:schemeClr>
                </a:solidFill>
                <a:latin typeface="Times"/>
                <a:cs typeface="Times"/>
              </a:defRPr>
            </a:lvl1pPr>
            <a:lvl2pPr marL="0" indent="0">
              <a:buNone/>
              <a:defRPr sz="1400" b="0" i="1">
                <a:solidFill>
                  <a:schemeClr val="tx1">
                    <a:lumMod val="75000"/>
                    <a:lumOff val="25000"/>
                  </a:schemeClr>
                </a:solidFill>
                <a:latin typeface="Times"/>
                <a:cs typeface="Times"/>
              </a:defRPr>
            </a:lvl2pPr>
            <a:lvl3pPr marL="0" indent="0">
              <a:buNone/>
              <a:defRPr sz="1400" b="0" i="1">
                <a:solidFill>
                  <a:schemeClr val="tx1">
                    <a:lumMod val="75000"/>
                    <a:lumOff val="25000"/>
                  </a:schemeClr>
                </a:solidFill>
                <a:latin typeface="Times"/>
                <a:cs typeface="Times"/>
              </a:defRPr>
            </a:lvl3pPr>
            <a:lvl4pPr marL="0" indent="0">
              <a:buNone/>
              <a:defRPr sz="1400" b="0" i="1">
                <a:solidFill>
                  <a:schemeClr val="tx1">
                    <a:lumMod val="75000"/>
                    <a:lumOff val="25000"/>
                  </a:schemeClr>
                </a:solidFill>
                <a:latin typeface="Times"/>
                <a:cs typeface="Times"/>
              </a:defRPr>
            </a:lvl4pPr>
            <a:lvl5pPr marL="0" indent="0">
              <a:buNone/>
              <a:defRPr sz="1400" b="0" i="1">
                <a:solidFill>
                  <a:schemeClr val="tx1">
                    <a:lumMod val="75000"/>
                    <a:lumOff val="25000"/>
                  </a:schemeClr>
                </a:solidFill>
                <a:latin typeface="Times"/>
                <a:cs typeface="Times"/>
              </a:defRPr>
            </a:lvl5pPr>
          </a:lstStyle>
          <a:p>
            <a:pPr lvl="0"/>
            <a:r>
              <a:rPr lang="en-US" dirty="0"/>
              <a:t>Subtitle of Slide</a:t>
            </a:r>
          </a:p>
        </p:txBody>
      </p:sp>
      <p:sp>
        <p:nvSpPr>
          <p:cNvPr id="13" name="Text Placeholder 12"/>
          <p:cNvSpPr>
            <a:spLocks noGrp="1"/>
          </p:cNvSpPr>
          <p:nvPr>
            <p:ph type="body" sz="quarter" idx="13"/>
          </p:nvPr>
        </p:nvSpPr>
        <p:spPr>
          <a:xfrm>
            <a:off x="228600" y="1905000"/>
            <a:ext cx="8686800" cy="3733800"/>
          </a:xfrm>
          <a:prstGeom prst="rect">
            <a:avLst/>
          </a:prstGeom>
        </p:spPr>
        <p:txBody>
          <a:bodyPr vert="horz"/>
          <a:lstStyle>
            <a:lvl1pPr>
              <a:buClr>
                <a:schemeClr val="tx2">
                  <a:lumMod val="60000"/>
                  <a:lumOff val="40000"/>
                </a:schemeClr>
              </a:buClr>
              <a:defRPr>
                <a:solidFill>
                  <a:schemeClr val="tx1">
                    <a:lumMod val="75000"/>
                    <a:lumOff val="25000"/>
                  </a:schemeClr>
                </a:solidFill>
              </a:defRPr>
            </a:lvl1pPr>
            <a:lvl2pPr>
              <a:buClr>
                <a:schemeClr val="tx2">
                  <a:lumMod val="60000"/>
                  <a:lumOff val="40000"/>
                </a:schemeClr>
              </a:buClr>
              <a:buFont typeface="Courier New"/>
              <a:buChar char="o"/>
              <a:defRPr>
                <a:solidFill>
                  <a:schemeClr val="tx1">
                    <a:lumMod val="75000"/>
                    <a:lumOff val="25000"/>
                  </a:schemeClr>
                </a:solidFill>
              </a:defRPr>
            </a:lvl2pPr>
            <a:lvl3pPr>
              <a:buClr>
                <a:schemeClr val="tx2">
                  <a:lumMod val="60000"/>
                  <a:lumOff val="40000"/>
                </a:schemeClr>
              </a:buClr>
              <a:buFont typeface="Wingdings" charset="2"/>
              <a:buChar char="§"/>
              <a:defRPr>
                <a:solidFill>
                  <a:schemeClr val="tx1">
                    <a:lumMod val="75000"/>
                    <a:lumOff val="25000"/>
                  </a:schemeClr>
                </a:solidFill>
              </a:defRPr>
            </a:lvl3pPr>
            <a:lvl4pPr>
              <a:buClr>
                <a:schemeClr val="tx2">
                  <a:lumMod val="60000"/>
                  <a:lumOff val="40000"/>
                </a:schemeClr>
              </a:buClr>
              <a:defRPr>
                <a:solidFill>
                  <a:schemeClr val="tx1">
                    <a:lumMod val="75000"/>
                    <a:lumOff val="25000"/>
                  </a:schemeClr>
                </a:solidFill>
              </a:defRPr>
            </a:lvl4pPr>
            <a:lvl5pPr>
              <a:buClr>
                <a:schemeClr val="tx2">
                  <a:lumMod val="60000"/>
                  <a:lumOff val="40000"/>
                </a:schemeClr>
              </a:buCl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0004427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image" Target="../media/image2.jpe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4.jpeg"/><Relationship Id="rId4" Type="http://schemas.openxmlformats.org/officeDocument/2006/relationships/slideLayout" Target="../slideLayouts/slideLayout1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7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5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5"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9" r:id="rId1"/>
    <p:sldLayoutId id="2147483682" r:id="rId2"/>
    <p:sldLayoutId id="214748368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3"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cstate="screen">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0483085"/>
      </p:ext>
    </p:extLst>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0" cstate="print">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1815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84" r:id="rId6"/>
    <p:sldLayoutId id="2147483685" r:id="rId7"/>
    <p:sldLayoutId id="214748368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www.carecompare.gov/"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0.xml"/><Relationship Id="rId6" Type="http://schemas.openxmlformats.org/officeDocument/2006/relationships/image" Target="../media/image31.png"/><Relationship Id="rId5" Type="http://schemas.openxmlformats.org/officeDocument/2006/relationships/image" Target="../media/image30.emf"/><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10.xml"/><Relationship Id="rId4" Type="http://schemas.openxmlformats.org/officeDocument/2006/relationships/image" Target="../media/image34.png"/></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hyperlink" Target="mailto:Lindsay.Mark@mayo.edu" TargetMode="External"/><Relationship Id="rId2" Type="http://schemas.openxmlformats.org/officeDocument/2006/relationships/notesSlide" Target="../notesSlides/notesSlide36.xml"/><Relationship Id="rId1" Type="http://schemas.openxmlformats.org/officeDocument/2006/relationships/slideLayout" Target="../slideLayouts/slideLayout10.xml"/><Relationship Id="rId5" Type="http://schemas.openxmlformats.org/officeDocument/2006/relationships/image" Target="../media/image38.png"/><Relationship Id="rId4" Type="http://schemas.openxmlformats.org/officeDocument/2006/relationships/hyperlink" Target="mailto:jtenenbaum@allevant.com"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www.ivantagehealth.com/" TargetMode="External"/><Relationship Id="rId3" Type="http://schemas.openxmlformats.org/officeDocument/2006/relationships/hyperlink" Target="http://www.aha.org/" TargetMode="External"/><Relationship Id="rId7" Type="http://schemas.openxmlformats.org/officeDocument/2006/relationships/hyperlink" Target="http://www.aarp.org/ppi" TargetMode="External"/><Relationship Id="rId2" Type="http://schemas.openxmlformats.org/officeDocument/2006/relationships/notesSlide" Target="../notesSlides/notesSlide37.xml"/><Relationship Id="rId1" Type="http://schemas.openxmlformats.org/officeDocument/2006/relationships/slideLayout" Target="../slideLayouts/slideLayout10.xml"/><Relationship Id="rId6" Type="http://schemas.openxmlformats.org/officeDocument/2006/relationships/hyperlink" Target="http://www.commonwealthfund.org/Performance-Snapshots/Nursing-Home-and-Home-Health-Care/Rehospitalization-of--Skilled-Nursing-Facility-Medicare-Patients.aspx" TargetMode="External"/><Relationship Id="rId5" Type="http://schemas.openxmlformats.org/officeDocument/2006/relationships/hyperlink" Target="https://www.cms.gov/Medicare-Medicaid-Coordination/Medicare-and-Medicaid" TargetMode="External"/><Relationship Id="rId4" Type="http://schemas.openxmlformats.org/officeDocument/2006/relationships/hyperlink" Target="http://www.cdc.gov/chronicdisease/overview/index.ht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kyha.com/" TargetMode="External"/><Relationship Id="rId2" Type="http://schemas.openxmlformats.org/officeDocument/2006/relationships/notesSlide" Target="../notesSlides/notesSlide38.xml"/><Relationship Id="rId1" Type="http://schemas.openxmlformats.org/officeDocument/2006/relationships/slideLayout" Target="../slideLayouts/slideLayout10.xml"/><Relationship Id="rId6" Type="http://schemas.openxmlformats.org/officeDocument/2006/relationships/hyperlink" Target="http://www.raconline.org/" TargetMode="External"/><Relationship Id="rId5" Type="http://schemas.openxmlformats.org/officeDocument/2006/relationships/hyperlink" Target="http://www.census.gov/compendia/statab/2012/tables/12s0134.pdf" TargetMode="External"/><Relationship Id="rId4" Type="http://schemas.openxmlformats.org/officeDocument/2006/relationships/hyperlink" Target="http://www.ruralhealthweb.org/"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81400" y="4800600"/>
            <a:ext cx="5063362" cy="646331"/>
          </a:xfrm>
          <a:prstGeom prst="rect">
            <a:avLst/>
          </a:prstGeom>
          <a:noFill/>
        </p:spPr>
        <p:txBody>
          <a:bodyPr wrap="square" rtlCol="0">
            <a:spAutoFit/>
          </a:bodyPr>
          <a:lstStyle/>
          <a:p>
            <a:pPr algn="r"/>
            <a:r>
              <a:rPr lang="en-US" b="1" dirty="0" smtClean="0">
                <a:latin typeface="Garamond" panose="02020404030301010803" pitchFamily="18" charset="0"/>
              </a:rPr>
              <a:t>Iowa HFMA </a:t>
            </a:r>
            <a:endParaRPr lang="en-US" b="1" dirty="0">
              <a:latin typeface="Garamond" panose="02020404030301010803" pitchFamily="18" charset="0"/>
            </a:endParaRPr>
          </a:p>
          <a:p>
            <a:pPr algn="r"/>
            <a:r>
              <a:rPr lang="en-US" b="1" dirty="0" smtClean="0">
                <a:latin typeface="Garamond" panose="02020404030301010803" pitchFamily="18" charset="0"/>
              </a:rPr>
              <a:t>July </a:t>
            </a:r>
            <a:r>
              <a:rPr lang="en-US" b="1" dirty="0" smtClean="0">
                <a:latin typeface="Garamond" panose="02020404030301010803" pitchFamily="18" charset="0"/>
              </a:rPr>
              <a:t>2022</a:t>
            </a:r>
            <a:endParaRPr lang="en-US" b="1" dirty="0">
              <a:latin typeface="Garamond" panose="02020404030301010803"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4419600"/>
            <a:ext cx="2253015" cy="2327114"/>
          </a:xfrm>
          <a:prstGeom prst="rect">
            <a:avLst/>
          </a:prstGeom>
        </p:spPr>
      </p:pic>
      <p:sp>
        <p:nvSpPr>
          <p:cNvPr id="5" name="Rectangle 4"/>
          <p:cNvSpPr/>
          <p:nvPr/>
        </p:nvSpPr>
        <p:spPr>
          <a:xfrm>
            <a:off x="1524000" y="533400"/>
            <a:ext cx="6858000" cy="954107"/>
          </a:xfrm>
          <a:prstGeom prst="rect">
            <a:avLst/>
          </a:prstGeom>
        </p:spPr>
        <p:txBody>
          <a:bodyPr wrap="square">
            <a:spAutoFit/>
          </a:bodyPr>
          <a:lstStyle/>
          <a:p>
            <a:pPr algn="r"/>
            <a:r>
              <a:rPr lang="en-US" sz="2800" b="1" dirty="0">
                <a:latin typeface="Garamond" panose="02020404030301010803" pitchFamily="18" charset="0"/>
              </a:rPr>
              <a:t>Transitional </a:t>
            </a:r>
            <a:r>
              <a:rPr lang="en-US" sz="2800" b="1" dirty="0" smtClean="0">
                <a:latin typeface="Garamond" panose="02020404030301010803" pitchFamily="18" charset="0"/>
              </a:rPr>
              <a:t>Care</a:t>
            </a:r>
          </a:p>
          <a:p>
            <a:pPr algn="r"/>
            <a:r>
              <a:rPr lang="en-US" sz="2800" b="1" dirty="0" smtClean="0">
                <a:latin typeface="Garamond" panose="02020404030301010803" pitchFamily="18" charset="0"/>
              </a:rPr>
              <a:t>The </a:t>
            </a:r>
            <a:r>
              <a:rPr lang="en-US" sz="2800" b="1" dirty="0">
                <a:latin typeface="Garamond" panose="02020404030301010803" pitchFamily="18" charset="0"/>
              </a:rPr>
              <a:t>Underutilized Value Proposition</a:t>
            </a:r>
            <a:endParaRPr lang="en-US" sz="2800" dirty="0"/>
          </a:p>
        </p:txBody>
      </p:sp>
    </p:spTree>
    <p:extLst>
      <p:ext uri="{BB962C8B-B14F-4D97-AF65-F5344CB8AC3E}">
        <p14:creationId xmlns:p14="http://schemas.microsoft.com/office/powerpoint/2010/main" val="750352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42276" cy="1336956"/>
          </a:xfrm>
        </p:spPr>
        <p:txBody>
          <a:bodyPr/>
          <a:lstStyle/>
          <a:p>
            <a:pPr algn="l"/>
            <a:r>
              <a:rPr lang="en-US" sz="3200" dirty="0">
                <a:solidFill>
                  <a:schemeClr val="tx2"/>
                </a:solidFill>
              </a:rPr>
              <a:t>Cardiac Surgery and Post-Acute Care at Osseo CAH Transitional Care</a:t>
            </a:r>
          </a:p>
        </p:txBody>
      </p:sp>
      <p:sp>
        <p:nvSpPr>
          <p:cNvPr id="4" name="Content Placeholder 3"/>
          <p:cNvSpPr>
            <a:spLocks noGrp="1"/>
          </p:cNvSpPr>
          <p:nvPr>
            <p:ph idx="1"/>
          </p:nvPr>
        </p:nvSpPr>
        <p:spPr>
          <a:xfrm>
            <a:off x="4800600" y="1769495"/>
            <a:ext cx="4114800" cy="3852409"/>
          </a:xfrm>
        </p:spPr>
        <p:txBody>
          <a:bodyPr/>
          <a:lstStyle/>
          <a:p>
            <a:pPr>
              <a:spcBef>
                <a:spcPts val="0"/>
              </a:spcBef>
              <a:buClr>
                <a:schemeClr val="tx2"/>
              </a:buClr>
              <a:buFont typeface="Wingdings" panose="05000000000000000000" pitchFamily="2" charset="2"/>
              <a:buChar char="§"/>
            </a:pPr>
            <a:r>
              <a:rPr lang="en-US" sz="2400" dirty="0"/>
              <a:t>Why engage cardiac surgeons?</a:t>
            </a:r>
          </a:p>
        </p:txBody>
      </p:sp>
      <p:pic>
        <p:nvPicPr>
          <p:cNvPr id="5" name="Picture 6"/>
          <p:cNvPicPr>
            <a:picLocks noChangeAspect="1" noChangeArrowheads="1"/>
          </p:cNvPicPr>
          <p:nvPr/>
        </p:nvPicPr>
        <p:blipFill>
          <a:blip r:embed="rId3" cstate="email">
            <a:extLst>
              <a:ext uri="{28A0092B-C50C-407E-A947-70E740481C1C}">
                <a14:useLocalDpi xmlns:a14="http://schemas.microsoft.com/office/drawing/2010/main"/>
              </a:ext>
            </a:extLst>
          </a:blip>
          <a:srcRect l="3675" r="3675"/>
          <a:stretch>
            <a:fillRect/>
          </a:stretch>
        </p:blipFill>
        <p:spPr>
          <a:xfrm>
            <a:off x="1075272" y="1828800"/>
            <a:ext cx="3301466" cy="3733801"/>
          </a:xfrm>
          <a:prstGeom prst="rect">
            <a:avLst/>
          </a:prstGeom>
          <a:ln w="22225">
            <a:solidFill>
              <a:schemeClr val="tx1"/>
            </a:solidFill>
          </a:ln>
        </p:spPr>
      </p:pic>
    </p:spTree>
    <p:extLst>
      <p:ext uri="{BB962C8B-B14F-4D97-AF65-F5344CB8AC3E}">
        <p14:creationId xmlns:p14="http://schemas.microsoft.com/office/powerpoint/2010/main" val="20817825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7907337" cy="1143000"/>
          </a:xfrm>
        </p:spPr>
        <p:txBody>
          <a:bodyPr/>
          <a:lstStyle/>
          <a:p>
            <a:pPr algn="l"/>
            <a:r>
              <a:rPr lang="en-US" sz="3200" dirty="0">
                <a:solidFill>
                  <a:schemeClr val="tx2"/>
                </a:solidFill>
              </a:rPr>
              <a:t>Rapid and Sustained Growth</a:t>
            </a:r>
          </a:p>
        </p:txBody>
      </p:sp>
      <p:sp>
        <p:nvSpPr>
          <p:cNvPr id="4" name="Content Placeholder 3"/>
          <p:cNvSpPr>
            <a:spLocks noGrp="1"/>
          </p:cNvSpPr>
          <p:nvPr>
            <p:ph idx="1"/>
          </p:nvPr>
        </p:nvSpPr>
        <p:spPr>
          <a:xfrm>
            <a:off x="4692650" y="1447800"/>
            <a:ext cx="3765549" cy="4114800"/>
          </a:xfrm>
        </p:spPr>
        <p:txBody>
          <a:bodyPr/>
          <a:lstStyle/>
          <a:p>
            <a:pPr>
              <a:spcBef>
                <a:spcPts val="0"/>
              </a:spcBef>
              <a:buClr>
                <a:schemeClr val="tx2"/>
              </a:buClr>
              <a:buFont typeface="Wingdings" panose="05000000000000000000" pitchFamily="2" charset="2"/>
              <a:buChar char="§"/>
            </a:pPr>
            <a:r>
              <a:rPr lang="en-US" sz="2400" dirty="0"/>
              <a:t>Osseo Transitional Care – a new trajectory</a:t>
            </a:r>
          </a:p>
          <a:p>
            <a:pPr>
              <a:spcBef>
                <a:spcPts val="0"/>
              </a:spcBef>
              <a:buClr>
                <a:schemeClr val="tx2"/>
              </a:buClr>
              <a:buFont typeface="Wingdings" panose="05000000000000000000" pitchFamily="2" charset="2"/>
              <a:buChar char="§"/>
            </a:pPr>
            <a:r>
              <a:rPr lang="en-US" sz="2400" b="1" dirty="0"/>
              <a:t>Destination post-acute center</a:t>
            </a:r>
            <a:r>
              <a:rPr lang="en-US" sz="2400" dirty="0"/>
              <a:t> – not just for local community</a:t>
            </a:r>
          </a:p>
        </p:txBody>
      </p:sp>
      <p:graphicFrame>
        <p:nvGraphicFramePr>
          <p:cNvPr id="5" name="Content Placeholder 7">
            <a:extLst>
              <a:ext uri="{FF2B5EF4-FFF2-40B4-BE49-F238E27FC236}">
                <a16:creationId xmlns:a16="http://schemas.microsoft.com/office/drawing/2014/main" id="{0EDB3F27-7C5D-0B41-8A67-B68653115AE1}"/>
              </a:ext>
            </a:extLst>
          </p:cNvPr>
          <p:cNvGraphicFramePr>
            <a:graphicFrameLocks/>
          </p:cNvGraphicFramePr>
          <p:nvPr>
            <p:extLst/>
          </p:nvPr>
        </p:nvGraphicFramePr>
        <p:xfrm>
          <a:off x="685800" y="1447800"/>
          <a:ext cx="3840163" cy="4343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10805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95400" y="1752600"/>
            <a:ext cx="6705600" cy="2971800"/>
          </a:xfrm>
        </p:spPr>
        <p:txBody>
          <a:bodyPr/>
          <a:lstStyle/>
          <a:p>
            <a:r>
              <a:rPr lang="en-US" sz="3600" dirty="0">
                <a:solidFill>
                  <a:schemeClr val="tx2"/>
                </a:solidFill>
                <a:latin typeface="+mn-lt"/>
              </a:rPr>
              <a:t>Expansion to Mayo Critical Access Hospitals</a:t>
            </a:r>
          </a:p>
        </p:txBody>
      </p:sp>
    </p:spTree>
    <p:extLst>
      <p:ext uri="{BB962C8B-B14F-4D97-AF65-F5344CB8AC3E}">
        <p14:creationId xmlns:p14="http://schemas.microsoft.com/office/powerpoint/2010/main" val="1431354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4162" y="323850"/>
            <a:ext cx="8516937" cy="1143000"/>
          </a:xfrm>
        </p:spPr>
        <p:txBody>
          <a:bodyPr/>
          <a:lstStyle/>
          <a:p>
            <a:pPr algn="l"/>
            <a:r>
              <a:rPr lang="en-US" sz="3200" dirty="0">
                <a:solidFill>
                  <a:schemeClr val="tx2"/>
                </a:solidFill>
              </a:rPr>
              <a:t>Transitional Care Expanded to 11 Mayo Clinic Health System Critical Access Hospitals</a:t>
            </a:r>
          </a:p>
        </p:txBody>
      </p:sp>
      <p:sp>
        <p:nvSpPr>
          <p:cNvPr id="4" name="Content Placeholder 3"/>
          <p:cNvSpPr>
            <a:spLocks noGrp="1"/>
          </p:cNvSpPr>
          <p:nvPr>
            <p:ph idx="1"/>
          </p:nvPr>
        </p:nvSpPr>
        <p:spPr>
          <a:xfrm>
            <a:off x="685800" y="1752600"/>
            <a:ext cx="3250580" cy="4114800"/>
          </a:xfrm>
        </p:spPr>
        <p:txBody>
          <a:bodyPr/>
          <a:lstStyle/>
          <a:p>
            <a:pPr>
              <a:spcBef>
                <a:spcPts val="0"/>
              </a:spcBef>
              <a:buClr>
                <a:schemeClr val="tx2"/>
              </a:buClr>
              <a:buFont typeface="Wingdings" panose="05000000000000000000" pitchFamily="2" charset="2"/>
              <a:buChar char="§"/>
            </a:pPr>
            <a:r>
              <a:rPr lang="en-US" sz="2400" dirty="0"/>
              <a:t>Win for acute care hospitals, critical access hospitals, and most importantly – patients!</a:t>
            </a:r>
          </a:p>
          <a:p>
            <a:pPr>
              <a:spcBef>
                <a:spcPts val="0"/>
              </a:spcBef>
              <a:buClr>
                <a:schemeClr val="tx2"/>
              </a:buClr>
              <a:buFont typeface="Wingdings" panose="05000000000000000000" pitchFamily="2" charset="2"/>
              <a:buChar char="§"/>
            </a:pPr>
            <a:r>
              <a:rPr lang="en-US" sz="2400" dirty="0"/>
              <a:t>Mayo Transitional Care, a preferred destination for complex medical and surgical cases</a:t>
            </a:r>
            <a:endParaRPr lang="en-US" sz="2000" dirty="0"/>
          </a:p>
        </p:txBody>
      </p:sp>
      <p:pic>
        <p:nvPicPr>
          <p:cNvPr id="5" name="Picture 5"/>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936380" y="1905000"/>
            <a:ext cx="4724400" cy="3295650"/>
          </a:xfrm>
          <a:prstGeom prst="rect">
            <a:avLst/>
          </a:prstGeom>
          <a:noFill/>
          <a:ln w="25400">
            <a:solidFill>
              <a:srgbClr val="000000"/>
            </a:solidFill>
            <a:miter lim="800000"/>
            <a:headEnd/>
            <a:tailEnd type="none" w="lg" len="lg"/>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04272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863" y="236537"/>
            <a:ext cx="7772400" cy="746125"/>
          </a:xfrm>
        </p:spPr>
        <p:txBody>
          <a:bodyPr/>
          <a:lstStyle/>
          <a:p>
            <a:pPr algn="l"/>
            <a:r>
              <a:rPr lang="en-US" sz="3200" dirty="0" smtClean="0">
                <a:solidFill>
                  <a:schemeClr val="tx2"/>
                </a:solidFill>
              </a:rPr>
              <a:t>Referral Education </a:t>
            </a:r>
            <a:r>
              <a:rPr lang="en-US" sz="3200" dirty="0">
                <a:solidFill>
                  <a:schemeClr val="tx2"/>
                </a:solidFill>
              </a:rPr>
              <a:t>Strategies</a:t>
            </a:r>
            <a:r>
              <a:rPr lang="en-US" sz="3600" dirty="0">
                <a:solidFill>
                  <a:schemeClr val="tx2"/>
                </a:solidFill>
              </a:rPr>
              <a:t/>
            </a:r>
            <a:br>
              <a:rPr lang="en-US" sz="3600" dirty="0">
                <a:solidFill>
                  <a:schemeClr val="tx2"/>
                </a:solidFill>
              </a:rPr>
            </a:br>
            <a:endParaRPr lang="en-US" sz="2800" i="1" dirty="0">
              <a:solidFill>
                <a:schemeClr val="tx2"/>
              </a:solidFill>
            </a:endParaRPr>
          </a:p>
        </p:txBody>
      </p:sp>
      <p:sp>
        <p:nvSpPr>
          <p:cNvPr id="3" name="Content Placeholder 2"/>
          <p:cNvSpPr>
            <a:spLocks noGrp="1"/>
          </p:cNvSpPr>
          <p:nvPr>
            <p:ph idx="1"/>
          </p:nvPr>
        </p:nvSpPr>
        <p:spPr>
          <a:xfrm>
            <a:off x="685800" y="1282362"/>
            <a:ext cx="4038600" cy="4114800"/>
          </a:xfrm>
        </p:spPr>
        <p:txBody>
          <a:bodyPr/>
          <a:lstStyle/>
          <a:p>
            <a:pPr>
              <a:spcBef>
                <a:spcPts val="0"/>
              </a:spcBef>
              <a:buClr>
                <a:schemeClr val="tx2"/>
              </a:buClr>
              <a:buFont typeface="Wingdings" panose="05000000000000000000" pitchFamily="2" charset="2"/>
              <a:buChar char="§"/>
            </a:pPr>
            <a:r>
              <a:rPr lang="en-US" sz="2400" b="1" dirty="0"/>
              <a:t>Brochure</a:t>
            </a:r>
            <a:r>
              <a:rPr lang="en-US" sz="2400" dirty="0"/>
              <a:t> highlighting program strengths</a:t>
            </a:r>
          </a:p>
          <a:p>
            <a:pPr lvl="1">
              <a:spcBef>
                <a:spcPts val="0"/>
              </a:spcBef>
              <a:buClr>
                <a:schemeClr val="tx2"/>
              </a:buClr>
              <a:buFont typeface="Wingdings" panose="05000000000000000000" pitchFamily="2" charset="2"/>
              <a:buChar char="§"/>
            </a:pPr>
            <a:r>
              <a:rPr lang="en-US" sz="2000" dirty="0"/>
              <a:t>Higher nurse ratio / more nurse hours per patient day</a:t>
            </a:r>
          </a:p>
          <a:p>
            <a:pPr lvl="1">
              <a:spcBef>
                <a:spcPts val="0"/>
              </a:spcBef>
              <a:buClr>
                <a:schemeClr val="tx2"/>
              </a:buClr>
              <a:buFont typeface="Wingdings" panose="05000000000000000000" pitchFamily="2" charset="2"/>
              <a:buChar char="§"/>
            </a:pPr>
            <a:r>
              <a:rPr lang="en-US" sz="2000" dirty="0"/>
              <a:t>Available hospital resources (on-site radiology, lab, physician to address acute change in condition)</a:t>
            </a:r>
          </a:p>
          <a:p>
            <a:pPr lvl="0">
              <a:spcBef>
                <a:spcPts val="0"/>
              </a:spcBef>
              <a:buClr>
                <a:schemeClr val="tx2"/>
              </a:buClr>
              <a:buFont typeface="Wingdings" panose="05000000000000000000" pitchFamily="2" charset="2"/>
              <a:buChar char="§"/>
            </a:pPr>
            <a:r>
              <a:rPr lang="en-US" sz="2400" b="1" dirty="0"/>
              <a:t>Program web page</a:t>
            </a:r>
          </a:p>
          <a:p>
            <a:pPr lvl="1">
              <a:spcBef>
                <a:spcPts val="0"/>
              </a:spcBef>
              <a:buClr>
                <a:schemeClr val="tx2"/>
              </a:buClr>
              <a:buFont typeface="Wingdings" panose="05000000000000000000" pitchFamily="2" charset="2"/>
              <a:buChar char="§"/>
            </a:pPr>
            <a:r>
              <a:rPr lang="en-US" sz="2000" dirty="0"/>
              <a:t>Benefits</a:t>
            </a:r>
          </a:p>
          <a:p>
            <a:pPr lvl="1">
              <a:spcBef>
                <a:spcPts val="0"/>
              </a:spcBef>
              <a:buClr>
                <a:schemeClr val="tx2"/>
              </a:buClr>
              <a:buFont typeface="Wingdings" panose="05000000000000000000" pitchFamily="2" charset="2"/>
              <a:buChar char="§"/>
            </a:pPr>
            <a:r>
              <a:rPr lang="en-US" sz="2000" dirty="0"/>
              <a:t>Outcomes</a:t>
            </a:r>
          </a:p>
          <a:p>
            <a:pPr lvl="1">
              <a:spcBef>
                <a:spcPts val="0"/>
              </a:spcBef>
              <a:buClr>
                <a:schemeClr val="tx2"/>
              </a:buClr>
              <a:buFont typeface="Wingdings" panose="05000000000000000000" pitchFamily="2" charset="2"/>
              <a:buChar char="§"/>
            </a:pPr>
            <a:r>
              <a:rPr lang="en-US" sz="2000" dirty="0"/>
              <a:t>Spotlight the team</a:t>
            </a:r>
          </a:p>
          <a:p>
            <a:pPr lvl="1">
              <a:spcBef>
                <a:spcPts val="0"/>
              </a:spcBef>
              <a:buClr>
                <a:schemeClr val="tx2"/>
              </a:buClr>
              <a:buFont typeface="Wingdings" panose="05000000000000000000" pitchFamily="2" charset="2"/>
              <a:buChar char="§"/>
            </a:pPr>
            <a:r>
              <a:rPr lang="en-US" sz="2000" dirty="0"/>
              <a:t>Success stories</a:t>
            </a:r>
          </a:p>
        </p:txBody>
      </p:sp>
      <p:pic>
        <p:nvPicPr>
          <p:cNvPr id="4"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51830"/>
          <a:stretch/>
        </p:blipFill>
        <p:spPr bwMode="auto">
          <a:xfrm>
            <a:off x="5181600" y="982662"/>
            <a:ext cx="3217705" cy="4714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253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noChangeArrowheads="1"/>
          </p:cNvPicPr>
          <p:nvPr/>
        </p:nvPicPr>
        <p:blipFill rotWithShape="1">
          <a:blip r:embed="rId3">
            <a:extLst>
              <a:ext uri="{28A0092B-C50C-407E-A947-70E740481C1C}">
                <a14:useLocalDpi xmlns:a14="http://schemas.microsoft.com/office/drawing/2010/main"/>
              </a:ext>
            </a:extLst>
          </a:blip>
          <a:srcRect b="5372"/>
          <a:stretch/>
        </p:blipFill>
        <p:spPr bwMode="auto">
          <a:xfrm>
            <a:off x="0" y="25401"/>
            <a:ext cx="9070975" cy="553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76200" y="5181600"/>
            <a:ext cx="6553200" cy="830997"/>
          </a:xfrm>
          <a:prstGeom prst="rect">
            <a:avLst/>
          </a:prstGeom>
          <a:solidFill>
            <a:schemeClr val="bg1"/>
          </a:solidFill>
        </p:spPr>
        <p:txBody>
          <a:bodyPr wrap="square" rtlCol="0">
            <a:spAutoFit/>
          </a:bodyPr>
          <a:lstStyle/>
          <a:p>
            <a:r>
              <a:rPr lang="en-US" b="1" dirty="0">
                <a:solidFill>
                  <a:schemeClr val="tx2"/>
                </a:solidFill>
                <a:latin typeface="+mn-lt"/>
              </a:rPr>
              <a:t>Transitional Care at Mayo Clinic Health System</a:t>
            </a:r>
          </a:p>
          <a:p>
            <a:r>
              <a:rPr lang="en-US" i="1" dirty="0">
                <a:solidFill>
                  <a:schemeClr val="tx2"/>
                </a:solidFill>
                <a:latin typeface="+mn-lt"/>
              </a:rPr>
              <a:t>It’s all about the team!</a:t>
            </a:r>
          </a:p>
        </p:txBody>
      </p:sp>
    </p:spTree>
    <p:extLst>
      <p:ext uri="{BB962C8B-B14F-4D97-AF65-F5344CB8AC3E}">
        <p14:creationId xmlns:p14="http://schemas.microsoft.com/office/powerpoint/2010/main" val="2684855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tx2"/>
                </a:solidFill>
              </a:rPr>
              <a:t>Creating a Positive Culture</a:t>
            </a:r>
            <a:r>
              <a:rPr lang="en-US" sz="3600" dirty="0">
                <a:solidFill>
                  <a:schemeClr val="tx2"/>
                </a:solidFill>
              </a:rPr>
              <a:t/>
            </a:r>
            <a:br>
              <a:rPr lang="en-US" sz="3600" dirty="0">
                <a:solidFill>
                  <a:schemeClr val="tx2"/>
                </a:solidFill>
              </a:rPr>
            </a:br>
            <a:endParaRPr lang="en-US" sz="2400" dirty="0">
              <a:solidFill>
                <a:schemeClr val="tx2"/>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2222"/>
          <a:stretch/>
        </p:blipFill>
        <p:spPr>
          <a:xfrm>
            <a:off x="990600" y="794498"/>
            <a:ext cx="7924800" cy="5592248"/>
          </a:xfrm>
          <a:prstGeom prst="rect">
            <a:avLst/>
          </a:prstGeom>
        </p:spPr>
      </p:pic>
    </p:spTree>
    <p:extLst>
      <p:ext uri="{BB962C8B-B14F-4D97-AF65-F5344CB8AC3E}">
        <p14:creationId xmlns:p14="http://schemas.microsoft.com/office/powerpoint/2010/main" val="388830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tx2"/>
                </a:solidFill>
              </a:rPr>
              <a:t>Mayo Transitional Care Program</a:t>
            </a:r>
            <a:r>
              <a:rPr lang="en-US" sz="3600" dirty="0">
                <a:solidFill>
                  <a:schemeClr val="tx2"/>
                </a:solidFill>
              </a:rPr>
              <a:t/>
            </a:r>
            <a:br>
              <a:rPr lang="en-US" sz="3600" dirty="0">
                <a:solidFill>
                  <a:schemeClr val="tx2"/>
                </a:solidFill>
              </a:rPr>
            </a:br>
            <a:r>
              <a:rPr lang="en-US" sz="2400" i="1" dirty="0">
                <a:solidFill>
                  <a:schemeClr val="tx2"/>
                </a:solidFill>
              </a:rPr>
              <a:t>Growth from Mayo Clinic</a:t>
            </a:r>
          </a:p>
        </p:txBody>
      </p:sp>
      <p:sp>
        <p:nvSpPr>
          <p:cNvPr id="3" name="Content Placeholder 2"/>
          <p:cNvSpPr>
            <a:spLocks noGrp="1"/>
          </p:cNvSpPr>
          <p:nvPr>
            <p:ph idx="1"/>
          </p:nvPr>
        </p:nvSpPr>
        <p:spPr/>
        <p:txBody>
          <a:bodyPr/>
          <a:lstStyle/>
          <a:p>
            <a:pPr>
              <a:spcBef>
                <a:spcPts val="0"/>
              </a:spcBef>
              <a:buClr>
                <a:schemeClr val="tx2"/>
              </a:buClr>
              <a:buFont typeface="Wingdings" panose="05000000000000000000" pitchFamily="2" charset="2"/>
              <a:buChar char="§"/>
            </a:pPr>
            <a:r>
              <a:rPr lang="en-US" sz="2400" dirty="0"/>
              <a:t>Referrals from Mayo Clinic to Mayo CAH Transitional Care increased by over 500%</a:t>
            </a:r>
          </a:p>
          <a:p>
            <a:pPr lvl="0">
              <a:spcBef>
                <a:spcPts val="0"/>
              </a:spcBef>
              <a:buClr>
                <a:schemeClr val="tx2"/>
              </a:buClr>
              <a:buFont typeface="Wingdings" panose="05000000000000000000" pitchFamily="2" charset="2"/>
              <a:buChar char="§"/>
            </a:pPr>
            <a:r>
              <a:rPr lang="en-US" sz="2400" dirty="0"/>
              <a:t>Transitional Care and respiratory patient days increased by 200% and 800% respectively from 2009 to 2011</a:t>
            </a:r>
          </a:p>
          <a:p>
            <a:pPr lvl="0">
              <a:spcBef>
                <a:spcPts val="0"/>
              </a:spcBef>
              <a:buClr>
                <a:schemeClr val="tx2"/>
              </a:buClr>
              <a:buFont typeface="Wingdings" panose="05000000000000000000" pitchFamily="2" charset="2"/>
              <a:buChar char="§"/>
            </a:pPr>
            <a:r>
              <a:rPr lang="en-US" sz="2400" dirty="0"/>
              <a:t>Net Revenue + Cost Avoidance/ Centralized Resources Approximately 20/1 return</a:t>
            </a:r>
          </a:p>
          <a:p>
            <a:pPr>
              <a:spcBef>
                <a:spcPts val="0"/>
              </a:spcBef>
              <a:buClr>
                <a:schemeClr val="tx2"/>
              </a:buClr>
              <a:buFont typeface="Wingdings" panose="05000000000000000000" pitchFamily="2" charset="2"/>
              <a:buChar char="§"/>
            </a:pPr>
            <a:r>
              <a:rPr lang="en-US" sz="2400" dirty="0"/>
              <a:t>Reduced excessive acute care hospitals stays, hospital readmissions, Medicare bed days beyond mean geometric length of stay</a:t>
            </a:r>
          </a:p>
          <a:p>
            <a:pPr>
              <a:spcBef>
                <a:spcPts val="0"/>
              </a:spcBef>
              <a:buClr>
                <a:schemeClr val="tx2"/>
              </a:buClr>
              <a:buFont typeface="Wingdings" panose="05000000000000000000" pitchFamily="2" charset="2"/>
              <a:buChar char="§"/>
            </a:pPr>
            <a:r>
              <a:rPr lang="en-US" sz="2400" dirty="0"/>
              <a:t>Improved patient flow at system level</a:t>
            </a:r>
          </a:p>
        </p:txBody>
      </p:sp>
    </p:spTree>
    <p:extLst>
      <p:ext uri="{BB962C8B-B14F-4D97-AF65-F5344CB8AC3E}">
        <p14:creationId xmlns:p14="http://schemas.microsoft.com/office/powerpoint/2010/main" val="9607184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029200" y="994837"/>
            <a:ext cx="3962400" cy="4738688"/>
          </a:xfrm>
        </p:spPr>
        <p:txBody>
          <a:bodyPr/>
          <a:lstStyle/>
          <a:p>
            <a:pPr>
              <a:spcBef>
                <a:spcPts val="0"/>
              </a:spcBef>
              <a:buClr>
                <a:schemeClr val="tx2"/>
              </a:buClr>
              <a:buFont typeface="Arial" panose="020B0604020202020204" pitchFamily="34" charset="0"/>
              <a:buChar char="•"/>
            </a:pPr>
            <a:r>
              <a:rPr lang="en-US" sz="2400" dirty="0"/>
              <a:t>95.3% rated Excellent Care</a:t>
            </a:r>
          </a:p>
          <a:p>
            <a:pPr>
              <a:spcBef>
                <a:spcPts val="0"/>
              </a:spcBef>
              <a:buClr>
                <a:schemeClr val="tx2"/>
              </a:buClr>
              <a:buFont typeface="Arial" panose="020B0604020202020204" pitchFamily="34" charset="0"/>
              <a:buChar char="•"/>
            </a:pPr>
            <a:r>
              <a:rPr lang="en-US" sz="2400" dirty="0"/>
              <a:t>Less than 4% readmission back to Acute Care</a:t>
            </a:r>
          </a:p>
          <a:p>
            <a:pPr>
              <a:spcBef>
                <a:spcPts val="0"/>
              </a:spcBef>
              <a:buClr>
                <a:schemeClr val="tx2"/>
              </a:buClr>
              <a:buFont typeface="Arial" panose="020B0604020202020204" pitchFamily="34" charset="0"/>
              <a:buChar char="•"/>
            </a:pPr>
            <a:r>
              <a:rPr lang="en-US" sz="2400" dirty="0"/>
              <a:t>One of the greatest benefits, “not having to call off nurses because census is low”</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990600"/>
            <a:ext cx="4114800" cy="4952845"/>
          </a:xfrm>
          <a:prstGeom prst="rect">
            <a:avLst/>
          </a:prstGeom>
          <a:noFill/>
          <a:ln w="254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5219700" y="4191000"/>
            <a:ext cx="3581400" cy="1323439"/>
          </a:xfrm>
          <a:prstGeom prst="rect">
            <a:avLst/>
          </a:prstGeom>
          <a:solidFill>
            <a:schemeClr val="bg1"/>
          </a:solidFill>
          <a:ln>
            <a:solidFill>
              <a:schemeClr val="tx2"/>
            </a:solidFill>
          </a:ln>
        </p:spPr>
        <p:txBody>
          <a:bodyPr wrap="square">
            <a:spAutoFit/>
          </a:bodyPr>
          <a:lstStyle/>
          <a:p>
            <a:pPr algn="ctr"/>
            <a:r>
              <a:rPr lang="en-US" sz="2000" b="1" i="1" dirty="0">
                <a:latin typeface="+mn-lt"/>
                <a:cs typeface="Times New Roman" panose="02020603050405020304" pitchFamily="18" charset="0"/>
              </a:rPr>
              <a:t>“GRHS  adapting well to changing healthcare” </a:t>
            </a:r>
          </a:p>
          <a:p>
            <a:pPr algn="ctr"/>
            <a:r>
              <a:rPr lang="en-US" sz="2000" b="1" dirty="0">
                <a:latin typeface="+mn-lt"/>
                <a:cs typeface="Times New Roman" panose="02020603050405020304" pitchFamily="18" charset="0"/>
              </a:rPr>
              <a:t>The McLeod County Chronicle  </a:t>
            </a:r>
          </a:p>
          <a:p>
            <a:pPr algn="ctr"/>
            <a:r>
              <a:rPr lang="en-US" sz="2000" b="1" dirty="0">
                <a:latin typeface="+mn-lt"/>
                <a:cs typeface="Times New Roman" panose="02020603050405020304" pitchFamily="18" charset="0"/>
              </a:rPr>
              <a:t>by Lori </a:t>
            </a:r>
            <a:r>
              <a:rPr lang="en-US" sz="2000" b="1" dirty="0" err="1">
                <a:latin typeface="+mn-lt"/>
                <a:cs typeface="Times New Roman" panose="02020603050405020304" pitchFamily="18" charset="0"/>
              </a:rPr>
              <a:t>Copler</a:t>
            </a:r>
            <a:r>
              <a:rPr lang="en-US" sz="2000" b="1" dirty="0">
                <a:latin typeface="+mn-lt"/>
                <a:cs typeface="Times New Roman" panose="02020603050405020304" pitchFamily="18" charset="0"/>
              </a:rPr>
              <a:t> 10/14/15</a:t>
            </a:r>
          </a:p>
        </p:txBody>
      </p:sp>
      <p:sp>
        <p:nvSpPr>
          <p:cNvPr id="5" name="Title 1"/>
          <p:cNvSpPr>
            <a:spLocks noGrp="1"/>
          </p:cNvSpPr>
          <p:nvPr>
            <p:ph type="title"/>
          </p:nvPr>
        </p:nvSpPr>
        <p:spPr>
          <a:xfrm>
            <a:off x="304800" y="78018"/>
            <a:ext cx="7886700" cy="1325563"/>
          </a:xfrm>
        </p:spPr>
        <p:txBody>
          <a:bodyPr/>
          <a:lstStyle/>
          <a:p>
            <a:pPr algn="l"/>
            <a:r>
              <a:rPr lang="en-US" sz="2800" dirty="0" smtClean="0">
                <a:solidFill>
                  <a:srgbClr val="21418E"/>
                </a:solidFill>
              </a:rPr>
              <a:t>Growth, Quality, and Staffing Advantage</a:t>
            </a:r>
            <a:endParaRPr lang="en-US" sz="2800" dirty="0">
              <a:solidFill>
                <a:srgbClr val="21418E"/>
              </a:solidFill>
            </a:endParaRPr>
          </a:p>
        </p:txBody>
      </p:sp>
      <p:sp>
        <p:nvSpPr>
          <p:cNvPr id="9" name="Slide Number Placeholder 8"/>
          <p:cNvSpPr>
            <a:spLocks noGrp="1"/>
          </p:cNvSpPr>
          <p:nvPr>
            <p:ph type="sldNum" sz="quarter" idx="12"/>
          </p:nvPr>
        </p:nvSpPr>
        <p:spPr/>
        <p:txBody>
          <a:bodyPr/>
          <a:lstStyle/>
          <a:p>
            <a:pPr defTabSz="914400" fontAlgn="base">
              <a:spcBef>
                <a:spcPct val="0"/>
              </a:spcBef>
              <a:spcAft>
                <a:spcPct val="0"/>
              </a:spcAft>
            </a:pPr>
            <a:fld id="{17C33A9B-81DC-424F-A282-CDB3A968AF22}" type="slidenum">
              <a:rPr lang="en-US" sz="2400" smtClean="0">
                <a:solidFill>
                  <a:prstClr val="black"/>
                </a:solidFill>
                <a:latin typeface="Tahoma" pitchFamily="34" charset="0"/>
              </a:rPr>
              <a:pPr defTabSz="914400" fontAlgn="base">
                <a:spcBef>
                  <a:spcPct val="0"/>
                </a:spcBef>
                <a:spcAft>
                  <a:spcPct val="0"/>
                </a:spcAft>
              </a:pPr>
              <a:t>18</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29596434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534400" cy="1325563"/>
          </a:xfrm>
        </p:spPr>
        <p:txBody>
          <a:bodyPr>
            <a:normAutofit/>
          </a:bodyPr>
          <a:lstStyle/>
          <a:p>
            <a:pPr algn="l"/>
            <a:r>
              <a:rPr lang="en-US" sz="3200" dirty="0">
                <a:solidFill>
                  <a:srgbClr val="21418E"/>
                </a:solidFill>
              </a:rPr>
              <a:t>Reporting, Measuring, and Improving Quality</a:t>
            </a:r>
            <a:endParaRPr lang="en-US" sz="3200" i="1" dirty="0">
              <a:solidFill>
                <a:srgbClr val="21418E"/>
              </a:solidFill>
            </a:endParaRPr>
          </a:p>
        </p:txBody>
      </p:sp>
      <p:sp>
        <p:nvSpPr>
          <p:cNvPr id="3" name="Content Placeholder 2"/>
          <p:cNvSpPr>
            <a:spLocks noGrp="1"/>
          </p:cNvSpPr>
          <p:nvPr>
            <p:ph idx="1"/>
          </p:nvPr>
        </p:nvSpPr>
        <p:spPr>
          <a:xfrm>
            <a:off x="549275" y="1219200"/>
            <a:ext cx="8042276" cy="4343400"/>
          </a:xfrm>
        </p:spPr>
        <p:txBody>
          <a:bodyPr/>
          <a:lstStyle/>
          <a:p>
            <a:pPr marL="0" indent="0">
              <a:spcBef>
                <a:spcPts val="0"/>
              </a:spcBef>
              <a:buClr>
                <a:schemeClr val="tx2"/>
              </a:buClr>
              <a:buNone/>
            </a:pPr>
            <a:r>
              <a:rPr lang="en-US" sz="2400" dirty="0"/>
              <a:t>SNFs have public measures on </a:t>
            </a:r>
            <a:r>
              <a:rPr lang="en-US" sz="2400" dirty="0">
                <a:hlinkClick r:id="rId3"/>
              </a:rPr>
              <a:t>www.carecompare.gov</a:t>
            </a:r>
            <a:r>
              <a:rPr lang="en-US" sz="2400" dirty="0"/>
              <a:t> , no current CMS CAH Swing Bed data requirement </a:t>
            </a:r>
            <a:endParaRPr lang="en-US" sz="2400" dirty="0" smtClean="0"/>
          </a:p>
          <a:p>
            <a:pPr marL="0" indent="0">
              <a:spcBef>
                <a:spcPts val="0"/>
              </a:spcBef>
              <a:buClr>
                <a:schemeClr val="tx2"/>
              </a:buClr>
              <a:buNone/>
            </a:pPr>
            <a:endParaRPr lang="en-US" sz="2400" dirty="0"/>
          </a:p>
          <a:p>
            <a:pPr marL="0" indent="0">
              <a:spcBef>
                <a:spcPts val="0"/>
              </a:spcBef>
              <a:buClr>
                <a:schemeClr val="tx2"/>
              </a:buClr>
              <a:buNone/>
            </a:pPr>
            <a:r>
              <a:rPr lang="en-US" sz="2400" dirty="0"/>
              <a:t>Internal measurement </a:t>
            </a:r>
          </a:p>
          <a:p>
            <a:pPr lvl="1">
              <a:spcBef>
                <a:spcPts val="0"/>
              </a:spcBef>
              <a:spcAft>
                <a:spcPts val="600"/>
              </a:spcAft>
              <a:buClr>
                <a:schemeClr val="tx2"/>
              </a:buClr>
            </a:pPr>
            <a:r>
              <a:rPr lang="en-US" sz="2000" dirty="0"/>
              <a:t>Swing Bed days</a:t>
            </a:r>
          </a:p>
          <a:p>
            <a:pPr lvl="1">
              <a:spcBef>
                <a:spcPts val="0"/>
              </a:spcBef>
              <a:spcAft>
                <a:spcPts val="600"/>
              </a:spcAft>
              <a:buClr>
                <a:schemeClr val="tx2"/>
              </a:buClr>
            </a:pPr>
            <a:r>
              <a:rPr lang="en-US" sz="2000" dirty="0"/>
              <a:t>Types of patients referred and admitted (complex medical, complex surgical, </a:t>
            </a:r>
            <a:r>
              <a:rPr lang="en-US" sz="2000" dirty="0" err="1"/>
              <a:t>ortho</a:t>
            </a:r>
            <a:r>
              <a:rPr lang="en-US" sz="2000" dirty="0"/>
              <a:t>, neuro, cardiac, respiratory, wound, etc.)</a:t>
            </a:r>
          </a:p>
          <a:p>
            <a:pPr lvl="1">
              <a:spcBef>
                <a:spcPts val="0"/>
              </a:spcBef>
              <a:spcAft>
                <a:spcPts val="600"/>
              </a:spcAft>
              <a:buClr>
                <a:schemeClr val="tx2"/>
              </a:buClr>
            </a:pPr>
            <a:r>
              <a:rPr lang="en-US" sz="2000" dirty="0"/>
              <a:t>Number of referrals, admissions, denials (and reasons)</a:t>
            </a:r>
          </a:p>
          <a:p>
            <a:pPr lvl="1">
              <a:spcBef>
                <a:spcPts val="0"/>
              </a:spcBef>
              <a:spcAft>
                <a:spcPts val="600"/>
              </a:spcAft>
              <a:buClr>
                <a:schemeClr val="tx2"/>
              </a:buClr>
            </a:pPr>
            <a:r>
              <a:rPr lang="en-US" sz="2000" dirty="0"/>
              <a:t>Discharge disposition (home, assisted living, skilled or residential nursing home, acute care hospital, hospice, deceased)</a:t>
            </a:r>
          </a:p>
          <a:p>
            <a:pPr lvl="1">
              <a:spcBef>
                <a:spcPts val="0"/>
              </a:spcBef>
              <a:spcAft>
                <a:spcPts val="600"/>
              </a:spcAft>
              <a:buClr>
                <a:schemeClr val="tx2"/>
              </a:buClr>
            </a:pPr>
            <a:r>
              <a:rPr lang="en-US" sz="2000" dirty="0"/>
              <a:t>Length of stay</a:t>
            </a:r>
          </a:p>
          <a:p>
            <a:pPr lvl="1">
              <a:spcBef>
                <a:spcPts val="0"/>
              </a:spcBef>
              <a:spcAft>
                <a:spcPts val="600"/>
              </a:spcAft>
              <a:buClr>
                <a:schemeClr val="tx2"/>
              </a:buClr>
            </a:pPr>
            <a:r>
              <a:rPr lang="en-US" sz="2000" dirty="0"/>
              <a:t>Transitional Care Bundle</a:t>
            </a:r>
          </a:p>
        </p:txBody>
      </p:sp>
      <p:sp>
        <p:nvSpPr>
          <p:cNvPr id="7" name="Slide Number Placeholder 6"/>
          <p:cNvSpPr>
            <a:spLocks noGrp="1"/>
          </p:cNvSpPr>
          <p:nvPr>
            <p:ph type="sldNum" sz="quarter" idx="12"/>
          </p:nvPr>
        </p:nvSpPr>
        <p:spPr/>
        <p:txBody>
          <a:bodyPr/>
          <a:lstStyle/>
          <a:p>
            <a:pPr defTabSz="914400" fontAlgn="base">
              <a:spcBef>
                <a:spcPct val="0"/>
              </a:spcBef>
              <a:spcAft>
                <a:spcPct val="0"/>
              </a:spcAft>
            </a:pPr>
            <a:fld id="{17C33A9B-81DC-424F-A282-CDB3A968AF22}" type="slidenum">
              <a:rPr lang="en-US" sz="2400" smtClean="0">
                <a:solidFill>
                  <a:prstClr val="black"/>
                </a:solidFill>
                <a:latin typeface="Tahoma" pitchFamily="34" charset="0"/>
              </a:rPr>
              <a:pPr defTabSz="914400" fontAlgn="base">
                <a:spcBef>
                  <a:spcPct val="0"/>
                </a:spcBef>
                <a:spcAft>
                  <a:spcPct val="0"/>
                </a:spcAft>
              </a:pPr>
              <a:t>19</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20603160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txBox="1">
            <a:spLocks/>
          </p:cNvSpPr>
          <p:nvPr/>
        </p:nvSpPr>
        <p:spPr>
          <a:xfrm>
            <a:off x="1602958" y="1628317"/>
            <a:ext cx="7424282" cy="2040326"/>
          </a:xfrm>
          <a:prstGeom prst="rect">
            <a:avLst/>
          </a:prstGeom>
          <a:solidFill>
            <a:schemeClr val="bg1">
              <a:alpha val="17000"/>
            </a:schemeClr>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t"/>
            <a:r>
              <a:rPr lang="en-US" sz="1500" b="1" dirty="0">
                <a:latin typeface="Times New Roman" panose="02020603050405020304" pitchFamily="18" charset="0"/>
                <a:cs typeface="Times New Roman" panose="02020603050405020304" pitchFamily="18" charset="0"/>
              </a:rPr>
              <a:t>Mark Lindsay MD </a:t>
            </a:r>
            <a:r>
              <a:rPr lang="en-US" sz="1500" dirty="0">
                <a:latin typeface="Times New Roman" panose="02020603050405020304" pitchFamily="18" charset="0"/>
                <a:cs typeface="Times New Roman" panose="02020603050405020304" pitchFamily="18" charset="0"/>
              </a:rPr>
              <a:t>is an Assistant Professor of Medicine at Mayo Clinic College of Medicine. He has practiced at Mayo Clinic Health System Eau Claire since 1997. He served as Quality Officer for Mayo Clinic Health System from 2006-2010 supporting Quality, Patient Safety and Service Excellence for 19 hospitals and 70 clinics in Minnesota, Wisconsin, and Iowa. His Master’s project from the USC School of Business was the development of 11 Transitional Care programs in Minnesota, Wisconsin and Iowa. He presently serves as Medical Director for Allevant supporting rural healthcare post-acute pathways.</a:t>
            </a:r>
            <a:endParaRPr lang="en-US" sz="1500" dirty="0"/>
          </a:p>
        </p:txBody>
      </p:sp>
      <p:pic>
        <p:nvPicPr>
          <p:cNvPr id="5" name="Picture Placeholder 7"/>
          <p:cNvPicPr>
            <a:picLocks noChangeAspect="1"/>
          </p:cNvPicPr>
          <p:nvPr/>
        </p:nvPicPr>
        <p:blipFill rotWithShape="1">
          <a:blip r:embed="rId3">
            <a:extLst>
              <a:ext uri="{28A0092B-C50C-407E-A947-70E740481C1C}">
                <a14:useLocalDpi xmlns:a14="http://schemas.microsoft.com/office/drawing/2010/main" val="0"/>
              </a:ext>
            </a:extLst>
          </a:blip>
          <a:srcRect l="1394" r="1394" b="8065"/>
          <a:stretch/>
        </p:blipFill>
        <p:spPr>
          <a:xfrm>
            <a:off x="217716" y="1698941"/>
            <a:ext cx="1331969" cy="1619556"/>
          </a:xfrm>
          <a:prstGeom prst="rect">
            <a:avLst/>
          </a:prstGeom>
        </p:spPr>
      </p:pic>
      <p:sp>
        <p:nvSpPr>
          <p:cNvPr id="6" name="Text Placeholder 4"/>
          <p:cNvSpPr txBox="1">
            <a:spLocks/>
          </p:cNvSpPr>
          <p:nvPr/>
        </p:nvSpPr>
        <p:spPr>
          <a:xfrm>
            <a:off x="1581236" y="3886200"/>
            <a:ext cx="7438570" cy="1782407"/>
          </a:xfrm>
          <a:prstGeom prst="rect">
            <a:avLst/>
          </a:prstGeom>
          <a:solidFill>
            <a:schemeClr val="bg1"/>
          </a:solidFill>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fontAlgn="t"/>
            <a:r>
              <a:rPr lang="en-US" sz="1500" b="1" dirty="0">
                <a:latin typeface="Times New Roman" panose="02020603050405020304" pitchFamily="18" charset="0"/>
                <a:cs typeface="Times New Roman" panose="02020603050405020304" pitchFamily="18" charset="0"/>
              </a:rPr>
              <a:t>Jordan Tenenbaum MHA</a:t>
            </a:r>
            <a:r>
              <a:rPr lang="en-US" sz="1500" dirty="0">
                <a:latin typeface="Times New Roman" panose="02020603050405020304" pitchFamily="18" charset="0"/>
                <a:cs typeface="Times New Roman" panose="02020603050405020304" pitchFamily="18" charset="0"/>
              </a:rPr>
              <a:t> serves as President of Allevant Solutions. Jordan served as CEO for Select Specialty Hospital - St. Louis, part of Select Medical's 109 long-term acute care (LTAC) hospitals and 18 rehabilitation hospitals. As an executive with extensive health care experience in the for-profit, non-profit and academic-based sectors, Jordan received a bachelor's degree in Kinesiology at the University of Wisconsin - Madison, a master's in Hospital Administration from Washington University in St. Louis, and a Fellowship in Hospital Administration from Thomas Jefferson University Hospital. Jordan served as an NRHA 2020 Rural Health Fellow.      </a:t>
            </a:r>
            <a:endParaRPr lang="en-US" sz="1500" dirty="0"/>
          </a:p>
        </p:txBody>
      </p:sp>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r="-541" b="16382"/>
          <a:stretch/>
        </p:blipFill>
        <p:spPr>
          <a:xfrm>
            <a:off x="268796" y="4038600"/>
            <a:ext cx="1306284" cy="1630007"/>
          </a:xfrm>
          <a:prstGeom prst="rect">
            <a:avLst/>
          </a:prstGeom>
        </p:spPr>
      </p:pic>
    </p:spTree>
    <p:extLst>
      <p:ext uri="{BB962C8B-B14F-4D97-AF65-F5344CB8AC3E}">
        <p14:creationId xmlns:p14="http://schemas.microsoft.com/office/powerpoint/2010/main" val="14840228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724400" y="1367768"/>
            <a:ext cx="4267200" cy="4189413"/>
          </a:xfrm>
        </p:spPr>
        <p:txBody>
          <a:bodyPr/>
          <a:lstStyle/>
          <a:p>
            <a:pPr marL="0" indent="0">
              <a:spcBef>
                <a:spcPts val="0"/>
              </a:spcBef>
              <a:buClr>
                <a:schemeClr val="tx2"/>
              </a:buClr>
              <a:buNone/>
            </a:pPr>
            <a:r>
              <a:rPr lang="en-US" sz="2000" b="1" dirty="0"/>
              <a:t>Multiple CAH Collaborative</a:t>
            </a:r>
          </a:p>
          <a:p>
            <a:pPr>
              <a:spcBef>
                <a:spcPts val="0"/>
              </a:spcBef>
              <a:buClr>
                <a:schemeClr val="tx2"/>
              </a:buClr>
              <a:buFont typeface="Wingdings" panose="05000000000000000000" pitchFamily="2" charset="2"/>
              <a:buChar char="§"/>
            </a:pPr>
            <a:r>
              <a:rPr lang="en-US" sz="1600" dirty="0"/>
              <a:t>Win for Acute Care Hospital</a:t>
            </a:r>
          </a:p>
          <a:p>
            <a:pPr>
              <a:spcBef>
                <a:spcPts val="0"/>
              </a:spcBef>
              <a:buClr>
                <a:schemeClr val="tx2"/>
              </a:buClr>
              <a:buFont typeface="Wingdings" panose="05000000000000000000" pitchFamily="2" charset="2"/>
              <a:buChar char="§"/>
            </a:pPr>
            <a:r>
              <a:rPr lang="en-US" sz="1600" dirty="0"/>
              <a:t>Win for CAHs</a:t>
            </a:r>
          </a:p>
          <a:p>
            <a:pPr>
              <a:spcBef>
                <a:spcPts val="0"/>
              </a:spcBef>
              <a:buClr>
                <a:schemeClr val="tx2"/>
              </a:buClr>
              <a:buFont typeface="Wingdings" panose="05000000000000000000" pitchFamily="2" charset="2"/>
              <a:buChar char="§"/>
            </a:pPr>
            <a:r>
              <a:rPr lang="en-US" sz="1600" dirty="0"/>
              <a:t>Most importantly, win for patients!</a:t>
            </a:r>
          </a:p>
          <a:p>
            <a:pPr marL="0" indent="0">
              <a:spcBef>
                <a:spcPts val="0"/>
              </a:spcBef>
              <a:buClr>
                <a:schemeClr val="tx2"/>
              </a:buClr>
              <a:buNone/>
            </a:pPr>
            <a:endParaRPr lang="en-US" sz="2000" b="1" u="sng" dirty="0"/>
          </a:p>
          <a:p>
            <a:pPr marL="0" indent="0">
              <a:spcBef>
                <a:spcPts val="0"/>
              </a:spcBef>
              <a:buClr>
                <a:schemeClr val="tx2"/>
              </a:buClr>
              <a:buNone/>
            </a:pPr>
            <a:r>
              <a:rPr lang="en-US" sz="2000" b="1" u="sng" dirty="0"/>
              <a:t>Transitional Bundle: </a:t>
            </a:r>
            <a:r>
              <a:rPr lang="en-US" sz="2000" dirty="0"/>
              <a:t>all or none measure (4 elements) </a:t>
            </a:r>
            <a:r>
              <a:rPr lang="en-US" sz="2000" b="1" dirty="0"/>
              <a:t>93%</a:t>
            </a:r>
          </a:p>
          <a:p>
            <a:pPr>
              <a:spcBef>
                <a:spcPts val="0"/>
              </a:spcBef>
              <a:buClr>
                <a:schemeClr val="tx2"/>
              </a:buClr>
              <a:buFont typeface="Wingdings" panose="05000000000000000000" pitchFamily="2" charset="2"/>
              <a:buChar char="§"/>
            </a:pPr>
            <a:r>
              <a:rPr lang="en-US" sz="1600" dirty="0"/>
              <a:t>Patient identified goal</a:t>
            </a:r>
          </a:p>
          <a:p>
            <a:pPr>
              <a:spcBef>
                <a:spcPts val="0"/>
              </a:spcBef>
              <a:buClr>
                <a:schemeClr val="tx2"/>
              </a:buClr>
              <a:buFont typeface="Wingdings" panose="05000000000000000000" pitchFamily="2" charset="2"/>
              <a:buChar char="§"/>
            </a:pPr>
            <a:r>
              <a:rPr lang="en-US" sz="1600" dirty="0"/>
              <a:t>Team based plan of care</a:t>
            </a:r>
          </a:p>
          <a:p>
            <a:pPr>
              <a:spcBef>
                <a:spcPts val="0"/>
              </a:spcBef>
              <a:buClr>
                <a:schemeClr val="tx2"/>
              </a:buClr>
              <a:buFont typeface="Wingdings" panose="05000000000000000000" pitchFamily="2" charset="2"/>
              <a:buChar char="§"/>
            </a:pPr>
            <a:r>
              <a:rPr lang="en-US" sz="1600" dirty="0"/>
              <a:t>Greatest risk of harm identified</a:t>
            </a:r>
          </a:p>
          <a:p>
            <a:pPr>
              <a:spcBef>
                <a:spcPts val="0"/>
              </a:spcBef>
              <a:buClr>
                <a:schemeClr val="tx2"/>
              </a:buClr>
              <a:buFont typeface="Wingdings" panose="05000000000000000000" pitchFamily="2" charset="2"/>
              <a:buChar char="§"/>
            </a:pPr>
            <a:r>
              <a:rPr lang="en-US" sz="1600" dirty="0"/>
              <a:t>Communication board</a:t>
            </a:r>
          </a:p>
        </p:txBody>
      </p:sp>
      <p:pic>
        <p:nvPicPr>
          <p:cNvPr id="8" name="Content Placeholder 5">
            <a:extLst>
              <a:ext uri="{FF2B5EF4-FFF2-40B4-BE49-F238E27FC236}">
                <a16:creationId xmlns:a16="http://schemas.microsoft.com/office/drawing/2014/main" id="{6EB36279-B148-8B4A-A6E8-221B1CA0917D}"/>
              </a:ext>
            </a:extLst>
          </p:cNvPr>
          <p:cNvPicPr>
            <a:picLocks noChangeAspect="1"/>
          </p:cNvPicPr>
          <p:nvPr/>
        </p:nvPicPr>
        <p:blipFill>
          <a:blip r:embed="rId3"/>
          <a:stretch>
            <a:fillRect/>
          </a:stretch>
        </p:blipFill>
        <p:spPr>
          <a:xfrm>
            <a:off x="2463763" y="4686300"/>
            <a:ext cx="6502437" cy="1710110"/>
          </a:xfrm>
          <a:prstGeom prst="rect">
            <a:avLst/>
          </a:prstGeom>
        </p:spPr>
      </p:pic>
      <p:graphicFrame>
        <p:nvGraphicFramePr>
          <p:cNvPr id="5" name="Content Placeholder 6">
            <a:extLst>
              <a:ext uri="{FF2B5EF4-FFF2-40B4-BE49-F238E27FC236}">
                <a16:creationId xmlns:a16="http://schemas.microsoft.com/office/drawing/2014/main" id="{257254E6-63A3-D446-B52A-E246777DE3B4}"/>
              </a:ext>
            </a:extLst>
          </p:cNvPr>
          <p:cNvGraphicFramePr>
            <a:graphicFrameLocks/>
          </p:cNvGraphicFramePr>
          <p:nvPr>
            <p:extLst/>
          </p:nvPr>
        </p:nvGraphicFramePr>
        <p:xfrm>
          <a:off x="571500" y="1396294"/>
          <a:ext cx="3505200" cy="35814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1"/>
          <p:cNvSpPr>
            <a:spLocks noGrp="1"/>
          </p:cNvSpPr>
          <p:nvPr>
            <p:ph type="title"/>
          </p:nvPr>
        </p:nvSpPr>
        <p:spPr>
          <a:xfrm>
            <a:off x="203200" y="102299"/>
            <a:ext cx="8042276" cy="1336956"/>
          </a:xfrm>
        </p:spPr>
        <p:txBody>
          <a:bodyPr/>
          <a:lstStyle/>
          <a:p>
            <a:pPr algn="l"/>
            <a:r>
              <a:rPr lang="en-US" sz="3200" dirty="0">
                <a:solidFill>
                  <a:schemeClr val="tx2"/>
                </a:solidFill>
              </a:rPr>
              <a:t>System Collaborative (6 CAHs)</a:t>
            </a:r>
            <a:r>
              <a:rPr lang="en-US" sz="2800" dirty="0">
                <a:solidFill>
                  <a:schemeClr val="tx2"/>
                </a:solidFill>
              </a:rPr>
              <a:t/>
            </a:r>
            <a:br>
              <a:rPr lang="en-US" sz="2800" dirty="0">
                <a:solidFill>
                  <a:schemeClr val="tx2"/>
                </a:solidFill>
              </a:rPr>
            </a:br>
            <a:r>
              <a:rPr lang="en-US" sz="2400" dirty="0" smtClean="0">
                <a:solidFill>
                  <a:schemeClr val="tx2"/>
                </a:solidFill>
              </a:rPr>
              <a:t>Swing Bed Growth With Focus on Quality and Outcomes</a:t>
            </a:r>
            <a:r>
              <a:rPr lang="en-US" sz="2800" dirty="0" smtClean="0">
                <a:solidFill>
                  <a:schemeClr val="tx2"/>
                </a:solidFill>
              </a:rPr>
              <a:t/>
            </a:r>
            <a:br>
              <a:rPr lang="en-US" sz="2800" dirty="0" smtClean="0">
                <a:solidFill>
                  <a:schemeClr val="tx2"/>
                </a:solidFill>
              </a:rPr>
            </a:br>
            <a:endParaRPr lang="en-US" sz="2400" i="1" dirty="0">
              <a:solidFill>
                <a:schemeClr val="tx2"/>
              </a:solidFill>
            </a:endParaRPr>
          </a:p>
        </p:txBody>
      </p:sp>
    </p:spTree>
    <p:extLst>
      <p:ext uri="{BB962C8B-B14F-4D97-AF65-F5344CB8AC3E}">
        <p14:creationId xmlns:p14="http://schemas.microsoft.com/office/powerpoint/2010/main" val="130539540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tx2"/>
                </a:solidFill>
              </a:rPr>
              <a:t>Oregon Statewide Program</a:t>
            </a:r>
            <a:endParaRPr lang="en-US" sz="3200" i="1" dirty="0">
              <a:solidFill>
                <a:schemeClr val="tx2"/>
              </a:solidFill>
            </a:endParaRPr>
          </a:p>
        </p:txBody>
      </p:sp>
      <p:pic>
        <p:nvPicPr>
          <p:cNvPr id="4" name="Content Placeholder 3">
            <a:extLst>
              <a:ext uri="{FF2B5EF4-FFF2-40B4-BE49-F238E27FC236}">
                <a16:creationId xmlns:a16="http://schemas.microsoft.com/office/drawing/2014/main" id="{55BC5E72-BF79-134F-99EF-53E7135E0AA8}"/>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9901" y="1444532"/>
            <a:ext cx="4800600" cy="3454637"/>
          </a:xfrm>
          <a:prstGeom prst="rect">
            <a:avLst/>
          </a:prstGeom>
          <a:ln w="34925">
            <a:solidFill>
              <a:schemeClr val="tx1"/>
            </a:solidFill>
          </a:ln>
        </p:spPr>
      </p:pic>
      <p:sp>
        <p:nvSpPr>
          <p:cNvPr id="3" name="Rectangle 2"/>
          <p:cNvSpPr/>
          <p:nvPr/>
        </p:nvSpPr>
        <p:spPr>
          <a:xfrm>
            <a:off x="5562600" y="1283126"/>
            <a:ext cx="3352800" cy="3847207"/>
          </a:xfrm>
          <a:prstGeom prst="rect">
            <a:avLst/>
          </a:prstGeom>
        </p:spPr>
        <p:txBody>
          <a:bodyPr wrap="square">
            <a:spAutoFit/>
          </a:bodyPr>
          <a:lstStyle/>
          <a:p>
            <a:r>
              <a:rPr lang="en-US" b="1" dirty="0">
                <a:latin typeface="+mn-lt"/>
              </a:rPr>
              <a:t>3 year program, 18 CAHs</a:t>
            </a:r>
          </a:p>
          <a:p>
            <a:pPr marL="171450" indent="-171450">
              <a:buFont typeface="Arial" panose="020B0604020202020204" pitchFamily="34" charset="0"/>
              <a:buChar char="•"/>
            </a:pPr>
            <a:r>
              <a:rPr lang="en-US" sz="2000" dirty="0">
                <a:latin typeface="+mn-lt"/>
              </a:rPr>
              <a:t>Only 4.8% of 2,277 Program Discharges readmitted back to an Acute Care Bed</a:t>
            </a:r>
          </a:p>
          <a:p>
            <a:pPr marL="171450" indent="-171450">
              <a:buFont typeface="Arial" panose="020B0604020202020204" pitchFamily="34" charset="0"/>
              <a:buChar char="•"/>
            </a:pPr>
            <a:r>
              <a:rPr lang="en-US" sz="2000" dirty="0">
                <a:latin typeface="+mn-lt"/>
              </a:rPr>
              <a:t>Total Referrals Increased 98%</a:t>
            </a:r>
          </a:p>
          <a:p>
            <a:pPr marL="171450" indent="-171450">
              <a:buFont typeface="Arial" panose="020B0604020202020204" pitchFamily="34" charset="0"/>
              <a:buChar char="•"/>
            </a:pPr>
            <a:r>
              <a:rPr lang="en-US" sz="2000" dirty="0">
                <a:latin typeface="+mn-lt"/>
              </a:rPr>
              <a:t>External Referrals Increased 178%</a:t>
            </a:r>
          </a:p>
          <a:p>
            <a:pPr marL="171450" indent="-171450">
              <a:buFont typeface="Arial" panose="020B0604020202020204" pitchFamily="34" charset="0"/>
              <a:buChar char="•"/>
            </a:pPr>
            <a:r>
              <a:rPr lang="en-US" sz="2000" dirty="0">
                <a:latin typeface="+mn-lt"/>
              </a:rPr>
              <a:t>Swing Bed Days increased 84%</a:t>
            </a:r>
          </a:p>
          <a:p>
            <a:pPr marL="171450" indent="-171450">
              <a:buFont typeface="Arial" panose="020B0604020202020204" pitchFamily="34" charset="0"/>
              <a:buChar char="•"/>
            </a:pPr>
            <a:r>
              <a:rPr lang="en-US" sz="2000" dirty="0">
                <a:latin typeface="+mn-lt"/>
              </a:rPr>
              <a:t>594 patients rated, “Would Recommend” 4.9/5</a:t>
            </a:r>
          </a:p>
        </p:txBody>
      </p:sp>
    </p:spTree>
    <p:extLst>
      <p:ext uri="{BB962C8B-B14F-4D97-AF65-F5344CB8AC3E}">
        <p14:creationId xmlns:p14="http://schemas.microsoft.com/office/powerpoint/2010/main" val="28782395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tx2"/>
                </a:solidFill>
              </a:rPr>
              <a:t>Experience with Over 70 CAHs</a:t>
            </a:r>
            <a:r>
              <a:rPr lang="en-US" sz="3600" dirty="0">
                <a:solidFill>
                  <a:schemeClr val="tx2"/>
                </a:solidFill>
              </a:rPr>
              <a:t/>
            </a:r>
            <a:br>
              <a:rPr lang="en-US" sz="3600" dirty="0">
                <a:solidFill>
                  <a:schemeClr val="tx2"/>
                </a:solidFill>
              </a:rPr>
            </a:br>
            <a:r>
              <a:rPr lang="en-US" sz="2400" i="1" dirty="0">
                <a:solidFill>
                  <a:schemeClr val="tx2"/>
                </a:solidFill>
              </a:rPr>
              <a:t>Key Metrics</a:t>
            </a:r>
          </a:p>
        </p:txBody>
      </p:sp>
      <p:sp>
        <p:nvSpPr>
          <p:cNvPr id="3" name="Content Placeholder 2"/>
          <p:cNvSpPr>
            <a:spLocks noGrp="1"/>
          </p:cNvSpPr>
          <p:nvPr>
            <p:ph idx="1"/>
          </p:nvPr>
        </p:nvSpPr>
        <p:spPr/>
        <p:txBody>
          <a:bodyPr/>
          <a:lstStyle/>
          <a:p>
            <a:pPr>
              <a:spcBef>
                <a:spcPts val="0"/>
              </a:spcBef>
              <a:buClr>
                <a:schemeClr val="tx2"/>
              </a:buClr>
              <a:buFont typeface="Wingdings" panose="05000000000000000000" pitchFamily="2" charset="2"/>
              <a:buChar char="§"/>
            </a:pPr>
            <a:r>
              <a:rPr lang="en-US" sz="2400" b="1" dirty="0"/>
              <a:t>49% average increase by Year 2 </a:t>
            </a:r>
            <a:r>
              <a:rPr lang="en-US" sz="2400" dirty="0"/>
              <a:t>in post-acute swing bed days </a:t>
            </a:r>
          </a:p>
          <a:p>
            <a:pPr>
              <a:spcBef>
                <a:spcPts val="0"/>
              </a:spcBef>
              <a:buClr>
                <a:schemeClr val="tx2"/>
              </a:buClr>
              <a:buFont typeface="Wingdings" panose="05000000000000000000" pitchFamily="2" charset="2"/>
              <a:buChar char="§"/>
            </a:pPr>
            <a:r>
              <a:rPr lang="en-US" sz="2400" dirty="0"/>
              <a:t>Over 145,000 swing bed days</a:t>
            </a:r>
          </a:p>
          <a:p>
            <a:pPr>
              <a:spcBef>
                <a:spcPts val="0"/>
              </a:spcBef>
              <a:buClr>
                <a:schemeClr val="tx2"/>
              </a:buClr>
              <a:buFont typeface="Wingdings" panose="05000000000000000000" pitchFamily="2" charset="2"/>
              <a:buChar char="§"/>
            </a:pPr>
            <a:r>
              <a:rPr lang="en-US" sz="2400" dirty="0"/>
              <a:t>Average length of stay 10-14 days, mean 13.4</a:t>
            </a:r>
          </a:p>
          <a:p>
            <a:pPr>
              <a:spcBef>
                <a:spcPts val="0"/>
              </a:spcBef>
              <a:buClr>
                <a:schemeClr val="tx2"/>
              </a:buClr>
              <a:buFont typeface="Wingdings" panose="05000000000000000000" pitchFamily="2" charset="2"/>
              <a:buChar char="§"/>
            </a:pPr>
            <a:r>
              <a:rPr lang="en-US" sz="2400" dirty="0"/>
              <a:t>More than 60% of cases are complex medical or surgical, </a:t>
            </a:r>
            <a:r>
              <a:rPr lang="en-US" sz="2400" dirty="0" err="1"/>
              <a:t>ortho</a:t>
            </a:r>
            <a:r>
              <a:rPr lang="en-US" sz="2400" dirty="0"/>
              <a:t> cases account for 22% of cases</a:t>
            </a:r>
          </a:p>
          <a:p>
            <a:pPr>
              <a:spcBef>
                <a:spcPts val="0"/>
              </a:spcBef>
              <a:buClr>
                <a:schemeClr val="tx2"/>
              </a:buClr>
              <a:buFont typeface="Wingdings" panose="05000000000000000000" pitchFamily="2" charset="2"/>
              <a:buChar char="§"/>
            </a:pPr>
            <a:r>
              <a:rPr lang="en-US" sz="2400" dirty="0"/>
              <a:t>68.4% of patients are discharged home, 7.2% to assisted living</a:t>
            </a:r>
          </a:p>
          <a:p>
            <a:pPr>
              <a:spcBef>
                <a:spcPts val="0"/>
              </a:spcBef>
              <a:buClr>
                <a:schemeClr val="tx2"/>
              </a:buClr>
              <a:buFont typeface="Wingdings" panose="05000000000000000000" pitchFamily="2" charset="2"/>
              <a:buChar char="§"/>
            </a:pPr>
            <a:r>
              <a:rPr lang="en-US" sz="2400" dirty="0"/>
              <a:t>78% of patients return to independence</a:t>
            </a:r>
          </a:p>
          <a:p>
            <a:pPr>
              <a:spcBef>
                <a:spcPts val="0"/>
              </a:spcBef>
              <a:buClr>
                <a:schemeClr val="tx2"/>
              </a:buClr>
              <a:buFont typeface="Wingdings" panose="05000000000000000000" pitchFamily="2" charset="2"/>
              <a:buChar char="§"/>
            </a:pPr>
            <a:r>
              <a:rPr lang="en-US" sz="2400" dirty="0"/>
              <a:t>6.6% of patients return to acute hospital within 30 days</a:t>
            </a:r>
          </a:p>
        </p:txBody>
      </p:sp>
    </p:spTree>
    <p:extLst>
      <p:ext uri="{BB962C8B-B14F-4D97-AF65-F5344CB8AC3E}">
        <p14:creationId xmlns:p14="http://schemas.microsoft.com/office/powerpoint/2010/main" val="27567584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486" y="1444532"/>
            <a:ext cx="8042276" cy="1336956"/>
          </a:xfrm>
        </p:spPr>
        <p:txBody>
          <a:bodyPr/>
          <a:lstStyle/>
          <a:p>
            <a:pPr algn="l"/>
            <a:r>
              <a:rPr lang="en-US" sz="3200" dirty="0">
                <a:solidFill>
                  <a:schemeClr val="tx2"/>
                </a:solidFill>
              </a:rPr>
              <a:t>Financial Approach</a:t>
            </a:r>
            <a:endParaRPr lang="en-US" sz="3200" i="1" dirty="0">
              <a:solidFill>
                <a:schemeClr val="tx2"/>
              </a:solidFill>
            </a:endParaRPr>
          </a:p>
        </p:txBody>
      </p:sp>
      <p:sp>
        <p:nvSpPr>
          <p:cNvPr id="3" name="Content Placeholder 2"/>
          <p:cNvSpPr>
            <a:spLocks noGrp="1"/>
          </p:cNvSpPr>
          <p:nvPr>
            <p:ph idx="1"/>
          </p:nvPr>
        </p:nvSpPr>
        <p:spPr>
          <a:xfrm>
            <a:off x="549275" y="2362200"/>
            <a:ext cx="8042276" cy="4343400"/>
          </a:xfrm>
        </p:spPr>
        <p:txBody>
          <a:bodyPr/>
          <a:lstStyle/>
          <a:p>
            <a:pPr>
              <a:spcBef>
                <a:spcPts val="0"/>
              </a:spcBef>
              <a:buClr>
                <a:schemeClr val="tx2"/>
              </a:buClr>
              <a:buFont typeface="Wingdings" panose="05000000000000000000" pitchFamily="2" charset="2"/>
              <a:buChar char="§"/>
            </a:pPr>
            <a:r>
              <a:rPr lang="en-US" sz="2400" dirty="0"/>
              <a:t>CAH Cost Reports</a:t>
            </a:r>
          </a:p>
          <a:p>
            <a:pPr>
              <a:spcBef>
                <a:spcPts val="0"/>
              </a:spcBef>
              <a:buClr>
                <a:schemeClr val="tx2"/>
              </a:buClr>
              <a:buFont typeface="Wingdings" panose="05000000000000000000" pitchFamily="2" charset="2"/>
              <a:buChar char="§"/>
            </a:pPr>
            <a:r>
              <a:rPr lang="en-US" sz="2400" dirty="0"/>
              <a:t>Financial Template Modeling</a:t>
            </a:r>
          </a:p>
          <a:p>
            <a:pPr>
              <a:spcBef>
                <a:spcPts val="0"/>
              </a:spcBef>
              <a:buClr>
                <a:schemeClr val="tx2"/>
              </a:buClr>
              <a:buFont typeface="Wingdings" panose="05000000000000000000" pitchFamily="2" charset="2"/>
              <a:buChar char="§"/>
            </a:pPr>
            <a:r>
              <a:rPr lang="en-US" sz="2400" dirty="0"/>
              <a:t>Transitional Care Program Impact on Swing Bed Revenues</a:t>
            </a:r>
          </a:p>
          <a:p>
            <a:pPr>
              <a:spcBef>
                <a:spcPts val="0"/>
              </a:spcBef>
              <a:buClr>
                <a:schemeClr val="tx2"/>
              </a:buClr>
              <a:buFont typeface="Wingdings" panose="05000000000000000000" pitchFamily="2" charset="2"/>
              <a:buChar char="§"/>
            </a:pPr>
            <a:r>
              <a:rPr lang="en-US" sz="2400" dirty="0"/>
              <a:t>Cost Avoidance Opportunity for Partnering Acute Care Hospitals</a:t>
            </a:r>
          </a:p>
        </p:txBody>
      </p:sp>
    </p:spTree>
    <p:extLst>
      <p:ext uri="{BB962C8B-B14F-4D97-AF65-F5344CB8AC3E}">
        <p14:creationId xmlns:p14="http://schemas.microsoft.com/office/powerpoint/2010/main" val="30496869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26666" t="29259" r="28334" b="24815"/>
          <a:stretch/>
        </p:blipFill>
        <p:spPr>
          <a:xfrm>
            <a:off x="457200" y="685800"/>
            <a:ext cx="8495071" cy="4876800"/>
          </a:xfrm>
          <a:prstGeom prst="rect">
            <a:avLst/>
          </a:prstGeom>
        </p:spPr>
      </p:pic>
      <p:sp>
        <p:nvSpPr>
          <p:cNvPr id="2" name="Title 1"/>
          <p:cNvSpPr>
            <a:spLocks noGrp="1"/>
          </p:cNvSpPr>
          <p:nvPr>
            <p:ph type="title"/>
          </p:nvPr>
        </p:nvSpPr>
        <p:spPr>
          <a:xfrm>
            <a:off x="381000" y="114300"/>
            <a:ext cx="8229600" cy="1143000"/>
          </a:xfrm>
        </p:spPr>
        <p:txBody>
          <a:bodyPr/>
          <a:lstStyle/>
          <a:p>
            <a:pPr algn="l"/>
            <a:r>
              <a:rPr lang="en-US" sz="3200" dirty="0">
                <a:solidFill>
                  <a:srgbClr val="21418E"/>
                </a:solidFill>
              </a:rPr>
              <a:t>Opportunity for Collaboration</a:t>
            </a:r>
          </a:p>
        </p:txBody>
      </p:sp>
      <p:sp>
        <p:nvSpPr>
          <p:cNvPr id="8" name="TextBox 7"/>
          <p:cNvSpPr txBox="1"/>
          <p:nvPr/>
        </p:nvSpPr>
        <p:spPr>
          <a:xfrm>
            <a:off x="609600" y="4572000"/>
            <a:ext cx="2316161" cy="1754326"/>
          </a:xfrm>
          <a:prstGeom prst="rect">
            <a:avLst/>
          </a:prstGeom>
          <a:solidFill>
            <a:schemeClr val="tx2">
              <a:lumMod val="40000"/>
              <a:lumOff val="60000"/>
            </a:schemeClr>
          </a:solidFill>
          <a:ln>
            <a:solidFill>
              <a:schemeClr val="tx1"/>
            </a:solidFill>
          </a:ln>
        </p:spPr>
        <p:txBody>
          <a:bodyPr wrap="square" rtlCol="0">
            <a:spAutoFit/>
          </a:bodyPr>
          <a:lstStyle/>
          <a:p>
            <a:pPr algn="ctr"/>
            <a:r>
              <a:rPr lang="en-US" b="1" dirty="0"/>
              <a:t>Collaborative cross referral and care coordination to improve access, quality, and financial success</a:t>
            </a:r>
          </a:p>
        </p:txBody>
      </p:sp>
    </p:spTree>
    <p:extLst>
      <p:ext uri="{BB962C8B-B14F-4D97-AF65-F5344CB8AC3E}">
        <p14:creationId xmlns:p14="http://schemas.microsoft.com/office/powerpoint/2010/main" val="41067708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48" y="74662"/>
            <a:ext cx="8229600" cy="1143000"/>
          </a:xfrm>
        </p:spPr>
        <p:txBody>
          <a:bodyPr/>
          <a:lstStyle/>
          <a:p>
            <a:pPr algn="l"/>
            <a:r>
              <a:rPr lang="en-US" sz="2800" dirty="0" smtClean="0">
                <a:solidFill>
                  <a:srgbClr val="002060"/>
                </a:solidFill>
              </a:rPr>
              <a:t>Available Post-Acute Care Capacity </a:t>
            </a:r>
            <a:r>
              <a:rPr lang="en-US" sz="2800" dirty="0" smtClean="0">
                <a:solidFill>
                  <a:srgbClr val="002060"/>
                </a:solidFill>
              </a:rPr>
              <a:t>IA Statewide</a:t>
            </a:r>
            <a:r>
              <a:rPr lang="en-US" sz="3200" dirty="0" smtClean="0">
                <a:solidFill>
                  <a:srgbClr val="002060"/>
                </a:solidFill>
              </a:rPr>
              <a:t/>
            </a:r>
            <a:br>
              <a:rPr lang="en-US" sz="3200" dirty="0" smtClean="0">
                <a:solidFill>
                  <a:srgbClr val="002060"/>
                </a:solidFill>
              </a:rPr>
            </a:br>
            <a:endParaRPr lang="en-US" sz="2400" dirty="0">
              <a:solidFill>
                <a:srgbClr val="002060"/>
              </a:solidFill>
            </a:endParaRPr>
          </a:p>
        </p:txBody>
      </p:sp>
      <p:sp>
        <p:nvSpPr>
          <p:cNvPr id="6" name="Text Box 2"/>
          <p:cNvSpPr txBox="1">
            <a:spLocks noChangeArrowheads="1"/>
          </p:cNvSpPr>
          <p:nvPr/>
        </p:nvSpPr>
        <p:spPr bwMode="auto">
          <a:xfrm>
            <a:off x="4826118" y="4268246"/>
            <a:ext cx="2405448" cy="6282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US" sz="800" dirty="0" smtClean="0">
                <a:effectLst/>
                <a:latin typeface="+mj-lt"/>
                <a:ea typeface="Calibri" panose="020F0502020204030204" pitchFamily="34" charset="0"/>
                <a:cs typeface="Times New Roman" panose="02020603050405020304" pitchFamily="18" charset="0"/>
              </a:rPr>
              <a:t>. *</a:t>
            </a:r>
            <a:r>
              <a:rPr lang="en-US" sz="800" dirty="0" smtClean="0">
                <a:latin typeface="+mj-lt"/>
                <a:ea typeface="Calibri" panose="020F0502020204030204" pitchFamily="34" charset="0"/>
                <a:cs typeface="Times New Roman" panose="02020603050405020304" pitchFamily="18" charset="0"/>
              </a:rPr>
              <a:t>Based on 2020 Cost Report Data</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4854362" y="1019637"/>
            <a:ext cx="3912636" cy="3248609"/>
          </a:xfrm>
          <a:prstGeom prst="rect">
            <a:avLst/>
          </a:prstGeom>
          <a:solidFill>
            <a:srgbClr val="FFFFFF"/>
          </a:solidFill>
          <a:ln w="25400">
            <a:solidFill>
              <a:srgbClr val="000000"/>
            </a:solidFill>
            <a:miter lim="800000"/>
            <a:headEnd/>
            <a:tailEnd/>
          </a:ln>
        </p:spPr>
        <p:txBody>
          <a:bodyPr rot="0" vert="horz" wrap="square" lIns="91440" tIns="45720" rIns="91440" bIns="45720" anchor="t" anchorCtr="0">
            <a:noAutofit/>
          </a:bodyPr>
          <a:lstStyle/>
          <a:p>
            <a:pPr>
              <a:lnSpc>
                <a:spcPct val="107000"/>
              </a:lnSpc>
              <a:spcAft>
                <a:spcPts val="800"/>
              </a:spcAft>
            </a:pPr>
            <a:r>
              <a:rPr lang="en-US" sz="2000" dirty="0" smtClean="0">
                <a:latin typeface="Calibri" panose="020F0502020204030204" pitchFamily="34" charset="0"/>
                <a:ea typeface="Calibri" panose="020F0502020204030204" pitchFamily="34" charset="0"/>
                <a:cs typeface="Times New Roman" panose="02020603050405020304" pitchFamily="18" charset="0"/>
              </a:rPr>
              <a:t>Data based on </a:t>
            </a:r>
            <a:r>
              <a:rPr lang="en-US" sz="2000" dirty="0" smtClean="0">
                <a:latin typeface="Calibri" panose="020F0502020204030204" pitchFamily="34" charset="0"/>
                <a:ea typeface="Calibri" panose="020F0502020204030204" pitchFamily="34" charset="0"/>
                <a:cs typeface="Times New Roman" panose="02020603050405020304" pitchFamily="18" charset="0"/>
              </a:rPr>
              <a:t>83</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 </a:t>
            </a:r>
            <a:r>
              <a:rPr lang="en-US" sz="2000" dirty="0" smtClean="0">
                <a:effectLst/>
                <a:latin typeface="Calibri" panose="020F0502020204030204" pitchFamily="34" charset="0"/>
                <a:ea typeface="Calibri" panose="020F0502020204030204" pitchFamily="34" charset="0"/>
                <a:cs typeface="Times New Roman" panose="02020603050405020304" pitchFamily="18" charset="0"/>
              </a:rPr>
              <a:t>Critical Access Hospital (blue pins)</a:t>
            </a:r>
          </a:p>
          <a:p>
            <a:pPr marL="742950" lvl="1" indent="-285750">
              <a:lnSpc>
                <a:spcPct val="107000"/>
              </a:lnSpc>
              <a:spcAft>
                <a:spcPts val="800"/>
              </a:spcAft>
              <a:buFont typeface="Arial" panose="020B0604020202020204" pitchFamily="34" charset="0"/>
              <a:buChar char="•"/>
            </a:pPr>
            <a:r>
              <a:rPr lang="en-US" sz="2000" b="1" dirty="0" smtClean="0">
                <a:latin typeface="Calibri" panose="020F0502020204030204" pitchFamily="34" charset="0"/>
                <a:ea typeface="Calibri" panose="020F0502020204030204" pitchFamily="34" charset="0"/>
                <a:cs typeface="Times New Roman" panose="02020603050405020304" pitchFamily="18" charset="0"/>
              </a:rPr>
              <a:t>22% </a:t>
            </a:r>
            <a:r>
              <a:rPr lang="en-US" sz="2000" b="1" dirty="0" smtClean="0">
                <a:latin typeface="Calibri" panose="020F0502020204030204" pitchFamily="34" charset="0"/>
                <a:ea typeface="Calibri" panose="020F0502020204030204" pitchFamily="34" charset="0"/>
                <a:cs typeface="Times New Roman" panose="02020603050405020304" pitchFamily="18" charset="0"/>
              </a:rPr>
              <a:t>Average Bed Utilization Rate*</a:t>
            </a:r>
          </a:p>
          <a:p>
            <a:pPr marL="742950" lvl="1" indent="-285750">
              <a:lnSpc>
                <a:spcPct val="107000"/>
              </a:lnSpc>
              <a:spcAft>
                <a:spcPts val="800"/>
              </a:spcAft>
              <a:buFont typeface="Arial" panose="020B0604020202020204" pitchFamily="34" charset="0"/>
              <a:buChar char="•"/>
            </a:pP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6,343 </a:t>
            </a:r>
            <a:r>
              <a:rPr lang="en-US" sz="2000" b="1" dirty="0" smtClean="0">
                <a:effectLst/>
                <a:latin typeface="Calibri" panose="020F0502020204030204" pitchFamily="34" charset="0"/>
                <a:ea typeface="Calibri" panose="020F0502020204030204" pitchFamily="34" charset="0"/>
                <a:cs typeface="Times New Roman" panose="02020603050405020304" pitchFamily="18" charset="0"/>
              </a:rPr>
              <a:t>beds per Critical Access Hospital of Available Capacity*</a:t>
            </a:r>
          </a:p>
          <a:p>
            <a:pPr algn="just">
              <a:lnSpc>
                <a:spcPct val="107000"/>
              </a:lnSpc>
              <a:spcAft>
                <a:spcPts val="8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p:cNvSpPr txBox="1">
            <a:spLocks noChangeArrowheads="1"/>
          </p:cNvSpPr>
          <p:nvPr/>
        </p:nvSpPr>
        <p:spPr bwMode="auto">
          <a:xfrm>
            <a:off x="375834" y="4229907"/>
            <a:ext cx="5543786" cy="6282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US" sz="800" dirty="0">
                <a:effectLst/>
                <a:latin typeface="+mj-lt"/>
                <a:ea typeface="Calibri" panose="020F0502020204030204" pitchFamily="34" charset="0"/>
                <a:cs typeface="Times New Roman" panose="02020603050405020304" pitchFamily="18" charset="0"/>
              </a:rPr>
              <a:t>AHD.com. </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Text Box 2"/>
          <p:cNvSpPr txBox="1">
            <a:spLocks noChangeArrowheads="1"/>
          </p:cNvSpPr>
          <p:nvPr/>
        </p:nvSpPr>
        <p:spPr bwMode="auto">
          <a:xfrm>
            <a:off x="1991440" y="4648200"/>
            <a:ext cx="4419600" cy="976155"/>
          </a:xfrm>
          <a:prstGeom prst="rect">
            <a:avLst/>
          </a:prstGeom>
          <a:solidFill>
            <a:schemeClr val="tx1"/>
          </a:solidFill>
          <a:ln w="9525">
            <a:noFill/>
            <a:miter lim="800000"/>
            <a:headEnd/>
            <a:tailEnd/>
          </a:ln>
          <a:effectLst>
            <a:softEdge rad="0"/>
          </a:effectLst>
        </p:spPr>
        <p:txBody>
          <a:bodyPr rot="0" vert="horz" wrap="square" lIns="91440" tIns="45720" rIns="91440" bIns="45720" anchor="ctr" anchorCtr="0">
            <a:noAutofit/>
          </a:bodyPr>
          <a:lstStyle/>
          <a:p>
            <a:pPr algn="ctr">
              <a:spcAft>
                <a:spcPts val="800"/>
              </a:spcAft>
            </a:pPr>
            <a:r>
              <a:rPr lang="en-US" sz="2000" dirty="0" smtClean="0">
                <a:solidFill>
                  <a:schemeClr val="bg1"/>
                </a:solidFill>
                <a:effectLst/>
                <a:latin typeface="+mj-lt"/>
                <a:ea typeface="Calibri" panose="020F0502020204030204" pitchFamily="34" charset="0"/>
                <a:cs typeface="Times New Roman" panose="02020603050405020304" pitchFamily="18" charset="0"/>
              </a:rPr>
              <a:t>Opportunities for collaboration between PPS and CAHs to improve access to quality post-acute care</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p:cNvPicPr>
            <a:picLocks noChangeAspect="1"/>
          </p:cNvPicPr>
          <p:nvPr/>
        </p:nvPicPr>
        <p:blipFill rotWithShape="1">
          <a:blip r:embed="rId2"/>
          <a:srcRect l="20833" t="29630" r="28672" b="14815"/>
          <a:stretch/>
        </p:blipFill>
        <p:spPr>
          <a:xfrm>
            <a:off x="345290" y="1019637"/>
            <a:ext cx="4067946" cy="3248609"/>
          </a:xfrm>
          <a:prstGeom prst="rect">
            <a:avLst/>
          </a:prstGeom>
          <a:ln w="22225">
            <a:solidFill>
              <a:schemeClr val="tx1"/>
            </a:solidFill>
          </a:ln>
        </p:spPr>
      </p:pic>
    </p:spTree>
    <p:extLst>
      <p:ext uri="{BB962C8B-B14F-4D97-AF65-F5344CB8AC3E}">
        <p14:creationId xmlns:p14="http://schemas.microsoft.com/office/powerpoint/2010/main" val="1343889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472" y="152400"/>
            <a:ext cx="8743033" cy="1143000"/>
          </a:xfrm>
        </p:spPr>
        <p:txBody>
          <a:bodyPr>
            <a:normAutofit fontScale="90000"/>
          </a:bodyPr>
          <a:lstStyle/>
          <a:p>
            <a:pPr algn="l"/>
            <a:r>
              <a:rPr lang="en-US" sz="3200" dirty="0" smtClean="0">
                <a:solidFill>
                  <a:srgbClr val="21418E"/>
                </a:solidFill>
              </a:rPr>
              <a:t>CAH Financial Opportunity</a:t>
            </a:r>
            <a:r>
              <a:rPr lang="en-US" sz="2800" dirty="0">
                <a:solidFill>
                  <a:srgbClr val="21418E"/>
                </a:solidFill>
              </a:rPr>
              <a:t/>
            </a:r>
            <a:br>
              <a:rPr lang="en-US" sz="2800" dirty="0">
                <a:solidFill>
                  <a:srgbClr val="21418E"/>
                </a:solidFill>
              </a:rPr>
            </a:br>
            <a:r>
              <a:rPr lang="en-US" sz="2000" dirty="0">
                <a:solidFill>
                  <a:srgbClr val="21418E"/>
                </a:solidFill>
              </a:rPr>
              <a:t>Somewhere Hospital  </a:t>
            </a:r>
            <a:r>
              <a:rPr lang="en-US" sz="1000" dirty="0">
                <a:solidFill>
                  <a:srgbClr val="21418E"/>
                </a:solidFill>
              </a:rPr>
              <a:t>(1,555, 275 , 6, 111)</a:t>
            </a:r>
            <a:r>
              <a:rPr lang="en-US" sz="2000" dirty="0">
                <a:solidFill>
                  <a:srgbClr val="21418E"/>
                </a:solidFill>
              </a:rPr>
              <a:t/>
            </a:r>
            <a:br>
              <a:rPr lang="en-US" sz="2000" dirty="0">
                <a:solidFill>
                  <a:srgbClr val="21418E"/>
                </a:solidFill>
              </a:rPr>
            </a:br>
            <a:r>
              <a:rPr lang="en-US" sz="2000" dirty="0">
                <a:solidFill>
                  <a:srgbClr val="21418E"/>
                </a:solidFill>
              </a:rPr>
              <a:t>Net Income Impact  +$1,070,000</a:t>
            </a:r>
            <a:r>
              <a:rPr lang="en-US" sz="2800" dirty="0">
                <a:solidFill>
                  <a:srgbClr val="21418E"/>
                </a:solidFill>
              </a:rPr>
              <a:t/>
            </a:r>
            <a:br>
              <a:rPr lang="en-US" sz="2800" dirty="0">
                <a:solidFill>
                  <a:srgbClr val="21418E"/>
                </a:solidFill>
              </a:rPr>
            </a:br>
            <a:endParaRPr lang="en-US" sz="2800" dirty="0">
              <a:solidFill>
                <a:srgbClr val="21418E"/>
              </a:solidFill>
            </a:endParaRPr>
          </a:p>
        </p:txBody>
      </p:sp>
      <p:pic>
        <p:nvPicPr>
          <p:cNvPr id="7" name="Picture 6"/>
          <p:cNvPicPr>
            <a:picLocks noChangeAspect="1"/>
          </p:cNvPicPr>
          <p:nvPr/>
        </p:nvPicPr>
        <p:blipFill rotWithShape="1">
          <a:blip r:embed="rId2"/>
          <a:srcRect t="6000"/>
          <a:stretch/>
        </p:blipFill>
        <p:spPr>
          <a:xfrm>
            <a:off x="46180" y="1371600"/>
            <a:ext cx="9104890" cy="4495800"/>
          </a:xfrm>
          <a:prstGeom prst="rect">
            <a:avLst/>
          </a:prstGeom>
          <a:ln w="25400">
            <a:solidFill>
              <a:schemeClr val="tx1"/>
            </a:solidFill>
          </a:ln>
        </p:spPr>
      </p:pic>
      <p:sp>
        <p:nvSpPr>
          <p:cNvPr id="4" name="Slide Number Placeholder 3"/>
          <p:cNvSpPr>
            <a:spLocks noGrp="1"/>
          </p:cNvSpPr>
          <p:nvPr>
            <p:ph type="sldNum" sz="quarter" idx="12"/>
          </p:nvPr>
        </p:nvSpPr>
        <p:spPr/>
        <p:txBody>
          <a:bodyPr/>
          <a:lstStyle/>
          <a:p>
            <a:pPr defTabSz="914400" fontAlgn="base">
              <a:spcBef>
                <a:spcPct val="0"/>
              </a:spcBef>
              <a:spcAft>
                <a:spcPct val="0"/>
              </a:spcAft>
            </a:pPr>
            <a:fld id="{17C33A9B-81DC-424F-A282-CDB3A968AF22}" type="slidenum">
              <a:rPr lang="en-US" sz="2400" smtClean="0">
                <a:solidFill>
                  <a:prstClr val="black"/>
                </a:solidFill>
                <a:latin typeface="Tahoma" pitchFamily="34" charset="0"/>
              </a:rPr>
              <a:pPr defTabSz="914400" fontAlgn="base">
                <a:spcBef>
                  <a:spcPct val="0"/>
                </a:spcBef>
                <a:spcAft>
                  <a:spcPct val="0"/>
                </a:spcAft>
              </a:pPr>
              <a:t>26</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35065168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843DD4CC-B596-354C-B498-511103075A86}" type="slidenum">
              <a:rPr lang="en-US" smtClean="0"/>
              <a:pPr>
                <a:defRPr/>
              </a:pPr>
              <a:t>27</a:t>
            </a:fld>
            <a:endParaRPr lang="en-US" dirty="0"/>
          </a:p>
        </p:txBody>
      </p:sp>
      <p:sp>
        <p:nvSpPr>
          <p:cNvPr id="7" name="Line Callout 1 6"/>
          <p:cNvSpPr/>
          <p:nvPr/>
        </p:nvSpPr>
        <p:spPr>
          <a:xfrm>
            <a:off x="3898954" y="5612188"/>
            <a:ext cx="5245046" cy="747497"/>
          </a:xfrm>
          <a:prstGeom prst="borderCallout1">
            <a:avLst>
              <a:gd name="adj1" fmla="val 54907"/>
              <a:gd name="adj2" fmla="val 99924"/>
              <a:gd name="adj3" fmla="val 11049"/>
              <a:gd name="adj4" fmla="val 10050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13.85% or 6,171 Medicare Beneficiaries utilizing PAC </a:t>
            </a:r>
          </a:p>
          <a:p>
            <a:pPr algn="ctr"/>
            <a:r>
              <a:rPr lang="en-US" dirty="0">
                <a:ln w="18415" cmpd="sng">
                  <a:solidFill>
                    <a:srgbClr val="FFFFFF"/>
                  </a:solidFill>
                  <a:prstDash val="solid"/>
                </a:ln>
                <a:solidFill>
                  <a:srgbClr val="FFFFFF"/>
                </a:solidFill>
                <a:effectLst>
                  <a:outerShdw blurRad="63500" dir="3600000" algn="tl" rotWithShape="0">
                    <a:srgbClr val="000000">
                      <a:alpha val="70000"/>
                    </a:srgbClr>
                  </a:outerShdw>
                </a:effectLst>
              </a:rPr>
              <a:t> Opportunity to improve outcomes, reduce cost, increase access</a:t>
            </a:r>
          </a:p>
        </p:txBody>
      </p:sp>
      <p:sp>
        <p:nvSpPr>
          <p:cNvPr id="8" name="Title 2"/>
          <p:cNvSpPr>
            <a:spLocks noGrp="1"/>
          </p:cNvSpPr>
          <p:nvPr>
            <p:ph type="title"/>
          </p:nvPr>
        </p:nvSpPr>
        <p:spPr>
          <a:xfrm>
            <a:off x="228600" y="110063"/>
            <a:ext cx="8042276" cy="1336956"/>
          </a:xfrm>
        </p:spPr>
        <p:txBody>
          <a:bodyPr/>
          <a:lstStyle/>
          <a:p>
            <a:pPr algn="l"/>
            <a:r>
              <a:rPr lang="en-US" sz="3200" dirty="0">
                <a:solidFill>
                  <a:srgbClr val="21418E"/>
                </a:solidFill>
              </a:rPr>
              <a:t>County Utilization of PAC Example</a:t>
            </a:r>
          </a:p>
        </p:txBody>
      </p:sp>
      <p:pic>
        <p:nvPicPr>
          <p:cNvPr id="5" name="Picture 4"/>
          <p:cNvPicPr>
            <a:picLocks noChangeAspect="1"/>
          </p:cNvPicPr>
          <p:nvPr/>
        </p:nvPicPr>
        <p:blipFill>
          <a:blip r:embed="rId3"/>
          <a:stretch>
            <a:fillRect/>
          </a:stretch>
        </p:blipFill>
        <p:spPr>
          <a:xfrm>
            <a:off x="152399" y="990600"/>
            <a:ext cx="8862887" cy="4114800"/>
          </a:xfrm>
          <a:prstGeom prst="rect">
            <a:avLst/>
          </a:prstGeom>
          <a:ln w="25400">
            <a:solidFill>
              <a:schemeClr val="tx2"/>
            </a:solidFill>
          </a:ln>
        </p:spPr>
      </p:pic>
    </p:spTree>
    <p:extLst>
      <p:ext uri="{BB962C8B-B14F-4D97-AF65-F5344CB8AC3E}">
        <p14:creationId xmlns:p14="http://schemas.microsoft.com/office/powerpoint/2010/main" val="2338750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390180388"/>
              </p:ext>
            </p:extLst>
          </p:nvPr>
        </p:nvGraphicFramePr>
        <p:xfrm>
          <a:off x="1728116" y="3187771"/>
          <a:ext cx="5499101" cy="806048"/>
        </p:xfrm>
        <a:graphic>
          <a:graphicData uri="http://schemas.openxmlformats.org/drawingml/2006/table">
            <a:tbl>
              <a:tblPr/>
              <a:tblGrid>
                <a:gridCol w="876933">
                  <a:extLst>
                    <a:ext uri="{9D8B030D-6E8A-4147-A177-3AD203B41FA5}">
                      <a16:colId xmlns:a16="http://schemas.microsoft.com/office/drawing/2014/main" val="2494959369"/>
                    </a:ext>
                  </a:extLst>
                </a:gridCol>
                <a:gridCol w="876933">
                  <a:extLst>
                    <a:ext uri="{9D8B030D-6E8A-4147-A177-3AD203B41FA5}">
                      <a16:colId xmlns:a16="http://schemas.microsoft.com/office/drawing/2014/main" val="1072159574"/>
                    </a:ext>
                  </a:extLst>
                </a:gridCol>
                <a:gridCol w="876933">
                  <a:extLst>
                    <a:ext uri="{9D8B030D-6E8A-4147-A177-3AD203B41FA5}">
                      <a16:colId xmlns:a16="http://schemas.microsoft.com/office/drawing/2014/main" val="203768444"/>
                    </a:ext>
                  </a:extLst>
                </a:gridCol>
                <a:gridCol w="1333669">
                  <a:extLst>
                    <a:ext uri="{9D8B030D-6E8A-4147-A177-3AD203B41FA5}">
                      <a16:colId xmlns:a16="http://schemas.microsoft.com/office/drawing/2014/main" val="1649302306"/>
                    </a:ext>
                  </a:extLst>
                </a:gridCol>
                <a:gridCol w="1534633">
                  <a:extLst>
                    <a:ext uri="{9D8B030D-6E8A-4147-A177-3AD203B41FA5}">
                      <a16:colId xmlns:a16="http://schemas.microsoft.com/office/drawing/2014/main" val="3970535922"/>
                    </a:ext>
                  </a:extLst>
                </a:gridCol>
              </a:tblGrid>
              <a:tr h="387883">
                <a:tc>
                  <a:txBody>
                    <a:bodyPr/>
                    <a:lstStyle/>
                    <a:p>
                      <a:pPr algn="ctr" fontAlgn="ctr"/>
                      <a:r>
                        <a:rPr lang="en-US" sz="800" b="1" i="0" u="none" strike="noStrike">
                          <a:solidFill>
                            <a:srgbClr val="FFFFFF"/>
                          </a:solidFill>
                          <a:effectLst/>
                          <a:latin typeface="Open Sans"/>
                        </a:rPr>
                        <a:t>Medpar Year</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 of PPS Hospitals</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dirty="0">
                          <a:solidFill>
                            <a:srgbClr val="FFFFFF"/>
                          </a:solidFill>
                          <a:effectLst/>
                          <a:latin typeface="Open Sans"/>
                        </a:rPr>
                        <a:t>Market Name</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Total Impact Days</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Total Impact Cost</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extLst>
                  <a:ext uri="{0D108BD9-81ED-4DB2-BD59-A6C34878D82A}">
                    <a16:rowId xmlns:a16="http://schemas.microsoft.com/office/drawing/2014/main" val="4038065943"/>
                  </a:ext>
                </a:extLst>
              </a:tr>
              <a:tr h="418165">
                <a:tc>
                  <a:txBody>
                    <a:bodyPr/>
                    <a:lstStyle/>
                    <a:p>
                      <a:pPr algn="ctr" fontAlgn="ctr"/>
                      <a:r>
                        <a:rPr lang="en-US" sz="800" b="1" i="0" u="none" strike="noStrike" dirty="0" smtClean="0">
                          <a:solidFill>
                            <a:srgbClr val="35383A"/>
                          </a:solidFill>
                          <a:effectLst/>
                          <a:latin typeface="Open Sans"/>
                        </a:rPr>
                        <a:t>2020</a:t>
                      </a:r>
                      <a:endParaRPr lang="en-US" sz="800" b="1" i="0" u="none" strike="noStrike" dirty="0">
                        <a:solidFill>
                          <a:srgbClr val="35383A"/>
                        </a:solidFill>
                        <a:effectLst/>
                        <a:latin typeface="Open Sans"/>
                      </a:endParaRPr>
                    </a:p>
                  </a:txBody>
                  <a:tcPr marL="6350" marR="6350" marT="6350" marB="0" anchor="ctr">
                    <a:lnL w="12700" cap="flat" cmpd="sng" algn="ctr">
                      <a:solidFill>
                        <a:srgbClr val="000000"/>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33</a:t>
                      </a:r>
                      <a:endParaRPr lang="en-US" sz="800" b="1" i="0" u="none" strike="noStrike" dirty="0">
                        <a:solidFill>
                          <a:srgbClr val="35383A"/>
                        </a:solidFill>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Iowa</a:t>
                      </a:r>
                      <a:endParaRPr lang="en-US" sz="800" b="1" i="0" u="none" strike="noStrike" dirty="0">
                        <a:solidFill>
                          <a:srgbClr val="35383A"/>
                        </a:solidFill>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143,862</a:t>
                      </a:r>
                      <a:endParaRPr lang="en-US" sz="800" b="1" i="0" u="none" strike="noStrike" dirty="0">
                        <a:solidFill>
                          <a:srgbClr val="35383A"/>
                        </a:solidFill>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a:solidFill>
                            <a:srgbClr val="35383A"/>
                          </a:solidFill>
                          <a:effectLst/>
                          <a:latin typeface="Open Sans"/>
                        </a:rPr>
                        <a:t>$</a:t>
                      </a:r>
                      <a:r>
                        <a:rPr lang="en-US" sz="800" b="1" i="0" u="none" strike="noStrike" dirty="0" smtClean="0">
                          <a:solidFill>
                            <a:srgbClr val="35383A"/>
                          </a:solidFill>
                          <a:effectLst/>
                          <a:latin typeface="Open Sans"/>
                        </a:rPr>
                        <a:t>285,267,638</a:t>
                      </a:r>
                      <a:endParaRPr lang="en-US" sz="800" b="1" i="0" u="none" strike="noStrike" dirty="0">
                        <a:solidFill>
                          <a:srgbClr val="35383A"/>
                        </a:solidFill>
                        <a:effectLst/>
                        <a:latin typeface="Open Sans"/>
                      </a:endParaRPr>
                    </a:p>
                  </a:txBody>
                  <a:tcPr marL="6350" marR="6350" marT="6350" marB="0" anchor="ctr">
                    <a:lnL>
                      <a:noFill/>
                    </a:lnL>
                    <a:lnR w="12700" cap="flat" cmpd="sng" algn="ctr">
                      <a:solidFill>
                        <a:srgbClr val="000000"/>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03048229"/>
                  </a:ext>
                </a:extLst>
              </a:tr>
            </a:tbl>
          </a:graphicData>
        </a:graphic>
      </p:graphicFrame>
      <p:sp>
        <p:nvSpPr>
          <p:cNvPr id="4" name="Title 3"/>
          <p:cNvSpPr>
            <a:spLocks noGrp="1"/>
          </p:cNvSpPr>
          <p:nvPr>
            <p:ph type="title"/>
          </p:nvPr>
        </p:nvSpPr>
        <p:spPr>
          <a:xfrm>
            <a:off x="107577" y="80592"/>
            <a:ext cx="7342094" cy="1143000"/>
          </a:xfrm>
        </p:spPr>
        <p:txBody>
          <a:bodyPr>
            <a:normAutofit fontScale="90000"/>
          </a:bodyPr>
          <a:lstStyle/>
          <a:p>
            <a:pPr algn="l"/>
            <a:r>
              <a:rPr lang="en-US" sz="2800" dirty="0" smtClean="0">
                <a:solidFill>
                  <a:srgbClr val="002060"/>
                </a:solidFill>
              </a:rPr>
              <a:t>PPS Financial </a:t>
            </a:r>
            <a:r>
              <a:rPr lang="en-US" sz="2800" dirty="0" smtClean="0">
                <a:solidFill>
                  <a:srgbClr val="002060"/>
                </a:solidFill>
              </a:rPr>
              <a:t>Opportunity (33 Iowa PPS Hospitals)</a:t>
            </a:r>
            <a:r>
              <a:rPr lang="en-US" sz="2800" dirty="0">
                <a:solidFill>
                  <a:srgbClr val="002060"/>
                </a:solidFill>
              </a:rPr>
              <a:t/>
            </a:r>
            <a:br>
              <a:rPr lang="en-US" sz="2800" dirty="0">
                <a:solidFill>
                  <a:srgbClr val="002060"/>
                </a:solidFill>
              </a:rPr>
            </a:br>
            <a:endParaRPr lang="en-US" sz="2800" dirty="0">
              <a:solidFill>
                <a:srgbClr val="002060"/>
              </a:solidFill>
            </a:endParaRPr>
          </a:p>
        </p:txBody>
      </p:sp>
      <p:sp>
        <p:nvSpPr>
          <p:cNvPr id="5" name="TextBox 4"/>
          <p:cNvSpPr txBox="1"/>
          <p:nvPr/>
        </p:nvSpPr>
        <p:spPr>
          <a:xfrm>
            <a:off x="117968" y="4291383"/>
            <a:ext cx="8719396" cy="1569660"/>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t>The information above shows the cost associated with Medicare days that exceed the STACH DRG GMLOS for patients that are appropriate for Transitional Care in a CAH.  The costs are calculated as follows:</a:t>
            </a:r>
          </a:p>
          <a:p>
            <a:pPr marL="628650" lvl="1" indent="-171450">
              <a:buFont typeface="Arial" panose="020B0604020202020204" pitchFamily="34" charset="0"/>
              <a:buChar char="•"/>
            </a:pPr>
            <a:r>
              <a:rPr lang="en-US" sz="1200" dirty="0" smtClean="0"/>
              <a:t>The cost is calculated using the hospitals 2020 Operational CCR multiplied by the STACH’s total charges as reported by 2020 Medicare Provider and Analysis Review (</a:t>
            </a:r>
            <a:r>
              <a:rPr lang="en-US" sz="1200" dirty="0" err="1" smtClean="0"/>
              <a:t>MedPAR</a:t>
            </a:r>
            <a:r>
              <a:rPr lang="en-US" sz="1200" dirty="0" smtClean="0"/>
              <a:t>)</a:t>
            </a:r>
          </a:p>
          <a:p>
            <a:pPr marL="628650" lvl="1" indent="-171450">
              <a:buFont typeface="Arial" panose="020B0604020202020204" pitchFamily="34" charset="0"/>
              <a:buChar char="•"/>
            </a:pPr>
            <a:r>
              <a:rPr lang="en-US" sz="1200" dirty="0" smtClean="0"/>
              <a:t>This cost per day is then multiplied by the days that exceed the STACH DRG GMLOS.</a:t>
            </a:r>
          </a:p>
          <a:p>
            <a:pPr marL="628650" lvl="1" indent="-171450">
              <a:buFont typeface="Arial" panose="020B0604020202020204" pitchFamily="34" charset="0"/>
              <a:buChar char="•"/>
            </a:pPr>
            <a:r>
              <a:rPr lang="en-US" sz="1200" dirty="0" smtClean="0"/>
              <a:t>Any HCO payments received by the STACH are netted against the cost per day above.  This is done because the STACH will not receive the HCO payment if they can clinically move a patient to a proper Post Acute setting earlier in the patient stay.</a:t>
            </a:r>
          </a:p>
          <a:p>
            <a:pPr marL="628650" lvl="1" indent="-171450">
              <a:buFont typeface="Arial" panose="020B0604020202020204" pitchFamily="34" charset="0"/>
              <a:buChar char="•"/>
            </a:pPr>
            <a:endParaRPr lang="en-US" sz="1200" dirty="0" smtClean="0"/>
          </a:p>
        </p:txBody>
      </p:sp>
      <p:sp>
        <p:nvSpPr>
          <p:cNvPr id="2" name="Slide Number Placeholder 1"/>
          <p:cNvSpPr>
            <a:spLocks noGrp="1"/>
          </p:cNvSpPr>
          <p:nvPr>
            <p:ph type="sldNum" sz="quarter" idx="12"/>
          </p:nvPr>
        </p:nvSpPr>
        <p:spPr/>
        <p:txBody>
          <a:bodyPr/>
          <a:lstStyle/>
          <a:p>
            <a:pPr>
              <a:defRPr/>
            </a:pPr>
            <a:fld id="{C59B4E5D-EA54-B84A-8EA7-52B10D8A0257}" type="slidenum">
              <a:rPr lang="en-US" smtClean="0"/>
              <a:pPr>
                <a:defRPr/>
              </a:pPr>
              <a:t>28</a:t>
            </a:fld>
            <a:endParaRPr lang="en-US" dirty="0"/>
          </a:p>
        </p:txBody>
      </p:sp>
      <p:sp>
        <p:nvSpPr>
          <p:cNvPr id="18" name="TextBox 17"/>
          <p:cNvSpPr txBox="1"/>
          <p:nvPr/>
        </p:nvSpPr>
        <p:spPr>
          <a:xfrm>
            <a:off x="1052106" y="769906"/>
            <a:ext cx="8719396" cy="338554"/>
          </a:xfrm>
          <a:prstGeom prst="rect">
            <a:avLst/>
          </a:prstGeom>
          <a:noFill/>
        </p:spPr>
        <p:txBody>
          <a:bodyPr wrap="square" rtlCol="0">
            <a:spAutoFit/>
          </a:bodyPr>
          <a:lstStyle/>
          <a:p>
            <a:r>
              <a:rPr lang="en-US" sz="1600" b="1" dirty="0" smtClean="0">
                <a:solidFill>
                  <a:schemeClr val="tx2"/>
                </a:solidFill>
              </a:rPr>
              <a:t>Average Profit / Loss for cases exceeding Geometric Length Of Stay</a:t>
            </a:r>
          </a:p>
        </p:txBody>
      </p:sp>
      <p:sp>
        <p:nvSpPr>
          <p:cNvPr id="19" name="TextBox 18"/>
          <p:cNvSpPr txBox="1"/>
          <p:nvPr/>
        </p:nvSpPr>
        <p:spPr>
          <a:xfrm>
            <a:off x="1052106" y="2338124"/>
            <a:ext cx="6397565" cy="584775"/>
          </a:xfrm>
          <a:prstGeom prst="rect">
            <a:avLst/>
          </a:prstGeom>
          <a:noFill/>
        </p:spPr>
        <p:txBody>
          <a:bodyPr wrap="square" rtlCol="0">
            <a:spAutoFit/>
          </a:bodyPr>
          <a:lstStyle/>
          <a:p>
            <a:r>
              <a:rPr lang="en-US" sz="1600" b="1" dirty="0" smtClean="0">
                <a:solidFill>
                  <a:schemeClr val="tx2"/>
                </a:solidFill>
              </a:rPr>
              <a:t>Total Impact:  Number of Long Stay Days and Cost Avoidance dollar opportunity of eliminating those Long Stay Days</a:t>
            </a:r>
          </a:p>
        </p:txBody>
      </p:sp>
      <p:sp>
        <p:nvSpPr>
          <p:cNvPr id="20" name="Text Box 2"/>
          <p:cNvSpPr txBox="1">
            <a:spLocks noChangeArrowheads="1"/>
          </p:cNvSpPr>
          <p:nvPr/>
        </p:nvSpPr>
        <p:spPr bwMode="auto">
          <a:xfrm>
            <a:off x="-150618" y="6212684"/>
            <a:ext cx="2405448" cy="6282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US" sz="800" dirty="0" smtClean="0">
                <a:effectLst/>
                <a:latin typeface="+mj-lt"/>
                <a:ea typeface="Calibri" panose="020F0502020204030204" pitchFamily="34" charset="0"/>
                <a:cs typeface="Times New Roman" panose="02020603050405020304" pitchFamily="18" charset="0"/>
              </a:rPr>
              <a:t>. *</a:t>
            </a:r>
            <a:r>
              <a:rPr lang="en-US" sz="800" dirty="0" smtClean="0">
                <a:latin typeface="+mj-lt"/>
                <a:ea typeface="Calibri" panose="020F0502020204030204" pitchFamily="34" charset="0"/>
                <a:cs typeface="Times New Roman" panose="02020603050405020304" pitchFamily="18" charset="0"/>
              </a:rPr>
              <a:t>Based on </a:t>
            </a:r>
            <a:r>
              <a:rPr lang="en-US" sz="800" dirty="0" err="1" smtClean="0">
                <a:latin typeface="+mj-lt"/>
                <a:ea typeface="Calibri" panose="020F0502020204030204" pitchFamily="34" charset="0"/>
                <a:cs typeface="Times New Roman" panose="02020603050405020304" pitchFamily="18" charset="0"/>
              </a:rPr>
              <a:t>MedPAR</a:t>
            </a:r>
            <a:r>
              <a:rPr lang="en-US" sz="800" dirty="0" smtClean="0">
                <a:latin typeface="+mj-lt"/>
                <a:ea typeface="Calibri" panose="020F0502020204030204" pitchFamily="34" charset="0"/>
                <a:cs typeface="Times New Roman" panose="02020603050405020304" pitchFamily="18" charset="0"/>
              </a:rPr>
              <a:t> data 2020</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21" name="Oval 20"/>
          <p:cNvSpPr/>
          <p:nvPr/>
        </p:nvSpPr>
        <p:spPr>
          <a:xfrm>
            <a:off x="4155161" y="2974781"/>
            <a:ext cx="3298453" cy="1295400"/>
          </a:xfrm>
          <a:prstGeom prst="ellipse">
            <a:avLst/>
          </a:prstGeom>
          <a:noFill/>
          <a:ln w="4762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665157027"/>
              </p:ext>
            </p:extLst>
          </p:nvPr>
        </p:nvGraphicFramePr>
        <p:xfrm>
          <a:off x="1701612" y="1330099"/>
          <a:ext cx="5397127" cy="755787"/>
        </p:xfrm>
        <a:graphic>
          <a:graphicData uri="http://schemas.openxmlformats.org/drawingml/2006/table">
            <a:tbl>
              <a:tblPr/>
              <a:tblGrid>
                <a:gridCol w="709759">
                  <a:extLst>
                    <a:ext uri="{9D8B030D-6E8A-4147-A177-3AD203B41FA5}">
                      <a16:colId xmlns:a16="http://schemas.microsoft.com/office/drawing/2014/main" val="268545124"/>
                    </a:ext>
                  </a:extLst>
                </a:gridCol>
                <a:gridCol w="709759">
                  <a:extLst>
                    <a:ext uri="{9D8B030D-6E8A-4147-A177-3AD203B41FA5}">
                      <a16:colId xmlns:a16="http://schemas.microsoft.com/office/drawing/2014/main" val="197226447"/>
                    </a:ext>
                  </a:extLst>
                </a:gridCol>
                <a:gridCol w="709759">
                  <a:extLst>
                    <a:ext uri="{9D8B030D-6E8A-4147-A177-3AD203B41FA5}">
                      <a16:colId xmlns:a16="http://schemas.microsoft.com/office/drawing/2014/main" val="511152476"/>
                    </a:ext>
                  </a:extLst>
                </a:gridCol>
                <a:gridCol w="946346">
                  <a:extLst>
                    <a:ext uri="{9D8B030D-6E8A-4147-A177-3AD203B41FA5}">
                      <a16:colId xmlns:a16="http://schemas.microsoft.com/office/drawing/2014/main" val="3619139759"/>
                    </a:ext>
                  </a:extLst>
                </a:gridCol>
                <a:gridCol w="1020279">
                  <a:extLst>
                    <a:ext uri="{9D8B030D-6E8A-4147-A177-3AD203B41FA5}">
                      <a16:colId xmlns:a16="http://schemas.microsoft.com/office/drawing/2014/main" val="3615674967"/>
                    </a:ext>
                  </a:extLst>
                </a:gridCol>
                <a:gridCol w="1301225">
                  <a:extLst>
                    <a:ext uri="{9D8B030D-6E8A-4147-A177-3AD203B41FA5}">
                      <a16:colId xmlns:a16="http://schemas.microsoft.com/office/drawing/2014/main" val="1607053416"/>
                    </a:ext>
                  </a:extLst>
                </a:gridCol>
              </a:tblGrid>
              <a:tr h="427516">
                <a:tc>
                  <a:txBody>
                    <a:bodyPr/>
                    <a:lstStyle/>
                    <a:p>
                      <a:pPr algn="ctr" fontAlgn="ctr"/>
                      <a:r>
                        <a:rPr lang="en-US" sz="800" b="1" i="0" u="none" strike="noStrike">
                          <a:solidFill>
                            <a:srgbClr val="FFFFFF"/>
                          </a:solidFill>
                          <a:effectLst/>
                          <a:latin typeface="Open Sans"/>
                        </a:rPr>
                        <a:t>Medpar Year</a:t>
                      </a:r>
                    </a:p>
                  </a:txBody>
                  <a:tcPr marL="6350" marR="6350" marT="635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 of PPS Hospitals</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Market Name</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dirty="0">
                          <a:solidFill>
                            <a:srgbClr val="FFFFFF"/>
                          </a:solidFill>
                          <a:effectLst/>
                          <a:latin typeface="Open Sans"/>
                        </a:rPr>
                        <a:t>Average P/L per Long Case</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Average P/L per Short Case</a:t>
                      </a:r>
                    </a:p>
                  </a:txBody>
                  <a:tcPr marL="6350" marR="6350" marT="6350" marB="0" anchor="ctr">
                    <a:lnL>
                      <a:noFill/>
                    </a:lnL>
                    <a:lnR>
                      <a:noFill/>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tc>
                  <a:txBody>
                    <a:bodyPr/>
                    <a:lstStyle/>
                    <a:p>
                      <a:pPr algn="ctr" fontAlgn="ctr"/>
                      <a:r>
                        <a:rPr lang="en-US" sz="800" b="1" i="0" u="none" strike="noStrike">
                          <a:solidFill>
                            <a:srgbClr val="FFFFFF"/>
                          </a:solidFill>
                          <a:effectLst/>
                          <a:latin typeface="Open Sans"/>
                        </a:rPr>
                        <a:t>Percent of Cases Exceeding GEO LOS</a:t>
                      </a:r>
                    </a:p>
                  </a:txBody>
                  <a:tcPr marL="6350" marR="6350" marT="635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ABABAB"/>
                      </a:solidFill>
                      <a:prstDash val="solid"/>
                      <a:round/>
                      <a:headEnd type="none" w="med" len="med"/>
                      <a:tailEnd type="none" w="med" len="med"/>
                    </a:lnB>
                    <a:solidFill>
                      <a:srgbClr val="000000"/>
                    </a:solidFill>
                  </a:tcPr>
                </a:tc>
                <a:extLst>
                  <a:ext uri="{0D108BD9-81ED-4DB2-BD59-A6C34878D82A}">
                    <a16:rowId xmlns:a16="http://schemas.microsoft.com/office/drawing/2014/main" val="1248624246"/>
                  </a:ext>
                </a:extLst>
              </a:tr>
              <a:tr h="328271">
                <a:tc>
                  <a:txBody>
                    <a:bodyPr/>
                    <a:lstStyle/>
                    <a:p>
                      <a:pPr algn="ctr" fontAlgn="ctr"/>
                      <a:r>
                        <a:rPr lang="en-US" sz="800" b="1" i="0" u="none" strike="noStrike" dirty="0" smtClean="0">
                          <a:solidFill>
                            <a:srgbClr val="35383A"/>
                          </a:solidFill>
                          <a:effectLst/>
                          <a:latin typeface="Open Sans"/>
                        </a:rPr>
                        <a:t>2020</a:t>
                      </a:r>
                      <a:endParaRPr lang="en-US" sz="800" b="1" i="0" u="none" strike="noStrike" dirty="0">
                        <a:solidFill>
                          <a:srgbClr val="35383A"/>
                        </a:solidFill>
                        <a:effectLst/>
                        <a:latin typeface="Open Sans"/>
                      </a:endParaRPr>
                    </a:p>
                  </a:txBody>
                  <a:tcPr marL="6350" marR="6350" marT="6350" marB="0" anchor="ctr">
                    <a:lnL w="12700" cap="flat" cmpd="sng" algn="ctr">
                      <a:solidFill>
                        <a:srgbClr val="000000"/>
                      </a:solidFill>
                      <a:prstDash val="solid"/>
                      <a:round/>
                      <a:headEnd type="none" w="med" len="med"/>
                      <a:tailEnd type="none" w="med" len="med"/>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33</a:t>
                      </a:r>
                      <a:endParaRPr lang="en-US" sz="800" b="1" i="0" u="none" strike="noStrike" dirty="0">
                        <a:solidFill>
                          <a:srgbClr val="35383A"/>
                        </a:solidFill>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Iowa</a:t>
                      </a:r>
                      <a:endParaRPr lang="en-US" sz="800" b="1" i="0" u="none" strike="noStrike" dirty="0">
                        <a:solidFill>
                          <a:srgbClr val="35383A"/>
                        </a:solidFill>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outerShdw blurRad="50800" dist="50800" dir="5400000" algn="ctr" rotWithShape="0">
                              <a:srgbClr val="FF0000"/>
                            </a:outerShdw>
                          </a:effectLst>
                          <a:latin typeface="Open Sans"/>
                        </a:rPr>
                        <a:t>($5,480)</a:t>
                      </a:r>
                      <a:endParaRPr lang="en-US" sz="800" b="1" i="0" u="none" strike="noStrike" dirty="0">
                        <a:solidFill>
                          <a:srgbClr val="35383A"/>
                        </a:solidFill>
                        <a:effectLst>
                          <a:outerShdw blurRad="50800" dist="50800" dir="5400000" algn="ctr" rotWithShape="0">
                            <a:srgbClr val="FF0000"/>
                          </a:outerShdw>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$930</a:t>
                      </a:r>
                      <a:endParaRPr lang="en-US" sz="800" b="1" i="0" u="none" strike="noStrike" dirty="0">
                        <a:solidFill>
                          <a:srgbClr val="35383A"/>
                        </a:solidFill>
                        <a:effectLst/>
                        <a:latin typeface="Open Sans"/>
                      </a:endParaRPr>
                    </a:p>
                  </a:txBody>
                  <a:tcPr marL="6350" marR="6350" marT="6350" marB="0" anchor="ctr">
                    <a:lnL>
                      <a:noFill/>
                    </a:lnL>
                    <a:lnR>
                      <a:noFill/>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US" sz="800" b="1" i="0" u="none" strike="noStrike" dirty="0" smtClean="0">
                          <a:solidFill>
                            <a:srgbClr val="35383A"/>
                          </a:solidFill>
                          <a:effectLst/>
                          <a:latin typeface="Open Sans"/>
                        </a:rPr>
                        <a:t>45%</a:t>
                      </a:r>
                      <a:endParaRPr lang="en-US" sz="800" b="1" i="0" u="none" strike="noStrike" dirty="0">
                        <a:solidFill>
                          <a:srgbClr val="35383A"/>
                        </a:solidFill>
                        <a:effectLst/>
                        <a:latin typeface="Open Sans"/>
                      </a:endParaRPr>
                    </a:p>
                  </a:txBody>
                  <a:tcPr marL="6350" marR="6350" marT="6350" marB="0" anchor="ctr">
                    <a:lnL>
                      <a:noFill/>
                    </a:lnL>
                    <a:lnR w="12700" cap="flat" cmpd="sng" algn="ctr">
                      <a:solidFill>
                        <a:srgbClr val="000000"/>
                      </a:solidFill>
                      <a:prstDash val="solid"/>
                      <a:round/>
                      <a:headEnd type="none" w="med" len="med"/>
                      <a:tailEnd type="none" w="med" len="med"/>
                    </a:lnR>
                    <a:lnT w="6350" cap="flat" cmpd="sng" algn="ctr">
                      <a:solidFill>
                        <a:srgbClr val="ABABAB"/>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186734379"/>
                  </a:ext>
                </a:extLst>
              </a:tr>
            </a:tbl>
          </a:graphicData>
        </a:graphic>
      </p:graphicFrame>
    </p:spTree>
    <p:extLst>
      <p:ext uri="{BB962C8B-B14F-4D97-AF65-F5344CB8AC3E}">
        <p14:creationId xmlns:p14="http://schemas.microsoft.com/office/powerpoint/2010/main" val="27059262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3325" y="838200"/>
            <a:ext cx="9286690" cy="4724400"/>
          </a:xfrm>
          <a:prstGeom prst="rect">
            <a:avLst/>
          </a:prstGeom>
        </p:spPr>
      </p:pic>
      <p:sp>
        <p:nvSpPr>
          <p:cNvPr id="2" name="Title 1"/>
          <p:cNvSpPr>
            <a:spLocks noGrp="1"/>
          </p:cNvSpPr>
          <p:nvPr>
            <p:ph type="title"/>
          </p:nvPr>
        </p:nvSpPr>
        <p:spPr>
          <a:xfrm>
            <a:off x="309340" y="59606"/>
            <a:ext cx="8834660" cy="1143000"/>
          </a:xfrm>
        </p:spPr>
        <p:txBody>
          <a:bodyPr/>
          <a:lstStyle/>
          <a:p>
            <a:pPr algn="l"/>
            <a:r>
              <a:rPr lang="en-US" sz="2800" dirty="0" smtClean="0">
                <a:solidFill>
                  <a:srgbClr val="002060"/>
                </a:solidFill>
              </a:rPr>
              <a:t>Statewide Discharges by Destination </a:t>
            </a:r>
            <a:r>
              <a:rPr lang="en-US" sz="2400" dirty="0" smtClean="0">
                <a:solidFill>
                  <a:srgbClr val="002060"/>
                </a:solidFill>
              </a:rPr>
              <a:t>(</a:t>
            </a:r>
            <a:r>
              <a:rPr lang="en-US" sz="2400" dirty="0" smtClean="0">
                <a:solidFill>
                  <a:srgbClr val="002060"/>
                </a:solidFill>
              </a:rPr>
              <a:t>33</a:t>
            </a:r>
            <a:r>
              <a:rPr lang="en-US" sz="2400" dirty="0" smtClean="0">
                <a:solidFill>
                  <a:srgbClr val="002060"/>
                </a:solidFill>
              </a:rPr>
              <a:t> Iowa PPS </a:t>
            </a:r>
            <a:r>
              <a:rPr lang="en-US" sz="2400" dirty="0" smtClean="0">
                <a:solidFill>
                  <a:srgbClr val="002060"/>
                </a:solidFill>
              </a:rPr>
              <a:t>Hospitals)</a:t>
            </a:r>
            <a:r>
              <a:rPr lang="en-US" sz="2400" dirty="0" smtClean="0"/>
              <a:t/>
            </a:r>
            <a:br>
              <a:rPr lang="en-US" sz="2400" dirty="0" smtClean="0"/>
            </a:br>
            <a:endParaRPr lang="en-US" sz="2400" dirty="0"/>
          </a:p>
        </p:txBody>
      </p:sp>
      <p:sp>
        <p:nvSpPr>
          <p:cNvPr id="43" name="Text Box 2"/>
          <p:cNvSpPr txBox="1">
            <a:spLocks noChangeArrowheads="1"/>
          </p:cNvSpPr>
          <p:nvPr/>
        </p:nvSpPr>
        <p:spPr bwMode="auto">
          <a:xfrm>
            <a:off x="5410200" y="5261243"/>
            <a:ext cx="3576862" cy="1141283"/>
          </a:xfrm>
          <a:prstGeom prst="rect">
            <a:avLst/>
          </a:prstGeom>
          <a:solidFill>
            <a:schemeClr val="tx1"/>
          </a:solidFill>
          <a:ln w="9525">
            <a:noFill/>
            <a:miter lim="800000"/>
            <a:headEnd/>
            <a:tailEnd/>
          </a:ln>
        </p:spPr>
        <p:txBody>
          <a:bodyPr rot="0" vert="horz" wrap="square" lIns="91440" tIns="45720" rIns="91440" bIns="45720" anchor="ctr" anchorCtr="0">
            <a:noAutofit/>
          </a:bodyPr>
          <a:lstStyle/>
          <a:p>
            <a:pPr algn="ctr">
              <a:spcAft>
                <a:spcPts val="800"/>
              </a:spcAft>
            </a:pPr>
            <a:r>
              <a:rPr lang="en-US" sz="2000" dirty="0" smtClean="0">
                <a:solidFill>
                  <a:schemeClr val="bg1"/>
                </a:solidFill>
                <a:latin typeface="+mj-lt"/>
                <a:ea typeface="Calibri" panose="020F0502020204030204" pitchFamily="34" charset="0"/>
                <a:cs typeface="Times New Roman" panose="02020603050405020304" pitchFamily="18" charset="0"/>
              </a:rPr>
              <a:t>1.51</a:t>
            </a:r>
            <a:r>
              <a:rPr lang="en-US" sz="2000" dirty="0" smtClean="0">
                <a:solidFill>
                  <a:schemeClr val="bg1"/>
                </a:solidFill>
                <a:effectLst/>
                <a:latin typeface="+mj-lt"/>
                <a:ea typeface="Calibri" panose="020F0502020204030204" pitchFamily="34" charset="0"/>
                <a:cs typeface="Times New Roman" panose="02020603050405020304" pitchFamily="18" charset="0"/>
              </a:rPr>
              <a:t>% </a:t>
            </a:r>
            <a:r>
              <a:rPr lang="en-US" sz="2000" dirty="0" smtClean="0">
                <a:solidFill>
                  <a:schemeClr val="bg1"/>
                </a:solidFill>
                <a:effectLst/>
                <a:latin typeface="+mj-lt"/>
                <a:ea typeface="Calibri" panose="020F0502020204030204" pitchFamily="34" charset="0"/>
                <a:cs typeface="Times New Roman" panose="02020603050405020304" pitchFamily="18" charset="0"/>
              </a:rPr>
              <a:t>Swing Bed utilization</a:t>
            </a:r>
          </a:p>
          <a:p>
            <a:pPr algn="ctr">
              <a:spcAft>
                <a:spcPts val="800"/>
              </a:spcAft>
            </a:pPr>
            <a:r>
              <a:rPr lang="en-US" sz="2000" dirty="0" smtClean="0">
                <a:solidFill>
                  <a:schemeClr val="bg1"/>
                </a:solidFill>
                <a:latin typeface="+mj-lt"/>
                <a:ea typeface="Calibri" panose="020F0502020204030204" pitchFamily="34" charset="0"/>
                <a:cs typeface="Times New Roman" panose="02020603050405020304" pitchFamily="18" charset="0"/>
              </a:rPr>
              <a:t>B</a:t>
            </a:r>
            <a:r>
              <a:rPr lang="en-US" sz="2000" dirty="0" smtClean="0">
                <a:solidFill>
                  <a:schemeClr val="bg1"/>
                </a:solidFill>
                <a:effectLst/>
                <a:latin typeface="+mj-lt"/>
                <a:ea typeface="Calibri" panose="020F0502020204030204" pitchFamily="34" charset="0"/>
                <a:cs typeface="Times New Roman" panose="02020603050405020304" pitchFamily="18" charset="0"/>
              </a:rPr>
              <a:t>ased on </a:t>
            </a:r>
            <a:r>
              <a:rPr lang="en-US" sz="2000" dirty="0" smtClean="0">
                <a:solidFill>
                  <a:schemeClr val="bg1"/>
                </a:solidFill>
                <a:effectLst/>
                <a:latin typeface="+mj-lt"/>
                <a:ea typeface="Calibri" panose="020F0502020204030204" pitchFamily="34" charset="0"/>
                <a:cs typeface="Times New Roman" panose="02020603050405020304" pitchFamily="18" charset="0"/>
              </a:rPr>
              <a:t>78,472 </a:t>
            </a:r>
            <a:r>
              <a:rPr lang="en-US" sz="2000" dirty="0" smtClean="0">
                <a:solidFill>
                  <a:schemeClr val="bg1"/>
                </a:solidFill>
                <a:effectLst/>
                <a:latin typeface="+mj-lt"/>
                <a:ea typeface="Calibri" panose="020F0502020204030204" pitchFamily="34" charset="0"/>
                <a:cs typeface="Times New Roman" panose="02020603050405020304" pitchFamily="18" charset="0"/>
              </a:rPr>
              <a:t>patients from </a:t>
            </a:r>
            <a:r>
              <a:rPr lang="en-US" sz="2000" dirty="0" smtClean="0">
                <a:solidFill>
                  <a:schemeClr val="bg1"/>
                </a:solidFill>
                <a:latin typeface="+mj-lt"/>
                <a:ea typeface="Calibri" panose="020F0502020204030204" pitchFamily="34" charset="0"/>
                <a:cs typeface="Times New Roman" panose="02020603050405020304" pitchFamily="18" charset="0"/>
              </a:rPr>
              <a:t>33</a:t>
            </a:r>
            <a:r>
              <a:rPr lang="en-US" sz="2000" dirty="0" smtClean="0">
                <a:solidFill>
                  <a:schemeClr val="bg1"/>
                </a:solidFill>
                <a:effectLst/>
                <a:latin typeface="+mj-lt"/>
                <a:ea typeface="Calibri" panose="020F0502020204030204" pitchFamily="34" charset="0"/>
                <a:cs typeface="Times New Roman" panose="02020603050405020304" pitchFamily="18" charset="0"/>
              </a:rPr>
              <a:t> Iowa </a:t>
            </a:r>
            <a:r>
              <a:rPr lang="en-US" sz="2000" dirty="0" smtClean="0">
                <a:solidFill>
                  <a:schemeClr val="bg1"/>
                </a:solidFill>
                <a:effectLst/>
                <a:latin typeface="+mj-lt"/>
                <a:ea typeface="Calibri" panose="020F0502020204030204" pitchFamily="34" charset="0"/>
                <a:cs typeface="Times New Roman" panose="02020603050405020304" pitchFamily="18" charset="0"/>
              </a:rPr>
              <a:t>PPS Hospitals</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2"/>
          <p:cNvSpPr txBox="1">
            <a:spLocks noChangeArrowheads="1"/>
          </p:cNvSpPr>
          <p:nvPr/>
        </p:nvSpPr>
        <p:spPr bwMode="auto">
          <a:xfrm>
            <a:off x="0" y="6172200"/>
            <a:ext cx="2405448" cy="6282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US" sz="800" dirty="0" smtClean="0">
                <a:effectLst/>
                <a:latin typeface="+mj-lt"/>
                <a:ea typeface="Calibri" panose="020F0502020204030204" pitchFamily="34" charset="0"/>
                <a:cs typeface="Times New Roman" panose="02020603050405020304" pitchFamily="18" charset="0"/>
              </a:rPr>
              <a:t>. *</a:t>
            </a:r>
            <a:r>
              <a:rPr lang="en-US" sz="800" dirty="0" smtClean="0">
                <a:latin typeface="+mj-lt"/>
                <a:ea typeface="Calibri" panose="020F0502020204030204" pitchFamily="34" charset="0"/>
                <a:cs typeface="Times New Roman" panose="02020603050405020304" pitchFamily="18" charset="0"/>
              </a:rPr>
              <a:t>Based on </a:t>
            </a:r>
            <a:r>
              <a:rPr lang="en-US" sz="800" dirty="0" err="1" smtClean="0">
                <a:latin typeface="+mj-lt"/>
                <a:ea typeface="Calibri" panose="020F0502020204030204" pitchFamily="34" charset="0"/>
                <a:cs typeface="Times New Roman" panose="02020603050405020304" pitchFamily="18" charset="0"/>
              </a:rPr>
              <a:t>MedPAR</a:t>
            </a:r>
            <a:r>
              <a:rPr lang="en-US" sz="800" dirty="0" smtClean="0">
                <a:latin typeface="+mj-lt"/>
                <a:ea typeface="Calibri" panose="020F0502020204030204" pitchFamily="34" charset="0"/>
                <a:cs typeface="Times New Roman" panose="02020603050405020304" pitchFamily="18" charset="0"/>
              </a:rPr>
              <a:t> data 2020</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9497621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New Model of Care</a:t>
            </a:r>
          </a:p>
        </p:txBody>
      </p:sp>
      <p:sp>
        <p:nvSpPr>
          <p:cNvPr id="3" name="Text Placeholder 2"/>
          <p:cNvSpPr>
            <a:spLocks noGrp="1"/>
          </p:cNvSpPr>
          <p:nvPr>
            <p:ph type="body" sz="quarter" idx="11"/>
          </p:nvPr>
        </p:nvSpPr>
        <p:spPr>
          <a:xfrm>
            <a:off x="228600" y="253682"/>
            <a:ext cx="5029200" cy="2032317"/>
          </a:xfrm>
        </p:spPr>
        <p:txBody>
          <a:bodyPr/>
          <a:lstStyle/>
          <a:p>
            <a:endParaRPr lang="en-US" sz="3200" dirty="0"/>
          </a:p>
          <a:p>
            <a:r>
              <a:rPr lang="en-US" sz="3200" dirty="0"/>
              <a:t>Agenda</a:t>
            </a:r>
          </a:p>
          <a:p>
            <a:endParaRPr lang="en-US" dirty="0"/>
          </a:p>
        </p:txBody>
      </p:sp>
      <p:pic>
        <p:nvPicPr>
          <p:cNvPr id="7" name="Picture Placeholder 6"/>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931128" y="2264228"/>
            <a:ext cx="2535044" cy="3352800"/>
          </a:xfrm>
        </p:spPr>
      </p:pic>
      <p:sp>
        <p:nvSpPr>
          <p:cNvPr id="8" name="Text Placeholder 4"/>
          <p:cNvSpPr>
            <a:spLocks noGrp="1"/>
          </p:cNvSpPr>
          <p:nvPr>
            <p:ph type="body" sz="quarter" idx="13"/>
          </p:nvPr>
        </p:nvSpPr>
        <p:spPr>
          <a:xfrm>
            <a:off x="3733800" y="2264228"/>
            <a:ext cx="4343400" cy="3352800"/>
          </a:xfrm>
        </p:spPr>
        <p:txBody>
          <a:bodyPr/>
          <a:lstStyle/>
          <a:p>
            <a:pPr marL="285750" indent="-285750">
              <a:buFont typeface="Arial"/>
              <a:buChar char="•"/>
            </a:pPr>
            <a:r>
              <a:rPr lang="en-US" sz="2000" dirty="0">
                <a:latin typeface="Calibri" charset="0"/>
              </a:rPr>
              <a:t>Healthcare journey, a few observations</a:t>
            </a:r>
          </a:p>
          <a:p>
            <a:pPr marL="285750" indent="-285750">
              <a:buFont typeface="Arial"/>
              <a:buChar char="•"/>
            </a:pPr>
            <a:r>
              <a:rPr lang="en-US" sz="2000" dirty="0">
                <a:latin typeface="Calibri" charset="0"/>
              </a:rPr>
              <a:t>Transitional Care, one of the highest value equations in healthcare</a:t>
            </a:r>
          </a:p>
          <a:p>
            <a:pPr marL="285750" indent="-285750">
              <a:buFont typeface="Arial"/>
              <a:buChar char="•"/>
            </a:pPr>
            <a:r>
              <a:rPr lang="en-US" sz="2000" dirty="0">
                <a:latin typeface="Calibri" charset="0"/>
              </a:rPr>
              <a:t>Overcoming barriers</a:t>
            </a:r>
          </a:p>
          <a:p>
            <a:pPr marL="285750" indent="-285750">
              <a:buFont typeface="Arial"/>
              <a:buChar char="•"/>
            </a:pPr>
            <a:r>
              <a:rPr lang="en-US" sz="2000" dirty="0">
                <a:latin typeface="Calibri" charset="0"/>
              </a:rPr>
              <a:t>Getting started</a:t>
            </a:r>
          </a:p>
          <a:p>
            <a:pPr marL="285750" indent="-285750">
              <a:buFont typeface="Arial"/>
              <a:buChar char="•"/>
            </a:pPr>
            <a:r>
              <a:rPr lang="en-US" sz="2000" dirty="0">
                <a:latin typeface="Calibri" charset="0"/>
              </a:rPr>
              <a:t>Financial and Market Opportunity</a:t>
            </a:r>
          </a:p>
          <a:p>
            <a:pPr marL="285750" indent="-285750">
              <a:buFont typeface="Arial"/>
              <a:buChar char="•"/>
            </a:pPr>
            <a:r>
              <a:rPr lang="en-US" sz="2000" dirty="0">
                <a:latin typeface="Calibri" charset="0"/>
              </a:rPr>
              <a:t>MENDS: new model for prevention, chronic disease, health, and cost containment</a:t>
            </a:r>
          </a:p>
          <a:p>
            <a:pPr marL="285750" indent="-285750">
              <a:buFont typeface="Arial"/>
              <a:buChar char="•"/>
            </a:pPr>
            <a:endParaRPr lang="en-US" dirty="0"/>
          </a:p>
        </p:txBody>
      </p:sp>
    </p:spTree>
    <p:extLst>
      <p:ext uri="{BB962C8B-B14F-4D97-AF65-F5344CB8AC3E}">
        <p14:creationId xmlns:p14="http://schemas.microsoft.com/office/powerpoint/2010/main" val="2602507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9870" y="-52910"/>
            <a:ext cx="9143152" cy="6904814"/>
          </a:xfrm>
          <a:prstGeom prst="rect">
            <a:avLst/>
          </a:prstGeom>
        </p:spPr>
      </p:pic>
      <p:sp>
        <p:nvSpPr>
          <p:cNvPr id="5" name="TextBox 4"/>
          <p:cNvSpPr txBox="1"/>
          <p:nvPr/>
        </p:nvSpPr>
        <p:spPr>
          <a:xfrm>
            <a:off x="2554366" y="1139797"/>
            <a:ext cx="4038600" cy="646331"/>
          </a:xfrm>
          <a:prstGeom prst="rect">
            <a:avLst/>
          </a:prstGeom>
          <a:solidFill>
            <a:schemeClr val="accent1">
              <a:lumMod val="75000"/>
            </a:schemeClr>
          </a:solidFill>
        </p:spPr>
        <p:txBody>
          <a:bodyPr wrap="square" rtlCol="0">
            <a:spAutoFit/>
          </a:bodyPr>
          <a:lstStyle/>
          <a:p>
            <a:r>
              <a:rPr lang="en-US" dirty="0">
                <a:solidFill>
                  <a:schemeClr val="bg1"/>
                </a:solidFill>
              </a:rPr>
              <a:t>11 CAHs </a:t>
            </a:r>
            <a:r>
              <a:rPr lang="en-US" dirty="0" err="1">
                <a:solidFill>
                  <a:schemeClr val="bg1"/>
                </a:solidFill>
              </a:rPr>
              <a:t>Avg</a:t>
            </a:r>
            <a:r>
              <a:rPr lang="en-US" dirty="0">
                <a:solidFill>
                  <a:schemeClr val="bg1"/>
                </a:solidFill>
              </a:rPr>
              <a:t> Net Income $1,161,000</a:t>
            </a:r>
          </a:p>
          <a:p>
            <a:r>
              <a:rPr lang="en-US" dirty="0">
                <a:solidFill>
                  <a:schemeClr val="bg1"/>
                </a:solidFill>
              </a:rPr>
              <a:t>4 PPS </a:t>
            </a:r>
            <a:r>
              <a:rPr lang="en-US" dirty="0" err="1">
                <a:solidFill>
                  <a:schemeClr val="bg1"/>
                </a:solidFill>
              </a:rPr>
              <a:t>Hosp</a:t>
            </a:r>
            <a:r>
              <a:rPr lang="en-US" dirty="0">
                <a:solidFill>
                  <a:schemeClr val="bg1"/>
                </a:solidFill>
              </a:rPr>
              <a:t> </a:t>
            </a:r>
            <a:r>
              <a:rPr lang="en-US" dirty="0" err="1">
                <a:solidFill>
                  <a:schemeClr val="bg1"/>
                </a:solidFill>
              </a:rPr>
              <a:t>Avg</a:t>
            </a:r>
            <a:r>
              <a:rPr lang="en-US" dirty="0">
                <a:solidFill>
                  <a:schemeClr val="bg1"/>
                </a:solidFill>
              </a:rPr>
              <a:t> Impact Cost $2,050/day</a:t>
            </a:r>
          </a:p>
        </p:txBody>
      </p:sp>
      <p:sp>
        <p:nvSpPr>
          <p:cNvPr id="6" name="TextBox 5"/>
          <p:cNvSpPr txBox="1"/>
          <p:nvPr/>
        </p:nvSpPr>
        <p:spPr>
          <a:xfrm>
            <a:off x="5562600" y="6477000"/>
            <a:ext cx="3267825" cy="215444"/>
          </a:xfrm>
          <a:prstGeom prst="rect">
            <a:avLst/>
          </a:prstGeom>
          <a:noFill/>
        </p:spPr>
        <p:txBody>
          <a:bodyPr wrap="square" rtlCol="0">
            <a:spAutoFit/>
          </a:bodyPr>
          <a:lstStyle/>
          <a:p>
            <a:pPr algn="r"/>
            <a:r>
              <a:rPr lang="en-US" sz="800" dirty="0"/>
              <a:t>1,000 SB/CAH</a:t>
            </a:r>
          </a:p>
        </p:txBody>
      </p:sp>
    </p:spTree>
    <p:extLst>
      <p:ext uri="{BB962C8B-B14F-4D97-AF65-F5344CB8AC3E}">
        <p14:creationId xmlns:p14="http://schemas.microsoft.com/office/powerpoint/2010/main" val="18033566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1295400" y="2667000"/>
            <a:ext cx="6705600" cy="838200"/>
          </a:xfrm>
        </p:spPr>
        <p:txBody>
          <a:bodyPr/>
          <a:lstStyle/>
          <a:p>
            <a:r>
              <a:rPr lang="en-US" sz="3600" dirty="0" smtClean="0">
                <a:solidFill>
                  <a:schemeClr val="tx2"/>
                </a:solidFill>
                <a:latin typeface="+mn-lt"/>
              </a:rPr>
              <a:t>Patient </a:t>
            </a:r>
            <a:r>
              <a:rPr lang="en-US" sz="3600" dirty="0">
                <a:solidFill>
                  <a:schemeClr val="tx2"/>
                </a:solidFill>
                <a:latin typeface="+mn-lt"/>
              </a:rPr>
              <a:t>D</a:t>
            </a:r>
            <a:r>
              <a:rPr lang="en-US" sz="3600" dirty="0" smtClean="0">
                <a:solidFill>
                  <a:schemeClr val="tx2"/>
                </a:solidFill>
                <a:latin typeface="+mn-lt"/>
              </a:rPr>
              <a:t>iagnosis and Types of Skilled Needs</a:t>
            </a:r>
            <a:endParaRPr lang="en-US" sz="3600" dirty="0">
              <a:solidFill>
                <a:schemeClr val="tx2"/>
              </a:solidFill>
              <a:latin typeface="+mn-lt"/>
            </a:endParaRPr>
          </a:p>
        </p:txBody>
      </p:sp>
    </p:spTree>
    <p:extLst>
      <p:ext uri="{BB962C8B-B14F-4D97-AF65-F5344CB8AC3E}">
        <p14:creationId xmlns:p14="http://schemas.microsoft.com/office/powerpoint/2010/main" val="3389555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837" y="76200"/>
            <a:ext cx="8229600" cy="1143000"/>
          </a:xfrm>
        </p:spPr>
        <p:txBody>
          <a:bodyPr/>
          <a:lstStyle/>
          <a:p>
            <a:pPr algn="l"/>
            <a:r>
              <a:rPr lang="en-US" sz="2800" dirty="0" smtClean="0">
                <a:solidFill>
                  <a:srgbClr val="002060"/>
                </a:solidFill>
              </a:rPr>
              <a:t>DRG Opportunity </a:t>
            </a:r>
            <a:r>
              <a:rPr lang="en-US" sz="2800" dirty="0" smtClean="0">
                <a:solidFill>
                  <a:srgbClr val="002060"/>
                </a:solidFill>
              </a:rPr>
              <a:t>(</a:t>
            </a:r>
            <a:r>
              <a:rPr lang="en-US" sz="2800" dirty="0" smtClean="0">
                <a:solidFill>
                  <a:srgbClr val="002060"/>
                </a:solidFill>
              </a:rPr>
              <a:t>33</a:t>
            </a:r>
            <a:r>
              <a:rPr lang="en-US" sz="2800" dirty="0" smtClean="0">
                <a:solidFill>
                  <a:srgbClr val="002060"/>
                </a:solidFill>
              </a:rPr>
              <a:t> Iowa </a:t>
            </a:r>
            <a:r>
              <a:rPr lang="en-US" sz="2800" dirty="0" smtClean="0">
                <a:solidFill>
                  <a:srgbClr val="002060"/>
                </a:solidFill>
              </a:rPr>
              <a:t>PPS Hospitals) </a:t>
            </a:r>
            <a:br>
              <a:rPr lang="en-US" sz="2800" dirty="0" smtClean="0">
                <a:solidFill>
                  <a:srgbClr val="002060"/>
                </a:solidFill>
              </a:rPr>
            </a:br>
            <a:endParaRPr lang="en-US" sz="2800" dirty="0">
              <a:solidFill>
                <a:srgbClr val="002060"/>
              </a:solidFill>
            </a:endParaRPr>
          </a:p>
        </p:txBody>
      </p:sp>
      <p:sp>
        <p:nvSpPr>
          <p:cNvPr id="3" name="TextBox 2"/>
          <p:cNvSpPr txBox="1"/>
          <p:nvPr/>
        </p:nvSpPr>
        <p:spPr>
          <a:xfrm>
            <a:off x="368740" y="5495701"/>
            <a:ext cx="8458200" cy="923330"/>
          </a:xfrm>
          <a:prstGeom prst="rect">
            <a:avLst/>
          </a:prstGeom>
          <a:solidFill>
            <a:schemeClr val="tx1"/>
          </a:solidFill>
          <a:ln>
            <a:solidFill>
              <a:schemeClr val="tx2"/>
            </a:solidFill>
          </a:ln>
        </p:spPr>
        <p:txBody>
          <a:bodyPr wrap="square" rtlCol="0">
            <a:spAutoFit/>
          </a:bodyPr>
          <a:lstStyle/>
          <a:p>
            <a:pPr algn="ctr"/>
            <a:r>
              <a:rPr lang="en-US" sz="1800" dirty="0" smtClean="0">
                <a:solidFill>
                  <a:schemeClr val="bg1"/>
                </a:solidFill>
                <a:latin typeface="+mj-lt"/>
              </a:rPr>
              <a:t>Top 25 DRG’s in </a:t>
            </a:r>
            <a:r>
              <a:rPr lang="en-US" dirty="0" smtClean="0">
                <a:solidFill>
                  <a:schemeClr val="bg1"/>
                </a:solidFill>
                <a:latin typeface="+mj-lt"/>
              </a:rPr>
              <a:t>33 IA</a:t>
            </a:r>
            <a:r>
              <a:rPr lang="en-US" sz="1800" dirty="0" smtClean="0">
                <a:solidFill>
                  <a:schemeClr val="bg1"/>
                </a:solidFill>
                <a:latin typeface="+mj-lt"/>
              </a:rPr>
              <a:t> </a:t>
            </a:r>
            <a:r>
              <a:rPr lang="en-US" sz="1800" dirty="0" smtClean="0">
                <a:solidFill>
                  <a:schemeClr val="bg1"/>
                </a:solidFill>
                <a:latin typeface="+mj-lt"/>
              </a:rPr>
              <a:t>PPS Hospitals make up 47% of Total </a:t>
            </a:r>
            <a:r>
              <a:rPr lang="en-US" sz="1800" dirty="0" smtClean="0">
                <a:solidFill>
                  <a:schemeClr val="bg1"/>
                </a:solidFill>
                <a:latin typeface="+mj-lt"/>
              </a:rPr>
              <a:t>(</a:t>
            </a:r>
            <a:r>
              <a:rPr lang="en-US" dirty="0" smtClean="0">
                <a:solidFill>
                  <a:schemeClr val="bg1"/>
                </a:solidFill>
                <a:latin typeface="+mj-lt"/>
              </a:rPr>
              <a:t>143,862</a:t>
            </a:r>
            <a:r>
              <a:rPr lang="en-US" sz="1800" dirty="0" smtClean="0">
                <a:solidFill>
                  <a:schemeClr val="bg1"/>
                </a:solidFill>
                <a:latin typeface="+mj-lt"/>
              </a:rPr>
              <a:t>) </a:t>
            </a:r>
            <a:r>
              <a:rPr lang="en-US" sz="1800" dirty="0" err="1" smtClean="0">
                <a:solidFill>
                  <a:schemeClr val="bg1"/>
                </a:solidFill>
                <a:latin typeface="+mj-lt"/>
              </a:rPr>
              <a:t>Ptdays</a:t>
            </a:r>
            <a:r>
              <a:rPr lang="en-US" sz="1800" dirty="0" smtClean="0">
                <a:solidFill>
                  <a:schemeClr val="bg1"/>
                </a:solidFill>
                <a:latin typeface="+mj-lt"/>
              </a:rPr>
              <a:t> &gt; GEOLOS</a:t>
            </a:r>
          </a:p>
          <a:p>
            <a:pPr algn="ctr"/>
            <a:r>
              <a:rPr lang="en-US" sz="1800" dirty="0" smtClean="0">
                <a:solidFill>
                  <a:schemeClr val="bg1"/>
                </a:solidFill>
                <a:latin typeface="+mj-lt"/>
              </a:rPr>
              <a:t>The super majority of these DRGs are appropriate for </a:t>
            </a:r>
          </a:p>
          <a:p>
            <a:pPr algn="ctr"/>
            <a:r>
              <a:rPr lang="en-US" sz="1800" dirty="0" smtClean="0">
                <a:solidFill>
                  <a:schemeClr val="bg1"/>
                </a:solidFill>
                <a:latin typeface="+mj-lt"/>
              </a:rPr>
              <a:t>Transitional Care utilizing the CAH swing bed. </a:t>
            </a:r>
            <a:endParaRPr lang="en-US" sz="1800" dirty="0">
              <a:solidFill>
                <a:schemeClr val="bg1"/>
              </a:solidFill>
              <a:latin typeface="+mj-lt"/>
            </a:endParaRPr>
          </a:p>
        </p:txBody>
      </p:sp>
      <p:sp>
        <p:nvSpPr>
          <p:cNvPr id="9" name="Text Box 2"/>
          <p:cNvSpPr txBox="1">
            <a:spLocks noChangeArrowheads="1"/>
          </p:cNvSpPr>
          <p:nvPr/>
        </p:nvSpPr>
        <p:spPr bwMode="auto">
          <a:xfrm>
            <a:off x="685800" y="5252226"/>
            <a:ext cx="2405448" cy="628202"/>
          </a:xfrm>
          <a:prstGeom prst="rect">
            <a:avLst/>
          </a:prstGeom>
          <a:noFill/>
          <a:ln w="9525">
            <a:noFill/>
            <a:miter lim="800000"/>
            <a:headEnd/>
            <a:tailEnd/>
          </a:ln>
        </p:spPr>
        <p:txBody>
          <a:bodyPr rot="0" vert="horz" wrap="square" lIns="91440" tIns="45720" rIns="91440" bIns="45720" anchor="t" anchorCtr="0">
            <a:noAutofit/>
          </a:bodyPr>
          <a:lstStyle/>
          <a:p>
            <a:pPr algn="just">
              <a:lnSpc>
                <a:spcPct val="107000"/>
              </a:lnSpc>
              <a:spcAft>
                <a:spcPts val="800"/>
              </a:spcAft>
            </a:pPr>
            <a:r>
              <a:rPr lang="en-US" sz="800" dirty="0" smtClean="0">
                <a:effectLst/>
                <a:latin typeface="+mj-lt"/>
                <a:ea typeface="Calibri" panose="020F0502020204030204" pitchFamily="34" charset="0"/>
                <a:cs typeface="Times New Roman" panose="02020603050405020304" pitchFamily="18" charset="0"/>
              </a:rPr>
              <a:t>. *</a:t>
            </a:r>
            <a:r>
              <a:rPr lang="en-US" sz="800" dirty="0" smtClean="0">
                <a:latin typeface="+mj-lt"/>
                <a:ea typeface="Calibri" panose="020F0502020204030204" pitchFamily="34" charset="0"/>
                <a:cs typeface="Times New Roman" panose="02020603050405020304" pitchFamily="18" charset="0"/>
              </a:rPr>
              <a:t>Based on </a:t>
            </a:r>
            <a:r>
              <a:rPr lang="en-US" sz="800" dirty="0" err="1" smtClean="0">
                <a:latin typeface="+mj-lt"/>
                <a:ea typeface="Calibri" panose="020F0502020204030204" pitchFamily="34" charset="0"/>
                <a:cs typeface="Times New Roman" panose="02020603050405020304" pitchFamily="18" charset="0"/>
              </a:rPr>
              <a:t>MedPAR</a:t>
            </a:r>
            <a:r>
              <a:rPr lang="en-US" sz="800" dirty="0" smtClean="0">
                <a:latin typeface="+mj-lt"/>
                <a:ea typeface="Calibri" panose="020F0502020204030204" pitchFamily="34" charset="0"/>
                <a:cs typeface="Times New Roman" panose="02020603050405020304" pitchFamily="18" charset="0"/>
              </a:rPr>
              <a:t> data 2020</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5" name="Picture 4"/>
          <p:cNvPicPr>
            <a:picLocks noChangeAspect="1"/>
          </p:cNvPicPr>
          <p:nvPr/>
        </p:nvPicPr>
        <p:blipFill>
          <a:blip r:embed="rId2"/>
          <a:stretch>
            <a:fillRect/>
          </a:stretch>
        </p:blipFill>
        <p:spPr>
          <a:xfrm>
            <a:off x="978312" y="640266"/>
            <a:ext cx="6978650" cy="4540250"/>
          </a:xfrm>
          <a:prstGeom prst="rect">
            <a:avLst/>
          </a:prstGeom>
          <a:ln w="25400">
            <a:solidFill>
              <a:srgbClr val="000000"/>
            </a:solidFill>
          </a:ln>
        </p:spPr>
      </p:pic>
    </p:spTree>
    <p:extLst>
      <p:ext uri="{BB962C8B-B14F-4D97-AF65-F5344CB8AC3E}">
        <p14:creationId xmlns:p14="http://schemas.microsoft.com/office/powerpoint/2010/main" val="8222982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E8D7D1-BFA1-E548-9635-D1F4CCE2F0CB}"/>
              </a:ext>
            </a:extLst>
          </p:cNvPr>
          <p:cNvSpPr>
            <a:spLocks noGrp="1"/>
          </p:cNvSpPr>
          <p:nvPr>
            <p:ph type="title"/>
          </p:nvPr>
        </p:nvSpPr>
        <p:spPr>
          <a:xfrm>
            <a:off x="304800" y="274638"/>
            <a:ext cx="8229600" cy="1143000"/>
          </a:xfrm>
        </p:spPr>
        <p:txBody>
          <a:bodyPr/>
          <a:lstStyle/>
          <a:p>
            <a:pPr algn="l"/>
            <a:r>
              <a:rPr lang="en-US" sz="2800" dirty="0">
                <a:solidFill>
                  <a:srgbClr val="21418E"/>
                </a:solidFill>
              </a:rPr>
              <a:t>Categories and Diagnoses</a:t>
            </a:r>
            <a:br>
              <a:rPr lang="en-US" sz="2800" dirty="0">
                <a:solidFill>
                  <a:srgbClr val="21418E"/>
                </a:solidFill>
              </a:rPr>
            </a:br>
            <a:r>
              <a:rPr lang="en-US" sz="2800" dirty="0">
                <a:solidFill>
                  <a:srgbClr val="21418E"/>
                </a:solidFill>
              </a:rPr>
              <a:t>That Frequently Require Post-Acute Care</a:t>
            </a:r>
          </a:p>
        </p:txBody>
      </p:sp>
      <p:sp>
        <p:nvSpPr>
          <p:cNvPr id="7" name="TextBox 6">
            <a:extLst>
              <a:ext uri="{FF2B5EF4-FFF2-40B4-BE49-F238E27FC236}">
                <a16:creationId xmlns:a16="http://schemas.microsoft.com/office/drawing/2014/main" id="{14FE21A7-201D-8A49-8BF2-CFFF55134CBF}"/>
              </a:ext>
            </a:extLst>
          </p:cNvPr>
          <p:cNvSpPr txBox="1"/>
          <p:nvPr/>
        </p:nvSpPr>
        <p:spPr>
          <a:xfrm>
            <a:off x="685800" y="5638800"/>
            <a:ext cx="5486400" cy="553998"/>
          </a:xfrm>
          <a:prstGeom prst="rect">
            <a:avLst/>
          </a:prstGeom>
          <a:noFill/>
        </p:spPr>
        <p:txBody>
          <a:bodyPr wrap="square" rtlCol="0">
            <a:spAutoFit/>
          </a:bodyPr>
          <a:lstStyle/>
          <a:p>
            <a:r>
              <a:rPr lang="en-US" sz="1000" dirty="0"/>
              <a:t>CC- complication or comorbidities</a:t>
            </a:r>
          </a:p>
          <a:p>
            <a:r>
              <a:rPr lang="en-US" sz="1000" dirty="0"/>
              <a:t>MCC- major complication or comorbidities</a:t>
            </a:r>
          </a:p>
          <a:p>
            <a:r>
              <a:rPr lang="en-US" sz="1000" dirty="0"/>
              <a:t>Over 750 DRGs</a:t>
            </a:r>
          </a:p>
        </p:txBody>
      </p:sp>
      <p:pic>
        <p:nvPicPr>
          <p:cNvPr id="4" name="Picture 3"/>
          <p:cNvPicPr>
            <a:picLocks noChangeAspect="1"/>
          </p:cNvPicPr>
          <p:nvPr/>
        </p:nvPicPr>
        <p:blipFill rotWithShape="1">
          <a:blip r:embed="rId3"/>
          <a:srcRect l="-659" t="12991" r="261" b="12991"/>
          <a:stretch/>
        </p:blipFill>
        <p:spPr>
          <a:xfrm>
            <a:off x="32657" y="1417638"/>
            <a:ext cx="8946823" cy="3611562"/>
          </a:xfrm>
          <a:prstGeom prst="rect">
            <a:avLst/>
          </a:prstGeom>
        </p:spPr>
      </p:pic>
    </p:spTree>
    <p:extLst>
      <p:ext uri="{BB962C8B-B14F-4D97-AF65-F5344CB8AC3E}">
        <p14:creationId xmlns:p14="http://schemas.microsoft.com/office/powerpoint/2010/main" val="16791271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82BF6-6D5F-F645-9B19-2EE2C30C22D9}"/>
              </a:ext>
            </a:extLst>
          </p:cNvPr>
          <p:cNvSpPr>
            <a:spLocks noGrp="1"/>
          </p:cNvSpPr>
          <p:nvPr>
            <p:ph type="title"/>
          </p:nvPr>
        </p:nvSpPr>
        <p:spPr>
          <a:xfrm>
            <a:off x="583722" y="201332"/>
            <a:ext cx="8042276" cy="1336956"/>
          </a:xfrm>
        </p:spPr>
        <p:txBody>
          <a:bodyPr/>
          <a:lstStyle/>
          <a:p>
            <a:pPr algn="l"/>
            <a:r>
              <a:rPr lang="en-US" sz="3200" dirty="0">
                <a:solidFill>
                  <a:srgbClr val="21418E"/>
                </a:solidFill>
              </a:rPr>
              <a:t>Hospital based post-acute</a:t>
            </a:r>
          </a:p>
        </p:txBody>
      </p:sp>
      <p:graphicFrame>
        <p:nvGraphicFramePr>
          <p:cNvPr id="5" name="Content Placeholder 4">
            <a:extLst>
              <a:ext uri="{FF2B5EF4-FFF2-40B4-BE49-F238E27FC236}">
                <a16:creationId xmlns:a16="http://schemas.microsoft.com/office/drawing/2014/main" id="{CA2548C2-A7C7-F347-98C8-558B2F181504}"/>
              </a:ext>
            </a:extLst>
          </p:cNvPr>
          <p:cNvGraphicFramePr>
            <a:graphicFrameLocks noGrp="1"/>
          </p:cNvGraphicFramePr>
          <p:nvPr>
            <p:ph idx="1"/>
            <p:extLst>
              <p:ext uri="{D42A27DB-BD31-4B8C-83A1-F6EECF244321}">
                <p14:modId xmlns:p14="http://schemas.microsoft.com/office/powerpoint/2010/main" val="794657491"/>
              </p:ext>
            </p:extLst>
          </p:nvPr>
        </p:nvGraphicFramePr>
        <p:xfrm>
          <a:off x="549275" y="1066800"/>
          <a:ext cx="8042275" cy="4343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2C9A85C-43D8-5F47-AF4B-486D6DC0976F}"/>
              </a:ext>
            </a:extLst>
          </p:cNvPr>
          <p:cNvSpPr>
            <a:spLocks noGrp="1"/>
          </p:cNvSpPr>
          <p:nvPr>
            <p:ph type="sldNum" sz="quarter" idx="12"/>
          </p:nvPr>
        </p:nvSpPr>
        <p:spPr/>
        <p:txBody>
          <a:bodyPr/>
          <a:lstStyle/>
          <a:p>
            <a:pPr defTabSz="914400" fontAlgn="base">
              <a:spcBef>
                <a:spcPct val="0"/>
              </a:spcBef>
              <a:spcAft>
                <a:spcPct val="0"/>
              </a:spcAft>
            </a:pPr>
            <a:fld id="{17C33A9B-81DC-424F-A282-CDB3A968AF22}" type="slidenum">
              <a:rPr lang="en-US" sz="2400" smtClean="0">
                <a:solidFill>
                  <a:prstClr val="black"/>
                </a:solidFill>
                <a:latin typeface="Tahoma" pitchFamily="34" charset="0"/>
              </a:rPr>
              <a:pPr defTabSz="914400" fontAlgn="base">
                <a:spcBef>
                  <a:spcPct val="0"/>
                </a:spcBef>
                <a:spcAft>
                  <a:spcPct val="0"/>
                </a:spcAft>
              </a:pPr>
              <a:t>34</a:t>
            </a:fld>
            <a:endParaRPr lang="en-US" sz="2400" dirty="0">
              <a:solidFill>
                <a:prstClr val="black"/>
              </a:solidFill>
              <a:latin typeface="Tahoma" pitchFamily="34" charset="0"/>
            </a:endParaRPr>
          </a:p>
        </p:txBody>
      </p:sp>
    </p:spTree>
    <p:extLst>
      <p:ext uri="{BB962C8B-B14F-4D97-AF65-F5344CB8AC3E}">
        <p14:creationId xmlns:p14="http://schemas.microsoft.com/office/powerpoint/2010/main" val="10882185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chemeClr val="tx2"/>
                </a:solidFill>
              </a:rPr>
              <a:t>Types of Skilled Needs</a:t>
            </a:r>
            <a:endParaRPr lang="en-US" sz="2800" i="1" dirty="0">
              <a:solidFill>
                <a:schemeClr val="tx2"/>
              </a:solidFill>
            </a:endParaRPr>
          </a:p>
        </p:txBody>
      </p:sp>
      <p:sp>
        <p:nvSpPr>
          <p:cNvPr id="3" name="Content Placeholder 2"/>
          <p:cNvSpPr>
            <a:spLocks noGrp="1"/>
          </p:cNvSpPr>
          <p:nvPr>
            <p:ph idx="1"/>
          </p:nvPr>
        </p:nvSpPr>
        <p:spPr>
          <a:xfrm>
            <a:off x="685800" y="1600200"/>
            <a:ext cx="7772400" cy="4662488"/>
          </a:xfrm>
        </p:spPr>
        <p:txBody>
          <a:bodyPr/>
          <a:lstStyle/>
          <a:p>
            <a:pPr>
              <a:spcBef>
                <a:spcPts val="0"/>
              </a:spcBef>
              <a:spcAft>
                <a:spcPts val="600"/>
              </a:spcAft>
              <a:buClr>
                <a:schemeClr val="tx2"/>
              </a:buClr>
              <a:buFont typeface="Wingdings" panose="05000000000000000000" pitchFamily="2" charset="2"/>
              <a:buChar char="§"/>
            </a:pPr>
            <a:r>
              <a:rPr lang="en-US" sz="2200" dirty="0"/>
              <a:t>Services safely and effectively </a:t>
            </a:r>
            <a:r>
              <a:rPr lang="en-US" sz="2200" u="sng" dirty="0"/>
              <a:t>performed only by, or under the supervision of</a:t>
            </a:r>
            <a:r>
              <a:rPr lang="en-US" sz="2200" dirty="0"/>
              <a:t> an RN, LPN/LVN (if allowed by regulation), or a qualified therapist</a:t>
            </a:r>
          </a:p>
          <a:p>
            <a:pPr>
              <a:spcBef>
                <a:spcPts val="0"/>
              </a:spcBef>
              <a:spcAft>
                <a:spcPts val="600"/>
              </a:spcAft>
              <a:buClr>
                <a:schemeClr val="tx2"/>
              </a:buClr>
              <a:buFont typeface="Wingdings" panose="05000000000000000000" pitchFamily="2" charset="2"/>
              <a:buChar char="§"/>
            </a:pPr>
            <a:r>
              <a:rPr lang="en-US" sz="2200" dirty="0"/>
              <a:t>Individualized patient assessment demonstrates necessity of </a:t>
            </a:r>
            <a:r>
              <a:rPr lang="en-US" sz="2200" u="sng" dirty="0"/>
              <a:t>the specialized judgment, knowledge, and skills</a:t>
            </a:r>
            <a:r>
              <a:rPr lang="en-US" sz="2200" dirty="0"/>
              <a:t> of an RN, LPN/LVN (if allowed by regulation), or a qualified therapist</a:t>
            </a:r>
          </a:p>
          <a:p>
            <a:pPr>
              <a:spcBef>
                <a:spcPts val="0"/>
              </a:spcBef>
              <a:buClr>
                <a:schemeClr val="tx2"/>
              </a:buClr>
              <a:buFont typeface="Wingdings" panose="05000000000000000000" pitchFamily="2" charset="2"/>
              <a:buChar char="§"/>
            </a:pPr>
            <a:r>
              <a:rPr lang="en-US" sz="2400" b="1" dirty="0"/>
              <a:t>Direct skilled nursing</a:t>
            </a:r>
          </a:p>
          <a:p>
            <a:pPr>
              <a:spcBef>
                <a:spcPts val="0"/>
              </a:spcBef>
              <a:buClr>
                <a:schemeClr val="tx2"/>
              </a:buClr>
              <a:buFont typeface="Wingdings" panose="05000000000000000000" pitchFamily="2" charset="2"/>
              <a:buChar char="§"/>
            </a:pPr>
            <a:r>
              <a:rPr lang="en-US" sz="2400" b="1" dirty="0"/>
              <a:t>Direct skilled therapy </a:t>
            </a:r>
          </a:p>
          <a:p>
            <a:pPr>
              <a:spcBef>
                <a:spcPts val="0"/>
              </a:spcBef>
              <a:buClr>
                <a:schemeClr val="tx2"/>
              </a:buClr>
              <a:buFont typeface="Wingdings" panose="05000000000000000000" pitchFamily="2" charset="2"/>
              <a:buChar char="§"/>
            </a:pPr>
            <a:r>
              <a:rPr lang="en-US" sz="2400" b="1" dirty="0"/>
              <a:t>Teaching and training </a:t>
            </a:r>
          </a:p>
          <a:p>
            <a:pPr>
              <a:spcBef>
                <a:spcPts val="0"/>
              </a:spcBef>
              <a:buClr>
                <a:schemeClr val="tx2"/>
              </a:buClr>
              <a:buFont typeface="Wingdings" panose="05000000000000000000" pitchFamily="2" charset="2"/>
              <a:buChar char="§"/>
            </a:pPr>
            <a:r>
              <a:rPr lang="en-US" sz="2400" b="1" dirty="0"/>
              <a:t>Management and evaluation of a care plan </a:t>
            </a:r>
          </a:p>
          <a:p>
            <a:pPr>
              <a:spcBef>
                <a:spcPts val="0"/>
              </a:spcBef>
              <a:buClr>
                <a:schemeClr val="tx2"/>
              </a:buClr>
              <a:buFont typeface="Wingdings" panose="05000000000000000000" pitchFamily="2" charset="2"/>
              <a:buChar char="§"/>
            </a:pPr>
            <a:r>
              <a:rPr lang="en-US" sz="2400" b="1" dirty="0"/>
              <a:t>Observation and assessment of patient’s condition</a:t>
            </a:r>
          </a:p>
        </p:txBody>
      </p:sp>
    </p:spTree>
    <p:extLst>
      <p:ext uri="{BB962C8B-B14F-4D97-AF65-F5344CB8AC3E}">
        <p14:creationId xmlns:p14="http://schemas.microsoft.com/office/powerpoint/2010/main" val="39524241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1470"/>
            <a:ext cx="8229600" cy="1143000"/>
          </a:xfrm>
        </p:spPr>
        <p:txBody>
          <a:bodyPr>
            <a:normAutofit/>
          </a:bodyPr>
          <a:lstStyle/>
          <a:p>
            <a:pPr algn="l"/>
            <a:r>
              <a:rPr lang="en-US" sz="3200" dirty="0">
                <a:solidFill>
                  <a:srgbClr val="21418E"/>
                </a:solidFill>
                <a:cs typeface="Times New Roman" panose="02020603050405020304" pitchFamily="18" charset="0"/>
              </a:rPr>
              <a:t>Allevant Services</a:t>
            </a:r>
          </a:p>
        </p:txBody>
      </p:sp>
      <p:sp>
        <p:nvSpPr>
          <p:cNvPr id="4" name="Slide Number Placeholder 3"/>
          <p:cNvSpPr>
            <a:spLocks noGrp="1"/>
          </p:cNvSpPr>
          <p:nvPr>
            <p:ph type="sldNum" sz="quarter" idx="12"/>
          </p:nvPr>
        </p:nvSpPr>
        <p:spPr/>
        <p:txBody>
          <a:bodyPr/>
          <a:lstStyle/>
          <a:p>
            <a:pPr>
              <a:defRPr/>
            </a:pPr>
            <a:fld id="{843DD4CC-B596-354C-B498-511103075A86}" type="slidenum">
              <a:rPr lang="en-US" smtClean="0"/>
              <a:pPr>
                <a:defRPr/>
              </a:pPr>
              <a:t>36</a:t>
            </a:fld>
            <a:endParaRPr lang="en-US"/>
          </a:p>
        </p:txBody>
      </p:sp>
      <p:pic>
        <p:nvPicPr>
          <p:cNvPr id="6" name="Picture 5"/>
          <p:cNvPicPr>
            <a:picLocks noChangeAspect="1"/>
          </p:cNvPicPr>
          <p:nvPr/>
        </p:nvPicPr>
        <p:blipFill>
          <a:blip r:embed="rId3"/>
          <a:stretch>
            <a:fillRect/>
          </a:stretch>
        </p:blipFill>
        <p:spPr>
          <a:xfrm>
            <a:off x="1295400" y="1752600"/>
            <a:ext cx="2958530" cy="1796352"/>
          </a:xfrm>
          <a:prstGeom prst="rect">
            <a:avLst/>
          </a:prstGeom>
        </p:spPr>
      </p:pic>
      <p:pic>
        <p:nvPicPr>
          <p:cNvPr id="3" name="Picture 2"/>
          <p:cNvPicPr>
            <a:picLocks noChangeAspect="1"/>
          </p:cNvPicPr>
          <p:nvPr/>
        </p:nvPicPr>
        <p:blipFill>
          <a:blip r:embed="rId4"/>
          <a:stretch>
            <a:fillRect/>
          </a:stretch>
        </p:blipFill>
        <p:spPr>
          <a:xfrm>
            <a:off x="4722395" y="1611561"/>
            <a:ext cx="2590800" cy="1620023"/>
          </a:xfrm>
          <a:prstGeom prst="rect">
            <a:avLst/>
          </a:prstGeom>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0105" y="4417977"/>
            <a:ext cx="2372979" cy="182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itle 1"/>
          <p:cNvSpPr txBox="1">
            <a:spLocks/>
          </p:cNvSpPr>
          <p:nvPr/>
        </p:nvSpPr>
        <p:spPr>
          <a:xfrm>
            <a:off x="1581920" y="1025079"/>
            <a:ext cx="2590800" cy="49878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Clinical Staff            Training &amp; Education</a:t>
            </a:r>
          </a:p>
        </p:txBody>
      </p:sp>
      <p:sp>
        <p:nvSpPr>
          <p:cNvPr id="11" name="Title 1"/>
          <p:cNvSpPr txBox="1">
            <a:spLocks/>
          </p:cNvSpPr>
          <p:nvPr/>
        </p:nvSpPr>
        <p:spPr>
          <a:xfrm>
            <a:off x="4722395" y="1193222"/>
            <a:ext cx="2590800" cy="498782"/>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2000" b="1" dirty="0">
                <a:latin typeface="Times New Roman" panose="02020603050405020304" pitchFamily="18" charset="0"/>
                <a:cs typeface="Times New Roman" panose="02020603050405020304" pitchFamily="18" charset="0"/>
              </a:rPr>
              <a:t>Real Time Data Base</a:t>
            </a:r>
          </a:p>
        </p:txBody>
      </p:sp>
      <p:sp>
        <p:nvSpPr>
          <p:cNvPr id="13" name="Title 1"/>
          <p:cNvSpPr txBox="1">
            <a:spLocks/>
          </p:cNvSpPr>
          <p:nvPr/>
        </p:nvSpPr>
        <p:spPr>
          <a:xfrm>
            <a:off x="3093978" y="3317504"/>
            <a:ext cx="2590800" cy="1035615"/>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Experienced Implementation Team</a:t>
            </a:r>
          </a:p>
          <a:p>
            <a:pPr algn="l"/>
            <a:endParaRPr lang="en-US" sz="2000" dirty="0">
              <a:latin typeface="Times New Roman" panose="02020603050405020304" pitchFamily="18" charset="0"/>
              <a:cs typeface="Times New Roman" panose="02020603050405020304" pitchFamily="18" charset="0"/>
            </a:endParaRPr>
          </a:p>
        </p:txBody>
      </p:sp>
      <p:sp>
        <p:nvSpPr>
          <p:cNvPr id="14" name="Title 1"/>
          <p:cNvSpPr txBox="1">
            <a:spLocks/>
          </p:cNvSpPr>
          <p:nvPr/>
        </p:nvSpPr>
        <p:spPr>
          <a:xfrm>
            <a:off x="6129495" y="3631715"/>
            <a:ext cx="2814201" cy="498782"/>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Branding / Referral Education &amp; Marketing</a:t>
            </a:r>
          </a:p>
        </p:txBody>
      </p:sp>
      <p:pic>
        <p:nvPicPr>
          <p:cNvPr id="399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808" y="4364331"/>
            <a:ext cx="2454914" cy="1934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itle 1"/>
          <p:cNvSpPr txBox="1">
            <a:spLocks/>
          </p:cNvSpPr>
          <p:nvPr/>
        </p:nvSpPr>
        <p:spPr>
          <a:xfrm>
            <a:off x="183865" y="3648770"/>
            <a:ext cx="2590800" cy="968834"/>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000" b="1" dirty="0">
                <a:latin typeface="Times New Roman" panose="02020603050405020304" pitchFamily="18" charset="0"/>
                <a:cs typeface="Times New Roman" panose="02020603050405020304" pitchFamily="18" charset="0"/>
              </a:rPr>
              <a:t>Evidenced Based </a:t>
            </a:r>
          </a:p>
          <a:p>
            <a:r>
              <a:rPr lang="en-US" sz="2000" b="1" dirty="0">
                <a:latin typeface="Times New Roman" panose="02020603050405020304" pitchFamily="18" charset="0"/>
                <a:cs typeface="Times New Roman" panose="02020603050405020304" pitchFamily="18" charset="0"/>
              </a:rPr>
              <a:t>Best Practices</a:t>
            </a:r>
          </a:p>
        </p:txBody>
      </p:sp>
      <p:pic>
        <p:nvPicPr>
          <p:cNvPr id="9" name="Picture 8"/>
          <p:cNvPicPr>
            <a:picLocks noChangeAspect="1"/>
          </p:cNvPicPr>
          <p:nvPr/>
        </p:nvPicPr>
        <p:blipFill>
          <a:blip r:embed="rId7"/>
          <a:stretch>
            <a:fillRect/>
          </a:stretch>
        </p:blipFill>
        <p:spPr>
          <a:xfrm>
            <a:off x="3143636" y="4215359"/>
            <a:ext cx="2491484" cy="1426102"/>
          </a:xfrm>
          <a:prstGeom prst="rect">
            <a:avLst/>
          </a:prstGeom>
        </p:spPr>
      </p:pic>
    </p:spTree>
    <p:extLst>
      <p:ext uri="{BB962C8B-B14F-4D97-AF65-F5344CB8AC3E}">
        <p14:creationId xmlns:p14="http://schemas.microsoft.com/office/powerpoint/2010/main" val="4052431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6186"/>
            <a:ext cx="8042276" cy="1656413"/>
          </a:xfrm>
        </p:spPr>
        <p:txBody>
          <a:bodyPr/>
          <a:lstStyle/>
          <a:p>
            <a:pPr algn="l"/>
            <a:r>
              <a:rPr lang="en-US" sz="3200" dirty="0">
                <a:solidFill>
                  <a:srgbClr val="21418E"/>
                </a:solidFill>
              </a:rPr>
              <a:t>Social Media Strategy</a:t>
            </a:r>
            <a:r>
              <a:rPr lang="en-US" b="1" dirty="0">
                <a:solidFill>
                  <a:srgbClr val="21418E"/>
                </a:solidFill>
              </a:rPr>
              <a:t/>
            </a:r>
            <a:br>
              <a:rPr lang="en-US" b="1" dirty="0">
                <a:solidFill>
                  <a:srgbClr val="21418E"/>
                </a:solidFill>
              </a:rPr>
            </a:br>
            <a:r>
              <a:rPr lang="en-US" sz="1800" b="1" dirty="0">
                <a:solidFill>
                  <a:srgbClr val="21418E"/>
                </a:solidFill>
              </a:rPr>
              <a:t/>
            </a:r>
            <a:br>
              <a:rPr lang="en-US" sz="1800" b="1" dirty="0">
                <a:solidFill>
                  <a:srgbClr val="21418E"/>
                </a:solidFill>
              </a:rPr>
            </a:br>
            <a:r>
              <a:rPr lang="en-US" sz="2400" i="1" dirty="0"/>
              <a:t>You need to know your audience, be familiar with the tools, </a:t>
            </a:r>
            <a:br>
              <a:rPr lang="en-US" sz="2400" i="1" dirty="0"/>
            </a:br>
            <a:r>
              <a:rPr lang="en-US" sz="2400" i="1" dirty="0"/>
              <a:t>and have a good strategy!</a:t>
            </a:r>
          </a:p>
        </p:txBody>
      </p:sp>
      <p:pic>
        <p:nvPicPr>
          <p:cNvPr id="9" name="Picture 8"/>
          <p:cNvPicPr>
            <a:picLocks noChangeAspect="1"/>
          </p:cNvPicPr>
          <p:nvPr/>
        </p:nvPicPr>
        <p:blipFill>
          <a:blip r:embed="rId3"/>
          <a:stretch>
            <a:fillRect/>
          </a:stretch>
        </p:blipFill>
        <p:spPr>
          <a:xfrm>
            <a:off x="4813005" y="2657584"/>
            <a:ext cx="3895629" cy="2341714"/>
          </a:xfrm>
          <a:prstGeom prst="rect">
            <a:avLst/>
          </a:prstGeom>
        </p:spPr>
      </p:pic>
      <p:pic>
        <p:nvPicPr>
          <p:cNvPr id="11" name="Picture 10"/>
          <p:cNvPicPr>
            <a:picLocks noChangeAspect="1"/>
          </p:cNvPicPr>
          <p:nvPr/>
        </p:nvPicPr>
        <p:blipFill>
          <a:blip r:embed="rId4"/>
          <a:stretch>
            <a:fillRect/>
          </a:stretch>
        </p:blipFill>
        <p:spPr>
          <a:xfrm>
            <a:off x="685800" y="2057400"/>
            <a:ext cx="4023709" cy="3542083"/>
          </a:xfrm>
          <a:prstGeom prst="rect">
            <a:avLst/>
          </a:prstGeom>
        </p:spPr>
      </p:pic>
    </p:spTree>
    <p:extLst>
      <p:ext uri="{BB962C8B-B14F-4D97-AF65-F5344CB8AC3E}">
        <p14:creationId xmlns:p14="http://schemas.microsoft.com/office/powerpoint/2010/main" val="39805619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9D92CE-8656-D64B-8E71-1DE9E8479CE4}" type="slidenum">
              <a:rPr lang="en-US" smtClean="0"/>
              <a:pPr>
                <a:defRPr/>
              </a:pPr>
              <a:t>38</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05" y="720101"/>
            <a:ext cx="3886200" cy="3886200"/>
          </a:xfrm>
          <a:prstGeom prst="rect">
            <a:avLst/>
          </a:prstGeom>
        </p:spPr>
      </p:pic>
      <p:sp>
        <p:nvSpPr>
          <p:cNvPr id="7" name="Line Callout 1 6"/>
          <p:cNvSpPr/>
          <p:nvPr/>
        </p:nvSpPr>
        <p:spPr>
          <a:xfrm>
            <a:off x="4726305" y="1225876"/>
            <a:ext cx="2666999" cy="3052007"/>
          </a:xfrm>
          <a:prstGeom prst="borderCallout1">
            <a:avLst>
              <a:gd name="adj1" fmla="val 54907"/>
              <a:gd name="adj2" fmla="val 99924"/>
              <a:gd name="adj3" fmla="val 11049"/>
              <a:gd name="adj4" fmla="val 100501"/>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lvl="1"/>
            <a:r>
              <a:rPr lang="en-US" sz="1500" dirty="0"/>
              <a:t>Accredited CNEs for RN’s and other providers</a:t>
            </a:r>
          </a:p>
          <a:p>
            <a:pPr lvl="1"/>
            <a:endParaRPr lang="en-US" sz="1500" dirty="0"/>
          </a:p>
          <a:p>
            <a:pPr lvl="1"/>
            <a:r>
              <a:rPr lang="en-US" sz="1500" dirty="0"/>
              <a:t>Can be lower cost for nurse and hospital to maintain credentialing and sometimes licensure</a:t>
            </a:r>
          </a:p>
          <a:p>
            <a:pPr marL="557213" lvl="1" indent="-214313">
              <a:buFont typeface="Arial" panose="020B0604020202020204" pitchFamily="34" charset="0"/>
              <a:buChar char="•"/>
            </a:pPr>
            <a:endParaRPr lang="en-US" sz="1500" dirty="0"/>
          </a:p>
          <a:p>
            <a:pPr lvl="1"/>
            <a:r>
              <a:rPr lang="en-US" sz="1500" dirty="0"/>
              <a:t>Quality education that meets or exceeds the education standards of ANCC</a:t>
            </a:r>
          </a:p>
          <a:p>
            <a:endParaRPr lang="en-US" sz="1350" b="1" dirty="0">
              <a:ln w="18415" cmpd="sng">
                <a:noFill/>
                <a:prstDash val="solid"/>
              </a:ln>
              <a:solidFill>
                <a:srgbClr val="FFC000"/>
              </a:solidFill>
            </a:endParaRPr>
          </a:p>
        </p:txBody>
      </p:sp>
      <p:sp>
        <p:nvSpPr>
          <p:cNvPr id="9" name="Title 1"/>
          <p:cNvSpPr>
            <a:spLocks noGrp="1"/>
          </p:cNvSpPr>
          <p:nvPr>
            <p:ph type="title"/>
          </p:nvPr>
        </p:nvSpPr>
        <p:spPr>
          <a:xfrm>
            <a:off x="304800" y="291476"/>
            <a:ext cx="7337456" cy="857250"/>
          </a:xfrm>
        </p:spPr>
        <p:txBody>
          <a:bodyPr>
            <a:normAutofit/>
          </a:bodyPr>
          <a:lstStyle/>
          <a:p>
            <a:pPr algn="l"/>
            <a:r>
              <a:rPr lang="en-US" sz="3200" dirty="0" err="1">
                <a:solidFill>
                  <a:srgbClr val="21418E"/>
                </a:solidFill>
                <a:cs typeface="Times New Roman" panose="02020603050405020304" pitchFamily="18" charset="0"/>
              </a:rPr>
              <a:t>Allevant</a:t>
            </a:r>
            <a:r>
              <a:rPr lang="en-US" sz="3200" dirty="0">
                <a:solidFill>
                  <a:srgbClr val="21418E"/>
                </a:solidFill>
                <a:cs typeface="Times New Roman" panose="02020603050405020304" pitchFamily="18" charset="0"/>
              </a:rPr>
              <a:t> Education</a:t>
            </a:r>
          </a:p>
        </p:txBody>
      </p:sp>
      <p:sp>
        <p:nvSpPr>
          <p:cNvPr id="4" name="TextBox 3"/>
          <p:cNvSpPr txBox="1"/>
          <p:nvPr/>
        </p:nvSpPr>
        <p:spPr>
          <a:xfrm>
            <a:off x="1221105" y="4512445"/>
            <a:ext cx="7010400" cy="923330"/>
          </a:xfrm>
          <a:prstGeom prst="rect">
            <a:avLst/>
          </a:prstGeom>
          <a:noFill/>
        </p:spPr>
        <p:txBody>
          <a:bodyPr wrap="square" rtlCol="0">
            <a:spAutoFit/>
          </a:bodyPr>
          <a:lstStyle/>
          <a:p>
            <a:pPr marL="285750" indent="-285750">
              <a:buFont typeface="Arial" panose="020B0604020202020204" pitchFamily="34" charset="0"/>
              <a:buChar char="•"/>
            </a:pPr>
            <a:r>
              <a:rPr lang="en-US" b="1" dirty="0"/>
              <a:t>2,800 accredited Continuing Nurse Education eligible </a:t>
            </a:r>
            <a:r>
              <a:rPr lang="en-US" b="1" dirty="0" smtClean="0"/>
              <a:t>online learners </a:t>
            </a:r>
          </a:p>
          <a:p>
            <a:pPr marL="285750" indent="-285750">
              <a:buFont typeface="Arial" panose="020B0604020202020204" pitchFamily="34" charset="0"/>
              <a:buChar char="•"/>
            </a:pPr>
            <a:r>
              <a:rPr lang="en-US" b="1" dirty="0" smtClean="0"/>
              <a:t>47,900 </a:t>
            </a:r>
            <a:r>
              <a:rPr lang="en-US" b="1" dirty="0"/>
              <a:t>online education modules </a:t>
            </a:r>
            <a:r>
              <a:rPr lang="en-US" b="1" dirty="0" smtClean="0"/>
              <a:t>completed</a:t>
            </a:r>
          </a:p>
          <a:p>
            <a:pPr marL="285750" indent="-285750">
              <a:buFont typeface="Arial" panose="020B0604020202020204" pitchFamily="34" charset="0"/>
              <a:buChar char="•"/>
            </a:pPr>
            <a:r>
              <a:rPr lang="en-US" b="1" dirty="0" smtClean="0"/>
              <a:t>38,000 </a:t>
            </a:r>
            <a:r>
              <a:rPr lang="en-US" b="1" dirty="0"/>
              <a:t>hours of </a:t>
            </a:r>
            <a:r>
              <a:rPr lang="en-US" b="1" dirty="0" smtClean="0"/>
              <a:t>education completed</a:t>
            </a:r>
            <a:endParaRPr lang="en-US" b="1" dirty="0"/>
          </a:p>
        </p:txBody>
      </p:sp>
    </p:spTree>
    <p:extLst>
      <p:ext uri="{BB962C8B-B14F-4D97-AF65-F5344CB8AC3E}">
        <p14:creationId xmlns:p14="http://schemas.microsoft.com/office/powerpoint/2010/main" val="3884580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1470"/>
            <a:ext cx="8229600" cy="1143000"/>
          </a:xfrm>
        </p:spPr>
        <p:txBody>
          <a:bodyPr>
            <a:normAutofit/>
          </a:bodyPr>
          <a:lstStyle/>
          <a:p>
            <a:pPr algn="l"/>
            <a:r>
              <a:rPr lang="en-US" sz="3200" dirty="0" smtClean="0">
                <a:solidFill>
                  <a:schemeClr val="tx2"/>
                </a:solidFill>
                <a:cs typeface="Times New Roman" panose="02020603050405020304" pitchFamily="18" charset="0"/>
              </a:rPr>
              <a:t>Leadership Data Dashboard</a:t>
            </a:r>
            <a:endParaRPr lang="en-US" sz="3200" dirty="0">
              <a:solidFill>
                <a:schemeClr val="tx2"/>
              </a:solidFill>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843DD4CC-B596-354C-B498-511103075A86}" type="slidenum">
              <a:rPr lang="en-US" smtClean="0"/>
              <a:pPr>
                <a:defRPr/>
              </a:pPr>
              <a:t>39</a:t>
            </a:fld>
            <a:endParaRPr lang="en-US"/>
          </a:p>
        </p:txBody>
      </p:sp>
      <p:pic>
        <p:nvPicPr>
          <p:cNvPr id="5" name="Picture 4"/>
          <p:cNvPicPr>
            <a:picLocks noChangeAspect="1"/>
          </p:cNvPicPr>
          <p:nvPr/>
        </p:nvPicPr>
        <p:blipFill rotWithShape="1">
          <a:blip r:embed="rId3"/>
          <a:srcRect l="25479" t="15535" r="26976" b="7085"/>
          <a:stretch/>
        </p:blipFill>
        <p:spPr>
          <a:xfrm>
            <a:off x="228600" y="770507"/>
            <a:ext cx="6096000" cy="5580846"/>
          </a:xfrm>
          <a:prstGeom prst="rect">
            <a:avLst/>
          </a:prstGeom>
          <a:ln w="25400">
            <a:solidFill>
              <a:schemeClr val="accent1"/>
            </a:solidFill>
          </a:ln>
        </p:spPr>
      </p:pic>
      <p:sp>
        <p:nvSpPr>
          <p:cNvPr id="6" name="TextBox 5"/>
          <p:cNvSpPr txBox="1"/>
          <p:nvPr/>
        </p:nvSpPr>
        <p:spPr>
          <a:xfrm>
            <a:off x="6477000" y="1981200"/>
            <a:ext cx="2514600" cy="2616101"/>
          </a:xfrm>
          <a:prstGeom prst="rect">
            <a:avLst/>
          </a:prstGeom>
          <a:solidFill>
            <a:schemeClr val="tx2">
              <a:lumMod val="60000"/>
              <a:lumOff val="40000"/>
            </a:schemeClr>
          </a:solidFill>
        </p:spPr>
        <p:txBody>
          <a:bodyPr wrap="square" rtlCol="0">
            <a:spAutoFit/>
          </a:bodyPr>
          <a:lstStyle/>
          <a:p>
            <a:pPr marL="285750" indent="-285750">
              <a:buFont typeface="Arial" panose="020B0604020202020204" pitchFamily="34" charset="0"/>
              <a:buChar char="•"/>
            </a:pPr>
            <a:endParaRPr lang="en-US" b="1" dirty="0" smtClean="0">
              <a:solidFill>
                <a:schemeClr val="bg1"/>
              </a:solidFill>
            </a:endParaRPr>
          </a:p>
          <a:p>
            <a:pPr marL="285750" indent="-285750">
              <a:buFont typeface="Arial" panose="020B0604020202020204" pitchFamily="34" charset="0"/>
              <a:buChar char="•"/>
            </a:pPr>
            <a:r>
              <a:rPr lang="en-US" sz="1600" b="1" dirty="0" smtClean="0">
                <a:solidFill>
                  <a:schemeClr val="bg1"/>
                </a:solidFill>
              </a:rPr>
              <a:t>Quickly measure/report quality and growth outcomes</a:t>
            </a:r>
          </a:p>
          <a:p>
            <a:pPr marL="285750" indent="-285750">
              <a:buFont typeface="Arial" panose="020B0604020202020204" pitchFamily="34" charset="0"/>
              <a:buChar char="•"/>
            </a:pPr>
            <a:r>
              <a:rPr lang="en-US" sz="1600" b="1" dirty="0" smtClean="0">
                <a:solidFill>
                  <a:schemeClr val="bg1"/>
                </a:solidFill>
              </a:rPr>
              <a:t>Easy access to detailed graphs</a:t>
            </a:r>
          </a:p>
          <a:p>
            <a:pPr marL="285750" indent="-285750">
              <a:buFont typeface="Arial" panose="020B0604020202020204" pitchFamily="34" charset="0"/>
              <a:buChar char="•"/>
            </a:pPr>
            <a:r>
              <a:rPr lang="en-US" sz="1600" b="1" dirty="0" smtClean="0">
                <a:solidFill>
                  <a:schemeClr val="bg1"/>
                </a:solidFill>
              </a:rPr>
              <a:t>Benchmark performance with other sites</a:t>
            </a:r>
          </a:p>
          <a:p>
            <a:endParaRPr lang="en-US" dirty="0">
              <a:solidFill>
                <a:schemeClr val="bg1"/>
              </a:solidFill>
            </a:endParaRPr>
          </a:p>
        </p:txBody>
      </p:sp>
    </p:spTree>
    <p:extLst>
      <p:ext uri="{BB962C8B-B14F-4D97-AF65-F5344CB8AC3E}">
        <p14:creationId xmlns:p14="http://schemas.microsoft.com/office/powerpoint/2010/main" val="1377500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8D9D92CE-8656-D64B-8E71-1DE9E8479CE4}" type="slidenum">
              <a:rPr lang="en-US" smtClean="0"/>
              <a:pPr>
                <a:defRPr/>
              </a:pPr>
              <a:t>4</a:t>
            </a:fld>
            <a:endParaRPr lang="en-US"/>
          </a:p>
        </p:txBody>
      </p:sp>
      <p:sp>
        <p:nvSpPr>
          <p:cNvPr id="7" name="Rectangle 7"/>
          <p:cNvSpPr txBox="1">
            <a:spLocks/>
          </p:cNvSpPr>
          <p:nvPr/>
        </p:nvSpPr>
        <p:spPr>
          <a:xfrm>
            <a:off x="175036" y="242230"/>
            <a:ext cx="8229600" cy="125622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pPr algn="l"/>
            <a:r>
              <a:rPr lang="en-US" sz="3200" dirty="0">
                <a:solidFill>
                  <a:schemeClr val="tx2"/>
                </a:solidFill>
              </a:rPr>
              <a:t>Transitional </a:t>
            </a:r>
            <a:r>
              <a:rPr lang="en-US" sz="3200" dirty="0" smtClean="0">
                <a:solidFill>
                  <a:schemeClr val="tx2"/>
                </a:solidFill>
              </a:rPr>
              <a:t>Care</a:t>
            </a:r>
          </a:p>
          <a:p>
            <a:pPr algn="l"/>
            <a:r>
              <a:rPr lang="en-US" sz="2000" dirty="0" smtClean="0">
                <a:solidFill>
                  <a:schemeClr val="tx2"/>
                </a:solidFill>
              </a:rPr>
              <a:t>A comprehensive post-acute care program maximizing the use of Swing Beds.  </a:t>
            </a:r>
            <a:r>
              <a:rPr lang="en-US" sz="2000" i="1" dirty="0" smtClean="0">
                <a:solidFill>
                  <a:schemeClr val="tx2"/>
                </a:solidFill>
              </a:rPr>
              <a:t>High </a:t>
            </a:r>
            <a:r>
              <a:rPr lang="en-US" sz="2000" i="1" dirty="0">
                <a:solidFill>
                  <a:schemeClr val="tx2"/>
                </a:solidFill>
              </a:rPr>
              <a:t>quality value proposition for patients </a:t>
            </a:r>
            <a:r>
              <a:rPr lang="en-US" sz="2000" i="1" dirty="0" smtClean="0">
                <a:solidFill>
                  <a:schemeClr val="tx2"/>
                </a:solidFill>
              </a:rPr>
              <a:t>who </a:t>
            </a:r>
            <a:r>
              <a:rPr lang="en-US" sz="2000" i="1" dirty="0">
                <a:solidFill>
                  <a:schemeClr val="tx2"/>
                </a:solidFill>
              </a:rPr>
              <a:t>no longer need Acute Care but are not ready to go home</a:t>
            </a:r>
          </a:p>
        </p:txBody>
      </p:sp>
      <p:grpSp>
        <p:nvGrpSpPr>
          <p:cNvPr id="21" name="Group 20"/>
          <p:cNvGrpSpPr/>
          <p:nvPr/>
        </p:nvGrpSpPr>
        <p:grpSpPr>
          <a:xfrm>
            <a:off x="889539" y="1803337"/>
            <a:ext cx="7018202" cy="4172291"/>
            <a:chOff x="889539" y="1735250"/>
            <a:chExt cx="7018202" cy="4172291"/>
          </a:xfrm>
        </p:grpSpPr>
        <p:sp>
          <p:nvSpPr>
            <p:cNvPr id="11" name="Left-Right-Up Arrow 10"/>
            <p:cNvSpPr/>
            <p:nvPr/>
          </p:nvSpPr>
          <p:spPr>
            <a:xfrm rot="10800000">
              <a:off x="4058314" y="3239521"/>
              <a:ext cx="1066800" cy="762000"/>
            </a:xfrm>
            <a:prstGeom prst="leftRightUpArrow">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0" name="Group 19"/>
            <p:cNvGrpSpPr/>
            <p:nvPr/>
          </p:nvGrpSpPr>
          <p:grpSpPr>
            <a:xfrm>
              <a:off x="2819400" y="3998076"/>
              <a:ext cx="3697028" cy="1909465"/>
              <a:chOff x="2819400" y="3998076"/>
              <a:chExt cx="3697028" cy="1909465"/>
            </a:xfrm>
          </p:grpSpPr>
          <p:sp>
            <p:nvSpPr>
              <p:cNvPr id="10" name="Rounded Rectangle 9"/>
              <p:cNvSpPr/>
              <p:nvPr/>
            </p:nvSpPr>
            <p:spPr>
              <a:xfrm>
                <a:off x="2819400" y="4459741"/>
                <a:ext cx="3697028" cy="1447800"/>
              </a:xfrm>
              <a:prstGeom prst="roundRect">
                <a:avLst/>
              </a:prstGeom>
              <a:solidFill>
                <a:schemeClr val="tx2">
                  <a:lumMod val="20000"/>
                  <a:lumOff val="8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Care closer to home</a:t>
                </a:r>
              </a:p>
              <a:p>
                <a:pPr marL="285750" indent="-285750">
                  <a:buFont typeface="Arial" panose="020B0604020202020204" pitchFamily="34" charset="0"/>
                  <a:buChar char="•"/>
                </a:pPr>
                <a:r>
                  <a:rPr lang="en-US" sz="1600" b="1" dirty="0" smtClean="0">
                    <a:solidFill>
                      <a:schemeClr val="tx1"/>
                    </a:solidFill>
                  </a:rPr>
                  <a:t>Shorter length of stay</a:t>
                </a:r>
              </a:p>
              <a:p>
                <a:pPr marL="285750" indent="-285750">
                  <a:buFont typeface="Arial" panose="020B0604020202020204" pitchFamily="34" charset="0"/>
                  <a:buChar char="•"/>
                </a:pPr>
                <a:r>
                  <a:rPr lang="en-US" sz="1600" b="1" dirty="0" smtClean="0">
                    <a:solidFill>
                      <a:schemeClr val="tx1"/>
                    </a:solidFill>
                  </a:rPr>
                  <a:t>Higher likelihood of home discharge</a:t>
                </a:r>
              </a:p>
              <a:p>
                <a:pPr marL="285750" indent="-285750">
                  <a:buFont typeface="Arial" panose="020B0604020202020204" pitchFamily="34" charset="0"/>
                  <a:buChar char="•"/>
                </a:pPr>
                <a:r>
                  <a:rPr lang="en-US" sz="1600" b="1" dirty="0" smtClean="0">
                    <a:solidFill>
                      <a:schemeClr val="tx1"/>
                    </a:solidFill>
                  </a:rPr>
                  <a:t>Reduced harm</a:t>
                </a:r>
              </a:p>
            </p:txBody>
          </p:sp>
          <p:sp>
            <p:nvSpPr>
              <p:cNvPr id="13" name="Rectangle 12"/>
              <p:cNvSpPr/>
              <p:nvPr/>
            </p:nvSpPr>
            <p:spPr>
              <a:xfrm>
                <a:off x="3306169" y="3998076"/>
                <a:ext cx="2571087" cy="461665"/>
              </a:xfrm>
              <a:prstGeom prst="rect">
                <a:avLst/>
              </a:prstGeom>
              <a:noFill/>
            </p:spPr>
            <p:txBody>
              <a:bodyPr wrap="squar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rPr>
                  <a:t>Patient</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grpSp>
        <p:grpSp>
          <p:nvGrpSpPr>
            <p:cNvPr id="18" name="Group 17"/>
            <p:cNvGrpSpPr/>
            <p:nvPr/>
          </p:nvGrpSpPr>
          <p:grpSpPr>
            <a:xfrm>
              <a:off x="889539" y="1735250"/>
              <a:ext cx="3016375" cy="2131709"/>
              <a:chOff x="909253" y="1604133"/>
              <a:chExt cx="3016375" cy="2131709"/>
            </a:xfrm>
          </p:grpSpPr>
          <p:sp>
            <p:nvSpPr>
              <p:cNvPr id="5" name="Rounded Rectangle 4"/>
              <p:cNvSpPr/>
              <p:nvPr/>
            </p:nvSpPr>
            <p:spPr>
              <a:xfrm>
                <a:off x="1295400" y="2073162"/>
                <a:ext cx="2630228" cy="1662680"/>
              </a:xfrm>
              <a:prstGeom prst="roundRect">
                <a:avLst/>
              </a:prstGeom>
              <a:solidFill>
                <a:schemeClr val="tx2">
                  <a:lumMod val="20000"/>
                  <a:lumOff val="8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Earlier discharge &amp; improved patient flow</a:t>
                </a:r>
              </a:p>
              <a:p>
                <a:pPr marL="285750" indent="-285750">
                  <a:buFont typeface="Arial" panose="020B0604020202020204" pitchFamily="34" charset="0"/>
                  <a:buChar char="•"/>
                </a:pPr>
                <a:r>
                  <a:rPr lang="en-US" sz="1600" b="1" dirty="0" smtClean="0">
                    <a:solidFill>
                      <a:schemeClr val="tx1"/>
                    </a:solidFill>
                  </a:rPr>
                  <a:t>Lower readmission rate</a:t>
                </a:r>
              </a:p>
              <a:p>
                <a:pPr marL="285750" indent="-285750">
                  <a:buFont typeface="Arial" panose="020B0604020202020204" pitchFamily="34" charset="0"/>
                  <a:buChar char="•"/>
                </a:pPr>
                <a:r>
                  <a:rPr lang="en-US" sz="1600" b="1" dirty="0" smtClean="0">
                    <a:solidFill>
                      <a:schemeClr val="tx1"/>
                    </a:solidFill>
                  </a:rPr>
                  <a:t>Positive quality &amp; financial impact</a:t>
                </a:r>
              </a:p>
            </p:txBody>
          </p:sp>
          <p:sp>
            <p:nvSpPr>
              <p:cNvPr id="14" name="Rectangle 13"/>
              <p:cNvSpPr/>
              <p:nvPr/>
            </p:nvSpPr>
            <p:spPr>
              <a:xfrm>
                <a:off x="909253" y="1605114"/>
                <a:ext cx="2571087" cy="461665"/>
              </a:xfrm>
              <a:prstGeom prst="rect">
                <a:avLst/>
              </a:prstGeom>
              <a:noFill/>
            </p:spPr>
            <p:txBody>
              <a:bodyPr wrap="squar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rPr>
                  <a:t>Acute Care</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16" name="Oval 15"/>
              <p:cNvSpPr/>
              <p:nvPr/>
            </p:nvSpPr>
            <p:spPr>
              <a:xfrm>
                <a:off x="2946940" y="1604133"/>
                <a:ext cx="533400" cy="427442"/>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a:t>
                </a:r>
                <a:endParaRPr lang="en-US" b="1" dirty="0"/>
              </a:p>
            </p:txBody>
          </p:sp>
        </p:grpSp>
        <p:grpSp>
          <p:nvGrpSpPr>
            <p:cNvPr id="19" name="Group 18"/>
            <p:cNvGrpSpPr/>
            <p:nvPr/>
          </p:nvGrpSpPr>
          <p:grpSpPr>
            <a:xfrm>
              <a:off x="4974771" y="1740595"/>
              <a:ext cx="2932970" cy="2134121"/>
              <a:chOff x="4974771" y="1740595"/>
              <a:chExt cx="2932970" cy="2134121"/>
            </a:xfrm>
          </p:grpSpPr>
          <p:sp>
            <p:nvSpPr>
              <p:cNvPr id="8" name="Rounded Rectangle 7"/>
              <p:cNvSpPr/>
              <p:nvPr/>
            </p:nvSpPr>
            <p:spPr>
              <a:xfrm>
                <a:off x="5277513" y="2214566"/>
                <a:ext cx="2630228" cy="1660150"/>
              </a:xfrm>
              <a:prstGeom prst="roundRect">
                <a:avLst/>
              </a:prstGeom>
              <a:solidFill>
                <a:schemeClr val="tx2">
                  <a:lumMod val="20000"/>
                  <a:lumOff val="80000"/>
                </a:schemeClr>
              </a:solidFill>
              <a:ln w="25400"/>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Arial" panose="020B0604020202020204" pitchFamily="34" charset="0"/>
                  <a:buChar char="•"/>
                </a:pPr>
                <a:r>
                  <a:rPr lang="en-US" sz="1600" b="1" dirty="0" smtClean="0">
                    <a:solidFill>
                      <a:schemeClr val="tx1"/>
                    </a:solidFill>
                  </a:rPr>
                  <a:t>Expand scope of services</a:t>
                </a:r>
              </a:p>
              <a:p>
                <a:pPr marL="285750" indent="-285750">
                  <a:buFont typeface="Arial" panose="020B0604020202020204" pitchFamily="34" charset="0"/>
                  <a:buChar char="•"/>
                </a:pPr>
                <a:r>
                  <a:rPr lang="en-US" sz="1600" b="1" dirty="0" smtClean="0">
                    <a:solidFill>
                      <a:schemeClr val="tx1"/>
                    </a:solidFill>
                  </a:rPr>
                  <a:t>Care for more patients locally</a:t>
                </a:r>
              </a:p>
              <a:p>
                <a:pPr marL="285750" indent="-285750">
                  <a:buFont typeface="Arial" panose="020B0604020202020204" pitchFamily="34" charset="0"/>
                  <a:buChar char="•"/>
                </a:pPr>
                <a:r>
                  <a:rPr lang="en-US" sz="1600" b="1" dirty="0" smtClean="0">
                    <a:solidFill>
                      <a:schemeClr val="tx1"/>
                    </a:solidFill>
                  </a:rPr>
                  <a:t>Increase revenues</a:t>
                </a:r>
              </a:p>
            </p:txBody>
          </p:sp>
          <p:sp>
            <p:nvSpPr>
              <p:cNvPr id="15" name="Rectangle 14"/>
              <p:cNvSpPr/>
              <p:nvPr/>
            </p:nvSpPr>
            <p:spPr>
              <a:xfrm>
                <a:off x="4974771" y="1740595"/>
                <a:ext cx="2571087" cy="461665"/>
              </a:xfrm>
              <a:prstGeom prst="rect">
                <a:avLst/>
              </a:prstGeom>
              <a:noFill/>
            </p:spPr>
            <p:txBody>
              <a:bodyPr wrap="square" lIns="91440" tIns="45720" rIns="91440" bIns="45720">
                <a:spAutoFit/>
              </a:bodyPr>
              <a:lstStyle/>
              <a:p>
                <a:pPr algn="ctr"/>
                <a:r>
                  <a:rPr lang="en-US" sz="2400" b="0" cap="none" spc="0" dirty="0" smtClean="0">
                    <a:ln w="0"/>
                    <a:solidFill>
                      <a:schemeClr val="accent1"/>
                    </a:solidFill>
                    <a:effectLst>
                      <a:outerShdw blurRad="38100" dist="25400" dir="5400000" algn="ctr" rotWithShape="0">
                        <a:srgbClr val="6E747A">
                          <a:alpha val="43000"/>
                        </a:srgbClr>
                      </a:outerShdw>
                    </a:effectLst>
                  </a:rPr>
                  <a:t>Critical Access</a:t>
                </a:r>
                <a:endParaRPr lang="en-US" sz="2400" b="0" cap="none" spc="0" dirty="0">
                  <a:ln w="0"/>
                  <a:solidFill>
                    <a:schemeClr val="accent1"/>
                  </a:solidFill>
                  <a:effectLst>
                    <a:outerShdw blurRad="38100" dist="25400" dir="5400000" algn="ctr" rotWithShape="0">
                      <a:srgbClr val="6E747A">
                        <a:alpha val="43000"/>
                      </a:srgbClr>
                    </a:outerShdw>
                  </a:effectLst>
                </a:endParaRPr>
              </a:p>
            </p:txBody>
          </p:sp>
          <p:sp>
            <p:nvSpPr>
              <p:cNvPr id="17" name="Oval 16"/>
              <p:cNvSpPr/>
              <p:nvPr/>
            </p:nvSpPr>
            <p:spPr>
              <a:xfrm>
                <a:off x="7162800" y="1753342"/>
                <a:ext cx="533400" cy="427442"/>
              </a:xfrm>
              <a:prstGeom prst="ellipse">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H</a:t>
                </a:r>
                <a:endParaRPr lang="en-US" b="1" dirty="0"/>
              </a:p>
            </p:txBody>
          </p:sp>
        </p:grpSp>
      </p:grpSp>
    </p:spTree>
    <p:extLst>
      <p:ext uri="{BB962C8B-B14F-4D97-AF65-F5344CB8AC3E}">
        <p14:creationId xmlns:p14="http://schemas.microsoft.com/office/powerpoint/2010/main" val="52175827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127693"/>
            <a:ext cx="8042276" cy="1336956"/>
          </a:xfrm>
        </p:spPr>
        <p:txBody>
          <a:bodyPr/>
          <a:lstStyle/>
          <a:p>
            <a:pPr algn="l"/>
            <a:r>
              <a:rPr lang="en-US" sz="3200" dirty="0">
                <a:solidFill>
                  <a:srgbClr val="21418E"/>
                </a:solidFill>
              </a:rPr>
              <a:t>Reality of Transitional Care</a:t>
            </a:r>
            <a:r>
              <a:rPr lang="en-US" sz="3600" dirty="0"/>
              <a:t/>
            </a:r>
            <a:br>
              <a:rPr lang="en-US" sz="3600" dirty="0"/>
            </a:br>
            <a:endParaRPr lang="en-US" sz="3600" dirty="0"/>
          </a:p>
        </p:txBody>
      </p:sp>
      <p:sp>
        <p:nvSpPr>
          <p:cNvPr id="6" name="Content Placeholder 5"/>
          <p:cNvSpPr>
            <a:spLocks noGrp="1"/>
          </p:cNvSpPr>
          <p:nvPr>
            <p:ph idx="1"/>
          </p:nvPr>
        </p:nvSpPr>
        <p:spPr>
          <a:xfrm>
            <a:off x="609600" y="1499397"/>
            <a:ext cx="8042276" cy="4343400"/>
          </a:xfrm>
        </p:spPr>
        <p:txBody>
          <a:bodyPr>
            <a:normAutofit/>
          </a:bodyPr>
          <a:lstStyle/>
          <a:p>
            <a:r>
              <a:rPr lang="en-US" b="1" i="1" dirty="0"/>
              <a:t>Highly rewarding </a:t>
            </a:r>
            <a:r>
              <a:rPr lang="en-US" dirty="0"/>
              <a:t>for staff</a:t>
            </a:r>
          </a:p>
          <a:p>
            <a:r>
              <a:rPr lang="en-US" b="1" i="1" dirty="0"/>
              <a:t>Culture shift </a:t>
            </a:r>
          </a:p>
          <a:p>
            <a:r>
              <a:rPr lang="en-US" dirty="0"/>
              <a:t>Care for more </a:t>
            </a:r>
            <a:r>
              <a:rPr lang="en-US" b="1" i="1" dirty="0"/>
              <a:t>patients locally</a:t>
            </a:r>
          </a:p>
          <a:p>
            <a:r>
              <a:rPr lang="en-US" b="1" i="1" dirty="0"/>
              <a:t>Positively impact revenues</a:t>
            </a:r>
          </a:p>
          <a:p>
            <a:r>
              <a:rPr lang="en-US" b="1" i="1" dirty="0"/>
              <a:t>“Golden Moment”</a:t>
            </a:r>
          </a:p>
        </p:txBody>
      </p:sp>
    </p:spTree>
    <p:extLst>
      <p:ext uri="{BB962C8B-B14F-4D97-AF65-F5344CB8AC3E}">
        <p14:creationId xmlns:p14="http://schemas.microsoft.com/office/powerpoint/2010/main" val="38819006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7E559B-34A2-694B-800D-B148FC9792D8}"/>
              </a:ext>
            </a:extLst>
          </p:cNvPr>
          <p:cNvSpPr/>
          <p:nvPr/>
        </p:nvSpPr>
        <p:spPr>
          <a:xfrm>
            <a:off x="533400" y="2971800"/>
            <a:ext cx="7315200" cy="2831544"/>
          </a:xfrm>
          <a:prstGeom prst="rect">
            <a:avLst/>
          </a:prstGeom>
        </p:spPr>
        <p:txBody>
          <a:bodyPr wrap="square">
            <a:spAutoFit/>
          </a:bodyPr>
          <a:lstStyle/>
          <a:p>
            <a:r>
              <a:rPr lang="en-US" sz="3200" i="1" dirty="0"/>
              <a:t>Healthcare disparities in rural communities are tremendous and Life expectancy is going in the wrong direction, cancers related to obesity are going to surpass cancers related to tobacco</a:t>
            </a:r>
            <a:r>
              <a:rPr lang="en-US" dirty="0"/>
              <a:t/>
            </a:r>
            <a:br>
              <a:rPr lang="en-US" dirty="0"/>
            </a:br>
            <a:endParaRPr lang="en-US" dirty="0"/>
          </a:p>
        </p:txBody>
      </p:sp>
    </p:spTree>
    <p:extLst>
      <p:ext uri="{BB962C8B-B14F-4D97-AF65-F5344CB8AC3E}">
        <p14:creationId xmlns:p14="http://schemas.microsoft.com/office/powerpoint/2010/main" val="282879345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381000"/>
            <a:ext cx="8168634" cy="1143000"/>
          </a:xfrm>
        </p:spPr>
        <p:txBody>
          <a:bodyPr/>
          <a:lstStyle/>
          <a:p>
            <a:pPr algn="l"/>
            <a:r>
              <a:rPr lang="en-US" sz="3200" dirty="0"/>
              <a:t/>
            </a:r>
            <a:br>
              <a:rPr lang="en-US" sz="3200" dirty="0"/>
            </a:br>
            <a:r>
              <a:rPr lang="en-US" sz="2800" dirty="0" smtClean="0"/>
              <a:t>MENDS® </a:t>
            </a:r>
            <a:r>
              <a:rPr lang="en-US" sz="2800" dirty="0"/>
              <a:t>Treatment: More energy, live longer, weight loss, cholesterol reduction, improved blood flow, blood pressure reduction and a lot more</a:t>
            </a:r>
            <a:br>
              <a:rPr lang="en-US" sz="2800" dirty="0"/>
            </a:br>
            <a:endParaRPr lang="en-US" sz="2800" dirty="0"/>
          </a:p>
        </p:txBody>
      </p:sp>
      <p:pic>
        <p:nvPicPr>
          <p:cNvPr id="5" name="Picture 4"/>
          <p:cNvPicPr>
            <a:picLocks noChangeAspect="1"/>
          </p:cNvPicPr>
          <p:nvPr/>
        </p:nvPicPr>
        <p:blipFill>
          <a:blip r:embed="rId3"/>
          <a:stretch>
            <a:fillRect/>
          </a:stretch>
        </p:blipFill>
        <p:spPr>
          <a:xfrm>
            <a:off x="2631262" y="2971800"/>
            <a:ext cx="3424275" cy="1911223"/>
          </a:xfrm>
          <a:prstGeom prst="rect">
            <a:avLst/>
          </a:prstGeom>
        </p:spPr>
      </p:pic>
      <p:sp>
        <p:nvSpPr>
          <p:cNvPr id="4" name="TextBox 3"/>
          <p:cNvSpPr txBox="1"/>
          <p:nvPr/>
        </p:nvSpPr>
        <p:spPr>
          <a:xfrm>
            <a:off x="4495800" y="3276600"/>
            <a:ext cx="1098886" cy="461665"/>
          </a:xfrm>
          <a:prstGeom prst="rect">
            <a:avLst/>
          </a:prstGeom>
          <a:noFill/>
        </p:spPr>
        <p:txBody>
          <a:bodyPr wrap="square" rtlCol="0">
            <a:spAutoFit/>
          </a:bodyPr>
          <a:lstStyle/>
          <a:p>
            <a:r>
              <a:rPr lang="en-US" sz="2400" dirty="0" smtClean="0"/>
              <a:t>®</a:t>
            </a:r>
            <a:endParaRPr lang="en-US" sz="2400" dirty="0"/>
          </a:p>
        </p:txBody>
      </p:sp>
    </p:spTree>
    <p:extLst>
      <p:ext uri="{BB962C8B-B14F-4D97-AF65-F5344CB8AC3E}">
        <p14:creationId xmlns:p14="http://schemas.microsoft.com/office/powerpoint/2010/main" val="206930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042276" cy="1336956"/>
          </a:xfrm>
        </p:spPr>
        <p:txBody>
          <a:bodyPr/>
          <a:lstStyle/>
          <a:p>
            <a:pPr algn="l"/>
            <a:r>
              <a:rPr lang="en-US" sz="3200" dirty="0">
                <a:solidFill>
                  <a:srgbClr val="21418E"/>
                </a:solidFill>
              </a:rPr>
              <a:t>My Framingham Experiment</a:t>
            </a:r>
            <a:r>
              <a:rPr lang="en-US" sz="3600" dirty="0"/>
              <a:t/>
            </a:r>
            <a:br>
              <a:rPr lang="en-US" sz="3600" dirty="0"/>
            </a:br>
            <a:endParaRPr lang="en-US" sz="3600" dirty="0"/>
          </a:p>
        </p:txBody>
      </p:sp>
      <p:sp>
        <p:nvSpPr>
          <p:cNvPr id="3" name="Content Placeholder 2"/>
          <p:cNvSpPr>
            <a:spLocks noGrp="1"/>
          </p:cNvSpPr>
          <p:nvPr>
            <p:ph idx="1"/>
          </p:nvPr>
        </p:nvSpPr>
        <p:spPr>
          <a:xfrm>
            <a:off x="573436" y="1143000"/>
            <a:ext cx="8042276" cy="4343400"/>
          </a:xfrm>
        </p:spPr>
        <p:txBody>
          <a:bodyPr/>
          <a:lstStyle/>
          <a:p>
            <a:r>
              <a:rPr lang="en-US" dirty="0"/>
              <a:t>BMI 28 to 23</a:t>
            </a:r>
          </a:p>
          <a:p>
            <a:r>
              <a:rPr lang="en-US" dirty="0"/>
              <a:t>Weight 178 to 150</a:t>
            </a:r>
          </a:p>
          <a:p>
            <a:r>
              <a:rPr lang="en-US" dirty="0"/>
              <a:t>LDL Cholesterol 154 to 80</a:t>
            </a:r>
          </a:p>
          <a:p>
            <a:r>
              <a:rPr lang="en-US" dirty="0"/>
              <a:t>Total Cholesterol 230 to 148</a:t>
            </a:r>
          </a:p>
          <a:p>
            <a:r>
              <a:rPr lang="en-US" dirty="0"/>
              <a:t>Systolic blood pressure 150 to 120</a:t>
            </a:r>
          </a:p>
          <a:p>
            <a:r>
              <a:rPr lang="en-US" dirty="0"/>
              <a:t> HDL Cholesterol unchanged</a:t>
            </a:r>
          </a:p>
          <a:p>
            <a:r>
              <a:rPr lang="en-US" dirty="0"/>
              <a:t>Framingham </a:t>
            </a:r>
            <a:r>
              <a:rPr lang="en-US" dirty="0" err="1"/>
              <a:t>Calc</a:t>
            </a:r>
            <a:r>
              <a:rPr lang="en-US" dirty="0"/>
              <a:t>: 30 year risk from 52% to 24%</a:t>
            </a:r>
          </a:p>
          <a:p>
            <a:endParaRPr lang="en-US" dirty="0"/>
          </a:p>
        </p:txBody>
      </p:sp>
    </p:spTree>
    <p:extLst>
      <p:ext uri="{BB962C8B-B14F-4D97-AF65-F5344CB8AC3E}">
        <p14:creationId xmlns:p14="http://schemas.microsoft.com/office/powerpoint/2010/main" val="16228896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4718E8E-DCFE-8345-9381-5F8E6E0038E7}"/>
              </a:ext>
            </a:extLst>
          </p:cNvPr>
          <p:cNvSpPr>
            <a:spLocks noGrp="1"/>
          </p:cNvSpPr>
          <p:nvPr>
            <p:ph type="body" sz="quarter" idx="10"/>
          </p:nvPr>
        </p:nvSpPr>
        <p:spPr/>
        <p:txBody>
          <a:bodyPr>
            <a:normAutofit/>
          </a:bodyPr>
          <a:lstStyle/>
          <a:p>
            <a:r>
              <a:rPr lang="en-US" dirty="0"/>
              <a:t>All present Transitional Care clients, </a:t>
            </a:r>
          </a:p>
          <a:p>
            <a:r>
              <a:rPr lang="en-US" dirty="0"/>
              <a:t>Grants to include: </a:t>
            </a:r>
          </a:p>
          <a:p>
            <a:pPr lvl="1"/>
            <a:r>
              <a:rPr lang="en-US" dirty="0"/>
              <a:t>CAH transitional care patients</a:t>
            </a:r>
          </a:p>
          <a:p>
            <a:pPr lvl="1"/>
            <a:r>
              <a:rPr lang="en-US" dirty="0"/>
              <a:t>Ambulatory care clinics</a:t>
            </a:r>
          </a:p>
          <a:p>
            <a:pPr lvl="1"/>
            <a:r>
              <a:rPr lang="en-US" dirty="0"/>
              <a:t>Skilled nursing facilities</a:t>
            </a:r>
          </a:p>
          <a:p>
            <a:pPr lvl="1"/>
            <a:r>
              <a:rPr lang="en-US" dirty="0"/>
              <a:t>Hospital and clinic healthcare workers</a:t>
            </a:r>
          </a:p>
          <a:p>
            <a:pPr lvl="1"/>
            <a:r>
              <a:rPr lang="en-US" dirty="0"/>
              <a:t>Rural communities</a:t>
            </a:r>
          </a:p>
          <a:p>
            <a:endParaRPr lang="en-US" dirty="0"/>
          </a:p>
        </p:txBody>
      </p:sp>
      <p:sp>
        <p:nvSpPr>
          <p:cNvPr id="3" name="Title 2">
            <a:extLst>
              <a:ext uri="{FF2B5EF4-FFF2-40B4-BE49-F238E27FC236}">
                <a16:creationId xmlns:a16="http://schemas.microsoft.com/office/drawing/2014/main" id="{9E83425F-DEA3-374F-AB26-F40F596684FA}"/>
              </a:ext>
            </a:extLst>
          </p:cNvPr>
          <p:cNvSpPr>
            <a:spLocks noGrp="1"/>
          </p:cNvSpPr>
          <p:nvPr>
            <p:ph type="title"/>
          </p:nvPr>
        </p:nvSpPr>
        <p:spPr/>
        <p:txBody>
          <a:bodyPr>
            <a:normAutofit/>
          </a:bodyPr>
          <a:lstStyle/>
          <a:p>
            <a:pPr algn="l"/>
            <a:r>
              <a:rPr lang="en-US" sz="3200" dirty="0" smtClean="0">
                <a:solidFill>
                  <a:schemeClr val="tx2"/>
                </a:solidFill>
              </a:rPr>
              <a:t>MENDS® </a:t>
            </a:r>
            <a:r>
              <a:rPr lang="en-US" sz="3200" dirty="0">
                <a:solidFill>
                  <a:schemeClr val="tx2"/>
                </a:solidFill>
              </a:rPr>
              <a:t>O</a:t>
            </a:r>
            <a:r>
              <a:rPr lang="en-US" sz="3200" dirty="0" smtClean="0">
                <a:solidFill>
                  <a:schemeClr val="tx2"/>
                </a:solidFill>
              </a:rPr>
              <a:t>pportunities</a:t>
            </a:r>
            <a:endParaRPr lang="en-US" sz="3200" dirty="0">
              <a:solidFill>
                <a:schemeClr val="tx2"/>
              </a:solidFill>
            </a:endParaRPr>
          </a:p>
        </p:txBody>
      </p:sp>
    </p:spTree>
    <p:extLst>
      <p:ext uri="{BB962C8B-B14F-4D97-AF65-F5344CB8AC3E}">
        <p14:creationId xmlns:p14="http://schemas.microsoft.com/office/powerpoint/2010/main" val="18162026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3110630" y="701979"/>
            <a:ext cx="5763637" cy="1143000"/>
          </a:xfrm>
        </p:spPr>
        <p:txBody>
          <a:bodyPr/>
          <a:lstStyle/>
          <a:p>
            <a:r>
              <a:rPr lang="en-US" sz="3200" b="1" dirty="0">
                <a:solidFill>
                  <a:srgbClr val="004E7F"/>
                </a:solidFill>
                <a:cs typeface="Calibri"/>
              </a:rPr>
              <a:t/>
            </a:r>
            <a:br>
              <a:rPr lang="en-US" sz="3200" b="1" dirty="0">
                <a:solidFill>
                  <a:srgbClr val="004E7F"/>
                </a:solidFill>
                <a:cs typeface="Calibri"/>
              </a:rPr>
            </a:br>
            <a:r>
              <a:rPr lang="en-US" b="1" dirty="0">
                <a:cs typeface="Calibri"/>
              </a:rPr>
              <a:t>Questions?</a:t>
            </a:r>
            <a:br>
              <a:rPr lang="en-US" b="1" dirty="0">
                <a:cs typeface="Calibri"/>
              </a:rPr>
            </a:br>
            <a:r>
              <a:rPr lang="en-US" sz="2800" b="1" dirty="0">
                <a:cs typeface="Calibri"/>
              </a:rPr>
              <a:t>Contact us!</a:t>
            </a:r>
            <a:r>
              <a:rPr lang="en-US" sz="3200" dirty="0">
                <a:solidFill>
                  <a:srgbClr val="004E7F"/>
                </a:solidFill>
                <a:cs typeface="Calibri"/>
              </a:rPr>
              <a:t/>
            </a:r>
            <a:br>
              <a:rPr lang="en-US" sz="3200" dirty="0">
                <a:solidFill>
                  <a:srgbClr val="004E7F"/>
                </a:solidFill>
                <a:cs typeface="Calibri"/>
              </a:rPr>
            </a:br>
            <a:r>
              <a:rPr lang="en-US" sz="2900" i="1" dirty="0">
                <a:latin typeface="Arial" charset="0"/>
              </a:rPr>
              <a:t> </a:t>
            </a:r>
            <a:r>
              <a:rPr lang="en-US" sz="3200" i="1" dirty="0">
                <a:latin typeface="Calibri"/>
              </a:rPr>
              <a:t/>
            </a:r>
            <a:br>
              <a:rPr lang="en-US" sz="3200" i="1" dirty="0">
                <a:latin typeface="Calibri"/>
              </a:rPr>
            </a:br>
            <a:r>
              <a:rPr lang="en-US" sz="3200" i="1" dirty="0">
                <a:latin typeface="Calibri"/>
              </a:rPr>
              <a:t/>
            </a:r>
            <a:br>
              <a:rPr lang="en-US" sz="3200" i="1" dirty="0">
                <a:latin typeface="Calibri"/>
              </a:rPr>
            </a:br>
            <a:r>
              <a:rPr lang="en-US" sz="3200" dirty="0">
                <a:latin typeface="Times New Roman" charset="0"/>
              </a:rPr>
              <a:t/>
            </a:r>
            <a:br>
              <a:rPr lang="en-US" sz="3200" dirty="0">
                <a:latin typeface="Times New Roman" charset="0"/>
              </a:rPr>
            </a:br>
            <a:endParaRPr lang="en-US" sz="3200" dirty="0">
              <a:latin typeface="Times New Roman" charset="0"/>
            </a:endParaRPr>
          </a:p>
        </p:txBody>
      </p:sp>
      <p:sp>
        <p:nvSpPr>
          <p:cNvPr id="2" name="TextBox 1"/>
          <p:cNvSpPr txBox="1"/>
          <p:nvPr/>
        </p:nvSpPr>
        <p:spPr>
          <a:xfrm>
            <a:off x="762000" y="4424546"/>
            <a:ext cx="3997712" cy="1384995"/>
          </a:xfrm>
          <a:prstGeom prst="rect">
            <a:avLst/>
          </a:prstGeom>
          <a:noFill/>
        </p:spPr>
        <p:txBody>
          <a:bodyPr wrap="square" rtlCol="0">
            <a:spAutoFit/>
          </a:bodyPr>
          <a:lstStyle/>
          <a:p>
            <a:endParaRPr lang="en-US" sz="1400" i="1" dirty="0"/>
          </a:p>
          <a:p>
            <a:pPr algn="ctr"/>
            <a:r>
              <a:rPr lang="en-US" sz="1400" b="1" i="1" dirty="0"/>
              <a:t>Mark Lindsay, MD MMM</a:t>
            </a:r>
            <a:r>
              <a:rPr lang="en-US" sz="1400" i="1" dirty="0"/>
              <a:t>, Allevant Medical Director, Assistant Professor of Medicine at Mayo Clinic College of Medicine</a:t>
            </a:r>
          </a:p>
          <a:p>
            <a:pPr algn="ctr"/>
            <a:r>
              <a:rPr lang="en-US" sz="1400" i="1" dirty="0">
                <a:hlinkClick r:id="rId3"/>
              </a:rPr>
              <a:t>Lindsay.Mark@mayo.edu</a:t>
            </a:r>
            <a:endParaRPr lang="en-US" sz="1400" dirty="0"/>
          </a:p>
          <a:p>
            <a:pPr algn="ctr"/>
            <a:r>
              <a:rPr lang="en-US" sz="1400" i="1" dirty="0"/>
              <a:t>(m) 717-577-8689</a:t>
            </a:r>
          </a:p>
        </p:txBody>
      </p:sp>
      <p:sp>
        <p:nvSpPr>
          <p:cNvPr id="5" name="TextBox 4"/>
          <p:cNvSpPr txBox="1"/>
          <p:nvPr/>
        </p:nvSpPr>
        <p:spPr>
          <a:xfrm>
            <a:off x="4495800" y="4448732"/>
            <a:ext cx="3581400" cy="1384995"/>
          </a:xfrm>
          <a:prstGeom prst="rect">
            <a:avLst/>
          </a:prstGeom>
          <a:noFill/>
        </p:spPr>
        <p:txBody>
          <a:bodyPr wrap="square" rtlCol="0">
            <a:spAutoFit/>
          </a:bodyPr>
          <a:lstStyle/>
          <a:p>
            <a:pPr algn="ctr"/>
            <a:endParaRPr lang="en-US" sz="1400" i="1" dirty="0"/>
          </a:p>
          <a:p>
            <a:pPr algn="ctr"/>
            <a:r>
              <a:rPr lang="en-US" sz="1400" b="1" i="1" dirty="0"/>
              <a:t>Jordan Tenenbaum</a:t>
            </a:r>
            <a:r>
              <a:rPr lang="en-US" sz="1400" i="1" dirty="0"/>
              <a:t>, </a:t>
            </a:r>
            <a:r>
              <a:rPr lang="en-US" sz="1400" i="1" dirty="0" smtClean="0"/>
              <a:t>MHA</a:t>
            </a:r>
            <a:endParaRPr lang="en-US" sz="1400" i="1" dirty="0"/>
          </a:p>
          <a:p>
            <a:pPr algn="ctr"/>
            <a:r>
              <a:rPr lang="en-US" sz="1400" i="1" dirty="0" smtClean="0"/>
              <a:t>  President </a:t>
            </a:r>
            <a:r>
              <a:rPr lang="en-US" sz="1400" i="1" dirty="0"/>
              <a:t>for </a:t>
            </a:r>
            <a:r>
              <a:rPr lang="en-US" sz="1400" i="1" dirty="0" err="1"/>
              <a:t>Allevant</a:t>
            </a:r>
            <a:r>
              <a:rPr lang="en-US" sz="1400" i="1" dirty="0"/>
              <a:t>	</a:t>
            </a:r>
          </a:p>
          <a:p>
            <a:pPr algn="ctr"/>
            <a:r>
              <a:rPr lang="en-US" sz="1400" i="1" dirty="0">
                <a:hlinkClick r:id="rId4"/>
              </a:rPr>
              <a:t>jtenenbaum@allevant.com</a:t>
            </a:r>
            <a:endParaRPr lang="en-US" sz="1400" i="1" dirty="0"/>
          </a:p>
          <a:p>
            <a:pPr algn="ctr"/>
            <a:r>
              <a:rPr lang="en-US" sz="1400" dirty="0"/>
              <a:t>(m) </a:t>
            </a:r>
            <a:r>
              <a:rPr lang="en-US" sz="1400" i="1" dirty="0"/>
              <a:t>314-302-5373</a:t>
            </a:r>
          </a:p>
          <a:p>
            <a:endParaRPr lang="en-US" sz="1400" i="1" dirty="0"/>
          </a:p>
        </p:txBody>
      </p:sp>
      <p:pic>
        <p:nvPicPr>
          <p:cNvPr id="3" name="Picture 2"/>
          <p:cNvPicPr>
            <a:picLocks noChangeAspect="1"/>
          </p:cNvPicPr>
          <p:nvPr/>
        </p:nvPicPr>
        <p:blipFill>
          <a:blip r:embed="rId5"/>
          <a:stretch>
            <a:fillRect/>
          </a:stretch>
        </p:blipFill>
        <p:spPr>
          <a:xfrm>
            <a:off x="1143000" y="701979"/>
            <a:ext cx="2746143" cy="2842890"/>
          </a:xfrm>
          <a:prstGeom prst="rect">
            <a:avLst/>
          </a:prstGeom>
        </p:spPr>
      </p:pic>
    </p:spTree>
    <p:extLst>
      <p:ext uri="{BB962C8B-B14F-4D97-AF65-F5344CB8AC3E}">
        <p14:creationId xmlns:p14="http://schemas.microsoft.com/office/powerpoint/2010/main" val="3632741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pPr algn="l"/>
            <a:r>
              <a:rPr lang="en-US" sz="2000" dirty="0"/>
              <a:t>References</a:t>
            </a:r>
          </a:p>
        </p:txBody>
      </p:sp>
      <p:sp>
        <p:nvSpPr>
          <p:cNvPr id="3" name="Content Placeholder 2"/>
          <p:cNvSpPr>
            <a:spLocks noGrp="1"/>
          </p:cNvSpPr>
          <p:nvPr>
            <p:ph idx="1"/>
          </p:nvPr>
        </p:nvSpPr>
        <p:spPr>
          <a:xfrm>
            <a:off x="457200" y="990600"/>
            <a:ext cx="8229600" cy="5135563"/>
          </a:xfrm>
        </p:spPr>
        <p:txBody>
          <a:bodyPr/>
          <a:lstStyle/>
          <a:p>
            <a:pPr marL="0" indent="0">
              <a:lnSpc>
                <a:spcPct val="50000"/>
              </a:lnSpc>
              <a:buNone/>
            </a:pPr>
            <a:r>
              <a:rPr lang="en-US" sz="1200" dirty="0"/>
              <a:t>AHRQ database 2012. http://</a:t>
            </a:r>
            <a:r>
              <a:rPr lang="en-US" sz="1200" dirty="0" err="1"/>
              <a:t>www.ahrq.gov</a:t>
            </a:r>
            <a:r>
              <a:rPr lang="en-US" sz="1200" dirty="0"/>
              <a:t>/professionals/quality-patient-safety/</a:t>
            </a:r>
            <a:r>
              <a:rPr lang="en-US" sz="1200" dirty="0" err="1"/>
              <a:t>patientsafetyculture</a:t>
            </a:r>
            <a:r>
              <a:rPr lang="en-US" sz="1200" dirty="0"/>
              <a:t>/hospital/2012/hosp12taba1.html</a:t>
            </a:r>
          </a:p>
          <a:p>
            <a:pPr marL="0" indent="0">
              <a:lnSpc>
                <a:spcPct val="50000"/>
              </a:lnSpc>
              <a:buNone/>
            </a:pPr>
            <a:r>
              <a:rPr lang="en-US" sz="1200" dirty="0"/>
              <a:t> </a:t>
            </a:r>
          </a:p>
          <a:p>
            <a:pPr marL="0" indent="0">
              <a:lnSpc>
                <a:spcPct val="50000"/>
              </a:lnSpc>
              <a:buNone/>
            </a:pPr>
            <a:r>
              <a:rPr lang="en-US" sz="1200" dirty="0"/>
              <a:t>American Hospital Association section for small or rural hospitals: Annual report 2012. </a:t>
            </a:r>
            <a:r>
              <a:rPr lang="en-US" sz="1200" u="sng" dirty="0">
                <a:hlinkClick r:id="rId3"/>
              </a:rPr>
              <a:t>http://www.aha.org</a:t>
            </a:r>
            <a:endParaRPr lang="en-US" sz="1200" dirty="0"/>
          </a:p>
          <a:p>
            <a:pPr marL="0" indent="0">
              <a:lnSpc>
                <a:spcPct val="50000"/>
              </a:lnSpc>
              <a:buNone/>
            </a:pPr>
            <a:r>
              <a:rPr lang="en-US" sz="1200" dirty="0"/>
              <a:t> </a:t>
            </a:r>
          </a:p>
          <a:p>
            <a:pPr marL="0" indent="0">
              <a:lnSpc>
                <a:spcPct val="50000"/>
              </a:lnSpc>
              <a:buNone/>
            </a:pPr>
            <a:r>
              <a:rPr lang="en-US" sz="1200" dirty="0" err="1"/>
              <a:t>Ankrom</a:t>
            </a:r>
            <a:r>
              <a:rPr lang="en-US" sz="1200" dirty="0"/>
              <a:t>, M.A. and </a:t>
            </a:r>
            <a:r>
              <a:rPr lang="en-US" sz="1200" dirty="0" err="1"/>
              <a:t>Barofsky</a:t>
            </a:r>
            <a:r>
              <a:rPr lang="en-US" sz="1200" dirty="0"/>
              <a:t>, I. (1998). What happens to patients in a Nursing Home Based Chronic Ventilator Unit: A Five-Year Retrospective Review of Patients and Outcomes. </a:t>
            </a:r>
            <a:r>
              <a:rPr lang="en-US" sz="1200" b="1" i="1" dirty="0"/>
              <a:t>Annals of Long-Term Care.</a:t>
            </a:r>
            <a:r>
              <a:rPr lang="en-US" sz="1200" dirty="0"/>
              <a:t> 6(10):309–314.</a:t>
            </a:r>
          </a:p>
          <a:p>
            <a:pPr marL="0" indent="0">
              <a:lnSpc>
                <a:spcPct val="50000"/>
              </a:lnSpc>
              <a:buNone/>
            </a:pPr>
            <a:r>
              <a:rPr lang="en-US" sz="1200" dirty="0"/>
              <a:t> </a:t>
            </a:r>
          </a:p>
          <a:p>
            <a:pPr marL="0" indent="0">
              <a:lnSpc>
                <a:spcPct val="50000"/>
              </a:lnSpc>
              <a:buNone/>
            </a:pPr>
            <a:r>
              <a:rPr lang="en-US" sz="1200" dirty="0" err="1"/>
              <a:t>Bahloul</a:t>
            </a:r>
            <a:r>
              <a:rPr lang="en-US" sz="1200" dirty="0"/>
              <a:t> H.J. , Mani N. International </a:t>
            </a:r>
            <a:r>
              <a:rPr lang="en-US" sz="1200" dirty="0" err="1"/>
              <a:t>telepsychiatry</a:t>
            </a:r>
            <a:r>
              <a:rPr lang="en-US" sz="1200" dirty="0"/>
              <a:t>: a review of what has been published. J </a:t>
            </a:r>
            <a:r>
              <a:rPr lang="en-US" sz="1200" dirty="0" err="1"/>
              <a:t>Telemed</a:t>
            </a:r>
            <a:r>
              <a:rPr lang="en-US" sz="1200" dirty="0"/>
              <a:t> </a:t>
            </a:r>
            <a:r>
              <a:rPr lang="en-US" sz="1200" dirty="0" err="1"/>
              <a:t>Telecare</a:t>
            </a:r>
            <a:r>
              <a:rPr lang="en-US" sz="1200" dirty="0"/>
              <a:t>. 2013 Jul; 19(5):293-4.</a:t>
            </a:r>
          </a:p>
          <a:p>
            <a:pPr marL="0" indent="0">
              <a:lnSpc>
                <a:spcPct val="50000"/>
              </a:lnSpc>
              <a:buNone/>
            </a:pPr>
            <a:r>
              <a:rPr lang="en-US" sz="1200" dirty="0"/>
              <a:t> </a:t>
            </a:r>
          </a:p>
          <a:p>
            <a:pPr marL="0" indent="0">
              <a:lnSpc>
                <a:spcPct val="50000"/>
              </a:lnSpc>
              <a:buNone/>
            </a:pPr>
            <a:r>
              <a:rPr lang="en-US" sz="1200" dirty="0"/>
              <a:t>Bonner AF, et al. Patient safety culture: A review of the nursing home literature</a:t>
            </a:r>
          </a:p>
          <a:p>
            <a:pPr marL="0" indent="0">
              <a:lnSpc>
                <a:spcPct val="50000"/>
              </a:lnSpc>
              <a:buNone/>
            </a:pPr>
            <a:r>
              <a:rPr lang="en-US" sz="1200" dirty="0"/>
              <a:t>and recommendations for practice. Ann </a:t>
            </a:r>
            <a:r>
              <a:rPr lang="en-US" sz="1200" dirty="0" err="1"/>
              <a:t>Longterm</a:t>
            </a:r>
            <a:r>
              <a:rPr lang="en-US" sz="1200" dirty="0"/>
              <a:t> Care. 2008;16(3):</a:t>
            </a:r>
          </a:p>
          <a:p>
            <a:pPr marL="0" indent="0">
              <a:lnSpc>
                <a:spcPct val="50000"/>
              </a:lnSpc>
              <a:buNone/>
            </a:pPr>
            <a:r>
              <a:rPr lang="en-US" sz="1200" dirty="0"/>
              <a:t>18–22.</a:t>
            </a:r>
          </a:p>
          <a:p>
            <a:pPr marL="0" indent="0">
              <a:lnSpc>
                <a:spcPct val="50000"/>
              </a:lnSpc>
              <a:buNone/>
            </a:pPr>
            <a:r>
              <a:rPr lang="en-US" sz="1200" dirty="0"/>
              <a:t> </a:t>
            </a:r>
          </a:p>
          <a:p>
            <a:pPr marL="0" indent="0">
              <a:lnSpc>
                <a:spcPct val="50000"/>
              </a:lnSpc>
              <a:buNone/>
            </a:pPr>
            <a:r>
              <a:rPr lang="en-US" sz="1200" dirty="0"/>
              <a:t>Casey M., </a:t>
            </a:r>
            <a:r>
              <a:rPr lang="en-US" sz="1200" dirty="0" err="1"/>
              <a:t>Moscovice</a:t>
            </a:r>
            <a:r>
              <a:rPr lang="en-US" sz="1200" dirty="0"/>
              <a:t> I. The Use of Hospitalists in Small Rural Hospitals. Rural Health Research Center Policy Brief. 2012.</a:t>
            </a:r>
          </a:p>
          <a:p>
            <a:pPr marL="0" indent="0">
              <a:lnSpc>
                <a:spcPct val="50000"/>
              </a:lnSpc>
              <a:buNone/>
            </a:pPr>
            <a:r>
              <a:rPr lang="en-US" sz="1200" dirty="0"/>
              <a:t>http://</a:t>
            </a:r>
            <a:r>
              <a:rPr lang="en-US" sz="1200" dirty="0" err="1"/>
              <a:t>rhrc.umn.edu</a:t>
            </a:r>
            <a:r>
              <a:rPr lang="en-US" sz="1200" dirty="0"/>
              <a:t>/</a:t>
            </a:r>
            <a:r>
              <a:rPr lang="en-US" sz="1200" dirty="0" err="1"/>
              <a:t>wp</a:t>
            </a:r>
            <a:r>
              <a:rPr lang="en-US" sz="1200" dirty="0"/>
              <a:t>-content/</a:t>
            </a:r>
            <a:r>
              <a:rPr lang="en-US" sz="1200" dirty="0" err="1"/>
              <a:t>files_mf</a:t>
            </a:r>
            <a:r>
              <a:rPr lang="en-US" sz="1200" dirty="0"/>
              <a:t>/</a:t>
            </a:r>
            <a:r>
              <a:rPr lang="en-US" sz="1200" dirty="0" err="1"/>
              <a:t>hospitalist_policy_brief.pdf</a:t>
            </a:r>
            <a:endParaRPr lang="en-US" sz="1200" dirty="0"/>
          </a:p>
          <a:p>
            <a:pPr marL="0" indent="0">
              <a:lnSpc>
                <a:spcPct val="50000"/>
              </a:lnSpc>
              <a:buNone/>
            </a:pPr>
            <a:r>
              <a:rPr lang="en-US" sz="1200" dirty="0"/>
              <a:t> </a:t>
            </a:r>
          </a:p>
          <a:p>
            <a:pPr marL="0" indent="0">
              <a:lnSpc>
                <a:spcPct val="50000"/>
              </a:lnSpc>
              <a:buNone/>
            </a:pPr>
            <a:r>
              <a:rPr lang="en-US" sz="1200" dirty="0"/>
              <a:t>CDC website. 2013 </a:t>
            </a:r>
            <a:r>
              <a:rPr lang="en-US" sz="1200" u="sng" dirty="0">
                <a:hlinkClick r:id="rId4"/>
              </a:rPr>
              <a:t>http://www.cdc.gov/chronicdisease/overview/index.htm</a:t>
            </a:r>
            <a:endParaRPr lang="en-US" sz="1200" dirty="0"/>
          </a:p>
          <a:p>
            <a:pPr marL="0" indent="0">
              <a:lnSpc>
                <a:spcPct val="50000"/>
              </a:lnSpc>
              <a:buNone/>
            </a:pPr>
            <a:r>
              <a:rPr lang="en-US" sz="1200" dirty="0"/>
              <a:t> </a:t>
            </a:r>
          </a:p>
          <a:p>
            <a:pPr marL="0" indent="0">
              <a:lnSpc>
                <a:spcPct val="50000"/>
              </a:lnSpc>
              <a:buNone/>
            </a:pPr>
            <a:r>
              <a:rPr lang="en-US" sz="1200" dirty="0"/>
              <a:t>CMS Initiative to Reduce Avoidable Hospitalizations Among Nursing Facility Residents.</a:t>
            </a:r>
          </a:p>
          <a:p>
            <a:pPr marL="0" indent="0">
              <a:lnSpc>
                <a:spcPct val="50000"/>
              </a:lnSpc>
              <a:buNone/>
            </a:pPr>
            <a:r>
              <a:rPr lang="en-US" sz="1200" dirty="0"/>
              <a:t>2012. </a:t>
            </a:r>
          </a:p>
          <a:p>
            <a:pPr marL="0" indent="0">
              <a:lnSpc>
                <a:spcPct val="50000"/>
              </a:lnSpc>
              <a:buNone/>
            </a:pPr>
            <a:r>
              <a:rPr lang="en-US" sz="1200" u="sng" dirty="0">
                <a:hlinkClick r:id="rId5"/>
              </a:rPr>
              <a:t>https://www.cms.gov/Medicare-Medicaid-Coordination/Medicare-and-Medicaid</a:t>
            </a:r>
            <a:endParaRPr lang="en-US" sz="1200" dirty="0"/>
          </a:p>
          <a:p>
            <a:pPr marL="0" indent="0">
              <a:lnSpc>
                <a:spcPct val="50000"/>
              </a:lnSpc>
              <a:buNone/>
            </a:pPr>
            <a:r>
              <a:rPr lang="en-US" sz="1200" dirty="0"/>
              <a:t>Coordination/Medicare-Medicaid-Coordination</a:t>
            </a:r>
          </a:p>
          <a:p>
            <a:pPr marL="0" indent="0">
              <a:lnSpc>
                <a:spcPct val="50000"/>
              </a:lnSpc>
              <a:buNone/>
            </a:pPr>
            <a:r>
              <a:rPr lang="en-US" sz="1200" dirty="0"/>
              <a:t>Office/Downloads/</a:t>
            </a:r>
            <a:r>
              <a:rPr lang="en-US" sz="1200" dirty="0" err="1"/>
              <a:t>NFSlideOverviewPresentation.pdf</a:t>
            </a:r>
            <a:endParaRPr lang="en-US" sz="1200" dirty="0"/>
          </a:p>
          <a:p>
            <a:pPr marL="0" indent="0">
              <a:lnSpc>
                <a:spcPct val="50000"/>
              </a:lnSpc>
              <a:buNone/>
            </a:pPr>
            <a:r>
              <a:rPr lang="en-US" sz="1200" dirty="0"/>
              <a:t>		</a:t>
            </a:r>
          </a:p>
          <a:p>
            <a:pPr marL="0" indent="0">
              <a:lnSpc>
                <a:spcPct val="50000"/>
              </a:lnSpc>
              <a:buNone/>
            </a:pPr>
            <a:r>
              <a:rPr lang="en-US" sz="1200" dirty="0"/>
              <a:t>Commonwealth report: </a:t>
            </a:r>
            <a:r>
              <a:rPr lang="en-US" sz="1200" dirty="0" err="1"/>
              <a:t>Rehospitalization</a:t>
            </a:r>
            <a:r>
              <a:rPr lang="en-US" sz="1200" dirty="0"/>
              <a:t> of Skilled Nursing Facility Medicare Patients. </a:t>
            </a:r>
            <a:r>
              <a:rPr lang="en-US" sz="1200" u="sng" dirty="0">
                <a:hlinkClick r:id="rId6"/>
              </a:rPr>
              <a:t>http://www.commonwealthfund.org/Performance-Snapshots/Nursing-Home-and-Home-Health-Care/Rehospitalization-of--Skilled-Nursing-Facility-Medicare-Patients.aspx</a:t>
            </a:r>
            <a:endParaRPr lang="en-US" sz="1200" dirty="0"/>
          </a:p>
          <a:p>
            <a:pPr marL="0" indent="0">
              <a:lnSpc>
                <a:spcPct val="50000"/>
              </a:lnSpc>
              <a:buNone/>
            </a:pPr>
            <a:r>
              <a:rPr lang="en-US" sz="1200" dirty="0"/>
              <a:t> </a:t>
            </a:r>
          </a:p>
          <a:p>
            <a:pPr marL="0" indent="0">
              <a:lnSpc>
                <a:spcPct val="50000"/>
              </a:lnSpc>
              <a:buNone/>
            </a:pPr>
            <a:r>
              <a:rPr lang="en-US" sz="1200" dirty="0"/>
              <a:t>Cook, C.H. and Martin, L.C. (1999). Survival of critically ill surgical patients discharged to extended care facilities.</a:t>
            </a:r>
            <a:r>
              <a:rPr lang="en-US" sz="1200" b="1" i="1" dirty="0"/>
              <a:t> J Am </a:t>
            </a:r>
            <a:r>
              <a:rPr lang="en-US" sz="1200" b="1" i="1" dirty="0" err="1"/>
              <a:t>Coll</a:t>
            </a:r>
            <a:r>
              <a:rPr lang="en-US" sz="1200" b="1" i="1" dirty="0"/>
              <a:t> Surg.</a:t>
            </a:r>
            <a:r>
              <a:rPr lang="en-US" sz="1200" dirty="0"/>
              <a:t> Nov; 189(5): 437–41.</a:t>
            </a:r>
          </a:p>
          <a:p>
            <a:pPr marL="0" indent="0">
              <a:lnSpc>
                <a:spcPct val="50000"/>
              </a:lnSpc>
              <a:buNone/>
            </a:pPr>
            <a:r>
              <a:rPr lang="en-US" sz="1200" dirty="0"/>
              <a:t> </a:t>
            </a:r>
          </a:p>
          <a:p>
            <a:pPr marL="0" indent="0">
              <a:lnSpc>
                <a:spcPct val="50000"/>
              </a:lnSpc>
              <a:buNone/>
            </a:pPr>
            <a:r>
              <a:rPr lang="en-US" sz="1200" dirty="0" err="1"/>
              <a:t>Eberhardt</a:t>
            </a:r>
            <a:r>
              <a:rPr lang="en-US" sz="1200" dirty="0"/>
              <a:t> MS, </a:t>
            </a:r>
            <a:r>
              <a:rPr lang="en-US" sz="1200" dirty="0" err="1"/>
              <a:t>Pamuk</a:t>
            </a:r>
            <a:r>
              <a:rPr lang="en-US" sz="1200" dirty="0"/>
              <a:t> ER. The importance of place of residence: examining health in rural and </a:t>
            </a:r>
            <a:r>
              <a:rPr lang="en-US" sz="1200" dirty="0" err="1"/>
              <a:t>nonrural</a:t>
            </a:r>
            <a:r>
              <a:rPr lang="en-US" sz="1200" dirty="0"/>
              <a:t> areas. Am J Public Health 2004;94(10):1682–6.</a:t>
            </a:r>
          </a:p>
          <a:p>
            <a:pPr marL="0" indent="0">
              <a:lnSpc>
                <a:spcPct val="50000"/>
              </a:lnSpc>
              <a:buNone/>
            </a:pPr>
            <a:r>
              <a:rPr lang="en-US" sz="1200" dirty="0"/>
              <a:t> </a:t>
            </a:r>
          </a:p>
          <a:p>
            <a:pPr marL="0" indent="0">
              <a:lnSpc>
                <a:spcPct val="50000"/>
              </a:lnSpc>
              <a:buNone/>
            </a:pPr>
            <a:r>
              <a:rPr lang="en-US" sz="1200" dirty="0"/>
              <a:t>Grant, M. J., Donaldson, A. E., &amp; Larson, G. Y. (2006). The safety culture in a children's</a:t>
            </a:r>
          </a:p>
          <a:p>
            <a:pPr marL="0" indent="0">
              <a:lnSpc>
                <a:spcPct val="50000"/>
              </a:lnSpc>
              <a:buNone/>
            </a:pPr>
            <a:r>
              <a:rPr lang="en-US" sz="1200" dirty="0"/>
              <a:t>hospital.</a:t>
            </a:r>
            <a:r>
              <a:rPr lang="en-US" sz="1200" i="1" dirty="0"/>
              <a:t> Journal of Nursing Care Quality, 21</a:t>
            </a:r>
            <a:r>
              <a:rPr lang="en-US" sz="1200" dirty="0"/>
              <a:t>(3), 223-229. </a:t>
            </a:r>
          </a:p>
          <a:p>
            <a:pPr marL="0" indent="0">
              <a:lnSpc>
                <a:spcPct val="50000"/>
              </a:lnSpc>
              <a:buNone/>
            </a:pPr>
            <a:r>
              <a:rPr lang="en-US" sz="1200" dirty="0"/>
              <a:t> </a:t>
            </a:r>
          </a:p>
          <a:p>
            <a:pPr marL="0" indent="0">
              <a:lnSpc>
                <a:spcPct val="50000"/>
              </a:lnSpc>
              <a:buNone/>
            </a:pPr>
            <a:r>
              <a:rPr lang="en-US" sz="1200" dirty="0" err="1"/>
              <a:t>Gorski</a:t>
            </a:r>
            <a:r>
              <a:rPr lang="en-US" sz="1200" dirty="0"/>
              <a:t> M. Advancing Health in Rural America: Maximizing Nursing’s Impact. AARP             Public Policy Institute. June 2011. </a:t>
            </a:r>
            <a:r>
              <a:rPr lang="en-US" sz="1200" u="sng" dirty="0">
                <a:hlinkClick r:id="rId7"/>
              </a:rPr>
              <a:t>www.aarp.org/ppi</a:t>
            </a:r>
            <a:endParaRPr lang="en-US" sz="1200" dirty="0"/>
          </a:p>
          <a:p>
            <a:pPr marL="0" indent="0">
              <a:lnSpc>
                <a:spcPct val="50000"/>
              </a:lnSpc>
              <a:buNone/>
            </a:pPr>
            <a:r>
              <a:rPr lang="en-US" sz="1200" dirty="0"/>
              <a:t> </a:t>
            </a:r>
          </a:p>
          <a:p>
            <a:pPr marL="0" indent="0">
              <a:lnSpc>
                <a:spcPct val="50000"/>
              </a:lnSpc>
              <a:buNone/>
            </a:pPr>
            <a:r>
              <a:rPr lang="en-US" sz="1200" dirty="0"/>
              <a:t>Hartley D. Rural health disparities, population health, and rural culture. Am J Public Health 2004;94(10):1675–8. </a:t>
            </a:r>
          </a:p>
          <a:p>
            <a:pPr marL="0" indent="0">
              <a:lnSpc>
                <a:spcPct val="50000"/>
              </a:lnSpc>
              <a:buNone/>
            </a:pPr>
            <a:r>
              <a:rPr lang="en-US" sz="1200" dirty="0" err="1"/>
              <a:t>Ivantage</a:t>
            </a:r>
            <a:r>
              <a:rPr lang="en-US" sz="1200" dirty="0"/>
              <a:t> Report: Rural Relevance under healthcare reform. 2012</a:t>
            </a:r>
          </a:p>
          <a:p>
            <a:pPr marL="0" indent="0">
              <a:lnSpc>
                <a:spcPct val="50000"/>
              </a:lnSpc>
              <a:buNone/>
            </a:pPr>
            <a:r>
              <a:rPr lang="en-US" sz="1200" dirty="0"/>
              <a:t> </a:t>
            </a:r>
            <a:r>
              <a:rPr lang="en-US" sz="1200" u="sng" dirty="0">
                <a:hlinkClick r:id="rId8"/>
              </a:rPr>
              <a:t>http://www.ivantagehealth.com</a:t>
            </a:r>
            <a:endParaRPr lang="en-US" sz="1200" dirty="0"/>
          </a:p>
          <a:p>
            <a:pPr marL="0" indent="0">
              <a:lnSpc>
                <a:spcPct val="50000"/>
              </a:lnSpc>
              <a:buNone/>
            </a:pPr>
            <a:r>
              <a:rPr lang="en-US" sz="1200" dirty="0"/>
              <a:t> </a:t>
            </a:r>
          </a:p>
        </p:txBody>
      </p:sp>
      <p:sp>
        <p:nvSpPr>
          <p:cNvPr id="4" name="Slide Number Placeholder 3"/>
          <p:cNvSpPr>
            <a:spLocks noGrp="1"/>
          </p:cNvSpPr>
          <p:nvPr>
            <p:ph type="sldNum" sz="quarter" idx="12"/>
          </p:nvPr>
        </p:nvSpPr>
        <p:spPr/>
        <p:txBody>
          <a:bodyPr/>
          <a:lstStyle/>
          <a:p>
            <a:pPr>
              <a:defRPr/>
            </a:pPr>
            <a:fld id="{843DD4CC-B596-354C-B498-511103075A86}" type="slidenum">
              <a:rPr lang="en-US" smtClean="0"/>
              <a:pPr>
                <a:defRPr/>
              </a:pPr>
              <a:t>46</a:t>
            </a:fld>
            <a:endParaRPr lang="en-US"/>
          </a:p>
        </p:txBody>
      </p:sp>
    </p:spTree>
    <p:extLst>
      <p:ext uri="{BB962C8B-B14F-4D97-AF65-F5344CB8AC3E}">
        <p14:creationId xmlns:p14="http://schemas.microsoft.com/office/powerpoint/2010/main" val="348879858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lstStyle/>
          <a:p>
            <a:pPr algn="l"/>
            <a:r>
              <a:rPr lang="en-US" sz="2000" dirty="0"/>
              <a:t>References</a:t>
            </a:r>
          </a:p>
        </p:txBody>
      </p:sp>
      <p:sp>
        <p:nvSpPr>
          <p:cNvPr id="3" name="Content Placeholder 2"/>
          <p:cNvSpPr>
            <a:spLocks noGrp="1"/>
          </p:cNvSpPr>
          <p:nvPr>
            <p:ph idx="1"/>
          </p:nvPr>
        </p:nvSpPr>
        <p:spPr>
          <a:xfrm>
            <a:off x="457200" y="990600"/>
            <a:ext cx="8229600" cy="5135563"/>
          </a:xfrm>
        </p:spPr>
        <p:txBody>
          <a:bodyPr/>
          <a:lstStyle/>
          <a:p>
            <a:pPr marL="0" indent="0">
              <a:lnSpc>
                <a:spcPct val="50000"/>
              </a:lnSpc>
              <a:buNone/>
            </a:pPr>
            <a:r>
              <a:rPr lang="en-US" sz="1200" dirty="0"/>
              <a:t>Kentucky Hospital Association: The value of critical access hospitals. 2013</a:t>
            </a:r>
          </a:p>
          <a:p>
            <a:pPr marL="0" indent="0">
              <a:lnSpc>
                <a:spcPct val="50000"/>
              </a:lnSpc>
              <a:buNone/>
            </a:pPr>
            <a:r>
              <a:rPr lang="en-US" sz="1200" u="sng" dirty="0">
                <a:hlinkClick r:id="rId3"/>
              </a:rPr>
              <a:t>http://www.kyha.com</a:t>
            </a:r>
            <a:endParaRPr lang="en-US" sz="1200" dirty="0"/>
          </a:p>
          <a:p>
            <a:pPr marL="0" indent="0">
              <a:lnSpc>
                <a:spcPct val="50000"/>
              </a:lnSpc>
              <a:buNone/>
            </a:pPr>
            <a:r>
              <a:rPr lang="en-US" sz="1200" dirty="0"/>
              <a:t> </a:t>
            </a:r>
          </a:p>
          <a:p>
            <a:pPr marL="0" indent="0">
              <a:lnSpc>
                <a:spcPct val="50000"/>
              </a:lnSpc>
              <a:buNone/>
            </a:pPr>
            <a:r>
              <a:rPr lang="en-US" sz="1200" dirty="0"/>
              <a:t>Kramer, A.M., S. Elder, G. Goodrich, R. Fish, N. </a:t>
            </a:r>
            <a:r>
              <a:rPr lang="en-US" sz="1200" dirty="0" err="1"/>
              <a:t>Donelan</a:t>
            </a:r>
            <a:r>
              <a:rPr lang="en-US" sz="1200" dirty="0"/>
              <a:t>-McCall.</a:t>
            </a:r>
          </a:p>
          <a:p>
            <a:pPr marL="0" indent="0">
              <a:lnSpc>
                <a:spcPct val="50000"/>
              </a:lnSpc>
              <a:buNone/>
            </a:pPr>
            <a:r>
              <a:rPr lang="en-US" sz="1200" dirty="0"/>
              <a:t>“Relationship Between Staffing Measures and Community</a:t>
            </a:r>
          </a:p>
          <a:p>
            <a:pPr marL="0" indent="0">
              <a:lnSpc>
                <a:spcPct val="50000"/>
              </a:lnSpc>
              <a:buNone/>
            </a:pPr>
            <a:r>
              <a:rPr lang="en-US" sz="1200" dirty="0"/>
              <a:t>Discharge, </a:t>
            </a:r>
            <a:r>
              <a:rPr lang="en-US" sz="1200" dirty="0" err="1"/>
              <a:t>Rehospitalization</a:t>
            </a:r>
            <a:r>
              <a:rPr lang="en-US" sz="1200" dirty="0"/>
              <a:t>, and Post-Acute Care Quality</a:t>
            </a:r>
          </a:p>
          <a:p>
            <a:pPr marL="0" indent="0">
              <a:lnSpc>
                <a:spcPct val="50000"/>
              </a:lnSpc>
              <a:buNone/>
            </a:pPr>
            <a:r>
              <a:rPr lang="en-US" sz="1200" dirty="0"/>
              <a:t>Measures for Short-Stay Residents.” Colorado Foundation For</a:t>
            </a:r>
          </a:p>
          <a:p>
            <a:pPr marL="0" indent="0">
              <a:lnSpc>
                <a:spcPct val="50000"/>
              </a:lnSpc>
              <a:buNone/>
            </a:pPr>
            <a:r>
              <a:rPr lang="en-US" sz="1200" dirty="0"/>
              <a:t>Medical Care. January 2008.</a:t>
            </a:r>
          </a:p>
          <a:p>
            <a:pPr marL="0" indent="0">
              <a:lnSpc>
                <a:spcPct val="50000"/>
              </a:lnSpc>
              <a:buNone/>
            </a:pPr>
            <a:endParaRPr lang="en-US" sz="1200" dirty="0"/>
          </a:p>
          <a:p>
            <a:pPr marL="0" indent="0">
              <a:lnSpc>
                <a:spcPct val="50000"/>
              </a:lnSpc>
              <a:buNone/>
            </a:pPr>
            <a:r>
              <a:rPr lang="en-US" sz="1200" dirty="0"/>
              <a:t>Lindsay M.E., “Continuum of Care Program.”  </a:t>
            </a:r>
            <a:r>
              <a:rPr lang="en-US" sz="1200" u="sng" dirty="0"/>
              <a:t>Patient Flow: Reducing Delay in Healthcare Delivery</a:t>
            </a:r>
            <a:r>
              <a:rPr lang="en-US" sz="1200" dirty="0"/>
              <a:t>. International Series in Operations Research and Management Science, Vol. 91. 2006.  Hall, Randolph W. (Ed)</a:t>
            </a:r>
          </a:p>
          <a:p>
            <a:pPr marL="0" indent="0">
              <a:lnSpc>
                <a:spcPct val="50000"/>
              </a:lnSpc>
              <a:buNone/>
            </a:pPr>
            <a:r>
              <a:rPr lang="en-US" sz="1200" dirty="0"/>
              <a:t> </a:t>
            </a:r>
          </a:p>
          <a:p>
            <a:pPr marL="0" indent="0">
              <a:lnSpc>
                <a:spcPct val="50000"/>
              </a:lnSpc>
              <a:buNone/>
            </a:pPr>
            <a:r>
              <a:rPr lang="en-US" sz="1200" dirty="0"/>
              <a:t>Lindsay M.E., “Mayo Post Acute Program and Care Continuum.”  Patient Flow: Reducing Delay in Healthcare Delivery.  International Series in Operations Research and Management Science, Vol. 206. 2013 Hall, Randolph W. (Ed)</a:t>
            </a:r>
          </a:p>
          <a:p>
            <a:pPr marL="0" indent="0">
              <a:lnSpc>
                <a:spcPct val="50000"/>
              </a:lnSpc>
              <a:buNone/>
            </a:pPr>
            <a:r>
              <a:rPr lang="en-US" sz="1200" dirty="0"/>
              <a:t> </a:t>
            </a:r>
          </a:p>
          <a:p>
            <a:pPr marL="0" indent="0">
              <a:lnSpc>
                <a:spcPct val="50000"/>
              </a:lnSpc>
              <a:buNone/>
            </a:pPr>
            <a:r>
              <a:rPr lang="en-US" sz="1200" dirty="0"/>
              <a:t>Lindsay, M.E., </a:t>
            </a:r>
            <a:r>
              <a:rPr lang="en-US" sz="1200" dirty="0" err="1"/>
              <a:t>Bijwadia</a:t>
            </a:r>
            <a:r>
              <a:rPr lang="en-US" sz="1200" dirty="0"/>
              <a:t>, J.S. </a:t>
            </a:r>
            <a:r>
              <a:rPr lang="en-US" sz="1200" dirty="0" err="1"/>
              <a:t>Schauer</a:t>
            </a:r>
            <a:r>
              <a:rPr lang="en-US" sz="1200" dirty="0"/>
              <a:t>, W.W., </a:t>
            </a:r>
            <a:r>
              <a:rPr lang="en-US" sz="1200" dirty="0" err="1"/>
              <a:t>Rozich</a:t>
            </a:r>
            <a:r>
              <a:rPr lang="en-US" sz="1200" dirty="0"/>
              <a:t>, J.D. “Shifting Care of Chronic Ventilator – Dependent Patients from the Intensive Care Unit to the Nursing Home.”  Joint Commission Journal on Quality and Safety, 30:5 (May 2004) 257-65.</a:t>
            </a:r>
          </a:p>
          <a:p>
            <a:pPr marL="0" indent="0">
              <a:lnSpc>
                <a:spcPct val="50000"/>
              </a:lnSpc>
              <a:buNone/>
            </a:pPr>
            <a:r>
              <a:rPr lang="en-US" sz="1200" dirty="0"/>
              <a:t> </a:t>
            </a:r>
          </a:p>
          <a:p>
            <a:pPr marL="0" indent="0">
              <a:lnSpc>
                <a:spcPct val="50000"/>
              </a:lnSpc>
              <a:buNone/>
            </a:pPr>
            <a:r>
              <a:rPr lang="en-US" sz="1200" dirty="0"/>
              <a:t>Lindsay, M.E, </a:t>
            </a:r>
            <a:r>
              <a:rPr lang="en-US" sz="1200" dirty="0" err="1"/>
              <a:t>Schauer</a:t>
            </a:r>
            <a:r>
              <a:rPr lang="en-US" sz="1200" dirty="0"/>
              <a:t> W, Johnson A, Lee R, </a:t>
            </a:r>
            <a:r>
              <a:rPr lang="en-US" sz="1200" dirty="0" err="1"/>
              <a:t>Thelen</a:t>
            </a:r>
            <a:r>
              <a:rPr lang="en-US" sz="1200" dirty="0"/>
              <a:t> M, </a:t>
            </a:r>
          </a:p>
          <a:p>
            <a:pPr marL="0" indent="0">
              <a:lnSpc>
                <a:spcPct val="50000"/>
              </a:lnSpc>
              <a:buNone/>
            </a:pPr>
            <a:r>
              <a:rPr lang="en-US" sz="1200" dirty="0"/>
              <a:t>Ventilation Today: “Standardized Protocols, Empowered Staff and NPPV Improve Hospital Flow.”  Advance, Volume 14, Number 9, November 2005, 19-20.</a:t>
            </a:r>
          </a:p>
          <a:p>
            <a:pPr marL="0" indent="0">
              <a:lnSpc>
                <a:spcPct val="50000"/>
              </a:lnSpc>
              <a:buNone/>
            </a:pPr>
            <a:r>
              <a:rPr lang="en-US" sz="1200" dirty="0"/>
              <a:t> </a:t>
            </a:r>
          </a:p>
          <a:p>
            <a:pPr marL="0" indent="0">
              <a:lnSpc>
                <a:spcPct val="50000"/>
              </a:lnSpc>
              <a:buNone/>
            </a:pPr>
            <a:r>
              <a:rPr lang="en-US" sz="1200" dirty="0"/>
              <a:t>National Rural Health Association. 2013. </a:t>
            </a:r>
            <a:r>
              <a:rPr lang="en-US" sz="1200" u="sng" dirty="0">
                <a:hlinkClick r:id="rId4"/>
              </a:rPr>
              <a:t>www.ruralhealthweb.org</a:t>
            </a:r>
            <a:endParaRPr lang="en-US" sz="1200" dirty="0"/>
          </a:p>
          <a:p>
            <a:pPr marL="0" indent="0">
              <a:lnSpc>
                <a:spcPct val="50000"/>
              </a:lnSpc>
              <a:buNone/>
            </a:pPr>
            <a:r>
              <a:rPr lang="en-US" sz="1200" dirty="0"/>
              <a:t> </a:t>
            </a:r>
          </a:p>
          <a:p>
            <a:pPr marL="0" indent="0">
              <a:lnSpc>
                <a:spcPct val="50000"/>
              </a:lnSpc>
              <a:buNone/>
            </a:pPr>
            <a:r>
              <a:rPr lang="en-US" sz="1200" dirty="0"/>
              <a:t>Needleman J., et al. Nurse staffing and inpatient mortality. N </a:t>
            </a:r>
            <a:r>
              <a:rPr lang="en-US" sz="1200" dirty="0" err="1"/>
              <a:t>Engl</a:t>
            </a:r>
            <a:r>
              <a:rPr lang="en-US" sz="1200" dirty="0"/>
              <a:t> J Med. 2011 Mar 17:3364(11):1037-45</a:t>
            </a:r>
          </a:p>
          <a:p>
            <a:pPr marL="0" indent="0">
              <a:lnSpc>
                <a:spcPct val="50000"/>
              </a:lnSpc>
              <a:buNone/>
            </a:pPr>
            <a:r>
              <a:rPr lang="en-US" sz="1200" dirty="0"/>
              <a:t> </a:t>
            </a:r>
          </a:p>
          <a:p>
            <a:pPr marL="0" indent="0">
              <a:lnSpc>
                <a:spcPct val="50000"/>
              </a:lnSpc>
              <a:buNone/>
            </a:pPr>
            <a:r>
              <a:rPr lang="en-US" sz="1200" dirty="0"/>
              <a:t>National Healthcare Expenditures:</a:t>
            </a:r>
          </a:p>
          <a:p>
            <a:pPr marL="0" indent="0">
              <a:lnSpc>
                <a:spcPct val="50000"/>
              </a:lnSpc>
              <a:buNone/>
            </a:pPr>
            <a:r>
              <a:rPr lang="en-US" sz="1200" u="sng" dirty="0">
                <a:hlinkClick r:id="rId5"/>
              </a:rPr>
              <a:t>http://www.census.gov/compendia/statab/2012/tables/12s0134.pdf</a:t>
            </a:r>
            <a:endParaRPr lang="en-US" sz="1200" dirty="0"/>
          </a:p>
          <a:p>
            <a:pPr marL="0" indent="0">
              <a:lnSpc>
                <a:spcPct val="50000"/>
              </a:lnSpc>
              <a:buNone/>
            </a:pPr>
            <a:r>
              <a:rPr lang="en-US" sz="1200" dirty="0"/>
              <a:t> </a:t>
            </a:r>
          </a:p>
          <a:p>
            <a:pPr marL="0" indent="0">
              <a:lnSpc>
                <a:spcPct val="50000"/>
              </a:lnSpc>
              <a:buNone/>
            </a:pPr>
            <a:r>
              <a:rPr lang="en-US" sz="1200" dirty="0" err="1"/>
              <a:t>Ouslander</a:t>
            </a:r>
            <a:r>
              <a:rPr lang="en-US" sz="1200" dirty="0"/>
              <a:t> et al. “Potentially Avoidable Hospitalizations of</a:t>
            </a:r>
          </a:p>
          <a:p>
            <a:pPr marL="0" indent="0">
              <a:lnSpc>
                <a:spcPct val="50000"/>
              </a:lnSpc>
              <a:buNone/>
            </a:pPr>
            <a:r>
              <a:rPr lang="en-US" sz="1200" dirty="0"/>
              <a:t>Nursing Home Residents: Frequency, Causes, and Costs.” 2010</a:t>
            </a:r>
          </a:p>
          <a:p>
            <a:pPr marL="0" indent="0">
              <a:lnSpc>
                <a:spcPct val="50000"/>
              </a:lnSpc>
              <a:buNone/>
            </a:pPr>
            <a:r>
              <a:rPr lang="en-US" sz="1200" dirty="0"/>
              <a:t> </a:t>
            </a:r>
          </a:p>
          <a:p>
            <a:pPr marL="0" indent="0">
              <a:lnSpc>
                <a:spcPct val="50000"/>
              </a:lnSpc>
              <a:buNone/>
            </a:pPr>
            <a:r>
              <a:rPr lang="en-US" sz="1200" dirty="0"/>
              <a:t>Rural Assistance Center. 2013: </a:t>
            </a:r>
            <a:r>
              <a:rPr lang="en-US" sz="1200" u="sng" dirty="0">
                <a:hlinkClick r:id="rId6"/>
              </a:rPr>
              <a:t>www.raconline.org</a:t>
            </a:r>
            <a:endParaRPr lang="en-US" sz="1200" dirty="0"/>
          </a:p>
          <a:p>
            <a:pPr marL="0" indent="0">
              <a:lnSpc>
                <a:spcPct val="50000"/>
              </a:lnSpc>
              <a:buNone/>
            </a:pPr>
            <a:r>
              <a:rPr lang="en-US" sz="1200" dirty="0"/>
              <a:t>Saxton, R., Hines, T., &amp; Enriquez, M. (2009). The negative impact of nurse-physician disruptive behavior on patient safety: A review of the literature.  Journal of Patient Safety, 5(3), 180-183.</a:t>
            </a:r>
          </a:p>
          <a:p>
            <a:pPr marL="0" indent="0">
              <a:lnSpc>
                <a:spcPct val="50000"/>
              </a:lnSpc>
              <a:buNone/>
            </a:pPr>
            <a:r>
              <a:rPr lang="en-US" sz="1200" dirty="0"/>
              <a:t> </a:t>
            </a:r>
          </a:p>
          <a:p>
            <a:pPr marL="0" indent="0">
              <a:lnSpc>
                <a:spcPct val="50000"/>
              </a:lnSpc>
              <a:buNone/>
            </a:pPr>
            <a:r>
              <a:rPr lang="en-US" sz="1200" dirty="0"/>
              <a:t>Society of Hospital Medicine (2013). http://</a:t>
            </a:r>
            <a:r>
              <a:rPr lang="en-US" sz="1200" dirty="0" err="1"/>
              <a:t>www.hospitalmedicine.org</a:t>
            </a:r>
            <a:r>
              <a:rPr lang="en-US" sz="1200" dirty="0"/>
              <a:t>/AM/</a:t>
            </a:r>
            <a:r>
              <a:rPr lang="en-US" sz="1200" dirty="0" err="1"/>
              <a:t>Template.cfm?Section</a:t>
            </a:r>
            <a:r>
              <a:rPr lang="en-US" sz="1200" dirty="0"/>
              <a:t>=Issues_in_the_Spotlight1&amp;Template=/CM/</a:t>
            </a:r>
            <a:r>
              <a:rPr lang="en-US" sz="1200" dirty="0" err="1"/>
              <a:t>ContentDisplay.cfm&amp;ContentID</a:t>
            </a:r>
            <a:r>
              <a:rPr lang="en-US" sz="1200" dirty="0"/>
              <a:t>=13117</a:t>
            </a:r>
          </a:p>
          <a:p>
            <a:pPr marL="0" indent="0">
              <a:lnSpc>
                <a:spcPct val="50000"/>
              </a:lnSpc>
              <a:buNone/>
            </a:pPr>
            <a:r>
              <a:rPr lang="en-US" sz="1200" dirty="0"/>
              <a:t> </a:t>
            </a:r>
          </a:p>
          <a:p>
            <a:pPr marL="0" indent="0">
              <a:lnSpc>
                <a:spcPct val="50000"/>
              </a:lnSpc>
              <a:buNone/>
            </a:pPr>
            <a:r>
              <a:rPr lang="en-US" sz="1200" dirty="0"/>
              <a:t>Zimmerman, S., Gruber-</a:t>
            </a:r>
            <a:r>
              <a:rPr lang="en-US" sz="1200" dirty="0" err="1"/>
              <a:t>Baldini</a:t>
            </a:r>
            <a:r>
              <a:rPr lang="en-US" sz="1200" dirty="0"/>
              <a:t>, A. L., </a:t>
            </a:r>
            <a:r>
              <a:rPr lang="en-US" sz="1200" dirty="0" err="1"/>
              <a:t>Hebel</a:t>
            </a:r>
            <a:r>
              <a:rPr lang="en-US" sz="1200" dirty="0"/>
              <a:t>, J. R., Sloane, P. D. and </a:t>
            </a:r>
            <a:r>
              <a:rPr lang="en-US" sz="1200" dirty="0" err="1"/>
              <a:t>Magaziner</a:t>
            </a:r>
            <a:r>
              <a:rPr lang="en-US" sz="1200" dirty="0"/>
              <a:t>, J. (2002), Nursing Home Facility Risk Factors for Infection and Hospitalization: Importance of Registered Nurse Turnover, Administration, and Social Factors. Journal of the American Geriatrics Society, 50: 1987–1995.</a:t>
            </a:r>
          </a:p>
          <a:p>
            <a:pPr marL="0" indent="0">
              <a:lnSpc>
                <a:spcPct val="50000"/>
              </a:lnSpc>
              <a:buNone/>
            </a:pPr>
            <a:r>
              <a:rPr lang="en-US" sz="1200" dirty="0"/>
              <a:t> </a:t>
            </a:r>
          </a:p>
          <a:p>
            <a:pPr marL="0" indent="0">
              <a:lnSpc>
                <a:spcPct val="50000"/>
              </a:lnSpc>
              <a:buNone/>
            </a:pPr>
            <a:r>
              <a:rPr lang="en-US" sz="1200" dirty="0"/>
              <a:t> </a:t>
            </a:r>
          </a:p>
          <a:p>
            <a:pPr marL="0" indent="0">
              <a:lnSpc>
                <a:spcPct val="50000"/>
              </a:lnSpc>
              <a:buNone/>
            </a:pPr>
            <a:endParaRPr lang="en-US" sz="1200" dirty="0"/>
          </a:p>
        </p:txBody>
      </p:sp>
      <p:sp>
        <p:nvSpPr>
          <p:cNvPr id="4" name="Slide Number Placeholder 3"/>
          <p:cNvSpPr>
            <a:spLocks noGrp="1"/>
          </p:cNvSpPr>
          <p:nvPr>
            <p:ph type="sldNum" sz="quarter" idx="12"/>
          </p:nvPr>
        </p:nvSpPr>
        <p:spPr/>
        <p:txBody>
          <a:bodyPr/>
          <a:lstStyle/>
          <a:p>
            <a:pPr>
              <a:defRPr/>
            </a:pPr>
            <a:fld id="{843DD4CC-B596-354C-B498-511103075A86}" type="slidenum">
              <a:rPr lang="en-US" smtClean="0"/>
              <a:pPr>
                <a:defRPr/>
              </a:pPr>
              <a:t>47</a:t>
            </a:fld>
            <a:endParaRPr lang="en-US"/>
          </a:p>
        </p:txBody>
      </p:sp>
    </p:spTree>
    <p:extLst>
      <p:ext uri="{BB962C8B-B14F-4D97-AF65-F5344CB8AC3E}">
        <p14:creationId xmlns:p14="http://schemas.microsoft.com/office/powerpoint/2010/main" val="2946949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4EB57-C1B5-5540-ADCE-3425B2425247}"/>
              </a:ext>
            </a:extLst>
          </p:cNvPr>
          <p:cNvSpPr>
            <a:spLocks noGrp="1"/>
          </p:cNvSpPr>
          <p:nvPr>
            <p:ph type="title"/>
          </p:nvPr>
        </p:nvSpPr>
        <p:spPr>
          <a:xfrm>
            <a:off x="228600" y="2895600"/>
            <a:ext cx="8229600" cy="1143000"/>
          </a:xfrm>
        </p:spPr>
        <p:txBody>
          <a:bodyPr/>
          <a:lstStyle/>
          <a:p>
            <a:r>
              <a:rPr lang="en-US" sz="3200" dirty="0" err="1"/>
              <a:t>Eau</a:t>
            </a:r>
            <a:r>
              <a:rPr lang="en-US" sz="3200" dirty="0"/>
              <a:t> Claire Transitional Case Study</a:t>
            </a:r>
          </a:p>
        </p:txBody>
      </p:sp>
    </p:spTree>
    <p:extLst>
      <p:ext uri="{BB962C8B-B14F-4D97-AF65-F5344CB8AC3E}">
        <p14:creationId xmlns:p14="http://schemas.microsoft.com/office/powerpoint/2010/main" val="3348975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81000"/>
            <a:ext cx="8042276" cy="1336956"/>
          </a:xfrm>
        </p:spPr>
        <p:txBody>
          <a:bodyPr/>
          <a:lstStyle/>
          <a:p>
            <a:pPr algn="l"/>
            <a:r>
              <a:rPr lang="en-US" sz="3200" dirty="0">
                <a:solidFill>
                  <a:schemeClr val="tx2"/>
                </a:solidFill>
              </a:rPr>
              <a:t>Bloomer: Transitional Care Pilot</a:t>
            </a:r>
          </a:p>
        </p:txBody>
      </p:sp>
      <p:sp>
        <p:nvSpPr>
          <p:cNvPr id="4" name="Content Placeholder 3"/>
          <p:cNvSpPr>
            <a:spLocks noGrp="1"/>
          </p:cNvSpPr>
          <p:nvPr>
            <p:ph idx="1"/>
          </p:nvPr>
        </p:nvSpPr>
        <p:spPr>
          <a:xfrm>
            <a:off x="4495800" y="1430378"/>
            <a:ext cx="4400551" cy="4114800"/>
          </a:xfrm>
        </p:spPr>
        <p:txBody>
          <a:bodyPr/>
          <a:lstStyle/>
          <a:p>
            <a:pPr>
              <a:spcBef>
                <a:spcPts val="0"/>
              </a:spcBef>
              <a:buClr>
                <a:schemeClr val="tx2"/>
              </a:buClr>
              <a:buFont typeface="Arial" panose="020B0604020202020204" pitchFamily="34" charset="0"/>
              <a:buChar char="•"/>
            </a:pPr>
            <a:r>
              <a:rPr lang="en-US" sz="2400" dirty="0"/>
              <a:t>Perfect storm</a:t>
            </a:r>
          </a:p>
          <a:p>
            <a:pPr>
              <a:spcBef>
                <a:spcPts val="0"/>
              </a:spcBef>
              <a:buClr>
                <a:schemeClr val="tx2"/>
              </a:buClr>
              <a:buFont typeface="Arial" panose="020B0604020202020204" pitchFamily="34" charset="0"/>
              <a:buChar char="•"/>
            </a:pPr>
            <a:endParaRPr lang="en-US" sz="2400" b="1" dirty="0" smtClean="0"/>
          </a:p>
          <a:p>
            <a:pPr>
              <a:spcBef>
                <a:spcPts val="0"/>
              </a:spcBef>
              <a:buClr>
                <a:schemeClr val="tx2"/>
              </a:buClr>
              <a:buFont typeface="Arial" panose="020B0604020202020204" pitchFamily="34" charset="0"/>
              <a:buChar char="•"/>
            </a:pPr>
            <a:r>
              <a:rPr lang="en-US" sz="2400" b="1" dirty="0" smtClean="0"/>
              <a:t>Overcoming</a:t>
            </a:r>
            <a:r>
              <a:rPr lang="en-US" sz="2400" dirty="0" smtClean="0"/>
              <a:t> </a:t>
            </a:r>
            <a:r>
              <a:rPr lang="en-US" sz="2400" dirty="0"/>
              <a:t>physician and nurse resistance</a:t>
            </a:r>
          </a:p>
          <a:p>
            <a:pPr>
              <a:spcBef>
                <a:spcPts val="0"/>
              </a:spcBef>
              <a:buClr>
                <a:schemeClr val="tx2"/>
              </a:buClr>
              <a:buFont typeface="Arial" panose="020B0604020202020204" pitchFamily="34" charset="0"/>
              <a:buChar char="•"/>
            </a:pPr>
            <a:endParaRPr lang="en-US" sz="2400" b="1" dirty="0" smtClean="0"/>
          </a:p>
          <a:p>
            <a:pPr>
              <a:spcBef>
                <a:spcPts val="0"/>
              </a:spcBef>
              <a:buClr>
                <a:schemeClr val="tx2"/>
              </a:buClr>
              <a:buFont typeface="Arial" panose="020B0604020202020204" pitchFamily="34" charset="0"/>
              <a:buChar char="•"/>
            </a:pPr>
            <a:r>
              <a:rPr lang="en-US" sz="2400" b="1" dirty="0" smtClean="0"/>
              <a:t>Maximizing</a:t>
            </a:r>
            <a:r>
              <a:rPr lang="en-US" sz="2400" dirty="0" smtClean="0"/>
              <a:t> </a:t>
            </a:r>
            <a:r>
              <a:rPr lang="en-US" sz="2400" dirty="0"/>
              <a:t>existing capacity and resources</a:t>
            </a:r>
          </a:p>
          <a:p>
            <a:pPr>
              <a:spcBef>
                <a:spcPts val="0"/>
              </a:spcBef>
              <a:buClr>
                <a:schemeClr val="tx2"/>
              </a:buClr>
              <a:buFont typeface="Arial" panose="020B0604020202020204" pitchFamily="34" charset="0"/>
              <a:buChar char="•"/>
            </a:pPr>
            <a:endParaRPr lang="en-US" sz="2400" dirty="0" smtClean="0"/>
          </a:p>
          <a:p>
            <a:pPr>
              <a:spcBef>
                <a:spcPts val="0"/>
              </a:spcBef>
              <a:buClr>
                <a:schemeClr val="tx2"/>
              </a:buClr>
              <a:buFont typeface="Arial" panose="020B0604020202020204" pitchFamily="34" charset="0"/>
              <a:buChar char="•"/>
            </a:pPr>
            <a:r>
              <a:rPr lang="en-US" sz="2400" dirty="0" smtClean="0"/>
              <a:t>Financial</a:t>
            </a:r>
            <a:endParaRPr lang="en-US" sz="2400" dirty="0"/>
          </a:p>
        </p:txBody>
      </p:sp>
      <p:pic>
        <p:nvPicPr>
          <p:cNvPr id="8" name="Content Placeholder 5"/>
          <p:cNvPicPr>
            <a:picLocks noChangeAspect="1"/>
          </p:cNvPicPr>
          <p:nvPr/>
        </p:nvPicPr>
        <p:blipFill>
          <a:blip r:embed="rId3"/>
          <a:srcRect l="8478" r="8478"/>
          <a:stretch>
            <a:fillRect/>
          </a:stretch>
        </p:blipFill>
        <p:spPr>
          <a:xfrm>
            <a:off x="854075" y="1427110"/>
            <a:ext cx="3336925" cy="3773903"/>
          </a:xfrm>
          <a:prstGeom prst="rect">
            <a:avLst/>
          </a:prstGeom>
          <a:ln w="25400">
            <a:solidFill>
              <a:schemeClr val="tx1"/>
            </a:solidFill>
          </a:ln>
        </p:spPr>
      </p:pic>
    </p:spTree>
    <p:extLst>
      <p:ext uri="{BB962C8B-B14F-4D97-AF65-F5344CB8AC3E}">
        <p14:creationId xmlns:p14="http://schemas.microsoft.com/office/powerpoint/2010/main" val="11759746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28600"/>
            <a:ext cx="8991600" cy="1143000"/>
          </a:xfrm>
        </p:spPr>
        <p:txBody>
          <a:bodyPr/>
          <a:lstStyle/>
          <a:p>
            <a:pPr algn="l"/>
            <a:r>
              <a:rPr lang="en-US" sz="3200" dirty="0">
                <a:solidFill>
                  <a:schemeClr val="tx2"/>
                </a:solidFill>
              </a:rPr>
              <a:t>Transitional Care: “</a:t>
            </a:r>
            <a:r>
              <a:rPr lang="en-US" sz="3200" i="1" dirty="0">
                <a:solidFill>
                  <a:schemeClr val="tx2"/>
                </a:solidFill>
              </a:rPr>
              <a:t>Right care, </a:t>
            </a:r>
            <a:br>
              <a:rPr lang="en-US" sz="3200" i="1" dirty="0">
                <a:solidFill>
                  <a:schemeClr val="tx2"/>
                </a:solidFill>
              </a:rPr>
            </a:br>
            <a:r>
              <a:rPr lang="en-US" sz="3200" i="1" dirty="0">
                <a:solidFill>
                  <a:schemeClr val="tx2"/>
                </a:solidFill>
              </a:rPr>
              <a:t>right place, right time</a:t>
            </a:r>
            <a:r>
              <a:rPr lang="en-US" sz="3200" dirty="0">
                <a:solidFill>
                  <a:schemeClr val="tx2"/>
                </a:solidFill>
              </a:rPr>
              <a:t>”</a:t>
            </a:r>
          </a:p>
        </p:txBody>
      </p:sp>
      <p:sp>
        <p:nvSpPr>
          <p:cNvPr id="4" name="Content Placeholder 3"/>
          <p:cNvSpPr>
            <a:spLocks noGrp="1"/>
          </p:cNvSpPr>
          <p:nvPr>
            <p:ph idx="1"/>
          </p:nvPr>
        </p:nvSpPr>
        <p:spPr>
          <a:xfrm>
            <a:off x="4610100" y="1544637"/>
            <a:ext cx="4191000" cy="4114800"/>
          </a:xfrm>
        </p:spPr>
        <p:txBody>
          <a:bodyPr/>
          <a:lstStyle/>
          <a:p>
            <a:pPr marL="0" indent="0">
              <a:spcBef>
                <a:spcPts val="0"/>
              </a:spcBef>
              <a:buClr>
                <a:schemeClr val="tx2"/>
              </a:buClr>
              <a:buNone/>
            </a:pPr>
            <a:r>
              <a:rPr lang="en-US" sz="2800" i="1" dirty="0">
                <a:solidFill>
                  <a:schemeClr val="tx2"/>
                </a:solidFill>
              </a:rPr>
              <a:t>Benefits:</a:t>
            </a:r>
          </a:p>
          <a:p>
            <a:pPr>
              <a:spcBef>
                <a:spcPts val="0"/>
              </a:spcBef>
              <a:buClr>
                <a:schemeClr val="tx2"/>
              </a:buClr>
              <a:buFont typeface="Wingdings" panose="05000000000000000000" pitchFamily="2" charset="2"/>
              <a:buChar char="§"/>
            </a:pPr>
            <a:r>
              <a:rPr lang="en-US" sz="2400" dirty="0"/>
              <a:t>After TCU: </a:t>
            </a:r>
            <a:r>
              <a:rPr lang="en-US" sz="2400" b="1" dirty="0"/>
              <a:t>9 of next 10 quarters positive NOI</a:t>
            </a:r>
            <a:r>
              <a:rPr lang="en-US" sz="2400" dirty="0"/>
              <a:t>, doubled bed days</a:t>
            </a:r>
          </a:p>
          <a:p>
            <a:pPr>
              <a:spcBef>
                <a:spcPts val="0"/>
              </a:spcBef>
              <a:buClr>
                <a:schemeClr val="tx2"/>
              </a:buClr>
              <a:buFont typeface="Wingdings" panose="05000000000000000000" pitchFamily="2" charset="2"/>
              <a:buChar char="§"/>
            </a:pPr>
            <a:r>
              <a:rPr lang="en-US" sz="2400" b="1" dirty="0"/>
              <a:t>Eau Claire Acute Hospital $3.0 Million </a:t>
            </a:r>
            <a:r>
              <a:rPr lang="en-US" sz="2400" dirty="0"/>
              <a:t>in one of first years</a:t>
            </a:r>
          </a:p>
          <a:p>
            <a:pPr>
              <a:spcBef>
                <a:spcPts val="0"/>
              </a:spcBef>
              <a:buClr>
                <a:schemeClr val="tx2"/>
              </a:buClr>
              <a:buFont typeface="Wingdings" panose="05000000000000000000" pitchFamily="2" charset="2"/>
              <a:buChar char="§"/>
            </a:pPr>
            <a:r>
              <a:rPr lang="en-US" sz="2400" dirty="0"/>
              <a:t>Physician engagement</a:t>
            </a:r>
          </a:p>
          <a:p>
            <a:pPr>
              <a:spcBef>
                <a:spcPts val="0"/>
              </a:spcBef>
              <a:buClr>
                <a:schemeClr val="tx2"/>
              </a:buClr>
              <a:buFont typeface="Wingdings" panose="05000000000000000000" pitchFamily="2" charset="2"/>
              <a:buChar char="§"/>
            </a:pPr>
            <a:r>
              <a:rPr lang="en-US" sz="2400" dirty="0"/>
              <a:t>Bloomer: </a:t>
            </a:r>
            <a:r>
              <a:rPr lang="en-US" sz="2400" b="1" dirty="0"/>
              <a:t>High employee satisfaction</a:t>
            </a:r>
          </a:p>
        </p:txBody>
      </p:sp>
      <p:graphicFrame>
        <p:nvGraphicFramePr>
          <p:cNvPr id="6" name="Content Placeholder 7">
            <a:extLst>
              <a:ext uri="{FF2B5EF4-FFF2-40B4-BE49-F238E27FC236}">
                <a16:creationId xmlns:a16="http://schemas.microsoft.com/office/drawing/2014/main" id="{821F02DD-4CE6-9344-A4B1-7AB19CDF975B}"/>
              </a:ext>
            </a:extLst>
          </p:cNvPr>
          <p:cNvGraphicFramePr>
            <a:graphicFrameLocks/>
          </p:cNvGraphicFramePr>
          <p:nvPr>
            <p:extLst/>
          </p:nvPr>
        </p:nvGraphicFramePr>
        <p:xfrm>
          <a:off x="549275" y="1666875"/>
          <a:ext cx="3717925" cy="38703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3748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200" dirty="0">
                <a:solidFill>
                  <a:schemeClr val="tx2"/>
                </a:solidFill>
              </a:rPr>
              <a:t>Positive Impact on PPS Length of Stay</a:t>
            </a:r>
            <a:r>
              <a:rPr lang="en-US" sz="3600" dirty="0">
                <a:solidFill>
                  <a:schemeClr val="tx2"/>
                </a:solidFill>
              </a:rPr>
              <a:t/>
            </a:r>
            <a:br>
              <a:rPr lang="en-US" sz="3600" dirty="0">
                <a:solidFill>
                  <a:schemeClr val="tx2"/>
                </a:solidFill>
              </a:rPr>
            </a:br>
            <a:r>
              <a:rPr lang="en-US" sz="2400" i="1" dirty="0">
                <a:solidFill>
                  <a:schemeClr val="tx2"/>
                </a:solidFill>
              </a:rPr>
              <a:t>Opportunity for Collaboration</a:t>
            </a:r>
            <a:endParaRPr lang="en-US" sz="2400" dirty="0">
              <a:solidFill>
                <a:schemeClr val="tx2"/>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8894" y="1676400"/>
            <a:ext cx="6763037" cy="3348038"/>
          </a:xfrm>
        </p:spPr>
      </p:pic>
    </p:spTree>
    <p:extLst>
      <p:ext uri="{BB962C8B-B14F-4D97-AF65-F5344CB8AC3E}">
        <p14:creationId xmlns:p14="http://schemas.microsoft.com/office/powerpoint/2010/main" val="2217725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042276" cy="1336956"/>
          </a:xfrm>
        </p:spPr>
        <p:txBody>
          <a:bodyPr/>
          <a:lstStyle/>
          <a:p>
            <a:pPr algn="l"/>
            <a:r>
              <a:rPr lang="en-US" sz="3200" dirty="0">
                <a:solidFill>
                  <a:schemeClr val="tx2"/>
                </a:solidFill>
              </a:rPr>
              <a:t>Expansion to Osseo</a:t>
            </a:r>
          </a:p>
        </p:txBody>
      </p:sp>
      <p:sp>
        <p:nvSpPr>
          <p:cNvPr id="4" name="Content Placeholder 3"/>
          <p:cNvSpPr>
            <a:spLocks noGrp="1"/>
          </p:cNvSpPr>
          <p:nvPr>
            <p:ph idx="1"/>
          </p:nvPr>
        </p:nvSpPr>
        <p:spPr>
          <a:xfrm>
            <a:off x="4953000" y="1828800"/>
            <a:ext cx="3810000" cy="4267200"/>
          </a:xfrm>
        </p:spPr>
        <p:txBody>
          <a:bodyPr/>
          <a:lstStyle/>
          <a:p>
            <a:pPr marL="0" indent="0">
              <a:spcBef>
                <a:spcPts val="0"/>
              </a:spcBef>
              <a:buClr>
                <a:schemeClr val="tx2"/>
              </a:buClr>
              <a:buNone/>
            </a:pPr>
            <a:r>
              <a:rPr lang="en-US" sz="2800" i="1" dirty="0">
                <a:solidFill>
                  <a:schemeClr val="tx2"/>
                </a:solidFill>
              </a:rPr>
              <a:t>Challenges:</a:t>
            </a:r>
          </a:p>
          <a:p>
            <a:pPr>
              <a:spcBef>
                <a:spcPts val="0"/>
              </a:spcBef>
              <a:buClr>
                <a:schemeClr val="tx2"/>
              </a:buClr>
              <a:buFont typeface="Wingdings" panose="05000000000000000000" pitchFamily="2" charset="2"/>
              <a:buChar char="§"/>
            </a:pPr>
            <a:r>
              <a:rPr lang="en-US" sz="2400" b="1" dirty="0"/>
              <a:t>Low census </a:t>
            </a:r>
            <a:r>
              <a:rPr lang="en-US" sz="2400" dirty="0"/>
              <a:t>and financially challenged</a:t>
            </a:r>
          </a:p>
          <a:p>
            <a:pPr>
              <a:spcBef>
                <a:spcPts val="0"/>
              </a:spcBef>
              <a:buClr>
                <a:schemeClr val="tx2"/>
              </a:buClr>
              <a:buFont typeface="Wingdings" panose="05000000000000000000" pitchFamily="2" charset="2"/>
              <a:buChar char="§"/>
            </a:pPr>
            <a:r>
              <a:rPr lang="en-US" sz="2400" b="1" dirty="0"/>
              <a:t>Initially no respiratory therapists</a:t>
            </a:r>
          </a:p>
          <a:p>
            <a:pPr>
              <a:spcBef>
                <a:spcPts val="0"/>
              </a:spcBef>
              <a:buClr>
                <a:schemeClr val="tx2"/>
              </a:buClr>
              <a:buFont typeface="Wingdings" panose="05000000000000000000" pitchFamily="2" charset="2"/>
              <a:buChar char="§"/>
            </a:pPr>
            <a:r>
              <a:rPr lang="en-US" sz="2400" b="1" dirty="0"/>
              <a:t>Smaller population </a:t>
            </a:r>
            <a:endParaRPr lang="en-US" sz="2400" dirty="0"/>
          </a:p>
        </p:txBody>
      </p:sp>
      <p:pic>
        <p:nvPicPr>
          <p:cNvPr id="8" name="Content Placeholder 5"/>
          <p:cNvPicPr>
            <a:picLocks noChangeAspect="1"/>
          </p:cNvPicPr>
          <p:nvPr/>
        </p:nvPicPr>
        <p:blipFill rotWithShape="1">
          <a:blip r:embed="rId3">
            <a:extLst>
              <a:ext uri="{28A0092B-C50C-407E-A947-70E740481C1C}">
                <a14:useLocalDpi xmlns:a14="http://schemas.microsoft.com/office/drawing/2010/main" val="0"/>
              </a:ext>
            </a:extLst>
          </a:blip>
          <a:srcRect l="9014" r="8210" b="5231"/>
          <a:stretch/>
        </p:blipFill>
        <p:spPr>
          <a:xfrm>
            <a:off x="427038" y="1828800"/>
            <a:ext cx="4176713" cy="2942684"/>
          </a:xfrm>
          <a:prstGeom prst="rect">
            <a:avLst/>
          </a:prstGeom>
          <a:ln w="25400">
            <a:solidFill>
              <a:schemeClr val="tx1"/>
            </a:solidFill>
          </a:ln>
        </p:spPr>
      </p:pic>
    </p:spTree>
    <p:extLst>
      <p:ext uri="{BB962C8B-B14F-4D97-AF65-F5344CB8AC3E}">
        <p14:creationId xmlns:p14="http://schemas.microsoft.com/office/powerpoint/2010/main" val="2492012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ural Transformation PPT Nov.11 DRAFT" id="{AEEE14CB-DE55-4EC4-AD82-0AB9030C4486}" vid="{DDD3FF7D-4F01-43AC-B91E-2AF81AE59C10}"/>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ural Transformation PPT Nov.11 DRAFT" id="{AEEE14CB-DE55-4EC4-AD82-0AB9030C4486}" vid="{C20904FB-3EEC-4920-80B9-566CDAFA575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ural Transformation PPT Nov.11 DRAFT" id="{AEEE14CB-DE55-4EC4-AD82-0AB9030C4486}" vid="{2CBE4567-09F4-4794-8F3A-38F9FA9BE6C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ural Transformation PPT Nov.11 DRAFT" id="{AEEE14CB-DE55-4EC4-AD82-0AB9030C4486}" vid="{D3216B2C-AFAE-416C-9802-46591F6017D6}"/>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ural Transformation PPT Nov.11 DRAFT" id="{AEEE14CB-DE55-4EC4-AD82-0AB9030C4486}" vid="{C366ED56-7292-4509-ACD1-2EE41897C3ED}"/>
    </a:ext>
  </a:ext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ural Transformation PPT Nov.11 DRAFT" id="{AEEE14CB-DE55-4EC4-AD82-0AB9030C4486}" vid="{E1DE18D5-7877-4DF2-906E-A83D6D74779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34AC578C1D57F4881D1254BF8D12935" ma:contentTypeVersion="0" ma:contentTypeDescription="Create a new document." ma:contentTypeScope="" ma:versionID="14d7c4f072a8ff2358a4e5c7939c37c3">
  <xsd:schema xmlns:xsd="http://www.w3.org/2001/XMLSchema" xmlns:xs="http://www.w3.org/2001/XMLSchema" xmlns:p="http://schemas.microsoft.com/office/2006/metadata/properties" xmlns:ns2="52074d66-8e63-48ae-b0df-5deed19bf9e5" targetNamespace="http://schemas.microsoft.com/office/2006/metadata/properties" ma:root="true" ma:fieldsID="7b30c6482b04bfae30c0d4aa298ec6a6" ns2:_="">
    <xsd:import namespace="52074d66-8e63-48ae-b0df-5deed19bf9e5"/>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074d66-8e63-48ae-b0df-5deed19bf9e5"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documentManagement>
    <_dlc_DocIdPersistId xmlns="52074d66-8e63-48ae-b0df-5deed19bf9e5" xsi:nil="true"/>
    <_dlc_DocId xmlns="52074d66-8e63-48ae-b0df-5deed19bf9e5" xsi:nil="true"/>
    <_dlc_DocIdUrl xmlns="52074d66-8e63-48ae-b0df-5deed19bf9e5">
      <Url xsi:nil="true"/>
      <Description xsi:nil="true"/>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E46F7-A549-4BDF-9903-D0618028CB2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074d66-8e63-48ae-b0df-5deed19bf9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DA0FCA-0BAC-450E-856C-AA2762708644}">
  <ds:schemaRefs>
    <ds:schemaRef ds:uri="http://schemas.microsoft.com/sharepoint/events"/>
  </ds:schemaRefs>
</ds:datastoreItem>
</file>

<file path=customXml/itemProps3.xml><?xml version="1.0" encoding="utf-8"?>
<ds:datastoreItem xmlns:ds="http://schemas.openxmlformats.org/officeDocument/2006/customXml" ds:itemID="{558D2413-0BDE-4820-9045-E43F82CDC273}">
  <ds:schemaRefs>
    <ds:schemaRef ds:uri="http://schemas.microsoft.com/office/2006/documentManagement/types"/>
    <ds:schemaRef ds:uri="52074d66-8e63-48ae-b0df-5deed19bf9e5"/>
    <ds:schemaRef ds:uri="http://purl.org/dc/elements/1.1/"/>
    <ds:schemaRef ds:uri="http://schemas.microsoft.com/office/2006/metadata/properties"/>
    <ds:schemaRef ds:uri="http://purl.org/dc/terms/"/>
    <ds:schemaRef ds:uri="http://schemas.openxmlformats.org/package/2006/metadata/core-properties"/>
    <ds:schemaRef ds:uri="http://schemas.microsoft.com/office/infopath/2007/PartnerControls"/>
    <ds:schemaRef ds:uri="http://www.w3.org/XML/1998/namespace"/>
    <ds:schemaRef ds:uri="http://purl.org/dc/dcmitype/"/>
  </ds:schemaRefs>
</ds:datastoreItem>
</file>

<file path=customXml/itemProps4.xml><?xml version="1.0" encoding="utf-8"?>
<ds:datastoreItem xmlns:ds="http://schemas.openxmlformats.org/officeDocument/2006/customXml" ds:itemID="{59296143-CCC2-47A1-BF6E-E2D400C60C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Rural Transformation PPT Nov.11 DRAFT</Template>
  <TotalTime>4423</TotalTime>
  <Words>4492</Words>
  <Application>Microsoft Office PowerPoint</Application>
  <PresentationFormat>On-screen Show (4:3)</PresentationFormat>
  <Paragraphs>458</Paragraphs>
  <Slides>47</Slides>
  <Notes>38</Notes>
  <HiddenSlides>0</HiddenSlides>
  <MMClips>0</MMClips>
  <ScaleCrop>false</ScaleCrop>
  <HeadingPairs>
    <vt:vector size="6" baseType="variant">
      <vt:variant>
        <vt:lpstr>Fonts Used</vt:lpstr>
      </vt:variant>
      <vt:variant>
        <vt:i4>9</vt:i4>
      </vt:variant>
      <vt:variant>
        <vt:lpstr>Theme</vt:lpstr>
      </vt:variant>
      <vt:variant>
        <vt:i4>6</vt:i4>
      </vt:variant>
      <vt:variant>
        <vt:lpstr>Slide Titles</vt:lpstr>
      </vt:variant>
      <vt:variant>
        <vt:i4>47</vt:i4>
      </vt:variant>
    </vt:vector>
  </HeadingPairs>
  <TitlesOfParts>
    <vt:vector size="62" baseType="lpstr">
      <vt:lpstr>Arial</vt:lpstr>
      <vt:lpstr>Calibri</vt:lpstr>
      <vt:lpstr>Courier New</vt:lpstr>
      <vt:lpstr>Garamond</vt:lpstr>
      <vt:lpstr>Open Sans</vt:lpstr>
      <vt:lpstr>Tahoma</vt:lpstr>
      <vt:lpstr>Times</vt:lpstr>
      <vt:lpstr>Times New Roman</vt:lpstr>
      <vt:lpstr>Wingdings</vt:lpstr>
      <vt:lpstr>Office Theme</vt:lpstr>
      <vt:lpstr>1_Office Theme</vt:lpstr>
      <vt:lpstr>Office Theme</vt:lpstr>
      <vt:lpstr>Office Theme</vt:lpstr>
      <vt:lpstr>2_Office Theme</vt:lpstr>
      <vt:lpstr>11_Office Theme</vt:lpstr>
      <vt:lpstr>PowerPoint Presentation</vt:lpstr>
      <vt:lpstr>PowerPoint Presentation</vt:lpstr>
      <vt:lpstr>PowerPoint Presentation</vt:lpstr>
      <vt:lpstr>PowerPoint Presentation</vt:lpstr>
      <vt:lpstr>Eau Claire Transitional Case Study</vt:lpstr>
      <vt:lpstr>Bloomer: Transitional Care Pilot</vt:lpstr>
      <vt:lpstr>Transitional Care: “Right care,  right place, right time”</vt:lpstr>
      <vt:lpstr>Positive Impact on PPS Length of Stay Opportunity for Collaboration</vt:lpstr>
      <vt:lpstr>Expansion to Osseo</vt:lpstr>
      <vt:lpstr>Cardiac Surgery and Post-Acute Care at Osseo CAH Transitional Care</vt:lpstr>
      <vt:lpstr>Rapid and Sustained Growth</vt:lpstr>
      <vt:lpstr>PowerPoint Presentation</vt:lpstr>
      <vt:lpstr>Transitional Care Expanded to 11 Mayo Clinic Health System Critical Access Hospitals</vt:lpstr>
      <vt:lpstr>Referral Education Strategies </vt:lpstr>
      <vt:lpstr>PowerPoint Presentation</vt:lpstr>
      <vt:lpstr>Creating a Positive Culture </vt:lpstr>
      <vt:lpstr>Mayo Transitional Care Program Growth from Mayo Clinic</vt:lpstr>
      <vt:lpstr>Growth, Quality, and Staffing Advantage</vt:lpstr>
      <vt:lpstr>Reporting, Measuring, and Improving Quality</vt:lpstr>
      <vt:lpstr>System Collaborative (6 CAHs) Swing Bed Growth With Focus on Quality and Outcomes </vt:lpstr>
      <vt:lpstr>Oregon Statewide Program</vt:lpstr>
      <vt:lpstr>Experience with Over 70 CAHs Key Metrics</vt:lpstr>
      <vt:lpstr>Financial Approach</vt:lpstr>
      <vt:lpstr>Opportunity for Collaboration</vt:lpstr>
      <vt:lpstr>Available Post-Acute Care Capacity IA Statewide </vt:lpstr>
      <vt:lpstr>CAH Financial Opportunity Somewhere Hospital  (1,555, 275 , 6, 111) Net Income Impact  +$1,070,000 </vt:lpstr>
      <vt:lpstr>County Utilization of PAC Example</vt:lpstr>
      <vt:lpstr>PPS Financial Opportunity (33 Iowa PPS Hospitals) </vt:lpstr>
      <vt:lpstr>Statewide Discharges by Destination (33 Iowa PPS Hospitals) </vt:lpstr>
      <vt:lpstr>PowerPoint Presentation</vt:lpstr>
      <vt:lpstr>PowerPoint Presentation</vt:lpstr>
      <vt:lpstr>DRG Opportunity (33 Iowa PPS Hospitals)  </vt:lpstr>
      <vt:lpstr>Categories and Diagnoses That Frequently Require Post-Acute Care</vt:lpstr>
      <vt:lpstr>Hospital based post-acute</vt:lpstr>
      <vt:lpstr>Types of Skilled Needs</vt:lpstr>
      <vt:lpstr>Allevant Services</vt:lpstr>
      <vt:lpstr>Social Media Strategy  You need to know your audience, be familiar with the tools,  and have a good strategy!</vt:lpstr>
      <vt:lpstr>Allevant Education</vt:lpstr>
      <vt:lpstr>Leadership Data Dashboard</vt:lpstr>
      <vt:lpstr>Reality of Transitional Care </vt:lpstr>
      <vt:lpstr>PowerPoint Presentation</vt:lpstr>
      <vt:lpstr> MENDS® Treatment: More energy, live longer, weight loss, cholesterol reduction, improved blood flow, blood pressure reduction and a lot more </vt:lpstr>
      <vt:lpstr>My Framingham Experiment </vt:lpstr>
      <vt:lpstr>MENDS® Opportunities</vt:lpstr>
      <vt:lpstr> Questions? Contact us!     </vt:lpstr>
      <vt:lpstr>References</vt:lpstr>
      <vt:lpstr>References</vt:lpstr>
    </vt:vector>
  </TitlesOfParts>
  <Company>Select Medical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Tenenbaum, Jordan D.</dc:creator>
  <cp:lastModifiedBy>Tenenbaum, Jordan D.</cp:lastModifiedBy>
  <cp:revision>181</cp:revision>
  <cp:lastPrinted>2019-11-14T02:52:10Z</cp:lastPrinted>
  <dcterms:created xsi:type="dcterms:W3CDTF">2017-08-17T16:39:11Z</dcterms:created>
  <dcterms:modified xsi:type="dcterms:W3CDTF">2022-06-28T19:41:45Z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0x010100934AC578C1D57F4881D1254BF8D12935</vt:lpwstr>
  </property>
  <property fmtid="{D5CDD505-2E9C-101B-9397-08002B2CF9AE}" pid="3" name="Order">
    <vt:r8>903100</vt:r8>
  </property>
  <property fmtid="{D5CDD505-2E9C-101B-9397-08002B2CF9AE}" pid="4" name="Last Modified0">
    <vt:filetime>2014-01-20T05:00:00Z</vt:filetime>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