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2C78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9475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2C78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2C78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399"/>
            <a:ext cx="9143999" cy="1371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796" y="527304"/>
            <a:ext cx="2581655" cy="36134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486399"/>
            <a:ext cx="9143999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465" y="83312"/>
            <a:ext cx="8449485" cy="1474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2C78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556" y="1633607"/>
            <a:ext cx="7520940" cy="263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475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475098" y="6626269"/>
            <a:ext cx="2051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heley@jpsearch.com" TargetMode="External"/><Relationship Id="rId3" Type="http://schemas.openxmlformats.org/officeDocument/2006/relationships/image" Target="../media/image4.jpg"/><Relationship Id="rId4" Type="http://schemas.openxmlformats.org/officeDocument/2006/relationships/hyperlink" Target="mailto:cclem@jpsearch.com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hyperlink" Target="mailto:sheley@jpsearch.com" TargetMode="External"/><Relationship Id="rId4" Type="http://schemas.openxmlformats.org/officeDocument/2006/relationships/image" Target="../media/image30.jpg"/><Relationship Id="rId5" Type="http://schemas.openxmlformats.org/officeDocument/2006/relationships/hyperlink" Target="mailto:cclem@jpsearch.com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6662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27490" cy="1371600"/>
            </a:xfrm>
            <a:custGeom>
              <a:avLst/>
              <a:gdLst/>
              <a:ahLst/>
              <a:cxnLst/>
              <a:rect l="l" t="t" r="r" b="b"/>
              <a:pathLst>
                <a:path w="9127490" h="1371600">
                  <a:moveTo>
                    <a:pt x="9127236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27236" y="1371600"/>
                  </a:lnTo>
                  <a:lnTo>
                    <a:pt x="9127236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0340" marR="5080" indent="176530">
              <a:lnSpc>
                <a:spcPct val="100000"/>
              </a:lnSpc>
              <a:spcBef>
                <a:spcPts val="100"/>
              </a:spcBef>
              <a:tabLst>
                <a:tab pos="1771014" algn="l"/>
              </a:tabLst>
            </a:pPr>
            <a:r>
              <a:rPr dirty="0" sz="3200">
                <a:solidFill>
                  <a:srgbClr val="FFFFFF"/>
                </a:solidFill>
              </a:rPr>
              <a:t>Mastering</a:t>
            </a:r>
            <a:r>
              <a:rPr dirty="0" sz="3200" spc="-10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the</a:t>
            </a:r>
            <a:r>
              <a:rPr dirty="0" sz="3200" spc="-6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Three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R’s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</a:t>
            </a:r>
            <a:r>
              <a:rPr dirty="0" sz="3200" spc="-6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Successful</a:t>
            </a:r>
            <a:r>
              <a:rPr dirty="0" sz="3200" spc="-7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Physician Staffing:</a:t>
            </a:r>
            <a:r>
              <a:rPr dirty="0" sz="3200">
                <a:solidFill>
                  <a:srgbClr val="FFFFFF"/>
                </a:solidFill>
              </a:rPr>
              <a:t>	Recruitment,</a:t>
            </a:r>
            <a:r>
              <a:rPr dirty="0" sz="3200" spc="-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Retention</a:t>
            </a:r>
            <a:r>
              <a:rPr dirty="0" sz="3200" spc="-10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and</a:t>
            </a:r>
            <a:r>
              <a:rPr dirty="0" sz="3200" spc="-9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Retirement</a:t>
            </a:r>
            <a:endParaRPr sz="3200"/>
          </a:p>
        </p:txBody>
      </p:sp>
      <p:sp>
        <p:nvSpPr>
          <p:cNvPr id="6" name="object 6" descr=""/>
          <p:cNvSpPr txBox="1"/>
          <p:nvPr/>
        </p:nvSpPr>
        <p:spPr>
          <a:xfrm>
            <a:off x="8805446" y="6597694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8735" rIns="0" bIns="0" rtlCol="0" vert="horz">
            <a:spAutoFit/>
          </a:bodyPr>
          <a:lstStyle/>
          <a:p>
            <a:pPr marL="662940" marR="5080" indent="935355">
              <a:lnSpc>
                <a:spcPts val="3070"/>
              </a:lnSpc>
              <a:spcBef>
                <a:spcPts val="844"/>
              </a:spcBef>
            </a:pPr>
            <a:r>
              <a:rPr dirty="0" sz="3200"/>
              <a:t>LOW</a:t>
            </a:r>
            <a:r>
              <a:rPr dirty="0" sz="3200" spc="-90"/>
              <a:t> </a:t>
            </a:r>
            <a:r>
              <a:rPr dirty="0" sz="3200" spc="-30"/>
              <a:t>SUPPLY</a:t>
            </a:r>
            <a:r>
              <a:rPr dirty="0" sz="3200" spc="-80"/>
              <a:t> </a:t>
            </a:r>
            <a:r>
              <a:rPr dirty="0" sz="3200"/>
              <a:t>&amp;</a:t>
            </a:r>
            <a:r>
              <a:rPr dirty="0" sz="3200" spc="-70"/>
              <a:t> </a:t>
            </a:r>
            <a:r>
              <a:rPr dirty="0" sz="3200"/>
              <a:t>HIGH</a:t>
            </a:r>
            <a:r>
              <a:rPr dirty="0" sz="3200" spc="-40"/>
              <a:t> </a:t>
            </a:r>
            <a:r>
              <a:rPr dirty="0" sz="3200" spc="-10"/>
              <a:t>DEMAND: </a:t>
            </a:r>
            <a:r>
              <a:rPr dirty="0" sz="3200"/>
              <a:t>REACHING</a:t>
            </a:r>
            <a:r>
              <a:rPr dirty="0" sz="3200" spc="-55"/>
              <a:t> </a:t>
            </a:r>
            <a:r>
              <a:rPr dirty="0" sz="3200"/>
              <a:t>ACTIVE</a:t>
            </a:r>
            <a:r>
              <a:rPr dirty="0" sz="3200" spc="-65"/>
              <a:t> </a:t>
            </a:r>
            <a:r>
              <a:rPr dirty="0" sz="3200"/>
              <a:t>&amp;</a:t>
            </a:r>
            <a:r>
              <a:rPr dirty="0" sz="3200" spc="-65"/>
              <a:t> </a:t>
            </a:r>
            <a:r>
              <a:rPr dirty="0" sz="3200" spc="-20"/>
              <a:t>PASSIVE</a:t>
            </a:r>
            <a:r>
              <a:rPr dirty="0" sz="3200" spc="-75"/>
              <a:t> </a:t>
            </a:r>
            <a:r>
              <a:rPr dirty="0" sz="3200" spc="-40"/>
              <a:t>CANDIDATES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952500" y="1028700"/>
            <a:ext cx="7792720" cy="4686300"/>
            <a:chOff x="952500" y="1028700"/>
            <a:chExt cx="7792720" cy="4686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1143000"/>
              <a:ext cx="4492014" cy="4571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8300" y="1028700"/>
              <a:ext cx="1848611" cy="200096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2552700"/>
              <a:ext cx="1886711" cy="17526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412894" y="1796276"/>
            <a:ext cx="1270000" cy="43560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48309" marR="5080" indent="-436245">
              <a:lnSpc>
                <a:spcPts val="1500"/>
              </a:lnSpc>
              <a:spcBef>
                <a:spcPts val="340"/>
              </a:spcBef>
            </a:pPr>
            <a:r>
              <a:rPr dirty="0" sz="1450" b="1">
                <a:solidFill>
                  <a:srgbClr val="29475A"/>
                </a:solidFill>
                <a:latin typeface="Calibri"/>
                <a:cs typeface="Calibri"/>
              </a:rPr>
              <a:t>SEARCHING</a:t>
            </a:r>
            <a:r>
              <a:rPr dirty="0" sz="1450" spc="-4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29475A"/>
                </a:solidFill>
                <a:latin typeface="Calibri"/>
                <a:cs typeface="Calibri"/>
              </a:rPr>
              <a:t>FOR </a:t>
            </a:r>
            <a:r>
              <a:rPr dirty="0" sz="1450" spc="-20" b="1">
                <a:solidFill>
                  <a:srgbClr val="29475A"/>
                </a:solidFill>
                <a:latin typeface="Calibri"/>
                <a:cs typeface="Calibri"/>
              </a:rPr>
              <a:t>JOBS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09799" y="3069131"/>
            <a:ext cx="1362710" cy="48133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6515" marR="5080" indent="-44450">
              <a:lnSpc>
                <a:spcPct val="82900"/>
              </a:lnSpc>
              <a:spcBef>
                <a:spcPts val="470"/>
              </a:spcBef>
            </a:pPr>
            <a:r>
              <a:rPr dirty="0" sz="1450" spc="-10" b="1">
                <a:solidFill>
                  <a:srgbClr val="29475A"/>
                </a:solidFill>
                <a:latin typeface="Calibri"/>
                <a:cs typeface="Calibri"/>
              </a:rPr>
              <a:t>INTERESTED</a:t>
            </a:r>
            <a:r>
              <a:rPr dirty="0" sz="1800" spc="-10" b="1">
                <a:solidFill>
                  <a:srgbClr val="29475A"/>
                </a:solidFill>
                <a:latin typeface="Calibri"/>
                <a:cs typeface="Calibri"/>
              </a:rPr>
              <a:t>,</a:t>
            </a:r>
            <a:r>
              <a:rPr dirty="0" sz="18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29475A"/>
                </a:solidFill>
                <a:latin typeface="Calibri"/>
                <a:cs typeface="Calibri"/>
              </a:rPr>
              <a:t>BUT </a:t>
            </a:r>
            <a:r>
              <a:rPr dirty="0" sz="1450" b="1">
                <a:solidFill>
                  <a:srgbClr val="29475A"/>
                </a:solidFill>
                <a:latin typeface="Calibri"/>
                <a:cs typeface="Calibri"/>
              </a:rPr>
              <a:t>NOT</a:t>
            </a:r>
            <a:r>
              <a:rPr dirty="0" sz="1450" spc="2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29475A"/>
                </a:solidFill>
                <a:latin typeface="Calibri"/>
                <a:cs typeface="Calibri"/>
              </a:rPr>
              <a:t>PROACTIVE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4500" y="3733800"/>
            <a:ext cx="1734311" cy="18105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287926" y="4410251"/>
            <a:ext cx="1539875" cy="43560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99415" marR="5080" indent="-387350">
              <a:lnSpc>
                <a:spcPts val="1500"/>
              </a:lnSpc>
              <a:spcBef>
                <a:spcPts val="340"/>
              </a:spcBef>
            </a:pPr>
            <a:r>
              <a:rPr dirty="0" sz="1450" b="1">
                <a:solidFill>
                  <a:srgbClr val="29475A"/>
                </a:solidFill>
                <a:latin typeface="Calibri"/>
                <a:cs typeface="Calibri"/>
              </a:rPr>
              <a:t>HAPPY</a:t>
            </a:r>
            <a:r>
              <a:rPr dirty="0" sz="1450" spc="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29475A"/>
                </a:solidFill>
                <a:latin typeface="Calibri"/>
                <a:cs typeface="Calibri"/>
              </a:rPr>
              <a:t>IN</a:t>
            </a:r>
            <a:r>
              <a:rPr dirty="0" sz="1450" spc="5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29475A"/>
                </a:solidFill>
                <a:latin typeface="Calibri"/>
                <a:cs typeface="Calibri"/>
              </a:rPr>
              <a:t>CURRENT POSITION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363" y="387880"/>
            <a:ext cx="61277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RISE</a:t>
            </a:r>
            <a:r>
              <a:rPr dirty="0" spc="-50"/>
              <a:t> </a:t>
            </a:r>
            <a:r>
              <a:rPr dirty="0"/>
              <a:t>ABOVE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NOISE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62098" y="1325066"/>
            <a:ext cx="5427980" cy="17087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127699"/>
              </a:lnSpc>
              <a:spcBef>
                <a:spcPts val="250"/>
              </a:spcBef>
            </a:pP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97%</a:t>
            </a:r>
            <a:r>
              <a:rPr dirty="0" sz="2400" spc="-5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600" spc="-3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16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prefer to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receive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job</a:t>
            </a:r>
            <a:r>
              <a:rPr dirty="0" sz="1600" spc="-2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opportunities</a:t>
            </a:r>
            <a:r>
              <a:rPr dirty="0" sz="16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by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 email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600" spc="-3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9475A"/>
                </a:solidFill>
                <a:latin typeface="Calibri"/>
                <a:cs typeface="Calibri"/>
              </a:rPr>
              <a:t>75%</a:t>
            </a:r>
            <a:r>
              <a:rPr dirty="0" sz="2000" spc="-7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want</a:t>
            </a:r>
            <a:r>
              <a:rPr dirty="0" sz="1600" spc="-5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them</a:t>
            </a:r>
            <a:r>
              <a:rPr dirty="0" sz="1600" spc="-5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sent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their</a:t>
            </a:r>
            <a:r>
              <a:rPr dirty="0" sz="1600" spc="-4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personal</a:t>
            </a:r>
            <a:r>
              <a:rPr dirty="0" sz="1600" spc="-2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email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</a:pP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86%</a:t>
            </a:r>
            <a:r>
              <a:rPr dirty="0" sz="2400" spc="-5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6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physicians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check</a:t>
            </a:r>
            <a:r>
              <a:rPr dirty="0" sz="16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their</a:t>
            </a:r>
            <a:r>
              <a:rPr dirty="0" sz="1600" spc="-2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email</a:t>
            </a:r>
            <a:r>
              <a:rPr dirty="0" sz="1600" spc="-5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2-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3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times</a:t>
            </a:r>
            <a:r>
              <a:rPr dirty="0" sz="1600" spc="-4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per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29475A"/>
                </a:solidFill>
                <a:latin typeface="Calibri"/>
                <a:cs typeface="Calibri"/>
              </a:rPr>
              <a:t>day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62118" y="3682848"/>
            <a:ext cx="5619115" cy="1350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60%</a:t>
            </a:r>
            <a:r>
              <a:rPr dirty="0" sz="2400" spc="-5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16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have</a:t>
            </a:r>
            <a:r>
              <a:rPr dirty="0" sz="1600" spc="-2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used</a:t>
            </a:r>
            <a:r>
              <a:rPr dirty="0" sz="1600" spc="-2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job</a:t>
            </a:r>
            <a:r>
              <a:rPr dirty="0" sz="16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boards</a:t>
            </a:r>
            <a:r>
              <a:rPr dirty="0" sz="1600" spc="-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1600" spc="-2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their</a:t>
            </a:r>
            <a:r>
              <a:rPr dirty="0" sz="1600" spc="-2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own</a:t>
            </a:r>
            <a:r>
              <a:rPr dirty="0" sz="1600" spc="-4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job</a:t>
            </a:r>
            <a:r>
              <a:rPr dirty="0" sz="16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search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16%</a:t>
            </a:r>
            <a:r>
              <a:rPr dirty="0" sz="2400" spc="-6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16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say</a:t>
            </a:r>
            <a:r>
              <a:rPr dirty="0" sz="1600" spc="-4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they</a:t>
            </a:r>
            <a:r>
              <a:rPr dirty="0" sz="1600" spc="-2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read</a:t>
            </a:r>
            <a:r>
              <a:rPr dirty="0" sz="16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9475A"/>
                </a:solidFill>
                <a:latin typeface="Calibri"/>
                <a:cs typeface="Calibri"/>
              </a:rPr>
              <a:t>direct</a:t>
            </a:r>
            <a:r>
              <a:rPr dirty="0" sz="16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29475A"/>
                </a:solidFill>
                <a:latin typeface="Calibri"/>
                <a:cs typeface="Calibri"/>
              </a:rPr>
              <a:t>mail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71600" y="2494788"/>
            <a:ext cx="763905" cy="763905"/>
            <a:chOff x="1371600" y="2494788"/>
            <a:chExt cx="763905" cy="763905"/>
          </a:xfrm>
        </p:grpSpPr>
        <p:sp>
          <p:nvSpPr>
            <p:cNvPr id="6" name="object 6" descr=""/>
            <p:cNvSpPr/>
            <p:nvPr/>
          </p:nvSpPr>
          <p:spPr>
            <a:xfrm>
              <a:off x="1371600" y="2494788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5" h="763904">
                  <a:moveTo>
                    <a:pt x="381762" y="0"/>
                  </a:moveTo>
                  <a:lnTo>
                    <a:pt x="333873" y="2974"/>
                  </a:lnTo>
                  <a:lnTo>
                    <a:pt x="287760" y="11659"/>
                  </a:lnTo>
                  <a:lnTo>
                    <a:pt x="243781" y="25696"/>
                  </a:lnTo>
                  <a:lnTo>
                    <a:pt x="202291" y="44728"/>
                  </a:lnTo>
                  <a:lnTo>
                    <a:pt x="163651" y="68397"/>
                  </a:lnTo>
                  <a:lnTo>
                    <a:pt x="128217" y="96346"/>
                  </a:lnTo>
                  <a:lnTo>
                    <a:pt x="96346" y="128217"/>
                  </a:lnTo>
                  <a:lnTo>
                    <a:pt x="68397" y="163651"/>
                  </a:lnTo>
                  <a:lnTo>
                    <a:pt x="44728" y="202291"/>
                  </a:lnTo>
                  <a:lnTo>
                    <a:pt x="25696" y="243781"/>
                  </a:lnTo>
                  <a:lnTo>
                    <a:pt x="11659" y="287760"/>
                  </a:lnTo>
                  <a:lnTo>
                    <a:pt x="2974" y="333873"/>
                  </a:lnTo>
                  <a:lnTo>
                    <a:pt x="0" y="381762"/>
                  </a:lnTo>
                  <a:lnTo>
                    <a:pt x="2974" y="429650"/>
                  </a:lnTo>
                  <a:lnTo>
                    <a:pt x="11659" y="475763"/>
                  </a:lnTo>
                  <a:lnTo>
                    <a:pt x="25696" y="519742"/>
                  </a:lnTo>
                  <a:lnTo>
                    <a:pt x="44728" y="561232"/>
                  </a:lnTo>
                  <a:lnTo>
                    <a:pt x="68397" y="599872"/>
                  </a:lnTo>
                  <a:lnTo>
                    <a:pt x="96346" y="635306"/>
                  </a:lnTo>
                  <a:lnTo>
                    <a:pt x="128217" y="667177"/>
                  </a:lnTo>
                  <a:lnTo>
                    <a:pt x="163651" y="695126"/>
                  </a:lnTo>
                  <a:lnTo>
                    <a:pt x="202291" y="718795"/>
                  </a:lnTo>
                  <a:lnTo>
                    <a:pt x="243781" y="737827"/>
                  </a:lnTo>
                  <a:lnTo>
                    <a:pt x="287760" y="751864"/>
                  </a:lnTo>
                  <a:lnTo>
                    <a:pt x="333873" y="760549"/>
                  </a:lnTo>
                  <a:lnTo>
                    <a:pt x="381762" y="763524"/>
                  </a:lnTo>
                  <a:lnTo>
                    <a:pt x="429650" y="760549"/>
                  </a:lnTo>
                  <a:lnTo>
                    <a:pt x="475763" y="751864"/>
                  </a:lnTo>
                  <a:lnTo>
                    <a:pt x="519742" y="737827"/>
                  </a:lnTo>
                  <a:lnTo>
                    <a:pt x="561232" y="718795"/>
                  </a:lnTo>
                  <a:lnTo>
                    <a:pt x="599872" y="695126"/>
                  </a:lnTo>
                  <a:lnTo>
                    <a:pt x="635306" y="667177"/>
                  </a:lnTo>
                  <a:lnTo>
                    <a:pt x="667177" y="635306"/>
                  </a:lnTo>
                  <a:lnTo>
                    <a:pt x="695126" y="599872"/>
                  </a:lnTo>
                  <a:lnTo>
                    <a:pt x="718795" y="561232"/>
                  </a:lnTo>
                  <a:lnTo>
                    <a:pt x="737827" y="519742"/>
                  </a:lnTo>
                  <a:lnTo>
                    <a:pt x="751864" y="475763"/>
                  </a:lnTo>
                  <a:lnTo>
                    <a:pt x="760549" y="429650"/>
                  </a:lnTo>
                  <a:lnTo>
                    <a:pt x="763524" y="381762"/>
                  </a:lnTo>
                  <a:lnTo>
                    <a:pt x="760549" y="333873"/>
                  </a:lnTo>
                  <a:lnTo>
                    <a:pt x="751864" y="287760"/>
                  </a:lnTo>
                  <a:lnTo>
                    <a:pt x="737827" y="243781"/>
                  </a:lnTo>
                  <a:lnTo>
                    <a:pt x="718795" y="202291"/>
                  </a:lnTo>
                  <a:lnTo>
                    <a:pt x="695126" y="163651"/>
                  </a:lnTo>
                  <a:lnTo>
                    <a:pt x="667177" y="128217"/>
                  </a:lnTo>
                  <a:lnTo>
                    <a:pt x="635306" y="96346"/>
                  </a:lnTo>
                  <a:lnTo>
                    <a:pt x="599872" y="68397"/>
                  </a:lnTo>
                  <a:lnTo>
                    <a:pt x="561232" y="44728"/>
                  </a:lnTo>
                  <a:lnTo>
                    <a:pt x="519742" y="25696"/>
                  </a:lnTo>
                  <a:lnTo>
                    <a:pt x="475763" y="11659"/>
                  </a:lnTo>
                  <a:lnTo>
                    <a:pt x="429650" y="2974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6673" y="2737110"/>
              <a:ext cx="356870" cy="280670"/>
            </a:xfrm>
            <a:custGeom>
              <a:avLst/>
              <a:gdLst/>
              <a:ahLst/>
              <a:cxnLst/>
              <a:rect l="l" t="t" r="r" b="b"/>
              <a:pathLst>
                <a:path w="356869" h="280669">
                  <a:moveTo>
                    <a:pt x="241" y="90246"/>
                  </a:moveTo>
                  <a:lnTo>
                    <a:pt x="241" y="248297"/>
                  </a:lnTo>
                  <a:lnTo>
                    <a:pt x="0" y="256857"/>
                  </a:lnTo>
                  <a:lnTo>
                    <a:pt x="3098" y="264350"/>
                  </a:lnTo>
                  <a:lnTo>
                    <a:pt x="15913" y="277202"/>
                  </a:lnTo>
                  <a:lnTo>
                    <a:pt x="23393" y="280415"/>
                  </a:lnTo>
                  <a:lnTo>
                    <a:pt x="324700" y="280415"/>
                  </a:lnTo>
                  <a:lnTo>
                    <a:pt x="333489" y="280174"/>
                  </a:lnTo>
                  <a:lnTo>
                    <a:pt x="340956" y="276961"/>
                  </a:lnTo>
                  <a:lnTo>
                    <a:pt x="353301" y="264591"/>
                  </a:lnTo>
                  <a:lnTo>
                    <a:pt x="356374" y="257098"/>
                  </a:lnTo>
                  <a:lnTo>
                    <a:pt x="356374" y="203936"/>
                  </a:lnTo>
                  <a:lnTo>
                    <a:pt x="171538" y="203936"/>
                  </a:lnTo>
                  <a:lnTo>
                    <a:pt x="164299" y="202387"/>
                  </a:lnTo>
                  <a:lnTo>
                    <a:pt x="126796" y="181940"/>
                  </a:lnTo>
                  <a:lnTo>
                    <a:pt x="119176" y="176212"/>
                  </a:lnTo>
                  <a:lnTo>
                    <a:pt x="102849" y="164574"/>
                  </a:lnTo>
                  <a:lnTo>
                    <a:pt x="100369" y="162846"/>
                  </a:lnTo>
                  <a:lnTo>
                    <a:pt x="20193" y="107721"/>
                  </a:lnTo>
                  <a:lnTo>
                    <a:pt x="14796" y="103692"/>
                  </a:lnTo>
                  <a:lnTo>
                    <a:pt x="9674" y="99436"/>
                  </a:lnTo>
                  <a:lnTo>
                    <a:pt x="4823" y="94953"/>
                  </a:lnTo>
                  <a:lnTo>
                    <a:pt x="241" y="90246"/>
                  </a:lnTo>
                  <a:close/>
                </a:path>
                <a:path w="356869" h="280669">
                  <a:moveTo>
                    <a:pt x="356374" y="90246"/>
                  </a:moveTo>
                  <a:lnTo>
                    <a:pt x="256204" y="162915"/>
                  </a:lnTo>
                  <a:lnTo>
                    <a:pt x="237426" y="176212"/>
                  </a:lnTo>
                  <a:lnTo>
                    <a:pt x="192557" y="202145"/>
                  </a:lnTo>
                  <a:lnTo>
                    <a:pt x="185318" y="203695"/>
                  </a:lnTo>
                  <a:lnTo>
                    <a:pt x="177952" y="203695"/>
                  </a:lnTo>
                  <a:lnTo>
                    <a:pt x="171538" y="203936"/>
                  </a:lnTo>
                  <a:lnTo>
                    <a:pt x="356374" y="203936"/>
                  </a:lnTo>
                  <a:lnTo>
                    <a:pt x="356374" y="90246"/>
                  </a:lnTo>
                  <a:close/>
                </a:path>
                <a:path w="356869" h="280669">
                  <a:moveTo>
                    <a:pt x="333248" y="0"/>
                  </a:moveTo>
                  <a:lnTo>
                    <a:pt x="31940" y="0"/>
                  </a:lnTo>
                  <a:lnTo>
                    <a:pt x="24722" y="645"/>
                  </a:lnTo>
                  <a:lnTo>
                    <a:pt x="241" y="36004"/>
                  </a:lnTo>
                  <a:lnTo>
                    <a:pt x="1067" y="42545"/>
                  </a:lnTo>
                  <a:lnTo>
                    <a:pt x="22409" y="76503"/>
                  </a:lnTo>
                  <a:lnTo>
                    <a:pt x="127381" y="150901"/>
                  </a:lnTo>
                  <a:lnTo>
                    <a:pt x="128803" y="151599"/>
                  </a:lnTo>
                  <a:lnTo>
                    <a:pt x="131546" y="153631"/>
                  </a:lnTo>
                  <a:lnTo>
                    <a:pt x="135585" y="156946"/>
                  </a:lnTo>
                  <a:lnTo>
                    <a:pt x="139611" y="160299"/>
                  </a:lnTo>
                  <a:lnTo>
                    <a:pt x="143167" y="162915"/>
                  </a:lnTo>
                  <a:lnTo>
                    <a:pt x="175120" y="178358"/>
                  </a:lnTo>
                  <a:lnTo>
                    <a:pt x="178663" y="178358"/>
                  </a:lnTo>
                  <a:lnTo>
                    <a:pt x="181762" y="178600"/>
                  </a:lnTo>
                  <a:lnTo>
                    <a:pt x="213207" y="162674"/>
                  </a:lnTo>
                  <a:lnTo>
                    <a:pt x="221056" y="156946"/>
                  </a:lnTo>
                  <a:lnTo>
                    <a:pt x="225336" y="153873"/>
                  </a:lnTo>
                  <a:lnTo>
                    <a:pt x="228053" y="151841"/>
                  </a:lnTo>
                  <a:lnTo>
                    <a:pt x="229235" y="150901"/>
                  </a:lnTo>
                  <a:lnTo>
                    <a:pt x="322554" y="86309"/>
                  </a:lnTo>
                  <a:lnTo>
                    <a:pt x="350968" y="54477"/>
                  </a:lnTo>
                  <a:lnTo>
                    <a:pt x="356616" y="22923"/>
                  </a:lnTo>
                  <a:lnTo>
                    <a:pt x="353542" y="15430"/>
                  </a:lnTo>
                  <a:lnTo>
                    <a:pt x="340728" y="3073"/>
                  </a:lnTo>
                  <a:lnTo>
                    <a:pt x="333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327403" y="1444752"/>
            <a:ext cx="763905" cy="763905"/>
            <a:chOff x="1327403" y="1444752"/>
            <a:chExt cx="763905" cy="763905"/>
          </a:xfrm>
        </p:grpSpPr>
        <p:sp>
          <p:nvSpPr>
            <p:cNvPr id="9" name="object 9" descr=""/>
            <p:cNvSpPr/>
            <p:nvPr/>
          </p:nvSpPr>
          <p:spPr>
            <a:xfrm>
              <a:off x="1327403" y="1444752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5" h="763905">
                  <a:moveTo>
                    <a:pt x="381762" y="0"/>
                  </a:moveTo>
                  <a:lnTo>
                    <a:pt x="333873" y="2974"/>
                  </a:lnTo>
                  <a:lnTo>
                    <a:pt x="287760" y="11659"/>
                  </a:lnTo>
                  <a:lnTo>
                    <a:pt x="243781" y="25696"/>
                  </a:lnTo>
                  <a:lnTo>
                    <a:pt x="202291" y="44728"/>
                  </a:lnTo>
                  <a:lnTo>
                    <a:pt x="163651" y="68397"/>
                  </a:lnTo>
                  <a:lnTo>
                    <a:pt x="128217" y="96346"/>
                  </a:lnTo>
                  <a:lnTo>
                    <a:pt x="96346" y="128217"/>
                  </a:lnTo>
                  <a:lnTo>
                    <a:pt x="68397" y="163651"/>
                  </a:lnTo>
                  <a:lnTo>
                    <a:pt x="44728" y="202291"/>
                  </a:lnTo>
                  <a:lnTo>
                    <a:pt x="25696" y="243781"/>
                  </a:lnTo>
                  <a:lnTo>
                    <a:pt x="11659" y="287760"/>
                  </a:lnTo>
                  <a:lnTo>
                    <a:pt x="2974" y="333873"/>
                  </a:lnTo>
                  <a:lnTo>
                    <a:pt x="0" y="381762"/>
                  </a:lnTo>
                  <a:lnTo>
                    <a:pt x="2974" y="429650"/>
                  </a:lnTo>
                  <a:lnTo>
                    <a:pt x="11659" y="475763"/>
                  </a:lnTo>
                  <a:lnTo>
                    <a:pt x="25696" y="519742"/>
                  </a:lnTo>
                  <a:lnTo>
                    <a:pt x="44728" y="561232"/>
                  </a:lnTo>
                  <a:lnTo>
                    <a:pt x="68397" y="599872"/>
                  </a:lnTo>
                  <a:lnTo>
                    <a:pt x="96346" y="635306"/>
                  </a:lnTo>
                  <a:lnTo>
                    <a:pt x="128217" y="667177"/>
                  </a:lnTo>
                  <a:lnTo>
                    <a:pt x="163651" y="695126"/>
                  </a:lnTo>
                  <a:lnTo>
                    <a:pt x="202291" y="718795"/>
                  </a:lnTo>
                  <a:lnTo>
                    <a:pt x="243781" y="737827"/>
                  </a:lnTo>
                  <a:lnTo>
                    <a:pt x="287760" y="751864"/>
                  </a:lnTo>
                  <a:lnTo>
                    <a:pt x="333873" y="760549"/>
                  </a:lnTo>
                  <a:lnTo>
                    <a:pt x="381762" y="763524"/>
                  </a:lnTo>
                  <a:lnTo>
                    <a:pt x="429650" y="760549"/>
                  </a:lnTo>
                  <a:lnTo>
                    <a:pt x="475763" y="751864"/>
                  </a:lnTo>
                  <a:lnTo>
                    <a:pt x="519742" y="737827"/>
                  </a:lnTo>
                  <a:lnTo>
                    <a:pt x="561232" y="718795"/>
                  </a:lnTo>
                  <a:lnTo>
                    <a:pt x="599872" y="695126"/>
                  </a:lnTo>
                  <a:lnTo>
                    <a:pt x="635306" y="667177"/>
                  </a:lnTo>
                  <a:lnTo>
                    <a:pt x="667177" y="635306"/>
                  </a:lnTo>
                  <a:lnTo>
                    <a:pt x="695126" y="599872"/>
                  </a:lnTo>
                  <a:lnTo>
                    <a:pt x="718795" y="561232"/>
                  </a:lnTo>
                  <a:lnTo>
                    <a:pt x="737827" y="519742"/>
                  </a:lnTo>
                  <a:lnTo>
                    <a:pt x="751864" y="475763"/>
                  </a:lnTo>
                  <a:lnTo>
                    <a:pt x="760549" y="429650"/>
                  </a:lnTo>
                  <a:lnTo>
                    <a:pt x="763524" y="381762"/>
                  </a:lnTo>
                  <a:lnTo>
                    <a:pt x="760549" y="333873"/>
                  </a:lnTo>
                  <a:lnTo>
                    <a:pt x="751864" y="287760"/>
                  </a:lnTo>
                  <a:lnTo>
                    <a:pt x="737827" y="243781"/>
                  </a:lnTo>
                  <a:lnTo>
                    <a:pt x="718795" y="202291"/>
                  </a:lnTo>
                  <a:lnTo>
                    <a:pt x="695126" y="163651"/>
                  </a:lnTo>
                  <a:lnTo>
                    <a:pt x="667177" y="128217"/>
                  </a:lnTo>
                  <a:lnTo>
                    <a:pt x="635306" y="96346"/>
                  </a:lnTo>
                  <a:lnTo>
                    <a:pt x="599872" y="68397"/>
                  </a:lnTo>
                  <a:lnTo>
                    <a:pt x="561232" y="44728"/>
                  </a:lnTo>
                  <a:lnTo>
                    <a:pt x="519742" y="25696"/>
                  </a:lnTo>
                  <a:lnTo>
                    <a:pt x="475763" y="11659"/>
                  </a:lnTo>
                  <a:lnTo>
                    <a:pt x="429650" y="2974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91055" y="1641349"/>
              <a:ext cx="222885" cy="370840"/>
            </a:xfrm>
            <a:custGeom>
              <a:avLst/>
              <a:gdLst/>
              <a:ahLst/>
              <a:cxnLst/>
              <a:rect l="l" t="t" r="r" b="b"/>
              <a:pathLst>
                <a:path w="222885" h="370839">
                  <a:moveTo>
                    <a:pt x="185496" y="0"/>
                  </a:moveTo>
                  <a:lnTo>
                    <a:pt x="37122" y="0"/>
                  </a:lnTo>
                  <a:lnTo>
                    <a:pt x="32232" y="330"/>
                  </a:lnTo>
                  <a:lnTo>
                    <a:pt x="1219" y="27381"/>
                  </a:lnTo>
                  <a:lnTo>
                    <a:pt x="0" y="36957"/>
                  </a:lnTo>
                  <a:lnTo>
                    <a:pt x="0" y="333260"/>
                  </a:lnTo>
                  <a:lnTo>
                    <a:pt x="23012" y="367550"/>
                  </a:lnTo>
                  <a:lnTo>
                    <a:pt x="37122" y="370332"/>
                  </a:lnTo>
                  <a:lnTo>
                    <a:pt x="185496" y="370332"/>
                  </a:lnTo>
                  <a:lnTo>
                    <a:pt x="214035" y="356527"/>
                  </a:lnTo>
                  <a:lnTo>
                    <a:pt x="111252" y="356527"/>
                  </a:lnTo>
                  <a:lnTo>
                    <a:pt x="107467" y="356196"/>
                  </a:lnTo>
                  <a:lnTo>
                    <a:pt x="88023" y="333260"/>
                  </a:lnTo>
                  <a:lnTo>
                    <a:pt x="88353" y="329590"/>
                  </a:lnTo>
                  <a:lnTo>
                    <a:pt x="111252" y="310222"/>
                  </a:lnTo>
                  <a:lnTo>
                    <a:pt x="222504" y="310222"/>
                  </a:lnTo>
                  <a:lnTo>
                    <a:pt x="222504" y="296202"/>
                  </a:lnTo>
                  <a:lnTo>
                    <a:pt x="37122" y="296202"/>
                  </a:lnTo>
                  <a:lnTo>
                    <a:pt x="34671" y="295973"/>
                  </a:lnTo>
                  <a:lnTo>
                    <a:pt x="27787" y="286956"/>
                  </a:lnTo>
                  <a:lnTo>
                    <a:pt x="27787" y="83261"/>
                  </a:lnTo>
                  <a:lnTo>
                    <a:pt x="37122" y="74015"/>
                  </a:lnTo>
                  <a:lnTo>
                    <a:pt x="222504" y="74015"/>
                  </a:lnTo>
                  <a:lnTo>
                    <a:pt x="222504" y="46304"/>
                  </a:lnTo>
                  <a:lnTo>
                    <a:pt x="88023" y="46304"/>
                  </a:lnTo>
                  <a:lnTo>
                    <a:pt x="86461" y="46075"/>
                  </a:lnTo>
                  <a:lnTo>
                    <a:pt x="85128" y="45529"/>
                  </a:lnTo>
                  <a:lnTo>
                    <a:pt x="84137" y="44640"/>
                  </a:lnTo>
                  <a:lnTo>
                    <a:pt x="83578" y="43294"/>
                  </a:lnTo>
                  <a:lnTo>
                    <a:pt x="83578" y="39954"/>
                  </a:lnTo>
                  <a:lnTo>
                    <a:pt x="84137" y="38735"/>
                  </a:lnTo>
                  <a:lnTo>
                    <a:pt x="85128" y="37846"/>
                  </a:lnTo>
                  <a:lnTo>
                    <a:pt x="86461" y="37172"/>
                  </a:lnTo>
                  <a:lnTo>
                    <a:pt x="88023" y="36957"/>
                  </a:lnTo>
                  <a:lnTo>
                    <a:pt x="222504" y="36957"/>
                  </a:lnTo>
                  <a:lnTo>
                    <a:pt x="222288" y="32054"/>
                  </a:lnTo>
                  <a:lnTo>
                    <a:pt x="195046" y="1219"/>
                  </a:lnTo>
                  <a:lnTo>
                    <a:pt x="190271" y="330"/>
                  </a:lnTo>
                  <a:lnTo>
                    <a:pt x="185496" y="0"/>
                  </a:lnTo>
                  <a:close/>
                </a:path>
                <a:path w="222885" h="370839">
                  <a:moveTo>
                    <a:pt x="222504" y="310222"/>
                  </a:moveTo>
                  <a:lnTo>
                    <a:pt x="111252" y="310222"/>
                  </a:lnTo>
                  <a:lnTo>
                    <a:pt x="114922" y="310451"/>
                  </a:lnTo>
                  <a:lnTo>
                    <a:pt x="118478" y="311226"/>
                  </a:lnTo>
                  <a:lnTo>
                    <a:pt x="134480" y="333260"/>
                  </a:lnTo>
                  <a:lnTo>
                    <a:pt x="134264" y="337045"/>
                  </a:lnTo>
                  <a:lnTo>
                    <a:pt x="111252" y="356527"/>
                  </a:lnTo>
                  <a:lnTo>
                    <a:pt x="214035" y="356527"/>
                  </a:lnTo>
                  <a:lnTo>
                    <a:pt x="222504" y="333260"/>
                  </a:lnTo>
                  <a:lnTo>
                    <a:pt x="222504" y="310222"/>
                  </a:lnTo>
                  <a:close/>
                </a:path>
                <a:path w="222885" h="370839">
                  <a:moveTo>
                    <a:pt x="222504" y="74015"/>
                  </a:moveTo>
                  <a:lnTo>
                    <a:pt x="185496" y="74015"/>
                  </a:lnTo>
                  <a:lnTo>
                    <a:pt x="187833" y="74358"/>
                  </a:lnTo>
                  <a:lnTo>
                    <a:pt x="189941" y="75361"/>
                  </a:lnTo>
                  <a:lnTo>
                    <a:pt x="191935" y="76809"/>
                  </a:lnTo>
                  <a:lnTo>
                    <a:pt x="193497" y="78701"/>
                  </a:lnTo>
                  <a:lnTo>
                    <a:pt x="194386" y="80924"/>
                  </a:lnTo>
                  <a:lnTo>
                    <a:pt x="194830" y="83261"/>
                  </a:lnTo>
                  <a:lnTo>
                    <a:pt x="194830" y="286956"/>
                  </a:lnTo>
                  <a:lnTo>
                    <a:pt x="185496" y="296202"/>
                  </a:lnTo>
                  <a:lnTo>
                    <a:pt x="222504" y="296202"/>
                  </a:lnTo>
                  <a:lnTo>
                    <a:pt x="222504" y="74015"/>
                  </a:lnTo>
                  <a:close/>
                </a:path>
                <a:path w="222885" h="370839">
                  <a:moveTo>
                    <a:pt x="222504" y="36957"/>
                  </a:moveTo>
                  <a:lnTo>
                    <a:pt x="134480" y="36957"/>
                  </a:lnTo>
                  <a:lnTo>
                    <a:pt x="136144" y="37172"/>
                  </a:lnTo>
                  <a:lnTo>
                    <a:pt x="137375" y="37846"/>
                  </a:lnTo>
                  <a:lnTo>
                    <a:pt x="138366" y="38735"/>
                  </a:lnTo>
                  <a:lnTo>
                    <a:pt x="138925" y="39954"/>
                  </a:lnTo>
                  <a:lnTo>
                    <a:pt x="139153" y="41744"/>
                  </a:lnTo>
                  <a:lnTo>
                    <a:pt x="138925" y="43294"/>
                  </a:lnTo>
                  <a:lnTo>
                    <a:pt x="138366" y="44640"/>
                  </a:lnTo>
                  <a:lnTo>
                    <a:pt x="137375" y="45529"/>
                  </a:lnTo>
                  <a:lnTo>
                    <a:pt x="136144" y="46075"/>
                  </a:lnTo>
                  <a:lnTo>
                    <a:pt x="134480" y="46304"/>
                  </a:lnTo>
                  <a:lnTo>
                    <a:pt x="222504" y="46304"/>
                  </a:lnTo>
                  <a:lnTo>
                    <a:pt x="222504" y="36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8551168" y="1885189"/>
            <a:ext cx="277495" cy="398145"/>
          </a:xfrm>
          <a:custGeom>
            <a:avLst/>
            <a:gdLst/>
            <a:ahLst/>
            <a:cxnLst/>
            <a:rect l="l" t="t" r="r" b="b"/>
            <a:pathLst>
              <a:path w="277495" h="398144">
                <a:moveTo>
                  <a:pt x="158749" y="275310"/>
                </a:moveTo>
                <a:lnTo>
                  <a:pt x="112585" y="275310"/>
                </a:lnTo>
                <a:lnTo>
                  <a:pt x="131127" y="391337"/>
                </a:lnTo>
                <a:lnTo>
                  <a:pt x="131711" y="395643"/>
                </a:lnTo>
                <a:lnTo>
                  <a:pt x="134162" y="397763"/>
                </a:lnTo>
                <a:lnTo>
                  <a:pt x="138887" y="397763"/>
                </a:lnTo>
                <a:lnTo>
                  <a:pt x="146227" y="390918"/>
                </a:lnTo>
                <a:lnTo>
                  <a:pt x="158749" y="275310"/>
                </a:lnTo>
                <a:close/>
              </a:path>
              <a:path w="277495" h="398144">
                <a:moveTo>
                  <a:pt x="105536" y="61213"/>
                </a:moveTo>
                <a:lnTo>
                  <a:pt x="61696" y="61213"/>
                </a:lnTo>
                <a:lnTo>
                  <a:pt x="61696" y="183692"/>
                </a:lnTo>
                <a:lnTo>
                  <a:pt x="50126" y="185162"/>
                </a:lnTo>
                <a:lnTo>
                  <a:pt x="18986" y="207225"/>
                </a:lnTo>
                <a:lnTo>
                  <a:pt x="1187" y="245921"/>
                </a:lnTo>
                <a:lnTo>
                  <a:pt x="0" y="260311"/>
                </a:lnTo>
                <a:lnTo>
                  <a:pt x="292" y="264617"/>
                </a:lnTo>
                <a:lnTo>
                  <a:pt x="1866" y="268185"/>
                </a:lnTo>
                <a:lnTo>
                  <a:pt x="7632" y="273900"/>
                </a:lnTo>
                <a:lnTo>
                  <a:pt x="11226" y="275310"/>
                </a:lnTo>
                <a:lnTo>
                  <a:pt x="261835" y="275310"/>
                </a:lnTo>
                <a:lnTo>
                  <a:pt x="265874" y="275602"/>
                </a:lnTo>
                <a:lnTo>
                  <a:pt x="269468" y="274154"/>
                </a:lnTo>
                <a:lnTo>
                  <a:pt x="272643" y="271043"/>
                </a:lnTo>
                <a:lnTo>
                  <a:pt x="275780" y="267893"/>
                </a:lnTo>
                <a:lnTo>
                  <a:pt x="277367" y="264325"/>
                </a:lnTo>
                <a:lnTo>
                  <a:pt x="277367" y="260311"/>
                </a:lnTo>
                <a:lnTo>
                  <a:pt x="266705" y="219379"/>
                </a:lnTo>
                <a:lnTo>
                  <a:pt x="238242" y="189572"/>
                </a:lnTo>
                <a:lnTo>
                  <a:pt x="215696" y="183692"/>
                </a:lnTo>
                <a:lnTo>
                  <a:pt x="105536" y="183692"/>
                </a:lnTo>
                <a:lnTo>
                  <a:pt x="103657" y="182956"/>
                </a:lnTo>
                <a:lnTo>
                  <a:pt x="100812" y="180124"/>
                </a:lnTo>
                <a:lnTo>
                  <a:pt x="100063" y="178269"/>
                </a:lnTo>
                <a:lnTo>
                  <a:pt x="100063" y="66636"/>
                </a:lnTo>
                <a:lnTo>
                  <a:pt x="100812" y="64769"/>
                </a:lnTo>
                <a:lnTo>
                  <a:pt x="103657" y="61950"/>
                </a:lnTo>
                <a:lnTo>
                  <a:pt x="105536" y="61213"/>
                </a:lnTo>
                <a:close/>
              </a:path>
              <a:path w="277495" h="398144">
                <a:moveTo>
                  <a:pt x="215696" y="61213"/>
                </a:moveTo>
                <a:lnTo>
                  <a:pt x="110121" y="61213"/>
                </a:lnTo>
                <a:lnTo>
                  <a:pt x="112001" y="61950"/>
                </a:lnTo>
                <a:lnTo>
                  <a:pt x="113461" y="63360"/>
                </a:lnTo>
                <a:lnTo>
                  <a:pt x="114884" y="64769"/>
                </a:lnTo>
                <a:lnTo>
                  <a:pt x="115595" y="66636"/>
                </a:lnTo>
                <a:lnTo>
                  <a:pt x="115595" y="178269"/>
                </a:lnTo>
                <a:lnTo>
                  <a:pt x="114884" y="180124"/>
                </a:lnTo>
                <a:lnTo>
                  <a:pt x="112001" y="182956"/>
                </a:lnTo>
                <a:lnTo>
                  <a:pt x="110121" y="183692"/>
                </a:lnTo>
                <a:lnTo>
                  <a:pt x="215696" y="183692"/>
                </a:lnTo>
                <a:lnTo>
                  <a:pt x="215696" y="61213"/>
                </a:lnTo>
                <a:close/>
              </a:path>
              <a:path w="277495" h="398144">
                <a:moveTo>
                  <a:pt x="224015" y="0"/>
                </a:moveTo>
                <a:lnTo>
                  <a:pt x="61696" y="0"/>
                </a:lnTo>
                <a:lnTo>
                  <a:pt x="53924" y="292"/>
                </a:lnTo>
                <a:lnTo>
                  <a:pt x="46710" y="3403"/>
                </a:lnTo>
                <a:lnTo>
                  <a:pt x="33515" y="15417"/>
                </a:lnTo>
                <a:lnTo>
                  <a:pt x="30340" y="22542"/>
                </a:lnTo>
                <a:lnTo>
                  <a:pt x="30924" y="39077"/>
                </a:lnTo>
                <a:lnTo>
                  <a:pt x="34061" y="46240"/>
                </a:lnTo>
                <a:lnTo>
                  <a:pt x="46164" y="58216"/>
                </a:lnTo>
                <a:lnTo>
                  <a:pt x="53352" y="61213"/>
                </a:lnTo>
                <a:lnTo>
                  <a:pt x="215696" y="61213"/>
                </a:lnTo>
                <a:lnTo>
                  <a:pt x="224015" y="61493"/>
                </a:lnTo>
                <a:lnTo>
                  <a:pt x="231228" y="58508"/>
                </a:lnTo>
                <a:lnTo>
                  <a:pt x="243293" y="45948"/>
                </a:lnTo>
                <a:lnTo>
                  <a:pt x="246196" y="39077"/>
                </a:lnTo>
                <a:lnTo>
                  <a:pt x="246180" y="22542"/>
                </a:lnTo>
                <a:lnTo>
                  <a:pt x="243293" y="15697"/>
                </a:lnTo>
                <a:lnTo>
                  <a:pt x="231228" y="3111"/>
                </a:lnTo>
                <a:lnTo>
                  <a:pt x="2240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383791" y="3518915"/>
            <a:ext cx="767080" cy="763905"/>
            <a:chOff x="1383791" y="3518915"/>
            <a:chExt cx="767080" cy="763905"/>
          </a:xfrm>
        </p:grpSpPr>
        <p:sp>
          <p:nvSpPr>
            <p:cNvPr id="13" name="object 13" descr=""/>
            <p:cNvSpPr/>
            <p:nvPr/>
          </p:nvSpPr>
          <p:spPr>
            <a:xfrm>
              <a:off x="1383791" y="3518915"/>
              <a:ext cx="767080" cy="763905"/>
            </a:xfrm>
            <a:custGeom>
              <a:avLst/>
              <a:gdLst/>
              <a:ahLst/>
              <a:cxnLst/>
              <a:rect l="l" t="t" r="r" b="b"/>
              <a:pathLst>
                <a:path w="767080" h="763904">
                  <a:moveTo>
                    <a:pt x="383286" y="0"/>
                  </a:moveTo>
                  <a:lnTo>
                    <a:pt x="335207" y="2974"/>
                  </a:lnTo>
                  <a:lnTo>
                    <a:pt x="288910" y="11659"/>
                  </a:lnTo>
                  <a:lnTo>
                    <a:pt x="244755" y="25696"/>
                  </a:lnTo>
                  <a:lnTo>
                    <a:pt x="203101" y="44728"/>
                  </a:lnTo>
                  <a:lnTo>
                    <a:pt x="164306" y="68397"/>
                  </a:lnTo>
                  <a:lnTo>
                    <a:pt x="128730" y="96346"/>
                  </a:lnTo>
                  <a:lnTo>
                    <a:pt x="96732" y="128217"/>
                  </a:lnTo>
                  <a:lnTo>
                    <a:pt x="68671" y="163651"/>
                  </a:lnTo>
                  <a:lnTo>
                    <a:pt x="44907" y="202291"/>
                  </a:lnTo>
                  <a:lnTo>
                    <a:pt x="25799" y="243781"/>
                  </a:lnTo>
                  <a:lnTo>
                    <a:pt x="11705" y="287760"/>
                  </a:lnTo>
                  <a:lnTo>
                    <a:pt x="2986" y="333873"/>
                  </a:lnTo>
                  <a:lnTo>
                    <a:pt x="0" y="381762"/>
                  </a:lnTo>
                  <a:lnTo>
                    <a:pt x="2986" y="429650"/>
                  </a:lnTo>
                  <a:lnTo>
                    <a:pt x="11705" y="475763"/>
                  </a:lnTo>
                  <a:lnTo>
                    <a:pt x="25799" y="519742"/>
                  </a:lnTo>
                  <a:lnTo>
                    <a:pt x="44907" y="561232"/>
                  </a:lnTo>
                  <a:lnTo>
                    <a:pt x="68671" y="599872"/>
                  </a:lnTo>
                  <a:lnTo>
                    <a:pt x="96732" y="635306"/>
                  </a:lnTo>
                  <a:lnTo>
                    <a:pt x="128730" y="667177"/>
                  </a:lnTo>
                  <a:lnTo>
                    <a:pt x="164306" y="695126"/>
                  </a:lnTo>
                  <a:lnTo>
                    <a:pt x="203101" y="718795"/>
                  </a:lnTo>
                  <a:lnTo>
                    <a:pt x="244755" y="737827"/>
                  </a:lnTo>
                  <a:lnTo>
                    <a:pt x="288910" y="751864"/>
                  </a:lnTo>
                  <a:lnTo>
                    <a:pt x="335207" y="760549"/>
                  </a:lnTo>
                  <a:lnTo>
                    <a:pt x="383286" y="763524"/>
                  </a:lnTo>
                  <a:lnTo>
                    <a:pt x="431364" y="760549"/>
                  </a:lnTo>
                  <a:lnTo>
                    <a:pt x="477661" y="751864"/>
                  </a:lnTo>
                  <a:lnTo>
                    <a:pt x="521816" y="737827"/>
                  </a:lnTo>
                  <a:lnTo>
                    <a:pt x="563470" y="718795"/>
                  </a:lnTo>
                  <a:lnTo>
                    <a:pt x="602265" y="695126"/>
                  </a:lnTo>
                  <a:lnTo>
                    <a:pt x="637841" y="667177"/>
                  </a:lnTo>
                  <a:lnTo>
                    <a:pt x="669839" y="635306"/>
                  </a:lnTo>
                  <a:lnTo>
                    <a:pt x="697900" y="599872"/>
                  </a:lnTo>
                  <a:lnTo>
                    <a:pt x="721664" y="561232"/>
                  </a:lnTo>
                  <a:lnTo>
                    <a:pt x="740772" y="519742"/>
                  </a:lnTo>
                  <a:lnTo>
                    <a:pt x="754866" y="475763"/>
                  </a:lnTo>
                  <a:lnTo>
                    <a:pt x="763585" y="429650"/>
                  </a:lnTo>
                  <a:lnTo>
                    <a:pt x="766572" y="381762"/>
                  </a:lnTo>
                  <a:lnTo>
                    <a:pt x="763585" y="333873"/>
                  </a:lnTo>
                  <a:lnTo>
                    <a:pt x="754866" y="287760"/>
                  </a:lnTo>
                  <a:lnTo>
                    <a:pt x="740772" y="243781"/>
                  </a:lnTo>
                  <a:lnTo>
                    <a:pt x="721664" y="202291"/>
                  </a:lnTo>
                  <a:lnTo>
                    <a:pt x="697900" y="163651"/>
                  </a:lnTo>
                  <a:lnTo>
                    <a:pt x="669839" y="128217"/>
                  </a:lnTo>
                  <a:lnTo>
                    <a:pt x="637841" y="96346"/>
                  </a:lnTo>
                  <a:lnTo>
                    <a:pt x="602265" y="68397"/>
                  </a:lnTo>
                  <a:lnTo>
                    <a:pt x="563470" y="44728"/>
                  </a:lnTo>
                  <a:lnTo>
                    <a:pt x="521816" y="25696"/>
                  </a:lnTo>
                  <a:lnTo>
                    <a:pt x="477661" y="11659"/>
                  </a:lnTo>
                  <a:lnTo>
                    <a:pt x="431364" y="2974"/>
                  </a:lnTo>
                  <a:lnTo>
                    <a:pt x="383286" y="0"/>
                  </a:lnTo>
                  <a:close/>
                </a:path>
              </a:pathLst>
            </a:custGeom>
            <a:solidFill>
              <a:srgbClr val="C1C6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86481" y="3735328"/>
              <a:ext cx="382905" cy="329565"/>
            </a:xfrm>
            <a:custGeom>
              <a:avLst/>
              <a:gdLst/>
              <a:ahLst/>
              <a:cxnLst/>
              <a:rect l="l" t="t" r="r" b="b"/>
              <a:pathLst>
                <a:path w="382905" h="329564">
                  <a:moveTo>
                    <a:pt x="242595" y="278498"/>
                  </a:moveTo>
                  <a:lnTo>
                    <a:pt x="140525" y="278498"/>
                  </a:lnTo>
                  <a:lnTo>
                    <a:pt x="140525" y="283463"/>
                  </a:lnTo>
                  <a:lnTo>
                    <a:pt x="139445" y="288543"/>
                  </a:lnTo>
                  <a:lnTo>
                    <a:pt x="135053" y="299173"/>
                  </a:lnTo>
                  <a:lnTo>
                    <a:pt x="133019" y="303529"/>
                  </a:lnTo>
                  <a:lnTo>
                    <a:pt x="128739" y="311556"/>
                  </a:lnTo>
                  <a:lnTo>
                    <a:pt x="127673" y="314540"/>
                  </a:lnTo>
                  <a:lnTo>
                    <a:pt x="127673" y="316420"/>
                  </a:lnTo>
                  <a:lnTo>
                    <a:pt x="127914" y="319722"/>
                  </a:lnTo>
                  <a:lnTo>
                    <a:pt x="129222" y="322668"/>
                  </a:lnTo>
                  <a:lnTo>
                    <a:pt x="133984" y="327875"/>
                  </a:lnTo>
                  <a:lnTo>
                    <a:pt x="136956" y="329183"/>
                  </a:lnTo>
                  <a:lnTo>
                    <a:pt x="246189" y="329183"/>
                  </a:lnTo>
                  <a:lnTo>
                    <a:pt x="249161" y="327875"/>
                  </a:lnTo>
                  <a:lnTo>
                    <a:pt x="253923" y="322668"/>
                  </a:lnTo>
                  <a:lnTo>
                    <a:pt x="255104" y="319722"/>
                  </a:lnTo>
                  <a:lnTo>
                    <a:pt x="255104" y="316420"/>
                  </a:lnTo>
                  <a:lnTo>
                    <a:pt x="254863" y="314744"/>
                  </a:lnTo>
                  <a:lnTo>
                    <a:pt x="253784" y="311937"/>
                  </a:lnTo>
                  <a:lnTo>
                    <a:pt x="249986" y="303910"/>
                  </a:lnTo>
                  <a:lnTo>
                    <a:pt x="247859" y="298932"/>
                  </a:lnTo>
                  <a:lnTo>
                    <a:pt x="243662" y="288302"/>
                  </a:lnTo>
                  <a:lnTo>
                    <a:pt x="242643" y="283463"/>
                  </a:lnTo>
                  <a:lnTo>
                    <a:pt x="242595" y="278498"/>
                  </a:lnTo>
                  <a:close/>
                </a:path>
                <a:path w="382905" h="329564">
                  <a:moveTo>
                    <a:pt x="359562" y="0"/>
                  </a:moveTo>
                  <a:lnTo>
                    <a:pt x="23215" y="0"/>
                  </a:lnTo>
                  <a:lnTo>
                    <a:pt x="15722" y="3073"/>
                  </a:lnTo>
                  <a:lnTo>
                    <a:pt x="3352" y="15354"/>
                  </a:lnTo>
                  <a:lnTo>
                    <a:pt x="241" y="22796"/>
                  </a:lnTo>
                  <a:lnTo>
                    <a:pt x="241" y="246608"/>
                  </a:lnTo>
                  <a:lnTo>
                    <a:pt x="0" y="255117"/>
                  </a:lnTo>
                  <a:lnTo>
                    <a:pt x="3111" y="262559"/>
                  </a:lnTo>
                  <a:lnTo>
                    <a:pt x="15963" y="275310"/>
                  </a:lnTo>
                  <a:lnTo>
                    <a:pt x="23456" y="278498"/>
                  </a:lnTo>
                  <a:lnTo>
                    <a:pt x="350748" y="278498"/>
                  </a:lnTo>
                  <a:lnTo>
                    <a:pt x="359562" y="278256"/>
                  </a:lnTo>
                  <a:lnTo>
                    <a:pt x="367055" y="275069"/>
                  </a:lnTo>
                  <a:lnTo>
                    <a:pt x="379425" y="262788"/>
                  </a:lnTo>
                  <a:lnTo>
                    <a:pt x="382523" y="255358"/>
                  </a:lnTo>
                  <a:lnTo>
                    <a:pt x="382523" y="202310"/>
                  </a:lnTo>
                  <a:lnTo>
                    <a:pt x="30568" y="202310"/>
                  </a:lnTo>
                  <a:lnTo>
                    <a:pt x="29159" y="201726"/>
                  </a:lnTo>
                  <a:lnTo>
                    <a:pt x="26288" y="199364"/>
                  </a:lnTo>
                  <a:lnTo>
                    <a:pt x="25590" y="197954"/>
                  </a:lnTo>
                  <a:lnTo>
                    <a:pt x="25590" y="31534"/>
                  </a:lnTo>
                  <a:lnTo>
                    <a:pt x="25831" y="30098"/>
                  </a:lnTo>
                  <a:lnTo>
                    <a:pt x="26530" y="28701"/>
                  </a:lnTo>
                  <a:lnTo>
                    <a:pt x="27736" y="27292"/>
                  </a:lnTo>
                  <a:lnTo>
                    <a:pt x="28917" y="25857"/>
                  </a:lnTo>
                  <a:lnTo>
                    <a:pt x="30327" y="25158"/>
                  </a:lnTo>
                  <a:lnTo>
                    <a:pt x="382523" y="25158"/>
                  </a:lnTo>
                  <a:lnTo>
                    <a:pt x="382523" y="22796"/>
                  </a:lnTo>
                  <a:lnTo>
                    <a:pt x="379425" y="15354"/>
                  </a:lnTo>
                  <a:lnTo>
                    <a:pt x="367055" y="3073"/>
                  </a:lnTo>
                  <a:lnTo>
                    <a:pt x="359562" y="0"/>
                  </a:lnTo>
                  <a:close/>
                </a:path>
                <a:path w="382905" h="329564">
                  <a:moveTo>
                    <a:pt x="382523" y="25158"/>
                  </a:moveTo>
                  <a:lnTo>
                    <a:pt x="350748" y="25158"/>
                  </a:lnTo>
                  <a:lnTo>
                    <a:pt x="352653" y="25399"/>
                  </a:lnTo>
                  <a:lnTo>
                    <a:pt x="354202" y="26085"/>
                  </a:lnTo>
                  <a:lnTo>
                    <a:pt x="356590" y="28460"/>
                  </a:lnTo>
                  <a:lnTo>
                    <a:pt x="357174" y="29870"/>
                  </a:lnTo>
                  <a:lnTo>
                    <a:pt x="357174" y="196303"/>
                  </a:lnTo>
                  <a:lnTo>
                    <a:pt x="357416" y="197954"/>
                  </a:lnTo>
                  <a:lnTo>
                    <a:pt x="356831" y="199364"/>
                  </a:lnTo>
                  <a:lnTo>
                    <a:pt x="355409" y="200558"/>
                  </a:lnTo>
                  <a:lnTo>
                    <a:pt x="353961" y="201726"/>
                  </a:lnTo>
                  <a:lnTo>
                    <a:pt x="352437" y="202310"/>
                  </a:lnTo>
                  <a:lnTo>
                    <a:pt x="382523" y="202310"/>
                  </a:lnTo>
                  <a:lnTo>
                    <a:pt x="382523" y="2515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405127" y="4549140"/>
            <a:ext cx="763905" cy="763905"/>
            <a:chOff x="1405127" y="4549140"/>
            <a:chExt cx="763905" cy="763905"/>
          </a:xfrm>
        </p:grpSpPr>
        <p:sp>
          <p:nvSpPr>
            <p:cNvPr id="16" name="object 16" descr=""/>
            <p:cNvSpPr/>
            <p:nvPr/>
          </p:nvSpPr>
          <p:spPr>
            <a:xfrm>
              <a:off x="1405127" y="4549140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5" h="763904">
                  <a:moveTo>
                    <a:pt x="381762" y="0"/>
                  </a:moveTo>
                  <a:lnTo>
                    <a:pt x="333873" y="2974"/>
                  </a:lnTo>
                  <a:lnTo>
                    <a:pt x="287760" y="11659"/>
                  </a:lnTo>
                  <a:lnTo>
                    <a:pt x="243781" y="25696"/>
                  </a:lnTo>
                  <a:lnTo>
                    <a:pt x="202291" y="44728"/>
                  </a:lnTo>
                  <a:lnTo>
                    <a:pt x="163651" y="68397"/>
                  </a:lnTo>
                  <a:lnTo>
                    <a:pt x="128217" y="96346"/>
                  </a:lnTo>
                  <a:lnTo>
                    <a:pt x="96346" y="128217"/>
                  </a:lnTo>
                  <a:lnTo>
                    <a:pt x="68397" y="163651"/>
                  </a:lnTo>
                  <a:lnTo>
                    <a:pt x="44728" y="202291"/>
                  </a:lnTo>
                  <a:lnTo>
                    <a:pt x="25696" y="243781"/>
                  </a:lnTo>
                  <a:lnTo>
                    <a:pt x="11659" y="287760"/>
                  </a:lnTo>
                  <a:lnTo>
                    <a:pt x="2974" y="333873"/>
                  </a:lnTo>
                  <a:lnTo>
                    <a:pt x="0" y="381762"/>
                  </a:lnTo>
                  <a:lnTo>
                    <a:pt x="2974" y="429650"/>
                  </a:lnTo>
                  <a:lnTo>
                    <a:pt x="11659" y="475763"/>
                  </a:lnTo>
                  <a:lnTo>
                    <a:pt x="25696" y="519742"/>
                  </a:lnTo>
                  <a:lnTo>
                    <a:pt x="44728" y="561232"/>
                  </a:lnTo>
                  <a:lnTo>
                    <a:pt x="68397" y="599872"/>
                  </a:lnTo>
                  <a:lnTo>
                    <a:pt x="96346" y="635306"/>
                  </a:lnTo>
                  <a:lnTo>
                    <a:pt x="128217" y="667177"/>
                  </a:lnTo>
                  <a:lnTo>
                    <a:pt x="163651" y="695126"/>
                  </a:lnTo>
                  <a:lnTo>
                    <a:pt x="202291" y="718795"/>
                  </a:lnTo>
                  <a:lnTo>
                    <a:pt x="243781" y="737827"/>
                  </a:lnTo>
                  <a:lnTo>
                    <a:pt x="287760" y="751864"/>
                  </a:lnTo>
                  <a:lnTo>
                    <a:pt x="333873" y="760549"/>
                  </a:lnTo>
                  <a:lnTo>
                    <a:pt x="381762" y="763524"/>
                  </a:lnTo>
                  <a:lnTo>
                    <a:pt x="429650" y="760549"/>
                  </a:lnTo>
                  <a:lnTo>
                    <a:pt x="475763" y="751864"/>
                  </a:lnTo>
                  <a:lnTo>
                    <a:pt x="519742" y="737827"/>
                  </a:lnTo>
                  <a:lnTo>
                    <a:pt x="561232" y="718795"/>
                  </a:lnTo>
                  <a:lnTo>
                    <a:pt x="599872" y="695126"/>
                  </a:lnTo>
                  <a:lnTo>
                    <a:pt x="635306" y="667177"/>
                  </a:lnTo>
                  <a:lnTo>
                    <a:pt x="667177" y="635306"/>
                  </a:lnTo>
                  <a:lnTo>
                    <a:pt x="695126" y="599872"/>
                  </a:lnTo>
                  <a:lnTo>
                    <a:pt x="718795" y="561232"/>
                  </a:lnTo>
                  <a:lnTo>
                    <a:pt x="737827" y="519742"/>
                  </a:lnTo>
                  <a:lnTo>
                    <a:pt x="751864" y="475763"/>
                  </a:lnTo>
                  <a:lnTo>
                    <a:pt x="760549" y="429650"/>
                  </a:lnTo>
                  <a:lnTo>
                    <a:pt x="763524" y="381762"/>
                  </a:lnTo>
                  <a:lnTo>
                    <a:pt x="760549" y="333873"/>
                  </a:lnTo>
                  <a:lnTo>
                    <a:pt x="751864" y="287760"/>
                  </a:lnTo>
                  <a:lnTo>
                    <a:pt x="737827" y="243781"/>
                  </a:lnTo>
                  <a:lnTo>
                    <a:pt x="718795" y="202291"/>
                  </a:lnTo>
                  <a:lnTo>
                    <a:pt x="695126" y="163651"/>
                  </a:lnTo>
                  <a:lnTo>
                    <a:pt x="667177" y="128217"/>
                  </a:lnTo>
                  <a:lnTo>
                    <a:pt x="635306" y="96346"/>
                  </a:lnTo>
                  <a:lnTo>
                    <a:pt x="599872" y="68397"/>
                  </a:lnTo>
                  <a:lnTo>
                    <a:pt x="561232" y="44728"/>
                  </a:lnTo>
                  <a:lnTo>
                    <a:pt x="519742" y="25696"/>
                  </a:lnTo>
                  <a:lnTo>
                    <a:pt x="475763" y="11659"/>
                  </a:lnTo>
                  <a:lnTo>
                    <a:pt x="429650" y="2974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89278" y="4765103"/>
              <a:ext cx="398780" cy="356870"/>
            </a:xfrm>
            <a:custGeom>
              <a:avLst/>
              <a:gdLst/>
              <a:ahLst/>
              <a:cxnLst/>
              <a:rect l="l" t="t" r="r" b="b"/>
              <a:pathLst>
                <a:path w="398780" h="356870">
                  <a:moveTo>
                    <a:pt x="304063" y="0"/>
                  </a:moveTo>
                  <a:lnTo>
                    <a:pt x="241147" y="0"/>
                  </a:lnTo>
                  <a:lnTo>
                    <a:pt x="241147" y="31762"/>
                  </a:lnTo>
                  <a:lnTo>
                    <a:pt x="241147" y="125768"/>
                  </a:lnTo>
                  <a:lnTo>
                    <a:pt x="272592" y="125768"/>
                  </a:lnTo>
                  <a:lnTo>
                    <a:pt x="272592" y="31762"/>
                  </a:lnTo>
                  <a:lnTo>
                    <a:pt x="304063" y="31762"/>
                  </a:lnTo>
                  <a:lnTo>
                    <a:pt x="304063" y="0"/>
                  </a:lnTo>
                  <a:close/>
                </a:path>
                <a:path w="398780" h="356870">
                  <a:moveTo>
                    <a:pt x="398424" y="146748"/>
                  </a:moveTo>
                  <a:lnTo>
                    <a:pt x="390969" y="110083"/>
                  </a:lnTo>
                  <a:lnTo>
                    <a:pt x="370700" y="80073"/>
                  </a:lnTo>
                  <a:lnTo>
                    <a:pt x="340690" y="59778"/>
                  </a:lnTo>
                  <a:lnTo>
                    <a:pt x="304050" y="52336"/>
                  </a:lnTo>
                  <a:lnTo>
                    <a:pt x="293573" y="52336"/>
                  </a:lnTo>
                  <a:lnTo>
                    <a:pt x="293573" y="146748"/>
                  </a:lnTo>
                  <a:lnTo>
                    <a:pt x="220179" y="146748"/>
                  </a:lnTo>
                  <a:lnTo>
                    <a:pt x="220179" y="83807"/>
                  </a:lnTo>
                  <a:lnTo>
                    <a:pt x="220179" y="52336"/>
                  </a:lnTo>
                  <a:lnTo>
                    <a:pt x="157276" y="52336"/>
                  </a:lnTo>
                  <a:lnTo>
                    <a:pt x="157276" y="146748"/>
                  </a:lnTo>
                  <a:lnTo>
                    <a:pt x="157276" y="272630"/>
                  </a:lnTo>
                  <a:lnTo>
                    <a:pt x="31457" y="272630"/>
                  </a:lnTo>
                  <a:lnTo>
                    <a:pt x="31457" y="146748"/>
                  </a:lnTo>
                  <a:lnTo>
                    <a:pt x="36423" y="122313"/>
                  </a:lnTo>
                  <a:lnTo>
                    <a:pt x="49936" y="102298"/>
                  </a:lnTo>
                  <a:lnTo>
                    <a:pt x="69938" y="88773"/>
                  </a:lnTo>
                  <a:lnTo>
                    <a:pt x="94361" y="83807"/>
                  </a:lnTo>
                  <a:lnTo>
                    <a:pt x="118783" y="88773"/>
                  </a:lnTo>
                  <a:lnTo>
                    <a:pt x="138798" y="102298"/>
                  </a:lnTo>
                  <a:lnTo>
                    <a:pt x="152311" y="122313"/>
                  </a:lnTo>
                  <a:lnTo>
                    <a:pt x="157276" y="146748"/>
                  </a:lnTo>
                  <a:lnTo>
                    <a:pt x="157276" y="52336"/>
                  </a:lnTo>
                  <a:lnTo>
                    <a:pt x="94361" y="52336"/>
                  </a:lnTo>
                  <a:lnTo>
                    <a:pt x="57721" y="59778"/>
                  </a:lnTo>
                  <a:lnTo>
                    <a:pt x="27724" y="80073"/>
                  </a:lnTo>
                  <a:lnTo>
                    <a:pt x="7442" y="110083"/>
                  </a:lnTo>
                  <a:lnTo>
                    <a:pt x="0" y="146748"/>
                  </a:lnTo>
                  <a:lnTo>
                    <a:pt x="0" y="304101"/>
                  </a:lnTo>
                  <a:lnTo>
                    <a:pt x="178244" y="304101"/>
                  </a:lnTo>
                  <a:lnTo>
                    <a:pt x="178244" y="356565"/>
                  </a:lnTo>
                  <a:lnTo>
                    <a:pt x="220179" y="356565"/>
                  </a:lnTo>
                  <a:lnTo>
                    <a:pt x="220179" y="304101"/>
                  </a:lnTo>
                  <a:lnTo>
                    <a:pt x="398424" y="304101"/>
                  </a:lnTo>
                  <a:lnTo>
                    <a:pt x="398424" y="272630"/>
                  </a:lnTo>
                  <a:lnTo>
                    <a:pt x="398424" y="146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2675" rIns="0" bIns="0" rtlCol="0" vert="horz">
            <a:spAutoFit/>
          </a:bodyPr>
          <a:lstStyle/>
          <a:p>
            <a:pPr marL="1485900">
              <a:lnSpc>
                <a:spcPct val="100000"/>
              </a:lnSpc>
              <a:spcBef>
                <a:spcPts val="100"/>
              </a:spcBef>
            </a:pPr>
            <a:r>
              <a:rPr dirty="0"/>
              <a:t>BE</a:t>
            </a:r>
            <a:r>
              <a:rPr dirty="0" spc="-30"/>
              <a:t> </a:t>
            </a:r>
            <a:r>
              <a:rPr dirty="0"/>
              <a:t>EFFICIENT</a:t>
            </a:r>
            <a:r>
              <a:rPr dirty="0" spc="-25"/>
              <a:t> </a:t>
            </a:r>
            <a:r>
              <a:rPr dirty="0" i="1">
                <a:latin typeface="Calibri"/>
                <a:cs typeface="Calibri"/>
              </a:rPr>
              <a:t>AND</a:t>
            </a:r>
            <a:r>
              <a:rPr dirty="0" spc="5" i="1">
                <a:latin typeface="Calibri"/>
                <a:cs typeface="Calibri"/>
              </a:rPr>
              <a:t> </a:t>
            </a:r>
            <a:r>
              <a:rPr dirty="0" spc="-35"/>
              <a:t>STRATEGIC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91057" y="1431036"/>
            <a:ext cx="4912360" cy="3553460"/>
            <a:chOff x="1891057" y="1431036"/>
            <a:chExt cx="4912360" cy="3553460"/>
          </a:xfrm>
        </p:grpSpPr>
        <p:sp>
          <p:nvSpPr>
            <p:cNvPr id="4" name="object 4" descr=""/>
            <p:cNvSpPr/>
            <p:nvPr/>
          </p:nvSpPr>
          <p:spPr>
            <a:xfrm>
              <a:off x="2153411" y="4386071"/>
              <a:ext cx="2659380" cy="376555"/>
            </a:xfrm>
            <a:custGeom>
              <a:avLst/>
              <a:gdLst/>
              <a:ahLst/>
              <a:cxnLst/>
              <a:rect l="l" t="t" r="r" b="b"/>
              <a:pathLst>
                <a:path w="2659379" h="376554">
                  <a:moveTo>
                    <a:pt x="2659380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2659380" y="376427"/>
                  </a:lnTo>
                  <a:lnTo>
                    <a:pt x="2659380" y="0"/>
                  </a:lnTo>
                  <a:close/>
                </a:path>
              </a:pathLst>
            </a:custGeom>
            <a:solidFill>
              <a:srgbClr val="C1C6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1057" y="1431036"/>
              <a:ext cx="4912078" cy="355332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96262" y="1981656"/>
              <a:ext cx="3104515" cy="820419"/>
            </a:xfrm>
            <a:custGeom>
              <a:avLst/>
              <a:gdLst/>
              <a:ahLst/>
              <a:cxnLst/>
              <a:rect l="l" t="t" r="r" b="b"/>
              <a:pathLst>
                <a:path w="3104515" h="820419">
                  <a:moveTo>
                    <a:pt x="3103981" y="174802"/>
                  </a:moveTo>
                  <a:lnTo>
                    <a:pt x="616572" y="174802"/>
                  </a:lnTo>
                  <a:lnTo>
                    <a:pt x="464159" y="22390"/>
                  </a:lnTo>
                  <a:lnTo>
                    <a:pt x="438873" y="5600"/>
                  </a:lnTo>
                  <a:lnTo>
                    <a:pt x="410108" y="0"/>
                  </a:lnTo>
                  <a:lnTo>
                    <a:pt x="381342" y="5600"/>
                  </a:lnTo>
                  <a:lnTo>
                    <a:pt x="356044" y="22390"/>
                  </a:lnTo>
                  <a:lnTo>
                    <a:pt x="22390" y="356044"/>
                  </a:lnTo>
                  <a:lnTo>
                    <a:pt x="5600" y="381342"/>
                  </a:lnTo>
                  <a:lnTo>
                    <a:pt x="0" y="410108"/>
                  </a:lnTo>
                  <a:lnTo>
                    <a:pt x="5600" y="438873"/>
                  </a:lnTo>
                  <a:lnTo>
                    <a:pt x="22390" y="464159"/>
                  </a:lnTo>
                  <a:lnTo>
                    <a:pt x="356044" y="797814"/>
                  </a:lnTo>
                  <a:lnTo>
                    <a:pt x="381342" y="814603"/>
                  </a:lnTo>
                  <a:lnTo>
                    <a:pt x="410108" y="820204"/>
                  </a:lnTo>
                  <a:lnTo>
                    <a:pt x="438873" y="814603"/>
                  </a:lnTo>
                  <a:lnTo>
                    <a:pt x="464146" y="797814"/>
                  </a:lnTo>
                  <a:lnTo>
                    <a:pt x="712254" y="549706"/>
                  </a:lnTo>
                  <a:lnTo>
                    <a:pt x="3103981" y="549706"/>
                  </a:lnTo>
                  <a:lnTo>
                    <a:pt x="3103981" y="174802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651475" y="2245537"/>
            <a:ext cx="9112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Email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Blasts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13495" y="4454417"/>
            <a:ext cx="1254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CRM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43273" y="3727633"/>
            <a:ext cx="8299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Boards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51475" y="3000850"/>
            <a:ext cx="12096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Networks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086355" y="2240336"/>
            <a:ext cx="403860" cy="2501265"/>
            <a:chOff x="2086355" y="2240336"/>
            <a:chExt cx="403860" cy="250126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5450" y="2240336"/>
              <a:ext cx="318407" cy="31755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086356" y="2974847"/>
              <a:ext cx="403860" cy="1766570"/>
            </a:xfrm>
            <a:custGeom>
              <a:avLst/>
              <a:gdLst/>
              <a:ahLst/>
              <a:cxnLst/>
              <a:rect l="l" t="t" r="r" b="b"/>
              <a:pathLst>
                <a:path w="403860" h="1766570">
                  <a:moveTo>
                    <a:pt x="140766" y="1588782"/>
                  </a:moveTo>
                  <a:lnTo>
                    <a:pt x="133756" y="1576959"/>
                  </a:lnTo>
                  <a:lnTo>
                    <a:pt x="128765" y="1564538"/>
                  </a:lnTo>
                  <a:lnTo>
                    <a:pt x="125755" y="1551559"/>
                  </a:lnTo>
                  <a:lnTo>
                    <a:pt x="124764" y="1537995"/>
                  </a:lnTo>
                  <a:lnTo>
                    <a:pt x="124764" y="1534210"/>
                  </a:lnTo>
                  <a:lnTo>
                    <a:pt x="125158" y="1529715"/>
                  </a:lnTo>
                  <a:lnTo>
                    <a:pt x="125831" y="1524863"/>
                  </a:lnTo>
                  <a:lnTo>
                    <a:pt x="119227" y="1526882"/>
                  </a:lnTo>
                  <a:lnTo>
                    <a:pt x="112585" y="1528318"/>
                  </a:lnTo>
                  <a:lnTo>
                    <a:pt x="105905" y="1529194"/>
                  </a:lnTo>
                  <a:lnTo>
                    <a:pt x="99174" y="1529473"/>
                  </a:lnTo>
                  <a:lnTo>
                    <a:pt x="91363" y="1529715"/>
                  </a:lnTo>
                  <a:lnTo>
                    <a:pt x="83540" y="1528305"/>
                  </a:lnTo>
                  <a:lnTo>
                    <a:pt x="67894" y="1522120"/>
                  </a:lnTo>
                  <a:lnTo>
                    <a:pt x="61493" y="1519301"/>
                  </a:lnTo>
                  <a:lnTo>
                    <a:pt x="51549" y="1514081"/>
                  </a:lnTo>
                  <a:lnTo>
                    <a:pt x="48590" y="1512773"/>
                  </a:lnTo>
                  <a:lnTo>
                    <a:pt x="47625" y="1512773"/>
                  </a:lnTo>
                  <a:lnTo>
                    <a:pt x="36893" y="1517154"/>
                  </a:lnTo>
                  <a:lnTo>
                    <a:pt x="29222" y="1530273"/>
                  </a:lnTo>
                  <a:lnTo>
                    <a:pt x="24625" y="1552143"/>
                  </a:lnTo>
                  <a:lnTo>
                    <a:pt x="23101" y="1582737"/>
                  </a:lnTo>
                  <a:lnTo>
                    <a:pt x="23647" y="1590065"/>
                  </a:lnTo>
                  <a:lnTo>
                    <a:pt x="53771" y="1613496"/>
                  </a:lnTo>
                  <a:lnTo>
                    <a:pt x="61493" y="1613979"/>
                  </a:lnTo>
                  <a:lnTo>
                    <a:pt x="88163" y="1613979"/>
                  </a:lnTo>
                  <a:lnTo>
                    <a:pt x="99174" y="1603362"/>
                  </a:lnTo>
                  <a:lnTo>
                    <a:pt x="111620" y="1595615"/>
                  </a:lnTo>
                  <a:lnTo>
                    <a:pt x="125476" y="1590763"/>
                  </a:lnTo>
                  <a:lnTo>
                    <a:pt x="140766" y="1588782"/>
                  </a:lnTo>
                  <a:close/>
                </a:path>
                <a:path w="403860" h="1766570">
                  <a:moveTo>
                    <a:pt x="150025" y="1462011"/>
                  </a:moveTo>
                  <a:lnTo>
                    <a:pt x="135089" y="1426133"/>
                  </a:lnTo>
                  <a:lnTo>
                    <a:pt x="99174" y="1411224"/>
                  </a:lnTo>
                  <a:lnTo>
                    <a:pt x="89065" y="1412163"/>
                  </a:lnTo>
                  <a:lnTo>
                    <a:pt x="56743" y="1433969"/>
                  </a:lnTo>
                  <a:lnTo>
                    <a:pt x="48348" y="1462011"/>
                  </a:lnTo>
                  <a:lnTo>
                    <a:pt x="49276" y="1472107"/>
                  </a:lnTo>
                  <a:lnTo>
                    <a:pt x="71120" y="1504403"/>
                  </a:lnTo>
                  <a:lnTo>
                    <a:pt x="99174" y="1512773"/>
                  </a:lnTo>
                  <a:lnTo>
                    <a:pt x="109283" y="1511846"/>
                  </a:lnTo>
                  <a:lnTo>
                    <a:pt x="141617" y="1490040"/>
                  </a:lnTo>
                  <a:lnTo>
                    <a:pt x="150025" y="1462011"/>
                  </a:lnTo>
                  <a:close/>
                </a:path>
                <a:path w="403860" h="1766570">
                  <a:moveTo>
                    <a:pt x="223342" y="265176"/>
                  </a:moveTo>
                  <a:lnTo>
                    <a:pt x="221716" y="256705"/>
                  </a:lnTo>
                  <a:lnTo>
                    <a:pt x="217220" y="249936"/>
                  </a:lnTo>
                  <a:lnTo>
                    <a:pt x="210439" y="245465"/>
                  </a:lnTo>
                  <a:lnTo>
                    <a:pt x="201930" y="243840"/>
                  </a:lnTo>
                  <a:lnTo>
                    <a:pt x="194297" y="245465"/>
                  </a:lnTo>
                  <a:lnTo>
                    <a:pt x="187960" y="249936"/>
                  </a:lnTo>
                  <a:lnTo>
                    <a:pt x="183642" y="256705"/>
                  </a:lnTo>
                  <a:lnTo>
                    <a:pt x="182041" y="265176"/>
                  </a:lnTo>
                  <a:lnTo>
                    <a:pt x="183642" y="272783"/>
                  </a:lnTo>
                  <a:lnTo>
                    <a:pt x="187960" y="279082"/>
                  </a:lnTo>
                  <a:lnTo>
                    <a:pt x="194297" y="283400"/>
                  </a:lnTo>
                  <a:lnTo>
                    <a:pt x="201930" y="284988"/>
                  </a:lnTo>
                  <a:lnTo>
                    <a:pt x="210439" y="283400"/>
                  </a:lnTo>
                  <a:lnTo>
                    <a:pt x="217220" y="279082"/>
                  </a:lnTo>
                  <a:lnTo>
                    <a:pt x="221716" y="272783"/>
                  </a:lnTo>
                  <a:lnTo>
                    <a:pt x="223342" y="265176"/>
                  </a:lnTo>
                  <a:close/>
                </a:path>
                <a:path w="403860" h="1766570">
                  <a:moveTo>
                    <a:pt x="289128" y="198120"/>
                  </a:moveTo>
                  <a:lnTo>
                    <a:pt x="270548" y="183642"/>
                  </a:lnTo>
                  <a:lnTo>
                    <a:pt x="249542" y="172593"/>
                  </a:lnTo>
                  <a:lnTo>
                    <a:pt x="226517" y="165544"/>
                  </a:lnTo>
                  <a:lnTo>
                    <a:pt x="201930" y="163068"/>
                  </a:lnTo>
                  <a:lnTo>
                    <a:pt x="177355" y="165544"/>
                  </a:lnTo>
                  <a:lnTo>
                    <a:pt x="154508" y="172593"/>
                  </a:lnTo>
                  <a:lnTo>
                    <a:pt x="133946" y="183642"/>
                  </a:lnTo>
                  <a:lnTo>
                    <a:pt x="116268" y="198120"/>
                  </a:lnTo>
                  <a:lnTo>
                    <a:pt x="145326" y="227076"/>
                  </a:lnTo>
                  <a:lnTo>
                    <a:pt x="156959" y="217728"/>
                  </a:lnTo>
                  <a:lnTo>
                    <a:pt x="170751" y="210502"/>
                  </a:lnTo>
                  <a:lnTo>
                    <a:pt x="185978" y="205867"/>
                  </a:lnTo>
                  <a:lnTo>
                    <a:pt x="201930" y="204216"/>
                  </a:lnTo>
                  <a:lnTo>
                    <a:pt x="218541" y="205867"/>
                  </a:lnTo>
                  <a:lnTo>
                    <a:pt x="233857" y="210502"/>
                  </a:lnTo>
                  <a:lnTo>
                    <a:pt x="247751" y="217728"/>
                  </a:lnTo>
                  <a:lnTo>
                    <a:pt x="260057" y="227076"/>
                  </a:lnTo>
                  <a:lnTo>
                    <a:pt x="283006" y="204216"/>
                  </a:lnTo>
                  <a:lnTo>
                    <a:pt x="289128" y="198120"/>
                  </a:lnTo>
                  <a:close/>
                </a:path>
                <a:path w="403860" h="1766570">
                  <a:moveTo>
                    <a:pt x="289737" y="1537995"/>
                  </a:moveTo>
                  <a:lnTo>
                    <a:pt x="276860" y="1496517"/>
                  </a:lnTo>
                  <a:lnTo>
                    <a:pt x="243078" y="1467065"/>
                  </a:lnTo>
                  <a:lnTo>
                    <a:pt x="213664" y="1462011"/>
                  </a:lnTo>
                  <a:lnTo>
                    <a:pt x="198285" y="1463814"/>
                  </a:lnTo>
                  <a:lnTo>
                    <a:pt x="159613" y="1484388"/>
                  </a:lnTo>
                  <a:lnTo>
                    <a:pt x="138760" y="1522526"/>
                  </a:lnTo>
                  <a:lnTo>
                    <a:pt x="137223" y="1537995"/>
                  </a:lnTo>
                  <a:lnTo>
                    <a:pt x="138480" y="1553489"/>
                  </a:lnTo>
                  <a:lnTo>
                    <a:pt x="159613" y="1591983"/>
                  </a:lnTo>
                  <a:lnTo>
                    <a:pt x="198539" y="1612480"/>
                  </a:lnTo>
                  <a:lnTo>
                    <a:pt x="213664" y="1613979"/>
                  </a:lnTo>
                  <a:lnTo>
                    <a:pt x="228739" y="1612747"/>
                  </a:lnTo>
                  <a:lnTo>
                    <a:pt x="267335" y="1591983"/>
                  </a:lnTo>
                  <a:lnTo>
                    <a:pt x="288328" y="1553222"/>
                  </a:lnTo>
                  <a:lnTo>
                    <a:pt x="289737" y="1537995"/>
                  </a:lnTo>
                  <a:close/>
                </a:path>
                <a:path w="403860" h="1766570">
                  <a:moveTo>
                    <a:pt x="347256" y="141732"/>
                  </a:moveTo>
                  <a:lnTo>
                    <a:pt x="315506" y="116382"/>
                  </a:lnTo>
                  <a:lnTo>
                    <a:pt x="280327" y="97726"/>
                  </a:lnTo>
                  <a:lnTo>
                    <a:pt x="242265" y="86233"/>
                  </a:lnTo>
                  <a:lnTo>
                    <a:pt x="201930" y="82296"/>
                  </a:lnTo>
                  <a:lnTo>
                    <a:pt x="162242" y="86233"/>
                  </a:lnTo>
                  <a:lnTo>
                    <a:pt x="124294" y="97726"/>
                  </a:lnTo>
                  <a:lnTo>
                    <a:pt x="89204" y="116382"/>
                  </a:lnTo>
                  <a:lnTo>
                    <a:pt x="58127" y="141732"/>
                  </a:lnTo>
                  <a:lnTo>
                    <a:pt x="87198" y="170688"/>
                  </a:lnTo>
                  <a:lnTo>
                    <a:pt x="112001" y="149567"/>
                  </a:lnTo>
                  <a:lnTo>
                    <a:pt x="139966" y="134302"/>
                  </a:lnTo>
                  <a:lnTo>
                    <a:pt x="170230" y="125044"/>
                  </a:lnTo>
                  <a:lnTo>
                    <a:pt x="201930" y="121920"/>
                  </a:lnTo>
                  <a:lnTo>
                    <a:pt x="234505" y="125044"/>
                  </a:lnTo>
                  <a:lnTo>
                    <a:pt x="265214" y="134302"/>
                  </a:lnTo>
                  <a:lnTo>
                    <a:pt x="293357" y="149567"/>
                  </a:lnTo>
                  <a:lnTo>
                    <a:pt x="318198" y="170688"/>
                  </a:lnTo>
                  <a:lnTo>
                    <a:pt x="347256" y="141732"/>
                  </a:lnTo>
                  <a:close/>
                </a:path>
                <a:path w="403860" h="1766570">
                  <a:moveTo>
                    <a:pt x="353390" y="1715185"/>
                  </a:moveTo>
                  <a:lnTo>
                    <a:pt x="352425" y="1687957"/>
                  </a:lnTo>
                  <a:lnTo>
                    <a:pt x="351485" y="1680743"/>
                  </a:lnTo>
                  <a:lnTo>
                    <a:pt x="349808" y="1672945"/>
                  </a:lnTo>
                  <a:lnTo>
                    <a:pt x="348157" y="1665109"/>
                  </a:lnTo>
                  <a:lnTo>
                    <a:pt x="346367" y="1657896"/>
                  </a:lnTo>
                  <a:lnTo>
                    <a:pt x="342582" y="1644637"/>
                  </a:lnTo>
                  <a:lnTo>
                    <a:pt x="339763" y="1638236"/>
                  </a:lnTo>
                  <a:lnTo>
                    <a:pt x="335940" y="1632089"/>
                  </a:lnTo>
                  <a:lnTo>
                    <a:pt x="333971" y="1628889"/>
                  </a:lnTo>
                  <a:lnTo>
                    <a:pt x="300164" y="1602867"/>
                  </a:lnTo>
                  <a:lnTo>
                    <a:pt x="292836" y="1601571"/>
                  </a:lnTo>
                  <a:lnTo>
                    <a:pt x="284746" y="1601571"/>
                  </a:lnTo>
                  <a:lnTo>
                    <a:pt x="282854" y="1602016"/>
                  </a:lnTo>
                  <a:lnTo>
                    <a:pt x="280035" y="1603451"/>
                  </a:lnTo>
                  <a:lnTo>
                    <a:pt x="267576" y="1611261"/>
                  </a:lnTo>
                  <a:lnTo>
                    <a:pt x="255714" y="1618856"/>
                  </a:lnTo>
                  <a:lnTo>
                    <a:pt x="248627" y="1622044"/>
                  </a:lnTo>
                  <a:lnTo>
                    <a:pt x="213664" y="1628889"/>
                  </a:lnTo>
                  <a:lnTo>
                    <a:pt x="206629" y="1628762"/>
                  </a:lnTo>
                  <a:lnTo>
                    <a:pt x="160210" y="1611744"/>
                  </a:lnTo>
                  <a:lnTo>
                    <a:pt x="146824" y="1602981"/>
                  </a:lnTo>
                  <a:lnTo>
                    <a:pt x="143967" y="1601571"/>
                  </a:lnTo>
                  <a:lnTo>
                    <a:pt x="134734" y="1601571"/>
                  </a:lnTo>
                  <a:lnTo>
                    <a:pt x="127381" y="1602867"/>
                  </a:lnTo>
                  <a:lnTo>
                    <a:pt x="94792" y="1625930"/>
                  </a:lnTo>
                  <a:lnTo>
                    <a:pt x="91008" y="1632089"/>
                  </a:lnTo>
                  <a:lnTo>
                    <a:pt x="87198" y="1638236"/>
                  </a:lnTo>
                  <a:lnTo>
                    <a:pt x="76085" y="1680743"/>
                  </a:lnTo>
                  <a:lnTo>
                    <a:pt x="73952" y="1708099"/>
                  </a:lnTo>
                  <a:lnTo>
                    <a:pt x="73952" y="1715185"/>
                  </a:lnTo>
                  <a:lnTo>
                    <a:pt x="88506" y="1752460"/>
                  </a:lnTo>
                  <a:lnTo>
                    <a:pt x="126898" y="1766316"/>
                  </a:lnTo>
                  <a:lnTo>
                    <a:pt x="300405" y="1766316"/>
                  </a:lnTo>
                  <a:lnTo>
                    <a:pt x="338797" y="1752460"/>
                  </a:lnTo>
                  <a:lnTo>
                    <a:pt x="352475" y="1726311"/>
                  </a:lnTo>
                  <a:lnTo>
                    <a:pt x="353390" y="1715185"/>
                  </a:lnTo>
                  <a:close/>
                </a:path>
                <a:path w="403860" h="1766570">
                  <a:moveTo>
                    <a:pt x="378612" y="1462011"/>
                  </a:moveTo>
                  <a:lnTo>
                    <a:pt x="363677" y="1426133"/>
                  </a:lnTo>
                  <a:lnTo>
                    <a:pt x="327787" y="1411224"/>
                  </a:lnTo>
                  <a:lnTo>
                    <a:pt x="317665" y="1412163"/>
                  </a:lnTo>
                  <a:lnTo>
                    <a:pt x="285343" y="1433969"/>
                  </a:lnTo>
                  <a:lnTo>
                    <a:pt x="276936" y="1462011"/>
                  </a:lnTo>
                  <a:lnTo>
                    <a:pt x="277863" y="1472107"/>
                  </a:lnTo>
                  <a:lnTo>
                    <a:pt x="299707" y="1504403"/>
                  </a:lnTo>
                  <a:lnTo>
                    <a:pt x="327787" y="1512773"/>
                  </a:lnTo>
                  <a:lnTo>
                    <a:pt x="337883" y="1511846"/>
                  </a:lnTo>
                  <a:lnTo>
                    <a:pt x="370217" y="1490040"/>
                  </a:lnTo>
                  <a:lnTo>
                    <a:pt x="378612" y="1462011"/>
                  </a:lnTo>
                  <a:close/>
                </a:path>
                <a:path w="403860" h="1766570">
                  <a:moveTo>
                    <a:pt x="386270" y="800138"/>
                  </a:moveTo>
                  <a:lnTo>
                    <a:pt x="378053" y="768172"/>
                  </a:lnTo>
                  <a:lnTo>
                    <a:pt x="364363" y="748398"/>
                  </a:lnTo>
                  <a:lnTo>
                    <a:pt x="364363" y="801611"/>
                  </a:lnTo>
                  <a:lnTo>
                    <a:pt x="363905" y="812850"/>
                  </a:lnTo>
                  <a:lnTo>
                    <a:pt x="361327" y="823633"/>
                  </a:lnTo>
                  <a:lnTo>
                    <a:pt x="356704" y="833462"/>
                  </a:lnTo>
                  <a:lnTo>
                    <a:pt x="350113" y="841870"/>
                  </a:lnTo>
                  <a:lnTo>
                    <a:pt x="330822" y="861161"/>
                  </a:lnTo>
                  <a:lnTo>
                    <a:pt x="330822" y="853617"/>
                  </a:lnTo>
                  <a:lnTo>
                    <a:pt x="328637" y="841032"/>
                  </a:lnTo>
                  <a:lnTo>
                    <a:pt x="328015" y="837476"/>
                  </a:lnTo>
                  <a:lnTo>
                    <a:pt x="322237" y="821956"/>
                  </a:lnTo>
                  <a:lnTo>
                    <a:pt x="313613" y="807377"/>
                  </a:lnTo>
                  <a:lnTo>
                    <a:pt x="308800" y="801712"/>
                  </a:lnTo>
                  <a:lnTo>
                    <a:pt x="308800" y="856653"/>
                  </a:lnTo>
                  <a:lnTo>
                    <a:pt x="308076" y="871639"/>
                  </a:lnTo>
                  <a:lnTo>
                    <a:pt x="303428" y="885380"/>
                  </a:lnTo>
                  <a:lnTo>
                    <a:pt x="294767" y="897229"/>
                  </a:lnTo>
                  <a:lnTo>
                    <a:pt x="208394" y="984453"/>
                  </a:lnTo>
                  <a:lnTo>
                    <a:pt x="208394" y="976071"/>
                  </a:lnTo>
                  <a:lnTo>
                    <a:pt x="206971" y="968527"/>
                  </a:lnTo>
                  <a:lnTo>
                    <a:pt x="205143" y="961072"/>
                  </a:lnTo>
                  <a:lnTo>
                    <a:pt x="202857" y="953770"/>
                  </a:lnTo>
                  <a:lnTo>
                    <a:pt x="200012" y="946708"/>
                  </a:lnTo>
                  <a:lnTo>
                    <a:pt x="210070" y="936650"/>
                  </a:lnTo>
                  <a:lnTo>
                    <a:pt x="305663" y="841032"/>
                  </a:lnTo>
                  <a:lnTo>
                    <a:pt x="308800" y="856653"/>
                  </a:lnTo>
                  <a:lnTo>
                    <a:pt x="308800" y="801712"/>
                  </a:lnTo>
                  <a:lnTo>
                    <a:pt x="302310" y="794067"/>
                  </a:lnTo>
                  <a:lnTo>
                    <a:pt x="301472" y="793381"/>
                  </a:lnTo>
                  <a:lnTo>
                    <a:pt x="301472" y="830135"/>
                  </a:lnTo>
                  <a:lnTo>
                    <a:pt x="194144" y="936650"/>
                  </a:lnTo>
                  <a:lnTo>
                    <a:pt x="185750" y="923226"/>
                  </a:lnTo>
                  <a:lnTo>
                    <a:pt x="185547" y="923023"/>
                  </a:lnTo>
                  <a:lnTo>
                    <a:pt x="185547" y="976591"/>
                  </a:lnTo>
                  <a:lnTo>
                    <a:pt x="183769" y="998753"/>
                  </a:lnTo>
                  <a:lnTo>
                    <a:pt x="173177" y="1018006"/>
                  </a:lnTo>
                  <a:lnTo>
                    <a:pt x="172339" y="1018844"/>
                  </a:lnTo>
                  <a:lnTo>
                    <a:pt x="170662" y="1018844"/>
                  </a:lnTo>
                  <a:lnTo>
                    <a:pt x="169824" y="1019683"/>
                  </a:lnTo>
                  <a:lnTo>
                    <a:pt x="127889" y="1030592"/>
                  </a:lnTo>
                  <a:lnTo>
                    <a:pt x="126784" y="1019187"/>
                  </a:lnTo>
                  <a:lnTo>
                    <a:pt x="123380" y="1007948"/>
                  </a:lnTo>
                  <a:lnTo>
                    <a:pt x="117640" y="997331"/>
                  </a:lnTo>
                  <a:lnTo>
                    <a:pt x="116992" y="996581"/>
                  </a:lnTo>
                  <a:lnTo>
                    <a:pt x="116992" y="1033106"/>
                  </a:lnTo>
                  <a:lnTo>
                    <a:pt x="75907" y="1044003"/>
                  </a:lnTo>
                  <a:lnTo>
                    <a:pt x="74231" y="1044841"/>
                  </a:lnTo>
                  <a:lnTo>
                    <a:pt x="70878" y="1045679"/>
                  </a:lnTo>
                  <a:lnTo>
                    <a:pt x="59131" y="1045679"/>
                  </a:lnTo>
                  <a:lnTo>
                    <a:pt x="51587" y="1038136"/>
                  </a:lnTo>
                  <a:lnTo>
                    <a:pt x="51587" y="1027226"/>
                  </a:lnTo>
                  <a:lnTo>
                    <a:pt x="52425" y="1023874"/>
                  </a:lnTo>
                  <a:lnTo>
                    <a:pt x="52425" y="1023035"/>
                  </a:lnTo>
                  <a:lnTo>
                    <a:pt x="64160" y="980262"/>
                  </a:lnTo>
                  <a:lnTo>
                    <a:pt x="73837" y="980732"/>
                  </a:lnTo>
                  <a:lnTo>
                    <a:pt x="83667" y="983411"/>
                  </a:lnTo>
                  <a:lnTo>
                    <a:pt x="113855" y="1013599"/>
                  </a:lnTo>
                  <a:lnTo>
                    <a:pt x="116992" y="1033106"/>
                  </a:lnTo>
                  <a:lnTo>
                    <a:pt x="116992" y="996581"/>
                  </a:lnTo>
                  <a:lnTo>
                    <a:pt x="109448" y="987818"/>
                  </a:lnTo>
                  <a:lnTo>
                    <a:pt x="100418" y="980262"/>
                  </a:lnTo>
                  <a:lnTo>
                    <a:pt x="100076" y="979970"/>
                  </a:lnTo>
                  <a:lnTo>
                    <a:pt x="89750" y="974077"/>
                  </a:lnTo>
                  <a:lnTo>
                    <a:pt x="78790" y="970241"/>
                  </a:lnTo>
                  <a:lnTo>
                    <a:pt x="67525" y="968527"/>
                  </a:lnTo>
                  <a:lnTo>
                    <a:pt x="78422" y="928268"/>
                  </a:lnTo>
                  <a:lnTo>
                    <a:pt x="79260" y="925741"/>
                  </a:lnTo>
                  <a:lnTo>
                    <a:pt x="82613" y="920711"/>
                  </a:lnTo>
                  <a:lnTo>
                    <a:pt x="101460" y="912533"/>
                  </a:lnTo>
                  <a:lnTo>
                    <a:pt x="122656" y="911910"/>
                  </a:lnTo>
                  <a:lnTo>
                    <a:pt x="144170" y="918832"/>
                  </a:lnTo>
                  <a:lnTo>
                    <a:pt x="163957" y="933297"/>
                  </a:lnTo>
                  <a:lnTo>
                    <a:pt x="178841" y="953960"/>
                  </a:lnTo>
                  <a:lnTo>
                    <a:pt x="185547" y="976591"/>
                  </a:lnTo>
                  <a:lnTo>
                    <a:pt x="185547" y="923023"/>
                  </a:lnTo>
                  <a:lnTo>
                    <a:pt x="179882" y="917359"/>
                  </a:lnTo>
                  <a:lnTo>
                    <a:pt x="174218" y="912495"/>
                  </a:lnTo>
                  <a:lnTo>
                    <a:pt x="173456" y="911910"/>
                  </a:lnTo>
                  <a:lnTo>
                    <a:pt x="168465" y="908024"/>
                  </a:lnTo>
                  <a:lnTo>
                    <a:pt x="162547" y="904024"/>
                  </a:lnTo>
                  <a:lnTo>
                    <a:pt x="156400" y="900582"/>
                  </a:lnTo>
                  <a:lnTo>
                    <a:pt x="161429" y="895553"/>
                  </a:lnTo>
                  <a:lnTo>
                    <a:pt x="262902" y="794067"/>
                  </a:lnTo>
                  <a:lnTo>
                    <a:pt x="269163" y="797026"/>
                  </a:lnTo>
                  <a:lnTo>
                    <a:pt x="275272" y="800773"/>
                  </a:lnTo>
                  <a:lnTo>
                    <a:pt x="281063" y="805154"/>
                  </a:lnTo>
                  <a:lnTo>
                    <a:pt x="286385" y="810006"/>
                  </a:lnTo>
                  <a:lnTo>
                    <a:pt x="293090" y="815873"/>
                  </a:lnTo>
                  <a:lnTo>
                    <a:pt x="297281" y="822579"/>
                  </a:lnTo>
                  <a:lnTo>
                    <a:pt x="301472" y="830135"/>
                  </a:lnTo>
                  <a:lnTo>
                    <a:pt x="301472" y="793381"/>
                  </a:lnTo>
                  <a:lnTo>
                    <a:pt x="254203" y="767524"/>
                  </a:lnTo>
                  <a:lnTo>
                    <a:pt x="251167" y="767194"/>
                  </a:lnTo>
                  <a:lnTo>
                    <a:pt x="251167" y="789876"/>
                  </a:lnTo>
                  <a:lnTo>
                    <a:pt x="146342" y="895553"/>
                  </a:lnTo>
                  <a:lnTo>
                    <a:pt x="138303" y="892733"/>
                  </a:lnTo>
                  <a:lnTo>
                    <a:pt x="130416" y="890625"/>
                  </a:lnTo>
                  <a:lnTo>
                    <a:pt x="122529" y="889304"/>
                  </a:lnTo>
                  <a:lnTo>
                    <a:pt x="114477" y="888847"/>
                  </a:lnTo>
                  <a:lnTo>
                    <a:pt x="200012" y="801611"/>
                  </a:lnTo>
                  <a:lnTo>
                    <a:pt x="211074" y="793877"/>
                  </a:lnTo>
                  <a:lnTo>
                    <a:pt x="223697" y="789457"/>
                  </a:lnTo>
                  <a:lnTo>
                    <a:pt x="237274" y="788162"/>
                  </a:lnTo>
                  <a:lnTo>
                    <a:pt x="251167" y="789876"/>
                  </a:lnTo>
                  <a:lnTo>
                    <a:pt x="251167" y="767194"/>
                  </a:lnTo>
                  <a:lnTo>
                    <a:pt x="280936" y="733767"/>
                  </a:lnTo>
                  <a:lnTo>
                    <a:pt x="291414" y="732840"/>
                  </a:lnTo>
                  <a:lnTo>
                    <a:pt x="304698" y="734237"/>
                  </a:lnTo>
                  <a:lnTo>
                    <a:pt x="341718" y="754646"/>
                  </a:lnTo>
                  <a:lnTo>
                    <a:pt x="362013" y="789076"/>
                  </a:lnTo>
                  <a:lnTo>
                    <a:pt x="364363" y="801611"/>
                  </a:lnTo>
                  <a:lnTo>
                    <a:pt x="364363" y="748398"/>
                  </a:lnTo>
                  <a:lnTo>
                    <a:pt x="357657" y="738708"/>
                  </a:lnTo>
                  <a:lnTo>
                    <a:pt x="350545" y="732840"/>
                  </a:lnTo>
                  <a:lnTo>
                    <a:pt x="342823" y="726465"/>
                  </a:lnTo>
                  <a:lnTo>
                    <a:pt x="326428" y="717537"/>
                  </a:lnTo>
                  <a:lnTo>
                    <a:pt x="309079" y="712050"/>
                  </a:lnTo>
                  <a:lnTo>
                    <a:pt x="291414" y="710196"/>
                  </a:lnTo>
                  <a:lnTo>
                    <a:pt x="276669" y="711581"/>
                  </a:lnTo>
                  <a:lnTo>
                    <a:pt x="262801" y="715645"/>
                  </a:lnTo>
                  <a:lnTo>
                    <a:pt x="250024" y="722223"/>
                  </a:lnTo>
                  <a:lnTo>
                    <a:pt x="238582" y="731164"/>
                  </a:lnTo>
                  <a:lnTo>
                    <a:pt x="184073" y="785672"/>
                  </a:lnTo>
                  <a:lnTo>
                    <a:pt x="184073" y="786511"/>
                  </a:lnTo>
                  <a:lnTo>
                    <a:pt x="63322" y="908138"/>
                  </a:lnTo>
                  <a:lnTo>
                    <a:pt x="59131" y="914844"/>
                  </a:lnTo>
                  <a:lnTo>
                    <a:pt x="56616" y="922388"/>
                  </a:lnTo>
                  <a:lnTo>
                    <a:pt x="30619" y="1017168"/>
                  </a:lnTo>
                  <a:lnTo>
                    <a:pt x="30619" y="1018006"/>
                  </a:lnTo>
                  <a:lnTo>
                    <a:pt x="28943" y="1024712"/>
                  </a:lnTo>
                  <a:lnTo>
                    <a:pt x="28943" y="1028915"/>
                  </a:lnTo>
                  <a:lnTo>
                    <a:pt x="32042" y="1044270"/>
                  </a:lnTo>
                  <a:lnTo>
                    <a:pt x="40474" y="1056805"/>
                  </a:lnTo>
                  <a:lnTo>
                    <a:pt x="53009" y="1065237"/>
                  </a:lnTo>
                  <a:lnTo>
                    <a:pt x="68364" y="1068336"/>
                  </a:lnTo>
                  <a:lnTo>
                    <a:pt x="72555" y="1068336"/>
                  </a:lnTo>
                  <a:lnTo>
                    <a:pt x="80937" y="1065809"/>
                  </a:lnTo>
                  <a:lnTo>
                    <a:pt x="156756" y="1045679"/>
                  </a:lnTo>
                  <a:lnTo>
                    <a:pt x="175691" y="1040650"/>
                  </a:lnTo>
                  <a:lnTo>
                    <a:pt x="183235" y="1038974"/>
                  </a:lnTo>
                  <a:lnTo>
                    <a:pt x="189953" y="1034783"/>
                  </a:lnTo>
                  <a:lnTo>
                    <a:pt x="239826" y="984453"/>
                  </a:lnTo>
                  <a:lnTo>
                    <a:pt x="361886" y="861161"/>
                  </a:lnTo>
                  <a:lnTo>
                    <a:pt x="382066" y="831176"/>
                  </a:lnTo>
                  <a:lnTo>
                    <a:pt x="386270" y="800138"/>
                  </a:lnTo>
                  <a:close/>
                </a:path>
                <a:path w="403860" h="1766570">
                  <a:moveTo>
                    <a:pt x="403860" y="1582737"/>
                  </a:moveTo>
                  <a:lnTo>
                    <a:pt x="397713" y="1530273"/>
                  </a:lnTo>
                  <a:lnTo>
                    <a:pt x="378371" y="1512531"/>
                  </a:lnTo>
                  <a:lnTo>
                    <a:pt x="375539" y="1513840"/>
                  </a:lnTo>
                  <a:lnTo>
                    <a:pt x="366052" y="1519542"/>
                  </a:lnTo>
                  <a:lnTo>
                    <a:pt x="359651" y="1522361"/>
                  </a:lnTo>
                  <a:lnTo>
                    <a:pt x="343547" y="1528064"/>
                  </a:lnTo>
                  <a:lnTo>
                    <a:pt x="335597" y="1529473"/>
                  </a:lnTo>
                  <a:lnTo>
                    <a:pt x="327787" y="1529473"/>
                  </a:lnTo>
                  <a:lnTo>
                    <a:pt x="321208" y="1529194"/>
                  </a:lnTo>
                  <a:lnTo>
                    <a:pt x="314579" y="1528305"/>
                  </a:lnTo>
                  <a:lnTo>
                    <a:pt x="308051" y="1526882"/>
                  </a:lnTo>
                  <a:lnTo>
                    <a:pt x="301472" y="1524863"/>
                  </a:lnTo>
                  <a:lnTo>
                    <a:pt x="302133" y="1529473"/>
                  </a:lnTo>
                  <a:lnTo>
                    <a:pt x="302209" y="1530273"/>
                  </a:lnTo>
                  <a:lnTo>
                    <a:pt x="302539" y="1534210"/>
                  </a:lnTo>
                  <a:lnTo>
                    <a:pt x="302539" y="1537995"/>
                  </a:lnTo>
                  <a:lnTo>
                    <a:pt x="301536" y="1551559"/>
                  </a:lnTo>
                  <a:lnTo>
                    <a:pt x="298538" y="1564538"/>
                  </a:lnTo>
                  <a:lnTo>
                    <a:pt x="293535" y="1576959"/>
                  </a:lnTo>
                  <a:lnTo>
                    <a:pt x="286537" y="1588782"/>
                  </a:lnTo>
                  <a:lnTo>
                    <a:pt x="301802" y="1590763"/>
                  </a:lnTo>
                  <a:lnTo>
                    <a:pt x="315595" y="1595615"/>
                  </a:lnTo>
                  <a:lnTo>
                    <a:pt x="327926" y="1603362"/>
                  </a:lnTo>
                  <a:lnTo>
                    <a:pt x="338797" y="1613979"/>
                  </a:lnTo>
                  <a:lnTo>
                    <a:pt x="365467" y="1613979"/>
                  </a:lnTo>
                  <a:lnTo>
                    <a:pt x="401091" y="1596237"/>
                  </a:lnTo>
                  <a:lnTo>
                    <a:pt x="403161" y="1589938"/>
                  </a:lnTo>
                  <a:lnTo>
                    <a:pt x="403860" y="1582737"/>
                  </a:lnTo>
                  <a:close/>
                </a:path>
                <a:path w="403860" h="1766570">
                  <a:moveTo>
                    <a:pt x="403860" y="83820"/>
                  </a:moveTo>
                  <a:lnTo>
                    <a:pt x="361594" y="48768"/>
                  </a:lnTo>
                  <a:lnTo>
                    <a:pt x="313601" y="22860"/>
                  </a:lnTo>
                  <a:lnTo>
                    <a:pt x="259486" y="5715"/>
                  </a:lnTo>
                  <a:lnTo>
                    <a:pt x="201930" y="0"/>
                  </a:lnTo>
                  <a:lnTo>
                    <a:pt x="173532" y="1435"/>
                  </a:lnTo>
                  <a:lnTo>
                    <a:pt x="118452" y="12865"/>
                  </a:lnTo>
                  <a:lnTo>
                    <a:pt x="66255" y="34531"/>
                  </a:lnTo>
                  <a:lnTo>
                    <a:pt x="20358" y="65303"/>
                  </a:lnTo>
                  <a:lnTo>
                    <a:pt x="0" y="83820"/>
                  </a:lnTo>
                  <a:lnTo>
                    <a:pt x="29070" y="112776"/>
                  </a:lnTo>
                  <a:lnTo>
                    <a:pt x="66395" y="82296"/>
                  </a:lnTo>
                  <a:lnTo>
                    <a:pt x="108610" y="59817"/>
                  </a:lnTo>
                  <a:lnTo>
                    <a:pt x="154266" y="45910"/>
                  </a:lnTo>
                  <a:lnTo>
                    <a:pt x="201930" y="41148"/>
                  </a:lnTo>
                  <a:lnTo>
                    <a:pt x="250228" y="45910"/>
                  </a:lnTo>
                  <a:lnTo>
                    <a:pt x="295821" y="59817"/>
                  </a:lnTo>
                  <a:lnTo>
                    <a:pt x="337667" y="82296"/>
                  </a:lnTo>
                  <a:lnTo>
                    <a:pt x="374789" y="112776"/>
                  </a:lnTo>
                  <a:lnTo>
                    <a:pt x="403860" y="8382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499817" y="2791094"/>
            <a:ext cx="11957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48-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HOUR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LAUNCH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4628" y="1630419"/>
            <a:ext cx="4873484" cy="38392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61623" y="3507958"/>
            <a:ext cx="1077595" cy="125920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57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TEACH</a:t>
            </a:r>
            <a:endParaRPr sz="1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3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Networking</a:t>
            </a:r>
            <a:endParaRPr sz="1000">
              <a:latin typeface="Arial"/>
              <a:cs typeface="Arial"/>
            </a:endParaRPr>
          </a:p>
          <a:p>
            <a:pPr algn="ctr" marL="12700" marR="5080" indent="34925">
              <a:lnSpc>
                <a:spcPts val="1080"/>
              </a:lnSpc>
              <a:spcBef>
                <a:spcPts val="409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Effective Communication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000">
              <a:latin typeface="Arial"/>
              <a:cs typeface="Arial"/>
            </a:endParaRPr>
          </a:p>
          <a:p>
            <a:pPr algn="ctr" marL="55244" marR="13335">
              <a:lnSpc>
                <a:spcPts val="1080"/>
              </a:lnSpc>
              <a:spcBef>
                <a:spcPts val="40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Candidate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Vetting Process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3197275" y="2353567"/>
            <a:ext cx="1003935" cy="125920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ctr" marR="27305">
              <a:lnSpc>
                <a:spcPct val="100000"/>
              </a:lnSpc>
              <a:spcBef>
                <a:spcPts val="575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BUY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ts val="1080"/>
              </a:lnSpc>
              <a:spcBef>
                <a:spcPts val="53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Compliant Website</a:t>
            </a:r>
            <a:endParaRPr sz="1000">
              <a:latin typeface="Arial"/>
              <a:cs typeface="Arial"/>
            </a:endParaRPr>
          </a:p>
          <a:p>
            <a:pPr algn="ctr" marL="47625" marR="39370">
              <a:lnSpc>
                <a:spcPts val="1080"/>
              </a:lnSpc>
              <a:spcBef>
                <a:spcPts val="3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Marketing System</a:t>
            </a:r>
            <a:endParaRPr sz="1000">
              <a:latin typeface="Arial"/>
              <a:cs typeface="Arial"/>
            </a:endParaRPr>
          </a:p>
          <a:p>
            <a:pPr algn="ctr" marL="104139" marR="133350" indent="36195">
              <a:lnSpc>
                <a:spcPts val="1080"/>
              </a:lnSpc>
              <a:spcBef>
                <a:spcPts val="40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Subscriptions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75461" y="2187274"/>
            <a:ext cx="1247140" cy="84772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ctr" marR="25400">
              <a:lnSpc>
                <a:spcPct val="100000"/>
              </a:lnSpc>
              <a:spcBef>
                <a:spcPts val="57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endParaRPr sz="1200">
              <a:latin typeface="Arial"/>
              <a:cs typeface="Arial"/>
            </a:endParaRPr>
          </a:p>
          <a:p>
            <a:pPr algn="ctr" marL="12065" marR="5080" indent="-33655">
              <a:lnSpc>
                <a:spcPct val="123500"/>
              </a:lnSpc>
              <a:spcBef>
                <a:spcPts val="11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Ads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Physician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Database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465" y="383722"/>
            <a:ext cx="8388350" cy="1013460"/>
          </a:xfrm>
          <a:prstGeom prst="rect"/>
        </p:spPr>
        <p:txBody>
          <a:bodyPr wrap="square" lIns="0" tIns="118110" rIns="0" bIns="0" rtlCol="0" vert="horz">
            <a:spAutoFit/>
          </a:bodyPr>
          <a:lstStyle/>
          <a:p>
            <a:pPr marL="12700" marR="5080" indent="1788795">
              <a:lnSpc>
                <a:spcPts val="3460"/>
              </a:lnSpc>
              <a:spcBef>
                <a:spcPts val="930"/>
              </a:spcBef>
            </a:pPr>
            <a:r>
              <a:rPr dirty="0"/>
              <a:t>CRAFTING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10"/>
              <a:t> </a:t>
            </a:r>
            <a:r>
              <a:rPr dirty="0"/>
              <a:t>AGILE</a:t>
            </a:r>
            <a:r>
              <a:rPr dirty="0" spc="-10"/>
              <a:t> </a:t>
            </a:r>
            <a:r>
              <a:rPr dirty="0" spc="-25"/>
              <a:t>AND STRATEGIC</a:t>
            </a:r>
            <a:r>
              <a:rPr dirty="0" spc="-135"/>
              <a:t> </a:t>
            </a:r>
            <a:r>
              <a:rPr dirty="0" spc="-20"/>
              <a:t>DIGITAL</a:t>
            </a:r>
            <a:r>
              <a:rPr dirty="0" spc="-90"/>
              <a:t> </a:t>
            </a:r>
            <a:r>
              <a:rPr dirty="0"/>
              <a:t>RECRUITING</a:t>
            </a:r>
            <a:r>
              <a:rPr dirty="0" spc="-125"/>
              <a:t> </a:t>
            </a:r>
            <a:r>
              <a:rPr dirty="0" spc="-10"/>
              <a:t>FOOTPRINT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39" y="5485982"/>
            <a:ext cx="135191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>
                <a:solidFill>
                  <a:srgbClr val="29475A"/>
                </a:solidFill>
                <a:latin typeface="Calibri"/>
                <a:cs typeface="Calibri"/>
              </a:rPr>
              <a:t>Source:</a:t>
            </a:r>
            <a:r>
              <a:rPr dirty="0" sz="75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29475A"/>
                </a:solidFill>
                <a:latin typeface="Calibri"/>
                <a:cs typeface="Calibri"/>
              </a:rPr>
              <a:t>Doximity</a:t>
            </a:r>
            <a:r>
              <a:rPr dirty="0" sz="75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29475A"/>
                </a:solidFill>
                <a:latin typeface="Calibri"/>
                <a:cs typeface="Calibri"/>
              </a:rPr>
              <a:t>Physician</a:t>
            </a:r>
            <a:r>
              <a:rPr dirty="0" sz="75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29475A"/>
                </a:solidFill>
                <a:latin typeface="Calibri"/>
                <a:cs typeface="Calibri"/>
              </a:rPr>
              <a:t>Survey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69619" y="389270"/>
            <a:ext cx="667765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 b="1">
                <a:solidFill>
                  <a:srgbClr val="82C789"/>
                </a:solidFill>
                <a:latin typeface="Calibri"/>
                <a:cs typeface="Calibri"/>
              </a:rPr>
              <a:t>BEWARE...YOU</a:t>
            </a:r>
            <a:r>
              <a:rPr dirty="0" sz="3600" spc="-65" b="1">
                <a:solidFill>
                  <a:srgbClr val="82C78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82C789"/>
                </a:solidFill>
                <a:latin typeface="Calibri"/>
                <a:cs typeface="Calibri"/>
              </a:rPr>
              <a:t>MUST</a:t>
            </a:r>
            <a:r>
              <a:rPr dirty="0" sz="3600" spc="-55" b="1">
                <a:solidFill>
                  <a:srgbClr val="82C78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82C789"/>
                </a:solidFill>
                <a:latin typeface="Calibri"/>
                <a:cs typeface="Calibri"/>
              </a:rPr>
              <a:t>BE</a:t>
            </a:r>
            <a:r>
              <a:rPr dirty="0" sz="3600" spc="-65" b="1">
                <a:solidFill>
                  <a:srgbClr val="82C789"/>
                </a:solidFill>
                <a:latin typeface="Calibri"/>
                <a:cs typeface="Calibri"/>
              </a:rPr>
              <a:t> </a:t>
            </a:r>
            <a:r>
              <a:rPr dirty="0" sz="3600" spc="-20" b="1">
                <a:solidFill>
                  <a:srgbClr val="82C789"/>
                </a:solidFill>
                <a:latin typeface="Calibri"/>
                <a:cs typeface="Calibri"/>
              </a:rPr>
              <a:t>RELEVANT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8100" y="1399032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600" y="0"/>
                </a:moveTo>
                <a:lnTo>
                  <a:pt x="1323447" y="829"/>
                </a:lnTo>
                <a:lnTo>
                  <a:pt x="1275711" y="3299"/>
                </a:lnTo>
                <a:lnTo>
                  <a:pt x="1228419" y="7383"/>
                </a:lnTo>
                <a:lnTo>
                  <a:pt x="1181598" y="13053"/>
                </a:lnTo>
                <a:lnTo>
                  <a:pt x="1135275" y="20282"/>
                </a:lnTo>
                <a:lnTo>
                  <a:pt x="1089478" y="29043"/>
                </a:lnTo>
                <a:lnTo>
                  <a:pt x="1044234" y="39309"/>
                </a:lnTo>
                <a:lnTo>
                  <a:pt x="999570" y="51053"/>
                </a:lnTo>
                <a:lnTo>
                  <a:pt x="955513" y="64247"/>
                </a:lnTo>
                <a:lnTo>
                  <a:pt x="912091" y="78864"/>
                </a:lnTo>
                <a:lnTo>
                  <a:pt x="869330" y="94877"/>
                </a:lnTo>
                <a:lnTo>
                  <a:pt x="827258" y="112258"/>
                </a:lnTo>
                <a:lnTo>
                  <a:pt x="785901" y="130982"/>
                </a:lnTo>
                <a:lnTo>
                  <a:pt x="745288" y="151019"/>
                </a:lnTo>
                <a:lnTo>
                  <a:pt x="705446" y="172344"/>
                </a:lnTo>
                <a:lnTo>
                  <a:pt x="666401" y="194929"/>
                </a:lnTo>
                <a:lnTo>
                  <a:pt x="628180" y="218747"/>
                </a:lnTo>
                <a:lnTo>
                  <a:pt x="590812" y="243770"/>
                </a:lnTo>
                <a:lnTo>
                  <a:pt x="554323" y="269971"/>
                </a:lnTo>
                <a:lnTo>
                  <a:pt x="518740" y="297324"/>
                </a:lnTo>
                <a:lnTo>
                  <a:pt x="484091" y="325800"/>
                </a:lnTo>
                <a:lnTo>
                  <a:pt x="450402" y="355374"/>
                </a:lnTo>
                <a:lnTo>
                  <a:pt x="417702" y="386017"/>
                </a:lnTo>
                <a:lnTo>
                  <a:pt x="386017" y="417702"/>
                </a:lnTo>
                <a:lnTo>
                  <a:pt x="355374" y="450402"/>
                </a:lnTo>
                <a:lnTo>
                  <a:pt x="325800" y="484091"/>
                </a:lnTo>
                <a:lnTo>
                  <a:pt x="297324" y="518740"/>
                </a:lnTo>
                <a:lnTo>
                  <a:pt x="269971" y="554323"/>
                </a:lnTo>
                <a:lnTo>
                  <a:pt x="243770" y="590812"/>
                </a:lnTo>
                <a:lnTo>
                  <a:pt x="218747" y="628180"/>
                </a:lnTo>
                <a:lnTo>
                  <a:pt x="194929" y="666401"/>
                </a:lnTo>
                <a:lnTo>
                  <a:pt x="172344" y="705446"/>
                </a:lnTo>
                <a:lnTo>
                  <a:pt x="151019" y="745288"/>
                </a:lnTo>
                <a:lnTo>
                  <a:pt x="130982" y="785901"/>
                </a:lnTo>
                <a:lnTo>
                  <a:pt x="112258" y="827258"/>
                </a:lnTo>
                <a:lnTo>
                  <a:pt x="94877" y="869330"/>
                </a:lnTo>
                <a:lnTo>
                  <a:pt x="78864" y="912091"/>
                </a:lnTo>
                <a:lnTo>
                  <a:pt x="64247" y="955513"/>
                </a:lnTo>
                <a:lnTo>
                  <a:pt x="51053" y="999570"/>
                </a:lnTo>
                <a:lnTo>
                  <a:pt x="39309" y="1044234"/>
                </a:lnTo>
                <a:lnTo>
                  <a:pt x="29043" y="1089478"/>
                </a:lnTo>
                <a:lnTo>
                  <a:pt x="20282" y="1135275"/>
                </a:lnTo>
                <a:lnTo>
                  <a:pt x="13053" y="1181598"/>
                </a:lnTo>
                <a:lnTo>
                  <a:pt x="7383" y="1228419"/>
                </a:lnTo>
                <a:lnTo>
                  <a:pt x="3299" y="1275711"/>
                </a:lnTo>
                <a:lnTo>
                  <a:pt x="829" y="1323447"/>
                </a:lnTo>
                <a:lnTo>
                  <a:pt x="0" y="1371600"/>
                </a:lnTo>
                <a:lnTo>
                  <a:pt x="829" y="1419752"/>
                </a:lnTo>
                <a:lnTo>
                  <a:pt x="3299" y="1467488"/>
                </a:lnTo>
                <a:lnTo>
                  <a:pt x="7383" y="1514780"/>
                </a:lnTo>
                <a:lnTo>
                  <a:pt x="13053" y="1561601"/>
                </a:lnTo>
                <a:lnTo>
                  <a:pt x="20282" y="1607924"/>
                </a:lnTo>
                <a:lnTo>
                  <a:pt x="29043" y="1653721"/>
                </a:lnTo>
                <a:lnTo>
                  <a:pt x="39309" y="1698965"/>
                </a:lnTo>
                <a:lnTo>
                  <a:pt x="51053" y="1743629"/>
                </a:lnTo>
                <a:lnTo>
                  <a:pt x="64247" y="1787686"/>
                </a:lnTo>
                <a:lnTo>
                  <a:pt x="78864" y="1831108"/>
                </a:lnTo>
                <a:lnTo>
                  <a:pt x="94877" y="1873869"/>
                </a:lnTo>
                <a:lnTo>
                  <a:pt x="112258" y="1915941"/>
                </a:lnTo>
                <a:lnTo>
                  <a:pt x="130982" y="1957298"/>
                </a:lnTo>
                <a:lnTo>
                  <a:pt x="151019" y="1997911"/>
                </a:lnTo>
                <a:lnTo>
                  <a:pt x="172344" y="2037753"/>
                </a:lnTo>
                <a:lnTo>
                  <a:pt x="194929" y="2076798"/>
                </a:lnTo>
                <a:lnTo>
                  <a:pt x="218747" y="2115019"/>
                </a:lnTo>
                <a:lnTo>
                  <a:pt x="243770" y="2152387"/>
                </a:lnTo>
                <a:lnTo>
                  <a:pt x="269971" y="2188876"/>
                </a:lnTo>
                <a:lnTo>
                  <a:pt x="297324" y="2224459"/>
                </a:lnTo>
                <a:lnTo>
                  <a:pt x="325800" y="2259108"/>
                </a:lnTo>
                <a:lnTo>
                  <a:pt x="355374" y="2292797"/>
                </a:lnTo>
                <a:lnTo>
                  <a:pt x="386017" y="2325497"/>
                </a:lnTo>
                <a:lnTo>
                  <a:pt x="417702" y="2357182"/>
                </a:lnTo>
                <a:lnTo>
                  <a:pt x="450402" y="2387825"/>
                </a:lnTo>
                <a:lnTo>
                  <a:pt x="484091" y="2417399"/>
                </a:lnTo>
                <a:lnTo>
                  <a:pt x="518740" y="2445875"/>
                </a:lnTo>
                <a:lnTo>
                  <a:pt x="554323" y="2473228"/>
                </a:lnTo>
                <a:lnTo>
                  <a:pt x="590812" y="2499429"/>
                </a:lnTo>
                <a:lnTo>
                  <a:pt x="628180" y="2524452"/>
                </a:lnTo>
                <a:lnTo>
                  <a:pt x="666401" y="2548270"/>
                </a:lnTo>
                <a:lnTo>
                  <a:pt x="705446" y="2570855"/>
                </a:lnTo>
                <a:lnTo>
                  <a:pt x="745288" y="2592180"/>
                </a:lnTo>
                <a:lnTo>
                  <a:pt x="785901" y="2612217"/>
                </a:lnTo>
                <a:lnTo>
                  <a:pt x="827258" y="2630941"/>
                </a:lnTo>
                <a:lnTo>
                  <a:pt x="869330" y="2648322"/>
                </a:lnTo>
                <a:lnTo>
                  <a:pt x="912091" y="2664335"/>
                </a:lnTo>
                <a:lnTo>
                  <a:pt x="955513" y="2678952"/>
                </a:lnTo>
                <a:lnTo>
                  <a:pt x="999570" y="2692146"/>
                </a:lnTo>
                <a:lnTo>
                  <a:pt x="1044234" y="2703890"/>
                </a:lnTo>
                <a:lnTo>
                  <a:pt x="1089478" y="2714156"/>
                </a:lnTo>
                <a:lnTo>
                  <a:pt x="1135275" y="2722917"/>
                </a:lnTo>
                <a:lnTo>
                  <a:pt x="1181598" y="2730146"/>
                </a:lnTo>
                <a:lnTo>
                  <a:pt x="1228419" y="2735816"/>
                </a:lnTo>
                <a:lnTo>
                  <a:pt x="1275711" y="2739900"/>
                </a:lnTo>
                <a:lnTo>
                  <a:pt x="1323447" y="2742370"/>
                </a:lnTo>
                <a:lnTo>
                  <a:pt x="1371600" y="2743200"/>
                </a:lnTo>
                <a:lnTo>
                  <a:pt x="1419752" y="2742370"/>
                </a:lnTo>
                <a:lnTo>
                  <a:pt x="1467488" y="2739900"/>
                </a:lnTo>
                <a:lnTo>
                  <a:pt x="1514780" y="2735816"/>
                </a:lnTo>
                <a:lnTo>
                  <a:pt x="1561601" y="2730146"/>
                </a:lnTo>
                <a:lnTo>
                  <a:pt x="1607924" y="2722917"/>
                </a:lnTo>
                <a:lnTo>
                  <a:pt x="1653721" y="2714156"/>
                </a:lnTo>
                <a:lnTo>
                  <a:pt x="1698965" y="2703890"/>
                </a:lnTo>
                <a:lnTo>
                  <a:pt x="1743629" y="2692146"/>
                </a:lnTo>
                <a:lnTo>
                  <a:pt x="1787686" y="2678952"/>
                </a:lnTo>
                <a:lnTo>
                  <a:pt x="1831108" y="2664335"/>
                </a:lnTo>
                <a:lnTo>
                  <a:pt x="1873869" y="2648322"/>
                </a:lnTo>
                <a:lnTo>
                  <a:pt x="1915941" y="2630941"/>
                </a:lnTo>
                <a:lnTo>
                  <a:pt x="1957298" y="2612217"/>
                </a:lnTo>
                <a:lnTo>
                  <a:pt x="1997911" y="2592180"/>
                </a:lnTo>
                <a:lnTo>
                  <a:pt x="2037753" y="2570855"/>
                </a:lnTo>
                <a:lnTo>
                  <a:pt x="2076798" y="2548270"/>
                </a:lnTo>
                <a:lnTo>
                  <a:pt x="2115019" y="2524452"/>
                </a:lnTo>
                <a:lnTo>
                  <a:pt x="2152387" y="2499429"/>
                </a:lnTo>
                <a:lnTo>
                  <a:pt x="2188876" y="2473228"/>
                </a:lnTo>
                <a:lnTo>
                  <a:pt x="2224459" y="2445875"/>
                </a:lnTo>
                <a:lnTo>
                  <a:pt x="2259108" y="2417399"/>
                </a:lnTo>
                <a:lnTo>
                  <a:pt x="2292797" y="2387825"/>
                </a:lnTo>
                <a:lnTo>
                  <a:pt x="2325497" y="2357182"/>
                </a:lnTo>
                <a:lnTo>
                  <a:pt x="2357182" y="2325497"/>
                </a:lnTo>
                <a:lnTo>
                  <a:pt x="2387825" y="2292797"/>
                </a:lnTo>
                <a:lnTo>
                  <a:pt x="2417399" y="2259108"/>
                </a:lnTo>
                <a:lnTo>
                  <a:pt x="2445875" y="2224459"/>
                </a:lnTo>
                <a:lnTo>
                  <a:pt x="2473228" y="2188876"/>
                </a:lnTo>
                <a:lnTo>
                  <a:pt x="2499429" y="2152387"/>
                </a:lnTo>
                <a:lnTo>
                  <a:pt x="2524452" y="2115019"/>
                </a:lnTo>
                <a:lnTo>
                  <a:pt x="2548270" y="2076798"/>
                </a:lnTo>
                <a:lnTo>
                  <a:pt x="2570855" y="2037753"/>
                </a:lnTo>
                <a:lnTo>
                  <a:pt x="2592180" y="1997911"/>
                </a:lnTo>
                <a:lnTo>
                  <a:pt x="2612217" y="1957298"/>
                </a:lnTo>
                <a:lnTo>
                  <a:pt x="2630941" y="1915941"/>
                </a:lnTo>
                <a:lnTo>
                  <a:pt x="2648322" y="1873869"/>
                </a:lnTo>
                <a:lnTo>
                  <a:pt x="2664335" y="1831108"/>
                </a:lnTo>
                <a:lnTo>
                  <a:pt x="2678952" y="1787686"/>
                </a:lnTo>
                <a:lnTo>
                  <a:pt x="2692146" y="1743629"/>
                </a:lnTo>
                <a:lnTo>
                  <a:pt x="2703890" y="1698965"/>
                </a:lnTo>
                <a:lnTo>
                  <a:pt x="2714156" y="1653721"/>
                </a:lnTo>
                <a:lnTo>
                  <a:pt x="2722917" y="1607924"/>
                </a:lnTo>
                <a:lnTo>
                  <a:pt x="2730146" y="1561601"/>
                </a:lnTo>
                <a:lnTo>
                  <a:pt x="2735816" y="1514780"/>
                </a:lnTo>
                <a:lnTo>
                  <a:pt x="2739900" y="1467488"/>
                </a:lnTo>
                <a:lnTo>
                  <a:pt x="2742370" y="1419752"/>
                </a:lnTo>
                <a:lnTo>
                  <a:pt x="2743200" y="1371600"/>
                </a:lnTo>
                <a:lnTo>
                  <a:pt x="2742370" y="1323447"/>
                </a:lnTo>
                <a:lnTo>
                  <a:pt x="2739900" y="1275711"/>
                </a:lnTo>
                <a:lnTo>
                  <a:pt x="2735816" y="1228419"/>
                </a:lnTo>
                <a:lnTo>
                  <a:pt x="2730146" y="1181598"/>
                </a:lnTo>
                <a:lnTo>
                  <a:pt x="2722917" y="1135275"/>
                </a:lnTo>
                <a:lnTo>
                  <a:pt x="2714156" y="1089478"/>
                </a:lnTo>
                <a:lnTo>
                  <a:pt x="2703890" y="1044234"/>
                </a:lnTo>
                <a:lnTo>
                  <a:pt x="2692146" y="999570"/>
                </a:lnTo>
                <a:lnTo>
                  <a:pt x="2678952" y="955513"/>
                </a:lnTo>
                <a:lnTo>
                  <a:pt x="2664335" y="912091"/>
                </a:lnTo>
                <a:lnTo>
                  <a:pt x="2648322" y="869330"/>
                </a:lnTo>
                <a:lnTo>
                  <a:pt x="2630941" y="827258"/>
                </a:lnTo>
                <a:lnTo>
                  <a:pt x="2612217" y="785901"/>
                </a:lnTo>
                <a:lnTo>
                  <a:pt x="2592180" y="745288"/>
                </a:lnTo>
                <a:lnTo>
                  <a:pt x="2570855" y="705446"/>
                </a:lnTo>
                <a:lnTo>
                  <a:pt x="2548270" y="666401"/>
                </a:lnTo>
                <a:lnTo>
                  <a:pt x="2524452" y="628180"/>
                </a:lnTo>
                <a:lnTo>
                  <a:pt x="2499429" y="590812"/>
                </a:lnTo>
                <a:lnTo>
                  <a:pt x="2473228" y="554323"/>
                </a:lnTo>
                <a:lnTo>
                  <a:pt x="2445875" y="518740"/>
                </a:lnTo>
                <a:lnTo>
                  <a:pt x="2417399" y="484091"/>
                </a:lnTo>
                <a:lnTo>
                  <a:pt x="2387825" y="450402"/>
                </a:lnTo>
                <a:lnTo>
                  <a:pt x="2357182" y="417702"/>
                </a:lnTo>
                <a:lnTo>
                  <a:pt x="2325497" y="386017"/>
                </a:lnTo>
                <a:lnTo>
                  <a:pt x="2292797" y="355374"/>
                </a:lnTo>
                <a:lnTo>
                  <a:pt x="2259108" y="325800"/>
                </a:lnTo>
                <a:lnTo>
                  <a:pt x="2224459" y="297324"/>
                </a:lnTo>
                <a:lnTo>
                  <a:pt x="2188876" y="269971"/>
                </a:lnTo>
                <a:lnTo>
                  <a:pt x="2152387" y="243770"/>
                </a:lnTo>
                <a:lnTo>
                  <a:pt x="2115019" y="218747"/>
                </a:lnTo>
                <a:lnTo>
                  <a:pt x="2076798" y="194929"/>
                </a:lnTo>
                <a:lnTo>
                  <a:pt x="2037753" y="172344"/>
                </a:lnTo>
                <a:lnTo>
                  <a:pt x="1997911" y="151019"/>
                </a:lnTo>
                <a:lnTo>
                  <a:pt x="1957298" y="130982"/>
                </a:lnTo>
                <a:lnTo>
                  <a:pt x="1915941" y="112258"/>
                </a:lnTo>
                <a:lnTo>
                  <a:pt x="1873869" y="94877"/>
                </a:lnTo>
                <a:lnTo>
                  <a:pt x="1831108" y="78864"/>
                </a:lnTo>
                <a:lnTo>
                  <a:pt x="1787686" y="64247"/>
                </a:lnTo>
                <a:lnTo>
                  <a:pt x="1743629" y="51053"/>
                </a:lnTo>
                <a:lnTo>
                  <a:pt x="1698965" y="39309"/>
                </a:lnTo>
                <a:lnTo>
                  <a:pt x="1653721" y="29043"/>
                </a:lnTo>
                <a:lnTo>
                  <a:pt x="1607924" y="20282"/>
                </a:lnTo>
                <a:lnTo>
                  <a:pt x="1561601" y="13053"/>
                </a:lnTo>
                <a:lnTo>
                  <a:pt x="1514780" y="7383"/>
                </a:lnTo>
                <a:lnTo>
                  <a:pt x="1467488" y="3299"/>
                </a:lnTo>
                <a:lnTo>
                  <a:pt x="1419752" y="829"/>
                </a:lnTo>
                <a:lnTo>
                  <a:pt x="1371600" y="0"/>
                </a:lnTo>
                <a:close/>
              </a:path>
            </a:pathLst>
          </a:custGeom>
          <a:solidFill>
            <a:srgbClr val="82C7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6784" y="1708991"/>
            <a:ext cx="1443990" cy="19024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725"/>
              </a:spcBef>
            </a:pPr>
            <a:r>
              <a:rPr dirty="0" sz="5600" spc="-25" b="1">
                <a:solidFill>
                  <a:srgbClr val="1C5A73"/>
                </a:solidFill>
                <a:latin typeface="Calibri"/>
                <a:cs typeface="Calibri"/>
              </a:rPr>
              <a:t>16%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2000">
                <a:solidFill>
                  <a:srgbClr val="1C5A73"/>
                </a:solidFill>
                <a:latin typeface="Calibri"/>
                <a:cs typeface="Calibri"/>
              </a:rPr>
              <a:t>are</a:t>
            </a:r>
            <a:r>
              <a:rPr dirty="0" sz="2000" spc="-30">
                <a:solidFill>
                  <a:srgbClr val="1C5A7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</a:rPr>
              <a:t>contacted</a:t>
            </a:r>
            <a:endParaRPr sz="2000">
              <a:latin typeface="Calibri"/>
              <a:cs typeface="Calibri"/>
            </a:endParaRPr>
          </a:p>
          <a:p>
            <a:pPr marL="233045" marR="223520" indent="234315">
              <a:lnSpc>
                <a:spcPct val="100000"/>
              </a:lnSpc>
            </a:pPr>
            <a:r>
              <a:rPr dirty="0" sz="2000" spc="-20" b="1">
                <a:solidFill>
                  <a:srgbClr val="1C5A73"/>
                </a:solidFill>
                <a:latin typeface="Calibri"/>
                <a:cs typeface="Calibri"/>
              </a:rPr>
              <a:t>once </a:t>
            </a:r>
            <a:r>
              <a:rPr dirty="0" sz="2000" b="1">
                <a:solidFill>
                  <a:srgbClr val="1C5A73"/>
                </a:solidFill>
                <a:latin typeface="Calibri"/>
                <a:cs typeface="Calibri"/>
              </a:rPr>
              <a:t>per</a:t>
            </a:r>
            <a:r>
              <a:rPr dirty="0" sz="2000" spc="-5" b="1">
                <a:solidFill>
                  <a:srgbClr val="1C5A7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1C5A73"/>
                </a:solidFill>
                <a:latin typeface="Calibri"/>
                <a:cs typeface="Calibri"/>
              </a:rPr>
              <a:t>week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356360" y="3381755"/>
            <a:ext cx="2743200" cy="2639695"/>
          </a:xfrm>
          <a:custGeom>
            <a:avLst/>
            <a:gdLst/>
            <a:ahLst/>
            <a:cxnLst/>
            <a:rect l="l" t="t" r="r" b="b"/>
            <a:pathLst>
              <a:path w="2743200" h="2639695">
                <a:moveTo>
                  <a:pt x="1371600" y="0"/>
                </a:moveTo>
                <a:lnTo>
                  <a:pt x="1322404" y="833"/>
                </a:lnTo>
                <a:lnTo>
                  <a:pt x="1273645" y="3313"/>
                </a:lnTo>
                <a:lnTo>
                  <a:pt x="1225350" y="7414"/>
                </a:lnTo>
                <a:lnTo>
                  <a:pt x="1177550" y="13106"/>
                </a:lnTo>
                <a:lnTo>
                  <a:pt x="1130271" y="20362"/>
                </a:lnTo>
                <a:lnTo>
                  <a:pt x="1083545" y="29153"/>
                </a:lnTo>
                <a:lnTo>
                  <a:pt x="1037400" y="39453"/>
                </a:lnTo>
                <a:lnTo>
                  <a:pt x="991864" y="51233"/>
                </a:lnTo>
                <a:lnTo>
                  <a:pt x="946967" y="64465"/>
                </a:lnTo>
                <a:lnTo>
                  <a:pt x="902738" y="79122"/>
                </a:lnTo>
                <a:lnTo>
                  <a:pt x="859205" y="95174"/>
                </a:lnTo>
                <a:lnTo>
                  <a:pt x="816399" y="112595"/>
                </a:lnTo>
                <a:lnTo>
                  <a:pt x="774347" y="131357"/>
                </a:lnTo>
                <a:lnTo>
                  <a:pt x="733079" y="151431"/>
                </a:lnTo>
                <a:lnTo>
                  <a:pt x="692625" y="172790"/>
                </a:lnTo>
                <a:lnTo>
                  <a:pt x="653012" y="195405"/>
                </a:lnTo>
                <a:lnTo>
                  <a:pt x="614270" y="219250"/>
                </a:lnTo>
                <a:lnTo>
                  <a:pt x="576427" y="244295"/>
                </a:lnTo>
                <a:lnTo>
                  <a:pt x="539514" y="270513"/>
                </a:lnTo>
                <a:lnTo>
                  <a:pt x="503559" y="297876"/>
                </a:lnTo>
                <a:lnTo>
                  <a:pt x="468590" y="326357"/>
                </a:lnTo>
                <a:lnTo>
                  <a:pt x="434638" y="355926"/>
                </a:lnTo>
                <a:lnTo>
                  <a:pt x="401731" y="386557"/>
                </a:lnTo>
                <a:lnTo>
                  <a:pt x="369897" y="418222"/>
                </a:lnTo>
                <a:lnTo>
                  <a:pt x="339167" y="450892"/>
                </a:lnTo>
                <a:lnTo>
                  <a:pt x="309568" y="484539"/>
                </a:lnTo>
                <a:lnTo>
                  <a:pt x="281131" y="519136"/>
                </a:lnTo>
                <a:lnTo>
                  <a:pt x="253884" y="554655"/>
                </a:lnTo>
                <a:lnTo>
                  <a:pt x="227855" y="591068"/>
                </a:lnTo>
                <a:lnTo>
                  <a:pt x="203075" y="628346"/>
                </a:lnTo>
                <a:lnTo>
                  <a:pt x="179572" y="666463"/>
                </a:lnTo>
                <a:lnTo>
                  <a:pt x="157375" y="705389"/>
                </a:lnTo>
                <a:lnTo>
                  <a:pt x="136513" y="745098"/>
                </a:lnTo>
                <a:lnTo>
                  <a:pt x="117015" y="785561"/>
                </a:lnTo>
                <a:lnTo>
                  <a:pt x="98910" y="826750"/>
                </a:lnTo>
                <a:lnTo>
                  <a:pt x="82227" y="868638"/>
                </a:lnTo>
                <a:lnTo>
                  <a:pt x="66995" y="911196"/>
                </a:lnTo>
                <a:lnTo>
                  <a:pt x="53244" y="954396"/>
                </a:lnTo>
                <a:lnTo>
                  <a:pt x="41002" y="998212"/>
                </a:lnTo>
                <a:lnTo>
                  <a:pt x="30298" y="1042614"/>
                </a:lnTo>
                <a:lnTo>
                  <a:pt x="21161" y="1087574"/>
                </a:lnTo>
                <a:lnTo>
                  <a:pt x="13620" y="1133066"/>
                </a:lnTo>
                <a:lnTo>
                  <a:pt x="7705" y="1179061"/>
                </a:lnTo>
                <a:lnTo>
                  <a:pt x="3443" y="1225531"/>
                </a:lnTo>
                <a:lnTo>
                  <a:pt x="865" y="1272447"/>
                </a:lnTo>
                <a:lnTo>
                  <a:pt x="0" y="1319784"/>
                </a:lnTo>
                <a:lnTo>
                  <a:pt x="865" y="1367120"/>
                </a:lnTo>
                <a:lnTo>
                  <a:pt x="3443" y="1414036"/>
                </a:lnTo>
                <a:lnTo>
                  <a:pt x="7705" y="1460506"/>
                </a:lnTo>
                <a:lnTo>
                  <a:pt x="13620" y="1506501"/>
                </a:lnTo>
                <a:lnTo>
                  <a:pt x="21161" y="1551993"/>
                </a:lnTo>
                <a:lnTo>
                  <a:pt x="30298" y="1596953"/>
                </a:lnTo>
                <a:lnTo>
                  <a:pt x="41002" y="1641355"/>
                </a:lnTo>
                <a:lnTo>
                  <a:pt x="53244" y="1685171"/>
                </a:lnTo>
                <a:lnTo>
                  <a:pt x="66995" y="1728371"/>
                </a:lnTo>
                <a:lnTo>
                  <a:pt x="82227" y="1770929"/>
                </a:lnTo>
                <a:lnTo>
                  <a:pt x="98910" y="1812817"/>
                </a:lnTo>
                <a:lnTo>
                  <a:pt x="117015" y="1854006"/>
                </a:lnTo>
                <a:lnTo>
                  <a:pt x="136513" y="1894469"/>
                </a:lnTo>
                <a:lnTo>
                  <a:pt x="157375" y="1934178"/>
                </a:lnTo>
                <a:lnTo>
                  <a:pt x="179572" y="1973104"/>
                </a:lnTo>
                <a:lnTo>
                  <a:pt x="203075" y="2011221"/>
                </a:lnTo>
                <a:lnTo>
                  <a:pt x="227855" y="2048499"/>
                </a:lnTo>
                <a:lnTo>
                  <a:pt x="253884" y="2084912"/>
                </a:lnTo>
                <a:lnTo>
                  <a:pt x="281131" y="2120431"/>
                </a:lnTo>
                <a:lnTo>
                  <a:pt x="309568" y="2155028"/>
                </a:lnTo>
                <a:lnTo>
                  <a:pt x="339167" y="2188675"/>
                </a:lnTo>
                <a:lnTo>
                  <a:pt x="369897" y="2221345"/>
                </a:lnTo>
                <a:lnTo>
                  <a:pt x="401731" y="2253010"/>
                </a:lnTo>
                <a:lnTo>
                  <a:pt x="434638" y="2283641"/>
                </a:lnTo>
                <a:lnTo>
                  <a:pt x="468590" y="2313210"/>
                </a:lnTo>
                <a:lnTo>
                  <a:pt x="503559" y="2341691"/>
                </a:lnTo>
                <a:lnTo>
                  <a:pt x="539514" y="2369054"/>
                </a:lnTo>
                <a:lnTo>
                  <a:pt x="576427" y="2395272"/>
                </a:lnTo>
                <a:lnTo>
                  <a:pt x="614270" y="2420317"/>
                </a:lnTo>
                <a:lnTo>
                  <a:pt x="653012" y="2444162"/>
                </a:lnTo>
                <a:lnTo>
                  <a:pt x="692625" y="2466777"/>
                </a:lnTo>
                <a:lnTo>
                  <a:pt x="733079" y="2488136"/>
                </a:lnTo>
                <a:lnTo>
                  <a:pt x="774347" y="2508210"/>
                </a:lnTo>
                <a:lnTo>
                  <a:pt x="816399" y="2526972"/>
                </a:lnTo>
                <a:lnTo>
                  <a:pt x="859205" y="2544393"/>
                </a:lnTo>
                <a:lnTo>
                  <a:pt x="902738" y="2560445"/>
                </a:lnTo>
                <a:lnTo>
                  <a:pt x="946967" y="2575102"/>
                </a:lnTo>
                <a:lnTo>
                  <a:pt x="991864" y="2588334"/>
                </a:lnTo>
                <a:lnTo>
                  <a:pt x="1037400" y="2600114"/>
                </a:lnTo>
                <a:lnTo>
                  <a:pt x="1083545" y="2610414"/>
                </a:lnTo>
                <a:lnTo>
                  <a:pt x="1130271" y="2619205"/>
                </a:lnTo>
                <a:lnTo>
                  <a:pt x="1177550" y="2626461"/>
                </a:lnTo>
                <a:lnTo>
                  <a:pt x="1225350" y="2632153"/>
                </a:lnTo>
                <a:lnTo>
                  <a:pt x="1273645" y="2636254"/>
                </a:lnTo>
                <a:lnTo>
                  <a:pt x="1322404" y="2638734"/>
                </a:lnTo>
                <a:lnTo>
                  <a:pt x="1371600" y="2639568"/>
                </a:lnTo>
                <a:lnTo>
                  <a:pt x="1420795" y="2638734"/>
                </a:lnTo>
                <a:lnTo>
                  <a:pt x="1469554" y="2636254"/>
                </a:lnTo>
                <a:lnTo>
                  <a:pt x="1517849" y="2632153"/>
                </a:lnTo>
                <a:lnTo>
                  <a:pt x="1565649" y="2626461"/>
                </a:lnTo>
                <a:lnTo>
                  <a:pt x="1612928" y="2619205"/>
                </a:lnTo>
                <a:lnTo>
                  <a:pt x="1659654" y="2610414"/>
                </a:lnTo>
                <a:lnTo>
                  <a:pt x="1705799" y="2600114"/>
                </a:lnTo>
                <a:lnTo>
                  <a:pt x="1751335" y="2588334"/>
                </a:lnTo>
                <a:lnTo>
                  <a:pt x="1796232" y="2575102"/>
                </a:lnTo>
                <a:lnTo>
                  <a:pt x="1840461" y="2560445"/>
                </a:lnTo>
                <a:lnTo>
                  <a:pt x="1883994" y="2544393"/>
                </a:lnTo>
                <a:lnTo>
                  <a:pt x="1926800" y="2526972"/>
                </a:lnTo>
                <a:lnTo>
                  <a:pt x="1968852" y="2508210"/>
                </a:lnTo>
                <a:lnTo>
                  <a:pt x="2010120" y="2488136"/>
                </a:lnTo>
                <a:lnTo>
                  <a:pt x="2050574" y="2466777"/>
                </a:lnTo>
                <a:lnTo>
                  <a:pt x="2090187" y="2444162"/>
                </a:lnTo>
                <a:lnTo>
                  <a:pt x="2128929" y="2420317"/>
                </a:lnTo>
                <a:lnTo>
                  <a:pt x="2166772" y="2395272"/>
                </a:lnTo>
                <a:lnTo>
                  <a:pt x="2203685" y="2369054"/>
                </a:lnTo>
                <a:lnTo>
                  <a:pt x="2239640" y="2341691"/>
                </a:lnTo>
                <a:lnTo>
                  <a:pt x="2274609" y="2313210"/>
                </a:lnTo>
                <a:lnTo>
                  <a:pt x="2308561" y="2283641"/>
                </a:lnTo>
                <a:lnTo>
                  <a:pt x="2341468" y="2253010"/>
                </a:lnTo>
                <a:lnTo>
                  <a:pt x="2373302" y="2221345"/>
                </a:lnTo>
                <a:lnTo>
                  <a:pt x="2404032" y="2188675"/>
                </a:lnTo>
                <a:lnTo>
                  <a:pt x="2433631" y="2155028"/>
                </a:lnTo>
                <a:lnTo>
                  <a:pt x="2462068" y="2120431"/>
                </a:lnTo>
                <a:lnTo>
                  <a:pt x="2489315" y="2084912"/>
                </a:lnTo>
                <a:lnTo>
                  <a:pt x="2515344" y="2048499"/>
                </a:lnTo>
                <a:lnTo>
                  <a:pt x="2540124" y="2011221"/>
                </a:lnTo>
                <a:lnTo>
                  <a:pt x="2563627" y="1973104"/>
                </a:lnTo>
                <a:lnTo>
                  <a:pt x="2585824" y="1934178"/>
                </a:lnTo>
                <a:lnTo>
                  <a:pt x="2606686" y="1894469"/>
                </a:lnTo>
                <a:lnTo>
                  <a:pt x="2626184" y="1854006"/>
                </a:lnTo>
                <a:lnTo>
                  <a:pt x="2644289" y="1812817"/>
                </a:lnTo>
                <a:lnTo>
                  <a:pt x="2660972" y="1770929"/>
                </a:lnTo>
                <a:lnTo>
                  <a:pt x="2676204" y="1728371"/>
                </a:lnTo>
                <a:lnTo>
                  <a:pt x="2689955" y="1685171"/>
                </a:lnTo>
                <a:lnTo>
                  <a:pt x="2702197" y="1641355"/>
                </a:lnTo>
                <a:lnTo>
                  <a:pt x="2712901" y="1596953"/>
                </a:lnTo>
                <a:lnTo>
                  <a:pt x="2722038" y="1551993"/>
                </a:lnTo>
                <a:lnTo>
                  <a:pt x="2729579" y="1506501"/>
                </a:lnTo>
                <a:lnTo>
                  <a:pt x="2735494" y="1460506"/>
                </a:lnTo>
                <a:lnTo>
                  <a:pt x="2739756" y="1414036"/>
                </a:lnTo>
                <a:lnTo>
                  <a:pt x="2742334" y="1367120"/>
                </a:lnTo>
                <a:lnTo>
                  <a:pt x="2743200" y="1319784"/>
                </a:lnTo>
                <a:lnTo>
                  <a:pt x="2742334" y="1272447"/>
                </a:lnTo>
                <a:lnTo>
                  <a:pt x="2739756" y="1225531"/>
                </a:lnTo>
                <a:lnTo>
                  <a:pt x="2735494" y="1179061"/>
                </a:lnTo>
                <a:lnTo>
                  <a:pt x="2729579" y="1133066"/>
                </a:lnTo>
                <a:lnTo>
                  <a:pt x="2722038" y="1087574"/>
                </a:lnTo>
                <a:lnTo>
                  <a:pt x="2712901" y="1042614"/>
                </a:lnTo>
                <a:lnTo>
                  <a:pt x="2702197" y="998212"/>
                </a:lnTo>
                <a:lnTo>
                  <a:pt x="2689955" y="954396"/>
                </a:lnTo>
                <a:lnTo>
                  <a:pt x="2676204" y="911196"/>
                </a:lnTo>
                <a:lnTo>
                  <a:pt x="2660972" y="868638"/>
                </a:lnTo>
                <a:lnTo>
                  <a:pt x="2644289" y="826750"/>
                </a:lnTo>
                <a:lnTo>
                  <a:pt x="2626184" y="785561"/>
                </a:lnTo>
                <a:lnTo>
                  <a:pt x="2606686" y="745098"/>
                </a:lnTo>
                <a:lnTo>
                  <a:pt x="2585824" y="705389"/>
                </a:lnTo>
                <a:lnTo>
                  <a:pt x="2563627" y="666463"/>
                </a:lnTo>
                <a:lnTo>
                  <a:pt x="2540124" y="628346"/>
                </a:lnTo>
                <a:lnTo>
                  <a:pt x="2515344" y="591068"/>
                </a:lnTo>
                <a:lnTo>
                  <a:pt x="2489315" y="554655"/>
                </a:lnTo>
                <a:lnTo>
                  <a:pt x="2462068" y="519136"/>
                </a:lnTo>
                <a:lnTo>
                  <a:pt x="2433631" y="484539"/>
                </a:lnTo>
                <a:lnTo>
                  <a:pt x="2404032" y="450892"/>
                </a:lnTo>
                <a:lnTo>
                  <a:pt x="2373302" y="418222"/>
                </a:lnTo>
                <a:lnTo>
                  <a:pt x="2341468" y="386557"/>
                </a:lnTo>
                <a:lnTo>
                  <a:pt x="2308561" y="355926"/>
                </a:lnTo>
                <a:lnTo>
                  <a:pt x="2274609" y="326357"/>
                </a:lnTo>
                <a:lnTo>
                  <a:pt x="2239640" y="297876"/>
                </a:lnTo>
                <a:lnTo>
                  <a:pt x="2203685" y="270513"/>
                </a:lnTo>
                <a:lnTo>
                  <a:pt x="2166772" y="244295"/>
                </a:lnTo>
                <a:lnTo>
                  <a:pt x="2128929" y="219250"/>
                </a:lnTo>
                <a:lnTo>
                  <a:pt x="2090187" y="195405"/>
                </a:lnTo>
                <a:lnTo>
                  <a:pt x="2050574" y="172790"/>
                </a:lnTo>
                <a:lnTo>
                  <a:pt x="2010120" y="151431"/>
                </a:lnTo>
                <a:lnTo>
                  <a:pt x="1968852" y="131357"/>
                </a:lnTo>
                <a:lnTo>
                  <a:pt x="1926800" y="112595"/>
                </a:lnTo>
                <a:lnTo>
                  <a:pt x="1883994" y="95174"/>
                </a:lnTo>
                <a:lnTo>
                  <a:pt x="1840461" y="79122"/>
                </a:lnTo>
                <a:lnTo>
                  <a:pt x="1796232" y="64465"/>
                </a:lnTo>
                <a:lnTo>
                  <a:pt x="1751335" y="51233"/>
                </a:lnTo>
                <a:lnTo>
                  <a:pt x="1705799" y="39453"/>
                </a:lnTo>
                <a:lnTo>
                  <a:pt x="1659654" y="29153"/>
                </a:lnTo>
                <a:lnTo>
                  <a:pt x="1612928" y="20362"/>
                </a:lnTo>
                <a:lnTo>
                  <a:pt x="1565649" y="13106"/>
                </a:lnTo>
                <a:lnTo>
                  <a:pt x="1517849" y="7414"/>
                </a:lnTo>
                <a:lnTo>
                  <a:pt x="1469554" y="3313"/>
                </a:lnTo>
                <a:lnTo>
                  <a:pt x="1420795" y="833"/>
                </a:lnTo>
                <a:lnTo>
                  <a:pt x="1371600" y="0"/>
                </a:lnTo>
                <a:close/>
              </a:path>
            </a:pathLst>
          </a:custGeom>
          <a:solidFill>
            <a:srgbClr val="298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870438" y="3676362"/>
            <a:ext cx="1712595" cy="15976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725"/>
              </a:spcBef>
            </a:pPr>
            <a:r>
              <a:rPr dirty="0" sz="5600" spc="-25" b="1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5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endParaRPr sz="20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36166" y="5247823"/>
            <a:ext cx="9810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628900" y="116433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600" y="0"/>
                </a:moveTo>
                <a:lnTo>
                  <a:pt x="1323447" y="829"/>
                </a:lnTo>
                <a:lnTo>
                  <a:pt x="1275711" y="3299"/>
                </a:lnTo>
                <a:lnTo>
                  <a:pt x="1228419" y="7383"/>
                </a:lnTo>
                <a:lnTo>
                  <a:pt x="1181598" y="13053"/>
                </a:lnTo>
                <a:lnTo>
                  <a:pt x="1135275" y="20282"/>
                </a:lnTo>
                <a:lnTo>
                  <a:pt x="1089478" y="29043"/>
                </a:lnTo>
                <a:lnTo>
                  <a:pt x="1044234" y="39309"/>
                </a:lnTo>
                <a:lnTo>
                  <a:pt x="999570" y="51053"/>
                </a:lnTo>
                <a:lnTo>
                  <a:pt x="955513" y="64247"/>
                </a:lnTo>
                <a:lnTo>
                  <a:pt x="912091" y="78864"/>
                </a:lnTo>
                <a:lnTo>
                  <a:pt x="869330" y="94877"/>
                </a:lnTo>
                <a:lnTo>
                  <a:pt x="827258" y="112258"/>
                </a:lnTo>
                <a:lnTo>
                  <a:pt x="785901" y="130982"/>
                </a:lnTo>
                <a:lnTo>
                  <a:pt x="745288" y="151019"/>
                </a:lnTo>
                <a:lnTo>
                  <a:pt x="705446" y="172344"/>
                </a:lnTo>
                <a:lnTo>
                  <a:pt x="666401" y="194929"/>
                </a:lnTo>
                <a:lnTo>
                  <a:pt x="628180" y="218747"/>
                </a:lnTo>
                <a:lnTo>
                  <a:pt x="590812" y="243770"/>
                </a:lnTo>
                <a:lnTo>
                  <a:pt x="554323" y="269971"/>
                </a:lnTo>
                <a:lnTo>
                  <a:pt x="518740" y="297324"/>
                </a:lnTo>
                <a:lnTo>
                  <a:pt x="484091" y="325800"/>
                </a:lnTo>
                <a:lnTo>
                  <a:pt x="450402" y="355374"/>
                </a:lnTo>
                <a:lnTo>
                  <a:pt x="417702" y="386017"/>
                </a:lnTo>
                <a:lnTo>
                  <a:pt x="386017" y="417702"/>
                </a:lnTo>
                <a:lnTo>
                  <a:pt x="355374" y="450402"/>
                </a:lnTo>
                <a:lnTo>
                  <a:pt x="325800" y="484091"/>
                </a:lnTo>
                <a:lnTo>
                  <a:pt x="297324" y="518740"/>
                </a:lnTo>
                <a:lnTo>
                  <a:pt x="269971" y="554323"/>
                </a:lnTo>
                <a:lnTo>
                  <a:pt x="243770" y="590812"/>
                </a:lnTo>
                <a:lnTo>
                  <a:pt x="218747" y="628180"/>
                </a:lnTo>
                <a:lnTo>
                  <a:pt x="194929" y="666401"/>
                </a:lnTo>
                <a:lnTo>
                  <a:pt x="172344" y="705446"/>
                </a:lnTo>
                <a:lnTo>
                  <a:pt x="151019" y="745288"/>
                </a:lnTo>
                <a:lnTo>
                  <a:pt x="130982" y="785901"/>
                </a:lnTo>
                <a:lnTo>
                  <a:pt x="112258" y="827258"/>
                </a:lnTo>
                <a:lnTo>
                  <a:pt x="94877" y="869330"/>
                </a:lnTo>
                <a:lnTo>
                  <a:pt x="78864" y="912091"/>
                </a:lnTo>
                <a:lnTo>
                  <a:pt x="64247" y="955513"/>
                </a:lnTo>
                <a:lnTo>
                  <a:pt x="51053" y="999570"/>
                </a:lnTo>
                <a:lnTo>
                  <a:pt x="39309" y="1044234"/>
                </a:lnTo>
                <a:lnTo>
                  <a:pt x="29043" y="1089478"/>
                </a:lnTo>
                <a:lnTo>
                  <a:pt x="20282" y="1135275"/>
                </a:lnTo>
                <a:lnTo>
                  <a:pt x="13053" y="1181598"/>
                </a:lnTo>
                <a:lnTo>
                  <a:pt x="7383" y="1228419"/>
                </a:lnTo>
                <a:lnTo>
                  <a:pt x="3299" y="1275711"/>
                </a:lnTo>
                <a:lnTo>
                  <a:pt x="829" y="1323447"/>
                </a:lnTo>
                <a:lnTo>
                  <a:pt x="0" y="1371600"/>
                </a:lnTo>
                <a:lnTo>
                  <a:pt x="829" y="1419752"/>
                </a:lnTo>
                <a:lnTo>
                  <a:pt x="3299" y="1467488"/>
                </a:lnTo>
                <a:lnTo>
                  <a:pt x="7383" y="1514780"/>
                </a:lnTo>
                <a:lnTo>
                  <a:pt x="13053" y="1561601"/>
                </a:lnTo>
                <a:lnTo>
                  <a:pt x="20282" y="1607924"/>
                </a:lnTo>
                <a:lnTo>
                  <a:pt x="29043" y="1653721"/>
                </a:lnTo>
                <a:lnTo>
                  <a:pt x="39309" y="1698965"/>
                </a:lnTo>
                <a:lnTo>
                  <a:pt x="51053" y="1743629"/>
                </a:lnTo>
                <a:lnTo>
                  <a:pt x="64247" y="1787686"/>
                </a:lnTo>
                <a:lnTo>
                  <a:pt x="78864" y="1831108"/>
                </a:lnTo>
                <a:lnTo>
                  <a:pt x="94877" y="1873869"/>
                </a:lnTo>
                <a:lnTo>
                  <a:pt x="112258" y="1915941"/>
                </a:lnTo>
                <a:lnTo>
                  <a:pt x="130982" y="1957298"/>
                </a:lnTo>
                <a:lnTo>
                  <a:pt x="151019" y="1997911"/>
                </a:lnTo>
                <a:lnTo>
                  <a:pt x="172344" y="2037753"/>
                </a:lnTo>
                <a:lnTo>
                  <a:pt x="194929" y="2076798"/>
                </a:lnTo>
                <a:lnTo>
                  <a:pt x="218747" y="2115019"/>
                </a:lnTo>
                <a:lnTo>
                  <a:pt x="243770" y="2152387"/>
                </a:lnTo>
                <a:lnTo>
                  <a:pt x="269971" y="2188876"/>
                </a:lnTo>
                <a:lnTo>
                  <a:pt x="297324" y="2224459"/>
                </a:lnTo>
                <a:lnTo>
                  <a:pt x="325800" y="2259108"/>
                </a:lnTo>
                <a:lnTo>
                  <a:pt x="355374" y="2292797"/>
                </a:lnTo>
                <a:lnTo>
                  <a:pt x="386017" y="2325497"/>
                </a:lnTo>
                <a:lnTo>
                  <a:pt x="417702" y="2357182"/>
                </a:lnTo>
                <a:lnTo>
                  <a:pt x="450402" y="2387825"/>
                </a:lnTo>
                <a:lnTo>
                  <a:pt x="484091" y="2417399"/>
                </a:lnTo>
                <a:lnTo>
                  <a:pt x="518740" y="2445875"/>
                </a:lnTo>
                <a:lnTo>
                  <a:pt x="554323" y="2473228"/>
                </a:lnTo>
                <a:lnTo>
                  <a:pt x="590812" y="2499429"/>
                </a:lnTo>
                <a:lnTo>
                  <a:pt x="628180" y="2524452"/>
                </a:lnTo>
                <a:lnTo>
                  <a:pt x="666401" y="2548270"/>
                </a:lnTo>
                <a:lnTo>
                  <a:pt x="705446" y="2570855"/>
                </a:lnTo>
                <a:lnTo>
                  <a:pt x="745288" y="2592180"/>
                </a:lnTo>
                <a:lnTo>
                  <a:pt x="785901" y="2612217"/>
                </a:lnTo>
                <a:lnTo>
                  <a:pt x="827258" y="2630941"/>
                </a:lnTo>
                <a:lnTo>
                  <a:pt x="869330" y="2648322"/>
                </a:lnTo>
                <a:lnTo>
                  <a:pt x="912091" y="2664335"/>
                </a:lnTo>
                <a:lnTo>
                  <a:pt x="955513" y="2678952"/>
                </a:lnTo>
                <a:lnTo>
                  <a:pt x="999570" y="2692146"/>
                </a:lnTo>
                <a:lnTo>
                  <a:pt x="1044234" y="2703890"/>
                </a:lnTo>
                <a:lnTo>
                  <a:pt x="1089478" y="2714156"/>
                </a:lnTo>
                <a:lnTo>
                  <a:pt x="1135275" y="2722917"/>
                </a:lnTo>
                <a:lnTo>
                  <a:pt x="1181598" y="2730146"/>
                </a:lnTo>
                <a:lnTo>
                  <a:pt x="1228419" y="2735816"/>
                </a:lnTo>
                <a:lnTo>
                  <a:pt x="1275711" y="2739900"/>
                </a:lnTo>
                <a:lnTo>
                  <a:pt x="1323447" y="2742370"/>
                </a:lnTo>
                <a:lnTo>
                  <a:pt x="1371600" y="2743200"/>
                </a:lnTo>
                <a:lnTo>
                  <a:pt x="1419752" y="2742370"/>
                </a:lnTo>
                <a:lnTo>
                  <a:pt x="1467488" y="2739900"/>
                </a:lnTo>
                <a:lnTo>
                  <a:pt x="1514780" y="2735816"/>
                </a:lnTo>
                <a:lnTo>
                  <a:pt x="1561601" y="2730146"/>
                </a:lnTo>
                <a:lnTo>
                  <a:pt x="1607924" y="2722917"/>
                </a:lnTo>
                <a:lnTo>
                  <a:pt x="1653721" y="2714156"/>
                </a:lnTo>
                <a:lnTo>
                  <a:pt x="1698965" y="2703890"/>
                </a:lnTo>
                <a:lnTo>
                  <a:pt x="1743629" y="2692146"/>
                </a:lnTo>
                <a:lnTo>
                  <a:pt x="1787686" y="2678952"/>
                </a:lnTo>
                <a:lnTo>
                  <a:pt x="1831108" y="2664335"/>
                </a:lnTo>
                <a:lnTo>
                  <a:pt x="1873869" y="2648322"/>
                </a:lnTo>
                <a:lnTo>
                  <a:pt x="1915941" y="2630941"/>
                </a:lnTo>
                <a:lnTo>
                  <a:pt x="1957298" y="2612217"/>
                </a:lnTo>
                <a:lnTo>
                  <a:pt x="1997911" y="2592180"/>
                </a:lnTo>
                <a:lnTo>
                  <a:pt x="2037753" y="2570855"/>
                </a:lnTo>
                <a:lnTo>
                  <a:pt x="2076798" y="2548270"/>
                </a:lnTo>
                <a:lnTo>
                  <a:pt x="2115019" y="2524452"/>
                </a:lnTo>
                <a:lnTo>
                  <a:pt x="2152387" y="2499429"/>
                </a:lnTo>
                <a:lnTo>
                  <a:pt x="2188876" y="2473228"/>
                </a:lnTo>
                <a:lnTo>
                  <a:pt x="2224459" y="2445875"/>
                </a:lnTo>
                <a:lnTo>
                  <a:pt x="2259108" y="2417399"/>
                </a:lnTo>
                <a:lnTo>
                  <a:pt x="2292797" y="2387825"/>
                </a:lnTo>
                <a:lnTo>
                  <a:pt x="2325497" y="2357182"/>
                </a:lnTo>
                <a:lnTo>
                  <a:pt x="2357182" y="2325497"/>
                </a:lnTo>
                <a:lnTo>
                  <a:pt x="2387825" y="2292797"/>
                </a:lnTo>
                <a:lnTo>
                  <a:pt x="2417399" y="2259108"/>
                </a:lnTo>
                <a:lnTo>
                  <a:pt x="2445875" y="2224459"/>
                </a:lnTo>
                <a:lnTo>
                  <a:pt x="2473228" y="2188876"/>
                </a:lnTo>
                <a:lnTo>
                  <a:pt x="2499429" y="2152387"/>
                </a:lnTo>
                <a:lnTo>
                  <a:pt x="2524452" y="2115019"/>
                </a:lnTo>
                <a:lnTo>
                  <a:pt x="2548270" y="2076798"/>
                </a:lnTo>
                <a:lnTo>
                  <a:pt x="2570855" y="2037753"/>
                </a:lnTo>
                <a:lnTo>
                  <a:pt x="2592180" y="1997911"/>
                </a:lnTo>
                <a:lnTo>
                  <a:pt x="2612217" y="1957298"/>
                </a:lnTo>
                <a:lnTo>
                  <a:pt x="2630941" y="1915941"/>
                </a:lnTo>
                <a:lnTo>
                  <a:pt x="2648322" y="1873869"/>
                </a:lnTo>
                <a:lnTo>
                  <a:pt x="2664335" y="1831108"/>
                </a:lnTo>
                <a:lnTo>
                  <a:pt x="2678952" y="1787686"/>
                </a:lnTo>
                <a:lnTo>
                  <a:pt x="2692146" y="1743629"/>
                </a:lnTo>
                <a:lnTo>
                  <a:pt x="2703890" y="1698965"/>
                </a:lnTo>
                <a:lnTo>
                  <a:pt x="2714156" y="1653721"/>
                </a:lnTo>
                <a:lnTo>
                  <a:pt x="2722917" y="1607924"/>
                </a:lnTo>
                <a:lnTo>
                  <a:pt x="2730146" y="1561601"/>
                </a:lnTo>
                <a:lnTo>
                  <a:pt x="2735816" y="1514780"/>
                </a:lnTo>
                <a:lnTo>
                  <a:pt x="2739900" y="1467488"/>
                </a:lnTo>
                <a:lnTo>
                  <a:pt x="2742370" y="1419752"/>
                </a:lnTo>
                <a:lnTo>
                  <a:pt x="2743200" y="1371600"/>
                </a:lnTo>
                <a:lnTo>
                  <a:pt x="2742370" y="1323447"/>
                </a:lnTo>
                <a:lnTo>
                  <a:pt x="2739900" y="1275711"/>
                </a:lnTo>
                <a:lnTo>
                  <a:pt x="2735816" y="1228419"/>
                </a:lnTo>
                <a:lnTo>
                  <a:pt x="2730146" y="1181598"/>
                </a:lnTo>
                <a:lnTo>
                  <a:pt x="2722917" y="1135275"/>
                </a:lnTo>
                <a:lnTo>
                  <a:pt x="2714156" y="1089478"/>
                </a:lnTo>
                <a:lnTo>
                  <a:pt x="2703890" y="1044234"/>
                </a:lnTo>
                <a:lnTo>
                  <a:pt x="2692146" y="999570"/>
                </a:lnTo>
                <a:lnTo>
                  <a:pt x="2678952" y="955513"/>
                </a:lnTo>
                <a:lnTo>
                  <a:pt x="2664335" y="912091"/>
                </a:lnTo>
                <a:lnTo>
                  <a:pt x="2648322" y="869330"/>
                </a:lnTo>
                <a:lnTo>
                  <a:pt x="2630941" y="827258"/>
                </a:lnTo>
                <a:lnTo>
                  <a:pt x="2612217" y="785901"/>
                </a:lnTo>
                <a:lnTo>
                  <a:pt x="2592180" y="745288"/>
                </a:lnTo>
                <a:lnTo>
                  <a:pt x="2570855" y="705446"/>
                </a:lnTo>
                <a:lnTo>
                  <a:pt x="2548270" y="666401"/>
                </a:lnTo>
                <a:lnTo>
                  <a:pt x="2524452" y="628180"/>
                </a:lnTo>
                <a:lnTo>
                  <a:pt x="2499429" y="590812"/>
                </a:lnTo>
                <a:lnTo>
                  <a:pt x="2473228" y="554323"/>
                </a:lnTo>
                <a:lnTo>
                  <a:pt x="2445875" y="518740"/>
                </a:lnTo>
                <a:lnTo>
                  <a:pt x="2417399" y="484091"/>
                </a:lnTo>
                <a:lnTo>
                  <a:pt x="2387825" y="450402"/>
                </a:lnTo>
                <a:lnTo>
                  <a:pt x="2357182" y="417702"/>
                </a:lnTo>
                <a:lnTo>
                  <a:pt x="2325497" y="386017"/>
                </a:lnTo>
                <a:lnTo>
                  <a:pt x="2292797" y="355374"/>
                </a:lnTo>
                <a:lnTo>
                  <a:pt x="2259108" y="325800"/>
                </a:lnTo>
                <a:lnTo>
                  <a:pt x="2224459" y="297324"/>
                </a:lnTo>
                <a:lnTo>
                  <a:pt x="2188876" y="269971"/>
                </a:lnTo>
                <a:lnTo>
                  <a:pt x="2152387" y="243770"/>
                </a:lnTo>
                <a:lnTo>
                  <a:pt x="2115019" y="218747"/>
                </a:lnTo>
                <a:lnTo>
                  <a:pt x="2076798" y="194929"/>
                </a:lnTo>
                <a:lnTo>
                  <a:pt x="2037753" y="172344"/>
                </a:lnTo>
                <a:lnTo>
                  <a:pt x="1997911" y="151019"/>
                </a:lnTo>
                <a:lnTo>
                  <a:pt x="1957298" y="130982"/>
                </a:lnTo>
                <a:lnTo>
                  <a:pt x="1915941" y="112258"/>
                </a:lnTo>
                <a:lnTo>
                  <a:pt x="1873869" y="94877"/>
                </a:lnTo>
                <a:lnTo>
                  <a:pt x="1831108" y="78864"/>
                </a:lnTo>
                <a:lnTo>
                  <a:pt x="1787686" y="64247"/>
                </a:lnTo>
                <a:lnTo>
                  <a:pt x="1743629" y="51053"/>
                </a:lnTo>
                <a:lnTo>
                  <a:pt x="1698965" y="39309"/>
                </a:lnTo>
                <a:lnTo>
                  <a:pt x="1653721" y="29043"/>
                </a:lnTo>
                <a:lnTo>
                  <a:pt x="1607924" y="20282"/>
                </a:lnTo>
                <a:lnTo>
                  <a:pt x="1561601" y="13053"/>
                </a:lnTo>
                <a:lnTo>
                  <a:pt x="1514780" y="7383"/>
                </a:lnTo>
                <a:lnTo>
                  <a:pt x="1467488" y="3299"/>
                </a:lnTo>
                <a:lnTo>
                  <a:pt x="1419752" y="829"/>
                </a:lnTo>
                <a:lnTo>
                  <a:pt x="1371600" y="0"/>
                </a:lnTo>
                <a:close/>
              </a:path>
            </a:pathLst>
          </a:custGeom>
          <a:solidFill>
            <a:srgbClr val="66B3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68198" y="1399153"/>
            <a:ext cx="1266825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600" spc="-25">
                <a:solidFill>
                  <a:srgbClr val="FFFFFF"/>
                </a:solidFill>
              </a:rPr>
              <a:t>49%</a:t>
            </a:r>
            <a:endParaRPr sz="5600"/>
          </a:p>
        </p:txBody>
      </p:sp>
      <p:sp>
        <p:nvSpPr>
          <p:cNvPr id="11" name="object 11" descr=""/>
          <p:cNvSpPr txBox="1"/>
          <p:nvPr/>
        </p:nvSpPr>
        <p:spPr>
          <a:xfrm>
            <a:off x="3133502" y="2264785"/>
            <a:ext cx="173545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physicians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weekly</a:t>
            </a:r>
            <a:endParaRPr sz="2000">
              <a:latin typeface="Calibri"/>
              <a:cs typeface="Calibri"/>
            </a:endParaRPr>
          </a:p>
          <a:p>
            <a:pPr algn="ctr" marL="164465" marR="156845" indent="-1270">
              <a:lnSpc>
                <a:spcPct val="100000"/>
              </a:lnSpc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job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047488" y="1595627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3657600" h="3657600">
                <a:moveTo>
                  <a:pt x="1828800" y="0"/>
                </a:moveTo>
                <a:lnTo>
                  <a:pt x="1780850" y="616"/>
                </a:lnTo>
                <a:lnTo>
                  <a:pt x="1733206" y="2455"/>
                </a:lnTo>
                <a:lnTo>
                  <a:pt x="1685880" y="5502"/>
                </a:lnTo>
                <a:lnTo>
                  <a:pt x="1638888" y="9741"/>
                </a:lnTo>
                <a:lnTo>
                  <a:pt x="1592246" y="15158"/>
                </a:lnTo>
                <a:lnTo>
                  <a:pt x="1545969" y="21737"/>
                </a:lnTo>
                <a:lnTo>
                  <a:pt x="1500070" y="29464"/>
                </a:lnTo>
                <a:lnTo>
                  <a:pt x="1454567" y="38323"/>
                </a:lnTo>
                <a:lnTo>
                  <a:pt x="1409472" y="48299"/>
                </a:lnTo>
                <a:lnTo>
                  <a:pt x="1364803" y="59378"/>
                </a:lnTo>
                <a:lnTo>
                  <a:pt x="1320573" y="71544"/>
                </a:lnTo>
                <a:lnTo>
                  <a:pt x="1276798" y="84782"/>
                </a:lnTo>
                <a:lnTo>
                  <a:pt x="1233492" y="99077"/>
                </a:lnTo>
                <a:lnTo>
                  <a:pt x="1190672" y="114414"/>
                </a:lnTo>
                <a:lnTo>
                  <a:pt x="1148351" y="130778"/>
                </a:lnTo>
                <a:lnTo>
                  <a:pt x="1106546" y="148154"/>
                </a:lnTo>
                <a:lnTo>
                  <a:pt x="1065270" y="166526"/>
                </a:lnTo>
                <a:lnTo>
                  <a:pt x="1024540" y="185881"/>
                </a:lnTo>
                <a:lnTo>
                  <a:pt x="984369" y="206202"/>
                </a:lnTo>
                <a:lnTo>
                  <a:pt x="944774" y="227475"/>
                </a:lnTo>
                <a:lnTo>
                  <a:pt x="905769" y="249684"/>
                </a:lnTo>
                <a:lnTo>
                  <a:pt x="867370" y="272815"/>
                </a:lnTo>
                <a:lnTo>
                  <a:pt x="829590" y="296853"/>
                </a:lnTo>
                <a:lnTo>
                  <a:pt x="792447" y="321782"/>
                </a:lnTo>
                <a:lnTo>
                  <a:pt x="755953" y="347587"/>
                </a:lnTo>
                <a:lnTo>
                  <a:pt x="720126" y="374254"/>
                </a:lnTo>
                <a:lnTo>
                  <a:pt x="684978" y="401766"/>
                </a:lnTo>
                <a:lnTo>
                  <a:pt x="650527" y="430110"/>
                </a:lnTo>
                <a:lnTo>
                  <a:pt x="616786" y="459270"/>
                </a:lnTo>
                <a:lnTo>
                  <a:pt x="583771" y="489232"/>
                </a:lnTo>
                <a:lnTo>
                  <a:pt x="551497" y="519979"/>
                </a:lnTo>
                <a:lnTo>
                  <a:pt x="519979" y="551497"/>
                </a:lnTo>
                <a:lnTo>
                  <a:pt x="489232" y="583771"/>
                </a:lnTo>
                <a:lnTo>
                  <a:pt x="459270" y="616786"/>
                </a:lnTo>
                <a:lnTo>
                  <a:pt x="430110" y="650527"/>
                </a:lnTo>
                <a:lnTo>
                  <a:pt x="401766" y="684978"/>
                </a:lnTo>
                <a:lnTo>
                  <a:pt x="374254" y="720126"/>
                </a:lnTo>
                <a:lnTo>
                  <a:pt x="347587" y="755953"/>
                </a:lnTo>
                <a:lnTo>
                  <a:pt x="321782" y="792447"/>
                </a:lnTo>
                <a:lnTo>
                  <a:pt x="296853" y="829590"/>
                </a:lnTo>
                <a:lnTo>
                  <a:pt x="272815" y="867370"/>
                </a:lnTo>
                <a:lnTo>
                  <a:pt x="249684" y="905769"/>
                </a:lnTo>
                <a:lnTo>
                  <a:pt x="227475" y="944774"/>
                </a:lnTo>
                <a:lnTo>
                  <a:pt x="206202" y="984369"/>
                </a:lnTo>
                <a:lnTo>
                  <a:pt x="185881" y="1024540"/>
                </a:lnTo>
                <a:lnTo>
                  <a:pt x="166526" y="1065270"/>
                </a:lnTo>
                <a:lnTo>
                  <a:pt x="148154" y="1106546"/>
                </a:lnTo>
                <a:lnTo>
                  <a:pt x="130778" y="1148351"/>
                </a:lnTo>
                <a:lnTo>
                  <a:pt x="114414" y="1190672"/>
                </a:lnTo>
                <a:lnTo>
                  <a:pt x="99077" y="1233492"/>
                </a:lnTo>
                <a:lnTo>
                  <a:pt x="84782" y="1276798"/>
                </a:lnTo>
                <a:lnTo>
                  <a:pt x="71544" y="1320573"/>
                </a:lnTo>
                <a:lnTo>
                  <a:pt x="59378" y="1364803"/>
                </a:lnTo>
                <a:lnTo>
                  <a:pt x="48299" y="1409472"/>
                </a:lnTo>
                <a:lnTo>
                  <a:pt x="38323" y="1454567"/>
                </a:lnTo>
                <a:lnTo>
                  <a:pt x="29464" y="1500070"/>
                </a:lnTo>
                <a:lnTo>
                  <a:pt x="21737" y="1545969"/>
                </a:lnTo>
                <a:lnTo>
                  <a:pt x="15158" y="1592246"/>
                </a:lnTo>
                <a:lnTo>
                  <a:pt x="9741" y="1638888"/>
                </a:lnTo>
                <a:lnTo>
                  <a:pt x="5502" y="1685880"/>
                </a:lnTo>
                <a:lnTo>
                  <a:pt x="2455" y="1733206"/>
                </a:lnTo>
                <a:lnTo>
                  <a:pt x="616" y="1780850"/>
                </a:lnTo>
                <a:lnTo>
                  <a:pt x="0" y="1828800"/>
                </a:lnTo>
                <a:lnTo>
                  <a:pt x="616" y="1876749"/>
                </a:lnTo>
                <a:lnTo>
                  <a:pt x="2455" y="1924393"/>
                </a:lnTo>
                <a:lnTo>
                  <a:pt x="5502" y="1971719"/>
                </a:lnTo>
                <a:lnTo>
                  <a:pt x="9741" y="2018711"/>
                </a:lnTo>
                <a:lnTo>
                  <a:pt x="15158" y="2065353"/>
                </a:lnTo>
                <a:lnTo>
                  <a:pt x="21737" y="2111630"/>
                </a:lnTo>
                <a:lnTo>
                  <a:pt x="29464" y="2157529"/>
                </a:lnTo>
                <a:lnTo>
                  <a:pt x="38323" y="2203032"/>
                </a:lnTo>
                <a:lnTo>
                  <a:pt x="48299" y="2248127"/>
                </a:lnTo>
                <a:lnTo>
                  <a:pt x="59378" y="2292796"/>
                </a:lnTo>
                <a:lnTo>
                  <a:pt x="71544" y="2337026"/>
                </a:lnTo>
                <a:lnTo>
                  <a:pt x="84782" y="2380801"/>
                </a:lnTo>
                <a:lnTo>
                  <a:pt x="99077" y="2424107"/>
                </a:lnTo>
                <a:lnTo>
                  <a:pt x="114414" y="2466927"/>
                </a:lnTo>
                <a:lnTo>
                  <a:pt x="130778" y="2509248"/>
                </a:lnTo>
                <a:lnTo>
                  <a:pt x="148154" y="2551053"/>
                </a:lnTo>
                <a:lnTo>
                  <a:pt x="166526" y="2592329"/>
                </a:lnTo>
                <a:lnTo>
                  <a:pt x="185881" y="2633059"/>
                </a:lnTo>
                <a:lnTo>
                  <a:pt x="206202" y="2673230"/>
                </a:lnTo>
                <a:lnTo>
                  <a:pt x="227475" y="2712825"/>
                </a:lnTo>
                <a:lnTo>
                  <a:pt x="249684" y="2751830"/>
                </a:lnTo>
                <a:lnTo>
                  <a:pt x="272815" y="2790229"/>
                </a:lnTo>
                <a:lnTo>
                  <a:pt x="296853" y="2828009"/>
                </a:lnTo>
                <a:lnTo>
                  <a:pt x="321782" y="2865152"/>
                </a:lnTo>
                <a:lnTo>
                  <a:pt x="347587" y="2901646"/>
                </a:lnTo>
                <a:lnTo>
                  <a:pt x="374254" y="2937473"/>
                </a:lnTo>
                <a:lnTo>
                  <a:pt x="401766" y="2972621"/>
                </a:lnTo>
                <a:lnTo>
                  <a:pt x="430110" y="3007072"/>
                </a:lnTo>
                <a:lnTo>
                  <a:pt x="459270" y="3040813"/>
                </a:lnTo>
                <a:lnTo>
                  <a:pt x="489232" y="3073828"/>
                </a:lnTo>
                <a:lnTo>
                  <a:pt x="519979" y="3106102"/>
                </a:lnTo>
                <a:lnTo>
                  <a:pt x="551497" y="3137620"/>
                </a:lnTo>
                <a:lnTo>
                  <a:pt x="583771" y="3168367"/>
                </a:lnTo>
                <a:lnTo>
                  <a:pt x="616786" y="3198329"/>
                </a:lnTo>
                <a:lnTo>
                  <a:pt x="650527" y="3227489"/>
                </a:lnTo>
                <a:lnTo>
                  <a:pt x="684978" y="3255833"/>
                </a:lnTo>
                <a:lnTo>
                  <a:pt x="720126" y="3283345"/>
                </a:lnTo>
                <a:lnTo>
                  <a:pt x="755953" y="3310012"/>
                </a:lnTo>
                <a:lnTo>
                  <a:pt x="792447" y="3335817"/>
                </a:lnTo>
                <a:lnTo>
                  <a:pt x="829590" y="3360746"/>
                </a:lnTo>
                <a:lnTo>
                  <a:pt x="867370" y="3384784"/>
                </a:lnTo>
                <a:lnTo>
                  <a:pt x="905769" y="3407915"/>
                </a:lnTo>
                <a:lnTo>
                  <a:pt x="944774" y="3430124"/>
                </a:lnTo>
                <a:lnTo>
                  <a:pt x="984369" y="3451397"/>
                </a:lnTo>
                <a:lnTo>
                  <a:pt x="1024540" y="3471718"/>
                </a:lnTo>
                <a:lnTo>
                  <a:pt x="1065270" y="3491073"/>
                </a:lnTo>
                <a:lnTo>
                  <a:pt x="1106546" y="3509445"/>
                </a:lnTo>
                <a:lnTo>
                  <a:pt x="1148351" y="3526821"/>
                </a:lnTo>
                <a:lnTo>
                  <a:pt x="1190672" y="3543185"/>
                </a:lnTo>
                <a:lnTo>
                  <a:pt x="1233492" y="3558522"/>
                </a:lnTo>
                <a:lnTo>
                  <a:pt x="1276798" y="3572817"/>
                </a:lnTo>
                <a:lnTo>
                  <a:pt x="1320573" y="3586055"/>
                </a:lnTo>
                <a:lnTo>
                  <a:pt x="1364803" y="3598221"/>
                </a:lnTo>
                <a:lnTo>
                  <a:pt x="1409472" y="3609300"/>
                </a:lnTo>
                <a:lnTo>
                  <a:pt x="1454567" y="3619276"/>
                </a:lnTo>
                <a:lnTo>
                  <a:pt x="1500070" y="3628135"/>
                </a:lnTo>
                <a:lnTo>
                  <a:pt x="1545969" y="3635862"/>
                </a:lnTo>
                <a:lnTo>
                  <a:pt x="1592246" y="3642441"/>
                </a:lnTo>
                <a:lnTo>
                  <a:pt x="1638888" y="3647858"/>
                </a:lnTo>
                <a:lnTo>
                  <a:pt x="1685880" y="3652097"/>
                </a:lnTo>
                <a:lnTo>
                  <a:pt x="1733206" y="3655144"/>
                </a:lnTo>
                <a:lnTo>
                  <a:pt x="1780850" y="3656983"/>
                </a:lnTo>
                <a:lnTo>
                  <a:pt x="1828800" y="3657600"/>
                </a:lnTo>
                <a:lnTo>
                  <a:pt x="1876749" y="3656983"/>
                </a:lnTo>
                <a:lnTo>
                  <a:pt x="1924393" y="3655144"/>
                </a:lnTo>
                <a:lnTo>
                  <a:pt x="1971719" y="3652097"/>
                </a:lnTo>
                <a:lnTo>
                  <a:pt x="2018711" y="3647858"/>
                </a:lnTo>
                <a:lnTo>
                  <a:pt x="2065353" y="3642441"/>
                </a:lnTo>
                <a:lnTo>
                  <a:pt x="2111630" y="3635862"/>
                </a:lnTo>
                <a:lnTo>
                  <a:pt x="2157529" y="3628135"/>
                </a:lnTo>
                <a:lnTo>
                  <a:pt x="2203032" y="3619276"/>
                </a:lnTo>
                <a:lnTo>
                  <a:pt x="2248127" y="3609300"/>
                </a:lnTo>
                <a:lnTo>
                  <a:pt x="2292796" y="3598221"/>
                </a:lnTo>
                <a:lnTo>
                  <a:pt x="2337026" y="3586055"/>
                </a:lnTo>
                <a:lnTo>
                  <a:pt x="2380801" y="3572817"/>
                </a:lnTo>
                <a:lnTo>
                  <a:pt x="2424107" y="3558522"/>
                </a:lnTo>
                <a:lnTo>
                  <a:pt x="2466927" y="3543185"/>
                </a:lnTo>
                <a:lnTo>
                  <a:pt x="2509248" y="3526821"/>
                </a:lnTo>
                <a:lnTo>
                  <a:pt x="2551053" y="3509445"/>
                </a:lnTo>
                <a:lnTo>
                  <a:pt x="2592329" y="3491073"/>
                </a:lnTo>
                <a:lnTo>
                  <a:pt x="2633059" y="3471718"/>
                </a:lnTo>
                <a:lnTo>
                  <a:pt x="2673230" y="3451397"/>
                </a:lnTo>
                <a:lnTo>
                  <a:pt x="2712825" y="3430124"/>
                </a:lnTo>
                <a:lnTo>
                  <a:pt x="2751830" y="3407915"/>
                </a:lnTo>
                <a:lnTo>
                  <a:pt x="2790229" y="3384784"/>
                </a:lnTo>
                <a:lnTo>
                  <a:pt x="2828009" y="3360746"/>
                </a:lnTo>
                <a:lnTo>
                  <a:pt x="2865152" y="3335817"/>
                </a:lnTo>
                <a:lnTo>
                  <a:pt x="2901646" y="3310012"/>
                </a:lnTo>
                <a:lnTo>
                  <a:pt x="2937473" y="3283345"/>
                </a:lnTo>
                <a:lnTo>
                  <a:pt x="2972621" y="3255833"/>
                </a:lnTo>
                <a:lnTo>
                  <a:pt x="3007072" y="3227489"/>
                </a:lnTo>
                <a:lnTo>
                  <a:pt x="3040813" y="3198329"/>
                </a:lnTo>
                <a:lnTo>
                  <a:pt x="3073828" y="3168367"/>
                </a:lnTo>
                <a:lnTo>
                  <a:pt x="3106102" y="3137620"/>
                </a:lnTo>
                <a:lnTo>
                  <a:pt x="3137620" y="3106102"/>
                </a:lnTo>
                <a:lnTo>
                  <a:pt x="3168367" y="3073828"/>
                </a:lnTo>
                <a:lnTo>
                  <a:pt x="3198329" y="3040813"/>
                </a:lnTo>
                <a:lnTo>
                  <a:pt x="3227489" y="3007072"/>
                </a:lnTo>
                <a:lnTo>
                  <a:pt x="3255833" y="2972621"/>
                </a:lnTo>
                <a:lnTo>
                  <a:pt x="3283345" y="2937473"/>
                </a:lnTo>
                <a:lnTo>
                  <a:pt x="3310012" y="2901646"/>
                </a:lnTo>
                <a:lnTo>
                  <a:pt x="3335817" y="2865152"/>
                </a:lnTo>
                <a:lnTo>
                  <a:pt x="3360746" y="2828009"/>
                </a:lnTo>
                <a:lnTo>
                  <a:pt x="3384784" y="2790229"/>
                </a:lnTo>
                <a:lnTo>
                  <a:pt x="3407915" y="2751830"/>
                </a:lnTo>
                <a:lnTo>
                  <a:pt x="3430124" y="2712825"/>
                </a:lnTo>
                <a:lnTo>
                  <a:pt x="3451397" y="2673230"/>
                </a:lnTo>
                <a:lnTo>
                  <a:pt x="3471718" y="2633059"/>
                </a:lnTo>
                <a:lnTo>
                  <a:pt x="3491073" y="2592329"/>
                </a:lnTo>
                <a:lnTo>
                  <a:pt x="3509445" y="2551053"/>
                </a:lnTo>
                <a:lnTo>
                  <a:pt x="3526821" y="2509248"/>
                </a:lnTo>
                <a:lnTo>
                  <a:pt x="3543185" y="2466927"/>
                </a:lnTo>
                <a:lnTo>
                  <a:pt x="3558522" y="2424107"/>
                </a:lnTo>
                <a:lnTo>
                  <a:pt x="3572817" y="2380801"/>
                </a:lnTo>
                <a:lnTo>
                  <a:pt x="3586055" y="2337026"/>
                </a:lnTo>
                <a:lnTo>
                  <a:pt x="3598221" y="2292796"/>
                </a:lnTo>
                <a:lnTo>
                  <a:pt x="3609300" y="2248127"/>
                </a:lnTo>
                <a:lnTo>
                  <a:pt x="3619276" y="2203032"/>
                </a:lnTo>
                <a:lnTo>
                  <a:pt x="3628135" y="2157529"/>
                </a:lnTo>
                <a:lnTo>
                  <a:pt x="3635862" y="2111630"/>
                </a:lnTo>
                <a:lnTo>
                  <a:pt x="3642441" y="2065353"/>
                </a:lnTo>
                <a:lnTo>
                  <a:pt x="3647858" y="2018711"/>
                </a:lnTo>
                <a:lnTo>
                  <a:pt x="3652097" y="1971719"/>
                </a:lnTo>
                <a:lnTo>
                  <a:pt x="3655144" y="1924393"/>
                </a:lnTo>
                <a:lnTo>
                  <a:pt x="3656983" y="1876749"/>
                </a:lnTo>
                <a:lnTo>
                  <a:pt x="3657600" y="1828800"/>
                </a:lnTo>
                <a:lnTo>
                  <a:pt x="3656983" y="1780850"/>
                </a:lnTo>
                <a:lnTo>
                  <a:pt x="3655144" y="1733206"/>
                </a:lnTo>
                <a:lnTo>
                  <a:pt x="3652097" y="1685880"/>
                </a:lnTo>
                <a:lnTo>
                  <a:pt x="3647858" y="1638888"/>
                </a:lnTo>
                <a:lnTo>
                  <a:pt x="3642441" y="1592246"/>
                </a:lnTo>
                <a:lnTo>
                  <a:pt x="3635862" y="1545969"/>
                </a:lnTo>
                <a:lnTo>
                  <a:pt x="3628135" y="1500070"/>
                </a:lnTo>
                <a:lnTo>
                  <a:pt x="3619276" y="1454567"/>
                </a:lnTo>
                <a:lnTo>
                  <a:pt x="3609300" y="1409472"/>
                </a:lnTo>
                <a:lnTo>
                  <a:pt x="3598221" y="1364803"/>
                </a:lnTo>
                <a:lnTo>
                  <a:pt x="3586055" y="1320573"/>
                </a:lnTo>
                <a:lnTo>
                  <a:pt x="3572817" y="1276798"/>
                </a:lnTo>
                <a:lnTo>
                  <a:pt x="3558522" y="1233492"/>
                </a:lnTo>
                <a:lnTo>
                  <a:pt x="3543185" y="1190672"/>
                </a:lnTo>
                <a:lnTo>
                  <a:pt x="3526821" y="1148351"/>
                </a:lnTo>
                <a:lnTo>
                  <a:pt x="3509445" y="1106546"/>
                </a:lnTo>
                <a:lnTo>
                  <a:pt x="3491073" y="1065270"/>
                </a:lnTo>
                <a:lnTo>
                  <a:pt x="3471718" y="1024540"/>
                </a:lnTo>
                <a:lnTo>
                  <a:pt x="3451397" y="984369"/>
                </a:lnTo>
                <a:lnTo>
                  <a:pt x="3430124" y="944774"/>
                </a:lnTo>
                <a:lnTo>
                  <a:pt x="3407915" y="905769"/>
                </a:lnTo>
                <a:lnTo>
                  <a:pt x="3384784" y="867370"/>
                </a:lnTo>
                <a:lnTo>
                  <a:pt x="3360746" y="829590"/>
                </a:lnTo>
                <a:lnTo>
                  <a:pt x="3335817" y="792447"/>
                </a:lnTo>
                <a:lnTo>
                  <a:pt x="3310012" y="755953"/>
                </a:lnTo>
                <a:lnTo>
                  <a:pt x="3283345" y="720126"/>
                </a:lnTo>
                <a:lnTo>
                  <a:pt x="3255833" y="684978"/>
                </a:lnTo>
                <a:lnTo>
                  <a:pt x="3227489" y="650527"/>
                </a:lnTo>
                <a:lnTo>
                  <a:pt x="3198329" y="616786"/>
                </a:lnTo>
                <a:lnTo>
                  <a:pt x="3168367" y="583771"/>
                </a:lnTo>
                <a:lnTo>
                  <a:pt x="3137620" y="551497"/>
                </a:lnTo>
                <a:lnTo>
                  <a:pt x="3106102" y="519979"/>
                </a:lnTo>
                <a:lnTo>
                  <a:pt x="3073828" y="489232"/>
                </a:lnTo>
                <a:lnTo>
                  <a:pt x="3040813" y="459270"/>
                </a:lnTo>
                <a:lnTo>
                  <a:pt x="3007072" y="430110"/>
                </a:lnTo>
                <a:lnTo>
                  <a:pt x="2972621" y="401766"/>
                </a:lnTo>
                <a:lnTo>
                  <a:pt x="2937473" y="374254"/>
                </a:lnTo>
                <a:lnTo>
                  <a:pt x="2901646" y="347587"/>
                </a:lnTo>
                <a:lnTo>
                  <a:pt x="2865152" y="321782"/>
                </a:lnTo>
                <a:lnTo>
                  <a:pt x="2828009" y="296853"/>
                </a:lnTo>
                <a:lnTo>
                  <a:pt x="2790229" y="272815"/>
                </a:lnTo>
                <a:lnTo>
                  <a:pt x="2751830" y="249684"/>
                </a:lnTo>
                <a:lnTo>
                  <a:pt x="2712825" y="227475"/>
                </a:lnTo>
                <a:lnTo>
                  <a:pt x="2673230" y="206202"/>
                </a:lnTo>
                <a:lnTo>
                  <a:pt x="2633059" y="185881"/>
                </a:lnTo>
                <a:lnTo>
                  <a:pt x="2592329" y="166526"/>
                </a:lnTo>
                <a:lnTo>
                  <a:pt x="2551053" y="148154"/>
                </a:lnTo>
                <a:lnTo>
                  <a:pt x="2509248" y="130778"/>
                </a:lnTo>
                <a:lnTo>
                  <a:pt x="2466927" y="114414"/>
                </a:lnTo>
                <a:lnTo>
                  <a:pt x="2424107" y="99077"/>
                </a:lnTo>
                <a:lnTo>
                  <a:pt x="2380801" y="84782"/>
                </a:lnTo>
                <a:lnTo>
                  <a:pt x="2337026" y="71544"/>
                </a:lnTo>
                <a:lnTo>
                  <a:pt x="2292796" y="59378"/>
                </a:lnTo>
                <a:lnTo>
                  <a:pt x="2248127" y="48299"/>
                </a:lnTo>
                <a:lnTo>
                  <a:pt x="2203032" y="38323"/>
                </a:lnTo>
                <a:lnTo>
                  <a:pt x="2157529" y="29464"/>
                </a:lnTo>
                <a:lnTo>
                  <a:pt x="2111630" y="21737"/>
                </a:lnTo>
                <a:lnTo>
                  <a:pt x="2065353" y="15158"/>
                </a:lnTo>
                <a:lnTo>
                  <a:pt x="2018711" y="9741"/>
                </a:lnTo>
                <a:lnTo>
                  <a:pt x="1971719" y="5502"/>
                </a:lnTo>
                <a:lnTo>
                  <a:pt x="1924393" y="2455"/>
                </a:lnTo>
                <a:lnTo>
                  <a:pt x="1876749" y="616"/>
                </a:lnTo>
                <a:lnTo>
                  <a:pt x="1828800" y="0"/>
                </a:lnTo>
                <a:close/>
              </a:path>
            </a:pathLst>
          </a:custGeom>
          <a:solidFill>
            <a:srgbClr val="EF4F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794230" y="2147732"/>
            <a:ext cx="2164080" cy="22098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ts val="690"/>
              </a:lnSpc>
              <a:spcBef>
                <a:spcPts val="160"/>
              </a:spcBef>
            </a:pP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dirty="0" sz="12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endParaRPr sz="1200">
              <a:latin typeface="Calibri"/>
              <a:cs typeface="Calibri"/>
            </a:endParaRPr>
          </a:p>
          <a:p>
            <a:pPr algn="ctr" marL="1270">
              <a:lnSpc>
                <a:spcPts val="5970"/>
              </a:lnSpc>
            </a:pPr>
            <a:r>
              <a:rPr dirty="0" sz="5600" spc="-2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5600">
              <a:latin typeface="Calibri"/>
              <a:cs typeface="Calibri"/>
            </a:endParaRPr>
          </a:p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recruiter communications</a:t>
            </a:r>
            <a:r>
              <a:rPr dirty="0" sz="2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5575"/>
              </a:lnSpc>
            </a:pPr>
            <a:r>
              <a:rPr dirty="0" sz="4800" spc="-10" b="1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98" y="383722"/>
            <a:ext cx="7893684" cy="1013460"/>
          </a:xfrm>
          <a:prstGeom prst="rect"/>
        </p:spPr>
        <p:txBody>
          <a:bodyPr wrap="square" lIns="0" tIns="118110" rIns="0" bIns="0" rtlCol="0" vert="horz">
            <a:spAutoFit/>
          </a:bodyPr>
          <a:lstStyle/>
          <a:p>
            <a:pPr marL="12700" marR="5080" indent="1540510">
              <a:lnSpc>
                <a:spcPts val="3460"/>
              </a:lnSpc>
              <a:spcBef>
                <a:spcPts val="930"/>
              </a:spcBef>
            </a:pPr>
            <a:r>
              <a:rPr dirty="0"/>
              <a:t>CRAFTING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10"/>
              <a:t> </a:t>
            </a:r>
            <a:r>
              <a:rPr dirty="0"/>
              <a:t>AGILE</a:t>
            </a:r>
            <a:r>
              <a:rPr dirty="0" spc="-10"/>
              <a:t> </a:t>
            </a:r>
            <a:r>
              <a:rPr dirty="0" spc="-25"/>
              <a:t>AND STRATEGIC</a:t>
            </a:r>
            <a:r>
              <a:rPr dirty="0" spc="-135"/>
              <a:t> </a:t>
            </a:r>
            <a:r>
              <a:rPr dirty="0" spc="-20"/>
              <a:t>DIGITAL</a:t>
            </a:r>
            <a:r>
              <a:rPr dirty="0" spc="-90"/>
              <a:t> </a:t>
            </a:r>
            <a:r>
              <a:rPr dirty="0"/>
              <a:t>RECRUITING</a:t>
            </a:r>
            <a:r>
              <a:rPr dirty="0" spc="-125"/>
              <a:t> </a:t>
            </a:r>
            <a:r>
              <a:rPr dirty="0" spc="-10"/>
              <a:t>PROCESS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3306" y="1882520"/>
            <a:ext cx="1188720" cy="5219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06680" marR="5080" indent="-94615">
              <a:lnSpc>
                <a:spcPts val="1860"/>
              </a:lnSpc>
              <a:spcBef>
                <a:spcPts val="315"/>
              </a:spcBef>
            </a:pPr>
            <a:r>
              <a:rPr dirty="0" sz="1700" b="1">
                <a:solidFill>
                  <a:srgbClr val="29475A"/>
                </a:solidFill>
                <a:latin typeface="Calibri"/>
                <a:cs typeface="Calibri"/>
              </a:rPr>
              <a:t>Create</a:t>
            </a:r>
            <a:r>
              <a:rPr dirty="0" sz="1700" spc="-9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0" b="1">
                <a:solidFill>
                  <a:srgbClr val="29475A"/>
                </a:solidFill>
                <a:latin typeface="Calibri"/>
                <a:cs typeface="Calibri"/>
              </a:rPr>
              <a:t>Brand </a:t>
            </a:r>
            <a:r>
              <a:rPr dirty="0" sz="1700" spc="-10" b="1">
                <a:solidFill>
                  <a:srgbClr val="29475A"/>
                </a:solidFill>
                <a:latin typeface="Calibri"/>
                <a:cs typeface="Calibri"/>
              </a:rPr>
              <a:t>Awareness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869198" y="2503562"/>
            <a:ext cx="655955" cy="1028700"/>
            <a:chOff x="5869198" y="2503562"/>
            <a:chExt cx="655955" cy="1028700"/>
          </a:xfrm>
        </p:grpSpPr>
        <p:sp>
          <p:nvSpPr>
            <p:cNvPr id="5" name="object 5" descr=""/>
            <p:cNvSpPr/>
            <p:nvPr/>
          </p:nvSpPr>
          <p:spPr>
            <a:xfrm>
              <a:off x="5881898" y="2516262"/>
              <a:ext cx="630555" cy="1003300"/>
            </a:xfrm>
            <a:custGeom>
              <a:avLst/>
              <a:gdLst/>
              <a:ahLst/>
              <a:cxnLst/>
              <a:rect l="l" t="t" r="r" b="b"/>
              <a:pathLst>
                <a:path w="630554" h="1003300">
                  <a:moveTo>
                    <a:pt x="164464" y="0"/>
                  </a:moveTo>
                  <a:lnTo>
                    <a:pt x="0" y="119253"/>
                  </a:lnTo>
                  <a:lnTo>
                    <a:pt x="28298" y="159561"/>
                  </a:lnTo>
                  <a:lnTo>
                    <a:pt x="55312" y="200645"/>
                  </a:lnTo>
                  <a:lnTo>
                    <a:pt x="81028" y="242473"/>
                  </a:lnTo>
                  <a:lnTo>
                    <a:pt x="105434" y="285014"/>
                  </a:lnTo>
                  <a:lnTo>
                    <a:pt x="128516" y="328237"/>
                  </a:lnTo>
                  <a:lnTo>
                    <a:pt x="150263" y="372110"/>
                  </a:lnTo>
                  <a:lnTo>
                    <a:pt x="170661" y="416602"/>
                  </a:lnTo>
                  <a:lnTo>
                    <a:pt x="189698" y="461681"/>
                  </a:lnTo>
                  <a:lnTo>
                    <a:pt x="207360" y="507316"/>
                  </a:lnTo>
                  <a:lnTo>
                    <a:pt x="223636" y="553475"/>
                  </a:lnTo>
                  <a:lnTo>
                    <a:pt x="238512" y="600128"/>
                  </a:lnTo>
                  <a:lnTo>
                    <a:pt x="251976" y="647242"/>
                  </a:lnTo>
                  <a:lnTo>
                    <a:pt x="264014" y="694786"/>
                  </a:lnTo>
                  <a:lnTo>
                    <a:pt x="274615" y="742729"/>
                  </a:lnTo>
                  <a:lnTo>
                    <a:pt x="283765" y="791039"/>
                  </a:lnTo>
                  <a:lnTo>
                    <a:pt x="291452" y="839685"/>
                  </a:lnTo>
                  <a:lnTo>
                    <a:pt x="156654" y="844753"/>
                  </a:lnTo>
                  <a:lnTo>
                    <a:pt x="407949" y="1002842"/>
                  </a:lnTo>
                  <a:lnTo>
                    <a:pt x="630300" y="826922"/>
                  </a:lnTo>
                  <a:lnTo>
                    <a:pt x="495439" y="832002"/>
                  </a:lnTo>
                  <a:lnTo>
                    <a:pt x="488208" y="782044"/>
                  </a:lnTo>
                  <a:lnTo>
                    <a:pt x="479608" y="732383"/>
                  </a:lnTo>
                  <a:lnTo>
                    <a:pt x="469650" y="683045"/>
                  </a:lnTo>
                  <a:lnTo>
                    <a:pt x="458343" y="634058"/>
                  </a:lnTo>
                  <a:lnTo>
                    <a:pt x="445700" y="585448"/>
                  </a:lnTo>
                  <a:lnTo>
                    <a:pt x="431729" y="537241"/>
                  </a:lnTo>
                  <a:lnTo>
                    <a:pt x="416442" y="489466"/>
                  </a:lnTo>
                  <a:lnTo>
                    <a:pt x="399850" y="442147"/>
                  </a:lnTo>
                  <a:lnTo>
                    <a:pt x="381963" y="395312"/>
                  </a:lnTo>
                  <a:lnTo>
                    <a:pt x="362792" y="348989"/>
                  </a:lnTo>
                  <a:lnTo>
                    <a:pt x="342347" y="303203"/>
                  </a:lnTo>
                  <a:lnTo>
                    <a:pt x="320639" y="257981"/>
                  </a:lnTo>
                  <a:lnTo>
                    <a:pt x="297679" y="213350"/>
                  </a:lnTo>
                  <a:lnTo>
                    <a:pt x="273477" y="169337"/>
                  </a:lnTo>
                  <a:lnTo>
                    <a:pt x="248044" y="125969"/>
                  </a:lnTo>
                  <a:lnTo>
                    <a:pt x="221391" y="83272"/>
                  </a:lnTo>
                  <a:lnTo>
                    <a:pt x="193527" y="41273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81898" y="2516262"/>
              <a:ext cx="630555" cy="1003300"/>
            </a:xfrm>
            <a:custGeom>
              <a:avLst/>
              <a:gdLst/>
              <a:ahLst/>
              <a:cxnLst/>
              <a:rect l="l" t="t" r="r" b="b"/>
              <a:pathLst>
                <a:path w="630554" h="1003300">
                  <a:moveTo>
                    <a:pt x="164464" y="0"/>
                  </a:moveTo>
                  <a:lnTo>
                    <a:pt x="193527" y="41273"/>
                  </a:lnTo>
                  <a:lnTo>
                    <a:pt x="221391" y="83272"/>
                  </a:lnTo>
                  <a:lnTo>
                    <a:pt x="248044" y="125969"/>
                  </a:lnTo>
                  <a:lnTo>
                    <a:pt x="273477" y="169337"/>
                  </a:lnTo>
                  <a:lnTo>
                    <a:pt x="297679" y="213350"/>
                  </a:lnTo>
                  <a:lnTo>
                    <a:pt x="320639" y="257981"/>
                  </a:lnTo>
                  <a:lnTo>
                    <a:pt x="342347" y="303203"/>
                  </a:lnTo>
                  <a:lnTo>
                    <a:pt x="362792" y="348989"/>
                  </a:lnTo>
                  <a:lnTo>
                    <a:pt x="381963" y="395312"/>
                  </a:lnTo>
                  <a:lnTo>
                    <a:pt x="399850" y="442147"/>
                  </a:lnTo>
                  <a:lnTo>
                    <a:pt x="416442" y="489466"/>
                  </a:lnTo>
                  <a:lnTo>
                    <a:pt x="431729" y="537241"/>
                  </a:lnTo>
                  <a:lnTo>
                    <a:pt x="445700" y="585448"/>
                  </a:lnTo>
                  <a:lnTo>
                    <a:pt x="458343" y="634058"/>
                  </a:lnTo>
                  <a:lnTo>
                    <a:pt x="469650" y="683045"/>
                  </a:lnTo>
                  <a:lnTo>
                    <a:pt x="479608" y="732383"/>
                  </a:lnTo>
                  <a:lnTo>
                    <a:pt x="488208" y="782044"/>
                  </a:lnTo>
                  <a:lnTo>
                    <a:pt x="495439" y="832002"/>
                  </a:lnTo>
                  <a:lnTo>
                    <a:pt x="630300" y="826922"/>
                  </a:lnTo>
                  <a:lnTo>
                    <a:pt x="407949" y="1002842"/>
                  </a:lnTo>
                  <a:lnTo>
                    <a:pt x="156654" y="844753"/>
                  </a:lnTo>
                  <a:lnTo>
                    <a:pt x="291452" y="839685"/>
                  </a:lnTo>
                  <a:lnTo>
                    <a:pt x="283765" y="791039"/>
                  </a:lnTo>
                  <a:lnTo>
                    <a:pt x="274615" y="742729"/>
                  </a:lnTo>
                  <a:lnTo>
                    <a:pt x="264014" y="694786"/>
                  </a:lnTo>
                  <a:lnTo>
                    <a:pt x="251976" y="647242"/>
                  </a:lnTo>
                  <a:lnTo>
                    <a:pt x="238512" y="600128"/>
                  </a:lnTo>
                  <a:lnTo>
                    <a:pt x="223636" y="553475"/>
                  </a:lnTo>
                  <a:lnTo>
                    <a:pt x="207360" y="507316"/>
                  </a:lnTo>
                  <a:lnTo>
                    <a:pt x="189698" y="461681"/>
                  </a:lnTo>
                  <a:lnTo>
                    <a:pt x="170661" y="416602"/>
                  </a:lnTo>
                  <a:lnTo>
                    <a:pt x="150263" y="372110"/>
                  </a:lnTo>
                  <a:lnTo>
                    <a:pt x="128516" y="328237"/>
                  </a:lnTo>
                  <a:lnTo>
                    <a:pt x="105434" y="285014"/>
                  </a:lnTo>
                  <a:lnTo>
                    <a:pt x="81028" y="242473"/>
                  </a:lnTo>
                  <a:lnTo>
                    <a:pt x="55312" y="200645"/>
                  </a:lnTo>
                  <a:lnTo>
                    <a:pt x="28298" y="159561"/>
                  </a:lnTo>
                  <a:lnTo>
                    <a:pt x="0" y="119253"/>
                  </a:lnTo>
                  <a:lnTo>
                    <a:pt x="164464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850712" y="3752044"/>
            <a:ext cx="739140" cy="5219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103505">
              <a:lnSpc>
                <a:spcPts val="1860"/>
              </a:lnSpc>
              <a:spcBef>
                <a:spcPts val="315"/>
              </a:spcBef>
            </a:pPr>
            <a:r>
              <a:rPr dirty="0" sz="1700" spc="-10" b="1">
                <a:solidFill>
                  <a:srgbClr val="29475A"/>
                </a:solidFill>
                <a:latin typeface="Calibri"/>
                <a:cs typeface="Calibri"/>
              </a:rPr>
              <a:t>Share </a:t>
            </a:r>
            <a:r>
              <a:rPr dirty="0" sz="1700" spc="-20" b="1">
                <a:solidFill>
                  <a:srgbClr val="29475A"/>
                </a:solidFill>
                <a:latin typeface="Calibri"/>
                <a:cs typeface="Calibri"/>
              </a:rPr>
              <a:t>Content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075845" y="4474604"/>
            <a:ext cx="951865" cy="846455"/>
            <a:chOff x="5075845" y="4474604"/>
            <a:chExt cx="951865" cy="846455"/>
          </a:xfrm>
        </p:grpSpPr>
        <p:sp>
          <p:nvSpPr>
            <p:cNvPr id="9" name="object 9" descr=""/>
            <p:cNvSpPr/>
            <p:nvPr/>
          </p:nvSpPr>
          <p:spPr>
            <a:xfrm>
              <a:off x="5088545" y="4487304"/>
              <a:ext cx="926465" cy="821055"/>
            </a:xfrm>
            <a:custGeom>
              <a:avLst/>
              <a:gdLst/>
              <a:ahLst/>
              <a:cxnLst/>
              <a:rect l="l" t="t" r="r" b="b"/>
              <a:pathLst>
                <a:path w="926464" h="821054">
                  <a:moveTo>
                    <a:pt x="764781" y="0"/>
                  </a:moveTo>
                  <a:lnTo>
                    <a:pt x="732845" y="40206"/>
                  </a:lnTo>
                  <a:lnTo>
                    <a:pt x="699707" y="79308"/>
                  </a:lnTo>
                  <a:lnTo>
                    <a:pt x="665397" y="117282"/>
                  </a:lnTo>
                  <a:lnTo>
                    <a:pt x="629947" y="154105"/>
                  </a:lnTo>
                  <a:lnTo>
                    <a:pt x="593385" y="189753"/>
                  </a:lnTo>
                  <a:lnTo>
                    <a:pt x="555744" y="224202"/>
                  </a:lnTo>
                  <a:lnTo>
                    <a:pt x="517052" y="257429"/>
                  </a:lnTo>
                  <a:lnTo>
                    <a:pt x="477340" y="289410"/>
                  </a:lnTo>
                  <a:lnTo>
                    <a:pt x="436639" y="320122"/>
                  </a:lnTo>
                  <a:lnTo>
                    <a:pt x="394978" y="349540"/>
                  </a:lnTo>
                  <a:lnTo>
                    <a:pt x="352389" y="377642"/>
                  </a:lnTo>
                  <a:lnTo>
                    <a:pt x="308901" y="404404"/>
                  </a:lnTo>
                  <a:lnTo>
                    <a:pt x="264544" y="429801"/>
                  </a:lnTo>
                  <a:lnTo>
                    <a:pt x="219350" y="453811"/>
                  </a:lnTo>
                  <a:lnTo>
                    <a:pt x="173347" y="476409"/>
                  </a:lnTo>
                  <a:lnTo>
                    <a:pt x="126568" y="497573"/>
                  </a:lnTo>
                  <a:lnTo>
                    <a:pt x="86042" y="368909"/>
                  </a:lnTo>
                  <a:lnTo>
                    <a:pt x="0" y="653072"/>
                  </a:lnTo>
                  <a:lnTo>
                    <a:pt x="228447" y="821004"/>
                  </a:lnTo>
                  <a:lnTo>
                    <a:pt x="187896" y="692277"/>
                  </a:lnTo>
                  <a:lnTo>
                    <a:pt x="233561" y="672372"/>
                  </a:lnTo>
                  <a:lnTo>
                    <a:pt x="278591" y="651259"/>
                  </a:lnTo>
                  <a:lnTo>
                    <a:pt x="322965" y="628955"/>
                  </a:lnTo>
                  <a:lnTo>
                    <a:pt x="366661" y="605477"/>
                  </a:lnTo>
                  <a:lnTo>
                    <a:pt x="409657" y="580841"/>
                  </a:lnTo>
                  <a:lnTo>
                    <a:pt x="451931" y="555063"/>
                  </a:lnTo>
                  <a:lnTo>
                    <a:pt x="493461" y="528162"/>
                  </a:lnTo>
                  <a:lnTo>
                    <a:pt x="534225" y="500154"/>
                  </a:lnTo>
                  <a:lnTo>
                    <a:pt x="574202" y="471055"/>
                  </a:lnTo>
                  <a:lnTo>
                    <a:pt x="613369" y="440883"/>
                  </a:lnTo>
                  <a:lnTo>
                    <a:pt x="651705" y="409655"/>
                  </a:lnTo>
                  <a:lnTo>
                    <a:pt x="689188" y="377387"/>
                  </a:lnTo>
                  <a:lnTo>
                    <a:pt x="725796" y="344095"/>
                  </a:lnTo>
                  <a:lnTo>
                    <a:pt x="761507" y="309798"/>
                  </a:lnTo>
                  <a:lnTo>
                    <a:pt x="796299" y="274512"/>
                  </a:lnTo>
                  <a:lnTo>
                    <a:pt x="830151" y="238253"/>
                  </a:lnTo>
                  <a:lnTo>
                    <a:pt x="863040" y="201039"/>
                  </a:lnTo>
                  <a:lnTo>
                    <a:pt x="894944" y="162886"/>
                  </a:lnTo>
                  <a:lnTo>
                    <a:pt x="925842" y="123812"/>
                  </a:lnTo>
                  <a:lnTo>
                    <a:pt x="764781" y="0"/>
                  </a:lnTo>
                  <a:close/>
                </a:path>
              </a:pathLst>
            </a:custGeom>
            <a:solidFill>
              <a:srgbClr val="2A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88545" y="4487304"/>
              <a:ext cx="926465" cy="821055"/>
            </a:xfrm>
            <a:custGeom>
              <a:avLst/>
              <a:gdLst/>
              <a:ahLst/>
              <a:cxnLst/>
              <a:rect l="l" t="t" r="r" b="b"/>
              <a:pathLst>
                <a:path w="926464" h="821054">
                  <a:moveTo>
                    <a:pt x="925842" y="123812"/>
                  </a:moveTo>
                  <a:lnTo>
                    <a:pt x="894944" y="162886"/>
                  </a:lnTo>
                  <a:lnTo>
                    <a:pt x="863040" y="201039"/>
                  </a:lnTo>
                  <a:lnTo>
                    <a:pt x="830151" y="238253"/>
                  </a:lnTo>
                  <a:lnTo>
                    <a:pt x="796299" y="274512"/>
                  </a:lnTo>
                  <a:lnTo>
                    <a:pt x="761507" y="309798"/>
                  </a:lnTo>
                  <a:lnTo>
                    <a:pt x="725796" y="344095"/>
                  </a:lnTo>
                  <a:lnTo>
                    <a:pt x="689188" y="377387"/>
                  </a:lnTo>
                  <a:lnTo>
                    <a:pt x="651705" y="409655"/>
                  </a:lnTo>
                  <a:lnTo>
                    <a:pt x="613369" y="440883"/>
                  </a:lnTo>
                  <a:lnTo>
                    <a:pt x="574202" y="471055"/>
                  </a:lnTo>
                  <a:lnTo>
                    <a:pt x="534225" y="500154"/>
                  </a:lnTo>
                  <a:lnTo>
                    <a:pt x="493461" y="528162"/>
                  </a:lnTo>
                  <a:lnTo>
                    <a:pt x="451931" y="555063"/>
                  </a:lnTo>
                  <a:lnTo>
                    <a:pt x="409657" y="580841"/>
                  </a:lnTo>
                  <a:lnTo>
                    <a:pt x="366661" y="605477"/>
                  </a:lnTo>
                  <a:lnTo>
                    <a:pt x="322965" y="628955"/>
                  </a:lnTo>
                  <a:lnTo>
                    <a:pt x="278591" y="651259"/>
                  </a:lnTo>
                  <a:lnTo>
                    <a:pt x="233561" y="672372"/>
                  </a:lnTo>
                  <a:lnTo>
                    <a:pt x="187896" y="692277"/>
                  </a:lnTo>
                  <a:lnTo>
                    <a:pt x="228447" y="821004"/>
                  </a:lnTo>
                  <a:lnTo>
                    <a:pt x="0" y="653072"/>
                  </a:lnTo>
                  <a:lnTo>
                    <a:pt x="86042" y="368909"/>
                  </a:lnTo>
                  <a:lnTo>
                    <a:pt x="126568" y="497573"/>
                  </a:lnTo>
                  <a:lnTo>
                    <a:pt x="173347" y="476409"/>
                  </a:lnTo>
                  <a:lnTo>
                    <a:pt x="219350" y="453811"/>
                  </a:lnTo>
                  <a:lnTo>
                    <a:pt x="264544" y="429801"/>
                  </a:lnTo>
                  <a:lnTo>
                    <a:pt x="308901" y="404404"/>
                  </a:lnTo>
                  <a:lnTo>
                    <a:pt x="352389" y="377642"/>
                  </a:lnTo>
                  <a:lnTo>
                    <a:pt x="394978" y="349540"/>
                  </a:lnTo>
                  <a:lnTo>
                    <a:pt x="436639" y="320122"/>
                  </a:lnTo>
                  <a:lnTo>
                    <a:pt x="477340" y="289410"/>
                  </a:lnTo>
                  <a:lnTo>
                    <a:pt x="517052" y="257429"/>
                  </a:lnTo>
                  <a:lnTo>
                    <a:pt x="555744" y="224202"/>
                  </a:lnTo>
                  <a:lnTo>
                    <a:pt x="593385" y="189753"/>
                  </a:lnTo>
                  <a:lnTo>
                    <a:pt x="629947" y="154105"/>
                  </a:lnTo>
                  <a:lnTo>
                    <a:pt x="665397" y="117282"/>
                  </a:lnTo>
                  <a:lnTo>
                    <a:pt x="699707" y="79308"/>
                  </a:lnTo>
                  <a:lnTo>
                    <a:pt x="732845" y="40206"/>
                  </a:lnTo>
                  <a:lnTo>
                    <a:pt x="764781" y="0"/>
                  </a:lnTo>
                  <a:lnTo>
                    <a:pt x="925842" y="1238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168296" y="4950120"/>
            <a:ext cx="806450" cy="5219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159385">
              <a:lnSpc>
                <a:spcPts val="1860"/>
              </a:lnSpc>
              <a:spcBef>
                <a:spcPts val="315"/>
              </a:spcBef>
            </a:pPr>
            <a:r>
              <a:rPr dirty="0" sz="1700" spc="-20" b="1">
                <a:solidFill>
                  <a:srgbClr val="29475A"/>
                </a:solidFill>
                <a:latin typeface="Calibri"/>
                <a:cs typeface="Calibri"/>
              </a:rPr>
              <a:t>Build </a:t>
            </a:r>
            <a:r>
              <a:rPr dirty="0" sz="1700" spc="-10" b="1">
                <a:solidFill>
                  <a:srgbClr val="29475A"/>
                </a:solidFill>
                <a:latin typeface="Calibri"/>
                <a:cs typeface="Calibri"/>
              </a:rPr>
              <a:t>Network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119611" y="4519832"/>
            <a:ext cx="981075" cy="730250"/>
            <a:chOff x="3119611" y="4519832"/>
            <a:chExt cx="981075" cy="730250"/>
          </a:xfrm>
        </p:grpSpPr>
        <p:sp>
          <p:nvSpPr>
            <p:cNvPr id="13" name="object 13" descr=""/>
            <p:cNvSpPr/>
            <p:nvPr/>
          </p:nvSpPr>
          <p:spPr>
            <a:xfrm>
              <a:off x="3132311" y="4532532"/>
              <a:ext cx="955675" cy="704850"/>
            </a:xfrm>
            <a:custGeom>
              <a:avLst/>
              <a:gdLst/>
              <a:ahLst/>
              <a:cxnLst/>
              <a:rect l="l" t="t" r="r" b="b"/>
              <a:pathLst>
                <a:path w="955675" h="704850">
                  <a:moveTo>
                    <a:pt x="375780" y="0"/>
                  </a:moveTo>
                  <a:lnTo>
                    <a:pt x="79362" y="16687"/>
                  </a:lnTo>
                  <a:lnTo>
                    <a:pt x="0" y="288874"/>
                  </a:lnTo>
                  <a:lnTo>
                    <a:pt x="106984" y="206616"/>
                  </a:lnTo>
                  <a:lnTo>
                    <a:pt x="141350" y="242679"/>
                  </a:lnTo>
                  <a:lnTo>
                    <a:pt x="176632" y="277733"/>
                  </a:lnTo>
                  <a:lnTo>
                    <a:pt x="212809" y="311761"/>
                  </a:lnTo>
                  <a:lnTo>
                    <a:pt x="249856" y="344749"/>
                  </a:lnTo>
                  <a:lnTo>
                    <a:pt x="287750" y="376682"/>
                  </a:lnTo>
                  <a:lnTo>
                    <a:pt x="326468" y="407546"/>
                  </a:lnTo>
                  <a:lnTo>
                    <a:pt x="365986" y="437325"/>
                  </a:lnTo>
                  <a:lnTo>
                    <a:pt x="406282" y="466005"/>
                  </a:lnTo>
                  <a:lnTo>
                    <a:pt x="447331" y="493572"/>
                  </a:lnTo>
                  <a:lnTo>
                    <a:pt x="489111" y="520010"/>
                  </a:lnTo>
                  <a:lnTo>
                    <a:pt x="531597" y="545304"/>
                  </a:lnTo>
                  <a:lnTo>
                    <a:pt x="574768" y="569440"/>
                  </a:lnTo>
                  <a:lnTo>
                    <a:pt x="618599" y="592403"/>
                  </a:lnTo>
                  <a:lnTo>
                    <a:pt x="663066" y="614179"/>
                  </a:lnTo>
                  <a:lnTo>
                    <a:pt x="708148" y="634752"/>
                  </a:lnTo>
                  <a:lnTo>
                    <a:pt x="753820" y="654107"/>
                  </a:lnTo>
                  <a:lnTo>
                    <a:pt x="800058" y="672231"/>
                  </a:lnTo>
                  <a:lnTo>
                    <a:pt x="846841" y="689107"/>
                  </a:lnTo>
                  <a:lnTo>
                    <a:pt x="894143" y="704723"/>
                  </a:lnTo>
                  <a:lnTo>
                    <a:pt x="955179" y="510959"/>
                  </a:lnTo>
                  <a:lnTo>
                    <a:pt x="906458" y="494756"/>
                  </a:lnTo>
                  <a:lnTo>
                    <a:pt x="858361" y="477045"/>
                  </a:lnTo>
                  <a:lnTo>
                    <a:pt x="810922" y="457848"/>
                  </a:lnTo>
                  <a:lnTo>
                    <a:pt x="764172" y="437183"/>
                  </a:lnTo>
                  <a:lnTo>
                    <a:pt x="718144" y="415073"/>
                  </a:lnTo>
                  <a:lnTo>
                    <a:pt x="672872" y="391536"/>
                  </a:lnTo>
                  <a:lnTo>
                    <a:pt x="628387" y="366593"/>
                  </a:lnTo>
                  <a:lnTo>
                    <a:pt x="584722" y="340266"/>
                  </a:lnTo>
                  <a:lnTo>
                    <a:pt x="541909" y="312573"/>
                  </a:lnTo>
                  <a:lnTo>
                    <a:pt x="499982" y="283536"/>
                  </a:lnTo>
                  <a:lnTo>
                    <a:pt x="458973" y="253175"/>
                  </a:lnTo>
                  <a:lnTo>
                    <a:pt x="418914" y="221510"/>
                  </a:lnTo>
                  <a:lnTo>
                    <a:pt x="379838" y="188561"/>
                  </a:lnTo>
                  <a:lnTo>
                    <a:pt x="341777" y="154350"/>
                  </a:lnTo>
                  <a:lnTo>
                    <a:pt x="304765" y="118896"/>
                  </a:lnTo>
                  <a:lnTo>
                    <a:pt x="268833" y="82219"/>
                  </a:lnTo>
                  <a:lnTo>
                    <a:pt x="375780" y="0"/>
                  </a:lnTo>
                  <a:close/>
                </a:path>
              </a:pathLst>
            </a:custGeom>
            <a:solidFill>
              <a:srgbClr val="3AB0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32311" y="4532532"/>
              <a:ext cx="955675" cy="704850"/>
            </a:xfrm>
            <a:custGeom>
              <a:avLst/>
              <a:gdLst/>
              <a:ahLst/>
              <a:cxnLst/>
              <a:rect l="l" t="t" r="r" b="b"/>
              <a:pathLst>
                <a:path w="955675" h="704850">
                  <a:moveTo>
                    <a:pt x="894143" y="704723"/>
                  </a:moveTo>
                  <a:lnTo>
                    <a:pt x="846841" y="689107"/>
                  </a:lnTo>
                  <a:lnTo>
                    <a:pt x="800058" y="672231"/>
                  </a:lnTo>
                  <a:lnTo>
                    <a:pt x="753820" y="654107"/>
                  </a:lnTo>
                  <a:lnTo>
                    <a:pt x="708148" y="634752"/>
                  </a:lnTo>
                  <a:lnTo>
                    <a:pt x="663066" y="614179"/>
                  </a:lnTo>
                  <a:lnTo>
                    <a:pt x="618599" y="592403"/>
                  </a:lnTo>
                  <a:lnTo>
                    <a:pt x="574768" y="569440"/>
                  </a:lnTo>
                  <a:lnTo>
                    <a:pt x="531597" y="545304"/>
                  </a:lnTo>
                  <a:lnTo>
                    <a:pt x="489111" y="520010"/>
                  </a:lnTo>
                  <a:lnTo>
                    <a:pt x="447331" y="493572"/>
                  </a:lnTo>
                  <a:lnTo>
                    <a:pt x="406282" y="466005"/>
                  </a:lnTo>
                  <a:lnTo>
                    <a:pt x="365986" y="437325"/>
                  </a:lnTo>
                  <a:lnTo>
                    <a:pt x="326468" y="407546"/>
                  </a:lnTo>
                  <a:lnTo>
                    <a:pt x="287750" y="376682"/>
                  </a:lnTo>
                  <a:lnTo>
                    <a:pt x="249856" y="344749"/>
                  </a:lnTo>
                  <a:lnTo>
                    <a:pt x="212809" y="311761"/>
                  </a:lnTo>
                  <a:lnTo>
                    <a:pt x="176632" y="277733"/>
                  </a:lnTo>
                  <a:lnTo>
                    <a:pt x="141350" y="242679"/>
                  </a:lnTo>
                  <a:lnTo>
                    <a:pt x="106984" y="206616"/>
                  </a:lnTo>
                  <a:lnTo>
                    <a:pt x="0" y="288874"/>
                  </a:lnTo>
                  <a:lnTo>
                    <a:pt x="79362" y="16687"/>
                  </a:lnTo>
                  <a:lnTo>
                    <a:pt x="375780" y="0"/>
                  </a:lnTo>
                  <a:lnTo>
                    <a:pt x="268833" y="82219"/>
                  </a:lnTo>
                  <a:lnTo>
                    <a:pt x="304765" y="118896"/>
                  </a:lnTo>
                  <a:lnTo>
                    <a:pt x="341777" y="154350"/>
                  </a:lnTo>
                  <a:lnTo>
                    <a:pt x="379838" y="188561"/>
                  </a:lnTo>
                  <a:lnTo>
                    <a:pt x="418914" y="221510"/>
                  </a:lnTo>
                  <a:lnTo>
                    <a:pt x="458973" y="253175"/>
                  </a:lnTo>
                  <a:lnTo>
                    <a:pt x="499982" y="283536"/>
                  </a:lnTo>
                  <a:lnTo>
                    <a:pt x="541909" y="312573"/>
                  </a:lnTo>
                  <a:lnTo>
                    <a:pt x="584722" y="340266"/>
                  </a:lnTo>
                  <a:lnTo>
                    <a:pt x="628387" y="366593"/>
                  </a:lnTo>
                  <a:lnTo>
                    <a:pt x="672872" y="391536"/>
                  </a:lnTo>
                  <a:lnTo>
                    <a:pt x="718144" y="415073"/>
                  </a:lnTo>
                  <a:lnTo>
                    <a:pt x="764172" y="437183"/>
                  </a:lnTo>
                  <a:lnTo>
                    <a:pt x="810922" y="457848"/>
                  </a:lnTo>
                  <a:lnTo>
                    <a:pt x="858361" y="477045"/>
                  </a:lnTo>
                  <a:lnTo>
                    <a:pt x="906458" y="494756"/>
                  </a:lnTo>
                  <a:lnTo>
                    <a:pt x="955179" y="510959"/>
                  </a:lnTo>
                  <a:lnTo>
                    <a:pt x="894143" y="70472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412569" y="3752044"/>
            <a:ext cx="1018540" cy="5219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194945">
              <a:lnSpc>
                <a:spcPts val="1860"/>
              </a:lnSpc>
              <a:spcBef>
                <a:spcPts val="315"/>
              </a:spcBef>
            </a:pPr>
            <a:r>
              <a:rPr dirty="0" sz="1700" spc="-10" b="1">
                <a:solidFill>
                  <a:srgbClr val="29475A"/>
                </a:solidFill>
                <a:latin typeface="Calibri"/>
                <a:cs typeface="Calibri"/>
              </a:rPr>
              <a:t>Source Candidates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728408" y="2798748"/>
            <a:ext cx="454659" cy="734695"/>
            <a:chOff x="2728408" y="2798748"/>
            <a:chExt cx="454659" cy="734695"/>
          </a:xfrm>
        </p:grpSpPr>
        <p:sp>
          <p:nvSpPr>
            <p:cNvPr id="17" name="object 17" descr=""/>
            <p:cNvSpPr/>
            <p:nvPr/>
          </p:nvSpPr>
          <p:spPr>
            <a:xfrm>
              <a:off x="2741108" y="2811448"/>
              <a:ext cx="429259" cy="709295"/>
            </a:xfrm>
            <a:custGeom>
              <a:avLst/>
              <a:gdLst/>
              <a:ahLst/>
              <a:cxnLst/>
              <a:rect l="l" t="t" r="r" b="b"/>
              <a:pathLst>
                <a:path w="429260" h="709295">
                  <a:moveTo>
                    <a:pt x="278333" y="0"/>
                  </a:moveTo>
                  <a:lnTo>
                    <a:pt x="0" y="54051"/>
                  </a:lnTo>
                  <a:lnTo>
                    <a:pt x="122110" y="111518"/>
                  </a:lnTo>
                  <a:lnTo>
                    <a:pt x="105505" y="159412"/>
                  </a:lnTo>
                  <a:lnTo>
                    <a:pt x="90255" y="207702"/>
                  </a:lnTo>
                  <a:lnTo>
                    <a:pt x="76366" y="256361"/>
                  </a:lnTo>
                  <a:lnTo>
                    <a:pt x="63843" y="305359"/>
                  </a:lnTo>
                  <a:lnTo>
                    <a:pt x="52692" y="354667"/>
                  </a:lnTo>
                  <a:lnTo>
                    <a:pt x="42918" y="404256"/>
                  </a:lnTo>
                  <a:lnTo>
                    <a:pt x="34525" y="454098"/>
                  </a:lnTo>
                  <a:lnTo>
                    <a:pt x="27519" y="504164"/>
                  </a:lnTo>
                  <a:lnTo>
                    <a:pt x="21906" y="554424"/>
                  </a:lnTo>
                  <a:lnTo>
                    <a:pt x="17691" y="604849"/>
                  </a:lnTo>
                  <a:lnTo>
                    <a:pt x="14879" y="655411"/>
                  </a:lnTo>
                  <a:lnTo>
                    <a:pt x="13474" y="706081"/>
                  </a:lnTo>
                  <a:lnTo>
                    <a:pt x="216611" y="708875"/>
                  </a:lnTo>
                  <a:lnTo>
                    <a:pt x="218168" y="656762"/>
                  </a:lnTo>
                  <a:lnTo>
                    <a:pt x="221402" y="604780"/>
                  </a:lnTo>
                  <a:lnTo>
                    <a:pt x="226306" y="552970"/>
                  </a:lnTo>
                  <a:lnTo>
                    <a:pt x="232873" y="501371"/>
                  </a:lnTo>
                  <a:lnTo>
                    <a:pt x="241096" y="450024"/>
                  </a:lnTo>
                  <a:lnTo>
                    <a:pt x="250968" y="398968"/>
                  </a:lnTo>
                  <a:lnTo>
                    <a:pt x="262482" y="348243"/>
                  </a:lnTo>
                  <a:lnTo>
                    <a:pt x="275631" y="297888"/>
                  </a:lnTo>
                  <a:lnTo>
                    <a:pt x="290408" y="247944"/>
                  </a:lnTo>
                  <a:lnTo>
                    <a:pt x="306806" y="198450"/>
                  </a:lnTo>
                  <a:lnTo>
                    <a:pt x="428853" y="255904"/>
                  </a:lnTo>
                  <a:lnTo>
                    <a:pt x="278333" y="0"/>
                  </a:lnTo>
                  <a:close/>
                </a:path>
              </a:pathLst>
            </a:custGeom>
            <a:solidFill>
              <a:srgbClr val="5BC0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41108" y="2811448"/>
              <a:ext cx="429259" cy="709295"/>
            </a:xfrm>
            <a:custGeom>
              <a:avLst/>
              <a:gdLst/>
              <a:ahLst/>
              <a:cxnLst/>
              <a:rect l="l" t="t" r="r" b="b"/>
              <a:pathLst>
                <a:path w="429260" h="709295">
                  <a:moveTo>
                    <a:pt x="13474" y="706081"/>
                  </a:moveTo>
                  <a:lnTo>
                    <a:pt x="14879" y="655411"/>
                  </a:lnTo>
                  <a:lnTo>
                    <a:pt x="17691" y="604849"/>
                  </a:lnTo>
                  <a:lnTo>
                    <a:pt x="21906" y="554424"/>
                  </a:lnTo>
                  <a:lnTo>
                    <a:pt x="27519" y="504164"/>
                  </a:lnTo>
                  <a:lnTo>
                    <a:pt x="34525" y="454098"/>
                  </a:lnTo>
                  <a:lnTo>
                    <a:pt x="42918" y="404256"/>
                  </a:lnTo>
                  <a:lnTo>
                    <a:pt x="52692" y="354667"/>
                  </a:lnTo>
                  <a:lnTo>
                    <a:pt x="63843" y="305359"/>
                  </a:lnTo>
                  <a:lnTo>
                    <a:pt x="76366" y="256361"/>
                  </a:lnTo>
                  <a:lnTo>
                    <a:pt x="90255" y="207702"/>
                  </a:lnTo>
                  <a:lnTo>
                    <a:pt x="105505" y="159412"/>
                  </a:lnTo>
                  <a:lnTo>
                    <a:pt x="122110" y="111518"/>
                  </a:lnTo>
                  <a:lnTo>
                    <a:pt x="0" y="54051"/>
                  </a:lnTo>
                  <a:lnTo>
                    <a:pt x="278333" y="0"/>
                  </a:lnTo>
                  <a:lnTo>
                    <a:pt x="428853" y="255904"/>
                  </a:lnTo>
                  <a:lnTo>
                    <a:pt x="306806" y="198450"/>
                  </a:lnTo>
                  <a:lnTo>
                    <a:pt x="290408" y="247944"/>
                  </a:lnTo>
                  <a:lnTo>
                    <a:pt x="275631" y="297888"/>
                  </a:lnTo>
                  <a:lnTo>
                    <a:pt x="262482" y="348243"/>
                  </a:lnTo>
                  <a:lnTo>
                    <a:pt x="250968" y="398968"/>
                  </a:lnTo>
                  <a:lnTo>
                    <a:pt x="241096" y="450024"/>
                  </a:lnTo>
                  <a:lnTo>
                    <a:pt x="232873" y="501371"/>
                  </a:lnTo>
                  <a:lnTo>
                    <a:pt x="226306" y="552970"/>
                  </a:lnTo>
                  <a:lnTo>
                    <a:pt x="221402" y="604780"/>
                  </a:lnTo>
                  <a:lnTo>
                    <a:pt x="218168" y="656762"/>
                  </a:lnTo>
                  <a:lnTo>
                    <a:pt x="216611" y="708875"/>
                  </a:lnTo>
                  <a:lnTo>
                    <a:pt x="13474" y="7060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674791" y="1995669"/>
            <a:ext cx="1377315" cy="5219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252729">
              <a:lnSpc>
                <a:spcPts val="1860"/>
              </a:lnSpc>
              <a:spcBef>
                <a:spcPts val="315"/>
              </a:spcBef>
            </a:pPr>
            <a:r>
              <a:rPr dirty="0" sz="1700" b="1">
                <a:solidFill>
                  <a:srgbClr val="29475A"/>
                </a:solidFill>
                <a:latin typeface="Calibri"/>
                <a:cs typeface="Calibri"/>
              </a:rPr>
              <a:t>Post</a:t>
            </a:r>
            <a:r>
              <a:rPr dirty="0" sz="1700" spc="-7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0" b="1" i="1">
                <a:solidFill>
                  <a:srgbClr val="29475A"/>
                </a:solidFill>
                <a:latin typeface="Calibri"/>
                <a:cs typeface="Calibri"/>
              </a:rPr>
              <a:t>(and</a:t>
            </a:r>
            <a:r>
              <a:rPr dirty="0" sz="1700" spc="-20" b="1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29475A"/>
                </a:solidFill>
                <a:latin typeface="Calibri"/>
                <a:cs typeface="Calibri"/>
              </a:rPr>
              <a:t>Advertise)</a:t>
            </a:r>
            <a:r>
              <a:rPr dirty="0" sz="1700" spc="-40" b="1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0" b="1">
                <a:solidFill>
                  <a:srgbClr val="29475A"/>
                </a:solidFill>
                <a:latin typeface="Calibri"/>
                <a:cs typeface="Calibri"/>
              </a:rPr>
              <a:t>Jobs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091998" y="1582388"/>
            <a:ext cx="756285" cy="490855"/>
            <a:chOff x="4091998" y="1582388"/>
            <a:chExt cx="756285" cy="490855"/>
          </a:xfrm>
        </p:grpSpPr>
        <p:sp>
          <p:nvSpPr>
            <p:cNvPr id="21" name="object 21" descr=""/>
            <p:cNvSpPr/>
            <p:nvPr/>
          </p:nvSpPr>
          <p:spPr>
            <a:xfrm>
              <a:off x="4104698" y="1595088"/>
              <a:ext cx="730885" cy="465455"/>
            </a:xfrm>
            <a:custGeom>
              <a:avLst/>
              <a:gdLst/>
              <a:ahLst/>
              <a:cxnLst/>
              <a:rect l="l" t="t" r="r" b="b"/>
              <a:pathLst>
                <a:path w="730885" h="465455">
                  <a:moveTo>
                    <a:pt x="610374" y="0"/>
                  </a:moveTo>
                  <a:lnTo>
                    <a:pt x="584352" y="132422"/>
                  </a:lnTo>
                  <a:lnTo>
                    <a:pt x="535468" y="128090"/>
                  </a:lnTo>
                  <a:lnTo>
                    <a:pt x="486530" y="125082"/>
                  </a:lnTo>
                  <a:lnTo>
                    <a:pt x="437563" y="123395"/>
                  </a:lnTo>
                  <a:lnTo>
                    <a:pt x="388595" y="123028"/>
                  </a:lnTo>
                  <a:lnTo>
                    <a:pt x="339652" y="123980"/>
                  </a:lnTo>
                  <a:lnTo>
                    <a:pt x="290761" y="126249"/>
                  </a:lnTo>
                  <a:lnTo>
                    <a:pt x="241949" y="129833"/>
                  </a:lnTo>
                  <a:lnTo>
                    <a:pt x="193242" y="134730"/>
                  </a:lnTo>
                  <a:lnTo>
                    <a:pt x="144667" y="140940"/>
                  </a:lnTo>
                  <a:lnTo>
                    <a:pt x="96250" y="148459"/>
                  </a:lnTo>
                  <a:lnTo>
                    <a:pt x="48019" y="157288"/>
                  </a:lnTo>
                  <a:lnTo>
                    <a:pt x="0" y="167424"/>
                  </a:lnTo>
                  <a:lnTo>
                    <a:pt x="44627" y="365620"/>
                  </a:lnTo>
                  <a:lnTo>
                    <a:pt x="93982" y="355312"/>
                  </a:lnTo>
                  <a:lnTo>
                    <a:pt x="143585" y="346558"/>
                  </a:lnTo>
                  <a:lnTo>
                    <a:pt x="193401" y="339359"/>
                  </a:lnTo>
                  <a:lnTo>
                    <a:pt x="243393" y="333718"/>
                  </a:lnTo>
                  <a:lnTo>
                    <a:pt x="293525" y="329638"/>
                  </a:lnTo>
                  <a:lnTo>
                    <a:pt x="343760" y="327120"/>
                  </a:lnTo>
                  <a:lnTo>
                    <a:pt x="394060" y="326168"/>
                  </a:lnTo>
                  <a:lnTo>
                    <a:pt x="444391" y="326783"/>
                  </a:lnTo>
                  <a:lnTo>
                    <a:pt x="494714" y="328969"/>
                  </a:lnTo>
                  <a:lnTo>
                    <a:pt x="544995" y="332727"/>
                  </a:lnTo>
                  <a:lnTo>
                    <a:pt x="518972" y="465086"/>
                  </a:lnTo>
                  <a:lnTo>
                    <a:pt x="730542" y="256806"/>
                  </a:lnTo>
                  <a:lnTo>
                    <a:pt x="610374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04698" y="1595088"/>
              <a:ext cx="730885" cy="465455"/>
            </a:xfrm>
            <a:custGeom>
              <a:avLst/>
              <a:gdLst/>
              <a:ahLst/>
              <a:cxnLst/>
              <a:rect l="l" t="t" r="r" b="b"/>
              <a:pathLst>
                <a:path w="730885" h="465455">
                  <a:moveTo>
                    <a:pt x="0" y="167424"/>
                  </a:moveTo>
                  <a:lnTo>
                    <a:pt x="48019" y="157288"/>
                  </a:lnTo>
                  <a:lnTo>
                    <a:pt x="96250" y="148459"/>
                  </a:lnTo>
                  <a:lnTo>
                    <a:pt x="144667" y="140940"/>
                  </a:lnTo>
                  <a:lnTo>
                    <a:pt x="193242" y="134730"/>
                  </a:lnTo>
                  <a:lnTo>
                    <a:pt x="241949" y="129833"/>
                  </a:lnTo>
                  <a:lnTo>
                    <a:pt x="290761" y="126249"/>
                  </a:lnTo>
                  <a:lnTo>
                    <a:pt x="339652" y="123980"/>
                  </a:lnTo>
                  <a:lnTo>
                    <a:pt x="388595" y="123028"/>
                  </a:lnTo>
                  <a:lnTo>
                    <a:pt x="437563" y="123395"/>
                  </a:lnTo>
                  <a:lnTo>
                    <a:pt x="486530" y="125082"/>
                  </a:lnTo>
                  <a:lnTo>
                    <a:pt x="535468" y="128090"/>
                  </a:lnTo>
                  <a:lnTo>
                    <a:pt x="584352" y="132422"/>
                  </a:lnTo>
                  <a:lnTo>
                    <a:pt x="610374" y="0"/>
                  </a:lnTo>
                  <a:lnTo>
                    <a:pt x="730542" y="256806"/>
                  </a:lnTo>
                  <a:lnTo>
                    <a:pt x="518972" y="465086"/>
                  </a:lnTo>
                  <a:lnTo>
                    <a:pt x="544995" y="332727"/>
                  </a:lnTo>
                  <a:lnTo>
                    <a:pt x="494714" y="328969"/>
                  </a:lnTo>
                  <a:lnTo>
                    <a:pt x="444391" y="326783"/>
                  </a:lnTo>
                  <a:lnTo>
                    <a:pt x="394060" y="326168"/>
                  </a:lnTo>
                  <a:lnTo>
                    <a:pt x="343760" y="327120"/>
                  </a:lnTo>
                  <a:lnTo>
                    <a:pt x="293525" y="329638"/>
                  </a:lnTo>
                  <a:lnTo>
                    <a:pt x="243393" y="333718"/>
                  </a:lnTo>
                  <a:lnTo>
                    <a:pt x="193401" y="339359"/>
                  </a:lnTo>
                  <a:lnTo>
                    <a:pt x="143585" y="346558"/>
                  </a:lnTo>
                  <a:lnTo>
                    <a:pt x="93982" y="355312"/>
                  </a:lnTo>
                  <a:lnTo>
                    <a:pt x="44627" y="365620"/>
                  </a:lnTo>
                  <a:lnTo>
                    <a:pt x="0" y="1674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87852"/>
            <a:ext cx="9144000" cy="22722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9637" rIns="0" bIns="0" rtlCol="0" vert="horz">
            <a:spAutoFit/>
          </a:bodyPr>
          <a:lstStyle/>
          <a:p>
            <a:pPr marL="126682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DIGITAL</a:t>
            </a:r>
            <a:r>
              <a:rPr dirty="0" spc="-130"/>
              <a:t> </a:t>
            </a:r>
            <a:r>
              <a:rPr dirty="0" spc="-25"/>
              <a:t>CANDIDATE</a:t>
            </a:r>
            <a:r>
              <a:rPr dirty="0" spc="-145"/>
              <a:t> </a:t>
            </a:r>
            <a:r>
              <a:rPr dirty="0" spc="-10"/>
              <a:t>SOURCING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45471" y="1763344"/>
            <a:ext cx="280035" cy="13716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b="1">
                <a:solidFill>
                  <a:srgbClr val="EF4F3A"/>
                </a:solidFill>
                <a:latin typeface="Calibri"/>
                <a:cs typeface="Calibri"/>
              </a:rPr>
              <a:t>JOB</a:t>
            </a:r>
            <a:r>
              <a:rPr dirty="0" sz="2000" spc="-10" b="1">
                <a:solidFill>
                  <a:srgbClr val="EF4F3A"/>
                </a:solidFill>
                <a:latin typeface="Calibri"/>
                <a:cs typeface="Calibri"/>
              </a:rPr>
              <a:t> BOARDS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14069" y="1510538"/>
            <a:ext cx="1456690" cy="2326640"/>
            <a:chOff x="814069" y="1510538"/>
            <a:chExt cx="1456690" cy="2326640"/>
          </a:xfrm>
        </p:grpSpPr>
        <p:sp>
          <p:nvSpPr>
            <p:cNvPr id="6" name="object 6" descr=""/>
            <p:cNvSpPr/>
            <p:nvPr/>
          </p:nvSpPr>
          <p:spPr>
            <a:xfrm>
              <a:off x="826769" y="1523238"/>
              <a:ext cx="1431290" cy="2301240"/>
            </a:xfrm>
            <a:custGeom>
              <a:avLst/>
              <a:gdLst/>
              <a:ahLst/>
              <a:cxnLst/>
              <a:rect l="l" t="t" r="r" b="b"/>
              <a:pathLst>
                <a:path w="1431289" h="2301240">
                  <a:moveTo>
                    <a:pt x="1431036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1431036" y="2301240"/>
                  </a:lnTo>
                  <a:lnTo>
                    <a:pt x="1431036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26769" y="1523238"/>
              <a:ext cx="1431290" cy="2301240"/>
            </a:xfrm>
            <a:custGeom>
              <a:avLst/>
              <a:gdLst/>
              <a:ahLst/>
              <a:cxnLst/>
              <a:rect l="l" t="t" r="r" b="b"/>
              <a:pathLst>
                <a:path w="1431289" h="2301240">
                  <a:moveTo>
                    <a:pt x="0" y="0"/>
                  </a:moveTo>
                  <a:lnTo>
                    <a:pt x="1431036" y="0"/>
                  </a:lnTo>
                  <a:lnTo>
                    <a:pt x="1431036" y="2301240"/>
                  </a:lnTo>
                  <a:lnTo>
                    <a:pt x="0" y="23012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20122" y="1730839"/>
            <a:ext cx="1031875" cy="74803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0" marR="267335" indent="-114300">
              <a:lnSpc>
                <a:spcPts val="1639"/>
              </a:lnSpc>
              <a:spcBef>
                <a:spcPts val="28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Resume Search</a:t>
            </a:r>
            <a:endParaRPr sz="15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42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Posting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7558" y="1131061"/>
            <a:ext cx="600075" cy="600075"/>
            <a:chOff x="527558" y="1131061"/>
            <a:chExt cx="600075" cy="60007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258" y="1143761"/>
              <a:ext cx="574535" cy="57454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40258" y="1143761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0" y="0"/>
                  </a:moveTo>
                  <a:lnTo>
                    <a:pt x="574548" y="0"/>
                  </a:lnTo>
                  <a:lnTo>
                    <a:pt x="574548" y="574548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647266" y="1763737"/>
            <a:ext cx="280035" cy="7016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spc="-10" b="1">
                <a:solidFill>
                  <a:srgbClr val="82C789"/>
                </a:solidFill>
                <a:latin typeface="Calibri"/>
                <a:cs typeface="Calibri"/>
              </a:rPr>
              <a:t>EMAIL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915666" y="1510538"/>
            <a:ext cx="1457960" cy="2326640"/>
            <a:chOff x="2915666" y="1510538"/>
            <a:chExt cx="1457960" cy="2326640"/>
          </a:xfrm>
        </p:grpSpPr>
        <p:sp>
          <p:nvSpPr>
            <p:cNvPr id="14" name="object 14" descr=""/>
            <p:cNvSpPr/>
            <p:nvPr/>
          </p:nvSpPr>
          <p:spPr>
            <a:xfrm>
              <a:off x="2928366" y="1523238"/>
              <a:ext cx="1432560" cy="2301240"/>
            </a:xfrm>
            <a:custGeom>
              <a:avLst/>
              <a:gdLst/>
              <a:ahLst/>
              <a:cxnLst/>
              <a:rect l="l" t="t" r="r" b="b"/>
              <a:pathLst>
                <a:path w="1432560" h="2301240">
                  <a:moveTo>
                    <a:pt x="1432559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1432559" y="2301240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928366" y="1523238"/>
              <a:ext cx="1432560" cy="2301240"/>
            </a:xfrm>
            <a:custGeom>
              <a:avLst/>
              <a:gdLst/>
              <a:ahLst/>
              <a:cxnLst/>
              <a:rect l="l" t="t" r="r" b="b"/>
              <a:pathLst>
                <a:path w="1432560" h="2301240">
                  <a:moveTo>
                    <a:pt x="0" y="0"/>
                  </a:moveTo>
                  <a:lnTo>
                    <a:pt x="1432559" y="0"/>
                  </a:lnTo>
                  <a:lnTo>
                    <a:pt x="1432559" y="2301240"/>
                  </a:lnTo>
                  <a:lnTo>
                    <a:pt x="0" y="23012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021919" y="1753699"/>
            <a:ext cx="1165860" cy="15697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0" marR="5080" indent="-114300">
              <a:lnSpc>
                <a:spcPct val="102000"/>
              </a:lnSpc>
              <a:spcBef>
                <a:spcPts val="6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Targeted</a:t>
            </a:r>
            <a:r>
              <a:rPr dirty="0" sz="15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endParaRPr sz="1500">
              <a:latin typeface="Calibri"/>
              <a:cs typeface="Calibri"/>
            </a:endParaRPr>
          </a:p>
          <a:p>
            <a:pPr marL="127000" marR="290195" indent="-114300">
              <a:lnSpc>
                <a:spcPct val="102000"/>
              </a:lnSpc>
              <a:spcBef>
                <a:spcPts val="59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Engaged Database</a:t>
            </a:r>
            <a:endParaRPr sz="1500">
              <a:latin typeface="Calibri"/>
              <a:cs typeface="Calibri"/>
            </a:endParaRPr>
          </a:p>
          <a:p>
            <a:pPr marL="127000" marR="314325" indent="-114300">
              <a:lnSpc>
                <a:spcPct val="102000"/>
              </a:lnSpc>
              <a:spcBef>
                <a:spcPts val="59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15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Optimize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29154" y="1131061"/>
            <a:ext cx="600075" cy="600075"/>
            <a:chOff x="2629154" y="1131061"/>
            <a:chExt cx="600075" cy="60007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1854" y="1143774"/>
              <a:ext cx="574547" cy="57453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641854" y="1143761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0" y="0"/>
                  </a:moveTo>
                  <a:lnTo>
                    <a:pt x="574548" y="0"/>
                  </a:lnTo>
                  <a:lnTo>
                    <a:pt x="574548" y="574548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4749063" y="1762836"/>
            <a:ext cx="280035" cy="1567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b="1">
                <a:solidFill>
                  <a:srgbClr val="29475A"/>
                </a:solidFill>
                <a:latin typeface="Calibri"/>
                <a:cs typeface="Calibri"/>
              </a:rPr>
              <a:t>SOCIAL</a:t>
            </a:r>
            <a:r>
              <a:rPr dirty="0" sz="20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9475A"/>
                </a:solidFill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017261" y="1510538"/>
            <a:ext cx="1457960" cy="2326640"/>
            <a:chOff x="5017261" y="1510538"/>
            <a:chExt cx="1457960" cy="2326640"/>
          </a:xfrm>
        </p:grpSpPr>
        <p:sp>
          <p:nvSpPr>
            <p:cNvPr id="22" name="object 22" descr=""/>
            <p:cNvSpPr/>
            <p:nvPr/>
          </p:nvSpPr>
          <p:spPr>
            <a:xfrm>
              <a:off x="5029961" y="1523238"/>
              <a:ext cx="1432560" cy="2301240"/>
            </a:xfrm>
            <a:custGeom>
              <a:avLst/>
              <a:gdLst/>
              <a:ahLst/>
              <a:cxnLst/>
              <a:rect l="l" t="t" r="r" b="b"/>
              <a:pathLst>
                <a:path w="1432560" h="2301240">
                  <a:moveTo>
                    <a:pt x="1432560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1432560" y="2301240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029961" y="1523238"/>
              <a:ext cx="1432560" cy="2301240"/>
            </a:xfrm>
            <a:custGeom>
              <a:avLst/>
              <a:gdLst/>
              <a:ahLst/>
              <a:cxnLst/>
              <a:rect l="l" t="t" r="r" b="b"/>
              <a:pathLst>
                <a:path w="1432560" h="2301240">
                  <a:moveTo>
                    <a:pt x="0" y="0"/>
                  </a:moveTo>
                  <a:lnTo>
                    <a:pt x="1432560" y="0"/>
                  </a:lnTo>
                  <a:lnTo>
                    <a:pt x="1432560" y="2301240"/>
                  </a:lnTo>
                  <a:lnTo>
                    <a:pt x="0" y="23012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123714" y="1730839"/>
            <a:ext cx="1209040" cy="187134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0" marR="417830" indent="-114300">
              <a:lnSpc>
                <a:spcPts val="1639"/>
              </a:lnSpc>
              <a:spcBef>
                <a:spcPts val="28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Follow Industry Leaders</a:t>
            </a:r>
            <a:endParaRPr sz="1500">
              <a:latin typeface="Calibri"/>
              <a:cs typeface="Calibri"/>
            </a:endParaRPr>
          </a:p>
          <a:p>
            <a:pPr marL="127000" marR="244475" indent="-114300">
              <a:lnSpc>
                <a:spcPts val="1639"/>
              </a:lnSpc>
              <a:spcBef>
                <a:spcPts val="62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Join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Discussion Groups</a:t>
            </a:r>
            <a:endParaRPr sz="1500">
              <a:latin typeface="Calibri"/>
              <a:cs typeface="Calibri"/>
            </a:endParaRPr>
          </a:p>
          <a:p>
            <a:pPr marL="127000" marR="5080" indent="-114300">
              <a:lnSpc>
                <a:spcPts val="1639"/>
              </a:lnSpc>
              <a:spcBef>
                <a:spcPts val="62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Targeting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730750" y="1131061"/>
            <a:ext cx="600075" cy="600075"/>
            <a:chOff x="4730750" y="1131061"/>
            <a:chExt cx="600075" cy="600075"/>
          </a:xfrm>
        </p:grpSpPr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3450" y="1143761"/>
              <a:ext cx="574547" cy="57454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743450" y="1143761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0" y="0"/>
                  </a:moveTo>
                  <a:lnTo>
                    <a:pt x="574548" y="0"/>
                  </a:lnTo>
                  <a:lnTo>
                    <a:pt x="574548" y="574548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850860" y="1763805"/>
            <a:ext cx="280035" cy="11074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spc="-10" b="1">
                <a:solidFill>
                  <a:srgbClr val="8B969C"/>
                </a:solidFill>
                <a:latin typeface="Calibri"/>
                <a:cs typeface="Calibri"/>
              </a:rPr>
              <a:t>DOXIMITY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7118857" y="1510538"/>
            <a:ext cx="1457960" cy="2326640"/>
            <a:chOff x="7118857" y="1510538"/>
            <a:chExt cx="1457960" cy="2326640"/>
          </a:xfrm>
        </p:grpSpPr>
        <p:sp>
          <p:nvSpPr>
            <p:cNvPr id="30" name="object 30" descr=""/>
            <p:cNvSpPr/>
            <p:nvPr/>
          </p:nvSpPr>
          <p:spPr>
            <a:xfrm>
              <a:off x="7131557" y="1523238"/>
              <a:ext cx="1432560" cy="2301240"/>
            </a:xfrm>
            <a:custGeom>
              <a:avLst/>
              <a:gdLst/>
              <a:ahLst/>
              <a:cxnLst/>
              <a:rect l="l" t="t" r="r" b="b"/>
              <a:pathLst>
                <a:path w="1432559" h="2301240">
                  <a:moveTo>
                    <a:pt x="1432559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1432559" y="2301240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8B9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31557" y="1523238"/>
              <a:ext cx="1432560" cy="2301240"/>
            </a:xfrm>
            <a:custGeom>
              <a:avLst/>
              <a:gdLst/>
              <a:ahLst/>
              <a:cxnLst/>
              <a:rect l="l" t="t" r="r" b="b"/>
              <a:pathLst>
                <a:path w="1432559" h="2301240">
                  <a:moveTo>
                    <a:pt x="0" y="0"/>
                  </a:moveTo>
                  <a:lnTo>
                    <a:pt x="1432559" y="0"/>
                  </a:lnTo>
                  <a:lnTo>
                    <a:pt x="1432559" y="2301240"/>
                  </a:lnTo>
                  <a:lnTo>
                    <a:pt x="0" y="23012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225511" y="1730839"/>
            <a:ext cx="1167765" cy="116713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0" marR="5080" indent="-114300">
              <a:lnSpc>
                <a:spcPts val="1639"/>
              </a:lnSpc>
              <a:spcBef>
                <a:spcPts val="28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Finder 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Tool</a:t>
            </a:r>
            <a:endParaRPr sz="1500">
              <a:latin typeface="Calibri"/>
              <a:cs typeface="Calibri"/>
            </a:endParaRPr>
          </a:p>
          <a:p>
            <a:pPr marL="127000" marR="299720" indent="-114300">
              <a:lnSpc>
                <a:spcPct val="91700"/>
              </a:lnSpc>
              <a:spcBef>
                <a:spcPts val="57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Ultra Targeted DocMails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832345" y="1131061"/>
            <a:ext cx="600075" cy="600075"/>
            <a:chOff x="6832345" y="1131061"/>
            <a:chExt cx="600075" cy="600075"/>
          </a:xfrm>
        </p:grpSpPr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045" y="1143762"/>
              <a:ext cx="574548" cy="57453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6845045" y="1143761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0" y="0"/>
                  </a:moveTo>
                  <a:lnTo>
                    <a:pt x="574548" y="0"/>
                  </a:lnTo>
                  <a:lnTo>
                    <a:pt x="574548" y="574548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" y="1492250"/>
            <a:ext cx="7948930" cy="4905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61234" y="2707919"/>
            <a:ext cx="1332230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just" marL="12700" marR="5080" indent="12065">
              <a:lnSpc>
                <a:spcPts val="3070"/>
              </a:lnSpc>
              <a:spcBef>
                <a:spcPts val="439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Network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28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Offline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2111774" y="2059537"/>
            <a:ext cx="1016000" cy="144843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2700" marR="5080" indent="-1905">
              <a:lnSpc>
                <a:spcPct val="91600"/>
              </a:lnSpc>
              <a:spcBef>
                <a:spcPts val="30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Audience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Social Media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82414" y="1925378"/>
            <a:ext cx="1434465" cy="116967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ct val="91700"/>
              </a:lnSpc>
              <a:spcBef>
                <a:spcPts val="300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Identify Physician Champions</a:t>
            </a:r>
            <a:r>
              <a:rPr dirty="0" sz="2000" spc="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Influencers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12091" y="3943995"/>
            <a:ext cx="947419" cy="89026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12700" marR="5080" indent="74295">
              <a:lnSpc>
                <a:spcPct val="91800"/>
              </a:lnSpc>
              <a:spcBef>
                <a:spcPts val="300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Publish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Relevant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06045" y="4613230"/>
            <a:ext cx="935355" cy="13957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1905">
              <a:lnSpc>
                <a:spcPct val="91500"/>
              </a:lnSpc>
              <a:spcBef>
                <a:spcPts val="345"/>
              </a:spcBef>
            </a:pP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Join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Social Media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23197" y="2516844"/>
            <a:ext cx="1483995" cy="10604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26034" marR="5080" indent="-13970">
              <a:lnSpc>
                <a:spcPct val="91500"/>
              </a:lnSpc>
              <a:spcBef>
                <a:spcPts val="345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Boost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Posts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Targeted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Audiences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47110" y="3949579"/>
            <a:ext cx="110744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1112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Attend Virtual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Fairs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492" rIns="0" bIns="0" rtlCol="0" vert="horz">
            <a:spAutoFit/>
          </a:bodyPr>
          <a:lstStyle/>
          <a:p>
            <a:pPr marL="2065020" marR="5080" indent="-1183005">
              <a:lnSpc>
                <a:spcPct val="80000"/>
              </a:lnSpc>
              <a:spcBef>
                <a:spcPts val="960"/>
              </a:spcBef>
            </a:pPr>
            <a:r>
              <a:rPr dirty="0"/>
              <a:t>SHARING</a:t>
            </a:r>
            <a:r>
              <a:rPr dirty="0" spc="-40"/>
              <a:t> </a:t>
            </a:r>
            <a:r>
              <a:rPr dirty="0" spc="-35"/>
              <a:t>VALUABLE</a:t>
            </a:r>
            <a:r>
              <a:rPr dirty="0" spc="-65"/>
              <a:t> </a:t>
            </a:r>
            <a:r>
              <a:rPr dirty="0"/>
              <a:t>CONTENT</a:t>
            </a:r>
            <a:r>
              <a:rPr dirty="0" spc="-50"/>
              <a:t> </a:t>
            </a:r>
            <a:r>
              <a:rPr dirty="0" spc="-25"/>
              <a:t>AND </a:t>
            </a:r>
            <a:r>
              <a:rPr dirty="0"/>
              <a:t>BUILDING</a:t>
            </a:r>
            <a:r>
              <a:rPr dirty="0" spc="-5"/>
              <a:t> </a:t>
            </a:r>
            <a:r>
              <a:rPr dirty="0"/>
              <a:t>A </a:t>
            </a:r>
            <a:r>
              <a:rPr dirty="0" spc="-10"/>
              <a:t>NETWORK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176528"/>
            <a:ext cx="9144000" cy="5681980"/>
            <a:chOff x="0" y="1176528"/>
            <a:chExt cx="9144000" cy="56819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176528"/>
              <a:ext cx="5180075" cy="53050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508" y="1202436"/>
              <a:ext cx="5073383" cy="519612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662166" y="1335789"/>
              <a:ext cx="1938655" cy="1103630"/>
            </a:xfrm>
            <a:custGeom>
              <a:avLst/>
              <a:gdLst/>
              <a:ahLst/>
              <a:cxnLst/>
              <a:rect l="l" t="t" r="r" b="b"/>
              <a:pathLst>
                <a:path w="1938654" h="1103630">
                  <a:moveTo>
                    <a:pt x="1754632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1754632" y="1103376"/>
                  </a:lnTo>
                  <a:lnTo>
                    <a:pt x="1803518" y="1096806"/>
                  </a:lnTo>
                  <a:lnTo>
                    <a:pt x="1847447" y="1078268"/>
                  </a:lnTo>
                  <a:lnTo>
                    <a:pt x="1884665" y="1049512"/>
                  </a:lnTo>
                  <a:lnTo>
                    <a:pt x="1913420" y="1012291"/>
                  </a:lnTo>
                  <a:lnTo>
                    <a:pt x="1931958" y="968359"/>
                  </a:lnTo>
                  <a:lnTo>
                    <a:pt x="1938527" y="919467"/>
                  </a:lnTo>
                  <a:lnTo>
                    <a:pt x="1938527" y="183896"/>
                  </a:lnTo>
                  <a:lnTo>
                    <a:pt x="1931958" y="135009"/>
                  </a:lnTo>
                  <a:lnTo>
                    <a:pt x="1913420" y="91080"/>
                  </a:lnTo>
                  <a:lnTo>
                    <a:pt x="1884665" y="53862"/>
                  </a:lnTo>
                  <a:lnTo>
                    <a:pt x="1847447" y="25107"/>
                  </a:lnTo>
                  <a:lnTo>
                    <a:pt x="1803518" y="6569"/>
                  </a:lnTo>
                  <a:lnTo>
                    <a:pt x="1754632" y="0"/>
                  </a:lnTo>
                  <a:close/>
                </a:path>
              </a:pathLst>
            </a:custGeom>
            <a:solidFill>
              <a:srgbClr val="CCD1D4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62164" y="1335789"/>
              <a:ext cx="1938655" cy="1103630"/>
            </a:xfrm>
            <a:custGeom>
              <a:avLst/>
              <a:gdLst/>
              <a:ahLst/>
              <a:cxnLst/>
              <a:rect l="l" t="t" r="r" b="b"/>
              <a:pathLst>
                <a:path w="1938654" h="1103630">
                  <a:moveTo>
                    <a:pt x="1938527" y="183896"/>
                  </a:moveTo>
                  <a:lnTo>
                    <a:pt x="1938527" y="919467"/>
                  </a:lnTo>
                  <a:lnTo>
                    <a:pt x="1931958" y="968359"/>
                  </a:lnTo>
                  <a:lnTo>
                    <a:pt x="1913420" y="1012291"/>
                  </a:lnTo>
                  <a:lnTo>
                    <a:pt x="1884665" y="1049512"/>
                  </a:lnTo>
                  <a:lnTo>
                    <a:pt x="1847447" y="1078268"/>
                  </a:lnTo>
                  <a:lnTo>
                    <a:pt x="1803518" y="1096806"/>
                  </a:lnTo>
                  <a:lnTo>
                    <a:pt x="1754632" y="1103376"/>
                  </a:lnTo>
                  <a:lnTo>
                    <a:pt x="0" y="1103376"/>
                  </a:lnTo>
                  <a:lnTo>
                    <a:pt x="0" y="0"/>
                  </a:lnTo>
                  <a:lnTo>
                    <a:pt x="1754632" y="0"/>
                  </a:lnTo>
                  <a:lnTo>
                    <a:pt x="1803518" y="6569"/>
                  </a:lnTo>
                  <a:lnTo>
                    <a:pt x="1847447" y="25107"/>
                  </a:lnTo>
                  <a:lnTo>
                    <a:pt x="1884665" y="53862"/>
                  </a:lnTo>
                  <a:lnTo>
                    <a:pt x="1913420" y="91080"/>
                  </a:lnTo>
                  <a:lnTo>
                    <a:pt x="1931958" y="135009"/>
                  </a:lnTo>
                  <a:lnTo>
                    <a:pt x="1938527" y="183896"/>
                  </a:lnTo>
                  <a:close/>
                </a:path>
              </a:pathLst>
            </a:custGeom>
            <a:ln w="25400">
              <a:solidFill>
                <a:srgbClr val="CCD1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70982" y="1197105"/>
              <a:ext cx="1091565" cy="1381125"/>
            </a:xfrm>
            <a:custGeom>
              <a:avLst/>
              <a:gdLst/>
              <a:ahLst/>
              <a:cxnLst/>
              <a:rect l="l" t="t" r="r" b="b"/>
              <a:pathLst>
                <a:path w="1091565" h="1381125">
                  <a:moveTo>
                    <a:pt x="909319" y="0"/>
                  </a:moveTo>
                  <a:lnTo>
                    <a:pt x="181864" y="0"/>
                  </a:lnTo>
                  <a:lnTo>
                    <a:pt x="133516" y="6496"/>
                  </a:lnTo>
                  <a:lnTo>
                    <a:pt x="90072" y="24828"/>
                  </a:lnTo>
                  <a:lnTo>
                    <a:pt x="53265" y="53265"/>
                  </a:lnTo>
                  <a:lnTo>
                    <a:pt x="24828" y="90072"/>
                  </a:lnTo>
                  <a:lnTo>
                    <a:pt x="6496" y="133516"/>
                  </a:lnTo>
                  <a:lnTo>
                    <a:pt x="0" y="181863"/>
                  </a:lnTo>
                  <a:lnTo>
                    <a:pt x="0" y="1198867"/>
                  </a:lnTo>
                  <a:lnTo>
                    <a:pt x="6496" y="1247216"/>
                  </a:lnTo>
                  <a:lnTo>
                    <a:pt x="24828" y="1290662"/>
                  </a:lnTo>
                  <a:lnTo>
                    <a:pt x="53265" y="1327472"/>
                  </a:lnTo>
                  <a:lnTo>
                    <a:pt x="90072" y="1355911"/>
                  </a:lnTo>
                  <a:lnTo>
                    <a:pt x="133516" y="1374246"/>
                  </a:lnTo>
                  <a:lnTo>
                    <a:pt x="181864" y="1380744"/>
                  </a:lnTo>
                  <a:lnTo>
                    <a:pt x="909319" y="1380744"/>
                  </a:lnTo>
                  <a:lnTo>
                    <a:pt x="957667" y="1374246"/>
                  </a:lnTo>
                  <a:lnTo>
                    <a:pt x="1001111" y="1355911"/>
                  </a:lnTo>
                  <a:lnTo>
                    <a:pt x="1037918" y="1327472"/>
                  </a:lnTo>
                  <a:lnTo>
                    <a:pt x="1066355" y="1290662"/>
                  </a:lnTo>
                  <a:lnTo>
                    <a:pt x="1084687" y="1247216"/>
                  </a:lnTo>
                  <a:lnTo>
                    <a:pt x="1091184" y="1198867"/>
                  </a:lnTo>
                  <a:lnTo>
                    <a:pt x="1091184" y="181863"/>
                  </a:lnTo>
                  <a:lnTo>
                    <a:pt x="1084687" y="133516"/>
                  </a:lnTo>
                  <a:lnTo>
                    <a:pt x="1066355" y="90072"/>
                  </a:lnTo>
                  <a:lnTo>
                    <a:pt x="1037918" y="53265"/>
                  </a:lnTo>
                  <a:lnTo>
                    <a:pt x="1001111" y="24828"/>
                  </a:lnTo>
                  <a:lnTo>
                    <a:pt x="957667" y="6496"/>
                  </a:lnTo>
                  <a:lnTo>
                    <a:pt x="909319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70982" y="1197105"/>
              <a:ext cx="1091565" cy="1381125"/>
            </a:xfrm>
            <a:custGeom>
              <a:avLst/>
              <a:gdLst/>
              <a:ahLst/>
              <a:cxnLst/>
              <a:rect l="l" t="t" r="r" b="b"/>
              <a:pathLst>
                <a:path w="1091565" h="1381125">
                  <a:moveTo>
                    <a:pt x="0" y="181863"/>
                  </a:moveTo>
                  <a:lnTo>
                    <a:pt x="6496" y="133516"/>
                  </a:lnTo>
                  <a:lnTo>
                    <a:pt x="24828" y="90072"/>
                  </a:lnTo>
                  <a:lnTo>
                    <a:pt x="53265" y="53265"/>
                  </a:lnTo>
                  <a:lnTo>
                    <a:pt x="90072" y="24828"/>
                  </a:lnTo>
                  <a:lnTo>
                    <a:pt x="133516" y="6496"/>
                  </a:lnTo>
                  <a:lnTo>
                    <a:pt x="181864" y="0"/>
                  </a:lnTo>
                  <a:lnTo>
                    <a:pt x="909319" y="0"/>
                  </a:lnTo>
                  <a:lnTo>
                    <a:pt x="957667" y="6496"/>
                  </a:lnTo>
                  <a:lnTo>
                    <a:pt x="1001111" y="24828"/>
                  </a:lnTo>
                  <a:lnTo>
                    <a:pt x="1037918" y="53265"/>
                  </a:lnTo>
                  <a:lnTo>
                    <a:pt x="1066355" y="90072"/>
                  </a:lnTo>
                  <a:lnTo>
                    <a:pt x="1084687" y="133516"/>
                  </a:lnTo>
                  <a:lnTo>
                    <a:pt x="1091184" y="181863"/>
                  </a:lnTo>
                  <a:lnTo>
                    <a:pt x="1091184" y="1198867"/>
                  </a:lnTo>
                  <a:lnTo>
                    <a:pt x="1084687" y="1247216"/>
                  </a:lnTo>
                  <a:lnTo>
                    <a:pt x="1066355" y="1290662"/>
                  </a:lnTo>
                  <a:lnTo>
                    <a:pt x="1037918" y="1327472"/>
                  </a:lnTo>
                  <a:lnTo>
                    <a:pt x="1001111" y="1355911"/>
                  </a:lnTo>
                  <a:lnTo>
                    <a:pt x="957667" y="1374246"/>
                  </a:lnTo>
                  <a:lnTo>
                    <a:pt x="909319" y="1380744"/>
                  </a:lnTo>
                  <a:lnTo>
                    <a:pt x="181864" y="1380744"/>
                  </a:lnTo>
                  <a:lnTo>
                    <a:pt x="133516" y="1374246"/>
                  </a:lnTo>
                  <a:lnTo>
                    <a:pt x="90072" y="1355911"/>
                  </a:lnTo>
                  <a:lnTo>
                    <a:pt x="53265" y="1327472"/>
                  </a:lnTo>
                  <a:lnTo>
                    <a:pt x="24828" y="1290662"/>
                  </a:lnTo>
                  <a:lnTo>
                    <a:pt x="6496" y="1247216"/>
                  </a:lnTo>
                  <a:lnTo>
                    <a:pt x="0" y="1198867"/>
                  </a:lnTo>
                  <a:lnTo>
                    <a:pt x="0" y="18186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62166" y="2785113"/>
              <a:ext cx="1938655" cy="1104900"/>
            </a:xfrm>
            <a:custGeom>
              <a:avLst/>
              <a:gdLst/>
              <a:ahLst/>
              <a:cxnLst/>
              <a:rect l="l" t="t" r="r" b="b"/>
              <a:pathLst>
                <a:path w="1938654" h="1104900">
                  <a:moveTo>
                    <a:pt x="1754377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1754377" y="1104900"/>
                  </a:lnTo>
                  <a:lnTo>
                    <a:pt x="1803331" y="1098321"/>
                  </a:lnTo>
                  <a:lnTo>
                    <a:pt x="1847321" y="1079757"/>
                  </a:lnTo>
                  <a:lnTo>
                    <a:pt x="1884591" y="1050961"/>
                  </a:lnTo>
                  <a:lnTo>
                    <a:pt x="1913385" y="1013689"/>
                  </a:lnTo>
                  <a:lnTo>
                    <a:pt x="1931949" y="969696"/>
                  </a:lnTo>
                  <a:lnTo>
                    <a:pt x="1938527" y="920737"/>
                  </a:lnTo>
                  <a:lnTo>
                    <a:pt x="1938527" y="184150"/>
                  </a:lnTo>
                  <a:lnTo>
                    <a:pt x="1931949" y="135196"/>
                  </a:lnTo>
                  <a:lnTo>
                    <a:pt x="1913385" y="91206"/>
                  </a:lnTo>
                  <a:lnTo>
                    <a:pt x="1884591" y="53936"/>
                  </a:lnTo>
                  <a:lnTo>
                    <a:pt x="1847321" y="25142"/>
                  </a:lnTo>
                  <a:lnTo>
                    <a:pt x="1803331" y="6578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BDCD7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62164" y="2785113"/>
              <a:ext cx="1938655" cy="1104900"/>
            </a:xfrm>
            <a:custGeom>
              <a:avLst/>
              <a:gdLst/>
              <a:ahLst/>
              <a:cxnLst/>
              <a:rect l="l" t="t" r="r" b="b"/>
              <a:pathLst>
                <a:path w="1938654" h="1104900">
                  <a:moveTo>
                    <a:pt x="1938527" y="184150"/>
                  </a:moveTo>
                  <a:lnTo>
                    <a:pt x="1938527" y="920737"/>
                  </a:lnTo>
                  <a:lnTo>
                    <a:pt x="1931949" y="969696"/>
                  </a:lnTo>
                  <a:lnTo>
                    <a:pt x="1913385" y="1013689"/>
                  </a:lnTo>
                  <a:lnTo>
                    <a:pt x="1884591" y="1050961"/>
                  </a:lnTo>
                  <a:lnTo>
                    <a:pt x="1847321" y="1079757"/>
                  </a:lnTo>
                  <a:lnTo>
                    <a:pt x="1803331" y="1098321"/>
                  </a:lnTo>
                  <a:lnTo>
                    <a:pt x="1754377" y="1104900"/>
                  </a:lnTo>
                  <a:lnTo>
                    <a:pt x="0" y="1104900"/>
                  </a:lnTo>
                  <a:lnTo>
                    <a:pt x="0" y="0"/>
                  </a:lnTo>
                  <a:lnTo>
                    <a:pt x="1754377" y="0"/>
                  </a:lnTo>
                  <a:lnTo>
                    <a:pt x="1803331" y="6578"/>
                  </a:lnTo>
                  <a:lnTo>
                    <a:pt x="1847321" y="25142"/>
                  </a:lnTo>
                  <a:lnTo>
                    <a:pt x="1884591" y="53936"/>
                  </a:lnTo>
                  <a:lnTo>
                    <a:pt x="1913385" y="91206"/>
                  </a:lnTo>
                  <a:lnTo>
                    <a:pt x="1931949" y="135196"/>
                  </a:lnTo>
                  <a:lnTo>
                    <a:pt x="1938527" y="184150"/>
                  </a:lnTo>
                  <a:close/>
                </a:path>
              </a:pathLst>
            </a:custGeom>
            <a:ln w="25400">
              <a:solidFill>
                <a:srgbClr val="D7EB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853" rIns="0" bIns="0" rtlCol="0" vert="horz">
            <a:spAutoFit/>
          </a:bodyPr>
          <a:lstStyle/>
          <a:p>
            <a:pPr marL="1068705">
              <a:lnSpc>
                <a:spcPct val="100000"/>
              </a:lnSpc>
              <a:spcBef>
                <a:spcPts val="100"/>
              </a:spcBef>
            </a:pPr>
            <a:r>
              <a:rPr dirty="0"/>
              <a:t>POSTING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ADVERTISING</a:t>
            </a:r>
            <a:r>
              <a:rPr dirty="0" spc="-30"/>
              <a:t> </a:t>
            </a:r>
            <a:r>
              <a:rPr dirty="0" spc="-20"/>
              <a:t>JOBS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6812112" y="2933342"/>
            <a:ext cx="1583690" cy="7670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50"/>
              </a:spcBef>
            </a:pPr>
            <a:r>
              <a:rPr dirty="0" sz="1300" spc="-10">
                <a:solidFill>
                  <a:srgbClr val="29475A"/>
                </a:solidFill>
                <a:latin typeface="Calibri"/>
                <a:cs typeface="Calibri"/>
              </a:rPr>
              <a:t>Partner</a:t>
            </a:r>
            <a:r>
              <a:rPr dirty="0" sz="13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with</a:t>
            </a:r>
            <a:r>
              <a:rPr dirty="0" sz="1300" spc="-10">
                <a:solidFill>
                  <a:srgbClr val="29475A"/>
                </a:solidFill>
                <a:latin typeface="Calibri"/>
                <a:cs typeface="Calibri"/>
              </a:rPr>
              <a:t> Marketing 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or</a:t>
            </a:r>
            <a:r>
              <a:rPr dirty="0" sz="13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a </a:t>
            </a:r>
            <a:r>
              <a:rPr dirty="0" sz="1300" spc="-10">
                <a:solidFill>
                  <a:srgbClr val="29475A"/>
                </a:solidFill>
                <a:latin typeface="Calibri"/>
                <a:cs typeface="Calibri"/>
              </a:rPr>
              <a:t>Creative</a:t>
            </a:r>
            <a:r>
              <a:rPr dirty="0" sz="13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9475A"/>
                </a:solidFill>
                <a:latin typeface="Calibri"/>
                <a:cs typeface="Calibri"/>
              </a:rPr>
              <a:t>Colleague 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29475A"/>
                </a:solidFill>
                <a:latin typeface="Calibri"/>
                <a:cs typeface="Calibri"/>
              </a:rPr>
              <a:t>Create</a:t>
            </a:r>
            <a:r>
              <a:rPr dirty="0" sz="1300" spc="-1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29475A"/>
                </a:solidFill>
                <a:latin typeface="Calibri"/>
                <a:cs typeface="Calibri"/>
              </a:rPr>
              <a:t>Engaging Images.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558282" y="2633729"/>
            <a:ext cx="3055620" cy="2718435"/>
            <a:chOff x="5558282" y="2633729"/>
            <a:chExt cx="3055620" cy="2718435"/>
          </a:xfrm>
        </p:grpSpPr>
        <p:sp>
          <p:nvSpPr>
            <p:cNvPr id="14" name="object 14" descr=""/>
            <p:cNvSpPr/>
            <p:nvPr/>
          </p:nvSpPr>
          <p:spPr>
            <a:xfrm>
              <a:off x="5570982" y="2646429"/>
              <a:ext cx="1091565" cy="1381125"/>
            </a:xfrm>
            <a:custGeom>
              <a:avLst/>
              <a:gdLst/>
              <a:ahLst/>
              <a:cxnLst/>
              <a:rect l="l" t="t" r="r" b="b"/>
              <a:pathLst>
                <a:path w="1091565" h="1381125">
                  <a:moveTo>
                    <a:pt x="909319" y="0"/>
                  </a:moveTo>
                  <a:lnTo>
                    <a:pt x="181864" y="0"/>
                  </a:lnTo>
                  <a:lnTo>
                    <a:pt x="133516" y="6496"/>
                  </a:lnTo>
                  <a:lnTo>
                    <a:pt x="90072" y="24828"/>
                  </a:lnTo>
                  <a:lnTo>
                    <a:pt x="53265" y="53265"/>
                  </a:lnTo>
                  <a:lnTo>
                    <a:pt x="24828" y="90072"/>
                  </a:lnTo>
                  <a:lnTo>
                    <a:pt x="6496" y="133516"/>
                  </a:lnTo>
                  <a:lnTo>
                    <a:pt x="0" y="181863"/>
                  </a:lnTo>
                  <a:lnTo>
                    <a:pt x="0" y="1198867"/>
                  </a:lnTo>
                  <a:lnTo>
                    <a:pt x="6496" y="1247216"/>
                  </a:lnTo>
                  <a:lnTo>
                    <a:pt x="24828" y="1290662"/>
                  </a:lnTo>
                  <a:lnTo>
                    <a:pt x="53265" y="1327472"/>
                  </a:lnTo>
                  <a:lnTo>
                    <a:pt x="90072" y="1355911"/>
                  </a:lnTo>
                  <a:lnTo>
                    <a:pt x="133516" y="1374246"/>
                  </a:lnTo>
                  <a:lnTo>
                    <a:pt x="181864" y="1380744"/>
                  </a:lnTo>
                  <a:lnTo>
                    <a:pt x="909319" y="1380744"/>
                  </a:lnTo>
                  <a:lnTo>
                    <a:pt x="957667" y="1374246"/>
                  </a:lnTo>
                  <a:lnTo>
                    <a:pt x="1001111" y="1355911"/>
                  </a:lnTo>
                  <a:lnTo>
                    <a:pt x="1037918" y="1327472"/>
                  </a:lnTo>
                  <a:lnTo>
                    <a:pt x="1066355" y="1290662"/>
                  </a:lnTo>
                  <a:lnTo>
                    <a:pt x="1084687" y="1247216"/>
                  </a:lnTo>
                  <a:lnTo>
                    <a:pt x="1091184" y="1198867"/>
                  </a:lnTo>
                  <a:lnTo>
                    <a:pt x="1091184" y="181863"/>
                  </a:lnTo>
                  <a:lnTo>
                    <a:pt x="1084687" y="133516"/>
                  </a:lnTo>
                  <a:lnTo>
                    <a:pt x="1066355" y="90072"/>
                  </a:lnTo>
                  <a:lnTo>
                    <a:pt x="1037918" y="53265"/>
                  </a:lnTo>
                  <a:lnTo>
                    <a:pt x="1001111" y="24828"/>
                  </a:lnTo>
                  <a:lnTo>
                    <a:pt x="957667" y="6496"/>
                  </a:lnTo>
                  <a:lnTo>
                    <a:pt x="909319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70982" y="2646429"/>
              <a:ext cx="1091565" cy="1381125"/>
            </a:xfrm>
            <a:custGeom>
              <a:avLst/>
              <a:gdLst/>
              <a:ahLst/>
              <a:cxnLst/>
              <a:rect l="l" t="t" r="r" b="b"/>
              <a:pathLst>
                <a:path w="1091565" h="1381125">
                  <a:moveTo>
                    <a:pt x="0" y="181863"/>
                  </a:moveTo>
                  <a:lnTo>
                    <a:pt x="6496" y="133516"/>
                  </a:lnTo>
                  <a:lnTo>
                    <a:pt x="24828" y="90072"/>
                  </a:lnTo>
                  <a:lnTo>
                    <a:pt x="53265" y="53265"/>
                  </a:lnTo>
                  <a:lnTo>
                    <a:pt x="90072" y="24828"/>
                  </a:lnTo>
                  <a:lnTo>
                    <a:pt x="133516" y="6496"/>
                  </a:lnTo>
                  <a:lnTo>
                    <a:pt x="181864" y="0"/>
                  </a:lnTo>
                  <a:lnTo>
                    <a:pt x="909319" y="0"/>
                  </a:lnTo>
                  <a:lnTo>
                    <a:pt x="957667" y="6496"/>
                  </a:lnTo>
                  <a:lnTo>
                    <a:pt x="1001111" y="24828"/>
                  </a:lnTo>
                  <a:lnTo>
                    <a:pt x="1037918" y="53265"/>
                  </a:lnTo>
                  <a:lnTo>
                    <a:pt x="1066355" y="90072"/>
                  </a:lnTo>
                  <a:lnTo>
                    <a:pt x="1084687" y="133516"/>
                  </a:lnTo>
                  <a:lnTo>
                    <a:pt x="1091184" y="181863"/>
                  </a:lnTo>
                  <a:lnTo>
                    <a:pt x="1091184" y="1198867"/>
                  </a:lnTo>
                  <a:lnTo>
                    <a:pt x="1084687" y="1247216"/>
                  </a:lnTo>
                  <a:lnTo>
                    <a:pt x="1066355" y="1290662"/>
                  </a:lnTo>
                  <a:lnTo>
                    <a:pt x="1037918" y="1327472"/>
                  </a:lnTo>
                  <a:lnTo>
                    <a:pt x="1001111" y="1355911"/>
                  </a:lnTo>
                  <a:lnTo>
                    <a:pt x="957667" y="1374246"/>
                  </a:lnTo>
                  <a:lnTo>
                    <a:pt x="909319" y="1380744"/>
                  </a:lnTo>
                  <a:lnTo>
                    <a:pt x="181864" y="1380744"/>
                  </a:lnTo>
                  <a:lnTo>
                    <a:pt x="133516" y="1374246"/>
                  </a:lnTo>
                  <a:lnTo>
                    <a:pt x="90072" y="1355911"/>
                  </a:lnTo>
                  <a:lnTo>
                    <a:pt x="53265" y="1327472"/>
                  </a:lnTo>
                  <a:lnTo>
                    <a:pt x="24828" y="1290662"/>
                  </a:lnTo>
                  <a:lnTo>
                    <a:pt x="6496" y="1247216"/>
                  </a:lnTo>
                  <a:lnTo>
                    <a:pt x="0" y="1198867"/>
                  </a:lnTo>
                  <a:lnTo>
                    <a:pt x="0" y="18186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662166" y="4234437"/>
              <a:ext cx="1938655" cy="1104900"/>
            </a:xfrm>
            <a:custGeom>
              <a:avLst/>
              <a:gdLst/>
              <a:ahLst/>
              <a:cxnLst/>
              <a:rect l="l" t="t" r="r" b="b"/>
              <a:pathLst>
                <a:path w="1938654" h="1104900">
                  <a:moveTo>
                    <a:pt x="1754377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1754377" y="1104900"/>
                  </a:lnTo>
                  <a:lnTo>
                    <a:pt x="1803331" y="1098321"/>
                  </a:lnTo>
                  <a:lnTo>
                    <a:pt x="1847321" y="1079757"/>
                  </a:lnTo>
                  <a:lnTo>
                    <a:pt x="1884591" y="1050961"/>
                  </a:lnTo>
                  <a:lnTo>
                    <a:pt x="1913385" y="1013689"/>
                  </a:lnTo>
                  <a:lnTo>
                    <a:pt x="1931949" y="969696"/>
                  </a:lnTo>
                  <a:lnTo>
                    <a:pt x="1938527" y="920737"/>
                  </a:lnTo>
                  <a:lnTo>
                    <a:pt x="1938527" y="184150"/>
                  </a:lnTo>
                  <a:lnTo>
                    <a:pt x="1931949" y="135196"/>
                  </a:lnTo>
                  <a:lnTo>
                    <a:pt x="1913385" y="91206"/>
                  </a:lnTo>
                  <a:lnTo>
                    <a:pt x="1884591" y="53936"/>
                  </a:lnTo>
                  <a:lnTo>
                    <a:pt x="1847321" y="25142"/>
                  </a:lnTo>
                  <a:lnTo>
                    <a:pt x="1803331" y="6578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E6F4E8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662164" y="4234437"/>
              <a:ext cx="1938655" cy="1104900"/>
            </a:xfrm>
            <a:custGeom>
              <a:avLst/>
              <a:gdLst/>
              <a:ahLst/>
              <a:cxnLst/>
              <a:rect l="l" t="t" r="r" b="b"/>
              <a:pathLst>
                <a:path w="1938654" h="1104900">
                  <a:moveTo>
                    <a:pt x="1938527" y="184150"/>
                  </a:moveTo>
                  <a:lnTo>
                    <a:pt x="1938527" y="920737"/>
                  </a:lnTo>
                  <a:lnTo>
                    <a:pt x="1931949" y="969696"/>
                  </a:lnTo>
                  <a:lnTo>
                    <a:pt x="1913385" y="1013689"/>
                  </a:lnTo>
                  <a:lnTo>
                    <a:pt x="1884591" y="1050961"/>
                  </a:lnTo>
                  <a:lnTo>
                    <a:pt x="1847321" y="1079757"/>
                  </a:lnTo>
                  <a:lnTo>
                    <a:pt x="1803331" y="1098321"/>
                  </a:lnTo>
                  <a:lnTo>
                    <a:pt x="1754377" y="1104900"/>
                  </a:lnTo>
                  <a:lnTo>
                    <a:pt x="0" y="1104900"/>
                  </a:lnTo>
                  <a:lnTo>
                    <a:pt x="0" y="0"/>
                  </a:lnTo>
                  <a:lnTo>
                    <a:pt x="1754377" y="0"/>
                  </a:lnTo>
                  <a:lnTo>
                    <a:pt x="1803331" y="6578"/>
                  </a:lnTo>
                  <a:lnTo>
                    <a:pt x="1847321" y="25142"/>
                  </a:lnTo>
                  <a:lnTo>
                    <a:pt x="1884591" y="53936"/>
                  </a:lnTo>
                  <a:lnTo>
                    <a:pt x="1913385" y="91206"/>
                  </a:lnTo>
                  <a:lnTo>
                    <a:pt x="1931949" y="135196"/>
                  </a:lnTo>
                  <a:lnTo>
                    <a:pt x="1938527" y="184150"/>
                  </a:lnTo>
                  <a:close/>
                </a:path>
              </a:pathLst>
            </a:custGeom>
            <a:ln w="25400">
              <a:solidFill>
                <a:srgbClr val="E9EBE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812112" y="4473658"/>
            <a:ext cx="1353185" cy="5861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50"/>
              </a:spcBef>
            </a:pP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Put</a:t>
            </a:r>
            <a:r>
              <a:rPr dirty="0" sz="13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Money</a:t>
            </a:r>
            <a:r>
              <a:rPr dirty="0" sz="13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29475A"/>
                </a:solidFill>
                <a:latin typeface="Calibri"/>
                <a:cs typeface="Calibri"/>
              </a:rPr>
              <a:t>Towards </a:t>
            </a:r>
            <a:r>
              <a:rPr dirty="0" sz="1300" b="1">
                <a:solidFill>
                  <a:srgbClr val="29475A"/>
                </a:solidFill>
                <a:latin typeface="Calibri"/>
                <a:cs typeface="Calibri"/>
              </a:rPr>
              <a:t>Boosting</a:t>
            </a:r>
            <a:r>
              <a:rPr dirty="0" sz="1300" spc="-7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25" b="1">
                <a:solidFill>
                  <a:srgbClr val="29475A"/>
                </a:solidFill>
                <a:latin typeface="Calibri"/>
                <a:cs typeface="Calibri"/>
              </a:rPr>
              <a:t>and </a:t>
            </a:r>
            <a:r>
              <a:rPr dirty="0" sz="1300" spc="-10" b="1">
                <a:solidFill>
                  <a:srgbClr val="29475A"/>
                </a:solidFill>
                <a:latin typeface="Calibri"/>
                <a:cs typeface="Calibri"/>
              </a:rPr>
              <a:t>Advertising.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558282" y="4083053"/>
            <a:ext cx="1116965" cy="1406525"/>
            <a:chOff x="5558282" y="4083053"/>
            <a:chExt cx="1116965" cy="1406525"/>
          </a:xfrm>
        </p:grpSpPr>
        <p:sp>
          <p:nvSpPr>
            <p:cNvPr id="20" name="object 20" descr=""/>
            <p:cNvSpPr/>
            <p:nvPr/>
          </p:nvSpPr>
          <p:spPr>
            <a:xfrm>
              <a:off x="5570982" y="4095753"/>
              <a:ext cx="1091565" cy="1381125"/>
            </a:xfrm>
            <a:custGeom>
              <a:avLst/>
              <a:gdLst/>
              <a:ahLst/>
              <a:cxnLst/>
              <a:rect l="l" t="t" r="r" b="b"/>
              <a:pathLst>
                <a:path w="1091565" h="1381125">
                  <a:moveTo>
                    <a:pt x="909319" y="0"/>
                  </a:moveTo>
                  <a:lnTo>
                    <a:pt x="181864" y="0"/>
                  </a:lnTo>
                  <a:lnTo>
                    <a:pt x="133516" y="6496"/>
                  </a:lnTo>
                  <a:lnTo>
                    <a:pt x="90072" y="24828"/>
                  </a:lnTo>
                  <a:lnTo>
                    <a:pt x="53265" y="53265"/>
                  </a:lnTo>
                  <a:lnTo>
                    <a:pt x="24828" y="90072"/>
                  </a:lnTo>
                  <a:lnTo>
                    <a:pt x="6496" y="133516"/>
                  </a:lnTo>
                  <a:lnTo>
                    <a:pt x="0" y="181863"/>
                  </a:lnTo>
                  <a:lnTo>
                    <a:pt x="0" y="1198867"/>
                  </a:lnTo>
                  <a:lnTo>
                    <a:pt x="6496" y="1247216"/>
                  </a:lnTo>
                  <a:lnTo>
                    <a:pt x="24828" y="1290662"/>
                  </a:lnTo>
                  <a:lnTo>
                    <a:pt x="53265" y="1327472"/>
                  </a:lnTo>
                  <a:lnTo>
                    <a:pt x="90072" y="1355911"/>
                  </a:lnTo>
                  <a:lnTo>
                    <a:pt x="133516" y="1374246"/>
                  </a:lnTo>
                  <a:lnTo>
                    <a:pt x="181864" y="1380743"/>
                  </a:lnTo>
                  <a:lnTo>
                    <a:pt x="909319" y="1380743"/>
                  </a:lnTo>
                  <a:lnTo>
                    <a:pt x="957667" y="1374246"/>
                  </a:lnTo>
                  <a:lnTo>
                    <a:pt x="1001111" y="1355911"/>
                  </a:lnTo>
                  <a:lnTo>
                    <a:pt x="1037918" y="1327472"/>
                  </a:lnTo>
                  <a:lnTo>
                    <a:pt x="1066355" y="1290662"/>
                  </a:lnTo>
                  <a:lnTo>
                    <a:pt x="1084687" y="1247216"/>
                  </a:lnTo>
                  <a:lnTo>
                    <a:pt x="1091184" y="1198867"/>
                  </a:lnTo>
                  <a:lnTo>
                    <a:pt x="1091184" y="181863"/>
                  </a:lnTo>
                  <a:lnTo>
                    <a:pt x="1084687" y="133516"/>
                  </a:lnTo>
                  <a:lnTo>
                    <a:pt x="1066355" y="90072"/>
                  </a:lnTo>
                  <a:lnTo>
                    <a:pt x="1037918" y="53265"/>
                  </a:lnTo>
                  <a:lnTo>
                    <a:pt x="1001111" y="24828"/>
                  </a:lnTo>
                  <a:lnTo>
                    <a:pt x="957667" y="6496"/>
                  </a:lnTo>
                  <a:lnTo>
                    <a:pt x="909319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70982" y="4095753"/>
              <a:ext cx="1091565" cy="1381125"/>
            </a:xfrm>
            <a:custGeom>
              <a:avLst/>
              <a:gdLst/>
              <a:ahLst/>
              <a:cxnLst/>
              <a:rect l="l" t="t" r="r" b="b"/>
              <a:pathLst>
                <a:path w="1091565" h="1381125">
                  <a:moveTo>
                    <a:pt x="0" y="181863"/>
                  </a:moveTo>
                  <a:lnTo>
                    <a:pt x="6496" y="133516"/>
                  </a:lnTo>
                  <a:lnTo>
                    <a:pt x="24828" y="90072"/>
                  </a:lnTo>
                  <a:lnTo>
                    <a:pt x="53265" y="53265"/>
                  </a:lnTo>
                  <a:lnTo>
                    <a:pt x="90072" y="24828"/>
                  </a:lnTo>
                  <a:lnTo>
                    <a:pt x="133516" y="6496"/>
                  </a:lnTo>
                  <a:lnTo>
                    <a:pt x="181864" y="0"/>
                  </a:lnTo>
                  <a:lnTo>
                    <a:pt x="909319" y="0"/>
                  </a:lnTo>
                  <a:lnTo>
                    <a:pt x="957667" y="6496"/>
                  </a:lnTo>
                  <a:lnTo>
                    <a:pt x="1001111" y="24828"/>
                  </a:lnTo>
                  <a:lnTo>
                    <a:pt x="1037918" y="53265"/>
                  </a:lnTo>
                  <a:lnTo>
                    <a:pt x="1066355" y="90072"/>
                  </a:lnTo>
                  <a:lnTo>
                    <a:pt x="1084687" y="133516"/>
                  </a:lnTo>
                  <a:lnTo>
                    <a:pt x="1091184" y="181863"/>
                  </a:lnTo>
                  <a:lnTo>
                    <a:pt x="1091184" y="1198867"/>
                  </a:lnTo>
                  <a:lnTo>
                    <a:pt x="1084687" y="1247216"/>
                  </a:lnTo>
                  <a:lnTo>
                    <a:pt x="1066355" y="1290662"/>
                  </a:lnTo>
                  <a:lnTo>
                    <a:pt x="1037918" y="1327472"/>
                  </a:lnTo>
                  <a:lnTo>
                    <a:pt x="1001111" y="1355911"/>
                  </a:lnTo>
                  <a:lnTo>
                    <a:pt x="957667" y="1374246"/>
                  </a:lnTo>
                  <a:lnTo>
                    <a:pt x="909319" y="1380743"/>
                  </a:lnTo>
                  <a:lnTo>
                    <a:pt x="181864" y="1380743"/>
                  </a:lnTo>
                  <a:lnTo>
                    <a:pt x="133516" y="1374246"/>
                  </a:lnTo>
                  <a:lnTo>
                    <a:pt x="90072" y="1355911"/>
                  </a:lnTo>
                  <a:lnTo>
                    <a:pt x="53265" y="1327472"/>
                  </a:lnTo>
                  <a:lnTo>
                    <a:pt x="24828" y="1290662"/>
                  </a:lnTo>
                  <a:lnTo>
                    <a:pt x="6496" y="1247216"/>
                  </a:lnTo>
                  <a:lnTo>
                    <a:pt x="0" y="1198867"/>
                  </a:lnTo>
                  <a:lnTo>
                    <a:pt x="0" y="18186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893942" y="1574446"/>
            <a:ext cx="2542540" cy="3622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  <a:tabLst>
                <a:tab pos="930275" algn="l"/>
              </a:tabLst>
            </a:pPr>
            <a:r>
              <a:rPr dirty="0" baseline="-24786" sz="9750" spc="-7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-24786" sz="9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Make</a:t>
            </a:r>
            <a:r>
              <a:rPr dirty="0" sz="13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it</a:t>
            </a:r>
            <a:r>
              <a:rPr dirty="0" sz="13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29475A"/>
                </a:solidFill>
                <a:latin typeface="Calibri"/>
                <a:cs typeface="Calibri"/>
              </a:rPr>
              <a:t>Appealing</a:t>
            </a:r>
            <a:r>
              <a:rPr dirty="0" sz="1300" spc="-3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25" b="1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endParaRPr sz="1300">
              <a:latin typeface="Calibri"/>
              <a:cs typeface="Calibri"/>
            </a:endParaRPr>
          </a:p>
          <a:p>
            <a:pPr marL="930275">
              <a:lnSpc>
                <a:spcPts val="910"/>
              </a:lnSpc>
            </a:pP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Both</a:t>
            </a:r>
            <a:r>
              <a:rPr dirty="0" sz="13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29475A"/>
                </a:solidFill>
                <a:latin typeface="Calibri"/>
                <a:cs typeface="Calibri"/>
              </a:rPr>
              <a:t>Search</a:t>
            </a:r>
            <a:r>
              <a:rPr dirty="0" sz="13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29475A"/>
                </a:solidFill>
                <a:latin typeface="Calibri"/>
                <a:cs typeface="Calibri"/>
              </a:rPr>
              <a:t>Algorithms</a:t>
            </a:r>
            <a:endParaRPr sz="1300">
              <a:latin typeface="Calibri"/>
              <a:cs typeface="Calibri"/>
            </a:endParaRPr>
          </a:p>
          <a:p>
            <a:pPr marL="930275">
              <a:lnSpc>
                <a:spcPts val="1495"/>
              </a:lnSpc>
            </a:pPr>
            <a:r>
              <a:rPr dirty="0" sz="13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3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29475A"/>
                </a:solidFill>
                <a:latin typeface="Calibri"/>
                <a:cs typeface="Calibri"/>
              </a:rPr>
              <a:t>Humans.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65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15"/>
              </a:spcBef>
            </a:pPr>
            <a:r>
              <a:rPr dirty="0" sz="65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65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286" y="-4762"/>
            <a:ext cx="9153525" cy="6863080"/>
            <a:chOff x="-6286" y="-4762"/>
            <a:chExt cx="915352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64031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2730" cy="5655945"/>
            </a:xfrm>
            <a:custGeom>
              <a:avLst/>
              <a:gdLst/>
              <a:ahLst/>
              <a:cxnLst/>
              <a:rect l="l" t="t" r="r" b="b"/>
              <a:pathLst>
                <a:path w="9142730" h="5655945">
                  <a:moveTo>
                    <a:pt x="9142476" y="0"/>
                  </a:moveTo>
                  <a:lnTo>
                    <a:pt x="0" y="0"/>
                  </a:lnTo>
                  <a:lnTo>
                    <a:pt x="0" y="5655564"/>
                  </a:lnTo>
                  <a:lnTo>
                    <a:pt x="9142476" y="5655564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82C789">
                <a:alpha val="7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-1524" y="0"/>
              <a:ext cx="9144000" cy="5655945"/>
            </a:xfrm>
            <a:custGeom>
              <a:avLst/>
              <a:gdLst/>
              <a:ahLst/>
              <a:cxnLst/>
              <a:rect l="l" t="t" r="r" b="b"/>
              <a:pathLst>
                <a:path w="9144000" h="5655945">
                  <a:moveTo>
                    <a:pt x="0" y="0"/>
                  </a:moveTo>
                  <a:lnTo>
                    <a:pt x="9144000" y="0"/>
                  </a:lnTo>
                  <a:lnTo>
                    <a:pt x="9144000" y="5655564"/>
                  </a:lnTo>
                  <a:lnTo>
                    <a:pt x="0" y="56555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746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7547" y="2076598"/>
            <a:ext cx="5205730" cy="12592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AFBFC"/>
                </a:solidFill>
              </a:rPr>
              <a:t>Physician</a:t>
            </a:r>
            <a:r>
              <a:rPr dirty="0" sz="4800" spc="-155">
                <a:solidFill>
                  <a:srgbClr val="FAFBFC"/>
                </a:solidFill>
              </a:rPr>
              <a:t> </a:t>
            </a:r>
            <a:r>
              <a:rPr dirty="0" sz="4800" spc="-10">
                <a:solidFill>
                  <a:srgbClr val="FAFBFC"/>
                </a:solidFill>
              </a:rPr>
              <a:t>Retention</a:t>
            </a:r>
            <a:endParaRPr sz="4800"/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Focus</a:t>
            </a:r>
            <a:r>
              <a:rPr dirty="0" sz="3200" spc="-4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on</a:t>
            </a:r>
            <a:r>
              <a:rPr dirty="0" sz="3200" spc="-4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clinical</a:t>
            </a:r>
            <a:r>
              <a:rPr dirty="0" sz="3200" spc="-2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and</a:t>
            </a:r>
            <a:r>
              <a:rPr dirty="0" sz="3200" spc="-2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cultural</a:t>
            </a:r>
            <a:r>
              <a:rPr dirty="0" sz="3200" spc="-2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spc="-25" b="0">
                <a:solidFill>
                  <a:srgbClr val="FAFBFC"/>
                </a:solidFill>
                <a:latin typeface="Calibri"/>
                <a:cs typeface="Calibri"/>
              </a:rPr>
              <a:t>fit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2867" y="4060489"/>
            <a:ext cx="2865120" cy="1496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8290">
              <a:lnSpc>
                <a:spcPts val="4450"/>
              </a:lnSpc>
              <a:spcBef>
                <a:spcPts val="95"/>
              </a:spcBef>
            </a:pPr>
            <a:r>
              <a:rPr dirty="0" sz="4000" b="1">
                <a:solidFill>
                  <a:srgbClr val="1C5A73"/>
                </a:solidFill>
                <a:latin typeface="Calibri"/>
                <a:cs typeface="Calibri"/>
              </a:rPr>
              <a:t>Tim</a:t>
            </a:r>
            <a:r>
              <a:rPr dirty="0" sz="4000" spc="-70" b="1">
                <a:solidFill>
                  <a:srgbClr val="1C5A73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1C5A73"/>
                </a:solidFill>
                <a:latin typeface="Calibri"/>
                <a:cs typeface="Calibri"/>
              </a:rPr>
              <a:t>Sheley</a:t>
            </a:r>
            <a:endParaRPr sz="4000">
              <a:latin typeface="Calibri"/>
              <a:cs typeface="Calibri"/>
            </a:endParaRPr>
          </a:p>
          <a:p>
            <a:pPr marL="35560">
              <a:lnSpc>
                <a:spcPts val="2290"/>
              </a:lnSpc>
            </a:pPr>
            <a:r>
              <a:rPr dirty="0" sz="2200" spc="-10" b="1">
                <a:solidFill>
                  <a:srgbClr val="8D949B"/>
                </a:solidFill>
                <a:latin typeface="Calibri"/>
                <a:cs typeface="Calibri"/>
              </a:rPr>
              <a:t>Executive</a:t>
            </a:r>
            <a:r>
              <a:rPr dirty="0" sz="2200" spc="-45" b="1">
                <a:solidFill>
                  <a:srgbClr val="8D949B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8D949B"/>
                </a:solidFill>
                <a:latin typeface="Calibri"/>
                <a:cs typeface="Calibri"/>
              </a:rPr>
              <a:t>Vice</a:t>
            </a:r>
            <a:r>
              <a:rPr dirty="0" sz="2200" spc="-70" b="1">
                <a:solidFill>
                  <a:srgbClr val="8D949B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8D949B"/>
                </a:solidFill>
                <a:latin typeface="Calibri"/>
                <a:cs typeface="Calibri"/>
              </a:rPr>
              <a:t>President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</a:rPr>
              <a:t>770.643.5554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  <a:hlinkClick r:id="rId2"/>
              </a:rPr>
              <a:t>sheley@jpsearch.com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00" y="527304"/>
            <a:ext cx="2581655" cy="36134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67466" y="4034744"/>
            <a:ext cx="226822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C5A73"/>
                </a:solidFill>
                <a:latin typeface="Calibri"/>
                <a:cs typeface="Calibri"/>
              </a:rPr>
              <a:t>Carly</a:t>
            </a:r>
            <a:r>
              <a:rPr dirty="0" sz="4000" spc="-90" b="1">
                <a:solidFill>
                  <a:srgbClr val="1C5A73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1C5A73"/>
                </a:solidFill>
                <a:latin typeface="Calibri"/>
                <a:cs typeface="Calibri"/>
              </a:rPr>
              <a:t>Clem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5175740" y="4595774"/>
            <a:ext cx="3144520" cy="9664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275">
              <a:lnSpc>
                <a:spcPts val="2625"/>
              </a:lnSpc>
              <a:spcBef>
                <a:spcPts val="95"/>
              </a:spcBef>
            </a:pPr>
            <a:r>
              <a:rPr dirty="0" sz="2200" spc="-45" b="1">
                <a:solidFill>
                  <a:srgbClr val="7E7E7E"/>
                </a:solidFill>
                <a:latin typeface="Calibri"/>
                <a:cs typeface="Calibri"/>
              </a:rPr>
              <a:t>Sr.</a:t>
            </a:r>
            <a:r>
              <a:rPr dirty="0" sz="2200" spc="-8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7E7E7E"/>
                </a:solidFill>
                <a:latin typeface="Calibri"/>
                <a:cs typeface="Calibri"/>
              </a:rPr>
              <a:t>Director</a:t>
            </a:r>
            <a:r>
              <a:rPr dirty="0" sz="22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22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7E7E7E"/>
                </a:solidFill>
                <a:latin typeface="Calibri"/>
                <a:cs typeface="Calibri"/>
              </a:rPr>
              <a:t>Recruitment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85"/>
              </a:lnSpc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</a:rPr>
              <a:t>770.643.5520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  <a:hlinkClick r:id="rId4"/>
              </a:rPr>
              <a:t>cclem@jpsearch.com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2915" rIns="0" bIns="0" rtlCol="0" vert="horz">
            <a:spAutoFit/>
          </a:bodyPr>
          <a:lstStyle/>
          <a:p>
            <a:pPr marL="1496695" marR="5080" indent="-838200">
              <a:lnSpc>
                <a:spcPct val="80000"/>
              </a:lnSpc>
              <a:spcBef>
                <a:spcPts val="910"/>
              </a:spcBef>
            </a:pPr>
            <a:r>
              <a:rPr dirty="0" sz="3400"/>
              <a:t>A</a:t>
            </a:r>
            <a:r>
              <a:rPr dirty="0" sz="3400" spc="-125"/>
              <a:t> </a:t>
            </a:r>
            <a:r>
              <a:rPr dirty="0" sz="3400" spc="-30"/>
              <a:t>CULTURAL</a:t>
            </a:r>
            <a:r>
              <a:rPr dirty="0" sz="3400" spc="-85"/>
              <a:t> </a:t>
            </a:r>
            <a:r>
              <a:rPr dirty="0" sz="3400" spc="-10"/>
              <a:t>BLUEPRINT</a:t>
            </a:r>
            <a:r>
              <a:rPr dirty="0" sz="3400" spc="-100"/>
              <a:t> </a:t>
            </a:r>
            <a:r>
              <a:rPr dirty="0" sz="3400"/>
              <a:t>FOR</a:t>
            </a:r>
            <a:r>
              <a:rPr dirty="0" sz="3400" spc="-114"/>
              <a:t> </a:t>
            </a:r>
            <a:r>
              <a:rPr dirty="0" sz="3400" spc="-10"/>
              <a:t>PHYSICIAN </a:t>
            </a:r>
            <a:r>
              <a:rPr dirty="0" sz="3400"/>
              <a:t>RERUITMENT</a:t>
            </a:r>
            <a:r>
              <a:rPr dirty="0" sz="3400" spc="-110"/>
              <a:t> </a:t>
            </a:r>
            <a:r>
              <a:rPr dirty="0" sz="3400"/>
              <a:t>AND</a:t>
            </a:r>
            <a:r>
              <a:rPr dirty="0" sz="3400" spc="-140"/>
              <a:t> </a:t>
            </a:r>
            <a:r>
              <a:rPr dirty="0" sz="3400" spc="-10"/>
              <a:t>RETENTION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3644" y="1487424"/>
            <a:ext cx="5696711" cy="388315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401" y="378529"/>
            <a:ext cx="67322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BUILDING</a:t>
            </a:r>
            <a:r>
              <a:rPr dirty="0" spc="-20"/>
              <a:t> </a:t>
            </a:r>
            <a:r>
              <a:rPr dirty="0"/>
              <a:t>BLOCKS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CULTURE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5138" y="1111255"/>
            <a:ext cx="8715375" cy="1290320"/>
            <a:chOff x="215138" y="1111255"/>
            <a:chExt cx="8715375" cy="1290320"/>
          </a:xfrm>
        </p:grpSpPr>
        <p:sp>
          <p:nvSpPr>
            <p:cNvPr id="4" name="object 4" descr=""/>
            <p:cNvSpPr/>
            <p:nvPr/>
          </p:nvSpPr>
          <p:spPr>
            <a:xfrm>
              <a:off x="227838" y="1123955"/>
              <a:ext cx="8689975" cy="1264920"/>
            </a:xfrm>
            <a:custGeom>
              <a:avLst/>
              <a:gdLst/>
              <a:ahLst/>
              <a:cxnLst/>
              <a:rect l="l" t="t" r="r" b="b"/>
              <a:pathLst>
                <a:path w="8689975" h="1264920">
                  <a:moveTo>
                    <a:pt x="8057388" y="0"/>
                  </a:moveTo>
                  <a:lnTo>
                    <a:pt x="8057388" y="316229"/>
                  </a:lnTo>
                  <a:lnTo>
                    <a:pt x="0" y="316229"/>
                  </a:lnTo>
                  <a:lnTo>
                    <a:pt x="0" y="948689"/>
                  </a:lnTo>
                  <a:lnTo>
                    <a:pt x="8057388" y="948689"/>
                  </a:lnTo>
                  <a:lnTo>
                    <a:pt x="8057388" y="1264919"/>
                  </a:lnTo>
                  <a:lnTo>
                    <a:pt x="8689848" y="632459"/>
                  </a:lnTo>
                  <a:lnTo>
                    <a:pt x="8057388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7838" y="1123955"/>
              <a:ext cx="8689975" cy="1264920"/>
            </a:xfrm>
            <a:custGeom>
              <a:avLst/>
              <a:gdLst/>
              <a:ahLst/>
              <a:cxnLst/>
              <a:rect l="l" t="t" r="r" b="b"/>
              <a:pathLst>
                <a:path w="8689975" h="1264920">
                  <a:moveTo>
                    <a:pt x="0" y="316229"/>
                  </a:moveTo>
                  <a:lnTo>
                    <a:pt x="8057388" y="316229"/>
                  </a:lnTo>
                  <a:lnTo>
                    <a:pt x="8057388" y="0"/>
                  </a:lnTo>
                  <a:lnTo>
                    <a:pt x="8689848" y="632459"/>
                  </a:lnTo>
                  <a:lnTo>
                    <a:pt x="8057388" y="1264919"/>
                  </a:lnTo>
                  <a:lnTo>
                    <a:pt x="8057388" y="948689"/>
                  </a:lnTo>
                  <a:lnTo>
                    <a:pt x="0" y="948689"/>
                  </a:lnTo>
                  <a:lnTo>
                    <a:pt x="0" y="3162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05747" y="1469145"/>
            <a:ext cx="19392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27838" y="2099310"/>
            <a:ext cx="2676525" cy="2438400"/>
          </a:xfrm>
          <a:custGeom>
            <a:avLst/>
            <a:gdLst/>
            <a:ahLst/>
            <a:cxnLst/>
            <a:rect l="l" t="t" r="r" b="b"/>
            <a:pathLst>
              <a:path w="2676525" h="2438400">
                <a:moveTo>
                  <a:pt x="0" y="0"/>
                </a:moveTo>
                <a:lnTo>
                  <a:pt x="2676144" y="0"/>
                </a:lnTo>
                <a:lnTo>
                  <a:pt x="2676144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C5A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40538" y="2045002"/>
            <a:ext cx="2651125" cy="125095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Shared</a:t>
            </a:r>
            <a:r>
              <a:rPr dirty="0" sz="17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mission</a:t>
            </a:r>
            <a:endParaRPr sz="1700">
              <a:latin typeface="Calibri"/>
              <a:cs typeface="Calibri"/>
            </a:endParaRPr>
          </a:p>
          <a:p>
            <a:pPr marL="50800" marR="420370">
              <a:lnSpc>
                <a:spcPts val="1860"/>
              </a:lnSpc>
              <a:spcBef>
                <a:spcPts val="765"/>
              </a:spcBef>
            </a:pP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Behaviors</a:t>
            </a:r>
            <a:r>
              <a:rPr dirty="0" sz="17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that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align</a:t>
            </a:r>
            <a:r>
              <a:rPr dirty="0" sz="17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29475A"/>
                </a:solidFill>
                <a:latin typeface="Calibri"/>
                <a:cs typeface="Calibri"/>
              </a:rPr>
              <a:t>with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values</a:t>
            </a:r>
            <a:endParaRPr sz="17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dirty="0" sz="1700" spc="-40">
                <a:solidFill>
                  <a:srgbClr val="29475A"/>
                </a:solidFill>
                <a:latin typeface="Calibri"/>
                <a:cs typeface="Calibri"/>
              </a:rPr>
              <a:t>Top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reason</a:t>
            </a:r>
            <a:r>
              <a:rPr dirty="0" sz="17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17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turnover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891282" y="1533401"/>
            <a:ext cx="6039485" cy="1290320"/>
            <a:chOff x="2891282" y="1533401"/>
            <a:chExt cx="6039485" cy="1290320"/>
          </a:xfrm>
        </p:grpSpPr>
        <p:sp>
          <p:nvSpPr>
            <p:cNvPr id="10" name="object 10" descr=""/>
            <p:cNvSpPr/>
            <p:nvPr/>
          </p:nvSpPr>
          <p:spPr>
            <a:xfrm>
              <a:off x="2903982" y="1546101"/>
              <a:ext cx="6014085" cy="1264920"/>
            </a:xfrm>
            <a:custGeom>
              <a:avLst/>
              <a:gdLst/>
              <a:ahLst/>
              <a:cxnLst/>
              <a:rect l="l" t="t" r="r" b="b"/>
              <a:pathLst>
                <a:path w="6014084" h="1264920">
                  <a:moveTo>
                    <a:pt x="5381244" y="0"/>
                  </a:moveTo>
                  <a:lnTo>
                    <a:pt x="5381244" y="316229"/>
                  </a:lnTo>
                  <a:lnTo>
                    <a:pt x="0" y="316229"/>
                  </a:lnTo>
                  <a:lnTo>
                    <a:pt x="0" y="948689"/>
                  </a:lnTo>
                  <a:lnTo>
                    <a:pt x="5381244" y="948689"/>
                  </a:lnTo>
                  <a:lnTo>
                    <a:pt x="5381244" y="1264919"/>
                  </a:lnTo>
                  <a:lnTo>
                    <a:pt x="6013704" y="632459"/>
                  </a:lnTo>
                  <a:lnTo>
                    <a:pt x="5381244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03982" y="1546101"/>
              <a:ext cx="6014085" cy="1264920"/>
            </a:xfrm>
            <a:custGeom>
              <a:avLst/>
              <a:gdLst/>
              <a:ahLst/>
              <a:cxnLst/>
              <a:rect l="l" t="t" r="r" b="b"/>
              <a:pathLst>
                <a:path w="6014084" h="1264920">
                  <a:moveTo>
                    <a:pt x="0" y="316229"/>
                  </a:moveTo>
                  <a:lnTo>
                    <a:pt x="5381244" y="316229"/>
                  </a:lnTo>
                  <a:lnTo>
                    <a:pt x="5381244" y="0"/>
                  </a:lnTo>
                  <a:lnTo>
                    <a:pt x="6013704" y="632459"/>
                  </a:lnTo>
                  <a:lnTo>
                    <a:pt x="5381244" y="1264919"/>
                  </a:lnTo>
                  <a:lnTo>
                    <a:pt x="5381244" y="948689"/>
                  </a:lnTo>
                  <a:lnTo>
                    <a:pt x="0" y="948689"/>
                  </a:lnTo>
                  <a:lnTo>
                    <a:pt x="0" y="3162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982263" y="1891010"/>
            <a:ext cx="20662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903982" y="2521457"/>
            <a:ext cx="2676525" cy="2438400"/>
          </a:xfrm>
          <a:custGeom>
            <a:avLst/>
            <a:gdLst/>
            <a:ahLst/>
            <a:cxnLst/>
            <a:rect l="l" t="t" r="r" b="b"/>
            <a:pathLst>
              <a:path w="2676525" h="2438400">
                <a:moveTo>
                  <a:pt x="0" y="0"/>
                </a:moveTo>
                <a:lnTo>
                  <a:pt x="2676144" y="0"/>
                </a:lnTo>
                <a:lnTo>
                  <a:pt x="2676144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2C7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916682" y="2466867"/>
            <a:ext cx="2670175" cy="125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35" marR="238125">
              <a:lnSpc>
                <a:spcPct val="127000"/>
              </a:lnSpc>
              <a:spcBef>
                <a:spcPts val="100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Competitive</a:t>
            </a:r>
            <a:r>
              <a:rPr dirty="0" sz="17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advantage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Improved</a:t>
            </a:r>
            <a:r>
              <a:rPr dirty="0" sz="1700" spc="-9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performance</a:t>
            </a:r>
            <a:endParaRPr sz="1700">
              <a:latin typeface="Calibri"/>
              <a:cs typeface="Calibri"/>
            </a:endParaRPr>
          </a:p>
          <a:p>
            <a:pPr marL="51435" marR="238125">
              <a:lnSpc>
                <a:spcPts val="1870"/>
              </a:lnSpc>
              <a:spcBef>
                <a:spcPts val="755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Successful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 recruitment</a:t>
            </a:r>
            <a:r>
              <a:rPr dirty="0" sz="17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29475A"/>
                </a:solidFill>
                <a:latin typeface="Calibri"/>
                <a:cs typeface="Calibri"/>
              </a:rPr>
              <a:t>and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retention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567426" y="1955544"/>
            <a:ext cx="3362960" cy="1290320"/>
            <a:chOff x="5567426" y="1955544"/>
            <a:chExt cx="3362960" cy="1290320"/>
          </a:xfrm>
        </p:grpSpPr>
        <p:sp>
          <p:nvSpPr>
            <p:cNvPr id="16" name="object 16" descr=""/>
            <p:cNvSpPr/>
            <p:nvPr/>
          </p:nvSpPr>
          <p:spPr>
            <a:xfrm>
              <a:off x="5580126" y="1968244"/>
              <a:ext cx="3337560" cy="1264920"/>
            </a:xfrm>
            <a:custGeom>
              <a:avLst/>
              <a:gdLst/>
              <a:ahLst/>
              <a:cxnLst/>
              <a:rect l="l" t="t" r="r" b="b"/>
              <a:pathLst>
                <a:path w="3337559" h="1264920">
                  <a:moveTo>
                    <a:pt x="2705100" y="0"/>
                  </a:moveTo>
                  <a:lnTo>
                    <a:pt x="2705100" y="316229"/>
                  </a:lnTo>
                  <a:lnTo>
                    <a:pt x="0" y="316229"/>
                  </a:lnTo>
                  <a:lnTo>
                    <a:pt x="0" y="948689"/>
                  </a:lnTo>
                  <a:lnTo>
                    <a:pt x="2705100" y="948689"/>
                  </a:lnTo>
                  <a:lnTo>
                    <a:pt x="2705100" y="1264919"/>
                  </a:lnTo>
                  <a:lnTo>
                    <a:pt x="3337560" y="632459"/>
                  </a:lnTo>
                  <a:lnTo>
                    <a:pt x="2705100" y="0"/>
                  </a:lnTo>
                  <a:close/>
                </a:path>
              </a:pathLst>
            </a:custGeom>
            <a:solidFill>
              <a:srgbClr val="C1C6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580126" y="1968244"/>
              <a:ext cx="3337560" cy="1264920"/>
            </a:xfrm>
            <a:custGeom>
              <a:avLst/>
              <a:gdLst/>
              <a:ahLst/>
              <a:cxnLst/>
              <a:rect l="l" t="t" r="r" b="b"/>
              <a:pathLst>
                <a:path w="3337559" h="1264920">
                  <a:moveTo>
                    <a:pt x="0" y="316229"/>
                  </a:moveTo>
                  <a:lnTo>
                    <a:pt x="2705100" y="316229"/>
                  </a:lnTo>
                  <a:lnTo>
                    <a:pt x="2705100" y="0"/>
                  </a:lnTo>
                  <a:lnTo>
                    <a:pt x="3337560" y="632459"/>
                  </a:lnTo>
                  <a:lnTo>
                    <a:pt x="2705100" y="1264919"/>
                  </a:lnTo>
                  <a:lnTo>
                    <a:pt x="2705100" y="948689"/>
                  </a:lnTo>
                  <a:lnTo>
                    <a:pt x="0" y="948689"/>
                  </a:lnTo>
                  <a:lnTo>
                    <a:pt x="0" y="3162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658778" y="2312874"/>
            <a:ext cx="1617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618226" y="2931414"/>
            <a:ext cx="2676525" cy="2402205"/>
          </a:xfrm>
          <a:custGeom>
            <a:avLst/>
            <a:gdLst/>
            <a:ahLst/>
            <a:cxnLst/>
            <a:rect l="l" t="t" r="r" b="b"/>
            <a:pathLst>
              <a:path w="2676525" h="2402204">
                <a:moveTo>
                  <a:pt x="0" y="0"/>
                </a:moveTo>
                <a:lnTo>
                  <a:pt x="2676144" y="0"/>
                </a:lnTo>
                <a:lnTo>
                  <a:pt x="2676144" y="2401824"/>
                </a:lnTo>
                <a:lnTo>
                  <a:pt x="0" y="24018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1C6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618226" y="2945874"/>
            <a:ext cx="2663825" cy="222250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63500" marR="47625">
              <a:lnSpc>
                <a:spcPts val="1860"/>
              </a:lnSpc>
              <a:spcBef>
                <a:spcPts val="315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Assess</a:t>
            </a:r>
            <a:r>
              <a:rPr dirty="0" sz="17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your</a:t>
            </a:r>
            <a:r>
              <a:rPr dirty="0" sz="17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baseline</a:t>
            </a:r>
            <a:r>
              <a:rPr dirty="0" sz="17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through surveys</a:t>
            </a:r>
            <a:endParaRPr sz="1700">
              <a:latin typeface="Calibri"/>
              <a:cs typeface="Calibri"/>
            </a:endParaRPr>
          </a:p>
          <a:p>
            <a:pPr marL="63500" marR="363220">
              <a:lnSpc>
                <a:spcPts val="1870"/>
              </a:lnSpc>
              <a:spcBef>
                <a:spcPts val="725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Follow</a:t>
            </a:r>
            <a:r>
              <a:rPr dirty="0" sz="17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a</a:t>
            </a:r>
            <a:r>
              <a:rPr dirty="0" sz="17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plan</a:t>
            </a:r>
            <a:r>
              <a:rPr dirty="0" sz="17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7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close</a:t>
            </a:r>
            <a:r>
              <a:rPr dirty="0" sz="17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29475A"/>
                </a:solidFill>
                <a:latin typeface="Calibri"/>
                <a:cs typeface="Calibri"/>
              </a:rPr>
              <a:t>the </a:t>
            </a:r>
            <a:r>
              <a:rPr dirty="0" sz="1700" spc="-20">
                <a:solidFill>
                  <a:srgbClr val="29475A"/>
                </a:solidFill>
                <a:latin typeface="Calibri"/>
                <a:cs typeface="Calibri"/>
              </a:rPr>
              <a:t>gaps</a:t>
            </a:r>
            <a:endParaRPr sz="1700">
              <a:latin typeface="Calibri"/>
              <a:cs typeface="Calibri"/>
            </a:endParaRPr>
          </a:p>
          <a:p>
            <a:pPr marL="63500" marR="252729">
              <a:lnSpc>
                <a:spcPts val="1870"/>
              </a:lnSpc>
              <a:spcBef>
                <a:spcPts val="725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Continuously</a:t>
            </a:r>
            <a:r>
              <a:rPr dirty="0" sz="17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measure</a:t>
            </a:r>
            <a:r>
              <a:rPr dirty="0" sz="17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29475A"/>
                </a:solidFill>
                <a:latin typeface="Calibri"/>
                <a:cs typeface="Calibri"/>
              </a:rPr>
              <a:t>and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improve</a:t>
            </a:r>
            <a:endParaRPr sz="1700">
              <a:latin typeface="Calibri"/>
              <a:cs typeface="Calibri"/>
            </a:endParaRPr>
          </a:p>
          <a:p>
            <a:pPr marL="63500" marR="358140">
              <a:lnSpc>
                <a:spcPts val="1870"/>
              </a:lnSpc>
              <a:spcBef>
                <a:spcPts val="725"/>
              </a:spcBef>
            </a:pP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Provide</a:t>
            </a:r>
            <a:r>
              <a:rPr dirty="0" sz="17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strong</a:t>
            </a:r>
            <a:r>
              <a:rPr dirty="0" sz="17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leadership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7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9475A"/>
                </a:solidFill>
                <a:latin typeface="Calibri"/>
                <a:cs typeface="Calibri"/>
              </a:rPr>
              <a:t>clear</a:t>
            </a:r>
            <a:r>
              <a:rPr dirty="0" sz="17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9475A"/>
                </a:solidFill>
                <a:latin typeface="Calibri"/>
                <a:cs typeface="Calibri"/>
              </a:rPr>
              <a:t>communication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91949" y="6442279"/>
            <a:ext cx="1847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4EACD3"/>
                </a:solidFill>
                <a:latin typeface="Calibri"/>
                <a:cs typeface="Calibri"/>
              </a:rPr>
              <a:t>-</a:t>
            </a:r>
            <a:r>
              <a:rPr dirty="0" sz="600" spc="-5">
                <a:solidFill>
                  <a:srgbClr val="4EACD3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4EACD3"/>
                </a:solidFill>
                <a:latin typeface="Calibri"/>
                <a:cs typeface="Calibri"/>
              </a:rPr>
              <a:t>22 </a:t>
            </a:r>
            <a:r>
              <a:rPr dirty="0" sz="600" spc="-50">
                <a:solidFill>
                  <a:srgbClr val="4EACD3"/>
                </a:solidFill>
                <a:latin typeface="Calibri"/>
                <a:cs typeface="Calibri"/>
              </a:rPr>
              <a:t>-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89530" y="1387977"/>
            <a:ext cx="2512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9475A"/>
                </a:solidFill>
                <a:latin typeface="Calibri"/>
                <a:cs typeface="Calibri"/>
              </a:rPr>
              <a:t>Average</a:t>
            </a:r>
            <a:r>
              <a:rPr dirty="0" sz="16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9475A"/>
                </a:solidFill>
                <a:latin typeface="Calibri"/>
                <a:cs typeface="Calibri"/>
              </a:rPr>
              <a:t>Physician</a:t>
            </a:r>
            <a:r>
              <a:rPr dirty="0" sz="16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9475A"/>
                </a:solidFill>
                <a:latin typeface="Calibri"/>
                <a:cs typeface="Calibri"/>
              </a:rPr>
              <a:t>Rating</a:t>
            </a:r>
            <a:r>
              <a:rPr dirty="0" sz="16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9475A"/>
                </a:solidFill>
                <a:latin typeface="Calibri"/>
                <a:cs typeface="Calibri"/>
              </a:rPr>
              <a:t>–</a:t>
            </a:r>
            <a:r>
              <a:rPr dirty="0" sz="16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29475A"/>
                </a:solidFill>
                <a:latin typeface="Calibri"/>
                <a:cs typeface="Calibri"/>
              </a:rPr>
              <a:t>5.5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55008" y="2647188"/>
            <a:ext cx="4552315" cy="1771650"/>
            <a:chOff x="4255008" y="2647188"/>
            <a:chExt cx="4552315" cy="1771650"/>
          </a:xfrm>
        </p:grpSpPr>
        <p:sp>
          <p:nvSpPr>
            <p:cNvPr id="5" name="object 5" descr=""/>
            <p:cNvSpPr/>
            <p:nvPr/>
          </p:nvSpPr>
          <p:spPr>
            <a:xfrm>
              <a:off x="4255008" y="3895344"/>
              <a:ext cx="969644" cy="0"/>
            </a:xfrm>
            <a:custGeom>
              <a:avLst/>
              <a:gdLst/>
              <a:ahLst/>
              <a:cxnLst/>
              <a:rect l="l" t="t" r="r" b="b"/>
              <a:pathLst>
                <a:path w="969645" h="0">
                  <a:moveTo>
                    <a:pt x="0" y="0"/>
                  </a:moveTo>
                  <a:lnTo>
                    <a:pt x="141731" y="0"/>
                  </a:lnTo>
                </a:path>
                <a:path w="969645" h="0">
                  <a:moveTo>
                    <a:pt x="271271" y="0"/>
                  </a:moveTo>
                  <a:lnTo>
                    <a:pt x="969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396740" y="3479291"/>
              <a:ext cx="544195" cy="934719"/>
            </a:xfrm>
            <a:custGeom>
              <a:avLst/>
              <a:gdLst/>
              <a:ahLst/>
              <a:cxnLst/>
              <a:rect l="l" t="t" r="r" b="b"/>
              <a:pathLst>
                <a:path w="544195" h="934720">
                  <a:moveTo>
                    <a:pt x="12954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129540" y="934212"/>
                  </a:lnTo>
                  <a:lnTo>
                    <a:pt x="129540" y="0"/>
                  </a:lnTo>
                  <a:close/>
                </a:path>
                <a:path w="544195" h="934720">
                  <a:moveTo>
                    <a:pt x="544055" y="623316"/>
                  </a:moveTo>
                  <a:lnTo>
                    <a:pt x="414528" y="623316"/>
                  </a:lnTo>
                  <a:lnTo>
                    <a:pt x="414528" y="934212"/>
                  </a:lnTo>
                  <a:lnTo>
                    <a:pt x="544055" y="934212"/>
                  </a:lnTo>
                  <a:lnTo>
                    <a:pt x="544055" y="62331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53812" y="3895344"/>
              <a:ext cx="285115" cy="0"/>
            </a:xfrm>
            <a:custGeom>
              <a:avLst/>
              <a:gdLst/>
              <a:ahLst/>
              <a:cxnLst/>
              <a:rect l="l" t="t" r="r" b="b"/>
              <a:pathLst>
                <a:path w="285114" h="0">
                  <a:moveTo>
                    <a:pt x="0" y="0"/>
                  </a:moveTo>
                  <a:lnTo>
                    <a:pt x="2849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24272" y="3582924"/>
              <a:ext cx="129539" cy="830580"/>
            </a:xfrm>
            <a:custGeom>
              <a:avLst/>
              <a:gdLst/>
              <a:ahLst/>
              <a:cxnLst/>
              <a:rect l="l" t="t" r="r" b="b"/>
              <a:pathLst>
                <a:path w="129539" h="830579">
                  <a:moveTo>
                    <a:pt x="129539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129539" y="83058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68340" y="3895344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38800" y="3790188"/>
              <a:ext cx="129539" cy="623570"/>
            </a:xfrm>
            <a:custGeom>
              <a:avLst/>
              <a:gdLst/>
              <a:ahLst/>
              <a:cxnLst/>
              <a:rect l="l" t="t" r="r" b="b"/>
              <a:pathLst>
                <a:path w="129539" h="623570">
                  <a:moveTo>
                    <a:pt x="129539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129539" y="62331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82868" y="3895344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4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51804" y="3790188"/>
              <a:ext cx="131445" cy="623570"/>
            </a:xfrm>
            <a:custGeom>
              <a:avLst/>
              <a:gdLst/>
              <a:ahLst/>
              <a:cxnLst/>
              <a:rect l="l" t="t" r="r" b="b"/>
              <a:pathLst>
                <a:path w="131445" h="623570">
                  <a:moveTo>
                    <a:pt x="131063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131063" y="623315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55008" y="3375660"/>
              <a:ext cx="2624455" cy="520065"/>
            </a:xfrm>
            <a:custGeom>
              <a:avLst/>
              <a:gdLst/>
              <a:ahLst/>
              <a:cxnLst/>
              <a:rect l="l" t="t" r="r" b="b"/>
              <a:pathLst>
                <a:path w="2624454" h="520064">
                  <a:moveTo>
                    <a:pt x="2340864" y="519683"/>
                  </a:moveTo>
                  <a:lnTo>
                    <a:pt x="2624327" y="519683"/>
                  </a:lnTo>
                </a:path>
                <a:path w="2624454" h="520064">
                  <a:moveTo>
                    <a:pt x="0" y="0"/>
                  </a:moveTo>
                  <a:lnTo>
                    <a:pt x="2211324" y="0"/>
                  </a:lnTo>
                </a:path>
                <a:path w="2624454" h="520064">
                  <a:moveTo>
                    <a:pt x="2340864" y="0"/>
                  </a:moveTo>
                  <a:lnTo>
                    <a:pt x="262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66332" y="3272028"/>
              <a:ext cx="129539" cy="1141730"/>
            </a:xfrm>
            <a:custGeom>
              <a:avLst/>
              <a:gdLst/>
              <a:ahLst/>
              <a:cxnLst/>
              <a:rect l="l" t="t" r="r" b="b"/>
              <a:pathLst>
                <a:path w="129540" h="1141729">
                  <a:moveTo>
                    <a:pt x="129539" y="0"/>
                  </a:moveTo>
                  <a:lnTo>
                    <a:pt x="0" y="0"/>
                  </a:lnTo>
                  <a:lnTo>
                    <a:pt x="0" y="1141476"/>
                  </a:lnTo>
                  <a:lnTo>
                    <a:pt x="129539" y="1141476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1DC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010400" y="3375660"/>
              <a:ext cx="283845" cy="520065"/>
            </a:xfrm>
            <a:custGeom>
              <a:avLst/>
              <a:gdLst/>
              <a:ahLst/>
              <a:cxnLst/>
              <a:rect l="l" t="t" r="r" b="b"/>
              <a:pathLst>
                <a:path w="283845" h="520064">
                  <a:moveTo>
                    <a:pt x="0" y="519683"/>
                  </a:moveTo>
                  <a:lnTo>
                    <a:pt x="283464" y="519683"/>
                  </a:lnTo>
                </a:path>
                <a:path w="283845" h="520064">
                  <a:moveTo>
                    <a:pt x="0" y="0"/>
                  </a:moveTo>
                  <a:lnTo>
                    <a:pt x="2834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79336" y="3166872"/>
              <a:ext cx="131445" cy="1247140"/>
            </a:xfrm>
            <a:custGeom>
              <a:avLst/>
              <a:gdLst/>
              <a:ahLst/>
              <a:cxnLst/>
              <a:rect l="l" t="t" r="r" b="b"/>
              <a:pathLst>
                <a:path w="131445" h="1247139">
                  <a:moveTo>
                    <a:pt x="131064" y="0"/>
                  </a:moveTo>
                  <a:lnTo>
                    <a:pt x="0" y="0"/>
                  </a:lnTo>
                  <a:lnTo>
                    <a:pt x="0" y="1246632"/>
                  </a:lnTo>
                  <a:lnTo>
                    <a:pt x="131064" y="1246632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DBDB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23404" y="3375660"/>
              <a:ext cx="283845" cy="520065"/>
            </a:xfrm>
            <a:custGeom>
              <a:avLst/>
              <a:gdLst/>
              <a:ahLst/>
              <a:cxnLst/>
              <a:rect l="l" t="t" r="r" b="b"/>
              <a:pathLst>
                <a:path w="283845" h="520064">
                  <a:moveTo>
                    <a:pt x="0" y="519683"/>
                  </a:moveTo>
                  <a:lnTo>
                    <a:pt x="283463" y="519683"/>
                  </a:lnTo>
                </a:path>
                <a:path w="283845" h="520064">
                  <a:moveTo>
                    <a:pt x="0" y="0"/>
                  </a:moveTo>
                  <a:lnTo>
                    <a:pt x="283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55008" y="2853594"/>
              <a:ext cx="3451860" cy="5080"/>
            </a:xfrm>
            <a:custGeom>
              <a:avLst/>
              <a:gdLst/>
              <a:ahLst/>
              <a:cxnLst/>
              <a:rect l="l" t="t" r="r" b="b"/>
              <a:pathLst>
                <a:path w="3451859" h="5080">
                  <a:moveTo>
                    <a:pt x="0" y="4762"/>
                  </a:moveTo>
                  <a:lnTo>
                    <a:pt x="3451860" y="4762"/>
                  </a:lnTo>
                </a:path>
                <a:path w="3451859" h="5080">
                  <a:moveTo>
                    <a:pt x="0" y="0"/>
                  </a:moveTo>
                  <a:lnTo>
                    <a:pt x="345186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293864" y="2855976"/>
              <a:ext cx="129539" cy="1557655"/>
            </a:xfrm>
            <a:custGeom>
              <a:avLst/>
              <a:gdLst/>
              <a:ahLst/>
              <a:cxnLst/>
              <a:rect l="l" t="t" r="r" b="b"/>
              <a:pathLst>
                <a:path w="129540" h="1557654">
                  <a:moveTo>
                    <a:pt x="129540" y="0"/>
                  </a:moveTo>
                  <a:lnTo>
                    <a:pt x="0" y="0"/>
                  </a:lnTo>
                  <a:lnTo>
                    <a:pt x="0" y="1557527"/>
                  </a:lnTo>
                  <a:lnTo>
                    <a:pt x="129540" y="1557527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E1DC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837932" y="3375660"/>
              <a:ext cx="969644" cy="520065"/>
            </a:xfrm>
            <a:custGeom>
              <a:avLst/>
              <a:gdLst/>
              <a:ahLst/>
              <a:cxnLst/>
              <a:rect l="l" t="t" r="r" b="b"/>
              <a:pathLst>
                <a:path w="969645" h="520064">
                  <a:moveTo>
                    <a:pt x="0" y="519683"/>
                  </a:moveTo>
                  <a:lnTo>
                    <a:pt x="283463" y="519683"/>
                  </a:lnTo>
                </a:path>
                <a:path w="969645" h="520064">
                  <a:moveTo>
                    <a:pt x="0" y="0"/>
                  </a:moveTo>
                  <a:lnTo>
                    <a:pt x="969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837932" y="2853594"/>
              <a:ext cx="969644" cy="5080"/>
            </a:xfrm>
            <a:custGeom>
              <a:avLst/>
              <a:gdLst/>
              <a:ahLst/>
              <a:cxnLst/>
              <a:rect l="l" t="t" r="r" b="b"/>
              <a:pathLst>
                <a:path w="969645" h="5080">
                  <a:moveTo>
                    <a:pt x="0" y="4762"/>
                  </a:moveTo>
                  <a:lnTo>
                    <a:pt x="969263" y="4762"/>
                  </a:lnTo>
                </a:path>
                <a:path w="969645" h="5080">
                  <a:moveTo>
                    <a:pt x="0" y="0"/>
                  </a:moveTo>
                  <a:lnTo>
                    <a:pt x="969263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06867" y="2647188"/>
              <a:ext cx="131445" cy="1766570"/>
            </a:xfrm>
            <a:custGeom>
              <a:avLst/>
              <a:gdLst/>
              <a:ahLst/>
              <a:cxnLst/>
              <a:rect l="l" t="t" r="r" b="b"/>
              <a:pathLst>
                <a:path w="131445" h="1766570">
                  <a:moveTo>
                    <a:pt x="131064" y="0"/>
                  </a:moveTo>
                  <a:lnTo>
                    <a:pt x="0" y="0"/>
                  </a:lnTo>
                  <a:lnTo>
                    <a:pt x="0" y="1766316"/>
                  </a:lnTo>
                  <a:lnTo>
                    <a:pt x="131064" y="1766316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90C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250936" y="3895344"/>
              <a:ext cx="285115" cy="0"/>
            </a:xfrm>
            <a:custGeom>
              <a:avLst/>
              <a:gdLst/>
              <a:ahLst/>
              <a:cxnLst/>
              <a:rect l="l" t="t" r="r" b="b"/>
              <a:pathLst>
                <a:path w="285115" h="0">
                  <a:moveTo>
                    <a:pt x="0" y="0"/>
                  </a:moveTo>
                  <a:lnTo>
                    <a:pt x="2849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121396" y="3686555"/>
              <a:ext cx="129539" cy="727075"/>
            </a:xfrm>
            <a:custGeom>
              <a:avLst/>
              <a:gdLst/>
              <a:ahLst/>
              <a:cxnLst/>
              <a:rect l="l" t="t" r="r" b="b"/>
              <a:pathLst>
                <a:path w="129540" h="727075">
                  <a:moveTo>
                    <a:pt x="129540" y="0"/>
                  </a:moveTo>
                  <a:lnTo>
                    <a:pt x="0" y="0"/>
                  </a:lnTo>
                  <a:lnTo>
                    <a:pt x="0" y="726948"/>
                  </a:lnTo>
                  <a:lnTo>
                    <a:pt x="129540" y="726948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665464" y="3895344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535923" y="3790188"/>
              <a:ext cx="129539" cy="623570"/>
            </a:xfrm>
            <a:custGeom>
              <a:avLst/>
              <a:gdLst/>
              <a:ahLst/>
              <a:cxnLst/>
              <a:rect l="l" t="t" r="r" b="b"/>
              <a:pathLst>
                <a:path w="129540" h="623570">
                  <a:moveTo>
                    <a:pt x="129540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129540" y="623315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218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535923" y="3790188"/>
              <a:ext cx="129539" cy="623570"/>
            </a:xfrm>
            <a:custGeom>
              <a:avLst/>
              <a:gdLst/>
              <a:ahLst/>
              <a:cxnLst/>
              <a:rect l="l" t="t" r="r" b="b"/>
              <a:pathLst>
                <a:path w="129540" h="623570">
                  <a:moveTo>
                    <a:pt x="0" y="0"/>
                  </a:moveTo>
                  <a:lnTo>
                    <a:pt x="129540" y="0"/>
                  </a:lnTo>
                  <a:lnTo>
                    <a:pt x="129540" y="623315"/>
                  </a:lnTo>
                  <a:lnTo>
                    <a:pt x="0" y="6233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55008" y="4413504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0">
                  <a:moveTo>
                    <a:pt x="0" y="0"/>
                  </a:moveTo>
                  <a:lnTo>
                    <a:pt x="455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4255008" y="2336292"/>
            <a:ext cx="4552315" cy="0"/>
          </a:xfrm>
          <a:custGeom>
            <a:avLst/>
            <a:gdLst/>
            <a:ahLst/>
            <a:cxnLst/>
            <a:rect l="l" t="t" r="r" b="b"/>
            <a:pathLst>
              <a:path w="4552315" h="0">
                <a:moveTo>
                  <a:pt x="0" y="0"/>
                </a:moveTo>
                <a:lnTo>
                  <a:pt x="45521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4255008" y="1816607"/>
            <a:ext cx="4552315" cy="0"/>
          </a:xfrm>
          <a:custGeom>
            <a:avLst/>
            <a:gdLst/>
            <a:ahLst/>
            <a:cxnLst/>
            <a:rect l="l" t="t" r="r" b="b"/>
            <a:pathLst>
              <a:path w="4552315" h="0">
                <a:moveTo>
                  <a:pt x="0" y="0"/>
                </a:moveTo>
                <a:lnTo>
                  <a:pt x="45521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3915820" y="4292608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15820" y="3773077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38858" y="3253545"/>
            <a:ext cx="287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38858" y="2734014"/>
            <a:ext cx="287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38858" y="2214482"/>
            <a:ext cx="287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838858" y="1694950"/>
            <a:ext cx="287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410967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824733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238499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652265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066031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479797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893563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307329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721096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134861" y="448996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510223" y="448996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4799076" y="4866132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20"/>
                </a:lnTo>
                <a:lnTo>
                  <a:pt x="82296" y="83820"/>
                </a:lnTo>
                <a:lnTo>
                  <a:pt x="8229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5088635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378196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667755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958840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6248400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1D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6537959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BDB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829043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1D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7118604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90CA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7408164" y="48661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 descr=""/>
          <p:cNvGrpSpPr/>
          <p:nvPr/>
        </p:nvGrpSpPr>
        <p:grpSpPr>
          <a:xfrm>
            <a:off x="7694485" y="4861369"/>
            <a:ext cx="92075" cy="93345"/>
            <a:chOff x="7694485" y="4861369"/>
            <a:chExt cx="92075" cy="93345"/>
          </a:xfrm>
        </p:grpSpPr>
        <p:sp>
          <p:nvSpPr>
            <p:cNvPr id="59" name="object 59" descr=""/>
            <p:cNvSpPr/>
            <p:nvPr/>
          </p:nvSpPr>
          <p:spPr>
            <a:xfrm>
              <a:off x="7699247" y="4866132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2296" y="838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218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699247" y="4866132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0" y="0"/>
                  </a:moveTo>
                  <a:lnTo>
                    <a:pt x="82296" y="0"/>
                  </a:lnTo>
                  <a:lnTo>
                    <a:pt x="82296" y="83820"/>
                  </a:lnTo>
                  <a:lnTo>
                    <a:pt x="0" y="838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4906140" y="4787130"/>
            <a:ext cx="3081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260" algn="l"/>
                <a:tab pos="592455" algn="l"/>
                <a:tab pos="882650" algn="l"/>
                <a:tab pos="1172210" algn="l"/>
                <a:tab pos="1462405" algn="l"/>
                <a:tab pos="1752600" algn="l"/>
                <a:tab pos="2042795" algn="l"/>
                <a:tab pos="2332355" algn="l"/>
                <a:tab pos="2622550" algn="l"/>
                <a:tab pos="2912745" algn="l"/>
              </a:tabLst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6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64035" y="5471233"/>
            <a:ext cx="1623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29475A"/>
                </a:solidFill>
                <a:latin typeface="Calibri"/>
                <a:cs typeface="Calibri"/>
              </a:rPr>
              <a:t>MGMA, </a:t>
            </a:r>
            <a:r>
              <a:rPr dirty="0" sz="600" spc="-10">
                <a:solidFill>
                  <a:srgbClr val="29475A"/>
                </a:solidFill>
                <a:latin typeface="Calibri"/>
                <a:cs typeface="Calibri"/>
              </a:rPr>
              <a:t>Recruitment</a:t>
            </a:r>
            <a:r>
              <a:rPr dirty="0" sz="600" spc="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600" spc="1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9475A"/>
                </a:solidFill>
                <a:latin typeface="Calibri"/>
                <a:cs typeface="Calibri"/>
              </a:rPr>
              <a:t>Engagement</a:t>
            </a:r>
            <a:r>
              <a:rPr dirty="0" sz="6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9475A"/>
                </a:solidFill>
                <a:latin typeface="Calibri"/>
                <a:cs typeface="Calibri"/>
              </a:rPr>
              <a:t>Survey,</a:t>
            </a:r>
            <a:r>
              <a:rPr dirty="0" sz="600" spc="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600" spc="-20">
                <a:solidFill>
                  <a:srgbClr val="29475A"/>
                </a:solidFill>
                <a:latin typeface="Calibri"/>
                <a:cs typeface="Calibri"/>
              </a:rPr>
              <a:t>2021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64035" y="1131655"/>
            <a:ext cx="23399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MGMA</a:t>
            </a:r>
            <a:r>
              <a:rPr dirty="0" sz="1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Surveyed</a:t>
            </a:r>
            <a:r>
              <a:rPr dirty="0" sz="14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1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64035" y="1345089"/>
            <a:ext cx="21380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r>
              <a:rPr dirty="0" sz="1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Summer</a:t>
            </a:r>
            <a:r>
              <a:rPr dirty="0" sz="1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9475A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64035" y="1899805"/>
            <a:ext cx="15170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29475A"/>
                </a:solidFill>
                <a:latin typeface="Calibri"/>
                <a:cs typeface="Calibri"/>
              </a:rPr>
              <a:t>Why</a:t>
            </a:r>
            <a:r>
              <a:rPr dirty="0" sz="1400" spc="-6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1400" spc="-5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29475A"/>
                </a:solidFill>
                <a:latin typeface="Calibri"/>
                <a:cs typeface="Calibri"/>
              </a:rPr>
              <a:t>Stay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64035" y="2112170"/>
            <a:ext cx="2885440" cy="14116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Stability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base</a:t>
            </a:r>
            <a:r>
              <a:rPr dirty="0" sz="14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salary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Non-compete</a:t>
            </a:r>
            <a:r>
              <a:rPr dirty="0" sz="1400" spc="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clauses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Having</a:t>
            </a:r>
            <a:r>
              <a:rPr dirty="0" sz="1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move</a:t>
            </a:r>
            <a:r>
              <a:rPr dirty="0" sz="1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14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family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Sense</a:t>
            </a:r>
            <a:r>
              <a:rPr dirty="0" sz="1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duty/calling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Devotion</a:t>
            </a:r>
            <a:r>
              <a:rPr dirty="0" sz="14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 patients/Love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 the</a:t>
            </a:r>
            <a:r>
              <a:rPr dirty="0" sz="1400" spc="1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9475A"/>
                </a:solidFill>
                <a:latin typeface="Calibri"/>
                <a:cs typeface="Calibri"/>
              </a:rPr>
              <a:t>work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64213" y="3561279"/>
            <a:ext cx="1919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29475A"/>
                </a:solidFill>
                <a:latin typeface="Calibri"/>
                <a:cs typeface="Calibri"/>
              </a:rPr>
              <a:t>What</a:t>
            </a:r>
            <a:r>
              <a:rPr dirty="0" sz="14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9475A"/>
                </a:solidFill>
                <a:latin typeface="Calibri"/>
                <a:cs typeface="Calibri"/>
              </a:rPr>
              <a:t>Drives</a:t>
            </a:r>
            <a:r>
              <a:rPr dirty="0" sz="14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29475A"/>
                </a:solidFill>
                <a:latin typeface="Calibri"/>
                <a:cs typeface="Calibri"/>
              </a:rPr>
              <a:t>Satisfaction?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64213" y="3773644"/>
            <a:ext cx="2631440" cy="14116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25">
                <a:solidFill>
                  <a:srgbClr val="29475A"/>
                </a:solidFill>
                <a:latin typeface="Calibri"/>
                <a:cs typeface="Calibri"/>
              </a:rPr>
              <a:t>Two-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way</a:t>
            </a:r>
            <a:r>
              <a:rPr dirty="0" sz="1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communication</a:t>
            </a:r>
            <a:endParaRPr sz="1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Additional</a:t>
            </a:r>
            <a:r>
              <a:rPr dirty="0" sz="1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compensation</a:t>
            </a:r>
            <a:endParaRPr sz="1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Reduced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 administrative</a:t>
            </a:r>
            <a:r>
              <a:rPr dirty="0" sz="14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burden</a:t>
            </a:r>
            <a:endParaRPr sz="1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Additional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time</a:t>
            </a:r>
            <a:r>
              <a:rPr dirty="0" sz="1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29475A"/>
                </a:solidFill>
                <a:latin typeface="Calibri"/>
                <a:cs typeface="Calibri"/>
              </a:rPr>
              <a:t>off</a:t>
            </a:r>
            <a:endParaRPr sz="1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Equity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9475A"/>
                </a:solidFill>
                <a:latin typeface="Calibri"/>
                <a:cs typeface="Calibri"/>
              </a:rPr>
              <a:t>in</a:t>
            </a:r>
            <a:r>
              <a:rPr dirty="0" sz="1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9475A"/>
                </a:solidFill>
                <a:latin typeface="Calibri"/>
                <a:cs typeface="Calibri"/>
              </a:rPr>
              <a:t>workload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446711" y="373170"/>
            <a:ext cx="627507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10"/>
              <a:t>PHYSICIAN</a:t>
            </a:r>
            <a:r>
              <a:rPr dirty="0" sz="3400" spc="-120"/>
              <a:t> </a:t>
            </a:r>
            <a:r>
              <a:rPr dirty="0" sz="3400" spc="-50"/>
              <a:t>SATISFACTION</a:t>
            </a:r>
            <a:r>
              <a:rPr dirty="0" sz="3400" spc="-105"/>
              <a:t> </a:t>
            </a:r>
            <a:r>
              <a:rPr dirty="0" sz="3400" spc="-10"/>
              <a:t>FACTORS</a:t>
            </a:r>
            <a:endParaRPr sz="3400"/>
          </a:p>
        </p:txBody>
      </p:sp>
    </p:spTree>
  </p:cSld>
  <p:clrMapOvr>
    <a:masterClrMapping/>
  </p:clrMapOvr>
  <p:transition spd="med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3989" rIns="0" bIns="0" rtlCol="0" vert="horz">
            <a:spAutoFit/>
          </a:bodyPr>
          <a:lstStyle/>
          <a:p>
            <a:pPr marL="2554605" marR="5080" indent="-1158240">
              <a:lnSpc>
                <a:spcPct val="80000"/>
              </a:lnSpc>
              <a:spcBef>
                <a:spcPts val="960"/>
              </a:spcBef>
            </a:pPr>
            <a:r>
              <a:rPr dirty="0"/>
              <a:t>LINK</a:t>
            </a:r>
            <a:r>
              <a:rPr dirty="0" spc="-50"/>
              <a:t> </a:t>
            </a:r>
            <a:r>
              <a:rPr dirty="0"/>
              <a:t>BETWEEN</a:t>
            </a:r>
            <a:r>
              <a:rPr dirty="0" spc="-55"/>
              <a:t> </a:t>
            </a:r>
            <a:r>
              <a:rPr dirty="0" spc="-20"/>
              <a:t>CULTURE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/>
              <a:t>BUSINESS</a:t>
            </a:r>
            <a:r>
              <a:rPr dirty="0" spc="-75"/>
              <a:t> </a:t>
            </a:r>
            <a:r>
              <a:rPr dirty="0" spc="-10"/>
              <a:t>HEALTH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89038" y="1659534"/>
            <a:ext cx="4926965" cy="2947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5085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solidFill>
                  <a:srgbClr val="29475A"/>
                </a:solidFill>
                <a:latin typeface="Calibri"/>
                <a:cs typeface="Calibri"/>
              </a:rPr>
              <a:t>Favorable</a:t>
            </a:r>
            <a:r>
              <a:rPr dirty="0" sz="3200" spc="-12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9475A"/>
                </a:solidFill>
                <a:latin typeface="Calibri"/>
                <a:cs typeface="Calibri"/>
              </a:rPr>
              <a:t>Workplace</a:t>
            </a:r>
            <a:r>
              <a:rPr dirty="0" sz="3200" spc="-1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29475A"/>
                </a:solidFill>
                <a:latin typeface="Calibri"/>
                <a:cs typeface="Calibri"/>
              </a:rPr>
              <a:t>Culture </a:t>
            </a:r>
            <a:r>
              <a:rPr dirty="0" sz="3200" b="1">
                <a:solidFill>
                  <a:srgbClr val="29475A"/>
                </a:solidFill>
                <a:latin typeface="Calibri"/>
                <a:cs typeface="Calibri"/>
              </a:rPr>
              <a:t>Results</a:t>
            </a:r>
            <a:r>
              <a:rPr dirty="0" sz="3200" spc="-7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29475A"/>
                </a:solidFill>
                <a:latin typeface="Calibri"/>
                <a:cs typeface="Calibri"/>
              </a:rPr>
              <a:t>in:</a:t>
            </a:r>
            <a:endParaRPr sz="3200">
              <a:latin typeface="Calibri"/>
              <a:cs typeface="Calibri"/>
            </a:endParaRPr>
          </a:p>
          <a:p>
            <a:pPr marL="564515" indent="-343535">
              <a:lnSpc>
                <a:spcPct val="100000"/>
              </a:lnSpc>
              <a:spcBef>
                <a:spcPts val="1870"/>
              </a:spcBef>
              <a:buFont typeface="Wingdings"/>
              <a:buChar char=""/>
              <a:tabLst>
                <a:tab pos="565150" algn="l"/>
              </a:tabLst>
            </a:pP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33%</a:t>
            </a:r>
            <a:r>
              <a:rPr dirty="0" sz="28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9475A"/>
                </a:solidFill>
                <a:latin typeface="Calibri"/>
                <a:cs typeface="Calibri"/>
              </a:rPr>
              <a:t>improvement</a:t>
            </a:r>
            <a:r>
              <a:rPr dirty="0" sz="28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in</a:t>
            </a:r>
            <a:r>
              <a:rPr dirty="0" sz="28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9475A"/>
                </a:solidFill>
                <a:latin typeface="Calibri"/>
                <a:cs typeface="Calibri"/>
              </a:rPr>
              <a:t>quality</a:t>
            </a:r>
            <a:endParaRPr sz="2800">
              <a:latin typeface="Calibri"/>
              <a:cs typeface="Calibri"/>
            </a:endParaRPr>
          </a:p>
          <a:p>
            <a:pPr marL="564515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65150" algn="l"/>
              </a:tabLst>
            </a:pP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41%</a:t>
            </a:r>
            <a:r>
              <a:rPr dirty="0" sz="28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reduction</a:t>
            </a:r>
            <a:r>
              <a:rPr dirty="0" sz="28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in</a:t>
            </a:r>
            <a:r>
              <a:rPr dirty="0" sz="28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9475A"/>
                </a:solidFill>
                <a:latin typeface="Calibri"/>
                <a:cs typeface="Calibri"/>
              </a:rPr>
              <a:t>absenteeism</a:t>
            </a:r>
            <a:endParaRPr sz="2800">
              <a:latin typeface="Calibri"/>
              <a:cs typeface="Calibri"/>
            </a:endParaRPr>
          </a:p>
          <a:p>
            <a:pPr marL="564515" marR="570230" indent="-343535">
              <a:lnSpc>
                <a:spcPct val="100000"/>
              </a:lnSpc>
              <a:buFont typeface="Wingdings"/>
              <a:buChar char=""/>
              <a:tabLst>
                <a:tab pos="565150" algn="l"/>
              </a:tabLst>
            </a:pP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50%</a:t>
            </a:r>
            <a:r>
              <a:rPr dirty="0" sz="28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drop</a:t>
            </a:r>
            <a:r>
              <a:rPr dirty="0" sz="28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in</a:t>
            </a:r>
            <a:r>
              <a:rPr dirty="0" sz="2800" spc="-8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9475A"/>
                </a:solidFill>
                <a:latin typeface="Calibri"/>
                <a:cs typeface="Calibri"/>
              </a:rPr>
              <a:t>patient</a:t>
            </a:r>
            <a:r>
              <a:rPr dirty="0" sz="28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9475A"/>
                </a:solidFill>
                <a:latin typeface="Calibri"/>
                <a:cs typeface="Calibri"/>
              </a:rPr>
              <a:t>safety incidents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3466" y="5723421"/>
            <a:ext cx="4290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“Gallup’s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 Culture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Drives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Performance”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17367" y="6529465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65586" y="2825760"/>
            <a:ext cx="1033780" cy="828675"/>
            <a:chOff x="2565586" y="2825760"/>
            <a:chExt cx="1033780" cy="828675"/>
          </a:xfrm>
        </p:grpSpPr>
        <p:sp>
          <p:nvSpPr>
            <p:cNvPr id="3" name="object 3" descr=""/>
            <p:cNvSpPr/>
            <p:nvPr/>
          </p:nvSpPr>
          <p:spPr>
            <a:xfrm>
              <a:off x="2570349" y="2830522"/>
              <a:ext cx="1024255" cy="819150"/>
            </a:xfrm>
            <a:custGeom>
              <a:avLst/>
              <a:gdLst/>
              <a:ahLst/>
              <a:cxnLst/>
              <a:rect l="l" t="t" r="r" b="b"/>
              <a:pathLst>
                <a:path w="1024254" h="819150">
                  <a:moveTo>
                    <a:pt x="141541" y="0"/>
                  </a:moveTo>
                  <a:lnTo>
                    <a:pt x="0" y="202133"/>
                  </a:lnTo>
                  <a:lnTo>
                    <a:pt x="784783" y="751649"/>
                  </a:lnTo>
                  <a:lnTo>
                    <a:pt x="737616" y="819023"/>
                  </a:lnTo>
                  <a:lnTo>
                    <a:pt x="1024001" y="768527"/>
                  </a:lnTo>
                  <a:lnTo>
                    <a:pt x="973505" y="482142"/>
                  </a:lnTo>
                  <a:lnTo>
                    <a:pt x="926325" y="549516"/>
                  </a:lnTo>
                  <a:lnTo>
                    <a:pt x="141541" y="0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70349" y="2830522"/>
              <a:ext cx="1024255" cy="819150"/>
            </a:xfrm>
            <a:custGeom>
              <a:avLst/>
              <a:gdLst/>
              <a:ahLst/>
              <a:cxnLst/>
              <a:rect l="l" t="t" r="r" b="b"/>
              <a:pathLst>
                <a:path w="1024254" h="819150">
                  <a:moveTo>
                    <a:pt x="1024001" y="768527"/>
                  </a:moveTo>
                  <a:lnTo>
                    <a:pt x="737616" y="819023"/>
                  </a:lnTo>
                  <a:lnTo>
                    <a:pt x="784783" y="751649"/>
                  </a:lnTo>
                  <a:lnTo>
                    <a:pt x="0" y="202133"/>
                  </a:lnTo>
                  <a:lnTo>
                    <a:pt x="141541" y="0"/>
                  </a:lnTo>
                  <a:lnTo>
                    <a:pt x="926325" y="549516"/>
                  </a:lnTo>
                  <a:lnTo>
                    <a:pt x="973505" y="482142"/>
                  </a:lnTo>
                  <a:lnTo>
                    <a:pt x="1024001" y="768527"/>
                  </a:lnTo>
                  <a:close/>
                </a:path>
              </a:pathLst>
            </a:custGeom>
            <a:ln w="9525">
              <a:solidFill>
                <a:srgbClr val="175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3366770" y="2830522"/>
            <a:ext cx="3279140" cy="2630170"/>
            <a:chOff x="3366770" y="2830522"/>
            <a:chExt cx="3279140" cy="2630170"/>
          </a:xfrm>
        </p:grpSpPr>
        <p:sp>
          <p:nvSpPr>
            <p:cNvPr id="6" name="object 6" descr=""/>
            <p:cNvSpPr/>
            <p:nvPr/>
          </p:nvSpPr>
          <p:spPr>
            <a:xfrm>
              <a:off x="5621450" y="2830522"/>
              <a:ext cx="1024255" cy="819150"/>
            </a:xfrm>
            <a:custGeom>
              <a:avLst/>
              <a:gdLst/>
              <a:ahLst/>
              <a:cxnLst/>
              <a:rect l="l" t="t" r="r" b="b"/>
              <a:pathLst>
                <a:path w="1024254" h="819150">
                  <a:moveTo>
                    <a:pt x="882459" y="0"/>
                  </a:moveTo>
                  <a:lnTo>
                    <a:pt x="97675" y="549516"/>
                  </a:lnTo>
                  <a:lnTo>
                    <a:pt x="50495" y="482142"/>
                  </a:lnTo>
                  <a:lnTo>
                    <a:pt x="0" y="768527"/>
                  </a:lnTo>
                  <a:lnTo>
                    <a:pt x="286385" y="819023"/>
                  </a:lnTo>
                  <a:lnTo>
                    <a:pt x="239217" y="751649"/>
                  </a:lnTo>
                  <a:lnTo>
                    <a:pt x="1024001" y="202133"/>
                  </a:lnTo>
                  <a:lnTo>
                    <a:pt x="882459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79470" y="3178301"/>
              <a:ext cx="2426335" cy="2269490"/>
            </a:xfrm>
            <a:custGeom>
              <a:avLst/>
              <a:gdLst/>
              <a:ahLst/>
              <a:cxnLst/>
              <a:rect l="l" t="t" r="r" b="b"/>
              <a:pathLst>
                <a:path w="2426335" h="2269490">
                  <a:moveTo>
                    <a:pt x="1213104" y="0"/>
                  </a:moveTo>
                  <a:lnTo>
                    <a:pt x="1163100" y="946"/>
                  </a:lnTo>
                  <a:lnTo>
                    <a:pt x="1113611" y="3761"/>
                  </a:lnTo>
                  <a:lnTo>
                    <a:pt x="1064675" y="8408"/>
                  </a:lnTo>
                  <a:lnTo>
                    <a:pt x="1016332" y="14850"/>
                  </a:lnTo>
                  <a:lnTo>
                    <a:pt x="968622" y="23051"/>
                  </a:lnTo>
                  <a:lnTo>
                    <a:pt x="921582" y="32975"/>
                  </a:lnTo>
                  <a:lnTo>
                    <a:pt x="875251" y="44584"/>
                  </a:lnTo>
                  <a:lnTo>
                    <a:pt x="829670" y="57843"/>
                  </a:lnTo>
                  <a:lnTo>
                    <a:pt x="784877" y="72715"/>
                  </a:lnTo>
                  <a:lnTo>
                    <a:pt x="740910" y="89164"/>
                  </a:lnTo>
                  <a:lnTo>
                    <a:pt x="697809" y="107152"/>
                  </a:lnTo>
                  <a:lnTo>
                    <a:pt x="655614" y="126644"/>
                  </a:lnTo>
                  <a:lnTo>
                    <a:pt x="614362" y="147603"/>
                  </a:lnTo>
                  <a:lnTo>
                    <a:pt x="574093" y="169992"/>
                  </a:lnTo>
                  <a:lnTo>
                    <a:pt x="534847" y="193775"/>
                  </a:lnTo>
                  <a:lnTo>
                    <a:pt x="496661" y="218915"/>
                  </a:lnTo>
                  <a:lnTo>
                    <a:pt x="459576" y="245377"/>
                  </a:lnTo>
                  <a:lnTo>
                    <a:pt x="423630" y="273123"/>
                  </a:lnTo>
                  <a:lnTo>
                    <a:pt x="388862" y="302117"/>
                  </a:lnTo>
                  <a:lnTo>
                    <a:pt x="355311" y="332322"/>
                  </a:lnTo>
                  <a:lnTo>
                    <a:pt x="323016" y="363702"/>
                  </a:lnTo>
                  <a:lnTo>
                    <a:pt x="292016" y="396221"/>
                  </a:lnTo>
                  <a:lnTo>
                    <a:pt x="262351" y="429841"/>
                  </a:lnTo>
                  <a:lnTo>
                    <a:pt x="234059" y="464528"/>
                  </a:lnTo>
                  <a:lnTo>
                    <a:pt x="207179" y="500242"/>
                  </a:lnTo>
                  <a:lnTo>
                    <a:pt x="181751" y="536950"/>
                  </a:lnTo>
                  <a:lnTo>
                    <a:pt x="157813" y="574613"/>
                  </a:lnTo>
                  <a:lnTo>
                    <a:pt x="135405" y="613196"/>
                  </a:lnTo>
                  <a:lnTo>
                    <a:pt x="114564" y="652662"/>
                  </a:lnTo>
                  <a:lnTo>
                    <a:pt x="95332" y="692974"/>
                  </a:lnTo>
                  <a:lnTo>
                    <a:pt x="77745" y="734096"/>
                  </a:lnTo>
                  <a:lnTo>
                    <a:pt x="61845" y="775991"/>
                  </a:lnTo>
                  <a:lnTo>
                    <a:pt x="47668" y="818623"/>
                  </a:lnTo>
                  <a:lnTo>
                    <a:pt x="35256" y="861956"/>
                  </a:lnTo>
                  <a:lnTo>
                    <a:pt x="24646" y="905953"/>
                  </a:lnTo>
                  <a:lnTo>
                    <a:pt x="15877" y="950577"/>
                  </a:lnTo>
                  <a:lnTo>
                    <a:pt x="8989" y="995792"/>
                  </a:lnTo>
                  <a:lnTo>
                    <a:pt x="4021" y="1041561"/>
                  </a:lnTo>
                  <a:lnTo>
                    <a:pt x="1011" y="1087849"/>
                  </a:lnTo>
                  <a:lnTo>
                    <a:pt x="0" y="1134618"/>
                  </a:lnTo>
                  <a:lnTo>
                    <a:pt x="1011" y="1181386"/>
                  </a:lnTo>
                  <a:lnTo>
                    <a:pt x="4021" y="1227674"/>
                  </a:lnTo>
                  <a:lnTo>
                    <a:pt x="8989" y="1273443"/>
                  </a:lnTo>
                  <a:lnTo>
                    <a:pt x="15877" y="1318658"/>
                  </a:lnTo>
                  <a:lnTo>
                    <a:pt x="24646" y="1363282"/>
                  </a:lnTo>
                  <a:lnTo>
                    <a:pt x="35256" y="1407279"/>
                  </a:lnTo>
                  <a:lnTo>
                    <a:pt x="47668" y="1450612"/>
                  </a:lnTo>
                  <a:lnTo>
                    <a:pt x="61845" y="1493244"/>
                  </a:lnTo>
                  <a:lnTo>
                    <a:pt x="77745" y="1535139"/>
                  </a:lnTo>
                  <a:lnTo>
                    <a:pt x="95332" y="1576261"/>
                  </a:lnTo>
                  <a:lnTo>
                    <a:pt x="114564" y="1616573"/>
                  </a:lnTo>
                  <a:lnTo>
                    <a:pt x="135405" y="1656039"/>
                  </a:lnTo>
                  <a:lnTo>
                    <a:pt x="157813" y="1694622"/>
                  </a:lnTo>
                  <a:lnTo>
                    <a:pt x="181751" y="1732285"/>
                  </a:lnTo>
                  <a:lnTo>
                    <a:pt x="207179" y="1768993"/>
                  </a:lnTo>
                  <a:lnTo>
                    <a:pt x="234059" y="1804707"/>
                  </a:lnTo>
                  <a:lnTo>
                    <a:pt x="262351" y="1839394"/>
                  </a:lnTo>
                  <a:lnTo>
                    <a:pt x="292016" y="1873014"/>
                  </a:lnTo>
                  <a:lnTo>
                    <a:pt x="323016" y="1905533"/>
                  </a:lnTo>
                  <a:lnTo>
                    <a:pt x="355311" y="1936913"/>
                  </a:lnTo>
                  <a:lnTo>
                    <a:pt x="388862" y="1967118"/>
                  </a:lnTo>
                  <a:lnTo>
                    <a:pt x="423630" y="1996112"/>
                  </a:lnTo>
                  <a:lnTo>
                    <a:pt x="459576" y="2023858"/>
                  </a:lnTo>
                  <a:lnTo>
                    <a:pt x="496661" y="2050320"/>
                  </a:lnTo>
                  <a:lnTo>
                    <a:pt x="534847" y="2075460"/>
                  </a:lnTo>
                  <a:lnTo>
                    <a:pt x="574093" y="2099243"/>
                  </a:lnTo>
                  <a:lnTo>
                    <a:pt x="614362" y="2121632"/>
                  </a:lnTo>
                  <a:lnTo>
                    <a:pt x="655614" y="2142591"/>
                  </a:lnTo>
                  <a:lnTo>
                    <a:pt x="697809" y="2162083"/>
                  </a:lnTo>
                  <a:lnTo>
                    <a:pt x="740910" y="2180071"/>
                  </a:lnTo>
                  <a:lnTo>
                    <a:pt x="784877" y="2196520"/>
                  </a:lnTo>
                  <a:lnTo>
                    <a:pt x="829670" y="2211392"/>
                  </a:lnTo>
                  <a:lnTo>
                    <a:pt x="875251" y="2224651"/>
                  </a:lnTo>
                  <a:lnTo>
                    <a:pt x="921582" y="2236260"/>
                  </a:lnTo>
                  <a:lnTo>
                    <a:pt x="968622" y="2246184"/>
                  </a:lnTo>
                  <a:lnTo>
                    <a:pt x="1016332" y="2254385"/>
                  </a:lnTo>
                  <a:lnTo>
                    <a:pt x="1064675" y="2260827"/>
                  </a:lnTo>
                  <a:lnTo>
                    <a:pt x="1113611" y="2265474"/>
                  </a:lnTo>
                  <a:lnTo>
                    <a:pt x="1163100" y="2268289"/>
                  </a:lnTo>
                  <a:lnTo>
                    <a:pt x="1213104" y="2269236"/>
                  </a:lnTo>
                  <a:lnTo>
                    <a:pt x="1263107" y="2268289"/>
                  </a:lnTo>
                  <a:lnTo>
                    <a:pt x="1312596" y="2265474"/>
                  </a:lnTo>
                  <a:lnTo>
                    <a:pt x="1361532" y="2260827"/>
                  </a:lnTo>
                  <a:lnTo>
                    <a:pt x="1409875" y="2254385"/>
                  </a:lnTo>
                  <a:lnTo>
                    <a:pt x="1457585" y="2246184"/>
                  </a:lnTo>
                  <a:lnTo>
                    <a:pt x="1504625" y="2236260"/>
                  </a:lnTo>
                  <a:lnTo>
                    <a:pt x="1550956" y="2224651"/>
                  </a:lnTo>
                  <a:lnTo>
                    <a:pt x="1596537" y="2211392"/>
                  </a:lnTo>
                  <a:lnTo>
                    <a:pt x="1641330" y="2196520"/>
                  </a:lnTo>
                  <a:lnTo>
                    <a:pt x="1685297" y="2180071"/>
                  </a:lnTo>
                  <a:lnTo>
                    <a:pt x="1728398" y="2162083"/>
                  </a:lnTo>
                  <a:lnTo>
                    <a:pt x="1770593" y="2142591"/>
                  </a:lnTo>
                  <a:lnTo>
                    <a:pt x="1811845" y="2121632"/>
                  </a:lnTo>
                  <a:lnTo>
                    <a:pt x="1852114" y="2099243"/>
                  </a:lnTo>
                  <a:lnTo>
                    <a:pt x="1891360" y="2075460"/>
                  </a:lnTo>
                  <a:lnTo>
                    <a:pt x="1929546" y="2050320"/>
                  </a:lnTo>
                  <a:lnTo>
                    <a:pt x="1966631" y="2023858"/>
                  </a:lnTo>
                  <a:lnTo>
                    <a:pt x="2002577" y="1996112"/>
                  </a:lnTo>
                  <a:lnTo>
                    <a:pt x="2037345" y="1967118"/>
                  </a:lnTo>
                  <a:lnTo>
                    <a:pt x="2070896" y="1936913"/>
                  </a:lnTo>
                  <a:lnTo>
                    <a:pt x="2103191" y="1905533"/>
                  </a:lnTo>
                  <a:lnTo>
                    <a:pt x="2134191" y="1873014"/>
                  </a:lnTo>
                  <a:lnTo>
                    <a:pt x="2163856" y="1839394"/>
                  </a:lnTo>
                  <a:lnTo>
                    <a:pt x="2192148" y="1804707"/>
                  </a:lnTo>
                  <a:lnTo>
                    <a:pt x="2219028" y="1768993"/>
                  </a:lnTo>
                  <a:lnTo>
                    <a:pt x="2244456" y="1732285"/>
                  </a:lnTo>
                  <a:lnTo>
                    <a:pt x="2268394" y="1694622"/>
                  </a:lnTo>
                  <a:lnTo>
                    <a:pt x="2290802" y="1656039"/>
                  </a:lnTo>
                  <a:lnTo>
                    <a:pt x="2311643" y="1616573"/>
                  </a:lnTo>
                  <a:lnTo>
                    <a:pt x="2330875" y="1576261"/>
                  </a:lnTo>
                  <a:lnTo>
                    <a:pt x="2348462" y="1535139"/>
                  </a:lnTo>
                  <a:lnTo>
                    <a:pt x="2364362" y="1493244"/>
                  </a:lnTo>
                  <a:lnTo>
                    <a:pt x="2378539" y="1450612"/>
                  </a:lnTo>
                  <a:lnTo>
                    <a:pt x="2390951" y="1407279"/>
                  </a:lnTo>
                  <a:lnTo>
                    <a:pt x="2401561" y="1363282"/>
                  </a:lnTo>
                  <a:lnTo>
                    <a:pt x="2410330" y="1318658"/>
                  </a:lnTo>
                  <a:lnTo>
                    <a:pt x="2417218" y="1273443"/>
                  </a:lnTo>
                  <a:lnTo>
                    <a:pt x="2422186" y="1227674"/>
                  </a:lnTo>
                  <a:lnTo>
                    <a:pt x="2425196" y="1181386"/>
                  </a:lnTo>
                  <a:lnTo>
                    <a:pt x="2426208" y="1134618"/>
                  </a:lnTo>
                  <a:lnTo>
                    <a:pt x="2425196" y="1087849"/>
                  </a:lnTo>
                  <a:lnTo>
                    <a:pt x="2422186" y="1041561"/>
                  </a:lnTo>
                  <a:lnTo>
                    <a:pt x="2417218" y="995792"/>
                  </a:lnTo>
                  <a:lnTo>
                    <a:pt x="2410330" y="950577"/>
                  </a:lnTo>
                  <a:lnTo>
                    <a:pt x="2401561" y="905953"/>
                  </a:lnTo>
                  <a:lnTo>
                    <a:pt x="2390951" y="861956"/>
                  </a:lnTo>
                  <a:lnTo>
                    <a:pt x="2378539" y="818623"/>
                  </a:lnTo>
                  <a:lnTo>
                    <a:pt x="2364362" y="775991"/>
                  </a:lnTo>
                  <a:lnTo>
                    <a:pt x="2348462" y="734096"/>
                  </a:lnTo>
                  <a:lnTo>
                    <a:pt x="2330875" y="692974"/>
                  </a:lnTo>
                  <a:lnTo>
                    <a:pt x="2311643" y="652662"/>
                  </a:lnTo>
                  <a:lnTo>
                    <a:pt x="2290802" y="613196"/>
                  </a:lnTo>
                  <a:lnTo>
                    <a:pt x="2268394" y="574613"/>
                  </a:lnTo>
                  <a:lnTo>
                    <a:pt x="2244456" y="536950"/>
                  </a:lnTo>
                  <a:lnTo>
                    <a:pt x="2219028" y="500242"/>
                  </a:lnTo>
                  <a:lnTo>
                    <a:pt x="2192148" y="464528"/>
                  </a:lnTo>
                  <a:lnTo>
                    <a:pt x="2163856" y="429841"/>
                  </a:lnTo>
                  <a:lnTo>
                    <a:pt x="2134191" y="396221"/>
                  </a:lnTo>
                  <a:lnTo>
                    <a:pt x="2103191" y="363702"/>
                  </a:lnTo>
                  <a:lnTo>
                    <a:pt x="2070896" y="332322"/>
                  </a:lnTo>
                  <a:lnTo>
                    <a:pt x="2037345" y="302117"/>
                  </a:lnTo>
                  <a:lnTo>
                    <a:pt x="2002577" y="273123"/>
                  </a:lnTo>
                  <a:lnTo>
                    <a:pt x="1966631" y="245377"/>
                  </a:lnTo>
                  <a:lnTo>
                    <a:pt x="1929546" y="218915"/>
                  </a:lnTo>
                  <a:lnTo>
                    <a:pt x="1891360" y="193775"/>
                  </a:lnTo>
                  <a:lnTo>
                    <a:pt x="1852114" y="169992"/>
                  </a:lnTo>
                  <a:lnTo>
                    <a:pt x="1811845" y="147603"/>
                  </a:lnTo>
                  <a:lnTo>
                    <a:pt x="1770593" y="126644"/>
                  </a:lnTo>
                  <a:lnTo>
                    <a:pt x="1728398" y="107152"/>
                  </a:lnTo>
                  <a:lnTo>
                    <a:pt x="1685297" y="89164"/>
                  </a:lnTo>
                  <a:lnTo>
                    <a:pt x="1641330" y="72715"/>
                  </a:lnTo>
                  <a:lnTo>
                    <a:pt x="1596537" y="57843"/>
                  </a:lnTo>
                  <a:lnTo>
                    <a:pt x="1550956" y="44584"/>
                  </a:lnTo>
                  <a:lnTo>
                    <a:pt x="1504625" y="32975"/>
                  </a:lnTo>
                  <a:lnTo>
                    <a:pt x="1457585" y="23051"/>
                  </a:lnTo>
                  <a:lnTo>
                    <a:pt x="1409875" y="14850"/>
                  </a:lnTo>
                  <a:lnTo>
                    <a:pt x="1361532" y="8408"/>
                  </a:lnTo>
                  <a:lnTo>
                    <a:pt x="1312596" y="3761"/>
                  </a:lnTo>
                  <a:lnTo>
                    <a:pt x="1263107" y="946"/>
                  </a:lnTo>
                  <a:lnTo>
                    <a:pt x="121310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79470" y="3178301"/>
              <a:ext cx="2426335" cy="2269490"/>
            </a:xfrm>
            <a:custGeom>
              <a:avLst/>
              <a:gdLst/>
              <a:ahLst/>
              <a:cxnLst/>
              <a:rect l="l" t="t" r="r" b="b"/>
              <a:pathLst>
                <a:path w="2426335" h="2269490">
                  <a:moveTo>
                    <a:pt x="0" y="1134618"/>
                  </a:moveTo>
                  <a:lnTo>
                    <a:pt x="1011" y="1087849"/>
                  </a:lnTo>
                  <a:lnTo>
                    <a:pt x="4021" y="1041561"/>
                  </a:lnTo>
                  <a:lnTo>
                    <a:pt x="8989" y="995792"/>
                  </a:lnTo>
                  <a:lnTo>
                    <a:pt x="15877" y="950577"/>
                  </a:lnTo>
                  <a:lnTo>
                    <a:pt x="24646" y="905953"/>
                  </a:lnTo>
                  <a:lnTo>
                    <a:pt x="35256" y="861956"/>
                  </a:lnTo>
                  <a:lnTo>
                    <a:pt x="47668" y="818623"/>
                  </a:lnTo>
                  <a:lnTo>
                    <a:pt x="61845" y="775991"/>
                  </a:lnTo>
                  <a:lnTo>
                    <a:pt x="77745" y="734096"/>
                  </a:lnTo>
                  <a:lnTo>
                    <a:pt x="95332" y="692974"/>
                  </a:lnTo>
                  <a:lnTo>
                    <a:pt x="114564" y="652662"/>
                  </a:lnTo>
                  <a:lnTo>
                    <a:pt x="135405" y="613196"/>
                  </a:lnTo>
                  <a:lnTo>
                    <a:pt x="157813" y="574613"/>
                  </a:lnTo>
                  <a:lnTo>
                    <a:pt x="181751" y="536950"/>
                  </a:lnTo>
                  <a:lnTo>
                    <a:pt x="207179" y="500242"/>
                  </a:lnTo>
                  <a:lnTo>
                    <a:pt x="234059" y="464528"/>
                  </a:lnTo>
                  <a:lnTo>
                    <a:pt x="262351" y="429841"/>
                  </a:lnTo>
                  <a:lnTo>
                    <a:pt x="292016" y="396221"/>
                  </a:lnTo>
                  <a:lnTo>
                    <a:pt x="323016" y="363702"/>
                  </a:lnTo>
                  <a:lnTo>
                    <a:pt x="355311" y="332322"/>
                  </a:lnTo>
                  <a:lnTo>
                    <a:pt x="388862" y="302117"/>
                  </a:lnTo>
                  <a:lnTo>
                    <a:pt x="423630" y="273123"/>
                  </a:lnTo>
                  <a:lnTo>
                    <a:pt x="459576" y="245377"/>
                  </a:lnTo>
                  <a:lnTo>
                    <a:pt x="496661" y="218915"/>
                  </a:lnTo>
                  <a:lnTo>
                    <a:pt x="534847" y="193775"/>
                  </a:lnTo>
                  <a:lnTo>
                    <a:pt x="574093" y="169992"/>
                  </a:lnTo>
                  <a:lnTo>
                    <a:pt x="614362" y="147603"/>
                  </a:lnTo>
                  <a:lnTo>
                    <a:pt x="655614" y="126644"/>
                  </a:lnTo>
                  <a:lnTo>
                    <a:pt x="697809" y="107152"/>
                  </a:lnTo>
                  <a:lnTo>
                    <a:pt x="740910" y="89164"/>
                  </a:lnTo>
                  <a:lnTo>
                    <a:pt x="784877" y="72715"/>
                  </a:lnTo>
                  <a:lnTo>
                    <a:pt x="829670" y="57843"/>
                  </a:lnTo>
                  <a:lnTo>
                    <a:pt x="875251" y="44584"/>
                  </a:lnTo>
                  <a:lnTo>
                    <a:pt x="921582" y="32975"/>
                  </a:lnTo>
                  <a:lnTo>
                    <a:pt x="968622" y="23051"/>
                  </a:lnTo>
                  <a:lnTo>
                    <a:pt x="1016332" y="14850"/>
                  </a:lnTo>
                  <a:lnTo>
                    <a:pt x="1064675" y="8408"/>
                  </a:lnTo>
                  <a:lnTo>
                    <a:pt x="1113611" y="3761"/>
                  </a:lnTo>
                  <a:lnTo>
                    <a:pt x="1163100" y="946"/>
                  </a:lnTo>
                  <a:lnTo>
                    <a:pt x="1213104" y="0"/>
                  </a:lnTo>
                  <a:lnTo>
                    <a:pt x="1263107" y="946"/>
                  </a:lnTo>
                  <a:lnTo>
                    <a:pt x="1312596" y="3761"/>
                  </a:lnTo>
                  <a:lnTo>
                    <a:pt x="1361532" y="8408"/>
                  </a:lnTo>
                  <a:lnTo>
                    <a:pt x="1409875" y="14850"/>
                  </a:lnTo>
                  <a:lnTo>
                    <a:pt x="1457585" y="23051"/>
                  </a:lnTo>
                  <a:lnTo>
                    <a:pt x="1504625" y="32975"/>
                  </a:lnTo>
                  <a:lnTo>
                    <a:pt x="1550956" y="44584"/>
                  </a:lnTo>
                  <a:lnTo>
                    <a:pt x="1596537" y="57843"/>
                  </a:lnTo>
                  <a:lnTo>
                    <a:pt x="1641330" y="72715"/>
                  </a:lnTo>
                  <a:lnTo>
                    <a:pt x="1685297" y="89164"/>
                  </a:lnTo>
                  <a:lnTo>
                    <a:pt x="1728398" y="107152"/>
                  </a:lnTo>
                  <a:lnTo>
                    <a:pt x="1770593" y="126644"/>
                  </a:lnTo>
                  <a:lnTo>
                    <a:pt x="1811845" y="147603"/>
                  </a:lnTo>
                  <a:lnTo>
                    <a:pt x="1852114" y="169992"/>
                  </a:lnTo>
                  <a:lnTo>
                    <a:pt x="1891360" y="193775"/>
                  </a:lnTo>
                  <a:lnTo>
                    <a:pt x="1929546" y="218915"/>
                  </a:lnTo>
                  <a:lnTo>
                    <a:pt x="1966631" y="245377"/>
                  </a:lnTo>
                  <a:lnTo>
                    <a:pt x="2002577" y="273123"/>
                  </a:lnTo>
                  <a:lnTo>
                    <a:pt x="2037345" y="302117"/>
                  </a:lnTo>
                  <a:lnTo>
                    <a:pt x="2070896" y="332322"/>
                  </a:lnTo>
                  <a:lnTo>
                    <a:pt x="2103191" y="363702"/>
                  </a:lnTo>
                  <a:lnTo>
                    <a:pt x="2134191" y="396221"/>
                  </a:lnTo>
                  <a:lnTo>
                    <a:pt x="2163856" y="429841"/>
                  </a:lnTo>
                  <a:lnTo>
                    <a:pt x="2192148" y="464528"/>
                  </a:lnTo>
                  <a:lnTo>
                    <a:pt x="2219028" y="500242"/>
                  </a:lnTo>
                  <a:lnTo>
                    <a:pt x="2244456" y="536950"/>
                  </a:lnTo>
                  <a:lnTo>
                    <a:pt x="2268394" y="574613"/>
                  </a:lnTo>
                  <a:lnTo>
                    <a:pt x="2290802" y="613196"/>
                  </a:lnTo>
                  <a:lnTo>
                    <a:pt x="2311643" y="652662"/>
                  </a:lnTo>
                  <a:lnTo>
                    <a:pt x="2330875" y="692974"/>
                  </a:lnTo>
                  <a:lnTo>
                    <a:pt x="2348462" y="734096"/>
                  </a:lnTo>
                  <a:lnTo>
                    <a:pt x="2364362" y="775991"/>
                  </a:lnTo>
                  <a:lnTo>
                    <a:pt x="2378539" y="818623"/>
                  </a:lnTo>
                  <a:lnTo>
                    <a:pt x="2390951" y="861956"/>
                  </a:lnTo>
                  <a:lnTo>
                    <a:pt x="2401561" y="905953"/>
                  </a:lnTo>
                  <a:lnTo>
                    <a:pt x="2410330" y="950577"/>
                  </a:lnTo>
                  <a:lnTo>
                    <a:pt x="2417218" y="995792"/>
                  </a:lnTo>
                  <a:lnTo>
                    <a:pt x="2422186" y="1041561"/>
                  </a:lnTo>
                  <a:lnTo>
                    <a:pt x="2425196" y="1087849"/>
                  </a:lnTo>
                  <a:lnTo>
                    <a:pt x="2426208" y="1134618"/>
                  </a:lnTo>
                  <a:lnTo>
                    <a:pt x="2425196" y="1181386"/>
                  </a:lnTo>
                  <a:lnTo>
                    <a:pt x="2422186" y="1227674"/>
                  </a:lnTo>
                  <a:lnTo>
                    <a:pt x="2417218" y="1273443"/>
                  </a:lnTo>
                  <a:lnTo>
                    <a:pt x="2410330" y="1318658"/>
                  </a:lnTo>
                  <a:lnTo>
                    <a:pt x="2401561" y="1363282"/>
                  </a:lnTo>
                  <a:lnTo>
                    <a:pt x="2390951" y="1407279"/>
                  </a:lnTo>
                  <a:lnTo>
                    <a:pt x="2378539" y="1450612"/>
                  </a:lnTo>
                  <a:lnTo>
                    <a:pt x="2364362" y="1493244"/>
                  </a:lnTo>
                  <a:lnTo>
                    <a:pt x="2348462" y="1535139"/>
                  </a:lnTo>
                  <a:lnTo>
                    <a:pt x="2330875" y="1576261"/>
                  </a:lnTo>
                  <a:lnTo>
                    <a:pt x="2311643" y="1616573"/>
                  </a:lnTo>
                  <a:lnTo>
                    <a:pt x="2290802" y="1656039"/>
                  </a:lnTo>
                  <a:lnTo>
                    <a:pt x="2268394" y="1694622"/>
                  </a:lnTo>
                  <a:lnTo>
                    <a:pt x="2244456" y="1732285"/>
                  </a:lnTo>
                  <a:lnTo>
                    <a:pt x="2219028" y="1768993"/>
                  </a:lnTo>
                  <a:lnTo>
                    <a:pt x="2192148" y="1804707"/>
                  </a:lnTo>
                  <a:lnTo>
                    <a:pt x="2163856" y="1839394"/>
                  </a:lnTo>
                  <a:lnTo>
                    <a:pt x="2134191" y="1873014"/>
                  </a:lnTo>
                  <a:lnTo>
                    <a:pt x="2103191" y="1905533"/>
                  </a:lnTo>
                  <a:lnTo>
                    <a:pt x="2070896" y="1936913"/>
                  </a:lnTo>
                  <a:lnTo>
                    <a:pt x="2037345" y="1967118"/>
                  </a:lnTo>
                  <a:lnTo>
                    <a:pt x="2002577" y="1996112"/>
                  </a:lnTo>
                  <a:lnTo>
                    <a:pt x="1966631" y="2023858"/>
                  </a:lnTo>
                  <a:lnTo>
                    <a:pt x="1929546" y="2050320"/>
                  </a:lnTo>
                  <a:lnTo>
                    <a:pt x="1891360" y="2075460"/>
                  </a:lnTo>
                  <a:lnTo>
                    <a:pt x="1852114" y="2099243"/>
                  </a:lnTo>
                  <a:lnTo>
                    <a:pt x="1811845" y="2121632"/>
                  </a:lnTo>
                  <a:lnTo>
                    <a:pt x="1770593" y="2142591"/>
                  </a:lnTo>
                  <a:lnTo>
                    <a:pt x="1728398" y="2162083"/>
                  </a:lnTo>
                  <a:lnTo>
                    <a:pt x="1685297" y="2180071"/>
                  </a:lnTo>
                  <a:lnTo>
                    <a:pt x="1641330" y="2196520"/>
                  </a:lnTo>
                  <a:lnTo>
                    <a:pt x="1596537" y="2211392"/>
                  </a:lnTo>
                  <a:lnTo>
                    <a:pt x="1550956" y="2224651"/>
                  </a:lnTo>
                  <a:lnTo>
                    <a:pt x="1504625" y="2236260"/>
                  </a:lnTo>
                  <a:lnTo>
                    <a:pt x="1457585" y="2246184"/>
                  </a:lnTo>
                  <a:lnTo>
                    <a:pt x="1409875" y="2254385"/>
                  </a:lnTo>
                  <a:lnTo>
                    <a:pt x="1361532" y="2260827"/>
                  </a:lnTo>
                  <a:lnTo>
                    <a:pt x="1312596" y="2265474"/>
                  </a:lnTo>
                  <a:lnTo>
                    <a:pt x="1263107" y="2268289"/>
                  </a:lnTo>
                  <a:lnTo>
                    <a:pt x="1213104" y="2269236"/>
                  </a:lnTo>
                  <a:lnTo>
                    <a:pt x="1163100" y="2268289"/>
                  </a:lnTo>
                  <a:lnTo>
                    <a:pt x="1113611" y="2265474"/>
                  </a:lnTo>
                  <a:lnTo>
                    <a:pt x="1064675" y="2260827"/>
                  </a:lnTo>
                  <a:lnTo>
                    <a:pt x="1016332" y="2254385"/>
                  </a:lnTo>
                  <a:lnTo>
                    <a:pt x="968622" y="2246184"/>
                  </a:lnTo>
                  <a:lnTo>
                    <a:pt x="921582" y="2236260"/>
                  </a:lnTo>
                  <a:lnTo>
                    <a:pt x="875251" y="2224651"/>
                  </a:lnTo>
                  <a:lnTo>
                    <a:pt x="829670" y="2211392"/>
                  </a:lnTo>
                  <a:lnTo>
                    <a:pt x="784877" y="2196520"/>
                  </a:lnTo>
                  <a:lnTo>
                    <a:pt x="740910" y="2180071"/>
                  </a:lnTo>
                  <a:lnTo>
                    <a:pt x="697809" y="2162083"/>
                  </a:lnTo>
                  <a:lnTo>
                    <a:pt x="655614" y="2142591"/>
                  </a:lnTo>
                  <a:lnTo>
                    <a:pt x="614362" y="2121632"/>
                  </a:lnTo>
                  <a:lnTo>
                    <a:pt x="574093" y="2099243"/>
                  </a:lnTo>
                  <a:lnTo>
                    <a:pt x="534847" y="2075460"/>
                  </a:lnTo>
                  <a:lnTo>
                    <a:pt x="496661" y="2050320"/>
                  </a:lnTo>
                  <a:lnTo>
                    <a:pt x="459576" y="2023858"/>
                  </a:lnTo>
                  <a:lnTo>
                    <a:pt x="423630" y="1996112"/>
                  </a:lnTo>
                  <a:lnTo>
                    <a:pt x="388862" y="1967118"/>
                  </a:lnTo>
                  <a:lnTo>
                    <a:pt x="355311" y="1936913"/>
                  </a:lnTo>
                  <a:lnTo>
                    <a:pt x="323016" y="1905533"/>
                  </a:lnTo>
                  <a:lnTo>
                    <a:pt x="292016" y="1873014"/>
                  </a:lnTo>
                  <a:lnTo>
                    <a:pt x="262351" y="1839394"/>
                  </a:lnTo>
                  <a:lnTo>
                    <a:pt x="234059" y="1804707"/>
                  </a:lnTo>
                  <a:lnTo>
                    <a:pt x="207179" y="1768993"/>
                  </a:lnTo>
                  <a:lnTo>
                    <a:pt x="181751" y="1732285"/>
                  </a:lnTo>
                  <a:lnTo>
                    <a:pt x="157813" y="1694622"/>
                  </a:lnTo>
                  <a:lnTo>
                    <a:pt x="135405" y="1656039"/>
                  </a:lnTo>
                  <a:lnTo>
                    <a:pt x="114564" y="1616573"/>
                  </a:lnTo>
                  <a:lnTo>
                    <a:pt x="95332" y="1576261"/>
                  </a:lnTo>
                  <a:lnTo>
                    <a:pt x="77745" y="1535139"/>
                  </a:lnTo>
                  <a:lnTo>
                    <a:pt x="61845" y="1493244"/>
                  </a:lnTo>
                  <a:lnTo>
                    <a:pt x="47668" y="1450612"/>
                  </a:lnTo>
                  <a:lnTo>
                    <a:pt x="35256" y="1407279"/>
                  </a:lnTo>
                  <a:lnTo>
                    <a:pt x="24646" y="1363282"/>
                  </a:lnTo>
                  <a:lnTo>
                    <a:pt x="15877" y="1318658"/>
                  </a:lnTo>
                  <a:lnTo>
                    <a:pt x="8989" y="1273443"/>
                  </a:lnTo>
                  <a:lnTo>
                    <a:pt x="4021" y="1227674"/>
                  </a:lnTo>
                  <a:lnTo>
                    <a:pt x="1011" y="1181386"/>
                  </a:lnTo>
                  <a:lnTo>
                    <a:pt x="0" y="113461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33800" y="3509771"/>
              <a:ext cx="1716405" cy="1605280"/>
            </a:xfrm>
            <a:custGeom>
              <a:avLst/>
              <a:gdLst/>
              <a:ahLst/>
              <a:cxnLst/>
              <a:rect l="l" t="t" r="r" b="b"/>
              <a:pathLst>
                <a:path w="1716404" h="1605279">
                  <a:moveTo>
                    <a:pt x="1716024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716024" y="1604772"/>
                  </a:lnTo>
                  <a:lnTo>
                    <a:pt x="171602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2375" rIns="0" bIns="0" rtlCol="0" vert="horz">
            <a:spAutoFit/>
          </a:bodyPr>
          <a:lstStyle/>
          <a:p>
            <a:pPr marL="552450" marR="5080" indent="-238125">
              <a:lnSpc>
                <a:spcPts val="3070"/>
              </a:lnSpc>
              <a:spcBef>
                <a:spcPts val="844"/>
              </a:spcBef>
            </a:pPr>
            <a:r>
              <a:rPr dirty="0" sz="3200" spc="-20"/>
              <a:t>CULTURE</a:t>
            </a:r>
            <a:r>
              <a:rPr dirty="0" sz="3200" spc="-60"/>
              <a:t> </a:t>
            </a:r>
            <a:r>
              <a:rPr dirty="0" sz="3200"/>
              <a:t>&amp;</a:t>
            </a:r>
            <a:r>
              <a:rPr dirty="0" sz="3200" spc="-60"/>
              <a:t> </a:t>
            </a:r>
            <a:r>
              <a:rPr dirty="0" sz="3200" spc="-10"/>
              <a:t>ENGAGEMENT:</a:t>
            </a:r>
            <a:r>
              <a:rPr dirty="0" sz="3200" spc="-45"/>
              <a:t> </a:t>
            </a:r>
            <a:r>
              <a:rPr dirty="0" sz="3200"/>
              <a:t>MORE</a:t>
            </a:r>
            <a:r>
              <a:rPr dirty="0" sz="3200" spc="-65"/>
              <a:t> </a:t>
            </a:r>
            <a:r>
              <a:rPr dirty="0" sz="3200" spc="-30"/>
              <a:t>IMPORTANT </a:t>
            </a:r>
            <a:r>
              <a:rPr dirty="0" sz="3200"/>
              <a:t>THAN MONEY</a:t>
            </a:r>
            <a:r>
              <a:rPr dirty="0" sz="3200" spc="-5"/>
              <a:t> </a:t>
            </a:r>
            <a:r>
              <a:rPr dirty="0" sz="3200"/>
              <a:t>FOR</a:t>
            </a:r>
            <a:r>
              <a:rPr dirty="0" sz="3200" spc="-25"/>
              <a:t> </a:t>
            </a:r>
            <a:r>
              <a:rPr dirty="0" sz="3200" spc="-20"/>
              <a:t>LONG-</a:t>
            </a:r>
            <a:r>
              <a:rPr dirty="0" sz="3200"/>
              <a:t>TERM</a:t>
            </a:r>
            <a:r>
              <a:rPr dirty="0" sz="3200" spc="-10"/>
              <a:t> RETENTION</a:t>
            </a:r>
            <a:endParaRPr sz="3200"/>
          </a:p>
        </p:txBody>
      </p:sp>
      <p:sp>
        <p:nvSpPr>
          <p:cNvPr id="11" name="object 11" descr=""/>
          <p:cNvSpPr txBox="1"/>
          <p:nvPr/>
        </p:nvSpPr>
        <p:spPr>
          <a:xfrm>
            <a:off x="185331" y="5737472"/>
            <a:ext cx="3037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“The Engagement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Gap,”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Jackson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Healthcare,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28900" y="3639643"/>
            <a:ext cx="1727835" cy="128778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elements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strongest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connection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07617" y="1528825"/>
            <a:ext cx="2329815" cy="1750695"/>
            <a:chOff x="1007617" y="1528825"/>
            <a:chExt cx="2329815" cy="1750695"/>
          </a:xfrm>
        </p:grpSpPr>
        <p:sp>
          <p:nvSpPr>
            <p:cNvPr id="14" name="object 14" descr=""/>
            <p:cNvSpPr/>
            <p:nvPr/>
          </p:nvSpPr>
          <p:spPr>
            <a:xfrm>
              <a:off x="1020317" y="1541525"/>
              <a:ext cx="2304415" cy="1725295"/>
            </a:xfrm>
            <a:custGeom>
              <a:avLst/>
              <a:gdLst/>
              <a:ahLst/>
              <a:cxnLst/>
              <a:rect l="l" t="t" r="r" b="b"/>
              <a:pathLst>
                <a:path w="2304415" h="1725295">
                  <a:moveTo>
                    <a:pt x="2131771" y="0"/>
                  </a:moveTo>
                  <a:lnTo>
                    <a:pt x="172516" y="0"/>
                  </a:lnTo>
                  <a:lnTo>
                    <a:pt x="126656" y="6162"/>
                  </a:lnTo>
                  <a:lnTo>
                    <a:pt x="85445" y="23554"/>
                  </a:lnTo>
                  <a:lnTo>
                    <a:pt x="50530" y="50530"/>
                  </a:lnTo>
                  <a:lnTo>
                    <a:pt x="23554" y="85445"/>
                  </a:lnTo>
                  <a:lnTo>
                    <a:pt x="6162" y="126656"/>
                  </a:lnTo>
                  <a:lnTo>
                    <a:pt x="0" y="172516"/>
                  </a:lnTo>
                  <a:lnTo>
                    <a:pt x="0" y="1552651"/>
                  </a:lnTo>
                  <a:lnTo>
                    <a:pt x="6162" y="1598511"/>
                  </a:lnTo>
                  <a:lnTo>
                    <a:pt x="23554" y="1639722"/>
                  </a:lnTo>
                  <a:lnTo>
                    <a:pt x="50530" y="1674637"/>
                  </a:lnTo>
                  <a:lnTo>
                    <a:pt x="85445" y="1701613"/>
                  </a:lnTo>
                  <a:lnTo>
                    <a:pt x="126656" y="1719005"/>
                  </a:lnTo>
                  <a:lnTo>
                    <a:pt x="172516" y="1725168"/>
                  </a:lnTo>
                  <a:lnTo>
                    <a:pt x="2131771" y="1725168"/>
                  </a:lnTo>
                  <a:lnTo>
                    <a:pt x="2177631" y="1719005"/>
                  </a:lnTo>
                  <a:lnTo>
                    <a:pt x="2218842" y="1701613"/>
                  </a:lnTo>
                  <a:lnTo>
                    <a:pt x="2253757" y="1674637"/>
                  </a:lnTo>
                  <a:lnTo>
                    <a:pt x="2280733" y="1639722"/>
                  </a:lnTo>
                  <a:lnTo>
                    <a:pt x="2298125" y="1598511"/>
                  </a:lnTo>
                  <a:lnTo>
                    <a:pt x="2304288" y="1552651"/>
                  </a:lnTo>
                  <a:lnTo>
                    <a:pt x="2304288" y="172516"/>
                  </a:lnTo>
                  <a:lnTo>
                    <a:pt x="2298125" y="126656"/>
                  </a:lnTo>
                  <a:lnTo>
                    <a:pt x="2280733" y="85445"/>
                  </a:lnTo>
                  <a:lnTo>
                    <a:pt x="2253757" y="50530"/>
                  </a:lnTo>
                  <a:lnTo>
                    <a:pt x="2218842" y="23554"/>
                  </a:lnTo>
                  <a:lnTo>
                    <a:pt x="2177631" y="6162"/>
                  </a:lnTo>
                  <a:lnTo>
                    <a:pt x="2131771" y="0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20317" y="1541525"/>
              <a:ext cx="2304415" cy="1725295"/>
            </a:xfrm>
            <a:custGeom>
              <a:avLst/>
              <a:gdLst/>
              <a:ahLst/>
              <a:cxnLst/>
              <a:rect l="l" t="t" r="r" b="b"/>
              <a:pathLst>
                <a:path w="2304415" h="1725295">
                  <a:moveTo>
                    <a:pt x="0" y="172516"/>
                  </a:moveTo>
                  <a:lnTo>
                    <a:pt x="6162" y="126656"/>
                  </a:lnTo>
                  <a:lnTo>
                    <a:pt x="23554" y="85445"/>
                  </a:lnTo>
                  <a:lnTo>
                    <a:pt x="50530" y="50530"/>
                  </a:lnTo>
                  <a:lnTo>
                    <a:pt x="85445" y="23554"/>
                  </a:lnTo>
                  <a:lnTo>
                    <a:pt x="126656" y="6162"/>
                  </a:lnTo>
                  <a:lnTo>
                    <a:pt x="172516" y="0"/>
                  </a:lnTo>
                  <a:lnTo>
                    <a:pt x="2131771" y="0"/>
                  </a:lnTo>
                  <a:lnTo>
                    <a:pt x="2177631" y="6162"/>
                  </a:lnTo>
                  <a:lnTo>
                    <a:pt x="2218842" y="23554"/>
                  </a:lnTo>
                  <a:lnTo>
                    <a:pt x="2253757" y="50530"/>
                  </a:lnTo>
                  <a:lnTo>
                    <a:pt x="2280733" y="85445"/>
                  </a:lnTo>
                  <a:lnTo>
                    <a:pt x="2298125" y="126656"/>
                  </a:lnTo>
                  <a:lnTo>
                    <a:pt x="2304288" y="172516"/>
                  </a:lnTo>
                  <a:lnTo>
                    <a:pt x="2304288" y="1552651"/>
                  </a:lnTo>
                  <a:lnTo>
                    <a:pt x="2298125" y="1598511"/>
                  </a:lnTo>
                  <a:lnTo>
                    <a:pt x="2280733" y="1639722"/>
                  </a:lnTo>
                  <a:lnTo>
                    <a:pt x="2253757" y="1674637"/>
                  </a:lnTo>
                  <a:lnTo>
                    <a:pt x="2218842" y="1701613"/>
                  </a:lnTo>
                  <a:lnTo>
                    <a:pt x="2177631" y="1719005"/>
                  </a:lnTo>
                  <a:lnTo>
                    <a:pt x="2131771" y="1725168"/>
                  </a:lnTo>
                  <a:lnTo>
                    <a:pt x="172516" y="1725168"/>
                  </a:lnTo>
                  <a:lnTo>
                    <a:pt x="126656" y="1719005"/>
                  </a:lnTo>
                  <a:lnTo>
                    <a:pt x="85445" y="1701613"/>
                  </a:lnTo>
                  <a:lnTo>
                    <a:pt x="50530" y="1674637"/>
                  </a:lnTo>
                  <a:lnTo>
                    <a:pt x="23554" y="1639722"/>
                  </a:lnTo>
                  <a:lnTo>
                    <a:pt x="6162" y="1598511"/>
                  </a:lnTo>
                  <a:lnTo>
                    <a:pt x="0" y="1552651"/>
                  </a:lnTo>
                  <a:lnTo>
                    <a:pt x="0" y="172516"/>
                  </a:lnTo>
                  <a:close/>
                </a:path>
              </a:pathLst>
            </a:custGeom>
            <a:ln w="25400">
              <a:solidFill>
                <a:srgbClr val="175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74419" y="1676399"/>
              <a:ext cx="2016760" cy="1537970"/>
            </a:xfrm>
            <a:custGeom>
              <a:avLst/>
              <a:gdLst/>
              <a:ahLst/>
              <a:cxnLst/>
              <a:rect l="l" t="t" r="r" b="b"/>
              <a:pathLst>
                <a:path w="2016760" h="1537970">
                  <a:moveTo>
                    <a:pt x="2016252" y="0"/>
                  </a:moveTo>
                  <a:lnTo>
                    <a:pt x="0" y="0"/>
                  </a:lnTo>
                  <a:lnTo>
                    <a:pt x="0" y="1537715"/>
                  </a:lnTo>
                  <a:lnTo>
                    <a:pt x="2016252" y="1537715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302810" y="1896381"/>
            <a:ext cx="1560830" cy="10407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-1905">
              <a:lnSpc>
                <a:spcPts val="1939"/>
              </a:lnSpc>
              <a:spcBef>
                <a:spcPts val="34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healthcare organization’s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792978" y="1477010"/>
            <a:ext cx="2329815" cy="1750695"/>
            <a:chOff x="5792978" y="1477010"/>
            <a:chExt cx="2329815" cy="1750695"/>
          </a:xfrm>
        </p:grpSpPr>
        <p:sp>
          <p:nvSpPr>
            <p:cNvPr id="19" name="object 19" descr=""/>
            <p:cNvSpPr/>
            <p:nvPr/>
          </p:nvSpPr>
          <p:spPr>
            <a:xfrm>
              <a:off x="5805678" y="1489710"/>
              <a:ext cx="2304415" cy="1725295"/>
            </a:xfrm>
            <a:custGeom>
              <a:avLst/>
              <a:gdLst/>
              <a:ahLst/>
              <a:cxnLst/>
              <a:rect l="l" t="t" r="r" b="b"/>
              <a:pathLst>
                <a:path w="2304415" h="1725295">
                  <a:moveTo>
                    <a:pt x="2131771" y="0"/>
                  </a:moveTo>
                  <a:lnTo>
                    <a:pt x="172516" y="0"/>
                  </a:lnTo>
                  <a:lnTo>
                    <a:pt x="126656" y="6162"/>
                  </a:lnTo>
                  <a:lnTo>
                    <a:pt x="85445" y="23554"/>
                  </a:lnTo>
                  <a:lnTo>
                    <a:pt x="50530" y="50530"/>
                  </a:lnTo>
                  <a:lnTo>
                    <a:pt x="23554" y="85445"/>
                  </a:lnTo>
                  <a:lnTo>
                    <a:pt x="6162" y="126656"/>
                  </a:lnTo>
                  <a:lnTo>
                    <a:pt x="0" y="172516"/>
                  </a:lnTo>
                  <a:lnTo>
                    <a:pt x="0" y="1552651"/>
                  </a:lnTo>
                  <a:lnTo>
                    <a:pt x="6162" y="1598511"/>
                  </a:lnTo>
                  <a:lnTo>
                    <a:pt x="23554" y="1639722"/>
                  </a:lnTo>
                  <a:lnTo>
                    <a:pt x="50530" y="1674637"/>
                  </a:lnTo>
                  <a:lnTo>
                    <a:pt x="85445" y="1701613"/>
                  </a:lnTo>
                  <a:lnTo>
                    <a:pt x="126656" y="1719005"/>
                  </a:lnTo>
                  <a:lnTo>
                    <a:pt x="172516" y="1725168"/>
                  </a:lnTo>
                  <a:lnTo>
                    <a:pt x="2131771" y="1725168"/>
                  </a:lnTo>
                  <a:lnTo>
                    <a:pt x="2177631" y="1719005"/>
                  </a:lnTo>
                  <a:lnTo>
                    <a:pt x="2218842" y="1701613"/>
                  </a:lnTo>
                  <a:lnTo>
                    <a:pt x="2253757" y="1674637"/>
                  </a:lnTo>
                  <a:lnTo>
                    <a:pt x="2280733" y="1639722"/>
                  </a:lnTo>
                  <a:lnTo>
                    <a:pt x="2298125" y="1598511"/>
                  </a:lnTo>
                  <a:lnTo>
                    <a:pt x="2304288" y="1552651"/>
                  </a:lnTo>
                  <a:lnTo>
                    <a:pt x="2304288" y="172516"/>
                  </a:lnTo>
                  <a:lnTo>
                    <a:pt x="2298125" y="126656"/>
                  </a:lnTo>
                  <a:lnTo>
                    <a:pt x="2280733" y="85445"/>
                  </a:lnTo>
                  <a:lnTo>
                    <a:pt x="2253757" y="50530"/>
                  </a:lnTo>
                  <a:lnTo>
                    <a:pt x="2218842" y="23554"/>
                  </a:lnTo>
                  <a:lnTo>
                    <a:pt x="2177631" y="6162"/>
                  </a:lnTo>
                  <a:lnTo>
                    <a:pt x="2131771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05678" y="1489710"/>
              <a:ext cx="2304415" cy="1725295"/>
            </a:xfrm>
            <a:custGeom>
              <a:avLst/>
              <a:gdLst/>
              <a:ahLst/>
              <a:cxnLst/>
              <a:rect l="l" t="t" r="r" b="b"/>
              <a:pathLst>
                <a:path w="2304415" h="1725295">
                  <a:moveTo>
                    <a:pt x="0" y="172516"/>
                  </a:moveTo>
                  <a:lnTo>
                    <a:pt x="6162" y="126656"/>
                  </a:lnTo>
                  <a:lnTo>
                    <a:pt x="23554" y="85445"/>
                  </a:lnTo>
                  <a:lnTo>
                    <a:pt x="50530" y="50530"/>
                  </a:lnTo>
                  <a:lnTo>
                    <a:pt x="85445" y="23554"/>
                  </a:lnTo>
                  <a:lnTo>
                    <a:pt x="126656" y="6162"/>
                  </a:lnTo>
                  <a:lnTo>
                    <a:pt x="172516" y="0"/>
                  </a:lnTo>
                  <a:lnTo>
                    <a:pt x="2131771" y="0"/>
                  </a:lnTo>
                  <a:lnTo>
                    <a:pt x="2177631" y="6162"/>
                  </a:lnTo>
                  <a:lnTo>
                    <a:pt x="2218842" y="23554"/>
                  </a:lnTo>
                  <a:lnTo>
                    <a:pt x="2253757" y="50530"/>
                  </a:lnTo>
                  <a:lnTo>
                    <a:pt x="2280733" y="85445"/>
                  </a:lnTo>
                  <a:lnTo>
                    <a:pt x="2298125" y="126656"/>
                  </a:lnTo>
                  <a:lnTo>
                    <a:pt x="2304288" y="172516"/>
                  </a:lnTo>
                  <a:lnTo>
                    <a:pt x="2304288" y="1552651"/>
                  </a:lnTo>
                  <a:lnTo>
                    <a:pt x="2298125" y="1598511"/>
                  </a:lnTo>
                  <a:lnTo>
                    <a:pt x="2280733" y="1639722"/>
                  </a:lnTo>
                  <a:lnTo>
                    <a:pt x="2253757" y="1674637"/>
                  </a:lnTo>
                  <a:lnTo>
                    <a:pt x="2218842" y="1701613"/>
                  </a:lnTo>
                  <a:lnTo>
                    <a:pt x="2177631" y="1719005"/>
                  </a:lnTo>
                  <a:lnTo>
                    <a:pt x="2131771" y="1725168"/>
                  </a:lnTo>
                  <a:lnTo>
                    <a:pt x="172516" y="1725168"/>
                  </a:lnTo>
                  <a:lnTo>
                    <a:pt x="126656" y="1719005"/>
                  </a:lnTo>
                  <a:lnTo>
                    <a:pt x="85445" y="1701613"/>
                  </a:lnTo>
                  <a:lnTo>
                    <a:pt x="50530" y="1674637"/>
                  </a:lnTo>
                  <a:lnTo>
                    <a:pt x="23554" y="1639722"/>
                  </a:lnTo>
                  <a:lnTo>
                    <a:pt x="6162" y="1598511"/>
                  </a:lnTo>
                  <a:lnTo>
                    <a:pt x="0" y="1552651"/>
                  </a:lnTo>
                  <a:lnTo>
                    <a:pt x="0" y="172516"/>
                  </a:lnTo>
                  <a:close/>
                </a:path>
              </a:pathLst>
            </a:custGeom>
            <a:ln w="25400">
              <a:solidFill>
                <a:srgbClr val="82C7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858256" y="1540764"/>
              <a:ext cx="2197735" cy="1623060"/>
            </a:xfrm>
            <a:custGeom>
              <a:avLst/>
              <a:gdLst/>
              <a:ahLst/>
              <a:cxnLst/>
              <a:rect l="l" t="t" r="r" b="b"/>
              <a:pathLst>
                <a:path w="2197734" h="1623060">
                  <a:moveTo>
                    <a:pt x="2197607" y="0"/>
                  </a:moveTo>
                  <a:lnTo>
                    <a:pt x="0" y="0"/>
                  </a:lnTo>
                  <a:lnTo>
                    <a:pt x="0" y="1623060"/>
                  </a:lnTo>
                  <a:lnTo>
                    <a:pt x="2197607" y="1623060"/>
                  </a:lnTo>
                  <a:lnTo>
                    <a:pt x="2197607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885182" y="1803058"/>
            <a:ext cx="2141855" cy="10407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635">
              <a:lnSpc>
                <a:spcPts val="1939"/>
              </a:lnSpc>
              <a:spcBef>
                <a:spcPts val="34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healthcare organization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-4762"/>
            <a:ext cx="9153525" cy="6863080"/>
            <a:chOff x="-4762" y="-4762"/>
            <a:chExt cx="915352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1807" cy="565556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5655945"/>
            </a:xfrm>
            <a:custGeom>
              <a:avLst/>
              <a:gdLst/>
              <a:ahLst/>
              <a:cxnLst/>
              <a:rect l="l" t="t" r="r" b="b"/>
              <a:pathLst>
                <a:path w="9144000" h="5655945">
                  <a:moveTo>
                    <a:pt x="9144000" y="0"/>
                  </a:moveTo>
                  <a:lnTo>
                    <a:pt x="0" y="0"/>
                  </a:lnTo>
                  <a:lnTo>
                    <a:pt x="0" y="5655564"/>
                  </a:lnTo>
                  <a:lnTo>
                    <a:pt x="9144000" y="56555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2C789">
                <a:alpha val="7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9144000" cy="5655945"/>
            </a:xfrm>
            <a:custGeom>
              <a:avLst/>
              <a:gdLst/>
              <a:ahLst/>
              <a:cxnLst/>
              <a:rect l="l" t="t" r="r" b="b"/>
              <a:pathLst>
                <a:path w="9144000" h="5655945">
                  <a:moveTo>
                    <a:pt x="0" y="0"/>
                  </a:moveTo>
                  <a:lnTo>
                    <a:pt x="9144000" y="0"/>
                  </a:lnTo>
                  <a:lnTo>
                    <a:pt x="9144000" y="5655564"/>
                  </a:lnTo>
                  <a:lnTo>
                    <a:pt x="0" y="56555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746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5999" y="2076598"/>
            <a:ext cx="8129270" cy="17468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AFBFC"/>
                </a:solidFill>
              </a:rPr>
              <a:t>Physician</a:t>
            </a:r>
            <a:r>
              <a:rPr dirty="0" sz="4800" spc="-155">
                <a:solidFill>
                  <a:srgbClr val="FAFBFC"/>
                </a:solidFill>
              </a:rPr>
              <a:t> </a:t>
            </a:r>
            <a:r>
              <a:rPr dirty="0" sz="4800" spc="-10">
                <a:solidFill>
                  <a:srgbClr val="FAFBFC"/>
                </a:solidFill>
              </a:rPr>
              <a:t>Retirements</a:t>
            </a:r>
            <a:endParaRPr sz="4800"/>
          </a:p>
          <a:p>
            <a:pPr algn="ctr" marL="12065" marR="5080">
              <a:lnSpc>
                <a:spcPct val="100000"/>
              </a:lnSpc>
              <a:spcBef>
                <a:spcPts val="110"/>
              </a:spcBef>
            </a:pP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More</a:t>
            </a:r>
            <a:r>
              <a:rPr dirty="0" sz="3200" spc="-5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than</a:t>
            </a:r>
            <a:r>
              <a:rPr dirty="0" sz="3200" spc="-1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2</a:t>
            </a:r>
            <a:r>
              <a:rPr dirty="0" sz="3200" spc="-2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of</a:t>
            </a:r>
            <a:r>
              <a:rPr dirty="0" sz="3200" spc="-4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5</a:t>
            </a:r>
            <a:r>
              <a:rPr dirty="0" sz="3200" spc="-3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physicians will</a:t>
            </a:r>
            <a:r>
              <a:rPr dirty="0" sz="3200" spc="-3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reach</a:t>
            </a:r>
            <a:r>
              <a:rPr dirty="0" sz="3200" spc="-4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FAFBFC"/>
                </a:solidFill>
                <a:latin typeface="Calibri"/>
                <a:cs typeface="Calibri"/>
              </a:rPr>
              <a:t>retirement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age</a:t>
            </a:r>
            <a:r>
              <a:rPr dirty="0" sz="3200" spc="-3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in</a:t>
            </a:r>
            <a:r>
              <a:rPr dirty="0" sz="3200" spc="-3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the</a:t>
            </a:r>
            <a:r>
              <a:rPr dirty="0" sz="3200" spc="-1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next</a:t>
            </a:r>
            <a:r>
              <a:rPr dirty="0" sz="3200" spc="-4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10</a:t>
            </a:r>
            <a:r>
              <a:rPr dirty="0" sz="3200" spc="-15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years</a:t>
            </a:r>
            <a:r>
              <a:rPr dirty="0" sz="3200" spc="-5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AFBFC"/>
                </a:solidFill>
                <a:latin typeface="Calibri"/>
                <a:cs typeface="Calibri"/>
              </a:rPr>
              <a:t>per</a:t>
            </a:r>
            <a:r>
              <a:rPr dirty="0" sz="3200" spc="-30" b="0">
                <a:solidFill>
                  <a:srgbClr val="FAFBFC"/>
                </a:solidFill>
                <a:latin typeface="Calibri"/>
                <a:cs typeface="Calibri"/>
              </a:rPr>
              <a:t> </a:t>
            </a:r>
            <a:r>
              <a:rPr dirty="0" sz="3200" spc="-20" b="0">
                <a:solidFill>
                  <a:srgbClr val="FAFBFC"/>
                </a:solidFill>
                <a:latin typeface="Calibri"/>
                <a:cs typeface="Calibri"/>
              </a:rPr>
              <a:t>AAMC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284415"/>
            <a:ext cx="8056245" cy="349885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Key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survey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findings: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24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feel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it’s</a:t>
            </a:r>
            <a:r>
              <a:rPr dirty="0" sz="24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their</a:t>
            </a:r>
            <a:r>
              <a:rPr dirty="0" sz="24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responsibility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24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initiate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retirement conversation,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but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they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are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less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comfortable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doing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so</a:t>
            </a:r>
            <a:r>
              <a:rPr dirty="0" sz="24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9475A"/>
                </a:solidFill>
                <a:latin typeface="Calibri"/>
                <a:cs typeface="Calibri"/>
              </a:rPr>
              <a:t>than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administrators.</a:t>
            </a:r>
            <a:endParaRPr sz="2400">
              <a:latin typeface="Calibri"/>
              <a:cs typeface="Calibri"/>
            </a:endParaRPr>
          </a:p>
          <a:p>
            <a:pPr marL="299085" marR="8890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2400" spc="-8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r>
              <a:rPr dirty="0" sz="2400" spc="-9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have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vastly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different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opinions</a:t>
            </a:r>
            <a:r>
              <a:rPr dirty="0" sz="24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on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what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ideal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notice</a:t>
            </a:r>
            <a:r>
              <a:rPr dirty="0" sz="2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period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is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24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retirement.</a:t>
            </a:r>
            <a:endParaRPr sz="2400">
              <a:latin typeface="Calibri"/>
              <a:cs typeface="Calibri"/>
            </a:endParaRPr>
          </a:p>
          <a:p>
            <a:pPr marL="299085" marR="290830" indent="-28702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r>
              <a:rPr dirty="0" sz="24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assume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many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will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fully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retire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but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a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number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plan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work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elsewhere.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7402" y="388764"/>
            <a:ext cx="5487670" cy="1013460"/>
          </a:xfrm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1407160" marR="5080" indent="-1394460">
              <a:lnSpc>
                <a:spcPct val="80000"/>
              </a:lnSpc>
              <a:spcBef>
                <a:spcPts val="960"/>
              </a:spcBef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REALITIES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PHYSICIAN RETIREMENTS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01768" y="2369820"/>
            <a:ext cx="3397250" cy="2905125"/>
            <a:chOff x="5001768" y="2369820"/>
            <a:chExt cx="3397250" cy="29051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768" y="2369820"/>
              <a:ext cx="3290315" cy="290474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637449" y="4176420"/>
              <a:ext cx="756920" cy="741680"/>
            </a:xfrm>
            <a:custGeom>
              <a:avLst/>
              <a:gdLst/>
              <a:ahLst/>
              <a:cxnLst/>
              <a:rect l="l" t="t" r="r" b="b"/>
              <a:pathLst>
                <a:path w="756920" h="741679">
                  <a:moveTo>
                    <a:pt x="0" y="0"/>
                  </a:moveTo>
                  <a:lnTo>
                    <a:pt x="159842" y="328523"/>
                  </a:lnTo>
                  <a:lnTo>
                    <a:pt x="40462" y="328523"/>
                  </a:lnTo>
                  <a:lnTo>
                    <a:pt x="40462" y="741527"/>
                  </a:lnTo>
                  <a:lnTo>
                    <a:pt x="756742" y="741527"/>
                  </a:lnTo>
                  <a:lnTo>
                    <a:pt x="756742" y="328523"/>
                  </a:lnTo>
                  <a:lnTo>
                    <a:pt x="338912" y="328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637449" y="4176420"/>
              <a:ext cx="756920" cy="741680"/>
            </a:xfrm>
            <a:custGeom>
              <a:avLst/>
              <a:gdLst/>
              <a:ahLst/>
              <a:cxnLst/>
              <a:rect l="l" t="t" r="r" b="b"/>
              <a:pathLst>
                <a:path w="756920" h="741679">
                  <a:moveTo>
                    <a:pt x="40462" y="328523"/>
                  </a:moveTo>
                  <a:lnTo>
                    <a:pt x="159842" y="328523"/>
                  </a:lnTo>
                  <a:lnTo>
                    <a:pt x="0" y="0"/>
                  </a:lnTo>
                  <a:lnTo>
                    <a:pt x="338912" y="328523"/>
                  </a:lnTo>
                  <a:lnTo>
                    <a:pt x="756742" y="328523"/>
                  </a:lnTo>
                  <a:lnTo>
                    <a:pt x="756742" y="397357"/>
                  </a:lnTo>
                  <a:lnTo>
                    <a:pt x="756742" y="500608"/>
                  </a:lnTo>
                  <a:lnTo>
                    <a:pt x="756742" y="741527"/>
                  </a:lnTo>
                  <a:lnTo>
                    <a:pt x="338912" y="741527"/>
                  </a:lnTo>
                  <a:lnTo>
                    <a:pt x="159842" y="741527"/>
                  </a:lnTo>
                  <a:lnTo>
                    <a:pt x="40462" y="741527"/>
                  </a:lnTo>
                  <a:lnTo>
                    <a:pt x="40462" y="500608"/>
                  </a:lnTo>
                  <a:lnTo>
                    <a:pt x="40462" y="397357"/>
                  </a:lnTo>
                  <a:lnTo>
                    <a:pt x="40462" y="328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705136" y="4504998"/>
            <a:ext cx="66103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8120" marR="5080" indent="-186055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Physicians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81%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74501" y="2739961"/>
            <a:ext cx="742950" cy="422909"/>
            <a:chOff x="4774501" y="2739961"/>
            <a:chExt cx="742950" cy="422909"/>
          </a:xfrm>
        </p:grpSpPr>
        <p:sp>
          <p:nvSpPr>
            <p:cNvPr id="8" name="object 8" descr=""/>
            <p:cNvSpPr/>
            <p:nvPr/>
          </p:nvSpPr>
          <p:spPr>
            <a:xfrm>
              <a:off x="4779264" y="2744723"/>
              <a:ext cx="733425" cy="413384"/>
            </a:xfrm>
            <a:custGeom>
              <a:avLst/>
              <a:gdLst/>
              <a:ahLst/>
              <a:cxnLst/>
              <a:rect l="l" t="t" r="r" b="b"/>
              <a:pathLst>
                <a:path w="733425" h="413385">
                  <a:moveTo>
                    <a:pt x="670560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670560" y="413004"/>
                  </a:lnTo>
                  <a:lnTo>
                    <a:pt x="670560" y="344170"/>
                  </a:lnTo>
                  <a:lnTo>
                    <a:pt x="733412" y="303987"/>
                  </a:lnTo>
                  <a:lnTo>
                    <a:pt x="670560" y="240919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79264" y="2744723"/>
              <a:ext cx="733425" cy="413384"/>
            </a:xfrm>
            <a:custGeom>
              <a:avLst/>
              <a:gdLst/>
              <a:ahLst/>
              <a:cxnLst/>
              <a:rect l="l" t="t" r="r" b="b"/>
              <a:pathLst>
                <a:path w="733425" h="413385">
                  <a:moveTo>
                    <a:pt x="0" y="0"/>
                  </a:moveTo>
                  <a:lnTo>
                    <a:pt x="391160" y="0"/>
                  </a:lnTo>
                  <a:lnTo>
                    <a:pt x="558800" y="0"/>
                  </a:lnTo>
                  <a:lnTo>
                    <a:pt x="670560" y="0"/>
                  </a:lnTo>
                  <a:lnTo>
                    <a:pt x="670560" y="240919"/>
                  </a:lnTo>
                  <a:lnTo>
                    <a:pt x="733412" y="303987"/>
                  </a:lnTo>
                  <a:lnTo>
                    <a:pt x="670560" y="344170"/>
                  </a:lnTo>
                  <a:lnTo>
                    <a:pt x="670560" y="413004"/>
                  </a:lnTo>
                  <a:lnTo>
                    <a:pt x="558800" y="413004"/>
                  </a:lnTo>
                  <a:lnTo>
                    <a:pt x="391160" y="413004"/>
                  </a:lnTo>
                  <a:lnTo>
                    <a:pt x="0" y="413004"/>
                  </a:lnTo>
                  <a:lnTo>
                    <a:pt x="0" y="344170"/>
                  </a:lnTo>
                  <a:lnTo>
                    <a:pt x="0" y="2409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06284" y="2745183"/>
            <a:ext cx="61658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5260" marR="5080" indent="-163195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Employer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800344" y="2404872"/>
            <a:ext cx="464184" cy="437515"/>
          </a:xfrm>
          <a:custGeom>
            <a:avLst/>
            <a:gdLst/>
            <a:ahLst/>
            <a:cxnLst/>
            <a:rect l="l" t="t" r="r" b="b"/>
            <a:pathLst>
              <a:path w="464185" h="437514">
                <a:moveTo>
                  <a:pt x="440436" y="0"/>
                </a:moveTo>
                <a:lnTo>
                  <a:pt x="0" y="0"/>
                </a:lnTo>
                <a:lnTo>
                  <a:pt x="0" y="413004"/>
                </a:lnTo>
                <a:lnTo>
                  <a:pt x="256921" y="413004"/>
                </a:lnTo>
                <a:lnTo>
                  <a:pt x="463943" y="437337"/>
                </a:lnTo>
                <a:lnTo>
                  <a:pt x="367030" y="413004"/>
                </a:lnTo>
                <a:lnTo>
                  <a:pt x="440436" y="413004"/>
                </a:lnTo>
                <a:lnTo>
                  <a:pt x="440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800344" y="2404872"/>
            <a:ext cx="440690" cy="413384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marL="125730" marR="32384" indent="-88900">
              <a:lnSpc>
                <a:spcPct val="101699"/>
              </a:lnSpc>
              <a:spcBef>
                <a:spcPts val="85"/>
              </a:spcBef>
            </a:pP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Other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75744" y="1672082"/>
            <a:ext cx="537210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81500" algn="l"/>
              </a:tabLst>
            </a:pP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r>
              <a:rPr dirty="0" sz="185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392" y="2369820"/>
            <a:ext cx="3290315" cy="290474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3735323" y="2929127"/>
            <a:ext cx="716280" cy="413384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224790" marR="33655" indent="-186055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Physicians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420177" y="4312030"/>
            <a:ext cx="701040" cy="821055"/>
            <a:chOff x="1420177" y="4312030"/>
            <a:chExt cx="701040" cy="821055"/>
          </a:xfrm>
        </p:grpSpPr>
        <p:sp>
          <p:nvSpPr>
            <p:cNvPr id="17" name="object 17" descr=""/>
            <p:cNvSpPr/>
            <p:nvPr/>
          </p:nvSpPr>
          <p:spPr>
            <a:xfrm>
              <a:off x="1424939" y="4316793"/>
              <a:ext cx="691515" cy="811530"/>
            </a:xfrm>
            <a:custGeom>
              <a:avLst/>
              <a:gdLst/>
              <a:ahLst/>
              <a:cxnLst/>
              <a:rect l="l" t="t" r="r" b="b"/>
              <a:pathLst>
                <a:path w="691514" h="811529">
                  <a:moveTo>
                    <a:pt x="690892" y="0"/>
                  </a:moveTo>
                  <a:lnTo>
                    <a:pt x="391160" y="396938"/>
                  </a:lnTo>
                  <a:lnTo>
                    <a:pt x="0" y="396938"/>
                  </a:lnTo>
                  <a:lnTo>
                    <a:pt x="0" y="811466"/>
                  </a:lnTo>
                  <a:lnTo>
                    <a:pt x="670560" y="811466"/>
                  </a:lnTo>
                  <a:lnTo>
                    <a:pt x="670560" y="396938"/>
                  </a:lnTo>
                  <a:lnTo>
                    <a:pt x="558800" y="396938"/>
                  </a:lnTo>
                  <a:lnTo>
                    <a:pt x="690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24939" y="4316793"/>
              <a:ext cx="691515" cy="811530"/>
            </a:xfrm>
            <a:custGeom>
              <a:avLst/>
              <a:gdLst/>
              <a:ahLst/>
              <a:cxnLst/>
              <a:rect l="l" t="t" r="r" b="b"/>
              <a:pathLst>
                <a:path w="691514" h="811529">
                  <a:moveTo>
                    <a:pt x="0" y="396938"/>
                  </a:moveTo>
                  <a:lnTo>
                    <a:pt x="391160" y="396938"/>
                  </a:lnTo>
                  <a:lnTo>
                    <a:pt x="690892" y="0"/>
                  </a:lnTo>
                  <a:lnTo>
                    <a:pt x="558800" y="396938"/>
                  </a:lnTo>
                  <a:lnTo>
                    <a:pt x="670560" y="396938"/>
                  </a:lnTo>
                  <a:lnTo>
                    <a:pt x="670560" y="466026"/>
                  </a:lnTo>
                  <a:lnTo>
                    <a:pt x="670560" y="569658"/>
                  </a:lnTo>
                  <a:lnTo>
                    <a:pt x="670560" y="811466"/>
                  </a:lnTo>
                  <a:lnTo>
                    <a:pt x="558800" y="811466"/>
                  </a:lnTo>
                  <a:lnTo>
                    <a:pt x="391160" y="811466"/>
                  </a:lnTo>
                  <a:lnTo>
                    <a:pt x="0" y="811466"/>
                  </a:lnTo>
                  <a:lnTo>
                    <a:pt x="0" y="569658"/>
                  </a:lnTo>
                  <a:lnTo>
                    <a:pt x="0" y="466026"/>
                  </a:lnTo>
                  <a:lnTo>
                    <a:pt x="0" y="396938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451954" y="4715045"/>
            <a:ext cx="61658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5260" marR="5080" indent="-163195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Employer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02957" y="2782633"/>
            <a:ext cx="512445" cy="422909"/>
            <a:chOff x="802957" y="2782633"/>
            <a:chExt cx="512445" cy="422909"/>
          </a:xfrm>
        </p:grpSpPr>
        <p:sp>
          <p:nvSpPr>
            <p:cNvPr id="21" name="object 21" descr=""/>
            <p:cNvSpPr/>
            <p:nvPr/>
          </p:nvSpPr>
          <p:spPr>
            <a:xfrm>
              <a:off x="807719" y="2787395"/>
              <a:ext cx="502920" cy="413384"/>
            </a:xfrm>
            <a:custGeom>
              <a:avLst/>
              <a:gdLst/>
              <a:ahLst/>
              <a:cxnLst/>
              <a:rect l="l" t="t" r="r" b="b"/>
              <a:pathLst>
                <a:path w="502919" h="413385">
                  <a:moveTo>
                    <a:pt x="440436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440436" y="413004"/>
                  </a:lnTo>
                  <a:lnTo>
                    <a:pt x="440436" y="344170"/>
                  </a:lnTo>
                  <a:lnTo>
                    <a:pt x="502907" y="293141"/>
                  </a:lnTo>
                  <a:lnTo>
                    <a:pt x="440436" y="240919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07719" y="2787395"/>
              <a:ext cx="502920" cy="413384"/>
            </a:xfrm>
            <a:custGeom>
              <a:avLst/>
              <a:gdLst/>
              <a:ahLst/>
              <a:cxnLst/>
              <a:rect l="l" t="t" r="r" b="b"/>
              <a:pathLst>
                <a:path w="502919" h="413385">
                  <a:moveTo>
                    <a:pt x="0" y="0"/>
                  </a:moveTo>
                  <a:lnTo>
                    <a:pt x="256921" y="0"/>
                  </a:lnTo>
                  <a:lnTo>
                    <a:pt x="367030" y="0"/>
                  </a:lnTo>
                  <a:lnTo>
                    <a:pt x="440436" y="0"/>
                  </a:lnTo>
                  <a:lnTo>
                    <a:pt x="440436" y="240919"/>
                  </a:lnTo>
                  <a:lnTo>
                    <a:pt x="502907" y="293141"/>
                  </a:lnTo>
                  <a:lnTo>
                    <a:pt x="440436" y="344170"/>
                  </a:lnTo>
                  <a:lnTo>
                    <a:pt x="440436" y="413004"/>
                  </a:lnTo>
                  <a:lnTo>
                    <a:pt x="367030" y="413004"/>
                  </a:lnTo>
                  <a:lnTo>
                    <a:pt x="256921" y="413004"/>
                  </a:lnTo>
                  <a:lnTo>
                    <a:pt x="0" y="413004"/>
                  </a:lnTo>
                  <a:lnTo>
                    <a:pt x="0" y="344170"/>
                  </a:lnTo>
                  <a:lnTo>
                    <a:pt x="0" y="24091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32944" y="2788568"/>
            <a:ext cx="38798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2865" marR="5080" indent="-50800">
              <a:lnSpc>
                <a:spcPct val="101699"/>
              </a:lnSpc>
              <a:spcBef>
                <a:spcPts val="75"/>
              </a:spcBef>
            </a:pP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Other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89786" y="385749"/>
            <a:ext cx="6962775" cy="904240"/>
          </a:xfrm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535305" marR="5080" indent="-523240">
              <a:lnSpc>
                <a:spcPts val="3070"/>
              </a:lnSpc>
              <a:spcBef>
                <a:spcPts val="844"/>
              </a:spcBef>
            </a:pPr>
            <a:r>
              <a:rPr dirty="0" sz="3200"/>
              <a:t>WHOSE</a:t>
            </a:r>
            <a:r>
              <a:rPr dirty="0" sz="3200" spc="-45"/>
              <a:t> </a:t>
            </a:r>
            <a:r>
              <a:rPr dirty="0" sz="3200"/>
              <a:t>RESPONSIBILITY</a:t>
            </a:r>
            <a:r>
              <a:rPr dirty="0" sz="3200" spc="-50"/>
              <a:t> </a:t>
            </a:r>
            <a:r>
              <a:rPr dirty="0" sz="3200"/>
              <a:t>IS</a:t>
            </a:r>
            <a:r>
              <a:rPr dirty="0" sz="3200" spc="-45"/>
              <a:t> </a:t>
            </a:r>
            <a:r>
              <a:rPr dirty="0" sz="3200"/>
              <a:t>IT</a:t>
            </a:r>
            <a:r>
              <a:rPr dirty="0" sz="3200" spc="-35"/>
              <a:t> </a:t>
            </a:r>
            <a:r>
              <a:rPr dirty="0" sz="3200"/>
              <a:t>TO</a:t>
            </a:r>
            <a:r>
              <a:rPr dirty="0" sz="3200" spc="-35"/>
              <a:t> </a:t>
            </a:r>
            <a:r>
              <a:rPr dirty="0" sz="3200" spc="-30"/>
              <a:t>INITIATE </a:t>
            </a:r>
            <a:r>
              <a:rPr dirty="0" sz="3200"/>
              <a:t>THE</a:t>
            </a:r>
            <a:r>
              <a:rPr dirty="0" sz="3200" spc="-25"/>
              <a:t> </a:t>
            </a:r>
            <a:r>
              <a:rPr dirty="0" sz="3200"/>
              <a:t>RETIREMENT</a:t>
            </a:r>
            <a:r>
              <a:rPr dirty="0" sz="3200" spc="-10"/>
              <a:t> CONVERSATION?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54406" y="2119810"/>
            <a:ext cx="3293110" cy="2542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747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52%</a:t>
            </a:r>
            <a:r>
              <a:rPr dirty="0" sz="2400" spc="-4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2400" spc="-5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r>
              <a:rPr dirty="0" sz="2400" spc="-2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are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comfortable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or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 extremely comfortable.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74%</a:t>
            </a:r>
            <a:r>
              <a:rPr dirty="0" sz="2400" spc="-3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2400" spc="-35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r>
              <a:rPr dirty="0" sz="2400" spc="-20" b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are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comfortable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or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 extremely comfortable.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284982" y="3568446"/>
            <a:ext cx="0" cy="1186180"/>
          </a:xfrm>
          <a:custGeom>
            <a:avLst/>
            <a:gdLst/>
            <a:ahLst/>
            <a:cxnLst/>
            <a:rect l="l" t="t" r="r" b="b"/>
            <a:pathLst>
              <a:path w="0" h="1186179">
                <a:moveTo>
                  <a:pt x="0" y="0"/>
                </a:moveTo>
                <a:lnTo>
                  <a:pt x="0" y="1186091"/>
                </a:lnTo>
              </a:path>
            </a:pathLst>
          </a:custGeom>
          <a:ln w="25400">
            <a:solidFill>
              <a:srgbClr val="82C78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937224" y="3624301"/>
            <a:ext cx="1194435" cy="1016635"/>
            <a:chOff x="1937224" y="3624301"/>
            <a:chExt cx="1194435" cy="10166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4731" y="3624301"/>
              <a:ext cx="179118" cy="23920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37224" y="3803703"/>
              <a:ext cx="1194435" cy="837565"/>
            </a:xfrm>
            <a:custGeom>
              <a:avLst/>
              <a:gdLst/>
              <a:ahLst/>
              <a:cxnLst/>
              <a:rect l="l" t="t" r="r" b="b"/>
              <a:pathLst>
                <a:path w="1194435" h="837564">
                  <a:moveTo>
                    <a:pt x="1134415" y="837231"/>
                  </a:moveTo>
                  <a:lnTo>
                    <a:pt x="59706" y="837231"/>
                  </a:lnTo>
                  <a:lnTo>
                    <a:pt x="36523" y="832512"/>
                  </a:lnTo>
                  <a:lnTo>
                    <a:pt x="17538" y="819664"/>
                  </a:lnTo>
                  <a:lnTo>
                    <a:pt x="4711" y="800649"/>
                  </a:lnTo>
                  <a:lnTo>
                    <a:pt x="0" y="777429"/>
                  </a:lnTo>
                  <a:lnTo>
                    <a:pt x="0" y="59802"/>
                  </a:lnTo>
                  <a:lnTo>
                    <a:pt x="4711" y="36582"/>
                  </a:lnTo>
                  <a:lnTo>
                    <a:pt x="17538" y="17566"/>
                  </a:lnTo>
                  <a:lnTo>
                    <a:pt x="36523" y="4718"/>
                  </a:lnTo>
                  <a:lnTo>
                    <a:pt x="59706" y="0"/>
                  </a:lnTo>
                  <a:lnTo>
                    <a:pt x="447795" y="0"/>
                  </a:lnTo>
                  <a:lnTo>
                    <a:pt x="457218" y="46440"/>
                  </a:lnTo>
                  <a:lnTo>
                    <a:pt x="482873" y="84470"/>
                  </a:lnTo>
                  <a:lnTo>
                    <a:pt x="520842" y="110166"/>
                  </a:lnTo>
                  <a:lnTo>
                    <a:pt x="567207" y="119604"/>
                  </a:lnTo>
                  <a:lnTo>
                    <a:pt x="1194121" y="119604"/>
                  </a:lnTo>
                  <a:lnTo>
                    <a:pt x="1194121" y="209307"/>
                  </a:lnTo>
                  <a:lnTo>
                    <a:pt x="358236" y="209307"/>
                  </a:lnTo>
                  <a:lnTo>
                    <a:pt x="311871" y="218745"/>
                  </a:lnTo>
                  <a:lnTo>
                    <a:pt x="273901" y="244441"/>
                  </a:lnTo>
                  <a:lnTo>
                    <a:pt x="248246" y="282472"/>
                  </a:lnTo>
                  <a:lnTo>
                    <a:pt x="238824" y="328912"/>
                  </a:lnTo>
                  <a:lnTo>
                    <a:pt x="248246" y="375352"/>
                  </a:lnTo>
                  <a:lnTo>
                    <a:pt x="273901" y="413383"/>
                  </a:lnTo>
                  <a:lnTo>
                    <a:pt x="311871" y="439079"/>
                  </a:lnTo>
                  <a:lnTo>
                    <a:pt x="358236" y="448516"/>
                  </a:lnTo>
                  <a:lnTo>
                    <a:pt x="1194121" y="448516"/>
                  </a:lnTo>
                  <a:lnTo>
                    <a:pt x="1194121" y="478418"/>
                  </a:lnTo>
                  <a:lnTo>
                    <a:pt x="358236" y="478418"/>
                  </a:lnTo>
                  <a:lnTo>
                    <a:pt x="333607" y="479492"/>
                  </a:lnTo>
                  <a:lnTo>
                    <a:pt x="284350" y="487248"/>
                  </a:lnTo>
                  <a:lnTo>
                    <a:pt x="228515" y="503927"/>
                  </a:lnTo>
                  <a:lnTo>
                    <a:pt x="169462" y="532894"/>
                  </a:lnTo>
                  <a:lnTo>
                    <a:pt x="133265" y="560178"/>
                  </a:lnTo>
                  <a:lnTo>
                    <a:pt x="119412" y="598022"/>
                  </a:lnTo>
                  <a:lnTo>
                    <a:pt x="119412" y="717627"/>
                  </a:lnTo>
                  <a:lnTo>
                    <a:pt x="1194121" y="717627"/>
                  </a:lnTo>
                  <a:lnTo>
                    <a:pt x="1194121" y="777429"/>
                  </a:lnTo>
                  <a:lnTo>
                    <a:pt x="1189410" y="800649"/>
                  </a:lnTo>
                  <a:lnTo>
                    <a:pt x="1176583" y="819664"/>
                  </a:lnTo>
                  <a:lnTo>
                    <a:pt x="1157598" y="832512"/>
                  </a:lnTo>
                  <a:lnTo>
                    <a:pt x="1134415" y="837231"/>
                  </a:lnTo>
                  <a:close/>
                </a:path>
                <a:path w="1194435" h="837564">
                  <a:moveTo>
                    <a:pt x="1194121" y="119604"/>
                  </a:moveTo>
                  <a:lnTo>
                    <a:pt x="626913" y="119604"/>
                  </a:lnTo>
                  <a:lnTo>
                    <a:pt x="673279" y="110166"/>
                  </a:lnTo>
                  <a:lnTo>
                    <a:pt x="711248" y="84470"/>
                  </a:lnTo>
                  <a:lnTo>
                    <a:pt x="736903" y="46440"/>
                  </a:lnTo>
                  <a:lnTo>
                    <a:pt x="746326" y="0"/>
                  </a:lnTo>
                  <a:lnTo>
                    <a:pt x="1134415" y="0"/>
                  </a:lnTo>
                  <a:lnTo>
                    <a:pt x="1157598" y="4718"/>
                  </a:lnTo>
                  <a:lnTo>
                    <a:pt x="1176583" y="17566"/>
                  </a:lnTo>
                  <a:lnTo>
                    <a:pt x="1189410" y="36582"/>
                  </a:lnTo>
                  <a:lnTo>
                    <a:pt x="1194121" y="59802"/>
                  </a:lnTo>
                  <a:lnTo>
                    <a:pt x="1194121" y="119604"/>
                  </a:lnTo>
                  <a:close/>
                </a:path>
                <a:path w="1194435" h="837564">
                  <a:moveTo>
                    <a:pt x="1194121" y="448516"/>
                  </a:moveTo>
                  <a:lnTo>
                    <a:pt x="358236" y="448516"/>
                  </a:lnTo>
                  <a:lnTo>
                    <a:pt x="404602" y="439079"/>
                  </a:lnTo>
                  <a:lnTo>
                    <a:pt x="442571" y="413383"/>
                  </a:lnTo>
                  <a:lnTo>
                    <a:pt x="468226" y="375352"/>
                  </a:lnTo>
                  <a:lnTo>
                    <a:pt x="477648" y="328912"/>
                  </a:lnTo>
                  <a:lnTo>
                    <a:pt x="468226" y="282472"/>
                  </a:lnTo>
                  <a:lnTo>
                    <a:pt x="442571" y="244441"/>
                  </a:lnTo>
                  <a:lnTo>
                    <a:pt x="404602" y="218745"/>
                  </a:lnTo>
                  <a:lnTo>
                    <a:pt x="358236" y="209307"/>
                  </a:lnTo>
                  <a:lnTo>
                    <a:pt x="1194121" y="209307"/>
                  </a:lnTo>
                  <a:lnTo>
                    <a:pt x="1194121" y="299011"/>
                  </a:lnTo>
                  <a:lnTo>
                    <a:pt x="716473" y="299011"/>
                  </a:lnTo>
                  <a:lnTo>
                    <a:pt x="716473" y="358813"/>
                  </a:lnTo>
                  <a:lnTo>
                    <a:pt x="1194121" y="358813"/>
                  </a:lnTo>
                  <a:lnTo>
                    <a:pt x="1194121" y="448516"/>
                  </a:lnTo>
                  <a:close/>
                </a:path>
                <a:path w="1194435" h="837564">
                  <a:moveTo>
                    <a:pt x="1194121" y="358813"/>
                  </a:moveTo>
                  <a:lnTo>
                    <a:pt x="1074709" y="358813"/>
                  </a:lnTo>
                  <a:lnTo>
                    <a:pt x="1074709" y="299011"/>
                  </a:lnTo>
                  <a:lnTo>
                    <a:pt x="1194121" y="299011"/>
                  </a:lnTo>
                  <a:lnTo>
                    <a:pt x="1194121" y="358813"/>
                  </a:lnTo>
                  <a:close/>
                </a:path>
                <a:path w="1194435" h="837564">
                  <a:moveTo>
                    <a:pt x="716473" y="717627"/>
                  </a:moveTo>
                  <a:lnTo>
                    <a:pt x="597060" y="717627"/>
                  </a:lnTo>
                  <a:lnTo>
                    <a:pt x="597060" y="598022"/>
                  </a:lnTo>
                  <a:lnTo>
                    <a:pt x="595428" y="584660"/>
                  </a:lnTo>
                  <a:lnTo>
                    <a:pt x="573178" y="550180"/>
                  </a:lnTo>
                  <a:lnTo>
                    <a:pt x="518323" y="516168"/>
                  </a:lnTo>
                  <a:lnTo>
                    <a:pt x="456751" y="493368"/>
                  </a:lnTo>
                  <a:lnTo>
                    <a:pt x="409733" y="482529"/>
                  </a:lnTo>
                  <a:lnTo>
                    <a:pt x="358236" y="478418"/>
                  </a:lnTo>
                  <a:lnTo>
                    <a:pt x="716473" y="478418"/>
                  </a:lnTo>
                  <a:lnTo>
                    <a:pt x="716473" y="538220"/>
                  </a:lnTo>
                  <a:lnTo>
                    <a:pt x="1194121" y="538220"/>
                  </a:lnTo>
                  <a:lnTo>
                    <a:pt x="1194121" y="657824"/>
                  </a:lnTo>
                  <a:lnTo>
                    <a:pt x="716473" y="657824"/>
                  </a:lnTo>
                  <a:lnTo>
                    <a:pt x="716473" y="717627"/>
                  </a:lnTo>
                  <a:close/>
                </a:path>
                <a:path w="1194435" h="837564">
                  <a:moveTo>
                    <a:pt x="1194121" y="538220"/>
                  </a:moveTo>
                  <a:lnTo>
                    <a:pt x="1074709" y="538220"/>
                  </a:lnTo>
                  <a:lnTo>
                    <a:pt x="1074709" y="478418"/>
                  </a:lnTo>
                  <a:lnTo>
                    <a:pt x="1194121" y="478418"/>
                  </a:lnTo>
                  <a:lnTo>
                    <a:pt x="1194121" y="538220"/>
                  </a:lnTo>
                  <a:close/>
                </a:path>
                <a:path w="1194435" h="837564">
                  <a:moveTo>
                    <a:pt x="1194121" y="717627"/>
                  </a:moveTo>
                  <a:lnTo>
                    <a:pt x="1074709" y="717627"/>
                  </a:lnTo>
                  <a:lnTo>
                    <a:pt x="1074709" y="657824"/>
                  </a:lnTo>
                  <a:lnTo>
                    <a:pt x="1194121" y="657824"/>
                  </a:lnTo>
                  <a:lnTo>
                    <a:pt x="1194121" y="717627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3284982" y="2109977"/>
            <a:ext cx="0" cy="1132840"/>
          </a:xfrm>
          <a:custGeom>
            <a:avLst/>
            <a:gdLst/>
            <a:ahLst/>
            <a:cxnLst/>
            <a:rect l="l" t="t" r="r" b="b"/>
            <a:pathLst>
              <a:path w="0" h="1132839">
                <a:moveTo>
                  <a:pt x="0" y="0"/>
                </a:moveTo>
                <a:lnTo>
                  <a:pt x="0" y="1132217"/>
                </a:lnTo>
              </a:path>
            </a:pathLst>
          </a:custGeom>
          <a:ln w="25400">
            <a:solidFill>
              <a:srgbClr val="175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286841" y="217474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5">
                <a:moveTo>
                  <a:pt x="239075" y="477915"/>
                </a:moveTo>
                <a:lnTo>
                  <a:pt x="190891" y="473061"/>
                </a:lnTo>
                <a:lnTo>
                  <a:pt x="146013" y="459137"/>
                </a:lnTo>
                <a:lnTo>
                  <a:pt x="105403" y="437107"/>
                </a:lnTo>
                <a:lnTo>
                  <a:pt x="70021" y="407928"/>
                </a:lnTo>
                <a:lnTo>
                  <a:pt x="40828" y="372564"/>
                </a:lnTo>
                <a:lnTo>
                  <a:pt x="18786" y="331973"/>
                </a:lnTo>
                <a:lnTo>
                  <a:pt x="4856" y="287118"/>
                </a:lnTo>
                <a:lnTo>
                  <a:pt x="0" y="238957"/>
                </a:lnTo>
                <a:lnTo>
                  <a:pt x="4856" y="190797"/>
                </a:lnTo>
                <a:lnTo>
                  <a:pt x="18786" y="145941"/>
                </a:lnTo>
                <a:lnTo>
                  <a:pt x="40828" y="105351"/>
                </a:lnTo>
                <a:lnTo>
                  <a:pt x="70021" y="69986"/>
                </a:lnTo>
                <a:lnTo>
                  <a:pt x="105403" y="40808"/>
                </a:lnTo>
                <a:lnTo>
                  <a:pt x="146013" y="18777"/>
                </a:lnTo>
                <a:lnTo>
                  <a:pt x="190891" y="4854"/>
                </a:lnTo>
                <a:lnTo>
                  <a:pt x="239075" y="0"/>
                </a:lnTo>
                <a:lnTo>
                  <a:pt x="287259" y="4854"/>
                </a:lnTo>
                <a:lnTo>
                  <a:pt x="332137" y="18777"/>
                </a:lnTo>
                <a:lnTo>
                  <a:pt x="372747" y="40808"/>
                </a:lnTo>
                <a:lnTo>
                  <a:pt x="408129" y="69986"/>
                </a:lnTo>
                <a:lnTo>
                  <a:pt x="437322" y="105351"/>
                </a:lnTo>
                <a:lnTo>
                  <a:pt x="459364" y="145941"/>
                </a:lnTo>
                <a:lnTo>
                  <a:pt x="473294" y="190797"/>
                </a:lnTo>
                <a:lnTo>
                  <a:pt x="478151" y="238957"/>
                </a:lnTo>
                <a:lnTo>
                  <a:pt x="473294" y="287118"/>
                </a:lnTo>
                <a:lnTo>
                  <a:pt x="459364" y="331973"/>
                </a:lnTo>
                <a:lnTo>
                  <a:pt x="437322" y="372564"/>
                </a:lnTo>
                <a:lnTo>
                  <a:pt x="408129" y="407928"/>
                </a:lnTo>
                <a:lnTo>
                  <a:pt x="372747" y="437107"/>
                </a:lnTo>
                <a:lnTo>
                  <a:pt x="332137" y="459137"/>
                </a:lnTo>
                <a:lnTo>
                  <a:pt x="287259" y="473061"/>
                </a:lnTo>
                <a:lnTo>
                  <a:pt x="239075" y="477915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2047765" y="2712397"/>
            <a:ext cx="956310" cy="478155"/>
            <a:chOff x="2047765" y="2712397"/>
            <a:chExt cx="956310" cy="47815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3568" y="2823662"/>
              <a:ext cx="68404" cy="6840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047765" y="2712397"/>
              <a:ext cx="956310" cy="478155"/>
            </a:xfrm>
            <a:custGeom>
              <a:avLst/>
              <a:gdLst/>
              <a:ahLst/>
              <a:cxnLst/>
              <a:rect l="l" t="t" r="r" b="b"/>
              <a:pathLst>
                <a:path w="956310" h="478155">
                  <a:moveTo>
                    <a:pt x="956301" y="477915"/>
                  </a:moveTo>
                  <a:lnTo>
                    <a:pt x="0" y="477915"/>
                  </a:lnTo>
                  <a:lnTo>
                    <a:pt x="0" y="238957"/>
                  </a:lnTo>
                  <a:lnTo>
                    <a:pt x="12951" y="185479"/>
                  </a:lnTo>
                  <a:lnTo>
                    <a:pt x="47665" y="142777"/>
                  </a:lnTo>
                  <a:lnTo>
                    <a:pt x="86298" y="116950"/>
                  </a:lnTo>
                  <a:lnTo>
                    <a:pt x="126362" y="93525"/>
                  </a:lnTo>
                  <a:lnTo>
                    <a:pt x="167746" y="72559"/>
                  </a:lnTo>
                  <a:lnTo>
                    <a:pt x="210335" y="54109"/>
                  </a:lnTo>
                  <a:lnTo>
                    <a:pt x="254017" y="38233"/>
                  </a:lnTo>
                  <a:lnTo>
                    <a:pt x="254017" y="106336"/>
                  </a:lnTo>
                  <a:lnTo>
                    <a:pt x="217282" y="118759"/>
                  </a:lnTo>
                  <a:lnTo>
                    <a:pt x="188079" y="142515"/>
                  </a:lnTo>
                  <a:lnTo>
                    <a:pt x="168797" y="174841"/>
                  </a:lnTo>
                  <a:lnTo>
                    <a:pt x="161824" y="212971"/>
                  </a:lnTo>
                  <a:lnTo>
                    <a:pt x="161704" y="220274"/>
                  </a:lnTo>
                  <a:lnTo>
                    <a:pt x="165679" y="227024"/>
                  </a:lnTo>
                  <a:lnTo>
                    <a:pt x="172134" y="230444"/>
                  </a:lnTo>
                  <a:lnTo>
                    <a:pt x="172134" y="356943"/>
                  </a:lnTo>
                  <a:lnTo>
                    <a:pt x="174333" y="367688"/>
                  </a:lnTo>
                  <a:lnTo>
                    <a:pt x="179947" y="376750"/>
                  </a:lnTo>
                  <a:lnTo>
                    <a:pt x="188303" y="383376"/>
                  </a:lnTo>
                  <a:lnTo>
                    <a:pt x="198731" y="386812"/>
                  </a:lnTo>
                  <a:lnTo>
                    <a:pt x="200644" y="393399"/>
                  </a:lnTo>
                  <a:lnTo>
                    <a:pt x="206815" y="397834"/>
                  </a:lnTo>
                  <a:lnTo>
                    <a:pt x="218754" y="397565"/>
                  </a:lnTo>
                  <a:lnTo>
                    <a:pt x="225786" y="395678"/>
                  </a:lnTo>
                  <a:lnTo>
                    <a:pt x="231576" y="391605"/>
                  </a:lnTo>
                  <a:lnTo>
                    <a:pt x="235654" y="385815"/>
                  </a:lnTo>
                  <a:lnTo>
                    <a:pt x="237551" y="378777"/>
                  </a:lnTo>
                  <a:lnTo>
                    <a:pt x="236612" y="370650"/>
                  </a:lnTo>
                  <a:lnTo>
                    <a:pt x="232764" y="363749"/>
                  </a:lnTo>
                  <a:lnTo>
                    <a:pt x="226610" y="358792"/>
                  </a:lnTo>
                  <a:lnTo>
                    <a:pt x="218754" y="356495"/>
                  </a:lnTo>
                  <a:lnTo>
                    <a:pt x="207353" y="356569"/>
                  </a:lnTo>
                  <a:lnTo>
                    <a:pt x="201615" y="360139"/>
                  </a:lnTo>
                  <a:lnTo>
                    <a:pt x="198731" y="365754"/>
                  </a:lnTo>
                  <a:lnTo>
                    <a:pt x="195010" y="364186"/>
                  </a:lnTo>
                  <a:lnTo>
                    <a:pt x="192590" y="360527"/>
                  </a:lnTo>
                  <a:lnTo>
                    <a:pt x="192605" y="230444"/>
                  </a:lnTo>
                  <a:lnTo>
                    <a:pt x="198865" y="226830"/>
                  </a:lnTo>
                  <a:lnTo>
                    <a:pt x="202780" y="220199"/>
                  </a:lnTo>
                  <a:lnTo>
                    <a:pt x="222435" y="165872"/>
                  </a:lnTo>
                  <a:lnTo>
                    <a:pt x="269557" y="146361"/>
                  </a:lnTo>
                  <a:lnTo>
                    <a:pt x="295496" y="151596"/>
                  </a:lnTo>
                  <a:lnTo>
                    <a:pt x="316679" y="165872"/>
                  </a:lnTo>
                  <a:lnTo>
                    <a:pt x="330962" y="187044"/>
                  </a:lnTo>
                  <a:lnTo>
                    <a:pt x="336199" y="212971"/>
                  </a:lnTo>
                  <a:lnTo>
                    <a:pt x="336080" y="220274"/>
                  </a:lnTo>
                  <a:lnTo>
                    <a:pt x="340055" y="227024"/>
                  </a:lnTo>
                  <a:lnTo>
                    <a:pt x="346510" y="230444"/>
                  </a:lnTo>
                  <a:lnTo>
                    <a:pt x="346524" y="360079"/>
                  </a:lnTo>
                  <a:lnTo>
                    <a:pt x="344104" y="363738"/>
                  </a:lnTo>
                  <a:lnTo>
                    <a:pt x="340383" y="365306"/>
                  </a:lnTo>
                  <a:lnTo>
                    <a:pt x="337933" y="359302"/>
                  </a:lnTo>
                  <a:lnTo>
                    <a:pt x="331896" y="355569"/>
                  </a:lnTo>
                  <a:lnTo>
                    <a:pt x="325441" y="356047"/>
                  </a:lnTo>
                  <a:lnTo>
                    <a:pt x="316849" y="356047"/>
                  </a:lnTo>
                  <a:lnTo>
                    <a:pt x="308993" y="358344"/>
                  </a:lnTo>
                  <a:lnTo>
                    <a:pt x="302841" y="363301"/>
                  </a:lnTo>
                  <a:lnTo>
                    <a:pt x="298997" y="370202"/>
                  </a:lnTo>
                  <a:lnTo>
                    <a:pt x="298067" y="378329"/>
                  </a:lnTo>
                  <a:lnTo>
                    <a:pt x="300359" y="386190"/>
                  </a:lnTo>
                  <a:lnTo>
                    <a:pt x="305319" y="392344"/>
                  </a:lnTo>
                  <a:lnTo>
                    <a:pt x="312227" y="396188"/>
                  </a:lnTo>
                  <a:lnTo>
                    <a:pt x="320361" y="397117"/>
                  </a:lnTo>
                  <a:lnTo>
                    <a:pt x="332300" y="397386"/>
                  </a:lnTo>
                  <a:lnTo>
                    <a:pt x="338471" y="392951"/>
                  </a:lnTo>
                  <a:lnTo>
                    <a:pt x="340383" y="386364"/>
                  </a:lnTo>
                  <a:lnTo>
                    <a:pt x="350811" y="382928"/>
                  </a:lnTo>
                  <a:lnTo>
                    <a:pt x="359167" y="376302"/>
                  </a:lnTo>
                  <a:lnTo>
                    <a:pt x="364781" y="367240"/>
                  </a:lnTo>
                  <a:lnTo>
                    <a:pt x="366980" y="356495"/>
                  </a:lnTo>
                  <a:lnTo>
                    <a:pt x="366980" y="230444"/>
                  </a:lnTo>
                  <a:lnTo>
                    <a:pt x="373286" y="226875"/>
                  </a:lnTo>
                  <a:lnTo>
                    <a:pt x="377216" y="220214"/>
                  </a:lnTo>
                  <a:lnTo>
                    <a:pt x="377291" y="212971"/>
                  </a:lnTo>
                  <a:lnTo>
                    <a:pt x="370302" y="174811"/>
                  </a:lnTo>
                  <a:lnTo>
                    <a:pt x="350983" y="142471"/>
                  </a:lnTo>
                  <a:lnTo>
                    <a:pt x="321731" y="118721"/>
                  </a:lnTo>
                  <a:lnTo>
                    <a:pt x="284948" y="106336"/>
                  </a:lnTo>
                  <a:lnTo>
                    <a:pt x="284948" y="28824"/>
                  </a:lnTo>
                  <a:lnTo>
                    <a:pt x="332460" y="16862"/>
                  </a:lnTo>
                  <a:lnTo>
                    <a:pt x="380602" y="8055"/>
                  </a:lnTo>
                  <a:lnTo>
                    <a:pt x="429217" y="2426"/>
                  </a:lnTo>
                  <a:lnTo>
                    <a:pt x="478150" y="0"/>
                  </a:lnTo>
                  <a:lnTo>
                    <a:pt x="525582" y="1835"/>
                  </a:lnTo>
                  <a:lnTo>
                    <a:pt x="572710" y="6968"/>
                  </a:lnTo>
                  <a:lnTo>
                    <a:pt x="619365" y="15375"/>
                  </a:lnTo>
                  <a:lnTo>
                    <a:pt x="665376" y="27032"/>
                  </a:lnTo>
                  <a:lnTo>
                    <a:pt x="665376" y="93641"/>
                  </a:lnTo>
                  <a:lnTo>
                    <a:pt x="649495" y="101203"/>
                  </a:lnTo>
                  <a:lnTo>
                    <a:pt x="637134" y="113109"/>
                  </a:lnTo>
                  <a:lnTo>
                    <a:pt x="629107" y="128274"/>
                  </a:lnTo>
                  <a:lnTo>
                    <a:pt x="626228" y="145614"/>
                  </a:lnTo>
                  <a:lnTo>
                    <a:pt x="630456" y="166541"/>
                  </a:lnTo>
                  <a:lnTo>
                    <a:pt x="641984" y="183631"/>
                  </a:lnTo>
                  <a:lnTo>
                    <a:pt x="659083" y="195154"/>
                  </a:lnTo>
                  <a:lnTo>
                    <a:pt x="680020" y="199380"/>
                  </a:lnTo>
                  <a:lnTo>
                    <a:pt x="700957" y="195154"/>
                  </a:lnTo>
                  <a:lnTo>
                    <a:pt x="718055" y="183631"/>
                  </a:lnTo>
                  <a:lnTo>
                    <a:pt x="729584" y="166541"/>
                  </a:lnTo>
                  <a:lnTo>
                    <a:pt x="733812" y="145614"/>
                  </a:lnTo>
                  <a:lnTo>
                    <a:pt x="730933" y="128274"/>
                  </a:lnTo>
                  <a:lnTo>
                    <a:pt x="722906" y="113109"/>
                  </a:lnTo>
                  <a:lnTo>
                    <a:pt x="710545" y="101203"/>
                  </a:lnTo>
                  <a:lnTo>
                    <a:pt x="694663" y="93641"/>
                  </a:lnTo>
                  <a:lnTo>
                    <a:pt x="694663" y="35694"/>
                  </a:lnTo>
                  <a:lnTo>
                    <a:pt x="740521" y="50636"/>
                  </a:lnTo>
                  <a:lnTo>
                    <a:pt x="785017" y="68967"/>
                  </a:lnTo>
                  <a:lnTo>
                    <a:pt x="827966" y="90595"/>
                  </a:lnTo>
                  <a:lnTo>
                    <a:pt x="869185" y="115428"/>
                  </a:lnTo>
                  <a:lnTo>
                    <a:pt x="908486" y="143374"/>
                  </a:lnTo>
                  <a:lnTo>
                    <a:pt x="943158" y="185789"/>
                  </a:lnTo>
                  <a:lnTo>
                    <a:pt x="956301" y="238957"/>
                  </a:lnTo>
                  <a:lnTo>
                    <a:pt x="956301" y="477915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7372" rIns="0" bIns="0" rtlCol="0" vert="horz">
            <a:spAutoFit/>
          </a:bodyPr>
          <a:lstStyle/>
          <a:p>
            <a:pPr marL="1259205" marR="5080" indent="-721360">
              <a:lnSpc>
                <a:spcPct val="80000"/>
              </a:lnSpc>
              <a:spcBef>
                <a:spcPts val="960"/>
              </a:spcBef>
            </a:pPr>
            <a:r>
              <a:rPr dirty="0"/>
              <a:t>HOW</a:t>
            </a:r>
            <a:r>
              <a:rPr dirty="0" spc="-65"/>
              <a:t> </a:t>
            </a:r>
            <a:r>
              <a:rPr dirty="0" spc="-25"/>
              <a:t>COMFORTABLE</a:t>
            </a:r>
            <a:r>
              <a:rPr dirty="0" spc="-90"/>
              <a:t> </a:t>
            </a:r>
            <a:r>
              <a:rPr dirty="0"/>
              <a:t>ARE</a:t>
            </a:r>
            <a:r>
              <a:rPr dirty="0" spc="-95"/>
              <a:t> </a:t>
            </a:r>
            <a:r>
              <a:rPr dirty="0"/>
              <a:t>YOU</a:t>
            </a:r>
            <a:r>
              <a:rPr dirty="0" spc="-70"/>
              <a:t> </a:t>
            </a:r>
            <a:r>
              <a:rPr dirty="0" spc="-35"/>
              <a:t>HAVING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RETIREMENT</a:t>
            </a:r>
            <a:r>
              <a:rPr dirty="0" spc="-15"/>
              <a:t> </a:t>
            </a:r>
            <a:r>
              <a:rPr dirty="0" spc="-10"/>
              <a:t>DISCUSSION?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4625340" y="6583712"/>
            <a:ext cx="2051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28</a:t>
            </a:fld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367" y="1701690"/>
            <a:ext cx="7799705" cy="236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P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hysicians</a:t>
            </a:r>
            <a:r>
              <a:rPr dirty="0" sz="2200" spc="-9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feel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strongly</a:t>
            </a:r>
            <a:r>
              <a:rPr dirty="0" sz="22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about</a:t>
            </a:r>
            <a:r>
              <a:rPr dirty="0" sz="2200" spc="-8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driving</a:t>
            </a:r>
            <a:r>
              <a:rPr dirty="0" sz="2200" spc="-9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2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retirement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conversation,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yet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only</a:t>
            </a:r>
            <a:r>
              <a:rPr dirty="0" sz="22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half</a:t>
            </a:r>
            <a:r>
              <a:rPr dirty="0" sz="22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are</a:t>
            </a:r>
            <a:r>
              <a:rPr dirty="0" sz="22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comfortable</a:t>
            </a:r>
            <a:r>
              <a:rPr dirty="0" sz="22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or</a:t>
            </a:r>
            <a:r>
              <a:rPr dirty="0" sz="22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extremely</a:t>
            </a:r>
            <a:r>
              <a:rPr dirty="0" sz="22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9475A"/>
                </a:solidFill>
                <a:latin typeface="Calibri"/>
                <a:cs typeface="Calibri"/>
              </a:rPr>
              <a:t>comfortable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having</a:t>
            </a:r>
            <a:r>
              <a:rPr dirty="0" sz="22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it.</a:t>
            </a:r>
            <a:endParaRPr sz="2200">
              <a:latin typeface="Calibri"/>
              <a:cs typeface="Calibri"/>
            </a:endParaRPr>
          </a:p>
          <a:p>
            <a:pPr marL="299085" marR="60960" indent="-287020">
              <a:lnSpc>
                <a:spcPct val="110000"/>
              </a:lnSpc>
              <a:spcBef>
                <a:spcPts val="4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200" spc="-2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r>
              <a:rPr dirty="0" sz="22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are</a:t>
            </a:r>
            <a:r>
              <a:rPr dirty="0" sz="22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concerned</a:t>
            </a:r>
            <a:r>
              <a:rPr dirty="0" sz="22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about</a:t>
            </a:r>
            <a:r>
              <a:rPr dirty="0" sz="22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having</a:t>
            </a:r>
            <a:r>
              <a:rPr dirty="0" sz="22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2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9475A"/>
                </a:solidFill>
                <a:latin typeface="Calibri"/>
                <a:cs typeface="Calibri"/>
              </a:rPr>
              <a:t>conversation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a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variety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reasons,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i.e.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age</a:t>
            </a:r>
            <a:r>
              <a:rPr dirty="0" sz="22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discrimination.</a:t>
            </a:r>
            <a:endParaRPr sz="2200">
              <a:latin typeface="Calibri"/>
              <a:cs typeface="Calibri"/>
            </a:endParaRPr>
          </a:p>
          <a:p>
            <a:pPr marL="299085" marR="284480" indent="-287020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There’s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no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established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process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initiating</a:t>
            </a:r>
            <a:r>
              <a:rPr dirty="0" sz="22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9475A"/>
                </a:solidFill>
                <a:latin typeface="Calibri"/>
                <a:cs typeface="Calibri"/>
              </a:rPr>
              <a:t>conversation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on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either</a:t>
            </a:r>
            <a:r>
              <a:rPr dirty="0" sz="22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side,</a:t>
            </a:r>
            <a:r>
              <a:rPr dirty="0" sz="22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including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who</a:t>
            </a:r>
            <a:r>
              <a:rPr dirty="0" sz="22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is</a:t>
            </a:r>
            <a:r>
              <a:rPr dirty="0" sz="22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responsible.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25340" y="6583712"/>
            <a:ext cx="2051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28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9188" rIns="0" bIns="0" rtlCol="0" vert="horz">
            <a:spAutoFit/>
          </a:bodyPr>
          <a:lstStyle/>
          <a:p>
            <a:pPr marL="3103880" marR="5080" indent="-2807335">
              <a:lnSpc>
                <a:spcPts val="3460"/>
              </a:lnSpc>
              <a:spcBef>
                <a:spcPts val="930"/>
              </a:spcBef>
            </a:pPr>
            <a:r>
              <a:rPr dirty="0"/>
              <a:t>CHALLENGE:</a:t>
            </a:r>
            <a:r>
              <a:rPr dirty="0" spc="-70"/>
              <a:t> </a:t>
            </a:r>
            <a:r>
              <a:rPr dirty="0" spc="-10"/>
              <a:t>INITIATING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RETIREMENT 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421575"/>
            <a:ext cx="7994650" cy="346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utline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tactics</a:t>
            </a:r>
            <a:r>
              <a:rPr dirty="0" sz="24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best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practices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optimize</a:t>
            </a:r>
            <a:endParaRPr sz="2400">
              <a:latin typeface="Calibri"/>
              <a:cs typeface="Calibri"/>
            </a:endParaRPr>
          </a:p>
          <a:p>
            <a:pPr marL="299085" marR="41275">
              <a:lnSpc>
                <a:spcPct val="100000"/>
              </a:lnSpc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your</a:t>
            </a:r>
            <a:r>
              <a:rPr dirty="0" sz="24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digital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recruitment</a:t>
            </a:r>
            <a:r>
              <a:rPr dirty="0" sz="24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process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achieve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desired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placement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results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improved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9475A"/>
                </a:solidFill>
                <a:latin typeface="Calibri"/>
                <a:cs typeface="Calibri"/>
              </a:rPr>
              <a:t>ROI.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Articulate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benefits</a:t>
            </a:r>
            <a:r>
              <a:rPr dirty="0" sz="24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address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challenges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24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9475A"/>
                </a:solidFill>
                <a:latin typeface="Calibri"/>
                <a:cs typeface="Calibri"/>
              </a:rPr>
              <a:t>your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culture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during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interview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process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accelerate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recruitment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24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foster</a:t>
            </a:r>
            <a:r>
              <a:rPr dirty="0" sz="24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retention.</a:t>
            </a:r>
            <a:endParaRPr sz="2400">
              <a:latin typeface="Calibri"/>
              <a:cs typeface="Calibri"/>
            </a:endParaRPr>
          </a:p>
          <a:p>
            <a:pPr marL="299085" marR="769620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Explore</a:t>
            </a:r>
            <a:r>
              <a:rPr dirty="0" sz="24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physician</a:t>
            </a:r>
            <a:r>
              <a:rPr dirty="0" sz="2400" spc="-8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retirement</a:t>
            </a:r>
            <a:r>
              <a:rPr dirty="0" sz="24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planning</a:t>
            </a:r>
            <a:r>
              <a:rPr dirty="0" sz="24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from</a:t>
            </a:r>
            <a:r>
              <a:rPr dirty="0" sz="2400" spc="-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the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perspectives</a:t>
            </a:r>
            <a:r>
              <a:rPr dirty="0" sz="24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24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administrator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24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physician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24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aid</a:t>
            </a:r>
            <a:r>
              <a:rPr dirty="0" sz="24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9475A"/>
                </a:solidFill>
                <a:latin typeface="Calibri"/>
                <a:cs typeface="Calibri"/>
              </a:rPr>
              <a:t>in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staff</a:t>
            </a:r>
            <a:r>
              <a:rPr dirty="0" sz="24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9475A"/>
                </a:solidFill>
                <a:latin typeface="Calibri"/>
                <a:cs typeface="Calibri"/>
              </a:rPr>
              <a:t>planning</a:t>
            </a:r>
            <a:r>
              <a:rPr dirty="0" sz="24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9475A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095" y="387880"/>
            <a:ext cx="43218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LEARNING</a:t>
            </a:r>
            <a:r>
              <a:rPr dirty="0" spc="-55"/>
              <a:t> </a:t>
            </a:r>
            <a:r>
              <a:rPr dirty="0" spc="-10"/>
              <a:t>OBJECTIVES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9188" rIns="0" bIns="0" rtlCol="0" vert="horz">
            <a:spAutoFit/>
          </a:bodyPr>
          <a:lstStyle/>
          <a:p>
            <a:pPr marL="1864995" marR="5080" indent="-1203960">
              <a:lnSpc>
                <a:spcPts val="3460"/>
              </a:lnSpc>
              <a:spcBef>
                <a:spcPts val="930"/>
              </a:spcBef>
            </a:pPr>
            <a:r>
              <a:rPr dirty="0"/>
              <a:t>WHEN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IDEAL</a:t>
            </a:r>
            <a:r>
              <a:rPr dirty="0" spc="-15"/>
              <a:t> </a:t>
            </a:r>
            <a:r>
              <a:rPr dirty="0"/>
              <a:t>TIME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20"/>
              <a:t>PROVIDE </a:t>
            </a:r>
            <a:r>
              <a:rPr dirty="0"/>
              <a:t>NOTICE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RETIREMENT?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14081" y="2694432"/>
            <a:ext cx="2131060" cy="2155190"/>
            <a:chOff x="1414081" y="2694432"/>
            <a:chExt cx="2131060" cy="2155190"/>
          </a:xfrm>
        </p:grpSpPr>
        <p:sp>
          <p:nvSpPr>
            <p:cNvPr id="4" name="object 4" descr=""/>
            <p:cNvSpPr/>
            <p:nvPr/>
          </p:nvSpPr>
          <p:spPr>
            <a:xfrm>
              <a:off x="1860804" y="2694432"/>
              <a:ext cx="0" cy="2155190"/>
            </a:xfrm>
            <a:custGeom>
              <a:avLst/>
              <a:gdLst/>
              <a:ahLst/>
              <a:cxnLst/>
              <a:rect l="l" t="t" r="r" b="b"/>
              <a:pathLst>
                <a:path w="0" h="2155190">
                  <a:moveTo>
                    <a:pt x="0" y="1440179"/>
                  </a:moveTo>
                  <a:lnTo>
                    <a:pt x="0" y="2154936"/>
                  </a:lnTo>
                </a:path>
                <a:path w="0" h="2155190">
                  <a:moveTo>
                    <a:pt x="0" y="1132331"/>
                  </a:moveTo>
                  <a:lnTo>
                    <a:pt x="0" y="1330452"/>
                  </a:lnTo>
                </a:path>
                <a:path w="0" h="2155190">
                  <a:moveTo>
                    <a:pt x="0" y="824483"/>
                  </a:moveTo>
                  <a:lnTo>
                    <a:pt x="0" y="1022603"/>
                  </a:lnTo>
                </a:path>
                <a:path w="0" h="2155190">
                  <a:moveTo>
                    <a:pt x="0" y="516635"/>
                  </a:moveTo>
                  <a:lnTo>
                    <a:pt x="0" y="714755"/>
                  </a:lnTo>
                </a:path>
                <a:path w="0" h="2155190">
                  <a:moveTo>
                    <a:pt x="0" y="0"/>
                  </a:moveTo>
                  <a:lnTo>
                    <a:pt x="0" y="406907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18844" y="3101339"/>
              <a:ext cx="753110" cy="725805"/>
            </a:xfrm>
            <a:custGeom>
              <a:avLst/>
              <a:gdLst/>
              <a:ahLst/>
              <a:cxnLst/>
              <a:rect l="l" t="t" r="r" b="b"/>
              <a:pathLst>
                <a:path w="753110" h="725804">
                  <a:moveTo>
                    <a:pt x="620268" y="307848"/>
                  </a:moveTo>
                  <a:lnTo>
                    <a:pt x="0" y="307848"/>
                  </a:lnTo>
                  <a:lnTo>
                    <a:pt x="0" y="417576"/>
                  </a:lnTo>
                  <a:lnTo>
                    <a:pt x="620268" y="417576"/>
                  </a:lnTo>
                  <a:lnTo>
                    <a:pt x="620268" y="307848"/>
                  </a:lnTo>
                  <a:close/>
                </a:path>
                <a:path w="753110" h="725804">
                  <a:moveTo>
                    <a:pt x="708647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708647" y="109728"/>
                  </a:lnTo>
                  <a:lnTo>
                    <a:pt x="708647" y="0"/>
                  </a:lnTo>
                  <a:close/>
                </a:path>
                <a:path w="753110" h="725804">
                  <a:moveTo>
                    <a:pt x="752856" y="615696"/>
                  </a:moveTo>
                  <a:lnTo>
                    <a:pt x="0" y="615696"/>
                  </a:lnTo>
                  <a:lnTo>
                    <a:pt x="0" y="725424"/>
                  </a:lnTo>
                  <a:lnTo>
                    <a:pt x="752856" y="725424"/>
                  </a:lnTo>
                  <a:lnTo>
                    <a:pt x="752856" y="615696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304288" y="2694432"/>
              <a:ext cx="885825" cy="2155190"/>
            </a:xfrm>
            <a:custGeom>
              <a:avLst/>
              <a:gdLst/>
              <a:ahLst/>
              <a:cxnLst/>
              <a:rect l="l" t="t" r="r" b="b"/>
              <a:pathLst>
                <a:path w="885825" h="2155190">
                  <a:moveTo>
                    <a:pt x="0" y="1440179"/>
                  </a:moveTo>
                  <a:lnTo>
                    <a:pt x="0" y="2154936"/>
                  </a:lnTo>
                </a:path>
                <a:path w="885825" h="2155190">
                  <a:moveTo>
                    <a:pt x="0" y="0"/>
                  </a:moveTo>
                  <a:lnTo>
                    <a:pt x="0" y="1330452"/>
                  </a:lnTo>
                </a:path>
                <a:path w="885825" h="2155190">
                  <a:moveTo>
                    <a:pt x="443484" y="1440179"/>
                  </a:moveTo>
                  <a:lnTo>
                    <a:pt x="443484" y="2154936"/>
                  </a:lnTo>
                </a:path>
                <a:path w="885825" h="2155190">
                  <a:moveTo>
                    <a:pt x="443484" y="0"/>
                  </a:moveTo>
                  <a:lnTo>
                    <a:pt x="443484" y="1330452"/>
                  </a:lnTo>
                </a:path>
                <a:path w="885825" h="2155190">
                  <a:moveTo>
                    <a:pt x="885444" y="1440179"/>
                  </a:moveTo>
                  <a:lnTo>
                    <a:pt x="885444" y="2154936"/>
                  </a:lnTo>
                </a:path>
                <a:path w="885825" h="2155190">
                  <a:moveTo>
                    <a:pt x="885444" y="0"/>
                  </a:moveTo>
                  <a:lnTo>
                    <a:pt x="885444" y="1330452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18844" y="2793504"/>
              <a:ext cx="2125980" cy="1955800"/>
            </a:xfrm>
            <a:custGeom>
              <a:avLst/>
              <a:gdLst/>
              <a:ahLst/>
              <a:cxnLst/>
              <a:rect l="l" t="t" r="r" b="b"/>
              <a:pathLst>
                <a:path w="2125979" h="1955800">
                  <a:moveTo>
                    <a:pt x="44196" y="0"/>
                  </a:moveTo>
                  <a:lnTo>
                    <a:pt x="0" y="0"/>
                  </a:lnTo>
                  <a:lnTo>
                    <a:pt x="0" y="109715"/>
                  </a:lnTo>
                  <a:lnTo>
                    <a:pt x="44196" y="109715"/>
                  </a:lnTo>
                  <a:lnTo>
                    <a:pt x="44196" y="0"/>
                  </a:lnTo>
                  <a:close/>
                </a:path>
                <a:path w="2125979" h="1955800">
                  <a:moveTo>
                    <a:pt x="88404" y="1847075"/>
                  </a:moveTo>
                  <a:lnTo>
                    <a:pt x="0" y="1847075"/>
                  </a:lnTo>
                  <a:lnTo>
                    <a:pt x="0" y="1955279"/>
                  </a:lnTo>
                  <a:lnTo>
                    <a:pt x="88404" y="1955279"/>
                  </a:lnTo>
                  <a:lnTo>
                    <a:pt x="88404" y="1847075"/>
                  </a:lnTo>
                  <a:close/>
                </a:path>
                <a:path w="2125979" h="1955800">
                  <a:moveTo>
                    <a:pt x="88404" y="1539240"/>
                  </a:moveTo>
                  <a:lnTo>
                    <a:pt x="0" y="1539240"/>
                  </a:lnTo>
                  <a:lnTo>
                    <a:pt x="0" y="1647431"/>
                  </a:lnTo>
                  <a:lnTo>
                    <a:pt x="88404" y="1647431"/>
                  </a:lnTo>
                  <a:lnTo>
                    <a:pt x="88404" y="1539240"/>
                  </a:lnTo>
                  <a:close/>
                </a:path>
                <a:path w="2125979" h="1955800">
                  <a:moveTo>
                    <a:pt x="2125980" y="1231392"/>
                  </a:moveTo>
                  <a:lnTo>
                    <a:pt x="0" y="1231392"/>
                  </a:lnTo>
                  <a:lnTo>
                    <a:pt x="0" y="1341107"/>
                  </a:lnTo>
                  <a:lnTo>
                    <a:pt x="2125980" y="1341107"/>
                  </a:lnTo>
                  <a:lnTo>
                    <a:pt x="2125980" y="1231392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18844" y="2694432"/>
              <a:ext cx="0" cy="2155190"/>
            </a:xfrm>
            <a:custGeom>
              <a:avLst/>
              <a:gdLst/>
              <a:ahLst/>
              <a:cxnLst/>
              <a:rect l="l" t="t" r="r" b="b"/>
              <a:pathLst>
                <a:path w="0" h="2155190">
                  <a:moveTo>
                    <a:pt x="0" y="21549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3633215" y="2694432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076700" y="2694432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312685" y="4924766"/>
            <a:ext cx="290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6559" algn="l"/>
                <a:tab pos="859790" algn="l"/>
                <a:tab pos="1303020" algn="l"/>
                <a:tab pos="1745614" algn="l"/>
                <a:tab pos="2188845" algn="l"/>
                <a:tab pos="2632075" algn="l"/>
              </a:tabLst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10%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30%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40%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50%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4558" y="4573332"/>
            <a:ext cx="386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Other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2557" y="4265636"/>
            <a:ext cx="548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&gt;3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94703" y="3957940"/>
            <a:ext cx="595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1-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3</a:t>
            </a:r>
            <a:r>
              <a:rPr dirty="0" sz="1200" spc="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72504" y="3650245"/>
            <a:ext cx="818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9-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12</a:t>
            </a:r>
            <a:r>
              <a:rPr dirty="0" sz="1200" spc="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9466" y="3342549"/>
            <a:ext cx="739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6-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9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9466" y="3034854"/>
            <a:ext cx="739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3-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6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97320" y="2727158"/>
            <a:ext cx="693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&lt;3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54413" y="2223970"/>
            <a:ext cx="143510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807773" y="2694432"/>
            <a:ext cx="2397760" cy="2155190"/>
            <a:chOff x="5807773" y="2694432"/>
            <a:chExt cx="2397760" cy="2155190"/>
          </a:xfrm>
        </p:grpSpPr>
        <p:sp>
          <p:nvSpPr>
            <p:cNvPr id="21" name="object 21" descr=""/>
            <p:cNvSpPr/>
            <p:nvPr/>
          </p:nvSpPr>
          <p:spPr>
            <a:xfrm>
              <a:off x="6256019" y="2694432"/>
              <a:ext cx="441959" cy="2155190"/>
            </a:xfrm>
            <a:custGeom>
              <a:avLst/>
              <a:gdLst/>
              <a:ahLst/>
              <a:cxnLst/>
              <a:rect l="l" t="t" r="r" b="b"/>
              <a:pathLst>
                <a:path w="441959" h="2155190">
                  <a:moveTo>
                    <a:pt x="0" y="1746503"/>
                  </a:moveTo>
                  <a:lnTo>
                    <a:pt x="0" y="2154936"/>
                  </a:lnTo>
                </a:path>
                <a:path w="441959" h="2155190">
                  <a:moveTo>
                    <a:pt x="0" y="1440179"/>
                  </a:moveTo>
                  <a:lnTo>
                    <a:pt x="0" y="1638312"/>
                  </a:lnTo>
                </a:path>
                <a:path w="441959" h="2155190">
                  <a:moveTo>
                    <a:pt x="0" y="1132331"/>
                  </a:moveTo>
                  <a:lnTo>
                    <a:pt x="0" y="1330452"/>
                  </a:lnTo>
                </a:path>
                <a:path w="441959" h="2155190">
                  <a:moveTo>
                    <a:pt x="0" y="824483"/>
                  </a:moveTo>
                  <a:lnTo>
                    <a:pt x="0" y="1022603"/>
                  </a:lnTo>
                </a:path>
                <a:path w="441959" h="2155190">
                  <a:moveTo>
                    <a:pt x="0" y="516635"/>
                  </a:moveTo>
                  <a:lnTo>
                    <a:pt x="0" y="714755"/>
                  </a:lnTo>
                </a:path>
                <a:path w="441959" h="2155190">
                  <a:moveTo>
                    <a:pt x="0" y="208787"/>
                  </a:moveTo>
                  <a:lnTo>
                    <a:pt x="0" y="406907"/>
                  </a:lnTo>
                </a:path>
                <a:path w="441959" h="2155190">
                  <a:moveTo>
                    <a:pt x="0" y="0"/>
                  </a:moveTo>
                  <a:lnTo>
                    <a:pt x="0" y="99060"/>
                  </a:lnTo>
                </a:path>
                <a:path w="441959" h="2155190">
                  <a:moveTo>
                    <a:pt x="441959" y="208787"/>
                  </a:moveTo>
                  <a:lnTo>
                    <a:pt x="441959" y="406907"/>
                  </a:lnTo>
                </a:path>
                <a:path w="441959" h="2155190">
                  <a:moveTo>
                    <a:pt x="441959" y="0"/>
                  </a:moveTo>
                  <a:lnTo>
                    <a:pt x="441959" y="9906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12535" y="2793492"/>
              <a:ext cx="1152525" cy="109855"/>
            </a:xfrm>
            <a:custGeom>
              <a:avLst/>
              <a:gdLst/>
              <a:ahLst/>
              <a:cxnLst/>
              <a:rect l="l" t="t" r="r" b="b"/>
              <a:pathLst>
                <a:path w="1152525" h="109855">
                  <a:moveTo>
                    <a:pt x="115214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152143" y="109727"/>
                  </a:lnTo>
                  <a:lnTo>
                    <a:pt x="1152143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97979" y="2694432"/>
              <a:ext cx="1329055" cy="2155190"/>
            </a:xfrm>
            <a:custGeom>
              <a:avLst/>
              <a:gdLst/>
              <a:ahLst/>
              <a:cxnLst/>
              <a:rect l="l" t="t" r="r" b="b"/>
              <a:pathLst>
                <a:path w="1329054" h="2155190">
                  <a:moveTo>
                    <a:pt x="0" y="516635"/>
                  </a:moveTo>
                  <a:lnTo>
                    <a:pt x="0" y="714755"/>
                  </a:lnTo>
                </a:path>
                <a:path w="1329054" h="2155190">
                  <a:moveTo>
                    <a:pt x="443484" y="516635"/>
                  </a:moveTo>
                  <a:lnTo>
                    <a:pt x="443484" y="1022603"/>
                  </a:lnTo>
                </a:path>
                <a:path w="1329054" h="2155190">
                  <a:moveTo>
                    <a:pt x="443484" y="0"/>
                  </a:moveTo>
                  <a:lnTo>
                    <a:pt x="443484" y="406907"/>
                  </a:lnTo>
                </a:path>
                <a:path w="1329054" h="2155190">
                  <a:moveTo>
                    <a:pt x="886968" y="516635"/>
                  </a:moveTo>
                  <a:lnTo>
                    <a:pt x="886968" y="2154936"/>
                  </a:lnTo>
                </a:path>
                <a:path w="1329054" h="2155190">
                  <a:moveTo>
                    <a:pt x="886968" y="0"/>
                  </a:moveTo>
                  <a:lnTo>
                    <a:pt x="886968" y="406907"/>
                  </a:lnTo>
                </a:path>
                <a:path w="1329054" h="2155190">
                  <a:moveTo>
                    <a:pt x="1328927" y="516635"/>
                  </a:moveTo>
                  <a:lnTo>
                    <a:pt x="1328927" y="2154936"/>
                  </a:lnTo>
                </a:path>
                <a:path w="1329054" h="2155190">
                  <a:moveTo>
                    <a:pt x="1328927" y="0"/>
                  </a:moveTo>
                  <a:lnTo>
                    <a:pt x="1328927" y="406907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812535" y="3101340"/>
              <a:ext cx="2393315" cy="109855"/>
            </a:xfrm>
            <a:custGeom>
              <a:avLst/>
              <a:gdLst/>
              <a:ahLst/>
              <a:cxnLst/>
              <a:rect l="l" t="t" r="r" b="b"/>
              <a:pathLst>
                <a:path w="2393315" h="109855">
                  <a:moveTo>
                    <a:pt x="239269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2392692" y="109727"/>
                  </a:lnTo>
                  <a:lnTo>
                    <a:pt x="2392692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697979" y="3518916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w="0" h="198120">
                  <a:moveTo>
                    <a:pt x="0" y="0"/>
                  </a:moveTo>
                  <a:lnTo>
                    <a:pt x="0" y="19812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12535" y="3409188"/>
              <a:ext cx="1240790" cy="109855"/>
            </a:xfrm>
            <a:custGeom>
              <a:avLst/>
              <a:gdLst/>
              <a:ahLst/>
              <a:cxnLst/>
              <a:rect l="l" t="t" r="r" b="b"/>
              <a:pathLst>
                <a:path w="1240790" h="109854">
                  <a:moveTo>
                    <a:pt x="1240548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240548" y="109727"/>
                  </a:lnTo>
                  <a:lnTo>
                    <a:pt x="1240548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697979" y="3826764"/>
              <a:ext cx="443865" cy="198120"/>
            </a:xfrm>
            <a:custGeom>
              <a:avLst/>
              <a:gdLst/>
              <a:ahLst/>
              <a:cxnLst/>
              <a:rect l="l" t="t" r="r" b="b"/>
              <a:pathLst>
                <a:path w="443865" h="198120">
                  <a:moveTo>
                    <a:pt x="0" y="0"/>
                  </a:moveTo>
                  <a:lnTo>
                    <a:pt x="0" y="198120"/>
                  </a:lnTo>
                </a:path>
                <a:path w="443865" h="198120">
                  <a:moveTo>
                    <a:pt x="443484" y="0"/>
                  </a:moveTo>
                  <a:lnTo>
                    <a:pt x="443484" y="19812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12535" y="3717036"/>
              <a:ext cx="1417320" cy="109855"/>
            </a:xfrm>
            <a:custGeom>
              <a:avLst/>
              <a:gdLst/>
              <a:ahLst/>
              <a:cxnLst/>
              <a:rect l="l" t="t" r="r" b="b"/>
              <a:pathLst>
                <a:path w="1417320" h="109854">
                  <a:moveTo>
                    <a:pt x="1417319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417319" y="109727"/>
                  </a:lnTo>
                  <a:lnTo>
                    <a:pt x="1417319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697979" y="4134612"/>
              <a:ext cx="443865" cy="715010"/>
            </a:xfrm>
            <a:custGeom>
              <a:avLst/>
              <a:gdLst/>
              <a:ahLst/>
              <a:cxnLst/>
              <a:rect l="l" t="t" r="r" b="b"/>
              <a:pathLst>
                <a:path w="443865" h="715010">
                  <a:moveTo>
                    <a:pt x="0" y="0"/>
                  </a:moveTo>
                  <a:lnTo>
                    <a:pt x="0" y="714756"/>
                  </a:lnTo>
                </a:path>
                <a:path w="443865" h="715010">
                  <a:moveTo>
                    <a:pt x="443484" y="0"/>
                  </a:moveTo>
                  <a:lnTo>
                    <a:pt x="443484" y="714756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812536" y="4024896"/>
              <a:ext cx="1594485" cy="723900"/>
            </a:xfrm>
            <a:custGeom>
              <a:avLst/>
              <a:gdLst/>
              <a:ahLst/>
              <a:cxnLst/>
              <a:rect l="l" t="t" r="r" b="b"/>
              <a:pathLst>
                <a:path w="1594484" h="723900">
                  <a:moveTo>
                    <a:pt x="443484" y="615683"/>
                  </a:moveTo>
                  <a:lnTo>
                    <a:pt x="0" y="615683"/>
                  </a:lnTo>
                  <a:lnTo>
                    <a:pt x="0" y="723887"/>
                  </a:lnTo>
                  <a:lnTo>
                    <a:pt x="443484" y="723887"/>
                  </a:lnTo>
                  <a:lnTo>
                    <a:pt x="443484" y="615683"/>
                  </a:lnTo>
                  <a:close/>
                </a:path>
                <a:path w="1594484" h="723900">
                  <a:moveTo>
                    <a:pt x="531888" y="307848"/>
                  </a:moveTo>
                  <a:lnTo>
                    <a:pt x="0" y="307848"/>
                  </a:lnTo>
                  <a:lnTo>
                    <a:pt x="0" y="416039"/>
                  </a:lnTo>
                  <a:lnTo>
                    <a:pt x="531888" y="416039"/>
                  </a:lnTo>
                  <a:lnTo>
                    <a:pt x="531888" y="307848"/>
                  </a:lnTo>
                  <a:close/>
                </a:path>
                <a:path w="1594484" h="723900">
                  <a:moveTo>
                    <a:pt x="1594104" y="0"/>
                  </a:moveTo>
                  <a:lnTo>
                    <a:pt x="0" y="0"/>
                  </a:lnTo>
                  <a:lnTo>
                    <a:pt x="0" y="109715"/>
                  </a:lnTo>
                  <a:lnTo>
                    <a:pt x="1594104" y="109715"/>
                  </a:lnTo>
                  <a:lnTo>
                    <a:pt x="1594104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812535" y="2694432"/>
              <a:ext cx="0" cy="2155190"/>
            </a:xfrm>
            <a:custGeom>
              <a:avLst/>
              <a:gdLst/>
              <a:ahLst/>
              <a:cxnLst/>
              <a:rect l="l" t="t" r="r" b="b"/>
              <a:pathLst>
                <a:path w="0" h="2155190">
                  <a:moveTo>
                    <a:pt x="0" y="21549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8470392" y="2694432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5706982" y="4924766"/>
            <a:ext cx="290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5295" algn="l"/>
                <a:tab pos="859790" algn="l"/>
                <a:tab pos="1303020" algn="l"/>
                <a:tab pos="1745614" algn="l"/>
                <a:tab pos="2188845" algn="l"/>
                <a:tab pos="2632075" algn="l"/>
              </a:tabLst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5%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10%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15%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20%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25%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500498" y="6626269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298855" y="4573332"/>
            <a:ext cx="386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Other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136854" y="4265636"/>
            <a:ext cx="548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&gt;3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089000" y="3957940"/>
            <a:ext cx="595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1-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3</a:t>
            </a:r>
            <a:r>
              <a:rPr dirty="0" sz="1200" spc="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866801" y="3650245"/>
            <a:ext cx="818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9-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12</a:t>
            </a:r>
            <a:r>
              <a:rPr dirty="0" sz="1200" spc="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943763" y="3342549"/>
            <a:ext cx="739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6-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9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943763" y="3034854"/>
            <a:ext cx="739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3-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6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991617" y="2727158"/>
            <a:ext cx="693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&lt;3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266641" y="2223969"/>
            <a:ext cx="100393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93264" y="4421123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493264" y="3883152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93264" y="334365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493264" y="2805683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80">
                <a:moveTo>
                  <a:pt x="0" y="0"/>
                </a:moveTo>
                <a:lnTo>
                  <a:pt x="0" y="347484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493264" y="2441448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493008" y="4421123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93008" y="3883152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493008" y="334365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493008" y="2805683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80">
                <a:moveTo>
                  <a:pt x="0" y="0"/>
                </a:moveTo>
                <a:lnTo>
                  <a:pt x="0" y="347484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493008" y="2441448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491228" y="4421123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491228" y="3883152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491228" y="334365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491228" y="2441448"/>
            <a:ext cx="0" cy="711835"/>
          </a:xfrm>
          <a:custGeom>
            <a:avLst/>
            <a:gdLst/>
            <a:ahLst/>
            <a:cxnLst/>
            <a:rect l="l" t="t" r="r" b="b"/>
            <a:pathLst>
              <a:path w="0" h="711835">
                <a:moveTo>
                  <a:pt x="0" y="0"/>
                </a:moveTo>
                <a:lnTo>
                  <a:pt x="0" y="711720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489447" y="3883152"/>
            <a:ext cx="0" cy="711835"/>
          </a:xfrm>
          <a:custGeom>
            <a:avLst/>
            <a:gdLst/>
            <a:ahLst/>
            <a:cxnLst/>
            <a:rect l="l" t="t" r="r" b="b"/>
            <a:pathLst>
              <a:path w="0" h="711835">
                <a:moveTo>
                  <a:pt x="0" y="0"/>
                </a:moveTo>
                <a:lnTo>
                  <a:pt x="0" y="711708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489447" y="334365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489447" y="2441448"/>
            <a:ext cx="0" cy="711835"/>
          </a:xfrm>
          <a:custGeom>
            <a:avLst/>
            <a:gdLst/>
            <a:ahLst/>
            <a:cxnLst/>
            <a:rect l="l" t="t" r="r" b="b"/>
            <a:pathLst>
              <a:path w="0" h="711835">
                <a:moveTo>
                  <a:pt x="0" y="0"/>
                </a:moveTo>
                <a:lnTo>
                  <a:pt x="0" y="711720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489191" y="334365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489191" y="2441448"/>
            <a:ext cx="0" cy="711835"/>
          </a:xfrm>
          <a:custGeom>
            <a:avLst/>
            <a:gdLst/>
            <a:ahLst/>
            <a:cxnLst/>
            <a:rect l="l" t="t" r="r" b="b"/>
            <a:pathLst>
              <a:path w="0" h="711835">
                <a:moveTo>
                  <a:pt x="0" y="0"/>
                </a:moveTo>
                <a:lnTo>
                  <a:pt x="0" y="711720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489191" y="3883152"/>
            <a:ext cx="0" cy="711835"/>
          </a:xfrm>
          <a:custGeom>
            <a:avLst/>
            <a:gdLst/>
            <a:ahLst/>
            <a:cxnLst/>
            <a:rect l="l" t="t" r="r" b="b"/>
            <a:pathLst>
              <a:path w="0" h="711835">
                <a:moveTo>
                  <a:pt x="0" y="0"/>
                </a:moveTo>
                <a:lnTo>
                  <a:pt x="0" y="711708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487411" y="3883152"/>
            <a:ext cx="0" cy="711835"/>
          </a:xfrm>
          <a:custGeom>
            <a:avLst/>
            <a:gdLst/>
            <a:ahLst/>
            <a:cxnLst/>
            <a:rect l="l" t="t" r="r" b="b"/>
            <a:pathLst>
              <a:path w="0" h="711835">
                <a:moveTo>
                  <a:pt x="0" y="0"/>
                </a:moveTo>
                <a:lnTo>
                  <a:pt x="0" y="711708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487411" y="2441448"/>
            <a:ext cx="0" cy="1249680"/>
          </a:xfrm>
          <a:custGeom>
            <a:avLst/>
            <a:gdLst/>
            <a:ahLst/>
            <a:cxnLst/>
            <a:rect l="l" t="t" r="r" b="b"/>
            <a:pathLst>
              <a:path w="0" h="1249679">
                <a:moveTo>
                  <a:pt x="0" y="0"/>
                </a:moveTo>
                <a:lnTo>
                  <a:pt x="0" y="1249679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485631" y="2441448"/>
            <a:ext cx="0" cy="2153920"/>
          </a:xfrm>
          <a:custGeom>
            <a:avLst/>
            <a:gdLst/>
            <a:ahLst/>
            <a:cxnLst/>
            <a:rect l="l" t="t" r="r" b="b"/>
            <a:pathLst>
              <a:path w="0" h="2153920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495044" y="2615183"/>
            <a:ext cx="2496820" cy="190500"/>
          </a:xfrm>
          <a:custGeom>
            <a:avLst/>
            <a:gdLst/>
            <a:ahLst/>
            <a:cxnLst/>
            <a:rect l="l" t="t" r="r" b="b"/>
            <a:pathLst>
              <a:path w="2496820" h="190500">
                <a:moveTo>
                  <a:pt x="2496311" y="0"/>
                </a:moveTo>
                <a:lnTo>
                  <a:pt x="0" y="0"/>
                </a:lnTo>
                <a:lnTo>
                  <a:pt x="0" y="190500"/>
                </a:lnTo>
                <a:lnTo>
                  <a:pt x="2496311" y="190500"/>
                </a:lnTo>
                <a:lnTo>
                  <a:pt x="2496311" y="0"/>
                </a:lnTo>
                <a:close/>
              </a:path>
            </a:pathLst>
          </a:custGeom>
          <a:solidFill>
            <a:srgbClr val="82C7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495044" y="3153168"/>
            <a:ext cx="5194300" cy="190500"/>
          </a:xfrm>
          <a:custGeom>
            <a:avLst/>
            <a:gdLst/>
            <a:ahLst/>
            <a:cxnLst/>
            <a:rect l="l" t="t" r="r" b="b"/>
            <a:pathLst>
              <a:path w="5194300" h="190500">
                <a:moveTo>
                  <a:pt x="5193791" y="0"/>
                </a:moveTo>
                <a:lnTo>
                  <a:pt x="0" y="0"/>
                </a:lnTo>
                <a:lnTo>
                  <a:pt x="0" y="190487"/>
                </a:lnTo>
                <a:lnTo>
                  <a:pt x="5193791" y="190487"/>
                </a:lnTo>
                <a:lnTo>
                  <a:pt x="5193791" y="0"/>
                </a:lnTo>
                <a:close/>
              </a:path>
            </a:pathLst>
          </a:custGeom>
          <a:solidFill>
            <a:srgbClr val="82C7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495044" y="3691128"/>
            <a:ext cx="6492240" cy="192405"/>
          </a:xfrm>
          <a:custGeom>
            <a:avLst/>
            <a:gdLst/>
            <a:ahLst/>
            <a:cxnLst/>
            <a:rect l="l" t="t" r="r" b="b"/>
            <a:pathLst>
              <a:path w="6492240" h="192404">
                <a:moveTo>
                  <a:pt x="6492239" y="0"/>
                </a:moveTo>
                <a:lnTo>
                  <a:pt x="0" y="0"/>
                </a:lnTo>
                <a:lnTo>
                  <a:pt x="0" y="192024"/>
                </a:lnTo>
                <a:lnTo>
                  <a:pt x="6492239" y="192024"/>
                </a:lnTo>
                <a:lnTo>
                  <a:pt x="6492239" y="0"/>
                </a:lnTo>
                <a:close/>
              </a:path>
            </a:pathLst>
          </a:custGeom>
          <a:solidFill>
            <a:srgbClr val="82C78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1490281" y="2441448"/>
            <a:ext cx="3999229" cy="2153920"/>
            <a:chOff x="1490281" y="2441448"/>
            <a:chExt cx="3999229" cy="2153920"/>
          </a:xfrm>
        </p:grpSpPr>
        <p:sp>
          <p:nvSpPr>
            <p:cNvPr id="29" name="object 29" descr=""/>
            <p:cNvSpPr/>
            <p:nvPr/>
          </p:nvSpPr>
          <p:spPr>
            <a:xfrm>
              <a:off x="1495044" y="4230624"/>
              <a:ext cx="3994785" cy="190500"/>
            </a:xfrm>
            <a:custGeom>
              <a:avLst/>
              <a:gdLst/>
              <a:ahLst/>
              <a:cxnLst/>
              <a:rect l="l" t="t" r="r" b="b"/>
              <a:pathLst>
                <a:path w="3994785" h="190500">
                  <a:moveTo>
                    <a:pt x="3994404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3994404" y="190500"/>
                  </a:lnTo>
                  <a:lnTo>
                    <a:pt x="3994404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95044" y="2441448"/>
              <a:ext cx="0" cy="2153920"/>
            </a:xfrm>
            <a:custGeom>
              <a:avLst/>
              <a:gdLst/>
              <a:ahLst/>
              <a:cxnLst/>
              <a:rect l="l" t="t" r="r" b="b"/>
              <a:pathLst>
                <a:path w="0" h="2153920">
                  <a:moveTo>
                    <a:pt x="0" y="215341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366565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190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625340" y="6583712"/>
            <a:ext cx="2051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365395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364224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363054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361883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360713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359543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358372" y="4671129"/>
            <a:ext cx="2559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260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72587" y="2589041"/>
            <a:ext cx="895350" cy="182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Primary</a:t>
            </a:r>
            <a:r>
              <a:rPr dirty="0" sz="1200" spc="-4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Care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Specialty</a:t>
            </a:r>
            <a:r>
              <a:rPr dirty="0" sz="120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Care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Surgery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All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630072" y="1970333"/>
            <a:ext cx="188468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Average</a:t>
            </a:r>
            <a:r>
              <a:rPr dirty="0" sz="185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29475A"/>
                </a:solidFill>
                <a:latin typeface="Calibri"/>
                <a:cs typeface="Calibri"/>
              </a:rPr>
              <a:t>Days</a:t>
            </a:r>
            <a:r>
              <a:rPr dirty="0" sz="185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850" spc="-3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29475A"/>
                </a:solidFill>
                <a:latin typeface="Calibri"/>
                <a:cs typeface="Calibri"/>
              </a:rPr>
              <a:t>Fill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7372" rIns="0" bIns="0" rtlCol="0" vert="horz">
            <a:spAutoFit/>
          </a:bodyPr>
          <a:lstStyle/>
          <a:p>
            <a:pPr marL="3216910" marR="5080" indent="-2261870">
              <a:lnSpc>
                <a:spcPct val="80000"/>
              </a:lnSpc>
              <a:spcBef>
                <a:spcPts val="960"/>
              </a:spcBef>
            </a:pPr>
            <a:r>
              <a:rPr dirty="0"/>
              <a:t>HOW</a:t>
            </a:r>
            <a:r>
              <a:rPr dirty="0" spc="-40"/>
              <a:t> </a:t>
            </a:r>
            <a:r>
              <a:rPr dirty="0"/>
              <a:t>LONG</a:t>
            </a:r>
            <a:r>
              <a:rPr dirty="0" spc="-55"/>
              <a:t> </a:t>
            </a:r>
            <a:r>
              <a:rPr dirty="0"/>
              <a:t>WILL</a:t>
            </a:r>
            <a:r>
              <a:rPr dirty="0" spc="-55"/>
              <a:t> </a:t>
            </a:r>
            <a:r>
              <a:rPr dirty="0"/>
              <a:t>IT</a:t>
            </a:r>
            <a:r>
              <a:rPr dirty="0" spc="-45"/>
              <a:t> </a:t>
            </a:r>
            <a:r>
              <a:rPr dirty="0" spc="-30"/>
              <a:t>TAKE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FILL</a:t>
            </a:r>
            <a:r>
              <a:rPr dirty="0" spc="-50"/>
              <a:t> A </a:t>
            </a:r>
            <a:r>
              <a:rPr dirty="0" spc="-10"/>
              <a:t>VACANCY?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3030" rIns="0" bIns="0" rtlCol="0" vert="horz">
            <a:spAutoFit/>
          </a:bodyPr>
          <a:lstStyle/>
          <a:p>
            <a:pPr algn="just" marL="299085" indent="-28702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I</a:t>
            </a:r>
            <a:r>
              <a:rPr dirty="0"/>
              <a:t>t’s</a:t>
            </a:r>
            <a:r>
              <a:rPr dirty="0" spc="-60"/>
              <a:t> </a:t>
            </a:r>
            <a:r>
              <a:rPr dirty="0"/>
              <a:t>important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know</a:t>
            </a:r>
            <a:r>
              <a:rPr dirty="0" spc="-30"/>
              <a:t> </a:t>
            </a:r>
            <a:r>
              <a:rPr dirty="0"/>
              <a:t>your</a:t>
            </a:r>
            <a:r>
              <a:rPr dirty="0" spc="-40"/>
              <a:t> </a:t>
            </a:r>
            <a:r>
              <a:rPr dirty="0" spc="-10"/>
              <a:t>time-</a:t>
            </a:r>
            <a:r>
              <a:rPr dirty="0" spc="-20"/>
              <a:t>to-</a:t>
            </a:r>
            <a:r>
              <a:rPr dirty="0"/>
              <a:t>fill</a:t>
            </a:r>
            <a:r>
              <a:rPr dirty="0" spc="-30"/>
              <a:t> </a:t>
            </a:r>
            <a:r>
              <a:rPr dirty="0" spc="-10"/>
              <a:t>benchmarks.</a:t>
            </a:r>
          </a:p>
          <a:p>
            <a:pPr algn="just" marL="299085" marR="123189" indent="-287020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Establish</a:t>
            </a:r>
            <a:r>
              <a:rPr dirty="0" spc="-105"/>
              <a:t> </a:t>
            </a:r>
            <a:r>
              <a:rPr dirty="0"/>
              <a:t>appropriate</a:t>
            </a:r>
            <a:r>
              <a:rPr dirty="0" spc="-85"/>
              <a:t> </a:t>
            </a:r>
            <a:r>
              <a:rPr dirty="0"/>
              <a:t>standards</a:t>
            </a:r>
            <a:r>
              <a:rPr dirty="0" spc="-95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/>
              <a:t>retirement</a:t>
            </a:r>
            <a:r>
              <a:rPr dirty="0" spc="-90"/>
              <a:t> </a:t>
            </a:r>
            <a:r>
              <a:rPr dirty="0"/>
              <a:t>notice</a:t>
            </a:r>
            <a:r>
              <a:rPr dirty="0" spc="-80"/>
              <a:t> </a:t>
            </a:r>
            <a:r>
              <a:rPr dirty="0" spc="-25"/>
              <a:t>and </a:t>
            </a:r>
            <a:r>
              <a:rPr dirty="0"/>
              <a:t>communicate</a:t>
            </a:r>
            <a:r>
              <a:rPr dirty="0" spc="-70"/>
              <a:t> </a:t>
            </a:r>
            <a:r>
              <a:rPr dirty="0"/>
              <a:t>it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 spc="-10"/>
              <a:t>physicians.</a:t>
            </a:r>
          </a:p>
          <a:p>
            <a:pPr algn="just" marL="299085" marR="5080" indent="-287020">
              <a:lnSpc>
                <a:spcPct val="110000"/>
              </a:lnSpc>
              <a:spcBef>
                <a:spcPts val="490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Build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contingency</a:t>
            </a:r>
            <a:r>
              <a:rPr dirty="0" spc="-35"/>
              <a:t> </a:t>
            </a:r>
            <a:r>
              <a:rPr dirty="0"/>
              <a:t>plan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recruitment</a:t>
            </a:r>
            <a:r>
              <a:rPr dirty="0" spc="-55"/>
              <a:t> </a:t>
            </a:r>
            <a:r>
              <a:rPr dirty="0"/>
              <a:t>because</a:t>
            </a:r>
            <a:r>
              <a:rPr dirty="0" spc="-25"/>
              <a:t> </a:t>
            </a:r>
            <a:r>
              <a:rPr dirty="0"/>
              <a:t>it</a:t>
            </a:r>
            <a:r>
              <a:rPr dirty="0" spc="-40"/>
              <a:t> </a:t>
            </a:r>
            <a:r>
              <a:rPr dirty="0" spc="-25"/>
              <a:t>may </a:t>
            </a:r>
            <a:r>
              <a:rPr dirty="0"/>
              <a:t>take</a:t>
            </a:r>
            <a:r>
              <a:rPr dirty="0" spc="-70"/>
              <a:t> </a:t>
            </a:r>
            <a:r>
              <a:rPr dirty="0"/>
              <a:t>longer</a:t>
            </a:r>
            <a:r>
              <a:rPr dirty="0" spc="-30"/>
              <a:t> </a:t>
            </a:r>
            <a:r>
              <a:rPr dirty="0"/>
              <a:t>than</a:t>
            </a:r>
            <a:r>
              <a:rPr dirty="0" spc="-40"/>
              <a:t> </a:t>
            </a:r>
            <a:r>
              <a:rPr dirty="0"/>
              <a:t>expected,</a:t>
            </a:r>
            <a:r>
              <a:rPr dirty="0" spc="-60"/>
              <a:t> </a:t>
            </a:r>
            <a:r>
              <a:rPr dirty="0"/>
              <a:t>i.e.</a:t>
            </a:r>
            <a:r>
              <a:rPr dirty="0" spc="-45"/>
              <a:t> </a:t>
            </a:r>
            <a:r>
              <a:rPr dirty="0"/>
              <a:t>consider</a:t>
            </a:r>
            <a:r>
              <a:rPr dirty="0" spc="-30"/>
              <a:t> </a:t>
            </a:r>
            <a:r>
              <a:rPr dirty="0"/>
              <a:t>locums,</a:t>
            </a:r>
            <a:r>
              <a:rPr dirty="0" spc="-45"/>
              <a:t> </a:t>
            </a:r>
            <a:r>
              <a:rPr dirty="0" spc="-10"/>
              <a:t>part-time, </a:t>
            </a:r>
            <a:r>
              <a:rPr dirty="0" spc="-20"/>
              <a:t>etc.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625340" y="6583712"/>
            <a:ext cx="2051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9188" rIns="0" bIns="0" rtlCol="0" vert="horz">
            <a:spAutoFit/>
          </a:bodyPr>
          <a:lstStyle/>
          <a:p>
            <a:pPr marL="1515110" marR="5080" indent="-625475">
              <a:lnSpc>
                <a:spcPts val="3460"/>
              </a:lnSpc>
              <a:spcBef>
                <a:spcPts val="930"/>
              </a:spcBef>
            </a:pPr>
            <a:r>
              <a:rPr dirty="0"/>
              <a:t>CHALLENGE:</a:t>
            </a:r>
            <a:r>
              <a:rPr dirty="0" spc="-50"/>
              <a:t> </a:t>
            </a:r>
            <a:r>
              <a:rPr dirty="0"/>
              <a:t>HOW</a:t>
            </a:r>
            <a:r>
              <a:rPr dirty="0" spc="-40"/>
              <a:t> </a:t>
            </a:r>
            <a:r>
              <a:rPr dirty="0"/>
              <a:t>MUCH</a:t>
            </a:r>
            <a:r>
              <a:rPr dirty="0" spc="-40"/>
              <a:t> </a:t>
            </a:r>
            <a:r>
              <a:rPr dirty="0"/>
              <a:t>NOTICE</a:t>
            </a:r>
            <a:r>
              <a:rPr dirty="0" spc="-40"/>
              <a:t> </a:t>
            </a:r>
            <a:r>
              <a:rPr dirty="0" spc="-25"/>
              <a:t>IS </a:t>
            </a:r>
            <a:r>
              <a:rPr dirty="0"/>
              <a:t>NEEDED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FILL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 spc="-10"/>
              <a:t>VACANCY?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89632" y="4616196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389632" y="3898391"/>
            <a:ext cx="0" cy="463550"/>
          </a:xfrm>
          <a:custGeom>
            <a:avLst/>
            <a:gdLst/>
            <a:ahLst/>
            <a:cxnLst/>
            <a:rect l="l" t="t" r="r" b="b"/>
            <a:pathLst>
              <a:path w="0" h="463550">
                <a:moveTo>
                  <a:pt x="0" y="0"/>
                </a:moveTo>
                <a:lnTo>
                  <a:pt x="0" y="463295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389632" y="3180588"/>
            <a:ext cx="0" cy="463550"/>
          </a:xfrm>
          <a:custGeom>
            <a:avLst/>
            <a:gdLst/>
            <a:ahLst/>
            <a:cxnLst/>
            <a:rect l="l" t="t" r="r" b="b"/>
            <a:pathLst>
              <a:path w="0" h="463550">
                <a:moveTo>
                  <a:pt x="0" y="0"/>
                </a:moveTo>
                <a:lnTo>
                  <a:pt x="0" y="46329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389632" y="2694432"/>
            <a:ext cx="0" cy="231775"/>
          </a:xfrm>
          <a:custGeom>
            <a:avLst/>
            <a:gdLst/>
            <a:ahLst/>
            <a:cxnLst/>
            <a:rect l="l" t="t" r="r" b="b"/>
            <a:pathLst>
              <a:path w="0" h="231775">
                <a:moveTo>
                  <a:pt x="0" y="0"/>
                </a:moveTo>
                <a:lnTo>
                  <a:pt x="0" y="231647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26435" y="4616196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26435" y="3180588"/>
            <a:ext cx="0" cy="1181100"/>
          </a:xfrm>
          <a:custGeom>
            <a:avLst/>
            <a:gdLst/>
            <a:ahLst/>
            <a:cxnLst/>
            <a:rect l="l" t="t" r="r" b="b"/>
            <a:pathLst>
              <a:path w="0"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26435" y="2694432"/>
            <a:ext cx="0" cy="231775"/>
          </a:xfrm>
          <a:custGeom>
            <a:avLst/>
            <a:gdLst/>
            <a:ahLst/>
            <a:cxnLst/>
            <a:rect l="l" t="t" r="r" b="b"/>
            <a:pathLst>
              <a:path w="0" h="231775">
                <a:moveTo>
                  <a:pt x="0" y="0"/>
                </a:moveTo>
                <a:lnTo>
                  <a:pt x="0" y="231647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064764" y="4616196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064764" y="3180588"/>
            <a:ext cx="0" cy="1181100"/>
          </a:xfrm>
          <a:custGeom>
            <a:avLst/>
            <a:gdLst/>
            <a:ahLst/>
            <a:cxnLst/>
            <a:rect l="l" t="t" r="r" b="b"/>
            <a:pathLst>
              <a:path w="0"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064764" y="2694432"/>
            <a:ext cx="0" cy="231775"/>
          </a:xfrm>
          <a:custGeom>
            <a:avLst/>
            <a:gdLst/>
            <a:ahLst/>
            <a:cxnLst/>
            <a:rect l="l" t="t" r="r" b="b"/>
            <a:pathLst>
              <a:path w="0" h="231775">
                <a:moveTo>
                  <a:pt x="0" y="0"/>
                </a:moveTo>
                <a:lnTo>
                  <a:pt x="0" y="231647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401567" y="3180588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79">
                <a:moveTo>
                  <a:pt x="0" y="0"/>
                </a:moveTo>
                <a:lnTo>
                  <a:pt x="0" y="1668780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401567" y="2694432"/>
            <a:ext cx="0" cy="231775"/>
          </a:xfrm>
          <a:custGeom>
            <a:avLst/>
            <a:gdLst/>
            <a:ahLst/>
            <a:cxnLst/>
            <a:rect l="l" t="t" r="r" b="b"/>
            <a:pathLst>
              <a:path w="0" h="231775">
                <a:moveTo>
                  <a:pt x="0" y="0"/>
                </a:moveTo>
                <a:lnTo>
                  <a:pt x="0" y="231647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738371" y="2694432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076700" y="2694432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052827" y="2926079"/>
            <a:ext cx="1652270" cy="254635"/>
          </a:xfrm>
          <a:custGeom>
            <a:avLst/>
            <a:gdLst/>
            <a:ahLst/>
            <a:cxnLst/>
            <a:rect l="l" t="t" r="r" b="b"/>
            <a:pathLst>
              <a:path w="1652270" h="254635">
                <a:moveTo>
                  <a:pt x="1652016" y="0"/>
                </a:moveTo>
                <a:lnTo>
                  <a:pt x="0" y="0"/>
                </a:lnTo>
                <a:lnTo>
                  <a:pt x="0" y="254508"/>
                </a:lnTo>
                <a:lnTo>
                  <a:pt x="1652016" y="254508"/>
                </a:lnTo>
                <a:lnTo>
                  <a:pt x="1652016" y="0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052827" y="3643884"/>
            <a:ext cx="573405" cy="254635"/>
          </a:xfrm>
          <a:custGeom>
            <a:avLst/>
            <a:gdLst/>
            <a:ahLst/>
            <a:cxnLst/>
            <a:rect l="l" t="t" r="r" b="b"/>
            <a:pathLst>
              <a:path w="573405" h="254635">
                <a:moveTo>
                  <a:pt x="573024" y="0"/>
                </a:moveTo>
                <a:lnTo>
                  <a:pt x="0" y="0"/>
                </a:lnTo>
                <a:lnTo>
                  <a:pt x="0" y="254507"/>
                </a:lnTo>
                <a:lnTo>
                  <a:pt x="573024" y="254507"/>
                </a:lnTo>
                <a:lnTo>
                  <a:pt x="573024" y="0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2048065" y="2694432"/>
            <a:ext cx="1320165" cy="2155190"/>
            <a:chOff x="2048065" y="2694432"/>
            <a:chExt cx="1320165" cy="2155190"/>
          </a:xfrm>
        </p:grpSpPr>
        <p:sp>
          <p:nvSpPr>
            <p:cNvPr id="19" name="object 19" descr=""/>
            <p:cNvSpPr/>
            <p:nvPr/>
          </p:nvSpPr>
          <p:spPr>
            <a:xfrm>
              <a:off x="2052827" y="4361688"/>
              <a:ext cx="1315720" cy="254635"/>
            </a:xfrm>
            <a:custGeom>
              <a:avLst/>
              <a:gdLst/>
              <a:ahLst/>
              <a:cxnLst/>
              <a:rect l="l" t="t" r="r" b="b"/>
              <a:pathLst>
                <a:path w="1315720" h="254635">
                  <a:moveTo>
                    <a:pt x="1315212" y="0"/>
                  </a:moveTo>
                  <a:lnTo>
                    <a:pt x="0" y="0"/>
                  </a:lnTo>
                  <a:lnTo>
                    <a:pt x="0" y="254507"/>
                  </a:lnTo>
                  <a:lnTo>
                    <a:pt x="1315212" y="254507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175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52827" y="2694432"/>
              <a:ext cx="0" cy="2155190"/>
            </a:xfrm>
            <a:custGeom>
              <a:avLst/>
              <a:gdLst/>
              <a:ahLst/>
              <a:cxnLst/>
              <a:rect l="l" t="t" r="r" b="b"/>
              <a:pathLst>
                <a:path w="0" h="2155190">
                  <a:moveTo>
                    <a:pt x="0" y="21549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72191" y="2839477"/>
            <a:ext cx="3747770" cy="2293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58165" marR="2299335" indent="-546100">
              <a:lnSpc>
                <a:spcPct val="101400"/>
              </a:lnSpc>
              <a:spcBef>
                <a:spcPts val="8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Reduce</a:t>
            </a:r>
            <a:r>
              <a:rPr dirty="0" sz="12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Hours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Over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1-</a:t>
            </a:r>
            <a:r>
              <a:rPr dirty="0" sz="1200" spc="-50">
                <a:solidFill>
                  <a:srgbClr val="29475A"/>
                </a:solidFill>
                <a:latin typeface="Calibri"/>
                <a:cs typeface="Calibri"/>
              </a:rPr>
              <a:t>3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L="558165" marR="2299335" indent="-546100">
              <a:lnSpc>
                <a:spcPct val="101400"/>
              </a:lnSpc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Reduce</a:t>
            </a:r>
            <a:r>
              <a:rPr dirty="0" sz="12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Hours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Over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3-</a:t>
            </a:r>
            <a:r>
              <a:rPr dirty="0" sz="1200" spc="-50">
                <a:solidFill>
                  <a:srgbClr val="29475A"/>
                </a:solidFill>
                <a:latin typeface="Calibri"/>
                <a:cs typeface="Calibri"/>
              </a:rPr>
              <a:t>5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743585">
              <a:lnSpc>
                <a:spcPct val="100000"/>
              </a:lnSpc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Retire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Fully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148717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0%</a:t>
            </a:r>
            <a:r>
              <a:rPr dirty="0" sz="1200" spc="160">
                <a:solidFill>
                  <a:srgbClr val="29475A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10%</a:t>
            </a:r>
            <a:r>
              <a:rPr dirty="0" sz="1200" spc="30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20%</a:t>
            </a:r>
            <a:r>
              <a:rPr dirty="0" sz="1200" spc="30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30%</a:t>
            </a:r>
            <a:r>
              <a:rPr dirty="0" sz="1200" spc="30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40%</a:t>
            </a:r>
            <a:r>
              <a:rPr dirty="0" sz="1200" spc="30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50%</a:t>
            </a:r>
            <a:r>
              <a:rPr dirty="0" sz="1200" spc="30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54413" y="2223970"/>
            <a:ext cx="143510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Administrators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697789" y="2694432"/>
            <a:ext cx="1655445" cy="2155190"/>
            <a:chOff x="6697789" y="2694432"/>
            <a:chExt cx="1655445" cy="2155190"/>
          </a:xfrm>
        </p:grpSpPr>
        <p:sp>
          <p:nvSpPr>
            <p:cNvPr id="24" name="object 24" descr=""/>
            <p:cNvSpPr/>
            <p:nvPr/>
          </p:nvSpPr>
          <p:spPr>
            <a:xfrm>
              <a:off x="6998208" y="2694432"/>
              <a:ext cx="1178560" cy="2155190"/>
            </a:xfrm>
            <a:custGeom>
              <a:avLst/>
              <a:gdLst/>
              <a:ahLst/>
              <a:cxnLst/>
              <a:rect l="l" t="t" r="r" b="b"/>
              <a:pathLst>
                <a:path w="1178559" h="2155190">
                  <a:moveTo>
                    <a:pt x="0" y="1979675"/>
                  </a:moveTo>
                  <a:lnTo>
                    <a:pt x="0" y="2154936"/>
                  </a:lnTo>
                </a:path>
                <a:path w="1178559" h="2155190">
                  <a:moveTo>
                    <a:pt x="0" y="1441703"/>
                  </a:moveTo>
                  <a:lnTo>
                    <a:pt x="0" y="1789188"/>
                  </a:lnTo>
                </a:path>
                <a:path w="1178559" h="2155190">
                  <a:moveTo>
                    <a:pt x="0" y="903731"/>
                  </a:moveTo>
                  <a:lnTo>
                    <a:pt x="0" y="1251203"/>
                  </a:lnTo>
                </a:path>
                <a:path w="1178559" h="2155190">
                  <a:moveTo>
                    <a:pt x="0" y="365759"/>
                  </a:moveTo>
                  <a:lnTo>
                    <a:pt x="0" y="713231"/>
                  </a:lnTo>
                </a:path>
                <a:path w="1178559" h="2155190">
                  <a:moveTo>
                    <a:pt x="0" y="0"/>
                  </a:moveTo>
                  <a:lnTo>
                    <a:pt x="0" y="173735"/>
                  </a:lnTo>
                </a:path>
                <a:path w="1178559" h="2155190">
                  <a:moveTo>
                    <a:pt x="294131" y="365759"/>
                  </a:moveTo>
                  <a:lnTo>
                    <a:pt x="294131" y="713231"/>
                  </a:lnTo>
                </a:path>
                <a:path w="1178559" h="2155190">
                  <a:moveTo>
                    <a:pt x="294131" y="0"/>
                  </a:moveTo>
                  <a:lnTo>
                    <a:pt x="294131" y="173735"/>
                  </a:lnTo>
                </a:path>
                <a:path w="1178559" h="2155190">
                  <a:moveTo>
                    <a:pt x="588264" y="365759"/>
                  </a:moveTo>
                  <a:lnTo>
                    <a:pt x="588264" y="713231"/>
                  </a:lnTo>
                </a:path>
                <a:path w="1178559" h="2155190">
                  <a:moveTo>
                    <a:pt x="588264" y="0"/>
                  </a:moveTo>
                  <a:lnTo>
                    <a:pt x="588264" y="173735"/>
                  </a:lnTo>
                </a:path>
                <a:path w="1178559" h="2155190">
                  <a:moveTo>
                    <a:pt x="882396" y="365759"/>
                  </a:moveTo>
                  <a:lnTo>
                    <a:pt x="882396" y="713231"/>
                  </a:lnTo>
                </a:path>
                <a:path w="1178559" h="2155190">
                  <a:moveTo>
                    <a:pt x="882396" y="0"/>
                  </a:moveTo>
                  <a:lnTo>
                    <a:pt x="882396" y="173735"/>
                  </a:lnTo>
                </a:path>
                <a:path w="1178559" h="2155190">
                  <a:moveTo>
                    <a:pt x="1178052" y="365759"/>
                  </a:moveTo>
                  <a:lnTo>
                    <a:pt x="1178052" y="1251203"/>
                  </a:lnTo>
                </a:path>
                <a:path w="1178559" h="2155190">
                  <a:moveTo>
                    <a:pt x="1178052" y="0"/>
                  </a:moveTo>
                  <a:lnTo>
                    <a:pt x="1178052" y="173735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02552" y="2868168"/>
              <a:ext cx="1651000" cy="192405"/>
            </a:xfrm>
            <a:custGeom>
              <a:avLst/>
              <a:gdLst/>
              <a:ahLst/>
              <a:cxnLst/>
              <a:rect l="l" t="t" r="r" b="b"/>
              <a:pathLst>
                <a:path w="1651000" h="192405">
                  <a:moveTo>
                    <a:pt x="1650492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650492" y="192024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292340" y="3598164"/>
              <a:ext cx="588645" cy="347980"/>
            </a:xfrm>
            <a:custGeom>
              <a:avLst/>
              <a:gdLst/>
              <a:ahLst/>
              <a:cxnLst/>
              <a:rect l="l" t="t" r="r" b="b"/>
              <a:pathLst>
                <a:path w="588645" h="347979">
                  <a:moveTo>
                    <a:pt x="0" y="0"/>
                  </a:moveTo>
                  <a:lnTo>
                    <a:pt x="0" y="347472"/>
                  </a:lnTo>
                </a:path>
                <a:path w="588645" h="347979">
                  <a:moveTo>
                    <a:pt x="294132" y="0"/>
                  </a:moveTo>
                  <a:lnTo>
                    <a:pt x="294132" y="347472"/>
                  </a:lnTo>
                </a:path>
                <a:path w="588645" h="347979">
                  <a:moveTo>
                    <a:pt x="588264" y="0"/>
                  </a:moveTo>
                  <a:lnTo>
                    <a:pt x="588264" y="347472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02552" y="3407664"/>
              <a:ext cx="1355090" cy="190500"/>
            </a:xfrm>
            <a:custGeom>
              <a:avLst/>
              <a:gdLst/>
              <a:ahLst/>
              <a:cxnLst/>
              <a:rect l="l" t="t" r="r" b="b"/>
              <a:pathLst>
                <a:path w="1355090" h="190500">
                  <a:moveTo>
                    <a:pt x="1354836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354836" y="190500"/>
                  </a:lnTo>
                  <a:lnTo>
                    <a:pt x="1354836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292340" y="4136136"/>
              <a:ext cx="883919" cy="713740"/>
            </a:xfrm>
            <a:custGeom>
              <a:avLst/>
              <a:gdLst/>
              <a:ahLst/>
              <a:cxnLst/>
              <a:rect l="l" t="t" r="r" b="b"/>
              <a:pathLst>
                <a:path w="883920" h="713739">
                  <a:moveTo>
                    <a:pt x="0" y="0"/>
                  </a:moveTo>
                  <a:lnTo>
                    <a:pt x="0" y="347484"/>
                  </a:lnTo>
                </a:path>
                <a:path w="883920" h="713739">
                  <a:moveTo>
                    <a:pt x="294132" y="0"/>
                  </a:moveTo>
                  <a:lnTo>
                    <a:pt x="294132" y="347484"/>
                  </a:lnTo>
                </a:path>
                <a:path w="883920" h="713739">
                  <a:moveTo>
                    <a:pt x="588264" y="0"/>
                  </a:moveTo>
                  <a:lnTo>
                    <a:pt x="588264" y="713232"/>
                  </a:lnTo>
                </a:path>
                <a:path w="883920" h="713739">
                  <a:moveTo>
                    <a:pt x="883920" y="0"/>
                  </a:moveTo>
                  <a:lnTo>
                    <a:pt x="883920" y="713232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702552" y="3945636"/>
              <a:ext cx="1531620" cy="190500"/>
            </a:xfrm>
            <a:custGeom>
              <a:avLst/>
              <a:gdLst/>
              <a:ahLst/>
              <a:cxnLst/>
              <a:rect l="l" t="t" r="r" b="b"/>
              <a:pathLst>
                <a:path w="1531620" h="190500">
                  <a:moveTo>
                    <a:pt x="153162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531620" y="190500"/>
                  </a:lnTo>
                  <a:lnTo>
                    <a:pt x="1531620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292340" y="4674108"/>
              <a:ext cx="294640" cy="175260"/>
            </a:xfrm>
            <a:custGeom>
              <a:avLst/>
              <a:gdLst/>
              <a:ahLst/>
              <a:cxnLst/>
              <a:rect l="l" t="t" r="r" b="b"/>
              <a:pathLst>
                <a:path w="294640" h="175260">
                  <a:moveTo>
                    <a:pt x="0" y="0"/>
                  </a:moveTo>
                  <a:lnTo>
                    <a:pt x="0" y="175260"/>
                  </a:lnTo>
                </a:path>
                <a:path w="294640" h="175260">
                  <a:moveTo>
                    <a:pt x="294132" y="0"/>
                  </a:moveTo>
                  <a:lnTo>
                    <a:pt x="294132" y="17526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702552" y="4483620"/>
              <a:ext cx="1003300" cy="190500"/>
            </a:xfrm>
            <a:custGeom>
              <a:avLst/>
              <a:gdLst/>
              <a:ahLst/>
              <a:cxnLst/>
              <a:rect l="l" t="t" r="r" b="b"/>
              <a:pathLst>
                <a:path w="1003300" h="190500">
                  <a:moveTo>
                    <a:pt x="1002792" y="0"/>
                  </a:moveTo>
                  <a:lnTo>
                    <a:pt x="0" y="0"/>
                  </a:lnTo>
                  <a:lnTo>
                    <a:pt x="0" y="190487"/>
                  </a:lnTo>
                  <a:lnTo>
                    <a:pt x="1002792" y="190487"/>
                  </a:lnTo>
                  <a:lnTo>
                    <a:pt x="1002792" y="0"/>
                  </a:lnTo>
                  <a:close/>
                </a:path>
              </a:pathLst>
            </a:custGeom>
            <a:solidFill>
              <a:srgbClr val="EF4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702552" y="2694432"/>
              <a:ext cx="0" cy="2155190"/>
            </a:xfrm>
            <a:custGeom>
              <a:avLst/>
              <a:gdLst/>
              <a:ahLst/>
              <a:cxnLst/>
              <a:rect l="l" t="t" r="r" b="b"/>
              <a:pathLst>
                <a:path w="0" h="2155190">
                  <a:moveTo>
                    <a:pt x="0" y="21549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7E4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8470392" y="2694432"/>
            <a:ext cx="0" cy="2155190"/>
          </a:xfrm>
          <a:custGeom>
            <a:avLst/>
            <a:gdLst/>
            <a:ahLst/>
            <a:cxnLst/>
            <a:rect l="l" t="t" r="r" b="b"/>
            <a:pathLst>
              <a:path w="0"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9525">
            <a:solidFill>
              <a:srgbClr val="D7E4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4866551" y="2842525"/>
            <a:ext cx="3747770" cy="2291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04279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Retire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Work</a:t>
            </a:r>
            <a:r>
              <a:rPr dirty="0" sz="12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Elsewhere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814069" marR="2042795" indent="-546100">
              <a:lnSpc>
                <a:spcPct val="101499"/>
              </a:lnSpc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Reduce</a:t>
            </a:r>
            <a:r>
              <a:rPr dirty="0" sz="12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Hours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Over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1-</a:t>
            </a:r>
            <a:r>
              <a:rPr dirty="0" sz="1200" spc="-50">
                <a:solidFill>
                  <a:srgbClr val="29475A"/>
                </a:solidFill>
                <a:latin typeface="Calibri"/>
                <a:cs typeface="Calibri"/>
              </a:rPr>
              <a:t>3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814069" marR="2042795" indent="-546100">
              <a:lnSpc>
                <a:spcPct val="101400"/>
              </a:lnSpc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Reduce</a:t>
            </a:r>
            <a:r>
              <a:rPr dirty="0" sz="1200" spc="-1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Hours</a:t>
            </a:r>
            <a:r>
              <a:rPr dirty="0" sz="12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Over</a:t>
            </a:r>
            <a:r>
              <a:rPr dirty="0" sz="1200" spc="-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3-</a:t>
            </a:r>
            <a:r>
              <a:rPr dirty="0" sz="1200" spc="-50">
                <a:solidFill>
                  <a:srgbClr val="29475A"/>
                </a:solidFill>
                <a:latin typeface="Calibri"/>
                <a:cs typeface="Calibri"/>
              </a:rPr>
              <a:t>5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Calibri"/>
              <a:cs typeface="Calibri"/>
            </a:endParaRPr>
          </a:p>
          <a:p>
            <a:pPr algn="r" marR="2044064">
              <a:lnSpc>
                <a:spcPct val="100000"/>
              </a:lnSpc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Retire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9475A"/>
                </a:solidFill>
                <a:latin typeface="Calibri"/>
                <a:cs typeface="Calibri"/>
              </a:rPr>
              <a:t>Fully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743075">
              <a:lnSpc>
                <a:spcPct val="100000"/>
              </a:lnSpc>
              <a:spcBef>
                <a:spcPts val="770"/>
              </a:spcBef>
            </a:pP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0%</a:t>
            </a:r>
            <a:r>
              <a:rPr dirty="0" sz="1200" spc="140">
                <a:solidFill>
                  <a:srgbClr val="29475A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5%</a:t>
            </a:r>
            <a:r>
              <a:rPr dirty="0" sz="1200" spc="27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10%</a:t>
            </a:r>
            <a:r>
              <a:rPr dirty="0" sz="12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15%</a:t>
            </a:r>
            <a:r>
              <a:rPr dirty="0" sz="12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20%</a:t>
            </a:r>
            <a:r>
              <a:rPr dirty="0" sz="12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9475A"/>
                </a:solidFill>
                <a:latin typeface="Calibri"/>
                <a:cs typeface="Calibri"/>
              </a:rPr>
              <a:t>25%</a:t>
            </a:r>
            <a:r>
              <a:rPr dirty="0" sz="1200" spc="-25">
                <a:solidFill>
                  <a:srgbClr val="29475A"/>
                </a:solidFill>
                <a:latin typeface="Calibri"/>
                <a:cs typeface="Calibri"/>
              </a:rPr>
              <a:t> 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625340" y="6583712"/>
            <a:ext cx="2051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266641" y="2223969"/>
            <a:ext cx="100393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29475A"/>
                </a:solidFill>
                <a:latin typeface="Calibri"/>
                <a:cs typeface="Calibri"/>
              </a:rPr>
              <a:t>Physicians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013618" y="544390"/>
            <a:ext cx="7192009" cy="1013460"/>
          </a:xfrm>
          <a:prstGeom prst="rect"/>
        </p:spPr>
        <p:txBody>
          <a:bodyPr wrap="square" lIns="0" tIns="118110" rIns="0" bIns="0" rtlCol="0" vert="horz">
            <a:spAutoFit/>
          </a:bodyPr>
          <a:lstStyle/>
          <a:p>
            <a:pPr marL="2260600" marR="5080" indent="-2248535">
              <a:lnSpc>
                <a:spcPts val="3460"/>
              </a:lnSpc>
              <a:spcBef>
                <a:spcPts val="930"/>
              </a:spcBef>
            </a:pPr>
            <a:r>
              <a:rPr dirty="0"/>
              <a:t>HOW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25"/>
              <a:t> </a:t>
            </a:r>
            <a:r>
              <a:rPr dirty="0"/>
              <a:t>PHYSICIANS</a:t>
            </a:r>
            <a:r>
              <a:rPr dirty="0" spc="-35"/>
              <a:t> </a:t>
            </a:r>
            <a:r>
              <a:rPr dirty="0"/>
              <a:t>TRANSITION</a:t>
            </a:r>
            <a:r>
              <a:rPr dirty="0" spc="-20"/>
              <a:t> </a:t>
            </a:r>
            <a:r>
              <a:rPr dirty="0" spc="-40"/>
              <a:t>TO </a:t>
            </a:r>
            <a:r>
              <a:rPr dirty="0" spc="-10"/>
              <a:t>RETIREMENT?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3276" rIns="0" bIns="0" rtlCol="0" vert="horz">
            <a:spAutoFit/>
          </a:bodyPr>
          <a:lstStyle/>
          <a:p>
            <a:pPr marL="1367155" marR="5080" indent="-1047115">
              <a:lnSpc>
                <a:spcPct val="80000"/>
              </a:lnSpc>
              <a:spcBef>
                <a:spcPts val="960"/>
              </a:spcBef>
            </a:pPr>
            <a:r>
              <a:rPr dirty="0"/>
              <a:t>KEY</a:t>
            </a:r>
            <a:r>
              <a:rPr dirty="0" spc="-70"/>
              <a:t> </a:t>
            </a:r>
            <a:r>
              <a:rPr dirty="0" spc="-125"/>
              <a:t>TAKEAWAY:</a:t>
            </a:r>
            <a:r>
              <a:rPr dirty="0" spc="-35"/>
              <a:t> </a:t>
            </a:r>
            <a:r>
              <a:rPr dirty="0"/>
              <a:t>IMPROVE</a:t>
            </a:r>
            <a:r>
              <a:rPr dirty="0" spc="-80"/>
              <a:t> </a:t>
            </a:r>
            <a:r>
              <a:rPr dirty="0" spc="-10"/>
              <a:t>RECRUITMENT </a:t>
            </a:r>
            <a:r>
              <a:rPr dirty="0"/>
              <a:t>ROI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MAXIMIZE</a:t>
            </a:r>
            <a:r>
              <a:rPr dirty="0" spc="15"/>
              <a:t> </a:t>
            </a:r>
            <a:r>
              <a:rPr dirty="0" spc="-10"/>
              <a:t>REVENUE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5138" y="1306325"/>
            <a:ext cx="8715375" cy="1290320"/>
            <a:chOff x="215138" y="1306325"/>
            <a:chExt cx="8715375" cy="1290320"/>
          </a:xfrm>
        </p:grpSpPr>
        <p:sp>
          <p:nvSpPr>
            <p:cNvPr id="4" name="object 4" descr=""/>
            <p:cNvSpPr/>
            <p:nvPr/>
          </p:nvSpPr>
          <p:spPr>
            <a:xfrm>
              <a:off x="227838" y="1319025"/>
              <a:ext cx="8689975" cy="1264920"/>
            </a:xfrm>
            <a:custGeom>
              <a:avLst/>
              <a:gdLst/>
              <a:ahLst/>
              <a:cxnLst/>
              <a:rect l="l" t="t" r="r" b="b"/>
              <a:pathLst>
                <a:path w="8689975" h="1264920">
                  <a:moveTo>
                    <a:pt x="8057388" y="0"/>
                  </a:moveTo>
                  <a:lnTo>
                    <a:pt x="8057388" y="316229"/>
                  </a:lnTo>
                  <a:lnTo>
                    <a:pt x="0" y="316229"/>
                  </a:lnTo>
                  <a:lnTo>
                    <a:pt x="0" y="948689"/>
                  </a:lnTo>
                  <a:lnTo>
                    <a:pt x="8057388" y="948689"/>
                  </a:lnTo>
                  <a:lnTo>
                    <a:pt x="8057388" y="1264919"/>
                  </a:lnTo>
                  <a:lnTo>
                    <a:pt x="8689848" y="632459"/>
                  </a:lnTo>
                  <a:lnTo>
                    <a:pt x="8057388" y="0"/>
                  </a:lnTo>
                  <a:close/>
                </a:path>
              </a:pathLst>
            </a:custGeom>
            <a:solidFill>
              <a:srgbClr val="1C5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7838" y="1319025"/>
              <a:ext cx="8689975" cy="1264920"/>
            </a:xfrm>
            <a:custGeom>
              <a:avLst/>
              <a:gdLst/>
              <a:ahLst/>
              <a:cxnLst/>
              <a:rect l="l" t="t" r="r" b="b"/>
              <a:pathLst>
                <a:path w="8689975" h="1264920">
                  <a:moveTo>
                    <a:pt x="0" y="316229"/>
                  </a:moveTo>
                  <a:lnTo>
                    <a:pt x="8057388" y="316229"/>
                  </a:lnTo>
                  <a:lnTo>
                    <a:pt x="8057388" y="0"/>
                  </a:lnTo>
                  <a:lnTo>
                    <a:pt x="8689848" y="632459"/>
                  </a:lnTo>
                  <a:lnTo>
                    <a:pt x="8057388" y="1264919"/>
                  </a:lnTo>
                  <a:lnTo>
                    <a:pt x="8057388" y="948689"/>
                  </a:lnTo>
                  <a:lnTo>
                    <a:pt x="0" y="948689"/>
                  </a:lnTo>
                  <a:lnTo>
                    <a:pt x="0" y="3162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05747" y="1664124"/>
            <a:ext cx="28670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Interview-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to-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Hire</a:t>
            </a:r>
            <a:r>
              <a:rPr dirty="0" sz="2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27838" y="2294382"/>
            <a:ext cx="2676525" cy="2438400"/>
          </a:xfrm>
          <a:custGeom>
            <a:avLst/>
            <a:gdLst/>
            <a:ahLst/>
            <a:cxnLst/>
            <a:rect l="l" t="t" r="r" b="b"/>
            <a:pathLst>
              <a:path w="2676525" h="2438400">
                <a:moveTo>
                  <a:pt x="0" y="0"/>
                </a:moveTo>
                <a:lnTo>
                  <a:pt x="2676144" y="0"/>
                </a:lnTo>
                <a:lnTo>
                  <a:pt x="2676144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C5A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40538" y="2317830"/>
            <a:ext cx="2651125" cy="17176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just" marL="69850" marR="116839">
              <a:lnSpc>
                <a:spcPct val="91500"/>
              </a:lnSpc>
              <a:spcBef>
                <a:spcPts val="320"/>
              </a:spcBef>
            </a:pP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Reduce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 Interview-to-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Hire</a:t>
            </a:r>
            <a:r>
              <a:rPr dirty="0" sz="22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Ratio</a:t>
            </a:r>
            <a:r>
              <a:rPr dirty="0" sz="22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from</a:t>
            </a:r>
            <a:r>
              <a:rPr dirty="0" sz="22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5:1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to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3:1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2200" spc="-4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Cost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Savings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2200" spc="-2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$18,000</a:t>
            </a:r>
            <a:endParaRPr sz="2200">
              <a:latin typeface="Calibri"/>
              <a:cs typeface="Calibri"/>
            </a:endParaRPr>
          </a:p>
          <a:p>
            <a:pPr algn="just" marL="69850" marR="169545">
              <a:lnSpc>
                <a:spcPts val="1210"/>
              </a:lnSpc>
              <a:spcBef>
                <a:spcPts val="1040"/>
              </a:spcBef>
            </a:pP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*</a:t>
            </a:r>
            <a:r>
              <a:rPr dirty="0" sz="1100" spc="-2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Estimating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$6,000</a:t>
            </a:r>
            <a:r>
              <a:rPr dirty="0" sz="1100" spc="-3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per</a:t>
            </a:r>
            <a:r>
              <a:rPr dirty="0" sz="1100" spc="-1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Interview</a:t>
            </a:r>
            <a:r>
              <a:rPr dirty="0" sz="1100" spc="-3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in</a:t>
            </a:r>
            <a:r>
              <a:rPr dirty="0" sz="1100" spc="-10" i="1">
                <a:solidFill>
                  <a:srgbClr val="29475A"/>
                </a:solidFill>
                <a:latin typeface="Calibri"/>
                <a:cs typeface="Calibri"/>
              </a:rPr>
              <a:t> travel</a:t>
            </a:r>
            <a:r>
              <a:rPr dirty="0" sz="1100" spc="-1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team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spc="-20" i="1">
                <a:solidFill>
                  <a:srgbClr val="29475A"/>
                </a:solidFill>
                <a:latin typeface="Calibri"/>
                <a:cs typeface="Calibri"/>
              </a:rPr>
              <a:t>hours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891282" y="1728472"/>
            <a:ext cx="6039485" cy="1290320"/>
            <a:chOff x="2891282" y="1728472"/>
            <a:chExt cx="6039485" cy="1290320"/>
          </a:xfrm>
        </p:grpSpPr>
        <p:sp>
          <p:nvSpPr>
            <p:cNvPr id="10" name="object 10" descr=""/>
            <p:cNvSpPr/>
            <p:nvPr/>
          </p:nvSpPr>
          <p:spPr>
            <a:xfrm>
              <a:off x="2903982" y="1741172"/>
              <a:ext cx="6014085" cy="1264920"/>
            </a:xfrm>
            <a:custGeom>
              <a:avLst/>
              <a:gdLst/>
              <a:ahLst/>
              <a:cxnLst/>
              <a:rect l="l" t="t" r="r" b="b"/>
              <a:pathLst>
                <a:path w="6014084" h="1264920">
                  <a:moveTo>
                    <a:pt x="5381244" y="0"/>
                  </a:moveTo>
                  <a:lnTo>
                    <a:pt x="5381244" y="316229"/>
                  </a:lnTo>
                  <a:lnTo>
                    <a:pt x="0" y="316229"/>
                  </a:lnTo>
                  <a:lnTo>
                    <a:pt x="0" y="948689"/>
                  </a:lnTo>
                  <a:lnTo>
                    <a:pt x="5381244" y="948689"/>
                  </a:lnTo>
                  <a:lnTo>
                    <a:pt x="5381244" y="1264919"/>
                  </a:lnTo>
                  <a:lnTo>
                    <a:pt x="6013704" y="632459"/>
                  </a:lnTo>
                  <a:lnTo>
                    <a:pt x="5381244" y="0"/>
                  </a:lnTo>
                  <a:close/>
                </a:path>
              </a:pathLst>
            </a:custGeom>
            <a:solidFill>
              <a:srgbClr val="82C7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03982" y="1741172"/>
              <a:ext cx="6014085" cy="1264920"/>
            </a:xfrm>
            <a:custGeom>
              <a:avLst/>
              <a:gdLst/>
              <a:ahLst/>
              <a:cxnLst/>
              <a:rect l="l" t="t" r="r" b="b"/>
              <a:pathLst>
                <a:path w="6014084" h="1264920">
                  <a:moveTo>
                    <a:pt x="0" y="316229"/>
                  </a:moveTo>
                  <a:lnTo>
                    <a:pt x="5381244" y="316229"/>
                  </a:lnTo>
                  <a:lnTo>
                    <a:pt x="5381244" y="0"/>
                  </a:lnTo>
                  <a:lnTo>
                    <a:pt x="6013704" y="632459"/>
                  </a:lnTo>
                  <a:lnTo>
                    <a:pt x="5381244" y="1264919"/>
                  </a:lnTo>
                  <a:lnTo>
                    <a:pt x="5381244" y="948689"/>
                  </a:lnTo>
                  <a:lnTo>
                    <a:pt x="0" y="948689"/>
                  </a:lnTo>
                  <a:lnTo>
                    <a:pt x="0" y="3162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982263" y="2085987"/>
            <a:ext cx="2084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Acceptance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903982" y="2716529"/>
            <a:ext cx="2676525" cy="2438400"/>
          </a:xfrm>
          <a:custGeom>
            <a:avLst/>
            <a:gdLst/>
            <a:ahLst/>
            <a:cxnLst/>
            <a:rect l="l" t="t" r="r" b="b"/>
            <a:pathLst>
              <a:path w="2676525" h="2438400">
                <a:moveTo>
                  <a:pt x="0" y="0"/>
                </a:moveTo>
                <a:lnTo>
                  <a:pt x="2676144" y="0"/>
                </a:lnTo>
                <a:lnTo>
                  <a:pt x="2676144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2C7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987343" y="2739693"/>
            <a:ext cx="2323465" cy="1280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R="5080">
              <a:lnSpc>
                <a:spcPct val="91600"/>
              </a:lnSpc>
              <a:spcBef>
                <a:spcPts val="315"/>
              </a:spcBef>
            </a:pP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Improve</a:t>
            </a:r>
            <a:r>
              <a:rPr dirty="0" sz="2200" spc="-8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Acceptance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Rate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by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20%</a:t>
            </a:r>
            <a:r>
              <a:rPr dirty="0" sz="22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2200" spc="-6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a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Cost</a:t>
            </a:r>
            <a:r>
              <a:rPr dirty="0" sz="2200" spc="-9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Savings</a:t>
            </a:r>
            <a:r>
              <a:rPr dirty="0" sz="2200" spc="-8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2410"/>
              </a:lnSpc>
            </a:pP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$24,000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87343" y="4438953"/>
            <a:ext cx="2423795" cy="3479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R="5080">
              <a:lnSpc>
                <a:spcPts val="1210"/>
              </a:lnSpc>
              <a:spcBef>
                <a:spcPts val="235"/>
              </a:spcBef>
            </a:pP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*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Estimating</a:t>
            </a:r>
            <a:r>
              <a:rPr dirty="0" sz="1100" spc="-2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$24,000</a:t>
            </a:r>
            <a:r>
              <a:rPr dirty="0" sz="1100" spc="-4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to</a:t>
            </a:r>
            <a:r>
              <a:rPr dirty="0" sz="1100" spc="-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restart</a:t>
            </a:r>
            <a:r>
              <a:rPr dirty="0" sz="1100" spc="-4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search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resume</a:t>
            </a:r>
            <a:r>
              <a:rPr dirty="0" sz="1100" spc="-4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interviews</a:t>
            </a:r>
            <a:r>
              <a:rPr dirty="0" sz="1100" spc="-3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1100" spc="-2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declined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29475A"/>
                </a:solidFill>
                <a:latin typeface="Calibri"/>
                <a:cs typeface="Calibri"/>
              </a:rPr>
              <a:t>offer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567426" y="2149095"/>
            <a:ext cx="3362960" cy="1292225"/>
            <a:chOff x="5567426" y="2149095"/>
            <a:chExt cx="3362960" cy="1292225"/>
          </a:xfrm>
        </p:grpSpPr>
        <p:sp>
          <p:nvSpPr>
            <p:cNvPr id="17" name="object 17" descr=""/>
            <p:cNvSpPr/>
            <p:nvPr/>
          </p:nvSpPr>
          <p:spPr>
            <a:xfrm>
              <a:off x="5580126" y="2161795"/>
              <a:ext cx="3337560" cy="1266825"/>
            </a:xfrm>
            <a:custGeom>
              <a:avLst/>
              <a:gdLst/>
              <a:ahLst/>
              <a:cxnLst/>
              <a:rect l="l" t="t" r="r" b="b"/>
              <a:pathLst>
                <a:path w="3337559" h="1266825">
                  <a:moveTo>
                    <a:pt x="2704338" y="0"/>
                  </a:moveTo>
                  <a:lnTo>
                    <a:pt x="2704338" y="316611"/>
                  </a:lnTo>
                  <a:lnTo>
                    <a:pt x="0" y="316611"/>
                  </a:lnTo>
                  <a:lnTo>
                    <a:pt x="0" y="949833"/>
                  </a:lnTo>
                  <a:lnTo>
                    <a:pt x="2704338" y="949833"/>
                  </a:lnTo>
                  <a:lnTo>
                    <a:pt x="2704338" y="1266444"/>
                  </a:lnTo>
                  <a:lnTo>
                    <a:pt x="3337560" y="633222"/>
                  </a:lnTo>
                  <a:lnTo>
                    <a:pt x="2704338" y="0"/>
                  </a:lnTo>
                  <a:close/>
                </a:path>
              </a:pathLst>
            </a:custGeom>
            <a:solidFill>
              <a:srgbClr val="C1C6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580126" y="2161795"/>
              <a:ext cx="3337560" cy="1266825"/>
            </a:xfrm>
            <a:custGeom>
              <a:avLst/>
              <a:gdLst/>
              <a:ahLst/>
              <a:cxnLst/>
              <a:rect l="l" t="t" r="r" b="b"/>
              <a:pathLst>
                <a:path w="3337559" h="1266825">
                  <a:moveTo>
                    <a:pt x="0" y="316611"/>
                  </a:moveTo>
                  <a:lnTo>
                    <a:pt x="2704338" y="316611"/>
                  </a:lnTo>
                  <a:lnTo>
                    <a:pt x="2704338" y="0"/>
                  </a:lnTo>
                  <a:lnTo>
                    <a:pt x="3337560" y="633222"/>
                  </a:lnTo>
                  <a:lnTo>
                    <a:pt x="2704338" y="1266444"/>
                  </a:lnTo>
                  <a:lnTo>
                    <a:pt x="2704338" y="949833"/>
                  </a:lnTo>
                  <a:lnTo>
                    <a:pt x="0" y="949833"/>
                  </a:lnTo>
                  <a:lnTo>
                    <a:pt x="0" y="31661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658778" y="2507853"/>
            <a:ext cx="2075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Shorten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Vacancy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618226" y="3126485"/>
            <a:ext cx="2676525" cy="2402205"/>
          </a:xfrm>
          <a:custGeom>
            <a:avLst/>
            <a:gdLst/>
            <a:ahLst/>
            <a:cxnLst/>
            <a:rect l="l" t="t" r="r" b="b"/>
            <a:pathLst>
              <a:path w="2676525" h="2402204">
                <a:moveTo>
                  <a:pt x="0" y="0"/>
                </a:moveTo>
                <a:lnTo>
                  <a:pt x="2676144" y="0"/>
                </a:lnTo>
                <a:lnTo>
                  <a:pt x="2676144" y="2401824"/>
                </a:lnTo>
                <a:lnTo>
                  <a:pt x="0" y="24018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1C6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5618226" y="3149234"/>
            <a:ext cx="2663825" cy="22193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82550" marR="72390">
              <a:lnSpc>
                <a:spcPct val="91600"/>
              </a:lnSpc>
              <a:spcBef>
                <a:spcPts val="315"/>
              </a:spcBef>
            </a:pP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Shorten</a:t>
            </a:r>
            <a:r>
              <a:rPr dirty="0" sz="2200" spc="-7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Vacancy</a:t>
            </a:r>
            <a:r>
              <a:rPr dirty="0" sz="2200" spc="-8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9475A"/>
                </a:solidFill>
                <a:latin typeface="Calibri"/>
                <a:cs typeface="Calibri"/>
              </a:rPr>
              <a:t>Time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by</a:t>
            </a:r>
            <a:r>
              <a:rPr dirty="0" sz="2200" spc="-5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60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days</a:t>
            </a:r>
            <a:r>
              <a:rPr dirty="0" sz="2200" spc="-55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for </a:t>
            </a: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Revenue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9475A"/>
                </a:solidFill>
                <a:latin typeface="Calibri"/>
                <a:cs typeface="Calibri"/>
              </a:rPr>
              <a:t>Gain</a:t>
            </a:r>
            <a:r>
              <a:rPr dirty="0" sz="2200" spc="-6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82550">
              <a:lnSpc>
                <a:spcPts val="2410"/>
              </a:lnSpc>
            </a:pPr>
            <a:r>
              <a:rPr dirty="0" sz="2200" spc="-10">
                <a:solidFill>
                  <a:srgbClr val="29475A"/>
                </a:solidFill>
                <a:latin typeface="Calibri"/>
                <a:cs typeface="Calibri"/>
              </a:rPr>
              <a:t>$138,000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Calibri"/>
              <a:cs typeface="Calibri"/>
            </a:endParaRPr>
          </a:p>
          <a:p>
            <a:pPr marL="82550" marR="145415">
              <a:lnSpc>
                <a:spcPct val="91400"/>
              </a:lnSpc>
            </a:pP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*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Given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$828,000</a:t>
            </a:r>
            <a:r>
              <a:rPr dirty="0" sz="1100" spc="-3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average</a:t>
            </a:r>
            <a:r>
              <a:rPr dirty="0" sz="1100" spc="-3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revenue</a:t>
            </a:r>
            <a:r>
              <a:rPr dirty="0" sz="1100" spc="-2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per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primary</a:t>
            </a:r>
            <a:r>
              <a:rPr dirty="0" sz="1100" spc="-4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care</a:t>
            </a:r>
            <a:r>
              <a:rPr dirty="0" sz="1100" spc="-20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physician</a:t>
            </a:r>
            <a:r>
              <a:rPr dirty="0" sz="1100" spc="-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per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year</a:t>
            </a:r>
            <a:r>
              <a:rPr dirty="0" sz="1100" spc="-1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29475A"/>
                </a:solidFill>
                <a:latin typeface="Calibri"/>
                <a:cs typeface="Calibri"/>
              </a:rPr>
              <a:t>(specialists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will</a:t>
            </a:r>
            <a:r>
              <a:rPr dirty="0" sz="1100" spc="-2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9475A"/>
                </a:solidFill>
                <a:latin typeface="Calibri"/>
                <a:cs typeface="Calibri"/>
              </a:rPr>
              <a:t>be</a:t>
            </a:r>
            <a:r>
              <a:rPr dirty="0" sz="1100" spc="-5" i="1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29475A"/>
                </a:solidFill>
                <a:latin typeface="Calibri"/>
                <a:cs typeface="Calibri"/>
              </a:rPr>
              <a:t>more)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34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524" y="931163"/>
            <a:ext cx="2282951" cy="319735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85771" y="4060489"/>
            <a:ext cx="2842260" cy="1533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5430">
              <a:lnSpc>
                <a:spcPts val="4530"/>
              </a:lnSpc>
              <a:spcBef>
                <a:spcPts val="95"/>
              </a:spcBef>
            </a:pPr>
            <a:r>
              <a:rPr dirty="0" sz="4000" b="1">
                <a:solidFill>
                  <a:srgbClr val="1C5A73"/>
                </a:solidFill>
                <a:latin typeface="Calibri"/>
                <a:cs typeface="Calibri"/>
              </a:rPr>
              <a:t>Tim</a:t>
            </a:r>
            <a:r>
              <a:rPr dirty="0" sz="4000" spc="-70" b="1">
                <a:solidFill>
                  <a:srgbClr val="1C5A73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1C5A73"/>
                </a:solidFill>
                <a:latin typeface="Calibri"/>
                <a:cs typeface="Calibri"/>
              </a:rPr>
              <a:t>Sheley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dirty="0" sz="2200" spc="-10" b="1">
                <a:solidFill>
                  <a:srgbClr val="8D949B"/>
                </a:solidFill>
                <a:latin typeface="Calibri"/>
                <a:cs typeface="Calibri"/>
              </a:rPr>
              <a:t>Executive</a:t>
            </a:r>
            <a:r>
              <a:rPr dirty="0" sz="2200" spc="-45" b="1">
                <a:solidFill>
                  <a:srgbClr val="8D949B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8D949B"/>
                </a:solidFill>
                <a:latin typeface="Calibri"/>
                <a:cs typeface="Calibri"/>
              </a:rPr>
              <a:t>Vice</a:t>
            </a:r>
            <a:r>
              <a:rPr dirty="0" sz="2200" spc="-70" b="1">
                <a:solidFill>
                  <a:srgbClr val="8D949B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8D949B"/>
                </a:solidFill>
                <a:latin typeface="Calibri"/>
                <a:cs typeface="Calibri"/>
              </a:rPr>
              <a:t>President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</a:rPr>
              <a:t>770.643.5554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  <a:hlinkClick r:id="rId3"/>
              </a:rPr>
              <a:t>sheley@jpsearch.com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9552" y="932688"/>
            <a:ext cx="2284475" cy="31988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66113" y="4034744"/>
            <a:ext cx="3115310" cy="1542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4020">
              <a:lnSpc>
                <a:spcPts val="4725"/>
              </a:lnSpc>
              <a:spcBef>
                <a:spcPts val="95"/>
              </a:spcBef>
            </a:pPr>
            <a:r>
              <a:rPr dirty="0" sz="4000" b="1">
                <a:solidFill>
                  <a:srgbClr val="1C5A73"/>
                </a:solidFill>
                <a:latin typeface="Calibri"/>
                <a:cs typeface="Calibri"/>
              </a:rPr>
              <a:t>Carly</a:t>
            </a:r>
            <a:r>
              <a:rPr dirty="0" sz="4000" spc="-90" b="1">
                <a:solidFill>
                  <a:srgbClr val="1C5A73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1C5A73"/>
                </a:solidFill>
                <a:latin typeface="Calibri"/>
                <a:cs typeface="Calibri"/>
              </a:rPr>
              <a:t>Clem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2490"/>
              </a:lnSpc>
            </a:pPr>
            <a:r>
              <a:rPr dirty="0" sz="2200" spc="-45" b="1">
                <a:solidFill>
                  <a:srgbClr val="7E7E7E"/>
                </a:solidFill>
                <a:latin typeface="Calibri"/>
                <a:cs typeface="Calibri"/>
              </a:rPr>
              <a:t>Sr.</a:t>
            </a:r>
            <a:r>
              <a:rPr dirty="0" sz="2200" spc="-8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7E7E7E"/>
                </a:solidFill>
                <a:latin typeface="Calibri"/>
                <a:cs typeface="Calibri"/>
              </a:rPr>
              <a:t>Director</a:t>
            </a:r>
            <a:r>
              <a:rPr dirty="0" sz="22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22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7E7E7E"/>
                </a:solidFill>
                <a:latin typeface="Calibri"/>
                <a:cs typeface="Calibri"/>
              </a:rPr>
              <a:t>Recruitment</a:t>
            </a:r>
            <a:endParaRPr sz="2200">
              <a:latin typeface="Calibri"/>
              <a:cs typeface="Calibri"/>
            </a:endParaRPr>
          </a:p>
          <a:p>
            <a:pPr marL="22225">
              <a:lnSpc>
                <a:spcPts val="2325"/>
              </a:lnSpc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</a:rPr>
              <a:t>770.643.5520</a:t>
            </a:r>
            <a:endParaRPr sz="20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</a:pPr>
            <a:r>
              <a:rPr dirty="0" sz="2000" spc="-10">
                <a:solidFill>
                  <a:srgbClr val="1C5A73"/>
                </a:solidFill>
                <a:latin typeface="Calibri"/>
                <a:cs typeface="Calibri"/>
                <a:hlinkClick r:id="rId5"/>
              </a:rPr>
              <a:t>cclem@jpsearch.com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34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9923" y="95327"/>
            <a:ext cx="326262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719072"/>
            <a:ext cx="4091940" cy="748665"/>
          </a:xfrm>
          <a:custGeom>
            <a:avLst/>
            <a:gdLst/>
            <a:ahLst/>
            <a:cxnLst/>
            <a:rect l="l" t="t" r="r" b="b"/>
            <a:pathLst>
              <a:path w="4091940" h="748664">
                <a:moveTo>
                  <a:pt x="4091940" y="0"/>
                </a:moveTo>
                <a:lnTo>
                  <a:pt x="0" y="0"/>
                </a:lnTo>
                <a:lnTo>
                  <a:pt x="0" y="748284"/>
                </a:lnTo>
                <a:lnTo>
                  <a:pt x="4091940" y="748284"/>
                </a:lnTo>
                <a:lnTo>
                  <a:pt x="4091940" y="0"/>
                </a:lnTo>
                <a:close/>
              </a:path>
            </a:pathLst>
          </a:custGeom>
          <a:solidFill>
            <a:srgbClr val="EF4F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17931" y="1860433"/>
            <a:ext cx="34029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Projected</a:t>
            </a:r>
            <a:r>
              <a:rPr dirty="0" sz="15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physician</a:t>
            </a:r>
            <a:r>
              <a:rPr dirty="0" sz="15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shortfall</a:t>
            </a:r>
            <a:r>
              <a:rPr dirty="0" sz="15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37,800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124,000</a:t>
            </a:r>
            <a:r>
              <a:rPr dirty="0" sz="15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2034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30852" y="1106424"/>
            <a:ext cx="4213860" cy="1135380"/>
          </a:xfrm>
          <a:prstGeom prst="rect">
            <a:avLst/>
          </a:prstGeom>
          <a:solidFill>
            <a:srgbClr val="298397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346075" marR="436880">
              <a:lnSpc>
                <a:spcPct val="100000"/>
              </a:lnSpc>
            </a:pP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Demographic</a:t>
            </a:r>
            <a:r>
              <a:rPr dirty="0" sz="1500" spc="-10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trends</a:t>
            </a:r>
            <a:r>
              <a:rPr dirty="0" sz="1500" spc="-5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82C789"/>
                </a:solidFill>
                <a:latin typeface="Arial"/>
                <a:cs typeface="Arial"/>
              </a:rPr>
              <a:t>continue</a:t>
            </a:r>
            <a:r>
              <a:rPr dirty="0" sz="1500" spc="-30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82C789"/>
                </a:solidFill>
                <a:latin typeface="Arial"/>
                <a:cs typeface="Arial"/>
              </a:rPr>
              <a:t>to</a:t>
            </a:r>
            <a:r>
              <a:rPr dirty="0" sz="1500" spc="-5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82C789"/>
                </a:solidFill>
                <a:latin typeface="Arial"/>
                <a:cs typeface="Arial"/>
              </a:rPr>
              <a:t>be</a:t>
            </a:r>
            <a:r>
              <a:rPr dirty="0" sz="1500" spc="-10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82C789"/>
                </a:solidFill>
                <a:latin typeface="Arial"/>
                <a:cs typeface="Arial"/>
              </a:rPr>
              <a:t>the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primary</a:t>
            </a:r>
            <a:r>
              <a:rPr dirty="0" sz="1500" spc="-15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drivers</a:t>
            </a:r>
            <a:r>
              <a:rPr dirty="0" sz="1500" spc="10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of</a:t>
            </a:r>
            <a:r>
              <a:rPr dirty="0" sz="1500" spc="-15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increasing</a:t>
            </a:r>
            <a:r>
              <a:rPr dirty="0" sz="1500" spc="-45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82C789"/>
                </a:solidFill>
                <a:latin typeface="Arial"/>
                <a:cs typeface="Arial"/>
              </a:rPr>
              <a:t>demand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from</a:t>
            </a:r>
            <a:r>
              <a:rPr dirty="0" sz="1500" spc="-25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2015</a:t>
            </a:r>
            <a:r>
              <a:rPr dirty="0" sz="1500" spc="-15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to</a:t>
            </a:r>
            <a:r>
              <a:rPr dirty="0" sz="1500" spc="-20" b="1">
                <a:solidFill>
                  <a:srgbClr val="82C789"/>
                </a:solidFill>
                <a:latin typeface="Arial"/>
                <a:cs typeface="Arial"/>
              </a:rPr>
              <a:t> 2030.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744715" y="1106420"/>
            <a:ext cx="399415" cy="1135380"/>
          </a:xfrm>
          <a:custGeom>
            <a:avLst/>
            <a:gdLst/>
            <a:ahLst/>
            <a:cxnLst/>
            <a:rect l="l" t="t" r="r" b="b"/>
            <a:pathLst>
              <a:path w="399415" h="1135380">
                <a:moveTo>
                  <a:pt x="0" y="0"/>
                </a:moveTo>
                <a:lnTo>
                  <a:pt x="0" y="1135380"/>
                </a:lnTo>
                <a:lnTo>
                  <a:pt x="399288" y="243395"/>
                </a:lnTo>
                <a:lnTo>
                  <a:pt x="0" y="0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2834638"/>
            <a:ext cx="570230" cy="806450"/>
          </a:xfrm>
          <a:custGeom>
            <a:avLst/>
            <a:gdLst/>
            <a:ahLst/>
            <a:cxnLst/>
            <a:rect l="l" t="t" r="r" b="b"/>
            <a:pathLst>
              <a:path w="570230" h="806450">
                <a:moveTo>
                  <a:pt x="569976" y="0"/>
                </a:moveTo>
                <a:lnTo>
                  <a:pt x="0" y="187667"/>
                </a:lnTo>
                <a:lnTo>
                  <a:pt x="0" y="202476"/>
                </a:lnTo>
                <a:lnTo>
                  <a:pt x="569976" y="806195"/>
                </a:lnTo>
                <a:lnTo>
                  <a:pt x="569976" y="0"/>
                </a:lnTo>
                <a:close/>
              </a:path>
            </a:pathLst>
          </a:custGeom>
          <a:solidFill>
            <a:srgbClr val="4B9E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69976" y="2834639"/>
            <a:ext cx="4535805" cy="806450"/>
          </a:xfrm>
          <a:prstGeom prst="rect">
            <a:avLst/>
          </a:prstGeom>
          <a:solidFill>
            <a:srgbClr val="82C789"/>
          </a:solidFill>
        </p:spPr>
        <p:txBody>
          <a:bodyPr wrap="square" lIns="0" tIns="151765" rIns="0" bIns="0" rtlCol="0" vert="horz">
            <a:spAutoFit/>
          </a:bodyPr>
          <a:lstStyle/>
          <a:p>
            <a:pPr marL="244475" marR="198755">
              <a:lnSpc>
                <a:spcPct val="100000"/>
              </a:lnSpc>
              <a:spcBef>
                <a:spcPts val="1195"/>
              </a:spcBef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25%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Physicians</a:t>
            </a:r>
            <a:r>
              <a:rPr dirty="0" sz="15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approaching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retirement 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57800" y="2574035"/>
            <a:ext cx="3287395" cy="1369060"/>
          </a:xfrm>
          <a:prstGeom prst="rect">
            <a:avLst/>
          </a:prstGeom>
          <a:solidFill>
            <a:srgbClr val="66B39B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254000" marR="210820">
              <a:lnSpc>
                <a:spcPct val="100000"/>
              </a:lnSpc>
            </a:pPr>
            <a:r>
              <a:rPr dirty="0" sz="1500">
                <a:solidFill>
                  <a:srgbClr val="1C5A73"/>
                </a:solidFill>
                <a:latin typeface="Arial"/>
                <a:cs typeface="Arial"/>
              </a:rPr>
              <a:t>If</a:t>
            </a:r>
            <a:r>
              <a:rPr dirty="0" sz="1500" spc="-15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C5A73"/>
                </a:solidFill>
                <a:latin typeface="Arial"/>
                <a:cs typeface="Arial"/>
              </a:rPr>
              <a:t>underserved</a:t>
            </a:r>
            <a:r>
              <a:rPr dirty="0" sz="1500" spc="-5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C5A73"/>
                </a:solidFill>
                <a:latin typeface="Arial"/>
                <a:cs typeface="Arial"/>
              </a:rPr>
              <a:t>populations</a:t>
            </a:r>
            <a:r>
              <a:rPr dirty="0" sz="1500" spc="-10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C5A73"/>
                </a:solidFill>
                <a:latin typeface="Arial"/>
                <a:cs typeface="Arial"/>
              </a:rPr>
              <a:t>had </a:t>
            </a:r>
            <a:r>
              <a:rPr dirty="0" sz="1500">
                <a:solidFill>
                  <a:srgbClr val="1C5A73"/>
                </a:solidFill>
                <a:latin typeface="Arial"/>
                <a:cs typeface="Arial"/>
              </a:rPr>
              <a:t>standard</a:t>
            </a:r>
            <a:r>
              <a:rPr dirty="0" sz="1500" spc="-15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C5A73"/>
                </a:solidFill>
                <a:latin typeface="Arial"/>
                <a:cs typeface="Arial"/>
              </a:rPr>
              <a:t>care utilization</a:t>
            </a:r>
            <a:r>
              <a:rPr dirty="0" sz="1500" spc="-10">
                <a:solidFill>
                  <a:srgbClr val="1C5A73"/>
                </a:solidFill>
                <a:latin typeface="Arial"/>
                <a:cs typeface="Arial"/>
              </a:rPr>
              <a:t> patterns</a:t>
            </a:r>
            <a:r>
              <a:rPr dirty="0" sz="1500" spc="-10" b="1">
                <a:solidFill>
                  <a:srgbClr val="1C5A73"/>
                </a:solidFill>
                <a:latin typeface="Arial"/>
                <a:cs typeface="Arial"/>
              </a:rPr>
              <a:t>, </a:t>
            </a:r>
            <a:r>
              <a:rPr dirty="0" sz="1500" b="1">
                <a:solidFill>
                  <a:srgbClr val="1C5A73"/>
                </a:solidFill>
                <a:latin typeface="Arial"/>
                <a:cs typeface="Arial"/>
              </a:rPr>
              <a:t>demand</a:t>
            </a:r>
            <a:r>
              <a:rPr dirty="0" sz="1500" spc="-30" b="1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C5A73"/>
                </a:solidFill>
                <a:latin typeface="Arial"/>
                <a:cs typeface="Arial"/>
              </a:rPr>
              <a:t>for</a:t>
            </a:r>
            <a:r>
              <a:rPr dirty="0" sz="1500" spc="-25" b="1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C5A73"/>
                </a:solidFill>
                <a:latin typeface="Arial"/>
                <a:cs typeface="Arial"/>
              </a:rPr>
              <a:t>physicians</a:t>
            </a:r>
            <a:r>
              <a:rPr dirty="0" sz="1500" spc="10" b="1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1C5A73"/>
                </a:solidFill>
                <a:latin typeface="Arial"/>
                <a:cs typeface="Arial"/>
              </a:rPr>
              <a:t>would </a:t>
            </a:r>
            <a:r>
              <a:rPr dirty="0" sz="1500" b="1">
                <a:solidFill>
                  <a:srgbClr val="1C5A73"/>
                </a:solidFill>
                <a:latin typeface="Arial"/>
                <a:cs typeface="Arial"/>
              </a:rPr>
              <a:t>rise</a:t>
            </a:r>
            <a:r>
              <a:rPr dirty="0" sz="1500" spc="-15" b="1">
                <a:solidFill>
                  <a:srgbClr val="1C5A7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C5A73"/>
                </a:solidFill>
                <a:latin typeface="Arial"/>
                <a:cs typeface="Arial"/>
              </a:rPr>
              <a:t>substantially</a:t>
            </a:r>
            <a:r>
              <a:rPr dirty="0" sz="1500" spc="-10">
                <a:solidFill>
                  <a:srgbClr val="1C5A73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545068" y="2574032"/>
            <a:ext cx="599440" cy="1369060"/>
          </a:xfrm>
          <a:custGeom>
            <a:avLst/>
            <a:gdLst/>
            <a:ahLst/>
            <a:cxnLst/>
            <a:rect l="l" t="t" r="r" b="b"/>
            <a:pathLst>
              <a:path w="599440" h="1369060">
                <a:moveTo>
                  <a:pt x="0" y="0"/>
                </a:moveTo>
                <a:lnTo>
                  <a:pt x="0" y="1368552"/>
                </a:lnTo>
                <a:lnTo>
                  <a:pt x="598932" y="942898"/>
                </a:lnTo>
                <a:lnTo>
                  <a:pt x="0" y="0"/>
                </a:lnTo>
                <a:close/>
              </a:path>
            </a:pathLst>
          </a:custGeom>
          <a:solidFill>
            <a:srgbClr val="517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8264" y="5739740"/>
            <a:ext cx="5833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“The Complexities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Physician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Update.”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IHS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Markit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Association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American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Colleges.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60441" y="386087"/>
            <a:ext cx="4622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STATE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INDUSTRY</a:t>
            </a:r>
          </a:p>
        </p:txBody>
      </p:sp>
      <p:sp>
        <p:nvSpPr>
          <p:cNvPr id="12" name="object 12" descr=""/>
          <p:cNvSpPr/>
          <p:nvPr/>
        </p:nvSpPr>
        <p:spPr>
          <a:xfrm>
            <a:off x="0" y="1156713"/>
            <a:ext cx="4091940" cy="584200"/>
          </a:xfrm>
          <a:custGeom>
            <a:avLst/>
            <a:gdLst/>
            <a:ahLst/>
            <a:cxnLst/>
            <a:rect l="l" t="t" r="r" b="b"/>
            <a:pathLst>
              <a:path w="4091940" h="584200">
                <a:moveTo>
                  <a:pt x="648195" y="0"/>
                </a:moveTo>
                <a:lnTo>
                  <a:pt x="0" y="582333"/>
                </a:lnTo>
                <a:lnTo>
                  <a:pt x="0" y="583704"/>
                </a:lnTo>
                <a:lnTo>
                  <a:pt x="4091940" y="583704"/>
                </a:lnTo>
                <a:lnTo>
                  <a:pt x="648195" y="0"/>
                </a:lnTo>
                <a:close/>
              </a:path>
            </a:pathLst>
          </a:custGeom>
          <a:solidFill>
            <a:srgbClr val="B83C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3912120"/>
            <a:ext cx="3124200" cy="858519"/>
          </a:xfrm>
          <a:custGeom>
            <a:avLst/>
            <a:gdLst/>
            <a:ahLst/>
            <a:cxnLst/>
            <a:rect l="l" t="t" r="r" b="b"/>
            <a:pathLst>
              <a:path w="3124200" h="858520">
                <a:moveTo>
                  <a:pt x="3124200" y="0"/>
                </a:moveTo>
                <a:lnTo>
                  <a:pt x="0" y="0"/>
                </a:lnTo>
                <a:lnTo>
                  <a:pt x="0" y="857999"/>
                </a:lnTo>
                <a:lnTo>
                  <a:pt x="3124200" y="857999"/>
                </a:lnTo>
                <a:lnTo>
                  <a:pt x="3124200" y="0"/>
                </a:lnTo>
                <a:close/>
              </a:path>
            </a:pathLst>
          </a:custGeom>
          <a:solidFill>
            <a:srgbClr val="1C5A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58576" y="4061834"/>
            <a:ext cx="25355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Graduates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Outnumber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Residency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Slots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0" y="4767075"/>
            <a:ext cx="3124200" cy="571500"/>
          </a:xfrm>
          <a:custGeom>
            <a:avLst/>
            <a:gdLst/>
            <a:ahLst/>
            <a:cxnLst/>
            <a:rect l="l" t="t" r="r" b="b"/>
            <a:pathLst>
              <a:path w="3124200" h="571500">
                <a:moveTo>
                  <a:pt x="3124200" y="0"/>
                </a:moveTo>
                <a:lnTo>
                  <a:pt x="0" y="0"/>
                </a:lnTo>
                <a:lnTo>
                  <a:pt x="2354237" y="571500"/>
                </a:lnTo>
                <a:lnTo>
                  <a:pt x="3124200" y="0"/>
                </a:lnTo>
                <a:close/>
              </a:path>
            </a:pathLst>
          </a:custGeom>
          <a:solidFill>
            <a:srgbClr val="1443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389376" y="5420867"/>
            <a:ext cx="2118360" cy="239395"/>
          </a:xfrm>
          <a:custGeom>
            <a:avLst/>
            <a:gdLst/>
            <a:ahLst/>
            <a:cxnLst/>
            <a:rect l="l" t="t" r="r" b="b"/>
            <a:pathLst>
              <a:path w="2118360" h="239395">
                <a:moveTo>
                  <a:pt x="2118360" y="0"/>
                </a:moveTo>
                <a:lnTo>
                  <a:pt x="0" y="0"/>
                </a:lnTo>
                <a:lnTo>
                  <a:pt x="502348" y="239267"/>
                </a:lnTo>
                <a:lnTo>
                  <a:pt x="2118360" y="0"/>
                </a:lnTo>
                <a:close/>
              </a:path>
            </a:pathLst>
          </a:custGeom>
          <a:solidFill>
            <a:srgbClr val="4B9E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383279" y="4155947"/>
            <a:ext cx="2124710" cy="1274445"/>
          </a:xfrm>
          <a:prstGeom prst="rect">
            <a:avLst/>
          </a:prstGeom>
          <a:solidFill>
            <a:srgbClr val="82C789"/>
          </a:solidFill>
        </p:spPr>
        <p:txBody>
          <a:bodyPr wrap="square" lIns="0" tIns="152400" rIns="0" bIns="0" rtlCol="0" vert="horz">
            <a:spAutoFit/>
          </a:bodyPr>
          <a:lstStyle/>
          <a:p>
            <a:pPr algn="ctr" marL="340995" marR="406400">
              <a:lnSpc>
                <a:spcPct val="100000"/>
              </a:lnSpc>
              <a:spcBef>
                <a:spcPts val="12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Visa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Processing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Backlog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Foreign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Travel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Restrictions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60720" y="4483608"/>
            <a:ext cx="3080385" cy="824865"/>
          </a:xfrm>
          <a:prstGeom prst="rect">
            <a:avLst/>
          </a:prstGeom>
          <a:solidFill>
            <a:srgbClr val="298397"/>
          </a:solidFill>
        </p:spPr>
        <p:txBody>
          <a:bodyPr wrap="square" lIns="0" tIns="184150" rIns="0" bIns="0" rtlCol="0" vert="horz">
            <a:spAutoFit/>
          </a:bodyPr>
          <a:lstStyle/>
          <a:p>
            <a:pPr marL="197485">
              <a:lnSpc>
                <a:spcPct val="100000"/>
              </a:lnSpc>
              <a:spcBef>
                <a:spcPts val="1450"/>
              </a:spcBef>
            </a:pP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Limits</a:t>
            </a:r>
            <a:r>
              <a:rPr dirty="0" sz="1500" spc="-20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82C789"/>
                </a:solidFill>
                <a:latin typeface="Arial"/>
                <a:cs typeface="Arial"/>
              </a:rPr>
              <a:t>on</a:t>
            </a:r>
            <a:r>
              <a:rPr dirty="0" sz="1500" spc="-25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82C789"/>
                </a:solidFill>
                <a:latin typeface="Arial"/>
                <a:cs typeface="Arial"/>
              </a:rPr>
              <a:t>Treatment</a:t>
            </a:r>
            <a:r>
              <a:rPr dirty="0" sz="1500" spc="-110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82C789"/>
                </a:solidFill>
                <a:latin typeface="Arial"/>
                <a:cs typeface="Arial"/>
              </a:rPr>
              <a:t>Activity</a:t>
            </a:r>
            <a:r>
              <a:rPr dirty="0" sz="1500" spc="10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82C789"/>
                </a:solidFill>
                <a:latin typeface="Arial"/>
                <a:cs typeface="Arial"/>
              </a:rPr>
              <a:t>by</a:t>
            </a:r>
            <a:endParaRPr sz="1500">
              <a:latin typeface="Arial"/>
              <a:cs typeface="Arial"/>
            </a:endParaRPr>
          </a:p>
          <a:p>
            <a:pPr marL="197485">
              <a:lnSpc>
                <a:spcPct val="100000"/>
              </a:lnSpc>
            </a:pP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Advanced</a:t>
            </a:r>
            <a:r>
              <a:rPr dirty="0" sz="1500" spc="10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2C789"/>
                </a:solidFill>
                <a:latin typeface="Arial"/>
                <a:cs typeface="Arial"/>
              </a:rPr>
              <a:t>Practice</a:t>
            </a:r>
            <a:r>
              <a:rPr dirty="0" sz="1500" spc="-50" b="1">
                <a:solidFill>
                  <a:srgbClr val="82C789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82C789"/>
                </a:solidFill>
                <a:latin typeface="Arial"/>
                <a:cs typeface="Arial"/>
              </a:rPr>
              <a:t>Providers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840727" y="4483608"/>
            <a:ext cx="303530" cy="824865"/>
          </a:xfrm>
          <a:custGeom>
            <a:avLst/>
            <a:gdLst/>
            <a:ahLst/>
            <a:cxnLst/>
            <a:rect l="l" t="t" r="r" b="b"/>
            <a:pathLst>
              <a:path w="303529" h="824864">
                <a:moveTo>
                  <a:pt x="0" y="0"/>
                </a:moveTo>
                <a:lnTo>
                  <a:pt x="0" y="824484"/>
                </a:lnTo>
                <a:lnTo>
                  <a:pt x="303276" y="609727"/>
                </a:lnTo>
                <a:lnTo>
                  <a:pt x="0" y="0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062" rIns="0" bIns="0" rtlCol="0" vert="horz">
            <a:spAutoFit/>
          </a:bodyPr>
          <a:lstStyle/>
          <a:p>
            <a:pPr algn="ctr" marL="474345" marR="448945">
              <a:lnSpc>
                <a:spcPts val="3240"/>
              </a:lnSpc>
              <a:spcBef>
                <a:spcPts val="505"/>
              </a:spcBef>
            </a:pPr>
            <a:r>
              <a:rPr dirty="0" sz="3000" spc="-30"/>
              <a:t>HEALTH</a:t>
            </a:r>
            <a:r>
              <a:rPr dirty="0" sz="3000" spc="-105"/>
              <a:t> </a:t>
            </a:r>
            <a:r>
              <a:rPr dirty="0" sz="3000"/>
              <a:t>CENTERS</a:t>
            </a:r>
            <a:r>
              <a:rPr dirty="0" sz="3000" spc="-95"/>
              <a:t> </a:t>
            </a:r>
            <a:r>
              <a:rPr dirty="0" sz="3000" spc="-10"/>
              <a:t>HAVE</a:t>
            </a:r>
            <a:r>
              <a:rPr dirty="0" sz="3000" spc="-70"/>
              <a:t> </a:t>
            </a:r>
            <a:r>
              <a:rPr dirty="0" sz="3000"/>
              <a:t>UNIQUE</a:t>
            </a:r>
            <a:r>
              <a:rPr dirty="0" sz="3000" spc="-70"/>
              <a:t> </a:t>
            </a:r>
            <a:r>
              <a:rPr dirty="0" sz="3000" spc="-10"/>
              <a:t>CHALLENGES </a:t>
            </a:r>
            <a:r>
              <a:rPr dirty="0" sz="3000"/>
              <a:t>RECRUITING</a:t>
            </a:r>
            <a:r>
              <a:rPr dirty="0" sz="3000" spc="-70"/>
              <a:t> </a:t>
            </a:r>
            <a:r>
              <a:rPr dirty="0" sz="3000"/>
              <a:t>AND</a:t>
            </a:r>
            <a:r>
              <a:rPr dirty="0" sz="3000" spc="-60"/>
              <a:t> </a:t>
            </a:r>
            <a:r>
              <a:rPr dirty="0" sz="3000" spc="-20"/>
              <a:t>RETAINING</a:t>
            </a:r>
            <a:r>
              <a:rPr dirty="0" sz="3000" spc="-70"/>
              <a:t> </a:t>
            </a:r>
            <a:r>
              <a:rPr dirty="0" sz="3000" spc="-10"/>
              <a:t>STAFF</a:t>
            </a:r>
            <a:endParaRPr sz="3000"/>
          </a:p>
          <a:p>
            <a:pPr algn="ctr" marL="18415">
              <a:lnSpc>
                <a:spcPct val="100000"/>
              </a:lnSpc>
              <a:spcBef>
                <a:spcPts val="670"/>
              </a:spcBef>
            </a:pP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Percent</a:t>
            </a:r>
            <a:r>
              <a:rPr dirty="0" sz="1800" spc="-5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of</a:t>
            </a:r>
            <a:r>
              <a:rPr dirty="0" sz="1800" spc="-4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Health</a:t>
            </a:r>
            <a:r>
              <a:rPr dirty="0" sz="1800" spc="-2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Centers</a:t>
            </a:r>
            <a:r>
              <a:rPr dirty="0" sz="1800" spc="-4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Reporting</a:t>
            </a:r>
            <a:r>
              <a:rPr dirty="0" sz="1800" spc="-2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Specific</a:t>
            </a:r>
            <a:r>
              <a:rPr dirty="0" sz="1800" spc="-25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Challenges</a:t>
            </a:r>
            <a:r>
              <a:rPr dirty="0" sz="1800" spc="-35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for</a:t>
            </a:r>
            <a:r>
              <a:rPr dirty="0" sz="1800" spc="-4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Recruitment</a:t>
            </a:r>
            <a:r>
              <a:rPr dirty="0" sz="1800" spc="-35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29475A"/>
                </a:solidFill>
                <a:latin typeface="Calibri"/>
                <a:cs typeface="Calibri"/>
              </a:rPr>
              <a:t>and</a:t>
            </a:r>
            <a:r>
              <a:rPr dirty="0" sz="1800" spc="-30" b="0">
                <a:solidFill>
                  <a:srgbClr val="29475A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29475A"/>
                </a:solidFill>
                <a:latin typeface="Calibri"/>
                <a:cs typeface="Calibri"/>
              </a:rPr>
              <a:t>Retention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45336"/>
            <a:ext cx="9143999" cy="376732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8739" y="5796925"/>
            <a:ext cx="5723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NACHC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Staffing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Net: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America’s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Centers.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164" y="274402"/>
            <a:ext cx="75266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PRIMARY</a:t>
            </a:r>
            <a:r>
              <a:rPr dirty="0" sz="3000" spc="-45"/>
              <a:t> </a:t>
            </a:r>
            <a:r>
              <a:rPr dirty="0" sz="3000"/>
              <a:t>CARE</a:t>
            </a:r>
            <a:r>
              <a:rPr dirty="0" sz="3000" spc="-45"/>
              <a:t> </a:t>
            </a:r>
            <a:r>
              <a:rPr dirty="0" sz="3000" spc="-30"/>
              <a:t>CANDIDATE</a:t>
            </a:r>
            <a:r>
              <a:rPr dirty="0" sz="3000" spc="-50"/>
              <a:t> </a:t>
            </a:r>
            <a:r>
              <a:rPr dirty="0" sz="3000"/>
              <a:t>POOL</a:t>
            </a:r>
            <a:r>
              <a:rPr dirty="0" sz="3000" spc="-50"/>
              <a:t> </a:t>
            </a:r>
            <a:r>
              <a:rPr dirty="0" sz="3000"/>
              <a:t>IN</a:t>
            </a:r>
            <a:r>
              <a:rPr dirty="0" sz="3000" spc="-35"/>
              <a:t> </a:t>
            </a:r>
            <a:r>
              <a:rPr dirty="0" sz="3000" spc="-10"/>
              <a:t>KENTUCKY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78739" y="5773859"/>
            <a:ext cx="44138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Sources:</a:t>
            </a:r>
            <a:r>
              <a:rPr dirty="0" sz="9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AAMC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Physician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Book,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Kentucky’s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Workforce: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of New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Trainees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48649" y="4268040"/>
            <a:ext cx="189738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Kentucky</a:t>
            </a:r>
            <a:r>
              <a:rPr dirty="0" sz="1400" spc="-60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ranks</a:t>
            </a:r>
            <a:r>
              <a:rPr dirty="0" sz="1400" spc="-4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#25</a:t>
            </a:r>
            <a:r>
              <a:rPr dirty="0" sz="1400" spc="-40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29475A"/>
                </a:solidFill>
                <a:latin typeface="Arial"/>
                <a:cs typeface="Arial"/>
              </a:rPr>
              <a:t>in</a:t>
            </a:r>
            <a:r>
              <a:rPr dirty="0" sz="1400" spc="-2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the</a:t>
            </a:r>
            <a:r>
              <a:rPr dirty="0" sz="1400" spc="-30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nation</a:t>
            </a:r>
            <a:r>
              <a:rPr dirty="0" sz="1400" spc="-4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in</a:t>
            </a:r>
            <a:r>
              <a:rPr dirty="0" sz="1400" spc="-20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29475A"/>
                </a:solidFill>
                <a:latin typeface="Arial"/>
                <a:cs typeface="Arial"/>
              </a:rPr>
              <a:t>retaining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medical</a:t>
            </a:r>
            <a:r>
              <a:rPr dirty="0" sz="1400" spc="-50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29475A"/>
                </a:solidFill>
                <a:latin typeface="Arial"/>
                <a:cs typeface="Arial"/>
              </a:rPr>
              <a:t>school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graduates</a:t>
            </a:r>
            <a:r>
              <a:rPr dirty="0" sz="1400" spc="-9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spc="-20" b="1" i="1">
                <a:solidFill>
                  <a:srgbClr val="29475A"/>
                </a:solidFill>
                <a:latin typeface="Arial"/>
                <a:cs typeface="Arial"/>
              </a:rPr>
              <a:t>(45%)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regardless</a:t>
            </a:r>
            <a:r>
              <a:rPr dirty="0" sz="1400" spc="-6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of</a:t>
            </a:r>
            <a:r>
              <a:rPr dirty="0" sz="1400" spc="-3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29475A"/>
                </a:solidFill>
                <a:latin typeface="Arial"/>
                <a:cs typeface="Arial"/>
              </a:rPr>
              <a:t>where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they</a:t>
            </a:r>
            <a:r>
              <a:rPr dirty="0" sz="1400" spc="-3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go</a:t>
            </a:r>
            <a:r>
              <a:rPr dirty="0" sz="1400" spc="-2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29475A"/>
                </a:solidFill>
                <a:latin typeface="Arial"/>
                <a:cs typeface="Arial"/>
              </a:rPr>
              <a:t>for</a:t>
            </a:r>
            <a:r>
              <a:rPr dirty="0" sz="1400" spc="-25" b="1" i="1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29475A"/>
                </a:solidFill>
                <a:latin typeface="Arial"/>
                <a:cs typeface="Arial"/>
              </a:rPr>
              <a:t>residency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97763" y="1216154"/>
            <a:ext cx="3138170" cy="859790"/>
          </a:xfrm>
          <a:custGeom>
            <a:avLst/>
            <a:gdLst/>
            <a:ahLst/>
            <a:cxnLst/>
            <a:rect l="l" t="t" r="r" b="b"/>
            <a:pathLst>
              <a:path w="3138170" h="859789">
                <a:moveTo>
                  <a:pt x="2994660" y="0"/>
                </a:moveTo>
                <a:lnTo>
                  <a:pt x="143256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56"/>
                </a:lnTo>
                <a:lnTo>
                  <a:pt x="27639" y="800880"/>
                </a:lnTo>
                <a:lnTo>
                  <a:pt x="58649" y="831893"/>
                </a:lnTo>
                <a:lnTo>
                  <a:pt x="97974" y="852231"/>
                </a:lnTo>
                <a:lnTo>
                  <a:pt x="143256" y="859535"/>
                </a:lnTo>
                <a:lnTo>
                  <a:pt x="2994660" y="859535"/>
                </a:lnTo>
                <a:lnTo>
                  <a:pt x="3039941" y="852231"/>
                </a:lnTo>
                <a:lnTo>
                  <a:pt x="3079266" y="831893"/>
                </a:lnTo>
                <a:lnTo>
                  <a:pt x="3110276" y="800880"/>
                </a:lnTo>
                <a:lnTo>
                  <a:pt x="3130612" y="761556"/>
                </a:lnTo>
                <a:lnTo>
                  <a:pt x="3137916" y="716279"/>
                </a:lnTo>
                <a:lnTo>
                  <a:pt x="3137916" y="143255"/>
                </a:lnTo>
                <a:lnTo>
                  <a:pt x="3130612" y="97974"/>
                </a:lnTo>
                <a:lnTo>
                  <a:pt x="3110276" y="58649"/>
                </a:lnTo>
                <a:lnTo>
                  <a:pt x="3079266" y="27639"/>
                </a:lnTo>
                <a:lnTo>
                  <a:pt x="3039941" y="7303"/>
                </a:lnTo>
                <a:lnTo>
                  <a:pt x="2994660" y="0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6625" y="1370088"/>
            <a:ext cx="2858770" cy="542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Physicians</a:t>
            </a:r>
            <a:endParaRPr sz="1600">
              <a:latin typeface="Arial"/>
              <a:cs typeface="Arial"/>
            </a:endParaRPr>
          </a:p>
          <a:p>
            <a:pPr algn="ctr" marL="635">
              <a:lnSpc>
                <a:spcPts val="2155"/>
              </a:lnSpc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3,453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59180" y="2229613"/>
            <a:ext cx="2940050" cy="848994"/>
          </a:xfrm>
          <a:custGeom>
            <a:avLst/>
            <a:gdLst/>
            <a:ahLst/>
            <a:cxnLst/>
            <a:rect l="l" t="t" r="r" b="b"/>
            <a:pathLst>
              <a:path w="2940050" h="848994">
                <a:moveTo>
                  <a:pt x="2798318" y="0"/>
                </a:moveTo>
                <a:lnTo>
                  <a:pt x="141478" y="0"/>
                </a:lnTo>
                <a:lnTo>
                  <a:pt x="96762" y="7211"/>
                </a:lnTo>
                <a:lnTo>
                  <a:pt x="57925" y="27295"/>
                </a:lnTo>
                <a:lnTo>
                  <a:pt x="27298" y="57919"/>
                </a:lnTo>
                <a:lnTo>
                  <a:pt x="7213" y="96757"/>
                </a:lnTo>
                <a:lnTo>
                  <a:pt x="0" y="141477"/>
                </a:lnTo>
                <a:lnTo>
                  <a:pt x="0" y="707389"/>
                </a:lnTo>
                <a:lnTo>
                  <a:pt x="7213" y="752105"/>
                </a:lnTo>
                <a:lnTo>
                  <a:pt x="27298" y="790942"/>
                </a:lnTo>
                <a:lnTo>
                  <a:pt x="57925" y="821569"/>
                </a:lnTo>
                <a:lnTo>
                  <a:pt x="96762" y="841654"/>
                </a:lnTo>
                <a:lnTo>
                  <a:pt x="141478" y="848867"/>
                </a:lnTo>
                <a:lnTo>
                  <a:pt x="2798318" y="848867"/>
                </a:lnTo>
                <a:lnTo>
                  <a:pt x="2843033" y="841654"/>
                </a:lnTo>
                <a:lnTo>
                  <a:pt x="2881870" y="821569"/>
                </a:lnTo>
                <a:lnTo>
                  <a:pt x="2912497" y="790942"/>
                </a:lnTo>
                <a:lnTo>
                  <a:pt x="2932582" y="752105"/>
                </a:lnTo>
                <a:lnTo>
                  <a:pt x="2939796" y="707389"/>
                </a:lnTo>
                <a:lnTo>
                  <a:pt x="2939796" y="141477"/>
                </a:lnTo>
                <a:lnTo>
                  <a:pt x="2932582" y="96757"/>
                </a:lnTo>
                <a:lnTo>
                  <a:pt x="2912497" y="57919"/>
                </a:lnTo>
                <a:lnTo>
                  <a:pt x="2881870" y="27295"/>
                </a:lnTo>
                <a:lnTo>
                  <a:pt x="2843033" y="7211"/>
                </a:lnTo>
                <a:lnTo>
                  <a:pt x="2798318" y="0"/>
                </a:lnTo>
                <a:close/>
              </a:path>
            </a:pathLst>
          </a:custGeom>
          <a:solidFill>
            <a:srgbClr val="82C7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523290" y="2377423"/>
            <a:ext cx="2011045" cy="542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PCPs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155"/>
              </a:lnSpc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2,417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53311" y="3243073"/>
            <a:ext cx="2940050" cy="847725"/>
          </a:xfrm>
          <a:custGeom>
            <a:avLst/>
            <a:gdLst/>
            <a:ahLst/>
            <a:cxnLst/>
            <a:rect l="l" t="t" r="r" b="b"/>
            <a:pathLst>
              <a:path w="2940050" h="847725">
                <a:moveTo>
                  <a:pt x="2798572" y="0"/>
                </a:moveTo>
                <a:lnTo>
                  <a:pt x="141224" y="0"/>
                </a:lnTo>
                <a:lnTo>
                  <a:pt x="96588" y="7200"/>
                </a:lnTo>
                <a:lnTo>
                  <a:pt x="57821" y="27249"/>
                </a:lnTo>
                <a:lnTo>
                  <a:pt x="27249" y="57821"/>
                </a:lnTo>
                <a:lnTo>
                  <a:pt x="7200" y="96588"/>
                </a:lnTo>
                <a:lnTo>
                  <a:pt x="0" y="141224"/>
                </a:lnTo>
                <a:lnTo>
                  <a:pt x="0" y="706120"/>
                </a:lnTo>
                <a:lnTo>
                  <a:pt x="7200" y="750755"/>
                </a:lnTo>
                <a:lnTo>
                  <a:pt x="27249" y="789522"/>
                </a:lnTo>
                <a:lnTo>
                  <a:pt x="57821" y="820094"/>
                </a:lnTo>
                <a:lnTo>
                  <a:pt x="96588" y="840143"/>
                </a:lnTo>
                <a:lnTo>
                  <a:pt x="141224" y="847344"/>
                </a:lnTo>
                <a:lnTo>
                  <a:pt x="2798572" y="847344"/>
                </a:lnTo>
                <a:lnTo>
                  <a:pt x="2843207" y="840143"/>
                </a:lnTo>
                <a:lnTo>
                  <a:pt x="2881974" y="820094"/>
                </a:lnTo>
                <a:lnTo>
                  <a:pt x="2912546" y="789522"/>
                </a:lnTo>
                <a:lnTo>
                  <a:pt x="2932595" y="750755"/>
                </a:lnTo>
                <a:lnTo>
                  <a:pt x="2939796" y="706120"/>
                </a:lnTo>
                <a:lnTo>
                  <a:pt x="2939796" y="141224"/>
                </a:lnTo>
                <a:lnTo>
                  <a:pt x="2932595" y="96588"/>
                </a:lnTo>
                <a:lnTo>
                  <a:pt x="2912546" y="57821"/>
                </a:lnTo>
                <a:lnTo>
                  <a:pt x="2881974" y="27249"/>
                </a:lnTo>
                <a:lnTo>
                  <a:pt x="2843207" y="7200"/>
                </a:lnTo>
                <a:lnTo>
                  <a:pt x="2798572" y="0"/>
                </a:lnTo>
                <a:close/>
              </a:path>
            </a:pathLst>
          </a:custGeom>
          <a:solidFill>
            <a:srgbClr val="66B3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090286" y="3268811"/>
            <a:ext cx="1463675" cy="78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7%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turnover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ts val="2150"/>
              </a:lnSpc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169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506211" y="1228347"/>
            <a:ext cx="3266440" cy="847725"/>
          </a:xfrm>
          <a:custGeom>
            <a:avLst/>
            <a:gdLst/>
            <a:ahLst/>
            <a:cxnLst/>
            <a:rect l="l" t="t" r="r" b="b"/>
            <a:pathLst>
              <a:path w="3266440" h="847725">
                <a:moveTo>
                  <a:pt x="3124708" y="0"/>
                </a:moveTo>
                <a:lnTo>
                  <a:pt x="141224" y="0"/>
                </a:lnTo>
                <a:lnTo>
                  <a:pt x="96588" y="7198"/>
                </a:lnTo>
                <a:lnTo>
                  <a:pt x="57821" y="27245"/>
                </a:lnTo>
                <a:lnTo>
                  <a:pt x="27249" y="57815"/>
                </a:lnTo>
                <a:lnTo>
                  <a:pt x="7200" y="96583"/>
                </a:lnTo>
                <a:lnTo>
                  <a:pt x="0" y="141224"/>
                </a:lnTo>
                <a:lnTo>
                  <a:pt x="0" y="706107"/>
                </a:lnTo>
                <a:lnTo>
                  <a:pt x="7200" y="750749"/>
                </a:lnTo>
                <a:lnTo>
                  <a:pt x="27249" y="789520"/>
                </a:lnTo>
                <a:lnTo>
                  <a:pt x="57821" y="820093"/>
                </a:lnTo>
                <a:lnTo>
                  <a:pt x="96588" y="840143"/>
                </a:lnTo>
                <a:lnTo>
                  <a:pt x="141224" y="847344"/>
                </a:lnTo>
                <a:lnTo>
                  <a:pt x="3124708" y="847344"/>
                </a:lnTo>
                <a:lnTo>
                  <a:pt x="3169343" y="840143"/>
                </a:lnTo>
                <a:lnTo>
                  <a:pt x="3208110" y="820093"/>
                </a:lnTo>
                <a:lnTo>
                  <a:pt x="3238682" y="789520"/>
                </a:lnTo>
                <a:lnTo>
                  <a:pt x="3258731" y="750749"/>
                </a:lnTo>
                <a:lnTo>
                  <a:pt x="3265932" y="706107"/>
                </a:lnTo>
                <a:lnTo>
                  <a:pt x="3265932" y="141224"/>
                </a:lnTo>
                <a:lnTo>
                  <a:pt x="3258731" y="96583"/>
                </a:lnTo>
                <a:lnTo>
                  <a:pt x="3238682" y="57815"/>
                </a:lnTo>
                <a:lnTo>
                  <a:pt x="3208110" y="27245"/>
                </a:lnTo>
                <a:lnTo>
                  <a:pt x="3169343" y="7198"/>
                </a:lnTo>
                <a:lnTo>
                  <a:pt x="3124708" y="0"/>
                </a:lnTo>
                <a:close/>
              </a:path>
            </a:pathLst>
          </a:custGeom>
          <a:solidFill>
            <a:srgbClr val="175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775273" y="1254132"/>
            <a:ext cx="2726055" cy="78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KY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Graduates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Match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885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(over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174492" y="4317494"/>
            <a:ext cx="2795270" cy="848994"/>
          </a:xfrm>
          <a:custGeom>
            <a:avLst/>
            <a:gdLst/>
            <a:ahLst/>
            <a:cxnLst/>
            <a:rect l="l" t="t" r="r" b="b"/>
            <a:pathLst>
              <a:path w="2795270" h="848995">
                <a:moveTo>
                  <a:pt x="2653538" y="0"/>
                </a:moveTo>
                <a:lnTo>
                  <a:pt x="141478" y="0"/>
                </a:lnTo>
                <a:lnTo>
                  <a:pt x="96762" y="7211"/>
                </a:lnTo>
                <a:lnTo>
                  <a:pt x="57925" y="27295"/>
                </a:lnTo>
                <a:lnTo>
                  <a:pt x="27298" y="57919"/>
                </a:lnTo>
                <a:lnTo>
                  <a:pt x="7213" y="96757"/>
                </a:lnTo>
                <a:lnTo>
                  <a:pt x="0" y="141478"/>
                </a:lnTo>
                <a:lnTo>
                  <a:pt x="0" y="707390"/>
                </a:lnTo>
                <a:lnTo>
                  <a:pt x="7213" y="752105"/>
                </a:lnTo>
                <a:lnTo>
                  <a:pt x="27298" y="790942"/>
                </a:lnTo>
                <a:lnTo>
                  <a:pt x="57925" y="821569"/>
                </a:lnTo>
                <a:lnTo>
                  <a:pt x="96762" y="841654"/>
                </a:lnTo>
                <a:lnTo>
                  <a:pt x="141478" y="848868"/>
                </a:lnTo>
                <a:lnTo>
                  <a:pt x="2653538" y="848868"/>
                </a:lnTo>
                <a:lnTo>
                  <a:pt x="2698253" y="841654"/>
                </a:lnTo>
                <a:lnTo>
                  <a:pt x="2737090" y="821569"/>
                </a:lnTo>
                <a:lnTo>
                  <a:pt x="2767717" y="790942"/>
                </a:lnTo>
                <a:lnTo>
                  <a:pt x="2787802" y="752105"/>
                </a:lnTo>
                <a:lnTo>
                  <a:pt x="2795016" y="707390"/>
                </a:lnTo>
                <a:lnTo>
                  <a:pt x="2795016" y="141478"/>
                </a:lnTo>
                <a:lnTo>
                  <a:pt x="2787802" y="96757"/>
                </a:lnTo>
                <a:lnTo>
                  <a:pt x="2767717" y="57919"/>
                </a:lnTo>
                <a:lnTo>
                  <a:pt x="2737090" y="27295"/>
                </a:lnTo>
                <a:lnTo>
                  <a:pt x="2698253" y="7211"/>
                </a:lnTo>
                <a:lnTo>
                  <a:pt x="2653538" y="0"/>
                </a:lnTo>
                <a:close/>
              </a:path>
            </a:pathLst>
          </a:custGeom>
          <a:solidFill>
            <a:srgbClr val="EF4F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312444" y="4343425"/>
            <a:ext cx="2518410" cy="78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PCP</a:t>
            </a:r>
            <a:r>
              <a:rPr dirty="0" sz="1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Annual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Candidate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Pool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Kentucky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209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905755" y="3243074"/>
            <a:ext cx="2794000" cy="847725"/>
          </a:xfrm>
          <a:custGeom>
            <a:avLst/>
            <a:gdLst/>
            <a:ahLst/>
            <a:cxnLst/>
            <a:rect l="l" t="t" r="r" b="b"/>
            <a:pathLst>
              <a:path w="2794000" h="847725">
                <a:moveTo>
                  <a:pt x="2652268" y="0"/>
                </a:moveTo>
                <a:lnTo>
                  <a:pt x="141224" y="0"/>
                </a:lnTo>
                <a:lnTo>
                  <a:pt x="96588" y="7198"/>
                </a:lnTo>
                <a:lnTo>
                  <a:pt x="57821" y="27245"/>
                </a:lnTo>
                <a:lnTo>
                  <a:pt x="27249" y="57815"/>
                </a:lnTo>
                <a:lnTo>
                  <a:pt x="7200" y="96583"/>
                </a:lnTo>
                <a:lnTo>
                  <a:pt x="0" y="141224"/>
                </a:lnTo>
                <a:lnTo>
                  <a:pt x="0" y="706120"/>
                </a:lnTo>
                <a:lnTo>
                  <a:pt x="7200" y="750755"/>
                </a:lnTo>
                <a:lnTo>
                  <a:pt x="27249" y="789522"/>
                </a:lnTo>
                <a:lnTo>
                  <a:pt x="57821" y="820094"/>
                </a:lnTo>
                <a:lnTo>
                  <a:pt x="96588" y="840143"/>
                </a:lnTo>
                <a:lnTo>
                  <a:pt x="141224" y="847344"/>
                </a:lnTo>
                <a:lnTo>
                  <a:pt x="2652268" y="847344"/>
                </a:lnTo>
                <a:lnTo>
                  <a:pt x="2696903" y="840143"/>
                </a:lnTo>
                <a:lnTo>
                  <a:pt x="2735670" y="820094"/>
                </a:lnTo>
                <a:lnTo>
                  <a:pt x="2766242" y="789522"/>
                </a:lnTo>
                <a:lnTo>
                  <a:pt x="2786291" y="750755"/>
                </a:lnTo>
                <a:lnTo>
                  <a:pt x="2793492" y="706120"/>
                </a:lnTo>
                <a:lnTo>
                  <a:pt x="2793492" y="141224"/>
                </a:lnTo>
                <a:lnTo>
                  <a:pt x="2786291" y="96583"/>
                </a:lnTo>
                <a:lnTo>
                  <a:pt x="2766242" y="57815"/>
                </a:lnTo>
                <a:lnTo>
                  <a:pt x="2735670" y="27245"/>
                </a:lnTo>
                <a:lnTo>
                  <a:pt x="2696903" y="7198"/>
                </a:lnTo>
                <a:lnTo>
                  <a:pt x="2652268" y="0"/>
                </a:lnTo>
                <a:close/>
              </a:path>
            </a:pathLst>
          </a:custGeom>
          <a:solidFill>
            <a:srgbClr val="66B3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071880" y="3268811"/>
            <a:ext cx="2460625" cy="78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Residents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practice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Kentucky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150"/>
              </a:lnSpc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145023" y="2229617"/>
            <a:ext cx="3011805" cy="847725"/>
          </a:xfrm>
          <a:custGeom>
            <a:avLst/>
            <a:gdLst/>
            <a:ahLst/>
            <a:cxnLst/>
            <a:rect l="l" t="t" r="r" b="b"/>
            <a:pathLst>
              <a:path w="3011804" h="847725">
                <a:moveTo>
                  <a:pt x="2870200" y="0"/>
                </a:moveTo>
                <a:lnTo>
                  <a:pt x="141224" y="0"/>
                </a:lnTo>
                <a:lnTo>
                  <a:pt x="96588" y="7198"/>
                </a:lnTo>
                <a:lnTo>
                  <a:pt x="57821" y="27245"/>
                </a:lnTo>
                <a:lnTo>
                  <a:pt x="27249" y="57815"/>
                </a:lnTo>
                <a:lnTo>
                  <a:pt x="7200" y="96583"/>
                </a:lnTo>
                <a:lnTo>
                  <a:pt x="0" y="141224"/>
                </a:lnTo>
                <a:lnTo>
                  <a:pt x="0" y="706107"/>
                </a:lnTo>
                <a:lnTo>
                  <a:pt x="7200" y="750749"/>
                </a:lnTo>
                <a:lnTo>
                  <a:pt x="27249" y="789520"/>
                </a:lnTo>
                <a:lnTo>
                  <a:pt x="57821" y="820093"/>
                </a:lnTo>
                <a:lnTo>
                  <a:pt x="96588" y="840143"/>
                </a:lnTo>
                <a:lnTo>
                  <a:pt x="141224" y="847344"/>
                </a:lnTo>
                <a:lnTo>
                  <a:pt x="2870200" y="847344"/>
                </a:lnTo>
                <a:lnTo>
                  <a:pt x="2914835" y="840143"/>
                </a:lnTo>
                <a:lnTo>
                  <a:pt x="2953602" y="820093"/>
                </a:lnTo>
                <a:lnTo>
                  <a:pt x="2984174" y="789520"/>
                </a:lnTo>
                <a:lnTo>
                  <a:pt x="3004223" y="750749"/>
                </a:lnTo>
                <a:lnTo>
                  <a:pt x="3011424" y="706107"/>
                </a:lnTo>
                <a:lnTo>
                  <a:pt x="3011424" y="141224"/>
                </a:lnTo>
                <a:lnTo>
                  <a:pt x="3004223" y="96583"/>
                </a:lnTo>
                <a:lnTo>
                  <a:pt x="2984174" y="57815"/>
                </a:lnTo>
                <a:lnTo>
                  <a:pt x="2953602" y="27245"/>
                </a:lnTo>
                <a:lnTo>
                  <a:pt x="2914835" y="7198"/>
                </a:lnTo>
                <a:lnTo>
                  <a:pt x="2870200" y="0"/>
                </a:lnTo>
                <a:close/>
              </a:path>
            </a:pathLst>
          </a:custGeom>
          <a:solidFill>
            <a:srgbClr val="82C7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427870" y="2255320"/>
            <a:ext cx="2442845" cy="78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ts val="215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446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(89/year)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583150" y="4187701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193382" y="0"/>
                </a:moveTo>
                <a:lnTo>
                  <a:pt x="0" y="101"/>
                </a:lnTo>
                <a:lnTo>
                  <a:pt x="101" y="193484"/>
                </a:lnTo>
                <a:lnTo>
                  <a:pt x="48425" y="145110"/>
                </a:lnTo>
                <a:lnTo>
                  <a:pt x="396468" y="492798"/>
                </a:lnTo>
                <a:lnTo>
                  <a:pt x="493115" y="396062"/>
                </a:lnTo>
                <a:lnTo>
                  <a:pt x="145059" y="48374"/>
                </a:lnTo>
                <a:lnTo>
                  <a:pt x="193382" y="0"/>
                </a:lnTo>
                <a:close/>
              </a:path>
            </a:pathLst>
          </a:custGeom>
          <a:solidFill>
            <a:srgbClr val="EF4F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478464" y="3678262"/>
            <a:ext cx="241935" cy="228600"/>
          </a:xfrm>
          <a:custGeom>
            <a:avLst/>
            <a:gdLst/>
            <a:ahLst/>
            <a:cxnLst/>
            <a:rect l="l" t="t" r="r" b="b"/>
            <a:pathLst>
              <a:path w="241935" h="228600">
                <a:moveTo>
                  <a:pt x="241922" y="77470"/>
                </a:moveTo>
                <a:lnTo>
                  <a:pt x="157695" y="77470"/>
                </a:lnTo>
                <a:lnTo>
                  <a:pt x="157695" y="0"/>
                </a:lnTo>
                <a:lnTo>
                  <a:pt x="84213" y="0"/>
                </a:lnTo>
                <a:lnTo>
                  <a:pt x="84213" y="77470"/>
                </a:lnTo>
                <a:lnTo>
                  <a:pt x="0" y="77470"/>
                </a:lnTo>
                <a:lnTo>
                  <a:pt x="0" y="151130"/>
                </a:lnTo>
                <a:lnTo>
                  <a:pt x="84213" y="151130"/>
                </a:lnTo>
                <a:lnTo>
                  <a:pt x="84213" y="228600"/>
                </a:lnTo>
                <a:lnTo>
                  <a:pt x="157695" y="228600"/>
                </a:lnTo>
                <a:lnTo>
                  <a:pt x="157695" y="151130"/>
                </a:lnTo>
                <a:lnTo>
                  <a:pt x="241922" y="151130"/>
                </a:lnTo>
                <a:lnTo>
                  <a:pt x="241922" y="77470"/>
                </a:lnTo>
                <a:close/>
              </a:path>
            </a:pathLst>
          </a:custGeom>
          <a:solidFill>
            <a:srgbClr val="66B3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414" y="330833"/>
            <a:ext cx="4285615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79375" marR="5080" indent="-67310">
              <a:lnSpc>
                <a:spcPts val="3240"/>
              </a:lnSpc>
              <a:spcBef>
                <a:spcPts val="505"/>
              </a:spcBef>
            </a:pPr>
            <a:r>
              <a:rPr dirty="0" sz="3000"/>
              <a:t>2021</a:t>
            </a:r>
            <a:r>
              <a:rPr dirty="0" sz="3000" spc="-10"/>
              <a:t> </a:t>
            </a:r>
            <a:r>
              <a:rPr dirty="0" sz="3000" spc="-30"/>
              <a:t>TOP-</a:t>
            </a:r>
            <a:r>
              <a:rPr dirty="0" sz="3000"/>
              <a:t>EARNING</a:t>
            </a:r>
            <a:r>
              <a:rPr dirty="0" sz="3000" spc="-40"/>
              <a:t> </a:t>
            </a:r>
            <a:r>
              <a:rPr dirty="0" sz="3000" spc="-90"/>
              <a:t>STATES </a:t>
            </a:r>
            <a:r>
              <a:rPr dirty="0" sz="3000"/>
              <a:t>FOR</a:t>
            </a:r>
            <a:r>
              <a:rPr dirty="0" sz="3000" spc="-85"/>
              <a:t> </a:t>
            </a:r>
            <a:r>
              <a:rPr dirty="0" sz="3000"/>
              <a:t>PHYSICIANS</a:t>
            </a:r>
            <a:r>
              <a:rPr dirty="0" sz="3000" spc="-75"/>
              <a:t> </a:t>
            </a:r>
            <a:r>
              <a:rPr dirty="0" sz="3000" spc="-10"/>
              <a:t>OVERALL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78739" y="5741189"/>
            <a:ext cx="408495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Medscape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Physician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Compensation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2021: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Begins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43811" y="1434083"/>
            <a:ext cx="6120765" cy="3990340"/>
            <a:chOff x="1543811" y="1434083"/>
            <a:chExt cx="6120765" cy="399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811" y="1434083"/>
              <a:ext cx="6057899" cy="39898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5188" y="1879091"/>
              <a:ext cx="5779007" cy="34442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946909" y="1917953"/>
              <a:ext cx="5655945" cy="220979"/>
            </a:xfrm>
            <a:custGeom>
              <a:avLst/>
              <a:gdLst/>
              <a:ahLst/>
              <a:cxnLst/>
              <a:rect l="l" t="t" r="r" b="b"/>
              <a:pathLst>
                <a:path w="5655945" h="220980">
                  <a:moveTo>
                    <a:pt x="0" y="0"/>
                  </a:moveTo>
                  <a:lnTo>
                    <a:pt x="5655564" y="0"/>
                  </a:lnTo>
                  <a:lnTo>
                    <a:pt x="5655564" y="220979"/>
                  </a:lnTo>
                  <a:lnTo>
                    <a:pt x="0" y="2209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E49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82027" y="4901183"/>
              <a:ext cx="520065" cy="523240"/>
            </a:xfrm>
            <a:custGeom>
              <a:avLst/>
              <a:gdLst/>
              <a:ahLst/>
              <a:cxnLst/>
              <a:rect l="l" t="t" r="r" b="b"/>
              <a:pathLst>
                <a:path w="520065" h="523239">
                  <a:moveTo>
                    <a:pt x="519683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519683" y="522732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533599"/>
            <a:ext cx="7919720" cy="204787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6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-7%</a:t>
            </a:r>
            <a:r>
              <a:rPr dirty="0" sz="2000" spc="-4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50,000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physicians</a:t>
            </a:r>
            <a:r>
              <a:rPr dirty="0" sz="2000" spc="-3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will</a:t>
            </a:r>
            <a:r>
              <a:rPr dirty="0" sz="2000" spc="1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accept</a:t>
            </a:r>
            <a:r>
              <a:rPr dirty="0" sz="2000" spc="-5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new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positions</a:t>
            </a:r>
            <a:r>
              <a:rPr dirty="0" sz="2000" spc="-3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2022.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30">
                <a:solidFill>
                  <a:srgbClr val="29475A"/>
                </a:solidFill>
                <a:latin typeface="Arial"/>
                <a:cs typeface="Arial"/>
              </a:rPr>
              <a:t>Takes</a:t>
            </a:r>
            <a:r>
              <a:rPr dirty="0" sz="2000" spc="-5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6</a:t>
            </a:r>
            <a:r>
              <a:rPr dirty="0" sz="2000" spc="-2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–</a:t>
            </a:r>
            <a:r>
              <a:rPr dirty="0" sz="2000" spc="-1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9+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months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recruit</a:t>
            </a:r>
            <a:r>
              <a:rPr dirty="0" sz="2000" spc="-5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most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specialties.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Up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$250K</a:t>
            </a:r>
            <a:r>
              <a:rPr dirty="0" sz="2000" spc="-3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invested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candidate,</a:t>
            </a:r>
            <a:r>
              <a:rPr dirty="0" sz="2000" spc="-4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including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marketing,</a:t>
            </a:r>
            <a:r>
              <a:rPr dirty="0" sz="2000" spc="-5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interview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expenses,</a:t>
            </a:r>
            <a:r>
              <a:rPr dirty="0" sz="2000" spc="-6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sign-on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bonus</a:t>
            </a:r>
            <a:r>
              <a:rPr dirty="0" sz="2000" spc="-2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and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relocation</a:t>
            </a:r>
            <a:r>
              <a:rPr dirty="0" sz="2000" spc="-3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stipend.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Lost</a:t>
            </a:r>
            <a:r>
              <a:rPr dirty="0" sz="2000" spc="-5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revenue</a:t>
            </a:r>
            <a:r>
              <a:rPr dirty="0" sz="2000" spc="-3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can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easily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reach</a:t>
            </a:r>
            <a:r>
              <a:rPr dirty="0" sz="2000" spc="-4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$1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million</a:t>
            </a:r>
            <a:r>
              <a:rPr dirty="0" sz="2000" spc="-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during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475A"/>
                </a:solidFill>
                <a:latin typeface="Arial"/>
                <a:cs typeface="Arial"/>
              </a:rPr>
              <a:t>single</a:t>
            </a:r>
            <a:r>
              <a:rPr dirty="0" sz="2000" spc="-5">
                <a:solidFill>
                  <a:srgbClr val="29475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9475A"/>
                </a:solidFill>
                <a:latin typeface="Arial"/>
                <a:cs typeface="Arial"/>
              </a:rPr>
              <a:t>vacancy.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5182" y="377747"/>
            <a:ext cx="6472555" cy="1013460"/>
          </a:xfrm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2261870" marR="5080" indent="-2249805">
              <a:lnSpc>
                <a:spcPct val="80000"/>
              </a:lnSpc>
              <a:spcBef>
                <a:spcPts val="960"/>
              </a:spcBef>
            </a:pPr>
            <a:r>
              <a:rPr dirty="0"/>
              <a:t>PHYSICIAN</a:t>
            </a:r>
            <a:r>
              <a:rPr dirty="0" spc="-114"/>
              <a:t> </a:t>
            </a:r>
            <a:r>
              <a:rPr dirty="0" spc="-10"/>
              <a:t>RECRUITMENT:</a:t>
            </a:r>
            <a:r>
              <a:rPr dirty="0" spc="-110"/>
              <a:t> </a:t>
            </a:r>
            <a:r>
              <a:rPr dirty="0"/>
              <a:t>BY</a:t>
            </a:r>
            <a:r>
              <a:rPr dirty="0" spc="-90"/>
              <a:t> </a:t>
            </a:r>
            <a:r>
              <a:rPr dirty="0" spc="-25"/>
              <a:t>THE </a:t>
            </a:r>
            <a:r>
              <a:rPr dirty="0" spc="-10"/>
              <a:t>NUMBERS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0"/>
            <a:ext cx="9153525" cy="6858000"/>
            <a:chOff x="-4762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66318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9143"/>
              <a:ext cx="9144000" cy="5655945"/>
            </a:xfrm>
            <a:custGeom>
              <a:avLst/>
              <a:gdLst/>
              <a:ahLst/>
              <a:cxnLst/>
              <a:rect l="l" t="t" r="r" b="b"/>
              <a:pathLst>
                <a:path w="9144000" h="5655945">
                  <a:moveTo>
                    <a:pt x="9144000" y="0"/>
                  </a:moveTo>
                  <a:lnTo>
                    <a:pt x="0" y="0"/>
                  </a:lnTo>
                  <a:lnTo>
                    <a:pt x="0" y="5655564"/>
                  </a:lnTo>
                  <a:lnTo>
                    <a:pt x="9144000" y="56555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2C789">
                <a:alpha val="7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9143"/>
              <a:ext cx="9144000" cy="5655945"/>
            </a:xfrm>
            <a:custGeom>
              <a:avLst/>
              <a:gdLst/>
              <a:ahLst/>
              <a:cxnLst/>
              <a:rect l="l" t="t" r="r" b="b"/>
              <a:pathLst>
                <a:path w="9144000" h="5655945">
                  <a:moveTo>
                    <a:pt x="0" y="0"/>
                  </a:moveTo>
                  <a:lnTo>
                    <a:pt x="9144000" y="0"/>
                  </a:lnTo>
                  <a:lnTo>
                    <a:pt x="9144000" y="5655564"/>
                  </a:lnTo>
                  <a:lnTo>
                    <a:pt x="0" y="56555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746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5267" y="1822996"/>
            <a:ext cx="7650480" cy="2225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AFBFC"/>
                </a:solidFill>
                <a:latin typeface="Arial"/>
                <a:cs typeface="Arial"/>
              </a:rPr>
              <a:t>Physician</a:t>
            </a:r>
            <a:r>
              <a:rPr dirty="0" sz="4800" spc="3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FAFBFC"/>
                </a:solidFill>
                <a:latin typeface="Arial"/>
                <a:cs typeface="Arial"/>
              </a:rPr>
              <a:t>Recruitment</a:t>
            </a:r>
            <a:endParaRPr sz="4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40"/>
              </a:spcBef>
            </a:pP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Digital</a:t>
            </a:r>
            <a:r>
              <a:rPr dirty="0" sz="3200" spc="-2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sourcing</a:t>
            </a:r>
            <a:r>
              <a:rPr dirty="0" sz="3200" spc="-50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is</a:t>
            </a:r>
            <a:r>
              <a:rPr dirty="0" sz="3200" spc="-2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the</a:t>
            </a:r>
            <a:r>
              <a:rPr dirty="0" sz="3200" spc="-2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smart</a:t>
            </a:r>
            <a:r>
              <a:rPr dirty="0" sz="3200" spc="-3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way</a:t>
            </a:r>
            <a:r>
              <a:rPr dirty="0" sz="3200" spc="-2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to</a:t>
            </a:r>
            <a:r>
              <a:rPr dirty="0" sz="3200" spc="-2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spc="-10" b="0">
                <a:solidFill>
                  <a:srgbClr val="FAFBFC"/>
                </a:solidFill>
                <a:latin typeface="Arial"/>
                <a:cs typeface="Arial"/>
              </a:rPr>
              <a:t>quickly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and</a:t>
            </a:r>
            <a:r>
              <a:rPr dirty="0" sz="3200" spc="-60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cost</a:t>
            </a:r>
            <a:r>
              <a:rPr dirty="0" sz="3200" spc="-70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effectively</a:t>
            </a:r>
            <a:r>
              <a:rPr dirty="0" sz="3200" spc="-4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engage</a:t>
            </a:r>
            <a:r>
              <a:rPr dirty="0" sz="3200" spc="-6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the</a:t>
            </a:r>
            <a:r>
              <a:rPr dirty="0" sz="3200" spc="-4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spc="-10" b="0">
                <a:solidFill>
                  <a:srgbClr val="FAFBFC"/>
                </a:solidFill>
                <a:latin typeface="Arial"/>
                <a:cs typeface="Arial"/>
              </a:rPr>
              <a:t>right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candidates</a:t>
            </a:r>
            <a:r>
              <a:rPr dirty="0" sz="3200" spc="-6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and</a:t>
            </a:r>
            <a:r>
              <a:rPr dirty="0" sz="3200" spc="-40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score</a:t>
            </a:r>
            <a:r>
              <a:rPr dirty="0" sz="3200" spc="-6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AFBFC"/>
                </a:solidFill>
                <a:latin typeface="Arial"/>
                <a:cs typeface="Arial"/>
              </a:rPr>
              <a:t>better</a:t>
            </a:r>
            <a:r>
              <a:rPr dirty="0" sz="3200" spc="-45" b="0">
                <a:solidFill>
                  <a:srgbClr val="FAFBFC"/>
                </a:solidFill>
                <a:latin typeface="Arial"/>
                <a:cs typeface="Arial"/>
              </a:rPr>
              <a:t> </a:t>
            </a:r>
            <a:r>
              <a:rPr dirty="0" sz="3200" spc="-10" b="0">
                <a:solidFill>
                  <a:srgbClr val="FAFBFC"/>
                </a:solidFill>
                <a:latin typeface="Arial"/>
                <a:cs typeface="Arial"/>
              </a:rPr>
              <a:t>hires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5A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Kristen Myers (JPS-ATL)</dc:creator>
  <dc:title>PowerPoint Presentation</dc:title>
  <dcterms:created xsi:type="dcterms:W3CDTF">2022-10-10T15:42:21Z</dcterms:created>
  <dcterms:modified xsi:type="dcterms:W3CDTF">2022-10-10T15:42:21Z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0x010100A44163C890F5B04288CDDA0C06AD102F</vt:lpwstr>
  </property>
  <property fmtid="{D5CDD505-2E9C-101B-9397-08002B2CF9AE}" pid="3" name="Created">
    <vt:filetime>2022-10-10T00:00:00Z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2022-10-10T00:00:00Z</vt:filetime>
  </property>
  <property fmtid="{D5CDD505-2E9C-101B-9397-08002B2CF9AE}" pid="6" name="Producer">
    <vt:lpwstr>Adobe PDF Library 22.2.244</vt:lpwstr>
  </property>
</Properties>
</file>