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8" r:id="rId4"/>
  </p:sldMasterIdLst>
  <p:notesMasterIdLst>
    <p:notesMasterId r:id="rId31"/>
  </p:notesMasterIdLst>
  <p:sldIdLst>
    <p:sldId id="339" r:id="rId5"/>
    <p:sldId id="1448942687" r:id="rId6"/>
    <p:sldId id="1448942688" r:id="rId7"/>
    <p:sldId id="1448942689" r:id="rId8"/>
    <p:sldId id="1228" r:id="rId9"/>
    <p:sldId id="1448942697" r:id="rId10"/>
    <p:sldId id="1448942683" r:id="rId11"/>
    <p:sldId id="1448942684" r:id="rId12"/>
    <p:sldId id="815" r:id="rId13"/>
    <p:sldId id="1448942681" r:id="rId14"/>
    <p:sldId id="1448942696" r:id="rId15"/>
    <p:sldId id="1448942699" r:id="rId16"/>
    <p:sldId id="353" r:id="rId17"/>
    <p:sldId id="1448942698" r:id="rId18"/>
    <p:sldId id="1448942700" r:id="rId19"/>
    <p:sldId id="1448942701" r:id="rId20"/>
    <p:sldId id="1448942702" r:id="rId21"/>
    <p:sldId id="1448942703" r:id="rId22"/>
    <p:sldId id="1448942704" r:id="rId23"/>
    <p:sldId id="1448942705" r:id="rId24"/>
    <p:sldId id="1448942706" r:id="rId25"/>
    <p:sldId id="1448942710" r:id="rId26"/>
    <p:sldId id="1448942711" r:id="rId27"/>
    <p:sldId id="1448942712" r:id="rId28"/>
    <p:sldId id="340" r:id="rId29"/>
    <p:sldId id="338" r:id="rId3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829C"/>
    <a:srgbClr val="69767D"/>
    <a:srgbClr val="119CD9"/>
    <a:srgbClr val="8CC34B"/>
    <a:srgbClr val="FFFFFF"/>
    <a:srgbClr val="818186"/>
    <a:srgbClr val="BDBFC0"/>
    <a:srgbClr val="002E6D"/>
    <a:srgbClr val="DADADC"/>
    <a:srgbClr val="F8992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54" d="100"/>
          <a:sy n="54" d="100"/>
        </p:scale>
        <p:origin x="1124" y="5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theme" Target="theme/theme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presProps" Target="pres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tableStyles" Target="tableStyles.xml"/><Relationship Id="rId8" Type="http://schemas.openxmlformats.org/officeDocument/2006/relationships/slide" Target="slides/slide4.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128" b="1" i="0" u="none" strike="noStrike" kern="1200" baseline="0">
                <a:solidFill>
                  <a:schemeClr val="tx2"/>
                </a:solidFill>
                <a:latin typeface="+mn-lt"/>
                <a:ea typeface="+mn-ea"/>
                <a:cs typeface="+mn-cs"/>
              </a:defRPr>
            </a:pPr>
            <a:r>
              <a:rPr lang="en-US" baseline="0" dirty="0">
                <a:solidFill>
                  <a:schemeClr val="tx1"/>
                </a:solidFill>
              </a:rPr>
              <a:t>UCC DSH Trend (in $Billions)</a:t>
            </a:r>
          </a:p>
        </c:rich>
      </c:tx>
      <c:layout>
        <c:manualLayout>
          <c:xMode val="edge"/>
          <c:yMode val="edge"/>
          <c:x val="0.389708496623967"/>
          <c:y val="0"/>
        </c:manualLayout>
      </c:layout>
      <c:overlay val="0"/>
      <c:spPr>
        <a:noFill/>
        <a:ln>
          <a:noFill/>
        </a:ln>
        <a:effectLst/>
      </c:spPr>
      <c:txPr>
        <a:bodyPr rot="0" spcFirstLastPara="1" vertOverflow="ellipsis" vert="horz" wrap="square" anchor="ctr" anchorCtr="1"/>
        <a:lstStyle/>
        <a:p>
          <a:pPr>
            <a:defRPr sz="2128" b="1" i="0" u="none" strike="noStrike" kern="1200" baseline="0">
              <a:solidFill>
                <a:schemeClr val="tx2"/>
              </a:solidFill>
              <a:latin typeface="+mn-lt"/>
              <a:ea typeface="+mn-ea"/>
              <a:cs typeface="+mn-cs"/>
            </a:defRPr>
          </a:pPr>
          <a:endParaRPr lang="en-US"/>
        </a:p>
      </c:txPr>
    </c:title>
    <c:autoTitleDeleted val="0"/>
    <c:plotArea>
      <c:layout/>
      <c:lineChart>
        <c:grouping val="standard"/>
        <c:varyColors val="0"/>
        <c:ser>
          <c:idx val="0"/>
          <c:order val="0"/>
          <c:tx>
            <c:strRef>
              <c:f>Sheet1!$B$1</c:f>
              <c:strCache>
                <c:ptCount val="1"/>
                <c:pt idx="0">
                  <c:v>Factor 1 = 75% of what would have been paid under the DSH methodology</c:v>
                </c:pt>
              </c:strCache>
            </c:strRef>
          </c:tx>
          <c:spPr>
            <a:ln w="31750" cap="rnd">
              <a:solidFill>
                <a:schemeClr val="accent1"/>
              </a:solidFill>
              <a:round/>
            </a:ln>
            <a:effectLst/>
          </c:spPr>
          <c:marker>
            <c:symbol val="none"/>
          </c:marker>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rgbClr val="2E5B7B"/>
                    </a:solidFill>
                    <a:latin typeface="+mn-lt"/>
                    <a:ea typeface="+mn-ea"/>
                    <a:cs typeface="+mn-cs"/>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2">
                          <a:lumMod val="35000"/>
                          <a:lumOff val="65000"/>
                        </a:schemeClr>
                      </a:solidFill>
                    </a:ln>
                    <a:effectLst/>
                  </c:spPr>
                </c15:leaderLines>
              </c:ext>
            </c:extLst>
          </c:dLbls>
          <c:cat>
            <c:strRef>
              <c:f>Sheet1!$A$2:$A$11</c:f>
              <c:strCache>
                <c:ptCount val="10"/>
                <c:pt idx="0">
                  <c:v>FY 2014</c:v>
                </c:pt>
                <c:pt idx="1">
                  <c:v>FY 2015</c:v>
                </c:pt>
                <c:pt idx="2">
                  <c:v>FY 2016</c:v>
                </c:pt>
                <c:pt idx="3">
                  <c:v>FY 2017</c:v>
                </c:pt>
                <c:pt idx="4">
                  <c:v>FY 2018</c:v>
                </c:pt>
                <c:pt idx="5">
                  <c:v>FY 2019</c:v>
                </c:pt>
                <c:pt idx="6">
                  <c:v>FY 2020 </c:v>
                </c:pt>
                <c:pt idx="7">
                  <c:v>FY 2021 </c:v>
                </c:pt>
                <c:pt idx="8">
                  <c:v>FY 2022</c:v>
                </c:pt>
                <c:pt idx="9">
                  <c:v>FY 2023</c:v>
                </c:pt>
              </c:strCache>
            </c:strRef>
          </c:cat>
          <c:val>
            <c:numRef>
              <c:f>Sheet1!$B$2:$B$11</c:f>
              <c:numCache>
                <c:formatCode>_("$"* #,##0.000_);_("$"* \(#,##0.000\);_("$"* "-"???_);_(@_)</c:formatCode>
                <c:ptCount val="10"/>
                <c:pt idx="0">
                  <c:v>9.593</c:v>
                </c:pt>
                <c:pt idx="1">
                  <c:v>10.038</c:v>
                </c:pt>
                <c:pt idx="2">
                  <c:v>10.058</c:v>
                </c:pt>
                <c:pt idx="3">
                  <c:v>10.798</c:v>
                </c:pt>
                <c:pt idx="4">
                  <c:v>11.664999999999999</c:v>
                </c:pt>
                <c:pt idx="5">
                  <c:v>12.254</c:v>
                </c:pt>
                <c:pt idx="6">
                  <c:v>12.436999999999999</c:v>
                </c:pt>
                <c:pt idx="7">
                  <c:v>11.378</c:v>
                </c:pt>
                <c:pt idx="8">
                  <c:v>10.489000000000001</c:v>
                </c:pt>
                <c:pt idx="9">
                  <c:v>10.462</c:v>
                </c:pt>
              </c:numCache>
            </c:numRef>
          </c:val>
          <c:smooth val="0"/>
          <c:extLst>
            <c:ext xmlns:c16="http://schemas.microsoft.com/office/drawing/2014/chart" uri="{C3380CC4-5D6E-409C-BE32-E72D297353CC}">
              <c16:uniqueId val="{00000000-3461-424F-ACFB-79A5612C0AA5}"/>
            </c:ext>
          </c:extLst>
        </c:ser>
        <c:ser>
          <c:idx val="1"/>
          <c:order val="1"/>
          <c:tx>
            <c:strRef>
              <c:f>Sheet1!$C$1</c:f>
              <c:strCache>
                <c:ptCount val="1"/>
                <c:pt idx="0">
                  <c:v>UCC DSH Pool = Total Actually Paid</c:v>
                </c:pt>
              </c:strCache>
            </c:strRef>
          </c:tx>
          <c:spPr>
            <a:ln w="31750" cap="rnd">
              <a:solidFill>
                <a:schemeClr val="accent2"/>
              </a:solidFill>
              <a:round/>
            </a:ln>
            <a:effectLst/>
          </c:spPr>
          <c:marker>
            <c:symbol val="none"/>
          </c:marker>
          <c:dLbls>
            <c:dLbl>
              <c:idx val="0"/>
              <c:layout>
                <c:manualLayout>
                  <c:x val="-2.8685215897971256E-2"/>
                  <c:y val="3.6359140452271052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3461-424F-ACFB-79A5612C0AA5}"/>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rgbClr val="2E5B7B"/>
                    </a:solidFill>
                    <a:latin typeface="+mn-lt"/>
                    <a:ea typeface="+mn-ea"/>
                    <a:cs typeface="+mn-cs"/>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2">
                          <a:lumMod val="35000"/>
                          <a:lumOff val="65000"/>
                        </a:schemeClr>
                      </a:solidFill>
                    </a:ln>
                    <a:effectLst/>
                  </c:spPr>
                </c15:leaderLines>
              </c:ext>
            </c:extLst>
          </c:dLbls>
          <c:cat>
            <c:strRef>
              <c:f>Sheet1!$A$2:$A$11</c:f>
              <c:strCache>
                <c:ptCount val="10"/>
                <c:pt idx="0">
                  <c:v>FY 2014</c:v>
                </c:pt>
                <c:pt idx="1">
                  <c:v>FY 2015</c:v>
                </c:pt>
                <c:pt idx="2">
                  <c:v>FY 2016</c:v>
                </c:pt>
                <c:pt idx="3">
                  <c:v>FY 2017</c:v>
                </c:pt>
                <c:pt idx="4">
                  <c:v>FY 2018</c:v>
                </c:pt>
                <c:pt idx="5">
                  <c:v>FY 2019</c:v>
                </c:pt>
                <c:pt idx="6">
                  <c:v>FY 2020 </c:v>
                </c:pt>
                <c:pt idx="7">
                  <c:v>FY 2021 </c:v>
                </c:pt>
                <c:pt idx="8">
                  <c:v>FY 2022</c:v>
                </c:pt>
                <c:pt idx="9">
                  <c:v>FY 2023</c:v>
                </c:pt>
              </c:strCache>
            </c:strRef>
          </c:cat>
          <c:val>
            <c:numRef>
              <c:f>Sheet1!$C$2:$C$11</c:f>
              <c:numCache>
                <c:formatCode>_("$"* #,##0.000_);_("$"* \(#,##0.000\);_("$"* "-"???_);_(@_)</c:formatCode>
                <c:ptCount val="10"/>
                <c:pt idx="0">
                  <c:v>9.0459999999999994</c:v>
                </c:pt>
                <c:pt idx="1">
                  <c:v>7.6479999999999997</c:v>
                </c:pt>
                <c:pt idx="2">
                  <c:v>6.4059999999999997</c:v>
                </c:pt>
                <c:pt idx="3">
                  <c:v>5.9770000000000003</c:v>
                </c:pt>
                <c:pt idx="4">
                  <c:v>6.7670000000000003</c:v>
                </c:pt>
                <c:pt idx="5">
                  <c:v>8.2729999999999997</c:v>
                </c:pt>
                <c:pt idx="6">
                  <c:v>8.35</c:v>
                </c:pt>
                <c:pt idx="7">
                  <c:v>8.2899999999999991</c:v>
                </c:pt>
                <c:pt idx="8">
                  <c:v>7.1920000000000002</c:v>
                </c:pt>
                <c:pt idx="9">
                  <c:v>6.8739999999999997</c:v>
                </c:pt>
              </c:numCache>
            </c:numRef>
          </c:val>
          <c:smooth val="0"/>
          <c:extLst>
            <c:ext xmlns:c16="http://schemas.microsoft.com/office/drawing/2014/chart" uri="{C3380CC4-5D6E-409C-BE32-E72D297353CC}">
              <c16:uniqueId val="{00000002-3461-424F-ACFB-79A5612C0AA5}"/>
            </c:ext>
          </c:extLst>
        </c:ser>
        <c:dLbls>
          <c:dLblPos val="t"/>
          <c:showLegendKey val="0"/>
          <c:showVal val="1"/>
          <c:showCatName val="0"/>
          <c:showSerName val="0"/>
          <c:showPercent val="0"/>
          <c:showBubbleSize val="0"/>
        </c:dLbls>
        <c:smooth val="0"/>
        <c:axId val="587702680"/>
        <c:axId val="587703464"/>
      </c:lineChart>
      <c:catAx>
        <c:axId val="587702680"/>
        <c:scaling>
          <c:orientation val="minMax"/>
        </c:scaling>
        <c:delete val="0"/>
        <c:axPos val="b"/>
        <c:numFmt formatCode="General" sourceLinked="1"/>
        <c:majorTickMark val="out"/>
        <c:minorTickMark val="none"/>
        <c:tickLblPos val="nextTo"/>
        <c:spPr>
          <a:noFill/>
          <a:ln w="9525" cap="flat" cmpd="sng" algn="ctr">
            <a:solidFill>
              <a:schemeClr val="tx2">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2"/>
                </a:solidFill>
                <a:latin typeface="+mn-lt"/>
                <a:ea typeface="+mn-ea"/>
                <a:cs typeface="+mn-cs"/>
              </a:defRPr>
            </a:pPr>
            <a:endParaRPr lang="en-US"/>
          </a:p>
        </c:txPr>
        <c:crossAx val="587703464"/>
        <c:crosses val="autoZero"/>
        <c:auto val="1"/>
        <c:lblAlgn val="ctr"/>
        <c:lblOffset val="100"/>
        <c:noMultiLvlLbl val="0"/>
      </c:catAx>
      <c:valAx>
        <c:axId val="587703464"/>
        <c:scaling>
          <c:orientation val="minMax"/>
        </c:scaling>
        <c:delete val="0"/>
        <c:axPos val="l"/>
        <c:majorGridlines>
          <c:spPr>
            <a:ln w="9525" cap="flat" cmpd="sng" algn="ctr">
              <a:solidFill>
                <a:schemeClr val="tx2">
                  <a:lumMod val="15000"/>
                  <a:lumOff val="85000"/>
                </a:schemeClr>
              </a:solidFill>
              <a:round/>
            </a:ln>
            <a:effectLst/>
          </c:spPr>
        </c:majorGridlines>
        <c:numFmt formatCode="_(&quot;$&quot;* #,##0.000_);_(&quot;$&quot;* \(#,##0.000\);_(&quot;$&quot;* &quot;-&quot;???_);_(@_)"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rgbClr val="2E5B7B"/>
                </a:solidFill>
                <a:latin typeface="+mn-lt"/>
                <a:ea typeface="+mn-ea"/>
                <a:cs typeface="+mn-cs"/>
              </a:defRPr>
            </a:pPr>
            <a:endParaRPr lang="en-US"/>
          </a:p>
        </c:txPr>
        <c:crossAx val="587702680"/>
        <c:crosses val="autoZero"/>
        <c:crossBetween val="between"/>
      </c:valAx>
      <c:spPr>
        <a:noFill/>
        <a:ln w="25400">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2"/>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31">
  <cs:axisTitle>
    <cs:lnRef idx="0"/>
    <cs:fillRef idx="0"/>
    <cs:effectRef idx="0"/>
    <cs:fontRef idx="minor">
      <a:schemeClr val="tx2"/>
    </cs:fontRef>
    <cs:defRPr sz="1197" b="1" kern="1200"/>
  </cs:axisTitle>
  <cs:categoryAxis>
    <cs:lnRef idx="0"/>
    <cs:fillRef idx="0"/>
    <cs:effectRef idx="0"/>
    <cs:fontRef idx="minor">
      <a:schemeClr val="tx2"/>
    </cs:fontRef>
    <cs:spPr>
      <a:ln w="9525" cap="flat" cmpd="sng" algn="ctr">
        <a:solidFill>
          <a:schemeClr val="tx2">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2">
            <a:lumMod val="15000"/>
            <a:lumOff val="85000"/>
          </a:schemeClr>
        </a:solidFill>
        <a:round/>
      </a:ln>
    </cs:spPr>
    <cs:defRPr sz="1197" kern="1200"/>
  </cs:chartArea>
  <cs:dataLabel>
    <cs:lnRef idx="0"/>
    <cs:fillRef idx="0"/>
    <cs:effectRef idx="0"/>
    <cs:fontRef idx="minor">
      <a:schemeClr val="tx2"/>
    </cs:fontRef>
    <cs:defRPr sz="1197" kern="1200"/>
  </cs:dataLabel>
  <cs:dataLabelCallout>
    <cs:lnRef idx="0"/>
    <cs:fillRef idx="0"/>
    <cs:effectRef idx="0"/>
    <cs:fontRef idx="minor">
      <a:schemeClr val="dk2">
        <a:lumMod val="7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2"/>
    <cs:fontRef idx="minor">
      <a:schemeClr val="tx2"/>
    </cs:fontRef>
  </cs:dataPoint>
  <cs:dataPoint3D>
    <cs:lnRef idx="0"/>
    <cs:fillRef idx="3">
      <cs:styleClr val="auto"/>
    </cs:fillRef>
    <cs:effectRef idx="2"/>
    <cs:fontRef idx="minor">
      <a:schemeClr val="tx2"/>
    </cs:fontRef>
  </cs:dataPoint3D>
  <cs:dataPointLine>
    <cs:lnRef idx="0">
      <cs:styleClr val="auto"/>
    </cs:lnRef>
    <cs:fillRef idx="3"/>
    <cs:effectRef idx="2"/>
    <cs:fontRef idx="minor">
      <a:schemeClr val="tx2"/>
    </cs:fontRef>
    <cs:spPr>
      <a:ln w="31750" cap="rnd">
        <a:solidFill>
          <a:schemeClr val="phClr"/>
        </a:solidFill>
        <a:round/>
      </a:ln>
    </cs:spPr>
  </cs:dataPointLine>
  <cs:dataPointMarker>
    <cs:lnRef idx="0"/>
    <cs:fillRef idx="3">
      <cs:styleClr val="auto"/>
    </cs:fillRef>
    <cs:effectRef idx="2"/>
    <cs:fontRef idx="minor">
      <a:schemeClr val="tx2"/>
    </cs:fontRef>
    <cs:spPr>
      <a:ln w="12700">
        <a:solidFill>
          <a:schemeClr val="lt2"/>
        </a:solidFill>
        <a:round/>
      </a:ln>
    </cs:spPr>
  </cs:dataPointMarker>
  <cs:dataPointMarkerLayout symbol="circle" size="6"/>
  <cs:dataPointWireframe>
    <cs:lnRef idx="0">
      <cs:styleClr val="auto"/>
    </cs:lnRef>
    <cs:fillRef idx="3"/>
    <cs:effectRef idx="2"/>
    <cs:fontRef idx="minor">
      <a:schemeClr val="tx2"/>
    </cs:fontRef>
    <cs:spPr>
      <a:ln w="9525" cap="rnd">
        <a:solidFill>
          <a:schemeClr val="phClr"/>
        </a:solidFill>
        <a:round/>
      </a:ln>
    </cs:spPr>
  </cs:dataPointWireframe>
  <cs:dataTable>
    <cs:lnRef idx="0"/>
    <cs:fillRef idx="0"/>
    <cs:effectRef idx="0"/>
    <cs:fontRef idx="minor">
      <a:schemeClr val="tx2"/>
    </cs:fontRef>
    <cs:spPr>
      <a:ln w="9525">
        <a:solidFill>
          <a:schemeClr val="tx2">
            <a:lumMod val="15000"/>
            <a:lumOff val="85000"/>
          </a:schemeClr>
        </a:solidFill>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2"/>
    </cs:fontRef>
    <cs:spPr>
      <a:ln w="9525">
        <a:solidFill>
          <a:schemeClr val="tx2">
            <a:lumMod val="60000"/>
            <a:lumOff val="40000"/>
          </a:schemeClr>
        </a:solidFill>
        <a:prstDash val="dash"/>
      </a:ln>
    </cs:spPr>
  </cs:dropLine>
  <cs:errorBar>
    <cs:lnRef idx="0"/>
    <cs:fillRef idx="0"/>
    <cs:effectRef idx="0"/>
    <cs:fontRef idx="minor">
      <a:schemeClr val="tx2"/>
    </cs:fontRef>
    <cs:spPr>
      <a:ln w="9525">
        <a:solidFill>
          <a:schemeClr val="tx2">
            <a:lumMod val="75000"/>
          </a:schemeClr>
        </a:solidFill>
        <a:round/>
      </a:ln>
    </cs:spPr>
  </cs:errorBar>
  <cs:floor>
    <cs:lnRef idx="0"/>
    <cs:fillRef idx="0"/>
    <cs:effectRef idx="0"/>
    <cs:fontRef idx="minor">
      <a:schemeClr val="tx2"/>
    </cs:fontRef>
  </cs:floor>
  <cs:gridlineMajor>
    <cs:lnRef idx="0"/>
    <cs:fillRef idx="0"/>
    <cs:effectRef idx="0"/>
    <cs:fontRef idx="minor">
      <a:schemeClr val="tx2"/>
    </cs:fontRef>
    <cs:spPr>
      <a:ln w="9525" cap="flat" cmpd="sng" algn="ctr">
        <a:solidFill>
          <a:schemeClr val="tx2">
            <a:lumMod val="15000"/>
            <a:lumOff val="85000"/>
          </a:schemeClr>
        </a:solidFill>
        <a:round/>
      </a:ln>
    </cs:spPr>
  </cs:gridlineMajor>
  <cs:gridlineMinor>
    <cs:lnRef idx="0"/>
    <cs:fillRef idx="0"/>
    <cs:effectRef idx="0"/>
    <cs:fontRef idx="minor">
      <a:schemeClr val="tx2"/>
    </cs:fontRef>
    <cs:spPr>
      <a:ln>
        <a:solidFill>
          <a:schemeClr val="tx2">
            <a:lumMod val="5000"/>
            <a:lumOff val="95000"/>
          </a:schemeClr>
        </a:solidFill>
      </a:ln>
    </cs:spPr>
  </cs:gridlineMinor>
  <cs:hiLoLine>
    <cs:lnRef idx="0"/>
    <cs:fillRef idx="0"/>
    <cs:effectRef idx="0"/>
    <cs:fontRef idx="minor">
      <a:schemeClr val="tx2"/>
    </cs:fontRef>
    <cs:spPr>
      <a:ln w="9525">
        <a:solidFill>
          <a:schemeClr val="tx2">
            <a:lumMod val="60000"/>
            <a:lumOff val="40000"/>
          </a:schemeClr>
        </a:solidFill>
        <a:prstDash val="dash"/>
      </a:ln>
    </cs:spPr>
  </cs:hiLoLine>
  <cs:leaderLine>
    <cs:lnRef idx="0"/>
    <cs:fillRef idx="0"/>
    <cs:effectRef idx="0"/>
    <cs:fontRef idx="minor">
      <a:schemeClr val="tx2"/>
    </cs:fontRef>
    <cs:spPr>
      <a:ln w="9525">
        <a:solidFill>
          <a:schemeClr val="tx2">
            <a:lumMod val="35000"/>
            <a:lumOff val="65000"/>
          </a:schemeClr>
        </a:solidFill>
      </a:ln>
    </cs:spPr>
  </cs:leaderLine>
  <cs:legend>
    <cs:lnRef idx="0"/>
    <cs:fillRef idx="0"/>
    <cs:effectRef idx="0"/>
    <cs:fontRef idx="minor">
      <a:schemeClr val="tx2"/>
    </cs:fontRef>
    <cs:defRPr sz="1197" kern="1200"/>
  </cs:legend>
  <cs:plotArea>
    <cs:lnRef idx="0"/>
    <cs:fillRef idx="0"/>
    <cs:effectRef idx="0"/>
    <cs:fontRef idx="minor">
      <a:schemeClr val="tx2"/>
    </cs:fontRef>
  </cs:plotArea>
  <cs:plotArea3D>
    <cs:lnRef idx="0"/>
    <cs:fillRef idx="0"/>
    <cs:effectRef idx="0"/>
    <cs:fontRef idx="minor">
      <a:schemeClr val="tx2"/>
    </cs:fontRef>
  </cs:plotArea3D>
  <cs:seriesAxis>
    <cs:lnRef idx="0"/>
    <cs:fillRef idx="0"/>
    <cs:effectRef idx="0"/>
    <cs:fontRef idx="minor">
      <a:schemeClr val="tx2"/>
    </cs:fontRef>
    <cs:spPr>
      <a:ln w="9525" cap="flat" cmpd="sng" algn="ctr">
        <a:solidFill>
          <a:schemeClr val="tx2">
            <a:lumMod val="15000"/>
            <a:lumOff val="85000"/>
          </a:schemeClr>
        </a:solidFill>
        <a:round/>
      </a:ln>
    </cs:spPr>
    <cs:defRPr sz="1197" kern="1200"/>
  </cs:seriesAxis>
  <cs:seriesLine>
    <cs:lnRef idx="0"/>
    <cs:fillRef idx="0"/>
    <cs:effectRef idx="0"/>
    <cs:fontRef idx="minor">
      <a:schemeClr val="tx2"/>
    </cs:fontRef>
    <cs:spPr>
      <a:ln w="9525">
        <a:solidFill>
          <a:schemeClr val="tx2">
            <a:lumMod val="60000"/>
            <a:lumOff val="40000"/>
          </a:schemeClr>
        </a:solidFill>
        <a:prstDash val="dash"/>
      </a:ln>
    </cs:spPr>
  </cs:seriesLine>
  <cs:title>
    <cs:lnRef idx="0"/>
    <cs:fillRef idx="0"/>
    <cs:effectRef idx="0"/>
    <cs:fontRef idx="minor">
      <a:schemeClr val="tx2"/>
    </cs:fontRef>
    <cs:defRPr sz="2128" b="1" kern="1200"/>
  </cs:title>
  <cs:trendline>
    <cs:lnRef idx="0">
      <cs:styleClr val="auto"/>
    </cs:lnRef>
    <cs:fillRef idx="0"/>
    <cs:effectRef idx="0"/>
    <cs:fontRef idx="minor">
      <a:schemeClr val="tx2"/>
    </cs:fontRef>
    <cs:spPr>
      <a:ln w="19050" cap="rnd">
        <a:solidFill>
          <a:schemeClr val="phClr"/>
        </a:solidFill>
        <a:prstDash val="sysDash"/>
      </a:ln>
    </cs:spPr>
  </cs:trendline>
  <cs:trendlineLabel>
    <cs:lnRef idx="0"/>
    <cs:fillRef idx="0"/>
    <cs:effectRef idx="0"/>
    <cs:fontRef idx="minor">
      <a:schemeClr val="tx2"/>
    </cs:fontRef>
    <cs:defRPr sz="1197" kern="1200"/>
  </cs:trendlineLabel>
  <cs:upBar>
    <cs:lnRef idx="0"/>
    <cs:fillRef idx="0"/>
    <cs:effectRef idx="0"/>
    <cs:fontRef idx="minor">
      <a:schemeClr val="tx2"/>
    </cs:fontRef>
    <cs:spPr>
      <a:solidFill>
        <a:schemeClr val="lt1"/>
      </a:solidFill>
      <a:ln w="9525">
        <a:solidFill>
          <a:schemeClr val="tx1">
            <a:lumMod val="15000"/>
            <a:lumOff val="85000"/>
          </a:schemeClr>
        </a:solidFill>
      </a:ln>
    </cs:spPr>
  </cs:upBar>
  <cs:valueAxis>
    <cs:lnRef idx="0"/>
    <cs:fillRef idx="0"/>
    <cs:effectRef idx="0"/>
    <cs:fontRef idx="minor">
      <a:schemeClr val="tx2"/>
    </cs:fontRef>
    <cs:defRPr sz="1197" kern="1200"/>
  </cs:valueAxis>
  <cs:wall>
    <cs:lnRef idx="0"/>
    <cs:fillRef idx="0"/>
    <cs:effectRef idx="0"/>
    <cs:fontRef idx="minor">
      <a:schemeClr val="tx2"/>
    </cs:fontRef>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1F25E1A-BA86-EB4E-9CD8-C5DD71006FAB}" type="datetimeFigureOut">
              <a:rPr lang="en-US" smtClean="0"/>
              <a:t>9/27/2022</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DF7AB9A-7421-8B48-9209-69D15362C7CB}" type="slidenum">
              <a:rPr lang="en-US" smtClean="0"/>
              <a:t>‹#›</a:t>
            </a:fld>
            <a:endParaRPr lang="en-US" dirty="0"/>
          </a:p>
        </p:txBody>
      </p:sp>
    </p:spTree>
    <p:extLst>
      <p:ext uri="{BB962C8B-B14F-4D97-AF65-F5344CB8AC3E}">
        <p14:creationId xmlns:p14="http://schemas.microsoft.com/office/powerpoint/2010/main" val="206619523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endParaRPr lang="en-US" sz="1200" dirty="0">
              <a:latin typeface="Calibri (Body)"/>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E6C39A9-B548-4D68-8077-7D7824CD581C}"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67962569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endParaRPr lang="en-US" sz="1200" dirty="0">
              <a:latin typeface="Calibri (Body)"/>
            </a:endParaRPr>
          </a:p>
        </p:txBody>
      </p:sp>
      <p:sp>
        <p:nvSpPr>
          <p:cNvPr id="4" name="Slide Number Placeholder 3"/>
          <p:cNvSpPr>
            <a:spLocks noGrp="1"/>
          </p:cNvSpPr>
          <p:nvPr>
            <p:ph type="sldNum" sz="quarter" idx="5"/>
          </p:nvPr>
        </p:nvSpPr>
        <p:spPr/>
        <p:txBody>
          <a:bodyPr/>
          <a:lstStyle/>
          <a:p>
            <a:fld id="{6E6C39A9-B548-4D68-8077-7D7824CD581C}" type="slidenum">
              <a:rPr lang="en-US" smtClean="0"/>
              <a:t>15</a:t>
            </a:fld>
            <a:endParaRPr lang="en-US" dirty="0"/>
          </a:p>
        </p:txBody>
      </p:sp>
    </p:spTree>
    <p:extLst>
      <p:ext uri="{BB962C8B-B14F-4D97-AF65-F5344CB8AC3E}">
        <p14:creationId xmlns:p14="http://schemas.microsoft.com/office/powerpoint/2010/main" val="139494026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endParaRPr lang="en-US" sz="1200" dirty="0">
              <a:latin typeface="Calibri (Body)"/>
            </a:endParaRPr>
          </a:p>
        </p:txBody>
      </p:sp>
      <p:sp>
        <p:nvSpPr>
          <p:cNvPr id="4" name="Slide Number Placeholder 3"/>
          <p:cNvSpPr>
            <a:spLocks noGrp="1"/>
          </p:cNvSpPr>
          <p:nvPr>
            <p:ph type="sldNum" sz="quarter" idx="5"/>
          </p:nvPr>
        </p:nvSpPr>
        <p:spPr/>
        <p:txBody>
          <a:bodyPr/>
          <a:lstStyle/>
          <a:p>
            <a:fld id="{6E6C39A9-B548-4D68-8077-7D7824CD581C}" type="slidenum">
              <a:rPr lang="en-US" smtClean="0"/>
              <a:t>16</a:t>
            </a:fld>
            <a:endParaRPr lang="en-US" dirty="0"/>
          </a:p>
        </p:txBody>
      </p:sp>
    </p:spTree>
    <p:extLst>
      <p:ext uri="{BB962C8B-B14F-4D97-AF65-F5344CB8AC3E}">
        <p14:creationId xmlns:p14="http://schemas.microsoft.com/office/powerpoint/2010/main" val="171860480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endParaRPr lang="en-US" sz="1200" dirty="0">
              <a:latin typeface="Calibri (Body)"/>
            </a:endParaRPr>
          </a:p>
        </p:txBody>
      </p:sp>
      <p:sp>
        <p:nvSpPr>
          <p:cNvPr id="4" name="Slide Number Placeholder 3"/>
          <p:cNvSpPr>
            <a:spLocks noGrp="1"/>
          </p:cNvSpPr>
          <p:nvPr>
            <p:ph type="sldNum" sz="quarter" idx="5"/>
          </p:nvPr>
        </p:nvSpPr>
        <p:spPr/>
        <p:txBody>
          <a:bodyPr/>
          <a:lstStyle/>
          <a:p>
            <a:fld id="{6E6C39A9-B548-4D68-8077-7D7824CD581C}" type="slidenum">
              <a:rPr lang="en-US" smtClean="0"/>
              <a:t>17</a:t>
            </a:fld>
            <a:endParaRPr lang="en-US" dirty="0"/>
          </a:p>
        </p:txBody>
      </p:sp>
    </p:spTree>
    <p:extLst>
      <p:ext uri="{BB962C8B-B14F-4D97-AF65-F5344CB8AC3E}">
        <p14:creationId xmlns:p14="http://schemas.microsoft.com/office/powerpoint/2010/main" val="400388821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endParaRPr lang="en-US" sz="1200" dirty="0">
              <a:latin typeface="Calibri (Body)"/>
            </a:endParaRPr>
          </a:p>
        </p:txBody>
      </p:sp>
      <p:sp>
        <p:nvSpPr>
          <p:cNvPr id="4" name="Slide Number Placeholder 3"/>
          <p:cNvSpPr>
            <a:spLocks noGrp="1"/>
          </p:cNvSpPr>
          <p:nvPr>
            <p:ph type="sldNum" sz="quarter" idx="5"/>
          </p:nvPr>
        </p:nvSpPr>
        <p:spPr/>
        <p:txBody>
          <a:bodyPr/>
          <a:lstStyle/>
          <a:p>
            <a:fld id="{6E6C39A9-B548-4D68-8077-7D7824CD581C}" type="slidenum">
              <a:rPr lang="en-US" smtClean="0"/>
              <a:t>18</a:t>
            </a:fld>
            <a:endParaRPr lang="en-US" dirty="0"/>
          </a:p>
        </p:txBody>
      </p:sp>
    </p:spTree>
    <p:extLst>
      <p:ext uri="{BB962C8B-B14F-4D97-AF65-F5344CB8AC3E}">
        <p14:creationId xmlns:p14="http://schemas.microsoft.com/office/powerpoint/2010/main" val="244079588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endParaRPr lang="en-US" sz="1200" dirty="0">
              <a:latin typeface="Calibri (Body)"/>
            </a:endParaRPr>
          </a:p>
        </p:txBody>
      </p:sp>
      <p:sp>
        <p:nvSpPr>
          <p:cNvPr id="4" name="Slide Number Placeholder 3"/>
          <p:cNvSpPr>
            <a:spLocks noGrp="1"/>
          </p:cNvSpPr>
          <p:nvPr>
            <p:ph type="sldNum" sz="quarter" idx="5"/>
          </p:nvPr>
        </p:nvSpPr>
        <p:spPr/>
        <p:txBody>
          <a:bodyPr/>
          <a:lstStyle/>
          <a:p>
            <a:fld id="{6E6C39A9-B548-4D68-8077-7D7824CD581C}" type="slidenum">
              <a:rPr lang="en-US" smtClean="0"/>
              <a:t>19</a:t>
            </a:fld>
            <a:endParaRPr lang="en-US" dirty="0"/>
          </a:p>
        </p:txBody>
      </p:sp>
    </p:spTree>
    <p:extLst>
      <p:ext uri="{BB962C8B-B14F-4D97-AF65-F5344CB8AC3E}">
        <p14:creationId xmlns:p14="http://schemas.microsoft.com/office/powerpoint/2010/main" val="39200299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endParaRPr lang="en-US" sz="1200" dirty="0">
              <a:latin typeface="Calibri (Body)"/>
            </a:endParaRPr>
          </a:p>
        </p:txBody>
      </p:sp>
      <p:sp>
        <p:nvSpPr>
          <p:cNvPr id="4" name="Slide Number Placeholder 3"/>
          <p:cNvSpPr>
            <a:spLocks noGrp="1"/>
          </p:cNvSpPr>
          <p:nvPr>
            <p:ph type="sldNum" sz="quarter" idx="5"/>
          </p:nvPr>
        </p:nvSpPr>
        <p:spPr/>
        <p:txBody>
          <a:bodyPr/>
          <a:lstStyle/>
          <a:p>
            <a:fld id="{6E6C39A9-B548-4D68-8077-7D7824CD581C}" type="slidenum">
              <a:rPr lang="en-US" smtClean="0"/>
              <a:t>20</a:t>
            </a:fld>
            <a:endParaRPr lang="en-US" dirty="0"/>
          </a:p>
        </p:txBody>
      </p:sp>
    </p:spTree>
    <p:extLst>
      <p:ext uri="{BB962C8B-B14F-4D97-AF65-F5344CB8AC3E}">
        <p14:creationId xmlns:p14="http://schemas.microsoft.com/office/powerpoint/2010/main" val="212656360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endParaRPr lang="en-US" sz="1200" dirty="0">
              <a:latin typeface="Calibri (Body)"/>
            </a:endParaRPr>
          </a:p>
        </p:txBody>
      </p:sp>
      <p:sp>
        <p:nvSpPr>
          <p:cNvPr id="4" name="Slide Number Placeholder 3"/>
          <p:cNvSpPr>
            <a:spLocks noGrp="1"/>
          </p:cNvSpPr>
          <p:nvPr>
            <p:ph type="sldNum" sz="quarter" idx="5"/>
          </p:nvPr>
        </p:nvSpPr>
        <p:spPr/>
        <p:txBody>
          <a:bodyPr/>
          <a:lstStyle/>
          <a:p>
            <a:fld id="{6E6C39A9-B548-4D68-8077-7D7824CD581C}" type="slidenum">
              <a:rPr lang="en-US" smtClean="0"/>
              <a:t>21</a:t>
            </a:fld>
            <a:endParaRPr lang="en-US" dirty="0"/>
          </a:p>
        </p:txBody>
      </p:sp>
    </p:spTree>
    <p:extLst>
      <p:ext uri="{BB962C8B-B14F-4D97-AF65-F5344CB8AC3E}">
        <p14:creationId xmlns:p14="http://schemas.microsoft.com/office/powerpoint/2010/main" val="385420878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endParaRPr lang="en-US" sz="1200" dirty="0">
              <a:latin typeface="Calibri (Body)"/>
            </a:endParaRPr>
          </a:p>
        </p:txBody>
      </p:sp>
      <p:sp>
        <p:nvSpPr>
          <p:cNvPr id="4" name="Slide Number Placeholder 3"/>
          <p:cNvSpPr>
            <a:spLocks noGrp="1"/>
          </p:cNvSpPr>
          <p:nvPr>
            <p:ph type="sldNum" sz="quarter" idx="5"/>
          </p:nvPr>
        </p:nvSpPr>
        <p:spPr/>
        <p:txBody>
          <a:bodyPr/>
          <a:lstStyle/>
          <a:p>
            <a:fld id="{6E6C39A9-B548-4D68-8077-7D7824CD581C}" type="slidenum">
              <a:rPr lang="en-US" smtClean="0"/>
              <a:t>22</a:t>
            </a:fld>
            <a:endParaRPr lang="en-US" dirty="0"/>
          </a:p>
        </p:txBody>
      </p:sp>
    </p:spTree>
    <p:extLst>
      <p:ext uri="{BB962C8B-B14F-4D97-AF65-F5344CB8AC3E}">
        <p14:creationId xmlns:p14="http://schemas.microsoft.com/office/powerpoint/2010/main" val="30415131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endParaRPr lang="en-US" sz="1200" dirty="0">
              <a:latin typeface="Calibri (Body)"/>
            </a:endParaRPr>
          </a:p>
        </p:txBody>
      </p:sp>
      <p:sp>
        <p:nvSpPr>
          <p:cNvPr id="4" name="Slide Number Placeholder 3"/>
          <p:cNvSpPr>
            <a:spLocks noGrp="1"/>
          </p:cNvSpPr>
          <p:nvPr>
            <p:ph type="sldNum" sz="quarter" idx="5"/>
          </p:nvPr>
        </p:nvSpPr>
        <p:spPr/>
        <p:txBody>
          <a:bodyPr/>
          <a:lstStyle/>
          <a:p>
            <a:fld id="{6E6C39A9-B548-4D68-8077-7D7824CD581C}" type="slidenum">
              <a:rPr lang="en-US" smtClean="0"/>
              <a:t>23</a:t>
            </a:fld>
            <a:endParaRPr lang="en-US" dirty="0"/>
          </a:p>
        </p:txBody>
      </p:sp>
    </p:spTree>
    <p:extLst>
      <p:ext uri="{BB962C8B-B14F-4D97-AF65-F5344CB8AC3E}">
        <p14:creationId xmlns:p14="http://schemas.microsoft.com/office/powerpoint/2010/main" val="153484554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endParaRPr lang="en-US" sz="1200" dirty="0">
              <a:latin typeface="Calibri (Body)"/>
            </a:endParaRPr>
          </a:p>
        </p:txBody>
      </p:sp>
      <p:sp>
        <p:nvSpPr>
          <p:cNvPr id="4" name="Slide Number Placeholder 3"/>
          <p:cNvSpPr>
            <a:spLocks noGrp="1"/>
          </p:cNvSpPr>
          <p:nvPr>
            <p:ph type="sldNum" sz="quarter" idx="5"/>
          </p:nvPr>
        </p:nvSpPr>
        <p:spPr/>
        <p:txBody>
          <a:bodyPr/>
          <a:lstStyle/>
          <a:p>
            <a:fld id="{6E6C39A9-B548-4D68-8077-7D7824CD581C}" type="slidenum">
              <a:rPr lang="en-US" smtClean="0"/>
              <a:t>24</a:t>
            </a:fld>
            <a:endParaRPr lang="en-US" dirty="0"/>
          </a:p>
        </p:txBody>
      </p:sp>
    </p:spTree>
    <p:extLst>
      <p:ext uri="{BB962C8B-B14F-4D97-AF65-F5344CB8AC3E}">
        <p14:creationId xmlns:p14="http://schemas.microsoft.com/office/powerpoint/2010/main" val="303835647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endParaRPr lang="en-US" sz="1200" dirty="0">
              <a:latin typeface="Calibri (Body)"/>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E6C39A9-B548-4D68-8077-7D7824CD581C}"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86487466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endParaRPr lang="en-US" sz="1200" dirty="0">
              <a:latin typeface="Calibri (Body)"/>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E6C39A9-B548-4D68-8077-7D7824CD581C}"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22255187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endParaRPr lang="en-US" sz="1200" dirty="0">
              <a:latin typeface="Calibri (Body)"/>
            </a:endParaRPr>
          </a:p>
        </p:txBody>
      </p:sp>
      <p:sp>
        <p:nvSpPr>
          <p:cNvPr id="4" name="Slide Number Placeholder 3"/>
          <p:cNvSpPr>
            <a:spLocks noGrp="1"/>
          </p:cNvSpPr>
          <p:nvPr>
            <p:ph type="sldNum" sz="quarter" idx="5"/>
          </p:nvPr>
        </p:nvSpPr>
        <p:spPr/>
        <p:txBody>
          <a:bodyPr/>
          <a:lstStyle/>
          <a:p>
            <a:fld id="{6E6C39A9-B548-4D68-8077-7D7824CD581C}" type="slidenum">
              <a:rPr lang="en-US" smtClean="0"/>
              <a:t>6</a:t>
            </a:fld>
            <a:endParaRPr lang="en-US" dirty="0"/>
          </a:p>
        </p:txBody>
      </p:sp>
    </p:spTree>
    <p:extLst>
      <p:ext uri="{BB962C8B-B14F-4D97-AF65-F5344CB8AC3E}">
        <p14:creationId xmlns:p14="http://schemas.microsoft.com/office/powerpoint/2010/main" val="127609047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endParaRPr lang="en-US" sz="1200" dirty="0">
              <a:latin typeface="Calibri (Body)"/>
            </a:endParaRPr>
          </a:p>
        </p:txBody>
      </p:sp>
      <p:sp>
        <p:nvSpPr>
          <p:cNvPr id="4" name="Slide Number Placeholder 3"/>
          <p:cNvSpPr>
            <a:spLocks noGrp="1"/>
          </p:cNvSpPr>
          <p:nvPr>
            <p:ph type="sldNum" sz="quarter" idx="5"/>
          </p:nvPr>
        </p:nvSpPr>
        <p:spPr/>
        <p:txBody>
          <a:bodyPr/>
          <a:lstStyle/>
          <a:p>
            <a:fld id="{6E6C39A9-B548-4D68-8077-7D7824CD581C}" type="slidenum">
              <a:rPr lang="en-US" smtClean="0"/>
              <a:t>7</a:t>
            </a:fld>
            <a:endParaRPr lang="en-US" dirty="0"/>
          </a:p>
        </p:txBody>
      </p:sp>
    </p:spTree>
    <p:extLst>
      <p:ext uri="{BB962C8B-B14F-4D97-AF65-F5344CB8AC3E}">
        <p14:creationId xmlns:p14="http://schemas.microsoft.com/office/powerpoint/2010/main" val="157621220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endParaRPr lang="en-US" sz="1200" dirty="0">
              <a:latin typeface="Calibri (Body)"/>
            </a:endParaRPr>
          </a:p>
        </p:txBody>
      </p:sp>
      <p:sp>
        <p:nvSpPr>
          <p:cNvPr id="4" name="Slide Number Placeholder 3"/>
          <p:cNvSpPr>
            <a:spLocks noGrp="1"/>
          </p:cNvSpPr>
          <p:nvPr>
            <p:ph type="sldNum" sz="quarter" idx="5"/>
          </p:nvPr>
        </p:nvSpPr>
        <p:spPr/>
        <p:txBody>
          <a:bodyPr/>
          <a:lstStyle/>
          <a:p>
            <a:fld id="{6E6C39A9-B548-4D68-8077-7D7824CD581C}" type="slidenum">
              <a:rPr lang="en-US" smtClean="0"/>
              <a:t>8</a:t>
            </a:fld>
            <a:endParaRPr lang="en-US" dirty="0"/>
          </a:p>
        </p:txBody>
      </p:sp>
    </p:spTree>
    <p:extLst>
      <p:ext uri="{BB962C8B-B14F-4D97-AF65-F5344CB8AC3E}">
        <p14:creationId xmlns:p14="http://schemas.microsoft.com/office/powerpoint/2010/main" val="232563825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endParaRPr lang="en-US" sz="1200" dirty="0">
              <a:latin typeface="Calibri (Body)"/>
            </a:endParaRPr>
          </a:p>
        </p:txBody>
      </p:sp>
      <p:sp>
        <p:nvSpPr>
          <p:cNvPr id="4" name="Slide Number Placeholder 3"/>
          <p:cNvSpPr>
            <a:spLocks noGrp="1"/>
          </p:cNvSpPr>
          <p:nvPr>
            <p:ph type="sldNum" sz="quarter" idx="5"/>
          </p:nvPr>
        </p:nvSpPr>
        <p:spPr/>
        <p:txBody>
          <a:bodyPr/>
          <a:lstStyle/>
          <a:p>
            <a:fld id="{6E6C39A9-B548-4D68-8077-7D7824CD581C}" type="slidenum">
              <a:rPr lang="en-US" smtClean="0"/>
              <a:t>10</a:t>
            </a:fld>
            <a:endParaRPr lang="en-US" dirty="0"/>
          </a:p>
        </p:txBody>
      </p:sp>
    </p:spTree>
    <p:extLst>
      <p:ext uri="{BB962C8B-B14F-4D97-AF65-F5344CB8AC3E}">
        <p14:creationId xmlns:p14="http://schemas.microsoft.com/office/powerpoint/2010/main" val="310301169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endParaRPr lang="en-US" sz="1200" dirty="0">
              <a:latin typeface="Calibri (Body)"/>
            </a:endParaRPr>
          </a:p>
        </p:txBody>
      </p:sp>
      <p:sp>
        <p:nvSpPr>
          <p:cNvPr id="4" name="Slide Number Placeholder 3"/>
          <p:cNvSpPr>
            <a:spLocks noGrp="1"/>
          </p:cNvSpPr>
          <p:nvPr>
            <p:ph type="sldNum" sz="quarter" idx="5"/>
          </p:nvPr>
        </p:nvSpPr>
        <p:spPr/>
        <p:txBody>
          <a:bodyPr/>
          <a:lstStyle/>
          <a:p>
            <a:fld id="{6E6C39A9-B548-4D68-8077-7D7824CD581C}" type="slidenum">
              <a:rPr lang="en-US" smtClean="0"/>
              <a:t>11</a:t>
            </a:fld>
            <a:endParaRPr lang="en-US" dirty="0"/>
          </a:p>
        </p:txBody>
      </p:sp>
    </p:spTree>
    <p:extLst>
      <p:ext uri="{BB962C8B-B14F-4D97-AF65-F5344CB8AC3E}">
        <p14:creationId xmlns:p14="http://schemas.microsoft.com/office/powerpoint/2010/main" val="413772420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endParaRPr lang="en-US" sz="1200" dirty="0">
              <a:latin typeface="Calibri (Body)"/>
            </a:endParaRPr>
          </a:p>
        </p:txBody>
      </p:sp>
      <p:sp>
        <p:nvSpPr>
          <p:cNvPr id="4" name="Slide Number Placeholder 3"/>
          <p:cNvSpPr>
            <a:spLocks noGrp="1"/>
          </p:cNvSpPr>
          <p:nvPr>
            <p:ph type="sldNum" sz="quarter" idx="5"/>
          </p:nvPr>
        </p:nvSpPr>
        <p:spPr/>
        <p:txBody>
          <a:bodyPr/>
          <a:lstStyle/>
          <a:p>
            <a:fld id="{6E6C39A9-B548-4D68-8077-7D7824CD581C}" type="slidenum">
              <a:rPr lang="en-US" smtClean="0"/>
              <a:t>12</a:t>
            </a:fld>
            <a:endParaRPr lang="en-US" dirty="0"/>
          </a:p>
        </p:txBody>
      </p:sp>
    </p:spTree>
    <p:extLst>
      <p:ext uri="{BB962C8B-B14F-4D97-AF65-F5344CB8AC3E}">
        <p14:creationId xmlns:p14="http://schemas.microsoft.com/office/powerpoint/2010/main" val="4190560020"/>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0.emf"/><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 y="0"/>
            <a:ext cx="12187487" cy="6858000"/>
          </a:xfrm>
          <a:prstGeom prst="rect">
            <a:avLst/>
          </a:prstGeom>
        </p:spPr>
      </p:pic>
      <p:sp>
        <p:nvSpPr>
          <p:cNvPr id="13" name="Title Placeholder 1"/>
          <p:cNvSpPr>
            <a:spLocks noGrp="1"/>
          </p:cNvSpPr>
          <p:nvPr>
            <p:ph type="title" hasCustomPrompt="1"/>
          </p:nvPr>
        </p:nvSpPr>
        <p:spPr>
          <a:xfrm>
            <a:off x="304800" y="5962650"/>
            <a:ext cx="5410200" cy="533400"/>
          </a:xfrm>
          <a:prstGeom prst="rect">
            <a:avLst/>
          </a:prstGeom>
        </p:spPr>
        <p:txBody>
          <a:bodyPr vert="horz" lIns="91440" tIns="45720" rIns="91440" bIns="45720" rtlCol="0" anchor="b">
            <a:normAutofit/>
          </a:bodyPr>
          <a:lstStyle>
            <a:lvl1pPr>
              <a:defRPr sz="2400">
                <a:solidFill>
                  <a:schemeClr val="tx1">
                    <a:lumMod val="65000"/>
                    <a:lumOff val="35000"/>
                  </a:schemeClr>
                </a:solidFill>
                <a:latin typeface="Arial" charset="0"/>
                <a:ea typeface="Arial" charset="0"/>
                <a:cs typeface="Arial" charset="0"/>
              </a:defRPr>
            </a:lvl1pPr>
          </a:lstStyle>
          <a:p>
            <a:r>
              <a:rPr lang="en-US"/>
              <a:t>Lead. Solve. Grow.</a:t>
            </a:r>
          </a:p>
        </p:txBody>
      </p:sp>
      <p:pic>
        <p:nvPicPr>
          <p:cNvPr id="15" name="Picture 14"/>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304800" y="5344287"/>
            <a:ext cx="1490472" cy="722376"/>
          </a:xfrm>
          <a:prstGeom prst="rect">
            <a:avLst/>
          </a:prstGeom>
        </p:spPr>
      </p:pic>
      <p:sp>
        <p:nvSpPr>
          <p:cNvPr id="16" name="Text Placeholder 15"/>
          <p:cNvSpPr>
            <a:spLocks noGrp="1"/>
          </p:cNvSpPr>
          <p:nvPr>
            <p:ph type="body" sz="quarter" idx="10" hasCustomPrompt="1"/>
          </p:nvPr>
        </p:nvSpPr>
        <p:spPr>
          <a:xfrm>
            <a:off x="304800" y="533400"/>
            <a:ext cx="5829300" cy="3390900"/>
          </a:xfrm>
        </p:spPr>
        <p:txBody>
          <a:bodyPr anchor="b">
            <a:normAutofit/>
          </a:bodyPr>
          <a:lstStyle>
            <a:lvl1pPr marL="0" indent="0">
              <a:lnSpc>
                <a:spcPts val="7000"/>
              </a:lnSpc>
              <a:spcBef>
                <a:spcPts val="0"/>
              </a:spcBef>
              <a:buNone/>
              <a:defRPr sz="6600" b="1" baseline="0">
                <a:solidFill>
                  <a:srgbClr val="00829C"/>
                </a:solidFill>
                <a:latin typeface="Arial" charset="0"/>
                <a:ea typeface="Arial" charset="0"/>
                <a:cs typeface="Arial" charset="0"/>
              </a:defRPr>
            </a:lvl1pPr>
          </a:lstStyle>
          <a:p>
            <a:pPr lvl="0"/>
            <a:r>
              <a:rPr lang="en-US"/>
              <a:t>Click to edit Master title</a:t>
            </a:r>
          </a:p>
        </p:txBody>
      </p:sp>
      <p:sp>
        <p:nvSpPr>
          <p:cNvPr id="8" name="Subtitle 5"/>
          <p:cNvSpPr>
            <a:spLocks noGrp="1"/>
          </p:cNvSpPr>
          <p:nvPr>
            <p:ph type="subTitle" idx="11"/>
          </p:nvPr>
        </p:nvSpPr>
        <p:spPr>
          <a:xfrm>
            <a:off x="304799" y="4308481"/>
            <a:ext cx="8316199" cy="395593"/>
          </a:xfrm>
        </p:spPr>
        <p:txBody>
          <a:bodyPr>
            <a:normAutofit/>
          </a:bodyPr>
          <a:lstStyle>
            <a:lvl1pPr marL="0" indent="0">
              <a:buFontTx/>
              <a:buNone/>
              <a:defRPr sz="1800" baseline="0">
                <a:solidFill>
                  <a:srgbClr val="69767D"/>
                </a:solidFill>
                <a:latin typeface="arial" charset="0"/>
              </a:defRPr>
            </a:lvl1pPr>
          </a:lstStyle>
          <a:p>
            <a:endParaRPr lang="en-US"/>
          </a:p>
        </p:txBody>
      </p:sp>
      <p:sp>
        <p:nvSpPr>
          <p:cNvPr id="9" name="Text Placeholder 6"/>
          <p:cNvSpPr>
            <a:spLocks noGrp="1"/>
          </p:cNvSpPr>
          <p:nvPr>
            <p:ph type="body" sz="quarter" idx="12"/>
          </p:nvPr>
        </p:nvSpPr>
        <p:spPr>
          <a:xfrm>
            <a:off x="304798" y="4705805"/>
            <a:ext cx="8316199" cy="674652"/>
          </a:xfrm>
        </p:spPr>
        <p:txBody>
          <a:bodyPr>
            <a:normAutofit/>
          </a:bodyPr>
          <a:lstStyle>
            <a:lvl1pPr marL="0" indent="0">
              <a:buFontTx/>
              <a:buNone/>
              <a:defRPr sz="1800" b="0" i="1" baseline="0">
                <a:solidFill>
                  <a:srgbClr val="69767D"/>
                </a:solidFill>
                <a:latin typeface="arial" charset="0"/>
              </a:defRPr>
            </a:lvl1pPr>
          </a:lstStyle>
          <a:p>
            <a:endParaRPr lang="en-US"/>
          </a:p>
        </p:txBody>
      </p:sp>
    </p:spTree>
    <p:extLst>
      <p:ext uri="{BB962C8B-B14F-4D97-AF65-F5344CB8AC3E}">
        <p14:creationId xmlns:p14="http://schemas.microsoft.com/office/powerpoint/2010/main" val="46727920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4_Custom Layout">
    <p:spTree>
      <p:nvGrpSpPr>
        <p:cNvPr id="1" name=""/>
        <p:cNvGrpSpPr/>
        <p:nvPr/>
      </p:nvGrpSpPr>
      <p:grpSpPr>
        <a:xfrm>
          <a:off x="0" y="0"/>
          <a:ext cx="0" cy="0"/>
          <a:chOff x="0" y="0"/>
          <a:chExt cx="0" cy="0"/>
        </a:xfrm>
      </p:grpSpPr>
      <p:pic>
        <p:nvPicPr>
          <p:cNvPr id="6" name="Picture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 y="0"/>
            <a:ext cx="12187487" cy="6858000"/>
          </a:xfrm>
          <a:prstGeom prst="rect">
            <a:avLst/>
          </a:prstGeom>
        </p:spPr>
      </p:pic>
    </p:spTree>
    <p:extLst>
      <p:ext uri="{BB962C8B-B14F-4D97-AF65-F5344CB8AC3E}">
        <p14:creationId xmlns:p14="http://schemas.microsoft.com/office/powerpoint/2010/main" val="181987373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44384" y="344384"/>
            <a:ext cx="11009416" cy="581891"/>
          </a:xfrm>
        </p:spPr>
        <p:txBody>
          <a:bodyPr/>
          <a:lstStyle/>
          <a:p>
            <a:r>
              <a:rPr lang="en-US" dirty="0"/>
              <a:t>Click to edit Master title style</a:t>
            </a:r>
          </a:p>
        </p:txBody>
      </p:sp>
      <p:sp>
        <p:nvSpPr>
          <p:cNvPr id="3" name="Content Placeholder 2"/>
          <p:cNvSpPr>
            <a:spLocks noGrp="1"/>
          </p:cNvSpPr>
          <p:nvPr>
            <p:ph idx="1"/>
          </p:nvPr>
        </p:nvSpPr>
        <p:spPr>
          <a:xfrm>
            <a:off x="344384" y="1078991"/>
            <a:ext cx="11471564" cy="5157216"/>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Slide Number Placeholder 9"/>
          <p:cNvSpPr>
            <a:spLocks noGrp="1"/>
          </p:cNvSpPr>
          <p:nvPr>
            <p:ph type="sldNum" sz="quarter" idx="11"/>
          </p:nvPr>
        </p:nvSpPr>
        <p:spPr/>
        <p:txBody>
          <a:bodyPr/>
          <a:lstStyle/>
          <a:p>
            <a:fld id="{7C048D86-79AF-D447-9172-A999C1B05CB8}" type="slidenum">
              <a:rPr lang="en-US" smtClean="0"/>
              <a:pPr/>
              <a:t>‹#›</a:t>
            </a:fld>
            <a:endParaRPr lang="en-US" dirty="0"/>
          </a:p>
        </p:txBody>
      </p:sp>
      <p:sp>
        <p:nvSpPr>
          <p:cNvPr id="5" name="Footer Placeholder 4"/>
          <p:cNvSpPr>
            <a:spLocks noGrp="1"/>
          </p:cNvSpPr>
          <p:nvPr>
            <p:ph type="ftr" sz="quarter" idx="12"/>
          </p:nvPr>
        </p:nvSpPr>
        <p:spPr/>
        <p:txBody>
          <a:bodyPr/>
          <a:lstStyle/>
          <a:p>
            <a:r>
              <a:rPr lang="en-US" dirty="0"/>
              <a:t>HEALTHCARE</a:t>
            </a:r>
          </a:p>
        </p:txBody>
      </p:sp>
    </p:spTree>
    <p:extLst>
      <p:ext uri="{BB962C8B-B14F-4D97-AF65-F5344CB8AC3E}">
        <p14:creationId xmlns:p14="http://schemas.microsoft.com/office/powerpoint/2010/main" val="314342515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Content White">
    <p:spTree>
      <p:nvGrpSpPr>
        <p:cNvPr id="1" name=""/>
        <p:cNvGrpSpPr/>
        <p:nvPr/>
      </p:nvGrpSpPr>
      <p:grpSpPr>
        <a:xfrm>
          <a:off x="0" y="0"/>
          <a:ext cx="0" cy="0"/>
          <a:chOff x="0" y="0"/>
          <a:chExt cx="0" cy="0"/>
        </a:xfrm>
      </p:grpSpPr>
      <p:sp>
        <p:nvSpPr>
          <p:cNvPr id="8" name="Text Placeholder 2"/>
          <p:cNvSpPr>
            <a:spLocks noGrp="1"/>
          </p:cNvSpPr>
          <p:nvPr>
            <p:ph type="body" sz="quarter" idx="10"/>
          </p:nvPr>
        </p:nvSpPr>
        <p:spPr>
          <a:xfrm>
            <a:off x="313950" y="1600200"/>
            <a:ext cx="11450635" cy="3390900"/>
          </a:xfrm>
        </p:spPr>
        <p:txBody>
          <a:bodyPr/>
          <a:lstStyle>
            <a:lvl1pPr marL="0" indent="0">
              <a:buNone/>
              <a:defRPr sz="2400" b="0" baseline="0">
                <a:solidFill>
                  <a:srgbClr val="69767D"/>
                </a:solidFill>
                <a:latin typeface="Arial" charset="0"/>
                <a:ea typeface="Arial" charset="0"/>
                <a:cs typeface="Arial" charset="0"/>
              </a:defRPr>
            </a:lvl1pPr>
            <a:lvl2pPr marL="457200" indent="0">
              <a:buNone/>
              <a:defRPr baseline="0">
                <a:solidFill>
                  <a:schemeClr val="tx1">
                    <a:lumMod val="50000"/>
                    <a:lumOff val="50000"/>
                  </a:schemeClr>
                </a:solidFill>
              </a:defRPr>
            </a:lvl2pPr>
            <a:lvl3pPr marL="914400" indent="0">
              <a:buNone/>
              <a:defRPr baseline="0">
                <a:solidFill>
                  <a:schemeClr val="tx1">
                    <a:lumMod val="50000"/>
                    <a:lumOff val="50000"/>
                  </a:schemeClr>
                </a:solidFill>
              </a:defRPr>
            </a:lvl3pPr>
            <a:lvl4pPr marL="1371600" indent="0">
              <a:buNone/>
              <a:defRPr baseline="0">
                <a:solidFill>
                  <a:schemeClr val="tx1">
                    <a:lumMod val="50000"/>
                    <a:lumOff val="50000"/>
                  </a:schemeClr>
                </a:solidFill>
              </a:defRPr>
            </a:lvl4pPr>
            <a:lvl5pPr marL="1828800" indent="0">
              <a:buNone/>
              <a:defRPr baseline="0">
                <a:solidFill>
                  <a:schemeClr val="tx1">
                    <a:lumMod val="50000"/>
                    <a:lumOff val="50000"/>
                  </a:schemeClr>
                </a:solidFill>
              </a:defRPr>
            </a:lvl5pPr>
          </a:lstStyle>
          <a:p>
            <a:pPr lvl="0"/>
            <a:r>
              <a:rPr lang="en-US"/>
              <a:t>Click to edit Master text styles</a:t>
            </a:r>
          </a:p>
        </p:txBody>
      </p:sp>
      <p:sp>
        <p:nvSpPr>
          <p:cNvPr id="10" name="Title 1"/>
          <p:cNvSpPr>
            <a:spLocks noGrp="1"/>
          </p:cNvSpPr>
          <p:nvPr>
            <p:ph type="ctrTitle"/>
          </p:nvPr>
        </p:nvSpPr>
        <p:spPr>
          <a:xfrm>
            <a:off x="309281" y="389965"/>
            <a:ext cx="11463617" cy="829235"/>
          </a:xfrm>
        </p:spPr>
        <p:txBody>
          <a:bodyPr anchor="t">
            <a:normAutofit/>
          </a:bodyPr>
          <a:lstStyle>
            <a:lvl1pPr algn="l" fontAlgn="b">
              <a:defRPr sz="3600" b="1" i="0" baseline="0">
                <a:solidFill>
                  <a:srgbClr val="69767D"/>
                </a:solidFill>
                <a:latin typeface="arial" charset="0"/>
              </a:defRPr>
            </a:lvl1pPr>
          </a:lstStyle>
          <a:p>
            <a:r>
              <a:rPr lang="en-US"/>
              <a:t>Click to edit Master title style</a:t>
            </a:r>
          </a:p>
        </p:txBody>
      </p:sp>
      <p:sp>
        <p:nvSpPr>
          <p:cNvPr id="11" name="TextBox 10"/>
          <p:cNvSpPr txBox="1"/>
          <p:nvPr userDrawn="1"/>
        </p:nvSpPr>
        <p:spPr>
          <a:xfrm>
            <a:off x="84083" y="6458267"/>
            <a:ext cx="415223" cy="276999"/>
          </a:xfrm>
          <a:prstGeom prst="rect">
            <a:avLst/>
          </a:prstGeom>
          <a:noFill/>
        </p:spPr>
        <p:txBody>
          <a:bodyPr wrap="square" rtlCol="0">
            <a:spAutoFit/>
          </a:bodyPr>
          <a:lstStyle/>
          <a:p>
            <a:fld id="{3988A49C-778B-EF45-9D5D-8EAA2E36A3FB}" type="slidenum">
              <a:rPr lang="en-US" sz="1200" b="1" i="0" baseline="0" smtClean="0">
                <a:solidFill>
                  <a:srgbClr val="69767D"/>
                </a:solidFill>
                <a:latin typeface="arial" charset="0"/>
              </a:rPr>
              <a:t>‹#›</a:t>
            </a:fld>
            <a:endParaRPr lang="en-US" sz="1200" b="1" i="0" baseline="0" dirty="0">
              <a:solidFill>
                <a:srgbClr val="69767D"/>
              </a:solidFill>
              <a:latin typeface="arial" charset="0"/>
            </a:endParaRPr>
          </a:p>
        </p:txBody>
      </p:sp>
      <p:pic>
        <p:nvPicPr>
          <p:cNvPr id="6" name="Picture 5"/>
          <p:cNvPicPr>
            <a:picLocks noChangeAspect="1"/>
          </p:cNvPicPr>
          <p:nvPr userDrawn="1"/>
        </p:nvPicPr>
        <p:blipFill>
          <a:blip r:embed="rId2"/>
          <a:srcRect b="55144"/>
          <a:stretch>
            <a:fillRect/>
          </a:stretch>
        </p:blipFill>
        <p:spPr>
          <a:xfrm>
            <a:off x="9794240" y="6107553"/>
            <a:ext cx="2131595" cy="660392"/>
          </a:xfrm>
          <a:prstGeom prst="rect">
            <a:avLst/>
          </a:prstGeom>
        </p:spPr>
      </p:pic>
    </p:spTree>
    <p:extLst>
      <p:ext uri="{BB962C8B-B14F-4D97-AF65-F5344CB8AC3E}">
        <p14:creationId xmlns:p14="http://schemas.microsoft.com/office/powerpoint/2010/main" val="191846459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pic>
        <p:nvPicPr>
          <p:cNvPr id="4" name="Picture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 y="0"/>
            <a:ext cx="12194541" cy="6858000"/>
          </a:xfrm>
          <a:prstGeom prst="rect">
            <a:avLst/>
          </a:prstGeom>
        </p:spPr>
      </p:pic>
      <p:pic>
        <p:nvPicPr>
          <p:cNvPr id="5" name="Picture 4"/>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0"/>
            <a:ext cx="12190026" cy="6858000"/>
          </a:xfrm>
          <a:prstGeom prst="rect">
            <a:avLst/>
          </a:prstGeom>
        </p:spPr>
      </p:pic>
      <p:sp>
        <p:nvSpPr>
          <p:cNvPr id="10" name="Title 1"/>
          <p:cNvSpPr>
            <a:spLocks noGrp="1"/>
          </p:cNvSpPr>
          <p:nvPr>
            <p:ph type="ctrTitle" hasCustomPrompt="1"/>
          </p:nvPr>
        </p:nvSpPr>
        <p:spPr>
          <a:xfrm>
            <a:off x="267631" y="2341244"/>
            <a:ext cx="11463617" cy="829235"/>
          </a:xfrm>
        </p:spPr>
        <p:txBody>
          <a:bodyPr anchor="t">
            <a:normAutofit/>
          </a:bodyPr>
          <a:lstStyle>
            <a:lvl1pPr algn="l" fontAlgn="b">
              <a:defRPr sz="3600" b="1" i="0" baseline="0">
                <a:solidFill>
                  <a:srgbClr val="69767D"/>
                </a:solidFill>
                <a:latin typeface="arial" charset="0"/>
              </a:defRPr>
            </a:lvl1pPr>
          </a:lstStyle>
          <a:p>
            <a:r>
              <a:rPr lang="en-US" dirty="0"/>
              <a:t>FY 2023 IPPS Final Rule</a:t>
            </a:r>
          </a:p>
        </p:txBody>
      </p:sp>
      <p:pic>
        <p:nvPicPr>
          <p:cNvPr id="2" name="Picture 1"/>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11322657" y="6340959"/>
            <a:ext cx="635155" cy="307836"/>
          </a:xfrm>
          <a:prstGeom prst="rect">
            <a:avLst/>
          </a:prstGeom>
        </p:spPr>
      </p:pic>
      <p:sp>
        <p:nvSpPr>
          <p:cNvPr id="13" name="TextBox 12"/>
          <p:cNvSpPr txBox="1"/>
          <p:nvPr userDrawn="1"/>
        </p:nvSpPr>
        <p:spPr>
          <a:xfrm>
            <a:off x="84083" y="6458267"/>
            <a:ext cx="415223" cy="276999"/>
          </a:xfrm>
          <a:prstGeom prst="rect">
            <a:avLst/>
          </a:prstGeom>
          <a:noFill/>
        </p:spPr>
        <p:txBody>
          <a:bodyPr wrap="square" rtlCol="0">
            <a:spAutoFit/>
          </a:bodyPr>
          <a:lstStyle/>
          <a:p>
            <a:fld id="{3988A49C-778B-EF45-9D5D-8EAA2E36A3FB}" type="slidenum">
              <a:rPr lang="en-US" sz="1200" b="1" i="0" baseline="0" smtClean="0">
                <a:solidFill>
                  <a:srgbClr val="69767D"/>
                </a:solidFill>
                <a:latin typeface="arial" charset="0"/>
              </a:rPr>
              <a:t>‹#›</a:t>
            </a:fld>
            <a:endParaRPr lang="en-US" sz="1200" b="1" i="0" baseline="0" dirty="0">
              <a:solidFill>
                <a:srgbClr val="69767D"/>
              </a:solidFill>
              <a:latin typeface="arial" charset="0"/>
            </a:endParaRPr>
          </a:p>
        </p:txBody>
      </p:sp>
      <p:sp>
        <p:nvSpPr>
          <p:cNvPr id="14" name="TextBox 13"/>
          <p:cNvSpPr txBox="1"/>
          <p:nvPr userDrawn="1"/>
        </p:nvSpPr>
        <p:spPr>
          <a:xfrm>
            <a:off x="731520" y="6463486"/>
            <a:ext cx="9461634" cy="246221"/>
          </a:xfrm>
          <a:prstGeom prst="rect">
            <a:avLst/>
          </a:prstGeom>
          <a:noFill/>
        </p:spPr>
        <p:txBody>
          <a:bodyPr wrap="square" rtlCol="0">
            <a:spAutoFit/>
          </a:bodyPr>
          <a:lstStyle/>
          <a:p>
            <a:r>
              <a:rPr lang="en-US" sz="1000" baseline="0" dirty="0">
                <a:solidFill>
                  <a:srgbClr val="69767D"/>
                </a:solidFill>
                <a:latin typeface="arial" charset="0"/>
              </a:rPr>
              <a:t>Medicare Hospital Reimbursement Update  |  September 22, 2022</a:t>
            </a:r>
          </a:p>
        </p:txBody>
      </p:sp>
    </p:spTree>
    <p:extLst>
      <p:ext uri="{BB962C8B-B14F-4D97-AF65-F5344CB8AC3E}">
        <p14:creationId xmlns:p14="http://schemas.microsoft.com/office/powerpoint/2010/main" val="176412300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5_Custom Layout">
    <p:spTree>
      <p:nvGrpSpPr>
        <p:cNvPr id="1" name=""/>
        <p:cNvGrpSpPr/>
        <p:nvPr/>
      </p:nvGrpSpPr>
      <p:grpSpPr>
        <a:xfrm>
          <a:off x="0" y="0"/>
          <a:ext cx="0" cy="0"/>
          <a:chOff x="0" y="0"/>
          <a:chExt cx="0" cy="0"/>
        </a:xfrm>
      </p:grpSpPr>
      <p:sp>
        <p:nvSpPr>
          <p:cNvPr id="8" name="Title 1"/>
          <p:cNvSpPr>
            <a:spLocks noGrp="1"/>
          </p:cNvSpPr>
          <p:nvPr>
            <p:ph type="ctrTitle"/>
          </p:nvPr>
        </p:nvSpPr>
        <p:spPr>
          <a:xfrm>
            <a:off x="309281" y="389965"/>
            <a:ext cx="11463617" cy="829235"/>
          </a:xfrm>
        </p:spPr>
        <p:txBody>
          <a:bodyPr anchor="t">
            <a:normAutofit/>
          </a:bodyPr>
          <a:lstStyle>
            <a:lvl1pPr algn="l" fontAlgn="b">
              <a:defRPr sz="3600" b="1" i="0" baseline="0">
                <a:solidFill>
                  <a:srgbClr val="69767D"/>
                </a:solidFill>
                <a:latin typeface="arial" charset="0"/>
              </a:defRPr>
            </a:lvl1pPr>
          </a:lstStyle>
          <a:p>
            <a:r>
              <a:rPr lang="en-US"/>
              <a:t>Click to edit Master title style</a:t>
            </a:r>
          </a:p>
        </p:txBody>
      </p:sp>
      <p:sp>
        <p:nvSpPr>
          <p:cNvPr id="9" name="Subtitle 2"/>
          <p:cNvSpPr>
            <a:spLocks noGrp="1"/>
          </p:cNvSpPr>
          <p:nvPr>
            <p:ph type="subTitle" idx="1"/>
          </p:nvPr>
        </p:nvSpPr>
        <p:spPr>
          <a:xfrm>
            <a:off x="322580" y="1573372"/>
            <a:ext cx="11450319" cy="769778"/>
          </a:xfrm>
        </p:spPr>
        <p:txBody>
          <a:bodyPr/>
          <a:lstStyle>
            <a:lvl1pPr marL="0" indent="0" algn="l">
              <a:lnSpc>
                <a:spcPct val="140000"/>
              </a:lnSpc>
              <a:buNone/>
              <a:defRPr sz="2400" b="1" baseline="0">
                <a:solidFill>
                  <a:srgbClr val="00829C"/>
                </a:solidFill>
                <a:latin typeface="arial"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10" name="Text Placeholder 2"/>
          <p:cNvSpPr>
            <a:spLocks noGrp="1"/>
          </p:cNvSpPr>
          <p:nvPr>
            <p:ph type="body" sz="quarter" idx="10"/>
          </p:nvPr>
        </p:nvSpPr>
        <p:spPr>
          <a:xfrm>
            <a:off x="322263" y="2667000"/>
            <a:ext cx="11450635" cy="3390900"/>
          </a:xfrm>
        </p:spPr>
        <p:txBody>
          <a:bodyPr/>
          <a:lstStyle>
            <a:lvl1pPr marL="0" indent="0">
              <a:buNone/>
              <a:defRPr sz="2400" b="1" baseline="0">
                <a:solidFill>
                  <a:srgbClr val="69767D"/>
                </a:solidFill>
                <a:latin typeface="Arial" charset="0"/>
                <a:ea typeface="Arial" charset="0"/>
                <a:cs typeface="Arial" charset="0"/>
              </a:defRPr>
            </a:lvl1pPr>
            <a:lvl2pPr marL="457200" indent="0">
              <a:buNone/>
              <a:defRPr baseline="0">
                <a:solidFill>
                  <a:schemeClr val="tx1">
                    <a:lumMod val="50000"/>
                    <a:lumOff val="50000"/>
                  </a:schemeClr>
                </a:solidFill>
              </a:defRPr>
            </a:lvl2pPr>
            <a:lvl3pPr marL="914400" indent="0">
              <a:buNone/>
              <a:defRPr baseline="0">
                <a:solidFill>
                  <a:schemeClr val="tx1">
                    <a:lumMod val="50000"/>
                    <a:lumOff val="50000"/>
                  </a:schemeClr>
                </a:solidFill>
              </a:defRPr>
            </a:lvl3pPr>
            <a:lvl4pPr marL="1371600" indent="0">
              <a:buNone/>
              <a:defRPr baseline="0">
                <a:solidFill>
                  <a:schemeClr val="tx1">
                    <a:lumMod val="50000"/>
                    <a:lumOff val="50000"/>
                  </a:schemeClr>
                </a:solidFill>
              </a:defRPr>
            </a:lvl4pPr>
            <a:lvl5pPr marL="1828800" indent="0">
              <a:buNone/>
              <a:defRPr baseline="0">
                <a:solidFill>
                  <a:schemeClr val="tx1">
                    <a:lumMod val="50000"/>
                    <a:lumOff val="50000"/>
                  </a:schemeClr>
                </a:solidFill>
              </a:defRPr>
            </a:lvl5pPr>
          </a:lstStyle>
          <a:p>
            <a:pPr lvl="0"/>
            <a:r>
              <a:rPr lang="en-US"/>
              <a:t>Click to edit Master text styles</a:t>
            </a:r>
          </a:p>
        </p:txBody>
      </p:sp>
      <p:pic>
        <p:nvPicPr>
          <p:cNvPr id="11" name="Picture 10"/>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322657" y="6340959"/>
            <a:ext cx="635155" cy="307836"/>
          </a:xfrm>
          <a:prstGeom prst="rect">
            <a:avLst/>
          </a:prstGeom>
        </p:spPr>
      </p:pic>
      <p:sp>
        <p:nvSpPr>
          <p:cNvPr id="12" name="TextBox 11"/>
          <p:cNvSpPr txBox="1"/>
          <p:nvPr userDrawn="1"/>
        </p:nvSpPr>
        <p:spPr>
          <a:xfrm>
            <a:off x="84083" y="6458267"/>
            <a:ext cx="415223" cy="276999"/>
          </a:xfrm>
          <a:prstGeom prst="rect">
            <a:avLst/>
          </a:prstGeom>
          <a:noFill/>
        </p:spPr>
        <p:txBody>
          <a:bodyPr wrap="square" rtlCol="0">
            <a:spAutoFit/>
          </a:bodyPr>
          <a:lstStyle/>
          <a:p>
            <a:fld id="{3988A49C-778B-EF45-9D5D-8EAA2E36A3FB}" type="slidenum">
              <a:rPr lang="en-US" sz="1200" b="1" i="0" baseline="0" smtClean="0">
                <a:solidFill>
                  <a:srgbClr val="69767D"/>
                </a:solidFill>
                <a:latin typeface="arial" charset="0"/>
              </a:rPr>
              <a:t>‹#›</a:t>
            </a:fld>
            <a:endParaRPr lang="en-US" sz="1200" b="1" i="0" baseline="0" dirty="0">
              <a:solidFill>
                <a:srgbClr val="69767D"/>
              </a:solidFill>
              <a:latin typeface="arial" charset="0"/>
            </a:endParaRPr>
          </a:p>
        </p:txBody>
      </p:sp>
      <p:sp>
        <p:nvSpPr>
          <p:cNvPr id="13" name="TextBox 12"/>
          <p:cNvSpPr txBox="1"/>
          <p:nvPr userDrawn="1"/>
        </p:nvSpPr>
        <p:spPr>
          <a:xfrm>
            <a:off x="731520" y="6463486"/>
            <a:ext cx="9461634" cy="246221"/>
          </a:xfrm>
          <a:prstGeom prst="rect">
            <a:avLst/>
          </a:prstGeom>
          <a:noFill/>
        </p:spPr>
        <p:txBody>
          <a:bodyPr wrap="square" rtlCol="0">
            <a:spAutoFit/>
          </a:bodyPr>
          <a:lstStyle/>
          <a:p>
            <a:r>
              <a:rPr lang="en-US" sz="1000" baseline="0" dirty="0">
                <a:solidFill>
                  <a:srgbClr val="69767D"/>
                </a:solidFill>
                <a:latin typeface="arial" charset="0"/>
              </a:rPr>
              <a:t>Presentation Title  |  Date</a:t>
            </a:r>
          </a:p>
        </p:txBody>
      </p:sp>
    </p:spTree>
    <p:extLst>
      <p:ext uri="{BB962C8B-B14F-4D97-AF65-F5344CB8AC3E}">
        <p14:creationId xmlns:p14="http://schemas.microsoft.com/office/powerpoint/2010/main" val="8252332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pic>
        <p:nvPicPr>
          <p:cNvPr id="18" name="Picture 1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 y="0"/>
            <a:ext cx="12194541" cy="6858000"/>
          </a:xfrm>
          <a:prstGeom prst="rect">
            <a:avLst/>
          </a:prstGeom>
        </p:spPr>
      </p:pic>
      <p:pic>
        <p:nvPicPr>
          <p:cNvPr id="19" name="Picture 18"/>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39755"/>
            <a:ext cx="12190026" cy="6858000"/>
          </a:xfrm>
          <a:prstGeom prst="rect">
            <a:avLst/>
          </a:prstGeom>
        </p:spPr>
      </p:pic>
      <p:sp>
        <p:nvSpPr>
          <p:cNvPr id="3" name="Text Placeholder 2"/>
          <p:cNvSpPr>
            <a:spLocks noGrp="1"/>
          </p:cNvSpPr>
          <p:nvPr>
            <p:ph type="body" sz="quarter" idx="10"/>
          </p:nvPr>
        </p:nvSpPr>
        <p:spPr>
          <a:xfrm>
            <a:off x="322263" y="2667000"/>
            <a:ext cx="5583237" cy="3390900"/>
          </a:xfrm>
        </p:spPr>
        <p:txBody>
          <a:bodyPr/>
          <a:lstStyle>
            <a:lvl1pPr marL="0" indent="0">
              <a:buNone/>
              <a:defRPr sz="2400" b="0" baseline="0">
                <a:solidFill>
                  <a:srgbClr val="69767D"/>
                </a:solidFill>
                <a:latin typeface="Arial" charset="0"/>
                <a:ea typeface="Arial" charset="0"/>
                <a:cs typeface="Arial" charset="0"/>
              </a:defRPr>
            </a:lvl1pPr>
            <a:lvl2pPr marL="457200" indent="0">
              <a:buNone/>
              <a:defRPr baseline="0">
                <a:solidFill>
                  <a:schemeClr val="tx1">
                    <a:lumMod val="50000"/>
                    <a:lumOff val="50000"/>
                  </a:schemeClr>
                </a:solidFill>
              </a:defRPr>
            </a:lvl2pPr>
            <a:lvl3pPr marL="914400" indent="0">
              <a:buNone/>
              <a:defRPr baseline="0">
                <a:solidFill>
                  <a:schemeClr val="tx1">
                    <a:lumMod val="50000"/>
                    <a:lumOff val="50000"/>
                  </a:schemeClr>
                </a:solidFill>
              </a:defRPr>
            </a:lvl3pPr>
            <a:lvl4pPr marL="1371600" indent="0">
              <a:buNone/>
              <a:defRPr baseline="0">
                <a:solidFill>
                  <a:schemeClr val="tx1">
                    <a:lumMod val="50000"/>
                    <a:lumOff val="50000"/>
                  </a:schemeClr>
                </a:solidFill>
              </a:defRPr>
            </a:lvl4pPr>
            <a:lvl5pPr marL="1828800" indent="0">
              <a:buNone/>
              <a:defRPr baseline="0">
                <a:solidFill>
                  <a:schemeClr val="tx1">
                    <a:lumMod val="50000"/>
                    <a:lumOff val="50000"/>
                  </a:schemeClr>
                </a:solidFill>
              </a:defRPr>
            </a:lvl5pPr>
          </a:lstStyle>
          <a:p>
            <a:pPr lvl="0"/>
            <a:r>
              <a:rPr lang="en-US"/>
              <a:t>Click to edit Master text styles</a:t>
            </a:r>
          </a:p>
        </p:txBody>
      </p:sp>
      <p:sp>
        <p:nvSpPr>
          <p:cNvPr id="10" name="Text Placeholder 2"/>
          <p:cNvSpPr>
            <a:spLocks noGrp="1"/>
          </p:cNvSpPr>
          <p:nvPr>
            <p:ph type="body" sz="quarter" idx="11"/>
          </p:nvPr>
        </p:nvSpPr>
        <p:spPr>
          <a:xfrm>
            <a:off x="6189663" y="2667000"/>
            <a:ext cx="5583237" cy="3390900"/>
          </a:xfrm>
        </p:spPr>
        <p:txBody>
          <a:bodyPr/>
          <a:lstStyle>
            <a:lvl1pPr marL="0" indent="0">
              <a:buNone/>
              <a:defRPr sz="2400" b="0" baseline="0">
                <a:solidFill>
                  <a:srgbClr val="69767D"/>
                </a:solidFill>
                <a:latin typeface="Arial" charset="0"/>
                <a:ea typeface="Arial" charset="0"/>
                <a:cs typeface="Arial" charset="0"/>
              </a:defRPr>
            </a:lvl1pPr>
            <a:lvl2pPr marL="457200" indent="0">
              <a:buNone/>
              <a:defRPr baseline="0">
                <a:solidFill>
                  <a:schemeClr val="tx1">
                    <a:lumMod val="50000"/>
                    <a:lumOff val="50000"/>
                  </a:schemeClr>
                </a:solidFill>
              </a:defRPr>
            </a:lvl2pPr>
            <a:lvl3pPr marL="914400" indent="0">
              <a:buNone/>
              <a:defRPr baseline="0">
                <a:solidFill>
                  <a:schemeClr val="tx1">
                    <a:lumMod val="50000"/>
                    <a:lumOff val="50000"/>
                  </a:schemeClr>
                </a:solidFill>
              </a:defRPr>
            </a:lvl3pPr>
            <a:lvl4pPr marL="1371600" indent="0">
              <a:buNone/>
              <a:defRPr baseline="0">
                <a:solidFill>
                  <a:schemeClr val="tx1">
                    <a:lumMod val="50000"/>
                    <a:lumOff val="50000"/>
                  </a:schemeClr>
                </a:solidFill>
              </a:defRPr>
            </a:lvl4pPr>
            <a:lvl5pPr marL="1828800" indent="0">
              <a:buNone/>
              <a:defRPr baseline="0">
                <a:solidFill>
                  <a:schemeClr val="tx1">
                    <a:lumMod val="50000"/>
                    <a:lumOff val="50000"/>
                  </a:schemeClr>
                </a:solidFill>
              </a:defRPr>
            </a:lvl5pPr>
          </a:lstStyle>
          <a:p>
            <a:pPr lvl="0"/>
            <a:r>
              <a:rPr lang="en-US"/>
              <a:t>Click to edit Master text styles</a:t>
            </a:r>
          </a:p>
        </p:txBody>
      </p:sp>
      <p:pic>
        <p:nvPicPr>
          <p:cNvPr id="17" name="Picture 16"/>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11322657" y="6340959"/>
            <a:ext cx="635155" cy="307836"/>
          </a:xfrm>
          <a:prstGeom prst="rect">
            <a:avLst/>
          </a:prstGeom>
        </p:spPr>
      </p:pic>
      <p:sp>
        <p:nvSpPr>
          <p:cNvPr id="11" name="Title 1"/>
          <p:cNvSpPr>
            <a:spLocks noGrp="1"/>
          </p:cNvSpPr>
          <p:nvPr>
            <p:ph type="ctrTitle"/>
          </p:nvPr>
        </p:nvSpPr>
        <p:spPr>
          <a:xfrm>
            <a:off x="309281" y="389965"/>
            <a:ext cx="11463617" cy="829235"/>
          </a:xfrm>
        </p:spPr>
        <p:txBody>
          <a:bodyPr anchor="t">
            <a:normAutofit/>
          </a:bodyPr>
          <a:lstStyle>
            <a:lvl1pPr algn="l" fontAlgn="b">
              <a:defRPr sz="3600" b="1" i="0" baseline="0">
                <a:solidFill>
                  <a:srgbClr val="69767D"/>
                </a:solidFill>
                <a:latin typeface="arial" charset="0"/>
              </a:defRPr>
            </a:lvl1pPr>
          </a:lstStyle>
          <a:p>
            <a:r>
              <a:rPr lang="en-US"/>
              <a:t>Click to edit Master title style</a:t>
            </a:r>
          </a:p>
        </p:txBody>
      </p:sp>
      <p:sp>
        <p:nvSpPr>
          <p:cNvPr id="13" name="Subtitle 2"/>
          <p:cNvSpPr>
            <a:spLocks noGrp="1"/>
          </p:cNvSpPr>
          <p:nvPr>
            <p:ph type="subTitle" idx="1"/>
          </p:nvPr>
        </p:nvSpPr>
        <p:spPr>
          <a:xfrm>
            <a:off x="322580" y="1573372"/>
            <a:ext cx="11450319" cy="769778"/>
          </a:xfrm>
        </p:spPr>
        <p:txBody>
          <a:bodyPr/>
          <a:lstStyle>
            <a:lvl1pPr marL="0" indent="0" algn="l">
              <a:lnSpc>
                <a:spcPct val="140000"/>
              </a:lnSpc>
              <a:buNone/>
              <a:defRPr sz="2400" b="1" baseline="0">
                <a:solidFill>
                  <a:srgbClr val="00829C"/>
                </a:solidFill>
                <a:latin typeface="arial"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14" name="TextBox 13"/>
          <p:cNvSpPr txBox="1"/>
          <p:nvPr userDrawn="1"/>
        </p:nvSpPr>
        <p:spPr>
          <a:xfrm>
            <a:off x="84083" y="6458267"/>
            <a:ext cx="415223" cy="276999"/>
          </a:xfrm>
          <a:prstGeom prst="rect">
            <a:avLst/>
          </a:prstGeom>
          <a:noFill/>
        </p:spPr>
        <p:txBody>
          <a:bodyPr wrap="square" rtlCol="0">
            <a:spAutoFit/>
          </a:bodyPr>
          <a:lstStyle/>
          <a:p>
            <a:fld id="{3988A49C-778B-EF45-9D5D-8EAA2E36A3FB}" type="slidenum">
              <a:rPr lang="en-US" sz="1200" b="1" i="0" baseline="0" smtClean="0">
                <a:solidFill>
                  <a:srgbClr val="69767D"/>
                </a:solidFill>
                <a:latin typeface="arial" charset="0"/>
              </a:rPr>
              <a:t>‹#›</a:t>
            </a:fld>
            <a:endParaRPr lang="en-US" sz="1200" b="1" i="0" baseline="0" dirty="0">
              <a:solidFill>
                <a:srgbClr val="69767D"/>
              </a:solidFill>
              <a:latin typeface="arial" charset="0"/>
            </a:endParaRPr>
          </a:p>
        </p:txBody>
      </p:sp>
      <p:sp>
        <p:nvSpPr>
          <p:cNvPr id="15" name="TextBox 14"/>
          <p:cNvSpPr txBox="1"/>
          <p:nvPr userDrawn="1"/>
        </p:nvSpPr>
        <p:spPr>
          <a:xfrm>
            <a:off x="731520" y="6463486"/>
            <a:ext cx="9461634" cy="246221"/>
          </a:xfrm>
          <a:prstGeom prst="rect">
            <a:avLst/>
          </a:prstGeom>
          <a:noFill/>
        </p:spPr>
        <p:txBody>
          <a:bodyPr wrap="square" rtlCol="0">
            <a:spAutoFit/>
          </a:bodyPr>
          <a:lstStyle/>
          <a:p>
            <a:r>
              <a:rPr lang="en-US" sz="1000" baseline="0" dirty="0">
                <a:solidFill>
                  <a:srgbClr val="69767D"/>
                </a:solidFill>
                <a:latin typeface="arial" charset="0"/>
              </a:rPr>
              <a:t>Presentation Title  |  Date</a:t>
            </a:r>
          </a:p>
        </p:txBody>
      </p:sp>
    </p:spTree>
    <p:extLst>
      <p:ext uri="{BB962C8B-B14F-4D97-AF65-F5344CB8AC3E}">
        <p14:creationId xmlns:p14="http://schemas.microsoft.com/office/powerpoint/2010/main" val="21395177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7_Custom Layout">
    <p:spTree>
      <p:nvGrpSpPr>
        <p:cNvPr id="1" name=""/>
        <p:cNvGrpSpPr/>
        <p:nvPr/>
      </p:nvGrpSpPr>
      <p:grpSpPr>
        <a:xfrm>
          <a:off x="0" y="0"/>
          <a:ext cx="0" cy="0"/>
          <a:chOff x="0" y="0"/>
          <a:chExt cx="0" cy="0"/>
        </a:xfrm>
      </p:grpSpPr>
      <p:sp>
        <p:nvSpPr>
          <p:cNvPr id="8" name="Text Placeholder 2"/>
          <p:cNvSpPr>
            <a:spLocks noGrp="1"/>
          </p:cNvSpPr>
          <p:nvPr>
            <p:ph type="body" sz="quarter" idx="10"/>
          </p:nvPr>
        </p:nvSpPr>
        <p:spPr>
          <a:xfrm>
            <a:off x="322263" y="2667000"/>
            <a:ext cx="5583237" cy="3390900"/>
          </a:xfrm>
        </p:spPr>
        <p:txBody>
          <a:bodyPr/>
          <a:lstStyle>
            <a:lvl1pPr marL="0" indent="0">
              <a:buNone/>
              <a:defRPr sz="2400" b="0" baseline="0">
                <a:solidFill>
                  <a:srgbClr val="69767D"/>
                </a:solidFill>
                <a:latin typeface="Arial" charset="0"/>
                <a:ea typeface="Arial" charset="0"/>
                <a:cs typeface="Arial" charset="0"/>
              </a:defRPr>
            </a:lvl1pPr>
            <a:lvl2pPr marL="457200" indent="0">
              <a:buNone/>
              <a:defRPr baseline="0">
                <a:solidFill>
                  <a:schemeClr val="tx1">
                    <a:lumMod val="50000"/>
                    <a:lumOff val="50000"/>
                  </a:schemeClr>
                </a:solidFill>
              </a:defRPr>
            </a:lvl2pPr>
            <a:lvl3pPr marL="914400" indent="0">
              <a:buNone/>
              <a:defRPr baseline="0">
                <a:solidFill>
                  <a:schemeClr val="tx1">
                    <a:lumMod val="50000"/>
                    <a:lumOff val="50000"/>
                  </a:schemeClr>
                </a:solidFill>
              </a:defRPr>
            </a:lvl3pPr>
            <a:lvl4pPr marL="1371600" indent="0">
              <a:buNone/>
              <a:defRPr baseline="0">
                <a:solidFill>
                  <a:schemeClr val="tx1">
                    <a:lumMod val="50000"/>
                    <a:lumOff val="50000"/>
                  </a:schemeClr>
                </a:solidFill>
              </a:defRPr>
            </a:lvl4pPr>
            <a:lvl5pPr marL="1828800" indent="0">
              <a:buNone/>
              <a:defRPr baseline="0">
                <a:solidFill>
                  <a:schemeClr val="tx1">
                    <a:lumMod val="50000"/>
                    <a:lumOff val="50000"/>
                  </a:schemeClr>
                </a:solidFill>
              </a:defRPr>
            </a:lvl5pPr>
          </a:lstStyle>
          <a:p>
            <a:pPr lvl="0"/>
            <a:r>
              <a:rPr lang="en-US"/>
              <a:t>Click to edit Master text styles</a:t>
            </a:r>
          </a:p>
        </p:txBody>
      </p:sp>
      <p:sp>
        <p:nvSpPr>
          <p:cNvPr id="9" name="Text Placeholder 2"/>
          <p:cNvSpPr>
            <a:spLocks noGrp="1"/>
          </p:cNvSpPr>
          <p:nvPr>
            <p:ph type="body" sz="quarter" idx="11"/>
          </p:nvPr>
        </p:nvSpPr>
        <p:spPr>
          <a:xfrm>
            <a:off x="6189663" y="2667000"/>
            <a:ext cx="5583237" cy="3390900"/>
          </a:xfrm>
        </p:spPr>
        <p:txBody>
          <a:bodyPr/>
          <a:lstStyle>
            <a:lvl1pPr marL="0" indent="0">
              <a:buNone/>
              <a:defRPr sz="2400" b="0" baseline="0">
                <a:solidFill>
                  <a:srgbClr val="69767D"/>
                </a:solidFill>
                <a:latin typeface="Arial" charset="0"/>
                <a:ea typeface="Arial" charset="0"/>
                <a:cs typeface="Arial" charset="0"/>
              </a:defRPr>
            </a:lvl1pPr>
            <a:lvl2pPr marL="457200" indent="0">
              <a:buNone/>
              <a:defRPr baseline="0">
                <a:solidFill>
                  <a:schemeClr val="tx1">
                    <a:lumMod val="50000"/>
                    <a:lumOff val="50000"/>
                  </a:schemeClr>
                </a:solidFill>
              </a:defRPr>
            </a:lvl2pPr>
            <a:lvl3pPr marL="914400" indent="0">
              <a:buNone/>
              <a:defRPr baseline="0">
                <a:solidFill>
                  <a:schemeClr val="tx1">
                    <a:lumMod val="50000"/>
                    <a:lumOff val="50000"/>
                  </a:schemeClr>
                </a:solidFill>
              </a:defRPr>
            </a:lvl3pPr>
            <a:lvl4pPr marL="1371600" indent="0">
              <a:buNone/>
              <a:defRPr baseline="0">
                <a:solidFill>
                  <a:schemeClr val="tx1">
                    <a:lumMod val="50000"/>
                    <a:lumOff val="50000"/>
                  </a:schemeClr>
                </a:solidFill>
              </a:defRPr>
            </a:lvl4pPr>
            <a:lvl5pPr marL="1828800" indent="0">
              <a:buNone/>
              <a:defRPr baseline="0">
                <a:solidFill>
                  <a:schemeClr val="tx1">
                    <a:lumMod val="50000"/>
                    <a:lumOff val="50000"/>
                  </a:schemeClr>
                </a:solidFill>
              </a:defRPr>
            </a:lvl5pPr>
          </a:lstStyle>
          <a:p>
            <a:pPr lvl="0"/>
            <a:r>
              <a:rPr lang="en-US"/>
              <a:t>Click to edit Master text styles</a:t>
            </a:r>
          </a:p>
        </p:txBody>
      </p:sp>
      <p:pic>
        <p:nvPicPr>
          <p:cNvPr id="10" name="Picture 9"/>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322657" y="6340959"/>
            <a:ext cx="635155" cy="307836"/>
          </a:xfrm>
          <a:prstGeom prst="rect">
            <a:avLst/>
          </a:prstGeom>
        </p:spPr>
      </p:pic>
      <p:sp>
        <p:nvSpPr>
          <p:cNvPr id="11" name="Title 1"/>
          <p:cNvSpPr>
            <a:spLocks noGrp="1"/>
          </p:cNvSpPr>
          <p:nvPr>
            <p:ph type="ctrTitle"/>
          </p:nvPr>
        </p:nvSpPr>
        <p:spPr>
          <a:xfrm>
            <a:off x="309281" y="389965"/>
            <a:ext cx="11463617" cy="829235"/>
          </a:xfrm>
        </p:spPr>
        <p:txBody>
          <a:bodyPr anchor="t">
            <a:normAutofit/>
          </a:bodyPr>
          <a:lstStyle>
            <a:lvl1pPr algn="l" fontAlgn="b">
              <a:defRPr sz="3600" b="1" i="0" baseline="0">
                <a:solidFill>
                  <a:srgbClr val="69767D"/>
                </a:solidFill>
                <a:latin typeface="arial" charset="0"/>
              </a:defRPr>
            </a:lvl1pPr>
          </a:lstStyle>
          <a:p>
            <a:r>
              <a:rPr lang="en-US"/>
              <a:t>Click to edit Master title style</a:t>
            </a:r>
          </a:p>
        </p:txBody>
      </p:sp>
      <p:sp>
        <p:nvSpPr>
          <p:cNvPr id="12" name="Subtitle 2"/>
          <p:cNvSpPr>
            <a:spLocks noGrp="1"/>
          </p:cNvSpPr>
          <p:nvPr>
            <p:ph type="subTitle" idx="1"/>
          </p:nvPr>
        </p:nvSpPr>
        <p:spPr>
          <a:xfrm>
            <a:off x="322580" y="1573372"/>
            <a:ext cx="11450319" cy="769778"/>
          </a:xfrm>
        </p:spPr>
        <p:txBody>
          <a:bodyPr/>
          <a:lstStyle>
            <a:lvl1pPr marL="0" indent="0" algn="l">
              <a:lnSpc>
                <a:spcPct val="140000"/>
              </a:lnSpc>
              <a:buNone/>
              <a:defRPr sz="2400" b="1" baseline="0">
                <a:solidFill>
                  <a:srgbClr val="00829C"/>
                </a:solidFill>
                <a:latin typeface="arial"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13" name="TextBox 12"/>
          <p:cNvSpPr txBox="1"/>
          <p:nvPr userDrawn="1"/>
        </p:nvSpPr>
        <p:spPr>
          <a:xfrm>
            <a:off x="84083" y="6458267"/>
            <a:ext cx="415223" cy="276999"/>
          </a:xfrm>
          <a:prstGeom prst="rect">
            <a:avLst/>
          </a:prstGeom>
          <a:noFill/>
        </p:spPr>
        <p:txBody>
          <a:bodyPr wrap="square" rtlCol="0">
            <a:spAutoFit/>
          </a:bodyPr>
          <a:lstStyle/>
          <a:p>
            <a:fld id="{3988A49C-778B-EF45-9D5D-8EAA2E36A3FB}" type="slidenum">
              <a:rPr lang="en-US" sz="1200" b="1" i="0" baseline="0" smtClean="0">
                <a:solidFill>
                  <a:srgbClr val="69767D"/>
                </a:solidFill>
                <a:latin typeface="arial" charset="0"/>
              </a:rPr>
              <a:t>‹#›</a:t>
            </a:fld>
            <a:endParaRPr lang="en-US" sz="1200" b="1" i="0" baseline="0" dirty="0">
              <a:solidFill>
                <a:srgbClr val="69767D"/>
              </a:solidFill>
              <a:latin typeface="arial" charset="0"/>
            </a:endParaRPr>
          </a:p>
        </p:txBody>
      </p:sp>
      <p:sp>
        <p:nvSpPr>
          <p:cNvPr id="14" name="TextBox 13"/>
          <p:cNvSpPr txBox="1"/>
          <p:nvPr userDrawn="1"/>
        </p:nvSpPr>
        <p:spPr>
          <a:xfrm>
            <a:off x="731520" y="6463486"/>
            <a:ext cx="9461634" cy="246221"/>
          </a:xfrm>
          <a:prstGeom prst="rect">
            <a:avLst/>
          </a:prstGeom>
          <a:noFill/>
        </p:spPr>
        <p:txBody>
          <a:bodyPr wrap="square" rtlCol="0">
            <a:spAutoFit/>
          </a:bodyPr>
          <a:lstStyle/>
          <a:p>
            <a:r>
              <a:rPr lang="en-US" sz="1000" baseline="0" dirty="0">
                <a:solidFill>
                  <a:srgbClr val="69767D"/>
                </a:solidFill>
                <a:latin typeface="arial" charset="0"/>
              </a:rPr>
              <a:t>Presentation Title  |  Date</a:t>
            </a:r>
          </a:p>
        </p:txBody>
      </p:sp>
    </p:spTree>
    <p:extLst>
      <p:ext uri="{BB962C8B-B14F-4D97-AF65-F5344CB8AC3E}">
        <p14:creationId xmlns:p14="http://schemas.microsoft.com/office/powerpoint/2010/main" val="165841022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3_Custom Layout">
    <p:spTree>
      <p:nvGrpSpPr>
        <p:cNvPr id="1" name=""/>
        <p:cNvGrpSpPr/>
        <p:nvPr/>
      </p:nvGrpSpPr>
      <p:grpSpPr>
        <a:xfrm>
          <a:off x="0" y="0"/>
          <a:ext cx="0" cy="0"/>
          <a:chOff x="0" y="0"/>
          <a:chExt cx="0" cy="0"/>
        </a:xfrm>
      </p:grpSpPr>
      <p:pic>
        <p:nvPicPr>
          <p:cNvPr id="11" name="Picture 10"/>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 y="0"/>
            <a:ext cx="12194541" cy="6858000"/>
          </a:xfrm>
          <a:prstGeom prst="rect">
            <a:avLst/>
          </a:prstGeom>
        </p:spPr>
      </p:pic>
      <p:pic>
        <p:nvPicPr>
          <p:cNvPr id="12" name="Picture 11"/>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39755"/>
            <a:ext cx="12190026" cy="6858000"/>
          </a:xfrm>
          <a:prstGeom prst="rect">
            <a:avLst/>
          </a:prstGeom>
        </p:spPr>
      </p:pic>
      <p:sp>
        <p:nvSpPr>
          <p:cNvPr id="19" name="Text Placeholder 2"/>
          <p:cNvSpPr>
            <a:spLocks noGrp="1"/>
          </p:cNvSpPr>
          <p:nvPr>
            <p:ph type="body" sz="quarter" idx="10"/>
          </p:nvPr>
        </p:nvSpPr>
        <p:spPr>
          <a:xfrm>
            <a:off x="313950" y="1600200"/>
            <a:ext cx="11450635" cy="3390900"/>
          </a:xfrm>
        </p:spPr>
        <p:txBody>
          <a:bodyPr/>
          <a:lstStyle>
            <a:lvl1pPr marL="0" indent="0">
              <a:buNone/>
              <a:defRPr sz="2400" b="0" baseline="0">
                <a:solidFill>
                  <a:srgbClr val="69767D"/>
                </a:solidFill>
                <a:latin typeface="Arial" charset="0"/>
                <a:ea typeface="Arial" charset="0"/>
                <a:cs typeface="Arial" charset="0"/>
              </a:defRPr>
            </a:lvl1pPr>
            <a:lvl2pPr marL="457200" indent="0">
              <a:buNone/>
              <a:defRPr baseline="0">
                <a:solidFill>
                  <a:schemeClr val="tx1">
                    <a:lumMod val="50000"/>
                    <a:lumOff val="50000"/>
                  </a:schemeClr>
                </a:solidFill>
              </a:defRPr>
            </a:lvl2pPr>
            <a:lvl3pPr marL="914400" indent="0">
              <a:buNone/>
              <a:defRPr baseline="0">
                <a:solidFill>
                  <a:schemeClr val="tx1">
                    <a:lumMod val="50000"/>
                    <a:lumOff val="50000"/>
                  </a:schemeClr>
                </a:solidFill>
              </a:defRPr>
            </a:lvl3pPr>
            <a:lvl4pPr marL="1371600" indent="0">
              <a:buNone/>
              <a:defRPr baseline="0">
                <a:solidFill>
                  <a:schemeClr val="tx1">
                    <a:lumMod val="50000"/>
                    <a:lumOff val="50000"/>
                  </a:schemeClr>
                </a:solidFill>
              </a:defRPr>
            </a:lvl4pPr>
            <a:lvl5pPr marL="1828800" indent="0">
              <a:buNone/>
              <a:defRPr baseline="0">
                <a:solidFill>
                  <a:schemeClr val="tx1">
                    <a:lumMod val="50000"/>
                    <a:lumOff val="50000"/>
                  </a:schemeClr>
                </a:solidFill>
              </a:defRPr>
            </a:lvl5pPr>
          </a:lstStyle>
          <a:p>
            <a:pPr lvl="0"/>
            <a:r>
              <a:rPr lang="en-US"/>
              <a:t>Click to edit Master text styles</a:t>
            </a:r>
          </a:p>
        </p:txBody>
      </p:sp>
      <p:pic>
        <p:nvPicPr>
          <p:cNvPr id="10" name="Picture 9"/>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11322657" y="6340959"/>
            <a:ext cx="635155" cy="307836"/>
          </a:xfrm>
          <a:prstGeom prst="rect">
            <a:avLst/>
          </a:prstGeom>
        </p:spPr>
      </p:pic>
      <p:sp>
        <p:nvSpPr>
          <p:cNvPr id="8" name="Title 1"/>
          <p:cNvSpPr>
            <a:spLocks noGrp="1"/>
          </p:cNvSpPr>
          <p:nvPr>
            <p:ph type="ctrTitle"/>
          </p:nvPr>
        </p:nvSpPr>
        <p:spPr>
          <a:xfrm>
            <a:off x="309281" y="389965"/>
            <a:ext cx="11463617" cy="829235"/>
          </a:xfrm>
        </p:spPr>
        <p:txBody>
          <a:bodyPr anchor="t">
            <a:normAutofit/>
          </a:bodyPr>
          <a:lstStyle>
            <a:lvl1pPr algn="l" fontAlgn="b">
              <a:defRPr sz="3600" b="1" i="0" baseline="0">
                <a:solidFill>
                  <a:srgbClr val="69767D"/>
                </a:solidFill>
                <a:latin typeface="arial" charset="0"/>
              </a:defRPr>
            </a:lvl1pPr>
          </a:lstStyle>
          <a:p>
            <a:r>
              <a:rPr lang="en-US"/>
              <a:t>Click to edit Master title style</a:t>
            </a:r>
          </a:p>
        </p:txBody>
      </p:sp>
      <p:sp>
        <p:nvSpPr>
          <p:cNvPr id="9" name="TextBox 8"/>
          <p:cNvSpPr txBox="1"/>
          <p:nvPr userDrawn="1"/>
        </p:nvSpPr>
        <p:spPr>
          <a:xfrm>
            <a:off x="84083" y="6458267"/>
            <a:ext cx="415223" cy="276999"/>
          </a:xfrm>
          <a:prstGeom prst="rect">
            <a:avLst/>
          </a:prstGeom>
          <a:noFill/>
        </p:spPr>
        <p:txBody>
          <a:bodyPr wrap="square" rtlCol="0">
            <a:spAutoFit/>
          </a:bodyPr>
          <a:lstStyle/>
          <a:p>
            <a:fld id="{3988A49C-778B-EF45-9D5D-8EAA2E36A3FB}" type="slidenum">
              <a:rPr lang="en-US" sz="1200" b="1" i="0" baseline="0" smtClean="0">
                <a:solidFill>
                  <a:srgbClr val="69767D"/>
                </a:solidFill>
                <a:latin typeface="arial" charset="0"/>
              </a:rPr>
              <a:t>‹#›</a:t>
            </a:fld>
            <a:endParaRPr lang="en-US" sz="1200" b="1" i="0" baseline="0" dirty="0">
              <a:solidFill>
                <a:srgbClr val="69767D"/>
              </a:solidFill>
              <a:latin typeface="arial" charset="0"/>
            </a:endParaRPr>
          </a:p>
        </p:txBody>
      </p:sp>
      <p:sp>
        <p:nvSpPr>
          <p:cNvPr id="13" name="TextBox 12"/>
          <p:cNvSpPr txBox="1"/>
          <p:nvPr userDrawn="1"/>
        </p:nvSpPr>
        <p:spPr>
          <a:xfrm>
            <a:off x="731520" y="6463486"/>
            <a:ext cx="9461634" cy="246221"/>
          </a:xfrm>
          <a:prstGeom prst="rect">
            <a:avLst/>
          </a:prstGeom>
          <a:noFill/>
        </p:spPr>
        <p:txBody>
          <a:bodyPr wrap="square" rtlCol="0">
            <a:spAutoFit/>
          </a:bodyPr>
          <a:lstStyle/>
          <a:p>
            <a:r>
              <a:rPr lang="en-US" sz="1000" baseline="0" dirty="0">
                <a:solidFill>
                  <a:srgbClr val="69767D"/>
                </a:solidFill>
                <a:latin typeface="arial" charset="0"/>
              </a:rPr>
              <a:t>Presentation Title  |  Date</a:t>
            </a:r>
          </a:p>
        </p:txBody>
      </p:sp>
    </p:spTree>
    <p:extLst>
      <p:ext uri="{BB962C8B-B14F-4D97-AF65-F5344CB8AC3E}">
        <p14:creationId xmlns:p14="http://schemas.microsoft.com/office/powerpoint/2010/main" val="160772610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6_Custom Layout">
    <p:spTree>
      <p:nvGrpSpPr>
        <p:cNvPr id="1" name=""/>
        <p:cNvGrpSpPr/>
        <p:nvPr/>
      </p:nvGrpSpPr>
      <p:grpSpPr>
        <a:xfrm>
          <a:off x="0" y="0"/>
          <a:ext cx="0" cy="0"/>
          <a:chOff x="0" y="0"/>
          <a:chExt cx="0" cy="0"/>
        </a:xfrm>
      </p:grpSpPr>
      <p:sp>
        <p:nvSpPr>
          <p:cNvPr id="8" name="Text Placeholder 2"/>
          <p:cNvSpPr>
            <a:spLocks noGrp="1"/>
          </p:cNvSpPr>
          <p:nvPr>
            <p:ph type="body" sz="quarter" idx="10"/>
          </p:nvPr>
        </p:nvSpPr>
        <p:spPr>
          <a:xfrm>
            <a:off x="313950" y="1600200"/>
            <a:ext cx="11450635" cy="3390900"/>
          </a:xfrm>
        </p:spPr>
        <p:txBody>
          <a:bodyPr/>
          <a:lstStyle>
            <a:lvl1pPr marL="0" indent="0">
              <a:buNone/>
              <a:defRPr sz="2400" b="0" baseline="0">
                <a:solidFill>
                  <a:schemeClr val="tx1"/>
                </a:solidFill>
                <a:latin typeface="Arial" charset="0"/>
                <a:ea typeface="Arial" charset="0"/>
                <a:cs typeface="Arial" charset="0"/>
              </a:defRPr>
            </a:lvl1pPr>
            <a:lvl2pPr marL="457200" indent="0">
              <a:buNone/>
              <a:defRPr baseline="0">
                <a:solidFill>
                  <a:schemeClr val="tx1">
                    <a:lumMod val="50000"/>
                    <a:lumOff val="50000"/>
                  </a:schemeClr>
                </a:solidFill>
              </a:defRPr>
            </a:lvl2pPr>
            <a:lvl3pPr marL="914400" indent="0">
              <a:buNone/>
              <a:defRPr baseline="0">
                <a:solidFill>
                  <a:schemeClr val="tx1">
                    <a:lumMod val="50000"/>
                    <a:lumOff val="50000"/>
                  </a:schemeClr>
                </a:solidFill>
              </a:defRPr>
            </a:lvl3pPr>
            <a:lvl4pPr marL="1371600" indent="0">
              <a:buNone/>
              <a:defRPr baseline="0">
                <a:solidFill>
                  <a:schemeClr val="tx1">
                    <a:lumMod val="50000"/>
                    <a:lumOff val="50000"/>
                  </a:schemeClr>
                </a:solidFill>
              </a:defRPr>
            </a:lvl4pPr>
            <a:lvl5pPr marL="1828800" indent="0">
              <a:buNone/>
              <a:defRPr baseline="0">
                <a:solidFill>
                  <a:schemeClr val="tx1">
                    <a:lumMod val="50000"/>
                    <a:lumOff val="50000"/>
                  </a:schemeClr>
                </a:solidFill>
              </a:defRPr>
            </a:lvl5pPr>
          </a:lstStyle>
          <a:p>
            <a:pPr lvl="0"/>
            <a:r>
              <a:rPr lang="en-US" dirty="0"/>
              <a:t>Click to edit Master text styles</a:t>
            </a:r>
          </a:p>
        </p:txBody>
      </p:sp>
      <p:pic>
        <p:nvPicPr>
          <p:cNvPr id="9" name="Picture 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322657" y="6340959"/>
            <a:ext cx="635155" cy="307836"/>
          </a:xfrm>
          <a:prstGeom prst="rect">
            <a:avLst/>
          </a:prstGeom>
        </p:spPr>
      </p:pic>
      <p:sp>
        <p:nvSpPr>
          <p:cNvPr id="10" name="Title 1"/>
          <p:cNvSpPr>
            <a:spLocks noGrp="1"/>
          </p:cNvSpPr>
          <p:nvPr>
            <p:ph type="ctrTitle"/>
          </p:nvPr>
        </p:nvSpPr>
        <p:spPr>
          <a:xfrm>
            <a:off x="309281" y="389965"/>
            <a:ext cx="11463617" cy="829235"/>
          </a:xfrm>
        </p:spPr>
        <p:txBody>
          <a:bodyPr anchor="t">
            <a:normAutofit/>
          </a:bodyPr>
          <a:lstStyle>
            <a:lvl1pPr algn="l" fontAlgn="b">
              <a:defRPr sz="3600" b="1" i="0" baseline="0">
                <a:solidFill>
                  <a:schemeClr val="tx1"/>
                </a:solidFill>
                <a:latin typeface="arial" charset="0"/>
              </a:defRPr>
            </a:lvl1pPr>
          </a:lstStyle>
          <a:p>
            <a:r>
              <a:rPr lang="en-US" dirty="0"/>
              <a:t>Click to edit Master title style</a:t>
            </a:r>
          </a:p>
        </p:txBody>
      </p:sp>
      <p:sp>
        <p:nvSpPr>
          <p:cNvPr id="11" name="TextBox 10"/>
          <p:cNvSpPr txBox="1"/>
          <p:nvPr userDrawn="1"/>
        </p:nvSpPr>
        <p:spPr>
          <a:xfrm>
            <a:off x="84083" y="6458267"/>
            <a:ext cx="415223" cy="276999"/>
          </a:xfrm>
          <a:prstGeom prst="rect">
            <a:avLst/>
          </a:prstGeom>
          <a:noFill/>
        </p:spPr>
        <p:txBody>
          <a:bodyPr wrap="square" rtlCol="0">
            <a:spAutoFit/>
          </a:bodyPr>
          <a:lstStyle/>
          <a:p>
            <a:fld id="{3988A49C-778B-EF45-9D5D-8EAA2E36A3FB}" type="slidenum">
              <a:rPr lang="en-US" sz="1200" b="1" i="0" baseline="0" smtClean="0">
                <a:solidFill>
                  <a:srgbClr val="69767D"/>
                </a:solidFill>
                <a:latin typeface="arial" charset="0"/>
              </a:rPr>
              <a:t>‹#›</a:t>
            </a:fld>
            <a:endParaRPr lang="en-US" sz="1200" b="1" i="0" baseline="0" dirty="0">
              <a:solidFill>
                <a:srgbClr val="69767D"/>
              </a:solidFill>
              <a:latin typeface="arial" charset="0"/>
            </a:endParaRPr>
          </a:p>
        </p:txBody>
      </p:sp>
      <p:sp>
        <p:nvSpPr>
          <p:cNvPr id="12" name="TextBox 11"/>
          <p:cNvSpPr txBox="1"/>
          <p:nvPr userDrawn="1"/>
        </p:nvSpPr>
        <p:spPr>
          <a:xfrm>
            <a:off x="731520" y="6463486"/>
            <a:ext cx="9461634" cy="246221"/>
          </a:xfrm>
          <a:prstGeom prst="rect">
            <a:avLst/>
          </a:prstGeom>
          <a:noFill/>
        </p:spPr>
        <p:txBody>
          <a:bodyPr wrap="square" rtlCol="0">
            <a:spAutoFit/>
          </a:bodyPr>
          <a:lstStyle/>
          <a:p>
            <a:r>
              <a:rPr lang="en-US" sz="1000" baseline="0" dirty="0">
                <a:solidFill>
                  <a:srgbClr val="69767D"/>
                </a:solidFill>
                <a:latin typeface="arial" charset="0"/>
              </a:rPr>
              <a:t>Medicare Hospital Reimbursement Update  | October 6, 2022</a:t>
            </a:r>
          </a:p>
        </p:txBody>
      </p:sp>
    </p:spTree>
    <p:extLst>
      <p:ext uri="{BB962C8B-B14F-4D97-AF65-F5344CB8AC3E}">
        <p14:creationId xmlns:p14="http://schemas.microsoft.com/office/powerpoint/2010/main" val="184258776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pic>
        <p:nvPicPr>
          <p:cNvPr id="9" name="Picture 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0026" cy="6858000"/>
          </a:xfrm>
          <a:prstGeom prst="rect">
            <a:avLst/>
          </a:prstGeom>
        </p:spPr>
      </p:pic>
      <p:pic>
        <p:nvPicPr>
          <p:cNvPr id="8" name="Picture 7"/>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31804"/>
            <a:ext cx="12190026" cy="6858000"/>
          </a:xfrm>
          <a:prstGeom prst="rect">
            <a:avLst/>
          </a:prstGeom>
        </p:spPr>
      </p:pic>
      <p:sp>
        <p:nvSpPr>
          <p:cNvPr id="7" name="Text Placeholder 15"/>
          <p:cNvSpPr>
            <a:spLocks noGrp="1"/>
          </p:cNvSpPr>
          <p:nvPr>
            <p:ph type="body" sz="quarter" idx="10" hasCustomPrompt="1"/>
          </p:nvPr>
        </p:nvSpPr>
        <p:spPr>
          <a:xfrm>
            <a:off x="304799" y="533400"/>
            <a:ext cx="11590352" cy="3390900"/>
          </a:xfrm>
        </p:spPr>
        <p:txBody>
          <a:bodyPr anchor="b">
            <a:normAutofit/>
          </a:bodyPr>
          <a:lstStyle>
            <a:lvl1pPr marL="0" indent="0">
              <a:lnSpc>
                <a:spcPts val="7000"/>
              </a:lnSpc>
              <a:spcBef>
                <a:spcPts val="0"/>
              </a:spcBef>
              <a:buNone/>
              <a:defRPr sz="5400" b="0" i="0" baseline="0">
                <a:solidFill>
                  <a:srgbClr val="00829C"/>
                </a:solidFill>
                <a:latin typeface="Arial" charset="0"/>
                <a:ea typeface="Arial" charset="0"/>
                <a:cs typeface="Arial" charset="0"/>
              </a:defRPr>
            </a:lvl1pPr>
          </a:lstStyle>
          <a:p>
            <a:pPr lvl="0"/>
            <a:r>
              <a:rPr lang="en-US"/>
              <a:t>Click to edit Section title</a:t>
            </a:r>
          </a:p>
        </p:txBody>
      </p:sp>
    </p:spTree>
    <p:extLst>
      <p:ext uri="{BB962C8B-B14F-4D97-AF65-F5344CB8AC3E}">
        <p14:creationId xmlns:p14="http://schemas.microsoft.com/office/powerpoint/2010/main" val="34127635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pic>
        <p:nvPicPr>
          <p:cNvPr id="6" name="Picture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0026" cy="6858000"/>
          </a:xfrm>
          <a:prstGeom prst="rect">
            <a:avLst/>
          </a:prstGeom>
        </p:spPr>
      </p:pic>
      <p:sp>
        <p:nvSpPr>
          <p:cNvPr id="7" name="Text Placeholder 15"/>
          <p:cNvSpPr>
            <a:spLocks noGrp="1"/>
          </p:cNvSpPr>
          <p:nvPr>
            <p:ph type="body" sz="quarter" idx="10" hasCustomPrompt="1"/>
          </p:nvPr>
        </p:nvSpPr>
        <p:spPr>
          <a:xfrm>
            <a:off x="304799" y="533400"/>
            <a:ext cx="11590352" cy="3390900"/>
          </a:xfrm>
        </p:spPr>
        <p:txBody>
          <a:bodyPr anchor="b">
            <a:normAutofit/>
          </a:bodyPr>
          <a:lstStyle>
            <a:lvl1pPr marL="0" indent="0">
              <a:lnSpc>
                <a:spcPts val="7000"/>
              </a:lnSpc>
              <a:spcBef>
                <a:spcPts val="0"/>
              </a:spcBef>
              <a:buNone/>
              <a:defRPr sz="5400" b="0" i="0" baseline="0">
                <a:solidFill>
                  <a:srgbClr val="FFFFFF"/>
                </a:solidFill>
                <a:latin typeface="Arial" charset="0"/>
                <a:ea typeface="Arial" charset="0"/>
                <a:cs typeface="Arial" charset="0"/>
              </a:defRPr>
            </a:lvl1pPr>
          </a:lstStyle>
          <a:p>
            <a:pPr lvl="0"/>
            <a:r>
              <a:rPr lang="en-US"/>
              <a:t>Click to edit Section title</a:t>
            </a:r>
          </a:p>
        </p:txBody>
      </p:sp>
      <p:pic>
        <p:nvPicPr>
          <p:cNvPr id="8" name="Picture 7"/>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31804"/>
            <a:ext cx="12190026" cy="6858000"/>
          </a:xfrm>
          <a:prstGeom prst="rect">
            <a:avLst/>
          </a:prstGeom>
        </p:spPr>
      </p:pic>
    </p:spTree>
    <p:extLst>
      <p:ext uri="{BB962C8B-B14F-4D97-AF65-F5344CB8AC3E}">
        <p14:creationId xmlns:p14="http://schemas.microsoft.com/office/powerpoint/2010/main" val="138148471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0E1F7D1-6225-E148-A0F9-73F253191FEE}" type="datetime1">
              <a:rPr lang="en-US" smtClean="0"/>
              <a:t>9/27/2022</a:t>
            </a:fld>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dirty="0"/>
              <a:t>Presentation Title</a:t>
            </a: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12D9873-CE79-1B44-8B47-7CE6F8F894E0}" type="slidenum">
              <a:rPr lang="en-US" smtClean="0"/>
              <a:t>‹#›</a:t>
            </a:fld>
            <a:endParaRPr lang="en-US" dirty="0"/>
          </a:p>
        </p:txBody>
      </p:sp>
    </p:spTree>
    <p:extLst>
      <p:ext uri="{BB962C8B-B14F-4D97-AF65-F5344CB8AC3E}">
        <p14:creationId xmlns:p14="http://schemas.microsoft.com/office/powerpoint/2010/main" val="1233805520"/>
      </p:ext>
    </p:extLst>
  </p:cSld>
  <p:clrMap bg1="lt1" tx1="dk1" bg2="lt2" tx2="dk2" accent1="accent1" accent2="accent2" accent3="accent3" accent4="accent4" accent5="accent5" accent6="accent6" hlink="hlink" folHlink="folHlink"/>
  <p:sldLayoutIdLst>
    <p:sldLayoutId id="2147483649" r:id="rId1"/>
    <p:sldLayoutId id="2147483653" r:id="rId2"/>
    <p:sldLayoutId id="2147483658" r:id="rId3"/>
    <p:sldLayoutId id="2147483650" r:id="rId4"/>
    <p:sldLayoutId id="2147483660" r:id="rId5"/>
    <p:sldLayoutId id="2147483654" r:id="rId6"/>
    <p:sldLayoutId id="2147483659" r:id="rId7"/>
    <p:sldLayoutId id="2147483656" r:id="rId8"/>
    <p:sldLayoutId id="2147483655" r:id="rId9"/>
    <p:sldLayoutId id="2147483657" r:id="rId10"/>
    <p:sldLayoutId id="2147483661" r:id="rId11"/>
    <p:sldLayoutId id="2147483662" r:id="rId12"/>
  </p:sldLayoutIdLst>
  <p:hf sldNum="0"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2.emf"/><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Text Placeholder 2"/>
          <p:cNvSpPr>
            <a:spLocks noGrp="1"/>
          </p:cNvSpPr>
          <p:nvPr>
            <p:ph type="body" sz="quarter" idx="10"/>
          </p:nvPr>
        </p:nvSpPr>
        <p:spPr/>
        <p:txBody>
          <a:bodyPr>
            <a:normAutofit fontScale="77500" lnSpcReduction="20000"/>
          </a:bodyPr>
          <a:lstStyle/>
          <a:p>
            <a:r>
              <a:rPr lang="en-US" dirty="0"/>
              <a:t>Medicare Hospital Reimbursement Update</a:t>
            </a:r>
          </a:p>
        </p:txBody>
      </p:sp>
    </p:spTree>
    <p:extLst>
      <p:ext uri="{BB962C8B-B14F-4D97-AF65-F5344CB8AC3E}">
        <p14:creationId xmlns:p14="http://schemas.microsoft.com/office/powerpoint/2010/main" val="51511628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6201025B-018D-4652-B1DB-25364CE029FC}"/>
              </a:ext>
            </a:extLst>
          </p:cNvPr>
          <p:cNvSpPr>
            <a:spLocks noGrp="1"/>
          </p:cNvSpPr>
          <p:nvPr>
            <p:ph type="body" sz="quarter" idx="10"/>
          </p:nvPr>
        </p:nvSpPr>
        <p:spPr>
          <a:xfrm>
            <a:off x="313950" y="1600200"/>
            <a:ext cx="11450635" cy="4094544"/>
          </a:xfrm>
        </p:spPr>
        <p:txBody>
          <a:bodyPr>
            <a:normAutofit/>
          </a:bodyPr>
          <a:lstStyle/>
          <a:p>
            <a:pPr marL="342900" indent="-342900">
              <a:lnSpc>
                <a:spcPct val="100000"/>
              </a:lnSpc>
              <a:spcBef>
                <a:spcPts val="0"/>
              </a:spcBef>
              <a:spcAft>
                <a:spcPts val="1200"/>
              </a:spcAft>
              <a:buFont typeface="Arial" panose="020B0604020202020204" pitchFamily="34" charset="0"/>
              <a:buChar char="•"/>
            </a:pPr>
            <a:r>
              <a:rPr lang="en-US" dirty="0"/>
              <a:t>Direct Graduate Medical Education (GME)</a:t>
            </a:r>
          </a:p>
          <a:p>
            <a:pPr marL="1028700" lvl="1" indent="-342900">
              <a:lnSpc>
                <a:spcPct val="100000"/>
              </a:lnSpc>
              <a:spcBef>
                <a:spcPts val="0"/>
              </a:spcBef>
              <a:spcAft>
                <a:spcPts val="1200"/>
              </a:spcAft>
              <a:buFont typeface="Arial" panose="020B0604020202020204" pitchFamily="34" charset="0"/>
              <a:buChar char="•"/>
            </a:pPr>
            <a:r>
              <a:rPr lang="en-US" dirty="0">
                <a:solidFill>
                  <a:schemeClr val="tx1"/>
                </a:solidFill>
              </a:rPr>
              <a:t>CMS proposes to modify GME calculation in accordance with </a:t>
            </a:r>
            <a:r>
              <a:rPr lang="en-US" b="0" i="1" dirty="0">
                <a:solidFill>
                  <a:schemeClr val="tx1"/>
                </a:solidFill>
                <a:effectLst/>
              </a:rPr>
              <a:t>Hershey Medical Center v. Becerra </a:t>
            </a:r>
            <a:r>
              <a:rPr lang="en-US" b="0" dirty="0">
                <a:solidFill>
                  <a:schemeClr val="tx1"/>
                </a:solidFill>
                <a:effectLst/>
              </a:rPr>
              <a:t>DC District Court decision in 2021</a:t>
            </a:r>
          </a:p>
          <a:p>
            <a:pPr marL="1028700" lvl="1" indent="-342900">
              <a:lnSpc>
                <a:spcPct val="100000"/>
              </a:lnSpc>
              <a:spcBef>
                <a:spcPts val="0"/>
              </a:spcBef>
              <a:spcAft>
                <a:spcPts val="1200"/>
              </a:spcAft>
              <a:buFont typeface="Arial" panose="020B0604020202020204" pitchFamily="34" charset="0"/>
              <a:buChar char="•"/>
            </a:pPr>
            <a:r>
              <a:rPr lang="en-US" dirty="0">
                <a:solidFill>
                  <a:schemeClr val="tx1"/>
                </a:solidFill>
              </a:rPr>
              <a:t>Relates to weighting factor for fellows – “The Fellow Penalty”</a:t>
            </a:r>
          </a:p>
          <a:p>
            <a:pPr marL="1028700" lvl="1" indent="-342900">
              <a:lnSpc>
                <a:spcPct val="100000"/>
              </a:lnSpc>
              <a:spcBef>
                <a:spcPts val="0"/>
              </a:spcBef>
              <a:spcAft>
                <a:spcPts val="1200"/>
              </a:spcAft>
              <a:buFont typeface="Arial" panose="020B0604020202020204" pitchFamily="34" charset="0"/>
              <a:buChar char="•"/>
            </a:pPr>
            <a:r>
              <a:rPr lang="en-US" dirty="0">
                <a:solidFill>
                  <a:schemeClr val="tx1"/>
                </a:solidFill>
              </a:rPr>
              <a:t>Can also modify prior year and penultimate year in similar fashion to determine three-year rolling average</a:t>
            </a:r>
          </a:p>
          <a:p>
            <a:pPr marL="1028700" lvl="1" indent="-342900">
              <a:lnSpc>
                <a:spcPct val="100000"/>
              </a:lnSpc>
              <a:spcBef>
                <a:spcPts val="0"/>
              </a:spcBef>
              <a:spcAft>
                <a:spcPts val="1200"/>
              </a:spcAft>
              <a:buFont typeface="Arial" panose="020B0604020202020204" pitchFamily="34" charset="0"/>
              <a:buChar char="•"/>
            </a:pPr>
            <a:r>
              <a:rPr lang="en-US" dirty="0">
                <a:solidFill>
                  <a:schemeClr val="tx1"/>
                </a:solidFill>
              </a:rPr>
              <a:t>Applies retroactively to 2001 for “</a:t>
            </a:r>
            <a:r>
              <a:rPr lang="en-US" i="1" dirty="0">
                <a:solidFill>
                  <a:schemeClr val="tx1"/>
                </a:solidFill>
              </a:rPr>
              <a:t>open or reopenable</a:t>
            </a:r>
            <a:r>
              <a:rPr lang="en-US" dirty="0">
                <a:solidFill>
                  <a:schemeClr val="tx1"/>
                </a:solidFill>
              </a:rPr>
              <a:t>” cost reports</a:t>
            </a:r>
          </a:p>
          <a:p>
            <a:pPr marL="1028700" lvl="1" indent="-342900">
              <a:lnSpc>
                <a:spcPct val="100000"/>
              </a:lnSpc>
              <a:spcBef>
                <a:spcPts val="0"/>
              </a:spcBef>
              <a:spcAft>
                <a:spcPts val="1200"/>
              </a:spcAft>
              <a:buFont typeface="Arial" panose="020B0604020202020204" pitchFamily="34" charset="0"/>
              <a:buChar char="•"/>
            </a:pPr>
            <a:r>
              <a:rPr lang="en-US" dirty="0">
                <a:solidFill>
                  <a:schemeClr val="tx1"/>
                </a:solidFill>
              </a:rPr>
              <a:t>Cost report instructions for Worksheet E-4 to be updated by CMS</a:t>
            </a:r>
          </a:p>
          <a:p>
            <a:pPr marL="1028700" lvl="1" indent="-342900">
              <a:lnSpc>
                <a:spcPct val="100000"/>
              </a:lnSpc>
              <a:spcBef>
                <a:spcPts val="0"/>
              </a:spcBef>
              <a:spcAft>
                <a:spcPts val="1200"/>
              </a:spcAft>
              <a:buFont typeface="Arial" panose="020B0604020202020204" pitchFamily="34" charset="0"/>
              <a:buChar char="•"/>
            </a:pPr>
            <a:endParaRPr lang="en-US" dirty="0">
              <a:solidFill>
                <a:schemeClr val="tx1"/>
              </a:solidFill>
            </a:endParaRPr>
          </a:p>
        </p:txBody>
      </p:sp>
      <p:sp>
        <p:nvSpPr>
          <p:cNvPr id="3" name="Title 2">
            <a:extLst>
              <a:ext uri="{FF2B5EF4-FFF2-40B4-BE49-F238E27FC236}">
                <a16:creationId xmlns:a16="http://schemas.microsoft.com/office/drawing/2014/main" id="{DFED28E7-6A52-4A3B-ACC1-E2123D59EC6A}"/>
              </a:ext>
            </a:extLst>
          </p:cNvPr>
          <p:cNvSpPr>
            <a:spLocks noGrp="1"/>
          </p:cNvSpPr>
          <p:nvPr>
            <p:ph type="ctrTitle"/>
          </p:nvPr>
        </p:nvSpPr>
        <p:spPr/>
        <p:txBody>
          <a:bodyPr>
            <a:normAutofit/>
          </a:bodyPr>
          <a:lstStyle/>
          <a:p>
            <a:r>
              <a:rPr lang="en-US" dirty="0"/>
              <a:t>FY 2023 IPPS Final Rule</a:t>
            </a:r>
          </a:p>
        </p:txBody>
      </p:sp>
    </p:spTree>
    <p:extLst>
      <p:ext uri="{BB962C8B-B14F-4D97-AF65-F5344CB8AC3E}">
        <p14:creationId xmlns:p14="http://schemas.microsoft.com/office/powerpoint/2010/main" val="378217252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6201025B-018D-4652-B1DB-25364CE029FC}"/>
              </a:ext>
            </a:extLst>
          </p:cNvPr>
          <p:cNvSpPr>
            <a:spLocks noGrp="1"/>
          </p:cNvSpPr>
          <p:nvPr>
            <p:ph type="body" sz="quarter" idx="10"/>
          </p:nvPr>
        </p:nvSpPr>
        <p:spPr>
          <a:xfrm>
            <a:off x="313950" y="1600199"/>
            <a:ext cx="11450635" cy="4383912"/>
          </a:xfrm>
        </p:spPr>
        <p:txBody>
          <a:bodyPr>
            <a:normAutofit/>
          </a:bodyPr>
          <a:lstStyle/>
          <a:p>
            <a:pPr marL="342900" indent="-342900">
              <a:lnSpc>
                <a:spcPct val="100000"/>
              </a:lnSpc>
              <a:spcBef>
                <a:spcPts val="0"/>
              </a:spcBef>
              <a:spcAft>
                <a:spcPts val="1200"/>
              </a:spcAft>
              <a:buFont typeface="Arial" panose="020B0604020202020204" pitchFamily="34" charset="0"/>
              <a:buChar char="•"/>
            </a:pPr>
            <a:r>
              <a:rPr lang="en-US" dirty="0"/>
              <a:t>Wage Index</a:t>
            </a:r>
          </a:p>
          <a:p>
            <a:pPr marL="1028700" lvl="1" indent="-342900">
              <a:lnSpc>
                <a:spcPct val="100000"/>
              </a:lnSpc>
              <a:spcBef>
                <a:spcPts val="0"/>
              </a:spcBef>
              <a:spcAft>
                <a:spcPts val="1200"/>
              </a:spcAft>
              <a:buFont typeface="Arial" panose="020B0604020202020204" pitchFamily="34" charset="0"/>
              <a:buChar char="•"/>
            </a:pPr>
            <a:r>
              <a:rPr lang="en-US" dirty="0">
                <a:solidFill>
                  <a:schemeClr val="tx1"/>
                </a:solidFill>
              </a:rPr>
              <a:t>National Average Hourly Wage increased ~2.7% from FY 22</a:t>
            </a:r>
          </a:p>
          <a:p>
            <a:pPr marL="1028700" lvl="1" indent="-342900">
              <a:lnSpc>
                <a:spcPct val="100000"/>
              </a:lnSpc>
              <a:spcBef>
                <a:spcPts val="0"/>
              </a:spcBef>
              <a:spcAft>
                <a:spcPts val="1200"/>
              </a:spcAft>
              <a:buFont typeface="Arial" panose="020B0604020202020204" pitchFamily="34" charset="0"/>
              <a:buChar char="•"/>
            </a:pPr>
            <a:r>
              <a:rPr lang="en-US" dirty="0">
                <a:solidFill>
                  <a:schemeClr val="tx1"/>
                </a:solidFill>
              </a:rPr>
              <a:t>Permanent 5% cap on wage index decrease from year to year</a:t>
            </a:r>
          </a:p>
          <a:p>
            <a:pPr marL="1028700" lvl="1" indent="-342900">
              <a:lnSpc>
                <a:spcPct val="100000"/>
              </a:lnSpc>
              <a:spcBef>
                <a:spcPts val="0"/>
              </a:spcBef>
              <a:spcAft>
                <a:spcPts val="1200"/>
              </a:spcAft>
              <a:buFont typeface="Arial" panose="020B0604020202020204" pitchFamily="34" charset="0"/>
              <a:buChar char="•"/>
            </a:pPr>
            <a:r>
              <a:rPr lang="en-US" dirty="0">
                <a:solidFill>
                  <a:schemeClr val="tx1"/>
                </a:solidFill>
              </a:rPr>
              <a:t>CMS maintaining support for low wage index areas that was implemented in FY 2020 (ongoing litigation)</a:t>
            </a:r>
          </a:p>
          <a:p>
            <a:pPr marL="1485900" lvl="2" indent="-342900">
              <a:lnSpc>
                <a:spcPct val="100000"/>
              </a:lnSpc>
              <a:spcBef>
                <a:spcPts val="0"/>
              </a:spcBef>
              <a:spcAft>
                <a:spcPts val="1200"/>
              </a:spcAft>
              <a:buFont typeface="Arial" panose="020B0604020202020204" pitchFamily="34" charset="0"/>
              <a:buChar char="•"/>
            </a:pPr>
            <a:r>
              <a:rPr lang="en-US" dirty="0">
                <a:solidFill>
                  <a:schemeClr val="tx1"/>
                </a:solidFill>
              </a:rPr>
              <a:t>This provision increases the wage index for hospitals in the lowest quartile nationally by a value equal to half the difference between the hospital’s pre-adjusted wage index and the 25</a:t>
            </a:r>
            <a:r>
              <a:rPr lang="en-US" baseline="30000" dirty="0">
                <a:solidFill>
                  <a:schemeClr val="tx1"/>
                </a:solidFill>
              </a:rPr>
              <a:t>th</a:t>
            </a:r>
            <a:r>
              <a:rPr lang="en-US" dirty="0">
                <a:solidFill>
                  <a:schemeClr val="tx1"/>
                </a:solidFill>
              </a:rPr>
              <a:t> percentile wage index nationally of .8427</a:t>
            </a:r>
          </a:p>
          <a:p>
            <a:pPr marL="1485900" lvl="2" indent="-342900">
              <a:lnSpc>
                <a:spcPct val="100000"/>
              </a:lnSpc>
              <a:spcBef>
                <a:spcPts val="0"/>
              </a:spcBef>
              <a:spcAft>
                <a:spcPts val="1200"/>
              </a:spcAft>
              <a:buFont typeface="Arial" panose="020B0604020202020204" pitchFamily="34" charset="0"/>
              <a:buChar char="•"/>
            </a:pPr>
            <a:r>
              <a:rPr lang="en-US" dirty="0">
                <a:solidFill>
                  <a:schemeClr val="tx1"/>
                </a:solidFill>
              </a:rPr>
              <a:t>Budget neutral </a:t>
            </a:r>
          </a:p>
        </p:txBody>
      </p:sp>
      <p:sp>
        <p:nvSpPr>
          <p:cNvPr id="3" name="Title 2">
            <a:extLst>
              <a:ext uri="{FF2B5EF4-FFF2-40B4-BE49-F238E27FC236}">
                <a16:creationId xmlns:a16="http://schemas.microsoft.com/office/drawing/2014/main" id="{DFED28E7-6A52-4A3B-ACC1-E2123D59EC6A}"/>
              </a:ext>
            </a:extLst>
          </p:cNvPr>
          <p:cNvSpPr>
            <a:spLocks noGrp="1"/>
          </p:cNvSpPr>
          <p:nvPr>
            <p:ph type="ctrTitle"/>
          </p:nvPr>
        </p:nvSpPr>
        <p:spPr/>
        <p:txBody>
          <a:bodyPr>
            <a:normAutofit/>
          </a:bodyPr>
          <a:lstStyle/>
          <a:p>
            <a:r>
              <a:rPr lang="en-US" dirty="0"/>
              <a:t>FY 2023 IPPS Final Rule</a:t>
            </a:r>
          </a:p>
        </p:txBody>
      </p:sp>
    </p:spTree>
    <p:extLst>
      <p:ext uri="{BB962C8B-B14F-4D97-AF65-F5344CB8AC3E}">
        <p14:creationId xmlns:p14="http://schemas.microsoft.com/office/powerpoint/2010/main" val="129947654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6201025B-018D-4652-B1DB-25364CE029FC}"/>
              </a:ext>
            </a:extLst>
          </p:cNvPr>
          <p:cNvSpPr>
            <a:spLocks noGrp="1"/>
          </p:cNvSpPr>
          <p:nvPr>
            <p:ph type="body" sz="quarter" idx="10"/>
          </p:nvPr>
        </p:nvSpPr>
        <p:spPr>
          <a:xfrm>
            <a:off x="313950" y="1600199"/>
            <a:ext cx="11450635" cy="4867836"/>
          </a:xfrm>
        </p:spPr>
        <p:txBody>
          <a:bodyPr>
            <a:normAutofit/>
          </a:bodyPr>
          <a:lstStyle/>
          <a:p>
            <a:pPr marL="342900" indent="-342900">
              <a:lnSpc>
                <a:spcPct val="100000"/>
              </a:lnSpc>
              <a:spcBef>
                <a:spcPts val="0"/>
              </a:spcBef>
              <a:spcAft>
                <a:spcPts val="1200"/>
              </a:spcAft>
              <a:buFont typeface="Arial" panose="020B0604020202020204" pitchFamily="34" charset="0"/>
              <a:buChar char="•"/>
            </a:pPr>
            <a:r>
              <a:rPr lang="da-DK" i="1" dirty="0"/>
              <a:t>Bridgeport Hospital, et al., v. Becerra</a:t>
            </a:r>
          </a:p>
          <a:p>
            <a:pPr marL="1028700" lvl="1" indent="-342900">
              <a:lnSpc>
                <a:spcPct val="100000"/>
              </a:lnSpc>
              <a:spcBef>
                <a:spcPts val="0"/>
              </a:spcBef>
              <a:spcAft>
                <a:spcPts val="1200"/>
              </a:spcAft>
              <a:buFont typeface="Arial" panose="020B0604020202020204" pitchFamily="34" charset="0"/>
              <a:buChar char="•"/>
            </a:pPr>
            <a:r>
              <a:rPr lang="en-US" dirty="0">
                <a:solidFill>
                  <a:schemeClr val="tx1"/>
                </a:solidFill>
              </a:rPr>
              <a:t>March 2, 2022 – DC District Court ruled in favor of plaintiff hospitals that challenged CMS lowest quartile wage index adjustment for FFY 2020</a:t>
            </a:r>
          </a:p>
          <a:p>
            <a:pPr marL="1028700" lvl="1" indent="-342900">
              <a:lnSpc>
                <a:spcPct val="100000"/>
              </a:lnSpc>
              <a:spcBef>
                <a:spcPts val="0"/>
              </a:spcBef>
              <a:spcAft>
                <a:spcPts val="1200"/>
              </a:spcAft>
              <a:buFont typeface="Arial" panose="020B0604020202020204" pitchFamily="34" charset="0"/>
              <a:buChar char="•"/>
            </a:pPr>
            <a:r>
              <a:rPr lang="en-US" dirty="0">
                <a:solidFill>
                  <a:schemeClr val="tx1"/>
                </a:solidFill>
              </a:rPr>
              <a:t>Court set aside CMS rule and remanded back to CMS on July 27, 2022</a:t>
            </a:r>
          </a:p>
          <a:p>
            <a:pPr marL="1028700" lvl="1" indent="-342900">
              <a:lnSpc>
                <a:spcPct val="100000"/>
              </a:lnSpc>
              <a:spcBef>
                <a:spcPts val="0"/>
              </a:spcBef>
              <a:spcAft>
                <a:spcPts val="1200"/>
              </a:spcAft>
              <a:buFont typeface="Arial" panose="020B0604020202020204" pitchFamily="34" charset="0"/>
              <a:buChar char="•"/>
            </a:pPr>
            <a:r>
              <a:rPr lang="en-US" dirty="0">
                <a:solidFill>
                  <a:schemeClr val="tx1"/>
                </a:solidFill>
              </a:rPr>
              <a:t>CMS has until September 25, 2022 to appeal</a:t>
            </a:r>
          </a:p>
          <a:p>
            <a:pPr marL="1028700" lvl="1" indent="-342900">
              <a:lnSpc>
                <a:spcPct val="100000"/>
              </a:lnSpc>
              <a:spcBef>
                <a:spcPts val="0"/>
              </a:spcBef>
              <a:spcAft>
                <a:spcPts val="1200"/>
              </a:spcAft>
              <a:buFont typeface="Arial" panose="020B0604020202020204" pitchFamily="34" charset="0"/>
              <a:buChar char="•"/>
            </a:pPr>
            <a:r>
              <a:rPr lang="en-US" dirty="0">
                <a:solidFill>
                  <a:schemeClr val="tx1"/>
                </a:solidFill>
              </a:rPr>
              <a:t>CMS continued policy in FY 2023 IPPS Final Rule</a:t>
            </a:r>
          </a:p>
          <a:p>
            <a:pPr marL="1005840" lvl="1">
              <a:lnSpc>
                <a:spcPct val="100000"/>
              </a:lnSpc>
              <a:spcBef>
                <a:spcPts val="0"/>
              </a:spcBef>
              <a:spcAft>
                <a:spcPts val="1200"/>
              </a:spcAft>
            </a:pPr>
            <a:r>
              <a:rPr lang="en-US" sz="2000" i="1" dirty="0">
                <a:solidFill>
                  <a:schemeClr val="tx1"/>
                </a:solidFill>
              </a:rPr>
              <a:t>“As Bridgeport is pending litigation, we are unable to provide further information at this time. We disagree with the district court’s conclusion that the Social Security Act does not authorize the Secretary to adopt the low wage index hospital policy, and we note that its decision remains subject to potential appeal. We also note that plaintiffs in Bridgeport only challenged the low wage index hospital and associated budget neutrality adjustment policies for FY 2020.”</a:t>
            </a:r>
          </a:p>
        </p:txBody>
      </p:sp>
      <p:sp>
        <p:nvSpPr>
          <p:cNvPr id="3" name="Title 2">
            <a:extLst>
              <a:ext uri="{FF2B5EF4-FFF2-40B4-BE49-F238E27FC236}">
                <a16:creationId xmlns:a16="http://schemas.microsoft.com/office/drawing/2014/main" id="{DFED28E7-6A52-4A3B-ACC1-E2123D59EC6A}"/>
              </a:ext>
            </a:extLst>
          </p:cNvPr>
          <p:cNvSpPr>
            <a:spLocks noGrp="1"/>
          </p:cNvSpPr>
          <p:nvPr>
            <p:ph type="ctrTitle"/>
          </p:nvPr>
        </p:nvSpPr>
        <p:spPr/>
        <p:txBody>
          <a:bodyPr>
            <a:normAutofit/>
          </a:bodyPr>
          <a:lstStyle/>
          <a:p>
            <a:r>
              <a:rPr lang="en-US" dirty="0"/>
              <a:t>Wage Index – Recent Litigation</a:t>
            </a:r>
          </a:p>
        </p:txBody>
      </p:sp>
    </p:spTree>
    <p:extLst>
      <p:ext uri="{BB962C8B-B14F-4D97-AF65-F5344CB8AC3E}">
        <p14:creationId xmlns:p14="http://schemas.microsoft.com/office/powerpoint/2010/main" val="207241356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normAutofit lnSpcReduction="10000"/>
          </a:bodyPr>
          <a:lstStyle/>
          <a:p>
            <a:pPr marL="342900" marR="0" lvl="0" indent="-342900" algn="l" defTabSz="914400" rtl="0" eaLnBrk="1" fontAlgn="auto" latinLnBrk="0" hangingPunct="1">
              <a:lnSpc>
                <a:spcPct val="100000"/>
              </a:lnSpc>
              <a:spcBef>
                <a:spcPts val="0"/>
              </a:spcBef>
              <a:spcAft>
                <a:spcPts val="1200"/>
              </a:spcAft>
              <a:buClrTx/>
              <a:buSzTx/>
              <a:buFont typeface="Arial" panose="020B0604020202020204" pitchFamily="34" charset="0"/>
              <a:buChar char="•"/>
              <a:tabLst/>
              <a:defRPr/>
            </a:pPr>
            <a:r>
              <a:rPr kumimoji="0" lang="en-US" b="0" i="0" u="none" strike="noStrike" kern="1200" cap="none" spc="0" normalizeH="0" baseline="0" noProof="0" dirty="0">
                <a:ln>
                  <a:noFill/>
                </a:ln>
                <a:solidFill>
                  <a:prstClr val="black"/>
                </a:solidFill>
                <a:effectLst/>
                <a:uLnTx/>
                <a:uFillTx/>
                <a:latin typeface="Arial" charset="0"/>
                <a:cs typeface="Arial" charset="0"/>
              </a:rPr>
              <a:t>Wage Index</a:t>
            </a:r>
          </a:p>
          <a:p>
            <a:r>
              <a:rPr lang="en-US" sz="2600" dirty="0">
                <a:solidFill>
                  <a:schemeClr val="tx1"/>
                </a:solidFill>
              </a:rPr>
              <a:t>	</a:t>
            </a:r>
          </a:p>
          <a:p>
            <a:r>
              <a:rPr lang="en-US" sz="2600" dirty="0">
                <a:solidFill>
                  <a:schemeClr val="tx1"/>
                </a:solidFill>
                <a:latin typeface="+mn-lt"/>
              </a:rPr>
              <a:t>	</a:t>
            </a:r>
            <a:r>
              <a:rPr lang="en-US" dirty="0">
                <a:solidFill>
                  <a:schemeClr val="tx1"/>
                </a:solidFill>
                <a:latin typeface="+mn-lt"/>
              </a:rPr>
              <a:t>Highest Nationally		Vallejo, CA		1.8939</a:t>
            </a:r>
          </a:p>
          <a:p>
            <a:r>
              <a:rPr lang="en-US" dirty="0">
                <a:solidFill>
                  <a:schemeClr val="tx1"/>
                </a:solidFill>
                <a:latin typeface="+mn-lt"/>
              </a:rPr>
              <a:t>	(14 highest CBSAs are all in California)</a:t>
            </a:r>
          </a:p>
          <a:p>
            <a:endParaRPr lang="en-US" dirty="0">
              <a:solidFill>
                <a:schemeClr val="tx1"/>
              </a:solidFill>
              <a:latin typeface="+mn-lt"/>
            </a:endParaRPr>
          </a:p>
          <a:p>
            <a:r>
              <a:rPr lang="en-US" dirty="0">
                <a:solidFill>
                  <a:schemeClr val="tx1"/>
                </a:solidFill>
                <a:latin typeface="+mn-lt"/>
              </a:rPr>
              <a:t>	Lowest Nationally		Rural Alabama		0.7489</a:t>
            </a:r>
          </a:p>
          <a:p>
            <a:r>
              <a:rPr lang="en-US" dirty="0">
                <a:solidFill>
                  <a:schemeClr val="tx1"/>
                </a:solidFill>
                <a:latin typeface="+mn-lt"/>
              </a:rPr>
              <a:t>	(Would be 0.6551 without support for low wage index areas policy)</a:t>
            </a:r>
            <a:r>
              <a:rPr lang="en-US" dirty="0">
                <a:latin typeface="+mn-lt"/>
              </a:rPr>
              <a:t>	</a:t>
            </a:r>
          </a:p>
        </p:txBody>
      </p:sp>
      <p:sp>
        <p:nvSpPr>
          <p:cNvPr id="3" name="Title 2"/>
          <p:cNvSpPr>
            <a:spLocks noGrp="1"/>
          </p:cNvSpPr>
          <p:nvPr>
            <p:ph type="ctrTitle"/>
          </p:nvPr>
        </p:nvSpPr>
        <p:spPr/>
        <p:txBody>
          <a:bodyPr/>
          <a:lstStyle/>
          <a:p>
            <a:r>
              <a:rPr kumimoji="0" lang="en-US" sz="3600" b="1" i="0" u="none" strike="noStrike" kern="1200" cap="none" spc="0" normalizeH="0" baseline="0" noProof="0" dirty="0">
                <a:ln>
                  <a:noFill/>
                </a:ln>
                <a:solidFill>
                  <a:prstClr val="black"/>
                </a:solidFill>
                <a:effectLst/>
                <a:uLnTx/>
                <a:uFillTx/>
                <a:latin typeface="arial" charset="0"/>
                <a:ea typeface="+mj-ea"/>
                <a:cs typeface="+mj-cs"/>
              </a:rPr>
              <a:t>FY 2023 IPPS Final Rule</a:t>
            </a:r>
            <a:endParaRPr lang="en-US" dirty="0"/>
          </a:p>
        </p:txBody>
      </p:sp>
    </p:spTree>
    <p:extLst>
      <p:ext uri="{BB962C8B-B14F-4D97-AF65-F5344CB8AC3E}">
        <p14:creationId xmlns:p14="http://schemas.microsoft.com/office/powerpoint/2010/main" val="402836813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p:nvPr>
        </p:nvSpPr>
        <p:spPr/>
        <p:txBody>
          <a:bodyPr/>
          <a:lstStyle/>
          <a:p>
            <a:r>
              <a:rPr kumimoji="0" lang="en-US" sz="3600" b="1" i="0" u="none" strike="noStrike" kern="1200" cap="none" spc="0" normalizeH="0" baseline="0" noProof="0" dirty="0">
                <a:ln>
                  <a:noFill/>
                </a:ln>
                <a:solidFill>
                  <a:prstClr val="black"/>
                </a:solidFill>
                <a:effectLst/>
                <a:uLnTx/>
                <a:uFillTx/>
                <a:latin typeface="arial" charset="0"/>
                <a:ea typeface="+mj-ea"/>
                <a:cs typeface="+mj-cs"/>
              </a:rPr>
              <a:t>FY 2023 IPPS Final Rule</a:t>
            </a:r>
            <a:endParaRPr lang="en-US" dirty="0"/>
          </a:p>
        </p:txBody>
      </p:sp>
      <p:pic>
        <p:nvPicPr>
          <p:cNvPr id="4" name="Picture 3">
            <a:extLst>
              <a:ext uri="{FF2B5EF4-FFF2-40B4-BE49-F238E27FC236}">
                <a16:creationId xmlns:a16="http://schemas.microsoft.com/office/drawing/2014/main" id="{7EABB791-28C4-BB4B-E1DC-BDF3F85796D5}"/>
              </a:ext>
            </a:extLst>
          </p:cNvPr>
          <p:cNvPicPr>
            <a:picLocks noChangeAspect="1"/>
          </p:cNvPicPr>
          <p:nvPr/>
        </p:nvPicPr>
        <p:blipFill>
          <a:blip r:embed="rId2"/>
          <a:stretch>
            <a:fillRect/>
          </a:stretch>
        </p:blipFill>
        <p:spPr>
          <a:xfrm>
            <a:off x="1271587" y="1604962"/>
            <a:ext cx="8558213" cy="4260256"/>
          </a:xfrm>
          <a:prstGeom prst="rect">
            <a:avLst/>
          </a:prstGeom>
        </p:spPr>
      </p:pic>
    </p:spTree>
    <p:extLst>
      <p:ext uri="{BB962C8B-B14F-4D97-AF65-F5344CB8AC3E}">
        <p14:creationId xmlns:p14="http://schemas.microsoft.com/office/powerpoint/2010/main" val="244023966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6201025B-018D-4652-B1DB-25364CE029FC}"/>
              </a:ext>
            </a:extLst>
          </p:cNvPr>
          <p:cNvSpPr>
            <a:spLocks noGrp="1"/>
          </p:cNvSpPr>
          <p:nvPr>
            <p:ph type="body" sz="quarter" idx="10"/>
          </p:nvPr>
        </p:nvSpPr>
        <p:spPr>
          <a:xfrm>
            <a:off x="313950" y="1600199"/>
            <a:ext cx="11450635" cy="4867836"/>
          </a:xfrm>
        </p:spPr>
        <p:txBody>
          <a:bodyPr>
            <a:normAutofit/>
          </a:bodyPr>
          <a:lstStyle/>
          <a:p>
            <a:pPr marL="342900" indent="-342900">
              <a:lnSpc>
                <a:spcPct val="100000"/>
              </a:lnSpc>
              <a:spcBef>
                <a:spcPts val="0"/>
              </a:spcBef>
              <a:spcAft>
                <a:spcPts val="1200"/>
              </a:spcAft>
              <a:buFont typeface="Arial" panose="020B0604020202020204" pitchFamily="34" charset="0"/>
              <a:buChar char="•"/>
            </a:pPr>
            <a:r>
              <a:rPr lang="da-DK" i="1" dirty="0"/>
              <a:t>Citrus HMA, LLC v. Becerra</a:t>
            </a:r>
          </a:p>
          <a:p>
            <a:pPr marL="1028700" lvl="1" indent="-342900">
              <a:lnSpc>
                <a:spcPct val="100000"/>
              </a:lnSpc>
              <a:spcBef>
                <a:spcPts val="0"/>
              </a:spcBef>
              <a:spcAft>
                <a:spcPts val="1200"/>
              </a:spcAft>
              <a:buFont typeface="Arial" panose="020B0604020202020204" pitchFamily="34" charset="0"/>
              <a:buChar char="•"/>
            </a:pPr>
            <a:r>
              <a:rPr lang="en-US" dirty="0">
                <a:solidFill>
                  <a:schemeClr val="tx1"/>
                </a:solidFill>
              </a:rPr>
              <a:t>April 8, 2022 – DC District Court for DC ruled in favor of plaintiff hospitals that challenged CMS policy to exclude wage data from Section 401 hospitals in determining the state rural floor for FFY 2020, resulting in a rural floor lower than the rural wage index for several states</a:t>
            </a:r>
          </a:p>
          <a:p>
            <a:pPr marL="1028700" lvl="1" indent="-342900">
              <a:lnSpc>
                <a:spcPct val="100000"/>
              </a:lnSpc>
              <a:spcBef>
                <a:spcPts val="0"/>
              </a:spcBef>
              <a:spcAft>
                <a:spcPts val="1200"/>
              </a:spcAft>
              <a:buFont typeface="Arial" panose="020B0604020202020204" pitchFamily="34" charset="0"/>
              <a:buChar char="•"/>
            </a:pPr>
            <a:r>
              <a:rPr lang="en-US" dirty="0">
                <a:solidFill>
                  <a:schemeClr val="tx1"/>
                </a:solidFill>
              </a:rPr>
              <a:t>CMS appealed June 7, case remains pending</a:t>
            </a:r>
          </a:p>
          <a:p>
            <a:pPr marL="1028700" lvl="1" indent="-342900">
              <a:lnSpc>
                <a:spcPct val="100000"/>
              </a:lnSpc>
              <a:spcBef>
                <a:spcPts val="0"/>
              </a:spcBef>
              <a:spcAft>
                <a:spcPts val="1200"/>
              </a:spcAft>
              <a:buFont typeface="Arial" panose="020B0604020202020204" pitchFamily="34" charset="0"/>
              <a:buChar char="•"/>
            </a:pPr>
            <a:r>
              <a:rPr lang="en-US" dirty="0">
                <a:solidFill>
                  <a:schemeClr val="tx1"/>
                </a:solidFill>
              </a:rPr>
              <a:t>CMS acquiesced to the court decision in the FY 2023 IPPS Final Rule, returning to the pre-FY 2020 policy going forward</a:t>
            </a:r>
          </a:p>
          <a:p>
            <a:pPr marL="1028700" lvl="1" indent="-342900">
              <a:lnSpc>
                <a:spcPct val="100000"/>
              </a:lnSpc>
              <a:spcBef>
                <a:spcPts val="0"/>
              </a:spcBef>
              <a:spcAft>
                <a:spcPts val="1200"/>
              </a:spcAft>
              <a:buFont typeface="Arial" panose="020B0604020202020204" pitchFamily="34" charset="0"/>
              <a:buChar char="•"/>
            </a:pPr>
            <a:r>
              <a:rPr lang="en-US" dirty="0">
                <a:solidFill>
                  <a:schemeClr val="tx1"/>
                </a:solidFill>
              </a:rPr>
              <a:t>More changes to come?</a:t>
            </a:r>
          </a:p>
        </p:txBody>
      </p:sp>
      <p:sp>
        <p:nvSpPr>
          <p:cNvPr id="3" name="Title 2">
            <a:extLst>
              <a:ext uri="{FF2B5EF4-FFF2-40B4-BE49-F238E27FC236}">
                <a16:creationId xmlns:a16="http://schemas.microsoft.com/office/drawing/2014/main" id="{DFED28E7-6A52-4A3B-ACC1-E2123D59EC6A}"/>
              </a:ext>
            </a:extLst>
          </p:cNvPr>
          <p:cNvSpPr>
            <a:spLocks noGrp="1"/>
          </p:cNvSpPr>
          <p:nvPr>
            <p:ph type="ctrTitle"/>
          </p:nvPr>
        </p:nvSpPr>
        <p:spPr/>
        <p:txBody>
          <a:bodyPr>
            <a:normAutofit/>
          </a:bodyPr>
          <a:lstStyle/>
          <a:p>
            <a:r>
              <a:rPr lang="en-US" dirty="0"/>
              <a:t>Wage Index – Recent Litigation</a:t>
            </a:r>
          </a:p>
        </p:txBody>
      </p:sp>
    </p:spTree>
    <p:extLst>
      <p:ext uri="{BB962C8B-B14F-4D97-AF65-F5344CB8AC3E}">
        <p14:creationId xmlns:p14="http://schemas.microsoft.com/office/powerpoint/2010/main" val="135947212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6201025B-018D-4652-B1DB-25364CE029FC}"/>
              </a:ext>
            </a:extLst>
          </p:cNvPr>
          <p:cNvSpPr>
            <a:spLocks noGrp="1"/>
          </p:cNvSpPr>
          <p:nvPr>
            <p:ph type="body" sz="quarter" idx="10"/>
          </p:nvPr>
        </p:nvSpPr>
        <p:spPr>
          <a:xfrm>
            <a:off x="313950" y="1600199"/>
            <a:ext cx="11450635" cy="4867836"/>
          </a:xfrm>
        </p:spPr>
        <p:txBody>
          <a:bodyPr>
            <a:normAutofit/>
          </a:bodyPr>
          <a:lstStyle/>
          <a:p>
            <a:pPr marL="342900" indent="-342900">
              <a:lnSpc>
                <a:spcPct val="100000"/>
              </a:lnSpc>
              <a:spcBef>
                <a:spcPts val="0"/>
              </a:spcBef>
              <a:spcAft>
                <a:spcPts val="1200"/>
              </a:spcAft>
              <a:buFont typeface="Arial" panose="020B0604020202020204" pitchFamily="34" charset="0"/>
              <a:buChar char="•"/>
            </a:pPr>
            <a:r>
              <a:rPr lang="en-US" dirty="0">
                <a:latin typeface="+mn-lt"/>
              </a:rPr>
              <a:t>Both sunset (again) September 30, 2022</a:t>
            </a:r>
          </a:p>
          <a:p>
            <a:pPr marL="342900" indent="-342900">
              <a:lnSpc>
                <a:spcPct val="100000"/>
              </a:lnSpc>
              <a:spcBef>
                <a:spcPts val="0"/>
              </a:spcBef>
              <a:spcAft>
                <a:spcPts val="1200"/>
              </a:spcAft>
              <a:buFont typeface="Arial" panose="020B0604020202020204" pitchFamily="34" charset="0"/>
              <a:buChar char="•"/>
            </a:pPr>
            <a:r>
              <a:rPr lang="en-US" dirty="0">
                <a:latin typeface="+mn-lt"/>
              </a:rPr>
              <a:t>9 MDHs and 21 </a:t>
            </a:r>
            <a:r>
              <a:rPr lang="en-US" dirty="0" err="1">
                <a:latin typeface="+mn-lt"/>
              </a:rPr>
              <a:t>LVPA</a:t>
            </a:r>
            <a:r>
              <a:rPr lang="en-US" dirty="0">
                <a:latin typeface="+mn-lt"/>
              </a:rPr>
              <a:t> hospitals in KY in FY 2022</a:t>
            </a:r>
          </a:p>
          <a:p>
            <a:pPr marL="342900" indent="-342900">
              <a:lnSpc>
                <a:spcPct val="100000"/>
              </a:lnSpc>
              <a:spcBef>
                <a:spcPts val="0"/>
              </a:spcBef>
              <a:spcAft>
                <a:spcPts val="1200"/>
              </a:spcAft>
              <a:buFont typeface="Arial" panose="020B0604020202020204" pitchFamily="34" charset="0"/>
              <a:buChar char="•"/>
            </a:pPr>
            <a:r>
              <a:rPr lang="en-US" i="1" dirty="0">
                <a:solidFill>
                  <a:schemeClr val="tx1"/>
                </a:solidFill>
                <a:latin typeface="+mn-lt"/>
              </a:rPr>
              <a:t>Rural Hospital Support Act </a:t>
            </a:r>
            <a:r>
              <a:rPr lang="en-US" dirty="0">
                <a:solidFill>
                  <a:schemeClr val="tx1"/>
                </a:solidFill>
                <a:latin typeface="+mn-lt"/>
              </a:rPr>
              <a:t>(H.R. 1887)(S. 4009)</a:t>
            </a:r>
            <a:endParaRPr lang="en-US" dirty="0">
              <a:latin typeface="+mn-lt"/>
            </a:endParaRPr>
          </a:p>
          <a:p>
            <a:pPr marL="800100" lvl="1" indent="-342900">
              <a:lnSpc>
                <a:spcPct val="100000"/>
              </a:lnSpc>
              <a:spcBef>
                <a:spcPts val="0"/>
              </a:spcBef>
              <a:spcAft>
                <a:spcPts val="1200"/>
              </a:spcAft>
              <a:buFont typeface="Arial" panose="020B0604020202020204" pitchFamily="34" charset="0"/>
              <a:buChar char="•"/>
            </a:pPr>
            <a:r>
              <a:rPr lang="en-US" dirty="0">
                <a:solidFill>
                  <a:schemeClr val="tx1"/>
                </a:solidFill>
              </a:rPr>
              <a:t>Would make MDH and LVPA permanent</a:t>
            </a:r>
          </a:p>
          <a:p>
            <a:pPr marL="800100" lvl="1" indent="-342900">
              <a:lnSpc>
                <a:spcPct val="100000"/>
              </a:lnSpc>
              <a:spcBef>
                <a:spcPts val="0"/>
              </a:spcBef>
              <a:spcAft>
                <a:spcPts val="1200"/>
              </a:spcAft>
              <a:buFont typeface="Arial" panose="020B0604020202020204" pitchFamily="34" charset="0"/>
              <a:buChar char="•"/>
            </a:pPr>
            <a:r>
              <a:rPr lang="en-US" dirty="0">
                <a:solidFill>
                  <a:schemeClr val="tx1"/>
                </a:solidFill>
              </a:rPr>
              <a:t>Would add an available base year for Sole Community Hospital (SCH) and MDH Hospital-Specific Rates</a:t>
            </a:r>
          </a:p>
          <a:p>
            <a:pPr marL="342900" indent="-342900">
              <a:lnSpc>
                <a:spcPct val="100000"/>
              </a:lnSpc>
              <a:spcBef>
                <a:spcPts val="0"/>
              </a:spcBef>
              <a:spcAft>
                <a:spcPts val="1200"/>
              </a:spcAft>
              <a:buFont typeface="Arial" panose="020B0604020202020204" pitchFamily="34" charset="0"/>
              <a:buChar char="•"/>
            </a:pPr>
            <a:r>
              <a:rPr lang="en-US" i="1" dirty="0">
                <a:solidFill>
                  <a:schemeClr val="tx1"/>
                </a:solidFill>
                <a:latin typeface="+mn-lt"/>
              </a:rPr>
              <a:t>Assistance for Rural Community Hospitals Act of 2022</a:t>
            </a:r>
            <a:r>
              <a:rPr lang="en-US" dirty="0">
                <a:solidFill>
                  <a:schemeClr val="tx1"/>
                </a:solidFill>
                <a:latin typeface="+mn-lt"/>
              </a:rPr>
              <a:t> (“ARCH Act”)(H.R.8747)</a:t>
            </a:r>
          </a:p>
          <a:p>
            <a:pPr marL="800100" lvl="1" indent="-342900">
              <a:lnSpc>
                <a:spcPct val="100000"/>
              </a:lnSpc>
              <a:spcBef>
                <a:spcPts val="0"/>
              </a:spcBef>
              <a:spcAft>
                <a:spcPts val="1200"/>
              </a:spcAft>
              <a:buFont typeface="Arial" panose="020B0604020202020204" pitchFamily="34" charset="0"/>
              <a:buChar char="•"/>
            </a:pPr>
            <a:r>
              <a:rPr lang="en-US" dirty="0">
                <a:solidFill>
                  <a:schemeClr val="tx1"/>
                </a:solidFill>
              </a:rPr>
              <a:t>Would extend MDH and LVPA provisions for five years</a:t>
            </a:r>
            <a:endParaRPr lang="en-US" dirty="0">
              <a:solidFill>
                <a:schemeClr val="tx1"/>
              </a:solidFill>
              <a:latin typeface="+mn-lt"/>
            </a:endParaRPr>
          </a:p>
        </p:txBody>
      </p:sp>
      <p:sp>
        <p:nvSpPr>
          <p:cNvPr id="3" name="Title 2">
            <a:extLst>
              <a:ext uri="{FF2B5EF4-FFF2-40B4-BE49-F238E27FC236}">
                <a16:creationId xmlns:a16="http://schemas.microsoft.com/office/drawing/2014/main" id="{DFED28E7-6A52-4A3B-ACC1-E2123D59EC6A}"/>
              </a:ext>
            </a:extLst>
          </p:cNvPr>
          <p:cNvSpPr>
            <a:spLocks noGrp="1"/>
          </p:cNvSpPr>
          <p:nvPr>
            <p:ph type="ctrTitle"/>
          </p:nvPr>
        </p:nvSpPr>
        <p:spPr/>
        <p:txBody>
          <a:bodyPr>
            <a:normAutofit/>
          </a:bodyPr>
          <a:lstStyle/>
          <a:p>
            <a:r>
              <a:rPr lang="en-US" dirty="0"/>
              <a:t>Medicare Dependent Hospital and Low-Volume Payment Adjustment </a:t>
            </a:r>
          </a:p>
        </p:txBody>
      </p:sp>
    </p:spTree>
    <p:extLst>
      <p:ext uri="{BB962C8B-B14F-4D97-AF65-F5344CB8AC3E}">
        <p14:creationId xmlns:p14="http://schemas.microsoft.com/office/powerpoint/2010/main" val="204572031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6201025B-018D-4652-B1DB-25364CE029FC}"/>
              </a:ext>
            </a:extLst>
          </p:cNvPr>
          <p:cNvSpPr>
            <a:spLocks noGrp="1"/>
          </p:cNvSpPr>
          <p:nvPr>
            <p:ph type="body" sz="quarter" idx="10"/>
          </p:nvPr>
        </p:nvSpPr>
        <p:spPr>
          <a:xfrm>
            <a:off x="309281" y="1219199"/>
            <a:ext cx="11596399" cy="5248835"/>
          </a:xfrm>
        </p:spPr>
        <p:txBody>
          <a:bodyPr>
            <a:normAutofit/>
          </a:bodyPr>
          <a:lstStyle/>
          <a:p>
            <a:pPr marL="342900" indent="-342900">
              <a:lnSpc>
                <a:spcPct val="100000"/>
              </a:lnSpc>
              <a:spcBef>
                <a:spcPts val="0"/>
              </a:spcBef>
              <a:spcAft>
                <a:spcPts val="400"/>
              </a:spcAft>
              <a:buFont typeface="Arial" panose="020B0604020202020204" pitchFamily="34" charset="0"/>
              <a:buChar char="•"/>
            </a:pPr>
            <a:r>
              <a:rPr lang="en-US" sz="2200" dirty="0">
                <a:latin typeface="+mn-lt"/>
              </a:rPr>
              <a:t>Section 125 of Consolidated Appropriations Act, 2021 </a:t>
            </a:r>
          </a:p>
          <a:p>
            <a:pPr marL="342900" indent="-342900">
              <a:lnSpc>
                <a:spcPct val="100000"/>
              </a:lnSpc>
              <a:spcBef>
                <a:spcPts val="0"/>
              </a:spcBef>
              <a:spcAft>
                <a:spcPts val="400"/>
              </a:spcAft>
              <a:buFont typeface="Arial" panose="020B0604020202020204" pitchFamily="34" charset="0"/>
              <a:buChar char="•"/>
            </a:pPr>
            <a:r>
              <a:rPr lang="en-US" sz="2200" dirty="0">
                <a:latin typeface="+mn-lt"/>
              </a:rPr>
              <a:t>Addressed in REH Health and Safety CoP Proposed Rule July 6, 2022 and CY 2023 OPPS Proposed Rule July 26, 2022</a:t>
            </a:r>
          </a:p>
          <a:p>
            <a:pPr marL="342900" indent="-342900">
              <a:lnSpc>
                <a:spcPct val="100000"/>
              </a:lnSpc>
              <a:spcBef>
                <a:spcPts val="0"/>
              </a:spcBef>
              <a:spcAft>
                <a:spcPts val="400"/>
              </a:spcAft>
              <a:buFont typeface="Arial" panose="020B0604020202020204" pitchFamily="34" charset="0"/>
              <a:buChar char="•"/>
            </a:pPr>
            <a:r>
              <a:rPr lang="en-US" sz="2200" dirty="0">
                <a:latin typeface="+mn-lt"/>
              </a:rPr>
              <a:t>Rural CAHs and acute hospitals with &lt;50 beds as of December 27, 2020 are eligible to convert</a:t>
            </a:r>
          </a:p>
          <a:p>
            <a:pPr marL="342900" indent="-342900">
              <a:lnSpc>
                <a:spcPct val="100000"/>
              </a:lnSpc>
              <a:spcBef>
                <a:spcPts val="0"/>
              </a:spcBef>
              <a:spcAft>
                <a:spcPts val="400"/>
              </a:spcAft>
              <a:buFont typeface="Arial" panose="020B0604020202020204" pitchFamily="34" charset="0"/>
              <a:buChar char="•"/>
            </a:pPr>
            <a:r>
              <a:rPr lang="en-US" sz="2200" dirty="0">
                <a:latin typeface="+mn-lt"/>
              </a:rPr>
              <a:t>Payment process effective 1/1/2023</a:t>
            </a:r>
          </a:p>
          <a:p>
            <a:pPr marL="342900" indent="-342900">
              <a:lnSpc>
                <a:spcPct val="100000"/>
              </a:lnSpc>
              <a:spcBef>
                <a:spcPts val="0"/>
              </a:spcBef>
              <a:spcAft>
                <a:spcPts val="400"/>
              </a:spcAft>
              <a:buFont typeface="Arial" panose="020B0604020202020204" pitchFamily="34" charset="0"/>
              <a:buChar char="•"/>
            </a:pPr>
            <a:r>
              <a:rPr lang="en-US" sz="2200" dirty="0">
                <a:latin typeface="+mn-lt"/>
              </a:rPr>
              <a:t>REHs will not provide acute IP services</a:t>
            </a:r>
          </a:p>
          <a:p>
            <a:pPr marL="342900" indent="-342900">
              <a:lnSpc>
                <a:spcPct val="100000"/>
              </a:lnSpc>
              <a:spcBef>
                <a:spcPts val="0"/>
              </a:spcBef>
              <a:spcAft>
                <a:spcPts val="400"/>
              </a:spcAft>
              <a:buFont typeface="Arial" panose="020B0604020202020204" pitchFamily="34" charset="0"/>
              <a:buChar char="•"/>
            </a:pPr>
            <a:r>
              <a:rPr lang="en-US" sz="2200" dirty="0">
                <a:latin typeface="+mn-lt"/>
              </a:rPr>
              <a:t>Emergency and observation care must average &lt;24 hours per patient</a:t>
            </a:r>
          </a:p>
          <a:p>
            <a:pPr marL="342900" indent="-342900">
              <a:lnSpc>
                <a:spcPct val="100000"/>
              </a:lnSpc>
              <a:spcBef>
                <a:spcPts val="0"/>
              </a:spcBef>
              <a:spcAft>
                <a:spcPts val="400"/>
              </a:spcAft>
              <a:buFont typeface="Arial" panose="020B0604020202020204" pitchFamily="34" charset="0"/>
              <a:buChar char="•"/>
            </a:pPr>
            <a:r>
              <a:rPr lang="en-US" sz="2200" dirty="0">
                <a:latin typeface="+mn-lt"/>
              </a:rPr>
              <a:t>Payments for covered OP services are paid at OPPS plus 5%</a:t>
            </a:r>
          </a:p>
          <a:p>
            <a:pPr marL="342900" indent="-342900">
              <a:lnSpc>
                <a:spcPct val="100000"/>
              </a:lnSpc>
              <a:spcBef>
                <a:spcPts val="0"/>
              </a:spcBef>
              <a:spcAft>
                <a:spcPts val="400"/>
              </a:spcAft>
              <a:buFont typeface="Arial" panose="020B0604020202020204" pitchFamily="34" charset="0"/>
              <a:buChar char="•"/>
            </a:pPr>
            <a:r>
              <a:rPr lang="en-US" sz="2200" dirty="0">
                <a:latin typeface="+mn-lt"/>
              </a:rPr>
              <a:t>Provides an additional facility payment based in part on 2019 payments to CAHs</a:t>
            </a:r>
          </a:p>
          <a:p>
            <a:pPr marL="800100" lvl="1" indent="-342900">
              <a:lnSpc>
                <a:spcPct val="100000"/>
              </a:lnSpc>
              <a:spcBef>
                <a:spcPts val="0"/>
              </a:spcBef>
              <a:spcAft>
                <a:spcPts val="400"/>
              </a:spcAft>
              <a:buFont typeface="Arial" panose="020B0604020202020204" pitchFamily="34" charset="0"/>
              <a:buChar char="•"/>
            </a:pPr>
            <a:r>
              <a:rPr lang="en-US" sz="2200" dirty="0">
                <a:solidFill>
                  <a:schemeClr val="tx1"/>
                </a:solidFill>
              </a:rPr>
              <a:t>CMS has proposed $268,294 monthly / $3,219,524 annually</a:t>
            </a:r>
            <a:endParaRPr lang="en-US" sz="2200" dirty="0">
              <a:solidFill>
                <a:schemeClr val="tx1"/>
              </a:solidFill>
              <a:latin typeface="+mn-lt"/>
            </a:endParaRPr>
          </a:p>
          <a:p>
            <a:pPr marL="342900" indent="-342900">
              <a:lnSpc>
                <a:spcPct val="100000"/>
              </a:lnSpc>
              <a:spcBef>
                <a:spcPts val="0"/>
              </a:spcBef>
              <a:spcAft>
                <a:spcPts val="400"/>
              </a:spcAft>
              <a:buFont typeface="Arial" panose="020B0604020202020204" pitchFamily="34" charset="0"/>
              <a:buChar char="•"/>
            </a:pPr>
            <a:r>
              <a:rPr lang="en-US" sz="2200" dirty="0">
                <a:latin typeface="+mn-lt"/>
              </a:rPr>
              <a:t>Can have a provider-based SNF attached</a:t>
            </a:r>
          </a:p>
          <a:p>
            <a:pPr marL="342900" indent="-342900">
              <a:lnSpc>
                <a:spcPct val="100000"/>
              </a:lnSpc>
              <a:spcBef>
                <a:spcPts val="0"/>
              </a:spcBef>
              <a:spcAft>
                <a:spcPts val="400"/>
              </a:spcAft>
              <a:buFont typeface="Arial" panose="020B0604020202020204" pitchFamily="34" charset="0"/>
              <a:buChar char="•"/>
            </a:pPr>
            <a:r>
              <a:rPr lang="en-US" sz="2200" dirty="0">
                <a:latin typeface="+mn-lt"/>
              </a:rPr>
              <a:t>Eligible for grandfathering RHC cost reimbursement?</a:t>
            </a:r>
          </a:p>
          <a:p>
            <a:pPr marL="342900" indent="-342900">
              <a:lnSpc>
                <a:spcPct val="100000"/>
              </a:lnSpc>
              <a:spcBef>
                <a:spcPts val="0"/>
              </a:spcBef>
              <a:spcAft>
                <a:spcPts val="400"/>
              </a:spcAft>
              <a:buFont typeface="Arial" panose="020B0604020202020204" pitchFamily="34" charset="0"/>
              <a:buChar char="•"/>
            </a:pPr>
            <a:r>
              <a:rPr lang="en-US" sz="2200" dirty="0">
                <a:latin typeface="+mn-lt"/>
              </a:rPr>
              <a:t>340B eligibility?</a:t>
            </a:r>
          </a:p>
        </p:txBody>
      </p:sp>
      <p:sp>
        <p:nvSpPr>
          <p:cNvPr id="3" name="Title 2">
            <a:extLst>
              <a:ext uri="{FF2B5EF4-FFF2-40B4-BE49-F238E27FC236}">
                <a16:creationId xmlns:a16="http://schemas.microsoft.com/office/drawing/2014/main" id="{DFED28E7-6A52-4A3B-ACC1-E2123D59EC6A}"/>
              </a:ext>
            </a:extLst>
          </p:cNvPr>
          <p:cNvSpPr>
            <a:spLocks noGrp="1"/>
          </p:cNvSpPr>
          <p:nvPr>
            <p:ph type="ctrTitle"/>
          </p:nvPr>
        </p:nvSpPr>
        <p:spPr/>
        <p:txBody>
          <a:bodyPr>
            <a:normAutofit/>
          </a:bodyPr>
          <a:lstStyle/>
          <a:p>
            <a:r>
              <a:rPr lang="en-US" dirty="0"/>
              <a:t>Rural Emergency Hospital (REH)</a:t>
            </a:r>
          </a:p>
        </p:txBody>
      </p:sp>
    </p:spTree>
    <p:extLst>
      <p:ext uri="{BB962C8B-B14F-4D97-AF65-F5344CB8AC3E}">
        <p14:creationId xmlns:p14="http://schemas.microsoft.com/office/powerpoint/2010/main" val="275100827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6201025B-018D-4652-B1DB-25364CE029FC}"/>
              </a:ext>
            </a:extLst>
          </p:cNvPr>
          <p:cNvSpPr>
            <a:spLocks noGrp="1"/>
          </p:cNvSpPr>
          <p:nvPr>
            <p:ph type="body" sz="quarter" idx="10"/>
          </p:nvPr>
        </p:nvSpPr>
        <p:spPr>
          <a:xfrm>
            <a:off x="309281" y="1219199"/>
            <a:ext cx="11596399" cy="5248835"/>
          </a:xfrm>
        </p:spPr>
        <p:txBody>
          <a:bodyPr>
            <a:normAutofit/>
          </a:bodyPr>
          <a:lstStyle/>
          <a:p>
            <a:pPr marL="342900" marR="0" lvl="0" indent="-342900" algn="l" defTabSz="914400" rtl="0" eaLnBrk="1" fontAlgn="auto" latinLnBrk="0" hangingPunct="1">
              <a:lnSpc>
                <a:spcPct val="100000"/>
              </a:lnSpc>
              <a:spcBef>
                <a:spcPts val="0"/>
              </a:spcBef>
              <a:spcAft>
                <a:spcPts val="1200"/>
              </a:spcAft>
              <a:buClrTx/>
              <a:buSzTx/>
              <a:buFont typeface="Arial" panose="020B0604020202020204" pitchFamily="34" charset="0"/>
              <a:buChar char="•"/>
              <a:tabLst/>
              <a:defRPr/>
            </a:pPr>
            <a:r>
              <a:rPr kumimoji="0" lang="en-US" sz="2400" b="0" u="none" strike="noStrike" kern="1200" cap="none" spc="0" normalizeH="0" baseline="0" noProof="0" dirty="0">
                <a:ln>
                  <a:noFill/>
                </a:ln>
                <a:solidFill>
                  <a:prstClr val="black"/>
                </a:solidFill>
                <a:effectLst/>
                <a:uLnTx/>
                <a:uFillTx/>
                <a:latin typeface="+mn-lt"/>
                <a:cs typeface="Arial" charset="0"/>
              </a:rPr>
              <a:t>Prior to 2018 Medicare paid ASP plus 6% for most drugs</a:t>
            </a:r>
          </a:p>
          <a:p>
            <a:pPr marL="342900" marR="0" lvl="0" indent="-342900" algn="l" defTabSz="914400" rtl="0" eaLnBrk="1" fontAlgn="auto" latinLnBrk="0" hangingPunct="1">
              <a:lnSpc>
                <a:spcPct val="100000"/>
              </a:lnSpc>
              <a:spcBef>
                <a:spcPts val="0"/>
              </a:spcBef>
              <a:spcAft>
                <a:spcPts val="1200"/>
              </a:spcAft>
              <a:buClrTx/>
              <a:buSzTx/>
              <a:buFont typeface="Arial" panose="020B0604020202020204" pitchFamily="34" charset="0"/>
              <a:buChar char="•"/>
              <a:tabLst/>
              <a:defRPr/>
            </a:pPr>
            <a:r>
              <a:rPr lang="en-US" i="0" dirty="0">
                <a:solidFill>
                  <a:prstClr val="black"/>
                </a:solidFill>
                <a:latin typeface="+mn-lt"/>
                <a:ea typeface="+mn-ea"/>
              </a:rPr>
              <a:t>Effective CY 2018 CMS reduced payment for 340B drugs to ASP m</a:t>
            </a:r>
            <a:r>
              <a:rPr lang="en-US" dirty="0">
                <a:solidFill>
                  <a:prstClr val="black"/>
                </a:solidFill>
                <a:latin typeface="+mn-lt"/>
                <a:ea typeface="+mn-ea"/>
              </a:rPr>
              <a:t>inus 22.5%</a:t>
            </a:r>
          </a:p>
          <a:p>
            <a:pPr marL="342900" marR="0" lvl="0" indent="-342900" algn="l" defTabSz="914400" rtl="0" eaLnBrk="1" fontAlgn="auto" latinLnBrk="0" hangingPunct="1">
              <a:lnSpc>
                <a:spcPct val="100000"/>
              </a:lnSpc>
              <a:spcBef>
                <a:spcPts val="0"/>
              </a:spcBef>
              <a:spcAft>
                <a:spcPts val="1200"/>
              </a:spcAft>
              <a:buClrTx/>
              <a:buSzTx/>
              <a:buFont typeface="Arial" panose="020B0604020202020204" pitchFamily="34" charset="0"/>
              <a:buChar char="•"/>
              <a:tabLst/>
              <a:defRPr/>
            </a:pPr>
            <a:r>
              <a:rPr kumimoji="0" lang="en-US" sz="2400" b="0" i="1" u="none" strike="noStrike" kern="1200" cap="none" spc="0" normalizeH="0" baseline="0" noProof="0" dirty="0">
                <a:ln>
                  <a:noFill/>
                </a:ln>
                <a:solidFill>
                  <a:prstClr val="black"/>
                </a:solidFill>
                <a:effectLst/>
                <a:uLnTx/>
                <a:uFillTx/>
                <a:latin typeface="+mn-lt"/>
                <a:ea typeface="+mn-ea"/>
                <a:cs typeface="+mn-cs"/>
              </a:rPr>
              <a:t>American Hospital Association v. Becerra</a:t>
            </a:r>
          </a:p>
          <a:p>
            <a:pPr marL="800100" lvl="1" indent="-342900">
              <a:lnSpc>
                <a:spcPct val="100000"/>
              </a:lnSpc>
              <a:spcBef>
                <a:spcPts val="0"/>
              </a:spcBef>
              <a:spcAft>
                <a:spcPts val="1200"/>
              </a:spcAft>
              <a:buFont typeface="Arial" panose="020B0604020202020204" pitchFamily="34" charset="0"/>
              <a:buChar char="•"/>
              <a:defRPr/>
            </a:pPr>
            <a:r>
              <a:rPr lang="en-US" dirty="0">
                <a:solidFill>
                  <a:prstClr val="black"/>
                </a:solidFill>
              </a:rPr>
              <a:t>Supreme Court ruled reduced payment violates Medicare statute</a:t>
            </a:r>
          </a:p>
          <a:p>
            <a:pPr marL="800100" lvl="1" indent="-342900">
              <a:lnSpc>
                <a:spcPct val="100000"/>
              </a:lnSpc>
              <a:spcBef>
                <a:spcPts val="0"/>
              </a:spcBef>
              <a:spcAft>
                <a:spcPts val="1200"/>
              </a:spcAft>
              <a:buFont typeface="Arial" panose="020B0604020202020204" pitchFamily="34" charset="0"/>
              <a:buChar char="•"/>
              <a:defRPr/>
            </a:pPr>
            <a:r>
              <a:rPr kumimoji="0" lang="en-US" b="0" u="none" strike="noStrike" kern="1200" cap="none" spc="0" normalizeH="0" baseline="0" noProof="0" dirty="0">
                <a:ln>
                  <a:noFill/>
                </a:ln>
                <a:solidFill>
                  <a:prstClr val="black"/>
                </a:solidFill>
                <a:effectLst/>
                <a:uLnTx/>
                <a:uFillTx/>
                <a:ea typeface="+mn-ea"/>
                <a:cs typeface="+mn-cs"/>
              </a:rPr>
              <a:t>CMS continues cuts </a:t>
            </a:r>
            <a:r>
              <a:rPr lang="en-US" dirty="0">
                <a:solidFill>
                  <a:prstClr val="black"/>
                </a:solidFill>
              </a:rPr>
              <a:t>in CY 2023 OPPS Proposed Rule but expectation is all payments will return to ASP plus 6% in Final Rule</a:t>
            </a:r>
          </a:p>
          <a:p>
            <a:pPr marL="800100" lvl="1" indent="-342900">
              <a:lnSpc>
                <a:spcPct val="100000"/>
              </a:lnSpc>
              <a:spcBef>
                <a:spcPts val="0"/>
              </a:spcBef>
              <a:spcAft>
                <a:spcPts val="1200"/>
              </a:spcAft>
              <a:buFont typeface="Arial" panose="020B0604020202020204" pitchFamily="34" charset="0"/>
              <a:buChar char="•"/>
              <a:defRPr/>
            </a:pPr>
            <a:r>
              <a:rPr kumimoji="0" lang="en-US" b="0" u="none" strike="noStrike" kern="1200" cap="none" spc="0" normalizeH="0" baseline="0" noProof="0" dirty="0">
                <a:ln>
                  <a:noFill/>
                </a:ln>
                <a:solidFill>
                  <a:prstClr val="black"/>
                </a:solidFill>
                <a:effectLst/>
                <a:uLnTx/>
                <a:uFillTx/>
                <a:ea typeface="+mn-ea"/>
                <a:cs typeface="+mn-cs"/>
              </a:rPr>
              <a:t>CMS seeking comments on how to address prior years 201</a:t>
            </a:r>
            <a:r>
              <a:rPr lang="en-US" dirty="0">
                <a:solidFill>
                  <a:prstClr val="black"/>
                </a:solidFill>
              </a:rPr>
              <a:t>8-2022</a:t>
            </a:r>
            <a:endParaRPr kumimoji="0" lang="en-US" b="0" u="none" strike="noStrike" kern="1200" cap="none" spc="0" normalizeH="0" baseline="0" noProof="0" dirty="0">
              <a:ln>
                <a:noFill/>
              </a:ln>
              <a:solidFill>
                <a:prstClr val="black"/>
              </a:solidFill>
              <a:effectLst/>
              <a:uLnTx/>
              <a:uFillTx/>
              <a:ea typeface="+mn-ea"/>
              <a:cs typeface="+mn-cs"/>
            </a:endParaRPr>
          </a:p>
        </p:txBody>
      </p:sp>
      <p:sp>
        <p:nvSpPr>
          <p:cNvPr id="3" name="Title 2">
            <a:extLst>
              <a:ext uri="{FF2B5EF4-FFF2-40B4-BE49-F238E27FC236}">
                <a16:creationId xmlns:a16="http://schemas.microsoft.com/office/drawing/2014/main" id="{DFED28E7-6A52-4A3B-ACC1-E2123D59EC6A}"/>
              </a:ext>
            </a:extLst>
          </p:cNvPr>
          <p:cNvSpPr>
            <a:spLocks noGrp="1"/>
          </p:cNvSpPr>
          <p:nvPr>
            <p:ph type="ctrTitle"/>
          </p:nvPr>
        </p:nvSpPr>
        <p:spPr/>
        <p:txBody>
          <a:bodyPr>
            <a:normAutofit/>
          </a:bodyPr>
          <a:lstStyle/>
          <a:p>
            <a:r>
              <a:rPr lang="en-US" dirty="0"/>
              <a:t>Medicare Payments for 340B Drugs</a:t>
            </a:r>
          </a:p>
        </p:txBody>
      </p:sp>
    </p:spTree>
    <p:extLst>
      <p:ext uri="{BB962C8B-B14F-4D97-AF65-F5344CB8AC3E}">
        <p14:creationId xmlns:p14="http://schemas.microsoft.com/office/powerpoint/2010/main" val="235103588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6201025B-018D-4652-B1DB-25364CE029FC}"/>
              </a:ext>
            </a:extLst>
          </p:cNvPr>
          <p:cNvSpPr>
            <a:spLocks noGrp="1"/>
          </p:cNvSpPr>
          <p:nvPr>
            <p:ph type="body" sz="quarter" idx="10"/>
          </p:nvPr>
        </p:nvSpPr>
        <p:spPr>
          <a:xfrm>
            <a:off x="309281" y="1219199"/>
            <a:ext cx="11682091" cy="5248835"/>
          </a:xfrm>
        </p:spPr>
        <p:txBody>
          <a:bodyPr>
            <a:normAutofit/>
          </a:bodyPr>
          <a:lstStyle/>
          <a:p>
            <a:pPr marL="342900" marR="0" lvl="0" indent="-342900" algn="l" defTabSz="914400" rtl="0" eaLnBrk="1" fontAlgn="auto" latinLnBrk="0" hangingPunct="1">
              <a:lnSpc>
                <a:spcPct val="100000"/>
              </a:lnSpc>
              <a:spcBef>
                <a:spcPts val="0"/>
              </a:spcBef>
              <a:spcAft>
                <a:spcPts val="1200"/>
              </a:spcAft>
              <a:buClrTx/>
              <a:buSzTx/>
              <a:buFont typeface="Arial" panose="020B0604020202020204" pitchFamily="34" charset="0"/>
              <a:buChar char="•"/>
              <a:tabLst/>
              <a:defRPr/>
            </a:pPr>
            <a:r>
              <a:rPr kumimoji="0" lang="en-US" sz="2400" b="0" u="none" strike="noStrike" kern="1200" cap="none" spc="0" normalizeH="0" baseline="0" noProof="0" dirty="0">
                <a:ln>
                  <a:noFill/>
                </a:ln>
                <a:solidFill>
                  <a:prstClr val="black"/>
                </a:solidFill>
                <a:effectLst/>
                <a:uLnTx/>
                <a:uFillTx/>
                <a:latin typeface="+mn-lt"/>
                <a:cs typeface="Arial" charset="0"/>
              </a:rPr>
              <a:t>CMS originally issued a Federal Register notice on November 10, 2020 with proposed changes to the hospital cost report (CMS 2552-10)</a:t>
            </a:r>
          </a:p>
          <a:p>
            <a:pPr marL="342900" marR="0" lvl="0" indent="-342900" algn="l" defTabSz="914400" rtl="0" eaLnBrk="1" fontAlgn="auto" latinLnBrk="0" hangingPunct="1">
              <a:lnSpc>
                <a:spcPct val="100000"/>
              </a:lnSpc>
              <a:spcBef>
                <a:spcPts val="0"/>
              </a:spcBef>
              <a:spcAft>
                <a:spcPts val="1200"/>
              </a:spcAft>
              <a:buClrTx/>
              <a:buSzTx/>
              <a:buFont typeface="Arial" panose="020B0604020202020204" pitchFamily="34" charset="0"/>
              <a:buChar char="•"/>
              <a:tabLst/>
              <a:defRPr/>
            </a:pPr>
            <a:r>
              <a:rPr lang="en-US" dirty="0">
                <a:solidFill>
                  <a:prstClr val="black"/>
                </a:solidFill>
                <a:latin typeface="+mn-lt"/>
              </a:rPr>
              <a:t>Some proposed changes were included in Transmittal 17 published January 10, 2022 effective for cost reporting periods ending on or after December 31, 2021</a:t>
            </a:r>
          </a:p>
          <a:p>
            <a:pPr marL="342900" marR="0" lvl="0" indent="-342900" algn="l" defTabSz="914400" rtl="0" eaLnBrk="1" fontAlgn="auto" latinLnBrk="0" hangingPunct="1">
              <a:lnSpc>
                <a:spcPct val="100000"/>
              </a:lnSpc>
              <a:spcBef>
                <a:spcPts val="0"/>
              </a:spcBef>
              <a:spcAft>
                <a:spcPts val="1200"/>
              </a:spcAft>
              <a:buClrTx/>
              <a:buSzTx/>
              <a:buFont typeface="Arial" panose="020B0604020202020204" pitchFamily="34" charset="0"/>
              <a:buChar char="•"/>
              <a:tabLst/>
              <a:defRPr/>
            </a:pPr>
            <a:r>
              <a:rPr kumimoji="0" lang="en-US" sz="2400" b="0" u="none" strike="noStrike" kern="1200" cap="none" spc="0" normalizeH="0" baseline="0" noProof="0" dirty="0">
                <a:ln>
                  <a:noFill/>
                </a:ln>
                <a:solidFill>
                  <a:prstClr val="black"/>
                </a:solidFill>
                <a:effectLst/>
                <a:uLnTx/>
                <a:uFillTx/>
                <a:latin typeface="+mn-lt"/>
                <a:cs typeface="Arial" charset="0"/>
              </a:rPr>
              <a:t>CMS issued a new notice June 22, 2022 inviting comments on the revised draft changes through July 22, 2022</a:t>
            </a:r>
          </a:p>
          <a:p>
            <a:pPr marL="342900" marR="0" lvl="0" indent="-342900" algn="l" defTabSz="914400" rtl="0" eaLnBrk="1" fontAlgn="auto" latinLnBrk="0" hangingPunct="1">
              <a:lnSpc>
                <a:spcPct val="100000"/>
              </a:lnSpc>
              <a:spcBef>
                <a:spcPts val="0"/>
              </a:spcBef>
              <a:spcAft>
                <a:spcPts val="1200"/>
              </a:spcAft>
              <a:buClrTx/>
              <a:buSzTx/>
              <a:buFont typeface="Arial" panose="020B0604020202020204" pitchFamily="34" charset="0"/>
              <a:buChar char="•"/>
              <a:tabLst/>
              <a:defRPr/>
            </a:pPr>
            <a:r>
              <a:rPr lang="en-US" dirty="0">
                <a:solidFill>
                  <a:prstClr val="black"/>
                </a:solidFill>
                <a:latin typeface="+mn-lt"/>
              </a:rPr>
              <a:t>Transmittal 18 coming soon?</a:t>
            </a:r>
          </a:p>
          <a:p>
            <a:pPr marR="0" lvl="0" algn="l" defTabSz="914400" rtl="0" eaLnBrk="1" fontAlgn="auto" latinLnBrk="0" hangingPunct="1">
              <a:lnSpc>
                <a:spcPct val="100000"/>
              </a:lnSpc>
              <a:spcBef>
                <a:spcPts val="0"/>
              </a:spcBef>
              <a:spcAft>
                <a:spcPts val="1200"/>
              </a:spcAft>
              <a:buClrTx/>
              <a:buSzTx/>
              <a:tabLst/>
              <a:defRPr/>
            </a:pPr>
            <a:endParaRPr kumimoji="0" lang="en-US" b="0" u="none" strike="noStrike" kern="1200" cap="none" spc="0" normalizeH="0" baseline="0" noProof="0" dirty="0">
              <a:ln>
                <a:noFill/>
              </a:ln>
              <a:solidFill>
                <a:prstClr val="black"/>
              </a:solidFill>
              <a:effectLst/>
              <a:uLnTx/>
              <a:uFillTx/>
              <a:ea typeface="+mn-ea"/>
              <a:cs typeface="+mn-cs"/>
            </a:endParaRPr>
          </a:p>
        </p:txBody>
      </p:sp>
      <p:sp>
        <p:nvSpPr>
          <p:cNvPr id="3" name="Title 2">
            <a:extLst>
              <a:ext uri="{FF2B5EF4-FFF2-40B4-BE49-F238E27FC236}">
                <a16:creationId xmlns:a16="http://schemas.microsoft.com/office/drawing/2014/main" id="{DFED28E7-6A52-4A3B-ACC1-E2123D59EC6A}"/>
              </a:ext>
            </a:extLst>
          </p:cNvPr>
          <p:cNvSpPr>
            <a:spLocks noGrp="1"/>
          </p:cNvSpPr>
          <p:nvPr>
            <p:ph type="ctrTitle"/>
          </p:nvPr>
        </p:nvSpPr>
        <p:spPr/>
        <p:txBody>
          <a:bodyPr>
            <a:normAutofit/>
          </a:bodyPr>
          <a:lstStyle/>
          <a:p>
            <a:r>
              <a:rPr lang="en-US" dirty="0"/>
              <a:t>Upcoming Changes to the Hospital Cost Report</a:t>
            </a:r>
          </a:p>
        </p:txBody>
      </p:sp>
    </p:spTree>
    <p:extLst>
      <p:ext uri="{BB962C8B-B14F-4D97-AF65-F5344CB8AC3E}">
        <p14:creationId xmlns:p14="http://schemas.microsoft.com/office/powerpoint/2010/main" val="284717878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6201025B-018D-4652-B1DB-25364CE029FC}"/>
              </a:ext>
            </a:extLst>
          </p:cNvPr>
          <p:cNvSpPr>
            <a:spLocks noGrp="1"/>
          </p:cNvSpPr>
          <p:nvPr>
            <p:ph type="body" sz="quarter" idx="10"/>
          </p:nvPr>
        </p:nvSpPr>
        <p:spPr>
          <a:xfrm>
            <a:off x="313950" y="1600200"/>
            <a:ext cx="11450635" cy="4603830"/>
          </a:xfrm>
        </p:spPr>
        <p:txBody>
          <a:bodyPr>
            <a:normAutofit lnSpcReduction="10000"/>
          </a:bodyPr>
          <a:lstStyle/>
          <a:p>
            <a:pPr marL="342900" indent="-342900">
              <a:lnSpc>
                <a:spcPct val="100000"/>
              </a:lnSpc>
              <a:spcBef>
                <a:spcPts val="0"/>
              </a:spcBef>
              <a:spcAft>
                <a:spcPts val="1200"/>
              </a:spcAft>
              <a:buFont typeface="Arial" panose="020B0604020202020204" pitchFamily="34" charset="0"/>
              <a:buChar char="•"/>
            </a:pPr>
            <a:r>
              <a:rPr lang="en-US" b="0" dirty="0"/>
              <a:t>Section 401 of the Balanced Budget Refinement Act of 1999 allows urban hospitals meeting specific conditions to elect to be redesignated as rural for Medicare payment purposes</a:t>
            </a:r>
          </a:p>
          <a:p>
            <a:pPr>
              <a:lnSpc>
                <a:spcPct val="100000"/>
              </a:lnSpc>
              <a:spcBef>
                <a:spcPts val="0"/>
              </a:spcBef>
              <a:spcAft>
                <a:spcPts val="1200"/>
              </a:spcAft>
            </a:pPr>
            <a:r>
              <a:rPr lang="en-US" b="0" dirty="0"/>
              <a:t>	</a:t>
            </a:r>
            <a:r>
              <a:rPr lang="en-US" b="0" i="1" dirty="0"/>
              <a:t>§412.103   Special treatment: Hospitals located in urban areas and that 	apply for reclassification as rural.</a:t>
            </a:r>
          </a:p>
          <a:p>
            <a:pPr marL="342900" indent="-342900">
              <a:lnSpc>
                <a:spcPct val="100000"/>
              </a:lnSpc>
              <a:spcBef>
                <a:spcPts val="0"/>
              </a:spcBef>
              <a:spcAft>
                <a:spcPts val="1200"/>
              </a:spcAft>
              <a:buFont typeface="Arial" panose="020B0604020202020204" pitchFamily="34" charset="0"/>
              <a:buChar char="•"/>
            </a:pPr>
            <a:r>
              <a:rPr lang="en-US" b="0" dirty="0"/>
              <a:t>Most common reason is to qualify as SCH, RRC or CAH</a:t>
            </a:r>
          </a:p>
          <a:p>
            <a:pPr marL="342900" indent="-342900">
              <a:lnSpc>
                <a:spcPct val="100000"/>
              </a:lnSpc>
              <a:spcBef>
                <a:spcPts val="0"/>
              </a:spcBef>
              <a:spcAft>
                <a:spcPts val="1200"/>
              </a:spcAft>
              <a:buFont typeface="Arial" panose="020B0604020202020204" pitchFamily="34" charset="0"/>
              <a:buChar char="•"/>
            </a:pPr>
            <a:r>
              <a:rPr lang="en-US" b="0" dirty="0"/>
              <a:t>Prior to 2016 regulations prevented Section 401 hospitals from also receiving a wage index geographic reclassification</a:t>
            </a:r>
          </a:p>
          <a:p>
            <a:pPr marL="342900" indent="-342900">
              <a:lnSpc>
                <a:spcPct val="100000"/>
              </a:lnSpc>
              <a:spcBef>
                <a:spcPts val="0"/>
              </a:spcBef>
              <a:spcAft>
                <a:spcPts val="1200"/>
              </a:spcAft>
              <a:buFont typeface="Arial" panose="020B0604020202020204" pitchFamily="34" charset="0"/>
              <a:buChar char="•"/>
            </a:pPr>
            <a:r>
              <a:rPr lang="en-US" b="0" dirty="0"/>
              <a:t>In April 2016 CMS withdrew prohibition of 401 hospitals also having a geo reclass after two separate courts ruled that Congress never gave CMS that authority</a:t>
            </a:r>
          </a:p>
        </p:txBody>
      </p:sp>
      <p:sp>
        <p:nvSpPr>
          <p:cNvPr id="3" name="Title 2">
            <a:extLst>
              <a:ext uri="{FF2B5EF4-FFF2-40B4-BE49-F238E27FC236}">
                <a16:creationId xmlns:a16="http://schemas.microsoft.com/office/drawing/2014/main" id="{DFED28E7-6A52-4A3B-ACC1-E2123D59EC6A}"/>
              </a:ext>
            </a:extLst>
          </p:cNvPr>
          <p:cNvSpPr>
            <a:spLocks noGrp="1"/>
          </p:cNvSpPr>
          <p:nvPr>
            <p:ph type="ctrTitle"/>
          </p:nvPr>
        </p:nvSpPr>
        <p:spPr/>
        <p:txBody>
          <a:bodyPr>
            <a:normAutofit/>
          </a:bodyPr>
          <a:lstStyle/>
          <a:p>
            <a:r>
              <a:rPr lang="en-US" dirty="0"/>
              <a:t>Section 401 Rural Redesignation</a:t>
            </a:r>
          </a:p>
        </p:txBody>
      </p:sp>
    </p:spTree>
    <p:extLst>
      <p:ext uri="{BB962C8B-B14F-4D97-AF65-F5344CB8AC3E}">
        <p14:creationId xmlns:p14="http://schemas.microsoft.com/office/powerpoint/2010/main" val="219924589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6201025B-018D-4652-B1DB-25364CE029FC}"/>
              </a:ext>
            </a:extLst>
          </p:cNvPr>
          <p:cNvSpPr>
            <a:spLocks noGrp="1"/>
          </p:cNvSpPr>
          <p:nvPr>
            <p:ph type="body" sz="quarter" idx="10"/>
          </p:nvPr>
        </p:nvSpPr>
        <p:spPr>
          <a:xfrm>
            <a:off x="309281" y="1219199"/>
            <a:ext cx="11682091" cy="5248835"/>
          </a:xfrm>
        </p:spPr>
        <p:txBody>
          <a:bodyPr>
            <a:normAutofit/>
          </a:bodyPr>
          <a:lstStyle/>
          <a:p>
            <a:pPr marL="342900" marR="0" lvl="0" indent="-342900" algn="l" defTabSz="914400" rtl="0" eaLnBrk="1" fontAlgn="auto" latinLnBrk="0" hangingPunct="1">
              <a:lnSpc>
                <a:spcPct val="100000"/>
              </a:lnSpc>
              <a:spcBef>
                <a:spcPts val="0"/>
              </a:spcBef>
              <a:spcAft>
                <a:spcPts val="1200"/>
              </a:spcAft>
              <a:buClrTx/>
              <a:buSzTx/>
              <a:buFont typeface="Arial" panose="020B0604020202020204" pitchFamily="34" charset="0"/>
              <a:buChar char="•"/>
              <a:tabLst/>
              <a:defRPr/>
            </a:pPr>
            <a:r>
              <a:rPr kumimoji="0" lang="en-US" sz="2400" b="0" u="none" strike="noStrike" kern="1200" cap="none" spc="0" normalizeH="0" baseline="0" noProof="0" dirty="0">
                <a:ln>
                  <a:noFill/>
                </a:ln>
                <a:solidFill>
                  <a:prstClr val="black"/>
                </a:solidFill>
                <a:effectLst/>
                <a:uLnTx/>
                <a:uFillTx/>
                <a:latin typeface="+mn-lt"/>
                <a:cs typeface="Arial" charset="0"/>
              </a:rPr>
              <a:t>Several significant changes, including</a:t>
            </a:r>
          </a:p>
          <a:p>
            <a:pPr marL="800100" lvl="1" indent="-342900">
              <a:lnSpc>
                <a:spcPct val="100000"/>
              </a:lnSpc>
              <a:spcBef>
                <a:spcPts val="0"/>
              </a:spcBef>
              <a:spcAft>
                <a:spcPts val="600"/>
              </a:spcAft>
              <a:buFont typeface="Arial" panose="020B0604020202020204" pitchFamily="34" charset="0"/>
              <a:buChar char="•"/>
              <a:defRPr/>
            </a:pPr>
            <a:r>
              <a:rPr lang="en-US" dirty="0">
                <a:solidFill>
                  <a:prstClr val="black"/>
                </a:solidFill>
                <a:cs typeface="Arial" charset="0"/>
              </a:rPr>
              <a:t>Required exhibits detailing Medicaid eligible days for Medicare DSH, Medicare bad debts, charity care listing, and total bad debts</a:t>
            </a:r>
          </a:p>
          <a:p>
            <a:pPr marL="800100" lvl="1" indent="-342900">
              <a:lnSpc>
                <a:spcPct val="100000"/>
              </a:lnSpc>
              <a:spcBef>
                <a:spcPts val="0"/>
              </a:spcBef>
              <a:spcAft>
                <a:spcPts val="600"/>
              </a:spcAft>
              <a:buFont typeface="Arial" panose="020B0604020202020204" pitchFamily="34" charset="0"/>
              <a:buChar char="•"/>
              <a:defRPr/>
            </a:pPr>
            <a:r>
              <a:rPr kumimoji="0" lang="en-US" b="0" u="none" strike="noStrike" kern="1200" cap="none" spc="0" normalizeH="0" baseline="0" noProof="0" dirty="0">
                <a:ln>
                  <a:noFill/>
                </a:ln>
                <a:solidFill>
                  <a:prstClr val="black"/>
                </a:solidFill>
                <a:effectLst/>
                <a:uLnTx/>
                <a:uFillTx/>
                <a:latin typeface="+mn-lt"/>
                <a:cs typeface="Arial" charset="0"/>
              </a:rPr>
              <a:t>Allogeneic hematopoietic stem cell and chimeric antigen receptor T-cell therapy cost centers</a:t>
            </a:r>
          </a:p>
          <a:p>
            <a:pPr marL="800100" lvl="1" indent="-342900">
              <a:lnSpc>
                <a:spcPct val="100000"/>
              </a:lnSpc>
              <a:spcBef>
                <a:spcPts val="0"/>
              </a:spcBef>
              <a:spcAft>
                <a:spcPts val="600"/>
              </a:spcAft>
              <a:buFont typeface="Arial" panose="020B0604020202020204" pitchFamily="34" charset="0"/>
              <a:buChar char="•"/>
              <a:defRPr/>
            </a:pPr>
            <a:r>
              <a:rPr lang="en-US" dirty="0">
                <a:solidFill>
                  <a:prstClr val="black"/>
                </a:solidFill>
                <a:cs typeface="Arial" charset="0"/>
              </a:rPr>
              <a:t>S-10 will have two parts, the new Part II will be for only IP and OP services billed under the hospital CCN</a:t>
            </a:r>
            <a:endParaRPr kumimoji="0" lang="en-US" b="0" u="none" strike="noStrike" kern="1200" cap="none" spc="0" normalizeH="0" baseline="0" noProof="0" dirty="0">
              <a:ln>
                <a:noFill/>
              </a:ln>
              <a:solidFill>
                <a:prstClr val="black"/>
              </a:solidFill>
              <a:effectLst/>
              <a:uLnTx/>
              <a:uFillTx/>
              <a:latin typeface="+mn-lt"/>
              <a:cs typeface="Arial" charset="0"/>
            </a:endParaRPr>
          </a:p>
          <a:p>
            <a:pPr marL="342900" marR="0" lvl="0" indent="-342900" algn="l" defTabSz="914400" rtl="0" eaLnBrk="1" fontAlgn="auto" latinLnBrk="0" hangingPunct="1">
              <a:lnSpc>
                <a:spcPct val="100000"/>
              </a:lnSpc>
              <a:spcBef>
                <a:spcPts val="0"/>
              </a:spcBef>
              <a:spcAft>
                <a:spcPts val="1200"/>
              </a:spcAft>
              <a:buClrTx/>
              <a:buSzTx/>
              <a:buFont typeface="Arial" panose="020B0604020202020204" pitchFamily="34" charset="0"/>
              <a:buChar char="•"/>
              <a:tabLst/>
              <a:defRPr/>
            </a:pPr>
            <a:endParaRPr kumimoji="0" lang="en-US" b="0" u="none" strike="noStrike" kern="1200" cap="none" spc="0" normalizeH="0" baseline="0" noProof="0" dirty="0">
              <a:ln>
                <a:noFill/>
              </a:ln>
              <a:solidFill>
                <a:prstClr val="black"/>
              </a:solidFill>
              <a:effectLst/>
              <a:uLnTx/>
              <a:uFillTx/>
              <a:ea typeface="+mn-ea"/>
              <a:cs typeface="+mn-cs"/>
            </a:endParaRPr>
          </a:p>
        </p:txBody>
      </p:sp>
      <p:sp>
        <p:nvSpPr>
          <p:cNvPr id="3" name="Title 2">
            <a:extLst>
              <a:ext uri="{FF2B5EF4-FFF2-40B4-BE49-F238E27FC236}">
                <a16:creationId xmlns:a16="http://schemas.microsoft.com/office/drawing/2014/main" id="{DFED28E7-6A52-4A3B-ACC1-E2123D59EC6A}"/>
              </a:ext>
            </a:extLst>
          </p:cNvPr>
          <p:cNvSpPr>
            <a:spLocks noGrp="1"/>
          </p:cNvSpPr>
          <p:nvPr>
            <p:ph type="ctrTitle"/>
          </p:nvPr>
        </p:nvSpPr>
        <p:spPr/>
        <p:txBody>
          <a:bodyPr>
            <a:normAutofit/>
          </a:bodyPr>
          <a:lstStyle/>
          <a:p>
            <a:r>
              <a:rPr lang="en-US" dirty="0"/>
              <a:t>Upcoming Changes to the Hospital Cost Report</a:t>
            </a:r>
          </a:p>
        </p:txBody>
      </p:sp>
    </p:spTree>
    <p:extLst>
      <p:ext uri="{BB962C8B-B14F-4D97-AF65-F5344CB8AC3E}">
        <p14:creationId xmlns:p14="http://schemas.microsoft.com/office/powerpoint/2010/main" val="70314958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DFED28E7-6A52-4A3B-ACC1-E2123D59EC6A}"/>
              </a:ext>
            </a:extLst>
          </p:cNvPr>
          <p:cNvSpPr>
            <a:spLocks noGrp="1"/>
          </p:cNvSpPr>
          <p:nvPr>
            <p:ph type="ctrTitle"/>
          </p:nvPr>
        </p:nvSpPr>
        <p:spPr/>
        <p:txBody>
          <a:bodyPr>
            <a:normAutofit/>
          </a:bodyPr>
          <a:lstStyle/>
          <a:p>
            <a:pPr marR="0" lvl="0" algn="l" defTabSz="914400" rtl="0" eaLnBrk="1" fontAlgn="auto" latinLnBrk="0" hangingPunct="1">
              <a:lnSpc>
                <a:spcPct val="100000"/>
              </a:lnSpc>
              <a:spcBef>
                <a:spcPts val="0"/>
              </a:spcBef>
              <a:spcAft>
                <a:spcPts val="1200"/>
              </a:spcAft>
              <a:buClrTx/>
              <a:buSzTx/>
              <a:tabLst/>
              <a:defRPr/>
            </a:pPr>
            <a:r>
              <a:rPr kumimoji="0" lang="en-US" sz="3600" b="1" u="none" strike="noStrike" kern="1200" cap="none" spc="0" normalizeH="0" baseline="0" noProof="0" dirty="0">
                <a:ln>
                  <a:noFill/>
                </a:ln>
                <a:solidFill>
                  <a:prstClr val="black"/>
                </a:solidFill>
                <a:effectLst/>
                <a:uLnTx/>
                <a:uFillTx/>
                <a:latin typeface="+mn-lt"/>
                <a:cs typeface="Arial" charset="0"/>
              </a:rPr>
              <a:t>Exhibit 2A – Medicare Bad Debts</a:t>
            </a:r>
            <a:endParaRPr kumimoji="0" lang="en-US" b="0" u="none" strike="noStrike" kern="1200" cap="none" spc="0" normalizeH="0" baseline="0" noProof="0" dirty="0">
              <a:ln>
                <a:noFill/>
              </a:ln>
              <a:solidFill>
                <a:prstClr val="black"/>
              </a:solidFill>
              <a:effectLst/>
              <a:uLnTx/>
              <a:uFillTx/>
              <a:ea typeface="+mn-ea"/>
              <a:cs typeface="+mn-cs"/>
            </a:endParaRPr>
          </a:p>
        </p:txBody>
      </p:sp>
      <p:sp>
        <p:nvSpPr>
          <p:cNvPr id="4" name="Content Placeholder 1">
            <a:extLst>
              <a:ext uri="{FF2B5EF4-FFF2-40B4-BE49-F238E27FC236}">
                <a16:creationId xmlns:a16="http://schemas.microsoft.com/office/drawing/2014/main" id="{BADD0F78-EA22-D346-EE00-C821490CE3C0}"/>
              </a:ext>
            </a:extLst>
          </p:cNvPr>
          <p:cNvSpPr txBox="1">
            <a:spLocks/>
          </p:cNvSpPr>
          <p:nvPr/>
        </p:nvSpPr>
        <p:spPr>
          <a:xfrm>
            <a:off x="1009403" y="1023257"/>
            <a:ext cx="10545288" cy="4811485"/>
          </a:xfrm>
          <a:prstGeom prst="rect">
            <a:avLst/>
          </a:prstGeom>
        </p:spPr>
        <p:txBody>
          <a:bodyPr vert="horz" lIns="91440" tIns="45720" rIns="91440" bIns="45720" numCol="2" rtlCol="0">
            <a:noAutofit/>
          </a:bodyPr>
          <a:lstStyle>
            <a:lvl1pPr marL="0" indent="0" algn="l" defTabSz="914400" rtl="0" eaLnBrk="1" latinLnBrk="0" hangingPunct="1">
              <a:lnSpc>
                <a:spcPct val="90000"/>
              </a:lnSpc>
              <a:spcBef>
                <a:spcPts val="1000"/>
              </a:spcBef>
              <a:buFont typeface="Arial"/>
              <a:buNone/>
              <a:defRPr sz="2400" b="0" kern="1200" baseline="0">
                <a:solidFill>
                  <a:schemeClr val="tx1"/>
                </a:solidFill>
                <a:latin typeface="Arial" charset="0"/>
                <a:ea typeface="Arial" charset="0"/>
                <a:cs typeface="Arial" charset="0"/>
              </a:defRPr>
            </a:lvl1pPr>
            <a:lvl2pPr marL="457200" indent="0" algn="l" defTabSz="914400" rtl="0" eaLnBrk="1" latinLnBrk="0" hangingPunct="1">
              <a:lnSpc>
                <a:spcPct val="90000"/>
              </a:lnSpc>
              <a:spcBef>
                <a:spcPts val="500"/>
              </a:spcBef>
              <a:buFont typeface="Arial"/>
              <a:buNone/>
              <a:defRPr sz="2400" kern="1200" baseline="0">
                <a:solidFill>
                  <a:schemeClr val="tx1">
                    <a:lumMod val="50000"/>
                    <a:lumOff val="50000"/>
                  </a:schemeClr>
                </a:solidFill>
                <a:latin typeface="+mn-lt"/>
                <a:ea typeface="+mn-ea"/>
                <a:cs typeface="+mn-cs"/>
              </a:defRPr>
            </a:lvl2pPr>
            <a:lvl3pPr marL="914400" indent="0" algn="l" defTabSz="914400" rtl="0" eaLnBrk="1" latinLnBrk="0" hangingPunct="1">
              <a:lnSpc>
                <a:spcPct val="90000"/>
              </a:lnSpc>
              <a:spcBef>
                <a:spcPts val="500"/>
              </a:spcBef>
              <a:buFont typeface="Arial"/>
              <a:buNone/>
              <a:defRPr sz="2000" kern="1200" baseline="0">
                <a:solidFill>
                  <a:schemeClr val="tx1">
                    <a:lumMod val="50000"/>
                    <a:lumOff val="50000"/>
                  </a:schemeClr>
                </a:solidFill>
                <a:latin typeface="+mn-lt"/>
                <a:ea typeface="+mn-ea"/>
                <a:cs typeface="+mn-cs"/>
              </a:defRPr>
            </a:lvl3pPr>
            <a:lvl4pPr marL="1371600" indent="0" algn="l" defTabSz="914400" rtl="0" eaLnBrk="1" latinLnBrk="0" hangingPunct="1">
              <a:lnSpc>
                <a:spcPct val="90000"/>
              </a:lnSpc>
              <a:spcBef>
                <a:spcPts val="500"/>
              </a:spcBef>
              <a:buFont typeface="Arial"/>
              <a:buNone/>
              <a:defRPr sz="1800" kern="1200" baseline="0">
                <a:solidFill>
                  <a:schemeClr val="tx1">
                    <a:lumMod val="50000"/>
                    <a:lumOff val="50000"/>
                  </a:schemeClr>
                </a:solidFill>
                <a:latin typeface="+mn-lt"/>
                <a:ea typeface="+mn-ea"/>
                <a:cs typeface="+mn-cs"/>
              </a:defRPr>
            </a:lvl4pPr>
            <a:lvl5pPr marL="1828800" indent="0" algn="l" defTabSz="914400" rtl="0" eaLnBrk="1" latinLnBrk="0" hangingPunct="1">
              <a:lnSpc>
                <a:spcPct val="90000"/>
              </a:lnSpc>
              <a:spcBef>
                <a:spcPts val="500"/>
              </a:spcBef>
              <a:buFont typeface="Arial"/>
              <a:buNone/>
              <a:defRPr sz="1800" kern="1200" baseline="0">
                <a:solidFill>
                  <a:schemeClr val="tx1">
                    <a:lumMod val="50000"/>
                    <a:lumOff val="50000"/>
                  </a:schemeClr>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algn="l">
              <a:lnSpc>
                <a:spcPct val="100000"/>
              </a:lnSpc>
              <a:spcBef>
                <a:spcPts val="0"/>
              </a:spcBef>
              <a:buFont typeface="Arial" panose="020B0604020202020204" pitchFamily="34" charset="0"/>
              <a:buChar char="•"/>
            </a:pPr>
            <a:r>
              <a:rPr lang="en-US" b="0" i="0" dirty="0">
                <a:solidFill>
                  <a:srgbClr val="535958"/>
                </a:solidFill>
                <a:effectLst/>
                <a:latin typeface="Calibri" panose="020F0502020204030204" pitchFamily="34" charset="0"/>
                <a:cs typeface="Calibri" panose="020F0502020204030204" pitchFamily="34" charset="0"/>
              </a:rPr>
              <a:t>Patient Last Name</a:t>
            </a:r>
          </a:p>
          <a:p>
            <a:pPr algn="l">
              <a:lnSpc>
                <a:spcPct val="100000"/>
              </a:lnSpc>
              <a:spcBef>
                <a:spcPts val="0"/>
              </a:spcBef>
              <a:buFont typeface="Arial" panose="020B0604020202020204" pitchFamily="34" charset="0"/>
              <a:buChar char="•"/>
            </a:pPr>
            <a:r>
              <a:rPr lang="en-US" b="0" i="0" dirty="0">
                <a:solidFill>
                  <a:srgbClr val="535958"/>
                </a:solidFill>
                <a:effectLst/>
                <a:latin typeface="Calibri" panose="020F0502020204030204" pitchFamily="34" charset="0"/>
                <a:cs typeface="Calibri" panose="020F0502020204030204" pitchFamily="34" charset="0"/>
              </a:rPr>
              <a:t>Patient First Name</a:t>
            </a:r>
          </a:p>
          <a:p>
            <a:pPr algn="l">
              <a:lnSpc>
                <a:spcPct val="100000"/>
              </a:lnSpc>
              <a:spcBef>
                <a:spcPts val="0"/>
              </a:spcBef>
              <a:buFont typeface="Arial" panose="020B0604020202020204" pitchFamily="34" charset="0"/>
              <a:buChar char="•"/>
            </a:pPr>
            <a:r>
              <a:rPr lang="en-US" b="0" i="0" dirty="0">
                <a:solidFill>
                  <a:srgbClr val="535958"/>
                </a:solidFill>
                <a:effectLst/>
                <a:latin typeface="Calibri" panose="020F0502020204030204" pitchFamily="34" charset="0"/>
                <a:cs typeface="Calibri" panose="020F0502020204030204" pitchFamily="34" charset="0"/>
              </a:rPr>
              <a:t>Date of Service From</a:t>
            </a:r>
          </a:p>
          <a:p>
            <a:pPr algn="l">
              <a:lnSpc>
                <a:spcPct val="100000"/>
              </a:lnSpc>
              <a:spcBef>
                <a:spcPts val="0"/>
              </a:spcBef>
              <a:buFont typeface="Arial" panose="020B0604020202020204" pitchFamily="34" charset="0"/>
              <a:buChar char="•"/>
            </a:pPr>
            <a:r>
              <a:rPr lang="en-US" b="0" i="0" dirty="0">
                <a:solidFill>
                  <a:srgbClr val="535958"/>
                </a:solidFill>
                <a:effectLst/>
                <a:latin typeface="Calibri" panose="020F0502020204030204" pitchFamily="34" charset="0"/>
                <a:cs typeface="Calibri" panose="020F0502020204030204" pitchFamily="34" charset="0"/>
              </a:rPr>
              <a:t>Date of Service To</a:t>
            </a:r>
          </a:p>
          <a:p>
            <a:pPr algn="l">
              <a:lnSpc>
                <a:spcPct val="100000"/>
              </a:lnSpc>
              <a:spcBef>
                <a:spcPts val="0"/>
              </a:spcBef>
              <a:buFont typeface="Arial" panose="020B0604020202020204" pitchFamily="34" charset="0"/>
              <a:buChar char="•"/>
            </a:pPr>
            <a:r>
              <a:rPr lang="en-US" b="0" i="0" dirty="0">
                <a:solidFill>
                  <a:srgbClr val="535958"/>
                </a:solidFill>
                <a:effectLst/>
                <a:latin typeface="Calibri" panose="020F0502020204030204" pitchFamily="34" charset="0"/>
                <a:cs typeface="Calibri" panose="020F0502020204030204" pitchFamily="34" charset="0"/>
              </a:rPr>
              <a:t>Patient Account Number</a:t>
            </a:r>
          </a:p>
          <a:p>
            <a:pPr algn="l">
              <a:lnSpc>
                <a:spcPct val="100000"/>
              </a:lnSpc>
              <a:spcBef>
                <a:spcPts val="0"/>
              </a:spcBef>
              <a:buFont typeface="Arial" panose="020B0604020202020204" pitchFamily="34" charset="0"/>
              <a:buChar char="•"/>
            </a:pPr>
            <a:r>
              <a:rPr lang="en-US" b="0" i="0" dirty="0">
                <a:solidFill>
                  <a:srgbClr val="535958"/>
                </a:solidFill>
                <a:effectLst/>
                <a:latin typeface="Calibri" panose="020F0502020204030204" pitchFamily="34" charset="0"/>
                <a:cs typeface="Calibri" panose="020F0502020204030204" pitchFamily="34" charset="0"/>
              </a:rPr>
              <a:t>Medicare Beneficiary ID</a:t>
            </a:r>
          </a:p>
          <a:p>
            <a:pPr algn="l">
              <a:lnSpc>
                <a:spcPct val="100000"/>
              </a:lnSpc>
              <a:spcBef>
                <a:spcPts val="0"/>
              </a:spcBef>
              <a:buFont typeface="Arial" panose="020B0604020202020204" pitchFamily="34" charset="0"/>
              <a:buChar char="•"/>
            </a:pPr>
            <a:r>
              <a:rPr lang="en-US" b="0" i="0" dirty="0">
                <a:solidFill>
                  <a:srgbClr val="535958"/>
                </a:solidFill>
                <a:effectLst/>
                <a:latin typeface="Calibri" panose="020F0502020204030204" pitchFamily="34" charset="0"/>
                <a:cs typeface="Calibri" panose="020F0502020204030204" pitchFamily="34" charset="0"/>
              </a:rPr>
              <a:t>Medicaid Number</a:t>
            </a:r>
          </a:p>
          <a:p>
            <a:pPr algn="l">
              <a:lnSpc>
                <a:spcPct val="100000"/>
              </a:lnSpc>
              <a:spcBef>
                <a:spcPts val="0"/>
              </a:spcBef>
              <a:buFont typeface="Arial" panose="020B0604020202020204" pitchFamily="34" charset="0"/>
              <a:buChar char="•"/>
            </a:pPr>
            <a:r>
              <a:rPr lang="en-US" b="0" i="0" dirty="0">
                <a:solidFill>
                  <a:srgbClr val="535958"/>
                </a:solidFill>
                <a:effectLst/>
                <a:latin typeface="Calibri" panose="020F0502020204030204" pitchFamily="34" charset="0"/>
                <a:cs typeface="Calibri" panose="020F0502020204030204" pitchFamily="34" charset="0"/>
              </a:rPr>
              <a:t>Deemed Indigent</a:t>
            </a:r>
          </a:p>
          <a:p>
            <a:pPr algn="l">
              <a:lnSpc>
                <a:spcPct val="100000"/>
              </a:lnSpc>
              <a:spcBef>
                <a:spcPts val="0"/>
              </a:spcBef>
              <a:buFont typeface="Arial" panose="020B0604020202020204" pitchFamily="34" charset="0"/>
              <a:buChar char="•"/>
            </a:pPr>
            <a:r>
              <a:rPr lang="en-US" b="0" i="0" dirty="0">
                <a:solidFill>
                  <a:srgbClr val="535958"/>
                </a:solidFill>
                <a:effectLst/>
                <a:latin typeface="Calibri" panose="020F0502020204030204" pitchFamily="34" charset="0"/>
                <a:cs typeface="Calibri" panose="020F0502020204030204" pitchFamily="34" charset="0"/>
              </a:rPr>
              <a:t>Medicare Remittance Advice Date</a:t>
            </a:r>
          </a:p>
          <a:p>
            <a:pPr algn="l">
              <a:lnSpc>
                <a:spcPct val="100000"/>
              </a:lnSpc>
              <a:spcBef>
                <a:spcPts val="0"/>
              </a:spcBef>
              <a:buFont typeface="Arial" panose="020B0604020202020204" pitchFamily="34" charset="0"/>
              <a:buChar char="•"/>
            </a:pPr>
            <a:r>
              <a:rPr lang="en-US" b="0" i="0" dirty="0">
                <a:solidFill>
                  <a:srgbClr val="535958"/>
                </a:solidFill>
                <a:effectLst/>
                <a:latin typeface="Calibri" panose="020F0502020204030204" pitchFamily="34" charset="0"/>
                <a:cs typeface="Calibri" panose="020F0502020204030204" pitchFamily="34" charset="0"/>
              </a:rPr>
              <a:t>Medicaid Remittance Advice Date</a:t>
            </a:r>
          </a:p>
          <a:p>
            <a:pPr algn="l">
              <a:lnSpc>
                <a:spcPct val="100000"/>
              </a:lnSpc>
              <a:spcBef>
                <a:spcPts val="0"/>
              </a:spcBef>
              <a:buFont typeface="Arial" panose="020B0604020202020204" pitchFamily="34" charset="0"/>
              <a:buChar char="•"/>
            </a:pPr>
            <a:r>
              <a:rPr lang="en-US" b="0" i="0" dirty="0">
                <a:solidFill>
                  <a:srgbClr val="535958"/>
                </a:solidFill>
                <a:effectLst/>
                <a:latin typeface="Calibri" panose="020F0502020204030204" pitchFamily="34" charset="0"/>
                <a:cs typeface="Calibri" panose="020F0502020204030204" pitchFamily="34" charset="0"/>
              </a:rPr>
              <a:t>Secondary Payer Received Date</a:t>
            </a:r>
          </a:p>
          <a:p>
            <a:pPr algn="l">
              <a:lnSpc>
                <a:spcPct val="100000"/>
              </a:lnSpc>
              <a:spcBef>
                <a:spcPts val="0"/>
              </a:spcBef>
              <a:buFont typeface="Arial" panose="020B0604020202020204" pitchFamily="34" charset="0"/>
              <a:buChar char="•"/>
            </a:pPr>
            <a:r>
              <a:rPr lang="en-US" b="0" i="0" dirty="0">
                <a:solidFill>
                  <a:srgbClr val="535958"/>
                </a:solidFill>
                <a:effectLst/>
                <a:latin typeface="Calibri" panose="020F0502020204030204" pitchFamily="34" charset="0"/>
                <a:cs typeface="Calibri" panose="020F0502020204030204" pitchFamily="34" charset="0"/>
              </a:rPr>
              <a:t>Beneficiary Responsibility Amount</a:t>
            </a:r>
          </a:p>
          <a:p>
            <a:pPr algn="l">
              <a:lnSpc>
                <a:spcPct val="100000"/>
              </a:lnSpc>
              <a:spcBef>
                <a:spcPts val="0"/>
              </a:spcBef>
              <a:buFont typeface="Arial" panose="020B0604020202020204" pitchFamily="34" charset="0"/>
              <a:buChar char="•"/>
            </a:pPr>
            <a:r>
              <a:rPr lang="en-US" b="0" i="0" dirty="0">
                <a:solidFill>
                  <a:srgbClr val="535958"/>
                </a:solidFill>
                <a:effectLst/>
                <a:latin typeface="Calibri" panose="020F0502020204030204" pitchFamily="34" charset="0"/>
                <a:cs typeface="Calibri" panose="020F0502020204030204" pitchFamily="34" charset="0"/>
              </a:rPr>
              <a:t>Date First Bill Sent to Beneficiary</a:t>
            </a:r>
          </a:p>
          <a:p>
            <a:pPr algn="l">
              <a:lnSpc>
                <a:spcPct val="100000"/>
              </a:lnSpc>
              <a:spcBef>
                <a:spcPts val="0"/>
              </a:spcBef>
              <a:buFont typeface="Arial" panose="020B0604020202020204" pitchFamily="34" charset="0"/>
              <a:buChar char="•"/>
            </a:pPr>
            <a:r>
              <a:rPr lang="en-US" b="0" i="0" dirty="0">
                <a:solidFill>
                  <a:srgbClr val="535958"/>
                </a:solidFill>
                <a:effectLst/>
                <a:latin typeface="Calibri" panose="020F0502020204030204" pitchFamily="34" charset="0"/>
                <a:cs typeface="Calibri" panose="020F0502020204030204" pitchFamily="34" charset="0"/>
              </a:rPr>
              <a:t>A/R Write-Off Date</a:t>
            </a:r>
          </a:p>
          <a:p>
            <a:pPr algn="l">
              <a:lnSpc>
                <a:spcPct val="100000"/>
              </a:lnSpc>
              <a:spcBef>
                <a:spcPts val="0"/>
              </a:spcBef>
              <a:buFont typeface="Arial" panose="020B0604020202020204" pitchFamily="34" charset="0"/>
              <a:buChar char="•"/>
            </a:pPr>
            <a:r>
              <a:rPr lang="en-US" b="0" i="0" dirty="0">
                <a:solidFill>
                  <a:srgbClr val="535958"/>
                </a:solidFill>
                <a:effectLst/>
                <a:latin typeface="Calibri" panose="020F0502020204030204" pitchFamily="34" charset="0"/>
                <a:cs typeface="Calibri" panose="020F0502020204030204" pitchFamily="34" charset="0"/>
              </a:rPr>
              <a:t>Sent to Collection Agency Y/N</a:t>
            </a:r>
          </a:p>
          <a:p>
            <a:pPr algn="l">
              <a:lnSpc>
                <a:spcPct val="100000"/>
              </a:lnSpc>
              <a:spcBef>
                <a:spcPts val="0"/>
              </a:spcBef>
              <a:buFont typeface="Arial" panose="020B0604020202020204" pitchFamily="34" charset="0"/>
              <a:buChar char="•"/>
            </a:pPr>
            <a:r>
              <a:rPr lang="en-US" b="0" i="0" dirty="0">
                <a:solidFill>
                  <a:srgbClr val="535958"/>
                </a:solidFill>
                <a:effectLst/>
                <a:latin typeface="Calibri" panose="020F0502020204030204" pitchFamily="34" charset="0"/>
                <a:cs typeface="Calibri" panose="020F0502020204030204" pitchFamily="34" charset="0"/>
              </a:rPr>
              <a:t>Return From Collection Agency Date</a:t>
            </a:r>
          </a:p>
          <a:p>
            <a:pPr algn="l">
              <a:lnSpc>
                <a:spcPct val="100000"/>
              </a:lnSpc>
              <a:spcBef>
                <a:spcPts val="0"/>
              </a:spcBef>
              <a:buFont typeface="Arial" panose="020B0604020202020204" pitchFamily="34" charset="0"/>
              <a:buChar char="•"/>
            </a:pPr>
            <a:r>
              <a:rPr lang="en-US" b="0" i="0" dirty="0">
                <a:solidFill>
                  <a:srgbClr val="535958"/>
                </a:solidFill>
                <a:effectLst/>
                <a:latin typeface="Calibri" panose="020F0502020204030204" pitchFamily="34" charset="0"/>
                <a:cs typeface="Calibri" panose="020F0502020204030204" pitchFamily="34" charset="0"/>
              </a:rPr>
              <a:t>Collection Effort Ceased Date</a:t>
            </a:r>
          </a:p>
          <a:p>
            <a:pPr algn="l">
              <a:lnSpc>
                <a:spcPct val="100000"/>
              </a:lnSpc>
              <a:spcBef>
                <a:spcPts val="0"/>
              </a:spcBef>
              <a:buFont typeface="Arial" panose="020B0604020202020204" pitchFamily="34" charset="0"/>
              <a:buChar char="•"/>
            </a:pPr>
            <a:r>
              <a:rPr lang="en-US" b="0" i="0" dirty="0">
                <a:solidFill>
                  <a:srgbClr val="535958"/>
                </a:solidFill>
                <a:effectLst/>
                <a:latin typeface="Calibri" panose="020F0502020204030204" pitchFamily="34" charset="0"/>
                <a:cs typeface="Calibri" panose="020F0502020204030204" pitchFamily="34" charset="0"/>
              </a:rPr>
              <a:t>Medicare Write-Off Date</a:t>
            </a:r>
          </a:p>
          <a:p>
            <a:pPr algn="l">
              <a:lnSpc>
                <a:spcPct val="100000"/>
              </a:lnSpc>
              <a:spcBef>
                <a:spcPts val="0"/>
              </a:spcBef>
              <a:buFont typeface="Arial" panose="020B0604020202020204" pitchFamily="34" charset="0"/>
              <a:buChar char="•"/>
            </a:pPr>
            <a:r>
              <a:rPr lang="en-US" b="0" i="0" dirty="0">
                <a:solidFill>
                  <a:srgbClr val="535958"/>
                </a:solidFill>
                <a:effectLst/>
                <a:latin typeface="Calibri" panose="020F0502020204030204" pitchFamily="34" charset="0"/>
                <a:cs typeface="Calibri" panose="020F0502020204030204" pitchFamily="34" charset="0"/>
              </a:rPr>
              <a:t>Recoveries Only Amount Received</a:t>
            </a:r>
          </a:p>
          <a:p>
            <a:pPr algn="l">
              <a:lnSpc>
                <a:spcPct val="100000"/>
              </a:lnSpc>
              <a:spcBef>
                <a:spcPts val="0"/>
              </a:spcBef>
              <a:buFont typeface="Arial" panose="020B0604020202020204" pitchFamily="34" charset="0"/>
              <a:buChar char="•"/>
            </a:pPr>
            <a:r>
              <a:rPr lang="en-US" b="0" i="0" dirty="0">
                <a:solidFill>
                  <a:srgbClr val="535958"/>
                </a:solidFill>
                <a:effectLst/>
                <a:latin typeface="Calibri" panose="020F0502020204030204" pitchFamily="34" charset="0"/>
                <a:cs typeface="Calibri" panose="020F0502020204030204" pitchFamily="34" charset="0"/>
              </a:rPr>
              <a:t>Recoveries Only Medicare FYE Date</a:t>
            </a:r>
          </a:p>
          <a:p>
            <a:pPr algn="l">
              <a:lnSpc>
                <a:spcPct val="100000"/>
              </a:lnSpc>
              <a:spcBef>
                <a:spcPts val="0"/>
              </a:spcBef>
              <a:buFont typeface="Arial" panose="020B0604020202020204" pitchFamily="34" charset="0"/>
              <a:buChar char="•"/>
            </a:pPr>
            <a:r>
              <a:rPr lang="en-US" b="0" i="0" dirty="0">
                <a:solidFill>
                  <a:srgbClr val="535958"/>
                </a:solidFill>
                <a:effectLst/>
                <a:latin typeface="Calibri" panose="020F0502020204030204" pitchFamily="34" charset="0"/>
                <a:cs typeface="Calibri" panose="020F0502020204030204" pitchFamily="34" charset="0"/>
              </a:rPr>
              <a:t>Medicare Deductible Amount</a:t>
            </a:r>
          </a:p>
          <a:p>
            <a:pPr algn="l">
              <a:lnSpc>
                <a:spcPct val="100000"/>
              </a:lnSpc>
              <a:spcBef>
                <a:spcPts val="0"/>
              </a:spcBef>
              <a:buFont typeface="Arial" panose="020B0604020202020204" pitchFamily="34" charset="0"/>
              <a:buChar char="•"/>
            </a:pPr>
            <a:r>
              <a:rPr lang="en-US" b="0" i="0" dirty="0">
                <a:solidFill>
                  <a:srgbClr val="535958"/>
                </a:solidFill>
                <a:effectLst/>
                <a:latin typeface="Calibri" panose="020F0502020204030204" pitchFamily="34" charset="0"/>
                <a:cs typeface="Calibri" panose="020F0502020204030204" pitchFamily="34" charset="0"/>
              </a:rPr>
              <a:t>Medicare Co-Insurance Amount</a:t>
            </a:r>
          </a:p>
          <a:p>
            <a:pPr algn="l">
              <a:lnSpc>
                <a:spcPct val="100000"/>
              </a:lnSpc>
              <a:spcBef>
                <a:spcPts val="0"/>
              </a:spcBef>
              <a:buFont typeface="Arial" panose="020B0604020202020204" pitchFamily="34" charset="0"/>
              <a:buChar char="•"/>
            </a:pPr>
            <a:r>
              <a:rPr lang="en-US" b="0" i="0" dirty="0">
                <a:solidFill>
                  <a:srgbClr val="535958"/>
                </a:solidFill>
                <a:effectLst/>
                <a:latin typeface="Calibri" panose="020F0502020204030204" pitchFamily="34" charset="0"/>
                <a:cs typeface="Calibri" panose="020F0502020204030204" pitchFamily="34" charset="0"/>
              </a:rPr>
              <a:t>Current Year Payments Received Amount</a:t>
            </a:r>
          </a:p>
          <a:p>
            <a:pPr algn="l">
              <a:lnSpc>
                <a:spcPct val="100000"/>
              </a:lnSpc>
              <a:spcBef>
                <a:spcPts val="0"/>
              </a:spcBef>
              <a:buFont typeface="Arial" panose="020B0604020202020204" pitchFamily="34" charset="0"/>
              <a:buChar char="•"/>
            </a:pPr>
            <a:r>
              <a:rPr lang="en-US" b="0" i="0" dirty="0">
                <a:solidFill>
                  <a:srgbClr val="535958"/>
                </a:solidFill>
                <a:effectLst/>
                <a:latin typeface="Calibri" panose="020F0502020204030204" pitchFamily="34" charset="0"/>
                <a:cs typeface="Calibri" panose="020F0502020204030204" pitchFamily="34" charset="0"/>
              </a:rPr>
              <a:t>Current Year Payment Received Source</a:t>
            </a:r>
          </a:p>
          <a:p>
            <a:pPr algn="l">
              <a:lnSpc>
                <a:spcPct val="100000"/>
              </a:lnSpc>
              <a:spcBef>
                <a:spcPts val="0"/>
              </a:spcBef>
              <a:buFont typeface="Arial" panose="020B0604020202020204" pitchFamily="34" charset="0"/>
              <a:buChar char="•"/>
            </a:pPr>
            <a:r>
              <a:rPr lang="en-US" b="0" i="0" dirty="0">
                <a:solidFill>
                  <a:srgbClr val="535958"/>
                </a:solidFill>
                <a:effectLst/>
                <a:latin typeface="Calibri" panose="020F0502020204030204" pitchFamily="34" charset="0"/>
                <a:cs typeface="Calibri" panose="020F0502020204030204" pitchFamily="34" charset="0"/>
              </a:rPr>
              <a:t>Allowable Bad Debt Amounts</a:t>
            </a:r>
          </a:p>
          <a:p>
            <a:pPr algn="l">
              <a:lnSpc>
                <a:spcPct val="100000"/>
              </a:lnSpc>
              <a:spcBef>
                <a:spcPts val="0"/>
              </a:spcBef>
              <a:buFont typeface="Arial" panose="020B0604020202020204" pitchFamily="34" charset="0"/>
              <a:buChar char="•"/>
            </a:pPr>
            <a:r>
              <a:rPr lang="en-US" b="0" i="0" dirty="0">
                <a:solidFill>
                  <a:srgbClr val="535958"/>
                </a:solidFill>
                <a:effectLst/>
                <a:latin typeface="Calibri" panose="020F0502020204030204" pitchFamily="34" charset="0"/>
                <a:cs typeface="Calibri" panose="020F0502020204030204" pitchFamily="34" charset="0"/>
              </a:rPr>
              <a:t>Comments</a:t>
            </a:r>
          </a:p>
        </p:txBody>
      </p:sp>
    </p:spTree>
    <p:extLst>
      <p:ext uri="{BB962C8B-B14F-4D97-AF65-F5344CB8AC3E}">
        <p14:creationId xmlns:p14="http://schemas.microsoft.com/office/powerpoint/2010/main" val="243044386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DFED28E7-6A52-4A3B-ACC1-E2123D59EC6A}"/>
              </a:ext>
            </a:extLst>
          </p:cNvPr>
          <p:cNvSpPr>
            <a:spLocks noGrp="1"/>
          </p:cNvSpPr>
          <p:nvPr>
            <p:ph type="ctrTitle"/>
          </p:nvPr>
        </p:nvSpPr>
        <p:spPr>
          <a:xfrm>
            <a:off x="309281" y="389965"/>
            <a:ext cx="11566044" cy="829235"/>
          </a:xfrm>
        </p:spPr>
        <p:txBody>
          <a:bodyPr>
            <a:noAutofit/>
          </a:bodyPr>
          <a:lstStyle/>
          <a:p>
            <a:pPr marR="0" lvl="0" algn="l" defTabSz="914400" rtl="0" eaLnBrk="1" fontAlgn="auto" latinLnBrk="0" hangingPunct="1">
              <a:lnSpc>
                <a:spcPct val="100000"/>
              </a:lnSpc>
              <a:spcBef>
                <a:spcPts val="0"/>
              </a:spcBef>
              <a:spcAft>
                <a:spcPts val="1200"/>
              </a:spcAft>
              <a:buClrTx/>
              <a:buSzTx/>
              <a:tabLst/>
              <a:defRPr/>
            </a:pPr>
            <a:r>
              <a:rPr kumimoji="0" lang="en-US" sz="3400" b="1" u="none" strike="noStrike" kern="1200" cap="none" spc="0" normalizeH="0" baseline="0" noProof="0" dirty="0">
                <a:ln>
                  <a:noFill/>
                </a:ln>
                <a:solidFill>
                  <a:prstClr val="black"/>
                </a:solidFill>
                <a:effectLst/>
                <a:uLnTx/>
                <a:uFillTx/>
                <a:latin typeface="+mn-lt"/>
                <a:cs typeface="Arial" charset="0"/>
              </a:rPr>
              <a:t>Exhibit 3A - Medicaid Eligible Days for a DSH Eligible Hospital</a:t>
            </a:r>
          </a:p>
        </p:txBody>
      </p:sp>
      <p:sp>
        <p:nvSpPr>
          <p:cNvPr id="4" name="Content Placeholder 1">
            <a:extLst>
              <a:ext uri="{FF2B5EF4-FFF2-40B4-BE49-F238E27FC236}">
                <a16:creationId xmlns:a16="http://schemas.microsoft.com/office/drawing/2014/main" id="{BADD0F78-EA22-D346-EE00-C821490CE3C0}"/>
              </a:ext>
            </a:extLst>
          </p:cNvPr>
          <p:cNvSpPr txBox="1">
            <a:spLocks/>
          </p:cNvSpPr>
          <p:nvPr/>
        </p:nvSpPr>
        <p:spPr>
          <a:xfrm>
            <a:off x="1199408" y="1781299"/>
            <a:ext cx="9975273" cy="4053443"/>
          </a:xfrm>
          <a:prstGeom prst="rect">
            <a:avLst/>
          </a:prstGeom>
        </p:spPr>
        <p:txBody>
          <a:bodyPr vert="horz" lIns="91440" tIns="45720" rIns="91440" bIns="45720" numCol="2" rtlCol="0">
            <a:noAutofit/>
          </a:bodyPr>
          <a:lstStyle>
            <a:lvl1pPr marL="0" indent="0" algn="l" defTabSz="914400" rtl="0" eaLnBrk="1" latinLnBrk="0" hangingPunct="1">
              <a:lnSpc>
                <a:spcPct val="90000"/>
              </a:lnSpc>
              <a:spcBef>
                <a:spcPts val="1000"/>
              </a:spcBef>
              <a:buFont typeface="Arial"/>
              <a:buNone/>
              <a:defRPr sz="2400" b="0" kern="1200" baseline="0">
                <a:solidFill>
                  <a:schemeClr val="tx1"/>
                </a:solidFill>
                <a:latin typeface="Arial" charset="0"/>
                <a:ea typeface="Arial" charset="0"/>
                <a:cs typeface="Arial" charset="0"/>
              </a:defRPr>
            </a:lvl1pPr>
            <a:lvl2pPr marL="457200" indent="0" algn="l" defTabSz="914400" rtl="0" eaLnBrk="1" latinLnBrk="0" hangingPunct="1">
              <a:lnSpc>
                <a:spcPct val="90000"/>
              </a:lnSpc>
              <a:spcBef>
                <a:spcPts val="500"/>
              </a:spcBef>
              <a:buFont typeface="Arial"/>
              <a:buNone/>
              <a:defRPr sz="2400" kern="1200" baseline="0">
                <a:solidFill>
                  <a:schemeClr val="tx1">
                    <a:lumMod val="50000"/>
                    <a:lumOff val="50000"/>
                  </a:schemeClr>
                </a:solidFill>
                <a:latin typeface="+mn-lt"/>
                <a:ea typeface="+mn-ea"/>
                <a:cs typeface="+mn-cs"/>
              </a:defRPr>
            </a:lvl2pPr>
            <a:lvl3pPr marL="914400" indent="0" algn="l" defTabSz="914400" rtl="0" eaLnBrk="1" latinLnBrk="0" hangingPunct="1">
              <a:lnSpc>
                <a:spcPct val="90000"/>
              </a:lnSpc>
              <a:spcBef>
                <a:spcPts val="500"/>
              </a:spcBef>
              <a:buFont typeface="Arial"/>
              <a:buNone/>
              <a:defRPr sz="2000" kern="1200" baseline="0">
                <a:solidFill>
                  <a:schemeClr val="tx1">
                    <a:lumMod val="50000"/>
                    <a:lumOff val="50000"/>
                  </a:schemeClr>
                </a:solidFill>
                <a:latin typeface="+mn-lt"/>
                <a:ea typeface="+mn-ea"/>
                <a:cs typeface="+mn-cs"/>
              </a:defRPr>
            </a:lvl3pPr>
            <a:lvl4pPr marL="1371600" indent="0" algn="l" defTabSz="914400" rtl="0" eaLnBrk="1" latinLnBrk="0" hangingPunct="1">
              <a:lnSpc>
                <a:spcPct val="90000"/>
              </a:lnSpc>
              <a:spcBef>
                <a:spcPts val="500"/>
              </a:spcBef>
              <a:buFont typeface="Arial"/>
              <a:buNone/>
              <a:defRPr sz="1800" kern="1200" baseline="0">
                <a:solidFill>
                  <a:schemeClr val="tx1">
                    <a:lumMod val="50000"/>
                    <a:lumOff val="50000"/>
                  </a:schemeClr>
                </a:solidFill>
                <a:latin typeface="+mn-lt"/>
                <a:ea typeface="+mn-ea"/>
                <a:cs typeface="+mn-cs"/>
              </a:defRPr>
            </a:lvl4pPr>
            <a:lvl5pPr marL="1828800" indent="0" algn="l" defTabSz="914400" rtl="0" eaLnBrk="1" latinLnBrk="0" hangingPunct="1">
              <a:lnSpc>
                <a:spcPct val="90000"/>
              </a:lnSpc>
              <a:spcBef>
                <a:spcPts val="500"/>
              </a:spcBef>
              <a:buFont typeface="Arial"/>
              <a:buNone/>
              <a:defRPr sz="1800" kern="1200" baseline="0">
                <a:solidFill>
                  <a:schemeClr val="tx1">
                    <a:lumMod val="50000"/>
                    <a:lumOff val="50000"/>
                  </a:schemeClr>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algn="l">
              <a:lnSpc>
                <a:spcPct val="100000"/>
              </a:lnSpc>
              <a:spcBef>
                <a:spcPts val="0"/>
              </a:spcBef>
              <a:buFont typeface="Arial" panose="020B0604020202020204" pitchFamily="34" charset="0"/>
              <a:buChar char="•"/>
            </a:pPr>
            <a:r>
              <a:rPr lang="en-US" b="0" i="0" dirty="0">
                <a:solidFill>
                  <a:srgbClr val="535958"/>
                </a:solidFill>
                <a:effectLst/>
                <a:latin typeface="Calibri" panose="020F0502020204030204" pitchFamily="34" charset="0"/>
                <a:cs typeface="Calibri" panose="020F0502020204030204" pitchFamily="34" charset="0"/>
              </a:rPr>
              <a:t>Patient Last Name</a:t>
            </a:r>
          </a:p>
          <a:p>
            <a:pPr algn="l">
              <a:lnSpc>
                <a:spcPct val="100000"/>
              </a:lnSpc>
              <a:spcBef>
                <a:spcPts val="0"/>
              </a:spcBef>
              <a:buFont typeface="Arial" panose="020B0604020202020204" pitchFamily="34" charset="0"/>
              <a:buChar char="•"/>
            </a:pPr>
            <a:r>
              <a:rPr lang="en-US" b="0" i="0" dirty="0">
                <a:solidFill>
                  <a:srgbClr val="535958"/>
                </a:solidFill>
                <a:effectLst/>
                <a:latin typeface="Calibri" panose="020F0502020204030204" pitchFamily="34" charset="0"/>
                <a:cs typeface="Calibri" panose="020F0502020204030204" pitchFamily="34" charset="0"/>
              </a:rPr>
              <a:t>Patient First Name</a:t>
            </a:r>
          </a:p>
          <a:p>
            <a:pPr algn="l">
              <a:lnSpc>
                <a:spcPct val="100000"/>
              </a:lnSpc>
              <a:spcBef>
                <a:spcPts val="0"/>
              </a:spcBef>
              <a:buFont typeface="Arial" panose="020B0604020202020204" pitchFamily="34" charset="0"/>
              <a:buChar char="•"/>
            </a:pPr>
            <a:r>
              <a:rPr lang="en-US" b="0" i="0" dirty="0">
                <a:solidFill>
                  <a:srgbClr val="535958"/>
                </a:solidFill>
                <a:effectLst/>
                <a:latin typeface="Calibri" panose="020F0502020204030204" pitchFamily="34" charset="0"/>
                <a:cs typeface="Calibri" panose="020F0502020204030204" pitchFamily="34" charset="0"/>
              </a:rPr>
              <a:t>Date of Service From</a:t>
            </a:r>
          </a:p>
          <a:p>
            <a:pPr algn="l">
              <a:lnSpc>
                <a:spcPct val="100000"/>
              </a:lnSpc>
              <a:spcBef>
                <a:spcPts val="0"/>
              </a:spcBef>
              <a:buFont typeface="Arial" panose="020B0604020202020204" pitchFamily="34" charset="0"/>
              <a:buChar char="•"/>
            </a:pPr>
            <a:r>
              <a:rPr lang="en-US" b="0" i="0" dirty="0">
                <a:solidFill>
                  <a:srgbClr val="535958"/>
                </a:solidFill>
                <a:effectLst/>
                <a:latin typeface="Calibri" panose="020F0502020204030204" pitchFamily="34" charset="0"/>
                <a:cs typeface="Calibri" panose="020F0502020204030204" pitchFamily="34" charset="0"/>
              </a:rPr>
              <a:t>Date of Service To</a:t>
            </a:r>
          </a:p>
          <a:p>
            <a:pPr algn="l">
              <a:lnSpc>
                <a:spcPct val="100000"/>
              </a:lnSpc>
              <a:spcBef>
                <a:spcPts val="0"/>
              </a:spcBef>
              <a:buFont typeface="Arial" panose="020B0604020202020204" pitchFamily="34" charset="0"/>
              <a:buChar char="•"/>
            </a:pPr>
            <a:r>
              <a:rPr lang="en-US" b="0" i="0" dirty="0">
                <a:solidFill>
                  <a:srgbClr val="535958"/>
                </a:solidFill>
                <a:effectLst/>
                <a:latin typeface="Calibri" panose="020F0502020204030204" pitchFamily="34" charset="0"/>
                <a:cs typeface="Calibri" panose="020F0502020204030204" pitchFamily="34" charset="0"/>
              </a:rPr>
              <a:t>Patient Account Number</a:t>
            </a:r>
          </a:p>
          <a:p>
            <a:pPr algn="l">
              <a:lnSpc>
                <a:spcPct val="100000"/>
              </a:lnSpc>
              <a:spcBef>
                <a:spcPts val="0"/>
              </a:spcBef>
              <a:buFont typeface="Arial" panose="020B0604020202020204" pitchFamily="34" charset="0"/>
              <a:buChar char="•"/>
            </a:pPr>
            <a:r>
              <a:rPr lang="en-US" b="0" i="0" dirty="0">
                <a:solidFill>
                  <a:srgbClr val="535958"/>
                </a:solidFill>
                <a:effectLst/>
                <a:latin typeface="Calibri" panose="020F0502020204030204" pitchFamily="34" charset="0"/>
                <a:cs typeface="Calibri" panose="020F0502020204030204" pitchFamily="34" charset="0"/>
              </a:rPr>
              <a:t>Medical Record Number</a:t>
            </a:r>
          </a:p>
          <a:p>
            <a:pPr algn="l">
              <a:lnSpc>
                <a:spcPct val="100000"/>
              </a:lnSpc>
              <a:spcBef>
                <a:spcPts val="0"/>
              </a:spcBef>
              <a:buFont typeface="Arial" panose="020B0604020202020204" pitchFamily="34" charset="0"/>
              <a:buChar char="•"/>
            </a:pPr>
            <a:r>
              <a:rPr lang="en-US" b="0" i="0" dirty="0">
                <a:solidFill>
                  <a:srgbClr val="535958"/>
                </a:solidFill>
                <a:effectLst/>
                <a:latin typeface="Calibri" panose="020F0502020204030204" pitchFamily="34" charset="0"/>
                <a:cs typeface="Calibri" panose="020F0502020204030204" pitchFamily="34" charset="0"/>
              </a:rPr>
              <a:t>Medicaid Number</a:t>
            </a:r>
          </a:p>
          <a:p>
            <a:pPr algn="l">
              <a:lnSpc>
                <a:spcPct val="100000"/>
              </a:lnSpc>
              <a:spcBef>
                <a:spcPts val="0"/>
              </a:spcBef>
              <a:buFont typeface="Arial" panose="020B0604020202020204" pitchFamily="34" charset="0"/>
              <a:buChar char="•"/>
            </a:pPr>
            <a:r>
              <a:rPr lang="en-US" b="0" i="0" dirty="0">
                <a:solidFill>
                  <a:srgbClr val="535958"/>
                </a:solidFill>
                <a:effectLst/>
                <a:latin typeface="Calibri" panose="020F0502020204030204" pitchFamily="34" charset="0"/>
                <a:cs typeface="Calibri" panose="020F0502020204030204" pitchFamily="34" charset="0"/>
              </a:rPr>
              <a:t>State Eligibility Code</a:t>
            </a:r>
          </a:p>
          <a:p>
            <a:pPr algn="l">
              <a:lnSpc>
                <a:spcPct val="100000"/>
              </a:lnSpc>
              <a:spcBef>
                <a:spcPts val="0"/>
              </a:spcBef>
              <a:buFont typeface="Arial" panose="020B0604020202020204" pitchFamily="34" charset="0"/>
              <a:buChar char="•"/>
            </a:pPr>
            <a:r>
              <a:rPr lang="en-US" b="0" i="0" dirty="0">
                <a:solidFill>
                  <a:srgbClr val="535958"/>
                </a:solidFill>
                <a:effectLst/>
                <a:latin typeface="Calibri" panose="020F0502020204030204" pitchFamily="34" charset="0"/>
                <a:cs typeface="Calibri" panose="020F0502020204030204" pitchFamily="34" charset="0"/>
              </a:rPr>
              <a:t>Worksheet S-2 Part I Column</a:t>
            </a:r>
          </a:p>
          <a:p>
            <a:pPr algn="l">
              <a:lnSpc>
                <a:spcPct val="100000"/>
              </a:lnSpc>
              <a:spcBef>
                <a:spcPts val="0"/>
              </a:spcBef>
              <a:buFont typeface="Arial" panose="020B0604020202020204" pitchFamily="34" charset="0"/>
              <a:buChar char="•"/>
            </a:pPr>
            <a:r>
              <a:rPr lang="en-US" b="0" i="0" dirty="0">
                <a:solidFill>
                  <a:srgbClr val="535958"/>
                </a:solidFill>
                <a:effectLst/>
                <a:latin typeface="Calibri" panose="020F0502020204030204" pitchFamily="34" charset="0"/>
                <a:cs typeface="Calibri" panose="020F0502020204030204" pitchFamily="34" charset="0"/>
              </a:rPr>
              <a:t>Medicaid Eligible Days</a:t>
            </a:r>
          </a:p>
          <a:p>
            <a:pPr algn="l">
              <a:lnSpc>
                <a:spcPct val="100000"/>
              </a:lnSpc>
              <a:spcBef>
                <a:spcPts val="0"/>
              </a:spcBef>
              <a:buFont typeface="Arial" panose="020B0604020202020204" pitchFamily="34" charset="0"/>
              <a:buChar char="•"/>
            </a:pPr>
            <a:r>
              <a:rPr lang="en-US" b="0" i="0" dirty="0">
                <a:solidFill>
                  <a:srgbClr val="535958"/>
                </a:solidFill>
                <a:effectLst/>
                <a:latin typeface="Calibri" panose="020F0502020204030204" pitchFamily="34" charset="0"/>
                <a:cs typeface="Calibri" panose="020F0502020204030204" pitchFamily="34" charset="0"/>
              </a:rPr>
              <a:t>Medicaid Eligible Labor and Delivery room days</a:t>
            </a:r>
          </a:p>
          <a:p>
            <a:pPr algn="l">
              <a:lnSpc>
                <a:spcPct val="100000"/>
              </a:lnSpc>
              <a:spcBef>
                <a:spcPts val="0"/>
              </a:spcBef>
              <a:buFont typeface="Arial" panose="020B0604020202020204" pitchFamily="34" charset="0"/>
              <a:buChar char="•"/>
            </a:pPr>
            <a:r>
              <a:rPr lang="en-US" b="0" i="0" dirty="0">
                <a:solidFill>
                  <a:srgbClr val="535958"/>
                </a:solidFill>
                <a:effectLst/>
                <a:latin typeface="Calibri" panose="020F0502020204030204" pitchFamily="34" charset="0"/>
                <a:cs typeface="Calibri" panose="020F0502020204030204" pitchFamily="34" charset="0"/>
              </a:rPr>
              <a:t>Medicaid Eligible Newborn Days</a:t>
            </a:r>
          </a:p>
          <a:p>
            <a:pPr algn="l">
              <a:lnSpc>
                <a:spcPct val="100000"/>
              </a:lnSpc>
              <a:spcBef>
                <a:spcPts val="0"/>
              </a:spcBef>
              <a:buFont typeface="Arial" panose="020B0604020202020204" pitchFamily="34" charset="0"/>
              <a:buChar char="•"/>
            </a:pPr>
            <a:r>
              <a:rPr lang="en-US" b="0" i="0" dirty="0">
                <a:solidFill>
                  <a:srgbClr val="535958"/>
                </a:solidFill>
                <a:effectLst/>
                <a:latin typeface="Calibri" panose="020F0502020204030204" pitchFamily="34" charset="0"/>
                <a:cs typeface="Calibri" panose="020F0502020204030204" pitchFamily="34" charset="0"/>
              </a:rPr>
              <a:t>Primary Insurance/Payer</a:t>
            </a:r>
          </a:p>
          <a:p>
            <a:pPr algn="l">
              <a:lnSpc>
                <a:spcPct val="100000"/>
              </a:lnSpc>
              <a:spcBef>
                <a:spcPts val="0"/>
              </a:spcBef>
              <a:buFont typeface="Arial" panose="020B0604020202020204" pitchFamily="34" charset="0"/>
              <a:buChar char="•"/>
            </a:pPr>
            <a:r>
              <a:rPr lang="en-US" b="0" i="0" dirty="0">
                <a:solidFill>
                  <a:srgbClr val="535958"/>
                </a:solidFill>
                <a:effectLst/>
                <a:latin typeface="Calibri" panose="020F0502020204030204" pitchFamily="34" charset="0"/>
                <a:cs typeface="Calibri" panose="020F0502020204030204" pitchFamily="34" charset="0"/>
              </a:rPr>
              <a:t>Secondary Insurance/Payer</a:t>
            </a:r>
          </a:p>
          <a:p>
            <a:pPr algn="l">
              <a:lnSpc>
                <a:spcPct val="100000"/>
              </a:lnSpc>
              <a:spcBef>
                <a:spcPts val="0"/>
              </a:spcBef>
              <a:buFont typeface="Arial" panose="020B0604020202020204" pitchFamily="34" charset="0"/>
              <a:buChar char="•"/>
            </a:pPr>
            <a:r>
              <a:rPr lang="en-US" b="0" i="0" dirty="0">
                <a:solidFill>
                  <a:srgbClr val="535958"/>
                </a:solidFill>
                <a:effectLst/>
                <a:latin typeface="Calibri" panose="020F0502020204030204" pitchFamily="34" charset="0"/>
                <a:cs typeface="Calibri" panose="020F0502020204030204" pitchFamily="34" charset="0"/>
              </a:rPr>
              <a:t>Medicare A/B Indicator</a:t>
            </a:r>
          </a:p>
          <a:p>
            <a:pPr algn="l">
              <a:lnSpc>
                <a:spcPct val="100000"/>
              </a:lnSpc>
              <a:spcBef>
                <a:spcPts val="0"/>
              </a:spcBef>
              <a:buFont typeface="Arial" panose="020B0604020202020204" pitchFamily="34" charset="0"/>
              <a:buChar char="•"/>
            </a:pPr>
            <a:r>
              <a:rPr lang="en-US" b="0" i="0" dirty="0">
                <a:solidFill>
                  <a:srgbClr val="535958"/>
                </a:solidFill>
                <a:effectLst/>
                <a:latin typeface="Calibri" panose="020F0502020204030204" pitchFamily="34" charset="0"/>
                <a:cs typeface="Calibri" panose="020F0502020204030204" pitchFamily="34" charset="0"/>
              </a:rPr>
              <a:t>Medicare Start Date</a:t>
            </a:r>
          </a:p>
          <a:p>
            <a:pPr algn="l">
              <a:lnSpc>
                <a:spcPct val="100000"/>
              </a:lnSpc>
              <a:spcBef>
                <a:spcPts val="0"/>
              </a:spcBef>
              <a:buFont typeface="Arial" panose="020B0604020202020204" pitchFamily="34" charset="0"/>
              <a:buChar char="•"/>
            </a:pPr>
            <a:r>
              <a:rPr lang="en-US" b="0" i="0" dirty="0">
                <a:solidFill>
                  <a:srgbClr val="535958"/>
                </a:solidFill>
                <a:effectLst/>
                <a:latin typeface="Calibri" panose="020F0502020204030204" pitchFamily="34" charset="0"/>
                <a:cs typeface="Calibri" panose="020F0502020204030204" pitchFamily="34" charset="0"/>
              </a:rPr>
              <a:t>Medicare End Date</a:t>
            </a:r>
          </a:p>
          <a:p>
            <a:pPr algn="l">
              <a:lnSpc>
                <a:spcPct val="100000"/>
              </a:lnSpc>
              <a:spcBef>
                <a:spcPts val="0"/>
              </a:spcBef>
              <a:buFont typeface="Arial" panose="020B0604020202020204" pitchFamily="34" charset="0"/>
              <a:buChar char="•"/>
            </a:pPr>
            <a:r>
              <a:rPr lang="en-US" b="0" i="0" dirty="0">
                <a:solidFill>
                  <a:srgbClr val="535958"/>
                </a:solidFill>
                <a:effectLst/>
                <a:latin typeface="Calibri" panose="020F0502020204030204" pitchFamily="34" charset="0"/>
                <a:cs typeface="Calibri" panose="020F0502020204030204" pitchFamily="34" charset="0"/>
              </a:rPr>
              <a:t>Comments</a:t>
            </a:r>
          </a:p>
        </p:txBody>
      </p:sp>
    </p:spTree>
    <p:extLst>
      <p:ext uri="{BB962C8B-B14F-4D97-AF65-F5344CB8AC3E}">
        <p14:creationId xmlns:p14="http://schemas.microsoft.com/office/powerpoint/2010/main" val="72852830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DFED28E7-6A52-4A3B-ACC1-E2123D59EC6A}"/>
              </a:ext>
            </a:extLst>
          </p:cNvPr>
          <p:cNvSpPr>
            <a:spLocks noGrp="1"/>
          </p:cNvSpPr>
          <p:nvPr>
            <p:ph type="ctrTitle"/>
          </p:nvPr>
        </p:nvSpPr>
        <p:spPr/>
        <p:txBody>
          <a:bodyPr>
            <a:normAutofit/>
          </a:bodyPr>
          <a:lstStyle/>
          <a:p>
            <a:pPr marR="0" lvl="0" algn="l" defTabSz="914400" rtl="0" eaLnBrk="1" fontAlgn="auto" latinLnBrk="0" hangingPunct="1">
              <a:lnSpc>
                <a:spcPct val="100000"/>
              </a:lnSpc>
              <a:spcBef>
                <a:spcPts val="0"/>
              </a:spcBef>
              <a:spcAft>
                <a:spcPts val="1200"/>
              </a:spcAft>
              <a:buClrTx/>
              <a:buSzTx/>
              <a:tabLst/>
              <a:defRPr/>
            </a:pPr>
            <a:r>
              <a:rPr kumimoji="0" lang="en-US" sz="3600" b="1" u="none" strike="noStrike" kern="1200" cap="none" spc="0" normalizeH="0" baseline="0" noProof="0" dirty="0">
                <a:ln>
                  <a:noFill/>
                </a:ln>
                <a:solidFill>
                  <a:prstClr val="black"/>
                </a:solidFill>
                <a:effectLst/>
                <a:uLnTx/>
                <a:uFillTx/>
                <a:latin typeface="+mn-lt"/>
                <a:cs typeface="Arial" charset="0"/>
              </a:rPr>
              <a:t>Exhibit 3B – Charity Care Charges</a:t>
            </a:r>
            <a:endParaRPr lang="en-US" b="1" dirty="0">
              <a:solidFill>
                <a:prstClr val="black"/>
              </a:solidFill>
              <a:latin typeface="+mn-lt"/>
            </a:endParaRPr>
          </a:p>
        </p:txBody>
      </p:sp>
      <p:sp>
        <p:nvSpPr>
          <p:cNvPr id="4" name="Content Placeholder 1">
            <a:extLst>
              <a:ext uri="{FF2B5EF4-FFF2-40B4-BE49-F238E27FC236}">
                <a16:creationId xmlns:a16="http://schemas.microsoft.com/office/drawing/2014/main" id="{BADD0F78-EA22-D346-EE00-C821490CE3C0}"/>
              </a:ext>
            </a:extLst>
          </p:cNvPr>
          <p:cNvSpPr txBox="1">
            <a:spLocks/>
          </p:cNvSpPr>
          <p:nvPr/>
        </p:nvSpPr>
        <p:spPr>
          <a:xfrm>
            <a:off x="997527" y="1377538"/>
            <a:ext cx="10284031" cy="4457204"/>
          </a:xfrm>
          <a:prstGeom prst="rect">
            <a:avLst/>
          </a:prstGeom>
        </p:spPr>
        <p:txBody>
          <a:bodyPr vert="horz" lIns="91440" tIns="45720" rIns="91440" bIns="45720" numCol="2" rtlCol="0">
            <a:noAutofit/>
          </a:bodyPr>
          <a:lstStyle>
            <a:lvl1pPr marL="0" indent="0" algn="l" defTabSz="914400" rtl="0" eaLnBrk="1" latinLnBrk="0" hangingPunct="1">
              <a:lnSpc>
                <a:spcPct val="90000"/>
              </a:lnSpc>
              <a:spcBef>
                <a:spcPts val="1000"/>
              </a:spcBef>
              <a:buFont typeface="Arial"/>
              <a:buNone/>
              <a:defRPr sz="2400" b="0" kern="1200" baseline="0">
                <a:solidFill>
                  <a:schemeClr val="tx1"/>
                </a:solidFill>
                <a:latin typeface="Arial" charset="0"/>
                <a:ea typeface="Arial" charset="0"/>
                <a:cs typeface="Arial" charset="0"/>
              </a:defRPr>
            </a:lvl1pPr>
            <a:lvl2pPr marL="457200" indent="0" algn="l" defTabSz="914400" rtl="0" eaLnBrk="1" latinLnBrk="0" hangingPunct="1">
              <a:lnSpc>
                <a:spcPct val="90000"/>
              </a:lnSpc>
              <a:spcBef>
                <a:spcPts val="500"/>
              </a:spcBef>
              <a:buFont typeface="Arial"/>
              <a:buNone/>
              <a:defRPr sz="2400" kern="1200" baseline="0">
                <a:solidFill>
                  <a:schemeClr val="tx1">
                    <a:lumMod val="50000"/>
                    <a:lumOff val="50000"/>
                  </a:schemeClr>
                </a:solidFill>
                <a:latin typeface="+mn-lt"/>
                <a:ea typeface="+mn-ea"/>
                <a:cs typeface="+mn-cs"/>
              </a:defRPr>
            </a:lvl2pPr>
            <a:lvl3pPr marL="914400" indent="0" algn="l" defTabSz="914400" rtl="0" eaLnBrk="1" latinLnBrk="0" hangingPunct="1">
              <a:lnSpc>
                <a:spcPct val="90000"/>
              </a:lnSpc>
              <a:spcBef>
                <a:spcPts val="500"/>
              </a:spcBef>
              <a:buFont typeface="Arial"/>
              <a:buNone/>
              <a:defRPr sz="2000" kern="1200" baseline="0">
                <a:solidFill>
                  <a:schemeClr val="tx1">
                    <a:lumMod val="50000"/>
                    <a:lumOff val="50000"/>
                  </a:schemeClr>
                </a:solidFill>
                <a:latin typeface="+mn-lt"/>
                <a:ea typeface="+mn-ea"/>
                <a:cs typeface="+mn-cs"/>
              </a:defRPr>
            </a:lvl3pPr>
            <a:lvl4pPr marL="1371600" indent="0" algn="l" defTabSz="914400" rtl="0" eaLnBrk="1" latinLnBrk="0" hangingPunct="1">
              <a:lnSpc>
                <a:spcPct val="90000"/>
              </a:lnSpc>
              <a:spcBef>
                <a:spcPts val="500"/>
              </a:spcBef>
              <a:buFont typeface="Arial"/>
              <a:buNone/>
              <a:defRPr sz="1800" kern="1200" baseline="0">
                <a:solidFill>
                  <a:schemeClr val="tx1">
                    <a:lumMod val="50000"/>
                    <a:lumOff val="50000"/>
                  </a:schemeClr>
                </a:solidFill>
                <a:latin typeface="+mn-lt"/>
                <a:ea typeface="+mn-ea"/>
                <a:cs typeface="+mn-cs"/>
              </a:defRPr>
            </a:lvl4pPr>
            <a:lvl5pPr marL="1828800" indent="0" algn="l" defTabSz="914400" rtl="0" eaLnBrk="1" latinLnBrk="0" hangingPunct="1">
              <a:lnSpc>
                <a:spcPct val="90000"/>
              </a:lnSpc>
              <a:spcBef>
                <a:spcPts val="500"/>
              </a:spcBef>
              <a:buFont typeface="Arial"/>
              <a:buNone/>
              <a:defRPr sz="1800" kern="1200" baseline="0">
                <a:solidFill>
                  <a:schemeClr val="tx1">
                    <a:lumMod val="50000"/>
                    <a:lumOff val="50000"/>
                  </a:schemeClr>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algn="l">
              <a:lnSpc>
                <a:spcPct val="100000"/>
              </a:lnSpc>
              <a:spcBef>
                <a:spcPts val="0"/>
              </a:spcBef>
              <a:buFont typeface="Arial" panose="020B0604020202020204" pitchFamily="34" charset="0"/>
              <a:buChar char="•"/>
            </a:pPr>
            <a:r>
              <a:rPr lang="en-US" b="0" i="0" dirty="0">
                <a:solidFill>
                  <a:srgbClr val="535958"/>
                </a:solidFill>
                <a:effectLst/>
                <a:latin typeface="Calibri" panose="020F0502020204030204" pitchFamily="34" charset="0"/>
                <a:cs typeface="Calibri" panose="020F0502020204030204" pitchFamily="34" charset="0"/>
              </a:rPr>
              <a:t>Patient Last Name</a:t>
            </a:r>
          </a:p>
          <a:p>
            <a:pPr algn="l">
              <a:lnSpc>
                <a:spcPct val="100000"/>
              </a:lnSpc>
              <a:spcBef>
                <a:spcPts val="0"/>
              </a:spcBef>
              <a:buFont typeface="Arial" panose="020B0604020202020204" pitchFamily="34" charset="0"/>
              <a:buChar char="•"/>
            </a:pPr>
            <a:r>
              <a:rPr lang="en-US" b="0" i="0" dirty="0">
                <a:solidFill>
                  <a:srgbClr val="535958"/>
                </a:solidFill>
                <a:effectLst/>
                <a:latin typeface="Calibri" panose="020F0502020204030204" pitchFamily="34" charset="0"/>
                <a:cs typeface="Calibri" panose="020F0502020204030204" pitchFamily="34" charset="0"/>
              </a:rPr>
              <a:t>Patient First Name</a:t>
            </a:r>
          </a:p>
          <a:p>
            <a:pPr algn="l">
              <a:lnSpc>
                <a:spcPct val="100000"/>
              </a:lnSpc>
              <a:spcBef>
                <a:spcPts val="0"/>
              </a:spcBef>
              <a:buFont typeface="Arial" panose="020B0604020202020204" pitchFamily="34" charset="0"/>
              <a:buChar char="•"/>
            </a:pPr>
            <a:r>
              <a:rPr lang="en-US" b="0" i="0" dirty="0">
                <a:solidFill>
                  <a:srgbClr val="535958"/>
                </a:solidFill>
                <a:effectLst/>
                <a:latin typeface="Calibri" panose="020F0502020204030204" pitchFamily="34" charset="0"/>
                <a:cs typeface="Calibri" panose="020F0502020204030204" pitchFamily="34" charset="0"/>
              </a:rPr>
              <a:t>Date of Service From</a:t>
            </a:r>
          </a:p>
          <a:p>
            <a:pPr algn="l">
              <a:lnSpc>
                <a:spcPct val="100000"/>
              </a:lnSpc>
              <a:spcBef>
                <a:spcPts val="0"/>
              </a:spcBef>
              <a:buFont typeface="Arial" panose="020B0604020202020204" pitchFamily="34" charset="0"/>
              <a:buChar char="•"/>
            </a:pPr>
            <a:r>
              <a:rPr lang="en-US" b="0" i="0" dirty="0">
                <a:solidFill>
                  <a:srgbClr val="535958"/>
                </a:solidFill>
                <a:effectLst/>
                <a:latin typeface="Calibri" panose="020F0502020204030204" pitchFamily="34" charset="0"/>
                <a:cs typeface="Calibri" panose="020F0502020204030204" pitchFamily="34" charset="0"/>
              </a:rPr>
              <a:t>Date of Service To</a:t>
            </a:r>
          </a:p>
          <a:p>
            <a:pPr algn="l">
              <a:lnSpc>
                <a:spcPct val="100000"/>
              </a:lnSpc>
              <a:spcBef>
                <a:spcPts val="0"/>
              </a:spcBef>
              <a:buFont typeface="Arial" panose="020B0604020202020204" pitchFamily="34" charset="0"/>
              <a:buChar char="•"/>
            </a:pPr>
            <a:r>
              <a:rPr lang="en-US" b="0" i="0" dirty="0">
                <a:solidFill>
                  <a:srgbClr val="535958"/>
                </a:solidFill>
                <a:effectLst/>
                <a:latin typeface="Calibri" panose="020F0502020204030204" pitchFamily="34" charset="0"/>
                <a:cs typeface="Calibri" panose="020F0502020204030204" pitchFamily="34" charset="0"/>
              </a:rPr>
              <a:t>Patient Account Number</a:t>
            </a:r>
          </a:p>
          <a:p>
            <a:pPr algn="l">
              <a:lnSpc>
                <a:spcPct val="100000"/>
              </a:lnSpc>
              <a:spcBef>
                <a:spcPts val="0"/>
              </a:spcBef>
              <a:buFont typeface="Arial" panose="020B0604020202020204" pitchFamily="34" charset="0"/>
              <a:buChar char="•"/>
            </a:pPr>
            <a:r>
              <a:rPr lang="en-US" b="0" i="0" dirty="0">
                <a:solidFill>
                  <a:srgbClr val="535958"/>
                </a:solidFill>
                <a:effectLst/>
                <a:latin typeface="Calibri" panose="020F0502020204030204" pitchFamily="34" charset="0"/>
                <a:cs typeface="Calibri" panose="020F0502020204030204" pitchFamily="34" charset="0"/>
              </a:rPr>
              <a:t>Insurance Status</a:t>
            </a:r>
          </a:p>
          <a:p>
            <a:pPr algn="l">
              <a:lnSpc>
                <a:spcPct val="100000"/>
              </a:lnSpc>
              <a:spcBef>
                <a:spcPts val="0"/>
              </a:spcBef>
              <a:buFont typeface="Arial" panose="020B0604020202020204" pitchFamily="34" charset="0"/>
              <a:buChar char="•"/>
            </a:pPr>
            <a:r>
              <a:rPr lang="en-US" b="0" i="0" dirty="0">
                <a:solidFill>
                  <a:srgbClr val="535958"/>
                </a:solidFill>
                <a:effectLst/>
                <a:latin typeface="Calibri" panose="020F0502020204030204" pitchFamily="34" charset="0"/>
                <a:cs typeface="Calibri" panose="020F0502020204030204" pitchFamily="34" charset="0"/>
              </a:rPr>
              <a:t>Primary Payor</a:t>
            </a:r>
          </a:p>
          <a:p>
            <a:pPr algn="l">
              <a:lnSpc>
                <a:spcPct val="100000"/>
              </a:lnSpc>
              <a:spcBef>
                <a:spcPts val="0"/>
              </a:spcBef>
              <a:buFont typeface="Arial" panose="020B0604020202020204" pitchFamily="34" charset="0"/>
              <a:buChar char="•"/>
            </a:pPr>
            <a:r>
              <a:rPr lang="en-US" b="0" i="0" dirty="0">
                <a:solidFill>
                  <a:srgbClr val="535958"/>
                </a:solidFill>
                <a:effectLst/>
                <a:latin typeface="Calibri" panose="020F0502020204030204" pitchFamily="34" charset="0"/>
                <a:cs typeface="Calibri" panose="020F0502020204030204" pitchFamily="34" charset="0"/>
              </a:rPr>
              <a:t>Secondary Payor</a:t>
            </a:r>
          </a:p>
          <a:p>
            <a:pPr algn="l">
              <a:lnSpc>
                <a:spcPct val="100000"/>
              </a:lnSpc>
              <a:spcBef>
                <a:spcPts val="0"/>
              </a:spcBef>
              <a:buFont typeface="Arial" panose="020B0604020202020204" pitchFamily="34" charset="0"/>
              <a:buChar char="•"/>
            </a:pPr>
            <a:r>
              <a:rPr lang="en-US" b="0" i="0" dirty="0">
                <a:solidFill>
                  <a:srgbClr val="535958"/>
                </a:solidFill>
                <a:effectLst/>
                <a:latin typeface="Calibri" panose="020F0502020204030204" pitchFamily="34" charset="0"/>
                <a:cs typeface="Calibri" panose="020F0502020204030204" pitchFamily="34" charset="0"/>
              </a:rPr>
              <a:t>Total Charges for Claim</a:t>
            </a:r>
          </a:p>
          <a:p>
            <a:pPr algn="l">
              <a:lnSpc>
                <a:spcPct val="100000"/>
              </a:lnSpc>
              <a:spcBef>
                <a:spcPts val="0"/>
              </a:spcBef>
              <a:buFont typeface="Arial" panose="020B0604020202020204" pitchFamily="34" charset="0"/>
              <a:buChar char="•"/>
            </a:pPr>
            <a:r>
              <a:rPr lang="en-US" b="0" i="0" dirty="0">
                <a:solidFill>
                  <a:srgbClr val="535958"/>
                </a:solidFill>
                <a:effectLst/>
                <a:latin typeface="Calibri" panose="020F0502020204030204" pitchFamily="34" charset="0"/>
                <a:cs typeface="Calibri" panose="020F0502020204030204" pitchFamily="34" charset="0"/>
              </a:rPr>
              <a:t>Physician Professional Charges</a:t>
            </a:r>
          </a:p>
          <a:p>
            <a:pPr algn="l">
              <a:lnSpc>
                <a:spcPct val="100000"/>
              </a:lnSpc>
              <a:spcBef>
                <a:spcPts val="0"/>
              </a:spcBef>
              <a:buFont typeface="Arial" panose="020B0604020202020204" pitchFamily="34" charset="0"/>
              <a:buChar char="•"/>
            </a:pPr>
            <a:r>
              <a:rPr lang="en-US" b="0" i="0" dirty="0">
                <a:solidFill>
                  <a:srgbClr val="535958"/>
                </a:solidFill>
                <a:effectLst/>
                <a:latin typeface="Calibri" panose="020F0502020204030204" pitchFamily="34" charset="0"/>
                <a:cs typeface="Calibri" panose="020F0502020204030204" pitchFamily="34" charset="0"/>
              </a:rPr>
              <a:t>Deductible/Co-Insurance/Copayment</a:t>
            </a:r>
          </a:p>
          <a:p>
            <a:pPr algn="l">
              <a:lnSpc>
                <a:spcPct val="100000"/>
              </a:lnSpc>
              <a:spcBef>
                <a:spcPts val="0"/>
              </a:spcBef>
              <a:buFont typeface="Arial" panose="020B0604020202020204" pitchFamily="34" charset="0"/>
              <a:buChar char="•"/>
            </a:pPr>
            <a:r>
              <a:rPr lang="en-US" b="0" i="0" dirty="0">
                <a:solidFill>
                  <a:srgbClr val="535958"/>
                </a:solidFill>
                <a:effectLst/>
                <a:latin typeface="Calibri" panose="020F0502020204030204" pitchFamily="34" charset="0"/>
                <a:cs typeface="Calibri" panose="020F0502020204030204" pitchFamily="34" charset="0"/>
              </a:rPr>
              <a:t>Total Third-Party Payments</a:t>
            </a:r>
          </a:p>
          <a:p>
            <a:pPr algn="l">
              <a:lnSpc>
                <a:spcPct val="100000"/>
              </a:lnSpc>
              <a:spcBef>
                <a:spcPts val="0"/>
              </a:spcBef>
              <a:buFont typeface="Arial" panose="020B0604020202020204" pitchFamily="34" charset="0"/>
              <a:buChar char="•"/>
            </a:pPr>
            <a:r>
              <a:rPr lang="en-US" b="0" i="0" dirty="0">
                <a:solidFill>
                  <a:srgbClr val="535958"/>
                </a:solidFill>
                <a:effectLst/>
                <a:latin typeface="Calibri" panose="020F0502020204030204" pitchFamily="34" charset="0"/>
                <a:cs typeface="Calibri" panose="020F0502020204030204" pitchFamily="34" charset="0"/>
              </a:rPr>
              <a:t>Insured Contractual Allowance Amount</a:t>
            </a:r>
          </a:p>
          <a:p>
            <a:pPr algn="l">
              <a:lnSpc>
                <a:spcPct val="100000"/>
              </a:lnSpc>
              <a:spcBef>
                <a:spcPts val="0"/>
              </a:spcBef>
              <a:buFont typeface="Arial" panose="020B0604020202020204" pitchFamily="34" charset="0"/>
              <a:buChar char="•"/>
            </a:pPr>
            <a:r>
              <a:rPr lang="en-US" b="0" i="0" dirty="0">
                <a:solidFill>
                  <a:srgbClr val="535958"/>
                </a:solidFill>
                <a:effectLst/>
                <a:latin typeface="Calibri" panose="020F0502020204030204" pitchFamily="34" charset="0"/>
                <a:cs typeface="Calibri" panose="020F0502020204030204" pitchFamily="34" charset="0"/>
              </a:rPr>
              <a:t>Non-Covered Charges</a:t>
            </a:r>
          </a:p>
          <a:p>
            <a:pPr algn="l">
              <a:lnSpc>
                <a:spcPct val="100000"/>
              </a:lnSpc>
              <a:spcBef>
                <a:spcPts val="0"/>
              </a:spcBef>
              <a:buFont typeface="Arial" panose="020B0604020202020204" pitchFamily="34" charset="0"/>
              <a:buChar char="•"/>
            </a:pPr>
            <a:r>
              <a:rPr lang="en-US" b="0" i="0" dirty="0">
                <a:solidFill>
                  <a:srgbClr val="535958"/>
                </a:solidFill>
                <a:effectLst/>
                <a:latin typeface="Calibri" panose="020F0502020204030204" pitchFamily="34" charset="0"/>
                <a:cs typeface="Calibri" panose="020F0502020204030204" pitchFamily="34" charset="0"/>
              </a:rPr>
              <a:t>Total Patient Payments</a:t>
            </a:r>
          </a:p>
          <a:p>
            <a:pPr algn="l">
              <a:lnSpc>
                <a:spcPct val="100000"/>
              </a:lnSpc>
              <a:spcBef>
                <a:spcPts val="0"/>
              </a:spcBef>
              <a:buFont typeface="Arial" panose="020B0604020202020204" pitchFamily="34" charset="0"/>
              <a:buChar char="•"/>
            </a:pPr>
            <a:r>
              <a:rPr lang="en-US" b="0" i="0" dirty="0">
                <a:solidFill>
                  <a:srgbClr val="535958"/>
                </a:solidFill>
                <a:effectLst/>
                <a:latin typeface="Calibri" panose="020F0502020204030204" pitchFamily="34" charset="0"/>
                <a:cs typeface="Calibri" panose="020F0502020204030204" pitchFamily="34" charset="0"/>
              </a:rPr>
              <a:t>Amounts Written Off as Bad Debt</a:t>
            </a:r>
          </a:p>
          <a:p>
            <a:pPr algn="l">
              <a:lnSpc>
                <a:spcPct val="100000"/>
              </a:lnSpc>
              <a:spcBef>
                <a:spcPts val="0"/>
              </a:spcBef>
              <a:buFont typeface="Arial" panose="020B0604020202020204" pitchFamily="34" charset="0"/>
              <a:buChar char="•"/>
            </a:pPr>
            <a:r>
              <a:rPr lang="en-US" b="0" i="0" dirty="0">
                <a:solidFill>
                  <a:srgbClr val="535958"/>
                </a:solidFill>
                <a:effectLst/>
                <a:latin typeface="Calibri" panose="020F0502020204030204" pitchFamily="34" charset="0"/>
                <a:cs typeface="Calibri" panose="020F0502020204030204" pitchFamily="34" charset="0"/>
              </a:rPr>
              <a:t>Uninsured Discount Amounts</a:t>
            </a:r>
          </a:p>
          <a:p>
            <a:pPr algn="l">
              <a:lnSpc>
                <a:spcPct val="100000"/>
              </a:lnSpc>
              <a:spcBef>
                <a:spcPts val="0"/>
              </a:spcBef>
              <a:buFont typeface="Arial" panose="020B0604020202020204" pitchFamily="34" charset="0"/>
              <a:buChar char="•"/>
            </a:pPr>
            <a:r>
              <a:rPr lang="en-US" b="0" i="0" dirty="0">
                <a:solidFill>
                  <a:srgbClr val="535958"/>
                </a:solidFill>
                <a:effectLst/>
                <a:latin typeface="Calibri" panose="020F0502020204030204" pitchFamily="34" charset="0"/>
                <a:cs typeface="Calibri" panose="020F0502020204030204" pitchFamily="34" charset="0"/>
              </a:rPr>
              <a:t>Charity Care Non-Covered Charges</a:t>
            </a:r>
          </a:p>
          <a:p>
            <a:pPr algn="l">
              <a:lnSpc>
                <a:spcPct val="100000"/>
              </a:lnSpc>
              <a:spcBef>
                <a:spcPts val="0"/>
              </a:spcBef>
              <a:buFont typeface="Arial" panose="020B0604020202020204" pitchFamily="34" charset="0"/>
              <a:buChar char="•"/>
            </a:pPr>
            <a:r>
              <a:rPr lang="en-US" b="0" i="0" dirty="0">
                <a:solidFill>
                  <a:srgbClr val="535958"/>
                </a:solidFill>
                <a:effectLst/>
                <a:latin typeface="Calibri" panose="020F0502020204030204" pitchFamily="34" charset="0"/>
                <a:cs typeface="Calibri" panose="020F0502020204030204" pitchFamily="34" charset="0"/>
              </a:rPr>
              <a:t>Other Charity Care Charges</a:t>
            </a:r>
          </a:p>
          <a:p>
            <a:pPr algn="l">
              <a:lnSpc>
                <a:spcPct val="100000"/>
              </a:lnSpc>
              <a:spcBef>
                <a:spcPts val="0"/>
              </a:spcBef>
              <a:buFont typeface="Arial" panose="020B0604020202020204" pitchFamily="34" charset="0"/>
              <a:buChar char="•"/>
            </a:pPr>
            <a:r>
              <a:rPr lang="en-US" b="0" i="0" dirty="0">
                <a:solidFill>
                  <a:srgbClr val="535958"/>
                </a:solidFill>
                <a:effectLst/>
                <a:latin typeface="Calibri" panose="020F0502020204030204" pitchFamily="34" charset="0"/>
                <a:cs typeface="Calibri" panose="020F0502020204030204" pitchFamily="34" charset="0"/>
              </a:rPr>
              <a:t>Amounts Written off to Charity Care and Uninsured Discounts</a:t>
            </a:r>
          </a:p>
          <a:p>
            <a:pPr algn="l">
              <a:lnSpc>
                <a:spcPct val="100000"/>
              </a:lnSpc>
              <a:spcBef>
                <a:spcPts val="0"/>
              </a:spcBef>
              <a:buFont typeface="Arial" panose="020B0604020202020204" pitchFamily="34" charset="0"/>
              <a:buChar char="•"/>
            </a:pPr>
            <a:r>
              <a:rPr lang="en-US" b="0" i="0" dirty="0">
                <a:solidFill>
                  <a:srgbClr val="535958"/>
                </a:solidFill>
                <a:effectLst/>
                <a:latin typeface="Calibri" panose="020F0502020204030204" pitchFamily="34" charset="0"/>
                <a:cs typeface="Calibri" panose="020F0502020204030204" pitchFamily="34" charset="0"/>
              </a:rPr>
              <a:t>Write-Off Date</a:t>
            </a:r>
          </a:p>
        </p:txBody>
      </p:sp>
    </p:spTree>
    <p:extLst>
      <p:ext uri="{BB962C8B-B14F-4D97-AF65-F5344CB8AC3E}">
        <p14:creationId xmlns:p14="http://schemas.microsoft.com/office/powerpoint/2010/main" val="88334199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DFED28E7-6A52-4A3B-ACC1-E2123D59EC6A}"/>
              </a:ext>
            </a:extLst>
          </p:cNvPr>
          <p:cNvSpPr>
            <a:spLocks noGrp="1"/>
          </p:cNvSpPr>
          <p:nvPr>
            <p:ph type="ctrTitle"/>
          </p:nvPr>
        </p:nvSpPr>
        <p:spPr/>
        <p:txBody>
          <a:bodyPr>
            <a:normAutofit/>
          </a:bodyPr>
          <a:lstStyle/>
          <a:p>
            <a:pPr marR="0" lvl="0" algn="l" defTabSz="914400" rtl="0" eaLnBrk="1" fontAlgn="auto" latinLnBrk="0" hangingPunct="1">
              <a:lnSpc>
                <a:spcPct val="100000"/>
              </a:lnSpc>
              <a:spcBef>
                <a:spcPts val="0"/>
              </a:spcBef>
              <a:spcAft>
                <a:spcPts val="1200"/>
              </a:spcAft>
              <a:buClrTx/>
              <a:buSzTx/>
              <a:tabLst/>
              <a:defRPr/>
            </a:pPr>
            <a:r>
              <a:rPr kumimoji="0" lang="en-US" sz="3600" b="1" u="none" strike="noStrike" kern="1200" cap="none" spc="0" normalizeH="0" baseline="0" noProof="0" dirty="0">
                <a:ln>
                  <a:noFill/>
                </a:ln>
                <a:solidFill>
                  <a:prstClr val="black"/>
                </a:solidFill>
                <a:effectLst/>
                <a:uLnTx/>
                <a:uFillTx/>
                <a:latin typeface="+mn-lt"/>
                <a:cs typeface="Arial" charset="0"/>
              </a:rPr>
              <a:t>Exhibit 3C – Total Bad Debts</a:t>
            </a:r>
            <a:endParaRPr lang="en-US" b="1" dirty="0">
              <a:solidFill>
                <a:prstClr val="black"/>
              </a:solidFill>
              <a:latin typeface="+mn-lt"/>
            </a:endParaRPr>
          </a:p>
        </p:txBody>
      </p:sp>
      <p:sp>
        <p:nvSpPr>
          <p:cNvPr id="4" name="Content Placeholder 1">
            <a:extLst>
              <a:ext uri="{FF2B5EF4-FFF2-40B4-BE49-F238E27FC236}">
                <a16:creationId xmlns:a16="http://schemas.microsoft.com/office/drawing/2014/main" id="{BADD0F78-EA22-D346-EE00-C821490CE3C0}"/>
              </a:ext>
            </a:extLst>
          </p:cNvPr>
          <p:cNvSpPr txBox="1">
            <a:spLocks/>
          </p:cNvSpPr>
          <p:nvPr/>
        </p:nvSpPr>
        <p:spPr>
          <a:xfrm>
            <a:off x="831273" y="1377538"/>
            <a:ext cx="10450285" cy="4457204"/>
          </a:xfrm>
          <a:prstGeom prst="rect">
            <a:avLst/>
          </a:prstGeom>
        </p:spPr>
        <p:txBody>
          <a:bodyPr vert="horz" lIns="91440" tIns="45720" rIns="91440" bIns="45720" numCol="2" rtlCol="0">
            <a:noAutofit/>
          </a:bodyPr>
          <a:lstStyle>
            <a:lvl1pPr marL="0" indent="0" algn="l" defTabSz="914400" rtl="0" eaLnBrk="1" latinLnBrk="0" hangingPunct="1">
              <a:lnSpc>
                <a:spcPct val="90000"/>
              </a:lnSpc>
              <a:spcBef>
                <a:spcPts val="1000"/>
              </a:spcBef>
              <a:buFont typeface="Arial"/>
              <a:buNone/>
              <a:defRPr sz="2400" b="0" kern="1200" baseline="0">
                <a:solidFill>
                  <a:schemeClr val="tx1"/>
                </a:solidFill>
                <a:latin typeface="Arial" charset="0"/>
                <a:ea typeface="Arial" charset="0"/>
                <a:cs typeface="Arial" charset="0"/>
              </a:defRPr>
            </a:lvl1pPr>
            <a:lvl2pPr marL="457200" indent="0" algn="l" defTabSz="914400" rtl="0" eaLnBrk="1" latinLnBrk="0" hangingPunct="1">
              <a:lnSpc>
                <a:spcPct val="90000"/>
              </a:lnSpc>
              <a:spcBef>
                <a:spcPts val="500"/>
              </a:spcBef>
              <a:buFont typeface="Arial"/>
              <a:buNone/>
              <a:defRPr sz="2400" kern="1200" baseline="0">
                <a:solidFill>
                  <a:schemeClr val="tx1">
                    <a:lumMod val="50000"/>
                    <a:lumOff val="50000"/>
                  </a:schemeClr>
                </a:solidFill>
                <a:latin typeface="+mn-lt"/>
                <a:ea typeface="+mn-ea"/>
                <a:cs typeface="+mn-cs"/>
              </a:defRPr>
            </a:lvl2pPr>
            <a:lvl3pPr marL="914400" indent="0" algn="l" defTabSz="914400" rtl="0" eaLnBrk="1" latinLnBrk="0" hangingPunct="1">
              <a:lnSpc>
                <a:spcPct val="90000"/>
              </a:lnSpc>
              <a:spcBef>
                <a:spcPts val="500"/>
              </a:spcBef>
              <a:buFont typeface="Arial"/>
              <a:buNone/>
              <a:defRPr sz="2000" kern="1200" baseline="0">
                <a:solidFill>
                  <a:schemeClr val="tx1">
                    <a:lumMod val="50000"/>
                    <a:lumOff val="50000"/>
                  </a:schemeClr>
                </a:solidFill>
                <a:latin typeface="+mn-lt"/>
                <a:ea typeface="+mn-ea"/>
                <a:cs typeface="+mn-cs"/>
              </a:defRPr>
            </a:lvl3pPr>
            <a:lvl4pPr marL="1371600" indent="0" algn="l" defTabSz="914400" rtl="0" eaLnBrk="1" latinLnBrk="0" hangingPunct="1">
              <a:lnSpc>
                <a:spcPct val="90000"/>
              </a:lnSpc>
              <a:spcBef>
                <a:spcPts val="500"/>
              </a:spcBef>
              <a:buFont typeface="Arial"/>
              <a:buNone/>
              <a:defRPr sz="1800" kern="1200" baseline="0">
                <a:solidFill>
                  <a:schemeClr val="tx1">
                    <a:lumMod val="50000"/>
                    <a:lumOff val="50000"/>
                  </a:schemeClr>
                </a:solidFill>
                <a:latin typeface="+mn-lt"/>
                <a:ea typeface="+mn-ea"/>
                <a:cs typeface="+mn-cs"/>
              </a:defRPr>
            </a:lvl4pPr>
            <a:lvl5pPr marL="1828800" indent="0" algn="l" defTabSz="914400" rtl="0" eaLnBrk="1" latinLnBrk="0" hangingPunct="1">
              <a:lnSpc>
                <a:spcPct val="90000"/>
              </a:lnSpc>
              <a:spcBef>
                <a:spcPts val="500"/>
              </a:spcBef>
              <a:buFont typeface="Arial"/>
              <a:buNone/>
              <a:defRPr sz="1800" kern="1200" baseline="0">
                <a:solidFill>
                  <a:schemeClr val="tx1">
                    <a:lumMod val="50000"/>
                    <a:lumOff val="50000"/>
                  </a:schemeClr>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algn="l">
              <a:buFont typeface="Arial" panose="020B0604020202020204" pitchFamily="34" charset="0"/>
              <a:buChar char="•"/>
            </a:pPr>
            <a:r>
              <a:rPr lang="en-US" b="0" i="0" dirty="0">
                <a:solidFill>
                  <a:srgbClr val="535958"/>
                </a:solidFill>
                <a:effectLst/>
                <a:latin typeface="Founders Grotesk Reg"/>
              </a:rPr>
              <a:t>Patient Last Name</a:t>
            </a:r>
          </a:p>
          <a:p>
            <a:pPr algn="l">
              <a:buFont typeface="Arial" panose="020B0604020202020204" pitchFamily="34" charset="0"/>
              <a:buChar char="•"/>
            </a:pPr>
            <a:r>
              <a:rPr lang="en-US" b="0" i="0" dirty="0">
                <a:solidFill>
                  <a:srgbClr val="535958"/>
                </a:solidFill>
                <a:effectLst/>
                <a:latin typeface="Founders Grotesk Reg"/>
              </a:rPr>
              <a:t>Patient First Name</a:t>
            </a:r>
          </a:p>
          <a:p>
            <a:pPr algn="l">
              <a:buFont typeface="Arial" panose="020B0604020202020204" pitchFamily="34" charset="0"/>
              <a:buChar char="•"/>
            </a:pPr>
            <a:r>
              <a:rPr lang="en-US" b="0" i="0" dirty="0">
                <a:solidFill>
                  <a:srgbClr val="535958"/>
                </a:solidFill>
                <a:effectLst/>
                <a:latin typeface="Founders Grotesk Reg"/>
              </a:rPr>
              <a:t>Date of Service From</a:t>
            </a:r>
          </a:p>
          <a:p>
            <a:pPr algn="l">
              <a:buFont typeface="Arial" panose="020B0604020202020204" pitchFamily="34" charset="0"/>
              <a:buChar char="•"/>
            </a:pPr>
            <a:r>
              <a:rPr lang="en-US" b="0" i="0" dirty="0">
                <a:solidFill>
                  <a:srgbClr val="535958"/>
                </a:solidFill>
                <a:effectLst/>
                <a:latin typeface="Founders Grotesk Reg"/>
              </a:rPr>
              <a:t>Date of Service To</a:t>
            </a:r>
          </a:p>
          <a:p>
            <a:pPr algn="l">
              <a:buFont typeface="Arial" panose="020B0604020202020204" pitchFamily="34" charset="0"/>
              <a:buChar char="•"/>
            </a:pPr>
            <a:r>
              <a:rPr lang="en-US" b="0" i="0" dirty="0">
                <a:solidFill>
                  <a:srgbClr val="535958"/>
                </a:solidFill>
                <a:effectLst/>
                <a:latin typeface="Founders Grotesk Reg"/>
              </a:rPr>
              <a:t>Patient Account Number</a:t>
            </a:r>
          </a:p>
          <a:p>
            <a:pPr algn="l">
              <a:buFont typeface="Arial" panose="020B0604020202020204" pitchFamily="34" charset="0"/>
              <a:buChar char="•"/>
            </a:pPr>
            <a:r>
              <a:rPr lang="en-US" b="0" i="0" dirty="0">
                <a:solidFill>
                  <a:srgbClr val="535958"/>
                </a:solidFill>
                <a:effectLst/>
                <a:latin typeface="Founders Grotesk Reg"/>
              </a:rPr>
              <a:t>Insurance Status</a:t>
            </a:r>
          </a:p>
          <a:p>
            <a:pPr algn="l">
              <a:buFont typeface="Arial" panose="020B0604020202020204" pitchFamily="34" charset="0"/>
              <a:buChar char="•"/>
            </a:pPr>
            <a:r>
              <a:rPr lang="en-US" b="0" i="0" dirty="0">
                <a:solidFill>
                  <a:srgbClr val="535958"/>
                </a:solidFill>
                <a:effectLst/>
                <a:latin typeface="Founders Grotesk Reg"/>
              </a:rPr>
              <a:t>Primary Payor</a:t>
            </a:r>
          </a:p>
          <a:p>
            <a:pPr algn="l">
              <a:buFont typeface="Arial" panose="020B0604020202020204" pitchFamily="34" charset="0"/>
              <a:buChar char="•"/>
            </a:pPr>
            <a:r>
              <a:rPr lang="en-US" b="0" i="0" dirty="0">
                <a:solidFill>
                  <a:srgbClr val="535958"/>
                </a:solidFill>
                <a:effectLst/>
                <a:latin typeface="Founders Grotesk Reg"/>
              </a:rPr>
              <a:t>Secondary Payor</a:t>
            </a:r>
          </a:p>
          <a:p>
            <a:pPr algn="l">
              <a:buFont typeface="Arial" panose="020B0604020202020204" pitchFamily="34" charset="0"/>
              <a:buChar char="•"/>
            </a:pPr>
            <a:r>
              <a:rPr lang="en-US" b="0" i="0" dirty="0">
                <a:solidFill>
                  <a:srgbClr val="535958"/>
                </a:solidFill>
                <a:effectLst/>
                <a:latin typeface="Founders Grotesk Reg"/>
              </a:rPr>
              <a:t>Service Indicator</a:t>
            </a:r>
          </a:p>
          <a:p>
            <a:pPr algn="l">
              <a:buFont typeface="Arial" panose="020B0604020202020204" pitchFamily="34" charset="0"/>
              <a:buChar char="•"/>
            </a:pPr>
            <a:r>
              <a:rPr lang="en-US" b="0" i="0" dirty="0">
                <a:solidFill>
                  <a:srgbClr val="535958"/>
                </a:solidFill>
                <a:effectLst/>
                <a:latin typeface="Founders Grotesk Reg"/>
              </a:rPr>
              <a:t>Total Charges for Claim</a:t>
            </a:r>
          </a:p>
          <a:p>
            <a:pPr algn="l">
              <a:buFont typeface="Arial" panose="020B0604020202020204" pitchFamily="34" charset="0"/>
              <a:buChar char="•"/>
            </a:pPr>
            <a:r>
              <a:rPr lang="en-US" b="0" i="0" dirty="0">
                <a:solidFill>
                  <a:srgbClr val="535958"/>
                </a:solidFill>
                <a:effectLst/>
                <a:latin typeface="Founders Grotesk Reg"/>
              </a:rPr>
              <a:t>Physician Professional Charges</a:t>
            </a:r>
          </a:p>
          <a:p>
            <a:pPr algn="l">
              <a:buFont typeface="Arial" panose="020B0604020202020204" pitchFamily="34" charset="0"/>
              <a:buChar char="•"/>
            </a:pPr>
            <a:r>
              <a:rPr lang="en-US" b="0" i="0" dirty="0">
                <a:solidFill>
                  <a:srgbClr val="535958"/>
                </a:solidFill>
                <a:effectLst/>
                <a:latin typeface="Founders Grotesk Reg"/>
              </a:rPr>
              <a:t>Total Patient Payments</a:t>
            </a:r>
          </a:p>
          <a:p>
            <a:pPr algn="l">
              <a:buFont typeface="Arial" panose="020B0604020202020204" pitchFamily="34" charset="0"/>
              <a:buChar char="•"/>
            </a:pPr>
            <a:r>
              <a:rPr lang="en-US" b="0" i="0" dirty="0">
                <a:solidFill>
                  <a:srgbClr val="535958"/>
                </a:solidFill>
                <a:effectLst/>
                <a:latin typeface="Founders Grotesk Reg"/>
              </a:rPr>
              <a:t>Total Third-Party Payments</a:t>
            </a:r>
          </a:p>
          <a:p>
            <a:pPr algn="l">
              <a:buFont typeface="Arial" panose="020B0604020202020204" pitchFamily="34" charset="0"/>
              <a:buChar char="•"/>
            </a:pPr>
            <a:r>
              <a:rPr lang="en-US" b="0" i="0" dirty="0">
                <a:solidFill>
                  <a:srgbClr val="535958"/>
                </a:solidFill>
                <a:effectLst/>
                <a:latin typeface="Founders Grotesk Reg"/>
              </a:rPr>
              <a:t>Patient Charity Care Amount</a:t>
            </a:r>
          </a:p>
          <a:p>
            <a:pPr algn="l">
              <a:buFont typeface="Arial" panose="020B0604020202020204" pitchFamily="34" charset="0"/>
              <a:buChar char="•"/>
            </a:pPr>
            <a:r>
              <a:rPr lang="en-US" b="0" i="0" dirty="0">
                <a:solidFill>
                  <a:srgbClr val="535958"/>
                </a:solidFill>
                <a:effectLst/>
                <a:latin typeface="Founders Grotesk Reg"/>
              </a:rPr>
              <a:t>Insured Contractual Allowance Amount</a:t>
            </a:r>
          </a:p>
          <a:p>
            <a:pPr algn="l">
              <a:buFont typeface="Arial" panose="020B0604020202020204" pitchFamily="34" charset="0"/>
              <a:buChar char="•"/>
            </a:pPr>
            <a:r>
              <a:rPr lang="en-US" b="0" i="0" dirty="0">
                <a:solidFill>
                  <a:srgbClr val="535958"/>
                </a:solidFill>
                <a:effectLst/>
                <a:latin typeface="Founders Grotesk Reg"/>
              </a:rPr>
              <a:t>Write-Off Date</a:t>
            </a:r>
          </a:p>
          <a:p>
            <a:pPr algn="l">
              <a:buFont typeface="Arial" panose="020B0604020202020204" pitchFamily="34" charset="0"/>
              <a:buChar char="•"/>
            </a:pPr>
            <a:r>
              <a:rPr lang="en-US" b="0" i="0" dirty="0">
                <a:solidFill>
                  <a:srgbClr val="535958"/>
                </a:solidFill>
                <a:effectLst/>
                <a:latin typeface="Founders Grotesk Reg"/>
              </a:rPr>
              <a:t>Amounts Written Off as Bad Debt</a:t>
            </a:r>
          </a:p>
        </p:txBody>
      </p:sp>
    </p:spTree>
    <p:extLst>
      <p:ext uri="{BB962C8B-B14F-4D97-AF65-F5344CB8AC3E}">
        <p14:creationId xmlns:p14="http://schemas.microsoft.com/office/powerpoint/2010/main" val="124244915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24EED4B5-0F99-46D8-BF92-36B1D186E643}"/>
              </a:ext>
            </a:extLst>
          </p:cNvPr>
          <p:cNvSpPr>
            <a:spLocks noGrp="1"/>
          </p:cNvSpPr>
          <p:nvPr>
            <p:ph type="body" sz="quarter" idx="10"/>
          </p:nvPr>
        </p:nvSpPr>
        <p:spPr/>
        <p:txBody>
          <a:bodyPr/>
          <a:lstStyle/>
          <a:p>
            <a:pPr marL="0" marR="0" algn="ctr">
              <a:spcBef>
                <a:spcPts val="0"/>
              </a:spcBef>
              <a:spcAft>
                <a:spcPts val="0"/>
              </a:spcAft>
            </a:pPr>
            <a:endParaRPr lang="en-US" sz="2400" dirty="0">
              <a:solidFill>
                <a:srgbClr val="333333"/>
              </a:solidFill>
              <a:effectLst/>
              <a:latin typeface="Arial" panose="020B0604020202020204" pitchFamily="34" charset="0"/>
              <a:ea typeface="Calibri" panose="020F0502020204030204" pitchFamily="34" charset="0"/>
            </a:endParaRPr>
          </a:p>
          <a:p>
            <a:pPr marL="0" marR="0" algn="ctr">
              <a:spcBef>
                <a:spcPts val="0"/>
              </a:spcBef>
              <a:spcAft>
                <a:spcPts val="0"/>
              </a:spcAft>
            </a:pPr>
            <a:r>
              <a:rPr lang="en-US" sz="2400" dirty="0">
                <a:solidFill>
                  <a:srgbClr val="333333"/>
                </a:solidFill>
                <a:effectLst/>
                <a:latin typeface="Arial" panose="020B0604020202020204" pitchFamily="34" charset="0"/>
                <a:ea typeface="Calibri" panose="020F0502020204030204" pitchFamily="34" charset="0"/>
              </a:rPr>
              <a:t>Davi</a:t>
            </a:r>
            <a:r>
              <a:rPr lang="en-US" sz="2400" dirty="0">
                <a:solidFill>
                  <a:srgbClr val="333333"/>
                </a:solidFill>
                <a:latin typeface="Arial" panose="020B0604020202020204" pitchFamily="34" charset="0"/>
                <a:ea typeface="Calibri" panose="020F0502020204030204" pitchFamily="34" charset="0"/>
              </a:rPr>
              <a:t>d Hall, CPA</a:t>
            </a:r>
          </a:p>
          <a:p>
            <a:pPr marL="0" marR="0" algn="ctr">
              <a:spcBef>
                <a:spcPts val="0"/>
              </a:spcBef>
              <a:spcAft>
                <a:spcPts val="0"/>
              </a:spcAft>
            </a:pPr>
            <a:r>
              <a:rPr lang="en-US" dirty="0">
                <a:solidFill>
                  <a:srgbClr val="333333"/>
                </a:solidFill>
                <a:latin typeface="Arial" panose="020B0604020202020204" pitchFamily="34" charset="0"/>
                <a:ea typeface="Calibri" panose="020F0502020204030204" pitchFamily="34" charset="0"/>
              </a:rPr>
              <a:t>Forvis, LLP</a:t>
            </a:r>
            <a:endParaRPr lang="en-US" sz="2400" dirty="0">
              <a:solidFill>
                <a:srgbClr val="333333"/>
              </a:solidFill>
              <a:latin typeface="Arial" panose="020B0604020202020204" pitchFamily="34" charset="0"/>
              <a:ea typeface="Calibri" panose="020F0502020204030204" pitchFamily="34" charset="0"/>
            </a:endParaRPr>
          </a:p>
          <a:p>
            <a:pPr marL="0" marR="0" algn="ctr">
              <a:spcBef>
                <a:spcPts val="0"/>
              </a:spcBef>
              <a:spcAft>
                <a:spcPts val="0"/>
              </a:spcAft>
            </a:pPr>
            <a:r>
              <a:rPr lang="en-US" sz="2400" dirty="0">
                <a:solidFill>
                  <a:srgbClr val="333333"/>
                </a:solidFill>
                <a:latin typeface="Arial" panose="020B0604020202020204" pitchFamily="34" charset="0"/>
                <a:ea typeface="Calibri" panose="020F0502020204030204" pitchFamily="34" charset="0"/>
              </a:rPr>
              <a:t>336-714-8147</a:t>
            </a:r>
          </a:p>
          <a:p>
            <a:pPr marL="0" marR="0" algn="ctr">
              <a:spcBef>
                <a:spcPts val="0"/>
              </a:spcBef>
              <a:spcAft>
                <a:spcPts val="0"/>
              </a:spcAft>
            </a:pPr>
            <a:r>
              <a:rPr lang="en-US" sz="2400" dirty="0">
                <a:solidFill>
                  <a:srgbClr val="333333"/>
                </a:solidFill>
                <a:effectLst/>
                <a:latin typeface="Arial" panose="020B0604020202020204" pitchFamily="34" charset="0"/>
                <a:ea typeface="Calibri" panose="020F0502020204030204" pitchFamily="34" charset="0"/>
              </a:rPr>
              <a:t>David.Hall@Forvis.com</a:t>
            </a:r>
            <a:endParaRPr lang="en-US" sz="2400" dirty="0">
              <a:effectLst/>
              <a:latin typeface="Calibri" panose="020F0502020204030204" pitchFamily="34" charset="0"/>
              <a:ea typeface="Calibri" panose="020F0502020204030204" pitchFamily="34" charset="0"/>
            </a:endParaRPr>
          </a:p>
          <a:p>
            <a:endParaRPr lang="en-US" dirty="0"/>
          </a:p>
        </p:txBody>
      </p:sp>
    </p:spTree>
    <p:extLst>
      <p:ext uri="{BB962C8B-B14F-4D97-AF65-F5344CB8AC3E}">
        <p14:creationId xmlns:p14="http://schemas.microsoft.com/office/powerpoint/2010/main" val="272100596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47952623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6201025B-018D-4652-B1DB-25364CE029FC}"/>
              </a:ext>
            </a:extLst>
          </p:cNvPr>
          <p:cNvSpPr>
            <a:spLocks noGrp="1"/>
          </p:cNvSpPr>
          <p:nvPr>
            <p:ph type="body" sz="quarter" idx="10"/>
          </p:nvPr>
        </p:nvSpPr>
        <p:spPr>
          <a:xfrm>
            <a:off x="313950" y="1412111"/>
            <a:ext cx="11450635" cy="4942389"/>
          </a:xfrm>
        </p:spPr>
        <p:txBody>
          <a:bodyPr>
            <a:normAutofit fontScale="55000" lnSpcReduction="20000"/>
          </a:bodyPr>
          <a:lstStyle/>
          <a:p>
            <a:pPr marL="0" lvl="1" indent="0">
              <a:lnSpc>
                <a:spcPct val="110000"/>
              </a:lnSpc>
              <a:spcBef>
                <a:spcPts val="1000"/>
              </a:spcBef>
              <a:spcAft>
                <a:spcPts val="600"/>
              </a:spcAft>
              <a:buNone/>
            </a:pPr>
            <a:r>
              <a:rPr lang="en-US" sz="4500" b="1" dirty="0">
                <a:solidFill>
                  <a:schemeClr val="tx1"/>
                </a:solidFill>
              </a:rPr>
              <a:t>Number of Section 401 hospitals at time of Final Rule:</a:t>
            </a:r>
          </a:p>
          <a:p>
            <a:pPr marL="0" lvl="1" indent="0">
              <a:lnSpc>
                <a:spcPct val="110000"/>
              </a:lnSpc>
              <a:spcBef>
                <a:spcPts val="600"/>
              </a:spcBef>
              <a:spcAft>
                <a:spcPts val="600"/>
              </a:spcAft>
              <a:buNone/>
            </a:pPr>
            <a:r>
              <a:rPr lang="en-US" sz="4000" dirty="0">
                <a:solidFill>
                  <a:schemeClr val="tx1"/>
                </a:solidFill>
              </a:rPr>
              <a:t>	FY 2016		64</a:t>
            </a:r>
          </a:p>
          <a:p>
            <a:pPr marL="0" lvl="1" indent="0">
              <a:lnSpc>
                <a:spcPct val="110000"/>
              </a:lnSpc>
              <a:spcBef>
                <a:spcPts val="600"/>
              </a:spcBef>
              <a:spcAft>
                <a:spcPts val="600"/>
              </a:spcAft>
              <a:buNone/>
            </a:pPr>
            <a:r>
              <a:rPr lang="en-US" sz="4000" dirty="0">
                <a:solidFill>
                  <a:schemeClr val="tx1"/>
                </a:solidFill>
              </a:rPr>
              <a:t>	FY 2017		72</a:t>
            </a:r>
          </a:p>
          <a:p>
            <a:pPr marL="0" lvl="1" indent="0">
              <a:lnSpc>
                <a:spcPct val="110000"/>
              </a:lnSpc>
              <a:spcBef>
                <a:spcPts val="600"/>
              </a:spcBef>
              <a:spcAft>
                <a:spcPts val="600"/>
              </a:spcAft>
              <a:buNone/>
            </a:pPr>
            <a:r>
              <a:rPr lang="en-US" sz="4000" dirty="0">
                <a:solidFill>
                  <a:schemeClr val="tx1"/>
                </a:solidFill>
              </a:rPr>
              <a:t>	FY 2018		166</a:t>
            </a:r>
          </a:p>
          <a:p>
            <a:pPr marL="0" lvl="1" indent="0">
              <a:lnSpc>
                <a:spcPct val="110000"/>
              </a:lnSpc>
              <a:spcBef>
                <a:spcPts val="600"/>
              </a:spcBef>
              <a:spcAft>
                <a:spcPts val="600"/>
              </a:spcAft>
              <a:buNone/>
            </a:pPr>
            <a:r>
              <a:rPr lang="en-US" sz="4000" dirty="0">
                <a:solidFill>
                  <a:schemeClr val="tx1"/>
                </a:solidFill>
              </a:rPr>
              <a:t>	FY 2019		266</a:t>
            </a:r>
          </a:p>
          <a:p>
            <a:pPr marL="0" lvl="1" indent="0">
              <a:lnSpc>
                <a:spcPct val="110000"/>
              </a:lnSpc>
              <a:spcBef>
                <a:spcPts val="600"/>
              </a:spcBef>
              <a:spcAft>
                <a:spcPts val="600"/>
              </a:spcAft>
              <a:buNone/>
            </a:pPr>
            <a:r>
              <a:rPr lang="en-US" sz="4000" dirty="0">
                <a:solidFill>
                  <a:schemeClr val="tx1"/>
                </a:solidFill>
              </a:rPr>
              <a:t>	FY 2020 	346	</a:t>
            </a:r>
          </a:p>
          <a:p>
            <a:pPr marL="0" lvl="1" indent="0">
              <a:lnSpc>
                <a:spcPct val="110000"/>
              </a:lnSpc>
              <a:spcBef>
                <a:spcPts val="600"/>
              </a:spcBef>
              <a:spcAft>
                <a:spcPts val="600"/>
              </a:spcAft>
              <a:buNone/>
            </a:pPr>
            <a:r>
              <a:rPr lang="en-US" sz="4000" dirty="0">
                <a:solidFill>
                  <a:schemeClr val="tx1"/>
                </a:solidFill>
              </a:rPr>
              <a:t>	FY 2021		467  </a:t>
            </a:r>
          </a:p>
          <a:p>
            <a:pPr marL="0" lvl="1" indent="0">
              <a:lnSpc>
                <a:spcPct val="110000"/>
              </a:lnSpc>
              <a:spcBef>
                <a:spcPts val="600"/>
              </a:spcBef>
              <a:spcAft>
                <a:spcPts val="600"/>
              </a:spcAft>
              <a:buNone/>
            </a:pPr>
            <a:r>
              <a:rPr lang="en-US" sz="4000" dirty="0">
                <a:solidFill>
                  <a:schemeClr val="tx1"/>
                </a:solidFill>
              </a:rPr>
              <a:t>	FY 2022		532  </a:t>
            </a:r>
          </a:p>
          <a:p>
            <a:pPr marL="0" lvl="1" indent="0">
              <a:lnSpc>
                <a:spcPct val="110000"/>
              </a:lnSpc>
              <a:spcBef>
                <a:spcPts val="600"/>
              </a:spcBef>
              <a:spcAft>
                <a:spcPts val="600"/>
              </a:spcAft>
              <a:buNone/>
            </a:pPr>
            <a:r>
              <a:rPr lang="en-US" sz="4000" dirty="0">
                <a:solidFill>
                  <a:schemeClr val="tx1"/>
                </a:solidFill>
              </a:rPr>
              <a:t>	FY 2023 	615 (24.9% of all geographically urban PPS hospitals)(5 in Kentucky)</a:t>
            </a:r>
          </a:p>
          <a:p>
            <a:pPr marL="0" lvl="1" indent="0">
              <a:lnSpc>
                <a:spcPct val="110000"/>
              </a:lnSpc>
              <a:spcBef>
                <a:spcPts val="1000"/>
              </a:spcBef>
              <a:spcAft>
                <a:spcPts val="600"/>
              </a:spcAft>
              <a:buNone/>
            </a:pPr>
            <a:r>
              <a:rPr lang="en-US" sz="4000" dirty="0">
                <a:solidFill>
                  <a:schemeClr val="tx1"/>
                </a:solidFill>
              </a:rPr>
              <a:t>	</a:t>
            </a:r>
            <a:r>
              <a:rPr lang="en-US" sz="4000" i="1" dirty="0">
                <a:solidFill>
                  <a:schemeClr val="tx1"/>
                </a:solidFill>
              </a:rPr>
              <a:t>Including hospitals in New York City, Los Angeles, Chicago, Miami and Detroit</a:t>
            </a:r>
          </a:p>
        </p:txBody>
      </p:sp>
      <p:sp>
        <p:nvSpPr>
          <p:cNvPr id="3" name="Title 2">
            <a:extLst>
              <a:ext uri="{FF2B5EF4-FFF2-40B4-BE49-F238E27FC236}">
                <a16:creationId xmlns:a16="http://schemas.microsoft.com/office/drawing/2014/main" id="{DFED28E7-6A52-4A3B-ACC1-E2123D59EC6A}"/>
              </a:ext>
            </a:extLst>
          </p:cNvPr>
          <p:cNvSpPr>
            <a:spLocks noGrp="1"/>
          </p:cNvSpPr>
          <p:nvPr>
            <p:ph type="ctrTitle"/>
          </p:nvPr>
        </p:nvSpPr>
        <p:spPr/>
        <p:txBody>
          <a:bodyPr>
            <a:normAutofit/>
          </a:bodyPr>
          <a:lstStyle/>
          <a:p>
            <a:r>
              <a:rPr lang="en-US" dirty="0"/>
              <a:t>Section 401 Rural Redesignation</a:t>
            </a:r>
          </a:p>
        </p:txBody>
      </p:sp>
    </p:spTree>
    <p:extLst>
      <p:ext uri="{BB962C8B-B14F-4D97-AF65-F5344CB8AC3E}">
        <p14:creationId xmlns:p14="http://schemas.microsoft.com/office/powerpoint/2010/main" val="119918034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DFED28E7-6A52-4A3B-ACC1-E2123D59EC6A}"/>
              </a:ext>
            </a:extLst>
          </p:cNvPr>
          <p:cNvSpPr>
            <a:spLocks noGrp="1"/>
          </p:cNvSpPr>
          <p:nvPr>
            <p:ph type="ctrTitle"/>
          </p:nvPr>
        </p:nvSpPr>
        <p:spPr/>
        <p:txBody>
          <a:bodyPr>
            <a:normAutofit/>
          </a:bodyPr>
          <a:lstStyle/>
          <a:p>
            <a:r>
              <a:rPr lang="en-US" dirty="0"/>
              <a:t>Section 401 Rural Redesignation</a:t>
            </a:r>
          </a:p>
        </p:txBody>
      </p:sp>
      <p:sp>
        <p:nvSpPr>
          <p:cNvPr id="6" name="Rectangle 5">
            <a:extLst>
              <a:ext uri="{FF2B5EF4-FFF2-40B4-BE49-F238E27FC236}">
                <a16:creationId xmlns:a16="http://schemas.microsoft.com/office/drawing/2014/main" id="{0C0A6D93-CCB5-8F4C-A1C7-FF3186257DFE}"/>
              </a:ext>
            </a:extLst>
          </p:cNvPr>
          <p:cNvSpPr/>
          <p:nvPr/>
        </p:nvSpPr>
        <p:spPr>
          <a:xfrm>
            <a:off x="126021" y="1699146"/>
            <a:ext cx="3300086" cy="1200329"/>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Body)"/>
                <a:ea typeface="+mn-ea"/>
                <a:cs typeface="Arial" charset="0"/>
              </a:rPr>
              <a:t>New York-Presbyterian Hospital</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Body)"/>
                <a:ea typeface="+mn-ea"/>
                <a:cs typeface="Arial" charset="0"/>
              </a:rPr>
              <a:t>Manhattan NY</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Body)"/>
                <a:ea typeface="+mn-ea"/>
                <a:cs typeface="Arial" charset="0"/>
              </a:rPr>
              <a:t>2,300+ beds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Body)"/>
                <a:ea typeface="+mn-ea"/>
                <a:cs typeface="Arial" charset="0"/>
              </a:rPr>
              <a:t>Rural hospital</a:t>
            </a:r>
          </a:p>
        </p:txBody>
      </p:sp>
      <p:pic>
        <p:nvPicPr>
          <p:cNvPr id="7" name="Picture 6">
            <a:extLst>
              <a:ext uri="{FF2B5EF4-FFF2-40B4-BE49-F238E27FC236}">
                <a16:creationId xmlns:a16="http://schemas.microsoft.com/office/drawing/2014/main" id="{7FB84D22-E514-5785-311B-AC7B8F3B20A4}"/>
              </a:ext>
            </a:extLst>
          </p:cNvPr>
          <p:cNvPicPr>
            <a:picLocks noChangeAspect="1"/>
          </p:cNvPicPr>
          <p:nvPr/>
        </p:nvPicPr>
        <p:blipFill>
          <a:blip r:embed="rId3"/>
          <a:stretch>
            <a:fillRect/>
          </a:stretch>
        </p:blipFill>
        <p:spPr>
          <a:xfrm>
            <a:off x="3562066" y="1096228"/>
            <a:ext cx="8285550" cy="5063392"/>
          </a:xfrm>
          <a:prstGeom prst="rect">
            <a:avLst/>
          </a:prstGeom>
        </p:spPr>
      </p:pic>
    </p:spTree>
    <p:extLst>
      <p:ext uri="{BB962C8B-B14F-4D97-AF65-F5344CB8AC3E}">
        <p14:creationId xmlns:p14="http://schemas.microsoft.com/office/powerpoint/2010/main" val="13832172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4819" name="Rectangle 3"/>
          <p:cNvSpPr>
            <a:spLocks noGrp="1" noChangeAspect="1" noChangeArrowheads="1"/>
          </p:cNvSpPr>
          <p:nvPr>
            <p:ph type="body" sz="quarter" idx="10"/>
          </p:nvPr>
        </p:nvSpPr>
        <p:spPr>
          <a:xfrm>
            <a:off x="322263" y="1219200"/>
            <a:ext cx="11450635" cy="4973256"/>
          </a:xfrm>
        </p:spPr>
        <p:txBody>
          <a:bodyPr>
            <a:normAutofit lnSpcReduction="10000"/>
          </a:bodyPr>
          <a:lstStyle/>
          <a:p>
            <a:pPr marL="231775" lvl="1" indent="-231775">
              <a:lnSpc>
                <a:spcPct val="100000"/>
              </a:lnSpc>
              <a:spcBef>
                <a:spcPts val="0"/>
              </a:spcBef>
              <a:spcAft>
                <a:spcPts val="1200"/>
              </a:spcAft>
            </a:pPr>
            <a:r>
              <a:rPr lang="en-US" sz="2400" dirty="0">
                <a:solidFill>
                  <a:schemeClr val="tx1"/>
                </a:solidFill>
              </a:rPr>
              <a:t>Why become a Section 401 hospital?</a:t>
            </a:r>
          </a:p>
          <a:p>
            <a:pPr marL="800100" lvl="2" indent="-342900">
              <a:lnSpc>
                <a:spcPct val="100000"/>
              </a:lnSpc>
              <a:spcBef>
                <a:spcPts val="0"/>
              </a:spcBef>
              <a:spcAft>
                <a:spcPts val="1200"/>
              </a:spcAft>
              <a:buFont typeface="Wingdings" panose="05000000000000000000" pitchFamily="2" charset="2"/>
              <a:buChar char="§"/>
            </a:pPr>
            <a:r>
              <a:rPr lang="en-US" sz="2400" dirty="0">
                <a:solidFill>
                  <a:schemeClr val="tx1"/>
                </a:solidFill>
              </a:rPr>
              <a:t>30% add-on to IME 1996 cap</a:t>
            </a:r>
          </a:p>
          <a:p>
            <a:pPr marL="800100" lvl="2" indent="-342900">
              <a:lnSpc>
                <a:spcPct val="100000"/>
              </a:lnSpc>
              <a:spcBef>
                <a:spcPts val="0"/>
              </a:spcBef>
              <a:spcAft>
                <a:spcPts val="1200"/>
              </a:spcAft>
              <a:buFont typeface="Wingdings" panose="05000000000000000000" pitchFamily="2" charset="2"/>
              <a:buChar char="§"/>
            </a:pPr>
            <a:r>
              <a:rPr lang="en-US" sz="2400" dirty="0">
                <a:solidFill>
                  <a:schemeClr val="tx1"/>
                </a:solidFill>
              </a:rPr>
              <a:t>Ability to grow additional IME cap space for new programs</a:t>
            </a:r>
          </a:p>
          <a:p>
            <a:pPr marL="800100" lvl="2" indent="-342900">
              <a:lnSpc>
                <a:spcPct val="100000"/>
              </a:lnSpc>
              <a:spcBef>
                <a:spcPts val="0"/>
              </a:spcBef>
              <a:spcAft>
                <a:spcPts val="1200"/>
              </a:spcAft>
              <a:buFont typeface="Wingdings" panose="05000000000000000000" pitchFamily="2" charset="2"/>
              <a:buChar char="§"/>
            </a:pPr>
            <a:r>
              <a:rPr lang="en-US" sz="2400" dirty="0">
                <a:solidFill>
                  <a:schemeClr val="tx1"/>
                </a:solidFill>
              </a:rPr>
              <a:t>Benefits from RRC and/or SCH status</a:t>
            </a:r>
          </a:p>
          <a:p>
            <a:pPr marL="1257300" lvl="3" indent="-342900">
              <a:lnSpc>
                <a:spcPct val="100000"/>
              </a:lnSpc>
              <a:spcBef>
                <a:spcPts val="0"/>
              </a:spcBef>
              <a:spcAft>
                <a:spcPts val="1200"/>
              </a:spcAft>
              <a:buFont typeface="Wingdings" panose="05000000000000000000" pitchFamily="2" charset="2"/>
              <a:buChar char="§"/>
            </a:pPr>
            <a:r>
              <a:rPr lang="en-US" sz="2400" dirty="0">
                <a:solidFill>
                  <a:schemeClr val="tx1"/>
                </a:solidFill>
              </a:rPr>
              <a:t>Geo reclass</a:t>
            </a:r>
          </a:p>
          <a:p>
            <a:pPr marL="1257300" lvl="3" indent="-342900">
              <a:lnSpc>
                <a:spcPct val="100000"/>
              </a:lnSpc>
              <a:spcBef>
                <a:spcPts val="0"/>
              </a:spcBef>
              <a:spcAft>
                <a:spcPts val="1200"/>
              </a:spcAft>
              <a:buFont typeface="Wingdings" panose="05000000000000000000" pitchFamily="2" charset="2"/>
              <a:buChar char="§"/>
            </a:pPr>
            <a:r>
              <a:rPr lang="en-US" sz="2400" dirty="0">
                <a:solidFill>
                  <a:schemeClr val="tx1"/>
                </a:solidFill>
              </a:rPr>
              <a:t>340B</a:t>
            </a:r>
          </a:p>
          <a:p>
            <a:pPr marL="342900" lvl="1" indent="-342900">
              <a:lnSpc>
                <a:spcPct val="100000"/>
              </a:lnSpc>
              <a:spcBef>
                <a:spcPts val="0"/>
              </a:spcBef>
              <a:spcAft>
                <a:spcPts val="1200"/>
              </a:spcAft>
              <a:buFont typeface="Wingdings" panose="05000000000000000000" pitchFamily="2" charset="2"/>
              <a:buChar char="§"/>
            </a:pPr>
            <a:r>
              <a:rPr lang="en-US" sz="2400" dirty="0">
                <a:solidFill>
                  <a:schemeClr val="tx1"/>
                </a:solidFill>
              </a:rPr>
              <a:t>Potential downsides of Section 401 status</a:t>
            </a:r>
          </a:p>
          <a:p>
            <a:pPr marL="800100" lvl="2" indent="-342900">
              <a:lnSpc>
                <a:spcPct val="100000"/>
              </a:lnSpc>
              <a:spcBef>
                <a:spcPts val="0"/>
              </a:spcBef>
              <a:spcAft>
                <a:spcPts val="1200"/>
              </a:spcAft>
              <a:buFont typeface="Wingdings" panose="05000000000000000000" pitchFamily="2" charset="2"/>
              <a:buChar char="§"/>
            </a:pPr>
            <a:r>
              <a:rPr lang="en-US" sz="2400" dirty="0">
                <a:solidFill>
                  <a:schemeClr val="tx1"/>
                </a:solidFill>
              </a:rPr>
              <a:t>Rural wage index unless/until geo reclass is in place or effective</a:t>
            </a:r>
          </a:p>
          <a:p>
            <a:pPr marL="800100" lvl="2" indent="-342900">
              <a:lnSpc>
                <a:spcPct val="100000"/>
              </a:lnSpc>
              <a:spcBef>
                <a:spcPts val="0"/>
              </a:spcBef>
              <a:spcAft>
                <a:spcPts val="1200"/>
              </a:spcAft>
              <a:buFont typeface="Wingdings" panose="05000000000000000000" pitchFamily="2" charset="2"/>
              <a:buChar char="§"/>
            </a:pPr>
            <a:r>
              <a:rPr lang="en-US" sz="2400" dirty="0">
                <a:solidFill>
                  <a:schemeClr val="tx1"/>
                </a:solidFill>
              </a:rPr>
              <a:t>No Capital DSH for any rural hospital</a:t>
            </a:r>
          </a:p>
          <a:p>
            <a:pPr marL="800100" lvl="2" indent="-342900">
              <a:lnSpc>
                <a:spcPct val="100000"/>
              </a:lnSpc>
              <a:spcBef>
                <a:spcPts val="0"/>
              </a:spcBef>
              <a:spcAft>
                <a:spcPts val="1200"/>
              </a:spcAft>
              <a:buFont typeface="Wingdings" panose="05000000000000000000" pitchFamily="2" charset="2"/>
              <a:buChar char="§"/>
            </a:pPr>
            <a:r>
              <a:rPr lang="en-US" sz="2400" dirty="0">
                <a:solidFill>
                  <a:schemeClr val="tx1"/>
                </a:solidFill>
              </a:rPr>
              <a:t>Operating DSH capped at 12% unless &gt;500 acute beds or RRC or MDH status</a:t>
            </a:r>
          </a:p>
          <a:p>
            <a:pPr lvl="2"/>
            <a:endParaRPr lang="en-US" dirty="0"/>
          </a:p>
        </p:txBody>
      </p:sp>
      <p:sp>
        <p:nvSpPr>
          <p:cNvPr id="674818" name="Rectangle 2"/>
          <p:cNvSpPr>
            <a:spLocks noGrp="1" noChangeAspect="1" noChangeArrowheads="1"/>
          </p:cNvSpPr>
          <p:nvPr>
            <p:ph type="ctrTitle"/>
          </p:nvPr>
        </p:nvSpPr>
        <p:spPr/>
        <p:txBody>
          <a:bodyPr>
            <a:noAutofit/>
          </a:bodyPr>
          <a:lstStyle/>
          <a:p>
            <a:r>
              <a:rPr kumimoji="0" lang="en-US" sz="3600" b="1" i="0" u="none" strike="noStrike" kern="1200" cap="none" spc="0" normalizeH="0" baseline="0" noProof="0" dirty="0">
                <a:ln>
                  <a:noFill/>
                </a:ln>
                <a:solidFill>
                  <a:prstClr val="black"/>
                </a:solidFill>
                <a:effectLst/>
                <a:uLnTx/>
                <a:uFillTx/>
                <a:latin typeface="arial" charset="0"/>
                <a:ea typeface="+mj-ea"/>
                <a:cs typeface="+mj-cs"/>
              </a:rPr>
              <a:t>Section 401 Rural Redesignation</a:t>
            </a:r>
            <a:endParaRPr lang="en-US" sz="2800" dirty="0"/>
          </a:p>
        </p:txBody>
      </p:sp>
    </p:spTree>
    <p:extLst>
      <p:ext uri="{BB962C8B-B14F-4D97-AF65-F5344CB8AC3E}">
        <p14:creationId xmlns:p14="http://schemas.microsoft.com/office/powerpoint/2010/main" val="2256706385"/>
      </p:ext>
    </p:extLst>
  </p:cSld>
  <p:clrMapOvr>
    <a:masterClrMapping/>
  </p:clrMapOvr>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6201025B-018D-4652-B1DB-25364CE029FC}"/>
              </a:ext>
            </a:extLst>
          </p:cNvPr>
          <p:cNvSpPr>
            <a:spLocks noGrp="1"/>
          </p:cNvSpPr>
          <p:nvPr>
            <p:ph type="body" sz="quarter" idx="10"/>
          </p:nvPr>
        </p:nvSpPr>
        <p:spPr/>
        <p:txBody>
          <a:bodyPr>
            <a:normAutofit/>
          </a:bodyPr>
          <a:lstStyle/>
          <a:p>
            <a:pPr marL="342900" indent="-342900">
              <a:lnSpc>
                <a:spcPct val="100000"/>
              </a:lnSpc>
              <a:spcBef>
                <a:spcPts val="0"/>
              </a:spcBef>
              <a:spcAft>
                <a:spcPts val="1200"/>
              </a:spcAft>
              <a:buFont typeface="Arial" panose="020B0604020202020204" pitchFamily="34" charset="0"/>
              <a:buChar char="•"/>
            </a:pPr>
            <a:r>
              <a:rPr lang="en-US" dirty="0"/>
              <a:t>4.1% Market Basket increase</a:t>
            </a:r>
          </a:p>
          <a:p>
            <a:pPr marL="800100" lvl="1" indent="-342900">
              <a:lnSpc>
                <a:spcPct val="100000"/>
              </a:lnSpc>
              <a:spcBef>
                <a:spcPts val="0"/>
              </a:spcBef>
              <a:spcAft>
                <a:spcPts val="1200"/>
              </a:spcAft>
              <a:buFont typeface="Arial" panose="020B0604020202020204" pitchFamily="34" charset="0"/>
              <a:buChar char="•"/>
            </a:pPr>
            <a:r>
              <a:rPr lang="en-US" dirty="0">
                <a:solidFill>
                  <a:schemeClr val="tx1"/>
                </a:solidFill>
              </a:rPr>
              <a:t>Highest increase in 25 years</a:t>
            </a:r>
          </a:p>
          <a:p>
            <a:pPr marL="800100" lvl="1" indent="-342900">
              <a:lnSpc>
                <a:spcPct val="100000"/>
              </a:lnSpc>
              <a:spcBef>
                <a:spcPts val="0"/>
              </a:spcBef>
              <a:spcAft>
                <a:spcPts val="1200"/>
              </a:spcAft>
              <a:buFont typeface="Arial" panose="020B0604020202020204" pitchFamily="34" charset="0"/>
              <a:buChar char="•"/>
            </a:pPr>
            <a:r>
              <a:rPr lang="en-US" dirty="0">
                <a:solidFill>
                  <a:schemeClr val="tx1"/>
                </a:solidFill>
              </a:rPr>
              <a:t>Proposed Rule was 3.1% increase</a:t>
            </a:r>
          </a:p>
        </p:txBody>
      </p:sp>
      <p:sp>
        <p:nvSpPr>
          <p:cNvPr id="3" name="Title 2">
            <a:extLst>
              <a:ext uri="{FF2B5EF4-FFF2-40B4-BE49-F238E27FC236}">
                <a16:creationId xmlns:a16="http://schemas.microsoft.com/office/drawing/2014/main" id="{DFED28E7-6A52-4A3B-ACC1-E2123D59EC6A}"/>
              </a:ext>
            </a:extLst>
          </p:cNvPr>
          <p:cNvSpPr>
            <a:spLocks noGrp="1"/>
          </p:cNvSpPr>
          <p:nvPr>
            <p:ph type="ctrTitle"/>
          </p:nvPr>
        </p:nvSpPr>
        <p:spPr/>
        <p:txBody>
          <a:bodyPr>
            <a:normAutofit/>
          </a:bodyPr>
          <a:lstStyle/>
          <a:p>
            <a:r>
              <a:rPr lang="en-US" dirty="0"/>
              <a:t>FY 2023 IPPS Final Rule</a:t>
            </a:r>
          </a:p>
        </p:txBody>
      </p:sp>
    </p:spTree>
    <p:extLst>
      <p:ext uri="{BB962C8B-B14F-4D97-AF65-F5344CB8AC3E}">
        <p14:creationId xmlns:p14="http://schemas.microsoft.com/office/powerpoint/2010/main" val="264630553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6201025B-018D-4652-B1DB-25364CE029FC}"/>
              </a:ext>
            </a:extLst>
          </p:cNvPr>
          <p:cNvSpPr>
            <a:spLocks noGrp="1"/>
          </p:cNvSpPr>
          <p:nvPr>
            <p:ph type="body" sz="quarter" idx="10"/>
          </p:nvPr>
        </p:nvSpPr>
        <p:spPr/>
        <p:txBody>
          <a:bodyPr>
            <a:normAutofit/>
          </a:bodyPr>
          <a:lstStyle/>
          <a:p>
            <a:pPr marL="342900" indent="-342900">
              <a:lnSpc>
                <a:spcPct val="100000"/>
              </a:lnSpc>
              <a:spcBef>
                <a:spcPts val="0"/>
              </a:spcBef>
              <a:spcAft>
                <a:spcPts val="1200"/>
              </a:spcAft>
              <a:buFont typeface="Arial" panose="020B0604020202020204" pitchFamily="34" charset="0"/>
              <a:buChar char="•"/>
            </a:pPr>
            <a:r>
              <a:rPr lang="en-US" dirty="0"/>
              <a:t>Uncompensated Care (UCC) DSH</a:t>
            </a:r>
          </a:p>
          <a:p>
            <a:pPr marL="1028700" lvl="1" indent="-342900">
              <a:lnSpc>
                <a:spcPct val="100000"/>
              </a:lnSpc>
              <a:spcBef>
                <a:spcPts val="0"/>
              </a:spcBef>
              <a:spcAft>
                <a:spcPts val="1200"/>
              </a:spcAft>
              <a:buFont typeface="Arial" panose="020B0604020202020204" pitchFamily="34" charset="0"/>
              <a:buChar char="•"/>
            </a:pPr>
            <a:r>
              <a:rPr lang="en-US" dirty="0">
                <a:solidFill>
                  <a:schemeClr val="tx1"/>
                </a:solidFill>
              </a:rPr>
              <a:t>FY 2023 based on FY 2018 and 2019 Worksheet S-10 data</a:t>
            </a:r>
          </a:p>
          <a:p>
            <a:pPr marL="1028700" lvl="1" indent="-342900">
              <a:lnSpc>
                <a:spcPct val="100000"/>
              </a:lnSpc>
              <a:spcBef>
                <a:spcPts val="0"/>
              </a:spcBef>
              <a:spcAft>
                <a:spcPts val="1200"/>
              </a:spcAft>
              <a:buFont typeface="Arial" panose="020B0604020202020204" pitchFamily="34" charset="0"/>
              <a:buChar char="•"/>
            </a:pPr>
            <a:r>
              <a:rPr lang="en-US" dirty="0">
                <a:solidFill>
                  <a:schemeClr val="tx1"/>
                </a:solidFill>
              </a:rPr>
              <a:t>FY 2024 and beyond will be based on a three-year average</a:t>
            </a:r>
          </a:p>
          <a:p>
            <a:pPr marL="1485900" lvl="2" indent="-342900">
              <a:lnSpc>
                <a:spcPct val="100000"/>
              </a:lnSpc>
              <a:spcBef>
                <a:spcPts val="0"/>
              </a:spcBef>
              <a:spcAft>
                <a:spcPts val="1200"/>
              </a:spcAft>
              <a:buFont typeface="Arial" panose="020B0604020202020204" pitchFamily="34" charset="0"/>
              <a:buChar char="•"/>
            </a:pPr>
            <a:r>
              <a:rPr lang="en-US" dirty="0">
                <a:solidFill>
                  <a:schemeClr val="tx1"/>
                </a:solidFill>
              </a:rPr>
              <a:t>FY 2024 will be the first year that year years of audited S-10 data will be available to use – FYs 18, 19, and 20</a:t>
            </a:r>
          </a:p>
        </p:txBody>
      </p:sp>
      <p:sp>
        <p:nvSpPr>
          <p:cNvPr id="3" name="Title 2">
            <a:extLst>
              <a:ext uri="{FF2B5EF4-FFF2-40B4-BE49-F238E27FC236}">
                <a16:creationId xmlns:a16="http://schemas.microsoft.com/office/drawing/2014/main" id="{DFED28E7-6A52-4A3B-ACC1-E2123D59EC6A}"/>
              </a:ext>
            </a:extLst>
          </p:cNvPr>
          <p:cNvSpPr>
            <a:spLocks noGrp="1"/>
          </p:cNvSpPr>
          <p:nvPr>
            <p:ph type="ctrTitle"/>
          </p:nvPr>
        </p:nvSpPr>
        <p:spPr/>
        <p:txBody>
          <a:bodyPr>
            <a:normAutofit/>
          </a:bodyPr>
          <a:lstStyle/>
          <a:p>
            <a:r>
              <a:rPr lang="en-US" dirty="0"/>
              <a:t>FY 2023 IPPS Final Rule</a:t>
            </a:r>
          </a:p>
        </p:txBody>
      </p:sp>
    </p:spTree>
    <p:extLst>
      <p:ext uri="{BB962C8B-B14F-4D97-AF65-F5344CB8AC3E}">
        <p14:creationId xmlns:p14="http://schemas.microsoft.com/office/powerpoint/2010/main" val="208504611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6201025B-018D-4652-B1DB-25364CE029FC}"/>
              </a:ext>
            </a:extLst>
          </p:cNvPr>
          <p:cNvSpPr>
            <a:spLocks noGrp="1"/>
          </p:cNvSpPr>
          <p:nvPr>
            <p:ph type="body" sz="quarter" idx="10"/>
          </p:nvPr>
        </p:nvSpPr>
        <p:spPr/>
        <p:txBody>
          <a:bodyPr>
            <a:normAutofit fontScale="85000" lnSpcReduction="20000"/>
          </a:bodyPr>
          <a:lstStyle/>
          <a:p>
            <a:pPr marL="342900" indent="-342900">
              <a:lnSpc>
                <a:spcPct val="100000"/>
              </a:lnSpc>
              <a:spcBef>
                <a:spcPts val="0"/>
              </a:spcBef>
              <a:spcAft>
                <a:spcPts val="1200"/>
              </a:spcAft>
              <a:buFont typeface="Arial" panose="020B0604020202020204" pitchFamily="34" charset="0"/>
              <a:buChar char="•"/>
            </a:pPr>
            <a:r>
              <a:rPr lang="en-US" dirty="0"/>
              <a:t>Uncompensated Care (UCC) DSH Total Pool</a:t>
            </a:r>
          </a:p>
          <a:p>
            <a:pPr marL="692150" indent="-342900">
              <a:lnSpc>
                <a:spcPct val="100000"/>
              </a:lnSpc>
              <a:spcBef>
                <a:spcPts val="0"/>
              </a:spcBef>
              <a:spcAft>
                <a:spcPts val="1200"/>
              </a:spcAft>
              <a:buFont typeface="Arial" panose="020B0604020202020204" pitchFamily="34" charset="0"/>
              <a:buChar char="•"/>
            </a:pPr>
            <a:r>
              <a:rPr lang="en-US" b="0" dirty="0"/>
              <a:t>FY 2017 		$5.977B </a:t>
            </a:r>
          </a:p>
          <a:p>
            <a:pPr marL="692150" indent="-342900">
              <a:lnSpc>
                <a:spcPct val="100000"/>
              </a:lnSpc>
              <a:spcBef>
                <a:spcPts val="0"/>
              </a:spcBef>
              <a:spcAft>
                <a:spcPts val="1200"/>
              </a:spcAft>
              <a:buFont typeface="Arial" panose="020B0604020202020204" pitchFamily="34" charset="0"/>
              <a:buChar char="•"/>
            </a:pPr>
            <a:r>
              <a:rPr lang="en-US" b="0" dirty="0"/>
              <a:t>FY 2018 		$6.767B</a:t>
            </a:r>
          </a:p>
          <a:p>
            <a:pPr marL="692150" indent="-342900">
              <a:lnSpc>
                <a:spcPct val="100000"/>
              </a:lnSpc>
              <a:spcBef>
                <a:spcPts val="0"/>
              </a:spcBef>
              <a:spcAft>
                <a:spcPts val="1200"/>
              </a:spcAft>
              <a:buFont typeface="Arial" panose="020B0604020202020204" pitchFamily="34" charset="0"/>
              <a:buChar char="•"/>
            </a:pPr>
            <a:r>
              <a:rPr lang="en-US" b="0" dirty="0"/>
              <a:t>FY 2019 		$8.273B</a:t>
            </a:r>
          </a:p>
          <a:p>
            <a:pPr marL="692150" indent="-342900">
              <a:lnSpc>
                <a:spcPct val="100000"/>
              </a:lnSpc>
              <a:spcBef>
                <a:spcPts val="0"/>
              </a:spcBef>
              <a:spcAft>
                <a:spcPts val="1200"/>
              </a:spcAft>
              <a:buFont typeface="Arial" panose="020B0604020202020204" pitchFamily="34" charset="0"/>
              <a:buChar char="•"/>
            </a:pPr>
            <a:r>
              <a:rPr lang="en-US" b="0" dirty="0"/>
              <a:t>FY 2020 		$8.350B </a:t>
            </a:r>
          </a:p>
          <a:p>
            <a:pPr marL="692150" indent="-342900">
              <a:lnSpc>
                <a:spcPct val="100000"/>
              </a:lnSpc>
              <a:spcBef>
                <a:spcPts val="0"/>
              </a:spcBef>
              <a:spcAft>
                <a:spcPts val="1200"/>
              </a:spcAft>
              <a:buFont typeface="Arial" panose="020B0604020202020204" pitchFamily="34" charset="0"/>
              <a:buChar char="•"/>
            </a:pPr>
            <a:r>
              <a:rPr lang="en-US" b="0" dirty="0"/>
              <a:t>FY 2021 		$8.290B </a:t>
            </a:r>
          </a:p>
          <a:p>
            <a:pPr marL="692150" indent="-342900">
              <a:lnSpc>
                <a:spcPct val="100000"/>
              </a:lnSpc>
              <a:spcBef>
                <a:spcPts val="0"/>
              </a:spcBef>
              <a:spcAft>
                <a:spcPts val="1200"/>
              </a:spcAft>
              <a:buFont typeface="Arial" panose="020B0604020202020204" pitchFamily="34" charset="0"/>
              <a:buChar char="•"/>
            </a:pPr>
            <a:r>
              <a:rPr lang="en-US" b="0" dirty="0"/>
              <a:t>FY 2022 		$7.192B</a:t>
            </a:r>
          </a:p>
          <a:p>
            <a:pPr marL="692150" indent="-342900">
              <a:lnSpc>
                <a:spcPct val="100000"/>
              </a:lnSpc>
              <a:spcBef>
                <a:spcPts val="0"/>
              </a:spcBef>
              <a:spcAft>
                <a:spcPts val="1200"/>
              </a:spcAft>
              <a:buFont typeface="Arial" panose="020B0604020202020204" pitchFamily="34" charset="0"/>
              <a:buChar char="•"/>
            </a:pPr>
            <a:r>
              <a:rPr lang="en-US" b="0" dirty="0"/>
              <a:t>FY 2023 		$6.538B</a:t>
            </a:r>
          </a:p>
          <a:p>
            <a:pPr marL="342900" indent="-342900">
              <a:lnSpc>
                <a:spcPct val="100000"/>
              </a:lnSpc>
              <a:spcBef>
                <a:spcPts val="0"/>
              </a:spcBef>
              <a:spcAft>
                <a:spcPts val="1200"/>
              </a:spcAft>
              <a:buFont typeface="Arial" panose="020B0604020202020204" pitchFamily="34" charset="0"/>
              <a:buChar char="•"/>
            </a:pPr>
            <a:endParaRPr lang="en-US" dirty="0"/>
          </a:p>
        </p:txBody>
      </p:sp>
      <p:sp>
        <p:nvSpPr>
          <p:cNvPr id="3" name="Title 2">
            <a:extLst>
              <a:ext uri="{FF2B5EF4-FFF2-40B4-BE49-F238E27FC236}">
                <a16:creationId xmlns:a16="http://schemas.microsoft.com/office/drawing/2014/main" id="{DFED28E7-6A52-4A3B-ACC1-E2123D59EC6A}"/>
              </a:ext>
            </a:extLst>
          </p:cNvPr>
          <p:cNvSpPr>
            <a:spLocks noGrp="1"/>
          </p:cNvSpPr>
          <p:nvPr>
            <p:ph type="ctrTitle"/>
          </p:nvPr>
        </p:nvSpPr>
        <p:spPr/>
        <p:txBody>
          <a:bodyPr>
            <a:normAutofit/>
          </a:bodyPr>
          <a:lstStyle/>
          <a:p>
            <a:r>
              <a:rPr lang="en-US" dirty="0"/>
              <a:t>FY 2023 IPPS Final Rule</a:t>
            </a:r>
          </a:p>
        </p:txBody>
      </p:sp>
    </p:spTree>
    <p:extLst>
      <p:ext uri="{BB962C8B-B14F-4D97-AF65-F5344CB8AC3E}">
        <p14:creationId xmlns:p14="http://schemas.microsoft.com/office/powerpoint/2010/main" val="328065587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Content Placeholder 7"/>
          <p:cNvGraphicFramePr>
            <a:graphicFrameLocks noGrp="1"/>
          </p:cNvGraphicFramePr>
          <p:nvPr>
            <p:ph idx="4294967295"/>
            <p:extLst>
              <p:ext uri="{D42A27DB-BD31-4B8C-83A1-F6EECF244321}">
                <p14:modId xmlns:p14="http://schemas.microsoft.com/office/powerpoint/2010/main" val="325699249"/>
              </p:ext>
            </p:extLst>
          </p:nvPr>
        </p:nvGraphicFramePr>
        <p:xfrm>
          <a:off x="0" y="1079500"/>
          <a:ext cx="11471275" cy="515620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31848861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760629D62BA71A478A2AAF3B4721DFDB" ma:contentTypeVersion="7" ma:contentTypeDescription="Create a new document." ma:contentTypeScope="" ma:versionID="46a90440acffbc54d2f0bfbf582a7906">
  <xsd:schema xmlns:xsd="http://www.w3.org/2001/XMLSchema" xmlns:xs="http://www.w3.org/2001/XMLSchema" xmlns:p="http://schemas.microsoft.com/office/2006/metadata/properties" xmlns:ns2="82c62f1f-1a42-4113-981a-f4386ad555ec" xmlns:ns3="c5d27970-966d-47eb-88b5-e28528f34498" targetNamespace="http://schemas.microsoft.com/office/2006/metadata/properties" ma:root="true" ma:fieldsID="818b3055cd4842e719f8d48319767ee7" ns2:_="" ns3:_="">
    <xsd:import namespace="82c62f1f-1a42-4113-981a-f4386ad555ec"/>
    <xsd:import namespace="c5d27970-966d-47eb-88b5-e28528f34498"/>
    <xsd:element name="properties">
      <xsd:complexType>
        <xsd:sequence>
          <xsd:element name="documentManagement">
            <xsd:complexType>
              <xsd:all>
                <xsd:element ref="ns2:SharedWithUsers" minOccurs="0"/>
                <xsd:element ref="ns2:SharedWithDetails" minOccurs="0"/>
                <xsd:element ref="ns3:MediaServiceMetadata" minOccurs="0"/>
                <xsd:element ref="ns3:MediaServiceFastMetadata" minOccurs="0"/>
                <xsd:element ref="ns3:MediaServiceAutoTags" minOccurs="0"/>
                <xsd:element ref="ns3:MediaServiceOCR" minOccurs="0"/>
                <xsd:element ref="ns3:MediaServiceDateTake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82c62f1f-1a42-4113-981a-f4386ad555ec" elementFormDefault="qualified">
    <xsd:import namespace="http://schemas.microsoft.com/office/2006/documentManagement/types"/>
    <xsd:import namespace="http://schemas.microsoft.com/office/infopath/2007/PartnerControls"/>
    <xsd:element name="SharedWithUsers" ma:index="8"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description=""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c5d27970-966d-47eb-88b5-e28528f34498" elementFormDefault="qualified">
    <xsd:import namespace="http://schemas.microsoft.com/office/2006/documentManagement/types"/>
    <xsd:import namespace="http://schemas.microsoft.com/office/infopath/2007/PartnerControls"/>
    <xsd:element name="MediaServiceMetadata" ma:index="10" nillable="true" ma:displayName="MediaServiceMetadata" ma:description="" ma:hidden="true" ma:internalName="MediaServiceMetadata" ma:readOnly="true">
      <xsd:simpleType>
        <xsd:restriction base="dms:Note"/>
      </xsd:simpleType>
    </xsd:element>
    <xsd:element name="MediaServiceFastMetadata" ma:index="11" nillable="true" ma:displayName="MediaServiceFastMetadata" ma:description="" ma:hidden="true" ma:internalName="MediaServiceFastMetadata" ma:readOnly="true">
      <xsd:simpleType>
        <xsd:restriction base="dms:Note"/>
      </xsd:simpleType>
    </xsd:element>
    <xsd:element name="MediaServiceAutoTags" ma:index="12" nillable="true" ma:displayName="MediaServiceAutoTags" ma:internalName="MediaServiceAutoTags" ma:readOnly="true">
      <xsd:simpleType>
        <xsd:restriction base="dms:Text"/>
      </xsd:simpleType>
    </xsd:element>
    <xsd:element name="MediaServiceOCR" ma:index="13" nillable="true" ma:displayName="MediaServiceOCR" ma:internalName="MediaServiceOCR" ma:readOnly="true">
      <xsd:simpleType>
        <xsd:restriction base="dms:Note">
          <xsd:maxLength value="255"/>
        </xsd:restriction>
      </xsd:simpleType>
    </xsd:element>
    <xsd:element name="MediaServiceDateTaken" ma:index="14" nillable="true" ma:displayName="MediaServiceDateTaken" ma:hidden="true" ma:internalName="MediaServiceDateTaken"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5F045876-1750-47F5-8EFE-53CD209D83BD}">
  <ds:schemaRefs>
    <ds:schemaRef ds:uri="http://schemas.microsoft.com/sharepoint/v3/contenttype/forms"/>
  </ds:schemaRefs>
</ds:datastoreItem>
</file>

<file path=customXml/itemProps2.xml><?xml version="1.0" encoding="utf-8"?>
<ds:datastoreItem xmlns:ds="http://schemas.openxmlformats.org/officeDocument/2006/customXml" ds:itemID="{F82DDA93-F522-40C5-8677-87892BA9265B}">
  <ds:schemaRefs>
    <ds:schemaRef ds:uri="82c62f1f-1a42-4113-981a-f4386ad555ec"/>
    <ds:schemaRef ds:uri="c5d27970-966d-47eb-88b5-e28528f34498"/>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3.xml><?xml version="1.0" encoding="utf-8"?>
<ds:datastoreItem xmlns:ds="http://schemas.openxmlformats.org/officeDocument/2006/customXml" ds:itemID="{B5B4AEC2-135D-45B4-B8D8-065B599810EE}">
  <ds:schemaRefs>
    <ds:schemaRef ds:uri="5b4b86c5-475f-485b-ac30-381e64ef08ac"/>
    <ds:schemaRef ds:uri="c714058f-4a6e-4e5a-8e7b-04766cc098e5"/>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otalTime>789</TotalTime>
  <Words>1729</Words>
  <Application>Microsoft Office PowerPoint</Application>
  <PresentationFormat>Widescreen</PresentationFormat>
  <Paragraphs>238</Paragraphs>
  <Slides>26</Slides>
  <Notes>19</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26</vt:i4>
      </vt:variant>
    </vt:vector>
  </HeadingPairs>
  <TitlesOfParts>
    <vt:vector size="34" baseType="lpstr">
      <vt:lpstr>Arial</vt:lpstr>
      <vt:lpstr>Arial</vt:lpstr>
      <vt:lpstr>Calibri</vt:lpstr>
      <vt:lpstr>Calibri (Body)</vt:lpstr>
      <vt:lpstr>Calibri Light</vt:lpstr>
      <vt:lpstr>Founders Grotesk Reg</vt:lpstr>
      <vt:lpstr>Wingdings</vt:lpstr>
      <vt:lpstr>Office Theme</vt:lpstr>
      <vt:lpstr>PowerPoint Presentation</vt:lpstr>
      <vt:lpstr>Section 401 Rural Redesignation</vt:lpstr>
      <vt:lpstr>Section 401 Rural Redesignation</vt:lpstr>
      <vt:lpstr>Section 401 Rural Redesignation</vt:lpstr>
      <vt:lpstr>Section 401 Rural Redesignation</vt:lpstr>
      <vt:lpstr>FY 2023 IPPS Final Rule</vt:lpstr>
      <vt:lpstr>FY 2023 IPPS Final Rule</vt:lpstr>
      <vt:lpstr>FY 2023 IPPS Final Rule</vt:lpstr>
      <vt:lpstr>PowerPoint Presentation</vt:lpstr>
      <vt:lpstr>FY 2023 IPPS Final Rule</vt:lpstr>
      <vt:lpstr>FY 2023 IPPS Final Rule</vt:lpstr>
      <vt:lpstr>Wage Index – Recent Litigation</vt:lpstr>
      <vt:lpstr>FY 2023 IPPS Final Rule</vt:lpstr>
      <vt:lpstr>FY 2023 IPPS Final Rule</vt:lpstr>
      <vt:lpstr>Wage Index – Recent Litigation</vt:lpstr>
      <vt:lpstr>Medicare Dependent Hospital and Low-Volume Payment Adjustment </vt:lpstr>
      <vt:lpstr>Rural Emergency Hospital (REH)</vt:lpstr>
      <vt:lpstr>Medicare Payments for 340B Drugs</vt:lpstr>
      <vt:lpstr>Upcoming Changes to the Hospital Cost Report</vt:lpstr>
      <vt:lpstr>Upcoming Changes to the Hospital Cost Report</vt:lpstr>
      <vt:lpstr>Exhibit 2A – Medicare Bad Debts</vt:lpstr>
      <vt:lpstr>Exhibit 3A - Medicaid Eligible Days for a DSH Eligible Hospital</vt:lpstr>
      <vt:lpstr>Exhibit 3B – Charity Care Charges</vt:lpstr>
      <vt:lpstr>Exhibit 3C – Total Bad Debts</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Michael Chorvat</dc:creator>
  <cp:lastModifiedBy>David Hall</cp:lastModifiedBy>
  <cp:revision>43</cp:revision>
  <dcterms:modified xsi:type="dcterms:W3CDTF">2022-09-27T21:08:09Z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0x010100760629D62BA71A478A2AAF3B4721DFDB</vt:lpwstr>
  </property>
</Properties>
</file>