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64"/>
  </p:notesMasterIdLst>
  <p:sldIdLst>
    <p:sldId id="258" r:id="rId5"/>
    <p:sldId id="340" r:id="rId6"/>
    <p:sldId id="341" r:id="rId7"/>
    <p:sldId id="342" r:id="rId8"/>
    <p:sldId id="343" r:id="rId9"/>
    <p:sldId id="344" r:id="rId10"/>
    <p:sldId id="350" r:id="rId11"/>
    <p:sldId id="352" r:id="rId12"/>
    <p:sldId id="358" r:id="rId13"/>
    <p:sldId id="353" r:id="rId14"/>
    <p:sldId id="402" r:id="rId15"/>
    <p:sldId id="354" r:id="rId16"/>
    <p:sldId id="355" r:id="rId17"/>
    <p:sldId id="356" r:id="rId18"/>
    <p:sldId id="414" r:id="rId19"/>
    <p:sldId id="357" r:id="rId20"/>
    <p:sldId id="388" r:id="rId21"/>
    <p:sldId id="408" r:id="rId22"/>
    <p:sldId id="359" r:id="rId23"/>
    <p:sldId id="348" r:id="rId24"/>
    <p:sldId id="417" r:id="rId25"/>
    <p:sldId id="418" r:id="rId26"/>
    <p:sldId id="419" r:id="rId27"/>
    <p:sldId id="420" r:id="rId28"/>
    <p:sldId id="360" r:id="rId29"/>
    <p:sldId id="361" r:id="rId30"/>
    <p:sldId id="385" r:id="rId31"/>
    <p:sldId id="365" r:id="rId32"/>
    <p:sldId id="379" r:id="rId33"/>
    <p:sldId id="364" r:id="rId34"/>
    <p:sldId id="371" r:id="rId35"/>
    <p:sldId id="366" r:id="rId36"/>
    <p:sldId id="369" r:id="rId37"/>
    <p:sldId id="368" r:id="rId38"/>
    <p:sldId id="370" r:id="rId39"/>
    <p:sldId id="372" r:id="rId40"/>
    <p:sldId id="363" r:id="rId41"/>
    <p:sldId id="380" r:id="rId42"/>
    <p:sldId id="415" r:id="rId43"/>
    <p:sldId id="410" r:id="rId44"/>
    <p:sldId id="411" r:id="rId45"/>
    <p:sldId id="416" r:id="rId46"/>
    <p:sldId id="384" r:id="rId47"/>
    <p:sldId id="412" r:id="rId48"/>
    <p:sldId id="389" r:id="rId49"/>
    <p:sldId id="373" r:id="rId50"/>
    <p:sldId id="338" r:id="rId51"/>
    <p:sldId id="413" r:id="rId52"/>
    <p:sldId id="393" r:id="rId53"/>
    <p:sldId id="394" r:id="rId54"/>
    <p:sldId id="395" r:id="rId55"/>
    <p:sldId id="396" r:id="rId56"/>
    <p:sldId id="397" r:id="rId57"/>
    <p:sldId id="399" r:id="rId58"/>
    <p:sldId id="398" r:id="rId59"/>
    <p:sldId id="400" r:id="rId60"/>
    <p:sldId id="401" r:id="rId61"/>
    <p:sldId id="403" r:id="rId62"/>
    <p:sldId id="40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38E91C-004B-D895-AA13-1E60C2D6AED9}" name="Greg Akroyd" initials="GA" userId="S::gakroyd@hfma.org::ae5e6351-9cd1-4936-a427-ff3dff1720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Chamberlain" initials="KC" lastIdx="29" clrIdx="0"/>
  <p:cmAuthor id="2" name="Greg Akroyd" initials="GA" lastIdx="29" clrIdx="1"/>
  <p:cmAuthor id="3" name="Tracy Packingham" initials="TP" lastIdx="12" clrIdx="2"/>
  <p:cmAuthor id="4" name="Todd Nelson" initials="TN" lastIdx="14" clrIdx="3"/>
  <p:cmAuthor id="5" name="Rich Lucas" initials="RL" lastIdx="5" clrIdx="4">
    <p:extLst>
      <p:ext uri="{19B8F6BF-5375-455C-9EA6-DF929625EA0E}">
        <p15:presenceInfo xmlns:p15="http://schemas.microsoft.com/office/powerpoint/2012/main" userId="S::rlucas@hfma.org::693a8b8d-8f5e-44ae-bbdc-219ba306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002E6D"/>
    <a:srgbClr val="119CD9"/>
    <a:srgbClr val="444545"/>
    <a:srgbClr val="FFFFFF"/>
    <a:srgbClr val="69767D"/>
    <a:srgbClr val="E5EAF0"/>
    <a:srgbClr val="C3D3DC"/>
    <a:srgbClr val="BDBFC0"/>
    <a:srgbClr val="8CC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85C2D-4D53-B186-4057-8E7FA9C0146B}" v="2" dt="2022-09-15T14:34:53.682"/>
    <p1510:client id="{04E59F22-1E13-9521-E9DB-F9877AAA5E3B}" v="15" dt="2022-09-27T18:39:04.832"/>
    <p1510:client id="{303889DC-24D0-16DB-4A1F-353C95DF51C8}" v="15" dt="2022-07-22T16:08:28.101"/>
    <p1510:client id="{5DE0C4AD-B9AA-EE4E-4A2D-288599F52500}" v="17" dt="2022-07-22T12:26:50.541"/>
    <p1510:client id="{66DB4CF2-29D3-5D5F-FF58-14C171E87172}" v="19" dt="2022-10-21T12:29:53.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0.13</c:v>
                </c:pt>
                <c:pt idx="1">
                  <c:v>0.25</c:v>
                </c:pt>
                <c:pt idx="2">
                  <c:v>0.28999999999999998</c:v>
                </c:pt>
                <c:pt idx="3">
                  <c:v>0.33</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981522246243"/>
          <c:y val="2.6497050140498853E-2"/>
          <c:w val="0.46196579118561204"/>
          <c:h val="0.66672552792574757"/>
        </c:manualLayout>
      </c:layout>
      <c:doughnutChart>
        <c:varyColors val="1"/>
        <c:ser>
          <c:idx val="0"/>
          <c:order val="0"/>
          <c:tx>
            <c:strRef>
              <c:f>Sheet1!$B$1</c:f>
              <c:strCache>
                <c:ptCount val="1"/>
                <c:pt idx="0">
                  <c:v>Job Function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AB-4EAF-98F9-995BA98D33F3}"/>
              </c:ext>
            </c:extLst>
          </c:dPt>
          <c:dPt>
            <c:idx val="1"/>
            <c:bubble3D val="0"/>
            <c:spPr>
              <a:solidFill>
                <a:srgbClr val="119CD9"/>
              </a:solidFill>
              <a:ln w="19050">
                <a:solidFill>
                  <a:schemeClr val="lt1"/>
                </a:solidFill>
              </a:ln>
              <a:effectLst/>
            </c:spPr>
            <c:extLst>
              <c:ext xmlns:c16="http://schemas.microsoft.com/office/drawing/2014/chart" uri="{C3380CC4-5D6E-409C-BE32-E72D297353CC}">
                <c16:uniqueId val="{00000003-DEAB-4EAF-98F9-995BA98D33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AB-4EAF-98F9-995BA98D33F3}"/>
              </c:ext>
            </c:extLst>
          </c:dPt>
          <c:dPt>
            <c:idx val="3"/>
            <c:bubble3D val="0"/>
            <c:spPr>
              <a:solidFill>
                <a:srgbClr val="002E6D"/>
              </a:solidFill>
              <a:ln w="19050">
                <a:solidFill>
                  <a:schemeClr val="lt1"/>
                </a:solidFill>
              </a:ln>
              <a:effectLst/>
            </c:spPr>
            <c:extLst>
              <c:ext xmlns:c16="http://schemas.microsoft.com/office/drawing/2014/chart" uri="{C3380CC4-5D6E-409C-BE32-E72D297353CC}">
                <c16:uniqueId val="{00000007-DEAB-4EAF-98F9-995BA98D33F3}"/>
              </c:ext>
            </c:extLst>
          </c:dPt>
          <c:dPt>
            <c:idx val="4"/>
            <c:bubble3D val="0"/>
            <c:spPr>
              <a:solidFill>
                <a:srgbClr val="00829C"/>
              </a:solidFill>
              <a:ln w="19050">
                <a:solidFill>
                  <a:schemeClr val="lt1"/>
                </a:solidFill>
              </a:ln>
              <a:effectLst/>
            </c:spPr>
            <c:extLst>
              <c:ext xmlns:c16="http://schemas.microsoft.com/office/drawing/2014/chart" uri="{C3380CC4-5D6E-409C-BE32-E72D297353CC}">
                <c16:uniqueId val="{00000009-DEAB-4EAF-98F9-995BA98D33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EAB-4EAF-98F9-995BA98D33F3}"/>
              </c:ext>
            </c:extLst>
          </c:dPt>
          <c:dPt>
            <c:idx val="6"/>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D-DEAB-4EAF-98F9-995BA98D33F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EAB-4EAF-98F9-995BA98D33F3}"/>
              </c:ext>
            </c:extLst>
          </c:dPt>
          <c:cat>
            <c:strRef>
              <c:f>Sheet1!$A$2:$A$9</c:f>
              <c:strCache>
                <c:ptCount val="8"/>
                <c:pt idx="0">
                  <c:v>Patient Financial Services</c:v>
                </c:pt>
                <c:pt idx="1">
                  <c:v>Finance</c:v>
                </c:pt>
                <c:pt idx="2">
                  <c:v>Patient Access</c:v>
                </c:pt>
                <c:pt idx="3">
                  <c:v>Revenue Cycle</c:v>
                </c:pt>
                <c:pt idx="4">
                  <c:v>Accounting</c:v>
                </c:pt>
                <c:pt idx="5">
                  <c:v>Administration and Operations</c:v>
                </c:pt>
                <c:pt idx="6">
                  <c:v>Health Information/Medical Records</c:v>
                </c:pt>
                <c:pt idx="7">
                  <c:v>Decision Support/BI/Analytics</c:v>
                </c:pt>
              </c:strCache>
            </c:strRef>
          </c:cat>
          <c:val>
            <c:numRef>
              <c:f>Sheet1!$B$2:$B$9</c:f>
              <c:numCache>
                <c:formatCode>General</c:formatCode>
                <c:ptCount val="8"/>
                <c:pt idx="0">
                  <c:v>10470</c:v>
                </c:pt>
                <c:pt idx="1">
                  <c:v>9728</c:v>
                </c:pt>
                <c:pt idx="2">
                  <c:v>8555</c:v>
                </c:pt>
                <c:pt idx="3">
                  <c:v>5234</c:v>
                </c:pt>
                <c:pt idx="4">
                  <c:v>4715</c:v>
                </c:pt>
                <c:pt idx="5">
                  <c:v>4443</c:v>
                </c:pt>
                <c:pt idx="6">
                  <c:v>3459</c:v>
                </c:pt>
                <c:pt idx="7">
                  <c:v>2840</c:v>
                </c:pt>
              </c:numCache>
            </c:numRef>
          </c:val>
          <c:extLst>
            <c:ext xmlns:c16="http://schemas.microsoft.com/office/drawing/2014/chart" uri="{C3380CC4-5D6E-409C-BE32-E72D297353CC}">
              <c16:uniqueId val="{00000000-F647-4C0E-B85E-12247A24CA6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4247465222790978"/>
          <c:y val="0.67337881013640188"/>
          <c:w val="0.73341017064980973"/>
          <c:h val="0.326621189863598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0.34</c:v>
                </c:pt>
                <c:pt idx="1">
                  <c:v>0.33</c:v>
                </c:pt>
                <c:pt idx="2">
                  <c:v>0.33</c:v>
                </c:pt>
                <c:pt idx="3">
                  <c:v>0.17</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7.0000000000000007E-2</c:v>
                </c:pt>
                <c:pt idx="1">
                  <c:v>0.21</c:v>
                </c:pt>
                <c:pt idx="2">
                  <c:v>0.57999999999999996</c:v>
                </c:pt>
                <c:pt idx="3">
                  <c:v>0.14000000000000001</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c:v>
                </c:pt>
                <c:pt idx="1">
                  <c:v>Business Partners</c:v>
                </c:pt>
                <c:pt idx="2">
                  <c:v>Physician Groups</c:v>
                </c:pt>
                <c:pt idx="3">
                  <c:v>Health Plans</c:v>
                </c:pt>
                <c:pt idx="4">
                  <c:v>Other</c:v>
                </c:pt>
              </c:strCache>
            </c:strRef>
          </c:cat>
          <c:val>
            <c:numRef>
              <c:f>Sheet1!$B$2:$B$6</c:f>
              <c:numCache>
                <c:formatCode>General</c:formatCode>
                <c:ptCount val="5"/>
                <c:pt idx="0">
                  <c:v>0.5</c:v>
                </c:pt>
                <c:pt idx="1">
                  <c:v>0.3</c:v>
                </c:pt>
                <c:pt idx="2">
                  <c:v>0.06</c:v>
                </c:pt>
                <c:pt idx="3">
                  <c:v>0.03</c:v>
                </c:pt>
                <c:pt idx="4">
                  <c:v>0.11</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Systems</c:v>
                </c:pt>
                <c:pt idx="1">
                  <c:v>Business Partners</c:v>
                </c:pt>
                <c:pt idx="2">
                  <c:v>Physician Groups</c:v>
                </c:pt>
                <c:pt idx="3">
                  <c:v>Health Plans</c:v>
                </c:pt>
                <c:pt idx="4">
                  <c:v>Other</c:v>
                </c:pt>
              </c:strCache>
            </c:strRef>
          </c:cat>
          <c:val>
            <c:numRef>
              <c:f>Sheet1!$B$2:$B$6</c:f>
              <c:numCache>
                <c:formatCode>General</c:formatCode>
                <c:ptCount val="5"/>
                <c:pt idx="0">
                  <c:v>0.79</c:v>
                </c:pt>
                <c:pt idx="1">
                  <c:v>0.21</c:v>
                </c:pt>
                <c:pt idx="2">
                  <c:v>0</c:v>
                </c:pt>
                <c:pt idx="3">
                  <c:v>0</c:v>
                </c:pt>
                <c:pt idx="4">
                  <c:v>0</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Sheet1!$A$2:$A$3</c:f>
              <c:strCache>
                <c:ptCount val="2"/>
                <c:pt idx="0">
                  <c:v>Individual</c:v>
                </c:pt>
                <c:pt idx="1">
                  <c:v>Enterprise</c:v>
                </c:pt>
              </c:strCache>
            </c:strRef>
          </c:cat>
          <c:val>
            <c:numRef>
              <c:f>Sheet1!$B$2:$B$3</c:f>
              <c:numCache>
                <c:formatCode>General</c:formatCode>
                <c:ptCount val="2"/>
                <c:pt idx="0">
                  <c:v>0.28000000000000003</c:v>
                </c:pt>
                <c:pt idx="1">
                  <c:v>0.72</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DA59E-27DE-481C-9EF8-ADA0E59A2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12</a:t>
            </a:fld>
            <a:endParaRPr lang="en-US"/>
          </a:p>
        </p:txBody>
      </p:sp>
    </p:spTree>
    <p:extLst>
      <p:ext uri="{BB962C8B-B14F-4D97-AF65-F5344CB8AC3E}">
        <p14:creationId xmlns:p14="http://schemas.microsoft.com/office/powerpoint/2010/main" val="187639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13</a:t>
            </a:fld>
            <a:endParaRPr lang="en-US"/>
          </a:p>
        </p:txBody>
      </p:sp>
    </p:spTree>
    <p:extLst>
      <p:ext uri="{BB962C8B-B14F-4D97-AF65-F5344CB8AC3E}">
        <p14:creationId xmlns:p14="http://schemas.microsoft.com/office/powerpoint/2010/main" val="333144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16</a:t>
            </a:fld>
            <a:endParaRPr lang="en-US"/>
          </a:p>
        </p:txBody>
      </p:sp>
    </p:spTree>
    <p:extLst>
      <p:ext uri="{BB962C8B-B14F-4D97-AF65-F5344CB8AC3E}">
        <p14:creationId xmlns:p14="http://schemas.microsoft.com/office/powerpoint/2010/main" val="31140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HFMA provides two ways to join: individual memberships and our group or organizational memberships, known as Enterprise.</a:t>
            </a:r>
          </a:p>
        </p:txBody>
      </p:sp>
      <p:sp>
        <p:nvSpPr>
          <p:cNvPr id="4" name="Slide Number Placeholder 3"/>
          <p:cNvSpPr>
            <a:spLocks noGrp="1"/>
          </p:cNvSpPr>
          <p:nvPr>
            <p:ph type="sldNum" sz="quarter" idx="5"/>
          </p:nvPr>
        </p:nvSpPr>
        <p:spPr/>
        <p:txBody>
          <a:bodyPr/>
          <a:lstStyle/>
          <a:p>
            <a:fld id="{ADF7AB9A-7421-8B48-9209-69D15362C7CB}" type="slidenum">
              <a:rPr lang="en-US" smtClean="0"/>
              <a:t>18</a:t>
            </a:fld>
            <a:endParaRPr lang="en-US"/>
          </a:p>
        </p:txBody>
      </p:sp>
    </p:spTree>
    <p:extLst>
      <p:ext uri="{BB962C8B-B14F-4D97-AF65-F5344CB8AC3E}">
        <p14:creationId xmlns:p14="http://schemas.microsoft.com/office/powerpoint/2010/main" val="131046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Enterprise Means for Current HFMA Members</a:t>
            </a:r>
          </a:p>
          <a:p>
            <a:pPr marL="168275">
              <a:lnSpc>
                <a:spcPct val="110000"/>
              </a:lnSpc>
              <a:spcBef>
                <a:spcPts val="0"/>
              </a:spcBef>
              <a:spcAft>
                <a:spcPts val="1200"/>
              </a:spcAft>
            </a:pPr>
            <a:r>
              <a:rPr lang="en-US"/>
              <a:t> - </a:t>
            </a:r>
            <a:r>
              <a:rPr lang="en-US" b="0"/>
              <a:t>Individual membership and benefits will not change. These members simply roll over into the Enterprise account.</a:t>
            </a:r>
            <a:endParaRPr lang="en-US"/>
          </a:p>
          <a:p>
            <a:pPr marL="168275">
              <a:lnSpc>
                <a:spcPct val="110000"/>
              </a:lnSpc>
              <a:spcBef>
                <a:spcPts val="0"/>
              </a:spcBef>
              <a:spcAft>
                <a:spcPts val="1200"/>
              </a:spcAft>
            </a:pPr>
            <a:r>
              <a:rPr lang="en-US" b="0"/>
              <a:t>- Common ground and shared experiences with a wider range of people.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latin typeface="Arial"/>
                <a:cs typeface="Arial"/>
              </a:rPr>
              <a:t>Ability for providers to leverage performance benchmarking with preferred MAP App access pricing.</a:t>
            </a:r>
          </a:p>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a:p>
        </p:txBody>
      </p:sp>
    </p:spTree>
    <p:extLst>
      <p:ext uri="{BB962C8B-B14F-4D97-AF65-F5344CB8AC3E}">
        <p14:creationId xmlns:p14="http://schemas.microsoft.com/office/powerpoint/2010/main" val="74832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20</a:t>
            </a:fld>
            <a:endParaRPr lang="en-US"/>
          </a:p>
        </p:txBody>
      </p:sp>
    </p:spTree>
    <p:extLst>
      <p:ext uri="{BB962C8B-B14F-4D97-AF65-F5344CB8AC3E}">
        <p14:creationId xmlns:p14="http://schemas.microsoft.com/office/powerpoint/2010/main" val="842511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a:p>
        </p:txBody>
      </p:sp>
    </p:spTree>
    <p:extLst>
      <p:ext uri="{BB962C8B-B14F-4D97-AF65-F5344CB8AC3E}">
        <p14:creationId xmlns:p14="http://schemas.microsoft.com/office/powerpoint/2010/main" val="403003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22</a:t>
            </a:fld>
            <a:endParaRPr lang="en-US"/>
          </a:p>
        </p:txBody>
      </p:sp>
    </p:spTree>
    <p:extLst>
      <p:ext uri="{BB962C8B-B14F-4D97-AF65-F5344CB8AC3E}">
        <p14:creationId xmlns:p14="http://schemas.microsoft.com/office/powerpoint/2010/main" val="237817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23</a:t>
            </a:fld>
            <a:endParaRPr lang="en-US"/>
          </a:p>
        </p:txBody>
      </p:sp>
    </p:spTree>
    <p:extLst>
      <p:ext uri="{BB962C8B-B14F-4D97-AF65-F5344CB8AC3E}">
        <p14:creationId xmlns:p14="http://schemas.microsoft.com/office/powerpoint/2010/main" val="207797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member is provided free membership in one local chapter. In addition, they can get communications from additional chapters, if interested.</a:t>
            </a: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a:p>
        </p:txBody>
      </p:sp>
    </p:spTree>
    <p:extLst>
      <p:ext uri="{BB962C8B-B14F-4D97-AF65-F5344CB8AC3E}">
        <p14:creationId xmlns:p14="http://schemas.microsoft.com/office/powerpoint/2010/main" val="1407706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a:t>
            </a:fld>
            <a:endParaRPr lang="en-US"/>
          </a:p>
        </p:txBody>
      </p:sp>
    </p:spTree>
    <p:extLst>
      <p:ext uri="{BB962C8B-B14F-4D97-AF65-F5344CB8AC3E}">
        <p14:creationId xmlns:p14="http://schemas.microsoft.com/office/powerpoint/2010/main" val="49901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physician colleagues to attend HFMA’s Annual Conference for a deep dive educational experience in the most pressing challenges facing physicians and practice executives. </a:t>
            </a:r>
            <a:endParaRPr lang="en-US">
              <a:cs typeface="Calibri"/>
            </a:endParaRPr>
          </a:p>
          <a:p>
            <a:pPr marL="171450" indent="-171450">
              <a:buFont typeface="Arial"/>
              <a:buChar char="•"/>
            </a:pPr>
            <a:endParaRPr lang="en-US">
              <a:cs typeface="Calibri"/>
            </a:endParaRPr>
          </a:p>
          <a:p>
            <a:pPr marL="171450" indent="-171450">
              <a:buFont typeface="Arial"/>
              <a:buChar char="•"/>
            </a:pPr>
            <a:r>
              <a:rPr lang="en-US"/>
              <a:t>Sign up for Physician Business Adviser, a free e-newsletter, &amp; forward it to your physician colleagues so they can subscribe, too. </a:t>
            </a:r>
            <a:endParaRPr lang="en-US">
              <a:cs typeface="Calibri"/>
            </a:endParaRPr>
          </a:p>
          <a:p>
            <a:pPr marL="171450" indent="-171450">
              <a:buFont typeface="Arial"/>
              <a:buChar char="•"/>
            </a:pPr>
            <a:endParaRPr lang="en-US">
              <a:cs typeface="Calibri"/>
            </a:endParaRPr>
          </a:p>
          <a:p>
            <a:pPr marL="171450" indent="-171450">
              <a:buFont typeface="Arial"/>
              <a:buChar char="•"/>
            </a:pPr>
            <a:r>
              <a:rPr lang="en-US"/>
              <a:t>Suggest that physicians and physician practice executives check out HFMA’s webinars on topics of interest to them, such as the Quality Payment Program.  </a:t>
            </a:r>
            <a:endParaRPr lang="en-US">
              <a:cs typeface="Calibri"/>
            </a:endParaRPr>
          </a:p>
          <a:p>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25</a:t>
            </a:fld>
            <a:endParaRPr lang="en-US"/>
          </a:p>
        </p:txBody>
      </p:sp>
    </p:spTree>
    <p:extLst>
      <p:ext uri="{BB962C8B-B14F-4D97-AF65-F5344CB8AC3E}">
        <p14:creationId xmlns:p14="http://schemas.microsoft.com/office/powerpoint/2010/main" val="3662248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health plan colleagues to attend HFMA’s Annual Conference to network and hear first-hand about how physicians, providers, and health plans are collaborating in novel ways to improve quality while reducing costs.</a:t>
            </a: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26</a:t>
            </a:fld>
            <a:endParaRPr lang="en-US"/>
          </a:p>
        </p:txBody>
      </p:sp>
    </p:spTree>
    <p:extLst>
      <p:ext uri="{BB962C8B-B14F-4D97-AF65-F5344CB8AC3E}">
        <p14:creationId xmlns:p14="http://schemas.microsoft.com/office/powerpoint/2010/main" val="93921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28</a:t>
            </a:fld>
            <a:endParaRPr lang="en-US"/>
          </a:p>
        </p:txBody>
      </p:sp>
    </p:spTree>
    <p:extLst>
      <p:ext uri="{BB962C8B-B14F-4D97-AF65-F5344CB8AC3E}">
        <p14:creationId xmlns:p14="http://schemas.microsoft.com/office/powerpoint/2010/main" val="158741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summarize, HFMA’s business model is to make it more user-friendly and contemporary for our members…more like what they’ve come to expect from other online entities.</a:t>
            </a:r>
            <a:endParaRPr lang="en-US">
              <a:cs typeface="Calibri"/>
            </a:endParaRPr>
          </a:p>
          <a:p>
            <a:endParaRPr lang="en-US">
              <a:cs typeface="Calibri"/>
            </a:endParaRPr>
          </a:p>
          <a:p>
            <a:r>
              <a:rPr lang="en-US"/>
              <a:t>•We have moved away from transactions…and about evolving improved member experiences.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29</a:t>
            </a:fld>
            <a:endParaRPr lang="en-US"/>
          </a:p>
        </p:txBody>
      </p:sp>
    </p:spTree>
    <p:extLst>
      <p:ext uri="{BB962C8B-B14F-4D97-AF65-F5344CB8AC3E}">
        <p14:creationId xmlns:p14="http://schemas.microsoft.com/office/powerpoint/2010/main" val="3467254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30</a:t>
            </a:fld>
            <a:endParaRPr lang="en-US"/>
          </a:p>
        </p:txBody>
      </p:sp>
    </p:spTree>
    <p:extLst>
      <p:ext uri="{BB962C8B-B14F-4D97-AF65-F5344CB8AC3E}">
        <p14:creationId xmlns:p14="http://schemas.microsoft.com/office/powerpoint/2010/main" val="39904507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31</a:t>
            </a:fld>
            <a:endParaRPr lang="en-US"/>
          </a:p>
        </p:txBody>
      </p:sp>
    </p:spTree>
    <p:extLst>
      <p:ext uri="{BB962C8B-B14F-4D97-AF65-F5344CB8AC3E}">
        <p14:creationId xmlns:p14="http://schemas.microsoft.com/office/powerpoint/2010/main" val="659276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en-US">
                <a:cs typeface="Calibri"/>
              </a:rPr>
              <a:t>More than 70 hours of webinars on topics that matter most to your success.</a:t>
            </a:r>
          </a:p>
          <a:p>
            <a:pPr marL="171450" indent="-171450">
              <a:buFontTx/>
              <a:buChar char="-"/>
              <a:defRPr/>
            </a:pPr>
            <a:r>
              <a:rPr lang="en-US">
                <a:cs typeface="Calibri"/>
              </a:rPr>
              <a:t>Virtual and live (when we can meet live again) healthcare finance education – with specific focus on revenue cycle and financial sustainability</a:t>
            </a:r>
          </a:p>
        </p:txBody>
      </p:sp>
      <p:sp>
        <p:nvSpPr>
          <p:cNvPr id="4" name="Slide Number Placeholder 3"/>
          <p:cNvSpPr>
            <a:spLocks noGrp="1"/>
          </p:cNvSpPr>
          <p:nvPr>
            <p:ph type="sldNum" sz="quarter" idx="5"/>
          </p:nvPr>
        </p:nvSpPr>
        <p:spPr/>
        <p:txBody>
          <a:bodyPr/>
          <a:lstStyle/>
          <a:p>
            <a:fld id="{ADF7AB9A-7421-8B48-9209-69D15362C7CB}" type="slidenum">
              <a:rPr lang="en-US" smtClean="0"/>
              <a:t>32</a:t>
            </a:fld>
            <a:endParaRPr lang="en-US"/>
          </a:p>
        </p:txBody>
      </p:sp>
    </p:spTree>
    <p:extLst>
      <p:ext uri="{BB962C8B-B14F-4D97-AF65-F5344CB8AC3E}">
        <p14:creationId xmlns:p14="http://schemas.microsoft.com/office/powerpoint/2010/main" val="3888215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Launched new digital version of HFM – now available to read with an online reader, as well as mobile app for all mobile devices, including iPhones, tablets and all Android devices.</a:t>
            </a:r>
          </a:p>
        </p:txBody>
      </p:sp>
      <p:sp>
        <p:nvSpPr>
          <p:cNvPr id="4" name="Slide Number Placeholder 3"/>
          <p:cNvSpPr>
            <a:spLocks noGrp="1"/>
          </p:cNvSpPr>
          <p:nvPr>
            <p:ph type="sldNum" sz="quarter" idx="5"/>
          </p:nvPr>
        </p:nvSpPr>
        <p:spPr/>
        <p:txBody>
          <a:bodyPr/>
          <a:lstStyle/>
          <a:p>
            <a:fld id="{ADF7AB9A-7421-8B48-9209-69D15362C7CB}" type="slidenum">
              <a:rPr lang="en-US" smtClean="0"/>
              <a:t>33</a:t>
            </a:fld>
            <a:endParaRPr lang="en-US"/>
          </a:p>
        </p:txBody>
      </p:sp>
    </p:spTree>
    <p:extLst>
      <p:ext uri="{BB962C8B-B14F-4D97-AF65-F5344CB8AC3E}">
        <p14:creationId xmlns:p14="http://schemas.microsoft.com/office/powerpoint/2010/main" val="2928104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34</a:t>
            </a:fld>
            <a:endParaRPr lang="en-US"/>
          </a:p>
        </p:txBody>
      </p:sp>
    </p:spTree>
    <p:extLst>
      <p:ext uri="{BB962C8B-B14F-4D97-AF65-F5344CB8AC3E}">
        <p14:creationId xmlns:p14="http://schemas.microsoft.com/office/powerpoint/2010/main" val="2384895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35</a:t>
            </a:fld>
            <a:endParaRPr lang="en-US"/>
          </a:p>
        </p:txBody>
      </p:sp>
    </p:spTree>
    <p:extLst>
      <p:ext uri="{BB962C8B-B14F-4D97-AF65-F5344CB8AC3E}">
        <p14:creationId xmlns:p14="http://schemas.microsoft.com/office/powerpoint/2010/main" val="1722691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a:t>
            </a:fld>
            <a:endParaRPr lang="en-US"/>
          </a:p>
        </p:txBody>
      </p:sp>
    </p:spTree>
    <p:extLst>
      <p:ext uri="{BB962C8B-B14F-4D97-AF65-F5344CB8AC3E}">
        <p14:creationId xmlns:p14="http://schemas.microsoft.com/office/powerpoint/2010/main" val="78077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HFMA Daily: uses Artificial Intelligence to learn preferences over time and deliver targeted healthcare finance content.</a:t>
            </a:r>
          </a:p>
          <a:p>
            <a:pPr marL="171450" indent="-171450">
              <a:buFontTx/>
              <a:buChar char="-"/>
            </a:pPr>
            <a:endParaRPr lang="en-US">
              <a:cs typeface="Calibri"/>
            </a:endParaRPr>
          </a:p>
          <a:p>
            <a:pPr marL="171450" indent="-171450">
              <a:buFontTx/>
              <a:buChar char="-"/>
            </a:pPr>
            <a:r>
              <a:rPr lang="en-US">
                <a:cs typeface="Calibri"/>
              </a:rPr>
              <a:t>hfma.org: updated regularly with the most news, feature articles and industry blogs.</a:t>
            </a:r>
          </a:p>
          <a:p>
            <a:pPr marL="171450" indent="-171450">
              <a:buFontTx/>
              <a:buChar char="-"/>
            </a:pPr>
            <a:endParaRPr lang="en-US">
              <a:cs typeface="Calibri"/>
            </a:endParaRPr>
          </a:p>
          <a:p>
            <a:pPr marL="171450" indent="-171450">
              <a:buFontTx/>
              <a:buChar char="-"/>
            </a:pPr>
            <a:r>
              <a:rPr lang="en-US">
                <a:cs typeface="Calibri"/>
              </a:rPr>
              <a:t> HFMA Community: your place to network, crowdsource ideas, share expertise and solutions, ask questions of your colleagues and more.</a:t>
            </a:r>
          </a:p>
          <a:p>
            <a:pPr marL="171450" indent="-171450">
              <a:buFontTx/>
              <a:buChar char="-"/>
            </a:pPr>
            <a:endParaRPr lang="en-US">
              <a:cs typeface="Calibri"/>
            </a:endParaRPr>
          </a:p>
          <a:p>
            <a:pPr marL="171450" indent="-171450">
              <a:buFontTx/>
              <a:buChar char="-"/>
            </a:pPr>
            <a:r>
              <a:rPr lang="en-US">
                <a:cs typeface="Calibri"/>
              </a:rPr>
              <a:t>HFMA social help channels keep you connected. </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36</a:t>
            </a:fld>
            <a:endParaRPr lang="en-US"/>
          </a:p>
        </p:txBody>
      </p:sp>
    </p:spTree>
    <p:extLst>
      <p:ext uri="{BB962C8B-B14F-4D97-AF65-F5344CB8AC3E}">
        <p14:creationId xmlns:p14="http://schemas.microsoft.com/office/powerpoint/2010/main" val="353462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37</a:t>
            </a:fld>
            <a:endParaRPr lang="en-US"/>
          </a:p>
        </p:txBody>
      </p:sp>
    </p:spTree>
    <p:extLst>
      <p:ext uri="{BB962C8B-B14F-4D97-AF65-F5344CB8AC3E}">
        <p14:creationId xmlns:p14="http://schemas.microsoft.com/office/powerpoint/2010/main" val="2885555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membership “button” on the top left is where you have central access to your HFMA account.</a:t>
            </a:r>
          </a:p>
          <a:p>
            <a:endParaRPr lang="en-US"/>
          </a:p>
          <a:p>
            <a:endParaRPr lang="en-US">
              <a:cs typeface="Calibri"/>
            </a:endParaRPr>
          </a:p>
          <a:p>
            <a:pPr marL="171450" indent="-171450">
              <a:buFontTx/>
              <a:buChar char="-"/>
            </a:pPr>
            <a:r>
              <a:rPr lang="en-US">
                <a:cs typeface="Calibri"/>
              </a:rPr>
              <a:t>Managing your HFMA account is now centralized. From tracking CPE to paying your dues, from setting communication preferences to referring friends and associates to join, all activities are easily managed online. </a:t>
            </a:r>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Most online content is now member-only access. (Registered Guests only get up to 5 pieces of content per month)</a:t>
            </a:r>
            <a:endParaRPr lang="en-US">
              <a:cs typeface="Calibri"/>
            </a:endParaRP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38</a:t>
            </a:fld>
            <a:endParaRPr lang="en-US"/>
          </a:p>
        </p:txBody>
      </p:sp>
    </p:spTree>
    <p:extLst>
      <p:ext uri="{BB962C8B-B14F-4D97-AF65-F5344CB8AC3E}">
        <p14:creationId xmlns:p14="http://schemas.microsoft.com/office/powerpoint/2010/main" val="129832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Choose the topics that are most relevant to you.</a:t>
            </a:r>
          </a:p>
          <a:p>
            <a:pPr marL="171450" indent="-171450">
              <a:buFontTx/>
              <a:buChar char="-"/>
            </a:pPr>
            <a:r>
              <a:rPr lang="en-US">
                <a:cs typeface="Calibri"/>
              </a:rPr>
              <a:t>Allows you to build your very own personal FOR YOU page on the HFMA website, which assembles content, meetings, webinars and other information from only those areas you selected.</a:t>
            </a: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39</a:t>
            </a:fld>
            <a:endParaRPr lang="en-US"/>
          </a:p>
        </p:txBody>
      </p:sp>
    </p:spTree>
    <p:extLst>
      <p:ext uri="{BB962C8B-B14F-4D97-AF65-F5344CB8AC3E}">
        <p14:creationId xmlns:p14="http://schemas.microsoft.com/office/powerpoint/2010/main" val="3794065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panose="020B0604020202020204" pitchFamily="34" charset="0"/>
              <a:buChar char="•"/>
            </a:pPr>
            <a:r>
              <a:rPr lang="en-US">
                <a:cs typeface="Calibri"/>
              </a:rPr>
              <a:t>HFMA members get a personalized web experience, whereby each member can build a custom home page on hfma.org by choosing those topics on interest that are most relevant. </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r>
              <a:rPr lang="en-US">
                <a:cs typeface="Calibri"/>
              </a:rPr>
              <a:t>Making easy edits to these subject matters assembles articles, education events and other digital assets on the member’s For You page within their HFMA online account.</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a:p>
            <a:r>
              <a:rPr lang="en-US"/>
              <a:t>•First, the “For You” section…which you can access from the navigation bar at the top of the home page. </a:t>
            </a:r>
            <a:endParaRPr lang="en-US">
              <a:cs typeface="Calibri"/>
            </a:endParaRPr>
          </a:p>
          <a:p>
            <a:endParaRPr lang="en-US">
              <a:cs typeface="Calibri"/>
            </a:endParaRPr>
          </a:p>
          <a:p>
            <a:r>
              <a:rPr lang="en-US"/>
              <a:t>•Here, you will have the ability to “personalize” your online experience by letting us know more about you and your professional interests.</a:t>
            </a:r>
            <a:endParaRPr lang="en-US">
              <a:cs typeface="Calibri"/>
            </a:endParaRPr>
          </a:p>
          <a:p>
            <a:endParaRPr lang="en-US">
              <a:cs typeface="Calibri"/>
            </a:endParaRPr>
          </a:p>
          <a:p>
            <a:r>
              <a:rPr lang="en-US"/>
              <a:t>•That way, the content you’re most interested in will be what you see first.</a:t>
            </a:r>
            <a:endParaRPr lang="en-US">
              <a:cs typeface="Calibri"/>
            </a:endParaRP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40</a:t>
            </a:fld>
            <a:endParaRPr lang="en-US"/>
          </a:p>
        </p:txBody>
      </p:sp>
    </p:spTree>
    <p:extLst>
      <p:ext uri="{BB962C8B-B14F-4D97-AF65-F5344CB8AC3E}">
        <p14:creationId xmlns:p14="http://schemas.microsoft.com/office/powerpoint/2010/main" val="28491305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41</a:t>
            </a:fld>
            <a:endParaRPr lang="en-US"/>
          </a:p>
        </p:txBody>
      </p:sp>
    </p:spTree>
    <p:extLst>
      <p:ext uri="{BB962C8B-B14F-4D97-AF65-F5344CB8AC3E}">
        <p14:creationId xmlns:p14="http://schemas.microsoft.com/office/powerpoint/2010/main" val="1383141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Cut through the clutter when you choose what you communications you want to get from HFMA.</a:t>
            </a:r>
          </a:p>
        </p:txBody>
      </p:sp>
      <p:sp>
        <p:nvSpPr>
          <p:cNvPr id="4" name="Slide Number Placeholder 3"/>
          <p:cNvSpPr>
            <a:spLocks noGrp="1"/>
          </p:cNvSpPr>
          <p:nvPr>
            <p:ph type="sldNum" sz="quarter" idx="5"/>
          </p:nvPr>
        </p:nvSpPr>
        <p:spPr/>
        <p:txBody>
          <a:bodyPr/>
          <a:lstStyle/>
          <a:p>
            <a:fld id="{ADF7AB9A-7421-8B48-9209-69D15362C7CB}" type="slidenum">
              <a:rPr lang="en-US" smtClean="0"/>
              <a:t>42</a:t>
            </a:fld>
            <a:endParaRPr lang="en-US"/>
          </a:p>
        </p:txBody>
      </p:sp>
    </p:spTree>
    <p:extLst>
      <p:ext uri="{BB962C8B-B14F-4D97-AF65-F5344CB8AC3E}">
        <p14:creationId xmlns:p14="http://schemas.microsoft.com/office/powerpoint/2010/main" val="4001407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Another feature of the new site that we’re especially excited about is the opportunity to become active in HFMA’s online community and conversations.</a:t>
            </a:r>
            <a:endParaRPr lang="en-US">
              <a:cs typeface="Calibri"/>
            </a:endParaRPr>
          </a:p>
          <a:p>
            <a:endParaRPr lang="en-US">
              <a:cs typeface="Calibri"/>
            </a:endParaRPr>
          </a:p>
          <a:p>
            <a:r>
              <a:rPr lang="en-US"/>
              <a:t>•Think of it as a professional social media site...similar to LinkedIn</a:t>
            </a:r>
            <a:endParaRPr lang="en-US">
              <a:cs typeface="Calibri"/>
            </a:endParaRPr>
          </a:p>
          <a:p>
            <a:endParaRPr lang="en-US">
              <a:cs typeface="Calibri"/>
            </a:endParaRPr>
          </a:p>
          <a:p>
            <a:r>
              <a:rPr lang="en-US"/>
              <a:t>•Included in this area will be access to HFMA’s membership directory…discussion boards…and subgroups of the larger community, such as chapters and topic-related forums.</a:t>
            </a:r>
            <a:endParaRPr lang="en-US">
              <a:cs typeface="Calibri"/>
            </a:endParaRPr>
          </a:p>
          <a:p>
            <a:endParaRPr lang="en-US">
              <a:cs typeface="Calibri"/>
            </a:endParaRPr>
          </a:p>
          <a:p>
            <a:r>
              <a:rPr lang="en-US"/>
              <a:t>•Members have the ability to contribute to the community by writing and sharing their expertise with others the HFMA site.</a:t>
            </a:r>
            <a:endParaRPr lang="en-US">
              <a:cs typeface="Calibri"/>
            </a:endParaRPr>
          </a:p>
          <a:p>
            <a:endParaRPr lang="en-US">
              <a:cs typeface="Calibri"/>
            </a:endParaRPr>
          </a:p>
          <a:p>
            <a:r>
              <a:rPr lang="en-US"/>
              <a:t>•We are seeing a growing number of HFMA members being active in the community, especially since the surge of the coronavirus.</a:t>
            </a: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43</a:t>
            </a:fld>
            <a:endParaRPr lang="en-US"/>
          </a:p>
        </p:txBody>
      </p:sp>
    </p:spTree>
    <p:extLst>
      <p:ext uri="{BB962C8B-B14F-4D97-AF65-F5344CB8AC3E}">
        <p14:creationId xmlns:p14="http://schemas.microsoft.com/office/powerpoint/2010/main" val="3040084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 </a:t>
            </a:r>
          </a:p>
        </p:txBody>
      </p:sp>
      <p:sp>
        <p:nvSpPr>
          <p:cNvPr id="4" name="Slide Number Placeholder 3"/>
          <p:cNvSpPr>
            <a:spLocks noGrp="1"/>
          </p:cNvSpPr>
          <p:nvPr>
            <p:ph type="sldNum" sz="quarter" idx="5"/>
          </p:nvPr>
        </p:nvSpPr>
        <p:spPr/>
        <p:txBody>
          <a:bodyPr/>
          <a:lstStyle/>
          <a:p>
            <a:fld id="{ADF7AB9A-7421-8B48-9209-69D15362C7CB}" type="slidenum">
              <a:rPr lang="en-US" smtClean="0"/>
              <a:t>44</a:t>
            </a:fld>
            <a:endParaRPr lang="en-US"/>
          </a:p>
        </p:txBody>
      </p:sp>
    </p:spTree>
    <p:extLst>
      <p:ext uri="{BB962C8B-B14F-4D97-AF65-F5344CB8AC3E}">
        <p14:creationId xmlns:p14="http://schemas.microsoft.com/office/powerpoint/2010/main" val="1095025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Add networking photos from LTC</a:t>
            </a:r>
          </a:p>
        </p:txBody>
      </p:sp>
      <p:sp>
        <p:nvSpPr>
          <p:cNvPr id="4" name="Slide Number Placeholder 3"/>
          <p:cNvSpPr>
            <a:spLocks noGrp="1"/>
          </p:cNvSpPr>
          <p:nvPr>
            <p:ph type="sldNum" sz="quarter" idx="5"/>
          </p:nvPr>
        </p:nvSpPr>
        <p:spPr/>
        <p:txBody>
          <a:bodyPr/>
          <a:lstStyle/>
          <a:p>
            <a:fld id="{ADF7AB9A-7421-8B48-9209-69D15362C7CB}" type="slidenum">
              <a:rPr lang="en-US" smtClean="0"/>
              <a:t>46</a:t>
            </a:fld>
            <a:endParaRPr lang="en-US"/>
          </a:p>
        </p:txBody>
      </p:sp>
    </p:spTree>
    <p:extLst>
      <p:ext uri="{BB962C8B-B14F-4D97-AF65-F5344CB8AC3E}">
        <p14:creationId xmlns:p14="http://schemas.microsoft.com/office/powerpoint/2010/main" val="39490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5</a:t>
            </a:fld>
            <a:endParaRPr lang="en-US"/>
          </a:p>
        </p:txBody>
      </p:sp>
    </p:spTree>
    <p:extLst>
      <p:ext uri="{BB962C8B-B14F-4D97-AF65-F5344CB8AC3E}">
        <p14:creationId xmlns:p14="http://schemas.microsoft.com/office/powerpoint/2010/main" val="1625384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48</a:t>
            </a:fld>
            <a:endParaRPr lang="en-US"/>
          </a:p>
        </p:txBody>
      </p:sp>
    </p:spTree>
    <p:extLst>
      <p:ext uri="{BB962C8B-B14F-4D97-AF65-F5344CB8AC3E}">
        <p14:creationId xmlns:p14="http://schemas.microsoft.com/office/powerpoint/2010/main" val="827595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Feel free to pull these slides into the deck should your audience extend to clinical leaders and/or you would like to highlight HFMA resources for clinical leaders in your presentation.</a:t>
            </a:r>
          </a:p>
        </p:txBody>
      </p:sp>
      <p:sp>
        <p:nvSpPr>
          <p:cNvPr id="4" name="Slide Number Placeholder 3"/>
          <p:cNvSpPr>
            <a:spLocks noGrp="1"/>
          </p:cNvSpPr>
          <p:nvPr>
            <p:ph type="sldNum" sz="quarter" idx="5"/>
          </p:nvPr>
        </p:nvSpPr>
        <p:spPr/>
        <p:txBody>
          <a:bodyPr/>
          <a:lstStyle/>
          <a:p>
            <a:fld id="{ADF7AB9A-7421-8B48-9209-69D15362C7CB}" type="slidenum">
              <a:rPr lang="en-US" smtClean="0"/>
              <a:t>49</a:t>
            </a:fld>
            <a:endParaRPr lang="en-US"/>
          </a:p>
        </p:txBody>
      </p:sp>
    </p:spTree>
    <p:extLst>
      <p:ext uri="{BB962C8B-B14F-4D97-AF65-F5344CB8AC3E}">
        <p14:creationId xmlns:p14="http://schemas.microsoft.com/office/powerpoint/2010/main" val="960711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defRPr/>
            </a:pPr>
            <a:r>
              <a:rPr lang="en-US"/>
              <a:t>The Physician Business Adviser delivers insightful, real-world, and relevant business and financial advice for more than 45,000 physician leaders</a:t>
            </a:r>
            <a:endParaRPr lang="en-US">
              <a:cs typeface="Calibri"/>
            </a:endParaRPr>
          </a:p>
          <a:p>
            <a:pPr>
              <a:buFont typeface="Arial"/>
              <a:buChar char="•"/>
              <a:defRPr/>
            </a:pPr>
            <a:r>
              <a:rPr lang="en-US"/>
              <a:t>To subscribe, sign-up at: </a:t>
            </a:r>
            <a:r>
              <a:rPr lang="en-US" err="1"/>
              <a:t>Hfma.org</a:t>
            </a:r>
            <a:r>
              <a:rPr lang="en-US"/>
              <a:t>/leadership/physician </a:t>
            </a:r>
          </a:p>
          <a:p>
            <a:pPr marL="171450" indent="-171450">
              <a:buFont typeface="Arial"/>
              <a:buChar char="•"/>
              <a:defRP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50</a:t>
            </a:fld>
            <a:endParaRPr lang="en-US"/>
          </a:p>
        </p:txBody>
      </p:sp>
    </p:spTree>
    <p:extLst>
      <p:ext uri="{BB962C8B-B14F-4D97-AF65-F5344CB8AC3E}">
        <p14:creationId xmlns:p14="http://schemas.microsoft.com/office/powerpoint/2010/main" val="14963844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This course is certified for 13.5 AMA PRA Category 1 CreditsTM for physicians as well as continuing education credit for dentists, pharmacists, nurses, and health care executives offering hours toward Fellows of the American College of Healthcare Executives (FACHE) designation</a:t>
            </a:r>
          </a:p>
          <a:p>
            <a:pPr>
              <a:defRP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51</a:t>
            </a:fld>
            <a:endParaRPr lang="en-US"/>
          </a:p>
        </p:txBody>
      </p:sp>
    </p:spTree>
    <p:extLst>
      <p:ext uri="{BB962C8B-B14F-4D97-AF65-F5344CB8AC3E}">
        <p14:creationId xmlns:p14="http://schemas.microsoft.com/office/powerpoint/2010/main" val="2381171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52</a:t>
            </a:fld>
            <a:endParaRPr lang="en-US"/>
          </a:p>
        </p:txBody>
      </p:sp>
    </p:spTree>
    <p:extLst>
      <p:ext uri="{BB962C8B-B14F-4D97-AF65-F5344CB8AC3E}">
        <p14:creationId xmlns:p14="http://schemas.microsoft.com/office/powerpoint/2010/main" val="24988482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Feel free to pull these slides into the deck should your audience extend to health plan leaders and/or you would like to highlight HFMA resources for health plan leaders in your presentation.</a:t>
            </a:r>
          </a:p>
        </p:txBody>
      </p:sp>
      <p:sp>
        <p:nvSpPr>
          <p:cNvPr id="4" name="Slide Number Placeholder 3"/>
          <p:cNvSpPr>
            <a:spLocks noGrp="1"/>
          </p:cNvSpPr>
          <p:nvPr>
            <p:ph type="sldNum" sz="quarter" idx="5"/>
          </p:nvPr>
        </p:nvSpPr>
        <p:spPr/>
        <p:txBody>
          <a:bodyPr/>
          <a:lstStyle/>
          <a:p>
            <a:fld id="{ADF7AB9A-7421-8B48-9209-69D15362C7CB}" type="slidenum">
              <a:rPr lang="en-US" smtClean="0"/>
              <a:t>53</a:t>
            </a:fld>
            <a:endParaRPr lang="en-US"/>
          </a:p>
        </p:txBody>
      </p:sp>
    </p:spTree>
    <p:extLst>
      <p:ext uri="{BB962C8B-B14F-4D97-AF65-F5344CB8AC3E}">
        <p14:creationId xmlns:p14="http://schemas.microsoft.com/office/powerpoint/2010/main" val="13565988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en-US">
                <a:cs typeface="Calibri"/>
              </a:rPr>
              <a:t>Check out the specific content dedicated to Health Plans within the Leadership publication</a:t>
            </a:r>
          </a:p>
          <a:p>
            <a:pPr marL="171450" indent="-171450">
              <a:buFont typeface="Arial"/>
              <a:buChar char="•"/>
              <a:defRPr/>
            </a:pPr>
            <a:r>
              <a:rPr lang="en-US">
                <a:cs typeface="Calibri"/>
              </a:rPr>
              <a:t>In-depth articles and analysis and blog posts focused on the health plan member</a:t>
            </a:r>
          </a:p>
          <a:p>
            <a:pPr marL="171450" indent="-171450">
              <a:buFont typeface="Arial"/>
              <a:buChar char="•"/>
              <a:defRPr/>
            </a:pPr>
            <a:r>
              <a:rPr lang="en-US">
                <a:cs typeface="Calibri"/>
              </a:rPr>
              <a:t>Resources dedicated to lowering total cost of care and improving health care value</a:t>
            </a:r>
          </a:p>
          <a:p>
            <a:pPr marL="171450" indent="-171450">
              <a:buFont typeface="Arial"/>
              <a:buChar char="•"/>
              <a:defRPr/>
            </a:pPr>
            <a:r>
              <a:rPr lang="en-US">
                <a:cs typeface="Calibri"/>
              </a:rPr>
              <a:t>Multimedia such as podcasts and webinars all tailored to the health plan member</a:t>
            </a:r>
          </a:p>
        </p:txBody>
      </p:sp>
      <p:sp>
        <p:nvSpPr>
          <p:cNvPr id="4" name="Slide Number Placeholder 3"/>
          <p:cNvSpPr>
            <a:spLocks noGrp="1"/>
          </p:cNvSpPr>
          <p:nvPr>
            <p:ph type="sldNum" sz="quarter" idx="5"/>
          </p:nvPr>
        </p:nvSpPr>
        <p:spPr/>
        <p:txBody>
          <a:bodyPr/>
          <a:lstStyle/>
          <a:p>
            <a:fld id="{ADF7AB9A-7421-8B48-9209-69D15362C7CB}" type="slidenum">
              <a:rPr lang="en-US" smtClean="0"/>
              <a:t>54</a:t>
            </a:fld>
            <a:endParaRPr lang="en-US"/>
          </a:p>
        </p:txBody>
      </p:sp>
    </p:spTree>
    <p:extLst>
      <p:ext uri="{BB962C8B-B14F-4D97-AF65-F5344CB8AC3E}">
        <p14:creationId xmlns:p14="http://schemas.microsoft.com/office/powerpoint/2010/main" val="23615996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Curated groups for members interested in the various aspects of the health plan industry.</a:t>
            </a:r>
          </a:p>
          <a:p>
            <a:pPr>
              <a:defRPr/>
            </a:pPr>
            <a:r>
              <a:rPr lang="en-US">
                <a:cs typeface="Calibri"/>
              </a:rPr>
              <a:t>Groups are facilitated by HFMA staff and members and topics are chosen by the members.</a:t>
            </a:r>
          </a:p>
          <a:p>
            <a:pPr>
              <a:defRPr/>
            </a:pPr>
            <a:r>
              <a:rPr lang="en-US">
                <a:cs typeface="Calibri"/>
              </a:rPr>
              <a:t>Groups meet at the frequency desired by members both virtually and in-person.</a:t>
            </a:r>
          </a:p>
        </p:txBody>
      </p:sp>
      <p:sp>
        <p:nvSpPr>
          <p:cNvPr id="4" name="Slide Number Placeholder 3"/>
          <p:cNvSpPr>
            <a:spLocks noGrp="1"/>
          </p:cNvSpPr>
          <p:nvPr>
            <p:ph type="sldNum" sz="quarter" idx="5"/>
          </p:nvPr>
        </p:nvSpPr>
        <p:spPr/>
        <p:txBody>
          <a:bodyPr/>
          <a:lstStyle/>
          <a:p>
            <a:fld id="{ADF7AB9A-7421-8B48-9209-69D15362C7CB}" type="slidenum">
              <a:rPr lang="en-US" smtClean="0"/>
              <a:t>55</a:t>
            </a:fld>
            <a:endParaRPr lang="en-US"/>
          </a:p>
        </p:txBody>
      </p:sp>
    </p:spTree>
    <p:extLst>
      <p:ext uri="{BB962C8B-B14F-4D97-AF65-F5344CB8AC3E}">
        <p14:creationId xmlns:p14="http://schemas.microsoft.com/office/powerpoint/2010/main" val="2121683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Price Transparency report:</a:t>
            </a:r>
          </a:p>
          <a:p>
            <a:r>
              <a:rPr lang="en-US"/>
              <a:t>•Clarifies basic definitions that are often misused</a:t>
            </a:r>
            <a:endParaRPr lang="en-US">
              <a:cs typeface="Calibri"/>
            </a:endParaRPr>
          </a:p>
          <a:p>
            <a:r>
              <a:rPr lang="en-US"/>
              <a:t>•Sets forth guiding principles</a:t>
            </a:r>
            <a:endParaRPr lang="en-US">
              <a:cs typeface="Calibri"/>
            </a:endParaRPr>
          </a:p>
          <a:p>
            <a:r>
              <a:rPr lang="en-US"/>
              <a:t>•Establishes roles for health plans, providers, others</a:t>
            </a:r>
            <a:endParaRPr lang="en-US">
              <a:cs typeface="Calibri"/>
            </a:endParaRPr>
          </a:p>
          <a:p>
            <a:r>
              <a:rPr lang="en-US"/>
              <a:t>•Reflects consensus of key stakeholders</a:t>
            </a:r>
            <a:endParaRPr lang="en-US">
              <a:cs typeface="Calibri"/>
            </a:endParaRP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56</a:t>
            </a:fld>
            <a:endParaRPr lang="en-US"/>
          </a:p>
        </p:txBody>
      </p:sp>
    </p:spTree>
    <p:extLst>
      <p:ext uri="{BB962C8B-B14F-4D97-AF65-F5344CB8AC3E}">
        <p14:creationId xmlns:p14="http://schemas.microsoft.com/office/powerpoint/2010/main" val="1781314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Consumer Guide to Understanding Healthcare Prices:</a:t>
            </a:r>
          </a:p>
          <a:p>
            <a:r>
              <a:rPr lang="en-US"/>
              <a:t>•Describes how to request price estimates, step by step</a:t>
            </a:r>
            <a:endParaRPr lang="en-US">
              <a:cs typeface="Calibri"/>
            </a:endParaRPr>
          </a:p>
          <a:p>
            <a:r>
              <a:rPr lang="en-US"/>
              <a:t>•Clarifies what estimates may or may not include</a:t>
            </a:r>
            <a:endParaRPr lang="en-US">
              <a:cs typeface="Calibri"/>
            </a:endParaRPr>
          </a:p>
          <a:p>
            <a:r>
              <a:rPr lang="en-US"/>
              <a:t>•Explains in-network and out-of-network care</a:t>
            </a:r>
            <a:endParaRPr lang="en-US">
              <a:cs typeface="Calibri"/>
            </a:endParaRPr>
          </a:p>
          <a:p>
            <a:r>
              <a:rPr lang="en-US"/>
              <a:t>•Defines key terms</a:t>
            </a:r>
            <a:endParaRPr lang="en-US">
              <a:cs typeface="Calibri"/>
            </a:endParaRPr>
          </a:p>
          <a:p>
            <a:r>
              <a:rPr lang="en-US"/>
              <a:t>•Provides information on assessing healthcare quality</a:t>
            </a:r>
            <a:endParaRPr lang="en-US">
              <a:cs typeface="Calibri"/>
            </a:endParaRPr>
          </a:p>
          <a:p>
            <a:r>
              <a:rPr lang="en-US"/>
              <a:t>The guide can be downloaded for free at hfma.org/</a:t>
            </a:r>
            <a:r>
              <a:rPr lang="en-US" err="1"/>
              <a:t>consumerguide</a:t>
            </a:r>
            <a:r>
              <a:rPr lang="en-US"/>
              <a:t> and posted on your organization’s website as a resource for consumers. No permission needed.</a:t>
            </a:r>
            <a:endParaRPr lang="en-US">
              <a:cs typeface="Calibri"/>
            </a:endParaRP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57</a:t>
            </a:fld>
            <a:endParaRPr lang="en-US"/>
          </a:p>
        </p:txBody>
      </p:sp>
    </p:spTree>
    <p:extLst>
      <p:ext uri="{BB962C8B-B14F-4D97-AF65-F5344CB8AC3E}">
        <p14:creationId xmlns:p14="http://schemas.microsoft.com/office/powerpoint/2010/main" val="3299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notes please address following: </a:t>
            </a:r>
            <a:r>
              <a:rPr lang="en-US"/>
              <a:t>showing people that we "don't lobby" but we are the "technical experts"?</a:t>
            </a:r>
          </a:p>
        </p:txBody>
      </p:sp>
      <p:sp>
        <p:nvSpPr>
          <p:cNvPr id="4" name="Slide Number Placeholder 3"/>
          <p:cNvSpPr>
            <a:spLocks noGrp="1"/>
          </p:cNvSpPr>
          <p:nvPr>
            <p:ph type="sldNum" sz="quarter" idx="5"/>
          </p:nvPr>
        </p:nvSpPr>
        <p:spPr/>
        <p:txBody>
          <a:bodyPr/>
          <a:lstStyle/>
          <a:p>
            <a:fld id="{ADF7AB9A-7421-8B48-9209-69D15362C7CB}" type="slidenum">
              <a:rPr lang="en-US" smtClean="0"/>
              <a:t>6</a:t>
            </a:fld>
            <a:endParaRPr lang="en-US"/>
          </a:p>
        </p:txBody>
      </p:sp>
    </p:spTree>
    <p:extLst>
      <p:ext uri="{BB962C8B-B14F-4D97-AF65-F5344CB8AC3E}">
        <p14:creationId xmlns:p14="http://schemas.microsoft.com/office/powerpoint/2010/main" val="29730138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move to value-based care requires a more efficient approach to running the business of health care and providing care at the front lines. Use of data analytics can help reveal new opportunities for increased savings and revenue and improved operations, which can drive efficiency across an organization.</a:t>
            </a:r>
            <a:br>
              <a:rPr lang="en-US">
                <a:cs typeface="+mn-lt"/>
              </a:rPr>
            </a:br>
            <a:r>
              <a:rPr lang="en-US"/>
              <a:t> </a:t>
            </a:r>
          </a:p>
          <a:p>
            <a:r>
              <a:rPr lang="en-US"/>
              <a:t>This white paper addresses why data analytics can be a valuable tool and how good data and use of data analytics tools can lead to:</a:t>
            </a:r>
            <a:endParaRPr lang="en-US">
              <a:cs typeface="Calibri"/>
            </a:endParaRPr>
          </a:p>
          <a:p>
            <a:pPr marL="171450" indent="-171450">
              <a:buFont typeface="Arial"/>
              <a:buChar char="•"/>
            </a:pPr>
            <a:r>
              <a:rPr lang="en-US"/>
              <a:t>More efficient operations</a:t>
            </a:r>
            <a:endParaRPr lang="en-US">
              <a:cs typeface="Calibri"/>
            </a:endParaRPr>
          </a:p>
          <a:p>
            <a:pPr marL="171450" indent="-171450">
              <a:buFont typeface="Arial"/>
              <a:buChar char="•"/>
            </a:pPr>
            <a:r>
              <a:rPr lang="en-US"/>
              <a:t>Bottom-line improvements</a:t>
            </a:r>
            <a:endParaRPr lang="en-US">
              <a:cs typeface="Calibri"/>
            </a:endParaRPr>
          </a:p>
          <a:p>
            <a:pPr marL="171450" indent="-171450">
              <a:buFont typeface="Arial"/>
              <a:buChar char="•"/>
            </a:pPr>
            <a:r>
              <a:rPr lang="en-US"/>
              <a:t>Higher-quality, more efficient care</a:t>
            </a:r>
            <a:endParaRPr lang="en-US">
              <a:cs typeface="Calibri"/>
            </a:endParaRPr>
          </a:p>
          <a:p>
            <a:r>
              <a:rPr lang="en-US"/>
              <a:t>It also highlights how strategic collaborations can make data analytics efforts affordable and more successful and the importance of the leader’s role in championing data analytics</a:t>
            </a:r>
            <a:endParaRPr lang="en-US">
              <a:cs typeface="Calibri"/>
            </a:endParaRP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58</a:t>
            </a:fld>
            <a:endParaRPr lang="en-US"/>
          </a:p>
        </p:txBody>
      </p:sp>
    </p:spTree>
    <p:extLst>
      <p:ext uri="{BB962C8B-B14F-4D97-AF65-F5344CB8AC3E}">
        <p14:creationId xmlns:p14="http://schemas.microsoft.com/office/powerpoint/2010/main" val="15671119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HFMA, in conjunction with Humana conducted research to determine readiness for Value Based Payment. Key findings were:</a:t>
            </a:r>
          </a:p>
          <a:p>
            <a:endParaRPr lang="en-US"/>
          </a:p>
          <a:p>
            <a:r>
              <a:rPr lang="en-US" u="sng"/>
              <a:t>Obstacles:</a:t>
            </a:r>
            <a:r>
              <a:rPr lang="en-US"/>
              <a:t> Physician buy-in on value proposition, lack of interoperability, ownership of the challenges and consumer engagement in move to value.</a:t>
            </a:r>
            <a:endParaRPr lang="en-US">
              <a:cs typeface="Calibri"/>
            </a:endParaRPr>
          </a:p>
          <a:p>
            <a:r>
              <a:rPr lang="en-US" u="sng"/>
              <a:t>Additional Findings:</a:t>
            </a:r>
            <a:r>
              <a:rPr lang="en-US"/>
              <a:t> Social determinants account for 60% of factors contributing to health and are not easily addressed alone.</a:t>
            </a:r>
            <a:endParaRPr lang="en-US">
              <a:cs typeface="Calibri"/>
            </a:endParaRPr>
          </a:p>
          <a:p>
            <a:r>
              <a:rPr lang="en-US" u="sng"/>
              <a:t>Key Action Step:</a:t>
            </a:r>
            <a:r>
              <a:rPr lang="en-US"/>
              <a:t> Traditional stakeholders will need to work closely with community agencies, state agencies, and schools, among others</a:t>
            </a:r>
            <a:endParaRPr lang="en-US">
              <a:cs typeface="Calibri"/>
            </a:endParaRP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59</a:t>
            </a:fld>
            <a:endParaRPr lang="en-US"/>
          </a:p>
        </p:txBody>
      </p:sp>
    </p:spTree>
    <p:extLst>
      <p:ext uri="{BB962C8B-B14F-4D97-AF65-F5344CB8AC3E}">
        <p14:creationId xmlns:p14="http://schemas.microsoft.com/office/powerpoint/2010/main" val="338711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Verify "standard setting"</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7</a:t>
            </a:fld>
            <a:endParaRPr lang="en-US"/>
          </a:p>
        </p:txBody>
      </p:sp>
    </p:spTree>
    <p:extLst>
      <p:ext uri="{BB962C8B-B14F-4D97-AF65-F5344CB8AC3E}">
        <p14:creationId xmlns:p14="http://schemas.microsoft.com/office/powerpoint/2010/main" val="39944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9</a:t>
            </a:fld>
            <a:endParaRPr lang="en-US"/>
          </a:p>
        </p:txBody>
      </p:sp>
    </p:spTree>
    <p:extLst>
      <p:ext uri="{BB962C8B-B14F-4D97-AF65-F5344CB8AC3E}">
        <p14:creationId xmlns:p14="http://schemas.microsoft.com/office/powerpoint/2010/main" val="97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10</a:t>
            </a:fld>
            <a:endParaRPr lang="en-US"/>
          </a:p>
        </p:txBody>
      </p:sp>
    </p:spTree>
    <p:extLst>
      <p:ext uri="{BB962C8B-B14F-4D97-AF65-F5344CB8AC3E}">
        <p14:creationId xmlns:p14="http://schemas.microsoft.com/office/powerpoint/2010/main" val="277906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11</a:t>
            </a:fld>
            <a:endParaRPr lang="en-US"/>
          </a:p>
        </p:txBody>
      </p:sp>
    </p:spTree>
    <p:extLst>
      <p:ext uri="{BB962C8B-B14F-4D97-AF65-F5344CB8AC3E}">
        <p14:creationId xmlns:p14="http://schemas.microsoft.com/office/powerpoint/2010/main" val="4062364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1"/>
            <a:ext cx="12192000" cy="3925177"/>
          </a:xfrm>
          <a:prstGeom prst="rect">
            <a:avLst/>
          </a:prstGeom>
        </p:spPr>
      </p:pic>
      <p:sp>
        <p:nvSpPr>
          <p:cNvPr id="8" name="Text Placeholder 15"/>
          <p:cNvSpPr>
            <a:spLocks noGrp="1"/>
          </p:cNvSpPr>
          <p:nvPr>
            <p:ph type="body" sz="quarter" idx="10"/>
          </p:nvPr>
        </p:nvSpPr>
        <p:spPr>
          <a:xfrm>
            <a:off x="406401" y="4040778"/>
            <a:ext cx="11396132" cy="1242421"/>
          </a:xfrm>
        </p:spPr>
        <p:txBody>
          <a:bodyPr lIns="0" tIns="0" rIns="0" bIns="0" anchor="b">
            <a:normAutofit/>
          </a:bodyPr>
          <a:lstStyle>
            <a:lvl1pPr marL="0" indent="0">
              <a:lnSpc>
                <a:spcPts val="4267"/>
              </a:lnSpc>
              <a:spcBef>
                <a:spcPts val="0"/>
              </a:spcBef>
              <a:buNone/>
              <a:defRPr sz="3733" b="1" baseline="0">
                <a:solidFill>
                  <a:srgbClr val="002E6D"/>
                </a:solidFill>
                <a:latin typeface="Arial" charset="0"/>
                <a:ea typeface="Arial" charset="0"/>
                <a:cs typeface="Arial" charset="0"/>
              </a:defRPr>
            </a:lvl1pPr>
          </a:lstStyle>
          <a:p>
            <a:pPr lvl="0"/>
            <a:endParaRPr lang="en-US" dirty="0"/>
          </a:p>
        </p:txBody>
      </p:sp>
      <p:sp>
        <p:nvSpPr>
          <p:cNvPr id="9" name="Subtitle 5"/>
          <p:cNvSpPr>
            <a:spLocks noGrp="1"/>
          </p:cNvSpPr>
          <p:nvPr>
            <p:ph type="subTitle" idx="11"/>
          </p:nvPr>
        </p:nvSpPr>
        <p:spPr>
          <a:xfrm>
            <a:off x="406401" y="5445823"/>
            <a:ext cx="7391847" cy="351623"/>
          </a:xfrm>
        </p:spPr>
        <p:txBody>
          <a:bodyPr lIns="0" tIns="0" rIns="0" bIns="0">
            <a:normAutofit/>
          </a:bodyPr>
          <a:lstStyle>
            <a:lvl1pPr marL="0" indent="0">
              <a:buFontTx/>
              <a:buNone/>
              <a:defRPr sz="2400" baseline="0">
                <a:solidFill>
                  <a:srgbClr val="002E6D"/>
                </a:solidFill>
                <a:latin typeface="arial" charset="0"/>
              </a:defRPr>
            </a:lvl1pPr>
          </a:lstStyle>
          <a:p>
            <a:endParaRPr lang="en-US" dirty="0"/>
          </a:p>
        </p:txBody>
      </p:sp>
      <p:sp>
        <p:nvSpPr>
          <p:cNvPr id="10" name="Text Placeholder 6"/>
          <p:cNvSpPr>
            <a:spLocks noGrp="1"/>
          </p:cNvSpPr>
          <p:nvPr>
            <p:ph type="body" sz="quarter" idx="12"/>
          </p:nvPr>
        </p:nvSpPr>
        <p:spPr>
          <a:xfrm>
            <a:off x="406399" y="5913045"/>
            <a:ext cx="7391847" cy="599664"/>
          </a:xfrm>
        </p:spPr>
        <p:txBody>
          <a:bodyPr lIns="0" tIns="0" rIns="0" bIns="0">
            <a:normAutofit/>
          </a:bodyPr>
          <a:lstStyle>
            <a:lvl1pPr marL="0" indent="0">
              <a:buFontTx/>
              <a:buNone/>
              <a:defRPr sz="1600" b="0" i="1" baseline="0">
                <a:solidFill>
                  <a:srgbClr val="00A7E1"/>
                </a:solidFill>
                <a:latin typeface="arial" charset="0"/>
              </a:defRPr>
            </a:lvl1pPr>
          </a:lstStyle>
          <a:p>
            <a:endParaRPr lang="en-US" dirty="0"/>
          </a:p>
        </p:txBody>
      </p:sp>
    </p:spTree>
    <p:extLst>
      <p:ext uri="{BB962C8B-B14F-4D97-AF65-F5344CB8AC3E}">
        <p14:creationId xmlns:p14="http://schemas.microsoft.com/office/powerpoint/2010/main" val="35658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243839" y="254442"/>
            <a:ext cx="11682871" cy="6396972"/>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rgbClr val="002E6D"/>
                </a:solidFill>
                <a:latin typeface="Arial" charset="0"/>
                <a:ea typeface="Arial" charset="0"/>
                <a:cs typeface="Arial" charset="0"/>
              </a:defRPr>
            </a:lvl1pPr>
          </a:lstStyle>
          <a:p>
            <a:pPr lvl="0"/>
            <a:r>
              <a:rPr lang="en-US" dirty="0"/>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4435" y="5619931"/>
            <a:ext cx="1662692" cy="1039557"/>
          </a:xfrm>
          <a:prstGeom prst="rect">
            <a:avLst/>
          </a:prstGeom>
        </p:spPr>
      </p:pic>
    </p:spTree>
    <p:extLst>
      <p:ext uri="{BB962C8B-B14F-4D97-AF65-F5344CB8AC3E}">
        <p14:creationId xmlns:p14="http://schemas.microsoft.com/office/powerpoint/2010/main" val="22530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3952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5" name="TextBox 14"/>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444545"/>
                </a:solidFill>
                <a:latin typeface="arial" charset="0"/>
              </a:rPr>
              <a:t>HFMA | 2022</a:t>
            </a:r>
          </a:p>
        </p:txBody>
      </p:sp>
    </p:spTree>
    <p:extLst>
      <p:ext uri="{BB962C8B-B14F-4D97-AF65-F5344CB8AC3E}">
        <p14:creationId xmlns:p14="http://schemas.microsoft.com/office/powerpoint/2010/main" val="33742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0" y="190831"/>
            <a:ext cx="11815638"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253239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22263" y="2667000"/>
            <a:ext cx="5583237"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0" name="Text Placeholder 2"/>
          <p:cNvSpPr>
            <a:spLocks noGrp="1"/>
          </p:cNvSpPr>
          <p:nvPr>
            <p:ph type="body" sz="quarter" idx="11"/>
          </p:nvPr>
        </p:nvSpPr>
        <p:spPr>
          <a:xfrm>
            <a:off x="6189663" y="2667000"/>
            <a:ext cx="5583237"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1"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3" name="Subtitle 2"/>
          <p:cNvSpPr>
            <a:spLocks noGrp="1"/>
          </p:cNvSpPr>
          <p:nvPr>
            <p:ph type="subTitle" idx="1"/>
          </p:nvPr>
        </p:nvSpPr>
        <p:spPr>
          <a:xfrm>
            <a:off x="322580" y="1573372"/>
            <a:ext cx="11450319" cy="769778"/>
          </a:xfrm>
        </p:spPr>
        <p:txBody>
          <a:bodyPr/>
          <a:lstStyle>
            <a:lvl1pPr marL="0" indent="0" algn="l">
              <a:lnSpc>
                <a:spcPct val="14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Box 11"/>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444545"/>
                </a:solidFill>
                <a:latin typeface="arial" charset="0"/>
              </a:rPr>
              <a:t>HFMA | 2022</a:t>
            </a:r>
          </a:p>
        </p:txBody>
      </p:sp>
    </p:spTree>
    <p:extLst>
      <p:ext uri="{BB962C8B-B14F-4D97-AF65-F5344CB8AC3E}">
        <p14:creationId xmlns:p14="http://schemas.microsoft.com/office/powerpoint/2010/main" val="262660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110"/>
          </a:xfrm>
          <a:prstGeom prst="rect">
            <a:avLst/>
          </a:prstGeom>
        </p:spPr>
      </p:pic>
      <p:sp>
        <p:nvSpPr>
          <p:cNvPr id="2" name="TextBox 1">
            <a:extLst>
              <a:ext uri="{FF2B5EF4-FFF2-40B4-BE49-F238E27FC236}">
                <a16:creationId xmlns:a16="http://schemas.microsoft.com/office/drawing/2014/main" id="{B9FE5D38-EE7F-4AC1-8115-72A86EA9734F}"/>
              </a:ext>
            </a:extLst>
          </p:cNvPr>
          <p:cNvSpPr txBox="1"/>
          <p:nvPr userDrawn="1"/>
        </p:nvSpPr>
        <p:spPr>
          <a:xfrm>
            <a:off x="3674225" y="4663439"/>
            <a:ext cx="4547062" cy="831273"/>
          </a:xfrm>
          <a:prstGeom prst="rect">
            <a:avLst/>
          </a:prstGeom>
          <a:solidFill>
            <a:srgbClr val="FFFFFF"/>
          </a:solidFill>
        </p:spPr>
        <p:txBody>
          <a:bodyPr wrap="square" rtlCol="0">
            <a:spAutoFit/>
          </a:bodyPr>
          <a:lstStyle/>
          <a:p>
            <a:endParaRPr lang="en-US"/>
          </a:p>
        </p:txBody>
      </p:sp>
      <p:sp>
        <p:nvSpPr>
          <p:cNvPr id="6" name="TextBox 5">
            <a:extLst>
              <a:ext uri="{FF2B5EF4-FFF2-40B4-BE49-F238E27FC236}">
                <a16:creationId xmlns:a16="http://schemas.microsoft.com/office/drawing/2014/main" id="{9A24D2CA-85B7-478A-8DC5-4C865B3B5BBB}"/>
              </a:ext>
            </a:extLst>
          </p:cNvPr>
          <p:cNvSpPr txBox="1"/>
          <p:nvPr userDrawn="1"/>
        </p:nvSpPr>
        <p:spPr>
          <a:xfrm>
            <a:off x="3822469" y="3610493"/>
            <a:ext cx="4547062" cy="831273"/>
          </a:xfrm>
          <a:prstGeom prst="rect">
            <a:avLst/>
          </a:prstGeom>
          <a:solidFill>
            <a:srgbClr val="FFFFFF"/>
          </a:solidFill>
        </p:spPr>
        <p:txBody>
          <a:bodyPr wrap="square" rtlCol="0">
            <a:spAutoFit/>
          </a:bodyPr>
          <a:lstStyle/>
          <a:p>
            <a:endParaRPr lang="en-US"/>
          </a:p>
        </p:txBody>
      </p:sp>
      <p:pic>
        <p:nvPicPr>
          <p:cNvPr id="5" name="Picture 4">
            <a:extLst>
              <a:ext uri="{FF2B5EF4-FFF2-40B4-BE49-F238E27FC236}">
                <a16:creationId xmlns:a16="http://schemas.microsoft.com/office/drawing/2014/main" id="{5AF50F80-0E45-4D06-BB02-596CB3C5A9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9403" b="15932"/>
          <a:stretch/>
        </p:blipFill>
        <p:spPr>
          <a:xfrm>
            <a:off x="0" y="3657599"/>
            <a:ext cx="12192000" cy="1005840"/>
          </a:xfrm>
          <a:prstGeom prst="rect">
            <a:avLst/>
          </a:prstGeom>
        </p:spPr>
      </p:pic>
    </p:spTree>
    <p:extLst>
      <p:ext uri="{BB962C8B-B14F-4D97-AF65-F5344CB8AC3E}">
        <p14:creationId xmlns:p14="http://schemas.microsoft.com/office/powerpoint/2010/main" val="4209239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5" name="TextBox 14"/>
          <p:cNvSpPr txBox="1"/>
          <p:nvPr userDrawn="1"/>
        </p:nvSpPr>
        <p:spPr>
          <a:xfrm>
            <a:off x="253857" y="6282826"/>
            <a:ext cx="415223" cy="276999"/>
          </a:xfrm>
          <a:prstGeom prst="rect">
            <a:avLst/>
          </a:prstGeom>
          <a:noFill/>
        </p:spPr>
        <p:txBody>
          <a:bodyPr wrap="square" rtlCol="0">
            <a:spAutoFit/>
          </a:bodyPr>
          <a:lstStyle/>
          <a:p>
            <a:fld id="{3988A49C-778B-EF45-9D5D-8EAA2E36A3FB}" type="slidenum">
              <a:rPr lang="en-US" sz="1200" b="1" i="0" baseline="0" smtClean="0">
                <a:solidFill>
                  <a:srgbClr val="002E6D"/>
                </a:solidFill>
                <a:latin typeface="arial" charset="0"/>
              </a:rPr>
              <a:t>‹#›</a:t>
            </a:fld>
            <a:endParaRPr lang="en-US" sz="1200" b="1" i="0" baseline="0">
              <a:solidFill>
                <a:srgbClr val="002E6D"/>
              </a:solidFill>
              <a:latin typeface="arial" charset="0"/>
            </a:endParaRPr>
          </a:p>
        </p:txBody>
      </p:sp>
      <p:sp>
        <p:nvSpPr>
          <p:cNvPr id="16" name="TextBox 15"/>
          <p:cNvSpPr txBox="1"/>
          <p:nvPr userDrawn="1"/>
        </p:nvSpPr>
        <p:spPr>
          <a:xfrm>
            <a:off x="731520" y="6307923"/>
            <a:ext cx="9461634" cy="246221"/>
          </a:xfrm>
          <a:prstGeom prst="rect">
            <a:avLst/>
          </a:prstGeom>
          <a:noFill/>
        </p:spPr>
        <p:txBody>
          <a:bodyPr wrap="square" rtlCol="0">
            <a:spAutoFit/>
          </a:bodyPr>
          <a:lstStyle/>
          <a:p>
            <a:r>
              <a:rPr lang="en-US" sz="1000" baseline="0">
                <a:solidFill>
                  <a:srgbClr val="002E6D"/>
                </a:solidFill>
                <a:latin typeface="arial" charset="0"/>
              </a:rPr>
              <a:t>HFMA | 2021</a:t>
            </a:r>
          </a:p>
        </p:txBody>
      </p:sp>
      <p:pic>
        <p:nvPicPr>
          <p:cNvPr id="8" name="Picture 7" descr="Icon&#10;&#10;Description automatically generated">
            <a:extLst>
              <a:ext uri="{FF2B5EF4-FFF2-40B4-BE49-F238E27FC236}">
                <a16:creationId xmlns:a16="http://schemas.microsoft.com/office/drawing/2014/main" id="{20BBF8D9-744F-8046-B5A6-34C94540FB19}"/>
              </a:ext>
            </a:extLst>
          </p:cNvPr>
          <p:cNvPicPr>
            <a:picLocks noChangeAspect="1"/>
          </p:cNvPicPr>
          <p:nvPr userDrawn="1"/>
        </p:nvPicPr>
        <p:blipFill>
          <a:blip r:embed="rId2"/>
          <a:stretch>
            <a:fillRect/>
          </a:stretch>
        </p:blipFill>
        <p:spPr>
          <a:xfrm>
            <a:off x="11219770" y="6057900"/>
            <a:ext cx="994524" cy="944217"/>
          </a:xfrm>
          <a:prstGeom prst="rect">
            <a:avLst/>
          </a:prstGeom>
        </p:spPr>
      </p:pic>
    </p:spTree>
    <p:extLst>
      <p:ext uri="{BB962C8B-B14F-4D97-AF65-F5344CB8AC3E}">
        <p14:creationId xmlns:p14="http://schemas.microsoft.com/office/powerpoint/2010/main" val="1764123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313950" y="1600200"/>
            <a:ext cx="11450635" cy="33909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7" name="TextBox 6"/>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3" name="TextBox 12"/>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444545"/>
                </a:solidFill>
                <a:latin typeface="arial" charset="0"/>
              </a:rPr>
              <a:t>HFMA | 2022</a:t>
            </a:r>
          </a:p>
        </p:txBody>
      </p:sp>
    </p:spTree>
    <p:extLst>
      <p:ext uri="{BB962C8B-B14F-4D97-AF65-F5344CB8AC3E}">
        <p14:creationId xmlns:p14="http://schemas.microsoft.com/office/powerpoint/2010/main" val="184258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2657" y="6340959"/>
            <a:ext cx="635155" cy="307836"/>
          </a:xfrm>
          <a:prstGeom prst="rect">
            <a:avLst/>
          </a:prstGeom>
        </p:spPr>
      </p:pic>
      <p:sp>
        <p:nvSpPr>
          <p:cNvPr id="7"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2" y="1602299"/>
            <a:ext cx="11463616" cy="4597975"/>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2" name="TextBox 11"/>
          <p:cNvSpPr txBox="1"/>
          <p:nvPr userDrawn="1"/>
        </p:nvSpPr>
        <p:spPr>
          <a:xfrm>
            <a:off x="731520" y="6463486"/>
            <a:ext cx="9461634" cy="246221"/>
          </a:xfrm>
          <a:prstGeom prst="rect">
            <a:avLst/>
          </a:prstGeom>
          <a:noFill/>
        </p:spPr>
        <p:txBody>
          <a:bodyPr wrap="square" rtlCol="0">
            <a:spAutoFit/>
          </a:bodyPr>
          <a:lstStyle/>
          <a:p>
            <a:r>
              <a:rPr lang="en-US" sz="1000" baseline="0" dirty="0">
                <a:solidFill>
                  <a:srgbClr val="444545"/>
                </a:solidFill>
                <a:latin typeface="arial" charset="0"/>
              </a:rPr>
              <a:t>HFMA | 2022</a:t>
            </a:r>
          </a:p>
        </p:txBody>
      </p:sp>
    </p:spTree>
    <p:extLst>
      <p:ext uri="{BB962C8B-B14F-4D97-AF65-F5344CB8AC3E}">
        <p14:creationId xmlns:p14="http://schemas.microsoft.com/office/powerpoint/2010/main" val="179979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182880" y="190831"/>
            <a:ext cx="11815638" cy="6519672"/>
          </a:xfrm>
          <a:prstGeom prst="rect">
            <a:avLst/>
          </a:prstGeom>
          <a:solidFill>
            <a:srgbClr val="C3D3D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rgbClr val="002E6D"/>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9317" y="5586548"/>
            <a:ext cx="1691640" cy="1057656"/>
          </a:xfrm>
          <a:prstGeom prst="rect">
            <a:avLst/>
          </a:prstGeom>
        </p:spPr>
      </p:pic>
    </p:spTree>
    <p:extLst>
      <p:ext uri="{BB962C8B-B14F-4D97-AF65-F5344CB8AC3E}">
        <p14:creationId xmlns:p14="http://schemas.microsoft.com/office/powerpoint/2010/main" val="138148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9" name="Text Placeholder 2"/>
          <p:cNvSpPr>
            <a:spLocks noGrp="1"/>
          </p:cNvSpPr>
          <p:nvPr>
            <p:ph type="body" sz="quarter" idx="10"/>
          </p:nvPr>
        </p:nvSpPr>
        <p:spPr>
          <a:xfrm>
            <a:off x="429685" y="2895601"/>
            <a:ext cx="11220449" cy="31157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dirty="0"/>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93" y="6353201"/>
            <a:ext cx="622387" cy="301648"/>
          </a:xfrm>
          <a:prstGeom prst="rect">
            <a:avLst/>
          </a:prstGeom>
        </p:spPr>
      </p:pic>
      <p:sp>
        <p:nvSpPr>
          <p:cNvPr id="11" name="TextBox 10"/>
          <p:cNvSpPr txBox="1"/>
          <p:nvPr userDrawn="1"/>
        </p:nvSpPr>
        <p:spPr>
          <a:xfrm>
            <a:off x="158377" y="6353202"/>
            <a:ext cx="715384" cy="338554"/>
          </a:xfrm>
          <a:prstGeom prst="rect">
            <a:avLst/>
          </a:prstGeom>
          <a:noFill/>
        </p:spPr>
        <p:txBody>
          <a:bodyPr wrap="square" rtlCol="0">
            <a:spAutoFit/>
          </a:bodyPr>
          <a:lstStyle/>
          <a:p>
            <a:pPr algn="ctr"/>
            <a:fld id="{3988A49C-778B-EF45-9D5D-8EAA2E36A3FB}" type="slidenum">
              <a:rPr lang="en-US" sz="1600" b="1" i="0" baseline="0" smtClean="0">
                <a:solidFill>
                  <a:srgbClr val="444545"/>
                </a:solidFill>
                <a:latin typeface="arial" charset="0"/>
              </a:rPr>
              <a:pPr algn="ctr"/>
              <a:t>‹#›</a:t>
            </a:fld>
            <a:endParaRPr lang="en-US" sz="1600" b="1" i="0" baseline="0" dirty="0">
              <a:solidFill>
                <a:srgbClr val="444545"/>
              </a:solidFill>
              <a:latin typeface="arial" charset="0"/>
            </a:endParaRPr>
          </a:p>
        </p:txBody>
      </p:sp>
      <p:sp>
        <p:nvSpPr>
          <p:cNvPr id="12" name="TextBox 11"/>
          <p:cNvSpPr txBox="1"/>
          <p:nvPr userDrawn="1"/>
        </p:nvSpPr>
        <p:spPr>
          <a:xfrm>
            <a:off x="873762" y="6394239"/>
            <a:ext cx="5222239" cy="297454"/>
          </a:xfrm>
          <a:prstGeom prst="rect">
            <a:avLst/>
          </a:prstGeom>
          <a:noFill/>
        </p:spPr>
        <p:txBody>
          <a:bodyPr wrap="square" rtlCol="0">
            <a:spAutoFit/>
          </a:bodyPr>
          <a:lstStyle/>
          <a:p>
            <a:r>
              <a:rPr lang="en-US" sz="1333" baseline="0" dirty="0">
                <a:solidFill>
                  <a:srgbClr val="444545"/>
                </a:solidFill>
                <a:latin typeface="arial" charset="0"/>
              </a:rPr>
              <a:t>HFMA | TITLE</a:t>
            </a:r>
          </a:p>
        </p:txBody>
      </p:sp>
    </p:spTree>
    <p:extLst>
      <p:ext uri="{BB962C8B-B14F-4D97-AF65-F5344CB8AC3E}">
        <p14:creationId xmlns:p14="http://schemas.microsoft.com/office/powerpoint/2010/main" val="1461133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dirty="0"/>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93" y="6353201"/>
            <a:ext cx="622387" cy="301648"/>
          </a:xfrm>
          <a:prstGeom prst="rect">
            <a:avLst/>
          </a:prstGeom>
        </p:spPr>
      </p:pic>
      <p:sp>
        <p:nvSpPr>
          <p:cNvPr id="10" name="TextBox 9"/>
          <p:cNvSpPr txBox="1"/>
          <p:nvPr userDrawn="1"/>
        </p:nvSpPr>
        <p:spPr>
          <a:xfrm>
            <a:off x="158377" y="6353202"/>
            <a:ext cx="715384" cy="338554"/>
          </a:xfrm>
          <a:prstGeom prst="rect">
            <a:avLst/>
          </a:prstGeom>
          <a:noFill/>
        </p:spPr>
        <p:txBody>
          <a:bodyPr wrap="square" rtlCol="0">
            <a:spAutoFit/>
          </a:bodyPr>
          <a:lstStyle/>
          <a:p>
            <a:pPr algn="ctr"/>
            <a:fld id="{3988A49C-778B-EF45-9D5D-8EAA2E36A3FB}" type="slidenum">
              <a:rPr lang="en-US" sz="1600" b="1" i="0" baseline="0" smtClean="0">
                <a:solidFill>
                  <a:srgbClr val="444545"/>
                </a:solidFill>
                <a:latin typeface="arial" charset="0"/>
              </a:rPr>
              <a:pPr algn="ctr"/>
              <a:t>‹#›</a:t>
            </a:fld>
            <a:endParaRPr lang="en-US" sz="1600" b="1" i="0" baseline="0" dirty="0">
              <a:solidFill>
                <a:srgbClr val="444545"/>
              </a:solidFill>
              <a:latin typeface="arial" charset="0"/>
            </a:endParaRPr>
          </a:p>
        </p:txBody>
      </p:sp>
      <p:sp>
        <p:nvSpPr>
          <p:cNvPr id="11" name="TextBox 10"/>
          <p:cNvSpPr txBox="1"/>
          <p:nvPr userDrawn="1"/>
        </p:nvSpPr>
        <p:spPr>
          <a:xfrm>
            <a:off x="873762" y="6394239"/>
            <a:ext cx="5222239" cy="297454"/>
          </a:xfrm>
          <a:prstGeom prst="rect">
            <a:avLst/>
          </a:prstGeom>
          <a:noFill/>
        </p:spPr>
        <p:txBody>
          <a:bodyPr wrap="square" rtlCol="0">
            <a:spAutoFit/>
          </a:bodyPr>
          <a:lstStyle/>
          <a:p>
            <a:r>
              <a:rPr lang="en-US" sz="1333" baseline="0" dirty="0">
                <a:solidFill>
                  <a:srgbClr val="444545"/>
                </a:solidFill>
                <a:latin typeface="arial" charset="0"/>
              </a:rPr>
              <a:t>HFMA | TITLE</a:t>
            </a:r>
          </a:p>
        </p:txBody>
      </p:sp>
      <p:sp>
        <p:nvSpPr>
          <p:cNvPr id="12" name="Text Placeholder 2"/>
          <p:cNvSpPr>
            <a:spLocks noGrp="1"/>
          </p:cNvSpPr>
          <p:nvPr>
            <p:ph type="body" sz="quarter" idx="10"/>
          </p:nvPr>
        </p:nvSpPr>
        <p:spPr>
          <a:xfrm>
            <a:off x="429685"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6216298"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8401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93" y="6353201"/>
            <a:ext cx="622387" cy="301648"/>
          </a:xfrm>
          <a:prstGeom prst="rect">
            <a:avLst/>
          </a:prstGeom>
        </p:spPr>
      </p:pic>
      <p:sp>
        <p:nvSpPr>
          <p:cNvPr id="10" name="TextBox 9"/>
          <p:cNvSpPr txBox="1"/>
          <p:nvPr userDrawn="1"/>
        </p:nvSpPr>
        <p:spPr>
          <a:xfrm>
            <a:off x="158377" y="6353202"/>
            <a:ext cx="715384" cy="338554"/>
          </a:xfrm>
          <a:prstGeom prst="rect">
            <a:avLst/>
          </a:prstGeom>
          <a:noFill/>
        </p:spPr>
        <p:txBody>
          <a:bodyPr wrap="square" rtlCol="0">
            <a:spAutoFit/>
          </a:bodyPr>
          <a:lstStyle/>
          <a:p>
            <a:pPr algn="ctr"/>
            <a:fld id="{3988A49C-778B-EF45-9D5D-8EAA2E36A3FB}" type="slidenum">
              <a:rPr lang="en-US" sz="1600" b="1" i="0" baseline="0" smtClean="0">
                <a:solidFill>
                  <a:srgbClr val="444545"/>
                </a:solidFill>
                <a:latin typeface="arial" charset="0"/>
              </a:rPr>
              <a:pPr algn="ctr"/>
              <a:t>‹#›</a:t>
            </a:fld>
            <a:endParaRPr lang="en-US" sz="1600" b="1" i="0" baseline="0" dirty="0">
              <a:solidFill>
                <a:srgbClr val="444545"/>
              </a:solidFill>
              <a:latin typeface="arial" charset="0"/>
            </a:endParaRPr>
          </a:p>
        </p:txBody>
      </p:sp>
      <p:sp>
        <p:nvSpPr>
          <p:cNvPr id="11" name="TextBox 10"/>
          <p:cNvSpPr txBox="1"/>
          <p:nvPr userDrawn="1"/>
        </p:nvSpPr>
        <p:spPr>
          <a:xfrm>
            <a:off x="873762" y="6394239"/>
            <a:ext cx="5222239" cy="297454"/>
          </a:xfrm>
          <a:prstGeom prst="rect">
            <a:avLst/>
          </a:prstGeom>
          <a:noFill/>
        </p:spPr>
        <p:txBody>
          <a:bodyPr wrap="square" rtlCol="0">
            <a:spAutoFit/>
          </a:bodyPr>
          <a:lstStyle/>
          <a:p>
            <a:r>
              <a:rPr lang="en-US" sz="1333" baseline="0" dirty="0">
                <a:solidFill>
                  <a:srgbClr val="444545"/>
                </a:solidFill>
                <a:latin typeface="arial" charset="0"/>
              </a:rPr>
              <a:t>HFMA | TITLE</a:t>
            </a:r>
          </a:p>
        </p:txBody>
      </p:sp>
      <p:sp>
        <p:nvSpPr>
          <p:cNvPr id="12" name="Text Placeholder 2"/>
          <p:cNvSpPr>
            <a:spLocks noGrp="1"/>
          </p:cNvSpPr>
          <p:nvPr>
            <p:ph type="body" sz="quarter" idx="10"/>
          </p:nvPr>
        </p:nvSpPr>
        <p:spPr>
          <a:xfrm>
            <a:off x="418601" y="1710267"/>
            <a:ext cx="11226947" cy="4301067"/>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2727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7993" y="6353201"/>
            <a:ext cx="622387" cy="301648"/>
          </a:xfrm>
          <a:prstGeom prst="rect">
            <a:avLst/>
          </a:prstGeom>
        </p:spPr>
      </p:pic>
      <p:sp>
        <p:nvSpPr>
          <p:cNvPr id="12" name="TextBox 11"/>
          <p:cNvSpPr txBox="1"/>
          <p:nvPr userDrawn="1"/>
        </p:nvSpPr>
        <p:spPr>
          <a:xfrm>
            <a:off x="158377" y="6353202"/>
            <a:ext cx="715384" cy="338554"/>
          </a:xfrm>
          <a:prstGeom prst="rect">
            <a:avLst/>
          </a:prstGeom>
          <a:noFill/>
        </p:spPr>
        <p:txBody>
          <a:bodyPr wrap="square" rtlCol="0">
            <a:spAutoFit/>
          </a:bodyPr>
          <a:lstStyle/>
          <a:p>
            <a:pPr algn="ctr"/>
            <a:fld id="{3988A49C-778B-EF45-9D5D-8EAA2E36A3FB}" type="slidenum">
              <a:rPr lang="en-US" sz="1600" b="1" i="0" baseline="0" smtClean="0">
                <a:solidFill>
                  <a:srgbClr val="444545"/>
                </a:solidFill>
                <a:latin typeface="arial" charset="0"/>
              </a:rPr>
              <a:pPr algn="ctr"/>
              <a:t>‹#›</a:t>
            </a:fld>
            <a:endParaRPr lang="en-US" sz="1600" b="1" i="0" baseline="0" dirty="0">
              <a:solidFill>
                <a:srgbClr val="444545"/>
              </a:solidFill>
              <a:latin typeface="arial" charset="0"/>
            </a:endParaRPr>
          </a:p>
        </p:txBody>
      </p:sp>
      <p:sp>
        <p:nvSpPr>
          <p:cNvPr id="13" name="TextBox 12"/>
          <p:cNvSpPr txBox="1"/>
          <p:nvPr userDrawn="1"/>
        </p:nvSpPr>
        <p:spPr>
          <a:xfrm>
            <a:off x="873762" y="6394239"/>
            <a:ext cx="5222239" cy="297454"/>
          </a:xfrm>
          <a:prstGeom prst="rect">
            <a:avLst/>
          </a:prstGeom>
          <a:noFill/>
        </p:spPr>
        <p:txBody>
          <a:bodyPr wrap="square" rtlCol="0">
            <a:spAutoFit/>
          </a:bodyPr>
          <a:lstStyle/>
          <a:p>
            <a:r>
              <a:rPr lang="en-US" sz="1333" baseline="0" dirty="0">
                <a:solidFill>
                  <a:srgbClr val="444545"/>
                </a:solidFill>
                <a:latin typeface="arial" charset="0"/>
              </a:rPr>
              <a:t>HFMA | TITLE</a:t>
            </a:r>
          </a:p>
        </p:txBody>
      </p:sp>
      <p:sp>
        <p:nvSpPr>
          <p:cNvPr id="14" name="Content Placeholder 2"/>
          <p:cNvSpPr>
            <a:spLocks noGrp="1"/>
          </p:cNvSpPr>
          <p:nvPr>
            <p:ph sz="half" idx="1"/>
          </p:nvPr>
        </p:nvSpPr>
        <p:spPr>
          <a:xfrm>
            <a:off x="412376" y="1727201"/>
            <a:ext cx="11233171" cy="4148667"/>
          </a:xfrm>
        </p:spPr>
        <p:txBody>
          <a:bodyPr/>
          <a:lstStyle>
            <a:lvl1pPr marL="0" indent="0">
              <a:buFontTx/>
              <a:buNone/>
              <a:defRPr baseline="0">
                <a:solidFill>
                  <a:srgbClr val="69767D"/>
                </a:solidFill>
                <a:latin typeface="arial" charset="0"/>
              </a:defRPr>
            </a:lvl1pPr>
          </a:lstStyle>
          <a:p>
            <a:endParaRPr lang="en-US" dirty="0"/>
          </a:p>
        </p:txBody>
      </p:sp>
    </p:spTree>
    <p:extLst>
      <p:ext uri="{BB962C8B-B14F-4D97-AF65-F5344CB8AC3E}">
        <p14:creationId xmlns:p14="http://schemas.microsoft.com/office/powerpoint/2010/main" val="156586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243839" y="254442"/>
            <a:ext cx="11682871" cy="6396972"/>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13583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95057" y="254442"/>
            <a:ext cx="11682871" cy="6396972"/>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5067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419121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dirty="0"/>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281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22FA29-DE9A-C64D-9CB7-2FB58DAE6DF6}" type="datetimeFigureOut">
              <a:rPr lang="en-US" smtClean="0"/>
              <a:pPr/>
              <a:t>11/15/2022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0205D4F-0515-C546-83D8-B7832E083C0D}" type="slidenum">
              <a:rPr lang="en-US" smtClean="0"/>
              <a:pPr/>
              <a:t>‹#›</a:t>
            </a:fld>
            <a:endParaRPr lang="en-US"/>
          </a:p>
        </p:txBody>
      </p:sp>
    </p:spTree>
    <p:extLst>
      <p:ext uri="{BB962C8B-B14F-4D97-AF65-F5344CB8AC3E}">
        <p14:creationId xmlns:p14="http://schemas.microsoft.com/office/powerpoint/2010/main" val="29748219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62" r:id="rId16"/>
    <p:sldLayoutId id="2147483659" r:id="rId17"/>
    <p:sldLayoutId id="2147483661" r:id="rId18"/>
    <p:sldLayoutId id="2147483655" r:id="rId1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46.jpe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p:txBody>
          <a:bodyPr/>
          <a:lstStyle/>
          <a:p>
            <a:r>
              <a:rPr lang="en-US" sz="4000" dirty="0">
                <a:latin typeface="Arial"/>
                <a:cs typeface="Arial"/>
              </a:rPr>
              <a:t>Helping Health Care Professionals &amp; Their Organizations Succeed</a:t>
            </a:r>
            <a:endParaRPr lang="en-US" dirty="0"/>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p:txBody>
          <a:bodyPr>
            <a:normAutofit fontScale="85000" lnSpcReduction="10000"/>
          </a:bodyPr>
          <a:lstStyle/>
          <a:p>
            <a:r>
              <a:rPr lang="en-US" sz="2400" dirty="0">
                <a:solidFill>
                  <a:schemeClr val="accent1">
                    <a:lumMod val="75000"/>
                  </a:schemeClr>
                </a:solidFill>
              </a:rPr>
              <a:t>Healthcare Financial Management Association: An Introduction</a:t>
            </a:r>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76" y="389965"/>
            <a:ext cx="11451522" cy="938092"/>
          </a:xfrm>
        </p:spPr>
        <p:txBody>
          <a:bodyPr>
            <a:normAutofit fontScale="90000"/>
          </a:bodyPr>
          <a:lstStyle/>
          <a:p>
            <a:r>
              <a:rPr lang="en-US"/>
              <a:t>The Value Project: Discover Strategies </a:t>
            </a:r>
            <a:br>
              <a:rPr lang="en-US"/>
            </a:br>
            <a:r>
              <a:rPr lang="en-US"/>
              <a:t>for High-Value Health Care</a:t>
            </a:r>
          </a:p>
        </p:txBody>
      </p:sp>
      <p:sp>
        <p:nvSpPr>
          <p:cNvPr id="3" name="Subtitle 2"/>
          <p:cNvSpPr>
            <a:spLocks noGrp="1"/>
          </p:cNvSpPr>
          <p:nvPr>
            <p:ph type="subTitle" idx="1"/>
          </p:nvPr>
        </p:nvSpPr>
        <p:spPr>
          <a:xfrm>
            <a:off x="322580" y="5184436"/>
            <a:ext cx="11450319" cy="483743"/>
          </a:xfrm>
        </p:spPr>
        <p:txBody>
          <a:bodyPr/>
          <a:lstStyle/>
          <a:p>
            <a:pPr algn="ctr"/>
            <a:r>
              <a:rPr lang="en-US" err="1">
                <a:solidFill>
                  <a:srgbClr val="119CD9"/>
                </a:solidFill>
              </a:rPr>
              <a:t>hfma.org</a:t>
            </a:r>
            <a:r>
              <a:rPr lang="en-US">
                <a:solidFill>
                  <a:srgbClr val="119CD9"/>
                </a:solidFill>
              </a:rPr>
              <a:t>/</a:t>
            </a:r>
            <a:r>
              <a:rPr lang="en-US" err="1">
                <a:solidFill>
                  <a:srgbClr val="119CD9"/>
                </a:solidFill>
              </a:rPr>
              <a:t>valueproject</a:t>
            </a:r>
            <a:endParaRPr lang="en-US">
              <a:solidFill>
                <a:srgbClr val="119CD9"/>
              </a:solidFill>
            </a:endParaRPr>
          </a:p>
        </p:txBody>
      </p:sp>
      <p:grpSp>
        <p:nvGrpSpPr>
          <p:cNvPr id="5" name="Group 4">
            <a:extLst>
              <a:ext uri="{FF2B5EF4-FFF2-40B4-BE49-F238E27FC236}">
                <a16:creationId xmlns:a16="http://schemas.microsoft.com/office/drawing/2014/main" id="{C0C201FA-A3F7-4BBF-8196-C4D0227B8D50}"/>
              </a:ext>
            </a:extLst>
          </p:cNvPr>
          <p:cNvGrpSpPr/>
          <p:nvPr/>
        </p:nvGrpSpPr>
        <p:grpSpPr>
          <a:xfrm>
            <a:off x="2916541" y="1189821"/>
            <a:ext cx="6358917" cy="4176005"/>
            <a:chOff x="2916541" y="1189821"/>
            <a:chExt cx="6358917" cy="4176005"/>
          </a:xfrm>
        </p:grpSpPr>
        <p:pic>
          <p:nvPicPr>
            <p:cNvPr id="8" name="Picture 7" descr="A screenshot of a flat screen television&#10;&#10;Description automatically generated">
              <a:extLst>
                <a:ext uri="{FF2B5EF4-FFF2-40B4-BE49-F238E27FC236}">
                  <a16:creationId xmlns:a16="http://schemas.microsoft.com/office/drawing/2014/main" id="{633F7A5E-82A1-E643-A035-36D42A282D50}"/>
                </a:ext>
              </a:extLst>
            </p:cNvPr>
            <p:cNvPicPr>
              <a:picLocks noChangeAspect="1"/>
            </p:cNvPicPr>
            <p:nvPr/>
          </p:nvPicPr>
          <p:blipFill>
            <a:blip r:embed="rId3"/>
            <a:stretch>
              <a:fillRect/>
            </a:stretch>
          </p:blipFill>
          <p:spPr>
            <a:xfrm>
              <a:off x="2916541" y="1189821"/>
              <a:ext cx="6358917" cy="4176005"/>
            </a:xfrm>
            <a:prstGeom prst="rect">
              <a:avLst/>
            </a:prstGeom>
          </p:spPr>
        </p:pic>
        <p:pic>
          <p:nvPicPr>
            <p:cNvPr id="4" name="Picture 4" descr="Graphical user interface, website&#10;&#10;Description automatically generated">
              <a:extLst>
                <a:ext uri="{FF2B5EF4-FFF2-40B4-BE49-F238E27FC236}">
                  <a16:creationId xmlns:a16="http://schemas.microsoft.com/office/drawing/2014/main" id="{B72691B4-5B64-4CD2-9A45-862703F383CE}"/>
                </a:ext>
              </a:extLst>
            </p:cNvPr>
            <p:cNvPicPr>
              <a:picLocks noChangeAspect="1"/>
            </p:cNvPicPr>
            <p:nvPr/>
          </p:nvPicPr>
          <p:blipFill rotWithShape="1">
            <a:blip r:embed="rId4"/>
            <a:srcRect b="13462"/>
            <a:stretch/>
          </p:blipFill>
          <p:spPr>
            <a:xfrm>
              <a:off x="3747247" y="1772097"/>
              <a:ext cx="4634752" cy="2821171"/>
            </a:xfrm>
            <a:prstGeom prst="rect">
              <a:avLst/>
            </a:prstGeom>
          </p:spPr>
        </p:pic>
      </p:grpSp>
    </p:spTree>
    <p:extLst>
      <p:ext uri="{BB962C8B-B14F-4D97-AF65-F5344CB8AC3E}">
        <p14:creationId xmlns:p14="http://schemas.microsoft.com/office/powerpoint/2010/main" val="1718872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Total Cost of Care</a:t>
            </a:r>
          </a:p>
        </p:txBody>
      </p:sp>
      <p:sp>
        <p:nvSpPr>
          <p:cNvPr id="8" name="Subtitle 2">
            <a:extLst>
              <a:ext uri="{FF2B5EF4-FFF2-40B4-BE49-F238E27FC236}">
                <a16:creationId xmlns:a16="http://schemas.microsoft.com/office/drawing/2014/main" id="{34BB4999-BC08-49B7-8C7B-095AC3DD214C}"/>
              </a:ext>
            </a:extLst>
          </p:cNvPr>
          <p:cNvSpPr>
            <a:spLocks noGrp="1"/>
          </p:cNvSpPr>
          <p:nvPr>
            <p:ph type="subTitle" idx="1"/>
          </p:nvPr>
        </p:nvSpPr>
        <p:spPr/>
        <p:txBody>
          <a:bodyPr/>
          <a:lstStyle/>
          <a:p>
            <a:r>
              <a:rPr lang="en-US"/>
              <a:t>Includes three studies:</a:t>
            </a:r>
          </a:p>
        </p:txBody>
      </p:sp>
      <p:sp>
        <p:nvSpPr>
          <p:cNvPr id="9" name="Text Placeholder 3">
            <a:extLst>
              <a:ext uri="{FF2B5EF4-FFF2-40B4-BE49-F238E27FC236}">
                <a16:creationId xmlns:a16="http://schemas.microsoft.com/office/drawing/2014/main" id="{8DF3A6EC-96D8-429D-8899-E6062F7AA7D0}"/>
              </a:ext>
            </a:extLst>
          </p:cNvPr>
          <p:cNvSpPr>
            <a:spLocks noGrp="1"/>
          </p:cNvSpPr>
          <p:nvPr>
            <p:ph type="body" sz="quarter" idx="10"/>
          </p:nvPr>
        </p:nvSpPr>
        <p:spPr>
          <a:xfrm>
            <a:off x="322264" y="2343150"/>
            <a:ext cx="6659244" cy="3390900"/>
          </a:xfrm>
        </p:spPr>
        <p:txBody>
          <a:bodyPr vert="horz" lIns="91440" tIns="45720" rIns="91440" bIns="45720" rtlCol="0" anchor="t">
            <a:normAutofit lnSpcReduction="10000"/>
          </a:bodyPr>
          <a:lstStyle/>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Growth of population-based payments is not associated with a decrease in market-level cost growth, yet.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Market factors associated with Medicare costs and cost growth.</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What is driving total cost of care? Analysis of factors influencing total cost of care in U.S. healthcare markets.</a:t>
            </a:r>
          </a:p>
        </p:txBody>
      </p:sp>
      <p:sp>
        <p:nvSpPr>
          <p:cNvPr id="6" name="TextBox 5"/>
          <p:cNvSpPr txBox="1"/>
          <p:nvPr/>
        </p:nvSpPr>
        <p:spPr>
          <a:xfrm>
            <a:off x="8119211" y="5737860"/>
            <a:ext cx="2763736" cy="452708"/>
          </a:xfrm>
          <a:prstGeom prst="rect">
            <a:avLst/>
          </a:prstGeom>
          <a:noFill/>
        </p:spPr>
        <p:txBody>
          <a:bodyPr wrap="square" lIns="82570" tIns="41285" rIns="82570" bIns="41285" rtlCol="0" anchor="t">
            <a:spAutoFit/>
          </a:bodyPr>
          <a:lstStyle/>
          <a:p>
            <a:pPr algn="ctr" defTabSz="448531"/>
            <a:r>
              <a:rPr lang="en-US" sz="2400" b="1">
                <a:solidFill>
                  <a:srgbClr val="119CD9"/>
                </a:solidFill>
                <a:latin typeface="arial"/>
                <a:cs typeface="arial"/>
              </a:rPr>
              <a:t>hfma.org/</a:t>
            </a:r>
            <a:r>
              <a:rPr lang="en-US" sz="2400" b="1" err="1">
                <a:solidFill>
                  <a:srgbClr val="119CD9"/>
                </a:solidFill>
                <a:latin typeface="arial"/>
                <a:cs typeface="arial"/>
              </a:rPr>
              <a:t>tcoc</a:t>
            </a:r>
            <a:endParaRPr lang="en-US" sz="2400" b="1">
              <a:solidFill>
                <a:srgbClr val="119CD9"/>
              </a:solidFill>
              <a:latin typeface="arial"/>
              <a:cs typeface="arial"/>
            </a:endParaRPr>
          </a:p>
        </p:txBody>
      </p:sp>
      <p:pic>
        <p:nvPicPr>
          <p:cNvPr id="10" name="Picture 9">
            <a:extLst>
              <a:ext uri="{FF2B5EF4-FFF2-40B4-BE49-F238E27FC236}">
                <a16:creationId xmlns:a16="http://schemas.microsoft.com/office/drawing/2014/main" id="{67B4A909-EED9-4C89-8768-0C912F2305E1}"/>
              </a:ext>
            </a:extLst>
          </p:cNvPr>
          <p:cNvPicPr>
            <a:picLocks noChangeAspect="1"/>
          </p:cNvPicPr>
          <p:nvPr/>
        </p:nvPicPr>
        <p:blipFill rotWithShape="1">
          <a:blip r:embed="rId3"/>
          <a:srcRect l="3311" r="9870"/>
          <a:stretch/>
        </p:blipFill>
        <p:spPr>
          <a:xfrm>
            <a:off x="7761763" y="1431612"/>
            <a:ext cx="3230880" cy="3994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6786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Healthcare Dollars &amp; Sense</a:t>
            </a:r>
            <a:r>
              <a:rPr lang="en-US" sz="2700" baseline="46000"/>
              <a:t>®</a:t>
            </a:r>
            <a:r>
              <a:rPr lang="en-US"/>
              <a:t>: Improve the Financial Experience for Patients</a:t>
            </a:r>
          </a:p>
        </p:txBody>
      </p:sp>
      <p:sp>
        <p:nvSpPr>
          <p:cNvPr id="3" name="Subtitle 2"/>
          <p:cNvSpPr>
            <a:spLocks noGrp="1"/>
          </p:cNvSpPr>
          <p:nvPr>
            <p:ph type="subTitle" idx="1"/>
          </p:nvPr>
        </p:nvSpPr>
        <p:spPr/>
        <p:txBody>
          <a:bodyPr/>
          <a:lstStyle/>
          <a:p>
            <a:r>
              <a:rPr lang="en-US"/>
              <a:t>Achieve Adopter Recognition! </a:t>
            </a:r>
          </a:p>
        </p:txBody>
      </p:sp>
      <p:sp>
        <p:nvSpPr>
          <p:cNvPr id="4" name="Text Placeholder 3"/>
          <p:cNvSpPr>
            <a:spLocks noGrp="1"/>
          </p:cNvSpPr>
          <p:nvPr>
            <p:ph type="body" sz="quarter" idx="10"/>
          </p:nvPr>
        </p:nvSpPr>
        <p:spPr>
          <a:xfrm>
            <a:off x="322264" y="2343149"/>
            <a:ext cx="6313314" cy="3810515"/>
          </a:xfrm>
        </p:spPr>
        <p:txBody>
          <a:bodyPr>
            <a:normAutofit fontScale="92500"/>
          </a:bodyPr>
          <a:lstStyle/>
          <a:p>
            <a:pPr marL="457200" indent="-288925">
              <a:lnSpc>
                <a:spcPct val="110000"/>
              </a:lnSpc>
              <a:spcBef>
                <a:spcPts val="0"/>
              </a:spcBef>
              <a:spcAft>
                <a:spcPts val="1200"/>
              </a:spcAft>
              <a:buFont typeface="Wingdings" panose="05000000000000000000" pitchFamily="2" charset="2"/>
              <a:buChar char="§"/>
            </a:pPr>
            <a:r>
              <a:rPr lang="en-US" b="0"/>
              <a:t>Join more than 300 healthcare organizations that have adopted HFMA’s best practices for patient financial communications.</a:t>
            </a:r>
          </a:p>
          <a:p>
            <a:pPr marL="457200" indent="-288925">
              <a:lnSpc>
                <a:spcPct val="110000"/>
              </a:lnSpc>
              <a:spcBef>
                <a:spcPts val="0"/>
              </a:spcBef>
              <a:spcAft>
                <a:spcPts val="1200"/>
              </a:spcAft>
              <a:buFont typeface="Wingdings" panose="05000000000000000000" pitchFamily="2" charset="2"/>
              <a:buChar char="§"/>
            </a:pPr>
            <a:r>
              <a:rPr lang="en-US" b="0"/>
              <a:t>Ensure that your organization’s policies reflect consumer needs in the high-deductible health plan era.</a:t>
            </a:r>
          </a:p>
          <a:p>
            <a:pPr marL="457200" indent="-288925">
              <a:lnSpc>
                <a:spcPct val="110000"/>
              </a:lnSpc>
              <a:spcBef>
                <a:spcPts val="0"/>
              </a:spcBef>
              <a:spcAft>
                <a:spcPts val="1200"/>
              </a:spcAft>
              <a:buFont typeface="Wingdings" panose="05000000000000000000" pitchFamily="2" charset="2"/>
              <a:buChar char="§"/>
            </a:pPr>
            <a:r>
              <a:rPr lang="en-US" b="0"/>
              <a:t>Learn from the revenue cycle self-assessment that’s part of the application process. </a:t>
            </a:r>
          </a:p>
        </p:txBody>
      </p:sp>
      <p:sp>
        <p:nvSpPr>
          <p:cNvPr id="5" name="TextBox 4">
            <a:extLst>
              <a:ext uri="{FF2B5EF4-FFF2-40B4-BE49-F238E27FC236}">
                <a16:creationId xmlns:a16="http://schemas.microsoft.com/office/drawing/2014/main" id="{41D114B8-D400-4914-A10D-1AEC16FBF18D}"/>
              </a:ext>
            </a:extLst>
          </p:cNvPr>
          <p:cNvSpPr txBox="1"/>
          <p:nvPr/>
        </p:nvSpPr>
        <p:spPr>
          <a:xfrm>
            <a:off x="7845367" y="5033150"/>
            <a:ext cx="2763736" cy="452708"/>
          </a:xfrm>
          <a:prstGeom prst="rect">
            <a:avLst/>
          </a:prstGeom>
          <a:noFill/>
        </p:spPr>
        <p:txBody>
          <a:bodyPr wrap="square" lIns="82570" tIns="41285" rIns="82570" bIns="41285" rtlCol="0" anchor="t">
            <a:spAutoFit/>
          </a:bodyPr>
          <a:lstStyle/>
          <a:p>
            <a:pPr algn="ctr" defTabSz="448531"/>
            <a:r>
              <a:rPr lang="en-US" sz="2400" b="1">
                <a:solidFill>
                  <a:srgbClr val="119CD9"/>
                </a:solidFill>
                <a:latin typeface="arial"/>
                <a:cs typeface="arial"/>
              </a:rPr>
              <a:t>hfma.org/dollars</a:t>
            </a:r>
          </a:p>
        </p:txBody>
      </p:sp>
      <p:pic>
        <p:nvPicPr>
          <p:cNvPr id="7" name="Picture 6" descr="A screenshot of a cell phone&#10;&#10;Description automatically generated">
            <a:extLst>
              <a:ext uri="{FF2B5EF4-FFF2-40B4-BE49-F238E27FC236}">
                <a16:creationId xmlns:a16="http://schemas.microsoft.com/office/drawing/2014/main" id="{ADB3716A-C42B-AE41-BE4F-8E138F822535}"/>
              </a:ext>
            </a:extLst>
          </p:cNvPr>
          <p:cNvPicPr>
            <a:picLocks noChangeAspect="1"/>
          </p:cNvPicPr>
          <p:nvPr/>
        </p:nvPicPr>
        <p:blipFill>
          <a:blip r:embed="rId3"/>
          <a:stretch>
            <a:fillRect/>
          </a:stretch>
        </p:blipFill>
        <p:spPr>
          <a:xfrm>
            <a:off x="7182399" y="2343149"/>
            <a:ext cx="4120908" cy="2664523"/>
          </a:xfrm>
          <a:prstGeom prst="rect">
            <a:avLst/>
          </a:prstGeom>
        </p:spPr>
      </p:pic>
    </p:spTree>
    <p:extLst>
      <p:ext uri="{BB962C8B-B14F-4D97-AF65-F5344CB8AC3E}">
        <p14:creationId xmlns:p14="http://schemas.microsoft.com/office/powerpoint/2010/main" val="214536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Educate Consumers, Improve Transparency</a:t>
            </a:r>
          </a:p>
        </p:txBody>
      </p:sp>
      <p:pic>
        <p:nvPicPr>
          <p:cNvPr id="3" name="Picture 2"/>
          <p:cNvPicPr>
            <a:picLocks noChangeAspect="1" noChangeArrowheads="1"/>
          </p:cNvPicPr>
          <p:nvPr/>
        </p:nvPicPr>
        <p:blipFill>
          <a:blip r:embed="rId3" cstate="print"/>
          <a:stretch>
            <a:fillRect/>
          </a:stretch>
        </p:blipFill>
        <p:spPr bwMode="auto">
          <a:xfrm>
            <a:off x="6099473" y="1342022"/>
            <a:ext cx="3017351" cy="3905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noChangeArrowheads="1"/>
          </p:cNvPicPr>
          <p:nvPr/>
        </p:nvPicPr>
        <p:blipFill>
          <a:blip r:embed="rId4" cstate="email"/>
          <a:stretch>
            <a:fillRect/>
          </a:stretch>
        </p:blipFill>
        <p:spPr bwMode="auto">
          <a:xfrm>
            <a:off x="2243722" y="1394160"/>
            <a:ext cx="2858854" cy="3905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4158240" y="5819353"/>
            <a:ext cx="3597173" cy="452708"/>
          </a:xfrm>
          <a:prstGeom prst="rect">
            <a:avLst/>
          </a:prstGeom>
          <a:noFill/>
        </p:spPr>
        <p:txBody>
          <a:bodyPr wrap="square" lIns="82570" tIns="41285" rIns="82570" bIns="41285" rtlCol="0" anchor="t">
            <a:spAutoFit/>
          </a:bodyPr>
          <a:lstStyle/>
          <a:p>
            <a:pPr algn="ctr" defTabSz="448531"/>
            <a:r>
              <a:rPr lang="en-US" sz="2400" b="1" dirty="0">
                <a:solidFill>
                  <a:srgbClr val="119CD9"/>
                </a:solidFill>
                <a:latin typeface="arial"/>
                <a:cs typeface="arial"/>
              </a:rPr>
              <a:t>hfma.org/dollars</a:t>
            </a:r>
          </a:p>
        </p:txBody>
      </p:sp>
    </p:spTree>
    <p:extLst>
      <p:ext uri="{BB962C8B-B14F-4D97-AF65-F5344CB8AC3E}">
        <p14:creationId xmlns:p14="http://schemas.microsoft.com/office/powerpoint/2010/main" val="167780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Equip Staff for Success in the Consumerism Era</a:t>
            </a:r>
          </a:p>
        </p:txBody>
      </p:sp>
      <p:sp>
        <p:nvSpPr>
          <p:cNvPr id="3" name="Subtitle 2"/>
          <p:cNvSpPr>
            <a:spLocks noGrp="1"/>
          </p:cNvSpPr>
          <p:nvPr>
            <p:ph type="subTitle" idx="1"/>
          </p:nvPr>
        </p:nvSpPr>
        <p:spPr>
          <a:xfrm>
            <a:off x="322580" y="1573371"/>
            <a:ext cx="11450319" cy="4043657"/>
          </a:xfrm>
        </p:spPr>
        <p:txBody>
          <a:bodyPr>
            <a:normAutofit/>
          </a:bodyPr>
          <a:lstStyle/>
          <a:p>
            <a:pPr marL="342900" indent="-342900">
              <a:buFont typeface="Arial" panose="020B0604020202020204" pitchFamily="34" charset="0"/>
              <a:buChar char="•"/>
            </a:pPr>
            <a:r>
              <a:rPr lang="en-US"/>
              <a:t>Agenda for live onsite training for your patient access staff</a:t>
            </a:r>
          </a:p>
          <a:p>
            <a:pPr marL="342900" indent="-342900">
              <a:buFont typeface="Arial" panose="020B0604020202020204" pitchFamily="34" charset="0"/>
              <a:buChar char="•"/>
            </a:pPr>
            <a:r>
              <a:rPr lang="en-US"/>
              <a:t>Slide deck that can be customized</a:t>
            </a:r>
          </a:p>
          <a:p>
            <a:pPr marL="342900" indent="-342900">
              <a:buFont typeface="Arial" panose="020B0604020202020204" pitchFamily="34" charset="0"/>
              <a:buChar char="•"/>
            </a:pPr>
            <a:r>
              <a:rPr lang="en-US"/>
              <a:t>Sample financial policies</a:t>
            </a:r>
          </a:p>
          <a:p>
            <a:pPr marL="342900" indent="-342900">
              <a:buFont typeface="Arial" panose="020B0604020202020204" pitchFamily="34" charset="0"/>
              <a:buChar char="•"/>
            </a:pPr>
            <a:r>
              <a:rPr lang="en-US"/>
              <a:t>Coaching guidelines</a:t>
            </a:r>
          </a:p>
          <a:p>
            <a:pPr marL="342900" indent="-342900">
              <a:buFont typeface="Arial" panose="020B0604020202020204" pitchFamily="34" charset="0"/>
              <a:buChar char="•"/>
            </a:pPr>
            <a:r>
              <a:rPr lang="en-US"/>
              <a:t>Consumerism Maturity Model</a:t>
            </a:r>
          </a:p>
        </p:txBody>
      </p:sp>
      <p:grpSp>
        <p:nvGrpSpPr>
          <p:cNvPr id="9" name="Group 8">
            <a:extLst>
              <a:ext uri="{FF2B5EF4-FFF2-40B4-BE49-F238E27FC236}">
                <a16:creationId xmlns:a16="http://schemas.microsoft.com/office/drawing/2014/main" id="{4B5D274A-0B33-48A5-B4DF-604443D3F712}"/>
              </a:ext>
            </a:extLst>
          </p:cNvPr>
          <p:cNvGrpSpPr/>
          <p:nvPr/>
        </p:nvGrpSpPr>
        <p:grpSpPr>
          <a:xfrm>
            <a:off x="5148753" y="2184903"/>
            <a:ext cx="6358917" cy="4176005"/>
            <a:chOff x="5148753" y="2184903"/>
            <a:chExt cx="6358917" cy="4176005"/>
          </a:xfrm>
        </p:grpSpPr>
        <p:pic>
          <p:nvPicPr>
            <p:cNvPr id="5" name="Picture 4" descr="A screenshot of a flat screen television&#10;&#10;Description automatically generated">
              <a:extLst>
                <a:ext uri="{FF2B5EF4-FFF2-40B4-BE49-F238E27FC236}">
                  <a16:creationId xmlns:a16="http://schemas.microsoft.com/office/drawing/2014/main" id="{758C92B6-0256-44A3-8757-3A04B41F9965}"/>
                </a:ext>
              </a:extLst>
            </p:cNvPr>
            <p:cNvPicPr>
              <a:picLocks noChangeAspect="1"/>
            </p:cNvPicPr>
            <p:nvPr/>
          </p:nvPicPr>
          <p:blipFill>
            <a:blip r:embed="rId2"/>
            <a:stretch>
              <a:fillRect/>
            </a:stretch>
          </p:blipFill>
          <p:spPr>
            <a:xfrm>
              <a:off x="5148753" y="2184903"/>
              <a:ext cx="6358917" cy="4176005"/>
            </a:xfrm>
            <a:prstGeom prst="rect">
              <a:avLst/>
            </a:prstGeom>
          </p:spPr>
        </p:pic>
        <p:pic>
          <p:nvPicPr>
            <p:cNvPr id="8" name="Picture 8" descr="Graphical user interface, website&#10;&#10;Description automatically generated">
              <a:extLst>
                <a:ext uri="{FF2B5EF4-FFF2-40B4-BE49-F238E27FC236}">
                  <a16:creationId xmlns:a16="http://schemas.microsoft.com/office/drawing/2014/main" id="{7107C9BD-5ED4-4ACA-8C32-FB181637A6FE}"/>
                </a:ext>
              </a:extLst>
            </p:cNvPr>
            <p:cNvPicPr>
              <a:picLocks noChangeAspect="1"/>
            </p:cNvPicPr>
            <p:nvPr/>
          </p:nvPicPr>
          <p:blipFill rotWithShape="1">
            <a:blip r:embed="rId3"/>
            <a:srcRect r="-200" b="8157"/>
            <a:stretch/>
          </p:blipFill>
          <p:spPr>
            <a:xfrm>
              <a:off x="5979459" y="2763100"/>
              <a:ext cx="4657496" cy="2828488"/>
            </a:xfrm>
            <a:prstGeom prst="rect">
              <a:avLst/>
            </a:prstGeom>
          </p:spPr>
        </p:pic>
      </p:grpSp>
    </p:spTree>
    <p:extLst>
      <p:ext uri="{BB962C8B-B14F-4D97-AF65-F5344CB8AC3E}">
        <p14:creationId xmlns:p14="http://schemas.microsoft.com/office/powerpoint/2010/main" val="33978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6B13-7123-4E3B-8EF2-65D0B02EB5D5}"/>
              </a:ext>
            </a:extLst>
          </p:cNvPr>
          <p:cNvSpPr>
            <a:spLocks noGrp="1"/>
          </p:cNvSpPr>
          <p:nvPr>
            <p:ph type="ctrTitle"/>
          </p:nvPr>
        </p:nvSpPr>
        <p:spPr>
          <a:xfrm>
            <a:off x="322581" y="329518"/>
            <a:ext cx="11463617" cy="829235"/>
          </a:xfrm>
        </p:spPr>
        <p:txBody>
          <a:bodyPr/>
          <a:lstStyle/>
          <a:p>
            <a:r>
              <a:rPr lang="en-US"/>
              <a:t>Consumerism Maturity Model</a:t>
            </a:r>
          </a:p>
        </p:txBody>
      </p:sp>
      <p:sp>
        <p:nvSpPr>
          <p:cNvPr id="3" name="Subtitle 2">
            <a:extLst>
              <a:ext uri="{FF2B5EF4-FFF2-40B4-BE49-F238E27FC236}">
                <a16:creationId xmlns:a16="http://schemas.microsoft.com/office/drawing/2014/main" id="{2CE784E6-320E-44EA-967D-D7A20CEC4BC1}"/>
              </a:ext>
            </a:extLst>
          </p:cNvPr>
          <p:cNvSpPr>
            <a:spLocks noGrp="1"/>
          </p:cNvSpPr>
          <p:nvPr>
            <p:ph type="subTitle" idx="1"/>
          </p:nvPr>
        </p:nvSpPr>
        <p:spPr>
          <a:xfrm>
            <a:off x="322581" y="1573370"/>
            <a:ext cx="4906202" cy="4540493"/>
          </a:xfrm>
        </p:spPr>
        <p:txBody>
          <a:bodyPr vert="horz" lIns="91440" tIns="45720" rIns="91440" bIns="45720" rtlCol="0" anchor="t">
            <a:normAutofit/>
          </a:bodyPr>
          <a:lstStyle/>
          <a:p>
            <a:pPr marL="342900" indent="-342900">
              <a:buFont typeface="Arial" panose="020B0604020202020204" pitchFamily="34" charset="0"/>
              <a:buChar char="•"/>
            </a:pPr>
            <a:r>
              <a:rPr lang="en-US" b="0">
                <a:solidFill>
                  <a:srgbClr val="119CD9"/>
                </a:solidFill>
                <a:latin typeface="arial"/>
                <a:cs typeface="arial"/>
              </a:rPr>
              <a:t>Self-assessment tool, online</a:t>
            </a:r>
          </a:p>
          <a:p>
            <a:pPr marL="342900" indent="-342900">
              <a:buFont typeface="Arial" panose="020B0604020202020204" pitchFamily="34" charset="0"/>
              <a:buChar char="•"/>
            </a:pPr>
            <a:r>
              <a:rPr lang="en-US" b="0">
                <a:solidFill>
                  <a:srgbClr val="119CD9"/>
                </a:solidFill>
                <a:latin typeface="arial"/>
                <a:cs typeface="arial"/>
              </a:rPr>
              <a:t>Appropriate for all providers: hospitals, systems and physician groups</a:t>
            </a:r>
          </a:p>
          <a:p>
            <a:pPr marL="342900" indent="-342900">
              <a:buFont typeface="Arial" panose="020B0604020202020204" pitchFamily="34" charset="0"/>
              <a:buChar char="•"/>
            </a:pPr>
            <a:r>
              <a:rPr lang="en-US" b="0">
                <a:solidFill>
                  <a:srgbClr val="119CD9"/>
                </a:solidFill>
                <a:latin typeface="arial"/>
                <a:cs typeface="arial"/>
              </a:rPr>
              <a:t>Takes a consumer-first viewpoint</a:t>
            </a:r>
          </a:p>
          <a:p>
            <a:pPr marL="342900" indent="-342900">
              <a:buFont typeface="Arial" panose="020B0604020202020204" pitchFamily="34" charset="0"/>
              <a:buChar char="•"/>
            </a:pPr>
            <a:r>
              <a:rPr lang="en-US" b="0">
                <a:solidFill>
                  <a:srgbClr val="119CD9"/>
                </a:solidFill>
                <a:latin typeface="arial"/>
                <a:cs typeface="arial"/>
              </a:rPr>
              <a:t>Identify gaps and areas for improvement</a:t>
            </a:r>
          </a:p>
          <a:p>
            <a:pPr marL="342900" indent="-342900">
              <a:buFont typeface="Arial" panose="020B0604020202020204" pitchFamily="34" charset="0"/>
              <a:buChar char="•"/>
            </a:pPr>
            <a:r>
              <a:rPr lang="en-US" b="0">
                <a:solidFill>
                  <a:srgbClr val="119CD9"/>
                </a:solidFill>
                <a:latin typeface="arial"/>
                <a:cs typeface="arial"/>
              </a:rPr>
              <a:t>Build your roadmap for success</a:t>
            </a:r>
          </a:p>
          <a:p>
            <a:pPr marL="342900" indent="-342900">
              <a:buFont typeface="Arial" panose="020B0604020202020204" pitchFamily="34" charset="0"/>
              <a:buChar char="•"/>
            </a:pPr>
            <a:r>
              <a:rPr lang="en-US" b="0">
                <a:solidFill>
                  <a:srgbClr val="119CD9"/>
                </a:solidFill>
                <a:latin typeface="arial"/>
                <a:cs typeface="arial"/>
              </a:rPr>
              <a:t>Designed by industry-wide task force</a:t>
            </a:r>
          </a:p>
        </p:txBody>
      </p:sp>
      <p:pic>
        <p:nvPicPr>
          <p:cNvPr id="4" name="Picture 5" descr="Table&#10;&#10;Description automatically generated">
            <a:extLst>
              <a:ext uri="{FF2B5EF4-FFF2-40B4-BE49-F238E27FC236}">
                <a16:creationId xmlns:a16="http://schemas.microsoft.com/office/drawing/2014/main" id="{87187672-7E44-4BB4-9A89-12A79B82898A}"/>
              </a:ext>
            </a:extLst>
          </p:cNvPr>
          <p:cNvPicPr>
            <a:picLocks noChangeAspect="1"/>
          </p:cNvPicPr>
          <p:nvPr/>
        </p:nvPicPr>
        <p:blipFill>
          <a:blip r:embed="rId2"/>
          <a:stretch>
            <a:fillRect/>
          </a:stretch>
        </p:blipFill>
        <p:spPr>
          <a:xfrm>
            <a:off x="5226424" y="1577380"/>
            <a:ext cx="6460273" cy="4374826"/>
          </a:xfrm>
          <a:prstGeom prst="rect">
            <a:avLst/>
          </a:prstGeom>
        </p:spPr>
      </p:pic>
    </p:spTree>
    <p:extLst>
      <p:ext uri="{BB962C8B-B14F-4D97-AF65-F5344CB8AC3E}">
        <p14:creationId xmlns:p14="http://schemas.microsoft.com/office/powerpoint/2010/main" val="36970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MAP: Hit Your Revenue Cycle Performance Targets</a:t>
            </a:r>
          </a:p>
        </p:txBody>
      </p:sp>
      <p:sp>
        <p:nvSpPr>
          <p:cNvPr id="5" name="Text Placeholder 3">
            <a:extLst>
              <a:ext uri="{FF2B5EF4-FFF2-40B4-BE49-F238E27FC236}">
                <a16:creationId xmlns:a16="http://schemas.microsoft.com/office/drawing/2014/main" id="{6E7C51F0-1046-4052-9115-29407A4BE5C8}"/>
              </a:ext>
            </a:extLst>
          </p:cNvPr>
          <p:cNvSpPr>
            <a:spLocks noGrp="1"/>
          </p:cNvSpPr>
          <p:nvPr>
            <p:ph type="body" sz="quarter" idx="10"/>
          </p:nvPr>
        </p:nvSpPr>
        <p:spPr>
          <a:xfrm>
            <a:off x="362369" y="3118518"/>
            <a:ext cx="4565927" cy="3390900"/>
          </a:xfrm>
        </p:spPr>
        <p:txBody>
          <a:bodyPr vert="horz" lIns="91440" tIns="45720" rIns="91440" bIns="45720" rtlCol="0" anchor="t">
            <a:normAutofit/>
          </a:bodyPr>
          <a:lstStyle/>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MAP Keys – industry standard KPIs</a:t>
            </a:r>
            <a:endParaRPr lang="en-US"/>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MAP Award – recognizes revenue cycle excellence</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MAP App – online benchmarking tool</a:t>
            </a:r>
            <a:endParaRPr lang="en-US" b="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03" y="1222687"/>
            <a:ext cx="3717581" cy="194035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034" y="1828800"/>
            <a:ext cx="6150864" cy="4090416"/>
          </a:xfrm>
          <a:prstGeom prst="rect">
            <a:avLst/>
          </a:prstGeom>
        </p:spPr>
      </p:pic>
      <p:sp>
        <p:nvSpPr>
          <p:cNvPr id="4" name="Text Placeholder 3">
            <a:extLst>
              <a:ext uri="{FF2B5EF4-FFF2-40B4-BE49-F238E27FC236}">
                <a16:creationId xmlns:a16="http://schemas.microsoft.com/office/drawing/2014/main" id="{B04BB753-8D53-4ED8-A822-FAF539126878}"/>
              </a:ext>
            </a:extLst>
          </p:cNvPr>
          <p:cNvSpPr txBox="1">
            <a:spLocks/>
          </p:cNvSpPr>
          <p:nvPr/>
        </p:nvSpPr>
        <p:spPr>
          <a:xfrm>
            <a:off x="6706961" y="5784691"/>
            <a:ext cx="3060786"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hfma.org/map</a:t>
            </a:r>
            <a:endParaRPr lang="en-US" b="0">
              <a:latin typeface="Arial"/>
              <a:cs typeface="Arial"/>
            </a:endParaRPr>
          </a:p>
        </p:txBody>
      </p:sp>
    </p:spTree>
    <p:extLst>
      <p:ext uri="{BB962C8B-B14F-4D97-AF65-F5344CB8AC3E}">
        <p14:creationId xmlns:p14="http://schemas.microsoft.com/office/powerpoint/2010/main" val="1781036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Organizational Overview</a:t>
            </a:r>
          </a:p>
        </p:txBody>
      </p:sp>
    </p:spTree>
    <p:extLst>
      <p:ext uri="{BB962C8B-B14F-4D97-AF65-F5344CB8AC3E}">
        <p14:creationId xmlns:p14="http://schemas.microsoft.com/office/powerpoint/2010/main" val="324962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497754799"/>
              </p:ext>
            </p:extLst>
          </p:nvPr>
        </p:nvGraphicFramePr>
        <p:xfrm>
          <a:off x="3728631" y="2039046"/>
          <a:ext cx="4269918" cy="284661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p:cNvSpPr/>
          <p:nvPr/>
        </p:nvSpPr>
        <p:spPr>
          <a:xfrm>
            <a:off x="4841864"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1033"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281" y="389965"/>
            <a:ext cx="11463617" cy="1346594"/>
          </a:xfrm>
        </p:spPr>
        <p:txBody>
          <a:bodyPr>
            <a:normAutofit/>
          </a:bodyPr>
          <a:lstStyle/>
          <a:p>
            <a:r>
              <a:rPr lang="en-US" dirty="0"/>
              <a:t>Professional Membership Association – serving both individuals and organizations</a:t>
            </a:r>
          </a:p>
        </p:txBody>
      </p:sp>
      <p:sp>
        <p:nvSpPr>
          <p:cNvPr id="3" name="TextBox 2"/>
          <p:cNvSpPr txBox="1"/>
          <p:nvPr/>
        </p:nvSpPr>
        <p:spPr>
          <a:xfrm>
            <a:off x="1142568" y="5009249"/>
            <a:ext cx="1990815" cy="451406"/>
          </a:xfrm>
          <a:prstGeom prst="rect">
            <a:avLst/>
          </a:prstGeom>
          <a:noFill/>
        </p:spPr>
        <p:txBody>
          <a:bodyPr wrap="square" lIns="91440" tIns="45720" rIns="91440" bIns="45720" rtlCol="0" anchor="t">
            <a:spAutoFit/>
          </a:bodyPr>
          <a:lstStyle/>
          <a:p>
            <a:pPr algn="ctr">
              <a:lnSpc>
                <a:spcPts val="1380"/>
              </a:lnSpc>
            </a:pPr>
            <a:r>
              <a:rPr lang="en-US" sz="1400" dirty="0">
                <a:latin typeface="Arial"/>
                <a:ea typeface="Arial" charset="0"/>
                <a:cs typeface="Arial"/>
              </a:rPr>
              <a:t> MEMBER COUNT AS OF OCTOBER 2022</a:t>
            </a:r>
          </a:p>
        </p:txBody>
      </p:sp>
      <p:sp>
        <p:nvSpPr>
          <p:cNvPr id="5" name="TextBox 4"/>
          <p:cNvSpPr txBox="1"/>
          <p:nvPr/>
        </p:nvSpPr>
        <p:spPr>
          <a:xfrm>
            <a:off x="4817030" y="5009249"/>
            <a:ext cx="2081222" cy="810478"/>
          </a:xfrm>
          <a:prstGeom prst="rect">
            <a:avLst/>
          </a:prstGeom>
          <a:noFill/>
        </p:spPr>
        <p:txBody>
          <a:bodyPr wrap="square" lIns="91440" tIns="45720" rIns="91440" bIns="45720" rtlCol="0" anchor="t">
            <a:spAutoFit/>
          </a:bodyPr>
          <a:lstStyle/>
          <a:p>
            <a:pPr algn="ctr">
              <a:lnSpc>
                <a:spcPts val="1380"/>
              </a:lnSpc>
            </a:pPr>
            <a:r>
              <a:rPr lang="en-US" sz="1400">
                <a:latin typeface="Arial"/>
                <a:ea typeface="Arial" charset="0"/>
                <a:cs typeface="Arial"/>
              </a:rPr>
              <a:t>ENTERPRISE MEMBERSHIP RETENTION RATE AS OF NOVEMBER 2021</a:t>
            </a:r>
            <a:endParaRPr lang="en-US" sz="1400">
              <a:latin typeface="Arial"/>
              <a:ea typeface="Arial" charset="0"/>
              <a:cs typeface="Arial" charset="0"/>
            </a:endParaRPr>
          </a:p>
        </p:txBody>
      </p:sp>
      <p:sp>
        <p:nvSpPr>
          <p:cNvPr id="6" name="TextBox 5"/>
          <p:cNvSpPr txBox="1"/>
          <p:nvPr/>
        </p:nvSpPr>
        <p:spPr>
          <a:xfrm>
            <a:off x="7965596" y="5004679"/>
            <a:ext cx="2803835" cy="451406"/>
          </a:xfrm>
          <a:prstGeom prst="rect">
            <a:avLst/>
          </a:prstGeom>
          <a:noFill/>
        </p:spPr>
        <p:txBody>
          <a:bodyPr wrap="square" lIns="91440" tIns="45720" rIns="91440" bIns="45720" rtlCol="0" anchor="t">
            <a:spAutoFit/>
          </a:bodyPr>
          <a:lstStyle/>
          <a:p>
            <a:pPr algn="ctr">
              <a:lnSpc>
                <a:spcPts val="1380"/>
              </a:lnSpc>
            </a:pPr>
            <a:r>
              <a:rPr lang="en-US" sz="1400">
                <a:latin typeface="Arial"/>
                <a:ea typeface="Arial" charset="0"/>
                <a:cs typeface="Arial"/>
              </a:rPr>
              <a:t>MEMBERSHIP GROWTH SINCE JUNE 1, 2020</a:t>
            </a:r>
            <a:endParaRPr lang="en-US" sz="1400">
              <a:latin typeface="Arial"/>
              <a:ea typeface="Arial" charset="0"/>
              <a:cs typeface="Arial" charset="0"/>
            </a:endParaRPr>
          </a:p>
        </p:txBody>
      </p:sp>
      <p:sp>
        <p:nvSpPr>
          <p:cNvPr id="17" name="TextBox 16"/>
          <p:cNvSpPr txBox="1"/>
          <p:nvPr/>
        </p:nvSpPr>
        <p:spPr>
          <a:xfrm>
            <a:off x="300286" y="2799566"/>
            <a:ext cx="4269918" cy="1446550"/>
          </a:xfrm>
          <a:prstGeom prst="rect">
            <a:avLst/>
          </a:prstGeom>
          <a:noFill/>
        </p:spPr>
        <p:txBody>
          <a:bodyPr wrap="square" lIns="91440" tIns="45720" rIns="91440" bIns="45720" rtlCol="0" anchor="t">
            <a:spAutoFit/>
          </a:bodyPr>
          <a:lstStyle/>
          <a:p>
            <a:r>
              <a:rPr lang="en-US" sz="8800" kern="0" spc="-500" dirty="0">
                <a:solidFill>
                  <a:srgbClr val="002E6D"/>
                </a:solidFill>
                <a:latin typeface="Arial"/>
                <a:ea typeface="Arial" charset="0"/>
                <a:cs typeface="Arial"/>
              </a:rPr>
              <a:t>96,000+</a:t>
            </a:r>
            <a:endParaRPr lang="en-US" sz="8800" kern="0" spc="-500" dirty="0">
              <a:latin typeface="Arial"/>
              <a:cs typeface="Arial"/>
            </a:endParaRPr>
          </a:p>
        </p:txBody>
      </p:sp>
      <p:sp>
        <p:nvSpPr>
          <p:cNvPr id="22" name="TextBox 21">
            <a:extLst>
              <a:ext uri="{FF2B5EF4-FFF2-40B4-BE49-F238E27FC236}">
                <a16:creationId xmlns:a16="http://schemas.microsoft.com/office/drawing/2014/main" id="{31D0391F-3E47-4AED-B40E-31CFB66FFF66}"/>
              </a:ext>
            </a:extLst>
          </p:cNvPr>
          <p:cNvSpPr txBox="1"/>
          <p:nvPr/>
        </p:nvSpPr>
        <p:spPr>
          <a:xfrm>
            <a:off x="7671683" y="2404915"/>
            <a:ext cx="3386439" cy="2015936"/>
          </a:xfrm>
          <a:prstGeom prst="rect">
            <a:avLst/>
          </a:prstGeom>
          <a:noFill/>
        </p:spPr>
        <p:txBody>
          <a:bodyPr wrap="square" lIns="91440" tIns="45720" rIns="91440" bIns="45720" rtlCol="0" anchor="t">
            <a:spAutoFit/>
          </a:bodyPr>
          <a:lstStyle/>
          <a:p>
            <a:pPr algn="ctr"/>
            <a:r>
              <a:rPr lang="en-US" sz="12500" spc="-1600" dirty="0">
                <a:solidFill>
                  <a:srgbClr val="002E6D"/>
                </a:solidFill>
                <a:latin typeface="Arial"/>
                <a:ea typeface="Arial" charset="0"/>
                <a:cs typeface="Arial"/>
              </a:rPr>
              <a:t>28%</a:t>
            </a:r>
            <a:endParaRPr lang="en-US" sz="12500" spc="-1600" dirty="0">
              <a:solidFill>
                <a:srgbClr val="002E6D"/>
              </a:solidFill>
              <a:latin typeface="Arial"/>
              <a:cs typeface="Arial" charset="0"/>
            </a:endParaRPr>
          </a:p>
        </p:txBody>
      </p:sp>
      <p:sp>
        <p:nvSpPr>
          <p:cNvPr id="12" name="TextBox 11">
            <a:extLst>
              <a:ext uri="{FF2B5EF4-FFF2-40B4-BE49-F238E27FC236}">
                <a16:creationId xmlns:a16="http://schemas.microsoft.com/office/drawing/2014/main" id="{C614FC85-A3F3-449F-A7F5-F32EA5F1777E}"/>
              </a:ext>
            </a:extLst>
          </p:cNvPr>
          <p:cNvSpPr txBox="1"/>
          <p:nvPr/>
        </p:nvSpPr>
        <p:spPr>
          <a:xfrm>
            <a:off x="4164421" y="2446575"/>
            <a:ext cx="3386439" cy="2015936"/>
          </a:xfrm>
          <a:prstGeom prst="rect">
            <a:avLst/>
          </a:prstGeom>
          <a:noFill/>
        </p:spPr>
        <p:txBody>
          <a:bodyPr wrap="square" lIns="91440" tIns="45720" rIns="91440" bIns="45720" rtlCol="0" anchor="t">
            <a:spAutoFit/>
          </a:bodyPr>
          <a:lstStyle/>
          <a:p>
            <a:pPr algn="ctr"/>
            <a:r>
              <a:rPr lang="en-US" sz="12500" spc="-1600" dirty="0">
                <a:solidFill>
                  <a:srgbClr val="002E6D"/>
                </a:solidFill>
                <a:latin typeface="Arial"/>
                <a:ea typeface="Arial" charset="0"/>
                <a:cs typeface="Arial"/>
              </a:rPr>
              <a:t>97%</a:t>
            </a:r>
            <a:endParaRPr lang="en-US" sz="12500" spc="-1600" dirty="0">
              <a:solidFill>
                <a:srgbClr val="002E6D"/>
              </a:solidFill>
              <a:latin typeface="Arial"/>
              <a:cs typeface="Arial" charset="0"/>
            </a:endParaRPr>
          </a:p>
        </p:txBody>
      </p:sp>
    </p:spTree>
    <p:extLst>
      <p:ext uri="{BB962C8B-B14F-4D97-AF65-F5344CB8AC3E}">
        <p14:creationId xmlns:p14="http://schemas.microsoft.com/office/powerpoint/2010/main" val="1873360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Membership</a:t>
            </a:r>
          </a:p>
        </p:txBody>
      </p:sp>
      <p:sp>
        <p:nvSpPr>
          <p:cNvPr id="3" name="Subtitle 2"/>
          <p:cNvSpPr>
            <a:spLocks noGrp="1"/>
          </p:cNvSpPr>
          <p:nvPr>
            <p:ph type="subTitle" idx="1"/>
          </p:nvPr>
        </p:nvSpPr>
        <p:spPr>
          <a:xfrm>
            <a:off x="322580" y="1573371"/>
            <a:ext cx="7078345" cy="4584542"/>
          </a:xfrm>
        </p:spPr>
        <p:txBody>
          <a:bodyPr vert="horz" lIns="91440" tIns="45720" rIns="91440" bIns="45720" rtlCol="0" anchor="t">
            <a:normAutofit/>
          </a:bodyPr>
          <a:lstStyle/>
          <a:p>
            <a:pPr marL="342900" indent="-342900">
              <a:buFont typeface="Arial" panose="020B0604020202020204" pitchFamily="34" charset="0"/>
              <a:buChar char="•"/>
            </a:pPr>
            <a:r>
              <a:rPr lang="en-US" b="0">
                <a:latin typeface="Arial"/>
                <a:cs typeface="Arial"/>
              </a:rPr>
              <a:t>Organizations can offer HFMA benefits and resources to all employees - administrative and clinical.</a:t>
            </a:r>
          </a:p>
          <a:p>
            <a:pPr marL="342900" indent="-342900">
              <a:buFont typeface="Arial" panose="020B0604020202020204" pitchFamily="34" charset="0"/>
              <a:buChar char="•"/>
            </a:pPr>
            <a:r>
              <a:rPr lang="en-US" b="0">
                <a:latin typeface="Arial"/>
                <a:cs typeface="Arial"/>
              </a:rPr>
              <a:t>Cost effective means for providing teams with relevant healthcare finance training and tools.</a:t>
            </a:r>
          </a:p>
          <a:p>
            <a:pPr marL="342900" indent="-342900">
              <a:buFont typeface="Arial" panose="020B0604020202020204" pitchFamily="34" charset="0"/>
              <a:buChar char="•"/>
            </a:pPr>
            <a:r>
              <a:rPr lang="en-US" b="0">
                <a:latin typeface="Arial"/>
                <a:cs typeface="Arial"/>
              </a:rPr>
              <a:t>Build staff competencies, knowledge and engagement.</a:t>
            </a:r>
          </a:p>
          <a:p>
            <a:pPr marL="342900" indent="-342900">
              <a:buFont typeface="Arial" panose="020B0604020202020204" pitchFamily="34" charset="0"/>
              <a:buChar char="•"/>
            </a:pPr>
            <a:r>
              <a:rPr lang="en-US" b="0">
                <a:latin typeface="Arial"/>
                <a:cs typeface="Arial"/>
              </a:rPr>
              <a:t>Drive organizational performance.</a:t>
            </a:r>
          </a:p>
          <a:p>
            <a:pPr marL="342900" indent="-342900">
              <a:buFont typeface="Arial" panose="020B0604020202020204" pitchFamily="34" charset="0"/>
              <a:buChar char="•"/>
            </a:pPr>
            <a:r>
              <a:rPr lang="en-US" b="0">
                <a:latin typeface="Arial"/>
                <a:cs typeface="Arial"/>
              </a:rPr>
              <a:t>Options for all sizes of provider and business partner organizations.</a:t>
            </a:r>
          </a:p>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341" y="1500052"/>
            <a:ext cx="2974703" cy="2472367"/>
          </a:xfrm>
          <a:prstGeom prst="rect">
            <a:avLst/>
          </a:prstGeom>
        </p:spPr>
      </p:pic>
      <p:sp>
        <p:nvSpPr>
          <p:cNvPr id="9" name="TextBox 8"/>
          <p:cNvSpPr txBox="1"/>
          <p:nvPr/>
        </p:nvSpPr>
        <p:spPr>
          <a:xfrm>
            <a:off x="7841341" y="4624250"/>
            <a:ext cx="3200921" cy="461665"/>
          </a:xfrm>
          <a:prstGeom prst="rect">
            <a:avLst/>
          </a:prstGeom>
          <a:noFill/>
        </p:spPr>
        <p:txBody>
          <a:bodyPr wrap="square" rtlCol="0" anchor="t">
            <a:spAutoFit/>
          </a:bodyPr>
          <a:lstStyle/>
          <a:p>
            <a:pPr algn="ctr"/>
            <a:r>
              <a:rPr lang="en-US" sz="2400" b="1">
                <a:solidFill>
                  <a:srgbClr val="119CD9"/>
                </a:solidFill>
                <a:latin typeface="Arial"/>
                <a:ea typeface="Arial" charset="0"/>
                <a:cs typeface="Arial"/>
              </a:rPr>
              <a:t>hfma.org/enterprise</a:t>
            </a:r>
          </a:p>
        </p:txBody>
      </p:sp>
    </p:spTree>
    <p:extLst>
      <p:ext uri="{BB962C8B-B14F-4D97-AF65-F5344CB8AC3E}">
        <p14:creationId xmlns:p14="http://schemas.microsoft.com/office/powerpoint/2010/main" val="420795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Today’s Presentation</a:t>
            </a:r>
          </a:p>
        </p:txBody>
      </p:sp>
      <p:sp>
        <p:nvSpPr>
          <p:cNvPr id="3" name="Subtitle 2"/>
          <p:cNvSpPr>
            <a:spLocks noGrp="1"/>
          </p:cNvSpPr>
          <p:nvPr>
            <p:ph type="subTitle" idx="1"/>
          </p:nvPr>
        </p:nvSpPr>
        <p:spPr>
          <a:xfrm>
            <a:off x="322580" y="1573371"/>
            <a:ext cx="11450319" cy="4601005"/>
          </a:xfrm>
        </p:spPr>
        <p:txBody>
          <a:bodyPr>
            <a:normAutofit/>
          </a:bodyPr>
          <a:lstStyle/>
          <a:p>
            <a:pPr marL="457200" indent="-457200">
              <a:lnSpc>
                <a:spcPct val="150000"/>
              </a:lnSpc>
              <a:buFont typeface="+mj-lt"/>
              <a:buAutoNum type="arabicPeriod"/>
            </a:pPr>
            <a:r>
              <a:rPr lang="en-US"/>
              <a:t>Industry overview</a:t>
            </a:r>
          </a:p>
          <a:p>
            <a:pPr marL="457200" indent="-457200">
              <a:lnSpc>
                <a:spcPct val="150000"/>
              </a:lnSpc>
              <a:buFont typeface="+mj-lt"/>
              <a:buAutoNum type="arabicPeriod"/>
            </a:pPr>
            <a:r>
              <a:rPr lang="en-US"/>
              <a:t>HFMA initiatives</a:t>
            </a:r>
          </a:p>
          <a:p>
            <a:pPr marL="457200" indent="-457200">
              <a:lnSpc>
                <a:spcPct val="150000"/>
              </a:lnSpc>
              <a:buFont typeface="+mj-lt"/>
              <a:buAutoNum type="arabicPeriod"/>
            </a:pPr>
            <a:r>
              <a:rPr lang="en-US"/>
              <a:t>Organizational overview</a:t>
            </a:r>
          </a:p>
          <a:p>
            <a:pPr marL="457200" indent="-457200">
              <a:lnSpc>
                <a:spcPct val="150000"/>
              </a:lnSpc>
              <a:buFont typeface="+mj-lt"/>
              <a:buAutoNum type="arabicPeriod"/>
            </a:pPr>
            <a:r>
              <a:rPr lang="en-US"/>
              <a:t>Benefits and resources</a:t>
            </a:r>
          </a:p>
          <a:p>
            <a:pPr marL="457200" indent="-457200">
              <a:lnSpc>
                <a:spcPct val="150000"/>
              </a:lnSpc>
              <a:buFont typeface="+mj-lt"/>
              <a:buAutoNum type="arabicPeriod"/>
            </a:pPr>
            <a:r>
              <a:rPr lang="en-US"/>
              <a:t>Get involved</a:t>
            </a:r>
          </a:p>
          <a:p>
            <a:endParaRPr lang="en-US"/>
          </a:p>
          <a:p>
            <a:endParaRPr lang="en-US"/>
          </a:p>
        </p:txBody>
      </p:sp>
    </p:spTree>
    <p:extLst>
      <p:ext uri="{BB962C8B-B14F-4D97-AF65-F5344CB8AC3E}">
        <p14:creationId xmlns:p14="http://schemas.microsoft.com/office/powerpoint/2010/main" val="8537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6468035"/>
            <a:ext cx="1790559" cy="36337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November 2021</a:t>
            </a:r>
          </a:p>
        </p:txBody>
      </p:sp>
      <p:sp>
        <p:nvSpPr>
          <p:cNvPr id="8" name="TextBox 7">
            <a:extLst>
              <a:ext uri="{FF2B5EF4-FFF2-40B4-BE49-F238E27FC236}">
                <a16:creationId xmlns:a16="http://schemas.microsoft.com/office/drawing/2014/main" id="{3EBA9BFD-0193-8C40-ACD9-0868D8ED43F6}"/>
              </a:ext>
            </a:extLst>
          </p:cNvPr>
          <p:cNvSpPr txBox="1"/>
          <p:nvPr/>
        </p:nvSpPr>
        <p:spPr>
          <a:xfrm>
            <a:off x="6539258" y="5051987"/>
            <a:ext cx="4435888"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PROFESSIONAL LEVEL</a:t>
            </a:r>
            <a:endParaRPr lang="en-US" sz="2000" spc="-30" dirty="0"/>
          </a:p>
        </p:txBody>
      </p:sp>
      <p:sp>
        <p:nvSpPr>
          <p:cNvPr id="9" name="Oval 8">
            <a:extLst>
              <a:ext uri="{FF2B5EF4-FFF2-40B4-BE49-F238E27FC236}">
                <a16:creationId xmlns:a16="http://schemas.microsoft.com/office/drawing/2014/main" id="{E67C7CCD-BC23-2E44-A925-492AB00A6683}"/>
              </a:ext>
            </a:extLst>
          </p:cNvPr>
          <p:cNvSpPr/>
          <p:nvPr/>
        </p:nvSpPr>
        <p:spPr>
          <a:xfrm>
            <a:off x="2334850" y="5132402"/>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2766187" y="5426778"/>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2334850" y="5516125"/>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2766187" y="5053247"/>
            <a:ext cx="3462356" cy="432630"/>
          </a:xfrm>
          <a:prstGeom prst="rect">
            <a:avLst/>
          </a:prstGeom>
          <a:noFill/>
        </p:spPr>
        <p:txBody>
          <a:bodyPr wrap="square" lIns="0" tIns="0" rIns="0" bIns="0" rtlCol="0" anchor="ctr">
            <a:noAutofit/>
          </a:bodyPr>
          <a:lstStyle/>
          <a:p>
            <a:pPr>
              <a:spcAft>
                <a:spcPts val="1200"/>
              </a:spcAft>
            </a:pPr>
            <a:r>
              <a:rPr lang="en-US" sz="2000" spc="-30" dirty="0">
                <a:latin typeface="Arial Black" panose="020B0A04020102020204" pitchFamily="34" charset="0"/>
              </a:rPr>
              <a:t>EXECUTIVE LEVEL</a:t>
            </a:r>
            <a:endParaRPr lang="en-US" sz="2000" spc="-30" dirty="0"/>
          </a:p>
        </p:txBody>
      </p:sp>
      <p:sp>
        <p:nvSpPr>
          <p:cNvPr id="13" name="Oval 12">
            <a:extLst>
              <a:ext uri="{FF2B5EF4-FFF2-40B4-BE49-F238E27FC236}">
                <a16:creationId xmlns:a16="http://schemas.microsoft.com/office/drawing/2014/main" id="{EA0454B1-1DD0-0647-B5CB-F80B7AF5A377}"/>
              </a:ext>
            </a:extLst>
          </p:cNvPr>
          <p:cNvSpPr/>
          <p:nvPr/>
        </p:nvSpPr>
        <p:spPr>
          <a:xfrm>
            <a:off x="6107921" y="5138301"/>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11CD69-0A81-C04F-8818-F6E69F7EF607}"/>
              </a:ext>
            </a:extLst>
          </p:cNvPr>
          <p:cNvSpPr txBox="1"/>
          <p:nvPr/>
        </p:nvSpPr>
        <p:spPr>
          <a:xfrm>
            <a:off x="6539258" y="544672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117969" y="553018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663810966"/>
              </p:ext>
            </p:extLst>
          </p:nvPr>
        </p:nvGraphicFramePr>
        <p:xfrm>
          <a:off x="3767451" y="141467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0F32AF3-56B6-C747-B5BD-D32F52753CAF}"/>
              </a:ext>
            </a:extLst>
          </p:cNvPr>
          <p:cNvSpPr txBox="1"/>
          <p:nvPr/>
        </p:nvSpPr>
        <p:spPr>
          <a:xfrm>
            <a:off x="2568733" y="2699385"/>
            <a:ext cx="1389163" cy="830997"/>
          </a:xfrm>
          <a:prstGeom prst="rect">
            <a:avLst/>
          </a:prstGeom>
          <a:noFill/>
        </p:spPr>
        <p:txBody>
          <a:bodyPr wrap="square" lIns="91440" tIns="45720" rIns="91440" bIns="45720" rtlCol="0" anchor="t">
            <a:spAutoFit/>
          </a:bodyPr>
          <a:lstStyle/>
          <a:p>
            <a:pPr algn="ctr"/>
            <a:r>
              <a:rPr lang="en-US" sz="4800" b="1" spc="-400" dirty="0">
                <a:solidFill>
                  <a:srgbClr val="119CD9"/>
                </a:solidFill>
                <a:latin typeface="Arial"/>
                <a:ea typeface="Arial" charset="0"/>
                <a:cs typeface="Arial"/>
              </a:rPr>
              <a:t>29%</a:t>
            </a:r>
            <a:endParaRPr lang="en-US" sz="4800" b="1" spc="-400" dirty="0">
              <a:solidFill>
                <a:srgbClr val="119CD9"/>
              </a:solidFill>
              <a:latin typeface="Arial"/>
              <a:cs typeface="Arial" charset="0"/>
            </a:endParaRPr>
          </a:p>
        </p:txBody>
      </p:sp>
      <p:sp>
        <p:nvSpPr>
          <p:cNvPr id="18" name="TextBox 17">
            <a:extLst>
              <a:ext uri="{FF2B5EF4-FFF2-40B4-BE49-F238E27FC236}">
                <a16:creationId xmlns:a16="http://schemas.microsoft.com/office/drawing/2014/main" id="{D694B081-076F-3645-8428-7F74AAB7A20D}"/>
              </a:ext>
            </a:extLst>
          </p:cNvPr>
          <p:cNvSpPr txBox="1"/>
          <p:nvPr/>
        </p:nvSpPr>
        <p:spPr>
          <a:xfrm>
            <a:off x="6392289" y="1021456"/>
            <a:ext cx="1389163" cy="830997"/>
          </a:xfrm>
          <a:prstGeom prst="rect">
            <a:avLst/>
          </a:prstGeom>
          <a:noFill/>
        </p:spPr>
        <p:txBody>
          <a:bodyPr wrap="square" lIns="91440" tIns="45720" rIns="91440" bIns="45720" rtlCol="0" anchor="t">
            <a:spAutoFit/>
          </a:bodyPr>
          <a:lstStyle/>
          <a:p>
            <a:pPr algn="ctr"/>
            <a:r>
              <a:rPr lang="en-US" sz="4800" b="1" spc="-400" dirty="0">
                <a:solidFill>
                  <a:srgbClr val="00829C"/>
                </a:solidFill>
                <a:latin typeface="Arial"/>
                <a:ea typeface="Arial" charset="0"/>
                <a:cs typeface="Arial"/>
              </a:rPr>
              <a:t>33%</a:t>
            </a:r>
            <a:endParaRPr lang="en-US" sz="4800" b="1" spc="-400" dirty="0">
              <a:solidFill>
                <a:srgbClr val="00829C"/>
              </a:solidFill>
              <a:latin typeface="Arial"/>
              <a:cs typeface="Arial" charset="0"/>
            </a:endParaRPr>
          </a:p>
        </p:txBody>
      </p:sp>
      <p:sp>
        <p:nvSpPr>
          <p:cNvPr id="19" name="TextBox 18">
            <a:extLst>
              <a:ext uri="{FF2B5EF4-FFF2-40B4-BE49-F238E27FC236}">
                <a16:creationId xmlns:a16="http://schemas.microsoft.com/office/drawing/2014/main" id="{3F0228D4-551E-6243-8FB7-D1C9A313D6CF}"/>
              </a:ext>
            </a:extLst>
          </p:cNvPr>
          <p:cNvSpPr txBox="1"/>
          <p:nvPr/>
        </p:nvSpPr>
        <p:spPr>
          <a:xfrm>
            <a:off x="7012932" y="4158692"/>
            <a:ext cx="1389163" cy="830997"/>
          </a:xfrm>
          <a:prstGeom prst="rect">
            <a:avLst/>
          </a:prstGeom>
          <a:noFill/>
        </p:spPr>
        <p:txBody>
          <a:bodyPr wrap="square" lIns="91440" tIns="45720" rIns="91440" bIns="45720" rtlCol="0" anchor="t">
            <a:spAutoFit/>
          </a:bodyPr>
          <a:lstStyle/>
          <a:p>
            <a:pPr algn="ctr"/>
            <a:r>
              <a:rPr lang="en-US" sz="4800" b="1" spc="-400" dirty="0">
                <a:solidFill>
                  <a:srgbClr val="444545"/>
                </a:solidFill>
                <a:latin typeface="Arial"/>
                <a:ea typeface="Arial" charset="0"/>
                <a:cs typeface="Arial"/>
              </a:rPr>
              <a:t>25%</a:t>
            </a:r>
            <a:endParaRPr lang="en-US" sz="4800" b="1" spc="-400" dirty="0">
              <a:solidFill>
                <a:srgbClr val="444545"/>
              </a:solidFill>
              <a:latin typeface="Arial"/>
              <a:cs typeface="Arial" charset="0"/>
            </a:endParaRPr>
          </a:p>
        </p:txBody>
      </p:sp>
      <p:sp>
        <p:nvSpPr>
          <p:cNvPr id="20" name="TextBox 19">
            <a:extLst>
              <a:ext uri="{FF2B5EF4-FFF2-40B4-BE49-F238E27FC236}">
                <a16:creationId xmlns:a16="http://schemas.microsoft.com/office/drawing/2014/main" id="{CA8C3362-AB34-C440-9B93-AF65B2AA81E8}"/>
              </a:ext>
            </a:extLst>
          </p:cNvPr>
          <p:cNvSpPr txBox="1"/>
          <p:nvPr/>
        </p:nvSpPr>
        <p:spPr>
          <a:xfrm>
            <a:off x="7495194" y="2780597"/>
            <a:ext cx="1389163" cy="830997"/>
          </a:xfrm>
          <a:prstGeom prst="rect">
            <a:avLst/>
          </a:prstGeom>
          <a:noFill/>
        </p:spPr>
        <p:txBody>
          <a:bodyPr wrap="square" lIns="91440" tIns="45720" rIns="91440" bIns="45720" rtlCol="0" anchor="t">
            <a:spAutoFit/>
          </a:bodyPr>
          <a:lstStyle/>
          <a:p>
            <a:pPr algn="ctr"/>
            <a:r>
              <a:rPr lang="en-US" sz="4800" b="1" spc="-400" dirty="0">
                <a:solidFill>
                  <a:srgbClr val="002E6D"/>
                </a:solidFill>
                <a:latin typeface="Arial"/>
                <a:ea typeface="Arial" charset="0"/>
                <a:cs typeface="Arial"/>
              </a:rPr>
              <a:t>13%</a:t>
            </a:r>
            <a:endParaRPr lang="en-US" sz="4800" b="1" spc="-400" dirty="0">
              <a:solidFill>
                <a:srgbClr val="002E6D"/>
              </a:solidFill>
              <a:latin typeface="Arial"/>
              <a:cs typeface="Arial" charset="0"/>
            </a:endParaRPr>
          </a:p>
        </p:txBody>
      </p:sp>
    </p:spTree>
    <p:extLst>
      <p:ext uri="{BB962C8B-B14F-4D97-AF65-F5344CB8AC3E}">
        <p14:creationId xmlns:p14="http://schemas.microsoft.com/office/powerpoint/2010/main" val="1801673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6189663" y="1573371"/>
            <a:ext cx="5582920" cy="917279"/>
          </a:xfrm>
          <a:prstGeom prst="rect">
            <a:avLst/>
          </a:prstGeom>
        </p:spPr>
        <p:txBody>
          <a:bodyPr vert="horz" lIns="91440" tIns="45720" rIns="91440" bIns="45720" rtlCol="0">
            <a:normAutofit/>
          </a:bodyPr>
          <a:lstStyle>
            <a:lvl1pPr marL="0" indent="0" algn="l" defTabSz="914400" rtl="0" eaLnBrk="1" latinLnBrk="0" hangingPunct="1">
              <a:lnSpc>
                <a:spcPct val="14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a:p>
        </p:txBody>
      </p:sp>
      <p:sp>
        <p:nvSpPr>
          <p:cNvPr id="16" name="TextBox 15">
            <a:extLst>
              <a:ext uri="{FF2B5EF4-FFF2-40B4-BE49-F238E27FC236}">
                <a16:creationId xmlns:a16="http://schemas.microsoft.com/office/drawing/2014/main" id="{B59BB564-AFFA-44C1-8F86-3772252A3CAE}"/>
              </a:ext>
            </a:extLst>
          </p:cNvPr>
          <p:cNvSpPr txBox="1"/>
          <p:nvPr/>
        </p:nvSpPr>
        <p:spPr>
          <a:xfrm>
            <a:off x="2864908" y="5379509"/>
            <a:ext cx="330200"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sp>
        <p:nvSpPr>
          <p:cNvPr id="2" name="Subtitle 2">
            <a:extLst>
              <a:ext uri="{FF2B5EF4-FFF2-40B4-BE49-F238E27FC236}">
                <a16:creationId xmlns:a16="http://schemas.microsoft.com/office/drawing/2014/main" id="{C1EACD8C-DFFF-4D2D-9194-0498CB502DB7}"/>
              </a:ext>
            </a:extLst>
          </p:cNvPr>
          <p:cNvSpPr txBox="1">
            <a:spLocks/>
          </p:cNvSpPr>
          <p:nvPr/>
        </p:nvSpPr>
        <p:spPr>
          <a:xfrm>
            <a:off x="5059932" y="6381444"/>
            <a:ext cx="1790559" cy="36337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sz="1400" i="1">
                <a:latin typeface="arial"/>
                <a:cs typeface="arial"/>
              </a:rPr>
              <a:t>As of November 2021</a:t>
            </a:r>
          </a:p>
        </p:txBody>
      </p:sp>
      <p:sp>
        <p:nvSpPr>
          <p:cNvPr id="3" name="Title 1">
            <a:extLst>
              <a:ext uri="{FF2B5EF4-FFF2-40B4-BE49-F238E27FC236}">
                <a16:creationId xmlns:a16="http://schemas.microsoft.com/office/drawing/2014/main" id="{AEC2ACBC-64E0-412F-97E6-5FF604FB99FF}"/>
              </a:ext>
            </a:extLst>
          </p:cNvPr>
          <p:cNvSpPr txBox="1">
            <a:spLocks/>
          </p:cNvSpPr>
          <p:nvPr/>
        </p:nvSpPr>
        <p:spPr>
          <a:xfrm>
            <a:off x="309281" y="389965"/>
            <a:ext cx="11463617" cy="829235"/>
          </a:xfrm>
          <a:prstGeom prst="rect">
            <a:avLst/>
          </a:prstGeom>
        </p:spPr>
        <p:txBody>
          <a:bodyPr vert="horz" lIns="91440" tIns="45720" rIns="91440" bIns="45720" rtlCol="0" anchor="t">
            <a:normAutofit/>
          </a:bodyPr>
          <a:lstStyle>
            <a:lvl1pPr algn="l" defTabSz="914400" rtl="0" eaLnBrk="1" fontAlgn="b" latinLnBrk="0" hangingPunct="1">
              <a:lnSpc>
                <a:spcPct val="90000"/>
              </a:lnSpc>
              <a:spcBef>
                <a:spcPct val="0"/>
              </a:spcBef>
              <a:buNone/>
              <a:defRPr sz="3600" b="1" i="0" kern="1200" baseline="0">
                <a:solidFill>
                  <a:srgbClr val="444545"/>
                </a:solidFill>
                <a:latin typeface="arial" charset="0"/>
                <a:ea typeface="+mj-ea"/>
                <a:cs typeface="+mj-cs"/>
              </a:defRPr>
            </a:lvl1pPr>
          </a:lstStyle>
          <a:p>
            <a:r>
              <a:rPr lang="en-US" dirty="0">
                <a:latin typeface="arial"/>
                <a:cs typeface="arial"/>
              </a:rPr>
              <a:t>Primary Member Job Functions</a:t>
            </a:r>
          </a:p>
        </p:txBody>
      </p:sp>
      <p:graphicFrame>
        <p:nvGraphicFramePr>
          <p:cNvPr id="7" name="Chart 6">
            <a:extLst>
              <a:ext uri="{FF2B5EF4-FFF2-40B4-BE49-F238E27FC236}">
                <a16:creationId xmlns:a16="http://schemas.microsoft.com/office/drawing/2014/main" id="{6E4D1011-7F19-4FAF-902A-896014ADE785}"/>
              </a:ext>
            </a:extLst>
          </p:cNvPr>
          <p:cNvGraphicFramePr/>
          <p:nvPr>
            <p:extLst>
              <p:ext uri="{D42A27DB-BD31-4B8C-83A1-F6EECF244321}">
                <p14:modId xmlns:p14="http://schemas.microsoft.com/office/powerpoint/2010/main" val="1859824495"/>
              </p:ext>
            </p:extLst>
          </p:nvPr>
        </p:nvGraphicFramePr>
        <p:xfrm>
          <a:off x="2032000" y="1109158"/>
          <a:ext cx="7609150" cy="5272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9168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Profiles Vary by Membership Category</a:t>
            </a:r>
          </a:p>
        </p:txBody>
      </p:sp>
      <p:sp>
        <p:nvSpPr>
          <p:cNvPr id="5" name="Subtitle 2">
            <a:extLst>
              <a:ext uri="{FF2B5EF4-FFF2-40B4-BE49-F238E27FC236}">
                <a16:creationId xmlns:a16="http://schemas.microsoft.com/office/drawing/2014/main" id="{CD2F2F22-A2AC-4C9B-9B12-631E5D1F71C2}"/>
              </a:ext>
            </a:extLst>
          </p:cNvPr>
          <p:cNvSpPr txBox="1">
            <a:spLocks/>
          </p:cNvSpPr>
          <p:nvPr/>
        </p:nvSpPr>
        <p:spPr>
          <a:xfrm>
            <a:off x="5145809" y="6468035"/>
            <a:ext cx="1790559" cy="36337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November 2021</a:t>
            </a:r>
          </a:p>
        </p:txBody>
      </p:sp>
      <p:graphicFrame>
        <p:nvGraphicFramePr>
          <p:cNvPr id="6" name="Chart 5">
            <a:extLst>
              <a:ext uri="{FF2B5EF4-FFF2-40B4-BE49-F238E27FC236}">
                <a16:creationId xmlns:a16="http://schemas.microsoft.com/office/drawing/2014/main" id="{8721AAF3-AD85-5641-8111-11126670BB0C}"/>
              </a:ext>
            </a:extLst>
          </p:cNvPr>
          <p:cNvGraphicFramePr/>
          <p:nvPr>
            <p:extLst>
              <p:ext uri="{D42A27DB-BD31-4B8C-83A1-F6EECF244321}">
                <p14:modId xmlns:p14="http://schemas.microsoft.com/office/powerpoint/2010/main" val="725072468"/>
              </p:ext>
            </p:extLst>
          </p:nvPr>
        </p:nvGraphicFramePr>
        <p:xfrm>
          <a:off x="1254438" y="1167627"/>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C6F524-1BB1-AE40-AD91-724ECEA55F41}"/>
              </a:ext>
            </a:extLst>
          </p:cNvPr>
          <p:cNvSpPr txBox="1"/>
          <p:nvPr/>
        </p:nvSpPr>
        <p:spPr>
          <a:xfrm>
            <a:off x="6908713" y="5110151"/>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24CD7A08-218D-8944-A397-B7D47281EB46}"/>
              </a:ext>
            </a:extLst>
          </p:cNvPr>
          <p:cNvSpPr/>
          <p:nvPr/>
        </p:nvSpPr>
        <p:spPr>
          <a:xfrm>
            <a:off x="2704305" y="5190566"/>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A6154A-3105-5941-91A8-ECC7C8880AF8}"/>
              </a:ext>
            </a:extLst>
          </p:cNvPr>
          <p:cNvSpPr txBox="1"/>
          <p:nvPr/>
        </p:nvSpPr>
        <p:spPr>
          <a:xfrm>
            <a:off x="3135642" y="5484942"/>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FB8D8E6-694E-BD42-92BE-058E2B45148B}"/>
              </a:ext>
            </a:extLst>
          </p:cNvPr>
          <p:cNvSpPr/>
          <p:nvPr/>
        </p:nvSpPr>
        <p:spPr>
          <a:xfrm>
            <a:off x="2704305" y="5574289"/>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F7EE24-48C5-5B43-8FE1-662A71B4135F}"/>
              </a:ext>
            </a:extLst>
          </p:cNvPr>
          <p:cNvSpPr txBox="1"/>
          <p:nvPr/>
        </p:nvSpPr>
        <p:spPr>
          <a:xfrm>
            <a:off x="3135642" y="511141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6D7D0305-74EE-FE48-A150-F90CAB9E0E3D}"/>
              </a:ext>
            </a:extLst>
          </p:cNvPr>
          <p:cNvSpPr/>
          <p:nvPr/>
        </p:nvSpPr>
        <p:spPr>
          <a:xfrm>
            <a:off x="6477376" y="5196465"/>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33A16-BD5E-CD4E-B3B3-A197CC07EE5F}"/>
              </a:ext>
            </a:extLst>
          </p:cNvPr>
          <p:cNvSpPr txBox="1"/>
          <p:nvPr/>
        </p:nvSpPr>
        <p:spPr>
          <a:xfrm>
            <a:off x="6908713" y="5504885"/>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22107E3-D0A8-C54A-BCDC-3AA9D23FDA48}"/>
              </a:ext>
            </a:extLst>
          </p:cNvPr>
          <p:cNvSpPr/>
          <p:nvPr/>
        </p:nvSpPr>
        <p:spPr>
          <a:xfrm>
            <a:off x="6487424" y="5588353"/>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D6EA4-AC1A-1D4F-A778-11A9C9636261}"/>
              </a:ext>
            </a:extLst>
          </p:cNvPr>
          <p:cNvSpPr txBox="1"/>
          <p:nvPr/>
        </p:nvSpPr>
        <p:spPr>
          <a:xfrm>
            <a:off x="1461963" y="2661046"/>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INDIVIDUAL</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graphicFrame>
        <p:nvGraphicFramePr>
          <p:cNvPr id="21" name="Chart 20">
            <a:extLst>
              <a:ext uri="{FF2B5EF4-FFF2-40B4-BE49-F238E27FC236}">
                <a16:creationId xmlns:a16="http://schemas.microsoft.com/office/drawing/2014/main" id="{5E36C741-88DD-7B43-B8D8-EC9AB54A5670}"/>
              </a:ext>
            </a:extLst>
          </p:cNvPr>
          <p:cNvGraphicFramePr/>
          <p:nvPr>
            <p:extLst>
              <p:ext uri="{D42A27DB-BD31-4B8C-83A1-F6EECF244321}">
                <p14:modId xmlns:p14="http://schemas.microsoft.com/office/powerpoint/2010/main" val="1707223147"/>
              </p:ext>
            </p:extLst>
          </p:nvPr>
        </p:nvGraphicFramePr>
        <p:xfrm>
          <a:off x="7053798" y="1167627"/>
          <a:ext cx="3808363" cy="361737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1C8E34B-7D37-ED4E-80F5-84D01F055467}"/>
              </a:ext>
            </a:extLst>
          </p:cNvPr>
          <p:cNvSpPr txBox="1"/>
          <p:nvPr/>
        </p:nvSpPr>
        <p:spPr>
          <a:xfrm>
            <a:off x="4563336" y="1523888"/>
            <a:ext cx="1389163" cy="830997"/>
          </a:xfrm>
          <a:prstGeom prst="rect">
            <a:avLst/>
          </a:prstGeom>
          <a:noFill/>
        </p:spPr>
        <p:txBody>
          <a:bodyPr wrap="square" lIns="91440" tIns="45720" rIns="91440" bIns="45720" rtlCol="0" anchor="t">
            <a:spAutoFit/>
          </a:bodyPr>
          <a:lstStyle/>
          <a:p>
            <a:pPr algn="ctr"/>
            <a:r>
              <a:rPr lang="en-US" sz="4800" b="1" spc="-400">
                <a:solidFill>
                  <a:srgbClr val="002E6D"/>
                </a:solidFill>
                <a:latin typeface="Arial"/>
                <a:ea typeface="Arial" charset="0"/>
                <a:cs typeface="Arial"/>
              </a:rPr>
              <a:t>34%</a:t>
            </a:r>
            <a:endParaRPr lang="en-US" sz="4800" b="1" spc="-400">
              <a:solidFill>
                <a:srgbClr val="002E6D"/>
              </a:solidFill>
              <a:latin typeface="Arial"/>
              <a:cs typeface="Arial" charset="0"/>
            </a:endParaRPr>
          </a:p>
        </p:txBody>
      </p:sp>
      <p:sp>
        <p:nvSpPr>
          <p:cNvPr id="33" name="TextBox 32">
            <a:extLst>
              <a:ext uri="{FF2B5EF4-FFF2-40B4-BE49-F238E27FC236}">
                <a16:creationId xmlns:a16="http://schemas.microsoft.com/office/drawing/2014/main" id="{48BFF2A3-66A5-AB4F-9624-B9DBEE36F274}"/>
              </a:ext>
            </a:extLst>
          </p:cNvPr>
          <p:cNvSpPr txBox="1"/>
          <p:nvPr/>
        </p:nvSpPr>
        <p:spPr>
          <a:xfrm>
            <a:off x="978929" y="885846"/>
            <a:ext cx="1389163" cy="830997"/>
          </a:xfrm>
          <a:prstGeom prst="rect">
            <a:avLst/>
          </a:prstGeom>
          <a:noFill/>
        </p:spPr>
        <p:txBody>
          <a:bodyPr wrap="square" lIns="91440" tIns="45720" rIns="91440" bIns="45720" rtlCol="0" anchor="t">
            <a:spAutoFit/>
          </a:bodyPr>
          <a:lstStyle/>
          <a:p>
            <a:pPr algn="ctr"/>
            <a:r>
              <a:rPr lang="en-US" sz="4800" b="1" spc="-400">
                <a:solidFill>
                  <a:srgbClr val="00829C"/>
                </a:solidFill>
                <a:latin typeface="Arial"/>
                <a:ea typeface="Arial" charset="0"/>
                <a:cs typeface="Arial"/>
              </a:rPr>
              <a:t>17%</a:t>
            </a:r>
            <a:endParaRPr lang="en-US" sz="4800" b="1" spc="-400">
              <a:solidFill>
                <a:srgbClr val="00829C"/>
              </a:solidFill>
              <a:latin typeface="Arial"/>
              <a:cs typeface="Arial" charset="0"/>
            </a:endParaRPr>
          </a:p>
        </p:txBody>
      </p:sp>
      <p:sp>
        <p:nvSpPr>
          <p:cNvPr id="34" name="TextBox 33">
            <a:extLst>
              <a:ext uri="{FF2B5EF4-FFF2-40B4-BE49-F238E27FC236}">
                <a16:creationId xmlns:a16="http://schemas.microsoft.com/office/drawing/2014/main" id="{A2A5977D-7928-3A4D-85E9-DADA1D933AF8}"/>
              </a:ext>
            </a:extLst>
          </p:cNvPr>
          <p:cNvSpPr txBox="1"/>
          <p:nvPr/>
        </p:nvSpPr>
        <p:spPr>
          <a:xfrm>
            <a:off x="38503" y="2739546"/>
            <a:ext cx="1389163" cy="830997"/>
          </a:xfrm>
          <a:prstGeom prst="rect">
            <a:avLst/>
          </a:prstGeom>
          <a:noFill/>
        </p:spPr>
        <p:txBody>
          <a:bodyPr wrap="square" lIns="91440" tIns="45720" rIns="91440" bIns="45720" rtlCol="0" anchor="t">
            <a:spAutoFit/>
          </a:bodyPr>
          <a:lstStyle/>
          <a:p>
            <a:pPr algn="ctr"/>
            <a:r>
              <a:rPr lang="en-US" sz="4800" b="1" spc="-400">
                <a:solidFill>
                  <a:srgbClr val="119CD9"/>
                </a:solidFill>
                <a:latin typeface="Arial"/>
                <a:ea typeface="Arial" charset="0"/>
                <a:cs typeface="Arial"/>
              </a:rPr>
              <a:t>33%</a:t>
            </a:r>
            <a:endParaRPr lang="en-US" sz="4800" b="1" spc="-400">
              <a:solidFill>
                <a:srgbClr val="119CD9"/>
              </a:solidFill>
              <a:latin typeface="Arial"/>
              <a:cs typeface="Arial" charset="0"/>
            </a:endParaRPr>
          </a:p>
        </p:txBody>
      </p:sp>
      <p:sp>
        <p:nvSpPr>
          <p:cNvPr id="35" name="TextBox 34">
            <a:extLst>
              <a:ext uri="{FF2B5EF4-FFF2-40B4-BE49-F238E27FC236}">
                <a16:creationId xmlns:a16="http://schemas.microsoft.com/office/drawing/2014/main" id="{B5F77F06-1823-804D-A83E-DB4DFAAB76BA}"/>
              </a:ext>
            </a:extLst>
          </p:cNvPr>
          <p:cNvSpPr txBox="1"/>
          <p:nvPr/>
        </p:nvSpPr>
        <p:spPr>
          <a:xfrm>
            <a:off x="4323796" y="3904546"/>
            <a:ext cx="1389163" cy="830997"/>
          </a:xfrm>
          <a:prstGeom prst="rect">
            <a:avLst/>
          </a:prstGeom>
          <a:noFill/>
        </p:spPr>
        <p:txBody>
          <a:bodyPr wrap="square" lIns="91440" tIns="45720" rIns="91440" bIns="45720" rtlCol="0" anchor="t">
            <a:spAutoFit/>
          </a:bodyPr>
          <a:lstStyle/>
          <a:p>
            <a:pPr algn="ctr"/>
            <a:r>
              <a:rPr lang="en-US" sz="4800" b="1" spc="-400">
                <a:solidFill>
                  <a:srgbClr val="444545"/>
                </a:solidFill>
                <a:latin typeface="Arial"/>
                <a:ea typeface="Arial" charset="0"/>
                <a:cs typeface="Arial"/>
              </a:rPr>
              <a:t>33%</a:t>
            </a:r>
            <a:endParaRPr lang="en-US" sz="4800" b="1" spc="-400">
              <a:solidFill>
                <a:srgbClr val="444545"/>
              </a:solidFill>
              <a:latin typeface="Arial"/>
              <a:cs typeface="Arial" charset="0"/>
            </a:endParaRPr>
          </a:p>
        </p:txBody>
      </p:sp>
      <p:sp>
        <p:nvSpPr>
          <p:cNvPr id="36" name="TextBox 35">
            <a:extLst>
              <a:ext uri="{FF2B5EF4-FFF2-40B4-BE49-F238E27FC236}">
                <a16:creationId xmlns:a16="http://schemas.microsoft.com/office/drawing/2014/main" id="{CB9FFB21-9663-8247-96CC-6888AD58EC30}"/>
              </a:ext>
            </a:extLst>
          </p:cNvPr>
          <p:cNvSpPr txBox="1"/>
          <p:nvPr/>
        </p:nvSpPr>
        <p:spPr>
          <a:xfrm>
            <a:off x="5882700" y="2821302"/>
            <a:ext cx="1389163" cy="830997"/>
          </a:xfrm>
          <a:prstGeom prst="rect">
            <a:avLst/>
          </a:prstGeom>
          <a:noFill/>
        </p:spPr>
        <p:txBody>
          <a:bodyPr wrap="square" lIns="91440" tIns="45720" rIns="91440" bIns="45720" rtlCol="0" anchor="t">
            <a:spAutoFit/>
          </a:bodyPr>
          <a:lstStyle/>
          <a:p>
            <a:pPr algn="ctr"/>
            <a:r>
              <a:rPr lang="en-US" sz="4800" b="1" spc="-400">
                <a:solidFill>
                  <a:srgbClr val="119CD9"/>
                </a:solidFill>
                <a:latin typeface="Arial"/>
                <a:ea typeface="Arial" charset="0"/>
                <a:cs typeface="Arial"/>
              </a:rPr>
              <a:t>58%</a:t>
            </a:r>
            <a:endParaRPr lang="en-US" sz="4800" b="1" spc="-400">
              <a:solidFill>
                <a:srgbClr val="119CD9"/>
              </a:solidFill>
              <a:latin typeface="Arial"/>
              <a:cs typeface="Arial" charset="0"/>
            </a:endParaRPr>
          </a:p>
        </p:txBody>
      </p:sp>
      <p:sp>
        <p:nvSpPr>
          <p:cNvPr id="37" name="TextBox 36">
            <a:extLst>
              <a:ext uri="{FF2B5EF4-FFF2-40B4-BE49-F238E27FC236}">
                <a16:creationId xmlns:a16="http://schemas.microsoft.com/office/drawing/2014/main" id="{E0526C81-5E94-8F42-B92F-4A9CAC86F26F}"/>
              </a:ext>
            </a:extLst>
          </p:cNvPr>
          <p:cNvSpPr txBox="1"/>
          <p:nvPr/>
        </p:nvSpPr>
        <p:spPr>
          <a:xfrm>
            <a:off x="10144522" y="1144813"/>
            <a:ext cx="1389163" cy="830997"/>
          </a:xfrm>
          <a:prstGeom prst="rect">
            <a:avLst/>
          </a:prstGeom>
          <a:noFill/>
        </p:spPr>
        <p:txBody>
          <a:bodyPr wrap="square" lIns="91440" tIns="45720" rIns="91440" bIns="45720" rtlCol="0" anchor="t">
            <a:spAutoFit/>
          </a:bodyPr>
          <a:lstStyle/>
          <a:p>
            <a:pPr algn="ctr"/>
            <a:r>
              <a:rPr lang="en-US" sz="4800" b="1" spc="-400">
                <a:solidFill>
                  <a:srgbClr val="00829C"/>
                </a:solidFill>
                <a:latin typeface="Arial"/>
                <a:ea typeface="Arial" charset="0"/>
                <a:cs typeface="Arial"/>
              </a:rPr>
              <a:t>14%</a:t>
            </a:r>
            <a:endParaRPr lang="en-US" sz="4800" b="1" spc="-400">
              <a:solidFill>
                <a:srgbClr val="00829C"/>
              </a:solidFill>
              <a:latin typeface="Arial"/>
              <a:cs typeface="Arial" charset="0"/>
            </a:endParaRPr>
          </a:p>
        </p:txBody>
      </p:sp>
      <p:sp>
        <p:nvSpPr>
          <p:cNvPr id="38" name="TextBox 37">
            <a:extLst>
              <a:ext uri="{FF2B5EF4-FFF2-40B4-BE49-F238E27FC236}">
                <a16:creationId xmlns:a16="http://schemas.microsoft.com/office/drawing/2014/main" id="{04BE1598-A638-E64D-8DC6-B762960BC2B7}"/>
              </a:ext>
            </a:extLst>
          </p:cNvPr>
          <p:cNvSpPr txBox="1"/>
          <p:nvPr/>
        </p:nvSpPr>
        <p:spPr>
          <a:xfrm>
            <a:off x="10518637" y="3374214"/>
            <a:ext cx="1389163" cy="830997"/>
          </a:xfrm>
          <a:prstGeom prst="rect">
            <a:avLst/>
          </a:prstGeom>
          <a:noFill/>
        </p:spPr>
        <p:txBody>
          <a:bodyPr wrap="square" lIns="91440" tIns="45720" rIns="91440" bIns="45720" rtlCol="0" anchor="t">
            <a:spAutoFit/>
          </a:bodyPr>
          <a:lstStyle/>
          <a:p>
            <a:pPr algn="ctr"/>
            <a:r>
              <a:rPr lang="en-US" sz="4800" b="1" spc="-400">
                <a:solidFill>
                  <a:srgbClr val="444545"/>
                </a:solidFill>
                <a:latin typeface="Arial"/>
                <a:ea typeface="Arial" charset="0"/>
                <a:cs typeface="Arial"/>
              </a:rPr>
              <a:t>21%</a:t>
            </a:r>
            <a:endParaRPr lang="en-US" sz="4800" b="1" spc="-400">
              <a:solidFill>
                <a:srgbClr val="444545"/>
              </a:solidFill>
              <a:latin typeface="Arial"/>
              <a:cs typeface="Arial" charset="0"/>
            </a:endParaRPr>
          </a:p>
        </p:txBody>
      </p:sp>
      <p:sp>
        <p:nvSpPr>
          <p:cNvPr id="39" name="TextBox 38">
            <a:extLst>
              <a:ext uri="{FF2B5EF4-FFF2-40B4-BE49-F238E27FC236}">
                <a16:creationId xmlns:a16="http://schemas.microsoft.com/office/drawing/2014/main" id="{88BEC85F-42E5-E648-A0DE-1C4B2D18F0A8}"/>
              </a:ext>
            </a:extLst>
          </p:cNvPr>
          <p:cNvSpPr txBox="1"/>
          <p:nvPr/>
        </p:nvSpPr>
        <p:spPr>
          <a:xfrm>
            <a:off x="10644096" y="2224928"/>
            <a:ext cx="1389163" cy="830997"/>
          </a:xfrm>
          <a:prstGeom prst="rect">
            <a:avLst/>
          </a:prstGeom>
          <a:noFill/>
        </p:spPr>
        <p:txBody>
          <a:bodyPr wrap="square" lIns="91440" tIns="45720" rIns="91440" bIns="45720" rtlCol="0" anchor="t">
            <a:spAutoFit/>
          </a:bodyPr>
          <a:lstStyle/>
          <a:p>
            <a:pPr algn="ctr"/>
            <a:r>
              <a:rPr lang="en-US" sz="4800" b="1" spc="-400">
                <a:solidFill>
                  <a:srgbClr val="002E6D"/>
                </a:solidFill>
                <a:latin typeface="Arial"/>
                <a:ea typeface="Arial" charset="0"/>
                <a:cs typeface="Arial"/>
              </a:rPr>
              <a:t>7%</a:t>
            </a:r>
            <a:endParaRPr lang="en-US" sz="4800" b="1" spc="-400">
              <a:solidFill>
                <a:srgbClr val="002E6D"/>
              </a:solidFill>
              <a:latin typeface="Arial"/>
              <a:cs typeface="Arial" charset="0"/>
            </a:endParaRPr>
          </a:p>
        </p:txBody>
      </p:sp>
      <p:sp>
        <p:nvSpPr>
          <p:cNvPr id="24" name="TextBox 23">
            <a:extLst>
              <a:ext uri="{FF2B5EF4-FFF2-40B4-BE49-F238E27FC236}">
                <a16:creationId xmlns:a16="http://schemas.microsoft.com/office/drawing/2014/main" id="{08B7E884-6E3C-AA4B-BE96-C1288F7BF568}"/>
              </a:ext>
            </a:extLst>
          </p:cNvPr>
          <p:cNvSpPr txBox="1"/>
          <p:nvPr/>
        </p:nvSpPr>
        <p:spPr>
          <a:xfrm>
            <a:off x="7256835" y="2661046"/>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ENTERPRISE</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spTree>
    <p:extLst>
      <p:ext uri="{BB962C8B-B14F-4D97-AF65-F5344CB8AC3E}">
        <p14:creationId xmlns:p14="http://schemas.microsoft.com/office/powerpoint/2010/main" val="325401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Provider Organizations (Hospitals/Systems) Make Up Majority of Membership Base</a:t>
            </a:r>
          </a:p>
        </p:txBody>
      </p:sp>
      <p:sp>
        <p:nvSpPr>
          <p:cNvPr id="7" name="Subtitle 2">
            <a:extLst>
              <a:ext uri="{FF2B5EF4-FFF2-40B4-BE49-F238E27FC236}">
                <a16:creationId xmlns:a16="http://schemas.microsoft.com/office/drawing/2014/main" id="{9D411E80-041A-4DB2-A499-2541105A1005}"/>
              </a:ext>
            </a:extLst>
          </p:cNvPr>
          <p:cNvSpPr txBox="1">
            <a:spLocks/>
          </p:cNvSpPr>
          <p:nvPr/>
        </p:nvSpPr>
        <p:spPr>
          <a:xfrm>
            <a:off x="5145809" y="6468035"/>
            <a:ext cx="1790559" cy="363378"/>
          </a:xfrm>
          <a:prstGeom prst="rect">
            <a:avLst/>
          </a:prstGeom>
        </p:spPr>
        <p:txBody>
          <a:bodyPr vert="horz" lIns="91440" tIns="45720" rIns="91440" bIns="45720" rtlCol="0" anchor="t">
            <a:normAutofit fontScale="85000" lnSpcReduction="10000"/>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November 2021</a:t>
            </a:r>
          </a:p>
        </p:txBody>
      </p:sp>
      <p:sp>
        <p:nvSpPr>
          <p:cNvPr id="19" name="TextBox 18">
            <a:extLst>
              <a:ext uri="{FF2B5EF4-FFF2-40B4-BE49-F238E27FC236}">
                <a16:creationId xmlns:a16="http://schemas.microsoft.com/office/drawing/2014/main" id="{5205C882-BCE3-704D-A6FE-A112120C90DF}"/>
              </a:ext>
            </a:extLst>
          </p:cNvPr>
          <p:cNvSpPr txBox="1"/>
          <p:nvPr/>
        </p:nvSpPr>
        <p:spPr>
          <a:xfrm>
            <a:off x="5097068" y="5727186"/>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PHYSICIAN GROUPS</a:t>
            </a:r>
            <a:endParaRPr lang="en-US" sz="2000" spc="-30"/>
          </a:p>
        </p:txBody>
      </p:sp>
      <p:sp>
        <p:nvSpPr>
          <p:cNvPr id="20" name="Oval 19">
            <a:extLst>
              <a:ext uri="{FF2B5EF4-FFF2-40B4-BE49-F238E27FC236}">
                <a16:creationId xmlns:a16="http://schemas.microsoft.com/office/drawing/2014/main" id="{E63DAD78-57B7-B441-BCEE-869EF355AD35}"/>
              </a:ext>
            </a:extLst>
          </p:cNvPr>
          <p:cNvSpPr/>
          <p:nvPr/>
        </p:nvSpPr>
        <p:spPr>
          <a:xfrm>
            <a:off x="4731660" y="5044550"/>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781DDD-5589-DB49-ABC7-0F685BCAC1C9}"/>
              </a:ext>
            </a:extLst>
          </p:cNvPr>
          <p:cNvSpPr txBox="1"/>
          <p:nvPr/>
        </p:nvSpPr>
        <p:spPr>
          <a:xfrm>
            <a:off x="5097069" y="5338926"/>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BUSINESS PARTNERS</a:t>
            </a:r>
            <a:endParaRPr lang="en-US" sz="2000" spc="-30"/>
          </a:p>
        </p:txBody>
      </p:sp>
      <p:sp>
        <p:nvSpPr>
          <p:cNvPr id="22" name="Oval 21">
            <a:extLst>
              <a:ext uri="{FF2B5EF4-FFF2-40B4-BE49-F238E27FC236}">
                <a16:creationId xmlns:a16="http://schemas.microsoft.com/office/drawing/2014/main" id="{7B149A6B-E712-E74A-BB4C-0FE1DC81086D}"/>
              </a:ext>
            </a:extLst>
          </p:cNvPr>
          <p:cNvSpPr/>
          <p:nvPr/>
        </p:nvSpPr>
        <p:spPr>
          <a:xfrm>
            <a:off x="4731660" y="5428273"/>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A46D46-5AE0-5944-8B66-641329FAB3A4}"/>
              </a:ext>
            </a:extLst>
          </p:cNvPr>
          <p:cNvSpPr txBox="1"/>
          <p:nvPr/>
        </p:nvSpPr>
        <p:spPr>
          <a:xfrm>
            <a:off x="5097068" y="4965395"/>
            <a:ext cx="415602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HOSPITAL HEALTH SYSTEMS</a:t>
            </a:r>
            <a:endParaRPr lang="en-US" sz="2000" spc="-30"/>
          </a:p>
        </p:txBody>
      </p:sp>
      <p:sp>
        <p:nvSpPr>
          <p:cNvPr id="24" name="Oval 23">
            <a:extLst>
              <a:ext uri="{FF2B5EF4-FFF2-40B4-BE49-F238E27FC236}">
                <a16:creationId xmlns:a16="http://schemas.microsoft.com/office/drawing/2014/main" id="{4CB3285A-7ADA-A940-BB0F-83F03C4A72F2}"/>
              </a:ext>
            </a:extLst>
          </p:cNvPr>
          <p:cNvSpPr/>
          <p:nvPr/>
        </p:nvSpPr>
        <p:spPr>
          <a:xfrm>
            <a:off x="4731659" y="5813500"/>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33D0558-7DDD-E14A-86B5-0EE9959565E7}"/>
              </a:ext>
            </a:extLst>
          </p:cNvPr>
          <p:cNvSpPr txBox="1"/>
          <p:nvPr/>
        </p:nvSpPr>
        <p:spPr>
          <a:xfrm>
            <a:off x="9883263" y="4933903"/>
            <a:ext cx="3347357"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HEALTH PLANS</a:t>
            </a:r>
            <a:endParaRPr lang="en-US" sz="2000" spc="-30"/>
          </a:p>
        </p:txBody>
      </p:sp>
      <p:sp>
        <p:nvSpPr>
          <p:cNvPr id="26" name="Oval 25">
            <a:extLst>
              <a:ext uri="{FF2B5EF4-FFF2-40B4-BE49-F238E27FC236}">
                <a16:creationId xmlns:a16="http://schemas.microsoft.com/office/drawing/2014/main" id="{87576FB4-DA70-4B40-9D6F-AC1BB0A823C9}"/>
              </a:ext>
            </a:extLst>
          </p:cNvPr>
          <p:cNvSpPr/>
          <p:nvPr/>
        </p:nvSpPr>
        <p:spPr>
          <a:xfrm>
            <a:off x="9517854" y="5017371"/>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58C76F7-05C0-C94A-BEEC-84CE98BA4575}"/>
              </a:ext>
            </a:extLst>
          </p:cNvPr>
          <p:cNvSpPr txBox="1"/>
          <p:nvPr/>
        </p:nvSpPr>
        <p:spPr>
          <a:xfrm>
            <a:off x="699247" y="4950045"/>
            <a:ext cx="2689412"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Total Members</a:t>
            </a:r>
          </a:p>
        </p:txBody>
      </p:sp>
      <p:sp>
        <p:nvSpPr>
          <p:cNvPr id="28" name="TextBox 27">
            <a:extLst>
              <a:ext uri="{FF2B5EF4-FFF2-40B4-BE49-F238E27FC236}">
                <a16:creationId xmlns:a16="http://schemas.microsoft.com/office/drawing/2014/main" id="{8726A7EA-78C0-E641-85CA-7F45E9E21C35}"/>
              </a:ext>
            </a:extLst>
          </p:cNvPr>
          <p:cNvSpPr txBox="1"/>
          <p:nvPr/>
        </p:nvSpPr>
        <p:spPr>
          <a:xfrm>
            <a:off x="9878882" y="5311537"/>
            <a:ext cx="2110959"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29" name="Oval 28">
            <a:extLst>
              <a:ext uri="{FF2B5EF4-FFF2-40B4-BE49-F238E27FC236}">
                <a16:creationId xmlns:a16="http://schemas.microsoft.com/office/drawing/2014/main" id="{DB458862-BC85-394B-87A6-9F7B799DD900}"/>
              </a:ext>
            </a:extLst>
          </p:cNvPr>
          <p:cNvSpPr/>
          <p:nvPr/>
        </p:nvSpPr>
        <p:spPr>
          <a:xfrm>
            <a:off x="9513473" y="5397851"/>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B5FEB81-3013-9842-B5AD-D406AE996DE7}"/>
              </a:ext>
            </a:extLst>
          </p:cNvPr>
          <p:cNvGraphicFramePr/>
          <p:nvPr>
            <p:extLst>
              <p:ext uri="{D42A27DB-BD31-4B8C-83A1-F6EECF244321}">
                <p14:modId xmlns:p14="http://schemas.microsoft.com/office/powerpoint/2010/main" val="3039388344"/>
              </p:ext>
            </p:extLst>
          </p:nvPr>
        </p:nvGraphicFramePr>
        <p:xfrm>
          <a:off x="4731659" y="2195174"/>
          <a:ext cx="2329156" cy="2212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A7103CF-8721-574E-A6A8-91580CDCA3F8}"/>
              </a:ext>
            </a:extLst>
          </p:cNvPr>
          <p:cNvGraphicFramePr/>
          <p:nvPr>
            <p:extLst>
              <p:ext uri="{D42A27DB-BD31-4B8C-83A1-F6EECF244321}">
                <p14:modId xmlns:p14="http://schemas.microsoft.com/office/powerpoint/2010/main" val="1906941766"/>
              </p:ext>
            </p:extLst>
          </p:nvPr>
        </p:nvGraphicFramePr>
        <p:xfrm>
          <a:off x="8149776" y="2149433"/>
          <a:ext cx="2329155" cy="221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6FA3FDAF-4103-304E-B6F5-3DD9D6FF074B}"/>
              </a:ext>
            </a:extLst>
          </p:cNvPr>
          <p:cNvGraphicFramePr/>
          <p:nvPr>
            <p:extLst>
              <p:ext uri="{D42A27DB-BD31-4B8C-83A1-F6EECF244321}">
                <p14:modId xmlns:p14="http://schemas.microsoft.com/office/powerpoint/2010/main" val="3089798517"/>
              </p:ext>
            </p:extLst>
          </p:nvPr>
        </p:nvGraphicFramePr>
        <p:xfrm>
          <a:off x="486792" y="1699351"/>
          <a:ext cx="3260561" cy="309704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20B8412A-73C7-9D48-BFE1-DFFB3F7A3A6F}"/>
              </a:ext>
            </a:extLst>
          </p:cNvPr>
          <p:cNvSpPr txBox="1"/>
          <p:nvPr/>
        </p:nvSpPr>
        <p:spPr>
          <a:xfrm>
            <a:off x="4233651" y="4555175"/>
            <a:ext cx="3347357" cy="366062"/>
          </a:xfrm>
          <a:prstGeom prst="rect">
            <a:avLst/>
          </a:prstGeom>
          <a:noFill/>
        </p:spPr>
        <p:txBody>
          <a:bodyPr wrap="square" lIns="91440" tIns="45720" rIns="91440" bIns="45720" rtlCol="0" anchor="t">
            <a:spAutoFit/>
          </a:bodyPr>
          <a:lstStyle/>
          <a:p>
            <a:pPr algn="ctr">
              <a:lnSpc>
                <a:spcPts val="2300"/>
              </a:lnSpc>
            </a:pPr>
            <a:r>
              <a:rPr lang="en-US" b="1" kern="1500">
                <a:solidFill>
                  <a:srgbClr val="002060"/>
                </a:solidFill>
                <a:latin typeface="Arial" panose="020B0604020202020204" pitchFamily="34" charset="0"/>
                <a:cs typeface="Arial" panose="020B0604020202020204" pitchFamily="34" charset="0"/>
              </a:rPr>
              <a:t>Individual Members</a:t>
            </a:r>
          </a:p>
        </p:txBody>
      </p:sp>
      <p:sp>
        <p:nvSpPr>
          <p:cNvPr id="44" name="TextBox 43">
            <a:extLst>
              <a:ext uri="{FF2B5EF4-FFF2-40B4-BE49-F238E27FC236}">
                <a16:creationId xmlns:a16="http://schemas.microsoft.com/office/drawing/2014/main" id="{B7FA03F8-3D96-E640-B018-AAA033180703}"/>
              </a:ext>
            </a:extLst>
          </p:cNvPr>
          <p:cNvSpPr txBox="1"/>
          <p:nvPr/>
        </p:nvSpPr>
        <p:spPr>
          <a:xfrm>
            <a:off x="8002129" y="4568622"/>
            <a:ext cx="2643882" cy="366062"/>
          </a:xfrm>
          <a:prstGeom prst="rect">
            <a:avLst/>
          </a:prstGeom>
          <a:noFill/>
        </p:spPr>
        <p:txBody>
          <a:bodyPr wrap="square" lIns="91440" tIns="45720" rIns="91440" bIns="45720" rtlCol="0" anchor="t">
            <a:spAutoFit/>
          </a:bodyPr>
          <a:lstStyle/>
          <a:p>
            <a:pPr algn="ctr">
              <a:lnSpc>
                <a:spcPts val="2300"/>
              </a:lnSpc>
            </a:pPr>
            <a:r>
              <a:rPr lang="en-US" b="1" kern="1500">
                <a:solidFill>
                  <a:srgbClr val="002060"/>
                </a:solidFill>
                <a:latin typeface="Arial" panose="020B0604020202020204" pitchFamily="34" charset="0"/>
                <a:cs typeface="Arial" panose="020B0604020202020204" pitchFamily="34" charset="0"/>
              </a:rPr>
              <a:t>Enterprise Members</a:t>
            </a:r>
          </a:p>
        </p:txBody>
      </p:sp>
      <p:sp>
        <p:nvSpPr>
          <p:cNvPr id="63" name="TextBox 62">
            <a:extLst>
              <a:ext uri="{FF2B5EF4-FFF2-40B4-BE49-F238E27FC236}">
                <a16:creationId xmlns:a16="http://schemas.microsoft.com/office/drawing/2014/main" id="{1BBEF78A-4487-554C-8C3C-BDA9CE36662A}"/>
              </a:ext>
            </a:extLst>
          </p:cNvPr>
          <p:cNvSpPr txBox="1"/>
          <p:nvPr/>
        </p:nvSpPr>
        <p:spPr>
          <a:xfrm>
            <a:off x="5031126" y="1949378"/>
            <a:ext cx="865111" cy="400110"/>
          </a:xfrm>
          <a:prstGeom prst="rect">
            <a:avLst/>
          </a:prstGeom>
          <a:noFill/>
        </p:spPr>
        <p:txBody>
          <a:bodyPr wrap="square" lIns="91440" tIns="45720" rIns="91440" bIns="45720" rtlCol="0" anchor="t">
            <a:spAutoFit/>
          </a:bodyPr>
          <a:lstStyle/>
          <a:p>
            <a:pPr algn="ctr"/>
            <a:r>
              <a:rPr lang="en-US" sz="2000" b="1" spc="-200">
                <a:solidFill>
                  <a:srgbClr val="92D050"/>
                </a:solidFill>
                <a:latin typeface="Arial"/>
                <a:ea typeface="Arial" charset="0"/>
                <a:cs typeface="Arial"/>
              </a:rPr>
              <a:t>11%</a:t>
            </a:r>
            <a:endParaRPr lang="en-US" sz="2000" b="1" spc="-200">
              <a:solidFill>
                <a:srgbClr val="92D050"/>
              </a:solidFill>
              <a:latin typeface="Arial"/>
              <a:cs typeface="Arial" charset="0"/>
            </a:endParaRPr>
          </a:p>
        </p:txBody>
      </p:sp>
      <p:sp>
        <p:nvSpPr>
          <p:cNvPr id="64" name="TextBox 63">
            <a:extLst>
              <a:ext uri="{FF2B5EF4-FFF2-40B4-BE49-F238E27FC236}">
                <a16:creationId xmlns:a16="http://schemas.microsoft.com/office/drawing/2014/main" id="{75F0F9B0-E14F-CE48-A31E-72F3D87DDDF5}"/>
              </a:ext>
            </a:extLst>
          </p:cNvPr>
          <p:cNvSpPr txBox="1"/>
          <p:nvPr/>
        </p:nvSpPr>
        <p:spPr>
          <a:xfrm>
            <a:off x="10132238" y="3793561"/>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79%</a:t>
            </a:r>
            <a:endParaRPr lang="en-US" sz="2000" b="1" spc="-200">
              <a:solidFill>
                <a:srgbClr val="002E6D"/>
              </a:solidFill>
              <a:latin typeface="Arial"/>
              <a:cs typeface="Arial" charset="0"/>
            </a:endParaRPr>
          </a:p>
        </p:txBody>
      </p:sp>
      <p:sp>
        <p:nvSpPr>
          <p:cNvPr id="69" name="TextBox 68">
            <a:extLst>
              <a:ext uri="{FF2B5EF4-FFF2-40B4-BE49-F238E27FC236}">
                <a16:creationId xmlns:a16="http://schemas.microsoft.com/office/drawing/2014/main" id="{BDD47A0D-FF27-4648-BF1B-E37B5313C64A}"/>
              </a:ext>
            </a:extLst>
          </p:cNvPr>
          <p:cNvSpPr txBox="1"/>
          <p:nvPr/>
        </p:nvSpPr>
        <p:spPr>
          <a:xfrm>
            <a:off x="6612436" y="2404912"/>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50%</a:t>
            </a:r>
            <a:endParaRPr lang="en-US" sz="2000" b="1" spc="-200">
              <a:solidFill>
                <a:srgbClr val="002E6D"/>
              </a:solidFill>
              <a:latin typeface="Arial"/>
              <a:cs typeface="Arial" charset="0"/>
            </a:endParaRPr>
          </a:p>
        </p:txBody>
      </p:sp>
      <p:sp>
        <p:nvSpPr>
          <p:cNvPr id="70" name="TextBox 69">
            <a:extLst>
              <a:ext uri="{FF2B5EF4-FFF2-40B4-BE49-F238E27FC236}">
                <a16:creationId xmlns:a16="http://schemas.microsoft.com/office/drawing/2014/main" id="{030EB878-6E2A-074B-9A32-47DBD68E0F5C}"/>
              </a:ext>
            </a:extLst>
          </p:cNvPr>
          <p:cNvSpPr txBox="1"/>
          <p:nvPr/>
        </p:nvSpPr>
        <p:spPr>
          <a:xfrm>
            <a:off x="7857241" y="2150634"/>
            <a:ext cx="865111" cy="400110"/>
          </a:xfrm>
          <a:prstGeom prst="rect">
            <a:avLst/>
          </a:prstGeom>
          <a:noFill/>
        </p:spPr>
        <p:txBody>
          <a:bodyPr wrap="square" lIns="91440" tIns="45720" rIns="91440" bIns="45720" rtlCol="0" anchor="t">
            <a:spAutoFit/>
          </a:bodyPr>
          <a:lstStyle/>
          <a:p>
            <a:pPr algn="ctr"/>
            <a:r>
              <a:rPr lang="en-US" sz="2000" b="1" spc="-200" dirty="0">
                <a:solidFill>
                  <a:srgbClr val="444545"/>
                </a:solidFill>
                <a:latin typeface="Arial"/>
                <a:ea typeface="Arial" charset="0"/>
                <a:cs typeface="Arial"/>
              </a:rPr>
              <a:t>21%</a:t>
            </a:r>
            <a:endParaRPr lang="en-US" sz="2000" b="1" spc="-200" dirty="0">
              <a:solidFill>
                <a:srgbClr val="444545"/>
              </a:solidFill>
              <a:latin typeface="Arial"/>
              <a:cs typeface="Arial" charset="0"/>
            </a:endParaRPr>
          </a:p>
        </p:txBody>
      </p:sp>
      <p:sp>
        <p:nvSpPr>
          <p:cNvPr id="72" name="TextBox 71">
            <a:extLst>
              <a:ext uri="{FF2B5EF4-FFF2-40B4-BE49-F238E27FC236}">
                <a16:creationId xmlns:a16="http://schemas.microsoft.com/office/drawing/2014/main" id="{96666E20-8A95-424C-867D-098D0F5B157F}"/>
              </a:ext>
            </a:extLst>
          </p:cNvPr>
          <p:cNvSpPr txBox="1"/>
          <p:nvPr/>
        </p:nvSpPr>
        <p:spPr>
          <a:xfrm>
            <a:off x="4323231" y="3925155"/>
            <a:ext cx="1019069"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30%</a:t>
            </a:r>
            <a:endParaRPr lang="en-US" sz="2000" b="1" spc="-200">
              <a:solidFill>
                <a:srgbClr val="444545"/>
              </a:solidFill>
              <a:latin typeface="Arial"/>
              <a:cs typeface="Arial" charset="0"/>
            </a:endParaRPr>
          </a:p>
        </p:txBody>
      </p:sp>
      <p:sp>
        <p:nvSpPr>
          <p:cNvPr id="77" name="TextBox 76">
            <a:extLst>
              <a:ext uri="{FF2B5EF4-FFF2-40B4-BE49-F238E27FC236}">
                <a16:creationId xmlns:a16="http://schemas.microsoft.com/office/drawing/2014/main" id="{70B861D2-1E67-0042-A041-91283FA9AA49}"/>
              </a:ext>
            </a:extLst>
          </p:cNvPr>
          <p:cNvSpPr txBox="1"/>
          <p:nvPr/>
        </p:nvSpPr>
        <p:spPr>
          <a:xfrm>
            <a:off x="4307759" y="2594244"/>
            <a:ext cx="865111" cy="400110"/>
          </a:xfrm>
          <a:prstGeom prst="rect">
            <a:avLst/>
          </a:prstGeom>
          <a:noFill/>
        </p:spPr>
        <p:txBody>
          <a:bodyPr wrap="square" lIns="91440" tIns="45720" rIns="91440" bIns="45720" rtlCol="0" anchor="t">
            <a:spAutoFit/>
          </a:bodyPr>
          <a:lstStyle/>
          <a:p>
            <a:pPr algn="ctr"/>
            <a:r>
              <a:rPr lang="en-US" sz="2000" b="1" spc="-200">
                <a:solidFill>
                  <a:srgbClr val="119CD9"/>
                </a:solidFill>
                <a:latin typeface="Arial"/>
                <a:ea typeface="Arial" charset="0"/>
                <a:cs typeface="Arial"/>
              </a:rPr>
              <a:t>6%</a:t>
            </a:r>
            <a:endParaRPr lang="en-US" sz="2000" b="1" spc="-200">
              <a:solidFill>
                <a:srgbClr val="119CD9"/>
              </a:solidFill>
              <a:latin typeface="Arial"/>
              <a:cs typeface="Arial" charset="0"/>
            </a:endParaRPr>
          </a:p>
        </p:txBody>
      </p:sp>
      <p:sp>
        <p:nvSpPr>
          <p:cNvPr id="80" name="TextBox 79">
            <a:extLst>
              <a:ext uri="{FF2B5EF4-FFF2-40B4-BE49-F238E27FC236}">
                <a16:creationId xmlns:a16="http://schemas.microsoft.com/office/drawing/2014/main" id="{1B756A91-FDCD-3D41-901B-D194D9B26F96}"/>
              </a:ext>
            </a:extLst>
          </p:cNvPr>
          <p:cNvSpPr txBox="1"/>
          <p:nvPr/>
        </p:nvSpPr>
        <p:spPr>
          <a:xfrm>
            <a:off x="4453231" y="2284786"/>
            <a:ext cx="914400" cy="400110"/>
          </a:xfrm>
          <a:prstGeom prst="rect">
            <a:avLst/>
          </a:prstGeom>
          <a:noFill/>
        </p:spPr>
        <p:txBody>
          <a:bodyPr wrap="square" lIns="91440" tIns="45720" rIns="91440" bIns="45720" rtlCol="0" anchor="t">
            <a:spAutoFit/>
          </a:bodyPr>
          <a:lstStyle/>
          <a:p>
            <a:pPr algn="ctr"/>
            <a:r>
              <a:rPr lang="en-US" sz="2000" b="1" spc="-200">
                <a:solidFill>
                  <a:srgbClr val="00829C"/>
                </a:solidFill>
                <a:latin typeface="Arial"/>
                <a:ea typeface="Arial" charset="0"/>
                <a:cs typeface="Arial"/>
              </a:rPr>
              <a:t>3%</a:t>
            </a:r>
            <a:endParaRPr lang="en-US" sz="2000" b="1" spc="-200">
              <a:solidFill>
                <a:srgbClr val="00829C"/>
              </a:solidFill>
              <a:latin typeface="Arial"/>
              <a:cs typeface="Arial" charset="0"/>
            </a:endParaRPr>
          </a:p>
        </p:txBody>
      </p:sp>
      <p:sp>
        <p:nvSpPr>
          <p:cNvPr id="81" name="TextBox 80">
            <a:extLst>
              <a:ext uri="{FF2B5EF4-FFF2-40B4-BE49-F238E27FC236}">
                <a16:creationId xmlns:a16="http://schemas.microsoft.com/office/drawing/2014/main" id="{174A3F5B-9E29-4041-9A7C-523193F60893}"/>
              </a:ext>
            </a:extLst>
          </p:cNvPr>
          <p:cNvSpPr txBox="1"/>
          <p:nvPr/>
        </p:nvSpPr>
        <p:spPr>
          <a:xfrm>
            <a:off x="3098047" y="2015908"/>
            <a:ext cx="1019069"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28%</a:t>
            </a:r>
            <a:endParaRPr lang="en-US" sz="2000" b="1" spc="-200">
              <a:solidFill>
                <a:srgbClr val="002E6D"/>
              </a:solidFill>
              <a:latin typeface="Arial"/>
              <a:cs typeface="Arial" charset="0"/>
            </a:endParaRPr>
          </a:p>
        </p:txBody>
      </p:sp>
      <p:sp>
        <p:nvSpPr>
          <p:cNvPr id="82" name="TextBox 81">
            <a:extLst>
              <a:ext uri="{FF2B5EF4-FFF2-40B4-BE49-F238E27FC236}">
                <a16:creationId xmlns:a16="http://schemas.microsoft.com/office/drawing/2014/main" id="{F17484D3-3E44-5F47-834B-B017D0AF0D82}"/>
              </a:ext>
            </a:extLst>
          </p:cNvPr>
          <p:cNvSpPr txBox="1"/>
          <p:nvPr/>
        </p:nvSpPr>
        <p:spPr>
          <a:xfrm>
            <a:off x="275200" y="4273055"/>
            <a:ext cx="1019069" cy="400110"/>
          </a:xfrm>
          <a:prstGeom prst="rect">
            <a:avLst/>
          </a:prstGeom>
          <a:noFill/>
        </p:spPr>
        <p:txBody>
          <a:bodyPr wrap="square" lIns="91440" tIns="45720" rIns="91440" bIns="45720" rtlCol="0" anchor="t">
            <a:spAutoFit/>
          </a:bodyPr>
          <a:lstStyle/>
          <a:p>
            <a:pPr algn="ctr"/>
            <a:r>
              <a:rPr lang="en-US" sz="2000" b="1" spc="-200">
                <a:solidFill>
                  <a:srgbClr val="119CD9"/>
                </a:solidFill>
                <a:latin typeface="Arial"/>
                <a:ea typeface="Arial" charset="0"/>
                <a:cs typeface="Arial"/>
              </a:rPr>
              <a:t>72%</a:t>
            </a:r>
            <a:endParaRPr lang="en-US" sz="2000" b="1" spc="-200">
              <a:solidFill>
                <a:srgbClr val="119CD9"/>
              </a:solidFill>
              <a:latin typeface="Arial"/>
              <a:cs typeface="Arial" charset="0"/>
            </a:endParaRPr>
          </a:p>
        </p:txBody>
      </p:sp>
      <p:sp>
        <p:nvSpPr>
          <p:cNvPr id="83" name="Oval 82">
            <a:extLst>
              <a:ext uri="{FF2B5EF4-FFF2-40B4-BE49-F238E27FC236}">
                <a16:creationId xmlns:a16="http://schemas.microsoft.com/office/drawing/2014/main" id="{5C8D4687-C841-BB46-9C57-A964745767D0}"/>
              </a:ext>
            </a:extLst>
          </p:cNvPr>
          <p:cNvSpPr/>
          <p:nvPr/>
        </p:nvSpPr>
        <p:spPr>
          <a:xfrm>
            <a:off x="979930" y="5434514"/>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494BD9F-EE66-0347-BC7F-D20E36B07562}"/>
              </a:ext>
            </a:extLst>
          </p:cNvPr>
          <p:cNvSpPr txBox="1"/>
          <p:nvPr/>
        </p:nvSpPr>
        <p:spPr>
          <a:xfrm>
            <a:off x="1345339" y="5728890"/>
            <a:ext cx="2510950"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ENTERPRISE</a:t>
            </a:r>
            <a:endParaRPr lang="en-US" sz="2000" spc="-30"/>
          </a:p>
        </p:txBody>
      </p:sp>
      <p:sp>
        <p:nvSpPr>
          <p:cNvPr id="85" name="Oval 84">
            <a:extLst>
              <a:ext uri="{FF2B5EF4-FFF2-40B4-BE49-F238E27FC236}">
                <a16:creationId xmlns:a16="http://schemas.microsoft.com/office/drawing/2014/main" id="{00CFBBB4-9866-CF46-9A6D-19C142C31663}"/>
              </a:ext>
            </a:extLst>
          </p:cNvPr>
          <p:cNvSpPr/>
          <p:nvPr/>
        </p:nvSpPr>
        <p:spPr>
          <a:xfrm>
            <a:off x="966483" y="5818237"/>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FB71714-CC02-8B4F-B198-820BE657D519}"/>
              </a:ext>
            </a:extLst>
          </p:cNvPr>
          <p:cNvSpPr txBox="1"/>
          <p:nvPr/>
        </p:nvSpPr>
        <p:spPr>
          <a:xfrm>
            <a:off x="1345338" y="5355359"/>
            <a:ext cx="2145543"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INDIVIDUAL</a:t>
            </a:r>
            <a:endParaRPr lang="en-US" sz="2000" spc="-30"/>
          </a:p>
        </p:txBody>
      </p:sp>
    </p:spTree>
    <p:extLst>
      <p:ext uri="{BB962C8B-B14F-4D97-AF65-F5344CB8AC3E}">
        <p14:creationId xmlns:p14="http://schemas.microsoft.com/office/powerpoint/2010/main" val="312450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Our Members Belong to 63 Local Chapters</a:t>
            </a:r>
          </a:p>
        </p:txBody>
      </p:sp>
      <p:sp>
        <p:nvSpPr>
          <p:cNvPr id="3" name="Subtitle 2"/>
          <p:cNvSpPr>
            <a:spLocks noGrp="1"/>
          </p:cNvSpPr>
          <p:nvPr>
            <p:ph type="subTitle" idx="1"/>
          </p:nvPr>
        </p:nvSpPr>
        <p:spPr>
          <a:xfrm>
            <a:off x="333312" y="988581"/>
            <a:ext cx="11450319" cy="769778"/>
          </a:xfrm>
        </p:spPr>
        <p:txBody>
          <a:bodyPr vert="horz" lIns="91440" tIns="45720" rIns="91440" bIns="45720" rtlCol="0" anchor="t">
            <a:normAutofit/>
          </a:bodyPr>
          <a:lstStyle/>
          <a:p>
            <a:r>
              <a:rPr lang="en-US" dirty="0">
                <a:latin typeface="arial"/>
                <a:cs typeface="arial"/>
              </a:rPr>
              <a:t>2022-23 Chapters and Regions</a:t>
            </a:r>
          </a:p>
        </p:txBody>
      </p:sp>
      <p:pic>
        <p:nvPicPr>
          <p:cNvPr id="13" name="Picture 12">
            <a:extLst>
              <a:ext uri="{FF2B5EF4-FFF2-40B4-BE49-F238E27FC236}">
                <a16:creationId xmlns:a16="http://schemas.microsoft.com/office/drawing/2014/main" id="{43103B9A-DCE4-4BBF-80E1-3726D8B19F2D}"/>
              </a:ext>
            </a:extLst>
          </p:cNvPr>
          <p:cNvPicPr>
            <a:picLocks noChangeAspect="1"/>
          </p:cNvPicPr>
          <p:nvPr/>
        </p:nvPicPr>
        <p:blipFill>
          <a:blip r:embed="rId3"/>
          <a:stretch>
            <a:fillRect/>
          </a:stretch>
        </p:blipFill>
        <p:spPr>
          <a:xfrm>
            <a:off x="-9331" y="1993643"/>
            <a:ext cx="6242180" cy="3631814"/>
          </a:xfrm>
          <a:prstGeom prst="rect">
            <a:avLst/>
          </a:prstGeom>
        </p:spPr>
      </p:pic>
      <p:pic>
        <p:nvPicPr>
          <p:cNvPr id="4" name="Picture 4" descr="Timeline&#10;&#10;Description automatically generated">
            <a:extLst>
              <a:ext uri="{FF2B5EF4-FFF2-40B4-BE49-F238E27FC236}">
                <a16:creationId xmlns:a16="http://schemas.microsoft.com/office/drawing/2014/main" id="{E329848A-35BD-09C3-65B7-F5DDEA2D9F96}"/>
              </a:ext>
            </a:extLst>
          </p:cNvPr>
          <p:cNvPicPr>
            <a:picLocks noChangeAspect="1"/>
          </p:cNvPicPr>
          <p:nvPr/>
        </p:nvPicPr>
        <p:blipFill>
          <a:blip r:embed="rId4"/>
          <a:stretch>
            <a:fillRect/>
          </a:stretch>
        </p:blipFill>
        <p:spPr>
          <a:xfrm>
            <a:off x="6326333" y="1636170"/>
            <a:ext cx="5557403" cy="4356321"/>
          </a:xfrm>
          <a:prstGeom prst="rect">
            <a:avLst/>
          </a:prstGeom>
        </p:spPr>
      </p:pic>
    </p:spTree>
    <p:extLst>
      <p:ext uri="{BB962C8B-B14F-4D97-AF65-F5344CB8AC3E}">
        <p14:creationId xmlns:p14="http://schemas.microsoft.com/office/powerpoint/2010/main" val="1295845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Physician &amp; Physician Practice Engagement</a:t>
            </a:r>
          </a:p>
        </p:txBody>
      </p:sp>
      <p:sp>
        <p:nvSpPr>
          <p:cNvPr id="4" name="Text Placeholder 3"/>
          <p:cNvSpPr>
            <a:spLocks noGrp="1"/>
          </p:cNvSpPr>
          <p:nvPr>
            <p:ph type="body" sz="quarter" idx="10"/>
          </p:nvPr>
        </p:nvSpPr>
        <p:spPr>
          <a:xfrm>
            <a:off x="322264" y="5191605"/>
            <a:ext cx="3254950" cy="1277983"/>
          </a:xfrm>
        </p:spPr>
        <p:txBody>
          <a:bodyPr vert="horz" lIns="91440" tIns="45720" rIns="91440" bIns="45720" rtlCol="0" anchor="t">
            <a:normAutofit/>
          </a:bodyPr>
          <a:lstStyle/>
          <a:p>
            <a:pPr algn="ctr"/>
            <a:r>
              <a:rPr lang="en-US" err="1">
                <a:solidFill>
                  <a:srgbClr val="119CD9"/>
                </a:solidFill>
                <a:latin typeface="Arial"/>
                <a:cs typeface="Arial"/>
              </a:rPr>
              <a:t>annual.hfma.org</a:t>
            </a:r>
            <a:endParaRPr lang="en-US" b="0">
              <a:latin typeface="Arial"/>
              <a:cs typeface="Arial"/>
            </a:endParaRPr>
          </a:p>
        </p:txBody>
      </p:sp>
      <p:sp>
        <p:nvSpPr>
          <p:cNvPr id="5" name="Text Placeholder 3"/>
          <p:cNvSpPr txBox="1">
            <a:spLocks/>
          </p:cNvSpPr>
          <p:nvPr/>
        </p:nvSpPr>
        <p:spPr>
          <a:xfrm>
            <a:off x="3538099" y="5191605"/>
            <a:ext cx="4471720" cy="64018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300">
                <a:solidFill>
                  <a:srgbClr val="119CD9"/>
                </a:solidFill>
                <a:latin typeface="Arial"/>
                <a:cs typeface="Arial"/>
              </a:rPr>
              <a:t>hfma.org/physician</a:t>
            </a:r>
          </a:p>
        </p:txBody>
      </p:sp>
      <p:sp>
        <p:nvSpPr>
          <p:cNvPr id="6" name="Text Placeholder 3"/>
          <p:cNvSpPr txBox="1">
            <a:spLocks/>
          </p:cNvSpPr>
          <p:nvPr/>
        </p:nvSpPr>
        <p:spPr>
          <a:xfrm>
            <a:off x="8098973" y="5191605"/>
            <a:ext cx="2980590"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hfma.org/webinars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9900" y="295375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371" y="2953753"/>
            <a:ext cx="2078736" cy="1731264"/>
          </a:xfrm>
          <a:prstGeom prst="rect">
            <a:avLst/>
          </a:prstGeom>
        </p:spPr>
      </p:pic>
      <p:sp>
        <p:nvSpPr>
          <p:cNvPr id="10" name="Text Placeholder 3">
            <a:extLst>
              <a:ext uri="{FF2B5EF4-FFF2-40B4-BE49-F238E27FC236}">
                <a16:creationId xmlns:a16="http://schemas.microsoft.com/office/drawing/2014/main" id="{753D0DCF-291C-45EA-8376-F3855EAF6111}"/>
              </a:ext>
            </a:extLst>
          </p:cNvPr>
          <p:cNvSpPr txBox="1">
            <a:spLocks/>
          </p:cNvSpPr>
          <p:nvPr/>
        </p:nvSpPr>
        <p:spPr>
          <a:xfrm>
            <a:off x="389105" y="1369177"/>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For clinical leaders—the opportunity to learn the business side of healthcare.</a:t>
            </a:r>
          </a:p>
          <a:p>
            <a:r>
              <a:rPr lang="en-US">
                <a:latin typeface="Arial"/>
                <a:cs typeface="Arial"/>
              </a:rPr>
              <a:t>For physician practice groups—strategies to lead the transition to value-based case.</a:t>
            </a:r>
            <a:endParaRPr lang="en-US"/>
          </a:p>
        </p:txBody>
      </p:sp>
      <p:pic>
        <p:nvPicPr>
          <p:cNvPr id="8" name="Picture 8" descr="A screenshot of a person smiling for the camera&#10;&#10;Description generated with very high confidence">
            <a:extLst>
              <a:ext uri="{FF2B5EF4-FFF2-40B4-BE49-F238E27FC236}">
                <a16:creationId xmlns:a16="http://schemas.microsoft.com/office/drawing/2014/main" id="{B8BC1B84-3376-4C8A-810D-533E2D3C27F7}"/>
              </a:ext>
            </a:extLst>
          </p:cNvPr>
          <p:cNvPicPr>
            <a:picLocks noChangeAspect="1"/>
          </p:cNvPicPr>
          <p:nvPr/>
        </p:nvPicPr>
        <p:blipFill>
          <a:blip r:embed="rId5"/>
          <a:stretch>
            <a:fillRect/>
          </a:stretch>
        </p:blipFill>
        <p:spPr>
          <a:xfrm>
            <a:off x="3740151" y="2990573"/>
            <a:ext cx="4066116" cy="1511853"/>
          </a:xfrm>
          <a:prstGeom prst="rect">
            <a:avLst/>
          </a:prstGeom>
          <a:effectLst>
            <a:softEdge rad="0"/>
          </a:effectLst>
        </p:spPr>
      </p:pic>
    </p:spTree>
    <p:extLst>
      <p:ext uri="{BB962C8B-B14F-4D97-AF65-F5344CB8AC3E}">
        <p14:creationId xmlns:p14="http://schemas.microsoft.com/office/powerpoint/2010/main" val="2855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Heath Plan Engagement</a:t>
            </a:r>
            <a:endParaRPr lang="en-US">
              <a:cs typeface="arial"/>
            </a:endParaRPr>
          </a:p>
        </p:txBody>
      </p:sp>
      <p:sp>
        <p:nvSpPr>
          <p:cNvPr id="7" name="Text Placeholder 3"/>
          <p:cNvSpPr>
            <a:spLocks noGrp="1"/>
          </p:cNvSpPr>
          <p:nvPr>
            <p:ph type="body" sz="quarter" idx="10"/>
          </p:nvPr>
        </p:nvSpPr>
        <p:spPr>
          <a:xfrm>
            <a:off x="1548163" y="4319862"/>
            <a:ext cx="3254950" cy="494882"/>
          </a:xfrm>
        </p:spPr>
        <p:txBody>
          <a:bodyPr vert="horz" lIns="91440" tIns="45720" rIns="91440" bIns="45720" rtlCol="0" anchor="t">
            <a:normAutofit/>
          </a:bodyPr>
          <a:lstStyle/>
          <a:p>
            <a:pPr algn="ctr"/>
            <a:r>
              <a:rPr lang="en-US" err="1">
                <a:solidFill>
                  <a:srgbClr val="119CD9"/>
                </a:solidFill>
                <a:latin typeface="Arial"/>
                <a:cs typeface="Arial"/>
              </a:rPr>
              <a:t>annual.hfma.org</a:t>
            </a:r>
            <a:endParaRPr lang="en-US" b="0">
              <a:latin typeface="Arial"/>
              <a:cs typeface="Arial"/>
            </a:endParaRPr>
          </a:p>
        </p:txBody>
      </p:sp>
      <p:sp>
        <p:nvSpPr>
          <p:cNvPr id="6" name="Text Placeholder 3"/>
          <p:cNvSpPr txBox="1">
            <a:spLocks/>
          </p:cNvSpPr>
          <p:nvPr/>
        </p:nvSpPr>
        <p:spPr>
          <a:xfrm>
            <a:off x="322263" y="5367588"/>
            <a:ext cx="11450635" cy="1277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Share HFMA reports focused on industry collaboration to deliver greater value to the patient while ensuring financial sustainability.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270" y="2082009"/>
            <a:ext cx="2078736" cy="1731264"/>
          </a:xfrm>
          <a:prstGeom prst="rect">
            <a:avLst/>
          </a:prstGeom>
        </p:spPr>
      </p:pic>
      <p:sp>
        <p:nvSpPr>
          <p:cNvPr id="9" name="Text Placeholder 3"/>
          <p:cNvSpPr txBox="1">
            <a:spLocks/>
          </p:cNvSpPr>
          <p:nvPr/>
        </p:nvSpPr>
        <p:spPr>
          <a:xfrm>
            <a:off x="5426827" y="4319862"/>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a:t>
            </a:r>
            <a:r>
              <a:rPr lang="en-US" err="1">
                <a:solidFill>
                  <a:srgbClr val="119CD9"/>
                </a:solidFill>
                <a:latin typeface="Arial"/>
                <a:cs typeface="Arial"/>
              </a:rPr>
              <a:t>healthplan</a:t>
            </a:r>
            <a:endParaRPr lang="en-US" b="0" err="1">
              <a:latin typeface="Arial"/>
              <a:cs typeface="Arial"/>
            </a:endParaRPr>
          </a:p>
        </p:txBody>
      </p:sp>
      <p:sp>
        <p:nvSpPr>
          <p:cNvPr id="3" name="Text Placeholder 3">
            <a:extLst>
              <a:ext uri="{FF2B5EF4-FFF2-40B4-BE49-F238E27FC236}">
                <a16:creationId xmlns:a16="http://schemas.microsoft.com/office/drawing/2014/main" id="{6E846ED5-96B6-479C-BFB8-D956F7B770C5}"/>
              </a:ext>
            </a:extLst>
          </p:cNvPr>
          <p:cNvSpPr txBox="1">
            <a:spLocks/>
          </p:cNvSpPr>
          <p:nvPr/>
        </p:nvSpPr>
        <p:spPr>
          <a:xfrm>
            <a:off x="362368" y="1168650"/>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Health plan executives stay up-to-date on the financial management of healthcare organizations.</a:t>
            </a:r>
            <a:endParaRPr lang="en-US"/>
          </a:p>
        </p:txBody>
      </p:sp>
      <p:pic>
        <p:nvPicPr>
          <p:cNvPr id="5" name="Picture 9" descr="A person smiling for the camera&#10;&#10;Description generated with very high confidence">
            <a:extLst>
              <a:ext uri="{FF2B5EF4-FFF2-40B4-BE49-F238E27FC236}">
                <a16:creationId xmlns:a16="http://schemas.microsoft.com/office/drawing/2014/main" id="{CB5FB536-15B9-459E-98F1-0E106EFD0B2B}"/>
              </a:ext>
            </a:extLst>
          </p:cNvPr>
          <p:cNvPicPr>
            <a:picLocks noChangeAspect="1"/>
          </p:cNvPicPr>
          <p:nvPr/>
        </p:nvPicPr>
        <p:blipFill>
          <a:blip r:embed="rId4"/>
          <a:stretch>
            <a:fillRect/>
          </a:stretch>
        </p:blipFill>
        <p:spPr>
          <a:xfrm>
            <a:off x="5740400" y="2258258"/>
            <a:ext cx="4362450" cy="1537150"/>
          </a:xfrm>
          <a:prstGeom prst="rect">
            <a:avLst/>
          </a:prstGeom>
        </p:spPr>
      </p:pic>
    </p:spTree>
    <p:extLst>
      <p:ext uri="{BB962C8B-B14F-4D97-AF65-F5344CB8AC3E}">
        <p14:creationId xmlns:p14="http://schemas.microsoft.com/office/powerpoint/2010/main" val="1787223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When you belong to HFMA</a:t>
            </a:r>
          </a:p>
        </p:txBody>
      </p:sp>
    </p:spTree>
    <p:extLst>
      <p:ext uri="{BB962C8B-B14F-4D97-AF65-F5344CB8AC3E}">
        <p14:creationId xmlns:p14="http://schemas.microsoft.com/office/powerpoint/2010/main" val="740712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arial"/>
                <a:cs typeface="arial"/>
              </a:rPr>
              <a:t>Unlimited online content, e-learning, certifications + more.</a:t>
            </a:r>
          </a:p>
        </p:txBody>
      </p:sp>
      <p:sp>
        <p:nvSpPr>
          <p:cNvPr id="13" name="TextBox 12">
            <a:extLst>
              <a:ext uri="{FF2B5EF4-FFF2-40B4-BE49-F238E27FC236}">
                <a16:creationId xmlns:a16="http://schemas.microsoft.com/office/drawing/2014/main" id="{ECFA41CD-083E-40B2-BAFA-454C87CC28CE}"/>
              </a:ext>
            </a:extLst>
          </p:cNvPr>
          <p:cNvSpPr txBox="1"/>
          <p:nvPr/>
        </p:nvSpPr>
        <p:spPr>
          <a:xfrm>
            <a:off x="4266337" y="5521272"/>
            <a:ext cx="3549504" cy="461665"/>
          </a:xfrm>
          <a:prstGeom prst="rect">
            <a:avLst/>
          </a:prstGeom>
          <a:noFill/>
        </p:spPr>
        <p:txBody>
          <a:bodyPr wrap="square" rtlCol="0">
            <a:spAutoFit/>
          </a:bodyPr>
          <a:lstStyle/>
          <a:p>
            <a:pPr algn="ctr"/>
            <a:r>
              <a:rPr lang="en-US" sz="2400" b="1">
                <a:solidFill>
                  <a:srgbClr val="119CD9"/>
                </a:solidFill>
                <a:latin typeface="Arial" charset="0"/>
                <a:ea typeface="Arial" charset="0"/>
                <a:cs typeface="Arial" charset="0"/>
              </a:rPr>
              <a:t>hfma.org/membership</a:t>
            </a:r>
          </a:p>
        </p:txBody>
      </p:sp>
      <p:grpSp>
        <p:nvGrpSpPr>
          <p:cNvPr id="4" name="Group 3">
            <a:extLst>
              <a:ext uri="{FF2B5EF4-FFF2-40B4-BE49-F238E27FC236}">
                <a16:creationId xmlns:a16="http://schemas.microsoft.com/office/drawing/2014/main" id="{D757001C-CF50-4EB7-8DD4-11A975CA55FC}"/>
              </a:ext>
            </a:extLst>
          </p:cNvPr>
          <p:cNvGrpSpPr/>
          <p:nvPr/>
        </p:nvGrpSpPr>
        <p:grpSpPr>
          <a:xfrm>
            <a:off x="2861630" y="1219200"/>
            <a:ext cx="6358917" cy="4176005"/>
            <a:chOff x="2861630" y="1345267"/>
            <a:chExt cx="6358917" cy="4176005"/>
          </a:xfrm>
        </p:grpSpPr>
        <p:pic>
          <p:nvPicPr>
            <p:cNvPr id="10" name="Picture 9" descr="A screenshot of a flat screen television&#10;&#10;Description automatically generated">
              <a:extLst>
                <a:ext uri="{FF2B5EF4-FFF2-40B4-BE49-F238E27FC236}">
                  <a16:creationId xmlns:a16="http://schemas.microsoft.com/office/drawing/2014/main" id="{564410AB-7DC5-45F2-B65D-05BC10246972}"/>
                </a:ext>
              </a:extLst>
            </p:cNvPr>
            <p:cNvPicPr>
              <a:picLocks noChangeAspect="1"/>
            </p:cNvPicPr>
            <p:nvPr/>
          </p:nvPicPr>
          <p:blipFill>
            <a:blip r:embed="rId3"/>
            <a:stretch>
              <a:fillRect/>
            </a:stretch>
          </p:blipFill>
          <p:spPr>
            <a:xfrm>
              <a:off x="2861630" y="1345267"/>
              <a:ext cx="6358917" cy="4176005"/>
            </a:xfrm>
            <a:prstGeom prst="rect">
              <a:avLst/>
            </a:prstGeom>
          </p:spPr>
        </p:pic>
        <p:pic>
          <p:nvPicPr>
            <p:cNvPr id="3" name="Picture 2">
              <a:extLst>
                <a:ext uri="{FF2B5EF4-FFF2-40B4-BE49-F238E27FC236}">
                  <a16:creationId xmlns:a16="http://schemas.microsoft.com/office/drawing/2014/main" id="{F8803830-97D7-4297-B130-D0BACE330238}"/>
                </a:ext>
              </a:extLst>
            </p:cNvPr>
            <p:cNvPicPr>
              <a:picLocks noChangeAspect="1"/>
            </p:cNvPicPr>
            <p:nvPr/>
          </p:nvPicPr>
          <p:blipFill rotWithShape="1">
            <a:blip r:embed="rId4"/>
            <a:srcRect b="-15690"/>
            <a:stretch/>
          </p:blipFill>
          <p:spPr>
            <a:xfrm>
              <a:off x="3675453" y="1891327"/>
              <a:ext cx="4675445" cy="3306371"/>
            </a:xfrm>
            <a:prstGeom prst="rect">
              <a:avLst/>
            </a:prstGeom>
          </p:spPr>
        </p:pic>
      </p:grpSp>
    </p:spTree>
    <p:extLst>
      <p:ext uri="{BB962C8B-B14F-4D97-AF65-F5344CB8AC3E}">
        <p14:creationId xmlns:p14="http://schemas.microsoft.com/office/powerpoint/2010/main" val="1116029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Transactions       Experiences</a:t>
            </a:r>
          </a:p>
        </p:txBody>
      </p:sp>
      <p:sp>
        <p:nvSpPr>
          <p:cNvPr id="5" name="Text Placeholder 2">
            <a:extLst>
              <a:ext uri="{FF2B5EF4-FFF2-40B4-BE49-F238E27FC236}">
                <a16:creationId xmlns:a16="http://schemas.microsoft.com/office/drawing/2014/main" id="{365778EE-0DD2-A340-A713-BD04B766BA3D}"/>
              </a:ext>
            </a:extLst>
          </p:cNvPr>
          <p:cNvSpPr txBox="1">
            <a:spLocks/>
          </p:cNvSpPr>
          <p:nvPr/>
        </p:nvSpPr>
        <p:spPr>
          <a:xfrm>
            <a:off x="6980428" y="4314821"/>
            <a:ext cx="4792470" cy="960113"/>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Collaborative opportunities </a:t>
            </a:r>
            <a:b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&amp; communities to actively</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a:buNone/>
              <a:tabLst/>
              <a:defRPr/>
            </a:pPr>
            <a:r>
              <a:rPr lang="en-US" sz="4400" b="1" noProof="0">
                <a:solidFill>
                  <a:srgbClr val="002E6D"/>
                </a:solidFill>
                <a:latin typeface="Arial" panose="020B0604020202020204"/>
              </a:rPr>
              <a:t>b</a:t>
            </a:r>
            <a:r>
              <a:rPr kumimoji="0" lang="en-US" sz="4400" b="1" i="0" u="none" strike="noStrike" kern="1200" cap="none" spc="0" normalizeH="0" baseline="0" noProof="0">
                <a:ln>
                  <a:noFill/>
                </a:ln>
                <a:solidFill>
                  <a:srgbClr val="002E6D"/>
                </a:solidFill>
                <a:effectLst/>
                <a:uLnTx/>
                <a:uFillTx/>
                <a:latin typeface="Arial" panose="020B0604020202020204"/>
                <a:ea typeface="+mn-ea"/>
                <a:cs typeface="+mn-cs"/>
              </a:rPr>
              <a:t>elong &amp; engage</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9A326435-447D-C74A-AAD5-00C9D45EE362}"/>
              </a:ext>
            </a:extLst>
          </p:cNvPr>
          <p:cNvSpPr/>
          <p:nvPr/>
        </p:nvSpPr>
        <p:spPr>
          <a:xfrm>
            <a:off x="1501699" y="1727838"/>
            <a:ext cx="3293695" cy="1483483"/>
          </a:xfrm>
          <a:prstGeom prst="rect">
            <a:avLst/>
          </a:prstGeom>
        </p:spPr>
        <p:txBody>
          <a:bodyPr wrap="square" lIns="0" rIns="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E6D"/>
                </a:solidFill>
                <a:effectLst/>
                <a:uLnTx/>
                <a:uFillTx/>
                <a:latin typeface="Arial" panose="020B0604020202020204"/>
                <a:ea typeface="+mn-ea"/>
                <a:cs typeface="+mn-cs"/>
              </a:rPr>
              <a:t>Easily find &amp; discover</a:t>
            </a:r>
            <a:endParaRPr kumimoji="0" lang="en-US" sz="2800" b="1" i="0" u="none" strike="noStrike" kern="1200" cap="none" spc="0" normalizeH="0" baseline="0" noProof="0">
              <a:ln>
                <a:noFill/>
              </a:ln>
              <a:solidFill>
                <a:srgbClr val="002E6D"/>
              </a:solidFill>
              <a:effectLst/>
              <a:uLnTx/>
              <a:uFillTx/>
              <a:latin typeface="Arial" panose="020B0604020202020204"/>
              <a:ea typeface="+mn-ea"/>
              <a:cs typeface="+mn-cs"/>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relevant information</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A080A4B3-72E6-B64A-88E2-1C314A2115B3}"/>
              </a:ext>
            </a:extLst>
          </p:cNvPr>
          <p:cNvSpPr/>
          <p:nvPr/>
        </p:nvSpPr>
        <p:spPr>
          <a:xfrm>
            <a:off x="6980428" y="1691663"/>
            <a:ext cx="3778306" cy="929485"/>
          </a:xfrm>
          <a:prstGeom prst="rect">
            <a:avLst/>
          </a:prstGeom>
          <a:noFill/>
        </p:spPr>
        <p:txBody>
          <a:bodyPr wrap="square" lIns="0" rIns="9144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E6D"/>
                </a:solidFill>
                <a:effectLst/>
                <a:uLnTx/>
                <a:uFillTx/>
                <a:latin typeface="Arial" panose="020B0604020202020204"/>
                <a:ea typeface="+mn-ea"/>
                <a:cs typeface="+mn-cs"/>
              </a:rPr>
              <a:t>Access</a:t>
            </a:r>
            <a:b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what you need when you need it</a:t>
            </a:r>
          </a:p>
        </p:txBody>
      </p:sp>
      <p:sp>
        <p:nvSpPr>
          <p:cNvPr id="8" name="Rectangle 7">
            <a:extLst>
              <a:ext uri="{FF2B5EF4-FFF2-40B4-BE49-F238E27FC236}">
                <a16:creationId xmlns:a16="http://schemas.microsoft.com/office/drawing/2014/main" id="{3AFC3F30-3933-374B-9F7B-38337C812F37}"/>
              </a:ext>
            </a:extLst>
          </p:cNvPr>
          <p:cNvSpPr/>
          <p:nvPr/>
        </p:nvSpPr>
        <p:spPr>
          <a:xfrm>
            <a:off x="1511395" y="4170800"/>
            <a:ext cx="3726423" cy="1384995"/>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2E6D"/>
                </a:solidFill>
                <a:effectLst/>
                <a:uLnTx/>
                <a:uFillTx/>
                <a:latin typeface="Arial" panose="020B0604020202020204"/>
                <a:ea typeface="+mn-ea"/>
                <a:cs typeface="+mn-cs"/>
              </a:rPr>
              <a:t>Navigate</a:t>
            </a:r>
            <a:br>
              <a:rPr kumimoji="0" lang="en-US" sz="2800" b="0"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the complex healthcare environment </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1089" y="1762705"/>
            <a:ext cx="787400" cy="7874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089" y="4314821"/>
            <a:ext cx="787400" cy="7874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26" y="4314821"/>
            <a:ext cx="787400" cy="7874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330" y="1762705"/>
            <a:ext cx="787400" cy="787400"/>
          </a:xfrm>
          <a:prstGeom prst="rect">
            <a:avLst/>
          </a:prstGeom>
        </p:spPr>
      </p:pic>
      <p:sp>
        <p:nvSpPr>
          <p:cNvPr id="3" name="Arrow: Right 2">
            <a:extLst>
              <a:ext uri="{FF2B5EF4-FFF2-40B4-BE49-F238E27FC236}">
                <a16:creationId xmlns:a16="http://schemas.microsoft.com/office/drawing/2014/main" id="{EEB88D99-73A5-4D58-9678-0442CF45BD9A}"/>
              </a:ext>
            </a:extLst>
          </p:cNvPr>
          <p:cNvSpPr/>
          <p:nvPr/>
        </p:nvSpPr>
        <p:spPr>
          <a:xfrm>
            <a:off x="3337535" y="427036"/>
            <a:ext cx="696609" cy="469556"/>
          </a:xfrm>
          <a:prstGeom prst="rightArrow">
            <a:avLst/>
          </a:prstGeom>
          <a:solidFill>
            <a:srgbClr val="002E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Industry Overview</a:t>
            </a:r>
          </a:p>
        </p:txBody>
      </p:sp>
    </p:spTree>
    <p:extLst>
      <p:ext uri="{BB962C8B-B14F-4D97-AF65-F5344CB8AC3E}">
        <p14:creationId xmlns:p14="http://schemas.microsoft.com/office/powerpoint/2010/main" val="192589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1495049" cy="829235"/>
          </a:xfrm>
        </p:spPr>
        <p:txBody>
          <a:bodyPr>
            <a:normAutofit/>
          </a:bodyPr>
          <a:lstStyle/>
          <a:p>
            <a:r>
              <a:rPr lang="en-US">
                <a:cs typeface="Verdana" pitchFamily="34" charset="0"/>
              </a:rPr>
              <a:t>Included with HFMA Membership</a:t>
            </a:r>
            <a:endParaRPr lang="en-US"/>
          </a:p>
        </p:txBody>
      </p:sp>
      <p:sp>
        <p:nvSpPr>
          <p:cNvPr id="5" name="Subtitle 2"/>
          <p:cNvSpPr txBox="1">
            <a:spLocks/>
          </p:cNvSpPr>
          <p:nvPr/>
        </p:nvSpPr>
        <p:spPr>
          <a:xfrm>
            <a:off x="1291889" y="2816613"/>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Professional Certifications</a:t>
            </a:r>
          </a:p>
        </p:txBody>
      </p:sp>
      <p:sp>
        <p:nvSpPr>
          <p:cNvPr id="6" name="Subtitle 2"/>
          <p:cNvSpPr txBox="1">
            <a:spLocks/>
          </p:cNvSpPr>
          <p:nvPr/>
        </p:nvSpPr>
        <p:spPr>
          <a:xfrm>
            <a:off x="4607604" y="2816613"/>
            <a:ext cx="2943134" cy="11455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E-Learning Courseware</a:t>
            </a:r>
            <a:endParaRPr lang="en-US">
              <a:solidFill>
                <a:srgbClr val="002E6D"/>
              </a:solidFill>
              <a:cs typeface="arial"/>
            </a:endParaRPr>
          </a:p>
        </p:txBody>
      </p:sp>
      <p:sp>
        <p:nvSpPr>
          <p:cNvPr id="7" name="Subtitle 2"/>
          <p:cNvSpPr txBox="1">
            <a:spLocks/>
          </p:cNvSpPr>
          <p:nvPr/>
        </p:nvSpPr>
        <p:spPr>
          <a:xfrm>
            <a:off x="7494921" y="2816613"/>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Community</a:t>
            </a:r>
            <a:endParaRPr lang="en-US">
              <a:solidFill>
                <a:srgbClr val="002E6D"/>
              </a:solidFill>
            </a:endParaRPr>
          </a:p>
        </p:txBody>
      </p:sp>
      <p:sp>
        <p:nvSpPr>
          <p:cNvPr id="8" name="Subtitle 2"/>
          <p:cNvSpPr txBox="1">
            <a:spLocks/>
          </p:cNvSpPr>
          <p:nvPr/>
        </p:nvSpPr>
        <p:spPr>
          <a:xfrm>
            <a:off x="6442488" y="4712919"/>
            <a:ext cx="2181134" cy="778038"/>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Exclusive Member-Only Content</a:t>
            </a:r>
          </a:p>
        </p:txBody>
      </p:sp>
      <p:sp>
        <p:nvSpPr>
          <p:cNvPr id="9" name="Subtitle 2"/>
          <p:cNvSpPr txBox="1">
            <a:spLocks/>
          </p:cNvSpPr>
          <p:nvPr/>
        </p:nvSpPr>
        <p:spPr>
          <a:xfrm>
            <a:off x="2917085" y="4790411"/>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E-Newsletters</a:t>
            </a:r>
            <a:endParaRPr lang="en-US">
              <a:solidFill>
                <a:srgbClr val="002E6D"/>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947" y="3674436"/>
            <a:ext cx="1245876" cy="103762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0127" y="1770320"/>
            <a:ext cx="1326658" cy="11049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690" y="1732606"/>
            <a:ext cx="1286679" cy="107475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3223" y="1850707"/>
            <a:ext cx="1226530" cy="102451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5959" y="3721941"/>
            <a:ext cx="1364827" cy="1149604"/>
          </a:xfrm>
          <a:prstGeom prst="rect">
            <a:avLst/>
          </a:prstGeom>
        </p:spPr>
      </p:pic>
    </p:spTree>
    <p:extLst>
      <p:ext uri="{BB962C8B-B14F-4D97-AF65-F5344CB8AC3E}">
        <p14:creationId xmlns:p14="http://schemas.microsoft.com/office/powerpoint/2010/main" val="102359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Grow: Distinguish Yourself with Certification</a:t>
            </a:r>
          </a:p>
        </p:txBody>
      </p:sp>
      <p:sp>
        <p:nvSpPr>
          <p:cNvPr id="6" name="TextBox 5"/>
          <p:cNvSpPr txBox="1"/>
          <p:nvPr/>
        </p:nvSpPr>
        <p:spPr>
          <a:xfrm>
            <a:off x="4213565" y="5617464"/>
            <a:ext cx="3364682" cy="461665"/>
          </a:xfrm>
          <a:prstGeom prst="rect">
            <a:avLst/>
          </a:prstGeom>
          <a:noFill/>
        </p:spPr>
        <p:txBody>
          <a:bodyPr wrap="square" rtlCol="0">
            <a:spAutoFit/>
          </a:bodyPr>
          <a:lstStyle/>
          <a:p>
            <a:pPr algn="ctr"/>
            <a:r>
              <a:rPr lang="en-US" sz="2400" b="1">
                <a:solidFill>
                  <a:srgbClr val="119CD9"/>
                </a:solidFill>
                <a:latin typeface="Arial" charset="0"/>
                <a:ea typeface="Arial" charset="0"/>
                <a:cs typeface="Arial" charset="0"/>
              </a:rPr>
              <a:t>hfma.org/certification</a:t>
            </a:r>
          </a:p>
        </p:txBody>
      </p:sp>
      <p:sp>
        <p:nvSpPr>
          <p:cNvPr id="3" name="Oval 2">
            <a:extLst>
              <a:ext uri="{FF2B5EF4-FFF2-40B4-BE49-F238E27FC236}">
                <a16:creationId xmlns:a16="http://schemas.microsoft.com/office/drawing/2014/main" id="{560C3692-B28A-4342-9B46-C18A0B16F14E}"/>
              </a:ext>
            </a:extLst>
          </p:cNvPr>
          <p:cNvSpPr/>
          <p:nvPr/>
        </p:nvSpPr>
        <p:spPr>
          <a:xfrm>
            <a:off x="6093326" y="3936679"/>
            <a:ext cx="1422400" cy="142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62C6405-0409-470A-83D9-BFEEC502BA5D}"/>
              </a:ext>
            </a:extLst>
          </p:cNvPr>
          <p:cNvGrpSpPr/>
          <p:nvPr/>
        </p:nvGrpSpPr>
        <p:grpSpPr>
          <a:xfrm>
            <a:off x="2368550" y="1422400"/>
            <a:ext cx="7454900" cy="4013200"/>
            <a:chOff x="2368550" y="1422400"/>
            <a:chExt cx="7454900" cy="4013200"/>
          </a:xfrm>
        </p:grpSpPr>
        <p:pic>
          <p:nvPicPr>
            <p:cNvPr id="7" name="Picture 6" descr="A picture containing parking, lot, blue, parked&#10;&#10;Description automatically generated">
              <a:extLst>
                <a:ext uri="{FF2B5EF4-FFF2-40B4-BE49-F238E27FC236}">
                  <a16:creationId xmlns:a16="http://schemas.microsoft.com/office/drawing/2014/main" id="{FA036ECC-C9D5-FB42-9F78-477976420608}"/>
                </a:ext>
              </a:extLst>
            </p:cNvPr>
            <p:cNvPicPr>
              <a:picLocks noChangeAspect="1"/>
            </p:cNvPicPr>
            <p:nvPr/>
          </p:nvPicPr>
          <p:blipFill>
            <a:blip r:embed="rId3"/>
            <a:stretch>
              <a:fillRect/>
            </a:stretch>
          </p:blipFill>
          <p:spPr>
            <a:xfrm>
              <a:off x="2368550" y="1422400"/>
              <a:ext cx="7454900" cy="4013200"/>
            </a:xfrm>
            <a:prstGeom prst="rect">
              <a:avLst/>
            </a:prstGeom>
          </p:spPr>
        </p:pic>
        <p:pic>
          <p:nvPicPr>
            <p:cNvPr id="1026" name="Picture 2">
              <a:extLst>
                <a:ext uri="{FF2B5EF4-FFF2-40B4-BE49-F238E27FC236}">
                  <a16:creationId xmlns:a16="http://schemas.microsoft.com/office/drawing/2014/main" id="{14B6AA08-E9A9-43F7-8971-DC59E17E3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974" y="2922382"/>
              <a:ext cx="1049448" cy="10494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79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Learn: HFMA Education – In-Person + Digital</a:t>
            </a: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771" y="178818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832" y="1808671"/>
            <a:ext cx="2663952" cy="1731264"/>
          </a:xfrm>
          <a:prstGeom prst="rect">
            <a:avLst/>
          </a:prstGeom>
        </p:spPr>
      </p:pic>
      <p:pic>
        <p:nvPicPr>
          <p:cNvPr id="3" name="Picture 5" descr="A screenshot of a cell phone&#10;&#10;Description generated with high confidence">
            <a:extLst>
              <a:ext uri="{FF2B5EF4-FFF2-40B4-BE49-F238E27FC236}">
                <a16:creationId xmlns:a16="http://schemas.microsoft.com/office/drawing/2014/main" id="{BA769FAB-E806-4A95-857E-48BED35D7DB1}"/>
              </a:ext>
            </a:extLst>
          </p:cNvPr>
          <p:cNvPicPr>
            <a:picLocks noChangeAspect="1"/>
          </p:cNvPicPr>
          <p:nvPr/>
        </p:nvPicPr>
        <p:blipFill>
          <a:blip r:embed="rId5"/>
          <a:stretch>
            <a:fillRect/>
          </a:stretch>
        </p:blipFill>
        <p:spPr>
          <a:xfrm>
            <a:off x="7840349" y="1658711"/>
            <a:ext cx="2524125" cy="2000250"/>
          </a:xfrm>
          <a:prstGeom prst="rect">
            <a:avLst/>
          </a:prstGeom>
        </p:spPr>
      </p:pic>
      <p:grpSp>
        <p:nvGrpSpPr>
          <p:cNvPr id="11" name="Group 10">
            <a:extLst>
              <a:ext uri="{FF2B5EF4-FFF2-40B4-BE49-F238E27FC236}">
                <a16:creationId xmlns:a16="http://schemas.microsoft.com/office/drawing/2014/main" id="{17B03293-444D-4F2F-93A3-48CE55B6FBC1}"/>
              </a:ext>
            </a:extLst>
          </p:cNvPr>
          <p:cNvGrpSpPr/>
          <p:nvPr/>
        </p:nvGrpSpPr>
        <p:grpSpPr>
          <a:xfrm>
            <a:off x="7630844" y="3897298"/>
            <a:ext cx="2943134" cy="2135687"/>
            <a:chOff x="6045422" y="3886842"/>
            <a:chExt cx="2943134" cy="2135687"/>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7273" y="3886842"/>
              <a:ext cx="1719432" cy="1432020"/>
            </a:xfrm>
            <a:prstGeom prst="rect">
              <a:avLst/>
            </a:prstGeom>
          </p:spPr>
        </p:pic>
        <p:sp>
          <p:nvSpPr>
            <p:cNvPr id="10" name="Subtitle 2">
              <a:extLst>
                <a:ext uri="{FF2B5EF4-FFF2-40B4-BE49-F238E27FC236}">
                  <a16:creationId xmlns:a16="http://schemas.microsoft.com/office/drawing/2014/main" id="{FCFB5807-3BCD-4B79-B07E-8AA97E0975DD}"/>
                </a:ext>
              </a:extLst>
            </p:cNvPr>
            <p:cNvSpPr txBox="1">
              <a:spLocks/>
            </p:cNvSpPr>
            <p:nvPr/>
          </p:nvSpPr>
          <p:spPr>
            <a:xfrm>
              <a:off x="6045422" y="5218661"/>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Webinars</a:t>
              </a:r>
            </a:p>
          </p:txBody>
        </p:sp>
      </p:grpSp>
      <p:grpSp>
        <p:nvGrpSpPr>
          <p:cNvPr id="6" name="Group 5">
            <a:extLst>
              <a:ext uri="{FF2B5EF4-FFF2-40B4-BE49-F238E27FC236}">
                <a16:creationId xmlns:a16="http://schemas.microsoft.com/office/drawing/2014/main" id="{B616E4B8-4E80-4952-8C65-04CB35504295}"/>
              </a:ext>
            </a:extLst>
          </p:cNvPr>
          <p:cNvGrpSpPr/>
          <p:nvPr/>
        </p:nvGrpSpPr>
        <p:grpSpPr>
          <a:xfrm>
            <a:off x="1359771" y="4074785"/>
            <a:ext cx="2078736" cy="1769975"/>
            <a:chOff x="1010854" y="3968451"/>
            <a:chExt cx="2078736" cy="1769975"/>
          </a:xfrm>
        </p:grpSpPr>
        <p:pic>
          <p:nvPicPr>
            <p:cNvPr id="12" name="Picture 11" descr="A screenshot of a cell phone&#10;&#10;Description automatically generated">
              <a:extLst>
                <a:ext uri="{FF2B5EF4-FFF2-40B4-BE49-F238E27FC236}">
                  <a16:creationId xmlns:a16="http://schemas.microsoft.com/office/drawing/2014/main" id="{0027C415-0761-49DE-A989-43B1C6021F01}"/>
                </a:ext>
              </a:extLst>
            </p:cNvPr>
            <p:cNvPicPr>
              <a:picLocks noChangeAspect="1"/>
            </p:cNvPicPr>
            <p:nvPr/>
          </p:nvPicPr>
          <p:blipFill rotWithShape="1">
            <a:blip r:embed="rId7"/>
            <a:srcRect l="33188" t="3681" r="53281" b="78696"/>
            <a:stretch/>
          </p:blipFill>
          <p:spPr>
            <a:xfrm>
              <a:off x="1701304" y="3968451"/>
              <a:ext cx="697835" cy="212668"/>
            </a:xfrm>
            <a:prstGeom prst="rect">
              <a:avLst/>
            </a:prstGeom>
          </p:spPr>
        </p:pic>
        <p:pic>
          <p:nvPicPr>
            <p:cNvPr id="13" name="Picture 12">
              <a:extLst>
                <a:ext uri="{FF2B5EF4-FFF2-40B4-BE49-F238E27FC236}">
                  <a16:creationId xmlns:a16="http://schemas.microsoft.com/office/drawing/2014/main" id="{D1D95DE7-8E91-42A5-85BA-625A19092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854" y="4007162"/>
              <a:ext cx="2078736" cy="1731264"/>
            </a:xfrm>
            <a:prstGeom prst="rect">
              <a:avLst/>
            </a:prstGeom>
          </p:spPr>
        </p:pic>
      </p:grpSp>
      <p:grpSp>
        <p:nvGrpSpPr>
          <p:cNvPr id="9" name="Group 8">
            <a:extLst>
              <a:ext uri="{FF2B5EF4-FFF2-40B4-BE49-F238E27FC236}">
                <a16:creationId xmlns:a16="http://schemas.microsoft.com/office/drawing/2014/main" id="{F56477D9-1203-4542-A4A1-D51D813742C4}"/>
              </a:ext>
            </a:extLst>
          </p:cNvPr>
          <p:cNvGrpSpPr/>
          <p:nvPr/>
        </p:nvGrpSpPr>
        <p:grpSpPr>
          <a:xfrm>
            <a:off x="4393832" y="4074785"/>
            <a:ext cx="2663952" cy="1792730"/>
            <a:chOff x="3428055" y="4038044"/>
            <a:chExt cx="2663952" cy="1792730"/>
          </a:xfrm>
        </p:grpSpPr>
        <p:pic>
          <p:nvPicPr>
            <p:cNvPr id="14" name="Picture 13">
              <a:extLst>
                <a:ext uri="{FF2B5EF4-FFF2-40B4-BE49-F238E27FC236}">
                  <a16:creationId xmlns:a16="http://schemas.microsoft.com/office/drawing/2014/main" id="{2EB0B9B5-90AE-4314-B0EA-B3ED7CE7E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8055" y="4099510"/>
              <a:ext cx="2663952" cy="1731264"/>
            </a:xfrm>
            <a:prstGeom prst="rect">
              <a:avLst/>
            </a:prstGeom>
          </p:spPr>
        </p:pic>
        <p:pic>
          <p:nvPicPr>
            <p:cNvPr id="15" name="Picture 14" descr="A screenshot of a cell phone&#10;&#10;Description automatically generated">
              <a:extLst>
                <a:ext uri="{FF2B5EF4-FFF2-40B4-BE49-F238E27FC236}">
                  <a16:creationId xmlns:a16="http://schemas.microsoft.com/office/drawing/2014/main" id="{729A308D-C5A6-415D-AE4B-E725EB5DDE81}"/>
                </a:ext>
              </a:extLst>
            </p:cNvPr>
            <p:cNvPicPr>
              <a:picLocks noChangeAspect="1"/>
            </p:cNvPicPr>
            <p:nvPr/>
          </p:nvPicPr>
          <p:blipFill rotWithShape="1">
            <a:blip r:embed="rId7"/>
            <a:srcRect l="33188" t="3681" r="53281" b="78696"/>
            <a:stretch/>
          </p:blipFill>
          <p:spPr>
            <a:xfrm>
              <a:off x="4326892" y="4038044"/>
              <a:ext cx="697835" cy="212668"/>
            </a:xfrm>
            <a:prstGeom prst="rect">
              <a:avLst/>
            </a:prstGeom>
          </p:spPr>
        </p:pic>
      </p:grpSp>
    </p:spTree>
    <p:extLst>
      <p:ext uri="{BB962C8B-B14F-4D97-AF65-F5344CB8AC3E}">
        <p14:creationId xmlns:p14="http://schemas.microsoft.com/office/powerpoint/2010/main" val="1508554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Read: News, Strategies, Insights</a:t>
            </a:r>
          </a:p>
        </p:txBody>
      </p:sp>
      <p:sp>
        <p:nvSpPr>
          <p:cNvPr id="3" name="Subtitle 2"/>
          <p:cNvSpPr>
            <a:spLocks noGrp="1"/>
          </p:cNvSpPr>
          <p:nvPr>
            <p:ph type="subTitle" idx="1"/>
          </p:nvPr>
        </p:nvSpPr>
        <p:spPr>
          <a:xfrm>
            <a:off x="1065531" y="1170279"/>
            <a:ext cx="5926410" cy="518767"/>
          </a:xfrm>
        </p:spPr>
        <p:txBody>
          <a:bodyPr/>
          <a:lstStyle/>
          <a:p>
            <a:r>
              <a:rPr lang="en-US" i="1" dirty="0">
                <a:cs typeface="Times New Roman" pitchFamily="-101" charset="0"/>
              </a:rPr>
              <a:t>hfm</a:t>
            </a:r>
            <a:r>
              <a:rPr lang="en-US" dirty="0">
                <a:cs typeface="Times New Roman" pitchFamily="-101" charset="0"/>
              </a:rPr>
              <a:t> magazine</a:t>
            </a:r>
          </a:p>
        </p:txBody>
      </p:sp>
      <p:sp>
        <p:nvSpPr>
          <p:cNvPr id="5" name="Subtitle 2"/>
          <p:cNvSpPr txBox="1">
            <a:spLocks/>
          </p:cNvSpPr>
          <p:nvPr/>
        </p:nvSpPr>
        <p:spPr>
          <a:xfrm>
            <a:off x="6041089" y="1171934"/>
            <a:ext cx="4708908" cy="7697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cs typeface="Times New Roman" pitchFamily="-101" charset="0"/>
              </a:rPr>
              <a:t>E-Newsletters</a:t>
            </a:r>
          </a:p>
        </p:txBody>
      </p:sp>
      <p:pic>
        <p:nvPicPr>
          <p:cNvPr id="7" name="Picture 6">
            <a:extLst>
              <a:ext uri="{FF2B5EF4-FFF2-40B4-BE49-F238E27FC236}">
                <a16:creationId xmlns:a16="http://schemas.microsoft.com/office/drawing/2014/main" id="{8789A883-4CCC-4A70-B223-3ACF3CBFCE16}"/>
              </a:ext>
            </a:extLst>
          </p:cNvPr>
          <p:cNvPicPr>
            <a:picLocks noChangeAspect="1"/>
          </p:cNvPicPr>
          <p:nvPr/>
        </p:nvPicPr>
        <p:blipFill>
          <a:blip r:embed="rId3"/>
          <a:stretch>
            <a:fillRect/>
          </a:stretch>
        </p:blipFill>
        <p:spPr>
          <a:xfrm>
            <a:off x="1689111" y="4406053"/>
            <a:ext cx="3533775" cy="981075"/>
          </a:xfrm>
          <a:prstGeom prst="rect">
            <a:avLst/>
          </a:prstGeom>
        </p:spPr>
      </p:pic>
      <p:pic>
        <p:nvPicPr>
          <p:cNvPr id="13" name="Picture 12" descr="Screen of a cell phone&#10;&#10;Description automatically generated">
            <a:extLst>
              <a:ext uri="{FF2B5EF4-FFF2-40B4-BE49-F238E27FC236}">
                <a16:creationId xmlns:a16="http://schemas.microsoft.com/office/drawing/2014/main" id="{0F45F95E-7F5F-E842-AC9B-F8A5FDB0E5F1}"/>
              </a:ext>
            </a:extLst>
          </p:cNvPr>
          <p:cNvPicPr>
            <a:picLocks noChangeAspect="1"/>
          </p:cNvPicPr>
          <p:nvPr/>
        </p:nvPicPr>
        <p:blipFill>
          <a:blip r:embed="rId4"/>
          <a:stretch>
            <a:fillRect/>
          </a:stretch>
        </p:blipFill>
        <p:spPr>
          <a:xfrm>
            <a:off x="783681" y="4432596"/>
            <a:ext cx="1452434" cy="1439349"/>
          </a:xfrm>
          <a:prstGeom prst="rect">
            <a:avLst/>
          </a:prstGeom>
        </p:spPr>
      </p:pic>
      <p:pic>
        <p:nvPicPr>
          <p:cNvPr id="10" name="Picture 9">
            <a:extLst>
              <a:ext uri="{FF2B5EF4-FFF2-40B4-BE49-F238E27FC236}">
                <a16:creationId xmlns:a16="http://schemas.microsoft.com/office/drawing/2014/main" id="{21362779-6B91-4F46-B90D-7BA66123B0BE}"/>
              </a:ext>
            </a:extLst>
          </p:cNvPr>
          <p:cNvPicPr>
            <a:picLocks noChangeAspect="1"/>
          </p:cNvPicPr>
          <p:nvPr/>
        </p:nvPicPr>
        <p:blipFill>
          <a:blip r:embed="rId5"/>
          <a:stretch>
            <a:fillRect/>
          </a:stretch>
        </p:blipFill>
        <p:spPr>
          <a:xfrm>
            <a:off x="1191289" y="1769252"/>
            <a:ext cx="1809057" cy="2430574"/>
          </a:xfrm>
          <a:prstGeom prst="rect">
            <a:avLst/>
          </a:prstGeom>
        </p:spPr>
      </p:pic>
      <p:sp>
        <p:nvSpPr>
          <p:cNvPr id="14" name="Text Placeholder 3">
            <a:extLst>
              <a:ext uri="{FF2B5EF4-FFF2-40B4-BE49-F238E27FC236}">
                <a16:creationId xmlns:a16="http://schemas.microsoft.com/office/drawing/2014/main" id="{06D6F443-E740-42CC-9E37-4C0AA825F253}"/>
              </a:ext>
            </a:extLst>
          </p:cNvPr>
          <p:cNvSpPr txBox="1">
            <a:spLocks/>
          </p:cNvSpPr>
          <p:nvPr/>
        </p:nvSpPr>
        <p:spPr>
          <a:xfrm>
            <a:off x="5921829" y="1689047"/>
            <a:ext cx="5851069" cy="4368854"/>
          </a:xfrm>
          <a:prstGeom prst="rect">
            <a:avLst/>
          </a:prstGeom>
        </p:spPr>
        <p:txBody>
          <a:bodyPr vert="horz" lIns="91440" tIns="45720" rIns="91440" bIns="45720" rtlCol="0" anchor="t">
            <a:normAutofit/>
          </a:bodyPr>
          <a:lstStyle>
            <a:lvl1pPr marL="0" indent="0" algn="l" defTabSz="609585" rtl="0" eaLnBrk="1" latinLnBrk="0" hangingPunct="1">
              <a:spcBef>
                <a:spcPct val="20000"/>
              </a:spcBef>
              <a:buFont typeface="Arial"/>
              <a:buNone/>
              <a:defRPr sz="2400" b="1" kern="1200" baseline="0">
                <a:solidFill>
                  <a:srgbClr val="69767D"/>
                </a:solidFill>
                <a:latin typeface="Arial" charset="0"/>
                <a:ea typeface="Arial" charset="0"/>
                <a:cs typeface="Arial" charset="0"/>
              </a:defRPr>
            </a:lvl1pPr>
            <a:lvl2pPr marL="457200" indent="0" algn="l" defTabSz="609585" rtl="0" eaLnBrk="1" latinLnBrk="0" hangingPunct="1">
              <a:spcBef>
                <a:spcPct val="20000"/>
              </a:spcBef>
              <a:buFont typeface="Arial"/>
              <a:buNone/>
              <a:defRPr sz="3733" kern="1200" baseline="0">
                <a:solidFill>
                  <a:schemeClr val="tx1">
                    <a:lumMod val="50000"/>
                    <a:lumOff val="50000"/>
                  </a:schemeClr>
                </a:solidFill>
                <a:latin typeface="+mn-lt"/>
                <a:ea typeface="+mn-ea"/>
                <a:cs typeface="+mn-cs"/>
              </a:defRPr>
            </a:lvl2pPr>
            <a:lvl3pPr marL="914400" indent="0" algn="l" defTabSz="609585" rtl="0" eaLnBrk="1" latinLnBrk="0" hangingPunct="1">
              <a:spcBef>
                <a:spcPct val="20000"/>
              </a:spcBef>
              <a:buFont typeface="Arial"/>
              <a:buNone/>
              <a:defRPr sz="3200" kern="1200" baseline="0">
                <a:solidFill>
                  <a:schemeClr val="tx1">
                    <a:lumMod val="50000"/>
                    <a:lumOff val="50000"/>
                  </a:schemeClr>
                </a:solidFill>
                <a:latin typeface="+mn-lt"/>
                <a:ea typeface="+mn-ea"/>
                <a:cs typeface="+mn-cs"/>
              </a:defRPr>
            </a:lvl3pPr>
            <a:lvl4pPr marL="13716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4pPr>
            <a:lvl5pPr marL="18288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457200" indent="-288925">
              <a:spcBef>
                <a:spcPts val="0"/>
              </a:spcBef>
              <a:spcAft>
                <a:spcPts val="1200"/>
              </a:spcAft>
              <a:buFont typeface="Wingdings" panose="05000000000000000000" pitchFamily="2" charset="2"/>
              <a:buChar char="§"/>
            </a:pPr>
            <a:r>
              <a:rPr lang="en-US" b="0" dirty="0"/>
              <a:t>Revenue Cycle Insights</a:t>
            </a:r>
          </a:p>
          <a:p>
            <a:pPr marL="457200" indent="-288925">
              <a:spcBef>
                <a:spcPts val="0"/>
              </a:spcBef>
              <a:spcAft>
                <a:spcPts val="1200"/>
              </a:spcAft>
              <a:buFont typeface="Wingdings" panose="05000000000000000000" pitchFamily="2" charset="2"/>
              <a:buChar char="§"/>
            </a:pPr>
            <a:r>
              <a:rPr lang="en-US" b="0" dirty="0"/>
              <a:t>Cost Effectiveness of Health Report</a:t>
            </a:r>
          </a:p>
          <a:p>
            <a:pPr marL="457200" indent="-288925">
              <a:spcBef>
                <a:spcPts val="0"/>
              </a:spcBef>
              <a:spcAft>
                <a:spcPts val="1200"/>
              </a:spcAft>
              <a:buFont typeface="Wingdings" panose="05000000000000000000" pitchFamily="2" charset="2"/>
              <a:buChar char="§"/>
            </a:pPr>
            <a:r>
              <a:rPr lang="en-US" b="0" dirty="0"/>
              <a:t>Leadership</a:t>
            </a:r>
          </a:p>
          <a:p>
            <a:pPr marL="457200" indent="-288925">
              <a:spcBef>
                <a:spcPts val="0"/>
              </a:spcBef>
              <a:spcAft>
                <a:spcPts val="1200"/>
              </a:spcAft>
              <a:buFont typeface="Wingdings" panose="05000000000000000000" pitchFamily="2" charset="2"/>
              <a:buChar char="§"/>
            </a:pPr>
            <a:r>
              <a:rPr lang="en-US" b="0" dirty="0"/>
              <a:t>Healthcare Finance Strategies</a:t>
            </a:r>
          </a:p>
          <a:p>
            <a:pPr marL="457200" indent="-288925">
              <a:spcBef>
                <a:spcPts val="0"/>
              </a:spcBef>
              <a:spcAft>
                <a:spcPts val="1200"/>
              </a:spcAft>
              <a:buFont typeface="Wingdings" panose="05000000000000000000" pitchFamily="2" charset="2"/>
              <a:buChar char="§"/>
            </a:pPr>
            <a:endParaRPr lang="en-US" b="0" dirty="0"/>
          </a:p>
        </p:txBody>
      </p:sp>
    </p:spTree>
    <p:extLst>
      <p:ext uri="{BB962C8B-B14F-4D97-AF65-F5344CB8AC3E}">
        <p14:creationId xmlns:p14="http://schemas.microsoft.com/office/powerpoint/2010/main" val="1635639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cs typeface="Verdana" pitchFamily="34" charset="0"/>
              </a:rPr>
              <a:t>Resources: Reports + More</a:t>
            </a:r>
            <a:endParaRPr lang="en-US"/>
          </a:p>
        </p:txBody>
      </p:sp>
      <p:sp>
        <p:nvSpPr>
          <p:cNvPr id="3" name="Subtitle 2"/>
          <p:cNvSpPr>
            <a:spLocks noGrp="1"/>
          </p:cNvSpPr>
          <p:nvPr>
            <p:ph type="subTitle" idx="1"/>
          </p:nvPr>
        </p:nvSpPr>
        <p:spPr>
          <a:xfrm>
            <a:off x="322581" y="1573372"/>
            <a:ext cx="4798060" cy="4426834"/>
          </a:xfrm>
        </p:spPr>
        <p:txBody>
          <a:bodyPr vert="horz" lIns="91440" tIns="45720" rIns="91440" bIns="45720" rtlCol="0" anchor="t">
            <a:normAutofit/>
          </a:bodyPr>
          <a:lstStyle/>
          <a:p>
            <a:pPr marL="334010" indent="-334010">
              <a:spcBef>
                <a:spcPts val="1084"/>
              </a:spcBef>
              <a:spcAft>
                <a:spcPts val="1084"/>
              </a:spcAft>
              <a:buSzTx/>
            </a:pPr>
            <a:r>
              <a:rPr lang="en-US">
                <a:cs typeface="Times New Roman" pitchFamily="-101" charset="0"/>
              </a:rPr>
              <a:t>Reports</a:t>
            </a:r>
            <a:endParaRPr lang="en-US"/>
          </a:p>
          <a:p>
            <a:pPr marL="334010" indent="-334010">
              <a:spcBef>
                <a:spcPts val="1084"/>
              </a:spcBef>
              <a:spcAft>
                <a:spcPts val="1084"/>
              </a:spcAft>
              <a:buSzTx/>
            </a:pPr>
            <a:r>
              <a:rPr lang="en-US">
                <a:cs typeface="Times New Roman" pitchFamily="-101" charset="0"/>
              </a:rPr>
              <a:t>Fact sheets</a:t>
            </a:r>
          </a:p>
          <a:p>
            <a:pPr marL="334010" indent="-334010">
              <a:spcBef>
                <a:spcPts val="1084"/>
              </a:spcBef>
              <a:spcAft>
                <a:spcPts val="1084"/>
              </a:spcAft>
              <a:buSzTx/>
            </a:pPr>
            <a:r>
              <a:rPr lang="en-US">
                <a:cs typeface="Times New Roman" pitchFamily="-101" charset="0"/>
              </a:rPr>
              <a:t>Articles</a:t>
            </a:r>
          </a:p>
          <a:p>
            <a:pPr marL="334010" indent="-334010">
              <a:spcBef>
                <a:spcPts val="1084"/>
              </a:spcBef>
              <a:spcAft>
                <a:spcPts val="1084"/>
              </a:spcAft>
              <a:buSzTx/>
            </a:pPr>
            <a:r>
              <a:rPr lang="en-US">
                <a:cs typeface="Times New Roman" pitchFamily="-101" charset="0"/>
              </a:rPr>
              <a:t>Analyses</a:t>
            </a:r>
          </a:p>
          <a:p>
            <a:pPr marL="334010" indent="-334010">
              <a:spcBef>
                <a:spcPts val="1084"/>
              </a:spcBef>
              <a:spcAft>
                <a:spcPts val="1084"/>
              </a:spcAft>
              <a:buSzTx/>
            </a:pPr>
            <a:r>
              <a:rPr lang="en-US">
                <a:cs typeface="Times New Roman" pitchFamily="-101" charset="0"/>
              </a:rPr>
              <a:t>Roundtables</a:t>
            </a:r>
          </a:p>
          <a:p>
            <a:pPr marL="334010" indent="-334010">
              <a:spcBef>
                <a:spcPts val="1084"/>
              </a:spcBef>
              <a:spcAft>
                <a:spcPts val="1084"/>
              </a:spcAft>
              <a:buSzTx/>
            </a:pPr>
            <a:r>
              <a:rPr lang="en-US">
                <a:latin typeface="arial"/>
                <a:cs typeface="Times New Roman"/>
              </a:rPr>
              <a:t>Peer Review Short List</a:t>
            </a:r>
            <a:endParaRPr lang="en-US">
              <a:cs typeface="Times New Roman" pitchFamily="-101" charset="0"/>
            </a:endParaRPr>
          </a:p>
          <a:p>
            <a:pPr marL="334010" indent="-334010">
              <a:buSzTx/>
            </a:pPr>
            <a:endParaRPr lang="en-US">
              <a:latin typeface="Times New Roman" pitchFamily="-101" charset="0"/>
              <a:cs typeface="Times New Roman" pitchFamily="-101" charset="0"/>
            </a:endParaRPr>
          </a:p>
          <a:p>
            <a:pPr marL="334010" indent="-334010">
              <a:buSzTx/>
            </a:pPr>
            <a:endParaRPr lang="en-US">
              <a:latin typeface="Times New Roman" pitchFamily="-101" charset="0"/>
              <a:cs typeface="Times New Roman" pitchFamily="-101" charset="0"/>
            </a:endParaRPr>
          </a:p>
          <a:p>
            <a:pPr>
              <a:buSzTx/>
            </a:pPr>
            <a:endParaRPr lang="en-US">
              <a:cs typeface="arial" charset="0"/>
            </a:endParaRPr>
          </a:p>
        </p:txBody>
      </p:sp>
      <p:sp>
        <p:nvSpPr>
          <p:cNvPr id="5" name="Text Placeholder 3"/>
          <p:cNvSpPr>
            <a:spLocks noGrp="1"/>
          </p:cNvSpPr>
          <p:nvPr>
            <p:ph type="body" sz="quarter" idx="10"/>
          </p:nvPr>
        </p:nvSpPr>
        <p:spPr>
          <a:xfrm>
            <a:off x="5921829" y="1573373"/>
            <a:ext cx="5851069" cy="4484528"/>
          </a:xfrm>
        </p:spPr>
        <p:txBody>
          <a:bodyPr vert="horz" lIns="91440" tIns="45720" rIns="91440" bIns="45720" rtlCol="0" anchor="t">
            <a:normAutofit/>
          </a:bodyPr>
          <a:lstStyle/>
          <a:p>
            <a:pPr marL="168275">
              <a:lnSpc>
                <a:spcPct val="100000"/>
              </a:lnSpc>
              <a:spcBef>
                <a:spcPts val="0"/>
              </a:spcBef>
              <a:spcAft>
                <a:spcPts val="1200"/>
              </a:spcAft>
            </a:pPr>
            <a:r>
              <a:rPr lang="en-US" dirty="0">
                <a:solidFill>
                  <a:srgbClr val="444545"/>
                </a:solidFill>
              </a:rPr>
              <a:t>Online Knowledge Center Topics</a:t>
            </a:r>
            <a:endParaRPr lang="en-US" dirty="0"/>
          </a:p>
          <a:p>
            <a:pPr marL="457200" indent="-288925">
              <a:lnSpc>
                <a:spcPct val="100000"/>
              </a:lnSpc>
              <a:spcBef>
                <a:spcPts val="0"/>
              </a:spcBef>
              <a:spcAft>
                <a:spcPts val="1200"/>
              </a:spcAft>
              <a:buFont typeface="Wingdings" panose="05000000000000000000" pitchFamily="2" charset="2"/>
              <a:buChar char="§"/>
            </a:pPr>
            <a:r>
              <a:rPr lang="en-US" b="0" dirty="0"/>
              <a:t>Accounting and financial reporting</a:t>
            </a:r>
          </a:p>
          <a:p>
            <a:pPr marL="457200" indent="-288925">
              <a:lnSpc>
                <a:spcPct val="100000"/>
              </a:lnSpc>
              <a:spcBef>
                <a:spcPts val="0"/>
              </a:spcBef>
              <a:spcAft>
                <a:spcPts val="1200"/>
              </a:spcAft>
              <a:buFont typeface="Wingdings" panose="05000000000000000000" pitchFamily="2" charset="2"/>
              <a:buChar char="§"/>
            </a:pPr>
            <a:r>
              <a:rPr lang="en-US" b="0" dirty="0"/>
              <a:t>Finance and business strategy</a:t>
            </a:r>
          </a:p>
          <a:p>
            <a:pPr marL="457200" indent="-288925">
              <a:lnSpc>
                <a:spcPct val="100000"/>
              </a:lnSpc>
              <a:spcBef>
                <a:spcPts val="0"/>
              </a:spcBef>
              <a:spcAft>
                <a:spcPts val="1200"/>
              </a:spcAft>
              <a:buFont typeface="Wingdings" panose="05000000000000000000" pitchFamily="2" charset="2"/>
              <a:buChar char="§"/>
            </a:pPr>
            <a:r>
              <a:rPr lang="en-US" b="0" dirty="0"/>
              <a:t>Legal and regulatory compliance</a:t>
            </a:r>
          </a:p>
          <a:p>
            <a:pPr marL="457200" indent="-288925">
              <a:lnSpc>
                <a:spcPct val="100000"/>
              </a:lnSpc>
              <a:spcBef>
                <a:spcPts val="0"/>
              </a:spcBef>
              <a:spcAft>
                <a:spcPts val="1200"/>
              </a:spcAft>
              <a:buFont typeface="Wingdings" panose="05000000000000000000" pitchFamily="2" charset="2"/>
              <a:buChar char="§"/>
            </a:pPr>
            <a:r>
              <a:rPr lang="en-US" b="0" dirty="0"/>
              <a:t>Operations management</a:t>
            </a:r>
          </a:p>
          <a:p>
            <a:pPr marL="457200" indent="-288925">
              <a:lnSpc>
                <a:spcPct val="100000"/>
              </a:lnSpc>
              <a:spcBef>
                <a:spcPts val="0"/>
              </a:spcBef>
              <a:spcAft>
                <a:spcPts val="1200"/>
              </a:spcAft>
              <a:buFont typeface="Wingdings" panose="05000000000000000000" pitchFamily="2" charset="2"/>
              <a:buChar char="§"/>
            </a:pPr>
            <a:r>
              <a:rPr lang="en-US" b="0" dirty="0"/>
              <a:t>Payment, reimbursement,</a:t>
            </a:r>
            <a:br>
              <a:rPr lang="en-US" b="0" dirty="0"/>
            </a:br>
            <a:r>
              <a:rPr lang="en-US" b="0" dirty="0"/>
              <a:t>and managed care</a:t>
            </a:r>
          </a:p>
          <a:p>
            <a:pPr marL="457200" indent="-288925">
              <a:lnSpc>
                <a:spcPct val="100000"/>
              </a:lnSpc>
              <a:spcBef>
                <a:spcPts val="0"/>
              </a:spcBef>
              <a:spcAft>
                <a:spcPts val="1200"/>
              </a:spcAft>
              <a:buFont typeface="Wingdings" panose="05000000000000000000" pitchFamily="2" charset="2"/>
              <a:buChar char="§"/>
            </a:pPr>
            <a:r>
              <a:rPr lang="en-US" b="0" dirty="0"/>
              <a:t>Revenue cycle</a:t>
            </a:r>
          </a:p>
          <a:p>
            <a:pPr marL="457200" indent="-288925">
              <a:lnSpc>
                <a:spcPct val="100000"/>
              </a:lnSpc>
              <a:spcBef>
                <a:spcPts val="0"/>
              </a:spcBef>
              <a:spcAft>
                <a:spcPts val="1200"/>
              </a:spcAft>
              <a:buFont typeface="Wingdings" panose="05000000000000000000" pitchFamily="2" charset="2"/>
              <a:buChar char="§"/>
            </a:pPr>
            <a:r>
              <a:rPr lang="en-US" b="0" dirty="0"/>
              <a:t>Technology</a:t>
            </a:r>
          </a:p>
        </p:txBody>
      </p:sp>
    </p:spTree>
    <p:extLst>
      <p:ext uri="{BB962C8B-B14F-4D97-AF65-F5344CB8AC3E}">
        <p14:creationId xmlns:p14="http://schemas.microsoft.com/office/powerpoint/2010/main" val="1509479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Listen: HFMA’s Podcast Series</a:t>
            </a:r>
          </a:p>
        </p:txBody>
      </p:sp>
      <p:sp>
        <p:nvSpPr>
          <p:cNvPr id="3" name="Subtitle 2"/>
          <p:cNvSpPr>
            <a:spLocks noGrp="1"/>
          </p:cNvSpPr>
          <p:nvPr>
            <p:ph type="subTitle" idx="1"/>
          </p:nvPr>
        </p:nvSpPr>
        <p:spPr>
          <a:xfrm>
            <a:off x="309280" y="1086042"/>
            <a:ext cx="11450319" cy="769778"/>
          </a:xfrm>
        </p:spPr>
        <p:txBody>
          <a:bodyPr/>
          <a:lstStyle/>
          <a:p>
            <a:r>
              <a:rPr lang="en-US" dirty="0"/>
              <a:t>Insights from leading experts on a range of topics in healthcare finance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585" y="1833497"/>
            <a:ext cx="5645710" cy="4634538"/>
          </a:xfrm>
          <a:prstGeom prst="rect">
            <a:avLst/>
          </a:prstGeom>
        </p:spPr>
      </p:pic>
      <p:sp>
        <p:nvSpPr>
          <p:cNvPr id="9" name="Text Placeholder 3">
            <a:extLst>
              <a:ext uri="{FF2B5EF4-FFF2-40B4-BE49-F238E27FC236}">
                <a16:creationId xmlns:a16="http://schemas.microsoft.com/office/drawing/2014/main" id="{6F4A3712-92D1-4EB7-96DD-687157E703CD}"/>
              </a:ext>
            </a:extLst>
          </p:cNvPr>
          <p:cNvSpPr txBox="1">
            <a:spLocks/>
          </p:cNvSpPr>
          <p:nvPr/>
        </p:nvSpPr>
        <p:spPr>
          <a:xfrm>
            <a:off x="3361548" y="5973153"/>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hfma.org/podcast</a:t>
            </a:r>
            <a:endParaRPr lang="en-US" b="0">
              <a:latin typeface="Arial"/>
              <a:cs typeface="Arial"/>
            </a:endParaRPr>
          </a:p>
        </p:txBody>
      </p:sp>
    </p:spTree>
    <p:extLst>
      <p:ext uri="{BB962C8B-B14F-4D97-AF65-F5344CB8AC3E}">
        <p14:creationId xmlns:p14="http://schemas.microsoft.com/office/powerpoint/2010/main" val="800722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Connect: Stay in Touch</a:t>
            </a:r>
            <a:endParaRPr lang="en-US"/>
          </a:p>
        </p:txBody>
      </p:sp>
      <p:sp>
        <p:nvSpPr>
          <p:cNvPr id="3" name="Subtitle 2"/>
          <p:cNvSpPr>
            <a:spLocks noGrp="1"/>
          </p:cNvSpPr>
          <p:nvPr>
            <p:ph type="subTitle" idx="1"/>
          </p:nvPr>
        </p:nvSpPr>
        <p:spPr>
          <a:xfrm>
            <a:off x="1588673" y="5139800"/>
            <a:ext cx="2943134" cy="516486"/>
          </a:xfrm>
        </p:spPr>
        <p:txBody>
          <a:bodyPr>
            <a:normAutofit/>
          </a:bodyPr>
          <a:lstStyle/>
          <a:p>
            <a:pPr algn="ctr"/>
            <a:r>
              <a:rPr lang="en-US"/>
              <a:t>hfma.org</a:t>
            </a:r>
          </a:p>
        </p:txBody>
      </p:sp>
      <p:sp>
        <p:nvSpPr>
          <p:cNvPr id="5" name="Subtitle 2"/>
          <p:cNvSpPr txBox="1">
            <a:spLocks/>
          </p:cNvSpPr>
          <p:nvPr/>
        </p:nvSpPr>
        <p:spPr>
          <a:xfrm>
            <a:off x="9064981" y="2424645"/>
            <a:ext cx="2457464" cy="7583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Community</a:t>
            </a:r>
            <a:endParaRPr lang="en-US">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448" y="1360814"/>
            <a:ext cx="1226530" cy="1024513"/>
          </a:xfrm>
          <a:prstGeom prst="rect">
            <a:avLst/>
          </a:prstGeom>
        </p:spPr>
      </p:pic>
      <p:sp>
        <p:nvSpPr>
          <p:cNvPr id="8" name="Subtitle 2"/>
          <p:cNvSpPr txBox="1">
            <a:spLocks/>
          </p:cNvSpPr>
          <p:nvPr/>
        </p:nvSpPr>
        <p:spPr>
          <a:xfrm>
            <a:off x="8822146" y="4969701"/>
            <a:ext cx="2943134" cy="511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Social Media</a:t>
            </a: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8822" y="3980743"/>
            <a:ext cx="853440" cy="847344"/>
          </a:xfrm>
          <a:prstGeom prst="rect">
            <a:avLst/>
          </a:prstGeom>
        </p:spPr>
      </p:pic>
      <p:sp>
        <p:nvSpPr>
          <p:cNvPr id="10" name="Subtitle 2"/>
          <p:cNvSpPr txBox="1">
            <a:spLocks/>
          </p:cNvSpPr>
          <p:nvPr/>
        </p:nvSpPr>
        <p:spPr>
          <a:xfrm>
            <a:off x="5781515" y="4965011"/>
            <a:ext cx="2943134" cy="516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t>HFMA Daily</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501" y="2032000"/>
            <a:ext cx="4267200" cy="279400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7BE75BCE-5B19-1443-9EA4-250981E5F4A7}"/>
              </a:ext>
            </a:extLst>
          </p:cNvPr>
          <p:cNvPicPr>
            <a:picLocks noChangeAspect="1"/>
          </p:cNvPicPr>
          <p:nvPr/>
        </p:nvPicPr>
        <p:blipFill>
          <a:blip r:embed="rId6"/>
          <a:stretch>
            <a:fillRect/>
          </a:stretch>
        </p:blipFill>
        <p:spPr>
          <a:xfrm>
            <a:off x="5773424" y="2032000"/>
            <a:ext cx="2806700" cy="2794000"/>
          </a:xfrm>
          <a:prstGeom prst="rect">
            <a:avLst/>
          </a:prstGeom>
        </p:spPr>
      </p:pic>
    </p:spTree>
    <p:extLst>
      <p:ext uri="{BB962C8B-B14F-4D97-AF65-F5344CB8AC3E}">
        <p14:creationId xmlns:p14="http://schemas.microsoft.com/office/powerpoint/2010/main" val="1339303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Your HFMA</a:t>
            </a:r>
          </a:p>
        </p:txBody>
      </p:sp>
    </p:spTree>
    <p:extLst>
      <p:ext uri="{BB962C8B-B14F-4D97-AF65-F5344CB8AC3E}">
        <p14:creationId xmlns:p14="http://schemas.microsoft.com/office/powerpoint/2010/main" val="1821524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677167" cy="3390465"/>
          </a:xfrm>
        </p:spPr>
        <p:txBody>
          <a:bodyPr>
            <a:normAutofit/>
          </a:bodyPr>
          <a:lstStyle/>
          <a:p>
            <a:r>
              <a:rPr lang="en-US"/>
              <a:t>HFMA: It’s all about you. </a:t>
            </a:r>
          </a:p>
        </p:txBody>
      </p:sp>
      <p:pic>
        <p:nvPicPr>
          <p:cNvPr id="5" name="Picture 4">
            <a:extLst>
              <a:ext uri="{FF2B5EF4-FFF2-40B4-BE49-F238E27FC236}">
                <a16:creationId xmlns:a16="http://schemas.microsoft.com/office/drawing/2014/main" id="{68613175-1445-4ECD-98C4-D4562AB8FE5B}"/>
              </a:ext>
            </a:extLst>
          </p:cNvPr>
          <p:cNvPicPr>
            <a:picLocks noChangeAspect="1"/>
          </p:cNvPicPr>
          <p:nvPr/>
        </p:nvPicPr>
        <p:blipFill>
          <a:blip r:embed="rId3"/>
          <a:stretch>
            <a:fillRect/>
          </a:stretch>
        </p:blipFill>
        <p:spPr>
          <a:xfrm>
            <a:off x="3367830" y="1166244"/>
            <a:ext cx="8824170" cy="5091338"/>
          </a:xfrm>
          <a:prstGeom prst="rect">
            <a:avLst/>
          </a:prstGeom>
        </p:spPr>
      </p:pic>
      <p:sp>
        <p:nvSpPr>
          <p:cNvPr id="9" name="Oval 8">
            <a:extLst>
              <a:ext uri="{FF2B5EF4-FFF2-40B4-BE49-F238E27FC236}">
                <a16:creationId xmlns:a16="http://schemas.microsoft.com/office/drawing/2014/main" id="{59AB0925-278B-4602-86EC-6F5DA1AA680F}"/>
              </a:ext>
            </a:extLst>
          </p:cNvPr>
          <p:cNvSpPr/>
          <p:nvPr/>
        </p:nvSpPr>
        <p:spPr>
          <a:xfrm>
            <a:off x="8679976" y="3627345"/>
            <a:ext cx="1856095" cy="870203"/>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454966B-ECDC-40F1-8A62-3945281C0446}"/>
              </a:ext>
            </a:extLst>
          </p:cNvPr>
          <p:cNvSpPr/>
          <p:nvPr/>
        </p:nvSpPr>
        <p:spPr>
          <a:xfrm>
            <a:off x="10490646" y="829905"/>
            <a:ext cx="1392073" cy="1112292"/>
          </a:xfrm>
          <a:prstGeom prst="ellipse">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279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8BB52-0191-4735-BC5F-CF6A88D0269E}"/>
              </a:ext>
            </a:extLst>
          </p:cNvPr>
          <p:cNvPicPr>
            <a:picLocks noChangeAspect="1"/>
          </p:cNvPicPr>
          <p:nvPr/>
        </p:nvPicPr>
        <p:blipFill>
          <a:blip r:embed="rId3"/>
          <a:stretch>
            <a:fillRect/>
          </a:stretch>
        </p:blipFill>
        <p:spPr>
          <a:xfrm>
            <a:off x="1205552" y="975779"/>
            <a:ext cx="10986448" cy="5511188"/>
          </a:xfrm>
          <a:prstGeom prst="rect">
            <a:avLst/>
          </a:prstGeom>
        </p:spPr>
      </p:pic>
      <p:sp>
        <p:nvSpPr>
          <p:cNvPr id="2" name="Title 1"/>
          <p:cNvSpPr>
            <a:spLocks noGrp="1"/>
          </p:cNvSpPr>
          <p:nvPr>
            <p:ph type="ctrTitle"/>
          </p:nvPr>
        </p:nvSpPr>
        <p:spPr>
          <a:xfrm>
            <a:off x="309281" y="389966"/>
            <a:ext cx="10677167" cy="749722"/>
          </a:xfrm>
        </p:spPr>
        <p:txBody>
          <a:bodyPr>
            <a:normAutofit/>
          </a:bodyPr>
          <a:lstStyle/>
          <a:p>
            <a:r>
              <a:rPr lang="en-US"/>
              <a:t>For You: A Personalized Experience </a:t>
            </a:r>
          </a:p>
        </p:txBody>
      </p:sp>
      <p:sp>
        <p:nvSpPr>
          <p:cNvPr id="9" name="Oval 8">
            <a:extLst>
              <a:ext uri="{FF2B5EF4-FFF2-40B4-BE49-F238E27FC236}">
                <a16:creationId xmlns:a16="http://schemas.microsoft.com/office/drawing/2014/main" id="{59AB0925-278B-4602-86EC-6F5DA1AA680F}"/>
              </a:ext>
            </a:extLst>
          </p:cNvPr>
          <p:cNvSpPr/>
          <p:nvPr/>
        </p:nvSpPr>
        <p:spPr>
          <a:xfrm>
            <a:off x="4842681" y="2563062"/>
            <a:ext cx="1856095" cy="870203"/>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D5B158-EB7A-426A-B99F-617013D2BE16}"/>
              </a:ext>
            </a:extLst>
          </p:cNvPr>
          <p:cNvSpPr/>
          <p:nvPr/>
        </p:nvSpPr>
        <p:spPr>
          <a:xfrm>
            <a:off x="7685272" y="4366244"/>
            <a:ext cx="1856095" cy="870203"/>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321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Realignment Is Erasing Traditional Healthcare Boundaries</a:t>
            </a:r>
          </a:p>
        </p:txBody>
      </p:sp>
      <p:sp>
        <p:nvSpPr>
          <p:cNvPr id="3" name="Subtitle 2"/>
          <p:cNvSpPr>
            <a:spLocks noGrp="1"/>
          </p:cNvSpPr>
          <p:nvPr>
            <p:ph type="subTitle" idx="1"/>
          </p:nvPr>
        </p:nvSpPr>
        <p:spPr>
          <a:xfrm>
            <a:off x="322580" y="1097384"/>
            <a:ext cx="11450319" cy="1596548"/>
          </a:xfrm>
        </p:spPr>
        <p:txBody>
          <a:bodyPr>
            <a:normAutofit/>
          </a:bodyPr>
          <a:lstStyle/>
          <a:p>
            <a:r>
              <a:rPr lang="en-US"/>
              <a:t>Driven by demands for care transformation, the healthcare industry </a:t>
            </a:r>
            <a:br>
              <a:rPr lang="en-US"/>
            </a:br>
            <a:r>
              <a:rPr lang="en-US"/>
              <a:t>is realigning at an unprecedented pace.</a:t>
            </a:r>
          </a:p>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21" y="2341267"/>
            <a:ext cx="4368191" cy="3953888"/>
          </a:xfrm>
          <a:prstGeom prst="rect">
            <a:avLst/>
          </a:prstGeom>
        </p:spPr>
      </p:pic>
      <p:pic>
        <p:nvPicPr>
          <p:cNvPr id="1026" name="Picture 2">
            <a:extLst>
              <a:ext uri="{FF2B5EF4-FFF2-40B4-BE49-F238E27FC236}">
                <a16:creationId xmlns:a16="http://schemas.microsoft.com/office/drawing/2014/main" id="{41CE4B30-040C-4EBB-BB36-F05F7C6666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094" y="2083967"/>
            <a:ext cx="516255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013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824" y="449049"/>
            <a:ext cx="9188557" cy="729151"/>
          </a:xfrm>
        </p:spPr>
        <p:txBody>
          <a:bodyPr>
            <a:normAutofit/>
          </a:bodyPr>
          <a:lstStyle/>
          <a:p>
            <a:r>
              <a:rPr lang="en-US"/>
              <a:t>For You: A Personalized Experience</a:t>
            </a:r>
          </a:p>
        </p:txBody>
      </p:sp>
      <p:pic>
        <p:nvPicPr>
          <p:cNvPr id="3" name="Picture 2">
            <a:extLst>
              <a:ext uri="{FF2B5EF4-FFF2-40B4-BE49-F238E27FC236}">
                <a16:creationId xmlns:a16="http://schemas.microsoft.com/office/drawing/2014/main" id="{0B1DE7C4-7C63-4138-8F37-93CF83D7F29F}"/>
              </a:ext>
            </a:extLst>
          </p:cNvPr>
          <p:cNvPicPr>
            <a:picLocks noChangeAspect="1"/>
          </p:cNvPicPr>
          <p:nvPr/>
        </p:nvPicPr>
        <p:blipFill>
          <a:blip r:embed="rId3"/>
          <a:stretch>
            <a:fillRect/>
          </a:stretch>
        </p:blipFill>
        <p:spPr>
          <a:xfrm>
            <a:off x="2470047" y="1353260"/>
            <a:ext cx="9721953" cy="4638107"/>
          </a:xfrm>
          <a:prstGeom prst="rect">
            <a:avLst/>
          </a:prstGeom>
        </p:spPr>
      </p:pic>
      <p:sp>
        <p:nvSpPr>
          <p:cNvPr id="5" name="Oval 4">
            <a:extLst>
              <a:ext uri="{FF2B5EF4-FFF2-40B4-BE49-F238E27FC236}">
                <a16:creationId xmlns:a16="http://schemas.microsoft.com/office/drawing/2014/main" id="{5260020F-D2C9-4501-B3AC-3EB2F9E8FEC8}"/>
              </a:ext>
            </a:extLst>
          </p:cNvPr>
          <p:cNvSpPr/>
          <p:nvPr/>
        </p:nvSpPr>
        <p:spPr>
          <a:xfrm>
            <a:off x="2129049" y="2306472"/>
            <a:ext cx="1705970" cy="13374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2B0E6F-B52E-475B-B5D1-614B878ADE43}"/>
              </a:ext>
            </a:extLst>
          </p:cNvPr>
          <p:cNvSpPr/>
          <p:nvPr/>
        </p:nvSpPr>
        <p:spPr>
          <a:xfrm>
            <a:off x="9537381" y="2085197"/>
            <a:ext cx="1705970" cy="133748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D19571-EB78-4AD9-AB73-2E688F079EC1}"/>
              </a:ext>
            </a:extLst>
          </p:cNvPr>
          <p:cNvSpPr/>
          <p:nvPr/>
        </p:nvSpPr>
        <p:spPr>
          <a:xfrm>
            <a:off x="6795381" y="972905"/>
            <a:ext cx="1392073" cy="1112292"/>
          </a:xfrm>
          <a:prstGeom prst="ellipse">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470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756285" cy="803819"/>
          </a:xfrm>
        </p:spPr>
        <p:txBody>
          <a:bodyPr>
            <a:normAutofit/>
          </a:bodyPr>
          <a:lstStyle/>
          <a:p>
            <a:r>
              <a:rPr lang="en-US"/>
              <a:t>HFMA: Communication Preferences</a:t>
            </a:r>
          </a:p>
        </p:txBody>
      </p:sp>
      <p:pic>
        <p:nvPicPr>
          <p:cNvPr id="3" name="Picture 2">
            <a:extLst>
              <a:ext uri="{FF2B5EF4-FFF2-40B4-BE49-F238E27FC236}">
                <a16:creationId xmlns:a16="http://schemas.microsoft.com/office/drawing/2014/main" id="{C78AF24D-5827-45A3-9372-E3D722AE6F45}"/>
              </a:ext>
            </a:extLst>
          </p:cNvPr>
          <p:cNvPicPr>
            <a:picLocks noChangeAspect="1"/>
          </p:cNvPicPr>
          <p:nvPr/>
        </p:nvPicPr>
        <p:blipFill>
          <a:blip r:embed="rId3"/>
          <a:stretch>
            <a:fillRect/>
          </a:stretch>
        </p:blipFill>
        <p:spPr>
          <a:xfrm>
            <a:off x="3367830" y="1193784"/>
            <a:ext cx="8824170" cy="5274251"/>
          </a:xfrm>
          <a:prstGeom prst="rect">
            <a:avLst/>
          </a:prstGeom>
        </p:spPr>
      </p:pic>
      <p:sp>
        <p:nvSpPr>
          <p:cNvPr id="5" name="Oval 4">
            <a:extLst>
              <a:ext uri="{FF2B5EF4-FFF2-40B4-BE49-F238E27FC236}">
                <a16:creationId xmlns:a16="http://schemas.microsoft.com/office/drawing/2014/main" id="{DAB2B135-B509-43AE-85C6-820A21250752}"/>
              </a:ext>
            </a:extLst>
          </p:cNvPr>
          <p:cNvSpPr/>
          <p:nvPr/>
        </p:nvSpPr>
        <p:spPr>
          <a:xfrm>
            <a:off x="9003864" y="4252189"/>
            <a:ext cx="2061702" cy="1100882"/>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94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2" y="389965"/>
            <a:ext cx="3719380" cy="3390465"/>
          </a:xfrm>
        </p:spPr>
        <p:txBody>
          <a:bodyPr>
            <a:normAutofit/>
          </a:bodyPr>
          <a:lstStyle/>
          <a:p>
            <a:r>
              <a:rPr lang="en-US"/>
              <a:t>Get the info you want in your inbox.</a:t>
            </a:r>
          </a:p>
        </p:txBody>
      </p:sp>
      <p:pic>
        <p:nvPicPr>
          <p:cNvPr id="4" name="Picture 3">
            <a:extLst>
              <a:ext uri="{FF2B5EF4-FFF2-40B4-BE49-F238E27FC236}">
                <a16:creationId xmlns:a16="http://schemas.microsoft.com/office/drawing/2014/main" id="{96F6B01E-E58B-4A4F-A62C-5E7E6936F2E3}"/>
              </a:ext>
            </a:extLst>
          </p:cNvPr>
          <p:cNvPicPr>
            <a:picLocks noChangeAspect="1"/>
          </p:cNvPicPr>
          <p:nvPr/>
        </p:nvPicPr>
        <p:blipFill>
          <a:blip r:embed="rId3"/>
          <a:stretch>
            <a:fillRect/>
          </a:stretch>
        </p:blipFill>
        <p:spPr>
          <a:xfrm>
            <a:off x="5014337" y="357807"/>
            <a:ext cx="7177664" cy="6473687"/>
          </a:xfrm>
          <a:prstGeom prst="rect">
            <a:avLst/>
          </a:prstGeom>
        </p:spPr>
      </p:pic>
      <p:sp>
        <p:nvSpPr>
          <p:cNvPr id="6" name="Oval 5">
            <a:extLst>
              <a:ext uri="{FF2B5EF4-FFF2-40B4-BE49-F238E27FC236}">
                <a16:creationId xmlns:a16="http://schemas.microsoft.com/office/drawing/2014/main" id="{790B2CC9-84F5-4DB0-9398-9F173871F668}"/>
              </a:ext>
            </a:extLst>
          </p:cNvPr>
          <p:cNvSpPr/>
          <p:nvPr/>
        </p:nvSpPr>
        <p:spPr>
          <a:xfrm>
            <a:off x="8603168" y="2239616"/>
            <a:ext cx="1786535" cy="758685"/>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54C496-7D47-4590-8D73-DE17F8D1B8AB}"/>
              </a:ext>
            </a:extLst>
          </p:cNvPr>
          <p:cNvSpPr/>
          <p:nvPr/>
        </p:nvSpPr>
        <p:spPr>
          <a:xfrm>
            <a:off x="5014337" y="4547276"/>
            <a:ext cx="1786535" cy="758685"/>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52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0" y="389966"/>
            <a:ext cx="11714398" cy="920220"/>
          </a:xfrm>
        </p:spPr>
        <p:txBody>
          <a:bodyPr>
            <a:normAutofit/>
          </a:bodyPr>
          <a:lstStyle/>
          <a:p>
            <a:r>
              <a:rPr lang="en-US" sz="3200"/>
              <a:t>HFMA Community: Connecting &amp; Solving Together</a:t>
            </a:r>
          </a:p>
        </p:txBody>
      </p:sp>
      <p:pic>
        <p:nvPicPr>
          <p:cNvPr id="5" name="Picture 4">
            <a:extLst>
              <a:ext uri="{FF2B5EF4-FFF2-40B4-BE49-F238E27FC236}">
                <a16:creationId xmlns:a16="http://schemas.microsoft.com/office/drawing/2014/main" id="{E17AAD15-327C-4A6F-990D-F467B61D3582}"/>
              </a:ext>
            </a:extLst>
          </p:cNvPr>
          <p:cNvPicPr>
            <a:picLocks noChangeAspect="1"/>
          </p:cNvPicPr>
          <p:nvPr/>
        </p:nvPicPr>
        <p:blipFill>
          <a:blip r:embed="rId3"/>
          <a:stretch>
            <a:fillRect/>
          </a:stretch>
        </p:blipFill>
        <p:spPr>
          <a:xfrm>
            <a:off x="1705970" y="1031256"/>
            <a:ext cx="10486030" cy="5727253"/>
          </a:xfrm>
          <a:prstGeom prst="rect">
            <a:avLst/>
          </a:prstGeom>
        </p:spPr>
      </p:pic>
      <p:sp>
        <p:nvSpPr>
          <p:cNvPr id="8" name="Oval 7">
            <a:extLst>
              <a:ext uri="{FF2B5EF4-FFF2-40B4-BE49-F238E27FC236}">
                <a16:creationId xmlns:a16="http://schemas.microsoft.com/office/drawing/2014/main" id="{5DD68331-A8A7-4107-8033-82E428848863}"/>
              </a:ext>
            </a:extLst>
          </p:cNvPr>
          <p:cNvSpPr/>
          <p:nvPr/>
        </p:nvSpPr>
        <p:spPr>
          <a:xfrm>
            <a:off x="2115403" y="4343242"/>
            <a:ext cx="2511188" cy="920220"/>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461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0" y="389966"/>
            <a:ext cx="11714398" cy="920220"/>
          </a:xfrm>
        </p:spPr>
        <p:txBody>
          <a:bodyPr>
            <a:normAutofit/>
          </a:bodyPr>
          <a:lstStyle/>
          <a:p>
            <a:r>
              <a:rPr lang="en-US" sz="3200"/>
              <a:t>HFMA Community: Members helping members</a:t>
            </a:r>
          </a:p>
        </p:txBody>
      </p:sp>
      <p:pic>
        <p:nvPicPr>
          <p:cNvPr id="3" name="Picture 2">
            <a:extLst>
              <a:ext uri="{FF2B5EF4-FFF2-40B4-BE49-F238E27FC236}">
                <a16:creationId xmlns:a16="http://schemas.microsoft.com/office/drawing/2014/main" id="{06298AC1-DAFA-4153-A278-F9992CCD7D27}"/>
              </a:ext>
            </a:extLst>
          </p:cNvPr>
          <p:cNvPicPr>
            <a:picLocks noChangeAspect="1"/>
          </p:cNvPicPr>
          <p:nvPr/>
        </p:nvPicPr>
        <p:blipFill>
          <a:blip r:embed="rId3"/>
          <a:stretch>
            <a:fillRect/>
          </a:stretch>
        </p:blipFill>
        <p:spPr>
          <a:xfrm>
            <a:off x="2060812" y="1336199"/>
            <a:ext cx="10131188" cy="5254415"/>
          </a:xfrm>
          <a:prstGeom prst="rect">
            <a:avLst/>
          </a:prstGeom>
        </p:spPr>
      </p:pic>
      <p:sp>
        <p:nvSpPr>
          <p:cNvPr id="8" name="Oval 7">
            <a:extLst>
              <a:ext uri="{FF2B5EF4-FFF2-40B4-BE49-F238E27FC236}">
                <a16:creationId xmlns:a16="http://schemas.microsoft.com/office/drawing/2014/main" id="{5DD68331-A8A7-4107-8033-82E428848863}"/>
              </a:ext>
            </a:extLst>
          </p:cNvPr>
          <p:cNvSpPr/>
          <p:nvPr/>
        </p:nvSpPr>
        <p:spPr>
          <a:xfrm>
            <a:off x="1951630" y="2405260"/>
            <a:ext cx="2511188" cy="920220"/>
          </a:xfrm>
          <a:prstGeom prst="ellipse">
            <a:avLst/>
          </a:prstGeom>
          <a:noFill/>
          <a:ln w="635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17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Get Involved</a:t>
            </a:r>
          </a:p>
        </p:txBody>
      </p:sp>
    </p:spTree>
    <p:extLst>
      <p:ext uri="{BB962C8B-B14F-4D97-AF65-F5344CB8AC3E}">
        <p14:creationId xmlns:p14="http://schemas.microsoft.com/office/powerpoint/2010/main" val="2129926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Participate: Get Involved</a:t>
            </a:r>
          </a:p>
        </p:txBody>
      </p:sp>
      <p:sp>
        <p:nvSpPr>
          <p:cNvPr id="3" name="Subtitle 2"/>
          <p:cNvSpPr>
            <a:spLocks noGrp="1"/>
          </p:cNvSpPr>
          <p:nvPr>
            <p:ph type="subTitle" idx="1"/>
          </p:nvPr>
        </p:nvSpPr>
        <p:spPr>
          <a:xfrm>
            <a:off x="322580" y="1573371"/>
            <a:ext cx="11450319" cy="4418125"/>
          </a:xfrm>
        </p:spPr>
        <p:txBody>
          <a:bodyPr vert="horz" lIns="91440" tIns="45720" rIns="91440" bIns="45720" rtlCol="0" anchor="t">
            <a:normAutofit/>
          </a:bodyPr>
          <a:lstStyle/>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Take your place in one of HFMA’s chapters</a:t>
            </a:r>
            <a:endParaRPr lang="en-US">
              <a:latin typeface="arial"/>
              <a:cs typeface="arial"/>
            </a:endParaRPr>
          </a:p>
          <a:p>
            <a:pPr marL="342900" indent="-342900">
              <a:lnSpc>
                <a:spcPct val="100000"/>
              </a:lnSpc>
              <a:spcBef>
                <a:spcPts val="1084"/>
              </a:spcBef>
              <a:spcAft>
                <a:spcPts val="1084"/>
              </a:spcAft>
              <a:buSzTx/>
              <a:buFont typeface="Arial" panose="020B0604020202020204" pitchFamily="34" charset="0"/>
              <a:buChar char="•"/>
            </a:pPr>
            <a:r>
              <a:rPr lang="en-US" altLang="en-US">
                <a:latin typeface="arial"/>
                <a:cs typeface="arial"/>
              </a:rPr>
              <a:t>Pursue leadership opportunities</a:t>
            </a:r>
          </a:p>
          <a:p>
            <a:pPr marL="342900" indent="-342900">
              <a:lnSpc>
                <a:spcPct val="100000"/>
              </a:lnSpc>
              <a:spcBef>
                <a:spcPts val="1084"/>
              </a:spcBef>
              <a:spcAft>
                <a:spcPts val="1084"/>
              </a:spcAft>
              <a:buSzTx/>
              <a:buFont typeface="Arial" panose="020B0604020202020204" pitchFamily="34" charset="0"/>
              <a:buChar char="•"/>
            </a:pPr>
            <a:r>
              <a:rPr lang="en-US" altLang="en-US">
                <a:latin typeface="arial"/>
                <a:cs typeface="arial"/>
              </a:rPr>
              <a:t>Attend education programs</a:t>
            </a:r>
          </a:p>
          <a:p>
            <a:pPr marL="342900" indent="-342900">
              <a:lnSpc>
                <a:spcPct val="100000"/>
              </a:lnSpc>
              <a:spcBef>
                <a:spcPts val="1084"/>
              </a:spcBef>
              <a:spcAft>
                <a:spcPts val="1084"/>
              </a:spcAft>
              <a:buSzTx/>
              <a:buFont typeface="Arial" panose="020B0604020202020204" pitchFamily="34" charset="0"/>
              <a:buChar char="•"/>
            </a:pPr>
            <a:r>
              <a:rPr lang="en-US" altLang="en-US">
                <a:latin typeface="arial"/>
                <a:cs typeface="arial"/>
              </a:rPr>
              <a:t>Take advantage of networking opportunities</a:t>
            </a:r>
          </a:p>
        </p:txBody>
      </p:sp>
    </p:spTree>
    <p:extLst>
      <p:ext uri="{BB962C8B-B14F-4D97-AF65-F5344CB8AC3E}">
        <p14:creationId xmlns:p14="http://schemas.microsoft.com/office/powerpoint/2010/main" val="2091105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C1EFA-64C6-4FAA-A459-E7B3116846D3}"/>
              </a:ext>
            </a:extLst>
          </p:cNvPr>
          <p:cNvSpPr txBox="1">
            <a:spLocks/>
          </p:cNvSpPr>
          <p:nvPr/>
        </p:nvSpPr>
        <p:spPr>
          <a:xfrm>
            <a:off x="309281" y="389965"/>
            <a:ext cx="11463617" cy="187724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endParaRPr lang="en-US" sz="3600" b="1">
              <a:solidFill>
                <a:srgbClr val="002E6D"/>
              </a:solidFill>
              <a:latin typeface="Arial" charset="0"/>
              <a:ea typeface="Arial" charset="0"/>
              <a:cs typeface="Arial" charset="0"/>
            </a:endParaRPr>
          </a:p>
          <a:p>
            <a:pPr algn="ctr">
              <a:lnSpc>
                <a:spcPct val="120000"/>
              </a:lnSpc>
            </a:pPr>
            <a:r>
              <a:rPr lang="en-US" sz="3600" b="1">
                <a:solidFill>
                  <a:srgbClr val="002E6D"/>
                </a:solidFill>
                <a:latin typeface="Arial" charset="0"/>
                <a:ea typeface="Arial" charset="0"/>
                <a:cs typeface="Arial" charset="0"/>
              </a:rPr>
              <a:t>Thank you.</a:t>
            </a:r>
          </a:p>
        </p:txBody>
      </p:sp>
    </p:spTree>
    <p:extLst>
      <p:ext uri="{BB962C8B-B14F-4D97-AF65-F5344CB8AC3E}">
        <p14:creationId xmlns:p14="http://schemas.microsoft.com/office/powerpoint/2010/main" val="479526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BA5FAA-0F9A-45A8-AD96-83717DF91909}"/>
              </a:ext>
            </a:extLst>
          </p:cNvPr>
          <p:cNvSpPr>
            <a:spLocks noGrp="1"/>
          </p:cNvSpPr>
          <p:nvPr>
            <p:ph type="body" sz="quarter" idx="10"/>
          </p:nvPr>
        </p:nvSpPr>
        <p:spPr>
          <a:xfrm>
            <a:off x="1048603" y="1010923"/>
            <a:ext cx="10242249" cy="4157425"/>
          </a:xfrm>
        </p:spPr>
        <p:txBody>
          <a:bodyPr>
            <a:normAutofit/>
          </a:bodyPr>
          <a:lstStyle/>
          <a:p>
            <a:pPr algn="ctr"/>
            <a:r>
              <a:rPr lang="en-US"/>
              <a:t>Additional audience-specific slides follow. </a:t>
            </a:r>
          </a:p>
          <a:p>
            <a:pPr algn="ctr"/>
            <a:r>
              <a:rPr lang="en-US"/>
              <a:t>Use in your presentations as needed.</a:t>
            </a:r>
          </a:p>
        </p:txBody>
      </p:sp>
    </p:spTree>
    <p:extLst>
      <p:ext uri="{BB962C8B-B14F-4D97-AF65-F5344CB8AC3E}">
        <p14:creationId xmlns:p14="http://schemas.microsoft.com/office/powerpoint/2010/main" val="349299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atin typeface="Arial"/>
                <a:cs typeface="Arial"/>
              </a:rPr>
              <a:t>HFMA for Clinical Leaders</a:t>
            </a:r>
            <a:endParaRPr lang="en-US"/>
          </a:p>
        </p:txBody>
      </p:sp>
    </p:spTree>
    <p:extLst>
      <p:ext uri="{BB962C8B-B14F-4D97-AF65-F5344CB8AC3E}">
        <p14:creationId xmlns:p14="http://schemas.microsoft.com/office/powerpoint/2010/main" val="3087791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 Help Stakeholders Achieve Optimal Results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16" y="1219200"/>
            <a:ext cx="5528874" cy="5004486"/>
          </a:xfrm>
          <a:prstGeom prst="rect">
            <a:avLst/>
          </a:prstGeom>
        </p:spPr>
      </p:pic>
      <p:sp>
        <p:nvSpPr>
          <p:cNvPr id="6" name="TextBox 5"/>
          <p:cNvSpPr txBox="1"/>
          <p:nvPr/>
        </p:nvSpPr>
        <p:spPr>
          <a:xfrm>
            <a:off x="444843" y="3242701"/>
            <a:ext cx="2858597" cy="957484"/>
          </a:xfrm>
          <a:prstGeom prst="rect">
            <a:avLst/>
          </a:prstGeom>
          <a:noFill/>
        </p:spPr>
        <p:txBody>
          <a:bodyPr wrap="square" lIns="89703" tIns="44852" rIns="89703" bIns="44852" rtlCol="0">
            <a:spAutoFit/>
          </a:bodyPr>
          <a:lstStyle/>
          <a:p>
            <a:pPr algn="r" defTabSz="444653" fontAlgn="base">
              <a:spcBef>
                <a:spcPts val="981"/>
              </a:spcBef>
              <a:spcAft>
                <a:spcPct val="0"/>
              </a:spcAft>
            </a:pPr>
            <a:r>
              <a:rPr lang="en-US" sz="1600" b="1">
                <a:solidFill>
                  <a:srgbClr val="00829C"/>
                </a:solidFill>
                <a:latin typeface="arial" charset="0"/>
                <a:cs typeface="Arial"/>
              </a:rPr>
              <a:t>OUR MISSION</a:t>
            </a:r>
            <a:endParaRPr lang="en-US" sz="1050">
              <a:solidFill>
                <a:srgbClr val="00829C"/>
              </a:solidFill>
              <a:latin typeface="arial" charset="0"/>
              <a:cs typeface="Arial" charset="0"/>
            </a:endParaRPr>
          </a:p>
          <a:p>
            <a:pPr algn="r" defTabSz="444653" fontAlgn="base">
              <a:spcBef>
                <a:spcPts val="981"/>
              </a:spcBef>
              <a:spcAft>
                <a:spcPct val="0"/>
              </a:spcAft>
            </a:pPr>
            <a:r>
              <a:rPr lang="en-US" sz="1600" b="1">
                <a:solidFill>
                  <a:prstClr val="black">
                    <a:lumMod val="65000"/>
                    <a:lumOff val="35000"/>
                  </a:prstClr>
                </a:solidFill>
                <a:latin typeface="arial" charset="0"/>
                <a:cs typeface="Arial" charset="0"/>
              </a:rPr>
              <a:t>Leading the financial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management of health care</a:t>
            </a:r>
          </a:p>
        </p:txBody>
      </p:sp>
      <p:sp>
        <p:nvSpPr>
          <p:cNvPr id="7" name="TextBox 6"/>
          <p:cNvSpPr txBox="1"/>
          <p:nvPr/>
        </p:nvSpPr>
        <p:spPr>
          <a:xfrm>
            <a:off x="8349737" y="3269756"/>
            <a:ext cx="2807526" cy="1449927"/>
          </a:xfrm>
          <a:prstGeom prst="rect">
            <a:avLst/>
          </a:prstGeom>
          <a:noFill/>
        </p:spPr>
        <p:txBody>
          <a:bodyPr wrap="square" lIns="89703" tIns="44852" rIns="89703" bIns="44852" rtlCol="0">
            <a:spAutoFit/>
          </a:bodyPr>
          <a:lstStyle/>
          <a:p>
            <a:pPr defTabSz="444653" fontAlgn="base">
              <a:spcBef>
                <a:spcPts val="981"/>
              </a:spcBef>
              <a:spcAft>
                <a:spcPct val="0"/>
              </a:spcAft>
            </a:pPr>
            <a:r>
              <a:rPr lang="en-US" sz="1600" b="1">
                <a:solidFill>
                  <a:srgbClr val="00829C"/>
                </a:solidFill>
                <a:latin typeface="arial" charset="0"/>
                <a:cs typeface="Arial"/>
              </a:rPr>
              <a:t>OUR VISION</a:t>
            </a:r>
          </a:p>
          <a:p>
            <a:pPr defTabSz="444653" fontAlgn="base">
              <a:spcBef>
                <a:spcPts val="981"/>
              </a:spcBef>
              <a:spcAft>
                <a:spcPct val="0"/>
              </a:spcAft>
            </a:pPr>
            <a:r>
              <a:rPr lang="en-US" sz="1600" b="1">
                <a:solidFill>
                  <a:prstClr val="black">
                    <a:lumMod val="65000"/>
                    <a:lumOff val="35000"/>
                  </a:prstClr>
                </a:solidFill>
                <a:latin typeface="arial" charset="0"/>
                <a:cs typeface="Arial" charset="0"/>
              </a:rPr>
              <a:t>HFMA will bring value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to the industry as the leading organization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for healthcare finance</a:t>
            </a:r>
          </a:p>
        </p:txBody>
      </p:sp>
    </p:spTree>
    <p:extLst>
      <p:ext uri="{BB962C8B-B14F-4D97-AF65-F5344CB8AC3E}">
        <p14:creationId xmlns:p14="http://schemas.microsoft.com/office/powerpoint/2010/main" val="6324217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Content Dedicated for Physician Leaders</a:t>
            </a:r>
            <a:endParaRPr lang="en-US"/>
          </a:p>
        </p:txBody>
      </p:sp>
      <p:sp>
        <p:nvSpPr>
          <p:cNvPr id="3" name="Subtitle 2"/>
          <p:cNvSpPr>
            <a:spLocks noGrp="1"/>
          </p:cNvSpPr>
          <p:nvPr>
            <p:ph type="subTitle" idx="1"/>
          </p:nvPr>
        </p:nvSpPr>
        <p:spPr>
          <a:xfrm>
            <a:off x="322580" y="5744062"/>
            <a:ext cx="11450319" cy="483743"/>
          </a:xfrm>
        </p:spPr>
        <p:txBody>
          <a:bodyPr vert="horz" lIns="91440" tIns="45720" rIns="91440" bIns="45720" rtlCol="0" anchor="t">
            <a:normAutofit/>
          </a:bodyPr>
          <a:lstStyle/>
          <a:p>
            <a:pPr algn="ctr"/>
            <a:r>
              <a:rPr lang="en-US">
                <a:solidFill>
                  <a:srgbClr val="119CD9"/>
                </a:solidFill>
                <a:latin typeface="arial"/>
                <a:cs typeface="arial"/>
              </a:rPr>
              <a:t>hfma.org/physician</a:t>
            </a:r>
            <a:endParaRPr lang="en-US">
              <a:solidFill>
                <a:srgbClr val="119CD9"/>
              </a:solidFill>
            </a:endParaRPr>
          </a:p>
        </p:txBody>
      </p:sp>
      <p:grpSp>
        <p:nvGrpSpPr>
          <p:cNvPr id="6" name="Group 5">
            <a:extLst>
              <a:ext uri="{FF2B5EF4-FFF2-40B4-BE49-F238E27FC236}">
                <a16:creationId xmlns:a16="http://schemas.microsoft.com/office/drawing/2014/main" id="{A02FBF30-0CB5-49EE-AB99-D92134AB92ED}"/>
              </a:ext>
            </a:extLst>
          </p:cNvPr>
          <p:cNvGrpSpPr/>
          <p:nvPr/>
        </p:nvGrpSpPr>
        <p:grpSpPr>
          <a:xfrm>
            <a:off x="2641601" y="1150560"/>
            <a:ext cx="6983786" cy="4593502"/>
            <a:chOff x="2641601" y="1150560"/>
            <a:chExt cx="6983786" cy="459350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1" y="1150560"/>
              <a:ext cx="6983786" cy="4593502"/>
            </a:xfrm>
            <a:prstGeom prst="rect">
              <a:avLst/>
            </a:prstGeom>
          </p:spPr>
        </p:pic>
        <p:pic>
          <p:nvPicPr>
            <p:cNvPr id="4" name="Picture 5" descr="A screenshot of a social media post&#10;&#10;Description generated with very high confidence">
              <a:extLst>
                <a:ext uri="{FF2B5EF4-FFF2-40B4-BE49-F238E27FC236}">
                  <a16:creationId xmlns:a16="http://schemas.microsoft.com/office/drawing/2014/main" id="{E4913BE9-5009-4467-84C7-C5BE9CC34E22}"/>
                </a:ext>
              </a:extLst>
            </p:cNvPr>
            <p:cNvPicPr>
              <a:picLocks noChangeAspect="1"/>
            </p:cNvPicPr>
            <p:nvPr/>
          </p:nvPicPr>
          <p:blipFill rotWithShape="1">
            <a:blip r:embed="rId4"/>
            <a:srcRect r="-210" b="13731"/>
            <a:stretch/>
          </p:blipFill>
          <p:spPr>
            <a:xfrm>
              <a:off x="3570817" y="1796977"/>
              <a:ext cx="5050371" cy="3053234"/>
            </a:xfrm>
            <a:prstGeom prst="rect">
              <a:avLst/>
            </a:prstGeom>
          </p:spPr>
        </p:pic>
      </p:grpSp>
    </p:spTree>
    <p:extLst>
      <p:ext uri="{BB962C8B-B14F-4D97-AF65-F5344CB8AC3E}">
        <p14:creationId xmlns:p14="http://schemas.microsoft.com/office/powerpoint/2010/main" val="600937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HFMA's Business of Health Care</a:t>
            </a:r>
            <a:endParaRPr lang="en-US"/>
          </a:p>
        </p:txBody>
      </p:sp>
      <p:sp>
        <p:nvSpPr>
          <p:cNvPr id="3" name="Subtitle 2"/>
          <p:cNvSpPr>
            <a:spLocks noGrp="1"/>
          </p:cNvSpPr>
          <p:nvPr>
            <p:ph type="subTitle" idx="1"/>
          </p:nvPr>
        </p:nvSpPr>
        <p:spPr>
          <a:xfrm>
            <a:off x="322580" y="5744062"/>
            <a:ext cx="11450319" cy="483743"/>
          </a:xfrm>
        </p:spPr>
        <p:txBody>
          <a:bodyPr vert="horz" lIns="91440" tIns="45720" rIns="91440" bIns="45720" rtlCol="0" anchor="t">
            <a:normAutofit/>
          </a:bodyPr>
          <a:lstStyle/>
          <a:p>
            <a:pPr algn="ctr"/>
            <a:r>
              <a:rPr lang="en-US">
                <a:solidFill>
                  <a:srgbClr val="119CD9"/>
                </a:solidFill>
                <a:latin typeface="arial"/>
                <a:cs typeface="arial"/>
              </a:rPr>
              <a:t>hfma.org/boh</a:t>
            </a:r>
            <a:endParaRPr lang="en-US">
              <a:solidFill>
                <a:srgbClr val="119CD9"/>
              </a:solidFill>
            </a:endParaRPr>
          </a:p>
        </p:txBody>
      </p:sp>
      <p:sp>
        <p:nvSpPr>
          <p:cNvPr id="5" name="Text Placeholder 3">
            <a:extLst>
              <a:ext uri="{FF2B5EF4-FFF2-40B4-BE49-F238E27FC236}">
                <a16:creationId xmlns:a16="http://schemas.microsoft.com/office/drawing/2014/main" id="{A153D39D-B0B9-4D80-9CB0-F79639638240}"/>
              </a:ext>
            </a:extLst>
          </p:cNvPr>
          <p:cNvSpPr>
            <a:spLocks noGrp="1"/>
          </p:cNvSpPr>
          <p:nvPr>
            <p:ph type="body" sz="quarter" idx="10"/>
          </p:nvPr>
        </p:nvSpPr>
        <p:spPr>
          <a:xfrm>
            <a:off x="201948" y="1437105"/>
            <a:ext cx="10518227" cy="3992478"/>
          </a:xfrm>
        </p:spPr>
        <p:txBody>
          <a:bodyPr vert="horz" lIns="91440" tIns="45720" rIns="91440" bIns="45720" rtlCol="0" anchor="t">
            <a:normAutofit/>
          </a:bodyPr>
          <a:lstStyle/>
          <a:p>
            <a:pPr marL="168275">
              <a:lnSpc>
                <a:spcPct val="110000"/>
              </a:lnSpc>
              <a:spcBef>
                <a:spcPts val="0"/>
              </a:spcBef>
              <a:spcAft>
                <a:spcPts val="1200"/>
              </a:spcAft>
            </a:pPr>
            <a:r>
              <a:rPr lang="en-US" b="0">
                <a:latin typeface="Arial"/>
                <a:cs typeface="Arial"/>
              </a:rPr>
              <a:t>Recommended for clinical leaders</a:t>
            </a:r>
          </a:p>
          <a:p>
            <a:pPr marL="168275">
              <a:lnSpc>
                <a:spcPct val="110000"/>
              </a:lnSpc>
              <a:spcBef>
                <a:spcPts val="0"/>
              </a:spcBef>
              <a:spcAft>
                <a:spcPts val="1200"/>
              </a:spcAft>
            </a:pPr>
            <a:r>
              <a:rPr lang="en-US" b="0">
                <a:latin typeface="Arial"/>
                <a:cs typeface="Arial"/>
              </a:rPr>
              <a:t>Online course on business fundamentals designed for physicians, nurses and other clinical leaders</a:t>
            </a:r>
          </a:p>
          <a:p>
            <a:pPr marL="168275">
              <a:lnSpc>
                <a:spcPct val="110000"/>
              </a:lnSpc>
              <a:spcBef>
                <a:spcPts val="0"/>
              </a:spcBef>
              <a:spcAft>
                <a:spcPts val="1200"/>
              </a:spcAft>
            </a:pPr>
            <a:r>
              <a:rPr lang="en-US" b="0">
                <a:latin typeface="Arial"/>
                <a:cs typeface="Arial"/>
              </a:rPr>
              <a:t>13.5 AMA PRA Category 1 Credits; Continuing Education Credit</a:t>
            </a:r>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p:txBody>
      </p:sp>
    </p:spTree>
    <p:extLst>
      <p:ext uri="{BB962C8B-B14F-4D97-AF65-F5344CB8AC3E}">
        <p14:creationId xmlns:p14="http://schemas.microsoft.com/office/powerpoint/2010/main" val="151399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Affinity Groups</a:t>
            </a:r>
            <a:endParaRPr lang="en-US"/>
          </a:p>
        </p:txBody>
      </p:sp>
      <p:sp>
        <p:nvSpPr>
          <p:cNvPr id="5" name="Text Placeholder 3">
            <a:extLst>
              <a:ext uri="{FF2B5EF4-FFF2-40B4-BE49-F238E27FC236}">
                <a16:creationId xmlns:a16="http://schemas.microsoft.com/office/drawing/2014/main" id="{A153D39D-B0B9-4D80-9CB0-F79639638240}"/>
              </a:ext>
            </a:extLst>
          </p:cNvPr>
          <p:cNvSpPr>
            <a:spLocks noGrp="1"/>
          </p:cNvSpPr>
          <p:nvPr>
            <p:ph type="body" sz="quarter" idx="10"/>
          </p:nvPr>
        </p:nvSpPr>
        <p:spPr>
          <a:xfrm>
            <a:off x="201948" y="1437105"/>
            <a:ext cx="10518227" cy="4955004"/>
          </a:xfrm>
        </p:spPr>
        <p:txBody>
          <a:bodyPr vert="horz" lIns="91440" tIns="45720" rIns="91440" bIns="45720" rtlCol="0" anchor="t">
            <a:normAutofit fontScale="92500" lnSpcReduction="10000"/>
          </a:bodyPr>
          <a:lstStyle/>
          <a:p>
            <a:pPr marL="168275">
              <a:lnSpc>
                <a:spcPct val="110000"/>
              </a:lnSpc>
              <a:spcBef>
                <a:spcPts val="0"/>
              </a:spcBef>
              <a:spcAft>
                <a:spcPts val="1200"/>
              </a:spcAft>
            </a:pPr>
            <a:r>
              <a:rPr lang="en-US" b="0">
                <a:latin typeface="Arial"/>
                <a:cs typeface="Arial"/>
              </a:rPr>
              <a:t>Educational and networking opportunities to learn and connect with peers across the industry.</a:t>
            </a:r>
            <a:endParaRPr lang="en-US"/>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AMC CFO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Physician Practice Executive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Large System Controller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Value Based Healthcare Innovation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Financial Analytics Leadership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Strategic CFO Council</a:t>
            </a:r>
            <a:endParaRPr lang="en-US">
              <a:latin typeface="Arial"/>
              <a:cs typeface="Arial"/>
            </a:endParaRPr>
          </a:p>
          <a:p>
            <a:pPr marL="168275">
              <a:lnSpc>
                <a:spcPct val="110000"/>
              </a:lnSpc>
              <a:spcBef>
                <a:spcPts val="0"/>
              </a:spcBef>
              <a:spcAft>
                <a:spcPts val="1200"/>
              </a:spcAft>
            </a:pPr>
            <a:br>
              <a:rPr lang="en-US" b="0">
                <a:latin typeface="Arial"/>
                <a:cs typeface="Arial"/>
              </a:rPr>
            </a:br>
            <a:endParaRPr lang="en-US" b="0">
              <a:latin typeface="Arial"/>
              <a:cs typeface="Arial"/>
            </a:endParaRPr>
          </a:p>
          <a:p>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p:txBody>
      </p:sp>
    </p:spTree>
    <p:extLst>
      <p:ext uri="{BB962C8B-B14F-4D97-AF65-F5344CB8AC3E}">
        <p14:creationId xmlns:p14="http://schemas.microsoft.com/office/powerpoint/2010/main" val="19642047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atin typeface="Arial"/>
                <a:cs typeface="Arial"/>
              </a:rPr>
              <a:t>HFMA for Health Plans</a:t>
            </a:r>
            <a:endParaRPr lang="en-US"/>
          </a:p>
        </p:txBody>
      </p:sp>
    </p:spTree>
    <p:extLst>
      <p:ext uri="{BB962C8B-B14F-4D97-AF65-F5344CB8AC3E}">
        <p14:creationId xmlns:p14="http://schemas.microsoft.com/office/powerpoint/2010/main" val="738888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Content Dedicated to Health Plans</a:t>
            </a:r>
            <a:endParaRPr lang="en-US"/>
          </a:p>
        </p:txBody>
      </p:sp>
      <p:sp>
        <p:nvSpPr>
          <p:cNvPr id="3" name="Subtitle 2"/>
          <p:cNvSpPr>
            <a:spLocks noGrp="1"/>
          </p:cNvSpPr>
          <p:nvPr>
            <p:ph type="subTitle" idx="1"/>
          </p:nvPr>
        </p:nvSpPr>
        <p:spPr>
          <a:xfrm>
            <a:off x="322580" y="5744062"/>
            <a:ext cx="11450319" cy="483743"/>
          </a:xfrm>
        </p:spPr>
        <p:txBody>
          <a:bodyPr vert="horz" lIns="91440" tIns="45720" rIns="91440" bIns="45720" rtlCol="0" anchor="t">
            <a:normAutofit/>
          </a:bodyPr>
          <a:lstStyle/>
          <a:p>
            <a:pPr algn="ctr"/>
            <a:r>
              <a:rPr lang="en-US">
                <a:solidFill>
                  <a:srgbClr val="119CD9"/>
                </a:solidFill>
                <a:latin typeface="arial"/>
                <a:cs typeface="arial"/>
              </a:rPr>
              <a:t>hfma.org/healthplan</a:t>
            </a:r>
            <a:endParaRPr lang="en-US">
              <a:solidFill>
                <a:srgbClr val="119CD9"/>
              </a:solidFill>
            </a:endParaRPr>
          </a:p>
        </p:txBody>
      </p:sp>
      <p:grpSp>
        <p:nvGrpSpPr>
          <p:cNvPr id="8" name="Group 7">
            <a:extLst>
              <a:ext uri="{FF2B5EF4-FFF2-40B4-BE49-F238E27FC236}">
                <a16:creationId xmlns:a16="http://schemas.microsoft.com/office/drawing/2014/main" id="{7DF3F206-92A8-410A-A820-696B3CD94957}"/>
              </a:ext>
            </a:extLst>
          </p:cNvPr>
          <p:cNvGrpSpPr/>
          <p:nvPr/>
        </p:nvGrpSpPr>
        <p:grpSpPr>
          <a:xfrm>
            <a:off x="2641601" y="1150560"/>
            <a:ext cx="6983786" cy="4593502"/>
            <a:chOff x="2641601" y="1150560"/>
            <a:chExt cx="6983786" cy="459350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1" y="1150560"/>
              <a:ext cx="6983786" cy="4593502"/>
            </a:xfrm>
            <a:prstGeom prst="rect">
              <a:avLst/>
            </a:prstGeom>
          </p:spPr>
        </p:pic>
        <p:pic>
          <p:nvPicPr>
            <p:cNvPr id="7" name="Picture 7" descr="A screenshot of a social media post&#10;&#10;Description generated with very high confidence">
              <a:extLst>
                <a:ext uri="{FF2B5EF4-FFF2-40B4-BE49-F238E27FC236}">
                  <a16:creationId xmlns:a16="http://schemas.microsoft.com/office/drawing/2014/main" id="{71158FF7-5599-4F66-8079-9BFD4BF765D5}"/>
                </a:ext>
              </a:extLst>
            </p:cNvPr>
            <p:cNvPicPr>
              <a:picLocks noChangeAspect="1"/>
            </p:cNvPicPr>
            <p:nvPr/>
          </p:nvPicPr>
          <p:blipFill rotWithShape="1">
            <a:blip r:embed="rId4"/>
            <a:srcRect l="1431" r="-204" b="-346"/>
            <a:stretch/>
          </p:blipFill>
          <p:spPr>
            <a:xfrm>
              <a:off x="3539065" y="1804320"/>
              <a:ext cx="5113845" cy="3069447"/>
            </a:xfrm>
            <a:prstGeom prst="rect">
              <a:avLst/>
            </a:prstGeom>
          </p:spPr>
        </p:pic>
      </p:grpSp>
    </p:spTree>
    <p:extLst>
      <p:ext uri="{BB962C8B-B14F-4D97-AF65-F5344CB8AC3E}">
        <p14:creationId xmlns:p14="http://schemas.microsoft.com/office/powerpoint/2010/main" val="1924416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Executive Councils</a:t>
            </a:r>
            <a:endParaRPr lang="en-US"/>
          </a:p>
        </p:txBody>
      </p:sp>
      <p:sp>
        <p:nvSpPr>
          <p:cNvPr id="5" name="Text Placeholder 3">
            <a:extLst>
              <a:ext uri="{FF2B5EF4-FFF2-40B4-BE49-F238E27FC236}">
                <a16:creationId xmlns:a16="http://schemas.microsoft.com/office/drawing/2014/main" id="{A153D39D-B0B9-4D80-9CB0-F79639638240}"/>
              </a:ext>
            </a:extLst>
          </p:cNvPr>
          <p:cNvSpPr>
            <a:spLocks noGrp="1"/>
          </p:cNvSpPr>
          <p:nvPr>
            <p:ph type="body" sz="quarter" idx="10"/>
          </p:nvPr>
        </p:nvSpPr>
        <p:spPr>
          <a:xfrm>
            <a:off x="201948" y="1437105"/>
            <a:ext cx="10518227" cy="3760046"/>
          </a:xfrm>
        </p:spPr>
        <p:txBody>
          <a:bodyPr vert="horz" lIns="91440" tIns="45720" rIns="91440" bIns="45720" rtlCol="0" anchor="t">
            <a:normAutofit/>
          </a:bodyPr>
          <a:lstStyle/>
          <a:p>
            <a:pPr marL="168275">
              <a:lnSpc>
                <a:spcPct val="110000"/>
              </a:lnSpc>
              <a:spcBef>
                <a:spcPts val="0"/>
              </a:spcBef>
              <a:spcAft>
                <a:spcPts val="1200"/>
              </a:spcAft>
            </a:pPr>
            <a:r>
              <a:rPr lang="en-US" b="0">
                <a:latin typeface="Arial"/>
                <a:cs typeface="Arial"/>
              </a:rPr>
              <a:t>Educational and networking opportunities to learn and connect with peers across the industry.</a:t>
            </a:r>
            <a:endParaRPr lang="en-US"/>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Healthcare Economics Professional /BPCI/APM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Financial Analytics Council</a:t>
            </a:r>
          </a:p>
          <a:p>
            <a:pPr marL="511175" indent="-342900">
              <a:lnSpc>
                <a:spcPct val="110000"/>
              </a:lnSpc>
              <a:spcBef>
                <a:spcPts val="0"/>
              </a:spcBef>
              <a:spcAft>
                <a:spcPts val="1200"/>
              </a:spcAft>
              <a:buFont typeface="Wingdings" panose="05000000000000000000" pitchFamily="2" charset="2"/>
              <a:buChar char="§"/>
            </a:pPr>
            <a:r>
              <a:rPr lang="en-US" b="0">
                <a:latin typeface="Arial"/>
                <a:cs typeface="Arial"/>
              </a:rPr>
              <a:t>Physician Practice Executive Council</a:t>
            </a:r>
          </a:p>
          <a:p>
            <a:pPr marL="168275">
              <a:lnSpc>
                <a:spcPct val="110000"/>
              </a:lnSpc>
              <a:spcBef>
                <a:spcPts val="0"/>
              </a:spcBef>
              <a:spcAft>
                <a:spcPts val="1200"/>
              </a:spcAft>
            </a:pPr>
            <a:br>
              <a:rPr lang="en-US" b="0">
                <a:latin typeface="Arial"/>
                <a:cs typeface="Arial"/>
              </a:rPr>
            </a:br>
            <a:endParaRPr lang="en-US" b="0">
              <a:latin typeface="Arial"/>
              <a:cs typeface="Arial"/>
            </a:endParaRPr>
          </a:p>
          <a:p>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a:p>
            <a:pPr marL="168275">
              <a:lnSpc>
                <a:spcPct val="110000"/>
              </a:lnSpc>
              <a:spcBef>
                <a:spcPts val="0"/>
              </a:spcBef>
              <a:spcAft>
                <a:spcPts val="1200"/>
              </a:spcAft>
            </a:pPr>
            <a:endParaRPr lang="en-US" b="0"/>
          </a:p>
        </p:txBody>
      </p:sp>
    </p:spTree>
    <p:extLst>
      <p:ext uri="{BB962C8B-B14F-4D97-AF65-F5344CB8AC3E}">
        <p14:creationId xmlns:p14="http://schemas.microsoft.com/office/powerpoint/2010/main" val="16834833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Price Transparency: Role for Health Plans</a:t>
            </a:r>
          </a:p>
        </p:txBody>
      </p:sp>
      <p:sp>
        <p:nvSpPr>
          <p:cNvPr id="8" name="Subtitle 2">
            <a:extLst>
              <a:ext uri="{FF2B5EF4-FFF2-40B4-BE49-F238E27FC236}">
                <a16:creationId xmlns:a16="http://schemas.microsoft.com/office/drawing/2014/main" id="{986CDC7B-B09C-4835-B4D9-68E0517FBE21}"/>
              </a:ext>
            </a:extLst>
          </p:cNvPr>
          <p:cNvSpPr>
            <a:spLocks noGrp="1"/>
          </p:cNvSpPr>
          <p:nvPr>
            <p:ph type="subTitle" idx="1"/>
          </p:nvPr>
        </p:nvSpPr>
        <p:spPr/>
        <p:txBody>
          <a:bodyPr/>
          <a:lstStyle/>
          <a:p>
            <a:r>
              <a:rPr lang="en-US"/>
              <a:t>What you can do:</a:t>
            </a:r>
          </a:p>
        </p:txBody>
      </p:sp>
      <p:sp>
        <p:nvSpPr>
          <p:cNvPr id="9" name="Text Placeholder 3">
            <a:extLst>
              <a:ext uri="{FF2B5EF4-FFF2-40B4-BE49-F238E27FC236}">
                <a16:creationId xmlns:a16="http://schemas.microsoft.com/office/drawing/2014/main" id="{DE62F16B-E955-4992-ADEF-2E7048BC471C}"/>
              </a:ext>
            </a:extLst>
          </p:cNvPr>
          <p:cNvSpPr>
            <a:spLocks noGrp="1"/>
          </p:cNvSpPr>
          <p:nvPr>
            <p:ph type="body" sz="quarter" idx="10"/>
          </p:nvPr>
        </p:nvSpPr>
        <p:spPr>
          <a:xfrm>
            <a:off x="322264" y="2343150"/>
            <a:ext cx="6659244" cy="3390900"/>
          </a:xfrm>
        </p:spPr>
        <p:txBody>
          <a:bodyPr>
            <a:normAutofit/>
          </a:bodyPr>
          <a:lstStyle/>
          <a:p>
            <a:pPr marL="457200" indent="-288925">
              <a:lnSpc>
                <a:spcPct val="110000"/>
              </a:lnSpc>
              <a:spcBef>
                <a:spcPts val="0"/>
              </a:spcBef>
              <a:spcAft>
                <a:spcPts val="1200"/>
              </a:spcAft>
              <a:buFont typeface="Wingdings" panose="05000000000000000000" pitchFamily="2" charset="2"/>
              <a:buChar char="§"/>
            </a:pPr>
            <a:r>
              <a:rPr lang="en-US" b="0"/>
              <a:t>Familiarize yourself with the guidelines</a:t>
            </a:r>
          </a:p>
          <a:p>
            <a:pPr marL="457200" indent="-288925">
              <a:lnSpc>
                <a:spcPct val="110000"/>
              </a:lnSpc>
              <a:spcBef>
                <a:spcPts val="0"/>
              </a:spcBef>
              <a:spcAft>
                <a:spcPts val="1200"/>
              </a:spcAft>
              <a:buFont typeface="Wingdings" panose="05000000000000000000" pitchFamily="2" charset="2"/>
              <a:buChar char="§"/>
            </a:pPr>
            <a:r>
              <a:rPr lang="en-US" b="0"/>
              <a:t>“Walk the talk”—provide information that health plans need to serve their members</a:t>
            </a:r>
          </a:p>
          <a:p>
            <a:pPr marL="457200" indent="-288925">
              <a:lnSpc>
                <a:spcPct val="110000"/>
              </a:lnSpc>
              <a:spcBef>
                <a:spcPts val="0"/>
              </a:spcBef>
              <a:spcAft>
                <a:spcPts val="1200"/>
              </a:spcAft>
              <a:buFont typeface="Wingdings" panose="05000000000000000000" pitchFamily="2" charset="2"/>
              <a:buChar char="§"/>
            </a:pPr>
            <a:r>
              <a:rPr lang="en-US" b="0"/>
              <a:t>Reference the guidelines in your business conversations</a:t>
            </a:r>
          </a:p>
        </p:txBody>
      </p:sp>
      <p:pic>
        <p:nvPicPr>
          <p:cNvPr id="3" name="Picture 2"/>
          <p:cNvPicPr>
            <a:picLocks noChangeAspect="1" noChangeArrowheads="1"/>
          </p:cNvPicPr>
          <p:nvPr/>
        </p:nvPicPr>
        <p:blipFill>
          <a:blip r:embed="rId3" cstate="print"/>
          <a:stretch>
            <a:fillRect/>
          </a:stretch>
        </p:blipFill>
        <p:spPr bwMode="auto">
          <a:xfrm>
            <a:off x="7890173" y="1461402"/>
            <a:ext cx="3017351" cy="3905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7846133" y="5737860"/>
            <a:ext cx="3561454" cy="452708"/>
          </a:xfrm>
          <a:prstGeom prst="rect">
            <a:avLst/>
          </a:prstGeom>
          <a:noFill/>
        </p:spPr>
        <p:txBody>
          <a:bodyPr wrap="square" lIns="82570" tIns="41285" rIns="82570" bIns="41285" rtlCol="0" anchor="t">
            <a:spAutoFit/>
          </a:bodyPr>
          <a:lstStyle/>
          <a:p>
            <a:pPr algn="ctr" defTabSz="448531"/>
            <a:r>
              <a:rPr lang="en-US" sz="2400" b="1">
                <a:solidFill>
                  <a:srgbClr val="119CD9"/>
                </a:solidFill>
                <a:latin typeface="arial"/>
                <a:cs typeface="arial"/>
              </a:rPr>
              <a:t>hfma.org/transparency</a:t>
            </a:r>
          </a:p>
        </p:txBody>
      </p:sp>
    </p:spTree>
    <p:extLst>
      <p:ext uri="{BB962C8B-B14F-4D97-AF65-F5344CB8AC3E}">
        <p14:creationId xmlns:p14="http://schemas.microsoft.com/office/powerpoint/2010/main" val="358843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Resource: Consumer Guide</a:t>
            </a:r>
          </a:p>
        </p:txBody>
      </p:sp>
      <p:sp>
        <p:nvSpPr>
          <p:cNvPr id="8" name="Subtitle 2">
            <a:extLst>
              <a:ext uri="{FF2B5EF4-FFF2-40B4-BE49-F238E27FC236}">
                <a16:creationId xmlns:a16="http://schemas.microsoft.com/office/drawing/2014/main" id="{34BB4999-BC08-49B7-8C7B-095AC3DD214C}"/>
              </a:ext>
            </a:extLst>
          </p:cNvPr>
          <p:cNvSpPr>
            <a:spLocks noGrp="1"/>
          </p:cNvSpPr>
          <p:nvPr>
            <p:ph type="subTitle" idx="1"/>
          </p:nvPr>
        </p:nvSpPr>
        <p:spPr/>
        <p:txBody>
          <a:bodyPr/>
          <a:lstStyle/>
          <a:p>
            <a:r>
              <a:rPr lang="en-US"/>
              <a:t>What you can do:</a:t>
            </a:r>
          </a:p>
        </p:txBody>
      </p:sp>
      <p:sp>
        <p:nvSpPr>
          <p:cNvPr id="9" name="Text Placeholder 3">
            <a:extLst>
              <a:ext uri="{FF2B5EF4-FFF2-40B4-BE49-F238E27FC236}">
                <a16:creationId xmlns:a16="http://schemas.microsoft.com/office/drawing/2014/main" id="{8DF3A6EC-96D8-429D-8899-E6062F7AA7D0}"/>
              </a:ext>
            </a:extLst>
          </p:cNvPr>
          <p:cNvSpPr>
            <a:spLocks noGrp="1"/>
          </p:cNvSpPr>
          <p:nvPr>
            <p:ph type="body" sz="quarter" idx="10"/>
          </p:nvPr>
        </p:nvSpPr>
        <p:spPr>
          <a:xfrm>
            <a:off x="322264" y="2343150"/>
            <a:ext cx="6659244" cy="3390900"/>
          </a:xfrm>
        </p:spPr>
        <p:txBody>
          <a:bodyPr>
            <a:normAutofit/>
          </a:bodyPr>
          <a:lstStyle/>
          <a:p>
            <a:pPr marL="457200" indent="-288925">
              <a:lnSpc>
                <a:spcPct val="110000"/>
              </a:lnSpc>
              <a:spcBef>
                <a:spcPts val="0"/>
              </a:spcBef>
              <a:spcAft>
                <a:spcPts val="1200"/>
              </a:spcAft>
              <a:buFont typeface="Wingdings" panose="05000000000000000000" pitchFamily="2" charset="2"/>
              <a:buChar char="§"/>
            </a:pPr>
            <a:r>
              <a:rPr lang="en-US" b="0"/>
              <a:t>Read the guide to understand how consumers work with health plans and providers to obtain price estimates</a:t>
            </a:r>
          </a:p>
          <a:p>
            <a:pPr marL="457200" indent="-288925">
              <a:lnSpc>
                <a:spcPct val="110000"/>
              </a:lnSpc>
              <a:spcBef>
                <a:spcPts val="0"/>
              </a:spcBef>
              <a:spcAft>
                <a:spcPts val="1200"/>
              </a:spcAft>
              <a:buFont typeface="Wingdings" panose="05000000000000000000" pitchFamily="2" charset="2"/>
              <a:buChar char="§"/>
            </a:pPr>
            <a:r>
              <a:rPr lang="en-US" b="0"/>
              <a:t>Post the guide on your organization’s website</a:t>
            </a:r>
          </a:p>
          <a:p>
            <a:pPr marL="457200" indent="-288925">
              <a:lnSpc>
                <a:spcPct val="110000"/>
              </a:lnSpc>
              <a:spcBef>
                <a:spcPts val="0"/>
              </a:spcBef>
              <a:spcAft>
                <a:spcPts val="1200"/>
              </a:spcAft>
              <a:buFont typeface="Wingdings" panose="05000000000000000000" pitchFamily="2" charset="2"/>
              <a:buChar char="§"/>
            </a:pPr>
            <a:r>
              <a:rPr lang="en-US" b="0"/>
              <a:t>Share the link with health plan colleagues </a:t>
            </a:r>
          </a:p>
        </p:txBody>
      </p:sp>
      <p:pic>
        <p:nvPicPr>
          <p:cNvPr id="4" name="Picture 3"/>
          <p:cNvPicPr>
            <a:picLocks noChangeAspect="1" noChangeArrowheads="1"/>
          </p:cNvPicPr>
          <p:nvPr/>
        </p:nvPicPr>
        <p:blipFill>
          <a:blip r:embed="rId3" cstate="email"/>
          <a:stretch>
            <a:fillRect/>
          </a:stretch>
        </p:blipFill>
        <p:spPr bwMode="auto">
          <a:xfrm>
            <a:off x="7870838" y="1476375"/>
            <a:ext cx="2858854" cy="3905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7535805" y="5737860"/>
            <a:ext cx="3966267" cy="452708"/>
          </a:xfrm>
          <a:prstGeom prst="rect">
            <a:avLst/>
          </a:prstGeom>
          <a:noFill/>
        </p:spPr>
        <p:txBody>
          <a:bodyPr wrap="square" lIns="82570" tIns="41285" rIns="82570" bIns="41285" rtlCol="0" anchor="t">
            <a:spAutoFit/>
          </a:bodyPr>
          <a:lstStyle/>
          <a:p>
            <a:pPr algn="ctr" defTabSz="448531"/>
            <a:r>
              <a:rPr lang="en-US" sz="2400" b="1">
                <a:solidFill>
                  <a:srgbClr val="119CD9"/>
                </a:solidFill>
                <a:latin typeface="arial"/>
                <a:cs typeface="arial"/>
              </a:rPr>
              <a:t>hfma.org/</a:t>
            </a:r>
            <a:r>
              <a:rPr lang="en-US" sz="2400" b="1" err="1">
                <a:solidFill>
                  <a:srgbClr val="119CD9"/>
                </a:solidFill>
                <a:latin typeface="arial"/>
                <a:cs typeface="arial"/>
              </a:rPr>
              <a:t>consumerguide</a:t>
            </a:r>
            <a:endParaRPr lang="en-US" sz="2400" b="1">
              <a:solidFill>
                <a:srgbClr val="119CD9"/>
              </a:solidFill>
              <a:latin typeface="arial"/>
              <a:cs typeface="arial"/>
            </a:endParaRPr>
          </a:p>
        </p:txBody>
      </p:sp>
    </p:spTree>
    <p:extLst>
      <p:ext uri="{BB962C8B-B14F-4D97-AF65-F5344CB8AC3E}">
        <p14:creationId xmlns:p14="http://schemas.microsoft.com/office/powerpoint/2010/main" val="9734628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White Paper: Data Analytics</a:t>
            </a:r>
          </a:p>
        </p:txBody>
      </p:sp>
      <p:sp>
        <p:nvSpPr>
          <p:cNvPr id="8" name="Subtitle 2">
            <a:extLst>
              <a:ext uri="{FF2B5EF4-FFF2-40B4-BE49-F238E27FC236}">
                <a16:creationId xmlns:a16="http://schemas.microsoft.com/office/drawing/2014/main" id="{34BB4999-BC08-49B7-8C7B-095AC3DD214C}"/>
              </a:ext>
            </a:extLst>
          </p:cNvPr>
          <p:cNvSpPr>
            <a:spLocks noGrp="1"/>
          </p:cNvSpPr>
          <p:nvPr>
            <p:ph type="subTitle" idx="1"/>
          </p:nvPr>
        </p:nvSpPr>
        <p:spPr/>
        <p:txBody>
          <a:bodyPr/>
          <a:lstStyle/>
          <a:p>
            <a:r>
              <a:rPr lang="en-US"/>
              <a:t>What you can do:</a:t>
            </a:r>
          </a:p>
        </p:txBody>
      </p:sp>
      <p:sp>
        <p:nvSpPr>
          <p:cNvPr id="9" name="Text Placeholder 3">
            <a:extLst>
              <a:ext uri="{FF2B5EF4-FFF2-40B4-BE49-F238E27FC236}">
                <a16:creationId xmlns:a16="http://schemas.microsoft.com/office/drawing/2014/main" id="{8DF3A6EC-96D8-429D-8899-E6062F7AA7D0}"/>
              </a:ext>
            </a:extLst>
          </p:cNvPr>
          <p:cNvSpPr>
            <a:spLocks noGrp="1"/>
          </p:cNvSpPr>
          <p:nvPr>
            <p:ph type="body" sz="quarter" idx="10"/>
          </p:nvPr>
        </p:nvSpPr>
        <p:spPr>
          <a:xfrm>
            <a:off x="322264" y="2343150"/>
            <a:ext cx="6659244" cy="3390900"/>
          </a:xfrm>
        </p:spPr>
        <p:txBody>
          <a:bodyPr>
            <a:normAutofit/>
          </a:bodyPr>
          <a:lstStyle/>
          <a:p>
            <a:pPr marL="457200" indent="-288925">
              <a:lnSpc>
                <a:spcPct val="110000"/>
              </a:lnSpc>
              <a:spcBef>
                <a:spcPts val="0"/>
              </a:spcBef>
              <a:spcAft>
                <a:spcPts val="1200"/>
              </a:spcAft>
              <a:buFont typeface="Wingdings" panose="05000000000000000000" pitchFamily="2" charset="2"/>
              <a:buChar char="§"/>
            </a:pPr>
            <a:r>
              <a:rPr lang="en-US" b="0"/>
              <a:t>Follow the link and read the collaborative report</a:t>
            </a:r>
          </a:p>
          <a:p>
            <a:pPr marL="457200" indent="-288925">
              <a:lnSpc>
                <a:spcPct val="110000"/>
              </a:lnSpc>
              <a:spcBef>
                <a:spcPts val="0"/>
              </a:spcBef>
              <a:spcAft>
                <a:spcPts val="1200"/>
              </a:spcAft>
              <a:buFont typeface="Wingdings" panose="05000000000000000000" pitchFamily="2" charset="2"/>
              <a:buChar char="§"/>
            </a:pPr>
            <a:r>
              <a:rPr lang="en-US" b="0"/>
              <a:t>Share this link with health plan colleagues</a:t>
            </a:r>
          </a:p>
        </p:txBody>
      </p:sp>
      <p:sp>
        <p:nvSpPr>
          <p:cNvPr id="6" name="TextBox 5"/>
          <p:cNvSpPr txBox="1"/>
          <p:nvPr/>
        </p:nvSpPr>
        <p:spPr>
          <a:xfrm>
            <a:off x="7140326" y="5731919"/>
            <a:ext cx="4479701" cy="452708"/>
          </a:xfrm>
          <a:prstGeom prst="rect">
            <a:avLst/>
          </a:prstGeom>
          <a:noFill/>
        </p:spPr>
        <p:txBody>
          <a:bodyPr wrap="square" lIns="82570" tIns="41285" rIns="82570" bIns="41285" rtlCol="0" anchor="t">
            <a:spAutoFit/>
          </a:bodyPr>
          <a:lstStyle/>
          <a:p>
            <a:pPr algn="ctr" defTabSz="448531"/>
            <a:r>
              <a:rPr lang="en-US" sz="2400" b="1">
                <a:solidFill>
                  <a:srgbClr val="119CD9"/>
                </a:solidFill>
                <a:latin typeface="arial"/>
                <a:cs typeface="arial"/>
              </a:rPr>
              <a:t>hfma.org/</a:t>
            </a:r>
            <a:r>
              <a:rPr lang="en-US" sz="2400" b="1" err="1">
                <a:solidFill>
                  <a:srgbClr val="119CD9"/>
                </a:solidFill>
                <a:latin typeface="arial"/>
                <a:cs typeface="arial"/>
              </a:rPr>
              <a:t>analyticswhitepaper</a:t>
            </a:r>
            <a:endParaRPr lang="en-US" sz="2400" b="1">
              <a:solidFill>
                <a:srgbClr val="119CD9"/>
              </a:solidFill>
              <a:latin typeface="arial"/>
              <a:cs typeface="arial"/>
            </a:endParaRPr>
          </a:p>
        </p:txBody>
      </p:sp>
      <p:pic>
        <p:nvPicPr>
          <p:cNvPr id="7" name="Content Placeholder 6">
            <a:extLst>
              <a:ext uri="{FF2B5EF4-FFF2-40B4-BE49-F238E27FC236}">
                <a16:creationId xmlns:a16="http://schemas.microsoft.com/office/drawing/2014/main" id="{1415376F-6D3F-4956-BF82-E3F0BFB6C262}"/>
              </a:ext>
            </a:extLst>
          </p:cNvPr>
          <p:cNvPicPr>
            <a:picLocks noChangeAspect="1"/>
          </p:cNvPicPr>
          <p:nvPr/>
        </p:nvPicPr>
        <p:blipFill>
          <a:blip r:embed="rId3"/>
          <a:stretch>
            <a:fillRect/>
          </a:stretch>
        </p:blipFill>
        <p:spPr>
          <a:xfrm>
            <a:off x="7726711" y="1480253"/>
            <a:ext cx="3300984" cy="3897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576084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Value-Based Payment Readiness Survey*</a:t>
            </a:r>
          </a:p>
        </p:txBody>
      </p:sp>
      <p:sp>
        <p:nvSpPr>
          <p:cNvPr id="8" name="Subtitle 2">
            <a:extLst>
              <a:ext uri="{FF2B5EF4-FFF2-40B4-BE49-F238E27FC236}">
                <a16:creationId xmlns:a16="http://schemas.microsoft.com/office/drawing/2014/main" id="{34BB4999-BC08-49B7-8C7B-095AC3DD214C}"/>
              </a:ext>
            </a:extLst>
          </p:cNvPr>
          <p:cNvSpPr>
            <a:spLocks noGrp="1"/>
          </p:cNvSpPr>
          <p:nvPr>
            <p:ph type="subTitle" idx="1"/>
          </p:nvPr>
        </p:nvSpPr>
        <p:spPr/>
        <p:txBody>
          <a:bodyPr/>
          <a:lstStyle/>
          <a:p>
            <a:r>
              <a:rPr lang="en-US"/>
              <a:t>What you can do:</a:t>
            </a:r>
          </a:p>
        </p:txBody>
      </p:sp>
      <p:sp>
        <p:nvSpPr>
          <p:cNvPr id="9" name="Text Placeholder 3">
            <a:extLst>
              <a:ext uri="{FF2B5EF4-FFF2-40B4-BE49-F238E27FC236}">
                <a16:creationId xmlns:a16="http://schemas.microsoft.com/office/drawing/2014/main" id="{8DF3A6EC-96D8-429D-8899-E6062F7AA7D0}"/>
              </a:ext>
            </a:extLst>
          </p:cNvPr>
          <p:cNvSpPr>
            <a:spLocks noGrp="1"/>
          </p:cNvSpPr>
          <p:nvPr>
            <p:ph type="body" sz="quarter" idx="10"/>
          </p:nvPr>
        </p:nvSpPr>
        <p:spPr>
          <a:xfrm>
            <a:off x="322264" y="2343150"/>
            <a:ext cx="6659244" cy="3390900"/>
          </a:xfrm>
        </p:spPr>
        <p:txBody>
          <a:bodyPr>
            <a:normAutofit/>
          </a:bodyPr>
          <a:lstStyle/>
          <a:p>
            <a:pPr marL="457200" indent="-288925">
              <a:lnSpc>
                <a:spcPct val="110000"/>
              </a:lnSpc>
              <a:spcBef>
                <a:spcPts val="0"/>
              </a:spcBef>
              <a:spcAft>
                <a:spcPts val="1200"/>
              </a:spcAft>
              <a:buFont typeface="Wingdings" panose="05000000000000000000" pitchFamily="2" charset="2"/>
              <a:buChar char="§"/>
            </a:pPr>
            <a:r>
              <a:rPr lang="en-US" b="0"/>
              <a:t>Use this health plan-sponsored research as </a:t>
            </a:r>
            <a:br>
              <a:rPr lang="en-US" b="0"/>
            </a:br>
            <a:r>
              <a:rPr lang="en-US" b="0"/>
              <a:t>a springboard for discussion with your health plan colleagues</a:t>
            </a:r>
          </a:p>
          <a:p>
            <a:pPr marL="457200" indent="-288925">
              <a:lnSpc>
                <a:spcPct val="110000"/>
              </a:lnSpc>
              <a:spcBef>
                <a:spcPts val="0"/>
              </a:spcBef>
              <a:spcAft>
                <a:spcPts val="1200"/>
              </a:spcAft>
              <a:buFont typeface="Wingdings" panose="05000000000000000000" pitchFamily="2" charset="2"/>
              <a:buChar char="§"/>
            </a:pPr>
            <a:r>
              <a:rPr lang="en-US" b="0"/>
              <a:t>Talk about the obstacles faced by both providers and health plans and how ─ together ─ you can overcome them</a:t>
            </a:r>
          </a:p>
        </p:txBody>
      </p:sp>
      <p:sp>
        <p:nvSpPr>
          <p:cNvPr id="6" name="TextBox 5"/>
          <p:cNvSpPr txBox="1"/>
          <p:nvPr/>
        </p:nvSpPr>
        <p:spPr>
          <a:xfrm>
            <a:off x="3376806" y="5567263"/>
            <a:ext cx="5328566" cy="702905"/>
          </a:xfrm>
          <a:prstGeom prst="rect">
            <a:avLst/>
          </a:prstGeom>
          <a:noFill/>
        </p:spPr>
        <p:txBody>
          <a:bodyPr wrap="square" lIns="82570" tIns="41285" rIns="82570" bIns="41285" rtlCol="0" anchor="t">
            <a:spAutoFit/>
          </a:bodyPr>
          <a:lstStyle/>
          <a:p>
            <a:pPr algn="ctr" defTabSz="448531"/>
            <a:r>
              <a:rPr lang="en-US" sz="2400" b="1">
                <a:solidFill>
                  <a:srgbClr val="119CD9"/>
                </a:solidFill>
                <a:latin typeface="arial"/>
                <a:cs typeface="arial"/>
              </a:rPr>
              <a:t>hfma.org/</a:t>
            </a:r>
            <a:r>
              <a:rPr lang="en-US" sz="2400" b="1" err="1">
                <a:solidFill>
                  <a:srgbClr val="119CD9"/>
                </a:solidFill>
                <a:latin typeface="arial"/>
                <a:cs typeface="arial"/>
              </a:rPr>
              <a:t>surveyreadiness</a:t>
            </a:r>
            <a:endParaRPr lang="en-US" sz="2400" b="1">
              <a:solidFill>
                <a:srgbClr val="119CD9"/>
              </a:solidFill>
              <a:latin typeface="arial"/>
              <a:cs typeface="arial"/>
            </a:endParaRPr>
          </a:p>
          <a:p>
            <a:pPr algn="ctr" defTabSz="448531"/>
            <a:r>
              <a:rPr lang="en-US" sz="1626" b="1">
                <a:solidFill>
                  <a:srgbClr val="119CD9"/>
                </a:solidFill>
                <a:latin typeface="arial" charset="0"/>
              </a:rPr>
              <a:t>* Research conducted with support from Humana</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476" y="2030440"/>
            <a:ext cx="4791456" cy="2974848"/>
          </a:xfrm>
          <a:prstGeom prst="rect">
            <a:avLst/>
          </a:prstGeom>
        </p:spPr>
      </p:pic>
    </p:spTree>
    <p:extLst>
      <p:ext uri="{BB962C8B-B14F-4D97-AF65-F5344CB8AC3E}">
        <p14:creationId xmlns:p14="http://schemas.microsoft.com/office/powerpoint/2010/main" val="98979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Thought Leadership Shapes the Future of Health Care</a:t>
            </a:r>
          </a:p>
        </p:txBody>
      </p:sp>
      <p:sp>
        <p:nvSpPr>
          <p:cNvPr id="5" name="Rectangle 4"/>
          <p:cNvSpPr/>
          <p:nvPr/>
        </p:nvSpPr>
        <p:spPr>
          <a:xfrm>
            <a:off x="4909985" y="1263644"/>
            <a:ext cx="1938049" cy="459912"/>
          </a:xfrm>
          <a:prstGeom prst="rect">
            <a:avLst/>
          </a:prstGeom>
        </p:spPr>
        <p:txBody>
          <a:bodyPr wrap="none" lIns="89703" tIns="44852" rIns="89703" bIns="44852">
            <a:spAutoFit/>
          </a:bodyPr>
          <a:lstStyle/>
          <a:p>
            <a:pPr algn="ctr" defTabSz="444653" fontAlgn="base">
              <a:spcBef>
                <a:spcPct val="0"/>
              </a:spcBef>
              <a:spcAft>
                <a:spcPct val="0"/>
              </a:spcAft>
            </a:pPr>
            <a:r>
              <a:rPr lang="en-US" sz="2400" b="1">
                <a:solidFill>
                  <a:srgbClr val="00829C"/>
                </a:solidFill>
                <a:cs typeface="Arial"/>
              </a:rPr>
              <a:t>WHAT WE DO</a:t>
            </a:r>
          </a:p>
        </p:txBody>
      </p:sp>
      <p:sp>
        <p:nvSpPr>
          <p:cNvPr id="6" name="Rectangle 5"/>
          <p:cNvSpPr/>
          <p:nvPr/>
        </p:nvSpPr>
        <p:spPr>
          <a:xfrm>
            <a:off x="5239810" y="4067105"/>
            <a:ext cx="1554932" cy="459912"/>
          </a:xfrm>
          <a:prstGeom prst="rect">
            <a:avLst/>
          </a:prstGeom>
        </p:spPr>
        <p:txBody>
          <a:bodyPr wrap="none" lIns="89703" tIns="44852" rIns="89703" bIns="44852" anchor="t">
            <a:spAutoFit/>
          </a:bodyPr>
          <a:lstStyle/>
          <a:p>
            <a:pPr algn="ctr" defTabSz="444653" fontAlgn="base">
              <a:spcBef>
                <a:spcPct val="0"/>
              </a:spcBef>
              <a:spcAft>
                <a:spcPct val="0"/>
              </a:spcAft>
            </a:pPr>
            <a:r>
              <a:rPr lang="en-US" sz="2400" b="1">
                <a:solidFill>
                  <a:srgbClr val="00829C"/>
                </a:solidFill>
                <a:cs typeface="Arial"/>
              </a:rPr>
              <a:t>CHANNELS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3311" y="4603942"/>
            <a:ext cx="1588701" cy="1036855"/>
          </a:xfrm>
          <a:prstGeom prst="rect">
            <a:avLst/>
          </a:prstGeom>
        </p:spPr>
      </p:pic>
      <p:pic>
        <p:nvPicPr>
          <p:cNvPr id="8" name="Picture 7" descr="_othergroup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593" y="4598196"/>
            <a:ext cx="1900208" cy="1022167"/>
          </a:xfrm>
          <a:prstGeom prst="rect">
            <a:avLst/>
          </a:prstGeom>
        </p:spPr>
      </p:pic>
      <p:pic>
        <p:nvPicPr>
          <p:cNvPr id="9" name="Picture 8" descr="_medi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4585" y="4530509"/>
            <a:ext cx="1441584" cy="1191418"/>
          </a:xfrm>
          <a:prstGeom prst="rect">
            <a:avLst/>
          </a:prstGeom>
        </p:spPr>
      </p:pic>
      <p:pic>
        <p:nvPicPr>
          <p:cNvPr id="10" name="Picture 9" descr="_officialcommentsandtestimo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918" y="4295629"/>
            <a:ext cx="1475802" cy="1419353"/>
          </a:xfrm>
          <a:prstGeom prst="rect">
            <a:avLst/>
          </a:prstGeom>
        </p:spPr>
      </p:pic>
      <p:sp>
        <p:nvSpPr>
          <p:cNvPr id="11" name="Rounded Rectangle 10"/>
          <p:cNvSpPr/>
          <p:nvPr/>
        </p:nvSpPr>
        <p:spPr>
          <a:xfrm>
            <a:off x="1043576" y="1792547"/>
            <a:ext cx="9995025" cy="1173635"/>
          </a:xfrm>
          <a:prstGeom prst="roundRect">
            <a:avLst/>
          </a:prstGeom>
          <a:solidFill>
            <a:srgbClr val="F0F0F0"/>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89703" tIns="44852" rIns="89703" bIns="44852" rtlCol="0" anchor="ctr"/>
          <a:lstStyle/>
          <a:p>
            <a:pPr algn="ctr" defTabSz="444653" fontAlgn="base">
              <a:spcBef>
                <a:spcPct val="0"/>
              </a:spcBef>
              <a:spcAft>
                <a:spcPct val="0"/>
              </a:spcAft>
            </a:pPr>
            <a:endParaRPr lang="en-US" sz="2800">
              <a:solidFill>
                <a:prstClr val="white"/>
              </a:solidFill>
            </a:endParaRPr>
          </a:p>
        </p:txBody>
      </p:sp>
      <p:sp>
        <p:nvSpPr>
          <p:cNvPr id="12" name="Rectangle 11"/>
          <p:cNvSpPr/>
          <p:nvPr/>
        </p:nvSpPr>
        <p:spPr>
          <a:xfrm>
            <a:off x="1438557"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cs typeface="Arial" charset="0"/>
              </a:rPr>
              <a:t>Official Comments </a:t>
            </a:r>
            <a:br>
              <a:rPr lang="en-US" sz="994">
                <a:solidFill>
                  <a:prstClr val="black">
                    <a:lumMod val="65000"/>
                    <a:lumOff val="35000"/>
                  </a:prstClr>
                </a:solidFill>
                <a:cs typeface="Arial" charset="0"/>
              </a:rPr>
            </a:br>
            <a:r>
              <a:rPr lang="en-US" sz="994">
                <a:solidFill>
                  <a:prstClr val="black">
                    <a:lumMod val="65000"/>
                    <a:lumOff val="35000"/>
                  </a:prstClr>
                </a:solidFill>
                <a:cs typeface="Arial" charset="0"/>
              </a:rPr>
              <a:t>and Testimony</a:t>
            </a:r>
          </a:p>
        </p:txBody>
      </p:sp>
      <p:sp>
        <p:nvSpPr>
          <p:cNvPr id="13" name="Rectangle 12"/>
          <p:cNvSpPr/>
          <p:nvPr/>
        </p:nvSpPr>
        <p:spPr>
          <a:xfrm>
            <a:off x="3805052"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cs typeface="Arial" charset="0"/>
              </a:rPr>
              <a:t>Media</a:t>
            </a:r>
          </a:p>
        </p:txBody>
      </p:sp>
      <p:sp>
        <p:nvSpPr>
          <p:cNvPr id="14" name="Rectangle 13"/>
          <p:cNvSpPr/>
          <p:nvPr/>
        </p:nvSpPr>
        <p:spPr>
          <a:xfrm>
            <a:off x="6500004"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cs typeface="Arial" charset="0"/>
              </a:rPr>
              <a:t>Other Associations and Industry Groups</a:t>
            </a:r>
          </a:p>
        </p:txBody>
      </p:sp>
      <p:sp>
        <p:nvSpPr>
          <p:cNvPr id="15" name="Rectangle 14"/>
          <p:cNvSpPr/>
          <p:nvPr/>
        </p:nvSpPr>
        <p:spPr>
          <a:xfrm>
            <a:off x="8885514"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cs typeface="Arial" charset="0"/>
              </a:rPr>
              <a:t>Chapters</a:t>
            </a:r>
          </a:p>
        </p:txBody>
      </p:sp>
      <p:cxnSp>
        <p:nvCxnSpPr>
          <p:cNvPr id="16" name="Straight Arrow Connector 15">
            <a:extLst>
              <a:ext uri="{FF2B5EF4-FFF2-40B4-BE49-F238E27FC236}">
                <a16:creationId xmlns:a16="http://schemas.microsoft.com/office/drawing/2014/main" id="{19A6625F-4213-4774-80F3-325AB88D5D59}"/>
              </a:ext>
            </a:extLst>
          </p:cNvPr>
          <p:cNvCxnSpPr>
            <a:cxnSpLocks/>
          </p:cNvCxnSpPr>
          <p:nvPr/>
        </p:nvCxnSpPr>
        <p:spPr>
          <a:xfrm>
            <a:off x="6041087" y="3150767"/>
            <a:ext cx="9445" cy="819529"/>
          </a:xfrm>
          <a:prstGeom prst="straightConnector1">
            <a:avLst/>
          </a:prstGeom>
          <a:ln w="22225">
            <a:solidFill>
              <a:srgbClr val="00829C"/>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30"/>
          <p:cNvGrpSpPr/>
          <p:nvPr/>
        </p:nvGrpSpPr>
        <p:grpSpPr>
          <a:xfrm>
            <a:off x="5336973" y="1916169"/>
            <a:ext cx="1646961" cy="646331"/>
            <a:chOff x="3663179" y="2111514"/>
            <a:chExt cx="1703526" cy="646331"/>
          </a:xfrm>
        </p:grpSpPr>
        <p:sp>
          <p:nvSpPr>
            <p:cNvPr id="24" name="Right Triangle 23"/>
            <p:cNvSpPr/>
            <p:nvPr/>
          </p:nvSpPr>
          <p:spPr>
            <a:xfrm rot="13435199">
              <a:off x="366317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25" name="TextBox 24"/>
            <p:cNvSpPr txBox="1"/>
            <p:nvPr/>
          </p:nvSpPr>
          <p:spPr>
            <a:xfrm>
              <a:off x="3753741" y="2111514"/>
              <a:ext cx="1612964" cy="646331"/>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cs typeface="Arial"/>
                </a:rPr>
                <a:t>Develop strategic frameworks</a:t>
              </a:r>
              <a:br>
                <a:rPr lang="en-US" sz="1200" b="1">
                  <a:solidFill>
                    <a:prstClr val="black">
                      <a:lumMod val="65000"/>
                      <a:lumOff val="35000"/>
                    </a:prstClr>
                  </a:solidFill>
                  <a:cs typeface="Arial"/>
                </a:rPr>
              </a:br>
              <a:r>
                <a:rPr lang="en-US" sz="1200">
                  <a:solidFill>
                    <a:prstClr val="black">
                      <a:lumMod val="65000"/>
                      <a:lumOff val="35000"/>
                    </a:prstClr>
                  </a:solidFill>
                  <a:cs typeface="Arial"/>
                </a:rPr>
                <a:t>to guide action</a:t>
              </a:r>
            </a:p>
          </p:txBody>
        </p:sp>
      </p:grpSp>
      <p:grpSp>
        <p:nvGrpSpPr>
          <p:cNvPr id="29" name="Group 32"/>
          <p:cNvGrpSpPr/>
          <p:nvPr/>
        </p:nvGrpSpPr>
        <p:grpSpPr>
          <a:xfrm>
            <a:off x="9083893" y="1907484"/>
            <a:ext cx="1799102" cy="830997"/>
            <a:chOff x="6511049" y="2111514"/>
            <a:chExt cx="1860893" cy="830996"/>
          </a:xfrm>
        </p:grpSpPr>
        <p:sp>
          <p:nvSpPr>
            <p:cNvPr id="30" name="Right Triangle 29"/>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1" name="TextBox 30"/>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cs typeface="Arial"/>
                </a:rPr>
                <a:t>Foster</a:t>
              </a:r>
              <a:br>
                <a:rPr lang="en-US" sz="1200" b="1">
                  <a:solidFill>
                    <a:prstClr val="black">
                      <a:lumMod val="65000"/>
                      <a:lumOff val="35000"/>
                    </a:prstClr>
                  </a:solidFill>
                  <a:cs typeface="Arial"/>
                </a:rPr>
              </a:br>
              <a:r>
                <a:rPr lang="en-US" sz="1200">
                  <a:solidFill>
                    <a:prstClr val="black">
                      <a:lumMod val="65000"/>
                      <a:lumOff val="35000"/>
                    </a:prstClr>
                  </a:solidFill>
                  <a:cs typeface="Arial"/>
                </a:rPr>
                <a:t>measurement and</a:t>
              </a:r>
              <a:br>
                <a:rPr lang="en-US" sz="1200">
                  <a:solidFill>
                    <a:prstClr val="black">
                      <a:lumMod val="65000"/>
                      <a:lumOff val="35000"/>
                    </a:prstClr>
                  </a:solidFill>
                  <a:cs typeface="Arial"/>
                </a:rPr>
              </a:br>
              <a:r>
                <a:rPr lang="en-US" sz="1200" b="1">
                  <a:solidFill>
                    <a:prstClr val="black">
                      <a:lumMod val="65000"/>
                      <a:lumOff val="35000"/>
                    </a:prstClr>
                  </a:solidFill>
                  <a:cs typeface="Arial"/>
                </a:rPr>
                <a:t>accountability</a:t>
              </a:r>
              <a:br>
                <a:rPr lang="en-US" sz="1200" b="1">
                  <a:solidFill>
                    <a:prstClr val="black">
                      <a:lumMod val="65000"/>
                      <a:lumOff val="35000"/>
                    </a:prstClr>
                  </a:solidFill>
                  <a:cs typeface="Arial"/>
                </a:rPr>
              </a:br>
              <a:r>
                <a:rPr lang="en-US" sz="1200">
                  <a:solidFill>
                    <a:prstClr val="black">
                      <a:lumMod val="65000"/>
                      <a:lumOff val="35000"/>
                    </a:prstClr>
                  </a:solidFill>
                  <a:cs typeface="Arial"/>
                </a:rPr>
                <a:t>for outcomes</a:t>
              </a:r>
            </a:p>
          </p:txBody>
        </p:sp>
      </p:grpSp>
      <p:grpSp>
        <p:nvGrpSpPr>
          <p:cNvPr id="32" name="Group 32"/>
          <p:cNvGrpSpPr/>
          <p:nvPr/>
        </p:nvGrpSpPr>
        <p:grpSpPr>
          <a:xfrm>
            <a:off x="1588595" y="1939467"/>
            <a:ext cx="1635547" cy="646331"/>
            <a:chOff x="6511049" y="2111514"/>
            <a:chExt cx="1860893" cy="646330"/>
          </a:xfrm>
        </p:grpSpPr>
        <p:sp>
          <p:nvSpPr>
            <p:cNvPr id="33" name="Right Triangle 32"/>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4" name="TextBox 33"/>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cs typeface="Arial"/>
                </a:rPr>
                <a:t>Share finance perspectives </a:t>
              </a:r>
              <a:r>
                <a:rPr lang="en-US" sz="1200">
                  <a:solidFill>
                    <a:prstClr val="black">
                      <a:lumMod val="65000"/>
                      <a:lumOff val="35000"/>
                    </a:prstClr>
                  </a:solidFill>
                  <a:cs typeface="Arial"/>
                </a:rPr>
                <a:t>to drive improvement</a:t>
              </a:r>
            </a:p>
          </p:txBody>
        </p:sp>
      </p:grpSp>
      <p:grpSp>
        <p:nvGrpSpPr>
          <p:cNvPr id="37" name="Group 32"/>
          <p:cNvGrpSpPr/>
          <p:nvPr/>
        </p:nvGrpSpPr>
        <p:grpSpPr>
          <a:xfrm>
            <a:off x="7329807" y="1922083"/>
            <a:ext cx="1799102" cy="646331"/>
            <a:chOff x="6511049" y="2111514"/>
            <a:chExt cx="1860893" cy="646330"/>
          </a:xfrm>
        </p:grpSpPr>
        <p:sp>
          <p:nvSpPr>
            <p:cNvPr id="38" name="Right Triangle 37"/>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9" name="TextBox 38"/>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cs typeface="Arial"/>
                </a:rPr>
                <a:t>Establish principles </a:t>
              </a:r>
              <a:br>
                <a:rPr lang="en-US" sz="1200" b="1">
                  <a:solidFill>
                    <a:prstClr val="black">
                      <a:lumMod val="65000"/>
                      <a:lumOff val="35000"/>
                    </a:prstClr>
                  </a:solidFill>
                  <a:cs typeface="Arial"/>
                </a:rPr>
              </a:br>
              <a:r>
                <a:rPr lang="en-US" sz="1200" b="1">
                  <a:solidFill>
                    <a:prstClr val="black">
                      <a:lumMod val="65000"/>
                      <a:lumOff val="35000"/>
                    </a:prstClr>
                  </a:solidFill>
                  <a:cs typeface="Arial"/>
                </a:rPr>
                <a:t>and guidance</a:t>
              </a:r>
              <a:br>
                <a:rPr lang="en-US" sz="1200" b="1">
                  <a:solidFill>
                    <a:prstClr val="black">
                      <a:lumMod val="65000"/>
                      <a:lumOff val="35000"/>
                    </a:prstClr>
                  </a:solidFill>
                  <a:cs typeface="Arial"/>
                </a:rPr>
              </a:br>
              <a:r>
                <a:rPr lang="en-US" sz="1200">
                  <a:solidFill>
                    <a:prstClr val="black">
                      <a:lumMod val="65000"/>
                      <a:lumOff val="35000"/>
                    </a:prstClr>
                  </a:solidFill>
                  <a:cs typeface="Arial"/>
                </a:rPr>
                <a:t>to advance capabilities</a:t>
              </a:r>
            </a:p>
          </p:txBody>
        </p:sp>
      </p:grpSp>
      <p:grpSp>
        <p:nvGrpSpPr>
          <p:cNvPr id="40" name="Group 32"/>
          <p:cNvGrpSpPr/>
          <p:nvPr/>
        </p:nvGrpSpPr>
        <p:grpSpPr>
          <a:xfrm>
            <a:off x="3427267" y="1922050"/>
            <a:ext cx="1799102" cy="646331"/>
            <a:chOff x="6511049" y="2111514"/>
            <a:chExt cx="1860893" cy="646330"/>
          </a:xfrm>
        </p:grpSpPr>
        <p:sp>
          <p:nvSpPr>
            <p:cNvPr id="41" name="Right Triangle 40"/>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42" name="TextBox 41"/>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cs typeface="Arial"/>
                </a:rPr>
                <a:t>Convene healthcare groups </a:t>
              </a:r>
              <a:r>
                <a:rPr lang="en-US" sz="1200">
                  <a:solidFill>
                    <a:prstClr val="black">
                      <a:lumMod val="65000"/>
                      <a:lumOff val="35000"/>
                    </a:prstClr>
                  </a:solidFill>
                  <a:cs typeface="Arial"/>
                </a:rPr>
                <a:t>to build consensus</a:t>
              </a:r>
            </a:p>
          </p:txBody>
        </p:sp>
      </p:grpSp>
    </p:spTree>
    <p:extLst>
      <p:ext uri="{BB962C8B-B14F-4D97-AF65-F5344CB8AC3E}">
        <p14:creationId xmlns:p14="http://schemas.microsoft.com/office/powerpoint/2010/main" val="12152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HFMA Helps Turn Knowledge into Action</a:t>
            </a:r>
          </a:p>
        </p:txBody>
      </p:sp>
      <p:sp>
        <p:nvSpPr>
          <p:cNvPr id="3" name="Subtitle 2"/>
          <p:cNvSpPr>
            <a:spLocks noGrp="1"/>
          </p:cNvSpPr>
          <p:nvPr>
            <p:ph type="subTitle" idx="1"/>
          </p:nvPr>
        </p:nvSpPr>
        <p:spPr>
          <a:xfrm>
            <a:off x="322580" y="1573372"/>
            <a:ext cx="11450319" cy="3813016"/>
          </a:xfrm>
        </p:spPr>
        <p:txBody>
          <a:bodyPr>
            <a:normAutofit/>
          </a:bodyPr>
          <a:lstStyle/>
          <a:p>
            <a:pPr marL="342900" indent="-342900">
              <a:buFont typeface="Arial" panose="020B0604020202020204" pitchFamily="34" charset="0"/>
              <a:buChar char="•"/>
            </a:pPr>
            <a:r>
              <a:rPr lang="en-US"/>
              <a:t>Continuing education and training</a:t>
            </a:r>
          </a:p>
          <a:p>
            <a:pPr marL="342900" indent="-342900">
              <a:buFont typeface="Arial" panose="020B0604020202020204" pitchFamily="34" charset="0"/>
              <a:buChar char="•"/>
            </a:pPr>
            <a:r>
              <a:rPr lang="en-US"/>
              <a:t>Career development and certification</a:t>
            </a:r>
          </a:p>
          <a:p>
            <a:pPr marL="342900" indent="-342900">
              <a:buFont typeface="Arial" panose="020B0604020202020204" pitchFamily="34" charset="0"/>
              <a:buChar char="•"/>
            </a:pPr>
            <a:r>
              <a:rPr lang="en-US"/>
              <a:t>Small group-focused interactions</a:t>
            </a:r>
          </a:p>
          <a:p>
            <a:pPr marL="342900" indent="-342900">
              <a:buFont typeface="Arial" panose="020B0604020202020204" pitchFamily="34" charset="0"/>
              <a:buChar char="•"/>
            </a:pPr>
            <a:r>
              <a:rPr lang="en-US"/>
              <a:t>Information analysis and perspective</a:t>
            </a:r>
          </a:p>
          <a:p>
            <a:pPr marL="342900" indent="-342900">
              <a:buFont typeface="Arial" panose="020B0604020202020204" pitchFamily="34" charset="0"/>
              <a:buChar char="•"/>
            </a:pPr>
            <a:r>
              <a:rPr lang="en-US"/>
              <a:t>Standard setting</a:t>
            </a:r>
          </a:p>
          <a:p>
            <a:pPr marL="342900" indent="-342900">
              <a:buFont typeface="Arial" panose="020B0604020202020204" pitchFamily="34" charset="0"/>
              <a:buChar char="•"/>
            </a:pPr>
            <a:r>
              <a:rPr lang="en-US"/>
              <a:t>Organizational performance management</a:t>
            </a:r>
          </a:p>
          <a:p>
            <a:pPr marL="342900" indent="-342900">
              <a:buFont typeface="Arial" panose="020B0604020202020204" pitchFamily="34" charset="0"/>
              <a:buChar char="•"/>
            </a:pPr>
            <a:r>
              <a:rPr lang="en-US"/>
              <a:t>Problem-solving Community: online and face-to-face networking</a:t>
            </a:r>
          </a:p>
        </p:txBody>
      </p:sp>
      <p:sp>
        <p:nvSpPr>
          <p:cNvPr id="4" name="TextBox 3">
            <a:extLst>
              <a:ext uri="{FF2B5EF4-FFF2-40B4-BE49-F238E27FC236}">
                <a16:creationId xmlns:a16="http://schemas.microsoft.com/office/drawing/2014/main" id="{97A91D20-F816-44A4-8922-93878399CB23}"/>
              </a:ext>
            </a:extLst>
          </p:cNvPr>
          <p:cNvSpPr txBox="1"/>
          <p:nvPr/>
        </p:nvSpPr>
        <p:spPr>
          <a:xfrm>
            <a:off x="2856167" y="5586413"/>
            <a:ext cx="6369843" cy="707886"/>
          </a:xfrm>
          <a:prstGeom prst="rect">
            <a:avLst/>
          </a:prstGeom>
          <a:noFill/>
        </p:spPr>
        <p:txBody>
          <a:bodyPr wrap="square" rtlCol="0">
            <a:spAutoFit/>
          </a:bodyPr>
          <a:lstStyle/>
          <a:p>
            <a:r>
              <a:rPr lang="en-US" sz="4000" i="1"/>
              <a:t>Your Challenge. Our Mission.</a:t>
            </a:r>
          </a:p>
        </p:txBody>
      </p:sp>
    </p:spTree>
    <p:extLst>
      <p:ext uri="{BB962C8B-B14F-4D97-AF65-F5344CB8AC3E}">
        <p14:creationId xmlns:p14="http://schemas.microsoft.com/office/powerpoint/2010/main" val="17750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HFMA Initiatives</a:t>
            </a:r>
          </a:p>
        </p:txBody>
      </p:sp>
    </p:spTree>
    <p:extLst>
      <p:ext uri="{BB962C8B-B14F-4D97-AF65-F5344CB8AC3E}">
        <p14:creationId xmlns:p14="http://schemas.microsoft.com/office/powerpoint/2010/main" val="138393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Regulatory Resources: Perspective </a:t>
            </a:r>
            <a:br>
              <a:rPr lang="en-US"/>
            </a:br>
            <a:r>
              <a:rPr lang="en-US"/>
              <a:t>on the Policymaking Process</a:t>
            </a:r>
          </a:p>
        </p:txBody>
      </p:sp>
      <p:sp>
        <p:nvSpPr>
          <p:cNvPr id="5" name="TextBox 4">
            <a:extLst>
              <a:ext uri="{FF2B5EF4-FFF2-40B4-BE49-F238E27FC236}">
                <a16:creationId xmlns:a16="http://schemas.microsoft.com/office/drawing/2014/main" id="{901DC4B4-6651-4ED8-B258-161BC9638357}"/>
              </a:ext>
            </a:extLst>
          </p:cNvPr>
          <p:cNvSpPr txBox="1"/>
          <p:nvPr/>
        </p:nvSpPr>
        <p:spPr>
          <a:xfrm>
            <a:off x="4859123" y="5789891"/>
            <a:ext cx="2473754" cy="461665"/>
          </a:xfrm>
          <a:prstGeom prst="rect">
            <a:avLst/>
          </a:prstGeom>
          <a:noFill/>
        </p:spPr>
        <p:txBody>
          <a:bodyPr wrap="none" rtlCol="0">
            <a:spAutoFit/>
          </a:bodyPr>
          <a:lstStyle/>
          <a:p>
            <a:r>
              <a:rPr lang="en-US" sz="2400" b="1">
                <a:solidFill>
                  <a:srgbClr val="119CD9"/>
                </a:solidFill>
                <a:latin typeface="arial" charset="0"/>
              </a:rPr>
              <a:t>hfma.org/policy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1417" y="1921818"/>
            <a:ext cx="5419344" cy="3627120"/>
          </a:xfrm>
          <a:prstGeom prst="rect">
            <a:avLst/>
          </a:prstGeom>
        </p:spPr>
      </p:pic>
      <p:sp>
        <p:nvSpPr>
          <p:cNvPr id="8" name="Rectangle 7"/>
          <p:cNvSpPr/>
          <p:nvPr/>
        </p:nvSpPr>
        <p:spPr>
          <a:xfrm>
            <a:off x="8847438" y="1921818"/>
            <a:ext cx="3344562" cy="3627120"/>
          </a:xfrm>
          <a:prstGeom prst="rect">
            <a:avLst/>
          </a:prstGeom>
          <a:solidFill>
            <a:srgbClr val="0082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921818"/>
            <a:ext cx="3220995" cy="3627120"/>
          </a:xfrm>
          <a:prstGeom prst="rect">
            <a:avLst/>
          </a:prstGeom>
          <a:solidFill>
            <a:srgbClr val="119C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4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2c62f1f-1a42-4113-981a-f4386ad555ec">
      <UserInfo>
        <DisplayName>Tracy Packingham</DisplayName>
        <AccountId>154</AccountId>
        <AccountType/>
      </UserInfo>
      <UserInfo>
        <DisplayName>Keith Chamberlain</DisplayName>
        <AccountId>334</AccountId>
        <AccountType/>
      </UserInfo>
      <UserInfo>
        <DisplayName>Vincent Lynn</DisplayName>
        <AccountId>267</AccountId>
        <AccountType/>
      </UserInfo>
      <UserInfo>
        <DisplayName>Lisa Richards</DisplayName>
        <AccountId>302</AccountId>
        <AccountType/>
      </UserInfo>
    </SharedWithUsers>
    <lcf76f155ced4ddcb4097134ff3c332f xmlns="c5d27970-966d-47eb-88b5-e28528f34498">
      <Terms xmlns="http://schemas.microsoft.com/office/infopath/2007/PartnerControls"/>
    </lcf76f155ced4ddcb4097134ff3c332f>
    <TaxCatchAll xmlns="82c62f1f-1a42-4113-981a-f4386ad555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15" ma:contentTypeDescription="Create a new document." ma:contentTypeScope="" ma:versionID="76b3dc6ef474cdcc97a813953740db2f">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074b633998b3a976b4e7301d50783d66"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d249fd1f-dccf-4bef-a559-ee677457a5af}" ma:internalName="TaxCatchAll" ma:showField="CatchAllData" ma:web="82c62f1f-1a42-4113-981a-f4386ad555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B4AEC2-135D-45B4-B8D8-065B599810EE}">
  <ds:schemaRefs>
    <ds:schemaRef ds:uri="82c62f1f-1a42-4113-981a-f4386ad555ec"/>
    <ds:schemaRef ds:uri="c5d27970-966d-47eb-88b5-e28528f344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DC36BE-646C-47C3-9CEA-D3A884A09E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62f1f-1a42-4113-981a-f4386ad555ec"/>
    <ds:schemaRef ds:uri="c5d27970-966d-47eb-88b5-e28528f344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045876-1750-47F5-8EFE-53CD209D83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TotalTime>
  <Words>2804</Words>
  <Application>Microsoft Office PowerPoint</Application>
  <PresentationFormat>Widescreen</PresentationFormat>
  <Paragraphs>432</Paragraphs>
  <Slides>59</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vt:lpstr>
      <vt:lpstr>Arial Black</vt:lpstr>
      <vt:lpstr>Calibri</vt:lpstr>
      <vt:lpstr>Times New Roman</vt:lpstr>
      <vt:lpstr>Wingdings</vt:lpstr>
      <vt:lpstr>1_Office Theme</vt:lpstr>
      <vt:lpstr>PowerPoint Presentation</vt:lpstr>
      <vt:lpstr>Today’s Presentation</vt:lpstr>
      <vt:lpstr>PowerPoint Presentation</vt:lpstr>
      <vt:lpstr>Realignment Is Erasing Traditional Healthcare Boundaries</vt:lpstr>
      <vt:lpstr>We Help Stakeholders Achieve Optimal Results</vt:lpstr>
      <vt:lpstr>Thought Leadership Shapes the Future of Health Care</vt:lpstr>
      <vt:lpstr>HFMA Helps Turn Knowledge into Action</vt:lpstr>
      <vt:lpstr>PowerPoint Presentation</vt:lpstr>
      <vt:lpstr>Regulatory Resources: Perspective  on the Policymaking Process</vt:lpstr>
      <vt:lpstr>The Value Project: Discover Strategies  for High-Value Health Care</vt:lpstr>
      <vt:lpstr>Total Cost of Care</vt:lpstr>
      <vt:lpstr>Healthcare Dollars &amp; Sense®: Improve the Financial Experience for Patients</vt:lpstr>
      <vt:lpstr>Educate Consumers, Improve Transparency</vt:lpstr>
      <vt:lpstr>Equip Staff for Success in the Consumerism Era</vt:lpstr>
      <vt:lpstr>Consumerism Maturity Model</vt:lpstr>
      <vt:lpstr>MAP: Hit Your Revenue Cycle Performance Targets</vt:lpstr>
      <vt:lpstr>PowerPoint Presentation</vt:lpstr>
      <vt:lpstr>Professional Membership Association – serving both individuals and organizations</vt:lpstr>
      <vt:lpstr>Organizational Membership</vt:lpstr>
      <vt:lpstr>Member Career Stage</vt:lpstr>
      <vt:lpstr>PowerPoint Presentation</vt:lpstr>
      <vt:lpstr>Member Profiles Vary by Membership Category</vt:lpstr>
      <vt:lpstr>Provider Organizations (Hospitals/Systems) Make Up Majority of Membership Base</vt:lpstr>
      <vt:lpstr>Our Members Belong to 63 Local Chapters</vt:lpstr>
      <vt:lpstr>Physician &amp; Physician Practice Engagement</vt:lpstr>
      <vt:lpstr>Heath Plan Engagement</vt:lpstr>
      <vt:lpstr>PowerPoint Presentation</vt:lpstr>
      <vt:lpstr>Unlimited online content, e-learning, certifications + more.</vt:lpstr>
      <vt:lpstr>Transactions       Experiences</vt:lpstr>
      <vt:lpstr>Included with HFMA Membership</vt:lpstr>
      <vt:lpstr>Grow: Distinguish Yourself with Certification</vt:lpstr>
      <vt:lpstr>Learn: HFMA Education – In-Person + Digital</vt:lpstr>
      <vt:lpstr>Read: News, Strategies, Insights</vt:lpstr>
      <vt:lpstr>Resources: Reports + More</vt:lpstr>
      <vt:lpstr>Listen: HFMA’s Podcast Series</vt:lpstr>
      <vt:lpstr>Connect: Stay in Touch</vt:lpstr>
      <vt:lpstr>PowerPoint Presentation</vt:lpstr>
      <vt:lpstr>HFMA: It’s all about you. </vt:lpstr>
      <vt:lpstr>For You: A Personalized Experience </vt:lpstr>
      <vt:lpstr>For You: A Personalized Experience</vt:lpstr>
      <vt:lpstr>HFMA: Communication Preferences</vt:lpstr>
      <vt:lpstr>Get the info you want in your inbox.</vt:lpstr>
      <vt:lpstr>HFMA Community: Connecting &amp; Solving Together</vt:lpstr>
      <vt:lpstr>HFMA Community: Members helping members</vt:lpstr>
      <vt:lpstr>PowerPoint Presentation</vt:lpstr>
      <vt:lpstr>Participate: Get Involved</vt:lpstr>
      <vt:lpstr>PowerPoint Presentation</vt:lpstr>
      <vt:lpstr>PowerPoint Presentation</vt:lpstr>
      <vt:lpstr>PowerPoint Presentation</vt:lpstr>
      <vt:lpstr>Content Dedicated for Physician Leaders</vt:lpstr>
      <vt:lpstr>HFMA's Business of Health Care</vt:lpstr>
      <vt:lpstr>Affinity Groups</vt:lpstr>
      <vt:lpstr>PowerPoint Presentation</vt:lpstr>
      <vt:lpstr>Content Dedicated to Health Plans</vt:lpstr>
      <vt:lpstr>Executive Councils</vt:lpstr>
      <vt:lpstr>Price Transparency: Role for Health Plans</vt:lpstr>
      <vt:lpstr>Member Resource: Consumer Guide</vt:lpstr>
      <vt:lpstr>White Paper: Data Analytics</vt:lpstr>
      <vt:lpstr>Value-Based Payment Readiness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lastModifiedBy>Brianna Slominski</cp:lastModifiedBy>
  <cp:revision>51</cp:revision>
  <dcterms:created xsi:type="dcterms:W3CDTF">2017-12-11T17:18:56Z</dcterms:created>
  <dcterms:modified xsi:type="dcterms:W3CDTF">2022-11-15T16:25:39Z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y fmtid="{D5CDD505-2E9C-101B-9397-08002B2CF9AE}" pid="3" name="AuthorIds_UIVersion_18944">
    <vt:lpwstr>257</vt:lpwstr>
  </property>
  <property fmtid="{D5CDD505-2E9C-101B-9397-08002B2CF9AE}" pid="4" name="MediaServiceImageTags">
    <vt:lpwstr/>
  </property>
</Properties>
</file>