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8" r:id="rId5"/>
  </p:sldMasterIdLst>
  <p:notesMasterIdLst>
    <p:notesMasterId r:id="rId19"/>
  </p:notesMasterIdLst>
  <p:sldIdLst>
    <p:sldId id="339" r:id="rId6"/>
    <p:sldId id="391" r:id="rId7"/>
    <p:sldId id="449" r:id="rId8"/>
    <p:sldId id="450" r:id="rId9"/>
    <p:sldId id="451" r:id="rId10"/>
    <p:sldId id="452" r:id="rId11"/>
    <p:sldId id="453" r:id="rId12"/>
    <p:sldId id="405" r:id="rId13"/>
    <p:sldId id="462" r:id="rId14"/>
    <p:sldId id="463" r:id="rId15"/>
    <p:sldId id="454" r:id="rId16"/>
    <p:sldId id="456" r:id="rId17"/>
    <p:sldId id="4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584" userDrawn="1">
          <p15:clr>
            <a:srgbClr val="A4A3A4"/>
          </p15:clr>
        </p15:guide>
        <p15:guide id="6" orient="horz" pos="35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3591FF-C809-A475-1FF6-E25054CC424B}" name="Ashley Becker" initials="AB" userId="S::abecker@hfma.org::216aeaa0-7492-45ec-99f6-666f66c0df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hael Chorvat" initials="MC [3]" lastIdx="1" clrIdx="6"/>
  <p:cmAuthor id="1" name="Alven Weil" initials="AW" lastIdx="30" clrIdx="0"/>
  <p:cmAuthor id="8" name="Michael Chorvat" initials="MC [4]" lastIdx="1" clrIdx="7"/>
  <p:cmAuthor id="2" name="Charles Dickinson" initials="CD" lastIdx="9" clrIdx="1"/>
  <p:cmAuthor id="9" name="Michael Chorvat" initials="MC [5]" lastIdx="1" clrIdx="8"/>
  <p:cmAuthor id="3" name="Alven Weil" initials="AW [2]" lastIdx="22" clrIdx="2"/>
  <p:cmAuthor id="10" name="Morgan Guthrie" initials="MG" lastIdx="2" clrIdx="9">
    <p:extLst>
      <p:ext uri="{19B8F6BF-5375-455C-9EA6-DF929625EA0E}">
        <p15:presenceInfo xmlns:p15="http://schemas.microsoft.com/office/powerpoint/2012/main" userId="S::mguthrie@guidehouse.com::74dd073c-4db1-41d7-ac37-a6a2aa936696" providerId="AD"/>
      </p:ext>
    </p:extLst>
  </p:cmAuthor>
  <p:cmAuthor id="4" name="Robert Green" initials="RG" lastIdx="8" clrIdx="3"/>
  <p:cmAuthor id="5" name="Michael Chorvat" initials="MC" lastIdx="6" clrIdx="4"/>
  <p:cmAuthor id="6" name="Michael Chorvat" initials="MC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5B9BD5"/>
    <a:srgbClr val="FFC000"/>
    <a:srgbClr val="FAC800"/>
    <a:srgbClr val="476E2D"/>
    <a:srgbClr val="FF7100"/>
    <a:srgbClr val="70AD47"/>
    <a:srgbClr val="FA9600"/>
    <a:srgbClr val="7030A0"/>
    <a:srgbClr val="ED3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4680"/>
  </p:normalViewPr>
  <p:slideViewPr>
    <p:cSldViewPr snapToGrid="0">
      <p:cViewPr varScale="1">
        <p:scale>
          <a:sx n="108" d="100"/>
          <a:sy n="108" d="100"/>
        </p:scale>
        <p:origin x="480" y="78"/>
      </p:cViewPr>
      <p:guideLst>
        <p:guide pos="3840"/>
        <p:guide orient="horz" pos="1584"/>
        <p:guide orient="horz" pos="35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1835579824488"/>
          <c:y val="0"/>
          <c:w val="0.79638888812074315"/>
          <c:h val="0.89468074033144884"/>
        </c:manualLayout>
      </c:layout>
      <c:barChart>
        <c:barDir val="bar"/>
        <c:grouping val="clustered"/>
        <c:varyColors val="0"/>
        <c:ser>
          <c:idx val="0"/>
          <c:order val="0"/>
          <c:tx>
            <c:strRef>
              <c:f>Sheet1!$B$1</c:f>
              <c:strCache>
                <c:ptCount val="1"/>
                <c:pt idx="0">
                  <c:v>0.364</c:v>
                </c:pt>
              </c:strCache>
            </c:strRef>
          </c:tx>
          <c:spPr>
            <a:solidFill>
              <a:srgbClr val="00B0F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9986-B945-9B1C-85AA5CF1BA6B}"/>
              </c:ext>
            </c:extLst>
          </c:dPt>
          <c:dPt>
            <c:idx val="1"/>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9986-B945-9B1C-85AA5CF1BA6B}"/>
              </c:ext>
            </c:extLst>
          </c:dPt>
          <c:dPt>
            <c:idx val="2"/>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9986-B945-9B1C-85AA5CF1BA6B}"/>
              </c:ext>
            </c:extLst>
          </c:dPt>
          <c:dPt>
            <c:idx val="3"/>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9986-B945-9B1C-85AA5CF1BA6B}"/>
              </c:ext>
            </c:extLst>
          </c:dPt>
          <c:dPt>
            <c:idx val="4"/>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9986-B945-9B1C-85AA5CF1BA6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&gt;71%</c:v>
                </c:pt>
                <c:pt idx="1">
                  <c:v>31%-70%</c:v>
                </c:pt>
                <c:pt idx="2">
                  <c:v>13% - 30%</c:v>
                </c:pt>
                <c:pt idx="3">
                  <c:v>0%-12%</c:v>
                </c:pt>
                <c:pt idx="4">
                  <c:v>My Tracking System Doesn’t Receive Audits Electronically</c:v>
                </c:pt>
              </c:strCache>
            </c:strRef>
          </c:cat>
          <c:val>
            <c:numRef>
              <c:f>Sheet1!$B$2:$B$6</c:f>
              <c:numCache>
                <c:formatCode>General</c:formatCode>
                <c:ptCount val="5"/>
                <c:pt idx="0">
                  <c:v>6.6000000000000003E-2</c:v>
                </c:pt>
                <c:pt idx="1">
                  <c:v>8.4000000000000005E-2</c:v>
                </c:pt>
                <c:pt idx="2">
                  <c:v>0.13800000000000001</c:v>
                </c:pt>
                <c:pt idx="3">
                  <c:v>0.33500000000000002</c:v>
                </c:pt>
                <c:pt idx="4">
                  <c:v>0.377</c:v>
                </c:pt>
              </c:numCache>
            </c:numRef>
          </c:val>
          <c:extLst>
            <c:ext xmlns:c16="http://schemas.microsoft.com/office/drawing/2014/chart" uri="{C3380CC4-5D6E-409C-BE32-E72D297353CC}">
              <c16:uniqueId val="{0000000A-9986-B945-9B1C-85AA5CF1BA6B}"/>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25573721488618E-2"/>
          <c:y val="0.18673766325087468"/>
          <c:w val="0.97534885255702275"/>
          <c:h val="0.35950539009218502"/>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E76C-9747-BED6-D8F2EEC38116}"/>
              </c:ext>
            </c:extLst>
          </c:dPt>
          <c:dPt>
            <c:idx val="1"/>
            <c:invertIfNegative val="0"/>
            <c:bubble3D val="0"/>
            <c:spPr>
              <a:solidFill>
                <a:srgbClr val="FA9600"/>
              </a:solidFill>
              <a:ln>
                <a:noFill/>
              </a:ln>
              <a:effectLst/>
            </c:spPr>
            <c:extLst>
              <c:ext xmlns:c16="http://schemas.microsoft.com/office/drawing/2014/chart" uri="{C3380CC4-5D6E-409C-BE32-E72D297353CC}">
                <c16:uniqueId val="{00000003-E76C-9747-BED6-D8F2EEC38116}"/>
              </c:ext>
            </c:extLst>
          </c:dPt>
          <c:dPt>
            <c:idx val="2"/>
            <c:invertIfNegative val="0"/>
            <c:bubble3D val="0"/>
            <c:spPr>
              <a:solidFill>
                <a:srgbClr val="00B0F0"/>
              </a:solidFill>
              <a:ln>
                <a:noFill/>
              </a:ln>
              <a:effectLst/>
            </c:spPr>
            <c:extLst>
              <c:ext xmlns:c16="http://schemas.microsoft.com/office/drawing/2014/chart" uri="{C3380CC4-5D6E-409C-BE32-E72D297353CC}">
                <c16:uniqueId val="{00000005-E76C-9747-BED6-D8F2EEC38116}"/>
              </c:ext>
            </c:extLst>
          </c:dPt>
          <c:dPt>
            <c:idx val="4"/>
            <c:invertIfNegative val="0"/>
            <c:bubble3D val="0"/>
            <c:spPr>
              <a:solidFill>
                <a:srgbClr val="7030A0"/>
              </a:solidFill>
              <a:ln>
                <a:noFill/>
              </a:ln>
              <a:effectLst/>
            </c:spPr>
            <c:extLst>
              <c:ext xmlns:c16="http://schemas.microsoft.com/office/drawing/2014/chart" uri="{C3380CC4-5D6E-409C-BE32-E72D297353CC}">
                <c16:uniqueId val="{00000007-E76C-9747-BED6-D8F2EEC38116}"/>
              </c:ext>
            </c:extLst>
          </c:dPt>
          <c:dPt>
            <c:idx val="5"/>
            <c:invertIfNegative val="0"/>
            <c:bubble3D val="0"/>
            <c:spPr>
              <a:solidFill>
                <a:srgbClr val="FF0000"/>
              </a:solidFill>
              <a:ln>
                <a:noFill/>
              </a:ln>
              <a:effectLst/>
            </c:spPr>
            <c:extLst>
              <c:ext xmlns:c16="http://schemas.microsoft.com/office/drawing/2014/chart" uri="{C3380CC4-5D6E-409C-BE32-E72D297353CC}">
                <c16:uniqueId val="{00000009-E76C-9747-BED6-D8F2EEC3811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Essential - Fully Independent Systems are Sometimes Preferred, So We Do Not Consider Interoperability</c:v>
                </c:pt>
                <c:pt idx="1">
                  <c:v>Less Essential - We Look for Systems that Best Meet the Need for a Given Area in the Revenue Cycle, and interopability Comes Second</c:v>
                </c:pt>
                <c:pt idx="2">
                  <c:v>Somewhat Essential - We Look for Interoperability and Leverage it When Available</c:v>
                </c:pt>
                <c:pt idx="3">
                  <c:v>Essential - All of Our Systems that Touch on Revenue Cycle Need to Share Data</c:v>
                </c:pt>
              </c:strCache>
            </c:strRef>
          </c:cat>
          <c:val>
            <c:numRef>
              <c:f>Sheet1!$B$2:$B$5</c:f>
              <c:numCache>
                <c:formatCode>General</c:formatCode>
                <c:ptCount val="4"/>
                <c:pt idx="0">
                  <c:v>5.0999999999999997E-2</c:v>
                </c:pt>
                <c:pt idx="1">
                  <c:v>0.10299999999999999</c:v>
                </c:pt>
                <c:pt idx="2">
                  <c:v>0.308</c:v>
                </c:pt>
                <c:pt idx="3">
                  <c:v>0.53800000000000003</c:v>
                </c:pt>
              </c:numCache>
            </c:numRef>
          </c:val>
          <c:extLst>
            <c:ext xmlns:c16="http://schemas.microsoft.com/office/drawing/2014/chart" uri="{C3380CC4-5D6E-409C-BE32-E72D297353CC}">
              <c16:uniqueId val="{0000000A-E76C-9747-BED6-D8F2EEC38116}"/>
            </c:ext>
          </c:extLst>
        </c:ser>
        <c:dLbls>
          <c:dLblPos val="outEnd"/>
          <c:showLegendKey val="0"/>
          <c:showVal val="1"/>
          <c:showCatName val="0"/>
          <c:showSerName val="0"/>
          <c:showPercent val="0"/>
          <c:showBubbleSize val="0"/>
        </c:dLbls>
        <c:gapWidth val="17"/>
        <c:overlap val="-27"/>
        <c:axId val="1613159392"/>
        <c:axId val="1613161072"/>
      </c:barChart>
      <c:catAx>
        <c:axId val="1613159392"/>
        <c:scaling>
          <c:orientation val="minMax"/>
        </c:scaling>
        <c:delete val="1"/>
        <c:axPos val="b"/>
        <c:numFmt formatCode="General" sourceLinked="1"/>
        <c:majorTickMark val="out"/>
        <c:minorTickMark val="none"/>
        <c:tickLblPos val="nextTo"/>
        <c:crossAx val="1613161072"/>
        <c:crosses val="autoZero"/>
        <c:auto val="1"/>
        <c:lblAlgn val="ctr"/>
        <c:lblOffset val="100"/>
        <c:noMultiLvlLbl val="0"/>
      </c:catAx>
      <c:valAx>
        <c:axId val="1613161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315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25573721488618E-2"/>
          <c:y val="0.18673766325087468"/>
          <c:w val="0.97534885255702275"/>
          <c:h val="0.35950539009218502"/>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E76C-9747-BED6-D8F2EEC38116}"/>
              </c:ext>
            </c:extLst>
          </c:dPt>
          <c:dPt>
            <c:idx val="1"/>
            <c:invertIfNegative val="0"/>
            <c:bubble3D val="0"/>
            <c:spPr>
              <a:solidFill>
                <a:srgbClr val="FA9600"/>
              </a:solidFill>
              <a:ln>
                <a:noFill/>
              </a:ln>
              <a:effectLst/>
            </c:spPr>
            <c:extLst>
              <c:ext xmlns:c16="http://schemas.microsoft.com/office/drawing/2014/chart" uri="{C3380CC4-5D6E-409C-BE32-E72D297353CC}">
                <c16:uniqueId val="{00000003-E76C-9747-BED6-D8F2EEC38116}"/>
              </c:ext>
            </c:extLst>
          </c:dPt>
          <c:dPt>
            <c:idx val="2"/>
            <c:invertIfNegative val="0"/>
            <c:bubble3D val="0"/>
            <c:spPr>
              <a:solidFill>
                <a:srgbClr val="00B0F0"/>
              </a:solidFill>
              <a:ln>
                <a:noFill/>
              </a:ln>
              <a:effectLst/>
            </c:spPr>
            <c:extLst>
              <c:ext xmlns:c16="http://schemas.microsoft.com/office/drawing/2014/chart" uri="{C3380CC4-5D6E-409C-BE32-E72D297353CC}">
                <c16:uniqueId val="{00000005-E76C-9747-BED6-D8F2EEC38116}"/>
              </c:ext>
            </c:extLst>
          </c:dPt>
          <c:dPt>
            <c:idx val="4"/>
            <c:invertIfNegative val="0"/>
            <c:bubble3D val="0"/>
            <c:spPr>
              <a:solidFill>
                <a:srgbClr val="7030A0"/>
              </a:solidFill>
              <a:ln>
                <a:noFill/>
              </a:ln>
              <a:effectLst/>
            </c:spPr>
            <c:extLst>
              <c:ext xmlns:c16="http://schemas.microsoft.com/office/drawing/2014/chart" uri="{C3380CC4-5D6E-409C-BE32-E72D297353CC}">
                <c16:uniqueId val="{00000007-E76C-9747-BED6-D8F2EEC38116}"/>
              </c:ext>
            </c:extLst>
          </c:dPt>
          <c:dPt>
            <c:idx val="5"/>
            <c:invertIfNegative val="0"/>
            <c:bubble3D val="0"/>
            <c:spPr>
              <a:solidFill>
                <a:srgbClr val="FF0000"/>
              </a:solidFill>
              <a:ln>
                <a:noFill/>
              </a:ln>
              <a:effectLst/>
            </c:spPr>
            <c:extLst>
              <c:ext xmlns:c16="http://schemas.microsoft.com/office/drawing/2014/chart" uri="{C3380CC4-5D6E-409C-BE32-E72D297353CC}">
                <c16:uniqueId val="{00000009-E76C-9747-BED6-D8F2EEC3811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Essential - Fully Independent Systems are Sometimes Preferred, So We Do Not Consider Interoperability</c:v>
                </c:pt>
                <c:pt idx="1">
                  <c:v>Less Essential - We Look for Systems that Best Meet the Need for a Given Area in the Revenue Cycle, and interopability Comes Second</c:v>
                </c:pt>
                <c:pt idx="2">
                  <c:v>Somewhat Essential - We Look for Interoperability and Leverage it When Available</c:v>
                </c:pt>
                <c:pt idx="3">
                  <c:v>Essential - All of Our Systems that Touch on Revenue Cycle Need to Share Data</c:v>
                </c:pt>
              </c:strCache>
            </c:strRef>
          </c:cat>
          <c:val>
            <c:numRef>
              <c:f>Sheet1!$B$2:$B$5</c:f>
              <c:numCache>
                <c:formatCode>General</c:formatCode>
                <c:ptCount val="4"/>
                <c:pt idx="0">
                  <c:v>1.9E-2</c:v>
                </c:pt>
                <c:pt idx="1">
                  <c:v>4.7E-2</c:v>
                </c:pt>
                <c:pt idx="2">
                  <c:v>0.38700000000000001</c:v>
                </c:pt>
                <c:pt idx="3">
                  <c:v>0.54700000000000004</c:v>
                </c:pt>
              </c:numCache>
            </c:numRef>
          </c:val>
          <c:extLst>
            <c:ext xmlns:c16="http://schemas.microsoft.com/office/drawing/2014/chart" uri="{C3380CC4-5D6E-409C-BE32-E72D297353CC}">
              <c16:uniqueId val="{0000000A-E76C-9747-BED6-D8F2EEC38116}"/>
            </c:ext>
          </c:extLst>
        </c:ser>
        <c:dLbls>
          <c:dLblPos val="outEnd"/>
          <c:showLegendKey val="0"/>
          <c:showVal val="1"/>
          <c:showCatName val="0"/>
          <c:showSerName val="0"/>
          <c:showPercent val="0"/>
          <c:showBubbleSize val="0"/>
        </c:dLbls>
        <c:gapWidth val="17"/>
        <c:overlap val="-27"/>
        <c:axId val="1613159392"/>
        <c:axId val="1613161072"/>
      </c:barChart>
      <c:catAx>
        <c:axId val="1613159392"/>
        <c:scaling>
          <c:orientation val="minMax"/>
        </c:scaling>
        <c:delete val="1"/>
        <c:axPos val="b"/>
        <c:numFmt formatCode="General" sourceLinked="1"/>
        <c:majorTickMark val="out"/>
        <c:minorTickMark val="none"/>
        <c:tickLblPos val="nextTo"/>
        <c:crossAx val="1613161072"/>
        <c:crosses val="autoZero"/>
        <c:auto val="1"/>
        <c:lblAlgn val="ctr"/>
        <c:lblOffset val="100"/>
        <c:noMultiLvlLbl val="0"/>
      </c:catAx>
      <c:valAx>
        <c:axId val="1613161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315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25573721488618E-2"/>
          <c:y val="0.18673766325087468"/>
          <c:w val="0.97534885255702275"/>
          <c:h val="0.35950539009218502"/>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E76C-9747-BED6-D8F2EEC38116}"/>
              </c:ext>
            </c:extLst>
          </c:dPt>
          <c:dPt>
            <c:idx val="1"/>
            <c:invertIfNegative val="0"/>
            <c:bubble3D val="0"/>
            <c:spPr>
              <a:solidFill>
                <a:srgbClr val="FA9600"/>
              </a:solidFill>
              <a:ln>
                <a:noFill/>
              </a:ln>
              <a:effectLst/>
            </c:spPr>
            <c:extLst>
              <c:ext xmlns:c16="http://schemas.microsoft.com/office/drawing/2014/chart" uri="{C3380CC4-5D6E-409C-BE32-E72D297353CC}">
                <c16:uniqueId val="{00000003-E76C-9747-BED6-D8F2EEC38116}"/>
              </c:ext>
            </c:extLst>
          </c:dPt>
          <c:dPt>
            <c:idx val="2"/>
            <c:invertIfNegative val="0"/>
            <c:bubble3D val="0"/>
            <c:spPr>
              <a:solidFill>
                <a:srgbClr val="00B0F0"/>
              </a:solidFill>
              <a:ln>
                <a:noFill/>
              </a:ln>
              <a:effectLst/>
            </c:spPr>
            <c:extLst>
              <c:ext xmlns:c16="http://schemas.microsoft.com/office/drawing/2014/chart" uri="{C3380CC4-5D6E-409C-BE32-E72D297353CC}">
                <c16:uniqueId val="{00000005-E76C-9747-BED6-D8F2EEC38116}"/>
              </c:ext>
            </c:extLst>
          </c:dPt>
          <c:dPt>
            <c:idx val="4"/>
            <c:invertIfNegative val="0"/>
            <c:bubble3D val="0"/>
            <c:spPr>
              <a:solidFill>
                <a:srgbClr val="7030A0"/>
              </a:solidFill>
              <a:ln>
                <a:noFill/>
              </a:ln>
              <a:effectLst/>
            </c:spPr>
            <c:extLst>
              <c:ext xmlns:c16="http://schemas.microsoft.com/office/drawing/2014/chart" uri="{C3380CC4-5D6E-409C-BE32-E72D297353CC}">
                <c16:uniqueId val="{00000007-E76C-9747-BED6-D8F2EEC38116}"/>
              </c:ext>
            </c:extLst>
          </c:dPt>
          <c:dPt>
            <c:idx val="5"/>
            <c:invertIfNegative val="0"/>
            <c:bubble3D val="0"/>
            <c:spPr>
              <a:solidFill>
                <a:srgbClr val="FF0000"/>
              </a:solidFill>
              <a:ln>
                <a:noFill/>
              </a:ln>
              <a:effectLst/>
            </c:spPr>
            <c:extLst>
              <c:ext xmlns:c16="http://schemas.microsoft.com/office/drawing/2014/chart" uri="{C3380CC4-5D6E-409C-BE32-E72D297353CC}">
                <c16:uniqueId val="{00000009-E76C-9747-BED6-D8F2EEC38116}"/>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Essential - Fully Independent Systems are Sometimes Preferred, So We Do Not Consider Interoperability</c:v>
                </c:pt>
                <c:pt idx="1">
                  <c:v>Less Essential - We Look for Systems that Best Meet the Need for a Given Area in the Revenue Cycle, and interopability Comes Second</c:v>
                </c:pt>
                <c:pt idx="2">
                  <c:v>Somewhat Essential - We Look for Interoperability and Leverage it When Available</c:v>
                </c:pt>
                <c:pt idx="3">
                  <c:v>Essential - All of Our Systems that Touch on Revenue Cycle Need to Share Data</c:v>
                </c:pt>
              </c:strCache>
            </c:strRef>
          </c:cat>
          <c:val>
            <c:numRef>
              <c:f>Sheet1!$B$2:$B$5</c:f>
              <c:numCache>
                <c:formatCode>General</c:formatCode>
                <c:ptCount val="4"/>
                <c:pt idx="0">
                  <c:v>3.3000000000000002E-2</c:v>
                </c:pt>
                <c:pt idx="1">
                  <c:v>6.7000000000000004E-2</c:v>
                </c:pt>
                <c:pt idx="2">
                  <c:v>0.378</c:v>
                </c:pt>
                <c:pt idx="3">
                  <c:v>0.52200000000000002</c:v>
                </c:pt>
              </c:numCache>
            </c:numRef>
          </c:val>
          <c:extLst>
            <c:ext xmlns:c16="http://schemas.microsoft.com/office/drawing/2014/chart" uri="{C3380CC4-5D6E-409C-BE32-E72D297353CC}">
              <c16:uniqueId val="{0000000A-E76C-9747-BED6-D8F2EEC38116}"/>
            </c:ext>
          </c:extLst>
        </c:ser>
        <c:dLbls>
          <c:dLblPos val="outEnd"/>
          <c:showLegendKey val="0"/>
          <c:showVal val="1"/>
          <c:showCatName val="0"/>
          <c:showSerName val="0"/>
          <c:showPercent val="0"/>
          <c:showBubbleSize val="0"/>
        </c:dLbls>
        <c:gapWidth val="17"/>
        <c:overlap val="-27"/>
        <c:axId val="1613159392"/>
        <c:axId val="1613161072"/>
      </c:barChart>
      <c:catAx>
        <c:axId val="1613159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13161072"/>
        <c:crosses val="autoZero"/>
        <c:auto val="1"/>
        <c:lblAlgn val="ctr"/>
        <c:lblOffset val="100"/>
        <c:noMultiLvlLbl val="0"/>
      </c:catAx>
      <c:valAx>
        <c:axId val="1613161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315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25573721488618E-2"/>
          <c:y val="0.11779826519913297"/>
          <c:w val="0.97534885255702275"/>
          <c:h val="0.64735514479570178"/>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82AA-824A-8CFD-0B55CC3A620C}"/>
              </c:ext>
            </c:extLst>
          </c:dPt>
          <c:dPt>
            <c:idx val="1"/>
            <c:invertIfNegative val="0"/>
            <c:bubble3D val="0"/>
            <c:spPr>
              <a:solidFill>
                <a:srgbClr val="FA9600"/>
              </a:solidFill>
              <a:ln>
                <a:noFill/>
              </a:ln>
              <a:effectLst/>
            </c:spPr>
            <c:extLst>
              <c:ext xmlns:c16="http://schemas.microsoft.com/office/drawing/2014/chart" uri="{C3380CC4-5D6E-409C-BE32-E72D297353CC}">
                <c16:uniqueId val="{00000003-82AA-824A-8CFD-0B55CC3A620C}"/>
              </c:ext>
            </c:extLst>
          </c:dPt>
          <c:dPt>
            <c:idx val="2"/>
            <c:invertIfNegative val="0"/>
            <c:bubble3D val="0"/>
            <c:spPr>
              <a:solidFill>
                <a:srgbClr val="00B0F0"/>
              </a:solidFill>
              <a:ln>
                <a:noFill/>
              </a:ln>
              <a:effectLst/>
            </c:spPr>
            <c:extLst>
              <c:ext xmlns:c16="http://schemas.microsoft.com/office/drawing/2014/chart" uri="{C3380CC4-5D6E-409C-BE32-E72D297353CC}">
                <c16:uniqueId val="{00000005-82AA-824A-8CFD-0B55CC3A620C}"/>
              </c:ext>
            </c:extLst>
          </c:dPt>
          <c:dPt>
            <c:idx val="4"/>
            <c:invertIfNegative val="0"/>
            <c:bubble3D val="0"/>
            <c:spPr>
              <a:solidFill>
                <a:srgbClr val="7030A0"/>
              </a:solidFill>
              <a:ln>
                <a:noFill/>
              </a:ln>
              <a:effectLst/>
            </c:spPr>
            <c:extLst>
              <c:ext xmlns:c16="http://schemas.microsoft.com/office/drawing/2014/chart" uri="{C3380CC4-5D6E-409C-BE32-E72D297353CC}">
                <c16:uniqueId val="{00000007-82AA-824A-8CFD-0B55CC3A620C}"/>
              </c:ext>
            </c:extLst>
          </c:dPt>
          <c:dPt>
            <c:idx val="5"/>
            <c:invertIfNegative val="0"/>
            <c:bubble3D val="0"/>
            <c:spPr>
              <a:solidFill>
                <a:srgbClr val="FF0000"/>
              </a:solidFill>
              <a:ln>
                <a:noFill/>
              </a:ln>
              <a:effectLst/>
            </c:spPr>
            <c:extLst>
              <c:ext xmlns:c16="http://schemas.microsoft.com/office/drawing/2014/chart" uri="{C3380CC4-5D6E-409C-BE32-E72D297353CC}">
                <c16:uniqueId val="{00000009-82AA-824A-8CFD-0B55CC3A620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&lt;$500M in Annual Net Patient Revenue</c:v>
                </c:pt>
                <c:pt idx="1">
                  <c:v>$500M - $1B in Annual Net Patient Revenue</c:v>
                </c:pt>
                <c:pt idx="2">
                  <c:v>$1B - $10B in Annual Net Patient Revenue</c:v>
                </c:pt>
                <c:pt idx="3">
                  <c:v>&gt;$10B in Annual Net Patient Revenue</c:v>
                </c:pt>
              </c:strCache>
            </c:strRef>
          </c:cat>
          <c:val>
            <c:numRef>
              <c:f>Sheet1!$B$2:$B$5</c:f>
              <c:numCache>
                <c:formatCode>General</c:formatCode>
                <c:ptCount val="4"/>
                <c:pt idx="0">
                  <c:v>0.439</c:v>
                </c:pt>
                <c:pt idx="1">
                  <c:v>0.17899999999999999</c:v>
                </c:pt>
                <c:pt idx="2">
                  <c:v>7.0999999999999994E-2</c:v>
                </c:pt>
                <c:pt idx="3">
                  <c:v>0</c:v>
                </c:pt>
              </c:numCache>
            </c:numRef>
          </c:val>
          <c:extLst>
            <c:ext xmlns:c16="http://schemas.microsoft.com/office/drawing/2014/chart" uri="{C3380CC4-5D6E-409C-BE32-E72D297353CC}">
              <c16:uniqueId val="{0000000A-82AA-824A-8CFD-0B55CC3A620C}"/>
            </c:ext>
          </c:extLst>
        </c:ser>
        <c:dLbls>
          <c:dLblPos val="outEnd"/>
          <c:showLegendKey val="0"/>
          <c:showVal val="1"/>
          <c:showCatName val="0"/>
          <c:showSerName val="0"/>
          <c:showPercent val="0"/>
          <c:showBubbleSize val="0"/>
        </c:dLbls>
        <c:gapWidth val="17"/>
        <c:overlap val="-27"/>
        <c:axId val="1613159392"/>
        <c:axId val="1613161072"/>
      </c:barChart>
      <c:catAx>
        <c:axId val="1613159392"/>
        <c:scaling>
          <c:orientation val="minMax"/>
        </c:scaling>
        <c:delete val="1"/>
        <c:axPos val="b"/>
        <c:numFmt formatCode="General" sourceLinked="1"/>
        <c:majorTickMark val="out"/>
        <c:minorTickMark val="none"/>
        <c:tickLblPos val="nextTo"/>
        <c:crossAx val="1613161072"/>
        <c:crosses val="autoZero"/>
        <c:auto val="1"/>
        <c:lblAlgn val="ctr"/>
        <c:lblOffset val="100"/>
        <c:noMultiLvlLbl val="0"/>
      </c:catAx>
      <c:valAx>
        <c:axId val="1613161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315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25573721488618E-2"/>
          <c:y val="0.11779826519913297"/>
          <c:w val="0.97534885255702275"/>
          <c:h val="0.64735514479570178"/>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0832-A84F-B2FF-A9388CEB6689}"/>
              </c:ext>
            </c:extLst>
          </c:dPt>
          <c:dPt>
            <c:idx val="1"/>
            <c:invertIfNegative val="0"/>
            <c:bubble3D val="0"/>
            <c:spPr>
              <a:solidFill>
                <a:srgbClr val="FA9600"/>
              </a:solidFill>
              <a:ln>
                <a:noFill/>
              </a:ln>
              <a:effectLst/>
            </c:spPr>
            <c:extLst>
              <c:ext xmlns:c16="http://schemas.microsoft.com/office/drawing/2014/chart" uri="{C3380CC4-5D6E-409C-BE32-E72D297353CC}">
                <c16:uniqueId val="{00000003-0832-A84F-B2FF-A9388CEB6689}"/>
              </c:ext>
            </c:extLst>
          </c:dPt>
          <c:dPt>
            <c:idx val="2"/>
            <c:invertIfNegative val="0"/>
            <c:bubble3D val="0"/>
            <c:spPr>
              <a:solidFill>
                <a:srgbClr val="00B0F0"/>
              </a:solidFill>
              <a:ln>
                <a:noFill/>
              </a:ln>
              <a:effectLst/>
            </c:spPr>
            <c:extLst>
              <c:ext xmlns:c16="http://schemas.microsoft.com/office/drawing/2014/chart" uri="{C3380CC4-5D6E-409C-BE32-E72D297353CC}">
                <c16:uniqueId val="{00000005-0832-A84F-B2FF-A9388CEB6689}"/>
              </c:ext>
            </c:extLst>
          </c:dPt>
          <c:dPt>
            <c:idx val="4"/>
            <c:invertIfNegative val="0"/>
            <c:bubble3D val="0"/>
            <c:spPr>
              <a:solidFill>
                <a:srgbClr val="7030A0"/>
              </a:solidFill>
              <a:ln>
                <a:noFill/>
              </a:ln>
              <a:effectLst/>
            </c:spPr>
            <c:extLst>
              <c:ext xmlns:c16="http://schemas.microsoft.com/office/drawing/2014/chart" uri="{C3380CC4-5D6E-409C-BE32-E72D297353CC}">
                <c16:uniqueId val="{00000007-0832-A84F-B2FF-A9388CEB6689}"/>
              </c:ext>
            </c:extLst>
          </c:dPt>
          <c:dPt>
            <c:idx val="5"/>
            <c:invertIfNegative val="0"/>
            <c:bubble3D val="0"/>
            <c:spPr>
              <a:solidFill>
                <a:srgbClr val="FF0000"/>
              </a:solidFill>
              <a:ln>
                <a:noFill/>
              </a:ln>
              <a:effectLst/>
            </c:spPr>
            <c:extLst>
              <c:ext xmlns:c16="http://schemas.microsoft.com/office/drawing/2014/chart" uri="{C3380CC4-5D6E-409C-BE32-E72D297353CC}">
                <c16:uniqueId val="{00000009-0832-A84F-B2FF-A9388CEB668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&lt;$500M in Annual Net Patient Revenue</c:v>
                </c:pt>
                <c:pt idx="1">
                  <c:v>$500M - $1B in Annual Net Patient Revenue</c:v>
                </c:pt>
                <c:pt idx="2">
                  <c:v>$1B - $10B in Annual Net Patient Revenue</c:v>
                </c:pt>
                <c:pt idx="3">
                  <c:v>&gt;$10B in Annual Net Patient Revenue</c:v>
                </c:pt>
              </c:strCache>
            </c:strRef>
          </c:cat>
          <c:val>
            <c:numRef>
              <c:f>Sheet1!$B$2:$B$5</c:f>
              <c:numCache>
                <c:formatCode>General</c:formatCode>
                <c:ptCount val="4"/>
                <c:pt idx="0">
                  <c:v>0.56100000000000005</c:v>
                </c:pt>
                <c:pt idx="1">
                  <c:v>0.82099999999999995</c:v>
                </c:pt>
                <c:pt idx="2">
                  <c:v>0.92900000000000005</c:v>
                </c:pt>
                <c:pt idx="3">
                  <c:v>1</c:v>
                </c:pt>
              </c:numCache>
            </c:numRef>
          </c:val>
          <c:extLst>
            <c:ext xmlns:c16="http://schemas.microsoft.com/office/drawing/2014/chart" uri="{C3380CC4-5D6E-409C-BE32-E72D297353CC}">
              <c16:uniqueId val="{0000000A-0832-A84F-B2FF-A9388CEB6689}"/>
            </c:ext>
          </c:extLst>
        </c:ser>
        <c:dLbls>
          <c:dLblPos val="outEnd"/>
          <c:showLegendKey val="0"/>
          <c:showVal val="1"/>
          <c:showCatName val="0"/>
          <c:showSerName val="0"/>
          <c:showPercent val="0"/>
          <c:showBubbleSize val="0"/>
        </c:dLbls>
        <c:gapWidth val="17"/>
        <c:overlap val="-27"/>
        <c:axId val="1613159392"/>
        <c:axId val="1613161072"/>
      </c:barChart>
      <c:catAx>
        <c:axId val="1613159392"/>
        <c:scaling>
          <c:orientation val="minMax"/>
        </c:scaling>
        <c:delete val="1"/>
        <c:axPos val="b"/>
        <c:numFmt formatCode="General" sourceLinked="1"/>
        <c:majorTickMark val="out"/>
        <c:minorTickMark val="none"/>
        <c:tickLblPos val="nextTo"/>
        <c:crossAx val="1613161072"/>
        <c:crosses val="autoZero"/>
        <c:auto val="1"/>
        <c:lblAlgn val="ctr"/>
        <c:lblOffset val="100"/>
        <c:noMultiLvlLbl val="0"/>
      </c:catAx>
      <c:valAx>
        <c:axId val="1613161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315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32900090884545"/>
          <c:y val="0"/>
          <c:w val="0.63597815702224225"/>
          <c:h val="0.89468074033144884"/>
        </c:manualLayout>
      </c:layout>
      <c:barChart>
        <c:barDir val="bar"/>
        <c:grouping val="clustered"/>
        <c:varyColors val="0"/>
        <c:ser>
          <c:idx val="0"/>
          <c:order val="0"/>
          <c:tx>
            <c:strRef>
              <c:f>Sheet1!$B$1</c:f>
              <c:strCache>
                <c:ptCount val="1"/>
                <c:pt idx="0">
                  <c:v>Series 1</c:v>
                </c:pt>
              </c:strCache>
            </c:strRef>
          </c:tx>
          <c:spPr>
            <a:solidFill>
              <a:srgbClr val="7030A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CADB-7C43-9139-371AB7E37037}"/>
              </c:ext>
            </c:extLst>
          </c:dPt>
          <c:dPt>
            <c:idx val="1"/>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CADB-7C43-9139-371AB7E37037}"/>
              </c:ext>
            </c:extLst>
          </c:dPt>
          <c:dPt>
            <c:idx val="2"/>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CADB-7C43-9139-371AB7E37037}"/>
              </c:ext>
            </c:extLst>
          </c:dPt>
          <c:dPt>
            <c:idx val="3"/>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CADB-7C43-9139-371AB7E37037}"/>
              </c:ext>
            </c:extLst>
          </c:dPt>
          <c:dPt>
            <c:idx val="4"/>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CADB-7C43-9139-371AB7E3703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 evaluate financial risk exposure by… 
(Please be specific)</c:v>
                </c:pt>
                <c:pt idx="1">
                  <c:v>We do not or cannot evaluate financial risk exposure for clinical avoidable denials to identify and address root causes of lost revnue and preempt future losses.</c:v>
                </c:pt>
              </c:strCache>
            </c:strRef>
          </c:cat>
          <c:val>
            <c:numRef>
              <c:f>Sheet1!$B$2:$B$3</c:f>
              <c:numCache>
                <c:formatCode>General</c:formatCode>
                <c:ptCount val="2"/>
                <c:pt idx="0">
                  <c:v>0.76500000000000001</c:v>
                </c:pt>
                <c:pt idx="1">
                  <c:v>0.23499999999999999</c:v>
                </c:pt>
              </c:numCache>
            </c:numRef>
          </c:val>
          <c:extLst>
            <c:ext xmlns:c16="http://schemas.microsoft.com/office/drawing/2014/chart" uri="{C3380CC4-5D6E-409C-BE32-E72D297353CC}">
              <c16:uniqueId val="{0000000A-CADB-7C43-9139-371AB7E37037}"/>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574375197891"/>
          <c:y val="0"/>
          <c:w val="0.70494972041129855"/>
          <c:h val="0.89468074033144884"/>
        </c:manualLayout>
      </c:layout>
      <c:barChart>
        <c:barDir val="bar"/>
        <c:grouping val="clustered"/>
        <c:varyColors val="0"/>
        <c:ser>
          <c:idx val="0"/>
          <c:order val="0"/>
          <c:tx>
            <c:strRef>
              <c:f>Sheet1!$B$1</c:f>
              <c:strCache>
                <c:ptCount val="1"/>
                <c:pt idx="0">
                  <c:v>Series 1</c:v>
                </c:pt>
              </c:strCache>
            </c:strRef>
          </c:tx>
          <c:spPr>
            <a:solidFill>
              <a:srgbClr val="7030A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980D-5E49-BB7A-BF810E10655D}"/>
              </c:ext>
            </c:extLst>
          </c:dPt>
          <c:dPt>
            <c:idx val="1"/>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980D-5E49-BB7A-BF810E10655D}"/>
              </c:ext>
            </c:extLst>
          </c:dPt>
          <c:dPt>
            <c:idx val="2"/>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980D-5E49-BB7A-BF810E10655D}"/>
              </c:ext>
            </c:extLst>
          </c:dPt>
          <c:dPt>
            <c:idx val="3"/>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980D-5E49-BB7A-BF810E10655D}"/>
              </c:ext>
            </c:extLst>
          </c:dPt>
          <c:dPt>
            <c:idx val="4"/>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980D-5E49-BB7A-BF810E10655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Appeals</c:v>
                </c:pt>
                <c:pt idx="1">
                  <c:v>Budget in Aggregate for Lost Revenue</c:v>
                </c:pt>
                <c:pt idx="2">
                  <c:v>Ensure Claims are Reviewed Timely</c:v>
                </c:pt>
                <c:pt idx="3">
                  <c:v>Meet with Provider</c:v>
                </c:pt>
                <c:pt idx="4">
                  <c:v>Only Evaluate Hardships</c:v>
                </c:pt>
                <c:pt idx="5">
                  <c:v>Prior Authorization Specialist</c:v>
                </c:pt>
                <c:pt idx="6">
                  <c:v>Set Yearly Goals</c:v>
                </c:pt>
                <c:pt idx="7">
                  <c:v>Special Ed for Sepsis</c:v>
                </c:pt>
                <c:pt idx="8">
                  <c:v>Use of 3rd Party Vendor</c:v>
                </c:pt>
                <c:pt idx="9">
                  <c:v>We are Failing</c:v>
                </c:pt>
                <c:pt idx="10">
                  <c:v>Stay Current with OIG</c:v>
                </c:pt>
                <c:pt idx="11">
                  <c:v>Perform Audits</c:v>
                </c:pt>
                <c:pt idx="12">
                  <c:v>Work with Payers</c:v>
                </c:pt>
                <c:pt idx="13">
                  <c:v>Use Automated Audit Tool</c:v>
                </c:pt>
                <c:pt idx="14">
                  <c:v>Education/Training</c:v>
                </c:pt>
                <c:pt idx="15">
                  <c:v>Committee/Team</c:v>
                </c:pt>
                <c:pt idx="16">
                  <c:v>Weekly/Monthly Denials Analysis/Report</c:v>
                </c:pt>
                <c:pt idx="17">
                  <c:v>Track Trends</c:v>
                </c:pt>
              </c:strCache>
            </c:strRef>
          </c:cat>
          <c:val>
            <c:numRef>
              <c:f>Sheet1!$B$2:$B$19</c:f>
              <c:numCache>
                <c:formatCode>General</c:formatCode>
                <c:ptCount val="18"/>
                <c:pt idx="0">
                  <c:v>8.0000000000000002E-3</c:v>
                </c:pt>
                <c:pt idx="1">
                  <c:v>8.0000000000000002E-3</c:v>
                </c:pt>
                <c:pt idx="2">
                  <c:v>8.0000000000000002E-3</c:v>
                </c:pt>
                <c:pt idx="3">
                  <c:v>8.0000000000000002E-3</c:v>
                </c:pt>
                <c:pt idx="4">
                  <c:v>8.0000000000000002E-3</c:v>
                </c:pt>
                <c:pt idx="5">
                  <c:v>8.0000000000000002E-3</c:v>
                </c:pt>
                <c:pt idx="6">
                  <c:v>8.0000000000000002E-3</c:v>
                </c:pt>
                <c:pt idx="7">
                  <c:v>8.0000000000000002E-3</c:v>
                </c:pt>
                <c:pt idx="8">
                  <c:v>8.0000000000000002E-3</c:v>
                </c:pt>
                <c:pt idx="9">
                  <c:v>8.0000000000000002E-3</c:v>
                </c:pt>
                <c:pt idx="10">
                  <c:v>1.6E-2</c:v>
                </c:pt>
                <c:pt idx="11">
                  <c:v>2.4E-2</c:v>
                </c:pt>
                <c:pt idx="12">
                  <c:v>3.2000000000000001E-2</c:v>
                </c:pt>
                <c:pt idx="13">
                  <c:v>0.104</c:v>
                </c:pt>
                <c:pt idx="14">
                  <c:v>0.13600000000000001</c:v>
                </c:pt>
                <c:pt idx="15">
                  <c:v>0.16800000000000001</c:v>
                </c:pt>
                <c:pt idx="16">
                  <c:v>0.2</c:v>
                </c:pt>
                <c:pt idx="17">
                  <c:v>0.24</c:v>
                </c:pt>
              </c:numCache>
            </c:numRef>
          </c:val>
          <c:extLst>
            <c:ext xmlns:c16="http://schemas.microsoft.com/office/drawing/2014/chart" uri="{C3380CC4-5D6E-409C-BE32-E72D297353CC}">
              <c16:uniqueId val="{0000000A-980D-5E49-BB7A-BF810E10655D}"/>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16786407886669"/>
          <c:y val="0"/>
          <c:w val="0.70713929385222085"/>
          <c:h val="0.89468074033144884"/>
        </c:manualLayout>
      </c:layout>
      <c:barChart>
        <c:barDir val="bar"/>
        <c:grouping val="clustered"/>
        <c:varyColors val="0"/>
        <c:ser>
          <c:idx val="0"/>
          <c:order val="0"/>
          <c:tx>
            <c:strRef>
              <c:f>Sheet1!$B$1</c:f>
              <c:strCache>
                <c:ptCount val="1"/>
                <c:pt idx="0">
                  <c:v>Series 1</c:v>
                </c:pt>
              </c:strCache>
            </c:strRef>
          </c:tx>
          <c:spPr>
            <a:solidFill>
              <a:srgbClr val="7030A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782F-BC44-90F3-65260F86A8BE}"/>
              </c:ext>
            </c:extLst>
          </c:dPt>
          <c:dPt>
            <c:idx val="1"/>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782F-BC44-90F3-65260F86A8BE}"/>
              </c:ext>
            </c:extLst>
          </c:dPt>
          <c:dPt>
            <c:idx val="2"/>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782F-BC44-90F3-65260F86A8BE}"/>
              </c:ext>
            </c:extLst>
          </c:dPt>
          <c:dPt>
            <c:idx val="3"/>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782F-BC44-90F3-65260F86A8BE}"/>
              </c:ext>
            </c:extLst>
          </c:dPt>
          <c:dPt>
            <c:idx val="4"/>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782F-BC44-90F3-65260F86A8B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Appeals</c:v>
                </c:pt>
                <c:pt idx="1">
                  <c:v>Budget in Aggregate for Lost Revenue</c:v>
                </c:pt>
                <c:pt idx="2">
                  <c:v>Ensure Claims are Reviewed Timely</c:v>
                </c:pt>
                <c:pt idx="3">
                  <c:v>Meet with Provider</c:v>
                </c:pt>
                <c:pt idx="4">
                  <c:v>Only Evaluate Hardships</c:v>
                </c:pt>
                <c:pt idx="5">
                  <c:v>Prior Authorization Specialist</c:v>
                </c:pt>
                <c:pt idx="6">
                  <c:v>Set Yearly Goals</c:v>
                </c:pt>
                <c:pt idx="7">
                  <c:v>Special Ed for Sepsis</c:v>
                </c:pt>
                <c:pt idx="8">
                  <c:v>Use of 3rd Party Vendor</c:v>
                </c:pt>
                <c:pt idx="9">
                  <c:v>We are Failing</c:v>
                </c:pt>
                <c:pt idx="10">
                  <c:v>Stay Current with OIG</c:v>
                </c:pt>
                <c:pt idx="11">
                  <c:v>Perform Audits</c:v>
                </c:pt>
                <c:pt idx="12">
                  <c:v>Work with Payers</c:v>
                </c:pt>
                <c:pt idx="13">
                  <c:v>Use Automated Audit Tool</c:v>
                </c:pt>
                <c:pt idx="14">
                  <c:v>Education/Training</c:v>
                </c:pt>
                <c:pt idx="15">
                  <c:v>Committee/Team</c:v>
                </c:pt>
                <c:pt idx="16">
                  <c:v>Weekly/Monthly Denials Analysis/Report</c:v>
                </c:pt>
                <c:pt idx="17">
                  <c:v>Track Trends</c:v>
                </c:pt>
              </c:strCache>
            </c:strRef>
          </c:cat>
          <c:val>
            <c:numRef>
              <c:f>Sheet1!$B$2:$B$19</c:f>
              <c:numCache>
                <c:formatCode>General</c:formatCode>
                <c:ptCount val="18"/>
                <c:pt idx="0">
                  <c:v>0</c:v>
                </c:pt>
                <c:pt idx="1">
                  <c:v>3.1E-2</c:v>
                </c:pt>
                <c:pt idx="2">
                  <c:v>3.1E-2</c:v>
                </c:pt>
                <c:pt idx="3">
                  <c:v>0</c:v>
                </c:pt>
                <c:pt idx="4">
                  <c:v>0</c:v>
                </c:pt>
                <c:pt idx="5">
                  <c:v>0</c:v>
                </c:pt>
                <c:pt idx="6">
                  <c:v>0</c:v>
                </c:pt>
                <c:pt idx="7">
                  <c:v>3.1E-2</c:v>
                </c:pt>
                <c:pt idx="8">
                  <c:v>0</c:v>
                </c:pt>
                <c:pt idx="9">
                  <c:v>0</c:v>
                </c:pt>
                <c:pt idx="10">
                  <c:v>0</c:v>
                </c:pt>
                <c:pt idx="11">
                  <c:v>0</c:v>
                </c:pt>
                <c:pt idx="12">
                  <c:v>3.1E-2</c:v>
                </c:pt>
                <c:pt idx="13">
                  <c:v>9.4E-2</c:v>
                </c:pt>
                <c:pt idx="14">
                  <c:v>0.125</c:v>
                </c:pt>
                <c:pt idx="15">
                  <c:v>0.219</c:v>
                </c:pt>
                <c:pt idx="16">
                  <c:v>0.125</c:v>
                </c:pt>
                <c:pt idx="17">
                  <c:v>0.313</c:v>
                </c:pt>
              </c:numCache>
            </c:numRef>
          </c:val>
          <c:extLst>
            <c:ext xmlns:c16="http://schemas.microsoft.com/office/drawing/2014/chart" uri="{C3380CC4-5D6E-409C-BE32-E72D297353CC}">
              <c16:uniqueId val="{0000000A-782F-BC44-90F3-65260F86A8BE}"/>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solidFill>
                      <a:schemeClr val="tx1"/>
                    </a:solidFill>
                  </a:rPr>
                  <a:t>Health System Headquarters/Corporate Offices</a:t>
                </a:r>
              </a:p>
            </c:rich>
          </c:tx>
          <c:layout>
            <c:manualLayout>
              <c:xMode val="edge"/>
              <c:yMode val="edge"/>
              <c:x val="0.46426706658277317"/>
              <c:y val="0.9255667955936542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2947574456917"/>
          <c:y val="0"/>
          <c:w val="0.74107768218651837"/>
          <c:h val="0.89468074033144884"/>
        </c:manualLayout>
      </c:layout>
      <c:barChart>
        <c:barDir val="bar"/>
        <c:grouping val="clustered"/>
        <c:varyColors val="0"/>
        <c:ser>
          <c:idx val="0"/>
          <c:order val="0"/>
          <c:tx>
            <c:strRef>
              <c:f>Sheet1!$B$1</c:f>
              <c:strCache>
                <c:ptCount val="1"/>
                <c:pt idx="0">
                  <c:v>Series 1</c:v>
                </c:pt>
              </c:strCache>
            </c:strRef>
          </c:tx>
          <c:spPr>
            <a:solidFill>
              <a:srgbClr val="7030A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782F-BC44-90F3-65260F86A8BE}"/>
              </c:ext>
            </c:extLst>
          </c:dPt>
          <c:dPt>
            <c:idx val="1"/>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782F-BC44-90F3-65260F86A8BE}"/>
              </c:ext>
            </c:extLst>
          </c:dPt>
          <c:dPt>
            <c:idx val="2"/>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782F-BC44-90F3-65260F86A8BE}"/>
              </c:ext>
            </c:extLst>
          </c:dPt>
          <c:dPt>
            <c:idx val="3"/>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782F-BC44-90F3-65260F86A8BE}"/>
              </c:ext>
            </c:extLst>
          </c:dPt>
          <c:dPt>
            <c:idx val="4"/>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782F-BC44-90F3-65260F86A8B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Appeals</c:v>
                </c:pt>
                <c:pt idx="1">
                  <c:v>Budget in Aggregate for Lost Revenue</c:v>
                </c:pt>
                <c:pt idx="2">
                  <c:v>Ensure Claims are Reviewed Timely</c:v>
                </c:pt>
                <c:pt idx="3">
                  <c:v>Meet with Provider</c:v>
                </c:pt>
                <c:pt idx="4">
                  <c:v>Only Evaluate Hardships</c:v>
                </c:pt>
                <c:pt idx="5">
                  <c:v>Prior Authorization Specialist</c:v>
                </c:pt>
                <c:pt idx="6">
                  <c:v>Set Yearly Goals</c:v>
                </c:pt>
                <c:pt idx="7">
                  <c:v>Special Ed for Sepsis</c:v>
                </c:pt>
                <c:pt idx="8">
                  <c:v>Use of 3rd Party Vendor</c:v>
                </c:pt>
                <c:pt idx="9">
                  <c:v>We are Failing</c:v>
                </c:pt>
                <c:pt idx="10">
                  <c:v>Stay Current with OIG</c:v>
                </c:pt>
                <c:pt idx="11">
                  <c:v>Perform Audits</c:v>
                </c:pt>
                <c:pt idx="12">
                  <c:v>Work with Payers</c:v>
                </c:pt>
                <c:pt idx="13">
                  <c:v>Use Automated Audit Tool</c:v>
                </c:pt>
                <c:pt idx="14">
                  <c:v>Education/Training</c:v>
                </c:pt>
                <c:pt idx="15">
                  <c:v>Committee/Team</c:v>
                </c:pt>
                <c:pt idx="16">
                  <c:v>Weekly/Monthly Denials Analysis/Report</c:v>
                </c:pt>
                <c:pt idx="17">
                  <c:v>Track Trends</c:v>
                </c:pt>
              </c:strCache>
            </c:strRef>
          </c:cat>
          <c:val>
            <c:numRef>
              <c:f>Sheet1!$B$2:$B$19</c:f>
              <c:numCache>
                <c:formatCode>General</c:formatCode>
                <c:ptCount val="18"/>
                <c:pt idx="0">
                  <c:v>0.01</c:v>
                </c:pt>
                <c:pt idx="1">
                  <c:v>5.0000000000000001E-3</c:v>
                </c:pt>
                <c:pt idx="2">
                  <c:v>5.0000000000000001E-3</c:v>
                </c:pt>
                <c:pt idx="3">
                  <c:v>0.01</c:v>
                </c:pt>
                <c:pt idx="4">
                  <c:v>5.0000000000000001E-3</c:v>
                </c:pt>
                <c:pt idx="5">
                  <c:v>0.01</c:v>
                </c:pt>
                <c:pt idx="6">
                  <c:v>5.0000000000000001E-3</c:v>
                </c:pt>
                <c:pt idx="7">
                  <c:v>5.0000000000000001E-3</c:v>
                </c:pt>
                <c:pt idx="8">
                  <c:v>0.01</c:v>
                </c:pt>
                <c:pt idx="9">
                  <c:v>0.01</c:v>
                </c:pt>
                <c:pt idx="10">
                  <c:v>1.4999999999999999E-2</c:v>
                </c:pt>
                <c:pt idx="11">
                  <c:v>2.5999999999999999E-2</c:v>
                </c:pt>
                <c:pt idx="12">
                  <c:v>3.1E-2</c:v>
                </c:pt>
                <c:pt idx="13">
                  <c:v>0.108</c:v>
                </c:pt>
                <c:pt idx="14">
                  <c:v>0.13900000000000001</c:v>
                </c:pt>
                <c:pt idx="15">
                  <c:v>0.17</c:v>
                </c:pt>
                <c:pt idx="16">
                  <c:v>0.19600000000000001</c:v>
                </c:pt>
                <c:pt idx="17">
                  <c:v>0.23699999999999999</c:v>
                </c:pt>
              </c:numCache>
            </c:numRef>
          </c:val>
          <c:extLst>
            <c:ext xmlns:c16="http://schemas.microsoft.com/office/drawing/2014/chart" uri="{C3380CC4-5D6E-409C-BE32-E72D297353CC}">
              <c16:uniqueId val="{0000000A-782F-BC44-90F3-65260F86A8BE}"/>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solidFill>
                      <a:schemeClr val="tx1"/>
                    </a:solidFill>
                  </a:rPr>
                  <a:t>Hospital or Medical Center</a:t>
                </a:r>
              </a:p>
            </c:rich>
          </c:tx>
          <c:layout>
            <c:manualLayout>
              <c:xMode val="edge"/>
              <c:yMode val="edge"/>
              <c:x val="0.46426706658277317"/>
              <c:y val="0.9255667955936542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25573721488618E-2"/>
          <c:y val="0.18673766325087468"/>
          <c:w val="0.97534885255702275"/>
          <c:h val="0.35950539009218502"/>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A8FA-D94C-AA5D-FE732829806B}"/>
              </c:ext>
            </c:extLst>
          </c:dPt>
          <c:dPt>
            <c:idx val="1"/>
            <c:invertIfNegative val="0"/>
            <c:bubble3D val="0"/>
            <c:spPr>
              <a:solidFill>
                <a:srgbClr val="FA9600"/>
              </a:solidFill>
              <a:ln>
                <a:noFill/>
              </a:ln>
              <a:effectLst/>
            </c:spPr>
            <c:extLst>
              <c:ext xmlns:c16="http://schemas.microsoft.com/office/drawing/2014/chart" uri="{C3380CC4-5D6E-409C-BE32-E72D297353CC}">
                <c16:uniqueId val="{00000003-A8FA-D94C-AA5D-FE732829806B}"/>
              </c:ext>
            </c:extLst>
          </c:dPt>
          <c:dPt>
            <c:idx val="2"/>
            <c:invertIfNegative val="0"/>
            <c:bubble3D val="0"/>
            <c:spPr>
              <a:solidFill>
                <a:srgbClr val="00B0F0"/>
              </a:solidFill>
              <a:ln>
                <a:noFill/>
              </a:ln>
              <a:effectLst/>
            </c:spPr>
            <c:extLst>
              <c:ext xmlns:c16="http://schemas.microsoft.com/office/drawing/2014/chart" uri="{C3380CC4-5D6E-409C-BE32-E72D297353CC}">
                <c16:uniqueId val="{00000005-A8FA-D94C-AA5D-FE732829806B}"/>
              </c:ext>
            </c:extLst>
          </c:dPt>
          <c:dPt>
            <c:idx val="4"/>
            <c:invertIfNegative val="0"/>
            <c:bubble3D val="0"/>
            <c:spPr>
              <a:solidFill>
                <a:srgbClr val="7030A0"/>
              </a:solidFill>
              <a:ln>
                <a:noFill/>
              </a:ln>
              <a:effectLst/>
            </c:spPr>
            <c:extLst>
              <c:ext xmlns:c16="http://schemas.microsoft.com/office/drawing/2014/chart" uri="{C3380CC4-5D6E-409C-BE32-E72D297353CC}">
                <c16:uniqueId val="{00000007-A8FA-D94C-AA5D-FE732829806B}"/>
              </c:ext>
            </c:extLst>
          </c:dPt>
          <c:dPt>
            <c:idx val="5"/>
            <c:invertIfNegative val="0"/>
            <c:bubble3D val="0"/>
            <c:spPr>
              <a:solidFill>
                <a:srgbClr val="FF0000"/>
              </a:solidFill>
              <a:ln>
                <a:noFill/>
              </a:ln>
              <a:effectLst/>
            </c:spPr>
            <c:extLst>
              <c:ext xmlns:c16="http://schemas.microsoft.com/office/drawing/2014/chart" uri="{C3380CC4-5D6E-409C-BE32-E72D297353CC}">
                <c16:uniqueId val="{00000009-A8FA-D94C-AA5D-FE732829806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 $500M in Annual Net Patient Revenue</c:v>
                </c:pt>
                <c:pt idx="1">
                  <c:v>$500 - $1B in Annual Net Patient Revenue</c:v>
                </c:pt>
                <c:pt idx="2">
                  <c:v>$1B - $10B in Annual Net Patient Revenue</c:v>
                </c:pt>
                <c:pt idx="3">
                  <c:v>&gt; $10B in Annual Net Patient Revenue</c:v>
                </c:pt>
              </c:strCache>
            </c:strRef>
          </c:cat>
          <c:val>
            <c:numRef>
              <c:f>Sheet1!$B$2:$B$5</c:f>
              <c:numCache>
                <c:formatCode>General</c:formatCode>
                <c:ptCount val="4"/>
                <c:pt idx="0">
                  <c:v>0.33</c:v>
                </c:pt>
                <c:pt idx="1">
                  <c:v>0.27500000000000002</c:v>
                </c:pt>
                <c:pt idx="2">
                  <c:v>0.32800000000000001</c:v>
                </c:pt>
                <c:pt idx="3">
                  <c:v>6.3E-2</c:v>
                </c:pt>
              </c:numCache>
            </c:numRef>
          </c:val>
          <c:extLst>
            <c:ext xmlns:c16="http://schemas.microsoft.com/office/drawing/2014/chart" uri="{C3380CC4-5D6E-409C-BE32-E72D297353CC}">
              <c16:uniqueId val="{0000000A-A8FA-D94C-AA5D-FE732829806B}"/>
            </c:ext>
          </c:extLst>
        </c:ser>
        <c:dLbls>
          <c:dLblPos val="outEnd"/>
          <c:showLegendKey val="0"/>
          <c:showVal val="1"/>
          <c:showCatName val="0"/>
          <c:showSerName val="0"/>
          <c:showPercent val="0"/>
          <c:showBubbleSize val="0"/>
        </c:dLbls>
        <c:gapWidth val="17"/>
        <c:overlap val="-27"/>
        <c:axId val="1613159392"/>
        <c:axId val="1613161072"/>
      </c:barChart>
      <c:catAx>
        <c:axId val="1613159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13161072"/>
        <c:crosses val="autoZero"/>
        <c:auto val="1"/>
        <c:lblAlgn val="ctr"/>
        <c:lblOffset val="100"/>
        <c:noMultiLvlLbl val="0"/>
      </c:catAx>
      <c:valAx>
        <c:axId val="1613161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315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02411486802569"/>
          <c:y val="0"/>
          <c:w val="0.54161926155065088"/>
          <c:h val="0.89468074033144884"/>
        </c:manualLayout>
      </c:layout>
      <c:barChart>
        <c:barDir val="bar"/>
        <c:grouping val="clustered"/>
        <c:varyColors val="0"/>
        <c:ser>
          <c:idx val="0"/>
          <c:order val="0"/>
          <c:tx>
            <c:strRef>
              <c:f>Sheet1!$B$1</c:f>
              <c:strCache>
                <c:ptCount val="1"/>
                <c:pt idx="0">
                  <c:v>Column2</c:v>
                </c:pt>
              </c:strCache>
            </c:strRef>
          </c:tx>
          <c:spPr>
            <a:solidFill>
              <a:srgbClr val="00206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9986-B945-9B1C-85AA5CF1BA6B}"/>
              </c:ext>
            </c:extLst>
          </c:dPt>
          <c:dPt>
            <c:idx val="1"/>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9986-B945-9B1C-85AA5CF1BA6B}"/>
              </c:ext>
            </c:extLst>
          </c:dPt>
          <c:dPt>
            <c:idx val="2"/>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9986-B945-9B1C-85AA5CF1BA6B}"/>
              </c:ext>
            </c:extLst>
          </c:dPt>
          <c:dPt>
            <c:idx val="3"/>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9986-B945-9B1C-85AA5CF1BA6B}"/>
              </c:ext>
            </c:extLst>
          </c:dPt>
          <c:dPt>
            <c:idx val="4"/>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9986-B945-9B1C-85AA5CF1BA6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&gt;71%</c:v>
                </c:pt>
                <c:pt idx="1">
                  <c:v>31%-70%</c:v>
                </c:pt>
                <c:pt idx="2">
                  <c:v>13% - 30%</c:v>
                </c:pt>
                <c:pt idx="3">
                  <c:v>0%-12%</c:v>
                </c:pt>
                <c:pt idx="4">
                  <c:v>My Tracking System Doesn’t Receive Audits Electronically</c:v>
                </c:pt>
              </c:strCache>
            </c:strRef>
          </c:cat>
          <c:val>
            <c:numRef>
              <c:f>Sheet1!$B$2:$B$6</c:f>
              <c:numCache>
                <c:formatCode>General</c:formatCode>
                <c:ptCount val="5"/>
                <c:pt idx="0">
                  <c:v>0.125</c:v>
                </c:pt>
                <c:pt idx="1">
                  <c:v>6.3E-2</c:v>
                </c:pt>
                <c:pt idx="2">
                  <c:v>9.4E-2</c:v>
                </c:pt>
                <c:pt idx="3">
                  <c:v>0.40600000000000003</c:v>
                </c:pt>
                <c:pt idx="4">
                  <c:v>0.313</c:v>
                </c:pt>
              </c:numCache>
            </c:numRef>
          </c:val>
          <c:extLst>
            <c:ext xmlns:c16="http://schemas.microsoft.com/office/drawing/2014/chart" uri="{C3380CC4-5D6E-409C-BE32-E72D297353CC}">
              <c16:uniqueId val="{0000000A-9986-B945-9B1C-85AA5CF1BA6B}"/>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25573721488618E-2"/>
          <c:y val="0.11779826519913297"/>
          <c:w val="0.97534885255702275"/>
          <c:h val="0.64735514479570178"/>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38DE-5F49-A5F1-6552202DBEB2}"/>
              </c:ext>
            </c:extLst>
          </c:dPt>
          <c:dPt>
            <c:idx val="1"/>
            <c:invertIfNegative val="0"/>
            <c:bubble3D val="0"/>
            <c:spPr>
              <a:solidFill>
                <a:srgbClr val="FA9600"/>
              </a:solidFill>
              <a:ln>
                <a:noFill/>
              </a:ln>
              <a:effectLst/>
            </c:spPr>
            <c:extLst>
              <c:ext xmlns:c16="http://schemas.microsoft.com/office/drawing/2014/chart" uri="{C3380CC4-5D6E-409C-BE32-E72D297353CC}">
                <c16:uniqueId val="{00000003-38DE-5F49-A5F1-6552202DBEB2}"/>
              </c:ext>
            </c:extLst>
          </c:dPt>
          <c:dPt>
            <c:idx val="2"/>
            <c:invertIfNegative val="0"/>
            <c:bubble3D val="0"/>
            <c:spPr>
              <a:solidFill>
                <a:srgbClr val="00B0F0"/>
              </a:solidFill>
              <a:ln>
                <a:noFill/>
              </a:ln>
              <a:effectLst/>
            </c:spPr>
            <c:extLst>
              <c:ext xmlns:c16="http://schemas.microsoft.com/office/drawing/2014/chart" uri="{C3380CC4-5D6E-409C-BE32-E72D297353CC}">
                <c16:uniqueId val="{00000005-38DE-5F49-A5F1-6552202DBEB2}"/>
              </c:ext>
            </c:extLst>
          </c:dPt>
          <c:dPt>
            <c:idx val="4"/>
            <c:invertIfNegative val="0"/>
            <c:bubble3D val="0"/>
            <c:spPr>
              <a:solidFill>
                <a:srgbClr val="7030A0"/>
              </a:solidFill>
              <a:ln>
                <a:noFill/>
              </a:ln>
              <a:effectLst/>
            </c:spPr>
            <c:extLst>
              <c:ext xmlns:c16="http://schemas.microsoft.com/office/drawing/2014/chart" uri="{C3380CC4-5D6E-409C-BE32-E72D297353CC}">
                <c16:uniqueId val="{00000007-38DE-5F49-A5F1-6552202DBEB2}"/>
              </c:ext>
            </c:extLst>
          </c:dPt>
          <c:dPt>
            <c:idx val="5"/>
            <c:invertIfNegative val="0"/>
            <c:bubble3D val="0"/>
            <c:spPr>
              <a:solidFill>
                <a:srgbClr val="FF0000"/>
              </a:solidFill>
              <a:ln>
                <a:noFill/>
              </a:ln>
              <a:effectLst/>
            </c:spPr>
            <c:extLst>
              <c:ext xmlns:c16="http://schemas.microsoft.com/office/drawing/2014/chart" uri="{C3380CC4-5D6E-409C-BE32-E72D297353CC}">
                <c16:uniqueId val="{00000009-38DE-5F49-A5F1-6552202DBEB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&lt;$1M</c:v>
                </c:pt>
                <c:pt idx="1">
                  <c:v>$1M – $25M</c:v>
                </c:pt>
                <c:pt idx="2">
                  <c:v>$25M – $100M</c:v>
                </c:pt>
                <c:pt idx="3">
                  <c:v>&gt;$5B</c:v>
                </c:pt>
              </c:strCache>
            </c:strRef>
          </c:cat>
          <c:val>
            <c:numRef>
              <c:f>Sheet1!$B$2:$B$5</c:f>
              <c:numCache>
                <c:formatCode>General</c:formatCode>
                <c:ptCount val="4"/>
                <c:pt idx="0">
                  <c:v>0.41099999999999998</c:v>
                </c:pt>
                <c:pt idx="1">
                  <c:v>0.26800000000000002</c:v>
                </c:pt>
                <c:pt idx="2">
                  <c:v>0.28599999999999998</c:v>
                </c:pt>
                <c:pt idx="3">
                  <c:v>3.5999999999999997E-2</c:v>
                </c:pt>
              </c:numCache>
            </c:numRef>
          </c:val>
          <c:extLst>
            <c:ext xmlns:c16="http://schemas.microsoft.com/office/drawing/2014/chart" uri="{C3380CC4-5D6E-409C-BE32-E72D297353CC}">
              <c16:uniqueId val="{0000000A-38DE-5F49-A5F1-6552202DBEB2}"/>
            </c:ext>
          </c:extLst>
        </c:ser>
        <c:dLbls>
          <c:dLblPos val="outEnd"/>
          <c:showLegendKey val="0"/>
          <c:showVal val="1"/>
          <c:showCatName val="0"/>
          <c:showSerName val="0"/>
          <c:showPercent val="0"/>
          <c:showBubbleSize val="0"/>
        </c:dLbls>
        <c:gapWidth val="17"/>
        <c:overlap val="-27"/>
        <c:axId val="1613159392"/>
        <c:axId val="1613161072"/>
      </c:barChart>
      <c:catAx>
        <c:axId val="1613159392"/>
        <c:scaling>
          <c:orientation val="minMax"/>
        </c:scaling>
        <c:delete val="1"/>
        <c:axPos val="b"/>
        <c:numFmt formatCode="General" sourceLinked="1"/>
        <c:majorTickMark val="out"/>
        <c:minorTickMark val="none"/>
        <c:tickLblPos val="nextTo"/>
        <c:crossAx val="1613161072"/>
        <c:crosses val="autoZero"/>
        <c:auto val="1"/>
        <c:lblAlgn val="ctr"/>
        <c:lblOffset val="100"/>
        <c:noMultiLvlLbl val="0"/>
      </c:catAx>
      <c:valAx>
        <c:axId val="1613161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315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25573721488618E-2"/>
          <c:y val="0.11779826519913297"/>
          <c:w val="0.97534885255702275"/>
          <c:h val="0.64735514479570178"/>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38DE-5F49-A5F1-6552202DBEB2}"/>
              </c:ext>
            </c:extLst>
          </c:dPt>
          <c:dPt>
            <c:idx val="1"/>
            <c:invertIfNegative val="0"/>
            <c:bubble3D val="0"/>
            <c:spPr>
              <a:solidFill>
                <a:srgbClr val="FA9600"/>
              </a:solidFill>
              <a:ln>
                <a:noFill/>
              </a:ln>
              <a:effectLst/>
            </c:spPr>
            <c:extLst>
              <c:ext xmlns:c16="http://schemas.microsoft.com/office/drawing/2014/chart" uri="{C3380CC4-5D6E-409C-BE32-E72D297353CC}">
                <c16:uniqueId val="{00000003-38DE-5F49-A5F1-6552202DBEB2}"/>
              </c:ext>
            </c:extLst>
          </c:dPt>
          <c:dPt>
            <c:idx val="2"/>
            <c:invertIfNegative val="0"/>
            <c:bubble3D val="0"/>
            <c:spPr>
              <a:solidFill>
                <a:srgbClr val="00B0F0"/>
              </a:solidFill>
              <a:ln>
                <a:noFill/>
              </a:ln>
              <a:effectLst/>
            </c:spPr>
            <c:extLst>
              <c:ext xmlns:c16="http://schemas.microsoft.com/office/drawing/2014/chart" uri="{C3380CC4-5D6E-409C-BE32-E72D297353CC}">
                <c16:uniqueId val="{00000005-38DE-5F49-A5F1-6552202DBEB2}"/>
              </c:ext>
            </c:extLst>
          </c:dPt>
          <c:dPt>
            <c:idx val="4"/>
            <c:invertIfNegative val="0"/>
            <c:bubble3D val="0"/>
            <c:spPr>
              <a:solidFill>
                <a:srgbClr val="7030A0"/>
              </a:solidFill>
              <a:ln>
                <a:noFill/>
              </a:ln>
              <a:effectLst/>
            </c:spPr>
            <c:extLst>
              <c:ext xmlns:c16="http://schemas.microsoft.com/office/drawing/2014/chart" uri="{C3380CC4-5D6E-409C-BE32-E72D297353CC}">
                <c16:uniqueId val="{00000007-38DE-5F49-A5F1-6552202DBEB2}"/>
              </c:ext>
            </c:extLst>
          </c:dPt>
          <c:dPt>
            <c:idx val="5"/>
            <c:invertIfNegative val="0"/>
            <c:bubble3D val="0"/>
            <c:spPr>
              <a:solidFill>
                <a:srgbClr val="FF0000"/>
              </a:solidFill>
              <a:ln>
                <a:noFill/>
              </a:ln>
              <a:effectLst/>
            </c:spPr>
            <c:extLst>
              <c:ext xmlns:c16="http://schemas.microsoft.com/office/drawing/2014/chart" uri="{C3380CC4-5D6E-409C-BE32-E72D297353CC}">
                <c16:uniqueId val="{00000009-38DE-5F49-A5F1-6552202DBEB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&lt;$1M</c:v>
                </c:pt>
                <c:pt idx="1">
                  <c:v>$1M – $25M</c:v>
                </c:pt>
                <c:pt idx="2">
                  <c:v>$25M – $100M</c:v>
                </c:pt>
                <c:pt idx="3">
                  <c:v>&gt;$5B</c:v>
                </c:pt>
              </c:strCache>
            </c:strRef>
          </c:cat>
          <c:val>
            <c:numRef>
              <c:f>Sheet1!$B$2:$B$5</c:f>
              <c:numCache>
                <c:formatCode>General</c:formatCode>
                <c:ptCount val="4"/>
                <c:pt idx="0">
                  <c:v>7.0000000000000007E-2</c:v>
                </c:pt>
                <c:pt idx="1">
                  <c:v>0.23300000000000001</c:v>
                </c:pt>
                <c:pt idx="2">
                  <c:v>0.58099999999999996</c:v>
                </c:pt>
                <c:pt idx="3">
                  <c:v>0.11600000000000001</c:v>
                </c:pt>
              </c:numCache>
            </c:numRef>
          </c:val>
          <c:extLst>
            <c:ext xmlns:c16="http://schemas.microsoft.com/office/drawing/2014/chart" uri="{C3380CC4-5D6E-409C-BE32-E72D297353CC}">
              <c16:uniqueId val="{0000000A-38DE-5F49-A5F1-6552202DBEB2}"/>
            </c:ext>
          </c:extLst>
        </c:ser>
        <c:dLbls>
          <c:dLblPos val="outEnd"/>
          <c:showLegendKey val="0"/>
          <c:showVal val="1"/>
          <c:showCatName val="0"/>
          <c:showSerName val="0"/>
          <c:showPercent val="0"/>
          <c:showBubbleSize val="0"/>
        </c:dLbls>
        <c:gapWidth val="17"/>
        <c:overlap val="-27"/>
        <c:axId val="1613159392"/>
        <c:axId val="1613161072"/>
      </c:barChart>
      <c:catAx>
        <c:axId val="1613159392"/>
        <c:scaling>
          <c:orientation val="minMax"/>
        </c:scaling>
        <c:delete val="1"/>
        <c:axPos val="b"/>
        <c:numFmt formatCode="General" sourceLinked="1"/>
        <c:majorTickMark val="out"/>
        <c:minorTickMark val="none"/>
        <c:tickLblPos val="nextTo"/>
        <c:crossAx val="1613161072"/>
        <c:crosses val="autoZero"/>
        <c:auto val="1"/>
        <c:lblAlgn val="ctr"/>
        <c:lblOffset val="100"/>
        <c:noMultiLvlLbl val="0"/>
      </c:catAx>
      <c:valAx>
        <c:axId val="1613161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315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02411486802569"/>
          <c:y val="0"/>
          <c:w val="0.54161926155065088"/>
          <c:h val="0.89468074033144884"/>
        </c:manualLayout>
      </c:layout>
      <c:barChart>
        <c:barDir val="bar"/>
        <c:grouping val="clustered"/>
        <c:varyColors val="0"/>
        <c:ser>
          <c:idx val="0"/>
          <c:order val="0"/>
          <c:tx>
            <c:strRef>
              <c:f>Sheet1!$B$1</c:f>
              <c:strCache>
                <c:ptCount val="1"/>
                <c:pt idx="0">
                  <c:v>Column2</c:v>
                </c:pt>
              </c:strCache>
            </c:strRef>
          </c:tx>
          <c:spPr>
            <a:solidFill>
              <a:srgbClr val="7030A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9986-B945-9B1C-85AA5CF1BA6B}"/>
              </c:ext>
            </c:extLst>
          </c:dPt>
          <c:dPt>
            <c:idx val="1"/>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9986-B945-9B1C-85AA5CF1BA6B}"/>
              </c:ext>
            </c:extLst>
          </c:dPt>
          <c:dPt>
            <c:idx val="2"/>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9986-B945-9B1C-85AA5CF1BA6B}"/>
              </c:ext>
            </c:extLst>
          </c:dPt>
          <c:dPt>
            <c:idx val="3"/>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9986-B945-9B1C-85AA5CF1BA6B}"/>
              </c:ext>
            </c:extLst>
          </c:dPt>
          <c:dPt>
            <c:idx val="4"/>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9986-B945-9B1C-85AA5CF1BA6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&gt;71%</c:v>
                </c:pt>
                <c:pt idx="1">
                  <c:v>31%-70%</c:v>
                </c:pt>
                <c:pt idx="2">
                  <c:v>13% - 30%</c:v>
                </c:pt>
                <c:pt idx="3">
                  <c:v>0%-12%</c:v>
                </c:pt>
                <c:pt idx="4">
                  <c:v>My Tracking System Doesn’t Receive Audits Electronically</c:v>
                </c:pt>
              </c:strCache>
            </c:strRef>
          </c:cat>
          <c:val>
            <c:numRef>
              <c:f>Sheet1!$B$2:$B$6</c:f>
              <c:numCache>
                <c:formatCode>General</c:formatCode>
                <c:ptCount val="5"/>
                <c:pt idx="0">
                  <c:v>4.9000000000000002E-2</c:v>
                </c:pt>
                <c:pt idx="1">
                  <c:v>5.8999999999999997E-2</c:v>
                </c:pt>
                <c:pt idx="2">
                  <c:v>0.127</c:v>
                </c:pt>
                <c:pt idx="3">
                  <c:v>0.35299999999999998</c:v>
                </c:pt>
                <c:pt idx="4">
                  <c:v>0.41199999999999998</c:v>
                </c:pt>
              </c:numCache>
            </c:numRef>
          </c:val>
          <c:extLst>
            <c:ext xmlns:c16="http://schemas.microsoft.com/office/drawing/2014/chart" uri="{C3380CC4-5D6E-409C-BE32-E72D297353CC}">
              <c16:uniqueId val="{0000000A-9986-B945-9B1C-85AA5CF1BA6B}"/>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5642126420756"/>
          <c:y val="0"/>
          <c:w val="0.84215082265478047"/>
          <c:h val="0.89468074033144884"/>
        </c:manualLayout>
      </c:layout>
      <c:barChart>
        <c:barDir val="bar"/>
        <c:grouping val="clustered"/>
        <c:varyColors val="0"/>
        <c:ser>
          <c:idx val="0"/>
          <c:order val="0"/>
          <c:tx>
            <c:strRef>
              <c:f>Sheet1!$B$1</c:f>
              <c:strCache>
                <c:ptCount val="1"/>
                <c:pt idx="0">
                  <c:v>0.364</c:v>
                </c:pt>
              </c:strCache>
            </c:strRef>
          </c:tx>
          <c:spPr>
            <a:solidFill>
              <a:srgbClr val="00B0F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0852-0A45-A0B7-97F3DE9B4DAA}"/>
              </c:ext>
            </c:extLst>
          </c:dPt>
          <c:dPt>
            <c:idx val="1"/>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0852-0A45-A0B7-97F3DE9B4DAA}"/>
              </c:ext>
            </c:extLst>
          </c:dPt>
          <c:dPt>
            <c:idx val="2"/>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0852-0A45-A0B7-97F3DE9B4DAA}"/>
              </c:ext>
            </c:extLst>
          </c:dPt>
          <c:dPt>
            <c:idx val="3"/>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0852-0A45-A0B7-97F3DE9B4DAA}"/>
              </c:ext>
            </c:extLst>
          </c:dPt>
          <c:dPt>
            <c:idx val="4"/>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0852-0A45-A0B7-97F3DE9B4DA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 Can't Track at an Aggregate Level</c:v>
                </c:pt>
                <c:pt idx="1">
                  <c:v>We Outsource to a 3rd Party to Assist</c:v>
                </c:pt>
                <c:pt idx="2">
                  <c:v>Through a Licensed Software Product</c:v>
                </c:pt>
                <c:pt idx="3">
                  <c:v>Through Our EHR</c:v>
                </c:pt>
                <c:pt idx="4">
                  <c:v>Excel Spreadsheets</c:v>
                </c:pt>
              </c:strCache>
            </c:strRef>
          </c:cat>
          <c:val>
            <c:numRef>
              <c:f>Sheet1!$B$2:$B$6</c:f>
              <c:numCache>
                <c:formatCode>General</c:formatCode>
                <c:ptCount val="5"/>
                <c:pt idx="0">
                  <c:v>6.6000000000000003E-2</c:v>
                </c:pt>
                <c:pt idx="1">
                  <c:v>8.1000000000000003E-2</c:v>
                </c:pt>
                <c:pt idx="2">
                  <c:v>0.32800000000000001</c:v>
                </c:pt>
                <c:pt idx="3">
                  <c:v>0.33300000000000002</c:v>
                </c:pt>
                <c:pt idx="4">
                  <c:v>0.36399999999999999</c:v>
                </c:pt>
              </c:numCache>
            </c:numRef>
          </c:val>
          <c:extLst>
            <c:ext xmlns:c16="http://schemas.microsoft.com/office/drawing/2014/chart" uri="{C3380CC4-5D6E-409C-BE32-E72D297353CC}">
              <c16:uniqueId val="{0000000A-0852-0A45-A0B7-97F3DE9B4DAA}"/>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25656806786706"/>
          <c:y val="0"/>
          <c:w val="0.64404134570502369"/>
          <c:h val="0.89468074033144884"/>
        </c:manualLayout>
      </c:layout>
      <c:barChart>
        <c:barDir val="bar"/>
        <c:grouping val="clustered"/>
        <c:varyColors val="0"/>
        <c:ser>
          <c:idx val="0"/>
          <c:order val="0"/>
          <c:tx>
            <c:strRef>
              <c:f>Sheet1!$B$1</c:f>
              <c:strCache>
                <c:ptCount val="1"/>
                <c:pt idx="0">
                  <c:v>Column2</c:v>
                </c:pt>
              </c:strCache>
            </c:strRef>
          </c:tx>
          <c:spPr>
            <a:solidFill>
              <a:srgbClr val="00206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0852-0A45-A0B7-97F3DE9B4DAA}"/>
              </c:ext>
            </c:extLst>
          </c:dPt>
          <c:dPt>
            <c:idx val="1"/>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0852-0A45-A0B7-97F3DE9B4DAA}"/>
              </c:ext>
            </c:extLst>
          </c:dPt>
          <c:dPt>
            <c:idx val="2"/>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0852-0A45-A0B7-97F3DE9B4DAA}"/>
              </c:ext>
            </c:extLst>
          </c:dPt>
          <c:dPt>
            <c:idx val="3"/>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0852-0A45-A0B7-97F3DE9B4DAA}"/>
              </c:ext>
            </c:extLst>
          </c:dPt>
          <c:dPt>
            <c:idx val="4"/>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0852-0A45-A0B7-97F3DE9B4DA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 Can't Track at an Aggregate Level</c:v>
                </c:pt>
                <c:pt idx="1">
                  <c:v>We Outsource to a 3rd Party to Assist</c:v>
                </c:pt>
                <c:pt idx="2">
                  <c:v>Through a Licensed Software Product</c:v>
                </c:pt>
                <c:pt idx="3">
                  <c:v>Through Our EHR</c:v>
                </c:pt>
                <c:pt idx="4">
                  <c:v>Excel Spreadsheets</c:v>
                </c:pt>
              </c:strCache>
            </c:strRef>
          </c:cat>
          <c:val>
            <c:numRef>
              <c:f>Sheet1!$B$2:$B$6</c:f>
              <c:numCache>
                <c:formatCode>General</c:formatCode>
                <c:ptCount val="5"/>
                <c:pt idx="0">
                  <c:v>5.2999999999999999E-2</c:v>
                </c:pt>
                <c:pt idx="1">
                  <c:v>2.5999999999999999E-2</c:v>
                </c:pt>
                <c:pt idx="2">
                  <c:v>0.28899999999999998</c:v>
                </c:pt>
                <c:pt idx="3">
                  <c:v>0.26300000000000001</c:v>
                </c:pt>
                <c:pt idx="4">
                  <c:v>0.42099999999999999</c:v>
                </c:pt>
              </c:numCache>
            </c:numRef>
          </c:val>
          <c:extLst>
            <c:ext xmlns:c16="http://schemas.microsoft.com/office/drawing/2014/chart" uri="{C3380CC4-5D6E-409C-BE32-E72D297353CC}">
              <c16:uniqueId val="{0000000A-0852-0A45-A0B7-97F3DE9B4DAA}"/>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25656806786706"/>
          <c:y val="0"/>
          <c:w val="0.64404134570502369"/>
          <c:h val="0.89468074033144884"/>
        </c:manualLayout>
      </c:layout>
      <c:barChart>
        <c:barDir val="bar"/>
        <c:grouping val="clustered"/>
        <c:varyColors val="0"/>
        <c:ser>
          <c:idx val="0"/>
          <c:order val="0"/>
          <c:tx>
            <c:strRef>
              <c:f>Sheet1!$B$1</c:f>
              <c:strCache>
                <c:ptCount val="1"/>
                <c:pt idx="0">
                  <c:v>Column2</c:v>
                </c:pt>
              </c:strCache>
            </c:strRef>
          </c:tx>
          <c:spPr>
            <a:solidFill>
              <a:srgbClr val="7030A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0852-0A45-A0B7-97F3DE9B4DAA}"/>
              </c:ext>
            </c:extLst>
          </c:dPt>
          <c:dPt>
            <c:idx val="1"/>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0852-0A45-A0B7-97F3DE9B4DAA}"/>
              </c:ext>
            </c:extLst>
          </c:dPt>
          <c:dPt>
            <c:idx val="2"/>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0852-0A45-A0B7-97F3DE9B4DAA}"/>
              </c:ext>
            </c:extLst>
          </c:dPt>
          <c:dPt>
            <c:idx val="3"/>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0852-0A45-A0B7-97F3DE9B4DAA}"/>
              </c:ext>
            </c:extLst>
          </c:dPt>
          <c:dPt>
            <c:idx val="4"/>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0852-0A45-A0B7-97F3DE9B4DA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 Can't Track at an Aggregate Level</c:v>
                </c:pt>
                <c:pt idx="1">
                  <c:v>We Outsource to a 3rd Party to Assist</c:v>
                </c:pt>
                <c:pt idx="2">
                  <c:v>Through a Licensed Software Product</c:v>
                </c:pt>
                <c:pt idx="3">
                  <c:v>Through Our EHR</c:v>
                </c:pt>
                <c:pt idx="4">
                  <c:v>Excel Spreadsheets</c:v>
                </c:pt>
              </c:strCache>
            </c:strRef>
          </c:cat>
          <c:val>
            <c:numRef>
              <c:f>Sheet1!$B$2:$B$6</c:f>
              <c:numCache>
                <c:formatCode>General</c:formatCode>
                <c:ptCount val="5"/>
                <c:pt idx="0">
                  <c:v>4.1000000000000002E-2</c:v>
                </c:pt>
                <c:pt idx="1">
                  <c:v>8.2000000000000003E-2</c:v>
                </c:pt>
                <c:pt idx="2">
                  <c:v>0.35199999999999998</c:v>
                </c:pt>
                <c:pt idx="3">
                  <c:v>0.32</c:v>
                </c:pt>
                <c:pt idx="4">
                  <c:v>0.36899999999999999</c:v>
                </c:pt>
              </c:numCache>
            </c:numRef>
          </c:val>
          <c:extLst>
            <c:ext xmlns:c16="http://schemas.microsoft.com/office/drawing/2014/chart" uri="{C3380CC4-5D6E-409C-BE32-E72D297353CC}">
              <c16:uniqueId val="{0000000A-0852-0A45-A0B7-97F3DE9B4DAA}"/>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0982743702629E-2"/>
          <c:y val="0"/>
          <c:w val="0.90919734028117549"/>
          <c:h val="0.89468074033144884"/>
        </c:manualLayout>
      </c:layout>
      <c:barChart>
        <c:barDir val="bar"/>
        <c:grouping val="clustered"/>
        <c:varyColors val="0"/>
        <c:ser>
          <c:idx val="0"/>
          <c:order val="0"/>
          <c:tx>
            <c:strRef>
              <c:f>Sheet1!$B$1</c:f>
              <c:strCache>
                <c:ptCount val="1"/>
                <c:pt idx="0">
                  <c:v>Series 1</c:v>
                </c:pt>
              </c:strCache>
            </c:strRef>
          </c:tx>
          <c:spPr>
            <a:solidFill>
              <a:srgbClr val="00B0F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5691-D74C-80B8-D4890D34727D}"/>
              </c:ext>
            </c:extLst>
          </c:dPt>
          <c:dPt>
            <c:idx val="1"/>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5691-D74C-80B8-D4890D34727D}"/>
              </c:ext>
            </c:extLst>
          </c:dPt>
          <c:dPt>
            <c:idx val="2"/>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5691-D74C-80B8-D4890D34727D}"/>
              </c:ext>
            </c:extLst>
          </c:dPt>
          <c:dPt>
            <c:idx val="3"/>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5691-D74C-80B8-D4890D34727D}"/>
              </c:ext>
            </c:extLst>
          </c:dPt>
          <c:dPt>
            <c:idx val="4"/>
            <c:invertIfNegative val="0"/>
            <c:bubble3D val="0"/>
            <c:spPr>
              <a:solidFill>
                <a:srgbClr val="00B0F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5691-D74C-80B8-D4890D34727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&gt;21%</c:v>
                </c:pt>
                <c:pt idx="1">
                  <c:v>17.01% - 19%</c:v>
                </c:pt>
                <c:pt idx="2">
                  <c:v>15.01% - 17%</c:v>
                </c:pt>
                <c:pt idx="3">
                  <c:v>13.01% - 15%</c:v>
                </c:pt>
                <c:pt idx="4">
                  <c:v>11.01% - 13%</c:v>
                </c:pt>
                <c:pt idx="5">
                  <c:v>9.01% - 11%</c:v>
                </c:pt>
                <c:pt idx="6">
                  <c:v>7.01% - 9%</c:v>
                </c:pt>
                <c:pt idx="7">
                  <c:v>5.01% - 7%</c:v>
                </c:pt>
                <c:pt idx="8">
                  <c:v>3.10% - 5%</c:v>
                </c:pt>
                <c:pt idx="9">
                  <c:v>.01% - 3%</c:v>
                </c:pt>
                <c:pt idx="10">
                  <c:v>None - 0%</c:v>
                </c:pt>
              </c:strCache>
            </c:strRef>
          </c:cat>
          <c:val>
            <c:numRef>
              <c:f>Sheet1!$B$2:$B$12</c:f>
              <c:numCache>
                <c:formatCode>General</c:formatCode>
                <c:ptCount val="11"/>
                <c:pt idx="0">
                  <c:v>3.7999999999999999E-2</c:v>
                </c:pt>
                <c:pt idx="1">
                  <c:v>8.9999999999999993E-3</c:v>
                </c:pt>
                <c:pt idx="2">
                  <c:v>8.9999999999999993E-3</c:v>
                </c:pt>
                <c:pt idx="3">
                  <c:v>3.7999999999999999E-2</c:v>
                </c:pt>
                <c:pt idx="4">
                  <c:v>3.7999999999999999E-2</c:v>
                </c:pt>
                <c:pt idx="5">
                  <c:v>8.5000000000000006E-2</c:v>
                </c:pt>
                <c:pt idx="6">
                  <c:v>2.8000000000000001E-2</c:v>
                </c:pt>
                <c:pt idx="7">
                  <c:v>0.113</c:v>
                </c:pt>
                <c:pt idx="8">
                  <c:v>0.14199999999999999</c:v>
                </c:pt>
                <c:pt idx="9">
                  <c:v>0.41499999999999998</c:v>
                </c:pt>
                <c:pt idx="10">
                  <c:v>8.5000000000000006E-2</c:v>
                </c:pt>
              </c:numCache>
            </c:numRef>
          </c:val>
          <c:extLst>
            <c:ext xmlns:c16="http://schemas.microsoft.com/office/drawing/2014/chart" uri="{C3380CC4-5D6E-409C-BE32-E72D297353CC}">
              <c16:uniqueId val="{0000000A-5691-D74C-80B8-D4890D34727D}"/>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3942945060755"/>
          <c:y val="0"/>
          <c:w val="0.86916772848047996"/>
          <c:h val="0.89468074033144884"/>
        </c:manualLayout>
      </c:layout>
      <c:barChart>
        <c:barDir val="bar"/>
        <c:grouping val="clustered"/>
        <c:varyColors val="0"/>
        <c:ser>
          <c:idx val="0"/>
          <c:order val="0"/>
          <c:tx>
            <c:strRef>
              <c:f>Sheet1!$B$1</c:f>
              <c:strCache>
                <c:ptCount val="1"/>
                <c:pt idx="0">
                  <c:v>Series 1</c:v>
                </c:pt>
              </c:strCache>
            </c:strRef>
          </c:tx>
          <c:spPr>
            <a:solidFill>
              <a:srgbClr val="00206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5691-D74C-80B8-D4890D34727D}"/>
              </c:ext>
            </c:extLst>
          </c:dPt>
          <c:dPt>
            <c:idx val="1"/>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5691-D74C-80B8-D4890D34727D}"/>
              </c:ext>
            </c:extLst>
          </c:dPt>
          <c:dPt>
            <c:idx val="2"/>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5691-D74C-80B8-D4890D34727D}"/>
              </c:ext>
            </c:extLst>
          </c:dPt>
          <c:dPt>
            <c:idx val="3"/>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5691-D74C-80B8-D4890D34727D}"/>
              </c:ext>
            </c:extLst>
          </c:dPt>
          <c:dPt>
            <c:idx val="4"/>
            <c:invertIfNegative val="0"/>
            <c:bubble3D val="0"/>
            <c:spPr>
              <a:solidFill>
                <a:srgbClr val="00206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5691-D74C-80B8-D4890D34727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&gt;21%</c:v>
                </c:pt>
                <c:pt idx="1">
                  <c:v>17.01% - 19%</c:v>
                </c:pt>
                <c:pt idx="2">
                  <c:v>15.01% - 17%</c:v>
                </c:pt>
                <c:pt idx="3">
                  <c:v>13.01% - 15%</c:v>
                </c:pt>
                <c:pt idx="4">
                  <c:v>11.01% - 13%</c:v>
                </c:pt>
                <c:pt idx="5">
                  <c:v>9.01% - 11%</c:v>
                </c:pt>
                <c:pt idx="6">
                  <c:v>7.01% - 9%</c:v>
                </c:pt>
                <c:pt idx="7">
                  <c:v>5.01% - 7%</c:v>
                </c:pt>
                <c:pt idx="8">
                  <c:v>3.10% - 5%</c:v>
                </c:pt>
                <c:pt idx="9">
                  <c:v>.01% - 3%</c:v>
                </c:pt>
                <c:pt idx="10">
                  <c:v>None - 0%</c:v>
                </c:pt>
              </c:strCache>
            </c:strRef>
          </c:cat>
          <c:val>
            <c:numRef>
              <c:f>Sheet1!$B$2:$B$12</c:f>
              <c:numCache>
                <c:formatCode>General</c:formatCode>
                <c:ptCount val="11"/>
                <c:pt idx="0">
                  <c:v>0</c:v>
                </c:pt>
                <c:pt idx="1">
                  <c:v>4.4999999999999998E-2</c:v>
                </c:pt>
                <c:pt idx="2">
                  <c:v>0</c:v>
                </c:pt>
                <c:pt idx="3">
                  <c:v>0</c:v>
                </c:pt>
                <c:pt idx="4">
                  <c:v>4.4999999999999998E-2</c:v>
                </c:pt>
                <c:pt idx="5">
                  <c:v>4.4999999999999998E-2</c:v>
                </c:pt>
                <c:pt idx="6">
                  <c:v>4.4999999999999998E-2</c:v>
                </c:pt>
                <c:pt idx="7">
                  <c:v>0.13600000000000001</c:v>
                </c:pt>
                <c:pt idx="8">
                  <c:v>0.182</c:v>
                </c:pt>
                <c:pt idx="9">
                  <c:v>0.40899999999999997</c:v>
                </c:pt>
                <c:pt idx="10">
                  <c:v>9.0999999999999998E-2</c:v>
                </c:pt>
              </c:numCache>
            </c:numRef>
          </c:val>
          <c:extLst>
            <c:ext xmlns:c16="http://schemas.microsoft.com/office/drawing/2014/chart" uri="{C3380CC4-5D6E-409C-BE32-E72D297353CC}">
              <c16:uniqueId val="{0000000A-5691-D74C-80B8-D4890D34727D}"/>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3942945060755"/>
          <c:y val="0"/>
          <c:w val="0.82730289838753679"/>
          <c:h val="0.89468074033144884"/>
        </c:manualLayout>
      </c:layout>
      <c:barChart>
        <c:barDir val="bar"/>
        <c:grouping val="clustered"/>
        <c:varyColors val="0"/>
        <c:ser>
          <c:idx val="0"/>
          <c:order val="0"/>
          <c:tx>
            <c:strRef>
              <c:f>Sheet1!$B$1</c:f>
              <c:strCache>
                <c:ptCount val="1"/>
                <c:pt idx="0">
                  <c:v>Series 1</c:v>
                </c:pt>
              </c:strCache>
            </c:strRef>
          </c:tx>
          <c:spPr>
            <a:solidFill>
              <a:srgbClr val="7030A0"/>
            </a:solidFill>
            <a:ln>
              <a:noFill/>
            </a:ln>
            <a:effectLst>
              <a:outerShdw blurRad="76200" dist="50800" dir="2700000" algn="tl" rotWithShape="0">
                <a:prstClr val="black">
                  <a:alpha val="25000"/>
                </a:prstClr>
              </a:outerShdw>
            </a:effectLst>
          </c:spPr>
          <c:invertIfNegative val="0"/>
          <c:dPt>
            <c:idx val="0"/>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1-5691-D74C-80B8-D4890D34727D}"/>
              </c:ext>
            </c:extLst>
          </c:dPt>
          <c:dPt>
            <c:idx val="1"/>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3-5691-D74C-80B8-D4890D34727D}"/>
              </c:ext>
            </c:extLst>
          </c:dPt>
          <c:dPt>
            <c:idx val="2"/>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5-5691-D74C-80B8-D4890D34727D}"/>
              </c:ext>
            </c:extLst>
          </c:dPt>
          <c:dPt>
            <c:idx val="3"/>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7-5691-D74C-80B8-D4890D34727D}"/>
              </c:ext>
            </c:extLst>
          </c:dPt>
          <c:dPt>
            <c:idx val="4"/>
            <c:invertIfNegative val="0"/>
            <c:bubble3D val="0"/>
            <c:spPr>
              <a:solidFill>
                <a:srgbClr val="7030A0"/>
              </a:solidFill>
              <a:ln>
                <a:noFill/>
              </a:ln>
              <a:effectLst>
                <a:outerShdw blurRad="76200" dist="50800" dir="2700000" algn="tl" rotWithShape="0">
                  <a:prstClr val="black">
                    <a:alpha val="25000"/>
                  </a:prstClr>
                </a:outerShdw>
              </a:effectLst>
            </c:spPr>
            <c:extLst>
              <c:ext xmlns:c16="http://schemas.microsoft.com/office/drawing/2014/chart" uri="{C3380CC4-5D6E-409C-BE32-E72D297353CC}">
                <c16:uniqueId val="{00000009-5691-D74C-80B8-D4890D34727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&gt;21%</c:v>
                </c:pt>
                <c:pt idx="1">
                  <c:v>17.01% - 19%</c:v>
                </c:pt>
                <c:pt idx="2">
                  <c:v>15.01% - 17%</c:v>
                </c:pt>
                <c:pt idx="3">
                  <c:v>13.01% - 15%</c:v>
                </c:pt>
                <c:pt idx="4">
                  <c:v>11.01% - 13%</c:v>
                </c:pt>
                <c:pt idx="5">
                  <c:v>9.01% - 11%</c:v>
                </c:pt>
                <c:pt idx="6">
                  <c:v>7.01% - 9%</c:v>
                </c:pt>
                <c:pt idx="7">
                  <c:v>5.01% - 7%</c:v>
                </c:pt>
                <c:pt idx="8">
                  <c:v>3.10% - 5%</c:v>
                </c:pt>
                <c:pt idx="9">
                  <c:v>.01% - 3%</c:v>
                </c:pt>
                <c:pt idx="10">
                  <c:v>None - 0%</c:v>
                </c:pt>
              </c:strCache>
            </c:strRef>
          </c:cat>
          <c:val>
            <c:numRef>
              <c:f>Sheet1!$B$2:$B$12</c:f>
              <c:numCache>
                <c:formatCode>General</c:formatCode>
                <c:ptCount val="11"/>
                <c:pt idx="0">
                  <c:v>6.3E-2</c:v>
                </c:pt>
                <c:pt idx="1">
                  <c:v>0</c:v>
                </c:pt>
                <c:pt idx="2">
                  <c:v>1.6E-2</c:v>
                </c:pt>
                <c:pt idx="3">
                  <c:v>1.6E-2</c:v>
                </c:pt>
                <c:pt idx="4">
                  <c:v>4.7E-2</c:v>
                </c:pt>
                <c:pt idx="5">
                  <c:v>7.8E-2</c:v>
                </c:pt>
                <c:pt idx="6">
                  <c:v>3.1E-2</c:v>
                </c:pt>
                <c:pt idx="7">
                  <c:v>0.125</c:v>
                </c:pt>
                <c:pt idx="8">
                  <c:v>0.125</c:v>
                </c:pt>
                <c:pt idx="9">
                  <c:v>0.46899999999999997</c:v>
                </c:pt>
                <c:pt idx="10">
                  <c:v>3.1E-2</c:v>
                </c:pt>
              </c:numCache>
            </c:numRef>
          </c:val>
          <c:extLst>
            <c:ext xmlns:c16="http://schemas.microsoft.com/office/drawing/2014/chart" uri="{C3380CC4-5D6E-409C-BE32-E72D297353CC}">
              <c16:uniqueId val="{0000000A-5691-D74C-80B8-D4890D34727D}"/>
            </c:ext>
          </c:extLst>
        </c:ser>
        <c:dLbls>
          <c:dLblPos val="outEnd"/>
          <c:showLegendKey val="0"/>
          <c:showVal val="1"/>
          <c:showCatName val="0"/>
          <c:showSerName val="0"/>
          <c:showPercent val="0"/>
          <c:showBubbleSize val="0"/>
        </c:dLbls>
        <c:gapWidth val="100"/>
        <c:axId val="735842672"/>
        <c:axId val="735843064"/>
      </c:barChart>
      <c:catAx>
        <c:axId val="735842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735843064"/>
        <c:crosses val="autoZero"/>
        <c:auto val="1"/>
        <c:lblAlgn val="ctr"/>
        <c:lblOffset val="100"/>
        <c:tickLblSkip val="1"/>
        <c:noMultiLvlLbl val="0"/>
      </c:catAx>
      <c:valAx>
        <c:axId val="735843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584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25E1A-BA86-EB4E-9CD8-C5DD71006FAB}"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7AB9A-7421-8B48-9209-69D15362C7CB}"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a:t>
            </a:fld>
            <a:endParaRPr lang="en-US"/>
          </a:p>
        </p:txBody>
      </p:sp>
    </p:spTree>
    <p:extLst>
      <p:ext uri="{BB962C8B-B14F-4D97-AF65-F5344CB8AC3E}">
        <p14:creationId xmlns:p14="http://schemas.microsoft.com/office/powerpoint/2010/main" val="19973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F4420198-3E58-1F47-BDEF-EB617DF3700C}"/>
              </a:ext>
            </a:extLst>
          </p:cNvPr>
          <p:cNvPicPr>
            <a:picLocks noChangeAspect="1"/>
          </p:cNvPicPr>
          <p:nvPr userDrawn="1"/>
        </p:nvPicPr>
        <p:blipFill rotWithShape="1">
          <a:blip r:embed="rId2"/>
          <a:srcRect b="38459"/>
          <a:stretch/>
        </p:blipFill>
        <p:spPr>
          <a:xfrm>
            <a:off x="-37080" y="-20858"/>
            <a:ext cx="12229080" cy="4233333"/>
          </a:xfrm>
          <a:prstGeom prst="rect">
            <a:avLst/>
          </a:prstGeom>
        </p:spPr>
      </p:pic>
      <p:sp>
        <p:nvSpPr>
          <p:cNvPr id="16" name="Text Placeholder 15"/>
          <p:cNvSpPr>
            <a:spLocks noGrp="1"/>
          </p:cNvSpPr>
          <p:nvPr>
            <p:ph type="body" sz="quarter" idx="10" hasCustomPrompt="1"/>
          </p:nvPr>
        </p:nvSpPr>
        <p:spPr>
          <a:xfrm>
            <a:off x="457199" y="533400"/>
            <a:ext cx="9144000" cy="3390900"/>
          </a:xfrm>
        </p:spPr>
        <p:txBody>
          <a:bodyPr anchor="b">
            <a:normAutofit/>
          </a:bodyPr>
          <a:lstStyle>
            <a:lvl1pPr marL="0" indent="0">
              <a:lnSpc>
                <a:spcPct val="90000"/>
              </a:lnSpc>
              <a:spcBef>
                <a:spcPts val="0"/>
              </a:spcBef>
              <a:buNone/>
              <a:defRPr sz="4800" b="1" cap="all" spc="-60" baseline="0">
                <a:solidFill>
                  <a:schemeClr val="bg1"/>
                </a:solidFill>
                <a:latin typeface="Arial" charset="0"/>
                <a:ea typeface="Arial" charset="0"/>
                <a:cs typeface="Arial" charset="0"/>
              </a:defRPr>
            </a:lvl1pPr>
          </a:lstStyle>
          <a:p>
            <a:pPr lvl="0"/>
            <a:r>
              <a:rPr lang="en-US"/>
              <a:t>Click to edit Meeting title</a:t>
            </a:r>
          </a:p>
        </p:txBody>
      </p:sp>
      <p:sp>
        <p:nvSpPr>
          <p:cNvPr id="7" name="Text Placeholder 6"/>
          <p:cNvSpPr>
            <a:spLocks noGrp="1"/>
          </p:cNvSpPr>
          <p:nvPr>
            <p:ph type="body" sz="quarter" idx="12"/>
          </p:nvPr>
        </p:nvSpPr>
        <p:spPr>
          <a:xfrm>
            <a:off x="457200" y="4441287"/>
            <a:ext cx="8171734" cy="583124"/>
          </a:xfrm>
        </p:spPr>
        <p:txBody>
          <a:bodyPr>
            <a:noAutofit/>
          </a:bodyPr>
          <a:lstStyle>
            <a:lvl1pPr marL="0" indent="0">
              <a:spcBef>
                <a:spcPts val="0"/>
              </a:spcBef>
              <a:buFontTx/>
              <a:buNone/>
              <a:defRPr sz="1800" b="0" i="1" baseline="0">
                <a:solidFill>
                  <a:schemeClr val="tx1"/>
                </a:solidFill>
                <a:latin typeface="arial" charset="0"/>
              </a:defRPr>
            </a:lvl1pPr>
          </a:lstStyle>
          <a:p>
            <a:endParaRPr lang="en-US"/>
          </a:p>
        </p:txBody>
      </p:sp>
      <p:sp>
        <p:nvSpPr>
          <p:cNvPr id="8" name="Text Placeholder 6">
            <a:extLst>
              <a:ext uri="{FF2B5EF4-FFF2-40B4-BE49-F238E27FC236}">
                <a16:creationId xmlns:a16="http://schemas.microsoft.com/office/drawing/2014/main" id="{BFBC34AC-4C91-4170-82F6-A34E4C6E7121}"/>
              </a:ext>
            </a:extLst>
          </p:cNvPr>
          <p:cNvSpPr>
            <a:spLocks noGrp="1"/>
          </p:cNvSpPr>
          <p:nvPr>
            <p:ph type="body" sz="quarter" idx="13"/>
          </p:nvPr>
        </p:nvSpPr>
        <p:spPr>
          <a:xfrm>
            <a:off x="457200" y="5101745"/>
            <a:ext cx="8171734" cy="292202"/>
          </a:xfrm>
        </p:spPr>
        <p:txBody>
          <a:bodyPr>
            <a:noAutofit/>
          </a:bodyPr>
          <a:lstStyle>
            <a:lvl1pPr marL="0" indent="0">
              <a:spcBef>
                <a:spcPts val="0"/>
              </a:spcBef>
              <a:buFontTx/>
              <a:buNone/>
              <a:defRPr sz="1800" b="1" i="0" baseline="0">
                <a:solidFill>
                  <a:schemeClr val="tx1"/>
                </a:solidFill>
                <a:latin typeface="arial" charset="0"/>
              </a:defRPr>
            </a:lvl1pPr>
          </a:lstStyle>
          <a:p>
            <a:endParaRPr lang="en-US"/>
          </a:p>
        </p:txBody>
      </p:sp>
      <p:pic>
        <p:nvPicPr>
          <p:cNvPr id="3" name="Graphic 2">
            <a:extLst>
              <a:ext uri="{FF2B5EF4-FFF2-40B4-BE49-F238E27FC236}">
                <a16:creationId xmlns:a16="http://schemas.microsoft.com/office/drawing/2014/main" id="{6A1A3D5E-28B6-4B33-B471-F4492E1C9F6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6993" b="29175"/>
          <a:stretch/>
        </p:blipFill>
        <p:spPr>
          <a:xfrm>
            <a:off x="457199" y="6106360"/>
            <a:ext cx="1113818" cy="436480"/>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0164A883-84AC-60D7-3985-89E642E78312}"/>
              </a:ext>
            </a:extLst>
          </p:cNvPr>
          <p:cNvPicPr>
            <a:picLocks noChangeAspect="1"/>
          </p:cNvPicPr>
          <p:nvPr userDrawn="1"/>
        </p:nvPicPr>
        <p:blipFill>
          <a:blip r:embed="rId5"/>
          <a:stretch>
            <a:fillRect/>
          </a:stretch>
        </p:blipFill>
        <p:spPr>
          <a:xfrm>
            <a:off x="1936121" y="6075880"/>
            <a:ext cx="1609719" cy="543281"/>
          </a:xfrm>
          <a:prstGeom prst="rect">
            <a:avLst/>
          </a:prstGeom>
        </p:spPr>
      </p:pic>
    </p:spTree>
    <p:extLst>
      <p:ext uri="{BB962C8B-B14F-4D97-AF65-F5344CB8AC3E}">
        <p14:creationId xmlns:p14="http://schemas.microsoft.com/office/powerpoint/2010/main" val="467279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79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9" name="Text Placeholder 2"/>
          <p:cNvSpPr>
            <a:spLocks noGrp="1"/>
          </p:cNvSpPr>
          <p:nvPr>
            <p:ph type="body" sz="quarter" idx="10" hasCustomPrompt="1"/>
          </p:nvPr>
        </p:nvSpPr>
        <p:spPr>
          <a:xfrm>
            <a:off x="457200" y="1737360"/>
            <a:ext cx="11247120" cy="4434840"/>
          </a:xfrm>
        </p:spPr>
        <p:txBody>
          <a:bodyPr>
            <a:noAutofit/>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5" name="Title 4">
            <a:extLst>
              <a:ext uri="{FF2B5EF4-FFF2-40B4-BE49-F238E27FC236}">
                <a16:creationId xmlns:a16="http://schemas.microsoft.com/office/drawing/2014/main" id="{0F0375E9-D6CC-1745-A354-1812417E8CB1}"/>
              </a:ext>
            </a:extLst>
          </p:cNvPr>
          <p:cNvSpPr>
            <a:spLocks noGrp="1"/>
          </p:cNvSpPr>
          <p:nvPr>
            <p:ph type="title"/>
          </p:nvPr>
        </p:nvSpPr>
        <p:spPr/>
        <p:txBody>
          <a:bodyPr/>
          <a:lstStyle/>
          <a:p>
            <a:r>
              <a:rPr lang="en-US"/>
              <a:t>Click to edit Master title style</a:t>
            </a:r>
          </a:p>
        </p:txBody>
      </p:sp>
      <p:sp>
        <p:nvSpPr>
          <p:cNvPr id="2" name="TextBox 1">
            <a:extLst>
              <a:ext uri="{FF2B5EF4-FFF2-40B4-BE49-F238E27FC236}">
                <a16:creationId xmlns:a16="http://schemas.microsoft.com/office/drawing/2014/main" id="{53C4C29D-F707-F641-9F27-88AF524657C3}"/>
              </a:ext>
            </a:extLst>
          </p:cNvPr>
          <p:cNvSpPr txBox="1"/>
          <p:nvPr userDrawn="1"/>
        </p:nvSpPr>
        <p:spPr>
          <a:xfrm>
            <a:off x="11560629" y="6487886"/>
            <a:ext cx="0" cy="0"/>
          </a:xfrm>
          <a:prstGeom prst="rect">
            <a:avLst/>
          </a:prstGeom>
          <a:noFill/>
        </p:spPr>
        <p:txBody>
          <a:bodyPr wrap="none" lIns="0" tIns="0" rIns="0" bIns="0" rtlCol="0">
            <a:noAutofit/>
          </a:bodyPr>
          <a:lstStyle/>
          <a:p>
            <a:pPr algn="l"/>
            <a:endParaRPr lang="en-US" sz="2400">
              <a:solidFill>
                <a:srgbClr val="69767D"/>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1ED4AF4-8990-F248-86C8-0BA8BE9CD352}"/>
              </a:ext>
            </a:extLst>
          </p:cNvPr>
          <p:cNvSpPr txBox="1"/>
          <p:nvPr userDrawn="1"/>
        </p:nvSpPr>
        <p:spPr>
          <a:xfrm>
            <a:off x="1789043" y="6589643"/>
            <a:ext cx="0" cy="0"/>
          </a:xfrm>
          <a:prstGeom prst="rect">
            <a:avLst/>
          </a:prstGeom>
          <a:noFill/>
        </p:spPr>
        <p:txBody>
          <a:bodyPr wrap="none" lIns="0" tIns="0" rIns="0" bIns="0" rtlCol="0">
            <a:noAutofit/>
          </a:bodyPr>
          <a:lstStyle/>
          <a:p>
            <a:pPr algn="l"/>
            <a:endParaRPr lang="en-US" sz="2400">
              <a:solidFill>
                <a:srgbClr val="6976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726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457200" y="2176672"/>
            <a:ext cx="11247120" cy="3995528"/>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C91EDAFC-7BD6-5649-B374-F320DCF07E2F}"/>
              </a:ext>
            </a:extLst>
          </p:cNvPr>
          <p:cNvSpPr>
            <a:spLocks noGrp="1"/>
          </p:cNvSpPr>
          <p:nvPr>
            <p:ph type="title"/>
          </p:nvPr>
        </p:nvSpPr>
        <p:spPr/>
        <p:txBody>
          <a:bodyPr/>
          <a:lstStyle/>
          <a:p>
            <a:r>
              <a:rPr lang="en-US"/>
              <a:t>Click to edit Master title style</a:t>
            </a:r>
          </a:p>
        </p:txBody>
      </p:sp>
      <p:sp>
        <p:nvSpPr>
          <p:cNvPr id="4" name="Text Placeholder 2">
            <a:extLst>
              <a:ext uri="{FF2B5EF4-FFF2-40B4-BE49-F238E27FC236}">
                <a16:creationId xmlns:a16="http://schemas.microsoft.com/office/drawing/2014/main" id="{121FD9FA-AE7E-3449-86AB-5681B1090039}"/>
              </a:ext>
            </a:extLst>
          </p:cNvPr>
          <p:cNvSpPr>
            <a:spLocks noGrp="1"/>
          </p:cNvSpPr>
          <p:nvPr>
            <p:ph type="body" sz="quarter" idx="11"/>
          </p:nvPr>
        </p:nvSpPr>
        <p:spPr>
          <a:xfrm>
            <a:off x="472440" y="1500810"/>
            <a:ext cx="11247120" cy="546652"/>
          </a:xfrm>
        </p:spPr>
        <p:txBody>
          <a:bodyPr/>
          <a:lstStyle>
            <a:lvl1pPr marL="0" indent="0">
              <a:buNone/>
              <a:defRPr sz="2400" b="1" baseline="0">
                <a:solidFill>
                  <a:schemeClr val="tx1"/>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extLst>
      <p:ext uri="{BB962C8B-B14F-4D97-AF65-F5344CB8AC3E}">
        <p14:creationId xmlns:p14="http://schemas.microsoft.com/office/powerpoint/2010/main" val="1945122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7BA8C-AB08-434D-A778-1BD2696EE5C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9891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with Bkgr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0709C-F9C0-134F-8026-612A1D99D4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8200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with Plain Bkgr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0709C-F9C0-134F-8026-612A1D99D4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7777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Bkgr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24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C835-FBD6-48F2-9223-BB7AC9DC6422}"/>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83FB90DA-34CA-46E9-BD65-B03D97052A40}"/>
              </a:ext>
            </a:extLst>
          </p:cNvPr>
          <p:cNvSpPr>
            <a:spLocks noGrp="1"/>
          </p:cNvSpPr>
          <p:nvPr>
            <p:ph type="body" sz="quarter" idx="10" hasCustomPrompt="1"/>
          </p:nvPr>
        </p:nvSpPr>
        <p:spPr>
          <a:xfrm>
            <a:off x="457200" y="1371600"/>
            <a:ext cx="11277600" cy="685800"/>
          </a:xfrm>
        </p:spPr>
        <p:txBody>
          <a:bodyPr anchor="ctr">
            <a:normAutofit/>
          </a:bodyPr>
          <a:lstStyle>
            <a:lvl1pPr marL="0" indent="0">
              <a:spcBef>
                <a:spcPts val="0"/>
              </a:spcBef>
              <a:buNone/>
              <a:defRPr sz="2000" b="1" spc="-60" baseline="0">
                <a:solidFill>
                  <a:srgbClr val="0070C0"/>
                </a:solidFill>
              </a:defRPr>
            </a:lvl1pPr>
          </a:lstStyle>
          <a:p>
            <a:pPr lvl="0"/>
            <a:r>
              <a:rPr lang="en-US"/>
              <a:t>Survey Question</a:t>
            </a:r>
          </a:p>
        </p:txBody>
      </p:sp>
    </p:spTree>
    <p:extLst>
      <p:ext uri="{BB962C8B-B14F-4D97-AF65-F5344CB8AC3E}">
        <p14:creationId xmlns:p14="http://schemas.microsoft.com/office/powerpoint/2010/main" val="2259636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84" userDrawn="1">
          <p15:clr>
            <a:srgbClr val="FBAE40"/>
          </p15:clr>
        </p15:guide>
        <p15:guide id="2" orient="horz" pos="12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567600-E571-FF48-BC21-A8F0C146435B}"/>
              </a:ext>
            </a:extLst>
          </p:cNvPr>
          <p:cNvSpPr txBox="1"/>
          <p:nvPr userDrawn="1"/>
        </p:nvSpPr>
        <p:spPr>
          <a:xfrm>
            <a:off x="11266714" y="6389914"/>
            <a:ext cx="0" cy="0"/>
          </a:xfrm>
          <a:prstGeom prst="rect">
            <a:avLst/>
          </a:prstGeom>
          <a:noFill/>
        </p:spPr>
        <p:txBody>
          <a:bodyPr wrap="none" lIns="0" tIns="0" rIns="0" bIns="0" rtlCol="0">
            <a:noAutofit/>
          </a:bodyPr>
          <a:lstStyle/>
          <a:p>
            <a:pPr algn="l"/>
            <a:endParaRPr lang="en-US" sz="2400">
              <a:solidFill>
                <a:srgbClr val="6976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873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47120" cy="914400"/>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457200" y="1737360"/>
            <a:ext cx="11247120" cy="44348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62A168C3-19D4-784B-9407-2BA917C3498F}"/>
              </a:ext>
            </a:extLst>
          </p:cNvPr>
          <p:cNvSpPr txBox="1"/>
          <p:nvPr userDrawn="1"/>
        </p:nvSpPr>
        <p:spPr>
          <a:xfrm>
            <a:off x="84083" y="6448642"/>
            <a:ext cx="415223" cy="276999"/>
          </a:xfrm>
          <a:prstGeom prst="rect">
            <a:avLst/>
          </a:prstGeom>
          <a:noFill/>
        </p:spPr>
        <p:txBody>
          <a:bodyPr wrap="square" rtlCol="0">
            <a:spAutoFit/>
          </a:bodyPr>
          <a:lstStyle/>
          <a:p>
            <a:fld id="{3988A49C-778B-EF45-9D5D-8EAA2E36A3FB}" type="slidenum">
              <a:rPr lang="en-US" sz="1200" b="1" i="0" baseline="0" smtClean="0">
                <a:solidFill>
                  <a:srgbClr val="69767D"/>
                </a:solidFill>
                <a:latin typeface="arial" charset="0"/>
              </a:rPr>
              <a:t>‹#›</a:t>
            </a:fld>
            <a:endParaRPr lang="en-US" sz="1200" b="1" i="0" baseline="0">
              <a:solidFill>
                <a:srgbClr val="69767D"/>
              </a:solidFill>
              <a:latin typeface="arial" charset="0"/>
            </a:endParaRPr>
          </a:p>
        </p:txBody>
      </p:sp>
      <p:sp>
        <p:nvSpPr>
          <p:cNvPr id="10" name="TextBox 9">
            <a:extLst>
              <a:ext uri="{FF2B5EF4-FFF2-40B4-BE49-F238E27FC236}">
                <a16:creationId xmlns:a16="http://schemas.microsoft.com/office/drawing/2014/main" id="{F2C3B417-84DF-094B-8979-05D4442A599A}"/>
              </a:ext>
            </a:extLst>
          </p:cNvPr>
          <p:cNvSpPr txBox="1"/>
          <p:nvPr userDrawn="1"/>
        </p:nvSpPr>
        <p:spPr>
          <a:xfrm>
            <a:off x="731520" y="6463486"/>
            <a:ext cx="8919376" cy="246221"/>
          </a:xfrm>
          <a:prstGeom prst="rect">
            <a:avLst/>
          </a:prstGeom>
          <a:noFill/>
        </p:spPr>
        <p:txBody>
          <a:bodyPr wrap="square" rtlCol="0">
            <a:spAutoFit/>
          </a:bodyPr>
          <a:lstStyle/>
          <a:p>
            <a:r>
              <a:rPr lang="en-US" sz="1000" baseline="0" dirty="0">
                <a:solidFill>
                  <a:srgbClr val="69767D"/>
                </a:solidFill>
                <a:latin typeface="arial" charset="0"/>
              </a:rPr>
              <a:t>MRO Survey Summary Report</a:t>
            </a:r>
          </a:p>
        </p:txBody>
      </p:sp>
      <p:pic>
        <p:nvPicPr>
          <p:cNvPr id="5" name="Graphic 4">
            <a:extLst>
              <a:ext uri="{FF2B5EF4-FFF2-40B4-BE49-F238E27FC236}">
                <a16:creationId xmlns:a16="http://schemas.microsoft.com/office/drawing/2014/main" id="{C98B3FEE-0D34-4EC8-BA2C-64CADC2951E9}"/>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r="59140" b="31566"/>
          <a:stretch/>
        </p:blipFill>
        <p:spPr>
          <a:xfrm>
            <a:off x="9751053" y="6393200"/>
            <a:ext cx="563033" cy="224392"/>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F54712BD-8C41-72F7-5F0C-28DB593C8FDC}"/>
              </a:ext>
            </a:extLst>
          </p:cNvPr>
          <p:cNvPicPr>
            <a:picLocks noChangeAspect="1"/>
          </p:cNvPicPr>
          <p:nvPr userDrawn="1"/>
        </p:nvPicPr>
        <p:blipFill>
          <a:blip r:embed="rId13"/>
          <a:stretch>
            <a:fillRect/>
          </a:stretch>
        </p:blipFill>
        <p:spPr>
          <a:xfrm>
            <a:off x="10551160" y="6336449"/>
            <a:ext cx="1153160" cy="389192"/>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62" r:id="rId4"/>
    <p:sldLayoutId id="2147483663" r:id="rId5"/>
    <p:sldLayoutId id="2147483665" r:id="rId6"/>
    <p:sldLayoutId id="2147483664" r:id="rId7"/>
    <p:sldLayoutId id="2147483667" r:id="rId8"/>
    <p:sldLayoutId id="2147483657"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3200" b="1" kern="1200" spc="-120" baseline="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69767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69767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400" kern="1200">
          <a:solidFill>
            <a:srgbClr val="69767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400" kern="1200">
          <a:solidFill>
            <a:srgbClr val="69767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400" kern="1200">
          <a:solidFill>
            <a:srgbClr val="69767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7392" userDrawn="1">
          <p15:clr>
            <a:srgbClr val="F26B43"/>
          </p15:clr>
        </p15:guide>
        <p15:guide id="3" orient="horz" pos="3888" userDrawn="1">
          <p15:clr>
            <a:srgbClr val="F26B43"/>
          </p15:clr>
        </p15:guide>
        <p15:guide id="4" orient="horz" pos="864" userDrawn="1">
          <p15:clr>
            <a:srgbClr val="F26B43"/>
          </p15:clr>
        </p15:guide>
        <p15:guide id="5"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85753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8.xml"/><Relationship Id="rId4" Type="http://schemas.openxmlformats.org/officeDocument/2006/relationships/chart" Target="../charts/chart2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8.xml"/><Relationship Id="rId4" Type="http://schemas.openxmlformats.org/officeDocument/2006/relationships/chart" Target="../charts/chart15.xml"/></Relationships>
</file>

<file path=ppt/slides/_rels/slide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849147"/>
            <a:ext cx="9144000" cy="1717128"/>
          </a:xfrm>
        </p:spPr>
        <p:txBody>
          <a:bodyPr>
            <a:normAutofit/>
          </a:bodyPr>
          <a:lstStyle/>
          <a:p>
            <a:r>
              <a:rPr lang="en-US" dirty="0"/>
              <a:t>Clinical audits and denials research report</a:t>
            </a:r>
            <a:endParaRPr lang="en-US" sz="4800" dirty="0"/>
          </a:p>
        </p:txBody>
      </p:sp>
      <p:sp>
        <p:nvSpPr>
          <p:cNvPr id="13" name="Text Placeholder 8">
            <a:extLst>
              <a:ext uri="{FF2B5EF4-FFF2-40B4-BE49-F238E27FC236}">
                <a16:creationId xmlns:a16="http://schemas.microsoft.com/office/drawing/2014/main" id="{B1C149EA-396E-B84D-BF20-FDD1E2897592}"/>
              </a:ext>
            </a:extLst>
          </p:cNvPr>
          <p:cNvSpPr>
            <a:spLocks noGrp="1"/>
          </p:cNvSpPr>
          <p:nvPr>
            <p:ph type="body" sz="quarter" idx="13"/>
          </p:nvPr>
        </p:nvSpPr>
        <p:spPr>
          <a:xfrm>
            <a:off x="457200" y="4408390"/>
            <a:ext cx="8171734" cy="1186627"/>
          </a:xfrm>
        </p:spPr>
        <p:txBody>
          <a:bodyPr vert="horz" lIns="0" tIns="0" rIns="0" bIns="0" rtlCol="0" anchor="t">
            <a:noAutofit/>
          </a:bodyPr>
          <a:lstStyle/>
          <a:p>
            <a:r>
              <a:rPr lang="en-US" sz="2400" b="0" dirty="0">
                <a:solidFill>
                  <a:srgbClr val="002060"/>
                </a:solidFill>
                <a:latin typeface="arial"/>
                <a:cs typeface="Arial"/>
              </a:rPr>
              <a:t>A survey conducted by HFMA, sponsored by MRO</a:t>
            </a:r>
          </a:p>
          <a:p>
            <a:endParaRPr lang="en-US" sz="2400" b="0" dirty="0">
              <a:solidFill>
                <a:schemeClr val="tx1"/>
              </a:solidFill>
            </a:endParaRPr>
          </a:p>
          <a:p>
            <a:r>
              <a:rPr lang="en-US" b="0" dirty="0">
                <a:solidFill>
                  <a:schemeClr val="accent3"/>
                </a:solidFill>
              </a:rPr>
              <a:t>April 2022</a:t>
            </a:r>
          </a:p>
        </p:txBody>
      </p:sp>
    </p:spTree>
    <p:extLst>
      <p:ext uri="{BB962C8B-B14F-4D97-AF65-F5344CB8AC3E}">
        <p14:creationId xmlns:p14="http://schemas.microsoft.com/office/powerpoint/2010/main" val="2074220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p:txBody>
          <a:bodyPr/>
          <a:lstStyle/>
          <a:p>
            <a:r>
              <a:rPr lang="en-US" sz="2800" dirty="0"/>
              <a:t>Only asked of organizations that are evaluating financial risk exposure.</a:t>
            </a:r>
          </a:p>
        </p:txBody>
      </p:sp>
      <p:sp>
        <p:nvSpPr>
          <p:cNvPr id="3" name="Title 1">
            <a:extLst>
              <a:ext uri="{FF2B5EF4-FFF2-40B4-BE49-F238E27FC236}">
                <a16:creationId xmlns:a16="http://schemas.microsoft.com/office/drawing/2014/main" id="{A14E93CC-24B3-C6C0-0541-D677C3DBC877}"/>
              </a:ext>
            </a:extLst>
          </p:cNvPr>
          <p:cNvSpPr txBox="1">
            <a:spLocks/>
          </p:cNvSpPr>
          <p:nvPr/>
        </p:nvSpPr>
        <p:spPr>
          <a:xfrm>
            <a:off x="457200" y="1184206"/>
            <a:ext cx="11247120" cy="914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200" b="1" kern="1200" spc="-120" baseline="0">
                <a:solidFill>
                  <a:srgbClr val="002060"/>
                </a:solidFill>
                <a:latin typeface="Arial" panose="020B0604020202020204" pitchFamily="34" charset="0"/>
                <a:ea typeface="+mj-ea"/>
                <a:cs typeface="Arial" panose="020B0604020202020204" pitchFamily="34" charset="0"/>
              </a:defRPr>
            </a:lvl1pPr>
          </a:lstStyle>
          <a:p>
            <a:r>
              <a:rPr lang="en-US" sz="1800" dirty="0">
                <a:solidFill>
                  <a:srgbClr val="00B0F0"/>
                </a:solidFill>
              </a:rPr>
              <a:t>How do you evaluate financial exposure for clinical avoidable denials to identify and address root causes of lost revenue and preempt future losses?</a:t>
            </a:r>
          </a:p>
        </p:txBody>
      </p:sp>
      <p:graphicFrame>
        <p:nvGraphicFramePr>
          <p:cNvPr id="4" name="Chart 3">
            <a:extLst>
              <a:ext uri="{FF2B5EF4-FFF2-40B4-BE49-F238E27FC236}">
                <a16:creationId xmlns:a16="http://schemas.microsoft.com/office/drawing/2014/main" id="{7B9B4CEF-33C5-60D1-BCAD-D2E9FFFBD041}"/>
              </a:ext>
            </a:extLst>
          </p:cNvPr>
          <p:cNvGraphicFramePr/>
          <p:nvPr>
            <p:extLst>
              <p:ext uri="{D42A27DB-BD31-4B8C-83A1-F6EECF244321}">
                <p14:modId xmlns:p14="http://schemas.microsoft.com/office/powerpoint/2010/main" val="3656124734"/>
              </p:ext>
            </p:extLst>
          </p:nvPr>
        </p:nvGraphicFramePr>
        <p:xfrm>
          <a:off x="320634" y="1997702"/>
          <a:ext cx="11600433" cy="4111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7041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p:txBody>
          <a:bodyPr/>
          <a:lstStyle/>
          <a:p>
            <a:r>
              <a:rPr lang="en-US" sz="2800" dirty="0"/>
              <a:t>Only asked of organizations that are NOT evaluating financial </a:t>
            </a:r>
            <a:br>
              <a:rPr lang="en-US" sz="2800" dirty="0"/>
            </a:br>
            <a:r>
              <a:rPr lang="en-US" sz="2800" dirty="0"/>
              <a:t>risk exposure</a:t>
            </a:r>
          </a:p>
        </p:txBody>
      </p:sp>
      <p:graphicFrame>
        <p:nvGraphicFramePr>
          <p:cNvPr id="3" name="Table 2">
            <a:extLst>
              <a:ext uri="{FF2B5EF4-FFF2-40B4-BE49-F238E27FC236}">
                <a16:creationId xmlns:a16="http://schemas.microsoft.com/office/drawing/2014/main" id="{AD1288B3-20A5-79F1-1A12-9C89C8283C54}"/>
              </a:ext>
            </a:extLst>
          </p:cNvPr>
          <p:cNvGraphicFramePr>
            <a:graphicFrameLocks/>
          </p:cNvGraphicFramePr>
          <p:nvPr>
            <p:extLst>
              <p:ext uri="{D42A27DB-BD31-4B8C-83A1-F6EECF244321}">
                <p14:modId xmlns:p14="http://schemas.microsoft.com/office/powerpoint/2010/main" val="1458728643"/>
              </p:ext>
            </p:extLst>
          </p:nvPr>
        </p:nvGraphicFramePr>
        <p:xfrm>
          <a:off x="457200" y="2098606"/>
          <a:ext cx="11247120" cy="4243997"/>
        </p:xfrm>
        <a:graphic>
          <a:graphicData uri="http://schemas.openxmlformats.org/drawingml/2006/table">
            <a:tbl>
              <a:tblPr bandRow="1">
                <a:tableStyleId>{5C22544A-7EE6-4342-B048-85BDC9FD1C3A}</a:tableStyleId>
              </a:tblPr>
              <a:tblGrid>
                <a:gridCol w="11247120">
                  <a:extLst>
                    <a:ext uri="{9D8B030D-6E8A-4147-A177-3AD203B41FA5}">
                      <a16:colId xmlns:a16="http://schemas.microsoft.com/office/drawing/2014/main" val="1726562116"/>
                    </a:ext>
                  </a:extLst>
                </a:gridCol>
              </a:tblGrid>
              <a:tr h="323989">
                <a:tc>
                  <a:txBody>
                    <a:bodyPr/>
                    <a:lstStyle/>
                    <a:p>
                      <a:r>
                        <a:rPr lang="en-US" sz="1000" b="1" dirty="0">
                          <a:solidFill>
                            <a:schemeClr val="tx1"/>
                          </a:solidFill>
                        </a:rPr>
                        <a:t>Antiquated technology systems.</a:t>
                      </a:r>
                    </a:p>
                  </a:txBody>
                  <a:tcPr marT="0" marB="0" anchor="ctr"/>
                </a:tc>
                <a:extLst>
                  <a:ext uri="{0D108BD9-81ED-4DB2-BD59-A6C34878D82A}">
                    <a16:rowId xmlns:a16="http://schemas.microsoft.com/office/drawing/2014/main" val="3954067396"/>
                  </a:ext>
                </a:extLst>
              </a:tr>
              <a:tr h="323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Automation | Everything is manual.</a:t>
                      </a:r>
                    </a:p>
                  </a:txBody>
                  <a:tcPr marT="0" marB="0" anchor="ctr"/>
                </a:tc>
                <a:extLst>
                  <a:ext uri="{0D108BD9-81ED-4DB2-BD59-A6C34878D82A}">
                    <a16:rowId xmlns:a16="http://schemas.microsoft.com/office/drawing/2014/main" val="4184136347"/>
                  </a:ext>
                </a:extLst>
              </a:tr>
              <a:tr h="377051">
                <a:tc>
                  <a:txBody>
                    <a:bodyPr/>
                    <a:lstStyle/>
                    <a:p>
                      <a:r>
                        <a:rPr lang="en-US" sz="1000" b="1" dirty="0">
                          <a:solidFill>
                            <a:schemeClr val="tx1"/>
                          </a:solidFill>
                        </a:rPr>
                        <a:t>Clinical criteria for diagnosis are not limited by numbers. If we go by Payor clinical biasness then there is no need for Physician or NP, PA. A clerk with high school level education can be assigned the job.</a:t>
                      </a:r>
                    </a:p>
                  </a:txBody>
                  <a:tcPr marT="0" marB="0" anchor="ctr"/>
                </a:tc>
                <a:extLst>
                  <a:ext uri="{0D108BD9-81ED-4DB2-BD59-A6C34878D82A}">
                    <a16:rowId xmlns:a16="http://schemas.microsoft.com/office/drawing/2014/main" val="3115155679"/>
                  </a:ext>
                </a:extLst>
              </a:tr>
              <a:tr h="352624">
                <a:tc>
                  <a:txBody>
                    <a:bodyPr/>
                    <a:lstStyle/>
                    <a:p>
                      <a:r>
                        <a:rPr lang="en-US" sz="1000" b="1" dirty="0"/>
                        <a:t>I don’t know if I change your name to not be protected.</a:t>
                      </a:r>
                    </a:p>
                  </a:txBody>
                  <a:tcPr marT="0" marB="0" anchor="ctr"/>
                </a:tc>
                <a:extLst>
                  <a:ext uri="{0D108BD9-81ED-4DB2-BD59-A6C34878D82A}">
                    <a16:rowId xmlns:a16="http://schemas.microsoft.com/office/drawing/2014/main" val="2366138418"/>
                  </a:ext>
                </a:extLst>
              </a:tr>
              <a:tr h="324188">
                <a:tc>
                  <a:txBody>
                    <a:bodyPr/>
                    <a:lstStyle/>
                    <a:p>
                      <a:r>
                        <a:rPr lang="en-US" sz="1000" b="1" dirty="0"/>
                        <a:t>Often times payers do not specifically state the reason for denial, which causes work </a:t>
                      </a:r>
                      <a:r>
                        <a:rPr lang="en-US" sz="1000" b="1" dirty="0" err="1"/>
                        <a:t>oon</a:t>
                      </a:r>
                      <a:r>
                        <a:rPr lang="en-US" sz="1000" b="1" dirty="0"/>
                        <a:t> the provider staff to contact payers for further details. Then when the payer are obtained it is often found that the payer has already received everything that is needed to process an appeal of have processed the claim internally. Identifying the root causes for similar denials is difficult when we are finding that they should not have been denials in the first place.</a:t>
                      </a:r>
                    </a:p>
                  </a:txBody>
                  <a:tcPr marT="0" marB="0" anchor="ctr"/>
                </a:tc>
                <a:extLst>
                  <a:ext uri="{0D108BD9-81ED-4DB2-BD59-A6C34878D82A}">
                    <a16:rowId xmlns:a16="http://schemas.microsoft.com/office/drawing/2014/main" val="2501182682"/>
                  </a:ext>
                </a:extLst>
              </a:tr>
              <a:tr h="292536">
                <a:tc>
                  <a:txBody>
                    <a:bodyPr/>
                    <a:lstStyle/>
                    <a:p>
                      <a:r>
                        <a:rPr lang="en-US" sz="1000" b="1" dirty="0"/>
                        <a:t>System reporting barriers.</a:t>
                      </a:r>
                    </a:p>
                  </a:txBody>
                  <a:tcPr marT="0" marB="0" anchor="ctr"/>
                </a:tc>
                <a:extLst>
                  <a:ext uri="{0D108BD9-81ED-4DB2-BD59-A6C34878D82A}">
                    <a16:rowId xmlns:a16="http://schemas.microsoft.com/office/drawing/2014/main" val="743749385"/>
                  </a:ext>
                </a:extLst>
              </a:tr>
              <a:tr h="325120">
                <a:tc>
                  <a:txBody>
                    <a:bodyPr/>
                    <a:lstStyle/>
                    <a:p>
                      <a:r>
                        <a:rPr lang="en-US" sz="1000" b="1" dirty="0"/>
                        <a:t>Time is the greatest barrier. Audits are intensifying and it takes more time just to keep up with payer’s demands.</a:t>
                      </a:r>
                    </a:p>
                  </a:txBody>
                  <a:tcPr marT="0" marB="0" anchor="ctr"/>
                </a:tc>
                <a:extLst>
                  <a:ext uri="{0D108BD9-81ED-4DB2-BD59-A6C34878D82A}">
                    <a16:rowId xmlns:a16="http://schemas.microsoft.com/office/drawing/2014/main" val="2813613143"/>
                  </a:ext>
                </a:extLst>
              </a:tr>
              <a:tr h="294640">
                <a:tc>
                  <a:txBody>
                    <a:bodyPr/>
                    <a:lstStyle/>
                    <a:p>
                      <a:r>
                        <a:rPr lang="en-US" sz="1000" b="1" dirty="0"/>
                        <a:t>Tracking the data; D/T the adjudication used by plans are not as detailed as needed to have a true understanding of the issues without a deeper dive into the claim details.</a:t>
                      </a:r>
                    </a:p>
                  </a:txBody>
                  <a:tcPr marT="0" marB="0" anchor="ctr"/>
                </a:tc>
                <a:extLst>
                  <a:ext uri="{0D108BD9-81ED-4DB2-BD59-A6C34878D82A}">
                    <a16:rowId xmlns:a16="http://schemas.microsoft.com/office/drawing/2014/main" val="2960352637"/>
                  </a:ext>
                </a:extLst>
              </a:tr>
              <a:tr h="443624">
                <a:tc>
                  <a:txBody>
                    <a:bodyPr/>
                    <a:lstStyle/>
                    <a:p>
                      <a:r>
                        <a:rPr lang="en-US" sz="1000" b="1" dirty="0"/>
                        <a:t>Resources needed to view and analyze the root cause; without consistent use od adjudication codes it a manual review is needed to have real understanding of the root cause of denial.</a:t>
                      </a:r>
                    </a:p>
                  </a:txBody>
                  <a:tcPr marT="0" marB="0" anchor="ctr"/>
                </a:tc>
                <a:extLst>
                  <a:ext uri="{0D108BD9-81ED-4DB2-BD59-A6C34878D82A}">
                    <a16:rowId xmlns:a16="http://schemas.microsoft.com/office/drawing/2014/main" val="1901126460"/>
                  </a:ext>
                </a:extLst>
              </a:tr>
              <a:tr h="580548">
                <a:tc>
                  <a:txBody>
                    <a:bodyPr/>
                    <a:lstStyle/>
                    <a:p>
                      <a:r>
                        <a:rPr lang="en-US" sz="1000" b="1" dirty="0"/>
                        <a:t>Using our current vendor, we have very little reporting capability (access) from the Revenue Cycle. We are unable to properly perform an RCA when clinical audits are performed, successful, and fail. Although we have created reports in our HER in an effort to determine the impact pending audits and appeals have on our overall AR days, we surmise that a more timely process would improve our volume of outstanding receivable yet cannot fully support the anticipated results with true data. The leadership is segmented between clinical and financial and the clinical team does not necessarily recognize the impacts nor measure them.</a:t>
                      </a:r>
                    </a:p>
                  </a:txBody>
                  <a:tcPr marT="0" marB="0" anchor="ctr"/>
                </a:tc>
                <a:extLst>
                  <a:ext uri="{0D108BD9-81ED-4DB2-BD59-A6C34878D82A}">
                    <a16:rowId xmlns:a16="http://schemas.microsoft.com/office/drawing/2014/main" val="1267741091"/>
                  </a:ext>
                </a:extLst>
              </a:tr>
              <a:tr h="443624">
                <a:tc>
                  <a:txBody>
                    <a:bodyPr/>
                    <a:lstStyle/>
                    <a:p>
                      <a:r>
                        <a:rPr lang="en-US" sz="1000" b="1" dirty="0"/>
                        <a:t>We are missing a few key parts of the software that we utilize, an interface would be required for some of that but even then it isn’t a sure thing that it would work properly.</a:t>
                      </a:r>
                    </a:p>
                  </a:txBody>
                  <a:tcPr marT="0" marB="0" anchor="ctr"/>
                </a:tc>
                <a:extLst>
                  <a:ext uri="{0D108BD9-81ED-4DB2-BD59-A6C34878D82A}">
                    <a16:rowId xmlns:a16="http://schemas.microsoft.com/office/drawing/2014/main" val="2661018589"/>
                  </a:ext>
                </a:extLst>
              </a:tr>
            </a:tbl>
          </a:graphicData>
        </a:graphic>
      </p:graphicFrame>
      <p:sp>
        <p:nvSpPr>
          <p:cNvPr id="5" name="Title 1">
            <a:extLst>
              <a:ext uri="{FF2B5EF4-FFF2-40B4-BE49-F238E27FC236}">
                <a16:creationId xmlns:a16="http://schemas.microsoft.com/office/drawing/2014/main" id="{725B819B-853A-D36C-8E35-2553C59BAA27}"/>
              </a:ext>
            </a:extLst>
          </p:cNvPr>
          <p:cNvSpPr txBox="1">
            <a:spLocks/>
          </p:cNvSpPr>
          <p:nvPr/>
        </p:nvSpPr>
        <p:spPr>
          <a:xfrm>
            <a:off x="457200" y="1184206"/>
            <a:ext cx="11247120" cy="914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200" b="1" kern="1200" spc="-120" baseline="0">
                <a:solidFill>
                  <a:srgbClr val="002060"/>
                </a:solidFill>
                <a:latin typeface="Arial" panose="020B0604020202020204" pitchFamily="34" charset="0"/>
                <a:ea typeface="+mj-ea"/>
                <a:cs typeface="Arial" panose="020B0604020202020204" pitchFamily="34" charset="0"/>
              </a:defRPr>
            </a:lvl1pPr>
          </a:lstStyle>
          <a:p>
            <a:r>
              <a:rPr lang="en-US" sz="1800" dirty="0">
                <a:solidFill>
                  <a:srgbClr val="00B0F0"/>
                </a:solidFill>
              </a:rPr>
              <a:t>Please explain what barriers are in identifying and addressing the root cause.</a:t>
            </a:r>
            <a:br>
              <a:rPr lang="en-US" sz="1800" dirty="0">
                <a:solidFill>
                  <a:srgbClr val="00B0F0"/>
                </a:solidFill>
              </a:rPr>
            </a:br>
            <a:r>
              <a:rPr lang="en-US" sz="1800" dirty="0">
                <a:solidFill>
                  <a:srgbClr val="00B0F0"/>
                </a:solidFill>
              </a:rPr>
              <a:t>Please be very detailed and specific.</a:t>
            </a:r>
          </a:p>
        </p:txBody>
      </p:sp>
    </p:spTree>
    <p:extLst>
      <p:ext uri="{BB962C8B-B14F-4D97-AF65-F5344CB8AC3E}">
        <p14:creationId xmlns:p14="http://schemas.microsoft.com/office/powerpoint/2010/main" val="3366110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p:txBody>
          <a:bodyPr/>
          <a:lstStyle/>
          <a:p>
            <a:r>
              <a:rPr lang="en-US" sz="2800" dirty="0"/>
              <a:t>For purposes of analytics, what was your organization’s Annual Net Revenue for Fiscal Year 2020?</a:t>
            </a:r>
          </a:p>
        </p:txBody>
      </p:sp>
      <p:graphicFrame>
        <p:nvGraphicFramePr>
          <p:cNvPr id="3" name="Chart 2">
            <a:extLst>
              <a:ext uri="{FF2B5EF4-FFF2-40B4-BE49-F238E27FC236}">
                <a16:creationId xmlns:a16="http://schemas.microsoft.com/office/drawing/2014/main" id="{0C4D36A3-DCF2-6C1C-42CB-01A6CDFB0092}"/>
              </a:ext>
            </a:extLst>
          </p:cNvPr>
          <p:cNvGraphicFramePr/>
          <p:nvPr>
            <p:extLst>
              <p:ext uri="{D42A27DB-BD31-4B8C-83A1-F6EECF244321}">
                <p14:modId xmlns:p14="http://schemas.microsoft.com/office/powerpoint/2010/main" val="3130632304"/>
              </p:ext>
            </p:extLst>
          </p:nvPr>
        </p:nvGraphicFramePr>
        <p:xfrm>
          <a:off x="370162" y="1647433"/>
          <a:ext cx="11451676" cy="23948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886590A-E7F8-2AC7-710B-F150381C2B19}"/>
              </a:ext>
            </a:extLst>
          </p:cNvPr>
          <p:cNvGraphicFramePr/>
          <p:nvPr>
            <p:extLst>
              <p:ext uri="{D42A27DB-BD31-4B8C-83A1-F6EECF244321}">
                <p14:modId xmlns:p14="http://schemas.microsoft.com/office/powerpoint/2010/main" val="4127590889"/>
              </p:ext>
            </p:extLst>
          </p:nvPr>
        </p:nvGraphicFramePr>
        <p:xfrm>
          <a:off x="6153446" y="3598322"/>
          <a:ext cx="5725838" cy="23948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56709B1-052A-613B-D3F0-53E94799431E}"/>
              </a:ext>
            </a:extLst>
          </p:cNvPr>
          <p:cNvSpPr txBox="1"/>
          <p:nvPr/>
        </p:nvSpPr>
        <p:spPr>
          <a:xfrm>
            <a:off x="7399554" y="5732087"/>
            <a:ext cx="2974532" cy="261092"/>
          </a:xfrm>
          <a:prstGeom prst="rect">
            <a:avLst/>
          </a:prstGeom>
          <a:noFill/>
        </p:spPr>
        <p:txBody>
          <a:bodyPr wrap="square" lIns="0" tIns="0" rIns="0" bIns="0" rtlCol="0">
            <a:noAutofit/>
          </a:bodyPr>
          <a:lstStyle/>
          <a:p>
            <a:pPr algn="ctr"/>
            <a:r>
              <a:rPr lang="en-US" sz="1200" b="1">
                <a:latin typeface="Arial" panose="020B0604020202020204" pitchFamily="34" charset="0"/>
                <a:cs typeface="Arial" panose="020B0604020202020204" pitchFamily="34" charset="0"/>
              </a:rPr>
              <a:t>Hospital or Medical Center</a:t>
            </a:r>
          </a:p>
        </p:txBody>
      </p:sp>
      <p:sp>
        <p:nvSpPr>
          <p:cNvPr id="7" name="TextBox 6">
            <a:extLst>
              <a:ext uri="{FF2B5EF4-FFF2-40B4-BE49-F238E27FC236}">
                <a16:creationId xmlns:a16="http://schemas.microsoft.com/office/drawing/2014/main" id="{F7678474-2500-BDE1-7947-2AC069205821}"/>
              </a:ext>
            </a:extLst>
          </p:cNvPr>
          <p:cNvSpPr txBox="1"/>
          <p:nvPr/>
        </p:nvSpPr>
        <p:spPr>
          <a:xfrm>
            <a:off x="1112119" y="5732086"/>
            <a:ext cx="3819110" cy="348245"/>
          </a:xfrm>
          <a:prstGeom prst="rect">
            <a:avLst/>
          </a:prstGeom>
          <a:noFill/>
        </p:spPr>
        <p:txBody>
          <a:bodyPr wrap="square" lIns="0" tIns="0" rIns="0" bIns="0" rtlCol="0">
            <a:noAutofit/>
          </a:bodyPr>
          <a:lstStyle/>
          <a:p>
            <a:pPr algn="ctr"/>
            <a:r>
              <a:rPr lang="en-US" sz="1200" b="1">
                <a:latin typeface="Arial" panose="020B0604020202020204" pitchFamily="34" charset="0"/>
                <a:cs typeface="Arial" panose="020B0604020202020204" pitchFamily="34" charset="0"/>
              </a:rPr>
              <a:t>Health System Headquarters/Corporate Offices</a:t>
            </a:r>
          </a:p>
        </p:txBody>
      </p:sp>
      <p:graphicFrame>
        <p:nvGraphicFramePr>
          <p:cNvPr id="8" name="Chart 7">
            <a:extLst>
              <a:ext uri="{FF2B5EF4-FFF2-40B4-BE49-F238E27FC236}">
                <a16:creationId xmlns:a16="http://schemas.microsoft.com/office/drawing/2014/main" id="{0EB1B7C9-A050-6DF1-1980-A3BB29E1DD37}"/>
              </a:ext>
            </a:extLst>
          </p:cNvPr>
          <p:cNvGraphicFramePr/>
          <p:nvPr>
            <p:extLst>
              <p:ext uri="{D42A27DB-BD31-4B8C-83A1-F6EECF244321}">
                <p14:modId xmlns:p14="http://schemas.microsoft.com/office/powerpoint/2010/main" val="1730678625"/>
              </p:ext>
            </p:extLst>
          </p:nvPr>
        </p:nvGraphicFramePr>
        <p:xfrm>
          <a:off x="378012" y="3598322"/>
          <a:ext cx="5725838" cy="23948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8005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F88137-3484-B040-9A96-5CDF27984F11}"/>
              </a:ext>
            </a:extLst>
          </p:cNvPr>
          <p:cNvPicPr>
            <a:picLocks noChangeAspect="1"/>
          </p:cNvPicPr>
          <p:nvPr/>
        </p:nvPicPr>
        <p:blipFill>
          <a:blip r:embed="rId2"/>
          <a:stretch>
            <a:fillRect/>
          </a:stretch>
        </p:blipFill>
        <p:spPr>
          <a:xfrm>
            <a:off x="4248150" y="1943100"/>
            <a:ext cx="3695700" cy="2971800"/>
          </a:xfrm>
          <a:prstGeom prst="rect">
            <a:avLst/>
          </a:prstGeom>
        </p:spPr>
      </p:pic>
    </p:spTree>
    <p:extLst>
      <p:ext uri="{BB962C8B-B14F-4D97-AF65-F5344CB8AC3E}">
        <p14:creationId xmlns:p14="http://schemas.microsoft.com/office/powerpoint/2010/main" val="313210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175DE-DF18-9641-A257-8B0860E0DC85}"/>
              </a:ext>
            </a:extLst>
          </p:cNvPr>
          <p:cNvSpPr>
            <a:spLocks noGrp="1"/>
          </p:cNvSpPr>
          <p:nvPr>
            <p:ph type="body" sz="quarter" idx="10"/>
          </p:nvPr>
        </p:nvSpPr>
        <p:spPr>
          <a:xfrm>
            <a:off x="457200" y="1635642"/>
            <a:ext cx="5257800" cy="4264415"/>
          </a:xfrm>
        </p:spPr>
        <p:txBody>
          <a:bodyPr/>
          <a:lstStyle/>
          <a:p>
            <a:r>
              <a:rPr lang="en-US" sz="2000" b="1" dirty="0">
                <a:solidFill>
                  <a:schemeClr val="tx1"/>
                </a:solidFill>
              </a:rPr>
              <a:t>Online survey fielded by HFMA</a:t>
            </a:r>
          </a:p>
          <a:p>
            <a:pPr marL="342900" indent="-342900">
              <a:buFont typeface="Arial" panose="020B0604020202020204" pitchFamily="34" charset="0"/>
              <a:buChar char="•"/>
            </a:pPr>
            <a:r>
              <a:rPr lang="en-US" sz="2000" dirty="0"/>
              <a:t>Launched 3/4/2022</a:t>
            </a:r>
          </a:p>
          <a:p>
            <a:pPr marL="342900" indent="-342900">
              <a:buFont typeface="Arial" panose="020B0604020202020204" pitchFamily="34" charset="0"/>
              <a:buChar char="•"/>
            </a:pPr>
            <a:r>
              <a:rPr lang="en-US" sz="2000" dirty="0"/>
              <a:t>Closed 4/4/2022</a:t>
            </a:r>
          </a:p>
          <a:p>
            <a:pPr marL="342900" indent="-342900">
              <a:buFont typeface="Arial" panose="020B0604020202020204" pitchFamily="34" charset="0"/>
              <a:buChar char="•"/>
            </a:pPr>
            <a:r>
              <a:rPr lang="en-US" sz="2000" dirty="0"/>
              <a:t>Regarding claims audits, risk exposure, claim tracking, and reserves.</a:t>
            </a:r>
          </a:p>
          <a:p>
            <a:r>
              <a:rPr lang="en-US" sz="2000" b="1" dirty="0">
                <a:solidFill>
                  <a:schemeClr val="tx1"/>
                </a:solidFill>
              </a:rPr>
              <a:t>4,544 HFMA member invitees</a:t>
            </a:r>
          </a:p>
          <a:p>
            <a:pPr marL="342900" indent="-342900">
              <a:buFont typeface="Arial" panose="020B0604020202020204" pitchFamily="34" charset="0"/>
              <a:buChar char="•"/>
            </a:pPr>
            <a:r>
              <a:rPr lang="en-US" sz="2000" dirty="0"/>
              <a:t>317 Respondents</a:t>
            </a:r>
          </a:p>
          <a:p>
            <a:r>
              <a:rPr lang="en-US" sz="2000" b="1" dirty="0">
                <a:solidFill>
                  <a:schemeClr val="tx1"/>
                </a:solidFill>
              </a:rPr>
              <a:t>Respondents were encouraged </a:t>
            </a:r>
            <a:br>
              <a:rPr lang="en-US" sz="2000" b="1" dirty="0">
                <a:solidFill>
                  <a:schemeClr val="tx1"/>
                </a:solidFill>
              </a:rPr>
            </a:br>
            <a:r>
              <a:rPr lang="en-US" sz="2000" b="1" dirty="0">
                <a:solidFill>
                  <a:schemeClr val="tx1"/>
                </a:solidFill>
              </a:rPr>
              <a:t>to skip questions for which they </a:t>
            </a:r>
            <a:br>
              <a:rPr lang="en-US" sz="2000" b="1" dirty="0">
                <a:solidFill>
                  <a:schemeClr val="tx1"/>
                </a:solidFill>
              </a:rPr>
            </a:br>
            <a:r>
              <a:rPr lang="en-US" sz="2000" b="1" dirty="0">
                <a:solidFill>
                  <a:schemeClr val="tx1"/>
                </a:solidFill>
              </a:rPr>
              <a:t>were unsure of the answer.</a:t>
            </a:r>
          </a:p>
          <a:p>
            <a:r>
              <a:rPr lang="en-US" sz="2000" b="1" dirty="0">
                <a:solidFill>
                  <a:schemeClr val="tx1"/>
                </a:solidFill>
              </a:rPr>
              <a:t>8 questions in the survey</a:t>
            </a:r>
          </a:p>
        </p:txBody>
      </p:sp>
      <p:sp>
        <p:nvSpPr>
          <p:cNvPr id="3" name="Title 2">
            <a:extLst>
              <a:ext uri="{FF2B5EF4-FFF2-40B4-BE49-F238E27FC236}">
                <a16:creationId xmlns:a16="http://schemas.microsoft.com/office/drawing/2014/main" id="{AFCF7EAB-8E1D-2C40-A914-334F0DB95F46}"/>
              </a:ext>
            </a:extLst>
          </p:cNvPr>
          <p:cNvSpPr>
            <a:spLocks noGrp="1"/>
          </p:cNvSpPr>
          <p:nvPr>
            <p:ph type="title"/>
          </p:nvPr>
        </p:nvSpPr>
        <p:spPr/>
        <p:txBody>
          <a:bodyPr/>
          <a:lstStyle/>
          <a:p>
            <a:r>
              <a:rPr lang="en-US" dirty="0"/>
              <a:t>Research Summary</a:t>
            </a:r>
          </a:p>
        </p:txBody>
      </p:sp>
      <p:graphicFrame>
        <p:nvGraphicFramePr>
          <p:cNvPr id="5" name="Table 4">
            <a:extLst>
              <a:ext uri="{FF2B5EF4-FFF2-40B4-BE49-F238E27FC236}">
                <a16:creationId xmlns:a16="http://schemas.microsoft.com/office/drawing/2014/main" id="{EB0D96FC-E0DB-8D47-85B5-50BFBB61702A}"/>
              </a:ext>
            </a:extLst>
          </p:cNvPr>
          <p:cNvGraphicFramePr>
            <a:graphicFrameLocks/>
          </p:cNvGraphicFramePr>
          <p:nvPr>
            <p:extLst>
              <p:ext uri="{D42A27DB-BD31-4B8C-83A1-F6EECF244321}">
                <p14:modId xmlns:p14="http://schemas.microsoft.com/office/powerpoint/2010/main" val="272176100"/>
              </p:ext>
            </p:extLst>
          </p:nvPr>
        </p:nvGraphicFramePr>
        <p:xfrm>
          <a:off x="5878285" y="1681530"/>
          <a:ext cx="5562600" cy="1926117"/>
        </p:xfrm>
        <a:graphic>
          <a:graphicData uri="http://schemas.openxmlformats.org/drawingml/2006/table">
            <a:tbl>
              <a:tblPr firstRow="1" bandRow="1">
                <a:tableStyleId>{5C22544A-7EE6-4342-B048-85BDC9FD1C3A}</a:tableStyleId>
              </a:tblPr>
              <a:tblGrid>
                <a:gridCol w="4880344">
                  <a:extLst>
                    <a:ext uri="{9D8B030D-6E8A-4147-A177-3AD203B41FA5}">
                      <a16:colId xmlns:a16="http://schemas.microsoft.com/office/drawing/2014/main" val="1726562116"/>
                    </a:ext>
                  </a:extLst>
                </a:gridCol>
                <a:gridCol w="682256">
                  <a:extLst>
                    <a:ext uri="{9D8B030D-6E8A-4147-A177-3AD203B41FA5}">
                      <a16:colId xmlns:a16="http://schemas.microsoft.com/office/drawing/2014/main" val="1641515173"/>
                    </a:ext>
                  </a:extLst>
                </a:gridCol>
              </a:tblGrid>
              <a:tr h="280197">
                <a:tc>
                  <a:txBody>
                    <a:bodyPr/>
                    <a:lstStyle/>
                    <a:p>
                      <a:r>
                        <a:rPr lang="en-US" sz="1200" dirty="0"/>
                        <a:t>Job Title</a:t>
                      </a:r>
                    </a:p>
                  </a:txBody>
                  <a:tcPr>
                    <a:solidFill>
                      <a:srgbClr val="002060"/>
                    </a:solidFill>
                  </a:tcPr>
                </a:tc>
                <a:tc>
                  <a:txBody>
                    <a:bodyPr/>
                    <a:lstStyle/>
                    <a:p>
                      <a:pPr algn="ctr"/>
                      <a:r>
                        <a:rPr lang="en-US" sz="1200"/>
                        <a:t>%</a:t>
                      </a:r>
                    </a:p>
                  </a:txBody>
                  <a:tcPr>
                    <a:solidFill>
                      <a:srgbClr val="002060"/>
                    </a:solidFill>
                  </a:tcPr>
                </a:tc>
                <a:extLst>
                  <a:ext uri="{0D108BD9-81ED-4DB2-BD59-A6C34878D82A}">
                    <a16:rowId xmlns:a16="http://schemas.microsoft.com/office/drawing/2014/main" val="2821471155"/>
                  </a:ext>
                </a:extLst>
              </a:tr>
              <a:tr h="164592">
                <a:tc>
                  <a:txBody>
                    <a:bodyPr/>
                    <a:lstStyle/>
                    <a:p>
                      <a:r>
                        <a:rPr lang="en-US" sz="1200" b="1" dirty="0"/>
                        <a:t>Director</a:t>
                      </a:r>
                    </a:p>
                  </a:txBody>
                  <a:tcPr marT="0" marB="0"/>
                </a:tc>
                <a:tc>
                  <a:txBody>
                    <a:bodyPr/>
                    <a:lstStyle/>
                    <a:p>
                      <a:pPr algn="ctr"/>
                      <a:r>
                        <a:rPr lang="en-US" sz="1200" b="1" dirty="0"/>
                        <a:t>61.08</a:t>
                      </a:r>
                    </a:p>
                  </a:txBody>
                  <a:tcPr marT="0" marB="0"/>
                </a:tc>
                <a:extLst>
                  <a:ext uri="{0D108BD9-81ED-4DB2-BD59-A6C34878D82A}">
                    <a16:rowId xmlns:a16="http://schemas.microsoft.com/office/drawing/2014/main" val="1731310694"/>
                  </a:ext>
                </a:extLst>
              </a:tr>
              <a:tr h="164592">
                <a:tc>
                  <a:txBody>
                    <a:bodyPr/>
                    <a:lstStyle/>
                    <a:p>
                      <a:r>
                        <a:rPr lang="en-US" sz="1200" b="1" dirty="0"/>
                        <a:t>Vice President</a:t>
                      </a:r>
                    </a:p>
                  </a:txBody>
                  <a:tcPr marT="0" marB="0"/>
                </a:tc>
                <a:tc>
                  <a:txBody>
                    <a:bodyPr/>
                    <a:lstStyle/>
                    <a:p>
                      <a:pPr algn="ctr"/>
                      <a:r>
                        <a:rPr lang="en-US" sz="1200" b="1" dirty="0"/>
                        <a:t>16.14</a:t>
                      </a:r>
                    </a:p>
                  </a:txBody>
                  <a:tcPr marT="0" marB="0"/>
                </a:tc>
                <a:extLst>
                  <a:ext uri="{0D108BD9-81ED-4DB2-BD59-A6C34878D82A}">
                    <a16:rowId xmlns:a16="http://schemas.microsoft.com/office/drawing/2014/main" val="3115155679"/>
                  </a:ext>
                </a:extLst>
              </a:tr>
              <a:tr h="164592">
                <a:tc>
                  <a:txBody>
                    <a:bodyPr/>
                    <a:lstStyle/>
                    <a:p>
                      <a:r>
                        <a:rPr lang="en-US" sz="1200" b="1" dirty="0"/>
                        <a:t>Manager/Supervisor</a:t>
                      </a:r>
                    </a:p>
                  </a:txBody>
                  <a:tcPr marT="0" marB="0"/>
                </a:tc>
                <a:tc>
                  <a:txBody>
                    <a:bodyPr/>
                    <a:lstStyle/>
                    <a:p>
                      <a:pPr algn="ctr"/>
                      <a:r>
                        <a:rPr lang="en-US" sz="1200" b="1" dirty="0"/>
                        <a:t>9.81</a:t>
                      </a:r>
                    </a:p>
                  </a:txBody>
                  <a:tcPr marT="0" marB="0"/>
                </a:tc>
                <a:extLst>
                  <a:ext uri="{0D108BD9-81ED-4DB2-BD59-A6C34878D82A}">
                    <a16:rowId xmlns:a16="http://schemas.microsoft.com/office/drawing/2014/main" val="2366138418"/>
                  </a:ext>
                </a:extLst>
              </a:tr>
              <a:tr h="164592">
                <a:tc>
                  <a:txBody>
                    <a:bodyPr/>
                    <a:lstStyle/>
                    <a:p>
                      <a:r>
                        <a:rPr lang="en-US" sz="1200" b="1" dirty="0"/>
                        <a:t>Staff Specialist or Professional (Analyst/Accountant)</a:t>
                      </a:r>
                    </a:p>
                  </a:txBody>
                  <a:tcPr marT="0" marB="0"/>
                </a:tc>
                <a:tc>
                  <a:txBody>
                    <a:bodyPr/>
                    <a:lstStyle/>
                    <a:p>
                      <a:pPr algn="ctr"/>
                      <a:r>
                        <a:rPr lang="en-US" sz="1200" b="1" dirty="0"/>
                        <a:t>4.43</a:t>
                      </a:r>
                    </a:p>
                  </a:txBody>
                  <a:tcPr marT="0" marB="0"/>
                </a:tc>
                <a:extLst>
                  <a:ext uri="{0D108BD9-81ED-4DB2-BD59-A6C34878D82A}">
                    <a16:rowId xmlns:a16="http://schemas.microsoft.com/office/drawing/2014/main" val="1079472535"/>
                  </a:ext>
                </a:extLst>
              </a:tr>
              <a:tr h="164592">
                <a:tc>
                  <a:txBody>
                    <a:bodyPr/>
                    <a:lstStyle/>
                    <a:p>
                      <a:r>
                        <a:rPr lang="en-US" sz="1200" b="1" dirty="0"/>
                        <a:t>Assistant/Associate Vice President Excluding CFO</a:t>
                      </a:r>
                    </a:p>
                  </a:txBody>
                  <a:tcPr marT="0" marB="0"/>
                </a:tc>
                <a:tc>
                  <a:txBody>
                    <a:bodyPr/>
                    <a:lstStyle/>
                    <a:p>
                      <a:pPr algn="ctr"/>
                      <a:r>
                        <a:rPr lang="en-US" sz="1200" b="1" dirty="0"/>
                        <a:t>3.80</a:t>
                      </a:r>
                    </a:p>
                  </a:txBody>
                  <a:tcPr marT="0" marB="0"/>
                </a:tc>
                <a:extLst>
                  <a:ext uri="{0D108BD9-81ED-4DB2-BD59-A6C34878D82A}">
                    <a16:rowId xmlns:a16="http://schemas.microsoft.com/office/drawing/2014/main" val="1625966088"/>
                  </a:ext>
                </a:extLst>
              </a:tr>
              <a:tr h="164592">
                <a:tc>
                  <a:txBody>
                    <a:bodyPr/>
                    <a:lstStyle/>
                    <a:p>
                      <a:r>
                        <a:rPr lang="en-US" sz="1200" b="1" dirty="0"/>
                        <a:t>Other Professionals</a:t>
                      </a:r>
                    </a:p>
                  </a:txBody>
                  <a:tcPr marT="0" marB="0"/>
                </a:tc>
                <a:tc>
                  <a:txBody>
                    <a:bodyPr/>
                    <a:lstStyle/>
                    <a:p>
                      <a:pPr algn="ctr"/>
                      <a:r>
                        <a:rPr lang="en-US" sz="1200" b="1" dirty="0"/>
                        <a:t>1.90</a:t>
                      </a:r>
                    </a:p>
                  </a:txBody>
                  <a:tcPr marT="0" marB="0"/>
                </a:tc>
                <a:extLst>
                  <a:ext uri="{0D108BD9-81ED-4DB2-BD59-A6C34878D82A}">
                    <a16:rowId xmlns:a16="http://schemas.microsoft.com/office/drawing/2014/main" val="993374161"/>
                  </a:ext>
                </a:extLst>
              </a:tr>
              <a:tr h="164592">
                <a:tc>
                  <a:txBody>
                    <a:bodyPr/>
                    <a:lstStyle/>
                    <a:p>
                      <a:r>
                        <a:rPr lang="en-US" sz="1200" b="1" dirty="0"/>
                        <a:t>Other Chief Officer Excluding CFO</a:t>
                      </a:r>
                    </a:p>
                  </a:txBody>
                  <a:tcPr marT="0" marB="0"/>
                </a:tc>
                <a:tc>
                  <a:txBody>
                    <a:bodyPr/>
                    <a:lstStyle/>
                    <a:p>
                      <a:pPr algn="ctr"/>
                      <a:r>
                        <a:rPr lang="en-US" sz="1200" b="1" dirty="0"/>
                        <a:t>1.58</a:t>
                      </a:r>
                    </a:p>
                  </a:txBody>
                  <a:tcPr marT="0" marB="0"/>
                </a:tc>
                <a:extLst>
                  <a:ext uri="{0D108BD9-81ED-4DB2-BD59-A6C34878D82A}">
                    <a16:rowId xmlns:a16="http://schemas.microsoft.com/office/drawing/2014/main" val="162215334"/>
                  </a:ext>
                </a:extLst>
              </a:tr>
              <a:tr h="164592">
                <a:tc>
                  <a:txBody>
                    <a:bodyPr/>
                    <a:lstStyle/>
                    <a:p>
                      <a:r>
                        <a:rPr lang="en-US" sz="1200" b="1" dirty="0"/>
                        <a:t>Executive Director</a:t>
                      </a:r>
                    </a:p>
                  </a:txBody>
                  <a:tcPr marT="0" marB="0"/>
                </a:tc>
                <a:tc>
                  <a:txBody>
                    <a:bodyPr/>
                    <a:lstStyle/>
                    <a:p>
                      <a:pPr algn="ctr"/>
                      <a:r>
                        <a:rPr lang="en-US" sz="1200" b="1" dirty="0"/>
                        <a:t>0.95</a:t>
                      </a:r>
                    </a:p>
                  </a:txBody>
                  <a:tcPr marT="0" marB="0"/>
                </a:tc>
                <a:extLst>
                  <a:ext uri="{0D108BD9-81ED-4DB2-BD59-A6C34878D82A}">
                    <a16:rowId xmlns:a16="http://schemas.microsoft.com/office/drawing/2014/main" val="1130429119"/>
                  </a:ext>
                </a:extLst>
              </a:tr>
              <a:tr h="164592">
                <a:tc>
                  <a:txBody>
                    <a:bodyPr/>
                    <a:lstStyle/>
                    <a:p>
                      <a:r>
                        <a:rPr lang="en-US" sz="1200" b="1" dirty="0"/>
                        <a:t>CFO</a:t>
                      </a:r>
                    </a:p>
                  </a:txBody>
                  <a:tcPr marT="0" marB="0"/>
                </a:tc>
                <a:tc>
                  <a:txBody>
                    <a:bodyPr/>
                    <a:lstStyle/>
                    <a:p>
                      <a:pPr algn="ctr"/>
                      <a:r>
                        <a:rPr lang="en-US" sz="1200" b="1" dirty="0"/>
                        <a:t>0.32</a:t>
                      </a:r>
                    </a:p>
                  </a:txBody>
                  <a:tcPr marT="0" marB="0"/>
                </a:tc>
                <a:extLst>
                  <a:ext uri="{0D108BD9-81ED-4DB2-BD59-A6C34878D82A}">
                    <a16:rowId xmlns:a16="http://schemas.microsoft.com/office/drawing/2014/main" val="1900902163"/>
                  </a:ext>
                </a:extLst>
              </a:tr>
            </a:tbl>
          </a:graphicData>
        </a:graphic>
      </p:graphicFrame>
      <p:graphicFrame>
        <p:nvGraphicFramePr>
          <p:cNvPr id="4" name="Table 3">
            <a:extLst>
              <a:ext uri="{FF2B5EF4-FFF2-40B4-BE49-F238E27FC236}">
                <a16:creationId xmlns:a16="http://schemas.microsoft.com/office/drawing/2014/main" id="{C7E00F4C-BF20-9FE8-834B-CCA3382255D8}"/>
              </a:ext>
            </a:extLst>
          </p:cNvPr>
          <p:cNvGraphicFramePr>
            <a:graphicFrameLocks/>
          </p:cNvGraphicFramePr>
          <p:nvPr>
            <p:extLst>
              <p:ext uri="{D42A27DB-BD31-4B8C-83A1-F6EECF244321}">
                <p14:modId xmlns:p14="http://schemas.microsoft.com/office/powerpoint/2010/main" val="2486920151"/>
              </p:ext>
            </p:extLst>
          </p:nvPr>
        </p:nvGraphicFramePr>
        <p:xfrm>
          <a:off x="5878285" y="3767849"/>
          <a:ext cx="5562600" cy="2291877"/>
        </p:xfrm>
        <a:graphic>
          <a:graphicData uri="http://schemas.openxmlformats.org/drawingml/2006/table">
            <a:tbl>
              <a:tblPr firstRow="1" bandRow="1">
                <a:tableStyleId>{5C22544A-7EE6-4342-B048-85BDC9FD1C3A}</a:tableStyleId>
              </a:tblPr>
              <a:tblGrid>
                <a:gridCol w="4880344">
                  <a:extLst>
                    <a:ext uri="{9D8B030D-6E8A-4147-A177-3AD203B41FA5}">
                      <a16:colId xmlns:a16="http://schemas.microsoft.com/office/drawing/2014/main" val="1726562116"/>
                    </a:ext>
                  </a:extLst>
                </a:gridCol>
                <a:gridCol w="682256">
                  <a:extLst>
                    <a:ext uri="{9D8B030D-6E8A-4147-A177-3AD203B41FA5}">
                      <a16:colId xmlns:a16="http://schemas.microsoft.com/office/drawing/2014/main" val="1641515173"/>
                    </a:ext>
                  </a:extLst>
                </a:gridCol>
              </a:tblGrid>
              <a:tr h="280197">
                <a:tc>
                  <a:txBody>
                    <a:bodyPr/>
                    <a:lstStyle/>
                    <a:p>
                      <a:r>
                        <a:rPr lang="en-US" sz="1200" dirty="0"/>
                        <a:t>Responsibility</a:t>
                      </a:r>
                    </a:p>
                  </a:txBody>
                  <a:tcPr>
                    <a:solidFill>
                      <a:srgbClr val="002060"/>
                    </a:solidFill>
                  </a:tcPr>
                </a:tc>
                <a:tc>
                  <a:txBody>
                    <a:bodyPr/>
                    <a:lstStyle/>
                    <a:p>
                      <a:pPr algn="ctr"/>
                      <a:r>
                        <a:rPr lang="en-US" sz="1200"/>
                        <a:t>%</a:t>
                      </a:r>
                    </a:p>
                  </a:txBody>
                  <a:tcPr>
                    <a:solidFill>
                      <a:srgbClr val="002060"/>
                    </a:solidFill>
                  </a:tcPr>
                </a:tc>
                <a:extLst>
                  <a:ext uri="{0D108BD9-81ED-4DB2-BD59-A6C34878D82A}">
                    <a16:rowId xmlns:a16="http://schemas.microsoft.com/office/drawing/2014/main" val="2821471155"/>
                  </a:ext>
                </a:extLst>
              </a:tr>
              <a:tr h="164592">
                <a:tc>
                  <a:txBody>
                    <a:bodyPr/>
                    <a:lstStyle/>
                    <a:p>
                      <a:r>
                        <a:rPr lang="en-US" sz="1200" b="1" dirty="0"/>
                        <a:t>Revenue Cycle/Patient Financial Services</a:t>
                      </a:r>
                    </a:p>
                  </a:txBody>
                  <a:tcPr marT="0" marB="0"/>
                </a:tc>
                <a:tc>
                  <a:txBody>
                    <a:bodyPr/>
                    <a:lstStyle/>
                    <a:p>
                      <a:pPr algn="ctr"/>
                      <a:r>
                        <a:rPr lang="en-US" sz="1200" b="1" dirty="0"/>
                        <a:t>29.43</a:t>
                      </a:r>
                    </a:p>
                  </a:txBody>
                  <a:tcPr marT="0" marB="0"/>
                </a:tc>
                <a:extLst>
                  <a:ext uri="{0D108BD9-81ED-4DB2-BD59-A6C34878D82A}">
                    <a16:rowId xmlns:a16="http://schemas.microsoft.com/office/drawing/2014/main" val="1731310694"/>
                  </a:ext>
                </a:extLst>
              </a:tr>
              <a:tr h="164592">
                <a:tc>
                  <a:txBody>
                    <a:bodyPr/>
                    <a:lstStyle/>
                    <a:p>
                      <a:r>
                        <a:rPr lang="en-US" sz="1200" b="1" dirty="0"/>
                        <a:t>Patient Financial Services</a:t>
                      </a:r>
                    </a:p>
                  </a:txBody>
                  <a:tcPr marT="0" marB="0"/>
                </a:tc>
                <a:tc>
                  <a:txBody>
                    <a:bodyPr/>
                    <a:lstStyle/>
                    <a:p>
                      <a:pPr algn="ctr"/>
                      <a:r>
                        <a:rPr lang="en-US" sz="1200" b="1" dirty="0"/>
                        <a:t>29.11</a:t>
                      </a:r>
                    </a:p>
                  </a:txBody>
                  <a:tcPr marT="0" marB="0"/>
                </a:tc>
                <a:extLst>
                  <a:ext uri="{0D108BD9-81ED-4DB2-BD59-A6C34878D82A}">
                    <a16:rowId xmlns:a16="http://schemas.microsoft.com/office/drawing/2014/main" val="3115155679"/>
                  </a:ext>
                </a:extLst>
              </a:tr>
              <a:tr h="164592">
                <a:tc>
                  <a:txBody>
                    <a:bodyPr/>
                    <a:lstStyle/>
                    <a:p>
                      <a:r>
                        <a:rPr lang="en-US" sz="1200" b="1" dirty="0"/>
                        <a:t>Government and Commercial Reimbursement</a:t>
                      </a:r>
                    </a:p>
                  </a:txBody>
                  <a:tcPr marT="0" marB="0"/>
                </a:tc>
                <a:tc>
                  <a:txBody>
                    <a:bodyPr/>
                    <a:lstStyle/>
                    <a:p>
                      <a:pPr algn="ctr"/>
                      <a:r>
                        <a:rPr lang="en-US" sz="1200" b="1" dirty="0"/>
                        <a:t>14.56</a:t>
                      </a:r>
                    </a:p>
                  </a:txBody>
                  <a:tcPr marT="0" marB="0"/>
                </a:tc>
                <a:extLst>
                  <a:ext uri="{0D108BD9-81ED-4DB2-BD59-A6C34878D82A}">
                    <a16:rowId xmlns:a16="http://schemas.microsoft.com/office/drawing/2014/main" val="2366138418"/>
                  </a:ext>
                </a:extLst>
              </a:tr>
              <a:tr h="164592">
                <a:tc>
                  <a:txBody>
                    <a:bodyPr/>
                    <a:lstStyle/>
                    <a:p>
                      <a:r>
                        <a:rPr lang="en-US" sz="1200" b="1" dirty="0"/>
                        <a:t>Audit/Internal Audit</a:t>
                      </a:r>
                    </a:p>
                  </a:txBody>
                  <a:tcPr marT="0" marB="0"/>
                </a:tc>
                <a:tc>
                  <a:txBody>
                    <a:bodyPr/>
                    <a:lstStyle/>
                    <a:p>
                      <a:pPr algn="ctr"/>
                      <a:r>
                        <a:rPr lang="en-US" sz="1200" b="1" dirty="0"/>
                        <a:t>10.44</a:t>
                      </a:r>
                    </a:p>
                  </a:txBody>
                  <a:tcPr marT="0" marB="0"/>
                </a:tc>
                <a:extLst>
                  <a:ext uri="{0D108BD9-81ED-4DB2-BD59-A6C34878D82A}">
                    <a16:rowId xmlns:a16="http://schemas.microsoft.com/office/drawing/2014/main" val="1079472535"/>
                  </a:ext>
                </a:extLst>
              </a:tr>
              <a:tr h="164592">
                <a:tc>
                  <a:txBody>
                    <a:bodyPr/>
                    <a:lstStyle/>
                    <a:p>
                      <a:r>
                        <a:rPr lang="en-US" sz="1200" b="1" dirty="0"/>
                        <a:t>Revenue/Revenue Integrity</a:t>
                      </a:r>
                    </a:p>
                  </a:txBody>
                  <a:tcPr marT="0" marB="0"/>
                </a:tc>
                <a:tc>
                  <a:txBody>
                    <a:bodyPr/>
                    <a:lstStyle/>
                    <a:p>
                      <a:pPr algn="ctr"/>
                      <a:r>
                        <a:rPr lang="en-US" sz="1200" b="1" dirty="0"/>
                        <a:t>5.06</a:t>
                      </a:r>
                    </a:p>
                  </a:txBody>
                  <a:tcPr marT="0" marB="0"/>
                </a:tc>
                <a:extLst>
                  <a:ext uri="{0D108BD9-81ED-4DB2-BD59-A6C34878D82A}">
                    <a16:rowId xmlns:a16="http://schemas.microsoft.com/office/drawing/2014/main" val="1625966088"/>
                  </a:ext>
                </a:extLst>
              </a:tr>
              <a:tr h="164592">
                <a:tc>
                  <a:txBody>
                    <a:bodyPr/>
                    <a:lstStyle/>
                    <a:p>
                      <a:r>
                        <a:rPr lang="en-US" sz="1200" b="1" dirty="0"/>
                        <a:t>Reimbursement-General (Government and Commercial)</a:t>
                      </a:r>
                    </a:p>
                  </a:txBody>
                  <a:tcPr marT="0" marB="0"/>
                </a:tc>
                <a:tc>
                  <a:txBody>
                    <a:bodyPr/>
                    <a:lstStyle/>
                    <a:p>
                      <a:pPr algn="ctr"/>
                      <a:r>
                        <a:rPr lang="en-US" sz="1200" b="1" dirty="0"/>
                        <a:t>3.16</a:t>
                      </a:r>
                    </a:p>
                  </a:txBody>
                  <a:tcPr marT="0" marB="0"/>
                </a:tc>
                <a:extLst>
                  <a:ext uri="{0D108BD9-81ED-4DB2-BD59-A6C34878D82A}">
                    <a16:rowId xmlns:a16="http://schemas.microsoft.com/office/drawing/2014/main" val="993374161"/>
                  </a:ext>
                </a:extLst>
              </a:tr>
              <a:tr h="164592">
                <a:tc>
                  <a:txBody>
                    <a:bodyPr/>
                    <a:lstStyle/>
                    <a:p>
                      <a:r>
                        <a:rPr lang="en-US" sz="1200" b="1" dirty="0"/>
                        <a:t>Accounting</a:t>
                      </a:r>
                    </a:p>
                  </a:txBody>
                  <a:tcPr marT="0" marB="0"/>
                </a:tc>
                <a:tc>
                  <a:txBody>
                    <a:bodyPr/>
                    <a:lstStyle/>
                    <a:p>
                      <a:pPr algn="ctr"/>
                      <a:r>
                        <a:rPr lang="en-US" sz="1200" b="1" dirty="0"/>
                        <a:t>3.16</a:t>
                      </a:r>
                    </a:p>
                  </a:txBody>
                  <a:tcPr marT="0" marB="0"/>
                </a:tc>
                <a:extLst>
                  <a:ext uri="{0D108BD9-81ED-4DB2-BD59-A6C34878D82A}">
                    <a16:rowId xmlns:a16="http://schemas.microsoft.com/office/drawing/2014/main" val="162215334"/>
                  </a:ext>
                </a:extLst>
              </a:tr>
              <a:tr h="164592">
                <a:tc>
                  <a:txBody>
                    <a:bodyPr/>
                    <a:lstStyle/>
                    <a:p>
                      <a:r>
                        <a:rPr lang="en-US" sz="1200" b="1" dirty="0"/>
                        <a:t>Health Information/Medical Records</a:t>
                      </a:r>
                    </a:p>
                  </a:txBody>
                  <a:tcPr marT="0" marB="0"/>
                </a:tc>
                <a:tc>
                  <a:txBody>
                    <a:bodyPr/>
                    <a:lstStyle/>
                    <a:p>
                      <a:pPr algn="ctr"/>
                      <a:r>
                        <a:rPr lang="en-US" sz="1200" b="1" dirty="0"/>
                        <a:t>2.22</a:t>
                      </a:r>
                    </a:p>
                  </a:txBody>
                  <a:tcPr marT="0" marB="0"/>
                </a:tc>
                <a:extLst>
                  <a:ext uri="{0D108BD9-81ED-4DB2-BD59-A6C34878D82A}">
                    <a16:rowId xmlns:a16="http://schemas.microsoft.com/office/drawing/2014/main" val="1130429119"/>
                  </a:ext>
                </a:extLst>
              </a:tr>
              <a:tr h="164592">
                <a:tc>
                  <a:txBody>
                    <a:bodyPr/>
                    <a:lstStyle/>
                    <a:p>
                      <a:r>
                        <a:rPr lang="en-US" sz="1200" b="1" dirty="0"/>
                        <a:t>Decision Support/Business Intelligence/Analytics</a:t>
                      </a:r>
                    </a:p>
                  </a:txBody>
                  <a:tcPr marT="0" marB="0"/>
                </a:tc>
                <a:tc>
                  <a:txBody>
                    <a:bodyPr/>
                    <a:lstStyle/>
                    <a:p>
                      <a:pPr algn="ctr"/>
                      <a:r>
                        <a:rPr lang="en-US" sz="1200" b="1" dirty="0"/>
                        <a:t>1.90</a:t>
                      </a:r>
                    </a:p>
                  </a:txBody>
                  <a:tcPr marT="0" marB="0"/>
                </a:tc>
                <a:extLst>
                  <a:ext uri="{0D108BD9-81ED-4DB2-BD59-A6C34878D82A}">
                    <a16:rowId xmlns:a16="http://schemas.microsoft.com/office/drawing/2014/main" val="1900902163"/>
                  </a:ext>
                </a:extLst>
              </a:tr>
              <a:tr h="164592">
                <a:tc>
                  <a:txBody>
                    <a:bodyPr/>
                    <a:lstStyle/>
                    <a:p>
                      <a:r>
                        <a:rPr lang="en-US" sz="1200" b="1" dirty="0"/>
                        <a:t>Reimbursement-Government (Medicare/Medicaid)</a:t>
                      </a:r>
                    </a:p>
                  </a:txBody>
                  <a:tcPr marT="0" marB="0"/>
                </a:tc>
                <a:tc>
                  <a:txBody>
                    <a:bodyPr/>
                    <a:lstStyle/>
                    <a:p>
                      <a:pPr algn="ctr"/>
                      <a:r>
                        <a:rPr lang="en-US" sz="1200" b="1" dirty="0"/>
                        <a:t>0.63</a:t>
                      </a:r>
                    </a:p>
                  </a:txBody>
                  <a:tcPr marT="0" marB="0"/>
                </a:tc>
                <a:extLst>
                  <a:ext uri="{0D108BD9-81ED-4DB2-BD59-A6C34878D82A}">
                    <a16:rowId xmlns:a16="http://schemas.microsoft.com/office/drawing/2014/main" val="2946716875"/>
                  </a:ext>
                </a:extLst>
              </a:tr>
              <a:tr h="164592">
                <a:tc>
                  <a:txBody>
                    <a:bodyPr/>
                    <a:lstStyle/>
                    <a:p>
                      <a:r>
                        <a:rPr lang="en-US" sz="1200" b="1" dirty="0"/>
                        <a:t>Budgeting</a:t>
                      </a:r>
                    </a:p>
                  </a:txBody>
                  <a:tcPr marT="0" marB="0"/>
                </a:tc>
                <a:tc>
                  <a:txBody>
                    <a:bodyPr/>
                    <a:lstStyle/>
                    <a:p>
                      <a:pPr algn="ctr"/>
                      <a:r>
                        <a:rPr lang="en-US" sz="1200" b="1" dirty="0"/>
                        <a:t>0.32</a:t>
                      </a:r>
                    </a:p>
                  </a:txBody>
                  <a:tcPr marT="0" marB="0"/>
                </a:tc>
                <a:extLst>
                  <a:ext uri="{0D108BD9-81ED-4DB2-BD59-A6C34878D82A}">
                    <a16:rowId xmlns:a16="http://schemas.microsoft.com/office/drawing/2014/main" val="1342900545"/>
                  </a:ext>
                </a:extLst>
              </a:tr>
            </a:tbl>
          </a:graphicData>
        </a:graphic>
      </p:graphicFrame>
    </p:spTree>
    <p:extLst>
      <p:ext uri="{BB962C8B-B14F-4D97-AF65-F5344CB8AC3E}">
        <p14:creationId xmlns:p14="http://schemas.microsoft.com/office/powerpoint/2010/main" val="2035942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p:txBody>
          <a:bodyPr/>
          <a:lstStyle/>
          <a:p>
            <a:r>
              <a:rPr lang="en-US" sz="2800" dirty="0">
                <a:latin typeface="Arial"/>
                <a:cs typeface="Arial"/>
              </a:rPr>
              <a:t>What percentage of your government and commercial claim audits are you electronically receiving into your audit tracking system?</a:t>
            </a:r>
          </a:p>
        </p:txBody>
      </p:sp>
      <p:graphicFrame>
        <p:nvGraphicFramePr>
          <p:cNvPr id="3" name="Chart 2">
            <a:extLst>
              <a:ext uri="{FF2B5EF4-FFF2-40B4-BE49-F238E27FC236}">
                <a16:creationId xmlns:a16="http://schemas.microsoft.com/office/drawing/2014/main" id="{FD8AE310-6AE1-524A-19D6-D2CCFDEE3A9C}"/>
              </a:ext>
            </a:extLst>
          </p:cNvPr>
          <p:cNvGraphicFramePr/>
          <p:nvPr>
            <p:extLst>
              <p:ext uri="{D42A27DB-BD31-4B8C-83A1-F6EECF244321}">
                <p14:modId xmlns:p14="http://schemas.microsoft.com/office/powerpoint/2010/main" val="897352168"/>
              </p:ext>
            </p:extLst>
          </p:nvPr>
        </p:nvGraphicFramePr>
        <p:xfrm>
          <a:off x="86810" y="1371601"/>
          <a:ext cx="11933499" cy="234655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E4311BF-C983-07A4-2901-7AB4932C1CA2}"/>
              </a:ext>
            </a:extLst>
          </p:cNvPr>
          <p:cNvSpPr txBox="1"/>
          <p:nvPr/>
        </p:nvSpPr>
        <p:spPr>
          <a:xfrm>
            <a:off x="7399554" y="5975764"/>
            <a:ext cx="2974532" cy="261092"/>
          </a:xfrm>
          <a:prstGeom prst="rect">
            <a:avLst/>
          </a:prstGeom>
          <a:noFill/>
        </p:spPr>
        <p:txBody>
          <a:bodyPr wrap="square" lIns="0" tIns="0" rIns="0" bIns="0" rtlCol="0">
            <a:noAutofit/>
          </a:bodyPr>
          <a:lstStyle/>
          <a:p>
            <a:pPr algn="ctr"/>
            <a:r>
              <a:rPr lang="en-US" sz="1200" b="1">
                <a:latin typeface="Arial" panose="020B0604020202020204" pitchFamily="34" charset="0"/>
                <a:cs typeface="Arial" panose="020B0604020202020204" pitchFamily="34" charset="0"/>
              </a:rPr>
              <a:t>Hospital or Medical Center</a:t>
            </a:r>
          </a:p>
        </p:txBody>
      </p:sp>
      <p:sp>
        <p:nvSpPr>
          <p:cNvPr id="8" name="TextBox 7">
            <a:extLst>
              <a:ext uri="{FF2B5EF4-FFF2-40B4-BE49-F238E27FC236}">
                <a16:creationId xmlns:a16="http://schemas.microsoft.com/office/drawing/2014/main" id="{A9AFDF2C-F7B0-0D8A-4628-354BACCC4644}"/>
              </a:ext>
            </a:extLst>
          </p:cNvPr>
          <p:cNvSpPr txBox="1"/>
          <p:nvPr/>
        </p:nvSpPr>
        <p:spPr>
          <a:xfrm>
            <a:off x="1112119" y="5975763"/>
            <a:ext cx="3819110" cy="348245"/>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Health System Headquarters/Corporate Offices</a:t>
            </a:r>
          </a:p>
        </p:txBody>
      </p:sp>
      <p:graphicFrame>
        <p:nvGraphicFramePr>
          <p:cNvPr id="9" name="Chart 8">
            <a:extLst>
              <a:ext uri="{FF2B5EF4-FFF2-40B4-BE49-F238E27FC236}">
                <a16:creationId xmlns:a16="http://schemas.microsoft.com/office/drawing/2014/main" id="{801B8B0A-7D6F-2020-C6EC-A492185969A2}"/>
              </a:ext>
            </a:extLst>
          </p:cNvPr>
          <p:cNvGraphicFramePr/>
          <p:nvPr>
            <p:extLst>
              <p:ext uri="{D42A27DB-BD31-4B8C-83A1-F6EECF244321}">
                <p14:modId xmlns:p14="http://schemas.microsoft.com/office/powerpoint/2010/main" val="1598099196"/>
              </p:ext>
            </p:extLst>
          </p:nvPr>
        </p:nvGraphicFramePr>
        <p:xfrm>
          <a:off x="86810" y="3570791"/>
          <a:ext cx="5932025" cy="2346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977A0B3-10D3-CA7B-C933-999CEDC1FE61}"/>
              </a:ext>
            </a:extLst>
          </p:cNvPr>
          <p:cNvGraphicFramePr/>
          <p:nvPr>
            <p:extLst>
              <p:ext uri="{D42A27DB-BD31-4B8C-83A1-F6EECF244321}">
                <p14:modId xmlns:p14="http://schemas.microsoft.com/office/powerpoint/2010/main" val="1771847726"/>
              </p:ext>
            </p:extLst>
          </p:nvPr>
        </p:nvGraphicFramePr>
        <p:xfrm>
          <a:off x="5995686" y="3570791"/>
          <a:ext cx="5932025" cy="2346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847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p:txBody>
          <a:bodyPr/>
          <a:lstStyle/>
          <a:p>
            <a:r>
              <a:rPr lang="en-US" sz="2800" dirty="0"/>
              <a:t>How are you currently tracking your health system’s audits and denials from the government and commercial payers? Select all that apply.</a:t>
            </a:r>
          </a:p>
        </p:txBody>
      </p:sp>
      <p:sp>
        <p:nvSpPr>
          <p:cNvPr id="6" name="TextBox 5">
            <a:extLst>
              <a:ext uri="{FF2B5EF4-FFF2-40B4-BE49-F238E27FC236}">
                <a16:creationId xmlns:a16="http://schemas.microsoft.com/office/drawing/2014/main" id="{887B17C5-A0CD-D235-B14F-C66AE713A638}"/>
              </a:ext>
            </a:extLst>
          </p:cNvPr>
          <p:cNvSpPr txBox="1"/>
          <p:nvPr/>
        </p:nvSpPr>
        <p:spPr>
          <a:xfrm>
            <a:off x="7399554" y="5975764"/>
            <a:ext cx="2974532" cy="261092"/>
          </a:xfrm>
          <a:prstGeom prst="rect">
            <a:avLst/>
          </a:prstGeom>
          <a:noFill/>
        </p:spPr>
        <p:txBody>
          <a:bodyPr wrap="square" lIns="0" tIns="0" rIns="0" bIns="0" rtlCol="0">
            <a:noAutofit/>
          </a:bodyPr>
          <a:lstStyle/>
          <a:p>
            <a:pPr algn="ctr"/>
            <a:r>
              <a:rPr lang="en-US" sz="1200" b="1">
                <a:latin typeface="Arial" panose="020B0604020202020204" pitchFamily="34" charset="0"/>
                <a:cs typeface="Arial" panose="020B0604020202020204" pitchFamily="34" charset="0"/>
              </a:rPr>
              <a:t>Hospital or Medical Center</a:t>
            </a:r>
          </a:p>
        </p:txBody>
      </p:sp>
      <p:sp>
        <p:nvSpPr>
          <p:cNvPr id="7" name="TextBox 6">
            <a:extLst>
              <a:ext uri="{FF2B5EF4-FFF2-40B4-BE49-F238E27FC236}">
                <a16:creationId xmlns:a16="http://schemas.microsoft.com/office/drawing/2014/main" id="{F06DBE89-5025-BBAE-4723-16291317BFFB}"/>
              </a:ext>
            </a:extLst>
          </p:cNvPr>
          <p:cNvSpPr txBox="1"/>
          <p:nvPr/>
        </p:nvSpPr>
        <p:spPr>
          <a:xfrm>
            <a:off x="1112119" y="5975763"/>
            <a:ext cx="3819110" cy="348245"/>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Health System Headquarters/Corporate Offices</a:t>
            </a:r>
          </a:p>
        </p:txBody>
      </p:sp>
      <p:graphicFrame>
        <p:nvGraphicFramePr>
          <p:cNvPr id="9" name="Chart 8">
            <a:extLst>
              <a:ext uri="{FF2B5EF4-FFF2-40B4-BE49-F238E27FC236}">
                <a16:creationId xmlns:a16="http://schemas.microsoft.com/office/drawing/2014/main" id="{CE8F5A6F-C95C-A017-C4CE-FEDC3BF692D2}"/>
              </a:ext>
            </a:extLst>
          </p:cNvPr>
          <p:cNvGraphicFramePr/>
          <p:nvPr>
            <p:extLst>
              <p:ext uri="{D42A27DB-BD31-4B8C-83A1-F6EECF244321}">
                <p14:modId xmlns:p14="http://schemas.microsoft.com/office/powerpoint/2010/main" val="25257882"/>
              </p:ext>
            </p:extLst>
          </p:nvPr>
        </p:nvGraphicFramePr>
        <p:xfrm>
          <a:off x="86810" y="1371601"/>
          <a:ext cx="11933499" cy="2346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143754C-2771-C5B9-CCE8-875990ABD58B}"/>
              </a:ext>
            </a:extLst>
          </p:cNvPr>
          <p:cNvGraphicFramePr/>
          <p:nvPr>
            <p:extLst>
              <p:ext uri="{D42A27DB-BD31-4B8C-83A1-F6EECF244321}">
                <p14:modId xmlns:p14="http://schemas.microsoft.com/office/powerpoint/2010/main" val="3959742820"/>
              </p:ext>
            </p:extLst>
          </p:nvPr>
        </p:nvGraphicFramePr>
        <p:xfrm>
          <a:off x="86810" y="3617090"/>
          <a:ext cx="5833641" cy="2346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74AB9DE-CA58-F742-186B-5E27E19B996D}"/>
              </a:ext>
            </a:extLst>
          </p:cNvPr>
          <p:cNvGraphicFramePr/>
          <p:nvPr>
            <p:extLst>
              <p:ext uri="{D42A27DB-BD31-4B8C-83A1-F6EECF244321}">
                <p14:modId xmlns:p14="http://schemas.microsoft.com/office/powerpoint/2010/main" val="2603301902"/>
              </p:ext>
            </p:extLst>
          </p:nvPr>
        </p:nvGraphicFramePr>
        <p:xfrm>
          <a:off x="6146157" y="3617090"/>
          <a:ext cx="5833641" cy="2346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1761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a:xfrm>
            <a:off x="457200" y="324035"/>
            <a:ext cx="11247120" cy="914400"/>
          </a:xfrm>
        </p:spPr>
        <p:txBody>
          <a:bodyPr/>
          <a:lstStyle/>
          <a:p>
            <a:r>
              <a:rPr lang="en-US" sz="2400" dirty="0"/>
              <a:t>What percentage of your total Net Patient Revenue does your health system need to keep in reserve each fiscal year in anticipation of denied claims, per hospital?</a:t>
            </a:r>
          </a:p>
        </p:txBody>
      </p:sp>
      <p:graphicFrame>
        <p:nvGraphicFramePr>
          <p:cNvPr id="12" name="Chart 11">
            <a:extLst>
              <a:ext uri="{FF2B5EF4-FFF2-40B4-BE49-F238E27FC236}">
                <a16:creationId xmlns:a16="http://schemas.microsoft.com/office/drawing/2014/main" id="{6830292E-575F-2FFE-935C-ECDC36025AA1}"/>
              </a:ext>
            </a:extLst>
          </p:cNvPr>
          <p:cNvGraphicFramePr/>
          <p:nvPr>
            <p:extLst>
              <p:ext uri="{D42A27DB-BD31-4B8C-83A1-F6EECF244321}">
                <p14:modId xmlns:p14="http://schemas.microsoft.com/office/powerpoint/2010/main" val="792175526"/>
              </p:ext>
            </p:extLst>
          </p:nvPr>
        </p:nvGraphicFramePr>
        <p:xfrm>
          <a:off x="86810" y="1371601"/>
          <a:ext cx="11933499" cy="2346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0058302F-0F5F-073C-9B80-CBDC8A6753CA}"/>
              </a:ext>
            </a:extLst>
          </p:cNvPr>
          <p:cNvGraphicFramePr/>
          <p:nvPr>
            <p:extLst>
              <p:ext uri="{D42A27DB-BD31-4B8C-83A1-F6EECF244321}">
                <p14:modId xmlns:p14="http://schemas.microsoft.com/office/powerpoint/2010/main" val="3011880559"/>
              </p:ext>
            </p:extLst>
          </p:nvPr>
        </p:nvGraphicFramePr>
        <p:xfrm>
          <a:off x="393486" y="3644814"/>
          <a:ext cx="5763791" cy="2592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5C16B654-85E2-BDC0-86C9-3433A4A5D014}"/>
              </a:ext>
            </a:extLst>
          </p:cNvPr>
          <p:cNvGraphicFramePr/>
          <p:nvPr>
            <p:extLst>
              <p:ext uri="{D42A27DB-BD31-4B8C-83A1-F6EECF244321}">
                <p14:modId xmlns:p14="http://schemas.microsoft.com/office/powerpoint/2010/main" val="1452515222"/>
              </p:ext>
            </p:extLst>
          </p:nvPr>
        </p:nvGraphicFramePr>
        <p:xfrm>
          <a:off x="6212148" y="3644814"/>
          <a:ext cx="5763791" cy="259272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C70773B9-B407-D459-69C1-4343E00001AC}"/>
              </a:ext>
            </a:extLst>
          </p:cNvPr>
          <p:cNvSpPr txBox="1"/>
          <p:nvPr/>
        </p:nvSpPr>
        <p:spPr>
          <a:xfrm>
            <a:off x="7399554" y="6059214"/>
            <a:ext cx="2974532" cy="178329"/>
          </a:xfrm>
          <a:prstGeom prst="rect">
            <a:avLst/>
          </a:prstGeom>
          <a:noFill/>
        </p:spPr>
        <p:txBody>
          <a:bodyPr wrap="square" lIns="0" tIns="0" rIns="0" bIns="0" rtlCol="0">
            <a:noAutofit/>
          </a:bodyPr>
          <a:lstStyle/>
          <a:p>
            <a:pPr algn="ctr"/>
            <a:r>
              <a:rPr lang="en-US" sz="1200" b="1">
                <a:latin typeface="Arial" panose="020B0604020202020204" pitchFamily="34" charset="0"/>
                <a:cs typeface="Arial" panose="020B0604020202020204" pitchFamily="34" charset="0"/>
              </a:rPr>
              <a:t>Hospital or Medical Center</a:t>
            </a:r>
          </a:p>
        </p:txBody>
      </p:sp>
      <p:sp>
        <p:nvSpPr>
          <p:cNvPr id="18" name="TextBox 17">
            <a:extLst>
              <a:ext uri="{FF2B5EF4-FFF2-40B4-BE49-F238E27FC236}">
                <a16:creationId xmlns:a16="http://schemas.microsoft.com/office/drawing/2014/main" id="{F70B0125-EB35-E7A4-40E0-DEA15D935BFA}"/>
              </a:ext>
            </a:extLst>
          </p:cNvPr>
          <p:cNvSpPr txBox="1"/>
          <p:nvPr/>
        </p:nvSpPr>
        <p:spPr>
          <a:xfrm>
            <a:off x="1112119" y="6073026"/>
            <a:ext cx="3819110" cy="237855"/>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Health System Headquarters/Corporate Offices</a:t>
            </a:r>
          </a:p>
        </p:txBody>
      </p:sp>
    </p:spTree>
    <p:extLst>
      <p:ext uri="{BB962C8B-B14F-4D97-AF65-F5344CB8AC3E}">
        <p14:creationId xmlns:p14="http://schemas.microsoft.com/office/powerpoint/2010/main" val="337624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69D7CB8-08AC-297D-5257-B56A88C02270}"/>
              </a:ext>
            </a:extLst>
          </p:cNvPr>
          <p:cNvGraphicFramePr/>
          <p:nvPr>
            <p:extLst>
              <p:ext uri="{D42A27DB-BD31-4B8C-83A1-F6EECF244321}">
                <p14:modId xmlns:p14="http://schemas.microsoft.com/office/powerpoint/2010/main" val="3912920764"/>
              </p:ext>
            </p:extLst>
          </p:nvPr>
        </p:nvGraphicFramePr>
        <p:xfrm>
          <a:off x="370162" y="3663388"/>
          <a:ext cx="5725838" cy="34897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94E63C25-BC47-6254-DBCE-7BDC9F792BA5}"/>
              </a:ext>
            </a:extLst>
          </p:cNvPr>
          <p:cNvGraphicFramePr/>
          <p:nvPr>
            <p:extLst>
              <p:ext uri="{D42A27DB-BD31-4B8C-83A1-F6EECF244321}">
                <p14:modId xmlns:p14="http://schemas.microsoft.com/office/powerpoint/2010/main" val="536142237"/>
              </p:ext>
            </p:extLst>
          </p:nvPr>
        </p:nvGraphicFramePr>
        <p:xfrm>
          <a:off x="6023901" y="3663388"/>
          <a:ext cx="5725838" cy="34897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p:txBody>
          <a:bodyPr/>
          <a:lstStyle/>
          <a:p>
            <a:r>
              <a:rPr lang="en-US" sz="2800" dirty="0"/>
              <a:t>How essential to operations is interoperability between the systems you use for tracking audits and denials and your financial systems?</a:t>
            </a:r>
          </a:p>
        </p:txBody>
      </p:sp>
      <p:graphicFrame>
        <p:nvGraphicFramePr>
          <p:cNvPr id="4" name="Chart 3">
            <a:extLst>
              <a:ext uri="{FF2B5EF4-FFF2-40B4-BE49-F238E27FC236}">
                <a16:creationId xmlns:a16="http://schemas.microsoft.com/office/drawing/2014/main" id="{2E08C146-B0AC-2403-3EEA-1A0807730492}"/>
              </a:ext>
            </a:extLst>
          </p:cNvPr>
          <p:cNvGraphicFramePr/>
          <p:nvPr>
            <p:extLst>
              <p:ext uri="{D42A27DB-BD31-4B8C-83A1-F6EECF244321}">
                <p14:modId xmlns:p14="http://schemas.microsoft.com/office/powerpoint/2010/main" val="3177363120"/>
              </p:ext>
            </p:extLst>
          </p:nvPr>
        </p:nvGraphicFramePr>
        <p:xfrm>
          <a:off x="370162" y="1487348"/>
          <a:ext cx="11451676" cy="269323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DA58AD95-82B5-D4C9-846E-42F1A49E4BE0}"/>
              </a:ext>
            </a:extLst>
          </p:cNvPr>
          <p:cNvSpPr txBox="1"/>
          <p:nvPr/>
        </p:nvSpPr>
        <p:spPr>
          <a:xfrm>
            <a:off x="7399554" y="5693741"/>
            <a:ext cx="2974532" cy="261092"/>
          </a:xfrm>
          <a:prstGeom prst="rect">
            <a:avLst/>
          </a:prstGeom>
          <a:noFill/>
        </p:spPr>
        <p:txBody>
          <a:bodyPr wrap="square" lIns="0" tIns="0" rIns="0" bIns="0" rtlCol="0">
            <a:noAutofit/>
          </a:bodyPr>
          <a:lstStyle/>
          <a:p>
            <a:pPr algn="ctr"/>
            <a:r>
              <a:rPr lang="en-US" sz="1200" b="1">
                <a:latin typeface="Arial" panose="020B0604020202020204" pitchFamily="34" charset="0"/>
                <a:cs typeface="Arial" panose="020B0604020202020204" pitchFamily="34" charset="0"/>
              </a:rPr>
              <a:t>Hospital or Medical Center</a:t>
            </a:r>
          </a:p>
        </p:txBody>
      </p:sp>
      <p:sp>
        <p:nvSpPr>
          <p:cNvPr id="7" name="TextBox 6">
            <a:extLst>
              <a:ext uri="{FF2B5EF4-FFF2-40B4-BE49-F238E27FC236}">
                <a16:creationId xmlns:a16="http://schemas.microsoft.com/office/drawing/2014/main" id="{082F2DD8-3E0F-177A-2A9D-64458C9741AF}"/>
              </a:ext>
            </a:extLst>
          </p:cNvPr>
          <p:cNvSpPr txBox="1"/>
          <p:nvPr/>
        </p:nvSpPr>
        <p:spPr>
          <a:xfrm>
            <a:off x="1112119" y="5693740"/>
            <a:ext cx="3819110" cy="348245"/>
          </a:xfrm>
          <a:prstGeom prst="rect">
            <a:avLst/>
          </a:prstGeom>
          <a:noFill/>
        </p:spPr>
        <p:txBody>
          <a:bodyPr wrap="square" lIns="0" tIns="0" rIns="0" bIns="0" rtlCol="0">
            <a:noAutofit/>
          </a:bodyPr>
          <a:lstStyle/>
          <a:p>
            <a:pPr algn="ctr"/>
            <a:r>
              <a:rPr lang="en-US" sz="1200" b="1" dirty="0">
                <a:latin typeface="Arial" panose="020B0604020202020204" pitchFamily="34" charset="0"/>
                <a:cs typeface="Arial" panose="020B0604020202020204" pitchFamily="34" charset="0"/>
              </a:rPr>
              <a:t>Health System Headquarters/Corporate Offices</a:t>
            </a:r>
          </a:p>
        </p:txBody>
      </p:sp>
    </p:spTree>
    <p:extLst>
      <p:ext uri="{BB962C8B-B14F-4D97-AF65-F5344CB8AC3E}">
        <p14:creationId xmlns:p14="http://schemas.microsoft.com/office/powerpoint/2010/main" val="758779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a:xfrm>
            <a:off x="457200" y="457200"/>
            <a:ext cx="11364638" cy="914400"/>
          </a:xfrm>
        </p:spPr>
        <p:txBody>
          <a:bodyPr/>
          <a:lstStyle/>
          <a:p>
            <a:r>
              <a:rPr lang="en-US" sz="2800" dirty="0"/>
              <a:t>How do you evaluate financial risk exposure avoidable denials to identify and address root causes of lost revenue and preempt future loss?</a:t>
            </a:r>
          </a:p>
        </p:txBody>
      </p:sp>
      <p:graphicFrame>
        <p:nvGraphicFramePr>
          <p:cNvPr id="3" name="Chart 2">
            <a:extLst>
              <a:ext uri="{FF2B5EF4-FFF2-40B4-BE49-F238E27FC236}">
                <a16:creationId xmlns:a16="http://schemas.microsoft.com/office/drawing/2014/main" id="{91427F86-38B2-F273-5ECF-72D0E6C659D8}"/>
              </a:ext>
            </a:extLst>
          </p:cNvPr>
          <p:cNvGraphicFramePr/>
          <p:nvPr>
            <p:extLst>
              <p:ext uri="{D42A27DB-BD31-4B8C-83A1-F6EECF244321}">
                <p14:modId xmlns:p14="http://schemas.microsoft.com/office/powerpoint/2010/main" val="1101187788"/>
              </p:ext>
            </p:extLst>
          </p:nvPr>
        </p:nvGraphicFramePr>
        <p:xfrm>
          <a:off x="370162" y="3505364"/>
          <a:ext cx="5725838" cy="23948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D6DA6B8-7998-3636-FF4C-B4D8CCDF773E}"/>
              </a:ext>
            </a:extLst>
          </p:cNvPr>
          <p:cNvGraphicFramePr/>
          <p:nvPr>
            <p:extLst>
              <p:ext uri="{D42A27DB-BD31-4B8C-83A1-F6EECF244321}">
                <p14:modId xmlns:p14="http://schemas.microsoft.com/office/powerpoint/2010/main" val="3349344649"/>
              </p:ext>
            </p:extLst>
          </p:nvPr>
        </p:nvGraphicFramePr>
        <p:xfrm>
          <a:off x="6153446" y="3505364"/>
          <a:ext cx="5725838" cy="23948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1F43A88-A845-68D2-99F8-713192ABB68D}"/>
              </a:ext>
            </a:extLst>
          </p:cNvPr>
          <p:cNvSpPr txBox="1"/>
          <p:nvPr/>
        </p:nvSpPr>
        <p:spPr>
          <a:xfrm>
            <a:off x="7399554" y="5900221"/>
            <a:ext cx="2974532" cy="261092"/>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We evaluate financial risk exposure by… </a:t>
            </a:r>
          </a:p>
          <a:p>
            <a:pPr algn="ctr"/>
            <a:r>
              <a:rPr lang="en-US" sz="1050" b="1" dirty="0">
                <a:latin typeface="Arial" panose="020B0604020202020204" pitchFamily="34" charset="0"/>
                <a:cs typeface="Arial" panose="020B0604020202020204" pitchFamily="34" charset="0"/>
              </a:rPr>
              <a:t>(Please be specific)</a:t>
            </a:r>
          </a:p>
        </p:txBody>
      </p:sp>
      <p:sp>
        <p:nvSpPr>
          <p:cNvPr id="7" name="TextBox 6">
            <a:extLst>
              <a:ext uri="{FF2B5EF4-FFF2-40B4-BE49-F238E27FC236}">
                <a16:creationId xmlns:a16="http://schemas.microsoft.com/office/drawing/2014/main" id="{C6F2F0DF-D060-7558-4974-5FF9E584C702}"/>
              </a:ext>
            </a:extLst>
          </p:cNvPr>
          <p:cNvSpPr txBox="1"/>
          <p:nvPr/>
        </p:nvSpPr>
        <p:spPr>
          <a:xfrm>
            <a:off x="1112119" y="5900220"/>
            <a:ext cx="3819110" cy="348245"/>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We do not or cannot evaluate financial risk exposure for clinical avoidable denials to identify and address root causes of lost revenue and preempt future losses.</a:t>
            </a:r>
          </a:p>
        </p:txBody>
      </p:sp>
      <p:graphicFrame>
        <p:nvGraphicFramePr>
          <p:cNvPr id="4" name="Chart 3">
            <a:extLst>
              <a:ext uri="{FF2B5EF4-FFF2-40B4-BE49-F238E27FC236}">
                <a16:creationId xmlns:a16="http://schemas.microsoft.com/office/drawing/2014/main" id="{4D4C60B0-AAE3-32FA-D8A2-04F4E0B0DBB9}"/>
              </a:ext>
            </a:extLst>
          </p:cNvPr>
          <p:cNvGraphicFramePr/>
          <p:nvPr>
            <p:extLst>
              <p:ext uri="{D42A27DB-BD31-4B8C-83A1-F6EECF244321}">
                <p14:modId xmlns:p14="http://schemas.microsoft.com/office/powerpoint/2010/main" val="410612550"/>
              </p:ext>
            </p:extLst>
          </p:nvPr>
        </p:nvGraphicFramePr>
        <p:xfrm>
          <a:off x="320634" y="1494203"/>
          <a:ext cx="11600433" cy="201116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5EF757E-0C8C-48B2-57B9-65A42BE016A0}"/>
              </a:ext>
            </a:extLst>
          </p:cNvPr>
          <p:cNvSpPr txBox="1"/>
          <p:nvPr/>
        </p:nvSpPr>
        <p:spPr>
          <a:xfrm>
            <a:off x="452362" y="5431446"/>
            <a:ext cx="1278053" cy="348245"/>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&lt;$500M in ANPR</a:t>
            </a:r>
          </a:p>
        </p:txBody>
      </p:sp>
      <p:sp>
        <p:nvSpPr>
          <p:cNvPr id="11" name="TextBox 10">
            <a:extLst>
              <a:ext uri="{FF2B5EF4-FFF2-40B4-BE49-F238E27FC236}">
                <a16:creationId xmlns:a16="http://schemas.microsoft.com/office/drawing/2014/main" id="{712F3B2D-4F8C-2A7D-9857-FC8585EA4FB0}"/>
              </a:ext>
            </a:extLst>
          </p:cNvPr>
          <p:cNvSpPr txBox="1"/>
          <p:nvPr/>
        </p:nvSpPr>
        <p:spPr>
          <a:xfrm>
            <a:off x="1899197" y="5431446"/>
            <a:ext cx="1278053" cy="348245"/>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$500M - $1B </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in ANPR</a:t>
            </a:r>
          </a:p>
        </p:txBody>
      </p:sp>
      <p:sp>
        <p:nvSpPr>
          <p:cNvPr id="12" name="TextBox 11">
            <a:extLst>
              <a:ext uri="{FF2B5EF4-FFF2-40B4-BE49-F238E27FC236}">
                <a16:creationId xmlns:a16="http://schemas.microsoft.com/office/drawing/2014/main" id="{B8746E97-226E-3C60-9DF3-6F5E3F314C83}"/>
              </a:ext>
            </a:extLst>
          </p:cNvPr>
          <p:cNvSpPr txBox="1"/>
          <p:nvPr/>
        </p:nvSpPr>
        <p:spPr>
          <a:xfrm>
            <a:off x="3276584" y="5431446"/>
            <a:ext cx="1278053" cy="348245"/>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$1B - $10B</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in ANPR</a:t>
            </a:r>
          </a:p>
        </p:txBody>
      </p:sp>
      <p:sp>
        <p:nvSpPr>
          <p:cNvPr id="13" name="TextBox 12">
            <a:extLst>
              <a:ext uri="{FF2B5EF4-FFF2-40B4-BE49-F238E27FC236}">
                <a16:creationId xmlns:a16="http://schemas.microsoft.com/office/drawing/2014/main" id="{E8BE7152-9A53-8F0D-6C6C-7E519EFC68DB}"/>
              </a:ext>
            </a:extLst>
          </p:cNvPr>
          <p:cNvSpPr txBox="1"/>
          <p:nvPr/>
        </p:nvSpPr>
        <p:spPr>
          <a:xfrm>
            <a:off x="4706057" y="5431446"/>
            <a:ext cx="1278053" cy="348245"/>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&gt;$10B</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in ANPR</a:t>
            </a:r>
          </a:p>
        </p:txBody>
      </p:sp>
      <p:sp>
        <p:nvSpPr>
          <p:cNvPr id="14" name="TextBox 13">
            <a:extLst>
              <a:ext uri="{FF2B5EF4-FFF2-40B4-BE49-F238E27FC236}">
                <a16:creationId xmlns:a16="http://schemas.microsoft.com/office/drawing/2014/main" id="{58B341AA-D95E-BB54-1542-27FCE6400967}"/>
              </a:ext>
            </a:extLst>
          </p:cNvPr>
          <p:cNvSpPr txBox="1"/>
          <p:nvPr/>
        </p:nvSpPr>
        <p:spPr>
          <a:xfrm>
            <a:off x="6262853" y="5431446"/>
            <a:ext cx="1278053" cy="348245"/>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&lt;$500M in ANPR</a:t>
            </a:r>
          </a:p>
        </p:txBody>
      </p:sp>
      <p:sp>
        <p:nvSpPr>
          <p:cNvPr id="15" name="TextBox 14">
            <a:extLst>
              <a:ext uri="{FF2B5EF4-FFF2-40B4-BE49-F238E27FC236}">
                <a16:creationId xmlns:a16="http://schemas.microsoft.com/office/drawing/2014/main" id="{C3A313F3-2104-5C55-882C-3A1C007146D9}"/>
              </a:ext>
            </a:extLst>
          </p:cNvPr>
          <p:cNvSpPr txBox="1"/>
          <p:nvPr/>
        </p:nvSpPr>
        <p:spPr>
          <a:xfrm>
            <a:off x="7709688" y="5431446"/>
            <a:ext cx="1278053" cy="348245"/>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$500M - $1B </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in ANPR</a:t>
            </a:r>
          </a:p>
        </p:txBody>
      </p:sp>
      <p:sp>
        <p:nvSpPr>
          <p:cNvPr id="16" name="TextBox 15">
            <a:extLst>
              <a:ext uri="{FF2B5EF4-FFF2-40B4-BE49-F238E27FC236}">
                <a16:creationId xmlns:a16="http://schemas.microsoft.com/office/drawing/2014/main" id="{9796AAB4-56F0-6612-14FC-A59F7794562A}"/>
              </a:ext>
            </a:extLst>
          </p:cNvPr>
          <p:cNvSpPr txBox="1"/>
          <p:nvPr/>
        </p:nvSpPr>
        <p:spPr>
          <a:xfrm>
            <a:off x="9087075" y="5431446"/>
            <a:ext cx="1278053" cy="348245"/>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$1B - $10B</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in ANPR</a:t>
            </a:r>
          </a:p>
        </p:txBody>
      </p:sp>
      <p:sp>
        <p:nvSpPr>
          <p:cNvPr id="17" name="TextBox 16">
            <a:extLst>
              <a:ext uri="{FF2B5EF4-FFF2-40B4-BE49-F238E27FC236}">
                <a16:creationId xmlns:a16="http://schemas.microsoft.com/office/drawing/2014/main" id="{606123AA-358C-EB4C-21E2-D952FE3A9A40}"/>
              </a:ext>
            </a:extLst>
          </p:cNvPr>
          <p:cNvSpPr txBox="1"/>
          <p:nvPr/>
        </p:nvSpPr>
        <p:spPr>
          <a:xfrm>
            <a:off x="10516548" y="5431446"/>
            <a:ext cx="1278053" cy="348245"/>
          </a:xfrm>
          <a:prstGeom prst="rect">
            <a:avLst/>
          </a:prstGeom>
          <a:noFill/>
        </p:spPr>
        <p:txBody>
          <a:bodyPr wrap="square" lIns="0" tIns="0" rIns="0" bIns="0" rtlCol="0">
            <a:noAutofit/>
          </a:bodyPr>
          <a:lstStyle/>
          <a:p>
            <a:pPr algn="ctr"/>
            <a:r>
              <a:rPr lang="en-US" sz="1050" b="1" dirty="0">
                <a:latin typeface="Arial" panose="020B0604020202020204" pitchFamily="34" charset="0"/>
                <a:cs typeface="Arial" panose="020B0604020202020204" pitchFamily="34" charset="0"/>
              </a:rPr>
              <a:t>&gt;$10B</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in ANPR</a:t>
            </a:r>
          </a:p>
        </p:txBody>
      </p:sp>
    </p:spTree>
    <p:extLst>
      <p:ext uri="{BB962C8B-B14F-4D97-AF65-F5344CB8AC3E}">
        <p14:creationId xmlns:p14="http://schemas.microsoft.com/office/powerpoint/2010/main" val="3971623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p:txBody>
          <a:bodyPr/>
          <a:lstStyle/>
          <a:p>
            <a:r>
              <a:rPr lang="en-US" sz="2800" dirty="0"/>
              <a:t>Only asked of organizations that are evaluating financial risk exposure.</a:t>
            </a:r>
          </a:p>
        </p:txBody>
      </p:sp>
      <p:graphicFrame>
        <p:nvGraphicFramePr>
          <p:cNvPr id="5" name="Chart 4">
            <a:extLst>
              <a:ext uri="{FF2B5EF4-FFF2-40B4-BE49-F238E27FC236}">
                <a16:creationId xmlns:a16="http://schemas.microsoft.com/office/drawing/2014/main" id="{9A9851A8-53E6-C749-B814-09A6919BEBC8}"/>
              </a:ext>
            </a:extLst>
          </p:cNvPr>
          <p:cNvGraphicFramePr/>
          <p:nvPr>
            <p:extLst>
              <p:ext uri="{D42A27DB-BD31-4B8C-83A1-F6EECF244321}">
                <p14:modId xmlns:p14="http://schemas.microsoft.com/office/powerpoint/2010/main" val="4046315619"/>
              </p:ext>
            </p:extLst>
          </p:nvPr>
        </p:nvGraphicFramePr>
        <p:xfrm>
          <a:off x="320634" y="1997702"/>
          <a:ext cx="11600433" cy="41118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A14E93CC-24B3-C6C0-0541-D677C3DBC877}"/>
              </a:ext>
            </a:extLst>
          </p:cNvPr>
          <p:cNvSpPr txBox="1">
            <a:spLocks/>
          </p:cNvSpPr>
          <p:nvPr/>
        </p:nvSpPr>
        <p:spPr>
          <a:xfrm>
            <a:off x="457200" y="1184206"/>
            <a:ext cx="11247120" cy="914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200" b="1" kern="1200" spc="-120" baseline="0">
                <a:solidFill>
                  <a:srgbClr val="002060"/>
                </a:solidFill>
                <a:latin typeface="Arial" panose="020B0604020202020204" pitchFamily="34" charset="0"/>
                <a:ea typeface="+mj-ea"/>
                <a:cs typeface="Arial" panose="020B0604020202020204" pitchFamily="34" charset="0"/>
              </a:defRPr>
            </a:lvl1pPr>
          </a:lstStyle>
          <a:p>
            <a:r>
              <a:rPr lang="en-US" sz="1800" dirty="0">
                <a:solidFill>
                  <a:srgbClr val="00B0F0"/>
                </a:solidFill>
              </a:rPr>
              <a:t>How do you evaluate financial exposure for clinical avoidable denials to identify and address root causes of lost revenue and preempt future losses?</a:t>
            </a:r>
          </a:p>
        </p:txBody>
      </p:sp>
    </p:spTree>
    <p:extLst>
      <p:ext uri="{BB962C8B-B14F-4D97-AF65-F5344CB8AC3E}">
        <p14:creationId xmlns:p14="http://schemas.microsoft.com/office/powerpoint/2010/main" val="1600605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CACA-82DF-B743-8EC5-949E97CE5A8B}"/>
              </a:ext>
            </a:extLst>
          </p:cNvPr>
          <p:cNvSpPr>
            <a:spLocks noGrp="1"/>
          </p:cNvSpPr>
          <p:nvPr>
            <p:ph type="title"/>
          </p:nvPr>
        </p:nvSpPr>
        <p:spPr/>
        <p:txBody>
          <a:bodyPr/>
          <a:lstStyle/>
          <a:p>
            <a:r>
              <a:rPr lang="en-US" sz="2800" dirty="0"/>
              <a:t>Only asked of organizations that are evaluating financial risk exposure.</a:t>
            </a:r>
          </a:p>
        </p:txBody>
      </p:sp>
      <p:sp>
        <p:nvSpPr>
          <p:cNvPr id="3" name="Title 1">
            <a:extLst>
              <a:ext uri="{FF2B5EF4-FFF2-40B4-BE49-F238E27FC236}">
                <a16:creationId xmlns:a16="http://schemas.microsoft.com/office/drawing/2014/main" id="{A14E93CC-24B3-C6C0-0541-D677C3DBC877}"/>
              </a:ext>
            </a:extLst>
          </p:cNvPr>
          <p:cNvSpPr txBox="1">
            <a:spLocks/>
          </p:cNvSpPr>
          <p:nvPr/>
        </p:nvSpPr>
        <p:spPr>
          <a:xfrm>
            <a:off x="457200" y="1184206"/>
            <a:ext cx="11247120" cy="9144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200" b="1" kern="1200" spc="-120" baseline="0">
                <a:solidFill>
                  <a:srgbClr val="002060"/>
                </a:solidFill>
                <a:latin typeface="Arial" panose="020B0604020202020204" pitchFamily="34" charset="0"/>
                <a:ea typeface="+mj-ea"/>
                <a:cs typeface="Arial" panose="020B0604020202020204" pitchFamily="34" charset="0"/>
              </a:defRPr>
            </a:lvl1pPr>
          </a:lstStyle>
          <a:p>
            <a:r>
              <a:rPr lang="en-US" sz="1800" dirty="0">
                <a:solidFill>
                  <a:srgbClr val="00B0F0"/>
                </a:solidFill>
              </a:rPr>
              <a:t>How do you evaluate financial exposure for clinical avoidable denials to identify and address root causes of lost revenue and preempt future losses?</a:t>
            </a:r>
          </a:p>
        </p:txBody>
      </p:sp>
      <p:graphicFrame>
        <p:nvGraphicFramePr>
          <p:cNvPr id="4" name="Chart 3">
            <a:extLst>
              <a:ext uri="{FF2B5EF4-FFF2-40B4-BE49-F238E27FC236}">
                <a16:creationId xmlns:a16="http://schemas.microsoft.com/office/drawing/2014/main" id="{7B9B4CEF-33C5-60D1-BCAD-D2E9FFFBD041}"/>
              </a:ext>
            </a:extLst>
          </p:cNvPr>
          <p:cNvGraphicFramePr/>
          <p:nvPr>
            <p:extLst>
              <p:ext uri="{D42A27DB-BD31-4B8C-83A1-F6EECF244321}">
                <p14:modId xmlns:p14="http://schemas.microsoft.com/office/powerpoint/2010/main" val="4096835608"/>
              </p:ext>
            </p:extLst>
          </p:nvPr>
        </p:nvGraphicFramePr>
        <p:xfrm>
          <a:off x="320634" y="1997702"/>
          <a:ext cx="11600433" cy="4111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7305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ab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2400">
            <a:solidFill>
              <a:srgbClr val="69767D"/>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_Time xmlns="5b4b86c5-475f-485b-ac30-381e64ef08ac" xsi:nil="true"/>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7" ma:contentTypeDescription="Create a new document." ma:contentTypeScope="" ma:versionID="f12ef9e6ce4ba2199a164838d2fab43f">
  <xsd:schema xmlns:xsd="http://www.w3.org/2001/XMLSchema" xmlns:xs="http://www.w3.org/2001/XMLSchema" xmlns:p="http://schemas.microsoft.com/office/2006/metadata/properties" xmlns:ns2="c714058f-4a6e-4e5a-8e7b-04766cc098e5" xmlns:ns3="5b4b86c5-475f-485b-ac30-381e64ef08ac" targetNamespace="http://schemas.microsoft.com/office/2006/metadata/properties" ma:root="true" ma:fieldsID="aea34e1bfa91b5c9713ed56147d1c395" ns2:_="" ns3:_="">
    <xsd:import namespace="c714058f-4a6e-4e5a-8e7b-04766cc098e5"/>
    <xsd:import namespace="5b4b86c5-475f-485b-ac30-381e64ef08a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Date_Tim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adf46ed7-c19f-4f2a-9636-9d7efa169245}"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_Time" ma:index="20" nillable="true" ma:displayName="Date_Time" ma:format="DateTime" ma:internalName="Date_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B4AEC2-135D-45B4-B8D8-065B599810EE}">
  <ds:schemaRefs>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5b4b86c5-475f-485b-ac30-381e64ef08ac"/>
    <ds:schemaRef ds:uri="http://schemas.microsoft.com/office/2006/metadata/properties"/>
    <ds:schemaRef ds:uri="http://purl.org/dc/dcmitype/"/>
    <ds:schemaRef ds:uri="http://schemas.microsoft.com/office/infopath/2007/PartnerControls"/>
    <ds:schemaRef ds:uri="c714058f-4a6e-4e5a-8e7b-04766cc098e5"/>
  </ds:schemaRefs>
</ds:datastoreItem>
</file>

<file path=customXml/itemProps2.xml><?xml version="1.0" encoding="utf-8"?>
<ds:datastoreItem xmlns:ds="http://schemas.openxmlformats.org/officeDocument/2006/customXml" ds:itemID="{54F2BE3F-2D68-4079-A998-6C677BB43B6C}">
  <ds:schemaRefs>
    <ds:schemaRef ds:uri="5b4b86c5-475f-485b-ac30-381e64ef08ac"/>
    <ds:schemaRef ds:uri="c714058f-4a6e-4e5a-8e7b-04766cc098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045876-1750-47F5-8EFE-53CD209D8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395</TotalTime>
  <Words>982</Words>
  <Application>Microsoft Office PowerPoint</Application>
  <PresentationFormat>Widescreen</PresentationFormat>
  <Paragraphs>106</Paragraphs>
  <Slides>13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Arial</vt:lpstr>
      <vt:lpstr>Calibri</vt:lpstr>
      <vt:lpstr>Office Theme</vt:lpstr>
      <vt:lpstr>Custom Design</vt:lpstr>
      <vt:lpstr>PowerPoint Presentation</vt:lpstr>
      <vt:lpstr>Research Summary</vt:lpstr>
      <vt:lpstr>What percentage of your government and commercial claim audits are you electronically receiving into your audit tracking system?</vt:lpstr>
      <vt:lpstr>How are you currently tracking your health system’s audits and denials from the government and commercial payers? Select all that apply.</vt:lpstr>
      <vt:lpstr>What percentage of your total Net Patient Revenue does your health system need to keep in reserve each fiscal year in anticipation of denied claims, per hospital?</vt:lpstr>
      <vt:lpstr>How essential to operations is interoperability between the systems you use for tracking audits and denials and your financial systems?</vt:lpstr>
      <vt:lpstr>How do you evaluate financial risk exposure avoidable denials to identify and address root causes of lost revenue and preempt future loss?</vt:lpstr>
      <vt:lpstr>Only asked of organizations that are evaluating financial risk exposure.</vt:lpstr>
      <vt:lpstr>Only asked of organizations that are evaluating financial risk exposure.</vt:lpstr>
      <vt:lpstr>Only asked of organizations that are evaluating financial risk exposure.</vt:lpstr>
      <vt:lpstr>Only asked of organizations that are NOT evaluating financial  risk exposure</vt:lpstr>
      <vt:lpstr>For purposes of analytics, what was your organization’s Annual Net Revenue for Fiscal Year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Chorvat</dc:creator>
  <cp:lastModifiedBy>Ashley Becker</cp:lastModifiedBy>
  <cp:revision>3</cp:revision>
  <dcterms:modified xsi:type="dcterms:W3CDTF">2022-11-02T16:39:50Z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