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1" r:id="rId4"/>
    <p:sldMasterId id="2147484141" r:id="rId5"/>
    <p:sldMasterId id="2147484271" r:id="rId6"/>
    <p:sldMasterId id="2147484412" r:id="rId7"/>
  </p:sldMasterIdLst>
  <p:notesMasterIdLst>
    <p:notesMasterId r:id="rId81"/>
  </p:notesMasterIdLst>
  <p:sldIdLst>
    <p:sldId id="630" r:id="rId8"/>
    <p:sldId id="631" r:id="rId9"/>
    <p:sldId id="709" r:id="rId10"/>
    <p:sldId id="629" r:id="rId11"/>
    <p:sldId id="627" r:id="rId12"/>
    <p:sldId id="603" r:id="rId13"/>
    <p:sldId id="612" r:id="rId14"/>
    <p:sldId id="712" r:id="rId15"/>
    <p:sldId id="598" r:id="rId16"/>
    <p:sldId id="601" r:id="rId17"/>
    <p:sldId id="594" r:id="rId18"/>
    <p:sldId id="595" r:id="rId19"/>
    <p:sldId id="699" r:id="rId20"/>
    <p:sldId id="700" r:id="rId21"/>
    <p:sldId id="701" r:id="rId22"/>
    <p:sldId id="702" r:id="rId23"/>
    <p:sldId id="703" r:id="rId24"/>
    <p:sldId id="710" r:id="rId25"/>
    <p:sldId id="704" r:id="rId26"/>
    <p:sldId id="602" r:id="rId27"/>
    <p:sldId id="597" r:id="rId28"/>
    <p:sldId id="588" r:id="rId29"/>
    <p:sldId id="577" r:id="rId30"/>
    <p:sldId id="641" r:id="rId31"/>
    <p:sldId id="642" r:id="rId32"/>
    <p:sldId id="713" r:id="rId33"/>
    <p:sldId id="643" r:id="rId34"/>
    <p:sldId id="651" r:id="rId35"/>
    <p:sldId id="650" r:id="rId36"/>
    <p:sldId id="649" r:id="rId37"/>
    <p:sldId id="655" r:id="rId38"/>
    <p:sldId id="645" r:id="rId39"/>
    <p:sldId id="646" r:id="rId40"/>
    <p:sldId id="647" r:id="rId41"/>
    <p:sldId id="582" r:id="rId42"/>
    <p:sldId id="583" r:id="rId43"/>
    <p:sldId id="706" r:id="rId44"/>
    <p:sldId id="545" r:id="rId45"/>
    <p:sldId id="714" r:id="rId46"/>
    <p:sldId id="715" r:id="rId47"/>
    <p:sldId id="716" r:id="rId48"/>
    <p:sldId id="717" r:id="rId49"/>
    <p:sldId id="718" r:id="rId50"/>
    <p:sldId id="719" r:id="rId51"/>
    <p:sldId id="720" r:id="rId52"/>
    <p:sldId id="721" r:id="rId53"/>
    <p:sldId id="722" r:id="rId54"/>
    <p:sldId id="723" r:id="rId55"/>
    <p:sldId id="724" r:id="rId56"/>
    <p:sldId id="725" r:id="rId57"/>
    <p:sldId id="726" r:id="rId58"/>
    <p:sldId id="727" r:id="rId59"/>
    <p:sldId id="728" r:id="rId60"/>
    <p:sldId id="729" r:id="rId61"/>
    <p:sldId id="730" r:id="rId62"/>
    <p:sldId id="731" r:id="rId63"/>
    <p:sldId id="732" r:id="rId64"/>
    <p:sldId id="733" r:id="rId65"/>
    <p:sldId id="705" r:id="rId66"/>
    <p:sldId id="632" r:id="rId67"/>
    <p:sldId id="692" r:id="rId68"/>
    <p:sldId id="693" r:id="rId69"/>
    <p:sldId id="695" r:id="rId70"/>
    <p:sldId id="696" r:id="rId71"/>
    <p:sldId id="697" r:id="rId72"/>
    <p:sldId id="698" r:id="rId73"/>
    <p:sldId id="571" r:id="rId74"/>
    <p:sldId id="549" r:id="rId75"/>
    <p:sldId id="534" r:id="rId76"/>
    <p:sldId id="637" r:id="rId77"/>
    <p:sldId id="551" r:id="rId78"/>
    <p:sldId id="552" r:id="rId79"/>
    <p:sldId id="553" r:id="rId80"/>
  </p:sldIdLst>
  <p:sldSz cx="11379200" cy="6400800"/>
  <p:notesSz cx="7102475" cy="9388475"/>
  <p:defaultTex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016">
          <p15:clr>
            <a:srgbClr val="A4A3A4"/>
          </p15:clr>
        </p15:guide>
        <p15:guide id="2" pos="3584">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ura Fanning" initials="LF" lastIdx="1" clrIdx="0"/>
  <p:cmAuthor id="2" name="Laura Fanning" initials="LF [2]" lastIdx="1" clrIdx="1"/>
  <p:cmAuthor id="3" name="Laura Fanning" initials="LF [3]" lastIdx="1" clrIdx="2"/>
  <p:cmAuthor id="4" name="Laura Fanning" initials="LF [4]" lastIdx="1" clrIdx="3"/>
  <p:cmAuthor id="5" name="Laura Fanning" initials="LF [5]" lastIdx="1" clrIdx="4"/>
  <p:cmAuthor id="6" name="Laura Fanning" initials="LF [6]" lastIdx="1" clrIdx="5"/>
  <p:cmAuthor id="7" name="Laura Fanning" initials="LF [7]" lastIdx="1" clrIdx="6"/>
  <p:cmAuthor id="8" name="Laura Fanning" initials="LF [8]" lastIdx="1" clrIdx="7"/>
  <p:cmAuthor id="9" name="Laura Fanning" initials="LF [9]" lastIdx="1" clrIdx="8"/>
  <p:cmAuthor id="10" name="Laura Fanning" initials="LF [10]" lastIdx="1" clrIdx="9"/>
  <p:cmAuthor id="11" name="Laura Fanning" initials="LF [11]" lastIdx="1" clrIdx="10"/>
  <p:cmAuthor id="12" name="Laura Fanning" initials="LF [12]" lastIdx="1" clrIdx="11"/>
  <p:cmAuthor id="13" name="Laura Fanning" initials="LF [13]" lastIdx="1" clrIdx="12"/>
  <p:cmAuthor id="14" name="Jamie Pennington" initials="JP" lastIdx="20" clrIdx="13">
    <p:extLst>
      <p:ext uri="{19B8F6BF-5375-455C-9EA6-DF929625EA0E}">
        <p15:presenceInfo xmlns:p15="http://schemas.microsoft.com/office/powerpoint/2012/main" userId="S-1-5-21-1129549822-3088922563-2289938303-156209" providerId="AD"/>
      </p:ext>
    </p:extLst>
  </p:cmAuthor>
  <p:cmAuthor id="15" name="Glenn Bunting" initials="GB" lastIdx="5" clrIdx="14">
    <p:extLst>
      <p:ext uri="{19B8F6BF-5375-455C-9EA6-DF929625EA0E}">
        <p15:presenceInfo xmlns:p15="http://schemas.microsoft.com/office/powerpoint/2012/main" userId="S-1-5-21-1129549822-3088922563-2289938303-110890" providerId="AD"/>
      </p:ext>
    </p:extLst>
  </p:cmAuthor>
  <p:cmAuthor id="16" name="Jamie Pennington" initials="JP [2]" lastIdx="4" clrIdx="15">
    <p:extLst>
      <p:ext uri="{19B8F6BF-5375-455C-9EA6-DF929625EA0E}">
        <p15:presenceInfo xmlns:p15="http://schemas.microsoft.com/office/powerpoint/2012/main" userId="S::JamiePen@mossadams.ma::9d911d1b-59c3-486d-9b88-499b4a159c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3837"/>
    <a:srgbClr val="0B2A29"/>
    <a:srgbClr val="008FC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B73E9AF-3218-43C6-A0A9-483AFABDEF81}" v="1" dt="2021-08-16T18:19:10.50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585" autoAdjust="0"/>
    <p:restoredTop sz="84076" autoAdjust="0"/>
  </p:normalViewPr>
  <p:slideViewPr>
    <p:cSldViewPr snapToGrid="0">
      <p:cViewPr varScale="1">
        <p:scale>
          <a:sx n="81" d="100"/>
          <a:sy n="81" d="100"/>
        </p:scale>
        <p:origin x="102" y="426"/>
      </p:cViewPr>
      <p:guideLst>
        <p:guide orient="horz" pos="2016"/>
        <p:guide pos="3584"/>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49" d="100"/>
          <a:sy n="49" d="100"/>
        </p:scale>
        <p:origin x="2700" y="5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84" Type="http://schemas.openxmlformats.org/officeDocument/2006/relationships/viewProps" Target="viewProps.xml"/><Relationship Id="rId16" Type="http://schemas.openxmlformats.org/officeDocument/2006/relationships/slide" Target="slides/slide9.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5" Type="http://schemas.openxmlformats.org/officeDocument/2006/relationships/slideMaster" Target="slideMasters/slideMaster2.xml"/><Relationship Id="rId19" Type="http://schemas.openxmlformats.org/officeDocument/2006/relationships/slide" Target="slides/slide1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slide" Target="slides/slide70.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slide" Target="slides/slide73.xml"/><Relationship Id="rId85"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83"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notesMaster" Target="notesMasters/notesMaster1.xml"/><Relationship Id="rId86"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7" Type="http://schemas.openxmlformats.org/officeDocument/2006/relationships/slideMaster" Target="slideMasters/slideMaster4.xml"/><Relationship Id="rId71" Type="http://schemas.openxmlformats.org/officeDocument/2006/relationships/slide" Target="slides/slide64.xml"/><Relationship Id="rId2" Type="http://schemas.openxmlformats.org/officeDocument/2006/relationships/customXml" Target="../customXml/item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microsoft.com/office/2015/10/relationships/revisionInfo" Target="revisionInfo.xml"/><Relationship Id="rId61" Type="http://schemas.openxmlformats.org/officeDocument/2006/relationships/slide" Target="slides/slide54.xml"/><Relationship Id="rId82"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28"/>
    </mc:Choice>
    <mc:Fallback>
      <c:style val="28"/>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UC Pool</c:v>
                </c:pt>
              </c:strCache>
            </c:strRef>
          </c:tx>
          <c:invertIfNegative val="0"/>
          <c:dPt>
            <c:idx val="0"/>
            <c:invertIfNegative val="0"/>
            <c:bubble3D val="0"/>
            <c:spPr>
              <a:solidFill>
                <a:srgbClr val="0E3837"/>
              </a:solidFill>
            </c:spPr>
            <c:extLst>
              <c:ext xmlns:c16="http://schemas.microsoft.com/office/drawing/2014/chart" uri="{C3380CC4-5D6E-409C-BE32-E72D297353CC}">
                <c16:uniqueId val="{00000008-4CA8-4ED2-8A1F-1A798F6F34A5}"/>
              </c:ext>
            </c:extLst>
          </c:dPt>
          <c:dPt>
            <c:idx val="1"/>
            <c:invertIfNegative val="0"/>
            <c:bubble3D val="0"/>
            <c:spPr>
              <a:solidFill>
                <a:srgbClr val="0E3837"/>
              </a:solidFill>
            </c:spPr>
            <c:extLst>
              <c:ext xmlns:c16="http://schemas.microsoft.com/office/drawing/2014/chart" uri="{C3380CC4-5D6E-409C-BE32-E72D297353CC}">
                <c16:uniqueId val="{00000009-4CA8-4ED2-8A1F-1A798F6F34A5}"/>
              </c:ext>
            </c:extLst>
          </c:dPt>
          <c:dPt>
            <c:idx val="2"/>
            <c:invertIfNegative val="0"/>
            <c:bubble3D val="0"/>
            <c:spPr>
              <a:solidFill>
                <a:srgbClr val="0E3837"/>
              </a:solidFill>
            </c:spPr>
            <c:extLst>
              <c:ext xmlns:c16="http://schemas.microsoft.com/office/drawing/2014/chart" uri="{C3380CC4-5D6E-409C-BE32-E72D297353CC}">
                <c16:uniqueId val="{0000000A-4CA8-4ED2-8A1F-1A798F6F34A5}"/>
              </c:ext>
            </c:extLst>
          </c:dPt>
          <c:dPt>
            <c:idx val="3"/>
            <c:invertIfNegative val="0"/>
            <c:bubble3D val="0"/>
            <c:spPr>
              <a:solidFill>
                <a:srgbClr val="0E3837"/>
              </a:solidFill>
            </c:spPr>
            <c:extLst>
              <c:ext xmlns:c16="http://schemas.microsoft.com/office/drawing/2014/chart" uri="{C3380CC4-5D6E-409C-BE32-E72D297353CC}">
                <c16:uniqueId val="{0000000B-4CA8-4ED2-8A1F-1A798F6F34A5}"/>
              </c:ext>
            </c:extLst>
          </c:dPt>
          <c:dPt>
            <c:idx val="4"/>
            <c:invertIfNegative val="0"/>
            <c:bubble3D val="0"/>
            <c:spPr>
              <a:solidFill>
                <a:srgbClr val="A2F434"/>
              </a:solidFill>
            </c:spPr>
            <c:extLst>
              <c:ext xmlns:c16="http://schemas.microsoft.com/office/drawing/2014/chart" uri="{C3380CC4-5D6E-409C-BE32-E72D297353CC}">
                <c16:uniqueId val="{00000001-3CDA-4E77-A9DA-C316CE8239AA}"/>
              </c:ext>
            </c:extLst>
          </c:dPt>
          <c:dPt>
            <c:idx val="5"/>
            <c:invertIfNegative val="0"/>
            <c:bubble3D val="0"/>
            <c:spPr>
              <a:solidFill>
                <a:srgbClr val="ADCCC6"/>
              </a:solidFill>
            </c:spPr>
            <c:extLst>
              <c:ext xmlns:c16="http://schemas.microsoft.com/office/drawing/2014/chart" uri="{C3380CC4-5D6E-409C-BE32-E72D297353CC}">
                <c16:uniqueId val="{00000003-3CDA-4E77-A9DA-C316CE8239AA}"/>
              </c:ext>
            </c:extLst>
          </c:dPt>
          <c:dPt>
            <c:idx val="6"/>
            <c:invertIfNegative val="0"/>
            <c:bubble3D val="0"/>
            <c:spPr>
              <a:solidFill>
                <a:srgbClr val="ADCCC6"/>
              </a:solidFill>
            </c:spPr>
            <c:extLst>
              <c:ext xmlns:c16="http://schemas.microsoft.com/office/drawing/2014/chart" uri="{C3380CC4-5D6E-409C-BE32-E72D297353CC}">
                <c16:uniqueId val="{00000005-3CDA-4E77-A9DA-C316CE8239AA}"/>
              </c:ext>
            </c:extLst>
          </c:dPt>
          <c:dPt>
            <c:idx val="7"/>
            <c:invertIfNegative val="0"/>
            <c:bubble3D val="0"/>
            <c:spPr>
              <a:solidFill>
                <a:srgbClr val="0E3837"/>
              </a:solidFill>
            </c:spPr>
            <c:extLst>
              <c:ext xmlns:c16="http://schemas.microsoft.com/office/drawing/2014/chart" uri="{C3380CC4-5D6E-409C-BE32-E72D297353CC}">
                <c16:uniqueId val="{00000007-3CDA-4E77-A9DA-C316CE8239AA}"/>
              </c:ext>
            </c:extLst>
          </c:dPt>
          <c:dPt>
            <c:idx val="8"/>
            <c:invertIfNegative val="0"/>
            <c:bubble3D val="0"/>
            <c:spPr>
              <a:solidFill>
                <a:srgbClr val="0E3837"/>
              </a:solidFill>
            </c:spPr>
            <c:extLst>
              <c:ext xmlns:c16="http://schemas.microsoft.com/office/drawing/2014/chart" uri="{C3380CC4-5D6E-409C-BE32-E72D297353CC}">
                <c16:uniqueId val="{00000010-E4D0-4371-998B-04E6C8CE81DB}"/>
              </c:ext>
            </c:extLst>
          </c:dPt>
          <c:dLbls>
            <c:dLbl>
              <c:idx val="5"/>
              <c:tx>
                <c:rich>
                  <a:bodyPr/>
                  <a:lstStyle/>
                  <a:p>
                    <a:r>
                      <a:rPr lang="en-US" sz="1200" b="1" i="0" u="none" strike="noStrike" baseline="0" dirty="0">
                        <a:effectLst/>
                      </a:rPr>
                      <a:t>$8,272,872,447</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CDA-4E77-A9DA-C316CE8239AA}"/>
                </c:ext>
              </c:extLst>
            </c:dLbl>
            <c:dLbl>
              <c:idx val="6"/>
              <c:layout>
                <c:manualLayout>
                  <c:x val="-1.557632398753894E-3"/>
                  <c:y val="-3.23767476085356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CDA-4E77-A9DA-C316CE8239AA}"/>
                </c:ext>
              </c:extLst>
            </c:dLbl>
            <c:dLbl>
              <c:idx val="7"/>
              <c:tx>
                <c:rich>
                  <a:bodyPr/>
                  <a:lstStyle/>
                  <a:p>
                    <a:r>
                      <a:rPr lang="en-US" dirty="0"/>
                      <a:t>$</a:t>
                    </a:r>
                    <a:fld id="{9126B9B8-330F-4070-BFCB-688BE1C790C8}" type="VALUE">
                      <a:rPr lang="en-US" smtClean="0"/>
                      <a:pPr/>
                      <a:t>[VALUE]</a:t>
                    </a:fld>
                    <a:endParaRPr lang="en-US" dirty="0"/>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CDA-4E77-A9DA-C316CE8239AA}"/>
                </c:ext>
              </c:extLst>
            </c:dLbl>
            <c:dLbl>
              <c:idx val="8"/>
              <c:layout>
                <c:manualLayout>
                  <c:x val="8.8383838383840237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4D0-4371-998B-04E6C8CE81DB}"/>
                </c:ext>
              </c:extLst>
            </c:dLbl>
            <c:spPr>
              <a:noFill/>
              <a:ln>
                <a:noFill/>
              </a:ln>
              <a:effectLst/>
            </c:spPr>
            <c:txPr>
              <a:bodyPr/>
              <a:lstStyle/>
              <a:p>
                <a:pPr>
                  <a:defRPr sz="1200" b="1">
                    <a:effectLs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Sheet1!$A$2:$A$10</c:f>
              <c:numCache>
                <c:formatCode>General</c:formatCode>
                <c:ptCount val="9"/>
                <c:pt idx="0">
                  <c:v>2014</c:v>
                </c:pt>
                <c:pt idx="1">
                  <c:v>2015</c:v>
                </c:pt>
                <c:pt idx="2">
                  <c:v>2016</c:v>
                </c:pt>
                <c:pt idx="3">
                  <c:v>2017</c:v>
                </c:pt>
                <c:pt idx="4">
                  <c:v>2018</c:v>
                </c:pt>
                <c:pt idx="5">
                  <c:v>2019</c:v>
                </c:pt>
                <c:pt idx="6">
                  <c:v>2020</c:v>
                </c:pt>
                <c:pt idx="7">
                  <c:v>2021</c:v>
                </c:pt>
                <c:pt idx="8">
                  <c:v>2022</c:v>
                </c:pt>
              </c:numCache>
            </c:numRef>
          </c:cat>
          <c:val>
            <c:numRef>
              <c:f>Sheet1!$B$2:$B$10</c:f>
              <c:numCache>
                <c:formatCode>"$"#,##0</c:formatCode>
                <c:ptCount val="9"/>
                <c:pt idx="0">
                  <c:v>9032997000</c:v>
                </c:pt>
                <c:pt idx="1">
                  <c:v>7647644885</c:v>
                </c:pt>
                <c:pt idx="2">
                  <c:v>6406145534</c:v>
                </c:pt>
                <c:pt idx="3">
                  <c:v>5977483147</c:v>
                </c:pt>
                <c:pt idx="4">
                  <c:v>6766695163</c:v>
                </c:pt>
                <c:pt idx="5" formatCode="&quot;$&quot;#,##0.00_);[Red]\(&quot;$&quot;#,##0.00\)">
                  <c:v>8272872447</c:v>
                </c:pt>
                <c:pt idx="6">
                  <c:v>8350599096</c:v>
                </c:pt>
                <c:pt idx="7" formatCode="#,##0">
                  <c:v>8290014520</c:v>
                </c:pt>
                <c:pt idx="8">
                  <c:v>7192008710</c:v>
                </c:pt>
              </c:numCache>
            </c:numRef>
          </c:val>
          <c:extLst>
            <c:ext xmlns:c16="http://schemas.microsoft.com/office/drawing/2014/chart" uri="{C3380CC4-5D6E-409C-BE32-E72D297353CC}">
              <c16:uniqueId val="{00000008-3CDA-4E77-A9DA-C316CE8239AA}"/>
            </c:ext>
          </c:extLst>
        </c:ser>
        <c:dLbls>
          <c:showLegendKey val="0"/>
          <c:showVal val="1"/>
          <c:showCatName val="0"/>
          <c:showSerName val="0"/>
          <c:showPercent val="0"/>
          <c:showBubbleSize val="0"/>
        </c:dLbls>
        <c:gapWidth val="150"/>
        <c:overlap val="-25"/>
        <c:axId val="233329408"/>
        <c:axId val="233360384"/>
      </c:barChart>
      <c:catAx>
        <c:axId val="233329408"/>
        <c:scaling>
          <c:orientation val="minMax"/>
        </c:scaling>
        <c:delete val="0"/>
        <c:axPos val="b"/>
        <c:numFmt formatCode="General" sourceLinked="0"/>
        <c:majorTickMark val="none"/>
        <c:minorTickMark val="none"/>
        <c:tickLblPos val="nextTo"/>
        <c:crossAx val="233360384"/>
        <c:crosses val="autoZero"/>
        <c:auto val="1"/>
        <c:lblAlgn val="ctr"/>
        <c:lblOffset val="100"/>
        <c:noMultiLvlLbl val="0"/>
      </c:catAx>
      <c:valAx>
        <c:axId val="233360384"/>
        <c:scaling>
          <c:orientation val="minMax"/>
        </c:scaling>
        <c:delete val="1"/>
        <c:axPos val="l"/>
        <c:numFmt formatCode="&quot;$&quot;#,##0" sourceLinked="0"/>
        <c:majorTickMark val="none"/>
        <c:minorTickMark val="none"/>
        <c:tickLblPos val="nextTo"/>
        <c:crossAx val="233329408"/>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US" dirty="0"/>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710E056B-1C69-4D11-B985-03AD67D51E64}" type="datetimeFigureOut">
              <a:rPr lang="en-US" smtClean="0"/>
              <a:t>8/18/2021</a:t>
            </a:fld>
            <a:endParaRPr lang="en-US" dirty="0"/>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US" dirty="0"/>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US" dirty="0"/>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6C4A30A5-A51C-4509-B8D4-E11AD1E72DF0}" type="slidenum">
              <a:rPr lang="en-US" smtClean="0"/>
              <a:t>‹#›</a:t>
            </a:fld>
            <a:endParaRPr lang="en-US" dirty="0"/>
          </a:p>
        </p:txBody>
      </p:sp>
    </p:spTree>
    <p:extLst>
      <p:ext uri="{BB962C8B-B14F-4D97-AF65-F5344CB8AC3E}">
        <p14:creationId xmlns:p14="http://schemas.microsoft.com/office/powerpoint/2010/main" val="1012504405"/>
      </p:ext>
    </p:extLst>
  </p:cSld>
  <p:clrMap bg1="lt1" tx1="dk1" bg2="lt2" tx2="dk2" accent1="accent1" accent2="accent2" accent3="accent3" accent4="accent4" accent5="accent5" accent6="accent6" hlink="hlink" folHlink="folHlink"/>
  <p:notesStyle>
    <a:lvl1pPr marL="0" algn="l" defTabSz="779069" rtl="0" eaLnBrk="1" latinLnBrk="0" hangingPunct="1">
      <a:defRPr sz="1022" kern="1200">
        <a:solidFill>
          <a:schemeClr val="tx1"/>
        </a:solidFill>
        <a:latin typeface="+mn-lt"/>
        <a:ea typeface="+mn-ea"/>
        <a:cs typeface="+mn-cs"/>
      </a:defRPr>
    </a:lvl1pPr>
    <a:lvl2pPr marL="389534" algn="l" defTabSz="779069" rtl="0" eaLnBrk="1" latinLnBrk="0" hangingPunct="1">
      <a:defRPr sz="1022" kern="1200">
        <a:solidFill>
          <a:schemeClr val="tx1"/>
        </a:solidFill>
        <a:latin typeface="+mn-lt"/>
        <a:ea typeface="+mn-ea"/>
        <a:cs typeface="+mn-cs"/>
      </a:defRPr>
    </a:lvl2pPr>
    <a:lvl3pPr marL="779069" algn="l" defTabSz="779069" rtl="0" eaLnBrk="1" latinLnBrk="0" hangingPunct="1">
      <a:defRPr sz="1022" kern="1200">
        <a:solidFill>
          <a:schemeClr val="tx1"/>
        </a:solidFill>
        <a:latin typeface="+mn-lt"/>
        <a:ea typeface="+mn-ea"/>
        <a:cs typeface="+mn-cs"/>
      </a:defRPr>
    </a:lvl3pPr>
    <a:lvl4pPr marL="1168603" algn="l" defTabSz="779069" rtl="0" eaLnBrk="1" latinLnBrk="0" hangingPunct="1">
      <a:defRPr sz="1022" kern="1200">
        <a:solidFill>
          <a:schemeClr val="tx1"/>
        </a:solidFill>
        <a:latin typeface="+mn-lt"/>
        <a:ea typeface="+mn-ea"/>
        <a:cs typeface="+mn-cs"/>
      </a:defRPr>
    </a:lvl4pPr>
    <a:lvl5pPr marL="1558138" algn="l" defTabSz="779069" rtl="0" eaLnBrk="1" latinLnBrk="0" hangingPunct="1">
      <a:defRPr sz="1022" kern="1200">
        <a:solidFill>
          <a:schemeClr val="tx1"/>
        </a:solidFill>
        <a:latin typeface="+mn-lt"/>
        <a:ea typeface="+mn-ea"/>
        <a:cs typeface="+mn-cs"/>
      </a:defRPr>
    </a:lvl5pPr>
    <a:lvl6pPr marL="1947672" algn="l" defTabSz="779069" rtl="0" eaLnBrk="1" latinLnBrk="0" hangingPunct="1">
      <a:defRPr sz="1022" kern="1200">
        <a:solidFill>
          <a:schemeClr val="tx1"/>
        </a:solidFill>
        <a:latin typeface="+mn-lt"/>
        <a:ea typeface="+mn-ea"/>
        <a:cs typeface="+mn-cs"/>
      </a:defRPr>
    </a:lvl6pPr>
    <a:lvl7pPr marL="2337206" algn="l" defTabSz="779069" rtl="0" eaLnBrk="1" latinLnBrk="0" hangingPunct="1">
      <a:defRPr sz="1022" kern="1200">
        <a:solidFill>
          <a:schemeClr val="tx1"/>
        </a:solidFill>
        <a:latin typeface="+mn-lt"/>
        <a:ea typeface="+mn-ea"/>
        <a:cs typeface="+mn-cs"/>
      </a:defRPr>
    </a:lvl7pPr>
    <a:lvl8pPr marL="2726741" algn="l" defTabSz="779069" rtl="0" eaLnBrk="1" latinLnBrk="0" hangingPunct="1">
      <a:defRPr sz="1022" kern="1200">
        <a:solidFill>
          <a:schemeClr val="tx1"/>
        </a:solidFill>
        <a:latin typeface="+mn-lt"/>
        <a:ea typeface="+mn-ea"/>
        <a:cs typeface="+mn-cs"/>
      </a:defRPr>
    </a:lvl8pPr>
    <a:lvl9pPr marL="3116275" algn="l" defTabSz="779069" rtl="0" eaLnBrk="1" latinLnBrk="0" hangingPunct="1">
      <a:defRPr sz="102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02831">
              <a:defRPr/>
            </a:pPr>
            <a:r>
              <a:rPr lang="en-US" dirty="0"/>
              <a:t>Version 2021.1</a:t>
            </a:r>
          </a:p>
          <a:p>
            <a:endParaRPr lang="en-US" dirty="0"/>
          </a:p>
          <a:p>
            <a:r>
              <a:rPr lang="en-US" dirty="0"/>
              <a:t>Use for ON24.</a:t>
            </a:r>
          </a:p>
          <a:p>
            <a:endParaRPr lang="en-US" dirty="0"/>
          </a:p>
          <a:p>
            <a:r>
              <a:rPr lang="en-US" dirty="0"/>
              <a:t>PPT</a:t>
            </a:r>
            <a:r>
              <a:rPr lang="en-US" baseline="0" dirty="0"/>
              <a:t> Template Tutorial Videos path:</a:t>
            </a:r>
          </a:p>
          <a:p>
            <a:r>
              <a:rPr lang="en-US" dirty="0"/>
              <a:t>https://mossadams.csod.com/ui/lms-learner-playlist/PlaylistDetails?playlistId=f50eb127-6d33-4ac0-a6e2-df153445ce4b</a:t>
            </a:r>
          </a:p>
        </p:txBody>
      </p:sp>
      <p:sp>
        <p:nvSpPr>
          <p:cNvPr id="4" name="Slide Number Placeholder 3"/>
          <p:cNvSpPr>
            <a:spLocks noGrp="1"/>
          </p:cNvSpPr>
          <p:nvPr>
            <p:ph type="sldNum" sz="quarter" idx="10"/>
          </p:nvPr>
        </p:nvSpPr>
        <p:spPr/>
        <p:txBody>
          <a:bodyPr/>
          <a:lstStyle/>
          <a:p>
            <a:pPr defTabSz="802831">
              <a:defRPr/>
            </a:pPr>
            <a:fld id="{6C4A30A5-A51C-4509-B8D4-E11AD1E72DF0}" type="slidenum">
              <a:rPr lang="en-US">
                <a:solidFill>
                  <a:prstClr val="black"/>
                </a:solidFill>
                <a:latin typeface="Calibri" panose="020F0502020204030204"/>
              </a:rPr>
              <a:pPr defTabSz="802831">
                <a:defRPr/>
              </a:pPr>
              <a:t>1</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8925760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13</a:t>
            </a:fld>
            <a:endParaRPr lang="en-US" dirty="0"/>
          </a:p>
        </p:txBody>
      </p:sp>
    </p:spTree>
    <p:extLst>
      <p:ext uri="{BB962C8B-B14F-4D97-AF65-F5344CB8AC3E}">
        <p14:creationId xmlns:p14="http://schemas.microsoft.com/office/powerpoint/2010/main" val="12271229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MFP = Productivity Adjustment, will be renamed in the future.</a:t>
            </a:r>
          </a:p>
        </p:txBody>
      </p:sp>
      <p:sp>
        <p:nvSpPr>
          <p:cNvPr id="4" name="Slide Number Placeholder 3"/>
          <p:cNvSpPr>
            <a:spLocks noGrp="1"/>
          </p:cNvSpPr>
          <p:nvPr>
            <p:ph type="sldNum" sz="quarter" idx="5"/>
          </p:nvPr>
        </p:nvSpPr>
        <p:spPr/>
        <p:txBody>
          <a:bodyPr/>
          <a:lstStyle/>
          <a:p>
            <a:fld id="{6C4A30A5-A51C-4509-B8D4-E11AD1E72DF0}" type="slidenum">
              <a:rPr lang="en-US" smtClean="0"/>
              <a:t>14</a:t>
            </a:fld>
            <a:endParaRPr lang="en-US" dirty="0"/>
          </a:p>
        </p:txBody>
      </p:sp>
    </p:spTree>
    <p:extLst>
      <p:ext uri="{BB962C8B-B14F-4D97-AF65-F5344CB8AC3E}">
        <p14:creationId xmlns:p14="http://schemas.microsoft.com/office/powerpoint/2010/main" val="13953527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make a comment the labor percentage is 67.6% for wage index values above 1.0, not 68.8% as shown in the slide which we cannot alter.  The 62% for wage index values below 1.0 is accurate.</a:t>
            </a:r>
          </a:p>
        </p:txBody>
      </p:sp>
      <p:sp>
        <p:nvSpPr>
          <p:cNvPr id="4" name="Slide Number Placeholder 3"/>
          <p:cNvSpPr>
            <a:spLocks noGrp="1"/>
          </p:cNvSpPr>
          <p:nvPr>
            <p:ph type="sldNum" sz="quarter" idx="5"/>
          </p:nvPr>
        </p:nvSpPr>
        <p:spPr/>
        <p:txBody>
          <a:bodyPr/>
          <a:lstStyle/>
          <a:p>
            <a:fld id="{6C4A30A5-A51C-4509-B8D4-E11AD1E72DF0}" type="slidenum">
              <a:rPr lang="en-US" smtClean="0"/>
              <a:t>16</a:t>
            </a:fld>
            <a:endParaRPr lang="en-US" dirty="0"/>
          </a:p>
        </p:txBody>
      </p:sp>
    </p:spTree>
    <p:extLst>
      <p:ext uri="{BB962C8B-B14F-4D97-AF65-F5344CB8AC3E}">
        <p14:creationId xmlns:p14="http://schemas.microsoft.com/office/powerpoint/2010/main" val="36422005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 CCRs are the same as the prior year because CMS utilized the prior year 2019 data set in lieu of the newer 2020 data set containing COVID information. </a:t>
            </a:r>
          </a:p>
        </p:txBody>
      </p:sp>
      <p:sp>
        <p:nvSpPr>
          <p:cNvPr id="4" name="Slide Number Placeholder 3"/>
          <p:cNvSpPr>
            <a:spLocks noGrp="1"/>
          </p:cNvSpPr>
          <p:nvPr>
            <p:ph type="sldNum" sz="quarter" idx="5"/>
          </p:nvPr>
        </p:nvSpPr>
        <p:spPr/>
        <p:txBody>
          <a:bodyPr/>
          <a:lstStyle/>
          <a:p>
            <a:fld id="{6C4A30A5-A51C-4509-B8D4-E11AD1E72DF0}" type="slidenum">
              <a:rPr lang="en-US" smtClean="0"/>
              <a:t>17</a:t>
            </a:fld>
            <a:endParaRPr lang="en-US" dirty="0"/>
          </a:p>
        </p:txBody>
      </p:sp>
    </p:spTree>
    <p:extLst>
      <p:ext uri="{BB962C8B-B14F-4D97-AF65-F5344CB8AC3E}">
        <p14:creationId xmlns:p14="http://schemas.microsoft.com/office/powerpoint/2010/main" val="3016075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20</a:t>
            </a:fld>
            <a:endParaRPr lang="en-US" dirty="0"/>
          </a:p>
        </p:txBody>
      </p:sp>
    </p:spTree>
    <p:extLst>
      <p:ext uri="{BB962C8B-B14F-4D97-AF65-F5344CB8AC3E}">
        <p14:creationId xmlns:p14="http://schemas.microsoft.com/office/powerpoint/2010/main" val="22327292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21</a:t>
            </a:fld>
            <a:endParaRPr lang="en-US" dirty="0"/>
          </a:p>
        </p:txBody>
      </p:sp>
    </p:spTree>
    <p:extLst>
      <p:ext uri="{BB962C8B-B14F-4D97-AF65-F5344CB8AC3E}">
        <p14:creationId xmlns:p14="http://schemas.microsoft.com/office/powerpoint/2010/main" val="326018617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Turn</a:t>
            </a:r>
            <a:r>
              <a:rPr lang="en-US" baseline="0" dirty="0"/>
              <a:t> over to Glenn</a:t>
            </a:r>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22</a:t>
            </a:fld>
            <a:endParaRPr lang="en-US" dirty="0"/>
          </a:p>
        </p:txBody>
      </p:sp>
    </p:spTree>
    <p:extLst>
      <p:ext uri="{BB962C8B-B14F-4D97-AF65-F5344CB8AC3E}">
        <p14:creationId xmlns:p14="http://schemas.microsoft.com/office/powerpoint/2010/main" val="29022770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Shifting gears and as a refresher, before you is a slide setting forth the current uses of the Medicare Wage index Factor.  Many folks don't realize there are two wage index factors that are calculated for every Provider – the adjusted factor and the unadjusted factor.  We are all used to using the adjusted factor because it is the focus of Medicare IP and OP payments for hospitals, which comprise approximately 85% of all Medicare expenditures.  The </a:t>
            </a:r>
            <a:r>
              <a:rPr lang="en-US" sz="1000" dirty="0"/>
              <a:t>adjusted area wage index applies the occupational mix survey data while the unadjusted area wage index does not.  </a:t>
            </a:r>
          </a:p>
          <a:p>
            <a:endParaRPr lang="en-US" sz="1000" dirty="0"/>
          </a:p>
          <a:p>
            <a:r>
              <a:rPr lang="en-US" sz="1000" dirty="0"/>
              <a:t>However, the unadjusted wage index factor is used in approximately 15% of the remaining Medicare expenditures for SNF’s, IRFs, IPFs and other payment systems.  Interestingly, while these other programs have their wage index factor tied to hospital wage index data, typically the use of this data trails in its release by a few years depending upon each program.  Thus the unadjusted wage index factor tied to a hospital Provider in one year will not be the same unadjusted wage index value used by a non-hospital Provider in the same year.  There is a lag in the use of wage index values by Program.</a:t>
            </a:r>
            <a:endParaRPr lang="en-US" sz="1000" dirty="0">
              <a:cs typeface="Calibri"/>
            </a:endParaRPr>
          </a:p>
          <a:p>
            <a:endParaRPr lang="en-US" dirty="0"/>
          </a:p>
          <a:p>
            <a:r>
              <a:rPr lang="en-US" sz="1000" dirty="0"/>
              <a:t>As a friendly reminder, a hospital’s wage index value effectively influences on average about 90% of the Medicare payment received by hospitals.  </a:t>
            </a:r>
            <a:endParaRPr lang="en-US" sz="1000" dirty="0">
              <a:cs typeface="Calibri"/>
            </a:endParaRPr>
          </a:p>
        </p:txBody>
      </p:sp>
      <p:sp>
        <p:nvSpPr>
          <p:cNvPr id="4" name="Slide Number Placeholder 3"/>
          <p:cNvSpPr>
            <a:spLocks noGrp="1"/>
          </p:cNvSpPr>
          <p:nvPr>
            <p:ph type="sldNum" sz="quarter" idx="5"/>
          </p:nvPr>
        </p:nvSpPr>
        <p:spPr/>
        <p:txBody>
          <a:bodyPr/>
          <a:lstStyle/>
          <a:p>
            <a:fld id="{6C4A30A5-A51C-4509-B8D4-E11AD1E72DF0}" type="slidenum">
              <a:rPr lang="en-US" smtClean="0"/>
              <a:t>23</a:t>
            </a:fld>
            <a:endParaRPr lang="en-US" dirty="0"/>
          </a:p>
        </p:txBody>
      </p:sp>
    </p:spTree>
    <p:extLst>
      <p:ext uri="{BB962C8B-B14F-4D97-AF65-F5344CB8AC3E}">
        <p14:creationId xmlns:p14="http://schemas.microsoft.com/office/powerpoint/2010/main" val="4621753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In terms of new proposals offered up in the IPPS preliminary rule, CMS is reestablishing the imputed floor primarily because Congress stepped in.  GO TO SLIDE.</a:t>
            </a:r>
            <a:endParaRPr lang="en-US" sz="1000" dirty="0"/>
          </a:p>
          <a:p>
            <a:endParaRPr lang="en-US" sz="1000" dirty="0"/>
          </a:p>
          <a:p>
            <a:r>
              <a:rPr lang="en-US" sz="1000" dirty="0"/>
              <a:t>Thus, hospitals that receive the benefit of this change will not be gaining a benefit at the expense of others because a budget neutrality adjustment factor will not be implemented.  </a:t>
            </a:r>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24</a:t>
            </a:fld>
            <a:endParaRPr lang="en-US" dirty="0"/>
          </a:p>
        </p:txBody>
      </p:sp>
    </p:spTree>
    <p:extLst>
      <p:ext uri="{BB962C8B-B14F-4D97-AF65-F5344CB8AC3E}">
        <p14:creationId xmlns:p14="http://schemas.microsoft.com/office/powerpoint/2010/main" val="11995616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Another new change originating from IPPS preliminary rule is a finalization to address the timing for canceling rural status.  GO TO THE SLIDE.</a:t>
            </a:r>
          </a:p>
          <a:p>
            <a:endParaRPr lang="en-US" sz="1000" dirty="0">
              <a:cs typeface="Calibri"/>
            </a:endParaRPr>
          </a:p>
          <a:p>
            <a:r>
              <a:rPr lang="en-US" sz="1000" dirty="0"/>
              <a:t>These revisions are consistent with CMS’ long-standing practice of implementing policy aimed at achieving equity for all IPPS Providers.</a:t>
            </a:r>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25</a:t>
            </a:fld>
            <a:endParaRPr lang="en-US" dirty="0"/>
          </a:p>
        </p:txBody>
      </p:sp>
    </p:spTree>
    <p:extLst>
      <p:ext uri="{BB962C8B-B14F-4D97-AF65-F5344CB8AC3E}">
        <p14:creationId xmlns:p14="http://schemas.microsoft.com/office/powerpoint/2010/main" val="40998175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02831">
              <a:defRPr/>
            </a:pPr>
            <a:r>
              <a:rPr lang="en-US" dirty="0"/>
              <a:t>Use for ON24.</a:t>
            </a:r>
          </a:p>
          <a:p>
            <a:endParaRPr lang="en-US" dirty="0"/>
          </a:p>
        </p:txBody>
      </p:sp>
      <p:sp>
        <p:nvSpPr>
          <p:cNvPr id="4" name="Slide Number Placeholder 3"/>
          <p:cNvSpPr>
            <a:spLocks noGrp="1"/>
          </p:cNvSpPr>
          <p:nvPr>
            <p:ph type="sldNum" sz="quarter" idx="5"/>
          </p:nvPr>
        </p:nvSpPr>
        <p:spPr/>
        <p:txBody>
          <a:bodyPr/>
          <a:lstStyle/>
          <a:p>
            <a:pPr defTabSz="802831">
              <a:defRPr/>
            </a:pPr>
            <a:fld id="{6C4A30A5-A51C-4509-B8D4-E11AD1E72DF0}" type="slidenum">
              <a:rPr lang="en-US">
                <a:solidFill>
                  <a:prstClr val="black"/>
                </a:solidFill>
                <a:latin typeface="Calibri" panose="020F0502020204030204"/>
              </a:rPr>
              <a:pPr defTabSz="802831">
                <a:defRPr/>
              </a:pPr>
              <a:t>2</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5099786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a hospital was not eligible for a stop loss policy adjustment in 2021, irrespective of their status in FY 2022, a stop loss will not be applied.</a:t>
            </a:r>
          </a:p>
        </p:txBody>
      </p:sp>
      <p:sp>
        <p:nvSpPr>
          <p:cNvPr id="4" name="Slide Number Placeholder 3"/>
          <p:cNvSpPr>
            <a:spLocks noGrp="1"/>
          </p:cNvSpPr>
          <p:nvPr>
            <p:ph type="sldNum" sz="quarter" idx="5"/>
          </p:nvPr>
        </p:nvSpPr>
        <p:spPr/>
        <p:txBody>
          <a:bodyPr/>
          <a:lstStyle/>
          <a:p>
            <a:fld id="{6C4A30A5-A51C-4509-B8D4-E11AD1E72DF0}" type="slidenum">
              <a:rPr lang="en-US" smtClean="0"/>
              <a:t>26</a:t>
            </a:fld>
            <a:endParaRPr lang="en-US" dirty="0"/>
          </a:p>
        </p:txBody>
      </p:sp>
    </p:spTree>
    <p:extLst>
      <p:ext uri="{BB962C8B-B14F-4D97-AF65-F5344CB8AC3E}">
        <p14:creationId xmlns:p14="http://schemas.microsoft.com/office/powerpoint/2010/main" val="12416427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dirty="0">
                <a:solidFill>
                  <a:srgbClr val="0E3837">
                    <a:lumMod val="75000"/>
                  </a:srgbClr>
                </a:solidFill>
                <a:latin typeface="Georgia"/>
                <a:cs typeface="Arial" panose="020B0604020202020204" pitchFamily="34" charset="0"/>
              </a:rPr>
              <a:t>GO TO SLIDE.</a:t>
            </a:r>
          </a:p>
          <a:p>
            <a:endParaRPr lang="en-US" sz="1600" dirty="0">
              <a:solidFill>
                <a:srgbClr val="0E3837">
                  <a:lumMod val="75000"/>
                </a:srgbClr>
              </a:solidFill>
              <a:latin typeface="Georgia"/>
              <a:cs typeface="Arial" panose="020B0604020202020204" pitchFamily="34" charset="0"/>
            </a:endParaRPr>
          </a:p>
          <a:p>
            <a:r>
              <a:rPr kumimoji="0" lang="en-US" sz="1600" b="0" i="0" u="none" strike="noStrike" kern="1200" cap="none" spc="0" normalizeH="0" baseline="0" noProof="0" dirty="0">
                <a:ln>
                  <a:noFill/>
                </a:ln>
                <a:solidFill>
                  <a:srgbClr val="0E3837">
                    <a:lumMod val="75000"/>
                  </a:srgbClr>
                </a:solidFill>
                <a:effectLst/>
                <a:uLnTx/>
                <a:uFillTx/>
                <a:latin typeface="Georgia"/>
                <a:ea typeface="+mn-ea"/>
                <a:cs typeface="Arial" panose="020B0604020202020204" pitchFamily="34" charset="0"/>
              </a:rPr>
              <a:t>CMS is also continuing several policies it has adopted in recent years including, but not limited to, the following:</a:t>
            </a:r>
            <a:endParaRPr lang="en-US" dirty="0">
              <a:ea typeface="+mn-ea"/>
            </a:endParaRPr>
          </a:p>
          <a:p>
            <a:endParaRPr kumimoji="0" lang="en-US" sz="1600" b="0" i="0" u="none" strike="noStrike" kern="1200" cap="none" spc="0" normalizeH="0" baseline="0" noProof="0" dirty="0">
              <a:ln>
                <a:noFill/>
              </a:ln>
              <a:solidFill>
                <a:srgbClr val="0E3837">
                  <a:lumMod val="75000"/>
                </a:srgbClr>
              </a:solidFill>
              <a:effectLst/>
              <a:uLnTx/>
              <a:uFillTx/>
              <a:latin typeface="Georgia"/>
              <a:ea typeface="+mn-ea"/>
              <a:cs typeface="Arial" panose="020B0604020202020204" pitchFamily="34" charset="0"/>
            </a:endParaRPr>
          </a:p>
          <a:p>
            <a:pPr marL="347345" indent="-347345">
              <a:buFont typeface="Wingdings" panose="05000000000000000000" pitchFamily="2" charset="2"/>
              <a:buChar char="Ø"/>
            </a:pPr>
            <a:r>
              <a:rPr lang="en-US" sz="1050" dirty="0">
                <a:solidFill>
                  <a:srgbClr val="0B2A29"/>
                </a:solidFill>
              </a:rPr>
              <a:t>Changes in the labor market area delineations based on revisions to the OMB Core Based Statistical Area (CBSA) per OMB 18-04.  </a:t>
            </a:r>
          </a:p>
          <a:p>
            <a:pPr marL="347472" indent="-347472">
              <a:buFont typeface="Wingdings" panose="05000000000000000000" pitchFamily="2" charset="2"/>
              <a:buChar char="Ø"/>
            </a:pPr>
            <a:endParaRPr lang="en-US" sz="1050" dirty="0">
              <a:solidFill>
                <a:srgbClr val="0B2A29"/>
              </a:solidFill>
              <a:cs typeface="Calibri"/>
            </a:endParaRPr>
          </a:p>
          <a:p>
            <a:pPr marL="347472" indent="-347472">
              <a:spcBef>
                <a:spcPts val="0"/>
              </a:spcBef>
              <a:spcAft>
                <a:spcPts val="0"/>
              </a:spcAft>
              <a:buFont typeface="Wingdings" panose="05000000000000000000" pitchFamily="2" charset="2"/>
              <a:buChar char="Ø"/>
            </a:pPr>
            <a:r>
              <a:rPr lang="en-US" sz="1050" dirty="0">
                <a:solidFill>
                  <a:srgbClr val="0B2A29"/>
                </a:solidFill>
              </a:rPr>
              <a:t>Calculation, analysis, and implementation of the occupational mix adjustment to the wage index for acute care hospitals for FY 2022 based on the 2019 Occupational Mix Survey.  </a:t>
            </a:r>
            <a:endParaRPr lang="en-US" sz="1050" dirty="0">
              <a:solidFill>
                <a:srgbClr val="0B2A29"/>
              </a:solidFill>
              <a:cs typeface="Calibri"/>
            </a:endParaRPr>
          </a:p>
          <a:p>
            <a:pPr marL="347472" indent="-347472">
              <a:spcBef>
                <a:spcPts val="0"/>
              </a:spcBef>
              <a:spcAft>
                <a:spcPts val="0"/>
              </a:spcAft>
              <a:buFont typeface="Wingdings" panose="05000000000000000000" pitchFamily="2" charset="2"/>
              <a:buChar char="Ø"/>
            </a:pPr>
            <a:endParaRPr lang="en-US" sz="1050" dirty="0">
              <a:solidFill>
                <a:srgbClr val="0B2A29"/>
              </a:solidFill>
            </a:endParaRPr>
          </a:p>
          <a:p>
            <a:pPr marL="347345" indent="-347345">
              <a:spcBef>
                <a:spcPts val="0"/>
              </a:spcBef>
              <a:spcAft>
                <a:spcPts val="0"/>
              </a:spcAft>
              <a:buFont typeface="Wingdings" panose="05000000000000000000" pitchFamily="2" charset="2"/>
              <a:buChar char="Ø"/>
            </a:pPr>
            <a:r>
              <a:rPr lang="en-US" sz="1050" dirty="0">
                <a:solidFill>
                  <a:srgbClr val="0B2A29"/>
                </a:solidFill>
              </a:rPr>
              <a:t>Application of the rural floor and the frontier State floor.</a:t>
            </a:r>
            <a:endParaRPr lang="en-US" sz="1050" dirty="0">
              <a:solidFill>
                <a:srgbClr val="0B2A29"/>
              </a:solidFill>
              <a:cs typeface="Calibri"/>
            </a:endParaRPr>
          </a:p>
          <a:p>
            <a:pPr marL="347472" indent="-347472">
              <a:spcBef>
                <a:spcPts val="0"/>
              </a:spcBef>
              <a:spcAft>
                <a:spcPts val="0"/>
              </a:spcAft>
              <a:buFont typeface="Wingdings" panose="05000000000000000000" pitchFamily="2" charset="2"/>
              <a:buChar char="Ø"/>
            </a:pPr>
            <a:endParaRPr lang="en-US" sz="1050" dirty="0">
              <a:solidFill>
                <a:srgbClr val="0B2A29"/>
              </a:solidFill>
            </a:endParaRPr>
          </a:p>
          <a:p>
            <a:pPr marL="347345" indent="-347345">
              <a:buFont typeface="Wingdings" panose="05000000000000000000" pitchFamily="2" charset="2"/>
              <a:buChar char="Ø"/>
            </a:pPr>
            <a:r>
              <a:rPr lang="en-US" sz="1050" dirty="0">
                <a:solidFill>
                  <a:srgbClr val="0B2A29"/>
                </a:solidFill>
              </a:rPr>
              <a:t>Revisions to the wage index for acute care hospitals, based on hospital redesignations and reclassifications under sections 1886(d)(8)(B), (d)(8)(E), and (d)(10) of the Act.  (i.e. approvals for rural status, geographic reclassifications)</a:t>
            </a:r>
            <a:endParaRPr lang="en-US" sz="1050" dirty="0">
              <a:solidFill>
                <a:srgbClr val="0B2A29"/>
              </a:solidFill>
              <a:cs typeface="Calibri"/>
            </a:endParaRPr>
          </a:p>
          <a:p>
            <a:pPr marL="347472" indent="-347472">
              <a:spcBef>
                <a:spcPts val="0"/>
              </a:spcBef>
              <a:spcAft>
                <a:spcPts val="0"/>
              </a:spcAft>
              <a:buFont typeface="Wingdings" panose="05000000000000000000" pitchFamily="2" charset="2"/>
              <a:buChar char="Ø"/>
            </a:pPr>
            <a:endParaRPr lang="en-US" sz="1050" dirty="0">
              <a:solidFill>
                <a:srgbClr val="0B2A29"/>
              </a:solidFill>
            </a:endParaRPr>
          </a:p>
          <a:p>
            <a:pPr marL="347345" indent="-347345">
              <a:buFont typeface="Wingdings" panose="05000000000000000000" pitchFamily="2" charset="2"/>
              <a:buChar char="Ø"/>
            </a:pPr>
            <a:r>
              <a:rPr lang="en-US" sz="1050" dirty="0">
                <a:solidFill>
                  <a:srgbClr val="0B2A29"/>
                </a:solidFill>
              </a:rPr>
              <a:t>Certain changes have been made to Lugar county assignments.  </a:t>
            </a:r>
            <a:endParaRPr lang="en-US" sz="1050" dirty="0">
              <a:solidFill>
                <a:srgbClr val="0B2A29"/>
              </a:solidFill>
              <a:cs typeface="Calibri"/>
            </a:endParaRPr>
          </a:p>
          <a:p>
            <a:pPr marL="347472" indent="-347472">
              <a:spcBef>
                <a:spcPts val="0"/>
              </a:spcBef>
              <a:spcAft>
                <a:spcPts val="0"/>
              </a:spcAft>
              <a:buFont typeface="Wingdings" panose="05000000000000000000" pitchFamily="2" charset="2"/>
              <a:buChar char="Ø"/>
            </a:pPr>
            <a:endParaRPr lang="en-US" sz="1050" dirty="0">
              <a:solidFill>
                <a:srgbClr val="0B2A29"/>
              </a:solidFill>
            </a:endParaRPr>
          </a:p>
          <a:p>
            <a:pPr marL="347345" indent="-347345">
              <a:buFont typeface="Wingdings" panose="05000000000000000000" pitchFamily="2" charset="2"/>
              <a:buChar char="Ø"/>
            </a:pPr>
            <a:r>
              <a:rPr lang="en-US" sz="1050" dirty="0">
                <a:solidFill>
                  <a:srgbClr val="0B2A29"/>
                </a:solidFill>
              </a:rPr>
              <a:t>Adjustments to the wage index for acute care hospitals for FY 2022 based on commuting patterns of hospital employees who reside in a county and work in a different area with a higher wage index.  </a:t>
            </a:r>
            <a:endParaRPr lang="en-US" sz="1050" dirty="0">
              <a:solidFill>
                <a:srgbClr val="0B2A29"/>
              </a:solidFill>
              <a:cs typeface="Calibri"/>
            </a:endParaRPr>
          </a:p>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27</a:t>
            </a:fld>
            <a:endParaRPr lang="en-US" dirty="0"/>
          </a:p>
        </p:txBody>
      </p:sp>
    </p:spTree>
    <p:extLst>
      <p:ext uri="{BB962C8B-B14F-4D97-AF65-F5344CB8AC3E}">
        <p14:creationId xmlns:p14="http://schemas.microsoft.com/office/powerpoint/2010/main" val="18575644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The OMB committee issued their recommendations in the Federal Register dated 1/19/2021.  While this FR is separate from the IPPS preliminary and final rules, the changes that are set forth in the committee's recommendations will have a lasting impact of the development of wage index values in future periods.  In other words it is important that you consider these recommended changes from a long term strategy perspective.  The following is what the committee recommends:</a:t>
            </a:r>
            <a:endParaRPr lang="en-US" dirty="0">
              <a:cs typeface="Calibri"/>
            </a:endParaRPr>
          </a:p>
          <a:p>
            <a:endParaRPr lang="en-US" sz="1000" dirty="0">
              <a:cs typeface="Calibri"/>
            </a:endParaRPr>
          </a:p>
          <a:p>
            <a:r>
              <a:rPr lang="en-US" sz="1000" dirty="0">
                <a:cs typeface="Calibri"/>
              </a:rPr>
              <a:t>GO TO SLIDE – But need to elaborate on the meaning of No. 4 (update using the 2020 Census information)</a:t>
            </a:r>
          </a:p>
        </p:txBody>
      </p:sp>
      <p:sp>
        <p:nvSpPr>
          <p:cNvPr id="4" name="Slide Number Placeholder 3"/>
          <p:cNvSpPr>
            <a:spLocks noGrp="1"/>
          </p:cNvSpPr>
          <p:nvPr>
            <p:ph type="sldNum" sz="quarter" idx="5"/>
          </p:nvPr>
        </p:nvSpPr>
        <p:spPr/>
        <p:txBody>
          <a:bodyPr/>
          <a:lstStyle/>
          <a:p>
            <a:fld id="{6C4A30A5-A51C-4509-B8D4-E11AD1E72DF0}" type="slidenum">
              <a:rPr lang="en-US" smtClean="0"/>
              <a:t>28</a:t>
            </a:fld>
            <a:endParaRPr lang="en-US" dirty="0"/>
          </a:p>
        </p:txBody>
      </p:sp>
    </p:spTree>
    <p:extLst>
      <p:ext uri="{BB962C8B-B14F-4D97-AF65-F5344CB8AC3E}">
        <p14:creationId xmlns:p14="http://schemas.microsoft.com/office/powerpoint/2010/main" val="29764567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CONTINUE TO REFER TO THE SLIDE FOR 5 and 6.</a:t>
            </a:r>
            <a:endParaRPr lang="en-US" dirty="0">
              <a:cs typeface="Calibri"/>
            </a:endParaRPr>
          </a:p>
          <a:p>
            <a:endParaRPr lang="en-US" sz="1000" dirty="0">
              <a:cs typeface="Calibri"/>
            </a:endParaRPr>
          </a:p>
          <a:p>
            <a:endParaRPr lang="en-US" sz="1000" dirty="0">
              <a:cs typeface="Calibri"/>
            </a:endParaRPr>
          </a:p>
        </p:txBody>
      </p:sp>
      <p:sp>
        <p:nvSpPr>
          <p:cNvPr id="4" name="Slide Number Placeholder 3"/>
          <p:cNvSpPr>
            <a:spLocks noGrp="1"/>
          </p:cNvSpPr>
          <p:nvPr>
            <p:ph type="sldNum" sz="quarter" idx="5"/>
          </p:nvPr>
        </p:nvSpPr>
        <p:spPr/>
        <p:txBody>
          <a:bodyPr/>
          <a:lstStyle/>
          <a:p>
            <a:fld id="{6C4A30A5-A51C-4509-B8D4-E11AD1E72DF0}" type="slidenum">
              <a:rPr lang="en-US" smtClean="0"/>
              <a:t>29</a:t>
            </a:fld>
            <a:endParaRPr lang="en-US" dirty="0"/>
          </a:p>
        </p:txBody>
      </p:sp>
    </p:spTree>
    <p:extLst>
      <p:ext uri="{BB962C8B-B14F-4D97-AF65-F5344CB8AC3E}">
        <p14:creationId xmlns:p14="http://schemas.microsoft.com/office/powerpoint/2010/main" val="37167266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GO TO SLIDE but elaborate on the fact that the OMB will be looking at the composite of metropolitan and micropolitan areas more frequently which will likely mean core based statistical areas used in the development of wage index factors may change more frequently in the future than in the past.</a:t>
            </a:r>
            <a:endParaRPr lang="en-US" dirty="0">
              <a:cs typeface="Calibri"/>
            </a:endParaRPr>
          </a:p>
        </p:txBody>
      </p:sp>
      <p:sp>
        <p:nvSpPr>
          <p:cNvPr id="4" name="Slide Number Placeholder 3"/>
          <p:cNvSpPr>
            <a:spLocks noGrp="1"/>
          </p:cNvSpPr>
          <p:nvPr>
            <p:ph type="sldNum" sz="quarter" idx="5"/>
          </p:nvPr>
        </p:nvSpPr>
        <p:spPr/>
        <p:txBody>
          <a:bodyPr/>
          <a:lstStyle/>
          <a:p>
            <a:fld id="{6C4A30A5-A51C-4509-B8D4-E11AD1E72DF0}" type="slidenum">
              <a:rPr lang="en-US" smtClean="0"/>
              <a:t>30</a:t>
            </a:fld>
            <a:endParaRPr lang="en-US" dirty="0"/>
          </a:p>
        </p:txBody>
      </p:sp>
    </p:spTree>
    <p:extLst>
      <p:ext uri="{BB962C8B-B14F-4D97-AF65-F5344CB8AC3E}">
        <p14:creationId xmlns:p14="http://schemas.microsoft.com/office/powerpoint/2010/main" val="34721174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key date in this schedule is June 2023, a short two years from today.</a:t>
            </a:r>
          </a:p>
        </p:txBody>
      </p:sp>
      <p:sp>
        <p:nvSpPr>
          <p:cNvPr id="4" name="Slide Number Placeholder 3"/>
          <p:cNvSpPr>
            <a:spLocks noGrp="1"/>
          </p:cNvSpPr>
          <p:nvPr>
            <p:ph type="sldNum" sz="quarter" idx="5"/>
          </p:nvPr>
        </p:nvSpPr>
        <p:spPr/>
        <p:txBody>
          <a:bodyPr/>
          <a:lstStyle/>
          <a:p>
            <a:fld id="{6C4A30A5-A51C-4509-B8D4-E11AD1E72DF0}" type="slidenum">
              <a:rPr lang="en-US" smtClean="0"/>
              <a:t>31</a:t>
            </a:fld>
            <a:endParaRPr lang="en-US" dirty="0"/>
          </a:p>
        </p:txBody>
      </p:sp>
    </p:spTree>
    <p:extLst>
      <p:ext uri="{BB962C8B-B14F-4D97-AF65-F5344CB8AC3E}">
        <p14:creationId xmlns:p14="http://schemas.microsoft.com/office/powerpoint/2010/main" val="11043488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Another interesting development set forth in the IPPS preliminary and final rules is the use a different home area for certain hospitals that are designated as rural for purposes of meeting the wage test as part of a geographic reclassification application.</a:t>
            </a:r>
            <a:endParaRPr lang="en-US" dirty="0">
              <a:cs typeface="Calibri"/>
            </a:endParaRPr>
          </a:p>
          <a:p>
            <a:endParaRPr lang="en-US" sz="1000" dirty="0">
              <a:cs typeface="Calibri"/>
            </a:endParaRPr>
          </a:p>
          <a:p>
            <a:r>
              <a:rPr lang="en-US" sz="1000" dirty="0">
                <a:cs typeface="Calibri"/>
              </a:rPr>
              <a:t>GO TO SLIDE </a:t>
            </a:r>
          </a:p>
        </p:txBody>
      </p:sp>
      <p:sp>
        <p:nvSpPr>
          <p:cNvPr id="4" name="Slide Number Placeholder 3"/>
          <p:cNvSpPr>
            <a:spLocks noGrp="1"/>
          </p:cNvSpPr>
          <p:nvPr>
            <p:ph type="sldNum" sz="quarter" idx="5"/>
          </p:nvPr>
        </p:nvSpPr>
        <p:spPr/>
        <p:txBody>
          <a:bodyPr/>
          <a:lstStyle/>
          <a:p>
            <a:fld id="{6C4A30A5-A51C-4509-B8D4-E11AD1E72DF0}" type="slidenum">
              <a:rPr lang="en-US" smtClean="0"/>
              <a:t>32</a:t>
            </a:fld>
            <a:endParaRPr lang="en-US" dirty="0"/>
          </a:p>
        </p:txBody>
      </p:sp>
    </p:spTree>
    <p:extLst>
      <p:ext uri="{BB962C8B-B14F-4D97-AF65-F5344CB8AC3E}">
        <p14:creationId xmlns:p14="http://schemas.microsoft.com/office/powerpoint/2010/main" val="26275302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This revision to use a rural area as a hospital's home area for purposes of a geographic reclassification application originates from a federal court decision in </a:t>
            </a:r>
            <a:r>
              <a:rPr lang="en-US" sz="1000" i="1" dirty="0">
                <a:cs typeface="Calibri"/>
              </a:rPr>
              <a:t>Bates County Memorial Hospital v. Azar </a:t>
            </a:r>
            <a:r>
              <a:rPr lang="en-US" sz="1000" dirty="0">
                <a:cs typeface="Calibri"/>
              </a:rPr>
              <a:t>which CMS has decided to not challenge.  </a:t>
            </a:r>
          </a:p>
          <a:p>
            <a:endParaRPr lang="en-US" sz="1000" dirty="0">
              <a:cs typeface="Calibri"/>
            </a:endParaRPr>
          </a:p>
          <a:p>
            <a:r>
              <a:rPr lang="en-US" sz="1000" dirty="0">
                <a:cs typeface="Calibri"/>
              </a:rPr>
              <a:t>Given the large number of hospitals in recent years that have redesignated themselves as rural Providers in order to participate in the 340B program, sole community hospitals etc.  it is plausible the MGCRB will see an increase in the number of geographic reclassification applications in the coming years.</a:t>
            </a:r>
          </a:p>
        </p:txBody>
      </p:sp>
      <p:sp>
        <p:nvSpPr>
          <p:cNvPr id="4" name="Slide Number Placeholder 3"/>
          <p:cNvSpPr>
            <a:spLocks noGrp="1"/>
          </p:cNvSpPr>
          <p:nvPr>
            <p:ph type="sldNum" sz="quarter" idx="5"/>
          </p:nvPr>
        </p:nvSpPr>
        <p:spPr/>
        <p:txBody>
          <a:bodyPr/>
          <a:lstStyle/>
          <a:p>
            <a:fld id="{6C4A30A5-A51C-4509-B8D4-E11AD1E72DF0}" type="slidenum">
              <a:rPr lang="en-US" smtClean="0"/>
              <a:t>33</a:t>
            </a:fld>
            <a:endParaRPr lang="en-US" dirty="0"/>
          </a:p>
        </p:txBody>
      </p:sp>
    </p:spTree>
    <p:extLst>
      <p:ext uri="{BB962C8B-B14F-4D97-AF65-F5344CB8AC3E}">
        <p14:creationId xmlns:p14="http://schemas.microsoft.com/office/powerpoint/2010/main" val="403620466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cs typeface="Calibri"/>
              </a:rPr>
              <a:t>FINISH UP BY GOING THROUGH THE SLIDE.</a:t>
            </a:r>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34</a:t>
            </a:fld>
            <a:endParaRPr lang="en-US" dirty="0"/>
          </a:p>
        </p:txBody>
      </p:sp>
    </p:spTree>
    <p:extLst>
      <p:ext uri="{BB962C8B-B14F-4D97-AF65-F5344CB8AC3E}">
        <p14:creationId xmlns:p14="http://schemas.microsoft.com/office/powerpoint/2010/main" val="33676333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38</a:t>
            </a:fld>
            <a:endParaRPr lang="en-US" dirty="0"/>
          </a:p>
        </p:txBody>
      </p:sp>
    </p:spTree>
    <p:extLst>
      <p:ext uri="{BB962C8B-B14F-4D97-AF65-F5344CB8AC3E}">
        <p14:creationId xmlns:p14="http://schemas.microsoft.com/office/powerpoint/2010/main" val="1250041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802831">
              <a:defRPr/>
            </a:pPr>
            <a:fld id="{493A0385-D814-4EB4-A98F-806136FE8DDD}" type="slidenum">
              <a:rPr lang="en-US">
                <a:solidFill>
                  <a:prstClr val="black"/>
                </a:solidFill>
                <a:latin typeface="Calibri"/>
              </a:rPr>
              <a:pPr defTabSz="802831">
                <a:defRPr/>
              </a:pPr>
              <a:t>3</a:t>
            </a:fld>
            <a:endParaRPr lang="en-US" dirty="0">
              <a:solidFill>
                <a:prstClr val="black"/>
              </a:solidFill>
              <a:latin typeface="Calibri"/>
            </a:endParaRPr>
          </a:p>
        </p:txBody>
      </p:sp>
    </p:spTree>
    <p:extLst>
      <p:ext uri="{BB962C8B-B14F-4D97-AF65-F5344CB8AC3E}">
        <p14:creationId xmlns:p14="http://schemas.microsoft.com/office/powerpoint/2010/main" val="12413818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kern="1200" dirty="0">
                <a:solidFill>
                  <a:schemeClr val="tx1"/>
                </a:solidFill>
                <a:effectLst/>
                <a:latin typeface="+mn-lt"/>
                <a:ea typeface="+mn-ea"/>
                <a:cs typeface="+mn-cs"/>
              </a:rPr>
              <a:t>So to just set the stage for everyone listening, the size of the UC payment fund is first determined by two factors.  </a:t>
            </a:r>
            <a:r>
              <a:rPr lang="en-US" sz="1022" b="1" u="sng" kern="1200" dirty="0">
                <a:solidFill>
                  <a:schemeClr val="tx1"/>
                </a:solidFill>
                <a:effectLst/>
                <a:latin typeface="+mn-lt"/>
                <a:ea typeface="+mn-ea"/>
                <a:cs typeface="+mn-cs"/>
              </a:rPr>
              <a:t>Factor 1</a:t>
            </a:r>
            <a:r>
              <a:rPr lang="en-US" sz="1022" kern="1200" dirty="0">
                <a:solidFill>
                  <a:schemeClr val="tx1"/>
                </a:solidFill>
                <a:effectLst/>
                <a:latin typeface="+mn-lt"/>
                <a:ea typeface="+mn-ea"/>
                <a:cs typeface="+mn-cs"/>
              </a:rPr>
              <a:t> is the difference between an estimate of what would have been paid to qualifying hospitals under the historical DSH formula and then the 25% empirically justified amount.</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The source of this estimate is the most recent available projections of Medicare DSH from the CMS actuary, the most recent filed cost reports from qualified hospitals, and the most recent DSH data from the IPPS impact file.</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39</a:t>
            </a:fld>
            <a:endParaRPr lang="en-US" dirty="0"/>
          </a:p>
        </p:txBody>
      </p:sp>
    </p:spTree>
    <p:extLst>
      <p:ext uri="{BB962C8B-B14F-4D97-AF65-F5344CB8AC3E}">
        <p14:creationId xmlns:p14="http://schemas.microsoft.com/office/powerpoint/2010/main" val="29339616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kern="1200" dirty="0">
                <a:solidFill>
                  <a:schemeClr val="tx1"/>
                </a:solidFill>
                <a:effectLst/>
                <a:latin typeface="+mn-lt"/>
                <a:ea typeface="+mn-ea"/>
                <a:cs typeface="+mn-cs"/>
              </a:rPr>
              <a:t>The DSH estimate begins with an </a:t>
            </a:r>
            <a:r>
              <a:rPr lang="en-US" sz="1022" b="1" u="sng" kern="1200" dirty="0">
                <a:solidFill>
                  <a:schemeClr val="tx1"/>
                </a:solidFill>
                <a:effectLst/>
                <a:latin typeface="+mn-lt"/>
                <a:ea typeface="+mn-ea"/>
                <a:cs typeface="+mn-cs"/>
              </a:rPr>
              <a:t>anchor period, in this case 2018 data</a:t>
            </a:r>
            <a:r>
              <a:rPr lang="en-US" sz="1022" kern="1200" dirty="0">
                <a:solidFill>
                  <a:schemeClr val="tx1"/>
                </a:solidFill>
                <a:effectLst/>
                <a:latin typeface="+mn-lt"/>
                <a:ea typeface="+mn-ea"/>
                <a:cs typeface="+mn-cs"/>
              </a:rPr>
              <a:t>, which is then trended forward by a number of factors applied to the 2019 through 2022 periods. As you can see on this slide, there are four main factors. (Market basket update, discharges, case mix and other)</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The story here is that there have been some significant changes in these so called rollforward factors, in large part due to assumptions made regarding utilization under COVID as well as migration from fee for service to Medicare Advantage plans. You may recall that in the final rule for 2021 CMS office of the actuary stated “Since we do not know how many Medicare beneficiaries will choose to enroll in a Medicare Advantage plan, or how the remaining fee for service enrollees will use hospital services, or the total impact of the Covid-19 pandemic, there is much uncertainty in these numbers.” </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I am not going to go into the specific factors one by one, but as you can see green represent an increase compared to the FY 2021 final rule and red a decrease. But let’s look at the end result as it compares to FY 2021. In terms of the starting point, the so called baseline cost report, the 2018 starting point is slightly lower that the 2017 cost reports used in 2021. But if you look at the final column titled DSH you’ll start to see the differences – the estimate for 2019 is now $14.136B but last year it was $14.937B. The estimate for 2020 now is $12.933B but last year it was $14.536B – a huge difference of $1.6B. The 2021 estimate now is 12.541B while last year it was $15.171B. So at this point, the trended starting point is $2.6B less than the FY 2021 estimate made last year. Then for 2022, the factors increase substantially such that the final projection is $14.098B or a little over $1B less than last years estimate.</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One notable item in the trending is the Discharge Column. You may recall, and as I started out this discussion, there were some material changes in the FY 2021 rule versus prior year relative to projected fee-for-service discharges due to COVID and migration to the Medicare Advantage plan. CMS, in this proposed rule, indicates that the 2020-2022 values reflect the estimated impact of COVID, without further analysis. In fact, 2021 is based on preliminary data that utilizes a completion factor to estimate what the rest of the year will look like. 2022 is based on “recent trends recovering back to long term trends”. So the question is, how should some of these factors be adjusted to account for, or maybe not account for, the impact of COVID? </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At this point, while some could argue that utilization changes may impact the so called empirically justified amount of DSH, the overall objective here is to set a national uncompensated care pool to reimburse hospitals, at least in part, for the care of the uninsured and underinsured or the otherwise uncompensated care burden. As you’ll see from the Factor 2 calculation, the level of uninsured has not been projected to change meaningfully from last year – however, hospitals will have over $662 million less to deal with the problem in 2022.</a:t>
            </a:r>
          </a:p>
          <a:p>
            <a:endParaRPr lang="en-US" sz="1022" kern="1200" dirty="0">
              <a:solidFill>
                <a:schemeClr val="tx1"/>
              </a:solidFill>
              <a:effectLst/>
              <a:latin typeface="+mn-lt"/>
              <a:ea typeface="+mn-ea"/>
              <a:cs typeface="+mn-cs"/>
            </a:endParaRPr>
          </a:p>
          <a:p>
            <a:r>
              <a:rPr lang="en-US" sz="1022" kern="1200" dirty="0">
                <a:solidFill>
                  <a:schemeClr val="tx1"/>
                </a:solidFill>
                <a:effectLst/>
                <a:latin typeface="+mn-lt"/>
                <a:ea typeface="+mn-ea"/>
                <a:cs typeface="+mn-cs"/>
              </a:rPr>
              <a:t>I’d encourage all hospitals to take a closer look at this and consider speaking with your advocacy groups, both internal and at the state level, to consider comments on this point. You can use as a benchmark the factors used last year to estimate what you would have received had CMS not “adjusted” for the pandemic. I’d also encourage you to request more visibility into how the calculations were made, what factors were considered and what data was used so that you can get a better idea of how CMS came up with these assumptions that cost you $662 million dollars.</a:t>
            </a:r>
          </a:p>
          <a:p>
            <a:r>
              <a:rPr lang="en-US" sz="1022" kern="1200" dirty="0">
                <a:solidFill>
                  <a:schemeClr val="tx1"/>
                </a:solidFill>
                <a:effectLst/>
                <a:latin typeface="+mn-lt"/>
                <a:ea typeface="+mn-ea"/>
                <a:cs typeface="+mn-cs"/>
              </a:rPr>
              <a:t> </a:t>
            </a:r>
          </a:p>
          <a:p>
            <a:endParaRPr lang="en-US" baseline="0" dirty="0"/>
          </a:p>
          <a:p>
            <a:endParaRPr lang="en-US" baseline="0" dirty="0"/>
          </a:p>
          <a:p>
            <a:endParaRPr lang="en-US" baseline="0" dirty="0"/>
          </a:p>
          <a:p>
            <a:r>
              <a:rPr lang="en-US" baseline="0" dirty="0"/>
              <a:t>This was the top chart in the 2021 final rule deck –</a:t>
            </a:r>
          </a:p>
          <a:p>
            <a:r>
              <a:rPr lang="en-US" sz="1100" b="1" dirty="0"/>
              <a:t>FY</a:t>
            </a:r>
            <a:r>
              <a:rPr lang="en-US" dirty="0"/>
              <a:t> </a:t>
            </a:r>
            <a:r>
              <a:rPr lang="en-US" sz="1100" b="1" dirty="0"/>
              <a:t>Update</a:t>
            </a:r>
            <a:r>
              <a:rPr lang="en-US" dirty="0"/>
              <a:t> </a:t>
            </a:r>
            <a:r>
              <a:rPr lang="en-US" sz="1100" b="1" dirty="0"/>
              <a:t>Discharge</a:t>
            </a:r>
            <a:r>
              <a:rPr lang="en-US" dirty="0"/>
              <a:t> </a:t>
            </a:r>
            <a:r>
              <a:rPr lang="en-US" sz="1100" b="1" dirty="0"/>
              <a:t>Case Mix</a:t>
            </a:r>
            <a:r>
              <a:rPr lang="en-US" dirty="0"/>
              <a:t> </a:t>
            </a:r>
            <a:r>
              <a:rPr lang="en-US" sz="1100" b="1" dirty="0"/>
              <a:t>Other</a:t>
            </a:r>
            <a:r>
              <a:rPr lang="en-US" dirty="0"/>
              <a:t> </a:t>
            </a:r>
            <a:r>
              <a:rPr lang="en-US" sz="1100" b="1" dirty="0"/>
              <a:t>Total</a:t>
            </a:r>
            <a:r>
              <a:rPr lang="en-US" dirty="0"/>
              <a:t> </a:t>
            </a:r>
            <a:r>
              <a:rPr lang="en-US" sz="1100" b="1" dirty="0"/>
              <a:t>DSH</a:t>
            </a:r>
            <a:r>
              <a:rPr lang="en-US" dirty="0"/>
              <a:t> </a:t>
            </a:r>
            <a:r>
              <a:rPr lang="en-US" sz="1100" b="1" dirty="0"/>
              <a:t> </a:t>
            </a:r>
          </a:p>
          <a:p>
            <a:r>
              <a:rPr lang="en-US" sz="1100" dirty="0"/>
              <a:t>2018</a:t>
            </a:r>
            <a:r>
              <a:rPr lang="en-US" dirty="0"/>
              <a:t> </a:t>
            </a:r>
            <a:r>
              <a:rPr lang="en-US" sz="1100" dirty="0"/>
              <a:t>1.018088</a:t>
            </a:r>
            <a:r>
              <a:rPr lang="en-US" dirty="0"/>
              <a:t> </a:t>
            </a:r>
            <a:r>
              <a:rPr lang="en-US" sz="1100" dirty="0"/>
              <a:t>0.983</a:t>
            </a:r>
            <a:r>
              <a:rPr lang="en-US" dirty="0"/>
              <a:t> </a:t>
            </a:r>
            <a:r>
              <a:rPr lang="en-US" sz="1100" dirty="0"/>
              <a:t>1.018</a:t>
            </a:r>
            <a:r>
              <a:rPr lang="en-US" dirty="0"/>
              <a:t> </a:t>
            </a:r>
            <a:r>
              <a:rPr lang="en-US" sz="1100" dirty="0"/>
              <a:t>1.0336</a:t>
            </a:r>
            <a:r>
              <a:rPr lang="en-US" dirty="0"/>
              <a:t> </a:t>
            </a:r>
            <a:r>
              <a:rPr lang="en-US" sz="1100" dirty="0"/>
              <a:t>1.0530</a:t>
            </a:r>
            <a:r>
              <a:rPr lang="en-US" dirty="0"/>
              <a:t> </a:t>
            </a:r>
            <a:r>
              <a:rPr lang="en-US" sz="1100" dirty="0"/>
              <a:t>14.747</a:t>
            </a:r>
            <a:r>
              <a:rPr lang="en-US" dirty="0"/>
              <a:t> </a:t>
            </a:r>
          </a:p>
          <a:p>
            <a:r>
              <a:rPr lang="en-US" sz="1100" dirty="0"/>
              <a:t>2019</a:t>
            </a:r>
            <a:r>
              <a:rPr lang="en-US" dirty="0"/>
              <a:t> </a:t>
            </a:r>
            <a:r>
              <a:rPr lang="en-US" sz="1100" dirty="0"/>
              <a:t>1.0185</a:t>
            </a:r>
            <a:r>
              <a:rPr lang="en-US" dirty="0"/>
              <a:t> </a:t>
            </a:r>
            <a:r>
              <a:rPr lang="en-US" sz="1100" dirty="0">
                <a:solidFill>
                  <a:srgbClr val="FF0000"/>
                </a:solidFill>
              </a:rPr>
              <a:t>0.966</a:t>
            </a:r>
            <a:r>
              <a:rPr lang="en-US" b="0" dirty="0"/>
              <a:t> </a:t>
            </a:r>
            <a:r>
              <a:rPr lang="en-US" sz="1100" dirty="0"/>
              <a:t>1.009</a:t>
            </a:r>
            <a:r>
              <a:rPr lang="en-US" b="0" dirty="0"/>
              <a:t> </a:t>
            </a:r>
            <a:r>
              <a:rPr lang="en-US" sz="1100" dirty="0"/>
              <a:t>1.02035</a:t>
            </a:r>
            <a:r>
              <a:rPr lang="en-US" b="0" dirty="0"/>
              <a:t> </a:t>
            </a:r>
            <a:r>
              <a:rPr lang="en-US" sz="1100" dirty="0"/>
              <a:t>1.0129</a:t>
            </a:r>
            <a:r>
              <a:rPr lang="en-US" b="0" dirty="0"/>
              <a:t> </a:t>
            </a:r>
            <a:r>
              <a:rPr lang="en-US" sz="1100" dirty="0"/>
              <a:t>14.937</a:t>
            </a:r>
            <a:endParaRPr lang="en-US" b="0" dirty="0"/>
          </a:p>
          <a:p>
            <a:r>
              <a:rPr lang="en-US" sz="1100" dirty="0"/>
              <a:t>2020</a:t>
            </a:r>
            <a:r>
              <a:rPr lang="en-US" b="0" dirty="0"/>
              <a:t> </a:t>
            </a:r>
            <a:r>
              <a:rPr lang="en-US" sz="1100" dirty="0"/>
              <a:t>1.031</a:t>
            </a:r>
            <a:r>
              <a:rPr lang="en-US" b="0" dirty="0"/>
              <a:t> 0</a:t>
            </a:r>
            <a:r>
              <a:rPr lang="en-US" sz="1100" dirty="0">
                <a:solidFill>
                  <a:srgbClr val="FF0000"/>
                </a:solidFill>
              </a:rPr>
              <a:t>.891</a:t>
            </a:r>
            <a:r>
              <a:rPr lang="en-US" b="0" dirty="0"/>
              <a:t> </a:t>
            </a:r>
            <a:r>
              <a:rPr lang="en-US" sz="1100" dirty="0"/>
              <a:t>1.039</a:t>
            </a:r>
            <a:r>
              <a:rPr lang="en-US" dirty="0"/>
              <a:t> </a:t>
            </a:r>
            <a:r>
              <a:rPr lang="en-US" sz="1100" dirty="0"/>
              <a:t>1.01957</a:t>
            </a:r>
            <a:r>
              <a:rPr lang="en-US" dirty="0"/>
              <a:t> </a:t>
            </a:r>
            <a:r>
              <a:rPr lang="en-US" sz="1100" dirty="0"/>
              <a:t>0.9731</a:t>
            </a:r>
            <a:r>
              <a:rPr lang="en-US" dirty="0"/>
              <a:t> </a:t>
            </a:r>
            <a:r>
              <a:rPr lang="en-US" sz="1100" dirty="0"/>
              <a:t>14.536</a:t>
            </a:r>
            <a:endParaRPr lang="en-US" dirty="0"/>
          </a:p>
          <a:p>
            <a:r>
              <a:rPr lang="en-US" sz="1100" dirty="0"/>
              <a:t>2021</a:t>
            </a:r>
            <a:r>
              <a:rPr lang="en-US" dirty="0"/>
              <a:t> </a:t>
            </a:r>
            <a:r>
              <a:rPr lang="en-US" sz="1100" dirty="0"/>
              <a:t>1.029</a:t>
            </a:r>
            <a:r>
              <a:rPr lang="en-US" dirty="0"/>
              <a:t> </a:t>
            </a:r>
            <a:r>
              <a:rPr lang="en-US" sz="1100" dirty="0"/>
              <a:t>1.036</a:t>
            </a:r>
            <a:r>
              <a:rPr lang="en-US" dirty="0"/>
              <a:t> </a:t>
            </a:r>
            <a:r>
              <a:rPr lang="en-US" sz="1100" dirty="0"/>
              <a:t>0.983</a:t>
            </a:r>
            <a:r>
              <a:rPr lang="en-US" dirty="0"/>
              <a:t> </a:t>
            </a:r>
            <a:r>
              <a:rPr lang="en-US" sz="1100" dirty="0"/>
              <a:t>0.99595</a:t>
            </a:r>
            <a:r>
              <a:rPr lang="en-US" dirty="0"/>
              <a:t> </a:t>
            </a:r>
            <a:r>
              <a:rPr lang="en-US" sz="1100" dirty="0"/>
              <a:t>1.0437</a:t>
            </a:r>
            <a:r>
              <a:rPr lang="en-US" dirty="0"/>
              <a:t> </a:t>
            </a:r>
            <a:r>
              <a:rPr lang="en-US" sz="1100" dirty="0"/>
              <a:t>15.171</a:t>
            </a:r>
            <a:endParaRPr lang="en-US" dirty="0"/>
          </a:p>
          <a:p>
            <a:endParaRPr lang="en-US" baseline="0" dirty="0"/>
          </a:p>
          <a:p>
            <a:r>
              <a:rPr lang="en-US" baseline="0" dirty="0"/>
              <a:t>This was the update column chart in the 2021 final rule-</a:t>
            </a:r>
          </a:p>
          <a:p>
            <a:pPr rtl="0" eaLnBrk="1" fontAlgn="b" latinLnBrk="0" hangingPunct="1"/>
            <a:r>
              <a:rPr lang="en-US" sz="1100" b="1" dirty="0"/>
              <a:t>FY   MB   ACA cut   Prod   D&amp;C   Total</a:t>
            </a:r>
            <a:endParaRPr lang="en-US" sz="1100" dirty="0"/>
          </a:p>
          <a:p>
            <a:pPr rtl="0" eaLnBrk="1" fontAlgn="b" latinLnBrk="0" hangingPunct="1"/>
            <a:r>
              <a:rPr lang="en-US" sz="1100" b="1" dirty="0"/>
              <a:t>2018  2.7 -0.75      -0.6     </a:t>
            </a:r>
            <a:r>
              <a:rPr lang="en-US" sz="1100" dirty="0"/>
              <a:t>0.4588  1.8088</a:t>
            </a:r>
          </a:p>
          <a:p>
            <a:pPr marL="235572" indent="-235572" fontAlgn="b">
              <a:buAutoNum type="arabicPlain" startAt="2019"/>
            </a:pPr>
            <a:r>
              <a:rPr lang="en-US" sz="1100" dirty="0"/>
              <a:t>   2.9 </a:t>
            </a:r>
            <a:r>
              <a:rPr lang="en-US" sz="1100" b="1" dirty="0"/>
              <a:t>-0.75     -0.8       </a:t>
            </a:r>
            <a:r>
              <a:rPr lang="en-US" sz="1100" dirty="0"/>
              <a:t>0.5           </a:t>
            </a:r>
            <a:r>
              <a:rPr lang="en-US" sz="1100" b="1" dirty="0"/>
              <a:t>1.85</a:t>
            </a:r>
          </a:p>
          <a:p>
            <a:pPr rtl="0" eaLnBrk="1" fontAlgn="b" latinLnBrk="0" hangingPunct="1"/>
            <a:r>
              <a:rPr lang="en-US" sz="1100" b="1" dirty="0"/>
              <a:t>2020  </a:t>
            </a:r>
            <a:r>
              <a:rPr lang="en-US" sz="1100" dirty="0"/>
              <a:t>3.0  0           </a:t>
            </a:r>
            <a:r>
              <a:rPr lang="en-US" sz="1100" b="1" dirty="0"/>
              <a:t>-0.4        0.5            3.1</a:t>
            </a:r>
            <a:endParaRPr lang="en-US" sz="1100" dirty="0"/>
          </a:p>
          <a:p>
            <a:pPr rtl="0" eaLnBrk="1" fontAlgn="b" latinLnBrk="0" hangingPunct="1"/>
            <a:r>
              <a:rPr lang="en-US" sz="1100" b="1" dirty="0"/>
              <a:t>2021  </a:t>
            </a:r>
            <a:r>
              <a:rPr lang="en-US" sz="1100" dirty="0"/>
              <a:t>2.4    </a:t>
            </a:r>
            <a:r>
              <a:rPr lang="en-US" sz="1100" b="1" dirty="0"/>
              <a:t>0          0	0.5          2.9</a:t>
            </a:r>
            <a:endParaRPr lang="en-US" sz="1100" dirty="0"/>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40</a:t>
            </a:fld>
            <a:endParaRPr lang="en-US" dirty="0"/>
          </a:p>
        </p:txBody>
      </p:sp>
    </p:spTree>
    <p:extLst>
      <p:ext uri="{BB962C8B-B14F-4D97-AF65-F5344CB8AC3E}">
        <p14:creationId xmlns:p14="http://schemas.microsoft.com/office/powerpoint/2010/main" val="8076377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So the net result is a 2022 DSH estimate of $14.098 billion. After removing the 25% empirically justified amount, the proposed Factor 1 is $10.574 billion – again, significantly less than fiscal year 2021</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41</a:t>
            </a:fld>
            <a:endParaRPr lang="en-US" dirty="0"/>
          </a:p>
        </p:txBody>
      </p:sp>
    </p:spTree>
    <p:extLst>
      <p:ext uri="{BB962C8B-B14F-4D97-AF65-F5344CB8AC3E}">
        <p14:creationId xmlns:p14="http://schemas.microsoft.com/office/powerpoint/2010/main" val="332964459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Here is a view of factor 1 from a trending standpoint since 2014. Factor 1 was increasing at an average 4.6% through 2020 before falling dramatically in 2021 (-8.5%) and now 2022 (-7.0%).</a:t>
            </a:r>
          </a:p>
          <a:p>
            <a:endParaRPr lang="en-US" baseline="0" dirty="0"/>
          </a:p>
          <a:p>
            <a:r>
              <a:rPr lang="en-US" baseline="0" dirty="0"/>
              <a:t>But remember, the baseline period for the 2022 projection is DSH from the fiscal year 2018 cost reports. So at this point the impact on computed DSH during the COVID pandemic period, which we are still in, is based on CMS projections. As the baseline period rolls forward, the actual impact on DSH from the pandemic period will begin impacting the estimate of factor 1, with 2020 becoming the baseline for the 2024 estimates and 2021 becoming the baseline for the 2025 estimates (if CMS stays on the current methodology). </a:t>
            </a:r>
          </a:p>
          <a:p>
            <a:endParaRPr lang="en-US" baseline="0" dirty="0"/>
          </a:p>
          <a:p>
            <a:r>
              <a:rPr lang="en-US" baseline="0" dirty="0"/>
              <a:t>So from a long-term planning standpoint, estimating UC payments for your individual hospitals and systems has now gotten more complex, not only due to the impact (or estimated impact) of COVID but now also the impact of the audits that have been conducted and will continue to be conducted, which we’ll touch on in a minute.</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42</a:t>
            </a:fld>
            <a:endParaRPr lang="en-US" dirty="0"/>
          </a:p>
        </p:txBody>
      </p:sp>
    </p:spTree>
    <p:extLst>
      <p:ext uri="{BB962C8B-B14F-4D97-AF65-F5344CB8AC3E}">
        <p14:creationId xmlns:p14="http://schemas.microsoft.com/office/powerpoint/2010/main" val="29339226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short story here is that for fiscal year 2022 CMS has elected to basically utilize a similar methodology to that employed in 2018. However, as with last years rulemaking cycle, there are questions regarding how the implications of the pandemic are factored into the uninsured rate that is being estimated for 2021 and 2022. Not to mention other items in flux. For the final rule CMS stated in this proposed rule:</a:t>
            </a:r>
          </a:p>
          <a:p>
            <a:endParaRPr lang="en-US" dirty="0"/>
          </a:p>
          <a:p>
            <a:r>
              <a:rPr lang="en-US" dirty="0"/>
              <a:t>“We may also consider the use of more recent data that may become available for purposes of estimating the rates of uninsurance used in the calculation of the final Factor 2 for FY 2022. We note that any potential impacts from the American Rescue Plan Act 937 OACT Memorandum on Certification of Rates of Uninsured are not reflected in the following estimates, due to the timing for the development and publication of the proposed rule.”</a:t>
            </a:r>
          </a:p>
          <a:p>
            <a:endParaRPr lang="en-US" baseline="0" dirty="0"/>
          </a:p>
          <a:p>
            <a:r>
              <a:rPr lang="en-US" baseline="0" dirty="0"/>
              <a:t>So again, I would encourage you to review the calculation of this factor (see Office of the Actuary certification letter dated March 11, 2021) as it relates to the body of literature discussing the uninsured situation currently being experienced and the potential implications of current legislation, which may vary widely depending on acceptance and use, and comment where appropriate.</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43</a:t>
            </a:fld>
            <a:endParaRPr lang="en-US" dirty="0"/>
          </a:p>
        </p:txBody>
      </p:sp>
    </p:spTree>
    <p:extLst>
      <p:ext uri="{BB962C8B-B14F-4D97-AF65-F5344CB8AC3E}">
        <p14:creationId xmlns:p14="http://schemas.microsoft.com/office/powerpoint/2010/main" val="22105744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Here is the actual calculation of Factor 2 – again no real movement from 2021……</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44</a:t>
            </a:fld>
            <a:endParaRPr lang="en-US" dirty="0"/>
          </a:p>
        </p:txBody>
      </p:sp>
    </p:spTree>
    <p:extLst>
      <p:ext uri="{BB962C8B-B14F-4D97-AF65-F5344CB8AC3E}">
        <p14:creationId xmlns:p14="http://schemas.microsoft.com/office/powerpoint/2010/main" val="19673183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Once applied to Factor 1, the resulting UC pool is estimated to be $7.6 billion, which is $662 million less than last year. And of course this is only part of the story as not only are hospitals impacted by the reduction in the pool amount itself, hospital’s are also impacted by the changes in the distribution percentages resulting from updated S-10 data and S-10 audit results.</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45</a:t>
            </a:fld>
            <a:endParaRPr lang="en-US" dirty="0"/>
          </a:p>
        </p:txBody>
      </p:sp>
    </p:spTree>
    <p:extLst>
      <p:ext uri="{BB962C8B-B14F-4D97-AF65-F5344CB8AC3E}">
        <p14:creationId xmlns:p14="http://schemas.microsoft.com/office/powerpoint/2010/main" val="10340552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Another graph to provide some visual perspective related to the UC pool since inception of the program. We do need to continue to think through the trends over the last several years, with the pool increasing in 2019 and 2020 but then decreasing for 2021 and 2022, which is during a pandemic when unemployment is been high.</a:t>
            </a:r>
          </a:p>
          <a:p>
            <a:endParaRPr lang="en-US" baseline="0" dirty="0"/>
          </a:p>
        </p:txBody>
      </p:sp>
      <p:sp>
        <p:nvSpPr>
          <p:cNvPr id="4" name="Slide Number Placeholder 3"/>
          <p:cNvSpPr>
            <a:spLocks noGrp="1"/>
          </p:cNvSpPr>
          <p:nvPr>
            <p:ph type="sldNum" sz="quarter" idx="10"/>
          </p:nvPr>
        </p:nvSpPr>
        <p:spPr/>
        <p:txBody>
          <a:bodyPr/>
          <a:lstStyle/>
          <a:p>
            <a:pPr defTabSz="802831">
              <a:defRPr/>
            </a:pPr>
            <a:fld id="{493A0385-D814-4EB4-A98F-806136FE8DDD}" type="slidenum">
              <a:rPr lang="en-US">
                <a:solidFill>
                  <a:prstClr val="black"/>
                </a:solidFill>
                <a:latin typeface="Calibri"/>
              </a:rPr>
              <a:pPr defTabSz="802831">
                <a:defRPr/>
              </a:pPr>
              <a:t>46</a:t>
            </a:fld>
            <a:endParaRPr lang="en-US" dirty="0">
              <a:solidFill>
                <a:prstClr val="black"/>
              </a:solidFill>
              <a:latin typeface="Calibri"/>
            </a:endParaRPr>
          </a:p>
        </p:txBody>
      </p:sp>
    </p:spTree>
    <p:extLst>
      <p:ext uri="{BB962C8B-B14F-4D97-AF65-F5344CB8AC3E}">
        <p14:creationId xmlns:p14="http://schemas.microsoft.com/office/powerpoint/2010/main" val="131586800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For the actual distribution of the pool, audited S-10 data from the 2018 cost reports is being used, with a couple of exceptions noted on this slide. As I alluded to earlier, and as we’ll see in just a minute, the results of the audits did have an impact on the distribution of the pool even if your specific numbers did not change from as-filed to audited given that this is a fixed pool subject to the redistribution of dollars. </a:t>
            </a:r>
          </a:p>
          <a:p>
            <a:endParaRPr lang="en-US" baseline="0" dirty="0"/>
          </a:p>
          <a:p>
            <a:r>
              <a:rPr lang="en-US" baseline="0" dirty="0"/>
              <a:t>Obviously, you are only in control of your reported data so there is a significant premium on both accumulating your data according to policies and reporting that data correctly. Also, if you are not active in policy review and revision based on changes in your operation and/or economic circumstances of your geographic area and patient population, you may not be accurately capturing your uncompensated care cost. This should be a high focus area for your reimbursement and finance and revenue cycle teams.</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47</a:t>
            </a:fld>
            <a:endParaRPr lang="en-US" dirty="0"/>
          </a:p>
        </p:txBody>
      </p:sp>
    </p:spTree>
    <p:extLst>
      <p:ext uri="{BB962C8B-B14F-4D97-AF65-F5344CB8AC3E}">
        <p14:creationId xmlns:p14="http://schemas.microsoft.com/office/powerpoint/2010/main" val="349124182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Quick note here, again CMS is attempting to neutralize the impact on data due to the pandemic. Previously interim payments were based on a three-year average, but that is being reduced to a two-year average to eliminate the use of 2020 for fear that it would potentially underpay hospitals. However, remember that the allocation is fixed so it is subject to true up at cost report filing so this is something that should be monitored throughout the year.</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48</a:t>
            </a:fld>
            <a:endParaRPr lang="en-US" dirty="0"/>
          </a:p>
        </p:txBody>
      </p:sp>
    </p:spTree>
    <p:extLst>
      <p:ext uri="{BB962C8B-B14F-4D97-AF65-F5344CB8AC3E}">
        <p14:creationId xmlns:p14="http://schemas.microsoft.com/office/powerpoint/2010/main" val="24333147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6</a:t>
            </a:fld>
            <a:endParaRPr lang="en-US" dirty="0"/>
          </a:p>
        </p:txBody>
      </p:sp>
    </p:spTree>
    <p:extLst>
      <p:ext uri="{BB962C8B-B14F-4D97-AF65-F5344CB8AC3E}">
        <p14:creationId xmlns:p14="http://schemas.microsoft.com/office/powerpoint/2010/main" val="16621194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is just a recap of comments made in the fiscal year 2021 rulemaking regarding the S-10 audits. Some of the hospitals have been subject to audits for multiple years now with all qualified hospitals now in round two of audits since CMS expanded the number of audits. Some of these issues may still be relevant or there may be new issues that should be brought to light. I suggest evaluating your experience and consider making issues known so that there is at least some opportunity for CMS to address what might be perceived as bigger problems.</a:t>
            </a:r>
          </a:p>
          <a:p>
            <a:endParaRPr lang="en-US" baseline="0" dirty="0"/>
          </a:p>
          <a:p>
            <a:r>
              <a:rPr lang="en-US" baseline="0" dirty="0"/>
              <a:t>But I do think it is worth a few minutes to look at the shift in the numbers that resulted from the 2018 audits, which are being used in this proposed rule.</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49</a:t>
            </a:fld>
            <a:endParaRPr lang="en-US" dirty="0"/>
          </a:p>
        </p:txBody>
      </p:sp>
    </p:spTree>
    <p:extLst>
      <p:ext uri="{BB962C8B-B14F-4D97-AF65-F5344CB8AC3E}">
        <p14:creationId xmlns:p14="http://schemas.microsoft.com/office/powerpoint/2010/main" val="30396327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2278">
              <a:defRPr/>
            </a:pPr>
            <a:r>
              <a:rPr lang="en-US" dirty="0"/>
              <a:t>The analysis we are presenting on the next few slides is basically a comparison of the fiscal year 2018 S-10 numbers between the as-filed values and the revised values that resulted from amendments and/or audits.</a:t>
            </a:r>
          </a:p>
          <a:p>
            <a:pPr defTabSz="942278">
              <a:defRPr/>
            </a:pPr>
            <a:endParaRPr lang="en-US" dirty="0"/>
          </a:p>
          <a:p>
            <a:pPr defTabSz="942278">
              <a:defRPr/>
            </a:pPr>
            <a:r>
              <a:rPr lang="en-US" dirty="0"/>
              <a:t>So here we have a group that changed, some 2,079 hospitals, that had revised values during the period June 2020 and June 2021. In the aggregate, line 30, which drives the factor 3 calculation, decreased by $1.6 billion or 4.99% This is uncompensated care cost removed from hospitals resulting primarily from the audits. </a:t>
            </a:r>
          </a:p>
          <a:p>
            <a:pPr defTabSz="942278">
              <a:defRPr/>
            </a:pPr>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51</a:t>
            </a:fld>
            <a:endParaRPr lang="en-US" dirty="0"/>
          </a:p>
        </p:txBody>
      </p:sp>
    </p:spTree>
    <p:extLst>
      <p:ext uri="{BB962C8B-B14F-4D97-AF65-F5344CB8AC3E}">
        <p14:creationId xmlns:p14="http://schemas.microsoft.com/office/powerpoint/2010/main" val="24945658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break this down a little further by looking at reported charity charges on line 20. Of the 2,199 hospitals that had a line 30 change, 1,915 reflected a change in their reported charity charges.</a:t>
            </a:r>
          </a:p>
          <a:p>
            <a:endParaRPr lang="en-US" dirty="0"/>
          </a:p>
          <a:p>
            <a:r>
              <a:rPr lang="en-US" dirty="0"/>
              <a:t>Both uninsured charity and insured charity  went down. Uninsured</a:t>
            </a:r>
            <a:r>
              <a:rPr lang="en-US" baseline="0" dirty="0"/>
              <a:t> went down $40.6 </a:t>
            </a:r>
            <a:r>
              <a:rPr lang="en-US" dirty="0"/>
              <a:t>million, insured charity went down $1.2 billion, or 23%. This finding is consistent with our prior year analysis and seems to indicate that hospitals are still struggling to properly report deductible, coinsurance and copayments. While there is somewhat of a shift to the uninsured bucket where the dollars were reporting incorrectly to begin with, the real story here is that insured charity is not subject to the cost-to-charge ratio, so this is a dollar-for-dollar impact on line 30.</a:t>
            </a:r>
          </a:p>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52</a:t>
            </a:fld>
            <a:endParaRPr lang="en-US" dirty="0"/>
          </a:p>
        </p:txBody>
      </p:sp>
    </p:spTree>
    <p:extLst>
      <p:ext uri="{BB962C8B-B14F-4D97-AF65-F5344CB8AC3E}">
        <p14:creationId xmlns:p14="http://schemas.microsoft.com/office/powerpoint/2010/main" val="238445424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Bad debts have continued to be a focus item in these audits and will continue to be if these kinds of findings continue. Almost 2,000 hospitals had a change to this line to the tune of $3.3 billion dollars, or a 7.88% reduction.</a:t>
            </a:r>
          </a:p>
          <a:p>
            <a:endParaRPr lang="en-US" dirty="0"/>
          </a:p>
          <a:p>
            <a:r>
              <a:rPr lang="en-US" dirty="0"/>
              <a:t>While hospitals are generally used to Medicare bad debt audits, although the goal posts keep moving there, these reviews are fairly new and are based more on the hospitals billing/collection/bad debt policies. We’ve talked to many hospitals that have focused on charity and their financial assistance policies but there should also be increased focus on the revenue cycle following a hospital’s policies in this area.</a:t>
            </a:r>
          </a:p>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53</a:t>
            </a:fld>
            <a:endParaRPr lang="en-US" dirty="0"/>
          </a:p>
        </p:txBody>
      </p:sp>
    </p:spTree>
    <p:extLst>
      <p:ext uri="{BB962C8B-B14F-4D97-AF65-F5344CB8AC3E}">
        <p14:creationId xmlns:p14="http://schemas.microsoft.com/office/powerpoint/2010/main" val="29294570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2278">
              <a:defRPr/>
            </a:pPr>
            <a:r>
              <a:rPr lang="en-US" dirty="0"/>
              <a:t>And just to give you sense of the overall movement still in the reported S-10 numbers:</a:t>
            </a:r>
          </a:p>
          <a:p>
            <a:pPr defTabSz="942278">
              <a:defRPr/>
            </a:pPr>
            <a:endParaRPr lang="en-US" dirty="0"/>
          </a:p>
          <a:p>
            <a:pPr marL="171450" indent="-171450" defTabSz="942278">
              <a:buFont typeface="Arial" panose="020B0604020202020204" pitchFamily="34" charset="0"/>
              <a:buChar char="•"/>
              <a:defRPr/>
            </a:pPr>
            <a:r>
              <a:rPr lang="en-US" dirty="0"/>
              <a:t>The average line 30 change was $652K,</a:t>
            </a:r>
          </a:p>
          <a:p>
            <a:pPr marL="171450" indent="-171450" defTabSz="942278">
              <a:buFont typeface="Arial" panose="020B0604020202020204" pitchFamily="34" charset="0"/>
              <a:buChar char="•"/>
              <a:defRPr/>
            </a:pPr>
            <a:r>
              <a:rPr lang="en-US" dirty="0"/>
              <a:t>With the largest decrease being $160M (with estimated lost allocation of $41M,  Tampa General 10-0128 and </a:t>
            </a:r>
          </a:p>
          <a:p>
            <a:pPr marL="171450" indent="-171450" defTabSz="942278">
              <a:buFont typeface="Arial" panose="020B0604020202020204" pitchFamily="34" charset="0"/>
              <a:buChar char="•"/>
              <a:defRPr/>
            </a:pPr>
            <a:r>
              <a:rPr lang="en-US" dirty="0"/>
              <a:t>The largest increase being $47M (with a reimbursement estimated increase of $12M) – Bergen new Bridge 310058</a:t>
            </a:r>
          </a:p>
          <a:p>
            <a:pPr marL="171450" indent="-171450" defTabSz="942278">
              <a:buFont typeface="Arial" panose="020B0604020202020204" pitchFamily="34" charset="0"/>
              <a:buChar char="•"/>
              <a:defRPr/>
            </a:pPr>
            <a:endParaRPr lang="en-US" dirty="0"/>
          </a:p>
          <a:p>
            <a:pPr marL="0" indent="0" defTabSz="942278">
              <a:buFont typeface="Arial" panose="020B0604020202020204" pitchFamily="34" charset="0"/>
              <a:buNone/>
              <a:defRPr/>
            </a:pPr>
            <a:r>
              <a:rPr lang="en-US" dirty="0"/>
              <a:t>Needless to say, there is still a lot of movement in the numbers and the audits will continue accordingly. So some thoughts are (next slide)</a:t>
            </a:r>
          </a:p>
          <a:p>
            <a:pPr defTabSz="942278">
              <a:defRPr/>
            </a:pPr>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54</a:t>
            </a:fld>
            <a:endParaRPr lang="en-US" dirty="0"/>
          </a:p>
        </p:txBody>
      </p:sp>
    </p:spTree>
    <p:extLst>
      <p:ext uri="{BB962C8B-B14F-4D97-AF65-F5344CB8AC3E}">
        <p14:creationId xmlns:p14="http://schemas.microsoft.com/office/powerpoint/2010/main" val="166636970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READ BULLETS UNDER FIRST SECTION</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55</a:t>
            </a:fld>
            <a:endParaRPr lang="en-US" dirty="0"/>
          </a:p>
        </p:txBody>
      </p:sp>
    </p:spTree>
    <p:extLst>
      <p:ext uri="{BB962C8B-B14F-4D97-AF65-F5344CB8AC3E}">
        <p14:creationId xmlns:p14="http://schemas.microsoft.com/office/powerpoint/2010/main" val="168332173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56</a:t>
            </a:fld>
            <a:endParaRPr lang="en-US" dirty="0"/>
          </a:p>
        </p:txBody>
      </p:sp>
    </p:spTree>
    <p:extLst>
      <p:ext uri="{BB962C8B-B14F-4D97-AF65-F5344CB8AC3E}">
        <p14:creationId xmlns:p14="http://schemas.microsoft.com/office/powerpoint/2010/main" val="2838340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is a long history related to waiver days and what can/cannot be included in the Medicaid fraction of the DSH calculation that stretches back to at least 2000 when the Secretary issued a rule governing this issue. That rule was followed by another in 2004 further clarifying CMS position and some court activity occurred after that. At that time congress got involved through the Deficit Reduction Act of 2005. CMS states that:</a:t>
            </a:r>
          </a:p>
          <a:p>
            <a:endParaRPr lang="en-US" dirty="0"/>
          </a:p>
          <a:p>
            <a:r>
              <a:rPr lang="en-US" dirty="0"/>
              <a:t>“the ACT remains limited to including expansion populations – that is, patients who can be regarded as eligible for medical assistance under a state plan approved under title xix because they receive benefits through a section 1115 demonstration project that are comparable to traditional Medicaid benefits.”</a:t>
            </a:r>
          </a:p>
          <a:p>
            <a:endParaRPr lang="en-US" dirty="0"/>
          </a:p>
          <a:p>
            <a:r>
              <a:rPr lang="en-US" dirty="0"/>
              <a:t>There is s line of cases, noted on the slide, where the courts have ruled that waiver programs that provide payments through an uncompensated care pool program or through a premium assistance program because these programs do not offer any medical coverage benefits directly to individuals let alone comparable to Medicaid benefits. With the premium assistance programs in particular, CMS states, these patients do not receive guaranteed health insurance coverage for inpatient hospital services. Rather they receive money they can use to buy private health insurance that may not necessarily provide the same type of benefits traditional Medicaid beneficiaries receive. </a:t>
            </a:r>
          </a:p>
          <a:p>
            <a:endParaRPr lang="en-US" dirty="0"/>
          </a:p>
          <a:p>
            <a:r>
              <a:rPr lang="en-US" dirty="0"/>
              <a:t>We don’t have time here to debate the relative pros and cons of this change from a litigation perspective, although I expect as in the past this change will also be litigated. However, if you are currently allowed to include 1115 waiver days in your DSH calculation you should be looking a the terms of the state’s waiver to determine of this will have an impact going forward.</a:t>
            </a:r>
          </a:p>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57</a:t>
            </a:fld>
            <a:endParaRPr lang="en-US" dirty="0"/>
          </a:p>
        </p:txBody>
      </p:sp>
    </p:spTree>
    <p:extLst>
      <p:ext uri="{BB962C8B-B14F-4D97-AF65-F5344CB8AC3E}">
        <p14:creationId xmlns:p14="http://schemas.microsoft.com/office/powerpoint/2010/main" val="204703319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58</a:t>
            </a:fld>
            <a:endParaRPr lang="en-US" dirty="0"/>
          </a:p>
        </p:txBody>
      </p:sp>
    </p:spTree>
    <p:extLst>
      <p:ext uri="{BB962C8B-B14F-4D97-AF65-F5344CB8AC3E}">
        <p14:creationId xmlns:p14="http://schemas.microsoft.com/office/powerpoint/2010/main" val="3009590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dirty="0"/>
              <a:t>READ BULLETS ON THE SLIDE</a:t>
            </a:r>
          </a:p>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59</a:t>
            </a:fld>
            <a:endParaRPr lang="en-US" dirty="0"/>
          </a:p>
        </p:txBody>
      </p:sp>
    </p:spTree>
    <p:extLst>
      <p:ext uri="{BB962C8B-B14F-4D97-AF65-F5344CB8AC3E}">
        <p14:creationId xmlns:p14="http://schemas.microsoft.com/office/powerpoint/2010/main" val="16434902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changes from the proposed rule.  As background Medicare pays the applicable MS-DRG payment rate and up to an additional 65 percent (75 percent for certain antimicrobials) of the cost of the approved new technology. The new technology add-on payment is not budget neutral and is generally limited to the 2-to 3-year period following the date the product begins to become available.</a:t>
            </a:r>
          </a:p>
        </p:txBody>
      </p:sp>
      <p:sp>
        <p:nvSpPr>
          <p:cNvPr id="4" name="Slide Number Placeholder 3"/>
          <p:cNvSpPr>
            <a:spLocks noGrp="1"/>
          </p:cNvSpPr>
          <p:nvPr>
            <p:ph type="sldNum" sz="quarter" idx="10"/>
          </p:nvPr>
        </p:nvSpPr>
        <p:spPr/>
        <p:txBody>
          <a:bodyPr/>
          <a:lstStyle/>
          <a:p>
            <a:fld id="{6C4A30A5-A51C-4509-B8D4-E11AD1E72DF0}" type="slidenum">
              <a:rPr lang="en-US" smtClean="0"/>
              <a:t>7</a:t>
            </a:fld>
            <a:endParaRPr lang="en-US" dirty="0"/>
          </a:p>
        </p:txBody>
      </p:sp>
    </p:spTree>
    <p:extLst>
      <p:ext uri="{BB962C8B-B14F-4D97-AF65-F5344CB8AC3E}">
        <p14:creationId xmlns:p14="http://schemas.microsoft.com/office/powerpoint/2010/main" val="40171475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60</a:t>
            </a:fld>
            <a:endParaRPr lang="en-US" dirty="0"/>
          </a:p>
        </p:txBody>
      </p:sp>
    </p:spTree>
    <p:extLst>
      <p:ext uri="{BB962C8B-B14F-4D97-AF65-F5344CB8AC3E}">
        <p14:creationId xmlns:p14="http://schemas.microsoft.com/office/powerpoint/2010/main" val="239750085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CMS has issued instructions to provide detailed information with the filing of cost reposts related to both DSH days and charity and bad debt data reported on S-10. This has evolved over the last couple of years but right now the changes noticed in the federal register in November 2020 are operable unless changed in the future.</a:t>
            </a:r>
          </a:p>
          <a:p>
            <a:endParaRPr lang="en-US" baseline="0" dirty="0"/>
          </a:p>
          <a:p>
            <a:r>
              <a:rPr lang="en-US" baseline="0" dirty="0"/>
              <a:t>CMS in this proposed rule indicated that they received many comments on the changes noticed in the November federal register and that they will be following up in a future notice.</a:t>
            </a:r>
          </a:p>
          <a:p>
            <a:endParaRPr lang="en-US" baseline="0" dirty="0"/>
          </a:p>
          <a:p>
            <a:r>
              <a:rPr lang="en-US" baseline="0" dirty="0"/>
              <a:t>In the meantime, hospitals should be preparing to comply with these changes. The next series of slides generally describe some of the highlights and also has screen shots of the new exhibits that must be prepared and submitted with as-filed cost reports.</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61</a:t>
            </a:fld>
            <a:endParaRPr lang="en-US" dirty="0"/>
          </a:p>
        </p:txBody>
      </p:sp>
    </p:spTree>
    <p:extLst>
      <p:ext uri="{BB962C8B-B14F-4D97-AF65-F5344CB8AC3E}">
        <p14:creationId xmlns:p14="http://schemas.microsoft.com/office/powerpoint/2010/main" val="30306259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dirty="0"/>
              <a:t>For Medicare DSH some notable items include eligibility codes and Medicare status along with demographic infomration and Medicaid eligibility start and end dates.</a:t>
            </a:r>
          </a:p>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62</a:t>
            </a:fld>
            <a:endParaRPr lang="en-US" dirty="0"/>
          </a:p>
        </p:txBody>
      </p:sp>
    </p:spTree>
    <p:extLst>
      <p:ext uri="{BB962C8B-B14F-4D97-AF65-F5344CB8AC3E}">
        <p14:creationId xmlns:p14="http://schemas.microsoft.com/office/powerpoint/2010/main" val="32581498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For charity, there are some changes to what data can now be reported in addition to how the data should be reported. For example, line 20 should now include only charges from the general short term acute hospital portion of the operation and exclude subunits, etc. So this will take some modification in reporting that you do not do now.</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63</a:t>
            </a:fld>
            <a:endParaRPr lang="en-US" dirty="0"/>
          </a:p>
        </p:txBody>
      </p:sp>
    </p:spTree>
    <p:extLst>
      <p:ext uri="{BB962C8B-B14F-4D97-AF65-F5344CB8AC3E}">
        <p14:creationId xmlns:p14="http://schemas.microsoft.com/office/powerpoint/2010/main" val="319491834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baseline="0" dirty="0"/>
              <a:t>In addition, there are some other concepts that should be examined as you prepare to report information on future S-10 filings, such as how bad debts and implicit price concessions are accounted for and reported.</a:t>
            </a:r>
          </a:p>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64</a:t>
            </a:fld>
            <a:endParaRPr lang="en-US" dirty="0"/>
          </a:p>
        </p:txBody>
      </p:sp>
    </p:spTree>
    <p:extLst>
      <p:ext uri="{BB962C8B-B14F-4D97-AF65-F5344CB8AC3E}">
        <p14:creationId xmlns:p14="http://schemas.microsoft.com/office/powerpoint/2010/main" val="369548850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dirty="0"/>
              <a:t>But for those of you that have been through audits, maybe the most troubling item from a data gathering standpoint is the reconciliation that will now be required for all patients claimed as charity, see columns 12-20. This is something that you were requested (in fact required) to do for the sample patients during the audit. Now you’ll have to do it for all inpatient and outpatient accounts you intend to claim on worksheet S-10 for charity.</a:t>
            </a:r>
          </a:p>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65</a:t>
            </a:fld>
            <a:endParaRPr lang="en-US" dirty="0"/>
          </a:p>
        </p:txBody>
      </p:sp>
    </p:spTree>
    <p:extLst>
      <p:ext uri="{BB962C8B-B14F-4D97-AF65-F5344CB8AC3E}">
        <p14:creationId xmlns:p14="http://schemas.microsoft.com/office/powerpoint/2010/main" val="379863925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Lastly, here is the exhibit required for bad debt accounts, which is not something that hospitals have been required to submit in the past with the cost report – but have been required to do during the S-10 audits.</a:t>
            </a:r>
          </a:p>
          <a:p>
            <a:endParaRPr lang="en-US" dirty="0"/>
          </a:p>
          <a:p>
            <a:r>
              <a:rPr lang="en-US" dirty="0"/>
              <a:t>So as you can see, the reporting burden has increased substantially so we would advise that hospital start working on this now and not wait until you are in the thick of cost report preparation to begin to tackle these requirements.</a:t>
            </a:r>
          </a:p>
          <a:p>
            <a:endParaRPr lang="en-US" dirty="0"/>
          </a:p>
          <a:p>
            <a:r>
              <a:rPr lang="en-US" dirty="0"/>
              <a:t>So with that, I think we’ll turn it back over to Paul to start closing us out. </a:t>
            </a:r>
          </a:p>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66</a:t>
            </a:fld>
            <a:endParaRPr lang="en-US" dirty="0"/>
          </a:p>
        </p:txBody>
      </p:sp>
    </p:spTree>
    <p:extLst>
      <p:ext uri="{BB962C8B-B14F-4D97-AF65-F5344CB8AC3E}">
        <p14:creationId xmlns:p14="http://schemas.microsoft.com/office/powerpoint/2010/main" val="70264964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67</a:t>
            </a:fld>
            <a:endParaRPr lang="en-US" dirty="0"/>
          </a:p>
        </p:txBody>
      </p:sp>
    </p:spTree>
    <p:extLst>
      <p:ext uri="{BB962C8B-B14F-4D97-AF65-F5344CB8AC3E}">
        <p14:creationId xmlns:p14="http://schemas.microsoft.com/office/powerpoint/2010/main" val="51165102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Here we’ll see what we have time for. If time, we’ll take questions, </a:t>
            </a:r>
          </a:p>
          <a:p>
            <a:endParaRPr lang="en-US" b="0" dirty="0"/>
          </a:p>
          <a:p>
            <a:r>
              <a:rPr lang="en-US" b="0" dirty="0"/>
              <a:t>If not – Well, we are out of time for today so we’ll not be able to take any questions on the call. We will be getting back with each of you who have asked questions and also try to get out a Q&amp;A for items that have applicability</a:t>
            </a:r>
            <a:r>
              <a:rPr lang="en-US" b="0" baseline="0" dirty="0"/>
              <a:t> to the audience at large. </a:t>
            </a:r>
          </a:p>
          <a:p>
            <a:endParaRPr lang="en-US" b="0" baseline="0" dirty="0"/>
          </a:p>
          <a:p>
            <a:endParaRPr lang="en-US" b="0" baseline="0" dirty="0"/>
          </a:p>
        </p:txBody>
      </p:sp>
      <p:sp>
        <p:nvSpPr>
          <p:cNvPr id="4" name="Slide Number Placeholder 3"/>
          <p:cNvSpPr>
            <a:spLocks noGrp="1"/>
          </p:cNvSpPr>
          <p:nvPr>
            <p:ph type="sldNum" sz="quarter" idx="10"/>
          </p:nvPr>
        </p:nvSpPr>
        <p:spPr/>
        <p:txBody>
          <a:bodyPr/>
          <a:lstStyle/>
          <a:p>
            <a:fld id="{493A0385-D814-4EB4-A98F-806136FE8DDD}" type="slidenum">
              <a:rPr lang="en-US" smtClean="0"/>
              <a:t>68</a:t>
            </a:fld>
            <a:endParaRPr lang="en-US" dirty="0"/>
          </a:p>
        </p:txBody>
      </p:sp>
    </p:spTree>
    <p:extLst>
      <p:ext uri="{BB962C8B-B14F-4D97-AF65-F5344CB8AC3E}">
        <p14:creationId xmlns:p14="http://schemas.microsoft.com/office/powerpoint/2010/main" val="199154349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 version of the content disclaimer is available without the “Thank You” overlay if you prefer to show this at the beginning of your presentation,</a:t>
            </a:r>
          </a:p>
          <a:p>
            <a:endParaRPr lang="en-US" dirty="0"/>
          </a:p>
          <a:p>
            <a:r>
              <a:rPr lang="en-US" dirty="0"/>
              <a:t>-----</a:t>
            </a:r>
          </a:p>
          <a:p>
            <a:endParaRPr lang="en-US" dirty="0"/>
          </a:p>
          <a:p>
            <a:r>
              <a:rPr lang="en-US" dirty="0"/>
              <a:t>Presentation Builder path:</a:t>
            </a:r>
          </a:p>
          <a:p>
            <a:endParaRPr lang="en-US" dirty="0"/>
          </a:p>
          <a:p>
            <a:r>
              <a:rPr lang="en-US" dirty="0"/>
              <a:t>https://alliance.mossadams.com/proposalcentral/presentationbuilder/Forms/AllItems.aspx</a:t>
            </a:r>
          </a:p>
          <a:p>
            <a:endParaRPr lang="en-US" dirty="0"/>
          </a:p>
        </p:txBody>
      </p:sp>
      <p:sp>
        <p:nvSpPr>
          <p:cNvPr id="4" name="Slide Number Placeholder 3"/>
          <p:cNvSpPr>
            <a:spLocks noGrp="1"/>
          </p:cNvSpPr>
          <p:nvPr>
            <p:ph type="sldNum" sz="quarter" idx="10"/>
          </p:nvPr>
        </p:nvSpPr>
        <p:spPr/>
        <p:txBody>
          <a:bodyPr/>
          <a:lstStyle/>
          <a:p>
            <a:pPr defTabSz="802831">
              <a:defRPr/>
            </a:pPr>
            <a:fld id="{6C4A30A5-A51C-4509-B8D4-E11AD1E72DF0}" type="slidenum">
              <a:rPr lang="en-US">
                <a:solidFill>
                  <a:prstClr val="black"/>
                </a:solidFill>
                <a:latin typeface="Calibri" panose="020F0502020204030204"/>
              </a:rPr>
              <a:pPr defTabSz="802831">
                <a:defRPr/>
              </a:pPr>
              <a:t>69</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1671687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t>
            </a:r>
          </a:p>
        </p:txBody>
      </p:sp>
      <p:sp>
        <p:nvSpPr>
          <p:cNvPr id="4" name="Slide Number Placeholder 3"/>
          <p:cNvSpPr>
            <a:spLocks noGrp="1"/>
          </p:cNvSpPr>
          <p:nvPr>
            <p:ph type="sldNum" sz="quarter" idx="10"/>
          </p:nvPr>
        </p:nvSpPr>
        <p:spPr/>
        <p:txBody>
          <a:bodyPr/>
          <a:lstStyle/>
          <a:p>
            <a:fld id="{6C4A30A5-A51C-4509-B8D4-E11AD1E72DF0}" type="slidenum">
              <a:rPr lang="en-US" smtClean="0"/>
              <a:t>9</a:t>
            </a:fld>
            <a:endParaRPr lang="en-US" dirty="0"/>
          </a:p>
        </p:txBody>
      </p:sp>
    </p:spTree>
    <p:extLst>
      <p:ext uri="{BB962C8B-B14F-4D97-AF65-F5344CB8AC3E}">
        <p14:creationId xmlns:p14="http://schemas.microsoft.com/office/powerpoint/2010/main" val="36033802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02707">
              <a:defRPr/>
            </a:pPr>
            <a:r>
              <a:rPr lang="en-US" b="0" baseline="0" dirty="0"/>
              <a:t>With that, thank you for your time today and please don’t hesitate to reach out if we can be of assistance to you. Thank you.</a:t>
            </a:r>
          </a:p>
          <a:p>
            <a:pPr defTabSz="802707">
              <a:defRPr/>
            </a:pPr>
            <a:endParaRPr lang="en-US" b="0" baseline="0" dirty="0"/>
          </a:p>
          <a:p>
            <a:pPr defTabSz="802707">
              <a:defRPr/>
            </a:pPr>
            <a:r>
              <a:rPr lang="en-US" b="1" baseline="0" dirty="0"/>
              <a:t>Stop here.</a:t>
            </a:r>
            <a:endParaRPr lang="en-US" b="1" dirty="0"/>
          </a:p>
          <a:p>
            <a:endParaRPr lang="en-US" dirty="0"/>
          </a:p>
          <a:p>
            <a:pPr defTabSz="802707">
              <a:defRPr/>
            </a:pPr>
            <a:r>
              <a:rPr lang="en-US" b="0" baseline="0" dirty="0"/>
              <a:t>Turn it back over to Amy for final remarks.</a:t>
            </a:r>
          </a:p>
          <a:p>
            <a:endParaRPr lang="en-US" dirty="0"/>
          </a:p>
        </p:txBody>
      </p:sp>
      <p:sp>
        <p:nvSpPr>
          <p:cNvPr id="4" name="Slide Number Placeholder 3"/>
          <p:cNvSpPr>
            <a:spLocks noGrp="1"/>
          </p:cNvSpPr>
          <p:nvPr>
            <p:ph type="sldNum" sz="quarter" idx="10"/>
          </p:nvPr>
        </p:nvSpPr>
        <p:spPr/>
        <p:txBody>
          <a:bodyPr/>
          <a:lstStyle/>
          <a:p>
            <a:pPr defTabSz="802831">
              <a:defRPr/>
            </a:pPr>
            <a:fld id="{493A0385-D814-4EB4-A98F-806136FE8DDD}" type="slidenum">
              <a:rPr lang="en-US">
                <a:solidFill>
                  <a:prstClr val="black"/>
                </a:solidFill>
                <a:latin typeface="Calibri"/>
              </a:rPr>
              <a:pPr defTabSz="802831">
                <a:defRPr/>
              </a:pPr>
              <a:t>70</a:t>
            </a:fld>
            <a:endParaRPr lang="en-US" dirty="0">
              <a:solidFill>
                <a:prstClr val="black"/>
              </a:solidFill>
              <a:latin typeface="Calibri"/>
            </a:endParaRPr>
          </a:p>
        </p:txBody>
      </p:sp>
    </p:spTree>
    <p:extLst>
      <p:ext uri="{BB962C8B-B14F-4D97-AF65-F5344CB8AC3E}">
        <p14:creationId xmlns:p14="http://schemas.microsoft.com/office/powerpoint/2010/main" val="9071627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71</a:t>
            </a:fld>
            <a:endParaRPr lang="en-US" dirty="0"/>
          </a:p>
        </p:txBody>
      </p:sp>
    </p:spTree>
    <p:extLst>
      <p:ext uri="{BB962C8B-B14F-4D97-AF65-F5344CB8AC3E}">
        <p14:creationId xmlns:p14="http://schemas.microsoft.com/office/powerpoint/2010/main" val="16965679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72</a:t>
            </a:fld>
            <a:endParaRPr lang="en-US" dirty="0"/>
          </a:p>
        </p:txBody>
      </p:sp>
    </p:spTree>
    <p:extLst>
      <p:ext uri="{BB962C8B-B14F-4D97-AF65-F5344CB8AC3E}">
        <p14:creationId xmlns:p14="http://schemas.microsoft.com/office/powerpoint/2010/main" val="126932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93A0385-D814-4EB4-A98F-806136FE8DDD}" type="slidenum">
              <a:rPr lang="en-US" smtClean="0"/>
              <a:t>10</a:t>
            </a:fld>
            <a:endParaRPr lang="en-US" dirty="0"/>
          </a:p>
        </p:txBody>
      </p:sp>
    </p:spTree>
    <p:extLst>
      <p:ext uri="{BB962C8B-B14F-4D97-AF65-F5344CB8AC3E}">
        <p14:creationId xmlns:p14="http://schemas.microsoft.com/office/powerpoint/2010/main" val="26552232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of the large questions arising from the proposed rule is which data set (2019 or 2020) CMS would use to set FFY 2022 rates.</a:t>
            </a:r>
          </a:p>
          <a:p>
            <a:endParaRPr lang="en-US" dirty="0"/>
          </a:p>
          <a:p>
            <a:r>
              <a:rPr lang="en-US" dirty="0"/>
              <a:t>CMS’ goal is to use the best available data overall when setting inpatient hospital payment rates for the upcoming fiscal year. For FY 2022, ordinarily the best available full year of data to approximate the expected FY 2022 inpatient hospital utilization would be data from FY 2020.</a:t>
            </a:r>
          </a:p>
          <a:p>
            <a:endParaRPr lang="en-US" dirty="0"/>
          </a:p>
          <a:p>
            <a:r>
              <a:rPr lang="en-US" dirty="0"/>
              <a:t>However, the FY 2020 data reflects changes in inpatient hospital utilization driven by the COVID-19 PHE. The vaccinations in the Medicare populations coupled with the effectiveness of the vaccines leads us to believe that there will be significantly lower risk of COVID-19 infection and fewer hospitalizations for COVID-19 in FY 2022 than occurred in FY 2020.  We are using the FY 2019 data from prior to the COVID-19 PHE to approximate the expected FY 2022 inpatient hospital utilization. </a:t>
            </a:r>
          </a:p>
        </p:txBody>
      </p:sp>
      <p:sp>
        <p:nvSpPr>
          <p:cNvPr id="4" name="Slide Number Placeholder 3"/>
          <p:cNvSpPr>
            <a:spLocks noGrp="1"/>
          </p:cNvSpPr>
          <p:nvPr>
            <p:ph type="sldNum" sz="quarter" idx="10"/>
          </p:nvPr>
        </p:nvSpPr>
        <p:spPr/>
        <p:txBody>
          <a:bodyPr/>
          <a:lstStyle/>
          <a:p>
            <a:fld id="{6C4A30A5-A51C-4509-B8D4-E11AD1E72DF0}" type="slidenum">
              <a:rPr lang="en-US" smtClean="0"/>
              <a:t>11</a:t>
            </a:fld>
            <a:endParaRPr lang="en-US" dirty="0"/>
          </a:p>
        </p:txBody>
      </p:sp>
    </p:spTree>
    <p:extLst>
      <p:ext uri="{BB962C8B-B14F-4D97-AF65-F5344CB8AC3E}">
        <p14:creationId xmlns:p14="http://schemas.microsoft.com/office/powerpoint/2010/main" val="27736469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69925" y="1181100"/>
            <a:ext cx="5670550" cy="3189288"/>
          </a:xfrm>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endParaRPr lang="en-US" baseline="0" dirty="0"/>
          </a:p>
        </p:txBody>
      </p:sp>
      <p:sp>
        <p:nvSpPr>
          <p:cNvPr id="5" name="Slide Number Placeholder 4"/>
          <p:cNvSpPr>
            <a:spLocks noGrp="1"/>
          </p:cNvSpPr>
          <p:nvPr>
            <p:ph type="sldNum" sz="quarter" idx="11"/>
          </p:nvPr>
        </p:nvSpPr>
        <p:spPr/>
        <p:txBody>
          <a:bodyPr/>
          <a:lstStyle/>
          <a:p>
            <a:pPr>
              <a:defRPr/>
            </a:pPr>
            <a:fld id="{7E580325-D7D0-461D-B056-5EBB7CAC108F}" type="slidenum">
              <a:rPr lang="en-US" smtClean="0"/>
              <a:pPr>
                <a:defRPr/>
              </a:pPr>
              <a:t>12</a:t>
            </a:fld>
            <a:endParaRPr lang="en-US" dirty="0"/>
          </a:p>
        </p:txBody>
      </p:sp>
    </p:spTree>
    <p:extLst>
      <p:ext uri="{BB962C8B-B14F-4D97-AF65-F5344CB8AC3E}">
        <p14:creationId xmlns:p14="http://schemas.microsoft.com/office/powerpoint/2010/main" val="34503030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81" name="Title Placeholder - Mid"/>
          <p:cNvSpPr>
            <a:spLocks noGrp="1"/>
          </p:cNvSpPr>
          <p:nvPr>
            <p:ph type="title"/>
          </p:nvPr>
        </p:nvSpPr>
        <p:spPr>
          <a:xfrm>
            <a:off x="660400" y="457200"/>
            <a:ext cx="3352797"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29"/>
          </p:nvPr>
        </p:nvSpPr>
        <p:spPr/>
        <p:txBody>
          <a:bodyPr/>
          <a:lstStyle/>
          <a:p>
            <a:r>
              <a:rPr lang="en-US" dirty="0"/>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4272046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9"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2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2750937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353253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2"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48161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89573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4"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2300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0991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3"/>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9021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4154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2514599"/>
            <a:ext cx="10058399" cy="3505201"/>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42654"/>
            <a:ext cx="10058401" cy="671945"/>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836507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0079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dirty="0"/>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90968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37541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5065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2981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868266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0899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025904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2514599"/>
            <a:ext cx="10058400" cy="3505201"/>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106506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Tree>
    <p:extLst>
      <p:ext uri="{BB962C8B-B14F-4D97-AF65-F5344CB8AC3E}">
        <p14:creationId xmlns:p14="http://schemas.microsoft.com/office/powerpoint/2010/main" val="416881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8"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4519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accent3"/>
                </a:solidFill>
                <a:latin typeface="+mj-lt"/>
              </a:defRPr>
            </a:lvl1pPr>
            <a:lvl2pPr marL="0" indent="0" algn="r">
              <a:lnSpc>
                <a:spcPct val="100000"/>
              </a:lnSpc>
              <a:spcBef>
                <a:spcPts val="0"/>
              </a:spcBef>
              <a:spcAft>
                <a:spcPts val="400"/>
              </a:spcAft>
              <a:buNone/>
              <a:defRPr sz="1400" b="0" i="1" cap="none" spc="0" baseline="0">
                <a:solidFill>
                  <a:schemeClr val="accent4"/>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accent3"/>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0089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accent3"/>
                </a:solidFill>
                <a:latin typeface="+mj-lt"/>
              </a:defRPr>
            </a:lvl1pPr>
            <a:lvl2pPr marL="0" indent="0" algn="l">
              <a:lnSpc>
                <a:spcPct val="100000"/>
              </a:lnSpc>
              <a:spcBef>
                <a:spcPts val="0"/>
              </a:spcBef>
              <a:spcAft>
                <a:spcPts val="400"/>
              </a:spcAft>
              <a:buNone/>
              <a:defRPr sz="1800" b="0" i="1" cap="none" spc="0" baseline="0">
                <a:solidFill>
                  <a:schemeClr val="accent4"/>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accent3"/>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CORE - Services List">
    <p:spTree>
      <p:nvGrpSpPr>
        <p:cNvPr id="1" name=""/>
        <p:cNvGrpSpPr/>
        <p:nvPr/>
      </p:nvGrpSpPr>
      <p:grpSpPr>
        <a:xfrm>
          <a:off x="0" y="0"/>
          <a:ext cx="0" cy="0"/>
          <a:chOff x="0" y="0"/>
          <a:chExt cx="0" cy="0"/>
        </a:xfrm>
      </p:grpSpPr>
      <p:sp>
        <p:nvSpPr>
          <p:cNvPr id="11" name="Rectangle 10"/>
          <p:cNvSpPr/>
          <p:nvPr userDrawn="1"/>
        </p:nvSpPr>
        <p:spPr>
          <a:xfrm>
            <a:off x="-1" y="1332615"/>
            <a:ext cx="1267029" cy="297712"/>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dirty="0"/>
          </a:p>
        </p:txBody>
      </p:sp>
      <p:sp>
        <p:nvSpPr>
          <p:cNvPr id="3" name="Footer Placeholder 2"/>
          <p:cNvSpPr>
            <a:spLocks noGrp="1"/>
          </p:cNvSpPr>
          <p:nvPr>
            <p:ph type="ftr" sz="quarter" idx="10"/>
          </p:nvPr>
        </p:nvSpPr>
        <p:spPr/>
        <p:txBody>
          <a:bodyPr/>
          <a:lstStyle/>
          <a:p>
            <a:r>
              <a:rPr lang="en-US" dirty="0"/>
              <a:t>[ to edit Footer; go "Insert" (tab) &gt; "Header &amp; Footer" ]</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4051685" y="914400"/>
            <a:ext cx="6551662" cy="5029200"/>
          </a:xfrm>
        </p:spPr>
        <p:txBody>
          <a:bodyPr numCol="3" spcCol="365760"/>
          <a:lstStyle>
            <a:lvl1pPr>
              <a:lnSpc>
                <a:spcPct val="100000"/>
              </a:lnSpc>
              <a:spcBef>
                <a:spcPts val="1800"/>
              </a:spcBef>
              <a:spcAft>
                <a:spcPts val="0"/>
              </a:spcAft>
              <a:defRPr sz="1200" b="1" baseline="0"/>
            </a:lvl1pPr>
            <a:lvl2pPr>
              <a:spcBef>
                <a:spcPts val="800"/>
              </a:spcBef>
              <a:spcAft>
                <a:spcPts val="200"/>
              </a:spcAft>
              <a:defRPr sz="850" u="none" baseline="0">
                <a:solidFill>
                  <a:schemeClr val="accent2"/>
                </a:solidFill>
                <a:latin typeface="Arial Narrow" panose="020B0606020202030204" pitchFamily="34" charset="0"/>
              </a:defRPr>
            </a:lvl2pPr>
            <a:lvl3pPr>
              <a:lnSpc>
                <a:spcPct val="100000"/>
              </a:lnSpc>
              <a:spcAft>
                <a:spcPts val="400"/>
              </a:spcAft>
              <a:defRPr sz="800" baseline="0"/>
            </a:lvl3pPr>
            <a:lvl4pPr marL="182860" indent="-91431">
              <a:lnSpc>
                <a:spcPct val="100000"/>
              </a:lnSpc>
              <a:spcAft>
                <a:spcPts val="201"/>
              </a:spcAft>
              <a:defRPr sz="800" i="1"/>
            </a:lvl4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775854" y="3200400"/>
            <a:ext cx="2456874" cy="2514600"/>
          </a:xfrm>
        </p:spPr>
        <p:txBody>
          <a:bodyPr/>
          <a:lstStyle>
            <a:lvl1pPr>
              <a:lnSpc>
                <a:spcPts val="1300"/>
              </a:lnSpc>
              <a:spcBef>
                <a:spcPts val="0"/>
              </a:spcBef>
              <a:spcAft>
                <a:spcPts val="600"/>
              </a:spcAft>
              <a:defRPr sz="900" baseline="0">
                <a:latin typeface="+mn-lt"/>
              </a:defRPr>
            </a:lvl1pPr>
          </a:lstStyle>
          <a:p>
            <a:pPr lvl="0"/>
            <a:r>
              <a:rPr lang="en-US"/>
              <a:t>Edit Master text styles</a:t>
            </a:r>
          </a:p>
        </p:txBody>
      </p:sp>
      <p:sp>
        <p:nvSpPr>
          <p:cNvPr id="15" name="Title Placeholder - Mid"/>
          <p:cNvSpPr>
            <a:spLocks noGrp="1"/>
          </p:cNvSpPr>
          <p:nvPr>
            <p:ph type="title" hasCustomPrompt="1"/>
          </p:nvPr>
        </p:nvSpPr>
        <p:spPr>
          <a:xfrm>
            <a:off x="775854" y="914400"/>
            <a:ext cx="2456874" cy="1622425"/>
          </a:xfrm>
        </p:spPr>
        <p:txBody>
          <a:bodyPr anchor="b"/>
          <a:lstStyle/>
          <a:p>
            <a:r>
              <a:rPr lang="en-US" dirty="0"/>
              <a:t>Add Slide Title</a:t>
            </a:r>
          </a:p>
        </p:txBody>
      </p:sp>
    </p:spTree>
    <p:extLst>
      <p:ext uri="{BB962C8B-B14F-4D97-AF65-F5344CB8AC3E}">
        <p14:creationId xmlns:p14="http://schemas.microsoft.com/office/powerpoint/2010/main" val="260191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cSld name="Polling Question_Dark">
    <p:bg>
      <p:bgRef idx="1001">
        <a:schemeClr val="bg2"/>
      </p:bgRef>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FF259744-C3BF-4CFC-9C8B-7425F8F78384}"/>
              </a:ext>
            </a:extLst>
          </p:cNvPr>
          <p:cNvSpPr/>
          <p:nvPr userDrawn="1"/>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CC397DDD-F42C-4C8F-B731-EEB51C32F586}"/>
              </a:ext>
            </a:extLst>
          </p:cNvPr>
          <p:cNvSpPr/>
          <p:nvPr/>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5" name="Content Placeholder 4">
            <a:extLst>
              <a:ext uri="{FF2B5EF4-FFF2-40B4-BE49-F238E27FC236}">
                <a16:creationId xmlns:a16="http://schemas.microsoft.com/office/drawing/2014/main" id="{D7FC281E-1C84-43C8-AF75-250BE8D7C740}"/>
              </a:ext>
            </a:extLst>
          </p:cNvPr>
          <p:cNvSpPr>
            <a:spLocks noGrp="1"/>
          </p:cNvSpPr>
          <p:nvPr>
            <p:ph sz="quarter" idx="10"/>
          </p:nvPr>
        </p:nvSpPr>
        <p:spPr>
          <a:xfrm>
            <a:off x="5536094" y="2946514"/>
            <a:ext cx="4641280" cy="2094960"/>
          </a:xfrm>
        </p:spPr>
        <p:txBody>
          <a:bodyPr anchor="ctr"/>
          <a:lstStyle>
            <a:lvl1pPr>
              <a:defRPr>
                <a:solidFill>
                  <a:schemeClr val="bg2"/>
                </a:solidFill>
              </a:defRPr>
            </a:lvl1pPr>
            <a:lvl2pPr>
              <a:defRPr>
                <a:solidFill>
                  <a:schemeClr val="accent5"/>
                </a:solidFill>
              </a:defRPr>
            </a:lvl2pPr>
            <a:lvl3pPr>
              <a:defRPr>
                <a:solidFill>
                  <a:schemeClr val="bg1"/>
                </a:solidFill>
              </a:defRPr>
            </a:lvl3pPr>
            <a:lvl4pPr>
              <a:buClr>
                <a:schemeClr val="accent5"/>
              </a:buClr>
              <a:defRPr>
                <a:solidFill>
                  <a:schemeClr val="bg1"/>
                </a:solidFill>
              </a:defRPr>
            </a:lvl4pPr>
            <a:lvl5pPr>
              <a:buClr>
                <a:schemeClr val="accent5"/>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Content Placeholder 23">
            <a:extLst>
              <a:ext uri="{FF2B5EF4-FFF2-40B4-BE49-F238E27FC236}">
                <a16:creationId xmlns:a16="http://schemas.microsoft.com/office/drawing/2014/main" id="{3DD29111-3319-4580-A749-07E9A7E7D16B}"/>
              </a:ext>
            </a:extLst>
          </p:cNvPr>
          <p:cNvSpPr>
            <a:spLocks noGrp="1"/>
          </p:cNvSpPr>
          <p:nvPr>
            <p:ph sz="quarter" idx="11"/>
          </p:nvPr>
        </p:nvSpPr>
        <p:spPr>
          <a:xfrm>
            <a:off x="877581" y="2946514"/>
            <a:ext cx="3990949" cy="2094960"/>
          </a:xfrm>
        </p:spPr>
        <p:txBody>
          <a:bodyPr/>
          <a:lstStyle>
            <a:lvl1pPr>
              <a:defRPr>
                <a:solidFill>
                  <a:schemeClr val="tx1"/>
                </a:solidFill>
              </a:defRPr>
            </a:lvl1pPr>
            <a:lvl2pPr>
              <a:defRPr>
                <a:solidFill>
                  <a:schemeClr val="accent3"/>
                </a:solidFill>
              </a:defRPr>
            </a:lvl2pPr>
            <a:lvl4pPr>
              <a:buClr>
                <a:schemeClr val="accent3"/>
              </a:buClr>
              <a:defRPr/>
            </a:lvl4pPr>
            <a:lvl5pPr>
              <a:buClr>
                <a:schemeClr val="accent3"/>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25" name="Group 24">
            <a:extLst>
              <a:ext uri="{FF2B5EF4-FFF2-40B4-BE49-F238E27FC236}">
                <a16:creationId xmlns:a16="http://schemas.microsoft.com/office/drawing/2014/main" id="{F08942EF-A6AC-44E5-950C-CE6B417157CF}"/>
              </a:ext>
            </a:extLst>
          </p:cNvPr>
          <p:cNvGrpSpPr/>
          <p:nvPr/>
        </p:nvGrpSpPr>
        <p:grpSpPr>
          <a:xfrm>
            <a:off x="2731781" y="1190359"/>
            <a:ext cx="6330950" cy="730250"/>
            <a:chOff x="2239963" y="211138"/>
            <a:chExt cx="6330950" cy="730250"/>
          </a:xfrm>
          <a:solidFill>
            <a:schemeClr val="accent2"/>
          </a:solidFill>
        </p:grpSpPr>
        <p:sp>
          <p:nvSpPr>
            <p:cNvPr id="26" name="Freeform 5">
              <a:extLst>
                <a:ext uri="{FF2B5EF4-FFF2-40B4-BE49-F238E27FC236}">
                  <a16:creationId xmlns:a16="http://schemas.microsoft.com/office/drawing/2014/main" id="{ED39584A-6DCF-4E4C-AF39-9F708A68294A}"/>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7" name="Freeform 6">
              <a:extLst>
                <a:ext uri="{FF2B5EF4-FFF2-40B4-BE49-F238E27FC236}">
                  <a16:creationId xmlns:a16="http://schemas.microsoft.com/office/drawing/2014/main" id="{66291C42-597A-4F0E-A5D2-CD407D45BD7B}"/>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8" name="Freeform 7">
              <a:extLst>
                <a:ext uri="{FF2B5EF4-FFF2-40B4-BE49-F238E27FC236}">
                  <a16:creationId xmlns:a16="http://schemas.microsoft.com/office/drawing/2014/main" id="{38E76DB6-29E7-4102-B8CD-4843C8F01BB0}"/>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9" name="Freeform 8">
              <a:extLst>
                <a:ext uri="{FF2B5EF4-FFF2-40B4-BE49-F238E27FC236}">
                  <a16:creationId xmlns:a16="http://schemas.microsoft.com/office/drawing/2014/main" id="{73003266-9926-4553-99EE-0AB597D1C734}"/>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0" name="Freeform 9">
              <a:extLst>
                <a:ext uri="{FF2B5EF4-FFF2-40B4-BE49-F238E27FC236}">
                  <a16:creationId xmlns:a16="http://schemas.microsoft.com/office/drawing/2014/main" id="{E0D80F73-9E26-4192-AD08-35CD4DC5E8C1}"/>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1" name="Freeform 10">
              <a:extLst>
                <a:ext uri="{FF2B5EF4-FFF2-40B4-BE49-F238E27FC236}">
                  <a16:creationId xmlns:a16="http://schemas.microsoft.com/office/drawing/2014/main" id="{E4A79D82-E49B-4E6E-A7EA-41442B9246F0}"/>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2" name="Freeform 11">
              <a:extLst>
                <a:ext uri="{FF2B5EF4-FFF2-40B4-BE49-F238E27FC236}">
                  <a16:creationId xmlns:a16="http://schemas.microsoft.com/office/drawing/2014/main" id="{FFD8D95D-A4F2-4A11-AB6F-36F9758E4C3F}"/>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3" name="Freeform 12">
              <a:extLst>
                <a:ext uri="{FF2B5EF4-FFF2-40B4-BE49-F238E27FC236}">
                  <a16:creationId xmlns:a16="http://schemas.microsoft.com/office/drawing/2014/main" id="{96A176C6-EE08-4C8F-9961-C584E487C08D}"/>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4" name="Freeform 13">
              <a:extLst>
                <a:ext uri="{FF2B5EF4-FFF2-40B4-BE49-F238E27FC236}">
                  <a16:creationId xmlns:a16="http://schemas.microsoft.com/office/drawing/2014/main" id="{F1B298DC-30B7-43EC-97D9-39F1C5ADA195}"/>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5" name="Freeform 14">
              <a:extLst>
                <a:ext uri="{FF2B5EF4-FFF2-40B4-BE49-F238E27FC236}">
                  <a16:creationId xmlns:a16="http://schemas.microsoft.com/office/drawing/2014/main" id="{B4CF43DC-5B1E-4394-AD8E-58E104836D4A}"/>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6" name="Freeform 15">
              <a:extLst>
                <a:ext uri="{FF2B5EF4-FFF2-40B4-BE49-F238E27FC236}">
                  <a16:creationId xmlns:a16="http://schemas.microsoft.com/office/drawing/2014/main" id="{5A5AC929-8AAA-4A54-BB11-D05ABB713522}"/>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7" name="Freeform 16">
              <a:extLst>
                <a:ext uri="{FF2B5EF4-FFF2-40B4-BE49-F238E27FC236}">
                  <a16:creationId xmlns:a16="http://schemas.microsoft.com/office/drawing/2014/main" id="{A778EB47-0C3B-4421-8C9C-5DA7E6F0D174}"/>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8" name="Freeform 17">
              <a:extLst>
                <a:ext uri="{FF2B5EF4-FFF2-40B4-BE49-F238E27FC236}">
                  <a16:creationId xmlns:a16="http://schemas.microsoft.com/office/drawing/2014/main" id="{13615621-8D6E-43D7-9BB0-3F6F3060537B}"/>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9" name="Freeform 18">
              <a:extLst>
                <a:ext uri="{FF2B5EF4-FFF2-40B4-BE49-F238E27FC236}">
                  <a16:creationId xmlns:a16="http://schemas.microsoft.com/office/drawing/2014/main" id="{30AB5C65-5AEF-45F5-A751-2C206E41E2E1}"/>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0" name="Freeform 19">
              <a:extLst>
                <a:ext uri="{FF2B5EF4-FFF2-40B4-BE49-F238E27FC236}">
                  <a16:creationId xmlns:a16="http://schemas.microsoft.com/office/drawing/2014/main" id="{FE693AC7-ED94-4944-82F6-0A6E16A12ECD}"/>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sp>
        <p:nvSpPr>
          <p:cNvPr id="45" name="Text Placeholder 44">
            <a:extLst>
              <a:ext uri="{FF2B5EF4-FFF2-40B4-BE49-F238E27FC236}">
                <a16:creationId xmlns:a16="http://schemas.microsoft.com/office/drawing/2014/main" id="{AFED4661-578A-4797-AF54-088D6BBDF355}"/>
              </a:ext>
            </a:extLst>
          </p:cNvPr>
          <p:cNvSpPr>
            <a:spLocks noGrp="1"/>
          </p:cNvSpPr>
          <p:nvPr>
            <p:ph type="body" sz="quarter" idx="12"/>
          </p:nvPr>
        </p:nvSpPr>
        <p:spPr>
          <a:xfrm>
            <a:off x="9127301" y="1198563"/>
            <a:ext cx="1128712" cy="644259"/>
          </a:xfrm>
        </p:spPr>
        <p:txBody>
          <a:bodyPr anchor="ctr"/>
          <a:lstStyle>
            <a:lvl3pPr algn="r">
              <a:defRPr sz="6600">
                <a:solidFill>
                  <a:schemeClr val="accent4">
                    <a:lumMod val="20000"/>
                    <a:lumOff val="80000"/>
                  </a:schemeClr>
                </a:solidFill>
              </a:defRPr>
            </a:lvl3pPr>
          </a:lstStyle>
          <a:p>
            <a:pPr lvl="0"/>
            <a:r>
              <a:rPr lang="en-US"/>
              <a:t>Click to edit Master text styles</a:t>
            </a:r>
          </a:p>
        </p:txBody>
      </p:sp>
      <p:grpSp>
        <p:nvGrpSpPr>
          <p:cNvPr id="4" name="Group 3">
            <a:extLst>
              <a:ext uri="{FF2B5EF4-FFF2-40B4-BE49-F238E27FC236}">
                <a16:creationId xmlns:a16="http://schemas.microsoft.com/office/drawing/2014/main" id="{FE478184-1EC9-4D4F-9497-123A8E2DDAE6}"/>
              </a:ext>
            </a:extLst>
          </p:cNvPr>
          <p:cNvGrpSpPr/>
          <p:nvPr/>
        </p:nvGrpSpPr>
        <p:grpSpPr>
          <a:xfrm>
            <a:off x="10555749" y="2518536"/>
            <a:ext cx="819240" cy="937135"/>
            <a:chOff x="10556289" y="5463665"/>
            <a:chExt cx="819240" cy="937135"/>
          </a:xfrm>
        </p:grpSpPr>
        <p:sp>
          <p:nvSpPr>
            <p:cNvPr id="2" name="Rectangle 1">
              <a:extLst>
                <a:ext uri="{FF2B5EF4-FFF2-40B4-BE49-F238E27FC236}">
                  <a16:creationId xmlns:a16="http://schemas.microsoft.com/office/drawing/2014/main" id="{3BCFB3F6-786A-4359-B873-0D65D33E525F}"/>
                </a:ext>
              </a:extLst>
            </p:cNvPr>
            <p:cNvSpPr/>
            <p:nvPr/>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46" name="Freeform 8">
              <a:extLst>
                <a:ext uri="{FF2B5EF4-FFF2-40B4-BE49-F238E27FC236}">
                  <a16:creationId xmlns:a16="http://schemas.microsoft.com/office/drawing/2014/main" id="{EF337428-A47F-4FCE-80BD-0F85C3BDCB93}"/>
                </a:ext>
              </a:extLst>
            </p:cNvPr>
            <p:cNvSpPr>
              <a:spLocks noEditPoints="1"/>
            </p:cNvSpPr>
            <p:nvPr/>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 name="Group 41">
            <a:extLst>
              <a:ext uri="{FF2B5EF4-FFF2-40B4-BE49-F238E27FC236}">
                <a16:creationId xmlns:a16="http://schemas.microsoft.com/office/drawing/2014/main" id="{0749F358-E0BB-4B7C-8E48-0406D9FD32AB}"/>
              </a:ext>
            </a:extLst>
          </p:cNvPr>
          <p:cNvGrpSpPr/>
          <p:nvPr userDrawn="1"/>
        </p:nvGrpSpPr>
        <p:grpSpPr>
          <a:xfrm>
            <a:off x="2731781" y="1190359"/>
            <a:ext cx="6330950" cy="730250"/>
            <a:chOff x="2239963" y="211138"/>
            <a:chExt cx="6330950" cy="730250"/>
          </a:xfrm>
          <a:solidFill>
            <a:schemeClr val="accent2"/>
          </a:solidFill>
        </p:grpSpPr>
        <p:sp>
          <p:nvSpPr>
            <p:cNvPr id="43" name="Freeform 5">
              <a:extLst>
                <a:ext uri="{FF2B5EF4-FFF2-40B4-BE49-F238E27FC236}">
                  <a16:creationId xmlns:a16="http://schemas.microsoft.com/office/drawing/2014/main" id="{BE81B70D-C15A-4056-B954-49639C68D891}"/>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4" name="Freeform 6">
              <a:extLst>
                <a:ext uri="{FF2B5EF4-FFF2-40B4-BE49-F238E27FC236}">
                  <a16:creationId xmlns:a16="http://schemas.microsoft.com/office/drawing/2014/main" id="{EB84E2E8-9AB3-4EF4-A41A-D10E870EAD51}"/>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7" name="Freeform 7">
              <a:extLst>
                <a:ext uri="{FF2B5EF4-FFF2-40B4-BE49-F238E27FC236}">
                  <a16:creationId xmlns:a16="http://schemas.microsoft.com/office/drawing/2014/main" id="{AAB8A79F-A8D5-4428-9101-760F5539388C}"/>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8" name="Freeform 8">
              <a:extLst>
                <a:ext uri="{FF2B5EF4-FFF2-40B4-BE49-F238E27FC236}">
                  <a16:creationId xmlns:a16="http://schemas.microsoft.com/office/drawing/2014/main" id="{299FC3E4-1C05-42A6-B924-8A6EA646B250}"/>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9" name="Freeform 9">
              <a:extLst>
                <a:ext uri="{FF2B5EF4-FFF2-40B4-BE49-F238E27FC236}">
                  <a16:creationId xmlns:a16="http://schemas.microsoft.com/office/drawing/2014/main" id="{646A4EAC-8D42-4F90-8AFA-B3D18B99B7D5}"/>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0" name="Freeform 10">
              <a:extLst>
                <a:ext uri="{FF2B5EF4-FFF2-40B4-BE49-F238E27FC236}">
                  <a16:creationId xmlns:a16="http://schemas.microsoft.com/office/drawing/2014/main" id="{B015E2F6-4B1A-4E3C-BE10-FCA984B915CA}"/>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1" name="Freeform 11">
              <a:extLst>
                <a:ext uri="{FF2B5EF4-FFF2-40B4-BE49-F238E27FC236}">
                  <a16:creationId xmlns:a16="http://schemas.microsoft.com/office/drawing/2014/main" id="{79508020-3334-487D-BA69-692A1A318740}"/>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2" name="Freeform 12">
              <a:extLst>
                <a:ext uri="{FF2B5EF4-FFF2-40B4-BE49-F238E27FC236}">
                  <a16:creationId xmlns:a16="http://schemas.microsoft.com/office/drawing/2014/main" id="{0C9775AC-2F7B-45C5-BA6C-7B5B5B04ADC4}"/>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3" name="Freeform 13">
              <a:extLst>
                <a:ext uri="{FF2B5EF4-FFF2-40B4-BE49-F238E27FC236}">
                  <a16:creationId xmlns:a16="http://schemas.microsoft.com/office/drawing/2014/main" id="{0F1CF9D2-A84F-428D-B7F3-34636E77DBF4}"/>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4" name="Freeform 14">
              <a:extLst>
                <a:ext uri="{FF2B5EF4-FFF2-40B4-BE49-F238E27FC236}">
                  <a16:creationId xmlns:a16="http://schemas.microsoft.com/office/drawing/2014/main" id="{C1E6E281-F245-4060-B8C8-A02D81ADBAB7}"/>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5" name="Freeform 15">
              <a:extLst>
                <a:ext uri="{FF2B5EF4-FFF2-40B4-BE49-F238E27FC236}">
                  <a16:creationId xmlns:a16="http://schemas.microsoft.com/office/drawing/2014/main" id="{C23B6770-51A9-47F1-A3B7-7A5B02FBC22A}"/>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6" name="Freeform 16">
              <a:extLst>
                <a:ext uri="{FF2B5EF4-FFF2-40B4-BE49-F238E27FC236}">
                  <a16:creationId xmlns:a16="http://schemas.microsoft.com/office/drawing/2014/main" id="{B4067384-53E2-4131-B4CA-F63826B788EF}"/>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7" name="Freeform 17">
              <a:extLst>
                <a:ext uri="{FF2B5EF4-FFF2-40B4-BE49-F238E27FC236}">
                  <a16:creationId xmlns:a16="http://schemas.microsoft.com/office/drawing/2014/main" id="{62594114-1FEC-4625-9AA7-793E65DC320E}"/>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8" name="Freeform 18">
              <a:extLst>
                <a:ext uri="{FF2B5EF4-FFF2-40B4-BE49-F238E27FC236}">
                  <a16:creationId xmlns:a16="http://schemas.microsoft.com/office/drawing/2014/main" id="{0EC332EE-317F-43B5-A019-87A3076007A9}"/>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9" name="Freeform 19">
              <a:extLst>
                <a:ext uri="{FF2B5EF4-FFF2-40B4-BE49-F238E27FC236}">
                  <a16:creationId xmlns:a16="http://schemas.microsoft.com/office/drawing/2014/main" id="{38585952-3841-4C7B-BCE9-99863E87203C}"/>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grpSp>
        <p:nvGrpSpPr>
          <p:cNvPr id="60" name="Group 59">
            <a:extLst>
              <a:ext uri="{FF2B5EF4-FFF2-40B4-BE49-F238E27FC236}">
                <a16:creationId xmlns:a16="http://schemas.microsoft.com/office/drawing/2014/main" id="{7C1826E0-21DA-4CB8-B668-BC9E11FCA783}"/>
              </a:ext>
            </a:extLst>
          </p:cNvPr>
          <p:cNvGrpSpPr/>
          <p:nvPr userDrawn="1"/>
        </p:nvGrpSpPr>
        <p:grpSpPr>
          <a:xfrm>
            <a:off x="10555749" y="2518536"/>
            <a:ext cx="819240" cy="937135"/>
            <a:chOff x="10556289" y="5463665"/>
            <a:chExt cx="819240" cy="937135"/>
          </a:xfrm>
        </p:grpSpPr>
        <p:sp>
          <p:nvSpPr>
            <p:cNvPr id="61" name="Rectangle 60">
              <a:extLst>
                <a:ext uri="{FF2B5EF4-FFF2-40B4-BE49-F238E27FC236}">
                  <a16:creationId xmlns:a16="http://schemas.microsoft.com/office/drawing/2014/main" id="{10AC5A92-E154-4DFD-9F00-06A9725ECBE4}"/>
                </a:ext>
              </a:extLst>
            </p:cNvPr>
            <p:cNvSpPr/>
            <p:nvPr userDrawn="1"/>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62" name="Freeform 8">
              <a:extLst>
                <a:ext uri="{FF2B5EF4-FFF2-40B4-BE49-F238E27FC236}">
                  <a16:creationId xmlns:a16="http://schemas.microsoft.com/office/drawing/2014/main" id="{6142EE3B-F8BC-45EF-B8C0-D363FA38033C}"/>
                </a:ext>
              </a:extLst>
            </p:cNvPr>
            <p:cNvSpPr>
              <a:spLocks noEditPoints="1"/>
            </p:cNvSpPr>
            <p:nvPr userDrawn="1"/>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6248763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56691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05767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813842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3359551"/>
            <a:ext cx="10058400" cy="266025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6357000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spTree>
    <p:extLst>
      <p:ext uri="{BB962C8B-B14F-4D97-AF65-F5344CB8AC3E}">
        <p14:creationId xmlns:p14="http://schemas.microsoft.com/office/powerpoint/2010/main" val="14772537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100584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909210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350930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6873076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10058400"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6222860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42142575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1461085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2514599"/>
            <a:ext cx="10058399" cy="3505201"/>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42654"/>
            <a:ext cx="10058401" cy="671945"/>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996967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2514599"/>
            <a:ext cx="10058400" cy="3505201"/>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995156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3359551"/>
            <a:ext cx="10058400" cy="266025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469198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7516782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9280831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0" y="3359550"/>
            <a:ext cx="10058399" cy="2660250"/>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4000" algn="ctr">
              <a:buClr>
                <a:schemeClr val="accent1"/>
              </a:buClr>
              <a:buFont typeface="Arial" panose="020B0604020202020204" pitchFamily="34" charset="0"/>
              <a:buChar char="•"/>
              <a:defRPr sz="2400">
                <a:solidFill>
                  <a:schemeClr val="accent1"/>
                </a:solidFill>
              </a:defRPr>
            </a:lvl5pPr>
            <a:lvl6pPr marL="642938" indent="-242888"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461524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1" name="RuleLine - Mid"/>
          <p:cNvCxnSpPr/>
          <p:nvPr userDrawn="1"/>
        </p:nvCxnSpPr>
        <p:spPr>
          <a:xfrm>
            <a:off x="66089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732758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4396509"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1" name="RuleLine - Mid"/>
          <p:cNvCxnSpPr/>
          <p:nvPr userDrawn="1"/>
        </p:nvCxnSpPr>
        <p:spPr>
          <a:xfrm>
            <a:off x="66040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2758346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41122238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61830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49193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08476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54836293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3756018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0" y="3359550"/>
            <a:ext cx="10058399" cy="2660250"/>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4000" algn="ctr">
              <a:buClr>
                <a:schemeClr val="accent1"/>
              </a:buClr>
              <a:buFont typeface="Arial" panose="020B0604020202020204" pitchFamily="34" charset="0"/>
              <a:buChar char="•"/>
              <a:defRPr sz="2400">
                <a:solidFill>
                  <a:schemeClr val="accent1"/>
                </a:solidFill>
              </a:defRPr>
            </a:lvl5pPr>
            <a:lvl6pPr marL="642938" indent="-242888"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156375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4582933"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6264003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09698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1736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Tree>
    <p:extLst>
      <p:ext uri="{BB962C8B-B14F-4D97-AF65-F5344CB8AC3E}">
        <p14:creationId xmlns:p14="http://schemas.microsoft.com/office/powerpoint/2010/main" val="4492684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19076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38258757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2618954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46816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53383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cxnSp>
        <p:nvCxnSpPr>
          <p:cNvPr id="2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41258356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1" name="RuleLine - Mid"/>
          <p:cNvCxnSpPr/>
          <p:nvPr userDrawn="1"/>
        </p:nvCxnSpPr>
        <p:spPr>
          <a:xfrm>
            <a:off x="66089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188088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4394201" y="1828800"/>
            <a:ext cx="6324599"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491589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421741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6550887"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721447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6550887" cy="419100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62111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7958231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3615698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7569034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342944632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4238441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0417422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4396509"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1" name="RuleLine - Mid"/>
          <p:cNvCxnSpPr/>
          <p:nvPr userDrawn="1"/>
        </p:nvCxnSpPr>
        <p:spPr>
          <a:xfrm>
            <a:off x="66040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408845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7895552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0" y="3200400"/>
            <a:ext cx="6176803"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6635910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7265" y="3200400"/>
            <a:ext cx="6161033"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7226504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6167898"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1991238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0"/>
            <a:ext cx="6167376"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2358929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3181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524000"/>
            <a:ext cx="61679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9073339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79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1279165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940943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7040316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7990846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399" y="1524000"/>
            <a:ext cx="6162001"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3645362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20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325507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924249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11354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1524000"/>
            <a:ext cx="5918238" cy="2124921"/>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470962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7921805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7266" y="3200400"/>
            <a:ext cx="4561958"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407295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4568824"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6415169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44A9C92-917F-9B47-9086-C98CC15BE3E6}"/>
              </a:ext>
            </a:extLst>
          </p:cNvPr>
          <p:cNvSpPr/>
          <p:nvPr userDrawn="1"/>
        </p:nvSpPr>
        <p:spPr>
          <a:xfrm>
            <a:off x="0" y="1066487"/>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21222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075121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82845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839161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1758134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8510740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724629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611316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6853127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11746300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ext uri="{BB962C8B-B14F-4D97-AF65-F5344CB8AC3E}">
        <p14:creationId xmlns:p14="http://schemas.microsoft.com/office/powerpoint/2010/main" val="10383863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ext uri="{BB962C8B-B14F-4D97-AF65-F5344CB8AC3E}">
        <p14:creationId xmlns:p14="http://schemas.microsoft.com/office/powerpoint/2010/main" val="3756241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4" y="1149926"/>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723450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833883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3470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36989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3972025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6676996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947484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189111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3999"/>
            <a:ext cx="10058399" cy="647701"/>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931098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664222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8718882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226529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userDrawn="1">
            <p:ph type="ftr" sz="quarter" idx="10"/>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Tree>
    <p:extLst>
      <p:ext uri="{BB962C8B-B14F-4D97-AF65-F5344CB8AC3E}">
        <p14:creationId xmlns:p14="http://schemas.microsoft.com/office/powerpoint/2010/main" val="1526973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079970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22" name="Graphic - Thank You"/>
          <p:cNvGrpSpPr>
            <a:grpSpLocks noChangeAspect="1"/>
          </p:cNvGrpSpPr>
          <p:nvPr userDrawn="1"/>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68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22" name="Graphic - Thank You"/>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810115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2246928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023405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1163767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4747183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088989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960855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33073914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2336000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0"/>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724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956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0" y="457200"/>
            <a:ext cx="3352799" cy="2057400"/>
          </a:xfrm>
        </p:spPr>
        <p:txBody>
          <a:bodyPr anchor="b"/>
          <a:lstStyle>
            <a:lvl1pPr>
              <a:defRPr>
                <a:solidFill>
                  <a:schemeClr val="bg2"/>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7747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81" name="Title Placeholder - Mid"/>
          <p:cNvSpPr>
            <a:spLocks noGrp="1"/>
          </p:cNvSpPr>
          <p:nvPr>
            <p:ph type="title"/>
          </p:nvPr>
        </p:nvSpPr>
        <p:spPr>
          <a:xfrm>
            <a:off x="660400" y="457200"/>
            <a:ext cx="3352797"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29"/>
          </p:nvPr>
        </p:nvSpPr>
        <p:spPr/>
        <p:txBody>
          <a:bodyPr/>
          <a:lstStyle/>
          <a:p>
            <a:r>
              <a:rPr lang="en-US" dirty="0"/>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124771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9"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2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1953222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1295844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1846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2"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12795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27035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4"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61544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72808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3"/>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38595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64030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9983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dirty="0"/>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075546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70576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73125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4582933"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187387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02800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35665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31468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662245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1892298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3651172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Tree>
    <p:extLst>
      <p:ext uri="{BB962C8B-B14F-4D97-AF65-F5344CB8AC3E}">
        <p14:creationId xmlns:p14="http://schemas.microsoft.com/office/powerpoint/2010/main" val="3232894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8"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3479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accent3"/>
                </a:solidFill>
                <a:latin typeface="+mj-lt"/>
              </a:defRPr>
            </a:lvl1pPr>
            <a:lvl2pPr marL="0" indent="0" algn="r">
              <a:lnSpc>
                <a:spcPct val="100000"/>
              </a:lnSpc>
              <a:spcBef>
                <a:spcPts val="0"/>
              </a:spcBef>
              <a:spcAft>
                <a:spcPts val="400"/>
              </a:spcAft>
              <a:buNone/>
              <a:defRPr sz="1400" b="0" i="1" cap="none" spc="0" baseline="0">
                <a:solidFill>
                  <a:schemeClr val="accent4"/>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accent3"/>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994868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26433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accent3"/>
                </a:solidFill>
                <a:latin typeface="+mj-lt"/>
              </a:defRPr>
            </a:lvl1pPr>
            <a:lvl2pPr marL="0" indent="0" algn="l">
              <a:lnSpc>
                <a:spcPct val="100000"/>
              </a:lnSpc>
              <a:spcBef>
                <a:spcPts val="0"/>
              </a:spcBef>
              <a:spcAft>
                <a:spcPts val="400"/>
              </a:spcAft>
              <a:buNone/>
              <a:defRPr sz="1800" b="0" i="1" cap="none" spc="0" baseline="0">
                <a:solidFill>
                  <a:schemeClr val="accent4"/>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accent3"/>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720159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3"/>
            <a:ext cx="4669310" cy="1092447"/>
          </a:xfrm>
        </p:spPr>
        <p:txBody>
          <a:bodyPr anchor="b"/>
          <a:lstStyle>
            <a:lvl1pPr algn="l">
              <a:lnSpc>
                <a:spcPct val="100000"/>
              </a:lnSpc>
              <a:defRPr sz="32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grpSp>
        <p:nvGrpSpPr>
          <p:cNvPr id="5" name="Group 4"/>
          <p:cNvGrpSpPr/>
          <p:nvPr userDrawn="1"/>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userDrawn="1"/>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userDrawn="1"/>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userDrawn="1"/>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6" name="Text Placeholder 5"/>
          <p:cNvSpPr>
            <a:spLocks noGrp="1"/>
          </p:cNvSpPr>
          <p:nvPr>
            <p:ph type="body" sz="quarter" idx="17"/>
          </p:nvPr>
        </p:nvSpPr>
        <p:spPr>
          <a:xfrm>
            <a:off x="997959" y="3034602"/>
            <a:ext cx="4669311" cy="1570049"/>
          </a:xfrm>
        </p:spPr>
        <p:txBody>
          <a:bodyPr/>
          <a:lstStyle>
            <a:lvl1pPr>
              <a:defRPr>
                <a:solidFill>
                  <a:schemeClr val="bg1"/>
                </a:solidFill>
              </a:defRPr>
            </a:lvl1pPr>
            <a:lvl2pPr marL="171450" indent="-171450">
              <a:spcBef>
                <a:spcPts val="800"/>
              </a:spcBef>
              <a:buClr>
                <a:schemeClr val="accent2"/>
              </a:buClr>
              <a:buFont typeface="Arial" panose="020B0604020202020204" pitchFamily="34" charset="0"/>
              <a:buChar char="-"/>
              <a:defRPr sz="1200" cap="none" spc="0" baseline="0">
                <a:solidFill>
                  <a:schemeClr val="bg1"/>
                </a:solidFill>
              </a:defRPr>
            </a:lvl2pPr>
            <a:lvl3pPr marL="182880">
              <a:lnSpc>
                <a:spcPts val="1600"/>
              </a:lnSpc>
              <a:spcAft>
                <a:spcPts val="0"/>
              </a:spcAft>
              <a:defRPr sz="1200">
                <a:solidFill>
                  <a:schemeClr val="bg1"/>
                </a:solidFill>
              </a:defRPr>
            </a:lvl3pPr>
            <a:lvl4pPr>
              <a:defRPr>
                <a:solidFill>
                  <a:schemeClr val="bg1"/>
                </a:solidFill>
              </a:defRPr>
            </a:lvl4pPr>
            <a:lvl5pPr>
              <a:defRPr>
                <a:solidFill>
                  <a:schemeClr val="bg1"/>
                </a:solidFill>
              </a:defRPr>
            </a:lvl5pPr>
          </a:lstStyle>
          <a:p>
            <a:pPr lvl="0"/>
            <a:r>
              <a:rPr lang="en-US" dirty="0"/>
              <a:t>Edit Master text styles</a:t>
            </a:r>
          </a:p>
          <a:p>
            <a:pPr lvl="1"/>
            <a:r>
              <a:rPr lang="en-US" dirty="0"/>
              <a:t>We will begin level</a:t>
            </a:r>
          </a:p>
          <a:p>
            <a:pPr lvl="2"/>
            <a:r>
              <a:rPr lang="en-US" dirty="0"/>
              <a:t>Third level</a:t>
            </a:r>
          </a:p>
          <a:p>
            <a:pPr lvl="3"/>
            <a:r>
              <a:rPr lang="en-US" dirty="0"/>
              <a:t>Fourth level</a:t>
            </a:r>
          </a:p>
          <a:p>
            <a:pPr lvl="4"/>
            <a:r>
              <a:rPr lang="en-US" dirty="0"/>
              <a:t>Fifth level</a:t>
            </a:r>
          </a:p>
        </p:txBody>
      </p:sp>
      <p:grpSp>
        <p:nvGrpSpPr>
          <p:cNvPr id="28" name="Group 27"/>
          <p:cNvGrpSpPr/>
          <p:nvPr userDrawn="1"/>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7" name="Straight Connector 3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375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userDrawn="1">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44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sp>
        <p:nvSpPr>
          <p:cNvPr id="19" name="Text Placeholder - Left, Mid"/>
          <p:cNvSpPr>
            <a:spLocks noGrp="1"/>
          </p:cNvSpPr>
          <p:nvPr userDrawn="1">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1"/>
                </a:solidFill>
                <a:latin typeface="+mn-lt"/>
              </a:defRPr>
            </a:lvl1pPr>
          </a:lstStyle>
          <a:p>
            <a:pPr lvl="0"/>
            <a:r>
              <a:rPr lang="en-US" dirty="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4215397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2_Full Content C">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dirty="0"/>
          </a:p>
        </p:txBody>
      </p:sp>
      <p:sp>
        <p:nvSpPr>
          <p:cNvPr id="10" name="Content Placeholder 9"/>
          <p:cNvSpPr>
            <a:spLocks noGrp="1"/>
          </p:cNvSpPr>
          <p:nvPr>
            <p:ph sz="quarter" idx="15"/>
          </p:nvPr>
        </p:nvSpPr>
        <p:spPr>
          <a:xfrm>
            <a:off x="660401" y="1524001"/>
            <a:ext cx="10058400" cy="4495800"/>
          </a:xfrm>
        </p:spPr>
        <p:txBody>
          <a:bodyPr/>
          <a:lstStyle>
            <a:lvl2pPr>
              <a:defRPr b="0">
                <a:solidFill>
                  <a:schemeClr val="bg2">
                    <a:lumMod val="75000"/>
                  </a:schemeClr>
                </a:solidFill>
              </a:defRPr>
            </a:lvl2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1" name="Title Placeholder - Top"/>
          <p:cNvSpPr>
            <a:spLocks noGrp="1"/>
          </p:cNvSpPr>
          <p:nvPr>
            <p:ph type="title"/>
          </p:nvPr>
        </p:nvSpPr>
        <p:spPr>
          <a:xfrm>
            <a:off x="669853" y="457202"/>
            <a:ext cx="10060575"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669853" y="132641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2439993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CORE - Services List">
    <p:spTree>
      <p:nvGrpSpPr>
        <p:cNvPr id="1" name=""/>
        <p:cNvGrpSpPr/>
        <p:nvPr/>
      </p:nvGrpSpPr>
      <p:grpSpPr>
        <a:xfrm>
          <a:off x="0" y="0"/>
          <a:ext cx="0" cy="0"/>
          <a:chOff x="0" y="0"/>
          <a:chExt cx="0" cy="0"/>
        </a:xfrm>
      </p:grpSpPr>
      <p:sp>
        <p:nvSpPr>
          <p:cNvPr id="11" name="Rectangle 10"/>
          <p:cNvSpPr/>
          <p:nvPr userDrawn="1"/>
        </p:nvSpPr>
        <p:spPr>
          <a:xfrm>
            <a:off x="-1" y="1332615"/>
            <a:ext cx="1267029" cy="297712"/>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800" dirty="0"/>
          </a:p>
        </p:txBody>
      </p:sp>
      <p:sp>
        <p:nvSpPr>
          <p:cNvPr id="3" name="Footer Placeholder 2"/>
          <p:cNvSpPr>
            <a:spLocks noGrp="1"/>
          </p:cNvSpPr>
          <p:nvPr>
            <p:ph type="ftr" sz="quarter" idx="10"/>
          </p:nvPr>
        </p:nvSpPr>
        <p:spPr/>
        <p:txBody>
          <a:bodyPr/>
          <a:lstStyle/>
          <a:p>
            <a:r>
              <a:rPr lang="en-US" dirty="0"/>
              <a:t>SOQ prepared for Sharp HealthCare</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4051685" y="914400"/>
            <a:ext cx="6551662" cy="5029200"/>
          </a:xfrm>
        </p:spPr>
        <p:txBody>
          <a:bodyPr numCol="3" spcCol="365760"/>
          <a:lstStyle>
            <a:lvl1pPr>
              <a:lnSpc>
                <a:spcPct val="100000"/>
              </a:lnSpc>
              <a:spcBef>
                <a:spcPts val="1800"/>
              </a:spcBef>
              <a:spcAft>
                <a:spcPts val="0"/>
              </a:spcAft>
              <a:defRPr sz="1200" b="1" baseline="0"/>
            </a:lvl1pPr>
            <a:lvl2pPr>
              <a:spcBef>
                <a:spcPts val="800"/>
              </a:spcBef>
              <a:spcAft>
                <a:spcPts val="200"/>
              </a:spcAft>
              <a:defRPr sz="850" u="none" baseline="0">
                <a:solidFill>
                  <a:schemeClr val="accent2"/>
                </a:solidFill>
                <a:latin typeface="Arial Narrow" panose="020B0606020202030204" pitchFamily="34" charset="0"/>
              </a:defRPr>
            </a:lvl2pPr>
            <a:lvl3pPr>
              <a:lnSpc>
                <a:spcPct val="100000"/>
              </a:lnSpc>
              <a:spcAft>
                <a:spcPts val="400"/>
              </a:spcAft>
              <a:defRPr sz="800" baseline="0"/>
            </a:lvl3pPr>
            <a:lvl4pPr marL="182860" indent="-91431">
              <a:lnSpc>
                <a:spcPct val="100000"/>
              </a:lnSpc>
              <a:spcAft>
                <a:spcPts val="201"/>
              </a:spcAft>
              <a:defRPr sz="800" i="1"/>
            </a:lvl4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775854" y="3200400"/>
            <a:ext cx="2456874" cy="2514600"/>
          </a:xfrm>
        </p:spPr>
        <p:txBody>
          <a:bodyPr/>
          <a:lstStyle>
            <a:lvl1pPr>
              <a:lnSpc>
                <a:spcPts val="1300"/>
              </a:lnSpc>
              <a:spcBef>
                <a:spcPts val="0"/>
              </a:spcBef>
              <a:spcAft>
                <a:spcPts val="600"/>
              </a:spcAft>
              <a:defRPr sz="900" baseline="0">
                <a:latin typeface="+mn-lt"/>
              </a:defRPr>
            </a:lvl1pPr>
          </a:lstStyle>
          <a:p>
            <a:pPr lvl="0"/>
            <a:r>
              <a:rPr lang="en-US"/>
              <a:t>Edit Master text styles</a:t>
            </a:r>
          </a:p>
        </p:txBody>
      </p:sp>
      <p:sp>
        <p:nvSpPr>
          <p:cNvPr id="15" name="Title Placeholder - Mid"/>
          <p:cNvSpPr>
            <a:spLocks noGrp="1"/>
          </p:cNvSpPr>
          <p:nvPr>
            <p:ph type="title" hasCustomPrompt="1"/>
          </p:nvPr>
        </p:nvSpPr>
        <p:spPr>
          <a:xfrm>
            <a:off x="775854" y="914400"/>
            <a:ext cx="2456874" cy="1622425"/>
          </a:xfrm>
        </p:spPr>
        <p:txBody>
          <a:bodyPr anchor="b"/>
          <a:lstStyle/>
          <a:p>
            <a:r>
              <a:rPr lang="en-US" dirty="0"/>
              <a:t>Add Slide Title</a:t>
            </a:r>
          </a:p>
        </p:txBody>
      </p:sp>
    </p:spTree>
    <p:extLst>
      <p:ext uri="{BB962C8B-B14F-4D97-AF65-F5344CB8AC3E}">
        <p14:creationId xmlns:p14="http://schemas.microsoft.com/office/powerpoint/2010/main" val="442475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1828800"/>
            <a:ext cx="9396461"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6900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38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1" name="MathPattern">
            <a:extLst>
              <a:ext uri="{FF2B5EF4-FFF2-40B4-BE49-F238E27FC236}">
                <a16:creationId xmlns:a16="http://schemas.microsoft.com/office/drawing/2014/main" id="{D7A884B7-3BD8-4D62-9F2A-0D2C6061048F}"/>
              </a:ext>
            </a:extLst>
          </p:cNvPr>
          <p:cNvGrpSpPr>
            <a:grpSpLocks noChangeAspect="1"/>
          </p:cNvGrpSpPr>
          <p:nvPr userDrawn="1"/>
        </p:nvGrpSpPr>
        <p:grpSpPr>
          <a:xfrm>
            <a:off x="8658834" y="478631"/>
            <a:ext cx="2059966" cy="5443538"/>
            <a:chOff x="7729234" y="555626"/>
            <a:chExt cx="1820863" cy="5443538"/>
          </a:xfrm>
          <a:solidFill>
            <a:schemeClr val="accent1"/>
          </a:solidFill>
        </p:grpSpPr>
        <p:sp>
          <p:nvSpPr>
            <p:cNvPr id="42" name="Freeform 12">
              <a:extLst>
                <a:ext uri="{FF2B5EF4-FFF2-40B4-BE49-F238E27FC236}">
                  <a16:creationId xmlns:a16="http://schemas.microsoft.com/office/drawing/2014/main" id="{E2ECC85A-CD86-48F9-9A29-EC7BBED2E51B}"/>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3" name="Freeform 16">
              <a:extLst>
                <a:ext uri="{FF2B5EF4-FFF2-40B4-BE49-F238E27FC236}">
                  <a16:creationId xmlns:a16="http://schemas.microsoft.com/office/drawing/2014/main" id="{33BFB510-0753-4E3B-B66F-B9FACAD24D25}"/>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4" name="Freeform 17">
              <a:extLst>
                <a:ext uri="{FF2B5EF4-FFF2-40B4-BE49-F238E27FC236}">
                  <a16:creationId xmlns:a16="http://schemas.microsoft.com/office/drawing/2014/main" id="{44281755-4B4C-4674-A740-6068B1C1E4C3}"/>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5" name="Freeform 18">
              <a:extLst>
                <a:ext uri="{FF2B5EF4-FFF2-40B4-BE49-F238E27FC236}">
                  <a16:creationId xmlns:a16="http://schemas.microsoft.com/office/drawing/2014/main" id="{9C0DF1AE-5996-4182-B851-5C04D5B5348B}"/>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6" name="Freeform 19">
              <a:extLst>
                <a:ext uri="{FF2B5EF4-FFF2-40B4-BE49-F238E27FC236}">
                  <a16:creationId xmlns:a16="http://schemas.microsoft.com/office/drawing/2014/main" id="{35A86E40-EBE2-48AA-827F-1D8BA5E0C08F}"/>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7" name="Freeform 20">
              <a:extLst>
                <a:ext uri="{FF2B5EF4-FFF2-40B4-BE49-F238E27FC236}">
                  <a16:creationId xmlns:a16="http://schemas.microsoft.com/office/drawing/2014/main" id="{B83D0D47-95AF-44FB-BB03-9B5FD4E9D08B}"/>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8" name="Freeform 21">
              <a:extLst>
                <a:ext uri="{FF2B5EF4-FFF2-40B4-BE49-F238E27FC236}">
                  <a16:creationId xmlns:a16="http://schemas.microsoft.com/office/drawing/2014/main" id="{675C1AB9-9FB4-4FFF-A7A6-2F300683105E}"/>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9" name="Freeform 22">
              <a:extLst>
                <a:ext uri="{FF2B5EF4-FFF2-40B4-BE49-F238E27FC236}">
                  <a16:creationId xmlns:a16="http://schemas.microsoft.com/office/drawing/2014/main" id="{94FD2FB0-9E4B-4750-9058-A0009AF5F24A}"/>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0" name="Freeform 23">
              <a:extLst>
                <a:ext uri="{FF2B5EF4-FFF2-40B4-BE49-F238E27FC236}">
                  <a16:creationId xmlns:a16="http://schemas.microsoft.com/office/drawing/2014/main" id="{77D5D4E0-3A74-41E3-BE05-F5B12D6851CC}"/>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1" name="Freeform 24">
              <a:extLst>
                <a:ext uri="{FF2B5EF4-FFF2-40B4-BE49-F238E27FC236}">
                  <a16:creationId xmlns:a16="http://schemas.microsoft.com/office/drawing/2014/main" id="{3DB33AB4-5FCF-4024-BDBE-5C05D0DA1536}"/>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2" name="Freeform 25">
              <a:extLst>
                <a:ext uri="{FF2B5EF4-FFF2-40B4-BE49-F238E27FC236}">
                  <a16:creationId xmlns:a16="http://schemas.microsoft.com/office/drawing/2014/main" id="{C5FD8DBC-429E-4C71-A45C-01A3B0E6E432}"/>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3" name="Freeform 26">
              <a:extLst>
                <a:ext uri="{FF2B5EF4-FFF2-40B4-BE49-F238E27FC236}">
                  <a16:creationId xmlns:a16="http://schemas.microsoft.com/office/drawing/2014/main" id="{655D408F-D82D-44D0-ACC8-BD23771F279B}"/>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4" name="Freeform 27">
              <a:extLst>
                <a:ext uri="{FF2B5EF4-FFF2-40B4-BE49-F238E27FC236}">
                  <a16:creationId xmlns:a16="http://schemas.microsoft.com/office/drawing/2014/main" id="{2AB79ADE-BA67-4149-B61C-78C96E6FD6DF}"/>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5" name="Freeform 28">
              <a:extLst>
                <a:ext uri="{FF2B5EF4-FFF2-40B4-BE49-F238E27FC236}">
                  <a16:creationId xmlns:a16="http://schemas.microsoft.com/office/drawing/2014/main" id="{5ABB7F25-EAB3-491F-B2E2-C284A727D1D8}"/>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6" name="Freeform 29">
              <a:extLst>
                <a:ext uri="{FF2B5EF4-FFF2-40B4-BE49-F238E27FC236}">
                  <a16:creationId xmlns:a16="http://schemas.microsoft.com/office/drawing/2014/main" id="{68A3BC22-0B70-4B21-B9B1-BF4DDA32D8A4}"/>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7" name="Freeform 30">
              <a:extLst>
                <a:ext uri="{FF2B5EF4-FFF2-40B4-BE49-F238E27FC236}">
                  <a16:creationId xmlns:a16="http://schemas.microsoft.com/office/drawing/2014/main" id="{BE9CD57B-CBB1-4BDF-8FFC-CF312715575D}"/>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8" name="Freeform 31">
              <a:extLst>
                <a:ext uri="{FF2B5EF4-FFF2-40B4-BE49-F238E27FC236}">
                  <a16:creationId xmlns:a16="http://schemas.microsoft.com/office/drawing/2014/main" id="{79051D14-DB9F-4E85-91A7-05D5B46F1F9E}"/>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9" name="Freeform 32">
              <a:extLst>
                <a:ext uri="{FF2B5EF4-FFF2-40B4-BE49-F238E27FC236}">
                  <a16:creationId xmlns:a16="http://schemas.microsoft.com/office/drawing/2014/main" id="{DBB5A215-72B8-4848-9E6D-632AF90C18C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0" name="Freeform 33">
              <a:extLst>
                <a:ext uri="{FF2B5EF4-FFF2-40B4-BE49-F238E27FC236}">
                  <a16:creationId xmlns:a16="http://schemas.microsoft.com/office/drawing/2014/main" id="{B66FCF56-E3D1-46E7-871E-A1154F77D9A3}"/>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1" name="Freeform 34">
              <a:extLst>
                <a:ext uri="{FF2B5EF4-FFF2-40B4-BE49-F238E27FC236}">
                  <a16:creationId xmlns:a16="http://schemas.microsoft.com/office/drawing/2014/main" id="{771F5468-665D-4C40-BD46-D8B9A1C2E8B2}"/>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2" name="Freeform 35">
              <a:extLst>
                <a:ext uri="{FF2B5EF4-FFF2-40B4-BE49-F238E27FC236}">
                  <a16:creationId xmlns:a16="http://schemas.microsoft.com/office/drawing/2014/main" id="{648C5C24-3D3C-4F0B-8F04-08E5B6973F01}"/>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3" name="Freeform 36">
              <a:extLst>
                <a:ext uri="{FF2B5EF4-FFF2-40B4-BE49-F238E27FC236}">
                  <a16:creationId xmlns:a16="http://schemas.microsoft.com/office/drawing/2014/main" id="{3489F376-71D0-4B7C-B08F-F10434732764}"/>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4" name="Freeform 37">
              <a:extLst>
                <a:ext uri="{FF2B5EF4-FFF2-40B4-BE49-F238E27FC236}">
                  <a16:creationId xmlns:a16="http://schemas.microsoft.com/office/drawing/2014/main" id="{BE21E946-7225-4D2B-9889-B8157DA36AF2}"/>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5" name="Freeform 38">
              <a:extLst>
                <a:ext uri="{FF2B5EF4-FFF2-40B4-BE49-F238E27FC236}">
                  <a16:creationId xmlns:a16="http://schemas.microsoft.com/office/drawing/2014/main" id="{1E1BE415-C989-4EB7-BE05-6307C69179EB}"/>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66" name="MOSS ADAMS Logo">
            <a:extLst>
              <a:ext uri="{FF2B5EF4-FFF2-40B4-BE49-F238E27FC236}">
                <a16:creationId xmlns:a16="http://schemas.microsoft.com/office/drawing/2014/main" id="{804FC722-E4C0-4E46-98CB-21E0E769A174}"/>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024586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38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pPr lvl="0"/>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1" name="MathPattern">
            <a:extLst>
              <a:ext uri="{FF2B5EF4-FFF2-40B4-BE49-F238E27FC236}">
                <a16:creationId xmlns:a16="http://schemas.microsoft.com/office/drawing/2014/main" id="{F5ED5468-826B-4660-A802-68E3549F23CD}"/>
              </a:ext>
            </a:extLst>
          </p:cNvPr>
          <p:cNvGrpSpPr>
            <a:grpSpLocks noChangeAspect="1"/>
          </p:cNvGrpSpPr>
          <p:nvPr userDrawn="1"/>
        </p:nvGrpSpPr>
        <p:grpSpPr>
          <a:xfrm>
            <a:off x="8658834" y="478631"/>
            <a:ext cx="2059966" cy="5443538"/>
            <a:chOff x="7729234" y="555626"/>
            <a:chExt cx="1820863" cy="5443538"/>
          </a:xfrm>
          <a:solidFill>
            <a:schemeClr val="accent2"/>
          </a:solidFill>
        </p:grpSpPr>
        <p:sp>
          <p:nvSpPr>
            <p:cNvPr id="42" name="Freeform 12">
              <a:extLst>
                <a:ext uri="{FF2B5EF4-FFF2-40B4-BE49-F238E27FC236}">
                  <a16:creationId xmlns:a16="http://schemas.microsoft.com/office/drawing/2014/main" id="{FC24D84D-48CE-43A9-B6C9-768CAAE27EC7}"/>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3" name="Freeform 16">
              <a:extLst>
                <a:ext uri="{FF2B5EF4-FFF2-40B4-BE49-F238E27FC236}">
                  <a16:creationId xmlns:a16="http://schemas.microsoft.com/office/drawing/2014/main" id="{76E05544-8950-4E1B-B416-F94CB86D0729}"/>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4" name="Freeform 17">
              <a:extLst>
                <a:ext uri="{FF2B5EF4-FFF2-40B4-BE49-F238E27FC236}">
                  <a16:creationId xmlns:a16="http://schemas.microsoft.com/office/drawing/2014/main" id="{64F3180B-C155-40A7-AFFD-C746BD28982B}"/>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5" name="Freeform 18">
              <a:extLst>
                <a:ext uri="{FF2B5EF4-FFF2-40B4-BE49-F238E27FC236}">
                  <a16:creationId xmlns:a16="http://schemas.microsoft.com/office/drawing/2014/main" id="{281F8779-4004-4F04-89D0-8E42648472D2}"/>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6" name="Freeform 19">
              <a:extLst>
                <a:ext uri="{FF2B5EF4-FFF2-40B4-BE49-F238E27FC236}">
                  <a16:creationId xmlns:a16="http://schemas.microsoft.com/office/drawing/2014/main" id="{19419EE6-0023-40D6-A894-178F149CDA5C}"/>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7" name="Freeform 20">
              <a:extLst>
                <a:ext uri="{FF2B5EF4-FFF2-40B4-BE49-F238E27FC236}">
                  <a16:creationId xmlns:a16="http://schemas.microsoft.com/office/drawing/2014/main" id="{0250E15C-CFDF-41A4-8871-502119F7C541}"/>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8" name="Freeform 21">
              <a:extLst>
                <a:ext uri="{FF2B5EF4-FFF2-40B4-BE49-F238E27FC236}">
                  <a16:creationId xmlns:a16="http://schemas.microsoft.com/office/drawing/2014/main" id="{170F9E0C-6B20-4F92-9D28-67FE95BC6062}"/>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9" name="Freeform 22">
              <a:extLst>
                <a:ext uri="{FF2B5EF4-FFF2-40B4-BE49-F238E27FC236}">
                  <a16:creationId xmlns:a16="http://schemas.microsoft.com/office/drawing/2014/main" id="{4280F9AD-560B-4075-BE59-70643CB7E574}"/>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0" name="Freeform 23">
              <a:extLst>
                <a:ext uri="{FF2B5EF4-FFF2-40B4-BE49-F238E27FC236}">
                  <a16:creationId xmlns:a16="http://schemas.microsoft.com/office/drawing/2014/main" id="{E5025DEA-A043-4873-8A44-8E0B117BC680}"/>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1" name="Freeform 24">
              <a:extLst>
                <a:ext uri="{FF2B5EF4-FFF2-40B4-BE49-F238E27FC236}">
                  <a16:creationId xmlns:a16="http://schemas.microsoft.com/office/drawing/2014/main" id="{25CB349C-AA8E-4BA6-A94F-2C975AEF1D3B}"/>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2" name="Freeform 25">
              <a:extLst>
                <a:ext uri="{FF2B5EF4-FFF2-40B4-BE49-F238E27FC236}">
                  <a16:creationId xmlns:a16="http://schemas.microsoft.com/office/drawing/2014/main" id="{71E1AB20-2ED8-45D5-ADF5-DDF428BDEA0E}"/>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3" name="Freeform 26">
              <a:extLst>
                <a:ext uri="{FF2B5EF4-FFF2-40B4-BE49-F238E27FC236}">
                  <a16:creationId xmlns:a16="http://schemas.microsoft.com/office/drawing/2014/main" id="{7CB4C17A-8AAB-4E7D-92C4-8BC6DA7E680C}"/>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4" name="Freeform 27">
              <a:extLst>
                <a:ext uri="{FF2B5EF4-FFF2-40B4-BE49-F238E27FC236}">
                  <a16:creationId xmlns:a16="http://schemas.microsoft.com/office/drawing/2014/main" id="{A4F9C079-EF40-4D03-BC4E-8F7A0112FA71}"/>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5" name="Freeform 28">
              <a:extLst>
                <a:ext uri="{FF2B5EF4-FFF2-40B4-BE49-F238E27FC236}">
                  <a16:creationId xmlns:a16="http://schemas.microsoft.com/office/drawing/2014/main" id="{15790598-E28F-4AFC-9530-1F5AF201E35E}"/>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6" name="Freeform 29">
              <a:extLst>
                <a:ext uri="{FF2B5EF4-FFF2-40B4-BE49-F238E27FC236}">
                  <a16:creationId xmlns:a16="http://schemas.microsoft.com/office/drawing/2014/main" id="{C23ACDD8-23C4-4528-8341-A2359866401F}"/>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7" name="Freeform 30">
              <a:extLst>
                <a:ext uri="{FF2B5EF4-FFF2-40B4-BE49-F238E27FC236}">
                  <a16:creationId xmlns:a16="http://schemas.microsoft.com/office/drawing/2014/main" id="{79BC9030-ED71-4D77-A7FE-43D084F04767}"/>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8" name="Freeform 31">
              <a:extLst>
                <a:ext uri="{FF2B5EF4-FFF2-40B4-BE49-F238E27FC236}">
                  <a16:creationId xmlns:a16="http://schemas.microsoft.com/office/drawing/2014/main" id="{1B6840FE-AF2C-40B2-8CB1-334A838CD96D}"/>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9" name="Freeform 32">
              <a:extLst>
                <a:ext uri="{FF2B5EF4-FFF2-40B4-BE49-F238E27FC236}">
                  <a16:creationId xmlns:a16="http://schemas.microsoft.com/office/drawing/2014/main" id="{207FA43E-9027-4E39-A00A-D3490C8CD10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0" name="Freeform 33">
              <a:extLst>
                <a:ext uri="{FF2B5EF4-FFF2-40B4-BE49-F238E27FC236}">
                  <a16:creationId xmlns:a16="http://schemas.microsoft.com/office/drawing/2014/main" id="{C03F0D52-6F9B-436B-AC01-E9553D95E09A}"/>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1" name="Freeform 34">
              <a:extLst>
                <a:ext uri="{FF2B5EF4-FFF2-40B4-BE49-F238E27FC236}">
                  <a16:creationId xmlns:a16="http://schemas.microsoft.com/office/drawing/2014/main" id="{5F9978B8-C559-4CEC-81C1-DEC1DE8DBF3A}"/>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2" name="Freeform 35">
              <a:extLst>
                <a:ext uri="{FF2B5EF4-FFF2-40B4-BE49-F238E27FC236}">
                  <a16:creationId xmlns:a16="http://schemas.microsoft.com/office/drawing/2014/main" id="{B1FB4BEA-B780-4FD0-BB25-871A45DA3E4A}"/>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3" name="Freeform 36">
              <a:extLst>
                <a:ext uri="{FF2B5EF4-FFF2-40B4-BE49-F238E27FC236}">
                  <a16:creationId xmlns:a16="http://schemas.microsoft.com/office/drawing/2014/main" id="{B1305BA8-6BCF-49FC-863E-0D7885CA18EA}"/>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4" name="Freeform 37">
              <a:extLst>
                <a:ext uri="{FF2B5EF4-FFF2-40B4-BE49-F238E27FC236}">
                  <a16:creationId xmlns:a16="http://schemas.microsoft.com/office/drawing/2014/main" id="{7E26F407-A6CE-48A1-AFFF-C2F538FEA9ED}"/>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5" name="Freeform 38">
              <a:extLst>
                <a:ext uri="{FF2B5EF4-FFF2-40B4-BE49-F238E27FC236}">
                  <a16:creationId xmlns:a16="http://schemas.microsoft.com/office/drawing/2014/main" id="{39D505BE-16D7-4493-88A3-FC17CB83E4BF}"/>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66" name="MOSS ADAMS Logo">
            <a:extLst>
              <a:ext uri="{FF2B5EF4-FFF2-40B4-BE49-F238E27FC236}">
                <a16:creationId xmlns:a16="http://schemas.microsoft.com/office/drawing/2014/main" id="{31A692E2-30FD-4C6D-AB09-19074A143F09}"/>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75953557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p:cSld name="Title - Section">
    <p:spTree>
      <p:nvGrpSpPr>
        <p:cNvPr id="1" name=""/>
        <p:cNvGrpSpPr/>
        <p:nvPr/>
      </p:nvGrpSpPr>
      <p:grpSpPr>
        <a:xfrm>
          <a:off x="0" y="0"/>
          <a:ext cx="0" cy="0"/>
          <a:chOff x="0" y="0"/>
          <a:chExt cx="0" cy="0"/>
        </a:xfrm>
      </p:grpSpPr>
      <p:sp>
        <p:nvSpPr>
          <p:cNvPr id="5" name="Footer Placeholder"/>
          <p:cNvSpPr txBox="1">
            <a:spLocks/>
          </p:cNvSpPr>
          <p:nvPr/>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accent1"/>
                </a:solidFill>
              </a:defRPr>
            </a:lvl1pPr>
          </a:lstStyle>
          <a:p>
            <a:r>
              <a:rPr lang="en-US" dirty="0"/>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ooter Placeholder">
            <a:extLst>
              <a:ext uri="{FF2B5EF4-FFF2-40B4-BE49-F238E27FC236}">
                <a16:creationId xmlns:a16="http://schemas.microsoft.com/office/drawing/2014/main" id="{80B32BF1-B292-43CD-9300-422BA2899A04}"/>
              </a:ext>
            </a:extLst>
          </p:cNvP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23" name="RuleLine - Mid">
            <a:extLst>
              <a:ext uri="{FF2B5EF4-FFF2-40B4-BE49-F238E27FC236}">
                <a16:creationId xmlns:a16="http://schemas.microsoft.com/office/drawing/2014/main" id="{E3FF7C54-1A3D-444B-837E-7B591270DFC3}"/>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reeform 12">
            <a:extLst>
              <a:ext uri="{FF2B5EF4-FFF2-40B4-BE49-F238E27FC236}">
                <a16:creationId xmlns:a16="http://schemas.microsoft.com/office/drawing/2014/main" id="{D8E98CD7-27BC-4E6C-A454-A0498D63EBE3}"/>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5" name="MathPattern">
            <a:extLst>
              <a:ext uri="{FF2B5EF4-FFF2-40B4-BE49-F238E27FC236}">
                <a16:creationId xmlns:a16="http://schemas.microsoft.com/office/drawing/2014/main" id="{2410500E-E386-4176-A121-78CD587F66C3}"/>
              </a:ext>
            </a:extLst>
          </p:cNvPr>
          <p:cNvGrpSpPr>
            <a:grpSpLocks noChangeAspect="1"/>
          </p:cNvGrpSpPr>
          <p:nvPr userDrawn="1"/>
        </p:nvGrpSpPr>
        <p:grpSpPr>
          <a:xfrm>
            <a:off x="4489091" y="76199"/>
            <a:ext cx="6308555" cy="1515534"/>
            <a:chOff x="5592762" y="50799"/>
            <a:chExt cx="4064000" cy="976314"/>
          </a:xfrm>
        </p:grpSpPr>
        <p:sp>
          <p:nvSpPr>
            <p:cNvPr id="26" name="Freeform 9">
              <a:extLst>
                <a:ext uri="{FF2B5EF4-FFF2-40B4-BE49-F238E27FC236}">
                  <a16:creationId xmlns:a16="http://schemas.microsoft.com/office/drawing/2014/main" id="{FE2C9241-7DA0-4123-92D5-8118663D17DE}"/>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a:extLst>
                <a:ext uri="{FF2B5EF4-FFF2-40B4-BE49-F238E27FC236}">
                  <a16:creationId xmlns:a16="http://schemas.microsoft.com/office/drawing/2014/main" id="{40C92AA4-B50C-4B07-90CA-F62A0226AE09}"/>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1">
              <a:extLst>
                <a:ext uri="{FF2B5EF4-FFF2-40B4-BE49-F238E27FC236}">
                  <a16:creationId xmlns:a16="http://schemas.microsoft.com/office/drawing/2014/main" id="{CB6C776D-DC5E-4E7D-8A1B-7BCEF83FE1AE}"/>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2">
              <a:extLst>
                <a:ext uri="{FF2B5EF4-FFF2-40B4-BE49-F238E27FC236}">
                  <a16:creationId xmlns:a16="http://schemas.microsoft.com/office/drawing/2014/main" id="{EFDCC089-0DAC-4E8B-97C9-07DEE6AB6EEC}"/>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3">
              <a:extLst>
                <a:ext uri="{FF2B5EF4-FFF2-40B4-BE49-F238E27FC236}">
                  <a16:creationId xmlns:a16="http://schemas.microsoft.com/office/drawing/2014/main" id="{0AB66C62-6678-4A3E-9508-169119D6DB8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14">
              <a:extLst>
                <a:ext uri="{FF2B5EF4-FFF2-40B4-BE49-F238E27FC236}">
                  <a16:creationId xmlns:a16="http://schemas.microsoft.com/office/drawing/2014/main" id="{174E9044-5C42-4E22-BB98-26FAD89AFF90}"/>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5">
              <a:extLst>
                <a:ext uri="{FF2B5EF4-FFF2-40B4-BE49-F238E27FC236}">
                  <a16:creationId xmlns:a16="http://schemas.microsoft.com/office/drawing/2014/main" id="{42485FC0-AABC-48CE-BB67-B3381139C0DD}"/>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6">
              <a:extLst>
                <a:ext uri="{FF2B5EF4-FFF2-40B4-BE49-F238E27FC236}">
                  <a16:creationId xmlns:a16="http://schemas.microsoft.com/office/drawing/2014/main" id="{E72D019D-96DB-43AE-8107-B4E16122844B}"/>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17">
              <a:extLst>
                <a:ext uri="{FF2B5EF4-FFF2-40B4-BE49-F238E27FC236}">
                  <a16:creationId xmlns:a16="http://schemas.microsoft.com/office/drawing/2014/main" id="{626A416A-A409-4CCB-ADC5-24EE822975C0}"/>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8">
              <a:extLst>
                <a:ext uri="{FF2B5EF4-FFF2-40B4-BE49-F238E27FC236}">
                  <a16:creationId xmlns:a16="http://schemas.microsoft.com/office/drawing/2014/main" id="{0E844471-75A4-4FC3-8806-580DE59FFAD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19">
              <a:extLst>
                <a:ext uri="{FF2B5EF4-FFF2-40B4-BE49-F238E27FC236}">
                  <a16:creationId xmlns:a16="http://schemas.microsoft.com/office/drawing/2014/main" id="{A367F98C-B08F-4838-A353-228EA1A9F809}"/>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0">
              <a:extLst>
                <a:ext uri="{FF2B5EF4-FFF2-40B4-BE49-F238E27FC236}">
                  <a16:creationId xmlns:a16="http://schemas.microsoft.com/office/drawing/2014/main" id="{C3428B9F-7A51-4E58-9E6C-19C5D339DEAE}"/>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957551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tx2"/>
                </a:solidFill>
              </a:defRPr>
            </a:lvl1pPr>
          </a:lstStyle>
          <a:p>
            <a:r>
              <a:rPr lang="en-US" dirty="0"/>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cxnSp>
        <p:nvCxnSpPr>
          <p:cNvPr id="22" name="RuleLine - Mid">
            <a:extLst>
              <a:ext uri="{FF2B5EF4-FFF2-40B4-BE49-F238E27FC236}">
                <a16:creationId xmlns:a16="http://schemas.microsoft.com/office/drawing/2014/main" id="{C2A117E8-7FA2-46B3-A50F-23150DBD55B5}"/>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12">
            <a:extLst>
              <a:ext uri="{FF2B5EF4-FFF2-40B4-BE49-F238E27FC236}">
                <a16:creationId xmlns:a16="http://schemas.microsoft.com/office/drawing/2014/main" id="{BAA5D8E7-888B-43F7-8913-4A9F3038AC22}"/>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24" name="MathPattern">
            <a:extLst>
              <a:ext uri="{FF2B5EF4-FFF2-40B4-BE49-F238E27FC236}">
                <a16:creationId xmlns:a16="http://schemas.microsoft.com/office/drawing/2014/main" id="{BD22DDE4-0DDE-4B5F-81D9-73FE0B6E5E49}"/>
              </a:ext>
            </a:extLst>
          </p:cNvPr>
          <p:cNvGrpSpPr>
            <a:grpSpLocks noChangeAspect="1"/>
          </p:cNvGrpSpPr>
          <p:nvPr userDrawn="1"/>
        </p:nvGrpSpPr>
        <p:grpSpPr>
          <a:xfrm>
            <a:off x="4489091" y="76199"/>
            <a:ext cx="6308555" cy="1515534"/>
            <a:chOff x="5592762" y="50799"/>
            <a:chExt cx="4064000" cy="976314"/>
          </a:xfrm>
        </p:grpSpPr>
        <p:sp>
          <p:nvSpPr>
            <p:cNvPr id="25" name="Freeform 9">
              <a:extLst>
                <a:ext uri="{FF2B5EF4-FFF2-40B4-BE49-F238E27FC236}">
                  <a16:creationId xmlns:a16="http://schemas.microsoft.com/office/drawing/2014/main" id="{35FE1B9E-863C-40A6-89D0-7E58768BB5C5}"/>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0">
              <a:extLst>
                <a:ext uri="{FF2B5EF4-FFF2-40B4-BE49-F238E27FC236}">
                  <a16:creationId xmlns:a16="http://schemas.microsoft.com/office/drawing/2014/main" id="{E43F0EFF-AAAB-4307-8930-900EEF706CA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1">
              <a:extLst>
                <a:ext uri="{FF2B5EF4-FFF2-40B4-BE49-F238E27FC236}">
                  <a16:creationId xmlns:a16="http://schemas.microsoft.com/office/drawing/2014/main" id="{080D3CF5-37F5-4B91-8109-0531029E5E9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2">
              <a:extLst>
                <a:ext uri="{FF2B5EF4-FFF2-40B4-BE49-F238E27FC236}">
                  <a16:creationId xmlns:a16="http://schemas.microsoft.com/office/drawing/2014/main" id="{558AC462-1F4E-4DA3-8C85-88CF8E0CBAD4}"/>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3">
              <a:extLst>
                <a:ext uri="{FF2B5EF4-FFF2-40B4-BE49-F238E27FC236}">
                  <a16:creationId xmlns:a16="http://schemas.microsoft.com/office/drawing/2014/main" id="{DF1055E9-C3AB-4616-98AF-30677802601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4">
              <a:extLst>
                <a:ext uri="{FF2B5EF4-FFF2-40B4-BE49-F238E27FC236}">
                  <a16:creationId xmlns:a16="http://schemas.microsoft.com/office/drawing/2014/main" id="{8AC541F4-EB57-48D0-BEB6-8201975CEF6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15">
              <a:extLst>
                <a:ext uri="{FF2B5EF4-FFF2-40B4-BE49-F238E27FC236}">
                  <a16:creationId xmlns:a16="http://schemas.microsoft.com/office/drawing/2014/main" id="{75D0D719-05F6-45E4-AA53-423B7E7590A9}"/>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6">
              <a:extLst>
                <a:ext uri="{FF2B5EF4-FFF2-40B4-BE49-F238E27FC236}">
                  <a16:creationId xmlns:a16="http://schemas.microsoft.com/office/drawing/2014/main" id="{79ADADDC-32AD-4B07-A67B-8CFA69521A10}"/>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1725A01E-9342-4F51-BD5A-F2F4B448FDA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18">
              <a:extLst>
                <a:ext uri="{FF2B5EF4-FFF2-40B4-BE49-F238E27FC236}">
                  <a16:creationId xmlns:a16="http://schemas.microsoft.com/office/drawing/2014/main" id="{CE4391AA-5729-4E4B-A10D-657F68A2D9DB}"/>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9">
              <a:extLst>
                <a:ext uri="{FF2B5EF4-FFF2-40B4-BE49-F238E27FC236}">
                  <a16:creationId xmlns:a16="http://schemas.microsoft.com/office/drawing/2014/main" id="{FE175BAC-F18B-4C26-A904-4E5F6E789D84}"/>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8305CFB0-3350-42E4-BFEC-2D50CE30D72F}"/>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8167580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Agenda + Image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TextBox 3">
            <a:extLst>
              <a:ext uri="{FF2B5EF4-FFF2-40B4-BE49-F238E27FC236}">
                <a16:creationId xmlns:a16="http://schemas.microsoft.com/office/drawing/2014/main" id="{7DE18447-951B-4168-8015-5AC22BBB7161}"/>
              </a:ext>
            </a:extLst>
          </p:cNvPr>
          <p:cNvSpPr txBox="1"/>
          <p:nvPr/>
        </p:nvSpPr>
        <p:spPr>
          <a:xfrm>
            <a:off x="5619565" y="549528"/>
            <a:ext cx="5099235" cy="719091"/>
          </a:xfrm>
          <a:prstGeom prst="rect">
            <a:avLst/>
          </a:prstGeom>
          <a:noFill/>
        </p:spPr>
        <p:txBody>
          <a:bodyPr wrap="square" lIns="0" tIns="0" rIns="0" bIns="0" rtlCol="0">
            <a:noAutofit/>
          </a:bodyPr>
          <a:lstStyle/>
          <a:p>
            <a:pPr marL="0" indent="0" algn="r">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455090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16" name="Table 6">
            <a:extLst>
              <a:ext uri="{FF2B5EF4-FFF2-40B4-BE49-F238E27FC236}">
                <a16:creationId xmlns:a16="http://schemas.microsoft.com/office/drawing/2014/main" id="{0F678F61-1FAE-4EEC-9E0A-7328E8570AB9}"/>
              </a:ext>
            </a:extLst>
          </p:cNvPr>
          <p:cNvGraphicFramePr>
            <a:graphicFrameLocks/>
          </p:cNvGraphicFramePr>
          <p:nvPr>
            <p:extLst>
              <p:ext uri="{D42A27DB-BD31-4B8C-83A1-F6EECF244321}">
                <p14:modId xmlns:p14="http://schemas.microsoft.com/office/powerpoint/2010/main" val="1601236790"/>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
        <p:nvSpPr>
          <p:cNvPr id="9" name="Text Placeholder 8">
            <a:extLst>
              <a:ext uri="{FF2B5EF4-FFF2-40B4-BE49-F238E27FC236}">
                <a16:creationId xmlns:a16="http://schemas.microsoft.com/office/drawing/2014/main" id="{0935E219-D78F-4D52-A57D-630EEE586F3E}"/>
              </a:ext>
            </a:extLst>
          </p:cNvPr>
          <p:cNvSpPr>
            <a:spLocks noGrp="1"/>
          </p:cNvSpPr>
          <p:nvPr>
            <p:ph type="body" sz="quarter" idx="38" hasCustomPrompt="1"/>
          </p:nvPr>
        </p:nvSpPr>
        <p:spPr>
          <a:xfrm>
            <a:off x="5485701" y="1945364"/>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18" name="Text Placeholder 8">
            <a:extLst>
              <a:ext uri="{FF2B5EF4-FFF2-40B4-BE49-F238E27FC236}">
                <a16:creationId xmlns:a16="http://schemas.microsoft.com/office/drawing/2014/main" id="{C51FDAE7-7F6B-4111-A633-2D66CA739A97}"/>
              </a:ext>
            </a:extLst>
          </p:cNvPr>
          <p:cNvSpPr>
            <a:spLocks noGrp="1"/>
          </p:cNvSpPr>
          <p:nvPr>
            <p:ph type="body" sz="quarter" idx="39" hasCustomPrompt="1"/>
          </p:nvPr>
        </p:nvSpPr>
        <p:spPr>
          <a:xfrm>
            <a:off x="5485700" y="2788818"/>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19" name="Text Placeholder 8">
            <a:extLst>
              <a:ext uri="{FF2B5EF4-FFF2-40B4-BE49-F238E27FC236}">
                <a16:creationId xmlns:a16="http://schemas.microsoft.com/office/drawing/2014/main" id="{A578C8BF-7658-4BB8-850D-5F1D846388D4}"/>
              </a:ext>
            </a:extLst>
          </p:cNvPr>
          <p:cNvSpPr>
            <a:spLocks noGrp="1"/>
          </p:cNvSpPr>
          <p:nvPr>
            <p:ph type="body" sz="quarter" idx="40" hasCustomPrompt="1"/>
          </p:nvPr>
        </p:nvSpPr>
        <p:spPr>
          <a:xfrm>
            <a:off x="5485699" y="361207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0" name="Text Placeholder 8">
            <a:extLst>
              <a:ext uri="{FF2B5EF4-FFF2-40B4-BE49-F238E27FC236}">
                <a16:creationId xmlns:a16="http://schemas.microsoft.com/office/drawing/2014/main" id="{E567B3C4-D781-4229-BBF1-2A22FD99B2DB}"/>
              </a:ext>
            </a:extLst>
          </p:cNvPr>
          <p:cNvSpPr>
            <a:spLocks noGrp="1"/>
          </p:cNvSpPr>
          <p:nvPr>
            <p:ph type="body" sz="quarter" idx="41" hasCustomPrompt="1"/>
          </p:nvPr>
        </p:nvSpPr>
        <p:spPr>
          <a:xfrm>
            <a:off x="5485698" y="4435322"/>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1" name="Text Placeholder 8">
            <a:extLst>
              <a:ext uri="{FF2B5EF4-FFF2-40B4-BE49-F238E27FC236}">
                <a16:creationId xmlns:a16="http://schemas.microsoft.com/office/drawing/2014/main" id="{4432867F-5BF3-412C-848C-A9376B2EAF02}"/>
              </a:ext>
            </a:extLst>
          </p:cNvPr>
          <p:cNvSpPr>
            <a:spLocks noGrp="1"/>
          </p:cNvSpPr>
          <p:nvPr>
            <p:ph type="body" sz="quarter" idx="42" hasCustomPrompt="1"/>
          </p:nvPr>
        </p:nvSpPr>
        <p:spPr>
          <a:xfrm>
            <a:off x="5485697" y="524538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cxnSp>
        <p:nvCxnSpPr>
          <p:cNvPr id="22" name="RuleLine - Mid" hidden="1">
            <a:extLst>
              <a:ext uri="{FF2B5EF4-FFF2-40B4-BE49-F238E27FC236}">
                <a16:creationId xmlns:a16="http://schemas.microsoft.com/office/drawing/2014/main" id="{4E9890D5-3FD1-41D5-8AC3-1FFB981DFA3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087CB9E-4D52-43CB-9DF9-2F3A04B9D1A9}"/>
              </a:ext>
            </a:extLst>
          </p:cNvPr>
          <p:cNvSpPr txBox="1"/>
          <p:nvPr userDrawn="1"/>
        </p:nvSpPr>
        <p:spPr>
          <a:xfrm>
            <a:off x="5619565" y="549528"/>
            <a:ext cx="5099235" cy="719091"/>
          </a:xfrm>
          <a:prstGeom prst="rect">
            <a:avLst/>
          </a:prstGeom>
          <a:noFill/>
        </p:spPr>
        <p:txBody>
          <a:bodyPr wrap="square" lIns="0" tIns="0" rIns="0" bIns="0" rtlCol="0">
            <a:noAutofit/>
          </a:bodyPr>
          <a:lstStyle/>
          <a:p>
            <a:pPr marL="0" indent="0" algn="r">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24" name="GRAPHIC - MathCompass">
            <a:extLst>
              <a:ext uri="{FF2B5EF4-FFF2-40B4-BE49-F238E27FC236}">
                <a16:creationId xmlns:a16="http://schemas.microsoft.com/office/drawing/2014/main" id="{CCF0AFBE-4081-4AC1-954B-712B6427DE4E}"/>
              </a:ext>
            </a:extLst>
          </p:cNvPr>
          <p:cNvGrpSpPr>
            <a:grpSpLocks noChangeAspect="1"/>
          </p:cNvGrpSpPr>
          <p:nvPr userDrawn="1"/>
        </p:nvGrpSpPr>
        <p:grpSpPr>
          <a:xfrm>
            <a:off x="4550901" y="594360"/>
            <a:ext cx="552577" cy="548640"/>
            <a:chOff x="5423543" y="1158469"/>
            <a:chExt cx="1103529" cy="1095666"/>
          </a:xfrm>
          <a:solidFill>
            <a:schemeClr val="accent2"/>
          </a:solidFill>
        </p:grpSpPr>
        <p:sp>
          <p:nvSpPr>
            <p:cNvPr id="25" name="/ (South)">
              <a:extLst>
                <a:ext uri="{FF2B5EF4-FFF2-40B4-BE49-F238E27FC236}">
                  <a16:creationId xmlns:a16="http://schemas.microsoft.com/office/drawing/2014/main" id="{906262ED-C85F-4D08-8B0C-5FFDB291157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 (East)">
              <a:extLst>
                <a:ext uri="{FF2B5EF4-FFF2-40B4-BE49-F238E27FC236}">
                  <a16:creationId xmlns:a16="http://schemas.microsoft.com/office/drawing/2014/main" id="{BB3B2D00-5B60-4837-81D0-D97B64ABE31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x (North)">
              <a:extLst>
                <a:ext uri="{FF2B5EF4-FFF2-40B4-BE49-F238E27FC236}">
                  <a16:creationId xmlns:a16="http://schemas.microsoft.com/office/drawing/2014/main" id="{75684A3A-4E23-4547-A6BD-8AD79C892CF5}"/>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8" name="+ (West)">
              <a:extLst>
                <a:ext uri="{FF2B5EF4-FFF2-40B4-BE49-F238E27FC236}">
                  <a16:creationId xmlns:a16="http://schemas.microsoft.com/office/drawing/2014/main" id="{5AE1739E-A828-4CA2-BE1D-BB018601F21A}"/>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29" name="Table 6">
            <a:extLst>
              <a:ext uri="{FF2B5EF4-FFF2-40B4-BE49-F238E27FC236}">
                <a16:creationId xmlns:a16="http://schemas.microsoft.com/office/drawing/2014/main" id="{FDD8BBFA-5047-436C-8CD7-18BA49B0AF54}"/>
              </a:ext>
            </a:extLst>
          </p:cNvPr>
          <p:cNvGraphicFramePr>
            <a:graphicFrameLocks/>
          </p:cNvGraphicFramePr>
          <p:nvPr userDrawn="1">
            <p:extLst>
              <p:ext uri="{D42A27DB-BD31-4B8C-83A1-F6EECF244321}">
                <p14:modId xmlns:p14="http://schemas.microsoft.com/office/powerpoint/2010/main" val="3892230857"/>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Tree>
    <p:extLst>
      <p:ext uri="{BB962C8B-B14F-4D97-AF65-F5344CB8AC3E}">
        <p14:creationId xmlns:p14="http://schemas.microsoft.com/office/powerpoint/2010/main" val="6414217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Agenda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4" name="TextBox 3">
            <a:extLst>
              <a:ext uri="{FF2B5EF4-FFF2-40B4-BE49-F238E27FC236}">
                <a16:creationId xmlns:a16="http://schemas.microsoft.com/office/drawing/2014/main" id="{7DE18447-951B-4168-8015-5AC22BBB7161}"/>
              </a:ext>
            </a:extLst>
          </p:cNvPr>
          <p:cNvSpPr txBox="1"/>
          <p:nvPr/>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1009164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19" name="Table 6">
            <a:extLst>
              <a:ext uri="{FF2B5EF4-FFF2-40B4-BE49-F238E27FC236}">
                <a16:creationId xmlns:a16="http://schemas.microsoft.com/office/drawing/2014/main" id="{B339CDCD-8363-4D97-B666-E2A747D2BE56}"/>
              </a:ext>
            </a:extLst>
          </p:cNvPr>
          <p:cNvGraphicFramePr>
            <a:graphicFrameLocks/>
          </p:cNvGraphicFramePr>
          <p:nvPr>
            <p:extLst>
              <p:ext uri="{D42A27DB-BD31-4B8C-83A1-F6EECF244321}">
                <p14:modId xmlns:p14="http://schemas.microsoft.com/office/powerpoint/2010/main" val="3163994368"/>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20" name="Text Placeholder 8">
            <a:extLst>
              <a:ext uri="{FF2B5EF4-FFF2-40B4-BE49-F238E27FC236}">
                <a16:creationId xmlns:a16="http://schemas.microsoft.com/office/drawing/2014/main" id="{B7675FC3-D1F0-4AC2-8C62-EBC22DF47B41}"/>
              </a:ext>
            </a:extLst>
          </p:cNvPr>
          <p:cNvSpPr>
            <a:spLocks noGrp="1"/>
          </p:cNvSpPr>
          <p:nvPr>
            <p:ph type="body" sz="quarter" idx="38" hasCustomPrompt="1"/>
          </p:nvPr>
        </p:nvSpPr>
        <p:spPr>
          <a:xfrm>
            <a:off x="1598297"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1" name="Text Placeholder 8">
            <a:extLst>
              <a:ext uri="{FF2B5EF4-FFF2-40B4-BE49-F238E27FC236}">
                <a16:creationId xmlns:a16="http://schemas.microsoft.com/office/drawing/2014/main" id="{F728B5E6-EB40-4667-910F-C7D80D22B256}"/>
              </a:ext>
            </a:extLst>
          </p:cNvPr>
          <p:cNvSpPr>
            <a:spLocks noGrp="1"/>
          </p:cNvSpPr>
          <p:nvPr>
            <p:ph type="body" sz="quarter" idx="39" hasCustomPrompt="1"/>
          </p:nvPr>
        </p:nvSpPr>
        <p:spPr>
          <a:xfrm>
            <a:off x="1598296"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2" name="Text Placeholder 8">
            <a:extLst>
              <a:ext uri="{FF2B5EF4-FFF2-40B4-BE49-F238E27FC236}">
                <a16:creationId xmlns:a16="http://schemas.microsoft.com/office/drawing/2014/main" id="{4FEF3EBD-1E9C-4E2E-AAAA-F58C26DEDEFE}"/>
              </a:ext>
            </a:extLst>
          </p:cNvPr>
          <p:cNvSpPr>
            <a:spLocks noGrp="1"/>
          </p:cNvSpPr>
          <p:nvPr>
            <p:ph type="body" sz="quarter" idx="40" hasCustomPrompt="1"/>
          </p:nvPr>
        </p:nvSpPr>
        <p:spPr>
          <a:xfrm>
            <a:off x="1598295"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3" name="Text Placeholder 8">
            <a:extLst>
              <a:ext uri="{FF2B5EF4-FFF2-40B4-BE49-F238E27FC236}">
                <a16:creationId xmlns:a16="http://schemas.microsoft.com/office/drawing/2014/main" id="{266DE3D6-2ED1-4008-8421-FFDCD6D5C8AC}"/>
              </a:ext>
            </a:extLst>
          </p:cNvPr>
          <p:cNvSpPr>
            <a:spLocks noGrp="1"/>
          </p:cNvSpPr>
          <p:nvPr>
            <p:ph type="body" sz="quarter" idx="41" hasCustomPrompt="1"/>
          </p:nvPr>
        </p:nvSpPr>
        <p:spPr>
          <a:xfrm>
            <a:off x="1598294"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graphicFrame>
        <p:nvGraphicFramePr>
          <p:cNvPr id="36" name="Table 6">
            <a:extLst>
              <a:ext uri="{FF2B5EF4-FFF2-40B4-BE49-F238E27FC236}">
                <a16:creationId xmlns:a16="http://schemas.microsoft.com/office/drawing/2014/main" id="{11C71F56-A467-4329-BC1F-97BFF48F7564}"/>
              </a:ext>
            </a:extLst>
          </p:cNvPr>
          <p:cNvGraphicFramePr>
            <a:graphicFrameLocks/>
          </p:cNvGraphicFramePr>
          <p:nvPr>
            <p:extLst>
              <p:ext uri="{D42A27DB-BD31-4B8C-83A1-F6EECF244321}">
                <p14:modId xmlns:p14="http://schemas.microsoft.com/office/powerpoint/2010/main" val="3741205805"/>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37" name="Text Placeholder 8">
            <a:extLst>
              <a:ext uri="{FF2B5EF4-FFF2-40B4-BE49-F238E27FC236}">
                <a16:creationId xmlns:a16="http://schemas.microsoft.com/office/drawing/2014/main" id="{5D6018C4-79B2-4E32-9EB2-CB41B9D4B5F4}"/>
              </a:ext>
            </a:extLst>
          </p:cNvPr>
          <p:cNvSpPr>
            <a:spLocks noGrp="1"/>
          </p:cNvSpPr>
          <p:nvPr>
            <p:ph type="body" sz="quarter" idx="42" hasCustomPrompt="1"/>
          </p:nvPr>
        </p:nvSpPr>
        <p:spPr>
          <a:xfrm>
            <a:off x="6808438"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38" name="Text Placeholder 8">
            <a:extLst>
              <a:ext uri="{FF2B5EF4-FFF2-40B4-BE49-F238E27FC236}">
                <a16:creationId xmlns:a16="http://schemas.microsoft.com/office/drawing/2014/main" id="{69B4ABA4-D490-4D15-A4C7-DC25211A4963}"/>
              </a:ext>
            </a:extLst>
          </p:cNvPr>
          <p:cNvSpPr>
            <a:spLocks noGrp="1"/>
          </p:cNvSpPr>
          <p:nvPr>
            <p:ph type="body" sz="quarter" idx="43" hasCustomPrompt="1"/>
          </p:nvPr>
        </p:nvSpPr>
        <p:spPr>
          <a:xfrm>
            <a:off x="6808437"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39" name="Text Placeholder 8">
            <a:extLst>
              <a:ext uri="{FF2B5EF4-FFF2-40B4-BE49-F238E27FC236}">
                <a16:creationId xmlns:a16="http://schemas.microsoft.com/office/drawing/2014/main" id="{5E415E9C-46CA-410E-A037-895D818E96BA}"/>
              </a:ext>
            </a:extLst>
          </p:cNvPr>
          <p:cNvSpPr>
            <a:spLocks noGrp="1"/>
          </p:cNvSpPr>
          <p:nvPr>
            <p:ph type="body" sz="quarter" idx="44" hasCustomPrompt="1"/>
          </p:nvPr>
        </p:nvSpPr>
        <p:spPr>
          <a:xfrm>
            <a:off x="6808436"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40" name="Text Placeholder 8">
            <a:extLst>
              <a:ext uri="{FF2B5EF4-FFF2-40B4-BE49-F238E27FC236}">
                <a16:creationId xmlns:a16="http://schemas.microsoft.com/office/drawing/2014/main" id="{6668769A-D2D8-4FA5-BC3B-1B45DD4C29D7}"/>
              </a:ext>
            </a:extLst>
          </p:cNvPr>
          <p:cNvSpPr>
            <a:spLocks noGrp="1"/>
          </p:cNvSpPr>
          <p:nvPr>
            <p:ph type="body" sz="quarter" idx="45" hasCustomPrompt="1"/>
          </p:nvPr>
        </p:nvSpPr>
        <p:spPr>
          <a:xfrm>
            <a:off x="6808435"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cxnSp>
        <p:nvCxnSpPr>
          <p:cNvPr id="24" name="RuleLine - Mid" hidden="1">
            <a:extLst>
              <a:ext uri="{FF2B5EF4-FFF2-40B4-BE49-F238E27FC236}">
                <a16:creationId xmlns:a16="http://schemas.microsoft.com/office/drawing/2014/main" id="{3DD18B4E-7F57-4AA7-AE86-092943C362DB}"/>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8799A13-F9B2-4E8D-954C-D6CC3CF867F8}"/>
              </a:ext>
            </a:extLst>
          </p:cNvPr>
          <p:cNvSpPr txBox="1"/>
          <p:nvPr userDrawn="1"/>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26" name="GRAPHIC - MathCompass">
            <a:extLst>
              <a:ext uri="{FF2B5EF4-FFF2-40B4-BE49-F238E27FC236}">
                <a16:creationId xmlns:a16="http://schemas.microsoft.com/office/drawing/2014/main" id="{C80658BD-EBE3-4BD8-A3A9-3BB09AE8A0DB}"/>
              </a:ext>
            </a:extLst>
          </p:cNvPr>
          <p:cNvGrpSpPr>
            <a:grpSpLocks noChangeAspect="1"/>
          </p:cNvGrpSpPr>
          <p:nvPr userDrawn="1"/>
        </p:nvGrpSpPr>
        <p:grpSpPr>
          <a:xfrm>
            <a:off x="10091641" y="594360"/>
            <a:ext cx="552577" cy="548640"/>
            <a:chOff x="5423543" y="1158469"/>
            <a:chExt cx="1103529" cy="1095666"/>
          </a:xfrm>
          <a:solidFill>
            <a:schemeClr val="accent2"/>
          </a:solidFill>
        </p:grpSpPr>
        <p:sp>
          <p:nvSpPr>
            <p:cNvPr id="27" name="/ (South)">
              <a:extLst>
                <a:ext uri="{FF2B5EF4-FFF2-40B4-BE49-F238E27FC236}">
                  <a16:creationId xmlns:a16="http://schemas.microsoft.com/office/drawing/2014/main" id="{83FE6A68-607A-4FDB-A142-4BD97E08F2B6}"/>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a:extLst>
                <a:ext uri="{FF2B5EF4-FFF2-40B4-BE49-F238E27FC236}">
                  <a16:creationId xmlns:a16="http://schemas.microsoft.com/office/drawing/2014/main" id="{0F29AB6F-BC0C-4392-A24A-10CFBC5C2CCC}"/>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a:extLst>
                <a:ext uri="{FF2B5EF4-FFF2-40B4-BE49-F238E27FC236}">
                  <a16:creationId xmlns:a16="http://schemas.microsoft.com/office/drawing/2014/main" id="{03F593BD-8A99-4B3C-9853-96AB9176E1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a:extLst>
                <a:ext uri="{FF2B5EF4-FFF2-40B4-BE49-F238E27FC236}">
                  <a16:creationId xmlns:a16="http://schemas.microsoft.com/office/drawing/2014/main" id="{294CC52A-6519-4DF7-B1ED-CC7298BC8FA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31" name="Table 6">
            <a:extLst>
              <a:ext uri="{FF2B5EF4-FFF2-40B4-BE49-F238E27FC236}">
                <a16:creationId xmlns:a16="http://schemas.microsoft.com/office/drawing/2014/main" id="{41522D18-A5B4-4A04-96B0-C579B08C11E5}"/>
              </a:ext>
            </a:extLst>
          </p:cNvPr>
          <p:cNvGraphicFramePr>
            <a:graphicFrameLocks/>
          </p:cNvGraphicFramePr>
          <p:nvPr userDrawn="1">
            <p:extLst>
              <p:ext uri="{D42A27DB-BD31-4B8C-83A1-F6EECF244321}">
                <p14:modId xmlns:p14="http://schemas.microsoft.com/office/powerpoint/2010/main" val="3596824046"/>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graphicFrame>
        <p:nvGraphicFramePr>
          <p:cNvPr id="32" name="Table 6">
            <a:extLst>
              <a:ext uri="{FF2B5EF4-FFF2-40B4-BE49-F238E27FC236}">
                <a16:creationId xmlns:a16="http://schemas.microsoft.com/office/drawing/2014/main" id="{D54D10CF-ABDC-4902-B405-C4D356F62179}"/>
              </a:ext>
            </a:extLst>
          </p:cNvPr>
          <p:cNvGraphicFramePr>
            <a:graphicFrameLocks/>
          </p:cNvGraphicFramePr>
          <p:nvPr userDrawn="1">
            <p:extLst>
              <p:ext uri="{D42A27DB-BD31-4B8C-83A1-F6EECF244321}">
                <p14:modId xmlns:p14="http://schemas.microsoft.com/office/powerpoint/2010/main" val="4089387725"/>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Tree>
    <p:extLst>
      <p:ext uri="{BB962C8B-B14F-4D97-AF65-F5344CB8AC3E}">
        <p14:creationId xmlns:p14="http://schemas.microsoft.com/office/powerpoint/2010/main" val="10844516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10058400" cy="4191000"/>
          </a:xfrm>
        </p:spPr>
        <p:txBody>
          <a:bodyPr/>
          <a:lstStyle>
            <a:lvl1pPr>
              <a:defRPr>
                <a:solidFill>
                  <a:schemeClr val="tx2"/>
                </a:solidFill>
              </a:defRPr>
            </a:lvl1pPr>
            <a:lvl2pPr>
              <a:spcAft>
                <a:spcPts val="300"/>
              </a:spcAft>
              <a:defRPr b="1" cap="all"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4C991C26-FED8-40D9-974C-3E1B7CE53B8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8524102-DE28-4ADF-885A-4F9C1EF2027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D9433977-FE3D-428B-ACD7-64C30F8539C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29841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828801"/>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54BF59B8-A8E0-4DD5-84B9-BAED7418818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FE4E023-64AD-48DC-A39B-65BBFEC1A9F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8C50619-53CB-49D8-B539-0221182BCB7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86532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Content A_Split">
    <p:bg>
      <p:bgRef idx="1001">
        <a:schemeClr val="bg2"/>
      </p:bgRef>
    </p:bg>
    <p:spTree>
      <p:nvGrpSpPr>
        <p:cNvPr id="1" name=""/>
        <p:cNvGrpSpPr/>
        <p:nvPr/>
      </p:nvGrpSpPr>
      <p:grpSpPr>
        <a:xfrm>
          <a:off x="0" y="0"/>
          <a:ext cx="0" cy="0"/>
          <a:chOff x="0" y="0"/>
          <a:chExt cx="0" cy="0"/>
        </a:xfrm>
      </p:grpSpPr>
      <p:sp>
        <p:nvSpPr>
          <p:cNvPr id="9" name="Rectangle 8"/>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0">
            <a:extLst>
              <a:ext uri="{FF2B5EF4-FFF2-40B4-BE49-F238E27FC236}">
                <a16:creationId xmlns:a16="http://schemas.microsoft.com/office/drawing/2014/main" id="{9FE3CEDB-BFD3-4708-8B45-E6FE2AC68F3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Mid" hidden="1">
            <a:extLst>
              <a:ext uri="{FF2B5EF4-FFF2-40B4-BE49-F238E27FC236}">
                <a16:creationId xmlns:a16="http://schemas.microsoft.com/office/drawing/2014/main" id="{C84E5328-6ECA-48D8-87A1-63401AC6362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06655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10058400" cy="4191003"/>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8" name="RuleLine - Mid" hidden="1">
            <a:extLst>
              <a:ext uri="{FF2B5EF4-FFF2-40B4-BE49-F238E27FC236}">
                <a16:creationId xmlns:a16="http://schemas.microsoft.com/office/drawing/2014/main" id="{675A5F28-2812-41EA-8F33-E97D0C372B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38ACD7D8-EAB3-4AEC-ADF1-05391409173B}"/>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5529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a:extLst>
              <a:ext uri="{FF2B5EF4-FFF2-40B4-BE49-F238E27FC236}">
                <a16:creationId xmlns:a16="http://schemas.microsoft.com/office/drawing/2014/main" id="{BCB30535-5E92-4DFE-90AE-B43F65464F9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ABA7AFD1-E628-4F6E-84A3-74DCCF83496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26810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0" name="RuleLine - Mid" hidden="1">
            <a:extLst>
              <a:ext uri="{FF2B5EF4-FFF2-40B4-BE49-F238E27FC236}">
                <a16:creationId xmlns:a16="http://schemas.microsoft.com/office/drawing/2014/main" id="{3C726F34-DE62-4F63-B1E4-9B5D75C92F8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2">
            <a:extLst>
              <a:ext uri="{FF2B5EF4-FFF2-40B4-BE49-F238E27FC236}">
                <a16:creationId xmlns:a16="http://schemas.microsoft.com/office/drawing/2014/main" id="{547E4FC7-1CBC-4F07-A3AD-CC547C66EDB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4790900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Content B">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399" cy="3505201"/>
          </a:xfrm>
        </p:spPr>
        <p:txBody>
          <a:bodyPr/>
          <a:lstStyle>
            <a:lvl1pPr>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709484"/>
            <a:ext cx="10058401" cy="671945"/>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dirty="0"/>
              <a:t>Intro text</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07F40683-DA91-48D3-AD10-32AC795867EE}"/>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C51549EC-C5A7-4005-8B53-963E721C41F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32FC4E3E-9FE4-4292-AA7C-E413362BD62A}"/>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801868F2-1692-40E3-98C0-3F5A09C98905}"/>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6A2D63F6-CFC6-4EAC-A175-A983C86F4C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24446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Content B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400" cy="3505201"/>
          </a:xfrm>
        </p:spPr>
        <p:txBody>
          <a:bodyPr/>
          <a:lstStyle>
            <a:lvl1pPr>
              <a:defRPr>
                <a:solidFill>
                  <a:schemeClr val="accent3"/>
                </a:solidFill>
              </a:defRPr>
            </a:lvl1pPr>
            <a:lvl2pPr>
              <a:defRPr b="1" baseline="0">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lvl1pPr>
              <a:defRPr>
                <a:solidFill>
                  <a:schemeClr val="tx2"/>
                </a:solidFill>
              </a:defRPr>
            </a:lvl1p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695630"/>
            <a:ext cx="10058401" cy="685800"/>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dirty="0"/>
              <a:t>Intro text</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F121CEA1-70BC-4ED8-84B7-99CF300414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643D66F7-F230-4850-9C22-95B89D6362A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7562D296-DB27-4BBD-AF0F-6BF62F2CAE59}"/>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282BBBC7-BE3B-4891-B4E9-48C2B093127D}"/>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8C39CFA2-6638-4109-BD28-1EA2055B634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5985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Content B - Center">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3359551"/>
            <a:ext cx="10058400" cy="2660250"/>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9" name="RuleLine - Mid" hidden="1">
            <a:extLst>
              <a:ext uri="{FF2B5EF4-FFF2-40B4-BE49-F238E27FC236}">
                <a16:creationId xmlns:a16="http://schemas.microsoft.com/office/drawing/2014/main" id="{A012372E-1594-4D44-8C3E-7CE1F0D77F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74E03DEE-2BA4-4372-A21B-AAD475BA281F}"/>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97311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Content B - Center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solidFill>
                  <a:schemeClr val="accent4"/>
                </a:solidFill>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2C362CD6-132F-458D-BDC9-112AE8A9832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F76633A2-3004-431D-85CD-61F03AC8C292}"/>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86704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Content B - Center_Split">
    <p:bg>
      <p:bgRef idx="1001">
        <a:schemeClr val="bg2"/>
      </p:bgRef>
    </p:bg>
    <p:spTree>
      <p:nvGrpSpPr>
        <p:cNvPr id="1" name=""/>
        <p:cNvGrpSpPr/>
        <p:nvPr/>
      </p:nvGrpSpPr>
      <p:grpSpPr>
        <a:xfrm>
          <a:off x="0" y="0"/>
          <a:ext cx="0" cy="0"/>
          <a:chOff x="0" y="0"/>
          <a:chExt cx="0" cy="0"/>
        </a:xfrm>
      </p:grpSpPr>
      <p:sp>
        <p:nvSpPr>
          <p:cNvPr id="17" name="Rectangle 16"/>
          <p:cNvSpPr/>
          <p:nvPr/>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799"/>
            <a:ext cx="10058399" cy="1149751"/>
          </a:xfrm>
        </p:spPr>
        <p:txBody>
          <a:bodyPr/>
          <a:lstStyle>
            <a:lvl1pPr algn="ctr">
              <a:defRPr>
                <a:solidFill>
                  <a:schemeClr val="tx2"/>
                </a:solidFill>
                <a:latin typeface="+mn-lt"/>
              </a:defRPr>
            </a:lvl1pPr>
            <a:lvl2pPr algn="ctr">
              <a:defRPr>
                <a:solidFill>
                  <a:schemeClr val="accent4"/>
                </a:solidFill>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hasCustomPrompt="1"/>
          </p:nvPr>
        </p:nvSpPr>
        <p:spPr>
          <a:xfrm>
            <a:off x="660400" y="3359550"/>
            <a:ext cx="10058399" cy="2660250"/>
          </a:xfrm>
        </p:spPr>
        <p:txBody>
          <a:bodyPr/>
          <a:lstStyle>
            <a:lvl1pPr algn="ctr">
              <a:defRPr>
                <a:solidFill>
                  <a:schemeClr val="accent1"/>
                </a:solidFill>
              </a:defRPr>
            </a:lvl1pPr>
            <a:lvl2pPr algn="ctr">
              <a:defRPr b="1" baseline="0">
                <a:solidFill>
                  <a:schemeClr val="accent5"/>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6032" algn="ctr">
              <a:buClr>
                <a:schemeClr val="accent1"/>
              </a:buClr>
              <a:buFont typeface="Arial" panose="020B0604020202020204" pitchFamily="34" charset="0"/>
              <a:buChar char="•"/>
              <a:defRPr sz="1600">
                <a:solidFill>
                  <a:schemeClr val="accent1"/>
                </a:solidFill>
              </a:defRPr>
            </a:lvl5pPr>
            <a:lvl6pPr marL="393192" indent="0" algn="ctr">
              <a:buClr>
                <a:schemeClr val="accent1"/>
              </a:buClr>
              <a:buFont typeface="Arial" panose="020B0604020202020204" pitchFamily="34" charset="0"/>
              <a:buNone/>
              <a:defRPr>
                <a:solidFill>
                  <a:schemeClr val="accent1"/>
                </a:solidFill>
              </a:defRPr>
            </a:lvl6pPr>
          </a:lstStyle>
          <a:p>
            <a:pPr lvl="0"/>
            <a:r>
              <a:rPr lang="en-US" dirty="0"/>
              <a:t>Header 1</a:t>
            </a:r>
          </a:p>
          <a:p>
            <a:pPr lvl="1"/>
            <a:r>
              <a:rPr lang="en-US" dirty="0"/>
              <a:t>HEADER 2</a:t>
            </a:r>
          </a:p>
          <a:p>
            <a:pPr lvl="2"/>
            <a:r>
              <a:rPr lang="en-US" dirty="0"/>
              <a:t>Body copy</a:t>
            </a:r>
          </a:p>
        </p:txBody>
      </p:sp>
      <p:cxnSp>
        <p:nvCxnSpPr>
          <p:cNvPr id="20"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EC4E4441-7E7D-4CCF-BE88-B0810273FBB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a:extLst>
              <a:ext uri="{FF2B5EF4-FFF2-40B4-BE49-F238E27FC236}">
                <a16:creationId xmlns:a16="http://schemas.microsoft.com/office/drawing/2014/main" id="{47D27E78-CACB-4893-A56E-41340F93111D}"/>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22">
            <a:extLst>
              <a:ext uri="{FF2B5EF4-FFF2-40B4-BE49-F238E27FC236}">
                <a16:creationId xmlns:a16="http://schemas.microsoft.com/office/drawing/2014/main" id="{857C5DF9-1A4B-492F-A6C7-A4D256A931B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7108569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Content - Righ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4395789" y="457202"/>
            <a:ext cx="6323012" cy="5562598"/>
          </a:xfrm>
          <a:prstGeom prst="rect">
            <a:avLst/>
          </a:prstGeom>
        </p:spPr>
        <p:txBody>
          <a:bodyPr vert="horz" lIns="0" tIns="0" rIns="0" bIns="0" rtlCol="0">
            <a:noAutofit/>
          </a:bodyPr>
          <a:lstStyle>
            <a:lvl2pPr>
              <a:defRPr b="1" baseline="0">
                <a:solidFill>
                  <a:schemeClr val="accent5"/>
                </a:solidFill>
              </a:defRPr>
            </a:lvl2pPr>
            <a:lvl4pPr>
              <a:defRPr/>
            </a:lvl4pPr>
            <a:lvl5pPr>
              <a:defRPr/>
            </a:lvl5pPr>
            <a:lvl6pP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2F26D7C-0778-46C9-AAF3-41CE168AE71B}"/>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52A7BB94-EF22-4A82-B865-8941D5A92F3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1C873219-C675-4E01-89DC-E5DBED73BD0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41439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Content - Righ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6509" y="457201"/>
            <a:ext cx="6322291" cy="5562597"/>
          </a:xfrm>
        </p:spPr>
        <p:txBody>
          <a:bodyPr/>
          <a:lstStyle>
            <a:lvl1pPr>
              <a:defRPr>
                <a:solidFill>
                  <a:schemeClr val="tx2"/>
                </a:solidFill>
              </a:defRPr>
            </a:lvl1pPr>
            <a:lvl2pPr>
              <a:defRPr b="1" baseline="0">
                <a:solidFill>
                  <a:schemeClr val="tx2"/>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solidFill>
                  <a:schemeClr val="tx2"/>
                </a:solidFill>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660401"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Mid">
            <a:extLst>
              <a:ext uri="{FF2B5EF4-FFF2-40B4-BE49-F238E27FC236}">
                <a16:creationId xmlns:a16="http://schemas.microsoft.com/office/drawing/2014/main" id="{FBB51436-72EC-453B-A1F8-3B3CC1F0E03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FF4C77C1-7926-4938-850A-E8BAFA78A04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4EF4854B-1551-4A6A-B267-93180CB4D2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1571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Content - Righ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3124200" cy="2057400"/>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1"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hasCustomPrompt="1"/>
          </p:nvPr>
        </p:nvSpPr>
        <p:spPr>
          <a:xfrm>
            <a:off x="4545106"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4" name="RuleLine - Mid">
            <a:extLst>
              <a:ext uri="{FF2B5EF4-FFF2-40B4-BE49-F238E27FC236}">
                <a16:creationId xmlns:a16="http://schemas.microsoft.com/office/drawing/2014/main" id="{8011332B-EC08-484A-BB95-274DDE455F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EB702F31-526B-4FA6-B73E-805741E8EFC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7E36983F-1399-46AE-A5E4-8FB113206CAB}"/>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9" name="RuleLine - Mid">
            <a:extLst>
              <a:ext uri="{FF2B5EF4-FFF2-40B4-BE49-F238E27FC236}">
                <a16:creationId xmlns:a16="http://schemas.microsoft.com/office/drawing/2014/main" id="{CEF930F6-3D0B-4E27-8009-D9B909A77EE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906452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p:cSld name="Content - Lef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660400" y="457202"/>
            <a:ext cx="6323012" cy="5562598"/>
          </a:xfrm>
          <a:prstGeom prst="rect">
            <a:avLst/>
          </a:prstGeom>
        </p:spPr>
        <p:txBody>
          <a:bodyPr vert="horz" lIns="0" tIns="0" rIns="0" bIns="0" rtlCol="0">
            <a:noAutofit/>
          </a:bodyPr>
          <a:lstStyle>
            <a:lvl1pPr>
              <a:defRPr>
                <a:solidFill>
                  <a:schemeClr val="tx2"/>
                </a:solidFill>
              </a:defRPr>
            </a:lvl1pPr>
            <a:lvl2pPr>
              <a:defRPr b="1" baseline="0">
                <a:solidFill>
                  <a:schemeClr val="accent5"/>
                </a:solidFill>
              </a:defRPr>
            </a:lvl2pPr>
            <a:lvl4pPr>
              <a:buClr>
                <a:schemeClr val="accent5"/>
              </a:buClr>
              <a:defRPr/>
            </a:lvl4pPr>
            <a:lvl5pPr>
              <a:buClr>
                <a:schemeClr val="accent5"/>
              </a:buClr>
              <a:defRPr/>
            </a:lvl5pPr>
            <a:lvl6pPr>
              <a:buClr>
                <a:schemeClr val="accent5"/>
              </a:buClr>
              <a:defRPr/>
            </a:lvl6pPr>
          </a:lstStyle>
          <a:p>
            <a:pPr lvl="0"/>
            <a:r>
              <a:rPr lang="en-US" dirty="0"/>
              <a:t>Header 1</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ABC95C29-E7D2-473A-A5F5-70FD21F2CBB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9">
            <a:extLst>
              <a:ext uri="{FF2B5EF4-FFF2-40B4-BE49-F238E27FC236}">
                <a16:creationId xmlns:a16="http://schemas.microsoft.com/office/drawing/2014/main" id="{F39EBE0A-8D93-46BF-B468-735ADAC30985}"/>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1460741F-D086-45FB-A5AE-2CE3032D1B1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32389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p:cSld name="Content - Lef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457201"/>
            <a:ext cx="6322291"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solidFill>
                  <a:schemeClr val="tx2"/>
                </a:solidFill>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7594600"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C7A2E63F-23DE-4F4E-8B44-A9886E1C1C9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14">
            <a:extLst>
              <a:ext uri="{FF2B5EF4-FFF2-40B4-BE49-F238E27FC236}">
                <a16:creationId xmlns:a16="http://schemas.microsoft.com/office/drawing/2014/main" id="{8E86C311-0899-4BD5-B045-A1C027F2964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B2228ADE-2C51-4665-AC4B-0A5012D783F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89580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p:cSld name="Content - Lef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4600" y="457201"/>
            <a:ext cx="3124200" cy="2057400"/>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7594600"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hasCustomPrompt="1"/>
          </p:nvPr>
        </p:nvSpPr>
        <p:spPr>
          <a:xfrm>
            <a:off x="671033"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B2D3BB0A-AA88-4156-BC73-96F4D61C6A3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006A6D47-7AE6-4DF4-98F4-DC51DD3CC9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9" name="RuleLine - Mid">
            <a:extLst>
              <a:ext uri="{FF2B5EF4-FFF2-40B4-BE49-F238E27FC236}">
                <a16:creationId xmlns:a16="http://schemas.microsoft.com/office/drawing/2014/main" id="{34FA539C-4F82-499A-A13B-A90F21B47155}"/>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80052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Content - Righ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484"/>
              </a:spcBef>
              <a:spcAft>
                <a:spcPts val="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2" name="RuleLine - Mid">
            <a:extLst>
              <a:ext uri="{FF2B5EF4-FFF2-40B4-BE49-F238E27FC236}">
                <a16:creationId xmlns:a16="http://schemas.microsoft.com/office/drawing/2014/main" id="{54EC0C49-85E0-47B9-BF62-AACAB13214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C364403A-BAB8-469A-9E1B-168BE1A8A8F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a:extLst>
              <a:ext uri="{FF2B5EF4-FFF2-40B4-BE49-F238E27FC236}">
                <a16:creationId xmlns:a16="http://schemas.microsoft.com/office/drawing/2014/main" id="{2E450960-B895-45AD-A166-955F62F57F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29149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14189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Content - Righ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5029199"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a:extLst>
              <a:ext uri="{FF2B5EF4-FFF2-40B4-BE49-F238E27FC236}">
                <a16:creationId xmlns:a16="http://schemas.microsoft.com/office/drawing/2014/main" id="{BC522425-C2DC-4D07-8A5B-244D4F4A3556}"/>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68697BCD-E272-4537-A2A7-D45D58F9EC2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F35C24D0-6B2D-4624-8906-99ABC88190F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4373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Content - Righ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960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4582933"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1BC3C99-AC0A-44DE-907D-C3255ECF2464}"/>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7542B6E3-D6AF-4EAF-9B93-E977F3DC7D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CB72F238-4ABB-4AFC-AF17-648B957AEE90}"/>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91012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p:cSld name="Content - Lef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5D9A592-48C6-4AF3-9E6B-F6613D1B3B8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6DA719AD-AB59-4C7E-9EC8-A39277E2B7C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Mid">
            <a:extLst>
              <a:ext uri="{FF2B5EF4-FFF2-40B4-BE49-F238E27FC236}">
                <a16:creationId xmlns:a16="http://schemas.microsoft.com/office/drawing/2014/main" id="{34FD2288-B7E1-436E-A34C-D8734DF26681}"/>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4022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p:cSld name="Content - Lef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56896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CE825C6B-F669-4743-91EE-8B95C5F9259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0140D28B-DD10-430E-BD8D-1F622B29CE9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Mid">
            <a:extLst>
              <a:ext uri="{FF2B5EF4-FFF2-40B4-BE49-F238E27FC236}">
                <a16:creationId xmlns:a16="http://schemas.microsoft.com/office/drawing/2014/main" id="{609597DE-057D-4A0F-B760-EBC18E67DC28}"/>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7579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p:cSld name="Content - Lef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39445"/>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hasCustomPrompt="1"/>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14" name="RuleLine - Mid" hidden="1">
            <a:extLst>
              <a:ext uri="{FF2B5EF4-FFF2-40B4-BE49-F238E27FC236}">
                <a16:creationId xmlns:a16="http://schemas.microsoft.com/office/drawing/2014/main" id="{EFCD8E99-F7B8-4B1C-BED1-5D1C3477E1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9">
            <a:extLst>
              <a:ext uri="{FF2B5EF4-FFF2-40B4-BE49-F238E27FC236}">
                <a16:creationId xmlns:a16="http://schemas.microsoft.com/office/drawing/2014/main" id="{AEB27C41-2FFA-4369-81C3-FD92E1D5AF3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90F205A8-9949-4FEA-9295-48A476CCF023}"/>
              </a:ext>
            </a:extLst>
          </p:cNvPr>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20595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Content - Righ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B0C9B266-BDB9-4C8B-A21E-78D1CC80C73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D60F771-AEC9-4E60-A725-2A39BF2852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EF2D239-EAA9-4779-A623-0A99BE1D4B82}"/>
              </a:ext>
            </a:extLst>
          </p:cNvPr>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4" name="RuleLine - Top">
            <a:extLst>
              <a:ext uri="{FF2B5EF4-FFF2-40B4-BE49-F238E27FC236}">
                <a16:creationId xmlns:a16="http://schemas.microsoft.com/office/drawing/2014/main" id="{86532D36-F42E-4114-B8B3-FEA312B9702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10842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Content - Righ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Top">
            <a:extLst>
              <a:ext uri="{FF2B5EF4-FFF2-40B4-BE49-F238E27FC236}">
                <a16:creationId xmlns:a16="http://schemas.microsoft.com/office/drawing/2014/main" id="{F761288B-FD42-49CF-81C5-F2B23F69D399}"/>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18FAED03-328A-4609-98C1-2BFF3AFC93E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C3DA73-5BD6-4D99-BFA9-6F3C93EE7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08215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Top">
            <a:extLst>
              <a:ext uri="{FF2B5EF4-FFF2-40B4-BE49-F238E27FC236}">
                <a16:creationId xmlns:a16="http://schemas.microsoft.com/office/drawing/2014/main" id="{BF0BBAE6-E503-492A-B6E0-699D5A97B6DB}"/>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68BABD98-124B-4464-9C38-E9A6A6DB796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427E34F4-262D-47CD-B478-210F378A833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8" name="RuleLine - Top">
            <a:extLst>
              <a:ext uri="{FF2B5EF4-FFF2-40B4-BE49-F238E27FC236}">
                <a16:creationId xmlns:a16="http://schemas.microsoft.com/office/drawing/2014/main" id="{AF1989E5-2CC2-45C6-A463-C8ACD1A638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274153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p:cSld name="Content - Lef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ED12DBF-25AA-4BEF-A9D6-F104226F7BB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57A6B642-823C-4C13-850E-53496E4A971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Top">
            <a:extLst>
              <a:ext uri="{FF2B5EF4-FFF2-40B4-BE49-F238E27FC236}">
                <a16:creationId xmlns:a16="http://schemas.microsoft.com/office/drawing/2014/main" id="{231241F7-33FD-457A-8957-FFF9E5E374D0}"/>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56319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p:cSld name="Content -  Lef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1AD16113-395F-45F7-8152-1C6CC5CD56E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76846D3E-C2EA-45A1-85FF-5C2B070B605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Top">
            <a:extLst>
              <a:ext uri="{FF2B5EF4-FFF2-40B4-BE49-F238E27FC236}">
                <a16:creationId xmlns:a16="http://schemas.microsoft.com/office/drawing/2014/main" id="{D6F09D99-BEC3-41AF-9F1D-D781934EA79C}"/>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68257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dirty="0"/>
              <a:t>Click to add title</a:t>
            </a:r>
          </a:p>
        </p:txBody>
      </p:sp>
      <p:sp>
        <p:nvSpPr>
          <p:cNvPr id="13"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2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hasCustomPrompt="1"/>
          </p:nvPr>
        </p:nvSpPr>
        <p:spPr>
          <a:xfrm>
            <a:off x="661581" y="457200"/>
            <a:ext cx="4576503" cy="5562600"/>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6" name="RuleLine - Mid" hidden="1">
            <a:extLst>
              <a:ext uri="{FF2B5EF4-FFF2-40B4-BE49-F238E27FC236}">
                <a16:creationId xmlns:a16="http://schemas.microsoft.com/office/drawing/2014/main" id="{6E291193-E608-461C-8551-5AC41EA171B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B335CEEF-D614-44F9-BF11-1CD615C0DEE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8" name="RuleLine - Top">
            <a:extLst>
              <a:ext uri="{FF2B5EF4-FFF2-40B4-BE49-F238E27FC236}">
                <a16:creationId xmlns:a16="http://schemas.microsoft.com/office/drawing/2014/main" id="{771168DD-0C19-4BE4-B78F-6B75E9768901}"/>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05566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Content - Righ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4201" y="1828800"/>
            <a:ext cx="6324599"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F2A2EF2C-9728-4429-AC85-94C03E2E12B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C50016E1-F7BE-403A-809E-0D48AAFE64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9DEF7CB-C40F-4C8D-A851-8970334FA8D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3435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Content - Right D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solidFill>
                  <a:schemeClr val="tx2"/>
                </a:solidFill>
                <a:latin typeface="+mn-lt"/>
              </a:defRPr>
            </a:lvl1pPr>
          </a:lstStyle>
          <a:p>
            <a:pPr lvl="0"/>
            <a:r>
              <a:rPr lang="en-US"/>
              <a:t>Click to 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0B80202F-31D3-4D7D-8FE8-1D09178C2DE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FA6F6C2-FDDE-41D1-ACA3-E9EA7215565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29D8266-02E7-462A-8DD0-231E71D3481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71453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Content - Lef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558EE2A1-38BF-4A8B-BB13-F1E94A56A29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96752455-C1B1-43B9-98EE-C7C11C24718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73704251-E1AA-4D72-A754-9FBB44EE434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57336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Content - Left D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accent3"/>
                </a:solidFill>
              </a:defRPr>
            </a:lvl1pPr>
            <a:lvl2pPr>
              <a:defRPr b="1">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2</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7594600" y="1828800"/>
            <a:ext cx="3124201" cy="41910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3E2F0735-8BE9-45DB-9A18-B50DF78862F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BA2B131-A2B4-46AD-A4B7-1CDBC181D8A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A70A313-BCE5-42E0-A982-B3B62FA5E7A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18039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2 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72000" cy="41910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6801" y="1828800"/>
            <a:ext cx="4572000"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8D108DAF-48B4-417D-8922-1B3935BE65F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8DD5733-AA3D-4646-8834-8C0C2DD6D46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AF706CBA-C230-4B1E-9C36-720F42E64DC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964329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2 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A2DC15C1-748D-4940-9C33-92FBC54FEA60}"/>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44629208-1592-41F6-ACB0-C1FDAD0238C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E55527BB-1CA7-43ED-ADE7-092A1D40A0A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26078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2 Content A_Split">
    <p:bg>
      <p:bgRef idx="1001">
        <a:schemeClr val="bg2"/>
      </p:bgRef>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4B95859-6291-4F3B-8911-02355553E7F6}"/>
              </a:ext>
            </a:extLst>
          </p:cNvPr>
          <p:cNvSpPr/>
          <p:nvPr userDrawn="1"/>
        </p:nvSpPr>
        <p:spPr>
          <a:xfrm>
            <a:off x="-3406" y="1524000"/>
            <a:ext cx="11382605"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4" name="Freeform 10">
            <a:extLst>
              <a:ext uri="{FF2B5EF4-FFF2-40B4-BE49-F238E27FC236}">
                <a16:creationId xmlns:a16="http://schemas.microsoft.com/office/drawing/2014/main" id="{C6D7EB96-0B58-4195-A7FD-5A040CCF3E61}"/>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hidden="1">
            <a:extLst>
              <a:ext uri="{FF2B5EF4-FFF2-40B4-BE49-F238E27FC236}">
                <a16:creationId xmlns:a16="http://schemas.microsoft.com/office/drawing/2014/main" id="{C4D3960A-C4C0-4170-99F5-98E6456DA2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7248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2 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35225C5A-5684-4F6A-876D-10C2EAC7F6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FDD32DE0-45FD-4351-89BF-670F846C0AE5}"/>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812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2 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1ECA941E-1E47-45EC-AA27-C29F8F1B49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F43410-8C60-458E-9496-EC6D420931A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99259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9265918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2" name="RuleLine - Mid" hidden="1">
            <a:extLst>
              <a:ext uri="{FF2B5EF4-FFF2-40B4-BE49-F238E27FC236}">
                <a16:creationId xmlns:a16="http://schemas.microsoft.com/office/drawing/2014/main" id="{ECB032E5-4FBE-456D-87D3-15A6125988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12">
            <a:extLst>
              <a:ext uri="{FF2B5EF4-FFF2-40B4-BE49-F238E27FC236}">
                <a16:creationId xmlns:a16="http://schemas.microsoft.com/office/drawing/2014/main" id="{FF4EBFA9-6D67-4BD2-91F0-72EAFA54884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7658643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baseline="0"/>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a:t>Click to edit Master title style</a:t>
            </a:r>
            <a:endParaRPr lang="en-US" dirty="0"/>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1" name="RuleLine - Mid">
            <a:extLst>
              <a:ext uri="{FF2B5EF4-FFF2-40B4-BE49-F238E27FC236}">
                <a16:creationId xmlns:a16="http://schemas.microsoft.com/office/drawing/2014/main" id="{803D04AB-E0D1-4A1A-A034-3EE9FE81DA09}"/>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3BE07CA7-EFCE-415B-8A1D-40FD122EBD7C}"/>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49887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0" y="3200400"/>
            <a:ext cx="6176803"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1" name="RuleLine - Mid">
            <a:extLst>
              <a:ext uri="{FF2B5EF4-FFF2-40B4-BE49-F238E27FC236}">
                <a16:creationId xmlns:a16="http://schemas.microsoft.com/office/drawing/2014/main" id="{31C8E9F0-1E6E-40FA-B57D-CB29C9556E26}"/>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FA5965E-C80A-4AB9-83C8-54A21147B386}"/>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988462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7265" y="3200400"/>
            <a:ext cx="6161033"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C2A835C7-CE17-450D-A2A9-548698AE50F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C65CCB64-106F-4F06-8532-52D1AE3A3A7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6082C129-B2C4-4F25-90A7-92A766F94DA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06189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6167898"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B8F7C143-BB15-496F-B354-4A27FA0EFF7A}"/>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124C61B-48D4-4799-BD16-7C6FE268422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a:extLst>
              <a:ext uri="{FF2B5EF4-FFF2-40B4-BE49-F238E27FC236}">
                <a16:creationId xmlns:a16="http://schemas.microsoft.com/office/drawing/2014/main" id="{A438701D-7A99-493A-BE68-84CA1C49D2E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93394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524000"/>
            <a:ext cx="6167376"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a:t>Click to edit Master title style</a:t>
            </a:r>
            <a:endParaRPr lang="en-US" dirty="0"/>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Mid" hidden="1">
            <a:extLst>
              <a:ext uri="{FF2B5EF4-FFF2-40B4-BE49-F238E27FC236}">
                <a16:creationId xmlns:a16="http://schemas.microsoft.com/office/drawing/2014/main" id="{F0382C67-4649-40FF-AEDD-DA6D4133BDB0}"/>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93F4B971-9B02-48ED-85D5-73BB229C3E6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001346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60C0504-7E73-404B-A047-561BA0F97EF6}"/>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6B7470E8-A23E-4E27-B8AD-CB7729FAE08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32302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Content - Lef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524000"/>
            <a:ext cx="61679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F1BFAD53-1A85-4B8A-88DF-07938AF74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7B376AC-62DC-4FB4-8918-A3B2AC51FB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D2A3E8A-6805-4B62-92A5-6AB8269F4F5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78699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79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99FC2C8A-B416-4D22-978E-FB290C4F391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942846F-8D6A-46EE-B0DF-361FEE05E4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4975BC75-25BD-4E4B-BB84-0E8B44158A0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0892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1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cxnSp>
        <p:nvCxnSpPr>
          <p:cNvPr id="12" name="RuleLine - Mid" hidden="1">
            <a:extLst>
              <a:ext uri="{FF2B5EF4-FFF2-40B4-BE49-F238E27FC236}">
                <a16:creationId xmlns:a16="http://schemas.microsoft.com/office/drawing/2014/main" id="{7C5B4625-42FC-4934-BB42-789A973957B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11DCE35B-0DF4-4787-9604-07D307A05257}"/>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9" name="/ (South)">
              <a:extLst>
                <a:ext uri="{FF2B5EF4-FFF2-40B4-BE49-F238E27FC236}">
                  <a16:creationId xmlns:a16="http://schemas.microsoft.com/office/drawing/2014/main" id="{A7F5AC2D-7B6F-4359-974E-014B36FE314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a:extLst>
                <a:ext uri="{FF2B5EF4-FFF2-40B4-BE49-F238E27FC236}">
                  <a16:creationId xmlns:a16="http://schemas.microsoft.com/office/drawing/2014/main" id="{6CE927E8-42B5-41AD-B087-DE05BD68A2E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a:extLst>
                <a:ext uri="{FF2B5EF4-FFF2-40B4-BE49-F238E27FC236}">
                  <a16:creationId xmlns:a16="http://schemas.microsoft.com/office/drawing/2014/main" id="{FFC15DB1-3501-4D70-917B-A29C3477E406}"/>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a:extLst>
                <a:ext uri="{FF2B5EF4-FFF2-40B4-BE49-F238E27FC236}">
                  <a16:creationId xmlns:a16="http://schemas.microsoft.com/office/drawing/2014/main" id="{424D7B93-FA07-48F5-A714-4D5BD90E3185}"/>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5480015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23"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hidden="1">
            <a:extLst>
              <a:ext uri="{FF2B5EF4-FFF2-40B4-BE49-F238E27FC236}">
                <a16:creationId xmlns:a16="http://schemas.microsoft.com/office/drawing/2014/main" id="{96F6DBF4-2767-4C09-8DFA-20F6652A8864}"/>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92857E8F-1C1F-44B9-AF3D-B7C09FA43834}"/>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4" name="/ (South)">
              <a:extLst>
                <a:ext uri="{FF2B5EF4-FFF2-40B4-BE49-F238E27FC236}">
                  <a16:creationId xmlns:a16="http://schemas.microsoft.com/office/drawing/2014/main" id="{10333EAC-A7E1-4153-8860-EA1617F6D070}"/>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a:extLst>
                <a:ext uri="{FF2B5EF4-FFF2-40B4-BE49-F238E27FC236}">
                  <a16:creationId xmlns:a16="http://schemas.microsoft.com/office/drawing/2014/main" id="{07673773-4DA4-4B42-9722-B859280E6AB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a:extLst>
                <a:ext uri="{FF2B5EF4-FFF2-40B4-BE49-F238E27FC236}">
                  <a16:creationId xmlns:a16="http://schemas.microsoft.com/office/drawing/2014/main" id="{9C3983F3-6BEB-4B27-9374-2256D937DC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a:extLst>
                <a:ext uri="{FF2B5EF4-FFF2-40B4-BE49-F238E27FC236}">
                  <a16:creationId xmlns:a16="http://schemas.microsoft.com/office/drawing/2014/main" id="{0424CC6B-2F2C-4E2F-B9BC-E79AF9491161}"/>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7401296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Content - Lef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3" name="RuleLine - Mid" hidden="1">
            <a:extLst>
              <a:ext uri="{FF2B5EF4-FFF2-40B4-BE49-F238E27FC236}">
                <a16:creationId xmlns:a16="http://schemas.microsoft.com/office/drawing/2014/main" id="{5A058853-D019-4266-BCB1-E8F82E6D48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a:extLst>
              <a:ext uri="{FF2B5EF4-FFF2-40B4-BE49-F238E27FC236}">
                <a16:creationId xmlns:a16="http://schemas.microsoft.com/office/drawing/2014/main" id="{3393EC8D-2BE5-40FF-B133-D0295AB20F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a:extLst>
              <a:ext uri="{FF2B5EF4-FFF2-40B4-BE49-F238E27FC236}">
                <a16:creationId xmlns:a16="http://schemas.microsoft.com/office/drawing/2014/main" id="{79BCDABF-0BD6-499E-AB27-34A9AF99E36B}"/>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16" name="/ (South)">
              <a:extLst>
                <a:ext uri="{FF2B5EF4-FFF2-40B4-BE49-F238E27FC236}">
                  <a16:creationId xmlns:a16="http://schemas.microsoft.com/office/drawing/2014/main" id="{D4DDADFB-5F56-4834-AE8E-DBB6F72DA9EC}"/>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 (East)">
              <a:extLst>
                <a:ext uri="{FF2B5EF4-FFF2-40B4-BE49-F238E27FC236}">
                  <a16:creationId xmlns:a16="http://schemas.microsoft.com/office/drawing/2014/main" id="{33899A7C-7052-4202-96A2-99C1B366B2C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x (North)">
              <a:extLst>
                <a:ext uri="{FF2B5EF4-FFF2-40B4-BE49-F238E27FC236}">
                  <a16:creationId xmlns:a16="http://schemas.microsoft.com/office/drawing/2014/main" id="{DB4DF5B9-0C38-4FC6-8903-CA5E12F6B539}"/>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1" name="+ (West)">
              <a:extLst>
                <a:ext uri="{FF2B5EF4-FFF2-40B4-BE49-F238E27FC236}">
                  <a16:creationId xmlns:a16="http://schemas.microsoft.com/office/drawing/2014/main" id="{E17523DD-528B-4469-B85A-B1F8894B0654}"/>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5413415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0"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Rectangle 18">
            <a:extLst>
              <a:ext uri="{FF2B5EF4-FFF2-40B4-BE49-F238E27FC236}">
                <a16:creationId xmlns:a16="http://schemas.microsoft.com/office/drawing/2014/main" id="{318CAC48-34A4-4424-8D10-CC0CD993925F}"/>
              </a:ext>
            </a:extLst>
          </p:cNvPr>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4" name="RuleLine - Mid" hidden="1">
            <a:extLst>
              <a:ext uri="{FF2B5EF4-FFF2-40B4-BE49-F238E27FC236}">
                <a16:creationId xmlns:a16="http://schemas.microsoft.com/office/drawing/2014/main" id="{13E00422-F48D-4E7F-B613-1DBC58993F5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hidden="1">
            <a:extLst>
              <a:ext uri="{FF2B5EF4-FFF2-40B4-BE49-F238E27FC236}">
                <a16:creationId xmlns:a16="http://schemas.microsoft.com/office/drawing/2014/main" id="{CCB0E2BD-C3F1-4B9C-948A-3DD28053DE0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7" name="GRAPHIC - MathCompass">
            <a:extLst>
              <a:ext uri="{FF2B5EF4-FFF2-40B4-BE49-F238E27FC236}">
                <a16:creationId xmlns:a16="http://schemas.microsoft.com/office/drawing/2014/main" id="{C487553C-9525-4EA7-B237-2F7DFFBF5E39}"/>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28" name="/ (South)">
              <a:extLst>
                <a:ext uri="{FF2B5EF4-FFF2-40B4-BE49-F238E27FC236}">
                  <a16:creationId xmlns:a16="http://schemas.microsoft.com/office/drawing/2014/main" id="{6B3A402A-68B2-484D-AD62-6135D079B3DD}"/>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 (East)">
              <a:extLst>
                <a:ext uri="{FF2B5EF4-FFF2-40B4-BE49-F238E27FC236}">
                  <a16:creationId xmlns:a16="http://schemas.microsoft.com/office/drawing/2014/main" id="{9A2F6845-5EAB-41BF-A59F-85D2C7F2F13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x (North)">
              <a:extLst>
                <a:ext uri="{FF2B5EF4-FFF2-40B4-BE49-F238E27FC236}">
                  <a16:creationId xmlns:a16="http://schemas.microsoft.com/office/drawing/2014/main" id="{D8C501B4-0A54-493A-972E-A5881E2F373B}"/>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1" name="+ (West)">
              <a:extLst>
                <a:ext uri="{FF2B5EF4-FFF2-40B4-BE49-F238E27FC236}">
                  <a16:creationId xmlns:a16="http://schemas.microsoft.com/office/drawing/2014/main" id="{2D6B7F7B-B625-4DBC-90D4-1F251391DAA6}"/>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48767925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itle + Image">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a:t>Click to edit Master title style</a:t>
            </a:r>
            <a:endParaRPr lang="en-US" dirty="0"/>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a:t>Click to 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FB4E4D3F-068C-47F6-AADD-F82857201A2E}"/>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EAD908A-D7AD-4577-8959-3B901ACBD70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475295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hasCustomPrompt="1"/>
          </p:nvPr>
        </p:nvSpPr>
        <p:spPr>
          <a:xfrm>
            <a:off x="660401" y="4340506"/>
            <a:ext cx="5925105" cy="1679294"/>
          </a:xfrm>
        </p:spPr>
        <p:txBody>
          <a:bodyPr/>
          <a:lstStyle>
            <a:lvl1pPr>
              <a:lnSpc>
                <a:spcPct val="100000"/>
              </a:lnSpc>
              <a:spcBef>
                <a:spcPts val="0"/>
              </a:spcBef>
              <a:spcAft>
                <a:spcPts val="1000"/>
              </a:spcAft>
              <a:defRPr sz="20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720E5AF9-1B79-4D50-8441-04E440A7CC48}"/>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0975ABF-717A-4EC7-866E-258E3499D0A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73461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Title + Image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1524000"/>
            <a:ext cx="5918238" cy="2124921"/>
          </a:xfrm>
        </p:spPr>
        <p:txBody>
          <a:bodyPr anchor="t"/>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FB2EDE1C-07D0-415D-89CD-91A6141D833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CFF10F11-2CFD-4F19-B556-434DE4509A8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C3D2D290-AFFD-44A4-9C2E-FCB15BE328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23716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Title + Image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nchor="t"/>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727718C3-22C3-45C5-B905-BE2C7608E21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878DEC5C-33C6-4D2F-850D-2CD3A1D25D7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E2B0289B-B4BA-4E47-9275-58989BAFBC9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48777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Content - Intro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7266" y="3200400"/>
            <a:ext cx="4561958"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4" name="RuleLine - Mid">
            <a:extLst>
              <a:ext uri="{FF2B5EF4-FFF2-40B4-BE49-F238E27FC236}">
                <a16:creationId xmlns:a16="http://schemas.microsoft.com/office/drawing/2014/main" id="{D9EC1EEB-89B8-4FFD-AC35-E10CADE7BB8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6E4AAE5-AEFC-4C79-AE96-048323E708E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a:extLst>
              <a:ext uri="{FF2B5EF4-FFF2-40B4-BE49-F238E27FC236}">
                <a16:creationId xmlns:a16="http://schemas.microsoft.com/office/drawing/2014/main" id="{DC696C75-EED2-4AE8-B92D-9E6ED43A81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75480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Content - Intro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3200400"/>
            <a:ext cx="4568824"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ACB6D1EA-3C32-4A73-B4F0-6BB2D5F8610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C6FB82D0-D5FA-47E7-B63F-F4B05940EF4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6B6F1B63-681F-4C1A-BB48-C532C6BFB8D8}"/>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99512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SectionTitle -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2042428"/>
            <a:ext cx="5918238" cy="2057399"/>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94DC789-4B8C-4FB0-937B-0FBC8FAB3F1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82D3854-41D4-4301-AE05-3C8FA6E70FE3}"/>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3" name="Freeform 32">
            <a:extLst>
              <a:ext uri="{FF2B5EF4-FFF2-40B4-BE49-F238E27FC236}">
                <a16:creationId xmlns:a16="http://schemas.microsoft.com/office/drawing/2014/main" id="{1DB43C06-DFA6-4A84-B5D3-40194F6F340B}"/>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cxnSp>
        <p:nvCxnSpPr>
          <p:cNvPr id="14" name="RuleLine - Mid">
            <a:extLst>
              <a:ext uri="{FF2B5EF4-FFF2-40B4-BE49-F238E27FC236}">
                <a16:creationId xmlns:a16="http://schemas.microsoft.com/office/drawing/2014/main" id="{51A28816-0819-4F2F-BFC9-1C9C1A65F002}"/>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52633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SectionTitle -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F2F60CC-12A0-4189-9E9C-D4412BD621D0}"/>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48042059-28AE-4689-9321-EACF571FE12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B3331F0-235D-44D0-975D-3B44B4FFD7A7}"/>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13" name="Rectangle 12">
            <a:extLst>
              <a:ext uri="{FF2B5EF4-FFF2-40B4-BE49-F238E27FC236}">
                <a16:creationId xmlns:a16="http://schemas.microsoft.com/office/drawing/2014/main" id="{B0CF78C2-7CA4-450A-BFBE-54ED4B151C71}"/>
              </a:ext>
            </a:extLst>
          </p:cNvPr>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15413172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p:cSld name="SectionTitle -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DC2ECB8C-8833-444E-9187-ABA2CF2E528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Freeform 17">
            <a:extLst>
              <a:ext uri="{FF2B5EF4-FFF2-40B4-BE49-F238E27FC236}">
                <a16:creationId xmlns:a16="http://schemas.microsoft.com/office/drawing/2014/main" id="{03077F3F-B56E-459D-9F84-29F89CC9626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34" name="Group 33">
            <a:extLst>
              <a:ext uri="{FF2B5EF4-FFF2-40B4-BE49-F238E27FC236}">
                <a16:creationId xmlns:a16="http://schemas.microsoft.com/office/drawing/2014/main" id="{90229080-FF9C-4412-865D-523AEFFFBE36}"/>
              </a:ext>
            </a:extLst>
          </p:cNvPr>
          <p:cNvGrpSpPr/>
          <p:nvPr userDrawn="1"/>
        </p:nvGrpSpPr>
        <p:grpSpPr>
          <a:xfrm>
            <a:off x="5457496" y="4789540"/>
            <a:ext cx="5145417" cy="1515534"/>
            <a:chOff x="5652229" y="76199"/>
            <a:chExt cx="5145417" cy="1515534"/>
          </a:xfrm>
          <a:solidFill>
            <a:schemeClr val="accent1"/>
          </a:solidFill>
        </p:grpSpPr>
        <p:sp>
          <p:nvSpPr>
            <p:cNvPr id="35" name="Freeform 19">
              <a:extLst>
                <a:ext uri="{FF2B5EF4-FFF2-40B4-BE49-F238E27FC236}">
                  <a16:creationId xmlns:a16="http://schemas.microsoft.com/office/drawing/2014/main" id="{A3F503DE-4BFB-4A31-84F2-A5E937DBFD26}"/>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31B3079F-4FDB-4D7B-B83C-115FFA435B92}"/>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E497EBF0-1C64-482B-B141-0C72CD4CDA49}"/>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20D3C6E0-CF5F-4793-9E2A-496F31CD954D}"/>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D5F9AE09-F055-450B-BC8D-5FD16B96EC6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8C1C647E-48DC-49FE-AD50-4FC359DCDF99}"/>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152EC87C-2CA5-4B0E-B9A8-23655D219DCA}"/>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6">
              <a:extLst>
                <a:ext uri="{FF2B5EF4-FFF2-40B4-BE49-F238E27FC236}">
                  <a16:creationId xmlns:a16="http://schemas.microsoft.com/office/drawing/2014/main" id="{6FBDF13D-F013-43EF-A494-702E7A96C0A8}"/>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7">
              <a:extLst>
                <a:ext uri="{FF2B5EF4-FFF2-40B4-BE49-F238E27FC236}">
                  <a16:creationId xmlns:a16="http://schemas.microsoft.com/office/drawing/2014/main" id="{B3788C6A-2A52-4102-AE93-005DC706C3C3}"/>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28">
              <a:extLst>
                <a:ext uri="{FF2B5EF4-FFF2-40B4-BE49-F238E27FC236}">
                  <a16:creationId xmlns:a16="http://schemas.microsoft.com/office/drawing/2014/main" id="{FF93FE18-71C6-4B71-8BE5-FDA993B8D6B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a:extLst>
              <a:ext uri="{FF2B5EF4-FFF2-40B4-BE49-F238E27FC236}">
                <a16:creationId xmlns:a16="http://schemas.microsoft.com/office/drawing/2014/main" id="{908675B1-230A-41C8-BBE4-0F458D65C9C1}"/>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46" name="RuleLine - Mid">
            <a:extLst>
              <a:ext uri="{FF2B5EF4-FFF2-40B4-BE49-F238E27FC236}">
                <a16:creationId xmlns:a16="http://schemas.microsoft.com/office/drawing/2014/main" id="{71DD7F2E-2ED7-462B-B563-125E1EBA0FD6}"/>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76839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SectionTitle -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6" name="Rectangle 35"/>
          <p:cNvSpPr/>
          <p:nvPr/>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a:extLst>
              <a:ext uri="{FF2B5EF4-FFF2-40B4-BE49-F238E27FC236}">
                <a16:creationId xmlns:a16="http://schemas.microsoft.com/office/drawing/2014/main" id="{09ACBAB1-26DC-479C-92E4-3FCE2542BF4B}"/>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838C7796-E45A-4DB7-8019-7F01513D067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reeform 17">
            <a:extLst>
              <a:ext uri="{FF2B5EF4-FFF2-40B4-BE49-F238E27FC236}">
                <a16:creationId xmlns:a16="http://schemas.microsoft.com/office/drawing/2014/main" id="{72CC76F5-A663-44F4-A2AF-55F9EB75752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33" name="Group 32">
            <a:extLst>
              <a:ext uri="{FF2B5EF4-FFF2-40B4-BE49-F238E27FC236}">
                <a16:creationId xmlns:a16="http://schemas.microsoft.com/office/drawing/2014/main" id="{44A08E6C-4F92-4585-B467-D0CDF2F1AD5E}"/>
              </a:ext>
            </a:extLst>
          </p:cNvPr>
          <p:cNvGrpSpPr/>
          <p:nvPr userDrawn="1"/>
        </p:nvGrpSpPr>
        <p:grpSpPr>
          <a:xfrm>
            <a:off x="5457496" y="4789540"/>
            <a:ext cx="5145417" cy="1515534"/>
            <a:chOff x="5652229" y="76199"/>
            <a:chExt cx="5145417" cy="1515534"/>
          </a:xfrm>
        </p:grpSpPr>
        <p:sp>
          <p:nvSpPr>
            <p:cNvPr id="34" name="Freeform 19">
              <a:extLst>
                <a:ext uri="{FF2B5EF4-FFF2-40B4-BE49-F238E27FC236}">
                  <a16:creationId xmlns:a16="http://schemas.microsoft.com/office/drawing/2014/main" id="{3413BF24-9F25-4FF1-8CF5-D30A938DAC2B}"/>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20">
              <a:extLst>
                <a:ext uri="{FF2B5EF4-FFF2-40B4-BE49-F238E27FC236}">
                  <a16:creationId xmlns:a16="http://schemas.microsoft.com/office/drawing/2014/main" id="{14B1C1A7-7BFB-4A8C-830A-8DA50916CAFC}"/>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76756BF4-B541-4453-A55A-04A17BBA8CA0}"/>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97439903-68EE-4C6E-A914-9B368DAA619E}"/>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7707A570-BFDA-4B0F-8F31-4B76FC1BD51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DDE97238-426F-4AF0-A5F2-330605E1C74F}"/>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79A9D56B-6E53-4F26-9FAA-6C01B2C20BE5}"/>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6">
              <a:extLst>
                <a:ext uri="{FF2B5EF4-FFF2-40B4-BE49-F238E27FC236}">
                  <a16:creationId xmlns:a16="http://schemas.microsoft.com/office/drawing/2014/main" id="{E31996B1-8E68-4697-8F77-F49E6BA9B4F3}"/>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7">
              <a:extLst>
                <a:ext uri="{FF2B5EF4-FFF2-40B4-BE49-F238E27FC236}">
                  <a16:creationId xmlns:a16="http://schemas.microsoft.com/office/drawing/2014/main" id="{10BA8257-FB75-45B9-AD50-E228206403D5}"/>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28">
              <a:extLst>
                <a:ext uri="{FF2B5EF4-FFF2-40B4-BE49-F238E27FC236}">
                  <a16:creationId xmlns:a16="http://schemas.microsoft.com/office/drawing/2014/main" id="{D82C5496-4DF3-475E-825C-52AC278A96C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a:extLst>
              <a:ext uri="{FF2B5EF4-FFF2-40B4-BE49-F238E27FC236}">
                <a16:creationId xmlns:a16="http://schemas.microsoft.com/office/drawing/2014/main" id="{D4A11667-B47A-426D-8567-639767727606}"/>
              </a:ext>
            </a:extLst>
          </p:cNvPr>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29071692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SectionTitle - C">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770D09D7-829D-47C4-A442-187EA920AD3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82DD0788-4F3A-41D7-9906-FD0654D0069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9B871A5A-9D45-498F-9898-70A1BEC8B05D}"/>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 name="Rectangle 12">
            <a:extLst>
              <a:ext uri="{FF2B5EF4-FFF2-40B4-BE49-F238E27FC236}">
                <a16:creationId xmlns:a16="http://schemas.microsoft.com/office/drawing/2014/main" id="{45492620-CFCF-4B6F-9D6F-053883065218}"/>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5957868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SectionTitle - C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93281D7D-0E33-419F-A7E8-7FDB621AEEC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6785B873-B140-424F-A070-0577DA76DA4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4678DC9-47DD-4A58-B598-12F385C43E17}"/>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 name="Rectangle 12">
            <a:extLst>
              <a:ext uri="{FF2B5EF4-FFF2-40B4-BE49-F238E27FC236}">
                <a16:creationId xmlns:a16="http://schemas.microsoft.com/office/drawing/2014/main" id="{49195664-8568-4F24-8C7D-30983862B793}"/>
              </a:ext>
            </a:extLst>
          </p:cNvPr>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14453837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SectionTitle - D">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a:extLst>
              <a:ext uri="{FF2B5EF4-FFF2-40B4-BE49-F238E27FC236}">
                <a16:creationId xmlns:a16="http://schemas.microsoft.com/office/drawing/2014/main" id="{906DABF3-7AB7-4003-A558-68A2CA26941D}"/>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4E723A39-807E-4F70-9414-4720B4F76E0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24457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SectionTitle - D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a:extLst>
              <a:ext uri="{FF2B5EF4-FFF2-40B4-BE49-F238E27FC236}">
                <a16:creationId xmlns:a16="http://schemas.microsoft.com/office/drawing/2014/main" id="{8E80D169-85B6-4AE8-BAF2-8A26193DEB71}"/>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3EF18541-221C-46B6-B25B-66F97805C1A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26877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p:cSld name="Stat - Right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p:nvPicPr>
        <p:blipFill>
          <a:blip r:embed="rId2"/>
          <a:stretch>
            <a:fillRect/>
          </a:stretch>
        </p:blipFill>
        <p:spPr>
          <a:xfrm rot="10800000">
            <a:off x="5960962" y="2995988"/>
            <a:ext cx="486697" cy="408825"/>
          </a:xfrm>
          <a:prstGeom prst="rect">
            <a:avLst/>
          </a:prstGeom>
        </p:spPr>
      </p:pic>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07EA1CE0-66D0-4759-B24D-8C58451E111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A8E42011-C3E8-4921-A224-EB5E03F12A6A}"/>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28794637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p:cSld name="Stat - Right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p:nvPicPr>
        <p:blipFill>
          <a:blip r:embed="rId2"/>
          <a:stretch>
            <a:fillRect/>
          </a:stretch>
        </p:blipFill>
        <p:spPr>
          <a:xfrm rot="10800000">
            <a:off x="5960962" y="2995988"/>
            <a:ext cx="486697" cy="408825"/>
          </a:xfrm>
          <a:prstGeom prst="rect">
            <a:avLst/>
          </a:prstGeom>
        </p:spPr>
      </p:pic>
      <p:cxnSp>
        <p:nvCxnSpPr>
          <p:cNvPr id="8" name="RuleLine - Top" hidden="1">
            <a:extLst>
              <a:ext uri="{FF2B5EF4-FFF2-40B4-BE49-F238E27FC236}">
                <a16:creationId xmlns:a16="http://schemas.microsoft.com/office/drawing/2014/main" id="{8D41022B-FAA8-4690-9967-648B7C984AE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83592964-D30C-47BF-A2B7-A17DB6670B7E}"/>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14520659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Stat - Left A">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a:t>Click to edit Master title style</a:t>
            </a:r>
            <a:endParaRPr lang="en-US" dirty="0"/>
          </a:p>
        </p:txBody>
      </p:sp>
      <p:cxnSp>
        <p:nvCxnSpPr>
          <p:cNvPr id="8" name="RuleLine - Top" hidden="1">
            <a:extLst>
              <a:ext uri="{FF2B5EF4-FFF2-40B4-BE49-F238E27FC236}">
                <a16:creationId xmlns:a16="http://schemas.microsoft.com/office/drawing/2014/main" id="{1DD48BB4-1674-44E3-9144-F979216BDDC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8EDF5ED5-EA68-4397-A417-46F6788BF5A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9902518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cxnSp>
        <p:nvCxnSpPr>
          <p:cNvPr id="2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Stat - Left A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lvl1pPr>
              <a:defRPr>
                <a:solidFill>
                  <a:schemeClr val="tx2"/>
                </a:solidFill>
              </a:defRPr>
            </a:lvl1pPr>
          </a:lstStyle>
          <a:p>
            <a:r>
              <a:rPr lang="en-US"/>
              <a:t>Click to edit Master title style</a:t>
            </a:r>
            <a:endParaRPr lang="en-US" dirty="0"/>
          </a:p>
        </p:txBody>
      </p:sp>
      <p:cxnSp>
        <p:nvCxnSpPr>
          <p:cNvPr id="8" name="RuleLine - Top" hidden="1">
            <a:extLst>
              <a:ext uri="{FF2B5EF4-FFF2-40B4-BE49-F238E27FC236}">
                <a16:creationId xmlns:a16="http://schemas.microsoft.com/office/drawing/2014/main" id="{8CC75BA2-170B-4494-B341-222713E74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109F9FCF-BD45-4190-A47A-3C4601A23A76}"/>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4931204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Stat - Righ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CE4D0371-C81A-4242-918D-2BBD9AD89BDD}"/>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B0BA5D62-6036-4F94-826A-44C1C3518E6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7C6F3D2A-522E-4A20-860A-B92E2E61F01B}"/>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grpSp>
        <p:nvGrpSpPr>
          <p:cNvPr id="26" name="MathPattern">
            <a:extLst>
              <a:ext uri="{FF2B5EF4-FFF2-40B4-BE49-F238E27FC236}">
                <a16:creationId xmlns:a16="http://schemas.microsoft.com/office/drawing/2014/main" id="{1B366A56-63AC-422A-94B4-4A7E54888C9E}"/>
              </a:ext>
            </a:extLst>
          </p:cNvPr>
          <p:cNvGrpSpPr>
            <a:grpSpLocks noChangeAspect="1"/>
          </p:cNvGrpSpPr>
          <p:nvPr userDrawn="1"/>
        </p:nvGrpSpPr>
        <p:grpSpPr>
          <a:xfrm>
            <a:off x="5754743" y="5661990"/>
            <a:ext cx="4440665" cy="1066802"/>
            <a:chOff x="5592762" y="50799"/>
            <a:chExt cx="4064000" cy="976314"/>
          </a:xfrm>
          <a:solidFill>
            <a:schemeClr val="accent1"/>
          </a:solidFill>
        </p:grpSpPr>
        <p:sp>
          <p:nvSpPr>
            <p:cNvPr id="27" name="Freeform 40">
              <a:extLst>
                <a:ext uri="{FF2B5EF4-FFF2-40B4-BE49-F238E27FC236}">
                  <a16:creationId xmlns:a16="http://schemas.microsoft.com/office/drawing/2014/main" id="{15BB6979-835E-4E89-B359-1DECC60A2BF1}"/>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1">
              <a:extLst>
                <a:ext uri="{FF2B5EF4-FFF2-40B4-BE49-F238E27FC236}">
                  <a16:creationId xmlns:a16="http://schemas.microsoft.com/office/drawing/2014/main" id="{DD022931-E516-4FEB-B3FF-47F4E631E47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6">
              <a:extLst>
                <a:ext uri="{FF2B5EF4-FFF2-40B4-BE49-F238E27FC236}">
                  <a16:creationId xmlns:a16="http://schemas.microsoft.com/office/drawing/2014/main" id="{DB26FBE3-B091-40A0-989A-F3221BEFA62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8">
              <a:extLst>
                <a:ext uri="{FF2B5EF4-FFF2-40B4-BE49-F238E27FC236}">
                  <a16:creationId xmlns:a16="http://schemas.microsoft.com/office/drawing/2014/main" id="{1F475828-BB59-4602-A778-FCE70AA19C6F}"/>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49">
              <a:extLst>
                <a:ext uri="{FF2B5EF4-FFF2-40B4-BE49-F238E27FC236}">
                  <a16:creationId xmlns:a16="http://schemas.microsoft.com/office/drawing/2014/main" id="{C8E3D3B9-DBE2-4BE1-9C31-52EDC04FC48D}"/>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50">
              <a:extLst>
                <a:ext uri="{FF2B5EF4-FFF2-40B4-BE49-F238E27FC236}">
                  <a16:creationId xmlns:a16="http://schemas.microsoft.com/office/drawing/2014/main" id="{46D04711-1C31-44B9-8E91-B9F4F8DA1549}"/>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51">
              <a:extLst>
                <a:ext uri="{FF2B5EF4-FFF2-40B4-BE49-F238E27FC236}">
                  <a16:creationId xmlns:a16="http://schemas.microsoft.com/office/drawing/2014/main" id="{4CEDA16B-AE51-42FC-9F4C-5352E75E4192}"/>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52">
              <a:extLst>
                <a:ext uri="{FF2B5EF4-FFF2-40B4-BE49-F238E27FC236}">
                  <a16:creationId xmlns:a16="http://schemas.microsoft.com/office/drawing/2014/main" id="{75EBD3A6-EDF4-41C7-913D-BA1DDD5B56B4}"/>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53">
              <a:extLst>
                <a:ext uri="{FF2B5EF4-FFF2-40B4-BE49-F238E27FC236}">
                  <a16:creationId xmlns:a16="http://schemas.microsoft.com/office/drawing/2014/main" id="{B2418102-98ED-4BCD-A1CC-40C836ACB06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54">
              <a:extLst>
                <a:ext uri="{FF2B5EF4-FFF2-40B4-BE49-F238E27FC236}">
                  <a16:creationId xmlns:a16="http://schemas.microsoft.com/office/drawing/2014/main" id="{928F8A76-B5B0-470C-B322-191F174E5CF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55">
              <a:extLst>
                <a:ext uri="{FF2B5EF4-FFF2-40B4-BE49-F238E27FC236}">
                  <a16:creationId xmlns:a16="http://schemas.microsoft.com/office/drawing/2014/main" id="{355A76A7-F52E-4ADD-B53C-A3CD3E6F841A}"/>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56">
              <a:extLst>
                <a:ext uri="{FF2B5EF4-FFF2-40B4-BE49-F238E27FC236}">
                  <a16:creationId xmlns:a16="http://schemas.microsoft.com/office/drawing/2014/main" id="{6A34C224-9827-416D-B979-40C24F4970B3}"/>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9" name="RuleLine - Mid">
            <a:extLst>
              <a:ext uri="{FF2B5EF4-FFF2-40B4-BE49-F238E27FC236}">
                <a16:creationId xmlns:a16="http://schemas.microsoft.com/office/drawing/2014/main" id="{D9192035-7AF6-45B9-B8F4-9717A2A5614B}"/>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8728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Stat - Righ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4" name="Title Placeholder - Top"/>
          <p:cNvSpPr>
            <a:spLocks noGrp="1"/>
          </p:cNvSpPr>
          <p:nvPr>
            <p:ph type="title" hasCustomPrompt="1"/>
          </p:nvPr>
        </p:nvSpPr>
        <p:spPr>
          <a:xfrm>
            <a:off x="660400" y="457201"/>
            <a:ext cx="3352798" cy="2057399"/>
          </a:xfrm>
        </p:spPr>
        <p:txBody>
          <a:bodyPr/>
          <a:lstStyle>
            <a:lvl1pPr>
              <a:defRPr>
                <a:solidFill>
                  <a:schemeClr val="tx2"/>
                </a:solidFill>
              </a:defRPr>
            </a:lvl1pPr>
          </a:lstStyle>
          <a:p>
            <a:r>
              <a:rPr lang="en-US" dirty="0"/>
              <a:t>Click to add title</a:t>
            </a:r>
          </a:p>
        </p:txBody>
      </p:sp>
      <p:sp>
        <p:nvSpPr>
          <p:cNvPr id="46" name="Text Placeholder - Left, Mid"/>
          <p:cNvSpPr>
            <a:spLocks noGrp="1"/>
          </p:cNvSpPr>
          <p:nvPr>
            <p:ph type="body" sz="quarter" idx="13" hasCustomPrompt="1"/>
          </p:nvPr>
        </p:nvSpPr>
        <p:spPr>
          <a:xfrm>
            <a:off x="660400"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59A5539F-9AAE-44B7-B217-0082E49EBF87}"/>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03865B3D-AA1F-4E09-B707-14F5E67E5B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MathPattern">
            <a:extLst>
              <a:ext uri="{FF2B5EF4-FFF2-40B4-BE49-F238E27FC236}">
                <a16:creationId xmlns:a16="http://schemas.microsoft.com/office/drawing/2014/main" id="{0BCBE14B-A1B2-47A4-948A-26E1F6986633}"/>
              </a:ext>
            </a:extLst>
          </p:cNvPr>
          <p:cNvGrpSpPr>
            <a:grpSpLocks noChangeAspect="1"/>
          </p:cNvGrpSpPr>
          <p:nvPr userDrawn="1"/>
        </p:nvGrpSpPr>
        <p:grpSpPr>
          <a:xfrm>
            <a:off x="5754743" y="5661990"/>
            <a:ext cx="4440665" cy="1066802"/>
            <a:chOff x="5592762" y="50799"/>
            <a:chExt cx="4064000" cy="976314"/>
          </a:xfrm>
        </p:grpSpPr>
        <p:sp>
          <p:nvSpPr>
            <p:cNvPr id="31" name="Freeform 26">
              <a:extLst>
                <a:ext uri="{FF2B5EF4-FFF2-40B4-BE49-F238E27FC236}">
                  <a16:creationId xmlns:a16="http://schemas.microsoft.com/office/drawing/2014/main" id="{1B4A6253-5E01-4BB7-A48D-8FCEE0D60D72}"/>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a:extLst>
                <a:ext uri="{FF2B5EF4-FFF2-40B4-BE49-F238E27FC236}">
                  <a16:creationId xmlns:a16="http://schemas.microsoft.com/office/drawing/2014/main" id="{63AB5EB1-5B96-4681-A8BB-FA61CF553AAB}"/>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8">
              <a:extLst>
                <a:ext uri="{FF2B5EF4-FFF2-40B4-BE49-F238E27FC236}">
                  <a16:creationId xmlns:a16="http://schemas.microsoft.com/office/drawing/2014/main" id="{5BE5646E-0821-4008-9CFC-768C6326192D}"/>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9">
              <a:extLst>
                <a:ext uri="{FF2B5EF4-FFF2-40B4-BE49-F238E27FC236}">
                  <a16:creationId xmlns:a16="http://schemas.microsoft.com/office/drawing/2014/main" id="{814513C3-2337-4F79-A5CF-8373FEA71199}"/>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31">
              <a:extLst>
                <a:ext uri="{FF2B5EF4-FFF2-40B4-BE49-F238E27FC236}">
                  <a16:creationId xmlns:a16="http://schemas.microsoft.com/office/drawing/2014/main" id="{05D42C93-495D-4F4D-A917-57617FECA12C}"/>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32">
              <a:extLst>
                <a:ext uri="{FF2B5EF4-FFF2-40B4-BE49-F238E27FC236}">
                  <a16:creationId xmlns:a16="http://schemas.microsoft.com/office/drawing/2014/main" id="{6236CA4E-EEBF-4008-94CF-CBD533EDAA7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33">
              <a:extLst>
                <a:ext uri="{FF2B5EF4-FFF2-40B4-BE49-F238E27FC236}">
                  <a16:creationId xmlns:a16="http://schemas.microsoft.com/office/drawing/2014/main" id="{932BEE2E-0E31-4BCA-BF3F-C8975CC9AFD0}"/>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34">
              <a:extLst>
                <a:ext uri="{FF2B5EF4-FFF2-40B4-BE49-F238E27FC236}">
                  <a16:creationId xmlns:a16="http://schemas.microsoft.com/office/drawing/2014/main" id="{313C430E-E741-43AF-AA7E-49B41D789C03}"/>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35">
              <a:extLst>
                <a:ext uri="{FF2B5EF4-FFF2-40B4-BE49-F238E27FC236}">
                  <a16:creationId xmlns:a16="http://schemas.microsoft.com/office/drawing/2014/main" id="{465B02C7-879A-4AC0-8F76-E7EF9CDFF9FB}"/>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36">
              <a:extLst>
                <a:ext uri="{FF2B5EF4-FFF2-40B4-BE49-F238E27FC236}">
                  <a16:creationId xmlns:a16="http://schemas.microsoft.com/office/drawing/2014/main" id="{DA08562F-F2BB-4E70-86FD-2FFAB9EE2F82}"/>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37">
              <a:extLst>
                <a:ext uri="{FF2B5EF4-FFF2-40B4-BE49-F238E27FC236}">
                  <a16:creationId xmlns:a16="http://schemas.microsoft.com/office/drawing/2014/main" id="{CCFBD79A-DD3D-41E8-9ED1-64DD28E1C7B5}"/>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38">
              <a:extLst>
                <a:ext uri="{FF2B5EF4-FFF2-40B4-BE49-F238E27FC236}">
                  <a16:creationId xmlns:a16="http://schemas.microsoft.com/office/drawing/2014/main" id="{77E295A4-61E0-4DB9-8F7A-492AEEA1730A}"/>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pic>
        <p:nvPicPr>
          <p:cNvPr id="55" name="Picture 54">
            <a:extLst>
              <a:ext uri="{FF2B5EF4-FFF2-40B4-BE49-F238E27FC236}">
                <a16:creationId xmlns:a16="http://schemas.microsoft.com/office/drawing/2014/main" id="{DBDC33A9-A991-4ABF-B1B3-E11248891137}"/>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cxnSp>
        <p:nvCxnSpPr>
          <p:cNvPr id="56" name="RuleLine - Mid">
            <a:extLst>
              <a:ext uri="{FF2B5EF4-FFF2-40B4-BE49-F238E27FC236}">
                <a16:creationId xmlns:a16="http://schemas.microsoft.com/office/drawing/2014/main" id="{2AFC365C-54FA-49F0-9385-8EA6AD726241}"/>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89214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Stat - Lef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cxnSp>
        <p:nvCxnSpPr>
          <p:cNvPr id="17"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AA69C0F3-AD3A-42A0-8BC1-298343EBBFB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873EC2F3-4F45-4B4E-A1A6-B0B2012525A1}"/>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6" name="RuleLine - Mid">
            <a:extLst>
              <a:ext uri="{FF2B5EF4-FFF2-40B4-BE49-F238E27FC236}">
                <a16:creationId xmlns:a16="http://schemas.microsoft.com/office/drawing/2014/main" id="{33FED969-6DDF-4537-9CD8-0B323C339286}"/>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09709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Stat - Lef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solidFill>
                  <a:schemeClr val="tx2"/>
                </a:solidFill>
              </a:defRPr>
            </a:lvl1pPr>
          </a:lstStyle>
          <a:p>
            <a:r>
              <a:rPr lang="en-US" dirty="0"/>
              <a:t>Click to add title</a:t>
            </a:r>
          </a:p>
        </p:txBody>
      </p:sp>
      <p:sp>
        <p:nvSpPr>
          <p:cNvPr id="12" name="Text Placeholder - Left, Mid"/>
          <p:cNvSpPr>
            <a:spLocks noGrp="1"/>
          </p:cNvSpPr>
          <p:nvPr>
            <p:ph type="body" sz="quarter" idx="13" hasCustomPrompt="1"/>
          </p:nvPr>
        </p:nvSpPr>
        <p:spPr>
          <a:xfrm>
            <a:off x="7366001"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15"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ED436010-5178-46A9-B7BA-D5E885F612E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5FDABB91-7DDB-41D0-BB3D-4A21552DC3FC}"/>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4" name="RuleLine - Mid">
            <a:extLst>
              <a:ext uri="{FF2B5EF4-FFF2-40B4-BE49-F238E27FC236}">
                <a16:creationId xmlns:a16="http://schemas.microsoft.com/office/drawing/2014/main" id="{8D3CE5D7-1CD9-4F78-8BA2-7AD0E9B812D4}"/>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38785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Top" hidden="1">
            <a:extLst>
              <a:ext uri="{FF2B5EF4-FFF2-40B4-BE49-F238E27FC236}">
                <a16:creationId xmlns:a16="http://schemas.microsoft.com/office/drawing/2014/main" id="{77AEF6A5-F190-44CF-8FFB-50DDF427DBE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02070051-11C9-4A16-BBAC-E8E4968BA8D5}"/>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8" name="Freeform 9">
            <a:extLst>
              <a:ext uri="{FF2B5EF4-FFF2-40B4-BE49-F238E27FC236}">
                <a16:creationId xmlns:a16="http://schemas.microsoft.com/office/drawing/2014/main" id="{10660449-B175-46E9-86F8-076BC93D44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0523822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Top" hidden="1">
            <a:extLst>
              <a:ext uri="{FF2B5EF4-FFF2-40B4-BE49-F238E27FC236}">
                <a16:creationId xmlns:a16="http://schemas.microsoft.com/office/drawing/2014/main" id="{5080FE60-9D4C-402D-91A2-FED5A801CF4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388B60AC-7512-4C4B-A459-0208DA698B30}"/>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6" name="Freeform 9">
            <a:extLst>
              <a:ext uri="{FF2B5EF4-FFF2-40B4-BE49-F238E27FC236}">
                <a16:creationId xmlns:a16="http://schemas.microsoft.com/office/drawing/2014/main" id="{072F489F-D1F6-42BD-AFBA-32CC5C3401C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13016081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p:cSld name="Stat - Left C + Image">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4E3DFA12-C1BE-4179-AE18-386236B6A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0105A35-C7AE-4F20-8785-743C901110E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3291465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p:cSld name="Stat - Left C + Image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48CC82BB-7C7B-4B2E-8050-78B0D313EA1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3742942-14B5-4E42-BAEC-CFE8C1C09857}"/>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35089457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Sequence, text 3">
    <p:bg>
      <p:bgRef idx="1001">
        <a:schemeClr val="bg1"/>
      </p:bgRef>
    </p:bg>
    <p:spTree>
      <p:nvGrpSpPr>
        <p:cNvPr id="1" name=""/>
        <p:cNvGrpSpPr/>
        <p:nvPr/>
      </p:nvGrpSpPr>
      <p:grpSpPr>
        <a:xfrm>
          <a:off x="0" y="0"/>
          <a:ext cx="0" cy="0"/>
          <a:chOff x="0" y="0"/>
          <a:chExt cx="0" cy="0"/>
        </a:xfrm>
      </p:grpSpPr>
      <p:grpSp>
        <p:nvGrpSpPr>
          <p:cNvPr id="23" name="Process Graphic - 3">
            <a:extLst>
              <a:ext uri="{FF2B5EF4-FFF2-40B4-BE49-F238E27FC236}">
                <a16:creationId xmlns:a16="http://schemas.microsoft.com/office/drawing/2014/main" id="{2F60E4F1-3986-4C90-8A11-D7E520B267C3}"/>
              </a:ext>
            </a:extLst>
          </p:cNvPr>
          <p:cNvGrpSpPr/>
          <p:nvPr userDrawn="1"/>
        </p:nvGrpSpPr>
        <p:grpSpPr>
          <a:xfrm>
            <a:off x="667265" y="2150997"/>
            <a:ext cx="10099699" cy="974587"/>
            <a:chOff x="1066799" y="2150998"/>
            <a:chExt cx="8450427" cy="640080"/>
          </a:xfrm>
          <a:solidFill>
            <a:schemeClr val="accent1"/>
          </a:solidFill>
        </p:grpSpPr>
        <p:sp>
          <p:nvSpPr>
            <p:cNvPr id="28" name="Phase/Step 3">
              <a:extLst>
                <a:ext uri="{FF2B5EF4-FFF2-40B4-BE49-F238E27FC236}">
                  <a16:creationId xmlns:a16="http://schemas.microsoft.com/office/drawing/2014/main" id="{7D16EA48-4D7D-495C-A71A-E19AF60DA25D}"/>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9" name="Phase/Step 2">
              <a:extLst>
                <a:ext uri="{FF2B5EF4-FFF2-40B4-BE49-F238E27FC236}">
                  <a16:creationId xmlns:a16="http://schemas.microsoft.com/office/drawing/2014/main" id="{A414D84F-0BD4-4BA2-9F7C-27304CC25613}"/>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30" name="Phase/Step 1">
              <a:extLst>
                <a:ext uri="{FF2B5EF4-FFF2-40B4-BE49-F238E27FC236}">
                  <a16:creationId xmlns:a16="http://schemas.microsoft.com/office/drawing/2014/main" id="{8B907054-8DF6-4256-B67E-51C5A4CDCEEB}"/>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grpSp>
        <p:nvGrpSpPr>
          <p:cNvPr id="5" name="Process Graphic - 3"/>
          <p:cNvGrpSpPr/>
          <p:nvPr/>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1"/>
            <a:ext cx="10058399" cy="578151"/>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cxnSp>
        <p:nvCxnSpPr>
          <p:cNvPr id="31" name="RuleLine - Mid" hidden="1">
            <a:extLst>
              <a:ext uri="{FF2B5EF4-FFF2-40B4-BE49-F238E27FC236}">
                <a16:creationId xmlns:a16="http://schemas.microsoft.com/office/drawing/2014/main" id="{500425CD-8E78-41FA-8373-4D3DD8C3755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19D41FB9-4AF9-4DF3-8626-25DA4184CD0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611533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4394201" y="1828800"/>
            <a:ext cx="6324599"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953793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Sequence, text 3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9610"/>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grpSp>
        <p:nvGrpSpPr>
          <p:cNvPr id="23" name="Process Graphic - 3">
            <a:extLst>
              <a:ext uri="{FF2B5EF4-FFF2-40B4-BE49-F238E27FC236}">
                <a16:creationId xmlns:a16="http://schemas.microsoft.com/office/drawing/2014/main" id="{A5CAAC4A-B1F4-491F-A08D-F3AA4608FCDA}"/>
              </a:ext>
            </a:extLst>
          </p:cNvPr>
          <p:cNvGrpSpPr/>
          <p:nvPr userDrawn="1"/>
        </p:nvGrpSpPr>
        <p:grpSpPr>
          <a:xfrm>
            <a:off x="667265" y="2150997"/>
            <a:ext cx="10099699" cy="974587"/>
            <a:chOff x="1066799" y="2150998"/>
            <a:chExt cx="8450427" cy="640080"/>
          </a:xfrm>
          <a:solidFill>
            <a:schemeClr val="accent4"/>
          </a:solidFill>
        </p:grpSpPr>
        <p:sp>
          <p:nvSpPr>
            <p:cNvPr id="28" name="Phase/Step 3">
              <a:extLst>
                <a:ext uri="{FF2B5EF4-FFF2-40B4-BE49-F238E27FC236}">
                  <a16:creationId xmlns:a16="http://schemas.microsoft.com/office/drawing/2014/main" id="{1A39FD5E-2D44-46F0-B8D4-BFA665A0095A}"/>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9" name="Phase/Step 2">
              <a:extLst>
                <a:ext uri="{FF2B5EF4-FFF2-40B4-BE49-F238E27FC236}">
                  <a16:creationId xmlns:a16="http://schemas.microsoft.com/office/drawing/2014/main" id="{7321C758-E41D-4113-AAAD-5CB1DE85A1CE}"/>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30" name="Phase/Step 1">
              <a:extLst>
                <a:ext uri="{FF2B5EF4-FFF2-40B4-BE49-F238E27FC236}">
                  <a16:creationId xmlns:a16="http://schemas.microsoft.com/office/drawing/2014/main" id="{210B688B-00B0-45C3-B4CA-3636DB898502}"/>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31" name="RuleLine - Mid" hidden="1">
            <a:extLst>
              <a:ext uri="{FF2B5EF4-FFF2-40B4-BE49-F238E27FC236}">
                <a16:creationId xmlns:a16="http://schemas.microsoft.com/office/drawing/2014/main" id="{30782B1E-0616-485E-9D5A-46B07265A4C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B0C2A871-40D7-4422-B1A0-C56170B9B58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57276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2"/>
            <a:ext cx="10058399" cy="569272"/>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grpSp>
        <p:nvGrpSpPr>
          <p:cNvPr id="21" name="Process Graphic - 3">
            <a:extLst>
              <a:ext uri="{FF2B5EF4-FFF2-40B4-BE49-F238E27FC236}">
                <a16:creationId xmlns:a16="http://schemas.microsoft.com/office/drawing/2014/main" id="{80ADFBD8-C031-461E-8932-A46AC89EFE9B}"/>
              </a:ext>
            </a:extLst>
          </p:cNvPr>
          <p:cNvGrpSpPr/>
          <p:nvPr userDrawn="1"/>
        </p:nvGrpSpPr>
        <p:grpSpPr>
          <a:xfrm>
            <a:off x="667264" y="2150997"/>
            <a:ext cx="10051535" cy="974587"/>
            <a:chOff x="1066799" y="2150998"/>
            <a:chExt cx="5660268" cy="640080"/>
          </a:xfrm>
          <a:solidFill>
            <a:schemeClr val="accent4"/>
          </a:solidFill>
        </p:grpSpPr>
        <p:sp>
          <p:nvSpPr>
            <p:cNvPr id="23" name="Phase/Step 2">
              <a:extLst>
                <a:ext uri="{FF2B5EF4-FFF2-40B4-BE49-F238E27FC236}">
                  <a16:creationId xmlns:a16="http://schemas.microsoft.com/office/drawing/2014/main" id="{C7E5B363-8F95-4B2F-8BE4-3231CA99BD39}"/>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8" name="Phase/Step 1">
              <a:extLst>
                <a:ext uri="{FF2B5EF4-FFF2-40B4-BE49-F238E27FC236}">
                  <a16:creationId xmlns:a16="http://schemas.microsoft.com/office/drawing/2014/main" id="{3415F988-2D31-4C2B-A696-185EC16608CE}"/>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29" name="RuleLine - Mid" hidden="1">
            <a:extLst>
              <a:ext uri="{FF2B5EF4-FFF2-40B4-BE49-F238E27FC236}">
                <a16:creationId xmlns:a16="http://schemas.microsoft.com/office/drawing/2014/main" id="{4975AD6E-5908-437A-AD3B-3C56C931A67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RuleLine - Top" hidden="1">
            <a:extLst>
              <a:ext uri="{FF2B5EF4-FFF2-40B4-BE49-F238E27FC236}">
                <a16:creationId xmlns:a16="http://schemas.microsoft.com/office/drawing/2014/main" id="{A39C1698-1F50-44FE-86F7-4FA08F07CE9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reeform 19">
            <a:extLst>
              <a:ext uri="{FF2B5EF4-FFF2-40B4-BE49-F238E27FC236}">
                <a16:creationId xmlns:a16="http://schemas.microsoft.com/office/drawing/2014/main" id="{C2448A6E-8BDB-4B1E-8869-779E3C6272D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1140914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Sequence, text 2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2"/>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grpSp>
        <p:nvGrpSpPr>
          <p:cNvPr id="15" name="Process Graphic - 3">
            <a:extLst>
              <a:ext uri="{FF2B5EF4-FFF2-40B4-BE49-F238E27FC236}">
                <a16:creationId xmlns:a16="http://schemas.microsoft.com/office/drawing/2014/main" id="{D98F8966-C716-4EFC-B1FD-4693A5738FBC}"/>
              </a:ext>
            </a:extLst>
          </p:cNvPr>
          <p:cNvGrpSpPr/>
          <p:nvPr userDrawn="1"/>
        </p:nvGrpSpPr>
        <p:grpSpPr>
          <a:xfrm>
            <a:off x="667264" y="2150997"/>
            <a:ext cx="10051535" cy="974587"/>
            <a:chOff x="1066799" y="2150998"/>
            <a:chExt cx="5660268" cy="640080"/>
          </a:xfrm>
          <a:solidFill>
            <a:schemeClr val="accent4"/>
          </a:solidFill>
        </p:grpSpPr>
        <p:sp>
          <p:nvSpPr>
            <p:cNvPr id="20" name="Phase/Step 2">
              <a:extLst>
                <a:ext uri="{FF2B5EF4-FFF2-40B4-BE49-F238E27FC236}">
                  <a16:creationId xmlns:a16="http://schemas.microsoft.com/office/drawing/2014/main" id="{29A11D85-53BE-4491-AFC3-761FA6828DBF}"/>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1" name="Phase/Step 1">
              <a:extLst>
                <a:ext uri="{FF2B5EF4-FFF2-40B4-BE49-F238E27FC236}">
                  <a16:creationId xmlns:a16="http://schemas.microsoft.com/office/drawing/2014/main" id="{92485FE8-C5AC-47B0-8BB1-C4F6F2B7F69F}"/>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23" name="RuleLine - Mid" hidden="1">
            <a:extLst>
              <a:ext uri="{FF2B5EF4-FFF2-40B4-BE49-F238E27FC236}">
                <a16:creationId xmlns:a16="http://schemas.microsoft.com/office/drawing/2014/main" id="{2FAA2B14-B99A-4931-9572-6A8A383917D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a:extLst>
              <a:ext uri="{FF2B5EF4-FFF2-40B4-BE49-F238E27FC236}">
                <a16:creationId xmlns:a16="http://schemas.microsoft.com/office/drawing/2014/main" id="{B6205F49-E990-4E7D-97C0-04F7A1490F9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61639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a:t>
            </a:r>
            <a:br>
              <a:rPr lang="en-US" sz="1800" dirty="0">
                <a:solidFill>
                  <a:schemeClr val="tx2"/>
                </a:solidFill>
              </a:rPr>
            </a:br>
            <a:r>
              <a:rPr lang="en-US" sz="1200" dirty="0">
                <a:solidFill>
                  <a:schemeClr val="tx2"/>
                </a:solidFill>
              </a:rPr>
              <a:t>©2021 Moss Adams LLP</a:t>
            </a:r>
          </a:p>
        </p:txBody>
      </p:sp>
      <p:cxnSp>
        <p:nvCxnSpPr>
          <p:cNvPr id="7" name="RuleLine - Mid" hidden="1">
            <a:extLst>
              <a:ext uri="{FF2B5EF4-FFF2-40B4-BE49-F238E27FC236}">
                <a16:creationId xmlns:a16="http://schemas.microsoft.com/office/drawing/2014/main" id="{2D7333C9-79F0-4E70-94F6-EB75B95FB35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F1556C40-B915-4D63-87D9-311C83F735B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1">
            <a:extLst>
              <a:ext uri="{FF2B5EF4-FFF2-40B4-BE49-F238E27FC236}">
                <a16:creationId xmlns:a16="http://schemas.microsoft.com/office/drawing/2014/main" id="{98B04145-7115-4310-8860-905C71AC3B9E}"/>
              </a:ext>
            </a:extLst>
          </p:cNvPr>
          <p:cNvSpPr>
            <a:spLocks noGrp="1"/>
          </p:cNvSpPr>
          <p:nvPr>
            <p:ph type="ftr" sz="quarter" idx="10"/>
          </p:nvPr>
        </p:nvSpPr>
        <p:spPr>
          <a:xfrm rot="5400000">
            <a:off x="2050430" y="4438031"/>
            <a:ext cx="380998" cy="3544539"/>
          </a:xfrm>
        </p:spPr>
        <p:txBody>
          <a:bodyPr/>
          <a:lstStyle/>
          <a:p>
            <a:r>
              <a:rPr lang="en-US" dirty="0"/>
              <a:t>[ to edit Footer; go "Insert" (tab) &gt; "Header &amp; Footer" ]</a:t>
            </a:r>
          </a:p>
        </p:txBody>
      </p:sp>
      <p:sp>
        <p:nvSpPr>
          <p:cNvPr id="10" name="Slide Number Placeholder 2">
            <a:extLst>
              <a:ext uri="{FF2B5EF4-FFF2-40B4-BE49-F238E27FC236}">
                <a16:creationId xmlns:a16="http://schemas.microsoft.com/office/drawing/2014/main" id="{AE8AFE2B-44DB-4115-AA92-3847F4B78C88}"/>
              </a:ext>
            </a:extLst>
          </p:cNvPr>
          <p:cNvSpPr>
            <a:spLocks noGrp="1"/>
          </p:cNvSpPr>
          <p:nvPr>
            <p:ph type="sldNum" sz="quarter" idx="11"/>
          </p:nvPr>
        </p:nvSpPr>
        <p:spPr>
          <a:xfrm>
            <a:off x="0" y="6019801"/>
            <a:ext cx="385536" cy="381000"/>
          </a:xfrm>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586034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hidden="1">
            <a:extLst>
              <a:ext uri="{FF2B5EF4-FFF2-40B4-BE49-F238E27FC236}">
                <a16:creationId xmlns:a16="http://schemas.microsoft.com/office/drawing/2014/main" id="{85A8D106-E2CE-48C2-9610-36C3DC8D766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ED36D66E-6B27-451A-9A45-0432C25F3F8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69239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9302CDAD-5304-4F19-976D-357B303F051C}"/>
              </a:ext>
            </a:extLst>
          </p:cNvPr>
          <p:cNvGrpSpPr>
            <a:grpSpLocks noChangeAspect="1"/>
          </p:cNvGrpSpPr>
          <p:nvPr userDrawn="1"/>
        </p:nvGrpSpPr>
        <p:grpSpPr>
          <a:xfrm>
            <a:off x="5892800" y="527906"/>
            <a:ext cx="4482835" cy="5204748"/>
            <a:chOff x="5535718" y="1273659"/>
            <a:chExt cx="3455988" cy="4044792"/>
          </a:xfrm>
        </p:grpSpPr>
        <p:grpSp>
          <p:nvGrpSpPr>
            <p:cNvPr id="33" name="GraphicText - Thank You">
              <a:extLst>
                <a:ext uri="{FF2B5EF4-FFF2-40B4-BE49-F238E27FC236}">
                  <a16:creationId xmlns:a16="http://schemas.microsoft.com/office/drawing/2014/main" id="{63F50843-8B13-472B-BF24-C493F355EBB1}"/>
                </a:ext>
              </a:extLst>
            </p:cNvPr>
            <p:cNvGrpSpPr/>
            <p:nvPr/>
          </p:nvGrpSpPr>
          <p:grpSpPr>
            <a:xfrm>
              <a:off x="5535718" y="3275339"/>
              <a:ext cx="3455988" cy="2043112"/>
              <a:chOff x="4251325" y="3941763"/>
              <a:chExt cx="3455988" cy="2043112"/>
            </a:xfrm>
            <a:solidFill>
              <a:schemeClr val="accent2"/>
            </a:solidFill>
          </p:grpSpPr>
          <p:sp>
            <p:nvSpPr>
              <p:cNvPr id="35" name="U">
                <a:extLst>
                  <a:ext uri="{FF2B5EF4-FFF2-40B4-BE49-F238E27FC236}">
                    <a16:creationId xmlns:a16="http://schemas.microsoft.com/office/drawing/2014/main" id="{1861E22D-BBA6-49EC-A23E-6D4170B63C78}"/>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6" name="O">
                <a:extLst>
                  <a:ext uri="{FF2B5EF4-FFF2-40B4-BE49-F238E27FC236}">
                    <a16:creationId xmlns:a16="http://schemas.microsoft.com/office/drawing/2014/main" id="{BC90785C-AE34-4A37-81E3-01D1F7CC6DCD}"/>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7" name="Y">
                <a:extLst>
                  <a:ext uri="{FF2B5EF4-FFF2-40B4-BE49-F238E27FC236}">
                    <a16:creationId xmlns:a16="http://schemas.microsoft.com/office/drawing/2014/main" id="{E6D38FF8-5593-4B3C-871F-CAA5DC2DF853}"/>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8" name="K">
                <a:extLst>
                  <a:ext uri="{FF2B5EF4-FFF2-40B4-BE49-F238E27FC236}">
                    <a16:creationId xmlns:a16="http://schemas.microsoft.com/office/drawing/2014/main" id="{E55EC69C-811C-41E5-AC2A-C78CA362CDC8}"/>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9" name="N">
                <a:extLst>
                  <a:ext uri="{FF2B5EF4-FFF2-40B4-BE49-F238E27FC236}">
                    <a16:creationId xmlns:a16="http://schemas.microsoft.com/office/drawing/2014/main" id="{337899D5-7DDC-41FB-A4DF-D5B250C7B7D4}"/>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0" name="A">
                <a:extLst>
                  <a:ext uri="{FF2B5EF4-FFF2-40B4-BE49-F238E27FC236}">
                    <a16:creationId xmlns:a16="http://schemas.microsoft.com/office/drawing/2014/main" id="{C8D91E2F-BBD8-4576-B758-814003E925D4}"/>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1" name="H">
                <a:extLst>
                  <a:ext uri="{FF2B5EF4-FFF2-40B4-BE49-F238E27FC236}">
                    <a16:creationId xmlns:a16="http://schemas.microsoft.com/office/drawing/2014/main" id="{21FF92EB-ACC4-474D-8765-F3DF29398309}"/>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2" name="T">
                <a:extLst>
                  <a:ext uri="{FF2B5EF4-FFF2-40B4-BE49-F238E27FC236}">
                    <a16:creationId xmlns:a16="http://schemas.microsoft.com/office/drawing/2014/main" id="{6570F361-D2C4-486B-BDCA-1AA8AA12313A}"/>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34" name="LogoMark">
              <a:extLst>
                <a:ext uri="{FF2B5EF4-FFF2-40B4-BE49-F238E27FC236}">
                  <a16:creationId xmlns:a16="http://schemas.microsoft.com/office/drawing/2014/main" id="{F48063D7-3C70-4DEA-B439-D2A18F892F56}"/>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3" name="RuleLine - Mid" hidden="1">
            <a:extLst>
              <a:ext uri="{FF2B5EF4-FFF2-40B4-BE49-F238E27FC236}">
                <a16:creationId xmlns:a16="http://schemas.microsoft.com/office/drawing/2014/main" id="{EC9A9126-C7EE-403B-9AF6-DED182A6F6B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BAA11665-28C5-487A-BE40-551B96A1024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14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66FFB7E1-F695-47F8-AB42-5CB62F7191EF}"/>
              </a:ext>
            </a:extLst>
          </p:cNvPr>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33" name="GraphicText - Thank You">
              <a:extLst>
                <a:ext uri="{FF2B5EF4-FFF2-40B4-BE49-F238E27FC236}">
                  <a16:creationId xmlns:a16="http://schemas.microsoft.com/office/drawing/2014/main" id="{0FFB1941-51DF-431B-9C21-08378F084086}"/>
                </a:ext>
              </a:extLst>
            </p:cNvPr>
            <p:cNvGrpSpPr/>
            <p:nvPr/>
          </p:nvGrpSpPr>
          <p:grpSpPr>
            <a:xfrm>
              <a:off x="5535718" y="3275339"/>
              <a:ext cx="3455988" cy="2043112"/>
              <a:chOff x="4251325" y="3941763"/>
              <a:chExt cx="3455988" cy="2043112"/>
            </a:xfrm>
            <a:grpFill/>
          </p:grpSpPr>
          <p:sp>
            <p:nvSpPr>
              <p:cNvPr id="35" name="U">
                <a:extLst>
                  <a:ext uri="{FF2B5EF4-FFF2-40B4-BE49-F238E27FC236}">
                    <a16:creationId xmlns:a16="http://schemas.microsoft.com/office/drawing/2014/main" id="{61F79103-9DD0-4C5F-80D8-905C7F2B44F4}"/>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6" name="O">
                <a:extLst>
                  <a:ext uri="{FF2B5EF4-FFF2-40B4-BE49-F238E27FC236}">
                    <a16:creationId xmlns:a16="http://schemas.microsoft.com/office/drawing/2014/main" id="{84D32E4C-CD46-4600-AC6E-F72F9EF35CDB}"/>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7" name="Y">
                <a:extLst>
                  <a:ext uri="{FF2B5EF4-FFF2-40B4-BE49-F238E27FC236}">
                    <a16:creationId xmlns:a16="http://schemas.microsoft.com/office/drawing/2014/main" id="{20C909FA-7D23-43A0-A54D-37CC78418AE1}"/>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8" name="K">
                <a:extLst>
                  <a:ext uri="{FF2B5EF4-FFF2-40B4-BE49-F238E27FC236}">
                    <a16:creationId xmlns:a16="http://schemas.microsoft.com/office/drawing/2014/main" id="{0C459369-2507-4C2F-A6D9-C8F6A1D117D0}"/>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9" name="N">
                <a:extLst>
                  <a:ext uri="{FF2B5EF4-FFF2-40B4-BE49-F238E27FC236}">
                    <a16:creationId xmlns:a16="http://schemas.microsoft.com/office/drawing/2014/main" id="{D893E10F-92A1-47A0-8E71-0E59BEB3327C}"/>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0" name="A">
                <a:extLst>
                  <a:ext uri="{FF2B5EF4-FFF2-40B4-BE49-F238E27FC236}">
                    <a16:creationId xmlns:a16="http://schemas.microsoft.com/office/drawing/2014/main" id="{A9ACAA5C-FCEC-46D6-B255-30C2DF3C2942}"/>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1" name="H">
                <a:extLst>
                  <a:ext uri="{FF2B5EF4-FFF2-40B4-BE49-F238E27FC236}">
                    <a16:creationId xmlns:a16="http://schemas.microsoft.com/office/drawing/2014/main" id="{A10F38E1-7041-4652-B05C-B9548FB48A36}"/>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2" name="T">
                <a:extLst>
                  <a:ext uri="{FF2B5EF4-FFF2-40B4-BE49-F238E27FC236}">
                    <a16:creationId xmlns:a16="http://schemas.microsoft.com/office/drawing/2014/main" id="{2FEF38A5-C76D-4F9D-9D6F-47BC6F60B05D}"/>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34" name="LogoMark">
              <a:extLst>
                <a:ext uri="{FF2B5EF4-FFF2-40B4-BE49-F238E27FC236}">
                  <a16:creationId xmlns:a16="http://schemas.microsoft.com/office/drawing/2014/main" id="{2DB1D730-8776-4531-A2C9-C51EB0AE6E49}"/>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3" name="RuleLine - Mid" hidden="1">
            <a:extLst>
              <a:ext uri="{FF2B5EF4-FFF2-40B4-BE49-F238E27FC236}">
                <a16:creationId xmlns:a16="http://schemas.microsoft.com/office/drawing/2014/main" id="{AB9925EC-C865-4824-B444-8EBCE23DF30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61EEED75-AD1F-4BE0-99D1-754D4798218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00129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cxnSp>
        <p:nvCxnSpPr>
          <p:cNvPr id="8" name="RuleLine - Top">
            <a:extLst>
              <a:ext uri="{FF2B5EF4-FFF2-40B4-BE49-F238E27FC236}">
                <a16:creationId xmlns:a16="http://schemas.microsoft.com/office/drawing/2014/main" id="{F0883F00-B59A-4CDC-B184-5F214DB2FB0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C33386B-F093-44E4-9643-FF7FBFA2081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61721B85-71EF-48A3-969C-37E8D8F85FB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1882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lvl1pPr>
              <a:defRPr>
                <a:solidFill>
                  <a:schemeClr val="tx2"/>
                </a:solidFill>
              </a:defRPr>
            </a:lvl1p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cxnSp>
        <p:nvCxnSpPr>
          <p:cNvPr id="8" name="RuleLine - Top">
            <a:extLst>
              <a:ext uri="{FF2B5EF4-FFF2-40B4-BE49-F238E27FC236}">
                <a16:creationId xmlns:a16="http://schemas.microsoft.com/office/drawing/2014/main" id="{5FF9E127-571C-473B-B1E2-66223E7EACE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0A326555-E8C0-4ED9-A1F6-CAB920271EE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DE9AF394-6801-4058-800B-AF7D61B2282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1833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1F01DEF7-2749-41C4-A53A-BE67DC8BF82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6235127-A22E-4670-B5BD-84A9A849BDF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1BFFAFA-4CE5-4070-8B1B-1FE58DB79A2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4301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569742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14021F89-3EBB-4875-A780-C8F1A9E67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2C62672D-6C69-4D40-AC87-F1E9B80DFF2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4C8B9D55-75C4-4FA9-9AE5-7D79928245B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03042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711E40D-DF63-4915-B615-71C4676D3BC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6D5E0368-F47C-4F4B-8A17-72071EB5AB0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1931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7084B5CE-97FF-4131-B539-755A2C52A47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175EF40B-247F-47E4-AA41-6639F7911A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72540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STATS (G) - Deep Expertise 1">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20" name="Text Placeholder 4">
            <a:extLst>
              <a:ext uri="{FF2B5EF4-FFF2-40B4-BE49-F238E27FC236}">
                <a16:creationId xmlns:a16="http://schemas.microsoft.com/office/drawing/2014/main" id="{85340FEC-3986-4310-83A5-5DE1D0260D8B}"/>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8" name="Picture-CraterLake">
            <a:extLst>
              <a:ext uri="{FF2B5EF4-FFF2-40B4-BE49-F238E27FC236}">
                <a16:creationId xmlns:a16="http://schemas.microsoft.com/office/drawing/2014/main" id="{857E5D41-93C9-46EE-A078-E811D756A12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19" name="RuleLine - Top" hidden="1">
            <a:extLst>
              <a:ext uri="{FF2B5EF4-FFF2-40B4-BE49-F238E27FC236}">
                <a16:creationId xmlns:a16="http://schemas.microsoft.com/office/drawing/2014/main" id="{43708780-020F-4873-A537-001DCDE4E3E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StatConnector 1">
            <a:extLst>
              <a:ext uri="{FF2B5EF4-FFF2-40B4-BE49-F238E27FC236}">
                <a16:creationId xmlns:a16="http://schemas.microsoft.com/office/drawing/2014/main" id="{0C2EDF4B-97F2-4BB4-A4E1-0137BCB30138}"/>
              </a:ext>
            </a:extLst>
          </p:cNvPr>
          <p:cNvGrpSpPr/>
          <p:nvPr userDrawn="1"/>
        </p:nvGrpSpPr>
        <p:grpSpPr>
          <a:xfrm rot="16200000" flipH="1">
            <a:off x="4564614" y="3053085"/>
            <a:ext cx="5041671" cy="404082"/>
            <a:chOff x="4545252" y="3114947"/>
            <a:chExt cx="1918325" cy="135459"/>
          </a:xfrm>
        </p:grpSpPr>
        <p:cxnSp>
          <p:nvCxnSpPr>
            <p:cNvPr id="22" name="Stat-Bar">
              <a:extLst>
                <a:ext uri="{FF2B5EF4-FFF2-40B4-BE49-F238E27FC236}">
                  <a16:creationId xmlns:a16="http://schemas.microsoft.com/office/drawing/2014/main" id="{E1B0C37A-AB08-44A1-8039-382AE39C8AF7}"/>
                </a:ext>
              </a:extLst>
            </p:cNvP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DE82B4C9-DE42-45FA-B056-39897ACCB3C2}"/>
                </a:ext>
              </a:extLst>
            </p:cNvPr>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DEEP">
            <a:extLst>
              <a:ext uri="{FF2B5EF4-FFF2-40B4-BE49-F238E27FC236}">
                <a16:creationId xmlns:a16="http://schemas.microsoft.com/office/drawing/2014/main" id="{3BB460AA-2E62-4D9D-9F10-0731D673FA5C}"/>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5" name="P">
              <a:extLst>
                <a:ext uri="{FF2B5EF4-FFF2-40B4-BE49-F238E27FC236}">
                  <a16:creationId xmlns:a16="http://schemas.microsoft.com/office/drawing/2014/main" id="{5C927FC5-23AD-41A3-BDA2-22FA1C4074DA}"/>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E">
              <a:extLst>
                <a:ext uri="{FF2B5EF4-FFF2-40B4-BE49-F238E27FC236}">
                  <a16:creationId xmlns:a16="http://schemas.microsoft.com/office/drawing/2014/main" id="{1ABE50CF-2142-4157-B68B-F48C636FB637}"/>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E">
              <a:extLst>
                <a:ext uri="{FF2B5EF4-FFF2-40B4-BE49-F238E27FC236}">
                  <a16:creationId xmlns:a16="http://schemas.microsoft.com/office/drawing/2014/main" id="{254A3104-9DD0-4B6F-9051-F0AD15676386}"/>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D">
              <a:extLst>
                <a:ext uri="{FF2B5EF4-FFF2-40B4-BE49-F238E27FC236}">
                  <a16:creationId xmlns:a16="http://schemas.microsoft.com/office/drawing/2014/main" id="{5BB7E987-EDD3-4FD1-8321-C996A47F573D}"/>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1" name="Reach">
            <a:extLst>
              <a:ext uri="{FF2B5EF4-FFF2-40B4-BE49-F238E27FC236}">
                <a16:creationId xmlns:a16="http://schemas.microsoft.com/office/drawing/2014/main" id="{3414EE6C-3E53-4D8C-B18C-64B3732A883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2" name="Text - GrandCanyon">
            <a:extLst>
              <a:ext uri="{FF2B5EF4-FFF2-40B4-BE49-F238E27FC236}">
                <a16:creationId xmlns:a16="http://schemas.microsoft.com/office/drawing/2014/main" id="{C2FD0D56-95D0-42C1-AD0B-737CA6BB29E6}"/>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809028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24"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Reach">
            <a:extLst>
              <a:ext uri="{FF2B5EF4-FFF2-40B4-BE49-F238E27FC236}">
                <a16:creationId xmlns:a16="http://schemas.microsoft.com/office/drawing/2014/main" id="{B8B09E0F-2CF4-48C3-874D-22423C85847C}"/>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1" name="Text Placeholder 4">
            <a:extLst>
              <a:ext uri="{FF2B5EF4-FFF2-40B4-BE49-F238E27FC236}">
                <a16:creationId xmlns:a16="http://schemas.microsoft.com/office/drawing/2014/main" id="{8DD63219-B08B-46C6-9DF0-EB4861C8F1E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9" name="Picture-CraterLake">
            <a:extLst>
              <a:ext uri="{FF2B5EF4-FFF2-40B4-BE49-F238E27FC236}">
                <a16:creationId xmlns:a16="http://schemas.microsoft.com/office/drawing/2014/main" id="{FEDAC8B8-28C9-49CC-BE2A-784E51AE77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2" name="RuleLine - Top" hidden="1">
            <a:extLst>
              <a:ext uri="{FF2B5EF4-FFF2-40B4-BE49-F238E27FC236}">
                <a16:creationId xmlns:a16="http://schemas.microsoft.com/office/drawing/2014/main" id="{54C6EB8D-094F-4B7F-9077-1DF845BFBE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Stat 1">
            <a:extLst>
              <a:ext uri="{FF2B5EF4-FFF2-40B4-BE49-F238E27FC236}">
                <a16:creationId xmlns:a16="http://schemas.microsoft.com/office/drawing/2014/main" id="{103B6510-F2EA-49E1-8DDC-3A5C1412CA5B}"/>
              </a:ext>
            </a:extLst>
          </p:cNvPr>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25" name="DEEP">
            <a:extLst>
              <a:ext uri="{FF2B5EF4-FFF2-40B4-BE49-F238E27FC236}">
                <a16:creationId xmlns:a16="http://schemas.microsoft.com/office/drawing/2014/main" id="{86DB8E10-86E2-4D94-8522-871560BB441A}"/>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6" name="P">
              <a:extLst>
                <a:ext uri="{FF2B5EF4-FFF2-40B4-BE49-F238E27FC236}">
                  <a16:creationId xmlns:a16="http://schemas.microsoft.com/office/drawing/2014/main" id="{9BB426E8-8675-4EE1-9BDF-28245A991CBC}"/>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E">
              <a:extLst>
                <a:ext uri="{FF2B5EF4-FFF2-40B4-BE49-F238E27FC236}">
                  <a16:creationId xmlns:a16="http://schemas.microsoft.com/office/drawing/2014/main" id="{F5A8212E-ED28-4655-A4E9-3178CA890475}"/>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E">
              <a:extLst>
                <a:ext uri="{FF2B5EF4-FFF2-40B4-BE49-F238E27FC236}">
                  <a16:creationId xmlns:a16="http://schemas.microsoft.com/office/drawing/2014/main" id="{5C986085-D7DF-4EB0-A1A0-FE7AA80EF515}"/>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D">
              <a:extLst>
                <a:ext uri="{FF2B5EF4-FFF2-40B4-BE49-F238E27FC236}">
                  <a16:creationId xmlns:a16="http://schemas.microsoft.com/office/drawing/2014/main" id="{78E0DF87-CF25-4E09-A631-51314554BBAE}"/>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1" name="Footer Placeholder 1">
            <a:extLst>
              <a:ext uri="{FF2B5EF4-FFF2-40B4-BE49-F238E27FC236}">
                <a16:creationId xmlns:a16="http://schemas.microsoft.com/office/drawing/2014/main" id="{5AA1E299-CCBF-4327-A506-FCB21DF3A0BA}"/>
              </a:ext>
            </a:extLst>
          </p:cNvPr>
          <p:cNvSpPr>
            <a:spLocks noGrp="1"/>
          </p:cNvSpPr>
          <p:nvPr>
            <p:ph type="ftr" sz="quarter" idx="30"/>
          </p:nvPr>
        </p:nvSpPr>
        <p:spPr>
          <a:xfrm rot="5400000">
            <a:off x="2050430" y="4438031"/>
            <a:ext cx="380998" cy="3544539"/>
          </a:xfrm>
        </p:spPr>
        <p:txBody>
          <a:bodyPr/>
          <a:lstStyle/>
          <a:p>
            <a:r>
              <a:rPr lang="en-US" dirty="0"/>
              <a:t>[ to edit Footer; go "Insert" (tab) &gt; "Header &amp; Footer" ]</a:t>
            </a:r>
          </a:p>
        </p:txBody>
      </p:sp>
      <p:sp>
        <p:nvSpPr>
          <p:cNvPr id="32" name="Slide Number Placeholder 2">
            <a:extLst>
              <a:ext uri="{FF2B5EF4-FFF2-40B4-BE49-F238E27FC236}">
                <a16:creationId xmlns:a16="http://schemas.microsoft.com/office/drawing/2014/main" id="{5397C42B-D265-4A91-8555-CCB7726CB6DE}"/>
              </a:ext>
            </a:extLst>
          </p:cNvPr>
          <p:cNvSpPr>
            <a:spLocks noGrp="1"/>
          </p:cNvSpPr>
          <p:nvPr>
            <p:ph type="sldNum" sz="quarter" idx="31"/>
          </p:nvPr>
        </p:nvSpPr>
        <p:spPr>
          <a:xfrm>
            <a:off x="0" y="6019801"/>
            <a:ext cx="385536" cy="381000"/>
          </a:xfrm>
        </p:spPr>
        <p:txBody>
          <a:bodyPr/>
          <a:lstStyle/>
          <a:p>
            <a:fld id="{D80659BF-CB79-4A8E-8A5E-9707540CF6F7}" type="slidenum">
              <a:rPr lang="en-US" smtClean="0"/>
              <a:pPr/>
              <a:t>‹#›</a:t>
            </a:fld>
            <a:endParaRPr lang="en-US" dirty="0"/>
          </a:p>
        </p:txBody>
      </p:sp>
      <p:sp>
        <p:nvSpPr>
          <p:cNvPr id="33" name="Text - GrandCanyon">
            <a:extLst>
              <a:ext uri="{FF2B5EF4-FFF2-40B4-BE49-F238E27FC236}">
                <a16:creationId xmlns:a16="http://schemas.microsoft.com/office/drawing/2014/main" id="{55004A42-02DE-4139-B843-9A659A94D7E0}"/>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34" name="Stat-Bar">
            <a:extLst>
              <a:ext uri="{FF2B5EF4-FFF2-40B4-BE49-F238E27FC236}">
                <a16:creationId xmlns:a16="http://schemas.microsoft.com/office/drawing/2014/main" id="{ACEA7CF3-320E-4A73-A609-FAE5A287873C}"/>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ach">
            <a:extLst>
              <a:ext uri="{FF2B5EF4-FFF2-40B4-BE49-F238E27FC236}">
                <a16:creationId xmlns:a16="http://schemas.microsoft.com/office/drawing/2014/main" id="{3FD93334-419B-4AFD-8ED1-218620D0F8A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1798116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28"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ach">
            <a:extLst>
              <a:ext uri="{FF2B5EF4-FFF2-40B4-BE49-F238E27FC236}">
                <a16:creationId xmlns:a16="http://schemas.microsoft.com/office/drawing/2014/main" id="{6A77D979-2EE4-4A34-92AC-DCD1F59D704A}"/>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1" name="Text Placeholder 4">
            <a:extLst>
              <a:ext uri="{FF2B5EF4-FFF2-40B4-BE49-F238E27FC236}">
                <a16:creationId xmlns:a16="http://schemas.microsoft.com/office/drawing/2014/main" id="{B11B84D7-6927-47A2-BEB2-6264F36B7A6E}"/>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3" name="Picture - CraterLake">
            <a:extLst>
              <a:ext uri="{FF2B5EF4-FFF2-40B4-BE49-F238E27FC236}">
                <a16:creationId xmlns:a16="http://schemas.microsoft.com/office/drawing/2014/main" id="{FE589776-EFC1-4CCD-B00A-CA5A89099D4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24" name="RuleLine - Top" hidden="1">
            <a:extLst>
              <a:ext uri="{FF2B5EF4-FFF2-40B4-BE49-F238E27FC236}">
                <a16:creationId xmlns:a16="http://schemas.microsoft.com/office/drawing/2014/main" id="{2827385B-6A07-4BDD-AB6D-8D7F5F2E45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3F3414D1-3DDD-431F-9BB8-B3AEBA5EC4F4}"/>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B4B636B2-E9E0-42A2-87E9-477E9D4EB3FA}"/>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3912076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2"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ach">
            <a:extLst>
              <a:ext uri="{FF2B5EF4-FFF2-40B4-BE49-F238E27FC236}">
                <a16:creationId xmlns:a16="http://schemas.microsoft.com/office/drawing/2014/main" id="{2F4151DF-2FB0-471F-8069-579646ED8F1B}"/>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3" name="Text Placeholder 4">
            <a:extLst>
              <a:ext uri="{FF2B5EF4-FFF2-40B4-BE49-F238E27FC236}">
                <a16:creationId xmlns:a16="http://schemas.microsoft.com/office/drawing/2014/main" id="{7185F2FE-4962-4ADC-871F-9F4F8847ED33}"/>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5" name="Picture-CraterLake">
            <a:extLst>
              <a:ext uri="{FF2B5EF4-FFF2-40B4-BE49-F238E27FC236}">
                <a16:creationId xmlns:a16="http://schemas.microsoft.com/office/drawing/2014/main" id="{7E08A8D0-04EC-44B2-94A5-FD0301AF91D8}"/>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6" name="RuleLine - Top" hidden="1">
            <a:extLst>
              <a:ext uri="{FF2B5EF4-FFF2-40B4-BE49-F238E27FC236}">
                <a16:creationId xmlns:a16="http://schemas.microsoft.com/office/drawing/2014/main" id="{62E83D21-ABC2-40E6-954B-DF956C7ACCA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DBB27AEC-AB7B-49F0-9A87-75F53238A477}"/>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Reach">
            <a:extLst>
              <a:ext uri="{FF2B5EF4-FFF2-40B4-BE49-F238E27FC236}">
                <a16:creationId xmlns:a16="http://schemas.microsoft.com/office/drawing/2014/main" id="{B320F6F9-8710-4866-BAE1-7AF4C4B3AAE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4182553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29"/>
          </p:nvPr>
        </p:nvSpPr>
        <p:spPr/>
        <p:txBody>
          <a:bodyPr/>
          <a:lstStyle/>
          <a:p>
            <a:r>
              <a:rPr lang="en-US" dirty="0"/>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19" name="Reach">
            <a:extLst>
              <a:ext uri="{FF2B5EF4-FFF2-40B4-BE49-F238E27FC236}">
                <a16:creationId xmlns:a16="http://schemas.microsoft.com/office/drawing/2014/main" id="{93FCFD6E-C53E-438F-8FD6-61F69C282785}"/>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18" name="Text Placeholder 4">
            <a:extLst>
              <a:ext uri="{FF2B5EF4-FFF2-40B4-BE49-F238E27FC236}">
                <a16:creationId xmlns:a16="http://schemas.microsoft.com/office/drawing/2014/main" id="{4B1B9638-221B-4635-B2DF-C72A5BA2C60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0" name="Picture - GrandCanyon">
            <a:extLst>
              <a:ext uri="{FF2B5EF4-FFF2-40B4-BE49-F238E27FC236}">
                <a16:creationId xmlns:a16="http://schemas.microsoft.com/office/drawing/2014/main" id="{A980AEB8-3458-41D9-994B-A60F3B2958F1}"/>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1" name="RuleLine - Top" hidden="1">
            <a:extLst>
              <a:ext uri="{FF2B5EF4-FFF2-40B4-BE49-F238E27FC236}">
                <a16:creationId xmlns:a16="http://schemas.microsoft.com/office/drawing/2014/main" id="{BE009D1F-EE04-4FB9-B84A-AE88BF24108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3" name="StatConnector">
            <a:extLst>
              <a:ext uri="{FF2B5EF4-FFF2-40B4-BE49-F238E27FC236}">
                <a16:creationId xmlns:a16="http://schemas.microsoft.com/office/drawing/2014/main" id="{E59AC06B-1427-44A6-ACB2-95A840E279FE}"/>
              </a:ext>
            </a:extLst>
          </p:cNvPr>
          <p:cNvGrpSpPr/>
          <p:nvPr userDrawn="1"/>
        </p:nvGrpSpPr>
        <p:grpSpPr>
          <a:xfrm>
            <a:off x="4770120" y="3314491"/>
            <a:ext cx="6070600" cy="182880"/>
            <a:chOff x="4545252" y="3114947"/>
            <a:chExt cx="1294296" cy="135459"/>
          </a:xfrm>
        </p:grpSpPr>
        <p:cxnSp>
          <p:nvCxnSpPr>
            <p:cNvPr id="24" name="Stat-Bar">
              <a:extLst>
                <a:ext uri="{FF2B5EF4-FFF2-40B4-BE49-F238E27FC236}">
                  <a16:creationId xmlns:a16="http://schemas.microsoft.com/office/drawing/2014/main" id="{1F8450E5-7AB7-4814-A18C-45F167F975CD}"/>
                </a:ext>
              </a:extLst>
            </p:cNvP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at-Hash">
              <a:extLst>
                <a:ext uri="{FF2B5EF4-FFF2-40B4-BE49-F238E27FC236}">
                  <a16:creationId xmlns:a16="http://schemas.microsoft.com/office/drawing/2014/main" id="{2F4895E1-9B3B-4ACA-9FEB-74DC0A587100}"/>
                </a:ext>
              </a:extLst>
            </p:cNvPr>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 name="Text Placeholder - Stat1">
            <a:extLst>
              <a:ext uri="{FF2B5EF4-FFF2-40B4-BE49-F238E27FC236}">
                <a16:creationId xmlns:a16="http://schemas.microsoft.com/office/drawing/2014/main" id="{FFBFD2D1-F98F-4993-82E9-F89017BBDA0A}"/>
              </a:ext>
            </a:extLst>
          </p:cNvPr>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27" name="WIDE">
            <a:extLst>
              <a:ext uri="{FF2B5EF4-FFF2-40B4-BE49-F238E27FC236}">
                <a16:creationId xmlns:a16="http://schemas.microsoft.com/office/drawing/2014/main" id="{E277A2EA-78C0-49E6-A9CB-3B31ADD4A4C8}"/>
              </a:ext>
            </a:extLst>
          </p:cNvPr>
          <p:cNvGrpSpPr/>
          <p:nvPr userDrawn="1"/>
        </p:nvGrpSpPr>
        <p:grpSpPr>
          <a:xfrm>
            <a:off x="4842843" y="2171078"/>
            <a:ext cx="5813195" cy="795528"/>
            <a:chOff x="4842843" y="2184932"/>
            <a:chExt cx="5813195" cy="795528"/>
          </a:xfrm>
        </p:grpSpPr>
        <p:sp>
          <p:nvSpPr>
            <p:cNvPr id="28" name="E">
              <a:extLst>
                <a:ext uri="{FF2B5EF4-FFF2-40B4-BE49-F238E27FC236}">
                  <a16:creationId xmlns:a16="http://schemas.microsoft.com/office/drawing/2014/main" id="{FD6E78B0-313A-47E8-A9AA-DF70766D20B7}"/>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D">
              <a:extLst>
                <a:ext uri="{FF2B5EF4-FFF2-40B4-BE49-F238E27FC236}">
                  <a16:creationId xmlns:a16="http://schemas.microsoft.com/office/drawing/2014/main" id="{0F14DC77-518B-4A3D-9B5B-841B15DE804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I">
              <a:extLst>
                <a:ext uri="{FF2B5EF4-FFF2-40B4-BE49-F238E27FC236}">
                  <a16:creationId xmlns:a16="http://schemas.microsoft.com/office/drawing/2014/main" id="{A5A2811B-5EF3-458F-A8EF-F695DD597D85}"/>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W">
              <a:extLst>
                <a:ext uri="{FF2B5EF4-FFF2-40B4-BE49-F238E27FC236}">
                  <a16:creationId xmlns:a16="http://schemas.microsoft.com/office/drawing/2014/main" id="{E5979C30-99A1-4CC5-8FEB-0F6FF839B51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2" name="Text - GrandCanyon">
            <a:extLst>
              <a:ext uri="{FF2B5EF4-FFF2-40B4-BE49-F238E27FC236}">
                <a16:creationId xmlns:a16="http://schemas.microsoft.com/office/drawing/2014/main" id="{E0E082E5-C56E-455E-8BDB-D8546B78C5F0}"/>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3" name="Reach">
            <a:extLst>
              <a:ext uri="{FF2B5EF4-FFF2-40B4-BE49-F238E27FC236}">
                <a16:creationId xmlns:a16="http://schemas.microsoft.com/office/drawing/2014/main" id="{5D337F48-1394-489D-A1C6-DB022E192F00}"/>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2695446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1" name="Reach">
            <a:extLst>
              <a:ext uri="{FF2B5EF4-FFF2-40B4-BE49-F238E27FC236}">
                <a16:creationId xmlns:a16="http://schemas.microsoft.com/office/drawing/2014/main" id="{E8ABE894-EB8C-4728-A949-A9ACE46C0F2D}"/>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0" name="Text Placeholder 4">
            <a:extLst>
              <a:ext uri="{FF2B5EF4-FFF2-40B4-BE49-F238E27FC236}">
                <a16:creationId xmlns:a16="http://schemas.microsoft.com/office/drawing/2014/main" id="{0ECF22F4-AB59-47B1-B063-85BC20D38469}"/>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2" name="Picture - GrandCanyon">
            <a:extLst>
              <a:ext uri="{FF2B5EF4-FFF2-40B4-BE49-F238E27FC236}">
                <a16:creationId xmlns:a16="http://schemas.microsoft.com/office/drawing/2014/main" id="{579F4AC2-5461-4C00-8C26-370EE6061ED7}"/>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3" name="RuleLine - Top" hidden="1">
            <a:extLst>
              <a:ext uri="{FF2B5EF4-FFF2-40B4-BE49-F238E27FC236}">
                <a16:creationId xmlns:a16="http://schemas.microsoft.com/office/drawing/2014/main" id="{4A296017-9592-4D2A-9E5A-A0F9E5A8BC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WIDE">
            <a:extLst>
              <a:ext uri="{FF2B5EF4-FFF2-40B4-BE49-F238E27FC236}">
                <a16:creationId xmlns:a16="http://schemas.microsoft.com/office/drawing/2014/main" id="{B152D25A-398E-450D-AD28-501E686589A8}"/>
              </a:ext>
            </a:extLst>
          </p:cNvPr>
          <p:cNvGrpSpPr/>
          <p:nvPr userDrawn="1"/>
        </p:nvGrpSpPr>
        <p:grpSpPr>
          <a:xfrm>
            <a:off x="4842843" y="2171078"/>
            <a:ext cx="5813195" cy="795528"/>
            <a:chOff x="4842843" y="2184932"/>
            <a:chExt cx="5813195" cy="795528"/>
          </a:xfrm>
        </p:grpSpPr>
        <p:sp>
          <p:nvSpPr>
            <p:cNvPr id="26" name="E">
              <a:extLst>
                <a:ext uri="{FF2B5EF4-FFF2-40B4-BE49-F238E27FC236}">
                  <a16:creationId xmlns:a16="http://schemas.microsoft.com/office/drawing/2014/main" id="{4696A861-7C18-4782-A740-0C6B9507F02A}"/>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D">
              <a:extLst>
                <a:ext uri="{FF2B5EF4-FFF2-40B4-BE49-F238E27FC236}">
                  <a16:creationId xmlns:a16="http://schemas.microsoft.com/office/drawing/2014/main" id="{DA5EB013-BD48-4FED-94E5-80ABF1E1915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I">
              <a:extLst>
                <a:ext uri="{FF2B5EF4-FFF2-40B4-BE49-F238E27FC236}">
                  <a16:creationId xmlns:a16="http://schemas.microsoft.com/office/drawing/2014/main" id="{9CFC2E37-5BEB-48C4-AFCA-A59E18C0DB3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W">
              <a:extLst>
                <a:ext uri="{FF2B5EF4-FFF2-40B4-BE49-F238E27FC236}">
                  <a16:creationId xmlns:a16="http://schemas.microsoft.com/office/drawing/2014/main" id="{13D8E852-3A6B-4C92-AB9D-F0BDD0E422C8}"/>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0" name="Text - GrandCanyon">
            <a:extLst>
              <a:ext uri="{FF2B5EF4-FFF2-40B4-BE49-F238E27FC236}">
                <a16:creationId xmlns:a16="http://schemas.microsoft.com/office/drawing/2014/main" id="{1951BEAC-2DCC-459D-AEA6-071246942D0A}"/>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1" name="Reach">
            <a:extLst>
              <a:ext uri="{FF2B5EF4-FFF2-40B4-BE49-F238E27FC236}">
                <a16:creationId xmlns:a16="http://schemas.microsoft.com/office/drawing/2014/main" id="{F4AFE329-8171-46D9-BA13-4F8A52F3B8E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583565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STATS (G) - Wide Reach 3">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4" name="Reach">
            <a:extLst>
              <a:ext uri="{FF2B5EF4-FFF2-40B4-BE49-F238E27FC236}">
                <a16:creationId xmlns:a16="http://schemas.microsoft.com/office/drawing/2014/main" id="{553EC28B-39DE-4E69-889C-056F3670A55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3" name="Text Placeholder 4">
            <a:extLst>
              <a:ext uri="{FF2B5EF4-FFF2-40B4-BE49-F238E27FC236}">
                <a16:creationId xmlns:a16="http://schemas.microsoft.com/office/drawing/2014/main" id="{F63A3BBC-D55D-4BD4-B2CA-376B0442CF89}"/>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5" name="Picture - GrandCanyon">
            <a:extLst>
              <a:ext uri="{FF2B5EF4-FFF2-40B4-BE49-F238E27FC236}">
                <a16:creationId xmlns:a16="http://schemas.microsoft.com/office/drawing/2014/main" id="{C32AA1AC-0585-4857-B181-5D5D29FAD53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6" name="RuleLine - Top" hidden="1">
            <a:extLst>
              <a:ext uri="{FF2B5EF4-FFF2-40B4-BE49-F238E27FC236}">
                <a16:creationId xmlns:a16="http://schemas.microsoft.com/office/drawing/2014/main" id="{30094A74-6B27-4799-BD95-69F30A35FD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3">
            <a:extLst>
              <a:ext uri="{FF2B5EF4-FFF2-40B4-BE49-F238E27FC236}">
                <a16:creationId xmlns:a16="http://schemas.microsoft.com/office/drawing/2014/main" id="{BCAD9FA6-9FAB-4543-A512-7F1C83316EDA}"/>
              </a:ext>
            </a:extLst>
          </p:cNvPr>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2">
            <a:extLst>
              <a:ext uri="{FF2B5EF4-FFF2-40B4-BE49-F238E27FC236}">
                <a16:creationId xmlns:a16="http://schemas.microsoft.com/office/drawing/2014/main" id="{13A9ECA9-3903-43D1-A737-74A4CD4CF2AE}"/>
              </a:ext>
            </a:extLst>
          </p:cNvPr>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1">
            <a:extLst>
              <a:ext uri="{FF2B5EF4-FFF2-40B4-BE49-F238E27FC236}">
                <a16:creationId xmlns:a16="http://schemas.microsoft.com/office/drawing/2014/main" id="{F003368D-4211-4C5B-93BA-C0DC25BE0CE0}"/>
              </a:ext>
            </a:extLst>
          </p:cNvPr>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WIDE">
            <a:extLst>
              <a:ext uri="{FF2B5EF4-FFF2-40B4-BE49-F238E27FC236}">
                <a16:creationId xmlns:a16="http://schemas.microsoft.com/office/drawing/2014/main" id="{461CFF07-59D5-4344-B4FE-7DB862A63175}"/>
              </a:ext>
            </a:extLst>
          </p:cNvPr>
          <p:cNvGrpSpPr/>
          <p:nvPr userDrawn="1"/>
        </p:nvGrpSpPr>
        <p:grpSpPr>
          <a:xfrm>
            <a:off x="4842843" y="2171078"/>
            <a:ext cx="5813195" cy="795528"/>
            <a:chOff x="4842843" y="2184932"/>
            <a:chExt cx="5813195" cy="795528"/>
          </a:xfrm>
        </p:grpSpPr>
        <p:sp>
          <p:nvSpPr>
            <p:cNvPr id="31" name="E">
              <a:extLst>
                <a:ext uri="{FF2B5EF4-FFF2-40B4-BE49-F238E27FC236}">
                  <a16:creationId xmlns:a16="http://schemas.microsoft.com/office/drawing/2014/main" id="{39DB6FAF-E6E2-4F26-94A5-87D8C21ECCE4}"/>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D">
              <a:extLst>
                <a:ext uri="{FF2B5EF4-FFF2-40B4-BE49-F238E27FC236}">
                  <a16:creationId xmlns:a16="http://schemas.microsoft.com/office/drawing/2014/main" id="{27823B5C-4447-4737-965D-80789BCD1B96}"/>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I">
              <a:extLst>
                <a:ext uri="{FF2B5EF4-FFF2-40B4-BE49-F238E27FC236}">
                  <a16:creationId xmlns:a16="http://schemas.microsoft.com/office/drawing/2014/main" id="{C9B1FE73-9BF0-4BF0-AC66-6AFBB58063E2}"/>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W">
              <a:extLst>
                <a:ext uri="{FF2B5EF4-FFF2-40B4-BE49-F238E27FC236}">
                  <a16:creationId xmlns:a16="http://schemas.microsoft.com/office/drawing/2014/main" id="{4AAEB231-ECA1-4EBA-BCD0-32C237BA3591}"/>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6" name="Footer Placeholder 1">
            <a:extLst>
              <a:ext uri="{FF2B5EF4-FFF2-40B4-BE49-F238E27FC236}">
                <a16:creationId xmlns:a16="http://schemas.microsoft.com/office/drawing/2014/main" id="{EA25EBEC-1962-486D-8B48-09E8A51EA433}"/>
              </a:ext>
            </a:extLst>
          </p:cNvPr>
          <p:cNvSpPr>
            <a:spLocks noGrp="1"/>
          </p:cNvSpPr>
          <p:nvPr>
            <p:ph type="ftr" sz="quarter" idx="31"/>
          </p:nvPr>
        </p:nvSpPr>
        <p:spPr>
          <a:xfrm rot="5400000">
            <a:off x="2050430" y="4438031"/>
            <a:ext cx="380998" cy="3544539"/>
          </a:xfrm>
        </p:spPr>
        <p:txBody>
          <a:bodyPr/>
          <a:lstStyle/>
          <a:p>
            <a:r>
              <a:rPr lang="en-US" dirty="0"/>
              <a:t>[ to edit Footer; go "Insert" (tab) &gt; "Header &amp; Footer" ]</a:t>
            </a:r>
          </a:p>
        </p:txBody>
      </p:sp>
      <p:sp>
        <p:nvSpPr>
          <p:cNvPr id="37" name="Slide Number Placeholder 2">
            <a:extLst>
              <a:ext uri="{FF2B5EF4-FFF2-40B4-BE49-F238E27FC236}">
                <a16:creationId xmlns:a16="http://schemas.microsoft.com/office/drawing/2014/main" id="{863450CF-0904-486D-B0C6-32B239E5950A}"/>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dirty="0"/>
          </a:p>
        </p:txBody>
      </p:sp>
      <p:sp>
        <p:nvSpPr>
          <p:cNvPr id="38" name="Text - GrandCanyon">
            <a:extLst>
              <a:ext uri="{FF2B5EF4-FFF2-40B4-BE49-F238E27FC236}">
                <a16:creationId xmlns:a16="http://schemas.microsoft.com/office/drawing/2014/main" id="{16EE473E-F6C5-42BB-81F2-FAEB58C6439C}"/>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9" name="Reach">
            <a:extLst>
              <a:ext uri="{FF2B5EF4-FFF2-40B4-BE49-F238E27FC236}">
                <a16:creationId xmlns:a16="http://schemas.microsoft.com/office/drawing/2014/main" id="{E1DF2434-D286-4714-BDC8-D767A8798C7D}"/>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3218994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6550887"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280213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STATS (G) - Wide Reach 4">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9" name="Text Placeholder - Stat3"/>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0C9E024E-09D6-4F6E-9806-C923C5AC3FA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5" name="Text Placeholder 4">
            <a:extLst>
              <a:ext uri="{FF2B5EF4-FFF2-40B4-BE49-F238E27FC236}">
                <a16:creationId xmlns:a16="http://schemas.microsoft.com/office/drawing/2014/main" id="{DCEFD70D-48A8-4E87-91A0-346002A563ED}"/>
              </a:ext>
            </a:extLst>
          </p:cNvPr>
          <p:cNvSpPr>
            <a:spLocks noGrp="1"/>
          </p:cNvSpPr>
          <p:nvPr>
            <p:ph type="body" sz="quarter" idx="34"/>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7" name="Picture - GrandCanyon">
            <a:extLst>
              <a:ext uri="{FF2B5EF4-FFF2-40B4-BE49-F238E27FC236}">
                <a16:creationId xmlns:a16="http://schemas.microsoft.com/office/drawing/2014/main" id="{DDACAB02-04E1-48E9-A6FF-9D5B7A9C9D75}"/>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8" name="RuleLine - Top" hidden="1">
            <a:extLst>
              <a:ext uri="{FF2B5EF4-FFF2-40B4-BE49-F238E27FC236}">
                <a16:creationId xmlns:a16="http://schemas.microsoft.com/office/drawing/2014/main" id="{AD817862-8259-412D-82C7-85C59028816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Stat3">
            <a:extLst>
              <a:ext uri="{FF2B5EF4-FFF2-40B4-BE49-F238E27FC236}">
                <a16:creationId xmlns:a16="http://schemas.microsoft.com/office/drawing/2014/main" id="{41540ADE-D53C-4153-A8D9-60B873838D06}"/>
              </a:ext>
            </a:extLst>
          </p:cNvPr>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2" name="Text Placeholder - Stat2">
            <a:extLst>
              <a:ext uri="{FF2B5EF4-FFF2-40B4-BE49-F238E27FC236}">
                <a16:creationId xmlns:a16="http://schemas.microsoft.com/office/drawing/2014/main" id="{36B4B73F-8881-4DB4-86CF-9DFF3ED885B2}"/>
              </a:ext>
            </a:extLst>
          </p:cNvPr>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3" name="Text Placeholder - Stat1">
            <a:extLst>
              <a:ext uri="{FF2B5EF4-FFF2-40B4-BE49-F238E27FC236}">
                <a16:creationId xmlns:a16="http://schemas.microsoft.com/office/drawing/2014/main" id="{D748B559-5BF5-4B3D-8610-981791F982B9}"/>
              </a:ext>
            </a:extLst>
          </p:cNvPr>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4" name="WIDE">
            <a:extLst>
              <a:ext uri="{FF2B5EF4-FFF2-40B4-BE49-F238E27FC236}">
                <a16:creationId xmlns:a16="http://schemas.microsoft.com/office/drawing/2014/main" id="{9FE8BA5F-0075-4CCF-92CF-6BF533117B50}"/>
              </a:ext>
            </a:extLst>
          </p:cNvPr>
          <p:cNvGrpSpPr/>
          <p:nvPr userDrawn="1"/>
        </p:nvGrpSpPr>
        <p:grpSpPr>
          <a:xfrm>
            <a:off x="4842843" y="2171078"/>
            <a:ext cx="5813195" cy="795528"/>
            <a:chOff x="4842843" y="2184932"/>
            <a:chExt cx="5813195" cy="795528"/>
          </a:xfrm>
        </p:grpSpPr>
        <p:sp>
          <p:nvSpPr>
            <p:cNvPr id="36" name="E">
              <a:extLst>
                <a:ext uri="{FF2B5EF4-FFF2-40B4-BE49-F238E27FC236}">
                  <a16:creationId xmlns:a16="http://schemas.microsoft.com/office/drawing/2014/main" id="{7D813634-DBE9-43FF-BB06-8DE027DE2D73}"/>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D">
              <a:extLst>
                <a:ext uri="{FF2B5EF4-FFF2-40B4-BE49-F238E27FC236}">
                  <a16:creationId xmlns:a16="http://schemas.microsoft.com/office/drawing/2014/main" id="{AA89E72E-7E65-4B03-89A3-77CCAD9F3EA8}"/>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I">
              <a:extLst>
                <a:ext uri="{FF2B5EF4-FFF2-40B4-BE49-F238E27FC236}">
                  <a16:creationId xmlns:a16="http://schemas.microsoft.com/office/drawing/2014/main" id="{3D61C116-732A-4D5B-B89E-8EC2C96BDA4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W">
              <a:extLst>
                <a:ext uri="{FF2B5EF4-FFF2-40B4-BE49-F238E27FC236}">
                  <a16:creationId xmlns:a16="http://schemas.microsoft.com/office/drawing/2014/main" id="{ADCC52A2-43A9-4206-850B-A9849E70496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0" name="Footer Placeholder 1">
            <a:extLst>
              <a:ext uri="{FF2B5EF4-FFF2-40B4-BE49-F238E27FC236}">
                <a16:creationId xmlns:a16="http://schemas.microsoft.com/office/drawing/2014/main" id="{A09DDACF-1A59-492A-86C6-DA804D5616E9}"/>
              </a:ext>
            </a:extLst>
          </p:cNvPr>
          <p:cNvSpPr>
            <a:spLocks noGrp="1"/>
          </p:cNvSpPr>
          <p:nvPr>
            <p:ph type="ftr" sz="quarter" idx="31"/>
          </p:nvPr>
        </p:nvSpPr>
        <p:spPr>
          <a:xfrm rot="5400000">
            <a:off x="2050430" y="4438031"/>
            <a:ext cx="380998" cy="3544539"/>
          </a:xfrm>
        </p:spPr>
        <p:txBody>
          <a:bodyPr/>
          <a:lstStyle/>
          <a:p>
            <a:r>
              <a:rPr lang="en-US" dirty="0"/>
              <a:t>[ to edit Footer; go "Insert" (tab) &gt; "Header &amp; Footer" ]</a:t>
            </a:r>
          </a:p>
        </p:txBody>
      </p:sp>
      <p:sp>
        <p:nvSpPr>
          <p:cNvPr id="41" name="Slide Number Placeholder 2">
            <a:extLst>
              <a:ext uri="{FF2B5EF4-FFF2-40B4-BE49-F238E27FC236}">
                <a16:creationId xmlns:a16="http://schemas.microsoft.com/office/drawing/2014/main" id="{76DFAB2D-CA41-46D2-9C9E-BDC22ACE9378}"/>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dirty="0"/>
          </a:p>
        </p:txBody>
      </p:sp>
      <p:sp>
        <p:nvSpPr>
          <p:cNvPr id="42" name="Text - GrandCanyon">
            <a:extLst>
              <a:ext uri="{FF2B5EF4-FFF2-40B4-BE49-F238E27FC236}">
                <a16:creationId xmlns:a16="http://schemas.microsoft.com/office/drawing/2014/main" id="{328F4CF6-B13E-440A-92AF-1E822ED0A2C4}"/>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43" name="Text Placeholder - Stat3">
            <a:extLst>
              <a:ext uri="{FF2B5EF4-FFF2-40B4-BE49-F238E27FC236}">
                <a16:creationId xmlns:a16="http://schemas.microsoft.com/office/drawing/2014/main" id="{32237A85-6D6C-4A7F-A75D-EEC2C0CB7092}"/>
              </a:ext>
            </a:extLst>
          </p:cNvPr>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44" name="Stat-Bar">
            <a:extLst>
              <a:ext uri="{FF2B5EF4-FFF2-40B4-BE49-F238E27FC236}">
                <a16:creationId xmlns:a16="http://schemas.microsoft.com/office/drawing/2014/main" id="{E638B336-C48C-4C6F-A531-A8D2262F9414}"/>
              </a:ext>
            </a:extLst>
          </p:cNvP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at-Hash">
            <a:extLst>
              <a:ext uri="{FF2B5EF4-FFF2-40B4-BE49-F238E27FC236}">
                <a16:creationId xmlns:a16="http://schemas.microsoft.com/office/drawing/2014/main" id="{D8EE220F-E738-4FE8-A3B4-0C581F115D96}"/>
              </a:ext>
            </a:extLst>
          </p:cNvPr>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at-Bar">
            <a:extLst>
              <a:ext uri="{FF2B5EF4-FFF2-40B4-BE49-F238E27FC236}">
                <a16:creationId xmlns:a16="http://schemas.microsoft.com/office/drawing/2014/main" id="{F560655E-98B9-456D-8418-E24854AE41AC}"/>
              </a:ext>
            </a:extLst>
          </p:cNvP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at-Hash">
            <a:extLst>
              <a:ext uri="{FF2B5EF4-FFF2-40B4-BE49-F238E27FC236}">
                <a16:creationId xmlns:a16="http://schemas.microsoft.com/office/drawing/2014/main" id="{376006C1-7784-46B4-B572-7B36C399D9C6}"/>
              </a:ext>
            </a:extLst>
          </p:cNvPr>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at-Hash">
            <a:extLst>
              <a:ext uri="{FF2B5EF4-FFF2-40B4-BE49-F238E27FC236}">
                <a16:creationId xmlns:a16="http://schemas.microsoft.com/office/drawing/2014/main" id="{A7D10F47-718F-4623-B882-BBFDF2E26B73}"/>
              </a:ext>
            </a:extLst>
          </p:cNvPr>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ach">
            <a:extLst>
              <a:ext uri="{FF2B5EF4-FFF2-40B4-BE49-F238E27FC236}">
                <a16:creationId xmlns:a16="http://schemas.microsoft.com/office/drawing/2014/main" id="{2E064343-AA84-485E-A6E6-90177FF8E40E}"/>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1108898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MAP- Region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63" name="RuleLine - Mid" hidden="1">
            <a:extLst>
              <a:ext uri="{FF2B5EF4-FFF2-40B4-BE49-F238E27FC236}">
                <a16:creationId xmlns:a16="http://schemas.microsoft.com/office/drawing/2014/main" id="{289BC673-C4D2-4C45-9885-C516641D018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4" name="RuleLine - Top" hidden="1">
            <a:extLst>
              <a:ext uri="{FF2B5EF4-FFF2-40B4-BE49-F238E27FC236}">
                <a16:creationId xmlns:a16="http://schemas.microsoft.com/office/drawing/2014/main" id="{DB01CC48-E7D2-414D-A8C5-ADE1779140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Bar">
            <a:extLst>
              <a:ext uri="{FF2B5EF4-FFF2-40B4-BE49-F238E27FC236}">
                <a16:creationId xmlns:a16="http://schemas.microsoft.com/office/drawing/2014/main" id="{DE07D481-2443-46B1-A815-B527F5E91C4E}"/>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6" name="MAP - States">
            <a:extLst>
              <a:ext uri="{FF2B5EF4-FFF2-40B4-BE49-F238E27FC236}">
                <a16:creationId xmlns:a16="http://schemas.microsoft.com/office/drawing/2014/main" id="{BE844884-476A-4F7F-BD16-049AC65A7BE6}"/>
              </a:ext>
            </a:extLst>
          </p:cNvPr>
          <p:cNvGrpSpPr/>
          <p:nvPr userDrawn="1"/>
        </p:nvGrpSpPr>
        <p:grpSpPr>
          <a:xfrm>
            <a:off x="6908800" y="781413"/>
            <a:ext cx="4470400" cy="4837976"/>
            <a:chOff x="6054726" y="1828800"/>
            <a:chExt cx="3340100" cy="3614738"/>
          </a:xfrm>
          <a:solidFill>
            <a:schemeClr val="accent1"/>
          </a:solidFill>
        </p:grpSpPr>
        <p:grpSp>
          <p:nvGrpSpPr>
            <p:cNvPr id="67" name="Eastern snippets">
              <a:extLst>
                <a:ext uri="{FF2B5EF4-FFF2-40B4-BE49-F238E27FC236}">
                  <a16:creationId xmlns:a16="http://schemas.microsoft.com/office/drawing/2014/main" id="{A2134C91-358B-4C79-A281-45535ACFAAA6}"/>
                </a:ext>
              </a:extLst>
            </p:cNvPr>
            <p:cNvGrpSpPr/>
            <p:nvPr userDrawn="1"/>
          </p:nvGrpSpPr>
          <p:grpSpPr>
            <a:xfrm>
              <a:off x="8924926" y="2095500"/>
              <a:ext cx="469900" cy="2797176"/>
              <a:chOff x="8924926" y="2095500"/>
              <a:chExt cx="469900" cy="2797176"/>
            </a:xfrm>
            <a:grpFill/>
          </p:grpSpPr>
          <p:sp>
            <p:nvSpPr>
              <p:cNvPr id="85" name="Louisiana" title="Louisiana">
                <a:extLst>
                  <a:ext uri="{FF2B5EF4-FFF2-40B4-BE49-F238E27FC236}">
                    <a16:creationId xmlns:a16="http://schemas.microsoft.com/office/drawing/2014/main" id="{31F9BB1A-63A8-4F64-B073-9D47E1C4079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Arkansas" title="Arkansas">
                <a:extLst>
                  <a:ext uri="{FF2B5EF4-FFF2-40B4-BE49-F238E27FC236}">
                    <a16:creationId xmlns:a16="http://schemas.microsoft.com/office/drawing/2014/main" id="{D326E007-1E30-4488-9F6B-F0CFCD3BE799}"/>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Missouri" title="Missouri">
                <a:extLst>
                  <a:ext uri="{FF2B5EF4-FFF2-40B4-BE49-F238E27FC236}">
                    <a16:creationId xmlns:a16="http://schemas.microsoft.com/office/drawing/2014/main" id="{67DFD09A-042C-475D-AF58-F99115560EBE}"/>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Iowa" title="Iowa">
                <a:extLst>
                  <a:ext uri="{FF2B5EF4-FFF2-40B4-BE49-F238E27FC236}">
                    <a16:creationId xmlns:a16="http://schemas.microsoft.com/office/drawing/2014/main" id="{9DC90129-328E-467A-9E76-522E280627DA}"/>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Minnesota" title="Minnesota">
                <a:extLst>
                  <a:ext uri="{FF2B5EF4-FFF2-40B4-BE49-F238E27FC236}">
                    <a16:creationId xmlns:a16="http://schemas.microsoft.com/office/drawing/2014/main" id="{1DF115B8-A6B1-471E-8230-1009CEB1916B}"/>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Wisconsin">
                <a:extLst>
                  <a:ext uri="{FF2B5EF4-FFF2-40B4-BE49-F238E27FC236}">
                    <a16:creationId xmlns:a16="http://schemas.microsoft.com/office/drawing/2014/main" id="{959F424B-B867-4743-99E1-1078BFA856FB}"/>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8" name="Wyoming" title="Wyoming">
              <a:extLst>
                <a:ext uri="{FF2B5EF4-FFF2-40B4-BE49-F238E27FC236}">
                  <a16:creationId xmlns:a16="http://schemas.microsoft.com/office/drawing/2014/main" id="{6B8F0169-24F4-453C-9D76-C3CD80C48330}"/>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Washington" title="Washington">
              <a:extLst>
                <a:ext uri="{FF2B5EF4-FFF2-40B4-BE49-F238E27FC236}">
                  <a16:creationId xmlns:a16="http://schemas.microsoft.com/office/drawing/2014/main" id="{9D9C6821-E1CB-40ED-B331-77CE5930AF36}"/>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Utah" title="Utah">
              <a:extLst>
                <a:ext uri="{FF2B5EF4-FFF2-40B4-BE49-F238E27FC236}">
                  <a16:creationId xmlns:a16="http://schemas.microsoft.com/office/drawing/2014/main" id="{E9D77B25-CE5F-40C2-B71D-C00870C650A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Texas" title="Texas">
              <a:extLst>
                <a:ext uri="{FF2B5EF4-FFF2-40B4-BE49-F238E27FC236}">
                  <a16:creationId xmlns:a16="http://schemas.microsoft.com/office/drawing/2014/main" id="{5E6CB88D-4803-437D-B6EF-32F9191983F0}"/>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South Dakota" title="South Dakota">
              <a:extLst>
                <a:ext uri="{FF2B5EF4-FFF2-40B4-BE49-F238E27FC236}">
                  <a16:creationId xmlns:a16="http://schemas.microsoft.com/office/drawing/2014/main" id="{41C07B84-7C06-4F43-90E8-19B21BE42E1F}"/>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Oregon" title="Oregon">
              <a:extLst>
                <a:ext uri="{FF2B5EF4-FFF2-40B4-BE49-F238E27FC236}">
                  <a16:creationId xmlns:a16="http://schemas.microsoft.com/office/drawing/2014/main" id="{26BF15AA-57FE-458B-9020-68E05C4CCD84}"/>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klahoma" title="Oklahoma">
              <a:extLst>
                <a:ext uri="{FF2B5EF4-FFF2-40B4-BE49-F238E27FC236}">
                  <a16:creationId xmlns:a16="http://schemas.microsoft.com/office/drawing/2014/main" id="{228144E6-F2DC-4A2E-BA9E-8A44293EFC2D}"/>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North Dakota" title="North Dakota">
              <a:extLst>
                <a:ext uri="{FF2B5EF4-FFF2-40B4-BE49-F238E27FC236}">
                  <a16:creationId xmlns:a16="http://schemas.microsoft.com/office/drawing/2014/main" id="{3936A0B5-49E0-4940-8D43-979B06D7A604}"/>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New Mexico" title="New Mexico">
              <a:extLst>
                <a:ext uri="{FF2B5EF4-FFF2-40B4-BE49-F238E27FC236}">
                  <a16:creationId xmlns:a16="http://schemas.microsoft.com/office/drawing/2014/main" id="{0229ACB7-786B-4A53-A183-7D470BEF00B2}"/>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Nevada" title="Nevada">
              <a:extLst>
                <a:ext uri="{FF2B5EF4-FFF2-40B4-BE49-F238E27FC236}">
                  <a16:creationId xmlns:a16="http://schemas.microsoft.com/office/drawing/2014/main" id="{52D3E7A8-3ECB-49D8-8217-2CF6BB3B74E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Nebraska" title="Nebraska">
              <a:extLst>
                <a:ext uri="{FF2B5EF4-FFF2-40B4-BE49-F238E27FC236}">
                  <a16:creationId xmlns:a16="http://schemas.microsoft.com/office/drawing/2014/main" id="{F2094400-C351-45C5-BF6D-C2670877D71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Montana" title="Montana">
              <a:extLst>
                <a:ext uri="{FF2B5EF4-FFF2-40B4-BE49-F238E27FC236}">
                  <a16:creationId xmlns:a16="http://schemas.microsoft.com/office/drawing/2014/main" id="{62A5D764-2413-428B-AC63-44AF5901E38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Kansas" title="Kansas">
              <a:extLst>
                <a:ext uri="{FF2B5EF4-FFF2-40B4-BE49-F238E27FC236}">
                  <a16:creationId xmlns:a16="http://schemas.microsoft.com/office/drawing/2014/main" id="{3B0B36BF-E783-4F73-AF9E-3A8F3753340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Idaho" title="Idaho">
              <a:extLst>
                <a:ext uri="{FF2B5EF4-FFF2-40B4-BE49-F238E27FC236}">
                  <a16:creationId xmlns:a16="http://schemas.microsoft.com/office/drawing/2014/main" id="{9F9BFDF8-37BA-426F-83D9-ADE70F46ADD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Colorado" title="Colorado">
              <a:extLst>
                <a:ext uri="{FF2B5EF4-FFF2-40B4-BE49-F238E27FC236}">
                  <a16:creationId xmlns:a16="http://schemas.microsoft.com/office/drawing/2014/main" id="{452FAF93-F779-44F9-B8ED-E806C73D9AA3}"/>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California" title="California">
              <a:extLst>
                <a:ext uri="{FF2B5EF4-FFF2-40B4-BE49-F238E27FC236}">
                  <a16:creationId xmlns:a16="http://schemas.microsoft.com/office/drawing/2014/main" id="{34FA9DD7-2028-4B1B-BB11-5A8C437B9C03}"/>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Arizona" title="Arizona">
              <a:extLst>
                <a:ext uri="{FF2B5EF4-FFF2-40B4-BE49-F238E27FC236}">
                  <a16:creationId xmlns:a16="http://schemas.microsoft.com/office/drawing/2014/main" id="{0516A837-C963-4D0D-BFCE-A0351EEA2DE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91" name="Text Placeholder - Left, Mid">
            <a:extLst>
              <a:ext uri="{FF2B5EF4-FFF2-40B4-BE49-F238E27FC236}">
                <a16:creationId xmlns:a16="http://schemas.microsoft.com/office/drawing/2014/main" id="{326BCFAB-7BB6-47F9-A35F-F3437CC40EFA}"/>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32919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MAP - Region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39" name="RuleLine - Mid" hidden="1">
            <a:extLst>
              <a:ext uri="{FF2B5EF4-FFF2-40B4-BE49-F238E27FC236}">
                <a16:creationId xmlns:a16="http://schemas.microsoft.com/office/drawing/2014/main" id="{F4E3BFC1-F5FC-4182-8CC9-7F8FE44A905D}"/>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RuleLine - Top" hidden="1">
            <a:extLst>
              <a:ext uri="{FF2B5EF4-FFF2-40B4-BE49-F238E27FC236}">
                <a16:creationId xmlns:a16="http://schemas.microsoft.com/office/drawing/2014/main" id="{F44A1BFB-4057-4766-ACAE-888646DAD5B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MAP - States">
            <a:extLst>
              <a:ext uri="{FF2B5EF4-FFF2-40B4-BE49-F238E27FC236}">
                <a16:creationId xmlns:a16="http://schemas.microsoft.com/office/drawing/2014/main" id="{D63B2B7B-829A-4F9C-A96A-4ED8B473F3AA}"/>
              </a:ext>
            </a:extLst>
          </p:cNvPr>
          <p:cNvGrpSpPr/>
          <p:nvPr userDrawn="1"/>
        </p:nvGrpSpPr>
        <p:grpSpPr>
          <a:xfrm>
            <a:off x="6908800" y="781413"/>
            <a:ext cx="4470400" cy="4837976"/>
            <a:chOff x="6054726" y="1828800"/>
            <a:chExt cx="3340100" cy="3614738"/>
          </a:xfrm>
        </p:grpSpPr>
        <p:grpSp>
          <p:nvGrpSpPr>
            <p:cNvPr id="44" name="Eastern snippets">
              <a:extLst>
                <a:ext uri="{FF2B5EF4-FFF2-40B4-BE49-F238E27FC236}">
                  <a16:creationId xmlns:a16="http://schemas.microsoft.com/office/drawing/2014/main" id="{A6C5A727-F1FC-467C-98A3-C791AAECFC3D}"/>
                </a:ext>
              </a:extLst>
            </p:cNvPr>
            <p:cNvGrpSpPr/>
            <p:nvPr userDrawn="1"/>
          </p:nvGrpSpPr>
          <p:grpSpPr>
            <a:xfrm>
              <a:off x="8924926" y="2095500"/>
              <a:ext cx="469900" cy="2797176"/>
              <a:chOff x="8924926" y="2095500"/>
              <a:chExt cx="469900" cy="2797176"/>
            </a:xfrm>
          </p:grpSpPr>
          <p:sp>
            <p:nvSpPr>
              <p:cNvPr id="92" name="Louisiana" title="Louisiana">
                <a:extLst>
                  <a:ext uri="{FF2B5EF4-FFF2-40B4-BE49-F238E27FC236}">
                    <a16:creationId xmlns:a16="http://schemas.microsoft.com/office/drawing/2014/main" id="{77546737-EDAC-41C0-BD82-350A9B6841AB}"/>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Arkansas" title="Arkansas">
                <a:extLst>
                  <a:ext uri="{FF2B5EF4-FFF2-40B4-BE49-F238E27FC236}">
                    <a16:creationId xmlns:a16="http://schemas.microsoft.com/office/drawing/2014/main" id="{A155087E-E522-4F10-A858-B6762B2A1F0B}"/>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Missouri" title="Missouri">
                <a:extLst>
                  <a:ext uri="{FF2B5EF4-FFF2-40B4-BE49-F238E27FC236}">
                    <a16:creationId xmlns:a16="http://schemas.microsoft.com/office/drawing/2014/main" id="{922BA34F-6E48-4CD6-BD47-3112BD94D3C2}"/>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Iowa" title="Iowa">
                <a:extLst>
                  <a:ext uri="{FF2B5EF4-FFF2-40B4-BE49-F238E27FC236}">
                    <a16:creationId xmlns:a16="http://schemas.microsoft.com/office/drawing/2014/main" id="{874FD52E-8F7A-4507-9956-7100721F2C29}"/>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6" name="Minnesota" title="Minnesota">
                <a:extLst>
                  <a:ext uri="{FF2B5EF4-FFF2-40B4-BE49-F238E27FC236}">
                    <a16:creationId xmlns:a16="http://schemas.microsoft.com/office/drawing/2014/main" id="{A68185CD-9D97-4724-B7B2-4B1F0C02D2EA}"/>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7" name="Wisconsin">
                <a:extLst>
                  <a:ext uri="{FF2B5EF4-FFF2-40B4-BE49-F238E27FC236}">
                    <a16:creationId xmlns:a16="http://schemas.microsoft.com/office/drawing/2014/main" id="{683C4253-8890-4937-B17F-2E7CF1CED62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5" name="Wyoming" title="Wyoming">
              <a:extLst>
                <a:ext uri="{FF2B5EF4-FFF2-40B4-BE49-F238E27FC236}">
                  <a16:creationId xmlns:a16="http://schemas.microsoft.com/office/drawing/2014/main" id="{B6BDA998-FC71-4C70-971F-94C544A0626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Washington" title="Washington">
              <a:extLst>
                <a:ext uri="{FF2B5EF4-FFF2-40B4-BE49-F238E27FC236}">
                  <a16:creationId xmlns:a16="http://schemas.microsoft.com/office/drawing/2014/main" id="{9801DE11-D2DA-45A3-BBF8-4F276CAA682B}"/>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Utah" title="Utah">
              <a:extLst>
                <a:ext uri="{FF2B5EF4-FFF2-40B4-BE49-F238E27FC236}">
                  <a16:creationId xmlns:a16="http://schemas.microsoft.com/office/drawing/2014/main" id="{8B23CF78-C52F-4026-9F69-66E79CD1FCC2}"/>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Texas" title="Texas">
              <a:extLst>
                <a:ext uri="{FF2B5EF4-FFF2-40B4-BE49-F238E27FC236}">
                  <a16:creationId xmlns:a16="http://schemas.microsoft.com/office/drawing/2014/main" id="{65CE3C09-D4A9-4266-AA48-DBCEDC12630F}"/>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South Dakota" title="South Dakota">
              <a:extLst>
                <a:ext uri="{FF2B5EF4-FFF2-40B4-BE49-F238E27FC236}">
                  <a16:creationId xmlns:a16="http://schemas.microsoft.com/office/drawing/2014/main" id="{2A922D99-AFD9-4911-A391-5CC65D9632AD}"/>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Oregon" title="Oregon">
              <a:extLst>
                <a:ext uri="{FF2B5EF4-FFF2-40B4-BE49-F238E27FC236}">
                  <a16:creationId xmlns:a16="http://schemas.microsoft.com/office/drawing/2014/main" id="{6448C4AB-42AB-4403-940E-E984689FCB6A}"/>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Oklahoma" title="Oklahoma">
              <a:extLst>
                <a:ext uri="{FF2B5EF4-FFF2-40B4-BE49-F238E27FC236}">
                  <a16:creationId xmlns:a16="http://schemas.microsoft.com/office/drawing/2014/main" id="{D87FB28C-A0A9-4C4F-9B26-A802923AA65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North Dakota" title="North Dakota">
              <a:extLst>
                <a:ext uri="{FF2B5EF4-FFF2-40B4-BE49-F238E27FC236}">
                  <a16:creationId xmlns:a16="http://schemas.microsoft.com/office/drawing/2014/main" id="{57622FB9-CB20-4294-A5B2-6D1B19F62CA6}"/>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New Mexico" title="New Mexico">
              <a:extLst>
                <a:ext uri="{FF2B5EF4-FFF2-40B4-BE49-F238E27FC236}">
                  <a16:creationId xmlns:a16="http://schemas.microsoft.com/office/drawing/2014/main" id="{D07D7FD7-8125-4E85-828B-A29B88D8EAF5}"/>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Nevada" title="Nevada">
              <a:extLst>
                <a:ext uri="{FF2B5EF4-FFF2-40B4-BE49-F238E27FC236}">
                  <a16:creationId xmlns:a16="http://schemas.microsoft.com/office/drawing/2014/main" id="{2A224D21-EA46-4A2A-8CBE-DC49E699A88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Nebraska" title="Nebraska">
              <a:extLst>
                <a:ext uri="{FF2B5EF4-FFF2-40B4-BE49-F238E27FC236}">
                  <a16:creationId xmlns:a16="http://schemas.microsoft.com/office/drawing/2014/main" id="{097493AC-72F8-413B-AB2F-53A63F8B86E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Montana" title="Montana">
              <a:extLst>
                <a:ext uri="{FF2B5EF4-FFF2-40B4-BE49-F238E27FC236}">
                  <a16:creationId xmlns:a16="http://schemas.microsoft.com/office/drawing/2014/main" id="{DE3C435A-4A97-469A-A4E0-CFD8097BCA3E}"/>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Kansas" title="Kansas">
              <a:extLst>
                <a:ext uri="{FF2B5EF4-FFF2-40B4-BE49-F238E27FC236}">
                  <a16:creationId xmlns:a16="http://schemas.microsoft.com/office/drawing/2014/main" id="{6DCFAA72-FAE3-4EC7-8B63-E36949461BEB}"/>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Idaho" title="Idaho">
              <a:extLst>
                <a:ext uri="{FF2B5EF4-FFF2-40B4-BE49-F238E27FC236}">
                  <a16:creationId xmlns:a16="http://schemas.microsoft.com/office/drawing/2014/main" id="{2AFA2A7E-DE33-4D7D-833E-6153F647F4C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Colorado" title="Colorado">
              <a:extLst>
                <a:ext uri="{FF2B5EF4-FFF2-40B4-BE49-F238E27FC236}">
                  <a16:creationId xmlns:a16="http://schemas.microsoft.com/office/drawing/2014/main" id="{035C8817-64DA-4935-91D6-F62F1A7B52D6}"/>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California" title="California">
              <a:extLst>
                <a:ext uri="{FF2B5EF4-FFF2-40B4-BE49-F238E27FC236}">
                  <a16:creationId xmlns:a16="http://schemas.microsoft.com/office/drawing/2014/main" id="{699F2612-CBB3-4A73-A808-6C5F657C2D90}"/>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Arizona" title="Arizona">
              <a:extLst>
                <a:ext uri="{FF2B5EF4-FFF2-40B4-BE49-F238E27FC236}">
                  <a16:creationId xmlns:a16="http://schemas.microsoft.com/office/drawing/2014/main" id="{D7B2AFB0-897C-496E-BF2C-68661BD41F3C}"/>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98" name="Stat-Bar">
            <a:extLst>
              <a:ext uri="{FF2B5EF4-FFF2-40B4-BE49-F238E27FC236}">
                <a16:creationId xmlns:a16="http://schemas.microsoft.com/office/drawing/2014/main" id="{300AECBF-9890-4E65-AD37-AFF122DAF621}"/>
              </a:ext>
            </a:extLst>
          </p:cNvP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6ADB5B1A-DCE2-4BD7-BC43-2688D2B2BCC0}"/>
              </a:ext>
            </a:extLst>
          </p:cNvPr>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3BCF69CB-A414-466C-A122-09BEE16D93DC}"/>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5D3994B1-14A1-4310-9DDC-FB36EF50BB92}"/>
              </a:ext>
            </a:extLst>
          </p:cNvPr>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6571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MAP- Region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p:nvGrpSpPr>
        <p:grpSpPr>
          <a:xfrm>
            <a:off x="6908800" y="781413"/>
            <a:ext cx="4470400" cy="4837976"/>
            <a:chOff x="6054726" y="1828800"/>
            <a:chExt cx="3340100" cy="3614738"/>
          </a:xfrm>
          <a:solidFill>
            <a:schemeClr val="accent1"/>
          </a:solidFill>
        </p:grpSpPr>
        <p:grpSp>
          <p:nvGrpSpPr>
            <p:cNvPr id="30" name="Eastern snippets"/>
            <p:cNvGrpSpPr/>
            <p:nvPr/>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4"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55" name="RuleLine - Mid" hidden="1">
            <a:extLst>
              <a:ext uri="{FF2B5EF4-FFF2-40B4-BE49-F238E27FC236}">
                <a16:creationId xmlns:a16="http://schemas.microsoft.com/office/drawing/2014/main" id="{3475928A-F0BB-40CA-A22A-FA24CD12A22E}"/>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RuleLine - Top" hidden="1">
            <a:extLst>
              <a:ext uri="{FF2B5EF4-FFF2-40B4-BE49-F238E27FC236}">
                <a16:creationId xmlns:a16="http://schemas.microsoft.com/office/drawing/2014/main" id="{995B9EC7-0C48-47D4-8D50-7E1DD64543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Bar">
            <a:extLst>
              <a:ext uri="{FF2B5EF4-FFF2-40B4-BE49-F238E27FC236}">
                <a16:creationId xmlns:a16="http://schemas.microsoft.com/office/drawing/2014/main" id="{C08DEBF0-FABC-41DE-963E-FF6C4AE1AB60}"/>
              </a:ext>
            </a:extLst>
          </p:cNvP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at-Hash">
            <a:extLst>
              <a:ext uri="{FF2B5EF4-FFF2-40B4-BE49-F238E27FC236}">
                <a16:creationId xmlns:a16="http://schemas.microsoft.com/office/drawing/2014/main" id="{F975F4D0-7886-4257-9C60-230C54BCEB4B}"/>
              </a:ext>
            </a:extLst>
          </p:cNvPr>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9" name="Stat-Bar">
            <a:extLst>
              <a:ext uri="{FF2B5EF4-FFF2-40B4-BE49-F238E27FC236}">
                <a16:creationId xmlns:a16="http://schemas.microsoft.com/office/drawing/2014/main" id="{82B82AAF-B454-44FD-BB32-454DD81437AC}"/>
              </a:ext>
            </a:extLst>
          </p:cNvP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Hash">
            <a:extLst>
              <a:ext uri="{FF2B5EF4-FFF2-40B4-BE49-F238E27FC236}">
                <a16:creationId xmlns:a16="http://schemas.microsoft.com/office/drawing/2014/main" id="{67034A9B-7B6A-45C1-8860-BF2C0BB3FA77}"/>
              </a:ext>
            </a:extLst>
          </p:cNvPr>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MAP - States">
            <a:extLst>
              <a:ext uri="{FF2B5EF4-FFF2-40B4-BE49-F238E27FC236}">
                <a16:creationId xmlns:a16="http://schemas.microsoft.com/office/drawing/2014/main" id="{48B902EB-92FB-4D3B-A4D8-09E0D584FB45}"/>
              </a:ext>
            </a:extLst>
          </p:cNvPr>
          <p:cNvGrpSpPr/>
          <p:nvPr userDrawn="1"/>
        </p:nvGrpSpPr>
        <p:grpSpPr>
          <a:xfrm>
            <a:off x="6908800" y="781413"/>
            <a:ext cx="4470400" cy="4837976"/>
            <a:chOff x="6054726" y="1828800"/>
            <a:chExt cx="3340100" cy="3614738"/>
          </a:xfrm>
          <a:solidFill>
            <a:schemeClr val="accent1"/>
          </a:solidFill>
        </p:grpSpPr>
        <p:grpSp>
          <p:nvGrpSpPr>
            <p:cNvPr id="62" name="Eastern snippets">
              <a:extLst>
                <a:ext uri="{FF2B5EF4-FFF2-40B4-BE49-F238E27FC236}">
                  <a16:creationId xmlns:a16="http://schemas.microsoft.com/office/drawing/2014/main" id="{1A7ED745-6A94-4624-AD82-EF606AE4FBA8}"/>
                </a:ext>
              </a:extLst>
            </p:cNvPr>
            <p:cNvGrpSpPr/>
            <p:nvPr userDrawn="1"/>
          </p:nvGrpSpPr>
          <p:grpSpPr>
            <a:xfrm>
              <a:off x="8924926" y="2095500"/>
              <a:ext cx="469900" cy="2797176"/>
              <a:chOff x="8924926" y="2095500"/>
              <a:chExt cx="469900" cy="2797176"/>
            </a:xfrm>
            <a:grpFill/>
          </p:grpSpPr>
          <p:sp>
            <p:nvSpPr>
              <p:cNvPr id="80" name="Louisiana" title="Louisiana">
                <a:extLst>
                  <a:ext uri="{FF2B5EF4-FFF2-40B4-BE49-F238E27FC236}">
                    <a16:creationId xmlns:a16="http://schemas.microsoft.com/office/drawing/2014/main" id="{441BFBD7-E36E-4117-BC99-BA839B718E6F}"/>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Arkansas" title="Arkansas">
                <a:extLst>
                  <a:ext uri="{FF2B5EF4-FFF2-40B4-BE49-F238E27FC236}">
                    <a16:creationId xmlns:a16="http://schemas.microsoft.com/office/drawing/2014/main" id="{507812A2-4A88-4610-8504-8EAE0C2AD40D}"/>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Missouri" title="Missouri">
                <a:extLst>
                  <a:ext uri="{FF2B5EF4-FFF2-40B4-BE49-F238E27FC236}">
                    <a16:creationId xmlns:a16="http://schemas.microsoft.com/office/drawing/2014/main" id="{9413DC9C-D587-4A3E-82FE-5FF87040B9E5}"/>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Iowa" title="Iowa">
                <a:extLst>
                  <a:ext uri="{FF2B5EF4-FFF2-40B4-BE49-F238E27FC236}">
                    <a16:creationId xmlns:a16="http://schemas.microsoft.com/office/drawing/2014/main" id="{CA6D6884-47FF-476F-B86F-EF8256FECE10}"/>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innesota" title="Minnesota">
                <a:extLst>
                  <a:ext uri="{FF2B5EF4-FFF2-40B4-BE49-F238E27FC236}">
                    <a16:creationId xmlns:a16="http://schemas.microsoft.com/office/drawing/2014/main" id="{24130C67-C3CC-4FD1-884B-32D2DF7530E1}"/>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Wisconsin">
                <a:extLst>
                  <a:ext uri="{FF2B5EF4-FFF2-40B4-BE49-F238E27FC236}">
                    <a16:creationId xmlns:a16="http://schemas.microsoft.com/office/drawing/2014/main" id="{89985147-C4DF-4A77-BFE9-30107AFF896C}"/>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3" name="Wyoming" title="Wyoming">
              <a:extLst>
                <a:ext uri="{FF2B5EF4-FFF2-40B4-BE49-F238E27FC236}">
                  <a16:creationId xmlns:a16="http://schemas.microsoft.com/office/drawing/2014/main" id="{970FE804-FF82-4AD5-87B2-861F37647C0D}"/>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a:extLst>
                <a:ext uri="{FF2B5EF4-FFF2-40B4-BE49-F238E27FC236}">
                  <a16:creationId xmlns:a16="http://schemas.microsoft.com/office/drawing/2014/main" id="{7AC90977-A2E5-4A21-A32E-C3380F0380A1}"/>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Utah" title="Utah">
              <a:extLst>
                <a:ext uri="{FF2B5EF4-FFF2-40B4-BE49-F238E27FC236}">
                  <a16:creationId xmlns:a16="http://schemas.microsoft.com/office/drawing/2014/main" id="{83BE84C5-9FE8-411E-8F16-176431CBBDEB}"/>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Texas" title="Texas">
              <a:extLst>
                <a:ext uri="{FF2B5EF4-FFF2-40B4-BE49-F238E27FC236}">
                  <a16:creationId xmlns:a16="http://schemas.microsoft.com/office/drawing/2014/main" id="{E9F381A7-2D49-4D6E-B41D-3B3D96E1579A}"/>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South Dakota" title="South Dakota">
              <a:extLst>
                <a:ext uri="{FF2B5EF4-FFF2-40B4-BE49-F238E27FC236}">
                  <a16:creationId xmlns:a16="http://schemas.microsoft.com/office/drawing/2014/main" id="{C0297E49-9FA1-417E-84EC-83257B9E64E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Oregon" title="Oregon">
              <a:extLst>
                <a:ext uri="{FF2B5EF4-FFF2-40B4-BE49-F238E27FC236}">
                  <a16:creationId xmlns:a16="http://schemas.microsoft.com/office/drawing/2014/main" id="{E8777629-EB52-45B5-911E-E73F94323078}"/>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Oklahoma" title="Oklahoma">
              <a:extLst>
                <a:ext uri="{FF2B5EF4-FFF2-40B4-BE49-F238E27FC236}">
                  <a16:creationId xmlns:a16="http://schemas.microsoft.com/office/drawing/2014/main" id="{E7148BC2-38BC-4242-A8D7-9BBB242DFC60}"/>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North Dakota" title="North Dakota">
              <a:extLst>
                <a:ext uri="{FF2B5EF4-FFF2-40B4-BE49-F238E27FC236}">
                  <a16:creationId xmlns:a16="http://schemas.microsoft.com/office/drawing/2014/main" id="{D2DF7AB7-671A-49FC-AE8F-F852AD84D590}"/>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New Mexico" title="New Mexico">
              <a:extLst>
                <a:ext uri="{FF2B5EF4-FFF2-40B4-BE49-F238E27FC236}">
                  <a16:creationId xmlns:a16="http://schemas.microsoft.com/office/drawing/2014/main" id="{4D21C3AC-A917-4F52-B37F-0933E83F99B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Nevada" title="Nevada">
              <a:extLst>
                <a:ext uri="{FF2B5EF4-FFF2-40B4-BE49-F238E27FC236}">
                  <a16:creationId xmlns:a16="http://schemas.microsoft.com/office/drawing/2014/main" id="{3ACF923E-EA60-490B-84E8-275C0640800A}"/>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Nebraska" title="Nebraska">
              <a:extLst>
                <a:ext uri="{FF2B5EF4-FFF2-40B4-BE49-F238E27FC236}">
                  <a16:creationId xmlns:a16="http://schemas.microsoft.com/office/drawing/2014/main" id="{C53B962F-AFB7-4161-A8BC-4C398054140D}"/>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Montana" title="Montana">
              <a:extLst>
                <a:ext uri="{FF2B5EF4-FFF2-40B4-BE49-F238E27FC236}">
                  <a16:creationId xmlns:a16="http://schemas.microsoft.com/office/drawing/2014/main" id="{8D09CB5B-7BE8-40D5-B9B8-BB2BDFD1C2F4}"/>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Kansas" title="Kansas">
              <a:extLst>
                <a:ext uri="{FF2B5EF4-FFF2-40B4-BE49-F238E27FC236}">
                  <a16:creationId xmlns:a16="http://schemas.microsoft.com/office/drawing/2014/main" id="{6B5B90E5-C551-431D-90C1-406156803F34}"/>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Idaho" title="Idaho">
              <a:extLst>
                <a:ext uri="{FF2B5EF4-FFF2-40B4-BE49-F238E27FC236}">
                  <a16:creationId xmlns:a16="http://schemas.microsoft.com/office/drawing/2014/main" id="{86AE4F59-8A17-47A8-976F-A0BDDAB550B5}"/>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Colorado" title="Colorado">
              <a:extLst>
                <a:ext uri="{FF2B5EF4-FFF2-40B4-BE49-F238E27FC236}">
                  <a16:creationId xmlns:a16="http://schemas.microsoft.com/office/drawing/2014/main" id="{78AC4C9B-6F33-42C5-9502-BFF4B85B1C92}"/>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California" title="California">
              <a:extLst>
                <a:ext uri="{FF2B5EF4-FFF2-40B4-BE49-F238E27FC236}">
                  <a16:creationId xmlns:a16="http://schemas.microsoft.com/office/drawing/2014/main" id="{80E67365-1B16-4D5C-850D-2B09FC4EA58B}"/>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Arizona" title="Arizona">
              <a:extLst>
                <a:ext uri="{FF2B5EF4-FFF2-40B4-BE49-F238E27FC236}">
                  <a16:creationId xmlns:a16="http://schemas.microsoft.com/office/drawing/2014/main" id="{EC320657-A28E-4B84-9D80-65FEF1050DB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6" name="Text Placeholder - Left, Mid">
            <a:extLst>
              <a:ext uri="{FF2B5EF4-FFF2-40B4-BE49-F238E27FC236}">
                <a16:creationId xmlns:a16="http://schemas.microsoft.com/office/drawing/2014/main" id="{73E9E5A1-87FC-45A7-B73C-98D1A2455CA3}"/>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15823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MAP - Region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p:nvGrpSpPr>
        <p:grpSpPr>
          <a:xfrm>
            <a:off x="6908800" y="781413"/>
            <a:ext cx="4470400" cy="4837976"/>
            <a:chOff x="6054726" y="1828800"/>
            <a:chExt cx="3340100" cy="3614738"/>
          </a:xfrm>
        </p:grpSpPr>
        <p:grpSp>
          <p:nvGrpSpPr>
            <p:cNvPr id="22" name="Eastern snippets"/>
            <p:cNvGrpSpPr/>
            <p:nvPr/>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60" name="RuleLine - Mid" hidden="1">
            <a:extLst>
              <a:ext uri="{FF2B5EF4-FFF2-40B4-BE49-F238E27FC236}">
                <a16:creationId xmlns:a16="http://schemas.microsoft.com/office/drawing/2014/main" id="{5A297EE7-DC5A-479E-B8C1-F375D6D1BAE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RuleLine - Top" hidden="1">
            <a:extLst>
              <a:ext uri="{FF2B5EF4-FFF2-40B4-BE49-F238E27FC236}">
                <a16:creationId xmlns:a16="http://schemas.microsoft.com/office/drawing/2014/main" id="{A1C66209-2670-4B33-B831-006CD70C6E3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1" name="MAP - States">
            <a:extLst>
              <a:ext uri="{FF2B5EF4-FFF2-40B4-BE49-F238E27FC236}">
                <a16:creationId xmlns:a16="http://schemas.microsoft.com/office/drawing/2014/main" id="{D82D1E4D-C7EC-4DE7-B1C4-130C7DC568CD}"/>
              </a:ext>
            </a:extLst>
          </p:cNvPr>
          <p:cNvGrpSpPr/>
          <p:nvPr userDrawn="1"/>
        </p:nvGrpSpPr>
        <p:grpSpPr>
          <a:xfrm>
            <a:off x="6908800" y="781413"/>
            <a:ext cx="4470400" cy="4837976"/>
            <a:chOff x="6054726" y="1828800"/>
            <a:chExt cx="3340100" cy="3614738"/>
          </a:xfrm>
        </p:grpSpPr>
        <p:grpSp>
          <p:nvGrpSpPr>
            <p:cNvPr id="72" name="Eastern snippets">
              <a:extLst>
                <a:ext uri="{FF2B5EF4-FFF2-40B4-BE49-F238E27FC236}">
                  <a16:creationId xmlns:a16="http://schemas.microsoft.com/office/drawing/2014/main" id="{FCF6FC0E-F1BD-47C4-99B7-12346DED3A4D}"/>
                </a:ext>
              </a:extLst>
            </p:cNvPr>
            <p:cNvGrpSpPr/>
            <p:nvPr userDrawn="1"/>
          </p:nvGrpSpPr>
          <p:grpSpPr>
            <a:xfrm>
              <a:off x="8924926" y="2095500"/>
              <a:ext cx="469900" cy="2797176"/>
              <a:chOff x="8924926" y="2095500"/>
              <a:chExt cx="469900" cy="2797176"/>
            </a:xfrm>
          </p:grpSpPr>
          <p:sp>
            <p:nvSpPr>
              <p:cNvPr id="90" name="Louisiana" title="Louisiana">
                <a:extLst>
                  <a:ext uri="{FF2B5EF4-FFF2-40B4-BE49-F238E27FC236}">
                    <a16:creationId xmlns:a16="http://schemas.microsoft.com/office/drawing/2014/main" id="{CC06C9EA-7A27-412C-8AC0-55CE92B84596}"/>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Arkansas" title="Arkansas">
                <a:extLst>
                  <a:ext uri="{FF2B5EF4-FFF2-40B4-BE49-F238E27FC236}">
                    <a16:creationId xmlns:a16="http://schemas.microsoft.com/office/drawing/2014/main" id="{F622A70A-D1F5-462F-B5ED-58CEEAF15D98}"/>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2" name="Missouri" title="Missouri">
                <a:extLst>
                  <a:ext uri="{FF2B5EF4-FFF2-40B4-BE49-F238E27FC236}">
                    <a16:creationId xmlns:a16="http://schemas.microsoft.com/office/drawing/2014/main" id="{DFCD7A2E-E0D3-4BB2-8A9C-3EFF20CE2B7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Iowa" title="Iowa">
                <a:extLst>
                  <a:ext uri="{FF2B5EF4-FFF2-40B4-BE49-F238E27FC236}">
                    <a16:creationId xmlns:a16="http://schemas.microsoft.com/office/drawing/2014/main" id="{29FE9D00-681B-485E-B506-E6B68F288418}"/>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Minnesota" title="Minnesota">
                <a:extLst>
                  <a:ext uri="{FF2B5EF4-FFF2-40B4-BE49-F238E27FC236}">
                    <a16:creationId xmlns:a16="http://schemas.microsoft.com/office/drawing/2014/main" id="{21EBCDEB-4170-4540-81AD-8429F7199BFD}"/>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Wisconsin">
                <a:extLst>
                  <a:ext uri="{FF2B5EF4-FFF2-40B4-BE49-F238E27FC236}">
                    <a16:creationId xmlns:a16="http://schemas.microsoft.com/office/drawing/2014/main" id="{290A9A93-CAD0-4655-9D1F-2975AE1791F5}"/>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73" name="Wyoming" title="Wyoming">
              <a:extLst>
                <a:ext uri="{FF2B5EF4-FFF2-40B4-BE49-F238E27FC236}">
                  <a16:creationId xmlns:a16="http://schemas.microsoft.com/office/drawing/2014/main" id="{8326A973-E9D3-463B-A804-C4A8BCB18F9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Washington" title="Washington">
              <a:extLst>
                <a:ext uri="{FF2B5EF4-FFF2-40B4-BE49-F238E27FC236}">
                  <a16:creationId xmlns:a16="http://schemas.microsoft.com/office/drawing/2014/main" id="{0F1B0444-0D8C-4194-A09A-668D83CE35DE}"/>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Utah" title="Utah">
              <a:extLst>
                <a:ext uri="{FF2B5EF4-FFF2-40B4-BE49-F238E27FC236}">
                  <a16:creationId xmlns:a16="http://schemas.microsoft.com/office/drawing/2014/main" id="{00D71807-EA95-482B-9066-3F6CA364CB2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Texas" title="Texas">
              <a:extLst>
                <a:ext uri="{FF2B5EF4-FFF2-40B4-BE49-F238E27FC236}">
                  <a16:creationId xmlns:a16="http://schemas.microsoft.com/office/drawing/2014/main" id="{1AF29427-63B8-4271-9381-E67E5EFBC254}"/>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South Dakota" title="South Dakota">
              <a:extLst>
                <a:ext uri="{FF2B5EF4-FFF2-40B4-BE49-F238E27FC236}">
                  <a16:creationId xmlns:a16="http://schemas.microsoft.com/office/drawing/2014/main" id="{E636C6E7-A478-46DD-8738-CC87E94590D3}"/>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Oregon" title="Oregon">
              <a:extLst>
                <a:ext uri="{FF2B5EF4-FFF2-40B4-BE49-F238E27FC236}">
                  <a16:creationId xmlns:a16="http://schemas.microsoft.com/office/drawing/2014/main" id="{90AAA92C-AB14-4CF4-912E-C8D92C778A2D}"/>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Oklahoma" title="Oklahoma">
              <a:extLst>
                <a:ext uri="{FF2B5EF4-FFF2-40B4-BE49-F238E27FC236}">
                  <a16:creationId xmlns:a16="http://schemas.microsoft.com/office/drawing/2014/main" id="{AB417B48-2797-4532-81E0-2204ABDE324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North Dakota" title="North Dakota">
              <a:extLst>
                <a:ext uri="{FF2B5EF4-FFF2-40B4-BE49-F238E27FC236}">
                  <a16:creationId xmlns:a16="http://schemas.microsoft.com/office/drawing/2014/main" id="{B7DAFB4B-DCDD-4AC8-9269-F60181A5B91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New Mexico" title="New Mexico">
              <a:extLst>
                <a:ext uri="{FF2B5EF4-FFF2-40B4-BE49-F238E27FC236}">
                  <a16:creationId xmlns:a16="http://schemas.microsoft.com/office/drawing/2014/main" id="{B2B43703-55F7-4F81-B986-5F58E5173F2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Nevada" title="Nevada">
              <a:extLst>
                <a:ext uri="{FF2B5EF4-FFF2-40B4-BE49-F238E27FC236}">
                  <a16:creationId xmlns:a16="http://schemas.microsoft.com/office/drawing/2014/main" id="{63463EEB-C8F7-497A-8A7E-F55F4BCAA084}"/>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Nebraska" title="Nebraska">
              <a:extLst>
                <a:ext uri="{FF2B5EF4-FFF2-40B4-BE49-F238E27FC236}">
                  <a16:creationId xmlns:a16="http://schemas.microsoft.com/office/drawing/2014/main" id="{56F7E19F-ABC5-4EBA-93BF-6E6FFDB78345}"/>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ontana" title="Montana">
              <a:extLst>
                <a:ext uri="{FF2B5EF4-FFF2-40B4-BE49-F238E27FC236}">
                  <a16:creationId xmlns:a16="http://schemas.microsoft.com/office/drawing/2014/main" id="{3080CFD7-B42C-4A02-B288-1089A3AAA890}"/>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Kansas" title="Kansas">
              <a:extLst>
                <a:ext uri="{FF2B5EF4-FFF2-40B4-BE49-F238E27FC236}">
                  <a16:creationId xmlns:a16="http://schemas.microsoft.com/office/drawing/2014/main" id="{BDCE5809-2E47-4C08-A5EA-BB2D2DD2AE9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Idaho" title="Idaho">
              <a:extLst>
                <a:ext uri="{FF2B5EF4-FFF2-40B4-BE49-F238E27FC236}">
                  <a16:creationId xmlns:a16="http://schemas.microsoft.com/office/drawing/2014/main" id="{868A1A78-9EF4-4A04-BE3A-B25B29835A5F}"/>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Colorado" title="Colorado">
              <a:extLst>
                <a:ext uri="{FF2B5EF4-FFF2-40B4-BE49-F238E27FC236}">
                  <a16:creationId xmlns:a16="http://schemas.microsoft.com/office/drawing/2014/main" id="{0D89E7D9-2334-4FFF-A807-5EF57A90C81A}"/>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California" title="California">
              <a:extLst>
                <a:ext uri="{FF2B5EF4-FFF2-40B4-BE49-F238E27FC236}">
                  <a16:creationId xmlns:a16="http://schemas.microsoft.com/office/drawing/2014/main" id="{DB778EF5-BBAF-44BF-94CD-B0F433266C19}"/>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Arizona" title="Arizona">
              <a:extLst>
                <a:ext uri="{FF2B5EF4-FFF2-40B4-BE49-F238E27FC236}">
                  <a16:creationId xmlns:a16="http://schemas.microsoft.com/office/drawing/2014/main" id="{928B5287-E45C-419E-9070-D596BF2B1366}"/>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96" name="Stat-Bar">
            <a:extLst>
              <a:ext uri="{FF2B5EF4-FFF2-40B4-BE49-F238E27FC236}">
                <a16:creationId xmlns:a16="http://schemas.microsoft.com/office/drawing/2014/main" id="{15DD6FDA-9085-44EE-A309-5E8D390122A0}"/>
              </a:ext>
            </a:extLst>
          </p:cNvP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at-Hash">
            <a:extLst>
              <a:ext uri="{FF2B5EF4-FFF2-40B4-BE49-F238E27FC236}">
                <a16:creationId xmlns:a16="http://schemas.microsoft.com/office/drawing/2014/main" id="{81DD85CB-92A9-40FE-AB3F-81B1CDBD33A2}"/>
              </a:ext>
            </a:extLst>
          </p:cNvPr>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8" name="Stat-Bar">
            <a:extLst>
              <a:ext uri="{FF2B5EF4-FFF2-40B4-BE49-F238E27FC236}">
                <a16:creationId xmlns:a16="http://schemas.microsoft.com/office/drawing/2014/main" id="{93052317-0037-465F-9B8D-EE42553D91D5}"/>
              </a:ext>
            </a:extLst>
          </p:cNvP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22A2CE1C-6674-4D81-8199-ACD79F74980A}"/>
              </a:ext>
            </a:extLst>
          </p:cNvPr>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CB2D61EB-418A-465C-8859-88983B9D7281}"/>
              </a:ext>
            </a:extLst>
          </p:cNvP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FEDCC090-C2D6-490D-B73A-F21B0D75A23C}"/>
              </a:ext>
            </a:extLst>
          </p:cNvPr>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6594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MAP- Region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4" name="Text Placeholder - Left, Mid"/>
          <p:cNvSpPr>
            <a:spLocks noGrp="1"/>
          </p:cNvSpPr>
          <p:nvPr>
            <p:ph type="body" sz="quarter" idx="12" hasCustomPrompt="1"/>
          </p:nvPr>
        </p:nvSpPr>
        <p:spPr>
          <a:xfrm>
            <a:off x="660400" y="3200400"/>
            <a:ext cx="5029199" cy="2819399"/>
          </a:xfrm>
        </p:spPr>
        <p:txBody>
          <a:bodyPr/>
          <a:lstStyle>
            <a:lvl1pPr>
              <a:lnSpc>
                <a:spcPct val="100000"/>
              </a:lnSpc>
              <a:spcBef>
                <a:spcPts val="0"/>
              </a:spcBef>
              <a:spcAft>
                <a:spcPts val="1000"/>
              </a:spcAft>
              <a:defRPr sz="1800" baseline="0">
                <a:solidFill>
                  <a:schemeClr val="bg2"/>
                </a:solidFill>
                <a:latin typeface="+mn-lt"/>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vl6pPr>
              <a:buClr>
                <a:schemeClr val="accent3"/>
              </a:buCl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5" name="RuleLine - Mid">
            <a:extLst>
              <a:ext uri="{FF2B5EF4-FFF2-40B4-BE49-F238E27FC236}">
                <a16:creationId xmlns:a16="http://schemas.microsoft.com/office/drawing/2014/main" id="{10CE11C1-DB78-4448-9291-507713790A3E}"/>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Mid" hidden="1">
            <a:extLst>
              <a:ext uri="{FF2B5EF4-FFF2-40B4-BE49-F238E27FC236}">
                <a16:creationId xmlns:a16="http://schemas.microsoft.com/office/drawing/2014/main" id="{35A07714-A303-4D0C-8723-52E9D301772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1C8B1E8A-F8FE-4CCC-A79C-33F47FCFDF0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MAP - States">
            <a:extLst>
              <a:ext uri="{FF2B5EF4-FFF2-40B4-BE49-F238E27FC236}">
                <a16:creationId xmlns:a16="http://schemas.microsoft.com/office/drawing/2014/main" id="{CCAC4708-D74E-4A8C-8ED9-D2C4D88D7B12}"/>
              </a:ext>
            </a:extLst>
          </p:cNvPr>
          <p:cNvGrpSpPr/>
          <p:nvPr userDrawn="1"/>
        </p:nvGrpSpPr>
        <p:grpSpPr>
          <a:xfrm>
            <a:off x="6908800" y="781413"/>
            <a:ext cx="4470400" cy="4837976"/>
            <a:chOff x="6054726" y="1828800"/>
            <a:chExt cx="3340100" cy="3614738"/>
          </a:xfrm>
          <a:solidFill>
            <a:schemeClr val="accent1"/>
          </a:solidFill>
        </p:grpSpPr>
        <p:grpSp>
          <p:nvGrpSpPr>
            <p:cNvPr id="63" name="Eastern snippets">
              <a:extLst>
                <a:ext uri="{FF2B5EF4-FFF2-40B4-BE49-F238E27FC236}">
                  <a16:creationId xmlns:a16="http://schemas.microsoft.com/office/drawing/2014/main" id="{6116DB5D-DA62-446C-818B-AB26C3A23382}"/>
                </a:ext>
              </a:extLst>
            </p:cNvPr>
            <p:cNvGrpSpPr/>
            <p:nvPr userDrawn="1"/>
          </p:nvGrpSpPr>
          <p:grpSpPr>
            <a:xfrm>
              <a:off x="8924926" y="2095500"/>
              <a:ext cx="469900" cy="2797176"/>
              <a:chOff x="8924926" y="2095500"/>
              <a:chExt cx="469900" cy="2797176"/>
            </a:xfrm>
            <a:grpFill/>
          </p:grpSpPr>
          <p:sp>
            <p:nvSpPr>
              <p:cNvPr id="82" name="Louisiana" title="Louisiana">
                <a:extLst>
                  <a:ext uri="{FF2B5EF4-FFF2-40B4-BE49-F238E27FC236}">
                    <a16:creationId xmlns:a16="http://schemas.microsoft.com/office/drawing/2014/main" id="{E9F02362-92C3-4606-8D8C-CC77E593EBD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Arkansas" title="Arkansas">
                <a:extLst>
                  <a:ext uri="{FF2B5EF4-FFF2-40B4-BE49-F238E27FC236}">
                    <a16:creationId xmlns:a16="http://schemas.microsoft.com/office/drawing/2014/main" id="{993AA242-2CCA-4F33-A2DE-810226645517}"/>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issouri" title="Missouri">
                <a:extLst>
                  <a:ext uri="{FF2B5EF4-FFF2-40B4-BE49-F238E27FC236}">
                    <a16:creationId xmlns:a16="http://schemas.microsoft.com/office/drawing/2014/main" id="{9C44582A-262D-4CC3-BBD1-9271FE20A0D0}"/>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Iowa" title="Iowa">
                <a:extLst>
                  <a:ext uri="{FF2B5EF4-FFF2-40B4-BE49-F238E27FC236}">
                    <a16:creationId xmlns:a16="http://schemas.microsoft.com/office/drawing/2014/main" id="{79B21D77-43CD-4FBC-8C13-C5AA0111E155}"/>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Minnesota" title="Minnesota">
                <a:extLst>
                  <a:ext uri="{FF2B5EF4-FFF2-40B4-BE49-F238E27FC236}">
                    <a16:creationId xmlns:a16="http://schemas.microsoft.com/office/drawing/2014/main" id="{C44BB991-D606-4BC8-B3A3-05595D94ABF9}"/>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Wisconsin">
                <a:extLst>
                  <a:ext uri="{FF2B5EF4-FFF2-40B4-BE49-F238E27FC236}">
                    <a16:creationId xmlns:a16="http://schemas.microsoft.com/office/drawing/2014/main" id="{6524F5DD-705E-4241-8A2E-75123D83179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5" name="Wyoming" title="Wyoming">
              <a:extLst>
                <a:ext uri="{FF2B5EF4-FFF2-40B4-BE49-F238E27FC236}">
                  <a16:creationId xmlns:a16="http://schemas.microsoft.com/office/drawing/2014/main" id="{A914553B-DA64-4543-BA71-6EECFED1AF03}"/>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Washington" title="Washington">
              <a:extLst>
                <a:ext uri="{FF2B5EF4-FFF2-40B4-BE49-F238E27FC236}">
                  <a16:creationId xmlns:a16="http://schemas.microsoft.com/office/drawing/2014/main" id="{FEE2F0C7-77BE-4DAF-B148-F8A1E6656E2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a:extLst>
                <a:ext uri="{FF2B5EF4-FFF2-40B4-BE49-F238E27FC236}">
                  <a16:creationId xmlns:a16="http://schemas.microsoft.com/office/drawing/2014/main" id="{5A3AC926-D39D-499F-821A-F099DA2CD3B0}"/>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a:extLst>
                <a:ext uri="{FF2B5EF4-FFF2-40B4-BE49-F238E27FC236}">
                  <a16:creationId xmlns:a16="http://schemas.microsoft.com/office/drawing/2014/main" id="{78B2FC61-9B2E-4F2E-AE22-614C03B6D63E}"/>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South Dakota" title="South Dakota">
              <a:extLst>
                <a:ext uri="{FF2B5EF4-FFF2-40B4-BE49-F238E27FC236}">
                  <a16:creationId xmlns:a16="http://schemas.microsoft.com/office/drawing/2014/main" id="{F79C8C4A-D56C-4391-B527-6B2237CB9491}"/>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Oregon" title="Oregon">
              <a:extLst>
                <a:ext uri="{FF2B5EF4-FFF2-40B4-BE49-F238E27FC236}">
                  <a16:creationId xmlns:a16="http://schemas.microsoft.com/office/drawing/2014/main" id="{04170C6F-302B-40B1-B02A-35858B8B3721}"/>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Oklahoma" title="Oklahoma">
              <a:extLst>
                <a:ext uri="{FF2B5EF4-FFF2-40B4-BE49-F238E27FC236}">
                  <a16:creationId xmlns:a16="http://schemas.microsoft.com/office/drawing/2014/main" id="{54E687CB-20E2-4699-BFFB-80693EB7F841}"/>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North Dakota" title="North Dakota">
              <a:extLst>
                <a:ext uri="{FF2B5EF4-FFF2-40B4-BE49-F238E27FC236}">
                  <a16:creationId xmlns:a16="http://schemas.microsoft.com/office/drawing/2014/main" id="{00BAB449-3F05-4E43-B996-6ED9E9BAEAB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New Mexico" title="New Mexico">
              <a:extLst>
                <a:ext uri="{FF2B5EF4-FFF2-40B4-BE49-F238E27FC236}">
                  <a16:creationId xmlns:a16="http://schemas.microsoft.com/office/drawing/2014/main" id="{5764A70E-BCB8-45A1-9755-9744FF0BE8A6}"/>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Nevada" title="Nevada">
              <a:extLst>
                <a:ext uri="{FF2B5EF4-FFF2-40B4-BE49-F238E27FC236}">
                  <a16:creationId xmlns:a16="http://schemas.microsoft.com/office/drawing/2014/main" id="{5BE22F34-6B2D-4584-9422-94D50238A920}"/>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Nebraska" title="Nebraska">
              <a:extLst>
                <a:ext uri="{FF2B5EF4-FFF2-40B4-BE49-F238E27FC236}">
                  <a16:creationId xmlns:a16="http://schemas.microsoft.com/office/drawing/2014/main" id="{51217608-EDB0-4F07-8071-DF4D810F670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Montana" title="Montana">
              <a:extLst>
                <a:ext uri="{FF2B5EF4-FFF2-40B4-BE49-F238E27FC236}">
                  <a16:creationId xmlns:a16="http://schemas.microsoft.com/office/drawing/2014/main" id="{D9D9C1A9-645A-4EDA-A3D3-6F7135E40B4C}"/>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Kansas" title="Kansas">
              <a:extLst>
                <a:ext uri="{FF2B5EF4-FFF2-40B4-BE49-F238E27FC236}">
                  <a16:creationId xmlns:a16="http://schemas.microsoft.com/office/drawing/2014/main" id="{408BC9F8-0002-4864-A3E8-DAFFC5018F07}"/>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Idaho" title="Idaho">
              <a:extLst>
                <a:ext uri="{FF2B5EF4-FFF2-40B4-BE49-F238E27FC236}">
                  <a16:creationId xmlns:a16="http://schemas.microsoft.com/office/drawing/2014/main" id="{8BD3F862-3EA0-491A-95CE-455970755A28}"/>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Colorado" title="Colorado">
              <a:extLst>
                <a:ext uri="{FF2B5EF4-FFF2-40B4-BE49-F238E27FC236}">
                  <a16:creationId xmlns:a16="http://schemas.microsoft.com/office/drawing/2014/main" id="{A73EF480-21FB-4790-828C-D8B8DD7AAAE9}"/>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California" title="California">
              <a:extLst>
                <a:ext uri="{FF2B5EF4-FFF2-40B4-BE49-F238E27FC236}">
                  <a16:creationId xmlns:a16="http://schemas.microsoft.com/office/drawing/2014/main" id="{EEE934E2-FA31-478B-B1FD-3852AD5EC4BE}"/>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Arizona" title="Arizona">
              <a:extLst>
                <a:ext uri="{FF2B5EF4-FFF2-40B4-BE49-F238E27FC236}">
                  <a16:creationId xmlns:a16="http://schemas.microsoft.com/office/drawing/2014/main" id="{6515B712-A6DF-4FF2-BB41-3733D31B06DF}"/>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88" name="RuleLine - Mid">
            <a:extLst>
              <a:ext uri="{FF2B5EF4-FFF2-40B4-BE49-F238E27FC236}">
                <a16:creationId xmlns:a16="http://schemas.microsoft.com/office/drawing/2014/main" id="{4D7984A2-BC6B-46D5-9B50-43C3B35C03BE}"/>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13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MAP - Region">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a:t>Click to 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AFB0DF67-0EA2-4057-B184-E74CBEF42A30}"/>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RuleLine - Mid" hidden="1">
            <a:extLst>
              <a:ext uri="{FF2B5EF4-FFF2-40B4-BE49-F238E27FC236}">
                <a16:creationId xmlns:a16="http://schemas.microsoft.com/office/drawing/2014/main" id="{02DB2E9D-7A5E-4D90-B98F-CB04D10E223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7D5E2ACA-CB26-43BA-9D47-0F1F1FE7A56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a:extLst>
              <a:ext uri="{FF2B5EF4-FFF2-40B4-BE49-F238E27FC236}">
                <a16:creationId xmlns:a16="http://schemas.microsoft.com/office/drawing/2014/main" id="{F66C1FF4-EB89-4C7D-8162-7C32BAF72946}"/>
              </a:ext>
            </a:extLst>
          </p:cNvPr>
          <p:cNvGrpSpPr/>
          <p:nvPr userDrawn="1"/>
        </p:nvGrpSpPr>
        <p:grpSpPr>
          <a:xfrm>
            <a:off x="6908800" y="781413"/>
            <a:ext cx="4470400" cy="4837976"/>
            <a:chOff x="6054726" y="1828800"/>
            <a:chExt cx="3340100" cy="3614738"/>
          </a:xfrm>
        </p:grpSpPr>
        <p:grpSp>
          <p:nvGrpSpPr>
            <p:cNvPr id="38" name="Eastern snippets">
              <a:extLst>
                <a:ext uri="{FF2B5EF4-FFF2-40B4-BE49-F238E27FC236}">
                  <a16:creationId xmlns:a16="http://schemas.microsoft.com/office/drawing/2014/main" id="{96F4A0F5-E745-4774-BAF8-005F01CB9754}"/>
                </a:ext>
              </a:extLst>
            </p:cNvPr>
            <p:cNvGrpSpPr/>
            <p:nvPr userDrawn="1"/>
          </p:nvGrpSpPr>
          <p:grpSpPr>
            <a:xfrm>
              <a:off x="8924926" y="2095500"/>
              <a:ext cx="469900" cy="2797176"/>
              <a:chOff x="8924926" y="2095500"/>
              <a:chExt cx="469900" cy="2797176"/>
            </a:xfrm>
          </p:grpSpPr>
          <p:sp>
            <p:nvSpPr>
              <p:cNvPr id="56" name="Louisiana" title="Louisiana">
                <a:extLst>
                  <a:ext uri="{FF2B5EF4-FFF2-40B4-BE49-F238E27FC236}">
                    <a16:creationId xmlns:a16="http://schemas.microsoft.com/office/drawing/2014/main" id="{2C02A366-EE40-4148-A801-CE33E24E1B69}"/>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Arkansas" title="Arkansas">
                <a:extLst>
                  <a:ext uri="{FF2B5EF4-FFF2-40B4-BE49-F238E27FC236}">
                    <a16:creationId xmlns:a16="http://schemas.microsoft.com/office/drawing/2014/main" id="{813C447E-F297-4529-9A68-502FB5A54F73}"/>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Missouri" title="Missouri">
                <a:extLst>
                  <a:ext uri="{FF2B5EF4-FFF2-40B4-BE49-F238E27FC236}">
                    <a16:creationId xmlns:a16="http://schemas.microsoft.com/office/drawing/2014/main" id="{D34BD1AD-B586-437D-B0A4-6C04903AC06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Iowa" title="Iowa">
                <a:extLst>
                  <a:ext uri="{FF2B5EF4-FFF2-40B4-BE49-F238E27FC236}">
                    <a16:creationId xmlns:a16="http://schemas.microsoft.com/office/drawing/2014/main" id="{F281405A-5CE3-4CC6-8857-FD2204AF264F}"/>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Minnesota" title="Minnesota">
                <a:extLst>
                  <a:ext uri="{FF2B5EF4-FFF2-40B4-BE49-F238E27FC236}">
                    <a16:creationId xmlns:a16="http://schemas.microsoft.com/office/drawing/2014/main" id="{C809418E-D1F2-4E46-8E1E-7802768D98F3}"/>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Wisconsin">
                <a:extLst>
                  <a:ext uri="{FF2B5EF4-FFF2-40B4-BE49-F238E27FC236}">
                    <a16:creationId xmlns:a16="http://schemas.microsoft.com/office/drawing/2014/main" id="{7132A489-6AC0-4E53-8AD7-2560DB5E0759}"/>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a:extLst>
                <a:ext uri="{FF2B5EF4-FFF2-40B4-BE49-F238E27FC236}">
                  <a16:creationId xmlns:a16="http://schemas.microsoft.com/office/drawing/2014/main" id="{E34FF3CD-7477-453A-A279-F38464020807}"/>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a:extLst>
                <a:ext uri="{FF2B5EF4-FFF2-40B4-BE49-F238E27FC236}">
                  <a16:creationId xmlns:a16="http://schemas.microsoft.com/office/drawing/2014/main" id="{D0A6565F-CD6B-4FB2-B0D2-215748A8FAB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a:extLst>
                <a:ext uri="{FF2B5EF4-FFF2-40B4-BE49-F238E27FC236}">
                  <a16:creationId xmlns:a16="http://schemas.microsoft.com/office/drawing/2014/main" id="{87A5F90D-6B6B-4FE2-95EE-4EAB2821A5FA}"/>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a:extLst>
                <a:ext uri="{FF2B5EF4-FFF2-40B4-BE49-F238E27FC236}">
                  <a16:creationId xmlns:a16="http://schemas.microsoft.com/office/drawing/2014/main" id="{292816E5-D18C-4F2E-A673-C6923F3DD0C3}"/>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a:extLst>
                <a:ext uri="{FF2B5EF4-FFF2-40B4-BE49-F238E27FC236}">
                  <a16:creationId xmlns:a16="http://schemas.microsoft.com/office/drawing/2014/main" id="{DB0ED342-FDC9-4722-B653-9935DF843F9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a:extLst>
                <a:ext uri="{FF2B5EF4-FFF2-40B4-BE49-F238E27FC236}">
                  <a16:creationId xmlns:a16="http://schemas.microsoft.com/office/drawing/2014/main" id="{1ECB516E-7473-46FB-8440-ED1CDD6BDDC7}"/>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a:extLst>
                <a:ext uri="{FF2B5EF4-FFF2-40B4-BE49-F238E27FC236}">
                  <a16:creationId xmlns:a16="http://schemas.microsoft.com/office/drawing/2014/main" id="{1159BFDC-B466-48AE-B64F-E4E516144334}"/>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a:extLst>
                <a:ext uri="{FF2B5EF4-FFF2-40B4-BE49-F238E27FC236}">
                  <a16:creationId xmlns:a16="http://schemas.microsoft.com/office/drawing/2014/main" id="{C28428F4-B19E-4C75-A5F2-DE875C29592C}"/>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a:extLst>
                <a:ext uri="{FF2B5EF4-FFF2-40B4-BE49-F238E27FC236}">
                  <a16:creationId xmlns:a16="http://schemas.microsoft.com/office/drawing/2014/main" id="{A27A2423-DE46-4F1E-9E00-E28EA40787BE}"/>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a:extLst>
                <a:ext uri="{FF2B5EF4-FFF2-40B4-BE49-F238E27FC236}">
                  <a16:creationId xmlns:a16="http://schemas.microsoft.com/office/drawing/2014/main" id="{9A29F20B-D63D-441E-8D3F-91B73923BD2D}"/>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a:extLst>
                <a:ext uri="{FF2B5EF4-FFF2-40B4-BE49-F238E27FC236}">
                  <a16:creationId xmlns:a16="http://schemas.microsoft.com/office/drawing/2014/main" id="{68FAFD39-5923-4563-9316-755CDF27EE9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a:extLst>
                <a:ext uri="{FF2B5EF4-FFF2-40B4-BE49-F238E27FC236}">
                  <a16:creationId xmlns:a16="http://schemas.microsoft.com/office/drawing/2014/main" id="{591E8081-2FC4-4AFD-A97A-F1DC38EF46A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a:extLst>
                <a:ext uri="{FF2B5EF4-FFF2-40B4-BE49-F238E27FC236}">
                  <a16:creationId xmlns:a16="http://schemas.microsoft.com/office/drawing/2014/main" id="{4F72669F-0939-4B0A-ACC8-A9EE53BE1FDC}"/>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a:extLst>
                <a:ext uri="{FF2B5EF4-FFF2-40B4-BE49-F238E27FC236}">
                  <a16:creationId xmlns:a16="http://schemas.microsoft.com/office/drawing/2014/main" id="{85BA5CEA-126B-41A6-A19B-38BAF28C9E69}"/>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a:extLst>
                <a:ext uri="{FF2B5EF4-FFF2-40B4-BE49-F238E27FC236}">
                  <a16:creationId xmlns:a16="http://schemas.microsoft.com/office/drawing/2014/main" id="{6B7B117D-BB70-479D-9E63-31E6494BBED1}"/>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a:extLst>
                <a:ext uri="{FF2B5EF4-FFF2-40B4-BE49-F238E27FC236}">
                  <a16:creationId xmlns:a16="http://schemas.microsoft.com/office/drawing/2014/main" id="{B09AEC27-2C56-4D7B-8CB4-537534E77095}"/>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a:extLst>
                <a:ext uri="{FF2B5EF4-FFF2-40B4-BE49-F238E27FC236}">
                  <a16:creationId xmlns:a16="http://schemas.microsoft.com/office/drawing/2014/main" id="{62E9575B-A448-44AD-BA46-B5CFFD0ADDC2}"/>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89" name="RuleLine - Mid">
            <a:extLst>
              <a:ext uri="{FF2B5EF4-FFF2-40B4-BE49-F238E27FC236}">
                <a16:creationId xmlns:a16="http://schemas.microsoft.com/office/drawing/2014/main" id="{C65105FB-B364-4FC2-8787-CAEC79AA3C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3520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MAP B- Regional 3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18" name="RuleLine - Top">
            <a:extLst>
              <a:ext uri="{FF2B5EF4-FFF2-40B4-BE49-F238E27FC236}">
                <a16:creationId xmlns:a16="http://schemas.microsoft.com/office/drawing/2014/main" id="{B5982C0C-78D6-4757-968E-5BF95D2B58C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Mid" hidden="1">
            <a:extLst>
              <a:ext uri="{FF2B5EF4-FFF2-40B4-BE49-F238E27FC236}">
                <a16:creationId xmlns:a16="http://schemas.microsoft.com/office/drawing/2014/main" id="{3CECDFB1-282D-4E03-B0C7-F318F76D5CA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 (Locations)">
            <a:extLst>
              <a:ext uri="{FF2B5EF4-FFF2-40B4-BE49-F238E27FC236}">
                <a16:creationId xmlns:a16="http://schemas.microsoft.com/office/drawing/2014/main" id="{340D4AE3-1ACF-44D0-ADB0-BFA29F894300}"/>
              </a:ext>
            </a:extLst>
          </p:cNvPr>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cxnSp>
        <p:nvCxnSpPr>
          <p:cNvPr id="20" name="RuleLine - Top">
            <a:extLst>
              <a:ext uri="{FF2B5EF4-FFF2-40B4-BE49-F238E27FC236}">
                <a16:creationId xmlns:a16="http://schemas.microsoft.com/office/drawing/2014/main" id="{2BAC4C56-B715-4C70-961F-EB90A0A8F97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6595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MAP B - Regional 3">
    <p:spTree>
      <p:nvGrpSpPr>
        <p:cNvPr id="1" name=""/>
        <p:cNvGrpSpPr/>
        <p:nvPr/>
      </p:nvGrpSpPr>
      <p:grpSpPr>
        <a:xfrm>
          <a:off x="0" y="0"/>
          <a:ext cx="0" cy="0"/>
          <a:chOff x="0" y="0"/>
          <a:chExt cx="0" cy="0"/>
        </a:xfrm>
      </p:grpSpPr>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dirty="0"/>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cxnSp>
        <p:nvCxnSpPr>
          <p:cNvPr id="17" name="Stat-Bar">
            <a:extLst>
              <a:ext uri="{FF2B5EF4-FFF2-40B4-BE49-F238E27FC236}">
                <a16:creationId xmlns:a16="http://schemas.microsoft.com/office/drawing/2014/main" id="{43CE990D-0A87-4647-A98C-235A5FEF7D97}"/>
              </a:ext>
            </a:extLst>
          </p:cNvP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at-Hash">
            <a:extLst>
              <a:ext uri="{FF2B5EF4-FFF2-40B4-BE49-F238E27FC236}">
                <a16:creationId xmlns:a16="http://schemas.microsoft.com/office/drawing/2014/main" id="{E8437957-586C-48C5-AA27-29E08BFBEC13}"/>
              </a:ext>
            </a:extLst>
          </p:cNvPr>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at-Hash">
            <a:extLst>
              <a:ext uri="{FF2B5EF4-FFF2-40B4-BE49-F238E27FC236}">
                <a16:creationId xmlns:a16="http://schemas.microsoft.com/office/drawing/2014/main" id="{2CACF425-5FD0-4081-B582-B3BF209CAB10}"/>
              </a:ext>
            </a:extLst>
          </p:cNvPr>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a:extLst>
              <a:ext uri="{FF2B5EF4-FFF2-40B4-BE49-F238E27FC236}">
                <a16:creationId xmlns:a16="http://schemas.microsoft.com/office/drawing/2014/main" id="{98575868-F0E5-45A6-8363-670CE4D41EC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Mid" hidden="1">
            <a:extLst>
              <a:ext uri="{FF2B5EF4-FFF2-40B4-BE49-F238E27FC236}">
                <a16:creationId xmlns:a16="http://schemas.microsoft.com/office/drawing/2014/main" id="{3690F861-9080-45BD-8888-DD1767D86BF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a:extLst>
              <a:ext uri="{FF2B5EF4-FFF2-40B4-BE49-F238E27FC236}">
                <a16:creationId xmlns:a16="http://schemas.microsoft.com/office/drawing/2014/main" id="{2875DF56-77AB-4BCC-B39C-15F1CA9FDF9D}"/>
              </a:ext>
            </a:extLst>
          </p:cNvP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a:extLst>
              <a:ext uri="{FF2B5EF4-FFF2-40B4-BE49-F238E27FC236}">
                <a16:creationId xmlns:a16="http://schemas.microsoft.com/office/drawing/2014/main" id="{7B936E65-ABF5-414F-BC52-9065EC26B210}"/>
              </a:ext>
            </a:extLst>
          </p:cNvPr>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a:extLst>
              <a:ext uri="{FF2B5EF4-FFF2-40B4-BE49-F238E27FC236}">
                <a16:creationId xmlns:a16="http://schemas.microsoft.com/office/drawing/2014/main" id="{7B549FF8-D061-47C1-89F1-0D9871A50701}"/>
              </a:ext>
            </a:extLst>
          </p:cNvP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Bar">
            <a:extLst>
              <a:ext uri="{FF2B5EF4-FFF2-40B4-BE49-F238E27FC236}">
                <a16:creationId xmlns:a16="http://schemas.microsoft.com/office/drawing/2014/main" id="{C0BC6B92-A589-4092-A392-3930BD2E89E0}"/>
              </a:ext>
            </a:extLst>
          </p:cNvP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a:extLst>
              <a:ext uri="{FF2B5EF4-FFF2-40B4-BE49-F238E27FC236}">
                <a16:creationId xmlns:a16="http://schemas.microsoft.com/office/drawing/2014/main" id="{B42004DA-6AAF-49A5-B062-4D6D5B967A72}"/>
              </a:ext>
            </a:extLst>
          </p:cNvPr>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Hash">
            <a:extLst>
              <a:ext uri="{FF2B5EF4-FFF2-40B4-BE49-F238E27FC236}">
                <a16:creationId xmlns:a16="http://schemas.microsoft.com/office/drawing/2014/main" id="{81718A2B-069C-4643-8C98-A894392CD95A}"/>
              </a:ext>
            </a:extLst>
          </p:cNvPr>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a:extLst>
              <a:ext uri="{FF2B5EF4-FFF2-40B4-BE49-F238E27FC236}">
                <a16:creationId xmlns:a16="http://schemas.microsoft.com/office/drawing/2014/main" id="{951E7676-7641-4359-9153-BDA496A3C94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55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MAP- State 1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2" name="RuleLine - Mid" hidden="1">
            <a:extLst>
              <a:ext uri="{FF2B5EF4-FFF2-40B4-BE49-F238E27FC236}">
                <a16:creationId xmlns:a16="http://schemas.microsoft.com/office/drawing/2014/main" id="{FC1A2D7B-5417-458A-BAF0-1232A2351BE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7CF7D2B-B137-4785-A60B-C3904968919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43BF0F23-1E65-45BF-AD81-075C44ABB4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796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6550887" cy="419100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2733292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MAP - State 1">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2" name="RuleLine - Mid" hidden="1">
            <a:extLst>
              <a:ext uri="{FF2B5EF4-FFF2-40B4-BE49-F238E27FC236}">
                <a16:creationId xmlns:a16="http://schemas.microsoft.com/office/drawing/2014/main" id="{7A833AE8-8136-46C4-A118-DEF99B49C62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8500249B-07DD-4009-9E52-722C0166DDC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E68665B6-6173-4690-936A-50E9D21FD50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8739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MAP - State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6" name="RuleLine - Mid" hidden="1">
            <a:extLst>
              <a:ext uri="{FF2B5EF4-FFF2-40B4-BE49-F238E27FC236}">
                <a16:creationId xmlns:a16="http://schemas.microsoft.com/office/drawing/2014/main" id="{7AE96C60-3898-425B-887F-9931F81E731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BBE985B2-2C5A-4914-BAF4-A7CF46326E8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27A72A15-1780-4A73-B653-89F7CE906F0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2551268B-D56C-431E-940B-01CF52866DE3}"/>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a:extLst>
              <a:ext uri="{FF2B5EF4-FFF2-40B4-BE49-F238E27FC236}">
                <a16:creationId xmlns:a16="http://schemas.microsoft.com/office/drawing/2014/main" id="{DFDC4A29-54FF-4955-9736-B27891B3AEBA}"/>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61602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MAP - State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6" name="RuleLine - Mid" hidden="1">
            <a:extLst>
              <a:ext uri="{FF2B5EF4-FFF2-40B4-BE49-F238E27FC236}">
                <a16:creationId xmlns:a16="http://schemas.microsoft.com/office/drawing/2014/main" id="{0958EB5B-9FC0-4A3A-AF13-7236D4815EDB}"/>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1B7CBD43-21B2-4893-98F6-CADF3544EC8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B5465F1B-C9AB-466E-A014-B0FF0493CA5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7605081B-78EF-4A74-AE05-DEAD39772F95}"/>
              </a:ext>
            </a:extLst>
          </p:cNvP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Hash">
            <a:extLst>
              <a:ext uri="{FF2B5EF4-FFF2-40B4-BE49-F238E27FC236}">
                <a16:creationId xmlns:a16="http://schemas.microsoft.com/office/drawing/2014/main" id="{33920F53-8B8C-4C7B-B94C-0324617CDE7C}"/>
              </a:ext>
            </a:extLst>
          </p:cNvPr>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F868E448-473E-4B3F-B70B-919E64F523AD}"/>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Hash">
            <a:extLst>
              <a:ext uri="{FF2B5EF4-FFF2-40B4-BE49-F238E27FC236}">
                <a16:creationId xmlns:a16="http://schemas.microsoft.com/office/drawing/2014/main" id="{EFD8DBDB-7FAE-4522-8E3B-C7A1CD213C9C}"/>
              </a:ext>
            </a:extLst>
          </p:cNvPr>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0686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MAP - State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9" name="RuleLine - Mid" hidden="1">
            <a:extLst>
              <a:ext uri="{FF2B5EF4-FFF2-40B4-BE49-F238E27FC236}">
                <a16:creationId xmlns:a16="http://schemas.microsoft.com/office/drawing/2014/main" id="{DAFD20C6-A5C8-49AE-B35E-3486C8D343A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FA35177-767A-4482-8080-EC0880927D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CDCE077E-9354-4154-BB28-F1B134C3F9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E372E62-E82B-4EE9-8F0F-9B390A5A37AE}"/>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2194E2F7-C48B-42BD-A4DC-723E0C45D631}"/>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 Placeholder - Left, Mid">
            <a:extLst>
              <a:ext uri="{FF2B5EF4-FFF2-40B4-BE49-F238E27FC236}">
                <a16:creationId xmlns:a16="http://schemas.microsoft.com/office/drawing/2014/main" id="{E2EB800F-C43D-40F5-BB06-7B12FBE5403D}"/>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096715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MAP - State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9" name="RuleLine - Mid" hidden="1">
            <a:extLst>
              <a:ext uri="{FF2B5EF4-FFF2-40B4-BE49-F238E27FC236}">
                <a16:creationId xmlns:a16="http://schemas.microsoft.com/office/drawing/2014/main" id="{EB186AF3-CAF0-424F-A719-9304F83B12E9}"/>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5522D59-F84A-4E01-AE9C-C7395CF0EF7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230338C5-0A50-4BEE-8598-AD16165C594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3DD2D4A-3261-4FDC-B7AF-31A39033E86A}"/>
              </a:ext>
            </a:extLst>
          </p:cNvP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a:extLst>
              <a:ext uri="{FF2B5EF4-FFF2-40B4-BE49-F238E27FC236}">
                <a16:creationId xmlns:a16="http://schemas.microsoft.com/office/drawing/2014/main" id="{8A064BE2-EAC9-44D1-AA18-C261E0E8FE86}"/>
              </a:ext>
            </a:extLst>
          </p:cNvPr>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55A5B6FE-6FE1-434A-AC74-607AC2E275B1}"/>
              </a:ext>
            </a:extLst>
          </p:cNvP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a:extLst>
              <a:ext uri="{FF2B5EF4-FFF2-40B4-BE49-F238E27FC236}">
                <a16:creationId xmlns:a16="http://schemas.microsoft.com/office/drawing/2014/main" id="{297AB38A-139E-48AD-A733-7E28260B17BB}"/>
              </a:ext>
            </a:extLst>
          </p:cNvPr>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C3F1A281-7A0D-4272-90BC-719A5E70D198}"/>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E9F6F870-FCA5-42BA-BEF3-7B440EBAE5CA}"/>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697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Core Stats_Dark">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28" name="Stat-Bar"/>
          <p:cNvCxnSpPr/>
          <p:nvPr/>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32" name="Reach">
            <a:extLst>
              <a:ext uri="{FF2B5EF4-FFF2-40B4-BE49-F238E27FC236}">
                <a16:creationId xmlns:a16="http://schemas.microsoft.com/office/drawing/2014/main" id="{03B6314A-B4BD-4D52-A712-7F400100D3E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Placeholder 4">
            <a:extLst>
              <a:ext uri="{FF2B5EF4-FFF2-40B4-BE49-F238E27FC236}">
                <a16:creationId xmlns:a16="http://schemas.microsoft.com/office/drawing/2014/main" id="{E97479EB-1091-4E38-A22E-3138CB51CCB6}"/>
              </a:ext>
            </a:extLst>
          </p:cNvPr>
          <p:cNvSpPr>
            <a:spLocks noGrp="1"/>
          </p:cNvSpPr>
          <p:nvPr>
            <p:ph type="body" sz="quarter" idx="36"/>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33" name="Picture - CraterLake">
            <a:extLst>
              <a:ext uri="{FF2B5EF4-FFF2-40B4-BE49-F238E27FC236}">
                <a16:creationId xmlns:a16="http://schemas.microsoft.com/office/drawing/2014/main" id="{CB81F9C7-7608-4CB2-B894-8A2D21AD2E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34" name="RuleLine - Top" hidden="1">
            <a:extLst>
              <a:ext uri="{FF2B5EF4-FFF2-40B4-BE49-F238E27FC236}">
                <a16:creationId xmlns:a16="http://schemas.microsoft.com/office/drawing/2014/main" id="{3499010A-E6F4-4C79-B038-BA9076F521A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a:extLst>
              <a:ext uri="{FF2B5EF4-FFF2-40B4-BE49-F238E27FC236}">
                <a16:creationId xmlns:a16="http://schemas.microsoft.com/office/drawing/2014/main" id="{7CFBDE94-12EB-4047-92C8-7CDF040345E7}"/>
              </a:ext>
            </a:extLst>
          </p:cNvP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at-Hash">
            <a:extLst>
              <a:ext uri="{FF2B5EF4-FFF2-40B4-BE49-F238E27FC236}">
                <a16:creationId xmlns:a16="http://schemas.microsoft.com/office/drawing/2014/main" id="{137A8BEE-15AF-4C03-824B-B3E0ACD7BAE6}"/>
              </a:ext>
            </a:extLst>
          </p:cNvPr>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9ADEA5AE-80A6-4B21-B015-D55B8F794F31}"/>
              </a:ext>
            </a:extLst>
          </p:cNvPr>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at-Hash">
            <a:extLst>
              <a:ext uri="{FF2B5EF4-FFF2-40B4-BE49-F238E27FC236}">
                <a16:creationId xmlns:a16="http://schemas.microsoft.com/office/drawing/2014/main" id="{0F76DFF9-A2A3-4C9B-BE3D-1735E03D0F80}"/>
              </a:ext>
            </a:extLst>
          </p:cNvPr>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at-Bar">
            <a:extLst>
              <a:ext uri="{FF2B5EF4-FFF2-40B4-BE49-F238E27FC236}">
                <a16:creationId xmlns:a16="http://schemas.microsoft.com/office/drawing/2014/main" id="{33FA5EDA-5981-48C7-8DE8-07D1C882DE8D}"/>
              </a:ext>
            </a:extLst>
          </p:cNvP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 - GrandCanyon">
            <a:extLst>
              <a:ext uri="{FF2B5EF4-FFF2-40B4-BE49-F238E27FC236}">
                <a16:creationId xmlns:a16="http://schemas.microsoft.com/office/drawing/2014/main" id="{BCE95280-7759-4A3E-BAEE-ABEC55D911E4}"/>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41" name="Reach">
            <a:extLst>
              <a:ext uri="{FF2B5EF4-FFF2-40B4-BE49-F238E27FC236}">
                <a16:creationId xmlns:a16="http://schemas.microsoft.com/office/drawing/2014/main" id="{D8D7A0D2-26F7-4A9B-AAF4-DAC64165CD4F}"/>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2587654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Core Stats">
    <p:bg>
      <p:bgPr>
        <a:solidFill>
          <a:schemeClr val="bg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28" name="Stat-Bar"/>
          <p:cNvCxnSpPr/>
          <p:nvPr/>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9" name="Reach">
            <a:extLst>
              <a:ext uri="{FF2B5EF4-FFF2-40B4-BE49-F238E27FC236}">
                <a16:creationId xmlns:a16="http://schemas.microsoft.com/office/drawing/2014/main" id="{DB52B525-884B-4F67-A63C-7DF27D22A4F3}"/>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sp>
        <p:nvSpPr>
          <p:cNvPr id="30" name="Text Placeholder 4">
            <a:extLst>
              <a:ext uri="{FF2B5EF4-FFF2-40B4-BE49-F238E27FC236}">
                <a16:creationId xmlns:a16="http://schemas.microsoft.com/office/drawing/2014/main" id="{48335A92-F442-4306-80F6-34ABAD36204A}"/>
              </a:ext>
            </a:extLst>
          </p:cNvPr>
          <p:cNvSpPr>
            <a:spLocks noGrp="1"/>
          </p:cNvSpPr>
          <p:nvPr>
            <p:ph type="body" sz="quarter" idx="42"/>
          </p:nvPr>
        </p:nvSpPr>
        <p:spPr>
          <a:xfrm>
            <a:off x="670079" y="454042"/>
            <a:ext cx="3352800" cy="2431865"/>
          </a:xfrm>
        </p:spPr>
        <p:txBody>
          <a:bodyPr/>
          <a:lstStyle>
            <a:lvl1pPr>
              <a:defRPr>
                <a:solidFill>
                  <a:schemeClr val="tx2"/>
                </a:solidFill>
              </a:defRPr>
            </a:lvl1pPr>
            <a:lvl2pPr>
              <a:defRPr>
                <a:solidFill>
                  <a:schemeClr val="tx2"/>
                </a:solidFill>
              </a:defRPr>
            </a:lvl2pPr>
            <a:lvl3pPr>
              <a:defRPr>
                <a:solidFill>
                  <a:schemeClr val="tx1"/>
                </a:solidFill>
              </a:defRPr>
            </a:lvl3pPr>
            <a:lvl4pPr>
              <a:buClr>
                <a:schemeClr val="accent5"/>
              </a:buClr>
              <a:defRPr>
                <a:solidFill>
                  <a:schemeClr val="tx1"/>
                </a:solidFill>
              </a:defRPr>
            </a:lvl4pPr>
            <a:lvl5pPr>
              <a:buClr>
                <a:schemeClr val="accent5"/>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36" name="Picture - CraterLake">
            <a:extLst>
              <a:ext uri="{FF2B5EF4-FFF2-40B4-BE49-F238E27FC236}">
                <a16:creationId xmlns:a16="http://schemas.microsoft.com/office/drawing/2014/main" id="{086B40B8-0EA7-47B2-A303-99C6D06F096A}"/>
              </a:ext>
            </a:extLst>
          </p:cNvPr>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0" name="RuleLine - Top" hidden="1">
            <a:extLst>
              <a:ext uri="{FF2B5EF4-FFF2-40B4-BE49-F238E27FC236}">
                <a16:creationId xmlns:a16="http://schemas.microsoft.com/office/drawing/2014/main" id="{186C1723-2F76-49EC-8D85-1D16EE55835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Bar">
            <a:extLst>
              <a:ext uri="{FF2B5EF4-FFF2-40B4-BE49-F238E27FC236}">
                <a16:creationId xmlns:a16="http://schemas.microsoft.com/office/drawing/2014/main" id="{EEB0C9C4-2411-436C-96EE-C637A1D32165}"/>
              </a:ext>
            </a:extLst>
          </p:cNvP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at-Hash">
            <a:extLst>
              <a:ext uri="{FF2B5EF4-FFF2-40B4-BE49-F238E27FC236}">
                <a16:creationId xmlns:a16="http://schemas.microsoft.com/office/drawing/2014/main" id="{EB7B0552-D9C3-4E65-A3BD-D1E7B9F1D201}"/>
              </a:ext>
            </a:extLst>
          </p:cNvPr>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at-Hash">
            <a:extLst>
              <a:ext uri="{FF2B5EF4-FFF2-40B4-BE49-F238E27FC236}">
                <a16:creationId xmlns:a16="http://schemas.microsoft.com/office/drawing/2014/main" id="{27A2CDDA-07F5-4ACF-85F0-DF2F2275D4C4}"/>
              </a:ext>
            </a:extLst>
          </p:cNvPr>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at-Hash">
            <a:extLst>
              <a:ext uri="{FF2B5EF4-FFF2-40B4-BE49-F238E27FC236}">
                <a16:creationId xmlns:a16="http://schemas.microsoft.com/office/drawing/2014/main" id="{9D038597-3BA9-4496-AB93-3CDA01A42D9A}"/>
              </a:ext>
            </a:extLst>
          </p:cNvPr>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at-Bar">
            <a:extLst>
              <a:ext uri="{FF2B5EF4-FFF2-40B4-BE49-F238E27FC236}">
                <a16:creationId xmlns:a16="http://schemas.microsoft.com/office/drawing/2014/main" id="{6BA21695-FDD6-4440-ACEC-E1EF6487147A}"/>
              </a:ext>
            </a:extLst>
          </p:cNvP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 - GrandCanyon">
            <a:extLst>
              <a:ext uri="{FF2B5EF4-FFF2-40B4-BE49-F238E27FC236}">
                <a16:creationId xmlns:a16="http://schemas.microsoft.com/office/drawing/2014/main" id="{BAB20987-7D3D-4698-B6C2-DFA57BE6CADC}"/>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48" name="Reach">
            <a:extLst>
              <a:ext uri="{FF2B5EF4-FFF2-40B4-BE49-F238E27FC236}">
                <a16:creationId xmlns:a16="http://schemas.microsoft.com/office/drawing/2014/main" id="{141CC00E-DA75-43D3-831F-544434E9E2AB}"/>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spTree>
    <p:extLst>
      <p:ext uri="{BB962C8B-B14F-4D97-AF65-F5344CB8AC3E}">
        <p14:creationId xmlns:p14="http://schemas.microsoft.com/office/powerpoint/2010/main" val="2398972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MAP All Locations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2"/>
                </a:solidFill>
              </a:defRPr>
            </a:lvl1pPr>
          </a:lstStyle>
          <a:p>
            <a:r>
              <a:rPr lang="en-US" dirty="0"/>
              <a:t>Add Slide Title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59" name="RuleLine - Top">
            <a:extLst>
              <a:ext uri="{FF2B5EF4-FFF2-40B4-BE49-F238E27FC236}">
                <a16:creationId xmlns:a16="http://schemas.microsoft.com/office/drawing/2014/main" id="{4C75AA8A-7849-4BA1-BF6E-057858BDAB3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RuleLine - Mid" hidden="1">
            <a:extLst>
              <a:ext uri="{FF2B5EF4-FFF2-40B4-BE49-F238E27FC236}">
                <a16:creationId xmlns:a16="http://schemas.microsoft.com/office/drawing/2014/main" id="{6F0D4A73-016B-4401-A22F-20F62135D2F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Text Placeholder - (Locations)">
            <a:extLst>
              <a:ext uri="{FF2B5EF4-FFF2-40B4-BE49-F238E27FC236}">
                <a16:creationId xmlns:a16="http://schemas.microsoft.com/office/drawing/2014/main" id="{9AFC0293-F7DA-437B-8BFC-D40FC8F2B374}"/>
              </a:ext>
            </a:extLst>
          </p:cNvPr>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grpSp>
        <p:nvGrpSpPr>
          <p:cNvPr id="77" name="MAP - States">
            <a:extLst>
              <a:ext uri="{FF2B5EF4-FFF2-40B4-BE49-F238E27FC236}">
                <a16:creationId xmlns:a16="http://schemas.microsoft.com/office/drawing/2014/main" id="{F866E8DB-8090-4878-8AB8-B6180FEE9AFF}"/>
              </a:ext>
            </a:extLst>
          </p:cNvPr>
          <p:cNvGrpSpPr/>
          <p:nvPr userDrawn="1"/>
        </p:nvGrpSpPr>
        <p:grpSpPr>
          <a:xfrm>
            <a:off x="5228488" y="1633395"/>
            <a:ext cx="6655826" cy="4089401"/>
            <a:chOff x="3629254" y="1658063"/>
            <a:chExt cx="5883275" cy="3614738"/>
          </a:xfrm>
          <a:noFill/>
        </p:grpSpPr>
        <p:sp>
          <p:nvSpPr>
            <p:cNvPr id="78" name="Wyoming" title="Wyoming">
              <a:extLst>
                <a:ext uri="{FF2B5EF4-FFF2-40B4-BE49-F238E27FC236}">
                  <a16:creationId xmlns:a16="http://schemas.microsoft.com/office/drawing/2014/main" id="{AD13361D-AA3D-476B-8F58-D830B4A182FE}"/>
                </a:ext>
              </a:extLst>
            </p:cNvPr>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Wisconsin" title="Wisconsin">
              <a:extLst>
                <a:ext uri="{FF2B5EF4-FFF2-40B4-BE49-F238E27FC236}">
                  <a16:creationId xmlns:a16="http://schemas.microsoft.com/office/drawing/2014/main" id="{9A15486A-0136-4035-8814-FF534E045152}"/>
                </a:ext>
              </a:extLst>
            </p:cNvPr>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West Virginia" title="West Virginia">
              <a:extLst>
                <a:ext uri="{FF2B5EF4-FFF2-40B4-BE49-F238E27FC236}">
                  <a16:creationId xmlns:a16="http://schemas.microsoft.com/office/drawing/2014/main" id="{A6E7F280-F6EF-49C3-8B3F-05CEBB19CAD1}"/>
                </a:ext>
              </a:extLst>
            </p:cNvPr>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ashington" title="Washington">
              <a:extLst>
                <a:ext uri="{FF2B5EF4-FFF2-40B4-BE49-F238E27FC236}">
                  <a16:creationId xmlns:a16="http://schemas.microsoft.com/office/drawing/2014/main" id="{8E91C71A-4A54-4DA4-B4AF-CE7AC78985C3}"/>
                </a:ext>
              </a:extLst>
            </p:cNvPr>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Virginia" title="Virginia">
              <a:extLst>
                <a:ext uri="{FF2B5EF4-FFF2-40B4-BE49-F238E27FC236}">
                  <a16:creationId xmlns:a16="http://schemas.microsoft.com/office/drawing/2014/main" id="{BE59D487-9045-4865-A607-F755A0CAFE9A}"/>
                </a:ext>
              </a:extLst>
            </p:cNvPr>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Vermont" title="Vermont">
              <a:extLst>
                <a:ext uri="{FF2B5EF4-FFF2-40B4-BE49-F238E27FC236}">
                  <a16:creationId xmlns:a16="http://schemas.microsoft.com/office/drawing/2014/main" id="{20DA357B-A9EF-4444-93B4-58E13D434C41}"/>
                </a:ext>
              </a:extLst>
            </p:cNvPr>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Utah" title="Utah">
              <a:extLst>
                <a:ext uri="{FF2B5EF4-FFF2-40B4-BE49-F238E27FC236}">
                  <a16:creationId xmlns:a16="http://schemas.microsoft.com/office/drawing/2014/main" id="{BF370938-0FAD-4A8F-97A9-C29747F46C84}"/>
                </a:ext>
              </a:extLst>
            </p:cNvPr>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Texas" title="Texas">
              <a:extLst>
                <a:ext uri="{FF2B5EF4-FFF2-40B4-BE49-F238E27FC236}">
                  <a16:creationId xmlns:a16="http://schemas.microsoft.com/office/drawing/2014/main" id="{B6E515CB-D7CD-4006-B7AA-29A05508480C}"/>
                </a:ext>
              </a:extLst>
            </p:cNvPr>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Tennessee" title="Tennessee">
              <a:extLst>
                <a:ext uri="{FF2B5EF4-FFF2-40B4-BE49-F238E27FC236}">
                  <a16:creationId xmlns:a16="http://schemas.microsoft.com/office/drawing/2014/main" id="{DDEAF732-4783-44D9-B583-D7BFBCACC914}"/>
                </a:ext>
              </a:extLst>
            </p:cNvPr>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South Dakota" title="South Dakota">
              <a:extLst>
                <a:ext uri="{FF2B5EF4-FFF2-40B4-BE49-F238E27FC236}">
                  <a16:creationId xmlns:a16="http://schemas.microsoft.com/office/drawing/2014/main" id="{AF21954F-8CA4-42BE-9EF8-3153C359A903}"/>
                </a:ext>
              </a:extLst>
            </p:cNvPr>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South Carolina" title="South Carolina">
              <a:extLst>
                <a:ext uri="{FF2B5EF4-FFF2-40B4-BE49-F238E27FC236}">
                  <a16:creationId xmlns:a16="http://schemas.microsoft.com/office/drawing/2014/main" id="{0CC02FCA-82CE-4EE1-A77B-1F8315A650F3}"/>
                </a:ext>
              </a:extLst>
            </p:cNvPr>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Rhode Island" title="Rhode Island">
              <a:extLst>
                <a:ext uri="{FF2B5EF4-FFF2-40B4-BE49-F238E27FC236}">
                  <a16:creationId xmlns:a16="http://schemas.microsoft.com/office/drawing/2014/main" id="{0D4DD02D-6005-47BA-8BFE-368DE7244B6D}"/>
                </a:ext>
              </a:extLst>
            </p:cNvPr>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Pennslyvania" title="Pennslyvania">
              <a:extLst>
                <a:ext uri="{FF2B5EF4-FFF2-40B4-BE49-F238E27FC236}">
                  <a16:creationId xmlns:a16="http://schemas.microsoft.com/office/drawing/2014/main" id="{916A4EE8-492F-4A8D-8B14-FCF90A106EBC}"/>
                </a:ext>
              </a:extLst>
            </p:cNvPr>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Oregon" title="Oregon">
              <a:extLst>
                <a:ext uri="{FF2B5EF4-FFF2-40B4-BE49-F238E27FC236}">
                  <a16:creationId xmlns:a16="http://schemas.microsoft.com/office/drawing/2014/main" id="{CB85D2F6-3DCE-49FD-B4A2-42EEA7F9ACF1}"/>
                </a:ext>
              </a:extLst>
            </p:cNvPr>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2" name="Oklahoma" title="Oklahoma">
              <a:extLst>
                <a:ext uri="{FF2B5EF4-FFF2-40B4-BE49-F238E27FC236}">
                  <a16:creationId xmlns:a16="http://schemas.microsoft.com/office/drawing/2014/main" id="{B5FA4AC1-76D3-4EEB-9286-71CDAFB659C4}"/>
                </a:ext>
              </a:extLst>
            </p:cNvPr>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Ohio" title="Ohio">
              <a:extLst>
                <a:ext uri="{FF2B5EF4-FFF2-40B4-BE49-F238E27FC236}">
                  <a16:creationId xmlns:a16="http://schemas.microsoft.com/office/drawing/2014/main" id="{2EDF28CF-A207-4BD3-9A80-ED1A56283940}"/>
                </a:ext>
              </a:extLst>
            </p:cNvPr>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North Dakota" title="North Dakota">
              <a:extLst>
                <a:ext uri="{FF2B5EF4-FFF2-40B4-BE49-F238E27FC236}">
                  <a16:creationId xmlns:a16="http://schemas.microsoft.com/office/drawing/2014/main" id="{A7E75CEA-41A3-4CD3-8690-B6B4E75C268A}"/>
                </a:ext>
              </a:extLst>
            </p:cNvPr>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North Carolina" title="North Carolina">
              <a:extLst>
                <a:ext uri="{FF2B5EF4-FFF2-40B4-BE49-F238E27FC236}">
                  <a16:creationId xmlns:a16="http://schemas.microsoft.com/office/drawing/2014/main" id="{3D6D7F1B-0732-4263-BE4C-AE9398FAF11B}"/>
                </a:ext>
              </a:extLst>
            </p:cNvPr>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6" name="New York">
              <a:extLst>
                <a:ext uri="{FF2B5EF4-FFF2-40B4-BE49-F238E27FC236}">
                  <a16:creationId xmlns:a16="http://schemas.microsoft.com/office/drawing/2014/main" id="{A2AEDE4C-A610-4264-849E-DEF71B541BCC}"/>
                </a:ext>
              </a:extLst>
            </p:cNvPr>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97" name="New Mexico" title="New Mexico">
              <a:extLst>
                <a:ext uri="{FF2B5EF4-FFF2-40B4-BE49-F238E27FC236}">
                  <a16:creationId xmlns:a16="http://schemas.microsoft.com/office/drawing/2014/main" id="{04C73315-67B5-4413-8808-6F838294F68B}"/>
                </a:ext>
              </a:extLst>
            </p:cNvPr>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9" name="New Jersey" title="New Jersey">
              <a:extLst>
                <a:ext uri="{FF2B5EF4-FFF2-40B4-BE49-F238E27FC236}">
                  <a16:creationId xmlns:a16="http://schemas.microsoft.com/office/drawing/2014/main" id="{D357FDD6-000B-4A60-B61E-1C4908BE9882}"/>
                </a:ext>
              </a:extLst>
            </p:cNvPr>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0" name="New Hampshire" title="New Hampshire">
              <a:extLst>
                <a:ext uri="{FF2B5EF4-FFF2-40B4-BE49-F238E27FC236}">
                  <a16:creationId xmlns:a16="http://schemas.microsoft.com/office/drawing/2014/main" id="{6D1DD626-F1A9-4D1F-821A-DAE0CBD639E3}"/>
                </a:ext>
              </a:extLst>
            </p:cNvPr>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1" name="Nevada" title="Nevada">
              <a:extLst>
                <a:ext uri="{FF2B5EF4-FFF2-40B4-BE49-F238E27FC236}">
                  <a16:creationId xmlns:a16="http://schemas.microsoft.com/office/drawing/2014/main" id="{93B7BD32-E903-4014-873D-07D101B35F77}"/>
                </a:ext>
              </a:extLst>
            </p:cNvPr>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2" name="Nebraska" title="Nebraska">
              <a:extLst>
                <a:ext uri="{FF2B5EF4-FFF2-40B4-BE49-F238E27FC236}">
                  <a16:creationId xmlns:a16="http://schemas.microsoft.com/office/drawing/2014/main" id="{40CB67F3-C164-420C-BD3C-99096CBE6456}"/>
                </a:ext>
              </a:extLst>
            </p:cNvPr>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3" name="Montana" title="Montana">
              <a:extLst>
                <a:ext uri="{FF2B5EF4-FFF2-40B4-BE49-F238E27FC236}">
                  <a16:creationId xmlns:a16="http://schemas.microsoft.com/office/drawing/2014/main" id="{D7DD9805-059F-4A48-AFEC-F90BCD08219A}"/>
                </a:ext>
              </a:extLst>
            </p:cNvPr>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4" name="Missouri" title="Missouri">
              <a:extLst>
                <a:ext uri="{FF2B5EF4-FFF2-40B4-BE49-F238E27FC236}">
                  <a16:creationId xmlns:a16="http://schemas.microsoft.com/office/drawing/2014/main" id="{18796B3D-3951-4B6B-9FF2-4355B05AFF6F}"/>
                </a:ext>
              </a:extLst>
            </p:cNvPr>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5" name="Mississippi" title="Mississippi">
              <a:extLst>
                <a:ext uri="{FF2B5EF4-FFF2-40B4-BE49-F238E27FC236}">
                  <a16:creationId xmlns:a16="http://schemas.microsoft.com/office/drawing/2014/main" id="{4BBA4EED-9209-461D-B771-B675E132066B}"/>
                </a:ext>
              </a:extLst>
            </p:cNvPr>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6" name="Minnesota" title="Minnesota">
              <a:extLst>
                <a:ext uri="{FF2B5EF4-FFF2-40B4-BE49-F238E27FC236}">
                  <a16:creationId xmlns:a16="http://schemas.microsoft.com/office/drawing/2014/main" id="{1CE85C74-D244-4E76-A8B5-5045C3BFA6B4}"/>
                </a:ext>
              </a:extLst>
            </p:cNvPr>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7" name="Michigan" title="Michigan">
              <a:extLst>
                <a:ext uri="{FF2B5EF4-FFF2-40B4-BE49-F238E27FC236}">
                  <a16:creationId xmlns:a16="http://schemas.microsoft.com/office/drawing/2014/main" id="{15E9FEFD-AF52-45E7-9A8C-4209CC9EDA8B}"/>
                </a:ext>
              </a:extLst>
            </p:cNvPr>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08" name="Massachusetts">
              <a:extLst>
                <a:ext uri="{FF2B5EF4-FFF2-40B4-BE49-F238E27FC236}">
                  <a16:creationId xmlns:a16="http://schemas.microsoft.com/office/drawing/2014/main" id="{6ABA4E4B-6110-4D74-A74A-559F7DAF8E9A}"/>
                </a:ext>
              </a:extLst>
            </p:cNvPr>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09" name="Maryland" title="Maryland">
              <a:extLst>
                <a:ext uri="{FF2B5EF4-FFF2-40B4-BE49-F238E27FC236}">
                  <a16:creationId xmlns:a16="http://schemas.microsoft.com/office/drawing/2014/main" id="{14EF9000-4E82-4084-BBBE-0982FD7DAA70}"/>
                </a:ext>
              </a:extLst>
            </p:cNvPr>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10" name="Maine" title="Maine">
              <a:extLst>
                <a:ext uri="{FF2B5EF4-FFF2-40B4-BE49-F238E27FC236}">
                  <a16:creationId xmlns:a16="http://schemas.microsoft.com/office/drawing/2014/main" id="{7524DB8F-8863-41B7-A797-E72A654C35E9}"/>
                </a:ext>
              </a:extLst>
            </p:cNvPr>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1" name="Louisiana" title="Louisiana">
              <a:extLst>
                <a:ext uri="{FF2B5EF4-FFF2-40B4-BE49-F238E27FC236}">
                  <a16:creationId xmlns:a16="http://schemas.microsoft.com/office/drawing/2014/main" id="{A9176EE1-A8FC-4F20-A9BC-29DBFBB2DC75}"/>
                </a:ext>
              </a:extLst>
            </p:cNvPr>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2" name="Kentucky" title="Kentucky">
              <a:extLst>
                <a:ext uri="{FF2B5EF4-FFF2-40B4-BE49-F238E27FC236}">
                  <a16:creationId xmlns:a16="http://schemas.microsoft.com/office/drawing/2014/main" id="{44FA0E9C-15B0-4620-A1C6-316FEB7EA074}"/>
                </a:ext>
              </a:extLst>
            </p:cNvPr>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3" name="Kansas" title="Kansas City">
              <a:extLst>
                <a:ext uri="{FF2B5EF4-FFF2-40B4-BE49-F238E27FC236}">
                  <a16:creationId xmlns:a16="http://schemas.microsoft.com/office/drawing/2014/main" id="{4B3410A5-25CC-4065-8D49-80C82120A35A}"/>
                </a:ext>
              </a:extLst>
            </p:cNvPr>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4" name="Iowa" title="Iowa">
              <a:extLst>
                <a:ext uri="{FF2B5EF4-FFF2-40B4-BE49-F238E27FC236}">
                  <a16:creationId xmlns:a16="http://schemas.microsoft.com/office/drawing/2014/main" id="{B53777DE-8325-4126-960F-0C19FD1CFA8E}"/>
                </a:ext>
              </a:extLst>
            </p:cNvPr>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5" name="Indiana" title="Indiana">
              <a:extLst>
                <a:ext uri="{FF2B5EF4-FFF2-40B4-BE49-F238E27FC236}">
                  <a16:creationId xmlns:a16="http://schemas.microsoft.com/office/drawing/2014/main" id="{9E5CF4AE-93B0-4036-8B76-D4FE9841F230}"/>
                </a:ext>
              </a:extLst>
            </p:cNvPr>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6" name="Illinois" title="Illinois">
              <a:extLst>
                <a:ext uri="{FF2B5EF4-FFF2-40B4-BE49-F238E27FC236}">
                  <a16:creationId xmlns:a16="http://schemas.microsoft.com/office/drawing/2014/main" id="{4E9ADF67-6F96-4DA6-B1E4-915929FC885D}"/>
                </a:ext>
              </a:extLst>
            </p:cNvPr>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7" name="Idaho" title="Idaho">
              <a:extLst>
                <a:ext uri="{FF2B5EF4-FFF2-40B4-BE49-F238E27FC236}">
                  <a16:creationId xmlns:a16="http://schemas.microsoft.com/office/drawing/2014/main" id="{E089DADD-DB63-488C-A5CA-DC368C6D08DF}"/>
                </a:ext>
              </a:extLst>
            </p:cNvPr>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8" name="Georgia" title="Georgia">
              <a:extLst>
                <a:ext uri="{FF2B5EF4-FFF2-40B4-BE49-F238E27FC236}">
                  <a16:creationId xmlns:a16="http://schemas.microsoft.com/office/drawing/2014/main" id="{B9F8B73F-65B1-4CF5-8BCE-4D57B8BB6DA3}"/>
                </a:ext>
              </a:extLst>
            </p:cNvPr>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9" name="Florida" title="Florida">
              <a:extLst>
                <a:ext uri="{FF2B5EF4-FFF2-40B4-BE49-F238E27FC236}">
                  <a16:creationId xmlns:a16="http://schemas.microsoft.com/office/drawing/2014/main" id="{27EA2528-5145-4076-85B3-27A33ADF3F6F}"/>
                </a:ext>
              </a:extLst>
            </p:cNvPr>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0" name="Delaware" title="Delaware">
              <a:extLst>
                <a:ext uri="{FF2B5EF4-FFF2-40B4-BE49-F238E27FC236}">
                  <a16:creationId xmlns:a16="http://schemas.microsoft.com/office/drawing/2014/main" id="{D01EFEFE-4C79-462D-847D-DD1DCC6D7D8D}"/>
                </a:ext>
              </a:extLst>
            </p:cNvPr>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1" name="Connecticut" title="Connecticut">
              <a:extLst>
                <a:ext uri="{FF2B5EF4-FFF2-40B4-BE49-F238E27FC236}">
                  <a16:creationId xmlns:a16="http://schemas.microsoft.com/office/drawing/2014/main" id="{3344C47E-1C7C-4048-98D8-3E68597B8CC9}"/>
                </a:ext>
              </a:extLst>
            </p:cNvPr>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2" name="Colorado" title="Colorado">
              <a:extLst>
                <a:ext uri="{FF2B5EF4-FFF2-40B4-BE49-F238E27FC236}">
                  <a16:creationId xmlns:a16="http://schemas.microsoft.com/office/drawing/2014/main" id="{39C2D0C6-55BF-4934-A001-C6A5B2C51862}"/>
                </a:ext>
              </a:extLst>
            </p:cNvPr>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3" name="California" title="California">
              <a:extLst>
                <a:ext uri="{FF2B5EF4-FFF2-40B4-BE49-F238E27FC236}">
                  <a16:creationId xmlns:a16="http://schemas.microsoft.com/office/drawing/2014/main" id="{0B5E30CA-0AC5-4F21-A525-574BFFFC05B5}"/>
                </a:ext>
              </a:extLst>
            </p:cNvPr>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4" name="Arkansas" title="Arkansas">
              <a:extLst>
                <a:ext uri="{FF2B5EF4-FFF2-40B4-BE49-F238E27FC236}">
                  <a16:creationId xmlns:a16="http://schemas.microsoft.com/office/drawing/2014/main" id="{A8DD16EC-CE82-472F-B7E1-6AEF39C07C7E}"/>
                </a:ext>
              </a:extLst>
            </p:cNvPr>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5" name="Arizona" title="Arizona">
              <a:extLst>
                <a:ext uri="{FF2B5EF4-FFF2-40B4-BE49-F238E27FC236}">
                  <a16:creationId xmlns:a16="http://schemas.microsoft.com/office/drawing/2014/main" id="{58AAAF23-37A5-40E9-BBE5-A783170BFE41}"/>
                </a:ext>
              </a:extLst>
            </p:cNvPr>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6" name="Alabama" title="Alabama">
              <a:extLst>
                <a:ext uri="{FF2B5EF4-FFF2-40B4-BE49-F238E27FC236}">
                  <a16:creationId xmlns:a16="http://schemas.microsoft.com/office/drawing/2014/main" id="{4BDD753A-7A9D-40E9-8ECB-47A5CA20103B}"/>
                </a:ext>
              </a:extLst>
            </p:cNvPr>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127" name="RuleLine - Top">
            <a:extLst>
              <a:ext uri="{FF2B5EF4-FFF2-40B4-BE49-F238E27FC236}">
                <a16:creationId xmlns:a16="http://schemas.microsoft.com/office/drawing/2014/main" id="{21A8BEA3-ADDA-41EC-9CF6-41270E6A26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203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Letter - Lef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78688"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solidFill>
                  <a:schemeClr val="accent5"/>
                </a:solidFill>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2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88E4E420-F816-4B42-BC58-31195B53506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C8092C-4C5C-47FB-AE23-3C8940A336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D7D5AA68-7094-4DDE-A106-2EE399219203}"/>
              </a:ext>
            </a:extLst>
          </p:cNvPr>
          <p:cNvGrpSpPr>
            <a:grpSpLocks noChangeAspect="1"/>
          </p:cNvGrpSpPr>
          <p:nvPr userDrawn="1"/>
        </p:nvGrpSpPr>
        <p:grpSpPr>
          <a:xfrm>
            <a:off x="678688"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65D63B85-8D59-4756-B59A-3B63F647209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0947D2B6-B61D-4DDA-A0F4-940D2F22208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9543D94E-9673-4ABF-AD06-7B7B58EB440F}"/>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EC29842D-B1B5-4DE1-BA0E-FA36F643ECEC}"/>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291108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Letter - Lef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4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tx1"/>
                </a:solidFill>
                <a:latin typeface="+mj-lt"/>
              </a:defRPr>
            </a:lvl1pPr>
            <a:lvl2pPr marL="0" indent="0" algn="r">
              <a:lnSpc>
                <a:spcPct val="100000"/>
              </a:lnSpc>
              <a:spcBef>
                <a:spcPts val="0"/>
              </a:spcBef>
              <a:spcAft>
                <a:spcPts val="400"/>
              </a:spcAft>
              <a:buNone/>
              <a:defRPr sz="1400" b="0" i="1" cap="none" spc="0" baseline="0">
                <a:solidFill>
                  <a:schemeClr val="accent3"/>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tx1"/>
                </a:solidFill>
              </a:defRPr>
            </a:lvl4pPr>
            <a:lvl5pPr marL="103446" indent="-103446" algn="r">
              <a:lnSpc>
                <a:spcPct val="100000"/>
              </a:lnSpc>
              <a:spcBef>
                <a:spcPts val="0"/>
              </a:spcBef>
              <a:spcAft>
                <a:spcPts val="600"/>
              </a:spcAft>
              <a:buClr>
                <a:schemeClr val="accent4"/>
              </a:buClr>
              <a:buFont typeface="Arial" panose="020B0604020202020204" pitchFamily="34" charset="0"/>
              <a:buChar char="-"/>
              <a:defRPr sz="1200" baseline="0">
                <a:solidFill>
                  <a:schemeClr val="tx1"/>
                </a:solidFill>
              </a:defRPr>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89C1AC27-0451-42A1-9E22-8096CFF88D2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A04978-8617-4FCA-A50E-3355C6E7167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EEFEB33B-5F50-491F-8C72-6BF86E401A18}"/>
              </a:ext>
            </a:extLst>
          </p:cNvPr>
          <p:cNvGrpSpPr>
            <a:grpSpLocks noChangeAspect="1"/>
          </p:cNvGrpSpPr>
          <p:nvPr userDrawn="1"/>
        </p:nvGrpSpPr>
        <p:grpSpPr>
          <a:xfrm>
            <a:off x="6604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AE49F655-2168-446B-9D00-11E5102D0E92}"/>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F5440898-1ED1-477D-B68C-0094740EAB2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E71BB5EF-1835-428A-9C8C-2625E1E60D4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6990640B-69DA-4322-8582-63F05825390D}"/>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0887339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Letter - Righ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solidFill>
                  <a:schemeClr val="accent5"/>
                </a:solidFill>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Clr>
                <a:schemeClr val="accent5"/>
              </a:buClr>
              <a:buFont typeface="Arial" panose="020B0604020202020204" pitchFamily="34" charset="0"/>
              <a:buChar char="•"/>
              <a:defRPr/>
            </a:lvl4pPr>
            <a:lvl5pPr marL="460375" indent="-254000">
              <a:buClr>
                <a:schemeClr val="accent5"/>
              </a:buClr>
              <a:buFont typeface="Arial" panose="020B0604020202020204" pitchFamily="34" charset="0"/>
              <a:buChar char="•"/>
              <a:defRPr/>
            </a:lvl5pPr>
            <a:lvl6pPr marL="642938" indent="-242888">
              <a:buClr>
                <a:schemeClr val="accent5"/>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A70FFDD3-ACF2-4F17-99FA-D1FE1E27C0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DD64B30C-74B1-48F2-AE9C-45DB36327A3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71FACC32-31E2-489D-911A-10D2BDB10AB4}"/>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E1D49CFE-6DCF-40F7-BA68-013B05F1C4D9}"/>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9567676A-373D-4E0E-84B6-4548D886E719}"/>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2CFC698B-9B5A-424D-98C0-087087ED39F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F317FEEE-B871-4A5A-9628-78ABE728BE9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532266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Letter - Righ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gn="l">
              <a:lnSpc>
                <a:spcPct val="100000"/>
              </a:lnSpc>
              <a:spcBef>
                <a:spcPts val="0"/>
              </a:spcBef>
              <a:spcAft>
                <a:spcPts val="400"/>
              </a:spcAft>
              <a:buNone/>
              <a:defRPr sz="1800" b="0" i="1" cap="none" spc="0" baseline="0">
                <a:solidFill>
                  <a:schemeClr val="accent3"/>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tx1"/>
                </a:solidFill>
              </a:defRPr>
            </a:lvl4pPr>
            <a:lvl5pPr marL="103446" indent="-103446" algn="l">
              <a:lnSpc>
                <a:spcPct val="100000"/>
              </a:lnSpc>
              <a:spcBef>
                <a:spcPts val="0"/>
              </a:spcBef>
              <a:spcAft>
                <a:spcPts val="600"/>
              </a:spcAft>
              <a:buClr>
                <a:schemeClr val="accent4"/>
              </a:buClr>
              <a:buFont typeface="Arial" panose="020B0604020202020204" pitchFamily="34" charset="0"/>
              <a:buChar char="-"/>
              <a:defRPr sz="1600" baseline="0">
                <a:solidFill>
                  <a:schemeClr val="tx1"/>
                </a:solidFill>
              </a:defRPr>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27CA74D1-FF5B-4878-AD83-FCCB76FF14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B1C346DF-C1C9-494E-99BC-70A08D2603C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AAEEC7FB-0EDE-4ACA-8F96-368BAEF5D9D0}"/>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2F2D2EA1-6FE1-447D-9FD4-33ECF124DA5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4" name="- (East)">
              <a:extLst>
                <a:ext uri="{FF2B5EF4-FFF2-40B4-BE49-F238E27FC236}">
                  <a16:creationId xmlns:a16="http://schemas.microsoft.com/office/drawing/2014/main" id="{EEA8911B-C11B-402C-811D-21465196D2A4}"/>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5" name="x (North)">
              <a:extLst>
                <a:ext uri="{FF2B5EF4-FFF2-40B4-BE49-F238E27FC236}">
                  <a16:creationId xmlns:a16="http://schemas.microsoft.com/office/drawing/2014/main" id="{094EB703-E4CF-417E-B884-AF1107E15CD3}"/>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6" name="+ (West)">
              <a:extLst>
                <a:ext uri="{FF2B5EF4-FFF2-40B4-BE49-F238E27FC236}">
                  <a16:creationId xmlns:a16="http://schemas.microsoft.com/office/drawing/2014/main" id="{7460271C-0CBE-4393-A2D7-99A62B856D53}"/>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Tree>
    <p:extLst>
      <p:ext uri="{BB962C8B-B14F-4D97-AF65-F5344CB8AC3E}">
        <p14:creationId xmlns:p14="http://schemas.microsoft.com/office/powerpoint/2010/main" val="30711198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36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17" name="Straight Connector 16"/>
          <p:cNvCxnSpPr/>
          <p:nvPr/>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19" name="Text Placeholder - Left, Mid"/>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dirty="0"/>
              <a:t>Click to add a subtitle</a:t>
            </a:r>
          </a:p>
        </p:txBody>
      </p:sp>
      <p:grpSp>
        <p:nvGrpSpPr>
          <p:cNvPr id="5" name="Group 4"/>
          <p:cNvGrpSpPr/>
          <p:nvPr/>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21" name="Freeform 12">
            <a:extLst>
              <a:ext uri="{FF2B5EF4-FFF2-40B4-BE49-F238E27FC236}">
                <a16:creationId xmlns:a16="http://schemas.microsoft.com/office/drawing/2014/main" id="{E63D55AE-8393-4B91-8094-31443CD1B42E}"/>
              </a:ext>
            </a:extLst>
          </p:cNvPr>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28" name="Straight Connector 27">
            <a:extLst>
              <a:ext uri="{FF2B5EF4-FFF2-40B4-BE49-F238E27FC236}">
                <a16:creationId xmlns:a16="http://schemas.microsoft.com/office/drawing/2014/main" id="{D913E374-B6F8-4E7D-9BF8-01CCBC95AAE2}"/>
              </a:ext>
            </a:extLst>
          </p:cNvPr>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 name="Subtitle 2">
            <a:extLst>
              <a:ext uri="{FF2B5EF4-FFF2-40B4-BE49-F238E27FC236}">
                <a16:creationId xmlns:a16="http://schemas.microsoft.com/office/drawing/2014/main" id="{5A74E510-2111-4A33-8B31-3B2DB72B3444}"/>
              </a:ext>
            </a:extLst>
          </p:cNvPr>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30" name="Text Placeholder - Left, Mid">
            <a:extLst>
              <a:ext uri="{FF2B5EF4-FFF2-40B4-BE49-F238E27FC236}">
                <a16:creationId xmlns:a16="http://schemas.microsoft.com/office/drawing/2014/main" id="{39C9566B-6740-4F78-AC05-8415FB0C4271}"/>
              </a:ext>
            </a:extLst>
          </p:cNvPr>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dirty="0"/>
              <a:t>Click to add a subtitle</a:t>
            </a:r>
          </a:p>
        </p:txBody>
      </p:sp>
      <p:grpSp>
        <p:nvGrpSpPr>
          <p:cNvPr id="32" name="Group 31">
            <a:extLst>
              <a:ext uri="{FF2B5EF4-FFF2-40B4-BE49-F238E27FC236}">
                <a16:creationId xmlns:a16="http://schemas.microsoft.com/office/drawing/2014/main" id="{12AA8D6B-A3FB-407F-B128-643E8B8896C0}"/>
              </a:ext>
            </a:extLst>
          </p:cNvPr>
          <p:cNvGrpSpPr/>
          <p:nvPr userDrawn="1"/>
        </p:nvGrpSpPr>
        <p:grpSpPr>
          <a:xfrm>
            <a:off x="6240658" y="76199"/>
            <a:ext cx="4356730" cy="1285208"/>
            <a:chOff x="6240658" y="76199"/>
            <a:chExt cx="4356730" cy="1285208"/>
          </a:xfrm>
        </p:grpSpPr>
        <p:sp>
          <p:nvSpPr>
            <p:cNvPr id="33" name="Freeform 71">
              <a:extLst>
                <a:ext uri="{FF2B5EF4-FFF2-40B4-BE49-F238E27FC236}">
                  <a16:creationId xmlns:a16="http://schemas.microsoft.com/office/drawing/2014/main" id="{3999359C-467D-41C0-A90A-D1A673FAC948}"/>
                </a:ext>
              </a:extLst>
            </p:cNvPr>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72">
              <a:extLst>
                <a:ext uri="{FF2B5EF4-FFF2-40B4-BE49-F238E27FC236}">
                  <a16:creationId xmlns:a16="http://schemas.microsoft.com/office/drawing/2014/main" id="{69F6E85E-3559-4146-A5A3-6145A1540802}"/>
                </a:ext>
              </a:extLst>
            </p:cNvPr>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73">
              <a:extLst>
                <a:ext uri="{FF2B5EF4-FFF2-40B4-BE49-F238E27FC236}">
                  <a16:creationId xmlns:a16="http://schemas.microsoft.com/office/drawing/2014/main" id="{CDA7A400-BD49-4535-A3AB-4EC88FB6EE62}"/>
                </a:ext>
              </a:extLst>
            </p:cNvPr>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74">
              <a:extLst>
                <a:ext uri="{FF2B5EF4-FFF2-40B4-BE49-F238E27FC236}">
                  <a16:creationId xmlns:a16="http://schemas.microsoft.com/office/drawing/2014/main" id="{B48409AF-A779-4DCD-90F3-7C8262719752}"/>
                </a:ext>
              </a:extLst>
            </p:cNvPr>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7" name="Group 36">
              <a:extLst>
                <a:ext uri="{FF2B5EF4-FFF2-40B4-BE49-F238E27FC236}">
                  <a16:creationId xmlns:a16="http://schemas.microsoft.com/office/drawing/2014/main" id="{540087D6-F412-4794-88D9-BF647F0AA909}"/>
                </a:ext>
              </a:extLst>
            </p:cNvPr>
            <p:cNvGrpSpPr/>
            <p:nvPr userDrawn="1"/>
          </p:nvGrpSpPr>
          <p:grpSpPr>
            <a:xfrm>
              <a:off x="9092732" y="76199"/>
              <a:ext cx="983612" cy="1285208"/>
              <a:chOff x="9092732" y="76199"/>
              <a:chExt cx="983612" cy="1285208"/>
            </a:xfrm>
            <a:solidFill>
              <a:schemeClr val="accent2"/>
            </a:solidFill>
          </p:grpSpPr>
          <p:sp>
            <p:nvSpPr>
              <p:cNvPr id="44" name="Freeform 79">
                <a:extLst>
                  <a:ext uri="{FF2B5EF4-FFF2-40B4-BE49-F238E27FC236}">
                    <a16:creationId xmlns:a16="http://schemas.microsoft.com/office/drawing/2014/main" id="{EB705120-662A-4F21-A8A3-17AEED3D29D2}"/>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80">
                <a:extLst>
                  <a:ext uri="{FF2B5EF4-FFF2-40B4-BE49-F238E27FC236}">
                    <a16:creationId xmlns:a16="http://schemas.microsoft.com/office/drawing/2014/main" id="{426009CF-37AF-4C58-B955-25171CB08DD6}"/>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a:extLst>
                <a:ext uri="{FF2B5EF4-FFF2-40B4-BE49-F238E27FC236}">
                  <a16:creationId xmlns:a16="http://schemas.microsoft.com/office/drawing/2014/main" id="{AE926A88-FB62-4653-8480-64A001DBC639}"/>
                </a:ext>
              </a:extLst>
            </p:cNvPr>
            <p:cNvGrpSpPr/>
            <p:nvPr userDrawn="1"/>
          </p:nvGrpSpPr>
          <p:grpSpPr>
            <a:xfrm>
              <a:off x="8112558" y="76199"/>
              <a:ext cx="983612" cy="1285208"/>
              <a:chOff x="9092732" y="76199"/>
              <a:chExt cx="983612" cy="1285208"/>
            </a:xfrm>
            <a:solidFill>
              <a:schemeClr val="accent2"/>
            </a:solidFill>
          </p:grpSpPr>
          <p:sp>
            <p:nvSpPr>
              <p:cNvPr id="42" name="Freeform 22">
                <a:extLst>
                  <a:ext uri="{FF2B5EF4-FFF2-40B4-BE49-F238E27FC236}">
                    <a16:creationId xmlns:a16="http://schemas.microsoft.com/office/drawing/2014/main" id="{BA90A033-72D6-4375-A0E1-BE6279C13BB4}"/>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3">
                <a:extLst>
                  <a:ext uri="{FF2B5EF4-FFF2-40B4-BE49-F238E27FC236}">
                    <a16:creationId xmlns:a16="http://schemas.microsoft.com/office/drawing/2014/main" id="{CBE20DF7-ABFA-429F-88D2-4C0D9F7A83C1}"/>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38">
              <a:extLst>
                <a:ext uri="{FF2B5EF4-FFF2-40B4-BE49-F238E27FC236}">
                  <a16:creationId xmlns:a16="http://schemas.microsoft.com/office/drawing/2014/main" id="{B961D2AE-DF22-43CC-9DE5-C1637BFD6E46}"/>
                </a:ext>
              </a:extLst>
            </p:cNvPr>
            <p:cNvGrpSpPr/>
            <p:nvPr userDrawn="1"/>
          </p:nvGrpSpPr>
          <p:grpSpPr>
            <a:xfrm>
              <a:off x="7127227" y="76199"/>
              <a:ext cx="983612" cy="1285208"/>
              <a:chOff x="9092732" y="76199"/>
              <a:chExt cx="983612" cy="1285208"/>
            </a:xfrm>
            <a:solidFill>
              <a:schemeClr val="accent2"/>
            </a:solidFill>
          </p:grpSpPr>
          <p:sp>
            <p:nvSpPr>
              <p:cNvPr id="40" name="Freeform 25">
                <a:extLst>
                  <a:ext uri="{FF2B5EF4-FFF2-40B4-BE49-F238E27FC236}">
                    <a16:creationId xmlns:a16="http://schemas.microsoft.com/office/drawing/2014/main" id="{EBA53978-D588-44CE-A945-5A1317CC9969}"/>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6">
                <a:extLst>
                  <a:ext uri="{FF2B5EF4-FFF2-40B4-BE49-F238E27FC236}">
                    <a16:creationId xmlns:a16="http://schemas.microsoft.com/office/drawing/2014/main" id="{6B802ABD-418A-46C1-ABF0-3874F466DC34}"/>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83079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Speakers 1">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DBCF6F11-54DC-4316-9B6E-D795753F81A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8DB3B2E7-DD96-42BD-AB17-2862161F319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4713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Speakers 1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a:p>
            <a:pPr lvl="1"/>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F1876377-E4B7-4D56-BA34-280F09EF2E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480E91B0-DE41-4027-9EA8-624BE54BA84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758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Speakers 2">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0" cap="none" spc="0" baseline="0">
                <a:solidFill>
                  <a:schemeClr val="tx1"/>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i="1" baseline="0">
                <a:solidFill>
                  <a:schemeClr val="accent5"/>
                </a:solidFill>
                <a:latin typeface="+mj-lt"/>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3"/>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3943800-E7CC-4601-BA16-4B5EF7F89E8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a:extLst>
              <a:ext uri="{FF2B5EF4-FFF2-40B4-BE49-F238E27FC236}">
                <a16:creationId xmlns:a16="http://schemas.microsoft.com/office/drawing/2014/main" id="{54F10FA2-6AD4-4E36-9100-759ABE1A2B5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867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Speakers 2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6DCE19E2-3A64-401F-A5BD-E66B675578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989EB72-3877-42E2-BA5D-0193CA29E98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81276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Speakers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4F23AE4-5177-44E9-9A66-BCD9B40EBC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2416AA27-33CC-42B6-A237-24195DD2573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7139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Speakers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5AB26EDC-EF9A-46B4-B09B-827101FF430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DBA1B460-B11A-4330-90B1-C3E60F591D4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5902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Speakers 4">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1" name="Text Placeholder - Bio Name 1-2"/>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Picture Placeholder - Bio">
            <a:extLst>
              <a:ext uri="{FF2B5EF4-FFF2-40B4-BE49-F238E27FC236}">
                <a16:creationId xmlns:a16="http://schemas.microsoft.com/office/drawing/2014/main" id="{DE8A8F65-D76A-41AA-BBA5-FD7971273565}"/>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5" name="Text Placeholder - Bio Name 1-2">
            <a:extLst>
              <a:ext uri="{FF2B5EF4-FFF2-40B4-BE49-F238E27FC236}">
                <a16:creationId xmlns:a16="http://schemas.microsoft.com/office/drawing/2014/main" id="{4D49502A-F6D9-4067-9F0F-B4697E5B3A2B}"/>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6" name="Text Placeholder - Bio Name 1-2">
            <a:extLst>
              <a:ext uri="{FF2B5EF4-FFF2-40B4-BE49-F238E27FC236}">
                <a16:creationId xmlns:a16="http://schemas.microsoft.com/office/drawing/2014/main" id="{DA6C3AD9-C32E-4076-8999-F1BB73306B1D}"/>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7" name="RuleLine - Mid" hidden="1">
            <a:extLst>
              <a:ext uri="{FF2B5EF4-FFF2-40B4-BE49-F238E27FC236}">
                <a16:creationId xmlns:a16="http://schemas.microsoft.com/office/drawing/2014/main" id="{BBDA479A-4470-47D0-BD24-E202F19E55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E75D0EBC-78C1-4A4D-B8FD-426A8455FC0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45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Speakers 4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Picture Placeholder - Bio">
            <a:extLst>
              <a:ext uri="{FF2B5EF4-FFF2-40B4-BE49-F238E27FC236}">
                <a16:creationId xmlns:a16="http://schemas.microsoft.com/office/drawing/2014/main" id="{5EB208C9-44B9-411A-BAB8-79AEC6437DA7}"/>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2" name="Picture Placeholder - Bio">
            <a:extLst>
              <a:ext uri="{FF2B5EF4-FFF2-40B4-BE49-F238E27FC236}">
                <a16:creationId xmlns:a16="http://schemas.microsoft.com/office/drawing/2014/main" id="{CB2A8A13-1948-4ED7-B612-2D4812AEB64A}"/>
              </a:ext>
            </a:extLst>
          </p:cNvPr>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3" name="Text Placeholder - Bio Name 1-2">
            <a:extLst>
              <a:ext uri="{FF2B5EF4-FFF2-40B4-BE49-F238E27FC236}">
                <a16:creationId xmlns:a16="http://schemas.microsoft.com/office/drawing/2014/main" id="{54E8AC6E-6E43-4AF1-8F3B-8ECE16331AA4}"/>
              </a:ext>
            </a:extLst>
          </p:cNvPr>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i="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4" name="Text Placeholder - Bio Name 1-2">
            <a:extLst>
              <a:ext uri="{FF2B5EF4-FFF2-40B4-BE49-F238E27FC236}">
                <a16:creationId xmlns:a16="http://schemas.microsoft.com/office/drawing/2014/main" id="{46453D7A-35F6-469A-8C99-857546530874}"/>
              </a:ext>
            </a:extLst>
          </p:cNvPr>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5" name="Picture Placeholder - Bio">
            <a:extLst>
              <a:ext uri="{FF2B5EF4-FFF2-40B4-BE49-F238E27FC236}">
                <a16:creationId xmlns:a16="http://schemas.microsoft.com/office/drawing/2014/main" id="{BB9B5E17-6794-45CD-8B8F-927F5542567C}"/>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6" name="Picture Placeholder - Bio">
            <a:extLst>
              <a:ext uri="{FF2B5EF4-FFF2-40B4-BE49-F238E27FC236}">
                <a16:creationId xmlns:a16="http://schemas.microsoft.com/office/drawing/2014/main" id="{ABEE1687-5284-43FC-80D1-A11B01C8672D}"/>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7" name="Text Placeholder - Bio Name 1-2">
            <a:extLst>
              <a:ext uri="{FF2B5EF4-FFF2-40B4-BE49-F238E27FC236}">
                <a16:creationId xmlns:a16="http://schemas.microsoft.com/office/drawing/2014/main" id="{E1679F46-0171-46E9-A248-C8DE204DFCDD}"/>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8" name="Text Placeholder - Bio Name 1-2">
            <a:extLst>
              <a:ext uri="{FF2B5EF4-FFF2-40B4-BE49-F238E27FC236}">
                <a16:creationId xmlns:a16="http://schemas.microsoft.com/office/drawing/2014/main" id="{CFB6FE4B-865D-402F-A3D5-126A61432B8F}"/>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7" name="RuleLine - Mid" hidden="1">
            <a:extLst>
              <a:ext uri="{FF2B5EF4-FFF2-40B4-BE49-F238E27FC236}">
                <a16:creationId xmlns:a16="http://schemas.microsoft.com/office/drawing/2014/main" id="{C8FF6E2F-9F08-475D-A974-B7F0F3970E7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RuleLine - Top">
            <a:extLst>
              <a:ext uri="{FF2B5EF4-FFF2-40B4-BE49-F238E27FC236}">
                <a16:creationId xmlns:a16="http://schemas.microsoft.com/office/drawing/2014/main" id="{8FA245C1-D973-452C-9378-348F03D81F3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39343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Speakers 5">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1" name="Text Placeholder - Bio Name 1-2"/>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a:extLst>
              <a:ext uri="{FF2B5EF4-FFF2-40B4-BE49-F238E27FC236}">
                <a16:creationId xmlns:a16="http://schemas.microsoft.com/office/drawing/2014/main" id="{4CF877EC-13E1-4681-A91E-F99D16487094}"/>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2" name="Text Placeholder - Bio Name 1-2">
            <a:extLst>
              <a:ext uri="{FF2B5EF4-FFF2-40B4-BE49-F238E27FC236}">
                <a16:creationId xmlns:a16="http://schemas.microsoft.com/office/drawing/2014/main" id="{64CAAD23-698B-4FDF-8AD8-DC427102FD23}"/>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8" name="Picture Placeholder - Bio">
            <a:extLst>
              <a:ext uri="{FF2B5EF4-FFF2-40B4-BE49-F238E27FC236}">
                <a16:creationId xmlns:a16="http://schemas.microsoft.com/office/drawing/2014/main" id="{EBE454F0-2058-4FB8-9A18-052DC900C2DE}"/>
              </a:ext>
            </a:extLst>
          </p:cNvPr>
          <p:cNvSpPr>
            <a:spLocks noGrp="1" noChangeAspect="1"/>
          </p:cNvSpPr>
          <p:nvPr>
            <p:ph type="pic" sz="quarter" idx="58" hasCustomPrompt="1"/>
          </p:nvPr>
        </p:nvSpPr>
        <p:spPr>
          <a:xfrm>
            <a:off x="4110848" y="3738738"/>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9" name="Text Placeholder - Bio Name 1-2">
            <a:extLst>
              <a:ext uri="{FF2B5EF4-FFF2-40B4-BE49-F238E27FC236}">
                <a16:creationId xmlns:a16="http://schemas.microsoft.com/office/drawing/2014/main" id="{D3DEA2C3-0E6B-44F5-95BE-48D7DC2A51ED}"/>
              </a:ext>
            </a:extLst>
          </p:cNvPr>
          <p:cNvSpPr>
            <a:spLocks noGrp="1"/>
          </p:cNvSpPr>
          <p:nvPr>
            <p:ph type="body" sz="quarter" idx="59" hasCustomPrompt="1"/>
          </p:nvPr>
        </p:nvSpPr>
        <p:spPr>
          <a:xfrm>
            <a:off x="661875"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30" name="Text Placeholder - Bio Name 1-2">
            <a:extLst>
              <a:ext uri="{FF2B5EF4-FFF2-40B4-BE49-F238E27FC236}">
                <a16:creationId xmlns:a16="http://schemas.microsoft.com/office/drawing/2014/main" id="{C403EDAA-7B6D-4C66-9095-A875F4F3B032}"/>
              </a:ext>
            </a:extLst>
          </p:cNvPr>
          <p:cNvSpPr>
            <a:spLocks noGrp="1"/>
          </p:cNvSpPr>
          <p:nvPr>
            <p:ph type="body" sz="quarter" idx="60" hasCustomPrompt="1"/>
          </p:nvPr>
        </p:nvSpPr>
        <p:spPr>
          <a:xfrm>
            <a:off x="4110847"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24" name="RuleLine - Mid" hidden="1">
            <a:extLst>
              <a:ext uri="{FF2B5EF4-FFF2-40B4-BE49-F238E27FC236}">
                <a16:creationId xmlns:a16="http://schemas.microsoft.com/office/drawing/2014/main" id="{D53553A7-4502-450D-B722-6E93EB3D72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a:extLst>
              <a:ext uri="{FF2B5EF4-FFF2-40B4-BE49-F238E27FC236}">
                <a16:creationId xmlns:a16="http://schemas.microsoft.com/office/drawing/2014/main" id="{F37C7883-C5CC-494F-8536-5F390CE9483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72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Speakers 5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Picture Placeholder - Bio">
            <a:extLst>
              <a:ext uri="{FF2B5EF4-FFF2-40B4-BE49-F238E27FC236}">
                <a16:creationId xmlns:a16="http://schemas.microsoft.com/office/drawing/2014/main" id="{EE8B08B3-1E51-4B98-A82A-1784BC11F976}"/>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8" name="Picture Placeholder - Bio">
            <a:extLst>
              <a:ext uri="{FF2B5EF4-FFF2-40B4-BE49-F238E27FC236}">
                <a16:creationId xmlns:a16="http://schemas.microsoft.com/office/drawing/2014/main" id="{51033547-D65A-49EA-BD2C-913D8DCC3BD9}"/>
              </a:ext>
            </a:extLst>
          </p:cNvPr>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9" name="Text Placeholder - Bio Name 1-2">
            <a:extLst>
              <a:ext uri="{FF2B5EF4-FFF2-40B4-BE49-F238E27FC236}">
                <a16:creationId xmlns:a16="http://schemas.microsoft.com/office/drawing/2014/main" id="{81817228-56AB-4477-B5A9-AF89E2FE9E23}"/>
              </a:ext>
            </a:extLst>
          </p:cNvPr>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9" name="Text Placeholder - Bio Name 1-2">
            <a:extLst>
              <a:ext uri="{FF2B5EF4-FFF2-40B4-BE49-F238E27FC236}">
                <a16:creationId xmlns:a16="http://schemas.microsoft.com/office/drawing/2014/main" id="{9BACABF3-7987-4640-B919-842AA0EF8381}"/>
              </a:ext>
            </a:extLst>
          </p:cNvPr>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0" name="Picture Placeholder - Bio">
            <a:extLst>
              <a:ext uri="{FF2B5EF4-FFF2-40B4-BE49-F238E27FC236}">
                <a16:creationId xmlns:a16="http://schemas.microsoft.com/office/drawing/2014/main" id="{2D626241-C0F6-4D3F-ACE3-8FE78F558E91}"/>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4" name="Picture Placeholder - Bio">
            <a:extLst>
              <a:ext uri="{FF2B5EF4-FFF2-40B4-BE49-F238E27FC236}">
                <a16:creationId xmlns:a16="http://schemas.microsoft.com/office/drawing/2014/main" id="{785D3FA3-96C7-4D0F-8251-B55D6F8F81BC}"/>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5" name="Text Placeholder - Bio Name 1-2">
            <a:extLst>
              <a:ext uri="{FF2B5EF4-FFF2-40B4-BE49-F238E27FC236}">
                <a16:creationId xmlns:a16="http://schemas.microsoft.com/office/drawing/2014/main" id="{AA981C68-99B0-47B8-974A-E87E654093C9}"/>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7" name="Picture Placeholder - Bio">
            <a:extLst>
              <a:ext uri="{FF2B5EF4-FFF2-40B4-BE49-F238E27FC236}">
                <a16:creationId xmlns:a16="http://schemas.microsoft.com/office/drawing/2014/main" id="{AC88A3D7-317C-401B-A69D-2004FEC0EF1A}"/>
              </a:ext>
            </a:extLst>
          </p:cNvPr>
          <p:cNvSpPr>
            <a:spLocks noGrp="1" noChangeAspect="1"/>
          </p:cNvSpPr>
          <p:nvPr>
            <p:ph type="pic" sz="quarter" idx="58" hasCustomPrompt="1"/>
          </p:nvPr>
        </p:nvSpPr>
        <p:spPr>
          <a:xfrm>
            <a:off x="4110856" y="3729857"/>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8" name="Text Placeholder - Bio Name 1-2">
            <a:extLst>
              <a:ext uri="{FF2B5EF4-FFF2-40B4-BE49-F238E27FC236}">
                <a16:creationId xmlns:a16="http://schemas.microsoft.com/office/drawing/2014/main" id="{BA2CE015-94A1-4F3D-A422-E0A7315DAE4B}"/>
              </a:ext>
            </a:extLst>
          </p:cNvPr>
          <p:cNvSpPr>
            <a:spLocks noGrp="1"/>
          </p:cNvSpPr>
          <p:nvPr>
            <p:ph type="body" sz="quarter" idx="59" hasCustomPrompt="1"/>
          </p:nvPr>
        </p:nvSpPr>
        <p:spPr>
          <a:xfrm>
            <a:off x="661883"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9" name="Text Placeholder - Bio Name 1-2">
            <a:extLst>
              <a:ext uri="{FF2B5EF4-FFF2-40B4-BE49-F238E27FC236}">
                <a16:creationId xmlns:a16="http://schemas.microsoft.com/office/drawing/2014/main" id="{5A2DF87A-E576-41EE-9080-6849F820F9EE}"/>
              </a:ext>
            </a:extLst>
          </p:cNvPr>
          <p:cNvSpPr>
            <a:spLocks noGrp="1"/>
          </p:cNvSpPr>
          <p:nvPr>
            <p:ph type="body" sz="quarter" idx="60" hasCustomPrompt="1"/>
          </p:nvPr>
        </p:nvSpPr>
        <p:spPr>
          <a:xfrm>
            <a:off x="4110855"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21" name="RuleLine - Mid" hidden="1">
            <a:extLst>
              <a:ext uri="{FF2B5EF4-FFF2-40B4-BE49-F238E27FC236}">
                <a16:creationId xmlns:a16="http://schemas.microsoft.com/office/drawing/2014/main" id="{ED5DAA5E-DECD-41BF-9BBC-439D31C0DE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02978FEF-C079-4B7C-BF16-58946CBB5413}"/>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08394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p:cSld name="Polling Question_Dark">
    <p:bg>
      <p:bgRef idx="1001">
        <a:schemeClr val="bg2"/>
      </p:bgRef>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FF259744-C3BF-4CFC-9C8B-7425F8F78384}"/>
              </a:ext>
            </a:extLst>
          </p:cNvPr>
          <p:cNvSpPr/>
          <p:nvPr userDrawn="1"/>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CC397DDD-F42C-4C8F-B731-EEB51C32F586}"/>
              </a:ext>
            </a:extLst>
          </p:cNvPr>
          <p:cNvSpPr/>
          <p:nvPr/>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5" name="Content Placeholder 4">
            <a:extLst>
              <a:ext uri="{FF2B5EF4-FFF2-40B4-BE49-F238E27FC236}">
                <a16:creationId xmlns:a16="http://schemas.microsoft.com/office/drawing/2014/main" id="{D7FC281E-1C84-43C8-AF75-250BE8D7C740}"/>
              </a:ext>
            </a:extLst>
          </p:cNvPr>
          <p:cNvSpPr>
            <a:spLocks noGrp="1"/>
          </p:cNvSpPr>
          <p:nvPr>
            <p:ph sz="quarter" idx="10"/>
          </p:nvPr>
        </p:nvSpPr>
        <p:spPr>
          <a:xfrm>
            <a:off x="5536094" y="2946514"/>
            <a:ext cx="4641280" cy="2094960"/>
          </a:xfrm>
        </p:spPr>
        <p:txBody>
          <a:bodyPr anchor="ctr"/>
          <a:lstStyle>
            <a:lvl1pPr>
              <a:defRPr>
                <a:solidFill>
                  <a:schemeClr val="bg2"/>
                </a:solidFill>
              </a:defRPr>
            </a:lvl1pPr>
            <a:lvl2pPr>
              <a:defRPr>
                <a:solidFill>
                  <a:schemeClr val="accent5"/>
                </a:solidFill>
              </a:defRPr>
            </a:lvl2pPr>
            <a:lvl3pPr>
              <a:defRPr>
                <a:solidFill>
                  <a:schemeClr val="bg1"/>
                </a:solidFill>
              </a:defRPr>
            </a:lvl3pPr>
            <a:lvl4pPr>
              <a:buClr>
                <a:schemeClr val="accent5"/>
              </a:buClr>
              <a:defRPr>
                <a:solidFill>
                  <a:schemeClr val="bg1"/>
                </a:solidFill>
              </a:defRPr>
            </a:lvl4pPr>
            <a:lvl5pPr>
              <a:buClr>
                <a:schemeClr val="accent5"/>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Content Placeholder 23">
            <a:extLst>
              <a:ext uri="{FF2B5EF4-FFF2-40B4-BE49-F238E27FC236}">
                <a16:creationId xmlns:a16="http://schemas.microsoft.com/office/drawing/2014/main" id="{3DD29111-3319-4580-A749-07E9A7E7D16B}"/>
              </a:ext>
            </a:extLst>
          </p:cNvPr>
          <p:cNvSpPr>
            <a:spLocks noGrp="1"/>
          </p:cNvSpPr>
          <p:nvPr>
            <p:ph sz="quarter" idx="11"/>
          </p:nvPr>
        </p:nvSpPr>
        <p:spPr>
          <a:xfrm>
            <a:off x="877581" y="2946514"/>
            <a:ext cx="3990949" cy="2094960"/>
          </a:xfrm>
        </p:spPr>
        <p:txBody>
          <a:bodyPr/>
          <a:lstStyle>
            <a:lvl1pPr>
              <a:defRPr>
                <a:solidFill>
                  <a:schemeClr val="tx1"/>
                </a:solidFill>
              </a:defRPr>
            </a:lvl1pPr>
            <a:lvl2pPr>
              <a:defRPr>
                <a:solidFill>
                  <a:schemeClr val="accent3"/>
                </a:solidFill>
              </a:defRPr>
            </a:lvl2pPr>
            <a:lvl4pPr>
              <a:buClr>
                <a:schemeClr val="accent3"/>
              </a:buClr>
              <a:defRPr/>
            </a:lvl4pPr>
            <a:lvl5pPr>
              <a:buClr>
                <a:schemeClr val="accent3"/>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25" name="Group 24">
            <a:extLst>
              <a:ext uri="{FF2B5EF4-FFF2-40B4-BE49-F238E27FC236}">
                <a16:creationId xmlns:a16="http://schemas.microsoft.com/office/drawing/2014/main" id="{F08942EF-A6AC-44E5-950C-CE6B417157CF}"/>
              </a:ext>
            </a:extLst>
          </p:cNvPr>
          <p:cNvGrpSpPr/>
          <p:nvPr/>
        </p:nvGrpSpPr>
        <p:grpSpPr>
          <a:xfrm>
            <a:off x="2731781" y="1190359"/>
            <a:ext cx="6330950" cy="730250"/>
            <a:chOff x="2239963" y="211138"/>
            <a:chExt cx="6330950" cy="730250"/>
          </a:xfrm>
          <a:solidFill>
            <a:schemeClr val="accent2"/>
          </a:solidFill>
        </p:grpSpPr>
        <p:sp>
          <p:nvSpPr>
            <p:cNvPr id="26" name="Freeform 5">
              <a:extLst>
                <a:ext uri="{FF2B5EF4-FFF2-40B4-BE49-F238E27FC236}">
                  <a16:creationId xmlns:a16="http://schemas.microsoft.com/office/drawing/2014/main" id="{ED39584A-6DCF-4E4C-AF39-9F708A68294A}"/>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7" name="Freeform 6">
              <a:extLst>
                <a:ext uri="{FF2B5EF4-FFF2-40B4-BE49-F238E27FC236}">
                  <a16:creationId xmlns:a16="http://schemas.microsoft.com/office/drawing/2014/main" id="{66291C42-597A-4F0E-A5D2-CD407D45BD7B}"/>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8" name="Freeform 7">
              <a:extLst>
                <a:ext uri="{FF2B5EF4-FFF2-40B4-BE49-F238E27FC236}">
                  <a16:creationId xmlns:a16="http://schemas.microsoft.com/office/drawing/2014/main" id="{38E76DB6-29E7-4102-B8CD-4843C8F01BB0}"/>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9" name="Freeform 8">
              <a:extLst>
                <a:ext uri="{FF2B5EF4-FFF2-40B4-BE49-F238E27FC236}">
                  <a16:creationId xmlns:a16="http://schemas.microsoft.com/office/drawing/2014/main" id="{73003266-9926-4553-99EE-0AB597D1C734}"/>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0" name="Freeform 9">
              <a:extLst>
                <a:ext uri="{FF2B5EF4-FFF2-40B4-BE49-F238E27FC236}">
                  <a16:creationId xmlns:a16="http://schemas.microsoft.com/office/drawing/2014/main" id="{E0D80F73-9E26-4192-AD08-35CD4DC5E8C1}"/>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1" name="Freeform 10">
              <a:extLst>
                <a:ext uri="{FF2B5EF4-FFF2-40B4-BE49-F238E27FC236}">
                  <a16:creationId xmlns:a16="http://schemas.microsoft.com/office/drawing/2014/main" id="{E4A79D82-E49B-4E6E-A7EA-41442B9246F0}"/>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2" name="Freeform 11">
              <a:extLst>
                <a:ext uri="{FF2B5EF4-FFF2-40B4-BE49-F238E27FC236}">
                  <a16:creationId xmlns:a16="http://schemas.microsoft.com/office/drawing/2014/main" id="{FFD8D95D-A4F2-4A11-AB6F-36F9758E4C3F}"/>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3" name="Freeform 12">
              <a:extLst>
                <a:ext uri="{FF2B5EF4-FFF2-40B4-BE49-F238E27FC236}">
                  <a16:creationId xmlns:a16="http://schemas.microsoft.com/office/drawing/2014/main" id="{96A176C6-EE08-4C8F-9961-C584E487C08D}"/>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4" name="Freeform 13">
              <a:extLst>
                <a:ext uri="{FF2B5EF4-FFF2-40B4-BE49-F238E27FC236}">
                  <a16:creationId xmlns:a16="http://schemas.microsoft.com/office/drawing/2014/main" id="{F1B298DC-30B7-43EC-97D9-39F1C5ADA195}"/>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5" name="Freeform 14">
              <a:extLst>
                <a:ext uri="{FF2B5EF4-FFF2-40B4-BE49-F238E27FC236}">
                  <a16:creationId xmlns:a16="http://schemas.microsoft.com/office/drawing/2014/main" id="{B4CF43DC-5B1E-4394-AD8E-58E104836D4A}"/>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6" name="Freeform 15">
              <a:extLst>
                <a:ext uri="{FF2B5EF4-FFF2-40B4-BE49-F238E27FC236}">
                  <a16:creationId xmlns:a16="http://schemas.microsoft.com/office/drawing/2014/main" id="{5A5AC929-8AAA-4A54-BB11-D05ABB713522}"/>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7" name="Freeform 16">
              <a:extLst>
                <a:ext uri="{FF2B5EF4-FFF2-40B4-BE49-F238E27FC236}">
                  <a16:creationId xmlns:a16="http://schemas.microsoft.com/office/drawing/2014/main" id="{A778EB47-0C3B-4421-8C9C-5DA7E6F0D174}"/>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8" name="Freeform 17">
              <a:extLst>
                <a:ext uri="{FF2B5EF4-FFF2-40B4-BE49-F238E27FC236}">
                  <a16:creationId xmlns:a16="http://schemas.microsoft.com/office/drawing/2014/main" id="{13615621-8D6E-43D7-9BB0-3F6F3060537B}"/>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9" name="Freeform 18">
              <a:extLst>
                <a:ext uri="{FF2B5EF4-FFF2-40B4-BE49-F238E27FC236}">
                  <a16:creationId xmlns:a16="http://schemas.microsoft.com/office/drawing/2014/main" id="{30AB5C65-5AEF-45F5-A751-2C206E41E2E1}"/>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0" name="Freeform 19">
              <a:extLst>
                <a:ext uri="{FF2B5EF4-FFF2-40B4-BE49-F238E27FC236}">
                  <a16:creationId xmlns:a16="http://schemas.microsoft.com/office/drawing/2014/main" id="{FE693AC7-ED94-4944-82F6-0A6E16A12ECD}"/>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sp>
        <p:nvSpPr>
          <p:cNvPr id="45" name="Text Placeholder 44">
            <a:extLst>
              <a:ext uri="{FF2B5EF4-FFF2-40B4-BE49-F238E27FC236}">
                <a16:creationId xmlns:a16="http://schemas.microsoft.com/office/drawing/2014/main" id="{AFED4661-578A-4797-AF54-088D6BBDF355}"/>
              </a:ext>
            </a:extLst>
          </p:cNvPr>
          <p:cNvSpPr>
            <a:spLocks noGrp="1"/>
          </p:cNvSpPr>
          <p:nvPr>
            <p:ph type="body" sz="quarter" idx="12"/>
          </p:nvPr>
        </p:nvSpPr>
        <p:spPr>
          <a:xfrm>
            <a:off x="9127301" y="1198563"/>
            <a:ext cx="1128712" cy="644259"/>
          </a:xfrm>
        </p:spPr>
        <p:txBody>
          <a:bodyPr anchor="ctr"/>
          <a:lstStyle>
            <a:lvl3pPr algn="r">
              <a:defRPr sz="6600">
                <a:solidFill>
                  <a:schemeClr val="accent4">
                    <a:lumMod val="20000"/>
                    <a:lumOff val="80000"/>
                  </a:schemeClr>
                </a:solidFill>
              </a:defRPr>
            </a:lvl3pPr>
          </a:lstStyle>
          <a:p>
            <a:pPr lvl="0"/>
            <a:r>
              <a:rPr lang="en-US"/>
              <a:t>Click to edit Master text styles</a:t>
            </a:r>
          </a:p>
        </p:txBody>
      </p:sp>
      <p:grpSp>
        <p:nvGrpSpPr>
          <p:cNvPr id="4" name="Group 3">
            <a:extLst>
              <a:ext uri="{FF2B5EF4-FFF2-40B4-BE49-F238E27FC236}">
                <a16:creationId xmlns:a16="http://schemas.microsoft.com/office/drawing/2014/main" id="{FE478184-1EC9-4D4F-9497-123A8E2DDAE6}"/>
              </a:ext>
            </a:extLst>
          </p:cNvPr>
          <p:cNvGrpSpPr/>
          <p:nvPr/>
        </p:nvGrpSpPr>
        <p:grpSpPr>
          <a:xfrm>
            <a:off x="10555749" y="2518536"/>
            <a:ext cx="819240" cy="937135"/>
            <a:chOff x="10556289" y="5463665"/>
            <a:chExt cx="819240" cy="937135"/>
          </a:xfrm>
        </p:grpSpPr>
        <p:sp>
          <p:nvSpPr>
            <p:cNvPr id="2" name="Rectangle 1">
              <a:extLst>
                <a:ext uri="{FF2B5EF4-FFF2-40B4-BE49-F238E27FC236}">
                  <a16:creationId xmlns:a16="http://schemas.microsoft.com/office/drawing/2014/main" id="{3BCFB3F6-786A-4359-B873-0D65D33E525F}"/>
                </a:ext>
              </a:extLst>
            </p:cNvPr>
            <p:cNvSpPr/>
            <p:nvPr/>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46" name="Freeform 8">
              <a:extLst>
                <a:ext uri="{FF2B5EF4-FFF2-40B4-BE49-F238E27FC236}">
                  <a16:creationId xmlns:a16="http://schemas.microsoft.com/office/drawing/2014/main" id="{EF337428-A47F-4FCE-80BD-0F85C3BDCB93}"/>
                </a:ext>
              </a:extLst>
            </p:cNvPr>
            <p:cNvSpPr>
              <a:spLocks noEditPoints="1"/>
            </p:cNvSpPr>
            <p:nvPr/>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 name="Group 41">
            <a:extLst>
              <a:ext uri="{FF2B5EF4-FFF2-40B4-BE49-F238E27FC236}">
                <a16:creationId xmlns:a16="http://schemas.microsoft.com/office/drawing/2014/main" id="{0749F358-E0BB-4B7C-8E48-0406D9FD32AB}"/>
              </a:ext>
            </a:extLst>
          </p:cNvPr>
          <p:cNvGrpSpPr/>
          <p:nvPr userDrawn="1"/>
        </p:nvGrpSpPr>
        <p:grpSpPr>
          <a:xfrm>
            <a:off x="2731781" y="1190359"/>
            <a:ext cx="6330950" cy="730250"/>
            <a:chOff x="2239963" y="211138"/>
            <a:chExt cx="6330950" cy="730250"/>
          </a:xfrm>
          <a:solidFill>
            <a:schemeClr val="accent2"/>
          </a:solidFill>
        </p:grpSpPr>
        <p:sp>
          <p:nvSpPr>
            <p:cNvPr id="43" name="Freeform 5">
              <a:extLst>
                <a:ext uri="{FF2B5EF4-FFF2-40B4-BE49-F238E27FC236}">
                  <a16:creationId xmlns:a16="http://schemas.microsoft.com/office/drawing/2014/main" id="{BE81B70D-C15A-4056-B954-49639C68D891}"/>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4" name="Freeform 6">
              <a:extLst>
                <a:ext uri="{FF2B5EF4-FFF2-40B4-BE49-F238E27FC236}">
                  <a16:creationId xmlns:a16="http://schemas.microsoft.com/office/drawing/2014/main" id="{EB84E2E8-9AB3-4EF4-A41A-D10E870EAD51}"/>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7" name="Freeform 7">
              <a:extLst>
                <a:ext uri="{FF2B5EF4-FFF2-40B4-BE49-F238E27FC236}">
                  <a16:creationId xmlns:a16="http://schemas.microsoft.com/office/drawing/2014/main" id="{AAB8A79F-A8D5-4428-9101-760F5539388C}"/>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8" name="Freeform 8">
              <a:extLst>
                <a:ext uri="{FF2B5EF4-FFF2-40B4-BE49-F238E27FC236}">
                  <a16:creationId xmlns:a16="http://schemas.microsoft.com/office/drawing/2014/main" id="{299FC3E4-1C05-42A6-B924-8A6EA646B250}"/>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9" name="Freeform 9">
              <a:extLst>
                <a:ext uri="{FF2B5EF4-FFF2-40B4-BE49-F238E27FC236}">
                  <a16:creationId xmlns:a16="http://schemas.microsoft.com/office/drawing/2014/main" id="{646A4EAC-8D42-4F90-8AFA-B3D18B99B7D5}"/>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0" name="Freeform 10">
              <a:extLst>
                <a:ext uri="{FF2B5EF4-FFF2-40B4-BE49-F238E27FC236}">
                  <a16:creationId xmlns:a16="http://schemas.microsoft.com/office/drawing/2014/main" id="{B015E2F6-4B1A-4E3C-BE10-FCA984B915CA}"/>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1" name="Freeform 11">
              <a:extLst>
                <a:ext uri="{FF2B5EF4-FFF2-40B4-BE49-F238E27FC236}">
                  <a16:creationId xmlns:a16="http://schemas.microsoft.com/office/drawing/2014/main" id="{79508020-3334-487D-BA69-692A1A318740}"/>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2" name="Freeform 12">
              <a:extLst>
                <a:ext uri="{FF2B5EF4-FFF2-40B4-BE49-F238E27FC236}">
                  <a16:creationId xmlns:a16="http://schemas.microsoft.com/office/drawing/2014/main" id="{0C9775AC-2F7B-45C5-BA6C-7B5B5B04ADC4}"/>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3" name="Freeform 13">
              <a:extLst>
                <a:ext uri="{FF2B5EF4-FFF2-40B4-BE49-F238E27FC236}">
                  <a16:creationId xmlns:a16="http://schemas.microsoft.com/office/drawing/2014/main" id="{0F1CF9D2-A84F-428D-B7F3-34636E77DBF4}"/>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4" name="Freeform 14">
              <a:extLst>
                <a:ext uri="{FF2B5EF4-FFF2-40B4-BE49-F238E27FC236}">
                  <a16:creationId xmlns:a16="http://schemas.microsoft.com/office/drawing/2014/main" id="{C1E6E281-F245-4060-B8C8-A02D81ADBAB7}"/>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5" name="Freeform 15">
              <a:extLst>
                <a:ext uri="{FF2B5EF4-FFF2-40B4-BE49-F238E27FC236}">
                  <a16:creationId xmlns:a16="http://schemas.microsoft.com/office/drawing/2014/main" id="{C23B6770-51A9-47F1-A3B7-7A5B02FBC22A}"/>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6" name="Freeform 16">
              <a:extLst>
                <a:ext uri="{FF2B5EF4-FFF2-40B4-BE49-F238E27FC236}">
                  <a16:creationId xmlns:a16="http://schemas.microsoft.com/office/drawing/2014/main" id="{B4067384-53E2-4131-B4CA-F63826B788EF}"/>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7" name="Freeform 17">
              <a:extLst>
                <a:ext uri="{FF2B5EF4-FFF2-40B4-BE49-F238E27FC236}">
                  <a16:creationId xmlns:a16="http://schemas.microsoft.com/office/drawing/2014/main" id="{62594114-1FEC-4625-9AA7-793E65DC320E}"/>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8" name="Freeform 18">
              <a:extLst>
                <a:ext uri="{FF2B5EF4-FFF2-40B4-BE49-F238E27FC236}">
                  <a16:creationId xmlns:a16="http://schemas.microsoft.com/office/drawing/2014/main" id="{0EC332EE-317F-43B5-A019-87A3076007A9}"/>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9" name="Freeform 19">
              <a:extLst>
                <a:ext uri="{FF2B5EF4-FFF2-40B4-BE49-F238E27FC236}">
                  <a16:creationId xmlns:a16="http://schemas.microsoft.com/office/drawing/2014/main" id="{38585952-3841-4C7B-BCE9-99863E87203C}"/>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grpSp>
        <p:nvGrpSpPr>
          <p:cNvPr id="60" name="Group 59">
            <a:extLst>
              <a:ext uri="{FF2B5EF4-FFF2-40B4-BE49-F238E27FC236}">
                <a16:creationId xmlns:a16="http://schemas.microsoft.com/office/drawing/2014/main" id="{7C1826E0-21DA-4CB8-B668-BC9E11FCA783}"/>
              </a:ext>
            </a:extLst>
          </p:cNvPr>
          <p:cNvGrpSpPr/>
          <p:nvPr userDrawn="1"/>
        </p:nvGrpSpPr>
        <p:grpSpPr>
          <a:xfrm>
            <a:off x="10555749" y="2518536"/>
            <a:ext cx="819240" cy="937135"/>
            <a:chOff x="10556289" y="5463665"/>
            <a:chExt cx="819240" cy="937135"/>
          </a:xfrm>
        </p:grpSpPr>
        <p:sp>
          <p:nvSpPr>
            <p:cNvPr id="61" name="Rectangle 60">
              <a:extLst>
                <a:ext uri="{FF2B5EF4-FFF2-40B4-BE49-F238E27FC236}">
                  <a16:creationId xmlns:a16="http://schemas.microsoft.com/office/drawing/2014/main" id="{10AC5A92-E154-4DFD-9F00-06A9725ECBE4}"/>
                </a:ext>
              </a:extLst>
            </p:cNvPr>
            <p:cNvSpPr/>
            <p:nvPr userDrawn="1"/>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62" name="Freeform 8">
              <a:extLst>
                <a:ext uri="{FF2B5EF4-FFF2-40B4-BE49-F238E27FC236}">
                  <a16:creationId xmlns:a16="http://schemas.microsoft.com/office/drawing/2014/main" id="{6142EE3B-F8BC-45EF-B8C0-D363FA38033C}"/>
                </a:ext>
              </a:extLst>
            </p:cNvPr>
            <p:cNvSpPr>
              <a:spLocks noEditPoints="1"/>
            </p:cNvSpPr>
            <p:nvPr userDrawn="1"/>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8220191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38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1" name="MathPattern">
            <a:extLst>
              <a:ext uri="{FF2B5EF4-FFF2-40B4-BE49-F238E27FC236}">
                <a16:creationId xmlns:a16="http://schemas.microsoft.com/office/drawing/2014/main" id="{D7A884B7-3BD8-4D62-9F2A-0D2C6061048F}"/>
              </a:ext>
            </a:extLst>
          </p:cNvPr>
          <p:cNvGrpSpPr>
            <a:grpSpLocks noChangeAspect="1"/>
          </p:cNvGrpSpPr>
          <p:nvPr userDrawn="1"/>
        </p:nvGrpSpPr>
        <p:grpSpPr>
          <a:xfrm>
            <a:off x="8658834" y="478631"/>
            <a:ext cx="2059966" cy="5443538"/>
            <a:chOff x="7729234" y="555626"/>
            <a:chExt cx="1820863" cy="5443538"/>
          </a:xfrm>
          <a:solidFill>
            <a:schemeClr val="accent1"/>
          </a:solidFill>
        </p:grpSpPr>
        <p:sp>
          <p:nvSpPr>
            <p:cNvPr id="42" name="Freeform 12">
              <a:extLst>
                <a:ext uri="{FF2B5EF4-FFF2-40B4-BE49-F238E27FC236}">
                  <a16:creationId xmlns:a16="http://schemas.microsoft.com/office/drawing/2014/main" id="{E2ECC85A-CD86-48F9-9A29-EC7BBED2E51B}"/>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3" name="Freeform 16">
              <a:extLst>
                <a:ext uri="{FF2B5EF4-FFF2-40B4-BE49-F238E27FC236}">
                  <a16:creationId xmlns:a16="http://schemas.microsoft.com/office/drawing/2014/main" id="{33BFB510-0753-4E3B-B66F-B9FACAD24D25}"/>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4" name="Freeform 17">
              <a:extLst>
                <a:ext uri="{FF2B5EF4-FFF2-40B4-BE49-F238E27FC236}">
                  <a16:creationId xmlns:a16="http://schemas.microsoft.com/office/drawing/2014/main" id="{44281755-4B4C-4674-A740-6068B1C1E4C3}"/>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5" name="Freeform 18">
              <a:extLst>
                <a:ext uri="{FF2B5EF4-FFF2-40B4-BE49-F238E27FC236}">
                  <a16:creationId xmlns:a16="http://schemas.microsoft.com/office/drawing/2014/main" id="{9C0DF1AE-5996-4182-B851-5C04D5B5348B}"/>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6" name="Freeform 19">
              <a:extLst>
                <a:ext uri="{FF2B5EF4-FFF2-40B4-BE49-F238E27FC236}">
                  <a16:creationId xmlns:a16="http://schemas.microsoft.com/office/drawing/2014/main" id="{35A86E40-EBE2-48AA-827F-1D8BA5E0C08F}"/>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7" name="Freeform 20">
              <a:extLst>
                <a:ext uri="{FF2B5EF4-FFF2-40B4-BE49-F238E27FC236}">
                  <a16:creationId xmlns:a16="http://schemas.microsoft.com/office/drawing/2014/main" id="{B83D0D47-95AF-44FB-BB03-9B5FD4E9D08B}"/>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8" name="Freeform 21">
              <a:extLst>
                <a:ext uri="{FF2B5EF4-FFF2-40B4-BE49-F238E27FC236}">
                  <a16:creationId xmlns:a16="http://schemas.microsoft.com/office/drawing/2014/main" id="{675C1AB9-9FB4-4FFF-A7A6-2F300683105E}"/>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9" name="Freeform 22">
              <a:extLst>
                <a:ext uri="{FF2B5EF4-FFF2-40B4-BE49-F238E27FC236}">
                  <a16:creationId xmlns:a16="http://schemas.microsoft.com/office/drawing/2014/main" id="{94FD2FB0-9E4B-4750-9058-A0009AF5F24A}"/>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0" name="Freeform 23">
              <a:extLst>
                <a:ext uri="{FF2B5EF4-FFF2-40B4-BE49-F238E27FC236}">
                  <a16:creationId xmlns:a16="http://schemas.microsoft.com/office/drawing/2014/main" id="{77D5D4E0-3A74-41E3-BE05-F5B12D6851CC}"/>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1" name="Freeform 24">
              <a:extLst>
                <a:ext uri="{FF2B5EF4-FFF2-40B4-BE49-F238E27FC236}">
                  <a16:creationId xmlns:a16="http://schemas.microsoft.com/office/drawing/2014/main" id="{3DB33AB4-5FCF-4024-BDBE-5C05D0DA1536}"/>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2" name="Freeform 25">
              <a:extLst>
                <a:ext uri="{FF2B5EF4-FFF2-40B4-BE49-F238E27FC236}">
                  <a16:creationId xmlns:a16="http://schemas.microsoft.com/office/drawing/2014/main" id="{C5FD8DBC-429E-4C71-A45C-01A3B0E6E432}"/>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3" name="Freeform 26">
              <a:extLst>
                <a:ext uri="{FF2B5EF4-FFF2-40B4-BE49-F238E27FC236}">
                  <a16:creationId xmlns:a16="http://schemas.microsoft.com/office/drawing/2014/main" id="{655D408F-D82D-44D0-ACC8-BD23771F279B}"/>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4" name="Freeform 27">
              <a:extLst>
                <a:ext uri="{FF2B5EF4-FFF2-40B4-BE49-F238E27FC236}">
                  <a16:creationId xmlns:a16="http://schemas.microsoft.com/office/drawing/2014/main" id="{2AB79ADE-BA67-4149-B61C-78C96E6FD6DF}"/>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5" name="Freeform 28">
              <a:extLst>
                <a:ext uri="{FF2B5EF4-FFF2-40B4-BE49-F238E27FC236}">
                  <a16:creationId xmlns:a16="http://schemas.microsoft.com/office/drawing/2014/main" id="{5ABB7F25-EAB3-491F-B2E2-C284A727D1D8}"/>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6" name="Freeform 29">
              <a:extLst>
                <a:ext uri="{FF2B5EF4-FFF2-40B4-BE49-F238E27FC236}">
                  <a16:creationId xmlns:a16="http://schemas.microsoft.com/office/drawing/2014/main" id="{68A3BC22-0B70-4B21-B9B1-BF4DDA32D8A4}"/>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7" name="Freeform 30">
              <a:extLst>
                <a:ext uri="{FF2B5EF4-FFF2-40B4-BE49-F238E27FC236}">
                  <a16:creationId xmlns:a16="http://schemas.microsoft.com/office/drawing/2014/main" id="{BE9CD57B-CBB1-4BDF-8FFC-CF312715575D}"/>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8" name="Freeform 31">
              <a:extLst>
                <a:ext uri="{FF2B5EF4-FFF2-40B4-BE49-F238E27FC236}">
                  <a16:creationId xmlns:a16="http://schemas.microsoft.com/office/drawing/2014/main" id="{79051D14-DB9F-4E85-91A7-05D5B46F1F9E}"/>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9" name="Freeform 32">
              <a:extLst>
                <a:ext uri="{FF2B5EF4-FFF2-40B4-BE49-F238E27FC236}">
                  <a16:creationId xmlns:a16="http://schemas.microsoft.com/office/drawing/2014/main" id="{DBB5A215-72B8-4848-9E6D-632AF90C18C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0" name="Freeform 33">
              <a:extLst>
                <a:ext uri="{FF2B5EF4-FFF2-40B4-BE49-F238E27FC236}">
                  <a16:creationId xmlns:a16="http://schemas.microsoft.com/office/drawing/2014/main" id="{B66FCF56-E3D1-46E7-871E-A1154F77D9A3}"/>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1" name="Freeform 34">
              <a:extLst>
                <a:ext uri="{FF2B5EF4-FFF2-40B4-BE49-F238E27FC236}">
                  <a16:creationId xmlns:a16="http://schemas.microsoft.com/office/drawing/2014/main" id="{771F5468-665D-4C40-BD46-D8B9A1C2E8B2}"/>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2" name="Freeform 35">
              <a:extLst>
                <a:ext uri="{FF2B5EF4-FFF2-40B4-BE49-F238E27FC236}">
                  <a16:creationId xmlns:a16="http://schemas.microsoft.com/office/drawing/2014/main" id="{648C5C24-3D3C-4F0B-8F04-08E5B6973F01}"/>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3" name="Freeform 36">
              <a:extLst>
                <a:ext uri="{FF2B5EF4-FFF2-40B4-BE49-F238E27FC236}">
                  <a16:creationId xmlns:a16="http://schemas.microsoft.com/office/drawing/2014/main" id="{3489F376-71D0-4B7C-B08F-F10434732764}"/>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4" name="Freeform 37">
              <a:extLst>
                <a:ext uri="{FF2B5EF4-FFF2-40B4-BE49-F238E27FC236}">
                  <a16:creationId xmlns:a16="http://schemas.microsoft.com/office/drawing/2014/main" id="{BE21E946-7225-4D2B-9889-B8157DA36AF2}"/>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5" name="Freeform 38">
              <a:extLst>
                <a:ext uri="{FF2B5EF4-FFF2-40B4-BE49-F238E27FC236}">
                  <a16:creationId xmlns:a16="http://schemas.microsoft.com/office/drawing/2014/main" id="{1E1BE415-C989-4EB7-BE05-6307C69179EB}"/>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66" name="MOSS ADAMS Logo">
            <a:extLst>
              <a:ext uri="{FF2B5EF4-FFF2-40B4-BE49-F238E27FC236}">
                <a16:creationId xmlns:a16="http://schemas.microsoft.com/office/drawing/2014/main" id="{804FC722-E4C0-4E46-98CB-21E0E769A174}"/>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058357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38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pPr lvl="0"/>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1" name="MathPattern">
            <a:extLst>
              <a:ext uri="{FF2B5EF4-FFF2-40B4-BE49-F238E27FC236}">
                <a16:creationId xmlns:a16="http://schemas.microsoft.com/office/drawing/2014/main" id="{F5ED5468-826B-4660-A802-68E3549F23CD}"/>
              </a:ext>
            </a:extLst>
          </p:cNvPr>
          <p:cNvGrpSpPr>
            <a:grpSpLocks noChangeAspect="1"/>
          </p:cNvGrpSpPr>
          <p:nvPr userDrawn="1"/>
        </p:nvGrpSpPr>
        <p:grpSpPr>
          <a:xfrm>
            <a:off x="8658834" y="478631"/>
            <a:ext cx="2059966" cy="5443538"/>
            <a:chOff x="7729234" y="555626"/>
            <a:chExt cx="1820863" cy="5443538"/>
          </a:xfrm>
          <a:solidFill>
            <a:schemeClr val="accent2"/>
          </a:solidFill>
        </p:grpSpPr>
        <p:sp>
          <p:nvSpPr>
            <p:cNvPr id="42" name="Freeform 12">
              <a:extLst>
                <a:ext uri="{FF2B5EF4-FFF2-40B4-BE49-F238E27FC236}">
                  <a16:creationId xmlns:a16="http://schemas.microsoft.com/office/drawing/2014/main" id="{FC24D84D-48CE-43A9-B6C9-768CAAE27EC7}"/>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3" name="Freeform 16">
              <a:extLst>
                <a:ext uri="{FF2B5EF4-FFF2-40B4-BE49-F238E27FC236}">
                  <a16:creationId xmlns:a16="http://schemas.microsoft.com/office/drawing/2014/main" id="{76E05544-8950-4E1B-B416-F94CB86D0729}"/>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4" name="Freeform 17">
              <a:extLst>
                <a:ext uri="{FF2B5EF4-FFF2-40B4-BE49-F238E27FC236}">
                  <a16:creationId xmlns:a16="http://schemas.microsoft.com/office/drawing/2014/main" id="{64F3180B-C155-40A7-AFFD-C746BD28982B}"/>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5" name="Freeform 18">
              <a:extLst>
                <a:ext uri="{FF2B5EF4-FFF2-40B4-BE49-F238E27FC236}">
                  <a16:creationId xmlns:a16="http://schemas.microsoft.com/office/drawing/2014/main" id="{281F8779-4004-4F04-89D0-8E42648472D2}"/>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6" name="Freeform 19">
              <a:extLst>
                <a:ext uri="{FF2B5EF4-FFF2-40B4-BE49-F238E27FC236}">
                  <a16:creationId xmlns:a16="http://schemas.microsoft.com/office/drawing/2014/main" id="{19419EE6-0023-40D6-A894-178F149CDA5C}"/>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7" name="Freeform 20">
              <a:extLst>
                <a:ext uri="{FF2B5EF4-FFF2-40B4-BE49-F238E27FC236}">
                  <a16:creationId xmlns:a16="http://schemas.microsoft.com/office/drawing/2014/main" id="{0250E15C-CFDF-41A4-8871-502119F7C541}"/>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8" name="Freeform 21">
              <a:extLst>
                <a:ext uri="{FF2B5EF4-FFF2-40B4-BE49-F238E27FC236}">
                  <a16:creationId xmlns:a16="http://schemas.microsoft.com/office/drawing/2014/main" id="{170F9E0C-6B20-4F92-9D28-67FE95BC6062}"/>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49" name="Freeform 22">
              <a:extLst>
                <a:ext uri="{FF2B5EF4-FFF2-40B4-BE49-F238E27FC236}">
                  <a16:creationId xmlns:a16="http://schemas.microsoft.com/office/drawing/2014/main" id="{4280F9AD-560B-4075-BE59-70643CB7E574}"/>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0" name="Freeform 23">
              <a:extLst>
                <a:ext uri="{FF2B5EF4-FFF2-40B4-BE49-F238E27FC236}">
                  <a16:creationId xmlns:a16="http://schemas.microsoft.com/office/drawing/2014/main" id="{E5025DEA-A043-4873-8A44-8E0B117BC680}"/>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1" name="Freeform 24">
              <a:extLst>
                <a:ext uri="{FF2B5EF4-FFF2-40B4-BE49-F238E27FC236}">
                  <a16:creationId xmlns:a16="http://schemas.microsoft.com/office/drawing/2014/main" id="{25CB349C-AA8E-4BA6-A94F-2C975AEF1D3B}"/>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2" name="Freeform 25">
              <a:extLst>
                <a:ext uri="{FF2B5EF4-FFF2-40B4-BE49-F238E27FC236}">
                  <a16:creationId xmlns:a16="http://schemas.microsoft.com/office/drawing/2014/main" id="{71E1AB20-2ED8-45D5-ADF5-DDF428BDEA0E}"/>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3" name="Freeform 26">
              <a:extLst>
                <a:ext uri="{FF2B5EF4-FFF2-40B4-BE49-F238E27FC236}">
                  <a16:creationId xmlns:a16="http://schemas.microsoft.com/office/drawing/2014/main" id="{7CB4C17A-8AAB-4E7D-92C4-8BC6DA7E680C}"/>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4" name="Freeform 27">
              <a:extLst>
                <a:ext uri="{FF2B5EF4-FFF2-40B4-BE49-F238E27FC236}">
                  <a16:creationId xmlns:a16="http://schemas.microsoft.com/office/drawing/2014/main" id="{A4F9C079-EF40-4D03-BC4E-8F7A0112FA71}"/>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5" name="Freeform 28">
              <a:extLst>
                <a:ext uri="{FF2B5EF4-FFF2-40B4-BE49-F238E27FC236}">
                  <a16:creationId xmlns:a16="http://schemas.microsoft.com/office/drawing/2014/main" id="{15790598-E28F-4AFC-9530-1F5AF201E35E}"/>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6" name="Freeform 29">
              <a:extLst>
                <a:ext uri="{FF2B5EF4-FFF2-40B4-BE49-F238E27FC236}">
                  <a16:creationId xmlns:a16="http://schemas.microsoft.com/office/drawing/2014/main" id="{C23ACDD8-23C4-4528-8341-A2359866401F}"/>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7" name="Freeform 30">
              <a:extLst>
                <a:ext uri="{FF2B5EF4-FFF2-40B4-BE49-F238E27FC236}">
                  <a16:creationId xmlns:a16="http://schemas.microsoft.com/office/drawing/2014/main" id="{79BC9030-ED71-4D77-A7FE-43D084F04767}"/>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8" name="Freeform 31">
              <a:extLst>
                <a:ext uri="{FF2B5EF4-FFF2-40B4-BE49-F238E27FC236}">
                  <a16:creationId xmlns:a16="http://schemas.microsoft.com/office/drawing/2014/main" id="{1B6840FE-AF2C-40B2-8CB1-334A838CD96D}"/>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59" name="Freeform 32">
              <a:extLst>
                <a:ext uri="{FF2B5EF4-FFF2-40B4-BE49-F238E27FC236}">
                  <a16:creationId xmlns:a16="http://schemas.microsoft.com/office/drawing/2014/main" id="{207FA43E-9027-4E39-A00A-D3490C8CD10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0" name="Freeform 33">
              <a:extLst>
                <a:ext uri="{FF2B5EF4-FFF2-40B4-BE49-F238E27FC236}">
                  <a16:creationId xmlns:a16="http://schemas.microsoft.com/office/drawing/2014/main" id="{C03F0D52-6F9B-436B-AC01-E9553D95E09A}"/>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1" name="Freeform 34">
              <a:extLst>
                <a:ext uri="{FF2B5EF4-FFF2-40B4-BE49-F238E27FC236}">
                  <a16:creationId xmlns:a16="http://schemas.microsoft.com/office/drawing/2014/main" id="{5F9978B8-C559-4CEC-81C1-DEC1DE8DBF3A}"/>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2" name="Freeform 35">
              <a:extLst>
                <a:ext uri="{FF2B5EF4-FFF2-40B4-BE49-F238E27FC236}">
                  <a16:creationId xmlns:a16="http://schemas.microsoft.com/office/drawing/2014/main" id="{B1FB4BEA-B780-4FD0-BB25-871A45DA3E4A}"/>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3" name="Freeform 36">
              <a:extLst>
                <a:ext uri="{FF2B5EF4-FFF2-40B4-BE49-F238E27FC236}">
                  <a16:creationId xmlns:a16="http://schemas.microsoft.com/office/drawing/2014/main" id="{B1305BA8-6BCF-49FC-863E-0D7885CA18EA}"/>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4" name="Freeform 37">
              <a:extLst>
                <a:ext uri="{FF2B5EF4-FFF2-40B4-BE49-F238E27FC236}">
                  <a16:creationId xmlns:a16="http://schemas.microsoft.com/office/drawing/2014/main" id="{7E26F407-A6CE-48A1-AFFF-C2F538FEA9ED}"/>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65" name="Freeform 38">
              <a:extLst>
                <a:ext uri="{FF2B5EF4-FFF2-40B4-BE49-F238E27FC236}">
                  <a16:creationId xmlns:a16="http://schemas.microsoft.com/office/drawing/2014/main" id="{39D505BE-16D7-4493-88A3-FC17CB83E4BF}"/>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sp>
        <p:nvSpPr>
          <p:cNvPr id="66" name="MOSS ADAMS Logo">
            <a:extLst>
              <a:ext uri="{FF2B5EF4-FFF2-40B4-BE49-F238E27FC236}">
                <a16:creationId xmlns:a16="http://schemas.microsoft.com/office/drawing/2014/main" id="{31A692E2-30FD-4C6D-AB09-19074A143F09}"/>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326305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p:cSld name="Title - Section">
    <p:spTree>
      <p:nvGrpSpPr>
        <p:cNvPr id="1" name=""/>
        <p:cNvGrpSpPr/>
        <p:nvPr/>
      </p:nvGrpSpPr>
      <p:grpSpPr>
        <a:xfrm>
          <a:off x="0" y="0"/>
          <a:ext cx="0" cy="0"/>
          <a:chOff x="0" y="0"/>
          <a:chExt cx="0" cy="0"/>
        </a:xfrm>
      </p:grpSpPr>
      <p:sp>
        <p:nvSpPr>
          <p:cNvPr id="5" name="Footer Placeholder"/>
          <p:cNvSpPr txBox="1">
            <a:spLocks/>
          </p:cNvSpPr>
          <p:nvPr/>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accent1"/>
                </a:solidFill>
              </a:defRPr>
            </a:lvl1pPr>
          </a:lstStyle>
          <a:p>
            <a:r>
              <a:rPr lang="en-US" dirty="0"/>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ooter Placeholder">
            <a:extLst>
              <a:ext uri="{FF2B5EF4-FFF2-40B4-BE49-F238E27FC236}">
                <a16:creationId xmlns:a16="http://schemas.microsoft.com/office/drawing/2014/main" id="{80B32BF1-B292-43CD-9300-422BA2899A04}"/>
              </a:ext>
            </a:extLst>
          </p:cNvP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23" name="RuleLine - Mid">
            <a:extLst>
              <a:ext uri="{FF2B5EF4-FFF2-40B4-BE49-F238E27FC236}">
                <a16:creationId xmlns:a16="http://schemas.microsoft.com/office/drawing/2014/main" id="{E3FF7C54-1A3D-444B-837E-7B591270DFC3}"/>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reeform 12">
            <a:extLst>
              <a:ext uri="{FF2B5EF4-FFF2-40B4-BE49-F238E27FC236}">
                <a16:creationId xmlns:a16="http://schemas.microsoft.com/office/drawing/2014/main" id="{D8E98CD7-27BC-4E6C-A454-A0498D63EBE3}"/>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5" name="MathPattern">
            <a:extLst>
              <a:ext uri="{FF2B5EF4-FFF2-40B4-BE49-F238E27FC236}">
                <a16:creationId xmlns:a16="http://schemas.microsoft.com/office/drawing/2014/main" id="{2410500E-E386-4176-A121-78CD587F66C3}"/>
              </a:ext>
            </a:extLst>
          </p:cNvPr>
          <p:cNvGrpSpPr>
            <a:grpSpLocks noChangeAspect="1"/>
          </p:cNvGrpSpPr>
          <p:nvPr userDrawn="1"/>
        </p:nvGrpSpPr>
        <p:grpSpPr>
          <a:xfrm>
            <a:off x="4489091" y="76199"/>
            <a:ext cx="6308555" cy="1515534"/>
            <a:chOff x="5592762" y="50799"/>
            <a:chExt cx="4064000" cy="976314"/>
          </a:xfrm>
        </p:grpSpPr>
        <p:sp>
          <p:nvSpPr>
            <p:cNvPr id="26" name="Freeform 9">
              <a:extLst>
                <a:ext uri="{FF2B5EF4-FFF2-40B4-BE49-F238E27FC236}">
                  <a16:creationId xmlns:a16="http://schemas.microsoft.com/office/drawing/2014/main" id="{FE2C9241-7DA0-4123-92D5-8118663D17DE}"/>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0">
              <a:extLst>
                <a:ext uri="{FF2B5EF4-FFF2-40B4-BE49-F238E27FC236}">
                  <a16:creationId xmlns:a16="http://schemas.microsoft.com/office/drawing/2014/main" id="{40C92AA4-B50C-4B07-90CA-F62A0226AE09}"/>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1">
              <a:extLst>
                <a:ext uri="{FF2B5EF4-FFF2-40B4-BE49-F238E27FC236}">
                  <a16:creationId xmlns:a16="http://schemas.microsoft.com/office/drawing/2014/main" id="{CB6C776D-DC5E-4E7D-8A1B-7BCEF83FE1AE}"/>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2">
              <a:extLst>
                <a:ext uri="{FF2B5EF4-FFF2-40B4-BE49-F238E27FC236}">
                  <a16:creationId xmlns:a16="http://schemas.microsoft.com/office/drawing/2014/main" id="{EFDCC089-0DAC-4E8B-97C9-07DEE6AB6EEC}"/>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3">
              <a:extLst>
                <a:ext uri="{FF2B5EF4-FFF2-40B4-BE49-F238E27FC236}">
                  <a16:creationId xmlns:a16="http://schemas.microsoft.com/office/drawing/2014/main" id="{0AB66C62-6678-4A3E-9508-169119D6DB8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14">
              <a:extLst>
                <a:ext uri="{FF2B5EF4-FFF2-40B4-BE49-F238E27FC236}">
                  <a16:creationId xmlns:a16="http://schemas.microsoft.com/office/drawing/2014/main" id="{174E9044-5C42-4E22-BB98-26FAD89AFF90}"/>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5">
              <a:extLst>
                <a:ext uri="{FF2B5EF4-FFF2-40B4-BE49-F238E27FC236}">
                  <a16:creationId xmlns:a16="http://schemas.microsoft.com/office/drawing/2014/main" id="{42485FC0-AABC-48CE-BB67-B3381139C0DD}"/>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6">
              <a:extLst>
                <a:ext uri="{FF2B5EF4-FFF2-40B4-BE49-F238E27FC236}">
                  <a16:creationId xmlns:a16="http://schemas.microsoft.com/office/drawing/2014/main" id="{E72D019D-96DB-43AE-8107-B4E16122844B}"/>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17">
              <a:extLst>
                <a:ext uri="{FF2B5EF4-FFF2-40B4-BE49-F238E27FC236}">
                  <a16:creationId xmlns:a16="http://schemas.microsoft.com/office/drawing/2014/main" id="{626A416A-A409-4CCB-ADC5-24EE822975C0}"/>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8">
              <a:extLst>
                <a:ext uri="{FF2B5EF4-FFF2-40B4-BE49-F238E27FC236}">
                  <a16:creationId xmlns:a16="http://schemas.microsoft.com/office/drawing/2014/main" id="{0E844471-75A4-4FC3-8806-580DE59FFAD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19">
              <a:extLst>
                <a:ext uri="{FF2B5EF4-FFF2-40B4-BE49-F238E27FC236}">
                  <a16:creationId xmlns:a16="http://schemas.microsoft.com/office/drawing/2014/main" id="{A367F98C-B08F-4838-A353-228EA1A9F809}"/>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0">
              <a:extLst>
                <a:ext uri="{FF2B5EF4-FFF2-40B4-BE49-F238E27FC236}">
                  <a16:creationId xmlns:a16="http://schemas.microsoft.com/office/drawing/2014/main" id="{C3428B9F-7A51-4E58-9E6C-19C5D339DEAE}"/>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513897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tx2"/>
                </a:solidFill>
              </a:defRPr>
            </a:lvl1pPr>
          </a:lstStyle>
          <a:p>
            <a:r>
              <a:rPr lang="en-US" dirty="0"/>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cxnSp>
        <p:nvCxnSpPr>
          <p:cNvPr id="22" name="RuleLine - Mid">
            <a:extLst>
              <a:ext uri="{FF2B5EF4-FFF2-40B4-BE49-F238E27FC236}">
                <a16:creationId xmlns:a16="http://schemas.microsoft.com/office/drawing/2014/main" id="{C2A117E8-7FA2-46B3-A50F-23150DBD55B5}"/>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12">
            <a:extLst>
              <a:ext uri="{FF2B5EF4-FFF2-40B4-BE49-F238E27FC236}">
                <a16:creationId xmlns:a16="http://schemas.microsoft.com/office/drawing/2014/main" id="{BAA5D8E7-888B-43F7-8913-4A9F3038AC22}"/>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24" name="MathPattern">
            <a:extLst>
              <a:ext uri="{FF2B5EF4-FFF2-40B4-BE49-F238E27FC236}">
                <a16:creationId xmlns:a16="http://schemas.microsoft.com/office/drawing/2014/main" id="{BD22DDE4-0DDE-4B5F-81D9-73FE0B6E5E49}"/>
              </a:ext>
            </a:extLst>
          </p:cNvPr>
          <p:cNvGrpSpPr>
            <a:grpSpLocks noChangeAspect="1"/>
          </p:cNvGrpSpPr>
          <p:nvPr userDrawn="1"/>
        </p:nvGrpSpPr>
        <p:grpSpPr>
          <a:xfrm>
            <a:off x="4489091" y="76199"/>
            <a:ext cx="6308555" cy="1515534"/>
            <a:chOff x="5592762" y="50799"/>
            <a:chExt cx="4064000" cy="976314"/>
          </a:xfrm>
        </p:grpSpPr>
        <p:sp>
          <p:nvSpPr>
            <p:cNvPr id="25" name="Freeform 9">
              <a:extLst>
                <a:ext uri="{FF2B5EF4-FFF2-40B4-BE49-F238E27FC236}">
                  <a16:creationId xmlns:a16="http://schemas.microsoft.com/office/drawing/2014/main" id="{35FE1B9E-863C-40A6-89D0-7E58768BB5C5}"/>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0">
              <a:extLst>
                <a:ext uri="{FF2B5EF4-FFF2-40B4-BE49-F238E27FC236}">
                  <a16:creationId xmlns:a16="http://schemas.microsoft.com/office/drawing/2014/main" id="{E43F0EFF-AAAB-4307-8930-900EEF706CA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1">
              <a:extLst>
                <a:ext uri="{FF2B5EF4-FFF2-40B4-BE49-F238E27FC236}">
                  <a16:creationId xmlns:a16="http://schemas.microsoft.com/office/drawing/2014/main" id="{080D3CF5-37F5-4B91-8109-0531029E5E9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2">
              <a:extLst>
                <a:ext uri="{FF2B5EF4-FFF2-40B4-BE49-F238E27FC236}">
                  <a16:creationId xmlns:a16="http://schemas.microsoft.com/office/drawing/2014/main" id="{558AC462-1F4E-4DA3-8C85-88CF8E0CBAD4}"/>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3">
              <a:extLst>
                <a:ext uri="{FF2B5EF4-FFF2-40B4-BE49-F238E27FC236}">
                  <a16:creationId xmlns:a16="http://schemas.microsoft.com/office/drawing/2014/main" id="{DF1055E9-C3AB-4616-98AF-30677802601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14">
              <a:extLst>
                <a:ext uri="{FF2B5EF4-FFF2-40B4-BE49-F238E27FC236}">
                  <a16:creationId xmlns:a16="http://schemas.microsoft.com/office/drawing/2014/main" id="{8AC541F4-EB57-48D0-BEB6-8201975CEF6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15">
              <a:extLst>
                <a:ext uri="{FF2B5EF4-FFF2-40B4-BE49-F238E27FC236}">
                  <a16:creationId xmlns:a16="http://schemas.microsoft.com/office/drawing/2014/main" id="{75D0D719-05F6-45E4-AA53-423B7E7590A9}"/>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16">
              <a:extLst>
                <a:ext uri="{FF2B5EF4-FFF2-40B4-BE49-F238E27FC236}">
                  <a16:creationId xmlns:a16="http://schemas.microsoft.com/office/drawing/2014/main" id="{79ADADDC-32AD-4B07-A67B-8CFA69521A10}"/>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17">
              <a:extLst>
                <a:ext uri="{FF2B5EF4-FFF2-40B4-BE49-F238E27FC236}">
                  <a16:creationId xmlns:a16="http://schemas.microsoft.com/office/drawing/2014/main" id="{1725A01E-9342-4F51-BD5A-F2F4B448FDA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18">
              <a:extLst>
                <a:ext uri="{FF2B5EF4-FFF2-40B4-BE49-F238E27FC236}">
                  <a16:creationId xmlns:a16="http://schemas.microsoft.com/office/drawing/2014/main" id="{CE4391AA-5729-4E4B-A10D-657F68A2D9DB}"/>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9">
              <a:extLst>
                <a:ext uri="{FF2B5EF4-FFF2-40B4-BE49-F238E27FC236}">
                  <a16:creationId xmlns:a16="http://schemas.microsoft.com/office/drawing/2014/main" id="{FE175BAC-F18B-4C26-A904-4E5F6E789D84}"/>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8305CFB0-3350-42E4-BFEC-2D50CE30D72F}"/>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2148050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Agenda + Image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 name="TextBox 3">
            <a:extLst>
              <a:ext uri="{FF2B5EF4-FFF2-40B4-BE49-F238E27FC236}">
                <a16:creationId xmlns:a16="http://schemas.microsoft.com/office/drawing/2014/main" id="{7DE18447-951B-4168-8015-5AC22BBB7161}"/>
              </a:ext>
            </a:extLst>
          </p:cNvPr>
          <p:cNvSpPr txBox="1"/>
          <p:nvPr/>
        </p:nvSpPr>
        <p:spPr>
          <a:xfrm>
            <a:off x="5619565" y="549528"/>
            <a:ext cx="5099235" cy="719091"/>
          </a:xfrm>
          <a:prstGeom prst="rect">
            <a:avLst/>
          </a:prstGeom>
          <a:noFill/>
        </p:spPr>
        <p:txBody>
          <a:bodyPr wrap="square" lIns="0" tIns="0" rIns="0" bIns="0" rtlCol="0">
            <a:noAutofit/>
          </a:bodyPr>
          <a:lstStyle/>
          <a:p>
            <a:pPr marL="0" indent="0" algn="r">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455090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16" name="Table 6">
            <a:extLst>
              <a:ext uri="{FF2B5EF4-FFF2-40B4-BE49-F238E27FC236}">
                <a16:creationId xmlns:a16="http://schemas.microsoft.com/office/drawing/2014/main" id="{0F678F61-1FAE-4EEC-9E0A-7328E8570AB9}"/>
              </a:ext>
            </a:extLst>
          </p:cNvPr>
          <p:cNvGraphicFramePr>
            <a:graphicFrameLocks/>
          </p:cNvGraphicFramePr>
          <p:nvPr>
            <p:extLst>
              <p:ext uri="{D42A27DB-BD31-4B8C-83A1-F6EECF244321}">
                <p14:modId xmlns:p14="http://schemas.microsoft.com/office/powerpoint/2010/main" val="853984863"/>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
        <p:nvSpPr>
          <p:cNvPr id="9" name="Text Placeholder 8">
            <a:extLst>
              <a:ext uri="{FF2B5EF4-FFF2-40B4-BE49-F238E27FC236}">
                <a16:creationId xmlns:a16="http://schemas.microsoft.com/office/drawing/2014/main" id="{0935E219-D78F-4D52-A57D-630EEE586F3E}"/>
              </a:ext>
            </a:extLst>
          </p:cNvPr>
          <p:cNvSpPr>
            <a:spLocks noGrp="1"/>
          </p:cNvSpPr>
          <p:nvPr>
            <p:ph type="body" sz="quarter" idx="38" hasCustomPrompt="1"/>
          </p:nvPr>
        </p:nvSpPr>
        <p:spPr>
          <a:xfrm>
            <a:off x="5485701" y="1945364"/>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18" name="Text Placeholder 8">
            <a:extLst>
              <a:ext uri="{FF2B5EF4-FFF2-40B4-BE49-F238E27FC236}">
                <a16:creationId xmlns:a16="http://schemas.microsoft.com/office/drawing/2014/main" id="{C51FDAE7-7F6B-4111-A633-2D66CA739A97}"/>
              </a:ext>
            </a:extLst>
          </p:cNvPr>
          <p:cNvSpPr>
            <a:spLocks noGrp="1"/>
          </p:cNvSpPr>
          <p:nvPr>
            <p:ph type="body" sz="quarter" idx="39" hasCustomPrompt="1"/>
          </p:nvPr>
        </p:nvSpPr>
        <p:spPr>
          <a:xfrm>
            <a:off x="5485700" y="2788818"/>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19" name="Text Placeholder 8">
            <a:extLst>
              <a:ext uri="{FF2B5EF4-FFF2-40B4-BE49-F238E27FC236}">
                <a16:creationId xmlns:a16="http://schemas.microsoft.com/office/drawing/2014/main" id="{A578C8BF-7658-4BB8-850D-5F1D846388D4}"/>
              </a:ext>
            </a:extLst>
          </p:cNvPr>
          <p:cNvSpPr>
            <a:spLocks noGrp="1"/>
          </p:cNvSpPr>
          <p:nvPr>
            <p:ph type="body" sz="quarter" idx="40" hasCustomPrompt="1"/>
          </p:nvPr>
        </p:nvSpPr>
        <p:spPr>
          <a:xfrm>
            <a:off x="5485699" y="361207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0" name="Text Placeholder 8">
            <a:extLst>
              <a:ext uri="{FF2B5EF4-FFF2-40B4-BE49-F238E27FC236}">
                <a16:creationId xmlns:a16="http://schemas.microsoft.com/office/drawing/2014/main" id="{E567B3C4-D781-4229-BBF1-2A22FD99B2DB}"/>
              </a:ext>
            </a:extLst>
          </p:cNvPr>
          <p:cNvSpPr>
            <a:spLocks noGrp="1"/>
          </p:cNvSpPr>
          <p:nvPr>
            <p:ph type="body" sz="quarter" idx="41" hasCustomPrompt="1"/>
          </p:nvPr>
        </p:nvSpPr>
        <p:spPr>
          <a:xfrm>
            <a:off x="5485698" y="4435322"/>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1" name="Text Placeholder 8">
            <a:extLst>
              <a:ext uri="{FF2B5EF4-FFF2-40B4-BE49-F238E27FC236}">
                <a16:creationId xmlns:a16="http://schemas.microsoft.com/office/drawing/2014/main" id="{4432867F-5BF3-412C-848C-A9376B2EAF02}"/>
              </a:ext>
            </a:extLst>
          </p:cNvPr>
          <p:cNvSpPr>
            <a:spLocks noGrp="1"/>
          </p:cNvSpPr>
          <p:nvPr>
            <p:ph type="body" sz="quarter" idx="42" hasCustomPrompt="1"/>
          </p:nvPr>
        </p:nvSpPr>
        <p:spPr>
          <a:xfrm>
            <a:off x="5485697" y="524538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cxnSp>
        <p:nvCxnSpPr>
          <p:cNvPr id="22" name="RuleLine - Mid" hidden="1">
            <a:extLst>
              <a:ext uri="{FF2B5EF4-FFF2-40B4-BE49-F238E27FC236}">
                <a16:creationId xmlns:a16="http://schemas.microsoft.com/office/drawing/2014/main" id="{4E9890D5-3FD1-41D5-8AC3-1FFB981DFA3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087CB9E-4D52-43CB-9DF9-2F3A04B9D1A9}"/>
              </a:ext>
            </a:extLst>
          </p:cNvPr>
          <p:cNvSpPr txBox="1"/>
          <p:nvPr userDrawn="1"/>
        </p:nvSpPr>
        <p:spPr>
          <a:xfrm>
            <a:off x="5619565" y="549528"/>
            <a:ext cx="5099235" cy="719091"/>
          </a:xfrm>
          <a:prstGeom prst="rect">
            <a:avLst/>
          </a:prstGeom>
          <a:noFill/>
        </p:spPr>
        <p:txBody>
          <a:bodyPr wrap="square" lIns="0" tIns="0" rIns="0" bIns="0" rtlCol="0">
            <a:noAutofit/>
          </a:bodyPr>
          <a:lstStyle/>
          <a:p>
            <a:pPr marL="0" indent="0" algn="r">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24" name="GRAPHIC - MathCompass">
            <a:extLst>
              <a:ext uri="{FF2B5EF4-FFF2-40B4-BE49-F238E27FC236}">
                <a16:creationId xmlns:a16="http://schemas.microsoft.com/office/drawing/2014/main" id="{CCF0AFBE-4081-4AC1-954B-712B6427DE4E}"/>
              </a:ext>
            </a:extLst>
          </p:cNvPr>
          <p:cNvGrpSpPr>
            <a:grpSpLocks noChangeAspect="1"/>
          </p:cNvGrpSpPr>
          <p:nvPr userDrawn="1"/>
        </p:nvGrpSpPr>
        <p:grpSpPr>
          <a:xfrm>
            <a:off x="4550901" y="594360"/>
            <a:ext cx="552577" cy="548640"/>
            <a:chOff x="5423543" y="1158469"/>
            <a:chExt cx="1103529" cy="1095666"/>
          </a:xfrm>
          <a:solidFill>
            <a:schemeClr val="accent2"/>
          </a:solidFill>
        </p:grpSpPr>
        <p:sp>
          <p:nvSpPr>
            <p:cNvPr id="25" name="/ (South)">
              <a:extLst>
                <a:ext uri="{FF2B5EF4-FFF2-40B4-BE49-F238E27FC236}">
                  <a16:creationId xmlns:a16="http://schemas.microsoft.com/office/drawing/2014/main" id="{906262ED-C85F-4D08-8B0C-5FFDB291157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 (East)">
              <a:extLst>
                <a:ext uri="{FF2B5EF4-FFF2-40B4-BE49-F238E27FC236}">
                  <a16:creationId xmlns:a16="http://schemas.microsoft.com/office/drawing/2014/main" id="{BB3B2D00-5B60-4837-81D0-D97B64ABE31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x (North)">
              <a:extLst>
                <a:ext uri="{FF2B5EF4-FFF2-40B4-BE49-F238E27FC236}">
                  <a16:creationId xmlns:a16="http://schemas.microsoft.com/office/drawing/2014/main" id="{75684A3A-4E23-4547-A6BD-8AD79C892CF5}"/>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8" name="+ (West)">
              <a:extLst>
                <a:ext uri="{FF2B5EF4-FFF2-40B4-BE49-F238E27FC236}">
                  <a16:creationId xmlns:a16="http://schemas.microsoft.com/office/drawing/2014/main" id="{5AE1739E-A828-4CA2-BE1D-BB018601F21A}"/>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29" name="Table 6">
            <a:extLst>
              <a:ext uri="{FF2B5EF4-FFF2-40B4-BE49-F238E27FC236}">
                <a16:creationId xmlns:a16="http://schemas.microsoft.com/office/drawing/2014/main" id="{FDD8BBFA-5047-436C-8CD7-18BA49B0AF54}"/>
              </a:ext>
            </a:extLst>
          </p:cNvPr>
          <p:cNvGraphicFramePr>
            <a:graphicFrameLocks/>
          </p:cNvGraphicFramePr>
          <p:nvPr userDrawn="1">
            <p:extLst>
              <p:ext uri="{D42A27DB-BD31-4B8C-83A1-F6EECF244321}">
                <p14:modId xmlns:p14="http://schemas.microsoft.com/office/powerpoint/2010/main" val="4172609368"/>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Tree>
    <p:extLst>
      <p:ext uri="{BB962C8B-B14F-4D97-AF65-F5344CB8AC3E}">
        <p14:creationId xmlns:p14="http://schemas.microsoft.com/office/powerpoint/2010/main" val="29390785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Agenda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4" name="TextBox 3">
            <a:extLst>
              <a:ext uri="{FF2B5EF4-FFF2-40B4-BE49-F238E27FC236}">
                <a16:creationId xmlns:a16="http://schemas.microsoft.com/office/drawing/2014/main" id="{7DE18447-951B-4168-8015-5AC22BBB7161}"/>
              </a:ext>
            </a:extLst>
          </p:cNvPr>
          <p:cNvSpPr txBox="1"/>
          <p:nvPr/>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1009164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19" name="Table 6">
            <a:extLst>
              <a:ext uri="{FF2B5EF4-FFF2-40B4-BE49-F238E27FC236}">
                <a16:creationId xmlns:a16="http://schemas.microsoft.com/office/drawing/2014/main" id="{B339CDCD-8363-4D97-B666-E2A747D2BE56}"/>
              </a:ext>
            </a:extLst>
          </p:cNvPr>
          <p:cNvGraphicFramePr>
            <a:graphicFrameLocks/>
          </p:cNvGraphicFramePr>
          <p:nvPr>
            <p:extLst>
              <p:ext uri="{D42A27DB-BD31-4B8C-83A1-F6EECF244321}">
                <p14:modId xmlns:p14="http://schemas.microsoft.com/office/powerpoint/2010/main" val="783172296"/>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20" name="Text Placeholder 8">
            <a:extLst>
              <a:ext uri="{FF2B5EF4-FFF2-40B4-BE49-F238E27FC236}">
                <a16:creationId xmlns:a16="http://schemas.microsoft.com/office/drawing/2014/main" id="{B7675FC3-D1F0-4AC2-8C62-EBC22DF47B41}"/>
              </a:ext>
            </a:extLst>
          </p:cNvPr>
          <p:cNvSpPr>
            <a:spLocks noGrp="1"/>
          </p:cNvSpPr>
          <p:nvPr>
            <p:ph type="body" sz="quarter" idx="38" hasCustomPrompt="1"/>
          </p:nvPr>
        </p:nvSpPr>
        <p:spPr>
          <a:xfrm>
            <a:off x="1598297"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1" name="Text Placeholder 8">
            <a:extLst>
              <a:ext uri="{FF2B5EF4-FFF2-40B4-BE49-F238E27FC236}">
                <a16:creationId xmlns:a16="http://schemas.microsoft.com/office/drawing/2014/main" id="{F728B5E6-EB40-4667-910F-C7D80D22B256}"/>
              </a:ext>
            </a:extLst>
          </p:cNvPr>
          <p:cNvSpPr>
            <a:spLocks noGrp="1"/>
          </p:cNvSpPr>
          <p:nvPr>
            <p:ph type="body" sz="quarter" idx="39" hasCustomPrompt="1"/>
          </p:nvPr>
        </p:nvSpPr>
        <p:spPr>
          <a:xfrm>
            <a:off x="1598296"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2" name="Text Placeholder 8">
            <a:extLst>
              <a:ext uri="{FF2B5EF4-FFF2-40B4-BE49-F238E27FC236}">
                <a16:creationId xmlns:a16="http://schemas.microsoft.com/office/drawing/2014/main" id="{4FEF3EBD-1E9C-4E2E-AAAA-F58C26DEDEFE}"/>
              </a:ext>
            </a:extLst>
          </p:cNvPr>
          <p:cNvSpPr>
            <a:spLocks noGrp="1"/>
          </p:cNvSpPr>
          <p:nvPr>
            <p:ph type="body" sz="quarter" idx="40" hasCustomPrompt="1"/>
          </p:nvPr>
        </p:nvSpPr>
        <p:spPr>
          <a:xfrm>
            <a:off x="1598295"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23" name="Text Placeholder 8">
            <a:extLst>
              <a:ext uri="{FF2B5EF4-FFF2-40B4-BE49-F238E27FC236}">
                <a16:creationId xmlns:a16="http://schemas.microsoft.com/office/drawing/2014/main" id="{266DE3D6-2ED1-4008-8421-FFDCD6D5C8AC}"/>
              </a:ext>
            </a:extLst>
          </p:cNvPr>
          <p:cNvSpPr>
            <a:spLocks noGrp="1"/>
          </p:cNvSpPr>
          <p:nvPr>
            <p:ph type="body" sz="quarter" idx="41" hasCustomPrompt="1"/>
          </p:nvPr>
        </p:nvSpPr>
        <p:spPr>
          <a:xfrm>
            <a:off x="1598294"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graphicFrame>
        <p:nvGraphicFramePr>
          <p:cNvPr id="36" name="Table 6">
            <a:extLst>
              <a:ext uri="{FF2B5EF4-FFF2-40B4-BE49-F238E27FC236}">
                <a16:creationId xmlns:a16="http://schemas.microsoft.com/office/drawing/2014/main" id="{11C71F56-A467-4329-BC1F-97BFF48F7564}"/>
              </a:ext>
            </a:extLst>
          </p:cNvPr>
          <p:cNvGraphicFramePr>
            <a:graphicFrameLocks/>
          </p:cNvGraphicFramePr>
          <p:nvPr>
            <p:extLst>
              <p:ext uri="{D42A27DB-BD31-4B8C-83A1-F6EECF244321}">
                <p14:modId xmlns:p14="http://schemas.microsoft.com/office/powerpoint/2010/main" val="2268757350"/>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37" name="Text Placeholder 8">
            <a:extLst>
              <a:ext uri="{FF2B5EF4-FFF2-40B4-BE49-F238E27FC236}">
                <a16:creationId xmlns:a16="http://schemas.microsoft.com/office/drawing/2014/main" id="{5D6018C4-79B2-4E32-9EB2-CB41B9D4B5F4}"/>
              </a:ext>
            </a:extLst>
          </p:cNvPr>
          <p:cNvSpPr>
            <a:spLocks noGrp="1"/>
          </p:cNvSpPr>
          <p:nvPr>
            <p:ph type="body" sz="quarter" idx="42" hasCustomPrompt="1"/>
          </p:nvPr>
        </p:nvSpPr>
        <p:spPr>
          <a:xfrm>
            <a:off x="6808438"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38" name="Text Placeholder 8">
            <a:extLst>
              <a:ext uri="{FF2B5EF4-FFF2-40B4-BE49-F238E27FC236}">
                <a16:creationId xmlns:a16="http://schemas.microsoft.com/office/drawing/2014/main" id="{69B4ABA4-D490-4D15-A4C7-DC25211A4963}"/>
              </a:ext>
            </a:extLst>
          </p:cNvPr>
          <p:cNvSpPr>
            <a:spLocks noGrp="1"/>
          </p:cNvSpPr>
          <p:nvPr>
            <p:ph type="body" sz="quarter" idx="43" hasCustomPrompt="1"/>
          </p:nvPr>
        </p:nvSpPr>
        <p:spPr>
          <a:xfrm>
            <a:off x="6808437"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39" name="Text Placeholder 8">
            <a:extLst>
              <a:ext uri="{FF2B5EF4-FFF2-40B4-BE49-F238E27FC236}">
                <a16:creationId xmlns:a16="http://schemas.microsoft.com/office/drawing/2014/main" id="{5E415E9C-46CA-410E-A037-895D818E96BA}"/>
              </a:ext>
            </a:extLst>
          </p:cNvPr>
          <p:cNvSpPr>
            <a:spLocks noGrp="1"/>
          </p:cNvSpPr>
          <p:nvPr>
            <p:ph type="body" sz="quarter" idx="44" hasCustomPrompt="1"/>
          </p:nvPr>
        </p:nvSpPr>
        <p:spPr>
          <a:xfrm>
            <a:off x="6808436"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sp>
        <p:nvSpPr>
          <p:cNvPr id="40" name="Text Placeholder 8">
            <a:extLst>
              <a:ext uri="{FF2B5EF4-FFF2-40B4-BE49-F238E27FC236}">
                <a16:creationId xmlns:a16="http://schemas.microsoft.com/office/drawing/2014/main" id="{6668769A-D2D8-4FA5-BC3B-1B45DD4C29D7}"/>
              </a:ext>
            </a:extLst>
          </p:cNvPr>
          <p:cNvSpPr>
            <a:spLocks noGrp="1"/>
          </p:cNvSpPr>
          <p:nvPr>
            <p:ph type="body" sz="quarter" idx="45" hasCustomPrompt="1"/>
          </p:nvPr>
        </p:nvSpPr>
        <p:spPr>
          <a:xfrm>
            <a:off x="6808435"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dirty="0"/>
              <a:t>Second level</a:t>
            </a:r>
          </a:p>
          <a:p>
            <a:pPr lvl="2"/>
            <a:r>
              <a:rPr lang="en-US" dirty="0"/>
              <a:t>Third level</a:t>
            </a:r>
          </a:p>
        </p:txBody>
      </p:sp>
      <p:cxnSp>
        <p:nvCxnSpPr>
          <p:cNvPr id="24" name="RuleLine - Mid" hidden="1">
            <a:extLst>
              <a:ext uri="{FF2B5EF4-FFF2-40B4-BE49-F238E27FC236}">
                <a16:creationId xmlns:a16="http://schemas.microsoft.com/office/drawing/2014/main" id="{3DD18B4E-7F57-4AA7-AE86-092943C362DB}"/>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8799A13-F9B2-4E8D-954C-D6CC3CF867F8}"/>
              </a:ext>
            </a:extLst>
          </p:cNvPr>
          <p:cNvSpPr txBox="1"/>
          <p:nvPr userDrawn="1"/>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dirty="0">
                <a:solidFill>
                  <a:schemeClr val="tx2"/>
                </a:solidFill>
                <a:latin typeface="+mj-lt"/>
                <a:cs typeface="Arial" panose="020B0604020202020204" pitchFamily="34" charset="0"/>
              </a:rPr>
              <a:t>Agenda</a:t>
            </a:r>
          </a:p>
        </p:txBody>
      </p:sp>
      <p:grpSp>
        <p:nvGrpSpPr>
          <p:cNvPr id="26" name="GRAPHIC - MathCompass">
            <a:extLst>
              <a:ext uri="{FF2B5EF4-FFF2-40B4-BE49-F238E27FC236}">
                <a16:creationId xmlns:a16="http://schemas.microsoft.com/office/drawing/2014/main" id="{C80658BD-EBE3-4BD8-A3A9-3BB09AE8A0DB}"/>
              </a:ext>
            </a:extLst>
          </p:cNvPr>
          <p:cNvGrpSpPr>
            <a:grpSpLocks noChangeAspect="1"/>
          </p:cNvGrpSpPr>
          <p:nvPr userDrawn="1"/>
        </p:nvGrpSpPr>
        <p:grpSpPr>
          <a:xfrm>
            <a:off x="10091641" y="594360"/>
            <a:ext cx="552577" cy="548640"/>
            <a:chOff x="5423543" y="1158469"/>
            <a:chExt cx="1103529" cy="1095666"/>
          </a:xfrm>
          <a:solidFill>
            <a:schemeClr val="accent2"/>
          </a:solidFill>
        </p:grpSpPr>
        <p:sp>
          <p:nvSpPr>
            <p:cNvPr id="27" name="/ (South)">
              <a:extLst>
                <a:ext uri="{FF2B5EF4-FFF2-40B4-BE49-F238E27FC236}">
                  <a16:creationId xmlns:a16="http://schemas.microsoft.com/office/drawing/2014/main" id="{83FE6A68-607A-4FDB-A142-4BD97E08F2B6}"/>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a:extLst>
                <a:ext uri="{FF2B5EF4-FFF2-40B4-BE49-F238E27FC236}">
                  <a16:creationId xmlns:a16="http://schemas.microsoft.com/office/drawing/2014/main" id="{0F29AB6F-BC0C-4392-A24A-10CFBC5C2CCC}"/>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a:extLst>
                <a:ext uri="{FF2B5EF4-FFF2-40B4-BE49-F238E27FC236}">
                  <a16:creationId xmlns:a16="http://schemas.microsoft.com/office/drawing/2014/main" id="{03F593BD-8A99-4B3C-9853-96AB9176E1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a:extLst>
                <a:ext uri="{FF2B5EF4-FFF2-40B4-BE49-F238E27FC236}">
                  <a16:creationId xmlns:a16="http://schemas.microsoft.com/office/drawing/2014/main" id="{294CC52A-6519-4DF7-B1ED-CC7298BC8FA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graphicFrame>
        <p:nvGraphicFramePr>
          <p:cNvPr id="31" name="Table 6">
            <a:extLst>
              <a:ext uri="{FF2B5EF4-FFF2-40B4-BE49-F238E27FC236}">
                <a16:creationId xmlns:a16="http://schemas.microsoft.com/office/drawing/2014/main" id="{41522D18-A5B4-4A04-96B0-C579B08C11E5}"/>
              </a:ext>
            </a:extLst>
          </p:cNvPr>
          <p:cNvGraphicFramePr>
            <a:graphicFrameLocks/>
          </p:cNvGraphicFramePr>
          <p:nvPr userDrawn="1">
            <p:extLst>
              <p:ext uri="{D42A27DB-BD31-4B8C-83A1-F6EECF244321}">
                <p14:modId xmlns:p14="http://schemas.microsoft.com/office/powerpoint/2010/main" val="1183272165"/>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graphicFrame>
        <p:nvGraphicFramePr>
          <p:cNvPr id="32" name="Table 6">
            <a:extLst>
              <a:ext uri="{FF2B5EF4-FFF2-40B4-BE49-F238E27FC236}">
                <a16:creationId xmlns:a16="http://schemas.microsoft.com/office/drawing/2014/main" id="{D54D10CF-ABDC-4902-B405-C4D356F62179}"/>
              </a:ext>
            </a:extLst>
          </p:cNvPr>
          <p:cNvGraphicFramePr>
            <a:graphicFrameLocks/>
          </p:cNvGraphicFramePr>
          <p:nvPr userDrawn="1">
            <p:extLst>
              <p:ext uri="{D42A27DB-BD31-4B8C-83A1-F6EECF244321}">
                <p14:modId xmlns:p14="http://schemas.microsoft.com/office/powerpoint/2010/main" val="2134871126"/>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dirty="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dirty="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dirty="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dirty="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dirty="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Tree>
    <p:extLst>
      <p:ext uri="{BB962C8B-B14F-4D97-AF65-F5344CB8AC3E}">
        <p14:creationId xmlns:p14="http://schemas.microsoft.com/office/powerpoint/2010/main" val="35442473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dirty="0"/>
              <a:t>Better Together: Moss Adams &amp; [CLIENT]</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10058400" cy="4191000"/>
          </a:xfrm>
        </p:spPr>
        <p:txBody>
          <a:bodyPr/>
          <a:lstStyle>
            <a:lvl1pPr>
              <a:defRPr>
                <a:solidFill>
                  <a:schemeClr val="tx2"/>
                </a:solidFill>
              </a:defRPr>
            </a:lvl1pPr>
            <a:lvl2pPr>
              <a:spcAft>
                <a:spcPts val="300"/>
              </a:spcAft>
              <a:defRPr b="1" cap="all"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4C991C26-FED8-40D9-974C-3E1B7CE53B8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8524102-DE28-4ADF-885A-4F9C1EF2027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D9433977-FE3D-428B-ACD7-64C30F8539C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35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828801"/>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54BF59B8-A8E0-4DD5-84B9-BAED7418818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FE4E023-64AD-48DC-A39B-65BBFEC1A9F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8C50619-53CB-49D8-B539-0221182BCB7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10656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Content A_Split">
    <p:bg>
      <p:bgRef idx="1001">
        <a:schemeClr val="bg2"/>
      </p:bgRef>
    </p:bg>
    <p:spTree>
      <p:nvGrpSpPr>
        <p:cNvPr id="1" name=""/>
        <p:cNvGrpSpPr/>
        <p:nvPr/>
      </p:nvGrpSpPr>
      <p:grpSpPr>
        <a:xfrm>
          <a:off x="0" y="0"/>
          <a:ext cx="0" cy="0"/>
          <a:chOff x="0" y="0"/>
          <a:chExt cx="0" cy="0"/>
        </a:xfrm>
      </p:grpSpPr>
      <p:sp>
        <p:nvSpPr>
          <p:cNvPr id="9" name="Rectangle 8"/>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0">
            <a:extLst>
              <a:ext uri="{FF2B5EF4-FFF2-40B4-BE49-F238E27FC236}">
                <a16:creationId xmlns:a16="http://schemas.microsoft.com/office/drawing/2014/main" id="{9FE3CEDB-BFD3-4708-8B45-E6FE2AC68F3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Mid" hidden="1">
            <a:extLst>
              <a:ext uri="{FF2B5EF4-FFF2-40B4-BE49-F238E27FC236}">
                <a16:creationId xmlns:a16="http://schemas.microsoft.com/office/drawing/2014/main" id="{C84E5328-6ECA-48D8-87A1-63401AC6362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40567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10058400" cy="4191003"/>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8" name="RuleLine - Mid" hidden="1">
            <a:extLst>
              <a:ext uri="{FF2B5EF4-FFF2-40B4-BE49-F238E27FC236}">
                <a16:creationId xmlns:a16="http://schemas.microsoft.com/office/drawing/2014/main" id="{675A5F28-2812-41EA-8F33-E97D0C372B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38ACD7D8-EAB3-4AEC-ADF1-05391409173B}"/>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74854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a:extLst>
              <a:ext uri="{FF2B5EF4-FFF2-40B4-BE49-F238E27FC236}">
                <a16:creationId xmlns:a16="http://schemas.microsoft.com/office/drawing/2014/main" id="{BCB30535-5E92-4DFE-90AE-B43F65464F9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ABA7AFD1-E628-4F6E-84A3-74DCCF83496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89294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0" name="RuleLine - Mid" hidden="1">
            <a:extLst>
              <a:ext uri="{FF2B5EF4-FFF2-40B4-BE49-F238E27FC236}">
                <a16:creationId xmlns:a16="http://schemas.microsoft.com/office/drawing/2014/main" id="{3C726F34-DE62-4F63-B1E4-9B5D75C92F8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2">
            <a:extLst>
              <a:ext uri="{FF2B5EF4-FFF2-40B4-BE49-F238E27FC236}">
                <a16:creationId xmlns:a16="http://schemas.microsoft.com/office/drawing/2014/main" id="{547E4FC7-1CBC-4F07-A3AD-CC547C66EDB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2283521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Content B">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399" cy="3505201"/>
          </a:xfrm>
        </p:spPr>
        <p:txBody>
          <a:bodyPr/>
          <a:lstStyle>
            <a:lvl1pPr>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709484"/>
            <a:ext cx="10058401" cy="671945"/>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dirty="0"/>
              <a:t>Intro text</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07F40683-DA91-48D3-AD10-32AC795867EE}"/>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C51549EC-C5A7-4005-8B53-963E721C41F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32FC4E3E-9FE4-4292-AA7C-E413362BD62A}"/>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801868F2-1692-40E3-98C0-3F5A09C98905}"/>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6A2D63F6-CFC6-4EAC-A175-A983C86F4C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359672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Content B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400" cy="3505201"/>
          </a:xfrm>
        </p:spPr>
        <p:txBody>
          <a:bodyPr/>
          <a:lstStyle>
            <a:lvl1pPr>
              <a:defRPr>
                <a:solidFill>
                  <a:schemeClr val="accent3"/>
                </a:solidFill>
              </a:defRPr>
            </a:lvl1pPr>
            <a:lvl2pPr>
              <a:defRPr b="1" baseline="0">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lvl1pPr>
              <a:defRPr>
                <a:solidFill>
                  <a:schemeClr val="tx2"/>
                </a:solidFill>
              </a:defRPr>
            </a:lvl1p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695630"/>
            <a:ext cx="10058401" cy="685800"/>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dirty="0"/>
              <a:t>Intro text</a:t>
            </a:r>
          </a:p>
        </p:txBody>
      </p: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Top">
            <a:extLst>
              <a:ext uri="{FF2B5EF4-FFF2-40B4-BE49-F238E27FC236}">
                <a16:creationId xmlns:a16="http://schemas.microsoft.com/office/drawing/2014/main" id="{F121CEA1-70BC-4ED8-84B7-99CF300414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643D66F7-F230-4850-9C22-95B89D6362A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7562D296-DB27-4BBD-AF0F-6BF62F2CAE59}"/>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282BBBC7-BE3B-4891-B4E9-48C2B093127D}"/>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8C39CFA2-6638-4109-BD28-1EA2055B634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657964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Content B - Center">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3359551"/>
            <a:ext cx="10058400" cy="2660250"/>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9" name="RuleLine - Mid" hidden="1">
            <a:extLst>
              <a:ext uri="{FF2B5EF4-FFF2-40B4-BE49-F238E27FC236}">
                <a16:creationId xmlns:a16="http://schemas.microsoft.com/office/drawing/2014/main" id="{A012372E-1594-4D44-8C3E-7CE1F0D77F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74E03DEE-2BA4-4372-A21B-AAD475BA281F}"/>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49235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Content B - Center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solidFill>
                  <a:schemeClr val="accent4"/>
                </a:solidFill>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2C362CD6-132F-458D-BDC9-112AE8A9832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F76633A2-3004-431D-85CD-61F03AC8C292}"/>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621866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Content B - Center_Split">
    <p:bg>
      <p:bgRef idx="1001">
        <a:schemeClr val="bg2"/>
      </p:bgRef>
    </p:bg>
    <p:spTree>
      <p:nvGrpSpPr>
        <p:cNvPr id="1" name=""/>
        <p:cNvGrpSpPr/>
        <p:nvPr/>
      </p:nvGrpSpPr>
      <p:grpSpPr>
        <a:xfrm>
          <a:off x="0" y="0"/>
          <a:ext cx="0" cy="0"/>
          <a:chOff x="0" y="0"/>
          <a:chExt cx="0" cy="0"/>
        </a:xfrm>
      </p:grpSpPr>
      <p:sp>
        <p:nvSpPr>
          <p:cNvPr id="17" name="Rectangle 16"/>
          <p:cNvSpPr/>
          <p:nvPr/>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799"/>
            <a:ext cx="10058399" cy="1149751"/>
          </a:xfrm>
        </p:spPr>
        <p:txBody>
          <a:bodyPr/>
          <a:lstStyle>
            <a:lvl1pPr algn="ctr">
              <a:defRPr>
                <a:solidFill>
                  <a:schemeClr val="tx2"/>
                </a:solidFill>
                <a:latin typeface="+mn-lt"/>
              </a:defRPr>
            </a:lvl1pPr>
            <a:lvl2pPr algn="ctr">
              <a:defRPr>
                <a:solidFill>
                  <a:schemeClr val="accent4"/>
                </a:solidFill>
              </a:defRPr>
            </a:lvl2pPr>
          </a:lstStyle>
          <a:p>
            <a:pPr lvl="0"/>
            <a:r>
              <a:rPr lang="en-US" dirty="0"/>
              <a:t>Intro text</a:t>
            </a:r>
          </a:p>
          <a:p>
            <a:pPr lvl="1"/>
            <a:endParaRPr lang="en-US" dirty="0"/>
          </a:p>
        </p:txBody>
      </p:sp>
      <p:sp>
        <p:nvSpPr>
          <p:cNvPr id="2" name="Title Placeholder - Top"/>
          <p:cNvSpPr>
            <a:spLocks noGrp="1"/>
          </p:cNvSpPr>
          <p:nvPr>
            <p:ph type="title" hasCustomPrompt="1"/>
          </p:nvPr>
        </p:nvSpPr>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hasCustomPrompt="1"/>
          </p:nvPr>
        </p:nvSpPr>
        <p:spPr>
          <a:xfrm>
            <a:off x="660400" y="3359550"/>
            <a:ext cx="10058399" cy="2660250"/>
          </a:xfrm>
        </p:spPr>
        <p:txBody>
          <a:bodyPr/>
          <a:lstStyle>
            <a:lvl1pPr algn="ctr">
              <a:defRPr>
                <a:solidFill>
                  <a:schemeClr val="accent1"/>
                </a:solidFill>
              </a:defRPr>
            </a:lvl1pPr>
            <a:lvl2pPr algn="ctr">
              <a:defRPr b="1" baseline="0">
                <a:solidFill>
                  <a:schemeClr val="accent5"/>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6032" algn="ctr">
              <a:buClr>
                <a:schemeClr val="accent1"/>
              </a:buClr>
              <a:buFont typeface="Arial" panose="020B0604020202020204" pitchFamily="34" charset="0"/>
              <a:buChar char="•"/>
              <a:defRPr sz="1600">
                <a:solidFill>
                  <a:schemeClr val="accent1"/>
                </a:solidFill>
              </a:defRPr>
            </a:lvl5pPr>
            <a:lvl6pPr marL="393192" indent="0" algn="ctr">
              <a:buClr>
                <a:schemeClr val="accent1"/>
              </a:buClr>
              <a:buFont typeface="Arial" panose="020B0604020202020204" pitchFamily="34" charset="0"/>
              <a:buNone/>
              <a:defRPr>
                <a:solidFill>
                  <a:schemeClr val="accent1"/>
                </a:solidFill>
              </a:defRPr>
            </a:lvl6pPr>
          </a:lstStyle>
          <a:p>
            <a:pPr lvl="0"/>
            <a:r>
              <a:rPr lang="en-US" dirty="0"/>
              <a:t>Header 1</a:t>
            </a:r>
          </a:p>
          <a:p>
            <a:pPr lvl="1"/>
            <a:r>
              <a:rPr lang="en-US" dirty="0"/>
              <a:t>HEADER 2</a:t>
            </a:r>
          </a:p>
          <a:p>
            <a:pPr lvl="2"/>
            <a:r>
              <a:rPr lang="en-US" dirty="0"/>
              <a:t>Body copy</a:t>
            </a:r>
          </a:p>
        </p:txBody>
      </p:sp>
      <p:cxnSp>
        <p:nvCxnSpPr>
          <p:cNvPr id="20"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EC4E4441-7E7D-4CCF-BE88-B0810273FBB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a:extLst>
              <a:ext uri="{FF2B5EF4-FFF2-40B4-BE49-F238E27FC236}">
                <a16:creationId xmlns:a16="http://schemas.microsoft.com/office/drawing/2014/main" id="{47D27E78-CACB-4893-A56E-41340F93111D}"/>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22">
            <a:extLst>
              <a:ext uri="{FF2B5EF4-FFF2-40B4-BE49-F238E27FC236}">
                <a16:creationId xmlns:a16="http://schemas.microsoft.com/office/drawing/2014/main" id="{857C5DF9-1A4B-492F-A6C7-A4D256A931B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9825990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p:cSld name="Content - Righ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4395789" y="457202"/>
            <a:ext cx="6323012" cy="5562598"/>
          </a:xfrm>
          <a:prstGeom prst="rect">
            <a:avLst/>
          </a:prstGeom>
        </p:spPr>
        <p:txBody>
          <a:bodyPr vert="horz" lIns="0" tIns="0" rIns="0" bIns="0" rtlCol="0">
            <a:noAutofit/>
          </a:bodyPr>
          <a:lstStyle>
            <a:lvl2pPr>
              <a:defRPr b="1" baseline="0">
                <a:solidFill>
                  <a:schemeClr val="accent5"/>
                </a:solidFill>
              </a:defRPr>
            </a:lvl2pPr>
            <a:lvl4pPr>
              <a:defRPr/>
            </a:lvl4pPr>
            <a:lvl5pPr>
              <a:defRPr/>
            </a:lvl5pPr>
            <a:lvl6pP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2F26D7C-0778-46C9-AAF3-41CE168AE71B}"/>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52A7BB94-EF22-4A82-B865-8941D5A92F3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1C873219-C675-4E01-89DC-E5DBED73BD0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56256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Content - Righ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6509" y="457201"/>
            <a:ext cx="6322291" cy="5562597"/>
          </a:xfrm>
        </p:spPr>
        <p:txBody>
          <a:bodyPr/>
          <a:lstStyle>
            <a:lvl1pPr>
              <a:defRPr>
                <a:solidFill>
                  <a:schemeClr val="tx2"/>
                </a:solidFill>
              </a:defRPr>
            </a:lvl1pPr>
            <a:lvl2pPr>
              <a:defRPr b="1" baseline="0">
                <a:solidFill>
                  <a:schemeClr val="tx2"/>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solidFill>
                  <a:schemeClr val="tx2"/>
                </a:solidFill>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660401"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5" name="RuleLine - Mid">
            <a:extLst>
              <a:ext uri="{FF2B5EF4-FFF2-40B4-BE49-F238E27FC236}">
                <a16:creationId xmlns:a16="http://schemas.microsoft.com/office/drawing/2014/main" id="{FBB51436-72EC-453B-A1F8-3B3CC1F0E03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FF4C77C1-7926-4938-850A-E8BAFA78A04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4EF4854B-1551-4A6A-B267-93180CB4D2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87136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Content - Righ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1" y="457201"/>
            <a:ext cx="3124200" cy="2057400"/>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1"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hasCustomPrompt="1"/>
          </p:nvPr>
        </p:nvSpPr>
        <p:spPr>
          <a:xfrm>
            <a:off x="4545106"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4" name="RuleLine - Mid">
            <a:extLst>
              <a:ext uri="{FF2B5EF4-FFF2-40B4-BE49-F238E27FC236}">
                <a16:creationId xmlns:a16="http://schemas.microsoft.com/office/drawing/2014/main" id="{8011332B-EC08-484A-BB95-274DDE455F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EB702F31-526B-4FA6-B73E-805741E8EFC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7E36983F-1399-46AE-A5E4-8FB113206CAB}"/>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9" name="RuleLine - Mid">
            <a:extLst>
              <a:ext uri="{FF2B5EF4-FFF2-40B4-BE49-F238E27FC236}">
                <a16:creationId xmlns:a16="http://schemas.microsoft.com/office/drawing/2014/main" id="{CEF930F6-3D0B-4E27-8009-D9B909A77EE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05847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p:cSld name="Content - Lef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660400" y="457202"/>
            <a:ext cx="6323012" cy="5562598"/>
          </a:xfrm>
          <a:prstGeom prst="rect">
            <a:avLst/>
          </a:prstGeom>
        </p:spPr>
        <p:txBody>
          <a:bodyPr vert="horz" lIns="0" tIns="0" rIns="0" bIns="0" rtlCol="0">
            <a:noAutofit/>
          </a:bodyPr>
          <a:lstStyle>
            <a:lvl1pPr>
              <a:defRPr>
                <a:solidFill>
                  <a:schemeClr val="tx2"/>
                </a:solidFill>
              </a:defRPr>
            </a:lvl1pPr>
            <a:lvl2pPr>
              <a:defRPr b="1" baseline="0">
                <a:solidFill>
                  <a:schemeClr val="accent5"/>
                </a:solidFill>
              </a:defRPr>
            </a:lvl2pPr>
            <a:lvl4pPr>
              <a:buClr>
                <a:schemeClr val="accent5"/>
              </a:buClr>
              <a:defRPr/>
            </a:lvl4pPr>
            <a:lvl5pPr>
              <a:buClr>
                <a:schemeClr val="accent5"/>
              </a:buClr>
              <a:defRPr/>
            </a:lvl5pPr>
            <a:lvl6pPr>
              <a:buClr>
                <a:schemeClr val="accent5"/>
              </a:buClr>
              <a:defRPr/>
            </a:lvl6pPr>
          </a:lstStyle>
          <a:p>
            <a:pPr lvl="0"/>
            <a:r>
              <a:rPr lang="en-US" dirty="0"/>
              <a:t>Header 1</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ABC95C29-E7D2-473A-A5F5-70FD21F2CBB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9">
            <a:extLst>
              <a:ext uri="{FF2B5EF4-FFF2-40B4-BE49-F238E27FC236}">
                <a16:creationId xmlns:a16="http://schemas.microsoft.com/office/drawing/2014/main" id="{F39EBE0A-8D93-46BF-B468-735ADAC30985}"/>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1460741F-D086-45FB-A5AE-2CE3032D1B1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440937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p:cSld name="Content - Lef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457201"/>
            <a:ext cx="6322291"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solidFill>
                  <a:schemeClr val="tx2"/>
                </a:solidFill>
              </a:defRPr>
            </a:lvl1pPr>
          </a:lstStyle>
          <a:p>
            <a:r>
              <a:rPr lang="en-US" dirty="0"/>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7594600"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C7A2E63F-23DE-4F4E-8B44-A9886E1C1C9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14">
            <a:extLst>
              <a:ext uri="{FF2B5EF4-FFF2-40B4-BE49-F238E27FC236}">
                <a16:creationId xmlns:a16="http://schemas.microsoft.com/office/drawing/2014/main" id="{8E86C311-0899-4BD5-B045-A1C027F2964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B2228ADE-2C51-4665-AC4B-0A5012D783F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658635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p:cSld name="Content - Lef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7594600" y="457201"/>
            <a:ext cx="3124200" cy="2057400"/>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7594600"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dirty="0"/>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hasCustomPrompt="1"/>
          </p:nvPr>
        </p:nvSpPr>
        <p:spPr>
          <a:xfrm>
            <a:off x="671033"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B2D3BB0A-AA88-4156-BC73-96F4D61C6A3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006A6D47-7AE6-4DF4-98F4-DC51DD3CC9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9" name="RuleLine - Mid">
            <a:extLst>
              <a:ext uri="{FF2B5EF4-FFF2-40B4-BE49-F238E27FC236}">
                <a16:creationId xmlns:a16="http://schemas.microsoft.com/office/drawing/2014/main" id="{34FA539C-4F82-499A-A13B-A90F21B47155}"/>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87736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Content - Righ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484"/>
              </a:spcBef>
              <a:spcAft>
                <a:spcPts val="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2" name="RuleLine - Mid">
            <a:extLst>
              <a:ext uri="{FF2B5EF4-FFF2-40B4-BE49-F238E27FC236}">
                <a16:creationId xmlns:a16="http://schemas.microsoft.com/office/drawing/2014/main" id="{54EC0C49-85E0-47B9-BF62-AACAB13214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C364403A-BAB8-469A-9E1B-168BE1A8A8F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a:extLst>
              <a:ext uri="{FF2B5EF4-FFF2-40B4-BE49-F238E27FC236}">
                <a16:creationId xmlns:a16="http://schemas.microsoft.com/office/drawing/2014/main" id="{2E450960-B895-45AD-A166-955F62F57F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4891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Content - Righ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5029199"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a:extLst>
              <a:ext uri="{FF2B5EF4-FFF2-40B4-BE49-F238E27FC236}">
                <a16:creationId xmlns:a16="http://schemas.microsoft.com/office/drawing/2014/main" id="{BC522425-C2DC-4D07-8A5B-244D4F4A3556}"/>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68697BCD-E272-4537-A2A7-D45D58F9EC2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F35C24D0-6B2D-4624-8906-99ABC88190F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237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Content - Righ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960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4582933"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1BC3C99-AC0A-44DE-907D-C3255ECF2464}"/>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7542B6E3-D6AF-4EAF-9B93-E977F3DC7D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CB72F238-4ABB-4AFC-AF17-648B957AEE90}"/>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49589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p:cSld name="Content - Lef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5D9A592-48C6-4AF3-9E6B-F6613D1B3B8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6DA719AD-AB59-4C7E-9EC8-A39277E2B7C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Mid">
            <a:extLst>
              <a:ext uri="{FF2B5EF4-FFF2-40B4-BE49-F238E27FC236}">
                <a16:creationId xmlns:a16="http://schemas.microsoft.com/office/drawing/2014/main" id="{34FD2288-B7E1-436E-A34C-D8734DF26681}"/>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72276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p:cSld name="Content - Lef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56896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CE825C6B-F669-4743-91EE-8B95C5F9259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0140D28B-DD10-430E-BD8D-1F622B29CE9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Mid">
            <a:extLst>
              <a:ext uri="{FF2B5EF4-FFF2-40B4-BE49-F238E27FC236}">
                <a16:creationId xmlns:a16="http://schemas.microsoft.com/office/drawing/2014/main" id="{609597DE-057D-4A0F-B760-EBC18E67DC28}"/>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507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p:cSld name="Content - Lef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39445"/>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hasCustomPrompt="1"/>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14" name="RuleLine - Mid" hidden="1">
            <a:extLst>
              <a:ext uri="{FF2B5EF4-FFF2-40B4-BE49-F238E27FC236}">
                <a16:creationId xmlns:a16="http://schemas.microsoft.com/office/drawing/2014/main" id="{EFCD8E99-F7B8-4B1C-BED1-5D1C3477E1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9">
            <a:extLst>
              <a:ext uri="{FF2B5EF4-FFF2-40B4-BE49-F238E27FC236}">
                <a16:creationId xmlns:a16="http://schemas.microsoft.com/office/drawing/2014/main" id="{AEB27C41-2FFA-4369-81C3-FD92E1D5AF3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7" name="RuleLine - Mid">
            <a:extLst>
              <a:ext uri="{FF2B5EF4-FFF2-40B4-BE49-F238E27FC236}">
                <a16:creationId xmlns:a16="http://schemas.microsoft.com/office/drawing/2014/main" id="{90F205A8-9949-4FEA-9295-48A476CCF023}"/>
              </a:ext>
            </a:extLst>
          </p:cNvPr>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03856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Content - Righ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B0C9B266-BDB9-4C8B-A21E-78D1CC80C73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D60F771-AEC9-4E60-A725-2A39BF2852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EF2D239-EAA9-4779-A623-0A99BE1D4B82}"/>
              </a:ext>
            </a:extLst>
          </p:cNvPr>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cxnSp>
        <p:nvCxnSpPr>
          <p:cNvPr id="14" name="RuleLine - Top">
            <a:extLst>
              <a:ext uri="{FF2B5EF4-FFF2-40B4-BE49-F238E27FC236}">
                <a16:creationId xmlns:a16="http://schemas.microsoft.com/office/drawing/2014/main" id="{86532D36-F42E-4114-B8B3-FEA312B9702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165318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Content - Righ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Top">
            <a:extLst>
              <a:ext uri="{FF2B5EF4-FFF2-40B4-BE49-F238E27FC236}">
                <a16:creationId xmlns:a16="http://schemas.microsoft.com/office/drawing/2014/main" id="{F761288B-FD42-49CF-81C5-F2B23F69D399}"/>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18FAED03-328A-4609-98C1-2BFF3AFC93E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C3DA73-5BD6-4D99-BFA9-6F3C93EE7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72833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Top">
            <a:extLst>
              <a:ext uri="{FF2B5EF4-FFF2-40B4-BE49-F238E27FC236}">
                <a16:creationId xmlns:a16="http://schemas.microsoft.com/office/drawing/2014/main" id="{BF0BBAE6-E503-492A-B6E0-699D5A97B6DB}"/>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68BABD98-124B-4464-9C38-E9A6A6DB796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427E34F4-262D-47CD-B478-210F378A833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8" name="RuleLine - Top">
            <a:extLst>
              <a:ext uri="{FF2B5EF4-FFF2-40B4-BE49-F238E27FC236}">
                <a16:creationId xmlns:a16="http://schemas.microsoft.com/office/drawing/2014/main" id="{AF1989E5-2CC2-45C6-A463-C8ACD1A638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10898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p:cSld name="Content - Lef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ED12DBF-25AA-4BEF-A9D6-F104226F7BB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57A6B642-823C-4C13-850E-53496E4A971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Top">
            <a:extLst>
              <a:ext uri="{FF2B5EF4-FFF2-40B4-BE49-F238E27FC236}">
                <a16:creationId xmlns:a16="http://schemas.microsoft.com/office/drawing/2014/main" id="{231241F7-33FD-457A-8957-FFF9E5E374D0}"/>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22062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p:cSld name="Content -  Lef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1AD16113-395F-45F7-8152-1C6CC5CD56E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76846D3E-C2EA-45A1-85FF-5C2B070B605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Top">
            <a:extLst>
              <a:ext uri="{FF2B5EF4-FFF2-40B4-BE49-F238E27FC236}">
                <a16:creationId xmlns:a16="http://schemas.microsoft.com/office/drawing/2014/main" id="{D6F09D99-BEC3-41AF-9F1D-D781934EA79C}"/>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08314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dirty="0"/>
              <a:t>Click to add title</a:t>
            </a:r>
          </a:p>
        </p:txBody>
      </p:sp>
      <p:sp>
        <p:nvSpPr>
          <p:cNvPr id="13"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2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hasCustomPrompt="1"/>
          </p:nvPr>
        </p:nvSpPr>
        <p:spPr>
          <a:xfrm>
            <a:off x="661581" y="457200"/>
            <a:ext cx="4576503" cy="5562600"/>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6" name="RuleLine - Mid" hidden="1">
            <a:extLst>
              <a:ext uri="{FF2B5EF4-FFF2-40B4-BE49-F238E27FC236}">
                <a16:creationId xmlns:a16="http://schemas.microsoft.com/office/drawing/2014/main" id="{6E291193-E608-461C-8551-5AC41EA171B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B335CEEF-D614-44F9-BF11-1CD615C0DEE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8" name="RuleLine - Top">
            <a:extLst>
              <a:ext uri="{FF2B5EF4-FFF2-40B4-BE49-F238E27FC236}">
                <a16:creationId xmlns:a16="http://schemas.microsoft.com/office/drawing/2014/main" id="{771168DD-0C19-4BE4-B78F-6B75E9768901}"/>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142562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Content - Righ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4201" y="1828800"/>
            <a:ext cx="6324599"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F2A2EF2C-9728-4429-AC85-94C03E2E12B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C50016E1-F7BE-403A-809E-0D48AAFE64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9DEF7CB-C40F-4C8D-A851-8970334FA8D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29113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Content - Right D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solidFill>
                  <a:schemeClr val="tx2"/>
                </a:solidFill>
                <a:latin typeface="+mn-lt"/>
              </a:defRPr>
            </a:lvl1pPr>
          </a:lstStyle>
          <a:p>
            <a:pPr lvl="0"/>
            <a:r>
              <a:rPr lang="en-US"/>
              <a:t>Click to 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cxnSp>
        <p:nvCxnSpPr>
          <p:cNvPr id="10" name="RuleLine - Top">
            <a:extLst>
              <a:ext uri="{FF2B5EF4-FFF2-40B4-BE49-F238E27FC236}">
                <a16:creationId xmlns:a16="http://schemas.microsoft.com/office/drawing/2014/main" id="{0B80202F-31D3-4D7D-8FE8-1D09178C2DE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FA6F6C2-FDDE-41D1-ACA3-E9EA7215565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29D8266-02E7-462A-8DD0-231E71D3481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50900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Content - Lef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558EE2A1-38BF-4A8B-BB13-F1E94A56A29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96752455-C1B1-43B9-98EE-C7C11C24718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73704251-E1AA-4D72-A754-9FBB44EE434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18155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Content - Left D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accent3"/>
                </a:solidFill>
              </a:defRPr>
            </a:lvl1pPr>
            <a:lvl2pPr>
              <a:defRPr b="1">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2</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7594600" y="1828800"/>
            <a:ext cx="3124201" cy="41910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cxnSp>
        <p:nvCxnSpPr>
          <p:cNvPr id="9" name="RuleLine - Top">
            <a:extLst>
              <a:ext uri="{FF2B5EF4-FFF2-40B4-BE49-F238E27FC236}">
                <a16:creationId xmlns:a16="http://schemas.microsoft.com/office/drawing/2014/main" id="{3E2F0735-8BE9-45DB-9A18-B50DF78862F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BA2B131-A2B4-46AD-A4B7-1CDBC181D8A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A70A313-BCE5-42E0-A982-B3B62FA5E7A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2181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2 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72000" cy="41910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6801" y="1828800"/>
            <a:ext cx="4572000"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8D108DAF-48B4-417D-8922-1B3935BE65F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8DD5733-AA3D-4646-8834-8C0C2DD6D46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AF706CBA-C230-4B1E-9C36-720F42E64DC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75358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2 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1" name="RuleLine - Top">
            <a:extLst>
              <a:ext uri="{FF2B5EF4-FFF2-40B4-BE49-F238E27FC236}">
                <a16:creationId xmlns:a16="http://schemas.microsoft.com/office/drawing/2014/main" id="{A2DC15C1-748D-4940-9C33-92FBC54FEA60}"/>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44629208-1592-41F6-ACB0-C1FDAD0238C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E55527BB-1CA7-43ED-ADE7-092A1D40A0A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9420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2 Content A_Split">
    <p:bg>
      <p:bgRef idx="1001">
        <a:schemeClr val="bg2"/>
      </p:bgRef>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4B95859-6291-4F3B-8911-02355553E7F6}"/>
              </a:ext>
            </a:extLst>
          </p:cNvPr>
          <p:cNvSpPr/>
          <p:nvPr userDrawn="1"/>
        </p:nvSpPr>
        <p:spPr>
          <a:xfrm>
            <a:off x="-3406" y="1524000"/>
            <a:ext cx="11382605"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4" name="Freeform 10">
            <a:extLst>
              <a:ext uri="{FF2B5EF4-FFF2-40B4-BE49-F238E27FC236}">
                <a16:creationId xmlns:a16="http://schemas.microsoft.com/office/drawing/2014/main" id="{C6D7EB96-0B58-4195-A7FD-5A040CCF3E61}"/>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hidden="1">
            <a:extLst>
              <a:ext uri="{FF2B5EF4-FFF2-40B4-BE49-F238E27FC236}">
                <a16:creationId xmlns:a16="http://schemas.microsoft.com/office/drawing/2014/main" id="{C4D3960A-C4C0-4170-99F5-98E6456DA2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84894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2 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35225C5A-5684-4F6A-876D-10C2EAC7F6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FDD32DE0-45FD-4351-89BF-670F846C0AE5}"/>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367284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2 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9" name="RuleLine - Mid" hidden="1">
            <a:extLst>
              <a:ext uri="{FF2B5EF4-FFF2-40B4-BE49-F238E27FC236}">
                <a16:creationId xmlns:a16="http://schemas.microsoft.com/office/drawing/2014/main" id="{1ECA941E-1E47-45EC-AA27-C29F8F1B49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F43410-8C60-458E-9496-EC6D420931A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12091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dirty="0"/>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12" name="RuleLine - Mid" hidden="1">
            <a:extLst>
              <a:ext uri="{FF2B5EF4-FFF2-40B4-BE49-F238E27FC236}">
                <a16:creationId xmlns:a16="http://schemas.microsoft.com/office/drawing/2014/main" id="{ECB032E5-4FBE-456D-87D3-15A6125988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12">
            <a:extLst>
              <a:ext uri="{FF2B5EF4-FFF2-40B4-BE49-F238E27FC236}">
                <a16:creationId xmlns:a16="http://schemas.microsoft.com/office/drawing/2014/main" id="{FF4EBFA9-6D67-4BD2-91F0-72EAFA54884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5887288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baseline="0"/>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a:t>Click to edit Master title style</a:t>
            </a:r>
            <a:endParaRPr lang="en-US" dirty="0"/>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1" name="RuleLine - Mid">
            <a:extLst>
              <a:ext uri="{FF2B5EF4-FFF2-40B4-BE49-F238E27FC236}">
                <a16:creationId xmlns:a16="http://schemas.microsoft.com/office/drawing/2014/main" id="{803D04AB-E0D1-4A1A-A034-3EE9FE81DA09}"/>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3BE07CA7-EFCE-415B-8A1D-40FD122EBD7C}"/>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46675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198120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0" y="3200400"/>
            <a:ext cx="6176803"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1" name="RuleLine - Mid">
            <a:extLst>
              <a:ext uri="{FF2B5EF4-FFF2-40B4-BE49-F238E27FC236}">
                <a16:creationId xmlns:a16="http://schemas.microsoft.com/office/drawing/2014/main" id="{31C8E9F0-1E6E-40FA-B57D-CB29C9556E26}"/>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FA5965E-C80A-4AB9-83C8-54A21147B386}"/>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10017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7265" y="3200400"/>
            <a:ext cx="6161033"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C2A835C7-CE17-450D-A2A9-548698AE50F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C65CCB64-106F-4F06-8532-52D1AE3A3A7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6082C129-B2C4-4F25-90A7-92A766F94DA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33148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6167898"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B8F7C143-BB15-496F-B354-4A27FA0EFF7A}"/>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124C61B-48D4-4799-BD16-7C6FE268422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a:extLst>
              <a:ext uri="{FF2B5EF4-FFF2-40B4-BE49-F238E27FC236}">
                <a16:creationId xmlns:a16="http://schemas.microsoft.com/office/drawing/2014/main" id="{A438701D-7A99-493A-BE68-84CA1C49D2E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29103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524000"/>
            <a:ext cx="6167376"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a:t>Click to edit Master title style</a:t>
            </a:r>
            <a:endParaRPr lang="en-US" dirty="0"/>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Mid" hidden="1">
            <a:extLst>
              <a:ext uri="{FF2B5EF4-FFF2-40B4-BE49-F238E27FC236}">
                <a16:creationId xmlns:a16="http://schemas.microsoft.com/office/drawing/2014/main" id="{F0382C67-4649-40FF-AEDD-DA6D4133BDB0}"/>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93F4B971-9B02-48ED-85D5-73BB229C3E6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59710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60C0504-7E73-404B-A047-561BA0F97EF6}"/>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6B7470E8-A23E-4E27-B8AD-CB7729FAE08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97004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Content - Lef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524000"/>
            <a:ext cx="61679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F1BFAD53-1A85-4B8A-88DF-07938AF74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7B376AC-62DC-4FB4-8918-A3B2AC51FB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D2A3E8A-6805-4B62-92A5-6AB8269F4F5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45176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79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lvl1pPr>
              <a:defRPr>
                <a:solidFill>
                  <a:schemeClr val="tx2"/>
                </a:solidFill>
              </a:defRPr>
            </a:lvl1pPr>
          </a:lstStyle>
          <a:p>
            <a:r>
              <a:rPr lang="en-US"/>
              <a:t>Click to edit Master title style</a:t>
            </a:r>
            <a:endParaRPr lang="en-US" dirty="0"/>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9" name="RuleLine - Top">
            <a:extLst>
              <a:ext uri="{FF2B5EF4-FFF2-40B4-BE49-F238E27FC236}">
                <a16:creationId xmlns:a16="http://schemas.microsoft.com/office/drawing/2014/main" id="{99FC2C8A-B416-4D22-978E-FB290C4F391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942846F-8D6A-46EE-B0DF-361FEE05E4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4975BC75-25BD-4E4B-BB84-0E8B44158A0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79923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1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cxnSp>
        <p:nvCxnSpPr>
          <p:cNvPr id="12" name="RuleLine - Mid" hidden="1">
            <a:extLst>
              <a:ext uri="{FF2B5EF4-FFF2-40B4-BE49-F238E27FC236}">
                <a16:creationId xmlns:a16="http://schemas.microsoft.com/office/drawing/2014/main" id="{7C5B4625-42FC-4934-BB42-789A973957B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11DCE35B-0DF4-4787-9604-07D307A05257}"/>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9" name="/ (South)">
              <a:extLst>
                <a:ext uri="{FF2B5EF4-FFF2-40B4-BE49-F238E27FC236}">
                  <a16:creationId xmlns:a16="http://schemas.microsoft.com/office/drawing/2014/main" id="{A7F5AC2D-7B6F-4359-974E-014B36FE314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a:extLst>
                <a:ext uri="{FF2B5EF4-FFF2-40B4-BE49-F238E27FC236}">
                  <a16:creationId xmlns:a16="http://schemas.microsoft.com/office/drawing/2014/main" id="{6CE927E8-42B5-41AD-B087-DE05BD68A2E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a:extLst>
                <a:ext uri="{FF2B5EF4-FFF2-40B4-BE49-F238E27FC236}">
                  <a16:creationId xmlns:a16="http://schemas.microsoft.com/office/drawing/2014/main" id="{FFC15DB1-3501-4D70-917B-A29C3477E406}"/>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a:extLst>
                <a:ext uri="{FF2B5EF4-FFF2-40B4-BE49-F238E27FC236}">
                  <a16:creationId xmlns:a16="http://schemas.microsoft.com/office/drawing/2014/main" id="{424D7B93-FA07-48F5-A714-4D5BD90E3185}"/>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2423726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23"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2" name="RuleLine - Mid" hidden="1">
            <a:extLst>
              <a:ext uri="{FF2B5EF4-FFF2-40B4-BE49-F238E27FC236}">
                <a16:creationId xmlns:a16="http://schemas.microsoft.com/office/drawing/2014/main" id="{96F6DBF4-2767-4C09-8DFA-20F6652A8864}"/>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92857E8F-1C1F-44B9-AF3D-B7C09FA43834}"/>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4" name="/ (South)">
              <a:extLst>
                <a:ext uri="{FF2B5EF4-FFF2-40B4-BE49-F238E27FC236}">
                  <a16:creationId xmlns:a16="http://schemas.microsoft.com/office/drawing/2014/main" id="{10333EAC-A7E1-4153-8860-EA1617F6D070}"/>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a:extLst>
                <a:ext uri="{FF2B5EF4-FFF2-40B4-BE49-F238E27FC236}">
                  <a16:creationId xmlns:a16="http://schemas.microsoft.com/office/drawing/2014/main" id="{07673773-4DA4-4B42-9722-B859280E6AB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a:extLst>
                <a:ext uri="{FF2B5EF4-FFF2-40B4-BE49-F238E27FC236}">
                  <a16:creationId xmlns:a16="http://schemas.microsoft.com/office/drawing/2014/main" id="{9C3983F3-6BEB-4B27-9374-2256D937DC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a:extLst>
                <a:ext uri="{FF2B5EF4-FFF2-40B4-BE49-F238E27FC236}">
                  <a16:creationId xmlns:a16="http://schemas.microsoft.com/office/drawing/2014/main" id="{0424CC6B-2F2C-4E2F-B9BC-E79AF9491161}"/>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8008442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Content - Lef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3" name="RuleLine - Mid" hidden="1">
            <a:extLst>
              <a:ext uri="{FF2B5EF4-FFF2-40B4-BE49-F238E27FC236}">
                <a16:creationId xmlns:a16="http://schemas.microsoft.com/office/drawing/2014/main" id="{5A058853-D019-4266-BCB1-E8F82E6D48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a:extLst>
              <a:ext uri="{FF2B5EF4-FFF2-40B4-BE49-F238E27FC236}">
                <a16:creationId xmlns:a16="http://schemas.microsoft.com/office/drawing/2014/main" id="{3393EC8D-2BE5-40FF-B133-D0295AB20F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a:extLst>
              <a:ext uri="{FF2B5EF4-FFF2-40B4-BE49-F238E27FC236}">
                <a16:creationId xmlns:a16="http://schemas.microsoft.com/office/drawing/2014/main" id="{79BCDABF-0BD6-499E-AB27-34A9AF99E36B}"/>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16" name="/ (South)">
              <a:extLst>
                <a:ext uri="{FF2B5EF4-FFF2-40B4-BE49-F238E27FC236}">
                  <a16:creationId xmlns:a16="http://schemas.microsoft.com/office/drawing/2014/main" id="{D4DDADFB-5F56-4834-AE8E-DBB6F72DA9EC}"/>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 (East)">
              <a:extLst>
                <a:ext uri="{FF2B5EF4-FFF2-40B4-BE49-F238E27FC236}">
                  <a16:creationId xmlns:a16="http://schemas.microsoft.com/office/drawing/2014/main" id="{33899A7C-7052-4202-96A2-99C1B366B2C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x (North)">
              <a:extLst>
                <a:ext uri="{FF2B5EF4-FFF2-40B4-BE49-F238E27FC236}">
                  <a16:creationId xmlns:a16="http://schemas.microsoft.com/office/drawing/2014/main" id="{DB4DF5B9-0C38-4FC6-8903-CA5E12F6B539}"/>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1" name="+ (West)">
              <a:extLst>
                <a:ext uri="{FF2B5EF4-FFF2-40B4-BE49-F238E27FC236}">
                  <a16:creationId xmlns:a16="http://schemas.microsoft.com/office/drawing/2014/main" id="{E17523DD-528B-4469-B85A-B1F8894B0654}"/>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5070839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0" y="3200400"/>
            <a:ext cx="6176803"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040444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0"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Rectangle 18">
            <a:extLst>
              <a:ext uri="{FF2B5EF4-FFF2-40B4-BE49-F238E27FC236}">
                <a16:creationId xmlns:a16="http://schemas.microsoft.com/office/drawing/2014/main" id="{318CAC48-34A4-4424-8D10-CC0CD993925F}"/>
              </a:ext>
            </a:extLst>
          </p:cNvPr>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4" name="RuleLine - Mid" hidden="1">
            <a:extLst>
              <a:ext uri="{FF2B5EF4-FFF2-40B4-BE49-F238E27FC236}">
                <a16:creationId xmlns:a16="http://schemas.microsoft.com/office/drawing/2014/main" id="{13E00422-F48D-4E7F-B613-1DBC58993F5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hidden="1">
            <a:extLst>
              <a:ext uri="{FF2B5EF4-FFF2-40B4-BE49-F238E27FC236}">
                <a16:creationId xmlns:a16="http://schemas.microsoft.com/office/drawing/2014/main" id="{CCB0E2BD-C3F1-4B9C-948A-3DD28053DE0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7" name="GRAPHIC - MathCompass">
            <a:extLst>
              <a:ext uri="{FF2B5EF4-FFF2-40B4-BE49-F238E27FC236}">
                <a16:creationId xmlns:a16="http://schemas.microsoft.com/office/drawing/2014/main" id="{C487553C-9525-4EA7-B237-2F7DFFBF5E39}"/>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28" name="/ (South)">
              <a:extLst>
                <a:ext uri="{FF2B5EF4-FFF2-40B4-BE49-F238E27FC236}">
                  <a16:creationId xmlns:a16="http://schemas.microsoft.com/office/drawing/2014/main" id="{6B3A402A-68B2-484D-AD62-6135D079B3DD}"/>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 (East)">
              <a:extLst>
                <a:ext uri="{FF2B5EF4-FFF2-40B4-BE49-F238E27FC236}">
                  <a16:creationId xmlns:a16="http://schemas.microsoft.com/office/drawing/2014/main" id="{9A2F6845-5EAB-41BF-A59F-85D2C7F2F13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x (North)">
              <a:extLst>
                <a:ext uri="{FF2B5EF4-FFF2-40B4-BE49-F238E27FC236}">
                  <a16:creationId xmlns:a16="http://schemas.microsoft.com/office/drawing/2014/main" id="{D8C501B4-0A54-493A-972E-A5881E2F373B}"/>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1" name="+ (West)">
              <a:extLst>
                <a:ext uri="{FF2B5EF4-FFF2-40B4-BE49-F238E27FC236}">
                  <a16:creationId xmlns:a16="http://schemas.microsoft.com/office/drawing/2014/main" id="{2D6B7F7B-B625-4DBC-90D4-1F251391DAA6}"/>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15339641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Title + Image">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a:t>Click to edit Master title style</a:t>
            </a:r>
            <a:endParaRPr lang="en-US" dirty="0"/>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a:t>Click to 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FB4E4D3F-068C-47F6-AADD-F82857201A2E}"/>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EAD908A-D7AD-4577-8959-3B901ACBD70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133074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hasCustomPrompt="1"/>
          </p:nvPr>
        </p:nvSpPr>
        <p:spPr>
          <a:xfrm>
            <a:off x="660401" y="4340506"/>
            <a:ext cx="5925105" cy="1679294"/>
          </a:xfrm>
        </p:spPr>
        <p:txBody>
          <a:bodyPr/>
          <a:lstStyle>
            <a:lvl1pPr>
              <a:lnSpc>
                <a:spcPct val="100000"/>
              </a:lnSpc>
              <a:spcBef>
                <a:spcPts val="0"/>
              </a:spcBef>
              <a:spcAft>
                <a:spcPts val="1000"/>
              </a:spcAft>
              <a:defRPr sz="20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720E5AF9-1B79-4D50-8441-04E440A7CC48}"/>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0975ABF-717A-4EC7-866E-258E3499D0A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39792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Title + Image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1524000"/>
            <a:ext cx="5918238" cy="2124921"/>
          </a:xfrm>
        </p:spPr>
        <p:txBody>
          <a:bodyPr anchor="t"/>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FB2EDE1C-07D0-415D-89CD-91A6141D833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CFF10F11-2CFD-4F19-B556-434DE4509A8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C3D2D290-AFFD-44A4-9C2E-FCB15BE328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877318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Title + Image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nchor="t"/>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a:extLst>
              <a:ext uri="{FF2B5EF4-FFF2-40B4-BE49-F238E27FC236}">
                <a16:creationId xmlns:a16="http://schemas.microsoft.com/office/drawing/2014/main" id="{727718C3-22C3-45C5-B905-BE2C7608E21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878DEC5C-33C6-4D2F-850D-2CD3A1D25D7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E2B0289B-B4BA-4E47-9275-58989BAFBC9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93899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Content - Intro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7266" y="3200400"/>
            <a:ext cx="4561958"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4" name="RuleLine - Mid">
            <a:extLst>
              <a:ext uri="{FF2B5EF4-FFF2-40B4-BE49-F238E27FC236}">
                <a16:creationId xmlns:a16="http://schemas.microsoft.com/office/drawing/2014/main" id="{D9EC1EEB-89B8-4FFD-AC35-E10CADE7BB8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6E4AAE5-AEFC-4C79-AE96-048323E708E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a:extLst>
              <a:ext uri="{FF2B5EF4-FFF2-40B4-BE49-F238E27FC236}">
                <a16:creationId xmlns:a16="http://schemas.microsoft.com/office/drawing/2014/main" id="{DC696C75-EED2-4AE8-B92D-9E6ED43A81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93218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p:cSld name="Content - Intro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3200400"/>
            <a:ext cx="4568824"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cxnSp>
        <p:nvCxnSpPr>
          <p:cNvPr id="11" name="RuleLine - Mid">
            <a:extLst>
              <a:ext uri="{FF2B5EF4-FFF2-40B4-BE49-F238E27FC236}">
                <a16:creationId xmlns:a16="http://schemas.microsoft.com/office/drawing/2014/main" id="{ACB6D1EA-3C32-4A73-B4F0-6BB2D5F8610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C6FB82D0-D5FA-47E7-B63F-F4B05940EF4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6B6F1B63-681F-4C1A-BB48-C532C6BFB8D8}"/>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82247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p:cSld name="SectionTitle -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2042428"/>
            <a:ext cx="5918238" cy="2057399"/>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94DC789-4B8C-4FB0-937B-0FBC8FAB3F1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82D3854-41D4-4301-AE05-3C8FA6E70FE3}"/>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3" name="Freeform 32">
            <a:extLst>
              <a:ext uri="{FF2B5EF4-FFF2-40B4-BE49-F238E27FC236}">
                <a16:creationId xmlns:a16="http://schemas.microsoft.com/office/drawing/2014/main" id="{1DB43C06-DFA6-4A84-B5D3-40194F6F340B}"/>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cxnSp>
        <p:nvCxnSpPr>
          <p:cNvPr id="14" name="RuleLine - Mid">
            <a:extLst>
              <a:ext uri="{FF2B5EF4-FFF2-40B4-BE49-F238E27FC236}">
                <a16:creationId xmlns:a16="http://schemas.microsoft.com/office/drawing/2014/main" id="{51A28816-0819-4F2F-BFC9-1C9C1A65F002}"/>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22502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SectionTitle -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AF2F60CC-12A0-4189-9E9C-D4412BD621D0}"/>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48042059-28AE-4689-9321-EACF571FE12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B3331F0-235D-44D0-975D-3B44B4FFD7A7}"/>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13" name="Rectangle 12">
            <a:extLst>
              <a:ext uri="{FF2B5EF4-FFF2-40B4-BE49-F238E27FC236}">
                <a16:creationId xmlns:a16="http://schemas.microsoft.com/office/drawing/2014/main" id="{B0CF78C2-7CA4-450A-BFBE-54ED4B151C71}"/>
              </a:ext>
            </a:extLst>
          </p:cNvPr>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13419994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p:cSld name="SectionTitle -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DC2ECB8C-8833-444E-9187-ABA2CF2E528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Freeform 17">
            <a:extLst>
              <a:ext uri="{FF2B5EF4-FFF2-40B4-BE49-F238E27FC236}">
                <a16:creationId xmlns:a16="http://schemas.microsoft.com/office/drawing/2014/main" id="{03077F3F-B56E-459D-9F84-29F89CC9626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34" name="Group 33">
            <a:extLst>
              <a:ext uri="{FF2B5EF4-FFF2-40B4-BE49-F238E27FC236}">
                <a16:creationId xmlns:a16="http://schemas.microsoft.com/office/drawing/2014/main" id="{90229080-FF9C-4412-865D-523AEFFFBE36}"/>
              </a:ext>
            </a:extLst>
          </p:cNvPr>
          <p:cNvGrpSpPr/>
          <p:nvPr userDrawn="1"/>
        </p:nvGrpSpPr>
        <p:grpSpPr>
          <a:xfrm>
            <a:off x="5457496" y="4789540"/>
            <a:ext cx="5145417" cy="1515534"/>
            <a:chOff x="5652229" y="76199"/>
            <a:chExt cx="5145417" cy="1515534"/>
          </a:xfrm>
          <a:solidFill>
            <a:schemeClr val="accent1"/>
          </a:solidFill>
        </p:grpSpPr>
        <p:sp>
          <p:nvSpPr>
            <p:cNvPr id="35" name="Freeform 19">
              <a:extLst>
                <a:ext uri="{FF2B5EF4-FFF2-40B4-BE49-F238E27FC236}">
                  <a16:creationId xmlns:a16="http://schemas.microsoft.com/office/drawing/2014/main" id="{A3F503DE-4BFB-4A31-84F2-A5E937DBFD26}"/>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20">
              <a:extLst>
                <a:ext uri="{FF2B5EF4-FFF2-40B4-BE49-F238E27FC236}">
                  <a16:creationId xmlns:a16="http://schemas.microsoft.com/office/drawing/2014/main" id="{31B3079F-4FDB-4D7B-B83C-115FFA435B92}"/>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E497EBF0-1C64-482B-B141-0C72CD4CDA49}"/>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20D3C6E0-CF5F-4793-9E2A-496F31CD954D}"/>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D5F9AE09-F055-450B-BC8D-5FD16B96EC6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8C1C647E-48DC-49FE-AD50-4FC359DCDF99}"/>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152EC87C-2CA5-4B0E-B9A8-23655D219DCA}"/>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6">
              <a:extLst>
                <a:ext uri="{FF2B5EF4-FFF2-40B4-BE49-F238E27FC236}">
                  <a16:creationId xmlns:a16="http://schemas.microsoft.com/office/drawing/2014/main" id="{6FBDF13D-F013-43EF-A494-702E7A96C0A8}"/>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7">
              <a:extLst>
                <a:ext uri="{FF2B5EF4-FFF2-40B4-BE49-F238E27FC236}">
                  <a16:creationId xmlns:a16="http://schemas.microsoft.com/office/drawing/2014/main" id="{B3788C6A-2A52-4102-AE93-005DC706C3C3}"/>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28">
              <a:extLst>
                <a:ext uri="{FF2B5EF4-FFF2-40B4-BE49-F238E27FC236}">
                  <a16:creationId xmlns:a16="http://schemas.microsoft.com/office/drawing/2014/main" id="{FF93FE18-71C6-4B71-8BE5-FDA993B8D6B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a:extLst>
              <a:ext uri="{FF2B5EF4-FFF2-40B4-BE49-F238E27FC236}">
                <a16:creationId xmlns:a16="http://schemas.microsoft.com/office/drawing/2014/main" id="{908675B1-230A-41C8-BBE4-0F458D65C9C1}"/>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46" name="RuleLine - Mid">
            <a:extLst>
              <a:ext uri="{FF2B5EF4-FFF2-40B4-BE49-F238E27FC236}">
                <a16:creationId xmlns:a16="http://schemas.microsoft.com/office/drawing/2014/main" id="{71DD7F2E-2ED7-462B-B563-125E1EBA0FD6}"/>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04432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7265" y="3200400"/>
            <a:ext cx="6161033"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0928722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SectionTitle -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endParaRPr lang="en-US" dirty="0"/>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6" name="Rectangle 35"/>
          <p:cNvSpPr/>
          <p:nvPr/>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a:extLst>
              <a:ext uri="{FF2B5EF4-FFF2-40B4-BE49-F238E27FC236}">
                <a16:creationId xmlns:a16="http://schemas.microsoft.com/office/drawing/2014/main" id="{09ACBAB1-26DC-479C-92E4-3FCE2542BF4B}"/>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838C7796-E45A-4DB7-8019-7F01513D067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reeform 17">
            <a:extLst>
              <a:ext uri="{FF2B5EF4-FFF2-40B4-BE49-F238E27FC236}">
                <a16:creationId xmlns:a16="http://schemas.microsoft.com/office/drawing/2014/main" id="{72CC76F5-A663-44F4-A2AF-55F9EB75752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33" name="Group 32">
            <a:extLst>
              <a:ext uri="{FF2B5EF4-FFF2-40B4-BE49-F238E27FC236}">
                <a16:creationId xmlns:a16="http://schemas.microsoft.com/office/drawing/2014/main" id="{44A08E6C-4F92-4585-B467-D0CDF2F1AD5E}"/>
              </a:ext>
            </a:extLst>
          </p:cNvPr>
          <p:cNvGrpSpPr/>
          <p:nvPr userDrawn="1"/>
        </p:nvGrpSpPr>
        <p:grpSpPr>
          <a:xfrm>
            <a:off x="5457496" y="4789540"/>
            <a:ext cx="5145417" cy="1515534"/>
            <a:chOff x="5652229" y="76199"/>
            <a:chExt cx="5145417" cy="1515534"/>
          </a:xfrm>
        </p:grpSpPr>
        <p:sp>
          <p:nvSpPr>
            <p:cNvPr id="34" name="Freeform 19">
              <a:extLst>
                <a:ext uri="{FF2B5EF4-FFF2-40B4-BE49-F238E27FC236}">
                  <a16:creationId xmlns:a16="http://schemas.microsoft.com/office/drawing/2014/main" id="{3413BF24-9F25-4FF1-8CF5-D30A938DAC2B}"/>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20">
              <a:extLst>
                <a:ext uri="{FF2B5EF4-FFF2-40B4-BE49-F238E27FC236}">
                  <a16:creationId xmlns:a16="http://schemas.microsoft.com/office/drawing/2014/main" id="{14B1C1A7-7BFB-4A8C-830A-8DA50916CAFC}"/>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a:extLst>
                <a:ext uri="{FF2B5EF4-FFF2-40B4-BE49-F238E27FC236}">
                  <a16:creationId xmlns:a16="http://schemas.microsoft.com/office/drawing/2014/main" id="{76756BF4-B541-4453-A55A-04A17BBA8CA0}"/>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a:extLst>
                <a:ext uri="{FF2B5EF4-FFF2-40B4-BE49-F238E27FC236}">
                  <a16:creationId xmlns:a16="http://schemas.microsoft.com/office/drawing/2014/main" id="{97439903-68EE-4C6E-A914-9B368DAA619E}"/>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
              <a:extLst>
                <a:ext uri="{FF2B5EF4-FFF2-40B4-BE49-F238E27FC236}">
                  <a16:creationId xmlns:a16="http://schemas.microsoft.com/office/drawing/2014/main" id="{7707A570-BFDA-4B0F-8F31-4B76FC1BD51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4">
              <a:extLst>
                <a:ext uri="{FF2B5EF4-FFF2-40B4-BE49-F238E27FC236}">
                  <a16:creationId xmlns:a16="http://schemas.microsoft.com/office/drawing/2014/main" id="{DDE97238-426F-4AF0-A5F2-330605E1C74F}"/>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5">
              <a:extLst>
                <a:ext uri="{FF2B5EF4-FFF2-40B4-BE49-F238E27FC236}">
                  <a16:creationId xmlns:a16="http://schemas.microsoft.com/office/drawing/2014/main" id="{79A9D56B-6E53-4F26-9FAA-6C01B2C20BE5}"/>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6">
              <a:extLst>
                <a:ext uri="{FF2B5EF4-FFF2-40B4-BE49-F238E27FC236}">
                  <a16:creationId xmlns:a16="http://schemas.microsoft.com/office/drawing/2014/main" id="{E31996B1-8E68-4697-8F77-F49E6BA9B4F3}"/>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7">
              <a:extLst>
                <a:ext uri="{FF2B5EF4-FFF2-40B4-BE49-F238E27FC236}">
                  <a16:creationId xmlns:a16="http://schemas.microsoft.com/office/drawing/2014/main" id="{10BA8257-FB75-45B9-AD50-E228206403D5}"/>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28">
              <a:extLst>
                <a:ext uri="{FF2B5EF4-FFF2-40B4-BE49-F238E27FC236}">
                  <a16:creationId xmlns:a16="http://schemas.microsoft.com/office/drawing/2014/main" id="{D82C5496-4DF3-475E-825C-52AC278A96C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a:extLst>
              <a:ext uri="{FF2B5EF4-FFF2-40B4-BE49-F238E27FC236}">
                <a16:creationId xmlns:a16="http://schemas.microsoft.com/office/drawing/2014/main" id="{D4A11667-B47A-426D-8567-639767727606}"/>
              </a:ext>
            </a:extLst>
          </p:cNvPr>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13743580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SectionTitle - C">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770D09D7-829D-47C4-A442-187EA920AD3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82DD0788-4F3A-41D7-9906-FD0654D0069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9B871A5A-9D45-498F-9898-70A1BEC8B05D}"/>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 name="Rectangle 12">
            <a:extLst>
              <a:ext uri="{FF2B5EF4-FFF2-40B4-BE49-F238E27FC236}">
                <a16:creationId xmlns:a16="http://schemas.microsoft.com/office/drawing/2014/main" id="{45492620-CFCF-4B6F-9D6F-053883065218}"/>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42495773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SectionTitle - C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a:extLst>
              <a:ext uri="{FF2B5EF4-FFF2-40B4-BE49-F238E27FC236}">
                <a16:creationId xmlns:a16="http://schemas.microsoft.com/office/drawing/2014/main" id="{93281D7D-0E33-419F-A7E8-7FDB621AEEC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6785B873-B140-424F-A070-0577DA76DA4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4678DC9-47DD-4A58-B598-12F385C43E17}"/>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 name="Rectangle 12">
            <a:extLst>
              <a:ext uri="{FF2B5EF4-FFF2-40B4-BE49-F238E27FC236}">
                <a16:creationId xmlns:a16="http://schemas.microsoft.com/office/drawing/2014/main" id="{49195664-8568-4F24-8C7D-30983862B793}"/>
              </a:ext>
            </a:extLst>
          </p:cNvPr>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Tree>
    <p:extLst>
      <p:ext uri="{BB962C8B-B14F-4D97-AF65-F5344CB8AC3E}">
        <p14:creationId xmlns:p14="http://schemas.microsoft.com/office/powerpoint/2010/main" val="30079639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SectionTitle - D">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a:extLst>
              <a:ext uri="{FF2B5EF4-FFF2-40B4-BE49-F238E27FC236}">
                <a16:creationId xmlns:a16="http://schemas.microsoft.com/office/drawing/2014/main" id="{906DABF3-7AB7-4003-A558-68A2CA26941D}"/>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4E723A39-807E-4F70-9414-4720B4F76E0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16832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SectionTitle - D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endParaRPr lang="en-US" dirty="0"/>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a:extLst>
              <a:ext uri="{FF2B5EF4-FFF2-40B4-BE49-F238E27FC236}">
                <a16:creationId xmlns:a16="http://schemas.microsoft.com/office/drawing/2014/main" id="{8E80D169-85B6-4AE8-BAF2-8A26193DEB71}"/>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3EF18541-221C-46B6-B25B-66F97805C1A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14384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Stat - Right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p:nvPicPr>
        <p:blipFill>
          <a:blip r:embed="rId2"/>
          <a:stretch>
            <a:fillRect/>
          </a:stretch>
        </p:blipFill>
        <p:spPr>
          <a:xfrm rot="10800000">
            <a:off x="5960962" y="2995988"/>
            <a:ext cx="486697" cy="408825"/>
          </a:xfrm>
          <a:prstGeom prst="rect">
            <a:avLst/>
          </a:prstGeom>
        </p:spPr>
      </p:pic>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07EA1CE0-66D0-4759-B24D-8C58451E111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A8E42011-C3E8-4921-A224-EB5E03F12A6A}"/>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7496531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Stat - Right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lvl1pPr>
              <a:defRPr>
                <a:solidFill>
                  <a:schemeClr val="tx2"/>
                </a:solidFill>
              </a:defRPr>
            </a:lvl1pPr>
          </a:lstStyle>
          <a:p>
            <a:r>
              <a:rPr lang="en-US"/>
              <a:t>Click to edit Master title style</a:t>
            </a: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p:nvPicPr>
        <p:blipFill>
          <a:blip r:embed="rId2"/>
          <a:stretch>
            <a:fillRect/>
          </a:stretch>
        </p:blipFill>
        <p:spPr>
          <a:xfrm rot="10800000">
            <a:off x="5960962" y="2995988"/>
            <a:ext cx="486697" cy="408825"/>
          </a:xfrm>
          <a:prstGeom prst="rect">
            <a:avLst/>
          </a:prstGeom>
        </p:spPr>
      </p:pic>
      <p:cxnSp>
        <p:nvCxnSpPr>
          <p:cNvPr id="8" name="RuleLine - Top" hidden="1">
            <a:extLst>
              <a:ext uri="{FF2B5EF4-FFF2-40B4-BE49-F238E27FC236}">
                <a16:creationId xmlns:a16="http://schemas.microsoft.com/office/drawing/2014/main" id="{8D41022B-FAA8-4690-9967-648B7C984AE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83592964-D30C-47BF-A2B7-A17DB6670B7E}"/>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27343262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Stat - Left A">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a:t>Click to edit Master title style</a:t>
            </a:r>
            <a:endParaRPr lang="en-US" dirty="0"/>
          </a:p>
        </p:txBody>
      </p:sp>
      <p:cxnSp>
        <p:nvCxnSpPr>
          <p:cNvPr id="8" name="RuleLine - Top" hidden="1">
            <a:extLst>
              <a:ext uri="{FF2B5EF4-FFF2-40B4-BE49-F238E27FC236}">
                <a16:creationId xmlns:a16="http://schemas.microsoft.com/office/drawing/2014/main" id="{1DD48BB4-1674-44E3-9144-F979216BDDC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8EDF5ED5-EA68-4397-A417-46F6788BF5A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17986464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Stat - Left A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lvl1pPr>
              <a:defRPr>
                <a:solidFill>
                  <a:schemeClr val="tx2"/>
                </a:solidFill>
              </a:defRPr>
            </a:lvl1pPr>
          </a:lstStyle>
          <a:p>
            <a:r>
              <a:rPr lang="en-US"/>
              <a:t>Click to edit Master title style</a:t>
            </a:r>
            <a:endParaRPr lang="en-US" dirty="0"/>
          </a:p>
        </p:txBody>
      </p:sp>
      <p:cxnSp>
        <p:nvCxnSpPr>
          <p:cNvPr id="8" name="RuleLine - Top" hidden="1">
            <a:extLst>
              <a:ext uri="{FF2B5EF4-FFF2-40B4-BE49-F238E27FC236}">
                <a16:creationId xmlns:a16="http://schemas.microsoft.com/office/drawing/2014/main" id="{8CC75BA2-170B-4494-B341-222713E74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109F9FCF-BD45-4190-A47A-3C4601A23A76}"/>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11356750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Stat - Righ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CE4D0371-C81A-4242-918D-2BBD9AD89BDD}"/>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B0BA5D62-6036-4F94-826A-44C1C3518E6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7C6F3D2A-522E-4A20-860A-B92E2E61F01B}"/>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grpSp>
        <p:nvGrpSpPr>
          <p:cNvPr id="26" name="MathPattern">
            <a:extLst>
              <a:ext uri="{FF2B5EF4-FFF2-40B4-BE49-F238E27FC236}">
                <a16:creationId xmlns:a16="http://schemas.microsoft.com/office/drawing/2014/main" id="{1B366A56-63AC-422A-94B4-4A7E54888C9E}"/>
              </a:ext>
            </a:extLst>
          </p:cNvPr>
          <p:cNvGrpSpPr>
            <a:grpSpLocks noChangeAspect="1"/>
          </p:cNvGrpSpPr>
          <p:nvPr userDrawn="1"/>
        </p:nvGrpSpPr>
        <p:grpSpPr>
          <a:xfrm>
            <a:off x="5754743" y="5661990"/>
            <a:ext cx="4440665" cy="1066802"/>
            <a:chOff x="5592762" y="50799"/>
            <a:chExt cx="4064000" cy="976314"/>
          </a:xfrm>
          <a:solidFill>
            <a:schemeClr val="accent1"/>
          </a:solidFill>
        </p:grpSpPr>
        <p:sp>
          <p:nvSpPr>
            <p:cNvPr id="27" name="Freeform 40">
              <a:extLst>
                <a:ext uri="{FF2B5EF4-FFF2-40B4-BE49-F238E27FC236}">
                  <a16:creationId xmlns:a16="http://schemas.microsoft.com/office/drawing/2014/main" id="{15BB6979-835E-4E89-B359-1DECC60A2BF1}"/>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1">
              <a:extLst>
                <a:ext uri="{FF2B5EF4-FFF2-40B4-BE49-F238E27FC236}">
                  <a16:creationId xmlns:a16="http://schemas.microsoft.com/office/drawing/2014/main" id="{DD022931-E516-4FEB-B3FF-47F4E631E47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6">
              <a:extLst>
                <a:ext uri="{FF2B5EF4-FFF2-40B4-BE49-F238E27FC236}">
                  <a16:creationId xmlns:a16="http://schemas.microsoft.com/office/drawing/2014/main" id="{DB26FBE3-B091-40A0-989A-F3221BEFA62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8">
              <a:extLst>
                <a:ext uri="{FF2B5EF4-FFF2-40B4-BE49-F238E27FC236}">
                  <a16:creationId xmlns:a16="http://schemas.microsoft.com/office/drawing/2014/main" id="{1F475828-BB59-4602-A778-FCE70AA19C6F}"/>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49">
              <a:extLst>
                <a:ext uri="{FF2B5EF4-FFF2-40B4-BE49-F238E27FC236}">
                  <a16:creationId xmlns:a16="http://schemas.microsoft.com/office/drawing/2014/main" id="{C8E3D3B9-DBE2-4BE1-9C31-52EDC04FC48D}"/>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50">
              <a:extLst>
                <a:ext uri="{FF2B5EF4-FFF2-40B4-BE49-F238E27FC236}">
                  <a16:creationId xmlns:a16="http://schemas.microsoft.com/office/drawing/2014/main" id="{46D04711-1C31-44B9-8E91-B9F4F8DA1549}"/>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51">
              <a:extLst>
                <a:ext uri="{FF2B5EF4-FFF2-40B4-BE49-F238E27FC236}">
                  <a16:creationId xmlns:a16="http://schemas.microsoft.com/office/drawing/2014/main" id="{4CEDA16B-AE51-42FC-9F4C-5352E75E4192}"/>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52">
              <a:extLst>
                <a:ext uri="{FF2B5EF4-FFF2-40B4-BE49-F238E27FC236}">
                  <a16:creationId xmlns:a16="http://schemas.microsoft.com/office/drawing/2014/main" id="{75EBD3A6-EDF4-41C7-913D-BA1DDD5B56B4}"/>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53">
              <a:extLst>
                <a:ext uri="{FF2B5EF4-FFF2-40B4-BE49-F238E27FC236}">
                  <a16:creationId xmlns:a16="http://schemas.microsoft.com/office/drawing/2014/main" id="{B2418102-98ED-4BCD-A1CC-40C836ACB06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54">
              <a:extLst>
                <a:ext uri="{FF2B5EF4-FFF2-40B4-BE49-F238E27FC236}">
                  <a16:creationId xmlns:a16="http://schemas.microsoft.com/office/drawing/2014/main" id="{928F8A76-B5B0-470C-B322-191F174E5CF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55">
              <a:extLst>
                <a:ext uri="{FF2B5EF4-FFF2-40B4-BE49-F238E27FC236}">
                  <a16:creationId xmlns:a16="http://schemas.microsoft.com/office/drawing/2014/main" id="{355A76A7-F52E-4ADD-B53C-A3CD3E6F841A}"/>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56">
              <a:extLst>
                <a:ext uri="{FF2B5EF4-FFF2-40B4-BE49-F238E27FC236}">
                  <a16:creationId xmlns:a16="http://schemas.microsoft.com/office/drawing/2014/main" id="{6A34C224-9827-416D-B979-40C24F4970B3}"/>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9" name="RuleLine - Mid">
            <a:extLst>
              <a:ext uri="{FF2B5EF4-FFF2-40B4-BE49-F238E27FC236}">
                <a16:creationId xmlns:a16="http://schemas.microsoft.com/office/drawing/2014/main" id="{D9192035-7AF6-45B9-B8F4-9717A2A5614B}"/>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61279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6167898"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7664169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Stat - Righ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4" name="Title Placeholder - Top"/>
          <p:cNvSpPr>
            <a:spLocks noGrp="1"/>
          </p:cNvSpPr>
          <p:nvPr>
            <p:ph type="title" hasCustomPrompt="1"/>
          </p:nvPr>
        </p:nvSpPr>
        <p:spPr>
          <a:xfrm>
            <a:off x="660400" y="457201"/>
            <a:ext cx="3352798" cy="2057399"/>
          </a:xfrm>
        </p:spPr>
        <p:txBody>
          <a:bodyPr/>
          <a:lstStyle>
            <a:lvl1pPr>
              <a:defRPr>
                <a:solidFill>
                  <a:schemeClr val="tx2"/>
                </a:solidFill>
              </a:defRPr>
            </a:lvl1pPr>
          </a:lstStyle>
          <a:p>
            <a:r>
              <a:rPr lang="en-US" dirty="0"/>
              <a:t>Click to add title</a:t>
            </a:r>
          </a:p>
        </p:txBody>
      </p:sp>
      <p:sp>
        <p:nvSpPr>
          <p:cNvPr id="46" name="Text Placeholder - Left, Mid"/>
          <p:cNvSpPr>
            <a:spLocks noGrp="1"/>
          </p:cNvSpPr>
          <p:nvPr>
            <p:ph type="body" sz="quarter" idx="13" hasCustomPrompt="1"/>
          </p:nvPr>
        </p:nvSpPr>
        <p:spPr>
          <a:xfrm>
            <a:off x="660400"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cxnSp>
        <p:nvCxnSpPr>
          <p:cNvPr id="23" name="RuleLine - Mid">
            <a:extLst>
              <a:ext uri="{FF2B5EF4-FFF2-40B4-BE49-F238E27FC236}">
                <a16:creationId xmlns:a16="http://schemas.microsoft.com/office/drawing/2014/main" id="{59A5539F-9AAE-44B7-B217-0082E49EBF87}"/>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03865B3D-AA1F-4E09-B707-14F5E67E5B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MathPattern">
            <a:extLst>
              <a:ext uri="{FF2B5EF4-FFF2-40B4-BE49-F238E27FC236}">
                <a16:creationId xmlns:a16="http://schemas.microsoft.com/office/drawing/2014/main" id="{0BCBE14B-A1B2-47A4-948A-26E1F6986633}"/>
              </a:ext>
            </a:extLst>
          </p:cNvPr>
          <p:cNvGrpSpPr>
            <a:grpSpLocks noChangeAspect="1"/>
          </p:cNvGrpSpPr>
          <p:nvPr userDrawn="1"/>
        </p:nvGrpSpPr>
        <p:grpSpPr>
          <a:xfrm>
            <a:off x="5754743" y="5661990"/>
            <a:ext cx="4440665" cy="1066802"/>
            <a:chOff x="5592762" y="50799"/>
            <a:chExt cx="4064000" cy="976314"/>
          </a:xfrm>
        </p:grpSpPr>
        <p:sp>
          <p:nvSpPr>
            <p:cNvPr id="31" name="Freeform 26">
              <a:extLst>
                <a:ext uri="{FF2B5EF4-FFF2-40B4-BE49-F238E27FC236}">
                  <a16:creationId xmlns:a16="http://schemas.microsoft.com/office/drawing/2014/main" id="{1B4A6253-5E01-4BB7-A48D-8FCEE0D60D72}"/>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a:extLst>
                <a:ext uri="{FF2B5EF4-FFF2-40B4-BE49-F238E27FC236}">
                  <a16:creationId xmlns:a16="http://schemas.microsoft.com/office/drawing/2014/main" id="{63AB5EB1-5B96-4681-A8BB-FA61CF553AAB}"/>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8">
              <a:extLst>
                <a:ext uri="{FF2B5EF4-FFF2-40B4-BE49-F238E27FC236}">
                  <a16:creationId xmlns:a16="http://schemas.microsoft.com/office/drawing/2014/main" id="{5BE5646E-0821-4008-9CFC-768C6326192D}"/>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9">
              <a:extLst>
                <a:ext uri="{FF2B5EF4-FFF2-40B4-BE49-F238E27FC236}">
                  <a16:creationId xmlns:a16="http://schemas.microsoft.com/office/drawing/2014/main" id="{814513C3-2337-4F79-A5CF-8373FEA71199}"/>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31">
              <a:extLst>
                <a:ext uri="{FF2B5EF4-FFF2-40B4-BE49-F238E27FC236}">
                  <a16:creationId xmlns:a16="http://schemas.microsoft.com/office/drawing/2014/main" id="{05D42C93-495D-4F4D-A917-57617FECA12C}"/>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32">
              <a:extLst>
                <a:ext uri="{FF2B5EF4-FFF2-40B4-BE49-F238E27FC236}">
                  <a16:creationId xmlns:a16="http://schemas.microsoft.com/office/drawing/2014/main" id="{6236CA4E-EEBF-4008-94CF-CBD533EDAA7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33">
              <a:extLst>
                <a:ext uri="{FF2B5EF4-FFF2-40B4-BE49-F238E27FC236}">
                  <a16:creationId xmlns:a16="http://schemas.microsoft.com/office/drawing/2014/main" id="{932BEE2E-0E31-4BCA-BF3F-C8975CC9AFD0}"/>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34">
              <a:extLst>
                <a:ext uri="{FF2B5EF4-FFF2-40B4-BE49-F238E27FC236}">
                  <a16:creationId xmlns:a16="http://schemas.microsoft.com/office/drawing/2014/main" id="{313C430E-E741-43AF-AA7E-49B41D789C03}"/>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35">
              <a:extLst>
                <a:ext uri="{FF2B5EF4-FFF2-40B4-BE49-F238E27FC236}">
                  <a16:creationId xmlns:a16="http://schemas.microsoft.com/office/drawing/2014/main" id="{465B02C7-879A-4AC0-8F76-E7EF9CDFF9FB}"/>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36">
              <a:extLst>
                <a:ext uri="{FF2B5EF4-FFF2-40B4-BE49-F238E27FC236}">
                  <a16:creationId xmlns:a16="http://schemas.microsoft.com/office/drawing/2014/main" id="{DA08562F-F2BB-4E70-86FD-2FFAB9EE2F82}"/>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37">
              <a:extLst>
                <a:ext uri="{FF2B5EF4-FFF2-40B4-BE49-F238E27FC236}">
                  <a16:creationId xmlns:a16="http://schemas.microsoft.com/office/drawing/2014/main" id="{CCFBD79A-DD3D-41E8-9ED1-64DD28E1C7B5}"/>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38">
              <a:extLst>
                <a:ext uri="{FF2B5EF4-FFF2-40B4-BE49-F238E27FC236}">
                  <a16:creationId xmlns:a16="http://schemas.microsoft.com/office/drawing/2014/main" id="{77E295A4-61E0-4DB9-8F7A-492AEEA1730A}"/>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pic>
        <p:nvPicPr>
          <p:cNvPr id="55" name="Picture 54">
            <a:extLst>
              <a:ext uri="{FF2B5EF4-FFF2-40B4-BE49-F238E27FC236}">
                <a16:creationId xmlns:a16="http://schemas.microsoft.com/office/drawing/2014/main" id="{DBDC33A9-A991-4ABF-B1B3-E11248891137}"/>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cxnSp>
        <p:nvCxnSpPr>
          <p:cNvPr id="56" name="RuleLine - Mid">
            <a:extLst>
              <a:ext uri="{FF2B5EF4-FFF2-40B4-BE49-F238E27FC236}">
                <a16:creationId xmlns:a16="http://schemas.microsoft.com/office/drawing/2014/main" id="{2AFC365C-54FA-49F0-9385-8EA6AD726241}"/>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96600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Stat - Lef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cxnSp>
        <p:nvCxnSpPr>
          <p:cNvPr id="17"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AA69C0F3-AD3A-42A0-8BC1-298343EBBFB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873EC2F3-4F45-4B4E-A1A6-B0B2012525A1}"/>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6" name="RuleLine - Mid">
            <a:extLst>
              <a:ext uri="{FF2B5EF4-FFF2-40B4-BE49-F238E27FC236}">
                <a16:creationId xmlns:a16="http://schemas.microsoft.com/office/drawing/2014/main" id="{33FED969-6DDF-4537-9CD8-0B323C339286}"/>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78140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Stat - Lef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solidFill>
                  <a:schemeClr val="tx2"/>
                </a:solidFill>
              </a:defRPr>
            </a:lvl1pPr>
          </a:lstStyle>
          <a:p>
            <a:r>
              <a:rPr lang="en-US" dirty="0"/>
              <a:t>Click to add title</a:t>
            </a:r>
          </a:p>
        </p:txBody>
      </p:sp>
      <p:sp>
        <p:nvSpPr>
          <p:cNvPr id="12" name="Text Placeholder - Left, Mid"/>
          <p:cNvSpPr>
            <a:spLocks noGrp="1"/>
          </p:cNvSpPr>
          <p:nvPr>
            <p:ph type="body" sz="quarter" idx="13" hasCustomPrompt="1"/>
          </p:nvPr>
        </p:nvSpPr>
        <p:spPr>
          <a:xfrm>
            <a:off x="7366001"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cxnSp>
        <p:nvCxnSpPr>
          <p:cNvPr id="15"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ED436010-5178-46A9-B7BA-D5E885F612E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5FDABB91-7DDB-41D0-BB3D-4A21552DC3FC}"/>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4" name="RuleLine - Mid">
            <a:extLst>
              <a:ext uri="{FF2B5EF4-FFF2-40B4-BE49-F238E27FC236}">
                <a16:creationId xmlns:a16="http://schemas.microsoft.com/office/drawing/2014/main" id="{8D3CE5D7-1CD9-4F78-8BA2-7AD0E9B812D4}"/>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69720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preserve="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5" name="RuleLine - Top" hidden="1">
            <a:extLst>
              <a:ext uri="{FF2B5EF4-FFF2-40B4-BE49-F238E27FC236}">
                <a16:creationId xmlns:a16="http://schemas.microsoft.com/office/drawing/2014/main" id="{77AEF6A5-F190-44CF-8FFB-50DDF427DBE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02070051-11C9-4A16-BBAC-E8E4968BA8D5}"/>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8" name="Freeform 9">
            <a:extLst>
              <a:ext uri="{FF2B5EF4-FFF2-40B4-BE49-F238E27FC236}">
                <a16:creationId xmlns:a16="http://schemas.microsoft.com/office/drawing/2014/main" id="{10660449-B175-46E9-86F8-076BC93D44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16147557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4" name="RuleLine - Top" hidden="1">
            <a:extLst>
              <a:ext uri="{FF2B5EF4-FFF2-40B4-BE49-F238E27FC236}">
                <a16:creationId xmlns:a16="http://schemas.microsoft.com/office/drawing/2014/main" id="{5080FE60-9D4C-402D-91A2-FED5A801CF4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388B60AC-7512-4C4B-A459-0208DA698B30}"/>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6" name="Freeform 9">
            <a:extLst>
              <a:ext uri="{FF2B5EF4-FFF2-40B4-BE49-F238E27FC236}">
                <a16:creationId xmlns:a16="http://schemas.microsoft.com/office/drawing/2014/main" id="{072F489F-D1F6-42BD-AFBA-32CC5C3401C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6381243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preserve="1">
  <p:cSld name="Stat - Left C + Image">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4E3DFA12-C1BE-4179-AE18-386236B6A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0105A35-C7AE-4F20-8785-743C901110E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28700096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p:cSld name="Stat - Left C + Image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8" name="RuleLine - Top" hidden="1">
            <a:extLst>
              <a:ext uri="{FF2B5EF4-FFF2-40B4-BE49-F238E27FC236}">
                <a16:creationId xmlns:a16="http://schemas.microsoft.com/office/drawing/2014/main" id="{48CC82BB-7C7B-4B2E-8050-78B0D313EA1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3742942-14B5-4E42-BAEC-CFE8C1C09857}"/>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30618211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Sequence, text 3">
    <p:bg>
      <p:bgRef idx="1001">
        <a:schemeClr val="bg1"/>
      </p:bgRef>
    </p:bg>
    <p:spTree>
      <p:nvGrpSpPr>
        <p:cNvPr id="1" name=""/>
        <p:cNvGrpSpPr/>
        <p:nvPr/>
      </p:nvGrpSpPr>
      <p:grpSpPr>
        <a:xfrm>
          <a:off x="0" y="0"/>
          <a:ext cx="0" cy="0"/>
          <a:chOff x="0" y="0"/>
          <a:chExt cx="0" cy="0"/>
        </a:xfrm>
      </p:grpSpPr>
      <p:grpSp>
        <p:nvGrpSpPr>
          <p:cNvPr id="23" name="Process Graphic - 3">
            <a:extLst>
              <a:ext uri="{FF2B5EF4-FFF2-40B4-BE49-F238E27FC236}">
                <a16:creationId xmlns:a16="http://schemas.microsoft.com/office/drawing/2014/main" id="{2F60E4F1-3986-4C90-8A11-D7E520B267C3}"/>
              </a:ext>
            </a:extLst>
          </p:cNvPr>
          <p:cNvGrpSpPr/>
          <p:nvPr userDrawn="1"/>
        </p:nvGrpSpPr>
        <p:grpSpPr>
          <a:xfrm>
            <a:off x="667265" y="2150997"/>
            <a:ext cx="10099699" cy="974587"/>
            <a:chOff x="1066799" y="2150998"/>
            <a:chExt cx="8450427" cy="640080"/>
          </a:xfrm>
          <a:solidFill>
            <a:schemeClr val="accent1"/>
          </a:solidFill>
        </p:grpSpPr>
        <p:sp>
          <p:nvSpPr>
            <p:cNvPr id="28" name="Phase/Step 3">
              <a:extLst>
                <a:ext uri="{FF2B5EF4-FFF2-40B4-BE49-F238E27FC236}">
                  <a16:creationId xmlns:a16="http://schemas.microsoft.com/office/drawing/2014/main" id="{7D16EA48-4D7D-495C-A71A-E19AF60DA25D}"/>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9" name="Phase/Step 2">
              <a:extLst>
                <a:ext uri="{FF2B5EF4-FFF2-40B4-BE49-F238E27FC236}">
                  <a16:creationId xmlns:a16="http://schemas.microsoft.com/office/drawing/2014/main" id="{A414D84F-0BD4-4BA2-9F7C-27304CC25613}"/>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30" name="Phase/Step 1">
              <a:extLst>
                <a:ext uri="{FF2B5EF4-FFF2-40B4-BE49-F238E27FC236}">
                  <a16:creationId xmlns:a16="http://schemas.microsoft.com/office/drawing/2014/main" id="{8B907054-8DF6-4256-B67E-51C5A4CDCEEB}"/>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grpSp>
        <p:nvGrpSpPr>
          <p:cNvPr id="5" name="Process Graphic - 3"/>
          <p:cNvGrpSpPr/>
          <p:nvPr/>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1"/>
            <a:ext cx="10058399" cy="578151"/>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cxnSp>
        <p:nvCxnSpPr>
          <p:cNvPr id="31" name="RuleLine - Mid" hidden="1">
            <a:extLst>
              <a:ext uri="{FF2B5EF4-FFF2-40B4-BE49-F238E27FC236}">
                <a16:creationId xmlns:a16="http://schemas.microsoft.com/office/drawing/2014/main" id="{500425CD-8E78-41FA-8373-4D3DD8C3755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19D41FB9-4AF9-4DF3-8626-25DA4184CD0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73108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Sequence, text 3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9610"/>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grpSp>
        <p:nvGrpSpPr>
          <p:cNvPr id="23" name="Process Graphic - 3">
            <a:extLst>
              <a:ext uri="{FF2B5EF4-FFF2-40B4-BE49-F238E27FC236}">
                <a16:creationId xmlns:a16="http://schemas.microsoft.com/office/drawing/2014/main" id="{A5CAAC4A-B1F4-491F-A08D-F3AA4608FCDA}"/>
              </a:ext>
            </a:extLst>
          </p:cNvPr>
          <p:cNvGrpSpPr/>
          <p:nvPr userDrawn="1"/>
        </p:nvGrpSpPr>
        <p:grpSpPr>
          <a:xfrm>
            <a:off x="667265" y="2150997"/>
            <a:ext cx="10099699" cy="974587"/>
            <a:chOff x="1066799" y="2150998"/>
            <a:chExt cx="8450427" cy="640080"/>
          </a:xfrm>
          <a:solidFill>
            <a:schemeClr val="accent4"/>
          </a:solidFill>
        </p:grpSpPr>
        <p:sp>
          <p:nvSpPr>
            <p:cNvPr id="28" name="Phase/Step 3">
              <a:extLst>
                <a:ext uri="{FF2B5EF4-FFF2-40B4-BE49-F238E27FC236}">
                  <a16:creationId xmlns:a16="http://schemas.microsoft.com/office/drawing/2014/main" id="{1A39FD5E-2D44-46F0-B8D4-BFA665A0095A}"/>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9" name="Phase/Step 2">
              <a:extLst>
                <a:ext uri="{FF2B5EF4-FFF2-40B4-BE49-F238E27FC236}">
                  <a16:creationId xmlns:a16="http://schemas.microsoft.com/office/drawing/2014/main" id="{7321C758-E41D-4113-AAAD-5CB1DE85A1CE}"/>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30" name="Phase/Step 1">
              <a:extLst>
                <a:ext uri="{FF2B5EF4-FFF2-40B4-BE49-F238E27FC236}">
                  <a16:creationId xmlns:a16="http://schemas.microsoft.com/office/drawing/2014/main" id="{210B688B-00B0-45C3-B4CA-3636DB898502}"/>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31" name="RuleLine - Mid" hidden="1">
            <a:extLst>
              <a:ext uri="{FF2B5EF4-FFF2-40B4-BE49-F238E27FC236}">
                <a16:creationId xmlns:a16="http://schemas.microsoft.com/office/drawing/2014/main" id="{30782B1E-0616-485E-9D5A-46B07265A4C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B0C2A871-40D7-4422-B1A0-C56170B9B58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15157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2"/>
            <a:ext cx="10058399" cy="569272"/>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grpSp>
        <p:nvGrpSpPr>
          <p:cNvPr id="21" name="Process Graphic - 3">
            <a:extLst>
              <a:ext uri="{FF2B5EF4-FFF2-40B4-BE49-F238E27FC236}">
                <a16:creationId xmlns:a16="http://schemas.microsoft.com/office/drawing/2014/main" id="{80ADFBD8-C031-461E-8932-A46AC89EFE9B}"/>
              </a:ext>
            </a:extLst>
          </p:cNvPr>
          <p:cNvGrpSpPr/>
          <p:nvPr userDrawn="1"/>
        </p:nvGrpSpPr>
        <p:grpSpPr>
          <a:xfrm>
            <a:off x="667264" y="2150997"/>
            <a:ext cx="10051535" cy="974587"/>
            <a:chOff x="1066799" y="2150998"/>
            <a:chExt cx="5660268" cy="640080"/>
          </a:xfrm>
          <a:solidFill>
            <a:schemeClr val="accent4"/>
          </a:solidFill>
        </p:grpSpPr>
        <p:sp>
          <p:nvSpPr>
            <p:cNvPr id="23" name="Phase/Step 2">
              <a:extLst>
                <a:ext uri="{FF2B5EF4-FFF2-40B4-BE49-F238E27FC236}">
                  <a16:creationId xmlns:a16="http://schemas.microsoft.com/office/drawing/2014/main" id="{C7E5B363-8F95-4B2F-8BE4-3231CA99BD39}"/>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8" name="Phase/Step 1">
              <a:extLst>
                <a:ext uri="{FF2B5EF4-FFF2-40B4-BE49-F238E27FC236}">
                  <a16:creationId xmlns:a16="http://schemas.microsoft.com/office/drawing/2014/main" id="{3415F988-2D31-4C2B-A696-185EC16608CE}"/>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29" name="RuleLine - Mid" hidden="1">
            <a:extLst>
              <a:ext uri="{FF2B5EF4-FFF2-40B4-BE49-F238E27FC236}">
                <a16:creationId xmlns:a16="http://schemas.microsoft.com/office/drawing/2014/main" id="{4975AD6E-5908-437A-AD3B-3C56C931A67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RuleLine - Top" hidden="1">
            <a:extLst>
              <a:ext uri="{FF2B5EF4-FFF2-40B4-BE49-F238E27FC236}">
                <a16:creationId xmlns:a16="http://schemas.microsoft.com/office/drawing/2014/main" id="{A39C1698-1F50-44FE-86F7-4FA08F07CE9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reeform 19">
            <a:extLst>
              <a:ext uri="{FF2B5EF4-FFF2-40B4-BE49-F238E27FC236}">
                <a16:creationId xmlns:a16="http://schemas.microsoft.com/office/drawing/2014/main" id="{C2448A6E-8BDB-4B1E-8869-779E3C6272D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2447248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0"/>
            <a:ext cx="6167376"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2383009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Sequence, text 2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470732"/>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grpSp>
        <p:nvGrpSpPr>
          <p:cNvPr id="15" name="Process Graphic - 3">
            <a:extLst>
              <a:ext uri="{FF2B5EF4-FFF2-40B4-BE49-F238E27FC236}">
                <a16:creationId xmlns:a16="http://schemas.microsoft.com/office/drawing/2014/main" id="{D98F8966-C716-4EFC-B1FD-4693A5738FBC}"/>
              </a:ext>
            </a:extLst>
          </p:cNvPr>
          <p:cNvGrpSpPr/>
          <p:nvPr userDrawn="1"/>
        </p:nvGrpSpPr>
        <p:grpSpPr>
          <a:xfrm>
            <a:off x="667264" y="2150997"/>
            <a:ext cx="10051535" cy="974587"/>
            <a:chOff x="1066799" y="2150998"/>
            <a:chExt cx="5660268" cy="640080"/>
          </a:xfrm>
          <a:solidFill>
            <a:schemeClr val="accent4"/>
          </a:solidFill>
        </p:grpSpPr>
        <p:sp>
          <p:nvSpPr>
            <p:cNvPr id="20" name="Phase/Step 2">
              <a:extLst>
                <a:ext uri="{FF2B5EF4-FFF2-40B4-BE49-F238E27FC236}">
                  <a16:creationId xmlns:a16="http://schemas.microsoft.com/office/drawing/2014/main" id="{29A11D85-53BE-4491-AFC3-761FA6828DBF}"/>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1" name="Phase/Step 1">
              <a:extLst>
                <a:ext uri="{FF2B5EF4-FFF2-40B4-BE49-F238E27FC236}">
                  <a16:creationId xmlns:a16="http://schemas.microsoft.com/office/drawing/2014/main" id="{92485FE8-C5AC-47B0-8BB1-C4F6F2B7F69F}"/>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cxnSp>
        <p:nvCxnSpPr>
          <p:cNvPr id="23" name="RuleLine - Mid" hidden="1">
            <a:extLst>
              <a:ext uri="{FF2B5EF4-FFF2-40B4-BE49-F238E27FC236}">
                <a16:creationId xmlns:a16="http://schemas.microsoft.com/office/drawing/2014/main" id="{2FAA2B14-B99A-4931-9572-6A8A383917D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a:extLst>
              <a:ext uri="{FF2B5EF4-FFF2-40B4-BE49-F238E27FC236}">
                <a16:creationId xmlns:a16="http://schemas.microsoft.com/office/drawing/2014/main" id="{B6205F49-E990-4E7D-97C0-04F7A1490F9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31019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a:t>
            </a:r>
            <a:br>
              <a:rPr lang="en-US" sz="1800" dirty="0">
                <a:solidFill>
                  <a:schemeClr val="tx2"/>
                </a:solidFill>
              </a:rPr>
            </a:br>
            <a:r>
              <a:rPr lang="en-US" sz="1200" dirty="0">
                <a:solidFill>
                  <a:schemeClr val="tx2"/>
                </a:solidFill>
              </a:rPr>
              <a:t>©2021 Moss Adams LLP</a:t>
            </a:r>
          </a:p>
        </p:txBody>
      </p:sp>
      <p:cxnSp>
        <p:nvCxnSpPr>
          <p:cNvPr id="7" name="RuleLine - Mid" hidden="1">
            <a:extLst>
              <a:ext uri="{FF2B5EF4-FFF2-40B4-BE49-F238E27FC236}">
                <a16:creationId xmlns:a16="http://schemas.microsoft.com/office/drawing/2014/main" id="{2D7333C9-79F0-4E70-94F6-EB75B95FB35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F1556C40-B915-4D63-87D9-311C83F735B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1">
            <a:extLst>
              <a:ext uri="{FF2B5EF4-FFF2-40B4-BE49-F238E27FC236}">
                <a16:creationId xmlns:a16="http://schemas.microsoft.com/office/drawing/2014/main" id="{98B04145-7115-4310-8860-905C71AC3B9E}"/>
              </a:ext>
            </a:extLst>
          </p:cNvPr>
          <p:cNvSpPr>
            <a:spLocks noGrp="1"/>
          </p:cNvSpPr>
          <p:nvPr>
            <p:ph type="ftr" sz="quarter" idx="10"/>
          </p:nvPr>
        </p:nvSpPr>
        <p:spPr>
          <a:xfrm rot="5400000">
            <a:off x="2050430" y="4438031"/>
            <a:ext cx="380998" cy="3544539"/>
          </a:xfrm>
        </p:spPr>
        <p:txBody>
          <a:bodyPr/>
          <a:lstStyle/>
          <a:p>
            <a:r>
              <a:rPr lang="en-US" dirty="0"/>
              <a:t>[ to edit Footer; go "Insert" (tab) &gt; "Header &amp; Footer" ]</a:t>
            </a:r>
          </a:p>
        </p:txBody>
      </p:sp>
      <p:sp>
        <p:nvSpPr>
          <p:cNvPr id="10" name="Slide Number Placeholder 2">
            <a:extLst>
              <a:ext uri="{FF2B5EF4-FFF2-40B4-BE49-F238E27FC236}">
                <a16:creationId xmlns:a16="http://schemas.microsoft.com/office/drawing/2014/main" id="{AE8AFE2B-44DB-4115-AA92-3847F4B78C88}"/>
              </a:ext>
            </a:extLst>
          </p:cNvPr>
          <p:cNvSpPr>
            <a:spLocks noGrp="1"/>
          </p:cNvSpPr>
          <p:nvPr>
            <p:ph type="sldNum" sz="quarter" idx="11"/>
          </p:nvPr>
        </p:nvSpPr>
        <p:spPr>
          <a:xfrm>
            <a:off x="0" y="6019801"/>
            <a:ext cx="385536" cy="381000"/>
          </a:xfrm>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9570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 name="RuleLine - Mid" hidden="1">
            <a:extLst>
              <a:ext uri="{FF2B5EF4-FFF2-40B4-BE49-F238E27FC236}">
                <a16:creationId xmlns:a16="http://schemas.microsoft.com/office/drawing/2014/main" id="{85A8D106-E2CE-48C2-9610-36C3DC8D766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ED36D66E-6B27-451A-9A45-0432C25F3F8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01134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9302CDAD-5304-4F19-976D-357B303F051C}"/>
              </a:ext>
            </a:extLst>
          </p:cNvPr>
          <p:cNvGrpSpPr>
            <a:grpSpLocks noChangeAspect="1"/>
          </p:cNvGrpSpPr>
          <p:nvPr userDrawn="1"/>
        </p:nvGrpSpPr>
        <p:grpSpPr>
          <a:xfrm>
            <a:off x="5892800" y="527906"/>
            <a:ext cx="4482835" cy="5204748"/>
            <a:chOff x="5535718" y="1273659"/>
            <a:chExt cx="3455988" cy="4044792"/>
          </a:xfrm>
        </p:grpSpPr>
        <p:grpSp>
          <p:nvGrpSpPr>
            <p:cNvPr id="33" name="GraphicText - Thank You">
              <a:extLst>
                <a:ext uri="{FF2B5EF4-FFF2-40B4-BE49-F238E27FC236}">
                  <a16:creationId xmlns:a16="http://schemas.microsoft.com/office/drawing/2014/main" id="{63F50843-8B13-472B-BF24-C493F355EBB1}"/>
                </a:ext>
              </a:extLst>
            </p:cNvPr>
            <p:cNvGrpSpPr/>
            <p:nvPr/>
          </p:nvGrpSpPr>
          <p:grpSpPr>
            <a:xfrm>
              <a:off x="5535718" y="3275339"/>
              <a:ext cx="3455988" cy="2043112"/>
              <a:chOff x="4251325" y="3941763"/>
              <a:chExt cx="3455988" cy="2043112"/>
            </a:xfrm>
            <a:solidFill>
              <a:schemeClr val="accent2"/>
            </a:solidFill>
          </p:grpSpPr>
          <p:sp>
            <p:nvSpPr>
              <p:cNvPr id="35" name="U">
                <a:extLst>
                  <a:ext uri="{FF2B5EF4-FFF2-40B4-BE49-F238E27FC236}">
                    <a16:creationId xmlns:a16="http://schemas.microsoft.com/office/drawing/2014/main" id="{1861E22D-BBA6-49EC-A23E-6D4170B63C78}"/>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6" name="O">
                <a:extLst>
                  <a:ext uri="{FF2B5EF4-FFF2-40B4-BE49-F238E27FC236}">
                    <a16:creationId xmlns:a16="http://schemas.microsoft.com/office/drawing/2014/main" id="{BC90785C-AE34-4A37-81E3-01D1F7CC6DCD}"/>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7" name="Y">
                <a:extLst>
                  <a:ext uri="{FF2B5EF4-FFF2-40B4-BE49-F238E27FC236}">
                    <a16:creationId xmlns:a16="http://schemas.microsoft.com/office/drawing/2014/main" id="{E6D38FF8-5593-4B3C-871F-CAA5DC2DF853}"/>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8" name="K">
                <a:extLst>
                  <a:ext uri="{FF2B5EF4-FFF2-40B4-BE49-F238E27FC236}">
                    <a16:creationId xmlns:a16="http://schemas.microsoft.com/office/drawing/2014/main" id="{E55EC69C-811C-41E5-AC2A-C78CA362CDC8}"/>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9" name="N">
                <a:extLst>
                  <a:ext uri="{FF2B5EF4-FFF2-40B4-BE49-F238E27FC236}">
                    <a16:creationId xmlns:a16="http://schemas.microsoft.com/office/drawing/2014/main" id="{337899D5-7DDC-41FB-A4DF-D5B250C7B7D4}"/>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0" name="A">
                <a:extLst>
                  <a:ext uri="{FF2B5EF4-FFF2-40B4-BE49-F238E27FC236}">
                    <a16:creationId xmlns:a16="http://schemas.microsoft.com/office/drawing/2014/main" id="{C8D91E2F-BBD8-4576-B758-814003E925D4}"/>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1" name="H">
                <a:extLst>
                  <a:ext uri="{FF2B5EF4-FFF2-40B4-BE49-F238E27FC236}">
                    <a16:creationId xmlns:a16="http://schemas.microsoft.com/office/drawing/2014/main" id="{21FF92EB-ACC4-474D-8765-F3DF29398309}"/>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2" name="T">
                <a:extLst>
                  <a:ext uri="{FF2B5EF4-FFF2-40B4-BE49-F238E27FC236}">
                    <a16:creationId xmlns:a16="http://schemas.microsoft.com/office/drawing/2014/main" id="{6570F361-D2C4-486B-BDCA-1AA8AA12313A}"/>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34" name="LogoMark">
              <a:extLst>
                <a:ext uri="{FF2B5EF4-FFF2-40B4-BE49-F238E27FC236}">
                  <a16:creationId xmlns:a16="http://schemas.microsoft.com/office/drawing/2014/main" id="{F48063D7-3C70-4DEA-B439-D2A18F892F56}"/>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3" name="RuleLine - Mid" hidden="1">
            <a:extLst>
              <a:ext uri="{FF2B5EF4-FFF2-40B4-BE49-F238E27FC236}">
                <a16:creationId xmlns:a16="http://schemas.microsoft.com/office/drawing/2014/main" id="{EC9A9126-C7EE-403B-9AF6-DED182A6F6B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BAA11665-28C5-487A-BE40-551B96A1024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4135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66FFB7E1-F695-47F8-AB42-5CB62F7191EF}"/>
              </a:ext>
            </a:extLst>
          </p:cNvPr>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33" name="GraphicText - Thank You">
              <a:extLst>
                <a:ext uri="{FF2B5EF4-FFF2-40B4-BE49-F238E27FC236}">
                  <a16:creationId xmlns:a16="http://schemas.microsoft.com/office/drawing/2014/main" id="{0FFB1941-51DF-431B-9C21-08378F084086}"/>
                </a:ext>
              </a:extLst>
            </p:cNvPr>
            <p:cNvGrpSpPr/>
            <p:nvPr/>
          </p:nvGrpSpPr>
          <p:grpSpPr>
            <a:xfrm>
              <a:off x="5535718" y="3275339"/>
              <a:ext cx="3455988" cy="2043112"/>
              <a:chOff x="4251325" y="3941763"/>
              <a:chExt cx="3455988" cy="2043112"/>
            </a:xfrm>
            <a:grpFill/>
          </p:grpSpPr>
          <p:sp>
            <p:nvSpPr>
              <p:cNvPr id="35" name="U">
                <a:extLst>
                  <a:ext uri="{FF2B5EF4-FFF2-40B4-BE49-F238E27FC236}">
                    <a16:creationId xmlns:a16="http://schemas.microsoft.com/office/drawing/2014/main" id="{61F79103-9DD0-4C5F-80D8-905C7F2B44F4}"/>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6" name="O">
                <a:extLst>
                  <a:ext uri="{FF2B5EF4-FFF2-40B4-BE49-F238E27FC236}">
                    <a16:creationId xmlns:a16="http://schemas.microsoft.com/office/drawing/2014/main" id="{84D32E4C-CD46-4600-AC6E-F72F9EF35CDB}"/>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7" name="Y">
                <a:extLst>
                  <a:ext uri="{FF2B5EF4-FFF2-40B4-BE49-F238E27FC236}">
                    <a16:creationId xmlns:a16="http://schemas.microsoft.com/office/drawing/2014/main" id="{20C909FA-7D23-43A0-A54D-37CC78418AE1}"/>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8" name="K">
                <a:extLst>
                  <a:ext uri="{FF2B5EF4-FFF2-40B4-BE49-F238E27FC236}">
                    <a16:creationId xmlns:a16="http://schemas.microsoft.com/office/drawing/2014/main" id="{0C459369-2507-4C2F-A6D9-C8F6A1D117D0}"/>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9" name="N">
                <a:extLst>
                  <a:ext uri="{FF2B5EF4-FFF2-40B4-BE49-F238E27FC236}">
                    <a16:creationId xmlns:a16="http://schemas.microsoft.com/office/drawing/2014/main" id="{D893E10F-92A1-47A0-8E71-0E59BEB3327C}"/>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0" name="A">
                <a:extLst>
                  <a:ext uri="{FF2B5EF4-FFF2-40B4-BE49-F238E27FC236}">
                    <a16:creationId xmlns:a16="http://schemas.microsoft.com/office/drawing/2014/main" id="{A9ACAA5C-FCEC-46D6-B255-30C2DF3C2942}"/>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1" name="H">
                <a:extLst>
                  <a:ext uri="{FF2B5EF4-FFF2-40B4-BE49-F238E27FC236}">
                    <a16:creationId xmlns:a16="http://schemas.microsoft.com/office/drawing/2014/main" id="{A10F38E1-7041-4652-B05C-B9548FB48A36}"/>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42" name="T">
                <a:extLst>
                  <a:ext uri="{FF2B5EF4-FFF2-40B4-BE49-F238E27FC236}">
                    <a16:creationId xmlns:a16="http://schemas.microsoft.com/office/drawing/2014/main" id="{2FEF38A5-C76D-4F9D-9D6F-47BC6F60B05D}"/>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34" name="LogoMark">
              <a:extLst>
                <a:ext uri="{FF2B5EF4-FFF2-40B4-BE49-F238E27FC236}">
                  <a16:creationId xmlns:a16="http://schemas.microsoft.com/office/drawing/2014/main" id="{2DB1D730-8776-4531-A2C9-C51EB0AE6E49}"/>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a:t>
            </a:r>
            <a:br>
              <a:rPr lang="en-US" sz="1800" dirty="0">
                <a:solidFill>
                  <a:schemeClr val="tx2"/>
                </a:solidFill>
              </a:rPr>
            </a:br>
            <a:r>
              <a:rPr lang="en-US" sz="1200" dirty="0">
                <a:solidFill>
                  <a:schemeClr val="tx2"/>
                </a:solidFill>
              </a:rPr>
              <a:t>©2021 Moss Adams LLP</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3" name="RuleLine - Mid" hidden="1">
            <a:extLst>
              <a:ext uri="{FF2B5EF4-FFF2-40B4-BE49-F238E27FC236}">
                <a16:creationId xmlns:a16="http://schemas.microsoft.com/office/drawing/2014/main" id="{AB9925EC-C865-4824-B444-8EBCE23DF30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61EEED75-AD1F-4BE0-99D1-754D4798218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35594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cxnSp>
        <p:nvCxnSpPr>
          <p:cNvPr id="8" name="RuleLine - Top">
            <a:extLst>
              <a:ext uri="{FF2B5EF4-FFF2-40B4-BE49-F238E27FC236}">
                <a16:creationId xmlns:a16="http://schemas.microsoft.com/office/drawing/2014/main" id="{F0883F00-B59A-4CDC-B184-5F214DB2FB0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C33386B-F093-44E4-9643-FF7FBFA2081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61721B85-71EF-48A3-969C-37E8D8F85FB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61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lvl1pPr>
              <a:defRPr>
                <a:solidFill>
                  <a:schemeClr val="tx2"/>
                </a:solidFill>
              </a:defRPr>
            </a:lvl1pPr>
          </a:lstStyle>
          <a:p>
            <a:r>
              <a:rPr lang="en-US"/>
              <a:t>Click to edit Master title style</a:t>
            </a:r>
            <a:endParaRPr lang="en-US" dirty="0"/>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cxnSp>
        <p:nvCxnSpPr>
          <p:cNvPr id="8" name="RuleLine - Top">
            <a:extLst>
              <a:ext uri="{FF2B5EF4-FFF2-40B4-BE49-F238E27FC236}">
                <a16:creationId xmlns:a16="http://schemas.microsoft.com/office/drawing/2014/main" id="{5FF9E127-571C-473B-B1E2-66223E7EACE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0A326555-E8C0-4ED9-A1F6-CAB920271EE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DE9AF394-6801-4058-800B-AF7D61B2282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97696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1F01DEF7-2749-41C4-A53A-BE67DC8BF82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6235127-A22E-4670-B5BD-84A9A849BDF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1BFFAFA-4CE5-4070-8B1B-1FE58DB79A2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753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10" name="RuleLine - Top">
            <a:extLst>
              <a:ext uri="{FF2B5EF4-FFF2-40B4-BE49-F238E27FC236}">
                <a16:creationId xmlns:a16="http://schemas.microsoft.com/office/drawing/2014/main" id="{14021F89-3EBB-4875-A780-C8F1A9E67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2C62672D-6C69-4D40-AC87-F1E9B80DFF2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4C8B9D55-75C4-4FA9-9AE5-7D79928245B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550413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711E40D-DF63-4915-B615-71C4676D3BC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6D5E0368-F47C-4F4B-8A17-72071EB5AB0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5920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96724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7084B5CE-97FF-4131-B539-755A2C52A47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175EF40B-247F-47E4-AA41-6639F7911A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22945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STATS (G) - Deep Expertise 1">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20" name="Text Placeholder 4">
            <a:extLst>
              <a:ext uri="{FF2B5EF4-FFF2-40B4-BE49-F238E27FC236}">
                <a16:creationId xmlns:a16="http://schemas.microsoft.com/office/drawing/2014/main" id="{85340FEC-3986-4310-83A5-5DE1D0260D8B}"/>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8" name="Picture-CraterLake">
            <a:extLst>
              <a:ext uri="{FF2B5EF4-FFF2-40B4-BE49-F238E27FC236}">
                <a16:creationId xmlns:a16="http://schemas.microsoft.com/office/drawing/2014/main" id="{857E5D41-93C9-46EE-A078-E811D756A12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19" name="RuleLine - Top" hidden="1">
            <a:extLst>
              <a:ext uri="{FF2B5EF4-FFF2-40B4-BE49-F238E27FC236}">
                <a16:creationId xmlns:a16="http://schemas.microsoft.com/office/drawing/2014/main" id="{43708780-020F-4873-A537-001DCDE4E3E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StatConnector 1">
            <a:extLst>
              <a:ext uri="{FF2B5EF4-FFF2-40B4-BE49-F238E27FC236}">
                <a16:creationId xmlns:a16="http://schemas.microsoft.com/office/drawing/2014/main" id="{0C2EDF4B-97F2-4BB4-A4E1-0137BCB30138}"/>
              </a:ext>
            </a:extLst>
          </p:cNvPr>
          <p:cNvGrpSpPr/>
          <p:nvPr userDrawn="1"/>
        </p:nvGrpSpPr>
        <p:grpSpPr>
          <a:xfrm rot="16200000" flipH="1">
            <a:off x="4564614" y="3053085"/>
            <a:ext cx="5041671" cy="404082"/>
            <a:chOff x="4545252" y="3114947"/>
            <a:chExt cx="1918325" cy="135459"/>
          </a:xfrm>
        </p:grpSpPr>
        <p:cxnSp>
          <p:nvCxnSpPr>
            <p:cNvPr id="22" name="Stat-Bar">
              <a:extLst>
                <a:ext uri="{FF2B5EF4-FFF2-40B4-BE49-F238E27FC236}">
                  <a16:creationId xmlns:a16="http://schemas.microsoft.com/office/drawing/2014/main" id="{E1B0C37A-AB08-44A1-8039-382AE39C8AF7}"/>
                </a:ext>
              </a:extLst>
            </p:cNvP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DE82B4C9-DE42-45FA-B056-39897ACCB3C2}"/>
                </a:ext>
              </a:extLst>
            </p:cNvPr>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DEEP">
            <a:extLst>
              <a:ext uri="{FF2B5EF4-FFF2-40B4-BE49-F238E27FC236}">
                <a16:creationId xmlns:a16="http://schemas.microsoft.com/office/drawing/2014/main" id="{3BB460AA-2E62-4D9D-9F10-0731D673FA5C}"/>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5" name="P">
              <a:extLst>
                <a:ext uri="{FF2B5EF4-FFF2-40B4-BE49-F238E27FC236}">
                  <a16:creationId xmlns:a16="http://schemas.microsoft.com/office/drawing/2014/main" id="{5C927FC5-23AD-41A3-BDA2-22FA1C4074DA}"/>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E">
              <a:extLst>
                <a:ext uri="{FF2B5EF4-FFF2-40B4-BE49-F238E27FC236}">
                  <a16:creationId xmlns:a16="http://schemas.microsoft.com/office/drawing/2014/main" id="{1ABE50CF-2142-4157-B68B-F48C636FB637}"/>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E">
              <a:extLst>
                <a:ext uri="{FF2B5EF4-FFF2-40B4-BE49-F238E27FC236}">
                  <a16:creationId xmlns:a16="http://schemas.microsoft.com/office/drawing/2014/main" id="{254A3104-9DD0-4B6F-9051-F0AD15676386}"/>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D">
              <a:extLst>
                <a:ext uri="{FF2B5EF4-FFF2-40B4-BE49-F238E27FC236}">
                  <a16:creationId xmlns:a16="http://schemas.microsoft.com/office/drawing/2014/main" id="{5BB7E987-EDD3-4FD1-8321-C996A47F573D}"/>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1" name="Reach">
            <a:extLst>
              <a:ext uri="{FF2B5EF4-FFF2-40B4-BE49-F238E27FC236}">
                <a16:creationId xmlns:a16="http://schemas.microsoft.com/office/drawing/2014/main" id="{3414EE6C-3E53-4D8C-B18C-64B3732A883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2" name="Text - GrandCanyon">
            <a:extLst>
              <a:ext uri="{FF2B5EF4-FFF2-40B4-BE49-F238E27FC236}">
                <a16:creationId xmlns:a16="http://schemas.microsoft.com/office/drawing/2014/main" id="{C2FD0D56-95D0-42C1-AD0B-737CA6BB29E6}"/>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2751209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24"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Reach">
            <a:extLst>
              <a:ext uri="{FF2B5EF4-FFF2-40B4-BE49-F238E27FC236}">
                <a16:creationId xmlns:a16="http://schemas.microsoft.com/office/drawing/2014/main" id="{B8B09E0F-2CF4-48C3-874D-22423C85847C}"/>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1" name="Text Placeholder 4">
            <a:extLst>
              <a:ext uri="{FF2B5EF4-FFF2-40B4-BE49-F238E27FC236}">
                <a16:creationId xmlns:a16="http://schemas.microsoft.com/office/drawing/2014/main" id="{8DD63219-B08B-46C6-9DF0-EB4861C8F1E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9" name="Picture-CraterLake">
            <a:extLst>
              <a:ext uri="{FF2B5EF4-FFF2-40B4-BE49-F238E27FC236}">
                <a16:creationId xmlns:a16="http://schemas.microsoft.com/office/drawing/2014/main" id="{FEDAC8B8-28C9-49CC-BE2A-784E51AE77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2" name="RuleLine - Top" hidden="1">
            <a:extLst>
              <a:ext uri="{FF2B5EF4-FFF2-40B4-BE49-F238E27FC236}">
                <a16:creationId xmlns:a16="http://schemas.microsoft.com/office/drawing/2014/main" id="{54C6EB8D-094F-4B7F-9077-1DF845BFBE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Stat 1">
            <a:extLst>
              <a:ext uri="{FF2B5EF4-FFF2-40B4-BE49-F238E27FC236}">
                <a16:creationId xmlns:a16="http://schemas.microsoft.com/office/drawing/2014/main" id="{103B6510-F2EA-49E1-8DDC-3A5C1412CA5B}"/>
              </a:ext>
            </a:extLst>
          </p:cNvPr>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25" name="DEEP">
            <a:extLst>
              <a:ext uri="{FF2B5EF4-FFF2-40B4-BE49-F238E27FC236}">
                <a16:creationId xmlns:a16="http://schemas.microsoft.com/office/drawing/2014/main" id="{86DB8E10-86E2-4D94-8522-871560BB441A}"/>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6" name="P">
              <a:extLst>
                <a:ext uri="{FF2B5EF4-FFF2-40B4-BE49-F238E27FC236}">
                  <a16:creationId xmlns:a16="http://schemas.microsoft.com/office/drawing/2014/main" id="{9BB426E8-8675-4EE1-9BDF-28245A991CBC}"/>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E">
              <a:extLst>
                <a:ext uri="{FF2B5EF4-FFF2-40B4-BE49-F238E27FC236}">
                  <a16:creationId xmlns:a16="http://schemas.microsoft.com/office/drawing/2014/main" id="{F5A8212E-ED28-4655-A4E9-3178CA890475}"/>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E">
              <a:extLst>
                <a:ext uri="{FF2B5EF4-FFF2-40B4-BE49-F238E27FC236}">
                  <a16:creationId xmlns:a16="http://schemas.microsoft.com/office/drawing/2014/main" id="{5C986085-D7DF-4EB0-A1A0-FE7AA80EF515}"/>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D">
              <a:extLst>
                <a:ext uri="{FF2B5EF4-FFF2-40B4-BE49-F238E27FC236}">
                  <a16:creationId xmlns:a16="http://schemas.microsoft.com/office/drawing/2014/main" id="{78E0DF87-CF25-4E09-A631-51314554BBAE}"/>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1" name="Footer Placeholder 1">
            <a:extLst>
              <a:ext uri="{FF2B5EF4-FFF2-40B4-BE49-F238E27FC236}">
                <a16:creationId xmlns:a16="http://schemas.microsoft.com/office/drawing/2014/main" id="{5AA1E299-CCBF-4327-A506-FCB21DF3A0BA}"/>
              </a:ext>
            </a:extLst>
          </p:cNvPr>
          <p:cNvSpPr>
            <a:spLocks noGrp="1"/>
          </p:cNvSpPr>
          <p:nvPr>
            <p:ph type="ftr" sz="quarter" idx="30"/>
          </p:nvPr>
        </p:nvSpPr>
        <p:spPr>
          <a:xfrm rot="5400000">
            <a:off x="2050430" y="4438031"/>
            <a:ext cx="380998" cy="3544539"/>
          </a:xfrm>
        </p:spPr>
        <p:txBody>
          <a:bodyPr/>
          <a:lstStyle/>
          <a:p>
            <a:r>
              <a:rPr lang="en-US" dirty="0"/>
              <a:t>[ to edit Footer; go "Insert" (tab) &gt; "Header &amp; Footer" ]</a:t>
            </a:r>
          </a:p>
        </p:txBody>
      </p:sp>
      <p:sp>
        <p:nvSpPr>
          <p:cNvPr id="32" name="Slide Number Placeholder 2">
            <a:extLst>
              <a:ext uri="{FF2B5EF4-FFF2-40B4-BE49-F238E27FC236}">
                <a16:creationId xmlns:a16="http://schemas.microsoft.com/office/drawing/2014/main" id="{5397C42B-D265-4A91-8555-CCB7726CB6DE}"/>
              </a:ext>
            </a:extLst>
          </p:cNvPr>
          <p:cNvSpPr>
            <a:spLocks noGrp="1"/>
          </p:cNvSpPr>
          <p:nvPr>
            <p:ph type="sldNum" sz="quarter" idx="31"/>
          </p:nvPr>
        </p:nvSpPr>
        <p:spPr>
          <a:xfrm>
            <a:off x="0" y="6019801"/>
            <a:ext cx="385536" cy="381000"/>
          </a:xfrm>
        </p:spPr>
        <p:txBody>
          <a:bodyPr/>
          <a:lstStyle/>
          <a:p>
            <a:fld id="{D80659BF-CB79-4A8E-8A5E-9707540CF6F7}" type="slidenum">
              <a:rPr lang="en-US" smtClean="0"/>
              <a:pPr/>
              <a:t>‹#›</a:t>
            </a:fld>
            <a:endParaRPr lang="en-US" dirty="0"/>
          </a:p>
        </p:txBody>
      </p:sp>
      <p:sp>
        <p:nvSpPr>
          <p:cNvPr id="33" name="Text - GrandCanyon">
            <a:extLst>
              <a:ext uri="{FF2B5EF4-FFF2-40B4-BE49-F238E27FC236}">
                <a16:creationId xmlns:a16="http://schemas.microsoft.com/office/drawing/2014/main" id="{55004A42-02DE-4139-B843-9A659A94D7E0}"/>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34" name="Stat-Bar">
            <a:extLst>
              <a:ext uri="{FF2B5EF4-FFF2-40B4-BE49-F238E27FC236}">
                <a16:creationId xmlns:a16="http://schemas.microsoft.com/office/drawing/2014/main" id="{ACEA7CF3-320E-4A73-A609-FAE5A287873C}"/>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ach">
            <a:extLst>
              <a:ext uri="{FF2B5EF4-FFF2-40B4-BE49-F238E27FC236}">
                <a16:creationId xmlns:a16="http://schemas.microsoft.com/office/drawing/2014/main" id="{3FD93334-419B-4AFD-8ED1-218620D0F8A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2580387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cxnSp>
        <p:nvCxnSpPr>
          <p:cNvPr id="28"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ach">
            <a:extLst>
              <a:ext uri="{FF2B5EF4-FFF2-40B4-BE49-F238E27FC236}">
                <a16:creationId xmlns:a16="http://schemas.microsoft.com/office/drawing/2014/main" id="{6A77D979-2EE4-4A34-92AC-DCD1F59D704A}"/>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1" name="Text Placeholder 4">
            <a:extLst>
              <a:ext uri="{FF2B5EF4-FFF2-40B4-BE49-F238E27FC236}">
                <a16:creationId xmlns:a16="http://schemas.microsoft.com/office/drawing/2014/main" id="{B11B84D7-6927-47A2-BEB2-6264F36B7A6E}"/>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3" name="Picture - CraterLake">
            <a:extLst>
              <a:ext uri="{FF2B5EF4-FFF2-40B4-BE49-F238E27FC236}">
                <a16:creationId xmlns:a16="http://schemas.microsoft.com/office/drawing/2014/main" id="{FE589776-EFC1-4CCD-B00A-CA5A89099D4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24" name="RuleLine - Top" hidden="1">
            <a:extLst>
              <a:ext uri="{FF2B5EF4-FFF2-40B4-BE49-F238E27FC236}">
                <a16:creationId xmlns:a16="http://schemas.microsoft.com/office/drawing/2014/main" id="{2827385B-6A07-4BDD-AB6D-8D7F5F2E45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3F3414D1-3DDD-431F-9BB8-B3AEBA5EC4F4}"/>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B4B636B2-E9E0-42A2-87E9-477E9D4EB3FA}"/>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779280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2"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ach">
            <a:extLst>
              <a:ext uri="{FF2B5EF4-FFF2-40B4-BE49-F238E27FC236}">
                <a16:creationId xmlns:a16="http://schemas.microsoft.com/office/drawing/2014/main" id="{2F4151DF-2FB0-471F-8069-579646ED8F1B}"/>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23" name="Text Placeholder 4">
            <a:extLst>
              <a:ext uri="{FF2B5EF4-FFF2-40B4-BE49-F238E27FC236}">
                <a16:creationId xmlns:a16="http://schemas.microsoft.com/office/drawing/2014/main" id="{7185F2FE-4962-4ADC-871F-9F4F8847ED33}"/>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5" name="Picture-CraterLake">
            <a:extLst>
              <a:ext uri="{FF2B5EF4-FFF2-40B4-BE49-F238E27FC236}">
                <a16:creationId xmlns:a16="http://schemas.microsoft.com/office/drawing/2014/main" id="{7E08A8D0-04EC-44B2-94A5-FD0301AF91D8}"/>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6" name="RuleLine - Top" hidden="1">
            <a:extLst>
              <a:ext uri="{FF2B5EF4-FFF2-40B4-BE49-F238E27FC236}">
                <a16:creationId xmlns:a16="http://schemas.microsoft.com/office/drawing/2014/main" id="{62E83D21-ABC2-40E6-954B-DF956C7ACCA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DBB27AEC-AB7B-49F0-9A87-75F53238A477}"/>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Reach">
            <a:extLst>
              <a:ext uri="{FF2B5EF4-FFF2-40B4-BE49-F238E27FC236}">
                <a16:creationId xmlns:a16="http://schemas.microsoft.com/office/drawing/2014/main" id="{B320F6F9-8710-4866-BAE1-7AF4C4B3AAE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2145709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29"/>
          </p:nvPr>
        </p:nvSpPr>
        <p:spPr/>
        <p:txBody>
          <a:bodyPr/>
          <a:lstStyle/>
          <a:p>
            <a:r>
              <a:rPr lang="en-US" dirty="0"/>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19" name="Reach">
            <a:extLst>
              <a:ext uri="{FF2B5EF4-FFF2-40B4-BE49-F238E27FC236}">
                <a16:creationId xmlns:a16="http://schemas.microsoft.com/office/drawing/2014/main" id="{93FCFD6E-C53E-438F-8FD6-61F69C282785}"/>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18" name="Text Placeholder 4">
            <a:extLst>
              <a:ext uri="{FF2B5EF4-FFF2-40B4-BE49-F238E27FC236}">
                <a16:creationId xmlns:a16="http://schemas.microsoft.com/office/drawing/2014/main" id="{4B1B9638-221B-4635-B2DF-C72A5BA2C60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0" name="Picture - GrandCanyon">
            <a:extLst>
              <a:ext uri="{FF2B5EF4-FFF2-40B4-BE49-F238E27FC236}">
                <a16:creationId xmlns:a16="http://schemas.microsoft.com/office/drawing/2014/main" id="{A980AEB8-3458-41D9-994B-A60F3B2958F1}"/>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1" name="RuleLine - Top" hidden="1">
            <a:extLst>
              <a:ext uri="{FF2B5EF4-FFF2-40B4-BE49-F238E27FC236}">
                <a16:creationId xmlns:a16="http://schemas.microsoft.com/office/drawing/2014/main" id="{BE009D1F-EE04-4FB9-B84A-AE88BF24108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3" name="StatConnector">
            <a:extLst>
              <a:ext uri="{FF2B5EF4-FFF2-40B4-BE49-F238E27FC236}">
                <a16:creationId xmlns:a16="http://schemas.microsoft.com/office/drawing/2014/main" id="{E59AC06B-1427-44A6-ACB2-95A840E279FE}"/>
              </a:ext>
            </a:extLst>
          </p:cNvPr>
          <p:cNvGrpSpPr/>
          <p:nvPr userDrawn="1"/>
        </p:nvGrpSpPr>
        <p:grpSpPr>
          <a:xfrm>
            <a:off x="4770120" y="3314491"/>
            <a:ext cx="6070600" cy="182880"/>
            <a:chOff x="4545252" y="3114947"/>
            <a:chExt cx="1294296" cy="135459"/>
          </a:xfrm>
        </p:grpSpPr>
        <p:cxnSp>
          <p:nvCxnSpPr>
            <p:cNvPr id="24" name="Stat-Bar">
              <a:extLst>
                <a:ext uri="{FF2B5EF4-FFF2-40B4-BE49-F238E27FC236}">
                  <a16:creationId xmlns:a16="http://schemas.microsoft.com/office/drawing/2014/main" id="{1F8450E5-7AB7-4814-A18C-45F167F975CD}"/>
                </a:ext>
              </a:extLst>
            </p:cNvP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at-Hash">
              <a:extLst>
                <a:ext uri="{FF2B5EF4-FFF2-40B4-BE49-F238E27FC236}">
                  <a16:creationId xmlns:a16="http://schemas.microsoft.com/office/drawing/2014/main" id="{2F4895E1-9B3B-4ACA-9FEB-74DC0A587100}"/>
                </a:ext>
              </a:extLst>
            </p:cNvPr>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 name="Text Placeholder - Stat1">
            <a:extLst>
              <a:ext uri="{FF2B5EF4-FFF2-40B4-BE49-F238E27FC236}">
                <a16:creationId xmlns:a16="http://schemas.microsoft.com/office/drawing/2014/main" id="{FFBFD2D1-F98F-4993-82E9-F89017BBDA0A}"/>
              </a:ext>
            </a:extLst>
          </p:cNvPr>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27" name="WIDE">
            <a:extLst>
              <a:ext uri="{FF2B5EF4-FFF2-40B4-BE49-F238E27FC236}">
                <a16:creationId xmlns:a16="http://schemas.microsoft.com/office/drawing/2014/main" id="{E277A2EA-78C0-49E6-A9CB-3B31ADD4A4C8}"/>
              </a:ext>
            </a:extLst>
          </p:cNvPr>
          <p:cNvGrpSpPr/>
          <p:nvPr userDrawn="1"/>
        </p:nvGrpSpPr>
        <p:grpSpPr>
          <a:xfrm>
            <a:off x="4842843" y="2171078"/>
            <a:ext cx="5813195" cy="795528"/>
            <a:chOff x="4842843" y="2184932"/>
            <a:chExt cx="5813195" cy="795528"/>
          </a:xfrm>
        </p:grpSpPr>
        <p:sp>
          <p:nvSpPr>
            <p:cNvPr id="28" name="E">
              <a:extLst>
                <a:ext uri="{FF2B5EF4-FFF2-40B4-BE49-F238E27FC236}">
                  <a16:creationId xmlns:a16="http://schemas.microsoft.com/office/drawing/2014/main" id="{FD6E78B0-313A-47E8-A9AA-DF70766D20B7}"/>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D">
              <a:extLst>
                <a:ext uri="{FF2B5EF4-FFF2-40B4-BE49-F238E27FC236}">
                  <a16:creationId xmlns:a16="http://schemas.microsoft.com/office/drawing/2014/main" id="{0F14DC77-518B-4A3D-9B5B-841B15DE804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I">
              <a:extLst>
                <a:ext uri="{FF2B5EF4-FFF2-40B4-BE49-F238E27FC236}">
                  <a16:creationId xmlns:a16="http://schemas.microsoft.com/office/drawing/2014/main" id="{A5A2811B-5EF3-458F-A8EF-F695DD597D85}"/>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W">
              <a:extLst>
                <a:ext uri="{FF2B5EF4-FFF2-40B4-BE49-F238E27FC236}">
                  <a16:creationId xmlns:a16="http://schemas.microsoft.com/office/drawing/2014/main" id="{E5979C30-99A1-4CC5-8FEB-0F6FF839B51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2" name="Text - GrandCanyon">
            <a:extLst>
              <a:ext uri="{FF2B5EF4-FFF2-40B4-BE49-F238E27FC236}">
                <a16:creationId xmlns:a16="http://schemas.microsoft.com/office/drawing/2014/main" id="{E0E082E5-C56E-455E-8BDB-D8546B78C5F0}"/>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3" name="Reach">
            <a:extLst>
              <a:ext uri="{FF2B5EF4-FFF2-40B4-BE49-F238E27FC236}">
                <a16:creationId xmlns:a16="http://schemas.microsoft.com/office/drawing/2014/main" id="{5D337F48-1394-489D-A1C6-DB022E192F00}"/>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594524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1" name="Reach">
            <a:extLst>
              <a:ext uri="{FF2B5EF4-FFF2-40B4-BE49-F238E27FC236}">
                <a16:creationId xmlns:a16="http://schemas.microsoft.com/office/drawing/2014/main" id="{E8ABE894-EB8C-4728-A949-A9ACE46C0F2D}"/>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0" name="Text Placeholder 4">
            <a:extLst>
              <a:ext uri="{FF2B5EF4-FFF2-40B4-BE49-F238E27FC236}">
                <a16:creationId xmlns:a16="http://schemas.microsoft.com/office/drawing/2014/main" id="{0ECF22F4-AB59-47B1-B063-85BC20D38469}"/>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2" name="Picture - GrandCanyon">
            <a:extLst>
              <a:ext uri="{FF2B5EF4-FFF2-40B4-BE49-F238E27FC236}">
                <a16:creationId xmlns:a16="http://schemas.microsoft.com/office/drawing/2014/main" id="{579F4AC2-5461-4C00-8C26-370EE6061ED7}"/>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3" name="RuleLine - Top" hidden="1">
            <a:extLst>
              <a:ext uri="{FF2B5EF4-FFF2-40B4-BE49-F238E27FC236}">
                <a16:creationId xmlns:a16="http://schemas.microsoft.com/office/drawing/2014/main" id="{4A296017-9592-4D2A-9E5A-A0F9E5A8BC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WIDE">
            <a:extLst>
              <a:ext uri="{FF2B5EF4-FFF2-40B4-BE49-F238E27FC236}">
                <a16:creationId xmlns:a16="http://schemas.microsoft.com/office/drawing/2014/main" id="{B152D25A-398E-450D-AD28-501E686589A8}"/>
              </a:ext>
            </a:extLst>
          </p:cNvPr>
          <p:cNvGrpSpPr/>
          <p:nvPr userDrawn="1"/>
        </p:nvGrpSpPr>
        <p:grpSpPr>
          <a:xfrm>
            <a:off x="4842843" y="2171078"/>
            <a:ext cx="5813195" cy="795528"/>
            <a:chOff x="4842843" y="2184932"/>
            <a:chExt cx="5813195" cy="795528"/>
          </a:xfrm>
        </p:grpSpPr>
        <p:sp>
          <p:nvSpPr>
            <p:cNvPr id="26" name="E">
              <a:extLst>
                <a:ext uri="{FF2B5EF4-FFF2-40B4-BE49-F238E27FC236}">
                  <a16:creationId xmlns:a16="http://schemas.microsoft.com/office/drawing/2014/main" id="{4696A861-7C18-4782-A740-0C6B9507F02A}"/>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D">
              <a:extLst>
                <a:ext uri="{FF2B5EF4-FFF2-40B4-BE49-F238E27FC236}">
                  <a16:creationId xmlns:a16="http://schemas.microsoft.com/office/drawing/2014/main" id="{DA5EB013-BD48-4FED-94E5-80ABF1E1915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I">
              <a:extLst>
                <a:ext uri="{FF2B5EF4-FFF2-40B4-BE49-F238E27FC236}">
                  <a16:creationId xmlns:a16="http://schemas.microsoft.com/office/drawing/2014/main" id="{9CFC2E37-5BEB-48C4-AFCA-A59E18C0DB3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W">
              <a:extLst>
                <a:ext uri="{FF2B5EF4-FFF2-40B4-BE49-F238E27FC236}">
                  <a16:creationId xmlns:a16="http://schemas.microsoft.com/office/drawing/2014/main" id="{13D8E852-3A6B-4C92-AB9D-F0BDD0E422C8}"/>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0" name="Text - GrandCanyon">
            <a:extLst>
              <a:ext uri="{FF2B5EF4-FFF2-40B4-BE49-F238E27FC236}">
                <a16:creationId xmlns:a16="http://schemas.microsoft.com/office/drawing/2014/main" id="{1951BEAC-2DCC-459D-AEA6-071246942D0A}"/>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1" name="Reach">
            <a:extLst>
              <a:ext uri="{FF2B5EF4-FFF2-40B4-BE49-F238E27FC236}">
                <a16:creationId xmlns:a16="http://schemas.microsoft.com/office/drawing/2014/main" id="{F4AFE329-8171-46D9-BA13-4F8A52F3B8E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3836435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p:cSld name="STATS (G) - Wide Reach 3">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4" name="Reach">
            <a:extLst>
              <a:ext uri="{FF2B5EF4-FFF2-40B4-BE49-F238E27FC236}">
                <a16:creationId xmlns:a16="http://schemas.microsoft.com/office/drawing/2014/main" id="{553EC28B-39DE-4E69-889C-056F3670A55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3" name="Text Placeholder 4">
            <a:extLst>
              <a:ext uri="{FF2B5EF4-FFF2-40B4-BE49-F238E27FC236}">
                <a16:creationId xmlns:a16="http://schemas.microsoft.com/office/drawing/2014/main" id="{F63A3BBC-D55D-4BD4-B2CA-376B0442CF89}"/>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5" name="Picture - GrandCanyon">
            <a:extLst>
              <a:ext uri="{FF2B5EF4-FFF2-40B4-BE49-F238E27FC236}">
                <a16:creationId xmlns:a16="http://schemas.microsoft.com/office/drawing/2014/main" id="{C32AA1AC-0585-4857-B181-5D5D29FAD53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6" name="RuleLine - Top" hidden="1">
            <a:extLst>
              <a:ext uri="{FF2B5EF4-FFF2-40B4-BE49-F238E27FC236}">
                <a16:creationId xmlns:a16="http://schemas.microsoft.com/office/drawing/2014/main" id="{30094A74-6B27-4799-BD95-69F30A35FD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3">
            <a:extLst>
              <a:ext uri="{FF2B5EF4-FFF2-40B4-BE49-F238E27FC236}">
                <a16:creationId xmlns:a16="http://schemas.microsoft.com/office/drawing/2014/main" id="{BCAD9FA6-9FAB-4543-A512-7F1C83316EDA}"/>
              </a:ext>
            </a:extLst>
          </p:cNvPr>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2">
            <a:extLst>
              <a:ext uri="{FF2B5EF4-FFF2-40B4-BE49-F238E27FC236}">
                <a16:creationId xmlns:a16="http://schemas.microsoft.com/office/drawing/2014/main" id="{13A9ECA9-3903-43D1-A737-74A4CD4CF2AE}"/>
              </a:ext>
            </a:extLst>
          </p:cNvPr>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1">
            <a:extLst>
              <a:ext uri="{FF2B5EF4-FFF2-40B4-BE49-F238E27FC236}">
                <a16:creationId xmlns:a16="http://schemas.microsoft.com/office/drawing/2014/main" id="{F003368D-4211-4C5B-93BA-C0DC25BE0CE0}"/>
              </a:ext>
            </a:extLst>
          </p:cNvPr>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WIDE">
            <a:extLst>
              <a:ext uri="{FF2B5EF4-FFF2-40B4-BE49-F238E27FC236}">
                <a16:creationId xmlns:a16="http://schemas.microsoft.com/office/drawing/2014/main" id="{461CFF07-59D5-4344-B4FE-7DB862A63175}"/>
              </a:ext>
            </a:extLst>
          </p:cNvPr>
          <p:cNvGrpSpPr/>
          <p:nvPr userDrawn="1"/>
        </p:nvGrpSpPr>
        <p:grpSpPr>
          <a:xfrm>
            <a:off x="4842843" y="2171078"/>
            <a:ext cx="5813195" cy="795528"/>
            <a:chOff x="4842843" y="2184932"/>
            <a:chExt cx="5813195" cy="795528"/>
          </a:xfrm>
        </p:grpSpPr>
        <p:sp>
          <p:nvSpPr>
            <p:cNvPr id="31" name="E">
              <a:extLst>
                <a:ext uri="{FF2B5EF4-FFF2-40B4-BE49-F238E27FC236}">
                  <a16:creationId xmlns:a16="http://schemas.microsoft.com/office/drawing/2014/main" id="{39DB6FAF-E6E2-4F26-94A5-87D8C21ECCE4}"/>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D">
              <a:extLst>
                <a:ext uri="{FF2B5EF4-FFF2-40B4-BE49-F238E27FC236}">
                  <a16:creationId xmlns:a16="http://schemas.microsoft.com/office/drawing/2014/main" id="{27823B5C-4447-4737-965D-80789BCD1B96}"/>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I">
              <a:extLst>
                <a:ext uri="{FF2B5EF4-FFF2-40B4-BE49-F238E27FC236}">
                  <a16:creationId xmlns:a16="http://schemas.microsoft.com/office/drawing/2014/main" id="{C9B1FE73-9BF0-4BF0-AC66-6AFBB58063E2}"/>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W">
              <a:extLst>
                <a:ext uri="{FF2B5EF4-FFF2-40B4-BE49-F238E27FC236}">
                  <a16:creationId xmlns:a16="http://schemas.microsoft.com/office/drawing/2014/main" id="{4AAEB231-ECA1-4EBA-BCD0-32C237BA3591}"/>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6" name="Footer Placeholder 1">
            <a:extLst>
              <a:ext uri="{FF2B5EF4-FFF2-40B4-BE49-F238E27FC236}">
                <a16:creationId xmlns:a16="http://schemas.microsoft.com/office/drawing/2014/main" id="{EA25EBEC-1962-486D-8B48-09E8A51EA433}"/>
              </a:ext>
            </a:extLst>
          </p:cNvPr>
          <p:cNvSpPr>
            <a:spLocks noGrp="1"/>
          </p:cNvSpPr>
          <p:nvPr>
            <p:ph type="ftr" sz="quarter" idx="31"/>
          </p:nvPr>
        </p:nvSpPr>
        <p:spPr>
          <a:xfrm rot="5400000">
            <a:off x="2050430" y="4438031"/>
            <a:ext cx="380998" cy="3544539"/>
          </a:xfrm>
        </p:spPr>
        <p:txBody>
          <a:bodyPr/>
          <a:lstStyle/>
          <a:p>
            <a:r>
              <a:rPr lang="en-US" dirty="0"/>
              <a:t>[ to edit Footer; go "Insert" (tab) &gt; "Header &amp; Footer" ]</a:t>
            </a:r>
          </a:p>
        </p:txBody>
      </p:sp>
      <p:sp>
        <p:nvSpPr>
          <p:cNvPr id="37" name="Slide Number Placeholder 2">
            <a:extLst>
              <a:ext uri="{FF2B5EF4-FFF2-40B4-BE49-F238E27FC236}">
                <a16:creationId xmlns:a16="http://schemas.microsoft.com/office/drawing/2014/main" id="{863450CF-0904-486D-B0C6-32B239E5950A}"/>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dirty="0"/>
          </a:p>
        </p:txBody>
      </p:sp>
      <p:sp>
        <p:nvSpPr>
          <p:cNvPr id="38" name="Text - GrandCanyon">
            <a:extLst>
              <a:ext uri="{FF2B5EF4-FFF2-40B4-BE49-F238E27FC236}">
                <a16:creationId xmlns:a16="http://schemas.microsoft.com/office/drawing/2014/main" id="{16EE473E-F6C5-42BB-81F2-FAEB58C6439C}"/>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39" name="Reach">
            <a:extLst>
              <a:ext uri="{FF2B5EF4-FFF2-40B4-BE49-F238E27FC236}">
                <a16:creationId xmlns:a16="http://schemas.microsoft.com/office/drawing/2014/main" id="{E1DF2434-D286-4714-BDC8-D767A8798C7D}"/>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159017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p:cSld name="STATS (G) - Wide Reach 4">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29" name="Text Placeholder - Stat3"/>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0C9E024E-09D6-4F6E-9806-C923C5AC3FA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
        <p:nvSpPr>
          <p:cNvPr id="25" name="Text Placeholder 4">
            <a:extLst>
              <a:ext uri="{FF2B5EF4-FFF2-40B4-BE49-F238E27FC236}">
                <a16:creationId xmlns:a16="http://schemas.microsoft.com/office/drawing/2014/main" id="{DCEFD70D-48A8-4E87-91A0-346002A563ED}"/>
              </a:ext>
            </a:extLst>
          </p:cNvPr>
          <p:cNvSpPr>
            <a:spLocks noGrp="1"/>
          </p:cNvSpPr>
          <p:nvPr>
            <p:ph type="body" sz="quarter" idx="34"/>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27" name="Picture - GrandCanyon">
            <a:extLst>
              <a:ext uri="{FF2B5EF4-FFF2-40B4-BE49-F238E27FC236}">
                <a16:creationId xmlns:a16="http://schemas.microsoft.com/office/drawing/2014/main" id="{DDACAB02-04E1-48E9-A6FF-9D5B7A9C9D75}"/>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8" name="RuleLine - Top" hidden="1">
            <a:extLst>
              <a:ext uri="{FF2B5EF4-FFF2-40B4-BE49-F238E27FC236}">
                <a16:creationId xmlns:a16="http://schemas.microsoft.com/office/drawing/2014/main" id="{AD817862-8259-412D-82C7-85C59028816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Stat3">
            <a:extLst>
              <a:ext uri="{FF2B5EF4-FFF2-40B4-BE49-F238E27FC236}">
                <a16:creationId xmlns:a16="http://schemas.microsoft.com/office/drawing/2014/main" id="{41540ADE-D53C-4153-A8D9-60B873838D06}"/>
              </a:ext>
            </a:extLst>
          </p:cNvPr>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2" name="Text Placeholder - Stat2">
            <a:extLst>
              <a:ext uri="{FF2B5EF4-FFF2-40B4-BE49-F238E27FC236}">
                <a16:creationId xmlns:a16="http://schemas.microsoft.com/office/drawing/2014/main" id="{36B4B73F-8881-4DB4-86CF-9DFF3ED885B2}"/>
              </a:ext>
            </a:extLst>
          </p:cNvPr>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33" name="Text Placeholder - Stat1">
            <a:extLst>
              <a:ext uri="{FF2B5EF4-FFF2-40B4-BE49-F238E27FC236}">
                <a16:creationId xmlns:a16="http://schemas.microsoft.com/office/drawing/2014/main" id="{D748B559-5BF5-4B3D-8610-981791F982B9}"/>
              </a:ext>
            </a:extLst>
          </p:cNvPr>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4" name="WIDE">
            <a:extLst>
              <a:ext uri="{FF2B5EF4-FFF2-40B4-BE49-F238E27FC236}">
                <a16:creationId xmlns:a16="http://schemas.microsoft.com/office/drawing/2014/main" id="{9FE8BA5F-0075-4CCF-92CF-6BF533117B50}"/>
              </a:ext>
            </a:extLst>
          </p:cNvPr>
          <p:cNvGrpSpPr/>
          <p:nvPr userDrawn="1"/>
        </p:nvGrpSpPr>
        <p:grpSpPr>
          <a:xfrm>
            <a:off x="4842843" y="2171078"/>
            <a:ext cx="5813195" cy="795528"/>
            <a:chOff x="4842843" y="2184932"/>
            <a:chExt cx="5813195" cy="795528"/>
          </a:xfrm>
        </p:grpSpPr>
        <p:sp>
          <p:nvSpPr>
            <p:cNvPr id="36" name="E">
              <a:extLst>
                <a:ext uri="{FF2B5EF4-FFF2-40B4-BE49-F238E27FC236}">
                  <a16:creationId xmlns:a16="http://schemas.microsoft.com/office/drawing/2014/main" id="{7D813634-DBE9-43FF-BB06-8DE027DE2D73}"/>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D">
              <a:extLst>
                <a:ext uri="{FF2B5EF4-FFF2-40B4-BE49-F238E27FC236}">
                  <a16:creationId xmlns:a16="http://schemas.microsoft.com/office/drawing/2014/main" id="{AA89E72E-7E65-4B03-89A3-77CCAD9F3EA8}"/>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I">
              <a:extLst>
                <a:ext uri="{FF2B5EF4-FFF2-40B4-BE49-F238E27FC236}">
                  <a16:creationId xmlns:a16="http://schemas.microsoft.com/office/drawing/2014/main" id="{3D61C116-732A-4D5B-B89E-8EC2C96BDA4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W">
              <a:extLst>
                <a:ext uri="{FF2B5EF4-FFF2-40B4-BE49-F238E27FC236}">
                  <a16:creationId xmlns:a16="http://schemas.microsoft.com/office/drawing/2014/main" id="{ADCC52A2-43A9-4206-850B-A9849E70496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0" name="Footer Placeholder 1">
            <a:extLst>
              <a:ext uri="{FF2B5EF4-FFF2-40B4-BE49-F238E27FC236}">
                <a16:creationId xmlns:a16="http://schemas.microsoft.com/office/drawing/2014/main" id="{A09DDACF-1A59-492A-86C6-DA804D5616E9}"/>
              </a:ext>
            </a:extLst>
          </p:cNvPr>
          <p:cNvSpPr>
            <a:spLocks noGrp="1"/>
          </p:cNvSpPr>
          <p:nvPr>
            <p:ph type="ftr" sz="quarter" idx="31"/>
          </p:nvPr>
        </p:nvSpPr>
        <p:spPr>
          <a:xfrm rot="5400000">
            <a:off x="2050430" y="4438031"/>
            <a:ext cx="380998" cy="3544539"/>
          </a:xfrm>
        </p:spPr>
        <p:txBody>
          <a:bodyPr/>
          <a:lstStyle/>
          <a:p>
            <a:r>
              <a:rPr lang="en-US" dirty="0"/>
              <a:t>[ to edit Footer; go "Insert" (tab) &gt; "Header &amp; Footer" ]</a:t>
            </a:r>
          </a:p>
        </p:txBody>
      </p:sp>
      <p:sp>
        <p:nvSpPr>
          <p:cNvPr id="41" name="Slide Number Placeholder 2">
            <a:extLst>
              <a:ext uri="{FF2B5EF4-FFF2-40B4-BE49-F238E27FC236}">
                <a16:creationId xmlns:a16="http://schemas.microsoft.com/office/drawing/2014/main" id="{76DFAB2D-CA41-46D2-9C9E-BDC22ACE9378}"/>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dirty="0"/>
          </a:p>
        </p:txBody>
      </p:sp>
      <p:sp>
        <p:nvSpPr>
          <p:cNvPr id="42" name="Text - GrandCanyon">
            <a:extLst>
              <a:ext uri="{FF2B5EF4-FFF2-40B4-BE49-F238E27FC236}">
                <a16:creationId xmlns:a16="http://schemas.microsoft.com/office/drawing/2014/main" id="{328F4CF6-B13E-440A-92AF-1E822ED0A2C4}"/>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3"/>
                </a:solidFill>
                <a:effectLst/>
                <a:latin typeface="+mj-lt"/>
                <a:ea typeface="+mn-ea"/>
                <a:cs typeface="+mn-cs"/>
              </a:rPr>
              <a:t>Grand Canyon—</a:t>
            </a:r>
            <a:br>
              <a:rPr lang="en-US" sz="1600" i="1" kern="1200" dirty="0">
                <a:solidFill>
                  <a:schemeClr val="accent3"/>
                </a:solidFill>
                <a:effectLst/>
                <a:latin typeface="+mj-lt"/>
                <a:ea typeface="+mn-ea"/>
                <a:cs typeface="+mn-cs"/>
              </a:rPr>
            </a:br>
            <a:r>
              <a:rPr lang="en-US" sz="1600" i="1" kern="1200" dirty="0">
                <a:solidFill>
                  <a:schemeClr val="accent3"/>
                </a:solidFill>
                <a:effectLst/>
                <a:latin typeface="+mj-lt"/>
                <a:ea typeface="+mn-ea"/>
                <a:cs typeface="+mn-cs"/>
              </a:rPr>
              <a:t>At 277 miles long and up to 18 miles wide, this icon serves as a testament to </a:t>
            </a:r>
            <a:r>
              <a:rPr lang="en-US" sz="1800" i="1" kern="1200" dirty="0">
                <a:solidFill>
                  <a:schemeClr val="accent3"/>
                </a:solidFill>
                <a:effectLst/>
                <a:latin typeface="+mj-lt"/>
                <a:ea typeface="+mn-ea"/>
                <a:cs typeface="+mn-cs"/>
              </a:rPr>
              <a:t>determination</a:t>
            </a:r>
            <a:r>
              <a:rPr lang="en-US" sz="1600" i="1" kern="1200" dirty="0">
                <a:solidFill>
                  <a:schemeClr val="accent3"/>
                </a:solidFill>
                <a:effectLst/>
                <a:latin typeface="+mj-lt"/>
                <a:ea typeface="+mn-ea"/>
                <a:cs typeface="+mn-cs"/>
              </a:rPr>
              <a:t> and time. </a:t>
            </a:r>
          </a:p>
        </p:txBody>
      </p:sp>
      <p:sp>
        <p:nvSpPr>
          <p:cNvPr id="43" name="Text Placeholder - Stat3">
            <a:extLst>
              <a:ext uri="{FF2B5EF4-FFF2-40B4-BE49-F238E27FC236}">
                <a16:creationId xmlns:a16="http://schemas.microsoft.com/office/drawing/2014/main" id="{32237A85-6D6C-4A7F-A75D-EEC2C0CB7092}"/>
              </a:ext>
            </a:extLst>
          </p:cNvPr>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44" name="Stat-Bar">
            <a:extLst>
              <a:ext uri="{FF2B5EF4-FFF2-40B4-BE49-F238E27FC236}">
                <a16:creationId xmlns:a16="http://schemas.microsoft.com/office/drawing/2014/main" id="{E638B336-C48C-4C6F-A531-A8D2262F9414}"/>
              </a:ext>
            </a:extLst>
          </p:cNvP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at-Hash">
            <a:extLst>
              <a:ext uri="{FF2B5EF4-FFF2-40B4-BE49-F238E27FC236}">
                <a16:creationId xmlns:a16="http://schemas.microsoft.com/office/drawing/2014/main" id="{D8EE220F-E738-4FE8-A3B4-0C581F115D96}"/>
              </a:ext>
            </a:extLst>
          </p:cNvPr>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at-Bar">
            <a:extLst>
              <a:ext uri="{FF2B5EF4-FFF2-40B4-BE49-F238E27FC236}">
                <a16:creationId xmlns:a16="http://schemas.microsoft.com/office/drawing/2014/main" id="{F560655E-98B9-456D-8418-E24854AE41AC}"/>
              </a:ext>
            </a:extLst>
          </p:cNvP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at-Hash">
            <a:extLst>
              <a:ext uri="{FF2B5EF4-FFF2-40B4-BE49-F238E27FC236}">
                <a16:creationId xmlns:a16="http://schemas.microsoft.com/office/drawing/2014/main" id="{376006C1-7784-46B4-B572-7B36C399D9C6}"/>
              </a:ext>
            </a:extLst>
          </p:cNvPr>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at-Hash">
            <a:extLst>
              <a:ext uri="{FF2B5EF4-FFF2-40B4-BE49-F238E27FC236}">
                <a16:creationId xmlns:a16="http://schemas.microsoft.com/office/drawing/2014/main" id="{A7D10F47-718F-4623-B882-BBFDF2E26B73}"/>
              </a:ext>
            </a:extLst>
          </p:cNvPr>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ach">
            <a:extLst>
              <a:ext uri="{FF2B5EF4-FFF2-40B4-BE49-F238E27FC236}">
                <a16:creationId xmlns:a16="http://schemas.microsoft.com/office/drawing/2014/main" id="{2E064343-AA84-485E-A6E6-90177FF8E40E}"/>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Reach</a:t>
            </a:r>
          </a:p>
        </p:txBody>
      </p:sp>
    </p:spTree>
    <p:extLst>
      <p:ext uri="{BB962C8B-B14F-4D97-AF65-F5344CB8AC3E}">
        <p14:creationId xmlns:p14="http://schemas.microsoft.com/office/powerpoint/2010/main" val="650297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p:cSld name="MAP- Region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63" name="RuleLine - Mid" hidden="1">
            <a:extLst>
              <a:ext uri="{FF2B5EF4-FFF2-40B4-BE49-F238E27FC236}">
                <a16:creationId xmlns:a16="http://schemas.microsoft.com/office/drawing/2014/main" id="{289BC673-C4D2-4C45-9885-C516641D018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4" name="RuleLine - Top" hidden="1">
            <a:extLst>
              <a:ext uri="{FF2B5EF4-FFF2-40B4-BE49-F238E27FC236}">
                <a16:creationId xmlns:a16="http://schemas.microsoft.com/office/drawing/2014/main" id="{DB01CC48-E7D2-414D-A8C5-ADE1779140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Bar">
            <a:extLst>
              <a:ext uri="{FF2B5EF4-FFF2-40B4-BE49-F238E27FC236}">
                <a16:creationId xmlns:a16="http://schemas.microsoft.com/office/drawing/2014/main" id="{DE07D481-2443-46B1-A815-B527F5E91C4E}"/>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6" name="MAP - States">
            <a:extLst>
              <a:ext uri="{FF2B5EF4-FFF2-40B4-BE49-F238E27FC236}">
                <a16:creationId xmlns:a16="http://schemas.microsoft.com/office/drawing/2014/main" id="{BE844884-476A-4F7F-BD16-049AC65A7BE6}"/>
              </a:ext>
            </a:extLst>
          </p:cNvPr>
          <p:cNvGrpSpPr/>
          <p:nvPr userDrawn="1"/>
        </p:nvGrpSpPr>
        <p:grpSpPr>
          <a:xfrm>
            <a:off x="6908800" y="781413"/>
            <a:ext cx="4470400" cy="4837976"/>
            <a:chOff x="6054726" y="1828800"/>
            <a:chExt cx="3340100" cy="3614738"/>
          </a:xfrm>
          <a:solidFill>
            <a:schemeClr val="accent1"/>
          </a:solidFill>
        </p:grpSpPr>
        <p:grpSp>
          <p:nvGrpSpPr>
            <p:cNvPr id="67" name="Eastern snippets">
              <a:extLst>
                <a:ext uri="{FF2B5EF4-FFF2-40B4-BE49-F238E27FC236}">
                  <a16:creationId xmlns:a16="http://schemas.microsoft.com/office/drawing/2014/main" id="{A2134C91-358B-4C79-A281-45535ACFAAA6}"/>
                </a:ext>
              </a:extLst>
            </p:cNvPr>
            <p:cNvGrpSpPr/>
            <p:nvPr userDrawn="1"/>
          </p:nvGrpSpPr>
          <p:grpSpPr>
            <a:xfrm>
              <a:off x="8924926" y="2095500"/>
              <a:ext cx="469900" cy="2797176"/>
              <a:chOff x="8924926" y="2095500"/>
              <a:chExt cx="469900" cy="2797176"/>
            </a:xfrm>
            <a:grpFill/>
          </p:grpSpPr>
          <p:sp>
            <p:nvSpPr>
              <p:cNvPr id="85" name="Louisiana" title="Louisiana">
                <a:extLst>
                  <a:ext uri="{FF2B5EF4-FFF2-40B4-BE49-F238E27FC236}">
                    <a16:creationId xmlns:a16="http://schemas.microsoft.com/office/drawing/2014/main" id="{31F9BB1A-63A8-4F64-B073-9D47E1C4079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Arkansas" title="Arkansas">
                <a:extLst>
                  <a:ext uri="{FF2B5EF4-FFF2-40B4-BE49-F238E27FC236}">
                    <a16:creationId xmlns:a16="http://schemas.microsoft.com/office/drawing/2014/main" id="{D326E007-1E30-4488-9F6B-F0CFCD3BE799}"/>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Missouri" title="Missouri">
                <a:extLst>
                  <a:ext uri="{FF2B5EF4-FFF2-40B4-BE49-F238E27FC236}">
                    <a16:creationId xmlns:a16="http://schemas.microsoft.com/office/drawing/2014/main" id="{67DFD09A-042C-475D-AF58-F99115560EBE}"/>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Iowa" title="Iowa">
                <a:extLst>
                  <a:ext uri="{FF2B5EF4-FFF2-40B4-BE49-F238E27FC236}">
                    <a16:creationId xmlns:a16="http://schemas.microsoft.com/office/drawing/2014/main" id="{9DC90129-328E-467A-9E76-522E280627DA}"/>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Minnesota" title="Minnesota">
                <a:extLst>
                  <a:ext uri="{FF2B5EF4-FFF2-40B4-BE49-F238E27FC236}">
                    <a16:creationId xmlns:a16="http://schemas.microsoft.com/office/drawing/2014/main" id="{1DF115B8-A6B1-471E-8230-1009CEB1916B}"/>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Wisconsin">
                <a:extLst>
                  <a:ext uri="{FF2B5EF4-FFF2-40B4-BE49-F238E27FC236}">
                    <a16:creationId xmlns:a16="http://schemas.microsoft.com/office/drawing/2014/main" id="{959F424B-B867-4743-99E1-1078BFA856FB}"/>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8" name="Wyoming" title="Wyoming">
              <a:extLst>
                <a:ext uri="{FF2B5EF4-FFF2-40B4-BE49-F238E27FC236}">
                  <a16:creationId xmlns:a16="http://schemas.microsoft.com/office/drawing/2014/main" id="{6B8F0169-24F4-453C-9D76-C3CD80C48330}"/>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Washington" title="Washington">
              <a:extLst>
                <a:ext uri="{FF2B5EF4-FFF2-40B4-BE49-F238E27FC236}">
                  <a16:creationId xmlns:a16="http://schemas.microsoft.com/office/drawing/2014/main" id="{9D9C6821-E1CB-40ED-B331-77CE5930AF36}"/>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Utah" title="Utah">
              <a:extLst>
                <a:ext uri="{FF2B5EF4-FFF2-40B4-BE49-F238E27FC236}">
                  <a16:creationId xmlns:a16="http://schemas.microsoft.com/office/drawing/2014/main" id="{E9D77B25-CE5F-40C2-B71D-C00870C650A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Texas" title="Texas">
              <a:extLst>
                <a:ext uri="{FF2B5EF4-FFF2-40B4-BE49-F238E27FC236}">
                  <a16:creationId xmlns:a16="http://schemas.microsoft.com/office/drawing/2014/main" id="{5E6CB88D-4803-437D-B6EF-32F9191983F0}"/>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South Dakota" title="South Dakota">
              <a:extLst>
                <a:ext uri="{FF2B5EF4-FFF2-40B4-BE49-F238E27FC236}">
                  <a16:creationId xmlns:a16="http://schemas.microsoft.com/office/drawing/2014/main" id="{41C07B84-7C06-4F43-90E8-19B21BE42E1F}"/>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Oregon" title="Oregon">
              <a:extLst>
                <a:ext uri="{FF2B5EF4-FFF2-40B4-BE49-F238E27FC236}">
                  <a16:creationId xmlns:a16="http://schemas.microsoft.com/office/drawing/2014/main" id="{26BF15AA-57FE-458B-9020-68E05C4CCD84}"/>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klahoma" title="Oklahoma">
              <a:extLst>
                <a:ext uri="{FF2B5EF4-FFF2-40B4-BE49-F238E27FC236}">
                  <a16:creationId xmlns:a16="http://schemas.microsoft.com/office/drawing/2014/main" id="{228144E6-F2DC-4A2E-BA9E-8A44293EFC2D}"/>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North Dakota" title="North Dakota">
              <a:extLst>
                <a:ext uri="{FF2B5EF4-FFF2-40B4-BE49-F238E27FC236}">
                  <a16:creationId xmlns:a16="http://schemas.microsoft.com/office/drawing/2014/main" id="{3936A0B5-49E0-4940-8D43-979B06D7A604}"/>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New Mexico" title="New Mexico">
              <a:extLst>
                <a:ext uri="{FF2B5EF4-FFF2-40B4-BE49-F238E27FC236}">
                  <a16:creationId xmlns:a16="http://schemas.microsoft.com/office/drawing/2014/main" id="{0229ACB7-786B-4A53-A183-7D470BEF00B2}"/>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Nevada" title="Nevada">
              <a:extLst>
                <a:ext uri="{FF2B5EF4-FFF2-40B4-BE49-F238E27FC236}">
                  <a16:creationId xmlns:a16="http://schemas.microsoft.com/office/drawing/2014/main" id="{52D3E7A8-3ECB-49D8-8217-2CF6BB3B74E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Nebraska" title="Nebraska">
              <a:extLst>
                <a:ext uri="{FF2B5EF4-FFF2-40B4-BE49-F238E27FC236}">
                  <a16:creationId xmlns:a16="http://schemas.microsoft.com/office/drawing/2014/main" id="{F2094400-C351-45C5-BF6D-C2670877D71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Montana" title="Montana">
              <a:extLst>
                <a:ext uri="{FF2B5EF4-FFF2-40B4-BE49-F238E27FC236}">
                  <a16:creationId xmlns:a16="http://schemas.microsoft.com/office/drawing/2014/main" id="{62A5D764-2413-428B-AC63-44AF5901E38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Kansas" title="Kansas">
              <a:extLst>
                <a:ext uri="{FF2B5EF4-FFF2-40B4-BE49-F238E27FC236}">
                  <a16:creationId xmlns:a16="http://schemas.microsoft.com/office/drawing/2014/main" id="{3B0B36BF-E783-4F73-AF9E-3A8F3753340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Idaho" title="Idaho">
              <a:extLst>
                <a:ext uri="{FF2B5EF4-FFF2-40B4-BE49-F238E27FC236}">
                  <a16:creationId xmlns:a16="http://schemas.microsoft.com/office/drawing/2014/main" id="{9F9BFDF8-37BA-426F-83D9-ADE70F46ADD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Colorado" title="Colorado">
              <a:extLst>
                <a:ext uri="{FF2B5EF4-FFF2-40B4-BE49-F238E27FC236}">
                  <a16:creationId xmlns:a16="http://schemas.microsoft.com/office/drawing/2014/main" id="{452FAF93-F779-44F9-B8ED-E806C73D9AA3}"/>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California" title="California">
              <a:extLst>
                <a:ext uri="{FF2B5EF4-FFF2-40B4-BE49-F238E27FC236}">
                  <a16:creationId xmlns:a16="http://schemas.microsoft.com/office/drawing/2014/main" id="{34FA9DD7-2028-4B1B-BB11-5A8C437B9C03}"/>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Arizona" title="Arizona">
              <a:extLst>
                <a:ext uri="{FF2B5EF4-FFF2-40B4-BE49-F238E27FC236}">
                  <a16:creationId xmlns:a16="http://schemas.microsoft.com/office/drawing/2014/main" id="{0516A837-C963-4D0D-BFCE-A0351EEA2DE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91" name="Text Placeholder - Left, Mid">
            <a:extLst>
              <a:ext uri="{FF2B5EF4-FFF2-40B4-BE49-F238E27FC236}">
                <a16:creationId xmlns:a16="http://schemas.microsoft.com/office/drawing/2014/main" id="{326BCFAB-7BB6-47F9-A35F-F3437CC40EFA}"/>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105003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828800"/>
            <a:ext cx="100584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989454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400" y="1524000"/>
            <a:ext cx="61679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9210644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MAP - Region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39" name="RuleLine - Mid" hidden="1">
            <a:extLst>
              <a:ext uri="{FF2B5EF4-FFF2-40B4-BE49-F238E27FC236}">
                <a16:creationId xmlns:a16="http://schemas.microsoft.com/office/drawing/2014/main" id="{F4E3BFC1-F5FC-4182-8CC9-7F8FE44A905D}"/>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RuleLine - Top" hidden="1">
            <a:extLst>
              <a:ext uri="{FF2B5EF4-FFF2-40B4-BE49-F238E27FC236}">
                <a16:creationId xmlns:a16="http://schemas.microsoft.com/office/drawing/2014/main" id="{F44A1BFB-4057-4766-ACAE-888646DAD5B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MAP - States">
            <a:extLst>
              <a:ext uri="{FF2B5EF4-FFF2-40B4-BE49-F238E27FC236}">
                <a16:creationId xmlns:a16="http://schemas.microsoft.com/office/drawing/2014/main" id="{D63B2B7B-829A-4F9C-A96A-4ED8B473F3AA}"/>
              </a:ext>
            </a:extLst>
          </p:cNvPr>
          <p:cNvGrpSpPr/>
          <p:nvPr userDrawn="1"/>
        </p:nvGrpSpPr>
        <p:grpSpPr>
          <a:xfrm>
            <a:off x="6908800" y="781413"/>
            <a:ext cx="4470400" cy="4837976"/>
            <a:chOff x="6054726" y="1828800"/>
            <a:chExt cx="3340100" cy="3614738"/>
          </a:xfrm>
        </p:grpSpPr>
        <p:grpSp>
          <p:nvGrpSpPr>
            <p:cNvPr id="44" name="Eastern snippets">
              <a:extLst>
                <a:ext uri="{FF2B5EF4-FFF2-40B4-BE49-F238E27FC236}">
                  <a16:creationId xmlns:a16="http://schemas.microsoft.com/office/drawing/2014/main" id="{A6C5A727-F1FC-467C-98A3-C791AAECFC3D}"/>
                </a:ext>
              </a:extLst>
            </p:cNvPr>
            <p:cNvGrpSpPr/>
            <p:nvPr userDrawn="1"/>
          </p:nvGrpSpPr>
          <p:grpSpPr>
            <a:xfrm>
              <a:off x="8924926" y="2095500"/>
              <a:ext cx="469900" cy="2797176"/>
              <a:chOff x="8924926" y="2095500"/>
              <a:chExt cx="469900" cy="2797176"/>
            </a:xfrm>
          </p:grpSpPr>
          <p:sp>
            <p:nvSpPr>
              <p:cNvPr id="92" name="Louisiana" title="Louisiana">
                <a:extLst>
                  <a:ext uri="{FF2B5EF4-FFF2-40B4-BE49-F238E27FC236}">
                    <a16:creationId xmlns:a16="http://schemas.microsoft.com/office/drawing/2014/main" id="{77546737-EDAC-41C0-BD82-350A9B6841AB}"/>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Arkansas" title="Arkansas">
                <a:extLst>
                  <a:ext uri="{FF2B5EF4-FFF2-40B4-BE49-F238E27FC236}">
                    <a16:creationId xmlns:a16="http://schemas.microsoft.com/office/drawing/2014/main" id="{A155087E-E522-4F10-A858-B6762B2A1F0B}"/>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Missouri" title="Missouri">
                <a:extLst>
                  <a:ext uri="{FF2B5EF4-FFF2-40B4-BE49-F238E27FC236}">
                    <a16:creationId xmlns:a16="http://schemas.microsoft.com/office/drawing/2014/main" id="{922BA34F-6E48-4CD6-BD47-3112BD94D3C2}"/>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Iowa" title="Iowa">
                <a:extLst>
                  <a:ext uri="{FF2B5EF4-FFF2-40B4-BE49-F238E27FC236}">
                    <a16:creationId xmlns:a16="http://schemas.microsoft.com/office/drawing/2014/main" id="{874FD52E-8F7A-4507-9956-7100721F2C29}"/>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6" name="Minnesota" title="Minnesota">
                <a:extLst>
                  <a:ext uri="{FF2B5EF4-FFF2-40B4-BE49-F238E27FC236}">
                    <a16:creationId xmlns:a16="http://schemas.microsoft.com/office/drawing/2014/main" id="{A68185CD-9D97-4724-B7B2-4B1F0C02D2EA}"/>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7" name="Wisconsin">
                <a:extLst>
                  <a:ext uri="{FF2B5EF4-FFF2-40B4-BE49-F238E27FC236}">
                    <a16:creationId xmlns:a16="http://schemas.microsoft.com/office/drawing/2014/main" id="{683C4253-8890-4937-B17F-2E7CF1CED62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45" name="Wyoming" title="Wyoming">
              <a:extLst>
                <a:ext uri="{FF2B5EF4-FFF2-40B4-BE49-F238E27FC236}">
                  <a16:creationId xmlns:a16="http://schemas.microsoft.com/office/drawing/2014/main" id="{B6BDA998-FC71-4C70-971F-94C544A0626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Washington" title="Washington">
              <a:extLst>
                <a:ext uri="{FF2B5EF4-FFF2-40B4-BE49-F238E27FC236}">
                  <a16:creationId xmlns:a16="http://schemas.microsoft.com/office/drawing/2014/main" id="{9801DE11-D2DA-45A3-BBF8-4F276CAA682B}"/>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Utah" title="Utah">
              <a:extLst>
                <a:ext uri="{FF2B5EF4-FFF2-40B4-BE49-F238E27FC236}">
                  <a16:creationId xmlns:a16="http://schemas.microsoft.com/office/drawing/2014/main" id="{8B23CF78-C52F-4026-9F69-66E79CD1FCC2}"/>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Texas" title="Texas">
              <a:extLst>
                <a:ext uri="{FF2B5EF4-FFF2-40B4-BE49-F238E27FC236}">
                  <a16:creationId xmlns:a16="http://schemas.microsoft.com/office/drawing/2014/main" id="{65CE3C09-D4A9-4266-AA48-DBCEDC12630F}"/>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South Dakota" title="South Dakota">
              <a:extLst>
                <a:ext uri="{FF2B5EF4-FFF2-40B4-BE49-F238E27FC236}">
                  <a16:creationId xmlns:a16="http://schemas.microsoft.com/office/drawing/2014/main" id="{2A922D99-AFD9-4911-A391-5CC65D9632AD}"/>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Oregon" title="Oregon">
              <a:extLst>
                <a:ext uri="{FF2B5EF4-FFF2-40B4-BE49-F238E27FC236}">
                  <a16:creationId xmlns:a16="http://schemas.microsoft.com/office/drawing/2014/main" id="{6448C4AB-42AB-4403-940E-E984689FCB6A}"/>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Oklahoma" title="Oklahoma">
              <a:extLst>
                <a:ext uri="{FF2B5EF4-FFF2-40B4-BE49-F238E27FC236}">
                  <a16:creationId xmlns:a16="http://schemas.microsoft.com/office/drawing/2014/main" id="{D87FB28C-A0A9-4C4F-9B26-A802923AA65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North Dakota" title="North Dakota">
              <a:extLst>
                <a:ext uri="{FF2B5EF4-FFF2-40B4-BE49-F238E27FC236}">
                  <a16:creationId xmlns:a16="http://schemas.microsoft.com/office/drawing/2014/main" id="{57622FB9-CB20-4294-A5B2-6D1B19F62CA6}"/>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New Mexico" title="New Mexico">
              <a:extLst>
                <a:ext uri="{FF2B5EF4-FFF2-40B4-BE49-F238E27FC236}">
                  <a16:creationId xmlns:a16="http://schemas.microsoft.com/office/drawing/2014/main" id="{D07D7FD7-8125-4E85-828B-A29B88D8EAF5}"/>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Nevada" title="Nevada">
              <a:extLst>
                <a:ext uri="{FF2B5EF4-FFF2-40B4-BE49-F238E27FC236}">
                  <a16:creationId xmlns:a16="http://schemas.microsoft.com/office/drawing/2014/main" id="{2A224D21-EA46-4A2A-8CBE-DC49E699A88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Nebraska" title="Nebraska">
              <a:extLst>
                <a:ext uri="{FF2B5EF4-FFF2-40B4-BE49-F238E27FC236}">
                  <a16:creationId xmlns:a16="http://schemas.microsoft.com/office/drawing/2014/main" id="{097493AC-72F8-413B-AB2F-53A63F8B86E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Montana" title="Montana">
              <a:extLst>
                <a:ext uri="{FF2B5EF4-FFF2-40B4-BE49-F238E27FC236}">
                  <a16:creationId xmlns:a16="http://schemas.microsoft.com/office/drawing/2014/main" id="{DE3C435A-4A97-469A-A4E0-CFD8097BCA3E}"/>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Kansas" title="Kansas">
              <a:extLst>
                <a:ext uri="{FF2B5EF4-FFF2-40B4-BE49-F238E27FC236}">
                  <a16:creationId xmlns:a16="http://schemas.microsoft.com/office/drawing/2014/main" id="{6DCFAA72-FAE3-4EC7-8B63-E36949461BEB}"/>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Idaho" title="Idaho">
              <a:extLst>
                <a:ext uri="{FF2B5EF4-FFF2-40B4-BE49-F238E27FC236}">
                  <a16:creationId xmlns:a16="http://schemas.microsoft.com/office/drawing/2014/main" id="{2AFA2A7E-DE33-4D7D-833E-6153F647F4C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Colorado" title="Colorado">
              <a:extLst>
                <a:ext uri="{FF2B5EF4-FFF2-40B4-BE49-F238E27FC236}">
                  <a16:creationId xmlns:a16="http://schemas.microsoft.com/office/drawing/2014/main" id="{035C8817-64DA-4935-91D6-F62F1A7B52D6}"/>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California" title="California">
              <a:extLst>
                <a:ext uri="{FF2B5EF4-FFF2-40B4-BE49-F238E27FC236}">
                  <a16:creationId xmlns:a16="http://schemas.microsoft.com/office/drawing/2014/main" id="{699F2612-CBB3-4A73-A808-6C5F657C2D90}"/>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Arizona" title="Arizona">
              <a:extLst>
                <a:ext uri="{FF2B5EF4-FFF2-40B4-BE49-F238E27FC236}">
                  <a16:creationId xmlns:a16="http://schemas.microsoft.com/office/drawing/2014/main" id="{D7B2AFB0-897C-496E-BF2C-68661BD41F3C}"/>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98" name="Stat-Bar">
            <a:extLst>
              <a:ext uri="{FF2B5EF4-FFF2-40B4-BE49-F238E27FC236}">
                <a16:creationId xmlns:a16="http://schemas.microsoft.com/office/drawing/2014/main" id="{300AECBF-9890-4E65-AD37-AFF122DAF621}"/>
              </a:ext>
            </a:extLst>
          </p:cNvP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6ADB5B1A-DCE2-4BD7-BC43-2688D2B2BCC0}"/>
              </a:ext>
            </a:extLst>
          </p:cNvPr>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3BCF69CB-A414-466C-A122-09BEE16D93DC}"/>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5D3994B1-14A1-4310-9DDC-FB36EF50BB92}"/>
              </a:ext>
            </a:extLst>
          </p:cNvPr>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4858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MAP- Region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p:nvGrpSpPr>
        <p:grpSpPr>
          <a:xfrm>
            <a:off x="6908800" y="781413"/>
            <a:ext cx="4470400" cy="4837976"/>
            <a:chOff x="6054726" y="1828800"/>
            <a:chExt cx="3340100" cy="3614738"/>
          </a:xfrm>
          <a:solidFill>
            <a:schemeClr val="accent1"/>
          </a:solidFill>
        </p:grpSpPr>
        <p:grpSp>
          <p:nvGrpSpPr>
            <p:cNvPr id="30" name="Eastern snippets"/>
            <p:cNvGrpSpPr/>
            <p:nvPr/>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4"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55" name="RuleLine - Mid" hidden="1">
            <a:extLst>
              <a:ext uri="{FF2B5EF4-FFF2-40B4-BE49-F238E27FC236}">
                <a16:creationId xmlns:a16="http://schemas.microsoft.com/office/drawing/2014/main" id="{3475928A-F0BB-40CA-A22A-FA24CD12A22E}"/>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RuleLine - Top" hidden="1">
            <a:extLst>
              <a:ext uri="{FF2B5EF4-FFF2-40B4-BE49-F238E27FC236}">
                <a16:creationId xmlns:a16="http://schemas.microsoft.com/office/drawing/2014/main" id="{995B9EC7-0C48-47D4-8D50-7E1DD64543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Bar">
            <a:extLst>
              <a:ext uri="{FF2B5EF4-FFF2-40B4-BE49-F238E27FC236}">
                <a16:creationId xmlns:a16="http://schemas.microsoft.com/office/drawing/2014/main" id="{C08DEBF0-FABC-41DE-963E-FF6C4AE1AB60}"/>
              </a:ext>
            </a:extLst>
          </p:cNvP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at-Hash">
            <a:extLst>
              <a:ext uri="{FF2B5EF4-FFF2-40B4-BE49-F238E27FC236}">
                <a16:creationId xmlns:a16="http://schemas.microsoft.com/office/drawing/2014/main" id="{F975F4D0-7886-4257-9C60-230C54BCEB4B}"/>
              </a:ext>
            </a:extLst>
          </p:cNvPr>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9" name="Stat-Bar">
            <a:extLst>
              <a:ext uri="{FF2B5EF4-FFF2-40B4-BE49-F238E27FC236}">
                <a16:creationId xmlns:a16="http://schemas.microsoft.com/office/drawing/2014/main" id="{82B82AAF-B454-44FD-BB32-454DD81437AC}"/>
              </a:ext>
            </a:extLst>
          </p:cNvP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Hash">
            <a:extLst>
              <a:ext uri="{FF2B5EF4-FFF2-40B4-BE49-F238E27FC236}">
                <a16:creationId xmlns:a16="http://schemas.microsoft.com/office/drawing/2014/main" id="{67034A9B-7B6A-45C1-8860-BF2C0BB3FA77}"/>
              </a:ext>
            </a:extLst>
          </p:cNvPr>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MAP - States">
            <a:extLst>
              <a:ext uri="{FF2B5EF4-FFF2-40B4-BE49-F238E27FC236}">
                <a16:creationId xmlns:a16="http://schemas.microsoft.com/office/drawing/2014/main" id="{48B902EB-92FB-4D3B-A4D8-09E0D584FB45}"/>
              </a:ext>
            </a:extLst>
          </p:cNvPr>
          <p:cNvGrpSpPr/>
          <p:nvPr userDrawn="1"/>
        </p:nvGrpSpPr>
        <p:grpSpPr>
          <a:xfrm>
            <a:off x="6908800" y="781413"/>
            <a:ext cx="4470400" cy="4837976"/>
            <a:chOff x="6054726" y="1828800"/>
            <a:chExt cx="3340100" cy="3614738"/>
          </a:xfrm>
          <a:solidFill>
            <a:schemeClr val="accent1"/>
          </a:solidFill>
        </p:grpSpPr>
        <p:grpSp>
          <p:nvGrpSpPr>
            <p:cNvPr id="62" name="Eastern snippets">
              <a:extLst>
                <a:ext uri="{FF2B5EF4-FFF2-40B4-BE49-F238E27FC236}">
                  <a16:creationId xmlns:a16="http://schemas.microsoft.com/office/drawing/2014/main" id="{1A7ED745-6A94-4624-AD82-EF606AE4FBA8}"/>
                </a:ext>
              </a:extLst>
            </p:cNvPr>
            <p:cNvGrpSpPr/>
            <p:nvPr userDrawn="1"/>
          </p:nvGrpSpPr>
          <p:grpSpPr>
            <a:xfrm>
              <a:off x="8924926" y="2095500"/>
              <a:ext cx="469900" cy="2797176"/>
              <a:chOff x="8924926" y="2095500"/>
              <a:chExt cx="469900" cy="2797176"/>
            </a:xfrm>
            <a:grpFill/>
          </p:grpSpPr>
          <p:sp>
            <p:nvSpPr>
              <p:cNvPr id="80" name="Louisiana" title="Louisiana">
                <a:extLst>
                  <a:ext uri="{FF2B5EF4-FFF2-40B4-BE49-F238E27FC236}">
                    <a16:creationId xmlns:a16="http://schemas.microsoft.com/office/drawing/2014/main" id="{441BFBD7-E36E-4117-BC99-BA839B718E6F}"/>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Arkansas" title="Arkansas">
                <a:extLst>
                  <a:ext uri="{FF2B5EF4-FFF2-40B4-BE49-F238E27FC236}">
                    <a16:creationId xmlns:a16="http://schemas.microsoft.com/office/drawing/2014/main" id="{507812A2-4A88-4610-8504-8EAE0C2AD40D}"/>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Missouri" title="Missouri">
                <a:extLst>
                  <a:ext uri="{FF2B5EF4-FFF2-40B4-BE49-F238E27FC236}">
                    <a16:creationId xmlns:a16="http://schemas.microsoft.com/office/drawing/2014/main" id="{9413DC9C-D587-4A3E-82FE-5FF87040B9E5}"/>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Iowa" title="Iowa">
                <a:extLst>
                  <a:ext uri="{FF2B5EF4-FFF2-40B4-BE49-F238E27FC236}">
                    <a16:creationId xmlns:a16="http://schemas.microsoft.com/office/drawing/2014/main" id="{CA6D6884-47FF-476F-B86F-EF8256FECE10}"/>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innesota" title="Minnesota">
                <a:extLst>
                  <a:ext uri="{FF2B5EF4-FFF2-40B4-BE49-F238E27FC236}">
                    <a16:creationId xmlns:a16="http://schemas.microsoft.com/office/drawing/2014/main" id="{24130C67-C3CC-4FD1-884B-32D2DF7530E1}"/>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Wisconsin">
                <a:extLst>
                  <a:ext uri="{FF2B5EF4-FFF2-40B4-BE49-F238E27FC236}">
                    <a16:creationId xmlns:a16="http://schemas.microsoft.com/office/drawing/2014/main" id="{89985147-C4DF-4A77-BFE9-30107AFF896C}"/>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3" name="Wyoming" title="Wyoming">
              <a:extLst>
                <a:ext uri="{FF2B5EF4-FFF2-40B4-BE49-F238E27FC236}">
                  <a16:creationId xmlns:a16="http://schemas.microsoft.com/office/drawing/2014/main" id="{970FE804-FF82-4AD5-87B2-861F37647C0D}"/>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a:extLst>
                <a:ext uri="{FF2B5EF4-FFF2-40B4-BE49-F238E27FC236}">
                  <a16:creationId xmlns:a16="http://schemas.microsoft.com/office/drawing/2014/main" id="{7AC90977-A2E5-4A21-A32E-C3380F0380A1}"/>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Utah" title="Utah">
              <a:extLst>
                <a:ext uri="{FF2B5EF4-FFF2-40B4-BE49-F238E27FC236}">
                  <a16:creationId xmlns:a16="http://schemas.microsoft.com/office/drawing/2014/main" id="{83BE84C5-9FE8-411E-8F16-176431CBBDEB}"/>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Texas" title="Texas">
              <a:extLst>
                <a:ext uri="{FF2B5EF4-FFF2-40B4-BE49-F238E27FC236}">
                  <a16:creationId xmlns:a16="http://schemas.microsoft.com/office/drawing/2014/main" id="{E9F381A7-2D49-4D6E-B41D-3B3D96E1579A}"/>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South Dakota" title="South Dakota">
              <a:extLst>
                <a:ext uri="{FF2B5EF4-FFF2-40B4-BE49-F238E27FC236}">
                  <a16:creationId xmlns:a16="http://schemas.microsoft.com/office/drawing/2014/main" id="{C0297E49-9FA1-417E-84EC-83257B9E64E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Oregon" title="Oregon">
              <a:extLst>
                <a:ext uri="{FF2B5EF4-FFF2-40B4-BE49-F238E27FC236}">
                  <a16:creationId xmlns:a16="http://schemas.microsoft.com/office/drawing/2014/main" id="{E8777629-EB52-45B5-911E-E73F94323078}"/>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Oklahoma" title="Oklahoma">
              <a:extLst>
                <a:ext uri="{FF2B5EF4-FFF2-40B4-BE49-F238E27FC236}">
                  <a16:creationId xmlns:a16="http://schemas.microsoft.com/office/drawing/2014/main" id="{E7148BC2-38BC-4242-A8D7-9BBB242DFC60}"/>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North Dakota" title="North Dakota">
              <a:extLst>
                <a:ext uri="{FF2B5EF4-FFF2-40B4-BE49-F238E27FC236}">
                  <a16:creationId xmlns:a16="http://schemas.microsoft.com/office/drawing/2014/main" id="{D2DF7AB7-671A-49FC-AE8F-F852AD84D590}"/>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New Mexico" title="New Mexico">
              <a:extLst>
                <a:ext uri="{FF2B5EF4-FFF2-40B4-BE49-F238E27FC236}">
                  <a16:creationId xmlns:a16="http://schemas.microsoft.com/office/drawing/2014/main" id="{4D21C3AC-A917-4F52-B37F-0933E83F99B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Nevada" title="Nevada">
              <a:extLst>
                <a:ext uri="{FF2B5EF4-FFF2-40B4-BE49-F238E27FC236}">
                  <a16:creationId xmlns:a16="http://schemas.microsoft.com/office/drawing/2014/main" id="{3ACF923E-EA60-490B-84E8-275C0640800A}"/>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Nebraska" title="Nebraska">
              <a:extLst>
                <a:ext uri="{FF2B5EF4-FFF2-40B4-BE49-F238E27FC236}">
                  <a16:creationId xmlns:a16="http://schemas.microsoft.com/office/drawing/2014/main" id="{C53B962F-AFB7-4161-A8BC-4C398054140D}"/>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Montana" title="Montana">
              <a:extLst>
                <a:ext uri="{FF2B5EF4-FFF2-40B4-BE49-F238E27FC236}">
                  <a16:creationId xmlns:a16="http://schemas.microsoft.com/office/drawing/2014/main" id="{8D09CB5B-7BE8-40D5-B9B8-BB2BDFD1C2F4}"/>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Kansas" title="Kansas">
              <a:extLst>
                <a:ext uri="{FF2B5EF4-FFF2-40B4-BE49-F238E27FC236}">
                  <a16:creationId xmlns:a16="http://schemas.microsoft.com/office/drawing/2014/main" id="{6B5B90E5-C551-431D-90C1-406156803F34}"/>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Idaho" title="Idaho">
              <a:extLst>
                <a:ext uri="{FF2B5EF4-FFF2-40B4-BE49-F238E27FC236}">
                  <a16:creationId xmlns:a16="http://schemas.microsoft.com/office/drawing/2014/main" id="{86AE4F59-8A17-47A8-976F-A0BDDAB550B5}"/>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Colorado" title="Colorado">
              <a:extLst>
                <a:ext uri="{FF2B5EF4-FFF2-40B4-BE49-F238E27FC236}">
                  <a16:creationId xmlns:a16="http://schemas.microsoft.com/office/drawing/2014/main" id="{78AC4C9B-6F33-42C5-9502-BFF4B85B1C92}"/>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California" title="California">
              <a:extLst>
                <a:ext uri="{FF2B5EF4-FFF2-40B4-BE49-F238E27FC236}">
                  <a16:creationId xmlns:a16="http://schemas.microsoft.com/office/drawing/2014/main" id="{80E67365-1B16-4D5C-850D-2B09FC4EA58B}"/>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Arizona" title="Arizona">
              <a:extLst>
                <a:ext uri="{FF2B5EF4-FFF2-40B4-BE49-F238E27FC236}">
                  <a16:creationId xmlns:a16="http://schemas.microsoft.com/office/drawing/2014/main" id="{EC320657-A28E-4B84-9D80-65FEF1050DB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6" name="Text Placeholder - Left, Mid">
            <a:extLst>
              <a:ext uri="{FF2B5EF4-FFF2-40B4-BE49-F238E27FC236}">
                <a16:creationId xmlns:a16="http://schemas.microsoft.com/office/drawing/2014/main" id="{73E9E5A1-87FC-45A7-B73C-98D1A2455CA3}"/>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1705246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p:cSld name="MAP - Region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p:nvGrpSpPr>
        <p:grpSpPr>
          <a:xfrm>
            <a:off x="6908800" y="781413"/>
            <a:ext cx="4470400" cy="4837976"/>
            <a:chOff x="6054726" y="1828800"/>
            <a:chExt cx="3340100" cy="3614738"/>
          </a:xfrm>
        </p:grpSpPr>
        <p:grpSp>
          <p:nvGrpSpPr>
            <p:cNvPr id="22" name="Eastern snippets"/>
            <p:cNvGrpSpPr/>
            <p:nvPr/>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60" name="RuleLine - Mid" hidden="1">
            <a:extLst>
              <a:ext uri="{FF2B5EF4-FFF2-40B4-BE49-F238E27FC236}">
                <a16:creationId xmlns:a16="http://schemas.microsoft.com/office/drawing/2014/main" id="{5A297EE7-DC5A-479E-B8C1-F375D6D1BAE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RuleLine - Top" hidden="1">
            <a:extLst>
              <a:ext uri="{FF2B5EF4-FFF2-40B4-BE49-F238E27FC236}">
                <a16:creationId xmlns:a16="http://schemas.microsoft.com/office/drawing/2014/main" id="{A1C66209-2670-4B33-B831-006CD70C6E3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1" name="MAP - States">
            <a:extLst>
              <a:ext uri="{FF2B5EF4-FFF2-40B4-BE49-F238E27FC236}">
                <a16:creationId xmlns:a16="http://schemas.microsoft.com/office/drawing/2014/main" id="{D82D1E4D-C7EC-4DE7-B1C4-130C7DC568CD}"/>
              </a:ext>
            </a:extLst>
          </p:cNvPr>
          <p:cNvGrpSpPr/>
          <p:nvPr userDrawn="1"/>
        </p:nvGrpSpPr>
        <p:grpSpPr>
          <a:xfrm>
            <a:off x="6908800" y="781413"/>
            <a:ext cx="4470400" cy="4837976"/>
            <a:chOff x="6054726" y="1828800"/>
            <a:chExt cx="3340100" cy="3614738"/>
          </a:xfrm>
        </p:grpSpPr>
        <p:grpSp>
          <p:nvGrpSpPr>
            <p:cNvPr id="72" name="Eastern snippets">
              <a:extLst>
                <a:ext uri="{FF2B5EF4-FFF2-40B4-BE49-F238E27FC236}">
                  <a16:creationId xmlns:a16="http://schemas.microsoft.com/office/drawing/2014/main" id="{FCF6FC0E-F1BD-47C4-99B7-12346DED3A4D}"/>
                </a:ext>
              </a:extLst>
            </p:cNvPr>
            <p:cNvGrpSpPr/>
            <p:nvPr userDrawn="1"/>
          </p:nvGrpSpPr>
          <p:grpSpPr>
            <a:xfrm>
              <a:off x="8924926" y="2095500"/>
              <a:ext cx="469900" cy="2797176"/>
              <a:chOff x="8924926" y="2095500"/>
              <a:chExt cx="469900" cy="2797176"/>
            </a:xfrm>
          </p:grpSpPr>
          <p:sp>
            <p:nvSpPr>
              <p:cNvPr id="90" name="Louisiana" title="Louisiana">
                <a:extLst>
                  <a:ext uri="{FF2B5EF4-FFF2-40B4-BE49-F238E27FC236}">
                    <a16:creationId xmlns:a16="http://schemas.microsoft.com/office/drawing/2014/main" id="{CC06C9EA-7A27-412C-8AC0-55CE92B84596}"/>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Arkansas" title="Arkansas">
                <a:extLst>
                  <a:ext uri="{FF2B5EF4-FFF2-40B4-BE49-F238E27FC236}">
                    <a16:creationId xmlns:a16="http://schemas.microsoft.com/office/drawing/2014/main" id="{F622A70A-D1F5-462F-B5ED-58CEEAF15D98}"/>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2" name="Missouri" title="Missouri">
                <a:extLst>
                  <a:ext uri="{FF2B5EF4-FFF2-40B4-BE49-F238E27FC236}">
                    <a16:creationId xmlns:a16="http://schemas.microsoft.com/office/drawing/2014/main" id="{DFCD7A2E-E0D3-4BB2-8A9C-3EFF20CE2B7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Iowa" title="Iowa">
                <a:extLst>
                  <a:ext uri="{FF2B5EF4-FFF2-40B4-BE49-F238E27FC236}">
                    <a16:creationId xmlns:a16="http://schemas.microsoft.com/office/drawing/2014/main" id="{29FE9D00-681B-485E-B506-E6B68F288418}"/>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Minnesota" title="Minnesota">
                <a:extLst>
                  <a:ext uri="{FF2B5EF4-FFF2-40B4-BE49-F238E27FC236}">
                    <a16:creationId xmlns:a16="http://schemas.microsoft.com/office/drawing/2014/main" id="{21EBCDEB-4170-4540-81AD-8429F7199BFD}"/>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Wisconsin">
                <a:extLst>
                  <a:ext uri="{FF2B5EF4-FFF2-40B4-BE49-F238E27FC236}">
                    <a16:creationId xmlns:a16="http://schemas.microsoft.com/office/drawing/2014/main" id="{290A9A93-CAD0-4655-9D1F-2975AE1791F5}"/>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73" name="Wyoming" title="Wyoming">
              <a:extLst>
                <a:ext uri="{FF2B5EF4-FFF2-40B4-BE49-F238E27FC236}">
                  <a16:creationId xmlns:a16="http://schemas.microsoft.com/office/drawing/2014/main" id="{8326A973-E9D3-463B-A804-C4A8BCB18F9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Washington" title="Washington">
              <a:extLst>
                <a:ext uri="{FF2B5EF4-FFF2-40B4-BE49-F238E27FC236}">
                  <a16:creationId xmlns:a16="http://schemas.microsoft.com/office/drawing/2014/main" id="{0F1B0444-0D8C-4194-A09A-668D83CE35DE}"/>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Utah" title="Utah">
              <a:extLst>
                <a:ext uri="{FF2B5EF4-FFF2-40B4-BE49-F238E27FC236}">
                  <a16:creationId xmlns:a16="http://schemas.microsoft.com/office/drawing/2014/main" id="{00D71807-EA95-482B-9066-3F6CA364CB2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Texas" title="Texas">
              <a:extLst>
                <a:ext uri="{FF2B5EF4-FFF2-40B4-BE49-F238E27FC236}">
                  <a16:creationId xmlns:a16="http://schemas.microsoft.com/office/drawing/2014/main" id="{1AF29427-63B8-4271-9381-E67E5EFBC254}"/>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South Dakota" title="South Dakota">
              <a:extLst>
                <a:ext uri="{FF2B5EF4-FFF2-40B4-BE49-F238E27FC236}">
                  <a16:creationId xmlns:a16="http://schemas.microsoft.com/office/drawing/2014/main" id="{E636C6E7-A478-46DD-8738-CC87E94590D3}"/>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Oregon" title="Oregon">
              <a:extLst>
                <a:ext uri="{FF2B5EF4-FFF2-40B4-BE49-F238E27FC236}">
                  <a16:creationId xmlns:a16="http://schemas.microsoft.com/office/drawing/2014/main" id="{90AAA92C-AB14-4CF4-912E-C8D92C778A2D}"/>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Oklahoma" title="Oklahoma">
              <a:extLst>
                <a:ext uri="{FF2B5EF4-FFF2-40B4-BE49-F238E27FC236}">
                  <a16:creationId xmlns:a16="http://schemas.microsoft.com/office/drawing/2014/main" id="{AB417B48-2797-4532-81E0-2204ABDE324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North Dakota" title="North Dakota">
              <a:extLst>
                <a:ext uri="{FF2B5EF4-FFF2-40B4-BE49-F238E27FC236}">
                  <a16:creationId xmlns:a16="http://schemas.microsoft.com/office/drawing/2014/main" id="{B7DAFB4B-DCDD-4AC8-9269-F60181A5B91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New Mexico" title="New Mexico">
              <a:extLst>
                <a:ext uri="{FF2B5EF4-FFF2-40B4-BE49-F238E27FC236}">
                  <a16:creationId xmlns:a16="http://schemas.microsoft.com/office/drawing/2014/main" id="{B2B43703-55F7-4F81-B986-5F58E5173F2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Nevada" title="Nevada">
              <a:extLst>
                <a:ext uri="{FF2B5EF4-FFF2-40B4-BE49-F238E27FC236}">
                  <a16:creationId xmlns:a16="http://schemas.microsoft.com/office/drawing/2014/main" id="{63463EEB-C8F7-497A-8A7E-F55F4BCAA084}"/>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Nebraska" title="Nebraska">
              <a:extLst>
                <a:ext uri="{FF2B5EF4-FFF2-40B4-BE49-F238E27FC236}">
                  <a16:creationId xmlns:a16="http://schemas.microsoft.com/office/drawing/2014/main" id="{56F7E19F-ABC5-4EBA-93BF-6E6FFDB78345}"/>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ontana" title="Montana">
              <a:extLst>
                <a:ext uri="{FF2B5EF4-FFF2-40B4-BE49-F238E27FC236}">
                  <a16:creationId xmlns:a16="http://schemas.microsoft.com/office/drawing/2014/main" id="{3080CFD7-B42C-4A02-B288-1089A3AAA890}"/>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Kansas" title="Kansas">
              <a:extLst>
                <a:ext uri="{FF2B5EF4-FFF2-40B4-BE49-F238E27FC236}">
                  <a16:creationId xmlns:a16="http://schemas.microsoft.com/office/drawing/2014/main" id="{BDCE5809-2E47-4C08-A5EA-BB2D2DD2AE9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Idaho" title="Idaho">
              <a:extLst>
                <a:ext uri="{FF2B5EF4-FFF2-40B4-BE49-F238E27FC236}">
                  <a16:creationId xmlns:a16="http://schemas.microsoft.com/office/drawing/2014/main" id="{868A1A78-9EF4-4A04-BE3A-B25B29835A5F}"/>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Colorado" title="Colorado">
              <a:extLst>
                <a:ext uri="{FF2B5EF4-FFF2-40B4-BE49-F238E27FC236}">
                  <a16:creationId xmlns:a16="http://schemas.microsoft.com/office/drawing/2014/main" id="{0D89E7D9-2334-4FFF-A807-5EF57A90C81A}"/>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California" title="California">
              <a:extLst>
                <a:ext uri="{FF2B5EF4-FFF2-40B4-BE49-F238E27FC236}">
                  <a16:creationId xmlns:a16="http://schemas.microsoft.com/office/drawing/2014/main" id="{DB778EF5-BBAF-44BF-94CD-B0F433266C19}"/>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Arizona" title="Arizona">
              <a:extLst>
                <a:ext uri="{FF2B5EF4-FFF2-40B4-BE49-F238E27FC236}">
                  <a16:creationId xmlns:a16="http://schemas.microsoft.com/office/drawing/2014/main" id="{928B5287-E45C-419E-9070-D596BF2B1366}"/>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96" name="Stat-Bar">
            <a:extLst>
              <a:ext uri="{FF2B5EF4-FFF2-40B4-BE49-F238E27FC236}">
                <a16:creationId xmlns:a16="http://schemas.microsoft.com/office/drawing/2014/main" id="{15DD6FDA-9085-44EE-A309-5E8D390122A0}"/>
              </a:ext>
            </a:extLst>
          </p:cNvP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at-Hash">
            <a:extLst>
              <a:ext uri="{FF2B5EF4-FFF2-40B4-BE49-F238E27FC236}">
                <a16:creationId xmlns:a16="http://schemas.microsoft.com/office/drawing/2014/main" id="{81DD85CB-92A9-40FE-AB3F-81B1CDBD33A2}"/>
              </a:ext>
            </a:extLst>
          </p:cNvPr>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8" name="Stat-Bar">
            <a:extLst>
              <a:ext uri="{FF2B5EF4-FFF2-40B4-BE49-F238E27FC236}">
                <a16:creationId xmlns:a16="http://schemas.microsoft.com/office/drawing/2014/main" id="{93052317-0037-465F-9B8D-EE42553D91D5}"/>
              </a:ext>
            </a:extLst>
          </p:cNvP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22A2CE1C-6674-4D81-8199-ACD79F74980A}"/>
              </a:ext>
            </a:extLst>
          </p:cNvPr>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CB2D61EB-418A-465C-8859-88983B9D7281}"/>
              </a:ext>
            </a:extLst>
          </p:cNvP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FEDCC090-C2D6-490D-B73A-F21B0D75A23C}"/>
              </a:ext>
            </a:extLst>
          </p:cNvPr>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5308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MAP- Region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4" name="Text Placeholder - Left, Mid"/>
          <p:cNvSpPr>
            <a:spLocks noGrp="1"/>
          </p:cNvSpPr>
          <p:nvPr>
            <p:ph type="body" sz="quarter" idx="12" hasCustomPrompt="1"/>
          </p:nvPr>
        </p:nvSpPr>
        <p:spPr>
          <a:xfrm>
            <a:off x="660400" y="3200400"/>
            <a:ext cx="5029199" cy="2819399"/>
          </a:xfrm>
        </p:spPr>
        <p:txBody>
          <a:bodyPr/>
          <a:lstStyle>
            <a:lvl1pPr>
              <a:lnSpc>
                <a:spcPct val="100000"/>
              </a:lnSpc>
              <a:spcBef>
                <a:spcPts val="0"/>
              </a:spcBef>
              <a:spcAft>
                <a:spcPts val="1000"/>
              </a:spcAft>
              <a:defRPr sz="1800" baseline="0">
                <a:solidFill>
                  <a:schemeClr val="bg2"/>
                </a:solidFill>
                <a:latin typeface="+mn-lt"/>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vl6pPr>
              <a:buClr>
                <a:schemeClr val="accent3"/>
              </a:buClr>
              <a:defRPr>
                <a:solidFill>
                  <a:schemeClr val="bg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 </a:t>
            </a:r>
          </a:p>
          <a:p>
            <a:pPr lvl="5"/>
            <a:r>
              <a:rPr lang="en-US" dirty="0"/>
              <a:t>Sixth level</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5" name="RuleLine - Mid">
            <a:extLst>
              <a:ext uri="{FF2B5EF4-FFF2-40B4-BE49-F238E27FC236}">
                <a16:creationId xmlns:a16="http://schemas.microsoft.com/office/drawing/2014/main" id="{10CE11C1-DB78-4448-9291-507713790A3E}"/>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Mid" hidden="1">
            <a:extLst>
              <a:ext uri="{FF2B5EF4-FFF2-40B4-BE49-F238E27FC236}">
                <a16:creationId xmlns:a16="http://schemas.microsoft.com/office/drawing/2014/main" id="{35A07714-A303-4D0C-8723-52E9D301772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1C8B1E8A-F8FE-4CCC-A79C-33F47FCFDF0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MAP - States">
            <a:extLst>
              <a:ext uri="{FF2B5EF4-FFF2-40B4-BE49-F238E27FC236}">
                <a16:creationId xmlns:a16="http://schemas.microsoft.com/office/drawing/2014/main" id="{CCAC4708-D74E-4A8C-8ED9-D2C4D88D7B12}"/>
              </a:ext>
            </a:extLst>
          </p:cNvPr>
          <p:cNvGrpSpPr/>
          <p:nvPr userDrawn="1"/>
        </p:nvGrpSpPr>
        <p:grpSpPr>
          <a:xfrm>
            <a:off x="6908800" y="781413"/>
            <a:ext cx="4470400" cy="4837976"/>
            <a:chOff x="6054726" y="1828800"/>
            <a:chExt cx="3340100" cy="3614738"/>
          </a:xfrm>
          <a:solidFill>
            <a:schemeClr val="accent1"/>
          </a:solidFill>
        </p:grpSpPr>
        <p:grpSp>
          <p:nvGrpSpPr>
            <p:cNvPr id="63" name="Eastern snippets">
              <a:extLst>
                <a:ext uri="{FF2B5EF4-FFF2-40B4-BE49-F238E27FC236}">
                  <a16:creationId xmlns:a16="http://schemas.microsoft.com/office/drawing/2014/main" id="{6116DB5D-DA62-446C-818B-AB26C3A23382}"/>
                </a:ext>
              </a:extLst>
            </p:cNvPr>
            <p:cNvGrpSpPr/>
            <p:nvPr userDrawn="1"/>
          </p:nvGrpSpPr>
          <p:grpSpPr>
            <a:xfrm>
              <a:off x="8924926" y="2095500"/>
              <a:ext cx="469900" cy="2797176"/>
              <a:chOff x="8924926" y="2095500"/>
              <a:chExt cx="469900" cy="2797176"/>
            </a:xfrm>
            <a:grpFill/>
          </p:grpSpPr>
          <p:sp>
            <p:nvSpPr>
              <p:cNvPr id="82" name="Louisiana" title="Louisiana">
                <a:extLst>
                  <a:ext uri="{FF2B5EF4-FFF2-40B4-BE49-F238E27FC236}">
                    <a16:creationId xmlns:a16="http://schemas.microsoft.com/office/drawing/2014/main" id="{E9F02362-92C3-4606-8D8C-CC77E593EBD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Arkansas" title="Arkansas">
                <a:extLst>
                  <a:ext uri="{FF2B5EF4-FFF2-40B4-BE49-F238E27FC236}">
                    <a16:creationId xmlns:a16="http://schemas.microsoft.com/office/drawing/2014/main" id="{993AA242-2CCA-4F33-A2DE-810226645517}"/>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Missouri" title="Missouri">
                <a:extLst>
                  <a:ext uri="{FF2B5EF4-FFF2-40B4-BE49-F238E27FC236}">
                    <a16:creationId xmlns:a16="http://schemas.microsoft.com/office/drawing/2014/main" id="{9C44582A-262D-4CC3-BBD1-9271FE20A0D0}"/>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Iowa" title="Iowa">
                <a:extLst>
                  <a:ext uri="{FF2B5EF4-FFF2-40B4-BE49-F238E27FC236}">
                    <a16:creationId xmlns:a16="http://schemas.microsoft.com/office/drawing/2014/main" id="{79B21D77-43CD-4FBC-8C13-C5AA0111E155}"/>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Minnesota" title="Minnesota">
                <a:extLst>
                  <a:ext uri="{FF2B5EF4-FFF2-40B4-BE49-F238E27FC236}">
                    <a16:creationId xmlns:a16="http://schemas.microsoft.com/office/drawing/2014/main" id="{C44BB991-D606-4BC8-B3A3-05595D94ABF9}"/>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Wisconsin">
                <a:extLst>
                  <a:ext uri="{FF2B5EF4-FFF2-40B4-BE49-F238E27FC236}">
                    <a16:creationId xmlns:a16="http://schemas.microsoft.com/office/drawing/2014/main" id="{6524F5DD-705E-4241-8A2E-75123D83179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65" name="Wyoming" title="Wyoming">
              <a:extLst>
                <a:ext uri="{FF2B5EF4-FFF2-40B4-BE49-F238E27FC236}">
                  <a16:creationId xmlns:a16="http://schemas.microsoft.com/office/drawing/2014/main" id="{A914553B-DA64-4543-BA71-6EECFED1AF03}"/>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Washington" title="Washington">
              <a:extLst>
                <a:ext uri="{FF2B5EF4-FFF2-40B4-BE49-F238E27FC236}">
                  <a16:creationId xmlns:a16="http://schemas.microsoft.com/office/drawing/2014/main" id="{FEE2F0C7-77BE-4DAF-B148-F8A1E6656E2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a:extLst>
                <a:ext uri="{FF2B5EF4-FFF2-40B4-BE49-F238E27FC236}">
                  <a16:creationId xmlns:a16="http://schemas.microsoft.com/office/drawing/2014/main" id="{5A3AC926-D39D-499F-821A-F099DA2CD3B0}"/>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a:extLst>
                <a:ext uri="{FF2B5EF4-FFF2-40B4-BE49-F238E27FC236}">
                  <a16:creationId xmlns:a16="http://schemas.microsoft.com/office/drawing/2014/main" id="{78B2FC61-9B2E-4F2E-AE22-614C03B6D63E}"/>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South Dakota" title="South Dakota">
              <a:extLst>
                <a:ext uri="{FF2B5EF4-FFF2-40B4-BE49-F238E27FC236}">
                  <a16:creationId xmlns:a16="http://schemas.microsoft.com/office/drawing/2014/main" id="{F79C8C4A-D56C-4391-B527-6B2237CB9491}"/>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Oregon" title="Oregon">
              <a:extLst>
                <a:ext uri="{FF2B5EF4-FFF2-40B4-BE49-F238E27FC236}">
                  <a16:creationId xmlns:a16="http://schemas.microsoft.com/office/drawing/2014/main" id="{04170C6F-302B-40B1-B02A-35858B8B3721}"/>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Oklahoma" title="Oklahoma">
              <a:extLst>
                <a:ext uri="{FF2B5EF4-FFF2-40B4-BE49-F238E27FC236}">
                  <a16:creationId xmlns:a16="http://schemas.microsoft.com/office/drawing/2014/main" id="{54E687CB-20E2-4699-BFFB-80693EB7F841}"/>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North Dakota" title="North Dakota">
              <a:extLst>
                <a:ext uri="{FF2B5EF4-FFF2-40B4-BE49-F238E27FC236}">
                  <a16:creationId xmlns:a16="http://schemas.microsoft.com/office/drawing/2014/main" id="{00BAB449-3F05-4E43-B996-6ED9E9BAEAB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New Mexico" title="New Mexico">
              <a:extLst>
                <a:ext uri="{FF2B5EF4-FFF2-40B4-BE49-F238E27FC236}">
                  <a16:creationId xmlns:a16="http://schemas.microsoft.com/office/drawing/2014/main" id="{5764A70E-BCB8-45A1-9755-9744FF0BE8A6}"/>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Nevada" title="Nevada">
              <a:extLst>
                <a:ext uri="{FF2B5EF4-FFF2-40B4-BE49-F238E27FC236}">
                  <a16:creationId xmlns:a16="http://schemas.microsoft.com/office/drawing/2014/main" id="{5BE22F34-6B2D-4584-9422-94D50238A920}"/>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Nebraska" title="Nebraska">
              <a:extLst>
                <a:ext uri="{FF2B5EF4-FFF2-40B4-BE49-F238E27FC236}">
                  <a16:creationId xmlns:a16="http://schemas.microsoft.com/office/drawing/2014/main" id="{51217608-EDB0-4F07-8071-DF4D810F670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Montana" title="Montana">
              <a:extLst>
                <a:ext uri="{FF2B5EF4-FFF2-40B4-BE49-F238E27FC236}">
                  <a16:creationId xmlns:a16="http://schemas.microsoft.com/office/drawing/2014/main" id="{D9D9C1A9-645A-4EDA-A3D3-6F7135E40B4C}"/>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Kansas" title="Kansas">
              <a:extLst>
                <a:ext uri="{FF2B5EF4-FFF2-40B4-BE49-F238E27FC236}">
                  <a16:creationId xmlns:a16="http://schemas.microsoft.com/office/drawing/2014/main" id="{408BC9F8-0002-4864-A3E8-DAFFC5018F07}"/>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Idaho" title="Idaho">
              <a:extLst>
                <a:ext uri="{FF2B5EF4-FFF2-40B4-BE49-F238E27FC236}">
                  <a16:creationId xmlns:a16="http://schemas.microsoft.com/office/drawing/2014/main" id="{8BD3F862-3EA0-491A-95CE-455970755A28}"/>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Colorado" title="Colorado">
              <a:extLst>
                <a:ext uri="{FF2B5EF4-FFF2-40B4-BE49-F238E27FC236}">
                  <a16:creationId xmlns:a16="http://schemas.microsoft.com/office/drawing/2014/main" id="{A73EF480-21FB-4790-828C-D8B8DD7AAAE9}"/>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California" title="California">
              <a:extLst>
                <a:ext uri="{FF2B5EF4-FFF2-40B4-BE49-F238E27FC236}">
                  <a16:creationId xmlns:a16="http://schemas.microsoft.com/office/drawing/2014/main" id="{EEE934E2-FA31-478B-B1FD-3852AD5EC4BE}"/>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Arizona" title="Arizona">
              <a:extLst>
                <a:ext uri="{FF2B5EF4-FFF2-40B4-BE49-F238E27FC236}">
                  <a16:creationId xmlns:a16="http://schemas.microsoft.com/office/drawing/2014/main" id="{6515B712-A6DF-4FF2-BB41-3733D31B06DF}"/>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88" name="RuleLine - Mid">
            <a:extLst>
              <a:ext uri="{FF2B5EF4-FFF2-40B4-BE49-F238E27FC236}">
                <a16:creationId xmlns:a16="http://schemas.microsoft.com/office/drawing/2014/main" id="{4D7984A2-BC6B-46D5-9B50-43C3B35C03BE}"/>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1460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p:cSld name="MAP - Region">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a:t>Click to edit Master text styles</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cxnSp>
        <p:nvCxnSpPr>
          <p:cNvPr id="34" name="RuleLine - Mid">
            <a:extLst>
              <a:ext uri="{FF2B5EF4-FFF2-40B4-BE49-F238E27FC236}">
                <a16:creationId xmlns:a16="http://schemas.microsoft.com/office/drawing/2014/main" id="{AFB0DF67-0EA2-4057-B184-E74CBEF42A30}"/>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RuleLine - Mid" hidden="1">
            <a:extLst>
              <a:ext uri="{FF2B5EF4-FFF2-40B4-BE49-F238E27FC236}">
                <a16:creationId xmlns:a16="http://schemas.microsoft.com/office/drawing/2014/main" id="{02DB2E9D-7A5E-4D90-B98F-CB04D10E223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7D5E2ACA-CB26-43BA-9D47-0F1F1FE7A56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a:extLst>
              <a:ext uri="{FF2B5EF4-FFF2-40B4-BE49-F238E27FC236}">
                <a16:creationId xmlns:a16="http://schemas.microsoft.com/office/drawing/2014/main" id="{F66C1FF4-EB89-4C7D-8162-7C32BAF72946}"/>
              </a:ext>
            </a:extLst>
          </p:cNvPr>
          <p:cNvGrpSpPr/>
          <p:nvPr userDrawn="1"/>
        </p:nvGrpSpPr>
        <p:grpSpPr>
          <a:xfrm>
            <a:off x="6908800" y="781413"/>
            <a:ext cx="4470400" cy="4837976"/>
            <a:chOff x="6054726" y="1828800"/>
            <a:chExt cx="3340100" cy="3614738"/>
          </a:xfrm>
        </p:grpSpPr>
        <p:grpSp>
          <p:nvGrpSpPr>
            <p:cNvPr id="38" name="Eastern snippets">
              <a:extLst>
                <a:ext uri="{FF2B5EF4-FFF2-40B4-BE49-F238E27FC236}">
                  <a16:creationId xmlns:a16="http://schemas.microsoft.com/office/drawing/2014/main" id="{96F4A0F5-E745-4774-BAF8-005F01CB9754}"/>
                </a:ext>
              </a:extLst>
            </p:cNvPr>
            <p:cNvGrpSpPr/>
            <p:nvPr userDrawn="1"/>
          </p:nvGrpSpPr>
          <p:grpSpPr>
            <a:xfrm>
              <a:off x="8924926" y="2095500"/>
              <a:ext cx="469900" cy="2797176"/>
              <a:chOff x="8924926" y="2095500"/>
              <a:chExt cx="469900" cy="2797176"/>
            </a:xfrm>
          </p:grpSpPr>
          <p:sp>
            <p:nvSpPr>
              <p:cNvPr id="56" name="Louisiana" title="Louisiana">
                <a:extLst>
                  <a:ext uri="{FF2B5EF4-FFF2-40B4-BE49-F238E27FC236}">
                    <a16:creationId xmlns:a16="http://schemas.microsoft.com/office/drawing/2014/main" id="{2C02A366-EE40-4148-A801-CE33E24E1B69}"/>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Arkansas" title="Arkansas">
                <a:extLst>
                  <a:ext uri="{FF2B5EF4-FFF2-40B4-BE49-F238E27FC236}">
                    <a16:creationId xmlns:a16="http://schemas.microsoft.com/office/drawing/2014/main" id="{813C447E-F297-4529-9A68-502FB5A54F73}"/>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Missouri" title="Missouri">
                <a:extLst>
                  <a:ext uri="{FF2B5EF4-FFF2-40B4-BE49-F238E27FC236}">
                    <a16:creationId xmlns:a16="http://schemas.microsoft.com/office/drawing/2014/main" id="{D34BD1AD-B586-437D-B0A4-6C04903AC06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Iowa" title="Iowa">
                <a:extLst>
                  <a:ext uri="{FF2B5EF4-FFF2-40B4-BE49-F238E27FC236}">
                    <a16:creationId xmlns:a16="http://schemas.microsoft.com/office/drawing/2014/main" id="{F281405A-5CE3-4CC6-8857-FD2204AF264F}"/>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Minnesota" title="Minnesota">
                <a:extLst>
                  <a:ext uri="{FF2B5EF4-FFF2-40B4-BE49-F238E27FC236}">
                    <a16:creationId xmlns:a16="http://schemas.microsoft.com/office/drawing/2014/main" id="{C809418E-D1F2-4E46-8E1E-7802768D98F3}"/>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Wisconsin">
                <a:extLst>
                  <a:ext uri="{FF2B5EF4-FFF2-40B4-BE49-F238E27FC236}">
                    <a16:creationId xmlns:a16="http://schemas.microsoft.com/office/drawing/2014/main" id="{7132A489-6AC0-4E53-8AD7-2560DB5E0759}"/>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sp>
          <p:nvSpPr>
            <p:cNvPr id="39" name="Wyoming" title="Wyoming">
              <a:extLst>
                <a:ext uri="{FF2B5EF4-FFF2-40B4-BE49-F238E27FC236}">
                  <a16:creationId xmlns:a16="http://schemas.microsoft.com/office/drawing/2014/main" id="{E34FF3CD-7477-453A-A279-F38464020807}"/>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0" name="Washington" title="Washington">
              <a:extLst>
                <a:ext uri="{FF2B5EF4-FFF2-40B4-BE49-F238E27FC236}">
                  <a16:creationId xmlns:a16="http://schemas.microsoft.com/office/drawing/2014/main" id="{D0A6565F-CD6B-4FB2-B0D2-215748A8FAB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1" name="Utah" title="Utah">
              <a:extLst>
                <a:ext uri="{FF2B5EF4-FFF2-40B4-BE49-F238E27FC236}">
                  <a16:creationId xmlns:a16="http://schemas.microsoft.com/office/drawing/2014/main" id="{87A5F90D-6B6B-4FE2-95EE-4EAB2821A5FA}"/>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2" name="Texas" title="Texas">
              <a:extLst>
                <a:ext uri="{FF2B5EF4-FFF2-40B4-BE49-F238E27FC236}">
                  <a16:creationId xmlns:a16="http://schemas.microsoft.com/office/drawing/2014/main" id="{292816E5-D18C-4F2E-A673-C6923F3DD0C3}"/>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3" name="South Dakota" title="South Dakota">
              <a:extLst>
                <a:ext uri="{FF2B5EF4-FFF2-40B4-BE49-F238E27FC236}">
                  <a16:creationId xmlns:a16="http://schemas.microsoft.com/office/drawing/2014/main" id="{DB0ED342-FDC9-4722-B653-9935DF843F9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4" name="Oregon" title="Oregon">
              <a:extLst>
                <a:ext uri="{FF2B5EF4-FFF2-40B4-BE49-F238E27FC236}">
                  <a16:creationId xmlns:a16="http://schemas.microsoft.com/office/drawing/2014/main" id="{1ECB516E-7473-46FB-8440-ED1CDD6BDDC7}"/>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5" name="Oklahoma" title="Oklahoma">
              <a:extLst>
                <a:ext uri="{FF2B5EF4-FFF2-40B4-BE49-F238E27FC236}">
                  <a16:creationId xmlns:a16="http://schemas.microsoft.com/office/drawing/2014/main" id="{1159BFDC-B466-48AE-B64F-E4E516144334}"/>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6" name="North Dakota" title="North Dakota">
              <a:extLst>
                <a:ext uri="{FF2B5EF4-FFF2-40B4-BE49-F238E27FC236}">
                  <a16:creationId xmlns:a16="http://schemas.microsoft.com/office/drawing/2014/main" id="{C28428F4-B19E-4C75-A5F2-DE875C29592C}"/>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7" name="New Mexico" title="New Mexico">
              <a:extLst>
                <a:ext uri="{FF2B5EF4-FFF2-40B4-BE49-F238E27FC236}">
                  <a16:creationId xmlns:a16="http://schemas.microsoft.com/office/drawing/2014/main" id="{A27A2423-DE46-4F1E-9E00-E28EA40787BE}"/>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8" name="Nevada" title="Nevada">
              <a:extLst>
                <a:ext uri="{FF2B5EF4-FFF2-40B4-BE49-F238E27FC236}">
                  <a16:creationId xmlns:a16="http://schemas.microsoft.com/office/drawing/2014/main" id="{9A29F20B-D63D-441E-8D3F-91B73923BD2D}"/>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49" name="Nebraska" title="Nebraska">
              <a:extLst>
                <a:ext uri="{FF2B5EF4-FFF2-40B4-BE49-F238E27FC236}">
                  <a16:creationId xmlns:a16="http://schemas.microsoft.com/office/drawing/2014/main" id="{68FAFD39-5923-4563-9316-755CDF27EE9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0" name="Montana" title="Montana">
              <a:extLst>
                <a:ext uri="{FF2B5EF4-FFF2-40B4-BE49-F238E27FC236}">
                  <a16:creationId xmlns:a16="http://schemas.microsoft.com/office/drawing/2014/main" id="{591E8081-2FC4-4AFD-A97A-F1DC38EF46A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1" name="Kansas" title="Kansas">
              <a:extLst>
                <a:ext uri="{FF2B5EF4-FFF2-40B4-BE49-F238E27FC236}">
                  <a16:creationId xmlns:a16="http://schemas.microsoft.com/office/drawing/2014/main" id="{4F72669F-0939-4B0A-ACC8-A9EE53BE1FDC}"/>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2" name="Idaho" title="Idaho">
              <a:extLst>
                <a:ext uri="{FF2B5EF4-FFF2-40B4-BE49-F238E27FC236}">
                  <a16:creationId xmlns:a16="http://schemas.microsoft.com/office/drawing/2014/main" id="{85BA5CEA-126B-41A6-A19B-38BAF28C9E69}"/>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3" name="Colorado" title="Colorado">
              <a:extLst>
                <a:ext uri="{FF2B5EF4-FFF2-40B4-BE49-F238E27FC236}">
                  <a16:creationId xmlns:a16="http://schemas.microsoft.com/office/drawing/2014/main" id="{6B7B117D-BB70-479D-9E63-31E6494BBED1}"/>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4" name="California" title="California">
              <a:extLst>
                <a:ext uri="{FF2B5EF4-FFF2-40B4-BE49-F238E27FC236}">
                  <a16:creationId xmlns:a16="http://schemas.microsoft.com/office/drawing/2014/main" id="{B09AEC27-2C56-4D7B-8CB4-537534E77095}"/>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55" name="Arizona" title="Arizona">
              <a:extLst>
                <a:ext uri="{FF2B5EF4-FFF2-40B4-BE49-F238E27FC236}">
                  <a16:creationId xmlns:a16="http://schemas.microsoft.com/office/drawing/2014/main" id="{62E9575B-A448-44AD-BA46-B5CFFD0ADDC2}"/>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89" name="RuleLine - Mid">
            <a:extLst>
              <a:ext uri="{FF2B5EF4-FFF2-40B4-BE49-F238E27FC236}">
                <a16:creationId xmlns:a16="http://schemas.microsoft.com/office/drawing/2014/main" id="{C65105FB-B364-4FC2-8787-CAEC79AA3C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99037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p:cSld name="MAP B- Regional 3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18" name="RuleLine - Top">
            <a:extLst>
              <a:ext uri="{FF2B5EF4-FFF2-40B4-BE49-F238E27FC236}">
                <a16:creationId xmlns:a16="http://schemas.microsoft.com/office/drawing/2014/main" id="{B5982C0C-78D6-4757-968E-5BF95D2B58C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Mid" hidden="1">
            <a:extLst>
              <a:ext uri="{FF2B5EF4-FFF2-40B4-BE49-F238E27FC236}">
                <a16:creationId xmlns:a16="http://schemas.microsoft.com/office/drawing/2014/main" id="{3CECDFB1-282D-4E03-B0C7-F318F76D5CA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 (Locations)">
            <a:extLst>
              <a:ext uri="{FF2B5EF4-FFF2-40B4-BE49-F238E27FC236}">
                <a16:creationId xmlns:a16="http://schemas.microsoft.com/office/drawing/2014/main" id="{340D4AE3-1ACF-44D0-ADB0-BFA29F894300}"/>
              </a:ext>
            </a:extLst>
          </p:cNvPr>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cxnSp>
        <p:nvCxnSpPr>
          <p:cNvPr id="20" name="RuleLine - Top">
            <a:extLst>
              <a:ext uri="{FF2B5EF4-FFF2-40B4-BE49-F238E27FC236}">
                <a16:creationId xmlns:a16="http://schemas.microsoft.com/office/drawing/2014/main" id="{2BAC4C56-B715-4C70-961F-EB90A0A8F97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2256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MAP B - Regional 3">
    <p:spTree>
      <p:nvGrpSpPr>
        <p:cNvPr id="1" name=""/>
        <p:cNvGrpSpPr/>
        <p:nvPr/>
      </p:nvGrpSpPr>
      <p:grpSpPr>
        <a:xfrm>
          <a:off x="0" y="0"/>
          <a:ext cx="0" cy="0"/>
          <a:chOff x="0" y="0"/>
          <a:chExt cx="0" cy="0"/>
        </a:xfrm>
      </p:grpSpPr>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dirty="0"/>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cxnSp>
        <p:nvCxnSpPr>
          <p:cNvPr id="17" name="Stat-Bar">
            <a:extLst>
              <a:ext uri="{FF2B5EF4-FFF2-40B4-BE49-F238E27FC236}">
                <a16:creationId xmlns:a16="http://schemas.microsoft.com/office/drawing/2014/main" id="{43CE990D-0A87-4647-A98C-235A5FEF7D97}"/>
              </a:ext>
            </a:extLst>
          </p:cNvP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at-Hash">
            <a:extLst>
              <a:ext uri="{FF2B5EF4-FFF2-40B4-BE49-F238E27FC236}">
                <a16:creationId xmlns:a16="http://schemas.microsoft.com/office/drawing/2014/main" id="{E8437957-586C-48C5-AA27-29E08BFBEC13}"/>
              </a:ext>
            </a:extLst>
          </p:cNvPr>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at-Hash">
            <a:extLst>
              <a:ext uri="{FF2B5EF4-FFF2-40B4-BE49-F238E27FC236}">
                <a16:creationId xmlns:a16="http://schemas.microsoft.com/office/drawing/2014/main" id="{2CACF425-5FD0-4081-B582-B3BF209CAB10}"/>
              </a:ext>
            </a:extLst>
          </p:cNvPr>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a:extLst>
              <a:ext uri="{FF2B5EF4-FFF2-40B4-BE49-F238E27FC236}">
                <a16:creationId xmlns:a16="http://schemas.microsoft.com/office/drawing/2014/main" id="{98575868-F0E5-45A6-8363-670CE4D41EC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Mid" hidden="1">
            <a:extLst>
              <a:ext uri="{FF2B5EF4-FFF2-40B4-BE49-F238E27FC236}">
                <a16:creationId xmlns:a16="http://schemas.microsoft.com/office/drawing/2014/main" id="{3690F861-9080-45BD-8888-DD1767D86BF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a:extLst>
              <a:ext uri="{FF2B5EF4-FFF2-40B4-BE49-F238E27FC236}">
                <a16:creationId xmlns:a16="http://schemas.microsoft.com/office/drawing/2014/main" id="{2875DF56-77AB-4BCC-B39C-15F1CA9FDF9D}"/>
              </a:ext>
            </a:extLst>
          </p:cNvP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a:extLst>
              <a:ext uri="{FF2B5EF4-FFF2-40B4-BE49-F238E27FC236}">
                <a16:creationId xmlns:a16="http://schemas.microsoft.com/office/drawing/2014/main" id="{7B936E65-ABF5-414F-BC52-9065EC26B210}"/>
              </a:ext>
            </a:extLst>
          </p:cNvPr>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a:extLst>
              <a:ext uri="{FF2B5EF4-FFF2-40B4-BE49-F238E27FC236}">
                <a16:creationId xmlns:a16="http://schemas.microsoft.com/office/drawing/2014/main" id="{7B549FF8-D061-47C1-89F1-0D9871A50701}"/>
              </a:ext>
            </a:extLst>
          </p:cNvP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Bar">
            <a:extLst>
              <a:ext uri="{FF2B5EF4-FFF2-40B4-BE49-F238E27FC236}">
                <a16:creationId xmlns:a16="http://schemas.microsoft.com/office/drawing/2014/main" id="{C0BC6B92-A589-4092-A392-3930BD2E89E0}"/>
              </a:ext>
            </a:extLst>
          </p:cNvP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a:extLst>
              <a:ext uri="{FF2B5EF4-FFF2-40B4-BE49-F238E27FC236}">
                <a16:creationId xmlns:a16="http://schemas.microsoft.com/office/drawing/2014/main" id="{B42004DA-6AAF-49A5-B062-4D6D5B967A72}"/>
              </a:ext>
            </a:extLst>
          </p:cNvPr>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Hash">
            <a:extLst>
              <a:ext uri="{FF2B5EF4-FFF2-40B4-BE49-F238E27FC236}">
                <a16:creationId xmlns:a16="http://schemas.microsoft.com/office/drawing/2014/main" id="{81718A2B-069C-4643-8C98-A894392CD95A}"/>
              </a:ext>
            </a:extLst>
          </p:cNvPr>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a:extLst>
              <a:ext uri="{FF2B5EF4-FFF2-40B4-BE49-F238E27FC236}">
                <a16:creationId xmlns:a16="http://schemas.microsoft.com/office/drawing/2014/main" id="{951E7676-7641-4359-9153-BDA496A3C94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4368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p:cSld name="MAP- State 1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2" name="RuleLine - Mid" hidden="1">
            <a:extLst>
              <a:ext uri="{FF2B5EF4-FFF2-40B4-BE49-F238E27FC236}">
                <a16:creationId xmlns:a16="http://schemas.microsoft.com/office/drawing/2014/main" id="{FC1A2D7B-5417-458A-BAF0-1232A2351BE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7CF7D2B-B137-4785-A60B-C3904968919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43BF0F23-1E65-45BF-AD81-075C44ABB4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3873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MAP - State 1">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2" name="RuleLine - Mid" hidden="1">
            <a:extLst>
              <a:ext uri="{FF2B5EF4-FFF2-40B4-BE49-F238E27FC236}">
                <a16:creationId xmlns:a16="http://schemas.microsoft.com/office/drawing/2014/main" id="{7A833AE8-8136-46C4-A118-DEF99B49C62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8500249B-07DD-4009-9E52-722C0166DDC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E68665B6-6173-4690-936A-50E9D21FD50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7649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p:cSld name="MAP - State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6" name="RuleLine - Mid" hidden="1">
            <a:extLst>
              <a:ext uri="{FF2B5EF4-FFF2-40B4-BE49-F238E27FC236}">
                <a16:creationId xmlns:a16="http://schemas.microsoft.com/office/drawing/2014/main" id="{7AE96C60-3898-425B-887F-9931F81E731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BBE985B2-2C5A-4914-BAF4-A7CF46326E8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27A72A15-1780-4A73-B653-89F7CE906F0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2551268B-D56C-431E-940B-01CF52866DE3}"/>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a:extLst>
              <a:ext uri="{FF2B5EF4-FFF2-40B4-BE49-F238E27FC236}">
                <a16:creationId xmlns:a16="http://schemas.microsoft.com/office/drawing/2014/main" id="{DFDC4A29-54FF-4955-9736-B27891B3AEBA}"/>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023263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79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7556117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MAP - State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6" name="RuleLine - Mid" hidden="1">
            <a:extLst>
              <a:ext uri="{FF2B5EF4-FFF2-40B4-BE49-F238E27FC236}">
                <a16:creationId xmlns:a16="http://schemas.microsoft.com/office/drawing/2014/main" id="{0958EB5B-9FC0-4A3A-AF13-7236D4815EDB}"/>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1B7CBD43-21B2-4893-98F6-CADF3544EC8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B5465F1B-C9AB-466E-A014-B0FF0493CA5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7605081B-78EF-4A74-AE05-DEAD39772F95}"/>
              </a:ext>
            </a:extLst>
          </p:cNvP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Hash">
            <a:extLst>
              <a:ext uri="{FF2B5EF4-FFF2-40B4-BE49-F238E27FC236}">
                <a16:creationId xmlns:a16="http://schemas.microsoft.com/office/drawing/2014/main" id="{33920F53-8B8C-4C7B-B94C-0324617CDE7C}"/>
              </a:ext>
            </a:extLst>
          </p:cNvPr>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F868E448-473E-4B3F-B70B-919E64F523AD}"/>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Hash">
            <a:extLst>
              <a:ext uri="{FF2B5EF4-FFF2-40B4-BE49-F238E27FC236}">
                <a16:creationId xmlns:a16="http://schemas.microsoft.com/office/drawing/2014/main" id="{EFD8DBDB-7FAE-4522-8E3B-C7A1CD213C9C}"/>
              </a:ext>
            </a:extLst>
          </p:cNvPr>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6996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p:cSld name="MAP - State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9" name="RuleLine - Mid" hidden="1">
            <a:extLst>
              <a:ext uri="{FF2B5EF4-FFF2-40B4-BE49-F238E27FC236}">
                <a16:creationId xmlns:a16="http://schemas.microsoft.com/office/drawing/2014/main" id="{DAFD20C6-A5C8-49AE-B35E-3486C8D343A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FA35177-767A-4482-8080-EC0880927D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CDCE077E-9354-4154-BB28-F1B134C3F9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E372E62-E82B-4EE9-8F0F-9B390A5A37AE}"/>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2194E2F7-C48B-42BD-A4DC-723E0C45D631}"/>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 Placeholder - Left, Mid">
            <a:extLst>
              <a:ext uri="{FF2B5EF4-FFF2-40B4-BE49-F238E27FC236}">
                <a16:creationId xmlns:a16="http://schemas.microsoft.com/office/drawing/2014/main" id="{E2EB800F-C43D-40F5-BB06-7B12FBE5403D}"/>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194049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p:cSld name="MAP - State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9" name="RuleLine - Mid" hidden="1">
            <a:extLst>
              <a:ext uri="{FF2B5EF4-FFF2-40B4-BE49-F238E27FC236}">
                <a16:creationId xmlns:a16="http://schemas.microsoft.com/office/drawing/2014/main" id="{EB186AF3-CAF0-424F-A719-9304F83B12E9}"/>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5522D59-F84A-4E01-AE9C-C7395CF0EF7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230338C5-0A50-4BEE-8598-AD16165C594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3DD2D4A-3261-4FDC-B7AF-31A39033E86A}"/>
              </a:ext>
            </a:extLst>
          </p:cNvP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a:extLst>
              <a:ext uri="{FF2B5EF4-FFF2-40B4-BE49-F238E27FC236}">
                <a16:creationId xmlns:a16="http://schemas.microsoft.com/office/drawing/2014/main" id="{8A064BE2-EAC9-44D1-AA18-C261E0E8FE86}"/>
              </a:ext>
            </a:extLst>
          </p:cNvPr>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55A5B6FE-6FE1-434A-AC74-607AC2E275B1}"/>
              </a:ext>
            </a:extLst>
          </p:cNvP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a:extLst>
              <a:ext uri="{FF2B5EF4-FFF2-40B4-BE49-F238E27FC236}">
                <a16:creationId xmlns:a16="http://schemas.microsoft.com/office/drawing/2014/main" id="{297AB38A-139E-48AD-A733-7E28260B17BB}"/>
              </a:ext>
            </a:extLst>
          </p:cNvPr>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C3F1A281-7A0D-4272-90BC-719A5E70D198}"/>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E9F6F870-FCA5-42BA-BEF3-7B440EBAE5CA}"/>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493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Core Stats_Dark">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28" name="Stat-Bar"/>
          <p:cNvCxnSpPr/>
          <p:nvPr/>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32" name="Reach">
            <a:extLst>
              <a:ext uri="{FF2B5EF4-FFF2-40B4-BE49-F238E27FC236}">
                <a16:creationId xmlns:a16="http://schemas.microsoft.com/office/drawing/2014/main" id="{03B6314A-B4BD-4D52-A712-7F400100D3E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Placeholder 4">
            <a:extLst>
              <a:ext uri="{FF2B5EF4-FFF2-40B4-BE49-F238E27FC236}">
                <a16:creationId xmlns:a16="http://schemas.microsoft.com/office/drawing/2014/main" id="{E97479EB-1091-4E38-A22E-3138CB51CCB6}"/>
              </a:ext>
            </a:extLst>
          </p:cNvPr>
          <p:cNvSpPr>
            <a:spLocks noGrp="1"/>
          </p:cNvSpPr>
          <p:nvPr>
            <p:ph type="body" sz="quarter" idx="36"/>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33" name="Picture - CraterLake">
            <a:extLst>
              <a:ext uri="{FF2B5EF4-FFF2-40B4-BE49-F238E27FC236}">
                <a16:creationId xmlns:a16="http://schemas.microsoft.com/office/drawing/2014/main" id="{CB81F9C7-7608-4CB2-B894-8A2D21AD2E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34" name="RuleLine - Top" hidden="1">
            <a:extLst>
              <a:ext uri="{FF2B5EF4-FFF2-40B4-BE49-F238E27FC236}">
                <a16:creationId xmlns:a16="http://schemas.microsoft.com/office/drawing/2014/main" id="{3499010A-E6F4-4C79-B038-BA9076F521A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a:extLst>
              <a:ext uri="{FF2B5EF4-FFF2-40B4-BE49-F238E27FC236}">
                <a16:creationId xmlns:a16="http://schemas.microsoft.com/office/drawing/2014/main" id="{7CFBDE94-12EB-4047-92C8-7CDF040345E7}"/>
              </a:ext>
            </a:extLst>
          </p:cNvP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at-Hash">
            <a:extLst>
              <a:ext uri="{FF2B5EF4-FFF2-40B4-BE49-F238E27FC236}">
                <a16:creationId xmlns:a16="http://schemas.microsoft.com/office/drawing/2014/main" id="{137A8BEE-15AF-4C03-824B-B3E0ACD7BAE6}"/>
              </a:ext>
            </a:extLst>
          </p:cNvPr>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9ADEA5AE-80A6-4B21-B015-D55B8F794F31}"/>
              </a:ext>
            </a:extLst>
          </p:cNvPr>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at-Hash">
            <a:extLst>
              <a:ext uri="{FF2B5EF4-FFF2-40B4-BE49-F238E27FC236}">
                <a16:creationId xmlns:a16="http://schemas.microsoft.com/office/drawing/2014/main" id="{0F76DFF9-A2A3-4C9B-BE3D-1735E03D0F80}"/>
              </a:ext>
            </a:extLst>
          </p:cNvPr>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at-Bar">
            <a:extLst>
              <a:ext uri="{FF2B5EF4-FFF2-40B4-BE49-F238E27FC236}">
                <a16:creationId xmlns:a16="http://schemas.microsoft.com/office/drawing/2014/main" id="{33FA5EDA-5981-48C7-8DE8-07D1C882DE8D}"/>
              </a:ext>
            </a:extLst>
          </p:cNvP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 - GrandCanyon">
            <a:extLst>
              <a:ext uri="{FF2B5EF4-FFF2-40B4-BE49-F238E27FC236}">
                <a16:creationId xmlns:a16="http://schemas.microsoft.com/office/drawing/2014/main" id="{BCE95280-7759-4A3E-BAEE-ABEC55D911E4}"/>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3"/>
                </a:solidFill>
                <a:effectLst/>
                <a:uLnTx/>
                <a:uFillTx/>
                <a:latin typeface="Georgia"/>
                <a:ea typeface="+mn-ea"/>
                <a:cs typeface="+mn-cs"/>
              </a:rPr>
            </a:br>
            <a:r>
              <a:rPr kumimoji="0" lang="en-US" sz="1600" b="0" i="1" u="none" strike="noStrike" kern="1200" cap="none" spc="0" normalizeH="0" baseline="0" noProof="0" dirty="0">
                <a:ln>
                  <a:noFill/>
                </a:ln>
                <a:solidFill>
                  <a:schemeClr val="accent3"/>
                </a:solidFill>
                <a:effectLst/>
                <a:uLnTx/>
                <a:uFillTx/>
                <a:latin typeface="Georgia"/>
                <a:ea typeface="+mn-ea"/>
                <a:cs typeface="+mn-cs"/>
              </a:rPr>
              <a:t>North America’s deepest lake filled to 1,949 feet over 720 years. </a:t>
            </a:r>
          </a:p>
        </p:txBody>
      </p:sp>
      <p:sp>
        <p:nvSpPr>
          <p:cNvPr id="41" name="Reach">
            <a:extLst>
              <a:ext uri="{FF2B5EF4-FFF2-40B4-BE49-F238E27FC236}">
                <a16:creationId xmlns:a16="http://schemas.microsoft.com/office/drawing/2014/main" id="{D8D7A0D2-26F7-4A9B-AAF4-DAC64165CD4F}"/>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Tree>
    <p:extLst>
      <p:ext uri="{BB962C8B-B14F-4D97-AF65-F5344CB8AC3E}">
        <p14:creationId xmlns:p14="http://schemas.microsoft.com/office/powerpoint/2010/main" val="912279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Core Stats">
    <p:bg>
      <p:bgPr>
        <a:solidFill>
          <a:schemeClr val="bg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cxnSp>
        <p:nvCxnSpPr>
          <p:cNvPr id="28" name="Stat-Bar"/>
          <p:cNvCxnSpPr/>
          <p:nvPr/>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9" name="Reach">
            <a:extLst>
              <a:ext uri="{FF2B5EF4-FFF2-40B4-BE49-F238E27FC236}">
                <a16:creationId xmlns:a16="http://schemas.microsoft.com/office/drawing/2014/main" id="{DB52B525-884B-4F67-A63C-7DF27D22A4F3}"/>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sp>
        <p:nvSpPr>
          <p:cNvPr id="30" name="Text Placeholder 4">
            <a:extLst>
              <a:ext uri="{FF2B5EF4-FFF2-40B4-BE49-F238E27FC236}">
                <a16:creationId xmlns:a16="http://schemas.microsoft.com/office/drawing/2014/main" id="{48335A92-F442-4306-80F6-34ABAD36204A}"/>
              </a:ext>
            </a:extLst>
          </p:cNvPr>
          <p:cNvSpPr>
            <a:spLocks noGrp="1"/>
          </p:cNvSpPr>
          <p:nvPr>
            <p:ph type="body" sz="quarter" idx="42"/>
          </p:nvPr>
        </p:nvSpPr>
        <p:spPr>
          <a:xfrm>
            <a:off x="670079" y="454042"/>
            <a:ext cx="3352800" cy="2431865"/>
          </a:xfrm>
        </p:spPr>
        <p:txBody>
          <a:bodyPr/>
          <a:lstStyle>
            <a:lvl1pPr>
              <a:defRPr>
                <a:solidFill>
                  <a:schemeClr val="tx2"/>
                </a:solidFill>
              </a:defRPr>
            </a:lvl1pPr>
            <a:lvl2pPr>
              <a:defRPr>
                <a:solidFill>
                  <a:schemeClr val="tx2"/>
                </a:solidFill>
              </a:defRPr>
            </a:lvl2pPr>
            <a:lvl3pPr>
              <a:defRPr>
                <a:solidFill>
                  <a:schemeClr val="tx1"/>
                </a:solidFill>
              </a:defRPr>
            </a:lvl3pPr>
            <a:lvl4pPr>
              <a:buClr>
                <a:schemeClr val="accent5"/>
              </a:buClr>
              <a:defRPr>
                <a:solidFill>
                  <a:schemeClr val="tx1"/>
                </a:solidFill>
              </a:defRPr>
            </a:lvl4pPr>
            <a:lvl5pPr>
              <a:buClr>
                <a:schemeClr val="accent5"/>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36" name="Picture - CraterLake">
            <a:extLst>
              <a:ext uri="{FF2B5EF4-FFF2-40B4-BE49-F238E27FC236}">
                <a16:creationId xmlns:a16="http://schemas.microsoft.com/office/drawing/2014/main" id="{086B40B8-0EA7-47B2-A303-99C6D06F096A}"/>
              </a:ext>
            </a:extLst>
          </p:cNvPr>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0" name="RuleLine - Top" hidden="1">
            <a:extLst>
              <a:ext uri="{FF2B5EF4-FFF2-40B4-BE49-F238E27FC236}">
                <a16:creationId xmlns:a16="http://schemas.microsoft.com/office/drawing/2014/main" id="{186C1723-2F76-49EC-8D85-1D16EE55835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Bar">
            <a:extLst>
              <a:ext uri="{FF2B5EF4-FFF2-40B4-BE49-F238E27FC236}">
                <a16:creationId xmlns:a16="http://schemas.microsoft.com/office/drawing/2014/main" id="{EEB0C9C4-2411-436C-96EE-C637A1D32165}"/>
              </a:ext>
            </a:extLst>
          </p:cNvP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at-Hash">
            <a:extLst>
              <a:ext uri="{FF2B5EF4-FFF2-40B4-BE49-F238E27FC236}">
                <a16:creationId xmlns:a16="http://schemas.microsoft.com/office/drawing/2014/main" id="{EB7B0552-D9C3-4E65-A3BD-D1E7B9F1D201}"/>
              </a:ext>
            </a:extLst>
          </p:cNvPr>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at-Hash">
            <a:extLst>
              <a:ext uri="{FF2B5EF4-FFF2-40B4-BE49-F238E27FC236}">
                <a16:creationId xmlns:a16="http://schemas.microsoft.com/office/drawing/2014/main" id="{27A2CDDA-07F5-4ACF-85F0-DF2F2275D4C4}"/>
              </a:ext>
            </a:extLst>
          </p:cNvPr>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at-Hash">
            <a:extLst>
              <a:ext uri="{FF2B5EF4-FFF2-40B4-BE49-F238E27FC236}">
                <a16:creationId xmlns:a16="http://schemas.microsoft.com/office/drawing/2014/main" id="{9D038597-3BA9-4496-AB93-3CDA01A42D9A}"/>
              </a:ext>
            </a:extLst>
          </p:cNvPr>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at-Bar">
            <a:extLst>
              <a:ext uri="{FF2B5EF4-FFF2-40B4-BE49-F238E27FC236}">
                <a16:creationId xmlns:a16="http://schemas.microsoft.com/office/drawing/2014/main" id="{6BA21695-FDD6-4440-ACEC-E1EF6487147A}"/>
              </a:ext>
            </a:extLst>
          </p:cNvP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 - GrandCanyon">
            <a:extLst>
              <a:ext uri="{FF2B5EF4-FFF2-40B4-BE49-F238E27FC236}">
                <a16:creationId xmlns:a16="http://schemas.microsoft.com/office/drawing/2014/main" id="{BAB20987-7D3D-4698-B6C2-DFA57BE6CADC}"/>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48" name="Reach">
            <a:extLst>
              <a:ext uri="{FF2B5EF4-FFF2-40B4-BE49-F238E27FC236}">
                <a16:creationId xmlns:a16="http://schemas.microsoft.com/office/drawing/2014/main" id="{141CC00E-DA75-43D3-831F-544434E9E2AB}"/>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spTree>
    <p:extLst>
      <p:ext uri="{BB962C8B-B14F-4D97-AF65-F5344CB8AC3E}">
        <p14:creationId xmlns:p14="http://schemas.microsoft.com/office/powerpoint/2010/main" val="2018974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MAP All Locations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2"/>
                </a:solidFill>
              </a:defRPr>
            </a:lvl1pPr>
          </a:lstStyle>
          <a:p>
            <a:r>
              <a:rPr lang="en-US" dirty="0"/>
              <a:t>Add Slide Title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59" name="RuleLine - Top">
            <a:extLst>
              <a:ext uri="{FF2B5EF4-FFF2-40B4-BE49-F238E27FC236}">
                <a16:creationId xmlns:a16="http://schemas.microsoft.com/office/drawing/2014/main" id="{4C75AA8A-7849-4BA1-BF6E-057858BDAB3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RuleLine - Mid" hidden="1">
            <a:extLst>
              <a:ext uri="{FF2B5EF4-FFF2-40B4-BE49-F238E27FC236}">
                <a16:creationId xmlns:a16="http://schemas.microsoft.com/office/drawing/2014/main" id="{6F0D4A73-016B-4401-A22F-20F62135D2F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Text Placeholder - (Locations)">
            <a:extLst>
              <a:ext uri="{FF2B5EF4-FFF2-40B4-BE49-F238E27FC236}">
                <a16:creationId xmlns:a16="http://schemas.microsoft.com/office/drawing/2014/main" id="{9AFC0293-F7DA-437B-8BFC-D40FC8F2B374}"/>
              </a:ext>
            </a:extLst>
          </p:cNvPr>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dirty="0"/>
              <a:t>List header</a:t>
            </a:r>
          </a:p>
          <a:p>
            <a:pPr lvl="1"/>
            <a:r>
              <a:rPr lang="en-US" dirty="0"/>
              <a:t>List item</a:t>
            </a:r>
          </a:p>
          <a:p>
            <a:pPr lvl="2"/>
            <a:r>
              <a:rPr lang="en-US" dirty="0"/>
              <a:t>List item (sub)</a:t>
            </a:r>
          </a:p>
        </p:txBody>
      </p:sp>
      <p:grpSp>
        <p:nvGrpSpPr>
          <p:cNvPr id="77" name="MAP - States">
            <a:extLst>
              <a:ext uri="{FF2B5EF4-FFF2-40B4-BE49-F238E27FC236}">
                <a16:creationId xmlns:a16="http://schemas.microsoft.com/office/drawing/2014/main" id="{F866E8DB-8090-4878-8AB8-B6180FEE9AFF}"/>
              </a:ext>
            </a:extLst>
          </p:cNvPr>
          <p:cNvGrpSpPr/>
          <p:nvPr userDrawn="1"/>
        </p:nvGrpSpPr>
        <p:grpSpPr>
          <a:xfrm>
            <a:off x="5228488" y="1633395"/>
            <a:ext cx="6655826" cy="4089401"/>
            <a:chOff x="3629254" y="1658063"/>
            <a:chExt cx="5883275" cy="3614738"/>
          </a:xfrm>
          <a:noFill/>
        </p:grpSpPr>
        <p:sp>
          <p:nvSpPr>
            <p:cNvPr id="78" name="Wyoming" title="Wyoming">
              <a:extLst>
                <a:ext uri="{FF2B5EF4-FFF2-40B4-BE49-F238E27FC236}">
                  <a16:creationId xmlns:a16="http://schemas.microsoft.com/office/drawing/2014/main" id="{AD13361D-AA3D-476B-8F58-D830B4A182FE}"/>
                </a:ext>
              </a:extLst>
            </p:cNvPr>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79" name="Wisconsin" title="Wisconsin">
              <a:extLst>
                <a:ext uri="{FF2B5EF4-FFF2-40B4-BE49-F238E27FC236}">
                  <a16:creationId xmlns:a16="http://schemas.microsoft.com/office/drawing/2014/main" id="{9A15486A-0136-4035-8814-FF534E045152}"/>
                </a:ext>
              </a:extLst>
            </p:cNvPr>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0" name="West Virginia" title="West Virginia">
              <a:extLst>
                <a:ext uri="{FF2B5EF4-FFF2-40B4-BE49-F238E27FC236}">
                  <a16:creationId xmlns:a16="http://schemas.microsoft.com/office/drawing/2014/main" id="{A6E7F280-F6EF-49C3-8B3F-05CEBB19CAD1}"/>
                </a:ext>
              </a:extLst>
            </p:cNvPr>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1" name="Washington" title="Washington">
              <a:extLst>
                <a:ext uri="{FF2B5EF4-FFF2-40B4-BE49-F238E27FC236}">
                  <a16:creationId xmlns:a16="http://schemas.microsoft.com/office/drawing/2014/main" id="{8E91C71A-4A54-4DA4-B4AF-CE7AC78985C3}"/>
                </a:ext>
              </a:extLst>
            </p:cNvPr>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2" name="Virginia" title="Virginia">
              <a:extLst>
                <a:ext uri="{FF2B5EF4-FFF2-40B4-BE49-F238E27FC236}">
                  <a16:creationId xmlns:a16="http://schemas.microsoft.com/office/drawing/2014/main" id="{BE59D487-9045-4865-A607-F755A0CAFE9A}"/>
                </a:ext>
              </a:extLst>
            </p:cNvPr>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3" name="Vermont" title="Vermont">
              <a:extLst>
                <a:ext uri="{FF2B5EF4-FFF2-40B4-BE49-F238E27FC236}">
                  <a16:creationId xmlns:a16="http://schemas.microsoft.com/office/drawing/2014/main" id="{20DA357B-A9EF-4444-93B4-58E13D434C41}"/>
                </a:ext>
              </a:extLst>
            </p:cNvPr>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4" name="Utah" title="Utah">
              <a:extLst>
                <a:ext uri="{FF2B5EF4-FFF2-40B4-BE49-F238E27FC236}">
                  <a16:creationId xmlns:a16="http://schemas.microsoft.com/office/drawing/2014/main" id="{BF370938-0FAD-4A8F-97A9-C29747F46C84}"/>
                </a:ext>
              </a:extLst>
            </p:cNvPr>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5" name="Texas" title="Texas">
              <a:extLst>
                <a:ext uri="{FF2B5EF4-FFF2-40B4-BE49-F238E27FC236}">
                  <a16:creationId xmlns:a16="http://schemas.microsoft.com/office/drawing/2014/main" id="{B6E515CB-D7CD-4006-B7AA-29A05508480C}"/>
                </a:ext>
              </a:extLst>
            </p:cNvPr>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6" name="Tennessee" title="Tennessee">
              <a:extLst>
                <a:ext uri="{FF2B5EF4-FFF2-40B4-BE49-F238E27FC236}">
                  <a16:creationId xmlns:a16="http://schemas.microsoft.com/office/drawing/2014/main" id="{DDEAF732-4783-44D9-B583-D7BFBCACC914}"/>
                </a:ext>
              </a:extLst>
            </p:cNvPr>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7" name="South Dakota" title="South Dakota">
              <a:extLst>
                <a:ext uri="{FF2B5EF4-FFF2-40B4-BE49-F238E27FC236}">
                  <a16:creationId xmlns:a16="http://schemas.microsoft.com/office/drawing/2014/main" id="{AF21954F-8CA4-42BE-9EF8-3153C359A903}"/>
                </a:ext>
              </a:extLst>
            </p:cNvPr>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8" name="South Carolina" title="South Carolina">
              <a:extLst>
                <a:ext uri="{FF2B5EF4-FFF2-40B4-BE49-F238E27FC236}">
                  <a16:creationId xmlns:a16="http://schemas.microsoft.com/office/drawing/2014/main" id="{0CC02FCA-82CE-4EE1-A77B-1F8315A650F3}"/>
                </a:ext>
              </a:extLst>
            </p:cNvPr>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89" name="Rhode Island" title="Rhode Island">
              <a:extLst>
                <a:ext uri="{FF2B5EF4-FFF2-40B4-BE49-F238E27FC236}">
                  <a16:creationId xmlns:a16="http://schemas.microsoft.com/office/drawing/2014/main" id="{0D4DD02D-6005-47BA-8BFE-368DE7244B6D}"/>
                </a:ext>
              </a:extLst>
            </p:cNvPr>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0" name="Pennslyvania" title="Pennslyvania">
              <a:extLst>
                <a:ext uri="{FF2B5EF4-FFF2-40B4-BE49-F238E27FC236}">
                  <a16:creationId xmlns:a16="http://schemas.microsoft.com/office/drawing/2014/main" id="{916A4EE8-492F-4A8D-8B14-FCF90A106EBC}"/>
                </a:ext>
              </a:extLst>
            </p:cNvPr>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1" name="Oregon" title="Oregon">
              <a:extLst>
                <a:ext uri="{FF2B5EF4-FFF2-40B4-BE49-F238E27FC236}">
                  <a16:creationId xmlns:a16="http://schemas.microsoft.com/office/drawing/2014/main" id="{CB85D2F6-3DCE-49FD-B4A2-42EEA7F9ACF1}"/>
                </a:ext>
              </a:extLst>
            </p:cNvPr>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2" name="Oklahoma" title="Oklahoma">
              <a:extLst>
                <a:ext uri="{FF2B5EF4-FFF2-40B4-BE49-F238E27FC236}">
                  <a16:creationId xmlns:a16="http://schemas.microsoft.com/office/drawing/2014/main" id="{B5FA4AC1-76D3-4EEB-9286-71CDAFB659C4}"/>
                </a:ext>
              </a:extLst>
            </p:cNvPr>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3" name="Ohio" title="Ohio">
              <a:extLst>
                <a:ext uri="{FF2B5EF4-FFF2-40B4-BE49-F238E27FC236}">
                  <a16:creationId xmlns:a16="http://schemas.microsoft.com/office/drawing/2014/main" id="{2EDF28CF-A207-4BD3-9A80-ED1A56283940}"/>
                </a:ext>
              </a:extLst>
            </p:cNvPr>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4" name="North Dakota" title="North Dakota">
              <a:extLst>
                <a:ext uri="{FF2B5EF4-FFF2-40B4-BE49-F238E27FC236}">
                  <a16:creationId xmlns:a16="http://schemas.microsoft.com/office/drawing/2014/main" id="{A7E75CEA-41A3-4CD3-8690-B6B4E75C268A}"/>
                </a:ext>
              </a:extLst>
            </p:cNvPr>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5" name="North Carolina" title="North Carolina">
              <a:extLst>
                <a:ext uri="{FF2B5EF4-FFF2-40B4-BE49-F238E27FC236}">
                  <a16:creationId xmlns:a16="http://schemas.microsoft.com/office/drawing/2014/main" id="{3D6D7F1B-0732-4263-BE4C-AE9398FAF11B}"/>
                </a:ext>
              </a:extLst>
            </p:cNvPr>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6" name="New York">
              <a:extLst>
                <a:ext uri="{FF2B5EF4-FFF2-40B4-BE49-F238E27FC236}">
                  <a16:creationId xmlns:a16="http://schemas.microsoft.com/office/drawing/2014/main" id="{A2AEDE4C-A610-4264-849E-DEF71B541BCC}"/>
                </a:ext>
              </a:extLst>
            </p:cNvPr>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97" name="New Mexico" title="New Mexico">
              <a:extLst>
                <a:ext uri="{FF2B5EF4-FFF2-40B4-BE49-F238E27FC236}">
                  <a16:creationId xmlns:a16="http://schemas.microsoft.com/office/drawing/2014/main" id="{04C73315-67B5-4413-8808-6F838294F68B}"/>
                </a:ext>
              </a:extLst>
            </p:cNvPr>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99" name="New Jersey" title="New Jersey">
              <a:extLst>
                <a:ext uri="{FF2B5EF4-FFF2-40B4-BE49-F238E27FC236}">
                  <a16:creationId xmlns:a16="http://schemas.microsoft.com/office/drawing/2014/main" id="{D357FDD6-000B-4A60-B61E-1C4908BE9882}"/>
                </a:ext>
              </a:extLst>
            </p:cNvPr>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0" name="New Hampshire" title="New Hampshire">
              <a:extLst>
                <a:ext uri="{FF2B5EF4-FFF2-40B4-BE49-F238E27FC236}">
                  <a16:creationId xmlns:a16="http://schemas.microsoft.com/office/drawing/2014/main" id="{6D1DD626-F1A9-4D1F-821A-DAE0CBD639E3}"/>
                </a:ext>
              </a:extLst>
            </p:cNvPr>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1" name="Nevada" title="Nevada">
              <a:extLst>
                <a:ext uri="{FF2B5EF4-FFF2-40B4-BE49-F238E27FC236}">
                  <a16:creationId xmlns:a16="http://schemas.microsoft.com/office/drawing/2014/main" id="{93B7BD32-E903-4014-873D-07D101B35F77}"/>
                </a:ext>
              </a:extLst>
            </p:cNvPr>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2" name="Nebraska" title="Nebraska">
              <a:extLst>
                <a:ext uri="{FF2B5EF4-FFF2-40B4-BE49-F238E27FC236}">
                  <a16:creationId xmlns:a16="http://schemas.microsoft.com/office/drawing/2014/main" id="{40CB67F3-C164-420C-BD3C-99096CBE6456}"/>
                </a:ext>
              </a:extLst>
            </p:cNvPr>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3" name="Montana" title="Montana">
              <a:extLst>
                <a:ext uri="{FF2B5EF4-FFF2-40B4-BE49-F238E27FC236}">
                  <a16:creationId xmlns:a16="http://schemas.microsoft.com/office/drawing/2014/main" id="{D7DD9805-059F-4A48-AFEC-F90BCD08219A}"/>
                </a:ext>
              </a:extLst>
            </p:cNvPr>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4" name="Missouri" title="Missouri">
              <a:extLst>
                <a:ext uri="{FF2B5EF4-FFF2-40B4-BE49-F238E27FC236}">
                  <a16:creationId xmlns:a16="http://schemas.microsoft.com/office/drawing/2014/main" id="{18796B3D-3951-4B6B-9FF2-4355B05AFF6F}"/>
                </a:ext>
              </a:extLst>
            </p:cNvPr>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5" name="Mississippi" title="Mississippi">
              <a:extLst>
                <a:ext uri="{FF2B5EF4-FFF2-40B4-BE49-F238E27FC236}">
                  <a16:creationId xmlns:a16="http://schemas.microsoft.com/office/drawing/2014/main" id="{4BBA4EED-9209-461D-B771-B675E132066B}"/>
                </a:ext>
              </a:extLst>
            </p:cNvPr>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6" name="Minnesota" title="Minnesota">
              <a:extLst>
                <a:ext uri="{FF2B5EF4-FFF2-40B4-BE49-F238E27FC236}">
                  <a16:creationId xmlns:a16="http://schemas.microsoft.com/office/drawing/2014/main" id="{1CE85C74-D244-4E76-A8B5-5045C3BFA6B4}"/>
                </a:ext>
              </a:extLst>
            </p:cNvPr>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07" name="Michigan" title="Michigan">
              <a:extLst>
                <a:ext uri="{FF2B5EF4-FFF2-40B4-BE49-F238E27FC236}">
                  <a16:creationId xmlns:a16="http://schemas.microsoft.com/office/drawing/2014/main" id="{15E9FEFD-AF52-45E7-9A8C-4209CC9EDA8B}"/>
                </a:ext>
              </a:extLst>
            </p:cNvPr>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08" name="Massachusetts">
              <a:extLst>
                <a:ext uri="{FF2B5EF4-FFF2-40B4-BE49-F238E27FC236}">
                  <a16:creationId xmlns:a16="http://schemas.microsoft.com/office/drawing/2014/main" id="{6ABA4E4B-6110-4D74-A74A-559F7DAF8E9A}"/>
                </a:ext>
              </a:extLst>
            </p:cNvPr>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09" name="Maryland" title="Maryland">
              <a:extLst>
                <a:ext uri="{FF2B5EF4-FFF2-40B4-BE49-F238E27FC236}">
                  <a16:creationId xmlns:a16="http://schemas.microsoft.com/office/drawing/2014/main" id="{14EF9000-4E82-4084-BBBE-0982FD7DAA70}"/>
                </a:ext>
              </a:extLst>
            </p:cNvPr>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dirty="0"/>
            </a:p>
          </p:txBody>
        </p:sp>
        <p:sp>
          <p:nvSpPr>
            <p:cNvPr id="110" name="Maine" title="Maine">
              <a:extLst>
                <a:ext uri="{FF2B5EF4-FFF2-40B4-BE49-F238E27FC236}">
                  <a16:creationId xmlns:a16="http://schemas.microsoft.com/office/drawing/2014/main" id="{7524DB8F-8863-41B7-A797-E72A654C35E9}"/>
                </a:ext>
              </a:extLst>
            </p:cNvPr>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1" name="Louisiana" title="Louisiana">
              <a:extLst>
                <a:ext uri="{FF2B5EF4-FFF2-40B4-BE49-F238E27FC236}">
                  <a16:creationId xmlns:a16="http://schemas.microsoft.com/office/drawing/2014/main" id="{A9176EE1-A8FC-4F20-A9BC-29DBFBB2DC75}"/>
                </a:ext>
              </a:extLst>
            </p:cNvPr>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2" name="Kentucky" title="Kentucky">
              <a:extLst>
                <a:ext uri="{FF2B5EF4-FFF2-40B4-BE49-F238E27FC236}">
                  <a16:creationId xmlns:a16="http://schemas.microsoft.com/office/drawing/2014/main" id="{44FA0E9C-15B0-4620-A1C6-316FEB7EA074}"/>
                </a:ext>
              </a:extLst>
            </p:cNvPr>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3" name="Kansas" title="Kansas City">
              <a:extLst>
                <a:ext uri="{FF2B5EF4-FFF2-40B4-BE49-F238E27FC236}">
                  <a16:creationId xmlns:a16="http://schemas.microsoft.com/office/drawing/2014/main" id="{4B3410A5-25CC-4065-8D49-80C82120A35A}"/>
                </a:ext>
              </a:extLst>
            </p:cNvPr>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4" name="Iowa" title="Iowa">
              <a:extLst>
                <a:ext uri="{FF2B5EF4-FFF2-40B4-BE49-F238E27FC236}">
                  <a16:creationId xmlns:a16="http://schemas.microsoft.com/office/drawing/2014/main" id="{B53777DE-8325-4126-960F-0C19FD1CFA8E}"/>
                </a:ext>
              </a:extLst>
            </p:cNvPr>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5" name="Indiana" title="Indiana">
              <a:extLst>
                <a:ext uri="{FF2B5EF4-FFF2-40B4-BE49-F238E27FC236}">
                  <a16:creationId xmlns:a16="http://schemas.microsoft.com/office/drawing/2014/main" id="{9E5CF4AE-93B0-4036-8B76-D4FE9841F230}"/>
                </a:ext>
              </a:extLst>
            </p:cNvPr>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6" name="Illinois" title="Illinois">
              <a:extLst>
                <a:ext uri="{FF2B5EF4-FFF2-40B4-BE49-F238E27FC236}">
                  <a16:creationId xmlns:a16="http://schemas.microsoft.com/office/drawing/2014/main" id="{4E9ADF67-6F96-4DA6-B1E4-915929FC885D}"/>
                </a:ext>
              </a:extLst>
            </p:cNvPr>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7" name="Idaho" title="Idaho">
              <a:extLst>
                <a:ext uri="{FF2B5EF4-FFF2-40B4-BE49-F238E27FC236}">
                  <a16:creationId xmlns:a16="http://schemas.microsoft.com/office/drawing/2014/main" id="{E089DADD-DB63-488C-A5CA-DC368C6D08DF}"/>
                </a:ext>
              </a:extLst>
            </p:cNvPr>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8" name="Georgia" title="Georgia">
              <a:extLst>
                <a:ext uri="{FF2B5EF4-FFF2-40B4-BE49-F238E27FC236}">
                  <a16:creationId xmlns:a16="http://schemas.microsoft.com/office/drawing/2014/main" id="{B9F8B73F-65B1-4CF5-8BCE-4D57B8BB6DA3}"/>
                </a:ext>
              </a:extLst>
            </p:cNvPr>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19" name="Florida" title="Florida">
              <a:extLst>
                <a:ext uri="{FF2B5EF4-FFF2-40B4-BE49-F238E27FC236}">
                  <a16:creationId xmlns:a16="http://schemas.microsoft.com/office/drawing/2014/main" id="{27EA2528-5145-4076-85B3-27A33ADF3F6F}"/>
                </a:ext>
              </a:extLst>
            </p:cNvPr>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0" name="Delaware" title="Delaware">
              <a:extLst>
                <a:ext uri="{FF2B5EF4-FFF2-40B4-BE49-F238E27FC236}">
                  <a16:creationId xmlns:a16="http://schemas.microsoft.com/office/drawing/2014/main" id="{D01EFEFE-4C79-462D-847D-DD1DCC6D7D8D}"/>
                </a:ext>
              </a:extLst>
            </p:cNvPr>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1" name="Connecticut" title="Connecticut">
              <a:extLst>
                <a:ext uri="{FF2B5EF4-FFF2-40B4-BE49-F238E27FC236}">
                  <a16:creationId xmlns:a16="http://schemas.microsoft.com/office/drawing/2014/main" id="{3344C47E-1C7C-4048-98D8-3E68597B8CC9}"/>
                </a:ext>
              </a:extLst>
            </p:cNvPr>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2" name="Colorado" title="Colorado">
              <a:extLst>
                <a:ext uri="{FF2B5EF4-FFF2-40B4-BE49-F238E27FC236}">
                  <a16:creationId xmlns:a16="http://schemas.microsoft.com/office/drawing/2014/main" id="{39C2D0C6-55BF-4934-A001-C6A5B2C51862}"/>
                </a:ext>
              </a:extLst>
            </p:cNvPr>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3" name="California" title="California">
              <a:extLst>
                <a:ext uri="{FF2B5EF4-FFF2-40B4-BE49-F238E27FC236}">
                  <a16:creationId xmlns:a16="http://schemas.microsoft.com/office/drawing/2014/main" id="{0B5E30CA-0AC5-4F21-A525-574BFFFC05B5}"/>
                </a:ext>
              </a:extLst>
            </p:cNvPr>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4" name="Arkansas" title="Arkansas">
              <a:extLst>
                <a:ext uri="{FF2B5EF4-FFF2-40B4-BE49-F238E27FC236}">
                  <a16:creationId xmlns:a16="http://schemas.microsoft.com/office/drawing/2014/main" id="{A8DD16EC-CE82-472F-B7E1-6AEF39C07C7E}"/>
                </a:ext>
              </a:extLst>
            </p:cNvPr>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5" name="Arizona" title="Arizona">
              <a:extLst>
                <a:ext uri="{FF2B5EF4-FFF2-40B4-BE49-F238E27FC236}">
                  <a16:creationId xmlns:a16="http://schemas.microsoft.com/office/drawing/2014/main" id="{58AAAF23-37A5-40E9-BBE5-A783170BFE41}"/>
                </a:ext>
              </a:extLst>
            </p:cNvPr>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6" name="Alabama" title="Alabama">
              <a:extLst>
                <a:ext uri="{FF2B5EF4-FFF2-40B4-BE49-F238E27FC236}">
                  <a16:creationId xmlns:a16="http://schemas.microsoft.com/office/drawing/2014/main" id="{4BDD753A-7A9D-40E9-8ECB-47A5CA20103B}"/>
                </a:ext>
              </a:extLst>
            </p:cNvPr>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cxnSp>
        <p:nvCxnSpPr>
          <p:cNvPr id="127" name="RuleLine - Top">
            <a:extLst>
              <a:ext uri="{FF2B5EF4-FFF2-40B4-BE49-F238E27FC236}">
                <a16:creationId xmlns:a16="http://schemas.microsoft.com/office/drawing/2014/main" id="{21A8BEA3-ADDA-41EC-9CF6-41270E6A26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4044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Letter - Lef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78688"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solidFill>
                  <a:schemeClr val="accent5"/>
                </a:solidFill>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2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88E4E420-F816-4B42-BC58-31195B53506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C8092C-4C5C-47FB-AE23-3C8940A336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D7D5AA68-7094-4DDE-A106-2EE399219203}"/>
              </a:ext>
            </a:extLst>
          </p:cNvPr>
          <p:cNvGrpSpPr>
            <a:grpSpLocks noChangeAspect="1"/>
          </p:cNvGrpSpPr>
          <p:nvPr userDrawn="1"/>
        </p:nvGrpSpPr>
        <p:grpSpPr>
          <a:xfrm>
            <a:off x="678688"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65D63B85-8D59-4756-B59A-3B63F647209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0947D2B6-B61D-4DDA-A0F4-940D2F22208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9543D94E-9673-4ABF-AD06-7B7B58EB440F}"/>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EC29842D-B1B5-4DE1-BA0E-FA36F643ECEC}"/>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09156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Letter - Lef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4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tx1"/>
                </a:solidFill>
                <a:latin typeface="+mj-lt"/>
              </a:defRPr>
            </a:lvl1pPr>
            <a:lvl2pPr marL="0" indent="0" algn="r">
              <a:lnSpc>
                <a:spcPct val="100000"/>
              </a:lnSpc>
              <a:spcBef>
                <a:spcPts val="0"/>
              </a:spcBef>
              <a:spcAft>
                <a:spcPts val="400"/>
              </a:spcAft>
              <a:buNone/>
              <a:defRPr sz="1400" b="0" i="1" cap="none" spc="0" baseline="0">
                <a:solidFill>
                  <a:schemeClr val="accent3"/>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tx1"/>
                </a:solidFill>
              </a:defRPr>
            </a:lvl4pPr>
            <a:lvl5pPr marL="103446" indent="-103446" algn="r">
              <a:lnSpc>
                <a:spcPct val="100000"/>
              </a:lnSpc>
              <a:spcBef>
                <a:spcPts val="0"/>
              </a:spcBef>
              <a:spcAft>
                <a:spcPts val="600"/>
              </a:spcAft>
              <a:buClr>
                <a:schemeClr val="accent4"/>
              </a:buClr>
              <a:buFont typeface="Arial" panose="020B0604020202020204" pitchFamily="34" charset="0"/>
              <a:buChar char="-"/>
              <a:defRPr sz="1200" baseline="0">
                <a:solidFill>
                  <a:schemeClr val="tx1"/>
                </a:solidFill>
              </a:defRPr>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89C1AC27-0451-42A1-9E22-8096CFF88D2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A04978-8617-4FCA-A50E-3355C6E7167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EEFEB33B-5F50-491F-8C72-6BF86E401A18}"/>
              </a:ext>
            </a:extLst>
          </p:cNvPr>
          <p:cNvGrpSpPr>
            <a:grpSpLocks noChangeAspect="1"/>
          </p:cNvGrpSpPr>
          <p:nvPr userDrawn="1"/>
        </p:nvGrpSpPr>
        <p:grpSpPr>
          <a:xfrm>
            <a:off x="6604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AE49F655-2168-446B-9D00-11E5102D0E92}"/>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F5440898-1ED1-477D-B68C-0094740EAB2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E71BB5EF-1835-428A-9C8C-2625E1E60D4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6990640B-69DA-4322-8582-63F05825390D}"/>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35115737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Letter - Righ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solidFill>
                  <a:schemeClr val="accent5"/>
                </a:solidFill>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Clr>
                <a:schemeClr val="accent5"/>
              </a:buClr>
              <a:buFont typeface="Arial" panose="020B0604020202020204" pitchFamily="34" charset="0"/>
              <a:buChar char="•"/>
              <a:defRPr/>
            </a:lvl4pPr>
            <a:lvl5pPr marL="460375" indent="-254000">
              <a:buClr>
                <a:schemeClr val="accent5"/>
              </a:buClr>
              <a:buFont typeface="Arial" panose="020B0604020202020204" pitchFamily="34" charset="0"/>
              <a:buChar char="•"/>
              <a:defRPr/>
            </a:lvl5pPr>
            <a:lvl6pPr marL="642938" indent="-242888">
              <a:buClr>
                <a:schemeClr val="accent5"/>
              </a:buClr>
              <a:buFont typeface="Arial" panose="020B0604020202020204" pitchFamily="34" charset="0"/>
              <a:buChar char="•"/>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dirty="0"/>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A70FFDD3-ACF2-4F17-99FA-D1FE1E27C0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DD64B30C-74B1-48F2-AE9C-45DB36327A3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71FACC32-31E2-489D-911A-10D2BDB10AB4}"/>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E1D49CFE-6DCF-40F7-BA68-013B05F1C4D9}"/>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a:extLst>
                <a:ext uri="{FF2B5EF4-FFF2-40B4-BE49-F238E27FC236}">
                  <a16:creationId xmlns:a16="http://schemas.microsoft.com/office/drawing/2014/main" id="{9567676A-373D-4E0E-84B6-4548D886E719}"/>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a:extLst>
                <a:ext uri="{FF2B5EF4-FFF2-40B4-BE49-F238E27FC236}">
                  <a16:creationId xmlns:a16="http://schemas.microsoft.com/office/drawing/2014/main" id="{2CFC698B-9B5A-424D-98C0-087087ED39F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a:extLst>
                <a:ext uri="{FF2B5EF4-FFF2-40B4-BE49-F238E27FC236}">
                  <a16:creationId xmlns:a16="http://schemas.microsoft.com/office/drawing/2014/main" id="{F317FEEE-B871-4A5A-9628-78ABE728BE9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2901494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Letter - Righ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gn="l">
              <a:lnSpc>
                <a:spcPct val="100000"/>
              </a:lnSpc>
              <a:spcBef>
                <a:spcPts val="0"/>
              </a:spcBef>
              <a:spcAft>
                <a:spcPts val="400"/>
              </a:spcAft>
              <a:buNone/>
              <a:defRPr sz="1800" b="0" i="1" cap="none" spc="0" baseline="0">
                <a:solidFill>
                  <a:schemeClr val="accent3"/>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tx1"/>
                </a:solidFill>
              </a:defRPr>
            </a:lvl4pPr>
            <a:lvl5pPr marL="103446" indent="-103446" algn="l">
              <a:lnSpc>
                <a:spcPct val="100000"/>
              </a:lnSpc>
              <a:spcBef>
                <a:spcPts val="0"/>
              </a:spcBef>
              <a:spcAft>
                <a:spcPts val="600"/>
              </a:spcAft>
              <a:buClr>
                <a:schemeClr val="accent4"/>
              </a:buClr>
              <a:buFont typeface="Arial" panose="020B0604020202020204" pitchFamily="34" charset="0"/>
              <a:buChar char="-"/>
              <a:defRPr sz="1600" baseline="0">
                <a:solidFill>
                  <a:schemeClr val="tx1"/>
                </a:solidFill>
              </a:defRPr>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dirty="0"/>
              <a:t>Header 1</a:t>
            </a:r>
          </a:p>
          <a:p>
            <a:pPr lvl="1"/>
            <a:r>
              <a:rPr lang="en-US" dirty="0"/>
              <a:t>HEADER 2</a:t>
            </a:r>
          </a:p>
          <a:p>
            <a:pPr lvl="2"/>
            <a:r>
              <a:rPr lang="en-US" dirty="0"/>
              <a:t>Body copy</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dirty="0"/>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cxnSp>
        <p:nvCxnSpPr>
          <p:cNvPr id="14" name="RuleLine - Mid" hidden="1">
            <a:extLst>
              <a:ext uri="{FF2B5EF4-FFF2-40B4-BE49-F238E27FC236}">
                <a16:creationId xmlns:a16="http://schemas.microsoft.com/office/drawing/2014/main" id="{27CA74D1-FF5B-4878-AD83-FCCB76FF14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B1C346DF-C1C9-494E-99BC-70A08D2603C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AAEEC7FB-0EDE-4ACA-8F96-368BAEF5D9D0}"/>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2F2D2EA1-6FE1-447D-9FD4-33ECF124DA5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dirty="0"/>
            </a:p>
          </p:txBody>
        </p:sp>
        <p:sp>
          <p:nvSpPr>
            <p:cNvPr id="24" name="- (East)">
              <a:extLst>
                <a:ext uri="{FF2B5EF4-FFF2-40B4-BE49-F238E27FC236}">
                  <a16:creationId xmlns:a16="http://schemas.microsoft.com/office/drawing/2014/main" id="{EEA8911B-C11B-402C-811D-21465196D2A4}"/>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5" name="x (North)">
              <a:extLst>
                <a:ext uri="{FF2B5EF4-FFF2-40B4-BE49-F238E27FC236}">
                  <a16:creationId xmlns:a16="http://schemas.microsoft.com/office/drawing/2014/main" id="{094EB703-E4CF-417E-B884-AF1107E15CD3}"/>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sp>
          <p:nvSpPr>
            <p:cNvPr id="26" name="+ (West)">
              <a:extLst>
                <a:ext uri="{FF2B5EF4-FFF2-40B4-BE49-F238E27FC236}">
                  <a16:creationId xmlns:a16="http://schemas.microsoft.com/office/drawing/2014/main" id="{7460271C-0CBE-4393-A2D7-99A62B856D53}"/>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dirty="0"/>
            </a:p>
          </p:txBody>
        </p:sp>
      </p:grpSp>
    </p:spTree>
    <p:extLst>
      <p:ext uri="{BB962C8B-B14F-4D97-AF65-F5344CB8AC3E}">
        <p14:creationId xmlns:p14="http://schemas.microsoft.com/office/powerpoint/2010/main" val="19001933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Tree>
    <p:extLst>
      <p:ext uri="{BB962C8B-B14F-4D97-AF65-F5344CB8AC3E}">
        <p14:creationId xmlns:p14="http://schemas.microsoft.com/office/powerpoint/2010/main" val="41148979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3"/>
            <a:ext cx="4669310" cy="1092447"/>
          </a:xfrm>
        </p:spPr>
        <p:txBody>
          <a:bodyPr anchor="b"/>
          <a:lstStyle>
            <a:lvl1pPr algn="l">
              <a:lnSpc>
                <a:spcPct val="100000"/>
              </a:lnSpc>
              <a:defRPr sz="36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grpSp>
        <p:nvGrpSpPr>
          <p:cNvPr id="5" name="Group 4"/>
          <p:cNvGrpSpPr/>
          <p:nvPr/>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6" name="Text Placeholder 5"/>
          <p:cNvSpPr>
            <a:spLocks noGrp="1"/>
          </p:cNvSpPr>
          <p:nvPr>
            <p:ph type="body" sz="quarter" idx="17" hasCustomPrompt="1"/>
          </p:nvPr>
        </p:nvSpPr>
        <p:spPr>
          <a:xfrm>
            <a:off x="997959" y="3034602"/>
            <a:ext cx="4669311" cy="1570049"/>
          </a:xfrm>
        </p:spPr>
        <p:txBody>
          <a:bodyPr/>
          <a:lstStyle>
            <a:lvl1pPr>
              <a:defRPr>
                <a:solidFill>
                  <a:schemeClr val="accent3"/>
                </a:solidFill>
              </a:defRPr>
            </a:lvl1pPr>
            <a:lvl2pPr marL="171450" indent="-171450">
              <a:spcBef>
                <a:spcPts val="800"/>
              </a:spcBef>
              <a:buClr>
                <a:schemeClr val="accent2"/>
              </a:buClr>
              <a:buFont typeface="Arial" panose="020B0604020202020204" pitchFamily="34" charset="0"/>
              <a:buChar char="-"/>
              <a:defRPr sz="1200" cap="none" spc="0" baseline="0">
                <a:solidFill>
                  <a:schemeClr val="bg1"/>
                </a:solidFill>
              </a:defRPr>
            </a:lvl2pPr>
            <a:lvl3pPr marL="182880">
              <a:lnSpc>
                <a:spcPts val="1600"/>
              </a:lnSpc>
              <a:spcAft>
                <a:spcPts val="0"/>
              </a:spcAft>
              <a:defRPr sz="1200">
                <a:solidFill>
                  <a:schemeClr val="bg1"/>
                </a:solidFill>
              </a:defRPr>
            </a:lvl3pPr>
            <a:lvl4pPr>
              <a:defRPr sz="1200">
                <a:solidFill>
                  <a:schemeClr val="bg1"/>
                </a:solidFill>
              </a:defRPr>
            </a:lvl4pPr>
            <a:lvl5pPr>
              <a:defRPr sz="1200">
                <a:solidFill>
                  <a:schemeClr val="bg1"/>
                </a:solidFill>
              </a:defRPr>
            </a:lvl5pPr>
          </a:lstStyle>
          <a:p>
            <a:pPr lvl="0"/>
            <a:r>
              <a:rPr lang="en-US" dirty="0"/>
              <a:t>Edit Master text styles</a:t>
            </a:r>
          </a:p>
          <a:p>
            <a:pPr lvl="1"/>
            <a:r>
              <a:rPr lang="en-US" dirty="0"/>
              <a:t>We will begin level</a:t>
            </a:r>
          </a:p>
        </p:txBody>
      </p:sp>
      <p:grpSp>
        <p:nvGrpSpPr>
          <p:cNvPr id="28" name="Group 27"/>
          <p:cNvGrpSpPr/>
          <p:nvPr/>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8" name="Straight Connector 37">
            <a:extLst>
              <a:ext uri="{FF2B5EF4-FFF2-40B4-BE49-F238E27FC236}">
                <a16:creationId xmlns:a16="http://schemas.microsoft.com/office/drawing/2014/main" id="{A3D51493-4E02-4592-9499-560AB73C770E}"/>
              </a:ext>
            </a:extLst>
          </p:cNvPr>
          <p:cNvCxnSpPr/>
          <p:nvPr/>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39" name="Subtitle 2">
            <a:extLst>
              <a:ext uri="{FF2B5EF4-FFF2-40B4-BE49-F238E27FC236}">
                <a16:creationId xmlns:a16="http://schemas.microsoft.com/office/drawing/2014/main" id="{9360CAB7-F853-45B5-B2B7-EC0C00DA6C59}"/>
              </a:ext>
            </a:extLst>
          </p:cNvPr>
          <p:cNvSpPr txBox="1">
            <a:spLocks/>
          </p:cNvSpPr>
          <p:nvPr/>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37" name="Freeform 12">
            <a:extLst>
              <a:ext uri="{FF2B5EF4-FFF2-40B4-BE49-F238E27FC236}">
                <a16:creationId xmlns:a16="http://schemas.microsoft.com/office/drawing/2014/main" id="{6BABACA6-CDBC-4E37-AE97-96CA72195133}"/>
              </a:ext>
            </a:extLst>
          </p:cNvPr>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grpSp>
        <p:nvGrpSpPr>
          <p:cNvPr id="40" name="Group 39">
            <a:extLst>
              <a:ext uri="{FF2B5EF4-FFF2-40B4-BE49-F238E27FC236}">
                <a16:creationId xmlns:a16="http://schemas.microsoft.com/office/drawing/2014/main" id="{4482005F-46A6-43DF-8BFC-67380031D26D}"/>
              </a:ext>
            </a:extLst>
          </p:cNvPr>
          <p:cNvGrpSpPr/>
          <p:nvPr userDrawn="1"/>
        </p:nvGrpSpPr>
        <p:grpSpPr>
          <a:xfrm>
            <a:off x="6240658" y="76199"/>
            <a:ext cx="4356730" cy="1285208"/>
            <a:chOff x="6240658" y="76199"/>
            <a:chExt cx="4356730" cy="1285208"/>
          </a:xfrm>
          <a:solidFill>
            <a:schemeClr val="accent4">
              <a:lumMod val="50000"/>
            </a:schemeClr>
          </a:solidFill>
        </p:grpSpPr>
        <p:sp>
          <p:nvSpPr>
            <p:cNvPr id="41" name="Freeform 71">
              <a:extLst>
                <a:ext uri="{FF2B5EF4-FFF2-40B4-BE49-F238E27FC236}">
                  <a16:creationId xmlns:a16="http://schemas.microsoft.com/office/drawing/2014/main" id="{C248E0C5-460F-40ED-B299-FB60329D734D}"/>
                </a:ext>
              </a:extLst>
            </p:cNvPr>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72">
              <a:extLst>
                <a:ext uri="{FF2B5EF4-FFF2-40B4-BE49-F238E27FC236}">
                  <a16:creationId xmlns:a16="http://schemas.microsoft.com/office/drawing/2014/main" id="{79E3D279-74D5-46CD-9075-3273AC66D350}"/>
                </a:ext>
              </a:extLst>
            </p:cNvPr>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73">
              <a:extLst>
                <a:ext uri="{FF2B5EF4-FFF2-40B4-BE49-F238E27FC236}">
                  <a16:creationId xmlns:a16="http://schemas.microsoft.com/office/drawing/2014/main" id="{DD3369DE-FE5B-4E7A-B617-809309D435A5}"/>
                </a:ext>
              </a:extLst>
            </p:cNvPr>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74">
              <a:extLst>
                <a:ext uri="{FF2B5EF4-FFF2-40B4-BE49-F238E27FC236}">
                  <a16:creationId xmlns:a16="http://schemas.microsoft.com/office/drawing/2014/main" id="{E8B3967B-CB43-42E5-9613-7731391E8264}"/>
                </a:ext>
              </a:extLst>
            </p:cNvPr>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5" name="Group 44">
              <a:extLst>
                <a:ext uri="{FF2B5EF4-FFF2-40B4-BE49-F238E27FC236}">
                  <a16:creationId xmlns:a16="http://schemas.microsoft.com/office/drawing/2014/main" id="{474B5093-8A55-4BE9-9B3A-D1C215B472B4}"/>
                </a:ext>
              </a:extLst>
            </p:cNvPr>
            <p:cNvGrpSpPr/>
            <p:nvPr userDrawn="1"/>
          </p:nvGrpSpPr>
          <p:grpSpPr>
            <a:xfrm>
              <a:off x="9092732" y="76199"/>
              <a:ext cx="983612" cy="1285208"/>
              <a:chOff x="9092732" y="76199"/>
              <a:chExt cx="983612" cy="1285208"/>
            </a:xfrm>
            <a:grpFill/>
          </p:grpSpPr>
          <p:sp>
            <p:nvSpPr>
              <p:cNvPr id="52" name="Freeform 79">
                <a:extLst>
                  <a:ext uri="{FF2B5EF4-FFF2-40B4-BE49-F238E27FC236}">
                    <a16:creationId xmlns:a16="http://schemas.microsoft.com/office/drawing/2014/main" id="{999D1EB6-28F9-4F35-93C5-8CE2D72CC411}"/>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80">
                <a:extLst>
                  <a:ext uri="{FF2B5EF4-FFF2-40B4-BE49-F238E27FC236}">
                    <a16:creationId xmlns:a16="http://schemas.microsoft.com/office/drawing/2014/main" id="{5E41F244-70ED-479C-AEFC-2D987C909071}"/>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45">
              <a:extLst>
                <a:ext uri="{FF2B5EF4-FFF2-40B4-BE49-F238E27FC236}">
                  <a16:creationId xmlns:a16="http://schemas.microsoft.com/office/drawing/2014/main" id="{AFEBF991-EA92-458A-AC89-D14FD2BBAC4C}"/>
                </a:ext>
              </a:extLst>
            </p:cNvPr>
            <p:cNvGrpSpPr/>
            <p:nvPr userDrawn="1"/>
          </p:nvGrpSpPr>
          <p:grpSpPr>
            <a:xfrm>
              <a:off x="8112558" y="76199"/>
              <a:ext cx="983612" cy="1285208"/>
              <a:chOff x="9092732" y="76199"/>
              <a:chExt cx="983612" cy="1285208"/>
            </a:xfrm>
            <a:grpFill/>
          </p:grpSpPr>
          <p:sp>
            <p:nvSpPr>
              <p:cNvPr id="50" name="Freeform 22">
                <a:extLst>
                  <a:ext uri="{FF2B5EF4-FFF2-40B4-BE49-F238E27FC236}">
                    <a16:creationId xmlns:a16="http://schemas.microsoft.com/office/drawing/2014/main" id="{519DC25A-CB38-4E3E-A935-BA91DB6319CA}"/>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23">
                <a:extLst>
                  <a:ext uri="{FF2B5EF4-FFF2-40B4-BE49-F238E27FC236}">
                    <a16:creationId xmlns:a16="http://schemas.microsoft.com/office/drawing/2014/main" id="{A68F66EA-C757-49FA-8053-A8C9942F50E2}"/>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7" name="Group 46">
              <a:extLst>
                <a:ext uri="{FF2B5EF4-FFF2-40B4-BE49-F238E27FC236}">
                  <a16:creationId xmlns:a16="http://schemas.microsoft.com/office/drawing/2014/main" id="{5846A8B5-2029-40CE-AB98-6FABA2418825}"/>
                </a:ext>
              </a:extLst>
            </p:cNvPr>
            <p:cNvGrpSpPr/>
            <p:nvPr userDrawn="1"/>
          </p:nvGrpSpPr>
          <p:grpSpPr>
            <a:xfrm>
              <a:off x="7127227" y="76199"/>
              <a:ext cx="983612" cy="1285208"/>
              <a:chOff x="9092732" y="76199"/>
              <a:chExt cx="983612" cy="1285208"/>
            </a:xfrm>
            <a:grpFill/>
          </p:grpSpPr>
          <p:sp>
            <p:nvSpPr>
              <p:cNvPr id="48" name="Freeform 25">
                <a:extLst>
                  <a:ext uri="{FF2B5EF4-FFF2-40B4-BE49-F238E27FC236}">
                    <a16:creationId xmlns:a16="http://schemas.microsoft.com/office/drawing/2014/main" id="{4DED9498-78D8-42CE-8078-9A811958631D}"/>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26">
                <a:extLst>
                  <a:ext uri="{FF2B5EF4-FFF2-40B4-BE49-F238E27FC236}">
                    <a16:creationId xmlns:a16="http://schemas.microsoft.com/office/drawing/2014/main" id="{FFB3CA46-B5C0-4375-BE5A-B159E92558C7}"/>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4" name="Group 53">
            <a:extLst>
              <a:ext uri="{FF2B5EF4-FFF2-40B4-BE49-F238E27FC236}">
                <a16:creationId xmlns:a16="http://schemas.microsoft.com/office/drawing/2014/main" id="{9F76398E-6C89-41B6-B5A9-DC46F8B4D071}"/>
              </a:ext>
            </a:extLst>
          </p:cNvPr>
          <p:cNvGrpSpPr/>
          <p:nvPr userDrawn="1"/>
        </p:nvGrpSpPr>
        <p:grpSpPr>
          <a:xfrm>
            <a:off x="6929021" y="844644"/>
            <a:ext cx="4146550" cy="846138"/>
            <a:chOff x="2503488" y="3009900"/>
            <a:chExt cx="4146550" cy="846138"/>
          </a:xfrm>
          <a:solidFill>
            <a:schemeClr val="accent2"/>
          </a:solidFill>
        </p:grpSpPr>
        <p:sp>
          <p:nvSpPr>
            <p:cNvPr id="55" name="Freeform 28">
              <a:extLst>
                <a:ext uri="{FF2B5EF4-FFF2-40B4-BE49-F238E27FC236}">
                  <a16:creationId xmlns:a16="http://schemas.microsoft.com/office/drawing/2014/main" id="{E81F8315-E2EB-40A8-911D-CA2EA1D15D0D}"/>
                </a:ext>
              </a:extLst>
            </p:cNvPr>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29">
              <a:extLst>
                <a:ext uri="{FF2B5EF4-FFF2-40B4-BE49-F238E27FC236}">
                  <a16:creationId xmlns:a16="http://schemas.microsoft.com/office/drawing/2014/main" id="{8B04C735-CC3A-43F0-A373-09FA0A17D189}"/>
                </a:ext>
              </a:extLst>
            </p:cNvPr>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31">
              <a:extLst>
                <a:ext uri="{FF2B5EF4-FFF2-40B4-BE49-F238E27FC236}">
                  <a16:creationId xmlns:a16="http://schemas.microsoft.com/office/drawing/2014/main" id="{C69E40E6-4CE2-403B-8D44-6381F29BD1A8}"/>
                </a:ext>
              </a:extLst>
            </p:cNvPr>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Freeform 32">
              <a:extLst>
                <a:ext uri="{FF2B5EF4-FFF2-40B4-BE49-F238E27FC236}">
                  <a16:creationId xmlns:a16="http://schemas.microsoft.com/office/drawing/2014/main" id="{BABB9E4B-65BF-4676-8103-614DB9E2E566}"/>
                </a:ext>
              </a:extLst>
            </p:cNvPr>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Freeform 33">
              <a:extLst>
                <a:ext uri="{FF2B5EF4-FFF2-40B4-BE49-F238E27FC236}">
                  <a16:creationId xmlns:a16="http://schemas.microsoft.com/office/drawing/2014/main" id="{75C3F5B4-72B9-4BE7-9BFE-27AC7BBB45AC}"/>
                </a:ext>
              </a:extLst>
            </p:cNvPr>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34">
              <a:extLst>
                <a:ext uri="{FF2B5EF4-FFF2-40B4-BE49-F238E27FC236}">
                  <a16:creationId xmlns:a16="http://schemas.microsoft.com/office/drawing/2014/main" id="{50358B9C-C758-42F0-8A91-377B6210614F}"/>
                </a:ext>
              </a:extLst>
            </p:cNvPr>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35">
              <a:extLst>
                <a:ext uri="{FF2B5EF4-FFF2-40B4-BE49-F238E27FC236}">
                  <a16:creationId xmlns:a16="http://schemas.microsoft.com/office/drawing/2014/main" id="{110F3045-BD63-40E3-84F8-2AD652DCFFC5}"/>
                </a:ext>
              </a:extLst>
            </p:cNvPr>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62" name="Straight Connector 61">
            <a:extLst>
              <a:ext uri="{FF2B5EF4-FFF2-40B4-BE49-F238E27FC236}">
                <a16:creationId xmlns:a16="http://schemas.microsoft.com/office/drawing/2014/main" id="{B4E834C8-40F8-488B-A355-D0FCD8B0C7EA}"/>
              </a:ext>
            </a:extLst>
          </p:cNvPr>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3" name="Subtitle 2">
            <a:extLst>
              <a:ext uri="{FF2B5EF4-FFF2-40B4-BE49-F238E27FC236}">
                <a16:creationId xmlns:a16="http://schemas.microsoft.com/office/drawing/2014/main" id="{FBCEA944-DE4A-4E53-A42D-A76F1B50AF68}"/>
              </a:ext>
            </a:extLst>
          </p:cNvPr>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Tree>
    <p:extLst>
      <p:ext uri="{BB962C8B-B14F-4D97-AF65-F5344CB8AC3E}">
        <p14:creationId xmlns:p14="http://schemas.microsoft.com/office/powerpoint/2010/main" val="1024138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36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17" name="Straight Connector 16"/>
          <p:cNvCxnSpPr/>
          <p:nvPr/>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19" name="Text Placeholder - Left, Mid"/>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dirty="0"/>
              <a:t>Click to add a subtitle</a:t>
            </a:r>
          </a:p>
        </p:txBody>
      </p:sp>
      <p:grpSp>
        <p:nvGrpSpPr>
          <p:cNvPr id="5" name="Group 4"/>
          <p:cNvGrpSpPr/>
          <p:nvPr/>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21" name="Freeform 12">
            <a:extLst>
              <a:ext uri="{FF2B5EF4-FFF2-40B4-BE49-F238E27FC236}">
                <a16:creationId xmlns:a16="http://schemas.microsoft.com/office/drawing/2014/main" id="{E63D55AE-8393-4B91-8094-31443CD1B42E}"/>
              </a:ext>
            </a:extLst>
          </p:cNvPr>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28" name="Straight Connector 27">
            <a:extLst>
              <a:ext uri="{FF2B5EF4-FFF2-40B4-BE49-F238E27FC236}">
                <a16:creationId xmlns:a16="http://schemas.microsoft.com/office/drawing/2014/main" id="{D913E374-B6F8-4E7D-9BF8-01CCBC95AAE2}"/>
              </a:ext>
            </a:extLst>
          </p:cNvPr>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 name="Subtitle 2">
            <a:extLst>
              <a:ext uri="{FF2B5EF4-FFF2-40B4-BE49-F238E27FC236}">
                <a16:creationId xmlns:a16="http://schemas.microsoft.com/office/drawing/2014/main" id="{5A74E510-2111-4A33-8B31-3B2DB72B3444}"/>
              </a:ext>
            </a:extLst>
          </p:cNvPr>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30" name="Text Placeholder - Left, Mid">
            <a:extLst>
              <a:ext uri="{FF2B5EF4-FFF2-40B4-BE49-F238E27FC236}">
                <a16:creationId xmlns:a16="http://schemas.microsoft.com/office/drawing/2014/main" id="{39C9566B-6740-4F78-AC05-8415FB0C4271}"/>
              </a:ext>
            </a:extLst>
          </p:cNvPr>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dirty="0"/>
              <a:t>Click to add a subtitle</a:t>
            </a:r>
          </a:p>
        </p:txBody>
      </p:sp>
      <p:grpSp>
        <p:nvGrpSpPr>
          <p:cNvPr id="32" name="Group 31">
            <a:extLst>
              <a:ext uri="{FF2B5EF4-FFF2-40B4-BE49-F238E27FC236}">
                <a16:creationId xmlns:a16="http://schemas.microsoft.com/office/drawing/2014/main" id="{12AA8D6B-A3FB-407F-B128-643E8B8896C0}"/>
              </a:ext>
            </a:extLst>
          </p:cNvPr>
          <p:cNvGrpSpPr/>
          <p:nvPr userDrawn="1"/>
        </p:nvGrpSpPr>
        <p:grpSpPr>
          <a:xfrm>
            <a:off x="6240658" y="76199"/>
            <a:ext cx="4356730" cy="1285208"/>
            <a:chOff x="6240658" y="76199"/>
            <a:chExt cx="4356730" cy="1285208"/>
          </a:xfrm>
        </p:grpSpPr>
        <p:sp>
          <p:nvSpPr>
            <p:cNvPr id="33" name="Freeform 71">
              <a:extLst>
                <a:ext uri="{FF2B5EF4-FFF2-40B4-BE49-F238E27FC236}">
                  <a16:creationId xmlns:a16="http://schemas.microsoft.com/office/drawing/2014/main" id="{3999359C-467D-41C0-A90A-D1A673FAC948}"/>
                </a:ext>
              </a:extLst>
            </p:cNvPr>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72">
              <a:extLst>
                <a:ext uri="{FF2B5EF4-FFF2-40B4-BE49-F238E27FC236}">
                  <a16:creationId xmlns:a16="http://schemas.microsoft.com/office/drawing/2014/main" id="{69F6E85E-3559-4146-A5A3-6145A1540802}"/>
                </a:ext>
              </a:extLst>
            </p:cNvPr>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73">
              <a:extLst>
                <a:ext uri="{FF2B5EF4-FFF2-40B4-BE49-F238E27FC236}">
                  <a16:creationId xmlns:a16="http://schemas.microsoft.com/office/drawing/2014/main" id="{CDA7A400-BD49-4535-A3AB-4EC88FB6EE62}"/>
                </a:ext>
              </a:extLst>
            </p:cNvPr>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74">
              <a:extLst>
                <a:ext uri="{FF2B5EF4-FFF2-40B4-BE49-F238E27FC236}">
                  <a16:creationId xmlns:a16="http://schemas.microsoft.com/office/drawing/2014/main" id="{B48409AF-A779-4DCD-90F3-7C8262719752}"/>
                </a:ext>
              </a:extLst>
            </p:cNvPr>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7" name="Group 36">
              <a:extLst>
                <a:ext uri="{FF2B5EF4-FFF2-40B4-BE49-F238E27FC236}">
                  <a16:creationId xmlns:a16="http://schemas.microsoft.com/office/drawing/2014/main" id="{540087D6-F412-4794-88D9-BF647F0AA909}"/>
                </a:ext>
              </a:extLst>
            </p:cNvPr>
            <p:cNvGrpSpPr/>
            <p:nvPr userDrawn="1"/>
          </p:nvGrpSpPr>
          <p:grpSpPr>
            <a:xfrm>
              <a:off x="9092732" y="76199"/>
              <a:ext cx="983612" cy="1285208"/>
              <a:chOff x="9092732" y="76199"/>
              <a:chExt cx="983612" cy="1285208"/>
            </a:xfrm>
            <a:solidFill>
              <a:schemeClr val="accent2"/>
            </a:solidFill>
          </p:grpSpPr>
          <p:sp>
            <p:nvSpPr>
              <p:cNvPr id="44" name="Freeform 79">
                <a:extLst>
                  <a:ext uri="{FF2B5EF4-FFF2-40B4-BE49-F238E27FC236}">
                    <a16:creationId xmlns:a16="http://schemas.microsoft.com/office/drawing/2014/main" id="{EB705120-662A-4F21-A8A3-17AEED3D29D2}"/>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80">
                <a:extLst>
                  <a:ext uri="{FF2B5EF4-FFF2-40B4-BE49-F238E27FC236}">
                    <a16:creationId xmlns:a16="http://schemas.microsoft.com/office/drawing/2014/main" id="{426009CF-37AF-4C58-B955-25171CB08DD6}"/>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a:extLst>
                <a:ext uri="{FF2B5EF4-FFF2-40B4-BE49-F238E27FC236}">
                  <a16:creationId xmlns:a16="http://schemas.microsoft.com/office/drawing/2014/main" id="{AE926A88-FB62-4653-8480-64A001DBC639}"/>
                </a:ext>
              </a:extLst>
            </p:cNvPr>
            <p:cNvGrpSpPr/>
            <p:nvPr userDrawn="1"/>
          </p:nvGrpSpPr>
          <p:grpSpPr>
            <a:xfrm>
              <a:off x="8112558" y="76199"/>
              <a:ext cx="983612" cy="1285208"/>
              <a:chOff x="9092732" y="76199"/>
              <a:chExt cx="983612" cy="1285208"/>
            </a:xfrm>
            <a:solidFill>
              <a:schemeClr val="accent2"/>
            </a:solidFill>
          </p:grpSpPr>
          <p:sp>
            <p:nvSpPr>
              <p:cNvPr id="42" name="Freeform 22">
                <a:extLst>
                  <a:ext uri="{FF2B5EF4-FFF2-40B4-BE49-F238E27FC236}">
                    <a16:creationId xmlns:a16="http://schemas.microsoft.com/office/drawing/2014/main" id="{BA90A033-72D6-4375-A0E1-BE6279C13BB4}"/>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3">
                <a:extLst>
                  <a:ext uri="{FF2B5EF4-FFF2-40B4-BE49-F238E27FC236}">
                    <a16:creationId xmlns:a16="http://schemas.microsoft.com/office/drawing/2014/main" id="{CBE20DF7-ABFA-429F-88D2-4C0D9F7A83C1}"/>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38">
              <a:extLst>
                <a:ext uri="{FF2B5EF4-FFF2-40B4-BE49-F238E27FC236}">
                  <a16:creationId xmlns:a16="http://schemas.microsoft.com/office/drawing/2014/main" id="{B961D2AE-DF22-43CC-9DE5-C1637BFD6E46}"/>
                </a:ext>
              </a:extLst>
            </p:cNvPr>
            <p:cNvGrpSpPr/>
            <p:nvPr userDrawn="1"/>
          </p:nvGrpSpPr>
          <p:grpSpPr>
            <a:xfrm>
              <a:off x="7127227" y="76199"/>
              <a:ext cx="983612" cy="1285208"/>
              <a:chOff x="9092732" y="76199"/>
              <a:chExt cx="983612" cy="1285208"/>
            </a:xfrm>
            <a:solidFill>
              <a:schemeClr val="accent2"/>
            </a:solidFill>
          </p:grpSpPr>
          <p:sp>
            <p:nvSpPr>
              <p:cNvPr id="40" name="Freeform 25">
                <a:extLst>
                  <a:ext uri="{FF2B5EF4-FFF2-40B4-BE49-F238E27FC236}">
                    <a16:creationId xmlns:a16="http://schemas.microsoft.com/office/drawing/2014/main" id="{EBA53978-D588-44CE-A945-5A1317CC9969}"/>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26">
                <a:extLst>
                  <a:ext uri="{FF2B5EF4-FFF2-40B4-BE49-F238E27FC236}">
                    <a16:creationId xmlns:a16="http://schemas.microsoft.com/office/drawing/2014/main" id="{6B802ABD-418A-46C1-ABF0-3874F466DC34}"/>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2264112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Speakers 1">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DBCF6F11-54DC-4316-9B6E-D795753F81A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8DB3B2E7-DD96-42BD-AB17-2862161F319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096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p:cSld name="Speakers 1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a:p>
            <a:pPr lvl="1"/>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F1876377-E4B7-4D56-BA34-280F09EF2E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480E91B0-DE41-4027-9EA8-624BE54BA84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19939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p:cSld name="Speakers 2">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0" cap="none" spc="0" baseline="0">
                <a:solidFill>
                  <a:schemeClr val="tx1"/>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i="1" baseline="0">
                <a:solidFill>
                  <a:schemeClr val="accent5"/>
                </a:solidFill>
                <a:latin typeface="+mj-lt"/>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3"/>
            <a:r>
              <a:rPr lang="en-US" dirty="0"/>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3943800-E7CC-4601-BA16-4B5EF7F89E8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a:extLst>
              <a:ext uri="{FF2B5EF4-FFF2-40B4-BE49-F238E27FC236}">
                <a16:creationId xmlns:a16="http://schemas.microsoft.com/office/drawing/2014/main" id="{54F10FA2-6AD4-4E36-9100-759ABE1A2B5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4935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p:cSld name="Speakers 2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6DCE19E2-3A64-401F-A5BD-E66B675578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989EB72-3877-42E2-BA5D-0193CA29E98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22332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Speakers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4F23AE4-5177-44E9-9A66-BCD9B40EBC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2416AA27-33CC-42B6-A237-24195DD2573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37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p:cSld name="Speakers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dirty="0"/>
              <a:t>Click to add name</a:t>
            </a:r>
          </a:p>
          <a:p>
            <a:pPr lvl="1"/>
            <a:r>
              <a:rPr lang="en-US" dirty="0"/>
              <a:t>Title</a:t>
            </a:r>
          </a:p>
          <a:p>
            <a:pPr lvl="2"/>
            <a:r>
              <a:rPr lang="en-US" dirty="0"/>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5AB26EDC-EF9A-46B4-B09B-827101FF430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DBA1B460-B11A-4330-90B1-C3E60F591D4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13133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Speakers 4">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1" name="Text Placeholder - Bio Name 1-2"/>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Picture Placeholder - Bio">
            <a:extLst>
              <a:ext uri="{FF2B5EF4-FFF2-40B4-BE49-F238E27FC236}">
                <a16:creationId xmlns:a16="http://schemas.microsoft.com/office/drawing/2014/main" id="{DE8A8F65-D76A-41AA-BBA5-FD7971273565}"/>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5" name="Text Placeholder - Bio Name 1-2">
            <a:extLst>
              <a:ext uri="{FF2B5EF4-FFF2-40B4-BE49-F238E27FC236}">
                <a16:creationId xmlns:a16="http://schemas.microsoft.com/office/drawing/2014/main" id="{4D49502A-F6D9-4067-9F0F-B4697E5B3A2B}"/>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6" name="Text Placeholder - Bio Name 1-2">
            <a:extLst>
              <a:ext uri="{FF2B5EF4-FFF2-40B4-BE49-F238E27FC236}">
                <a16:creationId xmlns:a16="http://schemas.microsoft.com/office/drawing/2014/main" id="{DA6C3AD9-C32E-4076-8999-F1BB73306B1D}"/>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7" name="RuleLine - Mid" hidden="1">
            <a:extLst>
              <a:ext uri="{FF2B5EF4-FFF2-40B4-BE49-F238E27FC236}">
                <a16:creationId xmlns:a16="http://schemas.microsoft.com/office/drawing/2014/main" id="{BBDA479A-4470-47D0-BD24-E202F19E55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E75D0EBC-78C1-4A4D-B8FD-426A8455FC0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9025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Speakers 4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Picture Placeholder - Bio">
            <a:extLst>
              <a:ext uri="{FF2B5EF4-FFF2-40B4-BE49-F238E27FC236}">
                <a16:creationId xmlns:a16="http://schemas.microsoft.com/office/drawing/2014/main" id="{5EB208C9-44B9-411A-BAB8-79AEC6437DA7}"/>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2" name="Picture Placeholder - Bio">
            <a:extLst>
              <a:ext uri="{FF2B5EF4-FFF2-40B4-BE49-F238E27FC236}">
                <a16:creationId xmlns:a16="http://schemas.microsoft.com/office/drawing/2014/main" id="{CB2A8A13-1948-4ED7-B612-2D4812AEB64A}"/>
              </a:ext>
            </a:extLst>
          </p:cNvPr>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3" name="Text Placeholder - Bio Name 1-2">
            <a:extLst>
              <a:ext uri="{FF2B5EF4-FFF2-40B4-BE49-F238E27FC236}">
                <a16:creationId xmlns:a16="http://schemas.microsoft.com/office/drawing/2014/main" id="{54E8AC6E-6E43-4AF1-8F3B-8ECE16331AA4}"/>
              </a:ext>
            </a:extLst>
          </p:cNvPr>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i="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4" name="Text Placeholder - Bio Name 1-2">
            <a:extLst>
              <a:ext uri="{FF2B5EF4-FFF2-40B4-BE49-F238E27FC236}">
                <a16:creationId xmlns:a16="http://schemas.microsoft.com/office/drawing/2014/main" id="{46453D7A-35F6-469A-8C99-857546530874}"/>
              </a:ext>
            </a:extLst>
          </p:cNvPr>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5" name="Picture Placeholder - Bio">
            <a:extLst>
              <a:ext uri="{FF2B5EF4-FFF2-40B4-BE49-F238E27FC236}">
                <a16:creationId xmlns:a16="http://schemas.microsoft.com/office/drawing/2014/main" id="{BB9B5E17-6794-45CD-8B8F-927F5542567C}"/>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6" name="Picture Placeholder - Bio">
            <a:extLst>
              <a:ext uri="{FF2B5EF4-FFF2-40B4-BE49-F238E27FC236}">
                <a16:creationId xmlns:a16="http://schemas.microsoft.com/office/drawing/2014/main" id="{ABEE1687-5284-43FC-80D1-A11B01C8672D}"/>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7" name="Text Placeholder - Bio Name 1-2">
            <a:extLst>
              <a:ext uri="{FF2B5EF4-FFF2-40B4-BE49-F238E27FC236}">
                <a16:creationId xmlns:a16="http://schemas.microsoft.com/office/drawing/2014/main" id="{E1679F46-0171-46E9-A248-C8DE204DFCDD}"/>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8" name="Text Placeholder - Bio Name 1-2">
            <a:extLst>
              <a:ext uri="{FF2B5EF4-FFF2-40B4-BE49-F238E27FC236}">
                <a16:creationId xmlns:a16="http://schemas.microsoft.com/office/drawing/2014/main" id="{CFB6FE4B-865D-402F-A3D5-126A61432B8F}"/>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17" name="RuleLine - Mid" hidden="1">
            <a:extLst>
              <a:ext uri="{FF2B5EF4-FFF2-40B4-BE49-F238E27FC236}">
                <a16:creationId xmlns:a16="http://schemas.microsoft.com/office/drawing/2014/main" id="{C8FF6E2F-9F08-475D-A974-B7F0F3970E7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RuleLine - Top">
            <a:extLst>
              <a:ext uri="{FF2B5EF4-FFF2-40B4-BE49-F238E27FC236}">
                <a16:creationId xmlns:a16="http://schemas.microsoft.com/office/drawing/2014/main" id="{8FA245C1-D973-452C-9378-348F03D81F3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63862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478582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p:cSld name="Speakers 5">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1" name="Text Placeholder - Bio Name 1-2"/>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a:extLst>
              <a:ext uri="{FF2B5EF4-FFF2-40B4-BE49-F238E27FC236}">
                <a16:creationId xmlns:a16="http://schemas.microsoft.com/office/drawing/2014/main" id="{4CF877EC-13E1-4681-A91E-F99D16487094}"/>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2" name="Text Placeholder - Bio Name 1-2">
            <a:extLst>
              <a:ext uri="{FF2B5EF4-FFF2-40B4-BE49-F238E27FC236}">
                <a16:creationId xmlns:a16="http://schemas.microsoft.com/office/drawing/2014/main" id="{64CAAD23-698B-4FDF-8AD8-DC427102FD23}"/>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28" name="Picture Placeholder - Bio">
            <a:extLst>
              <a:ext uri="{FF2B5EF4-FFF2-40B4-BE49-F238E27FC236}">
                <a16:creationId xmlns:a16="http://schemas.microsoft.com/office/drawing/2014/main" id="{EBE454F0-2058-4FB8-9A18-052DC900C2DE}"/>
              </a:ext>
            </a:extLst>
          </p:cNvPr>
          <p:cNvSpPr>
            <a:spLocks noGrp="1" noChangeAspect="1"/>
          </p:cNvSpPr>
          <p:nvPr>
            <p:ph type="pic" sz="quarter" idx="58" hasCustomPrompt="1"/>
          </p:nvPr>
        </p:nvSpPr>
        <p:spPr>
          <a:xfrm>
            <a:off x="4110848" y="3738738"/>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9" name="Text Placeholder - Bio Name 1-2">
            <a:extLst>
              <a:ext uri="{FF2B5EF4-FFF2-40B4-BE49-F238E27FC236}">
                <a16:creationId xmlns:a16="http://schemas.microsoft.com/office/drawing/2014/main" id="{D3DEA2C3-0E6B-44F5-95BE-48D7DC2A51ED}"/>
              </a:ext>
            </a:extLst>
          </p:cNvPr>
          <p:cNvSpPr>
            <a:spLocks noGrp="1"/>
          </p:cNvSpPr>
          <p:nvPr>
            <p:ph type="body" sz="quarter" idx="59" hasCustomPrompt="1"/>
          </p:nvPr>
        </p:nvSpPr>
        <p:spPr>
          <a:xfrm>
            <a:off x="661875"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sp>
        <p:nvSpPr>
          <p:cNvPr id="30" name="Text Placeholder - Bio Name 1-2">
            <a:extLst>
              <a:ext uri="{FF2B5EF4-FFF2-40B4-BE49-F238E27FC236}">
                <a16:creationId xmlns:a16="http://schemas.microsoft.com/office/drawing/2014/main" id="{C403EDAA-7B6D-4C66-9095-A875F4F3B032}"/>
              </a:ext>
            </a:extLst>
          </p:cNvPr>
          <p:cNvSpPr>
            <a:spLocks noGrp="1"/>
          </p:cNvSpPr>
          <p:nvPr>
            <p:ph type="body" sz="quarter" idx="60" hasCustomPrompt="1"/>
          </p:nvPr>
        </p:nvSpPr>
        <p:spPr>
          <a:xfrm>
            <a:off x="4110847"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p:txBody>
      </p:sp>
      <p:cxnSp>
        <p:nvCxnSpPr>
          <p:cNvPr id="24" name="RuleLine - Mid" hidden="1">
            <a:extLst>
              <a:ext uri="{FF2B5EF4-FFF2-40B4-BE49-F238E27FC236}">
                <a16:creationId xmlns:a16="http://schemas.microsoft.com/office/drawing/2014/main" id="{D53553A7-4502-450D-B722-6E93EB3D72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a:extLst>
              <a:ext uri="{FF2B5EF4-FFF2-40B4-BE49-F238E27FC236}">
                <a16:creationId xmlns:a16="http://schemas.microsoft.com/office/drawing/2014/main" id="{F37C7883-C5CC-494F-8536-5F390CE9483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1125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Speakers 5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endParaRPr lang="en-US" dirty="0"/>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Picture Placeholder - Bio">
            <a:extLst>
              <a:ext uri="{FF2B5EF4-FFF2-40B4-BE49-F238E27FC236}">
                <a16:creationId xmlns:a16="http://schemas.microsoft.com/office/drawing/2014/main" id="{EE8B08B3-1E51-4B98-A82A-1784BC11F976}"/>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8" name="Picture Placeholder - Bio">
            <a:extLst>
              <a:ext uri="{FF2B5EF4-FFF2-40B4-BE49-F238E27FC236}">
                <a16:creationId xmlns:a16="http://schemas.microsoft.com/office/drawing/2014/main" id="{51033547-D65A-49EA-BD2C-913D8DCC3BD9}"/>
              </a:ext>
            </a:extLst>
          </p:cNvPr>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9" name="Text Placeholder - Bio Name 1-2">
            <a:extLst>
              <a:ext uri="{FF2B5EF4-FFF2-40B4-BE49-F238E27FC236}">
                <a16:creationId xmlns:a16="http://schemas.microsoft.com/office/drawing/2014/main" id="{81817228-56AB-4477-B5A9-AF89E2FE9E23}"/>
              </a:ext>
            </a:extLst>
          </p:cNvPr>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29" name="Text Placeholder - Bio Name 1-2">
            <a:extLst>
              <a:ext uri="{FF2B5EF4-FFF2-40B4-BE49-F238E27FC236}">
                <a16:creationId xmlns:a16="http://schemas.microsoft.com/office/drawing/2014/main" id="{9BACABF3-7987-4640-B919-842AA0EF8381}"/>
              </a:ext>
            </a:extLst>
          </p:cNvPr>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0" name="Picture Placeholder - Bio">
            <a:extLst>
              <a:ext uri="{FF2B5EF4-FFF2-40B4-BE49-F238E27FC236}">
                <a16:creationId xmlns:a16="http://schemas.microsoft.com/office/drawing/2014/main" id="{2D626241-C0F6-4D3F-ACE3-8FE78F558E91}"/>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4" name="Picture Placeholder - Bio">
            <a:extLst>
              <a:ext uri="{FF2B5EF4-FFF2-40B4-BE49-F238E27FC236}">
                <a16:creationId xmlns:a16="http://schemas.microsoft.com/office/drawing/2014/main" id="{785D3FA3-96C7-4D0F-8251-B55D6F8F81BC}"/>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5" name="Text Placeholder - Bio Name 1-2">
            <a:extLst>
              <a:ext uri="{FF2B5EF4-FFF2-40B4-BE49-F238E27FC236}">
                <a16:creationId xmlns:a16="http://schemas.microsoft.com/office/drawing/2014/main" id="{AA981C68-99B0-47B8-974A-E87E654093C9}"/>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7" name="Picture Placeholder - Bio">
            <a:extLst>
              <a:ext uri="{FF2B5EF4-FFF2-40B4-BE49-F238E27FC236}">
                <a16:creationId xmlns:a16="http://schemas.microsoft.com/office/drawing/2014/main" id="{AC88A3D7-317C-401B-A69D-2004FEC0EF1A}"/>
              </a:ext>
            </a:extLst>
          </p:cNvPr>
          <p:cNvSpPr>
            <a:spLocks noGrp="1" noChangeAspect="1"/>
          </p:cNvSpPr>
          <p:nvPr>
            <p:ph type="pic" sz="quarter" idx="58" hasCustomPrompt="1"/>
          </p:nvPr>
        </p:nvSpPr>
        <p:spPr>
          <a:xfrm>
            <a:off x="4110856" y="3729857"/>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38" name="Text Placeholder - Bio Name 1-2">
            <a:extLst>
              <a:ext uri="{FF2B5EF4-FFF2-40B4-BE49-F238E27FC236}">
                <a16:creationId xmlns:a16="http://schemas.microsoft.com/office/drawing/2014/main" id="{BA2CE015-94A1-4F3D-A422-E0A7315DAE4B}"/>
              </a:ext>
            </a:extLst>
          </p:cNvPr>
          <p:cNvSpPr>
            <a:spLocks noGrp="1"/>
          </p:cNvSpPr>
          <p:nvPr>
            <p:ph type="body" sz="quarter" idx="59" hasCustomPrompt="1"/>
          </p:nvPr>
        </p:nvSpPr>
        <p:spPr>
          <a:xfrm>
            <a:off x="661883"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sp>
        <p:nvSpPr>
          <p:cNvPr id="39" name="Text Placeholder - Bio Name 1-2">
            <a:extLst>
              <a:ext uri="{FF2B5EF4-FFF2-40B4-BE49-F238E27FC236}">
                <a16:creationId xmlns:a16="http://schemas.microsoft.com/office/drawing/2014/main" id="{5A2DF87A-E576-41EE-9080-6849F820F9EE}"/>
              </a:ext>
            </a:extLst>
          </p:cNvPr>
          <p:cNvSpPr>
            <a:spLocks noGrp="1"/>
          </p:cNvSpPr>
          <p:nvPr>
            <p:ph type="body" sz="quarter" idx="60" hasCustomPrompt="1"/>
          </p:nvPr>
        </p:nvSpPr>
        <p:spPr>
          <a:xfrm>
            <a:off x="4110855"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dirty="0"/>
              <a:t>Click to add name</a:t>
            </a:r>
          </a:p>
          <a:p>
            <a:pPr lvl="1"/>
            <a:r>
              <a:rPr lang="en-US" dirty="0"/>
              <a:t>Title</a:t>
            </a:r>
          </a:p>
          <a:p>
            <a:pPr lvl="2"/>
            <a:r>
              <a:rPr lang="en-US" dirty="0"/>
              <a:t>Body</a:t>
            </a:r>
          </a:p>
        </p:txBody>
      </p:sp>
      <p:cxnSp>
        <p:nvCxnSpPr>
          <p:cNvPr id="21" name="RuleLine - Mid" hidden="1">
            <a:extLst>
              <a:ext uri="{FF2B5EF4-FFF2-40B4-BE49-F238E27FC236}">
                <a16:creationId xmlns:a16="http://schemas.microsoft.com/office/drawing/2014/main" id="{ED5DAA5E-DECD-41BF-9BBC-439D31C0DE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02978FEF-C079-4B7C-BF16-58946CBB5413}"/>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54999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p:cSld name="Polling Question_Dark">
    <p:bg>
      <p:bgRef idx="1001">
        <a:schemeClr val="bg2"/>
      </p:bgRef>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FF259744-C3BF-4CFC-9C8B-7425F8F78384}"/>
              </a:ext>
            </a:extLst>
          </p:cNvPr>
          <p:cNvSpPr/>
          <p:nvPr userDrawn="1"/>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CC397DDD-F42C-4C8F-B731-EEB51C32F586}"/>
              </a:ext>
            </a:extLst>
          </p:cNvPr>
          <p:cNvSpPr/>
          <p:nvPr/>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5" name="Content Placeholder 4">
            <a:extLst>
              <a:ext uri="{FF2B5EF4-FFF2-40B4-BE49-F238E27FC236}">
                <a16:creationId xmlns:a16="http://schemas.microsoft.com/office/drawing/2014/main" id="{D7FC281E-1C84-43C8-AF75-250BE8D7C740}"/>
              </a:ext>
            </a:extLst>
          </p:cNvPr>
          <p:cNvSpPr>
            <a:spLocks noGrp="1"/>
          </p:cNvSpPr>
          <p:nvPr>
            <p:ph sz="quarter" idx="10"/>
          </p:nvPr>
        </p:nvSpPr>
        <p:spPr>
          <a:xfrm>
            <a:off x="5536094" y="2946514"/>
            <a:ext cx="4641280" cy="2094960"/>
          </a:xfrm>
        </p:spPr>
        <p:txBody>
          <a:bodyPr anchor="ctr"/>
          <a:lstStyle>
            <a:lvl1pPr>
              <a:defRPr>
                <a:solidFill>
                  <a:schemeClr val="bg2"/>
                </a:solidFill>
              </a:defRPr>
            </a:lvl1pPr>
            <a:lvl2pPr>
              <a:defRPr>
                <a:solidFill>
                  <a:schemeClr val="accent5"/>
                </a:solidFill>
              </a:defRPr>
            </a:lvl2pPr>
            <a:lvl3pPr>
              <a:defRPr>
                <a:solidFill>
                  <a:schemeClr val="bg1"/>
                </a:solidFill>
              </a:defRPr>
            </a:lvl3pPr>
            <a:lvl4pPr>
              <a:buClr>
                <a:schemeClr val="accent5"/>
              </a:buClr>
              <a:defRPr>
                <a:solidFill>
                  <a:schemeClr val="bg1"/>
                </a:solidFill>
              </a:defRPr>
            </a:lvl4pPr>
            <a:lvl5pPr>
              <a:buClr>
                <a:schemeClr val="accent5"/>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Content Placeholder 23">
            <a:extLst>
              <a:ext uri="{FF2B5EF4-FFF2-40B4-BE49-F238E27FC236}">
                <a16:creationId xmlns:a16="http://schemas.microsoft.com/office/drawing/2014/main" id="{3DD29111-3319-4580-A749-07E9A7E7D16B}"/>
              </a:ext>
            </a:extLst>
          </p:cNvPr>
          <p:cNvSpPr>
            <a:spLocks noGrp="1"/>
          </p:cNvSpPr>
          <p:nvPr>
            <p:ph sz="quarter" idx="11"/>
          </p:nvPr>
        </p:nvSpPr>
        <p:spPr>
          <a:xfrm>
            <a:off x="877581" y="2946514"/>
            <a:ext cx="3990949" cy="2094960"/>
          </a:xfrm>
        </p:spPr>
        <p:txBody>
          <a:bodyPr/>
          <a:lstStyle>
            <a:lvl1pPr>
              <a:defRPr>
                <a:solidFill>
                  <a:schemeClr val="tx1"/>
                </a:solidFill>
              </a:defRPr>
            </a:lvl1pPr>
            <a:lvl2pPr>
              <a:defRPr>
                <a:solidFill>
                  <a:schemeClr val="accent3"/>
                </a:solidFill>
              </a:defRPr>
            </a:lvl2pPr>
            <a:lvl4pPr>
              <a:buClr>
                <a:schemeClr val="accent3"/>
              </a:buClr>
              <a:defRPr/>
            </a:lvl4pPr>
            <a:lvl5pPr>
              <a:buClr>
                <a:schemeClr val="accent3"/>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25" name="Group 24">
            <a:extLst>
              <a:ext uri="{FF2B5EF4-FFF2-40B4-BE49-F238E27FC236}">
                <a16:creationId xmlns:a16="http://schemas.microsoft.com/office/drawing/2014/main" id="{F08942EF-A6AC-44E5-950C-CE6B417157CF}"/>
              </a:ext>
            </a:extLst>
          </p:cNvPr>
          <p:cNvGrpSpPr/>
          <p:nvPr/>
        </p:nvGrpSpPr>
        <p:grpSpPr>
          <a:xfrm>
            <a:off x="2731781" y="1190359"/>
            <a:ext cx="6330950" cy="730250"/>
            <a:chOff x="2239963" y="211138"/>
            <a:chExt cx="6330950" cy="730250"/>
          </a:xfrm>
          <a:solidFill>
            <a:schemeClr val="accent2"/>
          </a:solidFill>
        </p:grpSpPr>
        <p:sp>
          <p:nvSpPr>
            <p:cNvPr id="26" name="Freeform 5">
              <a:extLst>
                <a:ext uri="{FF2B5EF4-FFF2-40B4-BE49-F238E27FC236}">
                  <a16:creationId xmlns:a16="http://schemas.microsoft.com/office/drawing/2014/main" id="{ED39584A-6DCF-4E4C-AF39-9F708A68294A}"/>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7" name="Freeform 6">
              <a:extLst>
                <a:ext uri="{FF2B5EF4-FFF2-40B4-BE49-F238E27FC236}">
                  <a16:creationId xmlns:a16="http://schemas.microsoft.com/office/drawing/2014/main" id="{66291C42-597A-4F0E-A5D2-CD407D45BD7B}"/>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8" name="Freeform 7">
              <a:extLst>
                <a:ext uri="{FF2B5EF4-FFF2-40B4-BE49-F238E27FC236}">
                  <a16:creationId xmlns:a16="http://schemas.microsoft.com/office/drawing/2014/main" id="{38E76DB6-29E7-4102-B8CD-4843C8F01BB0}"/>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29" name="Freeform 8">
              <a:extLst>
                <a:ext uri="{FF2B5EF4-FFF2-40B4-BE49-F238E27FC236}">
                  <a16:creationId xmlns:a16="http://schemas.microsoft.com/office/drawing/2014/main" id="{73003266-9926-4553-99EE-0AB597D1C734}"/>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0" name="Freeform 9">
              <a:extLst>
                <a:ext uri="{FF2B5EF4-FFF2-40B4-BE49-F238E27FC236}">
                  <a16:creationId xmlns:a16="http://schemas.microsoft.com/office/drawing/2014/main" id="{E0D80F73-9E26-4192-AD08-35CD4DC5E8C1}"/>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1" name="Freeform 10">
              <a:extLst>
                <a:ext uri="{FF2B5EF4-FFF2-40B4-BE49-F238E27FC236}">
                  <a16:creationId xmlns:a16="http://schemas.microsoft.com/office/drawing/2014/main" id="{E4A79D82-E49B-4E6E-A7EA-41442B9246F0}"/>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2" name="Freeform 11">
              <a:extLst>
                <a:ext uri="{FF2B5EF4-FFF2-40B4-BE49-F238E27FC236}">
                  <a16:creationId xmlns:a16="http://schemas.microsoft.com/office/drawing/2014/main" id="{FFD8D95D-A4F2-4A11-AB6F-36F9758E4C3F}"/>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3" name="Freeform 12">
              <a:extLst>
                <a:ext uri="{FF2B5EF4-FFF2-40B4-BE49-F238E27FC236}">
                  <a16:creationId xmlns:a16="http://schemas.microsoft.com/office/drawing/2014/main" id="{96A176C6-EE08-4C8F-9961-C584E487C08D}"/>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4" name="Freeform 13">
              <a:extLst>
                <a:ext uri="{FF2B5EF4-FFF2-40B4-BE49-F238E27FC236}">
                  <a16:creationId xmlns:a16="http://schemas.microsoft.com/office/drawing/2014/main" id="{F1B298DC-30B7-43EC-97D9-39F1C5ADA195}"/>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5" name="Freeform 14">
              <a:extLst>
                <a:ext uri="{FF2B5EF4-FFF2-40B4-BE49-F238E27FC236}">
                  <a16:creationId xmlns:a16="http://schemas.microsoft.com/office/drawing/2014/main" id="{B4CF43DC-5B1E-4394-AD8E-58E104836D4A}"/>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6" name="Freeform 15">
              <a:extLst>
                <a:ext uri="{FF2B5EF4-FFF2-40B4-BE49-F238E27FC236}">
                  <a16:creationId xmlns:a16="http://schemas.microsoft.com/office/drawing/2014/main" id="{5A5AC929-8AAA-4A54-BB11-D05ABB713522}"/>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7" name="Freeform 16">
              <a:extLst>
                <a:ext uri="{FF2B5EF4-FFF2-40B4-BE49-F238E27FC236}">
                  <a16:creationId xmlns:a16="http://schemas.microsoft.com/office/drawing/2014/main" id="{A778EB47-0C3B-4421-8C9C-5DA7E6F0D174}"/>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8" name="Freeform 17">
              <a:extLst>
                <a:ext uri="{FF2B5EF4-FFF2-40B4-BE49-F238E27FC236}">
                  <a16:creationId xmlns:a16="http://schemas.microsoft.com/office/drawing/2014/main" id="{13615621-8D6E-43D7-9BB0-3F6F3060537B}"/>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39" name="Freeform 18">
              <a:extLst>
                <a:ext uri="{FF2B5EF4-FFF2-40B4-BE49-F238E27FC236}">
                  <a16:creationId xmlns:a16="http://schemas.microsoft.com/office/drawing/2014/main" id="{30AB5C65-5AEF-45F5-A751-2C206E41E2E1}"/>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0" name="Freeform 19">
              <a:extLst>
                <a:ext uri="{FF2B5EF4-FFF2-40B4-BE49-F238E27FC236}">
                  <a16:creationId xmlns:a16="http://schemas.microsoft.com/office/drawing/2014/main" id="{FE693AC7-ED94-4944-82F6-0A6E16A12ECD}"/>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sp>
        <p:nvSpPr>
          <p:cNvPr id="45" name="Text Placeholder 44">
            <a:extLst>
              <a:ext uri="{FF2B5EF4-FFF2-40B4-BE49-F238E27FC236}">
                <a16:creationId xmlns:a16="http://schemas.microsoft.com/office/drawing/2014/main" id="{AFED4661-578A-4797-AF54-088D6BBDF355}"/>
              </a:ext>
            </a:extLst>
          </p:cNvPr>
          <p:cNvSpPr>
            <a:spLocks noGrp="1"/>
          </p:cNvSpPr>
          <p:nvPr>
            <p:ph type="body" sz="quarter" idx="12"/>
          </p:nvPr>
        </p:nvSpPr>
        <p:spPr>
          <a:xfrm>
            <a:off x="9127301" y="1198563"/>
            <a:ext cx="1128712" cy="644259"/>
          </a:xfrm>
        </p:spPr>
        <p:txBody>
          <a:bodyPr anchor="ctr"/>
          <a:lstStyle>
            <a:lvl3pPr algn="r">
              <a:defRPr sz="6600">
                <a:solidFill>
                  <a:schemeClr val="accent4">
                    <a:lumMod val="20000"/>
                    <a:lumOff val="80000"/>
                  </a:schemeClr>
                </a:solidFill>
              </a:defRPr>
            </a:lvl3pPr>
          </a:lstStyle>
          <a:p>
            <a:pPr lvl="0"/>
            <a:r>
              <a:rPr lang="en-US"/>
              <a:t>Click to edit Master text styles</a:t>
            </a:r>
          </a:p>
        </p:txBody>
      </p:sp>
      <p:grpSp>
        <p:nvGrpSpPr>
          <p:cNvPr id="4" name="Group 3">
            <a:extLst>
              <a:ext uri="{FF2B5EF4-FFF2-40B4-BE49-F238E27FC236}">
                <a16:creationId xmlns:a16="http://schemas.microsoft.com/office/drawing/2014/main" id="{FE478184-1EC9-4D4F-9497-123A8E2DDAE6}"/>
              </a:ext>
            </a:extLst>
          </p:cNvPr>
          <p:cNvGrpSpPr/>
          <p:nvPr/>
        </p:nvGrpSpPr>
        <p:grpSpPr>
          <a:xfrm>
            <a:off x="10555749" y="2518536"/>
            <a:ext cx="819240" cy="937135"/>
            <a:chOff x="10556289" y="5463665"/>
            <a:chExt cx="819240" cy="937135"/>
          </a:xfrm>
        </p:grpSpPr>
        <p:sp>
          <p:nvSpPr>
            <p:cNvPr id="2" name="Rectangle 1">
              <a:extLst>
                <a:ext uri="{FF2B5EF4-FFF2-40B4-BE49-F238E27FC236}">
                  <a16:creationId xmlns:a16="http://schemas.microsoft.com/office/drawing/2014/main" id="{3BCFB3F6-786A-4359-B873-0D65D33E525F}"/>
                </a:ext>
              </a:extLst>
            </p:cNvPr>
            <p:cNvSpPr/>
            <p:nvPr/>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46" name="Freeform 8">
              <a:extLst>
                <a:ext uri="{FF2B5EF4-FFF2-40B4-BE49-F238E27FC236}">
                  <a16:creationId xmlns:a16="http://schemas.microsoft.com/office/drawing/2014/main" id="{EF337428-A47F-4FCE-80BD-0F85C3BDCB93}"/>
                </a:ext>
              </a:extLst>
            </p:cNvPr>
            <p:cNvSpPr>
              <a:spLocks noEditPoints="1"/>
            </p:cNvSpPr>
            <p:nvPr/>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 name="Group 41">
            <a:extLst>
              <a:ext uri="{FF2B5EF4-FFF2-40B4-BE49-F238E27FC236}">
                <a16:creationId xmlns:a16="http://schemas.microsoft.com/office/drawing/2014/main" id="{0749F358-E0BB-4B7C-8E48-0406D9FD32AB}"/>
              </a:ext>
            </a:extLst>
          </p:cNvPr>
          <p:cNvGrpSpPr/>
          <p:nvPr userDrawn="1"/>
        </p:nvGrpSpPr>
        <p:grpSpPr>
          <a:xfrm>
            <a:off x="2731781" y="1190359"/>
            <a:ext cx="6330950" cy="730250"/>
            <a:chOff x="2239963" y="211138"/>
            <a:chExt cx="6330950" cy="730250"/>
          </a:xfrm>
          <a:solidFill>
            <a:schemeClr val="accent2"/>
          </a:solidFill>
        </p:grpSpPr>
        <p:sp>
          <p:nvSpPr>
            <p:cNvPr id="43" name="Freeform 5">
              <a:extLst>
                <a:ext uri="{FF2B5EF4-FFF2-40B4-BE49-F238E27FC236}">
                  <a16:creationId xmlns:a16="http://schemas.microsoft.com/office/drawing/2014/main" id="{BE81B70D-C15A-4056-B954-49639C68D891}"/>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4" name="Freeform 6">
              <a:extLst>
                <a:ext uri="{FF2B5EF4-FFF2-40B4-BE49-F238E27FC236}">
                  <a16:creationId xmlns:a16="http://schemas.microsoft.com/office/drawing/2014/main" id="{EB84E2E8-9AB3-4EF4-A41A-D10E870EAD51}"/>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7" name="Freeform 7">
              <a:extLst>
                <a:ext uri="{FF2B5EF4-FFF2-40B4-BE49-F238E27FC236}">
                  <a16:creationId xmlns:a16="http://schemas.microsoft.com/office/drawing/2014/main" id="{AAB8A79F-A8D5-4428-9101-760F5539388C}"/>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8" name="Freeform 8">
              <a:extLst>
                <a:ext uri="{FF2B5EF4-FFF2-40B4-BE49-F238E27FC236}">
                  <a16:creationId xmlns:a16="http://schemas.microsoft.com/office/drawing/2014/main" id="{299FC3E4-1C05-42A6-B924-8A6EA646B250}"/>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49" name="Freeform 9">
              <a:extLst>
                <a:ext uri="{FF2B5EF4-FFF2-40B4-BE49-F238E27FC236}">
                  <a16:creationId xmlns:a16="http://schemas.microsoft.com/office/drawing/2014/main" id="{646A4EAC-8D42-4F90-8AFA-B3D18B99B7D5}"/>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0" name="Freeform 10">
              <a:extLst>
                <a:ext uri="{FF2B5EF4-FFF2-40B4-BE49-F238E27FC236}">
                  <a16:creationId xmlns:a16="http://schemas.microsoft.com/office/drawing/2014/main" id="{B015E2F6-4B1A-4E3C-BE10-FCA984B915CA}"/>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1" name="Freeform 11">
              <a:extLst>
                <a:ext uri="{FF2B5EF4-FFF2-40B4-BE49-F238E27FC236}">
                  <a16:creationId xmlns:a16="http://schemas.microsoft.com/office/drawing/2014/main" id="{79508020-3334-487D-BA69-692A1A318740}"/>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2" name="Freeform 12">
              <a:extLst>
                <a:ext uri="{FF2B5EF4-FFF2-40B4-BE49-F238E27FC236}">
                  <a16:creationId xmlns:a16="http://schemas.microsoft.com/office/drawing/2014/main" id="{0C9775AC-2F7B-45C5-BA6C-7B5B5B04ADC4}"/>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3" name="Freeform 13">
              <a:extLst>
                <a:ext uri="{FF2B5EF4-FFF2-40B4-BE49-F238E27FC236}">
                  <a16:creationId xmlns:a16="http://schemas.microsoft.com/office/drawing/2014/main" id="{0F1CF9D2-A84F-428D-B7F3-34636E77DBF4}"/>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4" name="Freeform 14">
              <a:extLst>
                <a:ext uri="{FF2B5EF4-FFF2-40B4-BE49-F238E27FC236}">
                  <a16:creationId xmlns:a16="http://schemas.microsoft.com/office/drawing/2014/main" id="{C1E6E281-F245-4060-B8C8-A02D81ADBAB7}"/>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5" name="Freeform 15">
              <a:extLst>
                <a:ext uri="{FF2B5EF4-FFF2-40B4-BE49-F238E27FC236}">
                  <a16:creationId xmlns:a16="http://schemas.microsoft.com/office/drawing/2014/main" id="{C23B6770-51A9-47F1-A3B7-7A5B02FBC22A}"/>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6" name="Freeform 16">
              <a:extLst>
                <a:ext uri="{FF2B5EF4-FFF2-40B4-BE49-F238E27FC236}">
                  <a16:creationId xmlns:a16="http://schemas.microsoft.com/office/drawing/2014/main" id="{B4067384-53E2-4131-B4CA-F63826B788EF}"/>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7" name="Freeform 17">
              <a:extLst>
                <a:ext uri="{FF2B5EF4-FFF2-40B4-BE49-F238E27FC236}">
                  <a16:creationId xmlns:a16="http://schemas.microsoft.com/office/drawing/2014/main" id="{62594114-1FEC-4625-9AA7-793E65DC320E}"/>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8" name="Freeform 18">
              <a:extLst>
                <a:ext uri="{FF2B5EF4-FFF2-40B4-BE49-F238E27FC236}">
                  <a16:creationId xmlns:a16="http://schemas.microsoft.com/office/drawing/2014/main" id="{0EC332EE-317F-43B5-A019-87A3076007A9}"/>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sp>
          <p:nvSpPr>
            <p:cNvPr id="59" name="Freeform 19">
              <a:extLst>
                <a:ext uri="{FF2B5EF4-FFF2-40B4-BE49-F238E27FC236}">
                  <a16:creationId xmlns:a16="http://schemas.microsoft.com/office/drawing/2014/main" id="{38585952-3841-4C7B-BCE9-99863E87203C}"/>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dirty="0"/>
            </a:p>
          </p:txBody>
        </p:sp>
      </p:grpSp>
      <p:grpSp>
        <p:nvGrpSpPr>
          <p:cNvPr id="60" name="Group 59">
            <a:extLst>
              <a:ext uri="{FF2B5EF4-FFF2-40B4-BE49-F238E27FC236}">
                <a16:creationId xmlns:a16="http://schemas.microsoft.com/office/drawing/2014/main" id="{7C1826E0-21DA-4CB8-B668-BC9E11FCA783}"/>
              </a:ext>
            </a:extLst>
          </p:cNvPr>
          <p:cNvGrpSpPr/>
          <p:nvPr userDrawn="1"/>
        </p:nvGrpSpPr>
        <p:grpSpPr>
          <a:xfrm>
            <a:off x="10555749" y="2518536"/>
            <a:ext cx="819240" cy="937135"/>
            <a:chOff x="10556289" y="5463665"/>
            <a:chExt cx="819240" cy="937135"/>
          </a:xfrm>
        </p:grpSpPr>
        <p:sp>
          <p:nvSpPr>
            <p:cNvPr id="61" name="Rectangle 60">
              <a:extLst>
                <a:ext uri="{FF2B5EF4-FFF2-40B4-BE49-F238E27FC236}">
                  <a16:creationId xmlns:a16="http://schemas.microsoft.com/office/drawing/2014/main" id="{10AC5A92-E154-4DFD-9F00-06A9725ECBE4}"/>
                </a:ext>
              </a:extLst>
            </p:cNvPr>
            <p:cNvSpPr/>
            <p:nvPr userDrawn="1"/>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62" name="Freeform 8">
              <a:extLst>
                <a:ext uri="{FF2B5EF4-FFF2-40B4-BE49-F238E27FC236}">
                  <a16:creationId xmlns:a16="http://schemas.microsoft.com/office/drawing/2014/main" id="{6142EE3B-F8BC-45EF-B8C0-D363FA38033C}"/>
                </a:ext>
              </a:extLst>
            </p:cNvPr>
            <p:cNvSpPr>
              <a:spLocks noEditPoints="1"/>
            </p:cNvSpPr>
            <p:nvPr userDrawn="1"/>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5400609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userDrawn="1">
  <p:cSld name="1_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36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Investment advisory offered through Moss Adams Wealth Advisors LLC.</a:t>
            </a:r>
          </a:p>
        </p:txBody>
      </p:sp>
      <p:sp>
        <p:nvSpPr>
          <p:cNvPr id="19" name="Text Placeholder - Left, Mid"/>
          <p:cNvSpPr>
            <a:spLocks noGrp="1"/>
          </p:cNvSpPr>
          <p:nvPr userDrawn="1">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dirty="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1164891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0399" y="1524000"/>
            <a:ext cx="6162001"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9527054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399" y="1524000"/>
            <a:ext cx="61620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dirty="0"/>
            </a:p>
          </p:txBody>
        </p:sp>
      </p:gr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6553661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03834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1524000"/>
            <a:ext cx="5918238" cy="2124921"/>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54043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159304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598224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p:nvPr>
        </p:nvSpPr>
        <p:spPr>
          <a:xfrm>
            <a:off x="667266" y="3200400"/>
            <a:ext cx="4561958"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0" name="Content Placeholder 9"/>
          <p:cNvSpPr>
            <a:spLocks noGrp="1"/>
          </p:cNvSpPr>
          <p:nvPr>
            <p:ph sz="quarter" idx="15" hasCustomPrompt="1"/>
          </p:nvPr>
        </p:nvSpPr>
        <p:spPr>
          <a:xfrm>
            <a:off x="660401" y="3200400"/>
            <a:ext cx="4568824"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44A9C92-917F-9B47-9086-C98CC15BE3E6}"/>
              </a:ext>
            </a:extLst>
          </p:cNvPr>
          <p:cNvSpPr/>
          <p:nvPr userDrawn="1"/>
        </p:nvSpPr>
        <p:spPr>
          <a:xfrm>
            <a:off x="0" y="1066487"/>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71567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730094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90173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9801400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dirty="0"/>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7760667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dirty="0"/>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3634126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4" y="1149926"/>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222180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dirty="0"/>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3982160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10058400"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dirty="0"/>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dirty="0"/>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dirty="0"/>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5091292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3999"/>
            <a:ext cx="10058399" cy="647701"/>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90321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358083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dirty="0">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dirty="0"/>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userDrawn="1">
            <p:ph type="ftr" sz="quarter" idx="10"/>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22" name="Graphic - Thank You"/>
          <p:cNvGrpSpPr>
            <a:grpSpLocks noChangeAspect="1"/>
          </p:cNvGrpSpPr>
          <p:nvPr userDrawn="1"/>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85719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grpSp>
        <p:nvGrpSpPr>
          <p:cNvPr id="22" name="Graphic - Thank You"/>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dirty="0">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dirty="0"/>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9163231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dirty="0"/>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1943640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38899647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2705506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dirty="0"/>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5120496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dirty="0"/>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54870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dirty="0"/>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6106537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dirty="0"/>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0"/>
          </p:nvPr>
        </p:nvSpPr>
        <p:spPr/>
        <p:txBody>
          <a:bodyPr/>
          <a:lstStyle/>
          <a:p>
            <a:r>
              <a:rPr lang="en-US" dirty="0"/>
              <a:t>[ to edit Footer; go "Insert" (tab) &gt; "Header &amp; Footer" ]</a:t>
            </a:r>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2163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031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0" y="457200"/>
            <a:ext cx="3352799" cy="2057400"/>
          </a:xfrm>
        </p:spPr>
        <p:txBody>
          <a:bodyPr anchor="b"/>
          <a:lstStyle>
            <a:lvl1pPr>
              <a:defRPr>
                <a:solidFill>
                  <a:schemeClr val="bg2"/>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r>
              <a:rPr lang="en-US" dirty="0"/>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966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243.xml"/><Relationship Id="rId21" Type="http://schemas.openxmlformats.org/officeDocument/2006/relationships/slideLayout" Target="../slideLayouts/slideLayout147.xml"/><Relationship Id="rId42" Type="http://schemas.openxmlformats.org/officeDocument/2006/relationships/slideLayout" Target="../slideLayouts/slideLayout168.xml"/><Relationship Id="rId47" Type="http://schemas.openxmlformats.org/officeDocument/2006/relationships/slideLayout" Target="../slideLayouts/slideLayout173.xml"/><Relationship Id="rId63" Type="http://schemas.openxmlformats.org/officeDocument/2006/relationships/slideLayout" Target="../slideLayouts/slideLayout189.xml"/><Relationship Id="rId68" Type="http://schemas.openxmlformats.org/officeDocument/2006/relationships/slideLayout" Target="../slideLayouts/slideLayout194.xml"/><Relationship Id="rId84" Type="http://schemas.openxmlformats.org/officeDocument/2006/relationships/slideLayout" Target="../slideLayouts/slideLayout210.xml"/><Relationship Id="rId89" Type="http://schemas.openxmlformats.org/officeDocument/2006/relationships/slideLayout" Target="../slideLayouts/slideLayout215.xml"/><Relationship Id="rId112" Type="http://schemas.openxmlformats.org/officeDocument/2006/relationships/slideLayout" Target="../slideLayouts/slideLayout238.xml"/><Relationship Id="rId16" Type="http://schemas.openxmlformats.org/officeDocument/2006/relationships/slideLayout" Target="../slideLayouts/slideLayout142.xml"/><Relationship Id="rId107" Type="http://schemas.openxmlformats.org/officeDocument/2006/relationships/slideLayout" Target="../slideLayouts/slideLayout233.xml"/><Relationship Id="rId11" Type="http://schemas.openxmlformats.org/officeDocument/2006/relationships/slideLayout" Target="../slideLayouts/slideLayout137.xml"/><Relationship Id="rId32" Type="http://schemas.openxmlformats.org/officeDocument/2006/relationships/slideLayout" Target="../slideLayouts/slideLayout158.xml"/><Relationship Id="rId37" Type="http://schemas.openxmlformats.org/officeDocument/2006/relationships/slideLayout" Target="../slideLayouts/slideLayout163.xml"/><Relationship Id="rId53" Type="http://schemas.openxmlformats.org/officeDocument/2006/relationships/slideLayout" Target="../slideLayouts/slideLayout179.xml"/><Relationship Id="rId58" Type="http://schemas.openxmlformats.org/officeDocument/2006/relationships/slideLayout" Target="../slideLayouts/slideLayout184.xml"/><Relationship Id="rId74" Type="http://schemas.openxmlformats.org/officeDocument/2006/relationships/slideLayout" Target="../slideLayouts/slideLayout200.xml"/><Relationship Id="rId79" Type="http://schemas.openxmlformats.org/officeDocument/2006/relationships/slideLayout" Target="../slideLayouts/slideLayout205.xml"/><Relationship Id="rId102" Type="http://schemas.openxmlformats.org/officeDocument/2006/relationships/slideLayout" Target="../slideLayouts/slideLayout228.xml"/><Relationship Id="rId123" Type="http://schemas.openxmlformats.org/officeDocument/2006/relationships/slideLayout" Target="../slideLayouts/slideLayout249.xml"/><Relationship Id="rId128" Type="http://schemas.openxmlformats.org/officeDocument/2006/relationships/slideLayout" Target="../slideLayouts/slideLayout254.xml"/><Relationship Id="rId5" Type="http://schemas.openxmlformats.org/officeDocument/2006/relationships/slideLayout" Target="../slideLayouts/slideLayout131.xml"/><Relationship Id="rId90" Type="http://schemas.openxmlformats.org/officeDocument/2006/relationships/slideLayout" Target="../slideLayouts/slideLayout216.xml"/><Relationship Id="rId95" Type="http://schemas.openxmlformats.org/officeDocument/2006/relationships/slideLayout" Target="../slideLayouts/slideLayout221.xml"/><Relationship Id="rId22" Type="http://schemas.openxmlformats.org/officeDocument/2006/relationships/slideLayout" Target="../slideLayouts/slideLayout148.xml"/><Relationship Id="rId27" Type="http://schemas.openxmlformats.org/officeDocument/2006/relationships/slideLayout" Target="../slideLayouts/slideLayout153.xml"/><Relationship Id="rId43" Type="http://schemas.openxmlformats.org/officeDocument/2006/relationships/slideLayout" Target="../slideLayouts/slideLayout169.xml"/><Relationship Id="rId48" Type="http://schemas.openxmlformats.org/officeDocument/2006/relationships/slideLayout" Target="../slideLayouts/slideLayout174.xml"/><Relationship Id="rId64" Type="http://schemas.openxmlformats.org/officeDocument/2006/relationships/slideLayout" Target="../slideLayouts/slideLayout190.xml"/><Relationship Id="rId69" Type="http://schemas.openxmlformats.org/officeDocument/2006/relationships/slideLayout" Target="../slideLayouts/slideLayout195.xml"/><Relationship Id="rId113" Type="http://schemas.openxmlformats.org/officeDocument/2006/relationships/slideLayout" Target="../slideLayouts/slideLayout239.xml"/><Relationship Id="rId118" Type="http://schemas.openxmlformats.org/officeDocument/2006/relationships/slideLayout" Target="../slideLayouts/slideLayout244.xml"/><Relationship Id="rId80" Type="http://schemas.openxmlformats.org/officeDocument/2006/relationships/slideLayout" Target="../slideLayouts/slideLayout206.xml"/><Relationship Id="rId85" Type="http://schemas.openxmlformats.org/officeDocument/2006/relationships/slideLayout" Target="../slideLayouts/slideLayout211.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33" Type="http://schemas.openxmlformats.org/officeDocument/2006/relationships/slideLayout" Target="../slideLayouts/slideLayout159.xml"/><Relationship Id="rId38" Type="http://schemas.openxmlformats.org/officeDocument/2006/relationships/slideLayout" Target="../slideLayouts/slideLayout164.xml"/><Relationship Id="rId59" Type="http://schemas.openxmlformats.org/officeDocument/2006/relationships/slideLayout" Target="../slideLayouts/slideLayout185.xml"/><Relationship Id="rId103" Type="http://schemas.openxmlformats.org/officeDocument/2006/relationships/slideLayout" Target="../slideLayouts/slideLayout229.xml"/><Relationship Id="rId108" Type="http://schemas.openxmlformats.org/officeDocument/2006/relationships/slideLayout" Target="../slideLayouts/slideLayout234.xml"/><Relationship Id="rId124" Type="http://schemas.openxmlformats.org/officeDocument/2006/relationships/slideLayout" Target="../slideLayouts/slideLayout250.xml"/><Relationship Id="rId129" Type="http://schemas.openxmlformats.org/officeDocument/2006/relationships/slideLayout" Target="../slideLayouts/slideLayout255.xml"/><Relationship Id="rId54" Type="http://schemas.openxmlformats.org/officeDocument/2006/relationships/slideLayout" Target="../slideLayouts/slideLayout180.xml"/><Relationship Id="rId70" Type="http://schemas.openxmlformats.org/officeDocument/2006/relationships/slideLayout" Target="../slideLayouts/slideLayout196.xml"/><Relationship Id="rId75" Type="http://schemas.openxmlformats.org/officeDocument/2006/relationships/slideLayout" Target="../slideLayouts/slideLayout201.xml"/><Relationship Id="rId91" Type="http://schemas.openxmlformats.org/officeDocument/2006/relationships/slideLayout" Target="../slideLayouts/slideLayout217.xml"/><Relationship Id="rId96" Type="http://schemas.openxmlformats.org/officeDocument/2006/relationships/slideLayout" Target="../slideLayouts/slideLayout222.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23" Type="http://schemas.openxmlformats.org/officeDocument/2006/relationships/slideLayout" Target="../slideLayouts/slideLayout149.xml"/><Relationship Id="rId28" Type="http://schemas.openxmlformats.org/officeDocument/2006/relationships/slideLayout" Target="../slideLayouts/slideLayout154.xml"/><Relationship Id="rId49" Type="http://schemas.openxmlformats.org/officeDocument/2006/relationships/slideLayout" Target="../slideLayouts/slideLayout175.xml"/><Relationship Id="rId114" Type="http://schemas.openxmlformats.org/officeDocument/2006/relationships/slideLayout" Target="../slideLayouts/slideLayout240.xml"/><Relationship Id="rId119" Type="http://schemas.openxmlformats.org/officeDocument/2006/relationships/slideLayout" Target="../slideLayouts/slideLayout245.xml"/><Relationship Id="rId44" Type="http://schemas.openxmlformats.org/officeDocument/2006/relationships/slideLayout" Target="../slideLayouts/slideLayout170.xml"/><Relationship Id="rId60" Type="http://schemas.openxmlformats.org/officeDocument/2006/relationships/slideLayout" Target="../slideLayouts/slideLayout186.xml"/><Relationship Id="rId65" Type="http://schemas.openxmlformats.org/officeDocument/2006/relationships/slideLayout" Target="../slideLayouts/slideLayout191.xml"/><Relationship Id="rId81" Type="http://schemas.openxmlformats.org/officeDocument/2006/relationships/slideLayout" Target="../slideLayouts/slideLayout207.xml"/><Relationship Id="rId86" Type="http://schemas.openxmlformats.org/officeDocument/2006/relationships/slideLayout" Target="../slideLayouts/slideLayout212.xml"/><Relationship Id="rId130" Type="http://schemas.openxmlformats.org/officeDocument/2006/relationships/theme" Target="../theme/theme2.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9" Type="http://schemas.openxmlformats.org/officeDocument/2006/relationships/slideLayout" Target="../slideLayouts/slideLayout165.xml"/><Relationship Id="rId109" Type="http://schemas.openxmlformats.org/officeDocument/2006/relationships/slideLayout" Target="../slideLayouts/slideLayout235.xml"/><Relationship Id="rId34" Type="http://schemas.openxmlformats.org/officeDocument/2006/relationships/slideLayout" Target="../slideLayouts/slideLayout160.xml"/><Relationship Id="rId50" Type="http://schemas.openxmlformats.org/officeDocument/2006/relationships/slideLayout" Target="../slideLayouts/slideLayout176.xml"/><Relationship Id="rId55" Type="http://schemas.openxmlformats.org/officeDocument/2006/relationships/slideLayout" Target="../slideLayouts/slideLayout181.xml"/><Relationship Id="rId76" Type="http://schemas.openxmlformats.org/officeDocument/2006/relationships/slideLayout" Target="../slideLayouts/slideLayout202.xml"/><Relationship Id="rId97" Type="http://schemas.openxmlformats.org/officeDocument/2006/relationships/slideLayout" Target="../slideLayouts/slideLayout223.xml"/><Relationship Id="rId104" Type="http://schemas.openxmlformats.org/officeDocument/2006/relationships/slideLayout" Target="../slideLayouts/slideLayout230.xml"/><Relationship Id="rId120" Type="http://schemas.openxmlformats.org/officeDocument/2006/relationships/slideLayout" Target="../slideLayouts/slideLayout246.xml"/><Relationship Id="rId125" Type="http://schemas.openxmlformats.org/officeDocument/2006/relationships/slideLayout" Target="../slideLayouts/slideLayout251.xml"/><Relationship Id="rId7" Type="http://schemas.openxmlformats.org/officeDocument/2006/relationships/slideLayout" Target="../slideLayouts/slideLayout133.xml"/><Relationship Id="rId71" Type="http://schemas.openxmlformats.org/officeDocument/2006/relationships/slideLayout" Target="../slideLayouts/slideLayout197.xml"/><Relationship Id="rId92" Type="http://schemas.openxmlformats.org/officeDocument/2006/relationships/slideLayout" Target="../slideLayouts/slideLayout218.xml"/><Relationship Id="rId2" Type="http://schemas.openxmlformats.org/officeDocument/2006/relationships/slideLayout" Target="../slideLayouts/slideLayout128.xml"/><Relationship Id="rId29" Type="http://schemas.openxmlformats.org/officeDocument/2006/relationships/slideLayout" Target="../slideLayouts/slideLayout155.xml"/><Relationship Id="rId24" Type="http://schemas.openxmlformats.org/officeDocument/2006/relationships/slideLayout" Target="../slideLayouts/slideLayout150.xml"/><Relationship Id="rId40" Type="http://schemas.openxmlformats.org/officeDocument/2006/relationships/slideLayout" Target="../slideLayouts/slideLayout166.xml"/><Relationship Id="rId45" Type="http://schemas.openxmlformats.org/officeDocument/2006/relationships/slideLayout" Target="../slideLayouts/slideLayout171.xml"/><Relationship Id="rId66" Type="http://schemas.openxmlformats.org/officeDocument/2006/relationships/slideLayout" Target="../slideLayouts/slideLayout192.xml"/><Relationship Id="rId87" Type="http://schemas.openxmlformats.org/officeDocument/2006/relationships/slideLayout" Target="../slideLayouts/slideLayout213.xml"/><Relationship Id="rId110" Type="http://schemas.openxmlformats.org/officeDocument/2006/relationships/slideLayout" Target="../slideLayouts/slideLayout236.xml"/><Relationship Id="rId115" Type="http://schemas.openxmlformats.org/officeDocument/2006/relationships/slideLayout" Target="../slideLayouts/slideLayout241.xml"/><Relationship Id="rId61" Type="http://schemas.openxmlformats.org/officeDocument/2006/relationships/slideLayout" Target="../slideLayouts/slideLayout187.xml"/><Relationship Id="rId82" Type="http://schemas.openxmlformats.org/officeDocument/2006/relationships/slideLayout" Target="../slideLayouts/slideLayout208.xml"/><Relationship Id="rId19" Type="http://schemas.openxmlformats.org/officeDocument/2006/relationships/slideLayout" Target="../slideLayouts/slideLayout145.xml"/><Relationship Id="rId14" Type="http://schemas.openxmlformats.org/officeDocument/2006/relationships/slideLayout" Target="../slideLayouts/slideLayout140.xml"/><Relationship Id="rId30" Type="http://schemas.openxmlformats.org/officeDocument/2006/relationships/slideLayout" Target="../slideLayouts/slideLayout156.xml"/><Relationship Id="rId35" Type="http://schemas.openxmlformats.org/officeDocument/2006/relationships/slideLayout" Target="../slideLayouts/slideLayout161.xml"/><Relationship Id="rId56" Type="http://schemas.openxmlformats.org/officeDocument/2006/relationships/slideLayout" Target="../slideLayouts/slideLayout182.xml"/><Relationship Id="rId77" Type="http://schemas.openxmlformats.org/officeDocument/2006/relationships/slideLayout" Target="../slideLayouts/slideLayout203.xml"/><Relationship Id="rId100" Type="http://schemas.openxmlformats.org/officeDocument/2006/relationships/slideLayout" Target="../slideLayouts/slideLayout226.xml"/><Relationship Id="rId105" Type="http://schemas.openxmlformats.org/officeDocument/2006/relationships/slideLayout" Target="../slideLayouts/slideLayout231.xml"/><Relationship Id="rId126" Type="http://schemas.openxmlformats.org/officeDocument/2006/relationships/slideLayout" Target="../slideLayouts/slideLayout252.xml"/><Relationship Id="rId8" Type="http://schemas.openxmlformats.org/officeDocument/2006/relationships/slideLayout" Target="../slideLayouts/slideLayout134.xml"/><Relationship Id="rId51" Type="http://schemas.openxmlformats.org/officeDocument/2006/relationships/slideLayout" Target="../slideLayouts/slideLayout177.xml"/><Relationship Id="rId72" Type="http://schemas.openxmlformats.org/officeDocument/2006/relationships/slideLayout" Target="../slideLayouts/slideLayout198.xml"/><Relationship Id="rId93" Type="http://schemas.openxmlformats.org/officeDocument/2006/relationships/slideLayout" Target="../slideLayouts/slideLayout219.xml"/><Relationship Id="rId98" Type="http://schemas.openxmlformats.org/officeDocument/2006/relationships/slideLayout" Target="../slideLayouts/slideLayout224.xml"/><Relationship Id="rId121" Type="http://schemas.openxmlformats.org/officeDocument/2006/relationships/slideLayout" Target="../slideLayouts/slideLayout247.xml"/><Relationship Id="rId3" Type="http://schemas.openxmlformats.org/officeDocument/2006/relationships/slideLayout" Target="../slideLayouts/slideLayout129.xml"/><Relationship Id="rId25" Type="http://schemas.openxmlformats.org/officeDocument/2006/relationships/slideLayout" Target="../slideLayouts/slideLayout151.xml"/><Relationship Id="rId46" Type="http://schemas.openxmlformats.org/officeDocument/2006/relationships/slideLayout" Target="../slideLayouts/slideLayout172.xml"/><Relationship Id="rId67" Type="http://schemas.openxmlformats.org/officeDocument/2006/relationships/slideLayout" Target="../slideLayouts/slideLayout193.xml"/><Relationship Id="rId116" Type="http://schemas.openxmlformats.org/officeDocument/2006/relationships/slideLayout" Target="../slideLayouts/slideLayout242.xml"/><Relationship Id="rId20" Type="http://schemas.openxmlformats.org/officeDocument/2006/relationships/slideLayout" Target="../slideLayouts/slideLayout146.xml"/><Relationship Id="rId41" Type="http://schemas.openxmlformats.org/officeDocument/2006/relationships/slideLayout" Target="../slideLayouts/slideLayout167.xml"/><Relationship Id="rId62" Type="http://schemas.openxmlformats.org/officeDocument/2006/relationships/slideLayout" Target="../slideLayouts/slideLayout188.xml"/><Relationship Id="rId83" Type="http://schemas.openxmlformats.org/officeDocument/2006/relationships/slideLayout" Target="../slideLayouts/slideLayout209.xml"/><Relationship Id="rId88" Type="http://schemas.openxmlformats.org/officeDocument/2006/relationships/slideLayout" Target="../slideLayouts/slideLayout214.xml"/><Relationship Id="rId111" Type="http://schemas.openxmlformats.org/officeDocument/2006/relationships/slideLayout" Target="../slideLayouts/slideLayout237.xml"/><Relationship Id="rId15" Type="http://schemas.openxmlformats.org/officeDocument/2006/relationships/slideLayout" Target="../slideLayouts/slideLayout141.xml"/><Relationship Id="rId36" Type="http://schemas.openxmlformats.org/officeDocument/2006/relationships/slideLayout" Target="../slideLayouts/slideLayout162.xml"/><Relationship Id="rId57" Type="http://schemas.openxmlformats.org/officeDocument/2006/relationships/slideLayout" Target="../slideLayouts/slideLayout183.xml"/><Relationship Id="rId106" Type="http://schemas.openxmlformats.org/officeDocument/2006/relationships/slideLayout" Target="../slideLayouts/slideLayout232.xml"/><Relationship Id="rId127" Type="http://schemas.openxmlformats.org/officeDocument/2006/relationships/slideLayout" Target="../slideLayouts/slideLayout253.xml"/><Relationship Id="rId10" Type="http://schemas.openxmlformats.org/officeDocument/2006/relationships/slideLayout" Target="../slideLayouts/slideLayout136.xml"/><Relationship Id="rId31" Type="http://schemas.openxmlformats.org/officeDocument/2006/relationships/slideLayout" Target="../slideLayouts/slideLayout157.xml"/><Relationship Id="rId52" Type="http://schemas.openxmlformats.org/officeDocument/2006/relationships/slideLayout" Target="../slideLayouts/slideLayout178.xml"/><Relationship Id="rId73" Type="http://schemas.openxmlformats.org/officeDocument/2006/relationships/slideLayout" Target="../slideLayouts/slideLayout199.xml"/><Relationship Id="rId78" Type="http://schemas.openxmlformats.org/officeDocument/2006/relationships/slideLayout" Target="../slideLayouts/slideLayout204.xml"/><Relationship Id="rId94" Type="http://schemas.openxmlformats.org/officeDocument/2006/relationships/slideLayout" Target="../slideLayouts/slideLayout220.xml"/><Relationship Id="rId99" Type="http://schemas.openxmlformats.org/officeDocument/2006/relationships/slideLayout" Target="../slideLayouts/slideLayout225.xml"/><Relationship Id="rId101" Type="http://schemas.openxmlformats.org/officeDocument/2006/relationships/slideLayout" Target="../slideLayouts/slideLayout227.xml"/><Relationship Id="rId122" Type="http://schemas.openxmlformats.org/officeDocument/2006/relationships/slideLayout" Target="../slideLayouts/slideLayout248.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26" Type="http://schemas.openxmlformats.org/officeDocument/2006/relationships/slideLayout" Target="../slideLayouts/slideLayout152.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72.xml"/><Relationship Id="rId21" Type="http://schemas.openxmlformats.org/officeDocument/2006/relationships/slideLayout" Target="../slideLayouts/slideLayout276.xml"/><Relationship Id="rId42" Type="http://schemas.openxmlformats.org/officeDocument/2006/relationships/slideLayout" Target="../slideLayouts/slideLayout297.xml"/><Relationship Id="rId63" Type="http://schemas.openxmlformats.org/officeDocument/2006/relationships/slideLayout" Target="../slideLayouts/slideLayout318.xml"/><Relationship Id="rId84" Type="http://schemas.openxmlformats.org/officeDocument/2006/relationships/slideLayout" Target="../slideLayouts/slideLayout339.xml"/><Relationship Id="rId138" Type="http://schemas.openxmlformats.org/officeDocument/2006/relationships/slideLayout" Target="../slideLayouts/slideLayout393.xml"/><Relationship Id="rId16" Type="http://schemas.openxmlformats.org/officeDocument/2006/relationships/slideLayout" Target="../slideLayouts/slideLayout271.xml"/><Relationship Id="rId107" Type="http://schemas.openxmlformats.org/officeDocument/2006/relationships/slideLayout" Target="../slideLayouts/slideLayout362.xml"/><Relationship Id="rId11" Type="http://schemas.openxmlformats.org/officeDocument/2006/relationships/slideLayout" Target="../slideLayouts/slideLayout266.xml"/><Relationship Id="rId32" Type="http://schemas.openxmlformats.org/officeDocument/2006/relationships/slideLayout" Target="../slideLayouts/slideLayout287.xml"/><Relationship Id="rId37" Type="http://schemas.openxmlformats.org/officeDocument/2006/relationships/slideLayout" Target="../slideLayouts/slideLayout292.xml"/><Relationship Id="rId53" Type="http://schemas.openxmlformats.org/officeDocument/2006/relationships/slideLayout" Target="../slideLayouts/slideLayout308.xml"/><Relationship Id="rId58" Type="http://schemas.openxmlformats.org/officeDocument/2006/relationships/slideLayout" Target="../slideLayouts/slideLayout313.xml"/><Relationship Id="rId74" Type="http://schemas.openxmlformats.org/officeDocument/2006/relationships/slideLayout" Target="../slideLayouts/slideLayout329.xml"/><Relationship Id="rId79" Type="http://schemas.openxmlformats.org/officeDocument/2006/relationships/slideLayout" Target="../slideLayouts/slideLayout334.xml"/><Relationship Id="rId102" Type="http://schemas.openxmlformats.org/officeDocument/2006/relationships/slideLayout" Target="../slideLayouts/slideLayout357.xml"/><Relationship Id="rId123" Type="http://schemas.openxmlformats.org/officeDocument/2006/relationships/slideLayout" Target="../slideLayouts/slideLayout378.xml"/><Relationship Id="rId128" Type="http://schemas.openxmlformats.org/officeDocument/2006/relationships/slideLayout" Target="../slideLayouts/slideLayout383.xml"/><Relationship Id="rId5" Type="http://schemas.openxmlformats.org/officeDocument/2006/relationships/slideLayout" Target="../slideLayouts/slideLayout260.xml"/><Relationship Id="rId90" Type="http://schemas.openxmlformats.org/officeDocument/2006/relationships/slideLayout" Target="../slideLayouts/slideLayout345.xml"/><Relationship Id="rId95" Type="http://schemas.openxmlformats.org/officeDocument/2006/relationships/slideLayout" Target="../slideLayouts/slideLayout350.xml"/><Relationship Id="rId22" Type="http://schemas.openxmlformats.org/officeDocument/2006/relationships/slideLayout" Target="../slideLayouts/slideLayout277.xml"/><Relationship Id="rId27" Type="http://schemas.openxmlformats.org/officeDocument/2006/relationships/slideLayout" Target="../slideLayouts/slideLayout282.xml"/><Relationship Id="rId43" Type="http://schemas.openxmlformats.org/officeDocument/2006/relationships/slideLayout" Target="../slideLayouts/slideLayout298.xml"/><Relationship Id="rId48" Type="http://schemas.openxmlformats.org/officeDocument/2006/relationships/slideLayout" Target="../slideLayouts/slideLayout303.xml"/><Relationship Id="rId64" Type="http://schemas.openxmlformats.org/officeDocument/2006/relationships/slideLayout" Target="../slideLayouts/slideLayout319.xml"/><Relationship Id="rId69" Type="http://schemas.openxmlformats.org/officeDocument/2006/relationships/slideLayout" Target="../slideLayouts/slideLayout324.xml"/><Relationship Id="rId113" Type="http://schemas.openxmlformats.org/officeDocument/2006/relationships/slideLayout" Target="../slideLayouts/slideLayout368.xml"/><Relationship Id="rId118" Type="http://schemas.openxmlformats.org/officeDocument/2006/relationships/slideLayout" Target="../slideLayouts/slideLayout373.xml"/><Relationship Id="rId134" Type="http://schemas.openxmlformats.org/officeDocument/2006/relationships/slideLayout" Target="../slideLayouts/slideLayout389.xml"/><Relationship Id="rId139" Type="http://schemas.openxmlformats.org/officeDocument/2006/relationships/theme" Target="../theme/theme3.xml"/><Relationship Id="rId80" Type="http://schemas.openxmlformats.org/officeDocument/2006/relationships/slideLayout" Target="../slideLayouts/slideLayout335.xml"/><Relationship Id="rId85" Type="http://schemas.openxmlformats.org/officeDocument/2006/relationships/slideLayout" Target="../slideLayouts/slideLayout340.xml"/><Relationship Id="rId12" Type="http://schemas.openxmlformats.org/officeDocument/2006/relationships/slideLayout" Target="../slideLayouts/slideLayout267.xml"/><Relationship Id="rId17" Type="http://schemas.openxmlformats.org/officeDocument/2006/relationships/slideLayout" Target="../slideLayouts/slideLayout272.xml"/><Relationship Id="rId33" Type="http://schemas.openxmlformats.org/officeDocument/2006/relationships/slideLayout" Target="../slideLayouts/slideLayout288.xml"/><Relationship Id="rId38" Type="http://schemas.openxmlformats.org/officeDocument/2006/relationships/slideLayout" Target="../slideLayouts/slideLayout293.xml"/><Relationship Id="rId59" Type="http://schemas.openxmlformats.org/officeDocument/2006/relationships/slideLayout" Target="../slideLayouts/slideLayout314.xml"/><Relationship Id="rId103" Type="http://schemas.openxmlformats.org/officeDocument/2006/relationships/slideLayout" Target="../slideLayouts/slideLayout358.xml"/><Relationship Id="rId108" Type="http://schemas.openxmlformats.org/officeDocument/2006/relationships/slideLayout" Target="../slideLayouts/slideLayout363.xml"/><Relationship Id="rId124" Type="http://schemas.openxmlformats.org/officeDocument/2006/relationships/slideLayout" Target="../slideLayouts/slideLayout379.xml"/><Relationship Id="rId129" Type="http://schemas.openxmlformats.org/officeDocument/2006/relationships/slideLayout" Target="../slideLayouts/slideLayout384.xml"/><Relationship Id="rId54" Type="http://schemas.openxmlformats.org/officeDocument/2006/relationships/slideLayout" Target="../slideLayouts/slideLayout309.xml"/><Relationship Id="rId70" Type="http://schemas.openxmlformats.org/officeDocument/2006/relationships/slideLayout" Target="../slideLayouts/slideLayout325.xml"/><Relationship Id="rId75" Type="http://schemas.openxmlformats.org/officeDocument/2006/relationships/slideLayout" Target="../slideLayouts/slideLayout330.xml"/><Relationship Id="rId91" Type="http://schemas.openxmlformats.org/officeDocument/2006/relationships/slideLayout" Target="../slideLayouts/slideLayout346.xml"/><Relationship Id="rId96" Type="http://schemas.openxmlformats.org/officeDocument/2006/relationships/slideLayout" Target="../slideLayouts/slideLayout351.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23" Type="http://schemas.openxmlformats.org/officeDocument/2006/relationships/slideLayout" Target="../slideLayouts/slideLayout278.xml"/><Relationship Id="rId28" Type="http://schemas.openxmlformats.org/officeDocument/2006/relationships/slideLayout" Target="../slideLayouts/slideLayout283.xml"/><Relationship Id="rId49" Type="http://schemas.openxmlformats.org/officeDocument/2006/relationships/slideLayout" Target="../slideLayouts/slideLayout304.xml"/><Relationship Id="rId114" Type="http://schemas.openxmlformats.org/officeDocument/2006/relationships/slideLayout" Target="../slideLayouts/slideLayout369.xml"/><Relationship Id="rId119" Type="http://schemas.openxmlformats.org/officeDocument/2006/relationships/slideLayout" Target="../slideLayouts/slideLayout374.xml"/><Relationship Id="rId44" Type="http://schemas.openxmlformats.org/officeDocument/2006/relationships/slideLayout" Target="../slideLayouts/slideLayout299.xml"/><Relationship Id="rId60" Type="http://schemas.openxmlformats.org/officeDocument/2006/relationships/slideLayout" Target="../slideLayouts/slideLayout315.xml"/><Relationship Id="rId65" Type="http://schemas.openxmlformats.org/officeDocument/2006/relationships/slideLayout" Target="../slideLayouts/slideLayout320.xml"/><Relationship Id="rId81" Type="http://schemas.openxmlformats.org/officeDocument/2006/relationships/slideLayout" Target="../slideLayouts/slideLayout336.xml"/><Relationship Id="rId86" Type="http://schemas.openxmlformats.org/officeDocument/2006/relationships/slideLayout" Target="../slideLayouts/slideLayout341.xml"/><Relationship Id="rId130" Type="http://schemas.openxmlformats.org/officeDocument/2006/relationships/slideLayout" Target="../slideLayouts/slideLayout385.xml"/><Relationship Id="rId135" Type="http://schemas.openxmlformats.org/officeDocument/2006/relationships/slideLayout" Target="../slideLayouts/slideLayout390.xml"/><Relationship Id="rId13" Type="http://schemas.openxmlformats.org/officeDocument/2006/relationships/slideLayout" Target="../slideLayouts/slideLayout268.xml"/><Relationship Id="rId18" Type="http://schemas.openxmlformats.org/officeDocument/2006/relationships/slideLayout" Target="../slideLayouts/slideLayout273.xml"/><Relationship Id="rId39" Type="http://schemas.openxmlformats.org/officeDocument/2006/relationships/slideLayout" Target="../slideLayouts/slideLayout294.xml"/><Relationship Id="rId109" Type="http://schemas.openxmlformats.org/officeDocument/2006/relationships/slideLayout" Target="../slideLayouts/slideLayout364.xml"/><Relationship Id="rId34" Type="http://schemas.openxmlformats.org/officeDocument/2006/relationships/slideLayout" Target="../slideLayouts/slideLayout289.xml"/><Relationship Id="rId50" Type="http://schemas.openxmlformats.org/officeDocument/2006/relationships/slideLayout" Target="../slideLayouts/slideLayout305.xml"/><Relationship Id="rId55" Type="http://schemas.openxmlformats.org/officeDocument/2006/relationships/slideLayout" Target="../slideLayouts/slideLayout310.xml"/><Relationship Id="rId76" Type="http://schemas.openxmlformats.org/officeDocument/2006/relationships/slideLayout" Target="../slideLayouts/slideLayout331.xml"/><Relationship Id="rId97" Type="http://schemas.openxmlformats.org/officeDocument/2006/relationships/slideLayout" Target="../slideLayouts/slideLayout352.xml"/><Relationship Id="rId104" Type="http://schemas.openxmlformats.org/officeDocument/2006/relationships/slideLayout" Target="../slideLayouts/slideLayout359.xml"/><Relationship Id="rId120" Type="http://schemas.openxmlformats.org/officeDocument/2006/relationships/slideLayout" Target="../slideLayouts/slideLayout375.xml"/><Relationship Id="rId125" Type="http://schemas.openxmlformats.org/officeDocument/2006/relationships/slideLayout" Target="../slideLayouts/slideLayout380.xml"/><Relationship Id="rId7" Type="http://schemas.openxmlformats.org/officeDocument/2006/relationships/slideLayout" Target="../slideLayouts/slideLayout262.xml"/><Relationship Id="rId71" Type="http://schemas.openxmlformats.org/officeDocument/2006/relationships/slideLayout" Target="../slideLayouts/slideLayout326.xml"/><Relationship Id="rId92" Type="http://schemas.openxmlformats.org/officeDocument/2006/relationships/slideLayout" Target="../slideLayouts/slideLayout347.xml"/><Relationship Id="rId2" Type="http://schemas.openxmlformats.org/officeDocument/2006/relationships/slideLayout" Target="../slideLayouts/slideLayout257.xml"/><Relationship Id="rId29" Type="http://schemas.openxmlformats.org/officeDocument/2006/relationships/slideLayout" Target="../slideLayouts/slideLayout284.xml"/><Relationship Id="rId24" Type="http://schemas.openxmlformats.org/officeDocument/2006/relationships/slideLayout" Target="../slideLayouts/slideLayout279.xml"/><Relationship Id="rId40" Type="http://schemas.openxmlformats.org/officeDocument/2006/relationships/slideLayout" Target="../slideLayouts/slideLayout295.xml"/><Relationship Id="rId45" Type="http://schemas.openxmlformats.org/officeDocument/2006/relationships/slideLayout" Target="../slideLayouts/slideLayout300.xml"/><Relationship Id="rId66" Type="http://schemas.openxmlformats.org/officeDocument/2006/relationships/slideLayout" Target="../slideLayouts/slideLayout321.xml"/><Relationship Id="rId87" Type="http://schemas.openxmlformats.org/officeDocument/2006/relationships/slideLayout" Target="../slideLayouts/slideLayout342.xml"/><Relationship Id="rId110" Type="http://schemas.openxmlformats.org/officeDocument/2006/relationships/slideLayout" Target="../slideLayouts/slideLayout365.xml"/><Relationship Id="rId115" Type="http://schemas.openxmlformats.org/officeDocument/2006/relationships/slideLayout" Target="../slideLayouts/slideLayout370.xml"/><Relationship Id="rId131" Type="http://schemas.openxmlformats.org/officeDocument/2006/relationships/slideLayout" Target="../slideLayouts/slideLayout386.xml"/><Relationship Id="rId136" Type="http://schemas.openxmlformats.org/officeDocument/2006/relationships/slideLayout" Target="../slideLayouts/slideLayout391.xml"/><Relationship Id="rId61" Type="http://schemas.openxmlformats.org/officeDocument/2006/relationships/slideLayout" Target="../slideLayouts/slideLayout316.xml"/><Relationship Id="rId82" Type="http://schemas.openxmlformats.org/officeDocument/2006/relationships/slideLayout" Target="../slideLayouts/slideLayout337.xml"/><Relationship Id="rId19" Type="http://schemas.openxmlformats.org/officeDocument/2006/relationships/slideLayout" Target="../slideLayouts/slideLayout274.xml"/><Relationship Id="rId14" Type="http://schemas.openxmlformats.org/officeDocument/2006/relationships/slideLayout" Target="../slideLayouts/slideLayout269.xml"/><Relationship Id="rId30" Type="http://schemas.openxmlformats.org/officeDocument/2006/relationships/slideLayout" Target="../slideLayouts/slideLayout285.xml"/><Relationship Id="rId35" Type="http://schemas.openxmlformats.org/officeDocument/2006/relationships/slideLayout" Target="../slideLayouts/slideLayout290.xml"/><Relationship Id="rId56" Type="http://schemas.openxmlformats.org/officeDocument/2006/relationships/slideLayout" Target="../slideLayouts/slideLayout311.xml"/><Relationship Id="rId77" Type="http://schemas.openxmlformats.org/officeDocument/2006/relationships/slideLayout" Target="../slideLayouts/slideLayout332.xml"/><Relationship Id="rId100" Type="http://schemas.openxmlformats.org/officeDocument/2006/relationships/slideLayout" Target="../slideLayouts/slideLayout355.xml"/><Relationship Id="rId105" Type="http://schemas.openxmlformats.org/officeDocument/2006/relationships/slideLayout" Target="../slideLayouts/slideLayout360.xml"/><Relationship Id="rId126" Type="http://schemas.openxmlformats.org/officeDocument/2006/relationships/slideLayout" Target="../slideLayouts/slideLayout381.xml"/><Relationship Id="rId8" Type="http://schemas.openxmlformats.org/officeDocument/2006/relationships/slideLayout" Target="../slideLayouts/slideLayout263.xml"/><Relationship Id="rId51" Type="http://schemas.openxmlformats.org/officeDocument/2006/relationships/slideLayout" Target="../slideLayouts/slideLayout306.xml"/><Relationship Id="rId72" Type="http://schemas.openxmlformats.org/officeDocument/2006/relationships/slideLayout" Target="../slideLayouts/slideLayout327.xml"/><Relationship Id="rId93" Type="http://schemas.openxmlformats.org/officeDocument/2006/relationships/slideLayout" Target="../slideLayouts/slideLayout348.xml"/><Relationship Id="rId98" Type="http://schemas.openxmlformats.org/officeDocument/2006/relationships/slideLayout" Target="../slideLayouts/slideLayout353.xml"/><Relationship Id="rId121" Type="http://schemas.openxmlformats.org/officeDocument/2006/relationships/slideLayout" Target="../slideLayouts/slideLayout376.xml"/><Relationship Id="rId3" Type="http://schemas.openxmlformats.org/officeDocument/2006/relationships/slideLayout" Target="../slideLayouts/slideLayout258.xml"/><Relationship Id="rId25" Type="http://schemas.openxmlformats.org/officeDocument/2006/relationships/slideLayout" Target="../slideLayouts/slideLayout280.xml"/><Relationship Id="rId46" Type="http://schemas.openxmlformats.org/officeDocument/2006/relationships/slideLayout" Target="../slideLayouts/slideLayout301.xml"/><Relationship Id="rId67" Type="http://schemas.openxmlformats.org/officeDocument/2006/relationships/slideLayout" Target="../slideLayouts/slideLayout322.xml"/><Relationship Id="rId116" Type="http://schemas.openxmlformats.org/officeDocument/2006/relationships/slideLayout" Target="../slideLayouts/slideLayout371.xml"/><Relationship Id="rId137" Type="http://schemas.openxmlformats.org/officeDocument/2006/relationships/slideLayout" Target="../slideLayouts/slideLayout392.xml"/><Relationship Id="rId20" Type="http://schemas.openxmlformats.org/officeDocument/2006/relationships/slideLayout" Target="../slideLayouts/slideLayout275.xml"/><Relationship Id="rId41" Type="http://schemas.openxmlformats.org/officeDocument/2006/relationships/slideLayout" Target="../slideLayouts/slideLayout296.xml"/><Relationship Id="rId62" Type="http://schemas.openxmlformats.org/officeDocument/2006/relationships/slideLayout" Target="../slideLayouts/slideLayout317.xml"/><Relationship Id="rId83" Type="http://schemas.openxmlformats.org/officeDocument/2006/relationships/slideLayout" Target="../slideLayouts/slideLayout338.xml"/><Relationship Id="rId88" Type="http://schemas.openxmlformats.org/officeDocument/2006/relationships/slideLayout" Target="../slideLayouts/slideLayout343.xml"/><Relationship Id="rId111" Type="http://schemas.openxmlformats.org/officeDocument/2006/relationships/slideLayout" Target="../slideLayouts/slideLayout366.xml"/><Relationship Id="rId132" Type="http://schemas.openxmlformats.org/officeDocument/2006/relationships/slideLayout" Target="../slideLayouts/slideLayout387.xml"/><Relationship Id="rId15" Type="http://schemas.openxmlformats.org/officeDocument/2006/relationships/slideLayout" Target="../slideLayouts/slideLayout270.xml"/><Relationship Id="rId36" Type="http://schemas.openxmlformats.org/officeDocument/2006/relationships/slideLayout" Target="../slideLayouts/slideLayout291.xml"/><Relationship Id="rId57" Type="http://schemas.openxmlformats.org/officeDocument/2006/relationships/slideLayout" Target="../slideLayouts/slideLayout312.xml"/><Relationship Id="rId106" Type="http://schemas.openxmlformats.org/officeDocument/2006/relationships/slideLayout" Target="../slideLayouts/slideLayout361.xml"/><Relationship Id="rId127" Type="http://schemas.openxmlformats.org/officeDocument/2006/relationships/slideLayout" Target="../slideLayouts/slideLayout382.xml"/><Relationship Id="rId10" Type="http://schemas.openxmlformats.org/officeDocument/2006/relationships/slideLayout" Target="../slideLayouts/slideLayout265.xml"/><Relationship Id="rId31" Type="http://schemas.openxmlformats.org/officeDocument/2006/relationships/slideLayout" Target="../slideLayouts/slideLayout286.xml"/><Relationship Id="rId52" Type="http://schemas.openxmlformats.org/officeDocument/2006/relationships/slideLayout" Target="../slideLayouts/slideLayout307.xml"/><Relationship Id="rId73" Type="http://schemas.openxmlformats.org/officeDocument/2006/relationships/slideLayout" Target="../slideLayouts/slideLayout328.xml"/><Relationship Id="rId78" Type="http://schemas.openxmlformats.org/officeDocument/2006/relationships/slideLayout" Target="../slideLayouts/slideLayout333.xml"/><Relationship Id="rId94" Type="http://schemas.openxmlformats.org/officeDocument/2006/relationships/slideLayout" Target="../slideLayouts/slideLayout349.xml"/><Relationship Id="rId99" Type="http://schemas.openxmlformats.org/officeDocument/2006/relationships/slideLayout" Target="../slideLayouts/slideLayout354.xml"/><Relationship Id="rId101" Type="http://schemas.openxmlformats.org/officeDocument/2006/relationships/slideLayout" Target="../slideLayouts/slideLayout356.xml"/><Relationship Id="rId122" Type="http://schemas.openxmlformats.org/officeDocument/2006/relationships/slideLayout" Target="../slideLayouts/slideLayout377.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26" Type="http://schemas.openxmlformats.org/officeDocument/2006/relationships/slideLayout" Target="../slideLayouts/slideLayout281.xml"/><Relationship Id="rId47" Type="http://schemas.openxmlformats.org/officeDocument/2006/relationships/slideLayout" Target="../slideLayouts/slideLayout302.xml"/><Relationship Id="rId68" Type="http://schemas.openxmlformats.org/officeDocument/2006/relationships/slideLayout" Target="../slideLayouts/slideLayout323.xml"/><Relationship Id="rId89" Type="http://schemas.openxmlformats.org/officeDocument/2006/relationships/slideLayout" Target="../slideLayouts/slideLayout344.xml"/><Relationship Id="rId112" Type="http://schemas.openxmlformats.org/officeDocument/2006/relationships/slideLayout" Target="../slideLayouts/slideLayout367.xml"/><Relationship Id="rId133" Type="http://schemas.openxmlformats.org/officeDocument/2006/relationships/slideLayout" Target="../slideLayouts/slideLayout388.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510.xml"/><Relationship Id="rId21" Type="http://schemas.openxmlformats.org/officeDocument/2006/relationships/slideLayout" Target="../slideLayouts/slideLayout414.xml"/><Relationship Id="rId42" Type="http://schemas.openxmlformats.org/officeDocument/2006/relationships/slideLayout" Target="../slideLayouts/slideLayout435.xml"/><Relationship Id="rId63" Type="http://schemas.openxmlformats.org/officeDocument/2006/relationships/slideLayout" Target="../slideLayouts/slideLayout456.xml"/><Relationship Id="rId84" Type="http://schemas.openxmlformats.org/officeDocument/2006/relationships/slideLayout" Target="../slideLayouts/slideLayout477.xml"/><Relationship Id="rId138" Type="http://schemas.openxmlformats.org/officeDocument/2006/relationships/slideLayout" Target="../slideLayouts/slideLayout531.xml"/><Relationship Id="rId107" Type="http://schemas.openxmlformats.org/officeDocument/2006/relationships/slideLayout" Target="../slideLayouts/slideLayout500.xml"/><Relationship Id="rId11" Type="http://schemas.openxmlformats.org/officeDocument/2006/relationships/slideLayout" Target="../slideLayouts/slideLayout404.xml"/><Relationship Id="rId32" Type="http://schemas.openxmlformats.org/officeDocument/2006/relationships/slideLayout" Target="../slideLayouts/slideLayout425.xml"/><Relationship Id="rId37" Type="http://schemas.openxmlformats.org/officeDocument/2006/relationships/slideLayout" Target="../slideLayouts/slideLayout430.xml"/><Relationship Id="rId53" Type="http://schemas.openxmlformats.org/officeDocument/2006/relationships/slideLayout" Target="../slideLayouts/slideLayout446.xml"/><Relationship Id="rId58" Type="http://schemas.openxmlformats.org/officeDocument/2006/relationships/slideLayout" Target="../slideLayouts/slideLayout451.xml"/><Relationship Id="rId74" Type="http://schemas.openxmlformats.org/officeDocument/2006/relationships/slideLayout" Target="../slideLayouts/slideLayout467.xml"/><Relationship Id="rId79" Type="http://schemas.openxmlformats.org/officeDocument/2006/relationships/slideLayout" Target="../slideLayouts/slideLayout472.xml"/><Relationship Id="rId102" Type="http://schemas.openxmlformats.org/officeDocument/2006/relationships/slideLayout" Target="../slideLayouts/slideLayout495.xml"/><Relationship Id="rId123" Type="http://schemas.openxmlformats.org/officeDocument/2006/relationships/slideLayout" Target="../slideLayouts/slideLayout516.xml"/><Relationship Id="rId128" Type="http://schemas.openxmlformats.org/officeDocument/2006/relationships/slideLayout" Target="../slideLayouts/slideLayout521.xml"/><Relationship Id="rId5" Type="http://schemas.openxmlformats.org/officeDocument/2006/relationships/slideLayout" Target="../slideLayouts/slideLayout398.xml"/><Relationship Id="rId90" Type="http://schemas.openxmlformats.org/officeDocument/2006/relationships/slideLayout" Target="../slideLayouts/slideLayout483.xml"/><Relationship Id="rId95" Type="http://schemas.openxmlformats.org/officeDocument/2006/relationships/slideLayout" Target="../slideLayouts/slideLayout488.xml"/><Relationship Id="rId22" Type="http://schemas.openxmlformats.org/officeDocument/2006/relationships/slideLayout" Target="../slideLayouts/slideLayout415.xml"/><Relationship Id="rId27" Type="http://schemas.openxmlformats.org/officeDocument/2006/relationships/slideLayout" Target="../slideLayouts/slideLayout420.xml"/><Relationship Id="rId43" Type="http://schemas.openxmlformats.org/officeDocument/2006/relationships/slideLayout" Target="../slideLayouts/slideLayout436.xml"/><Relationship Id="rId48" Type="http://schemas.openxmlformats.org/officeDocument/2006/relationships/slideLayout" Target="../slideLayouts/slideLayout441.xml"/><Relationship Id="rId64" Type="http://schemas.openxmlformats.org/officeDocument/2006/relationships/slideLayout" Target="../slideLayouts/slideLayout457.xml"/><Relationship Id="rId69" Type="http://schemas.openxmlformats.org/officeDocument/2006/relationships/slideLayout" Target="../slideLayouts/slideLayout462.xml"/><Relationship Id="rId113" Type="http://schemas.openxmlformats.org/officeDocument/2006/relationships/slideLayout" Target="../slideLayouts/slideLayout506.xml"/><Relationship Id="rId118" Type="http://schemas.openxmlformats.org/officeDocument/2006/relationships/slideLayout" Target="../slideLayouts/slideLayout511.xml"/><Relationship Id="rId134" Type="http://schemas.openxmlformats.org/officeDocument/2006/relationships/slideLayout" Target="../slideLayouts/slideLayout527.xml"/><Relationship Id="rId139" Type="http://schemas.openxmlformats.org/officeDocument/2006/relationships/slideLayout" Target="../slideLayouts/slideLayout532.xml"/><Relationship Id="rId80" Type="http://schemas.openxmlformats.org/officeDocument/2006/relationships/slideLayout" Target="../slideLayouts/slideLayout473.xml"/><Relationship Id="rId85" Type="http://schemas.openxmlformats.org/officeDocument/2006/relationships/slideLayout" Target="../slideLayouts/slideLayout478.xml"/><Relationship Id="rId12" Type="http://schemas.openxmlformats.org/officeDocument/2006/relationships/slideLayout" Target="../slideLayouts/slideLayout405.xml"/><Relationship Id="rId17" Type="http://schemas.openxmlformats.org/officeDocument/2006/relationships/slideLayout" Target="../slideLayouts/slideLayout410.xml"/><Relationship Id="rId33" Type="http://schemas.openxmlformats.org/officeDocument/2006/relationships/slideLayout" Target="../slideLayouts/slideLayout426.xml"/><Relationship Id="rId38" Type="http://schemas.openxmlformats.org/officeDocument/2006/relationships/slideLayout" Target="../slideLayouts/slideLayout431.xml"/><Relationship Id="rId59" Type="http://schemas.openxmlformats.org/officeDocument/2006/relationships/slideLayout" Target="../slideLayouts/slideLayout452.xml"/><Relationship Id="rId103" Type="http://schemas.openxmlformats.org/officeDocument/2006/relationships/slideLayout" Target="../slideLayouts/slideLayout496.xml"/><Relationship Id="rId108" Type="http://schemas.openxmlformats.org/officeDocument/2006/relationships/slideLayout" Target="../slideLayouts/slideLayout501.xml"/><Relationship Id="rId124" Type="http://schemas.openxmlformats.org/officeDocument/2006/relationships/slideLayout" Target="../slideLayouts/slideLayout517.xml"/><Relationship Id="rId129" Type="http://schemas.openxmlformats.org/officeDocument/2006/relationships/slideLayout" Target="../slideLayouts/slideLayout522.xml"/><Relationship Id="rId54" Type="http://schemas.openxmlformats.org/officeDocument/2006/relationships/slideLayout" Target="../slideLayouts/slideLayout447.xml"/><Relationship Id="rId70" Type="http://schemas.openxmlformats.org/officeDocument/2006/relationships/slideLayout" Target="../slideLayouts/slideLayout463.xml"/><Relationship Id="rId75" Type="http://schemas.openxmlformats.org/officeDocument/2006/relationships/slideLayout" Target="../slideLayouts/slideLayout468.xml"/><Relationship Id="rId91" Type="http://schemas.openxmlformats.org/officeDocument/2006/relationships/slideLayout" Target="../slideLayouts/slideLayout484.xml"/><Relationship Id="rId96" Type="http://schemas.openxmlformats.org/officeDocument/2006/relationships/slideLayout" Target="../slideLayouts/slideLayout489.xml"/><Relationship Id="rId140" Type="http://schemas.openxmlformats.org/officeDocument/2006/relationships/slideLayout" Target="../slideLayouts/slideLayout533.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23" Type="http://schemas.openxmlformats.org/officeDocument/2006/relationships/slideLayout" Target="../slideLayouts/slideLayout416.xml"/><Relationship Id="rId28" Type="http://schemas.openxmlformats.org/officeDocument/2006/relationships/slideLayout" Target="../slideLayouts/slideLayout421.xml"/><Relationship Id="rId49" Type="http://schemas.openxmlformats.org/officeDocument/2006/relationships/slideLayout" Target="../slideLayouts/slideLayout442.xml"/><Relationship Id="rId114" Type="http://schemas.openxmlformats.org/officeDocument/2006/relationships/slideLayout" Target="../slideLayouts/slideLayout507.xml"/><Relationship Id="rId119" Type="http://schemas.openxmlformats.org/officeDocument/2006/relationships/slideLayout" Target="../slideLayouts/slideLayout512.xml"/><Relationship Id="rId44" Type="http://schemas.openxmlformats.org/officeDocument/2006/relationships/slideLayout" Target="../slideLayouts/slideLayout437.xml"/><Relationship Id="rId60" Type="http://schemas.openxmlformats.org/officeDocument/2006/relationships/slideLayout" Target="../slideLayouts/slideLayout453.xml"/><Relationship Id="rId65" Type="http://schemas.openxmlformats.org/officeDocument/2006/relationships/slideLayout" Target="../slideLayouts/slideLayout458.xml"/><Relationship Id="rId81" Type="http://schemas.openxmlformats.org/officeDocument/2006/relationships/slideLayout" Target="../slideLayouts/slideLayout474.xml"/><Relationship Id="rId86" Type="http://schemas.openxmlformats.org/officeDocument/2006/relationships/slideLayout" Target="../slideLayouts/slideLayout479.xml"/><Relationship Id="rId130" Type="http://schemas.openxmlformats.org/officeDocument/2006/relationships/slideLayout" Target="../slideLayouts/slideLayout523.xml"/><Relationship Id="rId135" Type="http://schemas.openxmlformats.org/officeDocument/2006/relationships/slideLayout" Target="../slideLayouts/slideLayout528.xml"/><Relationship Id="rId13" Type="http://schemas.openxmlformats.org/officeDocument/2006/relationships/slideLayout" Target="../slideLayouts/slideLayout406.xml"/><Relationship Id="rId18" Type="http://schemas.openxmlformats.org/officeDocument/2006/relationships/slideLayout" Target="../slideLayouts/slideLayout411.xml"/><Relationship Id="rId39" Type="http://schemas.openxmlformats.org/officeDocument/2006/relationships/slideLayout" Target="../slideLayouts/slideLayout432.xml"/><Relationship Id="rId109" Type="http://schemas.openxmlformats.org/officeDocument/2006/relationships/slideLayout" Target="../slideLayouts/slideLayout502.xml"/><Relationship Id="rId34" Type="http://schemas.openxmlformats.org/officeDocument/2006/relationships/slideLayout" Target="../slideLayouts/slideLayout427.xml"/><Relationship Id="rId50" Type="http://schemas.openxmlformats.org/officeDocument/2006/relationships/slideLayout" Target="../slideLayouts/slideLayout443.xml"/><Relationship Id="rId55" Type="http://schemas.openxmlformats.org/officeDocument/2006/relationships/slideLayout" Target="../slideLayouts/slideLayout448.xml"/><Relationship Id="rId76" Type="http://schemas.openxmlformats.org/officeDocument/2006/relationships/slideLayout" Target="../slideLayouts/slideLayout469.xml"/><Relationship Id="rId97" Type="http://schemas.openxmlformats.org/officeDocument/2006/relationships/slideLayout" Target="../slideLayouts/slideLayout490.xml"/><Relationship Id="rId104" Type="http://schemas.openxmlformats.org/officeDocument/2006/relationships/slideLayout" Target="../slideLayouts/slideLayout497.xml"/><Relationship Id="rId120" Type="http://schemas.openxmlformats.org/officeDocument/2006/relationships/slideLayout" Target="../slideLayouts/slideLayout513.xml"/><Relationship Id="rId125" Type="http://schemas.openxmlformats.org/officeDocument/2006/relationships/slideLayout" Target="../slideLayouts/slideLayout518.xml"/><Relationship Id="rId141" Type="http://schemas.openxmlformats.org/officeDocument/2006/relationships/theme" Target="../theme/theme4.xml"/><Relationship Id="rId7" Type="http://schemas.openxmlformats.org/officeDocument/2006/relationships/slideLayout" Target="../slideLayouts/slideLayout400.xml"/><Relationship Id="rId71" Type="http://schemas.openxmlformats.org/officeDocument/2006/relationships/slideLayout" Target="../slideLayouts/slideLayout464.xml"/><Relationship Id="rId92" Type="http://schemas.openxmlformats.org/officeDocument/2006/relationships/slideLayout" Target="../slideLayouts/slideLayout485.xml"/><Relationship Id="rId2" Type="http://schemas.openxmlformats.org/officeDocument/2006/relationships/slideLayout" Target="../slideLayouts/slideLayout395.xml"/><Relationship Id="rId29" Type="http://schemas.openxmlformats.org/officeDocument/2006/relationships/slideLayout" Target="../slideLayouts/slideLayout422.xml"/><Relationship Id="rId24" Type="http://schemas.openxmlformats.org/officeDocument/2006/relationships/slideLayout" Target="../slideLayouts/slideLayout417.xml"/><Relationship Id="rId40" Type="http://schemas.openxmlformats.org/officeDocument/2006/relationships/slideLayout" Target="../slideLayouts/slideLayout433.xml"/><Relationship Id="rId45" Type="http://schemas.openxmlformats.org/officeDocument/2006/relationships/slideLayout" Target="../slideLayouts/slideLayout438.xml"/><Relationship Id="rId66" Type="http://schemas.openxmlformats.org/officeDocument/2006/relationships/slideLayout" Target="../slideLayouts/slideLayout459.xml"/><Relationship Id="rId87" Type="http://schemas.openxmlformats.org/officeDocument/2006/relationships/slideLayout" Target="../slideLayouts/slideLayout480.xml"/><Relationship Id="rId110" Type="http://schemas.openxmlformats.org/officeDocument/2006/relationships/slideLayout" Target="../slideLayouts/slideLayout503.xml"/><Relationship Id="rId115" Type="http://schemas.openxmlformats.org/officeDocument/2006/relationships/slideLayout" Target="../slideLayouts/slideLayout508.xml"/><Relationship Id="rId131" Type="http://schemas.openxmlformats.org/officeDocument/2006/relationships/slideLayout" Target="../slideLayouts/slideLayout524.xml"/><Relationship Id="rId136" Type="http://schemas.openxmlformats.org/officeDocument/2006/relationships/slideLayout" Target="../slideLayouts/slideLayout529.xml"/><Relationship Id="rId61" Type="http://schemas.openxmlformats.org/officeDocument/2006/relationships/slideLayout" Target="../slideLayouts/slideLayout454.xml"/><Relationship Id="rId82" Type="http://schemas.openxmlformats.org/officeDocument/2006/relationships/slideLayout" Target="../slideLayouts/slideLayout475.xml"/><Relationship Id="rId19" Type="http://schemas.openxmlformats.org/officeDocument/2006/relationships/slideLayout" Target="../slideLayouts/slideLayout412.xml"/><Relationship Id="rId14" Type="http://schemas.openxmlformats.org/officeDocument/2006/relationships/slideLayout" Target="../slideLayouts/slideLayout407.xml"/><Relationship Id="rId30" Type="http://schemas.openxmlformats.org/officeDocument/2006/relationships/slideLayout" Target="../slideLayouts/slideLayout423.xml"/><Relationship Id="rId35" Type="http://schemas.openxmlformats.org/officeDocument/2006/relationships/slideLayout" Target="../slideLayouts/slideLayout428.xml"/><Relationship Id="rId56" Type="http://schemas.openxmlformats.org/officeDocument/2006/relationships/slideLayout" Target="../slideLayouts/slideLayout449.xml"/><Relationship Id="rId77" Type="http://schemas.openxmlformats.org/officeDocument/2006/relationships/slideLayout" Target="../slideLayouts/slideLayout470.xml"/><Relationship Id="rId100" Type="http://schemas.openxmlformats.org/officeDocument/2006/relationships/slideLayout" Target="../slideLayouts/slideLayout493.xml"/><Relationship Id="rId105" Type="http://schemas.openxmlformats.org/officeDocument/2006/relationships/slideLayout" Target="../slideLayouts/slideLayout498.xml"/><Relationship Id="rId126" Type="http://schemas.openxmlformats.org/officeDocument/2006/relationships/slideLayout" Target="../slideLayouts/slideLayout519.xml"/><Relationship Id="rId8" Type="http://schemas.openxmlformats.org/officeDocument/2006/relationships/slideLayout" Target="../slideLayouts/slideLayout401.xml"/><Relationship Id="rId51" Type="http://schemas.openxmlformats.org/officeDocument/2006/relationships/slideLayout" Target="../slideLayouts/slideLayout444.xml"/><Relationship Id="rId72" Type="http://schemas.openxmlformats.org/officeDocument/2006/relationships/slideLayout" Target="../slideLayouts/slideLayout465.xml"/><Relationship Id="rId93" Type="http://schemas.openxmlformats.org/officeDocument/2006/relationships/slideLayout" Target="../slideLayouts/slideLayout486.xml"/><Relationship Id="rId98" Type="http://schemas.openxmlformats.org/officeDocument/2006/relationships/slideLayout" Target="../slideLayouts/slideLayout491.xml"/><Relationship Id="rId121" Type="http://schemas.openxmlformats.org/officeDocument/2006/relationships/slideLayout" Target="../slideLayouts/slideLayout514.xml"/><Relationship Id="rId3" Type="http://schemas.openxmlformats.org/officeDocument/2006/relationships/slideLayout" Target="../slideLayouts/slideLayout396.xml"/><Relationship Id="rId25" Type="http://schemas.openxmlformats.org/officeDocument/2006/relationships/slideLayout" Target="../slideLayouts/slideLayout418.xml"/><Relationship Id="rId46" Type="http://schemas.openxmlformats.org/officeDocument/2006/relationships/slideLayout" Target="../slideLayouts/slideLayout439.xml"/><Relationship Id="rId67" Type="http://schemas.openxmlformats.org/officeDocument/2006/relationships/slideLayout" Target="../slideLayouts/slideLayout460.xml"/><Relationship Id="rId116" Type="http://schemas.openxmlformats.org/officeDocument/2006/relationships/slideLayout" Target="../slideLayouts/slideLayout509.xml"/><Relationship Id="rId137" Type="http://schemas.openxmlformats.org/officeDocument/2006/relationships/slideLayout" Target="../slideLayouts/slideLayout530.xml"/><Relationship Id="rId20" Type="http://schemas.openxmlformats.org/officeDocument/2006/relationships/slideLayout" Target="../slideLayouts/slideLayout413.xml"/><Relationship Id="rId41" Type="http://schemas.openxmlformats.org/officeDocument/2006/relationships/slideLayout" Target="../slideLayouts/slideLayout434.xml"/><Relationship Id="rId62" Type="http://schemas.openxmlformats.org/officeDocument/2006/relationships/slideLayout" Target="../slideLayouts/slideLayout455.xml"/><Relationship Id="rId83" Type="http://schemas.openxmlformats.org/officeDocument/2006/relationships/slideLayout" Target="../slideLayouts/slideLayout476.xml"/><Relationship Id="rId88" Type="http://schemas.openxmlformats.org/officeDocument/2006/relationships/slideLayout" Target="../slideLayouts/slideLayout481.xml"/><Relationship Id="rId111" Type="http://schemas.openxmlformats.org/officeDocument/2006/relationships/slideLayout" Target="../slideLayouts/slideLayout504.xml"/><Relationship Id="rId132" Type="http://schemas.openxmlformats.org/officeDocument/2006/relationships/slideLayout" Target="../slideLayouts/slideLayout525.xml"/><Relationship Id="rId15" Type="http://schemas.openxmlformats.org/officeDocument/2006/relationships/slideLayout" Target="../slideLayouts/slideLayout408.xml"/><Relationship Id="rId36" Type="http://schemas.openxmlformats.org/officeDocument/2006/relationships/slideLayout" Target="../slideLayouts/slideLayout429.xml"/><Relationship Id="rId57" Type="http://schemas.openxmlformats.org/officeDocument/2006/relationships/slideLayout" Target="../slideLayouts/slideLayout450.xml"/><Relationship Id="rId106" Type="http://schemas.openxmlformats.org/officeDocument/2006/relationships/slideLayout" Target="../slideLayouts/slideLayout499.xml"/><Relationship Id="rId127" Type="http://schemas.openxmlformats.org/officeDocument/2006/relationships/slideLayout" Target="../slideLayouts/slideLayout520.xml"/><Relationship Id="rId10" Type="http://schemas.openxmlformats.org/officeDocument/2006/relationships/slideLayout" Target="../slideLayouts/slideLayout403.xml"/><Relationship Id="rId31" Type="http://schemas.openxmlformats.org/officeDocument/2006/relationships/slideLayout" Target="../slideLayouts/slideLayout424.xml"/><Relationship Id="rId52" Type="http://schemas.openxmlformats.org/officeDocument/2006/relationships/slideLayout" Target="../slideLayouts/slideLayout445.xml"/><Relationship Id="rId73" Type="http://schemas.openxmlformats.org/officeDocument/2006/relationships/slideLayout" Target="../slideLayouts/slideLayout466.xml"/><Relationship Id="rId78" Type="http://schemas.openxmlformats.org/officeDocument/2006/relationships/slideLayout" Target="../slideLayouts/slideLayout471.xml"/><Relationship Id="rId94" Type="http://schemas.openxmlformats.org/officeDocument/2006/relationships/slideLayout" Target="../slideLayouts/slideLayout487.xml"/><Relationship Id="rId99" Type="http://schemas.openxmlformats.org/officeDocument/2006/relationships/slideLayout" Target="../slideLayouts/slideLayout492.xml"/><Relationship Id="rId101" Type="http://schemas.openxmlformats.org/officeDocument/2006/relationships/slideLayout" Target="../slideLayouts/slideLayout494.xml"/><Relationship Id="rId122" Type="http://schemas.openxmlformats.org/officeDocument/2006/relationships/slideLayout" Target="../slideLayouts/slideLayout515.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26" Type="http://schemas.openxmlformats.org/officeDocument/2006/relationships/slideLayout" Target="../slideLayouts/slideLayout419.xml"/><Relationship Id="rId47" Type="http://schemas.openxmlformats.org/officeDocument/2006/relationships/slideLayout" Target="../slideLayouts/slideLayout440.xml"/><Relationship Id="rId68" Type="http://schemas.openxmlformats.org/officeDocument/2006/relationships/slideLayout" Target="../slideLayouts/slideLayout461.xml"/><Relationship Id="rId89" Type="http://schemas.openxmlformats.org/officeDocument/2006/relationships/slideLayout" Target="../slideLayouts/slideLayout482.xml"/><Relationship Id="rId112" Type="http://schemas.openxmlformats.org/officeDocument/2006/relationships/slideLayout" Target="../slideLayouts/slideLayout505.xml"/><Relationship Id="rId133" Type="http://schemas.openxmlformats.org/officeDocument/2006/relationships/slideLayout" Target="../slideLayouts/slideLayout526.xml"/><Relationship Id="rId16" Type="http://schemas.openxmlformats.org/officeDocument/2006/relationships/slideLayout" Target="../slideLayouts/slideLayout40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dirty="0"/>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22" name="RuleLine - Top"/>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8435542"/>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92" r:id="rId3"/>
    <p:sldLayoutId id="2147484093" r:id="rId4"/>
    <p:sldLayoutId id="2147484015" r:id="rId5"/>
    <p:sldLayoutId id="2147483987" r:id="rId6"/>
    <p:sldLayoutId id="2147484126" r:id="rId7"/>
    <p:sldLayoutId id="2147484102" r:id="rId8"/>
    <p:sldLayoutId id="2147484103" r:id="rId9"/>
    <p:sldLayoutId id="2147484104" r:id="rId10"/>
    <p:sldLayoutId id="2147484014" r:id="rId11"/>
    <p:sldLayoutId id="2147483986" r:id="rId12"/>
    <p:sldLayoutId id="2147484013" r:id="rId13"/>
    <p:sldLayoutId id="2147484001" r:id="rId14"/>
    <p:sldLayoutId id="2147484002" r:id="rId15"/>
    <p:sldLayoutId id="2147484009" r:id="rId16"/>
    <p:sldLayoutId id="2147484000" r:id="rId17"/>
    <p:sldLayoutId id="2147483995" r:id="rId18"/>
    <p:sldLayoutId id="2147484105" r:id="rId19"/>
    <p:sldLayoutId id="2147484106" r:id="rId20"/>
    <p:sldLayoutId id="2147484107" r:id="rId21"/>
    <p:sldLayoutId id="2147484030" r:id="rId22"/>
    <p:sldLayoutId id="2147484100" r:id="rId23"/>
    <p:sldLayoutId id="2147484008" r:id="rId24"/>
    <p:sldLayoutId id="2147484108" r:id="rId25"/>
    <p:sldLayoutId id="2147484109" r:id="rId26"/>
    <p:sldLayoutId id="2147484110" r:id="rId27"/>
    <p:sldLayoutId id="2147484029" r:id="rId28"/>
    <p:sldLayoutId id="2147484101" r:id="rId29"/>
    <p:sldLayoutId id="2147483996" r:id="rId30"/>
    <p:sldLayoutId id="2147484111" r:id="rId31"/>
    <p:sldLayoutId id="2147484112" r:id="rId32"/>
    <p:sldLayoutId id="2147484113" r:id="rId33"/>
    <p:sldLayoutId id="2147484010" r:id="rId34"/>
    <p:sldLayoutId id="2147483983" r:id="rId35"/>
    <p:sldLayoutId id="2147484011" r:id="rId36"/>
    <p:sldLayoutId id="2147483984" r:id="rId37"/>
    <p:sldLayoutId id="2147484127" r:id="rId38"/>
    <p:sldLayoutId id="2147484128" r:id="rId39"/>
    <p:sldLayoutId id="2147484129" r:id="rId40"/>
    <p:sldLayoutId id="2147484130" r:id="rId41"/>
    <p:sldLayoutId id="2147484131" r:id="rId42"/>
    <p:sldLayoutId id="2147484132" r:id="rId43"/>
    <p:sldLayoutId id="2147484020" r:id="rId44"/>
    <p:sldLayoutId id="2147483992" r:id="rId45"/>
    <p:sldLayoutId id="2147484017" r:id="rId46"/>
    <p:sldLayoutId id="2147483989" r:id="rId47"/>
    <p:sldLayoutId id="2147484021" r:id="rId48"/>
    <p:sldLayoutId id="2147483993" r:id="rId49"/>
    <p:sldLayoutId id="2147484018" r:id="rId50"/>
    <p:sldLayoutId id="2147483990" r:id="rId51"/>
    <p:sldLayoutId id="2147484022" r:id="rId52"/>
    <p:sldLayoutId id="2147483994" r:id="rId53"/>
    <p:sldLayoutId id="2147484019" r:id="rId54"/>
    <p:sldLayoutId id="2147483991" r:id="rId55"/>
    <p:sldLayoutId id="2147484023" r:id="rId56"/>
    <p:sldLayoutId id="2147484114" r:id="rId57"/>
    <p:sldLayoutId id="2147484024" r:id="rId58"/>
    <p:sldLayoutId id="2147484004" r:id="rId59"/>
    <p:sldLayoutId id="2147484124" r:id="rId60"/>
    <p:sldLayoutId id="2147484125" r:id="rId61"/>
    <p:sldLayoutId id="2147484072" r:id="rId62"/>
    <p:sldLayoutId id="2147484069" r:id="rId63"/>
    <p:sldLayoutId id="2147484025" r:id="rId64"/>
    <p:sldLayoutId id="2147484005" r:id="rId65"/>
    <p:sldLayoutId id="2147484026" r:id="rId66"/>
    <p:sldLayoutId id="2147484006" r:id="rId67"/>
    <p:sldLayoutId id="2147484070" r:id="rId68"/>
    <p:sldLayoutId id="2147484071" r:id="rId69"/>
    <p:sldLayoutId id="2147484027" r:id="rId70"/>
    <p:sldLayoutId id="2147484007" r:id="rId71"/>
    <p:sldLayoutId id="2147484117" r:id="rId72"/>
    <p:sldLayoutId id="2147484118" r:id="rId73"/>
    <p:sldLayoutId id="2147484073" r:id="rId74"/>
    <p:sldLayoutId id="2147484067" r:id="rId75"/>
    <p:sldLayoutId id="2147484119" r:id="rId76"/>
    <p:sldLayoutId id="2147484120" r:id="rId77"/>
    <p:sldLayoutId id="2147484057" r:id="rId78"/>
    <p:sldLayoutId id="2147484122" r:id="rId79"/>
    <p:sldLayoutId id="2147484121" r:id="rId80"/>
    <p:sldLayoutId id="2147484056" r:id="rId81"/>
    <p:sldLayoutId id="2147484033" r:id="rId82"/>
    <p:sldLayoutId id="2147483999" r:id="rId83"/>
    <p:sldLayoutId id="2147484095" r:id="rId84"/>
    <p:sldLayoutId id="2147484094" r:id="rId85"/>
    <p:sldLayoutId id="2147484133" r:id="rId86"/>
    <p:sldLayoutId id="2147484134" r:id="rId87"/>
    <p:sldLayoutId id="2147484034" r:id="rId88"/>
    <p:sldLayoutId id="2147484035" r:id="rId89"/>
    <p:sldLayoutId id="2147484041" r:id="rId90"/>
    <p:sldLayoutId id="2147484038" r:id="rId91"/>
    <p:sldLayoutId id="2147484042" r:id="rId92"/>
    <p:sldLayoutId id="2147484039" r:id="rId93"/>
    <p:sldLayoutId id="2147484043" r:id="rId94"/>
    <p:sldLayoutId id="2147484040" r:id="rId95"/>
    <p:sldLayoutId id="2147484083" r:id="rId96"/>
    <p:sldLayoutId id="2147484044" r:id="rId97"/>
    <p:sldLayoutId id="2147484045" r:id="rId98"/>
    <p:sldLayoutId id="2147484046" r:id="rId99"/>
    <p:sldLayoutId id="2147484047" r:id="rId100"/>
    <p:sldLayoutId id="2147484048" r:id="rId101"/>
    <p:sldLayoutId id="2147484049" r:id="rId102"/>
    <p:sldLayoutId id="2147484123" r:id="rId103"/>
    <p:sldLayoutId id="2147484051" r:id="rId104"/>
    <p:sldLayoutId id="2147484052" r:id="rId105"/>
    <p:sldLayoutId id="2147484050" r:id="rId106"/>
    <p:sldLayoutId id="2147484053" r:id="rId107"/>
    <p:sldLayoutId id="2147484054" r:id="rId108"/>
    <p:sldLayoutId id="2147484055" r:id="rId109"/>
    <p:sldLayoutId id="2147484059" r:id="rId110"/>
    <p:sldLayoutId id="2147484058" r:id="rId111"/>
    <p:sldLayoutId id="2147484060" r:id="rId112"/>
    <p:sldLayoutId id="2147484063" r:id="rId113"/>
    <p:sldLayoutId id="2147484061" r:id="rId114"/>
    <p:sldLayoutId id="2147484064" r:id="rId115"/>
    <p:sldLayoutId id="2147484062" r:id="rId116"/>
    <p:sldLayoutId id="2147484065" r:id="rId117"/>
    <p:sldLayoutId id="2147484135" r:id="rId118"/>
    <p:sldLayoutId id="2147484136" r:id="rId119"/>
    <p:sldLayoutId id="2147484080" r:id="rId120"/>
    <p:sldLayoutId id="2147484036" r:id="rId121"/>
    <p:sldLayoutId id="2147484037" r:id="rId122"/>
    <p:sldLayoutId id="2147484115" r:id="rId123"/>
    <p:sldLayoutId id="2147484116" r:id="rId124"/>
    <p:sldLayoutId id="2147484140" r:id="rId125"/>
    <p:sldLayoutId id="2147484554" r:id="rId1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marL="0" indent="0" algn="l" defTabSz="884964" rtl="0" eaLnBrk="1" latinLnBrk="0" hangingPunct="1">
        <a:lnSpc>
          <a:spcPct val="100000"/>
        </a:lnSpc>
        <a:spcBef>
          <a:spcPct val="0"/>
        </a:spcBef>
        <a:buNone/>
        <a:defRPr sz="32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200"/>
        </a:spcAft>
        <a:buFontTx/>
        <a:buNone/>
        <a:defRPr sz="1600" b="0" kern="1200" cap="all" spc="57" baseline="0">
          <a:solidFill>
            <a:schemeClr val="bg2">
              <a:lumMod val="75000"/>
            </a:schemeClr>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540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2"/>
          </a:solidFill>
          <a:latin typeface="+mn-lt"/>
          <a:ea typeface="+mn-ea"/>
          <a:cs typeface="Arial" panose="020B0604020202020204" pitchFamily="34" charset="0"/>
        </a:defRPr>
      </a:lvl5pPr>
      <a:lvl6pPr marL="642938" indent="-242888" algn="l" defTabSz="884964" rtl="0" eaLnBrk="1" latinLnBrk="0" hangingPunct="1">
        <a:lnSpc>
          <a:spcPct val="100000"/>
        </a:lnSpc>
        <a:spcBef>
          <a:spcPts val="484"/>
        </a:spcBef>
        <a:buClr>
          <a:schemeClr val="accent5"/>
        </a:buClr>
        <a:buFont typeface="Arial" charset="0"/>
        <a:buChar char="•"/>
        <a:tabLst/>
        <a:defRPr sz="1600" kern="1200">
          <a:solidFill>
            <a:schemeClr val="tx2"/>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userDrawn="1">
          <p15:clr>
            <a:srgbClr val="F26B43"/>
          </p15:clr>
        </p15:guide>
        <p15:guide id="17" pos="416" userDrawn="1">
          <p15:clr>
            <a:srgbClr val="F26B43"/>
          </p15:clr>
        </p15:guide>
        <p15:guide id="18" pos="6752" userDrawn="1">
          <p15:clr>
            <a:srgbClr val="F26B43"/>
          </p15:clr>
        </p15:guide>
        <p15:guide id="21" orient="horz" pos="3792" userDrawn="1">
          <p15:clr>
            <a:srgbClr val="F26B43"/>
          </p15:clr>
        </p15:guide>
        <p15:guide id="22" orient="horz" pos="720" userDrawn="1">
          <p15:clr>
            <a:srgbClr val="5ACBF0"/>
          </p15:clr>
        </p15:guide>
        <p15:guide id="23" orient="horz" pos="960" userDrawn="1">
          <p15:clr>
            <a:srgbClr val="5ACBF0"/>
          </p15:clr>
        </p15:guide>
        <p15:guide id="24" orient="horz" pos="2016" userDrawn="1">
          <p15:clr>
            <a:srgbClr val="5ACBF0"/>
          </p15:clr>
        </p15:guide>
        <p15:guide id="25" pos="5384" userDrawn="1">
          <p15:clr>
            <a:srgbClr val="5ACBF0"/>
          </p15:clr>
        </p15:guide>
        <p15:guide id="28" orient="horz" pos="840" userDrawn="1">
          <p15:clr>
            <a:srgbClr val="9FCC3B"/>
          </p15:clr>
        </p15:guide>
        <p15:guide id="29" orient="horz" pos="1584" userDrawn="1">
          <p15:clr>
            <a:srgbClr val="5ACBF0"/>
          </p15:clr>
        </p15:guide>
        <p15:guide id="31" pos="2384" userDrawn="1">
          <p15:clr>
            <a:srgbClr val="F26B43"/>
          </p15:clr>
        </p15:guide>
        <p15:guide id="32" pos="1784" userDrawn="1">
          <p15:clr>
            <a:srgbClr val="5ACBF0"/>
          </p15:clr>
        </p15:guide>
        <p15:guide id="33" pos="3584" userDrawn="1">
          <p15:clr>
            <a:srgbClr val="5ACBF0"/>
          </p15:clr>
        </p15:guide>
        <p15:guide id="35" pos="478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dirty="0"/>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22" name="RuleLine - Top"/>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8653895"/>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 id="2147484153" r:id="rId12"/>
    <p:sldLayoutId id="2147484154" r:id="rId13"/>
    <p:sldLayoutId id="2147484155" r:id="rId14"/>
    <p:sldLayoutId id="2147484156" r:id="rId15"/>
    <p:sldLayoutId id="2147484157" r:id="rId16"/>
    <p:sldLayoutId id="2147484158" r:id="rId17"/>
    <p:sldLayoutId id="2147484159" r:id="rId18"/>
    <p:sldLayoutId id="2147484160" r:id="rId19"/>
    <p:sldLayoutId id="2147484161" r:id="rId20"/>
    <p:sldLayoutId id="2147484162" r:id="rId21"/>
    <p:sldLayoutId id="2147484163" r:id="rId22"/>
    <p:sldLayoutId id="2147484164" r:id="rId23"/>
    <p:sldLayoutId id="2147484165" r:id="rId24"/>
    <p:sldLayoutId id="2147484166" r:id="rId25"/>
    <p:sldLayoutId id="2147484167" r:id="rId26"/>
    <p:sldLayoutId id="2147484168" r:id="rId27"/>
    <p:sldLayoutId id="2147484169" r:id="rId28"/>
    <p:sldLayoutId id="2147484170" r:id="rId29"/>
    <p:sldLayoutId id="2147484171" r:id="rId30"/>
    <p:sldLayoutId id="2147484172" r:id="rId31"/>
    <p:sldLayoutId id="2147484173" r:id="rId32"/>
    <p:sldLayoutId id="2147484174" r:id="rId33"/>
    <p:sldLayoutId id="2147484175" r:id="rId34"/>
    <p:sldLayoutId id="2147484176" r:id="rId35"/>
    <p:sldLayoutId id="2147484177" r:id="rId36"/>
    <p:sldLayoutId id="2147484178" r:id="rId37"/>
    <p:sldLayoutId id="2147484179" r:id="rId38"/>
    <p:sldLayoutId id="2147484180" r:id="rId39"/>
    <p:sldLayoutId id="2147484181" r:id="rId40"/>
    <p:sldLayoutId id="2147484182" r:id="rId41"/>
    <p:sldLayoutId id="2147484183" r:id="rId42"/>
    <p:sldLayoutId id="2147484184" r:id="rId43"/>
    <p:sldLayoutId id="2147484185" r:id="rId44"/>
    <p:sldLayoutId id="2147484186" r:id="rId45"/>
    <p:sldLayoutId id="2147484187" r:id="rId46"/>
    <p:sldLayoutId id="2147484188" r:id="rId47"/>
    <p:sldLayoutId id="2147484189" r:id="rId48"/>
    <p:sldLayoutId id="2147484190" r:id="rId49"/>
    <p:sldLayoutId id="2147484191" r:id="rId50"/>
    <p:sldLayoutId id="2147484192" r:id="rId51"/>
    <p:sldLayoutId id="2147484193" r:id="rId52"/>
    <p:sldLayoutId id="2147484194" r:id="rId53"/>
    <p:sldLayoutId id="2147484195" r:id="rId54"/>
    <p:sldLayoutId id="2147484196" r:id="rId55"/>
    <p:sldLayoutId id="2147484197" r:id="rId56"/>
    <p:sldLayoutId id="2147484198" r:id="rId57"/>
    <p:sldLayoutId id="2147484199" r:id="rId58"/>
    <p:sldLayoutId id="2147484200" r:id="rId59"/>
    <p:sldLayoutId id="2147484201" r:id="rId60"/>
    <p:sldLayoutId id="2147484202" r:id="rId61"/>
    <p:sldLayoutId id="2147484203" r:id="rId62"/>
    <p:sldLayoutId id="2147484204" r:id="rId63"/>
    <p:sldLayoutId id="2147484205" r:id="rId64"/>
    <p:sldLayoutId id="2147484206" r:id="rId65"/>
    <p:sldLayoutId id="2147484207" r:id="rId66"/>
    <p:sldLayoutId id="2147484208" r:id="rId67"/>
    <p:sldLayoutId id="2147484209" r:id="rId68"/>
    <p:sldLayoutId id="2147484210" r:id="rId69"/>
    <p:sldLayoutId id="2147484211" r:id="rId70"/>
    <p:sldLayoutId id="2147484212" r:id="rId71"/>
    <p:sldLayoutId id="2147484213" r:id="rId72"/>
    <p:sldLayoutId id="2147484214" r:id="rId73"/>
    <p:sldLayoutId id="2147484215" r:id="rId74"/>
    <p:sldLayoutId id="2147484216" r:id="rId75"/>
    <p:sldLayoutId id="2147484217" r:id="rId76"/>
    <p:sldLayoutId id="2147484218" r:id="rId77"/>
    <p:sldLayoutId id="2147484219" r:id="rId78"/>
    <p:sldLayoutId id="2147484220" r:id="rId79"/>
    <p:sldLayoutId id="2147484221" r:id="rId80"/>
    <p:sldLayoutId id="2147484222" r:id="rId81"/>
    <p:sldLayoutId id="2147484223" r:id="rId82"/>
    <p:sldLayoutId id="2147484224" r:id="rId83"/>
    <p:sldLayoutId id="2147484225" r:id="rId84"/>
    <p:sldLayoutId id="2147484226" r:id="rId85"/>
    <p:sldLayoutId id="2147484227" r:id="rId86"/>
    <p:sldLayoutId id="2147484228" r:id="rId87"/>
    <p:sldLayoutId id="2147484229" r:id="rId88"/>
    <p:sldLayoutId id="2147484230" r:id="rId89"/>
    <p:sldLayoutId id="2147484231" r:id="rId90"/>
    <p:sldLayoutId id="2147484232" r:id="rId91"/>
    <p:sldLayoutId id="2147484233" r:id="rId92"/>
    <p:sldLayoutId id="2147484234" r:id="rId93"/>
    <p:sldLayoutId id="2147484235" r:id="rId94"/>
    <p:sldLayoutId id="2147484236" r:id="rId95"/>
    <p:sldLayoutId id="2147484237" r:id="rId96"/>
    <p:sldLayoutId id="2147484238" r:id="rId97"/>
    <p:sldLayoutId id="2147484239" r:id="rId98"/>
    <p:sldLayoutId id="2147484240" r:id="rId99"/>
    <p:sldLayoutId id="2147484241" r:id="rId100"/>
    <p:sldLayoutId id="2147484242" r:id="rId101"/>
    <p:sldLayoutId id="2147484243" r:id="rId102"/>
    <p:sldLayoutId id="2147484244" r:id="rId103"/>
    <p:sldLayoutId id="2147484245" r:id="rId104"/>
    <p:sldLayoutId id="2147484246" r:id="rId105"/>
    <p:sldLayoutId id="2147484247" r:id="rId106"/>
    <p:sldLayoutId id="2147484248" r:id="rId107"/>
    <p:sldLayoutId id="2147484249" r:id="rId108"/>
    <p:sldLayoutId id="2147484250" r:id="rId109"/>
    <p:sldLayoutId id="2147484251" r:id="rId110"/>
    <p:sldLayoutId id="2147484252" r:id="rId111"/>
    <p:sldLayoutId id="2147484253" r:id="rId112"/>
    <p:sldLayoutId id="2147484254" r:id="rId113"/>
    <p:sldLayoutId id="2147484255" r:id="rId114"/>
    <p:sldLayoutId id="2147484256" r:id="rId115"/>
    <p:sldLayoutId id="2147484257" r:id="rId116"/>
    <p:sldLayoutId id="2147484258" r:id="rId117"/>
    <p:sldLayoutId id="2147484259" r:id="rId118"/>
    <p:sldLayoutId id="2147484260" r:id="rId119"/>
    <p:sldLayoutId id="2147484261" r:id="rId120"/>
    <p:sldLayoutId id="2147484262" r:id="rId121"/>
    <p:sldLayoutId id="2147484263" r:id="rId122"/>
    <p:sldLayoutId id="2147484264" r:id="rId123"/>
    <p:sldLayoutId id="2147484265" r:id="rId124"/>
    <p:sldLayoutId id="2147484266" r:id="rId125"/>
    <p:sldLayoutId id="2147484267" r:id="rId126"/>
    <p:sldLayoutId id="2147484268" r:id="rId127"/>
    <p:sldLayoutId id="2147484269" r:id="rId128"/>
    <p:sldLayoutId id="2147484553" r:id="rId1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32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200"/>
        </a:spcAft>
        <a:buFontTx/>
        <a:buNone/>
        <a:defRPr sz="1600" b="0" kern="1200" cap="all" spc="57" baseline="0">
          <a:solidFill>
            <a:schemeClr val="bg2">
              <a:lumMod val="75000"/>
            </a:schemeClr>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540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2"/>
          </a:solidFill>
          <a:latin typeface="+mn-lt"/>
          <a:ea typeface="+mn-ea"/>
          <a:cs typeface="Arial" panose="020B0604020202020204" pitchFamily="34" charset="0"/>
        </a:defRPr>
      </a:lvl5pPr>
      <a:lvl6pPr marL="642938" indent="-242888" algn="l" defTabSz="884964" rtl="0" eaLnBrk="1" latinLnBrk="0" hangingPunct="1">
        <a:lnSpc>
          <a:spcPct val="100000"/>
        </a:lnSpc>
        <a:spcBef>
          <a:spcPts val="484"/>
        </a:spcBef>
        <a:buClr>
          <a:schemeClr val="accent5"/>
        </a:buClr>
        <a:buFont typeface="Arial" charset="0"/>
        <a:buChar char="•"/>
        <a:tabLst/>
        <a:defRPr sz="1600" kern="1200">
          <a:solidFill>
            <a:schemeClr val="tx2"/>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16" orient="horz" pos="288">
          <p15:clr>
            <a:srgbClr val="F26B43"/>
          </p15:clr>
        </p15:guide>
        <p15:guide id="17" pos="416">
          <p15:clr>
            <a:srgbClr val="F26B43"/>
          </p15:clr>
        </p15:guide>
        <p15:guide id="18" pos="6752">
          <p15:clr>
            <a:srgbClr val="F26B43"/>
          </p15:clr>
        </p15:guide>
        <p15:guide id="21" orient="horz" pos="3792">
          <p15:clr>
            <a:srgbClr val="F26B43"/>
          </p15:clr>
        </p15:guide>
        <p15:guide id="22" orient="horz" pos="720">
          <p15:clr>
            <a:srgbClr val="5ACBF0"/>
          </p15:clr>
        </p15:guide>
        <p15:guide id="23" orient="horz" pos="960">
          <p15:clr>
            <a:srgbClr val="5ACBF0"/>
          </p15:clr>
        </p15:guide>
        <p15:guide id="24" orient="horz" pos="2016">
          <p15:clr>
            <a:srgbClr val="5ACBF0"/>
          </p15:clr>
        </p15:guide>
        <p15:guide id="25" pos="5384">
          <p15:clr>
            <a:srgbClr val="5ACBF0"/>
          </p15:clr>
        </p15:guide>
        <p15:guide id="28" orient="horz" pos="840">
          <p15:clr>
            <a:srgbClr val="9FCC3B"/>
          </p15:clr>
        </p15:guide>
        <p15:guide id="29" orient="horz" pos="1584">
          <p15:clr>
            <a:srgbClr val="5ACBF0"/>
          </p15:clr>
        </p15:guide>
        <p15:guide id="31" pos="2384">
          <p15:clr>
            <a:srgbClr val="F26B43"/>
          </p15:clr>
        </p15:guide>
        <p15:guide id="32" pos="1784">
          <p15:clr>
            <a:srgbClr val="5ACBF0"/>
          </p15:clr>
        </p15:guide>
        <p15:guide id="33" pos="3584">
          <p15:clr>
            <a:srgbClr val="5ACBF0"/>
          </p15:clr>
        </p15:guide>
        <p15:guide id="35" pos="478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dirty="0"/>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8" name="Freeform 6">
            <a:extLst>
              <a:ext uri="{FF2B5EF4-FFF2-40B4-BE49-F238E27FC236}">
                <a16:creationId xmlns:a16="http://schemas.microsoft.com/office/drawing/2014/main" id="{CB76EC34-4F19-4E71-A71D-D6B92DB7E8B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945852659"/>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 id="2147484283" r:id="rId12"/>
    <p:sldLayoutId id="2147484284" r:id="rId13"/>
    <p:sldLayoutId id="2147484285" r:id="rId14"/>
    <p:sldLayoutId id="2147484286" r:id="rId15"/>
    <p:sldLayoutId id="2147484287" r:id="rId16"/>
    <p:sldLayoutId id="2147484288" r:id="rId17"/>
    <p:sldLayoutId id="2147484289" r:id="rId18"/>
    <p:sldLayoutId id="2147484290" r:id="rId19"/>
    <p:sldLayoutId id="2147484291" r:id="rId20"/>
    <p:sldLayoutId id="2147484292" r:id="rId21"/>
    <p:sldLayoutId id="2147484293" r:id="rId22"/>
    <p:sldLayoutId id="2147484294" r:id="rId23"/>
    <p:sldLayoutId id="2147484295" r:id="rId24"/>
    <p:sldLayoutId id="2147484296" r:id="rId25"/>
    <p:sldLayoutId id="2147484297" r:id="rId26"/>
    <p:sldLayoutId id="2147484298" r:id="rId27"/>
    <p:sldLayoutId id="2147484299" r:id="rId28"/>
    <p:sldLayoutId id="2147484300" r:id="rId29"/>
    <p:sldLayoutId id="2147484301" r:id="rId30"/>
    <p:sldLayoutId id="2147484302" r:id="rId31"/>
    <p:sldLayoutId id="2147484303" r:id="rId32"/>
    <p:sldLayoutId id="2147484304" r:id="rId33"/>
    <p:sldLayoutId id="2147484305" r:id="rId34"/>
    <p:sldLayoutId id="2147484306" r:id="rId35"/>
    <p:sldLayoutId id="2147484307" r:id="rId36"/>
    <p:sldLayoutId id="2147484308" r:id="rId37"/>
    <p:sldLayoutId id="2147484309" r:id="rId38"/>
    <p:sldLayoutId id="2147484310" r:id="rId39"/>
    <p:sldLayoutId id="2147484311" r:id="rId40"/>
    <p:sldLayoutId id="2147484312" r:id="rId41"/>
    <p:sldLayoutId id="2147484313" r:id="rId42"/>
    <p:sldLayoutId id="2147484314" r:id="rId43"/>
    <p:sldLayoutId id="2147484315" r:id="rId44"/>
    <p:sldLayoutId id="2147484316" r:id="rId45"/>
    <p:sldLayoutId id="2147484317" r:id="rId46"/>
    <p:sldLayoutId id="2147484318" r:id="rId47"/>
    <p:sldLayoutId id="2147484319" r:id="rId48"/>
    <p:sldLayoutId id="2147484320" r:id="rId49"/>
    <p:sldLayoutId id="2147484321" r:id="rId50"/>
    <p:sldLayoutId id="2147484322" r:id="rId51"/>
    <p:sldLayoutId id="2147484323" r:id="rId52"/>
    <p:sldLayoutId id="2147484324" r:id="rId53"/>
    <p:sldLayoutId id="2147484325" r:id="rId54"/>
    <p:sldLayoutId id="2147484326" r:id="rId55"/>
    <p:sldLayoutId id="2147484327" r:id="rId56"/>
    <p:sldLayoutId id="2147484328" r:id="rId57"/>
    <p:sldLayoutId id="2147484329" r:id="rId58"/>
    <p:sldLayoutId id="2147484330" r:id="rId59"/>
    <p:sldLayoutId id="2147484331" r:id="rId60"/>
    <p:sldLayoutId id="2147484332" r:id="rId61"/>
    <p:sldLayoutId id="2147484333" r:id="rId62"/>
    <p:sldLayoutId id="2147484334" r:id="rId63"/>
    <p:sldLayoutId id="2147484335" r:id="rId64"/>
    <p:sldLayoutId id="2147484336" r:id="rId65"/>
    <p:sldLayoutId id="2147484337" r:id="rId66"/>
    <p:sldLayoutId id="2147484338" r:id="rId67"/>
    <p:sldLayoutId id="2147484339" r:id="rId68"/>
    <p:sldLayoutId id="2147484340" r:id="rId69"/>
    <p:sldLayoutId id="2147484341" r:id="rId70"/>
    <p:sldLayoutId id="2147484342" r:id="rId71"/>
    <p:sldLayoutId id="2147484343" r:id="rId72"/>
    <p:sldLayoutId id="2147484344" r:id="rId73"/>
    <p:sldLayoutId id="2147484345" r:id="rId74"/>
    <p:sldLayoutId id="2147484346" r:id="rId75"/>
    <p:sldLayoutId id="2147484347" r:id="rId76"/>
    <p:sldLayoutId id="2147484348" r:id="rId77"/>
    <p:sldLayoutId id="2147484349" r:id="rId78"/>
    <p:sldLayoutId id="2147484350" r:id="rId79"/>
    <p:sldLayoutId id="2147484351" r:id="rId80"/>
    <p:sldLayoutId id="2147484352" r:id="rId81"/>
    <p:sldLayoutId id="2147484353" r:id="rId82"/>
    <p:sldLayoutId id="2147484354" r:id="rId83"/>
    <p:sldLayoutId id="2147484355" r:id="rId84"/>
    <p:sldLayoutId id="2147484356" r:id="rId85"/>
    <p:sldLayoutId id="2147484357" r:id="rId86"/>
    <p:sldLayoutId id="2147484358" r:id="rId87"/>
    <p:sldLayoutId id="2147484359" r:id="rId88"/>
    <p:sldLayoutId id="2147484360" r:id="rId89"/>
    <p:sldLayoutId id="2147484361" r:id="rId90"/>
    <p:sldLayoutId id="2147484362" r:id="rId91"/>
    <p:sldLayoutId id="2147484363" r:id="rId92"/>
    <p:sldLayoutId id="2147484364" r:id="rId93"/>
    <p:sldLayoutId id="2147484365" r:id="rId94"/>
    <p:sldLayoutId id="2147484366" r:id="rId95"/>
    <p:sldLayoutId id="2147484367" r:id="rId96"/>
    <p:sldLayoutId id="2147484368" r:id="rId97"/>
    <p:sldLayoutId id="2147484369" r:id="rId98"/>
    <p:sldLayoutId id="2147484370" r:id="rId99"/>
    <p:sldLayoutId id="2147484371" r:id="rId100"/>
    <p:sldLayoutId id="2147484372" r:id="rId101"/>
    <p:sldLayoutId id="2147484373" r:id="rId102"/>
    <p:sldLayoutId id="2147484374" r:id="rId103"/>
    <p:sldLayoutId id="2147484375" r:id="rId104"/>
    <p:sldLayoutId id="2147484376" r:id="rId105"/>
    <p:sldLayoutId id="2147484377" r:id="rId106"/>
    <p:sldLayoutId id="2147484378" r:id="rId107"/>
    <p:sldLayoutId id="2147484379" r:id="rId108"/>
    <p:sldLayoutId id="2147484380" r:id="rId109"/>
    <p:sldLayoutId id="2147484381" r:id="rId110"/>
    <p:sldLayoutId id="2147484382" r:id="rId111"/>
    <p:sldLayoutId id="2147484383" r:id="rId112"/>
    <p:sldLayoutId id="2147484384" r:id="rId113"/>
    <p:sldLayoutId id="2147484385" r:id="rId114"/>
    <p:sldLayoutId id="2147484386" r:id="rId115"/>
    <p:sldLayoutId id="2147484387" r:id="rId116"/>
    <p:sldLayoutId id="2147484388" r:id="rId117"/>
    <p:sldLayoutId id="2147484389" r:id="rId118"/>
    <p:sldLayoutId id="2147484390" r:id="rId119"/>
    <p:sldLayoutId id="2147484391" r:id="rId120"/>
    <p:sldLayoutId id="2147484392" r:id="rId121"/>
    <p:sldLayoutId id="2147484393" r:id="rId122"/>
    <p:sldLayoutId id="2147484394" r:id="rId123"/>
    <p:sldLayoutId id="2147484395" r:id="rId124"/>
    <p:sldLayoutId id="2147484396" r:id="rId125"/>
    <p:sldLayoutId id="2147484397" r:id="rId126"/>
    <p:sldLayoutId id="2147484399" r:id="rId127"/>
    <p:sldLayoutId id="2147484400" r:id="rId128"/>
    <p:sldLayoutId id="2147484401" r:id="rId129"/>
    <p:sldLayoutId id="2147484402" r:id="rId130"/>
    <p:sldLayoutId id="2147484403" r:id="rId131"/>
    <p:sldLayoutId id="2147484404" r:id="rId132"/>
    <p:sldLayoutId id="2147484405" r:id="rId133"/>
    <p:sldLayoutId id="2147484406" r:id="rId134"/>
    <p:sldLayoutId id="2147484407" r:id="rId135"/>
    <p:sldLayoutId id="2147484408" r:id="rId136"/>
    <p:sldLayoutId id="2147484409" r:id="rId137"/>
    <p:sldLayoutId id="2147484410" r:id="rId1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36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36" orient="horz" pos="288">
          <p15:clr>
            <a:srgbClr val="F26B43"/>
          </p15:clr>
        </p15:guide>
        <p15:guide id="37" pos="416">
          <p15:clr>
            <a:srgbClr val="F26B43"/>
          </p15:clr>
        </p15:guide>
        <p15:guide id="38" pos="6752">
          <p15:clr>
            <a:srgbClr val="F26B43"/>
          </p15:clr>
        </p15:guide>
        <p15:guide id="39" orient="horz" pos="3792">
          <p15:clr>
            <a:srgbClr val="F26B43"/>
          </p15:clr>
        </p15:guide>
        <p15:guide id="40" orient="horz" pos="720">
          <p15:clr>
            <a:srgbClr val="5ACBF0"/>
          </p15:clr>
        </p15:guide>
        <p15:guide id="41" orient="horz" pos="960">
          <p15:clr>
            <a:srgbClr val="5ACBF0"/>
          </p15:clr>
        </p15:guide>
        <p15:guide id="42" orient="horz" pos="2016">
          <p15:clr>
            <a:srgbClr val="5ACBF0"/>
          </p15:clr>
        </p15:guide>
        <p15:guide id="43" pos="5384">
          <p15:clr>
            <a:srgbClr val="5ACBF0"/>
          </p15:clr>
        </p15:guide>
        <p15:guide id="44" orient="horz" pos="840">
          <p15:clr>
            <a:srgbClr val="9FCC3B"/>
          </p15:clr>
        </p15:guide>
        <p15:guide id="45" orient="horz" pos="1584">
          <p15:clr>
            <a:srgbClr val="5ACBF0"/>
          </p15:clr>
        </p15:guide>
        <p15:guide id="46" pos="2384">
          <p15:clr>
            <a:srgbClr val="F26B43"/>
          </p15:clr>
        </p15:guide>
        <p15:guide id="47" pos="1784">
          <p15:clr>
            <a:srgbClr val="5ACBF0"/>
          </p15:clr>
        </p15:guide>
        <p15:guide id="48" pos="3584">
          <p15:clr>
            <a:srgbClr val="5ACBF0"/>
          </p15:clr>
        </p15:guide>
        <p15:guide id="49" pos="478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dirty="0"/>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Bullet 1</a:t>
            </a:r>
          </a:p>
          <a:p>
            <a:pPr lvl="4"/>
            <a:r>
              <a:rPr lang="en-US" dirty="0"/>
              <a:t>Bullet 2</a:t>
            </a:r>
          </a:p>
          <a:p>
            <a:pPr lvl="5"/>
            <a:r>
              <a:rPr lang="en-US" dirty="0"/>
              <a:t>Bullet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8" name="Freeform 6">
            <a:extLst>
              <a:ext uri="{FF2B5EF4-FFF2-40B4-BE49-F238E27FC236}">
                <a16:creationId xmlns:a16="http://schemas.microsoft.com/office/drawing/2014/main" id="{CB76EC34-4F19-4E71-A71D-D6B92DB7E8B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569578227"/>
      </p:ext>
    </p:extLst>
  </p:cSld>
  <p:clrMap bg1="lt1" tx1="dk1" bg2="lt2" tx2="dk2" accent1="accent1" accent2="accent2" accent3="accent3" accent4="accent4" accent5="accent5" accent6="accent6" hlink="hlink" folHlink="folHlink"/>
  <p:sldLayoutIdLst>
    <p:sldLayoutId id="2147484413" r:id="rId1"/>
    <p:sldLayoutId id="2147484414" r:id="rId2"/>
    <p:sldLayoutId id="2147484415" r:id="rId3"/>
    <p:sldLayoutId id="2147484416" r:id="rId4"/>
    <p:sldLayoutId id="2147484417" r:id="rId5"/>
    <p:sldLayoutId id="2147484418" r:id="rId6"/>
    <p:sldLayoutId id="2147484419" r:id="rId7"/>
    <p:sldLayoutId id="2147484420" r:id="rId8"/>
    <p:sldLayoutId id="2147484421" r:id="rId9"/>
    <p:sldLayoutId id="2147484422" r:id="rId10"/>
    <p:sldLayoutId id="2147484423" r:id="rId11"/>
    <p:sldLayoutId id="2147484424" r:id="rId12"/>
    <p:sldLayoutId id="2147484425" r:id="rId13"/>
    <p:sldLayoutId id="2147484426" r:id="rId14"/>
    <p:sldLayoutId id="2147484427" r:id="rId15"/>
    <p:sldLayoutId id="2147484428" r:id="rId16"/>
    <p:sldLayoutId id="2147484429" r:id="rId17"/>
    <p:sldLayoutId id="2147484430" r:id="rId18"/>
    <p:sldLayoutId id="2147484431" r:id="rId19"/>
    <p:sldLayoutId id="2147484432" r:id="rId20"/>
    <p:sldLayoutId id="2147484433" r:id="rId21"/>
    <p:sldLayoutId id="2147484434" r:id="rId22"/>
    <p:sldLayoutId id="2147484435" r:id="rId23"/>
    <p:sldLayoutId id="2147484436" r:id="rId24"/>
    <p:sldLayoutId id="2147484437" r:id="rId25"/>
    <p:sldLayoutId id="2147484438" r:id="rId26"/>
    <p:sldLayoutId id="2147484439" r:id="rId27"/>
    <p:sldLayoutId id="2147484440" r:id="rId28"/>
    <p:sldLayoutId id="2147484441" r:id="rId29"/>
    <p:sldLayoutId id="2147484442" r:id="rId30"/>
    <p:sldLayoutId id="2147484443" r:id="rId31"/>
    <p:sldLayoutId id="2147484444" r:id="rId32"/>
    <p:sldLayoutId id="2147484445" r:id="rId33"/>
    <p:sldLayoutId id="2147484446" r:id="rId34"/>
    <p:sldLayoutId id="2147484447" r:id="rId35"/>
    <p:sldLayoutId id="2147484448" r:id="rId36"/>
    <p:sldLayoutId id="2147484449" r:id="rId37"/>
    <p:sldLayoutId id="2147484450" r:id="rId38"/>
    <p:sldLayoutId id="2147484451" r:id="rId39"/>
    <p:sldLayoutId id="2147484452" r:id="rId40"/>
    <p:sldLayoutId id="2147484453" r:id="rId41"/>
    <p:sldLayoutId id="2147484454" r:id="rId42"/>
    <p:sldLayoutId id="2147484455" r:id="rId43"/>
    <p:sldLayoutId id="2147484456" r:id="rId44"/>
    <p:sldLayoutId id="2147484457" r:id="rId45"/>
    <p:sldLayoutId id="2147484458" r:id="rId46"/>
    <p:sldLayoutId id="2147484459" r:id="rId47"/>
    <p:sldLayoutId id="2147484460" r:id="rId48"/>
    <p:sldLayoutId id="2147484461" r:id="rId49"/>
    <p:sldLayoutId id="2147484462" r:id="rId50"/>
    <p:sldLayoutId id="2147484463" r:id="rId51"/>
    <p:sldLayoutId id="2147484464" r:id="rId52"/>
    <p:sldLayoutId id="2147484465" r:id="rId53"/>
    <p:sldLayoutId id="2147484466" r:id="rId54"/>
    <p:sldLayoutId id="2147484467" r:id="rId55"/>
    <p:sldLayoutId id="2147484468" r:id="rId56"/>
    <p:sldLayoutId id="2147484469" r:id="rId57"/>
    <p:sldLayoutId id="2147484470" r:id="rId58"/>
    <p:sldLayoutId id="2147484471" r:id="rId59"/>
    <p:sldLayoutId id="2147484472" r:id="rId60"/>
    <p:sldLayoutId id="2147484473" r:id="rId61"/>
    <p:sldLayoutId id="2147484474" r:id="rId62"/>
    <p:sldLayoutId id="2147484475" r:id="rId63"/>
    <p:sldLayoutId id="2147484476" r:id="rId64"/>
    <p:sldLayoutId id="2147484477" r:id="rId65"/>
    <p:sldLayoutId id="2147484478" r:id="rId66"/>
    <p:sldLayoutId id="2147484479" r:id="rId67"/>
    <p:sldLayoutId id="2147484480" r:id="rId68"/>
    <p:sldLayoutId id="2147484481" r:id="rId69"/>
    <p:sldLayoutId id="2147484482" r:id="rId70"/>
    <p:sldLayoutId id="2147484483" r:id="rId71"/>
    <p:sldLayoutId id="2147484484" r:id="rId72"/>
    <p:sldLayoutId id="2147484485" r:id="rId73"/>
    <p:sldLayoutId id="2147484486" r:id="rId74"/>
    <p:sldLayoutId id="2147484487" r:id="rId75"/>
    <p:sldLayoutId id="2147484488" r:id="rId76"/>
    <p:sldLayoutId id="2147484489" r:id="rId77"/>
    <p:sldLayoutId id="2147484490" r:id="rId78"/>
    <p:sldLayoutId id="2147484491" r:id="rId79"/>
    <p:sldLayoutId id="2147484492" r:id="rId80"/>
    <p:sldLayoutId id="2147484493" r:id="rId81"/>
    <p:sldLayoutId id="2147484494" r:id="rId82"/>
    <p:sldLayoutId id="2147484495" r:id="rId83"/>
    <p:sldLayoutId id="2147484496" r:id="rId84"/>
    <p:sldLayoutId id="2147484497" r:id="rId85"/>
    <p:sldLayoutId id="2147484498" r:id="rId86"/>
    <p:sldLayoutId id="2147484499" r:id="rId87"/>
    <p:sldLayoutId id="2147484500" r:id="rId88"/>
    <p:sldLayoutId id="2147484501" r:id="rId89"/>
    <p:sldLayoutId id="2147484502" r:id="rId90"/>
    <p:sldLayoutId id="2147484503" r:id="rId91"/>
    <p:sldLayoutId id="2147484504" r:id="rId92"/>
    <p:sldLayoutId id="2147484505" r:id="rId93"/>
    <p:sldLayoutId id="2147484506" r:id="rId94"/>
    <p:sldLayoutId id="2147484507" r:id="rId95"/>
    <p:sldLayoutId id="2147484508" r:id="rId96"/>
    <p:sldLayoutId id="2147484509" r:id="rId97"/>
    <p:sldLayoutId id="2147484510" r:id="rId98"/>
    <p:sldLayoutId id="2147484511" r:id="rId99"/>
    <p:sldLayoutId id="2147484512" r:id="rId100"/>
    <p:sldLayoutId id="2147484513" r:id="rId101"/>
    <p:sldLayoutId id="2147484514" r:id="rId102"/>
    <p:sldLayoutId id="2147484515" r:id="rId103"/>
    <p:sldLayoutId id="2147484516" r:id="rId104"/>
    <p:sldLayoutId id="2147484517" r:id="rId105"/>
    <p:sldLayoutId id="2147484518" r:id="rId106"/>
    <p:sldLayoutId id="2147484519" r:id="rId107"/>
    <p:sldLayoutId id="2147484520" r:id="rId108"/>
    <p:sldLayoutId id="2147484521" r:id="rId109"/>
    <p:sldLayoutId id="2147484522" r:id="rId110"/>
    <p:sldLayoutId id="2147484523" r:id="rId111"/>
    <p:sldLayoutId id="2147484524" r:id="rId112"/>
    <p:sldLayoutId id="2147484525" r:id="rId113"/>
    <p:sldLayoutId id="2147484526" r:id="rId114"/>
    <p:sldLayoutId id="2147484527" r:id="rId115"/>
    <p:sldLayoutId id="2147484528" r:id="rId116"/>
    <p:sldLayoutId id="2147484529" r:id="rId117"/>
    <p:sldLayoutId id="2147484530" r:id="rId118"/>
    <p:sldLayoutId id="2147484531" r:id="rId119"/>
    <p:sldLayoutId id="2147484532" r:id="rId120"/>
    <p:sldLayoutId id="2147484533" r:id="rId121"/>
    <p:sldLayoutId id="2147484534" r:id="rId122"/>
    <p:sldLayoutId id="2147484535" r:id="rId123"/>
    <p:sldLayoutId id="2147484536" r:id="rId124"/>
    <p:sldLayoutId id="2147484537" r:id="rId125"/>
    <p:sldLayoutId id="2147484538" r:id="rId126"/>
    <p:sldLayoutId id="2147484539" r:id="rId127"/>
    <p:sldLayoutId id="2147484540" r:id="rId128"/>
    <p:sldLayoutId id="2147484541" r:id="rId129"/>
    <p:sldLayoutId id="2147484542" r:id="rId130"/>
    <p:sldLayoutId id="2147484543" r:id="rId131"/>
    <p:sldLayoutId id="2147484544" r:id="rId132"/>
    <p:sldLayoutId id="2147484545" r:id="rId133"/>
    <p:sldLayoutId id="2147484546" r:id="rId134"/>
    <p:sldLayoutId id="2147484547" r:id="rId135"/>
    <p:sldLayoutId id="2147484548" r:id="rId136"/>
    <p:sldLayoutId id="2147484549" r:id="rId137"/>
    <p:sldLayoutId id="2147484550" r:id="rId138"/>
    <p:sldLayoutId id="2147484551" r:id="rId139"/>
    <p:sldLayoutId id="2147484555" r:id="rId14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36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36" orient="horz" pos="288">
          <p15:clr>
            <a:srgbClr val="F26B43"/>
          </p15:clr>
        </p15:guide>
        <p15:guide id="37" pos="416">
          <p15:clr>
            <a:srgbClr val="F26B43"/>
          </p15:clr>
        </p15:guide>
        <p15:guide id="38" pos="6752">
          <p15:clr>
            <a:srgbClr val="F26B43"/>
          </p15:clr>
        </p15:guide>
        <p15:guide id="39" orient="horz" pos="3792">
          <p15:clr>
            <a:srgbClr val="F26B43"/>
          </p15:clr>
        </p15:guide>
        <p15:guide id="40" orient="horz" pos="720">
          <p15:clr>
            <a:srgbClr val="5ACBF0"/>
          </p15:clr>
        </p15:guide>
        <p15:guide id="41" orient="horz" pos="960">
          <p15:clr>
            <a:srgbClr val="5ACBF0"/>
          </p15:clr>
        </p15:guide>
        <p15:guide id="42" orient="horz" pos="2016">
          <p15:clr>
            <a:srgbClr val="5ACBF0"/>
          </p15:clr>
        </p15:guide>
        <p15:guide id="43" pos="5384">
          <p15:clr>
            <a:srgbClr val="5ACBF0"/>
          </p15:clr>
        </p15:guide>
        <p15:guide id="44" orient="horz" pos="840">
          <p15:clr>
            <a:srgbClr val="9FCC3B"/>
          </p15:clr>
        </p15:guide>
        <p15:guide id="45" orient="horz" pos="1584">
          <p15:clr>
            <a:srgbClr val="5ACBF0"/>
          </p15:clr>
        </p15:guide>
        <p15:guide id="46" pos="2384">
          <p15:clr>
            <a:srgbClr val="F26B43"/>
          </p15:clr>
        </p15:guide>
        <p15:guide id="47" pos="1784">
          <p15:clr>
            <a:srgbClr val="5ACBF0"/>
          </p15:clr>
        </p15:guide>
        <p15:guide id="48" pos="3584">
          <p15:clr>
            <a:srgbClr val="5ACBF0"/>
          </p15:clr>
        </p15:guide>
        <p15:guide id="49" pos="478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2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0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0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0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0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xml"/><Relationship Id="rId1" Type="http://schemas.openxmlformats.org/officeDocument/2006/relationships/slideLayout" Target="../slideLayouts/slideLayout40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3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6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0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6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0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0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0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0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0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00.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94.xml"/><Relationship Id="rId4" Type="http://schemas.openxmlformats.org/officeDocument/2006/relationships/image" Target="../media/image5.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0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0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0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0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0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6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1.xml"/></Relationships>
</file>

<file path=ppt/slides/_rels/slide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2.xml"/><Relationship Id="rId1" Type="http://schemas.openxmlformats.org/officeDocument/2006/relationships/slideLayout" Target="../slideLayouts/slideLayout255.xm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1.xml"/></Relationships>
</file>

<file path=ppt/slides/_rels/slide6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5.xml"/><Relationship Id="rId1" Type="http://schemas.openxmlformats.org/officeDocument/2006/relationships/slideLayout" Target="../slideLayouts/slideLayout255.xml"/><Relationship Id="rId4" Type="http://schemas.microsoft.com/office/2007/relationships/hdphoto" Target="../media/hdphoto2.wdp"/></Relationships>
</file>

<file path=ppt/slides/_rels/slide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6.xml"/><Relationship Id="rId1" Type="http://schemas.openxmlformats.org/officeDocument/2006/relationships/slideLayout" Target="../slideLayouts/slideLayout255.xml"/><Relationship Id="rId4" Type="http://schemas.microsoft.com/office/2007/relationships/hdphoto" Target="../media/hdphoto3.wdp"/></Relationships>
</file>

<file path=ppt/slides/_rels/slide67.xml.rels><?xml version="1.0" encoding="UTF-8" standalone="yes"?>
<Relationships xmlns="http://schemas.openxmlformats.org/package/2006/relationships"><Relationship Id="rId3" Type="http://schemas.openxmlformats.org/officeDocument/2006/relationships/hyperlink" Target="https://na-sj29.marketo.com/lp/384-BXB-630/Subscription-Center.html" TargetMode="External"/><Relationship Id="rId7" Type="http://schemas.openxmlformats.org/officeDocument/2006/relationships/hyperlink" Target="http://www.mossadams.com/events" TargetMode="External"/><Relationship Id="rId2" Type="http://schemas.openxmlformats.org/officeDocument/2006/relationships/notesSlide" Target="../notesSlides/notesSlide57.xml"/><Relationship Id="rId1" Type="http://schemas.openxmlformats.org/officeDocument/2006/relationships/slideLayout" Target="../slideLayouts/slideLayout5.xml"/><Relationship Id="rId6" Type="http://schemas.openxmlformats.org/officeDocument/2006/relationships/hyperlink" Target="http://www.mossadams.com/industries/health-care/insights" TargetMode="External"/><Relationship Id="rId5" Type="http://schemas.openxmlformats.org/officeDocument/2006/relationships/hyperlink" Target="http://www.mossadams.com/covid-19-implications/industry-insights/health-care" TargetMode="External"/><Relationship Id="rId4" Type="http://schemas.openxmlformats.org/officeDocument/2006/relationships/hyperlink" Target="https://www.mossadams.com/industries/health-care/2021-health-care-conference" TargetMode="Externa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4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00.xml"/></Relationships>
</file>

<file path=ppt/slides/_rels/slide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0.xml"/><Relationship Id="rId1" Type="http://schemas.openxmlformats.org/officeDocument/2006/relationships/slideLayout" Target="../slideLayouts/slideLayout94.xml"/><Relationship Id="rId6" Type="http://schemas.openxmlformats.org/officeDocument/2006/relationships/image" Target="../media/image4.jpeg"/><Relationship Id="rId5" Type="http://schemas.openxmlformats.org/officeDocument/2006/relationships/hyperlink" Target="mailto:glenn.bunting@mossadams.com" TargetMode="External"/><Relationship Id="rId4" Type="http://schemas.openxmlformats.org/officeDocument/2006/relationships/hyperlink" Target="mailto:michael.newell@mossadams.com" TargetMode="External"/></Relationships>
</file>

<file path=ppt/slides/_rels/slide7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0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a:xfrm>
            <a:off x="997959" y="1783079"/>
            <a:ext cx="9601200" cy="2011680"/>
          </a:xfrm>
        </p:spPr>
        <p:txBody>
          <a:bodyPr/>
          <a:lstStyle/>
          <a:p>
            <a:r>
              <a:rPr lang="en-US" dirty="0"/>
              <a:t>Medicare Update: 2022 Inpatient Prospective Payment System Final Rule</a:t>
            </a:r>
          </a:p>
        </p:txBody>
      </p:sp>
      <p:sp>
        <p:nvSpPr>
          <p:cNvPr id="6" name="Text Placeholder 2">
            <a:extLst>
              <a:ext uri="{FF2B5EF4-FFF2-40B4-BE49-F238E27FC236}">
                <a16:creationId xmlns:a16="http://schemas.microsoft.com/office/drawing/2014/main" id="{E5791BAA-D672-4E28-A542-5AEE62EF381D}"/>
              </a:ext>
            </a:extLst>
          </p:cNvPr>
          <p:cNvSpPr txBox="1">
            <a:spLocks/>
          </p:cNvSpPr>
          <p:nvPr/>
        </p:nvSpPr>
        <p:spPr>
          <a:xfrm>
            <a:off x="995905" y="4022682"/>
            <a:ext cx="7656562" cy="642257"/>
          </a:xfrm>
          <a:prstGeom prst="rect">
            <a:avLst/>
          </a:prstGeom>
        </p:spPr>
        <p:txBody>
          <a:bodyPr/>
          <a:lst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a:lstStyle>
          <a:p>
            <a:endParaRPr lang="en-US" dirty="0"/>
          </a:p>
        </p:txBody>
      </p:sp>
      <p:sp>
        <p:nvSpPr>
          <p:cNvPr id="7" name="Text Placeholder 2">
            <a:extLst>
              <a:ext uri="{FF2B5EF4-FFF2-40B4-BE49-F238E27FC236}">
                <a16:creationId xmlns:a16="http://schemas.microsoft.com/office/drawing/2014/main" id="{48B6AD46-D8CC-43F7-BE62-E4FF9C4F7F90}"/>
              </a:ext>
            </a:extLst>
          </p:cNvPr>
          <p:cNvSpPr txBox="1">
            <a:spLocks/>
          </p:cNvSpPr>
          <p:nvPr/>
        </p:nvSpPr>
        <p:spPr>
          <a:xfrm>
            <a:off x="996696" y="4023360"/>
            <a:ext cx="7656562" cy="642257"/>
          </a:xfrm>
          <a:prstGeom prst="rect">
            <a:avLst/>
          </a:prstGeom>
        </p:spPr>
        <p:txBody>
          <a:bodyPr lIns="0" tIns="0" rIns="0" bIns="0"/>
          <a:lst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a:lstStyle>
          <a:p>
            <a:pPr>
              <a:lnSpc>
                <a:spcPts val="1800"/>
              </a:lnSpc>
              <a:spcBef>
                <a:spcPts val="0"/>
              </a:spcBef>
              <a:spcAft>
                <a:spcPts val="1000"/>
              </a:spcAft>
            </a:pPr>
            <a:r>
              <a:rPr lang="en-US" sz="1200" dirty="0">
                <a:solidFill>
                  <a:schemeClr val="bg2"/>
                </a:solidFill>
                <a:latin typeface="+mn-lt"/>
              </a:rPr>
              <a:t>August 19, 2021</a:t>
            </a:r>
          </a:p>
          <a:p>
            <a:pPr>
              <a:lnSpc>
                <a:spcPts val="1800"/>
              </a:lnSpc>
              <a:spcBef>
                <a:spcPts val="0"/>
              </a:spcBef>
              <a:spcAft>
                <a:spcPts val="1000"/>
              </a:spcAft>
            </a:pPr>
            <a:r>
              <a:rPr lang="en-US" sz="1200" dirty="0">
                <a:solidFill>
                  <a:schemeClr val="bg2"/>
                </a:solidFill>
                <a:latin typeface="+mn-lt"/>
              </a:rPr>
              <a:t>Presenters: Michael Newell and Glenn Bunting</a:t>
            </a:r>
          </a:p>
        </p:txBody>
      </p:sp>
    </p:spTree>
    <p:extLst>
      <p:ext uri="{BB962C8B-B14F-4D97-AF65-F5344CB8AC3E}">
        <p14:creationId xmlns:p14="http://schemas.microsoft.com/office/powerpoint/2010/main" val="3439795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sz="3200" dirty="0">
                <a:solidFill>
                  <a:srgbClr val="FFFFFF"/>
                </a:solidFill>
              </a:rPr>
              <a:t>Payment Rates</a:t>
            </a:r>
            <a:endParaRPr lang="en-US" sz="3200" dirty="0"/>
          </a:p>
        </p:txBody>
      </p:sp>
      <p:sp>
        <p:nvSpPr>
          <p:cNvPr id="4" name="Slide Number Placeholder 3"/>
          <p:cNvSpPr>
            <a:spLocks noGrp="1"/>
          </p:cNvSpPr>
          <p:nvPr>
            <p:ph type="sldNum" sz="quarter" idx="11"/>
          </p:nvPr>
        </p:nvSpPr>
        <p:spPr/>
        <p:txBody>
          <a:bodyPr/>
          <a:lstStyle/>
          <a:p>
            <a:fld id="{CB0306FB-42CE-494E-8579-689109F6E9A0}" type="slidenum">
              <a:rPr lang="en-US" smtClean="0"/>
              <a:t>10</a:t>
            </a:fld>
            <a:endParaRPr lang="en-US" dirty="0"/>
          </a:p>
        </p:txBody>
      </p:sp>
    </p:spTree>
    <p:extLst>
      <p:ext uri="{BB962C8B-B14F-4D97-AF65-F5344CB8AC3E}">
        <p14:creationId xmlns:p14="http://schemas.microsoft.com/office/powerpoint/2010/main" val="3375914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531088"/>
            <a:ext cx="10058400" cy="4488712"/>
          </a:xfrm>
        </p:spPr>
        <p:txBody>
          <a:bodyPr/>
          <a:lstStyle/>
          <a:p>
            <a:pPr marL="342900" indent="-342900">
              <a:buFont typeface="Wingdings" panose="05000000000000000000" pitchFamily="2" charset="2"/>
              <a:buChar char="Ø"/>
            </a:pPr>
            <a:r>
              <a:rPr lang="en-US" sz="1800" dirty="0">
                <a:solidFill>
                  <a:srgbClr val="0E3837"/>
                </a:solidFill>
              </a:rPr>
              <a:t>IPPS payment rates will increase by approximately 2.5 percent in FY 2022 relative to FY 2021 for acute care hospitals that participate in the Hospital Inpatient Quality Reporting (IQR) Program and are meaningful electronic health record (EHR) users.  This increase is the result of a 2.7 percent market basket update less a 0.7 percent multi factor productivity adjustment and an increase of .5 per legislative authority. </a:t>
            </a:r>
          </a:p>
          <a:p>
            <a:pPr marL="342900" indent="-342900">
              <a:buFont typeface="Wingdings" panose="05000000000000000000" pitchFamily="2" charset="2"/>
              <a:buChar char="Ø"/>
            </a:pPr>
            <a:r>
              <a:rPr lang="en-US" sz="1800" dirty="0">
                <a:solidFill>
                  <a:srgbClr val="0E3837"/>
                </a:solidFill>
              </a:rPr>
              <a:t>CMS projects that IPPS operating payments per discharge will increase by approximately 2.6 percent for urban hospitals and 2.8 percent for rural hospitals in FY 2022 compared to FY 2021.  </a:t>
            </a:r>
          </a:p>
          <a:p>
            <a:pPr marL="342900" indent="-342900">
              <a:buFont typeface="Wingdings" panose="05000000000000000000" pitchFamily="2" charset="2"/>
              <a:buChar char="Ø"/>
            </a:pPr>
            <a:r>
              <a:rPr lang="en-US" sz="1800" dirty="0">
                <a:solidFill>
                  <a:srgbClr val="0E3837"/>
                </a:solidFill>
              </a:rPr>
              <a:t>Overall payments to acute care hospitals without DSH are expected to increase by $3.7 billion in FY 2022. DSH and uncompensated care payments are decreasing by $1.4 billion. Net change is an increase of $2.3 billion.</a:t>
            </a:r>
          </a:p>
          <a:p>
            <a:pPr marL="342900" indent="-342900">
              <a:buFont typeface="Wingdings" panose="05000000000000000000" pitchFamily="2" charset="2"/>
              <a:buChar char="Ø"/>
            </a:pPr>
            <a:r>
              <a:rPr lang="en-US" sz="1800" dirty="0">
                <a:solidFill>
                  <a:srgbClr val="0E3837"/>
                </a:solidFill>
              </a:rPr>
              <a:t>Overall acute hospital payments are expected to increase by $2.3 billion.</a:t>
            </a:r>
          </a:p>
        </p:txBody>
      </p:sp>
      <p:sp>
        <p:nvSpPr>
          <p:cNvPr id="3" name="Title 2"/>
          <p:cNvSpPr>
            <a:spLocks noGrp="1"/>
          </p:cNvSpPr>
          <p:nvPr>
            <p:ph type="title"/>
          </p:nvPr>
        </p:nvSpPr>
        <p:spPr/>
        <p:txBody>
          <a:bodyPr/>
          <a:lstStyle/>
          <a:p>
            <a:r>
              <a:rPr lang="en-US" sz="3200" dirty="0"/>
              <a:t>CMS FY 2022 Final Percentage Change – </a:t>
            </a:r>
            <a:br>
              <a:rPr lang="en-US" sz="3200" dirty="0"/>
            </a:br>
            <a:r>
              <a:rPr lang="en-US" sz="3200" dirty="0"/>
              <a:t>Inpatient Payments</a:t>
            </a:r>
          </a:p>
        </p:txBody>
      </p:sp>
      <p:sp>
        <p:nvSpPr>
          <p:cNvPr id="5" name="Slide Number Placeholder 4"/>
          <p:cNvSpPr>
            <a:spLocks noGrp="1"/>
          </p:cNvSpPr>
          <p:nvPr>
            <p:ph type="sldNum" sz="quarter" idx="17"/>
          </p:nvPr>
        </p:nvSpPr>
        <p:spPr/>
        <p:txBody>
          <a:bodyPr/>
          <a:lstStyle/>
          <a:p>
            <a:fld id="{D80659BF-CB79-4A8E-8A5E-9707540CF6F7}" type="slidenum">
              <a:rPr lang="en-US" smtClean="0"/>
              <a:pPr/>
              <a:t>11</a:t>
            </a:fld>
            <a:endParaRPr lang="en-US" dirty="0"/>
          </a:p>
        </p:txBody>
      </p:sp>
    </p:spTree>
    <p:extLst>
      <p:ext uri="{BB962C8B-B14F-4D97-AF65-F5344CB8AC3E}">
        <p14:creationId xmlns:p14="http://schemas.microsoft.com/office/powerpoint/2010/main" val="283000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sz="quarter" idx="15"/>
            <p:extLst>
              <p:ext uri="{D42A27DB-BD31-4B8C-83A1-F6EECF244321}">
                <p14:modId xmlns:p14="http://schemas.microsoft.com/office/powerpoint/2010/main" val="3765676495"/>
              </p:ext>
            </p:extLst>
          </p:nvPr>
        </p:nvGraphicFramePr>
        <p:xfrm>
          <a:off x="659946" y="1504506"/>
          <a:ext cx="10058855" cy="1737262"/>
        </p:xfrm>
        <a:graphic>
          <a:graphicData uri="http://schemas.openxmlformats.org/drawingml/2006/table">
            <a:tbl>
              <a:tblPr firstRow="1" bandRow="1">
                <a:tableStyleId>{5C22544A-7EE6-4342-B048-85BDC9FD1C3A}</a:tableStyleId>
              </a:tblPr>
              <a:tblGrid>
                <a:gridCol w="3796969">
                  <a:extLst>
                    <a:ext uri="{9D8B030D-6E8A-4147-A177-3AD203B41FA5}">
                      <a16:colId xmlns:a16="http://schemas.microsoft.com/office/drawing/2014/main" val="20000"/>
                    </a:ext>
                  </a:extLst>
                </a:gridCol>
                <a:gridCol w="3065309">
                  <a:extLst>
                    <a:ext uri="{9D8B030D-6E8A-4147-A177-3AD203B41FA5}">
                      <a16:colId xmlns:a16="http://schemas.microsoft.com/office/drawing/2014/main" val="20001"/>
                    </a:ext>
                  </a:extLst>
                </a:gridCol>
                <a:gridCol w="3196577">
                  <a:extLst>
                    <a:ext uri="{9D8B030D-6E8A-4147-A177-3AD203B41FA5}">
                      <a16:colId xmlns:a16="http://schemas.microsoft.com/office/drawing/2014/main" val="20002"/>
                    </a:ext>
                  </a:extLst>
                </a:gridCol>
              </a:tblGrid>
              <a:tr h="542446">
                <a:tc>
                  <a:txBody>
                    <a:bodyPr/>
                    <a:lstStyle/>
                    <a:p>
                      <a:endParaRPr lang="en-US" sz="1100" dirty="0">
                        <a:solidFill>
                          <a:schemeClr val="bg1"/>
                        </a:solidFill>
                        <a:latin typeface="+mn-lt"/>
                      </a:endParaRPr>
                    </a:p>
                  </a:txBody>
                  <a:tcPr marL="127242" marR="127242" marT="42672" marB="42672" anchor="ctr"/>
                </a:tc>
                <a:tc>
                  <a:txBody>
                    <a:bodyPr/>
                    <a:lstStyle/>
                    <a:p>
                      <a:pPr algn="ctr"/>
                      <a:r>
                        <a:rPr lang="en-US" sz="1100" dirty="0">
                          <a:solidFill>
                            <a:schemeClr val="bg1"/>
                          </a:solidFill>
                          <a:latin typeface="+mn-lt"/>
                        </a:rPr>
                        <a:t>FFY 2022</a:t>
                      </a:r>
                      <a:r>
                        <a:rPr lang="en-US" sz="1100" baseline="0" dirty="0">
                          <a:solidFill>
                            <a:schemeClr val="bg1"/>
                          </a:solidFill>
                          <a:latin typeface="+mn-lt"/>
                        </a:rPr>
                        <a:t> Final</a:t>
                      </a:r>
                      <a:endParaRPr lang="en-US" sz="1100" dirty="0">
                        <a:solidFill>
                          <a:schemeClr val="bg1"/>
                        </a:solidFill>
                        <a:latin typeface="+mn-lt"/>
                      </a:endParaRPr>
                    </a:p>
                    <a:p>
                      <a:pPr algn="ctr"/>
                      <a:r>
                        <a:rPr lang="en-US" sz="1100" b="1" dirty="0">
                          <a:solidFill>
                            <a:schemeClr val="bg1"/>
                          </a:solidFill>
                          <a:latin typeface="+mn-lt"/>
                        </a:rPr>
                        <a:t>(08/03/21)</a:t>
                      </a:r>
                    </a:p>
                  </a:txBody>
                  <a:tcPr marL="127242" marR="127242" marT="42672" marB="42672" anchor="ctr"/>
                </a:tc>
                <a:tc>
                  <a:txBody>
                    <a:bodyPr/>
                    <a:lstStyle/>
                    <a:p>
                      <a:pPr algn="ctr"/>
                      <a:r>
                        <a:rPr lang="en-US" sz="1100" dirty="0">
                          <a:solidFill>
                            <a:schemeClr val="bg1"/>
                          </a:solidFill>
                          <a:latin typeface="+mn-lt"/>
                        </a:rPr>
                        <a:t>FFY 2021</a:t>
                      </a:r>
                      <a:r>
                        <a:rPr lang="en-US" sz="1100" baseline="0" dirty="0">
                          <a:solidFill>
                            <a:schemeClr val="bg1"/>
                          </a:solidFill>
                          <a:latin typeface="+mn-lt"/>
                        </a:rPr>
                        <a:t> Final CN</a:t>
                      </a:r>
                      <a:endParaRPr lang="en-US" sz="1100" dirty="0">
                        <a:solidFill>
                          <a:schemeClr val="bg1"/>
                        </a:solidFill>
                        <a:latin typeface="+mn-lt"/>
                      </a:endParaRPr>
                    </a:p>
                    <a:p>
                      <a:pPr algn="ctr"/>
                      <a:r>
                        <a:rPr lang="en-US" sz="1100" b="1" dirty="0">
                          <a:solidFill>
                            <a:schemeClr val="bg1"/>
                          </a:solidFill>
                          <a:latin typeface="+mn-lt"/>
                        </a:rPr>
                        <a:t>(9/2/20)</a:t>
                      </a:r>
                    </a:p>
                  </a:txBody>
                  <a:tcPr marL="127242" marR="127242" marT="42672" marB="42672" anchor="ctr"/>
                </a:tc>
                <a:extLst>
                  <a:ext uri="{0D108BD9-81ED-4DB2-BD59-A6C34878D82A}">
                    <a16:rowId xmlns:a16="http://schemas.microsoft.com/office/drawing/2014/main" val="10000"/>
                  </a:ext>
                </a:extLst>
              </a:tr>
              <a:tr h="257698">
                <a:tc>
                  <a:txBody>
                    <a:bodyPr/>
                    <a:lstStyle/>
                    <a:p>
                      <a:pPr algn="ctr"/>
                      <a:r>
                        <a:rPr lang="en-US" sz="1400" b="0" dirty="0">
                          <a:solidFill>
                            <a:schemeClr val="tx1"/>
                          </a:solidFill>
                          <a:latin typeface="+mn-lt"/>
                        </a:rPr>
                        <a:t>Labor-Related</a:t>
                      </a:r>
                    </a:p>
                  </a:txBody>
                  <a:tcPr marL="127242" marR="127242" marT="42672" marB="42672"/>
                </a:tc>
                <a:tc>
                  <a:txBody>
                    <a:bodyPr/>
                    <a:lstStyle/>
                    <a:p>
                      <a:pPr algn="r"/>
                      <a:r>
                        <a:rPr lang="en-US" sz="1400" b="0" dirty="0">
                          <a:solidFill>
                            <a:schemeClr val="tx1"/>
                          </a:solidFill>
                          <a:latin typeface="+mn-lt"/>
                        </a:rPr>
                        <a:t>$4,138.28</a:t>
                      </a:r>
                    </a:p>
                  </a:txBody>
                  <a:tcPr marL="127242" marR="127242" marT="42672" marB="42672"/>
                </a:tc>
                <a:tc>
                  <a:txBody>
                    <a:bodyPr/>
                    <a:lstStyle/>
                    <a:p>
                      <a:pPr algn="r"/>
                      <a:r>
                        <a:rPr lang="en-US" sz="1400" b="0" dirty="0">
                          <a:solidFill>
                            <a:schemeClr val="tx1"/>
                          </a:solidFill>
                          <a:latin typeface="+mn-lt"/>
                        </a:rPr>
                        <a:t>$4,071.57</a:t>
                      </a:r>
                    </a:p>
                  </a:txBody>
                  <a:tcPr marL="127242" marR="127242" marT="42672" marB="42672"/>
                </a:tc>
                <a:extLst>
                  <a:ext uri="{0D108BD9-81ED-4DB2-BD59-A6C34878D82A}">
                    <a16:rowId xmlns:a16="http://schemas.microsoft.com/office/drawing/2014/main" val="10001"/>
                  </a:ext>
                </a:extLst>
              </a:tr>
              <a:tr h="257698">
                <a:tc>
                  <a:txBody>
                    <a:bodyPr/>
                    <a:lstStyle/>
                    <a:p>
                      <a:pPr algn="ctr"/>
                      <a:r>
                        <a:rPr lang="en-US" sz="1400" b="0" dirty="0">
                          <a:solidFill>
                            <a:schemeClr val="tx1"/>
                          </a:solidFill>
                          <a:latin typeface="+mn-lt"/>
                        </a:rPr>
                        <a:t>Non-Labor</a:t>
                      </a:r>
                    </a:p>
                  </a:txBody>
                  <a:tcPr marL="127242" marR="127242" marT="42672" marB="42672"/>
                </a:tc>
                <a:tc>
                  <a:txBody>
                    <a:bodyPr/>
                    <a:lstStyle/>
                    <a:p>
                      <a:pPr algn="r"/>
                      <a:r>
                        <a:rPr lang="en-US" sz="1400" b="0" dirty="0">
                          <a:solidFill>
                            <a:schemeClr val="tx1"/>
                          </a:solidFill>
                          <a:latin typeface="+mn-lt"/>
                        </a:rPr>
                        <a:t>1,983.43</a:t>
                      </a:r>
                    </a:p>
                  </a:txBody>
                  <a:tcPr marL="127242" marR="127242" marT="42672" marB="42672"/>
                </a:tc>
                <a:tc>
                  <a:txBody>
                    <a:bodyPr/>
                    <a:lstStyle/>
                    <a:p>
                      <a:pPr algn="r"/>
                      <a:r>
                        <a:rPr lang="en-US" sz="1400" b="0" dirty="0">
                          <a:solidFill>
                            <a:schemeClr val="tx1"/>
                          </a:solidFill>
                          <a:latin typeface="+mn-lt"/>
                        </a:rPr>
                        <a:t>1,889.74</a:t>
                      </a:r>
                    </a:p>
                  </a:txBody>
                  <a:tcPr marL="127242" marR="127242" marT="42672" marB="42672"/>
                </a:tc>
                <a:extLst>
                  <a:ext uri="{0D108BD9-81ED-4DB2-BD59-A6C34878D82A}">
                    <a16:rowId xmlns:a16="http://schemas.microsoft.com/office/drawing/2014/main" val="10002"/>
                  </a:ext>
                </a:extLst>
              </a:tr>
              <a:tr h="257698">
                <a:tc>
                  <a:txBody>
                    <a:bodyPr/>
                    <a:lstStyle/>
                    <a:p>
                      <a:pPr algn="ctr"/>
                      <a:r>
                        <a:rPr lang="en-US" sz="1400" b="0" dirty="0">
                          <a:solidFill>
                            <a:schemeClr val="tx1"/>
                          </a:solidFill>
                          <a:latin typeface="+mn-lt"/>
                        </a:rPr>
                        <a:t>Capital</a:t>
                      </a:r>
                    </a:p>
                  </a:txBody>
                  <a:tcPr marL="127242" marR="127242" marT="42672" marB="42672"/>
                </a:tc>
                <a:tc>
                  <a:txBody>
                    <a:bodyPr/>
                    <a:lstStyle/>
                    <a:p>
                      <a:pPr algn="r"/>
                      <a:r>
                        <a:rPr lang="en-US" sz="1400" b="0" kern="1200" dirty="0">
                          <a:solidFill>
                            <a:schemeClr val="tx1"/>
                          </a:solidFill>
                          <a:latin typeface="+mn-lt"/>
                          <a:ea typeface="+mn-ea"/>
                          <a:cs typeface="+mn-cs"/>
                        </a:rPr>
                        <a:t>472.60</a:t>
                      </a:r>
                    </a:p>
                  </a:txBody>
                  <a:tcPr marL="127242" marR="127242" marT="42672" marB="42672"/>
                </a:tc>
                <a:tc>
                  <a:txBody>
                    <a:bodyPr/>
                    <a:lstStyle/>
                    <a:p>
                      <a:pPr algn="r"/>
                      <a:r>
                        <a:rPr lang="en-US" sz="1400" b="0" kern="1200" dirty="0">
                          <a:solidFill>
                            <a:schemeClr val="tx1"/>
                          </a:solidFill>
                          <a:latin typeface="+mn-lt"/>
                          <a:ea typeface="+mn-ea"/>
                          <a:cs typeface="+mn-cs"/>
                        </a:rPr>
                        <a:t>466.21</a:t>
                      </a:r>
                    </a:p>
                  </a:txBody>
                  <a:tcPr marL="127242" marR="127242" marT="42672" marB="42672"/>
                </a:tc>
                <a:extLst>
                  <a:ext uri="{0D108BD9-81ED-4DB2-BD59-A6C34878D82A}">
                    <a16:rowId xmlns:a16="http://schemas.microsoft.com/office/drawing/2014/main" val="10003"/>
                  </a:ext>
                </a:extLst>
              </a:tr>
              <a:tr h="257698">
                <a:tc>
                  <a:txBody>
                    <a:bodyPr/>
                    <a:lstStyle/>
                    <a:p>
                      <a:pPr algn="ctr"/>
                      <a:r>
                        <a:rPr lang="en-US" sz="1400" b="0" dirty="0">
                          <a:solidFill>
                            <a:schemeClr val="tx1"/>
                          </a:solidFill>
                          <a:latin typeface="+mn-lt"/>
                        </a:rPr>
                        <a:t>Total Payment</a:t>
                      </a:r>
                      <a:r>
                        <a:rPr lang="en-US" sz="1400" b="0" baseline="0" dirty="0">
                          <a:solidFill>
                            <a:schemeClr val="tx1"/>
                          </a:solidFill>
                          <a:latin typeface="+mn-lt"/>
                        </a:rPr>
                        <a:t> Rate</a:t>
                      </a:r>
                      <a:endParaRPr lang="en-US" sz="1400" b="0" dirty="0">
                        <a:solidFill>
                          <a:schemeClr val="tx1"/>
                        </a:solidFill>
                        <a:latin typeface="+mn-lt"/>
                      </a:endParaRPr>
                    </a:p>
                  </a:txBody>
                  <a:tcPr marL="127242" marR="127242" marT="42672" marB="42672"/>
                </a:tc>
                <a:tc>
                  <a:txBody>
                    <a:bodyPr/>
                    <a:lstStyle/>
                    <a:p>
                      <a:pPr algn="r"/>
                      <a:r>
                        <a:rPr lang="en-US" sz="1400" b="0" dirty="0">
                          <a:solidFill>
                            <a:schemeClr val="tx1"/>
                          </a:solidFill>
                          <a:latin typeface="+mn-lt"/>
                        </a:rPr>
                        <a:t>$6,594.31</a:t>
                      </a:r>
                    </a:p>
                  </a:txBody>
                  <a:tcPr marL="127242" marR="127242" marT="42672" marB="42672"/>
                </a:tc>
                <a:tc>
                  <a:txBody>
                    <a:bodyPr/>
                    <a:lstStyle/>
                    <a:p>
                      <a:pPr algn="r"/>
                      <a:r>
                        <a:rPr lang="en-US" sz="1400" b="0" dirty="0">
                          <a:solidFill>
                            <a:schemeClr val="tx1"/>
                          </a:solidFill>
                          <a:latin typeface="+mn-lt"/>
                        </a:rPr>
                        <a:t>$6,427.52</a:t>
                      </a:r>
                    </a:p>
                  </a:txBody>
                  <a:tcPr marL="127242" marR="127242" marT="42672" marB="42672"/>
                </a:tc>
                <a:extLst>
                  <a:ext uri="{0D108BD9-81ED-4DB2-BD59-A6C34878D82A}">
                    <a16:rowId xmlns:a16="http://schemas.microsoft.com/office/drawing/2014/main" val="10004"/>
                  </a:ext>
                </a:extLst>
              </a:tr>
            </a:tbl>
          </a:graphicData>
        </a:graphic>
      </p:graphicFrame>
      <p:sp>
        <p:nvSpPr>
          <p:cNvPr id="2" name="Title 1"/>
          <p:cNvSpPr>
            <a:spLocks noGrp="1"/>
          </p:cNvSpPr>
          <p:nvPr>
            <p:ph type="title"/>
          </p:nvPr>
        </p:nvSpPr>
        <p:spPr>
          <a:xfrm>
            <a:off x="660401" y="424544"/>
            <a:ext cx="10058400" cy="685802"/>
          </a:xfrm>
        </p:spPr>
        <p:txBody>
          <a:bodyPr>
            <a:noAutofit/>
          </a:bodyPr>
          <a:lstStyle/>
          <a:p>
            <a:r>
              <a:rPr lang="en-US" sz="3200" dirty="0"/>
              <a:t>DRG Payment Rates (Quality Data/MU met)</a:t>
            </a:r>
            <a:br>
              <a:rPr lang="en-US" sz="3200" dirty="0"/>
            </a:br>
            <a:r>
              <a:rPr lang="en-US" sz="3200" dirty="0"/>
              <a:t>Wage Index &gt; 1.0000</a:t>
            </a:r>
          </a:p>
        </p:txBody>
      </p:sp>
      <p:sp>
        <p:nvSpPr>
          <p:cNvPr id="6" name="Title 1"/>
          <p:cNvSpPr txBox="1">
            <a:spLocks/>
          </p:cNvSpPr>
          <p:nvPr/>
        </p:nvSpPr>
        <p:spPr>
          <a:xfrm>
            <a:off x="659946" y="3173594"/>
            <a:ext cx="9250678" cy="859354"/>
          </a:xfrm>
          <a:prstGeom prst="rect">
            <a:avLst/>
          </a:prstGeom>
        </p:spPr>
        <p:txBody>
          <a:bodyPr vert="horz" lIns="91440" tIns="45720" rIns="91440" bIns="45720" rtlCol="0" anchor="ctr">
            <a:normAutofit/>
          </a:bodyPr>
          <a:lstStyle>
            <a:lvl1pPr algn="l" defTabSz="457200" rtl="0" eaLnBrk="1" fontAlgn="base" hangingPunct="1">
              <a:spcBef>
                <a:spcPct val="0"/>
              </a:spcBef>
              <a:spcAft>
                <a:spcPct val="0"/>
              </a:spcAft>
              <a:defRPr sz="3000" kern="1200" cap="all">
                <a:solidFill>
                  <a:srgbClr val="3095B4"/>
                </a:solidFill>
                <a:latin typeface="Arial"/>
                <a:ea typeface="+mj-ea"/>
                <a:cs typeface="Arial"/>
              </a:defRPr>
            </a:lvl1pPr>
            <a:lvl2pPr algn="l" defTabSz="457200" rtl="0" eaLnBrk="1" fontAlgn="base" hangingPunct="1">
              <a:spcBef>
                <a:spcPct val="0"/>
              </a:spcBef>
              <a:spcAft>
                <a:spcPct val="0"/>
              </a:spcAft>
              <a:defRPr sz="3000">
                <a:solidFill>
                  <a:srgbClr val="3095B4"/>
                </a:solidFill>
                <a:latin typeface="Arial" charset="0"/>
                <a:cs typeface="Arial" charset="0"/>
              </a:defRPr>
            </a:lvl2pPr>
            <a:lvl3pPr algn="l" defTabSz="457200" rtl="0" eaLnBrk="1" fontAlgn="base" hangingPunct="1">
              <a:spcBef>
                <a:spcPct val="0"/>
              </a:spcBef>
              <a:spcAft>
                <a:spcPct val="0"/>
              </a:spcAft>
              <a:defRPr sz="3000">
                <a:solidFill>
                  <a:srgbClr val="3095B4"/>
                </a:solidFill>
                <a:latin typeface="Arial" charset="0"/>
                <a:cs typeface="Arial" charset="0"/>
              </a:defRPr>
            </a:lvl3pPr>
            <a:lvl4pPr algn="l" defTabSz="457200" rtl="0" eaLnBrk="1" fontAlgn="base" hangingPunct="1">
              <a:spcBef>
                <a:spcPct val="0"/>
              </a:spcBef>
              <a:spcAft>
                <a:spcPct val="0"/>
              </a:spcAft>
              <a:defRPr sz="3000">
                <a:solidFill>
                  <a:srgbClr val="3095B4"/>
                </a:solidFill>
                <a:latin typeface="Arial" charset="0"/>
                <a:cs typeface="Arial" charset="0"/>
              </a:defRPr>
            </a:lvl4pPr>
            <a:lvl5pPr algn="l" defTabSz="457200" rtl="0" eaLnBrk="1" fontAlgn="base" hangingPunct="1">
              <a:spcBef>
                <a:spcPct val="0"/>
              </a:spcBef>
              <a:spcAft>
                <a:spcPct val="0"/>
              </a:spcAft>
              <a:defRPr sz="3000">
                <a:solidFill>
                  <a:srgbClr val="3095B4"/>
                </a:solidFill>
                <a:latin typeface="Arial" charset="0"/>
                <a:cs typeface="Arial" charset="0"/>
              </a:defRPr>
            </a:lvl5pPr>
            <a:lvl6pPr marL="457200" algn="l" defTabSz="457200" rtl="0" eaLnBrk="1" fontAlgn="base" hangingPunct="1">
              <a:spcBef>
                <a:spcPct val="0"/>
              </a:spcBef>
              <a:spcAft>
                <a:spcPct val="0"/>
              </a:spcAft>
              <a:defRPr sz="3000">
                <a:solidFill>
                  <a:srgbClr val="3095B4"/>
                </a:solidFill>
                <a:latin typeface="Arial" charset="0"/>
                <a:cs typeface="Arial" charset="0"/>
              </a:defRPr>
            </a:lvl6pPr>
            <a:lvl7pPr marL="914400" algn="l" defTabSz="457200" rtl="0" eaLnBrk="1" fontAlgn="base" hangingPunct="1">
              <a:spcBef>
                <a:spcPct val="0"/>
              </a:spcBef>
              <a:spcAft>
                <a:spcPct val="0"/>
              </a:spcAft>
              <a:defRPr sz="3000">
                <a:solidFill>
                  <a:srgbClr val="3095B4"/>
                </a:solidFill>
                <a:latin typeface="Arial" charset="0"/>
                <a:cs typeface="Arial" charset="0"/>
              </a:defRPr>
            </a:lvl7pPr>
            <a:lvl8pPr marL="1371600" algn="l" defTabSz="457200" rtl="0" eaLnBrk="1" fontAlgn="base" hangingPunct="1">
              <a:spcBef>
                <a:spcPct val="0"/>
              </a:spcBef>
              <a:spcAft>
                <a:spcPct val="0"/>
              </a:spcAft>
              <a:defRPr sz="3000">
                <a:solidFill>
                  <a:srgbClr val="3095B4"/>
                </a:solidFill>
                <a:latin typeface="Arial" charset="0"/>
                <a:cs typeface="Arial" charset="0"/>
              </a:defRPr>
            </a:lvl8pPr>
            <a:lvl9pPr marL="1828800" algn="l" defTabSz="457200" rtl="0" eaLnBrk="1" fontAlgn="base" hangingPunct="1">
              <a:spcBef>
                <a:spcPct val="0"/>
              </a:spcBef>
              <a:spcAft>
                <a:spcPct val="0"/>
              </a:spcAft>
              <a:defRPr sz="3000">
                <a:solidFill>
                  <a:srgbClr val="3095B4"/>
                </a:solidFill>
                <a:latin typeface="Arial" charset="0"/>
                <a:cs typeface="Arial" charset="0"/>
              </a:defRPr>
            </a:lvl9pPr>
          </a:lstStyle>
          <a:p>
            <a:r>
              <a:rPr lang="en-US" cap="none" dirty="0">
                <a:solidFill>
                  <a:srgbClr val="0E3837"/>
                </a:solidFill>
                <a:latin typeface="+mj-lt"/>
                <a:cs typeface="+mj-cs"/>
              </a:rPr>
              <a:t>Wage Index </a:t>
            </a:r>
            <a:r>
              <a:rPr lang="en-US" dirty="0">
                <a:solidFill>
                  <a:srgbClr val="0E3837"/>
                </a:solidFill>
                <a:latin typeface="+mj-lt"/>
                <a:cs typeface="+mj-cs"/>
              </a:rPr>
              <a:t>&lt;= 1.0000</a:t>
            </a:r>
          </a:p>
        </p:txBody>
      </p:sp>
      <p:graphicFrame>
        <p:nvGraphicFramePr>
          <p:cNvPr id="7" name="Content Placeholder 3"/>
          <p:cNvGraphicFramePr>
            <a:graphicFrameLocks/>
          </p:cNvGraphicFramePr>
          <p:nvPr>
            <p:extLst>
              <p:ext uri="{D42A27DB-BD31-4B8C-83A1-F6EECF244321}">
                <p14:modId xmlns:p14="http://schemas.microsoft.com/office/powerpoint/2010/main" val="557025225"/>
              </p:ext>
            </p:extLst>
          </p:nvPr>
        </p:nvGraphicFramePr>
        <p:xfrm>
          <a:off x="659947" y="3983739"/>
          <a:ext cx="10058854" cy="1760846"/>
        </p:xfrm>
        <a:graphic>
          <a:graphicData uri="http://schemas.openxmlformats.org/drawingml/2006/table">
            <a:tbl>
              <a:tblPr firstRow="1" bandRow="1">
                <a:tableStyleId>{5C22544A-7EE6-4342-B048-85BDC9FD1C3A}</a:tableStyleId>
              </a:tblPr>
              <a:tblGrid>
                <a:gridCol w="3815234">
                  <a:extLst>
                    <a:ext uri="{9D8B030D-6E8A-4147-A177-3AD203B41FA5}">
                      <a16:colId xmlns:a16="http://schemas.microsoft.com/office/drawing/2014/main" val="20000"/>
                    </a:ext>
                  </a:extLst>
                </a:gridCol>
                <a:gridCol w="3044414">
                  <a:extLst>
                    <a:ext uri="{9D8B030D-6E8A-4147-A177-3AD203B41FA5}">
                      <a16:colId xmlns:a16="http://schemas.microsoft.com/office/drawing/2014/main" val="20001"/>
                    </a:ext>
                  </a:extLst>
                </a:gridCol>
                <a:gridCol w="3199206">
                  <a:extLst>
                    <a:ext uri="{9D8B030D-6E8A-4147-A177-3AD203B41FA5}">
                      <a16:colId xmlns:a16="http://schemas.microsoft.com/office/drawing/2014/main" val="20002"/>
                    </a:ext>
                  </a:extLst>
                </a:gridCol>
              </a:tblGrid>
              <a:tr h="476654">
                <a:tc>
                  <a:txBody>
                    <a:bodyPr/>
                    <a:lstStyle/>
                    <a:p>
                      <a:pPr algn="ctr"/>
                      <a:endParaRPr lang="en-US" sz="1100" dirty="0">
                        <a:solidFill>
                          <a:schemeClr val="bg1"/>
                        </a:solidFill>
                        <a:latin typeface="+mn-lt"/>
                      </a:endParaRPr>
                    </a:p>
                  </a:txBody>
                  <a:tcPr marL="113792" marR="113792" marT="42672" marB="42672" anchor="ctr"/>
                </a:tc>
                <a:tc>
                  <a:txBody>
                    <a:bodyPr/>
                    <a:lstStyle/>
                    <a:p>
                      <a:pPr algn="ctr"/>
                      <a:r>
                        <a:rPr lang="en-US" sz="1100" dirty="0">
                          <a:solidFill>
                            <a:schemeClr val="bg1"/>
                          </a:solidFill>
                          <a:latin typeface="+mn-lt"/>
                        </a:rPr>
                        <a:t>FFY 2022</a:t>
                      </a:r>
                      <a:r>
                        <a:rPr lang="en-US" sz="1100" baseline="0" dirty="0">
                          <a:solidFill>
                            <a:schemeClr val="bg1"/>
                          </a:solidFill>
                          <a:latin typeface="+mn-lt"/>
                        </a:rPr>
                        <a:t> Final</a:t>
                      </a:r>
                      <a:endParaRPr lang="en-US" sz="1100" dirty="0">
                        <a:solidFill>
                          <a:schemeClr val="bg1"/>
                        </a:solidFill>
                        <a:latin typeface="+mn-lt"/>
                      </a:endParaRPr>
                    </a:p>
                    <a:p>
                      <a:pPr algn="ctr"/>
                      <a:r>
                        <a:rPr lang="en-US" sz="1100" b="1" dirty="0">
                          <a:solidFill>
                            <a:schemeClr val="bg1"/>
                          </a:solidFill>
                          <a:latin typeface="+mn-lt"/>
                        </a:rPr>
                        <a:t>(08/03/21)</a:t>
                      </a:r>
                    </a:p>
                  </a:txBody>
                  <a:tcPr marL="113792" marR="113792" marT="42672" marB="42672" anchor="ctr"/>
                </a:tc>
                <a:tc>
                  <a:txBody>
                    <a:bodyPr/>
                    <a:lstStyle/>
                    <a:p>
                      <a:pPr algn="ctr"/>
                      <a:r>
                        <a:rPr lang="en-US" sz="1100" dirty="0">
                          <a:solidFill>
                            <a:schemeClr val="bg1"/>
                          </a:solidFill>
                          <a:latin typeface="+mn-lt"/>
                        </a:rPr>
                        <a:t>FFY 2021</a:t>
                      </a:r>
                      <a:r>
                        <a:rPr lang="en-US" sz="1100" baseline="0" dirty="0">
                          <a:solidFill>
                            <a:schemeClr val="bg1"/>
                          </a:solidFill>
                          <a:latin typeface="+mn-lt"/>
                        </a:rPr>
                        <a:t> Final CN</a:t>
                      </a:r>
                      <a:endParaRPr lang="en-US" sz="1100" dirty="0">
                        <a:solidFill>
                          <a:schemeClr val="bg1"/>
                        </a:solidFill>
                        <a:latin typeface="+mn-lt"/>
                      </a:endParaRPr>
                    </a:p>
                    <a:p>
                      <a:pPr algn="ctr"/>
                      <a:r>
                        <a:rPr lang="en-US" sz="1100" b="1" dirty="0">
                          <a:solidFill>
                            <a:schemeClr val="bg1"/>
                          </a:solidFill>
                          <a:latin typeface="+mn-lt"/>
                        </a:rPr>
                        <a:t>(9/2/20)</a:t>
                      </a:r>
                    </a:p>
                  </a:txBody>
                  <a:tcPr marL="113792" marR="113792" marT="42672" marB="42672" anchor="ctr"/>
                </a:tc>
                <a:extLst>
                  <a:ext uri="{0D108BD9-81ED-4DB2-BD59-A6C34878D82A}">
                    <a16:rowId xmlns:a16="http://schemas.microsoft.com/office/drawing/2014/main" val="10000"/>
                  </a:ext>
                </a:extLst>
              </a:tr>
              <a:tr h="321048">
                <a:tc>
                  <a:txBody>
                    <a:bodyPr/>
                    <a:lstStyle/>
                    <a:p>
                      <a:pPr algn="ctr"/>
                      <a:r>
                        <a:rPr lang="en-US" sz="1400" b="0" dirty="0">
                          <a:solidFill>
                            <a:schemeClr val="tx1"/>
                          </a:solidFill>
                          <a:latin typeface="+mn-lt"/>
                        </a:rPr>
                        <a:t>Labor-Related</a:t>
                      </a:r>
                    </a:p>
                  </a:txBody>
                  <a:tcPr marL="113792" marR="113792" marT="42672" marB="42672"/>
                </a:tc>
                <a:tc>
                  <a:txBody>
                    <a:bodyPr/>
                    <a:lstStyle/>
                    <a:p>
                      <a:pPr algn="r"/>
                      <a:r>
                        <a:rPr lang="en-US" sz="1400" b="0" dirty="0">
                          <a:solidFill>
                            <a:schemeClr val="tx1"/>
                          </a:solidFill>
                          <a:latin typeface="+mn-lt"/>
                        </a:rPr>
                        <a:t>$3,795.46</a:t>
                      </a:r>
                    </a:p>
                  </a:txBody>
                  <a:tcPr marL="113792" marR="113792" marT="42672" marB="42672"/>
                </a:tc>
                <a:tc>
                  <a:txBody>
                    <a:bodyPr/>
                    <a:lstStyle/>
                    <a:p>
                      <a:pPr algn="r"/>
                      <a:r>
                        <a:rPr lang="en-US" sz="1400" b="0" dirty="0">
                          <a:solidFill>
                            <a:schemeClr val="tx1"/>
                          </a:solidFill>
                          <a:latin typeface="+mn-lt"/>
                        </a:rPr>
                        <a:t>$3,696.01</a:t>
                      </a:r>
                    </a:p>
                  </a:txBody>
                  <a:tcPr marL="113792" marR="113792" marT="42672" marB="42672"/>
                </a:tc>
                <a:extLst>
                  <a:ext uri="{0D108BD9-81ED-4DB2-BD59-A6C34878D82A}">
                    <a16:rowId xmlns:a16="http://schemas.microsoft.com/office/drawing/2014/main" val="10001"/>
                  </a:ext>
                </a:extLst>
              </a:tr>
              <a:tr h="321048">
                <a:tc>
                  <a:txBody>
                    <a:bodyPr/>
                    <a:lstStyle/>
                    <a:p>
                      <a:pPr algn="ctr"/>
                      <a:r>
                        <a:rPr lang="en-US" sz="1400" b="0" dirty="0">
                          <a:solidFill>
                            <a:schemeClr val="tx1"/>
                          </a:solidFill>
                          <a:latin typeface="+mn-lt"/>
                        </a:rPr>
                        <a:t>Non-Labor</a:t>
                      </a:r>
                    </a:p>
                  </a:txBody>
                  <a:tcPr marL="113792" marR="113792" marT="42672" marB="42672"/>
                </a:tc>
                <a:tc>
                  <a:txBody>
                    <a:bodyPr/>
                    <a:lstStyle/>
                    <a:p>
                      <a:pPr algn="r"/>
                      <a:r>
                        <a:rPr lang="en-US" sz="1400" b="0" dirty="0">
                          <a:solidFill>
                            <a:schemeClr val="tx1"/>
                          </a:solidFill>
                          <a:latin typeface="+mn-lt"/>
                        </a:rPr>
                        <a:t>2,326.25</a:t>
                      </a:r>
                    </a:p>
                  </a:txBody>
                  <a:tcPr marL="113792" marR="113792" marT="42672" marB="42672"/>
                </a:tc>
                <a:tc>
                  <a:txBody>
                    <a:bodyPr/>
                    <a:lstStyle/>
                    <a:p>
                      <a:pPr algn="r"/>
                      <a:r>
                        <a:rPr lang="en-US" sz="1400" b="0" dirty="0">
                          <a:solidFill>
                            <a:schemeClr val="tx1"/>
                          </a:solidFill>
                          <a:latin typeface="+mn-lt"/>
                        </a:rPr>
                        <a:t>2,265.30</a:t>
                      </a:r>
                    </a:p>
                  </a:txBody>
                  <a:tcPr marL="113792" marR="113792" marT="42672" marB="42672"/>
                </a:tc>
                <a:extLst>
                  <a:ext uri="{0D108BD9-81ED-4DB2-BD59-A6C34878D82A}">
                    <a16:rowId xmlns:a16="http://schemas.microsoft.com/office/drawing/2014/main" val="10002"/>
                  </a:ext>
                </a:extLst>
              </a:tr>
              <a:tr h="321048">
                <a:tc>
                  <a:txBody>
                    <a:bodyPr/>
                    <a:lstStyle/>
                    <a:p>
                      <a:pPr algn="ctr"/>
                      <a:r>
                        <a:rPr lang="en-US" sz="1400" b="0" dirty="0">
                          <a:solidFill>
                            <a:schemeClr val="tx1"/>
                          </a:solidFill>
                          <a:latin typeface="+mn-lt"/>
                        </a:rPr>
                        <a:t>Capital</a:t>
                      </a:r>
                    </a:p>
                  </a:txBody>
                  <a:tcPr marL="113792" marR="113792" marT="42672" marB="42672"/>
                </a:tc>
                <a:tc>
                  <a:txBody>
                    <a:bodyPr/>
                    <a:lstStyle/>
                    <a:p>
                      <a:pPr algn="r"/>
                      <a:r>
                        <a:rPr lang="en-US" sz="1400" b="0" dirty="0">
                          <a:solidFill>
                            <a:schemeClr val="tx1"/>
                          </a:solidFill>
                          <a:latin typeface="+mn-lt"/>
                        </a:rPr>
                        <a:t>472.60</a:t>
                      </a:r>
                    </a:p>
                  </a:txBody>
                  <a:tcPr marL="113792" marR="113792" marT="42672" marB="42672"/>
                </a:tc>
                <a:tc>
                  <a:txBody>
                    <a:bodyPr/>
                    <a:lstStyle/>
                    <a:p>
                      <a:pPr algn="r"/>
                      <a:r>
                        <a:rPr lang="en-US" sz="1400" b="0" dirty="0">
                          <a:solidFill>
                            <a:schemeClr val="tx1"/>
                          </a:solidFill>
                          <a:latin typeface="+mn-lt"/>
                        </a:rPr>
                        <a:t>466.21</a:t>
                      </a:r>
                    </a:p>
                  </a:txBody>
                  <a:tcPr marL="113792" marR="113792" marT="42672" marB="42672"/>
                </a:tc>
                <a:extLst>
                  <a:ext uri="{0D108BD9-81ED-4DB2-BD59-A6C34878D82A}">
                    <a16:rowId xmlns:a16="http://schemas.microsoft.com/office/drawing/2014/main" val="10003"/>
                  </a:ext>
                </a:extLst>
              </a:tr>
              <a:tr h="321048">
                <a:tc>
                  <a:txBody>
                    <a:bodyPr/>
                    <a:lstStyle/>
                    <a:p>
                      <a:pPr algn="ctr"/>
                      <a:r>
                        <a:rPr lang="en-US" sz="1400" b="0" dirty="0">
                          <a:solidFill>
                            <a:schemeClr val="tx1"/>
                          </a:solidFill>
                          <a:latin typeface="+mn-lt"/>
                        </a:rPr>
                        <a:t>Total Payment Rate</a:t>
                      </a:r>
                    </a:p>
                  </a:txBody>
                  <a:tcPr marL="113792" marR="113792" marT="42672" marB="42672"/>
                </a:tc>
                <a:tc>
                  <a:txBody>
                    <a:bodyPr/>
                    <a:lstStyle/>
                    <a:p>
                      <a:pPr algn="r"/>
                      <a:r>
                        <a:rPr lang="en-US" sz="1400" b="0" dirty="0">
                          <a:solidFill>
                            <a:schemeClr val="tx1"/>
                          </a:solidFill>
                          <a:latin typeface="+mn-lt"/>
                        </a:rPr>
                        <a:t>$6,594.31</a:t>
                      </a:r>
                    </a:p>
                  </a:txBody>
                  <a:tcPr marL="113792" marR="113792" marT="42672" marB="42672"/>
                </a:tc>
                <a:tc>
                  <a:txBody>
                    <a:bodyPr/>
                    <a:lstStyle/>
                    <a:p>
                      <a:pPr algn="r"/>
                      <a:r>
                        <a:rPr lang="en-US" sz="1400" b="0" dirty="0">
                          <a:solidFill>
                            <a:schemeClr val="tx1"/>
                          </a:solidFill>
                          <a:latin typeface="+mn-lt"/>
                        </a:rPr>
                        <a:t>$6,427.52</a:t>
                      </a:r>
                    </a:p>
                  </a:txBody>
                  <a:tcPr marL="113792" marR="113792" marT="42672" marB="42672"/>
                </a:tc>
                <a:extLst>
                  <a:ext uri="{0D108BD9-81ED-4DB2-BD59-A6C34878D82A}">
                    <a16:rowId xmlns:a16="http://schemas.microsoft.com/office/drawing/2014/main" val="10004"/>
                  </a:ext>
                </a:extLst>
              </a:tr>
            </a:tbl>
          </a:graphicData>
        </a:graphic>
      </p:graphicFrame>
      <p:sp>
        <p:nvSpPr>
          <p:cNvPr id="3" name="Slide Number Placeholder 2"/>
          <p:cNvSpPr>
            <a:spLocks noGrp="1"/>
          </p:cNvSpPr>
          <p:nvPr>
            <p:ph type="sldNum" sz="quarter" idx="17"/>
          </p:nvPr>
        </p:nvSpPr>
        <p:spPr/>
        <p:txBody>
          <a:bodyPr/>
          <a:lstStyle/>
          <a:p>
            <a:fld id="{D80659BF-CB79-4A8E-8A5E-9707540CF6F7}" type="slidenum">
              <a:rPr lang="en-US" smtClean="0"/>
              <a:pPr/>
              <a:t>12</a:t>
            </a:fld>
            <a:endParaRPr lang="en-US" dirty="0"/>
          </a:p>
        </p:txBody>
      </p:sp>
    </p:spTree>
    <p:extLst>
      <p:ext uri="{BB962C8B-B14F-4D97-AF65-F5344CB8AC3E}">
        <p14:creationId xmlns:p14="http://schemas.microsoft.com/office/powerpoint/2010/main" val="133756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6B28FF-AFDB-46FB-B934-487FB1299CE3}"/>
              </a:ext>
            </a:extLst>
          </p:cNvPr>
          <p:cNvSpPr>
            <a:spLocks noGrp="1"/>
          </p:cNvSpPr>
          <p:nvPr>
            <p:ph type="title"/>
          </p:nvPr>
        </p:nvSpPr>
        <p:spPr/>
        <p:txBody>
          <a:bodyPr/>
          <a:lstStyle/>
          <a:p>
            <a:r>
              <a:rPr lang="en-US" sz="3200" dirty="0">
                <a:solidFill>
                  <a:srgbClr val="0E3837"/>
                </a:solidFill>
              </a:rPr>
              <a:t>Labor/Non-Labor DRG Rates: Wage Index &gt; 1.0000</a:t>
            </a:r>
            <a:endParaRPr lang="en-US" sz="3200" dirty="0"/>
          </a:p>
        </p:txBody>
      </p:sp>
      <p:sp>
        <p:nvSpPr>
          <p:cNvPr id="5" name="Slide Number Placeholder 4">
            <a:extLst>
              <a:ext uri="{FF2B5EF4-FFF2-40B4-BE49-F238E27FC236}">
                <a16:creationId xmlns:a16="http://schemas.microsoft.com/office/drawing/2014/main" id="{4EB9F7FB-1984-48E6-9EE5-53075940084C}"/>
              </a:ext>
            </a:extLst>
          </p:cNvPr>
          <p:cNvSpPr>
            <a:spLocks noGrp="1"/>
          </p:cNvSpPr>
          <p:nvPr>
            <p:ph type="sldNum" sz="quarter" idx="17"/>
          </p:nvPr>
        </p:nvSpPr>
        <p:spPr/>
        <p:txBody>
          <a:bodyPr/>
          <a:lstStyle/>
          <a:p>
            <a:fld id="{D80659BF-CB79-4A8E-8A5E-9707540CF6F7}" type="slidenum">
              <a:rPr lang="en-US" smtClean="0"/>
              <a:pPr/>
              <a:t>13</a:t>
            </a:fld>
            <a:endParaRPr lang="en-US" dirty="0"/>
          </a:p>
        </p:txBody>
      </p:sp>
      <p:graphicFrame>
        <p:nvGraphicFramePr>
          <p:cNvPr id="6" name="Table 5">
            <a:extLst>
              <a:ext uri="{FF2B5EF4-FFF2-40B4-BE49-F238E27FC236}">
                <a16:creationId xmlns:a16="http://schemas.microsoft.com/office/drawing/2014/main" id="{E693A425-AC41-4BF5-9C59-7F00504C8331}"/>
              </a:ext>
            </a:extLst>
          </p:cNvPr>
          <p:cNvGraphicFramePr>
            <a:graphicFrameLocks noGrp="1"/>
          </p:cNvGraphicFramePr>
          <p:nvPr>
            <p:extLst>
              <p:ext uri="{D42A27DB-BD31-4B8C-83A1-F6EECF244321}">
                <p14:modId xmlns:p14="http://schemas.microsoft.com/office/powerpoint/2010/main" val="3215846564"/>
              </p:ext>
            </p:extLst>
          </p:nvPr>
        </p:nvGraphicFramePr>
        <p:xfrm>
          <a:off x="616688" y="1614608"/>
          <a:ext cx="9820687" cy="4541418"/>
        </p:xfrm>
        <a:graphic>
          <a:graphicData uri="http://schemas.openxmlformats.org/drawingml/2006/table">
            <a:tbl>
              <a:tblPr firstRow="1" bandRow="1">
                <a:tableStyleId>{5C22544A-7EE6-4342-B048-85BDC9FD1C3A}</a:tableStyleId>
              </a:tblPr>
              <a:tblGrid>
                <a:gridCol w="5804302">
                  <a:extLst>
                    <a:ext uri="{9D8B030D-6E8A-4147-A177-3AD203B41FA5}">
                      <a16:colId xmlns:a16="http://schemas.microsoft.com/office/drawing/2014/main" val="2727150074"/>
                    </a:ext>
                  </a:extLst>
                </a:gridCol>
                <a:gridCol w="2134868">
                  <a:extLst>
                    <a:ext uri="{9D8B030D-6E8A-4147-A177-3AD203B41FA5}">
                      <a16:colId xmlns:a16="http://schemas.microsoft.com/office/drawing/2014/main" val="2820171430"/>
                    </a:ext>
                  </a:extLst>
                </a:gridCol>
                <a:gridCol w="1881517">
                  <a:extLst>
                    <a:ext uri="{9D8B030D-6E8A-4147-A177-3AD203B41FA5}">
                      <a16:colId xmlns:a16="http://schemas.microsoft.com/office/drawing/2014/main" val="3564835621"/>
                    </a:ext>
                  </a:extLst>
                </a:gridCol>
              </a:tblGrid>
              <a:tr h="546384">
                <a:tc>
                  <a:txBody>
                    <a:bodyPr/>
                    <a:lstStyle/>
                    <a:p>
                      <a:pPr algn="ctr"/>
                      <a:r>
                        <a:rPr lang="en-US" sz="1500" dirty="0">
                          <a:solidFill>
                            <a:schemeClr val="bg1"/>
                          </a:solidFill>
                          <a:latin typeface="+mn-lt"/>
                        </a:rPr>
                        <a:t>Description</a:t>
                      </a:r>
                    </a:p>
                    <a:p>
                      <a:pPr algn="ctr"/>
                      <a:r>
                        <a:rPr lang="en-US" sz="1500" dirty="0">
                          <a:solidFill>
                            <a:schemeClr val="bg1"/>
                          </a:solidFill>
                          <a:latin typeface="+mn-lt"/>
                        </a:rPr>
                        <a:t>(for</a:t>
                      </a:r>
                      <a:r>
                        <a:rPr lang="en-US" sz="1500" baseline="0" dirty="0">
                          <a:solidFill>
                            <a:schemeClr val="bg1"/>
                          </a:solidFill>
                          <a:latin typeface="+mn-lt"/>
                        </a:rPr>
                        <a:t> FFY 2022-Final for 10/01/21)</a:t>
                      </a:r>
                      <a:endParaRPr lang="en-US" sz="1500" dirty="0">
                        <a:solidFill>
                          <a:schemeClr val="bg1"/>
                        </a:solidFill>
                        <a:latin typeface="+mn-lt"/>
                      </a:endParaRPr>
                    </a:p>
                  </a:txBody>
                  <a:tcPr marL="102281" marR="102281" marT="42672" marB="42672" anchor="ctr"/>
                </a:tc>
                <a:tc>
                  <a:txBody>
                    <a:bodyPr/>
                    <a:lstStyle/>
                    <a:p>
                      <a:pPr algn="ctr"/>
                      <a:r>
                        <a:rPr lang="en-US" sz="1500" dirty="0">
                          <a:solidFill>
                            <a:schemeClr val="bg1"/>
                          </a:solidFill>
                          <a:latin typeface="+mn-lt"/>
                        </a:rPr>
                        <a:t>Labor</a:t>
                      </a:r>
                    </a:p>
                  </a:txBody>
                  <a:tcPr marL="102281" marR="102281" marT="42672" marB="42672" anchor="ctr"/>
                </a:tc>
                <a:tc>
                  <a:txBody>
                    <a:bodyPr/>
                    <a:lstStyle/>
                    <a:p>
                      <a:pPr algn="ctr"/>
                      <a:r>
                        <a:rPr lang="en-US" sz="1500" dirty="0">
                          <a:solidFill>
                            <a:schemeClr val="bg1"/>
                          </a:solidFill>
                          <a:latin typeface="+mn-lt"/>
                        </a:rPr>
                        <a:t>Non-Labor</a:t>
                      </a:r>
                    </a:p>
                  </a:txBody>
                  <a:tcPr marL="102281" marR="102281" marT="42672" marB="42672" anchor="ctr"/>
                </a:tc>
                <a:extLst>
                  <a:ext uri="{0D108BD9-81ED-4DB2-BD59-A6C34878D82A}">
                    <a16:rowId xmlns:a16="http://schemas.microsoft.com/office/drawing/2014/main" val="3642085325"/>
                  </a:ext>
                </a:extLst>
              </a:tr>
              <a:tr h="362033">
                <a:tc>
                  <a:txBody>
                    <a:bodyPr/>
                    <a:lstStyle/>
                    <a:p>
                      <a:pPr algn="l"/>
                      <a:r>
                        <a:rPr lang="en-US" sz="1400" b="0" dirty="0">
                          <a:solidFill>
                            <a:schemeClr val="tx1"/>
                          </a:solidFill>
                          <a:latin typeface="+mn-lt"/>
                        </a:rPr>
                        <a:t>FY2021 Base Rate, after removing PY Reduction Factors</a:t>
                      </a:r>
                    </a:p>
                  </a:txBody>
                  <a:tcPr marL="102281" marR="102281" marT="42672" marB="42672" anchor="ctr"/>
                </a:tc>
                <a:tc>
                  <a:txBody>
                    <a:bodyPr/>
                    <a:lstStyle/>
                    <a:p>
                      <a:pPr algn="ctr"/>
                      <a:r>
                        <a:rPr lang="en-US" sz="1400" b="0" dirty="0">
                          <a:solidFill>
                            <a:schemeClr val="tx1"/>
                          </a:solidFill>
                          <a:latin typeface="+mn-lt"/>
                        </a:rPr>
                        <a:t>$4,319.35</a:t>
                      </a:r>
                    </a:p>
                  </a:txBody>
                  <a:tcPr marL="102281" marR="102281" marT="42672" marB="42672" anchor="ctr"/>
                </a:tc>
                <a:tc>
                  <a:txBody>
                    <a:bodyPr/>
                    <a:lstStyle/>
                    <a:p>
                      <a:pPr algn="ctr"/>
                      <a:r>
                        <a:rPr lang="en-US" sz="1400" b="0" dirty="0">
                          <a:solidFill>
                            <a:schemeClr val="tx1"/>
                          </a:solidFill>
                          <a:latin typeface="+mn-lt"/>
                        </a:rPr>
                        <a:t>$2,070.22</a:t>
                      </a:r>
                    </a:p>
                  </a:txBody>
                  <a:tcPr marL="102281" marR="102281" marT="42672" marB="42672" anchor="ctr"/>
                </a:tc>
                <a:extLst>
                  <a:ext uri="{0D108BD9-81ED-4DB2-BD59-A6C34878D82A}">
                    <a16:rowId xmlns:a16="http://schemas.microsoft.com/office/drawing/2014/main" val="1823969613"/>
                  </a:ext>
                </a:extLst>
              </a:tr>
              <a:tr h="349296">
                <a:tc>
                  <a:txBody>
                    <a:bodyPr/>
                    <a:lstStyle/>
                    <a:p>
                      <a:pPr algn="l"/>
                      <a:r>
                        <a:rPr lang="en-US" sz="1400" b="0" dirty="0">
                          <a:solidFill>
                            <a:schemeClr val="tx1"/>
                          </a:solidFill>
                          <a:latin typeface="+mn-lt"/>
                        </a:rPr>
                        <a:t>FY2022 Net Market Basket Update Factor -</a:t>
                      </a:r>
                      <a:r>
                        <a:rPr lang="en-US" sz="1400" b="0" baseline="0" dirty="0">
                          <a:solidFill>
                            <a:schemeClr val="tx1"/>
                          </a:solidFill>
                          <a:latin typeface="+mn-lt"/>
                        </a:rPr>
                        <a:t> </a:t>
                      </a:r>
                      <a:r>
                        <a:rPr lang="en-US" sz="1400" b="0" i="1" dirty="0">
                          <a:solidFill>
                            <a:schemeClr val="tx1"/>
                          </a:solidFill>
                          <a:latin typeface="+mn-lt"/>
                        </a:rPr>
                        <a:t>SEE NEXT SLIDE</a:t>
                      </a:r>
                    </a:p>
                  </a:txBody>
                  <a:tcPr marL="102281" marR="102281" marT="42672" marB="42672"/>
                </a:tc>
                <a:tc>
                  <a:txBody>
                    <a:bodyPr/>
                    <a:lstStyle/>
                    <a:p>
                      <a:pPr algn="ctr"/>
                      <a:r>
                        <a:rPr lang="en-US" sz="1400" b="0" dirty="0">
                          <a:solidFill>
                            <a:schemeClr val="tx1"/>
                          </a:solidFill>
                          <a:latin typeface="+mn-lt"/>
                        </a:rPr>
                        <a:t>1.02</a:t>
                      </a:r>
                    </a:p>
                  </a:txBody>
                  <a:tcPr marL="102281" marR="102281" marT="42672" marB="42672" anchor="ctr"/>
                </a:tc>
                <a:tc>
                  <a:txBody>
                    <a:bodyPr/>
                    <a:lstStyle/>
                    <a:p>
                      <a:pPr algn="ctr"/>
                      <a:r>
                        <a:rPr lang="en-US" sz="1400" b="0" dirty="0">
                          <a:solidFill>
                            <a:schemeClr val="tx1"/>
                          </a:solidFill>
                          <a:latin typeface="+mn-lt"/>
                        </a:rPr>
                        <a:t>1.02</a:t>
                      </a:r>
                    </a:p>
                  </a:txBody>
                  <a:tcPr marL="102281" marR="102281" marT="42672" marB="42672" anchor="ctr"/>
                </a:tc>
                <a:extLst>
                  <a:ext uri="{0D108BD9-81ED-4DB2-BD59-A6C34878D82A}">
                    <a16:rowId xmlns:a16="http://schemas.microsoft.com/office/drawing/2014/main" val="1939973621"/>
                  </a:ext>
                </a:extLst>
              </a:tr>
              <a:tr h="36740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mn-lt"/>
                        </a:rPr>
                        <a:t>FY2022</a:t>
                      </a:r>
                      <a:r>
                        <a:rPr lang="en-US" sz="1400" b="0" kern="1200" dirty="0">
                          <a:solidFill>
                            <a:schemeClr val="tx1"/>
                          </a:solidFill>
                          <a:latin typeface="+mn-lt"/>
                          <a:ea typeface="+mn-ea"/>
                          <a:cs typeface="+mn-cs"/>
                        </a:rPr>
                        <a:t> MS-DRG Recalibration Budget Neutrality Factor (BNF)</a:t>
                      </a:r>
                      <a:r>
                        <a:rPr lang="en-US" sz="1400" b="0" baseline="0" dirty="0">
                          <a:solidFill>
                            <a:schemeClr val="bg1"/>
                          </a:solidFill>
                          <a:latin typeface="+mn-lt"/>
                        </a:rPr>
                        <a:t> </a:t>
                      </a:r>
                      <a:r>
                        <a:rPr lang="en-US" sz="1400" b="0" baseline="0" dirty="0">
                          <a:solidFill>
                            <a:schemeClr val="tx1"/>
                          </a:solidFill>
                          <a:latin typeface="+mn-lt"/>
                        </a:rPr>
                        <a:t>(.01%)</a:t>
                      </a:r>
                      <a:endParaRPr lang="en-US" sz="1400" dirty="0">
                        <a:solidFill>
                          <a:schemeClr val="tx1"/>
                        </a:solidFill>
                        <a:latin typeface="+mn-lt"/>
                      </a:endParaRP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1.000107</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1.000107</a:t>
                      </a:r>
                    </a:p>
                  </a:txBody>
                  <a:tcPr marL="102281" marR="102281" marT="42672" marB="42672" anchor="ctr"/>
                </a:tc>
                <a:extLst>
                  <a:ext uri="{0D108BD9-81ED-4DB2-BD59-A6C34878D82A}">
                    <a16:rowId xmlns:a16="http://schemas.microsoft.com/office/drawing/2014/main" val="1654040155"/>
                  </a:ext>
                </a:extLst>
              </a:tr>
              <a:tr h="35023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mn-lt"/>
                        </a:rPr>
                        <a:t>FY2022</a:t>
                      </a:r>
                      <a:r>
                        <a:rPr lang="en-US" sz="1400" b="0" kern="1200" dirty="0">
                          <a:solidFill>
                            <a:schemeClr val="tx1"/>
                          </a:solidFill>
                          <a:latin typeface="+mn-lt"/>
                          <a:ea typeface="+mn-ea"/>
                          <a:cs typeface="+mn-cs"/>
                        </a:rPr>
                        <a:t> Wage Index Budget Neutrality Factor (BNF) (.07%)</a:t>
                      </a:r>
                      <a:endParaRPr lang="en-US" sz="1400" dirty="0">
                        <a:solidFill>
                          <a:schemeClr val="tx1"/>
                        </a:solidFill>
                        <a:latin typeface="+mn-lt"/>
                      </a:endParaRP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1.000712</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1.000712</a:t>
                      </a:r>
                    </a:p>
                  </a:txBody>
                  <a:tcPr marL="102281" marR="102281" marT="42672" marB="42672" anchor="ctr"/>
                </a:tc>
                <a:extLst>
                  <a:ext uri="{0D108BD9-81ED-4DB2-BD59-A6C34878D82A}">
                    <a16:rowId xmlns:a16="http://schemas.microsoft.com/office/drawing/2014/main" val="801057284"/>
                  </a:ext>
                </a:extLst>
              </a:tr>
              <a:tr h="333449">
                <a:tc>
                  <a:txBody>
                    <a:bodyPr/>
                    <a:lstStyle/>
                    <a:p>
                      <a:pPr algn="l"/>
                      <a:r>
                        <a:rPr lang="en-US" sz="1400" b="0" dirty="0">
                          <a:solidFill>
                            <a:schemeClr val="tx1"/>
                          </a:solidFill>
                          <a:latin typeface="+mn-lt"/>
                        </a:rPr>
                        <a:t>FY2022</a:t>
                      </a:r>
                      <a:r>
                        <a:rPr lang="en-US" sz="1400" b="0" kern="1200" dirty="0">
                          <a:solidFill>
                            <a:schemeClr val="tx1"/>
                          </a:solidFill>
                          <a:latin typeface="+mn-lt"/>
                          <a:ea typeface="+mn-ea"/>
                          <a:cs typeface="+mn-cs"/>
                        </a:rPr>
                        <a:t> Reclassification ‘BNF’ </a:t>
                      </a:r>
                      <a:r>
                        <a:rPr lang="en-US" sz="1400" baseline="0" dirty="0">
                          <a:solidFill>
                            <a:srgbClr val="FF0000"/>
                          </a:solidFill>
                          <a:latin typeface="+mn-lt"/>
                        </a:rPr>
                        <a:t>(-1.30%)</a:t>
                      </a:r>
                      <a:endParaRPr lang="en-US" sz="1400" dirty="0">
                        <a:solidFill>
                          <a:srgbClr val="FF0000"/>
                        </a:solidFill>
                        <a:latin typeface="+mn-lt"/>
                      </a:endParaRP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.986737</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.986737</a:t>
                      </a:r>
                    </a:p>
                  </a:txBody>
                  <a:tcPr marL="102281" marR="102281" marT="42672" marB="42672" anchor="ctr"/>
                </a:tc>
                <a:extLst>
                  <a:ext uri="{0D108BD9-81ED-4DB2-BD59-A6C34878D82A}">
                    <a16:rowId xmlns:a16="http://schemas.microsoft.com/office/drawing/2014/main" val="2516249513"/>
                  </a:ext>
                </a:extLst>
              </a:tr>
              <a:tr h="361998">
                <a:tc>
                  <a:txBody>
                    <a:bodyPr/>
                    <a:lstStyle/>
                    <a:p>
                      <a:pPr algn="l"/>
                      <a:r>
                        <a:rPr lang="en-US" sz="1400" dirty="0">
                          <a:solidFill>
                            <a:schemeClr val="tx1"/>
                          </a:solidFill>
                          <a:latin typeface="+mn-lt"/>
                        </a:rPr>
                        <a:t>FY2022 Transition Budget Neutrality Factor</a:t>
                      </a: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.999870</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.999870</a:t>
                      </a:r>
                    </a:p>
                  </a:txBody>
                  <a:tcPr marL="102281" marR="102281" marT="42672" marB="42672" anchor="ctr"/>
                </a:tc>
                <a:extLst>
                  <a:ext uri="{0D108BD9-81ED-4DB2-BD59-A6C34878D82A}">
                    <a16:rowId xmlns:a16="http://schemas.microsoft.com/office/drawing/2014/main" val="729661988"/>
                  </a:ext>
                </a:extLst>
              </a:tr>
              <a:tr h="326303">
                <a:tc>
                  <a:txBody>
                    <a:bodyPr/>
                    <a:lstStyle/>
                    <a:p>
                      <a:pPr marL="0" algn="l" defTabSz="884964" rtl="0" eaLnBrk="1" latinLnBrk="0" hangingPunct="1"/>
                      <a:r>
                        <a:rPr lang="en-US" sz="1400" b="0" dirty="0">
                          <a:solidFill>
                            <a:schemeClr val="tx1"/>
                          </a:solidFill>
                          <a:latin typeface="+mn-lt"/>
                        </a:rPr>
                        <a:t>FY2022</a:t>
                      </a:r>
                      <a:r>
                        <a:rPr lang="en-US" sz="1400" b="0" kern="1200" dirty="0">
                          <a:solidFill>
                            <a:schemeClr val="tx1"/>
                          </a:solidFill>
                          <a:latin typeface="+mn-lt"/>
                          <a:ea typeface="+mn-ea"/>
                          <a:cs typeface="+mn-cs"/>
                        </a:rPr>
                        <a:t> Lowest Quartile ‘BNF’ </a:t>
                      </a:r>
                      <a:r>
                        <a:rPr lang="en-US" sz="1400" b="0" kern="1200" dirty="0">
                          <a:solidFill>
                            <a:srgbClr val="FF0000"/>
                          </a:solidFill>
                          <a:latin typeface="+mn-lt"/>
                          <a:ea typeface="+mn-ea"/>
                          <a:cs typeface="+mn-cs"/>
                        </a:rPr>
                        <a:t>(-.20%)</a:t>
                      </a: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.998035</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.998035</a:t>
                      </a:r>
                    </a:p>
                  </a:txBody>
                  <a:tcPr marL="102281" marR="102281" marT="42672" marB="42672" anchor="ctr"/>
                </a:tc>
                <a:extLst>
                  <a:ext uri="{0D108BD9-81ED-4DB2-BD59-A6C34878D82A}">
                    <a16:rowId xmlns:a16="http://schemas.microsoft.com/office/drawing/2014/main" val="3223984616"/>
                  </a:ext>
                </a:extLst>
              </a:tr>
              <a:tr h="326303">
                <a:tc>
                  <a:txBody>
                    <a:bodyPr/>
                    <a:lstStyle/>
                    <a:p>
                      <a:pPr algn="l"/>
                      <a:r>
                        <a:rPr lang="en-US" sz="1400" b="0" dirty="0">
                          <a:solidFill>
                            <a:schemeClr val="tx1"/>
                          </a:solidFill>
                          <a:latin typeface="+mn-lt"/>
                        </a:rPr>
                        <a:t>FY2022</a:t>
                      </a:r>
                      <a:r>
                        <a:rPr lang="en-US" sz="1400" b="0" kern="1200" baseline="0" dirty="0">
                          <a:solidFill>
                            <a:schemeClr val="tx1"/>
                          </a:solidFill>
                          <a:latin typeface="+mn-lt"/>
                          <a:ea typeface="+mn-ea"/>
                          <a:cs typeface="+mn-cs"/>
                        </a:rPr>
                        <a:t> </a:t>
                      </a:r>
                      <a:r>
                        <a:rPr lang="en-US" sz="1400" b="0" kern="1200" dirty="0">
                          <a:solidFill>
                            <a:schemeClr val="tx1"/>
                          </a:solidFill>
                          <a:latin typeface="+mn-lt"/>
                          <a:ea typeface="+mn-ea"/>
                          <a:cs typeface="+mn-cs"/>
                        </a:rPr>
                        <a:t>Operating Outlier Factor </a:t>
                      </a:r>
                      <a:r>
                        <a:rPr lang="en-US" sz="1400" baseline="0" dirty="0">
                          <a:solidFill>
                            <a:srgbClr val="FF0000"/>
                          </a:solidFill>
                          <a:latin typeface="+mn-lt"/>
                        </a:rPr>
                        <a:t>(-5.1%)</a:t>
                      </a:r>
                      <a:endParaRPr lang="en-US" sz="1400" dirty="0">
                        <a:solidFill>
                          <a:srgbClr val="FF0000"/>
                        </a:solidFill>
                        <a:latin typeface="+mn-lt"/>
                      </a:endParaRPr>
                    </a:p>
                  </a:txBody>
                  <a:tcPr marL="102281" marR="102281" marT="42672" marB="42672"/>
                </a:tc>
                <a:tc>
                  <a:txBody>
                    <a:bodyPr/>
                    <a:lstStyle/>
                    <a:p>
                      <a:pPr marL="0" algn="ctr" defTabSz="457200" rtl="0" eaLnBrk="1" latinLnBrk="0" hangingPunct="1"/>
                      <a:r>
                        <a:rPr lang="en-US" sz="1400" b="0" kern="1200" dirty="0">
                          <a:solidFill>
                            <a:schemeClr val="tx1"/>
                          </a:solidFill>
                          <a:latin typeface="+mn-lt"/>
                          <a:ea typeface="+mn-ea"/>
                          <a:cs typeface="+mn-cs"/>
                        </a:rPr>
                        <a:t>0.949000</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0.949000</a:t>
                      </a:r>
                    </a:p>
                  </a:txBody>
                  <a:tcPr marL="102281" marR="102281" marT="42672" marB="42672" anchor="ctr"/>
                </a:tc>
                <a:extLst>
                  <a:ext uri="{0D108BD9-81ED-4DB2-BD59-A6C34878D82A}">
                    <a16:rowId xmlns:a16="http://schemas.microsoft.com/office/drawing/2014/main" val="4093831650"/>
                  </a:ext>
                </a:extLst>
              </a:tr>
              <a:tr h="368348">
                <a:tc>
                  <a:txBody>
                    <a:bodyPr/>
                    <a:lstStyle/>
                    <a:p>
                      <a:pPr algn="l"/>
                      <a:r>
                        <a:rPr lang="en-US" sz="1400" b="0" dirty="0">
                          <a:solidFill>
                            <a:schemeClr val="tx1"/>
                          </a:solidFill>
                          <a:latin typeface="+mn-lt"/>
                        </a:rPr>
                        <a:t>FY2022</a:t>
                      </a:r>
                      <a:r>
                        <a:rPr lang="en-US" sz="1400" b="0" kern="1200" baseline="0" dirty="0">
                          <a:solidFill>
                            <a:schemeClr val="tx1"/>
                          </a:solidFill>
                          <a:latin typeface="+mn-lt"/>
                          <a:ea typeface="+mn-ea"/>
                          <a:cs typeface="+mn-cs"/>
                        </a:rPr>
                        <a:t> Rural Demonstration Budget Neutrality Factor </a:t>
                      </a:r>
                      <a:r>
                        <a:rPr lang="en-US" sz="1400" b="0" kern="1200" baseline="0" dirty="0">
                          <a:solidFill>
                            <a:srgbClr val="FF0000"/>
                          </a:solidFill>
                          <a:latin typeface="+mn-lt"/>
                          <a:ea typeface="+mn-ea"/>
                          <a:cs typeface="+mn-cs"/>
                        </a:rPr>
                        <a:t>(-.07%)</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.999361</a:t>
                      </a:r>
                    </a:p>
                  </a:txBody>
                  <a:tcPr marL="102281" marR="102281" marT="42672" marB="42672" anchor="ctr"/>
                </a:tc>
                <a:tc>
                  <a:txBody>
                    <a:bodyPr/>
                    <a:lstStyle/>
                    <a:p>
                      <a:pPr marL="0" algn="ctr" defTabSz="457200" rtl="0" eaLnBrk="1" latinLnBrk="0" hangingPunct="1"/>
                      <a:r>
                        <a:rPr lang="en-US" sz="1400" b="0" kern="1200" dirty="0">
                          <a:solidFill>
                            <a:schemeClr val="tx1"/>
                          </a:solidFill>
                          <a:latin typeface="+mn-lt"/>
                          <a:ea typeface="+mn-ea"/>
                          <a:cs typeface="+mn-cs"/>
                        </a:rPr>
                        <a:t>.999361</a:t>
                      </a:r>
                    </a:p>
                  </a:txBody>
                  <a:tcPr marL="102281" marR="102281" marT="42672" marB="42672" anchor="ctr"/>
                </a:tc>
                <a:extLst>
                  <a:ext uri="{0D108BD9-81ED-4DB2-BD59-A6C34878D82A}">
                    <a16:rowId xmlns:a16="http://schemas.microsoft.com/office/drawing/2014/main" val="774200964"/>
                  </a:ext>
                </a:extLst>
              </a:tr>
              <a:tr h="32783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mn-lt"/>
                        </a:rPr>
                        <a:t>FY2022</a:t>
                      </a:r>
                      <a:r>
                        <a:rPr lang="en-US" sz="1400" b="0" kern="1200" dirty="0">
                          <a:solidFill>
                            <a:schemeClr val="tx1"/>
                          </a:solidFill>
                          <a:latin typeface="+mn-lt"/>
                          <a:ea typeface="+mn-ea"/>
                          <a:cs typeface="+mn-cs"/>
                        </a:rPr>
                        <a:t> Section</a:t>
                      </a:r>
                      <a:r>
                        <a:rPr lang="en-US" sz="1400" b="0" kern="1200" baseline="0" dirty="0">
                          <a:solidFill>
                            <a:schemeClr val="tx1"/>
                          </a:solidFill>
                          <a:latin typeface="+mn-lt"/>
                          <a:ea typeface="+mn-ea"/>
                          <a:cs typeface="+mn-cs"/>
                        </a:rPr>
                        <a:t>s 414 (MACRA) and 15005 of PL 114-255 (+.50%)</a:t>
                      </a:r>
                    </a:p>
                  </a:txBody>
                  <a:tcPr marL="102281" marR="102281" marT="42672" marB="42672"/>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mn-lt"/>
                          <a:ea typeface="+mn-ea"/>
                          <a:cs typeface="+mn-cs"/>
                        </a:rPr>
                        <a:t>1.005</a:t>
                      </a:r>
                    </a:p>
                  </a:txBody>
                  <a:tcPr marL="102281" marR="102281" marT="42672" marB="42672"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mn-lt"/>
                          <a:ea typeface="+mn-ea"/>
                          <a:cs typeface="+mn-cs"/>
                        </a:rPr>
                        <a:t>1.005</a:t>
                      </a:r>
                    </a:p>
                  </a:txBody>
                  <a:tcPr marL="102281" marR="102281" marT="42672" marB="42672" anchor="ctr"/>
                </a:tc>
                <a:extLst>
                  <a:ext uri="{0D108BD9-81ED-4DB2-BD59-A6C34878D82A}">
                    <a16:rowId xmlns:a16="http://schemas.microsoft.com/office/drawing/2014/main" val="1258405299"/>
                  </a:ext>
                </a:extLst>
              </a:tr>
              <a:tr h="52182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mn-lt"/>
                          <a:ea typeface="+mn-ea"/>
                          <a:cs typeface="+mn-cs"/>
                        </a:rPr>
                        <a:t>National Standardized Amount FY2022 DRG Payment Rate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1400" baseline="0" dirty="0">
                        <a:solidFill>
                          <a:srgbClr val="FF0000"/>
                        </a:solidFill>
                        <a:latin typeface="+mn-lt"/>
                      </a:endParaRPr>
                    </a:p>
                  </a:txBody>
                  <a:tcPr/>
                </a:tc>
                <a:tc>
                  <a:txBody>
                    <a:bodyPr/>
                    <a:lstStyle/>
                    <a:p>
                      <a:pPr marL="0" marR="0" lvl="0" indent="0" algn="ctr" defTabSz="884964"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mn-lt"/>
                          <a:ea typeface="+mn-ea"/>
                          <a:cs typeface="+mn-cs"/>
                        </a:rPr>
                        <a:t>$4,138.28</a:t>
                      </a:r>
                    </a:p>
                  </a:txBody>
                  <a:tcPr anchor="ctr"/>
                </a:tc>
                <a:tc>
                  <a:txBody>
                    <a:bodyPr/>
                    <a:lstStyle/>
                    <a:p>
                      <a:pPr marL="0" marR="0" lvl="0" indent="0" algn="ctr" defTabSz="884964"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mn-lt"/>
                          <a:ea typeface="+mn-ea"/>
                          <a:cs typeface="+mn-cs"/>
                        </a:rPr>
                        <a:t>$1,983.43</a:t>
                      </a:r>
                    </a:p>
                  </a:txBody>
                  <a:tcPr anchor="ctr"/>
                </a:tc>
                <a:extLst>
                  <a:ext uri="{0D108BD9-81ED-4DB2-BD59-A6C34878D82A}">
                    <a16:rowId xmlns:a16="http://schemas.microsoft.com/office/drawing/2014/main" val="3221894755"/>
                  </a:ext>
                </a:extLst>
              </a:tr>
            </a:tbl>
          </a:graphicData>
        </a:graphic>
      </p:graphicFrame>
    </p:spTree>
    <p:extLst>
      <p:ext uri="{BB962C8B-B14F-4D97-AF65-F5344CB8AC3E}">
        <p14:creationId xmlns:p14="http://schemas.microsoft.com/office/powerpoint/2010/main" val="2766055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C329414-D240-45E0-B8D4-30CE4AB87011}"/>
              </a:ext>
            </a:extLst>
          </p:cNvPr>
          <p:cNvSpPr>
            <a:spLocks noGrp="1"/>
          </p:cNvSpPr>
          <p:nvPr>
            <p:ph type="title"/>
          </p:nvPr>
        </p:nvSpPr>
        <p:spPr/>
        <p:txBody>
          <a:bodyPr/>
          <a:lstStyle/>
          <a:p>
            <a:r>
              <a:rPr lang="en-US" sz="3200" dirty="0"/>
              <a:t>Final FFY 2022 Update</a:t>
            </a:r>
          </a:p>
        </p:txBody>
      </p:sp>
      <p:sp>
        <p:nvSpPr>
          <p:cNvPr id="5" name="Slide Number Placeholder 4">
            <a:extLst>
              <a:ext uri="{FF2B5EF4-FFF2-40B4-BE49-F238E27FC236}">
                <a16:creationId xmlns:a16="http://schemas.microsoft.com/office/drawing/2014/main" id="{0B980F76-C14A-451D-B9B3-9C308EA092F9}"/>
              </a:ext>
            </a:extLst>
          </p:cNvPr>
          <p:cNvSpPr>
            <a:spLocks noGrp="1"/>
          </p:cNvSpPr>
          <p:nvPr>
            <p:ph type="sldNum" sz="quarter" idx="17"/>
          </p:nvPr>
        </p:nvSpPr>
        <p:spPr/>
        <p:txBody>
          <a:bodyPr/>
          <a:lstStyle/>
          <a:p>
            <a:fld id="{D80659BF-CB79-4A8E-8A5E-9707540CF6F7}" type="slidenum">
              <a:rPr lang="en-US" smtClean="0"/>
              <a:pPr/>
              <a:t>14</a:t>
            </a:fld>
            <a:endParaRPr lang="en-US" dirty="0"/>
          </a:p>
        </p:txBody>
      </p:sp>
      <p:graphicFrame>
        <p:nvGraphicFramePr>
          <p:cNvPr id="6" name="Content Placeholder 3">
            <a:extLst>
              <a:ext uri="{FF2B5EF4-FFF2-40B4-BE49-F238E27FC236}">
                <a16:creationId xmlns:a16="http://schemas.microsoft.com/office/drawing/2014/main" id="{90981A53-9464-47F8-AB7D-0C1F8BD47A5A}"/>
              </a:ext>
            </a:extLst>
          </p:cNvPr>
          <p:cNvGraphicFramePr>
            <a:graphicFrameLocks noGrp="1"/>
          </p:cNvGraphicFramePr>
          <p:nvPr>
            <p:ph sz="quarter" idx="15"/>
            <p:extLst>
              <p:ext uri="{D42A27DB-BD31-4B8C-83A1-F6EECF244321}">
                <p14:modId xmlns:p14="http://schemas.microsoft.com/office/powerpoint/2010/main" val="3462002863"/>
              </p:ext>
            </p:extLst>
          </p:nvPr>
        </p:nvGraphicFramePr>
        <p:xfrm>
          <a:off x="660401" y="1537074"/>
          <a:ext cx="9396896" cy="4152310"/>
        </p:xfrm>
        <a:graphic>
          <a:graphicData uri="http://schemas.openxmlformats.org/drawingml/2006/table">
            <a:tbl>
              <a:tblPr firstRow="1" bandRow="1">
                <a:tableStyleId>{5C22544A-7EE6-4342-B048-85BDC9FD1C3A}</a:tableStyleId>
              </a:tblPr>
              <a:tblGrid>
                <a:gridCol w="2920999">
                  <a:extLst>
                    <a:ext uri="{9D8B030D-6E8A-4147-A177-3AD203B41FA5}">
                      <a16:colId xmlns:a16="http://schemas.microsoft.com/office/drawing/2014/main" val="20000"/>
                    </a:ext>
                  </a:extLst>
                </a:gridCol>
                <a:gridCol w="1676400">
                  <a:extLst>
                    <a:ext uri="{9D8B030D-6E8A-4147-A177-3AD203B41FA5}">
                      <a16:colId xmlns:a16="http://schemas.microsoft.com/office/drawing/2014/main" val="20001"/>
                    </a:ext>
                  </a:extLst>
                </a:gridCol>
                <a:gridCol w="1685925">
                  <a:extLst>
                    <a:ext uri="{9D8B030D-6E8A-4147-A177-3AD203B41FA5}">
                      <a16:colId xmlns:a16="http://schemas.microsoft.com/office/drawing/2014/main" val="20002"/>
                    </a:ext>
                  </a:extLst>
                </a:gridCol>
                <a:gridCol w="1609725">
                  <a:extLst>
                    <a:ext uri="{9D8B030D-6E8A-4147-A177-3AD203B41FA5}">
                      <a16:colId xmlns:a16="http://schemas.microsoft.com/office/drawing/2014/main" val="20003"/>
                    </a:ext>
                  </a:extLst>
                </a:gridCol>
                <a:gridCol w="1503847">
                  <a:extLst>
                    <a:ext uri="{9D8B030D-6E8A-4147-A177-3AD203B41FA5}">
                      <a16:colId xmlns:a16="http://schemas.microsoft.com/office/drawing/2014/main" val="20004"/>
                    </a:ext>
                  </a:extLst>
                </a:gridCol>
              </a:tblGrid>
              <a:tr h="1357531">
                <a:tc>
                  <a:txBody>
                    <a:bodyPr/>
                    <a:lstStyle/>
                    <a:p>
                      <a:pPr algn="ctr"/>
                      <a:endParaRPr lang="en-US" sz="1600" dirty="0">
                        <a:solidFill>
                          <a:schemeClr val="bg1"/>
                        </a:solidFill>
                        <a:latin typeface="+mn-lt"/>
                      </a:endParaRPr>
                    </a:p>
                  </a:txBody>
                  <a:tcPr marL="102599" marR="102599" marT="38686" marB="38686" anchor="ctr"/>
                </a:tc>
                <a:tc>
                  <a:txBody>
                    <a:bodyPr/>
                    <a:lstStyle/>
                    <a:p>
                      <a:pPr algn="ctr"/>
                      <a:r>
                        <a:rPr lang="en-US" sz="1600" dirty="0">
                          <a:solidFill>
                            <a:schemeClr val="bg1"/>
                          </a:solidFill>
                          <a:latin typeface="+mn-lt"/>
                        </a:rPr>
                        <a:t>Quality Data Submitted and Meaningful User</a:t>
                      </a:r>
                    </a:p>
                  </a:txBody>
                  <a:tcPr marL="102599" marR="102599" marT="38686" marB="38686" anchor="ctr"/>
                </a:tc>
                <a:tc>
                  <a:txBody>
                    <a:bodyPr/>
                    <a:lstStyle/>
                    <a:p>
                      <a:pPr algn="ctr"/>
                      <a:r>
                        <a:rPr lang="en-US" sz="1600" dirty="0">
                          <a:solidFill>
                            <a:schemeClr val="bg1"/>
                          </a:solidFill>
                          <a:latin typeface="+mn-lt"/>
                        </a:rPr>
                        <a:t>Quality Data Submitted</a:t>
                      </a:r>
                      <a:r>
                        <a:rPr lang="en-US" sz="1600" baseline="0" dirty="0">
                          <a:solidFill>
                            <a:schemeClr val="bg1"/>
                          </a:solidFill>
                          <a:latin typeface="+mn-lt"/>
                        </a:rPr>
                        <a:t> / NOT a Meaningful User</a:t>
                      </a:r>
                      <a:endParaRPr lang="en-US" sz="1600" dirty="0">
                        <a:solidFill>
                          <a:schemeClr val="bg1"/>
                        </a:solidFill>
                        <a:latin typeface="+mn-lt"/>
                      </a:endParaRPr>
                    </a:p>
                  </a:txBody>
                  <a:tcPr marL="102599" marR="102599" marT="38686" marB="38686" anchor="ctr"/>
                </a:tc>
                <a:tc>
                  <a:txBody>
                    <a:bodyPr/>
                    <a:lstStyle/>
                    <a:p>
                      <a:pPr algn="ctr"/>
                      <a:r>
                        <a:rPr lang="en-US" sz="1600" dirty="0">
                          <a:solidFill>
                            <a:schemeClr val="bg1"/>
                          </a:solidFill>
                          <a:latin typeface="+mn-lt"/>
                        </a:rPr>
                        <a:t>Quality Data</a:t>
                      </a:r>
                      <a:r>
                        <a:rPr lang="en-US" sz="1600" baseline="0" dirty="0">
                          <a:solidFill>
                            <a:schemeClr val="bg1"/>
                          </a:solidFill>
                          <a:latin typeface="+mn-lt"/>
                        </a:rPr>
                        <a:t> NOT Submitted / Meets Meaningful Use</a:t>
                      </a:r>
                      <a:endParaRPr lang="en-US" sz="1600" dirty="0">
                        <a:solidFill>
                          <a:schemeClr val="bg1"/>
                        </a:solidFill>
                        <a:latin typeface="+mn-lt"/>
                      </a:endParaRPr>
                    </a:p>
                  </a:txBody>
                  <a:tcPr marL="102599" marR="102599" marT="38686" marB="38686" anchor="ctr"/>
                </a:tc>
                <a:tc>
                  <a:txBody>
                    <a:bodyPr/>
                    <a:lstStyle/>
                    <a:p>
                      <a:pPr algn="ctr"/>
                      <a:r>
                        <a:rPr lang="en-US" sz="1600" dirty="0">
                          <a:solidFill>
                            <a:schemeClr val="bg1"/>
                          </a:solidFill>
                          <a:latin typeface="+mn-lt"/>
                        </a:rPr>
                        <a:t>Quality Data NOT Submitted / NOT a Meaningful</a:t>
                      </a:r>
                      <a:r>
                        <a:rPr lang="en-US" sz="1600" baseline="0" dirty="0">
                          <a:solidFill>
                            <a:schemeClr val="bg1"/>
                          </a:solidFill>
                          <a:latin typeface="+mn-lt"/>
                        </a:rPr>
                        <a:t> User</a:t>
                      </a:r>
                      <a:endParaRPr lang="en-US" sz="1600" dirty="0">
                        <a:solidFill>
                          <a:schemeClr val="bg1"/>
                        </a:solidFill>
                        <a:latin typeface="+mn-lt"/>
                      </a:endParaRPr>
                    </a:p>
                  </a:txBody>
                  <a:tcPr marL="102599" marR="102599" marT="38686" marB="38686" anchor="ctr"/>
                </a:tc>
                <a:extLst>
                  <a:ext uri="{0D108BD9-81ED-4DB2-BD59-A6C34878D82A}">
                    <a16:rowId xmlns:a16="http://schemas.microsoft.com/office/drawing/2014/main" val="10000"/>
                  </a:ext>
                </a:extLst>
              </a:tr>
              <a:tr h="504091">
                <a:tc>
                  <a:txBody>
                    <a:bodyPr/>
                    <a:lstStyle/>
                    <a:p>
                      <a:pPr algn="ctr"/>
                      <a:r>
                        <a:rPr lang="en-US" sz="1600" dirty="0">
                          <a:solidFill>
                            <a:schemeClr val="tx1"/>
                          </a:solidFill>
                          <a:latin typeface="+mn-lt"/>
                        </a:rPr>
                        <a:t>MB</a:t>
                      </a:r>
                      <a:r>
                        <a:rPr lang="en-US" sz="1600" baseline="0" dirty="0">
                          <a:solidFill>
                            <a:schemeClr val="tx1"/>
                          </a:solidFill>
                          <a:latin typeface="+mn-lt"/>
                        </a:rPr>
                        <a:t> “Rate of Increase”</a:t>
                      </a:r>
                      <a:endParaRPr lang="en-US" sz="1600" dirty="0">
                        <a:solidFill>
                          <a:schemeClr val="tx1"/>
                        </a:solidFill>
                        <a:latin typeface="+mn-lt"/>
                      </a:endParaRPr>
                    </a:p>
                  </a:txBody>
                  <a:tcPr marL="102599" marR="102599" marT="38686" marB="38686" anchor="ctr"/>
                </a:tc>
                <a:tc>
                  <a:txBody>
                    <a:bodyPr/>
                    <a:lstStyle/>
                    <a:p>
                      <a:pPr algn="r"/>
                      <a:r>
                        <a:rPr lang="en-US" sz="1600" dirty="0">
                          <a:solidFill>
                            <a:schemeClr val="tx1"/>
                          </a:solidFill>
                          <a:latin typeface="+mn-lt"/>
                        </a:rPr>
                        <a:t>2.7%</a:t>
                      </a:r>
                    </a:p>
                  </a:txBody>
                  <a:tcPr marL="102599" marR="102599" marT="38686" marB="38686" anchor="ctr"/>
                </a:tc>
                <a:tc>
                  <a:txBody>
                    <a:bodyPr/>
                    <a:lstStyle/>
                    <a:p>
                      <a:pPr algn="r"/>
                      <a:r>
                        <a:rPr lang="en-US" sz="1600" dirty="0">
                          <a:solidFill>
                            <a:schemeClr val="tx1"/>
                          </a:solidFill>
                          <a:latin typeface="+mn-lt"/>
                        </a:rPr>
                        <a:t>2.7%</a:t>
                      </a:r>
                    </a:p>
                  </a:txBody>
                  <a:tcPr marL="102599" marR="102599" marT="38686" marB="38686" anchor="ctr"/>
                </a:tc>
                <a:tc>
                  <a:txBody>
                    <a:bodyPr/>
                    <a:lstStyle/>
                    <a:p>
                      <a:pPr algn="r"/>
                      <a:r>
                        <a:rPr lang="en-US" sz="1600" dirty="0">
                          <a:solidFill>
                            <a:schemeClr val="tx1"/>
                          </a:solidFill>
                          <a:latin typeface="+mn-lt"/>
                        </a:rPr>
                        <a:t>2.7%</a:t>
                      </a:r>
                    </a:p>
                  </a:txBody>
                  <a:tcPr marL="102599" marR="102599" marT="38686" marB="38686" anchor="ctr"/>
                </a:tc>
                <a:tc>
                  <a:txBody>
                    <a:bodyPr/>
                    <a:lstStyle/>
                    <a:p>
                      <a:pPr algn="r"/>
                      <a:r>
                        <a:rPr lang="en-US" sz="1600" dirty="0">
                          <a:solidFill>
                            <a:schemeClr val="tx1"/>
                          </a:solidFill>
                          <a:latin typeface="+mn-lt"/>
                        </a:rPr>
                        <a:t>2.7%</a:t>
                      </a:r>
                    </a:p>
                  </a:txBody>
                  <a:tcPr marL="102599" marR="102599" marT="38686" marB="38686" anchor="ctr"/>
                </a:tc>
                <a:extLst>
                  <a:ext uri="{0D108BD9-81ED-4DB2-BD59-A6C34878D82A}">
                    <a16:rowId xmlns:a16="http://schemas.microsoft.com/office/drawing/2014/main" val="10001"/>
                  </a:ext>
                </a:extLst>
              </a:tr>
              <a:tr h="504092">
                <a:tc>
                  <a:txBody>
                    <a:bodyPr/>
                    <a:lstStyle/>
                    <a:p>
                      <a:pPr algn="ctr"/>
                      <a:r>
                        <a:rPr lang="en-US" sz="1600" dirty="0">
                          <a:solidFill>
                            <a:schemeClr val="tx1"/>
                          </a:solidFill>
                          <a:latin typeface="+mn-lt"/>
                        </a:rPr>
                        <a:t>Failure to submit Quality Data</a:t>
                      </a:r>
                    </a:p>
                  </a:txBody>
                  <a:tcPr marL="102599" marR="102599" marT="38686" marB="38686" anchor="ctr"/>
                </a:tc>
                <a:tc>
                  <a:txBody>
                    <a:bodyPr/>
                    <a:lstStyle/>
                    <a:p>
                      <a:pPr algn="r"/>
                      <a:r>
                        <a:rPr lang="en-US" sz="1600" dirty="0">
                          <a:solidFill>
                            <a:schemeClr val="tx1"/>
                          </a:solidFill>
                          <a:latin typeface="+mn-lt"/>
                        </a:rPr>
                        <a:t>0.00</a:t>
                      </a:r>
                    </a:p>
                  </a:txBody>
                  <a:tcPr marL="102599" marR="102599" marT="38686" marB="38686" anchor="ctr"/>
                </a:tc>
                <a:tc>
                  <a:txBody>
                    <a:bodyPr/>
                    <a:lstStyle/>
                    <a:p>
                      <a:pPr algn="r"/>
                      <a:r>
                        <a:rPr lang="en-US" sz="1600" dirty="0">
                          <a:solidFill>
                            <a:schemeClr val="tx1"/>
                          </a:solidFill>
                          <a:latin typeface="+mn-lt"/>
                        </a:rPr>
                        <a:t>0.00</a:t>
                      </a:r>
                    </a:p>
                  </a:txBody>
                  <a:tcPr marL="102599" marR="102599" marT="38686" marB="38686" anchor="ctr"/>
                </a:tc>
                <a:tc>
                  <a:txBody>
                    <a:bodyPr/>
                    <a:lstStyle/>
                    <a:p>
                      <a:pPr algn="r"/>
                      <a:r>
                        <a:rPr lang="en-US" sz="1600" dirty="0">
                          <a:solidFill>
                            <a:srgbClr val="FF0000"/>
                          </a:solidFill>
                          <a:latin typeface="+mn-lt"/>
                        </a:rPr>
                        <a:t>-0.675</a:t>
                      </a:r>
                    </a:p>
                  </a:txBody>
                  <a:tcPr marL="102599" marR="102599" marT="38686" marB="38686" anchor="ctr"/>
                </a:tc>
                <a:tc>
                  <a:txBody>
                    <a:bodyPr/>
                    <a:lstStyle/>
                    <a:p>
                      <a:pPr algn="r"/>
                      <a:r>
                        <a:rPr lang="en-US" sz="1600" dirty="0">
                          <a:solidFill>
                            <a:srgbClr val="FF0000"/>
                          </a:solidFill>
                          <a:latin typeface="+mn-lt"/>
                        </a:rPr>
                        <a:t>-0.675</a:t>
                      </a:r>
                    </a:p>
                  </a:txBody>
                  <a:tcPr marL="102599" marR="102599" marT="38686" marB="38686" anchor="ctr"/>
                </a:tc>
                <a:extLst>
                  <a:ext uri="{0D108BD9-81ED-4DB2-BD59-A6C34878D82A}">
                    <a16:rowId xmlns:a16="http://schemas.microsoft.com/office/drawing/2014/main" val="10002"/>
                  </a:ext>
                </a:extLst>
              </a:tr>
              <a:tr h="504092">
                <a:tc>
                  <a:txBody>
                    <a:bodyPr/>
                    <a:lstStyle/>
                    <a:p>
                      <a:pPr algn="ctr"/>
                      <a:r>
                        <a:rPr lang="en-US" sz="1600" dirty="0">
                          <a:solidFill>
                            <a:schemeClr val="tx1"/>
                          </a:solidFill>
                          <a:latin typeface="+mn-lt"/>
                        </a:rPr>
                        <a:t>Failure to meet Meaningful Use</a:t>
                      </a:r>
                    </a:p>
                  </a:txBody>
                  <a:tcPr marL="102599" marR="102599" marT="38686" marB="38686" anchor="ctr"/>
                </a:tc>
                <a:tc>
                  <a:txBody>
                    <a:bodyPr/>
                    <a:lstStyle/>
                    <a:p>
                      <a:pPr algn="r"/>
                      <a:r>
                        <a:rPr lang="en-US" sz="1600" dirty="0">
                          <a:solidFill>
                            <a:schemeClr val="tx1"/>
                          </a:solidFill>
                          <a:latin typeface="+mn-lt"/>
                        </a:rPr>
                        <a:t>0.00</a:t>
                      </a:r>
                    </a:p>
                  </a:txBody>
                  <a:tcPr marL="102599" marR="102599" marT="38686" marB="38686" anchor="ctr"/>
                </a:tc>
                <a:tc>
                  <a:txBody>
                    <a:bodyPr/>
                    <a:lstStyle/>
                    <a:p>
                      <a:pPr algn="r"/>
                      <a:r>
                        <a:rPr lang="en-US" sz="1600" dirty="0">
                          <a:solidFill>
                            <a:srgbClr val="FF0000"/>
                          </a:solidFill>
                          <a:latin typeface="+mn-lt"/>
                        </a:rPr>
                        <a:t>-2.025</a:t>
                      </a:r>
                    </a:p>
                  </a:txBody>
                  <a:tcPr marL="102599" marR="102599" marT="38686" marB="38686" anchor="ctr"/>
                </a:tc>
                <a:tc>
                  <a:txBody>
                    <a:bodyPr/>
                    <a:lstStyle/>
                    <a:p>
                      <a:pPr algn="r"/>
                      <a:r>
                        <a:rPr lang="en-US" sz="1600" dirty="0">
                          <a:solidFill>
                            <a:schemeClr val="tx1"/>
                          </a:solidFill>
                          <a:latin typeface="+mn-lt"/>
                        </a:rPr>
                        <a:t>0.00</a:t>
                      </a:r>
                    </a:p>
                  </a:txBody>
                  <a:tcPr marL="102599" marR="102599" marT="38686" marB="38686" anchor="ctr"/>
                </a:tc>
                <a:tc>
                  <a:txBody>
                    <a:bodyPr/>
                    <a:lstStyle/>
                    <a:p>
                      <a:pPr algn="r"/>
                      <a:r>
                        <a:rPr lang="en-US" sz="1600" dirty="0">
                          <a:solidFill>
                            <a:srgbClr val="FF0000"/>
                          </a:solidFill>
                          <a:latin typeface="+mn-lt"/>
                        </a:rPr>
                        <a:t>-2.025</a:t>
                      </a:r>
                    </a:p>
                  </a:txBody>
                  <a:tcPr marL="102599" marR="102599" marT="38686" marB="38686" anchor="ctr"/>
                </a:tc>
                <a:extLst>
                  <a:ext uri="{0D108BD9-81ED-4DB2-BD59-A6C34878D82A}">
                    <a16:rowId xmlns:a16="http://schemas.microsoft.com/office/drawing/2014/main" val="10003"/>
                  </a:ext>
                </a:extLst>
              </a:tr>
              <a:tr h="290732">
                <a:tc>
                  <a:txBody>
                    <a:bodyPr/>
                    <a:lstStyle/>
                    <a:p>
                      <a:pPr algn="ctr"/>
                      <a:r>
                        <a:rPr lang="en-US" sz="1600" dirty="0">
                          <a:solidFill>
                            <a:schemeClr val="tx1"/>
                          </a:solidFill>
                          <a:latin typeface="+mn-lt"/>
                        </a:rPr>
                        <a:t>MFP Adjustment</a:t>
                      </a:r>
                    </a:p>
                  </a:txBody>
                  <a:tcPr marL="102599" marR="102599" marT="38686" marB="38686" anchor="ctr"/>
                </a:tc>
                <a:tc>
                  <a:txBody>
                    <a:bodyPr/>
                    <a:lstStyle/>
                    <a:p>
                      <a:pPr algn="r"/>
                      <a:r>
                        <a:rPr lang="en-US" sz="1600" dirty="0">
                          <a:solidFill>
                            <a:srgbClr val="FF0000"/>
                          </a:solidFill>
                          <a:latin typeface="+mn-lt"/>
                        </a:rPr>
                        <a:t>-0.7</a:t>
                      </a:r>
                    </a:p>
                  </a:txBody>
                  <a:tcPr marL="102599" marR="102599" marT="38686" marB="38686" anchor="ctr"/>
                </a:tc>
                <a:tc>
                  <a:txBody>
                    <a:bodyPr/>
                    <a:lstStyle/>
                    <a:p>
                      <a:pPr algn="r"/>
                      <a:r>
                        <a:rPr lang="en-US" sz="1600" dirty="0">
                          <a:solidFill>
                            <a:srgbClr val="FF0000"/>
                          </a:solidFill>
                          <a:latin typeface="+mn-lt"/>
                        </a:rPr>
                        <a:t>-0.7</a:t>
                      </a:r>
                    </a:p>
                  </a:txBody>
                  <a:tcPr marL="102599" marR="102599" marT="38686" marB="38686" anchor="ctr"/>
                </a:tc>
                <a:tc>
                  <a:txBody>
                    <a:bodyPr/>
                    <a:lstStyle/>
                    <a:p>
                      <a:pPr algn="r"/>
                      <a:r>
                        <a:rPr lang="en-US" sz="1600" dirty="0">
                          <a:solidFill>
                            <a:srgbClr val="FF0000"/>
                          </a:solidFill>
                          <a:latin typeface="+mn-lt"/>
                        </a:rPr>
                        <a:t>-0.7</a:t>
                      </a:r>
                    </a:p>
                  </a:txBody>
                  <a:tcPr marL="102599" marR="102599" marT="38686" marB="38686" anchor="ctr"/>
                </a:tc>
                <a:tc>
                  <a:txBody>
                    <a:bodyPr/>
                    <a:lstStyle/>
                    <a:p>
                      <a:pPr algn="r"/>
                      <a:r>
                        <a:rPr lang="en-US" sz="1600" dirty="0">
                          <a:solidFill>
                            <a:srgbClr val="FF0000"/>
                          </a:solidFill>
                          <a:latin typeface="+mn-lt"/>
                        </a:rPr>
                        <a:t>-0.7</a:t>
                      </a:r>
                    </a:p>
                  </a:txBody>
                  <a:tcPr marL="102599" marR="102599" marT="38686" marB="38686" anchor="ctr"/>
                </a:tc>
                <a:extLst>
                  <a:ext uri="{0D108BD9-81ED-4DB2-BD59-A6C34878D82A}">
                    <a16:rowId xmlns:a16="http://schemas.microsoft.com/office/drawing/2014/main" val="10004"/>
                  </a:ext>
                </a:extLst>
              </a:tr>
              <a:tr h="717451">
                <a:tc>
                  <a:txBody>
                    <a:bodyPr/>
                    <a:lstStyle/>
                    <a:p>
                      <a:pPr algn="ctr"/>
                      <a:r>
                        <a:rPr lang="en-US" sz="1600" b="1" i="1" dirty="0">
                          <a:solidFill>
                            <a:schemeClr val="tx1"/>
                          </a:solidFill>
                          <a:latin typeface="+mn-lt"/>
                        </a:rPr>
                        <a:t>Net Percent Increase/</a:t>
                      </a:r>
                      <a:r>
                        <a:rPr lang="en-US" sz="1600" b="1" i="1" dirty="0">
                          <a:solidFill>
                            <a:srgbClr val="FF0000"/>
                          </a:solidFill>
                          <a:latin typeface="+mn-lt"/>
                        </a:rPr>
                        <a:t>Decrease</a:t>
                      </a:r>
                    </a:p>
                  </a:txBody>
                  <a:tcPr marL="102599" marR="102599" marT="38686" marB="38686" anchor="ctr"/>
                </a:tc>
                <a:tc>
                  <a:txBody>
                    <a:bodyPr/>
                    <a:lstStyle/>
                    <a:p>
                      <a:pPr algn="r"/>
                      <a:r>
                        <a:rPr lang="en-US" sz="1600" b="1" i="1" dirty="0">
                          <a:solidFill>
                            <a:schemeClr val="tx1"/>
                          </a:solidFill>
                          <a:latin typeface="+mn-lt"/>
                        </a:rPr>
                        <a:t>2.0%</a:t>
                      </a:r>
                    </a:p>
                  </a:txBody>
                  <a:tcPr marL="102599" marR="102599" marT="38686" marB="38686" anchor="ctr"/>
                </a:tc>
                <a:tc>
                  <a:txBody>
                    <a:bodyPr/>
                    <a:lstStyle/>
                    <a:p>
                      <a:pPr algn="r"/>
                      <a:r>
                        <a:rPr lang="en-US" sz="1600" b="1" i="1" dirty="0">
                          <a:solidFill>
                            <a:srgbClr val="FF0000"/>
                          </a:solidFill>
                          <a:latin typeface="+mn-lt"/>
                        </a:rPr>
                        <a:t>-.025%</a:t>
                      </a:r>
                    </a:p>
                  </a:txBody>
                  <a:tcPr marL="102599" marR="102599" marT="38686" marB="38686" anchor="ctr"/>
                </a:tc>
                <a:tc>
                  <a:txBody>
                    <a:bodyPr/>
                    <a:lstStyle/>
                    <a:p>
                      <a:pPr algn="r"/>
                      <a:r>
                        <a:rPr lang="en-US" sz="1600" b="1" i="1" dirty="0">
                          <a:solidFill>
                            <a:schemeClr val="tx1"/>
                          </a:solidFill>
                          <a:latin typeface="+mn-lt"/>
                        </a:rPr>
                        <a:t>1.325%</a:t>
                      </a:r>
                    </a:p>
                  </a:txBody>
                  <a:tcPr marL="102599" marR="102599" marT="38686" marB="38686" anchor="ctr"/>
                </a:tc>
                <a:tc>
                  <a:txBody>
                    <a:bodyPr/>
                    <a:lstStyle/>
                    <a:p>
                      <a:pPr algn="r"/>
                      <a:r>
                        <a:rPr lang="en-US" sz="1600" b="1" i="1" dirty="0">
                          <a:solidFill>
                            <a:srgbClr val="FF0000"/>
                          </a:solidFill>
                          <a:latin typeface="+mn-lt"/>
                        </a:rPr>
                        <a:t>-0.70%</a:t>
                      </a:r>
                    </a:p>
                  </a:txBody>
                  <a:tcPr marL="102599" marR="102599" marT="38686" marB="38686"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106073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7B0BDE2-C14F-4DF5-9F8D-90B85024365A}"/>
              </a:ext>
            </a:extLst>
          </p:cNvPr>
          <p:cNvSpPr>
            <a:spLocks noGrp="1"/>
          </p:cNvSpPr>
          <p:nvPr>
            <p:ph type="title"/>
          </p:nvPr>
        </p:nvSpPr>
        <p:spPr/>
        <p:txBody>
          <a:bodyPr/>
          <a:lstStyle/>
          <a:p>
            <a:r>
              <a:rPr lang="en-US" sz="3200" dirty="0">
                <a:solidFill>
                  <a:srgbClr val="0E3837"/>
                </a:solidFill>
              </a:rPr>
              <a:t>Annual Recalibration</a:t>
            </a:r>
            <a:endParaRPr lang="en-US" sz="3200" dirty="0"/>
          </a:p>
        </p:txBody>
      </p:sp>
      <p:sp>
        <p:nvSpPr>
          <p:cNvPr id="5" name="Slide Number Placeholder 4">
            <a:extLst>
              <a:ext uri="{FF2B5EF4-FFF2-40B4-BE49-F238E27FC236}">
                <a16:creationId xmlns:a16="http://schemas.microsoft.com/office/drawing/2014/main" id="{B76C7DF5-0148-4362-95E2-E1931CAE63D9}"/>
              </a:ext>
            </a:extLst>
          </p:cNvPr>
          <p:cNvSpPr>
            <a:spLocks noGrp="1"/>
          </p:cNvSpPr>
          <p:nvPr>
            <p:ph type="sldNum" sz="quarter" idx="17"/>
          </p:nvPr>
        </p:nvSpPr>
        <p:spPr/>
        <p:txBody>
          <a:bodyPr/>
          <a:lstStyle/>
          <a:p>
            <a:fld id="{D80659BF-CB79-4A8E-8A5E-9707540CF6F7}" type="slidenum">
              <a:rPr lang="en-US" smtClean="0"/>
              <a:pPr/>
              <a:t>15</a:t>
            </a:fld>
            <a:endParaRPr lang="en-US" dirty="0"/>
          </a:p>
        </p:txBody>
      </p:sp>
      <p:sp>
        <p:nvSpPr>
          <p:cNvPr id="6" name="Content Placeholder 2">
            <a:extLst>
              <a:ext uri="{FF2B5EF4-FFF2-40B4-BE49-F238E27FC236}">
                <a16:creationId xmlns:a16="http://schemas.microsoft.com/office/drawing/2014/main" id="{9AC30C4E-1B88-4107-9F7E-901DFC6E6873}"/>
              </a:ext>
            </a:extLst>
          </p:cNvPr>
          <p:cNvSpPr>
            <a:spLocks noGrp="1"/>
          </p:cNvSpPr>
          <p:nvPr>
            <p:ph sz="quarter" idx="15"/>
          </p:nvPr>
        </p:nvSpPr>
        <p:spPr>
          <a:xfrm>
            <a:off x="660401" y="1828800"/>
            <a:ext cx="10058400" cy="4187952"/>
          </a:xfrm>
        </p:spPr>
        <p:txBody>
          <a:bodyPr>
            <a:noAutofit/>
          </a:bodyPr>
          <a:lstStyle/>
          <a:p>
            <a:pPr marL="457200" indent="-457200">
              <a:spcBef>
                <a:spcPts val="600"/>
              </a:spcBef>
              <a:spcAft>
                <a:spcPts val="600"/>
              </a:spcAft>
              <a:buFont typeface="Wingdings" panose="05000000000000000000" pitchFamily="2" charset="2"/>
              <a:buChar char="Ø"/>
            </a:pPr>
            <a:r>
              <a:rPr lang="en-US" sz="1800" dirty="0">
                <a:solidFill>
                  <a:srgbClr val="0E3837"/>
                </a:solidFill>
              </a:rPr>
              <a:t>DRG weights re-calibrated on annual basis using claims data and cost report data</a:t>
            </a:r>
          </a:p>
          <a:p>
            <a:pPr marL="804672" lvl="4" indent="-347472">
              <a:lnSpc>
                <a:spcPct val="100000"/>
              </a:lnSpc>
              <a:spcBef>
                <a:spcPts val="600"/>
              </a:spcBef>
              <a:spcAft>
                <a:spcPts val="600"/>
              </a:spcAft>
              <a:defRPr/>
            </a:pPr>
            <a:r>
              <a:rPr lang="en-US" sz="1600" dirty="0"/>
              <a:t>Claims data from MedPAR file for 10/1/2018 – 9/30/2019 received thru 12/31/2020</a:t>
            </a:r>
          </a:p>
          <a:p>
            <a:pPr marL="804672" lvl="4" indent="-347472">
              <a:lnSpc>
                <a:spcPct val="100000"/>
              </a:lnSpc>
              <a:spcBef>
                <a:spcPts val="600"/>
              </a:spcBef>
              <a:spcAft>
                <a:spcPts val="600"/>
              </a:spcAft>
              <a:defRPr/>
            </a:pPr>
            <a:r>
              <a:rPr lang="en-US" sz="1600" dirty="0"/>
              <a:t>Excludes Medicare managed care claims, critical access hospitals</a:t>
            </a:r>
          </a:p>
          <a:p>
            <a:pPr marL="804672" lvl="4" indent="-347472">
              <a:lnSpc>
                <a:spcPct val="100000"/>
              </a:lnSpc>
              <a:spcBef>
                <a:spcPts val="600"/>
              </a:spcBef>
              <a:spcAft>
                <a:spcPts val="600"/>
              </a:spcAft>
              <a:defRPr/>
            </a:pPr>
            <a:r>
              <a:rPr lang="en-US" sz="1600" dirty="0"/>
              <a:t>FFY 2019 cost report data from 12/31/2018 HCRIS data file; D</a:t>
            </a:r>
            <a:r>
              <a:rPr lang="en-US" sz="1600" dirty="0">
                <a:cs typeface="+mn-cs"/>
              </a:rPr>
              <a:t>ata is typically 3 years prior to IPPS fiscal year</a:t>
            </a:r>
          </a:p>
          <a:p>
            <a:pPr marL="457200" indent="-457200">
              <a:spcBef>
                <a:spcPts val="600"/>
              </a:spcBef>
              <a:spcAft>
                <a:spcPts val="600"/>
              </a:spcAft>
              <a:buFont typeface="Wingdings" panose="05000000000000000000" pitchFamily="2" charset="2"/>
              <a:buChar char="Ø"/>
            </a:pPr>
            <a:r>
              <a:rPr lang="en-US" sz="1800" dirty="0">
                <a:solidFill>
                  <a:srgbClr val="0E3837"/>
                </a:solidFill>
              </a:rPr>
              <a:t>Reset costly HAC claims to force claims into higher severity DRGs, as HAC claims generate lower payments</a:t>
            </a:r>
          </a:p>
          <a:p>
            <a:pPr marL="457200" indent="-457200">
              <a:spcBef>
                <a:spcPts val="600"/>
              </a:spcBef>
              <a:spcAft>
                <a:spcPts val="600"/>
              </a:spcAft>
              <a:buFont typeface="Wingdings" panose="05000000000000000000" pitchFamily="2" charset="2"/>
              <a:buChar char="Ø"/>
            </a:pPr>
            <a:r>
              <a:rPr lang="en-US" sz="1800" dirty="0">
                <a:solidFill>
                  <a:srgbClr val="0E3837"/>
                </a:solidFill>
              </a:rPr>
              <a:t>MedPAR data trimmed to remove statistical outliers, incomplete claims</a:t>
            </a:r>
          </a:p>
          <a:p>
            <a:pPr marL="804672" lvl="4" indent="-347472">
              <a:lnSpc>
                <a:spcPct val="100000"/>
              </a:lnSpc>
              <a:spcBef>
                <a:spcPts val="600"/>
              </a:spcBef>
              <a:spcAft>
                <a:spcPts val="600"/>
              </a:spcAft>
            </a:pPr>
            <a:r>
              <a:rPr lang="en-US" sz="1600" dirty="0"/>
              <a:t>Once trimmed, charges applied to cost to charge ratios from cost report to determine “cost” of services (see next slide)</a:t>
            </a:r>
          </a:p>
          <a:p>
            <a:pPr marL="767538" lvl="4" indent="-457200">
              <a:lnSpc>
                <a:spcPct val="100000"/>
              </a:lnSpc>
              <a:spcBef>
                <a:spcPts val="600"/>
              </a:spcBef>
              <a:spcAft>
                <a:spcPts val="600"/>
              </a:spcAft>
              <a:buFont typeface="Arial" panose="020B0604020202020204" pitchFamily="34" charset="0"/>
              <a:buChar char="•"/>
            </a:pPr>
            <a:endParaRPr lang="en-US" sz="1600" dirty="0"/>
          </a:p>
        </p:txBody>
      </p:sp>
    </p:spTree>
    <p:extLst>
      <p:ext uri="{BB962C8B-B14F-4D97-AF65-F5344CB8AC3E}">
        <p14:creationId xmlns:p14="http://schemas.microsoft.com/office/powerpoint/2010/main" val="2674476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1DBDA2-44D1-455A-A415-3C8FD0C1E9A8}"/>
              </a:ext>
            </a:extLst>
          </p:cNvPr>
          <p:cNvSpPr>
            <a:spLocks noGrp="1"/>
          </p:cNvSpPr>
          <p:nvPr>
            <p:ph type="title"/>
          </p:nvPr>
        </p:nvSpPr>
        <p:spPr/>
        <p:txBody>
          <a:bodyPr/>
          <a:lstStyle/>
          <a:p>
            <a:r>
              <a:rPr lang="en-US" sz="3200" dirty="0"/>
              <a:t>IPPS Payment Methodology</a:t>
            </a:r>
          </a:p>
        </p:txBody>
      </p:sp>
      <p:sp>
        <p:nvSpPr>
          <p:cNvPr id="5" name="Slide Number Placeholder 4">
            <a:extLst>
              <a:ext uri="{FF2B5EF4-FFF2-40B4-BE49-F238E27FC236}">
                <a16:creationId xmlns:a16="http://schemas.microsoft.com/office/drawing/2014/main" id="{0FCACDED-5EBC-4DC0-89F1-6DB8F32BB6FA}"/>
              </a:ext>
            </a:extLst>
          </p:cNvPr>
          <p:cNvSpPr>
            <a:spLocks noGrp="1"/>
          </p:cNvSpPr>
          <p:nvPr>
            <p:ph type="sldNum" sz="quarter" idx="17"/>
          </p:nvPr>
        </p:nvSpPr>
        <p:spPr/>
        <p:txBody>
          <a:bodyPr/>
          <a:lstStyle/>
          <a:p>
            <a:fld id="{D80659BF-CB79-4A8E-8A5E-9707540CF6F7}" type="slidenum">
              <a:rPr lang="en-US" smtClean="0"/>
              <a:pPr/>
              <a:t>16</a:t>
            </a:fld>
            <a:endParaRPr lang="en-US" dirty="0"/>
          </a:p>
        </p:txBody>
      </p:sp>
      <p:pic>
        <p:nvPicPr>
          <p:cNvPr id="6" name="Picture 5">
            <a:extLst>
              <a:ext uri="{FF2B5EF4-FFF2-40B4-BE49-F238E27FC236}">
                <a16:creationId xmlns:a16="http://schemas.microsoft.com/office/drawing/2014/main" id="{5D4815BC-FF3A-4256-8C6A-6E286047AED0}"/>
              </a:ext>
            </a:extLst>
          </p:cNvPr>
          <p:cNvPicPr/>
          <p:nvPr/>
        </p:nvPicPr>
        <p:blipFill>
          <a:blip r:embed="rId3" cstate="print"/>
          <a:srcRect b="59010"/>
          <a:stretch>
            <a:fillRect/>
          </a:stretch>
        </p:blipFill>
        <p:spPr bwMode="auto">
          <a:xfrm>
            <a:off x="1536700" y="1913264"/>
            <a:ext cx="8305800" cy="3810000"/>
          </a:xfrm>
          <a:prstGeom prst="rect">
            <a:avLst/>
          </a:prstGeom>
          <a:noFill/>
          <a:ln w="9525">
            <a:noFill/>
            <a:miter lim="800000"/>
            <a:headEnd/>
            <a:tailEnd/>
          </a:ln>
        </p:spPr>
      </p:pic>
      <p:sp>
        <p:nvSpPr>
          <p:cNvPr id="7" name="TextBox 6">
            <a:extLst>
              <a:ext uri="{FF2B5EF4-FFF2-40B4-BE49-F238E27FC236}">
                <a16:creationId xmlns:a16="http://schemas.microsoft.com/office/drawing/2014/main" id="{9CABF095-CCA5-4543-A07E-19561D9AB8F4}"/>
              </a:ext>
            </a:extLst>
          </p:cNvPr>
          <p:cNvSpPr txBox="1"/>
          <p:nvPr/>
        </p:nvSpPr>
        <p:spPr>
          <a:xfrm>
            <a:off x="1066800" y="3520841"/>
            <a:ext cx="1543050" cy="830997"/>
          </a:xfrm>
          <a:prstGeom prst="rect">
            <a:avLst/>
          </a:prstGeom>
          <a:noFill/>
        </p:spPr>
        <p:txBody>
          <a:bodyPr wrap="square" rtlCol="0">
            <a:spAutoFit/>
          </a:bodyPr>
          <a:lstStyle/>
          <a:p>
            <a:pPr algn="ctr"/>
            <a:r>
              <a:rPr lang="en-US" sz="1600" b="1" dirty="0">
                <a:solidFill>
                  <a:srgbClr val="FF0000"/>
                </a:solidFill>
                <a:latin typeface="Cambria" pitchFamily="18" charset="0"/>
              </a:rPr>
              <a:t>Market Basket Adjusted Annually</a:t>
            </a:r>
          </a:p>
        </p:txBody>
      </p:sp>
      <p:sp>
        <p:nvSpPr>
          <p:cNvPr id="8" name="TextBox 7">
            <a:extLst>
              <a:ext uri="{FF2B5EF4-FFF2-40B4-BE49-F238E27FC236}">
                <a16:creationId xmlns:a16="http://schemas.microsoft.com/office/drawing/2014/main" id="{D3877F90-5E41-4134-99BE-9B8A270239DA}"/>
              </a:ext>
            </a:extLst>
          </p:cNvPr>
          <p:cNvSpPr txBox="1"/>
          <p:nvPr/>
        </p:nvSpPr>
        <p:spPr>
          <a:xfrm>
            <a:off x="936627" y="1470286"/>
            <a:ext cx="1828800" cy="338554"/>
          </a:xfrm>
          <a:prstGeom prst="rect">
            <a:avLst/>
          </a:prstGeom>
          <a:noFill/>
        </p:spPr>
        <p:txBody>
          <a:bodyPr wrap="square" rtlCol="0">
            <a:spAutoFit/>
          </a:bodyPr>
          <a:lstStyle/>
          <a:p>
            <a:r>
              <a:rPr lang="en-US" sz="1600" b="1" dirty="0">
                <a:solidFill>
                  <a:srgbClr val="FF0000"/>
                </a:solidFill>
                <a:latin typeface="Cambria" pitchFamily="18" charset="0"/>
              </a:rPr>
              <a:t>Cost Report Data</a:t>
            </a:r>
          </a:p>
        </p:txBody>
      </p:sp>
      <p:sp>
        <p:nvSpPr>
          <p:cNvPr id="9" name="TextBox 8">
            <a:extLst>
              <a:ext uri="{FF2B5EF4-FFF2-40B4-BE49-F238E27FC236}">
                <a16:creationId xmlns:a16="http://schemas.microsoft.com/office/drawing/2014/main" id="{6BA204DB-3DD9-4275-B98F-C4E3CC40E449}"/>
              </a:ext>
            </a:extLst>
          </p:cNvPr>
          <p:cNvSpPr txBox="1"/>
          <p:nvPr/>
        </p:nvSpPr>
        <p:spPr>
          <a:xfrm>
            <a:off x="6429375" y="4163317"/>
            <a:ext cx="2990850" cy="1323439"/>
          </a:xfrm>
          <a:prstGeom prst="rect">
            <a:avLst/>
          </a:prstGeom>
          <a:noFill/>
        </p:spPr>
        <p:txBody>
          <a:bodyPr wrap="square" rtlCol="0">
            <a:spAutoFit/>
          </a:bodyPr>
          <a:lstStyle/>
          <a:p>
            <a:r>
              <a:rPr lang="en-US" sz="1600" b="1" i="1" dirty="0">
                <a:solidFill>
                  <a:srgbClr val="FF0000"/>
                </a:solidFill>
                <a:latin typeface="Cambria" pitchFamily="18" charset="0"/>
              </a:rPr>
              <a:t>Plus:</a:t>
            </a:r>
          </a:p>
          <a:p>
            <a:r>
              <a:rPr lang="en-US" sz="1600" b="1" i="1" dirty="0">
                <a:solidFill>
                  <a:srgbClr val="FF0000"/>
                </a:solidFill>
                <a:latin typeface="Cambria" pitchFamily="18" charset="0"/>
              </a:rPr>
              <a:t>Capital</a:t>
            </a:r>
          </a:p>
          <a:p>
            <a:r>
              <a:rPr lang="en-US" sz="1600" b="1" i="1" dirty="0">
                <a:solidFill>
                  <a:srgbClr val="FF0000"/>
                </a:solidFill>
                <a:latin typeface="Cambria" pitchFamily="18" charset="0"/>
              </a:rPr>
              <a:t>Disproportionate Share (DSH)</a:t>
            </a:r>
          </a:p>
          <a:p>
            <a:r>
              <a:rPr lang="en-US" sz="1600" b="1" i="1" dirty="0">
                <a:solidFill>
                  <a:srgbClr val="FF0000"/>
                </a:solidFill>
                <a:latin typeface="Cambria" pitchFamily="18" charset="0"/>
              </a:rPr>
              <a:t>Outliers</a:t>
            </a:r>
          </a:p>
          <a:p>
            <a:r>
              <a:rPr lang="en-US" sz="1600" b="1" i="1" dirty="0">
                <a:solidFill>
                  <a:srgbClr val="FF0000"/>
                </a:solidFill>
                <a:latin typeface="Cambria" pitchFamily="18" charset="0"/>
              </a:rPr>
              <a:t>GME &amp; IME (if applicable)</a:t>
            </a:r>
          </a:p>
        </p:txBody>
      </p:sp>
      <p:sp>
        <p:nvSpPr>
          <p:cNvPr id="10" name="TextBox 9">
            <a:extLst>
              <a:ext uri="{FF2B5EF4-FFF2-40B4-BE49-F238E27FC236}">
                <a16:creationId xmlns:a16="http://schemas.microsoft.com/office/drawing/2014/main" id="{941955B3-6785-43AF-BB86-D76B8CE7D860}"/>
              </a:ext>
            </a:extLst>
          </p:cNvPr>
          <p:cNvSpPr txBox="1"/>
          <p:nvPr/>
        </p:nvSpPr>
        <p:spPr>
          <a:xfrm>
            <a:off x="4416427" y="5533817"/>
            <a:ext cx="1828800" cy="338554"/>
          </a:xfrm>
          <a:prstGeom prst="rect">
            <a:avLst/>
          </a:prstGeom>
          <a:noFill/>
        </p:spPr>
        <p:txBody>
          <a:bodyPr wrap="square" rtlCol="0">
            <a:spAutoFit/>
          </a:bodyPr>
          <a:lstStyle/>
          <a:p>
            <a:r>
              <a:rPr lang="en-US" sz="1600" b="1" dirty="0">
                <a:solidFill>
                  <a:srgbClr val="FF0000"/>
                </a:solidFill>
                <a:latin typeface="Cambria" pitchFamily="18" charset="0"/>
              </a:rPr>
              <a:t>Cost Report Data</a:t>
            </a:r>
          </a:p>
        </p:txBody>
      </p:sp>
      <p:sp>
        <p:nvSpPr>
          <p:cNvPr id="11" name="TextBox 10">
            <a:extLst>
              <a:ext uri="{FF2B5EF4-FFF2-40B4-BE49-F238E27FC236}">
                <a16:creationId xmlns:a16="http://schemas.microsoft.com/office/drawing/2014/main" id="{12994791-62E5-4C93-B00A-6000A07F099B}"/>
              </a:ext>
            </a:extLst>
          </p:cNvPr>
          <p:cNvSpPr txBox="1"/>
          <p:nvPr/>
        </p:nvSpPr>
        <p:spPr>
          <a:xfrm>
            <a:off x="660401" y="5959415"/>
            <a:ext cx="6781800" cy="307777"/>
          </a:xfrm>
          <a:prstGeom prst="rect">
            <a:avLst/>
          </a:prstGeom>
          <a:noFill/>
        </p:spPr>
        <p:txBody>
          <a:bodyPr wrap="square" rtlCol="0">
            <a:spAutoFit/>
          </a:bodyPr>
          <a:lstStyle/>
          <a:p>
            <a:r>
              <a:rPr lang="en-US" sz="1400" b="1" i="1" dirty="0">
                <a:latin typeface="Cambria" pitchFamily="18" charset="0"/>
              </a:rPr>
              <a:t>Extract from CMS “Hospital Inpatient Prospective Payment System” Fact Sheet</a:t>
            </a:r>
          </a:p>
        </p:txBody>
      </p:sp>
      <p:cxnSp>
        <p:nvCxnSpPr>
          <p:cNvPr id="12" name="Straight Arrow Connector 11">
            <a:extLst>
              <a:ext uri="{FF2B5EF4-FFF2-40B4-BE49-F238E27FC236}">
                <a16:creationId xmlns:a16="http://schemas.microsoft.com/office/drawing/2014/main" id="{18F2A86D-AE16-4519-8F9C-D95B1F808458}"/>
              </a:ext>
            </a:extLst>
          </p:cNvPr>
          <p:cNvCxnSpPr/>
          <p:nvPr/>
        </p:nvCxnSpPr>
        <p:spPr>
          <a:xfrm flipH="1" flipV="1">
            <a:off x="5045077" y="5130368"/>
            <a:ext cx="571500" cy="424279"/>
          </a:xfrm>
          <a:prstGeom prst="straightConnector1">
            <a:avLst/>
          </a:prstGeom>
          <a:ln w="15875">
            <a:tailEnd type="triangle" w="sm"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C6AB5C4C-376D-4986-AF5E-BD35F60177CE}"/>
              </a:ext>
            </a:extLst>
          </p:cNvPr>
          <p:cNvCxnSpPr/>
          <p:nvPr/>
        </p:nvCxnSpPr>
        <p:spPr>
          <a:xfrm flipV="1">
            <a:off x="2365377" y="3115070"/>
            <a:ext cx="1619250" cy="472988"/>
          </a:xfrm>
          <a:prstGeom prst="straightConnector1">
            <a:avLst/>
          </a:prstGeom>
          <a:ln w="15875">
            <a:tailEnd type="triangle" w="sm"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8442FFD3-E746-4750-A88C-980985AA2E6F}"/>
              </a:ext>
            </a:extLst>
          </p:cNvPr>
          <p:cNvCxnSpPr/>
          <p:nvPr/>
        </p:nvCxnSpPr>
        <p:spPr>
          <a:xfrm flipV="1">
            <a:off x="2365377" y="3241498"/>
            <a:ext cx="400050" cy="338554"/>
          </a:xfrm>
          <a:prstGeom prst="straightConnector1">
            <a:avLst/>
          </a:prstGeom>
          <a:ln w="15875">
            <a:tailEnd type="triangle" w="sm"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AE6FBEE6-5AF4-4A27-B12B-4888B23569F3}"/>
              </a:ext>
            </a:extLst>
          </p:cNvPr>
          <p:cNvCxnSpPr/>
          <p:nvPr/>
        </p:nvCxnSpPr>
        <p:spPr>
          <a:xfrm>
            <a:off x="2028825" y="1818631"/>
            <a:ext cx="0" cy="381000"/>
          </a:xfrm>
          <a:prstGeom prst="straightConnector1">
            <a:avLst/>
          </a:prstGeom>
          <a:ln w="15875">
            <a:tailEnd type="triangle" w="sm"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2115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F01C54E-4DCD-4404-9BED-52F7A640F6D6}"/>
              </a:ext>
            </a:extLst>
          </p:cNvPr>
          <p:cNvSpPr>
            <a:spLocks noGrp="1"/>
          </p:cNvSpPr>
          <p:nvPr>
            <p:ph type="title"/>
          </p:nvPr>
        </p:nvSpPr>
        <p:spPr/>
        <p:txBody>
          <a:bodyPr/>
          <a:lstStyle/>
          <a:p>
            <a:r>
              <a:rPr lang="en-US" sz="3200" dirty="0"/>
              <a:t>National Average CCRs (Aggregation Bias/Mapping)</a:t>
            </a:r>
          </a:p>
        </p:txBody>
      </p:sp>
      <p:sp>
        <p:nvSpPr>
          <p:cNvPr id="5" name="Slide Number Placeholder 4">
            <a:extLst>
              <a:ext uri="{FF2B5EF4-FFF2-40B4-BE49-F238E27FC236}">
                <a16:creationId xmlns:a16="http://schemas.microsoft.com/office/drawing/2014/main" id="{D08314D2-EE9E-4664-BD5B-B3ADBB88A778}"/>
              </a:ext>
            </a:extLst>
          </p:cNvPr>
          <p:cNvSpPr>
            <a:spLocks noGrp="1"/>
          </p:cNvSpPr>
          <p:nvPr>
            <p:ph type="sldNum" sz="quarter" idx="17"/>
          </p:nvPr>
        </p:nvSpPr>
        <p:spPr/>
        <p:txBody>
          <a:bodyPr/>
          <a:lstStyle/>
          <a:p>
            <a:fld id="{D80659BF-CB79-4A8E-8A5E-9707540CF6F7}" type="slidenum">
              <a:rPr lang="en-US" smtClean="0"/>
              <a:pPr/>
              <a:t>17</a:t>
            </a:fld>
            <a:endParaRPr lang="en-US" dirty="0"/>
          </a:p>
        </p:txBody>
      </p:sp>
      <p:graphicFrame>
        <p:nvGraphicFramePr>
          <p:cNvPr id="6" name="Content Placeholder 3">
            <a:extLst>
              <a:ext uri="{FF2B5EF4-FFF2-40B4-BE49-F238E27FC236}">
                <a16:creationId xmlns:a16="http://schemas.microsoft.com/office/drawing/2014/main" id="{36D4ACB7-5638-4016-81C7-12FB09641C83}"/>
              </a:ext>
            </a:extLst>
          </p:cNvPr>
          <p:cNvGraphicFramePr>
            <a:graphicFrameLocks noGrp="1"/>
          </p:cNvGraphicFramePr>
          <p:nvPr>
            <p:ph sz="quarter" idx="15"/>
            <p:extLst>
              <p:ext uri="{D42A27DB-BD31-4B8C-83A1-F6EECF244321}">
                <p14:modId xmlns:p14="http://schemas.microsoft.com/office/powerpoint/2010/main" val="790951698"/>
              </p:ext>
            </p:extLst>
          </p:nvPr>
        </p:nvGraphicFramePr>
        <p:xfrm>
          <a:off x="660401" y="1213628"/>
          <a:ext cx="9250081" cy="4973836"/>
        </p:xfrm>
        <a:graphic>
          <a:graphicData uri="http://schemas.openxmlformats.org/drawingml/2006/table">
            <a:tbl>
              <a:tblPr firstRow="1" bandRow="1">
                <a:tableStyleId>{5C22544A-7EE6-4342-B048-85BDC9FD1C3A}</a:tableStyleId>
              </a:tblPr>
              <a:tblGrid>
                <a:gridCol w="2151036">
                  <a:extLst>
                    <a:ext uri="{9D8B030D-6E8A-4147-A177-3AD203B41FA5}">
                      <a16:colId xmlns:a16="http://schemas.microsoft.com/office/drawing/2014/main" val="20000"/>
                    </a:ext>
                  </a:extLst>
                </a:gridCol>
                <a:gridCol w="748704">
                  <a:extLst>
                    <a:ext uri="{9D8B030D-6E8A-4147-A177-3AD203B41FA5}">
                      <a16:colId xmlns:a16="http://schemas.microsoft.com/office/drawing/2014/main" val="20001"/>
                    </a:ext>
                  </a:extLst>
                </a:gridCol>
                <a:gridCol w="2419917">
                  <a:extLst>
                    <a:ext uri="{9D8B030D-6E8A-4147-A177-3AD203B41FA5}">
                      <a16:colId xmlns:a16="http://schemas.microsoft.com/office/drawing/2014/main" val="20002"/>
                    </a:ext>
                  </a:extLst>
                </a:gridCol>
                <a:gridCol w="969304">
                  <a:extLst>
                    <a:ext uri="{9D8B030D-6E8A-4147-A177-3AD203B41FA5}">
                      <a16:colId xmlns:a16="http://schemas.microsoft.com/office/drawing/2014/main" val="20003"/>
                    </a:ext>
                  </a:extLst>
                </a:gridCol>
                <a:gridCol w="969304">
                  <a:extLst>
                    <a:ext uri="{9D8B030D-6E8A-4147-A177-3AD203B41FA5}">
                      <a16:colId xmlns:a16="http://schemas.microsoft.com/office/drawing/2014/main" val="20004"/>
                    </a:ext>
                  </a:extLst>
                </a:gridCol>
                <a:gridCol w="982674">
                  <a:extLst>
                    <a:ext uri="{9D8B030D-6E8A-4147-A177-3AD203B41FA5}">
                      <a16:colId xmlns:a16="http://schemas.microsoft.com/office/drawing/2014/main" val="3732520556"/>
                    </a:ext>
                  </a:extLst>
                </a:gridCol>
                <a:gridCol w="1009142">
                  <a:extLst>
                    <a:ext uri="{9D8B030D-6E8A-4147-A177-3AD203B41FA5}">
                      <a16:colId xmlns:a16="http://schemas.microsoft.com/office/drawing/2014/main" val="2990244428"/>
                    </a:ext>
                  </a:extLst>
                </a:gridCol>
              </a:tblGrid>
              <a:tr h="533154">
                <a:tc>
                  <a:txBody>
                    <a:bodyPr/>
                    <a:lstStyle/>
                    <a:p>
                      <a:pPr algn="ctr"/>
                      <a:r>
                        <a:rPr lang="en-US" sz="1000" dirty="0">
                          <a:solidFill>
                            <a:schemeClr val="bg1"/>
                          </a:solidFill>
                          <a:latin typeface="+mn-lt"/>
                        </a:rPr>
                        <a:t>Cost Center</a:t>
                      </a:r>
                    </a:p>
                  </a:txBody>
                  <a:tcPr marL="97245" marR="97245" marT="42672" marB="42672" anchor="ctr"/>
                </a:tc>
                <a:tc>
                  <a:txBody>
                    <a:bodyPr/>
                    <a:lstStyle/>
                    <a:p>
                      <a:pPr algn="ctr"/>
                      <a:r>
                        <a:rPr lang="en-US" sz="1000" dirty="0">
                          <a:solidFill>
                            <a:schemeClr val="bg1"/>
                          </a:solidFill>
                          <a:latin typeface="+mn-lt"/>
                        </a:rPr>
                        <a:t>WS C CR Line #s</a:t>
                      </a:r>
                    </a:p>
                  </a:txBody>
                  <a:tcPr marL="97245" marR="97245" marT="42672" marB="42672" anchor="ctr"/>
                </a:tc>
                <a:tc>
                  <a:txBody>
                    <a:bodyPr/>
                    <a:lstStyle/>
                    <a:p>
                      <a:pPr algn="ctr"/>
                      <a:r>
                        <a:rPr lang="en-US" sz="1000" dirty="0">
                          <a:solidFill>
                            <a:schemeClr val="bg1"/>
                          </a:solidFill>
                          <a:latin typeface="+mn-lt"/>
                        </a:rPr>
                        <a:t>Revenue Codes</a:t>
                      </a:r>
                    </a:p>
                  </a:txBody>
                  <a:tcPr marL="97245" marR="97245" marT="42672" marB="42672" anchor="ctr"/>
                </a:tc>
                <a:tc>
                  <a:txBody>
                    <a:bodyPr/>
                    <a:lstStyle/>
                    <a:p>
                      <a:pPr algn="ctr"/>
                      <a:r>
                        <a:rPr lang="en-US" sz="1000" dirty="0">
                          <a:solidFill>
                            <a:schemeClr val="bg1"/>
                          </a:solidFill>
                          <a:latin typeface="+mn-lt"/>
                        </a:rPr>
                        <a:t>FY2022</a:t>
                      </a:r>
                      <a:r>
                        <a:rPr lang="en-US" sz="1000" baseline="0" dirty="0">
                          <a:solidFill>
                            <a:schemeClr val="bg1"/>
                          </a:solidFill>
                          <a:latin typeface="+mn-lt"/>
                        </a:rPr>
                        <a:t> FINAL CCRs</a:t>
                      </a:r>
                      <a:endParaRPr lang="en-US" sz="1000" dirty="0">
                        <a:solidFill>
                          <a:schemeClr val="bg1"/>
                        </a:solidFill>
                        <a:latin typeface="+mn-lt"/>
                      </a:endParaRPr>
                    </a:p>
                  </a:txBody>
                  <a:tcPr marL="97245" marR="97245" marT="42672" marB="42672" anchor="ctr"/>
                </a:tc>
                <a:tc>
                  <a:txBody>
                    <a:bodyPr/>
                    <a:lstStyle/>
                    <a:p>
                      <a:pPr algn="ctr"/>
                      <a:r>
                        <a:rPr lang="en-US" sz="1000" dirty="0">
                          <a:solidFill>
                            <a:schemeClr val="bg1"/>
                          </a:solidFill>
                          <a:latin typeface="+mn-lt"/>
                        </a:rPr>
                        <a:t>FY2021 FINAL </a:t>
                      </a:r>
                      <a:r>
                        <a:rPr lang="en-US" sz="1000" baseline="0" dirty="0">
                          <a:solidFill>
                            <a:schemeClr val="bg1"/>
                          </a:solidFill>
                          <a:latin typeface="+mn-lt"/>
                        </a:rPr>
                        <a:t>CCRs</a:t>
                      </a:r>
                      <a:endParaRPr lang="en-US" sz="1000" dirty="0">
                        <a:solidFill>
                          <a:schemeClr val="bg1"/>
                        </a:solidFill>
                        <a:latin typeface="+mn-lt"/>
                      </a:endParaRPr>
                    </a:p>
                  </a:txBody>
                  <a:tcPr marL="97245" marR="97245" marT="42672" marB="42672" anchor="ctr"/>
                </a:tc>
                <a:tc>
                  <a:txBody>
                    <a:bodyPr/>
                    <a:lstStyle/>
                    <a:p>
                      <a:pPr algn="ctr"/>
                      <a:r>
                        <a:rPr lang="en-US" sz="1000" dirty="0">
                          <a:solidFill>
                            <a:schemeClr val="bg1"/>
                          </a:solidFill>
                          <a:latin typeface="+mn-lt"/>
                        </a:rPr>
                        <a:t>FY2020 FINAL CCRs</a:t>
                      </a:r>
                    </a:p>
                  </a:txBody>
                  <a:tcPr marL="97245" marR="97245" marT="42672" marB="42672" anchor="ctr"/>
                </a:tc>
                <a:tc>
                  <a:txBody>
                    <a:bodyPr/>
                    <a:lstStyle/>
                    <a:p>
                      <a:pPr algn="ctr"/>
                      <a:r>
                        <a:rPr lang="en-US" sz="1000" dirty="0">
                          <a:solidFill>
                            <a:schemeClr val="bg1"/>
                          </a:solidFill>
                          <a:latin typeface="+mn-lt"/>
                        </a:rPr>
                        <a:t>Change</a:t>
                      </a:r>
                    </a:p>
                  </a:txBody>
                  <a:tcPr marL="97245" marR="97245" marT="42672" marB="42672" anchor="ctr"/>
                </a:tc>
                <a:extLst>
                  <a:ext uri="{0D108BD9-81ED-4DB2-BD59-A6C34878D82A}">
                    <a16:rowId xmlns:a16="http://schemas.microsoft.com/office/drawing/2014/main" val="10000"/>
                  </a:ext>
                </a:extLst>
              </a:tr>
              <a:tr h="226141">
                <a:tc>
                  <a:txBody>
                    <a:bodyPr/>
                    <a:lstStyle/>
                    <a:p>
                      <a:r>
                        <a:rPr lang="en-US" sz="950" b="0" dirty="0">
                          <a:solidFill>
                            <a:schemeClr val="tx1"/>
                          </a:solidFill>
                          <a:latin typeface="+mn-lt"/>
                        </a:rPr>
                        <a:t>Routine Services</a:t>
                      </a:r>
                    </a:p>
                  </a:txBody>
                  <a:tcPr marL="97245" marR="97245" marT="42672" marB="42672"/>
                </a:tc>
                <a:tc>
                  <a:txBody>
                    <a:bodyPr/>
                    <a:lstStyle/>
                    <a:p>
                      <a:pPr algn="ctr"/>
                      <a:r>
                        <a:rPr lang="en-US" sz="950" b="0" dirty="0">
                          <a:solidFill>
                            <a:schemeClr val="tx1"/>
                          </a:solidFill>
                          <a:latin typeface="+mn-lt"/>
                        </a:rPr>
                        <a:t>30</a:t>
                      </a:r>
                    </a:p>
                  </a:txBody>
                  <a:tcPr marL="97245" marR="97245" marT="42672" marB="42672"/>
                </a:tc>
                <a:tc>
                  <a:txBody>
                    <a:bodyPr/>
                    <a:lstStyle/>
                    <a:p>
                      <a:pPr algn="ctr"/>
                      <a:r>
                        <a:rPr lang="en-US" sz="950" b="0" dirty="0">
                          <a:solidFill>
                            <a:schemeClr val="tx1"/>
                          </a:solidFill>
                          <a:latin typeface="+mn-lt"/>
                        </a:rPr>
                        <a:t>10x, 11x, 12x,</a:t>
                      </a:r>
                      <a:r>
                        <a:rPr lang="en-US" sz="950" b="0" baseline="0" dirty="0">
                          <a:solidFill>
                            <a:schemeClr val="tx1"/>
                          </a:solidFill>
                          <a:latin typeface="+mn-lt"/>
                        </a:rPr>
                        <a:t> 13x, 14x, 15x, 16x-19x</a:t>
                      </a:r>
                      <a:endParaRPr lang="en-US" sz="950" b="0" dirty="0">
                        <a:solidFill>
                          <a:schemeClr val="tx1"/>
                        </a:solidFill>
                        <a:latin typeface="+mn-lt"/>
                      </a:endParaRPr>
                    </a:p>
                  </a:txBody>
                  <a:tcPr marL="97245" marR="97245" marT="42672" marB="42672"/>
                </a:tc>
                <a:tc>
                  <a:txBody>
                    <a:bodyPr/>
                    <a:lstStyle/>
                    <a:p>
                      <a:pPr algn="ctr" rtl="0" fontAlgn="ctr"/>
                      <a:r>
                        <a:rPr lang="en-US" sz="950" b="0" i="0" u="none" strike="noStrike" dirty="0">
                          <a:solidFill>
                            <a:srgbClr val="000000"/>
                          </a:solidFill>
                          <a:effectLst/>
                          <a:latin typeface="Arial" panose="020B0604020202020204" pitchFamily="34" charset="0"/>
                        </a:rPr>
                        <a:t>0.422</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0.421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0.432</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-0.010</a:t>
                      </a:r>
                    </a:p>
                  </a:txBody>
                  <a:tcPr marL="9525" marR="9525" marT="9525" marB="0" anchor="ctr"/>
                </a:tc>
                <a:extLst>
                  <a:ext uri="{0D108BD9-81ED-4DB2-BD59-A6C34878D82A}">
                    <a16:rowId xmlns:a16="http://schemas.microsoft.com/office/drawing/2014/main" val="10001"/>
                  </a:ext>
                </a:extLst>
              </a:tr>
              <a:tr h="226141">
                <a:tc>
                  <a:txBody>
                    <a:bodyPr/>
                    <a:lstStyle/>
                    <a:p>
                      <a:r>
                        <a:rPr lang="en-US" sz="950" b="0" dirty="0">
                          <a:solidFill>
                            <a:schemeClr val="tx1"/>
                          </a:solidFill>
                          <a:latin typeface="+mn-lt"/>
                        </a:rPr>
                        <a:t>Intensive Care/ Coronary Care</a:t>
                      </a:r>
                    </a:p>
                  </a:txBody>
                  <a:tcPr marL="104349" marR="104349" marT="42672" marB="42672" anchor="ctr"/>
                </a:tc>
                <a:tc>
                  <a:txBody>
                    <a:bodyPr/>
                    <a:lstStyle/>
                    <a:p>
                      <a:pPr algn="ctr" fontAlgn="ctr"/>
                      <a:r>
                        <a:rPr lang="en-US" sz="950" b="0" i="0" u="none" strike="noStrike" dirty="0">
                          <a:solidFill>
                            <a:schemeClr val="tx1"/>
                          </a:solidFill>
                          <a:latin typeface="+mn-lt"/>
                        </a:rPr>
                        <a:t>31-35</a:t>
                      </a:r>
                    </a:p>
                  </a:txBody>
                  <a:tcPr marL="10869" marR="10869" marT="8890" marB="0" anchor="ctr"/>
                </a:tc>
                <a:tc>
                  <a:txBody>
                    <a:bodyPr/>
                    <a:lstStyle/>
                    <a:p>
                      <a:pPr algn="ctr" fontAlgn="ctr"/>
                      <a:r>
                        <a:rPr lang="en-US" sz="950" b="0" i="0" u="none" strike="noStrike" dirty="0">
                          <a:solidFill>
                            <a:schemeClr val="tx1"/>
                          </a:solidFill>
                          <a:latin typeface="+mn-lt"/>
                        </a:rPr>
                        <a:t>20x, 21x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0.345</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0.344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0.358</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-0.013</a:t>
                      </a:r>
                    </a:p>
                  </a:txBody>
                  <a:tcPr marL="9525" marR="9525" marT="9525" marB="0" anchor="ctr"/>
                </a:tc>
                <a:extLst>
                  <a:ext uri="{0D108BD9-81ED-4DB2-BD59-A6C34878D82A}">
                    <a16:rowId xmlns:a16="http://schemas.microsoft.com/office/drawing/2014/main" val="10002"/>
                  </a:ext>
                </a:extLst>
              </a:tr>
              <a:tr h="226141">
                <a:tc>
                  <a:txBody>
                    <a:bodyPr/>
                    <a:lstStyle/>
                    <a:p>
                      <a:r>
                        <a:rPr lang="en-US" sz="950" b="0" dirty="0">
                          <a:solidFill>
                            <a:schemeClr val="tx1"/>
                          </a:solidFill>
                          <a:latin typeface="+mn-lt"/>
                        </a:rPr>
                        <a:t>Drugs</a:t>
                      </a:r>
                    </a:p>
                  </a:txBody>
                  <a:tcPr marL="104349" marR="104349" marT="42672" marB="42672" anchor="ctr"/>
                </a:tc>
                <a:tc>
                  <a:txBody>
                    <a:bodyPr/>
                    <a:lstStyle/>
                    <a:p>
                      <a:pPr algn="ctr" fontAlgn="ctr"/>
                      <a:r>
                        <a:rPr lang="en-US" sz="950" b="0" i="0" u="none" strike="noStrike" dirty="0">
                          <a:solidFill>
                            <a:schemeClr val="tx1"/>
                          </a:solidFill>
                          <a:latin typeface="+mn-lt"/>
                        </a:rPr>
                        <a:t>64, 73</a:t>
                      </a:r>
                    </a:p>
                  </a:txBody>
                  <a:tcPr marL="10869" marR="10869" marT="8890" marB="0" anchor="ctr"/>
                </a:tc>
                <a:tc>
                  <a:txBody>
                    <a:bodyPr/>
                    <a:lstStyle/>
                    <a:p>
                      <a:pPr algn="ctr" fontAlgn="ctr"/>
                      <a:r>
                        <a:rPr lang="en-US" sz="950" b="0" i="0" u="none" strike="noStrike" dirty="0">
                          <a:solidFill>
                            <a:schemeClr val="tx1"/>
                          </a:solidFill>
                          <a:latin typeface="+mn-lt"/>
                        </a:rPr>
                        <a:t>25x, 26x, 63x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0.187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0.187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0.189</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-0.002</a:t>
                      </a:r>
                    </a:p>
                  </a:txBody>
                  <a:tcPr marL="9525" marR="9525" marT="9525" marB="0" anchor="ctr"/>
                </a:tc>
                <a:extLst>
                  <a:ext uri="{0D108BD9-81ED-4DB2-BD59-A6C34878D82A}">
                    <a16:rowId xmlns:a16="http://schemas.microsoft.com/office/drawing/2014/main" val="10003"/>
                  </a:ext>
                </a:extLst>
              </a:tr>
              <a:tr h="226141">
                <a:tc>
                  <a:txBody>
                    <a:bodyPr/>
                    <a:lstStyle/>
                    <a:p>
                      <a:r>
                        <a:rPr lang="en-US" sz="950" b="0" dirty="0">
                          <a:solidFill>
                            <a:schemeClr val="tx1"/>
                          </a:solidFill>
                          <a:latin typeface="+mn-lt"/>
                        </a:rPr>
                        <a:t>Supplies &amp; Equipment</a:t>
                      </a:r>
                    </a:p>
                  </a:txBody>
                  <a:tcPr marL="104349" marR="104349" marT="42672" marB="42672" anchor="ctr"/>
                </a:tc>
                <a:tc>
                  <a:txBody>
                    <a:bodyPr/>
                    <a:lstStyle/>
                    <a:p>
                      <a:pPr algn="ctr" fontAlgn="ctr"/>
                      <a:r>
                        <a:rPr lang="en-US" sz="950" b="0" i="0" u="none" strike="noStrike" dirty="0">
                          <a:solidFill>
                            <a:schemeClr val="tx1"/>
                          </a:solidFill>
                          <a:latin typeface="+mn-lt"/>
                        </a:rPr>
                        <a:t>71, 96, 97</a:t>
                      </a:r>
                    </a:p>
                  </a:txBody>
                  <a:tcPr marL="10869" marR="10869" marT="8890" marB="0" anchor="ctr"/>
                </a:tc>
                <a:tc>
                  <a:txBody>
                    <a:bodyPr/>
                    <a:lstStyle/>
                    <a:p>
                      <a:pPr algn="ctr" fontAlgn="ctr"/>
                      <a:r>
                        <a:rPr lang="en-US" sz="950" b="0" i="0" u="none" strike="noStrike" dirty="0">
                          <a:solidFill>
                            <a:schemeClr val="tx1"/>
                          </a:solidFill>
                          <a:latin typeface="+mn-lt"/>
                        </a:rPr>
                        <a:t>270-274, 277, 279, 290-299, 621-623</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0.297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0.297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0.299</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-0.002</a:t>
                      </a:r>
                    </a:p>
                  </a:txBody>
                  <a:tcPr marL="9525" marR="9525" marT="9525" marB="0" anchor="ctr"/>
                </a:tc>
                <a:extLst>
                  <a:ext uri="{0D108BD9-81ED-4DB2-BD59-A6C34878D82A}">
                    <a16:rowId xmlns:a16="http://schemas.microsoft.com/office/drawing/2014/main" val="10004"/>
                  </a:ext>
                </a:extLst>
              </a:tr>
              <a:tr h="226141">
                <a:tc>
                  <a:txBody>
                    <a:bodyPr/>
                    <a:lstStyle/>
                    <a:p>
                      <a:r>
                        <a:rPr lang="en-US" sz="950" b="0" dirty="0">
                          <a:solidFill>
                            <a:schemeClr val="tx1"/>
                          </a:solidFill>
                          <a:latin typeface="+mn-lt"/>
                        </a:rPr>
                        <a:t>Implantables</a:t>
                      </a:r>
                    </a:p>
                  </a:txBody>
                  <a:tcPr marL="104349" marR="104349" marT="42672" marB="42672" anchor="ctr"/>
                </a:tc>
                <a:tc>
                  <a:txBody>
                    <a:bodyPr/>
                    <a:lstStyle/>
                    <a:p>
                      <a:pPr algn="ctr" fontAlgn="ctr"/>
                      <a:r>
                        <a:rPr lang="en-US" sz="950" b="0" i="0" u="none" strike="noStrike" dirty="0">
                          <a:solidFill>
                            <a:schemeClr val="tx1"/>
                          </a:solidFill>
                          <a:latin typeface="+mn-lt"/>
                        </a:rPr>
                        <a:t>72</a:t>
                      </a:r>
                    </a:p>
                  </a:txBody>
                  <a:tcPr marL="10869" marR="10869" marT="8890" marB="0" anchor="ctr"/>
                </a:tc>
                <a:tc>
                  <a:txBody>
                    <a:bodyPr/>
                    <a:lstStyle/>
                    <a:p>
                      <a:pPr algn="ctr" fontAlgn="ctr"/>
                      <a:r>
                        <a:rPr lang="en-US" sz="950" b="0" i="0" u="none" strike="noStrike" dirty="0">
                          <a:solidFill>
                            <a:schemeClr val="tx1"/>
                          </a:solidFill>
                          <a:latin typeface="+mn-lt"/>
                        </a:rPr>
                        <a:t>275, 276, 278, 624</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0.293</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0.293</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0.299</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-0.006</a:t>
                      </a:r>
                    </a:p>
                  </a:txBody>
                  <a:tcPr marL="9525" marR="9525" marT="9525" marB="0" anchor="ctr"/>
                </a:tc>
                <a:extLst>
                  <a:ext uri="{0D108BD9-81ED-4DB2-BD59-A6C34878D82A}">
                    <a16:rowId xmlns:a16="http://schemas.microsoft.com/office/drawing/2014/main" val="10005"/>
                  </a:ext>
                </a:extLst>
              </a:tr>
              <a:tr h="226141">
                <a:tc>
                  <a:txBody>
                    <a:bodyPr/>
                    <a:lstStyle/>
                    <a:p>
                      <a:r>
                        <a:rPr lang="en-US" sz="950" b="0" dirty="0">
                          <a:solidFill>
                            <a:schemeClr val="tx1"/>
                          </a:solidFill>
                          <a:latin typeface="+mn-lt"/>
                        </a:rPr>
                        <a:t>Therapy Services</a:t>
                      </a:r>
                    </a:p>
                  </a:txBody>
                  <a:tcPr marL="104349" marR="104349" marT="42672" marB="42672" anchor="ctr"/>
                </a:tc>
                <a:tc>
                  <a:txBody>
                    <a:bodyPr/>
                    <a:lstStyle/>
                    <a:p>
                      <a:pPr algn="ctr" fontAlgn="ctr"/>
                      <a:r>
                        <a:rPr lang="en-US" sz="950" b="0" i="0" u="none" strike="noStrike" dirty="0">
                          <a:solidFill>
                            <a:schemeClr val="tx1"/>
                          </a:solidFill>
                          <a:latin typeface="+mn-lt"/>
                        </a:rPr>
                        <a:t>66-68</a:t>
                      </a:r>
                    </a:p>
                  </a:txBody>
                  <a:tcPr marL="10869" marR="10869" marT="8890" marB="0" anchor="ctr"/>
                </a:tc>
                <a:tc>
                  <a:txBody>
                    <a:bodyPr/>
                    <a:lstStyle/>
                    <a:p>
                      <a:pPr algn="ctr" fontAlgn="ctr"/>
                      <a:r>
                        <a:rPr lang="en-US" sz="950" b="0" i="0" u="none" strike="noStrike" dirty="0">
                          <a:solidFill>
                            <a:schemeClr val="tx1"/>
                          </a:solidFill>
                          <a:latin typeface="+mn-lt"/>
                        </a:rPr>
                        <a:t>42x, 43x, 44x, 47x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0.288</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0.288</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0.297</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-0.009</a:t>
                      </a:r>
                    </a:p>
                  </a:txBody>
                  <a:tcPr marL="9525" marR="9525" marT="9525" marB="0" anchor="ctr"/>
                </a:tc>
                <a:extLst>
                  <a:ext uri="{0D108BD9-81ED-4DB2-BD59-A6C34878D82A}">
                    <a16:rowId xmlns:a16="http://schemas.microsoft.com/office/drawing/2014/main" val="10006"/>
                  </a:ext>
                </a:extLst>
              </a:tr>
              <a:tr h="226141">
                <a:tc>
                  <a:txBody>
                    <a:bodyPr/>
                    <a:lstStyle/>
                    <a:p>
                      <a:r>
                        <a:rPr lang="en-US" sz="950" b="0" dirty="0">
                          <a:solidFill>
                            <a:schemeClr val="tx1"/>
                          </a:solidFill>
                          <a:latin typeface="+mn-lt"/>
                        </a:rPr>
                        <a:t>Inhalation Therapy</a:t>
                      </a:r>
                    </a:p>
                  </a:txBody>
                  <a:tcPr marL="104349" marR="104349" marT="42672" marB="42672" anchor="ctr"/>
                </a:tc>
                <a:tc>
                  <a:txBody>
                    <a:bodyPr/>
                    <a:lstStyle/>
                    <a:p>
                      <a:pPr algn="ctr" fontAlgn="ctr"/>
                      <a:r>
                        <a:rPr lang="en-US" sz="950" b="0" i="0" u="none" strike="noStrike" dirty="0">
                          <a:solidFill>
                            <a:schemeClr val="tx1"/>
                          </a:solidFill>
                          <a:latin typeface="+mn-lt"/>
                        </a:rPr>
                        <a:t>65</a:t>
                      </a:r>
                    </a:p>
                  </a:txBody>
                  <a:tcPr marL="10869" marR="10869" marT="8890" marB="0" anchor="ctr"/>
                </a:tc>
                <a:tc>
                  <a:txBody>
                    <a:bodyPr/>
                    <a:lstStyle/>
                    <a:p>
                      <a:pPr algn="ctr" fontAlgn="ctr"/>
                      <a:r>
                        <a:rPr lang="en-US" sz="950" b="0" i="0" u="none" strike="noStrike" dirty="0">
                          <a:solidFill>
                            <a:schemeClr val="tx1"/>
                          </a:solidFill>
                          <a:latin typeface="+mn-lt"/>
                        </a:rPr>
                        <a:t>41x, 46x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0.147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0.147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0.15</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-0.003</a:t>
                      </a:r>
                    </a:p>
                  </a:txBody>
                  <a:tcPr marL="9525" marR="9525" marT="9525" marB="0" anchor="ctr"/>
                </a:tc>
                <a:extLst>
                  <a:ext uri="{0D108BD9-81ED-4DB2-BD59-A6C34878D82A}">
                    <a16:rowId xmlns:a16="http://schemas.microsoft.com/office/drawing/2014/main" val="10007"/>
                  </a:ext>
                </a:extLst>
              </a:tr>
              <a:tr h="226141">
                <a:tc>
                  <a:txBody>
                    <a:bodyPr/>
                    <a:lstStyle/>
                    <a:p>
                      <a:r>
                        <a:rPr lang="en-US" sz="950" b="0" kern="1200" dirty="0">
                          <a:solidFill>
                            <a:schemeClr val="tx1"/>
                          </a:solidFill>
                          <a:latin typeface="+mn-lt"/>
                          <a:ea typeface="+mn-ea"/>
                          <a:cs typeface="+mn-cs"/>
                        </a:rPr>
                        <a:t>Operating</a:t>
                      </a:r>
                      <a:r>
                        <a:rPr lang="en-US" sz="950" b="0" dirty="0">
                          <a:solidFill>
                            <a:schemeClr val="tx1"/>
                          </a:solidFill>
                          <a:latin typeface="+mn-lt"/>
                        </a:rPr>
                        <a:t> Room</a:t>
                      </a:r>
                    </a:p>
                  </a:txBody>
                  <a:tcPr marL="104349" marR="104349" marT="42672" marB="42672" anchor="ctr"/>
                </a:tc>
                <a:tc>
                  <a:txBody>
                    <a:bodyPr/>
                    <a:lstStyle/>
                    <a:p>
                      <a:pPr algn="ctr" fontAlgn="ctr"/>
                      <a:r>
                        <a:rPr lang="en-US" sz="950" b="0" i="0" u="none" strike="noStrike" dirty="0">
                          <a:solidFill>
                            <a:schemeClr val="tx1"/>
                          </a:solidFill>
                          <a:latin typeface="+mn-lt"/>
                        </a:rPr>
                        <a:t>50, 51</a:t>
                      </a:r>
                    </a:p>
                  </a:txBody>
                  <a:tcPr marL="10869" marR="10869" marT="8890" marB="0" anchor="ctr"/>
                </a:tc>
                <a:tc>
                  <a:txBody>
                    <a:bodyPr/>
                    <a:lstStyle/>
                    <a:p>
                      <a:pPr algn="ctr" fontAlgn="ctr"/>
                      <a:r>
                        <a:rPr lang="en-US" sz="950" b="0" i="0" u="none" strike="noStrike" dirty="0">
                          <a:solidFill>
                            <a:schemeClr val="tx1"/>
                          </a:solidFill>
                          <a:latin typeface="+mn-lt"/>
                        </a:rPr>
                        <a:t>36x, 71x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0.167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0.167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0.173</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-0.006</a:t>
                      </a:r>
                    </a:p>
                  </a:txBody>
                  <a:tcPr marL="9525" marR="9525" marT="9525" marB="0" anchor="ctr"/>
                </a:tc>
                <a:extLst>
                  <a:ext uri="{0D108BD9-81ED-4DB2-BD59-A6C34878D82A}">
                    <a16:rowId xmlns:a16="http://schemas.microsoft.com/office/drawing/2014/main" val="10008"/>
                  </a:ext>
                </a:extLst>
              </a:tr>
              <a:tr h="213478">
                <a:tc>
                  <a:txBody>
                    <a:bodyPr/>
                    <a:lstStyle/>
                    <a:p>
                      <a:r>
                        <a:rPr lang="en-US" sz="950" b="0" dirty="0">
                          <a:solidFill>
                            <a:schemeClr val="tx1"/>
                          </a:solidFill>
                          <a:latin typeface="+mn-lt"/>
                        </a:rPr>
                        <a:t>Labor</a:t>
                      </a:r>
                      <a:r>
                        <a:rPr lang="en-US" sz="950" b="0" baseline="0" dirty="0">
                          <a:solidFill>
                            <a:schemeClr val="tx1"/>
                          </a:solidFill>
                          <a:latin typeface="+mn-lt"/>
                        </a:rPr>
                        <a:t> &amp; Delivery</a:t>
                      </a:r>
                      <a:endParaRPr lang="en-US" sz="950" b="0" dirty="0">
                        <a:solidFill>
                          <a:schemeClr val="tx1"/>
                        </a:solidFill>
                        <a:latin typeface="+mn-lt"/>
                      </a:endParaRPr>
                    </a:p>
                  </a:txBody>
                  <a:tcPr marL="104349" marR="104349" marT="42672" marB="42672" anchor="ctr"/>
                </a:tc>
                <a:tc>
                  <a:txBody>
                    <a:bodyPr/>
                    <a:lstStyle/>
                    <a:p>
                      <a:pPr algn="ctr" fontAlgn="ctr"/>
                      <a:r>
                        <a:rPr lang="en-US" sz="950" b="0" i="0" u="none" strike="noStrike" dirty="0">
                          <a:solidFill>
                            <a:schemeClr val="tx1"/>
                          </a:solidFill>
                          <a:latin typeface="+mn-lt"/>
                        </a:rPr>
                        <a:t>52</a:t>
                      </a:r>
                    </a:p>
                  </a:txBody>
                  <a:tcPr marL="10869" marR="10869" marT="8890" marB="0" anchor="ctr"/>
                </a:tc>
                <a:tc>
                  <a:txBody>
                    <a:bodyPr/>
                    <a:lstStyle/>
                    <a:p>
                      <a:pPr algn="ctr" fontAlgn="ctr"/>
                      <a:r>
                        <a:rPr lang="en-US" sz="950" b="0" i="0" u="none" strike="noStrike" dirty="0">
                          <a:solidFill>
                            <a:schemeClr val="tx1"/>
                          </a:solidFill>
                          <a:latin typeface="+mn-lt"/>
                        </a:rPr>
                        <a:t>72x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0.359</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0.359</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0.373</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-0.014</a:t>
                      </a:r>
                    </a:p>
                  </a:txBody>
                  <a:tcPr marL="9525" marR="9525" marT="9525" marB="0" anchor="ctr"/>
                </a:tc>
                <a:extLst>
                  <a:ext uri="{0D108BD9-81ED-4DB2-BD59-A6C34878D82A}">
                    <a16:rowId xmlns:a16="http://schemas.microsoft.com/office/drawing/2014/main" val="10009"/>
                  </a:ext>
                </a:extLst>
              </a:tr>
              <a:tr h="226141">
                <a:tc>
                  <a:txBody>
                    <a:bodyPr/>
                    <a:lstStyle/>
                    <a:p>
                      <a:r>
                        <a:rPr lang="en-US" sz="950" b="0" dirty="0">
                          <a:solidFill>
                            <a:schemeClr val="tx1"/>
                          </a:solidFill>
                          <a:latin typeface="+mn-lt"/>
                        </a:rPr>
                        <a:t>Anesthesia</a:t>
                      </a:r>
                    </a:p>
                  </a:txBody>
                  <a:tcPr marL="104349" marR="104349" marT="42672" marB="42672" anchor="ctr"/>
                </a:tc>
                <a:tc>
                  <a:txBody>
                    <a:bodyPr/>
                    <a:lstStyle/>
                    <a:p>
                      <a:pPr algn="ctr" fontAlgn="ctr"/>
                      <a:r>
                        <a:rPr lang="en-US" sz="950" b="0" i="0" u="none" strike="noStrike" dirty="0">
                          <a:solidFill>
                            <a:schemeClr val="tx1"/>
                          </a:solidFill>
                          <a:latin typeface="+mn-lt"/>
                        </a:rPr>
                        <a:t>53</a:t>
                      </a:r>
                    </a:p>
                  </a:txBody>
                  <a:tcPr marL="10869" marR="10869" marT="8890" marB="0" anchor="ctr"/>
                </a:tc>
                <a:tc>
                  <a:txBody>
                    <a:bodyPr/>
                    <a:lstStyle/>
                    <a:p>
                      <a:pPr algn="ctr" fontAlgn="ctr"/>
                      <a:r>
                        <a:rPr lang="en-US" sz="950" b="0" i="0" u="none" strike="noStrike" dirty="0">
                          <a:solidFill>
                            <a:schemeClr val="tx1"/>
                          </a:solidFill>
                          <a:latin typeface="+mn-lt"/>
                        </a:rPr>
                        <a:t>37x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0.071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0.071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0.077</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-0.006</a:t>
                      </a:r>
                    </a:p>
                  </a:txBody>
                  <a:tcPr marL="9525" marR="9525" marT="9525" marB="0" anchor="ctr"/>
                </a:tc>
                <a:extLst>
                  <a:ext uri="{0D108BD9-81ED-4DB2-BD59-A6C34878D82A}">
                    <a16:rowId xmlns:a16="http://schemas.microsoft.com/office/drawing/2014/main" val="10010"/>
                  </a:ext>
                </a:extLst>
              </a:tr>
              <a:tr h="226141">
                <a:tc>
                  <a:txBody>
                    <a:bodyPr/>
                    <a:lstStyle/>
                    <a:p>
                      <a:r>
                        <a:rPr lang="en-US" sz="950" b="0" i="0" dirty="0">
                          <a:solidFill>
                            <a:schemeClr val="tx1"/>
                          </a:solidFill>
                          <a:latin typeface="+mn-lt"/>
                        </a:rPr>
                        <a:t>Cardiology</a:t>
                      </a:r>
                    </a:p>
                  </a:txBody>
                  <a:tcPr marL="104349" marR="104349" marT="42672" marB="42672" anchor="ctr"/>
                </a:tc>
                <a:tc>
                  <a:txBody>
                    <a:bodyPr/>
                    <a:lstStyle/>
                    <a:p>
                      <a:pPr algn="ctr" fontAlgn="ctr"/>
                      <a:r>
                        <a:rPr lang="en-US" sz="950" b="0" i="0" u="none" strike="noStrike" dirty="0">
                          <a:solidFill>
                            <a:schemeClr val="tx1"/>
                          </a:solidFill>
                          <a:latin typeface="+mn-lt"/>
                        </a:rPr>
                        <a:t>69</a:t>
                      </a:r>
                    </a:p>
                  </a:txBody>
                  <a:tcPr marL="10869" marR="10869" marT="8890" marB="0" anchor="ctr"/>
                </a:tc>
                <a:tc>
                  <a:txBody>
                    <a:bodyPr/>
                    <a:lstStyle/>
                    <a:p>
                      <a:pPr algn="ctr" fontAlgn="ctr"/>
                      <a:r>
                        <a:rPr lang="en-US" sz="950" b="0" i="0" u="none" strike="noStrike" dirty="0">
                          <a:solidFill>
                            <a:schemeClr val="tx1"/>
                          </a:solidFill>
                          <a:latin typeface="+mn-lt"/>
                        </a:rPr>
                        <a:t>48x, except 481, 73x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0.094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0.094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0.098</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-0.004</a:t>
                      </a:r>
                    </a:p>
                  </a:txBody>
                  <a:tcPr marL="9525" marR="9525" marT="9525" marB="0" anchor="ctr"/>
                </a:tc>
                <a:extLst>
                  <a:ext uri="{0D108BD9-81ED-4DB2-BD59-A6C34878D82A}">
                    <a16:rowId xmlns:a16="http://schemas.microsoft.com/office/drawing/2014/main" val="10011"/>
                  </a:ext>
                </a:extLst>
              </a:tr>
              <a:tr h="226141">
                <a:tc>
                  <a:txBody>
                    <a:bodyPr/>
                    <a:lstStyle/>
                    <a:p>
                      <a:r>
                        <a:rPr lang="en-US" sz="950" b="0" dirty="0">
                          <a:solidFill>
                            <a:schemeClr val="tx1"/>
                          </a:solidFill>
                          <a:latin typeface="+mn-lt"/>
                        </a:rPr>
                        <a:t>Cardiac Cath</a:t>
                      </a:r>
                    </a:p>
                  </a:txBody>
                  <a:tcPr marL="104349" marR="104349" marT="42672" marB="42672" anchor="ctr"/>
                </a:tc>
                <a:tc>
                  <a:txBody>
                    <a:bodyPr/>
                    <a:lstStyle/>
                    <a:p>
                      <a:pPr algn="ctr" fontAlgn="ctr"/>
                      <a:r>
                        <a:rPr lang="en-US" sz="950" b="0" i="0" u="none" strike="noStrike" dirty="0">
                          <a:solidFill>
                            <a:schemeClr val="tx1"/>
                          </a:solidFill>
                          <a:latin typeface="+mn-lt"/>
                        </a:rPr>
                        <a:t>59</a:t>
                      </a:r>
                    </a:p>
                  </a:txBody>
                  <a:tcPr marL="10869" marR="10869" marT="8890" marB="0" anchor="ctr"/>
                </a:tc>
                <a:tc>
                  <a:txBody>
                    <a:bodyPr/>
                    <a:lstStyle/>
                    <a:p>
                      <a:pPr algn="ctr" fontAlgn="ctr"/>
                      <a:r>
                        <a:rPr lang="en-US" sz="950" b="0" i="0" u="none" strike="noStrike" dirty="0">
                          <a:solidFill>
                            <a:schemeClr val="tx1"/>
                          </a:solidFill>
                          <a:latin typeface="+mn-lt"/>
                        </a:rPr>
                        <a:t>481</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0.106</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-0.006</a:t>
                      </a:r>
                    </a:p>
                  </a:txBody>
                  <a:tcPr marL="9525" marR="9525" marT="9525" marB="0" anchor="ctr"/>
                </a:tc>
                <a:extLst>
                  <a:ext uri="{0D108BD9-81ED-4DB2-BD59-A6C34878D82A}">
                    <a16:rowId xmlns:a16="http://schemas.microsoft.com/office/drawing/2014/main" val="10012"/>
                  </a:ext>
                </a:extLst>
              </a:tr>
              <a:tr h="226141">
                <a:tc>
                  <a:txBody>
                    <a:bodyPr/>
                    <a:lstStyle/>
                    <a:p>
                      <a:r>
                        <a:rPr lang="en-US" sz="950" b="0" dirty="0">
                          <a:solidFill>
                            <a:schemeClr val="tx1"/>
                          </a:solidFill>
                          <a:latin typeface="+mn-lt"/>
                        </a:rPr>
                        <a:t>Laboratory</a:t>
                      </a:r>
                    </a:p>
                  </a:txBody>
                  <a:tcPr marL="104349" marR="104349" marT="42672" marB="42672" anchor="ctr"/>
                </a:tc>
                <a:tc>
                  <a:txBody>
                    <a:bodyPr/>
                    <a:lstStyle/>
                    <a:p>
                      <a:pPr algn="ctr" fontAlgn="ctr"/>
                      <a:r>
                        <a:rPr lang="en-US" sz="950" b="0" i="0" u="none" strike="noStrike" dirty="0">
                          <a:solidFill>
                            <a:schemeClr val="tx1"/>
                          </a:solidFill>
                          <a:latin typeface="+mn-lt"/>
                        </a:rPr>
                        <a:t>60, 61, 70</a:t>
                      </a:r>
                    </a:p>
                  </a:txBody>
                  <a:tcPr marL="10869" marR="10869" marT="8890" marB="0" anchor="ctr"/>
                </a:tc>
                <a:tc>
                  <a:txBody>
                    <a:bodyPr/>
                    <a:lstStyle/>
                    <a:p>
                      <a:pPr algn="ctr" fontAlgn="ctr"/>
                      <a:r>
                        <a:rPr lang="en-US" sz="950" b="0" i="0" u="none" strike="noStrike" dirty="0">
                          <a:solidFill>
                            <a:schemeClr val="tx1"/>
                          </a:solidFill>
                          <a:latin typeface="+mn-lt"/>
                        </a:rPr>
                        <a:t>30x, 31x, 74x, 75x, 86x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0.106</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0.107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0.109</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-0.003</a:t>
                      </a:r>
                    </a:p>
                  </a:txBody>
                  <a:tcPr marL="9525" marR="9525" marT="9525" marB="0" anchor="ctr"/>
                </a:tc>
                <a:extLst>
                  <a:ext uri="{0D108BD9-81ED-4DB2-BD59-A6C34878D82A}">
                    <a16:rowId xmlns:a16="http://schemas.microsoft.com/office/drawing/2014/main" val="10013"/>
                  </a:ext>
                </a:extLst>
              </a:tr>
              <a:tr h="226141">
                <a:tc>
                  <a:txBody>
                    <a:bodyPr/>
                    <a:lstStyle/>
                    <a:p>
                      <a:r>
                        <a:rPr lang="en-US" sz="950" b="0" dirty="0">
                          <a:solidFill>
                            <a:schemeClr val="tx1"/>
                          </a:solidFill>
                          <a:latin typeface="+mn-lt"/>
                        </a:rPr>
                        <a:t>Radiology</a:t>
                      </a:r>
                    </a:p>
                  </a:txBody>
                  <a:tcPr marL="104349" marR="104349" marT="42672" marB="42672" anchor="ctr"/>
                </a:tc>
                <a:tc>
                  <a:txBody>
                    <a:bodyPr/>
                    <a:lstStyle/>
                    <a:p>
                      <a:pPr algn="ctr" fontAlgn="ctr"/>
                      <a:r>
                        <a:rPr lang="en-US" sz="950" b="0" i="0" u="none" strike="noStrike" dirty="0">
                          <a:solidFill>
                            <a:schemeClr val="tx1"/>
                          </a:solidFill>
                          <a:latin typeface="+mn-lt"/>
                        </a:rPr>
                        <a:t>54-56</a:t>
                      </a:r>
                    </a:p>
                  </a:txBody>
                  <a:tcPr marL="10869" marR="10869" marT="8890" marB="0" anchor="ctr"/>
                </a:tc>
                <a:tc>
                  <a:txBody>
                    <a:bodyPr/>
                    <a:lstStyle/>
                    <a:p>
                      <a:pPr algn="ctr" fontAlgn="ctr"/>
                      <a:r>
                        <a:rPr lang="en-US" sz="950" b="0" i="0" u="none" strike="noStrike" dirty="0">
                          <a:solidFill>
                            <a:schemeClr val="tx1"/>
                          </a:solidFill>
                          <a:latin typeface="+mn-lt"/>
                        </a:rPr>
                        <a:t>28x, 32x, 331-335,</a:t>
                      </a:r>
                      <a:r>
                        <a:rPr lang="en-US" sz="950" b="0" i="0" u="none" strike="noStrike" baseline="0" dirty="0">
                          <a:solidFill>
                            <a:schemeClr val="tx1"/>
                          </a:solidFill>
                          <a:latin typeface="+mn-lt"/>
                        </a:rPr>
                        <a:t> 339, 342-344</a:t>
                      </a:r>
                      <a:r>
                        <a:rPr lang="en-US" sz="950" b="0" i="0" u="none" strike="noStrike" dirty="0">
                          <a:solidFill>
                            <a:schemeClr val="tx1"/>
                          </a:solidFill>
                          <a:latin typeface="+mn-lt"/>
                        </a:rPr>
                        <a:t>, 40x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0.136</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0.136</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0.14</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-0.004</a:t>
                      </a:r>
                    </a:p>
                  </a:txBody>
                  <a:tcPr marL="9525" marR="9525" marT="9525" marB="0" anchor="ctr"/>
                </a:tc>
                <a:extLst>
                  <a:ext uri="{0D108BD9-81ED-4DB2-BD59-A6C34878D82A}">
                    <a16:rowId xmlns:a16="http://schemas.microsoft.com/office/drawing/2014/main" val="10014"/>
                  </a:ext>
                </a:extLst>
              </a:tr>
              <a:tr h="226141">
                <a:tc>
                  <a:txBody>
                    <a:bodyPr/>
                    <a:lstStyle/>
                    <a:p>
                      <a:r>
                        <a:rPr lang="en-US" sz="950" b="0" dirty="0">
                          <a:solidFill>
                            <a:schemeClr val="tx1"/>
                          </a:solidFill>
                          <a:latin typeface="+mn-lt"/>
                        </a:rPr>
                        <a:t>CT Scans</a:t>
                      </a:r>
                    </a:p>
                  </a:txBody>
                  <a:tcPr marL="104349" marR="104349" marT="42672" marB="42672" anchor="ctr"/>
                </a:tc>
                <a:tc>
                  <a:txBody>
                    <a:bodyPr/>
                    <a:lstStyle/>
                    <a:p>
                      <a:pPr algn="ctr" fontAlgn="ctr"/>
                      <a:r>
                        <a:rPr lang="en-US" sz="950" b="0" i="0" u="none" strike="noStrike" dirty="0">
                          <a:solidFill>
                            <a:schemeClr val="tx1"/>
                          </a:solidFill>
                          <a:latin typeface="+mn-lt"/>
                        </a:rPr>
                        <a:t>57</a:t>
                      </a:r>
                    </a:p>
                  </a:txBody>
                  <a:tcPr marL="10869" marR="10869" marT="8890" marB="0" anchor="ctr"/>
                </a:tc>
                <a:tc>
                  <a:txBody>
                    <a:bodyPr/>
                    <a:lstStyle/>
                    <a:p>
                      <a:pPr algn="ctr" fontAlgn="ctr"/>
                      <a:r>
                        <a:rPr lang="en-US" sz="950" b="0" i="0" u="none" strike="noStrike" dirty="0">
                          <a:solidFill>
                            <a:schemeClr val="tx1"/>
                          </a:solidFill>
                          <a:latin typeface="+mn-lt"/>
                        </a:rPr>
                        <a:t>35x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0.034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0.034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0.034</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a:t>
                      </a:r>
                    </a:p>
                  </a:txBody>
                  <a:tcPr marL="9525" marR="9525" marT="9525" marB="0" anchor="ctr"/>
                </a:tc>
                <a:extLst>
                  <a:ext uri="{0D108BD9-81ED-4DB2-BD59-A6C34878D82A}">
                    <a16:rowId xmlns:a16="http://schemas.microsoft.com/office/drawing/2014/main" val="10015"/>
                  </a:ext>
                </a:extLst>
              </a:tr>
              <a:tr h="226141">
                <a:tc>
                  <a:txBody>
                    <a:bodyPr/>
                    <a:lstStyle/>
                    <a:p>
                      <a:r>
                        <a:rPr lang="en-US" sz="950" b="0" dirty="0">
                          <a:solidFill>
                            <a:schemeClr val="tx1"/>
                          </a:solidFill>
                          <a:latin typeface="+mn-lt"/>
                        </a:rPr>
                        <a:t>MRI</a:t>
                      </a:r>
                    </a:p>
                  </a:txBody>
                  <a:tcPr marL="104349" marR="104349" marT="42672" marB="42672" anchor="ctr"/>
                </a:tc>
                <a:tc>
                  <a:txBody>
                    <a:bodyPr/>
                    <a:lstStyle/>
                    <a:p>
                      <a:pPr algn="ctr" fontAlgn="ctr"/>
                      <a:r>
                        <a:rPr lang="en-US" sz="950" b="0" i="0" u="none" strike="noStrike" dirty="0">
                          <a:solidFill>
                            <a:schemeClr val="tx1"/>
                          </a:solidFill>
                          <a:latin typeface="+mn-lt"/>
                        </a:rPr>
                        <a:t>58</a:t>
                      </a:r>
                    </a:p>
                  </a:txBody>
                  <a:tcPr marL="10869" marR="10869" marT="8890" marB="0" anchor="ctr"/>
                </a:tc>
                <a:tc>
                  <a:txBody>
                    <a:bodyPr/>
                    <a:lstStyle/>
                    <a:p>
                      <a:pPr algn="ctr" fontAlgn="ctr"/>
                      <a:r>
                        <a:rPr lang="en-US" sz="950" b="0" i="0" u="none" strike="noStrike" dirty="0">
                          <a:solidFill>
                            <a:schemeClr val="tx1"/>
                          </a:solidFill>
                          <a:latin typeface="+mn-lt"/>
                        </a:rPr>
                        <a:t>61x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0.07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0.072</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-0.002</a:t>
                      </a:r>
                    </a:p>
                  </a:txBody>
                  <a:tcPr marL="9525" marR="9525" marT="9525" marB="0" anchor="ctr"/>
                </a:tc>
                <a:extLst>
                  <a:ext uri="{0D108BD9-81ED-4DB2-BD59-A6C34878D82A}">
                    <a16:rowId xmlns:a16="http://schemas.microsoft.com/office/drawing/2014/main" val="10016"/>
                  </a:ext>
                </a:extLst>
              </a:tr>
              <a:tr h="226141">
                <a:tc>
                  <a:txBody>
                    <a:bodyPr/>
                    <a:lstStyle/>
                    <a:p>
                      <a:r>
                        <a:rPr lang="en-US" sz="950" b="0" dirty="0">
                          <a:solidFill>
                            <a:schemeClr val="tx1"/>
                          </a:solidFill>
                          <a:latin typeface="+mn-lt"/>
                        </a:rPr>
                        <a:t>Emergency Room</a:t>
                      </a:r>
                    </a:p>
                  </a:txBody>
                  <a:tcPr marL="104349" marR="104349" marT="42672" marB="42672" anchor="ctr"/>
                </a:tc>
                <a:tc>
                  <a:txBody>
                    <a:bodyPr/>
                    <a:lstStyle/>
                    <a:p>
                      <a:pPr algn="ctr" fontAlgn="ctr"/>
                      <a:r>
                        <a:rPr lang="en-US" sz="950" b="0" i="0" u="none" strike="noStrike" dirty="0">
                          <a:solidFill>
                            <a:schemeClr val="tx1"/>
                          </a:solidFill>
                          <a:latin typeface="+mn-lt"/>
                        </a:rPr>
                        <a:t>91</a:t>
                      </a:r>
                    </a:p>
                  </a:txBody>
                  <a:tcPr marL="10869" marR="10869" marT="8890" marB="0" anchor="ctr"/>
                </a:tc>
                <a:tc>
                  <a:txBody>
                    <a:bodyPr/>
                    <a:lstStyle/>
                    <a:p>
                      <a:pPr algn="ctr" fontAlgn="ctr"/>
                      <a:r>
                        <a:rPr lang="en-US" sz="950" b="0" i="0" u="none" strike="noStrike" dirty="0">
                          <a:solidFill>
                            <a:schemeClr val="tx1"/>
                          </a:solidFill>
                          <a:latin typeface="+mn-lt"/>
                        </a:rPr>
                        <a:t>45x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0.147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0.147</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0.152</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-0.005</a:t>
                      </a:r>
                    </a:p>
                  </a:txBody>
                  <a:tcPr marL="9525" marR="9525" marT="9525" marB="0" anchor="ctr"/>
                </a:tc>
                <a:extLst>
                  <a:ext uri="{0D108BD9-81ED-4DB2-BD59-A6C34878D82A}">
                    <a16:rowId xmlns:a16="http://schemas.microsoft.com/office/drawing/2014/main" val="10017"/>
                  </a:ext>
                </a:extLst>
              </a:tr>
              <a:tr h="226141">
                <a:tc>
                  <a:txBody>
                    <a:bodyPr/>
                    <a:lstStyle/>
                    <a:p>
                      <a:r>
                        <a:rPr lang="en-US" sz="950" b="0" dirty="0">
                          <a:solidFill>
                            <a:schemeClr val="tx1"/>
                          </a:solidFill>
                          <a:latin typeface="+mn-lt"/>
                        </a:rPr>
                        <a:t>Blood &amp; Blood Products</a:t>
                      </a:r>
                    </a:p>
                  </a:txBody>
                  <a:tcPr marL="104349" marR="104349" marT="42672" marB="42672" anchor="ctr"/>
                </a:tc>
                <a:tc>
                  <a:txBody>
                    <a:bodyPr/>
                    <a:lstStyle/>
                    <a:p>
                      <a:pPr algn="ctr" fontAlgn="ctr"/>
                      <a:r>
                        <a:rPr lang="en-US" sz="950" b="0" i="0" u="none" strike="noStrike" dirty="0">
                          <a:solidFill>
                            <a:schemeClr val="tx1"/>
                          </a:solidFill>
                          <a:latin typeface="+mn-lt"/>
                        </a:rPr>
                        <a:t>62, 63</a:t>
                      </a:r>
                    </a:p>
                  </a:txBody>
                  <a:tcPr marL="10869" marR="10869" marT="8890" marB="0" anchor="ctr"/>
                </a:tc>
                <a:tc>
                  <a:txBody>
                    <a:bodyPr/>
                    <a:lstStyle/>
                    <a:p>
                      <a:pPr algn="ctr" fontAlgn="ctr"/>
                      <a:r>
                        <a:rPr lang="en-US" sz="950" b="0" i="0" u="none" strike="noStrike" dirty="0">
                          <a:solidFill>
                            <a:schemeClr val="tx1"/>
                          </a:solidFill>
                          <a:latin typeface="+mn-lt"/>
                        </a:rPr>
                        <a:t>38x, 39x</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0.271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0.271</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0.283</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-0.012</a:t>
                      </a:r>
                    </a:p>
                  </a:txBody>
                  <a:tcPr marL="9525" marR="9525" marT="9525" marB="0" anchor="ctr"/>
                </a:tc>
                <a:extLst>
                  <a:ext uri="{0D108BD9-81ED-4DB2-BD59-A6C34878D82A}">
                    <a16:rowId xmlns:a16="http://schemas.microsoft.com/office/drawing/2014/main" val="10018"/>
                  </a:ext>
                </a:extLst>
              </a:tr>
              <a:tr h="293285">
                <a:tc>
                  <a:txBody>
                    <a:bodyPr/>
                    <a:lstStyle/>
                    <a:p>
                      <a:r>
                        <a:rPr lang="en-US" sz="950" b="0" dirty="0">
                          <a:solidFill>
                            <a:schemeClr val="tx1"/>
                          </a:solidFill>
                          <a:latin typeface="+mn-lt"/>
                        </a:rPr>
                        <a:t>Other Services</a:t>
                      </a:r>
                    </a:p>
                  </a:txBody>
                  <a:tcPr marL="104349" marR="104349" marT="42672" marB="42672" anchor="ctr"/>
                </a:tc>
                <a:tc>
                  <a:txBody>
                    <a:bodyPr/>
                    <a:lstStyle/>
                    <a:p>
                      <a:pPr algn="ctr" fontAlgn="ctr"/>
                      <a:r>
                        <a:rPr lang="en-US" sz="950" b="0" i="0" u="none" strike="noStrike" dirty="0">
                          <a:solidFill>
                            <a:schemeClr val="tx1"/>
                          </a:solidFill>
                          <a:latin typeface="+mn-lt"/>
                        </a:rPr>
                        <a:t>74-76, 88-90,</a:t>
                      </a:r>
                      <a:r>
                        <a:rPr lang="en-US" sz="950" b="0" i="0" u="none" strike="noStrike" baseline="0" dirty="0">
                          <a:solidFill>
                            <a:schemeClr val="tx1"/>
                          </a:solidFill>
                          <a:latin typeface="+mn-lt"/>
                        </a:rPr>
                        <a:t> </a:t>
                      </a:r>
                      <a:r>
                        <a:rPr lang="en-US" sz="950" b="0" i="0" u="none" strike="noStrike" dirty="0">
                          <a:solidFill>
                            <a:schemeClr val="tx1"/>
                          </a:solidFill>
                          <a:latin typeface="+mn-lt"/>
                        </a:rPr>
                        <a:t>92.01,</a:t>
                      </a:r>
                      <a:r>
                        <a:rPr lang="en-US" sz="950" b="0" i="0" u="none" strike="noStrike" baseline="0" dirty="0">
                          <a:solidFill>
                            <a:schemeClr val="tx1"/>
                          </a:solidFill>
                          <a:latin typeface="+mn-lt"/>
                        </a:rPr>
                        <a:t> 93-95</a:t>
                      </a:r>
                      <a:endParaRPr lang="en-US" sz="950" b="0" i="0" u="none" strike="noStrike" dirty="0">
                        <a:solidFill>
                          <a:schemeClr val="tx1"/>
                        </a:solidFill>
                        <a:latin typeface="+mn-lt"/>
                      </a:endParaRPr>
                    </a:p>
                  </a:txBody>
                  <a:tcPr marL="10869" marR="10869" marT="8890" marB="0" anchor="ctr"/>
                </a:tc>
                <a:tc>
                  <a:txBody>
                    <a:bodyPr/>
                    <a:lstStyle/>
                    <a:p>
                      <a:pPr algn="ctr" fontAlgn="ctr"/>
                      <a:r>
                        <a:rPr lang="en-US" sz="950" b="0" i="0" u="none" strike="noStrike" dirty="0">
                          <a:solidFill>
                            <a:schemeClr val="tx1"/>
                          </a:solidFill>
                          <a:latin typeface="+mn-lt"/>
                        </a:rPr>
                        <a:t>Pretty much all other rev codes</a:t>
                      </a:r>
                    </a:p>
                  </a:txBody>
                  <a:tcPr marL="10869" marR="10869" marT="8890" marB="0" anchor="ctr"/>
                </a:tc>
                <a:tc>
                  <a:txBody>
                    <a:bodyPr/>
                    <a:lstStyle/>
                    <a:p>
                      <a:pPr algn="ctr" rtl="0" fontAlgn="ctr"/>
                      <a:r>
                        <a:rPr lang="en-US" sz="950" b="0" i="0" u="none" strike="noStrike" dirty="0">
                          <a:solidFill>
                            <a:srgbClr val="000000"/>
                          </a:solidFill>
                          <a:effectLst/>
                          <a:latin typeface="Arial" panose="020B0604020202020204" pitchFamily="34" charset="0"/>
                        </a:rPr>
                        <a:t>0.344</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0.343</a:t>
                      </a:r>
                    </a:p>
                  </a:txBody>
                  <a:tcPr marL="9525" marR="9525" marT="9525" marB="0" anchor="ctr"/>
                </a:tc>
                <a:tc>
                  <a:txBody>
                    <a:bodyPr/>
                    <a:lstStyle/>
                    <a:p>
                      <a:pPr algn="ctr" rtl="0" fontAlgn="ctr"/>
                      <a:r>
                        <a:rPr lang="en-US" sz="950" b="0" i="0" u="none" strike="noStrike" dirty="0">
                          <a:solidFill>
                            <a:srgbClr val="000000"/>
                          </a:solidFill>
                          <a:effectLst/>
                          <a:latin typeface="Arial" panose="020B0604020202020204" pitchFamily="34" charset="0"/>
                        </a:rPr>
                        <a:t>0.346</a:t>
                      </a:r>
                    </a:p>
                  </a:txBody>
                  <a:tcPr marL="9525" marR="9525" marT="9525" marB="0" anchor="ctr"/>
                </a:tc>
                <a:tc>
                  <a:txBody>
                    <a:bodyPr/>
                    <a:lstStyle/>
                    <a:p>
                      <a:pPr algn="ctr" rtl="0" fontAlgn="b"/>
                      <a:r>
                        <a:rPr lang="en-US" sz="950" b="0" i="0" u="none" strike="noStrike" dirty="0">
                          <a:solidFill>
                            <a:srgbClr val="FF0000"/>
                          </a:solidFill>
                          <a:effectLst/>
                          <a:latin typeface="Arial" panose="020B0604020202020204" pitchFamily="34" charset="0"/>
                        </a:rPr>
                        <a:t>-0.002</a:t>
                      </a:r>
                    </a:p>
                  </a:txBody>
                  <a:tcPr marL="9525" marR="9525" marT="9525"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134388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9735F9E-97DF-48E8-B1E5-622458786C8B}"/>
              </a:ext>
            </a:extLst>
          </p:cNvPr>
          <p:cNvSpPr>
            <a:spLocks noGrp="1"/>
          </p:cNvSpPr>
          <p:nvPr>
            <p:ph sz="quarter" idx="10"/>
          </p:nvPr>
        </p:nvSpPr>
        <p:spPr/>
        <p:txBody>
          <a:bodyPr/>
          <a:lstStyle/>
          <a:p>
            <a:pPr marL="342900" lvl="2" indent="-342900">
              <a:buClr>
                <a:schemeClr val="accent5"/>
              </a:buClr>
              <a:buFont typeface="+mj-lt"/>
              <a:buAutoNum type="alphaUcPeriod"/>
            </a:pPr>
            <a:endParaRPr lang="en-US" dirty="0"/>
          </a:p>
          <a:p>
            <a:pPr marL="342900" lvl="2" indent="-342900">
              <a:buClr>
                <a:schemeClr val="accent5"/>
              </a:buClr>
              <a:buFont typeface="+mj-lt"/>
              <a:buAutoNum type="alphaUcPeriod"/>
            </a:pPr>
            <a:r>
              <a:rPr lang="en-US" dirty="0"/>
              <a:t>Outlier payments on claims</a:t>
            </a:r>
          </a:p>
          <a:p>
            <a:pPr marL="342900" lvl="2" indent="-342900">
              <a:buClr>
                <a:schemeClr val="accent5"/>
              </a:buClr>
              <a:buFont typeface="+mj-lt"/>
              <a:buAutoNum type="alphaUcPeriod"/>
            </a:pPr>
            <a:r>
              <a:rPr lang="en-US" dirty="0"/>
              <a:t>Calculation of uncompensated care on Worksheet S-10</a:t>
            </a:r>
          </a:p>
          <a:p>
            <a:pPr marL="342900" lvl="2" indent="-342900">
              <a:buClr>
                <a:schemeClr val="accent5"/>
              </a:buClr>
              <a:buFont typeface="+mj-lt"/>
              <a:buAutoNum type="alphaUcPeriod"/>
            </a:pPr>
            <a:r>
              <a:rPr lang="en-US" dirty="0"/>
              <a:t>Rate Setting</a:t>
            </a:r>
          </a:p>
          <a:p>
            <a:pPr marL="342900" lvl="2" indent="-342900">
              <a:buClr>
                <a:schemeClr val="accent5"/>
              </a:buClr>
              <a:buFont typeface="+mj-lt"/>
              <a:buAutoNum type="alphaUcPeriod"/>
            </a:pPr>
            <a:r>
              <a:rPr lang="en-US" dirty="0"/>
              <a:t>Cost report settlements for Critical Access Hospitals</a:t>
            </a:r>
          </a:p>
          <a:p>
            <a:pPr marL="342900" lvl="2" indent="-342900">
              <a:buClr>
                <a:schemeClr val="accent5"/>
              </a:buClr>
              <a:buFont typeface="+mj-lt"/>
              <a:buAutoNum type="alphaUcPeriod"/>
            </a:pPr>
            <a:r>
              <a:rPr lang="en-US" dirty="0"/>
              <a:t>All of the above</a:t>
            </a:r>
          </a:p>
          <a:p>
            <a:pPr marL="342900" lvl="2" indent="-342900">
              <a:buClr>
                <a:schemeClr val="accent5"/>
              </a:buClr>
              <a:buFont typeface="+mj-lt"/>
              <a:buAutoNum type="alphaUcPeriod"/>
            </a:pPr>
            <a:endParaRPr lang="en-US" dirty="0"/>
          </a:p>
        </p:txBody>
      </p:sp>
      <p:sp>
        <p:nvSpPr>
          <p:cNvPr id="3" name="Content Placeholder 2">
            <a:extLst>
              <a:ext uri="{FF2B5EF4-FFF2-40B4-BE49-F238E27FC236}">
                <a16:creationId xmlns:a16="http://schemas.microsoft.com/office/drawing/2014/main" id="{8B577095-21BB-4D9D-B3EC-C96C3EDBA5A7}"/>
              </a:ext>
            </a:extLst>
          </p:cNvPr>
          <p:cNvSpPr>
            <a:spLocks noGrp="1"/>
          </p:cNvSpPr>
          <p:nvPr>
            <p:ph sz="quarter" idx="11"/>
          </p:nvPr>
        </p:nvSpPr>
        <p:spPr/>
        <p:txBody>
          <a:bodyPr/>
          <a:lstStyle/>
          <a:p>
            <a:r>
              <a:rPr lang="en-US" dirty="0"/>
              <a:t>Changes in Cost to Charge Ratios effect:</a:t>
            </a:r>
            <a:br>
              <a:rPr lang="en-US" dirty="0"/>
            </a:br>
            <a:endParaRPr lang="en-US" dirty="0"/>
          </a:p>
        </p:txBody>
      </p:sp>
      <p:sp>
        <p:nvSpPr>
          <p:cNvPr id="4" name="Text Placeholder 3">
            <a:extLst>
              <a:ext uri="{FF2B5EF4-FFF2-40B4-BE49-F238E27FC236}">
                <a16:creationId xmlns:a16="http://schemas.microsoft.com/office/drawing/2014/main" id="{107C0E63-A705-47BE-B84E-D9B3BA69EAE3}"/>
              </a:ext>
            </a:extLst>
          </p:cNvPr>
          <p:cNvSpPr>
            <a:spLocks noGrp="1"/>
          </p:cNvSpPr>
          <p:nvPr>
            <p:ph type="body" sz="quarter" idx="12"/>
          </p:nvPr>
        </p:nvSpPr>
        <p:spPr/>
        <p:txBody>
          <a:bodyPr/>
          <a:lstStyle/>
          <a:p>
            <a:pPr lvl="2"/>
            <a:r>
              <a:rPr lang="en-US" dirty="0"/>
              <a:t>#2</a:t>
            </a:r>
          </a:p>
        </p:txBody>
      </p:sp>
    </p:spTree>
    <p:extLst>
      <p:ext uri="{BB962C8B-B14F-4D97-AF65-F5344CB8AC3E}">
        <p14:creationId xmlns:p14="http://schemas.microsoft.com/office/powerpoint/2010/main" val="1769043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3228247-6F97-4D1E-BA86-E6E9DE36DDF2}"/>
              </a:ext>
            </a:extLst>
          </p:cNvPr>
          <p:cNvSpPr>
            <a:spLocks noGrp="1"/>
          </p:cNvSpPr>
          <p:nvPr>
            <p:ph type="title"/>
          </p:nvPr>
        </p:nvSpPr>
        <p:spPr/>
        <p:txBody>
          <a:bodyPr/>
          <a:lstStyle/>
          <a:p>
            <a:r>
              <a:rPr lang="en-US" sz="3200" dirty="0"/>
              <a:t>Outliers: Fixed Loss Threshold</a:t>
            </a:r>
          </a:p>
        </p:txBody>
      </p:sp>
      <p:sp>
        <p:nvSpPr>
          <p:cNvPr id="5" name="Slide Number Placeholder 4">
            <a:extLst>
              <a:ext uri="{FF2B5EF4-FFF2-40B4-BE49-F238E27FC236}">
                <a16:creationId xmlns:a16="http://schemas.microsoft.com/office/drawing/2014/main" id="{692DC1B8-AEFE-44D4-B692-0ACB0398F093}"/>
              </a:ext>
            </a:extLst>
          </p:cNvPr>
          <p:cNvSpPr>
            <a:spLocks noGrp="1"/>
          </p:cNvSpPr>
          <p:nvPr>
            <p:ph type="sldNum" sz="quarter" idx="17"/>
          </p:nvPr>
        </p:nvSpPr>
        <p:spPr/>
        <p:txBody>
          <a:bodyPr/>
          <a:lstStyle/>
          <a:p>
            <a:fld id="{D80659BF-CB79-4A8E-8A5E-9707540CF6F7}" type="slidenum">
              <a:rPr lang="en-US" smtClean="0"/>
              <a:pPr/>
              <a:t>19</a:t>
            </a:fld>
            <a:endParaRPr lang="en-US" dirty="0"/>
          </a:p>
        </p:txBody>
      </p:sp>
      <p:sp>
        <p:nvSpPr>
          <p:cNvPr id="6" name="Content Placeholder 2">
            <a:extLst>
              <a:ext uri="{FF2B5EF4-FFF2-40B4-BE49-F238E27FC236}">
                <a16:creationId xmlns:a16="http://schemas.microsoft.com/office/drawing/2014/main" id="{1F13323A-5020-4CFB-8CCA-2BA12643DFED}"/>
              </a:ext>
            </a:extLst>
          </p:cNvPr>
          <p:cNvSpPr>
            <a:spLocks noGrp="1"/>
          </p:cNvSpPr>
          <p:nvPr>
            <p:ph sz="quarter" idx="15"/>
          </p:nvPr>
        </p:nvSpPr>
        <p:spPr>
          <a:xfrm>
            <a:off x="660401" y="1828800"/>
            <a:ext cx="10058400" cy="4187952"/>
          </a:xfrm>
        </p:spPr>
        <p:txBody>
          <a:bodyPr>
            <a:normAutofit/>
          </a:bodyPr>
          <a:lstStyle/>
          <a:p>
            <a:pPr marL="457200" indent="-457200" fontAlgn="auto">
              <a:lnSpc>
                <a:spcPct val="110000"/>
              </a:lnSpc>
              <a:spcBef>
                <a:spcPts val="600"/>
              </a:spcBef>
              <a:spcAft>
                <a:spcPts val="600"/>
              </a:spcAft>
              <a:buFont typeface="Wingdings" panose="05000000000000000000" pitchFamily="2" charset="2"/>
              <a:buChar char="Ø"/>
              <a:defRPr/>
            </a:pPr>
            <a:r>
              <a:rPr lang="en-US" sz="1800" dirty="0">
                <a:solidFill>
                  <a:srgbClr val="0E3837"/>
                </a:solidFill>
              </a:rPr>
              <a:t>Final outlier threshold for FFY 2022 is $30,988</a:t>
            </a:r>
          </a:p>
          <a:p>
            <a:pPr marL="457200" indent="-457200">
              <a:lnSpc>
                <a:spcPct val="110000"/>
              </a:lnSpc>
              <a:spcBef>
                <a:spcPts val="600"/>
              </a:spcBef>
              <a:spcAft>
                <a:spcPts val="600"/>
              </a:spcAft>
              <a:buFont typeface="Wingdings" panose="05000000000000000000" pitchFamily="2" charset="2"/>
              <a:buChar char="Ø"/>
              <a:defRPr/>
            </a:pPr>
            <a:r>
              <a:rPr lang="en-US" sz="1800" dirty="0">
                <a:solidFill>
                  <a:srgbClr val="0E3837"/>
                </a:solidFill>
              </a:rPr>
              <a:t>FFY 2021 final outlier threshold is $29,051</a:t>
            </a:r>
          </a:p>
          <a:p>
            <a:pPr marL="457200" indent="-457200" fontAlgn="auto">
              <a:lnSpc>
                <a:spcPct val="110000"/>
              </a:lnSpc>
              <a:spcBef>
                <a:spcPts val="600"/>
              </a:spcBef>
              <a:spcAft>
                <a:spcPts val="600"/>
              </a:spcAft>
              <a:buFont typeface="Wingdings" panose="05000000000000000000" pitchFamily="2" charset="2"/>
              <a:buChar char="Ø"/>
              <a:defRPr/>
            </a:pPr>
            <a:r>
              <a:rPr lang="en-US" sz="1800" dirty="0">
                <a:solidFill>
                  <a:srgbClr val="0E3837"/>
                </a:solidFill>
              </a:rPr>
              <a:t>CMS estimates threshold to result in outlier payments = 5.1% of total operating DRG payments</a:t>
            </a:r>
          </a:p>
          <a:p>
            <a:pPr marL="457200" indent="-457200">
              <a:lnSpc>
                <a:spcPct val="110000"/>
              </a:lnSpc>
              <a:spcBef>
                <a:spcPts val="600"/>
              </a:spcBef>
              <a:spcAft>
                <a:spcPts val="600"/>
              </a:spcAft>
              <a:buFont typeface="Wingdings" panose="05000000000000000000" pitchFamily="2" charset="2"/>
              <a:buChar char="Ø"/>
              <a:defRPr/>
            </a:pPr>
            <a:r>
              <a:rPr lang="en-US" sz="1800" dirty="0">
                <a:solidFill>
                  <a:srgbClr val="0E3837"/>
                </a:solidFill>
              </a:rPr>
              <a:t>CMS estimated that FY 2020 outliers were 5.47% of DRG payments</a:t>
            </a:r>
          </a:p>
          <a:p>
            <a:pPr marL="457200" indent="-457200">
              <a:lnSpc>
                <a:spcPct val="110000"/>
              </a:lnSpc>
              <a:spcBef>
                <a:spcPts val="600"/>
              </a:spcBef>
              <a:spcAft>
                <a:spcPts val="600"/>
              </a:spcAft>
              <a:buFont typeface="Wingdings" panose="05000000000000000000" pitchFamily="2" charset="2"/>
              <a:buChar char="Ø"/>
              <a:defRPr/>
            </a:pPr>
            <a:r>
              <a:rPr lang="en-US" sz="1800" dirty="0">
                <a:solidFill>
                  <a:srgbClr val="0E3837"/>
                </a:solidFill>
              </a:rPr>
              <a:t>Capital outliers to represent 5.31% of Federal capital payments</a:t>
            </a:r>
          </a:p>
          <a:p>
            <a:pPr marL="0" indent="0">
              <a:buNone/>
            </a:pPr>
            <a:endParaRPr lang="en-US" sz="2400" dirty="0">
              <a:solidFill>
                <a:srgbClr val="0E3837"/>
              </a:solidFill>
              <a:latin typeface="Cambria" pitchFamily="18" charset="0"/>
              <a:cs typeface="Cambria" pitchFamily="18" charset="0"/>
            </a:endParaRPr>
          </a:p>
        </p:txBody>
      </p:sp>
    </p:spTree>
    <p:extLst>
      <p:ext uri="{BB962C8B-B14F-4D97-AF65-F5344CB8AC3E}">
        <p14:creationId xmlns:p14="http://schemas.microsoft.com/office/powerpoint/2010/main" val="2849056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Medicare Update: 2022 Inpatient Prospective Payment System Final Rule</a:t>
            </a:r>
          </a:p>
        </p:txBody>
      </p:sp>
      <p:sp>
        <p:nvSpPr>
          <p:cNvPr id="3" name="Text Placeholder 2"/>
          <p:cNvSpPr>
            <a:spLocks noGrp="1"/>
          </p:cNvSpPr>
          <p:nvPr>
            <p:ph type="body" sz="quarter" idx="16"/>
          </p:nvPr>
        </p:nvSpPr>
        <p:spPr/>
        <p:txBody>
          <a:bodyPr/>
          <a:lstStyle/>
          <a:p>
            <a:r>
              <a:rPr lang="en-US" dirty="0"/>
              <a:t>August 19, 2021</a:t>
            </a:r>
          </a:p>
          <a:p>
            <a:r>
              <a:rPr lang="en-US" dirty="0"/>
              <a:t>Presenters: Michael Newell and Glenn Bunting</a:t>
            </a:r>
          </a:p>
        </p:txBody>
      </p:sp>
    </p:spTree>
    <p:extLst>
      <p:ext uri="{BB962C8B-B14F-4D97-AF65-F5344CB8AC3E}">
        <p14:creationId xmlns:p14="http://schemas.microsoft.com/office/powerpoint/2010/main" val="564418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sz="3200" dirty="0"/>
              <a:t>GME</a:t>
            </a:r>
          </a:p>
        </p:txBody>
      </p:sp>
      <p:sp>
        <p:nvSpPr>
          <p:cNvPr id="4" name="Slide Number Placeholder 3"/>
          <p:cNvSpPr>
            <a:spLocks noGrp="1"/>
          </p:cNvSpPr>
          <p:nvPr>
            <p:ph type="sldNum" sz="quarter" idx="11"/>
          </p:nvPr>
        </p:nvSpPr>
        <p:spPr/>
        <p:txBody>
          <a:bodyPr/>
          <a:lstStyle/>
          <a:p>
            <a:fld id="{CB0306FB-42CE-494E-8579-689109F6E9A0}" type="slidenum">
              <a:rPr lang="en-US" smtClean="0"/>
              <a:t>20</a:t>
            </a:fld>
            <a:endParaRPr lang="en-US" dirty="0"/>
          </a:p>
        </p:txBody>
      </p:sp>
    </p:spTree>
    <p:extLst>
      <p:ext uri="{BB962C8B-B14F-4D97-AF65-F5344CB8AC3E}">
        <p14:creationId xmlns:p14="http://schemas.microsoft.com/office/powerpoint/2010/main" val="1177497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382233"/>
            <a:ext cx="10058400" cy="4637567"/>
          </a:xfrm>
        </p:spPr>
        <p:txBody>
          <a:bodyPr/>
          <a:lstStyle/>
          <a:p>
            <a:pPr marL="342900" indent="-342900">
              <a:spcBef>
                <a:spcPts val="1200"/>
              </a:spcBef>
              <a:buFont typeface="Wingdings" panose="05000000000000000000" pitchFamily="2" charset="2"/>
              <a:buChar char="Ø"/>
            </a:pPr>
            <a:r>
              <a:rPr lang="en-US" sz="1800" dirty="0">
                <a:solidFill>
                  <a:srgbClr val="0E3837"/>
                </a:solidFill>
              </a:rPr>
              <a:t>The Consolidated Appropriations Act of 2021 included three provisions impacting payments to teaching hospitals.</a:t>
            </a:r>
          </a:p>
          <a:p>
            <a:pPr marL="573088" lvl="3" indent="-342900">
              <a:buFont typeface="Wingdings" panose="05000000000000000000" pitchFamily="2" charset="2"/>
              <a:buChar char="Ø"/>
            </a:pPr>
            <a:r>
              <a:rPr lang="en-US" sz="1600" dirty="0">
                <a:solidFill>
                  <a:srgbClr val="0E3837"/>
                </a:solidFill>
              </a:rPr>
              <a:t>Section 126 of the CAA requires allotment of an additional 1,000 new Medicare-funded graduate medical education (GME) residency positions to train physicians. The 1,000 GME slots will be phased in beginning in FY 2023 with emphasis in prioritizing applications from hospitals that serve areas with the most need for health care professionals.</a:t>
            </a:r>
          </a:p>
          <a:p>
            <a:pPr marL="573088" lvl="3" indent="-342900">
              <a:buFont typeface="Wingdings" panose="05000000000000000000" pitchFamily="2" charset="2"/>
              <a:buChar char="Ø"/>
            </a:pPr>
            <a:r>
              <a:rPr lang="en-US" sz="1600" dirty="0">
                <a:solidFill>
                  <a:srgbClr val="0E3837"/>
                </a:solidFill>
              </a:rPr>
              <a:t>Section 127 of the CAA made changes to the determination of urban and rural FTE resident limits and the rolling three-year average used to calculate payments.</a:t>
            </a:r>
          </a:p>
          <a:p>
            <a:pPr marL="573088" lvl="3" indent="-342900">
              <a:buFont typeface="Wingdings" panose="05000000000000000000" pitchFamily="2" charset="2"/>
              <a:buChar char="Ø"/>
            </a:pPr>
            <a:r>
              <a:rPr lang="en-US" sz="1600" dirty="0">
                <a:solidFill>
                  <a:srgbClr val="0E3837"/>
                </a:solidFill>
              </a:rPr>
              <a:t>Section 131 of the CAA impacts the GME per resident amount and GME and IME FTE resident limits for hospitals that hosted a small number of residents for a short duration.</a:t>
            </a:r>
          </a:p>
          <a:p>
            <a:pPr marL="342900" lvl="2" indent="-342900">
              <a:buFont typeface="Wingdings" panose="05000000000000000000" pitchFamily="2" charset="2"/>
              <a:buChar char="Ø"/>
            </a:pPr>
            <a:r>
              <a:rPr lang="en-US" dirty="0">
                <a:latin typeface="+mj-lt"/>
              </a:rPr>
              <a:t>Due to the number and nature of the comments that we received on our proposed policies; we intend to address the public comments in a separate document.</a:t>
            </a:r>
          </a:p>
          <a:p>
            <a:pPr marL="342900" lvl="2" indent="-342900">
              <a:buFont typeface="Wingdings" panose="05000000000000000000" pitchFamily="2" charset="2"/>
              <a:buChar char="Ø"/>
            </a:pPr>
            <a:r>
              <a:rPr lang="en-US" dirty="0">
                <a:solidFill>
                  <a:srgbClr val="0E3837"/>
                </a:solidFill>
                <a:latin typeface="+mj-lt"/>
              </a:rPr>
              <a:t>The final rule does not indicate when providers can expect CMS to finalize its implementation of these statutory changes.</a:t>
            </a:r>
          </a:p>
          <a:p>
            <a:pPr marL="342900" indent="-342900">
              <a:buFont typeface="Wingdings" panose="05000000000000000000" pitchFamily="2" charset="2"/>
              <a:buChar char="Ø"/>
            </a:pPr>
            <a:endParaRPr lang="en-US" dirty="0">
              <a:solidFill>
                <a:schemeClr val="tx1"/>
              </a:solidFill>
            </a:endParaRPr>
          </a:p>
        </p:txBody>
      </p:sp>
      <p:sp>
        <p:nvSpPr>
          <p:cNvPr id="3" name="Title 2"/>
          <p:cNvSpPr>
            <a:spLocks noGrp="1"/>
          </p:cNvSpPr>
          <p:nvPr>
            <p:ph type="title"/>
          </p:nvPr>
        </p:nvSpPr>
        <p:spPr/>
        <p:txBody>
          <a:bodyPr/>
          <a:lstStyle/>
          <a:p>
            <a:r>
              <a:rPr lang="en-US" sz="3200" dirty="0"/>
              <a:t>Graduate Medical Education</a:t>
            </a:r>
          </a:p>
        </p:txBody>
      </p:sp>
      <p:sp>
        <p:nvSpPr>
          <p:cNvPr id="5" name="Slide Number Placeholder 4"/>
          <p:cNvSpPr>
            <a:spLocks noGrp="1"/>
          </p:cNvSpPr>
          <p:nvPr>
            <p:ph type="sldNum" sz="quarter" idx="17"/>
          </p:nvPr>
        </p:nvSpPr>
        <p:spPr/>
        <p:txBody>
          <a:bodyPr/>
          <a:lstStyle/>
          <a:p>
            <a:fld id="{D80659BF-CB79-4A8E-8A5E-9707540CF6F7}" type="slidenum">
              <a:rPr lang="en-US" smtClean="0"/>
              <a:pPr/>
              <a:t>21</a:t>
            </a:fld>
            <a:endParaRPr lang="en-US" dirty="0"/>
          </a:p>
        </p:txBody>
      </p:sp>
    </p:spTree>
    <p:extLst>
      <p:ext uri="{BB962C8B-B14F-4D97-AF65-F5344CB8AC3E}">
        <p14:creationId xmlns:p14="http://schemas.microsoft.com/office/powerpoint/2010/main" val="751929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sz="3200" dirty="0">
                <a:solidFill>
                  <a:srgbClr val="FFFFFF"/>
                </a:solidFill>
              </a:rPr>
              <a:t>Medicare Wage Index Update</a:t>
            </a:r>
            <a:endParaRPr lang="en-US" sz="3200" dirty="0"/>
          </a:p>
        </p:txBody>
      </p:sp>
      <p:sp>
        <p:nvSpPr>
          <p:cNvPr id="4" name="Slide Number Placeholder 3"/>
          <p:cNvSpPr>
            <a:spLocks noGrp="1"/>
          </p:cNvSpPr>
          <p:nvPr>
            <p:ph type="sldNum" sz="quarter" idx="11"/>
          </p:nvPr>
        </p:nvSpPr>
        <p:spPr/>
        <p:txBody>
          <a:bodyPr/>
          <a:lstStyle/>
          <a:p>
            <a:fld id="{CB0306FB-42CE-494E-8579-689109F6E9A0}" type="slidenum">
              <a:rPr lang="en-US" smtClean="0"/>
              <a:t>22</a:t>
            </a:fld>
            <a:endParaRPr lang="en-US" dirty="0"/>
          </a:p>
        </p:txBody>
      </p:sp>
    </p:spTree>
    <p:extLst>
      <p:ext uri="{BB962C8B-B14F-4D97-AF65-F5344CB8AC3E}">
        <p14:creationId xmlns:p14="http://schemas.microsoft.com/office/powerpoint/2010/main" val="257226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575881"/>
            <a:ext cx="10058400" cy="4443919"/>
          </a:xfrm>
        </p:spPr>
        <p:txBody>
          <a:bodyPr/>
          <a:lstStyle/>
          <a:p>
            <a:pPr>
              <a:spcBef>
                <a:spcPts val="0"/>
              </a:spcBef>
              <a:spcAft>
                <a:spcPts val="0"/>
              </a:spcAft>
            </a:pPr>
            <a:r>
              <a:rPr lang="en-US" sz="1600" u="sng" dirty="0">
                <a:solidFill>
                  <a:srgbClr val="0E3837"/>
                </a:solidFill>
              </a:rPr>
              <a:t>The “adjusted”* area wage index is currently used in:</a:t>
            </a:r>
          </a:p>
          <a:p>
            <a:pPr marL="347472" indent="-347472">
              <a:spcBef>
                <a:spcPts val="0"/>
              </a:spcBef>
              <a:spcAft>
                <a:spcPts val="0"/>
              </a:spcAft>
              <a:buFont typeface="Arial" panose="020B0604020202020204" pitchFamily="34" charset="0"/>
              <a:buChar char="•"/>
            </a:pPr>
            <a:r>
              <a:rPr lang="en-US" sz="1600" dirty="0">
                <a:solidFill>
                  <a:srgbClr val="0E3837"/>
                </a:solidFill>
              </a:rPr>
              <a:t>Medicare inpatient prospective payment system (IPPS)</a:t>
            </a:r>
          </a:p>
          <a:p>
            <a:pPr marL="347472" indent="-347472">
              <a:spcBef>
                <a:spcPts val="0"/>
              </a:spcBef>
              <a:spcAft>
                <a:spcPts val="0"/>
              </a:spcAft>
              <a:buFont typeface="Arial" panose="020B0604020202020204" pitchFamily="34" charset="0"/>
              <a:buChar char="•"/>
            </a:pPr>
            <a:r>
              <a:rPr lang="en-US" sz="1600" dirty="0">
                <a:solidFill>
                  <a:srgbClr val="0E3837"/>
                </a:solidFill>
              </a:rPr>
              <a:t>Medicare outpatient prospective payment system (OPPS)</a:t>
            </a:r>
          </a:p>
          <a:p>
            <a:pPr marL="347472" indent="-347472">
              <a:spcBef>
                <a:spcPts val="0"/>
              </a:spcBef>
              <a:spcAft>
                <a:spcPts val="0"/>
              </a:spcAft>
              <a:buFont typeface="Arial" panose="020B0604020202020204" pitchFamily="34" charset="0"/>
              <a:buChar char="•"/>
            </a:pPr>
            <a:r>
              <a:rPr lang="en-US" sz="1600" dirty="0">
                <a:solidFill>
                  <a:srgbClr val="0E3837"/>
                </a:solidFill>
              </a:rPr>
              <a:t>California Medi-Cal FFS (APR-DRG) system**</a:t>
            </a:r>
          </a:p>
          <a:p>
            <a:pPr>
              <a:spcBef>
                <a:spcPts val="0"/>
              </a:spcBef>
              <a:spcAft>
                <a:spcPts val="0"/>
              </a:spcAft>
            </a:pPr>
            <a:endParaRPr lang="en-US" sz="1600" dirty="0">
              <a:solidFill>
                <a:srgbClr val="0E3837"/>
              </a:solidFill>
            </a:endParaRPr>
          </a:p>
          <a:p>
            <a:pPr>
              <a:spcBef>
                <a:spcPts val="0"/>
              </a:spcBef>
              <a:spcAft>
                <a:spcPts val="0"/>
              </a:spcAft>
            </a:pPr>
            <a:r>
              <a:rPr lang="en-US" sz="1600" u="sng" dirty="0">
                <a:solidFill>
                  <a:srgbClr val="0E3837"/>
                </a:solidFill>
              </a:rPr>
              <a:t>The “unadjusted” ***area wage index is used in:</a:t>
            </a:r>
          </a:p>
          <a:p>
            <a:pPr marL="347472" indent="-347472">
              <a:spcBef>
                <a:spcPts val="0"/>
              </a:spcBef>
              <a:spcAft>
                <a:spcPts val="0"/>
              </a:spcAft>
              <a:buFont typeface="Arial" panose="020B0604020202020204" pitchFamily="34" charset="0"/>
              <a:buChar char="•"/>
            </a:pPr>
            <a:r>
              <a:rPr lang="en-US" sz="1600" dirty="0">
                <a:solidFill>
                  <a:srgbClr val="0E3837"/>
                </a:solidFill>
              </a:rPr>
              <a:t>Medicare skilled-nursing facility PPS</a:t>
            </a:r>
          </a:p>
          <a:p>
            <a:pPr marL="347472" indent="-347472">
              <a:spcBef>
                <a:spcPts val="0"/>
              </a:spcBef>
              <a:spcAft>
                <a:spcPts val="0"/>
              </a:spcAft>
              <a:buFont typeface="Arial" panose="020B0604020202020204" pitchFamily="34" charset="0"/>
              <a:buChar char="•"/>
            </a:pPr>
            <a:r>
              <a:rPr lang="en-US" sz="1600" dirty="0">
                <a:solidFill>
                  <a:srgbClr val="0E3837"/>
                </a:solidFill>
              </a:rPr>
              <a:t>Medicare inpatient rehabilitation facility PPS</a:t>
            </a:r>
          </a:p>
          <a:p>
            <a:pPr marL="347472" indent="-347472">
              <a:spcBef>
                <a:spcPts val="0"/>
              </a:spcBef>
              <a:spcAft>
                <a:spcPts val="0"/>
              </a:spcAft>
              <a:buFont typeface="Arial" panose="020B0604020202020204" pitchFamily="34" charset="0"/>
              <a:buChar char="•"/>
            </a:pPr>
            <a:r>
              <a:rPr lang="en-US" sz="1600" dirty="0">
                <a:solidFill>
                  <a:srgbClr val="0E3837"/>
                </a:solidFill>
              </a:rPr>
              <a:t>Medicare inpatient psychiatric facility PPS</a:t>
            </a:r>
          </a:p>
          <a:p>
            <a:pPr marL="347472" indent="-347472">
              <a:spcBef>
                <a:spcPts val="0"/>
              </a:spcBef>
              <a:spcAft>
                <a:spcPts val="0"/>
              </a:spcAft>
              <a:buFont typeface="Arial" panose="020B0604020202020204" pitchFamily="34" charset="0"/>
              <a:buChar char="•"/>
            </a:pPr>
            <a:r>
              <a:rPr lang="en-US" sz="1600" dirty="0">
                <a:solidFill>
                  <a:srgbClr val="0E3837"/>
                </a:solidFill>
              </a:rPr>
              <a:t>Other Medicare payment systems (ESRD, HHA, Hospice, others)</a:t>
            </a:r>
          </a:p>
          <a:p>
            <a:pPr>
              <a:spcBef>
                <a:spcPts val="0"/>
              </a:spcBef>
              <a:spcAft>
                <a:spcPts val="0"/>
              </a:spcAft>
            </a:pPr>
            <a:endParaRPr lang="en-US" sz="1600" dirty="0">
              <a:solidFill>
                <a:srgbClr val="0E3837"/>
              </a:solidFill>
            </a:endParaRPr>
          </a:p>
          <a:p>
            <a:pPr>
              <a:spcBef>
                <a:spcPts val="0"/>
              </a:spcBef>
              <a:spcAft>
                <a:spcPts val="0"/>
              </a:spcAft>
            </a:pPr>
            <a:r>
              <a:rPr lang="en-US" sz="1600" dirty="0">
                <a:solidFill>
                  <a:srgbClr val="0E3837"/>
                </a:solidFill>
              </a:rPr>
              <a:t>Many hospitals factor the “adjusted” AWI into Medicare Advantage (MA) and Medi-Cal Managed Care contracts in their rate setting process.</a:t>
            </a:r>
          </a:p>
          <a:p>
            <a:pPr>
              <a:spcBef>
                <a:spcPts val="0"/>
              </a:spcBef>
              <a:spcAft>
                <a:spcPts val="0"/>
              </a:spcAft>
            </a:pPr>
            <a:endParaRPr lang="en-US" sz="1600" dirty="0">
              <a:solidFill>
                <a:srgbClr val="0E3837"/>
              </a:solidFill>
            </a:endParaRPr>
          </a:p>
          <a:p>
            <a:pPr>
              <a:spcBef>
                <a:spcPts val="0"/>
              </a:spcBef>
              <a:spcAft>
                <a:spcPts val="0"/>
              </a:spcAft>
            </a:pPr>
            <a:r>
              <a:rPr lang="en-US" sz="1600" dirty="0">
                <a:solidFill>
                  <a:srgbClr val="0E3837"/>
                </a:solidFill>
              </a:rPr>
              <a:t>* The “adjusted” AWI accounts for geographic reclassifications, rural floor budget neutrality and occ mix.</a:t>
            </a:r>
          </a:p>
          <a:p>
            <a:pPr>
              <a:spcBef>
                <a:spcPts val="0"/>
              </a:spcBef>
              <a:spcAft>
                <a:spcPts val="0"/>
              </a:spcAft>
            </a:pPr>
            <a:r>
              <a:rPr lang="en-US" sz="1600" dirty="0">
                <a:solidFill>
                  <a:srgbClr val="0E3837"/>
                </a:solidFill>
              </a:rPr>
              <a:t>**Any change to Medi-Cal FFS in one year will be adjusted the following year to make the change budget neutral.</a:t>
            </a:r>
          </a:p>
          <a:p>
            <a:pPr>
              <a:spcBef>
                <a:spcPts val="0"/>
              </a:spcBef>
              <a:spcAft>
                <a:spcPts val="0"/>
              </a:spcAft>
            </a:pPr>
            <a:r>
              <a:rPr lang="en-US" sz="1600" dirty="0">
                <a:solidFill>
                  <a:srgbClr val="0E3837"/>
                </a:solidFill>
              </a:rPr>
              <a:t>*** The “unadjusted” AWI excludes occupational (occ) mix survey adjustments</a:t>
            </a:r>
          </a:p>
          <a:p>
            <a:endParaRPr lang="en-US" dirty="0">
              <a:solidFill>
                <a:srgbClr val="0E3837"/>
              </a:solidFill>
            </a:endParaRPr>
          </a:p>
        </p:txBody>
      </p:sp>
      <p:sp>
        <p:nvSpPr>
          <p:cNvPr id="3" name="Title 2"/>
          <p:cNvSpPr>
            <a:spLocks noGrp="1"/>
          </p:cNvSpPr>
          <p:nvPr>
            <p:ph type="title"/>
          </p:nvPr>
        </p:nvSpPr>
        <p:spPr>
          <a:xfrm>
            <a:off x="660400" y="457201"/>
            <a:ext cx="10536135" cy="685802"/>
          </a:xfrm>
        </p:spPr>
        <p:txBody>
          <a:bodyPr/>
          <a:lstStyle/>
          <a:p>
            <a:r>
              <a:rPr lang="en-US" sz="3200" dirty="0"/>
              <a:t>Current Use of Medicare Area Wage Index (AWI) Data (Refresher)</a:t>
            </a:r>
          </a:p>
        </p:txBody>
      </p:sp>
      <p:sp>
        <p:nvSpPr>
          <p:cNvPr id="5" name="Slide Number Placeholder 4"/>
          <p:cNvSpPr>
            <a:spLocks noGrp="1"/>
          </p:cNvSpPr>
          <p:nvPr>
            <p:ph type="sldNum" sz="quarter" idx="17"/>
          </p:nvPr>
        </p:nvSpPr>
        <p:spPr/>
        <p:txBody>
          <a:bodyPr/>
          <a:lstStyle/>
          <a:p>
            <a:fld id="{D80659BF-CB79-4A8E-8A5E-9707540CF6F7}" type="slidenum">
              <a:rPr lang="en-US" smtClean="0"/>
              <a:pPr/>
              <a:t>23</a:t>
            </a:fld>
            <a:endParaRPr lang="en-US" dirty="0"/>
          </a:p>
        </p:txBody>
      </p:sp>
    </p:spTree>
    <p:extLst>
      <p:ext uri="{BB962C8B-B14F-4D97-AF65-F5344CB8AC3E}">
        <p14:creationId xmlns:p14="http://schemas.microsoft.com/office/powerpoint/2010/main" val="3249196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770124A-1052-40F9-A082-8BE96A212F20}"/>
              </a:ext>
            </a:extLst>
          </p:cNvPr>
          <p:cNvSpPr>
            <a:spLocks noGrp="1"/>
          </p:cNvSpPr>
          <p:nvPr>
            <p:ph sz="quarter" idx="15"/>
          </p:nvPr>
        </p:nvSpPr>
        <p:spPr>
          <a:xfrm>
            <a:off x="660400" y="1572768"/>
            <a:ext cx="10058400" cy="4526902"/>
          </a:xfrm>
        </p:spPr>
        <p:txBody>
          <a:bodyPr/>
          <a:lstStyle/>
          <a:p>
            <a:pPr marL="285750" indent="-285750">
              <a:buFont typeface="Wingdings" panose="05000000000000000000" pitchFamily="2" charset="2"/>
              <a:buChar char="Ø"/>
            </a:pPr>
            <a:r>
              <a:rPr lang="en-US" sz="1800" dirty="0">
                <a:solidFill>
                  <a:srgbClr val="0E3837"/>
                </a:solidFill>
              </a:rPr>
              <a:t>CMS originally implemented the imputed floor in a budget-neutral manner, meaning that CMS reduced payments to hospitals nationwide to pay for the imputed floor.  </a:t>
            </a:r>
          </a:p>
          <a:p>
            <a:pPr marL="285750" indent="-285750">
              <a:buFont typeface="Wingdings" panose="05000000000000000000" pitchFamily="2" charset="2"/>
              <a:buChar char="Ø"/>
            </a:pPr>
            <a:r>
              <a:rPr lang="en-US" sz="1800" dirty="0">
                <a:solidFill>
                  <a:srgbClr val="0E3837"/>
                </a:solidFill>
              </a:rPr>
              <a:t>CMS discontinued the imputed floor in FY 2019 because it was concerned that the budget-neutrality adjustment was putting hospitals in states with rural areas at a disadvantage. </a:t>
            </a:r>
          </a:p>
          <a:p>
            <a:pPr marL="285750" indent="-285750">
              <a:buFont typeface="Wingdings" panose="05000000000000000000" pitchFamily="2" charset="2"/>
              <a:buChar char="Ø"/>
            </a:pPr>
            <a:r>
              <a:rPr lang="en-US" sz="1800" dirty="0">
                <a:solidFill>
                  <a:srgbClr val="0E3837"/>
                </a:solidFill>
              </a:rPr>
              <a:t>Section 9831 of the American Rescue Plan Act (ARPA) of 2021 (enacted on March 11, 2021) instructs CMS to revive the imputed floor policy with the modification that it will not be applied in a budget-neutral manner.  </a:t>
            </a:r>
          </a:p>
          <a:p>
            <a:pPr marL="285750" indent="-285750">
              <a:buFont typeface="Wingdings" panose="05000000000000000000" pitchFamily="2" charset="2"/>
              <a:buChar char="Ø"/>
            </a:pPr>
            <a:r>
              <a:rPr lang="en-US" sz="1800" dirty="0">
                <a:solidFill>
                  <a:srgbClr val="0E3837"/>
                </a:solidFill>
              </a:rPr>
              <a:t>Accordingly, CMS is reestablishing its imputed floor policy beginning in FY 2022 </a:t>
            </a:r>
            <a:r>
              <a:rPr lang="en-US" sz="1800" u="sng" dirty="0">
                <a:solidFill>
                  <a:srgbClr val="0E3837"/>
                </a:solidFill>
              </a:rPr>
              <a:t>without imposing a budget neutrality adjustment. </a:t>
            </a:r>
          </a:p>
          <a:p>
            <a:endParaRPr lang="en-US" dirty="0">
              <a:solidFill>
                <a:srgbClr val="0E3837"/>
              </a:solidFill>
            </a:endParaRPr>
          </a:p>
        </p:txBody>
      </p:sp>
      <p:sp>
        <p:nvSpPr>
          <p:cNvPr id="3" name="Title 2">
            <a:extLst>
              <a:ext uri="{FF2B5EF4-FFF2-40B4-BE49-F238E27FC236}">
                <a16:creationId xmlns:a16="http://schemas.microsoft.com/office/drawing/2014/main" id="{A7B284EE-F2F4-475E-8213-05AFC4B7B454}"/>
              </a:ext>
            </a:extLst>
          </p:cNvPr>
          <p:cNvSpPr>
            <a:spLocks noGrp="1"/>
          </p:cNvSpPr>
          <p:nvPr>
            <p:ph type="title"/>
          </p:nvPr>
        </p:nvSpPr>
        <p:spPr/>
        <p:txBody>
          <a:bodyPr/>
          <a:lstStyle/>
          <a:p>
            <a:r>
              <a:rPr lang="en-US" sz="3200" dirty="0"/>
              <a:t>New – Reestablishment of the Imputed Floor</a:t>
            </a:r>
          </a:p>
        </p:txBody>
      </p:sp>
      <p:sp>
        <p:nvSpPr>
          <p:cNvPr id="4" name="Slide Number Placeholder 3">
            <a:extLst>
              <a:ext uri="{FF2B5EF4-FFF2-40B4-BE49-F238E27FC236}">
                <a16:creationId xmlns:a16="http://schemas.microsoft.com/office/drawing/2014/main" id="{D4BC4A7E-AF4E-41F8-A082-DCA7CF2D1E32}"/>
              </a:ext>
            </a:extLst>
          </p:cNvPr>
          <p:cNvSpPr>
            <a:spLocks noGrp="1"/>
          </p:cNvSpPr>
          <p:nvPr>
            <p:ph type="sldNum" sz="quarter" idx="17"/>
          </p:nvPr>
        </p:nvSpPr>
        <p:spPr/>
        <p:txBody>
          <a:bodyPr/>
          <a:lstStyle/>
          <a:p>
            <a:fld id="{D80659BF-CB79-4A8E-8A5E-9707540CF6F7}" type="slidenum">
              <a:rPr lang="en-US" smtClean="0"/>
              <a:pPr/>
              <a:t>24</a:t>
            </a:fld>
            <a:endParaRPr lang="en-US" dirty="0"/>
          </a:p>
        </p:txBody>
      </p:sp>
    </p:spTree>
    <p:extLst>
      <p:ext uri="{BB962C8B-B14F-4D97-AF65-F5344CB8AC3E}">
        <p14:creationId xmlns:p14="http://schemas.microsoft.com/office/powerpoint/2010/main" val="733104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3CF7259-AAB1-447D-A846-3E17040C2E37}"/>
              </a:ext>
            </a:extLst>
          </p:cNvPr>
          <p:cNvSpPr>
            <a:spLocks noGrp="1"/>
          </p:cNvSpPr>
          <p:nvPr>
            <p:ph sz="quarter" idx="15"/>
          </p:nvPr>
        </p:nvSpPr>
        <p:spPr>
          <a:xfrm>
            <a:off x="660400" y="1572768"/>
            <a:ext cx="10058400" cy="4592216"/>
          </a:xfrm>
        </p:spPr>
        <p:txBody>
          <a:bodyPr/>
          <a:lstStyle/>
          <a:p>
            <a:pPr marL="342900" indent="-342900">
              <a:buFont typeface="Wingdings" panose="05000000000000000000" pitchFamily="2" charset="2"/>
              <a:buChar char="Ø"/>
            </a:pPr>
            <a:r>
              <a:rPr lang="en-US" sz="1600" dirty="0">
                <a:solidFill>
                  <a:srgbClr val="0E3837"/>
                </a:solidFill>
              </a:rPr>
              <a:t>CMS proposed changing when a hospital can request to cancel its election to reclassify as rural.  </a:t>
            </a:r>
          </a:p>
          <a:p>
            <a:pPr marL="342900" indent="-342900">
              <a:buFont typeface="Wingdings" panose="05000000000000000000" pitchFamily="2" charset="2"/>
              <a:buChar char="Ø"/>
            </a:pPr>
            <a:r>
              <a:rPr lang="en-US" sz="1600" dirty="0">
                <a:solidFill>
                  <a:srgbClr val="0E3837"/>
                </a:solidFill>
              </a:rPr>
              <a:t>The Medicare statute and regulations permit hospitals to elect to reclassify as rural for the purposes of the prospective payment systems.  </a:t>
            </a:r>
          </a:p>
          <a:p>
            <a:pPr marL="342900" indent="-342900">
              <a:buFont typeface="Wingdings" panose="05000000000000000000" pitchFamily="2" charset="2"/>
              <a:buChar char="Ø"/>
            </a:pPr>
            <a:r>
              <a:rPr lang="en-US" sz="1600" dirty="0">
                <a:solidFill>
                  <a:srgbClr val="0E3837"/>
                </a:solidFill>
              </a:rPr>
              <a:t>When a hospital makes this election, its wage and hour data is included in the rural area wage index for the following federal fiscal year unless the hospital cancels its reclassification 120 days prior to the beginning of that year.  </a:t>
            </a:r>
            <a:r>
              <a:rPr lang="en-US" sz="1600" dirty="0">
                <a:solidFill>
                  <a:srgbClr val="FF0000"/>
                </a:solidFill>
              </a:rPr>
              <a:t>CMS proposed to eliminate its 120 day rule but elected to not finalize this proposal. The 120 day rule continues to stand unchanged.</a:t>
            </a:r>
            <a:endParaRPr lang="en-US" sz="1600" dirty="0">
              <a:solidFill>
                <a:srgbClr val="0E3837"/>
              </a:solidFill>
            </a:endParaRPr>
          </a:p>
          <a:p>
            <a:pPr marL="342900" indent="-342900">
              <a:buFont typeface="Wingdings" panose="05000000000000000000" pitchFamily="2" charset="2"/>
              <a:buChar char="Ø"/>
            </a:pPr>
            <a:r>
              <a:rPr lang="en-US" sz="1600" dirty="0">
                <a:solidFill>
                  <a:srgbClr val="0E3837"/>
                </a:solidFill>
              </a:rPr>
              <a:t>CMS has observed that hospitals in certain states are reclassifying as rural and cancelling their reclassifications soon after approval so that their wage data does not negatively affect the rural wage index in the following year.  </a:t>
            </a:r>
          </a:p>
          <a:p>
            <a:pPr marL="342900" indent="-342900">
              <a:buFont typeface="Wingdings" panose="05000000000000000000" pitchFamily="2" charset="2"/>
              <a:buChar char="Ø"/>
            </a:pPr>
            <a:r>
              <a:rPr lang="en-US" sz="1600" dirty="0">
                <a:solidFill>
                  <a:srgbClr val="0E3837"/>
                </a:solidFill>
              </a:rPr>
              <a:t>To address this, CMS is finalizing its proposal to impose a minimum one-year time period between the time a hospital reclassifies as rural and the time it may cancel that election. </a:t>
            </a:r>
          </a:p>
        </p:txBody>
      </p:sp>
      <p:sp>
        <p:nvSpPr>
          <p:cNvPr id="3" name="Title 2">
            <a:extLst>
              <a:ext uri="{FF2B5EF4-FFF2-40B4-BE49-F238E27FC236}">
                <a16:creationId xmlns:a16="http://schemas.microsoft.com/office/drawing/2014/main" id="{99E23144-AC5B-4E47-A4EF-C682B22BC1D3}"/>
              </a:ext>
            </a:extLst>
          </p:cNvPr>
          <p:cNvSpPr>
            <a:spLocks noGrp="1"/>
          </p:cNvSpPr>
          <p:nvPr>
            <p:ph type="title"/>
          </p:nvPr>
        </p:nvSpPr>
        <p:spPr/>
        <p:txBody>
          <a:bodyPr/>
          <a:lstStyle/>
          <a:p>
            <a:r>
              <a:rPr lang="en-US" sz="3200" dirty="0"/>
              <a:t>New – Timing for Canceling Rural Status</a:t>
            </a:r>
          </a:p>
        </p:txBody>
      </p:sp>
      <p:sp>
        <p:nvSpPr>
          <p:cNvPr id="4" name="Slide Number Placeholder 3">
            <a:extLst>
              <a:ext uri="{FF2B5EF4-FFF2-40B4-BE49-F238E27FC236}">
                <a16:creationId xmlns:a16="http://schemas.microsoft.com/office/drawing/2014/main" id="{5990EA6B-89A7-4536-A381-DE7DE4C6578A}"/>
              </a:ext>
            </a:extLst>
          </p:cNvPr>
          <p:cNvSpPr>
            <a:spLocks noGrp="1"/>
          </p:cNvSpPr>
          <p:nvPr>
            <p:ph type="sldNum" sz="quarter" idx="17"/>
          </p:nvPr>
        </p:nvSpPr>
        <p:spPr/>
        <p:txBody>
          <a:bodyPr/>
          <a:lstStyle/>
          <a:p>
            <a:fld id="{D80659BF-CB79-4A8E-8A5E-9707540CF6F7}" type="slidenum">
              <a:rPr lang="en-US" smtClean="0"/>
              <a:pPr/>
              <a:t>25</a:t>
            </a:fld>
            <a:endParaRPr lang="en-US" dirty="0"/>
          </a:p>
        </p:txBody>
      </p:sp>
    </p:spTree>
    <p:extLst>
      <p:ext uri="{BB962C8B-B14F-4D97-AF65-F5344CB8AC3E}">
        <p14:creationId xmlns:p14="http://schemas.microsoft.com/office/powerpoint/2010/main" val="1330902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2EB8931-C73F-46A4-82A3-D73DF8E6EA65}"/>
              </a:ext>
            </a:extLst>
          </p:cNvPr>
          <p:cNvSpPr>
            <a:spLocks noGrp="1"/>
          </p:cNvSpPr>
          <p:nvPr>
            <p:ph sz="quarter" idx="15"/>
          </p:nvPr>
        </p:nvSpPr>
        <p:spPr>
          <a:xfrm>
            <a:off x="660401" y="1485901"/>
            <a:ext cx="10058400" cy="4613241"/>
          </a:xfrm>
        </p:spPr>
        <p:txBody>
          <a:bodyPr/>
          <a:lstStyle/>
          <a:p>
            <a:pPr marL="342900" indent="-342900">
              <a:buFont typeface="Wingdings" panose="05000000000000000000" pitchFamily="2" charset="2"/>
              <a:buChar char="Ø"/>
            </a:pPr>
            <a:r>
              <a:rPr lang="en-US" sz="1800" dirty="0"/>
              <a:t>CMS also decided to again adopt a wage index stop loss policy in FY 2022 like the policies adopted in FYs 2020 and 2021, though more limited in scope.  </a:t>
            </a:r>
          </a:p>
          <a:p>
            <a:pPr marL="342900" indent="-342900">
              <a:buFont typeface="Wingdings" panose="05000000000000000000" pitchFamily="2" charset="2"/>
              <a:buChar char="Ø"/>
            </a:pPr>
            <a:r>
              <a:rPr lang="en-US" sz="1800" dirty="0"/>
              <a:t>Specifically, in FY 2022, CMS has adopted a 5 percent cap on </a:t>
            </a:r>
            <a:r>
              <a:rPr lang="en-US" sz="1800" u="sng" dirty="0"/>
              <a:t>any</a:t>
            </a:r>
            <a:r>
              <a:rPr lang="en-US" sz="1800" dirty="0"/>
              <a:t> decreases in the wage index compared to FY 2021.  </a:t>
            </a:r>
          </a:p>
          <a:p>
            <a:pPr marL="342900" indent="-342900">
              <a:buFont typeface="Wingdings" panose="05000000000000000000" pitchFamily="2" charset="2"/>
              <a:buChar char="Ø"/>
            </a:pPr>
            <a:r>
              <a:rPr lang="en-US" sz="1800" dirty="0"/>
              <a:t>However, unlike in previous years where the policy applied to all hospitals nationwide, in FY 2022 the 5 percent cap will only apply to hospitals that received </a:t>
            </a:r>
            <a:r>
              <a:rPr lang="en-US" sz="1800" u="sng" dirty="0"/>
              <a:t>transition adjustments</a:t>
            </a:r>
            <a:r>
              <a:rPr lang="en-US" sz="1800" dirty="0"/>
              <a:t> in FY 2021.  </a:t>
            </a:r>
          </a:p>
          <a:p>
            <a:pPr marL="342900" indent="-342900">
              <a:buFont typeface="Wingdings" panose="05000000000000000000" pitchFamily="2" charset="2"/>
              <a:buChar char="Ø"/>
            </a:pPr>
            <a:r>
              <a:rPr lang="en-US" sz="1800" dirty="0"/>
              <a:t>Transition adjustments pertain to low wage and/or OMB Bulletin 18-04 geographic delineation changes.</a:t>
            </a:r>
          </a:p>
          <a:p>
            <a:pPr marL="342900" indent="-342900">
              <a:buFont typeface="Wingdings" panose="05000000000000000000" pitchFamily="2" charset="2"/>
              <a:buChar char="Ø"/>
            </a:pPr>
            <a:r>
              <a:rPr lang="en-US" sz="1800" dirty="0"/>
              <a:t>CMS has also made a budget neutrality adjustment to the standardized amount to offset the increased payments resulting from this change. </a:t>
            </a:r>
          </a:p>
        </p:txBody>
      </p:sp>
      <p:sp>
        <p:nvSpPr>
          <p:cNvPr id="3" name="Title 2">
            <a:extLst>
              <a:ext uri="{FF2B5EF4-FFF2-40B4-BE49-F238E27FC236}">
                <a16:creationId xmlns:a16="http://schemas.microsoft.com/office/drawing/2014/main" id="{3269113E-F789-4D37-9D9B-FF23A1B7D9CB}"/>
              </a:ext>
            </a:extLst>
          </p:cNvPr>
          <p:cNvSpPr>
            <a:spLocks noGrp="1"/>
          </p:cNvSpPr>
          <p:nvPr>
            <p:ph type="title"/>
          </p:nvPr>
        </p:nvSpPr>
        <p:spPr/>
        <p:txBody>
          <a:bodyPr/>
          <a:lstStyle/>
          <a:p>
            <a:r>
              <a:rPr lang="en-US" dirty="0"/>
              <a:t>New – Wage Index Stop Loss Policy</a:t>
            </a:r>
          </a:p>
        </p:txBody>
      </p:sp>
      <p:sp>
        <p:nvSpPr>
          <p:cNvPr id="4" name="Footer Placeholder 3">
            <a:extLst>
              <a:ext uri="{FF2B5EF4-FFF2-40B4-BE49-F238E27FC236}">
                <a16:creationId xmlns:a16="http://schemas.microsoft.com/office/drawing/2014/main" id="{ED58D866-D899-48E5-80BB-01E43EDC534E}"/>
              </a:ext>
            </a:extLst>
          </p:cNvPr>
          <p:cNvSpPr>
            <a:spLocks noGrp="1"/>
          </p:cNvSpPr>
          <p:nvPr>
            <p:ph type="ftr" sz="quarter" idx="16"/>
          </p:nvPr>
        </p:nvSpPr>
        <p:spPr/>
        <p:txBody>
          <a:bodyPr/>
          <a:lstStyle/>
          <a:p>
            <a:r>
              <a:rPr lang="en-US" dirty="0"/>
              <a:t>[ to edit Footer; go "Insert" (tab) &gt; "Header &amp; Footer" ]</a:t>
            </a:r>
          </a:p>
        </p:txBody>
      </p:sp>
      <p:sp>
        <p:nvSpPr>
          <p:cNvPr id="5" name="Slide Number Placeholder 4">
            <a:extLst>
              <a:ext uri="{FF2B5EF4-FFF2-40B4-BE49-F238E27FC236}">
                <a16:creationId xmlns:a16="http://schemas.microsoft.com/office/drawing/2014/main" id="{DD36C847-4D12-4C0D-8223-F1D39173DCAC}"/>
              </a:ext>
            </a:extLst>
          </p:cNvPr>
          <p:cNvSpPr>
            <a:spLocks noGrp="1"/>
          </p:cNvSpPr>
          <p:nvPr>
            <p:ph type="sldNum" sz="quarter" idx="17"/>
          </p:nvPr>
        </p:nvSpPr>
        <p:spPr/>
        <p:txBody>
          <a:bodyPr/>
          <a:lstStyle/>
          <a:p>
            <a:fld id="{D80659BF-CB79-4A8E-8A5E-9707540CF6F7}" type="slidenum">
              <a:rPr lang="en-US" smtClean="0"/>
              <a:pPr/>
              <a:t>26</a:t>
            </a:fld>
            <a:endParaRPr lang="en-US" dirty="0"/>
          </a:p>
        </p:txBody>
      </p:sp>
    </p:spTree>
    <p:extLst>
      <p:ext uri="{BB962C8B-B14F-4D97-AF65-F5344CB8AC3E}">
        <p14:creationId xmlns:p14="http://schemas.microsoft.com/office/powerpoint/2010/main" val="1767403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F0555DC-FC52-49EB-ACAD-38AFF31CA129}"/>
              </a:ext>
            </a:extLst>
          </p:cNvPr>
          <p:cNvSpPr>
            <a:spLocks noGrp="1"/>
          </p:cNvSpPr>
          <p:nvPr>
            <p:ph sz="quarter" idx="15"/>
          </p:nvPr>
        </p:nvSpPr>
        <p:spPr>
          <a:xfrm>
            <a:off x="660400" y="1572768"/>
            <a:ext cx="10058400" cy="4554894"/>
          </a:xfrm>
        </p:spPr>
        <p:txBody>
          <a:bodyPr/>
          <a:lstStyle/>
          <a:p>
            <a:pPr marL="285750" indent="-285750">
              <a:buFont typeface="Wingdings" panose="05000000000000000000" pitchFamily="2" charset="2"/>
              <a:buChar char="Ø"/>
            </a:pPr>
            <a:r>
              <a:rPr lang="en-US" sz="1800" dirty="0">
                <a:solidFill>
                  <a:srgbClr val="0E3837"/>
                </a:solidFill>
              </a:rPr>
              <a:t>CMS will continue its low wage index hospital policy that it first adopted in FY 2020.  </a:t>
            </a:r>
          </a:p>
          <a:p>
            <a:pPr marL="285750" indent="-285750">
              <a:buFont typeface="Wingdings" panose="05000000000000000000" pitchFamily="2" charset="2"/>
              <a:buChar char="Ø"/>
            </a:pPr>
            <a:r>
              <a:rPr lang="en-US" sz="1800" dirty="0">
                <a:solidFill>
                  <a:srgbClr val="0E3837"/>
                </a:solidFill>
              </a:rPr>
              <a:t>Under this policy, CMS makes upward adjustments to the wage indices of hospitals with a wage index value below the 25th percentile.  </a:t>
            </a:r>
          </a:p>
          <a:p>
            <a:pPr marL="285750" indent="-285750">
              <a:buFont typeface="Wingdings" panose="05000000000000000000" pitchFamily="2" charset="2"/>
              <a:buChar char="Ø"/>
            </a:pPr>
            <a:r>
              <a:rPr lang="en-US" sz="1800" dirty="0">
                <a:solidFill>
                  <a:srgbClr val="0E3837"/>
                </a:solidFill>
              </a:rPr>
              <a:t>The adjustment for each eligible hospital is equal to half of the difference between the otherwise applicable final wage index value for the hospital and the 25th percentile wage index value for all hospitals that same year.  </a:t>
            </a:r>
          </a:p>
          <a:p>
            <a:pPr marL="285750" indent="-285750">
              <a:buFont typeface="Wingdings" panose="05000000000000000000" pitchFamily="2" charset="2"/>
              <a:buChar char="Ø"/>
            </a:pPr>
            <a:r>
              <a:rPr lang="en-US" sz="1800" dirty="0">
                <a:solidFill>
                  <a:srgbClr val="0E3837"/>
                </a:solidFill>
              </a:rPr>
              <a:t>For FY 2022, CMS is setting the 25th percentile wage index value at 0.8437.  </a:t>
            </a:r>
          </a:p>
          <a:p>
            <a:pPr marL="285750" indent="-285750">
              <a:buFont typeface="Wingdings" panose="05000000000000000000" pitchFamily="2" charset="2"/>
              <a:buChar char="Ø"/>
            </a:pPr>
            <a:r>
              <a:rPr lang="en-US" sz="1800" dirty="0">
                <a:solidFill>
                  <a:srgbClr val="0E3837"/>
                </a:solidFill>
              </a:rPr>
              <a:t>As in past years, CMS is will fund these adjustments by making a budget neutrality adjustment to the standardized amount. </a:t>
            </a:r>
          </a:p>
        </p:txBody>
      </p:sp>
      <p:sp>
        <p:nvSpPr>
          <p:cNvPr id="3" name="Title 2">
            <a:extLst>
              <a:ext uri="{FF2B5EF4-FFF2-40B4-BE49-F238E27FC236}">
                <a16:creationId xmlns:a16="http://schemas.microsoft.com/office/drawing/2014/main" id="{B4EB0123-1936-4A15-81CF-E3BC776829F5}"/>
              </a:ext>
            </a:extLst>
          </p:cNvPr>
          <p:cNvSpPr>
            <a:spLocks noGrp="1"/>
          </p:cNvSpPr>
          <p:nvPr>
            <p:ph type="title"/>
          </p:nvPr>
        </p:nvSpPr>
        <p:spPr/>
        <p:txBody>
          <a:bodyPr/>
          <a:lstStyle/>
          <a:p>
            <a:r>
              <a:rPr lang="en-US" sz="3200" dirty="0"/>
              <a:t>FY 2022 Continuation of Low Wage Index Hospital Policy</a:t>
            </a:r>
          </a:p>
        </p:txBody>
      </p:sp>
      <p:sp>
        <p:nvSpPr>
          <p:cNvPr id="4" name="Slide Number Placeholder 3">
            <a:extLst>
              <a:ext uri="{FF2B5EF4-FFF2-40B4-BE49-F238E27FC236}">
                <a16:creationId xmlns:a16="http://schemas.microsoft.com/office/drawing/2014/main" id="{BC92F2D7-5382-4779-BA69-B302335E4C30}"/>
              </a:ext>
            </a:extLst>
          </p:cNvPr>
          <p:cNvSpPr>
            <a:spLocks noGrp="1"/>
          </p:cNvSpPr>
          <p:nvPr>
            <p:ph type="sldNum" sz="quarter" idx="17"/>
          </p:nvPr>
        </p:nvSpPr>
        <p:spPr/>
        <p:txBody>
          <a:bodyPr/>
          <a:lstStyle/>
          <a:p>
            <a:fld id="{D80659BF-CB79-4A8E-8A5E-9707540CF6F7}" type="slidenum">
              <a:rPr lang="en-US" smtClean="0"/>
              <a:pPr/>
              <a:t>27</a:t>
            </a:fld>
            <a:endParaRPr lang="en-US" dirty="0"/>
          </a:p>
        </p:txBody>
      </p:sp>
    </p:spTree>
    <p:extLst>
      <p:ext uri="{BB962C8B-B14F-4D97-AF65-F5344CB8AC3E}">
        <p14:creationId xmlns:p14="http://schemas.microsoft.com/office/powerpoint/2010/main" val="2079756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51BBBE40-C723-49D8-88B1-9F3170798509}"/>
              </a:ext>
            </a:extLst>
          </p:cNvPr>
          <p:cNvSpPr>
            <a:spLocks noGrp="1"/>
          </p:cNvSpPr>
          <p:nvPr>
            <p:ph sz="quarter" idx="15"/>
          </p:nvPr>
        </p:nvSpPr>
        <p:spPr>
          <a:xfrm>
            <a:off x="660400" y="1572768"/>
            <a:ext cx="10058400" cy="4618653"/>
          </a:xfrm>
        </p:spPr>
        <p:txBody>
          <a:bodyPr/>
          <a:lstStyle/>
          <a:p>
            <a:r>
              <a:rPr lang="en-US" sz="1800" dirty="0">
                <a:solidFill>
                  <a:srgbClr val="0E3837"/>
                </a:solidFill>
              </a:rPr>
              <a:t>January 19, 2021 (</a:t>
            </a:r>
            <a:r>
              <a:rPr lang="en-US" sz="1800" i="1" dirty="0">
                <a:solidFill>
                  <a:srgbClr val="0E3837"/>
                </a:solidFill>
              </a:rPr>
              <a:t>Federal Register</a:t>
            </a:r>
            <a:r>
              <a:rPr lang="en-US" sz="1800" dirty="0">
                <a:solidFill>
                  <a:srgbClr val="0E3837"/>
                </a:solidFill>
              </a:rPr>
              <a:t>) – Recommendation from the Metropolitan and Micropolitan Statistical Area Standards Review Committee to the OMB</a:t>
            </a:r>
            <a:endParaRPr lang="en-US" sz="1800" i="1" dirty="0">
              <a:solidFill>
                <a:srgbClr val="0E3837"/>
              </a:solidFill>
            </a:endParaRPr>
          </a:p>
          <a:p>
            <a:pPr marL="342900" indent="-342900">
              <a:buFont typeface="+mj-lt"/>
              <a:buAutoNum type="arabicPeriod"/>
            </a:pPr>
            <a:r>
              <a:rPr lang="en-US" sz="1800" dirty="0">
                <a:solidFill>
                  <a:srgbClr val="0E3837"/>
                </a:solidFill>
              </a:rPr>
              <a:t>The minimum urban area population to qualify a metropolitan statistical area should be increased from 50,000 to 100,000 </a:t>
            </a:r>
          </a:p>
          <a:p>
            <a:pPr marL="342900" indent="-342900">
              <a:buFont typeface="+mj-lt"/>
              <a:buAutoNum type="arabicPeriod"/>
            </a:pPr>
            <a:r>
              <a:rPr lang="en-US" sz="1800" dirty="0">
                <a:solidFill>
                  <a:srgbClr val="0E3837"/>
                </a:solidFill>
              </a:rPr>
              <a:t>The delineation of New England city and town areas (NECTAs), NECTA divisions, and combined NECTAs should be discontinued. </a:t>
            </a:r>
          </a:p>
          <a:p>
            <a:pPr marL="342900" indent="-342900">
              <a:buFont typeface="+mj-lt"/>
              <a:buAutoNum type="arabicPeriod"/>
            </a:pPr>
            <a:r>
              <a:rPr lang="en-US" sz="1800" dirty="0">
                <a:solidFill>
                  <a:srgbClr val="0E3837"/>
                </a:solidFill>
              </a:rPr>
              <a:t>Research should be undertaken on an additional, territorially exhaustive classification that covers all of the United States and Puerto Rico. </a:t>
            </a:r>
          </a:p>
          <a:p>
            <a:pPr marL="342900" indent="-342900">
              <a:buFont typeface="+mj-lt"/>
              <a:buAutoNum type="arabicPeriod"/>
            </a:pPr>
            <a:r>
              <a:rPr lang="en-US" sz="1800" dirty="0">
                <a:solidFill>
                  <a:srgbClr val="0E3837"/>
                </a:solidFill>
              </a:rPr>
              <a:t>The first annual delineation update of the coming decade should be combined with the decennial-based delineations</a:t>
            </a:r>
            <a:endParaRPr lang="en-US" sz="1800" i="1" dirty="0">
              <a:solidFill>
                <a:srgbClr val="0E3837"/>
              </a:solidFill>
            </a:endParaRPr>
          </a:p>
          <a:p>
            <a:endParaRPr lang="en-US" dirty="0"/>
          </a:p>
        </p:txBody>
      </p:sp>
      <p:sp>
        <p:nvSpPr>
          <p:cNvPr id="3" name="Title 2">
            <a:extLst>
              <a:ext uri="{FF2B5EF4-FFF2-40B4-BE49-F238E27FC236}">
                <a16:creationId xmlns:a16="http://schemas.microsoft.com/office/drawing/2014/main" id="{99FB998C-28CE-4F8E-B75E-298EF81E56AB}"/>
              </a:ext>
            </a:extLst>
          </p:cNvPr>
          <p:cNvSpPr>
            <a:spLocks noGrp="1"/>
          </p:cNvSpPr>
          <p:nvPr>
            <p:ph type="title"/>
          </p:nvPr>
        </p:nvSpPr>
        <p:spPr/>
        <p:txBody>
          <a:bodyPr/>
          <a:lstStyle/>
          <a:p>
            <a:r>
              <a:rPr lang="en-US" sz="3200" dirty="0"/>
              <a:t>OMB Committee Recommendations</a:t>
            </a:r>
          </a:p>
        </p:txBody>
      </p:sp>
      <p:sp>
        <p:nvSpPr>
          <p:cNvPr id="4" name="Slide Number Placeholder 3">
            <a:extLst>
              <a:ext uri="{FF2B5EF4-FFF2-40B4-BE49-F238E27FC236}">
                <a16:creationId xmlns:a16="http://schemas.microsoft.com/office/drawing/2014/main" id="{BE6E29BF-EC45-4D89-828C-924CEB42B734}"/>
              </a:ext>
            </a:extLst>
          </p:cNvPr>
          <p:cNvSpPr>
            <a:spLocks noGrp="1"/>
          </p:cNvSpPr>
          <p:nvPr>
            <p:ph type="sldNum" sz="quarter" idx="17"/>
          </p:nvPr>
        </p:nvSpPr>
        <p:spPr/>
        <p:txBody>
          <a:bodyPr/>
          <a:lstStyle/>
          <a:p>
            <a:fld id="{D80659BF-CB79-4A8E-8A5E-9707540CF6F7}" type="slidenum">
              <a:rPr lang="en-US" smtClean="0"/>
              <a:pPr/>
              <a:t>28</a:t>
            </a:fld>
            <a:endParaRPr lang="en-US" dirty="0"/>
          </a:p>
        </p:txBody>
      </p:sp>
    </p:spTree>
    <p:extLst>
      <p:ext uri="{BB962C8B-B14F-4D97-AF65-F5344CB8AC3E}">
        <p14:creationId xmlns:p14="http://schemas.microsoft.com/office/powerpoint/2010/main" val="2559196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57BF1E1E-4109-4FC9-9DBC-F4C269F48890}"/>
              </a:ext>
            </a:extLst>
          </p:cNvPr>
          <p:cNvSpPr>
            <a:spLocks noGrp="1"/>
          </p:cNvSpPr>
          <p:nvPr>
            <p:ph sz="quarter" idx="15"/>
          </p:nvPr>
        </p:nvSpPr>
        <p:spPr>
          <a:xfrm>
            <a:off x="660400" y="1572768"/>
            <a:ext cx="10058400" cy="4180114"/>
          </a:xfrm>
        </p:spPr>
        <p:txBody>
          <a:bodyPr/>
          <a:lstStyle/>
          <a:p>
            <a:pPr marL="342900" indent="-342900">
              <a:buAutoNum type="arabicPeriod" startAt="5"/>
            </a:pPr>
            <a:r>
              <a:rPr lang="en-US" sz="1800" dirty="0">
                <a:solidFill>
                  <a:srgbClr val="0E3837"/>
                </a:solidFill>
              </a:rPr>
              <a:t>OMB should make publicly available a schedule for updates to the core based statistical areas </a:t>
            </a:r>
          </a:p>
          <a:p>
            <a:pPr marL="342900" indent="-342900">
              <a:buAutoNum type="arabicPeriod" startAt="5"/>
            </a:pPr>
            <a:r>
              <a:rPr lang="en-US" sz="1800" dirty="0">
                <a:solidFill>
                  <a:srgbClr val="0E3837"/>
                </a:solidFill>
              </a:rPr>
              <a:t>OMB should continue use of American Community Survey commuting data in measurement of intercounty connectivity, though changing societal and economic trends may warrant considering changes in the 2030 standards. </a:t>
            </a:r>
          </a:p>
          <a:p>
            <a:r>
              <a:rPr lang="en-US" sz="1800" dirty="0">
                <a:solidFill>
                  <a:srgbClr val="0E3837"/>
                </a:solidFill>
              </a:rPr>
              <a:t>Under the recommendations of the committee, OMB would release three different types of updates, subject to the proposed standards. </a:t>
            </a:r>
          </a:p>
          <a:p>
            <a:r>
              <a:rPr lang="en-US" sz="1800" dirty="0">
                <a:solidFill>
                  <a:srgbClr val="0E3837"/>
                </a:solidFill>
              </a:rPr>
              <a:t>(1) Annual Updates—These updates would address qualification of new metropolitan and micropolitan statistical areas and typically would affect a small number of counties. (In some years, there may be no updates warranted by the data.) </a:t>
            </a:r>
          </a:p>
          <a:p>
            <a:endParaRPr lang="en-US" dirty="0">
              <a:solidFill>
                <a:srgbClr val="0E3837"/>
              </a:solidFill>
            </a:endParaRPr>
          </a:p>
        </p:txBody>
      </p:sp>
      <p:sp>
        <p:nvSpPr>
          <p:cNvPr id="3" name="Title 2">
            <a:extLst>
              <a:ext uri="{FF2B5EF4-FFF2-40B4-BE49-F238E27FC236}">
                <a16:creationId xmlns:a16="http://schemas.microsoft.com/office/drawing/2014/main" id="{749C5B52-9686-46BB-B1DB-F60ED9213375}"/>
              </a:ext>
            </a:extLst>
          </p:cNvPr>
          <p:cNvSpPr>
            <a:spLocks noGrp="1"/>
          </p:cNvSpPr>
          <p:nvPr>
            <p:ph type="title"/>
          </p:nvPr>
        </p:nvSpPr>
        <p:spPr/>
        <p:txBody>
          <a:bodyPr/>
          <a:lstStyle/>
          <a:p>
            <a:r>
              <a:rPr lang="en-US" sz="3200" dirty="0"/>
              <a:t>OMB Committee Recommendations (cont.)</a:t>
            </a:r>
          </a:p>
        </p:txBody>
      </p:sp>
      <p:sp>
        <p:nvSpPr>
          <p:cNvPr id="4" name="Slide Number Placeholder 3">
            <a:extLst>
              <a:ext uri="{FF2B5EF4-FFF2-40B4-BE49-F238E27FC236}">
                <a16:creationId xmlns:a16="http://schemas.microsoft.com/office/drawing/2014/main" id="{B2253624-5557-4806-B64B-2F14F3A2ABFC}"/>
              </a:ext>
            </a:extLst>
          </p:cNvPr>
          <p:cNvSpPr>
            <a:spLocks noGrp="1"/>
          </p:cNvSpPr>
          <p:nvPr>
            <p:ph type="sldNum" sz="quarter" idx="17"/>
          </p:nvPr>
        </p:nvSpPr>
        <p:spPr/>
        <p:txBody>
          <a:bodyPr/>
          <a:lstStyle/>
          <a:p>
            <a:fld id="{D80659BF-CB79-4A8E-8A5E-9707540CF6F7}" type="slidenum">
              <a:rPr lang="en-US" smtClean="0"/>
              <a:pPr/>
              <a:t>29</a:t>
            </a:fld>
            <a:endParaRPr lang="en-US" dirty="0"/>
          </a:p>
        </p:txBody>
      </p:sp>
    </p:spTree>
    <p:extLst>
      <p:ext uri="{BB962C8B-B14F-4D97-AF65-F5344CB8AC3E}">
        <p14:creationId xmlns:p14="http://schemas.microsoft.com/office/powerpoint/2010/main" val="162406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a:extLst>
              <a:ext uri="{FF2B5EF4-FFF2-40B4-BE49-F238E27FC236}">
                <a16:creationId xmlns:a16="http://schemas.microsoft.com/office/drawing/2014/main" id="{E8ECB086-B465-491E-B833-E092DCD6A55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4157614" y="1804803"/>
            <a:ext cx="1461493" cy="172821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9D59B258-22F2-4799-882A-3339FB6D794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p:blipFill>
        <p:spPr bwMode="auto">
          <a:xfrm>
            <a:off x="672421" y="1804802"/>
            <a:ext cx="1461493" cy="172821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nchor="b">
            <a:noAutofit/>
          </a:bodyPr>
          <a:lstStyle/>
          <a:p>
            <a:r>
              <a:rPr lang="en-US" dirty="0"/>
              <a:t>Presenters</a:t>
            </a:r>
            <a:endParaRPr lang="en-US" i="1" dirty="0"/>
          </a:p>
        </p:txBody>
      </p:sp>
      <p:sp>
        <p:nvSpPr>
          <p:cNvPr id="22" name="Text Placeholder 21"/>
          <p:cNvSpPr>
            <a:spLocks noGrp="1"/>
          </p:cNvSpPr>
          <p:nvPr>
            <p:ph type="body" sz="quarter" idx="50"/>
          </p:nvPr>
        </p:nvSpPr>
        <p:spPr>
          <a:xfrm>
            <a:off x="653426" y="3717185"/>
            <a:ext cx="3345933" cy="2302613"/>
          </a:xfrm>
        </p:spPr>
        <p:txBody>
          <a:bodyPr/>
          <a:lstStyle/>
          <a:p>
            <a:r>
              <a:rPr lang="en-US" dirty="0"/>
              <a:t>Michael Newell</a:t>
            </a:r>
          </a:p>
          <a:p>
            <a:r>
              <a:rPr lang="en-US" dirty="0">
                <a:solidFill>
                  <a:schemeClr val="accent4"/>
                </a:solidFill>
              </a:rPr>
              <a:t>Partner</a:t>
            </a:r>
          </a:p>
          <a:p>
            <a:r>
              <a:rPr lang="en-US" sz="1400" dirty="0">
                <a:solidFill>
                  <a:schemeClr val="accent4"/>
                </a:solidFill>
              </a:rPr>
              <a:t>Health Care Consulting</a:t>
            </a:r>
          </a:p>
          <a:p>
            <a:endParaRPr lang="en-US" sz="1400" dirty="0"/>
          </a:p>
          <a:p>
            <a:endParaRPr lang="en-US" sz="1400" dirty="0"/>
          </a:p>
        </p:txBody>
      </p:sp>
      <p:sp>
        <p:nvSpPr>
          <p:cNvPr id="23" name="Text Placeholder 22"/>
          <p:cNvSpPr>
            <a:spLocks noGrp="1"/>
          </p:cNvSpPr>
          <p:nvPr>
            <p:ph type="body" sz="quarter" idx="51"/>
          </p:nvPr>
        </p:nvSpPr>
        <p:spPr>
          <a:xfrm>
            <a:off x="4134431" y="3717185"/>
            <a:ext cx="3345933" cy="2302613"/>
          </a:xfrm>
        </p:spPr>
        <p:txBody>
          <a:bodyPr/>
          <a:lstStyle/>
          <a:p>
            <a:r>
              <a:rPr lang="en-US" dirty="0"/>
              <a:t>Glenn Bunting</a:t>
            </a:r>
          </a:p>
          <a:p>
            <a:r>
              <a:rPr lang="en-US" dirty="0">
                <a:solidFill>
                  <a:schemeClr val="accent4"/>
                </a:solidFill>
              </a:rPr>
              <a:t>Director</a:t>
            </a:r>
          </a:p>
          <a:p>
            <a:r>
              <a:rPr lang="en-US" sz="1400" dirty="0">
                <a:solidFill>
                  <a:schemeClr val="accent4"/>
                </a:solidFill>
              </a:rPr>
              <a:t>Health Care Consulting</a:t>
            </a:r>
          </a:p>
          <a:p>
            <a:endParaRPr lang="en-US" sz="1400" dirty="0"/>
          </a:p>
        </p:txBody>
      </p:sp>
      <p:sp>
        <p:nvSpPr>
          <p:cNvPr id="10" name="Slide Number Placeholder 3"/>
          <p:cNvSpPr>
            <a:spLocks noGrp="1"/>
          </p:cNvSpPr>
          <p:nvPr>
            <p:ph type="sldNum" sz="quarter" idx="4294967295"/>
          </p:nvPr>
        </p:nvSpPr>
        <p:spPr>
          <a:xfrm>
            <a:off x="0" y="6019800"/>
            <a:ext cx="385763" cy="381000"/>
          </a:xfrm>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CB0306FB-42CE-494E-8579-689109F6E9A0}"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3</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4053025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93D5F92C-283D-49CC-89AD-AD5E97FD0309}"/>
              </a:ext>
            </a:extLst>
          </p:cNvPr>
          <p:cNvSpPr>
            <a:spLocks noGrp="1"/>
          </p:cNvSpPr>
          <p:nvPr>
            <p:ph sz="quarter" idx="15"/>
          </p:nvPr>
        </p:nvSpPr>
        <p:spPr>
          <a:xfrm>
            <a:off x="660400" y="1572768"/>
            <a:ext cx="10058400" cy="4273420"/>
          </a:xfrm>
        </p:spPr>
        <p:txBody>
          <a:bodyPr/>
          <a:lstStyle/>
          <a:p>
            <a:r>
              <a:rPr lang="en-US" sz="1800" dirty="0">
                <a:solidFill>
                  <a:srgbClr val="0E3837"/>
                </a:solidFill>
              </a:rPr>
              <a:t>(2) Five-Year (‘‘mid-decade’’) Update—This broader update would include: Qualification of metropolitan and micropolitan statistical areas, qualification of outlying counties, merging of adjacent metropolitan or micropolitan statistical areas, qualification of principal cities, categorization of metropolitan and micropolitan statistical areas, qualification of metropolitan divisions, qualification of combined statistical areas, and titling of metropolitan and micropolitan statistical areas, metropolitan divisions, and combined statistical areas.</a:t>
            </a:r>
          </a:p>
          <a:p>
            <a:r>
              <a:rPr lang="en-US" sz="1800" dirty="0">
                <a:solidFill>
                  <a:srgbClr val="0E3837"/>
                </a:solidFill>
              </a:rPr>
              <a:t>(3) Decennial Delineation—The initial re-delineation following adoption of revised standards would include all of the changes listed for the five-year update, plus the qualification of central counties. </a:t>
            </a:r>
          </a:p>
          <a:p>
            <a:endParaRPr lang="en-US" dirty="0">
              <a:solidFill>
                <a:srgbClr val="0E3837"/>
              </a:solidFill>
            </a:endParaRPr>
          </a:p>
        </p:txBody>
      </p:sp>
      <p:sp>
        <p:nvSpPr>
          <p:cNvPr id="3" name="Title 2">
            <a:extLst>
              <a:ext uri="{FF2B5EF4-FFF2-40B4-BE49-F238E27FC236}">
                <a16:creationId xmlns:a16="http://schemas.microsoft.com/office/drawing/2014/main" id="{4392D867-4C07-4216-A923-424F8B0E04E7}"/>
              </a:ext>
            </a:extLst>
          </p:cNvPr>
          <p:cNvSpPr>
            <a:spLocks noGrp="1"/>
          </p:cNvSpPr>
          <p:nvPr>
            <p:ph type="title"/>
          </p:nvPr>
        </p:nvSpPr>
        <p:spPr/>
        <p:txBody>
          <a:bodyPr/>
          <a:lstStyle/>
          <a:p>
            <a:r>
              <a:rPr lang="en-US" sz="3200" dirty="0"/>
              <a:t>OMB Committee Recommendations (cont.)</a:t>
            </a:r>
          </a:p>
        </p:txBody>
      </p:sp>
      <p:sp>
        <p:nvSpPr>
          <p:cNvPr id="4" name="Slide Number Placeholder 3">
            <a:extLst>
              <a:ext uri="{FF2B5EF4-FFF2-40B4-BE49-F238E27FC236}">
                <a16:creationId xmlns:a16="http://schemas.microsoft.com/office/drawing/2014/main" id="{565C3796-2FBE-4A5F-98BA-6E9743C4661D}"/>
              </a:ext>
            </a:extLst>
          </p:cNvPr>
          <p:cNvSpPr>
            <a:spLocks noGrp="1"/>
          </p:cNvSpPr>
          <p:nvPr>
            <p:ph type="sldNum" sz="quarter" idx="17"/>
          </p:nvPr>
        </p:nvSpPr>
        <p:spPr/>
        <p:txBody>
          <a:bodyPr/>
          <a:lstStyle/>
          <a:p>
            <a:fld id="{D80659BF-CB79-4A8E-8A5E-9707540CF6F7}" type="slidenum">
              <a:rPr lang="en-US" smtClean="0"/>
              <a:pPr/>
              <a:t>30</a:t>
            </a:fld>
            <a:endParaRPr lang="en-US" dirty="0"/>
          </a:p>
        </p:txBody>
      </p:sp>
    </p:spTree>
    <p:extLst>
      <p:ext uri="{BB962C8B-B14F-4D97-AF65-F5344CB8AC3E}">
        <p14:creationId xmlns:p14="http://schemas.microsoft.com/office/powerpoint/2010/main" val="253358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279D335D-E665-4319-B05A-38D793D3640D}"/>
              </a:ext>
            </a:extLst>
          </p:cNvPr>
          <p:cNvGraphicFramePr>
            <a:graphicFrameLocks noGrp="1"/>
          </p:cNvGraphicFramePr>
          <p:nvPr>
            <p:ph sz="quarter" idx="15"/>
          </p:nvPr>
        </p:nvGraphicFramePr>
        <p:xfrm>
          <a:off x="629265" y="1828800"/>
          <a:ext cx="10089535" cy="2966720"/>
        </p:xfrm>
        <a:graphic>
          <a:graphicData uri="http://schemas.openxmlformats.org/drawingml/2006/table">
            <a:tbl>
              <a:tblPr firstRow="1" bandRow="1">
                <a:tableStyleId>{5C22544A-7EE6-4342-B048-85BDC9FD1C3A}</a:tableStyleId>
              </a:tblPr>
              <a:tblGrid>
                <a:gridCol w="5060335">
                  <a:extLst>
                    <a:ext uri="{9D8B030D-6E8A-4147-A177-3AD203B41FA5}">
                      <a16:colId xmlns:a16="http://schemas.microsoft.com/office/drawing/2014/main" val="3738845855"/>
                    </a:ext>
                  </a:extLst>
                </a:gridCol>
                <a:gridCol w="5029200">
                  <a:extLst>
                    <a:ext uri="{9D8B030D-6E8A-4147-A177-3AD203B41FA5}">
                      <a16:colId xmlns:a16="http://schemas.microsoft.com/office/drawing/2014/main" val="1228869336"/>
                    </a:ext>
                  </a:extLst>
                </a:gridCol>
              </a:tblGrid>
              <a:tr h="370840">
                <a:tc>
                  <a:txBody>
                    <a:bodyPr/>
                    <a:lstStyle/>
                    <a:p>
                      <a:r>
                        <a:rPr lang="en-US" dirty="0"/>
                        <a:t>Update Type</a:t>
                      </a:r>
                    </a:p>
                  </a:txBody>
                  <a:tcPr/>
                </a:tc>
                <a:tc>
                  <a:txBody>
                    <a:bodyPr/>
                    <a:lstStyle/>
                    <a:p>
                      <a:r>
                        <a:rPr lang="en-US" dirty="0"/>
                        <a:t>Expected Release Date</a:t>
                      </a:r>
                    </a:p>
                  </a:txBody>
                  <a:tcPr/>
                </a:tc>
                <a:extLst>
                  <a:ext uri="{0D108BD9-81ED-4DB2-BD59-A6C34878D82A}">
                    <a16:rowId xmlns:a16="http://schemas.microsoft.com/office/drawing/2014/main" val="4166812166"/>
                  </a:ext>
                </a:extLst>
              </a:tr>
              <a:tr h="370840">
                <a:tc>
                  <a:txBody>
                    <a:bodyPr/>
                    <a:lstStyle/>
                    <a:p>
                      <a:r>
                        <a:rPr lang="en-US" dirty="0"/>
                        <a:t>Decennial Delineation</a:t>
                      </a:r>
                    </a:p>
                  </a:txBody>
                  <a:tcPr/>
                </a:tc>
                <a:tc>
                  <a:txBody>
                    <a:bodyPr/>
                    <a:lstStyle/>
                    <a:p>
                      <a:r>
                        <a:rPr lang="en-US" dirty="0"/>
                        <a:t>June 2023</a:t>
                      </a:r>
                    </a:p>
                  </a:txBody>
                  <a:tcPr/>
                </a:tc>
                <a:extLst>
                  <a:ext uri="{0D108BD9-81ED-4DB2-BD59-A6C34878D82A}">
                    <a16:rowId xmlns:a16="http://schemas.microsoft.com/office/drawing/2014/main" val="3210327026"/>
                  </a:ext>
                </a:extLst>
              </a:tr>
              <a:tr h="370840">
                <a:tc>
                  <a:txBody>
                    <a:bodyPr/>
                    <a:lstStyle/>
                    <a:p>
                      <a:r>
                        <a:rPr lang="en-US" dirty="0"/>
                        <a:t>Annual Update</a:t>
                      </a:r>
                    </a:p>
                  </a:txBody>
                  <a:tcPr/>
                </a:tc>
                <a:tc>
                  <a:txBody>
                    <a:bodyPr/>
                    <a:lstStyle/>
                    <a:p>
                      <a:r>
                        <a:rPr lang="en-US" dirty="0"/>
                        <a:t>December 2024</a:t>
                      </a:r>
                    </a:p>
                  </a:txBody>
                  <a:tcPr/>
                </a:tc>
                <a:extLst>
                  <a:ext uri="{0D108BD9-81ED-4DB2-BD59-A6C34878D82A}">
                    <a16:rowId xmlns:a16="http://schemas.microsoft.com/office/drawing/2014/main" val="378603557"/>
                  </a:ext>
                </a:extLst>
              </a:tr>
              <a:tr h="370840">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Annual Update</a:t>
                      </a:r>
                    </a:p>
                  </a:txBody>
                  <a:tcPr/>
                </a:tc>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December 2025</a:t>
                      </a:r>
                    </a:p>
                  </a:txBody>
                  <a:tcPr/>
                </a:tc>
                <a:extLst>
                  <a:ext uri="{0D108BD9-81ED-4DB2-BD59-A6C34878D82A}">
                    <a16:rowId xmlns:a16="http://schemas.microsoft.com/office/drawing/2014/main" val="2373801629"/>
                  </a:ext>
                </a:extLst>
              </a:tr>
              <a:tr h="370840">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Annual Update</a:t>
                      </a:r>
                    </a:p>
                  </a:txBody>
                  <a:tcPr/>
                </a:tc>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December 2026</a:t>
                      </a:r>
                    </a:p>
                  </a:txBody>
                  <a:tcPr/>
                </a:tc>
                <a:extLst>
                  <a:ext uri="{0D108BD9-81ED-4DB2-BD59-A6C34878D82A}">
                    <a16:rowId xmlns:a16="http://schemas.microsoft.com/office/drawing/2014/main" val="220137242"/>
                  </a:ext>
                </a:extLst>
              </a:tr>
              <a:tr h="370840">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Annual Update</a:t>
                      </a:r>
                    </a:p>
                  </a:txBody>
                  <a:tcPr/>
                </a:tc>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December 2027</a:t>
                      </a:r>
                    </a:p>
                  </a:txBody>
                  <a:tcPr/>
                </a:tc>
                <a:extLst>
                  <a:ext uri="{0D108BD9-81ED-4DB2-BD59-A6C34878D82A}">
                    <a16:rowId xmlns:a16="http://schemas.microsoft.com/office/drawing/2014/main" val="3897802285"/>
                  </a:ext>
                </a:extLst>
              </a:tr>
              <a:tr h="370840">
                <a:tc>
                  <a:txBody>
                    <a:bodyPr/>
                    <a:lstStyle/>
                    <a:p>
                      <a:r>
                        <a:rPr lang="en-US" dirty="0"/>
                        <a:t>Five-Year Update</a:t>
                      </a:r>
                    </a:p>
                  </a:txBody>
                  <a:tcPr/>
                </a:tc>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December 2028</a:t>
                      </a:r>
                    </a:p>
                  </a:txBody>
                  <a:tcPr/>
                </a:tc>
                <a:extLst>
                  <a:ext uri="{0D108BD9-81ED-4DB2-BD59-A6C34878D82A}">
                    <a16:rowId xmlns:a16="http://schemas.microsoft.com/office/drawing/2014/main" val="3508256308"/>
                  </a:ext>
                </a:extLst>
              </a:tr>
              <a:tr h="370840">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Annual Update</a:t>
                      </a:r>
                    </a:p>
                  </a:txBody>
                  <a:tcPr/>
                </a:tc>
                <a:tc>
                  <a:txBody>
                    <a:bodyPr/>
                    <a:lstStyle/>
                    <a:p>
                      <a:pPr marL="0" marR="0" lvl="0" indent="0" algn="l" defTabSz="884964" rtl="0" eaLnBrk="1" fontAlgn="auto" latinLnBrk="0" hangingPunct="1">
                        <a:lnSpc>
                          <a:spcPct val="100000"/>
                        </a:lnSpc>
                        <a:spcBef>
                          <a:spcPts val="0"/>
                        </a:spcBef>
                        <a:spcAft>
                          <a:spcPts val="0"/>
                        </a:spcAft>
                        <a:buClrTx/>
                        <a:buSzTx/>
                        <a:buFontTx/>
                        <a:buNone/>
                        <a:tabLst/>
                        <a:defRPr/>
                      </a:pPr>
                      <a:r>
                        <a:rPr lang="en-US" dirty="0"/>
                        <a:t>December 2029</a:t>
                      </a:r>
                    </a:p>
                  </a:txBody>
                  <a:tcPr/>
                </a:tc>
                <a:extLst>
                  <a:ext uri="{0D108BD9-81ED-4DB2-BD59-A6C34878D82A}">
                    <a16:rowId xmlns:a16="http://schemas.microsoft.com/office/drawing/2014/main" val="3987851285"/>
                  </a:ext>
                </a:extLst>
              </a:tr>
            </a:tbl>
          </a:graphicData>
        </a:graphic>
      </p:graphicFrame>
      <p:sp>
        <p:nvSpPr>
          <p:cNvPr id="3" name="Title 2">
            <a:extLst>
              <a:ext uri="{FF2B5EF4-FFF2-40B4-BE49-F238E27FC236}">
                <a16:creationId xmlns:a16="http://schemas.microsoft.com/office/drawing/2014/main" id="{01264666-C2AF-49BD-9C45-EF48F7563480}"/>
              </a:ext>
            </a:extLst>
          </p:cNvPr>
          <p:cNvSpPr>
            <a:spLocks noGrp="1"/>
          </p:cNvSpPr>
          <p:nvPr>
            <p:ph type="title"/>
          </p:nvPr>
        </p:nvSpPr>
        <p:spPr/>
        <p:txBody>
          <a:bodyPr/>
          <a:lstStyle/>
          <a:p>
            <a:r>
              <a:rPr lang="en-US" sz="3200" dirty="0"/>
              <a:t>OMB Committee Recommendations (cont.)</a:t>
            </a:r>
          </a:p>
        </p:txBody>
      </p:sp>
      <p:sp>
        <p:nvSpPr>
          <p:cNvPr id="4" name="Slide Number Placeholder 3">
            <a:extLst>
              <a:ext uri="{FF2B5EF4-FFF2-40B4-BE49-F238E27FC236}">
                <a16:creationId xmlns:a16="http://schemas.microsoft.com/office/drawing/2014/main" id="{BB9284E4-642D-4974-8DF7-FA6CC618623F}"/>
              </a:ext>
            </a:extLst>
          </p:cNvPr>
          <p:cNvSpPr>
            <a:spLocks noGrp="1"/>
          </p:cNvSpPr>
          <p:nvPr>
            <p:ph type="sldNum" sz="quarter" idx="17"/>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31</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862164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CBB00BB-B8E9-4F32-BC35-6DE144EB9DEC}"/>
              </a:ext>
            </a:extLst>
          </p:cNvPr>
          <p:cNvSpPr>
            <a:spLocks noGrp="1"/>
          </p:cNvSpPr>
          <p:nvPr>
            <p:ph sz="quarter" idx="15"/>
          </p:nvPr>
        </p:nvSpPr>
        <p:spPr>
          <a:xfrm>
            <a:off x="660400" y="1572768"/>
            <a:ext cx="10058400" cy="4517571"/>
          </a:xfrm>
        </p:spPr>
        <p:txBody>
          <a:bodyPr/>
          <a:lstStyle/>
          <a:p>
            <a:r>
              <a:rPr lang="en-US" sz="1600" dirty="0">
                <a:solidFill>
                  <a:srgbClr val="0E3837"/>
                </a:solidFill>
              </a:rPr>
              <a:t>Background:  The Medicare statute permits hospitals to apply to the MGCRB to be paid according to the wage index of a neighboring area.  Relatedly, urban hospitals can apply to CMS to be treated as if they were located in the rural part of their state for all purposes of the prospective payment system.  An urban hospital that has reclassified as rural can apply to the MGCRB to be paid according to the wage index of its home area (instead of the rural wage index). </a:t>
            </a:r>
          </a:p>
          <a:p>
            <a:r>
              <a:rPr lang="en-US" sz="1600" dirty="0">
                <a:solidFill>
                  <a:srgbClr val="0E3837"/>
                </a:solidFill>
              </a:rPr>
              <a:t>Under the existing MGCRB rules, an applicant hospital is required to demonstrate that its average hourly wages (AHW) are a certain percentage greater than the wages of the other hospitals in its home area.  </a:t>
            </a:r>
          </a:p>
          <a:p>
            <a:r>
              <a:rPr lang="en-US" sz="1600" dirty="0">
                <a:solidFill>
                  <a:srgbClr val="0E3837"/>
                </a:solidFill>
              </a:rPr>
              <a:t>Additionally, a hospital is prohibited from applying to the MGCRB to reclassify to an area that has a pre-reclassified AHW that is lower than the pre-reclassified AHW of its home area.  </a:t>
            </a:r>
          </a:p>
          <a:p>
            <a:r>
              <a:rPr lang="en-US" sz="1600" dirty="0">
                <a:solidFill>
                  <a:srgbClr val="0E3837"/>
                </a:solidFill>
              </a:rPr>
              <a:t>For the purposes of both of these rules, CMS considers a hospital’s home area to be the area in which it is physically located, even if the hospital has elected to be treated as if it were located in the rural part of its state (i.e., rural reclassification).</a:t>
            </a:r>
          </a:p>
          <a:p>
            <a:pPr marL="285750" indent="-285750">
              <a:buFont typeface="Wingdings" panose="05000000000000000000" pitchFamily="2" charset="2"/>
              <a:buChar char="Ø"/>
            </a:pPr>
            <a:endParaRPr lang="en-US" sz="1600" dirty="0">
              <a:solidFill>
                <a:srgbClr val="0E3837"/>
              </a:solidFill>
            </a:endParaRPr>
          </a:p>
        </p:txBody>
      </p:sp>
      <p:sp>
        <p:nvSpPr>
          <p:cNvPr id="3" name="Title 2">
            <a:extLst>
              <a:ext uri="{FF2B5EF4-FFF2-40B4-BE49-F238E27FC236}">
                <a16:creationId xmlns:a16="http://schemas.microsoft.com/office/drawing/2014/main" id="{BC2C8E21-33F0-461C-B0BA-21863C3A2C29}"/>
              </a:ext>
            </a:extLst>
          </p:cNvPr>
          <p:cNvSpPr>
            <a:spLocks noGrp="1"/>
          </p:cNvSpPr>
          <p:nvPr>
            <p:ph type="title"/>
          </p:nvPr>
        </p:nvSpPr>
        <p:spPr/>
        <p:txBody>
          <a:bodyPr/>
          <a:lstStyle/>
          <a:p>
            <a:r>
              <a:rPr lang="en-US" sz="3200" dirty="0"/>
              <a:t>Revisions to Medicare Geographic Classification Review Board (MGCRB) Rules</a:t>
            </a:r>
          </a:p>
        </p:txBody>
      </p:sp>
      <p:sp>
        <p:nvSpPr>
          <p:cNvPr id="4" name="Slide Number Placeholder 3">
            <a:extLst>
              <a:ext uri="{FF2B5EF4-FFF2-40B4-BE49-F238E27FC236}">
                <a16:creationId xmlns:a16="http://schemas.microsoft.com/office/drawing/2014/main" id="{37C5BB78-0C76-4EAB-9145-852ED17413C2}"/>
              </a:ext>
            </a:extLst>
          </p:cNvPr>
          <p:cNvSpPr>
            <a:spLocks noGrp="1"/>
          </p:cNvSpPr>
          <p:nvPr>
            <p:ph type="sldNum" sz="quarter" idx="17"/>
          </p:nvPr>
        </p:nvSpPr>
        <p:spPr/>
        <p:txBody>
          <a:bodyPr/>
          <a:lstStyle/>
          <a:p>
            <a:fld id="{D80659BF-CB79-4A8E-8A5E-9707540CF6F7}" type="slidenum">
              <a:rPr lang="en-US" smtClean="0"/>
              <a:pPr/>
              <a:t>32</a:t>
            </a:fld>
            <a:endParaRPr lang="en-US" dirty="0"/>
          </a:p>
        </p:txBody>
      </p:sp>
    </p:spTree>
    <p:extLst>
      <p:ext uri="{BB962C8B-B14F-4D97-AF65-F5344CB8AC3E}">
        <p14:creationId xmlns:p14="http://schemas.microsoft.com/office/powerpoint/2010/main" val="321513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CBB00BB-B8E9-4F32-BC35-6DE144EB9DEC}"/>
              </a:ext>
            </a:extLst>
          </p:cNvPr>
          <p:cNvSpPr>
            <a:spLocks noGrp="1"/>
          </p:cNvSpPr>
          <p:nvPr>
            <p:ph sz="quarter" idx="15"/>
          </p:nvPr>
        </p:nvSpPr>
        <p:spPr>
          <a:xfrm>
            <a:off x="660400" y="1572768"/>
            <a:ext cx="10058400" cy="4256314"/>
          </a:xfrm>
        </p:spPr>
        <p:txBody>
          <a:bodyPr/>
          <a:lstStyle/>
          <a:p>
            <a:pPr marL="285750" indent="-285750">
              <a:buFont typeface="Wingdings" panose="05000000000000000000" pitchFamily="2" charset="2"/>
              <a:buChar char="Ø"/>
            </a:pPr>
            <a:r>
              <a:rPr lang="en-US" sz="1800" dirty="0">
                <a:solidFill>
                  <a:srgbClr val="0E3837"/>
                </a:solidFill>
              </a:rPr>
              <a:t>Hospitals recently successfully challenged this policy in </a:t>
            </a:r>
            <a:r>
              <a:rPr lang="en-US" sz="1800" i="1" dirty="0">
                <a:solidFill>
                  <a:srgbClr val="0E3837"/>
                </a:solidFill>
              </a:rPr>
              <a:t>Bates County Memorial Hospital v. Azar,</a:t>
            </a:r>
            <a:r>
              <a:rPr lang="en-US" sz="1800" dirty="0">
                <a:solidFill>
                  <a:srgbClr val="0E3837"/>
                </a:solidFill>
              </a:rPr>
              <a:t> 464 F. Supp. 3d 43 (D.D.C. 2020). </a:t>
            </a:r>
          </a:p>
          <a:p>
            <a:pPr marL="285750" indent="-285750">
              <a:buFont typeface="Wingdings" panose="05000000000000000000" pitchFamily="2" charset="2"/>
              <a:buChar char="Ø"/>
            </a:pPr>
            <a:r>
              <a:rPr lang="en-US" sz="1800" dirty="0">
                <a:solidFill>
                  <a:srgbClr val="0E3837"/>
                </a:solidFill>
              </a:rPr>
              <a:t>In that case, six urban hospitals that have elected to reclassify as rural were denied geographic reclassification because their AHWs were compared to their geographic home areas.  </a:t>
            </a:r>
          </a:p>
          <a:p>
            <a:pPr marL="285750" indent="-285750">
              <a:buFont typeface="Wingdings" panose="05000000000000000000" pitchFamily="2" charset="2"/>
              <a:buChar char="Ø"/>
            </a:pPr>
            <a:r>
              <a:rPr lang="en-US" sz="1800" dirty="0">
                <a:solidFill>
                  <a:srgbClr val="0E3837"/>
                </a:solidFill>
              </a:rPr>
              <a:t>The hospitals contended that because they were reclassified rural hospitals, their AHWs should have been compared to the AHW of the hospitals in the rural areas of their respective states.  </a:t>
            </a:r>
          </a:p>
          <a:p>
            <a:pPr marL="285750" indent="-285750">
              <a:buFont typeface="Wingdings" panose="05000000000000000000" pitchFamily="2" charset="2"/>
              <a:buChar char="Ø"/>
            </a:pPr>
            <a:r>
              <a:rPr lang="en-US" sz="1800" dirty="0">
                <a:solidFill>
                  <a:srgbClr val="0E3837"/>
                </a:solidFill>
              </a:rPr>
              <a:t>The D.C. District Court ruled for the plaintiff hospitals.  The government did not appeal.</a:t>
            </a:r>
          </a:p>
        </p:txBody>
      </p:sp>
      <p:sp>
        <p:nvSpPr>
          <p:cNvPr id="3" name="Title 2">
            <a:extLst>
              <a:ext uri="{FF2B5EF4-FFF2-40B4-BE49-F238E27FC236}">
                <a16:creationId xmlns:a16="http://schemas.microsoft.com/office/drawing/2014/main" id="{BC2C8E21-33F0-461C-B0BA-21863C3A2C29}"/>
              </a:ext>
            </a:extLst>
          </p:cNvPr>
          <p:cNvSpPr>
            <a:spLocks noGrp="1"/>
          </p:cNvSpPr>
          <p:nvPr>
            <p:ph type="title"/>
          </p:nvPr>
        </p:nvSpPr>
        <p:spPr/>
        <p:txBody>
          <a:bodyPr/>
          <a:lstStyle/>
          <a:p>
            <a:r>
              <a:rPr lang="en-US" sz="3200" dirty="0"/>
              <a:t>Revisions to MGCRB Rules (cont.)</a:t>
            </a:r>
          </a:p>
        </p:txBody>
      </p:sp>
      <p:sp>
        <p:nvSpPr>
          <p:cNvPr id="4" name="Slide Number Placeholder 3">
            <a:extLst>
              <a:ext uri="{FF2B5EF4-FFF2-40B4-BE49-F238E27FC236}">
                <a16:creationId xmlns:a16="http://schemas.microsoft.com/office/drawing/2014/main" id="{37C5BB78-0C76-4EAB-9145-852ED17413C2}"/>
              </a:ext>
            </a:extLst>
          </p:cNvPr>
          <p:cNvSpPr>
            <a:spLocks noGrp="1"/>
          </p:cNvSpPr>
          <p:nvPr>
            <p:ph type="sldNum" sz="quarter" idx="17"/>
          </p:nvPr>
        </p:nvSpPr>
        <p:spPr/>
        <p:txBody>
          <a:bodyPr/>
          <a:lstStyle/>
          <a:p>
            <a:fld id="{D80659BF-CB79-4A8E-8A5E-9707540CF6F7}" type="slidenum">
              <a:rPr lang="en-US" smtClean="0"/>
              <a:pPr/>
              <a:t>33</a:t>
            </a:fld>
            <a:endParaRPr lang="en-US" dirty="0"/>
          </a:p>
        </p:txBody>
      </p:sp>
    </p:spTree>
    <p:extLst>
      <p:ext uri="{BB962C8B-B14F-4D97-AF65-F5344CB8AC3E}">
        <p14:creationId xmlns:p14="http://schemas.microsoft.com/office/powerpoint/2010/main" val="3783099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CBB00BB-B8E9-4F32-BC35-6DE144EB9DEC}"/>
              </a:ext>
            </a:extLst>
          </p:cNvPr>
          <p:cNvSpPr>
            <a:spLocks noGrp="1"/>
          </p:cNvSpPr>
          <p:nvPr>
            <p:ph sz="quarter" idx="15"/>
          </p:nvPr>
        </p:nvSpPr>
        <p:spPr>
          <a:xfrm>
            <a:off x="660400" y="1572767"/>
            <a:ext cx="10058400" cy="4271851"/>
          </a:xfrm>
        </p:spPr>
        <p:txBody>
          <a:bodyPr/>
          <a:lstStyle/>
          <a:p>
            <a:pPr marL="285750" indent="-285750">
              <a:buFont typeface="Wingdings" panose="05000000000000000000" pitchFamily="2" charset="2"/>
              <a:buChar char="Ø"/>
            </a:pPr>
            <a:r>
              <a:rPr lang="en-US" sz="1800" dirty="0">
                <a:solidFill>
                  <a:srgbClr val="0E3837"/>
                </a:solidFill>
              </a:rPr>
              <a:t>Consequently, if an urban hospital reclassifies as rural, its eligibility for geographic reclassification will be determined based on a comparison of its AHW to the AHWs of the hospitals located in the rural area of the state.  </a:t>
            </a:r>
          </a:p>
          <a:p>
            <a:pPr marL="285750" indent="-285750">
              <a:buFont typeface="Wingdings" panose="05000000000000000000" pitchFamily="2" charset="2"/>
              <a:buChar char="Ø"/>
            </a:pPr>
            <a:r>
              <a:rPr lang="en-US" sz="1800" dirty="0">
                <a:solidFill>
                  <a:srgbClr val="0E3837"/>
                </a:solidFill>
              </a:rPr>
              <a:t>In addition, in determining whether the area to which the hospital seeks to reclassify has a lower reclassified AHW than the hospital’s home, CMS will compare the pre-reclassified AHW of the target area to the pre-reclassified AHW of the rural area of the state. </a:t>
            </a:r>
          </a:p>
          <a:p>
            <a:pPr marL="285750" indent="-285750">
              <a:buFont typeface="Wingdings" panose="05000000000000000000" pitchFamily="2" charset="2"/>
              <a:buChar char="Ø"/>
            </a:pPr>
            <a:r>
              <a:rPr lang="en-US" sz="1800" dirty="0">
                <a:solidFill>
                  <a:srgbClr val="0E3837"/>
                </a:solidFill>
              </a:rPr>
              <a:t>CMS issued this change as an interim final rule that makes changes to the rules for applying for geographic reclassification with the MGCRB.  The interim final rule is effective May 10, 2021.  Comments to the interim final rule were due June 28, 2021. </a:t>
            </a:r>
          </a:p>
          <a:p>
            <a:pPr marL="285750" indent="-285750">
              <a:buFont typeface="Wingdings" panose="05000000000000000000" pitchFamily="2" charset="2"/>
              <a:buChar char="Ø"/>
            </a:pPr>
            <a:r>
              <a:rPr lang="en-US" sz="1800" dirty="0">
                <a:solidFill>
                  <a:srgbClr val="0E3837"/>
                </a:solidFill>
              </a:rPr>
              <a:t>These revisions to the MGCRB rules are in effect in the upcoming reclassification filings due on or about September 1, 2021. </a:t>
            </a:r>
          </a:p>
        </p:txBody>
      </p:sp>
      <p:sp>
        <p:nvSpPr>
          <p:cNvPr id="3" name="Title 2">
            <a:extLst>
              <a:ext uri="{FF2B5EF4-FFF2-40B4-BE49-F238E27FC236}">
                <a16:creationId xmlns:a16="http://schemas.microsoft.com/office/drawing/2014/main" id="{BC2C8E21-33F0-461C-B0BA-21863C3A2C29}"/>
              </a:ext>
            </a:extLst>
          </p:cNvPr>
          <p:cNvSpPr>
            <a:spLocks noGrp="1"/>
          </p:cNvSpPr>
          <p:nvPr>
            <p:ph type="title"/>
          </p:nvPr>
        </p:nvSpPr>
        <p:spPr/>
        <p:txBody>
          <a:bodyPr/>
          <a:lstStyle/>
          <a:p>
            <a:r>
              <a:rPr lang="en-US" sz="3200" dirty="0"/>
              <a:t>Revisions to MGCRB Rules (cont.)</a:t>
            </a:r>
          </a:p>
        </p:txBody>
      </p:sp>
      <p:sp>
        <p:nvSpPr>
          <p:cNvPr id="4" name="Slide Number Placeholder 3">
            <a:extLst>
              <a:ext uri="{FF2B5EF4-FFF2-40B4-BE49-F238E27FC236}">
                <a16:creationId xmlns:a16="http://schemas.microsoft.com/office/drawing/2014/main" id="{37C5BB78-0C76-4EAB-9145-852ED17413C2}"/>
              </a:ext>
            </a:extLst>
          </p:cNvPr>
          <p:cNvSpPr>
            <a:spLocks noGrp="1"/>
          </p:cNvSpPr>
          <p:nvPr>
            <p:ph type="sldNum" sz="quarter" idx="17"/>
          </p:nvPr>
        </p:nvSpPr>
        <p:spPr/>
        <p:txBody>
          <a:bodyPr/>
          <a:lstStyle/>
          <a:p>
            <a:fld id="{D80659BF-CB79-4A8E-8A5E-9707540CF6F7}" type="slidenum">
              <a:rPr lang="en-US" smtClean="0"/>
              <a:pPr/>
              <a:t>34</a:t>
            </a:fld>
            <a:endParaRPr lang="en-US" dirty="0"/>
          </a:p>
        </p:txBody>
      </p:sp>
    </p:spTree>
    <p:extLst>
      <p:ext uri="{BB962C8B-B14F-4D97-AF65-F5344CB8AC3E}">
        <p14:creationId xmlns:p14="http://schemas.microsoft.com/office/powerpoint/2010/main" val="1015696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498862"/>
            <a:ext cx="10058400" cy="4520938"/>
          </a:xfrm>
        </p:spPr>
        <p:txBody>
          <a:bodyPr/>
          <a:lstStyle/>
          <a:p>
            <a:pPr>
              <a:spcBef>
                <a:spcPts val="600"/>
              </a:spcBef>
              <a:spcAft>
                <a:spcPts val="600"/>
              </a:spcAft>
            </a:pPr>
            <a:endParaRPr lang="en-US" sz="1800" dirty="0">
              <a:solidFill>
                <a:srgbClr val="0B2A29"/>
              </a:solidFill>
            </a:endParaRPr>
          </a:p>
          <a:p>
            <a:pPr marL="347472" indent="-347472">
              <a:spcBef>
                <a:spcPts val="600"/>
              </a:spcBef>
              <a:spcAft>
                <a:spcPts val="600"/>
              </a:spcAft>
              <a:buFont typeface="Wingdings" panose="05000000000000000000" pitchFamily="2" charset="2"/>
              <a:buChar char="Ø"/>
            </a:pPr>
            <a:r>
              <a:rPr lang="en-US" dirty="0">
                <a:solidFill>
                  <a:srgbClr val="0B2A29"/>
                </a:solidFill>
              </a:rPr>
              <a:t>9/2/2021 – Deadline (not postmarked) for hospitals to request revisions to wage index and occupational mix survey data (calendar year 2019), as applicable</a:t>
            </a:r>
          </a:p>
          <a:p>
            <a:pPr marL="347472" indent="-347472">
              <a:spcBef>
                <a:spcPts val="600"/>
              </a:spcBef>
              <a:spcAft>
                <a:spcPts val="600"/>
              </a:spcAft>
              <a:buFont typeface="Wingdings" panose="05000000000000000000" pitchFamily="2" charset="2"/>
              <a:buChar char="Ø"/>
            </a:pPr>
            <a:r>
              <a:rPr lang="en-US" dirty="0">
                <a:solidFill>
                  <a:srgbClr val="0B2A29"/>
                </a:solidFill>
              </a:rPr>
              <a:t>11/4/2021 – Deadline for MACs to notify State hospital associations of hospitals that did not respond to wage index queries</a:t>
            </a:r>
          </a:p>
          <a:p>
            <a:pPr marL="804672" lvl="4" indent="-347472">
              <a:spcBef>
                <a:spcPts val="600"/>
              </a:spcBef>
              <a:spcAft>
                <a:spcPts val="600"/>
              </a:spcAft>
              <a:buClr>
                <a:srgbClr val="0E3837"/>
              </a:buClr>
            </a:pPr>
            <a:r>
              <a:rPr lang="en-US" sz="1800" dirty="0">
                <a:solidFill>
                  <a:srgbClr val="0B2A29"/>
                </a:solidFill>
              </a:rPr>
              <a:t>Member hospitals failure to respond to MAC inquiries can result in lowering of area’s wage index value or an exclusion from the area wage index calculation</a:t>
            </a:r>
          </a:p>
          <a:p>
            <a:pPr marL="347472" lvl="0" indent="-347472">
              <a:spcBef>
                <a:spcPts val="600"/>
              </a:spcBef>
              <a:spcAft>
                <a:spcPts val="600"/>
              </a:spcAft>
              <a:buFont typeface="Wingdings" panose="05000000000000000000" pitchFamily="2" charset="2"/>
              <a:buChar char="Ø"/>
            </a:pPr>
            <a:r>
              <a:rPr lang="en-US" dirty="0">
                <a:solidFill>
                  <a:srgbClr val="0B2A29"/>
                </a:solidFill>
              </a:rPr>
              <a:t>11/15/2021 – Deadline for MACs to complete all desk reviews of submitted revisions</a:t>
            </a:r>
          </a:p>
          <a:p>
            <a:pPr marL="347472" lvl="0" indent="-347472">
              <a:spcBef>
                <a:spcPts val="600"/>
              </a:spcBef>
              <a:spcAft>
                <a:spcPts val="600"/>
              </a:spcAft>
              <a:buFont typeface="Wingdings" panose="05000000000000000000" pitchFamily="2" charset="2"/>
              <a:buChar char="Ø"/>
            </a:pPr>
            <a:r>
              <a:rPr lang="en-US" dirty="0">
                <a:solidFill>
                  <a:srgbClr val="0B2A29"/>
                </a:solidFill>
              </a:rPr>
              <a:t>1/28/2022 – Release of revised FY 2023 wage index PUF files on CMS web site</a:t>
            </a:r>
          </a:p>
          <a:p>
            <a:pPr marL="457200" lvl="4" indent="0">
              <a:spcBef>
                <a:spcPts val="600"/>
              </a:spcBef>
              <a:spcAft>
                <a:spcPts val="600"/>
              </a:spcAft>
              <a:buClr>
                <a:srgbClr val="0E3837"/>
              </a:buClr>
              <a:buNone/>
            </a:pPr>
            <a:endParaRPr lang="en-US" sz="1400" dirty="0">
              <a:solidFill>
                <a:srgbClr val="0B2A29"/>
              </a:solidFill>
            </a:endParaRPr>
          </a:p>
        </p:txBody>
      </p:sp>
      <p:sp>
        <p:nvSpPr>
          <p:cNvPr id="3" name="Title 2"/>
          <p:cNvSpPr>
            <a:spLocks noGrp="1"/>
          </p:cNvSpPr>
          <p:nvPr>
            <p:ph type="title"/>
          </p:nvPr>
        </p:nvSpPr>
        <p:spPr/>
        <p:txBody>
          <a:bodyPr/>
          <a:lstStyle/>
          <a:p>
            <a:r>
              <a:rPr lang="en-US" dirty="0"/>
              <a:t>Upcoming Wage Index / Occupational Mix Deadlines</a:t>
            </a:r>
          </a:p>
        </p:txBody>
      </p:sp>
      <p:sp>
        <p:nvSpPr>
          <p:cNvPr id="5" name="Slide Number Placeholder 4"/>
          <p:cNvSpPr>
            <a:spLocks noGrp="1"/>
          </p:cNvSpPr>
          <p:nvPr>
            <p:ph type="sldNum" sz="quarter" idx="17"/>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35</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409168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468877"/>
            <a:ext cx="10058400" cy="4550923"/>
          </a:xfrm>
        </p:spPr>
        <p:txBody>
          <a:bodyPr/>
          <a:lstStyle/>
          <a:p>
            <a:pPr marL="347472" indent="-347472">
              <a:buFont typeface="Wingdings" panose="05000000000000000000" pitchFamily="2" charset="2"/>
              <a:buChar char="Ø"/>
            </a:pPr>
            <a:r>
              <a:rPr lang="en-US" dirty="0">
                <a:solidFill>
                  <a:srgbClr val="0B2A29"/>
                </a:solidFill>
              </a:rPr>
              <a:t>2/15/2022 – Deadline for hospitals to submit requests (including supporting documentation) for: </a:t>
            </a:r>
          </a:p>
          <a:p>
            <a:pPr marL="515938" lvl="3" indent="-285750"/>
            <a:r>
              <a:rPr lang="en-US" sz="1600" dirty="0">
                <a:solidFill>
                  <a:srgbClr val="0B2A29"/>
                </a:solidFill>
                <a:latin typeface="+mj-lt"/>
              </a:rPr>
              <a:t>1) corrections to errors in the January PUFs due to CMS or MAC mishandling of the wage index data, or </a:t>
            </a:r>
          </a:p>
          <a:p>
            <a:pPr marL="515938" lvl="3" indent="-285750"/>
            <a:r>
              <a:rPr lang="en-US" sz="1600" dirty="0">
                <a:solidFill>
                  <a:srgbClr val="0B2A29"/>
                </a:solidFill>
                <a:latin typeface="+mj-lt"/>
              </a:rPr>
              <a:t>2) revisions of desk review adjustments to their wage index data as included in the January PUFs (and to provide documentation to support the request). </a:t>
            </a:r>
          </a:p>
          <a:p>
            <a:pPr lvl="3" indent="0">
              <a:buNone/>
            </a:pPr>
            <a:r>
              <a:rPr lang="en-US" sz="1600" b="1" dirty="0">
                <a:solidFill>
                  <a:srgbClr val="0B2A29"/>
                </a:solidFill>
                <a:latin typeface="+mj-lt"/>
              </a:rPr>
              <a:t>MACs must receive the requests and supporting documentation by this date. </a:t>
            </a:r>
            <a:r>
              <a:rPr lang="en-US" sz="1600" dirty="0">
                <a:solidFill>
                  <a:srgbClr val="0B2A29"/>
                </a:solidFill>
                <a:latin typeface="+mj-lt"/>
              </a:rPr>
              <a:t>No new requests for wage index and occupational mix data revisions will be accepted by the MACs at this point, as it is too late in the process for MACs to handle data that is new in a timely manner.</a:t>
            </a:r>
          </a:p>
          <a:p>
            <a:pPr marL="347472" indent="-347472">
              <a:buFont typeface="Wingdings" panose="05000000000000000000" pitchFamily="2" charset="2"/>
              <a:buChar char="Ø"/>
            </a:pPr>
            <a:r>
              <a:rPr lang="en-US" dirty="0">
                <a:solidFill>
                  <a:srgbClr val="0B2A29"/>
                </a:solidFill>
              </a:rPr>
              <a:t>3/18/2022 – Deadline for MACs to transmit final revised wage index data to CMS</a:t>
            </a:r>
          </a:p>
          <a:p>
            <a:pPr marL="347472" indent="-347472">
              <a:buFont typeface="Wingdings" panose="05000000000000000000" pitchFamily="2" charset="2"/>
              <a:buChar char="Ø"/>
            </a:pPr>
            <a:r>
              <a:rPr lang="en-US" dirty="0">
                <a:solidFill>
                  <a:srgbClr val="0B2A29"/>
                </a:solidFill>
              </a:rPr>
              <a:t>Other dates – 4/1/2022 (appeal), 4/29/2022 (final PUF released), 5/27/2022 (mishandling of data), 8/1/2022 (final rule issued), 10/1/2022 (effective date of FY 2023 wage index)</a:t>
            </a:r>
          </a:p>
          <a:p>
            <a:pPr marL="347472" indent="-347472">
              <a:spcBef>
                <a:spcPts val="600"/>
              </a:spcBef>
              <a:spcAft>
                <a:spcPts val="600"/>
              </a:spcAft>
            </a:pPr>
            <a:endParaRPr lang="en-US" sz="1800" dirty="0">
              <a:solidFill>
                <a:srgbClr val="0B2A29"/>
              </a:solidFill>
            </a:endParaRPr>
          </a:p>
          <a:p>
            <a:endParaRPr lang="en-US" dirty="0">
              <a:solidFill>
                <a:srgbClr val="0B2A29"/>
              </a:solidFill>
            </a:endParaRPr>
          </a:p>
        </p:txBody>
      </p:sp>
      <p:sp>
        <p:nvSpPr>
          <p:cNvPr id="3" name="Title 2"/>
          <p:cNvSpPr>
            <a:spLocks noGrp="1"/>
          </p:cNvSpPr>
          <p:nvPr>
            <p:ph type="title"/>
          </p:nvPr>
        </p:nvSpPr>
        <p:spPr/>
        <p:txBody>
          <a:bodyPr/>
          <a:lstStyle/>
          <a:p>
            <a:r>
              <a:rPr lang="en-US" sz="3200" dirty="0"/>
              <a:t>Upcoming Wage Index / Occupational Mix Deadlines</a:t>
            </a:r>
          </a:p>
        </p:txBody>
      </p:sp>
      <p:sp>
        <p:nvSpPr>
          <p:cNvPr id="5" name="Slide Number Placeholder 4"/>
          <p:cNvSpPr>
            <a:spLocks noGrp="1"/>
          </p:cNvSpPr>
          <p:nvPr>
            <p:ph type="sldNum" sz="quarter" idx="17"/>
          </p:nvPr>
        </p:nvSpPr>
        <p:spPr/>
        <p:txBody>
          <a:bodyPr/>
          <a:lstStyle/>
          <a:p>
            <a:fld id="{D80659BF-CB79-4A8E-8A5E-9707540CF6F7}" type="slidenum">
              <a:rPr lang="en-US" smtClean="0"/>
              <a:pPr/>
              <a:t>36</a:t>
            </a:fld>
            <a:endParaRPr lang="en-US" dirty="0"/>
          </a:p>
        </p:txBody>
      </p:sp>
    </p:spTree>
    <p:extLst>
      <p:ext uri="{BB962C8B-B14F-4D97-AF65-F5344CB8AC3E}">
        <p14:creationId xmlns:p14="http://schemas.microsoft.com/office/powerpoint/2010/main" val="3798685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9735F9E-97DF-48E8-B1E5-622458786C8B}"/>
              </a:ext>
            </a:extLst>
          </p:cNvPr>
          <p:cNvSpPr>
            <a:spLocks noGrp="1"/>
          </p:cNvSpPr>
          <p:nvPr>
            <p:ph sz="quarter" idx="10"/>
          </p:nvPr>
        </p:nvSpPr>
        <p:spPr/>
        <p:txBody>
          <a:bodyPr/>
          <a:lstStyle/>
          <a:p>
            <a:pPr marL="342900" lvl="2" indent="-342900">
              <a:buClr>
                <a:schemeClr val="accent5"/>
              </a:buClr>
              <a:buFont typeface="+mj-lt"/>
              <a:buAutoNum type="alphaUcPeriod"/>
            </a:pPr>
            <a:r>
              <a:rPr lang="en-US" dirty="0"/>
              <a:t>Yes</a:t>
            </a:r>
          </a:p>
          <a:p>
            <a:pPr marL="342900" lvl="2" indent="-342900">
              <a:buClr>
                <a:schemeClr val="accent5"/>
              </a:buClr>
              <a:buFont typeface="+mj-lt"/>
              <a:buAutoNum type="alphaUcPeriod"/>
            </a:pPr>
            <a:r>
              <a:rPr lang="en-US" dirty="0"/>
              <a:t>No</a:t>
            </a:r>
          </a:p>
          <a:p>
            <a:pPr marL="342900" lvl="2" indent="-342900">
              <a:buClr>
                <a:schemeClr val="accent5"/>
              </a:buClr>
              <a:buFont typeface="+mj-lt"/>
              <a:buAutoNum type="alphaUcPeriod"/>
            </a:pPr>
            <a:r>
              <a:rPr lang="en-US" dirty="0"/>
              <a:t>Unsure</a:t>
            </a:r>
          </a:p>
        </p:txBody>
      </p:sp>
      <p:sp>
        <p:nvSpPr>
          <p:cNvPr id="3" name="Content Placeholder 2">
            <a:extLst>
              <a:ext uri="{FF2B5EF4-FFF2-40B4-BE49-F238E27FC236}">
                <a16:creationId xmlns:a16="http://schemas.microsoft.com/office/drawing/2014/main" id="{8B577095-21BB-4D9D-B3EC-C96C3EDBA5A7}"/>
              </a:ext>
            </a:extLst>
          </p:cNvPr>
          <p:cNvSpPr>
            <a:spLocks noGrp="1"/>
          </p:cNvSpPr>
          <p:nvPr>
            <p:ph sz="quarter" idx="11"/>
          </p:nvPr>
        </p:nvSpPr>
        <p:spPr/>
        <p:txBody>
          <a:bodyPr/>
          <a:lstStyle/>
          <a:p>
            <a:r>
              <a:rPr lang="en-US" dirty="0"/>
              <a:t>Have you conducted any financial impact analysis of the OMB’s recommendations on changes to geographic delineations expected to be released in June 2023 ?</a:t>
            </a:r>
          </a:p>
        </p:txBody>
      </p:sp>
      <p:sp>
        <p:nvSpPr>
          <p:cNvPr id="4" name="Text Placeholder 3">
            <a:extLst>
              <a:ext uri="{FF2B5EF4-FFF2-40B4-BE49-F238E27FC236}">
                <a16:creationId xmlns:a16="http://schemas.microsoft.com/office/drawing/2014/main" id="{107C0E63-A705-47BE-B84E-D9B3BA69EAE3}"/>
              </a:ext>
            </a:extLst>
          </p:cNvPr>
          <p:cNvSpPr>
            <a:spLocks noGrp="1"/>
          </p:cNvSpPr>
          <p:nvPr>
            <p:ph type="body" sz="quarter" idx="12"/>
          </p:nvPr>
        </p:nvSpPr>
        <p:spPr/>
        <p:txBody>
          <a:bodyPr/>
          <a:lstStyle/>
          <a:p>
            <a:pPr lvl="2"/>
            <a:r>
              <a:rPr lang="en-US" dirty="0"/>
              <a:t>#3</a:t>
            </a:r>
          </a:p>
        </p:txBody>
      </p:sp>
    </p:spTree>
    <p:extLst>
      <p:ext uri="{BB962C8B-B14F-4D97-AF65-F5344CB8AC3E}">
        <p14:creationId xmlns:p14="http://schemas.microsoft.com/office/powerpoint/2010/main" val="429431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dirty="0">
                <a:solidFill>
                  <a:srgbClr val="FFFFFF"/>
                </a:solidFill>
              </a:rPr>
              <a:t>Medicare DSH/Uncompensated Care</a:t>
            </a:r>
            <a:endParaRPr lang="en-US" dirty="0"/>
          </a:p>
        </p:txBody>
      </p:sp>
      <p:sp>
        <p:nvSpPr>
          <p:cNvPr id="4" name="Slide Number Placeholder 3"/>
          <p:cNvSpPr>
            <a:spLocks noGrp="1"/>
          </p:cNvSpPr>
          <p:nvPr>
            <p:ph type="sldNum" sz="quarter" idx="11"/>
          </p:nvPr>
        </p:nvSpPr>
        <p:spPr/>
        <p:txBody>
          <a:bodyPr/>
          <a:lstStyle/>
          <a:p>
            <a:fld id="{CB0306FB-42CE-494E-8579-689109F6E9A0}" type="slidenum">
              <a:rPr lang="en-US" smtClean="0"/>
              <a:t>38</a:t>
            </a:fld>
            <a:endParaRPr lang="en-US" dirty="0"/>
          </a:p>
        </p:txBody>
      </p:sp>
    </p:spTree>
    <p:extLst>
      <p:ext uri="{BB962C8B-B14F-4D97-AF65-F5344CB8AC3E}">
        <p14:creationId xmlns:p14="http://schemas.microsoft.com/office/powerpoint/2010/main" val="4236781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Medicare DSH Estimate</a:t>
            </a:r>
          </a:p>
          <a:p>
            <a:pPr marL="804672" lvl="3" indent="-342900">
              <a:buClr>
                <a:schemeClr val="tx2"/>
              </a:buClr>
            </a:pPr>
            <a:r>
              <a:rPr lang="en-US" sz="1600" dirty="0"/>
              <a:t>Difference between the estimated amount that would have been paid in DSH for 2022 absent the passage of the Affordable Care Act and the 25% empirically justified amount (i.e. 75% of CMS’ estimate of Medicare DSH payments that otherwise would have been made)</a:t>
            </a:r>
            <a:endParaRPr lang="en-US" dirty="0"/>
          </a:p>
          <a:p>
            <a:pPr marL="342900" indent="-342900">
              <a:buClr>
                <a:schemeClr val="tx2"/>
              </a:buClr>
              <a:buFont typeface="Wingdings" panose="05000000000000000000" pitchFamily="2" charset="2"/>
              <a:buChar char="Ø"/>
            </a:pPr>
            <a:r>
              <a:rPr lang="en-US" sz="1800" dirty="0">
                <a:solidFill>
                  <a:srgbClr val="0E3837"/>
                </a:solidFill>
              </a:rPr>
              <a:t>Source of Estimate</a:t>
            </a:r>
            <a:r>
              <a:rPr lang="en-US" dirty="0">
                <a:solidFill>
                  <a:srgbClr val="0E3837"/>
                </a:solidFill>
              </a:rPr>
              <a:t>	</a:t>
            </a:r>
          </a:p>
          <a:p>
            <a:pPr marL="804672" lvl="3" indent="-342900">
              <a:buClr>
                <a:schemeClr val="tx2"/>
              </a:buClr>
            </a:pPr>
            <a:r>
              <a:rPr lang="en-US" sz="1600" dirty="0"/>
              <a:t>Most recent available projections of Medicare DSH – CMS Actuary</a:t>
            </a:r>
          </a:p>
          <a:p>
            <a:pPr marL="804672" lvl="3" indent="-342900">
              <a:buClr>
                <a:schemeClr val="tx2"/>
              </a:buClr>
            </a:pPr>
            <a:r>
              <a:rPr lang="en-US" sz="1600" dirty="0"/>
              <a:t>Most recent filed cost reports</a:t>
            </a:r>
          </a:p>
          <a:p>
            <a:pPr marL="804672" lvl="3" indent="-342900">
              <a:buClr>
                <a:schemeClr val="tx2"/>
              </a:buClr>
            </a:pPr>
            <a:r>
              <a:rPr lang="en-US" sz="1600" dirty="0"/>
              <a:t>Most recent DSH data from IPPS Impact Files    </a:t>
            </a:r>
          </a:p>
          <a:p>
            <a:pPr marL="804672" lvl="3" indent="-342900">
              <a:buClr>
                <a:schemeClr val="tx2"/>
              </a:buClr>
            </a:pPr>
            <a:r>
              <a:rPr lang="en-US" sz="1600" dirty="0"/>
              <a:t>Beginning point FY 2018 cost reports</a:t>
            </a:r>
          </a:p>
          <a:p>
            <a:pPr>
              <a:buClr>
                <a:schemeClr val="tx2"/>
              </a:buClr>
            </a:pPr>
            <a:endParaRPr lang="en-US" dirty="0">
              <a:solidFill>
                <a:srgbClr val="0B2A29"/>
              </a:solidFill>
            </a:endParaRPr>
          </a:p>
        </p:txBody>
      </p:sp>
      <p:sp>
        <p:nvSpPr>
          <p:cNvPr id="2" name="Title 1"/>
          <p:cNvSpPr>
            <a:spLocks noGrp="1"/>
          </p:cNvSpPr>
          <p:nvPr>
            <p:ph type="title"/>
          </p:nvPr>
        </p:nvSpPr>
        <p:spPr/>
        <p:txBody>
          <a:bodyPr/>
          <a:lstStyle/>
          <a:p>
            <a:r>
              <a:rPr lang="en-US" dirty="0"/>
              <a:t>Uncompensated Care – Factor 1</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39</a:t>
            </a:fld>
            <a:endParaRPr lang="en-US" dirty="0"/>
          </a:p>
        </p:txBody>
      </p:sp>
    </p:spTree>
    <p:extLst>
      <p:ext uri="{BB962C8B-B14F-4D97-AF65-F5344CB8AC3E}">
        <p14:creationId xmlns:p14="http://schemas.microsoft.com/office/powerpoint/2010/main" val="4207901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4E904C6-FF9C-46B8-B214-063C1AA9FDEE}"/>
              </a:ext>
            </a:extLst>
          </p:cNvPr>
          <p:cNvSpPr>
            <a:spLocks noGrp="1"/>
          </p:cNvSpPr>
          <p:nvPr>
            <p:ph type="sldNum" sz="quarter" idx="37"/>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4</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
        <p:nvSpPr>
          <p:cNvPr id="4" name="Text Placeholder 3">
            <a:extLst>
              <a:ext uri="{FF2B5EF4-FFF2-40B4-BE49-F238E27FC236}">
                <a16:creationId xmlns:a16="http://schemas.microsoft.com/office/drawing/2014/main" id="{AE093FEB-2B41-4D2E-A9B3-22D2BA631499}"/>
              </a:ext>
            </a:extLst>
          </p:cNvPr>
          <p:cNvSpPr>
            <a:spLocks noGrp="1"/>
          </p:cNvSpPr>
          <p:nvPr>
            <p:ph type="body" sz="quarter" idx="38"/>
          </p:nvPr>
        </p:nvSpPr>
        <p:spPr/>
        <p:txBody>
          <a:bodyPr anchor="ctr"/>
          <a:lstStyle/>
          <a:p>
            <a:pPr lvl="1"/>
            <a:r>
              <a:rPr lang="en-US" dirty="0"/>
              <a:t>MS-DRGs</a:t>
            </a:r>
          </a:p>
        </p:txBody>
      </p:sp>
      <p:sp>
        <p:nvSpPr>
          <p:cNvPr id="5" name="Text Placeholder 4">
            <a:extLst>
              <a:ext uri="{FF2B5EF4-FFF2-40B4-BE49-F238E27FC236}">
                <a16:creationId xmlns:a16="http://schemas.microsoft.com/office/drawing/2014/main" id="{AA951CB9-0621-4C15-8388-D047E134A6D2}"/>
              </a:ext>
            </a:extLst>
          </p:cNvPr>
          <p:cNvSpPr>
            <a:spLocks noGrp="1"/>
          </p:cNvSpPr>
          <p:nvPr>
            <p:ph type="body" sz="quarter" idx="39"/>
          </p:nvPr>
        </p:nvSpPr>
        <p:spPr/>
        <p:txBody>
          <a:bodyPr anchor="ctr"/>
          <a:lstStyle/>
          <a:p>
            <a:pPr lvl="1"/>
            <a:r>
              <a:rPr lang="en-US" dirty="0"/>
              <a:t>Payment rates</a:t>
            </a:r>
          </a:p>
        </p:txBody>
      </p:sp>
      <p:sp>
        <p:nvSpPr>
          <p:cNvPr id="6" name="Text Placeholder 5">
            <a:extLst>
              <a:ext uri="{FF2B5EF4-FFF2-40B4-BE49-F238E27FC236}">
                <a16:creationId xmlns:a16="http://schemas.microsoft.com/office/drawing/2014/main" id="{4ABA2231-CC06-4650-9A98-1C0FF4574210}"/>
              </a:ext>
            </a:extLst>
          </p:cNvPr>
          <p:cNvSpPr>
            <a:spLocks noGrp="1"/>
          </p:cNvSpPr>
          <p:nvPr>
            <p:ph type="body" sz="quarter" idx="40"/>
          </p:nvPr>
        </p:nvSpPr>
        <p:spPr/>
        <p:txBody>
          <a:bodyPr anchor="ctr"/>
          <a:lstStyle/>
          <a:p>
            <a:pPr lvl="1"/>
            <a:r>
              <a:rPr lang="en-US" dirty="0"/>
              <a:t>GME</a:t>
            </a:r>
          </a:p>
        </p:txBody>
      </p:sp>
      <p:sp>
        <p:nvSpPr>
          <p:cNvPr id="7" name="Text Placeholder 6">
            <a:extLst>
              <a:ext uri="{FF2B5EF4-FFF2-40B4-BE49-F238E27FC236}">
                <a16:creationId xmlns:a16="http://schemas.microsoft.com/office/drawing/2014/main" id="{EDED99EC-363B-4202-B38B-37EB8151BC77}"/>
              </a:ext>
            </a:extLst>
          </p:cNvPr>
          <p:cNvSpPr>
            <a:spLocks noGrp="1"/>
          </p:cNvSpPr>
          <p:nvPr>
            <p:ph type="body" sz="quarter" idx="41"/>
          </p:nvPr>
        </p:nvSpPr>
        <p:spPr/>
        <p:txBody>
          <a:bodyPr anchor="ctr"/>
          <a:lstStyle/>
          <a:p>
            <a:pPr lvl="1"/>
            <a:r>
              <a:rPr lang="en-US" dirty="0"/>
              <a:t>Wage index</a:t>
            </a:r>
          </a:p>
        </p:txBody>
      </p:sp>
      <p:sp>
        <p:nvSpPr>
          <p:cNvPr id="8" name="Text Placeholder 7">
            <a:extLst>
              <a:ext uri="{FF2B5EF4-FFF2-40B4-BE49-F238E27FC236}">
                <a16:creationId xmlns:a16="http://schemas.microsoft.com/office/drawing/2014/main" id="{EBE8C93A-4FD2-48ED-A976-0B8D8634738F}"/>
              </a:ext>
            </a:extLst>
          </p:cNvPr>
          <p:cNvSpPr>
            <a:spLocks noGrp="1"/>
          </p:cNvSpPr>
          <p:nvPr>
            <p:ph type="body" sz="quarter" idx="42"/>
          </p:nvPr>
        </p:nvSpPr>
        <p:spPr/>
        <p:txBody>
          <a:bodyPr anchor="ctr"/>
          <a:lstStyle/>
          <a:p>
            <a:pPr lvl="1"/>
            <a:r>
              <a:rPr lang="en-US" dirty="0"/>
              <a:t>Medicare DSH &amp; uc payments</a:t>
            </a:r>
          </a:p>
        </p:txBody>
      </p:sp>
      <p:sp>
        <p:nvSpPr>
          <p:cNvPr id="9" name="Text Placeholder 8">
            <a:extLst>
              <a:ext uri="{FF2B5EF4-FFF2-40B4-BE49-F238E27FC236}">
                <a16:creationId xmlns:a16="http://schemas.microsoft.com/office/drawing/2014/main" id="{5783325D-A616-4DC3-911F-F5D8FCA80529}"/>
              </a:ext>
            </a:extLst>
          </p:cNvPr>
          <p:cNvSpPr>
            <a:spLocks noGrp="1"/>
          </p:cNvSpPr>
          <p:nvPr>
            <p:ph type="body" sz="quarter" idx="43"/>
          </p:nvPr>
        </p:nvSpPr>
        <p:spPr/>
        <p:txBody>
          <a:bodyPr anchor="ctr"/>
          <a:lstStyle/>
          <a:p>
            <a:pPr lvl="1"/>
            <a:r>
              <a:rPr lang="en-US" dirty="0"/>
              <a:t>Section 1115 waivers</a:t>
            </a:r>
          </a:p>
        </p:txBody>
      </p:sp>
      <p:sp>
        <p:nvSpPr>
          <p:cNvPr id="10" name="Text Placeholder 9">
            <a:extLst>
              <a:ext uri="{FF2B5EF4-FFF2-40B4-BE49-F238E27FC236}">
                <a16:creationId xmlns:a16="http://schemas.microsoft.com/office/drawing/2014/main" id="{0FD3E41E-18A8-4851-ACFA-A54D0CD99EC8}"/>
              </a:ext>
            </a:extLst>
          </p:cNvPr>
          <p:cNvSpPr>
            <a:spLocks noGrp="1"/>
          </p:cNvSpPr>
          <p:nvPr>
            <p:ph type="body" sz="quarter" idx="44"/>
          </p:nvPr>
        </p:nvSpPr>
        <p:spPr/>
        <p:txBody>
          <a:bodyPr anchor="ctr"/>
          <a:lstStyle/>
          <a:p>
            <a:pPr lvl="1"/>
            <a:r>
              <a:rPr lang="en-US" dirty="0"/>
              <a:t>Repeal of market-based data collection</a:t>
            </a:r>
          </a:p>
        </p:txBody>
      </p:sp>
      <p:sp>
        <p:nvSpPr>
          <p:cNvPr id="11" name="Text Placeholder 10">
            <a:extLst>
              <a:ext uri="{FF2B5EF4-FFF2-40B4-BE49-F238E27FC236}">
                <a16:creationId xmlns:a16="http://schemas.microsoft.com/office/drawing/2014/main" id="{461C2EC7-39E9-4835-AB8E-D50F65C46F23}"/>
              </a:ext>
            </a:extLst>
          </p:cNvPr>
          <p:cNvSpPr>
            <a:spLocks noGrp="1"/>
          </p:cNvSpPr>
          <p:nvPr>
            <p:ph type="body" sz="quarter" idx="45"/>
          </p:nvPr>
        </p:nvSpPr>
        <p:spPr/>
        <p:txBody>
          <a:bodyPr anchor="ctr"/>
          <a:lstStyle/>
          <a:p>
            <a:pPr lvl="1"/>
            <a:r>
              <a:rPr lang="en-US" dirty="0"/>
              <a:t>Related proposed rules</a:t>
            </a:r>
          </a:p>
        </p:txBody>
      </p:sp>
    </p:spTree>
    <p:extLst>
      <p:ext uri="{BB962C8B-B14F-4D97-AF65-F5344CB8AC3E}">
        <p14:creationId xmlns:p14="http://schemas.microsoft.com/office/powerpoint/2010/main" val="3356045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Baseline FY 2018 - $13.882 billion</a:t>
            </a:r>
          </a:p>
          <a:p>
            <a:pPr>
              <a:buClr>
                <a:schemeClr val="tx2"/>
              </a:buClr>
            </a:pPr>
            <a:endParaRPr lang="en-US" sz="1600" dirty="0">
              <a:solidFill>
                <a:srgbClr val="0B2A29"/>
              </a:solidFill>
            </a:endParaRPr>
          </a:p>
          <a:p>
            <a:pPr>
              <a:buClr>
                <a:schemeClr val="tx2"/>
              </a:buClr>
            </a:pPr>
            <a:endParaRPr lang="en-US" dirty="0">
              <a:solidFill>
                <a:srgbClr val="0B2A29"/>
              </a:solidFill>
            </a:endParaRPr>
          </a:p>
        </p:txBody>
      </p:sp>
      <p:sp>
        <p:nvSpPr>
          <p:cNvPr id="2" name="Title 1"/>
          <p:cNvSpPr>
            <a:spLocks noGrp="1"/>
          </p:cNvSpPr>
          <p:nvPr>
            <p:ph type="title"/>
          </p:nvPr>
        </p:nvSpPr>
        <p:spPr/>
        <p:txBody>
          <a:bodyPr/>
          <a:lstStyle/>
          <a:p>
            <a:r>
              <a:rPr lang="en-US" dirty="0"/>
              <a:t>Uncompensated Care – Final Factor 1</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40</a:t>
            </a:fld>
            <a:endParaRPr lang="en-US" dirty="0"/>
          </a:p>
        </p:txBody>
      </p:sp>
      <p:graphicFrame>
        <p:nvGraphicFramePr>
          <p:cNvPr id="9" name="Table 8"/>
          <p:cNvGraphicFramePr>
            <a:graphicFrameLocks noGrp="1"/>
          </p:cNvGraphicFramePr>
          <p:nvPr>
            <p:extLst>
              <p:ext uri="{D42A27DB-BD31-4B8C-83A1-F6EECF244321}">
                <p14:modId xmlns:p14="http://schemas.microsoft.com/office/powerpoint/2010/main" val="4263786493"/>
              </p:ext>
            </p:extLst>
          </p:nvPr>
        </p:nvGraphicFramePr>
        <p:xfrm>
          <a:off x="3330667" y="4674715"/>
          <a:ext cx="3722916" cy="1295398"/>
        </p:xfrm>
        <a:graphic>
          <a:graphicData uri="http://schemas.openxmlformats.org/drawingml/2006/table">
            <a:tbl>
              <a:tblPr firstRow="1" bandRow="1">
                <a:tableStyleId>{22838BEF-8BB2-4498-84A7-C5851F593DF1}</a:tableStyleId>
              </a:tblPr>
              <a:tblGrid>
                <a:gridCol w="620486">
                  <a:extLst>
                    <a:ext uri="{9D8B030D-6E8A-4147-A177-3AD203B41FA5}">
                      <a16:colId xmlns:a16="http://schemas.microsoft.com/office/drawing/2014/main" val="20000"/>
                    </a:ext>
                  </a:extLst>
                </a:gridCol>
                <a:gridCol w="620486">
                  <a:extLst>
                    <a:ext uri="{9D8B030D-6E8A-4147-A177-3AD203B41FA5}">
                      <a16:colId xmlns:a16="http://schemas.microsoft.com/office/drawing/2014/main" val="20001"/>
                    </a:ext>
                  </a:extLst>
                </a:gridCol>
                <a:gridCol w="620486">
                  <a:extLst>
                    <a:ext uri="{9D8B030D-6E8A-4147-A177-3AD203B41FA5}">
                      <a16:colId xmlns:a16="http://schemas.microsoft.com/office/drawing/2014/main" val="20002"/>
                    </a:ext>
                  </a:extLst>
                </a:gridCol>
                <a:gridCol w="620486">
                  <a:extLst>
                    <a:ext uri="{9D8B030D-6E8A-4147-A177-3AD203B41FA5}">
                      <a16:colId xmlns:a16="http://schemas.microsoft.com/office/drawing/2014/main" val="20003"/>
                    </a:ext>
                  </a:extLst>
                </a:gridCol>
                <a:gridCol w="620486">
                  <a:extLst>
                    <a:ext uri="{9D8B030D-6E8A-4147-A177-3AD203B41FA5}">
                      <a16:colId xmlns:a16="http://schemas.microsoft.com/office/drawing/2014/main" val="20004"/>
                    </a:ext>
                  </a:extLst>
                </a:gridCol>
                <a:gridCol w="620486">
                  <a:extLst>
                    <a:ext uri="{9D8B030D-6E8A-4147-A177-3AD203B41FA5}">
                      <a16:colId xmlns:a16="http://schemas.microsoft.com/office/drawing/2014/main" val="20005"/>
                    </a:ext>
                  </a:extLst>
                </a:gridCol>
              </a:tblGrid>
              <a:tr h="273926">
                <a:tc>
                  <a:txBody>
                    <a:bodyPr/>
                    <a:lstStyle/>
                    <a:p>
                      <a:pPr algn="ctr" fontAlgn="b"/>
                      <a:r>
                        <a:rPr lang="en-US" sz="1200" u="none" strike="noStrike" dirty="0">
                          <a:effectLst/>
                        </a:rPr>
                        <a:t>FY</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MB</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ACA cut</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Prod</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D&amp;C</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Total</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extLst>
                  <a:ext uri="{0D108BD9-81ED-4DB2-BD59-A6C34878D82A}">
                    <a16:rowId xmlns:a16="http://schemas.microsoft.com/office/drawing/2014/main" val="10000"/>
                  </a:ext>
                </a:extLst>
              </a:tr>
              <a:tr h="249182">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2019</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2.9</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-0.75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-0.8</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1.85</a:t>
                      </a:r>
                    </a:p>
                  </a:txBody>
                  <a:tcPr marL="0" marR="0" marT="0" marB="0" anchor="ctr"/>
                </a:tc>
                <a:extLst>
                  <a:ext uri="{0D108BD9-81ED-4DB2-BD59-A6C34878D82A}">
                    <a16:rowId xmlns:a16="http://schemas.microsoft.com/office/drawing/2014/main" val="10001"/>
                  </a:ext>
                </a:extLst>
              </a:tr>
              <a:tr h="273926">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2020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3.0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-0.4</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3.1</a:t>
                      </a:r>
                    </a:p>
                  </a:txBody>
                  <a:tcPr marL="0" marR="0" marT="0" marB="0" anchor="ctr"/>
                </a:tc>
                <a:extLst>
                  <a:ext uri="{0D108BD9-81ED-4DB2-BD59-A6C34878D82A}">
                    <a16:rowId xmlns:a16="http://schemas.microsoft.com/office/drawing/2014/main" val="10002"/>
                  </a:ext>
                </a:extLst>
              </a:tr>
              <a:tr h="249182">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2021</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2.4</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2.9</a:t>
                      </a:r>
                    </a:p>
                  </a:txBody>
                  <a:tcPr marL="0" marR="0" marT="0" marB="0" anchor="ctr"/>
                </a:tc>
                <a:extLst>
                  <a:ext uri="{0D108BD9-81ED-4DB2-BD59-A6C34878D82A}">
                    <a16:rowId xmlns:a16="http://schemas.microsoft.com/office/drawing/2014/main" val="10003"/>
                  </a:ext>
                </a:extLst>
              </a:tr>
              <a:tr h="249182">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2022</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2.7</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-0.7</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2.5</a:t>
                      </a:r>
                    </a:p>
                  </a:txBody>
                  <a:tcPr marL="0" marR="0" marT="0" marB="0" anchor="ctr"/>
                </a:tc>
                <a:extLst>
                  <a:ext uri="{0D108BD9-81ED-4DB2-BD59-A6C34878D82A}">
                    <a16:rowId xmlns:a16="http://schemas.microsoft.com/office/drawing/2014/main" val="10004"/>
                  </a:ext>
                </a:extLst>
              </a:tr>
            </a:tbl>
          </a:graphicData>
        </a:graphic>
      </p:graphicFrame>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90463" y="3896801"/>
            <a:ext cx="1250950" cy="727962"/>
          </a:xfrm>
          <a:prstGeom prst="rect">
            <a:avLst/>
          </a:prstGeom>
        </p:spPr>
      </p:pic>
      <p:sp>
        <p:nvSpPr>
          <p:cNvPr id="11" name="Rectangle 10"/>
          <p:cNvSpPr/>
          <p:nvPr/>
        </p:nvSpPr>
        <p:spPr>
          <a:xfrm>
            <a:off x="3715937" y="4189794"/>
            <a:ext cx="3398687" cy="307777"/>
          </a:xfrm>
          <a:prstGeom prst="rect">
            <a:avLst/>
          </a:prstGeom>
        </p:spPr>
        <p:txBody>
          <a:bodyPr wrap="none">
            <a:spAutoFit/>
          </a:bodyPr>
          <a:lstStyle/>
          <a:p>
            <a:pPr algn="ctr"/>
            <a:r>
              <a:rPr lang="en-US" sz="1400" dirty="0">
                <a:solidFill>
                  <a:srgbClr val="0B2A29"/>
                </a:solidFill>
              </a:rPr>
              <a:t>Update column is determined as follows:</a:t>
            </a:r>
          </a:p>
        </p:txBody>
      </p:sp>
      <p:graphicFrame>
        <p:nvGraphicFramePr>
          <p:cNvPr id="12" name="Table 11"/>
          <p:cNvGraphicFramePr>
            <a:graphicFrameLocks noGrp="1"/>
          </p:cNvGraphicFramePr>
          <p:nvPr>
            <p:extLst>
              <p:ext uri="{D42A27DB-BD31-4B8C-83A1-F6EECF244321}">
                <p14:modId xmlns:p14="http://schemas.microsoft.com/office/powerpoint/2010/main" val="1321201728"/>
              </p:ext>
            </p:extLst>
          </p:nvPr>
        </p:nvGraphicFramePr>
        <p:xfrm>
          <a:off x="2700657" y="2225040"/>
          <a:ext cx="5429249" cy="1621809"/>
        </p:xfrm>
        <a:graphic>
          <a:graphicData uri="http://schemas.openxmlformats.org/drawingml/2006/table">
            <a:tbl>
              <a:tblPr firstRow="1" bandRow="1">
                <a:tableStyleId>{74C1A8A3-306A-4EB7-A6B1-4F7E0EB9C5D6}</a:tableStyleId>
              </a:tblPr>
              <a:tblGrid>
                <a:gridCol w="775607">
                  <a:extLst>
                    <a:ext uri="{9D8B030D-6E8A-4147-A177-3AD203B41FA5}">
                      <a16:colId xmlns:a16="http://schemas.microsoft.com/office/drawing/2014/main" val="20000"/>
                    </a:ext>
                  </a:extLst>
                </a:gridCol>
                <a:gridCol w="775607">
                  <a:extLst>
                    <a:ext uri="{9D8B030D-6E8A-4147-A177-3AD203B41FA5}">
                      <a16:colId xmlns:a16="http://schemas.microsoft.com/office/drawing/2014/main" val="20001"/>
                    </a:ext>
                  </a:extLst>
                </a:gridCol>
                <a:gridCol w="775607">
                  <a:extLst>
                    <a:ext uri="{9D8B030D-6E8A-4147-A177-3AD203B41FA5}">
                      <a16:colId xmlns:a16="http://schemas.microsoft.com/office/drawing/2014/main" val="20002"/>
                    </a:ext>
                  </a:extLst>
                </a:gridCol>
                <a:gridCol w="775607">
                  <a:extLst>
                    <a:ext uri="{9D8B030D-6E8A-4147-A177-3AD203B41FA5}">
                      <a16:colId xmlns:a16="http://schemas.microsoft.com/office/drawing/2014/main" val="20003"/>
                    </a:ext>
                  </a:extLst>
                </a:gridCol>
                <a:gridCol w="775607">
                  <a:extLst>
                    <a:ext uri="{9D8B030D-6E8A-4147-A177-3AD203B41FA5}">
                      <a16:colId xmlns:a16="http://schemas.microsoft.com/office/drawing/2014/main" val="20004"/>
                    </a:ext>
                  </a:extLst>
                </a:gridCol>
                <a:gridCol w="775607">
                  <a:extLst>
                    <a:ext uri="{9D8B030D-6E8A-4147-A177-3AD203B41FA5}">
                      <a16:colId xmlns:a16="http://schemas.microsoft.com/office/drawing/2014/main" val="20005"/>
                    </a:ext>
                  </a:extLst>
                </a:gridCol>
                <a:gridCol w="775607">
                  <a:extLst>
                    <a:ext uri="{9D8B030D-6E8A-4147-A177-3AD203B41FA5}">
                      <a16:colId xmlns:a16="http://schemas.microsoft.com/office/drawing/2014/main" val="20006"/>
                    </a:ext>
                  </a:extLst>
                </a:gridCol>
              </a:tblGrid>
              <a:tr h="335280">
                <a:tc>
                  <a:txBody>
                    <a:bodyPr/>
                    <a:lstStyle/>
                    <a:p>
                      <a:pPr algn="ctr" fontAlgn="b"/>
                      <a:r>
                        <a:rPr lang="en-US" sz="1200" u="none" strike="noStrike" dirty="0">
                          <a:effectLst/>
                        </a:rPr>
                        <a:t>FY</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Update</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Discharge</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Case Mix</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Other</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Total</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u="none" strike="noStrike" dirty="0">
                          <a:effectLst/>
                        </a:rPr>
                        <a:t>DSH</a:t>
                      </a:r>
                      <a:endParaRPr lang="en-US" sz="12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extLst>
                  <a:ext uri="{0D108BD9-81ED-4DB2-BD59-A6C34878D82A}">
                    <a16:rowId xmlns:a16="http://schemas.microsoft.com/office/drawing/2014/main" val="10000"/>
                  </a:ext>
                </a:extLst>
              </a:tr>
              <a:tr h="335280">
                <a:tc>
                  <a:txBody>
                    <a:bodyPr/>
                    <a:lstStyle/>
                    <a:p>
                      <a:pPr algn="ctr" fontAlgn="b"/>
                      <a:r>
                        <a:rPr lang="en-US" sz="1200" u="none" strike="noStrike" dirty="0">
                          <a:effectLst/>
                        </a:rPr>
                        <a:t>2019</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1.0185</a:t>
                      </a:r>
                    </a:p>
                  </a:txBody>
                  <a:tcPr marL="0" marR="0" marT="0" marB="0" anchor="ctr"/>
                </a:tc>
                <a:tc>
                  <a:txBody>
                    <a:bodyPr/>
                    <a:lstStyle/>
                    <a:p>
                      <a:pPr algn="ctr" fontAlgn="b"/>
                      <a:r>
                        <a:rPr lang="en-US" sz="1200" b="0" i="0" u="none" strike="noStrike" dirty="0">
                          <a:solidFill>
                            <a:srgbClr val="00B050"/>
                          </a:solidFill>
                          <a:effectLst/>
                          <a:latin typeface="Arial" panose="020B0604020202020204" pitchFamily="34" charset="0"/>
                          <a:cs typeface="Arial" panose="020B0604020202020204" pitchFamily="34" charset="0"/>
                        </a:rPr>
                        <a:t>0.97</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1.009</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1.0176</a:t>
                      </a:r>
                    </a:p>
                  </a:txBody>
                  <a:tcPr marL="0" marR="0" marT="0" marB="0" anchor="ctr"/>
                </a:tc>
                <a:tc>
                  <a:txBody>
                    <a:bodyPr/>
                    <a:lstStyle/>
                    <a:p>
                      <a:pPr algn="ctr" fontAlgn="b"/>
                      <a:r>
                        <a:rPr lang="en-US" sz="1200" b="0" i="0" u="none" strike="noStrike" dirty="0">
                          <a:solidFill>
                            <a:srgbClr val="00B050"/>
                          </a:solidFill>
                          <a:effectLst/>
                          <a:latin typeface="Arial" panose="020B0604020202020204" pitchFamily="34" charset="0"/>
                          <a:cs typeface="Arial" panose="020B0604020202020204" pitchFamily="34" charset="0"/>
                        </a:rPr>
                        <a:t>1.0144</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14.082</a:t>
                      </a:r>
                    </a:p>
                  </a:txBody>
                  <a:tcPr marL="0" marR="0" marT="0" marB="0" anchor="ctr"/>
                </a:tc>
                <a:extLst>
                  <a:ext uri="{0D108BD9-81ED-4DB2-BD59-A6C34878D82A}">
                    <a16:rowId xmlns:a16="http://schemas.microsoft.com/office/drawing/2014/main" val="10001"/>
                  </a:ext>
                </a:extLst>
              </a:tr>
              <a:tr h="335280">
                <a:tc>
                  <a:txBody>
                    <a:bodyPr/>
                    <a:lstStyle/>
                    <a:p>
                      <a:pPr algn="ctr" fontAlgn="b"/>
                      <a:r>
                        <a:rPr lang="en-US" sz="1200" u="none" strike="noStrike" dirty="0">
                          <a:effectLst/>
                        </a:rPr>
                        <a:t>2020</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1.031</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0.857</a:t>
                      </a:r>
                    </a:p>
                  </a:txBody>
                  <a:tcPr marL="0" marR="0" marT="0" marB="0" anchor="ctr">
                    <a:solidFill>
                      <a:schemeClr val="bg1"/>
                    </a:solidFill>
                  </a:tcP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1.038</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0.9912</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0.9091</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12.801</a:t>
                      </a:r>
                    </a:p>
                  </a:txBody>
                  <a:tcPr marL="0" marR="0" marT="0" marB="0" anchor="ctr"/>
                </a:tc>
                <a:extLst>
                  <a:ext uri="{0D108BD9-81ED-4DB2-BD59-A6C34878D82A}">
                    <a16:rowId xmlns:a16="http://schemas.microsoft.com/office/drawing/2014/main" val="10002"/>
                  </a:ext>
                </a:extLst>
              </a:tr>
              <a:tr h="335280">
                <a:tc>
                  <a:txBody>
                    <a:bodyPr/>
                    <a:lstStyle/>
                    <a:p>
                      <a:pPr algn="ctr" fontAlgn="b"/>
                      <a:r>
                        <a:rPr lang="en-US" sz="1200" u="none" strike="noStrike" dirty="0">
                          <a:effectLst/>
                        </a:rPr>
                        <a:t>2021</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tc>
                <a:tc>
                  <a:txBody>
                    <a:bodyPr/>
                    <a:lstStyle/>
                    <a:p>
                      <a:pPr algn="ctr" fontAlgn="b"/>
                      <a:r>
                        <a:rPr lang="en-US" sz="1200" b="0" i="0" u="none" strike="noStrike" dirty="0">
                          <a:solidFill>
                            <a:srgbClr val="000000"/>
                          </a:solidFill>
                          <a:effectLst/>
                          <a:latin typeface="Arial" panose="020B0604020202020204" pitchFamily="34" charset="0"/>
                          <a:cs typeface="Arial" panose="020B0604020202020204" pitchFamily="34" charset="0"/>
                        </a:rPr>
                        <a:t>1.029</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1.013</a:t>
                      </a:r>
                    </a:p>
                  </a:txBody>
                  <a:tcPr marL="0" marR="0" marT="0" marB="0" anchor="ctr"/>
                </a:tc>
                <a:tc>
                  <a:txBody>
                    <a:bodyPr/>
                    <a:lstStyle/>
                    <a:p>
                      <a:pPr algn="ctr" fontAlgn="b"/>
                      <a:r>
                        <a:rPr lang="en-US" sz="1200" b="0" i="0" u="none" strike="noStrike" dirty="0">
                          <a:solidFill>
                            <a:srgbClr val="00B050"/>
                          </a:solidFill>
                          <a:effectLst/>
                          <a:latin typeface="Arial" panose="020B0604020202020204" pitchFamily="34" charset="0"/>
                          <a:cs typeface="Arial" panose="020B0604020202020204" pitchFamily="34" charset="0"/>
                        </a:rPr>
                        <a:t>1.029</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0.9662</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1.0364</a:t>
                      </a:r>
                    </a:p>
                  </a:txBody>
                  <a:tcPr marL="0" marR="0" marT="0" marB="0" anchor="ctr"/>
                </a:tc>
                <a:tc>
                  <a:txBody>
                    <a:bodyPr/>
                    <a:lstStyle/>
                    <a:p>
                      <a:pPr algn="ctr" fontAlgn="b"/>
                      <a:r>
                        <a:rPr lang="en-US" sz="1200" b="0" i="0" u="none" strike="noStrike" dirty="0">
                          <a:solidFill>
                            <a:srgbClr val="FF0000"/>
                          </a:solidFill>
                          <a:effectLst/>
                          <a:latin typeface="Arial" panose="020B0604020202020204" pitchFamily="34" charset="0"/>
                          <a:cs typeface="Arial" panose="020B0604020202020204" pitchFamily="34" charset="0"/>
                        </a:rPr>
                        <a:t>13,267</a:t>
                      </a:r>
                    </a:p>
                  </a:txBody>
                  <a:tcPr marL="0" marR="0" marT="0" marB="0" anchor="ctr"/>
                </a:tc>
                <a:extLst>
                  <a:ext uri="{0D108BD9-81ED-4DB2-BD59-A6C34878D82A}">
                    <a16:rowId xmlns:a16="http://schemas.microsoft.com/office/drawing/2014/main" val="10003"/>
                  </a:ext>
                </a:extLst>
              </a:tr>
              <a:tr h="280689">
                <a:tc>
                  <a:txBody>
                    <a:bodyPr/>
                    <a:lstStyle/>
                    <a:p>
                      <a:pPr algn="ctr" fontAlgn="b"/>
                      <a:r>
                        <a:rPr lang="en-US" sz="1200" u="none" strike="noStrike" dirty="0">
                          <a:effectLst/>
                        </a:rPr>
                        <a:t>2022</a:t>
                      </a:r>
                      <a:endParaRPr lang="en-US" sz="1200" b="1" i="0" u="none" strike="noStrike" dirty="0">
                        <a:solidFill>
                          <a:srgbClr val="000000"/>
                        </a:solidFill>
                        <a:effectLst/>
                        <a:latin typeface="+mn-lt"/>
                        <a:cs typeface="Arial" panose="020B0604020202020204" pitchFamily="34" charset="0"/>
                      </a:endParaRPr>
                    </a:p>
                  </a:txBody>
                  <a:tcPr marL="9525" marR="9525" marT="9525"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1.025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1.059</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0.9675</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1.038</a:t>
                      </a:r>
                    </a:p>
                  </a:txBody>
                  <a:tcPr marL="0" marR="0" marT="0" marB="0" anchor="ctr"/>
                </a:tc>
                <a:tc>
                  <a:txBody>
                    <a:bodyPr/>
                    <a:lstStyle/>
                    <a:p>
                      <a:pPr algn="ctr" fontAlgn="b"/>
                      <a:r>
                        <a:rPr lang="en-US" sz="1200" b="0" i="0" u="none" strike="noStrike" dirty="0">
                          <a:solidFill>
                            <a:schemeClr val="tx1"/>
                          </a:solidFill>
                          <a:effectLst/>
                          <a:latin typeface="Arial" panose="020B0604020202020204" pitchFamily="34" charset="0"/>
                          <a:cs typeface="Arial" panose="020B0604020202020204" pitchFamily="34" charset="0"/>
                        </a:rPr>
                        <a:t>1.0541</a:t>
                      </a:r>
                    </a:p>
                  </a:txBody>
                  <a:tcPr marL="0" marR="0" marT="0" marB="0" anchor="ctr"/>
                </a:tc>
                <a:tc>
                  <a:txBody>
                    <a:bodyPr/>
                    <a:lstStyle/>
                    <a:p>
                      <a:pPr algn="ctr" fontAlgn="b"/>
                      <a:r>
                        <a:rPr lang="en-US" sz="1200" b="1" i="0" u="none" strike="noStrike" dirty="0">
                          <a:solidFill>
                            <a:schemeClr val="tx1"/>
                          </a:solidFill>
                          <a:effectLst/>
                          <a:latin typeface="Arial" panose="020B0604020202020204" pitchFamily="34" charset="0"/>
                          <a:cs typeface="Arial" panose="020B0604020202020204" pitchFamily="34" charset="0"/>
                        </a:rPr>
                        <a:t>13.985</a:t>
                      </a:r>
                    </a:p>
                  </a:txBody>
                  <a:tcPr marL="0" marR="0" marT="0" marB="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978013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7472" lvl="2" indent="-347472">
              <a:lnSpc>
                <a:spcPct val="120000"/>
              </a:lnSpc>
              <a:spcBef>
                <a:spcPts val="800"/>
              </a:spcBef>
              <a:buFont typeface="Wingdings" panose="05000000000000000000" pitchFamily="2" charset="2"/>
              <a:buChar char="Ø"/>
            </a:pPr>
            <a:r>
              <a:rPr lang="en-US" dirty="0">
                <a:solidFill>
                  <a:srgbClr val="0E3837"/>
                </a:solidFill>
                <a:latin typeface="+mj-lt"/>
              </a:rPr>
              <a:t>Fiscal year 2022 estimate = $13.985 billion ($15.171 - 2021 Final Rule)</a:t>
            </a:r>
          </a:p>
          <a:p>
            <a:pPr marL="347472" lvl="2" indent="-347472">
              <a:lnSpc>
                <a:spcPct val="120000"/>
              </a:lnSpc>
              <a:spcBef>
                <a:spcPts val="800"/>
              </a:spcBef>
              <a:buFont typeface="Wingdings" panose="05000000000000000000" pitchFamily="2" charset="2"/>
              <a:buChar char="Ø"/>
            </a:pPr>
            <a:r>
              <a:rPr lang="en-US" dirty="0">
                <a:solidFill>
                  <a:srgbClr val="0E3837"/>
                </a:solidFill>
                <a:latin typeface="+mj-lt"/>
              </a:rPr>
              <a:t>25% Empirically Justified = $3.496 billion</a:t>
            </a:r>
          </a:p>
          <a:p>
            <a:pPr marL="347472" lvl="2" indent="-347472">
              <a:lnSpc>
                <a:spcPct val="120000"/>
              </a:lnSpc>
              <a:spcBef>
                <a:spcPts val="800"/>
              </a:spcBef>
              <a:buFont typeface="Wingdings" panose="05000000000000000000" pitchFamily="2" charset="2"/>
              <a:buChar char="Ø"/>
            </a:pPr>
            <a:r>
              <a:rPr lang="en-US" dirty="0">
                <a:solidFill>
                  <a:srgbClr val="0E3837"/>
                </a:solidFill>
                <a:latin typeface="+mj-lt"/>
              </a:rPr>
              <a:t>Resulting in Factor 1 = $10.489 billion ($11.378 - 2021 Final Rule)</a:t>
            </a:r>
          </a:p>
          <a:p>
            <a:pPr marL="807847" lvl="4" indent="-347472">
              <a:lnSpc>
                <a:spcPct val="120000"/>
              </a:lnSpc>
              <a:spcBef>
                <a:spcPts val="800"/>
              </a:spcBef>
            </a:pPr>
            <a:r>
              <a:rPr lang="en-US" dirty="0">
                <a:solidFill>
                  <a:schemeClr val="tx1"/>
                </a:solidFill>
              </a:rPr>
              <a:t>$889 million less than FY 2021 final rule</a:t>
            </a:r>
          </a:p>
          <a:p>
            <a:pPr>
              <a:buClr>
                <a:schemeClr val="tx2"/>
              </a:buClr>
            </a:pPr>
            <a:endParaRPr lang="en-US" dirty="0">
              <a:solidFill>
                <a:srgbClr val="0B2A29"/>
              </a:solidFill>
            </a:endParaRPr>
          </a:p>
        </p:txBody>
      </p:sp>
      <p:sp>
        <p:nvSpPr>
          <p:cNvPr id="2" name="Title 1"/>
          <p:cNvSpPr>
            <a:spLocks noGrp="1"/>
          </p:cNvSpPr>
          <p:nvPr>
            <p:ph type="title"/>
          </p:nvPr>
        </p:nvSpPr>
        <p:spPr/>
        <p:txBody>
          <a:bodyPr/>
          <a:lstStyle/>
          <a:p>
            <a:r>
              <a:rPr lang="en-US" dirty="0"/>
              <a:t>Uncompensated Care – Final Factor 1 Calculation</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41</a:t>
            </a:fld>
            <a:endParaRPr lang="en-US" dirty="0"/>
          </a:p>
        </p:txBody>
      </p:sp>
    </p:spTree>
    <p:extLst>
      <p:ext uri="{BB962C8B-B14F-4D97-AF65-F5344CB8AC3E}">
        <p14:creationId xmlns:p14="http://schemas.microsoft.com/office/powerpoint/2010/main" val="2859338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Uncompensated Care – Factor 1 Trends</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42</a:t>
            </a:fld>
            <a:endParaRPr lang="en-US" dirty="0"/>
          </a:p>
        </p:txBody>
      </p:sp>
      <p:graphicFrame>
        <p:nvGraphicFramePr>
          <p:cNvPr id="5" name="Table 4"/>
          <p:cNvGraphicFramePr>
            <a:graphicFrameLocks noGrp="1"/>
          </p:cNvGraphicFramePr>
          <p:nvPr/>
        </p:nvGraphicFramePr>
        <p:xfrm>
          <a:off x="1896534" y="1798507"/>
          <a:ext cx="7586132" cy="3708400"/>
        </p:xfrm>
        <a:graphic>
          <a:graphicData uri="http://schemas.openxmlformats.org/drawingml/2006/table">
            <a:tbl>
              <a:tblPr firstRow="1" bandRow="1">
                <a:tableStyleId>{22838BEF-8BB2-4498-84A7-C5851F593DF1}</a:tableStyleId>
              </a:tblPr>
              <a:tblGrid>
                <a:gridCol w="1896533">
                  <a:extLst>
                    <a:ext uri="{9D8B030D-6E8A-4147-A177-3AD203B41FA5}">
                      <a16:colId xmlns:a16="http://schemas.microsoft.com/office/drawing/2014/main" val="216266121"/>
                    </a:ext>
                  </a:extLst>
                </a:gridCol>
                <a:gridCol w="1896533">
                  <a:extLst>
                    <a:ext uri="{9D8B030D-6E8A-4147-A177-3AD203B41FA5}">
                      <a16:colId xmlns:a16="http://schemas.microsoft.com/office/drawing/2014/main" val="1866195515"/>
                    </a:ext>
                  </a:extLst>
                </a:gridCol>
                <a:gridCol w="1896533">
                  <a:extLst>
                    <a:ext uri="{9D8B030D-6E8A-4147-A177-3AD203B41FA5}">
                      <a16:colId xmlns:a16="http://schemas.microsoft.com/office/drawing/2014/main" val="1771023449"/>
                    </a:ext>
                  </a:extLst>
                </a:gridCol>
                <a:gridCol w="1896533">
                  <a:extLst>
                    <a:ext uri="{9D8B030D-6E8A-4147-A177-3AD203B41FA5}">
                      <a16:colId xmlns:a16="http://schemas.microsoft.com/office/drawing/2014/main" val="625834352"/>
                    </a:ext>
                  </a:extLst>
                </a:gridCol>
              </a:tblGrid>
              <a:tr h="370840">
                <a:tc>
                  <a:txBody>
                    <a:bodyPr/>
                    <a:lstStyle/>
                    <a:p>
                      <a:pPr algn="ctr" rtl="0" fontAlgn="ctr"/>
                      <a:r>
                        <a:rPr lang="en-US" sz="1400" u="none" strike="noStrike" dirty="0">
                          <a:effectLst/>
                        </a:rPr>
                        <a:t>FFY</a:t>
                      </a:r>
                      <a:endParaRPr lang="en-US" sz="1400" b="1" i="0" u="none" strike="noStrike" dirty="0">
                        <a:solidFill>
                          <a:schemeClr val="bg1"/>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DSH Estimate</a:t>
                      </a:r>
                      <a:endParaRPr lang="en-US" sz="1400" b="1" i="0" u="none" strike="noStrike" dirty="0">
                        <a:solidFill>
                          <a:schemeClr val="bg1"/>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25% EJ DSH</a:t>
                      </a:r>
                      <a:endParaRPr lang="en-US" sz="1400" b="1" i="0" u="none" strike="noStrike" dirty="0">
                        <a:solidFill>
                          <a:schemeClr val="bg1"/>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Factor 1</a:t>
                      </a:r>
                      <a:endParaRPr lang="en-US" sz="1400" b="1" i="0" u="none" strike="noStrike" dirty="0">
                        <a:solidFill>
                          <a:schemeClr val="bg1"/>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1872099113"/>
                  </a:ext>
                </a:extLst>
              </a:tr>
              <a:tr h="370840">
                <a:tc>
                  <a:txBody>
                    <a:bodyPr/>
                    <a:lstStyle/>
                    <a:p>
                      <a:pPr algn="ctr" rtl="0" fontAlgn="ctr"/>
                      <a:r>
                        <a:rPr lang="en-US" sz="1400" u="none" strike="noStrike" dirty="0">
                          <a:effectLst/>
                        </a:rPr>
                        <a:t>2014</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$12,790,922,790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$3,197,730,698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$9,593,192,093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1327238205"/>
                  </a:ext>
                </a:extLst>
              </a:tr>
              <a:tr h="370840">
                <a:tc>
                  <a:txBody>
                    <a:bodyPr/>
                    <a:lstStyle/>
                    <a:p>
                      <a:pPr algn="ctr" rtl="0" fontAlgn="ctr"/>
                      <a:r>
                        <a:rPr lang="en-US" sz="1400" u="none" strike="noStrike" dirty="0">
                          <a:effectLst/>
                        </a:rPr>
                        <a:t>2015</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$13,383,462,196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$3,345,865,549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$10,037,596,647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3199361166"/>
                  </a:ext>
                </a:extLst>
              </a:tr>
              <a:tr h="370840">
                <a:tc>
                  <a:txBody>
                    <a:bodyPr/>
                    <a:lstStyle/>
                    <a:p>
                      <a:pPr algn="ctr" rtl="0" fontAlgn="ctr"/>
                      <a:r>
                        <a:rPr lang="en-US" sz="1400" u="none" strike="noStrike" dirty="0">
                          <a:effectLst/>
                        </a:rPr>
                        <a:t>2016</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$13,411,096,528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$3,352,774,132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$10,058,322,396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3051978572"/>
                  </a:ext>
                </a:extLst>
              </a:tr>
              <a:tr h="370840">
                <a:tc>
                  <a:txBody>
                    <a:bodyPr/>
                    <a:lstStyle/>
                    <a:p>
                      <a:pPr algn="ctr" rtl="0" fontAlgn="ctr"/>
                      <a:r>
                        <a:rPr lang="en-US" sz="1400" u="none" strike="noStrike" dirty="0">
                          <a:effectLst/>
                        </a:rPr>
                        <a:t>2017</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$14,396,635,710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$3,599,158,928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$10,797,476,783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1332866742"/>
                  </a:ext>
                </a:extLst>
              </a:tr>
              <a:tr h="370840">
                <a:tc>
                  <a:txBody>
                    <a:bodyPr/>
                    <a:lstStyle/>
                    <a:p>
                      <a:pPr algn="ctr" rtl="0" fontAlgn="ctr"/>
                      <a:r>
                        <a:rPr lang="en-US" sz="1400" u="none" strike="noStrike" dirty="0">
                          <a:effectLst/>
                        </a:rPr>
                        <a:t>2018</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$15,552,939,524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$3,888,234,881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$11,664,704,643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2983565173"/>
                  </a:ext>
                </a:extLst>
              </a:tr>
              <a:tr h="370840">
                <a:tc>
                  <a:txBody>
                    <a:bodyPr/>
                    <a:lstStyle/>
                    <a:p>
                      <a:pPr algn="ctr" rtl="0" fontAlgn="ctr"/>
                      <a:r>
                        <a:rPr lang="en-US" sz="1400" u="none" strike="noStrike" dirty="0">
                          <a:effectLst/>
                        </a:rPr>
                        <a:t>2019</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$16,339,055,838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$4,084,763,960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$12,254,291,879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2027700560"/>
                  </a:ext>
                </a:extLst>
              </a:tr>
              <a:tr h="370840">
                <a:tc>
                  <a:txBody>
                    <a:bodyPr/>
                    <a:lstStyle/>
                    <a:p>
                      <a:pPr algn="ctr" rtl="0" fontAlgn="ctr"/>
                      <a:r>
                        <a:rPr lang="en-US" sz="1400" u="none" strike="noStrike" dirty="0">
                          <a:effectLst/>
                        </a:rPr>
                        <a:t>2020</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$16,583,455,657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$4,145,863,914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rtl="0" fontAlgn="ctr"/>
                      <a:r>
                        <a:rPr lang="en-US" sz="1400" u="none" strike="noStrike" dirty="0">
                          <a:effectLst/>
                        </a:rPr>
                        <a:t>$12,437,591,743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2969921794"/>
                  </a:ext>
                </a:extLst>
              </a:tr>
              <a:tr h="370840">
                <a:tc>
                  <a:txBody>
                    <a:bodyPr/>
                    <a:lstStyle/>
                    <a:p>
                      <a:pPr algn="ctr" rtl="0" fontAlgn="ctr"/>
                      <a:r>
                        <a:rPr lang="en-US" sz="1400" u="none" strike="noStrike" dirty="0">
                          <a:effectLst/>
                        </a:rPr>
                        <a:t>2021</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$15,170,673,476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$3,792,668,369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$11,378,005,107 </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3597784488"/>
                  </a:ext>
                </a:extLst>
              </a:tr>
              <a:tr h="370840">
                <a:tc>
                  <a:txBody>
                    <a:bodyPr/>
                    <a:lstStyle/>
                    <a:p>
                      <a:pPr algn="ctr" rtl="0" fontAlgn="ctr"/>
                      <a:r>
                        <a:rPr lang="en-US" sz="1400" u="none" strike="noStrike" dirty="0">
                          <a:effectLst/>
                        </a:rPr>
                        <a:t>2022</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$13,984,752,729</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$3,496,188,182</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tc>
                  <a:txBody>
                    <a:bodyPr/>
                    <a:lstStyle/>
                    <a:p>
                      <a:pPr algn="ctr" fontAlgn="ctr"/>
                      <a:r>
                        <a:rPr lang="en-US" sz="1400" u="none" strike="noStrike" dirty="0">
                          <a:effectLst/>
                        </a:rPr>
                        <a:t>$10,488,564,547</a:t>
                      </a:r>
                      <a:endParaRPr lang="en-US" sz="1400" b="0" i="0" u="none" strike="noStrike" dirty="0">
                        <a:solidFill>
                          <a:srgbClr val="000000"/>
                        </a:solidFill>
                        <a:effectLst/>
                        <a:latin typeface="Franklin Gothic Book" panose="020B0503020102020204" pitchFamily="34" charset="0"/>
                      </a:endParaRPr>
                    </a:p>
                  </a:txBody>
                  <a:tcPr marL="9525" marR="9525" marT="9525" marB="0" anchor="ctr"/>
                </a:tc>
                <a:extLst>
                  <a:ext uri="{0D108BD9-81ED-4DB2-BD59-A6C34878D82A}">
                    <a16:rowId xmlns:a16="http://schemas.microsoft.com/office/drawing/2014/main" val="2044565015"/>
                  </a:ext>
                </a:extLst>
              </a:tr>
            </a:tbl>
          </a:graphicData>
        </a:graphic>
      </p:graphicFrame>
    </p:spTree>
    <p:extLst>
      <p:ext uri="{BB962C8B-B14F-4D97-AF65-F5344CB8AC3E}">
        <p14:creationId xmlns:p14="http://schemas.microsoft.com/office/powerpoint/2010/main" val="343862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Reduction Factor</a:t>
            </a:r>
          </a:p>
          <a:p>
            <a:pPr marL="804672" lvl="3" indent="-342900">
              <a:buClr>
                <a:schemeClr val="tx2"/>
              </a:buClr>
            </a:pPr>
            <a:r>
              <a:rPr lang="en-US" sz="1600" dirty="0"/>
              <a:t>Reduces the Factor 1 pool for the change in the national uninsured rate</a:t>
            </a:r>
          </a:p>
          <a:p>
            <a:pPr marL="804672" lvl="3" indent="-342900">
              <a:buClr>
                <a:schemeClr val="tx2"/>
              </a:buClr>
            </a:pPr>
            <a:r>
              <a:rPr lang="en-US" sz="1600" dirty="0"/>
              <a:t>Establishes the net pool to be distributed to qualifying hospitals</a:t>
            </a:r>
          </a:p>
          <a:p>
            <a:pPr marL="804672" lvl="3" indent="-342900">
              <a:buClr>
                <a:schemeClr val="tx2"/>
              </a:buClr>
            </a:pPr>
            <a:r>
              <a:rPr lang="en-US" sz="1600" dirty="0"/>
              <a:t>2014 – 2017 Used CBO Data (Uninsured individuals under 65 years old) </a:t>
            </a:r>
            <a:endParaRPr lang="en-US" dirty="0"/>
          </a:p>
          <a:p>
            <a:pPr marL="342900" indent="-342900">
              <a:buClr>
                <a:schemeClr val="tx2"/>
              </a:buClr>
              <a:buFont typeface="Wingdings" panose="05000000000000000000" pitchFamily="2" charset="2"/>
              <a:buChar char="Ø"/>
            </a:pPr>
            <a:r>
              <a:rPr lang="en-US" sz="1800" dirty="0">
                <a:solidFill>
                  <a:srgbClr val="0E3837"/>
                </a:solidFill>
              </a:rPr>
              <a:t>2018 definitions and data sources changed  	</a:t>
            </a:r>
          </a:p>
          <a:p>
            <a:pPr marL="804672" lvl="3" indent="-342900">
              <a:buClr>
                <a:schemeClr val="tx2"/>
              </a:buClr>
            </a:pPr>
            <a:r>
              <a:rPr lang="en-US" sz="1600" dirty="0"/>
              <a:t>CMS Office of the Actuary/National Health Expenditure Account (NHEA)</a:t>
            </a:r>
          </a:p>
          <a:p>
            <a:pPr marL="804672" lvl="3" indent="-342900">
              <a:buClr>
                <a:schemeClr val="tx2"/>
              </a:buClr>
            </a:pPr>
            <a:r>
              <a:rPr lang="en-US" sz="1600" dirty="0"/>
              <a:t>Represents total US population</a:t>
            </a:r>
          </a:p>
          <a:p>
            <a:pPr marL="804672" lvl="3" indent="-342900">
              <a:buClr>
                <a:schemeClr val="tx2"/>
              </a:buClr>
            </a:pPr>
            <a:r>
              <a:rPr lang="en-US" sz="1600" dirty="0"/>
              <a:t>Complicated configuration of data and sources</a:t>
            </a:r>
          </a:p>
          <a:p>
            <a:pPr marL="342900" indent="-342900">
              <a:buClr>
                <a:schemeClr val="tx2"/>
              </a:buClr>
              <a:buFont typeface="Wingdings" panose="05000000000000000000" pitchFamily="2" charset="2"/>
              <a:buChar char="Ø"/>
            </a:pPr>
            <a:r>
              <a:rPr lang="en-US" sz="1800" dirty="0">
                <a:solidFill>
                  <a:srgbClr val="0E3837"/>
                </a:solidFill>
              </a:rPr>
              <a:t>2022 consistent with 2018 changes</a:t>
            </a:r>
          </a:p>
          <a:p>
            <a:pPr>
              <a:buClr>
                <a:schemeClr val="tx2"/>
              </a:buClr>
            </a:pPr>
            <a:endParaRPr lang="en-US" dirty="0">
              <a:solidFill>
                <a:srgbClr val="0B2A29"/>
              </a:solidFill>
            </a:endParaRPr>
          </a:p>
        </p:txBody>
      </p:sp>
      <p:sp>
        <p:nvSpPr>
          <p:cNvPr id="2" name="Title 1"/>
          <p:cNvSpPr>
            <a:spLocks noGrp="1"/>
          </p:cNvSpPr>
          <p:nvPr>
            <p:ph type="title"/>
          </p:nvPr>
        </p:nvSpPr>
        <p:spPr/>
        <p:txBody>
          <a:bodyPr/>
          <a:lstStyle/>
          <a:p>
            <a:r>
              <a:rPr lang="en-US" dirty="0"/>
              <a:t>Uncompensated Care – Factor 2</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43</a:t>
            </a:fld>
            <a:endParaRPr lang="en-US" dirty="0"/>
          </a:p>
        </p:txBody>
      </p:sp>
    </p:spTree>
    <p:extLst>
      <p:ext uri="{BB962C8B-B14F-4D97-AF65-F5344CB8AC3E}">
        <p14:creationId xmlns:p14="http://schemas.microsoft.com/office/powerpoint/2010/main" val="1743247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851874" y="4914758"/>
            <a:ext cx="7690884" cy="564514"/>
          </a:xfrm>
          <a:prstGeom prst="rect">
            <a:avLst/>
          </a:prstGeom>
          <a:noFill/>
          <a:ln>
            <a:solidFill>
              <a:schemeClr val="accent1"/>
            </a:solidFill>
          </a:ln>
        </p:spPr>
        <p:txBody>
          <a:bodyPr wrap="square" rtlCol="0">
            <a:spAutoFit/>
          </a:bodyPr>
          <a:lstStyle/>
          <a:p>
            <a:r>
              <a:rPr lang="en-US" dirty="0"/>
              <a:t>  </a:t>
            </a:r>
          </a:p>
          <a:p>
            <a:endParaRPr lang="en-US" dirty="0"/>
          </a:p>
        </p:txBody>
      </p:sp>
      <p:sp>
        <p:nvSpPr>
          <p:cNvPr id="2" name="Title 1"/>
          <p:cNvSpPr>
            <a:spLocks noGrp="1"/>
          </p:cNvSpPr>
          <p:nvPr>
            <p:ph type="title"/>
          </p:nvPr>
        </p:nvSpPr>
        <p:spPr/>
        <p:txBody>
          <a:bodyPr/>
          <a:lstStyle/>
          <a:p>
            <a:r>
              <a:rPr lang="en-US" dirty="0"/>
              <a:t>Uncompensated Care – Final Factor 2</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44</a:t>
            </a:fld>
            <a:endParaRPr lang="en-US" dirty="0"/>
          </a:p>
        </p:txBody>
      </p:sp>
      <p:sp>
        <p:nvSpPr>
          <p:cNvPr id="6" name="Content Placeholder 2"/>
          <p:cNvSpPr>
            <a:spLocks noGrp="1"/>
          </p:cNvSpPr>
          <p:nvPr>
            <p:ph sz="quarter" idx="15"/>
          </p:nvPr>
        </p:nvSpPr>
        <p:spPr>
          <a:xfrm>
            <a:off x="660401" y="1747872"/>
            <a:ext cx="10058400" cy="4191000"/>
          </a:xfrm>
        </p:spPr>
        <p:txBody>
          <a:bodyPr>
            <a:normAutofit fontScale="32500" lnSpcReduction="20000"/>
          </a:bodyPr>
          <a:lstStyle/>
          <a:p>
            <a:pPr algn="ctr"/>
            <a:r>
              <a:rPr lang="en-US" sz="7200" b="0" dirty="0">
                <a:solidFill>
                  <a:srgbClr val="0E3837"/>
                </a:solidFill>
              </a:rPr>
              <a:t>CY 2021 uninsured: </a:t>
            </a:r>
            <a:r>
              <a:rPr lang="en-US" sz="7200" dirty="0">
                <a:solidFill>
                  <a:srgbClr val="0E3837"/>
                </a:solidFill>
              </a:rPr>
              <a:t>9.8</a:t>
            </a:r>
            <a:r>
              <a:rPr lang="en-US" sz="7200" b="0" dirty="0">
                <a:solidFill>
                  <a:srgbClr val="0E3837"/>
                </a:solidFill>
              </a:rPr>
              <a:t>% *</a:t>
            </a:r>
          </a:p>
          <a:p>
            <a:pPr algn="ctr"/>
            <a:r>
              <a:rPr lang="en-US" sz="7200" b="0" dirty="0">
                <a:solidFill>
                  <a:srgbClr val="0E3837"/>
                </a:solidFill>
              </a:rPr>
              <a:t>CY 2022 uninsured: </a:t>
            </a:r>
            <a:r>
              <a:rPr lang="en-US" sz="7200" dirty="0">
                <a:solidFill>
                  <a:srgbClr val="0E3837"/>
                </a:solidFill>
              </a:rPr>
              <a:t>9.5</a:t>
            </a:r>
            <a:r>
              <a:rPr lang="en-US" sz="7200" b="0" dirty="0">
                <a:solidFill>
                  <a:srgbClr val="0E3837"/>
                </a:solidFill>
              </a:rPr>
              <a:t>% *</a:t>
            </a:r>
          </a:p>
          <a:p>
            <a:pPr algn="ctr"/>
            <a:r>
              <a:rPr lang="en-US" sz="7200" b="0" dirty="0">
                <a:solidFill>
                  <a:srgbClr val="0E3837"/>
                </a:solidFill>
              </a:rPr>
              <a:t>FY 2022 weighted uninsured: (</a:t>
            </a:r>
            <a:r>
              <a:rPr lang="en-US" sz="7200" dirty="0">
                <a:solidFill>
                  <a:srgbClr val="0E3837"/>
                </a:solidFill>
              </a:rPr>
              <a:t>9.8</a:t>
            </a:r>
            <a:r>
              <a:rPr lang="en-US" sz="7200" b="0" dirty="0">
                <a:solidFill>
                  <a:srgbClr val="0E3837"/>
                </a:solidFill>
              </a:rPr>
              <a:t>% </a:t>
            </a:r>
            <a:r>
              <a:rPr lang="en-US" sz="7200" dirty="0">
                <a:solidFill>
                  <a:srgbClr val="0E3837"/>
                </a:solidFill>
              </a:rPr>
              <a:t>x</a:t>
            </a:r>
            <a:r>
              <a:rPr lang="en-US" sz="7200" b="0" dirty="0">
                <a:solidFill>
                  <a:srgbClr val="0E3837"/>
                </a:solidFill>
              </a:rPr>
              <a:t> .25) + (</a:t>
            </a:r>
            <a:r>
              <a:rPr lang="en-US" sz="7200" dirty="0">
                <a:solidFill>
                  <a:srgbClr val="0E3837"/>
                </a:solidFill>
              </a:rPr>
              <a:t>9.5</a:t>
            </a:r>
            <a:r>
              <a:rPr lang="en-US" sz="7200" b="0" dirty="0">
                <a:solidFill>
                  <a:srgbClr val="0E3837"/>
                </a:solidFill>
              </a:rPr>
              <a:t>% </a:t>
            </a:r>
            <a:r>
              <a:rPr lang="en-US" sz="7200" dirty="0">
                <a:solidFill>
                  <a:srgbClr val="0E3837"/>
                </a:solidFill>
              </a:rPr>
              <a:t>x</a:t>
            </a:r>
            <a:r>
              <a:rPr lang="en-US" sz="7200" b="0" dirty="0">
                <a:solidFill>
                  <a:srgbClr val="0E3837"/>
                </a:solidFill>
              </a:rPr>
              <a:t> .75) = 9.6%</a:t>
            </a:r>
          </a:p>
          <a:p>
            <a:pPr algn="ctr"/>
            <a:r>
              <a:rPr lang="en-US" sz="7200" b="0" dirty="0">
                <a:solidFill>
                  <a:srgbClr val="0E3837"/>
                </a:solidFill>
              </a:rPr>
              <a:t>2013 uninsured: 14%</a:t>
            </a:r>
          </a:p>
          <a:p>
            <a:pPr algn="ctr"/>
            <a:r>
              <a:rPr lang="en-US" sz="7200" b="0" dirty="0">
                <a:solidFill>
                  <a:srgbClr val="0E3837"/>
                </a:solidFill>
              </a:rPr>
              <a:t>FY 2021 ACA reduction: 0.0%</a:t>
            </a:r>
          </a:p>
          <a:p>
            <a:pPr algn="ctr"/>
            <a:r>
              <a:rPr lang="en-US" sz="7200" dirty="0">
                <a:solidFill>
                  <a:srgbClr val="0E3837"/>
                </a:solidFill>
              </a:rPr>
              <a:t>1-((9.6% - 14%) / 14% = </a:t>
            </a:r>
            <a:r>
              <a:rPr lang="en-US" sz="7200" b="1" u="sng" dirty="0">
                <a:solidFill>
                  <a:srgbClr val="0E3837"/>
                </a:solidFill>
              </a:rPr>
              <a:t>68.57% </a:t>
            </a:r>
            <a:r>
              <a:rPr lang="en-US" sz="7200" dirty="0">
                <a:solidFill>
                  <a:srgbClr val="0E3837"/>
                </a:solidFill>
              </a:rPr>
              <a:t>(72.86% 2021 Final Rule) </a:t>
            </a:r>
          </a:p>
          <a:p>
            <a:endParaRPr lang="en-US" b="1" u="sng" dirty="0">
              <a:solidFill>
                <a:srgbClr val="0E3837"/>
              </a:solidFill>
            </a:endParaRPr>
          </a:p>
        </p:txBody>
      </p:sp>
    </p:spTree>
    <p:extLst>
      <p:ext uri="{BB962C8B-B14F-4D97-AF65-F5344CB8AC3E}">
        <p14:creationId xmlns:p14="http://schemas.microsoft.com/office/powerpoint/2010/main" val="1109903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Font typeface="Wingdings" panose="05000000000000000000" pitchFamily="2" charset="2"/>
              <a:buChar char="Ø"/>
            </a:pPr>
            <a:r>
              <a:rPr lang="en-US" sz="1800" dirty="0">
                <a:solidFill>
                  <a:srgbClr val="0E3837"/>
                </a:solidFill>
              </a:rPr>
              <a:t>2022 Gross Pool from Factor 1 = $10.489 Billion</a:t>
            </a:r>
          </a:p>
          <a:p>
            <a:pPr marL="342900" indent="-342900">
              <a:buFont typeface="Wingdings" panose="05000000000000000000" pitchFamily="2" charset="2"/>
              <a:buChar char="Ø"/>
            </a:pPr>
            <a:r>
              <a:rPr lang="en-US" sz="1800" dirty="0">
                <a:solidFill>
                  <a:srgbClr val="0E3837"/>
                </a:solidFill>
              </a:rPr>
              <a:t>2022 Final Factor 2 = 68.57%</a:t>
            </a:r>
          </a:p>
          <a:p>
            <a:pPr lvl="6" indent="0">
              <a:buNone/>
            </a:pPr>
            <a:r>
              <a:rPr lang="en-US" sz="1800" dirty="0">
                <a:solidFill>
                  <a:srgbClr val="0B2A29"/>
                </a:solidFill>
                <a:latin typeface="+mj-lt"/>
                <a:cs typeface="Arial" panose="020B0604020202020204" pitchFamily="34" charset="0"/>
              </a:rPr>
              <a:t>$10.489 * 68.57%  = $</a:t>
            </a:r>
            <a:r>
              <a:rPr lang="en-US" sz="1800" u="sng" dirty="0">
                <a:solidFill>
                  <a:srgbClr val="0B2A29"/>
                </a:solidFill>
                <a:latin typeface="+mj-lt"/>
                <a:cs typeface="Arial" panose="020B0604020202020204" pitchFamily="34" charset="0"/>
              </a:rPr>
              <a:t>7.192 Billion</a:t>
            </a:r>
          </a:p>
          <a:p>
            <a:pPr lvl="6" indent="0">
              <a:buNone/>
            </a:pPr>
            <a:endParaRPr lang="en-US" sz="1800" u="sng" dirty="0">
              <a:solidFill>
                <a:srgbClr val="0B2A29"/>
              </a:solidFill>
              <a:latin typeface="+mj-lt"/>
              <a:cs typeface="Arial" panose="020B0604020202020204" pitchFamily="34" charset="0"/>
            </a:endParaRPr>
          </a:p>
          <a:p>
            <a:pPr marL="342900" indent="-342900">
              <a:buFont typeface="Wingdings" panose="05000000000000000000" pitchFamily="2" charset="2"/>
              <a:buChar char="Ø"/>
            </a:pPr>
            <a:r>
              <a:rPr lang="en-US" sz="1800" dirty="0">
                <a:solidFill>
                  <a:srgbClr val="0E3837"/>
                </a:solidFill>
              </a:rPr>
              <a:t>2022 Final Uncompensated Care Amount = $7.192 Billion</a:t>
            </a:r>
          </a:p>
          <a:p>
            <a:pPr marL="804672" lvl="3" indent="-347472"/>
            <a:r>
              <a:rPr lang="en-US" sz="1600" dirty="0"/>
              <a:t>Distributed to 2,351 hospitals</a:t>
            </a:r>
          </a:p>
          <a:p>
            <a:pPr marL="804672" lvl="3" indent="-347472"/>
            <a:r>
              <a:rPr lang="en-US" sz="1600" dirty="0"/>
              <a:t>Decrease of $1.1 billion (13.2%) from 2021 final rule</a:t>
            </a:r>
          </a:p>
          <a:p>
            <a:pPr marL="804672" lvl="3" indent="-347472"/>
            <a:endParaRPr lang="en-US" dirty="0">
              <a:solidFill>
                <a:srgbClr val="0B2A29"/>
              </a:solidFill>
            </a:endParaRPr>
          </a:p>
        </p:txBody>
      </p:sp>
      <p:sp>
        <p:nvSpPr>
          <p:cNvPr id="2" name="Title 1"/>
          <p:cNvSpPr>
            <a:spLocks noGrp="1"/>
          </p:cNvSpPr>
          <p:nvPr>
            <p:ph type="title"/>
          </p:nvPr>
        </p:nvSpPr>
        <p:spPr/>
        <p:txBody>
          <a:bodyPr/>
          <a:lstStyle/>
          <a:p>
            <a:r>
              <a:rPr lang="en-US" dirty="0"/>
              <a:t>Uncompensated Care – Final UC Pool Total</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45</a:t>
            </a:fld>
            <a:endParaRPr lang="en-US" dirty="0"/>
          </a:p>
        </p:txBody>
      </p:sp>
    </p:spTree>
    <p:extLst>
      <p:ext uri="{BB962C8B-B14F-4D97-AF65-F5344CB8AC3E}">
        <p14:creationId xmlns:p14="http://schemas.microsoft.com/office/powerpoint/2010/main" val="687401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UC Pool Trends</a:t>
            </a:r>
          </a:p>
        </p:txBody>
      </p:sp>
      <p:sp>
        <p:nvSpPr>
          <p:cNvPr id="4" name="Slide Number Placeholder 3"/>
          <p:cNvSpPr>
            <a:spLocks noGrp="1"/>
          </p:cNvSpPr>
          <p:nvPr>
            <p:ph type="sldNum" sz="quarter" idx="4294967295"/>
          </p:nvPr>
        </p:nvSpPr>
        <p:spPr>
          <a:xfrm>
            <a:off x="0" y="6019800"/>
            <a:ext cx="385763" cy="381000"/>
          </a:xfrm>
        </p:spPr>
        <p:txBody>
          <a:bodyPr/>
          <a:lstStyle/>
          <a:p>
            <a:pPr defTabSz="779021"/>
            <a:fld id="{CB0306FB-42CE-494E-8579-689109F6E9A0}" type="slidenum">
              <a:rPr lang="en-US">
                <a:solidFill>
                  <a:srgbClr val="93A5A5">
                    <a:lumMod val="75000"/>
                  </a:srgbClr>
                </a:solidFill>
                <a:latin typeface="Arial"/>
              </a:rPr>
              <a:pPr defTabSz="779021"/>
              <a:t>46</a:t>
            </a:fld>
            <a:endParaRPr lang="en-US" dirty="0">
              <a:solidFill>
                <a:srgbClr val="93A5A5">
                  <a:lumMod val="75000"/>
                </a:srgbClr>
              </a:solidFill>
              <a:latin typeface="Arial"/>
            </a:endParaRPr>
          </a:p>
        </p:txBody>
      </p:sp>
      <p:graphicFrame>
        <p:nvGraphicFramePr>
          <p:cNvPr id="6" name="Content Placeholder 5"/>
          <p:cNvGraphicFramePr>
            <a:graphicFrameLocks noGrp="1"/>
          </p:cNvGraphicFramePr>
          <p:nvPr>
            <p:ph sz="quarter" idx="15"/>
          </p:nvPr>
        </p:nvGraphicFramePr>
        <p:xfrm>
          <a:off x="660401" y="1670050"/>
          <a:ext cx="10058400" cy="4191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63689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spcBef>
                <a:spcPts val="1400"/>
              </a:spcBef>
              <a:buClr>
                <a:schemeClr val="tx2"/>
              </a:buClr>
              <a:buFont typeface="Wingdings" panose="05000000000000000000" pitchFamily="2" charset="2"/>
              <a:buChar char="Ø"/>
            </a:pPr>
            <a:r>
              <a:rPr lang="en-US" sz="1800" dirty="0">
                <a:solidFill>
                  <a:srgbClr val="0E3837"/>
                </a:solidFill>
              </a:rPr>
              <a:t>FY 2018 S-10 data to derive Factor 3 for FY 2022</a:t>
            </a:r>
          </a:p>
          <a:p>
            <a:pPr marL="804672" lvl="3" indent="-342900">
              <a:spcAft>
                <a:spcPts val="600"/>
              </a:spcAft>
              <a:buClr>
                <a:schemeClr val="tx2"/>
              </a:buClr>
            </a:pPr>
            <a:r>
              <a:rPr lang="en-US" sz="1600" dirty="0"/>
              <a:t>Applies to all hospitals except Indian Health Service hospitals and Puerto Rico hospitals</a:t>
            </a:r>
          </a:p>
          <a:p>
            <a:pPr marL="804672" lvl="3" indent="-342900">
              <a:spcAft>
                <a:spcPts val="600"/>
              </a:spcAft>
              <a:buClr>
                <a:schemeClr val="tx2"/>
              </a:buClr>
            </a:pPr>
            <a:r>
              <a:rPr lang="en-US" sz="1600" dirty="0"/>
              <a:t>Proposing to use definition of uncompensated care as reported on S-10 Line 30</a:t>
            </a:r>
          </a:p>
          <a:p>
            <a:pPr marL="342900" indent="-342900">
              <a:spcBef>
                <a:spcPts val="1400"/>
              </a:spcBef>
              <a:buClr>
                <a:schemeClr val="tx2"/>
              </a:buClr>
              <a:buFont typeface="Wingdings" panose="05000000000000000000" pitchFamily="2" charset="2"/>
              <a:buChar char="Ø"/>
            </a:pPr>
            <a:r>
              <a:rPr lang="en-US" sz="1800" dirty="0">
                <a:solidFill>
                  <a:srgbClr val="0E3837"/>
                </a:solidFill>
              </a:rPr>
              <a:t>Indian Health Service and Puerto Rico Hospitals</a:t>
            </a:r>
          </a:p>
          <a:p>
            <a:pPr marL="804672" lvl="3" indent="-342900">
              <a:spcAft>
                <a:spcPts val="600"/>
              </a:spcAft>
              <a:buClr>
                <a:schemeClr val="tx2"/>
              </a:buClr>
            </a:pPr>
            <a:r>
              <a:rPr lang="en-US" sz="1600" dirty="0"/>
              <a:t>Continue to utilize 2013 Medicaid days and the most recent SSI days to calculate Factor 3</a:t>
            </a:r>
          </a:p>
          <a:p>
            <a:pPr marL="342900" indent="-342900">
              <a:spcBef>
                <a:spcPts val="1400"/>
              </a:spcBef>
              <a:buClr>
                <a:schemeClr val="tx2"/>
              </a:buClr>
              <a:buFont typeface="Wingdings" panose="05000000000000000000" pitchFamily="2" charset="2"/>
              <a:buChar char="Ø"/>
            </a:pPr>
            <a:r>
              <a:rPr lang="en-US" sz="1800" dirty="0">
                <a:solidFill>
                  <a:srgbClr val="0E3837"/>
                </a:solidFill>
              </a:rPr>
              <a:t>Future S-10 Use </a:t>
            </a:r>
          </a:p>
          <a:p>
            <a:pPr marL="804672" lvl="3" indent="-342900">
              <a:spcAft>
                <a:spcPts val="600"/>
              </a:spcAft>
              <a:buClr>
                <a:schemeClr val="tx2"/>
              </a:buClr>
            </a:pPr>
            <a:r>
              <a:rPr lang="en-US" sz="1600" dirty="0"/>
              <a:t>Use the most recent available single year audited S-10 data for Factor 3 in subsequent years.   </a:t>
            </a:r>
          </a:p>
        </p:txBody>
      </p:sp>
      <p:sp>
        <p:nvSpPr>
          <p:cNvPr id="2" name="Title 1"/>
          <p:cNvSpPr>
            <a:spLocks noGrp="1"/>
          </p:cNvSpPr>
          <p:nvPr>
            <p:ph type="title"/>
          </p:nvPr>
        </p:nvSpPr>
        <p:spPr/>
        <p:txBody>
          <a:bodyPr/>
          <a:lstStyle/>
          <a:p>
            <a:r>
              <a:rPr lang="en-US" dirty="0"/>
              <a:t>Uncompensated Care – Final Factor 3</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47</a:t>
            </a:fld>
            <a:endParaRPr lang="en-US" dirty="0"/>
          </a:p>
        </p:txBody>
      </p:sp>
    </p:spTree>
    <p:extLst>
      <p:ext uri="{BB962C8B-B14F-4D97-AF65-F5344CB8AC3E}">
        <p14:creationId xmlns:p14="http://schemas.microsoft.com/office/powerpoint/2010/main" val="1441733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Interim Uncompensated Care Payments</a:t>
            </a:r>
          </a:p>
          <a:p>
            <a:pPr marL="804672" lvl="3" indent="-342900">
              <a:buClr>
                <a:schemeClr val="tx2"/>
              </a:buClr>
            </a:pPr>
            <a:r>
              <a:rPr lang="en-US" sz="1600" dirty="0"/>
              <a:t>Finalized proposal to adjust calculation</a:t>
            </a:r>
          </a:p>
          <a:p>
            <a:pPr marL="804672" lvl="3" indent="-342900">
              <a:buClr>
                <a:schemeClr val="tx2"/>
              </a:buClr>
            </a:pPr>
            <a:r>
              <a:rPr lang="en-US" sz="1600" dirty="0"/>
              <a:t>Use a two-year average (2018 &amp; 2019) versus historical three-year average (2018 – 2020)</a:t>
            </a:r>
          </a:p>
          <a:p>
            <a:pPr marL="804672" lvl="3" indent="-342900">
              <a:buClr>
                <a:schemeClr val="tx2"/>
              </a:buClr>
            </a:pPr>
            <a:r>
              <a:rPr lang="en-US" sz="1600" dirty="0"/>
              <a:t>If includes 2020 data, believe hospitals will be underpaid</a:t>
            </a:r>
          </a:p>
        </p:txBody>
      </p:sp>
      <p:sp>
        <p:nvSpPr>
          <p:cNvPr id="2" name="Title 1"/>
          <p:cNvSpPr>
            <a:spLocks noGrp="1"/>
          </p:cNvSpPr>
          <p:nvPr>
            <p:ph type="title"/>
          </p:nvPr>
        </p:nvSpPr>
        <p:spPr/>
        <p:txBody>
          <a:bodyPr/>
          <a:lstStyle/>
          <a:p>
            <a:r>
              <a:rPr lang="en-US" dirty="0"/>
              <a:t>Uncompensated Care – Other Noteworthy Items</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48</a:t>
            </a:fld>
            <a:endParaRPr lang="en-US" dirty="0"/>
          </a:p>
        </p:txBody>
      </p:sp>
    </p:spTree>
    <p:extLst>
      <p:ext uri="{BB962C8B-B14F-4D97-AF65-F5344CB8AC3E}">
        <p14:creationId xmlns:p14="http://schemas.microsoft.com/office/powerpoint/2010/main" val="3521921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spcBef>
                <a:spcPts val="1400"/>
              </a:spcBef>
              <a:buClr>
                <a:schemeClr val="tx2"/>
              </a:buClr>
              <a:buFont typeface="Wingdings" panose="05000000000000000000" pitchFamily="2" charset="2"/>
              <a:buChar char="Ø"/>
            </a:pPr>
            <a:r>
              <a:rPr lang="en-US" sz="1800" dirty="0">
                <a:solidFill>
                  <a:srgbClr val="0E3837"/>
                </a:solidFill>
              </a:rPr>
              <a:t>Comments Regarding Worksheet S-10 Audit Process</a:t>
            </a:r>
          </a:p>
          <a:p>
            <a:pPr marL="804672" lvl="3" indent="-342900">
              <a:spcAft>
                <a:spcPts val="600"/>
              </a:spcAft>
              <a:buClr>
                <a:schemeClr val="tx2"/>
              </a:buClr>
            </a:pPr>
            <a:r>
              <a:rPr lang="en-US" sz="1400" dirty="0"/>
              <a:t>Greater consistency among MACs regarding audit protocol</a:t>
            </a:r>
          </a:p>
          <a:p>
            <a:pPr marL="804672" lvl="3" indent="-342900">
              <a:spcAft>
                <a:spcPts val="600"/>
              </a:spcAft>
              <a:buClr>
                <a:schemeClr val="tx2"/>
              </a:buClr>
            </a:pPr>
            <a:r>
              <a:rPr lang="en-US" sz="1400" dirty="0"/>
              <a:t>Establish uniform templates for cost report submission</a:t>
            </a:r>
          </a:p>
          <a:p>
            <a:pPr marL="804672" lvl="3" indent="-342900">
              <a:spcAft>
                <a:spcPts val="600"/>
              </a:spcAft>
              <a:buClr>
                <a:schemeClr val="tx2"/>
              </a:buClr>
            </a:pPr>
            <a:r>
              <a:rPr lang="en-US" sz="1400" dirty="0"/>
              <a:t>Urge CMS to conduct consistent and equitable audits across providers</a:t>
            </a:r>
          </a:p>
          <a:p>
            <a:pPr marL="804672" lvl="3" indent="-342900">
              <a:spcAft>
                <a:spcPts val="600"/>
              </a:spcAft>
              <a:buClr>
                <a:schemeClr val="tx2"/>
              </a:buClr>
            </a:pPr>
            <a:r>
              <a:rPr lang="en-US" sz="1400" dirty="0"/>
              <a:t>Develop a transparent timeline for the audit process</a:t>
            </a:r>
          </a:p>
          <a:p>
            <a:pPr marL="804672" lvl="3" indent="-342900">
              <a:spcAft>
                <a:spcPts val="600"/>
              </a:spcAft>
              <a:buClr>
                <a:schemeClr val="tx2"/>
              </a:buClr>
            </a:pPr>
            <a:r>
              <a:rPr lang="en-US" sz="1400" dirty="0"/>
              <a:t>Discontent regarding limited time allowed for providers to respond to adverse adjustments, resolve differences</a:t>
            </a:r>
          </a:p>
          <a:p>
            <a:pPr marL="804672" lvl="3" indent="-342900">
              <a:spcAft>
                <a:spcPts val="600"/>
              </a:spcAft>
              <a:buClr>
                <a:schemeClr val="tx2"/>
              </a:buClr>
            </a:pPr>
            <a:r>
              <a:rPr lang="en-US" sz="1400" dirty="0"/>
              <a:t>Establish an audit and appeal process similar to wage index audit</a:t>
            </a:r>
          </a:p>
          <a:p>
            <a:pPr marL="342900" indent="-342900">
              <a:spcBef>
                <a:spcPts val="1400"/>
              </a:spcBef>
              <a:buClr>
                <a:schemeClr val="tx2"/>
              </a:buClr>
              <a:buFont typeface="Wingdings" panose="05000000000000000000" pitchFamily="2" charset="2"/>
              <a:buChar char="Ø"/>
            </a:pPr>
            <a:r>
              <a:rPr lang="en-US" sz="1800" dirty="0">
                <a:solidFill>
                  <a:srgbClr val="0E3837"/>
                </a:solidFill>
              </a:rPr>
              <a:t>CMS Response</a:t>
            </a:r>
          </a:p>
          <a:p>
            <a:pPr marL="803275" lvl="4" indent="-342900">
              <a:spcAft>
                <a:spcPts val="600"/>
              </a:spcAft>
              <a:buClr>
                <a:schemeClr val="tx2"/>
              </a:buClr>
            </a:pPr>
            <a:r>
              <a:rPr lang="en-US" sz="1400" dirty="0">
                <a:solidFill>
                  <a:schemeClr val="tx1"/>
                </a:solidFill>
              </a:rPr>
              <a:t>Audit protocols are provided to MACs in advance of the audit to assure consistency and timeliness in audit process</a:t>
            </a:r>
          </a:p>
          <a:p>
            <a:pPr marL="804672" lvl="3" indent="-342900">
              <a:spcAft>
                <a:spcPts val="600"/>
              </a:spcAft>
              <a:buClr>
                <a:schemeClr val="tx2"/>
              </a:buClr>
            </a:pPr>
            <a:r>
              <a:rPr lang="en-US" sz="1400" dirty="0"/>
              <a:t>Do not plan on introducing an audit and appeals process such as wage index as it would exceed their current audit resources and require shifting of other audit work that may negatively impact for example wage index audits.</a:t>
            </a:r>
          </a:p>
          <a:p>
            <a:pPr marL="804672" lvl="3" indent="-342900">
              <a:spcAft>
                <a:spcPts val="600"/>
              </a:spcAft>
              <a:buClr>
                <a:schemeClr val="tx2"/>
              </a:buClr>
            </a:pPr>
            <a:r>
              <a:rPr lang="en-US" sz="1400" dirty="0"/>
              <a:t>Do not intend to establish fixed start date for audits across all MACS</a:t>
            </a:r>
          </a:p>
        </p:txBody>
      </p:sp>
      <p:sp>
        <p:nvSpPr>
          <p:cNvPr id="2" name="Title 1"/>
          <p:cNvSpPr>
            <a:spLocks noGrp="1"/>
          </p:cNvSpPr>
          <p:nvPr>
            <p:ph type="title"/>
          </p:nvPr>
        </p:nvSpPr>
        <p:spPr>
          <a:xfrm>
            <a:off x="660400" y="425304"/>
            <a:ext cx="10058400" cy="685802"/>
          </a:xfrm>
        </p:spPr>
        <p:txBody>
          <a:bodyPr/>
          <a:lstStyle/>
          <a:p>
            <a:r>
              <a:rPr lang="en-US" dirty="0"/>
              <a:t>Uncompensated Care – Worksheet S-10 &amp; Audits</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49</a:t>
            </a:fld>
            <a:endParaRPr lang="en-US" dirty="0"/>
          </a:p>
        </p:txBody>
      </p:sp>
    </p:spTree>
    <p:extLst>
      <p:ext uri="{BB962C8B-B14F-4D97-AF65-F5344CB8AC3E}">
        <p14:creationId xmlns:p14="http://schemas.microsoft.com/office/powerpoint/2010/main" val="2648194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9735F9E-97DF-48E8-B1E5-622458786C8B}"/>
              </a:ext>
            </a:extLst>
          </p:cNvPr>
          <p:cNvSpPr>
            <a:spLocks noGrp="1"/>
          </p:cNvSpPr>
          <p:nvPr>
            <p:ph sz="quarter" idx="10"/>
          </p:nvPr>
        </p:nvSpPr>
        <p:spPr/>
        <p:txBody>
          <a:bodyPr/>
          <a:lstStyle/>
          <a:p>
            <a:pPr marL="342900" lvl="2" indent="-342900">
              <a:buClr>
                <a:schemeClr val="accent5"/>
              </a:buClr>
              <a:buFont typeface="+mj-lt"/>
              <a:buAutoNum type="alphaUcPeriod"/>
            </a:pPr>
            <a:r>
              <a:rPr lang="en-US" dirty="0"/>
              <a:t>Yes</a:t>
            </a:r>
          </a:p>
          <a:p>
            <a:pPr marL="342900" lvl="2" indent="-342900">
              <a:buClr>
                <a:schemeClr val="accent5"/>
              </a:buClr>
              <a:buFont typeface="+mj-lt"/>
              <a:buAutoNum type="alphaUcPeriod"/>
            </a:pPr>
            <a:r>
              <a:rPr lang="en-US" dirty="0"/>
              <a:t>No</a:t>
            </a:r>
          </a:p>
          <a:p>
            <a:pPr marL="342900" lvl="2" indent="-342900">
              <a:buClr>
                <a:schemeClr val="accent5"/>
              </a:buClr>
              <a:buFont typeface="+mj-lt"/>
              <a:buAutoNum type="alphaUcPeriod"/>
            </a:pPr>
            <a:r>
              <a:rPr lang="en-US" dirty="0"/>
              <a:t>Unsure</a:t>
            </a:r>
          </a:p>
        </p:txBody>
      </p:sp>
      <p:sp>
        <p:nvSpPr>
          <p:cNvPr id="3" name="Content Placeholder 2">
            <a:extLst>
              <a:ext uri="{FF2B5EF4-FFF2-40B4-BE49-F238E27FC236}">
                <a16:creationId xmlns:a16="http://schemas.microsoft.com/office/drawing/2014/main" id="{8B577095-21BB-4D9D-B3EC-C96C3EDBA5A7}"/>
              </a:ext>
            </a:extLst>
          </p:cNvPr>
          <p:cNvSpPr>
            <a:spLocks noGrp="1"/>
          </p:cNvSpPr>
          <p:nvPr>
            <p:ph sz="quarter" idx="11"/>
          </p:nvPr>
        </p:nvSpPr>
        <p:spPr/>
        <p:txBody>
          <a:bodyPr/>
          <a:lstStyle/>
          <a:p>
            <a:r>
              <a:rPr lang="en-US" dirty="0"/>
              <a:t>Do you or your team regularly review CMS’ IPPS rulemaking?</a:t>
            </a:r>
          </a:p>
        </p:txBody>
      </p:sp>
      <p:sp>
        <p:nvSpPr>
          <p:cNvPr id="4" name="Text Placeholder 3">
            <a:extLst>
              <a:ext uri="{FF2B5EF4-FFF2-40B4-BE49-F238E27FC236}">
                <a16:creationId xmlns:a16="http://schemas.microsoft.com/office/drawing/2014/main" id="{107C0E63-A705-47BE-B84E-D9B3BA69EAE3}"/>
              </a:ext>
            </a:extLst>
          </p:cNvPr>
          <p:cNvSpPr>
            <a:spLocks noGrp="1"/>
          </p:cNvSpPr>
          <p:nvPr>
            <p:ph type="body" sz="quarter" idx="12"/>
          </p:nvPr>
        </p:nvSpPr>
        <p:spPr/>
        <p:txBody>
          <a:bodyPr/>
          <a:lstStyle/>
          <a:p>
            <a:pPr lvl="2"/>
            <a:r>
              <a:rPr lang="en-US" dirty="0"/>
              <a:t>#1</a:t>
            </a:r>
          </a:p>
        </p:txBody>
      </p:sp>
    </p:spTree>
    <p:extLst>
      <p:ext uri="{BB962C8B-B14F-4D97-AF65-F5344CB8AC3E}">
        <p14:creationId xmlns:p14="http://schemas.microsoft.com/office/powerpoint/2010/main" val="110341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9735F9E-97DF-48E8-B1E5-622458786C8B}"/>
              </a:ext>
            </a:extLst>
          </p:cNvPr>
          <p:cNvSpPr>
            <a:spLocks noGrp="1"/>
          </p:cNvSpPr>
          <p:nvPr>
            <p:ph sz="quarter" idx="10"/>
          </p:nvPr>
        </p:nvSpPr>
        <p:spPr/>
        <p:txBody>
          <a:bodyPr/>
          <a:lstStyle/>
          <a:p>
            <a:pPr marL="342900" lvl="2" indent="-342900">
              <a:buClr>
                <a:schemeClr val="accent5"/>
              </a:buClr>
              <a:buFont typeface="+mj-lt"/>
              <a:buAutoNum type="alphaUcPeriod"/>
            </a:pPr>
            <a:r>
              <a:rPr lang="en-US" dirty="0"/>
              <a:t>We are good</a:t>
            </a:r>
          </a:p>
          <a:p>
            <a:pPr marL="342900" lvl="2" indent="-342900">
              <a:buClr>
                <a:schemeClr val="accent5"/>
              </a:buClr>
              <a:buFont typeface="+mj-lt"/>
              <a:buAutoNum type="alphaUcPeriod"/>
            </a:pPr>
            <a:r>
              <a:rPr lang="en-US" dirty="0"/>
              <a:t>We struggle, but stay on top of issues</a:t>
            </a:r>
          </a:p>
          <a:p>
            <a:pPr marL="342900" lvl="2" indent="-342900">
              <a:buClr>
                <a:schemeClr val="accent5"/>
              </a:buClr>
              <a:buFont typeface="+mj-lt"/>
              <a:buAutoNum type="alphaUcPeriod"/>
            </a:pPr>
            <a:r>
              <a:rPr lang="en-US" dirty="0"/>
              <a:t>We are not keeping up at all</a:t>
            </a:r>
          </a:p>
          <a:p>
            <a:pPr marL="342900" lvl="2" indent="-342900">
              <a:buClr>
                <a:schemeClr val="accent5"/>
              </a:buClr>
              <a:buFont typeface="+mj-lt"/>
              <a:buAutoNum type="alphaUcPeriod"/>
            </a:pPr>
            <a:r>
              <a:rPr lang="en-US" dirty="0"/>
              <a:t>We outsource and let someone else worry about that</a:t>
            </a:r>
          </a:p>
        </p:txBody>
      </p:sp>
      <p:sp>
        <p:nvSpPr>
          <p:cNvPr id="3" name="Content Placeholder 2">
            <a:extLst>
              <a:ext uri="{FF2B5EF4-FFF2-40B4-BE49-F238E27FC236}">
                <a16:creationId xmlns:a16="http://schemas.microsoft.com/office/drawing/2014/main" id="{8B577095-21BB-4D9D-B3EC-C96C3EDBA5A7}"/>
              </a:ext>
            </a:extLst>
          </p:cNvPr>
          <p:cNvSpPr>
            <a:spLocks noGrp="1"/>
          </p:cNvSpPr>
          <p:nvPr>
            <p:ph sz="quarter" idx="11"/>
          </p:nvPr>
        </p:nvSpPr>
        <p:spPr/>
        <p:txBody>
          <a:bodyPr/>
          <a:lstStyle/>
          <a:p>
            <a:r>
              <a:rPr lang="en-US" dirty="0"/>
              <a:t>Given the continued increase in regulatory, reporting, and reimbursement changes, how do you feel about your or your organization’s bandwidth?</a:t>
            </a:r>
          </a:p>
        </p:txBody>
      </p:sp>
      <p:sp>
        <p:nvSpPr>
          <p:cNvPr id="4" name="Text Placeholder 3">
            <a:extLst>
              <a:ext uri="{FF2B5EF4-FFF2-40B4-BE49-F238E27FC236}">
                <a16:creationId xmlns:a16="http://schemas.microsoft.com/office/drawing/2014/main" id="{107C0E63-A705-47BE-B84E-D9B3BA69EAE3}"/>
              </a:ext>
            </a:extLst>
          </p:cNvPr>
          <p:cNvSpPr>
            <a:spLocks noGrp="1"/>
          </p:cNvSpPr>
          <p:nvPr>
            <p:ph type="body" sz="quarter" idx="12"/>
          </p:nvPr>
        </p:nvSpPr>
        <p:spPr/>
        <p:txBody>
          <a:bodyPr/>
          <a:lstStyle/>
          <a:p>
            <a:pPr lvl="2"/>
            <a:r>
              <a:rPr lang="en-US" dirty="0"/>
              <a:t>#4</a:t>
            </a:r>
          </a:p>
        </p:txBody>
      </p:sp>
    </p:spTree>
    <p:extLst>
      <p:ext uri="{BB962C8B-B14F-4D97-AF65-F5344CB8AC3E}">
        <p14:creationId xmlns:p14="http://schemas.microsoft.com/office/powerpoint/2010/main" val="471241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sz="quarter" idx="15"/>
          </p:nvPr>
        </p:nvSpPr>
        <p:spPr/>
        <p:txBody>
          <a:bodyPr/>
          <a:lstStyle/>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pPr lvl="2" algn="ctr">
              <a:lnSpc>
                <a:spcPct val="110000"/>
              </a:lnSpc>
              <a:spcBef>
                <a:spcPts val="747"/>
              </a:spcBef>
              <a:buClr>
                <a:schemeClr val="accent1"/>
              </a:buClr>
            </a:pPr>
            <a:r>
              <a:rPr lang="en-US" sz="2000" b="1" dirty="0">
                <a:solidFill>
                  <a:srgbClr val="0E3837"/>
                </a:solidFill>
                <a:latin typeface="+mj-lt"/>
              </a:rPr>
              <a:t>Change in Line 30 UC</a:t>
            </a:r>
          </a:p>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pPr marL="324296" lvl="2" indent="-324296">
              <a:lnSpc>
                <a:spcPct val="110000"/>
              </a:lnSpc>
              <a:spcBef>
                <a:spcPts val="747"/>
              </a:spcBef>
              <a:buClr>
                <a:schemeClr val="accent2"/>
              </a:buClr>
              <a:buFont typeface="Arial" panose="020B0604020202020204" pitchFamily="34" charset="0"/>
              <a:buChar char="•"/>
            </a:pPr>
            <a:endParaRPr lang="en-US" sz="2000" dirty="0">
              <a:solidFill>
                <a:srgbClr val="0B2A29"/>
              </a:solidFill>
              <a:latin typeface="+mj-lt"/>
            </a:endParaRP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2,079 Providers out of 2,199 revised their 2018 cost report during June 2020 – June 2021</a:t>
            </a: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4.99% decrease in Line 30 for those 2,079 Providers</a:t>
            </a:r>
          </a:p>
          <a:p>
            <a:pPr lvl="2">
              <a:lnSpc>
                <a:spcPct val="110000"/>
              </a:lnSpc>
              <a:spcBef>
                <a:spcPts val="747"/>
              </a:spcBef>
              <a:buClr>
                <a:schemeClr val="accent1"/>
              </a:buClr>
            </a:pPr>
            <a:endParaRPr lang="en-US" sz="1680" dirty="0">
              <a:solidFill>
                <a:srgbClr val="0B2A29"/>
              </a:solidFill>
            </a:endParaRPr>
          </a:p>
          <a:p>
            <a:pPr marL="324296" lvl="2" indent="-324296">
              <a:lnSpc>
                <a:spcPct val="110000"/>
              </a:lnSpc>
              <a:spcBef>
                <a:spcPts val="747"/>
              </a:spcBef>
              <a:buClr>
                <a:schemeClr val="accent1"/>
              </a:buClr>
              <a:buFont typeface="Arial" panose="020B0604020202020204" pitchFamily="34" charset="0"/>
              <a:buChar char="•"/>
            </a:pPr>
            <a:endParaRPr lang="en-US" sz="1680" dirty="0">
              <a:solidFill>
                <a:srgbClr val="0B2A29"/>
              </a:solidFill>
            </a:endParaRPr>
          </a:p>
          <a:p>
            <a:pPr marL="324296" lvl="2" indent="-324296">
              <a:lnSpc>
                <a:spcPct val="110000"/>
              </a:lnSpc>
              <a:spcBef>
                <a:spcPts val="747"/>
              </a:spcBef>
              <a:buClr>
                <a:schemeClr val="accent1"/>
              </a:buClr>
              <a:buFont typeface="Arial" panose="020B0604020202020204" pitchFamily="34" charset="0"/>
              <a:buChar char="•"/>
            </a:pPr>
            <a:endParaRPr lang="en-US" sz="1680" dirty="0">
              <a:solidFill>
                <a:srgbClr val="0B2A29"/>
              </a:solidFill>
            </a:endParaRPr>
          </a:p>
          <a:p>
            <a:pPr marL="324296" lvl="2" indent="-324296">
              <a:lnSpc>
                <a:spcPct val="110000"/>
              </a:lnSpc>
              <a:spcBef>
                <a:spcPts val="747"/>
              </a:spcBef>
              <a:buClr>
                <a:schemeClr val="accent1"/>
              </a:buClr>
              <a:buFont typeface="Arial" panose="020B0604020202020204" pitchFamily="34" charset="0"/>
              <a:buChar char="•"/>
            </a:pPr>
            <a:endParaRPr lang="en-US" sz="1680" dirty="0">
              <a:solidFill>
                <a:srgbClr val="0B2A29"/>
              </a:solidFill>
            </a:endParaRPr>
          </a:p>
          <a:p>
            <a:endParaRPr lang="en-US" dirty="0">
              <a:solidFill>
                <a:srgbClr val="0B2A29"/>
              </a:solidFill>
            </a:endParaRPr>
          </a:p>
        </p:txBody>
      </p:sp>
      <p:sp>
        <p:nvSpPr>
          <p:cNvPr id="4" name="Title 3"/>
          <p:cNvSpPr>
            <a:spLocks noGrp="1"/>
          </p:cNvSpPr>
          <p:nvPr>
            <p:ph type="title"/>
          </p:nvPr>
        </p:nvSpPr>
        <p:spPr/>
        <p:txBody>
          <a:bodyPr anchor="b"/>
          <a:lstStyle/>
          <a:p>
            <a:r>
              <a:rPr lang="en-US" dirty="0"/>
              <a:t>FFY 2018 S-10 Cost Report Comparison – 2020 HCRIS Q2 vs. 2021 Q2 results</a:t>
            </a:r>
          </a:p>
        </p:txBody>
      </p:sp>
      <p:sp>
        <p:nvSpPr>
          <p:cNvPr id="6"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51</a:t>
            </a:fld>
            <a:endParaRPr lang="en-US" dirty="0"/>
          </a:p>
        </p:txBody>
      </p:sp>
      <p:graphicFrame>
        <p:nvGraphicFramePr>
          <p:cNvPr id="7" name="Table 7">
            <a:extLst>
              <a:ext uri="{FF2B5EF4-FFF2-40B4-BE49-F238E27FC236}">
                <a16:creationId xmlns:a16="http://schemas.microsoft.com/office/drawing/2014/main" id="{1384A039-E42B-4726-A6D5-400177D6FD27}"/>
              </a:ext>
            </a:extLst>
          </p:cNvPr>
          <p:cNvGraphicFramePr>
            <a:graphicFrameLocks noGrp="1"/>
          </p:cNvGraphicFramePr>
          <p:nvPr/>
        </p:nvGraphicFramePr>
        <p:xfrm>
          <a:off x="1856793" y="2989812"/>
          <a:ext cx="7467254" cy="741680"/>
        </p:xfrm>
        <a:graphic>
          <a:graphicData uri="http://schemas.openxmlformats.org/drawingml/2006/table">
            <a:tbl>
              <a:tblPr firstRow="1" bandRow="1">
                <a:tableStyleId>{5C22544A-7EE6-4342-B048-85BDC9FD1C3A}</a:tableStyleId>
              </a:tblPr>
              <a:tblGrid>
                <a:gridCol w="2313230">
                  <a:extLst>
                    <a:ext uri="{9D8B030D-6E8A-4147-A177-3AD203B41FA5}">
                      <a16:colId xmlns:a16="http://schemas.microsoft.com/office/drawing/2014/main" val="2962110936"/>
                    </a:ext>
                  </a:extLst>
                </a:gridCol>
                <a:gridCol w="2577012">
                  <a:extLst>
                    <a:ext uri="{9D8B030D-6E8A-4147-A177-3AD203B41FA5}">
                      <a16:colId xmlns:a16="http://schemas.microsoft.com/office/drawing/2014/main" val="2272768495"/>
                    </a:ext>
                  </a:extLst>
                </a:gridCol>
                <a:gridCol w="2577012">
                  <a:extLst>
                    <a:ext uri="{9D8B030D-6E8A-4147-A177-3AD203B41FA5}">
                      <a16:colId xmlns:a16="http://schemas.microsoft.com/office/drawing/2014/main" val="2487268816"/>
                    </a:ext>
                  </a:extLst>
                </a:gridCol>
              </a:tblGrid>
              <a:tr h="370840">
                <a:tc>
                  <a:txBody>
                    <a:bodyPr/>
                    <a:lstStyle/>
                    <a:p>
                      <a:pPr algn="ctr"/>
                      <a:r>
                        <a:rPr lang="en-US" dirty="0"/>
                        <a:t>Providers</a:t>
                      </a:r>
                    </a:p>
                  </a:txBody>
                  <a:tcPr>
                    <a:lnB w="12700" cap="flat" cmpd="sng" algn="ctr">
                      <a:solidFill>
                        <a:schemeClr val="tx1"/>
                      </a:solidFill>
                      <a:prstDash val="solid"/>
                      <a:round/>
                      <a:headEnd type="none" w="med" len="med"/>
                      <a:tailEnd type="none" w="med" len="med"/>
                    </a:lnB>
                  </a:tcPr>
                </a:tc>
                <a:tc>
                  <a:txBody>
                    <a:bodyPr/>
                    <a:lstStyle/>
                    <a:p>
                      <a:pPr algn="ctr"/>
                      <a:r>
                        <a:rPr lang="en-US" dirty="0"/>
                        <a:t>Change</a:t>
                      </a:r>
                    </a:p>
                  </a:txBody>
                  <a:tcPr>
                    <a:lnB w="12700" cap="flat" cmpd="sng" algn="ctr">
                      <a:solidFill>
                        <a:schemeClr val="tx1"/>
                      </a:solidFill>
                      <a:prstDash val="solid"/>
                      <a:round/>
                      <a:headEnd type="none" w="med" len="med"/>
                      <a:tailEnd type="none" w="med" len="med"/>
                    </a:lnB>
                  </a:tcPr>
                </a:tc>
                <a:tc>
                  <a:txBody>
                    <a:bodyPr/>
                    <a:lstStyle/>
                    <a:p>
                      <a:pPr algn="ctr"/>
                      <a:r>
                        <a:rPr lang="en-US" dirty="0"/>
                        <a:t>Percent</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11725522"/>
                  </a:ext>
                </a:extLst>
              </a:tr>
              <a:tr h="370840">
                <a:tc>
                  <a:txBody>
                    <a:bodyPr/>
                    <a:lstStyle/>
                    <a:p>
                      <a:pPr algn="ctr"/>
                      <a:r>
                        <a:rPr lang="en-US" u="none" dirty="0"/>
                        <a:t>2,079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u="none" dirty="0"/>
                        <a:t>$(1,621,429,009.00)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u="none" dirty="0"/>
                        <a:t>-4.99%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51674653"/>
                  </a:ext>
                </a:extLst>
              </a:tr>
            </a:tbl>
          </a:graphicData>
        </a:graphic>
      </p:graphicFrame>
    </p:spTree>
    <p:extLst>
      <p:ext uri="{BB962C8B-B14F-4D97-AF65-F5344CB8AC3E}">
        <p14:creationId xmlns:p14="http://schemas.microsoft.com/office/powerpoint/2010/main" val="3673891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sz="quarter" idx="15"/>
          </p:nvPr>
        </p:nvSpPr>
        <p:spPr/>
        <p:txBody>
          <a:bodyPr/>
          <a:lstStyle/>
          <a:p>
            <a:pPr lvl="2" algn="ctr">
              <a:lnSpc>
                <a:spcPct val="110000"/>
              </a:lnSpc>
              <a:spcBef>
                <a:spcPts val="747"/>
              </a:spcBef>
              <a:buClr>
                <a:schemeClr val="accent1"/>
              </a:buClr>
            </a:pPr>
            <a:r>
              <a:rPr lang="en-US" sz="1680" b="1" dirty="0">
                <a:solidFill>
                  <a:srgbClr val="0E3837"/>
                </a:solidFill>
                <a:latin typeface="+mj-lt"/>
              </a:rPr>
              <a:t>Charity Care Changes Line 20</a:t>
            </a:r>
          </a:p>
          <a:p>
            <a:pPr marL="324296" lvl="2" indent="-324296">
              <a:lnSpc>
                <a:spcPct val="110000"/>
              </a:lnSpc>
              <a:spcBef>
                <a:spcPts val="747"/>
              </a:spcBef>
              <a:buClr>
                <a:schemeClr val="accent1"/>
              </a:buClr>
              <a:buFont typeface="Arial" panose="020B0604020202020204" pitchFamily="34" charset="0"/>
              <a:buChar char="•"/>
            </a:pPr>
            <a:endParaRPr lang="en-US" sz="1680" dirty="0">
              <a:solidFill>
                <a:srgbClr val="0B2A29"/>
              </a:solidFill>
            </a:endParaRPr>
          </a:p>
          <a:p>
            <a:pPr marL="324296" lvl="2" indent="-324296">
              <a:lnSpc>
                <a:spcPct val="110000"/>
              </a:lnSpc>
              <a:spcBef>
                <a:spcPts val="747"/>
              </a:spcBef>
              <a:buClr>
                <a:schemeClr val="accent1"/>
              </a:buClr>
              <a:buFont typeface="Arial" panose="020B0604020202020204" pitchFamily="34" charset="0"/>
              <a:buChar char="•"/>
            </a:pPr>
            <a:endParaRPr lang="en-US" sz="1680" dirty="0">
              <a:solidFill>
                <a:srgbClr val="0B2A29"/>
              </a:solidFill>
            </a:endParaRPr>
          </a:p>
          <a:p>
            <a:pPr lvl="2">
              <a:lnSpc>
                <a:spcPct val="110000"/>
              </a:lnSpc>
              <a:spcBef>
                <a:spcPts val="747"/>
              </a:spcBef>
              <a:buClr>
                <a:schemeClr val="accent1"/>
              </a:buClr>
            </a:pPr>
            <a:endParaRPr lang="en-US" sz="1680" dirty="0">
              <a:solidFill>
                <a:srgbClr val="0B2A29"/>
              </a:solidFill>
            </a:endParaRP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1.2 Billion dollar decrease in insured charity charges</a:t>
            </a: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Insured charity not subject to the cost to charge ratio</a:t>
            </a: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Dollar for dollar impact on Line 30 total</a:t>
            </a:r>
          </a:p>
          <a:p>
            <a:endParaRPr lang="en-US" dirty="0">
              <a:solidFill>
                <a:srgbClr val="0B2A29"/>
              </a:solidFill>
            </a:endParaRPr>
          </a:p>
        </p:txBody>
      </p:sp>
      <p:sp>
        <p:nvSpPr>
          <p:cNvPr id="4" name="Title 3"/>
          <p:cNvSpPr>
            <a:spLocks noGrp="1"/>
          </p:cNvSpPr>
          <p:nvPr>
            <p:ph type="title"/>
          </p:nvPr>
        </p:nvSpPr>
        <p:spPr/>
        <p:txBody>
          <a:bodyPr anchor="b"/>
          <a:lstStyle/>
          <a:p>
            <a:r>
              <a:rPr lang="en-US" dirty="0"/>
              <a:t>FFY 2018 S-10 Cost Report Comparison – 2020 HCRIS Q2 vs. 2021 Q2 Results (cont’d)</a:t>
            </a:r>
          </a:p>
        </p:txBody>
      </p:sp>
      <p:sp>
        <p:nvSpPr>
          <p:cNvPr id="6"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52</a:t>
            </a:fld>
            <a:endParaRPr lang="en-US" dirty="0"/>
          </a:p>
        </p:txBody>
      </p:sp>
      <p:graphicFrame>
        <p:nvGraphicFramePr>
          <p:cNvPr id="2" name="Table 6">
            <a:extLst>
              <a:ext uri="{FF2B5EF4-FFF2-40B4-BE49-F238E27FC236}">
                <a16:creationId xmlns:a16="http://schemas.microsoft.com/office/drawing/2014/main" id="{EA0E1D29-2C49-43B5-BDEB-E89FFC5161A3}"/>
              </a:ext>
            </a:extLst>
          </p:cNvPr>
          <p:cNvGraphicFramePr>
            <a:graphicFrameLocks noGrp="1"/>
          </p:cNvGraphicFramePr>
          <p:nvPr/>
        </p:nvGraphicFramePr>
        <p:xfrm>
          <a:off x="589547" y="2713592"/>
          <a:ext cx="10586453" cy="1112520"/>
        </p:xfrm>
        <a:graphic>
          <a:graphicData uri="http://schemas.openxmlformats.org/drawingml/2006/table">
            <a:tbl>
              <a:tblPr firstRow="1" bandRow="1">
                <a:tableStyleId>{5C22544A-7EE6-4342-B048-85BDC9FD1C3A}</a:tableStyleId>
              </a:tblPr>
              <a:tblGrid>
                <a:gridCol w="1176273">
                  <a:extLst>
                    <a:ext uri="{9D8B030D-6E8A-4147-A177-3AD203B41FA5}">
                      <a16:colId xmlns:a16="http://schemas.microsoft.com/office/drawing/2014/main" val="2812558204"/>
                    </a:ext>
                  </a:extLst>
                </a:gridCol>
                <a:gridCol w="1176273">
                  <a:extLst>
                    <a:ext uri="{9D8B030D-6E8A-4147-A177-3AD203B41FA5}">
                      <a16:colId xmlns:a16="http://schemas.microsoft.com/office/drawing/2014/main" val="244798137"/>
                    </a:ext>
                  </a:extLst>
                </a:gridCol>
                <a:gridCol w="1176273">
                  <a:extLst>
                    <a:ext uri="{9D8B030D-6E8A-4147-A177-3AD203B41FA5}">
                      <a16:colId xmlns:a16="http://schemas.microsoft.com/office/drawing/2014/main" val="2611885987"/>
                    </a:ext>
                  </a:extLst>
                </a:gridCol>
                <a:gridCol w="1176273">
                  <a:extLst>
                    <a:ext uri="{9D8B030D-6E8A-4147-A177-3AD203B41FA5}">
                      <a16:colId xmlns:a16="http://schemas.microsoft.com/office/drawing/2014/main" val="3758280187"/>
                    </a:ext>
                  </a:extLst>
                </a:gridCol>
                <a:gridCol w="963025">
                  <a:extLst>
                    <a:ext uri="{9D8B030D-6E8A-4147-A177-3AD203B41FA5}">
                      <a16:colId xmlns:a16="http://schemas.microsoft.com/office/drawing/2014/main" val="435048931"/>
                    </a:ext>
                  </a:extLst>
                </a:gridCol>
                <a:gridCol w="1389519">
                  <a:extLst>
                    <a:ext uri="{9D8B030D-6E8A-4147-A177-3AD203B41FA5}">
                      <a16:colId xmlns:a16="http://schemas.microsoft.com/office/drawing/2014/main" val="2313938463"/>
                    </a:ext>
                  </a:extLst>
                </a:gridCol>
                <a:gridCol w="1085536">
                  <a:extLst>
                    <a:ext uri="{9D8B030D-6E8A-4147-A177-3AD203B41FA5}">
                      <a16:colId xmlns:a16="http://schemas.microsoft.com/office/drawing/2014/main" val="223869249"/>
                    </a:ext>
                  </a:extLst>
                </a:gridCol>
                <a:gridCol w="1267008">
                  <a:extLst>
                    <a:ext uri="{9D8B030D-6E8A-4147-A177-3AD203B41FA5}">
                      <a16:colId xmlns:a16="http://schemas.microsoft.com/office/drawing/2014/main" val="1732228940"/>
                    </a:ext>
                  </a:extLst>
                </a:gridCol>
                <a:gridCol w="1176273">
                  <a:extLst>
                    <a:ext uri="{9D8B030D-6E8A-4147-A177-3AD203B41FA5}">
                      <a16:colId xmlns:a16="http://schemas.microsoft.com/office/drawing/2014/main" val="2831020973"/>
                    </a:ext>
                  </a:extLst>
                </a:gridCol>
              </a:tblGrid>
              <a:tr h="370840">
                <a:tc gridSpan="3">
                  <a:txBody>
                    <a:bodyPr/>
                    <a:lstStyle/>
                    <a:p>
                      <a:pPr algn="ctr"/>
                      <a:endParaRPr 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dirty="0"/>
                        <a:t>Uninsured</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dirty="0"/>
                        <a:t>Insured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dirty="0"/>
                        <a:t>Total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66759711"/>
                  </a:ext>
                </a:extLst>
              </a:tr>
              <a:tr h="370840">
                <a:tc>
                  <a:txBody>
                    <a:bodyPr/>
                    <a:lstStyle/>
                    <a:p>
                      <a:pPr algn="ctr"/>
                      <a:r>
                        <a:rPr lang="en-US" sz="1100" b="1" dirty="0"/>
                        <a:t>Providers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No Change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Revised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Change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Percent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Change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Percent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Change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t>Percent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86150954"/>
                  </a:ext>
                </a:extLst>
              </a:tr>
              <a:tr h="370840">
                <a:tc>
                  <a:txBody>
                    <a:bodyPr/>
                    <a:lstStyle/>
                    <a:p>
                      <a:pPr algn="ctr"/>
                      <a:r>
                        <a:rPr lang="en-US" sz="1100" dirty="0"/>
                        <a:t>2,199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284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1,915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$(40,581,171)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-.05%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$(1,182,031,599)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-22.91%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$(644,883,440)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100" dirty="0"/>
                        <a:t>-1.35%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3663647"/>
                  </a:ext>
                </a:extLst>
              </a:tr>
            </a:tbl>
          </a:graphicData>
        </a:graphic>
      </p:graphicFrame>
    </p:spTree>
    <p:extLst>
      <p:ext uri="{BB962C8B-B14F-4D97-AF65-F5344CB8AC3E}">
        <p14:creationId xmlns:p14="http://schemas.microsoft.com/office/powerpoint/2010/main" val="3226733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sz="quarter" idx="15"/>
          </p:nvPr>
        </p:nvSpPr>
        <p:spPr/>
        <p:txBody>
          <a:bodyPr/>
          <a:lstStyle/>
          <a:p>
            <a:pPr lvl="2" algn="ctr">
              <a:lnSpc>
                <a:spcPct val="110000"/>
              </a:lnSpc>
              <a:spcBef>
                <a:spcPts val="747"/>
              </a:spcBef>
              <a:buClr>
                <a:schemeClr val="accent1"/>
              </a:buClr>
            </a:pPr>
            <a:r>
              <a:rPr lang="en-US" sz="2000" b="1" dirty="0">
                <a:solidFill>
                  <a:srgbClr val="0E3837"/>
                </a:solidFill>
                <a:latin typeface="+mj-lt"/>
              </a:rPr>
              <a:t>Bad Debt Line 26</a:t>
            </a:r>
          </a:p>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$3.3 billion decrease</a:t>
            </a: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Bad debt was reviewed by all MACs in the 2018 S-10 audits</a:t>
            </a:r>
          </a:p>
          <a:p>
            <a:pPr marL="324296" lvl="2" indent="-324296">
              <a:lnSpc>
                <a:spcPct val="110000"/>
              </a:lnSpc>
              <a:spcBef>
                <a:spcPts val="747"/>
              </a:spcBef>
              <a:buFont typeface="Arial" panose="020B0604020202020204" pitchFamily="34" charset="0"/>
              <a:buChar char="•"/>
            </a:pPr>
            <a:r>
              <a:rPr lang="en-US" dirty="0">
                <a:solidFill>
                  <a:srgbClr val="0E3837"/>
                </a:solidFill>
                <a:latin typeface="+mj-lt"/>
              </a:rPr>
              <a:t>Non-Medicare bad debt not reviewed by hospitals as thoroughly as Medicare bad debt</a:t>
            </a:r>
          </a:p>
          <a:p>
            <a:pPr marL="324296" lvl="2" indent="-324296">
              <a:lnSpc>
                <a:spcPct val="110000"/>
              </a:lnSpc>
              <a:spcBef>
                <a:spcPts val="747"/>
              </a:spcBef>
              <a:buClr>
                <a:schemeClr val="accent1"/>
              </a:buClr>
              <a:buFont typeface="Arial" panose="020B0604020202020204" pitchFamily="34" charset="0"/>
              <a:buChar char="•"/>
            </a:pPr>
            <a:endParaRPr lang="en-US" sz="2000" dirty="0">
              <a:solidFill>
                <a:srgbClr val="0B2A29"/>
              </a:solidFill>
              <a:latin typeface="+mj-lt"/>
            </a:endParaRPr>
          </a:p>
          <a:p>
            <a:endParaRPr lang="en-US" dirty="0">
              <a:solidFill>
                <a:srgbClr val="0B2A29"/>
              </a:solidFill>
            </a:endParaRPr>
          </a:p>
        </p:txBody>
      </p:sp>
      <p:sp>
        <p:nvSpPr>
          <p:cNvPr id="4" name="Title 3"/>
          <p:cNvSpPr>
            <a:spLocks noGrp="1"/>
          </p:cNvSpPr>
          <p:nvPr>
            <p:ph type="title"/>
          </p:nvPr>
        </p:nvSpPr>
        <p:spPr>
          <a:xfrm>
            <a:off x="660400" y="532172"/>
            <a:ext cx="10058400" cy="685802"/>
          </a:xfrm>
        </p:spPr>
        <p:txBody>
          <a:bodyPr anchor="b"/>
          <a:lstStyle/>
          <a:p>
            <a:r>
              <a:rPr lang="en-US" dirty="0"/>
              <a:t>FFY 2018 S-10 Cost Report Comparison – 2020 HCRIS Q2 vs. 2021 Q2 Results (cont’d)</a:t>
            </a:r>
          </a:p>
        </p:txBody>
      </p:sp>
      <p:sp>
        <p:nvSpPr>
          <p:cNvPr id="6"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53</a:t>
            </a:fld>
            <a:endParaRPr lang="en-US" dirty="0"/>
          </a:p>
        </p:txBody>
      </p:sp>
      <p:sp>
        <p:nvSpPr>
          <p:cNvPr id="2" name="Rectangle 1"/>
          <p:cNvSpPr/>
          <p:nvPr/>
        </p:nvSpPr>
        <p:spPr>
          <a:xfrm>
            <a:off x="1788160" y="3723301"/>
            <a:ext cx="7609840" cy="354712"/>
          </a:xfrm>
          <a:prstGeom prst="rect">
            <a:avLst/>
          </a:prstGeom>
        </p:spPr>
        <p:txBody>
          <a:bodyPr wrap="square">
            <a:spAutoFit/>
          </a:bodyPr>
          <a:lstStyle/>
          <a:p>
            <a:pPr marL="324296" lvl="2" indent="-324296">
              <a:lnSpc>
                <a:spcPct val="110000"/>
              </a:lnSpc>
              <a:spcBef>
                <a:spcPts val="747"/>
              </a:spcBef>
              <a:buClr>
                <a:schemeClr val="accent1"/>
              </a:buClr>
              <a:buFont typeface="Arial" panose="020B0604020202020204" pitchFamily="34" charset="0"/>
              <a:buChar char="•"/>
            </a:pPr>
            <a:endParaRPr lang="en-US" sz="1680" dirty="0"/>
          </a:p>
        </p:txBody>
      </p:sp>
      <p:graphicFrame>
        <p:nvGraphicFramePr>
          <p:cNvPr id="3" name="Table 7">
            <a:extLst>
              <a:ext uri="{FF2B5EF4-FFF2-40B4-BE49-F238E27FC236}">
                <a16:creationId xmlns:a16="http://schemas.microsoft.com/office/drawing/2014/main" id="{2EAF029C-3365-4526-8215-76B4DCEB4301}"/>
              </a:ext>
            </a:extLst>
          </p:cNvPr>
          <p:cNvGraphicFramePr>
            <a:graphicFrameLocks noGrp="1"/>
          </p:cNvGraphicFramePr>
          <p:nvPr/>
        </p:nvGraphicFramePr>
        <p:xfrm>
          <a:off x="1383350" y="2816860"/>
          <a:ext cx="7586135" cy="741680"/>
        </p:xfrm>
        <a:graphic>
          <a:graphicData uri="http://schemas.openxmlformats.org/drawingml/2006/table">
            <a:tbl>
              <a:tblPr firstRow="1" bandRow="1">
                <a:tableStyleId>{5C22544A-7EE6-4342-B048-85BDC9FD1C3A}</a:tableStyleId>
              </a:tblPr>
              <a:tblGrid>
                <a:gridCol w="1517227">
                  <a:extLst>
                    <a:ext uri="{9D8B030D-6E8A-4147-A177-3AD203B41FA5}">
                      <a16:colId xmlns:a16="http://schemas.microsoft.com/office/drawing/2014/main" val="3329467366"/>
                    </a:ext>
                  </a:extLst>
                </a:gridCol>
                <a:gridCol w="1517227">
                  <a:extLst>
                    <a:ext uri="{9D8B030D-6E8A-4147-A177-3AD203B41FA5}">
                      <a16:colId xmlns:a16="http://schemas.microsoft.com/office/drawing/2014/main" val="1685008308"/>
                    </a:ext>
                  </a:extLst>
                </a:gridCol>
                <a:gridCol w="1517227">
                  <a:extLst>
                    <a:ext uri="{9D8B030D-6E8A-4147-A177-3AD203B41FA5}">
                      <a16:colId xmlns:a16="http://schemas.microsoft.com/office/drawing/2014/main" val="3400014599"/>
                    </a:ext>
                  </a:extLst>
                </a:gridCol>
                <a:gridCol w="1517227">
                  <a:extLst>
                    <a:ext uri="{9D8B030D-6E8A-4147-A177-3AD203B41FA5}">
                      <a16:colId xmlns:a16="http://schemas.microsoft.com/office/drawing/2014/main" val="3946501807"/>
                    </a:ext>
                  </a:extLst>
                </a:gridCol>
                <a:gridCol w="1517227">
                  <a:extLst>
                    <a:ext uri="{9D8B030D-6E8A-4147-A177-3AD203B41FA5}">
                      <a16:colId xmlns:a16="http://schemas.microsoft.com/office/drawing/2014/main" val="4120365383"/>
                    </a:ext>
                  </a:extLst>
                </a:gridCol>
              </a:tblGrid>
              <a:tr h="370840">
                <a:tc>
                  <a:txBody>
                    <a:bodyPr/>
                    <a:lstStyle/>
                    <a:p>
                      <a:pPr algn="ctr"/>
                      <a:r>
                        <a:rPr lang="en-US" dirty="0"/>
                        <a:t>Providers</a:t>
                      </a:r>
                    </a:p>
                  </a:txBody>
                  <a:tcPr>
                    <a:lnB w="12700" cap="flat" cmpd="sng" algn="ctr">
                      <a:solidFill>
                        <a:schemeClr val="tx1"/>
                      </a:solidFill>
                      <a:prstDash val="solid"/>
                      <a:round/>
                      <a:headEnd type="none" w="med" len="med"/>
                      <a:tailEnd type="none" w="med" len="med"/>
                    </a:lnB>
                  </a:tcPr>
                </a:tc>
                <a:tc>
                  <a:txBody>
                    <a:bodyPr/>
                    <a:lstStyle/>
                    <a:p>
                      <a:pPr algn="ctr"/>
                      <a:r>
                        <a:rPr lang="en-US" dirty="0"/>
                        <a:t>No Change</a:t>
                      </a:r>
                    </a:p>
                  </a:txBody>
                  <a:tcPr>
                    <a:lnB w="12700" cap="flat" cmpd="sng" algn="ctr">
                      <a:solidFill>
                        <a:schemeClr val="tx1"/>
                      </a:solidFill>
                      <a:prstDash val="solid"/>
                      <a:round/>
                      <a:headEnd type="none" w="med" len="med"/>
                      <a:tailEnd type="none" w="med" len="med"/>
                    </a:lnB>
                  </a:tcPr>
                </a:tc>
                <a:tc>
                  <a:txBody>
                    <a:bodyPr/>
                    <a:lstStyle/>
                    <a:p>
                      <a:pPr algn="ctr"/>
                      <a:r>
                        <a:rPr lang="en-US" dirty="0"/>
                        <a:t>Revised</a:t>
                      </a:r>
                    </a:p>
                  </a:txBody>
                  <a:tcPr>
                    <a:lnB w="12700" cap="flat" cmpd="sng" algn="ctr">
                      <a:solidFill>
                        <a:schemeClr val="tx1"/>
                      </a:solidFill>
                      <a:prstDash val="solid"/>
                      <a:round/>
                      <a:headEnd type="none" w="med" len="med"/>
                      <a:tailEnd type="none" w="med" len="med"/>
                    </a:lnB>
                  </a:tcPr>
                </a:tc>
                <a:tc>
                  <a:txBody>
                    <a:bodyPr/>
                    <a:lstStyle/>
                    <a:p>
                      <a:pPr algn="ctr"/>
                      <a:r>
                        <a:rPr lang="en-US" dirty="0"/>
                        <a:t>Change</a:t>
                      </a:r>
                    </a:p>
                  </a:txBody>
                  <a:tcPr>
                    <a:lnB w="12700" cap="flat" cmpd="sng" algn="ctr">
                      <a:solidFill>
                        <a:schemeClr val="tx1"/>
                      </a:solidFill>
                      <a:prstDash val="solid"/>
                      <a:round/>
                      <a:headEnd type="none" w="med" len="med"/>
                      <a:tailEnd type="none" w="med" len="med"/>
                    </a:lnB>
                  </a:tcPr>
                </a:tc>
                <a:tc>
                  <a:txBody>
                    <a:bodyPr/>
                    <a:lstStyle/>
                    <a:p>
                      <a:pPr algn="ctr"/>
                      <a:r>
                        <a:rPr lang="en-US" dirty="0"/>
                        <a:t>Percent</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6676807"/>
                  </a:ext>
                </a:extLst>
              </a:tr>
              <a:tr h="370840">
                <a:tc>
                  <a:txBody>
                    <a:bodyPr/>
                    <a:lstStyle/>
                    <a:p>
                      <a:pPr algn="ctr"/>
                      <a:r>
                        <a:rPr lang="en-US" sz="1200" dirty="0"/>
                        <a:t>2,199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dirty="0"/>
                        <a:t>305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dirty="0"/>
                        <a:t>1,894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dirty="0"/>
                        <a:t>$(3,338,247,248)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200" dirty="0"/>
                        <a:t>-7.88%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70868769"/>
                  </a:ext>
                </a:extLst>
              </a:tr>
            </a:tbl>
          </a:graphicData>
        </a:graphic>
      </p:graphicFrame>
    </p:spTree>
    <p:extLst>
      <p:ext uri="{BB962C8B-B14F-4D97-AF65-F5344CB8AC3E}">
        <p14:creationId xmlns:p14="http://schemas.microsoft.com/office/powerpoint/2010/main" val="2088897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endParaRPr lang="en-US" dirty="0"/>
          </a:p>
          <a:p>
            <a:endParaRPr lang="en-US" dirty="0"/>
          </a:p>
          <a:p>
            <a:endParaRPr lang="en-US" dirty="0"/>
          </a:p>
          <a:p>
            <a:endParaRPr lang="en-US" dirty="0"/>
          </a:p>
          <a:p>
            <a:endParaRPr lang="en-US" dirty="0"/>
          </a:p>
        </p:txBody>
      </p:sp>
      <p:sp>
        <p:nvSpPr>
          <p:cNvPr id="4" name="Title 3"/>
          <p:cNvSpPr>
            <a:spLocks noGrp="1"/>
          </p:cNvSpPr>
          <p:nvPr>
            <p:ph type="title"/>
          </p:nvPr>
        </p:nvSpPr>
        <p:spPr/>
        <p:txBody>
          <a:bodyPr anchor="b"/>
          <a:lstStyle/>
          <a:p>
            <a:r>
              <a:rPr lang="en-US" dirty="0"/>
              <a:t>FFY 2018 S-10 Cost Report Comparison – 2020 HCRIS Q2 vs. 2021 Q2 Results Summary of 2,199 Providers</a:t>
            </a:r>
          </a:p>
        </p:txBody>
      </p:sp>
      <p:sp>
        <p:nvSpPr>
          <p:cNvPr id="6"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54</a:t>
            </a:fld>
            <a:endParaRPr lang="en-US" dirty="0"/>
          </a:p>
        </p:txBody>
      </p:sp>
      <p:graphicFrame>
        <p:nvGraphicFramePr>
          <p:cNvPr id="7" name="Table 6"/>
          <p:cNvGraphicFramePr>
            <a:graphicFrameLocks noGrp="1"/>
          </p:cNvGraphicFramePr>
          <p:nvPr/>
        </p:nvGraphicFramePr>
        <p:xfrm>
          <a:off x="1488438" y="2458720"/>
          <a:ext cx="8402325" cy="1483360"/>
        </p:xfrm>
        <a:graphic>
          <a:graphicData uri="http://schemas.openxmlformats.org/drawingml/2006/table">
            <a:tbl>
              <a:tblPr firstRow="1" bandRow="1">
                <a:tableStyleId>{5C22544A-7EE6-4342-B048-85BDC9FD1C3A}</a:tableStyleId>
              </a:tblPr>
              <a:tblGrid>
                <a:gridCol w="3000588">
                  <a:extLst>
                    <a:ext uri="{9D8B030D-6E8A-4147-A177-3AD203B41FA5}">
                      <a16:colId xmlns:a16="http://schemas.microsoft.com/office/drawing/2014/main" val="20000"/>
                    </a:ext>
                  </a:extLst>
                </a:gridCol>
                <a:gridCol w="2079417">
                  <a:extLst>
                    <a:ext uri="{9D8B030D-6E8A-4147-A177-3AD203B41FA5}">
                      <a16:colId xmlns:a16="http://schemas.microsoft.com/office/drawing/2014/main" val="20001"/>
                    </a:ext>
                  </a:extLst>
                </a:gridCol>
                <a:gridCol w="3322320">
                  <a:extLst>
                    <a:ext uri="{9D8B030D-6E8A-4147-A177-3AD203B41FA5}">
                      <a16:colId xmlns:a16="http://schemas.microsoft.com/office/drawing/2014/main" val="20002"/>
                    </a:ext>
                  </a:extLst>
                </a:gridCol>
              </a:tblGrid>
              <a:tr h="370840">
                <a:tc>
                  <a:txBody>
                    <a:bodyPr/>
                    <a:lstStyle/>
                    <a:p>
                      <a:r>
                        <a:rPr lang="en-US" dirty="0"/>
                        <a:t>Average/Min/Max </a:t>
                      </a:r>
                    </a:p>
                  </a:txBody>
                  <a:tcPr/>
                </a:tc>
                <a:tc>
                  <a:txBody>
                    <a:bodyPr/>
                    <a:lstStyle/>
                    <a:p>
                      <a:pPr algn="ctr"/>
                      <a:r>
                        <a:rPr lang="en-US" dirty="0"/>
                        <a:t>Change</a:t>
                      </a:r>
                    </a:p>
                  </a:txBody>
                  <a:tcPr/>
                </a:tc>
                <a:tc>
                  <a:txBody>
                    <a:bodyPr/>
                    <a:lstStyle/>
                    <a:p>
                      <a:pPr algn="ctr"/>
                      <a:r>
                        <a:rPr lang="en-US" dirty="0"/>
                        <a:t>2022 UC</a:t>
                      </a:r>
                      <a:r>
                        <a:rPr lang="en-US" baseline="0" dirty="0"/>
                        <a:t> Impact </a:t>
                      </a:r>
                      <a:endParaRPr lang="en-US" dirty="0"/>
                    </a:p>
                  </a:txBody>
                  <a:tcPr/>
                </a:tc>
                <a:extLst>
                  <a:ext uri="{0D108BD9-81ED-4DB2-BD59-A6C34878D82A}">
                    <a16:rowId xmlns:a16="http://schemas.microsoft.com/office/drawing/2014/main" val="10000"/>
                  </a:ext>
                </a:extLst>
              </a:tr>
              <a:tr h="370840">
                <a:tc>
                  <a:txBody>
                    <a:bodyPr/>
                    <a:lstStyle/>
                    <a:p>
                      <a:r>
                        <a:rPr lang="en-US" dirty="0"/>
                        <a:t>Average of Line 30 Change</a:t>
                      </a:r>
                    </a:p>
                  </a:txBody>
                  <a:tcPr/>
                </a:tc>
                <a:tc>
                  <a:txBody>
                    <a:bodyPr/>
                    <a:lstStyle/>
                    <a:p>
                      <a:pPr algn="r"/>
                      <a:r>
                        <a:rPr lang="en-US" dirty="0"/>
                        <a:t>$(735,852.91)</a:t>
                      </a:r>
                    </a:p>
                  </a:txBody>
                  <a:tcPr/>
                </a:tc>
                <a:tc>
                  <a:txBody>
                    <a:bodyPr/>
                    <a:lstStyle/>
                    <a:p>
                      <a:pPr algn="r"/>
                      <a:r>
                        <a:rPr lang="en-US" dirty="0"/>
                        <a:t>$(187,642)</a:t>
                      </a:r>
                    </a:p>
                  </a:txBody>
                  <a:tcPr/>
                </a:tc>
                <a:extLst>
                  <a:ext uri="{0D108BD9-81ED-4DB2-BD59-A6C34878D82A}">
                    <a16:rowId xmlns:a16="http://schemas.microsoft.com/office/drawing/2014/main" val="10001"/>
                  </a:ext>
                </a:extLst>
              </a:tr>
              <a:tr h="370840">
                <a:tc>
                  <a:txBody>
                    <a:bodyPr/>
                    <a:lstStyle/>
                    <a:p>
                      <a:r>
                        <a:rPr lang="en-US" dirty="0"/>
                        <a:t>Largest Line 30 Decrease</a:t>
                      </a:r>
                    </a:p>
                  </a:txBody>
                  <a:tcPr/>
                </a:tc>
                <a:tc>
                  <a:txBody>
                    <a:bodyPr/>
                    <a:lstStyle/>
                    <a:p>
                      <a:pPr algn="r"/>
                      <a:r>
                        <a:rPr lang="en-US" dirty="0"/>
                        <a:t>$(159,787,481)</a:t>
                      </a:r>
                      <a:endParaRPr lang="en-US" dirty="0">
                        <a:solidFill>
                          <a:schemeClr val="accent6"/>
                        </a:solidFill>
                      </a:endParaRPr>
                    </a:p>
                  </a:txBody>
                  <a:tcPr/>
                </a:tc>
                <a:tc>
                  <a:txBody>
                    <a:bodyPr/>
                    <a:lstStyle/>
                    <a:p>
                      <a:pPr algn="r"/>
                      <a:r>
                        <a:rPr lang="en-US" dirty="0"/>
                        <a:t>$(40,745,808)</a:t>
                      </a:r>
                    </a:p>
                  </a:txBody>
                  <a:tcPr/>
                </a:tc>
                <a:extLst>
                  <a:ext uri="{0D108BD9-81ED-4DB2-BD59-A6C34878D82A}">
                    <a16:rowId xmlns:a16="http://schemas.microsoft.com/office/drawing/2014/main" val="10002"/>
                  </a:ext>
                </a:extLst>
              </a:tr>
              <a:tr h="370840">
                <a:tc>
                  <a:txBody>
                    <a:bodyPr/>
                    <a:lstStyle/>
                    <a:p>
                      <a:r>
                        <a:rPr lang="en-US" dirty="0"/>
                        <a:t>Largest</a:t>
                      </a:r>
                      <a:r>
                        <a:rPr lang="en-US" baseline="0" dirty="0"/>
                        <a:t> Line 30 Increase</a:t>
                      </a:r>
                      <a:endParaRPr lang="en-US" dirty="0"/>
                    </a:p>
                  </a:txBody>
                  <a:tcPr/>
                </a:tc>
                <a:tc>
                  <a:txBody>
                    <a:bodyPr/>
                    <a:lstStyle/>
                    <a:p>
                      <a:pPr algn="r"/>
                      <a:r>
                        <a:rPr lang="en-US" dirty="0"/>
                        <a:t>$47,426,702</a:t>
                      </a:r>
                    </a:p>
                  </a:txBody>
                  <a:tcPr/>
                </a:tc>
                <a:tc>
                  <a:txBody>
                    <a:bodyPr/>
                    <a:lstStyle/>
                    <a:p>
                      <a:pPr algn="r"/>
                      <a:r>
                        <a:rPr lang="en-US" dirty="0"/>
                        <a:t>$12,093,809</a:t>
                      </a:r>
                    </a:p>
                  </a:txBody>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80520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MACs are currently performing Worksheet S-10 audits on </a:t>
            </a:r>
            <a:r>
              <a:rPr lang="en-US" sz="1800" u="sng" dirty="0">
                <a:solidFill>
                  <a:srgbClr val="0E3837"/>
                </a:solidFill>
              </a:rPr>
              <a:t>all</a:t>
            </a:r>
            <a:r>
              <a:rPr lang="en-US" sz="1800" dirty="0">
                <a:solidFill>
                  <a:srgbClr val="0E3837"/>
                </a:solidFill>
              </a:rPr>
              <a:t> FFY 2019 cost reports</a:t>
            </a:r>
          </a:p>
          <a:p>
            <a:pPr marL="804672" lvl="3" indent="-342900">
              <a:buClr>
                <a:schemeClr val="tx2"/>
              </a:buClr>
            </a:pPr>
            <a:r>
              <a:rPr lang="en-US" sz="1600" dirty="0"/>
              <a:t>Designate an individual(s) and budget S-10 preparation and audit support time for each fiscal year</a:t>
            </a:r>
          </a:p>
          <a:p>
            <a:pPr marL="804672" lvl="3" indent="-342900">
              <a:buClr>
                <a:schemeClr val="tx2"/>
              </a:buClr>
            </a:pPr>
            <a:r>
              <a:rPr lang="en-US" sz="1600" dirty="0"/>
              <a:t>Deep dive into your transaction codes and business practices to ensure Worksheet S-10 is capturing all of the hospital’s uncompensated care</a:t>
            </a:r>
          </a:p>
          <a:p>
            <a:pPr marL="804672" lvl="3" indent="-342900">
              <a:buClr>
                <a:schemeClr val="tx2"/>
              </a:buClr>
            </a:pPr>
            <a:r>
              <a:rPr lang="en-US" sz="1600" dirty="0"/>
              <a:t>Consider revising S-10 data as necessary and amend for FFY 2020</a:t>
            </a:r>
          </a:p>
          <a:p>
            <a:pPr marL="342900" indent="-342900">
              <a:buClr>
                <a:schemeClr val="tx2"/>
              </a:buClr>
              <a:buFont typeface="Wingdings" panose="05000000000000000000" pitchFamily="2" charset="2"/>
              <a:buChar char="Ø"/>
            </a:pPr>
            <a:r>
              <a:rPr lang="en-US" sz="1800" dirty="0">
                <a:solidFill>
                  <a:srgbClr val="0E3837"/>
                </a:solidFill>
              </a:rPr>
              <a:t>Filing Requirements</a:t>
            </a:r>
          </a:p>
          <a:p>
            <a:pPr marL="804672" lvl="3" indent="-342900">
              <a:buClr>
                <a:schemeClr val="tx2"/>
              </a:buClr>
            </a:pPr>
            <a:r>
              <a:rPr lang="en-US" sz="1600" dirty="0"/>
              <a:t>Worksheet S-10 Charity Care patient detail &amp; Medicare DSH patient detail required at time of cost report filing (10/1/18 and after).  Detail must be +/- 3% of cost report values. </a:t>
            </a:r>
          </a:p>
          <a:p>
            <a:pPr marL="804672" lvl="3" indent="-342900">
              <a:buClr>
                <a:schemeClr val="tx2"/>
              </a:buClr>
            </a:pPr>
            <a:r>
              <a:rPr lang="en-US" sz="1600" dirty="0"/>
              <a:t>Filing deadline for DSH amendment based on OPPS rule timeline</a:t>
            </a:r>
          </a:p>
          <a:p>
            <a:pPr marL="573088" lvl="3" indent="-342900">
              <a:buClr>
                <a:schemeClr val="tx2"/>
              </a:buClr>
            </a:pPr>
            <a:endParaRPr lang="en-US" sz="1600" dirty="0">
              <a:solidFill>
                <a:srgbClr val="0B2A29"/>
              </a:solidFill>
            </a:endParaRPr>
          </a:p>
        </p:txBody>
      </p:sp>
      <p:sp>
        <p:nvSpPr>
          <p:cNvPr id="2" name="Title 1"/>
          <p:cNvSpPr>
            <a:spLocks noGrp="1"/>
          </p:cNvSpPr>
          <p:nvPr>
            <p:ph type="title"/>
          </p:nvPr>
        </p:nvSpPr>
        <p:spPr/>
        <p:txBody>
          <a:bodyPr/>
          <a:lstStyle/>
          <a:p>
            <a:r>
              <a:rPr lang="en-US" dirty="0"/>
              <a:t>Next Steps and Best Practices – UC &amp; DSH</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55</a:t>
            </a:fld>
            <a:endParaRPr lang="en-US" dirty="0"/>
          </a:p>
        </p:txBody>
      </p:sp>
    </p:spTree>
    <p:extLst>
      <p:ext uri="{BB962C8B-B14F-4D97-AF65-F5344CB8AC3E}">
        <p14:creationId xmlns:p14="http://schemas.microsoft.com/office/powerpoint/2010/main" val="15971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dirty="0">
                <a:solidFill>
                  <a:srgbClr val="FFFFFF"/>
                </a:solidFill>
              </a:rPr>
              <a:t>Section 1115 Waivers</a:t>
            </a:r>
            <a:endParaRPr lang="en-US" dirty="0"/>
          </a:p>
        </p:txBody>
      </p:sp>
      <p:sp>
        <p:nvSpPr>
          <p:cNvPr id="4" name="Slide Number Placeholder 3"/>
          <p:cNvSpPr>
            <a:spLocks noGrp="1"/>
          </p:cNvSpPr>
          <p:nvPr>
            <p:ph type="sldNum" sz="quarter" idx="11"/>
          </p:nvPr>
        </p:nvSpPr>
        <p:spPr/>
        <p:txBody>
          <a:bodyPr/>
          <a:lstStyle/>
          <a:p>
            <a:fld id="{CB0306FB-42CE-494E-8579-689109F6E9A0}" type="slidenum">
              <a:rPr lang="en-US" smtClean="0"/>
              <a:t>56</a:t>
            </a:fld>
            <a:endParaRPr lang="en-US" dirty="0"/>
          </a:p>
        </p:txBody>
      </p:sp>
    </p:spTree>
    <p:extLst>
      <p:ext uri="{BB962C8B-B14F-4D97-AF65-F5344CB8AC3E}">
        <p14:creationId xmlns:p14="http://schemas.microsoft.com/office/powerpoint/2010/main" val="331783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38544"/>
            <a:ext cx="10058400" cy="4191000"/>
          </a:xfrm>
        </p:spPr>
        <p:txBody>
          <a:bodyPr/>
          <a:lstStyle/>
          <a:p>
            <a:pPr marL="342900" indent="-342900">
              <a:buFont typeface="Wingdings" panose="05000000000000000000" pitchFamily="2" charset="2"/>
              <a:buChar char="Ø"/>
            </a:pPr>
            <a:r>
              <a:rPr lang="en-US" sz="1800" dirty="0">
                <a:solidFill>
                  <a:srgbClr val="0E3837"/>
                </a:solidFill>
              </a:rPr>
              <a:t>Due to decisions in:</a:t>
            </a:r>
          </a:p>
          <a:p>
            <a:pPr marL="804672" lvl="3" indent="-347472"/>
            <a:r>
              <a:rPr lang="en-US" sz="1600" i="1" dirty="0"/>
              <a:t>Bethesda Health Inc. v. Azar</a:t>
            </a:r>
          </a:p>
          <a:p>
            <a:pPr marL="804672" lvl="3" indent="-347472"/>
            <a:r>
              <a:rPr lang="en-US" sz="1600" i="1" dirty="0"/>
              <a:t>Forest General Hospital v. Azar</a:t>
            </a:r>
          </a:p>
          <a:p>
            <a:pPr marL="804672" lvl="3" indent="-347472"/>
            <a:r>
              <a:rPr lang="en-US" sz="1600" i="1" dirty="0"/>
              <a:t>Health Alliance Hospitals Inc. v. Azar</a:t>
            </a:r>
          </a:p>
          <a:p>
            <a:pPr lvl="3" indent="0">
              <a:buNone/>
            </a:pPr>
            <a:endParaRPr lang="en-US" i="1" dirty="0">
              <a:solidFill>
                <a:srgbClr val="0B2A29"/>
              </a:solidFill>
            </a:endParaRPr>
          </a:p>
          <a:p>
            <a:pPr marL="285750" lvl="2" indent="-285750">
              <a:buFont typeface="Wingdings" panose="05000000000000000000" pitchFamily="2" charset="2"/>
              <a:buChar char="Ø"/>
            </a:pPr>
            <a:r>
              <a:rPr lang="en-US" dirty="0">
                <a:solidFill>
                  <a:srgbClr val="0E3837"/>
                </a:solidFill>
              </a:rPr>
              <a:t>CMS proposes to revise regulations to include in the Medicaid fraction only those “days of patients whom a section 1115 waiver provides inpatient hospital insurance coverage benefits directly to that patient on that day.” Objecting to:</a:t>
            </a:r>
          </a:p>
          <a:p>
            <a:pPr marL="804672" lvl="3" indent="-347472"/>
            <a:r>
              <a:rPr lang="en-US" sz="1600" dirty="0"/>
              <a:t>Where hospitals receive payment from an uncompensated care pool </a:t>
            </a:r>
          </a:p>
          <a:p>
            <a:pPr marL="804672" lvl="3" indent="-347472"/>
            <a:r>
              <a:rPr lang="en-US" sz="1600" dirty="0"/>
              <a:t>Where patients receive premium assistance</a:t>
            </a:r>
          </a:p>
          <a:p>
            <a:pPr marL="574484" lvl="2" indent="-347472">
              <a:buFont typeface="Wingdings" panose="05000000000000000000" pitchFamily="2" charset="2"/>
              <a:buChar char="Ø"/>
            </a:pPr>
            <a:r>
              <a:rPr lang="en-US" sz="1600" dirty="0"/>
              <a:t>CMS ultimately elected to defer final action and stated they will continue to review comments and address in a separate rulemaking.</a:t>
            </a:r>
          </a:p>
          <a:p>
            <a:pPr marL="574484" lvl="2" indent="-347472">
              <a:buFont typeface="Wingdings" panose="05000000000000000000" pitchFamily="2" charset="2"/>
              <a:buChar char="Ø"/>
            </a:pPr>
            <a:endParaRPr lang="en-US" sz="1600" i="1" dirty="0"/>
          </a:p>
          <a:p>
            <a:pPr marL="574484" indent="-347472"/>
            <a:endParaRPr lang="en-US" sz="1400" i="1" dirty="0"/>
          </a:p>
        </p:txBody>
      </p:sp>
      <p:sp>
        <p:nvSpPr>
          <p:cNvPr id="4" name="Title 3"/>
          <p:cNvSpPr>
            <a:spLocks noGrp="1"/>
          </p:cNvSpPr>
          <p:nvPr>
            <p:ph type="title"/>
          </p:nvPr>
        </p:nvSpPr>
        <p:spPr/>
        <p:txBody>
          <a:bodyPr/>
          <a:lstStyle/>
          <a:p>
            <a:r>
              <a:rPr lang="en-US" dirty="0"/>
              <a:t>Section 1115 Waivers</a:t>
            </a:r>
          </a:p>
        </p:txBody>
      </p:sp>
      <p:sp>
        <p:nvSpPr>
          <p:cNvPr id="3" name="Slide Number Placeholder 2"/>
          <p:cNvSpPr>
            <a:spLocks noGrp="1"/>
          </p:cNvSpPr>
          <p:nvPr>
            <p:ph type="sldNum" sz="quarter" idx="4294967295"/>
          </p:nvPr>
        </p:nvSpPr>
        <p:spPr>
          <a:xfrm>
            <a:off x="0" y="6019800"/>
            <a:ext cx="385763" cy="381000"/>
          </a:xfrm>
        </p:spPr>
        <p:txBody>
          <a:bodyPr/>
          <a:lstStyle/>
          <a:p>
            <a:fld id="{D80659BF-CB79-4A8E-8A5E-9707540CF6F7}" type="slidenum">
              <a:rPr lang="en-US" smtClean="0"/>
              <a:pPr/>
              <a:t>57</a:t>
            </a:fld>
            <a:endParaRPr lang="en-US" dirty="0"/>
          </a:p>
        </p:txBody>
      </p:sp>
    </p:spTree>
    <p:extLst>
      <p:ext uri="{BB962C8B-B14F-4D97-AF65-F5344CB8AC3E}">
        <p14:creationId xmlns:p14="http://schemas.microsoft.com/office/powerpoint/2010/main" val="904372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dirty="0">
                <a:solidFill>
                  <a:srgbClr val="FFFFFF"/>
                </a:solidFill>
              </a:rPr>
              <a:t>Repeal of Market-Based Data Collection</a:t>
            </a:r>
            <a:endParaRPr lang="en-US" dirty="0"/>
          </a:p>
        </p:txBody>
      </p:sp>
      <p:sp>
        <p:nvSpPr>
          <p:cNvPr id="4" name="Slide Number Placeholder 3"/>
          <p:cNvSpPr>
            <a:spLocks noGrp="1"/>
          </p:cNvSpPr>
          <p:nvPr>
            <p:ph type="sldNum" sz="quarter" idx="11"/>
          </p:nvPr>
        </p:nvSpPr>
        <p:spPr/>
        <p:txBody>
          <a:bodyPr/>
          <a:lstStyle/>
          <a:p>
            <a:fld id="{CB0306FB-42CE-494E-8579-689109F6E9A0}" type="slidenum">
              <a:rPr lang="en-US" smtClean="0"/>
              <a:t>58</a:t>
            </a:fld>
            <a:endParaRPr lang="en-US" dirty="0"/>
          </a:p>
        </p:txBody>
      </p:sp>
    </p:spTree>
    <p:extLst>
      <p:ext uri="{BB962C8B-B14F-4D97-AF65-F5344CB8AC3E}">
        <p14:creationId xmlns:p14="http://schemas.microsoft.com/office/powerpoint/2010/main" val="3055187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702340"/>
            <a:ext cx="10058400" cy="4191000"/>
          </a:xfrm>
        </p:spPr>
        <p:txBody>
          <a:bodyPr/>
          <a:lstStyle/>
          <a:p>
            <a:pPr marL="342900" indent="-342900">
              <a:buFont typeface="Wingdings" panose="05000000000000000000" pitchFamily="2" charset="2"/>
              <a:buChar char="Ø"/>
            </a:pPr>
            <a:r>
              <a:rPr lang="en-US" sz="1800" dirty="0">
                <a:solidFill>
                  <a:srgbClr val="0E3837"/>
                </a:solidFill>
              </a:rPr>
              <a:t>In the 2021 IPPS final rule, CMS required hospitals state on their cost report the median payer-specific negotiated charges it negotiated with its Medicare Advantage organizations for cost reporting periods ended on or after January 1, 2021. </a:t>
            </a:r>
          </a:p>
          <a:p>
            <a:pPr marL="342900" indent="-342900">
              <a:buFont typeface="Wingdings" panose="05000000000000000000" pitchFamily="2" charset="2"/>
              <a:buChar char="Ø"/>
            </a:pPr>
            <a:r>
              <a:rPr lang="en-US" sz="1800" dirty="0">
                <a:solidFill>
                  <a:srgbClr val="0E3837"/>
                </a:solidFill>
              </a:rPr>
              <a:t>CMS intended for the data to help develop the 2024 relative weights.</a:t>
            </a:r>
          </a:p>
          <a:p>
            <a:pPr marL="342900" indent="-342900">
              <a:buFont typeface="Wingdings" panose="05000000000000000000" pitchFamily="2" charset="2"/>
              <a:buChar char="Ø"/>
            </a:pPr>
            <a:r>
              <a:rPr lang="en-US" sz="1800" dirty="0">
                <a:solidFill>
                  <a:srgbClr val="0E3837"/>
                </a:solidFill>
              </a:rPr>
              <a:t>However, citing the reporting burden for hospitals, CMS proposes to repeal that provision, which was enacted in 2020.</a:t>
            </a:r>
          </a:p>
          <a:p>
            <a:pPr marL="342900" indent="-342900">
              <a:buFont typeface="Wingdings" panose="05000000000000000000" pitchFamily="2" charset="2"/>
              <a:buChar char="Ø"/>
            </a:pPr>
            <a:r>
              <a:rPr lang="en-US" sz="1800" dirty="0">
                <a:solidFill>
                  <a:srgbClr val="0E3837"/>
                </a:solidFill>
              </a:rPr>
              <a:t>As a result, if finalized, development of the 2024 relative weights will revert to the existing cost-based methodology currently in place.</a:t>
            </a:r>
          </a:p>
        </p:txBody>
      </p:sp>
      <p:sp>
        <p:nvSpPr>
          <p:cNvPr id="4" name="Title 3"/>
          <p:cNvSpPr>
            <a:spLocks noGrp="1"/>
          </p:cNvSpPr>
          <p:nvPr>
            <p:ph type="title"/>
          </p:nvPr>
        </p:nvSpPr>
        <p:spPr/>
        <p:txBody>
          <a:bodyPr/>
          <a:lstStyle/>
          <a:p>
            <a:r>
              <a:rPr lang="en-US" dirty="0"/>
              <a:t>Repeal of Market-Based Data Collection</a:t>
            </a:r>
          </a:p>
        </p:txBody>
      </p:sp>
      <p:sp>
        <p:nvSpPr>
          <p:cNvPr id="3" name="Slide Number Placeholder 2"/>
          <p:cNvSpPr>
            <a:spLocks noGrp="1"/>
          </p:cNvSpPr>
          <p:nvPr>
            <p:ph type="sldNum" sz="quarter" idx="4294967295"/>
          </p:nvPr>
        </p:nvSpPr>
        <p:spPr>
          <a:xfrm>
            <a:off x="0" y="6019800"/>
            <a:ext cx="385763" cy="381000"/>
          </a:xfrm>
        </p:spPr>
        <p:txBody>
          <a:bodyPr/>
          <a:lstStyle/>
          <a:p>
            <a:fld id="{D80659BF-CB79-4A8E-8A5E-9707540CF6F7}" type="slidenum">
              <a:rPr lang="en-US" smtClean="0"/>
              <a:pPr/>
              <a:t>59</a:t>
            </a:fld>
            <a:endParaRPr lang="en-US" dirty="0"/>
          </a:p>
        </p:txBody>
      </p:sp>
    </p:spTree>
    <p:extLst>
      <p:ext uri="{BB962C8B-B14F-4D97-AF65-F5344CB8AC3E}">
        <p14:creationId xmlns:p14="http://schemas.microsoft.com/office/powerpoint/2010/main" val="3781873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sz="3200" dirty="0"/>
              <a:t>MS-DRGs</a:t>
            </a:r>
          </a:p>
        </p:txBody>
      </p:sp>
      <p:sp>
        <p:nvSpPr>
          <p:cNvPr id="4" name="Slide Number Placeholder 3"/>
          <p:cNvSpPr>
            <a:spLocks noGrp="1"/>
          </p:cNvSpPr>
          <p:nvPr>
            <p:ph type="sldNum" sz="quarter" idx="11"/>
          </p:nvPr>
        </p:nvSpPr>
        <p:spPr/>
        <p:txBody>
          <a:bodyPr/>
          <a:lstStyle/>
          <a:p>
            <a:fld id="{CB0306FB-42CE-494E-8579-689109F6E9A0}" type="slidenum">
              <a:rPr lang="en-US" smtClean="0"/>
              <a:t>6</a:t>
            </a:fld>
            <a:endParaRPr lang="en-US" dirty="0"/>
          </a:p>
        </p:txBody>
      </p:sp>
    </p:spTree>
    <p:extLst>
      <p:ext uri="{BB962C8B-B14F-4D97-AF65-F5344CB8AC3E}">
        <p14:creationId xmlns:p14="http://schemas.microsoft.com/office/powerpoint/2010/main" val="1043771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60399" y="2042428"/>
            <a:ext cx="7133771" cy="2057399"/>
          </a:xfrm>
        </p:spPr>
        <p:txBody>
          <a:bodyPr anchor="ctr"/>
          <a:lstStyle/>
          <a:p>
            <a:r>
              <a:rPr lang="en-US" dirty="0">
                <a:solidFill>
                  <a:srgbClr val="FFFFFF"/>
                </a:solidFill>
              </a:rPr>
              <a:t>Proposed Cost Report Instructions and Data Templates</a:t>
            </a:r>
            <a:endParaRPr lang="en-US" dirty="0"/>
          </a:p>
        </p:txBody>
      </p:sp>
      <p:sp>
        <p:nvSpPr>
          <p:cNvPr id="4" name="Slide Number Placeholder 3"/>
          <p:cNvSpPr>
            <a:spLocks noGrp="1"/>
          </p:cNvSpPr>
          <p:nvPr>
            <p:ph type="sldNum" sz="quarter" idx="11"/>
          </p:nvPr>
        </p:nvSpPr>
        <p:spPr/>
        <p:txBody>
          <a:bodyPr/>
          <a:lstStyle/>
          <a:p>
            <a:fld id="{CB0306FB-42CE-494E-8579-689109F6E9A0}" type="slidenum">
              <a:rPr lang="en-US" smtClean="0"/>
              <a:t>60</a:t>
            </a:fld>
            <a:endParaRPr lang="en-US" dirty="0"/>
          </a:p>
        </p:txBody>
      </p:sp>
    </p:spTree>
    <p:extLst>
      <p:ext uri="{BB962C8B-B14F-4D97-AF65-F5344CB8AC3E}">
        <p14:creationId xmlns:p14="http://schemas.microsoft.com/office/powerpoint/2010/main" val="2636294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spcBef>
                <a:spcPts val="1400"/>
              </a:spcBef>
              <a:buClr>
                <a:schemeClr val="tx2"/>
              </a:buClr>
              <a:buFont typeface="Wingdings" panose="05000000000000000000" pitchFamily="2" charset="2"/>
              <a:buChar char="Ø"/>
            </a:pPr>
            <a:r>
              <a:rPr lang="en-US" sz="1800" dirty="0">
                <a:solidFill>
                  <a:srgbClr val="0E3837"/>
                </a:solidFill>
              </a:rPr>
              <a:t>Cost Reporting Periods Beginning On Or After October 1, 2018</a:t>
            </a:r>
          </a:p>
          <a:p>
            <a:pPr marL="804672" lvl="3" indent="-342900">
              <a:spcAft>
                <a:spcPts val="600"/>
              </a:spcAft>
              <a:buClr>
                <a:schemeClr val="tx2"/>
              </a:buClr>
            </a:pPr>
            <a:r>
              <a:rPr lang="en-US" sz="1600" dirty="0"/>
              <a:t>Must include a DSH listing that ties to lines 24 and 25</a:t>
            </a:r>
          </a:p>
          <a:p>
            <a:pPr marL="804672" lvl="3" indent="-342900">
              <a:spcAft>
                <a:spcPts val="600"/>
              </a:spcAft>
              <a:buClr>
                <a:schemeClr val="tx2"/>
              </a:buClr>
            </a:pPr>
            <a:r>
              <a:rPr lang="en-US" sz="1600" dirty="0"/>
              <a:t>Failure – cost report will be rejected</a:t>
            </a:r>
          </a:p>
          <a:p>
            <a:pPr marL="804672" lvl="3" indent="-342900">
              <a:spcAft>
                <a:spcPts val="600"/>
              </a:spcAft>
              <a:buClr>
                <a:schemeClr val="tx2"/>
              </a:buClr>
            </a:pPr>
            <a:r>
              <a:rPr lang="en-US" sz="1600" dirty="0"/>
              <a:t>No prescribed format presented</a:t>
            </a:r>
          </a:p>
          <a:p>
            <a:pPr marL="342900" indent="-342900">
              <a:spcBef>
                <a:spcPts val="1400"/>
              </a:spcBef>
              <a:buClr>
                <a:schemeClr val="tx2"/>
              </a:buClr>
              <a:buFont typeface="Wingdings" panose="05000000000000000000" pitchFamily="2" charset="2"/>
              <a:buChar char="Ø"/>
            </a:pPr>
            <a:r>
              <a:rPr lang="en-US" sz="1800" dirty="0">
                <a:solidFill>
                  <a:srgbClr val="0E3837"/>
                </a:solidFill>
              </a:rPr>
              <a:t>Cost Reporting Periods Beginning On Or After October 1, 2020</a:t>
            </a:r>
          </a:p>
          <a:p>
            <a:pPr marL="803275" lvl="4" indent="-342900">
              <a:spcAft>
                <a:spcPts val="600"/>
              </a:spcAft>
              <a:buClr>
                <a:schemeClr val="tx2"/>
              </a:buClr>
            </a:pPr>
            <a:r>
              <a:rPr lang="en-US" dirty="0">
                <a:solidFill>
                  <a:schemeClr val="tx1"/>
                </a:solidFill>
              </a:rPr>
              <a:t>Now have a prescribed format – Exhibit 3A</a:t>
            </a:r>
          </a:p>
          <a:p>
            <a:pPr marL="804672" lvl="3" indent="-342900">
              <a:spcAft>
                <a:spcPts val="600"/>
              </a:spcAft>
              <a:buClr>
                <a:schemeClr val="tx2"/>
              </a:buClr>
            </a:pPr>
            <a:r>
              <a:rPr lang="en-US" sz="1600" dirty="0"/>
              <a:t>Separate exhibit to correspond with each column</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In-State Medicaid Paid Days</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In-State Medicaid Eligible Unpaid Days</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Out-of-State Medicaid Paid Days</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Out-of-State Medicaid Eligible Unpaid Days</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Medicaid HMO Days</a:t>
            </a:r>
          </a:p>
          <a:p>
            <a:pPr marL="1034859" lvl="4" indent="-342900">
              <a:spcAft>
                <a:spcPts val="600"/>
              </a:spcAft>
              <a:buClr>
                <a:schemeClr val="tx2"/>
              </a:buClr>
              <a:buFont typeface="Wingdings" panose="05000000000000000000" pitchFamily="2" charset="2"/>
              <a:buChar char="Ø"/>
            </a:pPr>
            <a:r>
              <a:rPr lang="en-US" sz="1200" dirty="0">
                <a:solidFill>
                  <a:srgbClr val="0B2A29"/>
                </a:solidFill>
              </a:rPr>
              <a:t>Other Medicaid Days – Labor &amp; Delivery Days</a:t>
            </a:r>
          </a:p>
        </p:txBody>
      </p:sp>
      <p:sp>
        <p:nvSpPr>
          <p:cNvPr id="2" name="Title 1"/>
          <p:cNvSpPr>
            <a:spLocks noGrp="1"/>
          </p:cNvSpPr>
          <p:nvPr>
            <p:ph type="title"/>
          </p:nvPr>
        </p:nvSpPr>
        <p:spPr/>
        <p:txBody>
          <a:bodyPr/>
          <a:lstStyle/>
          <a:p>
            <a:r>
              <a:rPr lang="en-US" dirty="0"/>
              <a:t>Medicare DSH Reporting</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61</a:t>
            </a:fld>
            <a:endParaRPr lang="en-US" dirty="0"/>
          </a:p>
        </p:txBody>
      </p:sp>
    </p:spTree>
    <p:extLst>
      <p:ext uri="{BB962C8B-B14F-4D97-AF65-F5344CB8AC3E}">
        <p14:creationId xmlns:p14="http://schemas.microsoft.com/office/powerpoint/2010/main" val="230176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dirty="0"/>
              <a:t>Better Together: Moss Adams</a:t>
            </a:r>
          </a:p>
        </p:txBody>
      </p:sp>
      <p:sp>
        <p:nvSpPr>
          <p:cNvPr id="3" name="Slide Number Placeholder 2"/>
          <p:cNvSpPr>
            <a:spLocks noGrp="1"/>
          </p:cNvSpPr>
          <p:nvPr>
            <p:ph type="sldNum" sz="quarter" idx="11"/>
          </p:nvPr>
        </p:nvSpPr>
        <p:spPr/>
        <p:txBody>
          <a:bodyPr/>
          <a:lstStyle/>
          <a:p>
            <a:fld id="{D80659BF-CB79-4A8E-8A5E-9707540CF6F7}" type="slidenum">
              <a:rPr lang="en-US" smtClean="0"/>
              <a:pPr/>
              <a:t>62</a:t>
            </a:fld>
            <a:endParaRPr lang="en-US" dirty="0"/>
          </a:p>
        </p:txBody>
      </p:sp>
      <p:pic>
        <p:nvPicPr>
          <p:cNvPr id="8" name="Picture 7">
            <a:extLst>
              <a:ext uri="{FF2B5EF4-FFF2-40B4-BE49-F238E27FC236}">
                <a16:creationId xmlns:a16="http://schemas.microsoft.com/office/drawing/2014/main" id="{33F87F7F-24DF-4793-ABCA-E9A96123C064}"/>
              </a:ext>
            </a:extLst>
          </p:cNvPr>
          <p:cNvPicPr>
            <a:picLocks noChangeAspect="1"/>
          </p:cNvPicPr>
          <p:nvPr/>
        </p:nvPicPr>
        <p:blipFill rotWithShape="1">
          <a:blip r:embed="rId3">
            <a:duotone>
              <a:schemeClr val="accent1">
                <a:shade val="45000"/>
                <a:satMod val="135000"/>
              </a:schemeClr>
              <a:prstClr val="white"/>
            </a:duotone>
            <a:extLst>
              <a:ext uri="{BEBA8EAE-BF5A-486C-A8C5-ECC9F3942E4B}">
                <a14:imgProps xmlns:a14="http://schemas.microsoft.com/office/drawing/2010/main">
                  <a14:imgLayer r:embed="rId4">
                    <a14:imgEffect>
                      <a14:sharpenSoften amount="50000"/>
                    </a14:imgEffect>
                  </a14:imgLayer>
                </a14:imgProps>
              </a:ext>
            </a:extLst>
          </a:blip>
          <a:srcRect l="16758" t="14164" r="26717" b="7143"/>
          <a:stretch/>
        </p:blipFill>
        <p:spPr>
          <a:xfrm>
            <a:off x="0" y="0"/>
            <a:ext cx="11379199" cy="6399561"/>
          </a:xfrm>
          <a:prstGeom prst="rect">
            <a:avLst/>
          </a:prstGeom>
        </p:spPr>
      </p:pic>
    </p:spTree>
    <p:extLst>
      <p:ext uri="{BB962C8B-B14F-4D97-AF65-F5344CB8AC3E}">
        <p14:creationId xmlns:p14="http://schemas.microsoft.com/office/powerpoint/2010/main" val="292996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spcBef>
                <a:spcPts val="1400"/>
              </a:spcBef>
              <a:buClr>
                <a:schemeClr val="tx2"/>
              </a:buClr>
              <a:buFont typeface="Wingdings" panose="05000000000000000000" pitchFamily="2" charset="2"/>
              <a:buChar char="Ø"/>
            </a:pPr>
            <a:r>
              <a:rPr lang="en-US" sz="1800" dirty="0">
                <a:solidFill>
                  <a:srgbClr val="0E3837"/>
                </a:solidFill>
              </a:rPr>
              <a:t>Changes to both data requirements and reporting requirements effective with cost reporting periods beginning on or after October 1, 2020</a:t>
            </a:r>
          </a:p>
          <a:p>
            <a:pPr marL="574484" lvl="2" indent="-342900">
              <a:spcAft>
                <a:spcPts val="600"/>
              </a:spcAft>
              <a:buClr>
                <a:schemeClr val="tx2"/>
              </a:buClr>
              <a:buFont typeface="Arial" panose="020B0604020202020204" pitchFamily="34" charset="0"/>
              <a:buChar char="•"/>
            </a:pPr>
            <a:r>
              <a:rPr lang="en-US" sz="1600" dirty="0"/>
              <a:t>Some Data Issues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Clarified only charges from “written” Financial Assistance Policies (FAP’s)</a:t>
            </a:r>
          </a:p>
          <a:p>
            <a:pPr marL="1034859" lvl="4" indent="-342900">
              <a:spcAft>
                <a:spcPts val="600"/>
              </a:spcAft>
              <a:buClr>
                <a:schemeClr val="tx2"/>
              </a:buClr>
            </a:pPr>
            <a:r>
              <a:rPr lang="en-US" sz="1200" dirty="0">
                <a:solidFill>
                  <a:srgbClr val="0B2A29"/>
                </a:solidFill>
              </a:rPr>
              <a:t>CMS does not mandate the eligibility criteria</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Clarified includes uninsured discounts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Charges only from Medically Necessary health care services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Excludes charges for Health Resources and Services Administration (HRSA) paid patients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Cost-to-Charge Ratio – Acute portion of the hospital only</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Line 20 includes only charges from the general short-term acute hospital – excludes:</a:t>
            </a:r>
          </a:p>
          <a:p>
            <a:pPr marL="1034859" lvl="4" indent="-342900">
              <a:spcAft>
                <a:spcPts val="600"/>
              </a:spcAft>
              <a:buClr>
                <a:schemeClr val="tx2"/>
              </a:buClr>
            </a:pPr>
            <a:r>
              <a:rPr lang="en-US" sz="1200" dirty="0">
                <a:solidFill>
                  <a:srgbClr val="0B2A29"/>
                </a:solidFill>
              </a:rPr>
              <a:t>Psychiatric Unit</a:t>
            </a:r>
          </a:p>
          <a:p>
            <a:pPr marL="1034859" lvl="4" indent="-342900">
              <a:spcAft>
                <a:spcPts val="600"/>
              </a:spcAft>
              <a:buClr>
                <a:schemeClr val="tx2"/>
              </a:buClr>
            </a:pPr>
            <a:r>
              <a:rPr lang="en-US" sz="1200" dirty="0">
                <a:solidFill>
                  <a:srgbClr val="0B2A29"/>
                </a:solidFill>
              </a:rPr>
              <a:t>Skilled Nursing Facility (SNF)</a:t>
            </a:r>
          </a:p>
          <a:p>
            <a:pPr marL="1034859" lvl="4" indent="-342900">
              <a:spcAft>
                <a:spcPts val="600"/>
              </a:spcAft>
              <a:buClr>
                <a:schemeClr val="tx2"/>
              </a:buClr>
            </a:pPr>
            <a:r>
              <a:rPr lang="en-US" sz="1200" dirty="0">
                <a:solidFill>
                  <a:srgbClr val="0B2A29"/>
                </a:solidFill>
              </a:rPr>
              <a:t>Home Health Agency (HHA)</a:t>
            </a:r>
          </a:p>
          <a:p>
            <a:pPr marL="1034859" lvl="4" indent="-342900">
              <a:spcAft>
                <a:spcPts val="600"/>
              </a:spcAft>
              <a:buClr>
                <a:schemeClr val="tx2"/>
              </a:buClr>
            </a:pPr>
            <a:r>
              <a:rPr lang="en-US" sz="1200" dirty="0">
                <a:solidFill>
                  <a:srgbClr val="0B2A29"/>
                </a:solidFill>
              </a:rPr>
              <a:t>End-Stage Renal Disease (ESRD), etc.</a:t>
            </a:r>
          </a:p>
        </p:txBody>
      </p:sp>
      <p:sp>
        <p:nvSpPr>
          <p:cNvPr id="2" name="Title 1"/>
          <p:cNvSpPr>
            <a:spLocks noGrp="1"/>
          </p:cNvSpPr>
          <p:nvPr>
            <p:ph type="title"/>
          </p:nvPr>
        </p:nvSpPr>
        <p:spPr/>
        <p:txBody>
          <a:bodyPr/>
          <a:lstStyle/>
          <a:p>
            <a:r>
              <a:rPr lang="en-US" dirty="0"/>
              <a:t>Medicare S-10 Reporting</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63</a:t>
            </a:fld>
            <a:endParaRPr lang="en-US" dirty="0"/>
          </a:p>
        </p:txBody>
      </p:sp>
    </p:spTree>
    <p:extLst>
      <p:ext uri="{BB962C8B-B14F-4D97-AF65-F5344CB8AC3E}">
        <p14:creationId xmlns:p14="http://schemas.microsoft.com/office/powerpoint/2010/main" val="1428987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574484" lvl="2" indent="-342900">
              <a:spcAft>
                <a:spcPts val="600"/>
              </a:spcAft>
              <a:buClr>
                <a:schemeClr val="tx2"/>
              </a:buClr>
              <a:buFont typeface="Arial" panose="020B0604020202020204" pitchFamily="34" charset="0"/>
              <a:buChar char="•"/>
            </a:pPr>
            <a:r>
              <a:rPr lang="en-US" sz="1400" dirty="0">
                <a:solidFill>
                  <a:srgbClr val="0B2A29"/>
                </a:solidFill>
              </a:rPr>
              <a:t>Line 20, Column 1: (Uninsured)</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Uninsured patients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Insured no contract</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Insured, but deemed uninsured for the specific hospital stay</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Non-covered Medicaid or other indigent care programs</a:t>
            </a:r>
          </a:p>
          <a:p>
            <a:pPr marL="574484" lvl="2" indent="-342900">
              <a:spcAft>
                <a:spcPts val="600"/>
              </a:spcAft>
              <a:buClr>
                <a:schemeClr val="tx2"/>
              </a:buClr>
              <a:buFont typeface="Arial" panose="020B0604020202020204" pitchFamily="34" charset="0"/>
              <a:buChar char="•"/>
            </a:pPr>
            <a:r>
              <a:rPr lang="en-US" sz="1400" dirty="0">
                <a:solidFill>
                  <a:srgbClr val="0B2A29"/>
                </a:solidFill>
              </a:rPr>
              <a:t>Line 20, Column 2: (Insured)</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Deductible/Coinsurance/Copayments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Non-covered charges in excess of LOS</a:t>
            </a:r>
          </a:p>
          <a:p>
            <a:pPr marL="574484" lvl="2" indent="-342900">
              <a:spcAft>
                <a:spcPts val="600"/>
              </a:spcAft>
              <a:buClr>
                <a:schemeClr val="tx2"/>
              </a:buClr>
              <a:buFont typeface="Arial" panose="020B0604020202020204" pitchFamily="34" charset="0"/>
              <a:buChar char="•"/>
            </a:pPr>
            <a:r>
              <a:rPr lang="en-US" sz="1400" dirty="0">
                <a:solidFill>
                  <a:srgbClr val="0B2A29"/>
                </a:solidFill>
              </a:rPr>
              <a:t>Line 22 (Patient Payments)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General short term hospital inpatients and outpatient previously claimed only</a:t>
            </a:r>
          </a:p>
          <a:p>
            <a:pPr marL="574484" lvl="2" indent="-342900">
              <a:spcAft>
                <a:spcPts val="600"/>
              </a:spcAft>
              <a:buClr>
                <a:schemeClr val="tx2"/>
              </a:buClr>
              <a:buFont typeface="Arial" panose="020B0604020202020204" pitchFamily="34" charset="0"/>
              <a:buChar char="•"/>
            </a:pPr>
            <a:r>
              <a:rPr lang="en-US" sz="1400" dirty="0">
                <a:solidFill>
                  <a:srgbClr val="0B2A29"/>
                </a:solidFill>
              </a:rPr>
              <a:t>Line 26 (Bad Debts)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Medicare and Non-Medicare bad debts</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Implicit price concessions (Topic 606)</a:t>
            </a:r>
          </a:p>
          <a:p>
            <a:pPr marL="804672" lvl="3" indent="-342900">
              <a:spcAft>
                <a:spcPts val="600"/>
              </a:spcAft>
              <a:buClr>
                <a:schemeClr val="tx2"/>
              </a:buClr>
              <a:buFont typeface="Wingdings" panose="05000000000000000000" pitchFamily="2" charset="2"/>
              <a:buChar char="Ø"/>
            </a:pPr>
            <a:r>
              <a:rPr lang="en-US" sz="1400" dirty="0">
                <a:solidFill>
                  <a:srgbClr val="0B2A29"/>
                </a:solidFill>
              </a:rPr>
              <a:t>General short-term portion of the provider only</a:t>
            </a:r>
          </a:p>
          <a:p>
            <a:pPr marL="574484" lvl="2" indent="-342900">
              <a:spcAft>
                <a:spcPts val="600"/>
              </a:spcAft>
              <a:buClr>
                <a:schemeClr val="tx2"/>
              </a:buClr>
              <a:buFont typeface="Arial" panose="020B0604020202020204" pitchFamily="34" charset="0"/>
              <a:buChar char="•"/>
            </a:pPr>
            <a:endParaRPr lang="en-US" sz="1400" dirty="0">
              <a:solidFill>
                <a:srgbClr val="0B2A29"/>
              </a:solidFill>
            </a:endParaRPr>
          </a:p>
          <a:p>
            <a:pPr marL="804672" lvl="3" indent="-342900">
              <a:spcAft>
                <a:spcPts val="600"/>
              </a:spcAft>
              <a:buClr>
                <a:schemeClr val="tx2"/>
              </a:buClr>
            </a:pPr>
            <a:endParaRPr lang="en-US" sz="1400" dirty="0">
              <a:solidFill>
                <a:srgbClr val="0B2A29"/>
              </a:solidFill>
            </a:endParaRPr>
          </a:p>
          <a:p>
            <a:pPr marL="574484" lvl="2" indent="-342900">
              <a:spcAft>
                <a:spcPts val="600"/>
              </a:spcAft>
              <a:buClr>
                <a:schemeClr val="tx2"/>
              </a:buClr>
            </a:pPr>
            <a:endParaRPr lang="en-US" sz="1400" dirty="0">
              <a:solidFill>
                <a:srgbClr val="0B2A29"/>
              </a:solidFill>
            </a:endParaRPr>
          </a:p>
          <a:p>
            <a:pPr marL="574484" lvl="2" indent="-342900">
              <a:spcAft>
                <a:spcPts val="600"/>
              </a:spcAft>
              <a:buClr>
                <a:schemeClr val="tx2"/>
              </a:buClr>
            </a:pPr>
            <a:endParaRPr lang="en-US" sz="1400" dirty="0">
              <a:solidFill>
                <a:srgbClr val="0B2A29"/>
              </a:solidFill>
            </a:endParaRPr>
          </a:p>
          <a:p>
            <a:pPr marL="461772" lvl="3" indent="0">
              <a:spcAft>
                <a:spcPts val="600"/>
              </a:spcAft>
              <a:buClr>
                <a:schemeClr val="tx2"/>
              </a:buClr>
              <a:buNone/>
            </a:pPr>
            <a:endParaRPr lang="en-US" sz="1200" dirty="0">
              <a:solidFill>
                <a:srgbClr val="0B2A29"/>
              </a:solidFill>
            </a:endParaRPr>
          </a:p>
        </p:txBody>
      </p:sp>
      <p:sp>
        <p:nvSpPr>
          <p:cNvPr id="2" name="Title 1"/>
          <p:cNvSpPr>
            <a:spLocks noGrp="1"/>
          </p:cNvSpPr>
          <p:nvPr>
            <p:ph type="title"/>
          </p:nvPr>
        </p:nvSpPr>
        <p:spPr/>
        <p:txBody>
          <a:bodyPr/>
          <a:lstStyle/>
          <a:p>
            <a:r>
              <a:rPr lang="en-US" dirty="0"/>
              <a:t>Medicare S-10 Reporting, Con’t</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64</a:t>
            </a:fld>
            <a:endParaRPr lang="en-US" dirty="0"/>
          </a:p>
        </p:txBody>
      </p:sp>
    </p:spTree>
    <p:extLst>
      <p:ext uri="{BB962C8B-B14F-4D97-AF65-F5344CB8AC3E}">
        <p14:creationId xmlns:p14="http://schemas.microsoft.com/office/powerpoint/2010/main" val="121681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dirty="0"/>
              <a:t>Better Together: Moss Adams</a:t>
            </a:r>
          </a:p>
        </p:txBody>
      </p:sp>
      <p:sp>
        <p:nvSpPr>
          <p:cNvPr id="3" name="Slide Number Placeholder 2"/>
          <p:cNvSpPr>
            <a:spLocks noGrp="1"/>
          </p:cNvSpPr>
          <p:nvPr>
            <p:ph type="sldNum" sz="quarter" idx="11"/>
          </p:nvPr>
        </p:nvSpPr>
        <p:spPr/>
        <p:txBody>
          <a:bodyPr/>
          <a:lstStyle/>
          <a:p>
            <a:fld id="{D80659BF-CB79-4A8E-8A5E-9707540CF6F7}" type="slidenum">
              <a:rPr lang="en-US" smtClean="0"/>
              <a:pPr/>
              <a:t>65</a:t>
            </a:fld>
            <a:endParaRPr lang="en-US" dirty="0"/>
          </a:p>
        </p:txBody>
      </p:sp>
      <p:sp>
        <p:nvSpPr>
          <p:cNvPr id="4" name="Content Placeholder 3"/>
          <p:cNvSpPr>
            <a:spLocks noGrp="1"/>
          </p:cNvSpPr>
          <p:nvPr>
            <p:ph sz="quarter" idx="15"/>
          </p:nvPr>
        </p:nvSpPr>
        <p:spPr>
          <a:xfrm>
            <a:off x="1206885" y="1677971"/>
            <a:ext cx="9396459" cy="3808429"/>
          </a:xfrm>
        </p:spPr>
        <p:txBody>
          <a:bodyPr/>
          <a:lstStyle/>
          <a:p>
            <a:pPr>
              <a:lnSpc>
                <a:spcPct val="150000"/>
              </a:lnSpc>
              <a:spcBef>
                <a:spcPts val="0"/>
              </a:spcBef>
              <a:spcAft>
                <a:spcPts val="0"/>
              </a:spcAft>
              <a:defRPr/>
            </a:pPr>
            <a:endParaRPr lang="en-US" sz="1600" dirty="0">
              <a:latin typeface="+mj-lt"/>
            </a:endParaRPr>
          </a:p>
          <a:p>
            <a:pPr>
              <a:lnSpc>
                <a:spcPct val="150000"/>
              </a:lnSpc>
              <a:spcBef>
                <a:spcPts val="0"/>
              </a:spcBef>
              <a:spcAft>
                <a:spcPts val="0"/>
              </a:spcAft>
              <a:defRPr/>
            </a:pPr>
            <a:endParaRPr lang="en-US" sz="1600" dirty="0"/>
          </a:p>
          <a:p>
            <a:pPr>
              <a:lnSpc>
                <a:spcPct val="150000"/>
              </a:lnSpc>
              <a:spcBef>
                <a:spcPts val="0"/>
              </a:spcBef>
              <a:spcAft>
                <a:spcPts val="0"/>
              </a:spcAft>
              <a:defRPr/>
            </a:pPr>
            <a:endParaRPr lang="en-US" sz="1600" dirty="0"/>
          </a:p>
        </p:txBody>
      </p:sp>
      <p:pic>
        <p:nvPicPr>
          <p:cNvPr id="7" name="Picture 6">
            <a:extLst>
              <a:ext uri="{FF2B5EF4-FFF2-40B4-BE49-F238E27FC236}">
                <a16:creationId xmlns:a16="http://schemas.microsoft.com/office/drawing/2014/main" id="{CF76E44D-C876-4D8E-A756-2CC14A8AD2F5}"/>
              </a:ext>
            </a:extLst>
          </p:cNvPr>
          <p:cNvPicPr>
            <a:picLocks noChangeAspect="1"/>
          </p:cNvPicPr>
          <p:nvPr/>
        </p:nvPicPr>
        <p:blipFill rotWithShape="1">
          <a:blip r:embed="rId3">
            <a:duotone>
              <a:schemeClr val="accent1">
                <a:shade val="45000"/>
                <a:satMod val="135000"/>
              </a:schemeClr>
              <a:prstClr val="white"/>
            </a:duotone>
            <a:extLst>
              <a:ext uri="{BEBA8EAE-BF5A-486C-A8C5-ECC9F3942E4B}">
                <a14:imgProps xmlns:a14="http://schemas.microsoft.com/office/drawing/2010/main">
                  <a14:imgLayer r:embed="rId4">
                    <a14:imgEffect>
                      <a14:sharpenSoften amount="50000"/>
                    </a14:imgEffect>
                  </a14:imgLayer>
                </a14:imgProps>
              </a:ext>
            </a:extLst>
          </a:blip>
          <a:srcRect l="16553" t="14286" r="26855" b="9743"/>
          <a:stretch/>
        </p:blipFill>
        <p:spPr>
          <a:xfrm>
            <a:off x="65441" y="0"/>
            <a:ext cx="11230743" cy="6400800"/>
          </a:xfrm>
          <a:prstGeom prst="rect">
            <a:avLst/>
          </a:prstGeom>
        </p:spPr>
      </p:pic>
    </p:spTree>
    <p:extLst>
      <p:ext uri="{BB962C8B-B14F-4D97-AF65-F5344CB8AC3E}">
        <p14:creationId xmlns:p14="http://schemas.microsoft.com/office/powerpoint/2010/main" val="205828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dirty="0"/>
              <a:t>Better Together: Moss Adams</a:t>
            </a:r>
          </a:p>
        </p:txBody>
      </p:sp>
      <p:sp>
        <p:nvSpPr>
          <p:cNvPr id="3" name="Slide Number Placeholder 2"/>
          <p:cNvSpPr>
            <a:spLocks noGrp="1"/>
          </p:cNvSpPr>
          <p:nvPr>
            <p:ph type="sldNum" sz="quarter" idx="11"/>
          </p:nvPr>
        </p:nvSpPr>
        <p:spPr/>
        <p:txBody>
          <a:bodyPr/>
          <a:lstStyle/>
          <a:p>
            <a:fld id="{D80659BF-CB79-4A8E-8A5E-9707540CF6F7}" type="slidenum">
              <a:rPr lang="en-US" smtClean="0"/>
              <a:pPr/>
              <a:t>66</a:t>
            </a:fld>
            <a:endParaRPr lang="en-US" dirty="0"/>
          </a:p>
        </p:txBody>
      </p:sp>
      <p:pic>
        <p:nvPicPr>
          <p:cNvPr id="8" name="Picture 7">
            <a:extLst>
              <a:ext uri="{FF2B5EF4-FFF2-40B4-BE49-F238E27FC236}">
                <a16:creationId xmlns:a16="http://schemas.microsoft.com/office/drawing/2014/main" id="{C0AE0F70-D022-41F7-88C8-6DAB49397B11}"/>
              </a:ext>
            </a:extLst>
          </p:cNvPr>
          <p:cNvPicPr>
            <a:picLocks noChangeAspect="1"/>
          </p:cNvPicPr>
          <p:nvPr/>
        </p:nvPicPr>
        <p:blipFill rotWithShape="1">
          <a:blip r:embed="rId3">
            <a:duotone>
              <a:schemeClr val="accent1">
                <a:shade val="45000"/>
                <a:satMod val="135000"/>
              </a:schemeClr>
              <a:prstClr val="white"/>
            </a:duotone>
            <a:extLst>
              <a:ext uri="{BEBA8EAE-BF5A-486C-A8C5-ECC9F3942E4B}">
                <a14:imgProps xmlns:a14="http://schemas.microsoft.com/office/drawing/2010/main">
                  <a14:imgLayer r:embed="rId4">
                    <a14:imgEffect>
                      <a14:sharpenSoften amount="50000"/>
                    </a14:imgEffect>
                  </a14:imgLayer>
                </a14:imgProps>
              </a:ext>
            </a:extLst>
          </a:blip>
          <a:srcRect l="16415" t="16361" r="27198" b="8821"/>
          <a:stretch/>
        </p:blipFill>
        <p:spPr>
          <a:xfrm>
            <a:off x="156118" y="189571"/>
            <a:ext cx="11095462" cy="6125260"/>
          </a:xfrm>
          <a:prstGeom prst="rect">
            <a:avLst/>
          </a:prstGeom>
        </p:spPr>
      </p:pic>
    </p:spTree>
    <p:extLst>
      <p:ext uri="{BB962C8B-B14F-4D97-AF65-F5344CB8AC3E}">
        <p14:creationId xmlns:p14="http://schemas.microsoft.com/office/powerpoint/2010/main" val="299646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660400" y="1670754"/>
            <a:ext cx="10058400" cy="4191000"/>
          </a:xfrm>
        </p:spPr>
        <p:txBody>
          <a:bodyPr/>
          <a:lstStyle/>
          <a:p>
            <a:pPr marL="342900" indent="-342900">
              <a:buClr>
                <a:schemeClr val="tx2"/>
              </a:buClr>
              <a:buFont typeface="Wingdings" panose="05000000000000000000" pitchFamily="2" charset="2"/>
              <a:buChar char="Ø"/>
            </a:pPr>
            <a:r>
              <a:rPr lang="en-US" sz="1800" dirty="0">
                <a:solidFill>
                  <a:srgbClr val="0E3837"/>
                </a:solidFill>
              </a:rPr>
              <a:t>DSH/UC impacts analysis (by request)</a:t>
            </a:r>
          </a:p>
          <a:p>
            <a:pPr marL="342900" indent="-342900">
              <a:buClr>
                <a:schemeClr val="tx2"/>
              </a:buClr>
              <a:buFont typeface="Wingdings" panose="05000000000000000000" pitchFamily="2" charset="2"/>
              <a:buChar char="Ø"/>
            </a:pPr>
            <a:r>
              <a:rPr lang="en-US" sz="1800" dirty="0">
                <a:solidFill>
                  <a:schemeClr val="tx2"/>
                </a:solidFill>
                <a:hlinkClick r:id="rId3"/>
              </a:rPr>
              <a:t>Subscribe</a:t>
            </a:r>
            <a:endParaRPr lang="en-US" sz="1800" dirty="0">
              <a:solidFill>
                <a:schemeClr val="tx2"/>
              </a:solidFill>
            </a:endParaRPr>
          </a:p>
          <a:p>
            <a:pPr marL="342900" indent="-342900">
              <a:buClr>
                <a:schemeClr val="tx2"/>
              </a:buClr>
              <a:buFont typeface="Wingdings" panose="05000000000000000000" pitchFamily="2" charset="2"/>
              <a:buChar char="Ø"/>
            </a:pPr>
            <a:r>
              <a:rPr lang="en-US" sz="1800" dirty="0">
                <a:solidFill>
                  <a:srgbClr val="0B2A29"/>
                </a:solidFill>
              </a:rPr>
              <a:t>Annual Health Care </a:t>
            </a:r>
            <a:r>
              <a:rPr lang="en-US" sz="1800">
                <a:solidFill>
                  <a:srgbClr val="0B2A29"/>
                </a:solidFill>
              </a:rPr>
              <a:t>Conference this </a:t>
            </a:r>
            <a:r>
              <a:rPr lang="en-US" sz="1800" dirty="0">
                <a:solidFill>
                  <a:srgbClr val="0B2A29"/>
                </a:solidFill>
              </a:rPr>
              <a:t>November will be virtual - </a:t>
            </a:r>
            <a:r>
              <a:rPr lang="en-US" sz="1800" dirty="0">
                <a:solidFill>
                  <a:srgbClr val="0B2A29"/>
                </a:solidFill>
                <a:hlinkClick r:id="rId4"/>
              </a:rPr>
              <a:t>https://www.mossadams.com/industries/health-care/2021-health-care-conference</a:t>
            </a:r>
            <a:endParaRPr lang="en-US" sz="1800" dirty="0">
              <a:solidFill>
                <a:srgbClr val="0B2A29"/>
              </a:solidFill>
            </a:endParaRPr>
          </a:p>
          <a:p>
            <a:pPr marL="347472" indent="-347472">
              <a:buFont typeface="Wingdings" panose="05000000000000000000" pitchFamily="2" charset="2"/>
              <a:buChar char="Ø"/>
            </a:pPr>
            <a:r>
              <a:rPr lang="en-US" sz="1800" dirty="0">
                <a:solidFill>
                  <a:srgbClr val="0E3837"/>
                </a:solidFill>
              </a:rPr>
              <a:t>Navigating the Pandemic for Health Care </a:t>
            </a:r>
            <a:r>
              <a:rPr lang="en-US" sz="1800" b="1" dirty="0">
                <a:solidFill>
                  <a:srgbClr val="0E3837"/>
                </a:solidFill>
              </a:rPr>
              <a:t>- </a:t>
            </a:r>
            <a:r>
              <a:rPr lang="en-US" sz="1800" dirty="0">
                <a:solidFill>
                  <a:srgbClr val="0B2A29"/>
                </a:solidFill>
                <a:hlinkClick r:id="rId5"/>
              </a:rPr>
              <a:t>www.mossadams.com/covid-19-implications/industry-insights/health-care</a:t>
            </a:r>
            <a:endParaRPr lang="en-US" sz="1800" dirty="0">
              <a:solidFill>
                <a:srgbClr val="0B2A29"/>
              </a:solidFill>
            </a:endParaRPr>
          </a:p>
          <a:p>
            <a:pPr marL="347472" indent="-347472">
              <a:buFont typeface="Wingdings" panose="05000000000000000000" pitchFamily="2" charset="2"/>
              <a:buChar char="Ø"/>
            </a:pPr>
            <a:r>
              <a:rPr lang="en-US" sz="1800" dirty="0">
                <a:solidFill>
                  <a:srgbClr val="0E3837"/>
                </a:solidFill>
              </a:rPr>
              <a:t>Health Care Content Hub </a:t>
            </a:r>
            <a:r>
              <a:rPr lang="en-US" sz="1800" b="1" dirty="0">
                <a:solidFill>
                  <a:srgbClr val="0E3837"/>
                </a:solidFill>
              </a:rPr>
              <a:t>- </a:t>
            </a:r>
            <a:r>
              <a:rPr lang="en-US" sz="1800" dirty="0">
                <a:solidFill>
                  <a:srgbClr val="0B2A29"/>
                </a:solidFill>
                <a:hlinkClick r:id="rId6"/>
              </a:rPr>
              <a:t>www.mossadams.com/industries/health-care/insights</a:t>
            </a:r>
            <a:endParaRPr lang="en-US" sz="1800" dirty="0">
              <a:solidFill>
                <a:srgbClr val="0B2A29"/>
              </a:solidFill>
            </a:endParaRPr>
          </a:p>
          <a:p>
            <a:pPr marL="347472" indent="-347472">
              <a:buFont typeface="Wingdings" panose="05000000000000000000" pitchFamily="2" charset="2"/>
              <a:buChar char="Ø"/>
            </a:pPr>
            <a:r>
              <a:rPr lang="en-US" sz="1800" dirty="0">
                <a:solidFill>
                  <a:srgbClr val="0E3837"/>
                </a:solidFill>
              </a:rPr>
              <a:t>Events &amp; Webcasts </a:t>
            </a:r>
            <a:r>
              <a:rPr lang="en-US" sz="1800" b="1" dirty="0">
                <a:solidFill>
                  <a:srgbClr val="0E3837"/>
                </a:solidFill>
              </a:rPr>
              <a:t>- </a:t>
            </a:r>
            <a:r>
              <a:rPr lang="en-US" sz="1800" dirty="0">
                <a:solidFill>
                  <a:srgbClr val="0B2A29"/>
                </a:solidFill>
                <a:hlinkClick r:id="rId7"/>
              </a:rPr>
              <a:t>www.mossadams.com/events</a:t>
            </a:r>
            <a:endParaRPr lang="en-US" sz="1800" dirty="0">
              <a:solidFill>
                <a:srgbClr val="0B2A29"/>
              </a:solidFill>
            </a:endParaRPr>
          </a:p>
          <a:p>
            <a:pPr marL="347472" indent="-347472">
              <a:buFont typeface="Wingdings" panose="05000000000000000000" pitchFamily="2" charset="2"/>
              <a:buChar char="Ø"/>
            </a:pPr>
            <a:endParaRPr lang="en-US" sz="1800" dirty="0">
              <a:solidFill>
                <a:srgbClr val="0B2A29"/>
              </a:solidFill>
            </a:endParaRPr>
          </a:p>
          <a:p>
            <a:endParaRPr lang="en-US" sz="1800" dirty="0">
              <a:solidFill>
                <a:srgbClr val="0B2A29"/>
              </a:solidFill>
            </a:endParaRPr>
          </a:p>
          <a:p>
            <a:pPr lvl="1"/>
            <a:endParaRPr lang="en-US" sz="1800" dirty="0">
              <a:solidFill>
                <a:srgbClr val="0B2A29"/>
              </a:solidFill>
            </a:endParaRPr>
          </a:p>
          <a:p>
            <a:pPr lvl="1"/>
            <a:endParaRPr lang="en-US" sz="1800" dirty="0">
              <a:solidFill>
                <a:srgbClr val="0B2A29"/>
              </a:solidFill>
            </a:endParaRPr>
          </a:p>
          <a:p>
            <a:pPr lvl="1"/>
            <a:endParaRPr lang="en-US" sz="1800" dirty="0">
              <a:solidFill>
                <a:srgbClr val="0B2A29"/>
              </a:solidFill>
            </a:endParaRPr>
          </a:p>
          <a:p>
            <a:endParaRPr lang="en-US" sz="1800" dirty="0">
              <a:solidFill>
                <a:srgbClr val="0B2A29"/>
              </a:solidFill>
            </a:endParaRPr>
          </a:p>
        </p:txBody>
      </p:sp>
      <p:sp>
        <p:nvSpPr>
          <p:cNvPr id="2" name="Title 1"/>
          <p:cNvSpPr>
            <a:spLocks noGrp="1"/>
          </p:cNvSpPr>
          <p:nvPr>
            <p:ph type="title"/>
          </p:nvPr>
        </p:nvSpPr>
        <p:spPr/>
        <p:txBody>
          <a:bodyPr/>
          <a:lstStyle/>
          <a:p>
            <a:r>
              <a:rPr lang="en-US" dirty="0"/>
              <a:t>Resources</a:t>
            </a:r>
          </a:p>
        </p:txBody>
      </p:sp>
      <p:sp>
        <p:nvSpPr>
          <p:cNvPr id="4"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67</a:t>
            </a:fld>
            <a:endParaRPr lang="en-US" dirty="0"/>
          </a:p>
        </p:txBody>
      </p:sp>
    </p:spTree>
    <p:extLst>
      <p:ext uri="{BB962C8B-B14F-4D97-AF65-F5344CB8AC3E}">
        <p14:creationId xmlns:p14="http://schemas.microsoft.com/office/powerpoint/2010/main" val="221383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chor="ctr"/>
          <a:lstStyle/>
          <a:p>
            <a:r>
              <a:rPr lang="en-US" dirty="0"/>
              <a:t>Questions?</a:t>
            </a:r>
          </a:p>
        </p:txBody>
      </p:sp>
      <p:sp>
        <p:nvSpPr>
          <p:cNvPr id="4" name="Slide Number Placeholder 3"/>
          <p:cNvSpPr>
            <a:spLocks noGrp="1"/>
          </p:cNvSpPr>
          <p:nvPr>
            <p:ph type="sldNum" sz="quarter" idx="11"/>
          </p:nvPr>
        </p:nvSpPr>
        <p:spPr/>
        <p:txBody>
          <a:bodyPr/>
          <a:lstStyle/>
          <a:p>
            <a:fld id="{CB0306FB-42CE-494E-8579-689109F6E9A0}" type="slidenum">
              <a:rPr lang="en-US" smtClean="0"/>
              <a:t>68</a:t>
            </a:fld>
            <a:endParaRPr lang="en-US" dirty="0"/>
          </a:p>
        </p:txBody>
      </p:sp>
    </p:spTree>
    <p:extLst>
      <p:ext uri="{BB962C8B-B14F-4D97-AF65-F5344CB8AC3E}">
        <p14:creationId xmlns:p14="http://schemas.microsoft.com/office/powerpoint/2010/main" val="2914677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69</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645155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a:xfrm>
            <a:off x="660400" y="1414130"/>
            <a:ext cx="10058400" cy="4605670"/>
          </a:xfrm>
        </p:spPr>
        <p:txBody>
          <a:bodyPr/>
          <a:lstStyle/>
          <a:p>
            <a:pPr marL="342900" indent="-342900">
              <a:buFont typeface="Wingdings" panose="05000000000000000000" pitchFamily="2" charset="2"/>
              <a:buChar char="Ø"/>
            </a:pPr>
            <a:r>
              <a:rPr lang="en-US" sz="1800" dirty="0"/>
              <a:t>CMS extending for one-year New Technology Add-on Payments (NTAPs) that were set to expire for 13 technologies.</a:t>
            </a:r>
          </a:p>
          <a:p>
            <a:pPr marL="342900" indent="-342900">
              <a:buFont typeface="Wingdings" panose="05000000000000000000" pitchFamily="2" charset="2"/>
              <a:buChar char="Ø"/>
            </a:pPr>
            <a:r>
              <a:rPr lang="en-US" sz="1800" dirty="0"/>
              <a:t>CMS approved 19 technologies for Fiscal Year 2022, including 9 technologies under the FDA Breakthrough Device Program and 2 technologies under the FDA Qualified Infectious Disease Product designation. </a:t>
            </a:r>
          </a:p>
          <a:p>
            <a:pPr marL="342900" indent="-342900">
              <a:buFont typeface="Wingdings" panose="05000000000000000000" pitchFamily="2" charset="2"/>
              <a:buChar char="Ø"/>
            </a:pPr>
            <a:r>
              <a:rPr lang="en-US" sz="1800" dirty="0"/>
              <a:t>The NTAP program provides for additional payment to hospitals for cases involving eligible new and relatively high-cost technologies utilized during inpatient hospital stays.  </a:t>
            </a:r>
          </a:p>
          <a:p>
            <a:pPr marL="342900" indent="-342900">
              <a:buFont typeface="Wingdings" panose="05000000000000000000" pitchFamily="2" charset="2"/>
              <a:buChar char="Ø"/>
            </a:pPr>
            <a:r>
              <a:rPr lang="en-US" sz="1800" dirty="0"/>
              <a:t>CMS estimates that adding the new technologies for 2022 to those continuing from prior years, including the exception for the 13 that were set to expire, will result in new technology add-on payments in 2022 of approximately $1.5 billion,</a:t>
            </a:r>
            <a:endParaRPr lang="en-US" sz="1800" i="1" dirty="0"/>
          </a:p>
        </p:txBody>
      </p:sp>
      <p:sp>
        <p:nvSpPr>
          <p:cNvPr id="3" name="Title 2"/>
          <p:cNvSpPr>
            <a:spLocks noGrp="1"/>
          </p:cNvSpPr>
          <p:nvPr>
            <p:ph type="title"/>
          </p:nvPr>
        </p:nvSpPr>
        <p:spPr>
          <a:xfrm>
            <a:off x="678774" y="515567"/>
            <a:ext cx="10058400" cy="685802"/>
          </a:xfrm>
        </p:spPr>
        <p:txBody>
          <a:bodyPr/>
          <a:lstStyle/>
          <a:p>
            <a:r>
              <a:rPr lang="en-US" sz="3200" dirty="0"/>
              <a:t>New Technology Add-On Payments</a:t>
            </a:r>
          </a:p>
        </p:txBody>
      </p:sp>
      <p:sp>
        <p:nvSpPr>
          <p:cNvPr id="4" name="Slide Number Placeholder 3"/>
          <p:cNvSpPr>
            <a:spLocks noGrp="1"/>
          </p:cNvSpPr>
          <p:nvPr>
            <p:ph type="sldNum" sz="quarter" idx="17"/>
          </p:nvPr>
        </p:nvSpPr>
        <p:spPr/>
        <p:txBody>
          <a:bodyPr/>
          <a:lstStyle/>
          <a:p>
            <a:fld id="{D80659BF-CB79-4A8E-8A5E-9707540CF6F7}" type="slidenum">
              <a:rPr lang="en-US" smtClean="0"/>
              <a:pPr/>
              <a:t>7</a:t>
            </a:fld>
            <a:endParaRPr lang="en-US" dirty="0"/>
          </a:p>
        </p:txBody>
      </p:sp>
    </p:spTree>
    <p:extLst>
      <p:ext uri="{BB962C8B-B14F-4D97-AF65-F5344CB8AC3E}">
        <p14:creationId xmlns:p14="http://schemas.microsoft.com/office/powerpoint/2010/main" val="3148514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3">
            <a:extLst>
              <a:ext uri="{FF2B5EF4-FFF2-40B4-BE49-F238E27FC236}">
                <a16:creationId xmlns:a16="http://schemas.microsoft.com/office/drawing/2014/main" id="{30A9E1E7-9DC5-4B4C-8CF5-767614DB0AC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675407" y="1797265"/>
            <a:ext cx="1461493" cy="172821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nchor="b">
            <a:noAutofit/>
          </a:bodyPr>
          <a:lstStyle/>
          <a:p>
            <a:r>
              <a:rPr lang="en-US" dirty="0"/>
              <a:t>Contact</a:t>
            </a:r>
            <a:r>
              <a:rPr lang="en-US" dirty="0">
                <a:effectLst>
                  <a:outerShdw blurRad="38100" dist="38100" dir="2700000" algn="tl">
                    <a:srgbClr val="000000">
                      <a:alpha val="43137"/>
                    </a:srgbClr>
                  </a:outerShdw>
                </a:effectLst>
              </a:rPr>
              <a:t> </a:t>
            </a:r>
            <a:r>
              <a:rPr lang="en-US" dirty="0"/>
              <a:t>Information</a:t>
            </a:r>
            <a:endParaRPr lang="en-US" i="1" dirty="0"/>
          </a:p>
        </p:txBody>
      </p:sp>
      <p:sp>
        <p:nvSpPr>
          <p:cNvPr id="21" name="Text Placeholder 20"/>
          <p:cNvSpPr>
            <a:spLocks noGrp="1"/>
          </p:cNvSpPr>
          <p:nvPr>
            <p:ph type="body" sz="quarter" idx="49"/>
          </p:nvPr>
        </p:nvSpPr>
        <p:spPr/>
        <p:txBody>
          <a:bodyPr/>
          <a:lstStyle/>
          <a:p>
            <a:r>
              <a:rPr lang="en-US" dirty="0"/>
              <a:t>Michael Newell</a:t>
            </a:r>
          </a:p>
          <a:p>
            <a:r>
              <a:rPr lang="en-US" dirty="0">
                <a:solidFill>
                  <a:schemeClr val="accent4"/>
                </a:solidFill>
              </a:rPr>
              <a:t>Partner</a:t>
            </a:r>
          </a:p>
          <a:p>
            <a:r>
              <a:rPr lang="en-US" sz="1400" dirty="0">
                <a:hlinkClick r:id="rId4"/>
              </a:rPr>
              <a:t>michael.newell@mossadams.com</a:t>
            </a:r>
            <a:endParaRPr lang="en-US" sz="1400" dirty="0"/>
          </a:p>
          <a:p>
            <a:r>
              <a:rPr lang="en-US" sz="1400" dirty="0"/>
              <a:t>(469) 587 – 2120</a:t>
            </a:r>
          </a:p>
        </p:txBody>
      </p:sp>
      <p:sp>
        <p:nvSpPr>
          <p:cNvPr id="22" name="Text Placeholder 21"/>
          <p:cNvSpPr>
            <a:spLocks noGrp="1"/>
          </p:cNvSpPr>
          <p:nvPr>
            <p:ph type="body" sz="quarter" idx="50"/>
          </p:nvPr>
        </p:nvSpPr>
        <p:spPr>
          <a:xfrm>
            <a:off x="4917532" y="3717185"/>
            <a:ext cx="3345933" cy="2302613"/>
          </a:xfrm>
        </p:spPr>
        <p:txBody>
          <a:bodyPr/>
          <a:lstStyle/>
          <a:p>
            <a:r>
              <a:rPr lang="en-US" dirty="0"/>
              <a:t>Glenn Bunting</a:t>
            </a:r>
          </a:p>
          <a:p>
            <a:r>
              <a:rPr lang="en-US" dirty="0">
                <a:solidFill>
                  <a:schemeClr val="accent4"/>
                </a:solidFill>
              </a:rPr>
              <a:t>Director</a:t>
            </a:r>
          </a:p>
          <a:p>
            <a:r>
              <a:rPr lang="en-US" sz="1400" dirty="0">
                <a:hlinkClick r:id="rId5"/>
              </a:rPr>
              <a:t>glenn.bunting@mossadams.com</a:t>
            </a:r>
            <a:endParaRPr lang="en-US" sz="1400" dirty="0"/>
          </a:p>
          <a:p>
            <a:r>
              <a:rPr lang="en-US" sz="1400" dirty="0"/>
              <a:t>(916) 503 – 8195</a:t>
            </a:r>
          </a:p>
          <a:p>
            <a:endParaRPr lang="en-US" sz="1400" dirty="0"/>
          </a:p>
          <a:p>
            <a:endParaRPr lang="en-US" sz="1400" dirty="0"/>
          </a:p>
        </p:txBody>
      </p:sp>
      <p:sp>
        <p:nvSpPr>
          <p:cNvPr id="10" name="Slide Number Placeholder 3"/>
          <p:cNvSpPr>
            <a:spLocks noGrp="1"/>
          </p:cNvSpPr>
          <p:nvPr>
            <p:ph type="sldNum" sz="quarter" idx="4294967295"/>
          </p:nvPr>
        </p:nvSpPr>
        <p:spPr>
          <a:xfrm>
            <a:off x="0" y="6019800"/>
            <a:ext cx="385763" cy="381000"/>
          </a:xfrm>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CB0306FB-42CE-494E-8579-689109F6E9A0}"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70</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pic>
        <p:nvPicPr>
          <p:cNvPr id="15" name="Picture 2"/>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4936527" y="1809004"/>
            <a:ext cx="1461493" cy="17282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5343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E145451B-B93A-6A47-9752-441B70BA7262}"/>
              </a:ext>
            </a:extLst>
          </p:cNvPr>
          <p:cNvSpPr>
            <a:spLocks noGrp="1"/>
          </p:cNvSpPr>
          <p:nvPr>
            <p:ph sz="quarter" idx="15"/>
          </p:nvPr>
        </p:nvSpPr>
        <p:spPr/>
        <p:txBody>
          <a:bodyPr/>
          <a:lstStyle/>
          <a:p>
            <a:pPr lvl="2"/>
            <a:r>
              <a:rPr lang="en-US" sz="2240" dirty="0">
                <a:solidFill>
                  <a:schemeClr val="tx2"/>
                </a:solidFill>
              </a:rPr>
              <a:t>Moss Adams offers a customizable, comprehensive approach with a portfolio of enterprise-wide solutions for your reimbursement needs, including these core services:</a:t>
            </a:r>
          </a:p>
        </p:txBody>
      </p:sp>
      <p:sp>
        <p:nvSpPr>
          <p:cNvPr id="8" name="Title 7">
            <a:extLst>
              <a:ext uri="{FF2B5EF4-FFF2-40B4-BE49-F238E27FC236}">
                <a16:creationId xmlns:a16="http://schemas.microsoft.com/office/drawing/2014/main" id="{BABF6A89-21F6-004E-AD7F-90C6C96A1A96}"/>
              </a:ext>
            </a:extLst>
          </p:cNvPr>
          <p:cNvSpPr>
            <a:spLocks noGrp="1"/>
          </p:cNvSpPr>
          <p:nvPr>
            <p:ph type="title"/>
          </p:nvPr>
        </p:nvSpPr>
        <p:spPr/>
        <p:txBody>
          <a:bodyPr/>
          <a:lstStyle/>
          <a:p>
            <a:r>
              <a:rPr lang="en-US" dirty="0"/>
              <a:t>Provider Reimbursement Services</a:t>
            </a:r>
          </a:p>
        </p:txBody>
      </p:sp>
      <p:sp>
        <p:nvSpPr>
          <p:cNvPr id="6" name="Slide Number Placeholder 3"/>
          <p:cNvSpPr>
            <a:spLocks noGrp="1"/>
          </p:cNvSpPr>
          <p:nvPr>
            <p:ph type="sldNum" sz="quarter" idx="17"/>
          </p:nvPr>
        </p:nvSpPr>
        <p:spPr/>
        <p:txBody>
          <a:bodyPr/>
          <a:lstStyle/>
          <a:p>
            <a:fld id="{CB0306FB-42CE-494E-8579-689109F6E9A0}" type="slidenum">
              <a:rPr lang="en-US" smtClean="0"/>
              <a:t>71</a:t>
            </a:fld>
            <a:endParaRPr lang="en-US" dirty="0"/>
          </a:p>
        </p:txBody>
      </p:sp>
      <p:pic>
        <p:nvPicPr>
          <p:cNvPr id="10" name="Picture 9">
            <a:extLst>
              <a:ext uri="{FF2B5EF4-FFF2-40B4-BE49-F238E27FC236}">
                <a16:creationId xmlns:a16="http://schemas.microsoft.com/office/drawing/2014/main" id="{7CF6DA38-DA0E-1F45-9795-7A390C762A7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651001" y="2813912"/>
            <a:ext cx="8077199" cy="3141132"/>
          </a:xfrm>
          <a:prstGeom prst="rect">
            <a:avLst/>
          </a:prstGeom>
        </p:spPr>
      </p:pic>
    </p:spTree>
    <p:extLst>
      <p:ext uri="{BB962C8B-B14F-4D97-AF65-F5344CB8AC3E}">
        <p14:creationId xmlns:p14="http://schemas.microsoft.com/office/powerpoint/2010/main" val="1114341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Enterprise-wide Solution</a:t>
            </a:r>
          </a:p>
        </p:txBody>
      </p:sp>
      <p:sp>
        <p:nvSpPr>
          <p:cNvPr id="3" name="Text Placeholder 2"/>
          <p:cNvSpPr>
            <a:spLocks noGrp="1"/>
          </p:cNvSpPr>
          <p:nvPr>
            <p:ph type="body" sz="quarter" idx="12"/>
          </p:nvPr>
        </p:nvSpPr>
        <p:spPr/>
        <p:txBody>
          <a:bodyPr/>
          <a:lstStyle/>
          <a:p>
            <a:r>
              <a:rPr lang="en-US" sz="1120" dirty="0"/>
              <a:t>Augment in-house resources or fully outsource an enterprise solution. Our professionals can handle all aspects of your reimbursement needs that will support your overall strategy and the operations of your health care organization.</a:t>
            </a:r>
          </a:p>
          <a:p>
            <a:endParaRPr lang="en-US" sz="1120" dirty="0"/>
          </a:p>
          <a:p>
            <a:endParaRPr lang="en-US" sz="1867" dirty="0"/>
          </a:p>
        </p:txBody>
      </p:sp>
      <p:grpSp>
        <p:nvGrpSpPr>
          <p:cNvPr id="13" name="Group 12">
            <a:extLst>
              <a:ext uri="{FF2B5EF4-FFF2-40B4-BE49-F238E27FC236}">
                <a16:creationId xmlns:a16="http://schemas.microsoft.com/office/drawing/2014/main" id="{04A675A4-CE0B-EE40-945D-51D2480948A6}"/>
              </a:ext>
            </a:extLst>
          </p:cNvPr>
          <p:cNvGrpSpPr/>
          <p:nvPr/>
        </p:nvGrpSpPr>
        <p:grpSpPr>
          <a:xfrm>
            <a:off x="4766062" y="238418"/>
            <a:ext cx="6034211" cy="5447152"/>
            <a:chOff x="4653917" y="238417"/>
            <a:chExt cx="6229575" cy="5447152"/>
          </a:xfrm>
        </p:grpSpPr>
        <p:sp>
          <p:nvSpPr>
            <p:cNvPr id="10" name="Accounting"/>
            <p:cNvSpPr txBox="1">
              <a:spLocks/>
            </p:cNvSpPr>
            <p:nvPr/>
          </p:nvSpPr>
          <p:spPr>
            <a:xfrm>
              <a:off x="4653917" y="238417"/>
              <a:ext cx="6229572" cy="469828"/>
            </a:xfrm>
            <a:prstGeom prst="rect">
              <a:avLst/>
            </a:prstGeom>
            <a:solidFill>
              <a:schemeClr val="accent1"/>
            </a:solidFill>
            <a:ln w="6350" cap="flat" cmpd="sng" algn="ctr">
              <a:solidFill>
                <a:schemeClr val="accent1"/>
              </a:solidFill>
              <a:prstDash val="solid"/>
              <a:miter lim="800000"/>
            </a:ln>
          </p:spPr>
          <p:style>
            <a:lnRef idx="2">
              <a:schemeClr val="accent4"/>
            </a:lnRef>
            <a:fillRef idx="1">
              <a:schemeClr val="lt1"/>
            </a:fillRef>
            <a:effectRef idx="0">
              <a:schemeClr val="accent4"/>
            </a:effectRef>
            <a:fontRef idx="none"/>
          </p:style>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2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all" spc="60" baseline="0">
                  <a:solidFill>
                    <a:schemeClr val="accent4"/>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defTabSz="782156"/>
              <a:r>
                <a:rPr lang="en-US" sz="1867" dirty="0">
                  <a:solidFill>
                    <a:schemeClr val="tx1"/>
                  </a:solidFill>
                  <a:latin typeface="Georgia"/>
                </a:rPr>
                <a:t>Provider Reimbursement Enterprise Services</a:t>
              </a:r>
            </a:p>
          </p:txBody>
        </p:sp>
        <p:sp>
          <p:nvSpPr>
            <p:cNvPr id="11" name="(Accounting) ASSURANCE"/>
            <p:cNvSpPr txBox="1">
              <a:spLocks/>
            </p:cNvSpPr>
            <p:nvPr/>
          </p:nvSpPr>
          <p:spPr>
            <a:xfrm>
              <a:off x="4653920" y="777947"/>
              <a:ext cx="6229569" cy="342909"/>
            </a:xfrm>
            <a:prstGeom prst="rect">
              <a:avLst/>
            </a:prstGeom>
            <a:solidFill>
              <a:schemeClr val="accent3"/>
            </a:solidFill>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0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all" spc="6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1" defTabSz="782156"/>
              <a:r>
                <a:rPr lang="en-US" sz="980" dirty="0">
                  <a:solidFill>
                    <a:srgbClr val="0E3837"/>
                  </a:solidFill>
                </a:rPr>
                <a:t>CORE OFFERINGS</a:t>
              </a:r>
            </a:p>
          </p:txBody>
        </p:sp>
        <p:sp>
          <p:nvSpPr>
            <p:cNvPr id="14" name="Financial Statement Audits"/>
            <p:cNvSpPr txBox="1">
              <a:spLocks noChangeAspect="1"/>
            </p:cNvSpPr>
            <p:nvPr/>
          </p:nvSpPr>
          <p:spPr>
            <a:xfrm>
              <a:off x="4653917" y="1642769"/>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Medicare DSH Reporting</a:t>
              </a:r>
            </a:p>
          </p:txBody>
        </p:sp>
        <p:sp>
          <p:nvSpPr>
            <p:cNvPr id="15" name="Financial Statement Audits"/>
            <p:cNvSpPr txBox="1">
              <a:spLocks noChangeAspect="1"/>
            </p:cNvSpPr>
            <p:nvPr/>
          </p:nvSpPr>
          <p:spPr>
            <a:xfrm>
              <a:off x="7797339" y="1182103"/>
              <a:ext cx="3086152"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Worksheet S-10: Charity Care &amp; Bad Debt</a:t>
              </a:r>
            </a:p>
          </p:txBody>
        </p:sp>
        <p:sp>
          <p:nvSpPr>
            <p:cNvPr id="16" name="Financial Statement Audits"/>
            <p:cNvSpPr txBox="1">
              <a:spLocks noChangeAspect="1"/>
            </p:cNvSpPr>
            <p:nvPr/>
          </p:nvSpPr>
          <p:spPr>
            <a:xfrm>
              <a:off x="4653918" y="1186660"/>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Cost Report Preparation, Analysis, Discovery </a:t>
              </a:r>
            </a:p>
          </p:txBody>
        </p:sp>
        <p:sp>
          <p:nvSpPr>
            <p:cNvPr id="17" name="Financial Statement Audits"/>
            <p:cNvSpPr txBox="1">
              <a:spLocks noChangeAspect="1"/>
            </p:cNvSpPr>
            <p:nvPr/>
          </p:nvSpPr>
          <p:spPr>
            <a:xfrm>
              <a:off x="7797339" y="1642770"/>
              <a:ext cx="3086152"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Post Filing &amp; Appeals</a:t>
              </a:r>
            </a:p>
          </p:txBody>
        </p:sp>
        <p:sp>
          <p:nvSpPr>
            <p:cNvPr id="18" name="Financial Statement Audits"/>
            <p:cNvSpPr txBox="1">
              <a:spLocks noChangeAspect="1"/>
            </p:cNvSpPr>
            <p:nvPr/>
          </p:nvSpPr>
          <p:spPr>
            <a:xfrm>
              <a:off x="7797339" y="2102203"/>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Outsourced Reimbursement Management</a:t>
              </a:r>
            </a:p>
          </p:txBody>
        </p:sp>
        <p:sp>
          <p:nvSpPr>
            <p:cNvPr id="20" name="(Accounting) ASSURANCE"/>
            <p:cNvSpPr txBox="1">
              <a:spLocks/>
            </p:cNvSpPr>
            <p:nvPr/>
          </p:nvSpPr>
          <p:spPr>
            <a:xfrm>
              <a:off x="4653920" y="2570414"/>
              <a:ext cx="6229572" cy="342909"/>
            </a:xfrm>
            <a:prstGeom prst="rect">
              <a:avLst/>
            </a:prstGeom>
            <a:solidFill>
              <a:schemeClr val="accent3"/>
            </a:solidFill>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0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all" spc="6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1" defTabSz="782156"/>
              <a:r>
                <a:rPr lang="en-US" sz="980" dirty="0">
                  <a:solidFill>
                    <a:srgbClr val="0E3837"/>
                  </a:solidFill>
                </a:rPr>
                <a:t>Value-added OFFERINGS</a:t>
              </a:r>
            </a:p>
          </p:txBody>
        </p:sp>
        <p:sp>
          <p:nvSpPr>
            <p:cNvPr id="21" name="Financial Statement Audits"/>
            <p:cNvSpPr txBox="1">
              <a:spLocks noChangeAspect="1"/>
            </p:cNvSpPr>
            <p:nvPr/>
          </p:nvSpPr>
          <p:spPr>
            <a:xfrm>
              <a:off x="4653919" y="2974570"/>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fr-FR" sz="980" dirty="0">
                  <a:solidFill>
                    <a:schemeClr val="bg2"/>
                  </a:solidFill>
                </a:rPr>
                <a:t>Revenue Cycle Processes</a:t>
              </a:r>
            </a:p>
          </p:txBody>
        </p:sp>
        <p:sp>
          <p:nvSpPr>
            <p:cNvPr id="22" name="Financial Statement Audits"/>
            <p:cNvSpPr txBox="1">
              <a:spLocks noChangeAspect="1"/>
            </p:cNvSpPr>
            <p:nvPr/>
          </p:nvSpPr>
          <p:spPr>
            <a:xfrm>
              <a:off x="7797339" y="2974570"/>
              <a:ext cx="3086152"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Ambulance Carriers</a:t>
              </a:r>
            </a:p>
          </p:txBody>
        </p:sp>
        <p:sp>
          <p:nvSpPr>
            <p:cNvPr id="23" name="Financial Statement Audits"/>
            <p:cNvSpPr txBox="1">
              <a:spLocks noChangeAspect="1"/>
            </p:cNvSpPr>
            <p:nvPr/>
          </p:nvSpPr>
          <p:spPr>
            <a:xfrm>
              <a:off x="4653919" y="3435238"/>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Regulatory interpretation </a:t>
              </a:r>
            </a:p>
          </p:txBody>
        </p:sp>
        <p:sp>
          <p:nvSpPr>
            <p:cNvPr id="24" name="Financial Statement Audits"/>
            <p:cNvSpPr txBox="1">
              <a:spLocks noChangeAspect="1"/>
            </p:cNvSpPr>
            <p:nvPr/>
          </p:nvSpPr>
          <p:spPr>
            <a:xfrm>
              <a:off x="7797339" y="3435238"/>
              <a:ext cx="3086152"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Clinical Pathway Reviews for Inpatient &amp; Outpatient Service Lines</a:t>
              </a:r>
            </a:p>
          </p:txBody>
        </p:sp>
        <p:sp>
          <p:nvSpPr>
            <p:cNvPr id="25" name="Financial Statement Audits"/>
            <p:cNvSpPr txBox="1">
              <a:spLocks noChangeAspect="1"/>
            </p:cNvSpPr>
            <p:nvPr/>
          </p:nvSpPr>
          <p:spPr>
            <a:xfrm>
              <a:off x="4653919" y="3895907"/>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Provider-based &amp; Outpatient </a:t>
              </a:r>
              <a:br>
                <a:rPr lang="en-US" sz="980" dirty="0">
                  <a:solidFill>
                    <a:schemeClr val="bg2"/>
                  </a:solidFill>
                  <a:latin typeface="Arial"/>
                </a:rPr>
              </a:br>
              <a:r>
                <a:rPr lang="en-US" sz="980" dirty="0">
                  <a:solidFill>
                    <a:schemeClr val="bg2"/>
                  </a:solidFill>
                  <a:latin typeface="Arial"/>
                </a:rPr>
                <a:t>Service Line Assessments</a:t>
              </a:r>
            </a:p>
          </p:txBody>
        </p:sp>
        <p:sp>
          <p:nvSpPr>
            <p:cNvPr id="26" name="Financial Statement Audits"/>
            <p:cNvSpPr txBox="1">
              <a:spLocks noChangeAspect="1"/>
            </p:cNvSpPr>
            <p:nvPr/>
          </p:nvSpPr>
          <p:spPr>
            <a:xfrm>
              <a:off x="4653919" y="4355340"/>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fr-FR" sz="980" dirty="0">
                  <a:solidFill>
                    <a:schemeClr val="bg2"/>
                  </a:solidFill>
                </a:rPr>
                <a:t>Medical Education Program </a:t>
              </a:r>
              <a:br>
                <a:rPr lang="fr-FR" sz="980" dirty="0">
                  <a:solidFill>
                    <a:schemeClr val="bg2"/>
                  </a:solidFill>
                </a:rPr>
              </a:br>
              <a:r>
                <a:rPr lang="fr-FR" sz="980" dirty="0">
                  <a:solidFill>
                    <a:schemeClr val="bg2"/>
                  </a:solidFill>
                </a:rPr>
                <a:t>Implementation &amp; Expansion</a:t>
              </a:r>
            </a:p>
          </p:txBody>
        </p:sp>
        <p:sp>
          <p:nvSpPr>
            <p:cNvPr id="27" name="Financial Statement Audits"/>
            <p:cNvSpPr txBox="1">
              <a:spLocks noChangeAspect="1"/>
            </p:cNvSpPr>
            <p:nvPr/>
          </p:nvSpPr>
          <p:spPr>
            <a:xfrm>
              <a:off x="4653919" y="4816008"/>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340B Program-Related Services</a:t>
              </a:r>
            </a:p>
          </p:txBody>
        </p:sp>
        <p:sp>
          <p:nvSpPr>
            <p:cNvPr id="28" name="Financial Statement Audits"/>
            <p:cNvSpPr txBox="1">
              <a:spLocks noChangeAspect="1"/>
            </p:cNvSpPr>
            <p:nvPr/>
          </p:nvSpPr>
          <p:spPr>
            <a:xfrm>
              <a:off x="4653919" y="5276676"/>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Outlier Recommendations</a:t>
              </a:r>
            </a:p>
          </p:txBody>
        </p:sp>
        <p:sp>
          <p:nvSpPr>
            <p:cNvPr id="29" name="Financial Statement Audits"/>
            <p:cNvSpPr txBox="1">
              <a:spLocks noChangeAspect="1"/>
            </p:cNvSpPr>
            <p:nvPr/>
          </p:nvSpPr>
          <p:spPr>
            <a:xfrm>
              <a:off x="7802139" y="3895907"/>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Application of Overhead Rates</a:t>
              </a:r>
            </a:p>
          </p:txBody>
        </p:sp>
        <p:sp>
          <p:nvSpPr>
            <p:cNvPr id="30" name="Financial Statement Audits"/>
            <p:cNvSpPr txBox="1">
              <a:spLocks noChangeAspect="1"/>
            </p:cNvSpPr>
            <p:nvPr/>
          </p:nvSpPr>
          <p:spPr>
            <a:xfrm>
              <a:off x="7802138" y="4355340"/>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fr-FR" sz="980" dirty="0">
                  <a:solidFill>
                    <a:schemeClr val="bg2"/>
                  </a:solidFill>
                </a:rPr>
                <a:t>Managed Care Plans &amp; </a:t>
              </a:r>
              <a:br>
                <a:rPr lang="fr-FR" sz="980" dirty="0">
                  <a:solidFill>
                    <a:schemeClr val="bg2"/>
                  </a:solidFill>
                </a:rPr>
              </a:br>
              <a:r>
                <a:rPr lang="fr-FR" sz="980" dirty="0">
                  <a:solidFill>
                    <a:schemeClr val="bg2"/>
                  </a:solidFill>
                </a:rPr>
                <a:t>Correlation to FFS Calculations</a:t>
              </a:r>
            </a:p>
          </p:txBody>
        </p:sp>
        <p:sp>
          <p:nvSpPr>
            <p:cNvPr id="31" name="Financial Statement Audits"/>
            <p:cNvSpPr txBox="1">
              <a:spLocks noChangeAspect="1"/>
            </p:cNvSpPr>
            <p:nvPr/>
          </p:nvSpPr>
          <p:spPr>
            <a:xfrm>
              <a:off x="7802138" y="4816008"/>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rPr>
                <a:t>Acute and Post-Acute Relationships</a:t>
              </a:r>
            </a:p>
          </p:txBody>
        </p:sp>
        <p:sp>
          <p:nvSpPr>
            <p:cNvPr id="32" name="Financial Statement Audits"/>
            <p:cNvSpPr txBox="1">
              <a:spLocks noChangeAspect="1"/>
            </p:cNvSpPr>
            <p:nvPr/>
          </p:nvSpPr>
          <p:spPr>
            <a:xfrm>
              <a:off x="7802138" y="5276676"/>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Exploration of Non-Skilled </a:t>
              </a:r>
              <a:br>
                <a:rPr lang="en-US" sz="980" dirty="0">
                  <a:solidFill>
                    <a:schemeClr val="bg2"/>
                  </a:solidFill>
                  <a:latin typeface="Arial"/>
                </a:rPr>
              </a:br>
              <a:r>
                <a:rPr lang="en-US" sz="980" dirty="0">
                  <a:solidFill>
                    <a:schemeClr val="bg2"/>
                  </a:solidFill>
                  <a:latin typeface="Arial"/>
                </a:rPr>
                <a:t>Post-Acute Service Offerings</a:t>
              </a:r>
            </a:p>
          </p:txBody>
        </p:sp>
        <p:sp>
          <p:nvSpPr>
            <p:cNvPr id="33" name="Financial Statement Audits"/>
            <p:cNvSpPr txBox="1">
              <a:spLocks noChangeAspect="1"/>
            </p:cNvSpPr>
            <p:nvPr/>
          </p:nvSpPr>
          <p:spPr>
            <a:xfrm>
              <a:off x="4653917" y="2120023"/>
              <a:ext cx="3081351" cy="408893"/>
            </a:xfrm>
            <a:prstGeom prst="rect">
              <a:avLst/>
            </a:prstGeom>
            <a:noFill/>
            <a:ln w="6350">
              <a:solidFill>
                <a:schemeClr val="accent6"/>
              </a:solidFill>
            </a:ln>
          </p:spPr>
          <p:txBody>
            <a:bodyPr lIns="91440" rIns="91440" anchor="ctr"/>
            <a:lstStyle>
              <a:lvl1pPr marL="0" indent="0" algn="ctr" defTabSz="782254" rtl="0" eaLnBrk="1" latinLnBrk="0" hangingPunct="1">
                <a:lnSpc>
                  <a:spcPct val="100000"/>
                </a:lnSpc>
                <a:spcBef>
                  <a:spcPts val="0"/>
                </a:spcBef>
                <a:spcAft>
                  <a:spcPts val="0"/>
                </a:spcAft>
                <a:buFont typeface="Arial" panose="020B0604020202020204" pitchFamily="34" charset="0"/>
                <a:buNone/>
                <a:defRPr sz="1300" kern="1200" baseline="0">
                  <a:solidFill>
                    <a:schemeClr val="tx2">
                      <a:lumMod val="75000"/>
                    </a:schemeClr>
                  </a:solidFill>
                  <a:latin typeface="+mj-lt"/>
                  <a:ea typeface="+mn-ea"/>
                  <a:cs typeface="Arial" panose="020B0604020202020204" pitchFamily="34" charset="0"/>
                </a:defRPr>
              </a:lvl1pPr>
              <a:lvl2pPr marL="0" indent="0" algn="ctr" defTabSz="782254" rtl="0" eaLnBrk="1" latinLnBrk="0" hangingPunct="1">
                <a:lnSpc>
                  <a:spcPct val="100000"/>
                </a:lnSpc>
                <a:spcBef>
                  <a:spcPts val="0"/>
                </a:spcBef>
                <a:buFontTx/>
                <a:buNone/>
                <a:defRPr sz="850" b="1" kern="1200" cap="all" spc="100" baseline="0">
                  <a:solidFill>
                    <a:schemeClr val="bg1"/>
                  </a:solidFill>
                  <a:latin typeface="Arial Narrow" panose="020B0606020202030204" pitchFamily="34" charset="0"/>
                  <a:ea typeface="+mn-ea"/>
                  <a:cs typeface="Arial" panose="020B0604020202020204" pitchFamily="34" charset="0"/>
                </a:defRPr>
              </a:lvl2pPr>
              <a:lvl3pPr marL="0" indent="0" algn="ctr" defTabSz="782254" rtl="0" eaLnBrk="1" latinLnBrk="0" hangingPunct="1">
                <a:lnSpc>
                  <a:spcPct val="100000"/>
                </a:lnSpc>
                <a:spcBef>
                  <a:spcPts val="0"/>
                </a:spcBef>
                <a:spcAft>
                  <a:spcPts val="0"/>
                </a:spcAft>
                <a:buFont typeface="Arial" panose="020B0604020202020204" pitchFamily="34" charset="0"/>
                <a:buNone/>
                <a:defRPr sz="700" b="1" i="0" kern="1200" cap="none" spc="0" baseline="0">
                  <a:solidFill>
                    <a:schemeClr val="tx2"/>
                  </a:solidFill>
                  <a:latin typeface="+mn-lt"/>
                  <a:ea typeface="+mn-ea"/>
                  <a:cs typeface="Arial" panose="020B0604020202020204" pitchFamily="34" charset="0"/>
                </a:defRPr>
              </a:lvl3pPr>
              <a:lvl4pPr marL="0" indent="0" algn="ctr" defTabSz="782254" rtl="0" eaLnBrk="1" latinLnBrk="0" hangingPunct="1">
                <a:lnSpc>
                  <a:spcPct val="100000"/>
                </a:lnSpc>
                <a:spcBef>
                  <a:spcPts val="0"/>
                </a:spcBef>
                <a:spcAft>
                  <a:spcPts val="0"/>
                </a:spcAft>
                <a:buClr>
                  <a:schemeClr val="tx2"/>
                </a:buClr>
                <a:buFont typeface="Arial" panose="020B0604020202020204" pitchFamily="34" charset="0"/>
                <a:buNone/>
                <a:defRPr sz="800" i="1"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pPr lvl="2" defTabSz="782156"/>
              <a:r>
                <a:rPr lang="en-US" sz="980" dirty="0">
                  <a:solidFill>
                    <a:schemeClr val="bg2"/>
                  </a:solidFill>
                  <a:latin typeface="Arial"/>
                </a:rPr>
                <a:t>Wage Index Optimization and Correlation </a:t>
              </a:r>
              <a:br>
                <a:rPr lang="en-US" sz="980" dirty="0">
                  <a:solidFill>
                    <a:schemeClr val="bg2"/>
                  </a:solidFill>
                  <a:latin typeface="Arial"/>
                </a:rPr>
              </a:br>
              <a:r>
                <a:rPr lang="en-US" sz="980" dirty="0">
                  <a:solidFill>
                    <a:schemeClr val="bg2"/>
                  </a:solidFill>
                  <a:latin typeface="Arial"/>
                </a:rPr>
                <a:t>to Non-Acute Providers</a:t>
              </a:r>
            </a:p>
          </p:txBody>
        </p:sp>
      </p:grpSp>
      <p:sp>
        <p:nvSpPr>
          <p:cNvPr id="35" name="Slide Number Placeholder 3"/>
          <p:cNvSpPr>
            <a:spLocks noGrp="1"/>
          </p:cNvSpPr>
          <p:nvPr>
            <p:ph type="sldNum" sz="quarter" idx="4294967295"/>
          </p:nvPr>
        </p:nvSpPr>
        <p:spPr>
          <a:xfrm>
            <a:off x="0" y="6019800"/>
            <a:ext cx="385763" cy="381000"/>
          </a:xfrm>
        </p:spPr>
        <p:txBody>
          <a:bodyPr/>
          <a:lstStyle/>
          <a:p>
            <a:fld id="{CB0306FB-42CE-494E-8579-689109F6E9A0}" type="slidenum">
              <a:rPr lang="en-US" smtClean="0"/>
              <a:t>72</a:t>
            </a:fld>
            <a:endParaRPr lang="en-US" dirty="0"/>
          </a:p>
        </p:txBody>
      </p:sp>
    </p:spTree>
    <p:extLst>
      <p:ext uri="{BB962C8B-B14F-4D97-AF65-F5344CB8AC3E}">
        <p14:creationId xmlns:p14="http://schemas.microsoft.com/office/powerpoint/2010/main" val="3897974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pPr defTabSz="779021"/>
            <a:fld id="{D80659BF-CB79-4A8E-8A5E-9707540CF6F7}" type="slidenum">
              <a:rPr lang="en-US">
                <a:solidFill>
                  <a:srgbClr val="93A5A5">
                    <a:lumMod val="75000"/>
                  </a:srgbClr>
                </a:solidFill>
                <a:latin typeface="Arial"/>
              </a:rPr>
              <a:pPr defTabSz="779021"/>
              <a:t>73</a:t>
            </a:fld>
            <a:endParaRPr lang="en-US" dirty="0">
              <a:solidFill>
                <a:srgbClr val="93A5A5">
                  <a:lumMod val="75000"/>
                </a:srgbClr>
              </a:solidFill>
              <a:latin typeface="Arial"/>
            </a:endParaRPr>
          </a:p>
        </p:txBody>
      </p:sp>
      <p:sp>
        <p:nvSpPr>
          <p:cNvPr id="5" name="Text Placeholder 4"/>
          <p:cNvSpPr>
            <a:spLocks noGrp="1"/>
          </p:cNvSpPr>
          <p:nvPr>
            <p:ph type="body" sz="quarter" idx="12"/>
          </p:nvPr>
        </p:nvSpPr>
        <p:spPr/>
        <p:txBody>
          <a:bodyPr/>
          <a:lstStyle/>
          <a:p>
            <a:r>
              <a:rPr lang="en-US" dirty="0"/>
              <a:t>Provider reimbursement solutions are vital. But you have complex needs that go beyond those core functions. Our dedicated health care consulting team provides a range of services to address all your needs—both now and in the future.</a:t>
            </a:r>
          </a:p>
          <a:p>
            <a:endParaRPr lang="en-US" dirty="0"/>
          </a:p>
        </p:txBody>
      </p:sp>
      <p:sp>
        <p:nvSpPr>
          <p:cNvPr id="6" name="Title 5"/>
          <p:cNvSpPr>
            <a:spLocks noGrp="1"/>
          </p:cNvSpPr>
          <p:nvPr>
            <p:ph type="title"/>
          </p:nvPr>
        </p:nvSpPr>
        <p:spPr/>
        <p:txBody>
          <a:bodyPr/>
          <a:lstStyle/>
          <a:p>
            <a:r>
              <a:rPr lang="en-US" dirty="0"/>
              <a:t>Additional Services</a:t>
            </a:r>
          </a:p>
        </p:txBody>
      </p:sp>
      <p:grpSp>
        <p:nvGrpSpPr>
          <p:cNvPr id="7" name="Services - Full Architecture"/>
          <p:cNvGrpSpPr/>
          <p:nvPr/>
        </p:nvGrpSpPr>
        <p:grpSpPr>
          <a:xfrm>
            <a:off x="4079383" y="528365"/>
            <a:ext cx="6227537" cy="4662156"/>
            <a:chOff x="3768946" y="719408"/>
            <a:chExt cx="5720896" cy="4435948"/>
          </a:xfrm>
        </p:grpSpPr>
        <p:grpSp>
          <p:nvGrpSpPr>
            <p:cNvPr id="8" name="Services"/>
            <p:cNvGrpSpPr/>
            <p:nvPr/>
          </p:nvGrpSpPr>
          <p:grpSpPr>
            <a:xfrm>
              <a:off x="3768946" y="1419921"/>
              <a:ext cx="5720896" cy="3735435"/>
              <a:chOff x="3768946" y="1419921"/>
              <a:chExt cx="5720896" cy="3735435"/>
            </a:xfrm>
          </p:grpSpPr>
          <p:grpSp>
            <p:nvGrpSpPr>
              <p:cNvPr id="15" name="Individual Wealth Mgmt"/>
              <p:cNvGrpSpPr/>
              <p:nvPr/>
            </p:nvGrpSpPr>
            <p:grpSpPr>
              <a:xfrm>
                <a:off x="7752480" y="1419921"/>
                <a:ext cx="1737362" cy="541916"/>
                <a:chOff x="7752480" y="1419921"/>
                <a:chExt cx="1737362" cy="541916"/>
              </a:xfrm>
            </p:grpSpPr>
            <p:sp>
              <p:nvSpPr>
                <p:cNvPr id="30" name="Financial Planning"/>
                <p:cNvSpPr txBox="1">
                  <a:spLocks noChangeAspect="1"/>
                </p:cNvSpPr>
                <p:nvPr/>
              </p:nvSpPr>
              <p:spPr>
                <a:xfrm>
                  <a:off x="7752480" y="1718211"/>
                  <a:ext cx="1737361" cy="243626"/>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Claims Recovery</a:t>
                  </a:r>
                </a:p>
              </p:txBody>
            </p:sp>
            <p:sp>
              <p:nvSpPr>
                <p:cNvPr id="31" name="Tax"/>
                <p:cNvSpPr txBox="1">
                  <a:spLocks noChangeAspect="1"/>
                </p:cNvSpPr>
                <p:nvPr/>
              </p:nvSpPr>
              <p:spPr>
                <a:xfrm>
                  <a:off x="7752481" y="1419921"/>
                  <a:ext cx="1737361" cy="237944"/>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Revenue Cycle Enhancement</a:t>
                  </a:r>
                  <a:endParaRPr lang="en-US" sz="900" b="1" dirty="0">
                    <a:solidFill>
                      <a:srgbClr val="0E3837"/>
                    </a:solidFill>
                    <a:latin typeface="Arial"/>
                  </a:endParaRPr>
                </a:p>
              </p:txBody>
            </p:sp>
          </p:grpSp>
          <p:grpSp>
            <p:nvGrpSpPr>
              <p:cNvPr id="16" name="IT Consulting Services"/>
              <p:cNvGrpSpPr/>
              <p:nvPr/>
            </p:nvGrpSpPr>
            <p:grpSpPr>
              <a:xfrm>
                <a:off x="5760715" y="1419921"/>
                <a:ext cx="1737367" cy="867806"/>
                <a:chOff x="5760715" y="1419921"/>
                <a:chExt cx="1737367" cy="867806"/>
              </a:xfrm>
            </p:grpSpPr>
            <p:sp>
              <p:nvSpPr>
                <p:cNvPr id="27" name="Assessment &amp; Planning"/>
                <p:cNvSpPr txBox="1">
                  <a:spLocks noChangeAspect="1"/>
                </p:cNvSpPr>
                <p:nvPr/>
              </p:nvSpPr>
              <p:spPr>
                <a:xfrm>
                  <a:off x="5760715" y="2017865"/>
                  <a:ext cx="1737361" cy="269862"/>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Coding Department Redesign</a:t>
                  </a:r>
                </a:p>
              </p:txBody>
            </p:sp>
            <p:sp>
              <p:nvSpPr>
                <p:cNvPr id="28" name="Cybersecurity"/>
                <p:cNvSpPr txBox="1">
                  <a:spLocks noChangeAspect="1"/>
                </p:cNvSpPr>
                <p:nvPr/>
              </p:nvSpPr>
              <p:spPr>
                <a:xfrm>
                  <a:off x="5760715" y="1718211"/>
                  <a:ext cx="1737361" cy="243626"/>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Coding Validation</a:t>
                  </a:r>
                  <a:endParaRPr lang="en-US" sz="900" b="1" dirty="0">
                    <a:solidFill>
                      <a:srgbClr val="0E3837"/>
                    </a:solidFill>
                    <a:latin typeface="Arial"/>
                  </a:endParaRPr>
                </a:p>
              </p:txBody>
            </p:sp>
            <p:sp>
              <p:nvSpPr>
                <p:cNvPr id="29" name="Compliance"/>
                <p:cNvSpPr txBox="1">
                  <a:spLocks noChangeAspect="1"/>
                </p:cNvSpPr>
                <p:nvPr/>
              </p:nvSpPr>
              <p:spPr>
                <a:xfrm>
                  <a:off x="5760721" y="1419921"/>
                  <a:ext cx="1737361" cy="23794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Regulatory Compliance</a:t>
                  </a:r>
                  <a:endParaRPr lang="en-US" sz="900" b="1" dirty="0">
                    <a:solidFill>
                      <a:srgbClr val="0E3837"/>
                    </a:solidFill>
                    <a:latin typeface="Arial"/>
                  </a:endParaRPr>
                </a:p>
              </p:txBody>
            </p:sp>
          </p:grpSp>
          <p:grpSp>
            <p:nvGrpSpPr>
              <p:cNvPr id="17" name="Tax Services"/>
              <p:cNvGrpSpPr/>
              <p:nvPr/>
            </p:nvGrpSpPr>
            <p:grpSpPr>
              <a:xfrm>
                <a:off x="3781512" y="3776037"/>
                <a:ext cx="1737361" cy="1379319"/>
                <a:chOff x="3781512" y="3776037"/>
                <a:chExt cx="1737361" cy="1379319"/>
              </a:xfrm>
            </p:grpSpPr>
            <p:sp>
              <p:nvSpPr>
                <p:cNvPr id="23" name="Credits &amp; Incentives"/>
                <p:cNvSpPr txBox="1">
                  <a:spLocks noChangeAspect="1"/>
                </p:cNvSpPr>
                <p:nvPr/>
              </p:nvSpPr>
              <p:spPr>
                <a:xfrm>
                  <a:off x="3781512" y="4879501"/>
                  <a:ext cx="1737361" cy="275855"/>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Market Intelligence &amp; Benchmarking</a:t>
                  </a:r>
                </a:p>
              </p:txBody>
            </p:sp>
            <p:sp>
              <p:nvSpPr>
                <p:cNvPr id="24" name="Compensation &amp; Benefits"/>
                <p:cNvSpPr txBox="1">
                  <a:spLocks noChangeAspect="1"/>
                </p:cNvSpPr>
                <p:nvPr/>
              </p:nvSpPr>
              <p:spPr>
                <a:xfrm>
                  <a:off x="3781512" y="4540950"/>
                  <a:ext cx="1737361" cy="263758"/>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Feasibility Studies</a:t>
                  </a:r>
                </a:p>
              </p:txBody>
            </p:sp>
            <p:sp>
              <p:nvSpPr>
                <p:cNvPr id="25" name="Accounting Methods"/>
                <p:cNvSpPr txBox="1">
                  <a:spLocks noChangeAspect="1"/>
                </p:cNvSpPr>
                <p:nvPr/>
              </p:nvSpPr>
              <p:spPr>
                <a:xfrm>
                  <a:off x="3781512" y="4205747"/>
                  <a:ext cx="1737361" cy="260368"/>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M&amp;A Support</a:t>
                  </a:r>
                </a:p>
              </p:txBody>
            </p:sp>
            <p:sp>
              <p:nvSpPr>
                <p:cNvPr id="26" name="Accounting for Income Taxes (ASC 740)"/>
                <p:cNvSpPr txBox="1">
                  <a:spLocks noChangeAspect="1"/>
                </p:cNvSpPr>
                <p:nvPr/>
              </p:nvSpPr>
              <p:spPr>
                <a:xfrm>
                  <a:off x="3781512" y="3776037"/>
                  <a:ext cx="1737361" cy="362015"/>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spc="-30" dirty="0">
                      <a:solidFill>
                        <a:srgbClr val="0E3837"/>
                      </a:solidFill>
                      <a:latin typeface="Arial"/>
                    </a:rPr>
                    <a:t>Provider Risk </a:t>
                  </a:r>
                  <a:r>
                    <a:rPr lang="en-US" sz="900" dirty="0">
                      <a:solidFill>
                        <a:srgbClr val="0E3837"/>
                      </a:solidFill>
                      <a:latin typeface="Arial"/>
                    </a:rPr>
                    <a:t>A</a:t>
                  </a:r>
                  <a:r>
                    <a:rPr lang="en-US" sz="900" spc="-30" dirty="0">
                      <a:solidFill>
                        <a:srgbClr val="0E3837"/>
                      </a:solidFill>
                      <a:latin typeface="Arial"/>
                    </a:rPr>
                    <a:t>nalysis, </a:t>
                  </a:r>
                  <a:br>
                    <a:rPr lang="en-US" sz="900" spc="-30" dirty="0">
                      <a:solidFill>
                        <a:srgbClr val="0E3837"/>
                      </a:solidFill>
                      <a:latin typeface="Arial"/>
                    </a:rPr>
                  </a:br>
                  <a:r>
                    <a:rPr lang="en-US" sz="900" spc="-30" dirty="0">
                      <a:solidFill>
                        <a:srgbClr val="0E3837"/>
                      </a:solidFill>
                      <a:latin typeface="Arial"/>
                    </a:rPr>
                    <a:t>Contracting &amp; Operational </a:t>
                  </a:r>
                  <a:r>
                    <a:rPr lang="en-US" sz="900" dirty="0">
                      <a:solidFill>
                        <a:srgbClr val="0E3837"/>
                      </a:solidFill>
                      <a:latin typeface="Arial"/>
                    </a:rPr>
                    <a:t>D</a:t>
                  </a:r>
                  <a:r>
                    <a:rPr lang="en-US" sz="900" spc="-30" dirty="0">
                      <a:solidFill>
                        <a:srgbClr val="0E3837"/>
                      </a:solidFill>
                      <a:latin typeface="Arial"/>
                    </a:rPr>
                    <a:t>esign</a:t>
                  </a:r>
                </a:p>
              </p:txBody>
            </p:sp>
          </p:grpSp>
          <p:grpSp>
            <p:nvGrpSpPr>
              <p:cNvPr id="18" name="Assurance Services"/>
              <p:cNvGrpSpPr/>
              <p:nvPr/>
            </p:nvGrpSpPr>
            <p:grpSpPr>
              <a:xfrm>
                <a:off x="3768946" y="1419922"/>
                <a:ext cx="1749928" cy="1271210"/>
                <a:chOff x="3768946" y="1419922"/>
                <a:chExt cx="1749928" cy="1271210"/>
              </a:xfrm>
            </p:grpSpPr>
            <p:sp>
              <p:nvSpPr>
                <p:cNvPr id="19" name="Internal Audit"/>
                <p:cNvSpPr txBox="1">
                  <a:spLocks noChangeAspect="1"/>
                </p:cNvSpPr>
                <p:nvPr/>
              </p:nvSpPr>
              <p:spPr>
                <a:xfrm>
                  <a:off x="3768946" y="2410001"/>
                  <a:ext cx="1737361" cy="281131"/>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Uncompensated Care</a:t>
                  </a:r>
                </a:p>
              </p:txBody>
            </p:sp>
            <p:sp>
              <p:nvSpPr>
                <p:cNvPr id="20" name="Public Company &amp; SEC"/>
                <p:cNvSpPr txBox="1">
                  <a:spLocks noChangeAspect="1"/>
                </p:cNvSpPr>
                <p:nvPr/>
              </p:nvSpPr>
              <p:spPr>
                <a:xfrm>
                  <a:off x="3781513" y="2092532"/>
                  <a:ext cx="1737361" cy="260947"/>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Medical Education</a:t>
                  </a:r>
                </a:p>
              </p:txBody>
            </p:sp>
            <p:sp>
              <p:nvSpPr>
                <p:cNvPr id="21" name="Employee Benefit Plans"/>
                <p:cNvSpPr txBox="1">
                  <a:spLocks noChangeAspect="1"/>
                </p:cNvSpPr>
                <p:nvPr/>
              </p:nvSpPr>
              <p:spPr>
                <a:xfrm>
                  <a:off x="3768952" y="1716251"/>
                  <a:ext cx="1737361" cy="319758"/>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Provider-based Licensure &amp; Certification</a:t>
                  </a:r>
                </a:p>
              </p:txBody>
            </p:sp>
            <p:sp>
              <p:nvSpPr>
                <p:cNvPr id="22" name="Financial Statement Audits"/>
                <p:cNvSpPr txBox="1">
                  <a:spLocks noChangeAspect="1"/>
                </p:cNvSpPr>
                <p:nvPr/>
              </p:nvSpPr>
              <p:spPr>
                <a:xfrm>
                  <a:off x="3768960" y="1419922"/>
                  <a:ext cx="1737361" cy="23794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Medicare &amp; Medicaid</a:t>
                  </a:r>
                </a:p>
              </p:txBody>
            </p:sp>
          </p:grpSp>
        </p:grpSp>
        <p:grpSp>
          <p:nvGrpSpPr>
            <p:cNvPr id="9" name="Service Lines"/>
            <p:cNvGrpSpPr/>
            <p:nvPr/>
          </p:nvGrpSpPr>
          <p:grpSpPr>
            <a:xfrm>
              <a:off x="3768961" y="1120268"/>
              <a:ext cx="5720881" cy="2566547"/>
              <a:chOff x="3768961" y="1120268"/>
              <a:chExt cx="5720881" cy="2566547"/>
            </a:xfrm>
            <a:solidFill>
              <a:schemeClr val="accent1"/>
            </a:solidFill>
          </p:grpSpPr>
          <p:sp>
            <p:nvSpPr>
              <p:cNvPr id="11" name="INDIVIDUAL"/>
              <p:cNvSpPr txBox="1">
                <a:spLocks/>
              </p:cNvSpPr>
              <p:nvPr/>
            </p:nvSpPr>
            <p:spPr>
              <a:xfrm>
                <a:off x="7752482" y="1120268"/>
                <a:ext cx="1737360" cy="249694"/>
              </a:xfrm>
              <a:prstGeom prst="rect">
                <a:avLst/>
              </a:prstGeom>
              <a:grp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Operational Improvement</a:t>
                </a:r>
              </a:p>
            </p:txBody>
          </p:sp>
          <p:sp>
            <p:nvSpPr>
              <p:cNvPr id="12" name="IT"/>
              <p:cNvSpPr txBox="1">
                <a:spLocks/>
              </p:cNvSpPr>
              <p:nvPr/>
            </p:nvSpPr>
            <p:spPr>
              <a:xfrm>
                <a:off x="5760722" y="1120268"/>
                <a:ext cx="1737360" cy="228600"/>
              </a:xfrm>
              <a:prstGeom prst="rect">
                <a:avLst/>
              </a:prstGeom>
              <a:grp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Government Compliance</a:t>
                </a:r>
              </a:p>
            </p:txBody>
          </p:sp>
          <p:sp>
            <p:nvSpPr>
              <p:cNvPr id="13" name="TAX"/>
              <p:cNvSpPr txBox="1">
                <a:spLocks/>
              </p:cNvSpPr>
              <p:nvPr/>
            </p:nvSpPr>
            <p:spPr>
              <a:xfrm>
                <a:off x="3781512" y="3458215"/>
                <a:ext cx="1737360" cy="228600"/>
              </a:xfrm>
              <a:prstGeom prst="rect">
                <a:avLst/>
              </a:prstGeom>
              <a:grp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Strategy &amp; Integration</a:t>
                </a:r>
              </a:p>
            </p:txBody>
          </p:sp>
          <p:sp>
            <p:nvSpPr>
              <p:cNvPr id="14" name="ASSURANCE"/>
              <p:cNvSpPr txBox="1">
                <a:spLocks/>
              </p:cNvSpPr>
              <p:nvPr/>
            </p:nvSpPr>
            <p:spPr>
              <a:xfrm>
                <a:off x="3768961" y="1120268"/>
                <a:ext cx="1737360" cy="228600"/>
              </a:xfrm>
              <a:prstGeom prst="rect">
                <a:avLst/>
              </a:prstGeom>
              <a:grp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Provider Reimbursement</a:t>
                </a:r>
              </a:p>
            </p:txBody>
          </p:sp>
        </p:grpSp>
        <p:sp>
          <p:nvSpPr>
            <p:cNvPr id="10" name="Consulting"/>
            <p:cNvSpPr txBox="1">
              <a:spLocks/>
            </p:cNvSpPr>
            <p:nvPr/>
          </p:nvSpPr>
          <p:spPr>
            <a:xfrm>
              <a:off x="3768960" y="719408"/>
              <a:ext cx="5720881" cy="345741"/>
            </a:xfrm>
            <a:prstGeom prst="rect">
              <a:avLst/>
            </a:prstGeom>
            <a:solidFill>
              <a:schemeClr val="accent1"/>
            </a:solidFill>
            <a:ln w="12700" cap="flat" cmpd="sng" algn="ctr">
              <a:solidFill>
                <a:schemeClr val="accent1">
                  <a:lumMod val="90000"/>
                  <a:lumOff val="10000"/>
                </a:schemeClr>
              </a:solidFill>
              <a:prstDash val="solid"/>
              <a:miter lim="800000"/>
            </a:ln>
          </p:spPr>
          <p:style>
            <a:lnRef idx="2">
              <a:schemeClr val="accent4"/>
            </a:lnRef>
            <a:fillRef idx="1">
              <a:schemeClr val="lt1"/>
            </a:fillRef>
            <a:effectRef idx="0">
              <a:schemeClr val="accent4"/>
            </a:effectRef>
            <a:fontRef idx="none"/>
          </p:style>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algn="ctr" defTabSz="782205">
                <a:defRPr/>
              </a:pPr>
              <a:r>
                <a:rPr lang="en-US" sz="1200" b="1" cap="all" spc="130" dirty="0">
                  <a:solidFill>
                    <a:srgbClr val="FFFFFF"/>
                  </a:solidFill>
                  <a:latin typeface="Arial"/>
                  <a:cs typeface="Arial" panose="020B0604020202020204" pitchFamily="34" charset="0"/>
                </a:rPr>
                <a:t>Health Care Consulting &amp; Additional Expertise</a:t>
              </a:r>
            </a:p>
          </p:txBody>
        </p:sp>
      </p:grpSp>
      <p:sp>
        <p:nvSpPr>
          <p:cNvPr id="60" name="Assessment &amp; Planning"/>
          <p:cNvSpPr txBox="1">
            <a:spLocks noChangeAspect="1"/>
          </p:cNvSpPr>
          <p:nvPr/>
        </p:nvSpPr>
        <p:spPr>
          <a:xfrm>
            <a:off x="6245892" y="2273758"/>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EHR Internal Controls</a:t>
            </a:r>
          </a:p>
        </p:txBody>
      </p:sp>
      <p:sp>
        <p:nvSpPr>
          <p:cNvPr id="61" name="Assessment &amp; Planning"/>
          <p:cNvSpPr txBox="1">
            <a:spLocks noChangeAspect="1"/>
          </p:cNvSpPr>
          <p:nvPr/>
        </p:nvSpPr>
        <p:spPr>
          <a:xfrm>
            <a:off x="6243736" y="2652116"/>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Corporate Compliance</a:t>
            </a:r>
          </a:p>
        </p:txBody>
      </p:sp>
      <p:sp>
        <p:nvSpPr>
          <p:cNvPr id="63" name="Assessment &amp; Planning"/>
          <p:cNvSpPr txBox="1">
            <a:spLocks noChangeAspect="1"/>
          </p:cNvSpPr>
          <p:nvPr/>
        </p:nvSpPr>
        <p:spPr>
          <a:xfrm>
            <a:off x="8415697" y="3740865"/>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HIPAA Security and Privacy</a:t>
            </a:r>
          </a:p>
        </p:txBody>
      </p:sp>
      <p:sp>
        <p:nvSpPr>
          <p:cNvPr id="64" name="Assessment &amp; Planning"/>
          <p:cNvSpPr txBox="1">
            <a:spLocks noChangeAspect="1"/>
          </p:cNvSpPr>
          <p:nvPr/>
        </p:nvSpPr>
        <p:spPr>
          <a:xfrm>
            <a:off x="8415697" y="4104853"/>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Network Security &amp; Penetration Testing</a:t>
            </a:r>
          </a:p>
        </p:txBody>
      </p:sp>
      <p:sp>
        <p:nvSpPr>
          <p:cNvPr id="65" name="Assessment &amp; Planning"/>
          <p:cNvSpPr txBox="1">
            <a:spLocks noChangeAspect="1"/>
          </p:cNvSpPr>
          <p:nvPr/>
        </p:nvSpPr>
        <p:spPr>
          <a:xfrm>
            <a:off x="8415697" y="4457701"/>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HITRUST Assessment &amp; Certification</a:t>
            </a:r>
          </a:p>
        </p:txBody>
      </p:sp>
      <p:sp>
        <p:nvSpPr>
          <p:cNvPr id="66" name="Assessment &amp; Planning"/>
          <p:cNvSpPr txBox="1">
            <a:spLocks noChangeAspect="1"/>
          </p:cNvSpPr>
          <p:nvPr/>
        </p:nvSpPr>
        <p:spPr>
          <a:xfrm>
            <a:off x="8415697" y="4821079"/>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SOC Pre-Audit Gap Analysis &amp; Readiness</a:t>
            </a:r>
          </a:p>
        </p:txBody>
      </p:sp>
      <p:sp>
        <p:nvSpPr>
          <p:cNvPr id="67" name="Assessment &amp; Planning"/>
          <p:cNvSpPr txBox="1">
            <a:spLocks noChangeAspect="1"/>
          </p:cNvSpPr>
          <p:nvPr/>
        </p:nvSpPr>
        <p:spPr>
          <a:xfrm>
            <a:off x="8415697" y="5171330"/>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SOC Audits </a:t>
            </a:r>
          </a:p>
        </p:txBody>
      </p:sp>
      <p:sp>
        <p:nvSpPr>
          <p:cNvPr id="68" name="Financial Planning"/>
          <p:cNvSpPr txBox="1">
            <a:spLocks noChangeAspect="1"/>
          </p:cNvSpPr>
          <p:nvPr/>
        </p:nvSpPr>
        <p:spPr>
          <a:xfrm>
            <a:off x="8415697" y="1934414"/>
            <a:ext cx="1891221" cy="256049"/>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Litigation Support</a:t>
            </a:r>
          </a:p>
        </p:txBody>
      </p:sp>
      <p:sp>
        <p:nvSpPr>
          <p:cNvPr id="69" name="Financial Planning"/>
          <p:cNvSpPr txBox="1">
            <a:spLocks noChangeAspect="1"/>
          </p:cNvSpPr>
          <p:nvPr/>
        </p:nvSpPr>
        <p:spPr>
          <a:xfrm>
            <a:off x="8415697" y="2304278"/>
            <a:ext cx="1891221" cy="256049"/>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Employer Health Benefits</a:t>
            </a:r>
          </a:p>
        </p:txBody>
      </p:sp>
      <p:sp>
        <p:nvSpPr>
          <p:cNvPr id="72" name="Credits &amp; Incentives"/>
          <p:cNvSpPr txBox="1">
            <a:spLocks noChangeAspect="1"/>
          </p:cNvSpPr>
          <p:nvPr/>
        </p:nvSpPr>
        <p:spPr>
          <a:xfrm>
            <a:off x="4079382" y="5618324"/>
            <a:ext cx="1891221" cy="289922"/>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Strategic Planning &amp; Implementation </a:t>
            </a:r>
          </a:p>
        </p:txBody>
      </p:sp>
      <p:sp>
        <p:nvSpPr>
          <p:cNvPr id="43" name="IT"/>
          <p:cNvSpPr txBox="1">
            <a:spLocks/>
          </p:cNvSpPr>
          <p:nvPr/>
        </p:nvSpPr>
        <p:spPr>
          <a:xfrm>
            <a:off x="8415697" y="3410955"/>
            <a:ext cx="1891220" cy="240257"/>
          </a:xfrm>
          <a:prstGeom prst="rect">
            <a:avLst/>
          </a:prstGeom>
          <a:solidFill>
            <a:schemeClr val="accent1"/>
          </a:solid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Information technology</a:t>
            </a:r>
          </a:p>
        </p:txBody>
      </p:sp>
      <p:sp>
        <p:nvSpPr>
          <p:cNvPr id="44" name="Assessment &amp; Planning"/>
          <p:cNvSpPr txBox="1">
            <a:spLocks noChangeAspect="1"/>
          </p:cNvSpPr>
          <p:nvPr/>
        </p:nvSpPr>
        <p:spPr>
          <a:xfrm>
            <a:off x="6243735" y="3389273"/>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3P &amp; Innovation:  redesign processes, products,  facilities</a:t>
            </a:r>
          </a:p>
        </p:txBody>
      </p:sp>
      <p:sp>
        <p:nvSpPr>
          <p:cNvPr id="55" name="Assessment &amp; Planning"/>
          <p:cNvSpPr txBox="1">
            <a:spLocks noChangeAspect="1"/>
          </p:cNvSpPr>
          <p:nvPr/>
        </p:nvSpPr>
        <p:spPr>
          <a:xfrm>
            <a:off x="6243734" y="4189859"/>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Lean operations</a:t>
            </a:r>
          </a:p>
        </p:txBody>
      </p:sp>
      <p:sp>
        <p:nvSpPr>
          <p:cNvPr id="58" name="IT"/>
          <p:cNvSpPr txBox="1">
            <a:spLocks/>
          </p:cNvSpPr>
          <p:nvPr/>
        </p:nvSpPr>
        <p:spPr>
          <a:xfrm>
            <a:off x="6243735" y="3032140"/>
            <a:ext cx="1891220" cy="240257"/>
          </a:xfrm>
          <a:prstGeom prst="rect">
            <a:avLst/>
          </a:prstGeom>
          <a:solidFill>
            <a:schemeClr val="accent1"/>
          </a:solid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Lean transformation</a:t>
            </a:r>
          </a:p>
        </p:txBody>
      </p:sp>
      <p:sp>
        <p:nvSpPr>
          <p:cNvPr id="59" name="Assessment &amp; Planning"/>
          <p:cNvSpPr txBox="1">
            <a:spLocks noChangeAspect="1"/>
          </p:cNvSpPr>
          <p:nvPr/>
        </p:nvSpPr>
        <p:spPr>
          <a:xfrm>
            <a:off x="6243734" y="3802286"/>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Lean Management Systems and Strategy Deployment</a:t>
            </a:r>
          </a:p>
        </p:txBody>
      </p:sp>
      <p:sp>
        <p:nvSpPr>
          <p:cNvPr id="78" name="Assessment &amp; Planning"/>
          <p:cNvSpPr txBox="1">
            <a:spLocks noChangeAspect="1"/>
          </p:cNvSpPr>
          <p:nvPr/>
        </p:nvSpPr>
        <p:spPr>
          <a:xfrm>
            <a:off x="6243733" y="4549506"/>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Quality &amp; patient safety</a:t>
            </a:r>
          </a:p>
        </p:txBody>
      </p:sp>
      <p:sp>
        <p:nvSpPr>
          <p:cNvPr id="47" name="IT"/>
          <p:cNvSpPr txBox="1">
            <a:spLocks/>
          </p:cNvSpPr>
          <p:nvPr/>
        </p:nvSpPr>
        <p:spPr>
          <a:xfrm>
            <a:off x="6243733" y="4900958"/>
            <a:ext cx="1891220" cy="240257"/>
          </a:xfrm>
          <a:prstGeom prst="rect">
            <a:avLst/>
          </a:prstGeom>
          <a:solidFill>
            <a:schemeClr val="accent1"/>
          </a:solidFill>
          <a:ln w="12700">
            <a:no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1" algn="ctr" defTabSz="782205">
              <a:defRPr/>
            </a:pPr>
            <a:r>
              <a:rPr lang="en-US" sz="905" b="1" cap="all" spc="100" dirty="0">
                <a:solidFill>
                  <a:prstClr val="white"/>
                </a:solidFill>
                <a:latin typeface="Arial Narrow" panose="020B0606020202030204" pitchFamily="34" charset="0"/>
                <a:cs typeface="Arial" panose="020B0604020202020204" pitchFamily="34" charset="0"/>
              </a:rPr>
              <a:t>PRVIATE EQUITY</a:t>
            </a:r>
          </a:p>
        </p:txBody>
      </p:sp>
      <p:sp>
        <p:nvSpPr>
          <p:cNvPr id="48" name="Assessment &amp; Planning"/>
          <p:cNvSpPr txBox="1">
            <a:spLocks noChangeAspect="1"/>
          </p:cNvSpPr>
          <p:nvPr/>
        </p:nvSpPr>
        <p:spPr>
          <a:xfrm>
            <a:off x="6243733" y="5225845"/>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Investment Evaluation &amp; Transactions</a:t>
            </a:r>
          </a:p>
        </p:txBody>
      </p:sp>
      <p:sp>
        <p:nvSpPr>
          <p:cNvPr id="49" name="Assessment &amp; Planning"/>
          <p:cNvSpPr txBox="1">
            <a:spLocks noChangeAspect="1"/>
          </p:cNvSpPr>
          <p:nvPr/>
        </p:nvSpPr>
        <p:spPr>
          <a:xfrm>
            <a:off x="6243733" y="5569379"/>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Advising Portfolio Companies</a:t>
            </a:r>
          </a:p>
        </p:txBody>
      </p:sp>
      <p:sp>
        <p:nvSpPr>
          <p:cNvPr id="50" name="Assessment &amp; Planning"/>
          <p:cNvSpPr txBox="1">
            <a:spLocks noChangeAspect="1"/>
          </p:cNvSpPr>
          <p:nvPr/>
        </p:nvSpPr>
        <p:spPr>
          <a:xfrm>
            <a:off x="6243733" y="5914017"/>
            <a:ext cx="1891221" cy="283623"/>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Selling Portfolio Companies</a:t>
            </a:r>
          </a:p>
        </p:txBody>
      </p:sp>
      <p:sp>
        <p:nvSpPr>
          <p:cNvPr id="51" name="Credits &amp; Incentives"/>
          <p:cNvSpPr txBox="1">
            <a:spLocks noChangeAspect="1"/>
          </p:cNvSpPr>
          <p:nvPr/>
        </p:nvSpPr>
        <p:spPr>
          <a:xfrm>
            <a:off x="4093061" y="5267517"/>
            <a:ext cx="1891221" cy="289922"/>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rPr>
              <a:t>Service Line Enhancement</a:t>
            </a:r>
          </a:p>
        </p:txBody>
      </p:sp>
      <p:sp>
        <p:nvSpPr>
          <p:cNvPr id="52" name="Financial Planning"/>
          <p:cNvSpPr txBox="1">
            <a:spLocks noChangeAspect="1"/>
          </p:cNvSpPr>
          <p:nvPr/>
        </p:nvSpPr>
        <p:spPr>
          <a:xfrm>
            <a:off x="8415697" y="2671230"/>
            <a:ext cx="1891221" cy="256049"/>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Financial Turnaround</a:t>
            </a:r>
          </a:p>
        </p:txBody>
      </p:sp>
      <p:sp>
        <p:nvSpPr>
          <p:cNvPr id="53" name="Financial Planning"/>
          <p:cNvSpPr txBox="1">
            <a:spLocks noChangeAspect="1"/>
          </p:cNvSpPr>
          <p:nvPr/>
        </p:nvSpPr>
        <p:spPr>
          <a:xfrm>
            <a:off x="8415697" y="3004051"/>
            <a:ext cx="1891221" cy="256049"/>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Performance Excellence</a:t>
            </a:r>
          </a:p>
        </p:txBody>
      </p:sp>
      <p:sp>
        <p:nvSpPr>
          <p:cNvPr id="54" name="Internal Audit"/>
          <p:cNvSpPr txBox="1">
            <a:spLocks noChangeAspect="1"/>
          </p:cNvSpPr>
          <p:nvPr/>
        </p:nvSpPr>
        <p:spPr>
          <a:xfrm>
            <a:off x="4093061" y="2664615"/>
            <a:ext cx="1891221" cy="295467"/>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Medicare DSH Analysis &amp; Appeals</a:t>
            </a:r>
          </a:p>
        </p:txBody>
      </p:sp>
      <p:sp>
        <p:nvSpPr>
          <p:cNvPr id="56" name="Internal Audit"/>
          <p:cNvSpPr txBox="1">
            <a:spLocks noChangeAspect="1"/>
          </p:cNvSpPr>
          <p:nvPr/>
        </p:nvSpPr>
        <p:spPr>
          <a:xfrm>
            <a:off x="4093061" y="3015852"/>
            <a:ext cx="1891221" cy="295467"/>
          </a:xfrm>
          <a:prstGeom prst="rect">
            <a:avLst/>
          </a:prstGeom>
          <a:solidFill>
            <a:schemeClr val="bg1"/>
          </a:solidFill>
          <a:ln w="12700">
            <a:solidFill>
              <a:schemeClr val="accent2"/>
            </a:solidFill>
          </a:ln>
        </p:spPr>
        <p:txBody>
          <a:bodyPr lIns="103447" rIns="103447" anchor="ctr"/>
          <a:ls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lvl="2" algn="ctr" defTabSz="782205">
              <a:defRPr/>
            </a:pPr>
            <a:r>
              <a:rPr lang="en-US" sz="900" dirty="0">
                <a:solidFill>
                  <a:srgbClr val="0E3837"/>
                </a:solidFill>
                <a:latin typeface="Arial"/>
                <a:cs typeface="Arial" panose="020B0604020202020204" pitchFamily="34" charset="0"/>
              </a:rPr>
              <a:t>Worksheet S-10</a:t>
            </a:r>
          </a:p>
        </p:txBody>
      </p:sp>
    </p:spTree>
    <p:extLst>
      <p:ext uri="{BB962C8B-B14F-4D97-AF65-F5344CB8AC3E}">
        <p14:creationId xmlns:p14="http://schemas.microsoft.com/office/powerpoint/2010/main" val="402251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85A6C46-20FD-41B2-B6DC-43E772DF99B3}"/>
              </a:ext>
            </a:extLst>
          </p:cNvPr>
          <p:cNvSpPr>
            <a:spLocks noGrp="1"/>
          </p:cNvSpPr>
          <p:nvPr>
            <p:ph sz="quarter" idx="15"/>
          </p:nvPr>
        </p:nvSpPr>
        <p:spPr>
          <a:xfrm>
            <a:off x="660400" y="1552353"/>
            <a:ext cx="10058400" cy="4467447"/>
          </a:xfrm>
        </p:spPr>
        <p:txBody>
          <a:bodyPr/>
          <a:lstStyle/>
          <a:p>
            <a:pPr marL="342900" indent="-342900">
              <a:buFont typeface="Wingdings" panose="05000000000000000000" pitchFamily="2" charset="2"/>
              <a:buChar char="Ø"/>
            </a:pPr>
            <a:r>
              <a:rPr lang="en-US" dirty="0"/>
              <a:t>New COVID-19 Treatments Add-on Payments (NCTAP) added during Public Health Emergency (PHE).</a:t>
            </a:r>
          </a:p>
          <a:p>
            <a:pPr marL="342900" indent="-342900">
              <a:buFont typeface="Wingdings" panose="05000000000000000000" pitchFamily="2" charset="2"/>
              <a:buChar char="Ø"/>
            </a:pPr>
            <a:r>
              <a:rPr lang="en-US" dirty="0"/>
              <a:t>CMS is extending the NCTAP for eligible products through the end of the fiscal year in which the PHE ends.</a:t>
            </a:r>
          </a:p>
          <a:p>
            <a:pPr marL="342900" indent="-342900">
              <a:buFont typeface="Wingdings" panose="05000000000000000000" pitchFamily="2" charset="2"/>
              <a:buChar char="Ø"/>
            </a:pPr>
            <a:r>
              <a:rPr lang="en-US" dirty="0"/>
              <a:t>Change from the proposed rule.</a:t>
            </a:r>
          </a:p>
          <a:p>
            <a:pPr marL="342900" indent="-342900">
              <a:buFont typeface="Wingdings" panose="05000000000000000000" pitchFamily="2" charset="2"/>
              <a:buChar char="Ø"/>
            </a:pPr>
            <a:r>
              <a:rPr lang="en-US" dirty="0"/>
              <a:t>Hospitals will be able to receive both NCTAP and NTAP for qualifying patients with the NTAP reducing the NCTAP.</a:t>
            </a:r>
          </a:p>
        </p:txBody>
      </p:sp>
      <p:sp>
        <p:nvSpPr>
          <p:cNvPr id="3" name="Title 2">
            <a:extLst>
              <a:ext uri="{FF2B5EF4-FFF2-40B4-BE49-F238E27FC236}">
                <a16:creationId xmlns:a16="http://schemas.microsoft.com/office/drawing/2014/main" id="{BF3C8052-34F7-4B56-AC68-50FDF0131E1A}"/>
              </a:ext>
            </a:extLst>
          </p:cNvPr>
          <p:cNvSpPr>
            <a:spLocks noGrp="1"/>
          </p:cNvSpPr>
          <p:nvPr>
            <p:ph type="title"/>
          </p:nvPr>
        </p:nvSpPr>
        <p:spPr/>
        <p:txBody>
          <a:bodyPr/>
          <a:lstStyle/>
          <a:p>
            <a:r>
              <a:rPr lang="en-US" dirty="0"/>
              <a:t>New COVID Treatment Add-On Payments</a:t>
            </a:r>
          </a:p>
        </p:txBody>
      </p:sp>
      <p:sp>
        <p:nvSpPr>
          <p:cNvPr id="4" name="Footer Placeholder 3">
            <a:extLst>
              <a:ext uri="{FF2B5EF4-FFF2-40B4-BE49-F238E27FC236}">
                <a16:creationId xmlns:a16="http://schemas.microsoft.com/office/drawing/2014/main" id="{ACDD1E03-E4BA-4DEF-B916-A530FA6F96E8}"/>
              </a:ext>
            </a:extLst>
          </p:cNvPr>
          <p:cNvSpPr>
            <a:spLocks noGrp="1"/>
          </p:cNvSpPr>
          <p:nvPr>
            <p:ph type="ftr" sz="quarter" idx="16"/>
          </p:nvPr>
        </p:nvSpPr>
        <p:spPr/>
        <p:txBody>
          <a:bodyPr/>
          <a:lstStyle/>
          <a:p>
            <a:r>
              <a:rPr lang="en-US" dirty="0"/>
              <a:t>[ to edit Footer; go "Insert" (tab) &gt; "Header &amp; Footer" ]</a:t>
            </a:r>
          </a:p>
        </p:txBody>
      </p:sp>
      <p:sp>
        <p:nvSpPr>
          <p:cNvPr id="5" name="Slide Number Placeholder 4">
            <a:extLst>
              <a:ext uri="{FF2B5EF4-FFF2-40B4-BE49-F238E27FC236}">
                <a16:creationId xmlns:a16="http://schemas.microsoft.com/office/drawing/2014/main" id="{E7CF684D-E37D-4DB3-A643-D1216EAE2C6C}"/>
              </a:ext>
            </a:extLst>
          </p:cNvPr>
          <p:cNvSpPr>
            <a:spLocks noGrp="1"/>
          </p:cNvSpPr>
          <p:nvPr>
            <p:ph type="sldNum" sz="quarter" idx="17"/>
          </p:nvPr>
        </p:nvSpPr>
        <p:spPr/>
        <p:txBody>
          <a:bodyPr/>
          <a:lstStyle/>
          <a:p>
            <a:fld id="{D80659BF-CB79-4A8E-8A5E-9707540CF6F7}" type="slidenum">
              <a:rPr lang="en-US" smtClean="0"/>
              <a:pPr/>
              <a:t>8</a:t>
            </a:fld>
            <a:endParaRPr lang="en-US" dirty="0"/>
          </a:p>
        </p:txBody>
      </p:sp>
    </p:spTree>
    <p:extLst>
      <p:ext uri="{BB962C8B-B14F-4D97-AF65-F5344CB8AC3E}">
        <p14:creationId xmlns:p14="http://schemas.microsoft.com/office/powerpoint/2010/main" val="832570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pPr marL="342900" indent="-342900">
              <a:buFont typeface="Wingdings" panose="05000000000000000000" pitchFamily="2" charset="2"/>
              <a:buChar char="Ø"/>
            </a:pPr>
            <a:r>
              <a:rPr lang="en-US" sz="1800" dirty="0">
                <a:solidFill>
                  <a:srgbClr val="0E3837"/>
                </a:solidFill>
              </a:rPr>
              <a:t>New MS-DRG specifically for cases involving CAR T-cell therapies </a:t>
            </a:r>
          </a:p>
          <a:p>
            <a:pPr marL="342900" indent="-342900">
              <a:buFont typeface="Wingdings" panose="05000000000000000000" pitchFamily="2" charset="2"/>
              <a:buChar char="Ø"/>
            </a:pPr>
            <a:r>
              <a:rPr lang="en-US" sz="1800" dirty="0">
                <a:solidFill>
                  <a:srgbClr val="0E3837"/>
                </a:solidFill>
              </a:rPr>
              <a:t>New payment group would help compensate hospitals for costs in delivering necessary care to Medicare beneficiaries</a:t>
            </a:r>
          </a:p>
          <a:p>
            <a:pPr marL="342900" indent="-342900">
              <a:buFont typeface="Wingdings" panose="05000000000000000000" pitchFamily="2" charset="2"/>
              <a:buChar char="Ø"/>
            </a:pPr>
            <a:r>
              <a:rPr lang="en-US" sz="1800" dirty="0">
                <a:solidFill>
                  <a:srgbClr val="0E3837"/>
                </a:solidFill>
              </a:rPr>
              <a:t>To provide payment flexibility for the future as new CAR T-cell therapies become available</a:t>
            </a:r>
          </a:p>
          <a:p>
            <a:pPr marL="342900" indent="-342900">
              <a:buFont typeface="Wingdings" panose="05000000000000000000" pitchFamily="2" charset="2"/>
              <a:buChar char="Ø"/>
            </a:pPr>
            <a:r>
              <a:rPr lang="en-US" sz="1800" dirty="0"/>
              <a:t>After consideration of the public comments received, for FY 2022, we are finalizing our proposal to assign the listed procedure codes describing CAR T-cell, non-CAR T-cell and other immunotherapies to Pre-MDC MS-DRG 018 and to modify the title to “Chimeric Antigen Receptor (CAR) T-cell and Other Immunotherapies” to better reflect the cases reporting the administration of non-CAR T-cell therapies and other immunotherapies.</a:t>
            </a:r>
            <a:endParaRPr lang="en-US" dirty="0">
              <a:solidFill>
                <a:srgbClr val="0E3837"/>
              </a:solidFill>
            </a:endParaRPr>
          </a:p>
        </p:txBody>
      </p:sp>
      <p:sp>
        <p:nvSpPr>
          <p:cNvPr id="3" name="Title 2"/>
          <p:cNvSpPr>
            <a:spLocks noGrp="1"/>
          </p:cNvSpPr>
          <p:nvPr>
            <p:ph type="title"/>
          </p:nvPr>
        </p:nvSpPr>
        <p:spPr/>
        <p:txBody>
          <a:bodyPr/>
          <a:lstStyle/>
          <a:p>
            <a:r>
              <a:rPr lang="en-US" sz="3200" dirty="0"/>
              <a:t>New MS-DRG for Chimeric Antigen Receptor (CAR) </a:t>
            </a:r>
            <a:br>
              <a:rPr lang="en-US" sz="3200" dirty="0"/>
            </a:br>
            <a:r>
              <a:rPr lang="en-US" sz="3200" dirty="0"/>
              <a:t>T-Cell Therapy</a:t>
            </a:r>
          </a:p>
        </p:txBody>
      </p:sp>
      <p:sp>
        <p:nvSpPr>
          <p:cNvPr id="5" name="Slide Number Placeholder 4"/>
          <p:cNvSpPr>
            <a:spLocks noGrp="1"/>
          </p:cNvSpPr>
          <p:nvPr>
            <p:ph type="sldNum" sz="quarter" idx="17"/>
          </p:nvPr>
        </p:nvSpPr>
        <p:spPr/>
        <p:txBody>
          <a:bodyPr/>
          <a:lstStyle/>
          <a:p>
            <a:fld id="{D80659BF-CB79-4A8E-8A5E-9707540CF6F7}" type="slidenum">
              <a:rPr lang="en-US" smtClean="0"/>
              <a:pPr/>
              <a:t>9</a:t>
            </a:fld>
            <a:endParaRPr lang="en-US" dirty="0"/>
          </a:p>
        </p:txBody>
      </p:sp>
    </p:spTree>
    <p:extLst>
      <p:ext uri="{BB962C8B-B14F-4D97-AF65-F5344CB8AC3E}">
        <p14:creationId xmlns:p14="http://schemas.microsoft.com/office/powerpoint/2010/main" val="55611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_rels/themeOverride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2.xml><?xml version="1.0" encoding="utf-8"?>
<a:theme xmlns:a="http://schemas.openxmlformats.org/drawingml/2006/main" name="1_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3.xml><?xml version="1.0" encoding="utf-8"?>
<a:theme xmlns:a="http://schemas.openxmlformats.org/drawingml/2006/main" name="MA Digital (RGB)">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Digital (RGB)" id="{A3FD69E1-D0F8-4E86-AC15-393449BB0CAA}" vid="{EE19704A-F9B5-45FF-8C17-30B6615F32AF}"/>
    </a:ext>
  </a:extLst>
</a:theme>
</file>

<file path=ppt/theme/theme4.xml><?xml version="1.0" encoding="utf-8"?>
<a:theme xmlns:a="http://schemas.openxmlformats.org/drawingml/2006/main" name="1_MA Digital (RGB)">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Digital (RGB)" id="{A3FD69E1-D0F8-4E86-AC15-393449BB0CAA}" vid="{EE19704A-F9B5-45FF-8C17-30B6615F32AF}"/>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ngles">
    <a:dk1>
      <a:srgbClr val="000000"/>
    </a:dk1>
    <a:lt1>
      <a:srgbClr val="FFFFFF"/>
    </a:lt1>
    <a:dk2>
      <a:srgbClr val="434342"/>
    </a:dk2>
    <a:lt2>
      <a:srgbClr val="CDD7D9"/>
    </a:lt2>
    <a:accent1>
      <a:srgbClr val="797B7E"/>
    </a:accent1>
    <a:accent2>
      <a:srgbClr val="F96A1B"/>
    </a:accent2>
    <a:accent3>
      <a:srgbClr val="08A1D9"/>
    </a:accent3>
    <a:accent4>
      <a:srgbClr val="7C984A"/>
    </a:accent4>
    <a:accent5>
      <a:srgbClr val="C2AD8D"/>
    </a:accent5>
    <a:accent6>
      <a:srgbClr val="506E94"/>
    </a:accent6>
    <a:hlink>
      <a:srgbClr val="5F5F5F"/>
    </a:hlink>
    <a:folHlink>
      <a:srgbClr val="969696"/>
    </a:folHlink>
  </a:clrScheme>
  <a:fontScheme name="Angles">
    <a:majorFont>
      <a:latin typeface="Franklin Gothic Medium"/>
      <a:ea typeface=""/>
      <a:cs typeface=""/>
      <a:font script="Jpan" typeface="HG創英角ｺﾞｼｯｸUB"/>
      <a:font script="Hang" typeface="돋움"/>
      <a:font script="Hans" typeface="微软雅黑"/>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a:ea typeface=""/>
      <a:cs typeface=""/>
      <a:font script="Jpan" typeface="ＭＳ Ｐゴシック"/>
      <a:font script="Hang" typeface="맑은 고딕"/>
      <a:font script="Hans" typeface="隶书"/>
      <a:font script="Hant" typeface="新細明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blipFill rotWithShape="1">
        <a:blip xmlns:r="http://schemas.openxmlformats.org/officeDocument/2006/relationships" r:embed="rId1">
          <a:duotone>
            <a:schemeClr val="phClr">
              <a:tint val="90000"/>
              <a:shade val="85000"/>
            </a:schemeClr>
            <a:schemeClr val="phClr">
              <a:tint val="95000"/>
              <a:shade val="99000"/>
            </a:schemeClr>
          </a:duotone>
        </a:blip>
        <a:tile tx="0" ty="0" sx="100000" sy="100000" flip="none" algn="tl"/>
      </a:blipFill>
      <a:blipFill rotWithShape="1">
        <a:blip xmlns:r="http://schemas.openxmlformats.org/officeDocument/2006/relationships" r:embed="rId2">
          <a:duotone>
            <a:schemeClr val="phClr">
              <a:tint val="93000"/>
              <a:shade val="85000"/>
            </a:schemeClr>
            <a:schemeClr val="phClr">
              <a:tint val="96000"/>
              <a:shade val="99000"/>
            </a:schemeClr>
          </a:duotone>
        </a:blip>
        <a:tile tx="0" ty="0" sx="90000" sy="90000" flip="none" algn="tl"/>
      </a:blip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DC040A1F610B4B459F766EA20AB2D41B" ma:contentTypeVersion="8" ma:contentTypeDescription="Create a new document." ma:contentTypeScope="" ma:versionID="64b4344281a0294020206f1383c07c39">
  <xsd:schema xmlns:xsd="http://www.w3.org/2001/XMLSchema" xmlns:xs="http://www.w3.org/2001/XMLSchema" xmlns:p="http://schemas.microsoft.com/office/2006/metadata/properties" xmlns:ns3="e7671805-8e7b-429c-ba0c-871069e75fc7" targetNamespace="http://schemas.microsoft.com/office/2006/metadata/properties" ma:root="true" ma:fieldsID="2a5adca49e400de7ec06da04a24f78e6" ns3:_="">
    <xsd:import namespace="e7671805-8e7b-429c-ba0c-871069e75fc7"/>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AutoTags" minOccurs="0"/>
                <xsd:element ref="ns3:MediaServiceOCR" minOccurs="0"/>
                <xsd:element ref="ns3:MediaServiceGenerationTime" minOccurs="0"/>
                <xsd:element ref="ns3: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7671805-8e7b-429c-ba0c-871069e75fc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EB3C865-73F3-45C7-85E9-E3BA299C822C}">
  <ds:schemaRefs>
    <ds:schemaRef ds:uri="http://purl.org/dc/terms/"/>
    <ds:schemaRef ds:uri="e7671805-8e7b-429c-ba0c-871069e75fc7"/>
    <ds:schemaRef ds:uri="http://purl.org/dc/elements/1.1/"/>
    <ds:schemaRef ds:uri="http://schemas.microsoft.com/office/2006/documentManagement/types"/>
    <ds:schemaRef ds:uri="http://schemas.openxmlformats.org/package/2006/metadata/core-properties"/>
    <ds:schemaRef ds:uri="http://schemas.microsoft.com/office/2006/metadata/properties"/>
    <ds:schemaRef ds:uri="http://purl.org/dc/dcmitype/"/>
    <ds:schemaRef ds:uri="http://schemas.microsoft.com/office/infopath/2007/PartnerControls"/>
    <ds:schemaRef ds:uri="http://www.w3.org/XML/1998/namespace"/>
  </ds:schemaRefs>
</ds:datastoreItem>
</file>

<file path=customXml/itemProps2.xml><?xml version="1.0" encoding="utf-8"?>
<ds:datastoreItem xmlns:ds="http://schemas.openxmlformats.org/officeDocument/2006/customXml" ds:itemID="{95EE81C5-7586-47EE-B5CA-E2B7BEE240C4}">
  <ds:schemaRefs>
    <ds:schemaRef ds:uri="http://schemas.microsoft.com/sharepoint/v3/contenttype/forms"/>
  </ds:schemaRefs>
</ds:datastoreItem>
</file>

<file path=customXml/itemProps3.xml><?xml version="1.0" encoding="utf-8"?>
<ds:datastoreItem xmlns:ds="http://schemas.openxmlformats.org/officeDocument/2006/customXml" ds:itemID="{A3E6A195-03B1-46B1-A05B-7F5A4C1C9ED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7671805-8e7b-429c-ba0c-871069e75fc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56963</TotalTime>
  <Words>10668</Words>
  <Application>Microsoft Office PowerPoint</Application>
  <PresentationFormat>Custom</PresentationFormat>
  <Paragraphs>1161</Paragraphs>
  <Slides>73</Slides>
  <Notes>62</Notes>
  <HiddenSlides>0</HiddenSlides>
  <MMClips>0</MMClips>
  <ScaleCrop>false</ScaleCrop>
  <HeadingPairs>
    <vt:vector size="6" baseType="variant">
      <vt:variant>
        <vt:lpstr>Fonts Used</vt:lpstr>
      </vt:variant>
      <vt:variant>
        <vt:i4>7</vt:i4>
      </vt:variant>
      <vt:variant>
        <vt:lpstr>Theme</vt:lpstr>
      </vt:variant>
      <vt:variant>
        <vt:i4>4</vt:i4>
      </vt:variant>
      <vt:variant>
        <vt:lpstr>Slide Titles</vt:lpstr>
      </vt:variant>
      <vt:variant>
        <vt:i4>73</vt:i4>
      </vt:variant>
    </vt:vector>
  </HeadingPairs>
  <TitlesOfParts>
    <vt:vector size="84" baseType="lpstr">
      <vt:lpstr>Arial</vt:lpstr>
      <vt:lpstr>Arial Narrow</vt:lpstr>
      <vt:lpstr>Calibri</vt:lpstr>
      <vt:lpstr>Cambria</vt:lpstr>
      <vt:lpstr>Franklin Gothic Book</vt:lpstr>
      <vt:lpstr>Georgia</vt:lpstr>
      <vt:lpstr>Wingdings</vt:lpstr>
      <vt:lpstr>MA Print PPT</vt:lpstr>
      <vt:lpstr>1_MA Print PPT</vt:lpstr>
      <vt:lpstr>MA Digital (RGB)</vt:lpstr>
      <vt:lpstr>1_MA Digital (RGB)</vt:lpstr>
      <vt:lpstr>Medicare Update: 2022 Inpatient Prospective Payment System Final Rule</vt:lpstr>
      <vt:lpstr>Medicare Update: 2022 Inpatient Prospective Payment System Final Rule</vt:lpstr>
      <vt:lpstr>Presenters</vt:lpstr>
      <vt:lpstr>PowerPoint Presentation</vt:lpstr>
      <vt:lpstr>PowerPoint Presentation</vt:lpstr>
      <vt:lpstr>MS-DRGs</vt:lpstr>
      <vt:lpstr>New Technology Add-On Payments</vt:lpstr>
      <vt:lpstr>New COVID Treatment Add-On Payments</vt:lpstr>
      <vt:lpstr>New MS-DRG for Chimeric Antigen Receptor (CAR)  T-Cell Therapy</vt:lpstr>
      <vt:lpstr>Payment Rates</vt:lpstr>
      <vt:lpstr>CMS FY 2022 Final Percentage Change –  Inpatient Payments</vt:lpstr>
      <vt:lpstr>DRG Payment Rates (Quality Data/MU met) Wage Index &gt; 1.0000</vt:lpstr>
      <vt:lpstr>Labor/Non-Labor DRG Rates: Wage Index &gt; 1.0000</vt:lpstr>
      <vt:lpstr>Final FFY 2022 Update</vt:lpstr>
      <vt:lpstr>Annual Recalibration</vt:lpstr>
      <vt:lpstr>IPPS Payment Methodology</vt:lpstr>
      <vt:lpstr>National Average CCRs (Aggregation Bias/Mapping)</vt:lpstr>
      <vt:lpstr>PowerPoint Presentation</vt:lpstr>
      <vt:lpstr>Outliers: Fixed Loss Threshold</vt:lpstr>
      <vt:lpstr>GME</vt:lpstr>
      <vt:lpstr>Graduate Medical Education</vt:lpstr>
      <vt:lpstr>Medicare Wage Index Update</vt:lpstr>
      <vt:lpstr>Current Use of Medicare Area Wage Index (AWI) Data (Refresher)</vt:lpstr>
      <vt:lpstr>New – Reestablishment of the Imputed Floor</vt:lpstr>
      <vt:lpstr>New – Timing for Canceling Rural Status</vt:lpstr>
      <vt:lpstr>New – Wage Index Stop Loss Policy</vt:lpstr>
      <vt:lpstr>FY 2022 Continuation of Low Wage Index Hospital Policy</vt:lpstr>
      <vt:lpstr>OMB Committee Recommendations</vt:lpstr>
      <vt:lpstr>OMB Committee Recommendations (cont.)</vt:lpstr>
      <vt:lpstr>OMB Committee Recommendations (cont.)</vt:lpstr>
      <vt:lpstr>OMB Committee Recommendations (cont.)</vt:lpstr>
      <vt:lpstr>Revisions to Medicare Geographic Classification Review Board (MGCRB) Rules</vt:lpstr>
      <vt:lpstr>Revisions to MGCRB Rules (cont.)</vt:lpstr>
      <vt:lpstr>Revisions to MGCRB Rules (cont.)</vt:lpstr>
      <vt:lpstr>Upcoming Wage Index / Occupational Mix Deadlines</vt:lpstr>
      <vt:lpstr>Upcoming Wage Index / Occupational Mix Deadlines</vt:lpstr>
      <vt:lpstr>PowerPoint Presentation</vt:lpstr>
      <vt:lpstr>Medicare DSH/Uncompensated Care</vt:lpstr>
      <vt:lpstr>Uncompensated Care – Factor 1</vt:lpstr>
      <vt:lpstr>Uncompensated Care – Final Factor 1</vt:lpstr>
      <vt:lpstr>Uncompensated Care – Final Factor 1 Calculation</vt:lpstr>
      <vt:lpstr>Uncompensated Care – Factor 1 Trends</vt:lpstr>
      <vt:lpstr>Uncompensated Care – Factor 2</vt:lpstr>
      <vt:lpstr>Uncompensated Care – Final Factor 2</vt:lpstr>
      <vt:lpstr>Uncompensated Care – Final UC Pool Total</vt:lpstr>
      <vt:lpstr>UC Pool Trends</vt:lpstr>
      <vt:lpstr>Uncompensated Care – Final Factor 3</vt:lpstr>
      <vt:lpstr>Uncompensated Care – Other Noteworthy Items</vt:lpstr>
      <vt:lpstr>Uncompensated Care – Worksheet S-10 &amp; Audits</vt:lpstr>
      <vt:lpstr>PowerPoint Presentation</vt:lpstr>
      <vt:lpstr>FFY 2018 S-10 Cost Report Comparison – 2020 HCRIS Q2 vs. 2021 Q2 results</vt:lpstr>
      <vt:lpstr>FFY 2018 S-10 Cost Report Comparison – 2020 HCRIS Q2 vs. 2021 Q2 Results (cont’d)</vt:lpstr>
      <vt:lpstr>FFY 2018 S-10 Cost Report Comparison – 2020 HCRIS Q2 vs. 2021 Q2 Results (cont’d)</vt:lpstr>
      <vt:lpstr>FFY 2018 S-10 Cost Report Comparison – 2020 HCRIS Q2 vs. 2021 Q2 Results Summary of 2,199 Providers</vt:lpstr>
      <vt:lpstr>Next Steps and Best Practices – UC &amp; DSH</vt:lpstr>
      <vt:lpstr>Section 1115 Waivers</vt:lpstr>
      <vt:lpstr>Section 1115 Waivers</vt:lpstr>
      <vt:lpstr>Repeal of Market-Based Data Collection</vt:lpstr>
      <vt:lpstr>Repeal of Market-Based Data Collection</vt:lpstr>
      <vt:lpstr>Proposed Cost Report Instructions and Data Templates</vt:lpstr>
      <vt:lpstr>Medicare DSH Reporting</vt:lpstr>
      <vt:lpstr>PowerPoint Presentation</vt:lpstr>
      <vt:lpstr>Medicare S-10 Reporting</vt:lpstr>
      <vt:lpstr>Medicare S-10 Reporting, Con’t</vt:lpstr>
      <vt:lpstr>PowerPoint Presentation</vt:lpstr>
      <vt:lpstr>PowerPoint Presentation</vt:lpstr>
      <vt:lpstr>Resources</vt:lpstr>
      <vt:lpstr>Questions?</vt:lpstr>
      <vt:lpstr>PowerPoint Presentation</vt:lpstr>
      <vt:lpstr>Contact Information</vt:lpstr>
      <vt:lpstr>Provider Reimbursement Services</vt:lpstr>
      <vt:lpstr>Enterprise-wide Solution</vt:lpstr>
      <vt:lpstr>Additional Services</vt:lpstr>
    </vt:vector>
  </TitlesOfParts>
  <Company>Moss Adams LLP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 WEBCAST</dc:title>
  <dc:creator>Laura Fanning</dc:creator>
  <cp:keywords/>
  <cp:lastModifiedBy>Sunshine O'Bannon</cp:lastModifiedBy>
  <cp:revision>1340</cp:revision>
  <cp:lastPrinted>2021-05-21T13:33:06Z</cp:lastPrinted>
  <dcterms:created xsi:type="dcterms:W3CDTF">2017-05-18T23:04:14Z</dcterms:created>
  <dcterms:modified xsi:type="dcterms:W3CDTF">2021-08-18T16:15:42Z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0x010100DC040A1F610B4B459F766EA20AB2D41B</vt:lpwstr>
  </property>
</Properties>
</file>