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961" r:id="rId3"/>
    <p:sldId id="886" r:id="rId4"/>
    <p:sldId id="860" r:id="rId5"/>
    <p:sldId id="932" r:id="rId6"/>
    <p:sldId id="933" r:id="rId7"/>
    <p:sldId id="934" r:id="rId8"/>
    <p:sldId id="893" r:id="rId9"/>
    <p:sldId id="901" r:id="rId10"/>
    <p:sldId id="936" r:id="rId11"/>
    <p:sldId id="937" r:id="rId12"/>
    <p:sldId id="960" r:id="rId13"/>
    <p:sldId id="895" r:id="rId14"/>
    <p:sldId id="938" r:id="rId15"/>
    <p:sldId id="948" r:id="rId16"/>
    <p:sldId id="949" r:id="rId17"/>
    <p:sldId id="951" r:id="rId18"/>
    <p:sldId id="959" r:id="rId19"/>
    <p:sldId id="939" r:id="rId20"/>
    <p:sldId id="940" r:id="rId21"/>
    <p:sldId id="941" r:id="rId22"/>
    <p:sldId id="942" r:id="rId23"/>
    <p:sldId id="979" r:id="rId24"/>
    <p:sldId id="899" r:id="rId25"/>
    <p:sldId id="885" r:id="rId26"/>
    <p:sldId id="890" r:id="rId27"/>
    <p:sldId id="892" r:id="rId28"/>
    <p:sldId id="943" r:id="rId29"/>
    <p:sldId id="956" r:id="rId30"/>
    <p:sldId id="980" r:id="rId31"/>
    <p:sldId id="930" r:id="rId32"/>
    <p:sldId id="950" r:id="rId33"/>
    <p:sldId id="897" r:id="rId34"/>
    <p:sldId id="898" r:id="rId35"/>
    <p:sldId id="945" r:id="rId36"/>
    <p:sldId id="946" r:id="rId37"/>
    <p:sldId id="981" r:id="rId38"/>
    <p:sldId id="931" r:id="rId39"/>
    <p:sldId id="952" r:id="rId40"/>
    <p:sldId id="953" r:id="rId41"/>
    <p:sldId id="954" r:id="rId42"/>
    <p:sldId id="882" r:id="rId43"/>
    <p:sldId id="928" r:id="rId44"/>
    <p:sldId id="925" r:id="rId45"/>
    <p:sldId id="944" r:id="rId46"/>
    <p:sldId id="955" r:id="rId47"/>
    <p:sldId id="947" r:id="rId48"/>
    <p:sldId id="924" r:id="rId49"/>
    <p:sldId id="982" r:id="rId50"/>
    <p:sldId id="957" r:id="rId51"/>
    <p:sldId id="794" r:id="rId5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Fisher" initials="" lastIdx="6" clrIdx="0"/>
  <p:cmAuthor id="2" name="Unknown User1" initials="Unknown User1"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51B"/>
    <a:srgbClr val="004250"/>
    <a:srgbClr val="44546A"/>
    <a:srgbClr val="CD5806"/>
    <a:srgbClr val="D5E3CF"/>
    <a:srgbClr val="DAE3F3"/>
    <a:srgbClr val="CDF7FF"/>
    <a:srgbClr val="CFD1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79083" autoAdjust="0"/>
  </p:normalViewPr>
  <p:slideViewPr>
    <p:cSldViewPr snapToGrid="0">
      <p:cViewPr varScale="1">
        <p:scale>
          <a:sx n="112" d="100"/>
          <a:sy n="112" d="100"/>
        </p:scale>
        <p:origin x="876" y="96"/>
      </p:cViewPr>
      <p:guideLst/>
    </p:cSldViewPr>
  </p:slideViewPr>
  <p:notesTextViewPr>
    <p:cViewPr>
      <p:scale>
        <a:sx n="3" d="2"/>
        <a:sy n="3" d="2"/>
      </p:scale>
      <p:origin x="0" y="0"/>
    </p:cViewPr>
  </p:notesTextViewPr>
  <p:sorterViewPr>
    <p:cViewPr>
      <p:scale>
        <a:sx n="70" d="100"/>
        <a:sy n="70" d="100"/>
      </p:scale>
      <p:origin x="0" y="0"/>
    </p:cViewPr>
  </p:sorterViewPr>
  <p:notesViewPr>
    <p:cSldViewPr snapToGrid="0">
      <p:cViewPr varScale="1">
        <p:scale>
          <a:sx n="99" d="100"/>
          <a:sy n="99" d="100"/>
        </p:scale>
        <p:origin x="26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hyperlink" Target="https://www.cms.gov/Regulations-and-Guidance/Guidance/Transmittals/Transmittals/r17p240" TargetMode="External"/><Relationship Id="rId2" Type="http://schemas.openxmlformats.org/officeDocument/2006/relationships/hyperlink" Target="https://omb.report/icr/202206-0938-017/doc/122449600" TargetMode="External"/><Relationship Id="rId1" Type="http://schemas.openxmlformats.org/officeDocument/2006/relationships/hyperlink" Target="https://omb.report/icr/202206-0938-017" TargetMode="External"/><Relationship Id="rId4" Type="http://schemas.openxmlformats.org/officeDocument/2006/relationships/hyperlink" Target="https://www.toyonassociates.com/2022/07/15/comments-on-proposed-cost-reporting-instructions/"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toyonassociates.com/2022/07/15/comments-on-proposed-cost-reporting-instructions/" TargetMode="External"/><Relationship Id="rId2" Type="http://schemas.openxmlformats.org/officeDocument/2006/relationships/hyperlink" Target="https://omb.report/icr/202206-0938-017" TargetMode="External"/><Relationship Id="rId1" Type="http://schemas.openxmlformats.org/officeDocument/2006/relationships/hyperlink" Target="https://omb.report/icr/202206-0938-017/doc/122449600" TargetMode="External"/><Relationship Id="rId4" Type="http://schemas.openxmlformats.org/officeDocument/2006/relationships/hyperlink" Target="https://www.cms.gov/Regulations-and-Guidance/Guidance/Transmittals/Transmittals/r17p240"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0EE72-CCFB-4742-86A0-16B372EA2C2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840E1-F2DD-4FAE-8C7B-007B85A8D814}">
      <dgm:prSet phldrT="[Text]" custT="1"/>
      <dgm:spPr>
        <a:solidFill>
          <a:srgbClr val="004250"/>
        </a:solidFill>
        <a:ln>
          <a:solidFill>
            <a:srgbClr val="004250"/>
          </a:solidFill>
        </a:ln>
      </dgm:spPr>
      <dgm:t>
        <a:bodyPr/>
        <a:lstStyle/>
        <a:p>
          <a:r>
            <a:rPr lang="en-US" sz="2000" b="1" dirty="0"/>
            <a:t>Initial Release Nov 2020</a:t>
          </a:r>
        </a:p>
      </dgm:t>
    </dgm:pt>
    <dgm:pt modelId="{90242C37-765D-4060-8544-D7D323D2A799}" type="parTrans" cxnId="{D78A97AE-3321-417A-9E96-A7FD6048170B}">
      <dgm:prSet/>
      <dgm:spPr/>
      <dgm:t>
        <a:bodyPr/>
        <a:lstStyle/>
        <a:p>
          <a:endParaRPr lang="en-US"/>
        </a:p>
      </dgm:t>
    </dgm:pt>
    <dgm:pt modelId="{2E4750F9-F470-4B5C-A950-8869713A3833}" type="sibTrans" cxnId="{D78A97AE-3321-417A-9E96-A7FD6048170B}">
      <dgm:prSet/>
      <dgm:spPr/>
      <dgm:t>
        <a:bodyPr/>
        <a:lstStyle/>
        <a:p>
          <a:endParaRPr lang="en-US"/>
        </a:p>
      </dgm:t>
    </dgm:pt>
    <dgm:pt modelId="{2497A163-4323-44CF-B50D-09266D492309}">
      <dgm:prSet phldrT="[Text]" custT="1"/>
      <dgm:spPr>
        <a:solidFill>
          <a:schemeClr val="accent1">
            <a:lumMod val="20000"/>
            <a:lumOff val="80000"/>
          </a:schemeClr>
        </a:solidFill>
        <a:ln>
          <a:solidFill>
            <a:srgbClr val="004250"/>
          </a:solidFill>
        </a:ln>
      </dgm:spPr>
      <dgm:t>
        <a:bodyPr/>
        <a:lstStyle/>
        <a:p>
          <a:r>
            <a:rPr lang="en-US" sz="2000" b="1" dirty="0">
              <a:solidFill>
                <a:schemeClr val="tx1"/>
              </a:solidFill>
            </a:rPr>
            <a:t>Re-Release June 2022</a:t>
          </a:r>
        </a:p>
      </dgm:t>
    </dgm:pt>
    <dgm:pt modelId="{7E418E5F-65BC-49CC-9721-4E4924C1ECE8}" type="parTrans" cxnId="{12F21498-156D-453B-BB19-BC32D6B51787}">
      <dgm:prSet/>
      <dgm:spPr/>
      <dgm:t>
        <a:bodyPr/>
        <a:lstStyle/>
        <a:p>
          <a:endParaRPr lang="en-US"/>
        </a:p>
      </dgm:t>
    </dgm:pt>
    <dgm:pt modelId="{DB1DCA1F-656D-4A61-B249-B93BCE2A8644}" type="sibTrans" cxnId="{12F21498-156D-453B-BB19-BC32D6B51787}">
      <dgm:prSet/>
      <dgm:spPr/>
      <dgm:t>
        <a:bodyPr/>
        <a:lstStyle/>
        <a:p>
          <a:endParaRPr lang="en-US"/>
        </a:p>
      </dgm:t>
    </dgm:pt>
    <dgm:pt modelId="{514D1578-CBE7-431B-B24E-60E8D0DDF411}">
      <dgm:prSet phldrT="[Text]" custT="1"/>
      <dgm:spPr/>
      <dgm:t>
        <a:bodyPr/>
        <a:lstStyle/>
        <a:p>
          <a:pPr>
            <a:lnSpc>
              <a:spcPct val="130000"/>
            </a:lnSpc>
            <a:spcAft>
              <a:spcPts val="1000"/>
            </a:spcAft>
          </a:pPr>
          <a:r>
            <a:rPr lang="en-US" sz="1800" b="0" i="0" dirty="0"/>
            <a:t>OMB: 0938-005 </a:t>
          </a:r>
          <a:r>
            <a:rPr lang="en-US" sz="1200" dirty="0">
              <a:hlinkClick xmlns:r="http://schemas.openxmlformats.org/officeDocument/2006/relationships" r:id="rId1"/>
            </a:rPr>
            <a:t>https://omb.report/icr/202206-0938-017</a:t>
          </a:r>
          <a:endParaRPr lang="en-US" sz="1200" dirty="0"/>
        </a:p>
      </dgm:t>
    </dgm:pt>
    <dgm:pt modelId="{F1ACFB7A-25EA-4D52-A084-8768AE5349C9}" type="parTrans" cxnId="{21E815DF-BC55-4AD0-98C2-E864B76ED380}">
      <dgm:prSet/>
      <dgm:spPr/>
      <dgm:t>
        <a:bodyPr/>
        <a:lstStyle/>
        <a:p>
          <a:endParaRPr lang="en-US"/>
        </a:p>
      </dgm:t>
    </dgm:pt>
    <dgm:pt modelId="{B920A2B2-DD34-4006-BDC4-902FAB452CD9}" type="sibTrans" cxnId="{21E815DF-BC55-4AD0-98C2-E864B76ED380}">
      <dgm:prSet/>
      <dgm:spPr/>
      <dgm:t>
        <a:bodyPr/>
        <a:lstStyle/>
        <a:p>
          <a:endParaRPr lang="en-US"/>
        </a:p>
      </dgm:t>
    </dgm:pt>
    <dgm:pt modelId="{1B539178-93E9-4F36-84C9-F5A14C9C02B4}">
      <dgm:prSet phldrT="[Text]" custT="1"/>
      <dgm:spPr>
        <a:solidFill>
          <a:srgbClr val="004250"/>
        </a:solidFill>
      </dgm:spPr>
      <dgm:t>
        <a:bodyPr/>
        <a:lstStyle/>
        <a:p>
          <a:r>
            <a:rPr lang="en-US" sz="2000" b="1" dirty="0">
              <a:solidFill>
                <a:schemeClr val="bg1"/>
              </a:solidFill>
            </a:rPr>
            <a:t>Finalized </a:t>
          </a:r>
          <a:r>
            <a:rPr lang="en-US" sz="2000" b="1" i="1" dirty="0">
              <a:solidFill>
                <a:srgbClr val="DB651B"/>
              </a:solidFill>
            </a:rPr>
            <a:t>TBD</a:t>
          </a:r>
        </a:p>
      </dgm:t>
    </dgm:pt>
    <dgm:pt modelId="{97D32858-4694-4B6E-9379-050C1D5433F5}" type="parTrans" cxnId="{56E077C1-DF74-47A5-8D74-4F018D67274E}">
      <dgm:prSet/>
      <dgm:spPr/>
      <dgm:t>
        <a:bodyPr/>
        <a:lstStyle/>
        <a:p>
          <a:endParaRPr lang="en-US"/>
        </a:p>
      </dgm:t>
    </dgm:pt>
    <dgm:pt modelId="{F39AA017-FEFD-498C-8B45-F5E3F4B59D7A}" type="sibTrans" cxnId="{56E077C1-DF74-47A5-8D74-4F018D67274E}">
      <dgm:prSet/>
      <dgm:spPr/>
      <dgm:t>
        <a:bodyPr/>
        <a:lstStyle/>
        <a:p>
          <a:endParaRPr lang="en-US"/>
        </a:p>
      </dgm:t>
    </dgm:pt>
    <dgm:pt modelId="{E11D6F4E-2F5A-43E2-B8F2-09A50B830D4E}">
      <dgm:prSet phldrT="[Text]" custT="1"/>
      <dgm:spPr/>
      <dgm:t>
        <a:bodyPr/>
        <a:lstStyle/>
        <a:p>
          <a:pPr>
            <a:lnSpc>
              <a:spcPct val="130000"/>
            </a:lnSpc>
            <a:spcAft>
              <a:spcPts val="1000"/>
            </a:spcAft>
          </a:pPr>
          <a:r>
            <a:rPr lang="en-US" sz="1800" dirty="0"/>
            <a:t>Many changes impact cost reports beginning on/after October 1, 2022 unless otherwise noted (i.e., stem cell changes effective for cost reports on/after October 1, 2020)</a:t>
          </a:r>
        </a:p>
      </dgm:t>
    </dgm:pt>
    <dgm:pt modelId="{DFA31AFD-266E-4BD3-8CAB-27F41EC1FBE5}" type="parTrans" cxnId="{975D1543-0A83-46C2-8EC4-0DB6E9658A0A}">
      <dgm:prSet/>
      <dgm:spPr/>
      <dgm:t>
        <a:bodyPr/>
        <a:lstStyle/>
        <a:p>
          <a:endParaRPr lang="en-US"/>
        </a:p>
      </dgm:t>
    </dgm:pt>
    <dgm:pt modelId="{6A814E62-CC69-42E8-83C5-0146064CC2E3}" type="sibTrans" cxnId="{975D1543-0A83-46C2-8EC4-0DB6E9658A0A}">
      <dgm:prSet/>
      <dgm:spPr/>
      <dgm:t>
        <a:bodyPr/>
        <a:lstStyle/>
        <a:p>
          <a:endParaRPr lang="en-US"/>
        </a:p>
      </dgm:t>
    </dgm:pt>
    <dgm:pt modelId="{EE31D1B2-F575-4D89-AE43-49DF169343F9}">
      <dgm:prSet phldrT="[Text]" custT="1"/>
      <dgm:spPr/>
      <dgm:t>
        <a:bodyPr/>
        <a:lstStyle/>
        <a:p>
          <a:pPr>
            <a:lnSpc>
              <a:spcPct val="130000"/>
            </a:lnSpc>
            <a:spcAft>
              <a:spcPts val="1000"/>
            </a:spcAft>
            <a:buFont typeface="Arial" panose="020B0604020202020204" pitchFamily="34" charset="0"/>
            <a:buChar char="•"/>
          </a:pPr>
          <a:r>
            <a:rPr lang="en-US" sz="1800" dirty="0"/>
            <a:t>Requirement under the Paperwork Reduction Act (PRA)</a:t>
          </a:r>
        </a:p>
      </dgm:t>
    </dgm:pt>
    <dgm:pt modelId="{75A8EFA0-2677-4EDD-8575-69FE3ADEF758}" type="parTrans" cxnId="{934BA7AB-5B0C-4898-B20A-95546CA14CDC}">
      <dgm:prSet/>
      <dgm:spPr/>
      <dgm:t>
        <a:bodyPr/>
        <a:lstStyle/>
        <a:p>
          <a:endParaRPr lang="en-US"/>
        </a:p>
      </dgm:t>
    </dgm:pt>
    <dgm:pt modelId="{44CD29B4-617D-4868-B389-BB3568AF82C9}" type="sibTrans" cxnId="{934BA7AB-5B0C-4898-B20A-95546CA14CDC}">
      <dgm:prSet/>
      <dgm:spPr/>
      <dgm:t>
        <a:bodyPr/>
        <a:lstStyle/>
        <a:p>
          <a:endParaRPr lang="en-US"/>
        </a:p>
      </dgm:t>
    </dgm:pt>
    <dgm:pt modelId="{414141A9-09AE-40C2-977B-9D91E9252499}">
      <dgm:prSet phldrT="[Text]" custT="1"/>
      <dgm:spPr/>
      <dgm:t>
        <a:bodyPr/>
        <a:lstStyle/>
        <a:p>
          <a:pPr>
            <a:lnSpc>
              <a:spcPct val="130000"/>
            </a:lnSpc>
            <a:spcAft>
              <a:spcPts val="1000"/>
            </a:spcAft>
          </a:pPr>
          <a:r>
            <a:rPr lang="en-US" sz="1800" b="0" i="0" dirty="0"/>
            <a:t>CMS requested expedited review due to stem cell transplant acquisition reimbursement (cost reports beginning on or after 10/1/20).</a:t>
          </a:r>
          <a:endParaRPr lang="en-US" sz="1800" dirty="0"/>
        </a:p>
      </dgm:t>
    </dgm:pt>
    <dgm:pt modelId="{C07A75E5-3C99-438D-8C53-42E94E59F5FF}" type="parTrans" cxnId="{EC79F1DE-2C5D-4483-9CDA-90B68CCAD5F5}">
      <dgm:prSet/>
      <dgm:spPr/>
      <dgm:t>
        <a:bodyPr/>
        <a:lstStyle/>
        <a:p>
          <a:endParaRPr lang="en-US"/>
        </a:p>
      </dgm:t>
    </dgm:pt>
    <dgm:pt modelId="{43F5F62C-148F-45C2-9E36-356E6E7F094E}" type="sibTrans" cxnId="{EC79F1DE-2C5D-4483-9CDA-90B68CCAD5F5}">
      <dgm:prSet/>
      <dgm:spPr/>
      <dgm:t>
        <a:bodyPr/>
        <a:lstStyle/>
        <a:p>
          <a:endParaRPr lang="en-US"/>
        </a:p>
      </dgm:t>
    </dgm:pt>
    <dgm:pt modelId="{896ACB2E-DB0C-4C9B-9862-A1048107D60F}">
      <dgm:prSet phldrT="[Text]" custT="1"/>
      <dgm:spPr/>
      <dgm:t>
        <a:bodyPr/>
        <a:lstStyle/>
        <a:p>
          <a:pPr>
            <a:lnSpc>
              <a:spcPct val="130000"/>
            </a:lnSpc>
            <a:spcAft>
              <a:spcPts val="1000"/>
            </a:spcAft>
            <a:buFont typeface="Arial" panose="020B0604020202020204" pitchFamily="34" charset="0"/>
            <a:buChar char="•"/>
          </a:pPr>
          <a:r>
            <a:rPr lang="en-US" sz="1800" dirty="0"/>
            <a:t>OMB Response to Comments </a:t>
          </a:r>
          <a:r>
            <a:rPr lang="en-US" sz="1200" dirty="0">
              <a:hlinkClick xmlns:r="http://schemas.openxmlformats.org/officeDocument/2006/relationships" r:id="rId2"/>
            </a:rPr>
            <a:t>https://omb.report/icr/202206-0938-017/doc/122449600</a:t>
          </a:r>
          <a:endParaRPr lang="en-US" sz="1200" dirty="0"/>
        </a:p>
      </dgm:t>
    </dgm:pt>
    <dgm:pt modelId="{9371C838-2C4F-4B2B-98AB-8C34D11AD6A5}" type="parTrans" cxnId="{833F605C-69D0-4759-BFA1-802C8B1C5D37}">
      <dgm:prSet/>
      <dgm:spPr/>
      <dgm:t>
        <a:bodyPr/>
        <a:lstStyle/>
        <a:p>
          <a:endParaRPr lang="en-US"/>
        </a:p>
      </dgm:t>
    </dgm:pt>
    <dgm:pt modelId="{D3C6CDDF-3B00-4AAA-B8BB-FDA6DBBBA95B}" type="sibTrans" cxnId="{833F605C-69D0-4759-BFA1-802C8B1C5D37}">
      <dgm:prSet/>
      <dgm:spPr/>
      <dgm:t>
        <a:bodyPr/>
        <a:lstStyle/>
        <a:p>
          <a:endParaRPr lang="en-US"/>
        </a:p>
      </dgm:t>
    </dgm:pt>
    <dgm:pt modelId="{B8FF81A8-AAB3-49D2-9797-5B1114D13591}">
      <dgm:prSet phldrT="[Text]" custT="1"/>
      <dgm:spPr/>
      <dgm:t>
        <a:bodyPr/>
        <a:lstStyle/>
        <a:p>
          <a:pPr>
            <a:lnSpc>
              <a:spcPct val="130000"/>
            </a:lnSpc>
            <a:spcAft>
              <a:spcPts val="1000"/>
            </a:spcAft>
            <a:buFont typeface="Arial" panose="020B0604020202020204" pitchFamily="34" charset="0"/>
            <a:buChar char="•"/>
          </a:pPr>
          <a:r>
            <a:rPr lang="en-US" sz="1800" dirty="0"/>
            <a:t>Current CMS Instructions: </a:t>
          </a:r>
          <a:r>
            <a:rPr lang="en-US" sz="1100" dirty="0">
              <a:hlinkClick xmlns:r="http://schemas.openxmlformats.org/officeDocument/2006/relationships" r:id="rId3"/>
            </a:rPr>
            <a:t>https://www.cms.gov/Regulations-and-Guidance/Guidance/Transmittals/Transmittals/r17p240</a:t>
          </a:r>
          <a:endParaRPr lang="en-US" sz="1100" dirty="0"/>
        </a:p>
      </dgm:t>
    </dgm:pt>
    <dgm:pt modelId="{5F7418F9-B3C0-4205-8E88-A4048D0EDF8F}" type="parTrans" cxnId="{44F4A15C-FF12-4D1B-A25E-5261CB6B6143}">
      <dgm:prSet/>
      <dgm:spPr/>
      <dgm:t>
        <a:bodyPr/>
        <a:lstStyle/>
        <a:p>
          <a:endParaRPr lang="en-US"/>
        </a:p>
      </dgm:t>
    </dgm:pt>
    <dgm:pt modelId="{7C6E03A1-7E2B-4D89-96CC-DD500FFA1617}" type="sibTrans" cxnId="{44F4A15C-FF12-4D1B-A25E-5261CB6B6143}">
      <dgm:prSet/>
      <dgm:spPr/>
      <dgm:t>
        <a:bodyPr/>
        <a:lstStyle/>
        <a:p>
          <a:endParaRPr lang="en-US"/>
        </a:p>
      </dgm:t>
    </dgm:pt>
    <dgm:pt modelId="{153763DC-5322-4DE3-B184-A29B4647EDCF}">
      <dgm:prSet phldrT="[Text]" custT="1"/>
      <dgm:spPr/>
      <dgm:t>
        <a:bodyPr/>
        <a:lstStyle/>
        <a:p>
          <a:pPr>
            <a:lnSpc>
              <a:spcPct val="130000"/>
            </a:lnSpc>
            <a:spcAft>
              <a:spcPts val="1000"/>
            </a:spcAft>
            <a:buFont typeface="Arial" panose="020B0604020202020204" pitchFamily="34" charset="0"/>
            <a:buChar char="•"/>
          </a:pPr>
          <a:r>
            <a:rPr lang="en-US" sz="1800" dirty="0"/>
            <a:t>Comments were due July 22, 2022.  Toyon Comments:</a:t>
          </a:r>
          <a:r>
            <a:rPr lang="en-US" sz="1800" dirty="0">
              <a:sym typeface="Wingdings" panose="05000000000000000000" pitchFamily="2" charset="2"/>
            </a:rPr>
            <a:t> </a:t>
          </a:r>
          <a:r>
            <a:rPr lang="en-US" sz="1200" dirty="0">
              <a:hlinkClick xmlns:r="http://schemas.openxmlformats.org/officeDocument/2006/relationships" r:id="rId4"/>
            </a:rPr>
            <a:t>https://www.toyonassociates.com/2022/07/15/comments-on-proposed-cost-reporting-instructions/</a:t>
          </a:r>
          <a:endParaRPr lang="en-US" sz="1200" dirty="0"/>
        </a:p>
      </dgm:t>
    </dgm:pt>
    <dgm:pt modelId="{012D225D-5740-463F-B4A1-E34306E52AE0}" type="parTrans" cxnId="{14CB9026-F67C-4290-BC68-0EF6E46E0D7B}">
      <dgm:prSet/>
      <dgm:spPr/>
      <dgm:t>
        <a:bodyPr/>
        <a:lstStyle/>
        <a:p>
          <a:endParaRPr lang="en-US"/>
        </a:p>
      </dgm:t>
    </dgm:pt>
    <dgm:pt modelId="{0E3088A1-8A59-49EC-A2A8-E8C684102A84}" type="sibTrans" cxnId="{14CB9026-F67C-4290-BC68-0EF6E46E0D7B}">
      <dgm:prSet/>
      <dgm:spPr/>
      <dgm:t>
        <a:bodyPr/>
        <a:lstStyle/>
        <a:p>
          <a:endParaRPr lang="en-US"/>
        </a:p>
      </dgm:t>
    </dgm:pt>
    <dgm:pt modelId="{95F846E0-FD26-4AE0-B3A1-C505341FEE55}" type="pres">
      <dgm:prSet presAssocID="{C1C0EE72-CCFB-4742-86A0-16B372EA2C22}" presName="Name0" presStyleCnt="0">
        <dgm:presLayoutVars>
          <dgm:dir/>
          <dgm:animLvl val="lvl"/>
          <dgm:resizeHandles val="exact"/>
        </dgm:presLayoutVars>
      </dgm:prSet>
      <dgm:spPr/>
    </dgm:pt>
    <dgm:pt modelId="{153418F3-C27D-4996-B781-EDC135956C80}" type="pres">
      <dgm:prSet presAssocID="{5FD840E1-F2DD-4FAE-8C7B-007B85A8D814}" presName="composite" presStyleCnt="0"/>
      <dgm:spPr/>
    </dgm:pt>
    <dgm:pt modelId="{F5AF99B8-38F2-42F0-B717-2E7015DDF21E}" type="pres">
      <dgm:prSet presAssocID="{5FD840E1-F2DD-4FAE-8C7B-007B85A8D814}" presName="parTx" presStyleLbl="node1" presStyleIdx="0" presStyleCnt="3">
        <dgm:presLayoutVars>
          <dgm:chMax val="0"/>
          <dgm:chPref val="0"/>
          <dgm:bulletEnabled val="1"/>
        </dgm:presLayoutVars>
      </dgm:prSet>
      <dgm:spPr/>
    </dgm:pt>
    <dgm:pt modelId="{45E8FE0D-472F-4E89-B342-91FD05542476}" type="pres">
      <dgm:prSet presAssocID="{5FD840E1-F2DD-4FAE-8C7B-007B85A8D814}" presName="desTx" presStyleLbl="revTx" presStyleIdx="0" presStyleCnt="3" custLinFactNeighborX="5248" custLinFactNeighborY="1027">
        <dgm:presLayoutVars>
          <dgm:bulletEnabled val="1"/>
        </dgm:presLayoutVars>
      </dgm:prSet>
      <dgm:spPr/>
    </dgm:pt>
    <dgm:pt modelId="{45D7246C-E9AC-4B6C-89E9-94DF65373F5A}" type="pres">
      <dgm:prSet presAssocID="{2E4750F9-F470-4B5C-A950-8869713A3833}" presName="space" presStyleCnt="0"/>
      <dgm:spPr/>
    </dgm:pt>
    <dgm:pt modelId="{376C7B78-C274-4B7E-ABC4-DE3590A3485B}" type="pres">
      <dgm:prSet presAssocID="{2497A163-4323-44CF-B50D-09266D492309}" presName="composite" presStyleCnt="0"/>
      <dgm:spPr/>
    </dgm:pt>
    <dgm:pt modelId="{9450D38F-E18E-4942-A1DD-FFB4B5F429D2}" type="pres">
      <dgm:prSet presAssocID="{2497A163-4323-44CF-B50D-09266D492309}" presName="parTx" presStyleLbl="node1" presStyleIdx="1" presStyleCnt="3">
        <dgm:presLayoutVars>
          <dgm:chMax val="0"/>
          <dgm:chPref val="0"/>
          <dgm:bulletEnabled val="1"/>
        </dgm:presLayoutVars>
      </dgm:prSet>
      <dgm:spPr/>
    </dgm:pt>
    <dgm:pt modelId="{3646A5BA-2AC7-41D5-99DF-84B46A60335C}" type="pres">
      <dgm:prSet presAssocID="{2497A163-4323-44CF-B50D-09266D492309}" presName="desTx" presStyleLbl="revTx" presStyleIdx="1" presStyleCnt="3" custScaleX="120468" custLinFactNeighborX="10372">
        <dgm:presLayoutVars>
          <dgm:bulletEnabled val="1"/>
        </dgm:presLayoutVars>
      </dgm:prSet>
      <dgm:spPr/>
    </dgm:pt>
    <dgm:pt modelId="{D18493F1-1F43-4D22-A966-F9E82CA305F6}" type="pres">
      <dgm:prSet presAssocID="{DB1DCA1F-656D-4A61-B249-B93BCE2A8644}" presName="space" presStyleCnt="0"/>
      <dgm:spPr/>
    </dgm:pt>
    <dgm:pt modelId="{06F3D92E-47B4-4E7E-A0F3-52EB7DEBF83F}" type="pres">
      <dgm:prSet presAssocID="{1B539178-93E9-4F36-84C9-F5A14C9C02B4}" presName="composite" presStyleCnt="0"/>
      <dgm:spPr/>
    </dgm:pt>
    <dgm:pt modelId="{CA23FC81-D8F6-42B9-8D41-103E250C778B}" type="pres">
      <dgm:prSet presAssocID="{1B539178-93E9-4F36-84C9-F5A14C9C02B4}" presName="parTx" presStyleLbl="node1" presStyleIdx="2" presStyleCnt="3">
        <dgm:presLayoutVars>
          <dgm:chMax val="0"/>
          <dgm:chPref val="0"/>
          <dgm:bulletEnabled val="1"/>
        </dgm:presLayoutVars>
      </dgm:prSet>
      <dgm:spPr/>
    </dgm:pt>
    <dgm:pt modelId="{7AA0D8F8-817E-4B8F-A861-4B66536FD5C2}" type="pres">
      <dgm:prSet presAssocID="{1B539178-93E9-4F36-84C9-F5A14C9C02B4}" presName="desTx" presStyleLbl="revTx" presStyleIdx="2" presStyleCnt="3" custScaleX="132263" custLinFactNeighborX="7380" custLinFactNeighborY="-270">
        <dgm:presLayoutVars>
          <dgm:bulletEnabled val="1"/>
        </dgm:presLayoutVars>
      </dgm:prSet>
      <dgm:spPr/>
    </dgm:pt>
  </dgm:ptLst>
  <dgm:cxnLst>
    <dgm:cxn modelId="{8F32DE0E-7EA9-4276-863B-7311814A4A5D}" type="presOf" srcId="{E11D6F4E-2F5A-43E2-B8F2-09A50B830D4E}" destId="{7AA0D8F8-817E-4B8F-A861-4B66536FD5C2}" srcOrd="0" destOrd="1" presId="urn:microsoft.com/office/officeart/2005/8/layout/chevron1"/>
    <dgm:cxn modelId="{14CB9026-F67C-4290-BC68-0EF6E46E0D7B}" srcId="{2497A163-4323-44CF-B50D-09266D492309}" destId="{153763DC-5322-4DE3-B184-A29B4647EDCF}" srcOrd="1" destOrd="0" parTransId="{012D225D-5740-463F-B4A1-E34306E52AE0}" sibTransId="{0E3088A1-8A59-49EC-A2A8-E8C684102A84}"/>
    <dgm:cxn modelId="{89B5B02E-18A3-4F20-AF45-67254719BD97}" type="presOf" srcId="{C1C0EE72-CCFB-4742-86A0-16B372EA2C22}" destId="{95F846E0-FD26-4AE0-B3A1-C505341FEE55}" srcOrd="0" destOrd="0" presId="urn:microsoft.com/office/officeart/2005/8/layout/chevron1"/>
    <dgm:cxn modelId="{83008D2F-4B6D-45DA-BF54-9BD518F2DC99}" type="presOf" srcId="{896ACB2E-DB0C-4C9B-9862-A1048107D60F}" destId="{45E8FE0D-472F-4E89-B342-91FD05542476}" srcOrd="0" destOrd="1" presId="urn:microsoft.com/office/officeart/2005/8/layout/chevron1"/>
    <dgm:cxn modelId="{C3D06534-E013-49CF-8A07-21E000B815C5}" type="presOf" srcId="{514D1578-CBE7-431B-B24E-60E8D0DDF411}" destId="{3646A5BA-2AC7-41D5-99DF-84B46A60335C}" srcOrd="0" destOrd="0" presId="urn:microsoft.com/office/officeart/2005/8/layout/chevron1"/>
    <dgm:cxn modelId="{833F605C-69D0-4759-BFA1-802C8B1C5D37}" srcId="{5FD840E1-F2DD-4FAE-8C7B-007B85A8D814}" destId="{896ACB2E-DB0C-4C9B-9862-A1048107D60F}" srcOrd="1" destOrd="0" parTransId="{9371C838-2C4F-4B2B-98AB-8C34D11AD6A5}" sibTransId="{D3C6CDDF-3B00-4AAA-B8BB-FDA6DBBBA95B}"/>
    <dgm:cxn modelId="{44F4A15C-FF12-4D1B-A25E-5261CB6B6143}" srcId="{2497A163-4323-44CF-B50D-09266D492309}" destId="{B8FF81A8-AAB3-49D2-9797-5B1114D13591}" srcOrd="2" destOrd="0" parTransId="{5F7418F9-B3C0-4205-8E88-A4048D0EDF8F}" sibTransId="{7C6E03A1-7E2B-4D89-96CC-DD500FFA1617}"/>
    <dgm:cxn modelId="{975D1543-0A83-46C2-8EC4-0DB6E9658A0A}" srcId="{1B539178-93E9-4F36-84C9-F5A14C9C02B4}" destId="{E11D6F4E-2F5A-43E2-B8F2-09A50B830D4E}" srcOrd="1" destOrd="0" parTransId="{DFA31AFD-266E-4BD3-8CAB-27F41EC1FBE5}" sibTransId="{6A814E62-CC69-42E8-83C5-0146064CC2E3}"/>
    <dgm:cxn modelId="{766AEE4A-5368-4E71-BFF5-7EDDDCD36B91}" type="presOf" srcId="{2497A163-4323-44CF-B50D-09266D492309}" destId="{9450D38F-E18E-4942-A1DD-FFB4B5F429D2}" srcOrd="0" destOrd="0" presId="urn:microsoft.com/office/officeart/2005/8/layout/chevron1"/>
    <dgm:cxn modelId="{5C646288-1381-4723-BB43-B8BBB48A495D}" type="presOf" srcId="{153763DC-5322-4DE3-B184-A29B4647EDCF}" destId="{3646A5BA-2AC7-41D5-99DF-84B46A60335C}" srcOrd="0" destOrd="1" presId="urn:microsoft.com/office/officeart/2005/8/layout/chevron1"/>
    <dgm:cxn modelId="{FCB7938E-17E3-4EAB-AE02-154680A9A131}" type="presOf" srcId="{414141A9-09AE-40C2-977B-9D91E9252499}" destId="{7AA0D8F8-817E-4B8F-A861-4B66536FD5C2}" srcOrd="0" destOrd="0" presId="urn:microsoft.com/office/officeart/2005/8/layout/chevron1"/>
    <dgm:cxn modelId="{12F21498-156D-453B-BB19-BC32D6B51787}" srcId="{C1C0EE72-CCFB-4742-86A0-16B372EA2C22}" destId="{2497A163-4323-44CF-B50D-09266D492309}" srcOrd="1" destOrd="0" parTransId="{7E418E5F-65BC-49CC-9721-4E4924C1ECE8}" sibTransId="{DB1DCA1F-656D-4A61-B249-B93BCE2A8644}"/>
    <dgm:cxn modelId="{934BA7AB-5B0C-4898-B20A-95546CA14CDC}" srcId="{5FD840E1-F2DD-4FAE-8C7B-007B85A8D814}" destId="{EE31D1B2-F575-4D89-AE43-49DF169343F9}" srcOrd="0" destOrd="0" parTransId="{75A8EFA0-2677-4EDD-8575-69FE3ADEF758}" sibTransId="{44CD29B4-617D-4868-B389-BB3568AF82C9}"/>
    <dgm:cxn modelId="{D78A97AE-3321-417A-9E96-A7FD6048170B}" srcId="{C1C0EE72-CCFB-4742-86A0-16B372EA2C22}" destId="{5FD840E1-F2DD-4FAE-8C7B-007B85A8D814}" srcOrd="0" destOrd="0" parTransId="{90242C37-765D-4060-8544-D7D323D2A799}" sibTransId="{2E4750F9-F470-4B5C-A950-8869713A3833}"/>
    <dgm:cxn modelId="{17193BC0-21F9-465E-9B87-BD8EF7778ED8}" type="presOf" srcId="{EE31D1B2-F575-4D89-AE43-49DF169343F9}" destId="{45E8FE0D-472F-4E89-B342-91FD05542476}" srcOrd="0" destOrd="0" presId="urn:microsoft.com/office/officeart/2005/8/layout/chevron1"/>
    <dgm:cxn modelId="{56E077C1-DF74-47A5-8D74-4F018D67274E}" srcId="{C1C0EE72-CCFB-4742-86A0-16B372EA2C22}" destId="{1B539178-93E9-4F36-84C9-F5A14C9C02B4}" srcOrd="2" destOrd="0" parTransId="{97D32858-4694-4B6E-9379-050C1D5433F5}" sibTransId="{F39AA017-FEFD-498C-8B45-F5E3F4B59D7A}"/>
    <dgm:cxn modelId="{00D6A1D9-A063-434D-BA56-1D659BE71F12}" type="presOf" srcId="{5FD840E1-F2DD-4FAE-8C7B-007B85A8D814}" destId="{F5AF99B8-38F2-42F0-B717-2E7015DDF21E}" srcOrd="0" destOrd="0" presId="urn:microsoft.com/office/officeart/2005/8/layout/chevron1"/>
    <dgm:cxn modelId="{EC79F1DE-2C5D-4483-9CDA-90B68CCAD5F5}" srcId="{1B539178-93E9-4F36-84C9-F5A14C9C02B4}" destId="{414141A9-09AE-40C2-977B-9D91E9252499}" srcOrd="0" destOrd="0" parTransId="{C07A75E5-3C99-438D-8C53-42E94E59F5FF}" sibTransId="{43F5F62C-148F-45C2-9E36-356E6E7F094E}"/>
    <dgm:cxn modelId="{21E815DF-BC55-4AD0-98C2-E864B76ED380}" srcId="{2497A163-4323-44CF-B50D-09266D492309}" destId="{514D1578-CBE7-431B-B24E-60E8D0DDF411}" srcOrd="0" destOrd="0" parTransId="{F1ACFB7A-25EA-4D52-A084-8768AE5349C9}" sibTransId="{B920A2B2-DD34-4006-BDC4-902FAB452CD9}"/>
    <dgm:cxn modelId="{3C9D8EE8-F7B7-4278-9434-09B29209FF4C}" type="presOf" srcId="{1B539178-93E9-4F36-84C9-F5A14C9C02B4}" destId="{CA23FC81-D8F6-42B9-8D41-103E250C778B}" srcOrd="0" destOrd="0" presId="urn:microsoft.com/office/officeart/2005/8/layout/chevron1"/>
    <dgm:cxn modelId="{284EACFE-1C8A-4241-9CAD-B810E1B8905A}" type="presOf" srcId="{B8FF81A8-AAB3-49D2-9797-5B1114D13591}" destId="{3646A5BA-2AC7-41D5-99DF-84B46A60335C}" srcOrd="0" destOrd="2" presId="urn:microsoft.com/office/officeart/2005/8/layout/chevron1"/>
    <dgm:cxn modelId="{E7C04E21-4F37-4200-A164-47D7D8047E8F}" type="presParOf" srcId="{95F846E0-FD26-4AE0-B3A1-C505341FEE55}" destId="{153418F3-C27D-4996-B781-EDC135956C80}" srcOrd="0" destOrd="0" presId="urn:microsoft.com/office/officeart/2005/8/layout/chevron1"/>
    <dgm:cxn modelId="{678B2EE6-45D6-4AF4-92B6-8387AA8DE2A7}" type="presParOf" srcId="{153418F3-C27D-4996-B781-EDC135956C80}" destId="{F5AF99B8-38F2-42F0-B717-2E7015DDF21E}" srcOrd="0" destOrd="0" presId="urn:microsoft.com/office/officeart/2005/8/layout/chevron1"/>
    <dgm:cxn modelId="{A80E968E-C6FE-4F0C-A92A-0AE8A063661B}" type="presParOf" srcId="{153418F3-C27D-4996-B781-EDC135956C80}" destId="{45E8FE0D-472F-4E89-B342-91FD05542476}" srcOrd="1" destOrd="0" presId="urn:microsoft.com/office/officeart/2005/8/layout/chevron1"/>
    <dgm:cxn modelId="{CCC63BC9-B61F-442C-BD4D-07CCA233AC73}" type="presParOf" srcId="{95F846E0-FD26-4AE0-B3A1-C505341FEE55}" destId="{45D7246C-E9AC-4B6C-89E9-94DF65373F5A}" srcOrd="1" destOrd="0" presId="urn:microsoft.com/office/officeart/2005/8/layout/chevron1"/>
    <dgm:cxn modelId="{4F88878F-72D5-429D-A798-A6EF185A6A65}" type="presParOf" srcId="{95F846E0-FD26-4AE0-B3A1-C505341FEE55}" destId="{376C7B78-C274-4B7E-ABC4-DE3590A3485B}" srcOrd="2" destOrd="0" presId="urn:microsoft.com/office/officeart/2005/8/layout/chevron1"/>
    <dgm:cxn modelId="{865F0A1D-6332-43D8-966E-B4C303317C5F}" type="presParOf" srcId="{376C7B78-C274-4B7E-ABC4-DE3590A3485B}" destId="{9450D38F-E18E-4942-A1DD-FFB4B5F429D2}" srcOrd="0" destOrd="0" presId="urn:microsoft.com/office/officeart/2005/8/layout/chevron1"/>
    <dgm:cxn modelId="{380A8126-EB24-44B8-9572-FFA734257DAA}" type="presParOf" srcId="{376C7B78-C274-4B7E-ABC4-DE3590A3485B}" destId="{3646A5BA-2AC7-41D5-99DF-84B46A60335C}" srcOrd="1" destOrd="0" presId="urn:microsoft.com/office/officeart/2005/8/layout/chevron1"/>
    <dgm:cxn modelId="{DB1722B2-F5EA-4AA8-A7FB-28C157483404}" type="presParOf" srcId="{95F846E0-FD26-4AE0-B3A1-C505341FEE55}" destId="{D18493F1-1F43-4D22-A966-F9E82CA305F6}" srcOrd="3" destOrd="0" presId="urn:microsoft.com/office/officeart/2005/8/layout/chevron1"/>
    <dgm:cxn modelId="{1D812250-FE34-4B3F-B591-E699A6CB2EB8}" type="presParOf" srcId="{95F846E0-FD26-4AE0-B3A1-C505341FEE55}" destId="{06F3D92E-47B4-4E7E-A0F3-52EB7DEBF83F}" srcOrd="4" destOrd="0" presId="urn:microsoft.com/office/officeart/2005/8/layout/chevron1"/>
    <dgm:cxn modelId="{665E7157-C170-4CA0-910B-C579700624A7}" type="presParOf" srcId="{06F3D92E-47B4-4E7E-A0F3-52EB7DEBF83F}" destId="{CA23FC81-D8F6-42B9-8D41-103E250C778B}" srcOrd="0" destOrd="0" presId="urn:microsoft.com/office/officeart/2005/8/layout/chevron1"/>
    <dgm:cxn modelId="{A9729C37-EE6A-41AE-8A7B-131E4644AA7A}" type="presParOf" srcId="{06F3D92E-47B4-4E7E-A0F3-52EB7DEBF83F}" destId="{7AA0D8F8-817E-4B8F-A861-4B66536FD5C2}"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B8C4E6-E54A-4627-81FC-2C4A5C6B8869}"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093AA1C1-6111-4D80-B115-83414CD7D92D}">
      <dgm:prSet phldrT="[Text]" custT="1"/>
      <dgm:spPr/>
      <dgm:t>
        <a:bodyPr/>
        <a:lstStyle/>
        <a:p>
          <a:r>
            <a:rPr lang="en-US" sz="2400" b="1" u="sng" dirty="0"/>
            <a:t>Comment</a:t>
          </a:r>
        </a:p>
      </dgm:t>
    </dgm:pt>
    <dgm:pt modelId="{B0D7BD84-E649-4032-929E-609139FAB145}" type="parTrans" cxnId="{44D81153-7E41-4C3B-9EF4-DF02B44917D7}">
      <dgm:prSet/>
      <dgm:spPr/>
      <dgm:t>
        <a:bodyPr/>
        <a:lstStyle/>
        <a:p>
          <a:endParaRPr lang="en-US"/>
        </a:p>
      </dgm:t>
    </dgm:pt>
    <dgm:pt modelId="{F1814662-4389-48A5-B910-3BBB0D157D8A}" type="sibTrans" cxnId="{44D81153-7E41-4C3B-9EF4-DF02B44917D7}">
      <dgm:prSet/>
      <dgm:spPr/>
      <dgm:t>
        <a:bodyPr/>
        <a:lstStyle/>
        <a:p>
          <a:endParaRPr lang="en-US"/>
        </a:p>
      </dgm:t>
    </dgm:pt>
    <dgm:pt modelId="{508202A2-0D4E-4C8D-9A73-8AD38AB79A87}">
      <dgm:prSet phldrT="[Text]" custT="1"/>
      <dgm:spPr/>
      <dgm:t>
        <a:bodyPr/>
        <a:lstStyle/>
        <a:p>
          <a:r>
            <a:rPr lang="en-US" sz="2400" b="1" u="sng" dirty="0"/>
            <a:t>Response</a:t>
          </a:r>
        </a:p>
      </dgm:t>
    </dgm:pt>
    <dgm:pt modelId="{AA33116A-A82E-43CB-9EA6-A4EC9F20BDB1}" type="parTrans" cxnId="{796C6AD6-FA78-4C86-9E2F-33CC43B01477}">
      <dgm:prSet/>
      <dgm:spPr/>
      <dgm:t>
        <a:bodyPr/>
        <a:lstStyle/>
        <a:p>
          <a:endParaRPr lang="en-US"/>
        </a:p>
      </dgm:t>
    </dgm:pt>
    <dgm:pt modelId="{A7C40A41-EA82-4BC6-A688-B97EFC3F758F}" type="sibTrans" cxnId="{796C6AD6-FA78-4C86-9E2F-33CC43B01477}">
      <dgm:prSet/>
      <dgm:spPr/>
      <dgm:t>
        <a:bodyPr/>
        <a:lstStyle/>
        <a:p>
          <a:endParaRPr lang="en-US"/>
        </a:p>
      </dgm:t>
    </dgm:pt>
    <dgm:pt modelId="{EA526CFD-DBFF-4FEA-B366-5C8FB3504C0B}">
      <dgm:prSet custT="1"/>
      <dgm:spPr/>
      <dgm:t>
        <a:bodyPr/>
        <a:lstStyle/>
        <a:p>
          <a:pPr>
            <a:lnSpc>
              <a:spcPct val="110000"/>
            </a:lnSpc>
          </a:pPr>
          <a:r>
            <a:rPr lang="en-US" sz="2000" dirty="0"/>
            <a:t>Include amounts written off to charity care for any uninsured portion of an insured patient’s hospital stay, for </a:t>
          </a:r>
          <a:r>
            <a:rPr lang="en-US" sz="2000" b="1" u="sng" dirty="0"/>
            <a:t>any insured patient </a:t>
          </a:r>
          <a:r>
            <a:rPr lang="en-US" sz="2000" dirty="0"/>
            <a:t>who exhausted benefits, and for </a:t>
          </a:r>
          <a:r>
            <a:rPr lang="en-US" sz="2000" b="1" u="sng" dirty="0"/>
            <a:t>any non-covered services</a:t>
          </a:r>
          <a:r>
            <a:rPr lang="en-US" sz="2000" dirty="0"/>
            <a:t>.</a:t>
          </a:r>
        </a:p>
      </dgm:t>
    </dgm:pt>
    <dgm:pt modelId="{3DE6E0FC-9418-4728-8079-3E8619345DE6}" type="parTrans" cxnId="{C23FE821-36D2-4323-9C87-EABCD8E8FE08}">
      <dgm:prSet/>
      <dgm:spPr/>
      <dgm:t>
        <a:bodyPr/>
        <a:lstStyle/>
        <a:p>
          <a:endParaRPr lang="en-US"/>
        </a:p>
      </dgm:t>
    </dgm:pt>
    <dgm:pt modelId="{F74B2E54-8EAB-48BB-B005-09B01BA51D17}" type="sibTrans" cxnId="{C23FE821-36D2-4323-9C87-EABCD8E8FE08}">
      <dgm:prSet/>
      <dgm:spPr/>
      <dgm:t>
        <a:bodyPr/>
        <a:lstStyle/>
        <a:p>
          <a:endParaRPr lang="en-US"/>
        </a:p>
      </dgm:t>
    </dgm:pt>
    <dgm:pt modelId="{77449C97-1BE2-4364-80ED-13AE83880553}">
      <dgm:prSet custT="1"/>
      <dgm:spPr/>
      <dgm:t>
        <a:bodyPr/>
        <a:lstStyle/>
        <a:p>
          <a:r>
            <a:rPr lang="en-US" sz="2000" dirty="0"/>
            <a:t>We appreciate the comment and incorporated this revision in the instructions</a:t>
          </a:r>
        </a:p>
      </dgm:t>
    </dgm:pt>
    <dgm:pt modelId="{B56743EB-3C98-4130-8EF1-6083CFC3283F}" type="parTrans" cxnId="{8DD7BEE4-4E20-42F2-BD41-DFBA0A282348}">
      <dgm:prSet/>
      <dgm:spPr/>
      <dgm:t>
        <a:bodyPr/>
        <a:lstStyle/>
        <a:p>
          <a:endParaRPr lang="en-US"/>
        </a:p>
      </dgm:t>
    </dgm:pt>
    <dgm:pt modelId="{53CE9F59-EA27-4325-B9A9-2635AB7CB400}" type="sibTrans" cxnId="{8DD7BEE4-4E20-42F2-BD41-DFBA0A282348}">
      <dgm:prSet/>
      <dgm:spPr/>
      <dgm:t>
        <a:bodyPr/>
        <a:lstStyle/>
        <a:p>
          <a:endParaRPr lang="en-US"/>
        </a:p>
      </dgm:t>
    </dgm:pt>
    <dgm:pt modelId="{2F2F0DAB-F9B2-4905-AD70-E94DD3A59587}" type="pres">
      <dgm:prSet presAssocID="{C1B8C4E6-E54A-4627-81FC-2C4A5C6B8869}" presName="Name0" presStyleCnt="0">
        <dgm:presLayoutVars>
          <dgm:chMax/>
          <dgm:chPref/>
          <dgm:dir/>
        </dgm:presLayoutVars>
      </dgm:prSet>
      <dgm:spPr/>
    </dgm:pt>
    <dgm:pt modelId="{8F3147E7-A40C-4594-9D0C-ABD99DC16C2A}" type="pres">
      <dgm:prSet presAssocID="{093AA1C1-6111-4D80-B115-83414CD7D92D}" presName="parenttextcomposite" presStyleCnt="0"/>
      <dgm:spPr/>
    </dgm:pt>
    <dgm:pt modelId="{0AE4EC54-5599-4320-8C71-B72F1B079374}" type="pres">
      <dgm:prSet presAssocID="{093AA1C1-6111-4D80-B115-83414CD7D92D}" presName="parenttext" presStyleLbl="revTx" presStyleIdx="0" presStyleCnt="2">
        <dgm:presLayoutVars>
          <dgm:chMax/>
          <dgm:chPref val="2"/>
          <dgm:bulletEnabled val="1"/>
        </dgm:presLayoutVars>
      </dgm:prSet>
      <dgm:spPr/>
    </dgm:pt>
    <dgm:pt modelId="{F186D885-F166-4781-A370-1AB1E3BFAD81}" type="pres">
      <dgm:prSet presAssocID="{093AA1C1-6111-4D80-B115-83414CD7D92D}" presName="composite" presStyleCnt="0"/>
      <dgm:spPr/>
    </dgm:pt>
    <dgm:pt modelId="{DF8FB1BA-49F9-433B-84A3-7E47BAAD75B0}" type="pres">
      <dgm:prSet presAssocID="{093AA1C1-6111-4D80-B115-83414CD7D92D}" presName="chevron1" presStyleLbl="alignNode1" presStyleIdx="0" presStyleCnt="14"/>
      <dgm:spPr>
        <a:solidFill>
          <a:srgbClr val="004250"/>
        </a:solidFill>
        <a:ln>
          <a:solidFill>
            <a:srgbClr val="004250"/>
          </a:solidFill>
        </a:ln>
      </dgm:spPr>
    </dgm:pt>
    <dgm:pt modelId="{D7B33A4C-3FCE-4F55-8EBD-36115EC89004}" type="pres">
      <dgm:prSet presAssocID="{093AA1C1-6111-4D80-B115-83414CD7D92D}" presName="chevron2" presStyleLbl="alignNode1" presStyleIdx="1" presStyleCnt="14"/>
      <dgm:spPr>
        <a:solidFill>
          <a:schemeClr val="accent1">
            <a:lumMod val="20000"/>
            <a:lumOff val="80000"/>
          </a:schemeClr>
        </a:solidFill>
        <a:ln>
          <a:solidFill>
            <a:srgbClr val="004250"/>
          </a:solidFill>
        </a:ln>
      </dgm:spPr>
    </dgm:pt>
    <dgm:pt modelId="{6B7978A5-17F4-4EF7-8D0C-5F103EA7424B}" type="pres">
      <dgm:prSet presAssocID="{093AA1C1-6111-4D80-B115-83414CD7D92D}" presName="chevron3" presStyleLbl="alignNode1" presStyleIdx="2" presStyleCnt="14"/>
      <dgm:spPr>
        <a:solidFill>
          <a:srgbClr val="004250"/>
        </a:solidFill>
        <a:ln>
          <a:solidFill>
            <a:srgbClr val="004250"/>
          </a:solidFill>
        </a:ln>
      </dgm:spPr>
    </dgm:pt>
    <dgm:pt modelId="{A1F5FF5E-0C25-4EC8-ADF4-244B70077D45}" type="pres">
      <dgm:prSet presAssocID="{093AA1C1-6111-4D80-B115-83414CD7D92D}" presName="chevron4" presStyleLbl="alignNode1" presStyleIdx="3" presStyleCnt="14"/>
      <dgm:spPr>
        <a:solidFill>
          <a:schemeClr val="accent1">
            <a:lumMod val="20000"/>
            <a:lumOff val="80000"/>
          </a:schemeClr>
        </a:solidFill>
        <a:ln>
          <a:solidFill>
            <a:srgbClr val="004250"/>
          </a:solidFill>
        </a:ln>
      </dgm:spPr>
    </dgm:pt>
    <dgm:pt modelId="{D77E6C6F-54D5-4918-88DE-D584A92727B8}" type="pres">
      <dgm:prSet presAssocID="{093AA1C1-6111-4D80-B115-83414CD7D92D}" presName="chevron5" presStyleLbl="alignNode1" presStyleIdx="4" presStyleCnt="14"/>
      <dgm:spPr>
        <a:solidFill>
          <a:srgbClr val="004250"/>
        </a:solidFill>
        <a:ln>
          <a:solidFill>
            <a:srgbClr val="004250"/>
          </a:solidFill>
        </a:ln>
      </dgm:spPr>
    </dgm:pt>
    <dgm:pt modelId="{D298EEDB-4B1E-4975-B5BC-EBE7525A6267}" type="pres">
      <dgm:prSet presAssocID="{093AA1C1-6111-4D80-B115-83414CD7D92D}" presName="chevron6" presStyleLbl="alignNode1" presStyleIdx="5" presStyleCnt="14"/>
      <dgm:spPr>
        <a:solidFill>
          <a:schemeClr val="accent1">
            <a:lumMod val="20000"/>
            <a:lumOff val="80000"/>
          </a:schemeClr>
        </a:solidFill>
        <a:ln>
          <a:solidFill>
            <a:srgbClr val="004250"/>
          </a:solidFill>
        </a:ln>
      </dgm:spPr>
    </dgm:pt>
    <dgm:pt modelId="{B230F8EE-D70B-4EB9-90FB-14A1363591B5}" type="pres">
      <dgm:prSet presAssocID="{093AA1C1-6111-4D80-B115-83414CD7D92D}" presName="chevron7" presStyleLbl="alignNode1" presStyleIdx="6" presStyleCnt="14"/>
      <dgm:spPr>
        <a:solidFill>
          <a:srgbClr val="004250"/>
        </a:solidFill>
        <a:ln>
          <a:solidFill>
            <a:srgbClr val="004250"/>
          </a:solidFill>
        </a:ln>
      </dgm:spPr>
    </dgm:pt>
    <dgm:pt modelId="{113146A3-1280-4918-B380-FD1A42F50E82}" type="pres">
      <dgm:prSet presAssocID="{093AA1C1-6111-4D80-B115-83414CD7D92D}" presName="childtext" presStyleLbl="solidFgAcc1" presStyleIdx="0" presStyleCnt="2">
        <dgm:presLayoutVars>
          <dgm:chMax/>
          <dgm:chPref val="0"/>
          <dgm:bulletEnabled val="1"/>
        </dgm:presLayoutVars>
      </dgm:prSet>
      <dgm:spPr/>
    </dgm:pt>
    <dgm:pt modelId="{00809ACA-1215-488D-AE6F-B3A6442287CC}" type="pres">
      <dgm:prSet presAssocID="{F1814662-4389-48A5-B910-3BBB0D157D8A}" presName="sibTrans" presStyleCnt="0"/>
      <dgm:spPr/>
    </dgm:pt>
    <dgm:pt modelId="{5117A748-052C-409C-AF12-04F38632F8B2}" type="pres">
      <dgm:prSet presAssocID="{508202A2-0D4E-4C8D-9A73-8AD38AB79A87}" presName="parenttextcomposite" presStyleCnt="0"/>
      <dgm:spPr/>
    </dgm:pt>
    <dgm:pt modelId="{160FE5A2-6F23-493F-B651-D5D27F56CD49}" type="pres">
      <dgm:prSet presAssocID="{508202A2-0D4E-4C8D-9A73-8AD38AB79A87}" presName="parenttext" presStyleLbl="revTx" presStyleIdx="1" presStyleCnt="2">
        <dgm:presLayoutVars>
          <dgm:chMax/>
          <dgm:chPref val="2"/>
          <dgm:bulletEnabled val="1"/>
        </dgm:presLayoutVars>
      </dgm:prSet>
      <dgm:spPr/>
    </dgm:pt>
    <dgm:pt modelId="{0D7FE867-3A6A-4F28-8676-ABB730FE5B2D}" type="pres">
      <dgm:prSet presAssocID="{508202A2-0D4E-4C8D-9A73-8AD38AB79A87}" presName="composite" presStyleCnt="0"/>
      <dgm:spPr/>
    </dgm:pt>
    <dgm:pt modelId="{4D905A39-9CB8-4C95-8B0C-B9884447415F}" type="pres">
      <dgm:prSet presAssocID="{508202A2-0D4E-4C8D-9A73-8AD38AB79A87}" presName="chevron1" presStyleLbl="alignNode1" presStyleIdx="7" presStyleCnt="14"/>
      <dgm:spPr>
        <a:solidFill>
          <a:schemeClr val="accent1">
            <a:lumMod val="20000"/>
            <a:lumOff val="80000"/>
          </a:schemeClr>
        </a:solidFill>
        <a:ln>
          <a:solidFill>
            <a:srgbClr val="004250"/>
          </a:solidFill>
        </a:ln>
      </dgm:spPr>
    </dgm:pt>
    <dgm:pt modelId="{D389B784-5257-4796-A7AD-32D0FC35935B}" type="pres">
      <dgm:prSet presAssocID="{508202A2-0D4E-4C8D-9A73-8AD38AB79A87}" presName="chevron2" presStyleLbl="alignNode1" presStyleIdx="8" presStyleCnt="14"/>
      <dgm:spPr>
        <a:solidFill>
          <a:srgbClr val="004250"/>
        </a:solidFill>
        <a:ln>
          <a:solidFill>
            <a:srgbClr val="004250"/>
          </a:solidFill>
        </a:ln>
      </dgm:spPr>
    </dgm:pt>
    <dgm:pt modelId="{382D9645-A463-440F-A2AE-03CF5DE5F745}" type="pres">
      <dgm:prSet presAssocID="{508202A2-0D4E-4C8D-9A73-8AD38AB79A87}" presName="chevron3" presStyleLbl="alignNode1" presStyleIdx="9" presStyleCnt="14"/>
      <dgm:spPr>
        <a:solidFill>
          <a:schemeClr val="accent1">
            <a:lumMod val="20000"/>
            <a:lumOff val="80000"/>
          </a:schemeClr>
        </a:solidFill>
        <a:ln>
          <a:solidFill>
            <a:srgbClr val="004250"/>
          </a:solidFill>
        </a:ln>
      </dgm:spPr>
    </dgm:pt>
    <dgm:pt modelId="{314523DE-F8CF-44DB-A6E5-9C8919541E18}" type="pres">
      <dgm:prSet presAssocID="{508202A2-0D4E-4C8D-9A73-8AD38AB79A87}" presName="chevron4" presStyleLbl="alignNode1" presStyleIdx="10" presStyleCnt="14"/>
      <dgm:spPr>
        <a:solidFill>
          <a:srgbClr val="004250"/>
        </a:solidFill>
        <a:ln>
          <a:solidFill>
            <a:srgbClr val="004250"/>
          </a:solidFill>
        </a:ln>
      </dgm:spPr>
    </dgm:pt>
    <dgm:pt modelId="{50C04F7A-1247-4897-8863-F4D37AE12AE5}" type="pres">
      <dgm:prSet presAssocID="{508202A2-0D4E-4C8D-9A73-8AD38AB79A87}" presName="chevron5" presStyleLbl="alignNode1" presStyleIdx="11" presStyleCnt="14"/>
      <dgm:spPr>
        <a:solidFill>
          <a:schemeClr val="accent1">
            <a:lumMod val="20000"/>
            <a:lumOff val="80000"/>
          </a:schemeClr>
        </a:solidFill>
        <a:ln>
          <a:solidFill>
            <a:srgbClr val="004250"/>
          </a:solidFill>
        </a:ln>
      </dgm:spPr>
    </dgm:pt>
    <dgm:pt modelId="{62A0ECE7-5AEC-402A-8BBD-CEADE7A995C6}" type="pres">
      <dgm:prSet presAssocID="{508202A2-0D4E-4C8D-9A73-8AD38AB79A87}" presName="chevron6" presStyleLbl="alignNode1" presStyleIdx="12" presStyleCnt="14"/>
      <dgm:spPr>
        <a:solidFill>
          <a:srgbClr val="004250"/>
        </a:solidFill>
        <a:ln>
          <a:solidFill>
            <a:srgbClr val="004250"/>
          </a:solidFill>
        </a:ln>
      </dgm:spPr>
    </dgm:pt>
    <dgm:pt modelId="{5458DEB4-CD79-4BF5-858D-A8589B53F49C}" type="pres">
      <dgm:prSet presAssocID="{508202A2-0D4E-4C8D-9A73-8AD38AB79A87}" presName="chevron7" presStyleLbl="alignNode1" presStyleIdx="13" presStyleCnt="14"/>
      <dgm:spPr>
        <a:solidFill>
          <a:schemeClr val="accent1">
            <a:lumMod val="20000"/>
            <a:lumOff val="80000"/>
          </a:schemeClr>
        </a:solidFill>
        <a:ln>
          <a:solidFill>
            <a:srgbClr val="004250"/>
          </a:solidFill>
        </a:ln>
      </dgm:spPr>
    </dgm:pt>
    <dgm:pt modelId="{15B2AB64-81C2-4F14-8EE9-7AB1BC9A10FF}" type="pres">
      <dgm:prSet presAssocID="{508202A2-0D4E-4C8D-9A73-8AD38AB79A87}" presName="childtext" presStyleLbl="solidFgAcc1" presStyleIdx="1" presStyleCnt="2">
        <dgm:presLayoutVars>
          <dgm:chMax/>
          <dgm:chPref val="0"/>
          <dgm:bulletEnabled val="1"/>
        </dgm:presLayoutVars>
      </dgm:prSet>
      <dgm:spPr/>
    </dgm:pt>
  </dgm:ptLst>
  <dgm:cxnLst>
    <dgm:cxn modelId="{C23FE821-36D2-4323-9C87-EABCD8E8FE08}" srcId="{093AA1C1-6111-4D80-B115-83414CD7D92D}" destId="{EA526CFD-DBFF-4FEA-B366-5C8FB3504C0B}" srcOrd="0" destOrd="0" parTransId="{3DE6E0FC-9418-4728-8079-3E8619345DE6}" sibTransId="{F74B2E54-8EAB-48BB-B005-09B01BA51D17}"/>
    <dgm:cxn modelId="{27C6E431-E3A6-4E9F-AD73-E0479A2D6A36}" type="presOf" srcId="{77449C97-1BE2-4364-80ED-13AE83880553}" destId="{15B2AB64-81C2-4F14-8EE9-7AB1BC9A10FF}" srcOrd="0" destOrd="0" presId="urn:microsoft.com/office/officeart/2008/layout/VerticalAccentList"/>
    <dgm:cxn modelId="{77F5FA46-202D-43CF-9D1D-8D4F67263B1C}" type="presOf" srcId="{C1B8C4E6-E54A-4627-81FC-2C4A5C6B8869}" destId="{2F2F0DAB-F9B2-4905-AD70-E94DD3A59587}" srcOrd="0" destOrd="0" presId="urn:microsoft.com/office/officeart/2008/layout/VerticalAccentList"/>
    <dgm:cxn modelId="{44D81153-7E41-4C3B-9EF4-DF02B44917D7}" srcId="{C1B8C4E6-E54A-4627-81FC-2C4A5C6B8869}" destId="{093AA1C1-6111-4D80-B115-83414CD7D92D}" srcOrd="0" destOrd="0" parTransId="{B0D7BD84-E649-4032-929E-609139FAB145}" sibTransId="{F1814662-4389-48A5-B910-3BBB0D157D8A}"/>
    <dgm:cxn modelId="{29339085-4E3D-4797-8B3F-388539958118}" type="presOf" srcId="{093AA1C1-6111-4D80-B115-83414CD7D92D}" destId="{0AE4EC54-5599-4320-8C71-B72F1B079374}" srcOrd="0" destOrd="0" presId="urn:microsoft.com/office/officeart/2008/layout/VerticalAccentList"/>
    <dgm:cxn modelId="{9D72A8D0-3F9D-4418-98D0-79F0F975EA89}" type="presOf" srcId="{508202A2-0D4E-4C8D-9A73-8AD38AB79A87}" destId="{160FE5A2-6F23-493F-B651-D5D27F56CD49}" srcOrd="0" destOrd="0" presId="urn:microsoft.com/office/officeart/2008/layout/VerticalAccentList"/>
    <dgm:cxn modelId="{796C6AD6-FA78-4C86-9E2F-33CC43B01477}" srcId="{C1B8C4E6-E54A-4627-81FC-2C4A5C6B8869}" destId="{508202A2-0D4E-4C8D-9A73-8AD38AB79A87}" srcOrd="1" destOrd="0" parTransId="{AA33116A-A82E-43CB-9EA6-A4EC9F20BDB1}" sibTransId="{A7C40A41-EA82-4BC6-A688-B97EFC3F758F}"/>
    <dgm:cxn modelId="{8DD7BEE4-4E20-42F2-BD41-DFBA0A282348}" srcId="{508202A2-0D4E-4C8D-9A73-8AD38AB79A87}" destId="{77449C97-1BE2-4364-80ED-13AE83880553}" srcOrd="0" destOrd="0" parTransId="{B56743EB-3C98-4130-8EF1-6083CFC3283F}" sibTransId="{53CE9F59-EA27-4325-B9A9-2635AB7CB400}"/>
    <dgm:cxn modelId="{4C7A9EEE-C748-4530-A1B8-63E5BC5E0BF8}" type="presOf" srcId="{EA526CFD-DBFF-4FEA-B366-5C8FB3504C0B}" destId="{113146A3-1280-4918-B380-FD1A42F50E82}" srcOrd="0" destOrd="0" presId="urn:microsoft.com/office/officeart/2008/layout/VerticalAccentList"/>
    <dgm:cxn modelId="{FF909896-05F1-4E91-8E16-FC211CDC5559}" type="presParOf" srcId="{2F2F0DAB-F9B2-4905-AD70-E94DD3A59587}" destId="{8F3147E7-A40C-4594-9D0C-ABD99DC16C2A}" srcOrd="0" destOrd="0" presId="urn:microsoft.com/office/officeart/2008/layout/VerticalAccentList"/>
    <dgm:cxn modelId="{3CC3C4A5-C2CA-471E-B3D2-219004A020A8}" type="presParOf" srcId="{8F3147E7-A40C-4594-9D0C-ABD99DC16C2A}" destId="{0AE4EC54-5599-4320-8C71-B72F1B079374}" srcOrd="0" destOrd="0" presId="urn:microsoft.com/office/officeart/2008/layout/VerticalAccentList"/>
    <dgm:cxn modelId="{C0480318-41BD-4094-AA19-1FA1971D840A}" type="presParOf" srcId="{2F2F0DAB-F9B2-4905-AD70-E94DD3A59587}" destId="{F186D885-F166-4781-A370-1AB1E3BFAD81}" srcOrd="1" destOrd="0" presId="urn:microsoft.com/office/officeart/2008/layout/VerticalAccentList"/>
    <dgm:cxn modelId="{A6E225C3-50C5-4BCB-9583-76B574D88185}" type="presParOf" srcId="{F186D885-F166-4781-A370-1AB1E3BFAD81}" destId="{DF8FB1BA-49F9-433B-84A3-7E47BAAD75B0}" srcOrd="0" destOrd="0" presId="urn:microsoft.com/office/officeart/2008/layout/VerticalAccentList"/>
    <dgm:cxn modelId="{DAD8B103-8AF4-4274-B886-A7E999CFBBBA}" type="presParOf" srcId="{F186D885-F166-4781-A370-1AB1E3BFAD81}" destId="{D7B33A4C-3FCE-4F55-8EBD-36115EC89004}" srcOrd="1" destOrd="0" presId="urn:microsoft.com/office/officeart/2008/layout/VerticalAccentList"/>
    <dgm:cxn modelId="{143FAF0E-D2D8-4EAB-B9AB-94100BCD84A1}" type="presParOf" srcId="{F186D885-F166-4781-A370-1AB1E3BFAD81}" destId="{6B7978A5-17F4-4EF7-8D0C-5F103EA7424B}" srcOrd="2" destOrd="0" presId="urn:microsoft.com/office/officeart/2008/layout/VerticalAccentList"/>
    <dgm:cxn modelId="{9AAC4C5B-EE30-4FE0-A689-80B682563226}" type="presParOf" srcId="{F186D885-F166-4781-A370-1AB1E3BFAD81}" destId="{A1F5FF5E-0C25-4EC8-ADF4-244B70077D45}" srcOrd="3" destOrd="0" presId="urn:microsoft.com/office/officeart/2008/layout/VerticalAccentList"/>
    <dgm:cxn modelId="{F3880C29-B2C3-4377-97C0-393A13CC8CB3}" type="presParOf" srcId="{F186D885-F166-4781-A370-1AB1E3BFAD81}" destId="{D77E6C6F-54D5-4918-88DE-D584A92727B8}" srcOrd="4" destOrd="0" presId="urn:microsoft.com/office/officeart/2008/layout/VerticalAccentList"/>
    <dgm:cxn modelId="{6D5578E8-3F3C-4B77-AA13-208BCFBF14C0}" type="presParOf" srcId="{F186D885-F166-4781-A370-1AB1E3BFAD81}" destId="{D298EEDB-4B1E-4975-B5BC-EBE7525A6267}" srcOrd="5" destOrd="0" presId="urn:microsoft.com/office/officeart/2008/layout/VerticalAccentList"/>
    <dgm:cxn modelId="{F60590F9-955C-4A7B-A804-3A6A018AAAC0}" type="presParOf" srcId="{F186D885-F166-4781-A370-1AB1E3BFAD81}" destId="{B230F8EE-D70B-4EB9-90FB-14A1363591B5}" srcOrd="6" destOrd="0" presId="urn:microsoft.com/office/officeart/2008/layout/VerticalAccentList"/>
    <dgm:cxn modelId="{EF1CD385-B4D0-4FAF-BAC0-CCFD67D43876}" type="presParOf" srcId="{F186D885-F166-4781-A370-1AB1E3BFAD81}" destId="{113146A3-1280-4918-B380-FD1A42F50E82}" srcOrd="7" destOrd="0" presId="urn:microsoft.com/office/officeart/2008/layout/VerticalAccentList"/>
    <dgm:cxn modelId="{6CB5E265-493E-421E-8B46-4A26E6A567CA}" type="presParOf" srcId="{2F2F0DAB-F9B2-4905-AD70-E94DD3A59587}" destId="{00809ACA-1215-488D-AE6F-B3A6442287CC}" srcOrd="2" destOrd="0" presId="urn:microsoft.com/office/officeart/2008/layout/VerticalAccentList"/>
    <dgm:cxn modelId="{971FA16E-01D8-4F88-AFED-8F46B504EE79}" type="presParOf" srcId="{2F2F0DAB-F9B2-4905-AD70-E94DD3A59587}" destId="{5117A748-052C-409C-AF12-04F38632F8B2}" srcOrd="3" destOrd="0" presId="urn:microsoft.com/office/officeart/2008/layout/VerticalAccentList"/>
    <dgm:cxn modelId="{BDE96AEF-74D9-4FAA-B43B-E860A25EB3AF}" type="presParOf" srcId="{5117A748-052C-409C-AF12-04F38632F8B2}" destId="{160FE5A2-6F23-493F-B651-D5D27F56CD49}" srcOrd="0" destOrd="0" presId="urn:microsoft.com/office/officeart/2008/layout/VerticalAccentList"/>
    <dgm:cxn modelId="{1DC74E9A-FBB1-46FB-AEBD-BC53B95673EC}" type="presParOf" srcId="{2F2F0DAB-F9B2-4905-AD70-E94DD3A59587}" destId="{0D7FE867-3A6A-4F28-8676-ABB730FE5B2D}" srcOrd="4" destOrd="0" presId="urn:microsoft.com/office/officeart/2008/layout/VerticalAccentList"/>
    <dgm:cxn modelId="{D77E514A-3A32-4BCD-95B3-00FD287DE22C}" type="presParOf" srcId="{0D7FE867-3A6A-4F28-8676-ABB730FE5B2D}" destId="{4D905A39-9CB8-4C95-8B0C-B9884447415F}" srcOrd="0" destOrd="0" presId="urn:microsoft.com/office/officeart/2008/layout/VerticalAccentList"/>
    <dgm:cxn modelId="{D7B96097-B865-4115-BCBB-308BC8B793B9}" type="presParOf" srcId="{0D7FE867-3A6A-4F28-8676-ABB730FE5B2D}" destId="{D389B784-5257-4796-A7AD-32D0FC35935B}" srcOrd="1" destOrd="0" presId="urn:microsoft.com/office/officeart/2008/layout/VerticalAccentList"/>
    <dgm:cxn modelId="{0626AAEB-E588-4EC6-B7D9-4B212AE496D5}" type="presParOf" srcId="{0D7FE867-3A6A-4F28-8676-ABB730FE5B2D}" destId="{382D9645-A463-440F-A2AE-03CF5DE5F745}" srcOrd="2" destOrd="0" presId="urn:microsoft.com/office/officeart/2008/layout/VerticalAccentList"/>
    <dgm:cxn modelId="{47D43D47-1E33-4501-8B29-EEBEC431283F}" type="presParOf" srcId="{0D7FE867-3A6A-4F28-8676-ABB730FE5B2D}" destId="{314523DE-F8CF-44DB-A6E5-9C8919541E18}" srcOrd="3" destOrd="0" presId="urn:microsoft.com/office/officeart/2008/layout/VerticalAccentList"/>
    <dgm:cxn modelId="{F70D9542-8DD6-4E82-AEE6-D94019B8928D}" type="presParOf" srcId="{0D7FE867-3A6A-4F28-8676-ABB730FE5B2D}" destId="{50C04F7A-1247-4897-8863-F4D37AE12AE5}" srcOrd="4" destOrd="0" presId="urn:microsoft.com/office/officeart/2008/layout/VerticalAccentList"/>
    <dgm:cxn modelId="{F42A285A-0185-4AC5-AA07-CA7C00DD2D22}" type="presParOf" srcId="{0D7FE867-3A6A-4F28-8676-ABB730FE5B2D}" destId="{62A0ECE7-5AEC-402A-8BBD-CEADE7A995C6}" srcOrd="5" destOrd="0" presId="urn:microsoft.com/office/officeart/2008/layout/VerticalAccentList"/>
    <dgm:cxn modelId="{1056A7BF-0D24-4DF2-B948-D5E0F69F207B}" type="presParOf" srcId="{0D7FE867-3A6A-4F28-8676-ABB730FE5B2D}" destId="{5458DEB4-CD79-4BF5-858D-A8589B53F49C}" srcOrd="6" destOrd="0" presId="urn:microsoft.com/office/officeart/2008/layout/VerticalAccentList"/>
    <dgm:cxn modelId="{79777DE2-85FB-4ABC-B37B-B732E4F0D053}" type="presParOf" srcId="{0D7FE867-3A6A-4F28-8676-ABB730FE5B2D}" destId="{15B2AB64-81C2-4F14-8EE9-7AB1BC9A10FF}"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3F8C11-C311-40C1-8ECF-D508E039D50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43146FEA-7873-4D2E-B455-113137D8C522}">
      <dgm:prSet phldrT="[Text]" custT="1"/>
      <dgm:spPr/>
      <dgm:t>
        <a:bodyPr/>
        <a:lstStyle/>
        <a:p>
          <a:pPr>
            <a:lnSpc>
              <a:spcPct val="110000"/>
            </a:lnSpc>
          </a:pPr>
          <a:r>
            <a:rPr lang="en-US" sz="2000" b="1" dirty="0"/>
            <a:t>Patient Healthcare Information (PHI)</a:t>
          </a:r>
        </a:p>
      </dgm:t>
    </dgm:pt>
    <dgm:pt modelId="{C7F2C0A2-0239-4BCA-A2FE-7E84EC51A4E6}" type="parTrans" cxnId="{4C7549F2-B4BD-420E-B42C-9CE813D3489C}">
      <dgm:prSet/>
      <dgm:spPr/>
      <dgm:t>
        <a:bodyPr/>
        <a:lstStyle/>
        <a:p>
          <a:endParaRPr lang="en-US"/>
        </a:p>
      </dgm:t>
    </dgm:pt>
    <dgm:pt modelId="{0EAA0C70-5178-4571-8D02-1F88D551D11A}" type="sibTrans" cxnId="{4C7549F2-B4BD-420E-B42C-9CE813D3489C}">
      <dgm:prSet/>
      <dgm:spPr/>
      <dgm:t>
        <a:bodyPr/>
        <a:lstStyle/>
        <a:p>
          <a:endParaRPr lang="en-US"/>
        </a:p>
      </dgm:t>
    </dgm:pt>
    <dgm:pt modelId="{8872C707-DF2E-487C-81DA-CC5F9EC1E5E2}">
      <dgm:prSet phldrT="[Text]" custT="1"/>
      <dgm:spPr>
        <a:solidFill>
          <a:schemeClr val="accent1">
            <a:lumMod val="20000"/>
            <a:lumOff val="80000"/>
          </a:schemeClr>
        </a:solidFill>
        <a:ln>
          <a:solidFill>
            <a:srgbClr val="004250"/>
          </a:solidFill>
        </a:ln>
      </dgm:spPr>
      <dgm:t>
        <a:bodyPr/>
        <a:lstStyle/>
        <a:p>
          <a:pPr>
            <a:lnSpc>
              <a:spcPct val="110000"/>
            </a:lnSpc>
          </a:pPr>
          <a:r>
            <a:rPr lang="en-US" sz="2000" b="1" dirty="0">
              <a:solidFill>
                <a:schemeClr val="tx1"/>
              </a:solidFill>
            </a:rPr>
            <a:t>Comment to CMS: Remove PHI</a:t>
          </a:r>
        </a:p>
      </dgm:t>
    </dgm:pt>
    <dgm:pt modelId="{68D905F6-74E6-4A85-8C30-9A1D041A7E66}" type="parTrans" cxnId="{BF8D5D10-8925-4C82-87D1-4657318C7248}">
      <dgm:prSet/>
      <dgm:spPr/>
      <dgm:t>
        <a:bodyPr/>
        <a:lstStyle/>
        <a:p>
          <a:endParaRPr lang="en-US"/>
        </a:p>
      </dgm:t>
    </dgm:pt>
    <dgm:pt modelId="{0261FED8-9555-41BB-A913-BEAB83C5E37A}" type="sibTrans" cxnId="{BF8D5D10-8925-4C82-87D1-4657318C7248}">
      <dgm:prSet/>
      <dgm:spPr/>
      <dgm:t>
        <a:bodyPr/>
        <a:lstStyle/>
        <a:p>
          <a:endParaRPr lang="en-US"/>
        </a:p>
      </dgm:t>
    </dgm:pt>
    <dgm:pt modelId="{240378DE-2343-4A9D-B001-FDBACDFFE2D5}">
      <dgm:prSet phldrT="[Text]" custT="1"/>
      <dgm:spPr/>
      <dgm:t>
        <a:bodyPr/>
        <a:lstStyle/>
        <a:p>
          <a:pPr>
            <a:lnSpc>
              <a:spcPct val="110000"/>
            </a:lnSpc>
            <a:spcAft>
              <a:spcPts val="300"/>
            </a:spcAft>
          </a:pPr>
          <a:r>
            <a:rPr lang="en-US" sz="2000" b="1" dirty="0"/>
            <a:t>Coinsurance, Copays and Deductibles (D&amp;C) </a:t>
          </a:r>
        </a:p>
        <a:p>
          <a:pPr>
            <a:lnSpc>
              <a:spcPct val="110000"/>
            </a:lnSpc>
            <a:spcAft>
              <a:spcPts val="300"/>
            </a:spcAft>
          </a:pPr>
          <a:r>
            <a:rPr lang="en-US" sz="2000" b="1" dirty="0"/>
            <a:t>(Col. 11)</a:t>
          </a:r>
        </a:p>
      </dgm:t>
    </dgm:pt>
    <dgm:pt modelId="{A58CDB71-79C1-432A-AD21-3DAC18444B80}" type="parTrans" cxnId="{F363F1B6-C85D-4BB3-94D6-36CA7E71B0A4}">
      <dgm:prSet/>
      <dgm:spPr/>
      <dgm:t>
        <a:bodyPr/>
        <a:lstStyle/>
        <a:p>
          <a:endParaRPr lang="en-US"/>
        </a:p>
      </dgm:t>
    </dgm:pt>
    <dgm:pt modelId="{5B3BFCFE-B83E-41DD-86E0-42ED188B4826}" type="sibTrans" cxnId="{F363F1B6-C85D-4BB3-94D6-36CA7E71B0A4}">
      <dgm:prSet/>
      <dgm:spPr/>
      <dgm:t>
        <a:bodyPr/>
        <a:lstStyle/>
        <a:p>
          <a:endParaRPr lang="en-US"/>
        </a:p>
      </dgm:t>
    </dgm:pt>
    <dgm:pt modelId="{402B3AF8-1514-4B1F-915C-654793943194}">
      <dgm:prSet phldrT="[Text]" custT="1"/>
      <dgm:spPr>
        <a:solidFill>
          <a:srgbClr val="004250"/>
        </a:solidFill>
        <a:ln>
          <a:solidFill>
            <a:srgbClr val="004250"/>
          </a:solidFill>
        </a:ln>
      </dgm:spPr>
      <dgm:t>
        <a:bodyPr/>
        <a:lstStyle/>
        <a:p>
          <a:pPr>
            <a:lnSpc>
              <a:spcPct val="110000"/>
            </a:lnSpc>
          </a:pPr>
          <a:r>
            <a:rPr lang="en-US" sz="2000" b="1" dirty="0">
              <a:solidFill>
                <a:schemeClr val="bg1"/>
              </a:solidFill>
            </a:rPr>
            <a:t>Cleanest when amts tie to Worksheet S-10 Line 20, Column 2</a:t>
          </a:r>
        </a:p>
      </dgm:t>
    </dgm:pt>
    <dgm:pt modelId="{9A4F64B0-621E-4194-92E9-C3037B067D07}" type="parTrans" cxnId="{240E057B-2993-4D03-9D8A-0DA4E235DA7F}">
      <dgm:prSet/>
      <dgm:spPr/>
      <dgm:t>
        <a:bodyPr/>
        <a:lstStyle/>
        <a:p>
          <a:endParaRPr lang="en-US"/>
        </a:p>
      </dgm:t>
    </dgm:pt>
    <dgm:pt modelId="{76048DC1-BEF9-41EC-B24F-7F33EFB5C901}" type="sibTrans" cxnId="{240E057B-2993-4D03-9D8A-0DA4E235DA7F}">
      <dgm:prSet/>
      <dgm:spPr/>
      <dgm:t>
        <a:bodyPr/>
        <a:lstStyle/>
        <a:p>
          <a:endParaRPr lang="en-US"/>
        </a:p>
      </dgm:t>
    </dgm:pt>
    <dgm:pt modelId="{4F08B1AF-D8C6-4EC0-85E2-95E772B127BA}">
      <dgm:prSet phldrT="[Text]" custT="1"/>
      <dgm:spPr/>
      <dgm:t>
        <a:bodyPr/>
        <a:lstStyle/>
        <a:p>
          <a:pPr>
            <a:lnSpc>
              <a:spcPct val="110000"/>
            </a:lnSpc>
            <a:spcAft>
              <a:spcPts val="300"/>
            </a:spcAft>
          </a:pPr>
          <a:r>
            <a:rPr lang="en-US" sz="2000" b="1" dirty="0"/>
            <a:t>Insured Contractual Allowance (C/A) </a:t>
          </a:r>
        </a:p>
        <a:p>
          <a:pPr>
            <a:lnSpc>
              <a:spcPct val="110000"/>
            </a:lnSpc>
            <a:spcAft>
              <a:spcPts val="300"/>
            </a:spcAft>
          </a:pPr>
          <a:r>
            <a:rPr lang="en-US" sz="2000" b="1" dirty="0"/>
            <a:t>(Col. 13)</a:t>
          </a:r>
        </a:p>
      </dgm:t>
    </dgm:pt>
    <dgm:pt modelId="{23555E9B-99E1-4187-AA07-900A6524F588}" type="parTrans" cxnId="{666C41A5-B97C-4AA4-BB77-9AD952DF48F7}">
      <dgm:prSet/>
      <dgm:spPr/>
      <dgm:t>
        <a:bodyPr/>
        <a:lstStyle/>
        <a:p>
          <a:endParaRPr lang="en-US"/>
        </a:p>
      </dgm:t>
    </dgm:pt>
    <dgm:pt modelId="{24E17E2C-3CEF-4CB0-8A7A-AB79127D1B33}" type="sibTrans" cxnId="{666C41A5-B97C-4AA4-BB77-9AD952DF48F7}">
      <dgm:prSet/>
      <dgm:spPr/>
      <dgm:t>
        <a:bodyPr/>
        <a:lstStyle/>
        <a:p>
          <a:endParaRPr lang="en-US"/>
        </a:p>
      </dgm:t>
    </dgm:pt>
    <dgm:pt modelId="{CC8D32D7-FE77-49B5-B254-55DA0F84C573}">
      <dgm:prSet phldrT="[Text]" custT="1"/>
      <dgm:spPr>
        <a:solidFill>
          <a:schemeClr val="accent1">
            <a:lumMod val="20000"/>
            <a:lumOff val="80000"/>
          </a:schemeClr>
        </a:solidFill>
        <a:ln>
          <a:solidFill>
            <a:srgbClr val="004250"/>
          </a:solidFill>
        </a:ln>
      </dgm:spPr>
      <dgm:t>
        <a:bodyPr/>
        <a:lstStyle/>
        <a:p>
          <a:pPr>
            <a:lnSpc>
              <a:spcPct val="110000"/>
            </a:lnSpc>
          </a:pPr>
          <a:r>
            <a:rPr lang="en-US" sz="2000" b="1" dirty="0">
              <a:solidFill>
                <a:schemeClr val="tx1"/>
              </a:solidFill>
            </a:rPr>
            <a:t>Include a workpaper note what is included or excluded as the C/A amt (due not report in this column for uninsured patients).  </a:t>
          </a:r>
          <a:r>
            <a:rPr lang="en-US" sz="2000" b="1" dirty="0">
              <a:solidFill>
                <a:srgbClr val="DB651B"/>
              </a:solidFill>
            </a:rPr>
            <a:t>Do not use a C/A code to write-off non-covered and denied charges.   </a:t>
          </a:r>
          <a:r>
            <a:rPr lang="en-US" sz="2000" dirty="0">
              <a:solidFill>
                <a:srgbClr val="DB651B"/>
              </a:solidFill>
            </a:rPr>
            <a:t> </a:t>
          </a:r>
        </a:p>
      </dgm:t>
    </dgm:pt>
    <dgm:pt modelId="{BA3F22A7-3E12-488D-8A06-745AC81B56BB}" type="parTrans" cxnId="{8CC3A4D8-76F2-4745-BEBB-DFEE3EE84B38}">
      <dgm:prSet/>
      <dgm:spPr/>
      <dgm:t>
        <a:bodyPr/>
        <a:lstStyle/>
        <a:p>
          <a:endParaRPr lang="en-US"/>
        </a:p>
      </dgm:t>
    </dgm:pt>
    <dgm:pt modelId="{81E74955-F231-4673-8789-6C3F5A3D71AA}" type="sibTrans" cxnId="{8CC3A4D8-76F2-4745-BEBB-DFEE3EE84B38}">
      <dgm:prSet/>
      <dgm:spPr/>
      <dgm:t>
        <a:bodyPr/>
        <a:lstStyle/>
        <a:p>
          <a:endParaRPr lang="en-US"/>
        </a:p>
      </dgm:t>
    </dgm:pt>
    <dgm:pt modelId="{239BC111-A513-473A-920D-0374FE9B46CD}">
      <dgm:prSet phldrT="[Text]" custT="1"/>
      <dgm:spPr>
        <a:solidFill>
          <a:srgbClr val="004250"/>
        </a:solidFill>
        <a:ln>
          <a:solidFill>
            <a:srgbClr val="004250"/>
          </a:solidFill>
        </a:ln>
      </dgm:spPr>
      <dgm:t>
        <a:bodyPr/>
        <a:lstStyle/>
        <a:p>
          <a:pPr>
            <a:lnSpc>
              <a:spcPct val="110000"/>
            </a:lnSpc>
          </a:pPr>
          <a:r>
            <a:rPr lang="en-US" sz="2000" b="1" dirty="0">
              <a:solidFill>
                <a:schemeClr val="bg1"/>
              </a:solidFill>
            </a:rPr>
            <a:t>Issue </a:t>
          </a:r>
          <a:r>
            <a:rPr lang="en-US" sz="2000" b="1" dirty="0">
              <a:solidFill>
                <a:schemeClr val="bg1"/>
              </a:solidFill>
              <a:sym typeface="Wingdings" panose="05000000000000000000" pitchFamily="2" charset="2"/>
            </a:rPr>
            <a:t> </a:t>
          </a:r>
          <a:r>
            <a:rPr lang="en-US" sz="2000" b="1" dirty="0">
              <a:solidFill>
                <a:schemeClr val="bg1"/>
              </a:solidFill>
            </a:rPr>
            <a:t>No industry standard in how D&amp;C are determined and reported in patient financial systems </a:t>
          </a:r>
        </a:p>
      </dgm:t>
    </dgm:pt>
    <dgm:pt modelId="{3F099152-A68F-482F-8C9E-F95352C42D5E}" type="parTrans" cxnId="{A90A1E6D-F194-4643-A409-AFD56A19E922}">
      <dgm:prSet/>
      <dgm:spPr/>
      <dgm:t>
        <a:bodyPr/>
        <a:lstStyle/>
        <a:p>
          <a:endParaRPr lang="en-US"/>
        </a:p>
      </dgm:t>
    </dgm:pt>
    <dgm:pt modelId="{BCB51CB8-6244-4D13-A03C-D2DAF3C7392A}" type="sibTrans" cxnId="{A90A1E6D-F194-4643-A409-AFD56A19E922}">
      <dgm:prSet/>
      <dgm:spPr/>
      <dgm:t>
        <a:bodyPr/>
        <a:lstStyle/>
        <a:p>
          <a:endParaRPr lang="en-US"/>
        </a:p>
      </dgm:t>
    </dgm:pt>
    <dgm:pt modelId="{FE53433A-FD1D-41F7-9BAB-2DBBE9EEFC70}">
      <dgm:prSet phldrT="[Text]" custT="1"/>
      <dgm:spPr>
        <a:solidFill>
          <a:schemeClr val="accent1">
            <a:lumMod val="20000"/>
            <a:lumOff val="80000"/>
          </a:schemeClr>
        </a:solidFill>
        <a:ln>
          <a:solidFill>
            <a:srgbClr val="004250"/>
          </a:solidFill>
        </a:ln>
      </dgm:spPr>
      <dgm:t>
        <a:bodyPr/>
        <a:lstStyle/>
        <a:p>
          <a:pPr>
            <a:lnSpc>
              <a:spcPct val="110000"/>
            </a:lnSpc>
            <a:buFontTx/>
            <a:buNone/>
          </a:pPr>
          <a:r>
            <a:rPr lang="en-US" sz="2000" b="1" dirty="0">
              <a:solidFill>
                <a:schemeClr val="tx1"/>
              </a:solidFill>
            </a:rPr>
            <a:t>	Name, Admission and Discharge Date</a:t>
          </a:r>
        </a:p>
      </dgm:t>
    </dgm:pt>
    <dgm:pt modelId="{C5105BFC-F528-4EB1-A480-3290B024ABBB}" type="parTrans" cxnId="{68DF6C71-17B2-452D-8C1F-A853690B1CB1}">
      <dgm:prSet/>
      <dgm:spPr/>
      <dgm:t>
        <a:bodyPr/>
        <a:lstStyle/>
        <a:p>
          <a:endParaRPr lang="en-US"/>
        </a:p>
      </dgm:t>
    </dgm:pt>
    <dgm:pt modelId="{6579C290-8095-4BD9-A301-23C4B282A9F9}" type="sibTrans" cxnId="{68DF6C71-17B2-452D-8C1F-A853690B1CB1}">
      <dgm:prSet/>
      <dgm:spPr/>
      <dgm:t>
        <a:bodyPr/>
        <a:lstStyle/>
        <a:p>
          <a:endParaRPr lang="en-US"/>
        </a:p>
      </dgm:t>
    </dgm:pt>
    <dgm:pt modelId="{C29194FB-CB6A-4633-AC63-52A46F64B4AA}" type="pres">
      <dgm:prSet presAssocID="{523F8C11-C311-40C1-8ECF-D508E039D503}" presName="Name0" presStyleCnt="0">
        <dgm:presLayoutVars>
          <dgm:dir/>
          <dgm:animLvl val="lvl"/>
          <dgm:resizeHandles val="exact"/>
        </dgm:presLayoutVars>
      </dgm:prSet>
      <dgm:spPr/>
    </dgm:pt>
    <dgm:pt modelId="{BBA8255D-7475-42EB-8CE5-F9AF9144633D}" type="pres">
      <dgm:prSet presAssocID="{43146FEA-7873-4D2E-B455-113137D8C522}" presName="linNode" presStyleCnt="0"/>
      <dgm:spPr/>
    </dgm:pt>
    <dgm:pt modelId="{39926DE5-C874-47A3-B2ED-0E067C4DA437}" type="pres">
      <dgm:prSet presAssocID="{43146FEA-7873-4D2E-B455-113137D8C522}" presName="parTx" presStyleLbl="revTx" presStyleIdx="0" presStyleCnt="3">
        <dgm:presLayoutVars>
          <dgm:chMax val="1"/>
          <dgm:bulletEnabled val="1"/>
        </dgm:presLayoutVars>
      </dgm:prSet>
      <dgm:spPr/>
    </dgm:pt>
    <dgm:pt modelId="{6C2C25DF-1BF7-4B0B-B580-395665BC9A08}" type="pres">
      <dgm:prSet presAssocID="{43146FEA-7873-4D2E-B455-113137D8C522}" presName="bracket" presStyleLbl="parChTrans1D1" presStyleIdx="0" presStyleCnt="3"/>
      <dgm:spPr>
        <a:ln>
          <a:solidFill>
            <a:srgbClr val="004250"/>
          </a:solidFill>
        </a:ln>
      </dgm:spPr>
    </dgm:pt>
    <dgm:pt modelId="{BA2C8F0D-3228-4A53-BC7B-3A14AB39383A}" type="pres">
      <dgm:prSet presAssocID="{43146FEA-7873-4D2E-B455-113137D8C522}" presName="spH" presStyleCnt="0"/>
      <dgm:spPr/>
    </dgm:pt>
    <dgm:pt modelId="{7F63F08F-B936-48B9-A161-1C56B7A40E31}" type="pres">
      <dgm:prSet presAssocID="{43146FEA-7873-4D2E-B455-113137D8C522}" presName="desTx" presStyleLbl="node1" presStyleIdx="0" presStyleCnt="3" custScaleY="123655">
        <dgm:presLayoutVars>
          <dgm:bulletEnabled val="1"/>
        </dgm:presLayoutVars>
      </dgm:prSet>
      <dgm:spPr/>
    </dgm:pt>
    <dgm:pt modelId="{881206C4-9429-49CF-B33B-13401DD3C6BE}" type="pres">
      <dgm:prSet presAssocID="{0EAA0C70-5178-4571-8D02-1F88D551D11A}" presName="spV" presStyleCnt="0"/>
      <dgm:spPr/>
    </dgm:pt>
    <dgm:pt modelId="{3691CB6B-67A6-48D6-A4A8-1EC0117ABDD3}" type="pres">
      <dgm:prSet presAssocID="{240378DE-2343-4A9D-B001-FDBACDFFE2D5}" presName="linNode" presStyleCnt="0"/>
      <dgm:spPr/>
    </dgm:pt>
    <dgm:pt modelId="{35C03DAB-CDA3-4CC8-81F0-24418D8DB833}" type="pres">
      <dgm:prSet presAssocID="{240378DE-2343-4A9D-B001-FDBACDFFE2D5}" presName="parTx" presStyleLbl="revTx" presStyleIdx="1" presStyleCnt="3">
        <dgm:presLayoutVars>
          <dgm:chMax val="1"/>
          <dgm:bulletEnabled val="1"/>
        </dgm:presLayoutVars>
      </dgm:prSet>
      <dgm:spPr/>
    </dgm:pt>
    <dgm:pt modelId="{EB389CB7-D69F-4853-ADB8-AE1E22FCA94E}" type="pres">
      <dgm:prSet presAssocID="{240378DE-2343-4A9D-B001-FDBACDFFE2D5}" presName="bracket" presStyleLbl="parChTrans1D1" presStyleIdx="1" presStyleCnt="3"/>
      <dgm:spPr>
        <a:ln>
          <a:solidFill>
            <a:srgbClr val="004250"/>
          </a:solidFill>
        </a:ln>
      </dgm:spPr>
    </dgm:pt>
    <dgm:pt modelId="{5D30EC32-9A96-4871-AD18-D2F26E8329DF}" type="pres">
      <dgm:prSet presAssocID="{240378DE-2343-4A9D-B001-FDBACDFFE2D5}" presName="spH" presStyleCnt="0"/>
      <dgm:spPr/>
    </dgm:pt>
    <dgm:pt modelId="{BE89C66F-A55A-429B-A5FE-9438810C2DAD}" type="pres">
      <dgm:prSet presAssocID="{240378DE-2343-4A9D-B001-FDBACDFFE2D5}" presName="desTx" presStyleLbl="node1" presStyleIdx="1" presStyleCnt="3">
        <dgm:presLayoutVars>
          <dgm:bulletEnabled val="1"/>
        </dgm:presLayoutVars>
      </dgm:prSet>
      <dgm:spPr/>
    </dgm:pt>
    <dgm:pt modelId="{25B70FE6-78C0-4BB7-8053-9D481381B720}" type="pres">
      <dgm:prSet presAssocID="{5B3BFCFE-B83E-41DD-86E0-42ED188B4826}" presName="spV" presStyleCnt="0"/>
      <dgm:spPr/>
    </dgm:pt>
    <dgm:pt modelId="{D222BDE1-9147-44C3-B089-2E62F6B804C5}" type="pres">
      <dgm:prSet presAssocID="{4F08B1AF-D8C6-4EC0-85E2-95E772B127BA}" presName="linNode" presStyleCnt="0"/>
      <dgm:spPr/>
    </dgm:pt>
    <dgm:pt modelId="{E3DA0521-0F6A-4491-90D1-50D7034BF639}" type="pres">
      <dgm:prSet presAssocID="{4F08B1AF-D8C6-4EC0-85E2-95E772B127BA}" presName="parTx" presStyleLbl="revTx" presStyleIdx="2" presStyleCnt="3">
        <dgm:presLayoutVars>
          <dgm:chMax val="1"/>
          <dgm:bulletEnabled val="1"/>
        </dgm:presLayoutVars>
      </dgm:prSet>
      <dgm:spPr/>
    </dgm:pt>
    <dgm:pt modelId="{842FEBDE-4F13-4E76-91CA-3669ECB6F080}" type="pres">
      <dgm:prSet presAssocID="{4F08B1AF-D8C6-4EC0-85E2-95E772B127BA}" presName="bracket" presStyleLbl="parChTrans1D1" presStyleIdx="2" presStyleCnt="3"/>
      <dgm:spPr>
        <a:ln>
          <a:solidFill>
            <a:srgbClr val="004250"/>
          </a:solidFill>
        </a:ln>
      </dgm:spPr>
    </dgm:pt>
    <dgm:pt modelId="{47185B50-1EBA-464A-BC31-C4DDA62BE6F7}" type="pres">
      <dgm:prSet presAssocID="{4F08B1AF-D8C6-4EC0-85E2-95E772B127BA}" presName="spH" presStyleCnt="0"/>
      <dgm:spPr/>
    </dgm:pt>
    <dgm:pt modelId="{309D26A6-F10C-4C5A-9E10-34D3F37683B7}" type="pres">
      <dgm:prSet presAssocID="{4F08B1AF-D8C6-4EC0-85E2-95E772B127BA}" presName="desTx" presStyleLbl="node1" presStyleIdx="2" presStyleCnt="3">
        <dgm:presLayoutVars>
          <dgm:bulletEnabled val="1"/>
        </dgm:presLayoutVars>
      </dgm:prSet>
      <dgm:spPr/>
    </dgm:pt>
  </dgm:ptLst>
  <dgm:cxnLst>
    <dgm:cxn modelId="{BF8D5D10-8925-4C82-87D1-4657318C7248}" srcId="{43146FEA-7873-4D2E-B455-113137D8C522}" destId="{8872C707-DF2E-487C-81DA-CC5F9EC1E5E2}" srcOrd="0" destOrd="0" parTransId="{68D905F6-74E6-4A85-8C30-9A1D041A7E66}" sibTransId="{0261FED8-9555-41BB-A913-BEAB83C5E37A}"/>
    <dgm:cxn modelId="{FDAAB014-E40B-4D22-8738-0EA041D96504}" type="presOf" srcId="{CC8D32D7-FE77-49B5-B254-55DA0F84C573}" destId="{309D26A6-F10C-4C5A-9E10-34D3F37683B7}" srcOrd="0" destOrd="0" presId="urn:diagrams.loki3.com/BracketList"/>
    <dgm:cxn modelId="{C89EA820-F9A9-4CB0-98E1-EF83A9C66D98}" type="presOf" srcId="{240378DE-2343-4A9D-B001-FDBACDFFE2D5}" destId="{35C03DAB-CDA3-4CC8-81F0-24418D8DB833}" srcOrd="0" destOrd="0" presId="urn:diagrams.loki3.com/BracketList"/>
    <dgm:cxn modelId="{04803C2B-D6B4-4806-928E-8E0A732505B3}" type="presOf" srcId="{8872C707-DF2E-487C-81DA-CC5F9EC1E5E2}" destId="{7F63F08F-B936-48B9-A161-1C56B7A40E31}" srcOrd="0" destOrd="0" presId="urn:diagrams.loki3.com/BracketList"/>
    <dgm:cxn modelId="{12BC482D-038E-421D-BEE1-2320522E827D}" type="presOf" srcId="{523F8C11-C311-40C1-8ECF-D508E039D503}" destId="{C29194FB-CB6A-4633-AC63-52A46F64B4AA}" srcOrd="0" destOrd="0" presId="urn:diagrams.loki3.com/BracketList"/>
    <dgm:cxn modelId="{A90A1E6D-F194-4643-A409-AFD56A19E922}" srcId="{240378DE-2343-4A9D-B001-FDBACDFFE2D5}" destId="{239BC111-A513-473A-920D-0374FE9B46CD}" srcOrd="1" destOrd="0" parTransId="{3F099152-A68F-482F-8C9E-F95352C42D5E}" sibTransId="{BCB51CB8-6244-4D13-A03C-D2DAF3C7392A}"/>
    <dgm:cxn modelId="{B206364E-D229-4A4F-90CA-E34DE62D694A}" type="presOf" srcId="{43146FEA-7873-4D2E-B455-113137D8C522}" destId="{39926DE5-C874-47A3-B2ED-0E067C4DA437}" srcOrd="0" destOrd="0" presId="urn:diagrams.loki3.com/BracketList"/>
    <dgm:cxn modelId="{68DF6C71-17B2-452D-8C1F-A853690B1CB1}" srcId="{8872C707-DF2E-487C-81DA-CC5F9EC1E5E2}" destId="{FE53433A-FD1D-41F7-9BAB-2DBBE9EEFC70}" srcOrd="0" destOrd="0" parTransId="{C5105BFC-F528-4EB1-A480-3290B024ABBB}" sibTransId="{6579C290-8095-4BD9-A301-23C4B282A9F9}"/>
    <dgm:cxn modelId="{4B5EC057-4C7B-4DE5-997D-4F33653D6DDB}" type="presOf" srcId="{239BC111-A513-473A-920D-0374FE9B46CD}" destId="{BE89C66F-A55A-429B-A5FE-9438810C2DAD}" srcOrd="0" destOrd="1" presId="urn:diagrams.loki3.com/BracketList"/>
    <dgm:cxn modelId="{240E057B-2993-4D03-9D8A-0DA4E235DA7F}" srcId="{240378DE-2343-4A9D-B001-FDBACDFFE2D5}" destId="{402B3AF8-1514-4B1F-915C-654793943194}" srcOrd="0" destOrd="0" parTransId="{9A4F64B0-621E-4194-92E9-C3037B067D07}" sibTransId="{76048DC1-BEF9-41EC-B24F-7F33EFB5C901}"/>
    <dgm:cxn modelId="{666C41A5-B97C-4AA4-BB77-9AD952DF48F7}" srcId="{523F8C11-C311-40C1-8ECF-D508E039D503}" destId="{4F08B1AF-D8C6-4EC0-85E2-95E772B127BA}" srcOrd="2" destOrd="0" parTransId="{23555E9B-99E1-4187-AA07-900A6524F588}" sibTransId="{24E17E2C-3CEF-4CB0-8A7A-AB79127D1B33}"/>
    <dgm:cxn modelId="{FBB478A8-2788-4744-87E2-F6A53E1EA1B5}" type="presOf" srcId="{4F08B1AF-D8C6-4EC0-85E2-95E772B127BA}" destId="{E3DA0521-0F6A-4491-90D1-50D7034BF639}" srcOrd="0" destOrd="0" presId="urn:diagrams.loki3.com/BracketList"/>
    <dgm:cxn modelId="{F363F1B6-C85D-4BB3-94D6-36CA7E71B0A4}" srcId="{523F8C11-C311-40C1-8ECF-D508E039D503}" destId="{240378DE-2343-4A9D-B001-FDBACDFFE2D5}" srcOrd="1" destOrd="0" parTransId="{A58CDB71-79C1-432A-AD21-3DAC18444B80}" sibTransId="{5B3BFCFE-B83E-41DD-86E0-42ED188B4826}"/>
    <dgm:cxn modelId="{5B5E53B9-1FCA-4D39-9BD4-DEFD0CEE5B5F}" type="presOf" srcId="{FE53433A-FD1D-41F7-9BAB-2DBBE9EEFC70}" destId="{7F63F08F-B936-48B9-A161-1C56B7A40E31}" srcOrd="0" destOrd="1" presId="urn:diagrams.loki3.com/BracketList"/>
    <dgm:cxn modelId="{2ABCF1C7-2BCD-4BB4-8F31-8E00249608FA}" type="presOf" srcId="{402B3AF8-1514-4B1F-915C-654793943194}" destId="{BE89C66F-A55A-429B-A5FE-9438810C2DAD}" srcOrd="0" destOrd="0" presId="urn:diagrams.loki3.com/BracketList"/>
    <dgm:cxn modelId="{8CC3A4D8-76F2-4745-BEBB-DFEE3EE84B38}" srcId="{4F08B1AF-D8C6-4EC0-85E2-95E772B127BA}" destId="{CC8D32D7-FE77-49B5-B254-55DA0F84C573}" srcOrd="0" destOrd="0" parTransId="{BA3F22A7-3E12-488D-8A06-745AC81B56BB}" sibTransId="{81E74955-F231-4673-8789-6C3F5A3D71AA}"/>
    <dgm:cxn modelId="{4C7549F2-B4BD-420E-B42C-9CE813D3489C}" srcId="{523F8C11-C311-40C1-8ECF-D508E039D503}" destId="{43146FEA-7873-4D2E-B455-113137D8C522}" srcOrd="0" destOrd="0" parTransId="{C7F2C0A2-0239-4BCA-A2FE-7E84EC51A4E6}" sibTransId="{0EAA0C70-5178-4571-8D02-1F88D551D11A}"/>
    <dgm:cxn modelId="{C8F26B8B-E757-45ED-B7FF-6DBFB5D88F89}" type="presParOf" srcId="{C29194FB-CB6A-4633-AC63-52A46F64B4AA}" destId="{BBA8255D-7475-42EB-8CE5-F9AF9144633D}" srcOrd="0" destOrd="0" presId="urn:diagrams.loki3.com/BracketList"/>
    <dgm:cxn modelId="{0F211126-D481-4834-9A16-CC3994392542}" type="presParOf" srcId="{BBA8255D-7475-42EB-8CE5-F9AF9144633D}" destId="{39926DE5-C874-47A3-B2ED-0E067C4DA437}" srcOrd="0" destOrd="0" presId="urn:diagrams.loki3.com/BracketList"/>
    <dgm:cxn modelId="{B336F1A3-7451-4FD2-88E1-36D2E6CA0824}" type="presParOf" srcId="{BBA8255D-7475-42EB-8CE5-F9AF9144633D}" destId="{6C2C25DF-1BF7-4B0B-B580-395665BC9A08}" srcOrd="1" destOrd="0" presId="urn:diagrams.loki3.com/BracketList"/>
    <dgm:cxn modelId="{45FDF986-987F-46AD-AB0C-9292922D4AC3}" type="presParOf" srcId="{BBA8255D-7475-42EB-8CE5-F9AF9144633D}" destId="{BA2C8F0D-3228-4A53-BC7B-3A14AB39383A}" srcOrd="2" destOrd="0" presId="urn:diagrams.loki3.com/BracketList"/>
    <dgm:cxn modelId="{06F4D902-5781-4AD5-9784-A37B4E288685}" type="presParOf" srcId="{BBA8255D-7475-42EB-8CE5-F9AF9144633D}" destId="{7F63F08F-B936-48B9-A161-1C56B7A40E31}" srcOrd="3" destOrd="0" presId="urn:diagrams.loki3.com/BracketList"/>
    <dgm:cxn modelId="{55D30616-BB86-47EE-BCAF-2F5D1167158C}" type="presParOf" srcId="{C29194FB-CB6A-4633-AC63-52A46F64B4AA}" destId="{881206C4-9429-49CF-B33B-13401DD3C6BE}" srcOrd="1" destOrd="0" presId="urn:diagrams.loki3.com/BracketList"/>
    <dgm:cxn modelId="{C9F41939-96A0-4170-9045-FC7688920973}" type="presParOf" srcId="{C29194FB-CB6A-4633-AC63-52A46F64B4AA}" destId="{3691CB6B-67A6-48D6-A4A8-1EC0117ABDD3}" srcOrd="2" destOrd="0" presId="urn:diagrams.loki3.com/BracketList"/>
    <dgm:cxn modelId="{38CF5475-D867-45F3-B2C1-0035B6D310C2}" type="presParOf" srcId="{3691CB6B-67A6-48D6-A4A8-1EC0117ABDD3}" destId="{35C03DAB-CDA3-4CC8-81F0-24418D8DB833}" srcOrd="0" destOrd="0" presId="urn:diagrams.loki3.com/BracketList"/>
    <dgm:cxn modelId="{96471D7B-C56F-4476-9ABB-7A605B4EE9AC}" type="presParOf" srcId="{3691CB6B-67A6-48D6-A4A8-1EC0117ABDD3}" destId="{EB389CB7-D69F-4853-ADB8-AE1E22FCA94E}" srcOrd="1" destOrd="0" presId="urn:diagrams.loki3.com/BracketList"/>
    <dgm:cxn modelId="{C2838EEA-40E7-4A73-8B78-C0779C4345D1}" type="presParOf" srcId="{3691CB6B-67A6-48D6-A4A8-1EC0117ABDD3}" destId="{5D30EC32-9A96-4871-AD18-D2F26E8329DF}" srcOrd="2" destOrd="0" presId="urn:diagrams.loki3.com/BracketList"/>
    <dgm:cxn modelId="{38071F2E-5BFB-4ECC-A2AC-0209A826DBD5}" type="presParOf" srcId="{3691CB6B-67A6-48D6-A4A8-1EC0117ABDD3}" destId="{BE89C66F-A55A-429B-A5FE-9438810C2DAD}" srcOrd="3" destOrd="0" presId="urn:diagrams.loki3.com/BracketList"/>
    <dgm:cxn modelId="{5A2D76B5-67C1-488D-92DB-8AFC95BB26FA}" type="presParOf" srcId="{C29194FB-CB6A-4633-AC63-52A46F64B4AA}" destId="{25B70FE6-78C0-4BB7-8053-9D481381B720}" srcOrd="3" destOrd="0" presId="urn:diagrams.loki3.com/BracketList"/>
    <dgm:cxn modelId="{6692303D-E2C8-4857-AA9D-C6F032CAC91C}" type="presParOf" srcId="{C29194FB-CB6A-4633-AC63-52A46F64B4AA}" destId="{D222BDE1-9147-44C3-B089-2E62F6B804C5}" srcOrd="4" destOrd="0" presId="urn:diagrams.loki3.com/BracketList"/>
    <dgm:cxn modelId="{A300CA0B-F62C-44B0-A907-95C68FFCC0A2}" type="presParOf" srcId="{D222BDE1-9147-44C3-B089-2E62F6B804C5}" destId="{E3DA0521-0F6A-4491-90D1-50D7034BF639}" srcOrd="0" destOrd="0" presId="urn:diagrams.loki3.com/BracketList"/>
    <dgm:cxn modelId="{F6AD5A6F-6269-4975-82ED-DF98B48874B0}" type="presParOf" srcId="{D222BDE1-9147-44C3-B089-2E62F6B804C5}" destId="{842FEBDE-4F13-4E76-91CA-3669ECB6F080}" srcOrd="1" destOrd="0" presId="urn:diagrams.loki3.com/BracketList"/>
    <dgm:cxn modelId="{B7A633B4-6492-48C8-8808-EC585033F3E4}" type="presParOf" srcId="{D222BDE1-9147-44C3-B089-2E62F6B804C5}" destId="{47185B50-1EBA-464A-BC31-C4DDA62BE6F7}" srcOrd="2" destOrd="0" presId="urn:diagrams.loki3.com/BracketList"/>
    <dgm:cxn modelId="{C1197623-3982-433A-BA47-C832CE1F7896}" type="presParOf" srcId="{D222BDE1-9147-44C3-B089-2E62F6B804C5}" destId="{309D26A6-F10C-4C5A-9E10-34D3F37683B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3F8C11-C311-40C1-8ECF-D508E039D50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2DA0153C-DACA-4E67-8FF0-A7A717A08F02}">
      <dgm:prSet phldrT="[Text]" custT="1"/>
      <dgm:spPr/>
      <dgm:t>
        <a:bodyPr/>
        <a:lstStyle/>
        <a:p>
          <a:pPr>
            <a:lnSpc>
              <a:spcPct val="110000"/>
            </a:lnSpc>
            <a:spcAft>
              <a:spcPts val="300"/>
            </a:spcAft>
          </a:pPr>
          <a:r>
            <a:rPr lang="en-US" sz="2000" b="1" dirty="0"/>
            <a:t>Uninsured Discount Amount </a:t>
          </a:r>
        </a:p>
        <a:p>
          <a:pPr>
            <a:lnSpc>
              <a:spcPct val="110000"/>
            </a:lnSpc>
            <a:spcAft>
              <a:spcPts val="300"/>
            </a:spcAft>
          </a:pPr>
          <a:r>
            <a:rPr lang="en-US" sz="2000" b="1" dirty="0"/>
            <a:t>(Col. 17)</a:t>
          </a:r>
        </a:p>
      </dgm:t>
    </dgm:pt>
    <dgm:pt modelId="{E389CD51-9864-4906-A4E8-F9238765811C}" type="parTrans" cxnId="{BB610CA3-B597-443F-B3E6-289E05EFDB57}">
      <dgm:prSet/>
      <dgm:spPr/>
      <dgm:t>
        <a:bodyPr/>
        <a:lstStyle/>
        <a:p>
          <a:endParaRPr lang="en-US"/>
        </a:p>
      </dgm:t>
    </dgm:pt>
    <dgm:pt modelId="{1CE92C36-A240-4433-AB93-C1526D4AD915}" type="sibTrans" cxnId="{BB610CA3-B597-443F-B3E6-289E05EFDB57}">
      <dgm:prSet/>
      <dgm:spPr/>
      <dgm:t>
        <a:bodyPr/>
        <a:lstStyle/>
        <a:p>
          <a:endParaRPr lang="en-US"/>
        </a:p>
      </dgm:t>
    </dgm:pt>
    <dgm:pt modelId="{0E9545FC-94E9-491B-87A3-F4FA16CCAF40}">
      <dgm:prSet phldrT="[Text]" custT="1"/>
      <dgm:spPr>
        <a:solidFill>
          <a:schemeClr val="accent1">
            <a:lumMod val="20000"/>
            <a:lumOff val="80000"/>
          </a:schemeClr>
        </a:solidFill>
        <a:ln>
          <a:solidFill>
            <a:srgbClr val="004250"/>
          </a:solidFill>
        </a:ln>
      </dgm:spPr>
      <dgm:t>
        <a:bodyPr/>
        <a:lstStyle/>
        <a:p>
          <a:r>
            <a:rPr lang="en-US" sz="1800" b="1" dirty="0">
              <a:solidFill>
                <a:schemeClr val="tx1"/>
              </a:solidFill>
            </a:rPr>
            <a:t>Indicate patients uninsured for part of the stay in detail</a:t>
          </a:r>
        </a:p>
      </dgm:t>
    </dgm:pt>
    <dgm:pt modelId="{06D6CB7C-B8CC-425D-8FFB-683544253329}" type="parTrans" cxnId="{6396EEE4-F8B4-4A3F-B67C-01CF663DAA00}">
      <dgm:prSet/>
      <dgm:spPr/>
      <dgm:t>
        <a:bodyPr/>
        <a:lstStyle/>
        <a:p>
          <a:endParaRPr lang="en-US"/>
        </a:p>
      </dgm:t>
    </dgm:pt>
    <dgm:pt modelId="{35DEC431-55A7-45F5-B8FD-987EC9A2CBB8}" type="sibTrans" cxnId="{6396EEE4-F8B4-4A3F-B67C-01CF663DAA00}">
      <dgm:prSet/>
      <dgm:spPr/>
      <dgm:t>
        <a:bodyPr/>
        <a:lstStyle/>
        <a:p>
          <a:endParaRPr lang="en-US"/>
        </a:p>
      </dgm:t>
    </dgm:pt>
    <dgm:pt modelId="{739B61A3-7FD1-4C1E-8A67-AD955D98EB9E}">
      <dgm:prSet phldrT="[Text]" custT="1"/>
      <dgm:spPr/>
      <dgm:t>
        <a:bodyPr/>
        <a:lstStyle/>
        <a:p>
          <a:pPr>
            <a:lnSpc>
              <a:spcPct val="110000"/>
            </a:lnSpc>
            <a:spcAft>
              <a:spcPts val="300"/>
            </a:spcAft>
          </a:pPr>
          <a:r>
            <a:rPr lang="en-US" sz="2000" b="1" dirty="0"/>
            <a:t>Amt Written Off to Charity and Uninsured Discounts</a:t>
          </a:r>
        </a:p>
        <a:p>
          <a:pPr>
            <a:lnSpc>
              <a:spcPct val="110000"/>
            </a:lnSpc>
            <a:spcAft>
              <a:spcPts val="300"/>
            </a:spcAft>
          </a:pPr>
          <a:r>
            <a:rPr lang="en-US" sz="2000" b="1" dirty="0"/>
            <a:t>(Col. 20)</a:t>
          </a:r>
        </a:p>
      </dgm:t>
    </dgm:pt>
    <dgm:pt modelId="{8898BDF1-CD71-43B3-8BA3-2A0F45D7D80D}" type="parTrans" cxnId="{4CC08E95-C253-455E-81AD-79BEF4714878}">
      <dgm:prSet/>
      <dgm:spPr/>
      <dgm:t>
        <a:bodyPr/>
        <a:lstStyle/>
        <a:p>
          <a:endParaRPr lang="en-US"/>
        </a:p>
      </dgm:t>
    </dgm:pt>
    <dgm:pt modelId="{2389DA3A-327F-45A4-AF5A-DE19DE9423CA}" type="sibTrans" cxnId="{4CC08E95-C253-455E-81AD-79BEF4714878}">
      <dgm:prSet/>
      <dgm:spPr/>
      <dgm:t>
        <a:bodyPr/>
        <a:lstStyle/>
        <a:p>
          <a:endParaRPr lang="en-US"/>
        </a:p>
      </dgm:t>
    </dgm:pt>
    <dgm:pt modelId="{8FD19ED3-B346-43AB-A874-86FA669BB568}">
      <dgm:prSet phldrT="[Text]" custT="1"/>
      <dgm:spPr/>
      <dgm:t>
        <a:bodyPr/>
        <a:lstStyle/>
        <a:p>
          <a:pPr>
            <a:lnSpc>
              <a:spcPct val="110000"/>
            </a:lnSpc>
            <a:spcAft>
              <a:spcPts val="300"/>
            </a:spcAft>
          </a:pPr>
          <a:r>
            <a:rPr lang="en-US" sz="2000" b="1" dirty="0"/>
            <a:t>Write-Off Date</a:t>
          </a:r>
        </a:p>
        <a:p>
          <a:pPr>
            <a:lnSpc>
              <a:spcPct val="110000"/>
            </a:lnSpc>
            <a:spcAft>
              <a:spcPts val="300"/>
            </a:spcAft>
          </a:pPr>
          <a:r>
            <a:rPr lang="en-US" sz="2000" b="1" dirty="0"/>
            <a:t> (Col. 21)</a:t>
          </a:r>
        </a:p>
      </dgm:t>
    </dgm:pt>
    <dgm:pt modelId="{46FACB75-6415-45E7-8BA5-57AA54BDF48C}" type="parTrans" cxnId="{07F40559-9E0C-402D-AB6A-33B32D13717F}">
      <dgm:prSet/>
      <dgm:spPr/>
      <dgm:t>
        <a:bodyPr/>
        <a:lstStyle/>
        <a:p>
          <a:endParaRPr lang="en-US"/>
        </a:p>
      </dgm:t>
    </dgm:pt>
    <dgm:pt modelId="{7F13D8FF-A2DC-4F72-B5C4-20646BD8844F}" type="sibTrans" cxnId="{07F40559-9E0C-402D-AB6A-33B32D13717F}">
      <dgm:prSet/>
      <dgm:spPr/>
      <dgm:t>
        <a:bodyPr/>
        <a:lstStyle/>
        <a:p>
          <a:endParaRPr lang="en-US"/>
        </a:p>
      </dgm:t>
    </dgm:pt>
    <dgm:pt modelId="{8B079AA8-2DC0-4A5D-A0B2-19E79A29EE50}">
      <dgm:prSet phldrT="[Text]" custT="1"/>
      <dgm:spPr>
        <a:solidFill>
          <a:srgbClr val="DB651B"/>
        </a:solidFill>
        <a:ln>
          <a:solidFill>
            <a:srgbClr val="004250"/>
          </a:solidFill>
        </a:ln>
      </dgm:spPr>
      <dgm:t>
        <a:bodyPr/>
        <a:lstStyle/>
        <a:p>
          <a:pPr>
            <a:lnSpc>
              <a:spcPct val="110000"/>
            </a:lnSpc>
            <a:spcAft>
              <a:spcPts val="600"/>
            </a:spcAft>
          </a:pPr>
          <a:r>
            <a:rPr lang="en-US" sz="1800" b="1" dirty="0">
              <a:solidFill>
                <a:schemeClr val="bg1"/>
              </a:solidFill>
            </a:rPr>
            <a:t>Uninsured and Insured but Not Covered (status types 1 and 2 from Col 6) must reconcile to WS S-10, Line 20 Col. 1 (Uninsured Charity)</a:t>
          </a:r>
          <a:endParaRPr lang="en-US" sz="1800" b="1" dirty="0"/>
        </a:p>
      </dgm:t>
    </dgm:pt>
    <dgm:pt modelId="{C220E758-1171-4F19-B155-E70505ED9036}" type="parTrans" cxnId="{26B4EDBF-5250-429B-8840-BBD19568D0FC}">
      <dgm:prSet/>
      <dgm:spPr/>
      <dgm:t>
        <a:bodyPr/>
        <a:lstStyle/>
        <a:p>
          <a:endParaRPr lang="en-US"/>
        </a:p>
      </dgm:t>
    </dgm:pt>
    <dgm:pt modelId="{AA6A5456-D728-4E5C-95B0-F66DE9C40A8C}" type="sibTrans" cxnId="{26B4EDBF-5250-429B-8840-BBD19568D0FC}">
      <dgm:prSet/>
      <dgm:spPr/>
      <dgm:t>
        <a:bodyPr/>
        <a:lstStyle/>
        <a:p>
          <a:endParaRPr lang="en-US"/>
        </a:p>
      </dgm:t>
    </dgm:pt>
    <dgm:pt modelId="{47881409-BD9A-4EAE-A6DD-607CF5E4376E}">
      <dgm:prSet phldrT="[Text]" custT="1"/>
      <dgm:spPr>
        <a:solidFill>
          <a:schemeClr val="accent1">
            <a:lumMod val="20000"/>
            <a:lumOff val="80000"/>
          </a:schemeClr>
        </a:solidFill>
        <a:ln>
          <a:solidFill>
            <a:srgbClr val="004250"/>
          </a:solidFill>
        </a:ln>
      </dgm:spPr>
      <dgm:t>
        <a:bodyPr/>
        <a:lstStyle/>
        <a:p>
          <a:pPr>
            <a:lnSpc>
              <a:spcPct val="110000"/>
            </a:lnSpc>
            <a:spcAft>
              <a:spcPts val="600"/>
            </a:spcAft>
          </a:pPr>
          <a:r>
            <a:rPr lang="en-US" sz="1800" b="1" dirty="0">
              <a:solidFill>
                <a:schemeClr val="tx1"/>
              </a:solidFill>
            </a:rPr>
            <a:t>Patients may have multiple write-off date*</a:t>
          </a:r>
        </a:p>
      </dgm:t>
    </dgm:pt>
    <dgm:pt modelId="{E0EB83A6-0C23-4DD2-9143-9A210F69E462}" type="parTrans" cxnId="{C59EE668-2ACE-472A-9C3B-A3BAFAFE62F2}">
      <dgm:prSet/>
      <dgm:spPr/>
      <dgm:t>
        <a:bodyPr/>
        <a:lstStyle/>
        <a:p>
          <a:endParaRPr lang="en-US"/>
        </a:p>
      </dgm:t>
    </dgm:pt>
    <dgm:pt modelId="{DD02F548-C7E2-4BF7-922D-A7520F1FF9EE}" type="sibTrans" cxnId="{C59EE668-2ACE-472A-9C3B-A3BAFAFE62F2}">
      <dgm:prSet/>
      <dgm:spPr/>
      <dgm:t>
        <a:bodyPr/>
        <a:lstStyle/>
        <a:p>
          <a:endParaRPr lang="en-US"/>
        </a:p>
      </dgm:t>
    </dgm:pt>
    <dgm:pt modelId="{6EFBEA5F-70D1-49B2-84E9-7AC19C510BBC}">
      <dgm:prSet phldrT="[Text]" custT="1"/>
      <dgm:spPr>
        <a:solidFill>
          <a:srgbClr val="DB651B"/>
        </a:solidFill>
        <a:ln>
          <a:solidFill>
            <a:srgbClr val="004250"/>
          </a:solidFill>
        </a:ln>
      </dgm:spPr>
      <dgm:t>
        <a:bodyPr/>
        <a:lstStyle/>
        <a:p>
          <a:pPr>
            <a:lnSpc>
              <a:spcPct val="110000"/>
            </a:lnSpc>
            <a:spcAft>
              <a:spcPct val="15000"/>
            </a:spcAft>
          </a:pPr>
          <a:r>
            <a:rPr lang="en-US" sz="1800" b="1" dirty="0"/>
            <a:t>Insured (status type 3 from Col. 6) must reconcile to WS S-10, Line 20, Col. 2 (Insured Charity Care)</a:t>
          </a:r>
        </a:p>
      </dgm:t>
    </dgm:pt>
    <dgm:pt modelId="{68B5C657-3C94-4BDB-9B5E-3EB4D33B7551}" type="parTrans" cxnId="{C17865E2-501B-47F3-A044-3BCE386B1948}">
      <dgm:prSet/>
      <dgm:spPr/>
      <dgm:t>
        <a:bodyPr/>
        <a:lstStyle/>
        <a:p>
          <a:endParaRPr lang="en-US"/>
        </a:p>
      </dgm:t>
    </dgm:pt>
    <dgm:pt modelId="{34229392-E651-44CC-A2E7-8029ED8812F2}" type="sibTrans" cxnId="{C17865E2-501B-47F3-A044-3BCE386B1948}">
      <dgm:prSet/>
      <dgm:spPr/>
      <dgm:t>
        <a:bodyPr/>
        <a:lstStyle/>
        <a:p>
          <a:endParaRPr lang="en-US"/>
        </a:p>
      </dgm:t>
    </dgm:pt>
    <dgm:pt modelId="{9C5AAD20-E6CB-4EB1-BFA4-6DC7B476D2ED}">
      <dgm:prSet phldrT="[Text]" custT="1"/>
      <dgm:spPr>
        <a:solidFill>
          <a:schemeClr val="accent1">
            <a:lumMod val="20000"/>
            <a:lumOff val="80000"/>
          </a:schemeClr>
        </a:solidFill>
        <a:ln>
          <a:solidFill>
            <a:srgbClr val="004250"/>
          </a:solidFill>
        </a:ln>
      </dgm:spPr>
      <dgm:t>
        <a:bodyPr/>
        <a:lstStyle/>
        <a:p>
          <a:pPr>
            <a:lnSpc>
              <a:spcPct val="110000"/>
            </a:lnSpc>
            <a:spcAft>
              <a:spcPct val="15000"/>
            </a:spcAft>
          </a:pPr>
          <a:r>
            <a:rPr lang="en-US" sz="1800" b="1" dirty="0">
              <a:solidFill>
                <a:schemeClr val="tx1"/>
              </a:solidFill>
            </a:rPr>
            <a:t>Recommendation to include additional listing with each patient transaction and write-off date (as opposed to per patient account)</a:t>
          </a:r>
        </a:p>
      </dgm:t>
    </dgm:pt>
    <dgm:pt modelId="{01D432BF-3483-49B3-8217-94DA4431D057}" type="parTrans" cxnId="{280CBAD2-F833-4F77-B3CD-E7542A7D0E0C}">
      <dgm:prSet/>
      <dgm:spPr/>
      <dgm:t>
        <a:bodyPr/>
        <a:lstStyle/>
        <a:p>
          <a:endParaRPr lang="en-US"/>
        </a:p>
      </dgm:t>
    </dgm:pt>
    <dgm:pt modelId="{C0E76D80-C4AD-4704-9978-CB339E765025}" type="sibTrans" cxnId="{280CBAD2-F833-4F77-B3CD-E7542A7D0E0C}">
      <dgm:prSet/>
      <dgm:spPr/>
      <dgm:t>
        <a:bodyPr/>
        <a:lstStyle/>
        <a:p>
          <a:endParaRPr lang="en-US"/>
        </a:p>
      </dgm:t>
    </dgm:pt>
    <dgm:pt modelId="{C29194FB-CB6A-4633-AC63-52A46F64B4AA}" type="pres">
      <dgm:prSet presAssocID="{523F8C11-C311-40C1-8ECF-D508E039D503}" presName="Name0" presStyleCnt="0">
        <dgm:presLayoutVars>
          <dgm:dir/>
          <dgm:animLvl val="lvl"/>
          <dgm:resizeHandles val="exact"/>
        </dgm:presLayoutVars>
      </dgm:prSet>
      <dgm:spPr/>
    </dgm:pt>
    <dgm:pt modelId="{730A85C9-4117-4C5D-B667-101440A9506B}" type="pres">
      <dgm:prSet presAssocID="{2DA0153C-DACA-4E67-8FF0-A7A717A08F02}" presName="linNode" presStyleCnt="0"/>
      <dgm:spPr/>
    </dgm:pt>
    <dgm:pt modelId="{42DBD227-1846-4FE8-8C3D-C9A31883DA7A}" type="pres">
      <dgm:prSet presAssocID="{2DA0153C-DACA-4E67-8FF0-A7A717A08F02}" presName="parTx" presStyleLbl="revTx" presStyleIdx="0" presStyleCnt="3">
        <dgm:presLayoutVars>
          <dgm:chMax val="1"/>
          <dgm:bulletEnabled val="1"/>
        </dgm:presLayoutVars>
      </dgm:prSet>
      <dgm:spPr/>
    </dgm:pt>
    <dgm:pt modelId="{A1AF0A67-0BD7-473A-84AB-BC045C0258E5}" type="pres">
      <dgm:prSet presAssocID="{2DA0153C-DACA-4E67-8FF0-A7A717A08F02}" presName="bracket" presStyleLbl="parChTrans1D1" presStyleIdx="0" presStyleCnt="3"/>
      <dgm:spPr>
        <a:ln>
          <a:solidFill>
            <a:srgbClr val="004250"/>
          </a:solidFill>
        </a:ln>
      </dgm:spPr>
    </dgm:pt>
    <dgm:pt modelId="{D512B169-1E4D-45FF-AF2F-2DF99E99705B}" type="pres">
      <dgm:prSet presAssocID="{2DA0153C-DACA-4E67-8FF0-A7A717A08F02}" presName="spH" presStyleCnt="0"/>
      <dgm:spPr/>
    </dgm:pt>
    <dgm:pt modelId="{AC25AF50-CEBB-4108-A24B-9B81FB1EC7B0}" type="pres">
      <dgm:prSet presAssocID="{2DA0153C-DACA-4E67-8FF0-A7A717A08F02}" presName="desTx" presStyleLbl="node1" presStyleIdx="0" presStyleCnt="3" custScaleY="80306">
        <dgm:presLayoutVars>
          <dgm:bulletEnabled val="1"/>
        </dgm:presLayoutVars>
      </dgm:prSet>
      <dgm:spPr/>
    </dgm:pt>
    <dgm:pt modelId="{30D4730D-646A-4655-AE5F-B38AFFCAF794}" type="pres">
      <dgm:prSet presAssocID="{1CE92C36-A240-4433-AB93-C1526D4AD915}" presName="spV" presStyleCnt="0"/>
      <dgm:spPr/>
    </dgm:pt>
    <dgm:pt modelId="{0C3D5A94-A210-4CCC-9AEB-B55B32D1BE03}" type="pres">
      <dgm:prSet presAssocID="{739B61A3-7FD1-4C1E-8A67-AD955D98EB9E}" presName="linNode" presStyleCnt="0"/>
      <dgm:spPr/>
    </dgm:pt>
    <dgm:pt modelId="{C98B1EA0-88E7-497A-AC6E-47E5DA81FEE4}" type="pres">
      <dgm:prSet presAssocID="{739B61A3-7FD1-4C1E-8A67-AD955D98EB9E}" presName="parTx" presStyleLbl="revTx" presStyleIdx="1" presStyleCnt="3">
        <dgm:presLayoutVars>
          <dgm:chMax val="1"/>
          <dgm:bulletEnabled val="1"/>
        </dgm:presLayoutVars>
      </dgm:prSet>
      <dgm:spPr/>
    </dgm:pt>
    <dgm:pt modelId="{CCDBE79C-B31A-456F-B2E7-C3046531059B}" type="pres">
      <dgm:prSet presAssocID="{739B61A3-7FD1-4C1E-8A67-AD955D98EB9E}" presName="bracket" presStyleLbl="parChTrans1D1" presStyleIdx="1" presStyleCnt="3"/>
      <dgm:spPr>
        <a:ln>
          <a:solidFill>
            <a:srgbClr val="004250"/>
          </a:solidFill>
        </a:ln>
      </dgm:spPr>
    </dgm:pt>
    <dgm:pt modelId="{91784EA0-0C74-4909-AD88-C3EC1EFD3E3C}" type="pres">
      <dgm:prSet presAssocID="{739B61A3-7FD1-4C1E-8A67-AD955D98EB9E}" presName="spH" presStyleCnt="0"/>
      <dgm:spPr/>
    </dgm:pt>
    <dgm:pt modelId="{B1EE3C45-1D07-44C8-A078-034CFF6EAC17}" type="pres">
      <dgm:prSet presAssocID="{739B61A3-7FD1-4C1E-8A67-AD955D98EB9E}" presName="desTx" presStyleLbl="node1" presStyleIdx="1" presStyleCnt="3" custLinFactNeighborX="-2364" custLinFactNeighborY="-1996">
        <dgm:presLayoutVars>
          <dgm:bulletEnabled val="1"/>
        </dgm:presLayoutVars>
      </dgm:prSet>
      <dgm:spPr/>
    </dgm:pt>
    <dgm:pt modelId="{28D03B7D-7A27-4833-9094-756CD55DD9AC}" type="pres">
      <dgm:prSet presAssocID="{2389DA3A-327F-45A4-AF5A-DE19DE9423CA}" presName="spV" presStyleCnt="0"/>
      <dgm:spPr/>
    </dgm:pt>
    <dgm:pt modelId="{E53E2C2F-1655-4017-BA7C-B9C83BF231B2}" type="pres">
      <dgm:prSet presAssocID="{8FD19ED3-B346-43AB-A874-86FA669BB568}" presName="linNode" presStyleCnt="0"/>
      <dgm:spPr/>
    </dgm:pt>
    <dgm:pt modelId="{E820C5B3-DDDF-4C3C-9CC3-BCB8518257F3}" type="pres">
      <dgm:prSet presAssocID="{8FD19ED3-B346-43AB-A874-86FA669BB568}" presName="parTx" presStyleLbl="revTx" presStyleIdx="2" presStyleCnt="3">
        <dgm:presLayoutVars>
          <dgm:chMax val="1"/>
          <dgm:bulletEnabled val="1"/>
        </dgm:presLayoutVars>
      </dgm:prSet>
      <dgm:spPr/>
    </dgm:pt>
    <dgm:pt modelId="{6BC96696-0EC6-4E25-AEE1-9D99BA23AD41}" type="pres">
      <dgm:prSet presAssocID="{8FD19ED3-B346-43AB-A874-86FA669BB568}" presName="bracket" presStyleLbl="parChTrans1D1" presStyleIdx="2" presStyleCnt="3"/>
      <dgm:spPr>
        <a:ln>
          <a:solidFill>
            <a:srgbClr val="004250"/>
          </a:solidFill>
        </a:ln>
      </dgm:spPr>
    </dgm:pt>
    <dgm:pt modelId="{700115ED-8177-4382-948F-D50ECEE44C0D}" type="pres">
      <dgm:prSet presAssocID="{8FD19ED3-B346-43AB-A874-86FA669BB568}" presName="spH" presStyleCnt="0"/>
      <dgm:spPr/>
    </dgm:pt>
    <dgm:pt modelId="{0B3B1655-E081-4A46-9E90-45BE59772B94}" type="pres">
      <dgm:prSet presAssocID="{8FD19ED3-B346-43AB-A874-86FA669BB568}" presName="desTx" presStyleLbl="node1" presStyleIdx="2" presStyleCnt="3">
        <dgm:presLayoutVars>
          <dgm:bulletEnabled val="1"/>
        </dgm:presLayoutVars>
      </dgm:prSet>
      <dgm:spPr/>
    </dgm:pt>
  </dgm:ptLst>
  <dgm:cxnLst>
    <dgm:cxn modelId="{A8046406-5DE4-4558-8B51-7C8E36B8BF90}" type="presOf" srcId="{8FD19ED3-B346-43AB-A874-86FA669BB568}" destId="{E820C5B3-DDDF-4C3C-9CC3-BCB8518257F3}" srcOrd="0" destOrd="0" presId="urn:diagrams.loki3.com/BracketList"/>
    <dgm:cxn modelId="{19843B09-A654-4026-99CA-9433BF6CA450}" type="presOf" srcId="{8B079AA8-2DC0-4A5D-A0B2-19E79A29EE50}" destId="{B1EE3C45-1D07-44C8-A078-034CFF6EAC17}" srcOrd="0" destOrd="0" presId="urn:diagrams.loki3.com/BracketList"/>
    <dgm:cxn modelId="{3DDCA628-C879-43D4-B2F1-95C239DAF046}" type="presOf" srcId="{2DA0153C-DACA-4E67-8FF0-A7A717A08F02}" destId="{42DBD227-1846-4FE8-8C3D-C9A31883DA7A}" srcOrd="0" destOrd="0" presId="urn:diagrams.loki3.com/BracketList"/>
    <dgm:cxn modelId="{8F5BE32C-72A8-4FFD-A97F-4C6E40D1D2FD}" type="presOf" srcId="{0E9545FC-94E9-491B-87A3-F4FA16CCAF40}" destId="{AC25AF50-CEBB-4108-A24B-9B81FB1EC7B0}" srcOrd="0" destOrd="0" presId="urn:diagrams.loki3.com/BracketList"/>
    <dgm:cxn modelId="{12BC482D-038E-421D-BEE1-2320522E827D}" type="presOf" srcId="{523F8C11-C311-40C1-8ECF-D508E039D503}" destId="{C29194FB-CB6A-4633-AC63-52A46F64B4AA}" srcOrd="0" destOrd="0" presId="urn:diagrams.loki3.com/BracketList"/>
    <dgm:cxn modelId="{C59EE668-2ACE-472A-9C3B-A3BAFAFE62F2}" srcId="{8FD19ED3-B346-43AB-A874-86FA669BB568}" destId="{47881409-BD9A-4EAE-A6DD-607CF5E4376E}" srcOrd="0" destOrd="0" parTransId="{E0EB83A6-0C23-4DD2-9143-9A210F69E462}" sibTransId="{DD02F548-C7E2-4BF7-922D-A7520F1FF9EE}"/>
    <dgm:cxn modelId="{FD6CEA4C-8363-4472-A53D-080276604808}" type="presOf" srcId="{6EFBEA5F-70D1-49B2-84E9-7AC19C510BBC}" destId="{B1EE3C45-1D07-44C8-A078-034CFF6EAC17}" srcOrd="0" destOrd="1" presId="urn:diagrams.loki3.com/BracketList"/>
    <dgm:cxn modelId="{1395B178-247B-4E58-814D-AFAD69F336C4}" type="presOf" srcId="{9C5AAD20-E6CB-4EB1-BFA4-6DC7B476D2ED}" destId="{0B3B1655-E081-4A46-9E90-45BE59772B94}" srcOrd="0" destOrd="1" presId="urn:diagrams.loki3.com/BracketList"/>
    <dgm:cxn modelId="{07F40559-9E0C-402D-AB6A-33B32D13717F}" srcId="{523F8C11-C311-40C1-8ECF-D508E039D503}" destId="{8FD19ED3-B346-43AB-A874-86FA669BB568}" srcOrd="2" destOrd="0" parTransId="{46FACB75-6415-45E7-8BA5-57AA54BDF48C}" sibTransId="{7F13D8FF-A2DC-4F72-B5C4-20646BD8844F}"/>
    <dgm:cxn modelId="{033D5F85-3DA6-4C39-81A9-5F981C3F4785}" type="presOf" srcId="{739B61A3-7FD1-4C1E-8A67-AD955D98EB9E}" destId="{C98B1EA0-88E7-497A-AC6E-47E5DA81FEE4}" srcOrd="0" destOrd="0" presId="urn:diagrams.loki3.com/BracketList"/>
    <dgm:cxn modelId="{4CC08E95-C253-455E-81AD-79BEF4714878}" srcId="{523F8C11-C311-40C1-8ECF-D508E039D503}" destId="{739B61A3-7FD1-4C1E-8A67-AD955D98EB9E}" srcOrd="1" destOrd="0" parTransId="{8898BDF1-CD71-43B3-8BA3-2A0F45D7D80D}" sibTransId="{2389DA3A-327F-45A4-AF5A-DE19DE9423CA}"/>
    <dgm:cxn modelId="{BB610CA3-B597-443F-B3E6-289E05EFDB57}" srcId="{523F8C11-C311-40C1-8ECF-D508E039D503}" destId="{2DA0153C-DACA-4E67-8FF0-A7A717A08F02}" srcOrd="0" destOrd="0" parTransId="{E389CD51-9864-4906-A4E8-F9238765811C}" sibTransId="{1CE92C36-A240-4433-AB93-C1526D4AD915}"/>
    <dgm:cxn modelId="{26B4EDBF-5250-429B-8840-BBD19568D0FC}" srcId="{739B61A3-7FD1-4C1E-8A67-AD955D98EB9E}" destId="{8B079AA8-2DC0-4A5D-A0B2-19E79A29EE50}" srcOrd="0" destOrd="0" parTransId="{C220E758-1171-4F19-B155-E70505ED9036}" sibTransId="{AA6A5456-D728-4E5C-95B0-F66DE9C40A8C}"/>
    <dgm:cxn modelId="{38632CCB-0D9F-4E58-BD60-EED01CF234BB}" type="presOf" srcId="{47881409-BD9A-4EAE-A6DD-607CF5E4376E}" destId="{0B3B1655-E081-4A46-9E90-45BE59772B94}" srcOrd="0" destOrd="0" presId="urn:diagrams.loki3.com/BracketList"/>
    <dgm:cxn modelId="{280CBAD2-F833-4F77-B3CD-E7542A7D0E0C}" srcId="{8FD19ED3-B346-43AB-A874-86FA669BB568}" destId="{9C5AAD20-E6CB-4EB1-BFA4-6DC7B476D2ED}" srcOrd="1" destOrd="0" parTransId="{01D432BF-3483-49B3-8217-94DA4431D057}" sibTransId="{C0E76D80-C4AD-4704-9978-CB339E765025}"/>
    <dgm:cxn modelId="{C17865E2-501B-47F3-A044-3BCE386B1948}" srcId="{739B61A3-7FD1-4C1E-8A67-AD955D98EB9E}" destId="{6EFBEA5F-70D1-49B2-84E9-7AC19C510BBC}" srcOrd="1" destOrd="0" parTransId="{68B5C657-3C94-4BDB-9B5E-3EB4D33B7551}" sibTransId="{34229392-E651-44CC-A2E7-8029ED8812F2}"/>
    <dgm:cxn modelId="{6396EEE4-F8B4-4A3F-B67C-01CF663DAA00}" srcId="{2DA0153C-DACA-4E67-8FF0-A7A717A08F02}" destId="{0E9545FC-94E9-491B-87A3-F4FA16CCAF40}" srcOrd="0" destOrd="0" parTransId="{06D6CB7C-B8CC-425D-8FFB-683544253329}" sibTransId="{35DEC431-55A7-45F5-B8FD-987EC9A2CBB8}"/>
    <dgm:cxn modelId="{754BC9DC-BA60-4EF2-8EC5-CD6E031BB0E8}" type="presParOf" srcId="{C29194FB-CB6A-4633-AC63-52A46F64B4AA}" destId="{730A85C9-4117-4C5D-B667-101440A9506B}" srcOrd="0" destOrd="0" presId="urn:diagrams.loki3.com/BracketList"/>
    <dgm:cxn modelId="{326F0B54-591C-4A71-884F-5DDEA9046A87}" type="presParOf" srcId="{730A85C9-4117-4C5D-B667-101440A9506B}" destId="{42DBD227-1846-4FE8-8C3D-C9A31883DA7A}" srcOrd="0" destOrd="0" presId="urn:diagrams.loki3.com/BracketList"/>
    <dgm:cxn modelId="{B9EA9544-4206-4F3F-811A-55D3724E25E5}" type="presParOf" srcId="{730A85C9-4117-4C5D-B667-101440A9506B}" destId="{A1AF0A67-0BD7-473A-84AB-BC045C0258E5}" srcOrd="1" destOrd="0" presId="urn:diagrams.loki3.com/BracketList"/>
    <dgm:cxn modelId="{687C918E-7CA3-444E-9711-F208A12B9EC8}" type="presParOf" srcId="{730A85C9-4117-4C5D-B667-101440A9506B}" destId="{D512B169-1E4D-45FF-AF2F-2DF99E99705B}" srcOrd="2" destOrd="0" presId="urn:diagrams.loki3.com/BracketList"/>
    <dgm:cxn modelId="{6FDD054D-D7FA-4DF5-B98E-901344688A8D}" type="presParOf" srcId="{730A85C9-4117-4C5D-B667-101440A9506B}" destId="{AC25AF50-CEBB-4108-A24B-9B81FB1EC7B0}" srcOrd="3" destOrd="0" presId="urn:diagrams.loki3.com/BracketList"/>
    <dgm:cxn modelId="{5910A3E0-2506-4FA9-BB10-C3965463D1EE}" type="presParOf" srcId="{C29194FB-CB6A-4633-AC63-52A46F64B4AA}" destId="{30D4730D-646A-4655-AE5F-B38AFFCAF794}" srcOrd="1" destOrd="0" presId="urn:diagrams.loki3.com/BracketList"/>
    <dgm:cxn modelId="{EA7B06FF-AD1F-450D-8000-A93F2BD7A69C}" type="presParOf" srcId="{C29194FB-CB6A-4633-AC63-52A46F64B4AA}" destId="{0C3D5A94-A210-4CCC-9AEB-B55B32D1BE03}" srcOrd="2" destOrd="0" presId="urn:diagrams.loki3.com/BracketList"/>
    <dgm:cxn modelId="{A0CBA130-C987-4045-B033-A7C49DAC8015}" type="presParOf" srcId="{0C3D5A94-A210-4CCC-9AEB-B55B32D1BE03}" destId="{C98B1EA0-88E7-497A-AC6E-47E5DA81FEE4}" srcOrd="0" destOrd="0" presId="urn:diagrams.loki3.com/BracketList"/>
    <dgm:cxn modelId="{93713F6C-535E-446F-8AE0-486881D5140B}" type="presParOf" srcId="{0C3D5A94-A210-4CCC-9AEB-B55B32D1BE03}" destId="{CCDBE79C-B31A-456F-B2E7-C3046531059B}" srcOrd="1" destOrd="0" presId="urn:diagrams.loki3.com/BracketList"/>
    <dgm:cxn modelId="{25DAD5E6-EA6E-4A67-8756-0B09A9A883BB}" type="presParOf" srcId="{0C3D5A94-A210-4CCC-9AEB-B55B32D1BE03}" destId="{91784EA0-0C74-4909-AD88-C3EC1EFD3E3C}" srcOrd="2" destOrd="0" presId="urn:diagrams.loki3.com/BracketList"/>
    <dgm:cxn modelId="{E46650D0-3E95-4100-9A48-124ED1AB9C6F}" type="presParOf" srcId="{0C3D5A94-A210-4CCC-9AEB-B55B32D1BE03}" destId="{B1EE3C45-1D07-44C8-A078-034CFF6EAC17}" srcOrd="3" destOrd="0" presId="urn:diagrams.loki3.com/BracketList"/>
    <dgm:cxn modelId="{572578B1-E615-4E0A-A140-909B69048B7C}" type="presParOf" srcId="{C29194FB-CB6A-4633-AC63-52A46F64B4AA}" destId="{28D03B7D-7A27-4833-9094-756CD55DD9AC}" srcOrd="3" destOrd="0" presId="urn:diagrams.loki3.com/BracketList"/>
    <dgm:cxn modelId="{FDC89160-F00F-42B5-95A3-1FD4FAD98425}" type="presParOf" srcId="{C29194FB-CB6A-4633-AC63-52A46F64B4AA}" destId="{E53E2C2F-1655-4017-BA7C-B9C83BF231B2}" srcOrd="4" destOrd="0" presId="urn:diagrams.loki3.com/BracketList"/>
    <dgm:cxn modelId="{30C85347-E760-4955-8095-2CF05C3984B6}" type="presParOf" srcId="{E53E2C2F-1655-4017-BA7C-B9C83BF231B2}" destId="{E820C5B3-DDDF-4C3C-9CC3-BCB8518257F3}" srcOrd="0" destOrd="0" presId="urn:diagrams.loki3.com/BracketList"/>
    <dgm:cxn modelId="{4A7FF419-1550-4930-AEAF-65C463040FAB}" type="presParOf" srcId="{E53E2C2F-1655-4017-BA7C-B9C83BF231B2}" destId="{6BC96696-0EC6-4E25-AEE1-9D99BA23AD41}" srcOrd="1" destOrd="0" presId="urn:diagrams.loki3.com/BracketList"/>
    <dgm:cxn modelId="{DE179939-D459-4AD1-8788-BF935B316D18}" type="presParOf" srcId="{E53E2C2F-1655-4017-BA7C-B9C83BF231B2}" destId="{700115ED-8177-4382-948F-D50ECEE44C0D}" srcOrd="2" destOrd="0" presId="urn:diagrams.loki3.com/BracketList"/>
    <dgm:cxn modelId="{E7E7F1B7-BAA8-45E5-AE2D-B0F98249CC4F}" type="presParOf" srcId="{E53E2C2F-1655-4017-BA7C-B9C83BF231B2}" destId="{0B3B1655-E081-4A46-9E90-45BE59772B9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3F8C11-C311-40C1-8ECF-D508E039D50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43146FEA-7873-4D2E-B455-113137D8C522}">
      <dgm:prSet phldrT="[Text]"/>
      <dgm:spPr/>
      <dgm:t>
        <a:bodyPr/>
        <a:lstStyle/>
        <a:p>
          <a:pPr>
            <a:lnSpc>
              <a:spcPct val="110000"/>
            </a:lnSpc>
          </a:pPr>
          <a:r>
            <a:rPr lang="en-US" b="1" dirty="0"/>
            <a:t>Patient Healthcare Information (PHI)</a:t>
          </a:r>
        </a:p>
      </dgm:t>
    </dgm:pt>
    <dgm:pt modelId="{C7F2C0A2-0239-4BCA-A2FE-7E84EC51A4E6}" type="parTrans" cxnId="{4C7549F2-B4BD-420E-B42C-9CE813D3489C}">
      <dgm:prSet/>
      <dgm:spPr/>
      <dgm:t>
        <a:bodyPr/>
        <a:lstStyle/>
        <a:p>
          <a:endParaRPr lang="en-US"/>
        </a:p>
      </dgm:t>
    </dgm:pt>
    <dgm:pt modelId="{0EAA0C70-5178-4571-8D02-1F88D551D11A}" type="sibTrans" cxnId="{4C7549F2-B4BD-420E-B42C-9CE813D3489C}">
      <dgm:prSet/>
      <dgm:spPr/>
      <dgm:t>
        <a:bodyPr/>
        <a:lstStyle/>
        <a:p>
          <a:endParaRPr lang="en-US"/>
        </a:p>
      </dgm:t>
    </dgm:pt>
    <dgm:pt modelId="{8872C707-DF2E-487C-81DA-CC5F9EC1E5E2}">
      <dgm:prSet phldrT="[Text]"/>
      <dgm:spPr>
        <a:solidFill>
          <a:srgbClr val="004250"/>
        </a:solidFill>
        <a:ln>
          <a:solidFill>
            <a:srgbClr val="004250"/>
          </a:solidFill>
        </a:ln>
      </dgm:spPr>
      <dgm:t>
        <a:bodyPr/>
        <a:lstStyle/>
        <a:p>
          <a:pPr>
            <a:lnSpc>
              <a:spcPct val="110000"/>
            </a:lnSpc>
            <a:spcAft>
              <a:spcPts val="600"/>
            </a:spcAft>
          </a:pPr>
          <a:r>
            <a:rPr lang="en-US" b="1" dirty="0">
              <a:solidFill>
                <a:schemeClr val="bg1"/>
              </a:solidFill>
            </a:rPr>
            <a:t>Comment to CMS: Remove PHI</a:t>
          </a:r>
        </a:p>
      </dgm:t>
    </dgm:pt>
    <dgm:pt modelId="{68D905F6-74E6-4A85-8C30-9A1D041A7E66}" type="parTrans" cxnId="{BF8D5D10-8925-4C82-87D1-4657318C7248}">
      <dgm:prSet/>
      <dgm:spPr/>
      <dgm:t>
        <a:bodyPr/>
        <a:lstStyle/>
        <a:p>
          <a:endParaRPr lang="en-US"/>
        </a:p>
      </dgm:t>
    </dgm:pt>
    <dgm:pt modelId="{0261FED8-9555-41BB-A913-BEAB83C5E37A}" type="sibTrans" cxnId="{BF8D5D10-8925-4C82-87D1-4657318C7248}">
      <dgm:prSet/>
      <dgm:spPr/>
      <dgm:t>
        <a:bodyPr/>
        <a:lstStyle/>
        <a:p>
          <a:endParaRPr lang="en-US"/>
        </a:p>
      </dgm:t>
    </dgm:pt>
    <dgm:pt modelId="{240378DE-2343-4A9D-B001-FDBACDFFE2D5}">
      <dgm:prSet phldrT="[Text]"/>
      <dgm:spPr/>
      <dgm:t>
        <a:bodyPr/>
        <a:lstStyle/>
        <a:p>
          <a:pPr>
            <a:lnSpc>
              <a:spcPct val="110000"/>
            </a:lnSpc>
            <a:spcAft>
              <a:spcPts val="300"/>
            </a:spcAft>
          </a:pPr>
          <a:r>
            <a:rPr lang="en-US" b="1" dirty="0"/>
            <a:t>C/A | Other Amt</a:t>
          </a:r>
        </a:p>
        <a:p>
          <a:pPr>
            <a:lnSpc>
              <a:spcPct val="110000"/>
            </a:lnSpc>
            <a:spcAft>
              <a:spcPts val="300"/>
            </a:spcAft>
          </a:pPr>
          <a:r>
            <a:rPr lang="en-US" b="1" dirty="0"/>
            <a:t>(Col. 15)</a:t>
          </a:r>
        </a:p>
      </dgm:t>
    </dgm:pt>
    <dgm:pt modelId="{A58CDB71-79C1-432A-AD21-3DAC18444B80}" type="parTrans" cxnId="{F363F1B6-C85D-4BB3-94D6-36CA7E71B0A4}">
      <dgm:prSet/>
      <dgm:spPr/>
      <dgm:t>
        <a:bodyPr/>
        <a:lstStyle/>
        <a:p>
          <a:endParaRPr lang="en-US"/>
        </a:p>
      </dgm:t>
    </dgm:pt>
    <dgm:pt modelId="{5B3BFCFE-B83E-41DD-86E0-42ED188B4826}" type="sibTrans" cxnId="{F363F1B6-C85D-4BB3-94D6-36CA7E71B0A4}">
      <dgm:prSet/>
      <dgm:spPr/>
      <dgm:t>
        <a:bodyPr/>
        <a:lstStyle/>
        <a:p>
          <a:endParaRPr lang="en-US"/>
        </a:p>
      </dgm:t>
    </dgm:pt>
    <dgm:pt modelId="{402B3AF8-1514-4B1F-915C-654793943194}">
      <dgm:prSet phldrT="[Text]"/>
      <dgm:spPr>
        <a:solidFill>
          <a:srgbClr val="004250"/>
        </a:solidFill>
        <a:ln>
          <a:solidFill>
            <a:srgbClr val="004250"/>
          </a:solidFill>
        </a:ln>
      </dgm:spPr>
      <dgm:t>
        <a:bodyPr/>
        <a:lstStyle/>
        <a:p>
          <a:pPr>
            <a:lnSpc>
              <a:spcPct val="110000"/>
            </a:lnSpc>
          </a:pPr>
          <a:r>
            <a:rPr lang="en-US" b="1" dirty="0">
              <a:solidFill>
                <a:schemeClr val="bg1"/>
              </a:solidFill>
            </a:rPr>
            <a:t>Include a workpaper note what is included or excluded as the C/A amt </a:t>
          </a:r>
        </a:p>
      </dgm:t>
    </dgm:pt>
    <dgm:pt modelId="{9A4F64B0-621E-4194-92E9-C3037B067D07}" type="parTrans" cxnId="{240E057B-2993-4D03-9D8A-0DA4E235DA7F}">
      <dgm:prSet/>
      <dgm:spPr/>
      <dgm:t>
        <a:bodyPr/>
        <a:lstStyle/>
        <a:p>
          <a:endParaRPr lang="en-US"/>
        </a:p>
      </dgm:t>
    </dgm:pt>
    <dgm:pt modelId="{76048DC1-BEF9-41EC-B24F-7F33EFB5C901}" type="sibTrans" cxnId="{240E057B-2993-4D03-9D8A-0DA4E235DA7F}">
      <dgm:prSet/>
      <dgm:spPr/>
      <dgm:t>
        <a:bodyPr/>
        <a:lstStyle/>
        <a:p>
          <a:endParaRPr lang="en-US"/>
        </a:p>
      </dgm:t>
    </dgm:pt>
    <dgm:pt modelId="{4F08B1AF-D8C6-4EC0-85E2-95E772B127BA}">
      <dgm:prSet phldrT="[Text]"/>
      <dgm:spPr/>
      <dgm:t>
        <a:bodyPr/>
        <a:lstStyle/>
        <a:p>
          <a:pPr>
            <a:lnSpc>
              <a:spcPct val="110000"/>
            </a:lnSpc>
            <a:spcAft>
              <a:spcPts val="300"/>
            </a:spcAft>
          </a:pPr>
          <a:r>
            <a:rPr lang="en-US" b="1" dirty="0"/>
            <a:t>A/R Write Off Date </a:t>
          </a:r>
        </a:p>
        <a:p>
          <a:pPr>
            <a:lnSpc>
              <a:spcPct val="110000"/>
            </a:lnSpc>
            <a:spcAft>
              <a:spcPts val="300"/>
            </a:spcAft>
          </a:pPr>
          <a:r>
            <a:rPr lang="en-US" b="1" dirty="0"/>
            <a:t>(Col. 16)</a:t>
          </a:r>
        </a:p>
      </dgm:t>
    </dgm:pt>
    <dgm:pt modelId="{23555E9B-99E1-4187-AA07-900A6524F588}" type="parTrans" cxnId="{666C41A5-B97C-4AA4-BB77-9AD952DF48F7}">
      <dgm:prSet/>
      <dgm:spPr/>
      <dgm:t>
        <a:bodyPr/>
        <a:lstStyle/>
        <a:p>
          <a:endParaRPr lang="en-US"/>
        </a:p>
      </dgm:t>
    </dgm:pt>
    <dgm:pt modelId="{24E17E2C-3CEF-4CB0-8A7A-AB79127D1B33}" type="sibTrans" cxnId="{666C41A5-B97C-4AA4-BB77-9AD952DF48F7}">
      <dgm:prSet/>
      <dgm:spPr/>
      <dgm:t>
        <a:bodyPr/>
        <a:lstStyle/>
        <a:p>
          <a:endParaRPr lang="en-US"/>
        </a:p>
      </dgm:t>
    </dgm:pt>
    <dgm:pt modelId="{E5CD8DF2-A6D4-4580-96D3-8A8CE9661EB2}">
      <dgm:prSet phldrT="[Text]"/>
      <dgm:spPr/>
      <dgm:t>
        <a:bodyPr/>
        <a:lstStyle/>
        <a:p>
          <a:pPr>
            <a:lnSpc>
              <a:spcPct val="110000"/>
            </a:lnSpc>
            <a:spcAft>
              <a:spcPts val="300"/>
            </a:spcAft>
          </a:pPr>
          <a:r>
            <a:rPr lang="en-US" b="1" dirty="0"/>
            <a:t>Patient Bad Debt Write Off Amt </a:t>
          </a:r>
        </a:p>
        <a:p>
          <a:pPr>
            <a:lnSpc>
              <a:spcPct val="90000"/>
            </a:lnSpc>
            <a:spcAft>
              <a:spcPct val="35000"/>
            </a:spcAft>
          </a:pPr>
          <a:r>
            <a:rPr lang="en-US" b="1" dirty="0"/>
            <a:t>(Col. 17)</a:t>
          </a:r>
        </a:p>
      </dgm:t>
    </dgm:pt>
    <dgm:pt modelId="{D26CDDF7-7696-471D-A6F5-A58C288F0AC7}" type="parTrans" cxnId="{F6B1B206-82CA-4F54-9099-51155490808C}">
      <dgm:prSet/>
      <dgm:spPr/>
      <dgm:t>
        <a:bodyPr/>
        <a:lstStyle/>
        <a:p>
          <a:endParaRPr lang="en-US"/>
        </a:p>
      </dgm:t>
    </dgm:pt>
    <dgm:pt modelId="{94F84F0A-59CE-4D1F-A717-C0D5861B557E}" type="sibTrans" cxnId="{F6B1B206-82CA-4F54-9099-51155490808C}">
      <dgm:prSet/>
      <dgm:spPr/>
      <dgm:t>
        <a:bodyPr/>
        <a:lstStyle/>
        <a:p>
          <a:endParaRPr lang="en-US"/>
        </a:p>
      </dgm:t>
    </dgm:pt>
    <dgm:pt modelId="{CC8D32D7-FE77-49B5-B254-55DA0F84C573}">
      <dgm:prSet phldrT="[Text]"/>
      <dgm:spPr>
        <a:solidFill>
          <a:schemeClr val="accent1">
            <a:lumMod val="20000"/>
            <a:lumOff val="80000"/>
          </a:schemeClr>
        </a:solidFill>
        <a:ln>
          <a:solidFill>
            <a:srgbClr val="004250"/>
          </a:solidFill>
        </a:ln>
      </dgm:spPr>
      <dgm:t>
        <a:bodyPr/>
        <a:lstStyle/>
        <a:p>
          <a:pPr>
            <a:lnSpc>
              <a:spcPct val="110000"/>
            </a:lnSpc>
            <a:spcAft>
              <a:spcPts val="600"/>
            </a:spcAft>
          </a:pPr>
          <a:r>
            <a:rPr lang="en-US" b="1" dirty="0">
              <a:solidFill>
                <a:schemeClr val="tx1"/>
              </a:solidFill>
            </a:rPr>
            <a:t>Include a workpaper clarifying definition of write-off date (i.e., date removed from active A/R as opposed to end date of collections)</a:t>
          </a:r>
          <a:endParaRPr lang="en-US" dirty="0">
            <a:solidFill>
              <a:schemeClr val="tx1"/>
            </a:solidFill>
          </a:endParaRPr>
        </a:p>
      </dgm:t>
    </dgm:pt>
    <dgm:pt modelId="{BA3F22A7-3E12-488D-8A06-745AC81B56BB}" type="parTrans" cxnId="{8CC3A4D8-76F2-4745-BEBB-DFEE3EE84B38}">
      <dgm:prSet/>
      <dgm:spPr/>
      <dgm:t>
        <a:bodyPr/>
        <a:lstStyle/>
        <a:p>
          <a:endParaRPr lang="en-US"/>
        </a:p>
      </dgm:t>
    </dgm:pt>
    <dgm:pt modelId="{81E74955-F231-4673-8789-6C3F5A3D71AA}" type="sibTrans" cxnId="{8CC3A4D8-76F2-4745-BEBB-DFEE3EE84B38}">
      <dgm:prSet/>
      <dgm:spPr/>
      <dgm:t>
        <a:bodyPr/>
        <a:lstStyle/>
        <a:p>
          <a:endParaRPr lang="en-US"/>
        </a:p>
      </dgm:t>
    </dgm:pt>
    <dgm:pt modelId="{C36A65A6-8B68-4B3A-8BC1-261D8CD16933}">
      <dgm:prSet phldrT="[Text]"/>
      <dgm:spPr>
        <a:solidFill>
          <a:srgbClr val="DB651B"/>
        </a:solidFill>
        <a:ln>
          <a:solidFill>
            <a:srgbClr val="004250"/>
          </a:solidFill>
        </a:ln>
      </dgm:spPr>
      <dgm:t>
        <a:bodyPr/>
        <a:lstStyle/>
        <a:p>
          <a:pPr>
            <a:lnSpc>
              <a:spcPct val="110000"/>
            </a:lnSpc>
            <a:spcAft>
              <a:spcPts val="600"/>
            </a:spcAft>
          </a:pPr>
          <a:r>
            <a:rPr lang="en-US" b="1" dirty="0">
              <a:solidFill>
                <a:schemeClr val="bg1"/>
              </a:solidFill>
            </a:rPr>
            <a:t>Check CMS calculation for accuracy</a:t>
          </a:r>
        </a:p>
      </dgm:t>
    </dgm:pt>
    <dgm:pt modelId="{7DDD916C-2164-449D-BDC2-574E1986984B}" type="parTrans" cxnId="{79F4A0C9-D865-46B7-83F3-6E9578ED5E36}">
      <dgm:prSet/>
      <dgm:spPr/>
      <dgm:t>
        <a:bodyPr/>
        <a:lstStyle/>
        <a:p>
          <a:endParaRPr lang="en-US"/>
        </a:p>
      </dgm:t>
    </dgm:pt>
    <dgm:pt modelId="{747AEBC9-3AE2-4243-8654-8E5949346E35}" type="sibTrans" cxnId="{79F4A0C9-D865-46B7-83F3-6E9578ED5E36}">
      <dgm:prSet/>
      <dgm:spPr/>
      <dgm:t>
        <a:bodyPr/>
        <a:lstStyle/>
        <a:p>
          <a:endParaRPr lang="en-US"/>
        </a:p>
      </dgm:t>
    </dgm:pt>
    <dgm:pt modelId="{687BCDF4-CB5A-426A-A12A-136E1D924480}">
      <dgm:prSet phldrT="[Text]"/>
      <dgm:spPr>
        <a:noFill/>
        <a:ln>
          <a:noFill/>
        </a:ln>
      </dgm:spPr>
      <dgm:t>
        <a:bodyPr/>
        <a:lstStyle/>
        <a:p>
          <a:pPr>
            <a:lnSpc>
              <a:spcPct val="110000"/>
            </a:lnSpc>
          </a:pPr>
          <a:r>
            <a:rPr lang="en-US" b="1" dirty="0">
              <a:solidFill>
                <a:schemeClr val="tx1"/>
              </a:solidFill>
            </a:rPr>
            <a:t>Patient Charity Care Amt </a:t>
          </a:r>
        </a:p>
        <a:p>
          <a:pPr>
            <a:lnSpc>
              <a:spcPct val="90000"/>
            </a:lnSpc>
          </a:pPr>
          <a:r>
            <a:rPr lang="en-US" b="1" dirty="0">
              <a:solidFill>
                <a:schemeClr val="tx1"/>
              </a:solidFill>
            </a:rPr>
            <a:t>(Col. 14)</a:t>
          </a:r>
        </a:p>
      </dgm:t>
    </dgm:pt>
    <dgm:pt modelId="{4B82DAB4-BD3B-44F5-998B-852538AF7E8D}" type="parTrans" cxnId="{99C2E499-0D6F-46A5-9B71-7A2683041686}">
      <dgm:prSet/>
      <dgm:spPr/>
      <dgm:t>
        <a:bodyPr/>
        <a:lstStyle/>
        <a:p>
          <a:endParaRPr lang="en-US"/>
        </a:p>
      </dgm:t>
    </dgm:pt>
    <dgm:pt modelId="{3EB40EE2-ABD8-488C-A5F2-50BF92ADB4C9}" type="sibTrans" cxnId="{99C2E499-0D6F-46A5-9B71-7A2683041686}">
      <dgm:prSet/>
      <dgm:spPr/>
      <dgm:t>
        <a:bodyPr/>
        <a:lstStyle/>
        <a:p>
          <a:endParaRPr lang="en-US"/>
        </a:p>
      </dgm:t>
    </dgm:pt>
    <dgm:pt modelId="{314AE37F-8EA9-48E9-A377-13B1D39F5E47}">
      <dgm:prSet phldrT="[Text]"/>
      <dgm:spPr>
        <a:solidFill>
          <a:schemeClr val="accent1">
            <a:lumMod val="20000"/>
            <a:lumOff val="80000"/>
          </a:schemeClr>
        </a:solidFill>
        <a:ln>
          <a:solidFill>
            <a:srgbClr val="004250"/>
          </a:solidFill>
        </a:ln>
      </dgm:spPr>
      <dgm:t>
        <a:bodyPr/>
        <a:lstStyle/>
        <a:p>
          <a:pPr>
            <a:lnSpc>
              <a:spcPct val="110000"/>
            </a:lnSpc>
          </a:pPr>
          <a:r>
            <a:rPr lang="en-US" b="1" dirty="0">
              <a:solidFill>
                <a:schemeClr val="tx1"/>
              </a:solidFill>
            </a:rPr>
            <a:t>Report all charity care associated with the account, regardless of the charity care write-off date</a:t>
          </a:r>
        </a:p>
      </dgm:t>
    </dgm:pt>
    <dgm:pt modelId="{828DC7BD-CC9E-472E-8477-1C59623FF702}" type="parTrans" cxnId="{05DE2705-1E3B-4866-82B0-A15945D40710}">
      <dgm:prSet/>
      <dgm:spPr/>
      <dgm:t>
        <a:bodyPr/>
        <a:lstStyle/>
        <a:p>
          <a:endParaRPr lang="en-US"/>
        </a:p>
      </dgm:t>
    </dgm:pt>
    <dgm:pt modelId="{BF3C541D-B6D2-404C-967E-229C2DB2E27D}" type="sibTrans" cxnId="{05DE2705-1E3B-4866-82B0-A15945D40710}">
      <dgm:prSet/>
      <dgm:spPr/>
      <dgm:t>
        <a:bodyPr/>
        <a:lstStyle/>
        <a:p>
          <a:endParaRPr lang="en-US"/>
        </a:p>
      </dgm:t>
    </dgm:pt>
    <dgm:pt modelId="{9876F478-2939-4D55-836C-ABC23862D479}">
      <dgm:prSet phldrT="[Text]"/>
      <dgm:spPr>
        <a:solidFill>
          <a:srgbClr val="004250"/>
        </a:solidFill>
        <a:ln>
          <a:solidFill>
            <a:srgbClr val="004250"/>
          </a:solidFill>
        </a:ln>
      </dgm:spPr>
      <dgm:t>
        <a:bodyPr/>
        <a:lstStyle/>
        <a:p>
          <a:pPr>
            <a:lnSpc>
              <a:spcPct val="90000"/>
            </a:lnSpc>
            <a:spcAft>
              <a:spcPct val="15000"/>
            </a:spcAft>
            <a:buFontTx/>
            <a:buNone/>
          </a:pPr>
          <a:r>
            <a:rPr lang="en-US" b="1" dirty="0">
              <a:solidFill>
                <a:schemeClr val="bg1"/>
              </a:solidFill>
            </a:rPr>
            <a:t>	Name, Admission and Discharge Date</a:t>
          </a:r>
        </a:p>
      </dgm:t>
    </dgm:pt>
    <dgm:pt modelId="{42AE3CAF-AFA1-46AF-BEF2-0D096071CDFA}" type="parTrans" cxnId="{D19F60C1-A389-4B8A-9303-B05B0E8E721A}">
      <dgm:prSet/>
      <dgm:spPr/>
      <dgm:t>
        <a:bodyPr/>
        <a:lstStyle/>
        <a:p>
          <a:endParaRPr lang="en-US"/>
        </a:p>
      </dgm:t>
    </dgm:pt>
    <dgm:pt modelId="{C2E88F11-E1E4-4FF9-B46D-0BD24AF2D342}" type="sibTrans" cxnId="{D19F60C1-A389-4B8A-9303-B05B0E8E721A}">
      <dgm:prSet/>
      <dgm:spPr/>
      <dgm:t>
        <a:bodyPr/>
        <a:lstStyle/>
        <a:p>
          <a:endParaRPr lang="en-US"/>
        </a:p>
      </dgm:t>
    </dgm:pt>
    <dgm:pt modelId="{BEA8D54B-9AD0-43D4-B840-446DD2B88757}">
      <dgm:prSet phldrT="[Text]"/>
      <dgm:spPr>
        <a:solidFill>
          <a:schemeClr val="accent1">
            <a:lumMod val="20000"/>
            <a:lumOff val="80000"/>
          </a:schemeClr>
        </a:solidFill>
        <a:ln>
          <a:solidFill>
            <a:srgbClr val="004250"/>
          </a:solidFill>
        </a:ln>
      </dgm:spPr>
      <dgm:t>
        <a:bodyPr/>
        <a:lstStyle/>
        <a:p>
          <a:pPr>
            <a:lnSpc>
              <a:spcPct val="110000"/>
            </a:lnSpc>
            <a:spcAft>
              <a:spcPts val="600"/>
            </a:spcAft>
          </a:pPr>
          <a:r>
            <a:rPr lang="en-US" b="1" dirty="0">
              <a:solidFill>
                <a:schemeClr val="tx1"/>
              </a:solidFill>
            </a:rPr>
            <a:t>Patients may have multiple write-off dates </a:t>
          </a:r>
          <a:r>
            <a:rPr lang="en-US" b="1" dirty="0">
              <a:solidFill>
                <a:schemeClr val="tx1"/>
              </a:solidFill>
              <a:sym typeface="Wingdings" panose="05000000000000000000" pitchFamily="2" charset="2"/>
            </a:rPr>
            <a:t> </a:t>
          </a:r>
          <a:r>
            <a:rPr lang="en-US" b="1" dirty="0">
              <a:solidFill>
                <a:schemeClr val="tx1"/>
              </a:solidFill>
            </a:rPr>
            <a:t>Include additional listing with each patient transaction (as opposed to per patient account)</a:t>
          </a:r>
          <a:endParaRPr lang="en-US" dirty="0">
            <a:solidFill>
              <a:schemeClr val="tx1"/>
            </a:solidFill>
          </a:endParaRPr>
        </a:p>
      </dgm:t>
    </dgm:pt>
    <dgm:pt modelId="{2F0027F7-B636-416C-9868-A3169B70D575}" type="parTrans" cxnId="{34147BA4-4377-4F56-A70A-A2CEC29F1E46}">
      <dgm:prSet/>
      <dgm:spPr/>
      <dgm:t>
        <a:bodyPr/>
        <a:lstStyle/>
        <a:p>
          <a:endParaRPr lang="en-US"/>
        </a:p>
      </dgm:t>
    </dgm:pt>
    <dgm:pt modelId="{A902A922-72E2-477C-A671-2C752DDA2F44}" type="sibTrans" cxnId="{34147BA4-4377-4F56-A70A-A2CEC29F1E46}">
      <dgm:prSet/>
      <dgm:spPr/>
      <dgm:t>
        <a:bodyPr/>
        <a:lstStyle/>
        <a:p>
          <a:endParaRPr lang="en-US"/>
        </a:p>
      </dgm:t>
    </dgm:pt>
    <dgm:pt modelId="{662642A1-BE8F-439D-8A18-A9F465D60640}">
      <dgm:prSet phldrT="[Text]"/>
      <dgm:spPr>
        <a:solidFill>
          <a:srgbClr val="DB651B"/>
        </a:solidFill>
        <a:ln>
          <a:solidFill>
            <a:srgbClr val="004250"/>
          </a:solidFill>
        </a:ln>
      </dgm:spPr>
      <dgm:t>
        <a:bodyPr/>
        <a:lstStyle/>
        <a:p>
          <a:pPr>
            <a:lnSpc>
              <a:spcPct val="110000"/>
            </a:lnSpc>
            <a:spcAft>
              <a:spcPts val="600"/>
            </a:spcAft>
          </a:pPr>
          <a:r>
            <a:rPr lang="en-US" b="1" dirty="0">
              <a:solidFill>
                <a:schemeClr val="bg1"/>
              </a:solidFill>
            </a:rPr>
            <a:t>Include work-paper with any necessary corrections  </a:t>
          </a:r>
        </a:p>
      </dgm:t>
    </dgm:pt>
    <dgm:pt modelId="{35716892-2372-4CC6-9417-7CF2A69F48C3}" type="parTrans" cxnId="{E69748D0-D7DD-44FB-93B9-9E22D455F379}">
      <dgm:prSet/>
      <dgm:spPr/>
      <dgm:t>
        <a:bodyPr/>
        <a:lstStyle/>
        <a:p>
          <a:endParaRPr lang="en-US"/>
        </a:p>
      </dgm:t>
    </dgm:pt>
    <dgm:pt modelId="{C03D01BC-8CE9-43BC-89DA-80DC14D2A2D2}" type="sibTrans" cxnId="{E69748D0-D7DD-44FB-93B9-9E22D455F379}">
      <dgm:prSet/>
      <dgm:spPr/>
      <dgm:t>
        <a:bodyPr/>
        <a:lstStyle/>
        <a:p>
          <a:endParaRPr lang="en-US"/>
        </a:p>
      </dgm:t>
    </dgm:pt>
    <dgm:pt modelId="{53752516-46FF-4303-9722-D9CE8AB37874}">
      <dgm:prSet phldrT="[Text]"/>
      <dgm:spPr>
        <a:solidFill>
          <a:srgbClr val="DB651B"/>
        </a:solidFill>
        <a:ln>
          <a:solidFill>
            <a:srgbClr val="004250"/>
          </a:solidFill>
        </a:ln>
      </dgm:spPr>
      <dgm:t>
        <a:bodyPr/>
        <a:lstStyle/>
        <a:p>
          <a:pPr>
            <a:lnSpc>
              <a:spcPct val="110000"/>
            </a:lnSpc>
            <a:spcAft>
              <a:spcPts val="600"/>
            </a:spcAft>
          </a:pPr>
          <a:r>
            <a:rPr lang="en-US" b="1" dirty="0">
              <a:solidFill>
                <a:schemeClr val="bg1"/>
              </a:solidFill>
            </a:rPr>
            <a:t>Must reconcile to WS S-10 Line 26</a:t>
          </a:r>
        </a:p>
      </dgm:t>
    </dgm:pt>
    <dgm:pt modelId="{D5734B1D-D18A-4D5F-ABD8-A45EBAD7A3E3}" type="parTrans" cxnId="{856C05AF-A543-4DCA-8FA9-5D5689E1E189}">
      <dgm:prSet/>
      <dgm:spPr/>
      <dgm:t>
        <a:bodyPr/>
        <a:lstStyle/>
        <a:p>
          <a:endParaRPr lang="en-US"/>
        </a:p>
      </dgm:t>
    </dgm:pt>
    <dgm:pt modelId="{1A12CD14-FC9D-43D5-8CB3-3F2E26AC8CF6}" type="sibTrans" cxnId="{856C05AF-A543-4DCA-8FA9-5D5689E1E189}">
      <dgm:prSet/>
      <dgm:spPr/>
      <dgm:t>
        <a:bodyPr/>
        <a:lstStyle/>
        <a:p>
          <a:endParaRPr lang="en-US"/>
        </a:p>
      </dgm:t>
    </dgm:pt>
    <dgm:pt modelId="{1FF7273A-B3A2-4E96-A1C7-ED9AD5DD2A85}">
      <dgm:prSet phldrT="[Text]"/>
      <dgm:spPr>
        <a:solidFill>
          <a:schemeClr val="accent1">
            <a:lumMod val="20000"/>
            <a:lumOff val="80000"/>
          </a:schemeClr>
        </a:solidFill>
        <a:ln>
          <a:solidFill>
            <a:srgbClr val="004250"/>
          </a:solidFill>
        </a:ln>
      </dgm:spPr>
      <dgm:t>
        <a:bodyPr/>
        <a:lstStyle/>
        <a:p>
          <a:pPr>
            <a:lnSpc>
              <a:spcPct val="110000"/>
            </a:lnSpc>
            <a:spcAft>
              <a:spcPts val="600"/>
            </a:spcAft>
          </a:pPr>
          <a:r>
            <a:rPr lang="en-US" b="1" i="1" dirty="0">
              <a:solidFill>
                <a:srgbClr val="DB651B"/>
              </a:solidFill>
            </a:rPr>
            <a:t>Will CMS clarify if it is needed to report each date as MM/DD/YYYY separated by a semi-colon?</a:t>
          </a:r>
        </a:p>
      </dgm:t>
    </dgm:pt>
    <dgm:pt modelId="{B60CA7E3-84DC-4282-8805-128A98E4F2E5}" type="parTrans" cxnId="{0D41E591-0C90-4365-9FC6-AFC4EBCB9302}">
      <dgm:prSet/>
      <dgm:spPr/>
      <dgm:t>
        <a:bodyPr/>
        <a:lstStyle/>
        <a:p>
          <a:endParaRPr lang="en-US"/>
        </a:p>
      </dgm:t>
    </dgm:pt>
    <dgm:pt modelId="{C8CBA395-5D24-4BD8-81BA-5D4048FA6701}" type="sibTrans" cxnId="{0D41E591-0C90-4365-9FC6-AFC4EBCB9302}">
      <dgm:prSet/>
      <dgm:spPr/>
      <dgm:t>
        <a:bodyPr/>
        <a:lstStyle/>
        <a:p>
          <a:endParaRPr lang="en-US"/>
        </a:p>
      </dgm:t>
    </dgm:pt>
    <dgm:pt modelId="{C29194FB-CB6A-4633-AC63-52A46F64B4AA}" type="pres">
      <dgm:prSet presAssocID="{523F8C11-C311-40C1-8ECF-D508E039D503}" presName="Name0" presStyleCnt="0">
        <dgm:presLayoutVars>
          <dgm:dir/>
          <dgm:animLvl val="lvl"/>
          <dgm:resizeHandles val="exact"/>
        </dgm:presLayoutVars>
      </dgm:prSet>
      <dgm:spPr/>
    </dgm:pt>
    <dgm:pt modelId="{BBA8255D-7475-42EB-8CE5-F9AF9144633D}" type="pres">
      <dgm:prSet presAssocID="{43146FEA-7873-4D2E-B455-113137D8C522}" presName="linNode" presStyleCnt="0"/>
      <dgm:spPr/>
    </dgm:pt>
    <dgm:pt modelId="{39926DE5-C874-47A3-B2ED-0E067C4DA437}" type="pres">
      <dgm:prSet presAssocID="{43146FEA-7873-4D2E-B455-113137D8C522}" presName="parTx" presStyleLbl="revTx" presStyleIdx="0" presStyleCnt="5">
        <dgm:presLayoutVars>
          <dgm:chMax val="1"/>
          <dgm:bulletEnabled val="1"/>
        </dgm:presLayoutVars>
      </dgm:prSet>
      <dgm:spPr/>
    </dgm:pt>
    <dgm:pt modelId="{6C2C25DF-1BF7-4B0B-B580-395665BC9A08}" type="pres">
      <dgm:prSet presAssocID="{43146FEA-7873-4D2E-B455-113137D8C522}" presName="bracket" presStyleLbl="parChTrans1D1" presStyleIdx="0" presStyleCnt="5"/>
      <dgm:spPr>
        <a:ln>
          <a:solidFill>
            <a:srgbClr val="004250"/>
          </a:solidFill>
        </a:ln>
      </dgm:spPr>
    </dgm:pt>
    <dgm:pt modelId="{BA2C8F0D-3228-4A53-BC7B-3A14AB39383A}" type="pres">
      <dgm:prSet presAssocID="{43146FEA-7873-4D2E-B455-113137D8C522}" presName="spH" presStyleCnt="0"/>
      <dgm:spPr/>
    </dgm:pt>
    <dgm:pt modelId="{7F63F08F-B936-48B9-A161-1C56B7A40E31}" type="pres">
      <dgm:prSet presAssocID="{43146FEA-7873-4D2E-B455-113137D8C522}" presName="desTx" presStyleLbl="node1" presStyleIdx="0" presStyleCnt="5" custScaleY="123655">
        <dgm:presLayoutVars>
          <dgm:bulletEnabled val="1"/>
        </dgm:presLayoutVars>
      </dgm:prSet>
      <dgm:spPr/>
    </dgm:pt>
    <dgm:pt modelId="{881206C4-9429-49CF-B33B-13401DD3C6BE}" type="pres">
      <dgm:prSet presAssocID="{0EAA0C70-5178-4571-8D02-1F88D551D11A}" presName="spV" presStyleCnt="0"/>
      <dgm:spPr/>
    </dgm:pt>
    <dgm:pt modelId="{C1E79E4F-0C89-4A60-98FF-17A7B833CA25}" type="pres">
      <dgm:prSet presAssocID="{687BCDF4-CB5A-426A-A12A-136E1D924480}" presName="linNode" presStyleCnt="0"/>
      <dgm:spPr/>
    </dgm:pt>
    <dgm:pt modelId="{C08B281C-CEB5-4678-9641-3D216B7AD189}" type="pres">
      <dgm:prSet presAssocID="{687BCDF4-CB5A-426A-A12A-136E1D924480}" presName="parTx" presStyleLbl="revTx" presStyleIdx="1" presStyleCnt="5">
        <dgm:presLayoutVars>
          <dgm:chMax val="1"/>
          <dgm:bulletEnabled val="1"/>
        </dgm:presLayoutVars>
      </dgm:prSet>
      <dgm:spPr/>
    </dgm:pt>
    <dgm:pt modelId="{D211B0D4-A999-40F3-BC8C-E56B057873BC}" type="pres">
      <dgm:prSet presAssocID="{687BCDF4-CB5A-426A-A12A-136E1D924480}" presName="bracket" presStyleLbl="parChTrans1D1" presStyleIdx="1" presStyleCnt="5"/>
      <dgm:spPr>
        <a:ln>
          <a:solidFill>
            <a:srgbClr val="004250"/>
          </a:solidFill>
        </a:ln>
      </dgm:spPr>
    </dgm:pt>
    <dgm:pt modelId="{792458DA-5078-4D84-8B14-D4E2099053AE}" type="pres">
      <dgm:prSet presAssocID="{687BCDF4-CB5A-426A-A12A-136E1D924480}" presName="spH" presStyleCnt="0"/>
      <dgm:spPr/>
    </dgm:pt>
    <dgm:pt modelId="{01C6689B-2FC1-4C66-96AF-BC945925EBF4}" type="pres">
      <dgm:prSet presAssocID="{687BCDF4-CB5A-426A-A12A-136E1D924480}" presName="desTx" presStyleLbl="node1" presStyleIdx="1" presStyleCnt="5">
        <dgm:presLayoutVars>
          <dgm:bulletEnabled val="1"/>
        </dgm:presLayoutVars>
      </dgm:prSet>
      <dgm:spPr/>
    </dgm:pt>
    <dgm:pt modelId="{8D96B95E-C34B-46BB-A367-3C41AAA5F3E6}" type="pres">
      <dgm:prSet presAssocID="{3EB40EE2-ABD8-488C-A5F2-50BF92ADB4C9}" presName="spV" presStyleCnt="0"/>
      <dgm:spPr/>
    </dgm:pt>
    <dgm:pt modelId="{3691CB6B-67A6-48D6-A4A8-1EC0117ABDD3}" type="pres">
      <dgm:prSet presAssocID="{240378DE-2343-4A9D-B001-FDBACDFFE2D5}" presName="linNode" presStyleCnt="0"/>
      <dgm:spPr/>
    </dgm:pt>
    <dgm:pt modelId="{35C03DAB-CDA3-4CC8-81F0-24418D8DB833}" type="pres">
      <dgm:prSet presAssocID="{240378DE-2343-4A9D-B001-FDBACDFFE2D5}" presName="parTx" presStyleLbl="revTx" presStyleIdx="2" presStyleCnt="5">
        <dgm:presLayoutVars>
          <dgm:chMax val="1"/>
          <dgm:bulletEnabled val="1"/>
        </dgm:presLayoutVars>
      </dgm:prSet>
      <dgm:spPr/>
    </dgm:pt>
    <dgm:pt modelId="{EB389CB7-D69F-4853-ADB8-AE1E22FCA94E}" type="pres">
      <dgm:prSet presAssocID="{240378DE-2343-4A9D-B001-FDBACDFFE2D5}" presName="bracket" presStyleLbl="parChTrans1D1" presStyleIdx="2" presStyleCnt="5"/>
      <dgm:spPr>
        <a:ln>
          <a:solidFill>
            <a:srgbClr val="004250"/>
          </a:solidFill>
        </a:ln>
      </dgm:spPr>
    </dgm:pt>
    <dgm:pt modelId="{5D30EC32-9A96-4871-AD18-D2F26E8329DF}" type="pres">
      <dgm:prSet presAssocID="{240378DE-2343-4A9D-B001-FDBACDFFE2D5}" presName="spH" presStyleCnt="0"/>
      <dgm:spPr/>
    </dgm:pt>
    <dgm:pt modelId="{BE89C66F-A55A-429B-A5FE-9438810C2DAD}" type="pres">
      <dgm:prSet presAssocID="{240378DE-2343-4A9D-B001-FDBACDFFE2D5}" presName="desTx" presStyleLbl="node1" presStyleIdx="2" presStyleCnt="5">
        <dgm:presLayoutVars>
          <dgm:bulletEnabled val="1"/>
        </dgm:presLayoutVars>
      </dgm:prSet>
      <dgm:spPr/>
    </dgm:pt>
    <dgm:pt modelId="{25B70FE6-78C0-4BB7-8053-9D481381B720}" type="pres">
      <dgm:prSet presAssocID="{5B3BFCFE-B83E-41DD-86E0-42ED188B4826}" presName="spV" presStyleCnt="0"/>
      <dgm:spPr/>
    </dgm:pt>
    <dgm:pt modelId="{D222BDE1-9147-44C3-B089-2E62F6B804C5}" type="pres">
      <dgm:prSet presAssocID="{4F08B1AF-D8C6-4EC0-85E2-95E772B127BA}" presName="linNode" presStyleCnt="0"/>
      <dgm:spPr/>
    </dgm:pt>
    <dgm:pt modelId="{E3DA0521-0F6A-4491-90D1-50D7034BF639}" type="pres">
      <dgm:prSet presAssocID="{4F08B1AF-D8C6-4EC0-85E2-95E772B127BA}" presName="parTx" presStyleLbl="revTx" presStyleIdx="3" presStyleCnt="5">
        <dgm:presLayoutVars>
          <dgm:chMax val="1"/>
          <dgm:bulletEnabled val="1"/>
        </dgm:presLayoutVars>
      </dgm:prSet>
      <dgm:spPr/>
    </dgm:pt>
    <dgm:pt modelId="{842FEBDE-4F13-4E76-91CA-3669ECB6F080}" type="pres">
      <dgm:prSet presAssocID="{4F08B1AF-D8C6-4EC0-85E2-95E772B127BA}" presName="bracket" presStyleLbl="parChTrans1D1" presStyleIdx="3" presStyleCnt="5"/>
      <dgm:spPr>
        <a:ln>
          <a:solidFill>
            <a:srgbClr val="004250"/>
          </a:solidFill>
        </a:ln>
      </dgm:spPr>
    </dgm:pt>
    <dgm:pt modelId="{47185B50-1EBA-464A-BC31-C4DDA62BE6F7}" type="pres">
      <dgm:prSet presAssocID="{4F08B1AF-D8C6-4EC0-85E2-95E772B127BA}" presName="spH" presStyleCnt="0"/>
      <dgm:spPr/>
    </dgm:pt>
    <dgm:pt modelId="{309D26A6-F10C-4C5A-9E10-34D3F37683B7}" type="pres">
      <dgm:prSet presAssocID="{4F08B1AF-D8C6-4EC0-85E2-95E772B127BA}" presName="desTx" presStyleLbl="node1" presStyleIdx="3" presStyleCnt="5">
        <dgm:presLayoutVars>
          <dgm:bulletEnabled val="1"/>
        </dgm:presLayoutVars>
      </dgm:prSet>
      <dgm:spPr/>
    </dgm:pt>
    <dgm:pt modelId="{7C9D9961-4BB4-47B8-B257-0D50AFB7F141}" type="pres">
      <dgm:prSet presAssocID="{24E17E2C-3CEF-4CB0-8A7A-AB79127D1B33}" presName="spV" presStyleCnt="0"/>
      <dgm:spPr/>
    </dgm:pt>
    <dgm:pt modelId="{54B6FD38-BB08-4F55-A957-0456247ADD6D}" type="pres">
      <dgm:prSet presAssocID="{E5CD8DF2-A6D4-4580-96D3-8A8CE9661EB2}" presName="linNode" presStyleCnt="0"/>
      <dgm:spPr/>
    </dgm:pt>
    <dgm:pt modelId="{6269072E-188D-4249-97FB-82DE5E50303B}" type="pres">
      <dgm:prSet presAssocID="{E5CD8DF2-A6D4-4580-96D3-8A8CE9661EB2}" presName="parTx" presStyleLbl="revTx" presStyleIdx="4" presStyleCnt="5">
        <dgm:presLayoutVars>
          <dgm:chMax val="1"/>
          <dgm:bulletEnabled val="1"/>
        </dgm:presLayoutVars>
      </dgm:prSet>
      <dgm:spPr/>
    </dgm:pt>
    <dgm:pt modelId="{8CF112AB-5A02-4973-B959-9F76CB0E0E84}" type="pres">
      <dgm:prSet presAssocID="{E5CD8DF2-A6D4-4580-96D3-8A8CE9661EB2}" presName="bracket" presStyleLbl="parChTrans1D1" presStyleIdx="4" presStyleCnt="5"/>
      <dgm:spPr>
        <a:ln>
          <a:solidFill>
            <a:srgbClr val="004250"/>
          </a:solidFill>
        </a:ln>
      </dgm:spPr>
    </dgm:pt>
    <dgm:pt modelId="{AB345223-1E65-46A5-BC24-4CDB5E738982}" type="pres">
      <dgm:prSet presAssocID="{E5CD8DF2-A6D4-4580-96D3-8A8CE9661EB2}" presName="spH" presStyleCnt="0"/>
      <dgm:spPr/>
    </dgm:pt>
    <dgm:pt modelId="{2A03A73D-7CFD-487F-96BB-9438885B2322}" type="pres">
      <dgm:prSet presAssocID="{E5CD8DF2-A6D4-4580-96D3-8A8CE9661EB2}" presName="desTx" presStyleLbl="node1" presStyleIdx="4" presStyleCnt="5">
        <dgm:presLayoutVars>
          <dgm:bulletEnabled val="1"/>
        </dgm:presLayoutVars>
      </dgm:prSet>
      <dgm:spPr/>
    </dgm:pt>
  </dgm:ptLst>
  <dgm:cxnLst>
    <dgm:cxn modelId="{05DE2705-1E3B-4866-82B0-A15945D40710}" srcId="{687BCDF4-CB5A-426A-A12A-136E1D924480}" destId="{314AE37F-8EA9-48E9-A377-13B1D39F5E47}" srcOrd="0" destOrd="0" parTransId="{828DC7BD-CC9E-472E-8477-1C59623FF702}" sibTransId="{BF3C541D-B6D2-404C-967E-229C2DB2E27D}"/>
    <dgm:cxn modelId="{F6B1B206-82CA-4F54-9099-51155490808C}" srcId="{523F8C11-C311-40C1-8ECF-D508E039D503}" destId="{E5CD8DF2-A6D4-4580-96D3-8A8CE9661EB2}" srcOrd="4" destOrd="0" parTransId="{D26CDDF7-7696-471D-A6F5-A58C288F0AC7}" sibTransId="{94F84F0A-59CE-4D1F-A717-C0D5861B557E}"/>
    <dgm:cxn modelId="{654A570F-0A1D-466A-A01A-966BB24C9E51}" type="presOf" srcId="{687BCDF4-CB5A-426A-A12A-136E1D924480}" destId="{C08B281C-CEB5-4678-9641-3D216B7AD189}" srcOrd="0" destOrd="0" presId="urn:diagrams.loki3.com/BracketList"/>
    <dgm:cxn modelId="{BF8D5D10-8925-4C82-87D1-4657318C7248}" srcId="{43146FEA-7873-4D2E-B455-113137D8C522}" destId="{8872C707-DF2E-487C-81DA-CC5F9EC1E5E2}" srcOrd="0" destOrd="0" parTransId="{68D905F6-74E6-4A85-8C30-9A1D041A7E66}" sibTransId="{0261FED8-9555-41BB-A913-BEAB83C5E37A}"/>
    <dgm:cxn modelId="{FDAAB014-E40B-4D22-8738-0EA041D96504}" type="presOf" srcId="{CC8D32D7-FE77-49B5-B254-55DA0F84C573}" destId="{309D26A6-F10C-4C5A-9E10-34D3F37683B7}" srcOrd="0" destOrd="0" presId="urn:diagrams.loki3.com/BracketList"/>
    <dgm:cxn modelId="{BC61621B-E2C1-4D3A-8BA3-320A8F144703}" type="presOf" srcId="{BEA8D54B-9AD0-43D4-B840-446DD2B88757}" destId="{309D26A6-F10C-4C5A-9E10-34D3F37683B7}" srcOrd="0" destOrd="1" presId="urn:diagrams.loki3.com/BracketList"/>
    <dgm:cxn modelId="{C89EA820-F9A9-4CB0-98E1-EF83A9C66D98}" type="presOf" srcId="{240378DE-2343-4A9D-B001-FDBACDFFE2D5}" destId="{35C03DAB-CDA3-4CC8-81F0-24418D8DB833}" srcOrd="0" destOrd="0" presId="urn:diagrams.loki3.com/BracketList"/>
    <dgm:cxn modelId="{04803C2B-D6B4-4806-928E-8E0A732505B3}" type="presOf" srcId="{8872C707-DF2E-487C-81DA-CC5F9EC1E5E2}" destId="{7F63F08F-B936-48B9-A161-1C56B7A40E31}" srcOrd="0" destOrd="0" presId="urn:diagrams.loki3.com/BracketList"/>
    <dgm:cxn modelId="{12BC482D-038E-421D-BEE1-2320522E827D}" type="presOf" srcId="{523F8C11-C311-40C1-8ECF-D508E039D503}" destId="{C29194FB-CB6A-4633-AC63-52A46F64B4AA}" srcOrd="0" destOrd="0" presId="urn:diagrams.loki3.com/BracketList"/>
    <dgm:cxn modelId="{7956D541-FB3E-4A57-AA22-D723AE5C22ED}" type="presOf" srcId="{314AE37F-8EA9-48E9-A377-13B1D39F5E47}" destId="{01C6689B-2FC1-4C66-96AF-BC945925EBF4}" srcOrd="0" destOrd="0" presId="urn:diagrams.loki3.com/BracketList"/>
    <dgm:cxn modelId="{B206364E-D229-4A4F-90CA-E34DE62D694A}" type="presOf" srcId="{43146FEA-7873-4D2E-B455-113137D8C522}" destId="{39926DE5-C874-47A3-B2ED-0E067C4DA437}" srcOrd="0" destOrd="0" presId="urn:diagrams.loki3.com/BracketList"/>
    <dgm:cxn modelId="{E23AF14E-4C80-4121-87EA-C5256B039AFB}" type="presOf" srcId="{9876F478-2939-4D55-836C-ABC23862D479}" destId="{7F63F08F-B936-48B9-A161-1C56B7A40E31}" srcOrd="0" destOrd="1" presId="urn:diagrams.loki3.com/BracketList"/>
    <dgm:cxn modelId="{240E057B-2993-4D03-9D8A-0DA4E235DA7F}" srcId="{240378DE-2343-4A9D-B001-FDBACDFFE2D5}" destId="{402B3AF8-1514-4B1F-915C-654793943194}" srcOrd="0" destOrd="0" parTransId="{9A4F64B0-621E-4194-92E9-C3037B067D07}" sibTransId="{76048DC1-BEF9-41EC-B24F-7F33EFB5C901}"/>
    <dgm:cxn modelId="{0D41E591-0C90-4365-9FC6-AFC4EBCB9302}" srcId="{4F08B1AF-D8C6-4EC0-85E2-95E772B127BA}" destId="{1FF7273A-B3A2-4E96-A1C7-ED9AD5DD2A85}" srcOrd="2" destOrd="0" parTransId="{B60CA7E3-84DC-4282-8805-128A98E4F2E5}" sibTransId="{C8CBA395-5D24-4BD8-81BA-5D4048FA6701}"/>
    <dgm:cxn modelId="{99C2E499-0D6F-46A5-9B71-7A2683041686}" srcId="{523F8C11-C311-40C1-8ECF-D508E039D503}" destId="{687BCDF4-CB5A-426A-A12A-136E1D924480}" srcOrd="1" destOrd="0" parTransId="{4B82DAB4-BD3B-44F5-998B-852538AF7E8D}" sibTransId="{3EB40EE2-ABD8-488C-A5F2-50BF92ADB4C9}"/>
    <dgm:cxn modelId="{34147BA4-4377-4F56-A70A-A2CEC29F1E46}" srcId="{4F08B1AF-D8C6-4EC0-85E2-95E772B127BA}" destId="{BEA8D54B-9AD0-43D4-B840-446DD2B88757}" srcOrd="1" destOrd="0" parTransId="{2F0027F7-B636-416C-9868-A3169B70D575}" sibTransId="{A902A922-72E2-477C-A671-2C752DDA2F44}"/>
    <dgm:cxn modelId="{666C41A5-B97C-4AA4-BB77-9AD952DF48F7}" srcId="{523F8C11-C311-40C1-8ECF-D508E039D503}" destId="{4F08B1AF-D8C6-4EC0-85E2-95E772B127BA}" srcOrd="3" destOrd="0" parTransId="{23555E9B-99E1-4187-AA07-900A6524F588}" sibTransId="{24E17E2C-3CEF-4CB0-8A7A-AB79127D1B33}"/>
    <dgm:cxn modelId="{FBB478A8-2788-4744-87E2-F6A53E1EA1B5}" type="presOf" srcId="{4F08B1AF-D8C6-4EC0-85E2-95E772B127BA}" destId="{E3DA0521-0F6A-4491-90D1-50D7034BF639}" srcOrd="0" destOrd="0" presId="urn:diagrams.loki3.com/BracketList"/>
    <dgm:cxn modelId="{856C05AF-A543-4DCA-8FA9-5D5689E1E189}" srcId="{E5CD8DF2-A6D4-4580-96D3-8A8CE9661EB2}" destId="{53752516-46FF-4303-9722-D9CE8AB37874}" srcOrd="0" destOrd="0" parTransId="{D5734B1D-D18A-4D5F-ABD8-A45EBAD7A3E3}" sibTransId="{1A12CD14-FC9D-43D5-8CB3-3F2E26AC8CF6}"/>
    <dgm:cxn modelId="{F363F1B6-C85D-4BB3-94D6-36CA7E71B0A4}" srcId="{523F8C11-C311-40C1-8ECF-D508E039D503}" destId="{240378DE-2343-4A9D-B001-FDBACDFFE2D5}" srcOrd="2" destOrd="0" parTransId="{A58CDB71-79C1-432A-AD21-3DAC18444B80}" sibTransId="{5B3BFCFE-B83E-41DD-86E0-42ED188B4826}"/>
    <dgm:cxn modelId="{2850C8B7-04E2-4374-A375-FA06F9CEA851}" type="presOf" srcId="{1FF7273A-B3A2-4E96-A1C7-ED9AD5DD2A85}" destId="{309D26A6-F10C-4C5A-9E10-34D3F37683B7}" srcOrd="0" destOrd="2" presId="urn:diagrams.loki3.com/BracketList"/>
    <dgm:cxn modelId="{D19F60C1-A389-4B8A-9303-B05B0E8E721A}" srcId="{8872C707-DF2E-487C-81DA-CC5F9EC1E5E2}" destId="{9876F478-2939-4D55-836C-ABC23862D479}" srcOrd="0" destOrd="0" parTransId="{42AE3CAF-AFA1-46AF-BEF2-0D096071CDFA}" sibTransId="{C2E88F11-E1E4-4FF9-B46D-0BD24AF2D342}"/>
    <dgm:cxn modelId="{9AF561C2-A338-4C91-ADE5-9945BB14B3E6}" type="presOf" srcId="{53752516-46FF-4303-9722-D9CE8AB37874}" destId="{2A03A73D-7CFD-487F-96BB-9438885B2322}" srcOrd="0" destOrd="0" presId="urn:diagrams.loki3.com/BracketList"/>
    <dgm:cxn modelId="{83EFB8C4-0B2F-49E6-9C38-164FB3AD6FB9}" type="presOf" srcId="{662642A1-BE8F-439D-8A18-A9F465D60640}" destId="{2A03A73D-7CFD-487F-96BB-9438885B2322}" srcOrd="0" destOrd="2" presId="urn:diagrams.loki3.com/BracketList"/>
    <dgm:cxn modelId="{2ABCF1C7-2BCD-4BB4-8F31-8E00249608FA}" type="presOf" srcId="{402B3AF8-1514-4B1F-915C-654793943194}" destId="{BE89C66F-A55A-429B-A5FE-9438810C2DAD}" srcOrd="0" destOrd="0" presId="urn:diagrams.loki3.com/BracketList"/>
    <dgm:cxn modelId="{79F4A0C9-D865-46B7-83F3-6E9578ED5E36}" srcId="{E5CD8DF2-A6D4-4580-96D3-8A8CE9661EB2}" destId="{C36A65A6-8B68-4B3A-8BC1-261D8CD16933}" srcOrd="1" destOrd="0" parTransId="{7DDD916C-2164-449D-BDC2-574E1986984B}" sibTransId="{747AEBC9-3AE2-4243-8654-8E5949346E35}"/>
    <dgm:cxn modelId="{E69748D0-D7DD-44FB-93B9-9E22D455F379}" srcId="{E5CD8DF2-A6D4-4580-96D3-8A8CE9661EB2}" destId="{662642A1-BE8F-439D-8A18-A9F465D60640}" srcOrd="2" destOrd="0" parTransId="{35716892-2372-4CC6-9417-7CF2A69F48C3}" sibTransId="{C03D01BC-8CE9-43BC-89DA-80DC14D2A2D2}"/>
    <dgm:cxn modelId="{8CC3A4D8-76F2-4745-BEBB-DFEE3EE84B38}" srcId="{4F08B1AF-D8C6-4EC0-85E2-95E772B127BA}" destId="{CC8D32D7-FE77-49B5-B254-55DA0F84C573}" srcOrd="0" destOrd="0" parTransId="{BA3F22A7-3E12-488D-8A06-745AC81B56BB}" sibTransId="{81E74955-F231-4673-8789-6C3F5A3D71AA}"/>
    <dgm:cxn modelId="{4C812CE7-C3C2-4015-8FAF-D8275BE281D3}" type="presOf" srcId="{C36A65A6-8B68-4B3A-8BC1-261D8CD16933}" destId="{2A03A73D-7CFD-487F-96BB-9438885B2322}" srcOrd="0" destOrd="1" presId="urn:diagrams.loki3.com/BracketList"/>
    <dgm:cxn modelId="{4C7549F2-B4BD-420E-B42C-9CE813D3489C}" srcId="{523F8C11-C311-40C1-8ECF-D508E039D503}" destId="{43146FEA-7873-4D2E-B455-113137D8C522}" srcOrd="0" destOrd="0" parTransId="{C7F2C0A2-0239-4BCA-A2FE-7E84EC51A4E6}" sibTransId="{0EAA0C70-5178-4571-8D02-1F88D551D11A}"/>
    <dgm:cxn modelId="{CC6B87FC-33F1-40CA-88A0-DFCAF6398FC3}" type="presOf" srcId="{E5CD8DF2-A6D4-4580-96D3-8A8CE9661EB2}" destId="{6269072E-188D-4249-97FB-82DE5E50303B}" srcOrd="0" destOrd="0" presId="urn:diagrams.loki3.com/BracketList"/>
    <dgm:cxn modelId="{C8F26B8B-E757-45ED-B7FF-6DBFB5D88F89}" type="presParOf" srcId="{C29194FB-CB6A-4633-AC63-52A46F64B4AA}" destId="{BBA8255D-7475-42EB-8CE5-F9AF9144633D}" srcOrd="0" destOrd="0" presId="urn:diagrams.loki3.com/BracketList"/>
    <dgm:cxn modelId="{0F211126-D481-4834-9A16-CC3994392542}" type="presParOf" srcId="{BBA8255D-7475-42EB-8CE5-F9AF9144633D}" destId="{39926DE5-C874-47A3-B2ED-0E067C4DA437}" srcOrd="0" destOrd="0" presId="urn:diagrams.loki3.com/BracketList"/>
    <dgm:cxn modelId="{B336F1A3-7451-4FD2-88E1-36D2E6CA0824}" type="presParOf" srcId="{BBA8255D-7475-42EB-8CE5-F9AF9144633D}" destId="{6C2C25DF-1BF7-4B0B-B580-395665BC9A08}" srcOrd="1" destOrd="0" presId="urn:diagrams.loki3.com/BracketList"/>
    <dgm:cxn modelId="{45FDF986-987F-46AD-AB0C-9292922D4AC3}" type="presParOf" srcId="{BBA8255D-7475-42EB-8CE5-F9AF9144633D}" destId="{BA2C8F0D-3228-4A53-BC7B-3A14AB39383A}" srcOrd="2" destOrd="0" presId="urn:diagrams.loki3.com/BracketList"/>
    <dgm:cxn modelId="{06F4D902-5781-4AD5-9784-A37B4E288685}" type="presParOf" srcId="{BBA8255D-7475-42EB-8CE5-F9AF9144633D}" destId="{7F63F08F-B936-48B9-A161-1C56B7A40E31}" srcOrd="3" destOrd="0" presId="urn:diagrams.loki3.com/BracketList"/>
    <dgm:cxn modelId="{55D30616-BB86-47EE-BCAF-2F5D1167158C}" type="presParOf" srcId="{C29194FB-CB6A-4633-AC63-52A46F64B4AA}" destId="{881206C4-9429-49CF-B33B-13401DD3C6BE}" srcOrd="1" destOrd="0" presId="urn:diagrams.loki3.com/BracketList"/>
    <dgm:cxn modelId="{0F7B613B-FF26-4991-9066-9F95DAF730C4}" type="presParOf" srcId="{C29194FB-CB6A-4633-AC63-52A46F64B4AA}" destId="{C1E79E4F-0C89-4A60-98FF-17A7B833CA25}" srcOrd="2" destOrd="0" presId="urn:diagrams.loki3.com/BracketList"/>
    <dgm:cxn modelId="{A0A52459-052F-4B54-8892-971026F24FB4}" type="presParOf" srcId="{C1E79E4F-0C89-4A60-98FF-17A7B833CA25}" destId="{C08B281C-CEB5-4678-9641-3D216B7AD189}" srcOrd="0" destOrd="0" presId="urn:diagrams.loki3.com/BracketList"/>
    <dgm:cxn modelId="{820D76F7-4BCD-407D-8C40-A4F95E74C84C}" type="presParOf" srcId="{C1E79E4F-0C89-4A60-98FF-17A7B833CA25}" destId="{D211B0D4-A999-40F3-BC8C-E56B057873BC}" srcOrd="1" destOrd="0" presId="urn:diagrams.loki3.com/BracketList"/>
    <dgm:cxn modelId="{7A1DF1B0-90D9-42AF-B8C4-60C51068A392}" type="presParOf" srcId="{C1E79E4F-0C89-4A60-98FF-17A7B833CA25}" destId="{792458DA-5078-4D84-8B14-D4E2099053AE}" srcOrd="2" destOrd="0" presId="urn:diagrams.loki3.com/BracketList"/>
    <dgm:cxn modelId="{BFA997CF-3BF0-4C6F-86FA-6AC1EAD08297}" type="presParOf" srcId="{C1E79E4F-0C89-4A60-98FF-17A7B833CA25}" destId="{01C6689B-2FC1-4C66-96AF-BC945925EBF4}" srcOrd="3" destOrd="0" presId="urn:diagrams.loki3.com/BracketList"/>
    <dgm:cxn modelId="{CF32E633-B999-492A-889B-5ADC316BEEFE}" type="presParOf" srcId="{C29194FB-CB6A-4633-AC63-52A46F64B4AA}" destId="{8D96B95E-C34B-46BB-A367-3C41AAA5F3E6}" srcOrd="3" destOrd="0" presId="urn:diagrams.loki3.com/BracketList"/>
    <dgm:cxn modelId="{C9F41939-96A0-4170-9045-FC7688920973}" type="presParOf" srcId="{C29194FB-CB6A-4633-AC63-52A46F64B4AA}" destId="{3691CB6B-67A6-48D6-A4A8-1EC0117ABDD3}" srcOrd="4" destOrd="0" presId="urn:diagrams.loki3.com/BracketList"/>
    <dgm:cxn modelId="{38CF5475-D867-45F3-B2C1-0035B6D310C2}" type="presParOf" srcId="{3691CB6B-67A6-48D6-A4A8-1EC0117ABDD3}" destId="{35C03DAB-CDA3-4CC8-81F0-24418D8DB833}" srcOrd="0" destOrd="0" presId="urn:diagrams.loki3.com/BracketList"/>
    <dgm:cxn modelId="{96471D7B-C56F-4476-9ABB-7A605B4EE9AC}" type="presParOf" srcId="{3691CB6B-67A6-48D6-A4A8-1EC0117ABDD3}" destId="{EB389CB7-D69F-4853-ADB8-AE1E22FCA94E}" srcOrd="1" destOrd="0" presId="urn:diagrams.loki3.com/BracketList"/>
    <dgm:cxn modelId="{C2838EEA-40E7-4A73-8B78-C0779C4345D1}" type="presParOf" srcId="{3691CB6B-67A6-48D6-A4A8-1EC0117ABDD3}" destId="{5D30EC32-9A96-4871-AD18-D2F26E8329DF}" srcOrd="2" destOrd="0" presId="urn:diagrams.loki3.com/BracketList"/>
    <dgm:cxn modelId="{38071F2E-5BFB-4ECC-A2AC-0209A826DBD5}" type="presParOf" srcId="{3691CB6B-67A6-48D6-A4A8-1EC0117ABDD3}" destId="{BE89C66F-A55A-429B-A5FE-9438810C2DAD}" srcOrd="3" destOrd="0" presId="urn:diagrams.loki3.com/BracketList"/>
    <dgm:cxn modelId="{5A2D76B5-67C1-488D-92DB-8AFC95BB26FA}" type="presParOf" srcId="{C29194FB-CB6A-4633-AC63-52A46F64B4AA}" destId="{25B70FE6-78C0-4BB7-8053-9D481381B720}" srcOrd="5" destOrd="0" presId="urn:diagrams.loki3.com/BracketList"/>
    <dgm:cxn modelId="{6692303D-E2C8-4857-AA9D-C6F032CAC91C}" type="presParOf" srcId="{C29194FB-CB6A-4633-AC63-52A46F64B4AA}" destId="{D222BDE1-9147-44C3-B089-2E62F6B804C5}" srcOrd="6" destOrd="0" presId="urn:diagrams.loki3.com/BracketList"/>
    <dgm:cxn modelId="{A300CA0B-F62C-44B0-A907-95C68FFCC0A2}" type="presParOf" srcId="{D222BDE1-9147-44C3-B089-2E62F6B804C5}" destId="{E3DA0521-0F6A-4491-90D1-50D7034BF639}" srcOrd="0" destOrd="0" presId="urn:diagrams.loki3.com/BracketList"/>
    <dgm:cxn modelId="{F6AD5A6F-6269-4975-82ED-DF98B48874B0}" type="presParOf" srcId="{D222BDE1-9147-44C3-B089-2E62F6B804C5}" destId="{842FEBDE-4F13-4E76-91CA-3669ECB6F080}" srcOrd="1" destOrd="0" presId="urn:diagrams.loki3.com/BracketList"/>
    <dgm:cxn modelId="{B7A633B4-6492-48C8-8808-EC585033F3E4}" type="presParOf" srcId="{D222BDE1-9147-44C3-B089-2E62F6B804C5}" destId="{47185B50-1EBA-464A-BC31-C4DDA62BE6F7}" srcOrd="2" destOrd="0" presId="urn:diagrams.loki3.com/BracketList"/>
    <dgm:cxn modelId="{C1197623-3982-433A-BA47-C832CE1F7896}" type="presParOf" srcId="{D222BDE1-9147-44C3-B089-2E62F6B804C5}" destId="{309D26A6-F10C-4C5A-9E10-34D3F37683B7}" srcOrd="3" destOrd="0" presId="urn:diagrams.loki3.com/BracketList"/>
    <dgm:cxn modelId="{E9E5296E-49A9-47EF-8733-4197D6A8504B}" type="presParOf" srcId="{C29194FB-CB6A-4633-AC63-52A46F64B4AA}" destId="{7C9D9961-4BB4-47B8-B257-0D50AFB7F141}" srcOrd="7" destOrd="0" presId="urn:diagrams.loki3.com/BracketList"/>
    <dgm:cxn modelId="{54A97E34-48A9-4DDA-B67B-15A1310DE458}" type="presParOf" srcId="{C29194FB-CB6A-4633-AC63-52A46F64B4AA}" destId="{54B6FD38-BB08-4F55-A957-0456247ADD6D}" srcOrd="8" destOrd="0" presId="urn:diagrams.loki3.com/BracketList"/>
    <dgm:cxn modelId="{D48D2323-87C9-402A-855B-64B5E0AA3DB0}" type="presParOf" srcId="{54B6FD38-BB08-4F55-A957-0456247ADD6D}" destId="{6269072E-188D-4249-97FB-82DE5E50303B}" srcOrd="0" destOrd="0" presId="urn:diagrams.loki3.com/BracketList"/>
    <dgm:cxn modelId="{BB6B0742-20E3-409F-9B92-42818C0580F3}" type="presParOf" srcId="{54B6FD38-BB08-4F55-A957-0456247ADD6D}" destId="{8CF112AB-5A02-4973-B959-9F76CB0E0E84}" srcOrd="1" destOrd="0" presId="urn:diagrams.loki3.com/BracketList"/>
    <dgm:cxn modelId="{D8B32F38-1C08-4D2B-8B5D-B68FB006BF71}" type="presParOf" srcId="{54B6FD38-BB08-4F55-A957-0456247ADD6D}" destId="{AB345223-1E65-46A5-BC24-4CDB5E738982}" srcOrd="2" destOrd="0" presId="urn:diagrams.loki3.com/BracketList"/>
    <dgm:cxn modelId="{3D7BB4D0-86E7-4DE1-A936-493FEBE3FA12}" type="presParOf" srcId="{54B6FD38-BB08-4F55-A957-0456247ADD6D}" destId="{2A03A73D-7CFD-487F-96BB-9438885B232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A5358E-C181-42EC-90AC-C12BF64B492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3AC9C33-EDBC-4C98-B3ED-B4A1D7FEE4AE}">
      <dgm:prSet/>
      <dgm:spPr>
        <a:solidFill>
          <a:srgbClr val="004250"/>
        </a:solidFill>
      </dgm:spPr>
      <dgm:t>
        <a:bodyPr/>
        <a:lstStyle/>
        <a:p>
          <a:pPr>
            <a:lnSpc>
              <a:spcPct val="90000"/>
            </a:lnSpc>
          </a:pPr>
          <a:r>
            <a:rPr lang="en-US" b="1" dirty="0">
              <a:latin typeface="+mn-lt"/>
            </a:rPr>
            <a:t>Medicaid Number (Col. 7) </a:t>
          </a:r>
        </a:p>
      </dgm:t>
    </dgm:pt>
    <dgm:pt modelId="{AB8E7722-C9D6-4D33-9A07-D273E6A01D30}" type="parTrans" cxnId="{916C3793-D1C5-4335-B826-0EBA182B0FB0}">
      <dgm:prSet/>
      <dgm:spPr/>
      <dgm:t>
        <a:bodyPr/>
        <a:lstStyle/>
        <a:p>
          <a:endParaRPr lang="en-US"/>
        </a:p>
      </dgm:t>
    </dgm:pt>
    <dgm:pt modelId="{F6F151CF-51C5-460B-9037-CB8904E77BD0}" type="sibTrans" cxnId="{916C3793-D1C5-4335-B826-0EBA182B0FB0}">
      <dgm:prSet/>
      <dgm:spPr/>
      <dgm:t>
        <a:bodyPr/>
        <a:lstStyle/>
        <a:p>
          <a:endParaRPr lang="en-US"/>
        </a:p>
      </dgm:t>
    </dgm:pt>
    <dgm:pt modelId="{A055ADCF-3AB6-42DD-A9A6-00E829722438}">
      <dgm:prSet/>
      <dgm:spPr>
        <a:solidFill>
          <a:srgbClr val="DB651B"/>
        </a:solidFill>
      </dgm:spPr>
      <dgm:t>
        <a:bodyPr/>
        <a:lstStyle/>
        <a:p>
          <a:pPr>
            <a:lnSpc>
              <a:spcPct val="90000"/>
            </a:lnSpc>
          </a:pPr>
          <a:r>
            <a:rPr lang="en-US" b="1" dirty="0">
              <a:latin typeface="+mn-lt"/>
            </a:rPr>
            <a:t>State Eligibility Code (Col. 8)</a:t>
          </a:r>
        </a:p>
      </dgm:t>
    </dgm:pt>
    <dgm:pt modelId="{F7E53F16-48D2-4335-8F1C-5C1FE4C87445}" type="parTrans" cxnId="{14F57A5D-3854-4EC6-952B-6B46701E4B02}">
      <dgm:prSet/>
      <dgm:spPr/>
      <dgm:t>
        <a:bodyPr/>
        <a:lstStyle/>
        <a:p>
          <a:endParaRPr lang="en-US"/>
        </a:p>
      </dgm:t>
    </dgm:pt>
    <dgm:pt modelId="{251BC316-AC92-4CE5-BB63-71192E03F8CB}" type="sibTrans" cxnId="{14F57A5D-3854-4EC6-952B-6B46701E4B02}">
      <dgm:prSet/>
      <dgm:spPr/>
      <dgm:t>
        <a:bodyPr/>
        <a:lstStyle/>
        <a:p>
          <a:endParaRPr lang="en-US"/>
        </a:p>
      </dgm:t>
    </dgm:pt>
    <dgm:pt modelId="{4914A35E-E468-405B-BAD6-7F8D10487DB3}">
      <dgm:prSet/>
      <dgm:spPr/>
      <dgm:t>
        <a:bodyPr/>
        <a:lstStyle/>
        <a:p>
          <a:pPr>
            <a:lnSpc>
              <a:spcPct val="110000"/>
            </a:lnSpc>
          </a:pPr>
          <a:r>
            <a:rPr lang="en-US" dirty="0">
              <a:latin typeface="+mn-lt"/>
            </a:rPr>
            <a:t>Enter the Medicaid Recipient Identification Number  </a:t>
          </a:r>
        </a:p>
      </dgm:t>
    </dgm:pt>
    <dgm:pt modelId="{691F94EC-E95A-4AB2-93CF-7E92FE6D413A}" type="parTrans" cxnId="{24D89F57-A958-4190-9FF9-CA091EDFC29B}">
      <dgm:prSet/>
      <dgm:spPr/>
      <dgm:t>
        <a:bodyPr/>
        <a:lstStyle/>
        <a:p>
          <a:endParaRPr lang="en-US"/>
        </a:p>
      </dgm:t>
    </dgm:pt>
    <dgm:pt modelId="{759DBECD-0438-42BE-B664-8E7DEC34C412}" type="sibTrans" cxnId="{24D89F57-A958-4190-9FF9-CA091EDFC29B}">
      <dgm:prSet/>
      <dgm:spPr/>
      <dgm:t>
        <a:bodyPr/>
        <a:lstStyle/>
        <a:p>
          <a:endParaRPr lang="en-US"/>
        </a:p>
      </dgm:t>
    </dgm:pt>
    <dgm:pt modelId="{C9136FD0-8E24-4FDE-AD90-5BF0E45A23AE}">
      <dgm:prSet/>
      <dgm:spPr/>
      <dgm:t>
        <a:bodyPr/>
        <a:lstStyle/>
        <a:p>
          <a:pPr>
            <a:lnSpc>
              <a:spcPct val="110000"/>
            </a:lnSpc>
          </a:pPr>
          <a:r>
            <a:rPr lang="en-US" dirty="0">
              <a:latin typeface="+mn-lt"/>
            </a:rPr>
            <a:t>Enter the State plan eligibility code, if available  </a:t>
          </a:r>
        </a:p>
      </dgm:t>
    </dgm:pt>
    <dgm:pt modelId="{DA61704E-9A98-4C71-ACD0-4091A55BD499}" type="parTrans" cxnId="{DD3AE01B-D250-4F66-B1D7-05DDC2D43EF1}">
      <dgm:prSet/>
      <dgm:spPr/>
      <dgm:t>
        <a:bodyPr/>
        <a:lstStyle/>
        <a:p>
          <a:endParaRPr lang="en-US"/>
        </a:p>
      </dgm:t>
    </dgm:pt>
    <dgm:pt modelId="{30B530AC-148E-4B79-8E1B-54DC21AFDB41}" type="sibTrans" cxnId="{DD3AE01B-D250-4F66-B1D7-05DDC2D43EF1}">
      <dgm:prSet/>
      <dgm:spPr/>
      <dgm:t>
        <a:bodyPr/>
        <a:lstStyle/>
        <a:p>
          <a:endParaRPr lang="en-US"/>
        </a:p>
      </dgm:t>
    </dgm:pt>
    <dgm:pt modelId="{6AD95325-A53D-448C-A383-581C7892E247}">
      <dgm:prSet/>
      <dgm:spPr/>
      <dgm:t>
        <a:bodyPr/>
        <a:lstStyle/>
        <a:p>
          <a:pPr>
            <a:lnSpc>
              <a:spcPct val="110000"/>
            </a:lnSpc>
          </a:pPr>
          <a:r>
            <a:rPr lang="en-US" dirty="0">
              <a:latin typeface="+mn-lt"/>
            </a:rPr>
            <a:t>For a Medicaid eligible newborn baby, enter the Mother’s Medicaid Number</a:t>
          </a:r>
        </a:p>
      </dgm:t>
    </dgm:pt>
    <dgm:pt modelId="{7A28138D-07CC-4C6B-9508-53DA37602B6C}" type="parTrans" cxnId="{A4199079-6601-431B-8267-2CAE32729AF7}">
      <dgm:prSet/>
      <dgm:spPr/>
      <dgm:t>
        <a:bodyPr/>
        <a:lstStyle/>
        <a:p>
          <a:endParaRPr lang="en-US"/>
        </a:p>
      </dgm:t>
    </dgm:pt>
    <dgm:pt modelId="{318121B1-7269-401E-92AB-B3307A56465E}" type="sibTrans" cxnId="{A4199079-6601-431B-8267-2CAE32729AF7}">
      <dgm:prSet/>
      <dgm:spPr/>
      <dgm:t>
        <a:bodyPr/>
        <a:lstStyle/>
        <a:p>
          <a:endParaRPr lang="en-US"/>
        </a:p>
      </dgm:t>
    </dgm:pt>
    <dgm:pt modelId="{DDE3B5DD-3EF4-4E96-AFCF-A3B973ACDB8A}">
      <dgm:prSet/>
      <dgm:spPr/>
      <dgm:t>
        <a:bodyPr/>
        <a:lstStyle/>
        <a:p>
          <a:pPr>
            <a:lnSpc>
              <a:spcPct val="110000"/>
            </a:lnSpc>
          </a:pPr>
          <a:r>
            <a:rPr lang="en-US" dirty="0">
              <a:latin typeface="+mn-lt"/>
            </a:rPr>
            <a:t>Hospitals should enter the valid code for their state.</a:t>
          </a:r>
        </a:p>
      </dgm:t>
    </dgm:pt>
    <dgm:pt modelId="{A83D54AB-D737-4333-A52A-384CEC168A13}" type="parTrans" cxnId="{B191ADF8-76DA-4FE1-842A-F2901489237C}">
      <dgm:prSet/>
      <dgm:spPr/>
      <dgm:t>
        <a:bodyPr/>
        <a:lstStyle/>
        <a:p>
          <a:endParaRPr lang="en-US"/>
        </a:p>
      </dgm:t>
    </dgm:pt>
    <dgm:pt modelId="{C7C05D15-04E3-44C8-807B-09E2BC1930C8}" type="sibTrans" cxnId="{B191ADF8-76DA-4FE1-842A-F2901489237C}">
      <dgm:prSet/>
      <dgm:spPr/>
      <dgm:t>
        <a:bodyPr/>
        <a:lstStyle/>
        <a:p>
          <a:endParaRPr lang="en-US"/>
        </a:p>
      </dgm:t>
    </dgm:pt>
    <dgm:pt modelId="{B665A243-712B-4516-9D7F-BC8CE0431F70}" type="pres">
      <dgm:prSet presAssocID="{04A5358E-C181-42EC-90AC-C12BF64B4920}" presName="Name0" presStyleCnt="0">
        <dgm:presLayoutVars>
          <dgm:dir/>
          <dgm:resizeHandles val="exact"/>
        </dgm:presLayoutVars>
      </dgm:prSet>
      <dgm:spPr/>
    </dgm:pt>
    <dgm:pt modelId="{797B1FEF-9785-4878-A423-D127C6C2D0DB}" type="pres">
      <dgm:prSet presAssocID="{63AC9C33-EDBC-4C98-B3ED-B4A1D7FEE4AE}" presName="node" presStyleLbl="node1" presStyleIdx="0" presStyleCnt="2">
        <dgm:presLayoutVars>
          <dgm:bulletEnabled val="1"/>
        </dgm:presLayoutVars>
      </dgm:prSet>
      <dgm:spPr/>
    </dgm:pt>
    <dgm:pt modelId="{5D5E0F30-DFC5-497A-9DEB-3FCF8C52EDC1}" type="pres">
      <dgm:prSet presAssocID="{F6F151CF-51C5-460B-9037-CB8904E77BD0}" presName="sibTrans" presStyleCnt="0"/>
      <dgm:spPr/>
    </dgm:pt>
    <dgm:pt modelId="{C84A3565-72A8-4CB6-B9FA-F12CD840733C}" type="pres">
      <dgm:prSet presAssocID="{A055ADCF-3AB6-42DD-A9A6-00E829722438}" presName="node" presStyleLbl="node1" presStyleIdx="1" presStyleCnt="2">
        <dgm:presLayoutVars>
          <dgm:bulletEnabled val="1"/>
        </dgm:presLayoutVars>
      </dgm:prSet>
      <dgm:spPr/>
    </dgm:pt>
  </dgm:ptLst>
  <dgm:cxnLst>
    <dgm:cxn modelId="{36A5950D-0A9A-49A3-8195-BAD999E81934}" type="presOf" srcId="{C9136FD0-8E24-4FDE-AD90-5BF0E45A23AE}" destId="{C84A3565-72A8-4CB6-B9FA-F12CD840733C}" srcOrd="0" destOrd="1" presId="urn:microsoft.com/office/officeart/2005/8/layout/hList6"/>
    <dgm:cxn modelId="{DD3AE01B-D250-4F66-B1D7-05DDC2D43EF1}" srcId="{A055ADCF-3AB6-42DD-A9A6-00E829722438}" destId="{C9136FD0-8E24-4FDE-AD90-5BF0E45A23AE}" srcOrd="0" destOrd="0" parTransId="{DA61704E-9A98-4C71-ACD0-4091A55BD499}" sibTransId="{30B530AC-148E-4B79-8E1B-54DC21AFDB41}"/>
    <dgm:cxn modelId="{14F57A5D-3854-4EC6-952B-6B46701E4B02}" srcId="{04A5358E-C181-42EC-90AC-C12BF64B4920}" destId="{A055ADCF-3AB6-42DD-A9A6-00E829722438}" srcOrd="1" destOrd="0" parTransId="{F7E53F16-48D2-4335-8F1C-5C1FE4C87445}" sibTransId="{251BC316-AC92-4CE5-BB63-71192E03F8CB}"/>
    <dgm:cxn modelId="{53655A49-940F-415B-A7C5-6DBA0AAAA00E}" type="presOf" srcId="{4914A35E-E468-405B-BAD6-7F8D10487DB3}" destId="{797B1FEF-9785-4878-A423-D127C6C2D0DB}" srcOrd="0" destOrd="1" presId="urn:microsoft.com/office/officeart/2005/8/layout/hList6"/>
    <dgm:cxn modelId="{BD949355-B2DC-414B-BFEE-8B04D1C39443}" type="presOf" srcId="{DDE3B5DD-3EF4-4E96-AFCF-A3B973ACDB8A}" destId="{C84A3565-72A8-4CB6-B9FA-F12CD840733C}" srcOrd="0" destOrd="2" presId="urn:microsoft.com/office/officeart/2005/8/layout/hList6"/>
    <dgm:cxn modelId="{24D89F57-A958-4190-9FF9-CA091EDFC29B}" srcId="{63AC9C33-EDBC-4C98-B3ED-B4A1D7FEE4AE}" destId="{4914A35E-E468-405B-BAD6-7F8D10487DB3}" srcOrd="0" destOrd="0" parTransId="{691F94EC-E95A-4AB2-93CF-7E92FE6D413A}" sibTransId="{759DBECD-0438-42BE-B664-8E7DEC34C412}"/>
    <dgm:cxn modelId="{A4199079-6601-431B-8267-2CAE32729AF7}" srcId="{63AC9C33-EDBC-4C98-B3ED-B4A1D7FEE4AE}" destId="{6AD95325-A53D-448C-A383-581C7892E247}" srcOrd="1" destOrd="0" parTransId="{7A28138D-07CC-4C6B-9508-53DA37602B6C}" sibTransId="{318121B1-7269-401E-92AB-B3307A56465E}"/>
    <dgm:cxn modelId="{E8BE648E-7FFD-4EB3-AAD7-09B306CA3130}" type="presOf" srcId="{A055ADCF-3AB6-42DD-A9A6-00E829722438}" destId="{C84A3565-72A8-4CB6-B9FA-F12CD840733C}" srcOrd="0" destOrd="0" presId="urn:microsoft.com/office/officeart/2005/8/layout/hList6"/>
    <dgm:cxn modelId="{916C3793-D1C5-4335-B826-0EBA182B0FB0}" srcId="{04A5358E-C181-42EC-90AC-C12BF64B4920}" destId="{63AC9C33-EDBC-4C98-B3ED-B4A1D7FEE4AE}" srcOrd="0" destOrd="0" parTransId="{AB8E7722-C9D6-4D33-9A07-D273E6A01D30}" sibTransId="{F6F151CF-51C5-460B-9037-CB8904E77BD0}"/>
    <dgm:cxn modelId="{37B6A59C-25D8-470B-A101-867D8AB991DE}" type="presOf" srcId="{63AC9C33-EDBC-4C98-B3ED-B4A1D7FEE4AE}" destId="{797B1FEF-9785-4878-A423-D127C6C2D0DB}" srcOrd="0" destOrd="0" presId="urn:microsoft.com/office/officeart/2005/8/layout/hList6"/>
    <dgm:cxn modelId="{F3151DAE-7808-44EB-85AF-0C64B38701B8}" type="presOf" srcId="{04A5358E-C181-42EC-90AC-C12BF64B4920}" destId="{B665A243-712B-4516-9D7F-BC8CE0431F70}" srcOrd="0" destOrd="0" presId="urn:microsoft.com/office/officeart/2005/8/layout/hList6"/>
    <dgm:cxn modelId="{125ABBDB-76C5-4D56-AC38-8D3BC02BAF24}" type="presOf" srcId="{6AD95325-A53D-448C-A383-581C7892E247}" destId="{797B1FEF-9785-4878-A423-D127C6C2D0DB}" srcOrd="0" destOrd="2" presId="urn:microsoft.com/office/officeart/2005/8/layout/hList6"/>
    <dgm:cxn modelId="{B191ADF8-76DA-4FE1-842A-F2901489237C}" srcId="{A055ADCF-3AB6-42DD-A9A6-00E829722438}" destId="{DDE3B5DD-3EF4-4E96-AFCF-A3B973ACDB8A}" srcOrd="1" destOrd="0" parTransId="{A83D54AB-D737-4333-A52A-384CEC168A13}" sibTransId="{C7C05D15-04E3-44C8-807B-09E2BC1930C8}"/>
    <dgm:cxn modelId="{FD86BFCE-F46E-4045-ACCE-279C7C13A52D}" type="presParOf" srcId="{B665A243-712B-4516-9D7F-BC8CE0431F70}" destId="{797B1FEF-9785-4878-A423-D127C6C2D0DB}" srcOrd="0" destOrd="0" presId="urn:microsoft.com/office/officeart/2005/8/layout/hList6"/>
    <dgm:cxn modelId="{A12B31E5-404C-4947-B7AF-5F0D64F0F592}" type="presParOf" srcId="{B665A243-712B-4516-9D7F-BC8CE0431F70}" destId="{5D5E0F30-DFC5-497A-9DEB-3FCF8C52EDC1}" srcOrd="1" destOrd="0" presId="urn:microsoft.com/office/officeart/2005/8/layout/hList6"/>
    <dgm:cxn modelId="{80D3B7CC-9549-4396-8D48-68E85689383C}" type="presParOf" srcId="{B665A243-712B-4516-9D7F-BC8CE0431F70}" destId="{C84A3565-72A8-4CB6-B9FA-F12CD840733C}" srcOrd="2"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3F8C11-C311-40C1-8ECF-D508E039D50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3146FEA-7873-4D2E-B455-113137D8C522}">
      <dgm:prSet phldrT="[Text]" custT="1"/>
      <dgm:spPr>
        <a:solidFill>
          <a:srgbClr val="004250"/>
        </a:solidFill>
      </dgm:spPr>
      <dgm:t>
        <a:bodyPr/>
        <a:lstStyle/>
        <a:p>
          <a:pPr>
            <a:lnSpc>
              <a:spcPct val="110000"/>
            </a:lnSpc>
          </a:pPr>
          <a:r>
            <a:rPr lang="en-US" sz="1600" b="1" dirty="0"/>
            <a:t>Eligible Days (Cols. 9 &amp; 10)</a:t>
          </a:r>
        </a:p>
      </dgm:t>
    </dgm:pt>
    <dgm:pt modelId="{C7F2C0A2-0239-4BCA-A2FE-7E84EC51A4E6}" type="parTrans" cxnId="{4C7549F2-B4BD-420E-B42C-9CE813D3489C}">
      <dgm:prSet/>
      <dgm:spPr/>
      <dgm:t>
        <a:bodyPr/>
        <a:lstStyle/>
        <a:p>
          <a:endParaRPr lang="en-US"/>
        </a:p>
      </dgm:t>
    </dgm:pt>
    <dgm:pt modelId="{0EAA0C70-5178-4571-8D02-1F88D551D11A}" type="sibTrans" cxnId="{4C7549F2-B4BD-420E-B42C-9CE813D3489C}">
      <dgm:prSet/>
      <dgm:spPr/>
      <dgm:t>
        <a:bodyPr/>
        <a:lstStyle/>
        <a:p>
          <a:endParaRPr lang="en-US"/>
        </a:p>
      </dgm:t>
    </dgm:pt>
    <dgm:pt modelId="{2DBCB631-8B83-4083-8A38-1349C11F53CA}">
      <dgm:prSet phldrT="[Text]" custT="1"/>
      <dgm:spPr>
        <a:solidFill>
          <a:schemeClr val="bg1">
            <a:lumMod val="50000"/>
          </a:schemeClr>
        </a:solidFill>
      </dgm:spPr>
      <dgm:t>
        <a:bodyPr/>
        <a:lstStyle/>
        <a:p>
          <a:pPr>
            <a:lnSpc>
              <a:spcPct val="110000"/>
            </a:lnSpc>
            <a:spcAft>
              <a:spcPts val="300"/>
            </a:spcAft>
          </a:pPr>
          <a:r>
            <a:rPr lang="en-US" sz="1600" b="1" dirty="0"/>
            <a:t>Labor and Delivery Days (Col. 11)</a:t>
          </a:r>
        </a:p>
      </dgm:t>
    </dgm:pt>
    <dgm:pt modelId="{09F7AB0B-ED7B-4485-9C0C-2260F2A914FA}" type="parTrans" cxnId="{CB148DE0-4B94-422F-AF52-97A314768321}">
      <dgm:prSet/>
      <dgm:spPr/>
      <dgm:t>
        <a:bodyPr/>
        <a:lstStyle/>
        <a:p>
          <a:endParaRPr lang="en-US"/>
        </a:p>
      </dgm:t>
    </dgm:pt>
    <dgm:pt modelId="{64645CB8-9D42-43F9-AA7A-3EADBFD05779}" type="sibTrans" cxnId="{CB148DE0-4B94-422F-AF52-97A314768321}">
      <dgm:prSet/>
      <dgm:spPr/>
      <dgm:t>
        <a:bodyPr/>
        <a:lstStyle/>
        <a:p>
          <a:endParaRPr lang="en-US"/>
        </a:p>
      </dgm:t>
    </dgm:pt>
    <dgm:pt modelId="{240378DE-2343-4A9D-B001-FDBACDFFE2D5}">
      <dgm:prSet phldrT="[Text]" custT="1"/>
      <dgm:spPr>
        <a:ln>
          <a:solidFill>
            <a:srgbClr val="004250"/>
          </a:solidFill>
        </a:ln>
      </dgm:spPr>
      <dgm:t>
        <a:bodyPr/>
        <a:lstStyle/>
        <a:p>
          <a:pPr>
            <a:lnSpc>
              <a:spcPct val="110000"/>
            </a:lnSpc>
            <a:spcAft>
              <a:spcPts val="300"/>
            </a:spcAft>
          </a:pPr>
          <a:r>
            <a:rPr lang="en-US" sz="1600" dirty="0">
              <a:latin typeface="+mn-lt"/>
            </a:rPr>
            <a:t>Newborn eligible days prior to the Medicaid eligible mother’s date of discharge are to be reported in Column 12  </a:t>
          </a:r>
          <a:endParaRPr lang="en-US" sz="1600" b="1" dirty="0"/>
        </a:p>
      </dgm:t>
    </dgm:pt>
    <dgm:pt modelId="{A58CDB71-79C1-432A-AD21-3DAC18444B80}" type="parTrans" cxnId="{F363F1B6-C85D-4BB3-94D6-36CA7E71B0A4}">
      <dgm:prSet/>
      <dgm:spPr/>
      <dgm:t>
        <a:bodyPr/>
        <a:lstStyle/>
        <a:p>
          <a:endParaRPr lang="en-US"/>
        </a:p>
      </dgm:t>
    </dgm:pt>
    <dgm:pt modelId="{5B3BFCFE-B83E-41DD-86E0-42ED188B4826}" type="sibTrans" cxnId="{F363F1B6-C85D-4BB3-94D6-36CA7E71B0A4}">
      <dgm:prSet/>
      <dgm:spPr/>
      <dgm:t>
        <a:bodyPr/>
        <a:lstStyle/>
        <a:p>
          <a:endParaRPr lang="en-US"/>
        </a:p>
      </dgm:t>
    </dgm:pt>
    <dgm:pt modelId="{C55DE628-7177-4123-99B4-DC23CF08BABA}">
      <dgm:prSet phldrT="[Text]" custT="1"/>
      <dgm:spPr>
        <a:ln>
          <a:solidFill>
            <a:srgbClr val="004250"/>
          </a:solidFill>
        </a:ln>
      </dgm:spPr>
      <dgm:t>
        <a:bodyPr/>
        <a:lstStyle/>
        <a:p>
          <a:pPr>
            <a:lnSpc>
              <a:spcPct val="110000"/>
            </a:lnSpc>
          </a:pPr>
          <a:r>
            <a:rPr lang="en-US" sz="1600" dirty="0">
              <a:latin typeface="+mn-lt"/>
            </a:rPr>
            <a:t>Must correspond with days reported on S-2, lines 24 and 25, columns 1 through 5</a:t>
          </a:r>
          <a:endParaRPr lang="en-US" sz="1600" b="1" dirty="0"/>
        </a:p>
      </dgm:t>
    </dgm:pt>
    <dgm:pt modelId="{0044006E-8D48-4825-9376-6FE6B4EDAB02}" type="parTrans" cxnId="{D4A1CF4E-72B0-4B2D-9ACB-8482344AFE98}">
      <dgm:prSet/>
      <dgm:spPr/>
      <dgm:t>
        <a:bodyPr/>
        <a:lstStyle/>
        <a:p>
          <a:endParaRPr lang="en-US"/>
        </a:p>
      </dgm:t>
    </dgm:pt>
    <dgm:pt modelId="{6C98F5DE-FCE1-41E8-8EE0-7486DDFD8805}" type="sibTrans" cxnId="{D4A1CF4E-72B0-4B2D-9ACB-8482344AFE98}">
      <dgm:prSet/>
      <dgm:spPr/>
      <dgm:t>
        <a:bodyPr/>
        <a:lstStyle/>
        <a:p>
          <a:endParaRPr lang="en-US"/>
        </a:p>
      </dgm:t>
    </dgm:pt>
    <dgm:pt modelId="{7C9511F5-EC09-4DF0-82F3-D993E2A7A6CB}">
      <dgm:prSet phldrT="[Text]" custT="1"/>
      <dgm:spPr>
        <a:ln>
          <a:solidFill>
            <a:srgbClr val="004250"/>
          </a:solidFill>
        </a:ln>
      </dgm:spPr>
      <dgm:t>
        <a:bodyPr/>
        <a:lstStyle/>
        <a:p>
          <a:pPr>
            <a:lnSpc>
              <a:spcPct val="110000"/>
            </a:lnSpc>
            <a:spcAft>
              <a:spcPts val="300"/>
            </a:spcAft>
          </a:pPr>
          <a:r>
            <a:rPr lang="en-US" sz="1600" dirty="0">
              <a:latin typeface="+mn-lt"/>
            </a:rPr>
            <a:t>Labor and delivery days should be reported in this column and equal the number of days reported on S-2, line 24, column 6</a:t>
          </a:r>
          <a:endParaRPr lang="en-US" sz="1600" b="1" dirty="0"/>
        </a:p>
      </dgm:t>
    </dgm:pt>
    <dgm:pt modelId="{BA2D960A-4D49-4558-BF6D-8E6230003861}" type="parTrans" cxnId="{0864EBD8-0D01-454A-9919-053F2863073C}">
      <dgm:prSet/>
      <dgm:spPr/>
      <dgm:t>
        <a:bodyPr/>
        <a:lstStyle/>
        <a:p>
          <a:endParaRPr lang="en-US"/>
        </a:p>
      </dgm:t>
    </dgm:pt>
    <dgm:pt modelId="{719AAA77-4AF4-4780-99BA-396A57B9E5BB}" type="sibTrans" cxnId="{0864EBD8-0D01-454A-9919-053F2863073C}">
      <dgm:prSet/>
      <dgm:spPr/>
      <dgm:t>
        <a:bodyPr/>
        <a:lstStyle/>
        <a:p>
          <a:endParaRPr lang="en-US"/>
        </a:p>
      </dgm:t>
    </dgm:pt>
    <dgm:pt modelId="{B2022437-61B1-4902-B9A5-F36C427F942D}">
      <dgm:prSet phldrT="[Text]" custT="1"/>
      <dgm:spPr>
        <a:solidFill>
          <a:srgbClr val="DB651B"/>
        </a:solidFill>
      </dgm:spPr>
      <dgm:t>
        <a:bodyPr/>
        <a:lstStyle/>
        <a:p>
          <a:pPr>
            <a:lnSpc>
              <a:spcPct val="110000"/>
            </a:lnSpc>
            <a:spcAft>
              <a:spcPts val="300"/>
            </a:spcAft>
          </a:pPr>
          <a:r>
            <a:rPr lang="en-US" sz="1600" b="1" dirty="0"/>
            <a:t>Eligible Days and Newborn Days (Cols. 10 &amp; 12)</a:t>
          </a:r>
        </a:p>
      </dgm:t>
    </dgm:pt>
    <dgm:pt modelId="{A859E9D0-37A1-4F5A-B786-25D11756D6B8}" type="parTrans" cxnId="{1C13A700-2A6F-4613-8F42-D51CA0C4F384}">
      <dgm:prSet/>
      <dgm:spPr/>
      <dgm:t>
        <a:bodyPr/>
        <a:lstStyle/>
        <a:p>
          <a:endParaRPr lang="en-US"/>
        </a:p>
      </dgm:t>
    </dgm:pt>
    <dgm:pt modelId="{0E014466-F0E8-487A-B279-869D2212423B}" type="sibTrans" cxnId="{1C13A700-2A6F-4613-8F42-D51CA0C4F384}">
      <dgm:prSet/>
      <dgm:spPr/>
      <dgm:t>
        <a:bodyPr/>
        <a:lstStyle/>
        <a:p>
          <a:endParaRPr lang="en-US"/>
        </a:p>
      </dgm:t>
    </dgm:pt>
    <dgm:pt modelId="{DDF467E6-08DD-4BEE-8DD3-9B0A41DFC3F1}">
      <dgm:prSet phldrT="[Text]" custT="1"/>
      <dgm:spPr>
        <a:ln>
          <a:solidFill>
            <a:srgbClr val="004250"/>
          </a:solidFill>
        </a:ln>
      </dgm:spPr>
      <dgm:t>
        <a:bodyPr/>
        <a:lstStyle/>
        <a:p>
          <a:pPr>
            <a:lnSpc>
              <a:spcPct val="110000"/>
            </a:lnSpc>
            <a:spcAft>
              <a:spcPts val="300"/>
            </a:spcAft>
          </a:pPr>
          <a:r>
            <a:rPr lang="en-US" sz="1600" dirty="0">
              <a:latin typeface="+mn-lt"/>
            </a:rPr>
            <a:t>If the Medicaid eligible mother was discharged and the newborn baby remained in the hospital, report those days on a separate line in Column 10</a:t>
          </a:r>
          <a:endParaRPr lang="en-US" sz="1600" b="1" dirty="0"/>
        </a:p>
      </dgm:t>
    </dgm:pt>
    <dgm:pt modelId="{00A91C66-C38D-439C-9FEC-E7F65F6F5050}" type="parTrans" cxnId="{6397CA9B-AD20-493A-9288-61AD0EEF89E2}">
      <dgm:prSet/>
      <dgm:spPr/>
      <dgm:t>
        <a:bodyPr/>
        <a:lstStyle/>
        <a:p>
          <a:endParaRPr lang="en-US"/>
        </a:p>
      </dgm:t>
    </dgm:pt>
    <dgm:pt modelId="{9ED42018-EB17-427C-9493-0C00FF52EAB3}" type="sibTrans" cxnId="{6397CA9B-AD20-493A-9288-61AD0EEF89E2}">
      <dgm:prSet/>
      <dgm:spPr/>
      <dgm:t>
        <a:bodyPr/>
        <a:lstStyle/>
        <a:p>
          <a:endParaRPr lang="en-US"/>
        </a:p>
      </dgm:t>
    </dgm:pt>
    <dgm:pt modelId="{F48D6731-F718-4701-B8B0-5E92014F1500}" type="pres">
      <dgm:prSet presAssocID="{523F8C11-C311-40C1-8ECF-D508E039D503}" presName="linear" presStyleCnt="0">
        <dgm:presLayoutVars>
          <dgm:dir/>
          <dgm:animLvl val="lvl"/>
          <dgm:resizeHandles val="exact"/>
        </dgm:presLayoutVars>
      </dgm:prSet>
      <dgm:spPr/>
    </dgm:pt>
    <dgm:pt modelId="{81ADF562-AA27-43AB-9C86-164F48C56AE6}" type="pres">
      <dgm:prSet presAssocID="{43146FEA-7873-4D2E-B455-113137D8C522}" presName="parentLin" presStyleCnt="0"/>
      <dgm:spPr/>
    </dgm:pt>
    <dgm:pt modelId="{2F65A564-B2D1-4E5B-B62C-4267C9F0DA3F}" type="pres">
      <dgm:prSet presAssocID="{43146FEA-7873-4D2E-B455-113137D8C522}" presName="parentLeftMargin" presStyleLbl="node1" presStyleIdx="0" presStyleCnt="3"/>
      <dgm:spPr/>
    </dgm:pt>
    <dgm:pt modelId="{0D038278-D7C4-4165-A1BD-F799FC01DF8F}" type="pres">
      <dgm:prSet presAssocID="{43146FEA-7873-4D2E-B455-113137D8C522}" presName="parentText" presStyleLbl="node1" presStyleIdx="0" presStyleCnt="3" custScaleX="118050">
        <dgm:presLayoutVars>
          <dgm:chMax val="0"/>
          <dgm:bulletEnabled val="1"/>
        </dgm:presLayoutVars>
      </dgm:prSet>
      <dgm:spPr/>
    </dgm:pt>
    <dgm:pt modelId="{A0314518-5FCC-4FF8-9C50-A1643AD15DD4}" type="pres">
      <dgm:prSet presAssocID="{43146FEA-7873-4D2E-B455-113137D8C522}" presName="negativeSpace" presStyleCnt="0"/>
      <dgm:spPr/>
    </dgm:pt>
    <dgm:pt modelId="{DF1A9DA1-5117-4F35-B50F-EE46D0992852}" type="pres">
      <dgm:prSet presAssocID="{43146FEA-7873-4D2E-B455-113137D8C522}" presName="childText" presStyleLbl="conFgAcc1" presStyleIdx="0" presStyleCnt="3">
        <dgm:presLayoutVars>
          <dgm:bulletEnabled val="1"/>
        </dgm:presLayoutVars>
      </dgm:prSet>
      <dgm:spPr/>
    </dgm:pt>
    <dgm:pt modelId="{D2307552-9E6A-4865-8B0A-C1C7DCB94813}" type="pres">
      <dgm:prSet presAssocID="{0EAA0C70-5178-4571-8D02-1F88D551D11A}" presName="spaceBetweenRectangles" presStyleCnt="0"/>
      <dgm:spPr/>
    </dgm:pt>
    <dgm:pt modelId="{0D691F45-8DD6-445F-86AA-A622C87C6692}" type="pres">
      <dgm:prSet presAssocID="{2DBCB631-8B83-4083-8A38-1349C11F53CA}" presName="parentLin" presStyleCnt="0"/>
      <dgm:spPr/>
    </dgm:pt>
    <dgm:pt modelId="{CA373F74-543F-4947-88BE-125AC2BEF41E}" type="pres">
      <dgm:prSet presAssocID="{2DBCB631-8B83-4083-8A38-1349C11F53CA}" presName="parentLeftMargin" presStyleLbl="node1" presStyleIdx="0" presStyleCnt="3"/>
      <dgm:spPr/>
    </dgm:pt>
    <dgm:pt modelId="{905E6367-0B92-417C-88DF-D8B4A09CDF47}" type="pres">
      <dgm:prSet presAssocID="{2DBCB631-8B83-4083-8A38-1349C11F53CA}" presName="parentText" presStyleLbl="node1" presStyleIdx="1" presStyleCnt="3" custScaleX="118050">
        <dgm:presLayoutVars>
          <dgm:chMax val="0"/>
          <dgm:bulletEnabled val="1"/>
        </dgm:presLayoutVars>
      </dgm:prSet>
      <dgm:spPr/>
    </dgm:pt>
    <dgm:pt modelId="{ACB53ECE-5A2D-411D-B297-71B78C8FA16F}" type="pres">
      <dgm:prSet presAssocID="{2DBCB631-8B83-4083-8A38-1349C11F53CA}" presName="negativeSpace" presStyleCnt="0"/>
      <dgm:spPr/>
    </dgm:pt>
    <dgm:pt modelId="{894DE872-DB25-4EFA-9426-E21470B63EBA}" type="pres">
      <dgm:prSet presAssocID="{2DBCB631-8B83-4083-8A38-1349C11F53CA}" presName="childText" presStyleLbl="conFgAcc1" presStyleIdx="1" presStyleCnt="3">
        <dgm:presLayoutVars>
          <dgm:bulletEnabled val="1"/>
        </dgm:presLayoutVars>
      </dgm:prSet>
      <dgm:spPr/>
    </dgm:pt>
    <dgm:pt modelId="{5FD6104E-4D08-4C1E-8B22-B555E06E6FA1}" type="pres">
      <dgm:prSet presAssocID="{64645CB8-9D42-43F9-AA7A-3EADBFD05779}" presName="spaceBetweenRectangles" presStyleCnt="0"/>
      <dgm:spPr/>
    </dgm:pt>
    <dgm:pt modelId="{891C7116-746A-42C0-8900-010FBF12F1AA}" type="pres">
      <dgm:prSet presAssocID="{B2022437-61B1-4902-B9A5-F36C427F942D}" presName="parentLin" presStyleCnt="0"/>
      <dgm:spPr/>
    </dgm:pt>
    <dgm:pt modelId="{50CB2B3F-EAF6-47B6-9B1C-8FA987A41FD8}" type="pres">
      <dgm:prSet presAssocID="{B2022437-61B1-4902-B9A5-F36C427F942D}" presName="parentLeftMargin" presStyleLbl="node1" presStyleIdx="1" presStyleCnt="3"/>
      <dgm:spPr/>
    </dgm:pt>
    <dgm:pt modelId="{B24A022B-1161-473D-844D-AC96F5748B45}" type="pres">
      <dgm:prSet presAssocID="{B2022437-61B1-4902-B9A5-F36C427F942D}" presName="parentText" presStyleLbl="node1" presStyleIdx="2" presStyleCnt="3" custScaleX="118050">
        <dgm:presLayoutVars>
          <dgm:chMax val="0"/>
          <dgm:bulletEnabled val="1"/>
        </dgm:presLayoutVars>
      </dgm:prSet>
      <dgm:spPr/>
    </dgm:pt>
    <dgm:pt modelId="{DBEC3105-556C-4D7E-9EA0-E47B15795912}" type="pres">
      <dgm:prSet presAssocID="{B2022437-61B1-4902-B9A5-F36C427F942D}" presName="negativeSpace" presStyleCnt="0"/>
      <dgm:spPr/>
    </dgm:pt>
    <dgm:pt modelId="{8939CFBD-8FA0-418C-B22E-4DE7E6694BD8}" type="pres">
      <dgm:prSet presAssocID="{B2022437-61B1-4902-B9A5-F36C427F942D}" presName="childText" presStyleLbl="conFgAcc1" presStyleIdx="2" presStyleCnt="3">
        <dgm:presLayoutVars>
          <dgm:bulletEnabled val="1"/>
        </dgm:presLayoutVars>
      </dgm:prSet>
      <dgm:spPr/>
    </dgm:pt>
  </dgm:ptLst>
  <dgm:cxnLst>
    <dgm:cxn modelId="{1C13A700-2A6F-4613-8F42-D51CA0C4F384}" srcId="{523F8C11-C311-40C1-8ECF-D508E039D503}" destId="{B2022437-61B1-4902-B9A5-F36C427F942D}" srcOrd="2" destOrd="0" parTransId="{A859E9D0-37A1-4F5A-B786-25D11756D6B8}" sibTransId="{0E014466-F0E8-487A-B279-869D2212423B}"/>
    <dgm:cxn modelId="{60FCFD02-5FA2-44A7-B07C-9AEABF535645}" type="presOf" srcId="{B2022437-61B1-4902-B9A5-F36C427F942D}" destId="{50CB2B3F-EAF6-47B6-9B1C-8FA987A41FD8}" srcOrd="0" destOrd="0" presId="urn:microsoft.com/office/officeart/2005/8/layout/list1"/>
    <dgm:cxn modelId="{CB5B0B1B-03A7-4977-B0A9-90200D922761}" type="presOf" srcId="{2DBCB631-8B83-4083-8A38-1349C11F53CA}" destId="{CA373F74-543F-4947-88BE-125AC2BEF41E}" srcOrd="0" destOrd="0" presId="urn:microsoft.com/office/officeart/2005/8/layout/list1"/>
    <dgm:cxn modelId="{7D3A7939-62DF-4B13-92AC-F1BCA4AF0EF1}" type="presOf" srcId="{43146FEA-7873-4D2E-B455-113137D8C522}" destId="{2F65A564-B2D1-4E5B-B62C-4267C9F0DA3F}" srcOrd="0" destOrd="0" presId="urn:microsoft.com/office/officeart/2005/8/layout/list1"/>
    <dgm:cxn modelId="{A61B2E3F-9628-4971-B510-9D63AA93F262}" type="presOf" srcId="{523F8C11-C311-40C1-8ECF-D508E039D503}" destId="{F48D6731-F718-4701-B8B0-5E92014F1500}" srcOrd="0" destOrd="0" presId="urn:microsoft.com/office/officeart/2005/8/layout/list1"/>
    <dgm:cxn modelId="{D4A1CF4E-72B0-4B2D-9ACB-8482344AFE98}" srcId="{43146FEA-7873-4D2E-B455-113137D8C522}" destId="{C55DE628-7177-4123-99B4-DC23CF08BABA}" srcOrd="0" destOrd="0" parTransId="{0044006E-8D48-4825-9376-6FE6B4EDAB02}" sibTransId="{6C98F5DE-FCE1-41E8-8EE0-7486DDFD8805}"/>
    <dgm:cxn modelId="{96A51572-2263-4EF2-8CB1-BAF212FF8AC0}" type="presOf" srcId="{43146FEA-7873-4D2E-B455-113137D8C522}" destId="{0D038278-D7C4-4165-A1BD-F799FC01DF8F}" srcOrd="1" destOrd="0" presId="urn:microsoft.com/office/officeart/2005/8/layout/list1"/>
    <dgm:cxn modelId="{A1DBEF56-3D62-46B0-8A22-B60C0523BE4F}" type="presOf" srcId="{2DBCB631-8B83-4083-8A38-1349C11F53CA}" destId="{905E6367-0B92-417C-88DF-D8B4A09CDF47}" srcOrd="1" destOrd="0" presId="urn:microsoft.com/office/officeart/2005/8/layout/list1"/>
    <dgm:cxn modelId="{6397CA9B-AD20-493A-9288-61AD0EEF89E2}" srcId="{B2022437-61B1-4902-B9A5-F36C427F942D}" destId="{DDF467E6-08DD-4BEE-8DD3-9B0A41DFC3F1}" srcOrd="1" destOrd="0" parTransId="{00A91C66-C38D-439C-9FEC-E7F65F6F5050}" sibTransId="{9ED42018-EB17-427C-9493-0C00FF52EAB3}"/>
    <dgm:cxn modelId="{3F3741A9-44FB-4016-9BBA-872E940A637E}" type="presOf" srcId="{240378DE-2343-4A9D-B001-FDBACDFFE2D5}" destId="{8939CFBD-8FA0-418C-B22E-4DE7E6694BD8}" srcOrd="0" destOrd="0" presId="urn:microsoft.com/office/officeart/2005/8/layout/list1"/>
    <dgm:cxn modelId="{212EE0B1-37D0-4946-8E59-CF1E47E54250}" type="presOf" srcId="{7C9511F5-EC09-4DF0-82F3-D993E2A7A6CB}" destId="{894DE872-DB25-4EFA-9426-E21470B63EBA}" srcOrd="0" destOrd="0" presId="urn:microsoft.com/office/officeart/2005/8/layout/list1"/>
    <dgm:cxn modelId="{F363F1B6-C85D-4BB3-94D6-36CA7E71B0A4}" srcId="{B2022437-61B1-4902-B9A5-F36C427F942D}" destId="{240378DE-2343-4A9D-B001-FDBACDFFE2D5}" srcOrd="0" destOrd="0" parTransId="{A58CDB71-79C1-432A-AD21-3DAC18444B80}" sibTransId="{5B3BFCFE-B83E-41DD-86E0-42ED188B4826}"/>
    <dgm:cxn modelId="{4B17F9CC-57E2-4C61-8C88-1F179B20C9E3}" type="presOf" srcId="{C55DE628-7177-4123-99B4-DC23CF08BABA}" destId="{DF1A9DA1-5117-4F35-B50F-EE46D0992852}" srcOrd="0" destOrd="0" presId="urn:microsoft.com/office/officeart/2005/8/layout/list1"/>
    <dgm:cxn modelId="{0864EBD8-0D01-454A-9919-053F2863073C}" srcId="{2DBCB631-8B83-4083-8A38-1349C11F53CA}" destId="{7C9511F5-EC09-4DF0-82F3-D993E2A7A6CB}" srcOrd="0" destOrd="0" parTransId="{BA2D960A-4D49-4558-BF6D-8E6230003861}" sibTransId="{719AAA77-4AF4-4780-99BA-396A57B9E5BB}"/>
    <dgm:cxn modelId="{CF8959DD-E064-4A3F-9783-A53BE4075819}" type="presOf" srcId="{DDF467E6-08DD-4BEE-8DD3-9B0A41DFC3F1}" destId="{8939CFBD-8FA0-418C-B22E-4DE7E6694BD8}" srcOrd="0" destOrd="1" presId="urn:microsoft.com/office/officeart/2005/8/layout/list1"/>
    <dgm:cxn modelId="{F10C02E0-FF0B-4618-92FD-4A927C760D60}" type="presOf" srcId="{B2022437-61B1-4902-B9A5-F36C427F942D}" destId="{B24A022B-1161-473D-844D-AC96F5748B45}" srcOrd="1" destOrd="0" presId="urn:microsoft.com/office/officeart/2005/8/layout/list1"/>
    <dgm:cxn modelId="{CB148DE0-4B94-422F-AF52-97A314768321}" srcId="{523F8C11-C311-40C1-8ECF-D508E039D503}" destId="{2DBCB631-8B83-4083-8A38-1349C11F53CA}" srcOrd="1" destOrd="0" parTransId="{09F7AB0B-ED7B-4485-9C0C-2260F2A914FA}" sibTransId="{64645CB8-9D42-43F9-AA7A-3EADBFD05779}"/>
    <dgm:cxn modelId="{4C7549F2-B4BD-420E-B42C-9CE813D3489C}" srcId="{523F8C11-C311-40C1-8ECF-D508E039D503}" destId="{43146FEA-7873-4D2E-B455-113137D8C522}" srcOrd="0" destOrd="0" parTransId="{C7F2C0A2-0239-4BCA-A2FE-7E84EC51A4E6}" sibTransId="{0EAA0C70-5178-4571-8D02-1F88D551D11A}"/>
    <dgm:cxn modelId="{658B9044-2837-4DC2-BADF-4BB7B429B016}" type="presParOf" srcId="{F48D6731-F718-4701-B8B0-5E92014F1500}" destId="{81ADF562-AA27-43AB-9C86-164F48C56AE6}" srcOrd="0" destOrd="0" presId="urn:microsoft.com/office/officeart/2005/8/layout/list1"/>
    <dgm:cxn modelId="{50C266D2-0B50-4AB6-908A-44D52AEF7785}" type="presParOf" srcId="{81ADF562-AA27-43AB-9C86-164F48C56AE6}" destId="{2F65A564-B2D1-4E5B-B62C-4267C9F0DA3F}" srcOrd="0" destOrd="0" presId="urn:microsoft.com/office/officeart/2005/8/layout/list1"/>
    <dgm:cxn modelId="{FFA49DBA-24ED-4459-9DBA-7BC4FFF2584E}" type="presParOf" srcId="{81ADF562-AA27-43AB-9C86-164F48C56AE6}" destId="{0D038278-D7C4-4165-A1BD-F799FC01DF8F}" srcOrd="1" destOrd="0" presId="urn:microsoft.com/office/officeart/2005/8/layout/list1"/>
    <dgm:cxn modelId="{E4CD29F8-9908-4402-A0B9-13318D455688}" type="presParOf" srcId="{F48D6731-F718-4701-B8B0-5E92014F1500}" destId="{A0314518-5FCC-4FF8-9C50-A1643AD15DD4}" srcOrd="1" destOrd="0" presId="urn:microsoft.com/office/officeart/2005/8/layout/list1"/>
    <dgm:cxn modelId="{B6F50C03-1CC9-4719-97A5-E8C6CC9662AD}" type="presParOf" srcId="{F48D6731-F718-4701-B8B0-5E92014F1500}" destId="{DF1A9DA1-5117-4F35-B50F-EE46D0992852}" srcOrd="2" destOrd="0" presId="urn:microsoft.com/office/officeart/2005/8/layout/list1"/>
    <dgm:cxn modelId="{9C758420-52EC-4E51-86BB-25FAF86AAF80}" type="presParOf" srcId="{F48D6731-F718-4701-B8B0-5E92014F1500}" destId="{D2307552-9E6A-4865-8B0A-C1C7DCB94813}" srcOrd="3" destOrd="0" presId="urn:microsoft.com/office/officeart/2005/8/layout/list1"/>
    <dgm:cxn modelId="{B0F2D699-D322-49EF-8D27-3987F8170882}" type="presParOf" srcId="{F48D6731-F718-4701-B8B0-5E92014F1500}" destId="{0D691F45-8DD6-445F-86AA-A622C87C6692}" srcOrd="4" destOrd="0" presId="urn:microsoft.com/office/officeart/2005/8/layout/list1"/>
    <dgm:cxn modelId="{9FC6D8EA-C9E1-4857-8DBB-EE6D3254AD41}" type="presParOf" srcId="{0D691F45-8DD6-445F-86AA-A622C87C6692}" destId="{CA373F74-543F-4947-88BE-125AC2BEF41E}" srcOrd="0" destOrd="0" presId="urn:microsoft.com/office/officeart/2005/8/layout/list1"/>
    <dgm:cxn modelId="{109DB3B5-EA84-4054-8728-5E5C42B5C456}" type="presParOf" srcId="{0D691F45-8DD6-445F-86AA-A622C87C6692}" destId="{905E6367-0B92-417C-88DF-D8B4A09CDF47}" srcOrd="1" destOrd="0" presId="urn:microsoft.com/office/officeart/2005/8/layout/list1"/>
    <dgm:cxn modelId="{9A2272BA-E2A2-42B0-8B02-FD80D689770B}" type="presParOf" srcId="{F48D6731-F718-4701-B8B0-5E92014F1500}" destId="{ACB53ECE-5A2D-411D-B297-71B78C8FA16F}" srcOrd="5" destOrd="0" presId="urn:microsoft.com/office/officeart/2005/8/layout/list1"/>
    <dgm:cxn modelId="{C83A94B9-BBBF-417E-9337-AA3301A9E029}" type="presParOf" srcId="{F48D6731-F718-4701-B8B0-5E92014F1500}" destId="{894DE872-DB25-4EFA-9426-E21470B63EBA}" srcOrd="6" destOrd="0" presId="urn:microsoft.com/office/officeart/2005/8/layout/list1"/>
    <dgm:cxn modelId="{E4175332-7D86-48BF-991E-92EF6BE1AA59}" type="presParOf" srcId="{F48D6731-F718-4701-B8B0-5E92014F1500}" destId="{5FD6104E-4D08-4C1E-8B22-B555E06E6FA1}" srcOrd="7" destOrd="0" presId="urn:microsoft.com/office/officeart/2005/8/layout/list1"/>
    <dgm:cxn modelId="{3721B0BE-DD3D-4BFA-962C-7602F6133F68}" type="presParOf" srcId="{F48D6731-F718-4701-B8B0-5E92014F1500}" destId="{891C7116-746A-42C0-8900-010FBF12F1AA}" srcOrd="8" destOrd="0" presId="urn:microsoft.com/office/officeart/2005/8/layout/list1"/>
    <dgm:cxn modelId="{580F3E2B-18F8-4D8E-A283-5F669A93CB95}" type="presParOf" srcId="{891C7116-746A-42C0-8900-010FBF12F1AA}" destId="{50CB2B3F-EAF6-47B6-9B1C-8FA987A41FD8}" srcOrd="0" destOrd="0" presId="urn:microsoft.com/office/officeart/2005/8/layout/list1"/>
    <dgm:cxn modelId="{C657F4BD-AE99-46AF-B06D-43A0DB280EE6}" type="presParOf" srcId="{891C7116-746A-42C0-8900-010FBF12F1AA}" destId="{B24A022B-1161-473D-844D-AC96F5748B45}" srcOrd="1" destOrd="0" presId="urn:microsoft.com/office/officeart/2005/8/layout/list1"/>
    <dgm:cxn modelId="{B2B650D5-B626-465A-83D9-474B0450A3AD}" type="presParOf" srcId="{F48D6731-F718-4701-B8B0-5E92014F1500}" destId="{DBEC3105-556C-4D7E-9EA0-E47B15795912}" srcOrd="9" destOrd="0" presId="urn:microsoft.com/office/officeart/2005/8/layout/list1"/>
    <dgm:cxn modelId="{D6ED6C7D-577D-4244-8DB4-F0EEF15A3193}" type="presParOf" srcId="{F48D6731-F718-4701-B8B0-5E92014F1500}" destId="{8939CFBD-8FA0-418C-B22E-4DE7E6694BD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A5358E-C181-42EC-90AC-C12BF64B492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391F4623-85BC-426C-8E58-F246D1609687}">
      <dgm:prSet custT="1"/>
      <dgm:spPr>
        <a:solidFill>
          <a:srgbClr val="DB651B"/>
        </a:solidFill>
        <a:ln>
          <a:solidFill>
            <a:srgbClr val="004250"/>
          </a:solidFill>
        </a:ln>
      </dgm:spPr>
      <dgm:t>
        <a:bodyPr/>
        <a:lstStyle/>
        <a:p>
          <a:pPr>
            <a:lnSpc>
              <a:spcPct val="110000"/>
            </a:lnSpc>
            <a:spcAft>
              <a:spcPts val="1000"/>
            </a:spcAft>
          </a:pPr>
          <a:r>
            <a:rPr lang="en-US" sz="2400" b="1" dirty="0">
              <a:latin typeface="+mn-lt"/>
            </a:rPr>
            <a:t>A/B Indicator (Col 15)</a:t>
          </a:r>
        </a:p>
        <a:p>
          <a:pPr>
            <a:lnSpc>
              <a:spcPct val="110000"/>
            </a:lnSpc>
            <a:spcAft>
              <a:spcPct val="35000"/>
            </a:spcAft>
          </a:pPr>
          <a:r>
            <a:rPr lang="en-US" sz="2000" dirty="0">
              <a:latin typeface="+mn-lt"/>
            </a:rPr>
            <a:t> Enter “A” or “B” to indicate the Medicare eligibility for the dates of service</a:t>
          </a:r>
        </a:p>
      </dgm:t>
    </dgm:pt>
    <dgm:pt modelId="{E26AFE2A-EF13-4DA7-B29B-9D08288029A9}" type="parTrans" cxnId="{F837E4EB-FE4C-4903-BB24-1E56563A3EAC}">
      <dgm:prSet/>
      <dgm:spPr/>
      <dgm:t>
        <a:bodyPr/>
        <a:lstStyle/>
        <a:p>
          <a:endParaRPr lang="en-US"/>
        </a:p>
      </dgm:t>
    </dgm:pt>
    <dgm:pt modelId="{069E71F1-4F41-4F66-8D44-59AEDA074E61}" type="sibTrans" cxnId="{F837E4EB-FE4C-4903-BB24-1E56563A3EAC}">
      <dgm:prSet/>
      <dgm:spPr/>
      <dgm:t>
        <a:bodyPr/>
        <a:lstStyle/>
        <a:p>
          <a:endParaRPr lang="en-US"/>
        </a:p>
      </dgm:t>
    </dgm:pt>
    <dgm:pt modelId="{736675E6-09E6-4309-8E87-E2C9BD3962BA}">
      <dgm:prSet custT="1"/>
      <dgm:spPr>
        <a:solidFill>
          <a:srgbClr val="004250"/>
        </a:solidFill>
        <a:ln>
          <a:solidFill>
            <a:srgbClr val="004250"/>
          </a:solidFill>
        </a:ln>
      </dgm:spPr>
      <dgm:t>
        <a:bodyPr/>
        <a:lstStyle/>
        <a:p>
          <a:pPr>
            <a:lnSpc>
              <a:spcPct val="110000"/>
            </a:lnSpc>
          </a:pPr>
          <a:r>
            <a:rPr lang="en-US" sz="1800" dirty="0">
              <a:latin typeface="+mn-lt"/>
            </a:rPr>
            <a:t>If eligible for only Medicare Part A, enter “A”</a:t>
          </a:r>
        </a:p>
      </dgm:t>
    </dgm:pt>
    <dgm:pt modelId="{1281DD3A-C808-4094-8AC9-FD20B5F3600C}" type="parTrans" cxnId="{EC5DE5CC-576B-4E00-B94C-C189F1AB9AF5}">
      <dgm:prSet/>
      <dgm:spPr/>
      <dgm:t>
        <a:bodyPr/>
        <a:lstStyle/>
        <a:p>
          <a:endParaRPr lang="en-US"/>
        </a:p>
      </dgm:t>
    </dgm:pt>
    <dgm:pt modelId="{A6313DA0-916B-4648-B274-D8CAF5B4FD0F}" type="sibTrans" cxnId="{EC5DE5CC-576B-4E00-B94C-C189F1AB9AF5}">
      <dgm:prSet/>
      <dgm:spPr/>
      <dgm:t>
        <a:bodyPr/>
        <a:lstStyle/>
        <a:p>
          <a:endParaRPr lang="en-US"/>
        </a:p>
      </dgm:t>
    </dgm:pt>
    <dgm:pt modelId="{DA6EDF80-D6DA-4575-8581-6719616537C1}">
      <dgm:prSet custT="1"/>
      <dgm:spPr>
        <a:solidFill>
          <a:schemeClr val="accent1">
            <a:lumMod val="20000"/>
            <a:lumOff val="80000"/>
          </a:schemeClr>
        </a:solidFill>
        <a:ln>
          <a:solidFill>
            <a:srgbClr val="004250"/>
          </a:solidFill>
        </a:ln>
      </dgm:spPr>
      <dgm:t>
        <a:bodyPr/>
        <a:lstStyle/>
        <a:p>
          <a:pPr>
            <a:lnSpc>
              <a:spcPct val="110000"/>
            </a:lnSpc>
          </a:pPr>
          <a:r>
            <a:rPr lang="en-US" sz="1800" dirty="0">
              <a:solidFill>
                <a:schemeClr val="tx1"/>
              </a:solidFill>
              <a:latin typeface="+mn-lt"/>
            </a:rPr>
            <a:t>If eligible for both Part A and Part B, enter “A”</a:t>
          </a:r>
        </a:p>
      </dgm:t>
    </dgm:pt>
    <dgm:pt modelId="{94BEE474-4A12-450D-AAB7-66641B9DD8E9}" type="parTrans" cxnId="{17FC31AF-1B31-4001-8096-5D5B04ADDEEC}">
      <dgm:prSet/>
      <dgm:spPr/>
      <dgm:t>
        <a:bodyPr/>
        <a:lstStyle/>
        <a:p>
          <a:endParaRPr lang="en-US"/>
        </a:p>
      </dgm:t>
    </dgm:pt>
    <dgm:pt modelId="{3DE12D92-FE0A-4E3D-B870-C22B4E67359A}" type="sibTrans" cxnId="{17FC31AF-1B31-4001-8096-5D5B04ADDEEC}">
      <dgm:prSet/>
      <dgm:spPr/>
      <dgm:t>
        <a:bodyPr/>
        <a:lstStyle/>
        <a:p>
          <a:endParaRPr lang="en-US"/>
        </a:p>
      </dgm:t>
    </dgm:pt>
    <dgm:pt modelId="{3FBEF44D-F385-44C7-8F6F-E778DE55829D}">
      <dgm:prSet custT="1"/>
      <dgm:spPr>
        <a:solidFill>
          <a:srgbClr val="004250"/>
        </a:solidFill>
      </dgm:spPr>
      <dgm:t>
        <a:bodyPr/>
        <a:lstStyle/>
        <a:p>
          <a:pPr>
            <a:lnSpc>
              <a:spcPct val="110000"/>
            </a:lnSpc>
          </a:pPr>
          <a:r>
            <a:rPr lang="en-US" sz="1800" dirty="0">
              <a:latin typeface="+mn-lt"/>
            </a:rPr>
            <a:t>If eligible for only Medicare Part B, enter “B”</a:t>
          </a:r>
        </a:p>
      </dgm:t>
    </dgm:pt>
    <dgm:pt modelId="{B8DA1A84-6BA2-4C3A-BC00-63A77CC535D8}" type="parTrans" cxnId="{903E072A-B887-4105-BD5F-C7C7E5893A8E}">
      <dgm:prSet/>
      <dgm:spPr/>
      <dgm:t>
        <a:bodyPr/>
        <a:lstStyle/>
        <a:p>
          <a:endParaRPr lang="en-US"/>
        </a:p>
      </dgm:t>
    </dgm:pt>
    <dgm:pt modelId="{A203BD46-3333-48A7-B7EF-C164CFEF4D31}" type="sibTrans" cxnId="{903E072A-B887-4105-BD5F-C7C7E5893A8E}">
      <dgm:prSet/>
      <dgm:spPr/>
      <dgm:t>
        <a:bodyPr/>
        <a:lstStyle/>
        <a:p>
          <a:endParaRPr lang="en-US"/>
        </a:p>
      </dgm:t>
    </dgm:pt>
    <dgm:pt modelId="{A3B240A1-70F7-4E3E-A45A-64C6890CAF52}" type="pres">
      <dgm:prSet presAssocID="{04A5358E-C181-42EC-90AC-C12BF64B4920}" presName="Name0" presStyleCnt="0">
        <dgm:presLayoutVars>
          <dgm:chPref val="1"/>
          <dgm:dir/>
          <dgm:animOne val="branch"/>
          <dgm:animLvl val="lvl"/>
          <dgm:resizeHandles/>
        </dgm:presLayoutVars>
      </dgm:prSet>
      <dgm:spPr/>
    </dgm:pt>
    <dgm:pt modelId="{C0B356E6-399E-42E7-9C0E-08DADA8FE3A4}" type="pres">
      <dgm:prSet presAssocID="{391F4623-85BC-426C-8E58-F246D1609687}" presName="vertOne" presStyleCnt="0"/>
      <dgm:spPr/>
    </dgm:pt>
    <dgm:pt modelId="{3FF2AB3A-F7DD-4A37-A62D-9EAD5F9E930F}" type="pres">
      <dgm:prSet presAssocID="{391F4623-85BC-426C-8E58-F246D1609687}" presName="txOne" presStyleLbl="node0" presStyleIdx="0" presStyleCnt="1" custLinFactNeighborX="9660" custLinFactNeighborY="-48765">
        <dgm:presLayoutVars>
          <dgm:chPref val="3"/>
        </dgm:presLayoutVars>
      </dgm:prSet>
      <dgm:spPr/>
    </dgm:pt>
    <dgm:pt modelId="{FB16C4DB-81E2-4228-85B8-E96852835368}" type="pres">
      <dgm:prSet presAssocID="{391F4623-85BC-426C-8E58-F246D1609687}" presName="parTransOne" presStyleCnt="0"/>
      <dgm:spPr/>
    </dgm:pt>
    <dgm:pt modelId="{CDE4D033-C9A3-4678-BEC9-0E2C1C3BEA9A}" type="pres">
      <dgm:prSet presAssocID="{391F4623-85BC-426C-8E58-F246D1609687}" presName="horzOne" presStyleCnt="0"/>
      <dgm:spPr/>
    </dgm:pt>
    <dgm:pt modelId="{C64B4C49-97A7-47B0-BFBA-480F6942994E}" type="pres">
      <dgm:prSet presAssocID="{736675E6-09E6-4309-8E87-E2C9BD3962BA}" presName="vertTwo" presStyleCnt="0"/>
      <dgm:spPr/>
    </dgm:pt>
    <dgm:pt modelId="{7E9079FB-37ED-4BAD-AA72-A1786ACE5E7E}" type="pres">
      <dgm:prSet presAssocID="{736675E6-09E6-4309-8E87-E2C9BD3962BA}" presName="txTwo" presStyleLbl="node2" presStyleIdx="0" presStyleCnt="3">
        <dgm:presLayoutVars>
          <dgm:chPref val="3"/>
        </dgm:presLayoutVars>
      </dgm:prSet>
      <dgm:spPr/>
    </dgm:pt>
    <dgm:pt modelId="{A49DAD08-E42F-42F6-BAEA-9555DE24C7D4}" type="pres">
      <dgm:prSet presAssocID="{736675E6-09E6-4309-8E87-E2C9BD3962BA}" presName="horzTwo" presStyleCnt="0"/>
      <dgm:spPr/>
    </dgm:pt>
    <dgm:pt modelId="{76B9FC2A-A253-4DCD-8E64-2F9AA233435E}" type="pres">
      <dgm:prSet presAssocID="{A6313DA0-916B-4648-B274-D8CAF5B4FD0F}" presName="sibSpaceTwo" presStyleCnt="0"/>
      <dgm:spPr/>
    </dgm:pt>
    <dgm:pt modelId="{147CBEC1-AA51-4CA1-AC7D-10677E16CA9A}" type="pres">
      <dgm:prSet presAssocID="{DA6EDF80-D6DA-4575-8581-6719616537C1}" presName="vertTwo" presStyleCnt="0"/>
      <dgm:spPr/>
    </dgm:pt>
    <dgm:pt modelId="{7016567D-2825-4F32-98D1-0A754BD51F0A}" type="pres">
      <dgm:prSet presAssocID="{DA6EDF80-D6DA-4575-8581-6719616537C1}" presName="txTwo" presStyleLbl="node2" presStyleIdx="1" presStyleCnt="3">
        <dgm:presLayoutVars>
          <dgm:chPref val="3"/>
        </dgm:presLayoutVars>
      </dgm:prSet>
      <dgm:spPr/>
    </dgm:pt>
    <dgm:pt modelId="{A0832510-75E8-47A1-9585-34D417D3CA98}" type="pres">
      <dgm:prSet presAssocID="{DA6EDF80-D6DA-4575-8581-6719616537C1}" presName="horzTwo" presStyleCnt="0"/>
      <dgm:spPr/>
    </dgm:pt>
    <dgm:pt modelId="{420AAB4F-4D7E-4304-953B-1B21E63CD6E2}" type="pres">
      <dgm:prSet presAssocID="{3DE12D92-FE0A-4E3D-B870-C22B4E67359A}" presName="sibSpaceTwo" presStyleCnt="0"/>
      <dgm:spPr/>
    </dgm:pt>
    <dgm:pt modelId="{807DCFD0-72E6-41D7-9A55-816439E776CD}" type="pres">
      <dgm:prSet presAssocID="{3FBEF44D-F385-44C7-8F6F-E778DE55829D}" presName="vertTwo" presStyleCnt="0"/>
      <dgm:spPr/>
    </dgm:pt>
    <dgm:pt modelId="{56E7B573-8E07-459B-BC95-8E8AEBDD5E6A}" type="pres">
      <dgm:prSet presAssocID="{3FBEF44D-F385-44C7-8F6F-E778DE55829D}" presName="txTwo" presStyleLbl="node2" presStyleIdx="2" presStyleCnt="3">
        <dgm:presLayoutVars>
          <dgm:chPref val="3"/>
        </dgm:presLayoutVars>
      </dgm:prSet>
      <dgm:spPr/>
    </dgm:pt>
    <dgm:pt modelId="{3EFC67FC-86CC-4A65-AF57-495B3F5528BC}" type="pres">
      <dgm:prSet presAssocID="{3FBEF44D-F385-44C7-8F6F-E778DE55829D}" presName="horzTwo" presStyleCnt="0"/>
      <dgm:spPr/>
    </dgm:pt>
  </dgm:ptLst>
  <dgm:cxnLst>
    <dgm:cxn modelId="{48FFF911-9196-4ABA-B279-FFE3C30D6778}" type="presOf" srcId="{04A5358E-C181-42EC-90AC-C12BF64B4920}" destId="{A3B240A1-70F7-4E3E-A45A-64C6890CAF52}" srcOrd="0" destOrd="0" presId="urn:microsoft.com/office/officeart/2005/8/layout/hierarchy4"/>
    <dgm:cxn modelId="{011D661A-9F17-40F8-B3D7-E8807C18B4D7}" type="presOf" srcId="{3FBEF44D-F385-44C7-8F6F-E778DE55829D}" destId="{56E7B573-8E07-459B-BC95-8E8AEBDD5E6A}" srcOrd="0" destOrd="0" presId="urn:microsoft.com/office/officeart/2005/8/layout/hierarchy4"/>
    <dgm:cxn modelId="{29159A22-5261-4A60-8019-2DF4B9BDCF6F}" type="presOf" srcId="{736675E6-09E6-4309-8E87-E2C9BD3962BA}" destId="{7E9079FB-37ED-4BAD-AA72-A1786ACE5E7E}" srcOrd="0" destOrd="0" presId="urn:microsoft.com/office/officeart/2005/8/layout/hierarchy4"/>
    <dgm:cxn modelId="{903E072A-B887-4105-BD5F-C7C7E5893A8E}" srcId="{391F4623-85BC-426C-8E58-F246D1609687}" destId="{3FBEF44D-F385-44C7-8F6F-E778DE55829D}" srcOrd="2" destOrd="0" parTransId="{B8DA1A84-6BA2-4C3A-BC00-63A77CC535D8}" sibTransId="{A203BD46-3333-48A7-B7EF-C164CFEF4D31}"/>
    <dgm:cxn modelId="{6B06EF54-A99B-4693-BD44-CC1F019084F8}" type="presOf" srcId="{DA6EDF80-D6DA-4575-8581-6719616537C1}" destId="{7016567D-2825-4F32-98D1-0A754BD51F0A}" srcOrd="0" destOrd="0" presId="urn:microsoft.com/office/officeart/2005/8/layout/hierarchy4"/>
    <dgm:cxn modelId="{17FC31AF-1B31-4001-8096-5D5B04ADDEEC}" srcId="{391F4623-85BC-426C-8E58-F246D1609687}" destId="{DA6EDF80-D6DA-4575-8581-6719616537C1}" srcOrd="1" destOrd="0" parTransId="{94BEE474-4A12-450D-AAB7-66641B9DD8E9}" sibTransId="{3DE12D92-FE0A-4E3D-B870-C22B4E67359A}"/>
    <dgm:cxn modelId="{EBD653C0-E202-4800-977A-7201BF4614A0}" type="presOf" srcId="{391F4623-85BC-426C-8E58-F246D1609687}" destId="{3FF2AB3A-F7DD-4A37-A62D-9EAD5F9E930F}" srcOrd="0" destOrd="0" presId="urn:microsoft.com/office/officeart/2005/8/layout/hierarchy4"/>
    <dgm:cxn modelId="{EC5DE5CC-576B-4E00-B94C-C189F1AB9AF5}" srcId="{391F4623-85BC-426C-8E58-F246D1609687}" destId="{736675E6-09E6-4309-8E87-E2C9BD3962BA}" srcOrd="0" destOrd="0" parTransId="{1281DD3A-C808-4094-8AC9-FD20B5F3600C}" sibTransId="{A6313DA0-916B-4648-B274-D8CAF5B4FD0F}"/>
    <dgm:cxn modelId="{F837E4EB-FE4C-4903-BB24-1E56563A3EAC}" srcId="{04A5358E-C181-42EC-90AC-C12BF64B4920}" destId="{391F4623-85BC-426C-8E58-F246D1609687}" srcOrd="0" destOrd="0" parTransId="{E26AFE2A-EF13-4DA7-B29B-9D08288029A9}" sibTransId="{069E71F1-4F41-4F66-8D44-59AEDA074E61}"/>
    <dgm:cxn modelId="{DFD4D75A-7A64-4BC9-B531-6F44D444849C}" type="presParOf" srcId="{A3B240A1-70F7-4E3E-A45A-64C6890CAF52}" destId="{C0B356E6-399E-42E7-9C0E-08DADA8FE3A4}" srcOrd="0" destOrd="0" presId="urn:microsoft.com/office/officeart/2005/8/layout/hierarchy4"/>
    <dgm:cxn modelId="{ECA34E05-4889-4D05-A64C-CE33E271380E}" type="presParOf" srcId="{C0B356E6-399E-42E7-9C0E-08DADA8FE3A4}" destId="{3FF2AB3A-F7DD-4A37-A62D-9EAD5F9E930F}" srcOrd="0" destOrd="0" presId="urn:microsoft.com/office/officeart/2005/8/layout/hierarchy4"/>
    <dgm:cxn modelId="{029C04FE-B811-4C41-B0A0-52174AB2C101}" type="presParOf" srcId="{C0B356E6-399E-42E7-9C0E-08DADA8FE3A4}" destId="{FB16C4DB-81E2-4228-85B8-E96852835368}" srcOrd="1" destOrd="0" presId="urn:microsoft.com/office/officeart/2005/8/layout/hierarchy4"/>
    <dgm:cxn modelId="{99DEAA56-EC9E-4144-A60B-B7B94A89713D}" type="presParOf" srcId="{C0B356E6-399E-42E7-9C0E-08DADA8FE3A4}" destId="{CDE4D033-C9A3-4678-BEC9-0E2C1C3BEA9A}" srcOrd="2" destOrd="0" presId="urn:microsoft.com/office/officeart/2005/8/layout/hierarchy4"/>
    <dgm:cxn modelId="{EE2F6671-0FFD-4F97-A185-D5F3C5A362AA}" type="presParOf" srcId="{CDE4D033-C9A3-4678-BEC9-0E2C1C3BEA9A}" destId="{C64B4C49-97A7-47B0-BFBA-480F6942994E}" srcOrd="0" destOrd="0" presId="urn:microsoft.com/office/officeart/2005/8/layout/hierarchy4"/>
    <dgm:cxn modelId="{C43EDF3E-7953-42C6-A7A9-BD6329FE6416}" type="presParOf" srcId="{C64B4C49-97A7-47B0-BFBA-480F6942994E}" destId="{7E9079FB-37ED-4BAD-AA72-A1786ACE5E7E}" srcOrd="0" destOrd="0" presId="urn:microsoft.com/office/officeart/2005/8/layout/hierarchy4"/>
    <dgm:cxn modelId="{AE46389F-89BE-4CCC-A8D0-F0157C359ECC}" type="presParOf" srcId="{C64B4C49-97A7-47B0-BFBA-480F6942994E}" destId="{A49DAD08-E42F-42F6-BAEA-9555DE24C7D4}" srcOrd="1" destOrd="0" presId="urn:microsoft.com/office/officeart/2005/8/layout/hierarchy4"/>
    <dgm:cxn modelId="{BE0AB359-DE7A-47A0-8155-EBB6CC4E5D79}" type="presParOf" srcId="{CDE4D033-C9A3-4678-BEC9-0E2C1C3BEA9A}" destId="{76B9FC2A-A253-4DCD-8E64-2F9AA233435E}" srcOrd="1" destOrd="0" presId="urn:microsoft.com/office/officeart/2005/8/layout/hierarchy4"/>
    <dgm:cxn modelId="{BAF8284D-011F-4DC2-AAA2-157D3A553C24}" type="presParOf" srcId="{CDE4D033-C9A3-4678-BEC9-0E2C1C3BEA9A}" destId="{147CBEC1-AA51-4CA1-AC7D-10677E16CA9A}" srcOrd="2" destOrd="0" presId="urn:microsoft.com/office/officeart/2005/8/layout/hierarchy4"/>
    <dgm:cxn modelId="{8A37172C-31E4-433C-8E1D-80596F7B1F34}" type="presParOf" srcId="{147CBEC1-AA51-4CA1-AC7D-10677E16CA9A}" destId="{7016567D-2825-4F32-98D1-0A754BD51F0A}" srcOrd="0" destOrd="0" presId="urn:microsoft.com/office/officeart/2005/8/layout/hierarchy4"/>
    <dgm:cxn modelId="{F26797A1-09CA-4AFD-8B15-AD967ACBF948}" type="presParOf" srcId="{147CBEC1-AA51-4CA1-AC7D-10677E16CA9A}" destId="{A0832510-75E8-47A1-9585-34D417D3CA98}" srcOrd="1" destOrd="0" presId="urn:microsoft.com/office/officeart/2005/8/layout/hierarchy4"/>
    <dgm:cxn modelId="{47F658FA-591C-427F-BF7F-F488027E0444}" type="presParOf" srcId="{CDE4D033-C9A3-4678-BEC9-0E2C1C3BEA9A}" destId="{420AAB4F-4D7E-4304-953B-1B21E63CD6E2}" srcOrd="3" destOrd="0" presId="urn:microsoft.com/office/officeart/2005/8/layout/hierarchy4"/>
    <dgm:cxn modelId="{D8840659-A5AF-4F56-89F7-8E0434AAAC9A}" type="presParOf" srcId="{CDE4D033-C9A3-4678-BEC9-0E2C1C3BEA9A}" destId="{807DCFD0-72E6-41D7-9A55-816439E776CD}" srcOrd="4" destOrd="0" presId="urn:microsoft.com/office/officeart/2005/8/layout/hierarchy4"/>
    <dgm:cxn modelId="{B3D1BBD7-2EDB-4FB8-81B5-75964388B60B}" type="presParOf" srcId="{807DCFD0-72E6-41D7-9A55-816439E776CD}" destId="{56E7B573-8E07-459B-BC95-8E8AEBDD5E6A}" srcOrd="0" destOrd="0" presId="urn:microsoft.com/office/officeart/2005/8/layout/hierarchy4"/>
    <dgm:cxn modelId="{8333FA19-6B10-4986-9DE8-3C3C79ACC085}" type="presParOf" srcId="{807DCFD0-72E6-41D7-9A55-816439E776CD}" destId="{3EFC67FC-86CC-4A65-AF57-495B3F5528BC}"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3F8C11-C311-40C1-8ECF-D508E039D50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0378DE-2343-4A9D-B001-FDBACDFFE2D5}">
      <dgm:prSet phldrT="[Text]"/>
      <dgm:spPr>
        <a:solidFill>
          <a:srgbClr val="44546A"/>
        </a:solidFill>
        <a:ln>
          <a:solidFill>
            <a:srgbClr val="004250"/>
          </a:solidFill>
        </a:ln>
      </dgm:spPr>
      <dgm:t>
        <a:bodyPr/>
        <a:lstStyle/>
        <a:p>
          <a:pPr>
            <a:lnSpc>
              <a:spcPct val="110000"/>
            </a:lnSpc>
            <a:spcAft>
              <a:spcPts val="300"/>
            </a:spcAft>
          </a:pPr>
          <a:r>
            <a:rPr lang="en-US" b="1" dirty="0"/>
            <a:t>Col 3 – Out of State Medicaid Paid Days</a:t>
          </a:r>
        </a:p>
      </dgm:t>
    </dgm:pt>
    <dgm:pt modelId="{A58CDB71-79C1-432A-AD21-3DAC18444B80}" type="parTrans" cxnId="{F363F1B6-C85D-4BB3-94D6-36CA7E71B0A4}">
      <dgm:prSet/>
      <dgm:spPr/>
      <dgm:t>
        <a:bodyPr/>
        <a:lstStyle/>
        <a:p>
          <a:endParaRPr lang="en-US"/>
        </a:p>
      </dgm:t>
    </dgm:pt>
    <dgm:pt modelId="{5B3BFCFE-B83E-41DD-86E0-42ED188B4826}" type="sibTrans" cxnId="{F363F1B6-C85D-4BB3-94D6-36CA7E71B0A4}">
      <dgm:prSet/>
      <dgm:spPr/>
      <dgm:t>
        <a:bodyPr/>
        <a:lstStyle/>
        <a:p>
          <a:endParaRPr lang="en-US"/>
        </a:p>
      </dgm:t>
    </dgm:pt>
    <dgm:pt modelId="{E5CD8DF2-A6D4-4580-96D3-8A8CE9661EB2}">
      <dgm:prSet phldrT="[Text]"/>
      <dgm:spPr>
        <a:solidFill>
          <a:srgbClr val="44546A"/>
        </a:solidFill>
        <a:ln>
          <a:solidFill>
            <a:srgbClr val="44546A"/>
          </a:solidFill>
        </a:ln>
      </dgm:spPr>
      <dgm:t>
        <a:bodyPr/>
        <a:lstStyle/>
        <a:p>
          <a:pPr>
            <a:lnSpc>
              <a:spcPct val="110000"/>
            </a:lnSpc>
            <a:spcAft>
              <a:spcPts val="300"/>
            </a:spcAft>
          </a:pPr>
          <a:r>
            <a:rPr lang="en-US" b="1" dirty="0"/>
            <a:t>Col. 5 – Medicaid HMO Paid and Eligible Days (In State and Out of State)</a:t>
          </a:r>
        </a:p>
      </dgm:t>
    </dgm:pt>
    <dgm:pt modelId="{D26CDDF7-7696-471D-A6F5-A58C288F0AC7}" type="parTrans" cxnId="{F6B1B206-82CA-4F54-9099-51155490808C}">
      <dgm:prSet/>
      <dgm:spPr/>
      <dgm:t>
        <a:bodyPr/>
        <a:lstStyle/>
        <a:p>
          <a:endParaRPr lang="en-US"/>
        </a:p>
      </dgm:t>
    </dgm:pt>
    <dgm:pt modelId="{94F84F0A-59CE-4D1F-A717-C0D5861B557E}" type="sibTrans" cxnId="{F6B1B206-82CA-4F54-9099-51155490808C}">
      <dgm:prSet/>
      <dgm:spPr/>
      <dgm:t>
        <a:bodyPr/>
        <a:lstStyle/>
        <a:p>
          <a:endParaRPr lang="en-US"/>
        </a:p>
      </dgm:t>
    </dgm:pt>
    <dgm:pt modelId="{687BCDF4-CB5A-426A-A12A-136E1D924480}">
      <dgm:prSet phldrT="[Text]"/>
      <dgm:spPr>
        <a:solidFill>
          <a:schemeClr val="accent1">
            <a:lumMod val="20000"/>
            <a:lumOff val="80000"/>
          </a:schemeClr>
        </a:solidFill>
        <a:ln>
          <a:solidFill>
            <a:srgbClr val="004250"/>
          </a:solidFill>
        </a:ln>
      </dgm:spPr>
      <dgm:t>
        <a:bodyPr/>
        <a:lstStyle/>
        <a:p>
          <a:pPr>
            <a:lnSpc>
              <a:spcPct val="110000"/>
            </a:lnSpc>
          </a:pPr>
          <a:r>
            <a:rPr lang="en-US" b="1" dirty="0">
              <a:solidFill>
                <a:schemeClr val="tx1"/>
              </a:solidFill>
            </a:rPr>
            <a:t>Col. 2 – In State Medicaid Unpaid Eligible Days</a:t>
          </a:r>
        </a:p>
      </dgm:t>
    </dgm:pt>
    <dgm:pt modelId="{4B82DAB4-BD3B-44F5-998B-852538AF7E8D}" type="parTrans" cxnId="{99C2E499-0D6F-46A5-9B71-7A2683041686}">
      <dgm:prSet/>
      <dgm:spPr/>
      <dgm:t>
        <a:bodyPr/>
        <a:lstStyle/>
        <a:p>
          <a:endParaRPr lang="en-US"/>
        </a:p>
      </dgm:t>
    </dgm:pt>
    <dgm:pt modelId="{3EB40EE2-ABD8-488C-A5F2-50BF92ADB4C9}" type="sibTrans" cxnId="{99C2E499-0D6F-46A5-9B71-7A2683041686}">
      <dgm:prSet/>
      <dgm:spPr/>
      <dgm:t>
        <a:bodyPr/>
        <a:lstStyle/>
        <a:p>
          <a:endParaRPr lang="en-US"/>
        </a:p>
      </dgm:t>
    </dgm:pt>
    <dgm:pt modelId="{32DEDADC-411F-4626-B311-182687F3F9F7}">
      <dgm:prSet phldrT="[Text]"/>
      <dgm:spPr>
        <a:solidFill>
          <a:srgbClr val="44546A"/>
        </a:solidFill>
        <a:ln>
          <a:solidFill>
            <a:srgbClr val="004250"/>
          </a:solidFill>
        </a:ln>
      </dgm:spPr>
      <dgm:t>
        <a:bodyPr/>
        <a:lstStyle/>
        <a:p>
          <a:pPr>
            <a:lnSpc>
              <a:spcPct val="110000"/>
            </a:lnSpc>
          </a:pPr>
          <a:r>
            <a:rPr lang="en-US" b="1" dirty="0"/>
            <a:t>Col. 1 - In State Paid Medicaid Days</a:t>
          </a:r>
        </a:p>
      </dgm:t>
    </dgm:pt>
    <dgm:pt modelId="{A052AE30-C0E9-43D0-9F92-EF7CE602A4E1}" type="parTrans" cxnId="{F09F9195-26E1-441D-BC91-231BD8861D7B}">
      <dgm:prSet/>
      <dgm:spPr/>
      <dgm:t>
        <a:bodyPr/>
        <a:lstStyle/>
        <a:p>
          <a:endParaRPr lang="en-US"/>
        </a:p>
      </dgm:t>
    </dgm:pt>
    <dgm:pt modelId="{64935DC9-1783-4D44-837F-CE1A51D2992A}" type="sibTrans" cxnId="{F09F9195-26E1-441D-BC91-231BD8861D7B}">
      <dgm:prSet/>
      <dgm:spPr/>
      <dgm:t>
        <a:bodyPr/>
        <a:lstStyle/>
        <a:p>
          <a:endParaRPr lang="en-US"/>
        </a:p>
      </dgm:t>
    </dgm:pt>
    <dgm:pt modelId="{0D4BC9AA-68F6-4EEE-9EB1-CAB3EB250E03}">
      <dgm:prSet phldrT="[Text]"/>
      <dgm:spPr>
        <a:solidFill>
          <a:schemeClr val="accent1">
            <a:lumMod val="20000"/>
            <a:lumOff val="80000"/>
          </a:schemeClr>
        </a:solidFill>
        <a:ln>
          <a:solidFill>
            <a:srgbClr val="004250"/>
          </a:solidFill>
        </a:ln>
      </dgm:spPr>
      <dgm:t>
        <a:bodyPr/>
        <a:lstStyle/>
        <a:p>
          <a:pPr>
            <a:lnSpc>
              <a:spcPct val="110000"/>
            </a:lnSpc>
            <a:spcAft>
              <a:spcPts val="300"/>
            </a:spcAft>
          </a:pPr>
          <a:r>
            <a:rPr lang="en-US" b="1" dirty="0">
              <a:solidFill>
                <a:schemeClr val="tx1"/>
              </a:solidFill>
            </a:rPr>
            <a:t>Col 4 – Out of State Medicaid Unpaid Eligible Days</a:t>
          </a:r>
        </a:p>
      </dgm:t>
    </dgm:pt>
    <dgm:pt modelId="{49E84349-FF06-4ED3-BEDC-61AFA1E152C5}" type="parTrans" cxnId="{53AE6169-3538-4D28-AAE6-2F10A212B130}">
      <dgm:prSet/>
      <dgm:spPr/>
      <dgm:t>
        <a:bodyPr/>
        <a:lstStyle/>
        <a:p>
          <a:endParaRPr lang="en-US"/>
        </a:p>
      </dgm:t>
    </dgm:pt>
    <dgm:pt modelId="{FCDC9AAB-07E6-4267-97B1-92A78BAB3B53}" type="sibTrans" cxnId="{53AE6169-3538-4D28-AAE6-2F10A212B130}">
      <dgm:prSet/>
      <dgm:spPr/>
      <dgm:t>
        <a:bodyPr/>
        <a:lstStyle/>
        <a:p>
          <a:endParaRPr lang="en-US"/>
        </a:p>
      </dgm:t>
    </dgm:pt>
    <dgm:pt modelId="{B28076F4-5293-4D98-903C-3CB4A80ED93C}">
      <dgm:prSet phldrT="[Text]"/>
      <dgm:spPr>
        <a:solidFill>
          <a:schemeClr val="accent1">
            <a:lumMod val="20000"/>
            <a:lumOff val="80000"/>
          </a:schemeClr>
        </a:solidFill>
        <a:ln>
          <a:solidFill>
            <a:srgbClr val="44546A"/>
          </a:solidFill>
        </a:ln>
      </dgm:spPr>
      <dgm:t>
        <a:bodyPr/>
        <a:lstStyle/>
        <a:p>
          <a:pPr>
            <a:lnSpc>
              <a:spcPct val="110000"/>
            </a:lnSpc>
            <a:spcAft>
              <a:spcPts val="300"/>
            </a:spcAft>
          </a:pPr>
          <a:r>
            <a:rPr lang="en-US" b="1" dirty="0">
              <a:solidFill>
                <a:schemeClr val="tx1"/>
              </a:solidFill>
            </a:rPr>
            <a:t>Col. 6 – Other Medicaid Days (Labor and Delivery)</a:t>
          </a:r>
        </a:p>
      </dgm:t>
    </dgm:pt>
    <dgm:pt modelId="{02999EF0-BA16-46CA-880D-67236DE0C632}" type="parTrans" cxnId="{AA6194A7-73A4-4438-B425-66F58B663431}">
      <dgm:prSet/>
      <dgm:spPr/>
      <dgm:t>
        <a:bodyPr/>
        <a:lstStyle/>
        <a:p>
          <a:endParaRPr lang="en-US"/>
        </a:p>
      </dgm:t>
    </dgm:pt>
    <dgm:pt modelId="{4CEC3139-F83E-48EC-B741-00703B804954}" type="sibTrans" cxnId="{AA6194A7-73A4-4438-B425-66F58B663431}">
      <dgm:prSet/>
      <dgm:spPr/>
      <dgm:t>
        <a:bodyPr/>
        <a:lstStyle/>
        <a:p>
          <a:endParaRPr lang="en-US"/>
        </a:p>
      </dgm:t>
    </dgm:pt>
    <dgm:pt modelId="{3E16225C-0260-4A99-AC6F-5A61C1803A77}" type="pres">
      <dgm:prSet presAssocID="{523F8C11-C311-40C1-8ECF-D508E039D503}" presName="linear" presStyleCnt="0">
        <dgm:presLayoutVars>
          <dgm:dir/>
          <dgm:animLvl val="lvl"/>
          <dgm:resizeHandles val="exact"/>
        </dgm:presLayoutVars>
      </dgm:prSet>
      <dgm:spPr/>
    </dgm:pt>
    <dgm:pt modelId="{D074AAF0-EF30-4C66-A0A5-EBEB6A53325C}" type="pres">
      <dgm:prSet presAssocID="{32DEDADC-411F-4626-B311-182687F3F9F7}" presName="parentLin" presStyleCnt="0"/>
      <dgm:spPr/>
    </dgm:pt>
    <dgm:pt modelId="{6041C836-0E19-431D-8310-127183A2FC3E}" type="pres">
      <dgm:prSet presAssocID="{32DEDADC-411F-4626-B311-182687F3F9F7}" presName="parentLeftMargin" presStyleLbl="node1" presStyleIdx="0" presStyleCnt="6"/>
      <dgm:spPr/>
    </dgm:pt>
    <dgm:pt modelId="{7D70D0B2-6F09-4D20-BEB4-1369BACC8856}" type="pres">
      <dgm:prSet presAssocID="{32DEDADC-411F-4626-B311-182687F3F9F7}" presName="parentText" presStyleLbl="node1" presStyleIdx="0" presStyleCnt="6">
        <dgm:presLayoutVars>
          <dgm:chMax val="0"/>
          <dgm:bulletEnabled val="1"/>
        </dgm:presLayoutVars>
      </dgm:prSet>
      <dgm:spPr/>
    </dgm:pt>
    <dgm:pt modelId="{211F082A-F7CE-4F47-A8C4-F6EA9EBACDA7}" type="pres">
      <dgm:prSet presAssocID="{32DEDADC-411F-4626-B311-182687F3F9F7}" presName="negativeSpace" presStyleCnt="0"/>
      <dgm:spPr/>
    </dgm:pt>
    <dgm:pt modelId="{33D4D40A-9998-47C4-BF42-8372A5250843}" type="pres">
      <dgm:prSet presAssocID="{32DEDADC-411F-4626-B311-182687F3F9F7}" presName="childText" presStyleLbl="conFgAcc1" presStyleIdx="0" presStyleCnt="6">
        <dgm:presLayoutVars>
          <dgm:bulletEnabled val="1"/>
        </dgm:presLayoutVars>
      </dgm:prSet>
      <dgm:spPr/>
    </dgm:pt>
    <dgm:pt modelId="{D0DA77F2-1785-4BF6-82D6-6972077991A4}" type="pres">
      <dgm:prSet presAssocID="{64935DC9-1783-4D44-837F-CE1A51D2992A}" presName="spaceBetweenRectangles" presStyleCnt="0"/>
      <dgm:spPr/>
    </dgm:pt>
    <dgm:pt modelId="{2CBAE271-1770-4006-A2AB-BF278583E6A6}" type="pres">
      <dgm:prSet presAssocID="{687BCDF4-CB5A-426A-A12A-136E1D924480}" presName="parentLin" presStyleCnt="0"/>
      <dgm:spPr/>
    </dgm:pt>
    <dgm:pt modelId="{8A1C6511-1289-430D-8F14-0AEE53BAED96}" type="pres">
      <dgm:prSet presAssocID="{687BCDF4-CB5A-426A-A12A-136E1D924480}" presName="parentLeftMargin" presStyleLbl="node1" presStyleIdx="0" presStyleCnt="6"/>
      <dgm:spPr/>
    </dgm:pt>
    <dgm:pt modelId="{44D1F17C-8482-4297-823A-2A11E4C7310F}" type="pres">
      <dgm:prSet presAssocID="{687BCDF4-CB5A-426A-A12A-136E1D924480}" presName="parentText" presStyleLbl="node1" presStyleIdx="1" presStyleCnt="6">
        <dgm:presLayoutVars>
          <dgm:chMax val="0"/>
          <dgm:bulletEnabled val="1"/>
        </dgm:presLayoutVars>
      </dgm:prSet>
      <dgm:spPr/>
    </dgm:pt>
    <dgm:pt modelId="{8DE64087-EF40-4F14-A05C-845BC0A32DE6}" type="pres">
      <dgm:prSet presAssocID="{687BCDF4-CB5A-426A-A12A-136E1D924480}" presName="negativeSpace" presStyleCnt="0"/>
      <dgm:spPr/>
    </dgm:pt>
    <dgm:pt modelId="{63159197-D2C3-498A-A33B-2F19221048E8}" type="pres">
      <dgm:prSet presAssocID="{687BCDF4-CB5A-426A-A12A-136E1D924480}" presName="childText" presStyleLbl="conFgAcc1" presStyleIdx="1" presStyleCnt="6">
        <dgm:presLayoutVars>
          <dgm:bulletEnabled val="1"/>
        </dgm:presLayoutVars>
      </dgm:prSet>
      <dgm:spPr/>
    </dgm:pt>
    <dgm:pt modelId="{1D0CDA7E-A908-48E7-803F-9D9CBD7D9F87}" type="pres">
      <dgm:prSet presAssocID="{3EB40EE2-ABD8-488C-A5F2-50BF92ADB4C9}" presName="spaceBetweenRectangles" presStyleCnt="0"/>
      <dgm:spPr/>
    </dgm:pt>
    <dgm:pt modelId="{088C6464-D944-49AF-9BF4-59D677F623F0}" type="pres">
      <dgm:prSet presAssocID="{240378DE-2343-4A9D-B001-FDBACDFFE2D5}" presName="parentLin" presStyleCnt="0"/>
      <dgm:spPr/>
    </dgm:pt>
    <dgm:pt modelId="{5E8C4615-B648-4081-ADF0-78D42E621C83}" type="pres">
      <dgm:prSet presAssocID="{240378DE-2343-4A9D-B001-FDBACDFFE2D5}" presName="parentLeftMargin" presStyleLbl="node1" presStyleIdx="1" presStyleCnt="6"/>
      <dgm:spPr/>
    </dgm:pt>
    <dgm:pt modelId="{25C0BDCF-A3DC-4919-A924-E0EA350CE7F2}" type="pres">
      <dgm:prSet presAssocID="{240378DE-2343-4A9D-B001-FDBACDFFE2D5}" presName="parentText" presStyleLbl="node1" presStyleIdx="2" presStyleCnt="6">
        <dgm:presLayoutVars>
          <dgm:chMax val="0"/>
          <dgm:bulletEnabled val="1"/>
        </dgm:presLayoutVars>
      </dgm:prSet>
      <dgm:spPr/>
    </dgm:pt>
    <dgm:pt modelId="{C046D09E-1CFC-4466-824C-F2125EBE12E0}" type="pres">
      <dgm:prSet presAssocID="{240378DE-2343-4A9D-B001-FDBACDFFE2D5}" presName="negativeSpace" presStyleCnt="0"/>
      <dgm:spPr/>
    </dgm:pt>
    <dgm:pt modelId="{45AE22C7-CBEB-401B-80BB-2C4200D73102}" type="pres">
      <dgm:prSet presAssocID="{240378DE-2343-4A9D-B001-FDBACDFFE2D5}" presName="childText" presStyleLbl="conFgAcc1" presStyleIdx="2" presStyleCnt="6">
        <dgm:presLayoutVars>
          <dgm:bulletEnabled val="1"/>
        </dgm:presLayoutVars>
      </dgm:prSet>
      <dgm:spPr/>
    </dgm:pt>
    <dgm:pt modelId="{57401B3C-C22D-4876-9406-A40B691B82FE}" type="pres">
      <dgm:prSet presAssocID="{5B3BFCFE-B83E-41DD-86E0-42ED188B4826}" presName="spaceBetweenRectangles" presStyleCnt="0"/>
      <dgm:spPr/>
    </dgm:pt>
    <dgm:pt modelId="{D863FE81-AE5A-49AD-BC10-77B14172FBCB}" type="pres">
      <dgm:prSet presAssocID="{0D4BC9AA-68F6-4EEE-9EB1-CAB3EB250E03}" presName="parentLin" presStyleCnt="0"/>
      <dgm:spPr/>
    </dgm:pt>
    <dgm:pt modelId="{44E7A350-4BC3-44BB-9EDA-D815AD6021B0}" type="pres">
      <dgm:prSet presAssocID="{0D4BC9AA-68F6-4EEE-9EB1-CAB3EB250E03}" presName="parentLeftMargin" presStyleLbl="node1" presStyleIdx="2" presStyleCnt="6"/>
      <dgm:spPr/>
    </dgm:pt>
    <dgm:pt modelId="{8BBDA591-6039-4168-92C1-303826FCA7F0}" type="pres">
      <dgm:prSet presAssocID="{0D4BC9AA-68F6-4EEE-9EB1-CAB3EB250E03}" presName="parentText" presStyleLbl="node1" presStyleIdx="3" presStyleCnt="6">
        <dgm:presLayoutVars>
          <dgm:chMax val="0"/>
          <dgm:bulletEnabled val="1"/>
        </dgm:presLayoutVars>
      </dgm:prSet>
      <dgm:spPr/>
    </dgm:pt>
    <dgm:pt modelId="{67A08713-0B61-4ED1-A97F-7B23F449F36B}" type="pres">
      <dgm:prSet presAssocID="{0D4BC9AA-68F6-4EEE-9EB1-CAB3EB250E03}" presName="negativeSpace" presStyleCnt="0"/>
      <dgm:spPr/>
    </dgm:pt>
    <dgm:pt modelId="{A3CCF7BD-547B-4610-8D18-A931288109A1}" type="pres">
      <dgm:prSet presAssocID="{0D4BC9AA-68F6-4EEE-9EB1-CAB3EB250E03}" presName="childText" presStyleLbl="conFgAcc1" presStyleIdx="3" presStyleCnt="6">
        <dgm:presLayoutVars>
          <dgm:bulletEnabled val="1"/>
        </dgm:presLayoutVars>
      </dgm:prSet>
      <dgm:spPr/>
    </dgm:pt>
    <dgm:pt modelId="{D135CA0A-770A-4AC0-9D71-77E3EBC81191}" type="pres">
      <dgm:prSet presAssocID="{FCDC9AAB-07E6-4267-97B1-92A78BAB3B53}" presName="spaceBetweenRectangles" presStyleCnt="0"/>
      <dgm:spPr/>
    </dgm:pt>
    <dgm:pt modelId="{940DA7C9-DB08-4D33-8DDD-FA4BDE9689F0}" type="pres">
      <dgm:prSet presAssocID="{E5CD8DF2-A6D4-4580-96D3-8A8CE9661EB2}" presName="parentLin" presStyleCnt="0"/>
      <dgm:spPr/>
    </dgm:pt>
    <dgm:pt modelId="{38A253B2-5130-43FA-BCA3-053B4F0984EC}" type="pres">
      <dgm:prSet presAssocID="{E5CD8DF2-A6D4-4580-96D3-8A8CE9661EB2}" presName="parentLeftMargin" presStyleLbl="node1" presStyleIdx="3" presStyleCnt="6"/>
      <dgm:spPr/>
    </dgm:pt>
    <dgm:pt modelId="{6CB5AD2B-CD16-453F-9D5F-3702A711EB62}" type="pres">
      <dgm:prSet presAssocID="{E5CD8DF2-A6D4-4580-96D3-8A8CE9661EB2}" presName="parentText" presStyleLbl="node1" presStyleIdx="4" presStyleCnt="6">
        <dgm:presLayoutVars>
          <dgm:chMax val="0"/>
          <dgm:bulletEnabled val="1"/>
        </dgm:presLayoutVars>
      </dgm:prSet>
      <dgm:spPr/>
    </dgm:pt>
    <dgm:pt modelId="{463C44B2-008C-4CAF-A20C-690F170CA6F2}" type="pres">
      <dgm:prSet presAssocID="{E5CD8DF2-A6D4-4580-96D3-8A8CE9661EB2}" presName="negativeSpace" presStyleCnt="0"/>
      <dgm:spPr/>
    </dgm:pt>
    <dgm:pt modelId="{D824C90F-7967-4F46-BF1C-F998CC40717C}" type="pres">
      <dgm:prSet presAssocID="{E5CD8DF2-A6D4-4580-96D3-8A8CE9661EB2}" presName="childText" presStyleLbl="conFgAcc1" presStyleIdx="4" presStyleCnt="6">
        <dgm:presLayoutVars>
          <dgm:bulletEnabled val="1"/>
        </dgm:presLayoutVars>
      </dgm:prSet>
      <dgm:spPr/>
    </dgm:pt>
    <dgm:pt modelId="{EA726F81-C0AD-4302-8306-274F0B2DEA7C}" type="pres">
      <dgm:prSet presAssocID="{94F84F0A-59CE-4D1F-A717-C0D5861B557E}" presName="spaceBetweenRectangles" presStyleCnt="0"/>
      <dgm:spPr/>
    </dgm:pt>
    <dgm:pt modelId="{B917B786-DD52-4E00-8F06-DB0EA4689FB0}" type="pres">
      <dgm:prSet presAssocID="{B28076F4-5293-4D98-903C-3CB4A80ED93C}" presName="parentLin" presStyleCnt="0"/>
      <dgm:spPr/>
    </dgm:pt>
    <dgm:pt modelId="{F1D03263-85F2-4B67-99F9-0BE2FF0BFCFD}" type="pres">
      <dgm:prSet presAssocID="{B28076F4-5293-4D98-903C-3CB4A80ED93C}" presName="parentLeftMargin" presStyleLbl="node1" presStyleIdx="4" presStyleCnt="6"/>
      <dgm:spPr/>
    </dgm:pt>
    <dgm:pt modelId="{16100036-9139-4658-9480-D7C7D5C10672}" type="pres">
      <dgm:prSet presAssocID="{B28076F4-5293-4D98-903C-3CB4A80ED93C}" presName="parentText" presStyleLbl="node1" presStyleIdx="5" presStyleCnt="6">
        <dgm:presLayoutVars>
          <dgm:chMax val="0"/>
          <dgm:bulletEnabled val="1"/>
        </dgm:presLayoutVars>
      </dgm:prSet>
      <dgm:spPr/>
    </dgm:pt>
    <dgm:pt modelId="{F10C9FC0-25AA-47E6-86FC-C4BAD501D73D}" type="pres">
      <dgm:prSet presAssocID="{B28076F4-5293-4D98-903C-3CB4A80ED93C}" presName="negativeSpace" presStyleCnt="0"/>
      <dgm:spPr/>
    </dgm:pt>
    <dgm:pt modelId="{A41F9D68-6545-48F4-AC6F-E8F0DAE62985}" type="pres">
      <dgm:prSet presAssocID="{B28076F4-5293-4D98-903C-3CB4A80ED93C}" presName="childText" presStyleLbl="conFgAcc1" presStyleIdx="5" presStyleCnt="6">
        <dgm:presLayoutVars>
          <dgm:bulletEnabled val="1"/>
        </dgm:presLayoutVars>
      </dgm:prSet>
      <dgm:spPr/>
    </dgm:pt>
  </dgm:ptLst>
  <dgm:cxnLst>
    <dgm:cxn modelId="{F6B1B206-82CA-4F54-9099-51155490808C}" srcId="{523F8C11-C311-40C1-8ECF-D508E039D503}" destId="{E5CD8DF2-A6D4-4580-96D3-8A8CE9661EB2}" srcOrd="4" destOrd="0" parTransId="{D26CDDF7-7696-471D-A6F5-A58C288F0AC7}" sibTransId="{94F84F0A-59CE-4D1F-A717-C0D5861B557E}"/>
    <dgm:cxn modelId="{4F33FF11-6842-4D65-914A-FA274A15D6F9}" type="presOf" srcId="{0D4BC9AA-68F6-4EEE-9EB1-CAB3EB250E03}" destId="{44E7A350-4BC3-44BB-9EDA-D815AD6021B0}" srcOrd="0" destOrd="0" presId="urn:microsoft.com/office/officeart/2005/8/layout/list1"/>
    <dgm:cxn modelId="{C7779033-643A-4738-93CB-AC0CE03BCA08}" type="presOf" srcId="{B28076F4-5293-4D98-903C-3CB4A80ED93C}" destId="{F1D03263-85F2-4B67-99F9-0BE2FF0BFCFD}" srcOrd="0" destOrd="0" presId="urn:microsoft.com/office/officeart/2005/8/layout/list1"/>
    <dgm:cxn modelId="{963C383F-1E82-40C1-9D6A-EE49C4521CFE}" type="presOf" srcId="{240378DE-2343-4A9D-B001-FDBACDFFE2D5}" destId="{25C0BDCF-A3DC-4919-A924-E0EA350CE7F2}" srcOrd="1" destOrd="0" presId="urn:microsoft.com/office/officeart/2005/8/layout/list1"/>
    <dgm:cxn modelId="{D3A46667-C864-407D-83A2-4D775A9152A3}" type="presOf" srcId="{240378DE-2343-4A9D-B001-FDBACDFFE2D5}" destId="{5E8C4615-B648-4081-ADF0-78D42E621C83}" srcOrd="0" destOrd="0" presId="urn:microsoft.com/office/officeart/2005/8/layout/list1"/>
    <dgm:cxn modelId="{53AE6169-3538-4D28-AAE6-2F10A212B130}" srcId="{523F8C11-C311-40C1-8ECF-D508E039D503}" destId="{0D4BC9AA-68F6-4EEE-9EB1-CAB3EB250E03}" srcOrd="3" destOrd="0" parTransId="{49E84349-FF06-4ED3-BEDC-61AFA1E152C5}" sibTransId="{FCDC9AAB-07E6-4267-97B1-92A78BAB3B53}"/>
    <dgm:cxn modelId="{2033D44D-A103-44B6-B582-C3F09081B040}" type="presOf" srcId="{B28076F4-5293-4D98-903C-3CB4A80ED93C}" destId="{16100036-9139-4658-9480-D7C7D5C10672}" srcOrd="1" destOrd="0" presId="urn:microsoft.com/office/officeart/2005/8/layout/list1"/>
    <dgm:cxn modelId="{EB7AA675-2CCF-4346-A869-B854CE664822}" type="presOf" srcId="{687BCDF4-CB5A-426A-A12A-136E1D924480}" destId="{8A1C6511-1289-430D-8F14-0AEE53BAED96}" srcOrd="0" destOrd="0" presId="urn:microsoft.com/office/officeart/2005/8/layout/list1"/>
    <dgm:cxn modelId="{F09F9195-26E1-441D-BC91-231BD8861D7B}" srcId="{523F8C11-C311-40C1-8ECF-D508E039D503}" destId="{32DEDADC-411F-4626-B311-182687F3F9F7}" srcOrd="0" destOrd="0" parTransId="{A052AE30-C0E9-43D0-9F92-EF7CE602A4E1}" sibTransId="{64935DC9-1783-4D44-837F-CE1A51D2992A}"/>
    <dgm:cxn modelId="{99C2E499-0D6F-46A5-9B71-7A2683041686}" srcId="{523F8C11-C311-40C1-8ECF-D508E039D503}" destId="{687BCDF4-CB5A-426A-A12A-136E1D924480}" srcOrd="1" destOrd="0" parTransId="{4B82DAB4-BD3B-44F5-998B-852538AF7E8D}" sibTransId="{3EB40EE2-ABD8-488C-A5F2-50BF92ADB4C9}"/>
    <dgm:cxn modelId="{AA6194A7-73A4-4438-B425-66F58B663431}" srcId="{523F8C11-C311-40C1-8ECF-D508E039D503}" destId="{B28076F4-5293-4D98-903C-3CB4A80ED93C}" srcOrd="5" destOrd="0" parTransId="{02999EF0-BA16-46CA-880D-67236DE0C632}" sibTransId="{4CEC3139-F83E-48EC-B741-00703B804954}"/>
    <dgm:cxn modelId="{F363F1B6-C85D-4BB3-94D6-36CA7E71B0A4}" srcId="{523F8C11-C311-40C1-8ECF-D508E039D503}" destId="{240378DE-2343-4A9D-B001-FDBACDFFE2D5}" srcOrd="2" destOrd="0" parTransId="{A58CDB71-79C1-432A-AD21-3DAC18444B80}" sibTransId="{5B3BFCFE-B83E-41DD-86E0-42ED188B4826}"/>
    <dgm:cxn modelId="{6913EFBD-A418-437D-ABA3-354EA645F422}" type="presOf" srcId="{E5CD8DF2-A6D4-4580-96D3-8A8CE9661EB2}" destId="{38A253B2-5130-43FA-BCA3-053B4F0984EC}" srcOrd="0" destOrd="0" presId="urn:microsoft.com/office/officeart/2005/8/layout/list1"/>
    <dgm:cxn modelId="{6042C3BE-8A69-477B-9B5C-FAC3B78A1732}" type="presOf" srcId="{32DEDADC-411F-4626-B311-182687F3F9F7}" destId="{6041C836-0E19-431D-8310-127183A2FC3E}" srcOrd="0" destOrd="0" presId="urn:microsoft.com/office/officeart/2005/8/layout/list1"/>
    <dgm:cxn modelId="{3F8627CE-36C7-4387-AD8D-58BE089A6FAE}" type="presOf" srcId="{687BCDF4-CB5A-426A-A12A-136E1D924480}" destId="{44D1F17C-8482-4297-823A-2A11E4C7310F}" srcOrd="1" destOrd="0" presId="urn:microsoft.com/office/officeart/2005/8/layout/list1"/>
    <dgm:cxn modelId="{ED0A45DC-FA46-4426-835A-9867149681CF}" type="presOf" srcId="{523F8C11-C311-40C1-8ECF-D508E039D503}" destId="{3E16225C-0260-4A99-AC6F-5A61C1803A77}" srcOrd="0" destOrd="0" presId="urn:microsoft.com/office/officeart/2005/8/layout/list1"/>
    <dgm:cxn modelId="{CA8409E4-97E1-488E-A860-6A5C909C731A}" type="presOf" srcId="{32DEDADC-411F-4626-B311-182687F3F9F7}" destId="{7D70D0B2-6F09-4D20-BEB4-1369BACC8856}" srcOrd="1" destOrd="0" presId="urn:microsoft.com/office/officeart/2005/8/layout/list1"/>
    <dgm:cxn modelId="{E6F58CF5-6E07-480E-A719-2CD7C6989CBC}" type="presOf" srcId="{E5CD8DF2-A6D4-4580-96D3-8A8CE9661EB2}" destId="{6CB5AD2B-CD16-453F-9D5F-3702A711EB62}" srcOrd="1" destOrd="0" presId="urn:microsoft.com/office/officeart/2005/8/layout/list1"/>
    <dgm:cxn modelId="{BD8B5EFE-716A-41D3-85CB-60EE5A34A7EA}" type="presOf" srcId="{0D4BC9AA-68F6-4EEE-9EB1-CAB3EB250E03}" destId="{8BBDA591-6039-4168-92C1-303826FCA7F0}" srcOrd="1" destOrd="0" presId="urn:microsoft.com/office/officeart/2005/8/layout/list1"/>
    <dgm:cxn modelId="{01CCA627-A528-4334-963C-F7AC83AAA0AE}" type="presParOf" srcId="{3E16225C-0260-4A99-AC6F-5A61C1803A77}" destId="{D074AAF0-EF30-4C66-A0A5-EBEB6A53325C}" srcOrd="0" destOrd="0" presId="urn:microsoft.com/office/officeart/2005/8/layout/list1"/>
    <dgm:cxn modelId="{00EEFCAA-2150-4CD9-BDFE-704675808F9A}" type="presParOf" srcId="{D074AAF0-EF30-4C66-A0A5-EBEB6A53325C}" destId="{6041C836-0E19-431D-8310-127183A2FC3E}" srcOrd="0" destOrd="0" presId="urn:microsoft.com/office/officeart/2005/8/layout/list1"/>
    <dgm:cxn modelId="{067DBF2F-F576-4F98-A0CB-3E64E892F56C}" type="presParOf" srcId="{D074AAF0-EF30-4C66-A0A5-EBEB6A53325C}" destId="{7D70D0B2-6F09-4D20-BEB4-1369BACC8856}" srcOrd="1" destOrd="0" presId="urn:microsoft.com/office/officeart/2005/8/layout/list1"/>
    <dgm:cxn modelId="{6C949389-09EC-4E2C-A5B9-0665F32A48AE}" type="presParOf" srcId="{3E16225C-0260-4A99-AC6F-5A61C1803A77}" destId="{211F082A-F7CE-4F47-A8C4-F6EA9EBACDA7}" srcOrd="1" destOrd="0" presId="urn:microsoft.com/office/officeart/2005/8/layout/list1"/>
    <dgm:cxn modelId="{CB2D19EF-DD8F-40DD-9740-606E7056AA22}" type="presParOf" srcId="{3E16225C-0260-4A99-AC6F-5A61C1803A77}" destId="{33D4D40A-9998-47C4-BF42-8372A5250843}" srcOrd="2" destOrd="0" presId="urn:microsoft.com/office/officeart/2005/8/layout/list1"/>
    <dgm:cxn modelId="{4AAC6BD5-02CA-4D35-B72B-3F1B09F8B2AB}" type="presParOf" srcId="{3E16225C-0260-4A99-AC6F-5A61C1803A77}" destId="{D0DA77F2-1785-4BF6-82D6-6972077991A4}" srcOrd="3" destOrd="0" presId="urn:microsoft.com/office/officeart/2005/8/layout/list1"/>
    <dgm:cxn modelId="{2000BC93-FF06-4949-928F-4B9EAEDBDEE0}" type="presParOf" srcId="{3E16225C-0260-4A99-AC6F-5A61C1803A77}" destId="{2CBAE271-1770-4006-A2AB-BF278583E6A6}" srcOrd="4" destOrd="0" presId="urn:microsoft.com/office/officeart/2005/8/layout/list1"/>
    <dgm:cxn modelId="{A0B7488A-7202-4687-8632-12A8E2AF9212}" type="presParOf" srcId="{2CBAE271-1770-4006-A2AB-BF278583E6A6}" destId="{8A1C6511-1289-430D-8F14-0AEE53BAED96}" srcOrd="0" destOrd="0" presId="urn:microsoft.com/office/officeart/2005/8/layout/list1"/>
    <dgm:cxn modelId="{DA4155EE-7EFD-4872-A56B-6BFF99005277}" type="presParOf" srcId="{2CBAE271-1770-4006-A2AB-BF278583E6A6}" destId="{44D1F17C-8482-4297-823A-2A11E4C7310F}" srcOrd="1" destOrd="0" presId="urn:microsoft.com/office/officeart/2005/8/layout/list1"/>
    <dgm:cxn modelId="{A699A5F8-B0FD-46FC-85BC-E78AA33ED1C7}" type="presParOf" srcId="{3E16225C-0260-4A99-AC6F-5A61C1803A77}" destId="{8DE64087-EF40-4F14-A05C-845BC0A32DE6}" srcOrd="5" destOrd="0" presId="urn:microsoft.com/office/officeart/2005/8/layout/list1"/>
    <dgm:cxn modelId="{4B4CCE0B-DDC0-4D23-8841-9FD1A9E303AD}" type="presParOf" srcId="{3E16225C-0260-4A99-AC6F-5A61C1803A77}" destId="{63159197-D2C3-498A-A33B-2F19221048E8}" srcOrd="6" destOrd="0" presId="urn:microsoft.com/office/officeart/2005/8/layout/list1"/>
    <dgm:cxn modelId="{946049A9-0C69-4D36-9523-582305D0159C}" type="presParOf" srcId="{3E16225C-0260-4A99-AC6F-5A61C1803A77}" destId="{1D0CDA7E-A908-48E7-803F-9D9CBD7D9F87}" srcOrd="7" destOrd="0" presId="urn:microsoft.com/office/officeart/2005/8/layout/list1"/>
    <dgm:cxn modelId="{44E0F1CC-1FE3-48E9-8FDD-2BED582F9ED7}" type="presParOf" srcId="{3E16225C-0260-4A99-AC6F-5A61C1803A77}" destId="{088C6464-D944-49AF-9BF4-59D677F623F0}" srcOrd="8" destOrd="0" presId="urn:microsoft.com/office/officeart/2005/8/layout/list1"/>
    <dgm:cxn modelId="{567FCD6C-57FE-48D6-8A10-23B58AB8C541}" type="presParOf" srcId="{088C6464-D944-49AF-9BF4-59D677F623F0}" destId="{5E8C4615-B648-4081-ADF0-78D42E621C83}" srcOrd="0" destOrd="0" presId="urn:microsoft.com/office/officeart/2005/8/layout/list1"/>
    <dgm:cxn modelId="{FFAD21E5-1F6F-4DE1-90F8-14269F1E778C}" type="presParOf" srcId="{088C6464-D944-49AF-9BF4-59D677F623F0}" destId="{25C0BDCF-A3DC-4919-A924-E0EA350CE7F2}" srcOrd="1" destOrd="0" presId="urn:microsoft.com/office/officeart/2005/8/layout/list1"/>
    <dgm:cxn modelId="{E21D64BD-A9C4-4883-8F35-6452096F2313}" type="presParOf" srcId="{3E16225C-0260-4A99-AC6F-5A61C1803A77}" destId="{C046D09E-1CFC-4466-824C-F2125EBE12E0}" srcOrd="9" destOrd="0" presId="urn:microsoft.com/office/officeart/2005/8/layout/list1"/>
    <dgm:cxn modelId="{C03BBB3C-7923-4EDD-9684-5D7EF1A33FC3}" type="presParOf" srcId="{3E16225C-0260-4A99-AC6F-5A61C1803A77}" destId="{45AE22C7-CBEB-401B-80BB-2C4200D73102}" srcOrd="10" destOrd="0" presId="urn:microsoft.com/office/officeart/2005/8/layout/list1"/>
    <dgm:cxn modelId="{F472FFDA-4849-4C1F-B721-BEFE242376DD}" type="presParOf" srcId="{3E16225C-0260-4A99-AC6F-5A61C1803A77}" destId="{57401B3C-C22D-4876-9406-A40B691B82FE}" srcOrd="11" destOrd="0" presId="urn:microsoft.com/office/officeart/2005/8/layout/list1"/>
    <dgm:cxn modelId="{B52FA77E-F9B1-4BAC-ADAB-1BD9D44EDB28}" type="presParOf" srcId="{3E16225C-0260-4A99-AC6F-5A61C1803A77}" destId="{D863FE81-AE5A-49AD-BC10-77B14172FBCB}" srcOrd="12" destOrd="0" presId="urn:microsoft.com/office/officeart/2005/8/layout/list1"/>
    <dgm:cxn modelId="{4CF24B22-CB84-49EA-8709-60F2D772018F}" type="presParOf" srcId="{D863FE81-AE5A-49AD-BC10-77B14172FBCB}" destId="{44E7A350-4BC3-44BB-9EDA-D815AD6021B0}" srcOrd="0" destOrd="0" presId="urn:microsoft.com/office/officeart/2005/8/layout/list1"/>
    <dgm:cxn modelId="{F3656C64-C4A9-4FD8-BDD9-A6F41AA30203}" type="presParOf" srcId="{D863FE81-AE5A-49AD-BC10-77B14172FBCB}" destId="{8BBDA591-6039-4168-92C1-303826FCA7F0}" srcOrd="1" destOrd="0" presId="urn:microsoft.com/office/officeart/2005/8/layout/list1"/>
    <dgm:cxn modelId="{4E38B7CB-93F9-47CB-A73F-468AB9C4F486}" type="presParOf" srcId="{3E16225C-0260-4A99-AC6F-5A61C1803A77}" destId="{67A08713-0B61-4ED1-A97F-7B23F449F36B}" srcOrd="13" destOrd="0" presId="urn:microsoft.com/office/officeart/2005/8/layout/list1"/>
    <dgm:cxn modelId="{7B4C1B00-59F1-4582-938C-2D621EC6C975}" type="presParOf" srcId="{3E16225C-0260-4A99-AC6F-5A61C1803A77}" destId="{A3CCF7BD-547B-4610-8D18-A931288109A1}" srcOrd="14" destOrd="0" presId="urn:microsoft.com/office/officeart/2005/8/layout/list1"/>
    <dgm:cxn modelId="{701569EA-1C5B-4C4B-8DBA-02BF54E16372}" type="presParOf" srcId="{3E16225C-0260-4A99-AC6F-5A61C1803A77}" destId="{D135CA0A-770A-4AC0-9D71-77E3EBC81191}" srcOrd="15" destOrd="0" presId="urn:microsoft.com/office/officeart/2005/8/layout/list1"/>
    <dgm:cxn modelId="{899CEDA5-57D5-491B-B678-1FDA062D726B}" type="presParOf" srcId="{3E16225C-0260-4A99-AC6F-5A61C1803A77}" destId="{940DA7C9-DB08-4D33-8DDD-FA4BDE9689F0}" srcOrd="16" destOrd="0" presId="urn:microsoft.com/office/officeart/2005/8/layout/list1"/>
    <dgm:cxn modelId="{54AAE120-2FF6-434D-B14C-2FDACA732653}" type="presParOf" srcId="{940DA7C9-DB08-4D33-8DDD-FA4BDE9689F0}" destId="{38A253B2-5130-43FA-BCA3-053B4F0984EC}" srcOrd="0" destOrd="0" presId="urn:microsoft.com/office/officeart/2005/8/layout/list1"/>
    <dgm:cxn modelId="{56660179-3A7F-407A-83D1-3780160563A8}" type="presParOf" srcId="{940DA7C9-DB08-4D33-8DDD-FA4BDE9689F0}" destId="{6CB5AD2B-CD16-453F-9D5F-3702A711EB62}" srcOrd="1" destOrd="0" presId="urn:microsoft.com/office/officeart/2005/8/layout/list1"/>
    <dgm:cxn modelId="{38462D94-FA1C-4CDB-9570-96C5534B638B}" type="presParOf" srcId="{3E16225C-0260-4A99-AC6F-5A61C1803A77}" destId="{463C44B2-008C-4CAF-A20C-690F170CA6F2}" srcOrd="17" destOrd="0" presId="urn:microsoft.com/office/officeart/2005/8/layout/list1"/>
    <dgm:cxn modelId="{29C5B6C3-0755-4290-8714-024A6B75EDE3}" type="presParOf" srcId="{3E16225C-0260-4A99-AC6F-5A61C1803A77}" destId="{D824C90F-7967-4F46-BF1C-F998CC40717C}" srcOrd="18" destOrd="0" presId="urn:microsoft.com/office/officeart/2005/8/layout/list1"/>
    <dgm:cxn modelId="{02BCA39B-8E29-45F7-AAE8-BDC29746CE08}" type="presParOf" srcId="{3E16225C-0260-4A99-AC6F-5A61C1803A77}" destId="{EA726F81-C0AD-4302-8306-274F0B2DEA7C}" srcOrd="19" destOrd="0" presId="urn:microsoft.com/office/officeart/2005/8/layout/list1"/>
    <dgm:cxn modelId="{D3842243-77D1-4DDF-B841-1FC6E5343914}" type="presParOf" srcId="{3E16225C-0260-4A99-AC6F-5A61C1803A77}" destId="{B917B786-DD52-4E00-8F06-DB0EA4689FB0}" srcOrd="20" destOrd="0" presId="urn:microsoft.com/office/officeart/2005/8/layout/list1"/>
    <dgm:cxn modelId="{DD1B4838-9E18-480A-B043-F2D25038A067}" type="presParOf" srcId="{B917B786-DD52-4E00-8F06-DB0EA4689FB0}" destId="{F1D03263-85F2-4B67-99F9-0BE2FF0BFCFD}" srcOrd="0" destOrd="0" presId="urn:microsoft.com/office/officeart/2005/8/layout/list1"/>
    <dgm:cxn modelId="{A67C69B3-935A-4FC0-B4B1-E86C3FA24153}" type="presParOf" srcId="{B917B786-DD52-4E00-8F06-DB0EA4689FB0}" destId="{16100036-9139-4658-9480-D7C7D5C10672}" srcOrd="1" destOrd="0" presId="urn:microsoft.com/office/officeart/2005/8/layout/list1"/>
    <dgm:cxn modelId="{9E158674-78AB-4C2C-B595-84D1775DC86E}" type="presParOf" srcId="{3E16225C-0260-4A99-AC6F-5A61C1803A77}" destId="{F10C9FC0-25AA-47E6-86FC-C4BAD501D73D}" srcOrd="21" destOrd="0" presId="urn:microsoft.com/office/officeart/2005/8/layout/list1"/>
    <dgm:cxn modelId="{ED40CDF3-D9F1-48E1-BF42-E5ED678D41C0}" type="presParOf" srcId="{3E16225C-0260-4A99-AC6F-5A61C1803A77}" destId="{A41F9D68-6545-48F4-AC6F-E8F0DAE62985}"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4A5358E-C181-42EC-90AC-C12BF64B49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1D7D8F0-E77E-4E0E-BA1F-9B4ECF09FAC1}">
      <dgm:prSet custT="1"/>
      <dgm:spPr/>
      <dgm:t>
        <a:bodyPr/>
        <a:lstStyle/>
        <a:p>
          <a:pPr>
            <a:lnSpc>
              <a:spcPct val="110000"/>
            </a:lnSpc>
          </a:pPr>
          <a:r>
            <a:rPr lang="en-US" sz="2000" dirty="0"/>
            <a:t>This requirement is for a cost report beginning on or after October 1, 2022</a:t>
          </a:r>
        </a:p>
      </dgm:t>
    </dgm:pt>
    <dgm:pt modelId="{868E8F0D-2A06-4801-9569-9BA821BE4E4F}" type="parTrans" cxnId="{76A86F29-A0B9-417E-89E3-47BA8118E480}">
      <dgm:prSet/>
      <dgm:spPr/>
      <dgm:t>
        <a:bodyPr/>
        <a:lstStyle/>
        <a:p>
          <a:endParaRPr lang="en-US"/>
        </a:p>
      </dgm:t>
    </dgm:pt>
    <dgm:pt modelId="{4D6F8A05-2DFE-4F7C-A7D7-6623A258742C}" type="sibTrans" cxnId="{76A86F29-A0B9-417E-89E3-47BA8118E480}">
      <dgm:prSet/>
      <dgm:spPr/>
      <dgm:t>
        <a:bodyPr/>
        <a:lstStyle/>
        <a:p>
          <a:endParaRPr lang="en-US"/>
        </a:p>
      </dgm:t>
    </dgm:pt>
    <dgm:pt modelId="{37DE7A6B-8F6E-490D-95CE-F950E11CDA94}">
      <dgm:prSet custT="1"/>
      <dgm:spPr/>
      <dgm:t>
        <a:bodyPr/>
        <a:lstStyle/>
        <a:p>
          <a:pPr>
            <a:lnSpc>
              <a:spcPct val="110000"/>
            </a:lnSpc>
          </a:pPr>
          <a:r>
            <a:rPr lang="en-US" sz="2000" dirty="0"/>
            <a:t>Complete separate exhibits for inpatient and outpatient bad debt</a:t>
          </a:r>
        </a:p>
      </dgm:t>
    </dgm:pt>
    <dgm:pt modelId="{0D2D49C1-3B14-466E-974D-8684ADD4F2C5}" type="parTrans" cxnId="{79AC9A62-69B3-4B4A-8A18-96A94F7015CB}">
      <dgm:prSet/>
      <dgm:spPr/>
      <dgm:t>
        <a:bodyPr/>
        <a:lstStyle/>
        <a:p>
          <a:endParaRPr lang="en-US"/>
        </a:p>
      </dgm:t>
    </dgm:pt>
    <dgm:pt modelId="{E005A5CB-A199-41FD-B5F7-68C14A61FCF3}" type="sibTrans" cxnId="{79AC9A62-69B3-4B4A-8A18-96A94F7015CB}">
      <dgm:prSet/>
      <dgm:spPr/>
      <dgm:t>
        <a:bodyPr/>
        <a:lstStyle/>
        <a:p>
          <a:endParaRPr lang="en-US"/>
        </a:p>
      </dgm:t>
    </dgm:pt>
    <dgm:pt modelId="{B99C63E3-37E5-4EB6-9786-101D8779FBCC}">
      <dgm:prSet custT="1"/>
      <dgm:spPr/>
      <dgm:t>
        <a:bodyPr/>
        <a:lstStyle/>
        <a:p>
          <a:pPr>
            <a:lnSpc>
              <a:spcPct val="110000"/>
            </a:lnSpc>
          </a:pPr>
          <a:r>
            <a:rPr lang="en-US" sz="2000" dirty="0"/>
            <a:t>A separate exhibit needs to be completed for each CCN</a:t>
          </a:r>
        </a:p>
      </dgm:t>
    </dgm:pt>
    <dgm:pt modelId="{2ABACEA5-1DC5-4330-9BBF-7FB6909F5FC0}" type="parTrans" cxnId="{9AE7EC8F-0986-4B61-BFBD-566364A69A4F}">
      <dgm:prSet/>
      <dgm:spPr/>
      <dgm:t>
        <a:bodyPr/>
        <a:lstStyle/>
        <a:p>
          <a:endParaRPr lang="en-US"/>
        </a:p>
      </dgm:t>
    </dgm:pt>
    <dgm:pt modelId="{E3FADD39-081C-43B2-93AE-2B1E7F70FD5E}" type="sibTrans" cxnId="{9AE7EC8F-0986-4B61-BFBD-566364A69A4F}">
      <dgm:prSet/>
      <dgm:spPr/>
      <dgm:t>
        <a:bodyPr/>
        <a:lstStyle/>
        <a:p>
          <a:endParaRPr lang="en-US"/>
        </a:p>
      </dgm:t>
    </dgm:pt>
    <dgm:pt modelId="{83B6F5F6-4F4B-49D6-A965-9B11DC15745B}">
      <dgm:prSet custT="1"/>
      <dgm:spPr/>
      <dgm:t>
        <a:bodyPr/>
        <a:lstStyle/>
        <a:p>
          <a:pPr>
            <a:lnSpc>
              <a:spcPct val="110000"/>
            </a:lnSpc>
          </a:pPr>
          <a:r>
            <a:rPr lang="en-US" sz="2000" dirty="0"/>
            <a:t>Total dual eligible is the sum of amount in column 24 where column 7 has an entry</a:t>
          </a:r>
        </a:p>
      </dgm:t>
    </dgm:pt>
    <dgm:pt modelId="{D2E70FF7-F3E3-447B-813C-AF6C898F8783}" type="parTrans" cxnId="{9ABB9907-EEC7-4748-AA53-8FF304F30884}">
      <dgm:prSet/>
      <dgm:spPr/>
      <dgm:t>
        <a:bodyPr/>
        <a:lstStyle/>
        <a:p>
          <a:endParaRPr lang="en-US"/>
        </a:p>
      </dgm:t>
    </dgm:pt>
    <dgm:pt modelId="{593A48E9-4C18-4A5F-B6AC-796EE4D086D2}" type="sibTrans" cxnId="{9ABB9907-EEC7-4748-AA53-8FF304F30884}">
      <dgm:prSet/>
      <dgm:spPr/>
      <dgm:t>
        <a:bodyPr/>
        <a:lstStyle/>
        <a:p>
          <a:endParaRPr lang="en-US"/>
        </a:p>
      </dgm:t>
    </dgm:pt>
    <dgm:pt modelId="{0F9ECA94-52FC-49D4-B27A-2520ACB66277}" type="pres">
      <dgm:prSet presAssocID="{04A5358E-C181-42EC-90AC-C12BF64B4920}" presName="vert0" presStyleCnt="0">
        <dgm:presLayoutVars>
          <dgm:dir/>
          <dgm:animOne val="branch"/>
          <dgm:animLvl val="lvl"/>
        </dgm:presLayoutVars>
      </dgm:prSet>
      <dgm:spPr/>
    </dgm:pt>
    <dgm:pt modelId="{35B2FB9C-EAC9-4AE1-80D8-3605662F474A}" type="pres">
      <dgm:prSet presAssocID="{E1D7D8F0-E77E-4E0E-BA1F-9B4ECF09FAC1}" presName="thickLine" presStyleLbl="alignNode1" presStyleIdx="0" presStyleCnt="4"/>
      <dgm:spPr/>
    </dgm:pt>
    <dgm:pt modelId="{D8A3FA74-0062-4064-8941-CA437CD07BBD}" type="pres">
      <dgm:prSet presAssocID="{E1D7D8F0-E77E-4E0E-BA1F-9B4ECF09FAC1}" presName="horz1" presStyleCnt="0"/>
      <dgm:spPr/>
    </dgm:pt>
    <dgm:pt modelId="{87E2D26E-DB95-4A93-947A-F54EC4FFC9F9}" type="pres">
      <dgm:prSet presAssocID="{E1D7D8F0-E77E-4E0E-BA1F-9B4ECF09FAC1}" presName="tx1" presStyleLbl="revTx" presStyleIdx="0" presStyleCnt="4"/>
      <dgm:spPr/>
    </dgm:pt>
    <dgm:pt modelId="{C3B2CA5A-BB88-452A-945F-26BFC786EAB3}" type="pres">
      <dgm:prSet presAssocID="{E1D7D8F0-E77E-4E0E-BA1F-9B4ECF09FAC1}" presName="vert1" presStyleCnt="0"/>
      <dgm:spPr/>
    </dgm:pt>
    <dgm:pt modelId="{878A1931-03E5-44EA-BED8-F7EE2AFC7C63}" type="pres">
      <dgm:prSet presAssocID="{37DE7A6B-8F6E-490D-95CE-F950E11CDA94}" presName="thickLine" presStyleLbl="alignNode1" presStyleIdx="1" presStyleCnt="4"/>
      <dgm:spPr/>
    </dgm:pt>
    <dgm:pt modelId="{0BFFAA73-25C8-4C2D-8B22-E7E157F367E8}" type="pres">
      <dgm:prSet presAssocID="{37DE7A6B-8F6E-490D-95CE-F950E11CDA94}" presName="horz1" presStyleCnt="0"/>
      <dgm:spPr/>
    </dgm:pt>
    <dgm:pt modelId="{0FB80FFE-9450-459E-BD1C-DCECB739E60E}" type="pres">
      <dgm:prSet presAssocID="{37DE7A6B-8F6E-490D-95CE-F950E11CDA94}" presName="tx1" presStyleLbl="revTx" presStyleIdx="1" presStyleCnt="4"/>
      <dgm:spPr/>
    </dgm:pt>
    <dgm:pt modelId="{5F5BB9AE-1235-4D20-A58F-861FDCE1BA31}" type="pres">
      <dgm:prSet presAssocID="{37DE7A6B-8F6E-490D-95CE-F950E11CDA94}" presName="vert1" presStyleCnt="0"/>
      <dgm:spPr/>
    </dgm:pt>
    <dgm:pt modelId="{7BFD430C-9EDA-4887-995F-9348469A6420}" type="pres">
      <dgm:prSet presAssocID="{B99C63E3-37E5-4EB6-9786-101D8779FBCC}" presName="thickLine" presStyleLbl="alignNode1" presStyleIdx="2" presStyleCnt="4"/>
      <dgm:spPr/>
    </dgm:pt>
    <dgm:pt modelId="{148B6438-E7EF-48FA-BE67-D1BF4C618ED6}" type="pres">
      <dgm:prSet presAssocID="{B99C63E3-37E5-4EB6-9786-101D8779FBCC}" presName="horz1" presStyleCnt="0"/>
      <dgm:spPr/>
    </dgm:pt>
    <dgm:pt modelId="{B434292D-5698-4D8C-9984-AC00C06FF22E}" type="pres">
      <dgm:prSet presAssocID="{B99C63E3-37E5-4EB6-9786-101D8779FBCC}" presName="tx1" presStyleLbl="revTx" presStyleIdx="2" presStyleCnt="4"/>
      <dgm:spPr/>
    </dgm:pt>
    <dgm:pt modelId="{94D46464-DEE8-4832-889A-F0AAB8826A44}" type="pres">
      <dgm:prSet presAssocID="{B99C63E3-37E5-4EB6-9786-101D8779FBCC}" presName="vert1" presStyleCnt="0"/>
      <dgm:spPr/>
    </dgm:pt>
    <dgm:pt modelId="{A8DBD209-2020-4BEA-9441-A4E804B9C17F}" type="pres">
      <dgm:prSet presAssocID="{83B6F5F6-4F4B-49D6-A965-9B11DC15745B}" presName="thickLine" presStyleLbl="alignNode1" presStyleIdx="3" presStyleCnt="4"/>
      <dgm:spPr/>
    </dgm:pt>
    <dgm:pt modelId="{B018E4A8-A424-42E5-9C05-3EF045790AE7}" type="pres">
      <dgm:prSet presAssocID="{83B6F5F6-4F4B-49D6-A965-9B11DC15745B}" presName="horz1" presStyleCnt="0"/>
      <dgm:spPr/>
    </dgm:pt>
    <dgm:pt modelId="{CF5A0306-17A3-49FC-9F48-F151EB9B8CAB}" type="pres">
      <dgm:prSet presAssocID="{83B6F5F6-4F4B-49D6-A965-9B11DC15745B}" presName="tx1" presStyleLbl="revTx" presStyleIdx="3" presStyleCnt="4"/>
      <dgm:spPr/>
    </dgm:pt>
    <dgm:pt modelId="{083A3A45-AF23-485E-8D8F-F53221F210D5}" type="pres">
      <dgm:prSet presAssocID="{83B6F5F6-4F4B-49D6-A965-9B11DC15745B}" presName="vert1" presStyleCnt="0"/>
      <dgm:spPr/>
    </dgm:pt>
  </dgm:ptLst>
  <dgm:cxnLst>
    <dgm:cxn modelId="{9ABB9907-EEC7-4748-AA53-8FF304F30884}" srcId="{04A5358E-C181-42EC-90AC-C12BF64B4920}" destId="{83B6F5F6-4F4B-49D6-A965-9B11DC15745B}" srcOrd="3" destOrd="0" parTransId="{D2E70FF7-F3E3-447B-813C-AF6C898F8783}" sibTransId="{593A48E9-4C18-4A5F-B6AC-796EE4D086D2}"/>
    <dgm:cxn modelId="{BF15B708-BCE2-45D8-B7E4-4AB87AD8D22D}" type="presOf" srcId="{04A5358E-C181-42EC-90AC-C12BF64B4920}" destId="{0F9ECA94-52FC-49D4-B27A-2520ACB66277}" srcOrd="0" destOrd="0" presId="urn:microsoft.com/office/officeart/2008/layout/LinedList"/>
    <dgm:cxn modelId="{76A86F29-A0B9-417E-89E3-47BA8118E480}" srcId="{04A5358E-C181-42EC-90AC-C12BF64B4920}" destId="{E1D7D8F0-E77E-4E0E-BA1F-9B4ECF09FAC1}" srcOrd="0" destOrd="0" parTransId="{868E8F0D-2A06-4801-9569-9BA821BE4E4F}" sibTransId="{4D6F8A05-2DFE-4F7C-A7D7-6623A258742C}"/>
    <dgm:cxn modelId="{79AC9A62-69B3-4B4A-8A18-96A94F7015CB}" srcId="{04A5358E-C181-42EC-90AC-C12BF64B4920}" destId="{37DE7A6B-8F6E-490D-95CE-F950E11CDA94}" srcOrd="1" destOrd="0" parTransId="{0D2D49C1-3B14-466E-974D-8684ADD4F2C5}" sibTransId="{E005A5CB-A199-41FD-B5F7-68C14A61FCF3}"/>
    <dgm:cxn modelId="{24C9A944-19B7-4F37-817A-5F27DEA2A3B0}" type="presOf" srcId="{E1D7D8F0-E77E-4E0E-BA1F-9B4ECF09FAC1}" destId="{87E2D26E-DB95-4A93-947A-F54EC4FFC9F9}" srcOrd="0" destOrd="0" presId="urn:microsoft.com/office/officeart/2008/layout/LinedList"/>
    <dgm:cxn modelId="{FCDA3373-1AFE-475E-8602-505CA04F2AFE}" type="presOf" srcId="{B99C63E3-37E5-4EB6-9786-101D8779FBCC}" destId="{B434292D-5698-4D8C-9984-AC00C06FF22E}" srcOrd="0" destOrd="0" presId="urn:microsoft.com/office/officeart/2008/layout/LinedList"/>
    <dgm:cxn modelId="{9AE7EC8F-0986-4B61-BFBD-566364A69A4F}" srcId="{04A5358E-C181-42EC-90AC-C12BF64B4920}" destId="{B99C63E3-37E5-4EB6-9786-101D8779FBCC}" srcOrd="2" destOrd="0" parTransId="{2ABACEA5-1DC5-4330-9BBF-7FB6909F5FC0}" sibTransId="{E3FADD39-081C-43B2-93AE-2B1E7F70FD5E}"/>
    <dgm:cxn modelId="{745786CE-B828-4703-8B73-049D3FC0DE94}" type="presOf" srcId="{83B6F5F6-4F4B-49D6-A965-9B11DC15745B}" destId="{CF5A0306-17A3-49FC-9F48-F151EB9B8CAB}" srcOrd="0" destOrd="0" presId="urn:microsoft.com/office/officeart/2008/layout/LinedList"/>
    <dgm:cxn modelId="{9FCB9DD4-7243-47DC-B034-CFB104C59872}" type="presOf" srcId="{37DE7A6B-8F6E-490D-95CE-F950E11CDA94}" destId="{0FB80FFE-9450-459E-BD1C-DCECB739E60E}" srcOrd="0" destOrd="0" presId="urn:microsoft.com/office/officeart/2008/layout/LinedList"/>
    <dgm:cxn modelId="{9D43B2C6-9FBB-4ABE-B46E-C8F6DE3A40F3}" type="presParOf" srcId="{0F9ECA94-52FC-49D4-B27A-2520ACB66277}" destId="{35B2FB9C-EAC9-4AE1-80D8-3605662F474A}" srcOrd="0" destOrd="0" presId="urn:microsoft.com/office/officeart/2008/layout/LinedList"/>
    <dgm:cxn modelId="{CAF5E95B-1C8E-4646-96C1-A5AFF9062D59}" type="presParOf" srcId="{0F9ECA94-52FC-49D4-B27A-2520ACB66277}" destId="{D8A3FA74-0062-4064-8941-CA437CD07BBD}" srcOrd="1" destOrd="0" presId="urn:microsoft.com/office/officeart/2008/layout/LinedList"/>
    <dgm:cxn modelId="{971B9DDB-CD69-44DF-9B2A-CE31F0A964B1}" type="presParOf" srcId="{D8A3FA74-0062-4064-8941-CA437CD07BBD}" destId="{87E2D26E-DB95-4A93-947A-F54EC4FFC9F9}" srcOrd="0" destOrd="0" presId="urn:microsoft.com/office/officeart/2008/layout/LinedList"/>
    <dgm:cxn modelId="{E8EAD2FF-FAAF-4D76-BAC8-AEA98C832072}" type="presParOf" srcId="{D8A3FA74-0062-4064-8941-CA437CD07BBD}" destId="{C3B2CA5A-BB88-452A-945F-26BFC786EAB3}" srcOrd="1" destOrd="0" presId="urn:microsoft.com/office/officeart/2008/layout/LinedList"/>
    <dgm:cxn modelId="{5E1E6A13-F622-4A5D-9C06-54CE513092B7}" type="presParOf" srcId="{0F9ECA94-52FC-49D4-B27A-2520ACB66277}" destId="{878A1931-03E5-44EA-BED8-F7EE2AFC7C63}" srcOrd="2" destOrd="0" presId="urn:microsoft.com/office/officeart/2008/layout/LinedList"/>
    <dgm:cxn modelId="{A57F31DD-6736-4BA0-AA15-3D8F5DF1179F}" type="presParOf" srcId="{0F9ECA94-52FC-49D4-B27A-2520ACB66277}" destId="{0BFFAA73-25C8-4C2D-8B22-E7E157F367E8}" srcOrd="3" destOrd="0" presId="urn:microsoft.com/office/officeart/2008/layout/LinedList"/>
    <dgm:cxn modelId="{40C94C92-4A2D-4F35-B5BB-877F6637C72D}" type="presParOf" srcId="{0BFFAA73-25C8-4C2D-8B22-E7E157F367E8}" destId="{0FB80FFE-9450-459E-BD1C-DCECB739E60E}" srcOrd="0" destOrd="0" presId="urn:microsoft.com/office/officeart/2008/layout/LinedList"/>
    <dgm:cxn modelId="{ED683DAF-7E98-4E63-AB1B-D17D3B40B5F5}" type="presParOf" srcId="{0BFFAA73-25C8-4C2D-8B22-E7E157F367E8}" destId="{5F5BB9AE-1235-4D20-A58F-861FDCE1BA31}" srcOrd="1" destOrd="0" presId="urn:microsoft.com/office/officeart/2008/layout/LinedList"/>
    <dgm:cxn modelId="{A5E01DBF-275B-4726-B69C-639E2B503DA0}" type="presParOf" srcId="{0F9ECA94-52FC-49D4-B27A-2520ACB66277}" destId="{7BFD430C-9EDA-4887-995F-9348469A6420}" srcOrd="4" destOrd="0" presId="urn:microsoft.com/office/officeart/2008/layout/LinedList"/>
    <dgm:cxn modelId="{4BB2C677-8A48-408F-9B29-C3151C8096BE}" type="presParOf" srcId="{0F9ECA94-52FC-49D4-B27A-2520ACB66277}" destId="{148B6438-E7EF-48FA-BE67-D1BF4C618ED6}" srcOrd="5" destOrd="0" presId="urn:microsoft.com/office/officeart/2008/layout/LinedList"/>
    <dgm:cxn modelId="{6358FA8B-5D08-4E9B-A2C7-281F96DE8899}" type="presParOf" srcId="{148B6438-E7EF-48FA-BE67-D1BF4C618ED6}" destId="{B434292D-5698-4D8C-9984-AC00C06FF22E}" srcOrd="0" destOrd="0" presId="urn:microsoft.com/office/officeart/2008/layout/LinedList"/>
    <dgm:cxn modelId="{CD2A072B-C80F-4445-B25B-99F8A1E21514}" type="presParOf" srcId="{148B6438-E7EF-48FA-BE67-D1BF4C618ED6}" destId="{94D46464-DEE8-4832-889A-F0AAB8826A44}" srcOrd="1" destOrd="0" presId="urn:microsoft.com/office/officeart/2008/layout/LinedList"/>
    <dgm:cxn modelId="{1D2FA971-6FE4-4FF9-81D9-DF4D406BB404}" type="presParOf" srcId="{0F9ECA94-52FC-49D4-B27A-2520ACB66277}" destId="{A8DBD209-2020-4BEA-9441-A4E804B9C17F}" srcOrd="6" destOrd="0" presId="urn:microsoft.com/office/officeart/2008/layout/LinedList"/>
    <dgm:cxn modelId="{DCA09E90-7D26-4A0A-864E-B39B308354D0}" type="presParOf" srcId="{0F9ECA94-52FC-49D4-B27A-2520ACB66277}" destId="{B018E4A8-A424-42E5-9C05-3EF045790AE7}" srcOrd="7" destOrd="0" presId="urn:microsoft.com/office/officeart/2008/layout/LinedList"/>
    <dgm:cxn modelId="{55CA32C4-CC7B-4AD1-BC34-7E77D968E8FE}" type="presParOf" srcId="{B018E4A8-A424-42E5-9C05-3EF045790AE7}" destId="{CF5A0306-17A3-49FC-9F48-F151EB9B8CAB}" srcOrd="0" destOrd="0" presId="urn:microsoft.com/office/officeart/2008/layout/LinedList"/>
    <dgm:cxn modelId="{D2BAAF40-97B0-4352-BD30-73EF19BEEE21}" type="presParOf" srcId="{B018E4A8-A424-42E5-9C05-3EF045790AE7}" destId="{083A3A45-AF23-485E-8D8F-F53221F210D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23F8C11-C311-40C1-8ECF-D508E039D5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F97C0E-9E58-4EA8-AFD2-D6095B5A82F1}">
      <dgm:prSet custT="1"/>
      <dgm:spPr>
        <a:solidFill>
          <a:srgbClr val="004250"/>
        </a:solidFill>
        <a:ln>
          <a:solidFill>
            <a:srgbClr val="004250"/>
          </a:solidFill>
        </a:ln>
      </dgm:spPr>
      <dgm:t>
        <a:bodyPr/>
        <a:lstStyle/>
        <a:p>
          <a:pPr algn="l">
            <a:lnSpc>
              <a:spcPct val="110000"/>
            </a:lnSpc>
          </a:pPr>
          <a:r>
            <a:rPr lang="en-US" sz="1600" b="1" dirty="0"/>
            <a:t>Col. 8 </a:t>
          </a:r>
          <a:r>
            <a:rPr lang="en-US" sz="1600" dirty="0"/>
            <a:t>– Enter “Y” if the Medicare beneficiary was not eligible for Medicaid but deemed to be indigent, otherwise enter “N”</a:t>
          </a:r>
        </a:p>
      </dgm:t>
    </dgm:pt>
    <dgm:pt modelId="{504CDCE5-0135-4E8E-BE34-EA287CF66857}" type="parTrans" cxnId="{5F2302C7-7423-4FEA-ADA6-3D06A7E48910}">
      <dgm:prSet/>
      <dgm:spPr/>
      <dgm:t>
        <a:bodyPr/>
        <a:lstStyle/>
        <a:p>
          <a:endParaRPr lang="en-US" sz="1600"/>
        </a:p>
      </dgm:t>
    </dgm:pt>
    <dgm:pt modelId="{A3D4430C-32C7-4237-8F53-F32A2E5AF13D}" type="sibTrans" cxnId="{5F2302C7-7423-4FEA-ADA6-3D06A7E48910}">
      <dgm:prSet/>
      <dgm:spPr/>
      <dgm:t>
        <a:bodyPr/>
        <a:lstStyle/>
        <a:p>
          <a:endParaRPr lang="en-US" sz="1600"/>
        </a:p>
      </dgm:t>
    </dgm:pt>
    <dgm:pt modelId="{586A460A-91D3-4D7D-825A-B637B3F40257}">
      <dgm:prSet custT="1"/>
      <dgm:spPr>
        <a:solidFill>
          <a:schemeClr val="accent1">
            <a:lumMod val="20000"/>
            <a:lumOff val="80000"/>
          </a:schemeClr>
        </a:solidFill>
        <a:ln>
          <a:solidFill>
            <a:srgbClr val="004250"/>
          </a:solidFill>
        </a:ln>
      </dgm:spPr>
      <dgm:t>
        <a:bodyPr/>
        <a:lstStyle/>
        <a:p>
          <a:pPr algn="l">
            <a:lnSpc>
              <a:spcPct val="110000"/>
            </a:lnSpc>
          </a:pPr>
          <a:r>
            <a:rPr lang="en-US" sz="1600" b="1" dirty="0">
              <a:solidFill>
                <a:schemeClr val="tx1"/>
              </a:solidFill>
            </a:rPr>
            <a:t>Col.10 </a:t>
          </a:r>
          <a:r>
            <a:rPr lang="en-US" sz="1600" dirty="0">
              <a:solidFill>
                <a:schemeClr val="tx1"/>
              </a:solidFill>
            </a:rPr>
            <a:t>– Enter the Medicaid remittance advice date or “AD” (Alternate Documentation) if a Medicaid RA is not used to determine state liability</a:t>
          </a:r>
        </a:p>
      </dgm:t>
    </dgm:pt>
    <dgm:pt modelId="{6C2315E1-9602-40FF-B8F1-EE0615112C1C}" type="parTrans" cxnId="{06C0C708-0FB2-422A-9882-47B1744ADE50}">
      <dgm:prSet/>
      <dgm:spPr/>
      <dgm:t>
        <a:bodyPr/>
        <a:lstStyle/>
        <a:p>
          <a:endParaRPr lang="en-US" sz="1600"/>
        </a:p>
      </dgm:t>
    </dgm:pt>
    <dgm:pt modelId="{9C83B1A2-110B-4163-9A5C-6E131337F31D}" type="sibTrans" cxnId="{06C0C708-0FB2-422A-9882-47B1744ADE50}">
      <dgm:prSet/>
      <dgm:spPr/>
      <dgm:t>
        <a:bodyPr/>
        <a:lstStyle/>
        <a:p>
          <a:endParaRPr lang="en-US" sz="1600"/>
        </a:p>
      </dgm:t>
    </dgm:pt>
    <dgm:pt modelId="{003BCEDD-69E0-4B95-A955-D4461C998761}">
      <dgm:prSet custT="1"/>
      <dgm:spPr>
        <a:solidFill>
          <a:srgbClr val="004250"/>
        </a:solidFill>
        <a:ln>
          <a:solidFill>
            <a:srgbClr val="004250"/>
          </a:solidFill>
        </a:ln>
      </dgm:spPr>
      <dgm:t>
        <a:bodyPr/>
        <a:lstStyle/>
        <a:p>
          <a:pPr algn="l">
            <a:lnSpc>
              <a:spcPct val="110000"/>
            </a:lnSpc>
          </a:pPr>
          <a:r>
            <a:rPr lang="en-US" sz="1600" b="1" dirty="0"/>
            <a:t>Col. 11 </a:t>
          </a:r>
          <a:r>
            <a:rPr lang="en-US" sz="1600" dirty="0"/>
            <a:t>– Enter the date the remittance advice was received from a secondary payor, if applicable</a:t>
          </a:r>
        </a:p>
      </dgm:t>
    </dgm:pt>
    <dgm:pt modelId="{3E6397A0-30C8-4541-824D-34C927965FF9}" type="parTrans" cxnId="{C50419AB-0312-4AFB-87FB-F9330E1B9747}">
      <dgm:prSet/>
      <dgm:spPr/>
      <dgm:t>
        <a:bodyPr/>
        <a:lstStyle/>
        <a:p>
          <a:endParaRPr lang="en-US" sz="1600"/>
        </a:p>
      </dgm:t>
    </dgm:pt>
    <dgm:pt modelId="{06169AEB-BACB-447C-999C-A9127858EDFD}" type="sibTrans" cxnId="{C50419AB-0312-4AFB-87FB-F9330E1B9747}">
      <dgm:prSet/>
      <dgm:spPr/>
      <dgm:t>
        <a:bodyPr/>
        <a:lstStyle/>
        <a:p>
          <a:endParaRPr lang="en-US" sz="1600"/>
        </a:p>
      </dgm:t>
    </dgm:pt>
    <dgm:pt modelId="{AA0B517A-49A5-463D-8997-A7ACA31A85B4}">
      <dgm:prSet custT="1"/>
      <dgm:spPr>
        <a:solidFill>
          <a:schemeClr val="accent1">
            <a:lumMod val="20000"/>
            <a:lumOff val="80000"/>
          </a:schemeClr>
        </a:solidFill>
        <a:ln>
          <a:solidFill>
            <a:srgbClr val="004250"/>
          </a:solidFill>
        </a:ln>
      </dgm:spPr>
      <dgm:t>
        <a:bodyPr/>
        <a:lstStyle/>
        <a:p>
          <a:pPr algn="l">
            <a:lnSpc>
              <a:spcPct val="110000"/>
            </a:lnSpc>
            <a:spcAft>
              <a:spcPts val="100"/>
            </a:spcAft>
          </a:pPr>
          <a:r>
            <a:rPr lang="en-US" sz="1600" b="1" dirty="0">
              <a:solidFill>
                <a:schemeClr val="tx1"/>
              </a:solidFill>
            </a:rPr>
            <a:t>Col. 12 </a:t>
          </a:r>
          <a:r>
            <a:rPr lang="en-US" sz="1600" dirty="0">
              <a:solidFill>
                <a:schemeClr val="tx1"/>
              </a:solidFill>
            </a:rPr>
            <a:t>–Enter the amount of D&amp;C for which the Medicare beneficiary is responsible  </a:t>
          </a:r>
        </a:p>
        <a:p>
          <a:pPr algn="l">
            <a:lnSpc>
              <a:spcPct val="110000"/>
            </a:lnSpc>
            <a:spcAft>
              <a:spcPts val="100"/>
            </a:spcAft>
          </a:pPr>
          <a:r>
            <a:rPr lang="en-US" sz="1600" dirty="0">
              <a:solidFill>
                <a:schemeClr val="tx1"/>
              </a:solidFill>
            </a:rPr>
            <a:t> - If the beneficiary is a qualified Medicare 	beneficiary, enter “QMB.”  </a:t>
          </a:r>
        </a:p>
        <a:p>
          <a:pPr algn="l">
            <a:lnSpc>
              <a:spcPct val="110000"/>
            </a:lnSpc>
            <a:spcAft>
              <a:spcPts val="100"/>
            </a:spcAft>
          </a:pPr>
          <a:r>
            <a:rPr lang="en-US" sz="1600" dirty="0">
              <a:solidFill>
                <a:schemeClr val="tx1"/>
              </a:solidFill>
            </a:rPr>
            <a:t> - For dual eligible patients, enter the share of cost (SOC) amount</a:t>
          </a:r>
        </a:p>
        <a:p>
          <a:pPr algn="l">
            <a:lnSpc>
              <a:spcPct val="90000"/>
            </a:lnSpc>
            <a:spcAft>
              <a:spcPct val="35000"/>
            </a:spcAft>
          </a:pPr>
          <a:r>
            <a:rPr lang="en-US" sz="1600" dirty="0">
              <a:solidFill>
                <a:schemeClr val="tx1"/>
              </a:solidFill>
            </a:rPr>
            <a:t> - If deemed indigent, enter zero</a:t>
          </a:r>
        </a:p>
      </dgm:t>
    </dgm:pt>
    <dgm:pt modelId="{6095EBD8-E394-48D1-9B1E-ABBC8DF939A5}" type="parTrans" cxnId="{7A2F8D5F-CA31-47D9-A782-35FF56B85E29}">
      <dgm:prSet/>
      <dgm:spPr/>
      <dgm:t>
        <a:bodyPr/>
        <a:lstStyle/>
        <a:p>
          <a:endParaRPr lang="en-US" sz="1600"/>
        </a:p>
      </dgm:t>
    </dgm:pt>
    <dgm:pt modelId="{FECB0D71-2945-43B1-ACED-1CAADF982CCF}" type="sibTrans" cxnId="{7A2F8D5F-CA31-47D9-A782-35FF56B85E29}">
      <dgm:prSet/>
      <dgm:spPr/>
      <dgm:t>
        <a:bodyPr/>
        <a:lstStyle/>
        <a:p>
          <a:endParaRPr lang="en-US" sz="1600"/>
        </a:p>
      </dgm:t>
    </dgm:pt>
    <dgm:pt modelId="{EEA13654-0C9A-4084-8D99-98203E82CDFC}">
      <dgm:prSet custT="1"/>
      <dgm:spPr>
        <a:solidFill>
          <a:srgbClr val="004250"/>
        </a:solidFill>
      </dgm:spPr>
      <dgm:t>
        <a:bodyPr/>
        <a:lstStyle/>
        <a:p>
          <a:pPr algn="l">
            <a:lnSpc>
              <a:spcPct val="110000"/>
            </a:lnSpc>
          </a:pPr>
          <a:r>
            <a:rPr lang="en-US" sz="1600" b="1" i="0" dirty="0">
              <a:solidFill>
                <a:schemeClr val="bg1"/>
              </a:solidFill>
              <a:latin typeface="+mn-lt"/>
            </a:rPr>
            <a:t>Col. 13 </a:t>
          </a:r>
          <a:r>
            <a:rPr lang="en-US" sz="1600" i="0" dirty="0">
              <a:solidFill>
                <a:schemeClr val="bg1"/>
              </a:solidFill>
              <a:latin typeface="+mn-lt"/>
            </a:rPr>
            <a:t>– Enter the date the first bill was sent to the beneficiary or enter “QMB” (</a:t>
          </a:r>
          <a:r>
            <a:rPr lang="en-US" altLang="en-US" sz="1600" i="0" dirty="0">
              <a:solidFill>
                <a:schemeClr val="bg1"/>
              </a:solidFill>
              <a:latin typeface="+mn-lt"/>
            </a:rPr>
            <a:t>qualified Medicare beneficiary)</a:t>
          </a:r>
          <a:endParaRPr lang="en-US" sz="1600" i="0" dirty="0">
            <a:solidFill>
              <a:schemeClr val="bg1"/>
            </a:solidFill>
            <a:latin typeface="+mn-lt"/>
          </a:endParaRPr>
        </a:p>
      </dgm:t>
    </dgm:pt>
    <dgm:pt modelId="{2C6157D4-C266-40D0-BAD4-079EE6C16E8C}" type="parTrans" cxnId="{D5A2F472-1E22-41A2-91E1-58E3CBBC044E}">
      <dgm:prSet/>
      <dgm:spPr/>
      <dgm:t>
        <a:bodyPr/>
        <a:lstStyle/>
        <a:p>
          <a:endParaRPr lang="en-US" sz="1600"/>
        </a:p>
      </dgm:t>
    </dgm:pt>
    <dgm:pt modelId="{8058C8BD-4AA1-420F-8221-01584766B6D7}" type="sibTrans" cxnId="{D5A2F472-1E22-41A2-91E1-58E3CBBC044E}">
      <dgm:prSet/>
      <dgm:spPr/>
      <dgm:t>
        <a:bodyPr/>
        <a:lstStyle/>
        <a:p>
          <a:endParaRPr lang="en-US" sz="1600"/>
        </a:p>
      </dgm:t>
    </dgm:pt>
    <dgm:pt modelId="{AE27D83E-E0D5-4C95-AB85-05BC07FE1267}" type="pres">
      <dgm:prSet presAssocID="{523F8C11-C311-40C1-8ECF-D508E039D503}" presName="linear" presStyleCnt="0">
        <dgm:presLayoutVars>
          <dgm:animLvl val="lvl"/>
          <dgm:resizeHandles val="exact"/>
        </dgm:presLayoutVars>
      </dgm:prSet>
      <dgm:spPr/>
    </dgm:pt>
    <dgm:pt modelId="{3ACB7E3B-BE64-4AA7-85AB-D7AAEDA48894}" type="pres">
      <dgm:prSet presAssocID="{B8F97C0E-9E58-4EA8-AFD2-D6095B5A82F1}" presName="parentText" presStyleLbl="node1" presStyleIdx="0" presStyleCnt="5" custScaleY="67432">
        <dgm:presLayoutVars>
          <dgm:chMax val="0"/>
          <dgm:bulletEnabled val="1"/>
        </dgm:presLayoutVars>
      </dgm:prSet>
      <dgm:spPr/>
    </dgm:pt>
    <dgm:pt modelId="{1FF234B6-B9CD-4A46-9966-02072CAF1AB1}" type="pres">
      <dgm:prSet presAssocID="{A3D4430C-32C7-4237-8F53-F32A2E5AF13D}" presName="spacer" presStyleCnt="0"/>
      <dgm:spPr/>
    </dgm:pt>
    <dgm:pt modelId="{DD5AD270-8724-4B80-8286-F5C000A1AB54}" type="pres">
      <dgm:prSet presAssocID="{586A460A-91D3-4D7D-825A-B637B3F40257}" presName="parentText" presStyleLbl="node1" presStyleIdx="1" presStyleCnt="5" custScaleY="77312">
        <dgm:presLayoutVars>
          <dgm:chMax val="0"/>
          <dgm:bulletEnabled val="1"/>
        </dgm:presLayoutVars>
      </dgm:prSet>
      <dgm:spPr/>
    </dgm:pt>
    <dgm:pt modelId="{F2AF11F4-2C77-4D14-812C-DE68D4D6D80A}" type="pres">
      <dgm:prSet presAssocID="{9C83B1A2-110B-4163-9A5C-6E131337F31D}" presName="spacer" presStyleCnt="0"/>
      <dgm:spPr/>
    </dgm:pt>
    <dgm:pt modelId="{FC426DC6-EB18-44EC-8369-37E0959A33BE}" type="pres">
      <dgm:prSet presAssocID="{003BCEDD-69E0-4B95-A955-D4461C998761}" presName="parentText" presStyleLbl="node1" presStyleIdx="2" presStyleCnt="5" custScaleY="58435">
        <dgm:presLayoutVars>
          <dgm:chMax val="0"/>
          <dgm:bulletEnabled val="1"/>
        </dgm:presLayoutVars>
      </dgm:prSet>
      <dgm:spPr/>
    </dgm:pt>
    <dgm:pt modelId="{28D48F59-F8C7-4B10-A920-9BE76BA3BFD4}" type="pres">
      <dgm:prSet presAssocID="{06169AEB-BACB-447C-999C-A9127858EDFD}" presName="spacer" presStyleCnt="0"/>
      <dgm:spPr/>
    </dgm:pt>
    <dgm:pt modelId="{A0DE2DAE-B4D5-445E-A87E-46FF3F05546C}" type="pres">
      <dgm:prSet presAssocID="{AA0B517A-49A5-463D-8997-A7ACA31A85B4}" presName="parentText" presStyleLbl="node1" presStyleIdx="3" presStyleCnt="5" custScaleY="139371">
        <dgm:presLayoutVars>
          <dgm:chMax val="0"/>
          <dgm:bulletEnabled val="1"/>
        </dgm:presLayoutVars>
      </dgm:prSet>
      <dgm:spPr/>
    </dgm:pt>
    <dgm:pt modelId="{8D9BCF32-19EA-41CF-8772-E22815598C23}" type="pres">
      <dgm:prSet presAssocID="{FECB0D71-2945-43B1-ACED-1CAADF982CCF}" presName="spacer" presStyleCnt="0"/>
      <dgm:spPr/>
    </dgm:pt>
    <dgm:pt modelId="{CB52E605-0657-4207-9772-537AE7A36AEE}" type="pres">
      <dgm:prSet presAssocID="{EEA13654-0C9A-4084-8D99-98203E82CDFC}" presName="parentText" presStyleLbl="node1" presStyleIdx="4" presStyleCnt="5" custScaleY="71536">
        <dgm:presLayoutVars>
          <dgm:chMax val="0"/>
          <dgm:bulletEnabled val="1"/>
        </dgm:presLayoutVars>
      </dgm:prSet>
      <dgm:spPr/>
    </dgm:pt>
  </dgm:ptLst>
  <dgm:cxnLst>
    <dgm:cxn modelId="{06C0C708-0FB2-422A-9882-47B1744ADE50}" srcId="{523F8C11-C311-40C1-8ECF-D508E039D503}" destId="{586A460A-91D3-4D7D-825A-B637B3F40257}" srcOrd="1" destOrd="0" parTransId="{6C2315E1-9602-40FF-B8F1-EE0615112C1C}" sibTransId="{9C83B1A2-110B-4163-9A5C-6E131337F31D}"/>
    <dgm:cxn modelId="{E2370C11-9C09-4F85-877D-52C46A8A75D9}" type="presOf" srcId="{523F8C11-C311-40C1-8ECF-D508E039D503}" destId="{AE27D83E-E0D5-4C95-AB85-05BC07FE1267}" srcOrd="0" destOrd="0" presId="urn:microsoft.com/office/officeart/2005/8/layout/vList2"/>
    <dgm:cxn modelId="{7A2F8D5F-CA31-47D9-A782-35FF56B85E29}" srcId="{523F8C11-C311-40C1-8ECF-D508E039D503}" destId="{AA0B517A-49A5-463D-8997-A7ACA31A85B4}" srcOrd="3" destOrd="0" parTransId="{6095EBD8-E394-48D1-9B1E-ABBC8DF939A5}" sibTransId="{FECB0D71-2945-43B1-ACED-1CAADF982CCF}"/>
    <dgm:cxn modelId="{14BB4D66-2945-4040-97AA-731EF86F4D1C}" type="presOf" srcId="{B8F97C0E-9E58-4EA8-AFD2-D6095B5A82F1}" destId="{3ACB7E3B-BE64-4AA7-85AB-D7AAEDA48894}" srcOrd="0" destOrd="0" presId="urn:microsoft.com/office/officeart/2005/8/layout/vList2"/>
    <dgm:cxn modelId="{D5A2F472-1E22-41A2-91E1-58E3CBBC044E}" srcId="{523F8C11-C311-40C1-8ECF-D508E039D503}" destId="{EEA13654-0C9A-4084-8D99-98203E82CDFC}" srcOrd="4" destOrd="0" parTransId="{2C6157D4-C266-40D0-BAD4-079EE6C16E8C}" sibTransId="{8058C8BD-4AA1-420F-8221-01584766B6D7}"/>
    <dgm:cxn modelId="{C50419AB-0312-4AFB-87FB-F9330E1B9747}" srcId="{523F8C11-C311-40C1-8ECF-D508E039D503}" destId="{003BCEDD-69E0-4B95-A955-D4461C998761}" srcOrd="2" destOrd="0" parTransId="{3E6397A0-30C8-4541-824D-34C927965FF9}" sibTransId="{06169AEB-BACB-447C-999C-A9127858EDFD}"/>
    <dgm:cxn modelId="{5F2302C7-7423-4FEA-ADA6-3D06A7E48910}" srcId="{523F8C11-C311-40C1-8ECF-D508E039D503}" destId="{B8F97C0E-9E58-4EA8-AFD2-D6095B5A82F1}" srcOrd="0" destOrd="0" parTransId="{504CDCE5-0135-4E8E-BE34-EA287CF66857}" sibTransId="{A3D4430C-32C7-4237-8F53-F32A2E5AF13D}"/>
    <dgm:cxn modelId="{CE423ED5-350D-4883-B0DE-6721AFA2E446}" type="presOf" srcId="{AA0B517A-49A5-463D-8997-A7ACA31A85B4}" destId="{A0DE2DAE-B4D5-445E-A87E-46FF3F05546C}" srcOrd="0" destOrd="0" presId="urn:microsoft.com/office/officeart/2005/8/layout/vList2"/>
    <dgm:cxn modelId="{7078FEE1-21E1-47BC-A56C-448A77B284A0}" type="presOf" srcId="{003BCEDD-69E0-4B95-A955-D4461C998761}" destId="{FC426DC6-EB18-44EC-8369-37E0959A33BE}" srcOrd="0" destOrd="0" presId="urn:microsoft.com/office/officeart/2005/8/layout/vList2"/>
    <dgm:cxn modelId="{7E6F3BE2-3D48-491A-B9F7-D56FB3747A30}" type="presOf" srcId="{EEA13654-0C9A-4084-8D99-98203E82CDFC}" destId="{CB52E605-0657-4207-9772-537AE7A36AEE}" srcOrd="0" destOrd="0" presId="urn:microsoft.com/office/officeart/2005/8/layout/vList2"/>
    <dgm:cxn modelId="{DB9DFBE4-6313-45F2-9C12-0E14A95FA1D7}" type="presOf" srcId="{586A460A-91D3-4D7D-825A-B637B3F40257}" destId="{DD5AD270-8724-4B80-8286-F5C000A1AB54}" srcOrd="0" destOrd="0" presId="urn:microsoft.com/office/officeart/2005/8/layout/vList2"/>
    <dgm:cxn modelId="{12BE528D-D06C-426F-8730-6F01ED4B3D9E}" type="presParOf" srcId="{AE27D83E-E0D5-4C95-AB85-05BC07FE1267}" destId="{3ACB7E3B-BE64-4AA7-85AB-D7AAEDA48894}" srcOrd="0" destOrd="0" presId="urn:microsoft.com/office/officeart/2005/8/layout/vList2"/>
    <dgm:cxn modelId="{04CF7E7C-91A0-4BE1-B490-26BF746F8F48}" type="presParOf" srcId="{AE27D83E-E0D5-4C95-AB85-05BC07FE1267}" destId="{1FF234B6-B9CD-4A46-9966-02072CAF1AB1}" srcOrd="1" destOrd="0" presId="urn:microsoft.com/office/officeart/2005/8/layout/vList2"/>
    <dgm:cxn modelId="{19C8562A-F2E3-436E-83FA-3552D2016533}" type="presParOf" srcId="{AE27D83E-E0D5-4C95-AB85-05BC07FE1267}" destId="{DD5AD270-8724-4B80-8286-F5C000A1AB54}" srcOrd="2" destOrd="0" presId="urn:microsoft.com/office/officeart/2005/8/layout/vList2"/>
    <dgm:cxn modelId="{0799567C-BB1F-4D32-9450-13CE998F648D}" type="presParOf" srcId="{AE27D83E-E0D5-4C95-AB85-05BC07FE1267}" destId="{F2AF11F4-2C77-4D14-812C-DE68D4D6D80A}" srcOrd="3" destOrd="0" presId="urn:microsoft.com/office/officeart/2005/8/layout/vList2"/>
    <dgm:cxn modelId="{82FA4085-3FA1-4698-AB21-E84BCCC6D3F7}" type="presParOf" srcId="{AE27D83E-E0D5-4C95-AB85-05BC07FE1267}" destId="{FC426DC6-EB18-44EC-8369-37E0959A33BE}" srcOrd="4" destOrd="0" presId="urn:microsoft.com/office/officeart/2005/8/layout/vList2"/>
    <dgm:cxn modelId="{30B5FD6F-45BF-4F35-B6A4-9DA819AE9787}" type="presParOf" srcId="{AE27D83E-E0D5-4C95-AB85-05BC07FE1267}" destId="{28D48F59-F8C7-4B10-A920-9BE76BA3BFD4}" srcOrd="5" destOrd="0" presId="urn:microsoft.com/office/officeart/2005/8/layout/vList2"/>
    <dgm:cxn modelId="{091F9A8C-5EBA-48EC-886F-4882ED1AA5E1}" type="presParOf" srcId="{AE27D83E-E0D5-4C95-AB85-05BC07FE1267}" destId="{A0DE2DAE-B4D5-445E-A87E-46FF3F05546C}" srcOrd="6" destOrd="0" presId="urn:microsoft.com/office/officeart/2005/8/layout/vList2"/>
    <dgm:cxn modelId="{E6A6451D-0639-4938-9A74-DA088092587A}" type="presParOf" srcId="{AE27D83E-E0D5-4C95-AB85-05BC07FE1267}" destId="{8D9BCF32-19EA-41CF-8772-E22815598C23}" srcOrd="7" destOrd="0" presId="urn:microsoft.com/office/officeart/2005/8/layout/vList2"/>
    <dgm:cxn modelId="{762D9AE8-593C-422A-BD73-C71CA97E5734}" type="presParOf" srcId="{AE27D83E-E0D5-4C95-AB85-05BC07FE1267}" destId="{CB52E605-0657-4207-9772-537AE7A36AE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9557D-2CDD-4FBC-A215-9ABD89E0A777}" type="doc">
      <dgm:prSet loTypeId="urn:microsoft.com/office/officeart/2008/layout/TitlePictureLineup" loCatId="picture" qsTypeId="urn:microsoft.com/office/officeart/2005/8/quickstyle/simple1" qsCatId="simple" csTypeId="urn:microsoft.com/office/officeart/2005/8/colors/colorful1" csCatId="colorful" phldr="1"/>
      <dgm:spPr/>
      <dgm:t>
        <a:bodyPr/>
        <a:lstStyle/>
        <a:p>
          <a:endParaRPr lang="en-US"/>
        </a:p>
      </dgm:t>
    </dgm:pt>
    <dgm:pt modelId="{8021A9CC-4758-4B14-8F27-CF52EAE6A9BB}">
      <dgm:prSet phldrT="[Text]" custT="1"/>
      <dgm:spPr>
        <a:solidFill>
          <a:srgbClr val="DB651B"/>
        </a:solidFill>
        <a:ln>
          <a:solidFill>
            <a:srgbClr val="004250"/>
          </a:solidFill>
        </a:ln>
      </dgm:spPr>
      <dgm:t>
        <a:bodyPr/>
        <a:lstStyle/>
        <a:p>
          <a:pPr>
            <a:lnSpc>
              <a:spcPct val="110000"/>
            </a:lnSpc>
            <a:spcAft>
              <a:spcPts val="600"/>
            </a:spcAft>
          </a:pPr>
          <a:r>
            <a:rPr lang="en-US" sz="1800" b="1" dirty="0"/>
            <a:t>1. Acute Care Only</a:t>
          </a:r>
        </a:p>
        <a:p>
          <a:pPr>
            <a:lnSpc>
              <a:spcPct val="110000"/>
            </a:lnSpc>
            <a:spcAft>
              <a:spcPct val="35000"/>
            </a:spcAft>
          </a:pPr>
          <a:r>
            <a:rPr lang="en-US" sz="1800" b="1" dirty="0"/>
            <a:t>(S-10 Pt II)</a:t>
          </a:r>
        </a:p>
      </dgm:t>
    </dgm:pt>
    <dgm:pt modelId="{AD7DDEAA-0C04-4844-8CDA-A0C3455BB352}" type="parTrans" cxnId="{89437359-5580-429C-BDB7-ADC74C39AE82}">
      <dgm:prSet/>
      <dgm:spPr/>
      <dgm:t>
        <a:bodyPr/>
        <a:lstStyle/>
        <a:p>
          <a:endParaRPr lang="en-US"/>
        </a:p>
      </dgm:t>
    </dgm:pt>
    <dgm:pt modelId="{E0009187-4BB1-4BB3-A461-8843B023544B}" type="sibTrans" cxnId="{89437359-5580-429C-BDB7-ADC74C39AE82}">
      <dgm:prSet/>
      <dgm:spPr/>
      <dgm:t>
        <a:bodyPr/>
        <a:lstStyle/>
        <a:p>
          <a:endParaRPr lang="en-US"/>
        </a:p>
      </dgm:t>
    </dgm:pt>
    <dgm:pt modelId="{A803CBF7-E3EB-4BB6-A52A-AB6F99EBB1A4}">
      <dgm:prSet phldrT="[Text]" custT="1"/>
      <dgm:spPr>
        <a:solidFill>
          <a:schemeClr val="bg1">
            <a:lumMod val="50000"/>
          </a:schemeClr>
        </a:solidFill>
        <a:ln>
          <a:solidFill>
            <a:srgbClr val="004250"/>
          </a:solidFill>
        </a:ln>
      </dgm:spPr>
      <dgm:t>
        <a:bodyPr/>
        <a:lstStyle/>
        <a:p>
          <a:pPr>
            <a:lnSpc>
              <a:spcPct val="110000"/>
            </a:lnSpc>
            <a:spcAft>
              <a:spcPts val="0"/>
            </a:spcAft>
          </a:pPr>
          <a:r>
            <a:rPr lang="en-US" sz="1800" b="1" dirty="0"/>
            <a:t>2. Charity and Uninsured Discounts are  </a:t>
          </a:r>
        </a:p>
        <a:p>
          <a:pPr>
            <a:lnSpc>
              <a:spcPct val="110000"/>
            </a:lnSpc>
            <a:spcAft>
              <a:spcPts val="600"/>
            </a:spcAft>
          </a:pPr>
          <a:r>
            <a:rPr lang="en-US" sz="1800" b="1" dirty="0"/>
            <a:t>“Medically Necessary” </a:t>
          </a:r>
        </a:p>
      </dgm:t>
    </dgm:pt>
    <dgm:pt modelId="{071DA5C1-6A18-4BE3-9123-ACFE7E8A043E}" type="parTrans" cxnId="{1B349FB4-A9EF-4E2C-BA97-F12FD28573A8}">
      <dgm:prSet/>
      <dgm:spPr/>
      <dgm:t>
        <a:bodyPr/>
        <a:lstStyle/>
        <a:p>
          <a:endParaRPr lang="en-US"/>
        </a:p>
      </dgm:t>
    </dgm:pt>
    <dgm:pt modelId="{D5B3ED76-8F78-4247-A030-4A29AB4E3EFE}" type="sibTrans" cxnId="{1B349FB4-A9EF-4E2C-BA97-F12FD28573A8}">
      <dgm:prSet/>
      <dgm:spPr/>
      <dgm:t>
        <a:bodyPr/>
        <a:lstStyle/>
        <a:p>
          <a:endParaRPr lang="en-US"/>
        </a:p>
      </dgm:t>
    </dgm:pt>
    <dgm:pt modelId="{7569594B-E824-4890-8370-235E48D7DA78}">
      <dgm:prSet phldrT="[Text]" custT="1"/>
      <dgm:spPr>
        <a:solidFill>
          <a:schemeClr val="accent4"/>
        </a:solidFill>
        <a:ln>
          <a:solidFill>
            <a:srgbClr val="004250"/>
          </a:solidFill>
        </a:ln>
      </dgm:spPr>
      <dgm:t>
        <a:bodyPr/>
        <a:lstStyle/>
        <a:p>
          <a:pPr>
            <a:lnSpc>
              <a:spcPct val="110000"/>
            </a:lnSpc>
            <a:spcAft>
              <a:spcPts val="600"/>
            </a:spcAft>
          </a:pPr>
          <a:r>
            <a:rPr lang="en-US" sz="1800" b="1" dirty="0">
              <a:solidFill>
                <a:schemeClr val="tx1"/>
              </a:solidFill>
            </a:rPr>
            <a:t>3. Charity Clarifications</a:t>
          </a:r>
        </a:p>
        <a:p>
          <a:pPr>
            <a:lnSpc>
              <a:spcPct val="110000"/>
            </a:lnSpc>
            <a:spcAft>
              <a:spcPts val="600"/>
            </a:spcAft>
          </a:pPr>
          <a:r>
            <a:rPr lang="en-US" sz="1800" b="1" dirty="0">
              <a:solidFill>
                <a:schemeClr val="tx1"/>
              </a:solidFill>
            </a:rPr>
            <a:t>- Patient Liabilities  </a:t>
          </a:r>
        </a:p>
        <a:p>
          <a:pPr>
            <a:lnSpc>
              <a:spcPct val="110000"/>
            </a:lnSpc>
            <a:spcAft>
              <a:spcPts val="600"/>
            </a:spcAft>
          </a:pPr>
          <a:r>
            <a:rPr lang="en-US" sz="1800" b="1" dirty="0">
              <a:solidFill>
                <a:schemeClr val="tx1"/>
              </a:solidFill>
            </a:rPr>
            <a:t>- Inferred Contracts</a:t>
          </a:r>
        </a:p>
      </dgm:t>
    </dgm:pt>
    <dgm:pt modelId="{B6017F28-A489-4121-8C0E-3FC5735BB201}" type="parTrans" cxnId="{AAC8F455-CD0A-4B8F-A5A4-0D47069FB8C7}">
      <dgm:prSet/>
      <dgm:spPr/>
      <dgm:t>
        <a:bodyPr/>
        <a:lstStyle/>
        <a:p>
          <a:endParaRPr lang="en-US"/>
        </a:p>
      </dgm:t>
    </dgm:pt>
    <dgm:pt modelId="{34B240E8-9E8B-4C36-9B0D-11307B7F0557}" type="sibTrans" cxnId="{AAC8F455-CD0A-4B8F-A5A4-0D47069FB8C7}">
      <dgm:prSet/>
      <dgm:spPr/>
      <dgm:t>
        <a:bodyPr/>
        <a:lstStyle/>
        <a:p>
          <a:endParaRPr lang="en-US"/>
        </a:p>
      </dgm:t>
    </dgm:pt>
    <dgm:pt modelId="{2C37BBE9-BAC7-4F27-93E5-BA06C6459DAE}">
      <dgm:prSet phldrT="[Text]" custT="1"/>
      <dgm:spPr>
        <a:ln>
          <a:solidFill>
            <a:srgbClr val="004250"/>
          </a:solidFill>
        </a:ln>
      </dgm:spPr>
      <dgm:t>
        <a:bodyPr/>
        <a:lstStyle/>
        <a:p>
          <a:pPr>
            <a:lnSpc>
              <a:spcPct val="110000"/>
            </a:lnSpc>
            <a:spcAft>
              <a:spcPts val="600"/>
            </a:spcAft>
            <a:buSzPts val="1400"/>
            <a:buFont typeface="+mj-lt"/>
            <a:buAutoNum type="romanUcPeriod"/>
          </a:pPr>
          <a:r>
            <a:rPr lang="en-US" sz="1800" b="1" dirty="0"/>
            <a:t>4. New Exhibits</a:t>
          </a:r>
        </a:p>
        <a:p>
          <a:pPr>
            <a:lnSpc>
              <a:spcPct val="110000"/>
            </a:lnSpc>
            <a:spcAft>
              <a:spcPts val="600"/>
            </a:spcAft>
            <a:buSzPts val="1400"/>
            <a:buFont typeface="+mj-lt"/>
            <a:buAutoNum type="romanUcPeriod"/>
          </a:pPr>
          <a:r>
            <a:rPr lang="en-US" sz="1800" b="1" dirty="0"/>
            <a:t> - 3B  Charity </a:t>
          </a:r>
        </a:p>
        <a:p>
          <a:pPr>
            <a:lnSpc>
              <a:spcPct val="110000"/>
            </a:lnSpc>
            <a:spcAft>
              <a:spcPct val="35000"/>
            </a:spcAft>
            <a:buSzPts val="1400"/>
            <a:buFont typeface="+mj-lt"/>
            <a:buAutoNum type="romanUcPeriod"/>
          </a:pPr>
          <a:r>
            <a:rPr lang="en-US" sz="1800" b="1" dirty="0"/>
            <a:t> - 3C Bad Debts</a:t>
          </a:r>
        </a:p>
      </dgm:t>
    </dgm:pt>
    <dgm:pt modelId="{41195852-9FCB-4713-BAD7-C1EF911BF7BB}" type="parTrans" cxnId="{71E409FD-D47F-4A78-84A6-97CCA5C2D143}">
      <dgm:prSet/>
      <dgm:spPr/>
      <dgm:t>
        <a:bodyPr/>
        <a:lstStyle/>
        <a:p>
          <a:endParaRPr lang="en-US"/>
        </a:p>
      </dgm:t>
    </dgm:pt>
    <dgm:pt modelId="{EE3B19B8-A01A-47DD-8AB4-4D99EB3C6415}" type="sibTrans" cxnId="{71E409FD-D47F-4A78-84A6-97CCA5C2D143}">
      <dgm:prSet/>
      <dgm:spPr/>
      <dgm:t>
        <a:bodyPr/>
        <a:lstStyle/>
        <a:p>
          <a:endParaRPr lang="en-US"/>
        </a:p>
      </dgm:t>
    </dgm:pt>
    <dgm:pt modelId="{34A146CA-25F7-4576-8D63-2C9AB1BD96A6}" type="pres">
      <dgm:prSet presAssocID="{9779557D-2CDD-4FBC-A215-9ABD89E0A777}" presName="Name0" presStyleCnt="0">
        <dgm:presLayoutVars>
          <dgm:dir/>
        </dgm:presLayoutVars>
      </dgm:prSet>
      <dgm:spPr/>
    </dgm:pt>
    <dgm:pt modelId="{6DB5F498-7F1B-4A83-8FAF-ACBF3F434728}" type="pres">
      <dgm:prSet presAssocID="{8021A9CC-4758-4B14-8F27-CF52EAE6A9BB}" presName="composite" presStyleCnt="0"/>
      <dgm:spPr/>
    </dgm:pt>
    <dgm:pt modelId="{28077325-4613-404A-B721-9C8D12BEB2FC}" type="pres">
      <dgm:prSet presAssocID="{8021A9CC-4758-4B14-8F27-CF52EAE6A9BB}" presName="Accent" presStyleLbl="alignAcc1" presStyleIdx="0" presStyleCnt="4"/>
      <dgm:spPr/>
    </dgm:pt>
    <dgm:pt modelId="{AF21E6C4-FB1A-488A-B186-3B3C200B4475}" type="pres">
      <dgm:prSet presAssocID="{8021A9CC-4758-4B14-8F27-CF52EAE6A9BB}" presName="Image" presStyleLbl="node1" presStyleIdx="0" presStyleCnt="4" custLinFactNeighborX="1042" custLinFactNeighborY="55017"/>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t="-8000" b="-8000"/>
          </a:stretch>
        </a:blipFill>
      </dgm:spPr>
      <dgm:extLst>
        <a:ext uri="{E40237B7-FDA0-4F09-8148-C483321AD2D9}">
          <dgm14:cNvPr xmlns:dgm14="http://schemas.microsoft.com/office/drawing/2010/diagram" id="0" name="" descr="Onion with solid fill"/>
        </a:ext>
      </dgm:extLst>
    </dgm:pt>
    <dgm:pt modelId="{65A4B912-F6E7-4985-9F42-F20C9F09EBC4}" type="pres">
      <dgm:prSet presAssocID="{8021A9CC-4758-4B14-8F27-CF52EAE6A9BB}" presName="Child" presStyleLbl="revTx" presStyleIdx="0" presStyleCnt="4">
        <dgm:presLayoutVars>
          <dgm:bulletEnabled val="1"/>
        </dgm:presLayoutVars>
      </dgm:prSet>
      <dgm:spPr/>
    </dgm:pt>
    <dgm:pt modelId="{6A21E2AE-18B3-45D7-8983-0E144BFCEAD1}" type="pres">
      <dgm:prSet presAssocID="{8021A9CC-4758-4B14-8F27-CF52EAE6A9BB}" presName="Parent" presStyleLbl="alignNode1" presStyleIdx="0" presStyleCnt="4" custScaleX="125875" custScaleY="375386">
        <dgm:presLayoutVars>
          <dgm:bulletEnabled val="1"/>
        </dgm:presLayoutVars>
      </dgm:prSet>
      <dgm:spPr/>
    </dgm:pt>
    <dgm:pt modelId="{2175788F-165F-41A1-B28A-FD893CDF65F0}" type="pres">
      <dgm:prSet presAssocID="{E0009187-4BB1-4BB3-A461-8843B023544B}" presName="sibTrans" presStyleCnt="0"/>
      <dgm:spPr/>
    </dgm:pt>
    <dgm:pt modelId="{405DBF44-269F-4306-ADD8-23DB8B24E954}" type="pres">
      <dgm:prSet presAssocID="{A803CBF7-E3EB-4BB6-A52A-AB6F99EBB1A4}" presName="composite" presStyleCnt="0"/>
      <dgm:spPr/>
    </dgm:pt>
    <dgm:pt modelId="{F73F5697-9FEE-4FED-B13E-2D834081C7DE}" type="pres">
      <dgm:prSet presAssocID="{A803CBF7-E3EB-4BB6-A52A-AB6F99EBB1A4}" presName="Accent" presStyleLbl="alignAcc1" presStyleIdx="1" presStyleCnt="4"/>
      <dgm:spPr/>
    </dgm:pt>
    <dgm:pt modelId="{7B0E557D-9F92-4C67-B419-157EA5015A4B}" type="pres">
      <dgm:prSet presAssocID="{A803CBF7-E3EB-4BB6-A52A-AB6F99EBB1A4}" presName="Image" presStyleLbl="node1" presStyleIdx="1" presStyleCnt="4" custLinFactNeighborX="1042" custLinFactNeighborY="55017"/>
      <dgm:spPr>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blip>
          <a:srcRect/>
          <a:stretch>
            <a:fillRect t="-8000" b="-8000"/>
          </a:stretch>
        </a:blipFill>
      </dgm:spPr>
      <dgm:extLst>
        <a:ext uri="{E40237B7-FDA0-4F09-8148-C483321AD2D9}">
          <dgm14:cNvPr xmlns:dgm14="http://schemas.microsoft.com/office/drawing/2010/diagram" id="0" name="" descr="Badge Tick with solid fill"/>
        </a:ext>
      </dgm:extLst>
    </dgm:pt>
    <dgm:pt modelId="{185D409C-EB34-42F4-B76B-7FC471FB15A3}" type="pres">
      <dgm:prSet presAssocID="{A803CBF7-E3EB-4BB6-A52A-AB6F99EBB1A4}" presName="Child" presStyleLbl="revTx" presStyleIdx="1" presStyleCnt="4">
        <dgm:presLayoutVars>
          <dgm:bulletEnabled val="1"/>
        </dgm:presLayoutVars>
      </dgm:prSet>
      <dgm:spPr/>
    </dgm:pt>
    <dgm:pt modelId="{3CF02EB3-8F1D-4BCC-A2E8-A4DEACFEDEE8}" type="pres">
      <dgm:prSet presAssocID="{A803CBF7-E3EB-4BB6-A52A-AB6F99EBB1A4}" presName="Parent" presStyleLbl="alignNode1" presStyleIdx="1" presStyleCnt="4" custScaleX="125875" custScaleY="375386">
        <dgm:presLayoutVars>
          <dgm:bulletEnabled val="1"/>
        </dgm:presLayoutVars>
      </dgm:prSet>
      <dgm:spPr/>
    </dgm:pt>
    <dgm:pt modelId="{79E413FF-C921-481D-805A-295A24B4396B}" type="pres">
      <dgm:prSet presAssocID="{D5B3ED76-8F78-4247-A030-4A29AB4E3EFE}" presName="sibTrans" presStyleCnt="0"/>
      <dgm:spPr/>
    </dgm:pt>
    <dgm:pt modelId="{A5A82618-27D9-429B-8FB0-9D50F169D3A8}" type="pres">
      <dgm:prSet presAssocID="{7569594B-E824-4890-8370-235E48D7DA78}" presName="composite" presStyleCnt="0"/>
      <dgm:spPr/>
    </dgm:pt>
    <dgm:pt modelId="{2D83FFE1-37E2-4BE2-96D7-EBA074CBD3FF}" type="pres">
      <dgm:prSet presAssocID="{7569594B-E824-4890-8370-235E48D7DA78}" presName="Accent" presStyleLbl="alignAcc1" presStyleIdx="2" presStyleCnt="4"/>
      <dgm:spPr/>
    </dgm:pt>
    <dgm:pt modelId="{2D69AB2E-3A8B-4C4C-8B00-14913B691490}" type="pres">
      <dgm:prSet presAssocID="{7569594B-E824-4890-8370-235E48D7DA78}" presName="Image" presStyleLbl="node1" presStyleIdx="2" presStyleCnt="4" custLinFactNeighborX="1042" custLinFactNeighborY="55017"/>
      <dgm:spPr>
        <a:blipFill>
          <a:blip xmlns:r="http://schemas.openxmlformats.org/officeDocument/2006/relationships" r:embed="rId3">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t="-8000" b="-8000"/>
          </a:stretch>
        </a:blipFill>
      </dgm:spPr>
      <dgm:extLst>
        <a:ext uri="{E40237B7-FDA0-4F09-8148-C483321AD2D9}">
          <dgm14:cNvPr xmlns:dgm14="http://schemas.microsoft.com/office/drawing/2010/diagram" id="0" name="" descr="Folder Search outline"/>
        </a:ext>
      </dgm:extLst>
    </dgm:pt>
    <dgm:pt modelId="{40541824-41FC-484D-9FDC-635E118FDCF3}" type="pres">
      <dgm:prSet presAssocID="{7569594B-E824-4890-8370-235E48D7DA78}" presName="Child" presStyleLbl="revTx" presStyleIdx="2" presStyleCnt="4">
        <dgm:presLayoutVars>
          <dgm:bulletEnabled val="1"/>
        </dgm:presLayoutVars>
      </dgm:prSet>
      <dgm:spPr/>
    </dgm:pt>
    <dgm:pt modelId="{C59DBBD2-818A-4564-B355-0B79DA4714CE}" type="pres">
      <dgm:prSet presAssocID="{7569594B-E824-4890-8370-235E48D7DA78}" presName="Parent" presStyleLbl="alignNode1" presStyleIdx="2" presStyleCnt="4" custScaleX="125875" custScaleY="375386">
        <dgm:presLayoutVars>
          <dgm:bulletEnabled val="1"/>
        </dgm:presLayoutVars>
      </dgm:prSet>
      <dgm:spPr/>
    </dgm:pt>
    <dgm:pt modelId="{6D528042-3426-46CB-BE36-6333E6F79D9B}" type="pres">
      <dgm:prSet presAssocID="{34B240E8-9E8B-4C36-9B0D-11307B7F0557}" presName="sibTrans" presStyleCnt="0"/>
      <dgm:spPr/>
    </dgm:pt>
    <dgm:pt modelId="{EF73113E-0042-4E5B-B116-1E1D717CF708}" type="pres">
      <dgm:prSet presAssocID="{2C37BBE9-BAC7-4F27-93E5-BA06C6459DAE}" presName="composite" presStyleCnt="0"/>
      <dgm:spPr/>
    </dgm:pt>
    <dgm:pt modelId="{E5F1EDF8-A7D0-4F7F-BF61-93B24069FACF}" type="pres">
      <dgm:prSet presAssocID="{2C37BBE9-BAC7-4F27-93E5-BA06C6459DAE}" presName="Accent" presStyleLbl="alignAcc1" presStyleIdx="3" presStyleCnt="4"/>
      <dgm:spPr/>
    </dgm:pt>
    <dgm:pt modelId="{5FE5F172-DF10-4830-A7A4-EA366E683D0E}" type="pres">
      <dgm:prSet presAssocID="{2C37BBE9-BAC7-4F27-93E5-BA06C6459DAE}" presName="Image" presStyleLbl="node1" presStyleIdx="3" presStyleCnt="4" custLinFactNeighborX="-1890" custLinFactNeighborY="60730"/>
      <dgm:spPr>
        <a:blipFill>
          <a:blip xmlns:r="http://schemas.openxmlformats.org/officeDocument/2006/relationships" r:embed="rId4">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8000" b="-8000"/>
          </a:stretch>
        </a:blipFill>
      </dgm:spPr>
      <dgm:extLst>
        <a:ext uri="{E40237B7-FDA0-4F09-8148-C483321AD2D9}">
          <dgm14:cNvPr xmlns:dgm14="http://schemas.microsoft.com/office/drawing/2010/diagram" id="0" name="" descr="Paperclip with solid fill"/>
        </a:ext>
      </dgm:extLst>
    </dgm:pt>
    <dgm:pt modelId="{09E936C6-6E47-4734-8E09-58EB7D953B46}" type="pres">
      <dgm:prSet presAssocID="{2C37BBE9-BAC7-4F27-93E5-BA06C6459DAE}" presName="Child" presStyleLbl="revTx" presStyleIdx="3" presStyleCnt="4">
        <dgm:presLayoutVars>
          <dgm:bulletEnabled val="1"/>
        </dgm:presLayoutVars>
      </dgm:prSet>
      <dgm:spPr/>
    </dgm:pt>
    <dgm:pt modelId="{9959BC60-DEEE-4C4F-BC93-3EBCAEF4DE82}" type="pres">
      <dgm:prSet presAssocID="{2C37BBE9-BAC7-4F27-93E5-BA06C6459DAE}" presName="Parent" presStyleLbl="alignNode1" presStyleIdx="3" presStyleCnt="4" custScaleX="125875" custScaleY="375386">
        <dgm:presLayoutVars>
          <dgm:bulletEnabled val="1"/>
        </dgm:presLayoutVars>
      </dgm:prSet>
      <dgm:spPr/>
    </dgm:pt>
  </dgm:ptLst>
  <dgm:cxnLst>
    <dgm:cxn modelId="{9EF1E21F-8FC8-407F-AC6A-EA527CF8C2F1}" type="presOf" srcId="{9779557D-2CDD-4FBC-A215-9ABD89E0A777}" destId="{34A146CA-25F7-4576-8D63-2C9AB1BD96A6}" srcOrd="0" destOrd="0" presId="urn:microsoft.com/office/officeart/2008/layout/TitlePictureLineup"/>
    <dgm:cxn modelId="{AAC8F455-CD0A-4B8F-A5A4-0D47069FB8C7}" srcId="{9779557D-2CDD-4FBC-A215-9ABD89E0A777}" destId="{7569594B-E824-4890-8370-235E48D7DA78}" srcOrd="2" destOrd="0" parTransId="{B6017F28-A489-4121-8C0E-3FC5735BB201}" sibTransId="{34B240E8-9E8B-4C36-9B0D-11307B7F0557}"/>
    <dgm:cxn modelId="{3CCBAD57-9778-44B1-8263-1E41E1D74A96}" type="presOf" srcId="{A803CBF7-E3EB-4BB6-A52A-AB6F99EBB1A4}" destId="{3CF02EB3-8F1D-4BCC-A2E8-A4DEACFEDEE8}" srcOrd="0" destOrd="0" presId="urn:microsoft.com/office/officeart/2008/layout/TitlePictureLineup"/>
    <dgm:cxn modelId="{89437359-5580-429C-BDB7-ADC74C39AE82}" srcId="{9779557D-2CDD-4FBC-A215-9ABD89E0A777}" destId="{8021A9CC-4758-4B14-8F27-CF52EAE6A9BB}" srcOrd="0" destOrd="0" parTransId="{AD7DDEAA-0C04-4844-8CDA-A0C3455BB352}" sibTransId="{E0009187-4BB1-4BB3-A461-8843B023544B}"/>
    <dgm:cxn modelId="{6E27B59A-9E13-40AA-A463-05427A9FE415}" type="presOf" srcId="{7569594B-E824-4890-8370-235E48D7DA78}" destId="{C59DBBD2-818A-4564-B355-0B79DA4714CE}" srcOrd="0" destOrd="0" presId="urn:microsoft.com/office/officeart/2008/layout/TitlePictureLineup"/>
    <dgm:cxn modelId="{0C5ABEA2-C58F-489A-A73F-8F39A4E24A1B}" type="presOf" srcId="{2C37BBE9-BAC7-4F27-93E5-BA06C6459DAE}" destId="{9959BC60-DEEE-4C4F-BC93-3EBCAEF4DE82}" srcOrd="0" destOrd="0" presId="urn:microsoft.com/office/officeart/2008/layout/TitlePictureLineup"/>
    <dgm:cxn modelId="{1B349FB4-A9EF-4E2C-BA97-F12FD28573A8}" srcId="{9779557D-2CDD-4FBC-A215-9ABD89E0A777}" destId="{A803CBF7-E3EB-4BB6-A52A-AB6F99EBB1A4}" srcOrd="1" destOrd="0" parTransId="{071DA5C1-6A18-4BE3-9123-ACFE7E8A043E}" sibTransId="{D5B3ED76-8F78-4247-A030-4A29AB4E3EFE}"/>
    <dgm:cxn modelId="{655315C1-65DF-4F2D-AF69-5AC3D9409744}" type="presOf" srcId="{8021A9CC-4758-4B14-8F27-CF52EAE6A9BB}" destId="{6A21E2AE-18B3-45D7-8983-0E144BFCEAD1}" srcOrd="0" destOrd="0" presId="urn:microsoft.com/office/officeart/2008/layout/TitlePictureLineup"/>
    <dgm:cxn modelId="{71E409FD-D47F-4A78-84A6-97CCA5C2D143}" srcId="{9779557D-2CDD-4FBC-A215-9ABD89E0A777}" destId="{2C37BBE9-BAC7-4F27-93E5-BA06C6459DAE}" srcOrd="3" destOrd="0" parTransId="{41195852-9FCB-4713-BAD7-C1EF911BF7BB}" sibTransId="{EE3B19B8-A01A-47DD-8AB4-4D99EB3C6415}"/>
    <dgm:cxn modelId="{7CB5464B-B493-4C5A-B065-257D126A021E}" type="presParOf" srcId="{34A146CA-25F7-4576-8D63-2C9AB1BD96A6}" destId="{6DB5F498-7F1B-4A83-8FAF-ACBF3F434728}" srcOrd="0" destOrd="0" presId="urn:microsoft.com/office/officeart/2008/layout/TitlePictureLineup"/>
    <dgm:cxn modelId="{E572DB76-2125-400C-9B1C-864F42ABDCF7}" type="presParOf" srcId="{6DB5F498-7F1B-4A83-8FAF-ACBF3F434728}" destId="{28077325-4613-404A-B721-9C8D12BEB2FC}" srcOrd="0" destOrd="0" presId="urn:microsoft.com/office/officeart/2008/layout/TitlePictureLineup"/>
    <dgm:cxn modelId="{9BF8584E-8503-4295-8B12-AFCB7B1AE52B}" type="presParOf" srcId="{6DB5F498-7F1B-4A83-8FAF-ACBF3F434728}" destId="{AF21E6C4-FB1A-488A-B186-3B3C200B4475}" srcOrd="1" destOrd="0" presId="urn:microsoft.com/office/officeart/2008/layout/TitlePictureLineup"/>
    <dgm:cxn modelId="{0503E8BA-0C21-4181-B061-B4EDE2BEEA52}" type="presParOf" srcId="{6DB5F498-7F1B-4A83-8FAF-ACBF3F434728}" destId="{65A4B912-F6E7-4985-9F42-F20C9F09EBC4}" srcOrd="2" destOrd="0" presId="urn:microsoft.com/office/officeart/2008/layout/TitlePictureLineup"/>
    <dgm:cxn modelId="{EFC15F37-5F6F-4925-98DA-9015A040CF33}" type="presParOf" srcId="{6DB5F498-7F1B-4A83-8FAF-ACBF3F434728}" destId="{6A21E2AE-18B3-45D7-8983-0E144BFCEAD1}" srcOrd="3" destOrd="0" presId="urn:microsoft.com/office/officeart/2008/layout/TitlePictureLineup"/>
    <dgm:cxn modelId="{3B0003CE-ED9A-41C7-AA48-806BE352ED59}" type="presParOf" srcId="{34A146CA-25F7-4576-8D63-2C9AB1BD96A6}" destId="{2175788F-165F-41A1-B28A-FD893CDF65F0}" srcOrd="1" destOrd="0" presId="urn:microsoft.com/office/officeart/2008/layout/TitlePictureLineup"/>
    <dgm:cxn modelId="{30883343-B1D2-4A3F-AB7F-7008BD220636}" type="presParOf" srcId="{34A146CA-25F7-4576-8D63-2C9AB1BD96A6}" destId="{405DBF44-269F-4306-ADD8-23DB8B24E954}" srcOrd="2" destOrd="0" presId="urn:microsoft.com/office/officeart/2008/layout/TitlePictureLineup"/>
    <dgm:cxn modelId="{EF3A00C2-C8C4-44BE-817F-C91C13B5B6D8}" type="presParOf" srcId="{405DBF44-269F-4306-ADD8-23DB8B24E954}" destId="{F73F5697-9FEE-4FED-B13E-2D834081C7DE}" srcOrd="0" destOrd="0" presId="urn:microsoft.com/office/officeart/2008/layout/TitlePictureLineup"/>
    <dgm:cxn modelId="{DF24DFE6-8694-49AB-B2C0-0CEA2C6A087A}" type="presParOf" srcId="{405DBF44-269F-4306-ADD8-23DB8B24E954}" destId="{7B0E557D-9F92-4C67-B419-157EA5015A4B}" srcOrd="1" destOrd="0" presId="urn:microsoft.com/office/officeart/2008/layout/TitlePictureLineup"/>
    <dgm:cxn modelId="{3F4B5D2A-1788-4B23-A893-FED808741796}" type="presParOf" srcId="{405DBF44-269F-4306-ADD8-23DB8B24E954}" destId="{185D409C-EB34-42F4-B76B-7FC471FB15A3}" srcOrd="2" destOrd="0" presId="urn:microsoft.com/office/officeart/2008/layout/TitlePictureLineup"/>
    <dgm:cxn modelId="{618CE263-02FC-4659-8E91-CA9DFDFDE8F0}" type="presParOf" srcId="{405DBF44-269F-4306-ADD8-23DB8B24E954}" destId="{3CF02EB3-8F1D-4BCC-A2E8-A4DEACFEDEE8}" srcOrd="3" destOrd="0" presId="urn:microsoft.com/office/officeart/2008/layout/TitlePictureLineup"/>
    <dgm:cxn modelId="{BBE2ACFE-A07B-4FE7-B5B8-85AE7427FA3B}" type="presParOf" srcId="{34A146CA-25F7-4576-8D63-2C9AB1BD96A6}" destId="{79E413FF-C921-481D-805A-295A24B4396B}" srcOrd="3" destOrd="0" presId="urn:microsoft.com/office/officeart/2008/layout/TitlePictureLineup"/>
    <dgm:cxn modelId="{D8636307-0EC0-43D9-B420-C65B5AA82D7E}" type="presParOf" srcId="{34A146CA-25F7-4576-8D63-2C9AB1BD96A6}" destId="{A5A82618-27D9-429B-8FB0-9D50F169D3A8}" srcOrd="4" destOrd="0" presId="urn:microsoft.com/office/officeart/2008/layout/TitlePictureLineup"/>
    <dgm:cxn modelId="{81F35977-CF2E-40EB-ABC1-65E81C4218FB}" type="presParOf" srcId="{A5A82618-27D9-429B-8FB0-9D50F169D3A8}" destId="{2D83FFE1-37E2-4BE2-96D7-EBA074CBD3FF}" srcOrd="0" destOrd="0" presId="urn:microsoft.com/office/officeart/2008/layout/TitlePictureLineup"/>
    <dgm:cxn modelId="{9B677419-5B06-40B5-AA54-799AA853A52E}" type="presParOf" srcId="{A5A82618-27D9-429B-8FB0-9D50F169D3A8}" destId="{2D69AB2E-3A8B-4C4C-8B00-14913B691490}" srcOrd="1" destOrd="0" presId="urn:microsoft.com/office/officeart/2008/layout/TitlePictureLineup"/>
    <dgm:cxn modelId="{9E623960-912B-49C3-AF2D-66F8E94B3245}" type="presParOf" srcId="{A5A82618-27D9-429B-8FB0-9D50F169D3A8}" destId="{40541824-41FC-484D-9FDC-635E118FDCF3}" srcOrd="2" destOrd="0" presId="urn:microsoft.com/office/officeart/2008/layout/TitlePictureLineup"/>
    <dgm:cxn modelId="{0097BC65-16A9-4402-8675-D6AEE87A6A85}" type="presParOf" srcId="{A5A82618-27D9-429B-8FB0-9D50F169D3A8}" destId="{C59DBBD2-818A-4564-B355-0B79DA4714CE}" srcOrd="3" destOrd="0" presId="urn:microsoft.com/office/officeart/2008/layout/TitlePictureLineup"/>
    <dgm:cxn modelId="{1476EFE6-6D82-4386-9E0C-EC2BA142C055}" type="presParOf" srcId="{34A146CA-25F7-4576-8D63-2C9AB1BD96A6}" destId="{6D528042-3426-46CB-BE36-6333E6F79D9B}" srcOrd="5" destOrd="0" presId="urn:microsoft.com/office/officeart/2008/layout/TitlePictureLineup"/>
    <dgm:cxn modelId="{EFE82677-17C2-4451-AE94-ACA49694AD20}" type="presParOf" srcId="{34A146CA-25F7-4576-8D63-2C9AB1BD96A6}" destId="{EF73113E-0042-4E5B-B116-1E1D717CF708}" srcOrd="6" destOrd="0" presId="urn:microsoft.com/office/officeart/2008/layout/TitlePictureLineup"/>
    <dgm:cxn modelId="{C19D5FB6-8067-4AAE-8809-52141A968AAA}" type="presParOf" srcId="{EF73113E-0042-4E5B-B116-1E1D717CF708}" destId="{E5F1EDF8-A7D0-4F7F-BF61-93B24069FACF}" srcOrd="0" destOrd="0" presId="urn:microsoft.com/office/officeart/2008/layout/TitlePictureLineup"/>
    <dgm:cxn modelId="{471188E0-4B6C-4694-B4A6-91CDFB9D27D0}" type="presParOf" srcId="{EF73113E-0042-4E5B-B116-1E1D717CF708}" destId="{5FE5F172-DF10-4830-A7A4-EA366E683D0E}" srcOrd="1" destOrd="0" presId="urn:microsoft.com/office/officeart/2008/layout/TitlePictureLineup"/>
    <dgm:cxn modelId="{06885CBB-C0B5-467D-86B3-4A88D69986E6}" type="presParOf" srcId="{EF73113E-0042-4E5B-B116-1E1D717CF708}" destId="{09E936C6-6E47-4734-8E09-58EB7D953B46}" srcOrd="2" destOrd="0" presId="urn:microsoft.com/office/officeart/2008/layout/TitlePictureLineup"/>
    <dgm:cxn modelId="{BD9A6C8D-C67C-45F2-85CC-A50F50280798}" type="presParOf" srcId="{EF73113E-0042-4E5B-B116-1E1D717CF708}" destId="{9959BC60-DEEE-4C4F-BC93-3EBCAEF4DE82}"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523F8C11-C311-40C1-8ECF-D508E039D5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22A75A3-DEDC-49CE-906A-C4EFF8AF7C9C}">
      <dgm:prSet custT="1"/>
      <dgm:spPr/>
      <dgm:t>
        <a:bodyPr/>
        <a:lstStyle/>
        <a:p>
          <a:pPr>
            <a:lnSpc>
              <a:spcPct val="110000"/>
            </a:lnSpc>
          </a:pPr>
          <a:r>
            <a:rPr lang="en-US" sz="1600" dirty="0"/>
            <a:t>The dates reported in Columns 14 through 17 may be the same date.</a:t>
          </a:r>
        </a:p>
      </dgm:t>
    </dgm:pt>
    <dgm:pt modelId="{F90E9947-51CC-4543-8611-EABB81F95AEB}" type="parTrans" cxnId="{85DD82A0-46F1-434E-A57E-29DBFBC8A91A}">
      <dgm:prSet/>
      <dgm:spPr/>
      <dgm:t>
        <a:bodyPr/>
        <a:lstStyle/>
        <a:p>
          <a:endParaRPr lang="en-US"/>
        </a:p>
      </dgm:t>
    </dgm:pt>
    <dgm:pt modelId="{D0B2E76C-CDFF-43E8-BBEC-D4C9987BF6F2}" type="sibTrans" cxnId="{85DD82A0-46F1-434E-A57E-29DBFBC8A91A}">
      <dgm:prSet/>
      <dgm:spPr/>
      <dgm:t>
        <a:bodyPr/>
        <a:lstStyle/>
        <a:p>
          <a:endParaRPr lang="en-US"/>
        </a:p>
      </dgm:t>
    </dgm:pt>
    <dgm:pt modelId="{E3EF0A08-9CA0-4442-A4D1-71079082A0AE}">
      <dgm:prSet custT="1"/>
      <dgm:spPr/>
      <dgm:t>
        <a:bodyPr/>
        <a:lstStyle/>
        <a:p>
          <a:pPr>
            <a:lnSpc>
              <a:spcPct val="110000"/>
            </a:lnSpc>
          </a:pPr>
          <a:r>
            <a:rPr lang="en-US" sz="1600" b="1" dirty="0"/>
            <a:t>Col. 14 </a:t>
          </a:r>
          <a:r>
            <a:rPr lang="en-US" sz="1600" dirty="0"/>
            <a:t>– Enter the date the beneficiary’s liability was written off the accounts receivable (A/R)</a:t>
          </a:r>
        </a:p>
        <a:p>
          <a:pPr>
            <a:lnSpc>
              <a:spcPct val="110000"/>
            </a:lnSpc>
          </a:pPr>
          <a:r>
            <a:rPr lang="en-US" sz="1600" dirty="0"/>
            <a:t>The date may be the same as, or earlier than, the date the account was deemed worthless (written off as a Medicare bad debt)</a:t>
          </a:r>
        </a:p>
      </dgm:t>
    </dgm:pt>
    <dgm:pt modelId="{44AD22B5-33F0-4285-A4BA-D4FD19A5276C}" type="parTrans" cxnId="{FBAFDE8B-40CF-4E17-8790-916E215876F2}">
      <dgm:prSet/>
      <dgm:spPr/>
      <dgm:t>
        <a:bodyPr/>
        <a:lstStyle/>
        <a:p>
          <a:endParaRPr lang="en-US"/>
        </a:p>
      </dgm:t>
    </dgm:pt>
    <dgm:pt modelId="{B677FF60-16B7-451C-AE83-9117CE419995}" type="sibTrans" cxnId="{FBAFDE8B-40CF-4E17-8790-916E215876F2}">
      <dgm:prSet/>
      <dgm:spPr/>
      <dgm:t>
        <a:bodyPr/>
        <a:lstStyle/>
        <a:p>
          <a:endParaRPr lang="en-US"/>
        </a:p>
      </dgm:t>
    </dgm:pt>
    <dgm:pt modelId="{DA5BB3F3-8243-4E68-9E6F-9232BB564713}">
      <dgm:prSet custT="1"/>
      <dgm:spPr/>
      <dgm:t>
        <a:bodyPr/>
        <a:lstStyle/>
        <a:p>
          <a:pPr>
            <a:lnSpc>
              <a:spcPct val="110000"/>
            </a:lnSpc>
          </a:pPr>
          <a:r>
            <a:rPr lang="en-US" sz="1600" b="1" dirty="0"/>
            <a:t>Col. 16 </a:t>
          </a:r>
          <a:r>
            <a:rPr lang="en-US" sz="1600" dirty="0"/>
            <a:t>– Enter the date all collection efforts ceased, both internal and external, including efforts to collect from Medicaid and/or from a state for its cost-sharing liability</a:t>
          </a:r>
        </a:p>
      </dgm:t>
    </dgm:pt>
    <dgm:pt modelId="{3F840C23-7210-47CB-92EB-CA71F3B9937A}" type="parTrans" cxnId="{D273E78D-2F6D-4877-82F0-A74BF93B6635}">
      <dgm:prSet/>
      <dgm:spPr/>
      <dgm:t>
        <a:bodyPr/>
        <a:lstStyle/>
        <a:p>
          <a:endParaRPr lang="en-US"/>
        </a:p>
      </dgm:t>
    </dgm:pt>
    <dgm:pt modelId="{910861A3-3FF6-4FB5-BF03-68DBE9019B7F}" type="sibTrans" cxnId="{D273E78D-2F6D-4877-82F0-A74BF93B6635}">
      <dgm:prSet/>
      <dgm:spPr/>
      <dgm:t>
        <a:bodyPr/>
        <a:lstStyle/>
        <a:p>
          <a:endParaRPr lang="en-US"/>
        </a:p>
      </dgm:t>
    </dgm:pt>
    <dgm:pt modelId="{DB21FB84-23F1-4FBA-87CF-A01AE553270F}">
      <dgm:prSet custT="1"/>
      <dgm:spPr/>
      <dgm:t>
        <a:bodyPr/>
        <a:lstStyle/>
        <a:p>
          <a:pPr>
            <a:lnSpc>
              <a:spcPct val="110000"/>
            </a:lnSpc>
          </a:pPr>
          <a:r>
            <a:rPr lang="en-US" sz="1600" b="1" dirty="0"/>
            <a:t>Col. 17 </a:t>
          </a:r>
          <a:r>
            <a:rPr lang="en-US" sz="1600" dirty="0"/>
            <a:t>– Enter the date the D&amp;C amounts were written off as Medicare bad debt</a:t>
          </a:r>
        </a:p>
        <a:p>
          <a:pPr>
            <a:lnSpc>
              <a:spcPct val="110000"/>
            </a:lnSpc>
          </a:pPr>
          <a:r>
            <a:rPr lang="en-US" sz="1600" dirty="0"/>
            <a:t>i.e., the amount must have been written off as a bad debt against the A/R in the provider’s accounting system; all collection efforts, internal and external, ceased; and a Medicare RA was received from the state</a:t>
          </a:r>
        </a:p>
      </dgm:t>
    </dgm:pt>
    <dgm:pt modelId="{4733F362-D892-4416-8D0E-D753A9879587}" type="parTrans" cxnId="{9E34C564-C0D2-4BBE-83D3-2C10D958F845}">
      <dgm:prSet/>
      <dgm:spPr/>
      <dgm:t>
        <a:bodyPr/>
        <a:lstStyle/>
        <a:p>
          <a:endParaRPr lang="en-US"/>
        </a:p>
      </dgm:t>
    </dgm:pt>
    <dgm:pt modelId="{4F26A8D9-7F0F-46CB-B53D-F706719E6790}" type="sibTrans" cxnId="{9E34C564-C0D2-4BBE-83D3-2C10D958F845}">
      <dgm:prSet/>
      <dgm:spPr/>
      <dgm:t>
        <a:bodyPr/>
        <a:lstStyle/>
        <a:p>
          <a:endParaRPr lang="en-US"/>
        </a:p>
      </dgm:t>
    </dgm:pt>
    <dgm:pt modelId="{7A1547C1-5882-42C8-A642-57D4DBD7D1F3}" type="pres">
      <dgm:prSet presAssocID="{523F8C11-C311-40C1-8ECF-D508E039D503}" presName="vert0" presStyleCnt="0">
        <dgm:presLayoutVars>
          <dgm:dir/>
          <dgm:animOne val="branch"/>
          <dgm:animLvl val="lvl"/>
        </dgm:presLayoutVars>
      </dgm:prSet>
      <dgm:spPr/>
    </dgm:pt>
    <dgm:pt modelId="{ECECD0A1-090D-4D56-B871-33DDA4AFD8CD}" type="pres">
      <dgm:prSet presAssocID="{022A75A3-DEDC-49CE-906A-C4EFF8AF7C9C}" presName="thickLine" presStyleLbl="alignNode1" presStyleIdx="0" presStyleCnt="4"/>
      <dgm:spPr/>
    </dgm:pt>
    <dgm:pt modelId="{2429484D-6B86-40F5-B2EA-E70AC35DB698}" type="pres">
      <dgm:prSet presAssocID="{022A75A3-DEDC-49CE-906A-C4EFF8AF7C9C}" presName="horz1" presStyleCnt="0"/>
      <dgm:spPr/>
    </dgm:pt>
    <dgm:pt modelId="{5AF2668A-916D-482F-8743-3C56F1DD4574}" type="pres">
      <dgm:prSet presAssocID="{022A75A3-DEDC-49CE-906A-C4EFF8AF7C9C}" presName="tx1" presStyleLbl="revTx" presStyleIdx="0" presStyleCnt="4" custScaleY="32529"/>
      <dgm:spPr/>
    </dgm:pt>
    <dgm:pt modelId="{DC72D26D-61EF-44C4-A131-BF3F31376157}" type="pres">
      <dgm:prSet presAssocID="{022A75A3-DEDC-49CE-906A-C4EFF8AF7C9C}" presName="vert1" presStyleCnt="0"/>
      <dgm:spPr/>
    </dgm:pt>
    <dgm:pt modelId="{BAF0BFB6-BE75-48EA-8D68-56EF437E3F16}" type="pres">
      <dgm:prSet presAssocID="{E3EF0A08-9CA0-4442-A4D1-71079082A0AE}" presName="thickLine" presStyleLbl="alignNode1" presStyleIdx="1" presStyleCnt="4"/>
      <dgm:spPr/>
    </dgm:pt>
    <dgm:pt modelId="{26ABE173-0DCD-41B0-A156-C5DEB1B95B37}" type="pres">
      <dgm:prSet presAssocID="{E3EF0A08-9CA0-4442-A4D1-71079082A0AE}" presName="horz1" presStyleCnt="0"/>
      <dgm:spPr/>
    </dgm:pt>
    <dgm:pt modelId="{91627EE6-EAAA-4CA9-AD71-719ACB56541C}" type="pres">
      <dgm:prSet presAssocID="{E3EF0A08-9CA0-4442-A4D1-71079082A0AE}" presName="tx1" presStyleLbl="revTx" presStyleIdx="1" presStyleCnt="4" custScaleY="71504"/>
      <dgm:spPr/>
    </dgm:pt>
    <dgm:pt modelId="{734E6EAE-3A44-4E86-9F26-11142B5520CB}" type="pres">
      <dgm:prSet presAssocID="{E3EF0A08-9CA0-4442-A4D1-71079082A0AE}" presName="vert1" presStyleCnt="0"/>
      <dgm:spPr/>
    </dgm:pt>
    <dgm:pt modelId="{7E50EBA5-38E8-45BD-94ED-4F22354C53B0}" type="pres">
      <dgm:prSet presAssocID="{DA5BB3F3-8243-4E68-9E6F-9232BB564713}" presName="thickLine" presStyleLbl="alignNode1" presStyleIdx="2" presStyleCnt="4"/>
      <dgm:spPr/>
    </dgm:pt>
    <dgm:pt modelId="{43DDDDFE-A7FF-4694-965E-EE2E0EAAD6B7}" type="pres">
      <dgm:prSet presAssocID="{DA5BB3F3-8243-4E68-9E6F-9232BB564713}" presName="horz1" presStyleCnt="0"/>
      <dgm:spPr/>
    </dgm:pt>
    <dgm:pt modelId="{B2FE6C55-B7A2-4066-954E-A421B9887CE8}" type="pres">
      <dgm:prSet presAssocID="{DA5BB3F3-8243-4E68-9E6F-9232BB564713}" presName="tx1" presStyleLbl="revTx" presStyleIdx="2" presStyleCnt="4" custScaleY="45252"/>
      <dgm:spPr/>
    </dgm:pt>
    <dgm:pt modelId="{6E3950D6-00C3-42FE-8FCA-436D8A1E4CC0}" type="pres">
      <dgm:prSet presAssocID="{DA5BB3F3-8243-4E68-9E6F-9232BB564713}" presName="vert1" presStyleCnt="0"/>
      <dgm:spPr/>
    </dgm:pt>
    <dgm:pt modelId="{78BB3C91-2F45-41F1-A8D0-16ECFAED19D8}" type="pres">
      <dgm:prSet presAssocID="{DB21FB84-23F1-4FBA-87CF-A01AE553270F}" presName="thickLine" presStyleLbl="alignNode1" presStyleIdx="3" presStyleCnt="4"/>
      <dgm:spPr/>
    </dgm:pt>
    <dgm:pt modelId="{B8FD633F-D976-4B63-825D-DC05C0CF8DC5}" type="pres">
      <dgm:prSet presAssocID="{DB21FB84-23F1-4FBA-87CF-A01AE553270F}" presName="horz1" presStyleCnt="0"/>
      <dgm:spPr/>
    </dgm:pt>
    <dgm:pt modelId="{6601D20A-6E5F-4425-BE4D-B012792330F3}" type="pres">
      <dgm:prSet presAssocID="{DB21FB84-23F1-4FBA-87CF-A01AE553270F}" presName="tx1" presStyleLbl="revTx" presStyleIdx="3" presStyleCnt="4" custScaleY="85834"/>
      <dgm:spPr/>
    </dgm:pt>
    <dgm:pt modelId="{31679E31-8912-4D11-9610-7E5C06246E2D}" type="pres">
      <dgm:prSet presAssocID="{DB21FB84-23F1-4FBA-87CF-A01AE553270F}" presName="vert1" presStyleCnt="0"/>
      <dgm:spPr/>
    </dgm:pt>
  </dgm:ptLst>
  <dgm:cxnLst>
    <dgm:cxn modelId="{6D12B00C-9C9E-4C73-9B2A-13D1114DA83E}" type="presOf" srcId="{DB21FB84-23F1-4FBA-87CF-A01AE553270F}" destId="{6601D20A-6E5F-4425-BE4D-B012792330F3}" srcOrd="0" destOrd="0" presId="urn:microsoft.com/office/officeart/2008/layout/LinedList"/>
    <dgm:cxn modelId="{21B3E41B-DBD9-423E-A32D-2C9B727CF977}" type="presOf" srcId="{E3EF0A08-9CA0-4442-A4D1-71079082A0AE}" destId="{91627EE6-EAAA-4CA9-AD71-719ACB56541C}" srcOrd="0" destOrd="0" presId="urn:microsoft.com/office/officeart/2008/layout/LinedList"/>
    <dgm:cxn modelId="{8BA2E221-D867-4015-BE4F-360255D79AB1}" type="presOf" srcId="{DA5BB3F3-8243-4E68-9E6F-9232BB564713}" destId="{B2FE6C55-B7A2-4066-954E-A421B9887CE8}" srcOrd="0" destOrd="0" presId="urn:microsoft.com/office/officeart/2008/layout/LinedList"/>
    <dgm:cxn modelId="{9E34C564-C0D2-4BBE-83D3-2C10D958F845}" srcId="{523F8C11-C311-40C1-8ECF-D508E039D503}" destId="{DB21FB84-23F1-4FBA-87CF-A01AE553270F}" srcOrd="3" destOrd="0" parTransId="{4733F362-D892-4416-8D0E-D753A9879587}" sibTransId="{4F26A8D9-7F0F-46CB-B53D-F706719E6790}"/>
    <dgm:cxn modelId="{E17D5E7B-F5D7-48D8-900F-893F7F88C577}" type="presOf" srcId="{523F8C11-C311-40C1-8ECF-D508E039D503}" destId="{7A1547C1-5882-42C8-A642-57D4DBD7D1F3}" srcOrd="0" destOrd="0" presId="urn:microsoft.com/office/officeart/2008/layout/LinedList"/>
    <dgm:cxn modelId="{FBAFDE8B-40CF-4E17-8790-916E215876F2}" srcId="{523F8C11-C311-40C1-8ECF-D508E039D503}" destId="{E3EF0A08-9CA0-4442-A4D1-71079082A0AE}" srcOrd="1" destOrd="0" parTransId="{44AD22B5-33F0-4285-A4BA-D4FD19A5276C}" sibTransId="{B677FF60-16B7-451C-AE83-9117CE419995}"/>
    <dgm:cxn modelId="{D273E78D-2F6D-4877-82F0-A74BF93B6635}" srcId="{523F8C11-C311-40C1-8ECF-D508E039D503}" destId="{DA5BB3F3-8243-4E68-9E6F-9232BB564713}" srcOrd="2" destOrd="0" parTransId="{3F840C23-7210-47CB-92EB-CA71F3B9937A}" sibTransId="{910861A3-3FF6-4FB5-BF03-68DBE9019B7F}"/>
    <dgm:cxn modelId="{85DD82A0-46F1-434E-A57E-29DBFBC8A91A}" srcId="{523F8C11-C311-40C1-8ECF-D508E039D503}" destId="{022A75A3-DEDC-49CE-906A-C4EFF8AF7C9C}" srcOrd="0" destOrd="0" parTransId="{F90E9947-51CC-4543-8611-EABB81F95AEB}" sibTransId="{D0B2E76C-CDFF-43E8-BBEC-D4C9987BF6F2}"/>
    <dgm:cxn modelId="{32FD78EB-F989-4667-AA1C-185534AD642F}" type="presOf" srcId="{022A75A3-DEDC-49CE-906A-C4EFF8AF7C9C}" destId="{5AF2668A-916D-482F-8743-3C56F1DD4574}" srcOrd="0" destOrd="0" presId="urn:microsoft.com/office/officeart/2008/layout/LinedList"/>
    <dgm:cxn modelId="{2E12B403-55B3-4AD4-8F46-C3A8AB1EC75D}" type="presParOf" srcId="{7A1547C1-5882-42C8-A642-57D4DBD7D1F3}" destId="{ECECD0A1-090D-4D56-B871-33DDA4AFD8CD}" srcOrd="0" destOrd="0" presId="urn:microsoft.com/office/officeart/2008/layout/LinedList"/>
    <dgm:cxn modelId="{90A819C3-3C56-4574-B097-C9D5DEB07990}" type="presParOf" srcId="{7A1547C1-5882-42C8-A642-57D4DBD7D1F3}" destId="{2429484D-6B86-40F5-B2EA-E70AC35DB698}" srcOrd="1" destOrd="0" presId="urn:microsoft.com/office/officeart/2008/layout/LinedList"/>
    <dgm:cxn modelId="{0E0381BA-A740-4F6B-9080-37CB7627F27F}" type="presParOf" srcId="{2429484D-6B86-40F5-B2EA-E70AC35DB698}" destId="{5AF2668A-916D-482F-8743-3C56F1DD4574}" srcOrd="0" destOrd="0" presId="urn:microsoft.com/office/officeart/2008/layout/LinedList"/>
    <dgm:cxn modelId="{72B34EED-8644-4483-A21B-3FC10F85350D}" type="presParOf" srcId="{2429484D-6B86-40F5-B2EA-E70AC35DB698}" destId="{DC72D26D-61EF-44C4-A131-BF3F31376157}" srcOrd="1" destOrd="0" presId="urn:microsoft.com/office/officeart/2008/layout/LinedList"/>
    <dgm:cxn modelId="{C7C8FFAE-B230-4ADE-B574-5B50B3EBBD2E}" type="presParOf" srcId="{7A1547C1-5882-42C8-A642-57D4DBD7D1F3}" destId="{BAF0BFB6-BE75-48EA-8D68-56EF437E3F16}" srcOrd="2" destOrd="0" presId="urn:microsoft.com/office/officeart/2008/layout/LinedList"/>
    <dgm:cxn modelId="{8CEBF9ED-8737-497C-A27F-378D06151F58}" type="presParOf" srcId="{7A1547C1-5882-42C8-A642-57D4DBD7D1F3}" destId="{26ABE173-0DCD-41B0-A156-C5DEB1B95B37}" srcOrd="3" destOrd="0" presId="urn:microsoft.com/office/officeart/2008/layout/LinedList"/>
    <dgm:cxn modelId="{C3617A17-CB50-49F2-A7F7-C491F6D52FA8}" type="presParOf" srcId="{26ABE173-0DCD-41B0-A156-C5DEB1B95B37}" destId="{91627EE6-EAAA-4CA9-AD71-719ACB56541C}" srcOrd="0" destOrd="0" presId="urn:microsoft.com/office/officeart/2008/layout/LinedList"/>
    <dgm:cxn modelId="{8DA68E5B-57E8-4509-AE55-40355F32C305}" type="presParOf" srcId="{26ABE173-0DCD-41B0-A156-C5DEB1B95B37}" destId="{734E6EAE-3A44-4E86-9F26-11142B5520CB}" srcOrd="1" destOrd="0" presId="urn:microsoft.com/office/officeart/2008/layout/LinedList"/>
    <dgm:cxn modelId="{F59305CB-739A-4F99-89D8-1FD7E4B47B37}" type="presParOf" srcId="{7A1547C1-5882-42C8-A642-57D4DBD7D1F3}" destId="{7E50EBA5-38E8-45BD-94ED-4F22354C53B0}" srcOrd="4" destOrd="0" presId="urn:microsoft.com/office/officeart/2008/layout/LinedList"/>
    <dgm:cxn modelId="{FDE78FFF-44D5-470C-B5BE-C00D0103026C}" type="presParOf" srcId="{7A1547C1-5882-42C8-A642-57D4DBD7D1F3}" destId="{43DDDDFE-A7FF-4694-965E-EE2E0EAAD6B7}" srcOrd="5" destOrd="0" presId="urn:microsoft.com/office/officeart/2008/layout/LinedList"/>
    <dgm:cxn modelId="{E6A7DD30-6CF2-46B0-B489-140B48D122A3}" type="presParOf" srcId="{43DDDDFE-A7FF-4694-965E-EE2E0EAAD6B7}" destId="{B2FE6C55-B7A2-4066-954E-A421B9887CE8}" srcOrd="0" destOrd="0" presId="urn:microsoft.com/office/officeart/2008/layout/LinedList"/>
    <dgm:cxn modelId="{BE6CB9FA-4214-404B-BE92-87F63226F3F3}" type="presParOf" srcId="{43DDDDFE-A7FF-4694-965E-EE2E0EAAD6B7}" destId="{6E3950D6-00C3-42FE-8FCA-436D8A1E4CC0}" srcOrd="1" destOrd="0" presId="urn:microsoft.com/office/officeart/2008/layout/LinedList"/>
    <dgm:cxn modelId="{233B96CB-2E01-4CBE-A8E9-E7006DED9C30}" type="presParOf" srcId="{7A1547C1-5882-42C8-A642-57D4DBD7D1F3}" destId="{78BB3C91-2F45-41F1-A8D0-16ECFAED19D8}" srcOrd="6" destOrd="0" presId="urn:microsoft.com/office/officeart/2008/layout/LinedList"/>
    <dgm:cxn modelId="{B080B3D0-5C4F-4B6D-9EE2-3A9F2DAB2B4D}" type="presParOf" srcId="{7A1547C1-5882-42C8-A642-57D4DBD7D1F3}" destId="{B8FD633F-D976-4B63-825D-DC05C0CF8DC5}" srcOrd="7" destOrd="0" presId="urn:microsoft.com/office/officeart/2008/layout/LinedList"/>
    <dgm:cxn modelId="{C5A807C6-DF8B-4222-AE67-5277FD8FA526}" type="presParOf" srcId="{B8FD633F-D976-4B63-825D-DC05C0CF8DC5}" destId="{6601D20A-6E5F-4425-BE4D-B012792330F3}" srcOrd="0" destOrd="0" presId="urn:microsoft.com/office/officeart/2008/layout/LinedList"/>
    <dgm:cxn modelId="{63D89EF0-606E-4BEE-BE05-B3D45B1A196C}" type="presParOf" srcId="{B8FD633F-D976-4B63-825D-DC05C0CF8DC5}" destId="{31679E31-8912-4D11-9610-7E5C06246E2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23F8C11-C311-40C1-8ECF-D508E039D503}" type="doc">
      <dgm:prSet loTypeId="urn:microsoft.com/office/officeart/2005/8/layout/default" loCatId="list" qsTypeId="urn:microsoft.com/office/officeart/2005/8/quickstyle/3d4" qsCatId="3D" csTypeId="urn:microsoft.com/office/officeart/2005/8/colors/accent0_1" csCatId="mainScheme" phldr="1"/>
      <dgm:spPr/>
      <dgm:t>
        <a:bodyPr/>
        <a:lstStyle/>
        <a:p>
          <a:endParaRPr lang="en-US"/>
        </a:p>
      </dgm:t>
    </dgm:pt>
    <dgm:pt modelId="{32DEDADC-411F-4626-B311-182687F3F9F7}">
      <dgm:prSet phldrT="[Text]" custT="1"/>
      <dgm:spPr/>
      <dgm:t>
        <a:bodyPr/>
        <a:lstStyle/>
        <a:p>
          <a:pPr>
            <a:lnSpc>
              <a:spcPct val="110000"/>
            </a:lnSpc>
            <a:spcAft>
              <a:spcPts val="300"/>
            </a:spcAft>
          </a:pPr>
          <a:r>
            <a:rPr lang="en-US" sz="1500" b="1" dirty="0"/>
            <a:t>TEFRA Adj Amts and Date </a:t>
          </a:r>
        </a:p>
        <a:p>
          <a:pPr>
            <a:lnSpc>
              <a:spcPct val="110000"/>
            </a:lnSpc>
            <a:spcAft>
              <a:spcPts val="300"/>
            </a:spcAft>
          </a:pPr>
          <a:r>
            <a:rPr lang="en-US" sz="1500" b="1" dirty="0"/>
            <a:t>WS S-2 Lines 88 &amp; 89 </a:t>
          </a:r>
        </a:p>
        <a:p>
          <a:pPr>
            <a:lnSpc>
              <a:spcPct val="110000"/>
            </a:lnSpc>
            <a:spcAft>
              <a:spcPts val="300"/>
            </a:spcAft>
          </a:pPr>
          <a:r>
            <a:rPr lang="en-US" sz="1500" b="1" dirty="0"/>
            <a:t>WS D-1 Line 55.01</a:t>
          </a:r>
        </a:p>
      </dgm:t>
    </dgm:pt>
    <dgm:pt modelId="{A052AE30-C0E9-43D0-9F92-EF7CE602A4E1}" type="parTrans" cxnId="{F09F9195-26E1-441D-BC91-231BD8861D7B}">
      <dgm:prSet/>
      <dgm:spPr/>
      <dgm:t>
        <a:bodyPr/>
        <a:lstStyle/>
        <a:p>
          <a:endParaRPr lang="en-US"/>
        </a:p>
      </dgm:t>
    </dgm:pt>
    <dgm:pt modelId="{64935DC9-1783-4D44-837F-CE1A51D2992A}" type="sibTrans" cxnId="{F09F9195-26E1-441D-BC91-231BD8861D7B}">
      <dgm:prSet/>
      <dgm:spPr/>
      <dgm:t>
        <a:bodyPr/>
        <a:lstStyle/>
        <a:p>
          <a:endParaRPr lang="en-US"/>
        </a:p>
      </dgm:t>
    </dgm:pt>
    <dgm:pt modelId="{CDAA5910-1483-45B5-8BA2-3547E3A80166}">
      <dgm:prSet phldrT="[Text]" custT="1"/>
      <dgm:spPr/>
      <dgm:t>
        <a:bodyPr/>
        <a:lstStyle/>
        <a:p>
          <a:pPr>
            <a:lnSpc>
              <a:spcPct val="110000"/>
            </a:lnSpc>
            <a:spcAft>
              <a:spcPts val="300"/>
            </a:spcAft>
          </a:pPr>
          <a:r>
            <a:rPr lang="en-US" sz="1500" b="1"/>
            <a:t>Purch. Admin Services</a:t>
          </a:r>
        </a:p>
        <a:p>
          <a:pPr>
            <a:lnSpc>
              <a:spcPct val="110000"/>
            </a:lnSpc>
            <a:spcAft>
              <a:spcPct val="35000"/>
            </a:spcAft>
          </a:pPr>
          <a:r>
            <a:rPr lang="en-US" sz="1500" b="1"/>
            <a:t>WS S-2 Line 123</a:t>
          </a:r>
          <a:endParaRPr lang="en-US" sz="1500" b="1" dirty="0"/>
        </a:p>
      </dgm:t>
    </dgm:pt>
    <dgm:pt modelId="{BB51517E-3D74-4ABB-A517-0E400A55FD2B}" type="parTrans" cxnId="{66F01415-6AD4-44B0-AE49-9A003B7F203C}">
      <dgm:prSet/>
      <dgm:spPr/>
      <dgm:t>
        <a:bodyPr/>
        <a:lstStyle/>
        <a:p>
          <a:endParaRPr lang="en-US"/>
        </a:p>
      </dgm:t>
    </dgm:pt>
    <dgm:pt modelId="{278D30F1-A382-44FC-BC1E-0268099739AC}" type="sibTrans" cxnId="{66F01415-6AD4-44B0-AE49-9A003B7F203C}">
      <dgm:prSet/>
      <dgm:spPr/>
      <dgm:t>
        <a:bodyPr/>
        <a:lstStyle/>
        <a:p>
          <a:endParaRPr lang="en-US"/>
        </a:p>
      </dgm:t>
    </dgm:pt>
    <dgm:pt modelId="{ECB8B6A6-DE7F-4702-9FE3-A6C92431D247}">
      <dgm:prSet phldrT="[Text]" custT="1"/>
      <dgm:spPr/>
      <dgm:t>
        <a:bodyPr/>
        <a:lstStyle/>
        <a:p>
          <a:pPr>
            <a:lnSpc>
              <a:spcPct val="110000"/>
            </a:lnSpc>
            <a:spcAft>
              <a:spcPts val="600"/>
            </a:spcAft>
          </a:pPr>
          <a:r>
            <a:rPr lang="en-US" sz="1400" i="1"/>
            <a:t>Comment to CMS </a:t>
          </a:r>
          <a:r>
            <a:rPr lang="en-US" sz="1400"/>
            <a:t>– If applicable and available, the MAC provide the hospital the TEFRA adjustment date  </a:t>
          </a:r>
          <a:endParaRPr lang="en-US" sz="1400" b="1" dirty="0"/>
        </a:p>
      </dgm:t>
    </dgm:pt>
    <dgm:pt modelId="{876E1C0D-2EE2-4E1C-B1A5-838CC266992D}" type="parTrans" cxnId="{06A0B250-8158-453E-A18B-EC47C564B8B3}">
      <dgm:prSet/>
      <dgm:spPr/>
      <dgm:t>
        <a:bodyPr/>
        <a:lstStyle/>
        <a:p>
          <a:endParaRPr lang="en-US"/>
        </a:p>
      </dgm:t>
    </dgm:pt>
    <dgm:pt modelId="{F83A0A64-EB19-4D59-895F-4FFE839FE6D4}" type="sibTrans" cxnId="{06A0B250-8158-453E-A18B-EC47C564B8B3}">
      <dgm:prSet/>
      <dgm:spPr/>
      <dgm:t>
        <a:bodyPr/>
        <a:lstStyle/>
        <a:p>
          <a:endParaRPr lang="en-US"/>
        </a:p>
      </dgm:t>
    </dgm:pt>
    <dgm:pt modelId="{BF657A39-0196-4DC4-A0D5-AF99D650D542}">
      <dgm:prSet phldrT="[Text]" custT="1"/>
      <dgm:spPr/>
      <dgm:t>
        <a:bodyPr/>
        <a:lstStyle/>
        <a:p>
          <a:pPr>
            <a:lnSpc>
              <a:spcPct val="110000"/>
            </a:lnSpc>
            <a:spcAft>
              <a:spcPts val="600"/>
            </a:spcAft>
          </a:pPr>
          <a:r>
            <a:rPr lang="en-US" sz="1400" b="0" i="1" dirty="0"/>
            <a:t>Comment to CMS </a:t>
          </a:r>
          <a:r>
            <a:rPr lang="en-US" sz="1400" b="0" dirty="0"/>
            <a:t>– Do not require hospitals to denote if &gt; 50% of prof. expenses are purchased from an unrelated organization outside the main hospital’s market area </a:t>
          </a:r>
        </a:p>
      </dgm:t>
    </dgm:pt>
    <dgm:pt modelId="{9C11E648-1952-4BEE-A924-2F633C8DA58C}" type="parTrans" cxnId="{15089A49-40EF-4CD2-B983-A23E763D39AD}">
      <dgm:prSet/>
      <dgm:spPr/>
      <dgm:t>
        <a:bodyPr/>
        <a:lstStyle/>
        <a:p>
          <a:endParaRPr lang="en-US"/>
        </a:p>
      </dgm:t>
    </dgm:pt>
    <dgm:pt modelId="{203C21DC-2F34-4697-B5FA-F3AF1EF43953}" type="sibTrans" cxnId="{15089A49-40EF-4CD2-B983-A23E763D39AD}">
      <dgm:prSet/>
      <dgm:spPr/>
      <dgm:t>
        <a:bodyPr/>
        <a:lstStyle/>
        <a:p>
          <a:endParaRPr lang="en-US"/>
        </a:p>
      </dgm:t>
    </dgm:pt>
    <dgm:pt modelId="{A5ED7FC8-9A94-4CA5-9818-2F4481C9E708}">
      <dgm:prSet phldrT="[Text]" custT="1"/>
      <dgm:spPr/>
      <dgm:t>
        <a:bodyPr/>
        <a:lstStyle/>
        <a:p>
          <a:pPr>
            <a:lnSpc>
              <a:spcPct val="110000"/>
            </a:lnSpc>
            <a:spcAft>
              <a:spcPts val="300"/>
            </a:spcAft>
          </a:pPr>
          <a:r>
            <a:rPr lang="en-US" sz="1500" b="1"/>
            <a:t>COVID-19 Temporary Beds and Days</a:t>
          </a:r>
        </a:p>
        <a:p>
          <a:pPr>
            <a:lnSpc>
              <a:spcPct val="110000"/>
            </a:lnSpc>
            <a:spcAft>
              <a:spcPts val="300"/>
            </a:spcAft>
          </a:pPr>
          <a:r>
            <a:rPr lang="en-US" sz="1500" b="1"/>
            <a:t>WS S-3 PT. I Line 34</a:t>
          </a:r>
          <a:endParaRPr lang="en-US" sz="1500" b="1" dirty="0"/>
        </a:p>
      </dgm:t>
    </dgm:pt>
    <dgm:pt modelId="{DC4C7820-F8ED-4988-9697-E355D623EA9D}" type="parTrans" cxnId="{ED01F9AE-87F0-48A6-940C-632C5F4D9301}">
      <dgm:prSet/>
      <dgm:spPr/>
      <dgm:t>
        <a:bodyPr/>
        <a:lstStyle/>
        <a:p>
          <a:endParaRPr lang="en-US"/>
        </a:p>
      </dgm:t>
    </dgm:pt>
    <dgm:pt modelId="{CDB1B657-A6E8-48B0-A134-BC4DFA7F96DB}" type="sibTrans" cxnId="{ED01F9AE-87F0-48A6-940C-632C5F4D9301}">
      <dgm:prSet/>
      <dgm:spPr/>
      <dgm:t>
        <a:bodyPr/>
        <a:lstStyle/>
        <a:p>
          <a:endParaRPr lang="en-US"/>
        </a:p>
      </dgm:t>
    </dgm:pt>
    <dgm:pt modelId="{9BA71216-B7C9-435B-B96D-ED8CF7D337B6}">
      <dgm:prSet phldrT="[Text]" custT="1"/>
      <dgm:spPr/>
      <dgm:t>
        <a:bodyPr/>
        <a:lstStyle/>
        <a:p>
          <a:pPr>
            <a:lnSpc>
              <a:spcPct val="110000"/>
            </a:lnSpc>
            <a:spcAft>
              <a:spcPts val="300"/>
            </a:spcAft>
          </a:pPr>
          <a:r>
            <a:rPr lang="en-US" sz="1600" b="1"/>
            <a:t>Outlier Recon. Tentative Settlement</a:t>
          </a:r>
        </a:p>
        <a:p>
          <a:pPr>
            <a:lnSpc>
              <a:spcPct val="110000"/>
            </a:lnSpc>
            <a:spcAft>
              <a:spcPts val="300"/>
            </a:spcAft>
          </a:pPr>
          <a:r>
            <a:rPr lang="en-US" sz="1600" b="1"/>
            <a:t>WS E-5</a:t>
          </a:r>
          <a:endParaRPr lang="en-US" sz="1600" b="1" dirty="0"/>
        </a:p>
      </dgm:t>
    </dgm:pt>
    <dgm:pt modelId="{E6A86104-5614-4554-9BD7-D28BD67CCBAC}" type="parTrans" cxnId="{50AA9624-F058-4556-AC9F-120A5C344921}">
      <dgm:prSet/>
      <dgm:spPr/>
      <dgm:t>
        <a:bodyPr/>
        <a:lstStyle/>
        <a:p>
          <a:endParaRPr lang="en-US"/>
        </a:p>
      </dgm:t>
    </dgm:pt>
    <dgm:pt modelId="{FF5ED503-009D-45C7-A519-CD62AC778BDF}" type="sibTrans" cxnId="{50AA9624-F058-4556-AC9F-120A5C344921}">
      <dgm:prSet/>
      <dgm:spPr/>
      <dgm:t>
        <a:bodyPr/>
        <a:lstStyle/>
        <a:p>
          <a:endParaRPr lang="en-US"/>
        </a:p>
      </dgm:t>
    </dgm:pt>
    <dgm:pt modelId="{E05F5625-9B84-4D31-BC68-262AAE5E7D48}">
      <dgm:prSet phldrT="[Text]" custT="1"/>
      <dgm:spPr/>
      <dgm:t>
        <a:bodyPr/>
        <a:lstStyle/>
        <a:p>
          <a:pPr>
            <a:lnSpc>
              <a:spcPct val="110000"/>
            </a:lnSpc>
            <a:spcAft>
              <a:spcPts val="600"/>
            </a:spcAft>
          </a:pPr>
          <a:r>
            <a:rPr lang="en-US" sz="1400" b="0"/>
            <a:t>Effective for reporting starting March 1, 2020</a:t>
          </a:r>
          <a:endParaRPr lang="en-US" sz="1400" b="0" dirty="0"/>
        </a:p>
      </dgm:t>
    </dgm:pt>
    <dgm:pt modelId="{A066C6FC-BF04-439D-AB99-2A031FD6D91F}" type="parTrans" cxnId="{03FB1A9D-5939-4939-95A1-EF6F31E06F46}">
      <dgm:prSet/>
      <dgm:spPr/>
      <dgm:t>
        <a:bodyPr/>
        <a:lstStyle/>
        <a:p>
          <a:endParaRPr lang="en-US"/>
        </a:p>
      </dgm:t>
    </dgm:pt>
    <dgm:pt modelId="{E362721F-7925-44F5-B065-8CCEB33BA055}" type="sibTrans" cxnId="{03FB1A9D-5939-4939-95A1-EF6F31E06F46}">
      <dgm:prSet/>
      <dgm:spPr/>
      <dgm:t>
        <a:bodyPr/>
        <a:lstStyle/>
        <a:p>
          <a:endParaRPr lang="en-US"/>
        </a:p>
      </dgm:t>
    </dgm:pt>
    <dgm:pt modelId="{694F684B-F534-4A93-AFB2-BC9A7D2CCACA}">
      <dgm:prSet phldrT="[Text]" custT="1"/>
      <dgm:spPr/>
      <dgm:t>
        <a:bodyPr/>
        <a:lstStyle/>
        <a:p>
          <a:pPr>
            <a:lnSpc>
              <a:spcPct val="110000"/>
            </a:lnSpc>
            <a:spcAft>
              <a:spcPts val="600"/>
            </a:spcAft>
          </a:pPr>
          <a:r>
            <a:rPr lang="en-US" sz="1400" b="0"/>
            <a:t>COVID-19 temporary bed days available are Excluded from beds on WS E Pt. A, Line 4 – Important for proper Graduate Indirect Medical Education (IME) payments  </a:t>
          </a:r>
          <a:endParaRPr lang="en-US" sz="1400" b="0" dirty="0"/>
        </a:p>
      </dgm:t>
    </dgm:pt>
    <dgm:pt modelId="{1C40144F-3265-4C22-A0B5-09E91E69F33E}" type="parTrans" cxnId="{06D271A4-7583-4859-8941-2A6E6ADCE0E9}">
      <dgm:prSet/>
      <dgm:spPr/>
      <dgm:t>
        <a:bodyPr/>
        <a:lstStyle/>
        <a:p>
          <a:endParaRPr lang="en-US"/>
        </a:p>
      </dgm:t>
    </dgm:pt>
    <dgm:pt modelId="{3AEE5063-D36C-4F92-B702-2EDD2FD3C3CC}" type="sibTrans" cxnId="{06D271A4-7583-4859-8941-2A6E6ADCE0E9}">
      <dgm:prSet/>
      <dgm:spPr/>
      <dgm:t>
        <a:bodyPr/>
        <a:lstStyle/>
        <a:p>
          <a:endParaRPr lang="en-US"/>
        </a:p>
      </dgm:t>
    </dgm:pt>
    <dgm:pt modelId="{02C4640D-7DF0-4A2C-8E37-D1D13374E429}">
      <dgm:prSet phldrT="[Text]" custT="1"/>
      <dgm:spPr/>
      <dgm:t>
        <a:bodyPr/>
        <a:lstStyle/>
        <a:p>
          <a:pPr>
            <a:lnSpc>
              <a:spcPct val="110000"/>
            </a:lnSpc>
            <a:spcAft>
              <a:spcPts val="600"/>
            </a:spcAft>
          </a:pPr>
          <a:r>
            <a:rPr lang="en-US" sz="1400" b="0"/>
            <a:t>Cost reporting periods beginning on or after October 1, 2020.</a:t>
          </a:r>
          <a:endParaRPr lang="en-US" sz="1400" b="0" dirty="0"/>
        </a:p>
      </dgm:t>
    </dgm:pt>
    <dgm:pt modelId="{53BF9B8E-41AE-40F0-A066-2F25BFA2D158}" type="parTrans" cxnId="{EEA625BD-649E-4A50-A229-E965F7AD0A1F}">
      <dgm:prSet/>
      <dgm:spPr/>
      <dgm:t>
        <a:bodyPr/>
        <a:lstStyle/>
        <a:p>
          <a:endParaRPr lang="en-US"/>
        </a:p>
      </dgm:t>
    </dgm:pt>
    <dgm:pt modelId="{2D2BDFFC-5806-4A97-90D8-8AAF2C5651C8}" type="sibTrans" cxnId="{EEA625BD-649E-4A50-A229-E965F7AD0A1F}">
      <dgm:prSet/>
      <dgm:spPr/>
      <dgm:t>
        <a:bodyPr/>
        <a:lstStyle/>
        <a:p>
          <a:endParaRPr lang="en-US"/>
        </a:p>
      </dgm:t>
    </dgm:pt>
    <dgm:pt modelId="{1BAD69D0-BB50-4089-9642-431488FE1126}">
      <dgm:prSet phldrT="[Text]" custT="1"/>
      <dgm:spPr/>
      <dgm:t>
        <a:bodyPr/>
        <a:lstStyle/>
        <a:p>
          <a:pPr>
            <a:lnSpc>
              <a:spcPct val="110000"/>
            </a:lnSpc>
            <a:spcAft>
              <a:spcPts val="600"/>
            </a:spcAft>
          </a:pPr>
          <a:r>
            <a:rPr lang="en-US" sz="1400" b="0"/>
            <a:t>MAC use only</a:t>
          </a:r>
          <a:endParaRPr lang="en-US" sz="1400" b="0" dirty="0"/>
        </a:p>
      </dgm:t>
    </dgm:pt>
    <dgm:pt modelId="{F2836432-2E4A-4C3D-B0A5-420BE6A5486C}" type="parTrans" cxnId="{DF459A22-B1F8-407C-9EEA-F350FA7918F6}">
      <dgm:prSet/>
      <dgm:spPr/>
      <dgm:t>
        <a:bodyPr/>
        <a:lstStyle/>
        <a:p>
          <a:endParaRPr lang="en-US"/>
        </a:p>
      </dgm:t>
    </dgm:pt>
    <dgm:pt modelId="{FC6D832D-F868-4E8F-9C87-5909C49B679A}" type="sibTrans" cxnId="{DF459A22-B1F8-407C-9EEA-F350FA7918F6}">
      <dgm:prSet/>
      <dgm:spPr/>
      <dgm:t>
        <a:bodyPr/>
        <a:lstStyle/>
        <a:p>
          <a:endParaRPr lang="en-US"/>
        </a:p>
      </dgm:t>
    </dgm:pt>
    <dgm:pt modelId="{E9E7B6E2-A90B-4B80-A798-7AC8F274A40F}">
      <dgm:prSet phldrT="[Text]" custT="1"/>
      <dgm:spPr/>
      <dgm:t>
        <a:bodyPr/>
        <a:lstStyle/>
        <a:p>
          <a:pPr>
            <a:lnSpc>
              <a:spcPct val="110000"/>
            </a:lnSpc>
            <a:spcAft>
              <a:spcPts val="300"/>
            </a:spcAft>
          </a:pPr>
          <a:r>
            <a:rPr lang="en-US" sz="1600" b="1"/>
            <a:t>Medicare Opioid Costs</a:t>
          </a:r>
        </a:p>
        <a:p>
          <a:pPr>
            <a:lnSpc>
              <a:spcPct val="110000"/>
            </a:lnSpc>
            <a:spcAft>
              <a:spcPts val="300"/>
            </a:spcAft>
          </a:pPr>
          <a:r>
            <a:rPr lang="en-US" sz="1600" b="1"/>
            <a:t>WS A Line 102</a:t>
          </a:r>
          <a:endParaRPr lang="en-US" sz="1600" b="1" dirty="0"/>
        </a:p>
      </dgm:t>
    </dgm:pt>
    <dgm:pt modelId="{DDA3928F-6766-4F30-B19E-BE7C38DEC7D4}" type="parTrans" cxnId="{76E642BA-A45B-4231-B380-091F63A91937}">
      <dgm:prSet/>
      <dgm:spPr/>
      <dgm:t>
        <a:bodyPr/>
        <a:lstStyle/>
        <a:p>
          <a:endParaRPr lang="en-US"/>
        </a:p>
      </dgm:t>
    </dgm:pt>
    <dgm:pt modelId="{70DD5DC3-01B7-4F6D-8012-B0ECAF58D91C}" type="sibTrans" cxnId="{76E642BA-A45B-4231-B380-091F63A91937}">
      <dgm:prSet/>
      <dgm:spPr/>
      <dgm:t>
        <a:bodyPr/>
        <a:lstStyle/>
        <a:p>
          <a:endParaRPr lang="en-US"/>
        </a:p>
      </dgm:t>
    </dgm:pt>
    <dgm:pt modelId="{FD216E7F-6BA8-47D4-8B31-9B401542E339}">
      <dgm:prSet phldrT="[Text]" custT="1"/>
      <dgm:spPr/>
      <dgm:t>
        <a:bodyPr/>
        <a:lstStyle/>
        <a:p>
          <a:pPr>
            <a:lnSpc>
              <a:spcPct val="110000"/>
            </a:lnSpc>
            <a:spcAft>
              <a:spcPts val="300"/>
            </a:spcAft>
          </a:pPr>
          <a:r>
            <a:rPr lang="en-US" sz="1400" b="0" dirty="0"/>
            <a:t>Cost reporting periods ending on or after January 1, 2022.</a:t>
          </a:r>
        </a:p>
        <a:p>
          <a:pPr>
            <a:lnSpc>
              <a:spcPct val="110000"/>
            </a:lnSpc>
            <a:spcAft>
              <a:spcPts val="300"/>
            </a:spcAft>
          </a:pPr>
          <a:r>
            <a:rPr lang="en-US" sz="1400" b="0" dirty="0"/>
            <a:t>CMS Pub. 100-02, Medicare Benefit Policy Manual, chapter 17</a:t>
          </a:r>
        </a:p>
      </dgm:t>
    </dgm:pt>
    <dgm:pt modelId="{F4753F6E-8786-4C81-9F67-AF0C8C98502D}" type="parTrans" cxnId="{18316FAA-90C1-4CD9-A786-7257DAADD0E0}">
      <dgm:prSet/>
      <dgm:spPr/>
      <dgm:t>
        <a:bodyPr/>
        <a:lstStyle/>
        <a:p>
          <a:endParaRPr lang="en-US"/>
        </a:p>
      </dgm:t>
    </dgm:pt>
    <dgm:pt modelId="{208321F1-C3CA-485F-A21E-CDC69CCACAB3}" type="sibTrans" cxnId="{18316FAA-90C1-4CD9-A786-7257DAADD0E0}">
      <dgm:prSet/>
      <dgm:spPr/>
      <dgm:t>
        <a:bodyPr/>
        <a:lstStyle/>
        <a:p>
          <a:endParaRPr lang="en-US"/>
        </a:p>
      </dgm:t>
    </dgm:pt>
    <dgm:pt modelId="{266BA3B8-9B4A-4C00-B7ED-C039621BF8F4}" type="pres">
      <dgm:prSet presAssocID="{523F8C11-C311-40C1-8ECF-D508E039D503}" presName="diagram" presStyleCnt="0">
        <dgm:presLayoutVars>
          <dgm:dir/>
          <dgm:resizeHandles val="exact"/>
        </dgm:presLayoutVars>
      </dgm:prSet>
      <dgm:spPr/>
    </dgm:pt>
    <dgm:pt modelId="{FA098789-A9A6-4087-BDFF-B87E3DFEA324}" type="pres">
      <dgm:prSet presAssocID="{32DEDADC-411F-4626-B311-182687F3F9F7}" presName="node" presStyleLbl="node1" presStyleIdx="0" presStyleCnt="5" custScaleY="116188" custLinFactNeighborY="-19826">
        <dgm:presLayoutVars>
          <dgm:bulletEnabled val="1"/>
        </dgm:presLayoutVars>
      </dgm:prSet>
      <dgm:spPr/>
    </dgm:pt>
    <dgm:pt modelId="{BC4A36E2-195F-46BC-9EC5-3609565E7DB5}" type="pres">
      <dgm:prSet presAssocID="{64935DC9-1783-4D44-837F-CE1A51D2992A}" presName="sibTrans" presStyleCnt="0"/>
      <dgm:spPr/>
    </dgm:pt>
    <dgm:pt modelId="{6D57659A-25E3-4B68-99A0-99BF6D3F78B4}" type="pres">
      <dgm:prSet presAssocID="{CDAA5910-1483-45B5-8BA2-3547E3A80166}" presName="node" presStyleLbl="node1" presStyleIdx="1" presStyleCnt="5" custScaleY="116188" custLinFactNeighborY="-19826">
        <dgm:presLayoutVars>
          <dgm:bulletEnabled val="1"/>
        </dgm:presLayoutVars>
      </dgm:prSet>
      <dgm:spPr/>
    </dgm:pt>
    <dgm:pt modelId="{CA5DE393-7AD4-4724-9D9B-FAEB24B2E9F6}" type="pres">
      <dgm:prSet presAssocID="{278D30F1-A382-44FC-BC1E-0268099739AC}" presName="sibTrans" presStyleCnt="0"/>
      <dgm:spPr/>
    </dgm:pt>
    <dgm:pt modelId="{65DE6D6E-D5D6-490E-A1C4-42AC74A3D887}" type="pres">
      <dgm:prSet presAssocID="{A5ED7FC8-9A94-4CA5-9818-2F4481C9E708}" presName="node" presStyleLbl="node1" presStyleIdx="2" presStyleCnt="5" custScaleY="116188" custLinFactNeighborY="-19826">
        <dgm:presLayoutVars>
          <dgm:bulletEnabled val="1"/>
        </dgm:presLayoutVars>
      </dgm:prSet>
      <dgm:spPr/>
    </dgm:pt>
    <dgm:pt modelId="{2348D3B2-332E-47A4-8338-3E196B3E91B1}" type="pres">
      <dgm:prSet presAssocID="{CDB1B657-A6E8-48B0-A134-BC4DFA7F96DB}" presName="sibTrans" presStyleCnt="0"/>
      <dgm:spPr/>
    </dgm:pt>
    <dgm:pt modelId="{C90DDC58-C419-485A-90D1-A3230F5859EA}" type="pres">
      <dgm:prSet presAssocID="{E9E7B6E2-A90B-4B80-A798-7AC8F274A40F}" presName="node" presStyleLbl="node1" presStyleIdx="3" presStyleCnt="5" custLinFactNeighborX="293" custLinFactNeighborY="-14159">
        <dgm:presLayoutVars>
          <dgm:bulletEnabled val="1"/>
        </dgm:presLayoutVars>
      </dgm:prSet>
      <dgm:spPr/>
    </dgm:pt>
    <dgm:pt modelId="{8A0F310C-71A5-46F2-B593-62A77889A072}" type="pres">
      <dgm:prSet presAssocID="{70DD5DC3-01B7-4F6D-8012-B0ECAF58D91C}" presName="sibTrans" presStyleCnt="0"/>
      <dgm:spPr/>
    </dgm:pt>
    <dgm:pt modelId="{D2F64562-8C24-47AA-ACAF-D0BC0F9B1E87}" type="pres">
      <dgm:prSet presAssocID="{9BA71216-B7C9-435B-B96D-ED8CF7D337B6}" presName="node" presStyleLbl="node1" presStyleIdx="4" presStyleCnt="5" custLinFactNeighborX="293" custLinFactNeighborY="-14159">
        <dgm:presLayoutVars>
          <dgm:bulletEnabled val="1"/>
        </dgm:presLayoutVars>
      </dgm:prSet>
      <dgm:spPr/>
    </dgm:pt>
  </dgm:ptLst>
  <dgm:cxnLst>
    <dgm:cxn modelId="{B4BF6C11-5831-4C69-BFAB-5A6606345C5E}" type="presOf" srcId="{9BA71216-B7C9-435B-B96D-ED8CF7D337B6}" destId="{D2F64562-8C24-47AA-ACAF-D0BC0F9B1E87}" srcOrd="0" destOrd="0" presId="urn:microsoft.com/office/officeart/2005/8/layout/default"/>
    <dgm:cxn modelId="{66F01415-6AD4-44B0-AE49-9A003B7F203C}" srcId="{523F8C11-C311-40C1-8ECF-D508E039D503}" destId="{CDAA5910-1483-45B5-8BA2-3547E3A80166}" srcOrd="1" destOrd="0" parTransId="{BB51517E-3D74-4ABB-A517-0E400A55FD2B}" sibTransId="{278D30F1-A382-44FC-BC1E-0268099739AC}"/>
    <dgm:cxn modelId="{2E9D801E-1275-414C-ABED-E46EBB20A086}" type="presOf" srcId="{BF657A39-0196-4DC4-A0D5-AF99D650D542}" destId="{6D57659A-25E3-4B68-99A0-99BF6D3F78B4}" srcOrd="0" destOrd="1" presId="urn:microsoft.com/office/officeart/2005/8/layout/default"/>
    <dgm:cxn modelId="{04C45D1F-C2B5-40EC-9530-FBB6C3679AAC}" type="presOf" srcId="{CDAA5910-1483-45B5-8BA2-3547E3A80166}" destId="{6D57659A-25E3-4B68-99A0-99BF6D3F78B4}" srcOrd="0" destOrd="0" presId="urn:microsoft.com/office/officeart/2005/8/layout/default"/>
    <dgm:cxn modelId="{DF459A22-B1F8-407C-9EEA-F350FA7918F6}" srcId="{9BA71216-B7C9-435B-B96D-ED8CF7D337B6}" destId="{1BAD69D0-BB50-4089-9642-431488FE1126}" srcOrd="0" destOrd="0" parTransId="{F2836432-2E4A-4C3D-B0A5-420BE6A5486C}" sibTransId="{FC6D832D-F868-4E8F-9C87-5909C49B679A}"/>
    <dgm:cxn modelId="{DE43C223-F7CD-40B3-BD0A-96601E7AB5FA}" type="presOf" srcId="{FD216E7F-6BA8-47D4-8B31-9B401542E339}" destId="{C90DDC58-C419-485A-90D1-A3230F5859EA}" srcOrd="0" destOrd="1" presId="urn:microsoft.com/office/officeart/2005/8/layout/default"/>
    <dgm:cxn modelId="{50AA9624-F058-4556-AC9F-120A5C344921}" srcId="{523F8C11-C311-40C1-8ECF-D508E039D503}" destId="{9BA71216-B7C9-435B-B96D-ED8CF7D337B6}" srcOrd="4" destOrd="0" parTransId="{E6A86104-5614-4554-9BD7-D28BD67CCBAC}" sibTransId="{FF5ED503-009D-45C7-A519-CD62AC778BDF}"/>
    <dgm:cxn modelId="{1C763725-47D8-4C7E-87EC-292C491F2D0F}" type="presOf" srcId="{694F684B-F534-4A93-AFB2-BC9A7D2CCACA}" destId="{65DE6D6E-D5D6-490E-A1C4-42AC74A3D887}" srcOrd="0" destOrd="2" presId="urn:microsoft.com/office/officeart/2005/8/layout/default"/>
    <dgm:cxn modelId="{15089A49-40EF-4CD2-B983-A23E763D39AD}" srcId="{CDAA5910-1483-45B5-8BA2-3547E3A80166}" destId="{BF657A39-0196-4DC4-A0D5-AF99D650D542}" srcOrd="0" destOrd="0" parTransId="{9C11E648-1952-4BEE-A924-2F633C8DA58C}" sibTransId="{203C21DC-2F34-4697-B5FA-F3AF1EF43953}"/>
    <dgm:cxn modelId="{1D570A50-51E9-43D3-A685-E987E540E3EE}" type="presOf" srcId="{ECB8B6A6-DE7F-4702-9FE3-A6C92431D247}" destId="{FA098789-A9A6-4087-BDFF-B87E3DFEA324}" srcOrd="0" destOrd="1" presId="urn:microsoft.com/office/officeart/2005/8/layout/default"/>
    <dgm:cxn modelId="{06A0B250-8158-453E-A18B-EC47C564B8B3}" srcId="{32DEDADC-411F-4626-B311-182687F3F9F7}" destId="{ECB8B6A6-DE7F-4702-9FE3-A6C92431D247}" srcOrd="0" destOrd="0" parTransId="{876E1C0D-2EE2-4E1C-B1A5-838CC266992D}" sibTransId="{F83A0A64-EB19-4D59-895F-4FFE839FE6D4}"/>
    <dgm:cxn modelId="{4B988455-C5B9-42CA-BD86-4D37666E2104}" type="presOf" srcId="{E9E7B6E2-A90B-4B80-A798-7AC8F274A40F}" destId="{C90DDC58-C419-485A-90D1-A3230F5859EA}" srcOrd="0" destOrd="0" presId="urn:microsoft.com/office/officeart/2005/8/layout/default"/>
    <dgm:cxn modelId="{93C0B659-1F28-4E84-BAAA-C86319F28AE5}" type="presOf" srcId="{E05F5625-9B84-4D31-BC68-262AAE5E7D48}" destId="{65DE6D6E-D5D6-490E-A1C4-42AC74A3D887}" srcOrd="0" destOrd="1" presId="urn:microsoft.com/office/officeart/2005/8/layout/default"/>
    <dgm:cxn modelId="{BB72A98B-190E-49D9-9390-7E416BCE36C5}" type="presOf" srcId="{32DEDADC-411F-4626-B311-182687F3F9F7}" destId="{FA098789-A9A6-4087-BDFF-B87E3DFEA324}" srcOrd="0" destOrd="0" presId="urn:microsoft.com/office/officeart/2005/8/layout/default"/>
    <dgm:cxn modelId="{F09F9195-26E1-441D-BC91-231BD8861D7B}" srcId="{523F8C11-C311-40C1-8ECF-D508E039D503}" destId="{32DEDADC-411F-4626-B311-182687F3F9F7}" srcOrd="0" destOrd="0" parTransId="{A052AE30-C0E9-43D0-9F92-EF7CE602A4E1}" sibTransId="{64935DC9-1783-4D44-837F-CE1A51D2992A}"/>
    <dgm:cxn modelId="{03FB1A9D-5939-4939-95A1-EF6F31E06F46}" srcId="{A5ED7FC8-9A94-4CA5-9818-2F4481C9E708}" destId="{E05F5625-9B84-4D31-BC68-262AAE5E7D48}" srcOrd="0" destOrd="0" parTransId="{A066C6FC-BF04-439D-AB99-2A031FD6D91F}" sibTransId="{E362721F-7925-44F5-B065-8CCEB33BA055}"/>
    <dgm:cxn modelId="{06D271A4-7583-4859-8941-2A6E6ADCE0E9}" srcId="{A5ED7FC8-9A94-4CA5-9818-2F4481C9E708}" destId="{694F684B-F534-4A93-AFB2-BC9A7D2CCACA}" srcOrd="1" destOrd="0" parTransId="{1C40144F-3265-4C22-A0B5-09E91E69F33E}" sibTransId="{3AEE5063-D36C-4F92-B702-2EDD2FD3C3CC}"/>
    <dgm:cxn modelId="{18316FAA-90C1-4CD9-A786-7257DAADD0E0}" srcId="{E9E7B6E2-A90B-4B80-A798-7AC8F274A40F}" destId="{FD216E7F-6BA8-47D4-8B31-9B401542E339}" srcOrd="0" destOrd="0" parTransId="{F4753F6E-8786-4C81-9F67-AF0C8C98502D}" sibTransId="{208321F1-C3CA-485F-A21E-CDC69CCACAB3}"/>
    <dgm:cxn modelId="{ED01F9AE-87F0-48A6-940C-632C5F4D9301}" srcId="{523F8C11-C311-40C1-8ECF-D508E039D503}" destId="{A5ED7FC8-9A94-4CA5-9818-2F4481C9E708}" srcOrd="2" destOrd="0" parTransId="{DC4C7820-F8ED-4988-9697-E355D623EA9D}" sibTransId="{CDB1B657-A6E8-48B0-A134-BC4DFA7F96DB}"/>
    <dgm:cxn modelId="{76E642BA-A45B-4231-B380-091F63A91937}" srcId="{523F8C11-C311-40C1-8ECF-D508E039D503}" destId="{E9E7B6E2-A90B-4B80-A798-7AC8F274A40F}" srcOrd="3" destOrd="0" parTransId="{DDA3928F-6766-4F30-B19E-BE7C38DEC7D4}" sibTransId="{70DD5DC3-01B7-4F6D-8012-B0ECAF58D91C}"/>
    <dgm:cxn modelId="{BF2DB2BB-8E1F-4202-A630-014733E5D0E5}" type="presOf" srcId="{02C4640D-7DF0-4A2C-8E37-D1D13374E429}" destId="{D2F64562-8C24-47AA-ACAF-D0BC0F9B1E87}" srcOrd="0" destOrd="2" presId="urn:microsoft.com/office/officeart/2005/8/layout/default"/>
    <dgm:cxn modelId="{EEA625BD-649E-4A50-A229-E965F7AD0A1F}" srcId="{9BA71216-B7C9-435B-B96D-ED8CF7D337B6}" destId="{02C4640D-7DF0-4A2C-8E37-D1D13374E429}" srcOrd="1" destOrd="0" parTransId="{53BF9B8E-41AE-40F0-A066-2F25BFA2D158}" sibTransId="{2D2BDFFC-5806-4A97-90D8-8AAF2C5651C8}"/>
    <dgm:cxn modelId="{DAC976C4-1CB8-45C2-B6A0-0508CF765B56}" type="presOf" srcId="{523F8C11-C311-40C1-8ECF-D508E039D503}" destId="{266BA3B8-9B4A-4C00-B7ED-C039621BF8F4}" srcOrd="0" destOrd="0" presId="urn:microsoft.com/office/officeart/2005/8/layout/default"/>
    <dgm:cxn modelId="{1C7B46DD-41FC-48FC-AABC-0DFE261779E3}" type="presOf" srcId="{1BAD69D0-BB50-4089-9642-431488FE1126}" destId="{D2F64562-8C24-47AA-ACAF-D0BC0F9B1E87}" srcOrd="0" destOrd="1" presId="urn:microsoft.com/office/officeart/2005/8/layout/default"/>
    <dgm:cxn modelId="{EBCF99FB-0A92-4482-B44C-A401AD1D81D7}" type="presOf" srcId="{A5ED7FC8-9A94-4CA5-9818-2F4481C9E708}" destId="{65DE6D6E-D5D6-490E-A1C4-42AC74A3D887}" srcOrd="0" destOrd="0" presId="urn:microsoft.com/office/officeart/2005/8/layout/default"/>
    <dgm:cxn modelId="{8D140A13-C377-4268-AC6F-F97B6C17A66F}" type="presParOf" srcId="{266BA3B8-9B4A-4C00-B7ED-C039621BF8F4}" destId="{FA098789-A9A6-4087-BDFF-B87E3DFEA324}" srcOrd="0" destOrd="0" presId="urn:microsoft.com/office/officeart/2005/8/layout/default"/>
    <dgm:cxn modelId="{F0E5465A-B1E0-4325-98F6-3FB2754B8AC9}" type="presParOf" srcId="{266BA3B8-9B4A-4C00-B7ED-C039621BF8F4}" destId="{BC4A36E2-195F-46BC-9EC5-3609565E7DB5}" srcOrd="1" destOrd="0" presId="urn:microsoft.com/office/officeart/2005/8/layout/default"/>
    <dgm:cxn modelId="{DB4D37EB-D87E-4493-B088-D213E036922D}" type="presParOf" srcId="{266BA3B8-9B4A-4C00-B7ED-C039621BF8F4}" destId="{6D57659A-25E3-4B68-99A0-99BF6D3F78B4}" srcOrd="2" destOrd="0" presId="urn:microsoft.com/office/officeart/2005/8/layout/default"/>
    <dgm:cxn modelId="{08F5BACD-6460-457B-88A6-A80F05DA6309}" type="presParOf" srcId="{266BA3B8-9B4A-4C00-B7ED-C039621BF8F4}" destId="{CA5DE393-7AD4-4724-9D9B-FAEB24B2E9F6}" srcOrd="3" destOrd="0" presId="urn:microsoft.com/office/officeart/2005/8/layout/default"/>
    <dgm:cxn modelId="{A3C9775F-4D8E-4CA3-AF32-C516F8ED4778}" type="presParOf" srcId="{266BA3B8-9B4A-4C00-B7ED-C039621BF8F4}" destId="{65DE6D6E-D5D6-490E-A1C4-42AC74A3D887}" srcOrd="4" destOrd="0" presId="urn:microsoft.com/office/officeart/2005/8/layout/default"/>
    <dgm:cxn modelId="{EA166D75-DA6C-4479-8750-92BAFF46D4CD}" type="presParOf" srcId="{266BA3B8-9B4A-4C00-B7ED-C039621BF8F4}" destId="{2348D3B2-332E-47A4-8338-3E196B3E91B1}" srcOrd="5" destOrd="0" presId="urn:microsoft.com/office/officeart/2005/8/layout/default"/>
    <dgm:cxn modelId="{53896454-0A11-4DB9-8199-4B6A11B7CCD2}" type="presParOf" srcId="{266BA3B8-9B4A-4C00-B7ED-C039621BF8F4}" destId="{C90DDC58-C419-485A-90D1-A3230F5859EA}" srcOrd="6" destOrd="0" presId="urn:microsoft.com/office/officeart/2005/8/layout/default"/>
    <dgm:cxn modelId="{1F4FB75D-2AA0-4C79-A8E7-3CD24A843519}" type="presParOf" srcId="{266BA3B8-9B4A-4C00-B7ED-C039621BF8F4}" destId="{8A0F310C-71A5-46F2-B593-62A77889A072}" srcOrd="7" destOrd="0" presId="urn:microsoft.com/office/officeart/2005/8/layout/default"/>
    <dgm:cxn modelId="{1BB308E3-3ECD-4393-BE55-63E67B8831CB}" type="presParOf" srcId="{266BA3B8-9B4A-4C00-B7ED-C039621BF8F4}" destId="{D2F64562-8C24-47AA-ACAF-D0BC0F9B1E8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9BFAD1-9A4A-4003-840A-93263A4087B4}" type="doc">
      <dgm:prSet loTypeId="urn:microsoft.com/office/officeart/2005/8/layout/radial2" loCatId="relationship" qsTypeId="urn:microsoft.com/office/officeart/2005/8/quickstyle/simple1" qsCatId="simple" csTypeId="urn:microsoft.com/office/officeart/2005/8/colors/colorful1" csCatId="colorful" phldr="1"/>
      <dgm:spPr/>
    </dgm:pt>
    <dgm:pt modelId="{BC5EB9F2-2018-42BC-8FB2-87232F763294}">
      <dgm:prSet phldrT="[Text]"/>
      <dgm:spPr>
        <a:ln>
          <a:solidFill>
            <a:srgbClr val="44546A"/>
          </a:solidFill>
        </a:ln>
      </dgm:spPr>
      <dgm:t>
        <a:bodyPr/>
        <a:lstStyle/>
        <a:p>
          <a:pPr>
            <a:lnSpc>
              <a:spcPct val="110000"/>
            </a:lnSpc>
          </a:pPr>
          <a:r>
            <a:rPr lang="en-US" b="1" dirty="0">
              <a:solidFill>
                <a:schemeClr val="tx1"/>
              </a:solidFill>
            </a:rPr>
            <a:t>Worksheet S-10 Pt II</a:t>
          </a:r>
        </a:p>
      </dgm:t>
    </dgm:pt>
    <dgm:pt modelId="{2EEA55D1-12D5-4DB7-A5CE-819F94BF8FAF}" type="parTrans" cxnId="{10761230-791E-4279-ABD6-A337C3345AFC}">
      <dgm:prSet/>
      <dgm:spPr>
        <a:ln>
          <a:solidFill>
            <a:srgbClr val="44546A"/>
          </a:solidFill>
        </a:ln>
      </dgm:spPr>
      <dgm:t>
        <a:bodyPr/>
        <a:lstStyle/>
        <a:p>
          <a:endParaRPr lang="en-US"/>
        </a:p>
      </dgm:t>
    </dgm:pt>
    <dgm:pt modelId="{F646E1FC-3B54-4521-BA21-CEE24E2B88B1}" type="sibTrans" cxnId="{10761230-791E-4279-ABD6-A337C3345AFC}">
      <dgm:prSet/>
      <dgm:spPr/>
      <dgm:t>
        <a:bodyPr/>
        <a:lstStyle/>
        <a:p>
          <a:endParaRPr lang="en-US"/>
        </a:p>
      </dgm:t>
    </dgm:pt>
    <dgm:pt modelId="{094957CA-595F-4C7E-BD36-9A897B95C325}">
      <dgm:prSet phldrT="[Text]"/>
      <dgm:spPr/>
      <dgm:t>
        <a:bodyPr/>
        <a:lstStyle/>
        <a:p>
          <a:pPr>
            <a:lnSpc>
              <a:spcPct val="110000"/>
            </a:lnSpc>
          </a:pPr>
          <a:r>
            <a:rPr lang="en-US" b="1" dirty="0"/>
            <a:t>Inpatient and outpatient services billable under the Hospital CMS Certification Number (CCN)</a:t>
          </a:r>
        </a:p>
      </dgm:t>
    </dgm:pt>
    <dgm:pt modelId="{D2EF6D83-D834-4E5F-A479-6FA3651B3D3C}" type="parTrans" cxnId="{0E85D255-75BF-4D07-9925-4BB39A7F12B3}">
      <dgm:prSet/>
      <dgm:spPr/>
      <dgm:t>
        <a:bodyPr/>
        <a:lstStyle/>
        <a:p>
          <a:endParaRPr lang="en-US"/>
        </a:p>
      </dgm:t>
    </dgm:pt>
    <dgm:pt modelId="{6B623E04-E900-4522-A9FF-3E7AC0C6C373}" type="sibTrans" cxnId="{0E85D255-75BF-4D07-9925-4BB39A7F12B3}">
      <dgm:prSet/>
      <dgm:spPr/>
      <dgm:t>
        <a:bodyPr/>
        <a:lstStyle/>
        <a:p>
          <a:endParaRPr lang="en-US"/>
        </a:p>
      </dgm:t>
    </dgm:pt>
    <dgm:pt modelId="{4AD4F2DB-D48A-4FAD-AACE-795631F4BA6F}">
      <dgm:prSet phldrT="[Text]"/>
      <dgm:spPr>
        <a:solidFill>
          <a:srgbClr val="44546A"/>
        </a:solidFill>
        <a:ln>
          <a:solidFill>
            <a:srgbClr val="44546A"/>
          </a:solidFill>
        </a:ln>
      </dgm:spPr>
      <dgm:t>
        <a:bodyPr/>
        <a:lstStyle/>
        <a:p>
          <a:pPr>
            <a:lnSpc>
              <a:spcPct val="110000"/>
            </a:lnSpc>
          </a:pPr>
          <a:r>
            <a:rPr lang="en-US" b="1" dirty="0"/>
            <a:t>Worksheet S-10 Part I</a:t>
          </a:r>
        </a:p>
      </dgm:t>
    </dgm:pt>
    <dgm:pt modelId="{2100A0E3-12DD-49FA-B1A6-B1AC90E6C605}" type="parTrans" cxnId="{C0191F7B-EDE7-4233-8802-9340C9528E15}">
      <dgm:prSet/>
      <dgm:spPr>
        <a:ln>
          <a:solidFill>
            <a:srgbClr val="44546A"/>
          </a:solidFill>
        </a:ln>
      </dgm:spPr>
      <dgm:t>
        <a:bodyPr/>
        <a:lstStyle/>
        <a:p>
          <a:endParaRPr lang="en-US"/>
        </a:p>
      </dgm:t>
    </dgm:pt>
    <dgm:pt modelId="{7F2C97C4-2E5B-489F-BA22-AE1635E4491C}" type="sibTrans" cxnId="{C0191F7B-EDE7-4233-8802-9340C9528E15}">
      <dgm:prSet/>
      <dgm:spPr/>
      <dgm:t>
        <a:bodyPr/>
        <a:lstStyle/>
        <a:p>
          <a:endParaRPr lang="en-US"/>
        </a:p>
      </dgm:t>
    </dgm:pt>
    <dgm:pt modelId="{A952D210-043B-4105-8D77-FF6E0B9B76FF}">
      <dgm:prSet phldrT="[Text]"/>
      <dgm:spPr/>
      <dgm:t>
        <a:bodyPr/>
        <a:lstStyle/>
        <a:p>
          <a:pPr>
            <a:lnSpc>
              <a:spcPct val="110000"/>
            </a:lnSpc>
          </a:pPr>
          <a:r>
            <a:rPr lang="en-US" b="1" dirty="0"/>
            <a:t>Inpatient and outpatient services for the entire hospital complex</a:t>
          </a:r>
        </a:p>
      </dgm:t>
    </dgm:pt>
    <dgm:pt modelId="{53FD2129-78F4-4666-B381-D1572BFDC3C0}" type="parTrans" cxnId="{4D6ADF5F-D1E3-460D-9804-ACE170B38E91}">
      <dgm:prSet/>
      <dgm:spPr/>
      <dgm:t>
        <a:bodyPr/>
        <a:lstStyle/>
        <a:p>
          <a:endParaRPr lang="en-US"/>
        </a:p>
      </dgm:t>
    </dgm:pt>
    <dgm:pt modelId="{3E3D2751-2500-40F3-BCE4-DAF2EC3CEBEF}" type="sibTrans" cxnId="{4D6ADF5F-D1E3-460D-9804-ACE170B38E91}">
      <dgm:prSet/>
      <dgm:spPr/>
      <dgm:t>
        <a:bodyPr/>
        <a:lstStyle/>
        <a:p>
          <a:endParaRPr lang="en-US"/>
        </a:p>
      </dgm:t>
    </dgm:pt>
    <dgm:pt modelId="{BB3CBE89-BAE8-47EF-983F-EB8D6047766A}" type="pres">
      <dgm:prSet presAssocID="{439BFAD1-9A4A-4003-840A-93263A4087B4}" presName="composite" presStyleCnt="0">
        <dgm:presLayoutVars>
          <dgm:chMax val="5"/>
          <dgm:dir/>
          <dgm:animLvl val="ctr"/>
          <dgm:resizeHandles val="exact"/>
        </dgm:presLayoutVars>
      </dgm:prSet>
      <dgm:spPr/>
    </dgm:pt>
    <dgm:pt modelId="{68FE5A13-95CB-45CC-B465-BF1B603843F8}" type="pres">
      <dgm:prSet presAssocID="{439BFAD1-9A4A-4003-840A-93263A4087B4}" presName="cycle" presStyleCnt="0"/>
      <dgm:spPr/>
    </dgm:pt>
    <dgm:pt modelId="{A87EB354-1474-4C3C-9292-52F6CB5F1A14}" type="pres">
      <dgm:prSet presAssocID="{439BFAD1-9A4A-4003-840A-93263A4087B4}" presName="centerShape" presStyleCnt="0"/>
      <dgm:spPr/>
    </dgm:pt>
    <dgm:pt modelId="{A8260EF3-C185-4470-B712-0371D54D8DF4}" type="pres">
      <dgm:prSet presAssocID="{439BFAD1-9A4A-4003-840A-93263A4087B4}" presName="connSite" presStyleLbl="node1" presStyleIdx="0" presStyleCnt="3"/>
      <dgm:spPr/>
    </dgm:pt>
    <dgm:pt modelId="{59C8F4DF-9395-46C5-81AF-A28F4B9638C2}" type="pres">
      <dgm:prSet presAssocID="{439BFAD1-9A4A-4003-840A-93263A4087B4}" presName="visibl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Open book with solid fill"/>
        </a:ext>
      </dgm:extLst>
    </dgm:pt>
    <dgm:pt modelId="{68FF5BAA-2802-47DF-BB09-1DDFE94B3032}" type="pres">
      <dgm:prSet presAssocID="{2100A0E3-12DD-49FA-B1A6-B1AC90E6C605}" presName="Name25" presStyleLbl="parChTrans1D1" presStyleIdx="0" presStyleCnt="2"/>
      <dgm:spPr/>
    </dgm:pt>
    <dgm:pt modelId="{CC5A7DB5-A7BB-46C3-ACE0-8F7CABC6EB82}" type="pres">
      <dgm:prSet presAssocID="{4AD4F2DB-D48A-4FAD-AACE-795631F4BA6F}" presName="node" presStyleCnt="0"/>
      <dgm:spPr/>
    </dgm:pt>
    <dgm:pt modelId="{3B30DEE8-438C-4B7C-9204-6A1EEF66C2C2}" type="pres">
      <dgm:prSet presAssocID="{4AD4F2DB-D48A-4FAD-AACE-795631F4BA6F}" presName="parentNode" presStyleLbl="node1" presStyleIdx="1" presStyleCnt="3" custLinFactNeighborX="63080" custLinFactNeighborY="1371">
        <dgm:presLayoutVars>
          <dgm:chMax val="1"/>
          <dgm:bulletEnabled val="1"/>
        </dgm:presLayoutVars>
      </dgm:prSet>
      <dgm:spPr/>
    </dgm:pt>
    <dgm:pt modelId="{6A1210CF-6A6D-4E1B-A88A-3F0C4011EFEE}" type="pres">
      <dgm:prSet presAssocID="{4AD4F2DB-D48A-4FAD-AACE-795631F4BA6F}" presName="childNode" presStyleLbl="revTx" presStyleIdx="0" presStyleCnt="2">
        <dgm:presLayoutVars>
          <dgm:bulletEnabled val="1"/>
        </dgm:presLayoutVars>
      </dgm:prSet>
      <dgm:spPr/>
    </dgm:pt>
    <dgm:pt modelId="{969248FF-947D-4471-B091-1AB986F1C7B4}" type="pres">
      <dgm:prSet presAssocID="{2EEA55D1-12D5-4DB7-A5CE-819F94BF8FAF}" presName="Name25" presStyleLbl="parChTrans1D1" presStyleIdx="1" presStyleCnt="2"/>
      <dgm:spPr/>
    </dgm:pt>
    <dgm:pt modelId="{EC5CE9F6-1655-4C59-82F9-734AF12F602F}" type="pres">
      <dgm:prSet presAssocID="{BC5EB9F2-2018-42BC-8FB2-87232F763294}" presName="node" presStyleCnt="0"/>
      <dgm:spPr/>
    </dgm:pt>
    <dgm:pt modelId="{AE333405-C166-4D28-8148-DCDD70108697}" type="pres">
      <dgm:prSet presAssocID="{BC5EB9F2-2018-42BC-8FB2-87232F763294}" presName="parentNode" presStyleLbl="node1" presStyleIdx="2" presStyleCnt="3" custLinFactNeighborX="63080" custLinFactNeighborY="-2064">
        <dgm:presLayoutVars>
          <dgm:chMax val="1"/>
          <dgm:bulletEnabled val="1"/>
        </dgm:presLayoutVars>
      </dgm:prSet>
      <dgm:spPr/>
    </dgm:pt>
    <dgm:pt modelId="{5AF59369-11B1-452C-B5B7-3787EA585CC9}" type="pres">
      <dgm:prSet presAssocID="{BC5EB9F2-2018-42BC-8FB2-87232F763294}" presName="childNode" presStyleLbl="revTx" presStyleIdx="1" presStyleCnt="2">
        <dgm:presLayoutVars>
          <dgm:bulletEnabled val="1"/>
        </dgm:presLayoutVars>
      </dgm:prSet>
      <dgm:spPr/>
    </dgm:pt>
  </dgm:ptLst>
  <dgm:cxnLst>
    <dgm:cxn modelId="{2B2C3002-2ADC-4B4F-B074-FB5008D39779}" type="presOf" srcId="{094957CA-595F-4C7E-BD36-9A897B95C325}" destId="{5AF59369-11B1-452C-B5B7-3787EA585CC9}" srcOrd="0" destOrd="0" presId="urn:microsoft.com/office/officeart/2005/8/layout/radial2"/>
    <dgm:cxn modelId="{07B5DA0D-9B30-4D49-B559-65EC3A27B6A5}" type="presOf" srcId="{2EEA55D1-12D5-4DB7-A5CE-819F94BF8FAF}" destId="{969248FF-947D-4471-B091-1AB986F1C7B4}" srcOrd="0" destOrd="0" presId="urn:microsoft.com/office/officeart/2005/8/layout/radial2"/>
    <dgm:cxn modelId="{10761230-791E-4279-ABD6-A337C3345AFC}" srcId="{439BFAD1-9A4A-4003-840A-93263A4087B4}" destId="{BC5EB9F2-2018-42BC-8FB2-87232F763294}" srcOrd="1" destOrd="0" parTransId="{2EEA55D1-12D5-4DB7-A5CE-819F94BF8FAF}" sibTransId="{F646E1FC-3B54-4521-BA21-CEE24E2B88B1}"/>
    <dgm:cxn modelId="{4D6ADF5F-D1E3-460D-9804-ACE170B38E91}" srcId="{4AD4F2DB-D48A-4FAD-AACE-795631F4BA6F}" destId="{A952D210-043B-4105-8D77-FF6E0B9B76FF}" srcOrd="0" destOrd="0" parTransId="{53FD2129-78F4-4666-B381-D1572BFDC3C0}" sibTransId="{3E3D2751-2500-40F3-BCE4-DAF2EC3CEBEF}"/>
    <dgm:cxn modelId="{F4B63F67-CF43-4184-AA70-A69FD0A45177}" type="presOf" srcId="{BC5EB9F2-2018-42BC-8FB2-87232F763294}" destId="{AE333405-C166-4D28-8148-DCDD70108697}" srcOrd="0" destOrd="0" presId="urn:microsoft.com/office/officeart/2005/8/layout/radial2"/>
    <dgm:cxn modelId="{0E85D255-75BF-4D07-9925-4BB39A7F12B3}" srcId="{BC5EB9F2-2018-42BC-8FB2-87232F763294}" destId="{094957CA-595F-4C7E-BD36-9A897B95C325}" srcOrd="0" destOrd="0" parTransId="{D2EF6D83-D834-4E5F-A479-6FA3651B3D3C}" sibTransId="{6B623E04-E900-4522-A9FF-3E7AC0C6C373}"/>
    <dgm:cxn modelId="{C0191F7B-EDE7-4233-8802-9340C9528E15}" srcId="{439BFAD1-9A4A-4003-840A-93263A4087B4}" destId="{4AD4F2DB-D48A-4FAD-AACE-795631F4BA6F}" srcOrd="0" destOrd="0" parTransId="{2100A0E3-12DD-49FA-B1A6-B1AC90E6C605}" sibTransId="{7F2C97C4-2E5B-489F-BA22-AE1635E4491C}"/>
    <dgm:cxn modelId="{A35257AC-F8D5-4035-9F26-F44D8694D37B}" type="presOf" srcId="{4AD4F2DB-D48A-4FAD-AACE-795631F4BA6F}" destId="{3B30DEE8-438C-4B7C-9204-6A1EEF66C2C2}" srcOrd="0" destOrd="0" presId="urn:microsoft.com/office/officeart/2005/8/layout/radial2"/>
    <dgm:cxn modelId="{BDF33AC1-680C-4EAB-9845-D41E474F9C48}" type="presOf" srcId="{A952D210-043B-4105-8D77-FF6E0B9B76FF}" destId="{6A1210CF-6A6D-4E1B-A88A-3F0C4011EFEE}" srcOrd="0" destOrd="0" presId="urn:microsoft.com/office/officeart/2005/8/layout/radial2"/>
    <dgm:cxn modelId="{566D92E2-A777-4BFB-8BE5-7A1B1233FB54}" type="presOf" srcId="{2100A0E3-12DD-49FA-B1A6-B1AC90E6C605}" destId="{68FF5BAA-2802-47DF-BB09-1DDFE94B3032}" srcOrd="0" destOrd="0" presId="urn:microsoft.com/office/officeart/2005/8/layout/radial2"/>
    <dgm:cxn modelId="{17C894F9-294A-4475-89DA-3EFBAAA17450}" type="presOf" srcId="{439BFAD1-9A4A-4003-840A-93263A4087B4}" destId="{BB3CBE89-BAE8-47EF-983F-EB8D6047766A}" srcOrd="0" destOrd="0" presId="urn:microsoft.com/office/officeart/2005/8/layout/radial2"/>
    <dgm:cxn modelId="{922B956E-120B-4D98-9BEF-CEE9BD986E68}" type="presParOf" srcId="{BB3CBE89-BAE8-47EF-983F-EB8D6047766A}" destId="{68FE5A13-95CB-45CC-B465-BF1B603843F8}" srcOrd="0" destOrd="0" presId="urn:microsoft.com/office/officeart/2005/8/layout/radial2"/>
    <dgm:cxn modelId="{37073581-C47C-470D-AB65-BC366F955953}" type="presParOf" srcId="{68FE5A13-95CB-45CC-B465-BF1B603843F8}" destId="{A87EB354-1474-4C3C-9292-52F6CB5F1A14}" srcOrd="0" destOrd="0" presId="urn:microsoft.com/office/officeart/2005/8/layout/radial2"/>
    <dgm:cxn modelId="{18B24733-49EC-4F5D-A5A6-EDDA828FEDDF}" type="presParOf" srcId="{A87EB354-1474-4C3C-9292-52F6CB5F1A14}" destId="{A8260EF3-C185-4470-B712-0371D54D8DF4}" srcOrd="0" destOrd="0" presId="urn:microsoft.com/office/officeart/2005/8/layout/radial2"/>
    <dgm:cxn modelId="{1425117D-4B56-4742-9429-A90C65DE37EF}" type="presParOf" srcId="{A87EB354-1474-4C3C-9292-52F6CB5F1A14}" destId="{59C8F4DF-9395-46C5-81AF-A28F4B9638C2}" srcOrd="1" destOrd="0" presId="urn:microsoft.com/office/officeart/2005/8/layout/radial2"/>
    <dgm:cxn modelId="{F2701FB6-DA01-4797-8956-47EAE4D29824}" type="presParOf" srcId="{68FE5A13-95CB-45CC-B465-BF1B603843F8}" destId="{68FF5BAA-2802-47DF-BB09-1DDFE94B3032}" srcOrd="1" destOrd="0" presId="urn:microsoft.com/office/officeart/2005/8/layout/radial2"/>
    <dgm:cxn modelId="{AB217E33-CB9F-40E3-A944-0E5E3B24F07C}" type="presParOf" srcId="{68FE5A13-95CB-45CC-B465-BF1B603843F8}" destId="{CC5A7DB5-A7BB-46C3-ACE0-8F7CABC6EB82}" srcOrd="2" destOrd="0" presId="urn:microsoft.com/office/officeart/2005/8/layout/radial2"/>
    <dgm:cxn modelId="{EE1A3578-9C1F-4BE3-AAB6-F240839B7F5B}" type="presParOf" srcId="{CC5A7DB5-A7BB-46C3-ACE0-8F7CABC6EB82}" destId="{3B30DEE8-438C-4B7C-9204-6A1EEF66C2C2}" srcOrd="0" destOrd="0" presId="urn:microsoft.com/office/officeart/2005/8/layout/radial2"/>
    <dgm:cxn modelId="{FE89646E-0F54-491E-A6F9-CE8F636CA3C3}" type="presParOf" srcId="{CC5A7DB5-A7BB-46C3-ACE0-8F7CABC6EB82}" destId="{6A1210CF-6A6D-4E1B-A88A-3F0C4011EFEE}" srcOrd="1" destOrd="0" presId="urn:microsoft.com/office/officeart/2005/8/layout/radial2"/>
    <dgm:cxn modelId="{E263779C-0DA2-42C4-B23D-FDBE9C39A541}" type="presParOf" srcId="{68FE5A13-95CB-45CC-B465-BF1B603843F8}" destId="{969248FF-947D-4471-B091-1AB986F1C7B4}" srcOrd="3" destOrd="0" presId="urn:microsoft.com/office/officeart/2005/8/layout/radial2"/>
    <dgm:cxn modelId="{2F71061A-EF82-4E48-8441-A8D154E94614}" type="presParOf" srcId="{68FE5A13-95CB-45CC-B465-BF1B603843F8}" destId="{EC5CE9F6-1655-4C59-82F9-734AF12F602F}" srcOrd="4" destOrd="0" presId="urn:microsoft.com/office/officeart/2005/8/layout/radial2"/>
    <dgm:cxn modelId="{AB778A9F-8653-4CF7-BCB2-FB50D6975C8C}" type="presParOf" srcId="{EC5CE9F6-1655-4C59-82F9-734AF12F602F}" destId="{AE333405-C166-4D28-8148-DCDD70108697}" srcOrd="0" destOrd="0" presId="urn:microsoft.com/office/officeart/2005/8/layout/radial2"/>
    <dgm:cxn modelId="{8095AFE7-9537-4832-B822-AA0E543BEC7B}" type="presParOf" srcId="{EC5CE9F6-1655-4C59-82F9-734AF12F602F}" destId="{5AF59369-11B1-452C-B5B7-3787EA585CC9}"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A5358E-C181-42EC-90AC-C12BF64B49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F07F176-D3E9-4DB5-97E8-63A8D1427DA2}">
      <dgm:prSet phldrT="[Text]" custT="1"/>
      <dgm:spPr>
        <a:solidFill>
          <a:srgbClr val="44546A"/>
        </a:solidFill>
        <a:ln>
          <a:solidFill>
            <a:srgbClr val="44546A"/>
          </a:solidFill>
        </a:ln>
      </dgm:spPr>
      <dgm:t>
        <a:bodyPr/>
        <a:lstStyle/>
        <a:p>
          <a:r>
            <a:rPr lang="en-US" sz="1800" b="1" dirty="0">
              <a:solidFill>
                <a:schemeClr val="bg1"/>
              </a:solidFill>
            </a:rPr>
            <a:t>Insured But Uninsured for Hospital Stay </a:t>
          </a:r>
        </a:p>
        <a:p>
          <a:r>
            <a:rPr lang="en-US" sz="1800" b="1" dirty="0">
              <a:solidFill>
                <a:schemeClr val="bg1"/>
              </a:solidFill>
            </a:rPr>
            <a:t>S-10 Line 20, Col. 1</a:t>
          </a:r>
          <a:endParaRPr lang="en-US" sz="1800" dirty="0">
            <a:solidFill>
              <a:schemeClr val="bg1"/>
            </a:solidFill>
          </a:endParaRPr>
        </a:p>
      </dgm:t>
    </dgm:pt>
    <dgm:pt modelId="{3FFCE204-9A53-4482-9922-B3D79E9153D6}" type="parTrans" cxnId="{F58B6FC2-A080-4DB8-9C82-55FC7FE89D01}">
      <dgm:prSet/>
      <dgm:spPr/>
      <dgm:t>
        <a:bodyPr/>
        <a:lstStyle/>
        <a:p>
          <a:endParaRPr lang="en-US"/>
        </a:p>
      </dgm:t>
    </dgm:pt>
    <dgm:pt modelId="{C1AA1140-0C36-4253-9F94-681934877F4D}" type="sibTrans" cxnId="{F58B6FC2-A080-4DB8-9C82-55FC7FE89D01}">
      <dgm:prSet/>
      <dgm:spPr/>
      <dgm:t>
        <a:bodyPr/>
        <a:lstStyle/>
        <a:p>
          <a:endParaRPr lang="en-US"/>
        </a:p>
      </dgm:t>
    </dgm:pt>
    <dgm:pt modelId="{5BE3403D-D320-41CA-8DE3-52E5D8786566}">
      <dgm:prSet phldrT="[Text]" custT="1"/>
      <dgm:spPr>
        <a:solidFill>
          <a:schemeClr val="bg1">
            <a:alpha val="90000"/>
          </a:schemeClr>
        </a:solidFill>
        <a:ln>
          <a:noFill/>
        </a:ln>
      </dgm:spPr>
      <dgm:t>
        <a:bodyPr/>
        <a:lstStyle/>
        <a:p>
          <a:pPr>
            <a:lnSpc>
              <a:spcPct val="120000"/>
            </a:lnSpc>
            <a:spcAft>
              <a:spcPts val="300"/>
            </a:spcAft>
          </a:pPr>
          <a:r>
            <a:rPr lang="en-US" sz="1600" dirty="0">
              <a:solidFill>
                <a:schemeClr val="tx1"/>
              </a:solidFill>
            </a:rPr>
            <a:t>Enter… total charges, or the portion of total charges for insured patients that were determined uninsured for the entire hospital stay.</a:t>
          </a:r>
        </a:p>
      </dgm:t>
    </dgm:pt>
    <dgm:pt modelId="{03536DB8-C408-451A-9C3B-EFD1E181B8D0}" type="parTrans" cxnId="{EC6EC6A7-9841-4BF9-996C-48C63E3F70A9}">
      <dgm:prSet/>
      <dgm:spPr/>
      <dgm:t>
        <a:bodyPr/>
        <a:lstStyle/>
        <a:p>
          <a:endParaRPr lang="en-US"/>
        </a:p>
      </dgm:t>
    </dgm:pt>
    <dgm:pt modelId="{8BD4F694-E13B-4EA3-A995-C21A40452BC0}" type="sibTrans" cxnId="{EC6EC6A7-9841-4BF9-996C-48C63E3F70A9}">
      <dgm:prSet/>
      <dgm:spPr/>
      <dgm:t>
        <a:bodyPr/>
        <a:lstStyle/>
        <a:p>
          <a:endParaRPr lang="en-US"/>
        </a:p>
      </dgm:t>
    </dgm:pt>
    <dgm:pt modelId="{1AC9DE58-AC09-4C0D-AB49-AB179B089B05}">
      <dgm:prSet phldrT="[Text]" custT="1"/>
      <dgm:spPr>
        <a:solidFill>
          <a:srgbClr val="DB651B"/>
        </a:solidFill>
        <a:ln>
          <a:solidFill>
            <a:srgbClr val="44546A"/>
          </a:solidFill>
        </a:ln>
      </dgm:spPr>
      <dgm:t>
        <a:bodyPr/>
        <a:lstStyle/>
        <a:p>
          <a:r>
            <a:rPr lang="en-US" sz="1800" b="1" dirty="0"/>
            <a:t>Charges from Exhausted Benefits </a:t>
          </a:r>
        </a:p>
        <a:p>
          <a:r>
            <a:rPr lang="en-US" sz="1800" b="1" dirty="0"/>
            <a:t>S-10 Line 20, Col. 2 and Line 25.01 Col. 1</a:t>
          </a:r>
        </a:p>
      </dgm:t>
    </dgm:pt>
    <dgm:pt modelId="{9446102C-778C-4F55-984D-D357D1006584}" type="parTrans" cxnId="{6897EBF7-199A-4538-A675-15562A1F665B}">
      <dgm:prSet/>
      <dgm:spPr/>
      <dgm:t>
        <a:bodyPr/>
        <a:lstStyle/>
        <a:p>
          <a:endParaRPr lang="en-US"/>
        </a:p>
      </dgm:t>
    </dgm:pt>
    <dgm:pt modelId="{10D5E000-4BA9-4B7F-902E-0DCDB34CFA33}" type="sibTrans" cxnId="{6897EBF7-199A-4538-A675-15562A1F665B}">
      <dgm:prSet/>
      <dgm:spPr/>
      <dgm:t>
        <a:bodyPr/>
        <a:lstStyle/>
        <a:p>
          <a:endParaRPr lang="en-US"/>
        </a:p>
      </dgm:t>
    </dgm:pt>
    <dgm:pt modelId="{F2769953-0FE9-48E8-AEFE-168CBFC44898}">
      <dgm:prSet phldrT="[Text]" custT="1"/>
      <dgm:spPr>
        <a:noFill/>
        <a:ln>
          <a:noFill/>
        </a:ln>
      </dgm:spPr>
      <dgm:t>
        <a:bodyPr/>
        <a:lstStyle/>
        <a:p>
          <a:pPr>
            <a:lnSpc>
              <a:spcPct val="120000"/>
            </a:lnSpc>
            <a:spcAft>
              <a:spcPts val="1000"/>
            </a:spcAft>
          </a:pPr>
          <a:r>
            <a:rPr lang="en-US" sz="1600" dirty="0">
              <a:solidFill>
                <a:schemeClr val="tx1"/>
              </a:solidFill>
            </a:rPr>
            <a:t>Enter… charges, or the portion of charges, other than D&amp;C amounts that represent the insured patient’s liability for medically necessary hospital services…</a:t>
          </a:r>
        </a:p>
      </dgm:t>
    </dgm:pt>
    <dgm:pt modelId="{3F2126B4-AEDD-432D-A6E5-22EE7FB905D0}" type="parTrans" cxnId="{566CA1CE-8D52-4E45-9AB9-9C91536B3284}">
      <dgm:prSet/>
      <dgm:spPr/>
      <dgm:t>
        <a:bodyPr/>
        <a:lstStyle/>
        <a:p>
          <a:endParaRPr lang="en-US"/>
        </a:p>
      </dgm:t>
    </dgm:pt>
    <dgm:pt modelId="{676040BA-2010-4524-9E22-E534B837D613}" type="sibTrans" cxnId="{566CA1CE-8D52-4E45-9AB9-9C91536B3284}">
      <dgm:prSet/>
      <dgm:spPr/>
      <dgm:t>
        <a:bodyPr/>
        <a:lstStyle/>
        <a:p>
          <a:endParaRPr lang="en-US"/>
        </a:p>
      </dgm:t>
    </dgm:pt>
    <dgm:pt modelId="{FDF20B4F-CD34-4A87-BFA1-B556EE034666}">
      <dgm:prSet phldrT="[Text]" custT="1"/>
      <dgm:spPr>
        <a:noFill/>
        <a:ln>
          <a:noFill/>
        </a:ln>
      </dgm:spPr>
      <dgm:t>
        <a:bodyPr/>
        <a:lstStyle/>
        <a:p>
          <a:pPr>
            <a:lnSpc>
              <a:spcPct val="120000"/>
            </a:lnSpc>
            <a:spcAft>
              <a:spcPts val="300"/>
            </a:spcAft>
          </a:pPr>
          <a:r>
            <a:rPr lang="en-US" sz="1600" dirty="0">
              <a:solidFill>
                <a:schemeClr val="tx1"/>
              </a:solidFill>
            </a:rPr>
            <a:t>These charges include a patient’s liability from a contractual or inferred contractual relationship between a public program or private insurer and the provider.</a:t>
          </a:r>
        </a:p>
      </dgm:t>
    </dgm:pt>
    <dgm:pt modelId="{78014200-E72B-42BC-AB4D-0B254F0C5028}" type="parTrans" cxnId="{E0300B53-2DDC-4545-8633-91B5FD4FA5E2}">
      <dgm:prSet/>
      <dgm:spPr/>
      <dgm:t>
        <a:bodyPr/>
        <a:lstStyle/>
        <a:p>
          <a:endParaRPr lang="en-US"/>
        </a:p>
      </dgm:t>
    </dgm:pt>
    <dgm:pt modelId="{6B6F3FA0-96F7-4ACD-9511-440E37336255}" type="sibTrans" cxnId="{E0300B53-2DDC-4545-8633-91B5FD4FA5E2}">
      <dgm:prSet/>
      <dgm:spPr/>
      <dgm:t>
        <a:bodyPr/>
        <a:lstStyle/>
        <a:p>
          <a:endParaRPr lang="en-US"/>
        </a:p>
      </dgm:t>
    </dgm:pt>
    <dgm:pt modelId="{16D755DD-A54D-4183-B47E-4574A9C8D316}" type="pres">
      <dgm:prSet presAssocID="{04A5358E-C181-42EC-90AC-C12BF64B4920}" presName="linear" presStyleCnt="0">
        <dgm:presLayoutVars>
          <dgm:dir/>
          <dgm:animLvl val="lvl"/>
          <dgm:resizeHandles val="exact"/>
        </dgm:presLayoutVars>
      </dgm:prSet>
      <dgm:spPr/>
    </dgm:pt>
    <dgm:pt modelId="{95772926-7471-4E74-9251-A65DC572EB8B}" type="pres">
      <dgm:prSet presAssocID="{AF07F176-D3E9-4DB5-97E8-63A8D1427DA2}" presName="parentLin" presStyleCnt="0"/>
      <dgm:spPr/>
    </dgm:pt>
    <dgm:pt modelId="{874E461A-7329-4E23-873E-C485A84BEBE2}" type="pres">
      <dgm:prSet presAssocID="{AF07F176-D3E9-4DB5-97E8-63A8D1427DA2}" presName="parentLeftMargin" presStyleLbl="node1" presStyleIdx="0" presStyleCnt="2"/>
      <dgm:spPr/>
    </dgm:pt>
    <dgm:pt modelId="{32AE58C1-A915-4338-A4DD-BB575EBE0A27}" type="pres">
      <dgm:prSet presAssocID="{AF07F176-D3E9-4DB5-97E8-63A8D1427DA2}" presName="parentText" presStyleLbl="node1" presStyleIdx="0" presStyleCnt="2">
        <dgm:presLayoutVars>
          <dgm:chMax val="0"/>
          <dgm:bulletEnabled val="1"/>
        </dgm:presLayoutVars>
      </dgm:prSet>
      <dgm:spPr/>
    </dgm:pt>
    <dgm:pt modelId="{59C1A30E-BC57-4754-AC3A-17895AA1B1BA}" type="pres">
      <dgm:prSet presAssocID="{AF07F176-D3E9-4DB5-97E8-63A8D1427DA2}" presName="negativeSpace" presStyleCnt="0"/>
      <dgm:spPr/>
    </dgm:pt>
    <dgm:pt modelId="{0C494D18-2E23-4E63-9D8C-AE4A2921A200}" type="pres">
      <dgm:prSet presAssocID="{AF07F176-D3E9-4DB5-97E8-63A8D1427DA2}" presName="childText" presStyleLbl="conFgAcc1" presStyleIdx="0" presStyleCnt="2">
        <dgm:presLayoutVars>
          <dgm:bulletEnabled val="1"/>
        </dgm:presLayoutVars>
      </dgm:prSet>
      <dgm:spPr/>
    </dgm:pt>
    <dgm:pt modelId="{D999570E-93A4-4133-B69E-9309E0F7154F}" type="pres">
      <dgm:prSet presAssocID="{C1AA1140-0C36-4253-9F94-681934877F4D}" presName="spaceBetweenRectangles" presStyleCnt="0"/>
      <dgm:spPr/>
    </dgm:pt>
    <dgm:pt modelId="{FC109915-1B74-4D76-999D-796286FBB028}" type="pres">
      <dgm:prSet presAssocID="{1AC9DE58-AC09-4C0D-AB49-AB179B089B05}" presName="parentLin" presStyleCnt="0"/>
      <dgm:spPr/>
    </dgm:pt>
    <dgm:pt modelId="{88D30E3F-835B-4963-A234-787B2D4B6B6B}" type="pres">
      <dgm:prSet presAssocID="{1AC9DE58-AC09-4C0D-AB49-AB179B089B05}" presName="parentLeftMargin" presStyleLbl="node1" presStyleIdx="0" presStyleCnt="2"/>
      <dgm:spPr/>
    </dgm:pt>
    <dgm:pt modelId="{BD15105E-B6B0-4000-9296-B6B3F092413E}" type="pres">
      <dgm:prSet presAssocID="{1AC9DE58-AC09-4C0D-AB49-AB179B089B05}" presName="parentText" presStyleLbl="node1" presStyleIdx="1" presStyleCnt="2" custLinFactNeighborX="-8174" custLinFactNeighborY="-1934">
        <dgm:presLayoutVars>
          <dgm:chMax val="0"/>
          <dgm:bulletEnabled val="1"/>
        </dgm:presLayoutVars>
      </dgm:prSet>
      <dgm:spPr/>
    </dgm:pt>
    <dgm:pt modelId="{EDE05860-F5AF-46DE-B9AC-DF0AD463F1D3}" type="pres">
      <dgm:prSet presAssocID="{1AC9DE58-AC09-4C0D-AB49-AB179B089B05}" presName="negativeSpace" presStyleCnt="0"/>
      <dgm:spPr/>
    </dgm:pt>
    <dgm:pt modelId="{4459506F-5FA2-4829-98C9-D73E520FA6A9}" type="pres">
      <dgm:prSet presAssocID="{1AC9DE58-AC09-4C0D-AB49-AB179B089B05}" presName="childText" presStyleLbl="conFgAcc1" presStyleIdx="1" presStyleCnt="2">
        <dgm:presLayoutVars>
          <dgm:bulletEnabled val="1"/>
        </dgm:presLayoutVars>
      </dgm:prSet>
      <dgm:spPr/>
    </dgm:pt>
  </dgm:ptLst>
  <dgm:cxnLst>
    <dgm:cxn modelId="{3507DA13-C35E-47B3-B899-42BA254BB618}" type="presOf" srcId="{1AC9DE58-AC09-4C0D-AB49-AB179B089B05}" destId="{BD15105E-B6B0-4000-9296-B6B3F092413E}" srcOrd="1" destOrd="0" presId="urn:microsoft.com/office/officeart/2005/8/layout/list1"/>
    <dgm:cxn modelId="{51D8A660-4D2B-42B0-A2C4-FE797241B7D0}" type="presOf" srcId="{5BE3403D-D320-41CA-8DE3-52E5D8786566}" destId="{0C494D18-2E23-4E63-9D8C-AE4A2921A200}" srcOrd="0" destOrd="0" presId="urn:microsoft.com/office/officeart/2005/8/layout/list1"/>
    <dgm:cxn modelId="{0C1A6A4B-A463-425E-AADE-714388750D2D}" type="presOf" srcId="{AF07F176-D3E9-4DB5-97E8-63A8D1427DA2}" destId="{874E461A-7329-4E23-873E-C485A84BEBE2}" srcOrd="0" destOrd="0" presId="urn:microsoft.com/office/officeart/2005/8/layout/list1"/>
    <dgm:cxn modelId="{E0300B53-2DDC-4545-8633-91B5FD4FA5E2}" srcId="{1AC9DE58-AC09-4C0D-AB49-AB179B089B05}" destId="{FDF20B4F-CD34-4A87-BFA1-B556EE034666}" srcOrd="1" destOrd="0" parTransId="{78014200-E72B-42BC-AB4D-0B254F0C5028}" sibTransId="{6B6F3FA0-96F7-4ACD-9511-440E37336255}"/>
    <dgm:cxn modelId="{B27E385A-AFE1-4399-8D58-E751D9D8E242}" type="presOf" srcId="{F2769953-0FE9-48E8-AEFE-168CBFC44898}" destId="{4459506F-5FA2-4829-98C9-D73E520FA6A9}" srcOrd="0" destOrd="0" presId="urn:microsoft.com/office/officeart/2005/8/layout/list1"/>
    <dgm:cxn modelId="{EC6EC6A7-9841-4BF9-996C-48C63E3F70A9}" srcId="{AF07F176-D3E9-4DB5-97E8-63A8D1427DA2}" destId="{5BE3403D-D320-41CA-8DE3-52E5D8786566}" srcOrd="0" destOrd="0" parTransId="{03536DB8-C408-451A-9C3B-EFD1E181B8D0}" sibTransId="{8BD4F694-E13B-4EA3-A995-C21A40452BC0}"/>
    <dgm:cxn modelId="{6AE8FDBF-451C-4BA4-A91E-7431F907D0BE}" type="presOf" srcId="{AF07F176-D3E9-4DB5-97E8-63A8D1427DA2}" destId="{32AE58C1-A915-4338-A4DD-BB575EBE0A27}" srcOrd="1" destOrd="0" presId="urn:microsoft.com/office/officeart/2005/8/layout/list1"/>
    <dgm:cxn modelId="{F58B6FC2-A080-4DB8-9C82-55FC7FE89D01}" srcId="{04A5358E-C181-42EC-90AC-C12BF64B4920}" destId="{AF07F176-D3E9-4DB5-97E8-63A8D1427DA2}" srcOrd="0" destOrd="0" parTransId="{3FFCE204-9A53-4482-9922-B3D79E9153D6}" sibTransId="{C1AA1140-0C36-4253-9F94-681934877F4D}"/>
    <dgm:cxn modelId="{566CA1CE-8D52-4E45-9AB9-9C91536B3284}" srcId="{1AC9DE58-AC09-4C0D-AB49-AB179B089B05}" destId="{F2769953-0FE9-48E8-AEFE-168CBFC44898}" srcOrd="0" destOrd="0" parTransId="{3F2126B4-AEDD-432D-A6E5-22EE7FB905D0}" sibTransId="{676040BA-2010-4524-9E22-E534B837D613}"/>
    <dgm:cxn modelId="{FFE89FD9-DBBE-40C6-A3F3-A939F58C179F}" type="presOf" srcId="{FDF20B4F-CD34-4A87-BFA1-B556EE034666}" destId="{4459506F-5FA2-4829-98C9-D73E520FA6A9}" srcOrd="0" destOrd="1" presId="urn:microsoft.com/office/officeart/2005/8/layout/list1"/>
    <dgm:cxn modelId="{D35E5CF7-42DA-4F4C-9CCD-17E1D10EE2A6}" type="presOf" srcId="{04A5358E-C181-42EC-90AC-C12BF64B4920}" destId="{16D755DD-A54D-4183-B47E-4574A9C8D316}" srcOrd="0" destOrd="0" presId="urn:microsoft.com/office/officeart/2005/8/layout/list1"/>
    <dgm:cxn modelId="{6897EBF7-199A-4538-A675-15562A1F665B}" srcId="{04A5358E-C181-42EC-90AC-C12BF64B4920}" destId="{1AC9DE58-AC09-4C0D-AB49-AB179B089B05}" srcOrd="1" destOrd="0" parTransId="{9446102C-778C-4F55-984D-D357D1006584}" sibTransId="{10D5E000-4BA9-4B7F-902E-0DCDB34CFA33}"/>
    <dgm:cxn modelId="{E9D274FF-C3D0-4077-8CE9-5EF3B516FC78}" type="presOf" srcId="{1AC9DE58-AC09-4C0D-AB49-AB179B089B05}" destId="{88D30E3F-835B-4963-A234-787B2D4B6B6B}" srcOrd="0" destOrd="0" presId="urn:microsoft.com/office/officeart/2005/8/layout/list1"/>
    <dgm:cxn modelId="{8FB3A6BE-597E-4B4D-9B55-382669F7D02C}" type="presParOf" srcId="{16D755DD-A54D-4183-B47E-4574A9C8D316}" destId="{95772926-7471-4E74-9251-A65DC572EB8B}" srcOrd="0" destOrd="0" presId="urn:microsoft.com/office/officeart/2005/8/layout/list1"/>
    <dgm:cxn modelId="{4C014F33-B762-491A-BD00-9345C1817783}" type="presParOf" srcId="{95772926-7471-4E74-9251-A65DC572EB8B}" destId="{874E461A-7329-4E23-873E-C485A84BEBE2}" srcOrd="0" destOrd="0" presId="urn:microsoft.com/office/officeart/2005/8/layout/list1"/>
    <dgm:cxn modelId="{479B1A6F-6357-4CDF-8E5D-243AFB066435}" type="presParOf" srcId="{95772926-7471-4E74-9251-A65DC572EB8B}" destId="{32AE58C1-A915-4338-A4DD-BB575EBE0A27}" srcOrd="1" destOrd="0" presId="urn:microsoft.com/office/officeart/2005/8/layout/list1"/>
    <dgm:cxn modelId="{9CB0E0CE-00B5-4550-9BAC-7B01AFEC6555}" type="presParOf" srcId="{16D755DD-A54D-4183-B47E-4574A9C8D316}" destId="{59C1A30E-BC57-4754-AC3A-17895AA1B1BA}" srcOrd="1" destOrd="0" presId="urn:microsoft.com/office/officeart/2005/8/layout/list1"/>
    <dgm:cxn modelId="{A5F50501-2613-4023-8D0E-28378C7B788A}" type="presParOf" srcId="{16D755DD-A54D-4183-B47E-4574A9C8D316}" destId="{0C494D18-2E23-4E63-9D8C-AE4A2921A200}" srcOrd="2" destOrd="0" presId="urn:microsoft.com/office/officeart/2005/8/layout/list1"/>
    <dgm:cxn modelId="{7C45BF3C-1EC7-4F90-BFFA-5FA9F796ADF2}" type="presParOf" srcId="{16D755DD-A54D-4183-B47E-4574A9C8D316}" destId="{D999570E-93A4-4133-B69E-9309E0F7154F}" srcOrd="3" destOrd="0" presId="urn:microsoft.com/office/officeart/2005/8/layout/list1"/>
    <dgm:cxn modelId="{61E79ADD-3EA2-400E-94D6-6D590B381286}" type="presParOf" srcId="{16D755DD-A54D-4183-B47E-4574A9C8D316}" destId="{FC109915-1B74-4D76-999D-796286FBB028}" srcOrd="4" destOrd="0" presId="urn:microsoft.com/office/officeart/2005/8/layout/list1"/>
    <dgm:cxn modelId="{92D066D0-DED4-4898-9D98-8992FD931F0B}" type="presParOf" srcId="{FC109915-1B74-4D76-999D-796286FBB028}" destId="{88D30E3F-835B-4963-A234-787B2D4B6B6B}" srcOrd="0" destOrd="0" presId="urn:microsoft.com/office/officeart/2005/8/layout/list1"/>
    <dgm:cxn modelId="{DDFE6C5F-753A-4FB5-A8D7-DB2DC5E918F7}" type="presParOf" srcId="{FC109915-1B74-4D76-999D-796286FBB028}" destId="{BD15105E-B6B0-4000-9296-B6B3F092413E}" srcOrd="1" destOrd="0" presId="urn:microsoft.com/office/officeart/2005/8/layout/list1"/>
    <dgm:cxn modelId="{49AC20AC-51EC-4D80-B67A-D2B67A12957D}" type="presParOf" srcId="{16D755DD-A54D-4183-B47E-4574A9C8D316}" destId="{EDE05860-F5AF-46DE-B9AC-DF0AD463F1D3}" srcOrd="5" destOrd="0" presId="urn:microsoft.com/office/officeart/2005/8/layout/list1"/>
    <dgm:cxn modelId="{7BA3B5F5-1FA5-4E3C-81ED-57A62D245674}" type="presParOf" srcId="{16D755DD-A54D-4183-B47E-4574A9C8D316}" destId="{4459506F-5FA2-4829-98C9-D73E520FA6A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A5358E-C181-42EC-90AC-C12BF64B4920}"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C799FAC5-CFE8-4B79-A62E-35EE71AB704F}">
      <dgm:prSet phldrT="[Text]" custT="1"/>
      <dgm:spPr>
        <a:solidFill>
          <a:schemeClr val="bg1">
            <a:alpha val="90000"/>
          </a:schemeClr>
        </a:solidFill>
        <a:ln>
          <a:noFill/>
        </a:ln>
      </dgm:spPr>
      <dgm:t>
        <a:bodyPr/>
        <a:lstStyle/>
        <a:p>
          <a:pPr>
            <a:lnSpc>
              <a:spcPct val="120000"/>
            </a:lnSpc>
            <a:spcAft>
              <a:spcPts val="300"/>
            </a:spcAft>
          </a:pPr>
          <a:r>
            <a:rPr lang="en-US" sz="1600" b="1" dirty="0">
              <a:solidFill>
                <a:schemeClr val="tx1"/>
              </a:solidFill>
            </a:rPr>
            <a:t>Insured Charity </a:t>
          </a:r>
        </a:p>
        <a:p>
          <a:pPr>
            <a:lnSpc>
              <a:spcPct val="120000"/>
            </a:lnSpc>
            <a:spcAft>
              <a:spcPts val="300"/>
            </a:spcAft>
          </a:pPr>
          <a:r>
            <a:rPr lang="en-US" sz="1600" b="1" dirty="0">
              <a:solidFill>
                <a:schemeClr val="tx1"/>
              </a:solidFill>
            </a:rPr>
            <a:t>WS S-10 Line 20 Col. 2</a:t>
          </a:r>
        </a:p>
        <a:p>
          <a:pPr>
            <a:lnSpc>
              <a:spcPct val="120000"/>
            </a:lnSpc>
            <a:spcAft>
              <a:spcPts val="300"/>
            </a:spcAft>
          </a:pPr>
          <a:r>
            <a:rPr lang="en-US" sz="1600" b="1" dirty="0">
              <a:solidFill>
                <a:schemeClr val="tx1"/>
              </a:solidFill>
            </a:rPr>
            <a:t>WS S-10 Line 25.01 Col. 1 (CCR)</a:t>
          </a:r>
        </a:p>
      </dgm:t>
    </dgm:pt>
    <dgm:pt modelId="{DE051F70-D56F-49B4-9D9F-4670BB373777}" type="parTrans" cxnId="{F1027A39-DE88-4D7F-B60E-24EB0B6C3FC9}">
      <dgm:prSet/>
      <dgm:spPr/>
      <dgm:t>
        <a:bodyPr/>
        <a:lstStyle/>
        <a:p>
          <a:endParaRPr lang="en-US"/>
        </a:p>
      </dgm:t>
    </dgm:pt>
    <dgm:pt modelId="{E6971529-5B29-408C-8F20-A77EADD62342}" type="sibTrans" cxnId="{F1027A39-DE88-4D7F-B60E-24EB0B6C3FC9}">
      <dgm:prSet/>
      <dgm:spPr/>
      <dgm:t>
        <a:bodyPr/>
        <a:lstStyle/>
        <a:p>
          <a:endParaRPr lang="en-US"/>
        </a:p>
      </dgm:t>
    </dgm:pt>
    <dgm:pt modelId="{5ED09DA8-ABF3-4690-99AC-C8B6AB2BCA9B}">
      <dgm:prSet phldrT="[Text]" custT="1"/>
      <dgm:spPr>
        <a:solidFill>
          <a:schemeClr val="bg1">
            <a:alpha val="90000"/>
          </a:schemeClr>
        </a:solidFill>
        <a:ln>
          <a:noFill/>
        </a:ln>
      </dgm:spPr>
      <dgm:t>
        <a:bodyPr/>
        <a:lstStyle/>
        <a:p>
          <a:pPr>
            <a:lnSpc>
              <a:spcPct val="120000"/>
            </a:lnSpc>
            <a:spcAft>
              <a:spcPts val="300"/>
            </a:spcAft>
          </a:pPr>
          <a:r>
            <a:rPr lang="en-US" sz="1600" b="1" dirty="0">
              <a:solidFill>
                <a:schemeClr val="tx1"/>
              </a:solidFill>
            </a:rPr>
            <a:t>Uninsured Charity </a:t>
          </a:r>
        </a:p>
        <a:p>
          <a:pPr>
            <a:lnSpc>
              <a:spcPct val="120000"/>
            </a:lnSpc>
            <a:spcAft>
              <a:spcPts val="300"/>
            </a:spcAft>
          </a:pPr>
          <a:r>
            <a:rPr lang="en-US" sz="1600" b="1" dirty="0">
              <a:solidFill>
                <a:schemeClr val="tx1"/>
              </a:solidFill>
            </a:rPr>
            <a:t>WS S-10 Line 20 Col. 1</a:t>
          </a:r>
          <a:endParaRPr lang="en-US" sz="1600" b="1" i="0" dirty="0">
            <a:solidFill>
              <a:schemeClr val="tx1"/>
            </a:solidFill>
          </a:endParaRPr>
        </a:p>
      </dgm:t>
    </dgm:pt>
    <dgm:pt modelId="{5067AF99-2884-4451-9031-1661A63CCF92}" type="parTrans" cxnId="{15D66DD6-7690-42A7-BE2D-AA50C63520FB}">
      <dgm:prSet/>
      <dgm:spPr/>
      <dgm:t>
        <a:bodyPr/>
        <a:lstStyle/>
        <a:p>
          <a:endParaRPr lang="en-US"/>
        </a:p>
      </dgm:t>
    </dgm:pt>
    <dgm:pt modelId="{60D6662F-4775-4C76-9834-CA7B6C62C0C2}" type="sibTrans" cxnId="{15D66DD6-7690-42A7-BE2D-AA50C63520FB}">
      <dgm:prSet/>
      <dgm:spPr/>
      <dgm:t>
        <a:bodyPr/>
        <a:lstStyle/>
        <a:p>
          <a:endParaRPr lang="en-US"/>
        </a:p>
      </dgm:t>
    </dgm:pt>
    <dgm:pt modelId="{92E9AFAD-A4FC-481F-828A-D8FCBE587FC8}">
      <dgm:prSet phldrT="[Text]" custT="1"/>
      <dgm:spPr>
        <a:solidFill>
          <a:schemeClr val="bg1">
            <a:alpha val="90000"/>
          </a:schemeClr>
        </a:solidFill>
        <a:ln>
          <a:noFill/>
        </a:ln>
      </dgm:spPr>
      <dgm:t>
        <a:bodyPr/>
        <a:lstStyle/>
        <a:p>
          <a:pPr>
            <a:lnSpc>
              <a:spcPct val="120000"/>
            </a:lnSpc>
            <a:spcAft>
              <a:spcPts val="300"/>
            </a:spcAft>
          </a:pPr>
          <a:r>
            <a:rPr lang="en-US" sz="1600" dirty="0">
              <a:solidFill>
                <a:schemeClr val="tx1"/>
              </a:solidFill>
            </a:rPr>
            <a:t>Charges, or the portion of total charges, for patients with coverage from an entity/insurer that </a:t>
          </a:r>
          <a:r>
            <a:rPr lang="en-US" sz="1600" b="1" i="1" dirty="0">
              <a:solidFill>
                <a:schemeClr val="tx1"/>
              </a:solidFill>
            </a:rPr>
            <a:t>does not have a contractual or inferred contractual relationship with the provider</a:t>
          </a:r>
          <a:r>
            <a:rPr lang="en-US" sz="1600" b="0" i="0" dirty="0">
              <a:solidFill>
                <a:schemeClr val="tx1"/>
              </a:solidFill>
            </a:rPr>
            <a:t>…</a:t>
          </a:r>
        </a:p>
      </dgm:t>
    </dgm:pt>
    <dgm:pt modelId="{43A27E48-E474-4B33-BAA4-8217E46E90BE}" type="parTrans" cxnId="{B6D7FD9D-E891-45AC-9ABE-AE75206FFECA}">
      <dgm:prSet/>
      <dgm:spPr/>
      <dgm:t>
        <a:bodyPr/>
        <a:lstStyle/>
        <a:p>
          <a:endParaRPr lang="en-US"/>
        </a:p>
      </dgm:t>
    </dgm:pt>
    <dgm:pt modelId="{7C8D23FE-6016-459D-8FCD-51AB5569BE3E}" type="sibTrans" cxnId="{B6D7FD9D-E891-45AC-9ABE-AE75206FFECA}">
      <dgm:prSet/>
      <dgm:spPr/>
      <dgm:t>
        <a:bodyPr/>
        <a:lstStyle/>
        <a:p>
          <a:endParaRPr lang="en-US"/>
        </a:p>
      </dgm:t>
    </dgm:pt>
    <dgm:pt modelId="{F76F4229-1233-46FF-B60A-C4EA5F164097}">
      <dgm:prSet phldrT="[Text]" custT="1"/>
      <dgm:spPr>
        <a:solidFill>
          <a:schemeClr val="bg1">
            <a:alpha val="90000"/>
          </a:schemeClr>
        </a:solidFill>
        <a:ln>
          <a:noFill/>
        </a:ln>
      </dgm:spPr>
      <dgm:t>
        <a:bodyPr/>
        <a:lstStyle/>
        <a:p>
          <a:pPr>
            <a:lnSpc>
              <a:spcPct val="120000"/>
            </a:lnSpc>
            <a:spcAft>
              <a:spcPts val="300"/>
            </a:spcAft>
          </a:pPr>
          <a:r>
            <a:rPr lang="en-US" sz="1600" dirty="0">
              <a:solidFill>
                <a:schemeClr val="tx1"/>
              </a:solidFill>
            </a:rPr>
            <a:t>C</a:t>
          </a:r>
          <a:r>
            <a:rPr lang="en-US" sz="1600" i="0" dirty="0">
              <a:solidFill>
                <a:schemeClr val="tx1"/>
              </a:solidFill>
            </a:rPr>
            <a:t>harges, or the portion of charges, other than D&amp;C amounts that represent the insured patient’s liability for medically necessary hospital services…These charges </a:t>
          </a:r>
          <a:r>
            <a:rPr lang="en-US" sz="1600" b="1" i="1" dirty="0">
              <a:solidFill>
                <a:schemeClr val="tx1"/>
              </a:solidFill>
            </a:rPr>
            <a:t>include a patient’s liability from a contractual or inferred contractual relationship </a:t>
          </a:r>
          <a:r>
            <a:rPr lang="en-US" sz="1600" i="0" dirty="0">
              <a:solidFill>
                <a:schemeClr val="tx1"/>
              </a:solidFill>
            </a:rPr>
            <a:t>between a public program or private insurer and the provider.  </a:t>
          </a:r>
        </a:p>
      </dgm:t>
    </dgm:pt>
    <dgm:pt modelId="{F020A7AA-E798-4FD6-A390-033003D401F5}" type="parTrans" cxnId="{E2CAA2B4-DF24-4A9A-9552-458D7CB2C0C2}">
      <dgm:prSet/>
      <dgm:spPr/>
      <dgm:t>
        <a:bodyPr/>
        <a:lstStyle/>
        <a:p>
          <a:endParaRPr lang="en-US"/>
        </a:p>
      </dgm:t>
    </dgm:pt>
    <dgm:pt modelId="{8CC3E3D3-7C9C-44A1-B6F0-D90CD2FADB7D}" type="sibTrans" cxnId="{E2CAA2B4-DF24-4A9A-9552-458D7CB2C0C2}">
      <dgm:prSet/>
      <dgm:spPr/>
      <dgm:t>
        <a:bodyPr/>
        <a:lstStyle/>
        <a:p>
          <a:endParaRPr lang="en-US"/>
        </a:p>
      </dgm:t>
    </dgm:pt>
    <dgm:pt modelId="{60388CEF-6665-4F82-84EB-2012488F403D}">
      <dgm:prSet phldrT="[Text]" custT="1"/>
      <dgm:spPr>
        <a:solidFill>
          <a:schemeClr val="bg1">
            <a:alpha val="90000"/>
          </a:schemeClr>
        </a:solidFill>
        <a:ln>
          <a:noFill/>
        </a:ln>
      </dgm:spPr>
      <dgm:t>
        <a:bodyPr/>
        <a:lstStyle/>
        <a:p>
          <a:pPr>
            <a:lnSpc>
              <a:spcPct val="120000"/>
            </a:lnSpc>
            <a:spcAft>
              <a:spcPts val="300"/>
            </a:spcAft>
          </a:pPr>
          <a:r>
            <a:rPr lang="en-US" sz="1600" i="0" dirty="0">
              <a:solidFill>
                <a:schemeClr val="tx1"/>
              </a:solidFill>
            </a:rPr>
            <a:t>Includes patient regardless of whether insurer paid in full*.  </a:t>
          </a:r>
        </a:p>
      </dgm:t>
    </dgm:pt>
    <dgm:pt modelId="{0AEA3642-94ED-401B-9E57-B14A390ACCE0}" type="parTrans" cxnId="{86E7E038-5D21-4B93-BAD7-A98654C428A5}">
      <dgm:prSet/>
      <dgm:spPr/>
      <dgm:t>
        <a:bodyPr/>
        <a:lstStyle/>
        <a:p>
          <a:endParaRPr lang="en-US"/>
        </a:p>
      </dgm:t>
    </dgm:pt>
    <dgm:pt modelId="{33CBAB49-10C9-47F9-9C39-B0DE0013C8A4}" type="sibTrans" cxnId="{86E7E038-5D21-4B93-BAD7-A98654C428A5}">
      <dgm:prSet/>
      <dgm:spPr/>
      <dgm:t>
        <a:bodyPr/>
        <a:lstStyle/>
        <a:p>
          <a:endParaRPr lang="en-US"/>
        </a:p>
      </dgm:t>
    </dgm:pt>
    <dgm:pt modelId="{8486E396-F19A-4658-A460-31446A0D4D26}" type="pres">
      <dgm:prSet presAssocID="{04A5358E-C181-42EC-90AC-C12BF64B4920}" presName="Name0" presStyleCnt="0">
        <dgm:presLayoutVars>
          <dgm:dir/>
          <dgm:animLvl val="lvl"/>
          <dgm:resizeHandles val="exact"/>
        </dgm:presLayoutVars>
      </dgm:prSet>
      <dgm:spPr/>
    </dgm:pt>
    <dgm:pt modelId="{F02E43CB-591C-4FA4-90A1-F318AABD152E}" type="pres">
      <dgm:prSet presAssocID="{5ED09DA8-ABF3-4690-99AC-C8B6AB2BCA9B}" presName="linNode" presStyleCnt="0"/>
      <dgm:spPr/>
    </dgm:pt>
    <dgm:pt modelId="{2BCBB45C-B760-41B2-A6DF-4EB0309A049C}" type="pres">
      <dgm:prSet presAssocID="{5ED09DA8-ABF3-4690-99AC-C8B6AB2BCA9B}" presName="parTx" presStyleLbl="revTx" presStyleIdx="0" presStyleCnt="2">
        <dgm:presLayoutVars>
          <dgm:chMax val="1"/>
          <dgm:bulletEnabled val="1"/>
        </dgm:presLayoutVars>
      </dgm:prSet>
      <dgm:spPr/>
    </dgm:pt>
    <dgm:pt modelId="{E3E51AA6-4195-4E14-9FBC-A4CCEBC2AF49}" type="pres">
      <dgm:prSet presAssocID="{5ED09DA8-ABF3-4690-99AC-C8B6AB2BCA9B}" presName="bracket" presStyleLbl="parChTrans1D1" presStyleIdx="0" presStyleCnt="2"/>
      <dgm:spPr>
        <a:ln w="22225">
          <a:solidFill>
            <a:srgbClr val="DB651B"/>
          </a:solidFill>
        </a:ln>
      </dgm:spPr>
    </dgm:pt>
    <dgm:pt modelId="{BC30726B-620D-4F32-A52A-2AED32A119D5}" type="pres">
      <dgm:prSet presAssocID="{5ED09DA8-ABF3-4690-99AC-C8B6AB2BCA9B}" presName="spH" presStyleCnt="0"/>
      <dgm:spPr/>
    </dgm:pt>
    <dgm:pt modelId="{F478EFB1-55AE-4E8E-8E85-820C5DEBEFD6}" type="pres">
      <dgm:prSet presAssocID="{5ED09DA8-ABF3-4690-99AC-C8B6AB2BCA9B}" presName="desTx" presStyleLbl="node1" presStyleIdx="0" presStyleCnt="2">
        <dgm:presLayoutVars>
          <dgm:bulletEnabled val="1"/>
        </dgm:presLayoutVars>
      </dgm:prSet>
      <dgm:spPr/>
    </dgm:pt>
    <dgm:pt modelId="{DF786C10-07C1-4F8D-A7A9-F39B1E8A24B3}" type="pres">
      <dgm:prSet presAssocID="{60D6662F-4775-4C76-9834-CA7B6C62C0C2}" presName="spV" presStyleCnt="0"/>
      <dgm:spPr/>
    </dgm:pt>
    <dgm:pt modelId="{1397FCB7-27EB-4821-9DBD-BDCC6F680D30}" type="pres">
      <dgm:prSet presAssocID="{C799FAC5-CFE8-4B79-A62E-35EE71AB704F}" presName="linNode" presStyleCnt="0"/>
      <dgm:spPr/>
    </dgm:pt>
    <dgm:pt modelId="{1C325A0F-9911-4657-8793-883E0EFCEACA}" type="pres">
      <dgm:prSet presAssocID="{C799FAC5-CFE8-4B79-A62E-35EE71AB704F}" presName="parTx" presStyleLbl="revTx" presStyleIdx="1" presStyleCnt="2">
        <dgm:presLayoutVars>
          <dgm:chMax val="1"/>
          <dgm:bulletEnabled val="1"/>
        </dgm:presLayoutVars>
      </dgm:prSet>
      <dgm:spPr/>
    </dgm:pt>
    <dgm:pt modelId="{B0F00FF9-BBD7-4D9B-9C24-F2AFB84E86FD}" type="pres">
      <dgm:prSet presAssocID="{C799FAC5-CFE8-4B79-A62E-35EE71AB704F}" presName="bracket" presStyleLbl="parChTrans1D1" presStyleIdx="1" presStyleCnt="2"/>
      <dgm:spPr>
        <a:ln w="22225">
          <a:solidFill>
            <a:srgbClr val="004250"/>
          </a:solidFill>
        </a:ln>
      </dgm:spPr>
    </dgm:pt>
    <dgm:pt modelId="{50CA05F5-13D9-4885-9171-374B6D25B532}" type="pres">
      <dgm:prSet presAssocID="{C799FAC5-CFE8-4B79-A62E-35EE71AB704F}" presName="spH" presStyleCnt="0"/>
      <dgm:spPr/>
    </dgm:pt>
    <dgm:pt modelId="{4305B1CF-A66F-43EF-8DF9-6921DADE41C3}" type="pres">
      <dgm:prSet presAssocID="{C799FAC5-CFE8-4B79-A62E-35EE71AB704F}" presName="desTx" presStyleLbl="node1" presStyleIdx="1" presStyleCnt="2">
        <dgm:presLayoutVars>
          <dgm:bulletEnabled val="1"/>
        </dgm:presLayoutVars>
      </dgm:prSet>
      <dgm:spPr/>
    </dgm:pt>
  </dgm:ptLst>
  <dgm:cxnLst>
    <dgm:cxn modelId="{A15F530A-8F6B-470D-B718-23DB637420C7}" type="presOf" srcId="{60388CEF-6665-4F82-84EB-2012488F403D}" destId="{4305B1CF-A66F-43EF-8DF9-6921DADE41C3}" srcOrd="0" destOrd="1" presId="urn:diagrams.loki3.com/BracketList"/>
    <dgm:cxn modelId="{86E7E038-5D21-4B93-BAD7-A98654C428A5}" srcId="{C799FAC5-CFE8-4B79-A62E-35EE71AB704F}" destId="{60388CEF-6665-4F82-84EB-2012488F403D}" srcOrd="1" destOrd="0" parTransId="{0AEA3642-94ED-401B-9E57-B14A390ACCE0}" sibTransId="{33CBAB49-10C9-47F9-9C39-B0DE0013C8A4}"/>
    <dgm:cxn modelId="{F1027A39-DE88-4D7F-B60E-24EB0B6C3FC9}" srcId="{04A5358E-C181-42EC-90AC-C12BF64B4920}" destId="{C799FAC5-CFE8-4B79-A62E-35EE71AB704F}" srcOrd="1" destOrd="0" parTransId="{DE051F70-D56F-49B4-9D9F-4670BB373777}" sibTransId="{E6971529-5B29-408C-8F20-A77EADD62342}"/>
    <dgm:cxn modelId="{10205A8B-5E85-4495-87D9-2BF203D47C52}" type="presOf" srcId="{F76F4229-1233-46FF-B60A-C4EA5F164097}" destId="{4305B1CF-A66F-43EF-8DF9-6921DADE41C3}" srcOrd="0" destOrd="0" presId="urn:diagrams.loki3.com/BracketList"/>
    <dgm:cxn modelId="{8FBEAC9D-5819-4BF4-AB1D-BD024014FFB3}" type="presOf" srcId="{5ED09DA8-ABF3-4690-99AC-C8B6AB2BCA9B}" destId="{2BCBB45C-B760-41B2-A6DF-4EB0309A049C}" srcOrd="0" destOrd="0" presId="urn:diagrams.loki3.com/BracketList"/>
    <dgm:cxn modelId="{B6D7FD9D-E891-45AC-9ABE-AE75206FFECA}" srcId="{5ED09DA8-ABF3-4690-99AC-C8B6AB2BCA9B}" destId="{92E9AFAD-A4FC-481F-828A-D8FCBE587FC8}" srcOrd="0" destOrd="0" parTransId="{43A27E48-E474-4B33-BAA4-8217E46E90BE}" sibTransId="{7C8D23FE-6016-459D-8FCD-51AB5569BE3E}"/>
    <dgm:cxn modelId="{E2CAA2B4-DF24-4A9A-9552-458D7CB2C0C2}" srcId="{C799FAC5-CFE8-4B79-A62E-35EE71AB704F}" destId="{F76F4229-1233-46FF-B60A-C4EA5F164097}" srcOrd="0" destOrd="0" parTransId="{F020A7AA-E798-4FD6-A390-033003D401F5}" sibTransId="{8CC3E3D3-7C9C-44A1-B6F0-D90CD2FADB7D}"/>
    <dgm:cxn modelId="{2A9393BE-2751-4E1A-8D5B-AB0F9FFAFE2D}" type="presOf" srcId="{04A5358E-C181-42EC-90AC-C12BF64B4920}" destId="{8486E396-F19A-4658-A460-31446A0D4D26}" srcOrd="0" destOrd="0" presId="urn:diagrams.loki3.com/BracketList"/>
    <dgm:cxn modelId="{15D66DD6-7690-42A7-BE2D-AA50C63520FB}" srcId="{04A5358E-C181-42EC-90AC-C12BF64B4920}" destId="{5ED09DA8-ABF3-4690-99AC-C8B6AB2BCA9B}" srcOrd="0" destOrd="0" parTransId="{5067AF99-2884-4451-9031-1661A63CCF92}" sibTransId="{60D6662F-4775-4C76-9834-CA7B6C62C0C2}"/>
    <dgm:cxn modelId="{C6E8CAD9-D6B3-4C17-AF2C-454E90CB0A07}" type="presOf" srcId="{C799FAC5-CFE8-4B79-A62E-35EE71AB704F}" destId="{1C325A0F-9911-4657-8793-883E0EFCEACA}" srcOrd="0" destOrd="0" presId="urn:diagrams.loki3.com/BracketList"/>
    <dgm:cxn modelId="{56F0F7FA-E5B2-47E8-90FF-D879C30DFAF1}" type="presOf" srcId="{92E9AFAD-A4FC-481F-828A-D8FCBE587FC8}" destId="{F478EFB1-55AE-4E8E-8E85-820C5DEBEFD6}" srcOrd="0" destOrd="0" presId="urn:diagrams.loki3.com/BracketList"/>
    <dgm:cxn modelId="{C126ABB0-8596-41C2-97BA-5220F3D0C0DA}" type="presParOf" srcId="{8486E396-F19A-4658-A460-31446A0D4D26}" destId="{F02E43CB-591C-4FA4-90A1-F318AABD152E}" srcOrd="0" destOrd="0" presId="urn:diagrams.loki3.com/BracketList"/>
    <dgm:cxn modelId="{80DADEA7-14A0-4F14-B0ED-71CA88AB7E38}" type="presParOf" srcId="{F02E43CB-591C-4FA4-90A1-F318AABD152E}" destId="{2BCBB45C-B760-41B2-A6DF-4EB0309A049C}" srcOrd="0" destOrd="0" presId="urn:diagrams.loki3.com/BracketList"/>
    <dgm:cxn modelId="{A9287E99-AE8A-4A02-9F41-A7973DFA4226}" type="presParOf" srcId="{F02E43CB-591C-4FA4-90A1-F318AABD152E}" destId="{E3E51AA6-4195-4E14-9FBC-A4CCEBC2AF49}" srcOrd="1" destOrd="0" presId="urn:diagrams.loki3.com/BracketList"/>
    <dgm:cxn modelId="{AC5A2384-71BB-454F-9B5A-2D89DB33A8DD}" type="presParOf" srcId="{F02E43CB-591C-4FA4-90A1-F318AABD152E}" destId="{BC30726B-620D-4F32-A52A-2AED32A119D5}" srcOrd="2" destOrd="0" presId="urn:diagrams.loki3.com/BracketList"/>
    <dgm:cxn modelId="{08ED2797-1E56-4952-A462-8F6AD2F52C4F}" type="presParOf" srcId="{F02E43CB-591C-4FA4-90A1-F318AABD152E}" destId="{F478EFB1-55AE-4E8E-8E85-820C5DEBEFD6}" srcOrd="3" destOrd="0" presId="urn:diagrams.loki3.com/BracketList"/>
    <dgm:cxn modelId="{E6167DAF-E7BD-41B0-B5CE-A32267090C4E}" type="presParOf" srcId="{8486E396-F19A-4658-A460-31446A0D4D26}" destId="{DF786C10-07C1-4F8D-A7A9-F39B1E8A24B3}" srcOrd="1" destOrd="0" presId="urn:diagrams.loki3.com/BracketList"/>
    <dgm:cxn modelId="{D513DF22-5283-4086-8CDC-2F59CEC92282}" type="presParOf" srcId="{8486E396-F19A-4658-A460-31446A0D4D26}" destId="{1397FCB7-27EB-4821-9DBD-BDCC6F680D30}" srcOrd="2" destOrd="0" presId="urn:diagrams.loki3.com/BracketList"/>
    <dgm:cxn modelId="{891929F0-59CA-4D0A-A0AF-4F88821A2F30}" type="presParOf" srcId="{1397FCB7-27EB-4821-9DBD-BDCC6F680D30}" destId="{1C325A0F-9911-4657-8793-883E0EFCEACA}" srcOrd="0" destOrd="0" presId="urn:diagrams.loki3.com/BracketList"/>
    <dgm:cxn modelId="{99EE75E4-533B-45B3-B43C-1840C8EC5E2C}" type="presParOf" srcId="{1397FCB7-27EB-4821-9DBD-BDCC6F680D30}" destId="{B0F00FF9-BBD7-4D9B-9C24-F2AFB84E86FD}" srcOrd="1" destOrd="0" presId="urn:diagrams.loki3.com/BracketList"/>
    <dgm:cxn modelId="{0725DFA4-DF5F-4898-AD45-9AC82505EA7C}" type="presParOf" srcId="{1397FCB7-27EB-4821-9DBD-BDCC6F680D30}" destId="{50CA05F5-13D9-4885-9171-374B6D25B532}" srcOrd="2" destOrd="0" presId="urn:diagrams.loki3.com/BracketList"/>
    <dgm:cxn modelId="{2B6A32DA-01FC-4CD3-BFE5-4551F66095C8}" type="presParOf" srcId="{1397FCB7-27EB-4821-9DBD-BDCC6F680D30}" destId="{4305B1CF-A66F-43EF-8DF9-6921DADE41C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4FF3A4-7D4D-45E2-BC5C-915E2321AB6A}"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7F063DB4-3380-4BF8-B6E6-C6CDA9DAC1B8}">
      <dgm:prSet phldrT="[Text]" custT="1"/>
      <dgm:spPr>
        <a:solidFill>
          <a:srgbClr val="DB651B"/>
        </a:solidFill>
        <a:ln w="3175">
          <a:solidFill>
            <a:srgbClr val="004250"/>
          </a:solidFill>
        </a:ln>
      </dgm:spPr>
      <dgm:t>
        <a:bodyPr/>
        <a:lstStyle/>
        <a:p>
          <a:pPr>
            <a:lnSpc>
              <a:spcPct val="110000"/>
            </a:lnSpc>
            <a:spcAft>
              <a:spcPts val="600"/>
            </a:spcAft>
          </a:pPr>
          <a:r>
            <a:rPr lang="en-US" sz="2000" b="1" i="1" dirty="0">
              <a:solidFill>
                <a:schemeClr val="bg1"/>
              </a:solidFill>
            </a:rPr>
            <a:t>CMS Proposed Clarification -</a:t>
          </a:r>
        </a:p>
        <a:p>
          <a:pPr>
            <a:lnSpc>
              <a:spcPct val="110000"/>
            </a:lnSpc>
            <a:spcAft>
              <a:spcPts val="300"/>
            </a:spcAft>
          </a:pPr>
          <a:r>
            <a:rPr lang="en-US" sz="2000" b="1" dirty="0">
              <a:solidFill>
                <a:schemeClr val="bg1"/>
              </a:solidFill>
            </a:rPr>
            <a:t>Includes Implicit Price Concessions  </a:t>
          </a:r>
        </a:p>
        <a:p>
          <a:pPr>
            <a:lnSpc>
              <a:spcPct val="110000"/>
            </a:lnSpc>
            <a:spcAft>
              <a:spcPct val="35000"/>
            </a:spcAft>
          </a:pPr>
          <a:r>
            <a:rPr lang="en-US" sz="2000" b="1" dirty="0">
              <a:solidFill>
                <a:schemeClr val="bg1"/>
              </a:solidFill>
            </a:rPr>
            <a:t>(ASC Topic 606 Revenue Recognition)</a:t>
          </a:r>
        </a:p>
      </dgm:t>
    </dgm:pt>
    <dgm:pt modelId="{BDCB4B5A-5A56-4183-8A8A-01F895017F8D}" type="parTrans" cxnId="{693973C3-CC2A-44E4-9FC7-B285C7623DCA}">
      <dgm:prSet/>
      <dgm:spPr>
        <a:ln w="6350">
          <a:solidFill>
            <a:schemeClr val="bg2">
              <a:lumMod val="25000"/>
            </a:schemeClr>
          </a:solidFill>
        </a:ln>
      </dgm:spPr>
      <dgm:t>
        <a:bodyPr/>
        <a:lstStyle/>
        <a:p>
          <a:endParaRPr lang="en-US"/>
        </a:p>
      </dgm:t>
    </dgm:pt>
    <dgm:pt modelId="{12AFCB9B-468D-49B3-8E5E-AD8D2D636E4A}" type="sibTrans" cxnId="{693973C3-CC2A-44E4-9FC7-B285C7623DCA}">
      <dgm:prSet/>
      <dgm:spPr/>
      <dgm:t>
        <a:bodyPr/>
        <a:lstStyle/>
        <a:p>
          <a:endParaRPr lang="en-US"/>
        </a:p>
      </dgm:t>
    </dgm:pt>
    <dgm:pt modelId="{B0D9432D-1551-440A-93D7-4E5C0ECD1147}">
      <dgm:prSet phldrT="[Text]" custT="1"/>
      <dgm:spPr>
        <a:solidFill>
          <a:srgbClr val="004250"/>
        </a:solidFill>
        <a:ln w="3175">
          <a:solidFill>
            <a:srgbClr val="004250"/>
          </a:solidFill>
        </a:ln>
      </dgm:spPr>
      <dgm:t>
        <a:bodyPr/>
        <a:lstStyle/>
        <a:p>
          <a:pPr>
            <a:lnSpc>
              <a:spcPct val="110000"/>
            </a:lnSpc>
          </a:pPr>
          <a:r>
            <a:rPr lang="en-US" sz="2000" b="1" dirty="0">
              <a:solidFill>
                <a:schemeClr val="bg1"/>
              </a:solidFill>
            </a:rPr>
            <a:t>Net of all recoveries received during the cost report Year</a:t>
          </a:r>
        </a:p>
      </dgm:t>
    </dgm:pt>
    <dgm:pt modelId="{ADF02267-FA30-45C0-B3A9-11A79A9DFCD0}" type="sibTrans" cxnId="{65928CB8-B436-4BE0-A0A8-ED2F93D7C3AA}">
      <dgm:prSet/>
      <dgm:spPr/>
      <dgm:t>
        <a:bodyPr/>
        <a:lstStyle/>
        <a:p>
          <a:endParaRPr lang="en-US"/>
        </a:p>
      </dgm:t>
    </dgm:pt>
    <dgm:pt modelId="{B1D58020-C93F-4502-BA8B-04A85FC166A9}" type="parTrans" cxnId="{65928CB8-B436-4BE0-A0A8-ED2F93D7C3AA}">
      <dgm:prSet/>
      <dgm:spPr>
        <a:ln w="6350">
          <a:solidFill>
            <a:schemeClr val="bg2">
              <a:lumMod val="25000"/>
            </a:schemeClr>
          </a:solidFill>
        </a:ln>
      </dgm:spPr>
      <dgm:t>
        <a:bodyPr/>
        <a:lstStyle/>
        <a:p>
          <a:endParaRPr lang="en-US"/>
        </a:p>
      </dgm:t>
    </dgm:pt>
    <dgm:pt modelId="{110DAEEC-0D9B-43F2-99A8-9FAA30D373CD}">
      <dgm:prSet phldrT="[Text]" custT="1"/>
      <dgm:spPr>
        <a:solidFill>
          <a:srgbClr val="004250"/>
        </a:solidFill>
        <a:ln w="3175">
          <a:solidFill>
            <a:srgbClr val="004250"/>
          </a:solidFill>
        </a:ln>
      </dgm:spPr>
      <dgm:t>
        <a:bodyPr/>
        <a:lstStyle/>
        <a:p>
          <a:pPr>
            <a:lnSpc>
              <a:spcPct val="110000"/>
            </a:lnSpc>
          </a:pPr>
          <a:r>
            <a:rPr lang="en-US" sz="2000" b="1" dirty="0">
              <a:solidFill>
                <a:schemeClr val="bg1"/>
              </a:solidFill>
            </a:rPr>
            <a:t>Medicare and Non-Medicare</a:t>
          </a:r>
        </a:p>
      </dgm:t>
    </dgm:pt>
    <dgm:pt modelId="{A5D48B8D-BED4-49A5-B4BE-10BF8D7B4C6D}" type="parTrans" cxnId="{446B37EE-A878-404E-B927-1C0FF7C84020}">
      <dgm:prSet/>
      <dgm:spPr>
        <a:ln w="6350">
          <a:solidFill>
            <a:schemeClr val="bg2">
              <a:lumMod val="25000"/>
            </a:schemeClr>
          </a:solidFill>
        </a:ln>
      </dgm:spPr>
      <dgm:t>
        <a:bodyPr/>
        <a:lstStyle/>
        <a:p>
          <a:endParaRPr lang="en-US"/>
        </a:p>
      </dgm:t>
    </dgm:pt>
    <dgm:pt modelId="{DB63570F-D615-48C7-A3DC-F5EC646A63FE}" type="sibTrans" cxnId="{446B37EE-A878-404E-B927-1C0FF7C84020}">
      <dgm:prSet/>
      <dgm:spPr/>
      <dgm:t>
        <a:bodyPr/>
        <a:lstStyle/>
        <a:p>
          <a:endParaRPr lang="en-US"/>
        </a:p>
      </dgm:t>
    </dgm:pt>
    <dgm:pt modelId="{F95FD2D6-FB92-44C8-89B3-CF315DE92608}">
      <dgm:prSet phldrT="[Text]" custT="1"/>
      <dgm:spPr>
        <a:solidFill>
          <a:srgbClr val="004250"/>
        </a:solidFill>
        <a:ln w="3175">
          <a:solidFill>
            <a:srgbClr val="004250"/>
          </a:solidFill>
        </a:ln>
      </dgm:spPr>
      <dgm:t>
        <a:bodyPr/>
        <a:lstStyle/>
        <a:p>
          <a:pPr>
            <a:lnSpc>
              <a:spcPct val="110000"/>
            </a:lnSpc>
          </a:pPr>
          <a:r>
            <a:rPr lang="en-US" sz="2000" b="1" dirty="0">
              <a:solidFill>
                <a:schemeClr val="bg1"/>
              </a:solidFill>
            </a:rPr>
            <a:t>Excludes professional services; amounts reported as charity care; and obligations of insurer</a:t>
          </a:r>
        </a:p>
      </dgm:t>
    </dgm:pt>
    <dgm:pt modelId="{27FFDE96-1CFE-4D6E-AE99-F3AFE969F638}" type="parTrans" cxnId="{7A694CC6-6586-44F1-BE58-1D7BC6213531}">
      <dgm:prSet/>
      <dgm:spPr/>
      <dgm:t>
        <a:bodyPr/>
        <a:lstStyle/>
        <a:p>
          <a:endParaRPr lang="en-US"/>
        </a:p>
      </dgm:t>
    </dgm:pt>
    <dgm:pt modelId="{BC28962B-C806-4B94-9CE7-22FCC2628C3F}" type="sibTrans" cxnId="{7A694CC6-6586-44F1-BE58-1D7BC6213531}">
      <dgm:prSet/>
      <dgm:spPr/>
      <dgm:t>
        <a:bodyPr/>
        <a:lstStyle/>
        <a:p>
          <a:endParaRPr lang="en-US"/>
        </a:p>
      </dgm:t>
    </dgm:pt>
    <dgm:pt modelId="{74F8C4C9-92A4-485E-9DD8-640CE987E352}">
      <dgm:prSet phldrT="[Text]" custT="1"/>
      <dgm:spPr>
        <a:solidFill>
          <a:schemeClr val="accent1">
            <a:lumMod val="20000"/>
            <a:lumOff val="80000"/>
          </a:schemeClr>
        </a:solidFill>
        <a:ln w="3175">
          <a:solidFill>
            <a:srgbClr val="004250"/>
          </a:solidFill>
        </a:ln>
      </dgm:spPr>
      <dgm:t>
        <a:bodyPr/>
        <a:lstStyle/>
        <a:p>
          <a:pPr algn="ctr">
            <a:lnSpc>
              <a:spcPct val="110000"/>
            </a:lnSpc>
          </a:pPr>
          <a:r>
            <a:rPr lang="en-US" sz="2400" b="1" dirty="0">
              <a:solidFill>
                <a:schemeClr val="tx1"/>
              </a:solidFill>
            </a:rPr>
            <a:t>Bad</a:t>
          </a:r>
          <a:r>
            <a:rPr lang="en-US" sz="2400" b="1" baseline="0" dirty="0">
              <a:solidFill>
                <a:schemeClr val="tx1"/>
              </a:solidFill>
            </a:rPr>
            <a:t> Debt</a:t>
          </a:r>
          <a:endParaRPr lang="en-US" sz="2400" b="1" dirty="0">
            <a:solidFill>
              <a:schemeClr val="tx1"/>
            </a:solidFill>
          </a:endParaRPr>
        </a:p>
      </dgm:t>
    </dgm:pt>
    <dgm:pt modelId="{2C22DBA6-A252-431E-89DE-426ED9BBFF29}" type="sibTrans" cxnId="{43DF4591-B77E-4764-88F0-7F2DA20B9DE8}">
      <dgm:prSet/>
      <dgm:spPr/>
      <dgm:t>
        <a:bodyPr/>
        <a:lstStyle/>
        <a:p>
          <a:endParaRPr lang="en-US"/>
        </a:p>
      </dgm:t>
    </dgm:pt>
    <dgm:pt modelId="{1DB5BB4C-F8DB-48B9-A3D3-9B057F30729A}" type="parTrans" cxnId="{43DF4591-B77E-4764-88F0-7F2DA20B9DE8}">
      <dgm:prSet/>
      <dgm:spPr/>
      <dgm:t>
        <a:bodyPr/>
        <a:lstStyle/>
        <a:p>
          <a:endParaRPr lang="en-US"/>
        </a:p>
      </dgm:t>
    </dgm:pt>
    <dgm:pt modelId="{0A6CAFAA-58FB-485A-A6C5-2971E5D9CAEA}" type="pres">
      <dgm:prSet presAssocID="{F74FF3A4-7D4D-45E2-BC5C-915E2321AB6A}" presName="Name0" presStyleCnt="0">
        <dgm:presLayoutVars>
          <dgm:chMax val="3"/>
          <dgm:chPref val="1"/>
          <dgm:dir/>
          <dgm:animLvl val="lvl"/>
          <dgm:resizeHandles/>
        </dgm:presLayoutVars>
      </dgm:prSet>
      <dgm:spPr/>
    </dgm:pt>
    <dgm:pt modelId="{AC362D79-00B7-4F8E-B83D-7B9F52803013}" type="pres">
      <dgm:prSet presAssocID="{F74FF3A4-7D4D-45E2-BC5C-915E2321AB6A}" presName="outerBox" presStyleCnt="0"/>
      <dgm:spPr/>
    </dgm:pt>
    <dgm:pt modelId="{35A54EB4-0536-4482-86BC-672D3E44B617}" type="pres">
      <dgm:prSet presAssocID="{F74FF3A4-7D4D-45E2-BC5C-915E2321AB6A}" presName="outerBoxParent" presStyleLbl="node1" presStyleIdx="0" presStyleCnt="1" custLinFactNeighborX="272" custLinFactNeighborY="-4001"/>
      <dgm:spPr/>
    </dgm:pt>
    <dgm:pt modelId="{A58EA743-C16F-42D8-9659-9D4CD384EE74}" type="pres">
      <dgm:prSet presAssocID="{F74FF3A4-7D4D-45E2-BC5C-915E2321AB6A}" presName="outerBoxChildren" presStyleCnt="0"/>
      <dgm:spPr/>
    </dgm:pt>
    <dgm:pt modelId="{A86AC0C4-DF10-4497-89A5-59A639C65994}" type="pres">
      <dgm:prSet presAssocID="{110DAEEC-0D9B-43F2-99A8-9FAA30D373CD}" presName="oChild" presStyleLbl="fgAcc1" presStyleIdx="0" presStyleCnt="4" custScaleY="174875" custLinFactNeighborX="-62507" custLinFactNeighborY="-30936">
        <dgm:presLayoutVars>
          <dgm:bulletEnabled val="1"/>
        </dgm:presLayoutVars>
      </dgm:prSet>
      <dgm:spPr/>
    </dgm:pt>
    <dgm:pt modelId="{3BDB894B-E76A-4A53-B1AA-B9B9A3604488}" type="pres">
      <dgm:prSet presAssocID="{DB63570F-D615-48C7-A3DC-F5EC646A63FE}" presName="outerSibTrans" presStyleCnt="0"/>
      <dgm:spPr/>
    </dgm:pt>
    <dgm:pt modelId="{A7EB8BF4-2505-417D-83A8-C0FFA04EE70A}" type="pres">
      <dgm:prSet presAssocID="{B0D9432D-1551-440A-93D7-4E5C0ECD1147}" presName="oChild" presStyleLbl="fgAcc1" presStyleIdx="1" presStyleCnt="4" custScaleY="174875" custLinFactNeighborX="-62507" custLinFactNeighborY="-30936">
        <dgm:presLayoutVars>
          <dgm:bulletEnabled val="1"/>
        </dgm:presLayoutVars>
      </dgm:prSet>
      <dgm:spPr/>
    </dgm:pt>
    <dgm:pt modelId="{D85CB1DE-A676-46A3-9474-BE41DAA71D19}" type="pres">
      <dgm:prSet presAssocID="{ADF02267-FA30-45C0-B3A9-11A79A9DFCD0}" presName="outerSibTrans" presStyleCnt="0"/>
      <dgm:spPr/>
    </dgm:pt>
    <dgm:pt modelId="{ED7E2BBB-8398-423E-8E5C-C13137EE0B1B}" type="pres">
      <dgm:prSet presAssocID="{F95FD2D6-FB92-44C8-89B3-CF315DE92608}" presName="oChild" presStyleLbl="fgAcc1" presStyleIdx="2" presStyleCnt="4" custScaleY="174875" custLinFactNeighborX="-62507" custLinFactNeighborY="-30936">
        <dgm:presLayoutVars>
          <dgm:bulletEnabled val="1"/>
        </dgm:presLayoutVars>
      </dgm:prSet>
      <dgm:spPr/>
    </dgm:pt>
    <dgm:pt modelId="{D505E4DE-D98E-4CED-967A-2EEEB36AEF98}" type="pres">
      <dgm:prSet presAssocID="{BC28962B-C806-4B94-9CE7-22FCC2628C3F}" presName="outerSibTrans" presStyleCnt="0"/>
      <dgm:spPr/>
    </dgm:pt>
    <dgm:pt modelId="{79A1A04B-C98A-4C60-AB3F-B1B6358ACBF4}" type="pres">
      <dgm:prSet presAssocID="{7F063DB4-3380-4BF8-B6E6-C6CDA9DAC1B8}" presName="oChild" presStyleLbl="fgAcc1" presStyleIdx="3" presStyleCnt="4" custScaleY="174875" custLinFactNeighborX="-62507" custLinFactNeighborY="-30936">
        <dgm:presLayoutVars>
          <dgm:bulletEnabled val="1"/>
        </dgm:presLayoutVars>
      </dgm:prSet>
      <dgm:spPr/>
    </dgm:pt>
  </dgm:ptLst>
  <dgm:cxnLst>
    <dgm:cxn modelId="{77D46136-3997-4348-9892-20822BBE7D78}" type="presOf" srcId="{7F063DB4-3380-4BF8-B6E6-C6CDA9DAC1B8}" destId="{79A1A04B-C98A-4C60-AB3F-B1B6358ACBF4}" srcOrd="0" destOrd="0" presId="urn:microsoft.com/office/officeart/2005/8/layout/target2"/>
    <dgm:cxn modelId="{465DC03D-E74C-441A-BC99-B642383F5709}" type="presOf" srcId="{F95FD2D6-FB92-44C8-89B3-CF315DE92608}" destId="{ED7E2BBB-8398-423E-8E5C-C13137EE0B1B}" srcOrd="0" destOrd="0" presId="urn:microsoft.com/office/officeart/2005/8/layout/target2"/>
    <dgm:cxn modelId="{A09BF56A-1D8A-417A-8ED4-DA9C771C54CB}" type="presOf" srcId="{B0D9432D-1551-440A-93D7-4E5C0ECD1147}" destId="{A7EB8BF4-2505-417D-83A8-C0FFA04EE70A}" srcOrd="0" destOrd="0" presId="urn:microsoft.com/office/officeart/2005/8/layout/target2"/>
    <dgm:cxn modelId="{E152FF56-E0B1-4172-A431-09630F67D508}" type="presOf" srcId="{74F8C4C9-92A4-485E-9DD8-640CE987E352}" destId="{35A54EB4-0536-4482-86BC-672D3E44B617}" srcOrd="0" destOrd="0" presId="urn:microsoft.com/office/officeart/2005/8/layout/target2"/>
    <dgm:cxn modelId="{43DF4591-B77E-4764-88F0-7F2DA20B9DE8}" srcId="{F74FF3A4-7D4D-45E2-BC5C-915E2321AB6A}" destId="{74F8C4C9-92A4-485E-9DD8-640CE987E352}" srcOrd="0" destOrd="0" parTransId="{1DB5BB4C-F8DB-48B9-A3D3-9B057F30729A}" sibTransId="{2C22DBA6-A252-431E-89DE-426ED9BBFF29}"/>
    <dgm:cxn modelId="{B8E70CA0-BA39-4470-8470-CDE4C39795BC}" type="presOf" srcId="{F74FF3A4-7D4D-45E2-BC5C-915E2321AB6A}" destId="{0A6CAFAA-58FB-485A-A6C5-2971E5D9CAEA}" srcOrd="0" destOrd="0" presId="urn:microsoft.com/office/officeart/2005/8/layout/target2"/>
    <dgm:cxn modelId="{65928CB8-B436-4BE0-A0A8-ED2F93D7C3AA}" srcId="{74F8C4C9-92A4-485E-9DD8-640CE987E352}" destId="{B0D9432D-1551-440A-93D7-4E5C0ECD1147}" srcOrd="1" destOrd="0" parTransId="{B1D58020-C93F-4502-BA8B-04A85FC166A9}" sibTransId="{ADF02267-FA30-45C0-B3A9-11A79A9DFCD0}"/>
    <dgm:cxn modelId="{693973C3-CC2A-44E4-9FC7-B285C7623DCA}" srcId="{74F8C4C9-92A4-485E-9DD8-640CE987E352}" destId="{7F063DB4-3380-4BF8-B6E6-C6CDA9DAC1B8}" srcOrd="3" destOrd="0" parTransId="{BDCB4B5A-5A56-4183-8A8A-01F895017F8D}" sibTransId="{12AFCB9B-468D-49B3-8E5E-AD8D2D636E4A}"/>
    <dgm:cxn modelId="{7A694CC6-6586-44F1-BE58-1D7BC6213531}" srcId="{74F8C4C9-92A4-485E-9DD8-640CE987E352}" destId="{F95FD2D6-FB92-44C8-89B3-CF315DE92608}" srcOrd="2" destOrd="0" parTransId="{27FFDE96-1CFE-4D6E-AE99-F3AFE969F638}" sibTransId="{BC28962B-C806-4B94-9CE7-22FCC2628C3F}"/>
    <dgm:cxn modelId="{446B37EE-A878-404E-B927-1C0FF7C84020}" srcId="{74F8C4C9-92A4-485E-9DD8-640CE987E352}" destId="{110DAEEC-0D9B-43F2-99A8-9FAA30D373CD}" srcOrd="0" destOrd="0" parTransId="{A5D48B8D-BED4-49A5-B4BE-10BF8D7B4C6D}" sibTransId="{DB63570F-D615-48C7-A3DC-F5EC646A63FE}"/>
    <dgm:cxn modelId="{6310BCF2-97F4-41AB-BDAE-E7BA2FC3401C}" type="presOf" srcId="{110DAEEC-0D9B-43F2-99A8-9FAA30D373CD}" destId="{A86AC0C4-DF10-4497-89A5-59A639C65994}" srcOrd="0" destOrd="0" presId="urn:microsoft.com/office/officeart/2005/8/layout/target2"/>
    <dgm:cxn modelId="{64C15018-4359-4CCE-910A-4670C5508B86}" type="presParOf" srcId="{0A6CAFAA-58FB-485A-A6C5-2971E5D9CAEA}" destId="{AC362D79-00B7-4F8E-B83D-7B9F52803013}" srcOrd="0" destOrd="0" presId="urn:microsoft.com/office/officeart/2005/8/layout/target2"/>
    <dgm:cxn modelId="{28A8EFFD-3824-48E3-B129-E81CC3920F11}" type="presParOf" srcId="{AC362D79-00B7-4F8E-B83D-7B9F52803013}" destId="{35A54EB4-0536-4482-86BC-672D3E44B617}" srcOrd="0" destOrd="0" presId="urn:microsoft.com/office/officeart/2005/8/layout/target2"/>
    <dgm:cxn modelId="{8A16C77A-90DF-4D13-95D0-D326688D26BF}" type="presParOf" srcId="{AC362D79-00B7-4F8E-B83D-7B9F52803013}" destId="{A58EA743-C16F-42D8-9659-9D4CD384EE74}" srcOrd="1" destOrd="0" presId="urn:microsoft.com/office/officeart/2005/8/layout/target2"/>
    <dgm:cxn modelId="{FEE5F9FF-7C6B-4857-B5DD-DEDC8A60B975}" type="presParOf" srcId="{A58EA743-C16F-42D8-9659-9D4CD384EE74}" destId="{A86AC0C4-DF10-4497-89A5-59A639C65994}" srcOrd="0" destOrd="0" presId="urn:microsoft.com/office/officeart/2005/8/layout/target2"/>
    <dgm:cxn modelId="{5170CD94-C74B-4D15-819E-387BD865A23A}" type="presParOf" srcId="{A58EA743-C16F-42D8-9659-9D4CD384EE74}" destId="{3BDB894B-E76A-4A53-B1AA-B9B9A3604488}" srcOrd="1" destOrd="0" presId="urn:microsoft.com/office/officeart/2005/8/layout/target2"/>
    <dgm:cxn modelId="{A6A4B1E9-47A1-4F71-95C3-11273CB6A443}" type="presParOf" srcId="{A58EA743-C16F-42D8-9659-9D4CD384EE74}" destId="{A7EB8BF4-2505-417D-83A8-C0FFA04EE70A}" srcOrd="2" destOrd="0" presId="urn:microsoft.com/office/officeart/2005/8/layout/target2"/>
    <dgm:cxn modelId="{5D993DE1-DC05-42A3-98EE-5809248BE456}" type="presParOf" srcId="{A58EA743-C16F-42D8-9659-9D4CD384EE74}" destId="{D85CB1DE-A676-46A3-9474-BE41DAA71D19}" srcOrd="3" destOrd="0" presId="urn:microsoft.com/office/officeart/2005/8/layout/target2"/>
    <dgm:cxn modelId="{14A66D43-74F1-4CFF-A23A-DE9F38D4F0FD}" type="presParOf" srcId="{A58EA743-C16F-42D8-9659-9D4CD384EE74}" destId="{ED7E2BBB-8398-423E-8E5C-C13137EE0B1B}" srcOrd="4" destOrd="0" presId="urn:microsoft.com/office/officeart/2005/8/layout/target2"/>
    <dgm:cxn modelId="{9BBB41FB-D217-454F-ABE7-C4016CDC13F7}" type="presParOf" srcId="{A58EA743-C16F-42D8-9659-9D4CD384EE74}" destId="{D505E4DE-D98E-4CED-967A-2EEEB36AEF98}" srcOrd="5" destOrd="0" presId="urn:microsoft.com/office/officeart/2005/8/layout/target2"/>
    <dgm:cxn modelId="{1E4AEC68-408A-4EEC-892A-6387B80A2BC7}" type="presParOf" srcId="{A58EA743-C16F-42D8-9659-9D4CD384EE74}" destId="{79A1A04B-C98A-4C60-AB3F-B1B6358ACBF4}"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3F8C11-C311-40C1-8ECF-D508E039D5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DBCB631-8B83-4083-8A38-1349C11F53CA}">
      <dgm:prSet phldrT="[Text]" custT="1"/>
      <dgm:spPr>
        <a:solidFill>
          <a:srgbClr val="004250"/>
        </a:solidFill>
      </dgm:spPr>
      <dgm:t>
        <a:bodyPr/>
        <a:lstStyle/>
        <a:p>
          <a:pPr>
            <a:lnSpc>
              <a:spcPct val="110000"/>
            </a:lnSpc>
            <a:spcAft>
              <a:spcPts val="300"/>
            </a:spcAft>
          </a:pPr>
          <a:r>
            <a:rPr lang="en-US" sz="2200" b="1" dirty="0"/>
            <a:t>Charity</a:t>
          </a:r>
          <a:r>
            <a:rPr lang="en-US" sz="2200" b="1" baseline="0" dirty="0"/>
            <a:t> Care (Exhibit B, Col. 6)</a:t>
          </a:r>
          <a:endParaRPr lang="en-US" sz="2200" b="1" dirty="0"/>
        </a:p>
      </dgm:t>
    </dgm:pt>
    <dgm:pt modelId="{09F7AB0B-ED7B-4485-9C0C-2260F2A914FA}" type="parTrans" cxnId="{CB148DE0-4B94-422F-AF52-97A314768321}">
      <dgm:prSet/>
      <dgm:spPr/>
      <dgm:t>
        <a:bodyPr/>
        <a:lstStyle/>
        <a:p>
          <a:endParaRPr lang="en-US"/>
        </a:p>
      </dgm:t>
    </dgm:pt>
    <dgm:pt modelId="{64645CB8-9D42-43F9-AA7A-3EADBFD05779}" type="sibTrans" cxnId="{CB148DE0-4B94-422F-AF52-97A314768321}">
      <dgm:prSet/>
      <dgm:spPr/>
      <dgm:t>
        <a:bodyPr/>
        <a:lstStyle/>
        <a:p>
          <a:endParaRPr lang="en-US"/>
        </a:p>
      </dgm:t>
    </dgm:pt>
    <dgm:pt modelId="{5CC1550C-8E55-4C3A-9449-565A836FA71D}">
      <dgm:prSet phldrT="[Text]"/>
      <dgm:spPr>
        <a:solidFill>
          <a:schemeClr val="accent1">
            <a:lumMod val="20000"/>
            <a:lumOff val="80000"/>
          </a:schemeClr>
        </a:solidFill>
        <a:ln>
          <a:solidFill>
            <a:srgbClr val="004250"/>
          </a:solidFill>
        </a:ln>
      </dgm:spPr>
      <dgm:t>
        <a:bodyPr/>
        <a:lstStyle/>
        <a:p>
          <a:pPr>
            <a:lnSpc>
              <a:spcPct val="110000"/>
            </a:lnSpc>
            <a:spcAft>
              <a:spcPts val="1000"/>
            </a:spcAft>
            <a:buFontTx/>
            <a:buNone/>
          </a:pPr>
          <a:r>
            <a:rPr lang="en-US" b="1" dirty="0">
              <a:solidFill>
                <a:schemeClr val="tx1"/>
              </a:solidFill>
            </a:rPr>
            <a:t>3 – Patient insured</a:t>
          </a:r>
        </a:p>
      </dgm:t>
    </dgm:pt>
    <dgm:pt modelId="{827A1EA8-0A9C-4881-AD9B-7807258FF040}" type="parTrans" cxnId="{CAF79A66-B26F-4038-97C2-E38FB724640F}">
      <dgm:prSet/>
      <dgm:spPr/>
      <dgm:t>
        <a:bodyPr/>
        <a:lstStyle/>
        <a:p>
          <a:endParaRPr lang="en-US"/>
        </a:p>
      </dgm:t>
    </dgm:pt>
    <dgm:pt modelId="{82555DE2-0B33-4C13-907A-8034954DEF7B}" type="sibTrans" cxnId="{CAF79A66-B26F-4038-97C2-E38FB724640F}">
      <dgm:prSet/>
      <dgm:spPr/>
      <dgm:t>
        <a:bodyPr/>
        <a:lstStyle/>
        <a:p>
          <a:endParaRPr lang="en-US"/>
        </a:p>
      </dgm:t>
    </dgm:pt>
    <dgm:pt modelId="{8616D692-A1D3-4A0C-8BF3-F4FBAE7C526C}">
      <dgm:prSet phldrT="[Text]"/>
      <dgm:spPr>
        <a:solidFill>
          <a:schemeClr val="accent1">
            <a:lumMod val="20000"/>
            <a:lumOff val="80000"/>
          </a:schemeClr>
        </a:solidFill>
        <a:ln>
          <a:solidFill>
            <a:srgbClr val="004250"/>
          </a:solidFill>
        </a:ln>
      </dgm:spPr>
      <dgm:t>
        <a:bodyPr/>
        <a:lstStyle/>
        <a:p>
          <a:pPr>
            <a:lnSpc>
              <a:spcPct val="110000"/>
            </a:lnSpc>
            <a:spcAft>
              <a:spcPts val="1000"/>
            </a:spcAft>
            <a:buFontTx/>
            <a:buNone/>
          </a:pPr>
          <a:r>
            <a:rPr lang="en-US" b="1" dirty="0">
              <a:solidFill>
                <a:schemeClr val="tx1"/>
              </a:solidFill>
            </a:rPr>
            <a:t>1 – Patient uninsured</a:t>
          </a:r>
        </a:p>
      </dgm:t>
    </dgm:pt>
    <dgm:pt modelId="{E2F7C062-AB6A-47A0-AD2E-008A9F19AF65}" type="parTrans" cxnId="{E54C2F3B-9996-41C0-AC7A-C29C20A1D41C}">
      <dgm:prSet/>
      <dgm:spPr/>
      <dgm:t>
        <a:bodyPr/>
        <a:lstStyle/>
        <a:p>
          <a:endParaRPr lang="en-US"/>
        </a:p>
      </dgm:t>
    </dgm:pt>
    <dgm:pt modelId="{F9D9BA73-AE67-433B-B429-45C096ED3BA1}" type="sibTrans" cxnId="{E54C2F3B-9996-41C0-AC7A-C29C20A1D41C}">
      <dgm:prSet/>
      <dgm:spPr/>
      <dgm:t>
        <a:bodyPr/>
        <a:lstStyle/>
        <a:p>
          <a:endParaRPr lang="en-US"/>
        </a:p>
      </dgm:t>
    </dgm:pt>
    <dgm:pt modelId="{43BB8079-78DA-45A2-A522-8F517A6B65DB}">
      <dgm:prSet phldrT="[Text]"/>
      <dgm:spPr>
        <a:solidFill>
          <a:schemeClr val="accent1">
            <a:lumMod val="20000"/>
            <a:lumOff val="80000"/>
          </a:schemeClr>
        </a:solidFill>
        <a:ln>
          <a:solidFill>
            <a:srgbClr val="004250"/>
          </a:solidFill>
        </a:ln>
      </dgm:spPr>
      <dgm:t>
        <a:bodyPr/>
        <a:lstStyle/>
        <a:p>
          <a:pPr>
            <a:lnSpc>
              <a:spcPct val="110000"/>
            </a:lnSpc>
            <a:spcAft>
              <a:spcPts val="1000"/>
            </a:spcAft>
            <a:buFontTx/>
            <a:buNone/>
          </a:pPr>
          <a:r>
            <a:rPr lang="en-US" b="1" dirty="0">
              <a:solidFill>
                <a:schemeClr val="tx1"/>
              </a:solidFill>
            </a:rPr>
            <a:t>2 – Patient insured, but not covered:</a:t>
          </a:r>
        </a:p>
      </dgm:t>
    </dgm:pt>
    <dgm:pt modelId="{E05B3041-FF89-45B4-A968-0E64DAF8AD42}" type="parTrans" cxnId="{8234E548-1E29-4B03-9F59-B46AECE9B85C}">
      <dgm:prSet/>
      <dgm:spPr/>
      <dgm:t>
        <a:bodyPr/>
        <a:lstStyle/>
        <a:p>
          <a:endParaRPr lang="en-US"/>
        </a:p>
      </dgm:t>
    </dgm:pt>
    <dgm:pt modelId="{B70A25A9-7911-4661-A3A9-70AB1574C88A}" type="sibTrans" cxnId="{8234E548-1E29-4B03-9F59-B46AECE9B85C}">
      <dgm:prSet/>
      <dgm:spPr/>
      <dgm:t>
        <a:bodyPr/>
        <a:lstStyle/>
        <a:p>
          <a:endParaRPr lang="en-US"/>
        </a:p>
      </dgm:t>
    </dgm:pt>
    <dgm:pt modelId="{84AB71C1-4AE7-4D8C-8DD3-87DF497BF6DB}">
      <dgm:prSet phldrT="[Text]"/>
      <dgm:spPr>
        <a:solidFill>
          <a:schemeClr val="accent1">
            <a:lumMod val="20000"/>
            <a:lumOff val="80000"/>
          </a:schemeClr>
        </a:solidFill>
        <a:ln>
          <a:solidFill>
            <a:srgbClr val="004250"/>
          </a:solidFill>
        </a:ln>
      </dgm:spPr>
      <dgm:t>
        <a:bodyPr/>
        <a:lstStyle/>
        <a:p>
          <a:pPr>
            <a:lnSpc>
              <a:spcPct val="110000"/>
            </a:lnSpc>
            <a:spcAft>
              <a:spcPts val="1000"/>
            </a:spcAft>
            <a:buFont typeface="Wingdings" panose="05000000000000000000" pitchFamily="2" charset="2"/>
            <a:buChar char="ü"/>
          </a:pPr>
          <a:r>
            <a:rPr lang="en-US" b="1" dirty="0">
              <a:solidFill>
                <a:schemeClr val="tx1"/>
              </a:solidFill>
            </a:rPr>
            <a:t>No Contractual Relationship</a:t>
          </a:r>
        </a:p>
      </dgm:t>
    </dgm:pt>
    <dgm:pt modelId="{BA9CB6D1-A67E-4D03-8486-29DBB24131DE}" type="parTrans" cxnId="{135335F9-CDD7-415A-B09C-279E36CA171E}">
      <dgm:prSet/>
      <dgm:spPr/>
      <dgm:t>
        <a:bodyPr/>
        <a:lstStyle/>
        <a:p>
          <a:endParaRPr lang="en-US"/>
        </a:p>
      </dgm:t>
    </dgm:pt>
    <dgm:pt modelId="{189C2484-48D1-4373-8977-4649337A7144}" type="sibTrans" cxnId="{135335F9-CDD7-415A-B09C-279E36CA171E}">
      <dgm:prSet/>
      <dgm:spPr/>
      <dgm:t>
        <a:bodyPr/>
        <a:lstStyle/>
        <a:p>
          <a:endParaRPr lang="en-US"/>
        </a:p>
      </dgm:t>
    </dgm:pt>
    <dgm:pt modelId="{8058C737-788F-44A3-B7A5-1AD830BAE062}">
      <dgm:prSet phldrT="[Text]"/>
      <dgm:spPr>
        <a:solidFill>
          <a:schemeClr val="accent1">
            <a:lumMod val="20000"/>
            <a:lumOff val="80000"/>
          </a:schemeClr>
        </a:solidFill>
        <a:ln>
          <a:solidFill>
            <a:srgbClr val="004250"/>
          </a:solidFill>
        </a:ln>
      </dgm:spPr>
      <dgm:t>
        <a:bodyPr/>
        <a:lstStyle/>
        <a:p>
          <a:pPr>
            <a:lnSpc>
              <a:spcPct val="110000"/>
            </a:lnSpc>
            <a:spcAft>
              <a:spcPts val="1000"/>
            </a:spcAft>
            <a:buFont typeface="Wingdings" panose="05000000000000000000" pitchFamily="2" charset="2"/>
            <a:buChar char="ü"/>
          </a:pPr>
          <a:r>
            <a:rPr lang="en-US" b="1" dirty="0">
              <a:solidFill>
                <a:schemeClr val="tx1"/>
              </a:solidFill>
            </a:rPr>
            <a:t>Other Payor Exhausted benefits  </a:t>
          </a:r>
        </a:p>
      </dgm:t>
    </dgm:pt>
    <dgm:pt modelId="{E52D1EEF-049E-49E6-838C-65CF49D0ADEB}" type="parTrans" cxnId="{14B54F17-A022-4A6B-9727-748A6C58E949}">
      <dgm:prSet/>
      <dgm:spPr/>
      <dgm:t>
        <a:bodyPr/>
        <a:lstStyle/>
        <a:p>
          <a:endParaRPr lang="en-US"/>
        </a:p>
      </dgm:t>
    </dgm:pt>
    <dgm:pt modelId="{26B8CFF4-F8AE-4185-8DC9-6BAAFA655030}" type="sibTrans" cxnId="{14B54F17-A022-4A6B-9727-748A6C58E949}">
      <dgm:prSet/>
      <dgm:spPr/>
      <dgm:t>
        <a:bodyPr/>
        <a:lstStyle/>
        <a:p>
          <a:endParaRPr lang="en-US"/>
        </a:p>
      </dgm:t>
    </dgm:pt>
    <dgm:pt modelId="{7B31077A-CCB0-4E66-9780-CCEAAE34CDB6}">
      <dgm:prSet phldrT="[Text]"/>
      <dgm:spPr>
        <a:solidFill>
          <a:schemeClr val="accent1">
            <a:lumMod val="20000"/>
            <a:lumOff val="80000"/>
          </a:schemeClr>
        </a:solidFill>
        <a:ln>
          <a:solidFill>
            <a:srgbClr val="004250"/>
          </a:solidFill>
        </a:ln>
      </dgm:spPr>
      <dgm:t>
        <a:bodyPr/>
        <a:lstStyle/>
        <a:p>
          <a:pPr>
            <a:lnSpc>
              <a:spcPct val="110000"/>
            </a:lnSpc>
            <a:spcAft>
              <a:spcPts val="1000"/>
            </a:spcAft>
            <a:buFont typeface="Wingdings" panose="05000000000000000000" pitchFamily="2" charset="2"/>
            <a:buChar char="ü"/>
          </a:pPr>
          <a:r>
            <a:rPr lang="en-US" b="1" dirty="0">
              <a:solidFill>
                <a:schemeClr val="tx1"/>
              </a:solidFill>
            </a:rPr>
            <a:t>Medicaid Not Covered |Exhausted Benefits </a:t>
          </a:r>
        </a:p>
      </dgm:t>
    </dgm:pt>
    <dgm:pt modelId="{26F5D88C-5172-47D0-921B-3FA17E9F294D}" type="parTrans" cxnId="{0ED04354-5E83-41BC-A8CE-F9E0B6E5AB5B}">
      <dgm:prSet/>
      <dgm:spPr/>
      <dgm:t>
        <a:bodyPr/>
        <a:lstStyle/>
        <a:p>
          <a:endParaRPr lang="en-US"/>
        </a:p>
      </dgm:t>
    </dgm:pt>
    <dgm:pt modelId="{B50D87EA-5D95-4D1A-9995-69A089AA8484}" type="sibTrans" cxnId="{0ED04354-5E83-41BC-A8CE-F9E0B6E5AB5B}">
      <dgm:prSet/>
      <dgm:spPr/>
      <dgm:t>
        <a:bodyPr/>
        <a:lstStyle/>
        <a:p>
          <a:endParaRPr lang="en-US"/>
        </a:p>
      </dgm:t>
    </dgm:pt>
    <dgm:pt modelId="{49FADA56-B409-4488-9E50-920E23D58E04}">
      <dgm:prSet phldrT="[Text]"/>
      <dgm:spPr>
        <a:solidFill>
          <a:schemeClr val="accent1">
            <a:lumMod val="20000"/>
            <a:lumOff val="80000"/>
          </a:schemeClr>
        </a:solidFill>
        <a:ln>
          <a:solidFill>
            <a:srgbClr val="004250"/>
          </a:solidFill>
        </a:ln>
      </dgm:spPr>
      <dgm:t>
        <a:bodyPr/>
        <a:lstStyle/>
        <a:p>
          <a:pPr>
            <a:lnSpc>
              <a:spcPct val="110000"/>
            </a:lnSpc>
            <a:spcAft>
              <a:spcPts val="1000"/>
            </a:spcAft>
            <a:buFont typeface="Wingdings" panose="05000000000000000000" pitchFamily="2" charset="2"/>
            <a:buChar char="ü"/>
          </a:pPr>
          <a:r>
            <a:rPr lang="en-US" b="1" dirty="0">
              <a:solidFill>
                <a:schemeClr val="tx1"/>
              </a:solidFill>
            </a:rPr>
            <a:t>Other Payor Not Covered</a:t>
          </a:r>
        </a:p>
      </dgm:t>
    </dgm:pt>
    <dgm:pt modelId="{084793CF-22AA-48C2-8E91-FBF8F9F562F4}" type="parTrans" cxnId="{F988A400-12D2-4FE1-B3D3-759B961B7532}">
      <dgm:prSet/>
      <dgm:spPr/>
      <dgm:t>
        <a:bodyPr/>
        <a:lstStyle/>
        <a:p>
          <a:endParaRPr lang="en-US"/>
        </a:p>
      </dgm:t>
    </dgm:pt>
    <dgm:pt modelId="{9ECE5105-3665-494E-814A-D4BC09B1CD8F}" type="sibTrans" cxnId="{F988A400-12D2-4FE1-B3D3-759B961B7532}">
      <dgm:prSet/>
      <dgm:spPr/>
      <dgm:t>
        <a:bodyPr/>
        <a:lstStyle/>
        <a:p>
          <a:endParaRPr lang="en-US"/>
        </a:p>
      </dgm:t>
    </dgm:pt>
    <dgm:pt modelId="{FD6363A3-3E2C-4AF1-8022-04CB9378AE7C}">
      <dgm:prSet phldrT="[Text]" custT="1"/>
      <dgm:spPr>
        <a:solidFill>
          <a:srgbClr val="DB651B"/>
        </a:solidFill>
        <a:ln>
          <a:solidFill>
            <a:srgbClr val="004250"/>
          </a:solidFill>
        </a:ln>
      </dgm:spPr>
      <dgm:t>
        <a:bodyPr/>
        <a:lstStyle/>
        <a:p>
          <a:pPr>
            <a:lnSpc>
              <a:spcPct val="110000"/>
            </a:lnSpc>
            <a:spcAft>
              <a:spcPts val="1000"/>
            </a:spcAft>
            <a:buFontTx/>
            <a:buNone/>
          </a:pPr>
          <a:r>
            <a:rPr lang="en-US" sz="2200" b="1" dirty="0">
              <a:solidFill>
                <a:schemeClr val="bg1"/>
              </a:solidFill>
            </a:rPr>
            <a:t>Bad Debt (Exhibit C, Col. 6)*</a:t>
          </a:r>
        </a:p>
      </dgm:t>
    </dgm:pt>
    <dgm:pt modelId="{FC9D2F51-81A3-4480-92C0-8A830B54156C}" type="parTrans" cxnId="{A7C9CF7B-DC6D-492E-8319-AF73AE2AE240}">
      <dgm:prSet/>
      <dgm:spPr/>
      <dgm:t>
        <a:bodyPr/>
        <a:lstStyle/>
        <a:p>
          <a:endParaRPr lang="en-US"/>
        </a:p>
      </dgm:t>
    </dgm:pt>
    <dgm:pt modelId="{81B96D83-EF4C-48B2-9F0A-409E28571793}" type="sibTrans" cxnId="{A7C9CF7B-DC6D-492E-8319-AF73AE2AE240}">
      <dgm:prSet/>
      <dgm:spPr/>
      <dgm:t>
        <a:bodyPr/>
        <a:lstStyle/>
        <a:p>
          <a:endParaRPr lang="en-US"/>
        </a:p>
      </dgm:t>
    </dgm:pt>
    <dgm:pt modelId="{FD581A46-FD8C-4DB7-849F-EA3A64E25D48}">
      <dgm:prSet phldrT="[Text]"/>
      <dgm:spPr>
        <a:solidFill>
          <a:schemeClr val="accent1">
            <a:lumMod val="20000"/>
            <a:lumOff val="80000"/>
          </a:schemeClr>
        </a:solidFill>
        <a:ln>
          <a:solidFill>
            <a:srgbClr val="004250"/>
          </a:solidFill>
        </a:ln>
      </dgm:spPr>
      <dgm:t>
        <a:bodyPr/>
        <a:lstStyle/>
        <a:p>
          <a:pPr>
            <a:lnSpc>
              <a:spcPct val="110000"/>
            </a:lnSpc>
            <a:spcAft>
              <a:spcPts val="1000"/>
            </a:spcAft>
            <a:buFontTx/>
            <a:buNone/>
          </a:pPr>
          <a:r>
            <a:rPr lang="en-US" b="1" dirty="0">
              <a:solidFill>
                <a:schemeClr val="tx1"/>
              </a:solidFill>
            </a:rPr>
            <a:t>1 – Patient uninsured</a:t>
          </a:r>
        </a:p>
      </dgm:t>
    </dgm:pt>
    <dgm:pt modelId="{86530AF9-A876-4910-A497-8067888D4170}" type="parTrans" cxnId="{F08B804C-3F43-4E4D-BBBE-7C4E05B18598}">
      <dgm:prSet/>
      <dgm:spPr/>
      <dgm:t>
        <a:bodyPr/>
        <a:lstStyle/>
        <a:p>
          <a:endParaRPr lang="en-US"/>
        </a:p>
      </dgm:t>
    </dgm:pt>
    <dgm:pt modelId="{61432BE7-8719-46CB-B47D-F74B6B2ED7A2}" type="sibTrans" cxnId="{F08B804C-3F43-4E4D-BBBE-7C4E05B18598}">
      <dgm:prSet/>
      <dgm:spPr/>
      <dgm:t>
        <a:bodyPr/>
        <a:lstStyle/>
        <a:p>
          <a:endParaRPr lang="en-US"/>
        </a:p>
      </dgm:t>
    </dgm:pt>
    <dgm:pt modelId="{3F50B863-5254-431C-9D6D-C56D88F598F7}">
      <dgm:prSet/>
      <dgm:spPr/>
      <dgm:t>
        <a:bodyPr/>
        <a:lstStyle/>
        <a:p>
          <a:pPr>
            <a:lnSpc>
              <a:spcPct val="110000"/>
            </a:lnSpc>
            <a:spcAft>
              <a:spcPts val="1000"/>
            </a:spcAft>
            <a:buFontTx/>
            <a:buNone/>
          </a:pPr>
          <a:r>
            <a:rPr lang="en-US" b="1" dirty="0">
              <a:solidFill>
                <a:schemeClr val="tx1"/>
              </a:solidFill>
            </a:rPr>
            <a:t>2 – Patient insured, but not covered:</a:t>
          </a:r>
        </a:p>
      </dgm:t>
    </dgm:pt>
    <dgm:pt modelId="{DC3E0B49-0310-4B89-96C8-1BB8E8928074}" type="parTrans" cxnId="{BBA9BE49-DF2C-4775-95EB-21BFCED2C37E}">
      <dgm:prSet/>
      <dgm:spPr/>
      <dgm:t>
        <a:bodyPr/>
        <a:lstStyle/>
        <a:p>
          <a:endParaRPr lang="en-US"/>
        </a:p>
      </dgm:t>
    </dgm:pt>
    <dgm:pt modelId="{02345948-C6AF-4948-B2D1-3F31378C5E00}" type="sibTrans" cxnId="{BBA9BE49-DF2C-4775-95EB-21BFCED2C37E}">
      <dgm:prSet/>
      <dgm:spPr/>
      <dgm:t>
        <a:bodyPr/>
        <a:lstStyle/>
        <a:p>
          <a:endParaRPr lang="en-US"/>
        </a:p>
      </dgm:t>
    </dgm:pt>
    <dgm:pt modelId="{58D54781-C979-4482-9D7B-E511980066E0}">
      <dgm:prSet/>
      <dgm:spPr/>
      <dgm:t>
        <a:bodyPr/>
        <a:lstStyle/>
        <a:p>
          <a:pPr>
            <a:lnSpc>
              <a:spcPct val="110000"/>
            </a:lnSpc>
            <a:spcAft>
              <a:spcPts val="1000"/>
            </a:spcAft>
            <a:buFont typeface="Wingdings" panose="05000000000000000000" pitchFamily="2" charset="2"/>
            <a:buChar char="ü"/>
          </a:pPr>
          <a:r>
            <a:rPr lang="en-US" b="1" dirty="0">
              <a:solidFill>
                <a:schemeClr val="tx1"/>
              </a:solidFill>
            </a:rPr>
            <a:t>No Contractual Relationship</a:t>
          </a:r>
        </a:p>
      </dgm:t>
    </dgm:pt>
    <dgm:pt modelId="{D0289EC8-13F8-4301-833D-709CA3C80EFA}" type="parTrans" cxnId="{934C8C0F-6845-4937-9248-32C4D2E746AD}">
      <dgm:prSet/>
      <dgm:spPr/>
      <dgm:t>
        <a:bodyPr/>
        <a:lstStyle/>
        <a:p>
          <a:endParaRPr lang="en-US"/>
        </a:p>
      </dgm:t>
    </dgm:pt>
    <dgm:pt modelId="{D970A27E-4D25-49BF-A423-F069E302D88D}" type="sibTrans" cxnId="{934C8C0F-6845-4937-9248-32C4D2E746AD}">
      <dgm:prSet/>
      <dgm:spPr/>
      <dgm:t>
        <a:bodyPr/>
        <a:lstStyle/>
        <a:p>
          <a:endParaRPr lang="en-US"/>
        </a:p>
      </dgm:t>
    </dgm:pt>
    <dgm:pt modelId="{F53D3ABC-EE85-4E06-9F6C-575AC679EF75}">
      <dgm:prSet/>
      <dgm:spPr/>
      <dgm:t>
        <a:bodyPr/>
        <a:lstStyle/>
        <a:p>
          <a:pPr>
            <a:lnSpc>
              <a:spcPct val="110000"/>
            </a:lnSpc>
            <a:spcAft>
              <a:spcPts val="1000"/>
            </a:spcAft>
            <a:buFont typeface="Wingdings" panose="05000000000000000000" pitchFamily="2" charset="2"/>
            <a:buChar char="ü"/>
          </a:pPr>
          <a:r>
            <a:rPr lang="en-US" b="1" dirty="0">
              <a:solidFill>
                <a:schemeClr val="tx1"/>
              </a:solidFill>
            </a:rPr>
            <a:t>All Payors Not Covered</a:t>
          </a:r>
        </a:p>
      </dgm:t>
    </dgm:pt>
    <dgm:pt modelId="{C0632F28-E078-4C38-87DD-8DE0DD4B59E1}" type="parTrans" cxnId="{DF883889-F3F9-4E50-8CE0-49E7586579D8}">
      <dgm:prSet/>
      <dgm:spPr/>
      <dgm:t>
        <a:bodyPr/>
        <a:lstStyle/>
        <a:p>
          <a:endParaRPr lang="en-US"/>
        </a:p>
      </dgm:t>
    </dgm:pt>
    <dgm:pt modelId="{8DB5EA8F-8D98-45AA-AB9B-CDBF9C37B86E}" type="sibTrans" cxnId="{DF883889-F3F9-4E50-8CE0-49E7586579D8}">
      <dgm:prSet/>
      <dgm:spPr/>
      <dgm:t>
        <a:bodyPr/>
        <a:lstStyle/>
        <a:p>
          <a:endParaRPr lang="en-US"/>
        </a:p>
      </dgm:t>
    </dgm:pt>
    <dgm:pt modelId="{AF198F06-8FAD-4650-9D38-31BC217E9D52}">
      <dgm:prSet/>
      <dgm:spPr/>
      <dgm:t>
        <a:bodyPr/>
        <a:lstStyle/>
        <a:p>
          <a:pPr>
            <a:lnSpc>
              <a:spcPct val="110000"/>
            </a:lnSpc>
            <a:spcAft>
              <a:spcPts val="1000"/>
            </a:spcAft>
            <a:buFont typeface="Wingdings" panose="05000000000000000000" pitchFamily="2" charset="2"/>
            <a:buChar char="ü"/>
          </a:pPr>
          <a:r>
            <a:rPr lang="en-US" b="1" dirty="0">
              <a:solidFill>
                <a:schemeClr val="tx1"/>
              </a:solidFill>
            </a:rPr>
            <a:t>All Payors Exhausted benefits </a:t>
          </a:r>
        </a:p>
      </dgm:t>
    </dgm:pt>
    <dgm:pt modelId="{8B545BA2-742A-4E5F-8BD5-D3E479DB5A22}" type="parTrans" cxnId="{6BB55A7F-7B1B-4210-9DF9-DB3CB60564CF}">
      <dgm:prSet/>
      <dgm:spPr/>
      <dgm:t>
        <a:bodyPr/>
        <a:lstStyle/>
        <a:p>
          <a:endParaRPr lang="en-US"/>
        </a:p>
      </dgm:t>
    </dgm:pt>
    <dgm:pt modelId="{A11B0A84-4225-4099-AC04-F0FB6C8B82BA}" type="sibTrans" cxnId="{6BB55A7F-7B1B-4210-9DF9-DB3CB60564CF}">
      <dgm:prSet/>
      <dgm:spPr/>
      <dgm:t>
        <a:bodyPr/>
        <a:lstStyle/>
        <a:p>
          <a:endParaRPr lang="en-US"/>
        </a:p>
      </dgm:t>
    </dgm:pt>
    <dgm:pt modelId="{0DD62F61-D107-4820-BE8F-F91756FE80D0}">
      <dgm:prSet/>
      <dgm:spPr/>
      <dgm:t>
        <a:bodyPr/>
        <a:lstStyle/>
        <a:p>
          <a:pPr>
            <a:lnSpc>
              <a:spcPct val="110000"/>
            </a:lnSpc>
            <a:spcAft>
              <a:spcPts val="1000"/>
            </a:spcAft>
            <a:buFontTx/>
            <a:buNone/>
          </a:pPr>
          <a:r>
            <a:rPr lang="en-US" b="1" dirty="0">
              <a:solidFill>
                <a:schemeClr val="tx1"/>
              </a:solidFill>
            </a:rPr>
            <a:t>3 – Patient insured</a:t>
          </a:r>
        </a:p>
      </dgm:t>
    </dgm:pt>
    <dgm:pt modelId="{84B89F23-835D-4090-9C29-6400E7E30D12}" type="parTrans" cxnId="{18D800A1-DB5B-46D8-B546-FF806B1B6925}">
      <dgm:prSet/>
      <dgm:spPr/>
      <dgm:t>
        <a:bodyPr/>
        <a:lstStyle/>
        <a:p>
          <a:endParaRPr lang="en-US"/>
        </a:p>
      </dgm:t>
    </dgm:pt>
    <dgm:pt modelId="{1A7CDAB9-CB70-4599-BB07-1A29F4180FEB}" type="sibTrans" cxnId="{18D800A1-DB5B-46D8-B546-FF806B1B6925}">
      <dgm:prSet/>
      <dgm:spPr/>
      <dgm:t>
        <a:bodyPr/>
        <a:lstStyle/>
        <a:p>
          <a:endParaRPr lang="en-US"/>
        </a:p>
      </dgm:t>
    </dgm:pt>
    <dgm:pt modelId="{FA2ABA46-9007-4359-B263-D370F700E650}" type="pres">
      <dgm:prSet presAssocID="{523F8C11-C311-40C1-8ECF-D508E039D503}" presName="Name0" presStyleCnt="0">
        <dgm:presLayoutVars>
          <dgm:dir/>
          <dgm:animLvl val="lvl"/>
          <dgm:resizeHandles val="exact"/>
        </dgm:presLayoutVars>
      </dgm:prSet>
      <dgm:spPr/>
    </dgm:pt>
    <dgm:pt modelId="{C5513C8B-872B-4ED7-B9F5-155619525E5D}" type="pres">
      <dgm:prSet presAssocID="{2DBCB631-8B83-4083-8A38-1349C11F53CA}" presName="composite" presStyleCnt="0"/>
      <dgm:spPr/>
    </dgm:pt>
    <dgm:pt modelId="{62F189D8-FB5A-4912-A75A-0C965C1677A1}" type="pres">
      <dgm:prSet presAssocID="{2DBCB631-8B83-4083-8A38-1349C11F53CA}" presName="parTx" presStyleLbl="alignNode1" presStyleIdx="0" presStyleCnt="2">
        <dgm:presLayoutVars>
          <dgm:chMax val="0"/>
          <dgm:chPref val="0"/>
          <dgm:bulletEnabled val="1"/>
        </dgm:presLayoutVars>
      </dgm:prSet>
      <dgm:spPr/>
    </dgm:pt>
    <dgm:pt modelId="{950A65C9-DFD6-46FD-BCC2-CDEF06912CEC}" type="pres">
      <dgm:prSet presAssocID="{2DBCB631-8B83-4083-8A38-1349C11F53CA}" presName="desTx" presStyleLbl="alignAccFollowNode1" presStyleIdx="0" presStyleCnt="2">
        <dgm:presLayoutVars>
          <dgm:bulletEnabled val="1"/>
        </dgm:presLayoutVars>
      </dgm:prSet>
      <dgm:spPr/>
    </dgm:pt>
    <dgm:pt modelId="{F7D4FBF1-DBA4-49BC-9563-086AA62FBBCB}" type="pres">
      <dgm:prSet presAssocID="{64645CB8-9D42-43F9-AA7A-3EADBFD05779}" presName="space" presStyleCnt="0"/>
      <dgm:spPr/>
    </dgm:pt>
    <dgm:pt modelId="{AB9DF715-EAB5-4692-A70D-C1F0E2AC26B4}" type="pres">
      <dgm:prSet presAssocID="{FD6363A3-3E2C-4AF1-8022-04CB9378AE7C}" presName="composite" presStyleCnt="0"/>
      <dgm:spPr/>
    </dgm:pt>
    <dgm:pt modelId="{EAFA01EC-7B85-4A88-8B3C-8925C7C716A2}" type="pres">
      <dgm:prSet presAssocID="{FD6363A3-3E2C-4AF1-8022-04CB9378AE7C}" presName="parTx" presStyleLbl="alignNode1" presStyleIdx="1" presStyleCnt="2">
        <dgm:presLayoutVars>
          <dgm:chMax val="0"/>
          <dgm:chPref val="0"/>
          <dgm:bulletEnabled val="1"/>
        </dgm:presLayoutVars>
      </dgm:prSet>
      <dgm:spPr/>
    </dgm:pt>
    <dgm:pt modelId="{856D3E71-8421-49B5-BE28-4FC86A24CF19}" type="pres">
      <dgm:prSet presAssocID="{FD6363A3-3E2C-4AF1-8022-04CB9378AE7C}" presName="desTx" presStyleLbl="alignAccFollowNode1" presStyleIdx="1" presStyleCnt="2">
        <dgm:presLayoutVars>
          <dgm:bulletEnabled val="1"/>
        </dgm:presLayoutVars>
      </dgm:prSet>
      <dgm:spPr/>
    </dgm:pt>
  </dgm:ptLst>
  <dgm:cxnLst>
    <dgm:cxn modelId="{F988A400-12D2-4FE1-B3D3-759B961B7532}" srcId="{43BB8079-78DA-45A2-A522-8F517A6B65DB}" destId="{49FADA56-B409-4488-9E50-920E23D58E04}" srcOrd="2" destOrd="0" parTransId="{084793CF-22AA-48C2-8E91-FBF8F9F562F4}" sibTransId="{9ECE5105-3665-494E-814A-D4BC09B1CD8F}"/>
    <dgm:cxn modelId="{E971A903-EE22-41A6-85F2-D07EAF9CAF21}" type="presOf" srcId="{7B31077A-CCB0-4E66-9780-CCEAAE34CDB6}" destId="{950A65C9-DFD6-46FD-BCC2-CDEF06912CEC}" srcOrd="0" destOrd="3" presId="urn:microsoft.com/office/officeart/2005/8/layout/hList1"/>
    <dgm:cxn modelId="{1700230A-E088-4BA0-B5A4-DBA330898798}" type="presOf" srcId="{FD6363A3-3E2C-4AF1-8022-04CB9378AE7C}" destId="{EAFA01EC-7B85-4A88-8B3C-8925C7C716A2}" srcOrd="0" destOrd="0" presId="urn:microsoft.com/office/officeart/2005/8/layout/hList1"/>
    <dgm:cxn modelId="{934C8C0F-6845-4937-9248-32C4D2E746AD}" srcId="{3F50B863-5254-431C-9D6D-C56D88F598F7}" destId="{58D54781-C979-4482-9D7B-E511980066E0}" srcOrd="0" destOrd="0" parTransId="{D0289EC8-13F8-4301-833D-709CA3C80EFA}" sibTransId="{D970A27E-4D25-49BF-A423-F069E302D88D}"/>
    <dgm:cxn modelId="{14B54F17-A022-4A6B-9727-748A6C58E949}" srcId="{43BB8079-78DA-45A2-A522-8F517A6B65DB}" destId="{8058C737-788F-44A3-B7A5-1AD830BAE062}" srcOrd="3" destOrd="0" parTransId="{E52D1EEF-049E-49E6-838C-65CF49D0ADEB}" sibTransId="{26B8CFF4-F8AE-4185-8DC9-6BAAFA655030}"/>
    <dgm:cxn modelId="{1D8CF51D-5FFB-4EF7-B4A0-725EFAAFD216}" type="presOf" srcId="{AF198F06-8FAD-4650-9D38-31BC217E9D52}" destId="{856D3E71-8421-49B5-BE28-4FC86A24CF19}" srcOrd="0" destOrd="4" presId="urn:microsoft.com/office/officeart/2005/8/layout/hList1"/>
    <dgm:cxn modelId="{6DE54839-7F76-41C6-A0CA-101F46B935B1}" type="presOf" srcId="{84AB71C1-4AE7-4D8C-8DD3-87DF497BF6DB}" destId="{950A65C9-DFD6-46FD-BCC2-CDEF06912CEC}" srcOrd="0" destOrd="2" presId="urn:microsoft.com/office/officeart/2005/8/layout/hList1"/>
    <dgm:cxn modelId="{E54C2F3B-9996-41C0-AC7A-C29C20A1D41C}" srcId="{2DBCB631-8B83-4083-8A38-1349C11F53CA}" destId="{8616D692-A1D3-4A0C-8BF3-F4FBAE7C526C}" srcOrd="0" destOrd="0" parTransId="{E2F7C062-AB6A-47A0-AD2E-008A9F19AF65}" sibTransId="{F9D9BA73-AE67-433B-B429-45C096ED3BA1}"/>
    <dgm:cxn modelId="{DD32F33F-3D7F-4597-A4BF-3EFE8E678B06}" type="presOf" srcId="{0DD62F61-D107-4820-BE8F-F91756FE80D0}" destId="{856D3E71-8421-49B5-BE28-4FC86A24CF19}" srcOrd="0" destOrd="5" presId="urn:microsoft.com/office/officeart/2005/8/layout/hList1"/>
    <dgm:cxn modelId="{9AF57943-ECA0-473C-89DD-86FEE046F3A1}" type="presOf" srcId="{43BB8079-78DA-45A2-A522-8F517A6B65DB}" destId="{950A65C9-DFD6-46FD-BCC2-CDEF06912CEC}" srcOrd="0" destOrd="1" presId="urn:microsoft.com/office/officeart/2005/8/layout/hList1"/>
    <dgm:cxn modelId="{CAF79A66-B26F-4038-97C2-E38FB724640F}" srcId="{2DBCB631-8B83-4083-8A38-1349C11F53CA}" destId="{5CC1550C-8E55-4C3A-9449-565A836FA71D}" srcOrd="2" destOrd="0" parTransId="{827A1EA8-0A9C-4881-AD9B-7807258FF040}" sibTransId="{82555DE2-0B33-4C13-907A-8034954DEF7B}"/>
    <dgm:cxn modelId="{8234E548-1E29-4B03-9F59-B46AECE9B85C}" srcId="{2DBCB631-8B83-4083-8A38-1349C11F53CA}" destId="{43BB8079-78DA-45A2-A522-8F517A6B65DB}" srcOrd="1" destOrd="0" parTransId="{E05B3041-FF89-45B4-A968-0E64DAF8AD42}" sibTransId="{B70A25A9-7911-4661-A3A9-70AB1574C88A}"/>
    <dgm:cxn modelId="{BBA9BE49-DF2C-4775-95EB-21BFCED2C37E}" srcId="{FD6363A3-3E2C-4AF1-8022-04CB9378AE7C}" destId="{3F50B863-5254-431C-9D6D-C56D88F598F7}" srcOrd="1" destOrd="0" parTransId="{DC3E0B49-0310-4B89-96C8-1BB8E8928074}" sibTransId="{02345948-C6AF-4948-B2D1-3F31378C5E00}"/>
    <dgm:cxn modelId="{F08B804C-3F43-4E4D-BBBE-7C4E05B18598}" srcId="{FD6363A3-3E2C-4AF1-8022-04CB9378AE7C}" destId="{FD581A46-FD8C-4DB7-849F-EA3A64E25D48}" srcOrd="0" destOrd="0" parTransId="{86530AF9-A876-4910-A497-8067888D4170}" sibTransId="{61432BE7-8719-46CB-B47D-F74B6B2ED7A2}"/>
    <dgm:cxn modelId="{8238186F-5343-4E45-BF5F-2693ACAE8DE7}" type="presOf" srcId="{FD581A46-FD8C-4DB7-849F-EA3A64E25D48}" destId="{856D3E71-8421-49B5-BE28-4FC86A24CF19}" srcOrd="0" destOrd="0" presId="urn:microsoft.com/office/officeart/2005/8/layout/hList1"/>
    <dgm:cxn modelId="{0ED04354-5E83-41BC-A8CE-F9E0B6E5AB5B}" srcId="{43BB8079-78DA-45A2-A522-8F517A6B65DB}" destId="{7B31077A-CCB0-4E66-9780-CCEAAE34CDB6}" srcOrd="1" destOrd="0" parTransId="{26F5D88C-5172-47D0-921B-3FA17E9F294D}" sibTransId="{B50D87EA-5D95-4D1A-9995-69A089AA8484}"/>
    <dgm:cxn modelId="{0E89DE75-7667-4415-8B14-534BC98847C0}" type="presOf" srcId="{3F50B863-5254-431C-9D6D-C56D88F598F7}" destId="{856D3E71-8421-49B5-BE28-4FC86A24CF19}" srcOrd="0" destOrd="1" presId="urn:microsoft.com/office/officeart/2005/8/layout/hList1"/>
    <dgm:cxn modelId="{A7C9CF7B-DC6D-492E-8319-AF73AE2AE240}" srcId="{523F8C11-C311-40C1-8ECF-D508E039D503}" destId="{FD6363A3-3E2C-4AF1-8022-04CB9378AE7C}" srcOrd="1" destOrd="0" parTransId="{FC9D2F51-81A3-4480-92C0-8A830B54156C}" sibTransId="{81B96D83-EF4C-48B2-9F0A-409E28571793}"/>
    <dgm:cxn modelId="{6BB55A7F-7B1B-4210-9DF9-DB3CB60564CF}" srcId="{3F50B863-5254-431C-9D6D-C56D88F598F7}" destId="{AF198F06-8FAD-4650-9D38-31BC217E9D52}" srcOrd="2" destOrd="0" parTransId="{8B545BA2-742A-4E5F-8BD5-D3E479DB5A22}" sibTransId="{A11B0A84-4225-4099-AC04-F0FB6C8B82BA}"/>
    <dgm:cxn modelId="{DF883889-F3F9-4E50-8CE0-49E7586579D8}" srcId="{3F50B863-5254-431C-9D6D-C56D88F598F7}" destId="{F53D3ABC-EE85-4E06-9F6C-575AC679EF75}" srcOrd="1" destOrd="0" parTransId="{C0632F28-E078-4C38-87DD-8DE0DD4B59E1}" sibTransId="{8DB5EA8F-8D98-45AA-AB9B-CDBF9C37B86E}"/>
    <dgm:cxn modelId="{4CD53292-0583-46BE-B492-3EF13A410F72}" type="presOf" srcId="{8058C737-788F-44A3-B7A5-1AD830BAE062}" destId="{950A65C9-DFD6-46FD-BCC2-CDEF06912CEC}" srcOrd="0" destOrd="5" presId="urn:microsoft.com/office/officeart/2005/8/layout/hList1"/>
    <dgm:cxn modelId="{9CD17E94-DDEA-487D-B71F-020C1F61FBBA}" type="presOf" srcId="{5CC1550C-8E55-4C3A-9449-565A836FA71D}" destId="{950A65C9-DFD6-46FD-BCC2-CDEF06912CEC}" srcOrd="0" destOrd="6" presId="urn:microsoft.com/office/officeart/2005/8/layout/hList1"/>
    <dgm:cxn modelId="{18D800A1-DB5B-46D8-B546-FF806B1B6925}" srcId="{FD6363A3-3E2C-4AF1-8022-04CB9378AE7C}" destId="{0DD62F61-D107-4820-BE8F-F91756FE80D0}" srcOrd="2" destOrd="0" parTransId="{84B89F23-835D-4090-9C29-6400E7E30D12}" sibTransId="{1A7CDAB9-CB70-4599-BB07-1A29F4180FEB}"/>
    <dgm:cxn modelId="{18D898B6-F34A-45DF-9905-A1E86E30D82A}" type="presOf" srcId="{F53D3ABC-EE85-4E06-9F6C-575AC679EF75}" destId="{856D3E71-8421-49B5-BE28-4FC86A24CF19}" srcOrd="0" destOrd="3" presId="urn:microsoft.com/office/officeart/2005/8/layout/hList1"/>
    <dgm:cxn modelId="{60147BB7-AF25-47AA-BC0B-6133FE22B3EA}" type="presOf" srcId="{58D54781-C979-4482-9D7B-E511980066E0}" destId="{856D3E71-8421-49B5-BE28-4FC86A24CF19}" srcOrd="0" destOrd="2" presId="urn:microsoft.com/office/officeart/2005/8/layout/hList1"/>
    <dgm:cxn modelId="{CB148DE0-4B94-422F-AF52-97A314768321}" srcId="{523F8C11-C311-40C1-8ECF-D508E039D503}" destId="{2DBCB631-8B83-4083-8A38-1349C11F53CA}" srcOrd="0" destOrd="0" parTransId="{09F7AB0B-ED7B-4485-9C0C-2260F2A914FA}" sibTransId="{64645CB8-9D42-43F9-AA7A-3EADBFD05779}"/>
    <dgm:cxn modelId="{200DD1E9-F107-4816-86F1-1C46DDE377FB}" type="presOf" srcId="{49FADA56-B409-4488-9E50-920E23D58E04}" destId="{950A65C9-DFD6-46FD-BCC2-CDEF06912CEC}" srcOrd="0" destOrd="4" presId="urn:microsoft.com/office/officeart/2005/8/layout/hList1"/>
    <dgm:cxn modelId="{9FB2F7F1-75AE-415C-A200-AFBD1110937F}" type="presOf" srcId="{2DBCB631-8B83-4083-8A38-1349C11F53CA}" destId="{62F189D8-FB5A-4912-A75A-0C965C1677A1}" srcOrd="0" destOrd="0" presId="urn:microsoft.com/office/officeart/2005/8/layout/hList1"/>
    <dgm:cxn modelId="{C0B8F5F8-9ACB-44F0-AAF1-BA6E2B7842D5}" type="presOf" srcId="{8616D692-A1D3-4A0C-8BF3-F4FBAE7C526C}" destId="{950A65C9-DFD6-46FD-BCC2-CDEF06912CEC}" srcOrd="0" destOrd="0" presId="urn:microsoft.com/office/officeart/2005/8/layout/hList1"/>
    <dgm:cxn modelId="{135335F9-CDD7-415A-B09C-279E36CA171E}" srcId="{43BB8079-78DA-45A2-A522-8F517A6B65DB}" destId="{84AB71C1-4AE7-4D8C-8DD3-87DF497BF6DB}" srcOrd="0" destOrd="0" parTransId="{BA9CB6D1-A67E-4D03-8486-29DBB24131DE}" sibTransId="{189C2484-48D1-4373-8977-4649337A7144}"/>
    <dgm:cxn modelId="{4E2D8BFA-6761-49E3-A5C3-D15335A05A2F}" type="presOf" srcId="{523F8C11-C311-40C1-8ECF-D508E039D503}" destId="{FA2ABA46-9007-4359-B263-D370F700E650}" srcOrd="0" destOrd="0" presId="urn:microsoft.com/office/officeart/2005/8/layout/hList1"/>
    <dgm:cxn modelId="{B06C6ED4-0F7F-4E55-902F-F574C1BB9A81}" type="presParOf" srcId="{FA2ABA46-9007-4359-B263-D370F700E650}" destId="{C5513C8B-872B-4ED7-B9F5-155619525E5D}" srcOrd="0" destOrd="0" presId="urn:microsoft.com/office/officeart/2005/8/layout/hList1"/>
    <dgm:cxn modelId="{B1896F5E-0574-40E9-B18A-9BC35D89E723}" type="presParOf" srcId="{C5513C8B-872B-4ED7-B9F5-155619525E5D}" destId="{62F189D8-FB5A-4912-A75A-0C965C1677A1}" srcOrd="0" destOrd="0" presId="urn:microsoft.com/office/officeart/2005/8/layout/hList1"/>
    <dgm:cxn modelId="{CE220AC0-1546-499D-8158-7ED83E8E92D5}" type="presParOf" srcId="{C5513C8B-872B-4ED7-B9F5-155619525E5D}" destId="{950A65C9-DFD6-46FD-BCC2-CDEF06912CEC}" srcOrd="1" destOrd="0" presId="urn:microsoft.com/office/officeart/2005/8/layout/hList1"/>
    <dgm:cxn modelId="{B512DCD1-EDD1-428D-A833-3AA4BE0B265E}" type="presParOf" srcId="{FA2ABA46-9007-4359-B263-D370F700E650}" destId="{F7D4FBF1-DBA4-49BC-9563-086AA62FBBCB}" srcOrd="1" destOrd="0" presId="urn:microsoft.com/office/officeart/2005/8/layout/hList1"/>
    <dgm:cxn modelId="{97B570E5-81DA-4ABD-A833-FA2137B25428}" type="presParOf" srcId="{FA2ABA46-9007-4359-B263-D370F700E650}" destId="{AB9DF715-EAB5-4692-A70D-C1F0E2AC26B4}" srcOrd="2" destOrd="0" presId="urn:microsoft.com/office/officeart/2005/8/layout/hList1"/>
    <dgm:cxn modelId="{FE1DCD58-25BA-401B-923F-529F37650128}" type="presParOf" srcId="{AB9DF715-EAB5-4692-A70D-C1F0E2AC26B4}" destId="{EAFA01EC-7B85-4A88-8B3C-8925C7C716A2}" srcOrd="0" destOrd="0" presId="urn:microsoft.com/office/officeart/2005/8/layout/hList1"/>
    <dgm:cxn modelId="{DF8AA096-12A9-4963-AED9-AE6224F7DCA6}" type="presParOf" srcId="{AB9DF715-EAB5-4692-A70D-C1F0E2AC26B4}" destId="{856D3E71-8421-49B5-BE28-4FC86A24CF1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3F8C11-C311-40C1-8ECF-D508E039D50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DBCB631-8B83-4083-8A38-1349C11F53CA}">
      <dgm:prSet phldrT="[Text]" custT="1"/>
      <dgm:spPr>
        <a:solidFill>
          <a:srgbClr val="004250"/>
        </a:solidFill>
      </dgm:spPr>
      <dgm:t>
        <a:bodyPr/>
        <a:lstStyle/>
        <a:p>
          <a:pPr>
            <a:lnSpc>
              <a:spcPct val="110000"/>
            </a:lnSpc>
            <a:spcAft>
              <a:spcPts val="300"/>
            </a:spcAft>
          </a:pPr>
          <a:endParaRPr lang="en-US" sz="2200" b="1" dirty="0"/>
        </a:p>
        <a:p>
          <a:pPr>
            <a:lnSpc>
              <a:spcPct val="110000"/>
            </a:lnSpc>
            <a:spcAft>
              <a:spcPts val="300"/>
            </a:spcAft>
          </a:pPr>
          <a:r>
            <a:rPr lang="en-US" sz="2200" b="1" dirty="0"/>
            <a:t>Primary and Secondary Payors</a:t>
          </a:r>
        </a:p>
        <a:p>
          <a:pPr>
            <a:lnSpc>
              <a:spcPct val="110000"/>
            </a:lnSpc>
            <a:spcAft>
              <a:spcPts val="300"/>
            </a:spcAft>
          </a:pPr>
          <a:r>
            <a:rPr lang="en-US" sz="2200" b="1" dirty="0"/>
            <a:t>(Cols. 7 &amp; 8)</a:t>
          </a:r>
        </a:p>
      </dgm:t>
    </dgm:pt>
    <dgm:pt modelId="{09F7AB0B-ED7B-4485-9C0C-2260F2A914FA}" type="parTrans" cxnId="{CB148DE0-4B94-422F-AF52-97A314768321}">
      <dgm:prSet/>
      <dgm:spPr/>
      <dgm:t>
        <a:bodyPr/>
        <a:lstStyle/>
        <a:p>
          <a:endParaRPr lang="en-US"/>
        </a:p>
      </dgm:t>
    </dgm:pt>
    <dgm:pt modelId="{64645CB8-9D42-43F9-AA7A-3EADBFD05779}" type="sibTrans" cxnId="{CB148DE0-4B94-422F-AF52-97A314768321}">
      <dgm:prSet/>
      <dgm:spPr/>
      <dgm:t>
        <a:bodyPr/>
        <a:lstStyle/>
        <a:p>
          <a:endParaRPr lang="en-US"/>
        </a:p>
      </dgm:t>
    </dgm:pt>
    <dgm:pt modelId="{8616D692-A1D3-4A0C-8BF3-F4FBAE7C526C}">
      <dgm:prSet phldrT="[Text]" custT="1"/>
      <dgm:spPr>
        <a:solidFill>
          <a:schemeClr val="accent1">
            <a:lumMod val="20000"/>
            <a:lumOff val="80000"/>
          </a:schemeClr>
        </a:solidFill>
        <a:ln>
          <a:solidFill>
            <a:srgbClr val="004250"/>
          </a:solidFill>
        </a:ln>
      </dgm:spPr>
      <dgm:t>
        <a:bodyPr/>
        <a:lstStyle/>
        <a:p>
          <a:pPr>
            <a:lnSpc>
              <a:spcPct val="110000"/>
            </a:lnSpc>
            <a:spcAft>
              <a:spcPts val="1000"/>
            </a:spcAft>
            <a:buFontTx/>
            <a:buNone/>
          </a:pPr>
          <a:r>
            <a:rPr lang="en-US" sz="2000" b="1" dirty="0">
              <a:solidFill>
                <a:schemeClr val="tx1"/>
              </a:solidFill>
            </a:rPr>
            <a:t>Enter the payor regardless of contractual (or inferred contractual) relationship with insurer</a:t>
          </a:r>
        </a:p>
      </dgm:t>
    </dgm:pt>
    <dgm:pt modelId="{E2F7C062-AB6A-47A0-AD2E-008A9F19AF65}" type="parTrans" cxnId="{E54C2F3B-9996-41C0-AC7A-C29C20A1D41C}">
      <dgm:prSet/>
      <dgm:spPr/>
      <dgm:t>
        <a:bodyPr/>
        <a:lstStyle/>
        <a:p>
          <a:endParaRPr lang="en-US"/>
        </a:p>
      </dgm:t>
    </dgm:pt>
    <dgm:pt modelId="{F9D9BA73-AE67-433B-B429-45C096ED3BA1}" type="sibTrans" cxnId="{E54C2F3B-9996-41C0-AC7A-C29C20A1D41C}">
      <dgm:prSet/>
      <dgm:spPr/>
      <dgm:t>
        <a:bodyPr/>
        <a:lstStyle/>
        <a:p>
          <a:endParaRPr lang="en-US"/>
        </a:p>
      </dgm:t>
    </dgm:pt>
    <dgm:pt modelId="{752B0D9E-FCB5-4587-9869-7728FE5A5EEF}">
      <dgm:prSet phldrT="[Text]" custT="1"/>
      <dgm:spPr>
        <a:solidFill>
          <a:schemeClr val="accent1">
            <a:lumMod val="20000"/>
            <a:lumOff val="80000"/>
          </a:schemeClr>
        </a:solidFill>
        <a:ln>
          <a:solidFill>
            <a:srgbClr val="004250"/>
          </a:solidFill>
        </a:ln>
      </dgm:spPr>
      <dgm:t>
        <a:bodyPr/>
        <a:lstStyle/>
        <a:p>
          <a:pPr>
            <a:lnSpc>
              <a:spcPct val="110000"/>
            </a:lnSpc>
            <a:spcAft>
              <a:spcPts val="1000"/>
            </a:spcAft>
            <a:buFontTx/>
            <a:buNone/>
          </a:pPr>
          <a:r>
            <a:rPr lang="en-US" sz="2000" b="1" dirty="0">
              <a:solidFill>
                <a:schemeClr val="tx1"/>
              </a:solidFill>
            </a:rPr>
            <a:t>Appears to relate to insurance status on Col. 6, whereby the payor is at the time services were provided</a:t>
          </a:r>
        </a:p>
      </dgm:t>
    </dgm:pt>
    <dgm:pt modelId="{6FB1A387-EC55-4477-B2C6-DE86B14F9463}" type="parTrans" cxnId="{85A388BE-1C58-40EC-AD53-A91D2F5180E7}">
      <dgm:prSet/>
      <dgm:spPr/>
      <dgm:t>
        <a:bodyPr/>
        <a:lstStyle/>
        <a:p>
          <a:endParaRPr lang="en-US"/>
        </a:p>
      </dgm:t>
    </dgm:pt>
    <dgm:pt modelId="{8C898195-D726-4E4F-9121-4BD32D06FB89}" type="sibTrans" cxnId="{85A388BE-1C58-40EC-AD53-A91D2F5180E7}">
      <dgm:prSet/>
      <dgm:spPr/>
      <dgm:t>
        <a:bodyPr/>
        <a:lstStyle/>
        <a:p>
          <a:endParaRPr lang="en-US"/>
        </a:p>
      </dgm:t>
    </dgm:pt>
    <dgm:pt modelId="{F246E1F4-897E-4390-8156-D1968F615261}">
      <dgm:prSet phldrT="[Text]" custT="1"/>
      <dgm:spPr>
        <a:solidFill>
          <a:schemeClr val="accent1">
            <a:lumMod val="20000"/>
            <a:lumOff val="80000"/>
          </a:schemeClr>
        </a:solidFill>
        <a:ln>
          <a:solidFill>
            <a:srgbClr val="004250"/>
          </a:solidFill>
        </a:ln>
      </dgm:spPr>
      <dgm:t>
        <a:bodyPr/>
        <a:lstStyle/>
        <a:p>
          <a:pPr>
            <a:lnSpc>
              <a:spcPct val="110000"/>
            </a:lnSpc>
            <a:spcAft>
              <a:spcPts val="1000"/>
            </a:spcAft>
            <a:buFontTx/>
            <a:buNone/>
          </a:pPr>
          <a:r>
            <a:rPr lang="en-US" sz="2000" b="1" dirty="0">
              <a:solidFill>
                <a:schemeClr val="tx1"/>
              </a:solidFill>
            </a:rPr>
            <a:t>Issue </a:t>
          </a:r>
          <a:r>
            <a:rPr lang="en-US" sz="2000" b="1" dirty="0">
              <a:solidFill>
                <a:schemeClr val="tx1"/>
              </a:solidFill>
              <a:sym typeface="Wingdings" panose="05000000000000000000" pitchFamily="2" charset="2"/>
            </a:rPr>
            <a:t> </a:t>
          </a:r>
          <a:r>
            <a:rPr lang="en-US" sz="2000" b="1" dirty="0">
              <a:solidFill>
                <a:schemeClr val="tx1"/>
              </a:solidFill>
            </a:rPr>
            <a:t>Payor information may be years old and in different patient accounting system </a:t>
          </a:r>
        </a:p>
      </dgm:t>
    </dgm:pt>
    <dgm:pt modelId="{E989C43A-DFCF-480E-AB4F-3A10C19992F5}" type="parTrans" cxnId="{B67C7C2A-33D8-486E-9E38-0E50A246F602}">
      <dgm:prSet/>
      <dgm:spPr/>
      <dgm:t>
        <a:bodyPr/>
        <a:lstStyle/>
        <a:p>
          <a:endParaRPr lang="en-US"/>
        </a:p>
      </dgm:t>
    </dgm:pt>
    <dgm:pt modelId="{D4FF4D0F-7C05-4FA9-8AD6-175F80B16653}" type="sibTrans" cxnId="{B67C7C2A-33D8-486E-9E38-0E50A246F602}">
      <dgm:prSet/>
      <dgm:spPr/>
      <dgm:t>
        <a:bodyPr/>
        <a:lstStyle/>
        <a:p>
          <a:endParaRPr lang="en-US"/>
        </a:p>
      </dgm:t>
    </dgm:pt>
    <dgm:pt modelId="{AF59C5BB-02E0-4D30-B25D-1CD5C2E6B867}" type="pres">
      <dgm:prSet presAssocID="{523F8C11-C311-40C1-8ECF-D508E039D503}" presName="linearFlow" presStyleCnt="0">
        <dgm:presLayoutVars>
          <dgm:dir/>
          <dgm:animLvl val="lvl"/>
          <dgm:resizeHandles val="exact"/>
        </dgm:presLayoutVars>
      </dgm:prSet>
      <dgm:spPr/>
    </dgm:pt>
    <dgm:pt modelId="{756CA911-DD1C-4418-877E-4D39934FE604}" type="pres">
      <dgm:prSet presAssocID="{2DBCB631-8B83-4083-8A38-1349C11F53CA}" presName="composite" presStyleCnt="0"/>
      <dgm:spPr/>
    </dgm:pt>
    <dgm:pt modelId="{C923E833-0FD3-4264-8344-7A69621A2100}" type="pres">
      <dgm:prSet presAssocID="{2DBCB631-8B83-4083-8A38-1349C11F53CA}" presName="parentText" presStyleLbl="alignNode1" presStyleIdx="0" presStyleCnt="1">
        <dgm:presLayoutVars>
          <dgm:chMax val="1"/>
          <dgm:bulletEnabled val="1"/>
        </dgm:presLayoutVars>
      </dgm:prSet>
      <dgm:spPr/>
    </dgm:pt>
    <dgm:pt modelId="{0D49F67B-5CC4-415F-A91E-D2F13F74BA5E}" type="pres">
      <dgm:prSet presAssocID="{2DBCB631-8B83-4083-8A38-1349C11F53CA}" presName="descendantText" presStyleLbl="alignAcc1" presStyleIdx="0" presStyleCnt="1">
        <dgm:presLayoutVars>
          <dgm:bulletEnabled val="1"/>
        </dgm:presLayoutVars>
      </dgm:prSet>
      <dgm:spPr/>
    </dgm:pt>
  </dgm:ptLst>
  <dgm:cxnLst>
    <dgm:cxn modelId="{8220EB0A-92BD-4645-8819-88B4090EC3D7}" type="presOf" srcId="{F246E1F4-897E-4390-8156-D1968F615261}" destId="{0D49F67B-5CC4-415F-A91E-D2F13F74BA5E}" srcOrd="0" destOrd="2" presId="urn:microsoft.com/office/officeart/2005/8/layout/chevron2"/>
    <dgm:cxn modelId="{B67C7C2A-33D8-486E-9E38-0E50A246F602}" srcId="{2DBCB631-8B83-4083-8A38-1349C11F53CA}" destId="{F246E1F4-897E-4390-8156-D1968F615261}" srcOrd="2" destOrd="0" parTransId="{E989C43A-DFCF-480E-AB4F-3A10C19992F5}" sibTransId="{D4FF4D0F-7C05-4FA9-8AD6-175F80B16653}"/>
    <dgm:cxn modelId="{14EFC02D-7F53-4057-AEDF-A2DF0F66309A}" type="presOf" srcId="{8616D692-A1D3-4A0C-8BF3-F4FBAE7C526C}" destId="{0D49F67B-5CC4-415F-A91E-D2F13F74BA5E}" srcOrd="0" destOrd="0" presId="urn:microsoft.com/office/officeart/2005/8/layout/chevron2"/>
    <dgm:cxn modelId="{E54C2F3B-9996-41C0-AC7A-C29C20A1D41C}" srcId="{2DBCB631-8B83-4083-8A38-1349C11F53CA}" destId="{8616D692-A1D3-4A0C-8BF3-F4FBAE7C526C}" srcOrd="0" destOrd="0" parTransId="{E2F7C062-AB6A-47A0-AD2E-008A9F19AF65}" sibTransId="{F9D9BA73-AE67-433B-B429-45C096ED3BA1}"/>
    <dgm:cxn modelId="{CFB36C6A-2EA8-45C1-AC14-D1FE93F43A0F}" type="presOf" srcId="{752B0D9E-FCB5-4587-9869-7728FE5A5EEF}" destId="{0D49F67B-5CC4-415F-A91E-D2F13F74BA5E}" srcOrd="0" destOrd="1" presId="urn:microsoft.com/office/officeart/2005/8/layout/chevron2"/>
    <dgm:cxn modelId="{3569EE59-9E57-4A46-A0AC-53ACB0D98E2D}" type="presOf" srcId="{523F8C11-C311-40C1-8ECF-D508E039D503}" destId="{AF59C5BB-02E0-4D30-B25D-1CD5C2E6B867}" srcOrd="0" destOrd="0" presId="urn:microsoft.com/office/officeart/2005/8/layout/chevron2"/>
    <dgm:cxn modelId="{E19EB7A6-B0D1-4C66-AFFD-92E721E5818E}" type="presOf" srcId="{2DBCB631-8B83-4083-8A38-1349C11F53CA}" destId="{C923E833-0FD3-4264-8344-7A69621A2100}" srcOrd="0" destOrd="0" presId="urn:microsoft.com/office/officeart/2005/8/layout/chevron2"/>
    <dgm:cxn modelId="{85A388BE-1C58-40EC-AD53-A91D2F5180E7}" srcId="{2DBCB631-8B83-4083-8A38-1349C11F53CA}" destId="{752B0D9E-FCB5-4587-9869-7728FE5A5EEF}" srcOrd="1" destOrd="0" parTransId="{6FB1A387-EC55-4477-B2C6-DE86B14F9463}" sibTransId="{8C898195-D726-4E4F-9121-4BD32D06FB89}"/>
    <dgm:cxn modelId="{CB148DE0-4B94-422F-AF52-97A314768321}" srcId="{523F8C11-C311-40C1-8ECF-D508E039D503}" destId="{2DBCB631-8B83-4083-8A38-1349C11F53CA}" srcOrd="0" destOrd="0" parTransId="{09F7AB0B-ED7B-4485-9C0C-2260F2A914FA}" sibTransId="{64645CB8-9D42-43F9-AA7A-3EADBFD05779}"/>
    <dgm:cxn modelId="{74AEF9D1-260E-4815-B843-B21D5123329B}" type="presParOf" srcId="{AF59C5BB-02E0-4D30-B25D-1CD5C2E6B867}" destId="{756CA911-DD1C-4418-877E-4D39934FE604}" srcOrd="0" destOrd="0" presId="urn:microsoft.com/office/officeart/2005/8/layout/chevron2"/>
    <dgm:cxn modelId="{71B6A024-5C31-48DC-813C-5A475E10781B}" type="presParOf" srcId="{756CA911-DD1C-4418-877E-4D39934FE604}" destId="{C923E833-0FD3-4264-8344-7A69621A2100}" srcOrd="0" destOrd="0" presId="urn:microsoft.com/office/officeart/2005/8/layout/chevron2"/>
    <dgm:cxn modelId="{B723AEFD-19B9-48DB-A190-9900BCB07867}" type="presParOf" srcId="{756CA911-DD1C-4418-877E-4D39934FE604}" destId="{0D49F67B-5CC4-415F-A91E-D2F13F74BA5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3F8C11-C311-40C1-8ECF-D508E039D50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2DBCB631-8B83-4083-8A38-1349C11F53CA}">
      <dgm:prSet phldrT="[Text]" custT="1"/>
      <dgm:spPr>
        <a:solidFill>
          <a:schemeClr val="accent1">
            <a:lumMod val="20000"/>
            <a:lumOff val="80000"/>
          </a:schemeClr>
        </a:solidFill>
        <a:ln>
          <a:solidFill>
            <a:srgbClr val="004250"/>
          </a:solidFill>
        </a:ln>
      </dgm:spPr>
      <dgm:t>
        <a:bodyPr/>
        <a:lstStyle/>
        <a:p>
          <a:pPr>
            <a:lnSpc>
              <a:spcPct val="110000"/>
            </a:lnSpc>
            <a:spcAft>
              <a:spcPts val="600"/>
            </a:spcAft>
          </a:pPr>
          <a:r>
            <a:rPr lang="en-US" sz="2000" b="1" dirty="0">
              <a:solidFill>
                <a:schemeClr val="tx1"/>
              </a:solidFill>
            </a:rPr>
            <a:t>Non-Covered Not Allowable</a:t>
          </a:r>
        </a:p>
        <a:p>
          <a:pPr>
            <a:lnSpc>
              <a:spcPct val="110000"/>
            </a:lnSpc>
            <a:spcAft>
              <a:spcPts val="300"/>
            </a:spcAft>
          </a:pPr>
          <a:r>
            <a:rPr lang="en-US" sz="2000" b="1" dirty="0">
              <a:solidFill>
                <a:schemeClr val="tx1"/>
              </a:solidFill>
            </a:rPr>
            <a:t>(Col. 14)</a:t>
          </a:r>
        </a:p>
      </dgm:t>
    </dgm:pt>
    <dgm:pt modelId="{09F7AB0B-ED7B-4485-9C0C-2260F2A914FA}" type="parTrans" cxnId="{CB148DE0-4B94-422F-AF52-97A314768321}">
      <dgm:prSet/>
      <dgm:spPr/>
      <dgm:t>
        <a:bodyPr/>
        <a:lstStyle/>
        <a:p>
          <a:endParaRPr lang="en-US" sz="1600"/>
        </a:p>
      </dgm:t>
    </dgm:pt>
    <dgm:pt modelId="{64645CB8-9D42-43F9-AA7A-3EADBFD05779}" type="sibTrans" cxnId="{CB148DE0-4B94-422F-AF52-97A314768321}">
      <dgm:prSet/>
      <dgm:spPr/>
      <dgm:t>
        <a:bodyPr/>
        <a:lstStyle/>
        <a:p>
          <a:endParaRPr lang="en-US" sz="1600"/>
        </a:p>
      </dgm:t>
    </dgm:pt>
    <dgm:pt modelId="{962947FC-19E5-42A0-9C10-FA6C9D54DC58}">
      <dgm:prSet phldrT="[Text]" custT="1"/>
      <dgm:spPr>
        <a:solidFill>
          <a:schemeClr val="accent1">
            <a:lumMod val="20000"/>
            <a:lumOff val="80000"/>
          </a:schemeClr>
        </a:solidFill>
        <a:ln>
          <a:solidFill>
            <a:srgbClr val="004250"/>
          </a:solidFill>
        </a:ln>
      </dgm:spPr>
      <dgm:t>
        <a:bodyPr/>
        <a:lstStyle/>
        <a:p>
          <a:pPr>
            <a:lnSpc>
              <a:spcPct val="110000"/>
            </a:lnSpc>
            <a:spcAft>
              <a:spcPts val="300"/>
            </a:spcAft>
          </a:pPr>
          <a:r>
            <a:rPr lang="en-US" sz="1600" b="1" dirty="0">
              <a:solidFill>
                <a:schemeClr val="tx1"/>
              </a:solidFill>
            </a:rPr>
            <a:t>Services not medically necessary and/or not included in the hospital’s written FAP</a:t>
          </a:r>
        </a:p>
      </dgm:t>
    </dgm:pt>
    <dgm:pt modelId="{5605E4B9-A8FC-4804-BDA9-685E242E3AF0}" type="parTrans" cxnId="{BDE6BD2C-E643-44CA-8A78-66B65CF14A6C}">
      <dgm:prSet/>
      <dgm:spPr/>
      <dgm:t>
        <a:bodyPr/>
        <a:lstStyle/>
        <a:p>
          <a:endParaRPr lang="en-US" sz="1600"/>
        </a:p>
      </dgm:t>
    </dgm:pt>
    <dgm:pt modelId="{CF5A1BC2-1F47-4197-BC4C-44901DF57DF0}" type="sibTrans" cxnId="{BDE6BD2C-E643-44CA-8A78-66B65CF14A6C}">
      <dgm:prSet/>
      <dgm:spPr/>
      <dgm:t>
        <a:bodyPr/>
        <a:lstStyle/>
        <a:p>
          <a:endParaRPr lang="en-US" sz="1600"/>
        </a:p>
      </dgm:t>
    </dgm:pt>
    <dgm:pt modelId="{07492197-C8BE-47A5-B459-E968758740A0}">
      <dgm:prSet phldrT="[Text]" custT="1"/>
      <dgm:spPr>
        <a:solidFill>
          <a:srgbClr val="004250"/>
        </a:solidFill>
        <a:ln>
          <a:solidFill>
            <a:srgbClr val="004250"/>
          </a:solidFill>
        </a:ln>
      </dgm:spPr>
      <dgm:t>
        <a:bodyPr/>
        <a:lstStyle/>
        <a:p>
          <a:pPr>
            <a:lnSpc>
              <a:spcPct val="110000"/>
            </a:lnSpc>
            <a:spcAft>
              <a:spcPts val="600"/>
            </a:spcAft>
          </a:pPr>
          <a:r>
            <a:rPr lang="en-US" sz="2000" b="1" dirty="0">
              <a:solidFill>
                <a:schemeClr val="bg1"/>
              </a:solidFill>
            </a:rPr>
            <a:t>Non-Covered per FAP</a:t>
          </a:r>
        </a:p>
        <a:p>
          <a:pPr>
            <a:lnSpc>
              <a:spcPct val="110000"/>
            </a:lnSpc>
            <a:spcAft>
              <a:spcPts val="600"/>
            </a:spcAft>
          </a:pPr>
          <a:r>
            <a:rPr lang="en-US" sz="2000" b="1" dirty="0">
              <a:solidFill>
                <a:schemeClr val="bg1"/>
              </a:solidFill>
            </a:rPr>
            <a:t>(Col. 18)</a:t>
          </a:r>
        </a:p>
      </dgm:t>
    </dgm:pt>
    <dgm:pt modelId="{F338937B-EED1-4138-A08A-B53B3872169C}" type="parTrans" cxnId="{A4FD2FFB-E675-4ADE-95A7-8BCA42F68B79}">
      <dgm:prSet/>
      <dgm:spPr/>
      <dgm:t>
        <a:bodyPr/>
        <a:lstStyle/>
        <a:p>
          <a:endParaRPr lang="en-US" sz="1600"/>
        </a:p>
      </dgm:t>
    </dgm:pt>
    <dgm:pt modelId="{28F2FB00-2ABC-4971-B20A-0A7A4C1BD401}" type="sibTrans" cxnId="{A4FD2FFB-E675-4ADE-95A7-8BCA42F68B79}">
      <dgm:prSet/>
      <dgm:spPr/>
      <dgm:t>
        <a:bodyPr/>
        <a:lstStyle/>
        <a:p>
          <a:endParaRPr lang="en-US" sz="1600"/>
        </a:p>
      </dgm:t>
    </dgm:pt>
    <dgm:pt modelId="{502D8776-4ABA-4804-B91D-44F9C605AADF}">
      <dgm:prSet phldrT="[Text]" custT="1"/>
      <dgm:spPr>
        <a:solidFill>
          <a:srgbClr val="004250"/>
        </a:solidFill>
        <a:ln>
          <a:solidFill>
            <a:srgbClr val="004250"/>
          </a:solidFill>
        </a:ln>
      </dgm:spPr>
      <dgm:t>
        <a:bodyPr/>
        <a:lstStyle/>
        <a:p>
          <a:pPr>
            <a:lnSpc>
              <a:spcPct val="110000"/>
            </a:lnSpc>
            <a:spcAft>
              <a:spcPts val="600"/>
            </a:spcAft>
          </a:pPr>
          <a:r>
            <a:rPr lang="en-US" sz="1600" b="1" u="sng" dirty="0"/>
            <a:t>Medicaid </a:t>
          </a:r>
          <a:r>
            <a:rPr lang="en-US" sz="1600" b="1" dirty="0"/>
            <a:t>and other indigent program non-covered services</a:t>
          </a:r>
        </a:p>
      </dgm:t>
    </dgm:pt>
    <dgm:pt modelId="{71E2D43D-81A1-4299-8527-ACD257001544}" type="parTrans" cxnId="{6AE0AB0E-147D-4353-80FF-A255507B2634}">
      <dgm:prSet/>
      <dgm:spPr/>
      <dgm:t>
        <a:bodyPr/>
        <a:lstStyle/>
        <a:p>
          <a:endParaRPr lang="en-US" sz="1600"/>
        </a:p>
      </dgm:t>
    </dgm:pt>
    <dgm:pt modelId="{868E7D13-A1B0-4278-800E-AFD0AF7B41B0}" type="sibTrans" cxnId="{6AE0AB0E-147D-4353-80FF-A255507B2634}">
      <dgm:prSet/>
      <dgm:spPr/>
      <dgm:t>
        <a:bodyPr/>
        <a:lstStyle/>
        <a:p>
          <a:endParaRPr lang="en-US" sz="1600"/>
        </a:p>
      </dgm:t>
    </dgm:pt>
    <dgm:pt modelId="{5D59A176-242D-4A9C-BD40-1E04A4EFE07D}">
      <dgm:prSet phldrT="[Text]" custT="1"/>
      <dgm:spPr>
        <a:solidFill>
          <a:srgbClr val="004250"/>
        </a:solidFill>
        <a:ln>
          <a:solidFill>
            <a:srgbClr val="004250"/>
          </a:solidFill>
        </a:ln>
      </dgm:spPr>
      <dgm:t>
        <a:bodyPr/>
        <a:lstStyle/>
        <a:p>
          <a:pPr>
            <a:lnSpc>
              <a:spcPct val="110000"/>
            </a:lnSpc>
            <a:spcAft>
              <a:spcPts val="600"/>
            </a:spcAft>
          </a:pPr>
          <a:r>
            <a:rPr lang="en-US" sz="1600" b="1" u="sng" dirty="0"/>
            <a:t>Medicaid</a:t>
          </a:r>
          <a:r>
            <a:rPr lang="en-US" sz="1600" b="1" dirty="0"/>
            <a:t> and other indigent program non-covered charges from days exceeding LOS limit</a:t>
          </a:r>
        </a:p>
      </dgm:t>
    </dgm:pt>
    <dgm:pt modelId="{D84ECBBA-26A2-46E7-B737-8754B76DBB78}" type="parTrans" cxnId="{855F40CB-B408-490E-A2C2-1B6D977A6827}">
      <dgm:prSet/>
      <dgm:spPr/>
      <dgm:t>
        <a:bodyPr/>
        <a:lstStyle/>
        <a:p>
          <a:endParaRPr lang="en-US" sz="1600"/>
        </a:p>
      </dgm:t>
    </dgm:pt>
    <dgm:pt modelId="{BA7BDCCF-6E26-4EAF-A0BD-926B82A8AA81}" type="sibTrans" cxnId="{855F40CB-B408-490E-A2C2-1B6D977A6827}">
      <dgm:prSet/>
      <dgm:spPr/>
      <dgm:t>
        <a:bodyPr/>
        <a:lstStyle/>
        <a:p>
          <a:endParaRPr lang="en-US" sz="1600"/>
        </a:p>
      </dgm:t>
    </dgm:pt>
    <dgm:pt modelId="{F0A7129A-C99F-4970-A3B1-8CE3562D9433}">
      <dgm:prSet phldrT="[Text]" custT="1"/>
      <dgm:spPr>
        <a:solidFill>
          <a:srgbClr val="004250"/>
        </a:solidFill>
        <a:ln>
          <a:solidFill>
            <a:srgbClr val="004250"/>
          </a:solidFill>
        </a:ln>
      </dgm:spPr>
      <dgm:t>
        <a:bodyPr/>
        <a:lstStyle/>
        <a:p>
          <a:pPr>
            <a:lnSpc>
              <a:spcPct val="110000"/>
            </a:lnSpc>
            <a:spcAft>
              <a:spcPts val="600"/>
            </a:spcAft>
          </a:pPr>
          <a:r>
            <a:rPr lang="en-US" sz="1600" b="1" dirty="0"/>
            <a:t>Portion of charges for patients with exhausted benefits </a:t>
          </a:r>
          <a:r>
            <a:rPr lang="en-US" sz="1600" b="1" dirty="0">
              <a:sym typeface="Wingdings" panose="05000000000000000000" pitchFamily="2" charset="2"/>
            </a:rPr>
            <a:t></a:t>
          </a:r>
          <a:r>
            <a:rPr lang="en-US" sz="1600" b="1" u="sng" dirty="0">
              <a:sym typeface="Wingdings" panose="05000000000000000000" pitchFamily="2" charset="2"/>
            </a:rPr>
            <a:t>Does not stipulate Medicaid</a:t>
          </a:r>
          <a:endParaRPr lang="en-US" sz="1600" b="1" dirty="0"/>
        </a:p>
      </dgm:t>
    </dgm:pt>
    <dgm:pt modelId="{1A784A0A-A04C-4C4A-97BE-327D1ADAFE2A}" type="parTrans" cxnId="{A41BF6F7-749B-4979-BB68-47F7644F1C5B}">
      <dgm:prSet/>
      <dgm:spPr/>
      <dgm:t>
        <a:bodyPr/>
        <a:lstStyle/>
        <a:p>
          <a:endParaRPr lang="en-US" sz="1600"/>
        </a:p>
      </dgm:t>
    </dgm:pt>
    <dgm:pt modelId="{953944C9-CF69-4C08-ACC9-79D7D882D59C}" type="sibTrans" cxnId="{A41BF6F7-749B-4979-BB68-47F7644F1C5B}">
      <dgm:prSet/>
      <dgm:spPr/>
      <dgm:t>
        <a:bodyPr/>
        <a:lstStyle/>
        <a:p>
          <a:endParaRPr lang="en-US" sz="1600"/>
        </a:p>
      </dgm:t>
    </dgm:pt>
    <dgm:pt modelId="{57450909-6ED5-4D9A-9381-EEF83B644EF2}">
      <dgm:prSet phldrT="[Text]" custT="1"/>
      <dgm:spPr>
        <a:solidFill>
          <a:srgbClr val="DB651B"/>
        </a:solidFill>
        <a:ln>
          <a:solidFill>
            <a:srgbClr val="004250"/>
          </a:solidFill>
        </a:ln>
      </dgm:spPr>
      <dgm:t>
        <a:bodyPr/>
        <a:lstStyle/>
        <a:p>
          <a:pPr>
            <a:lnSpc>
              <a:spcPct val="110000"/>
            </a:lnSpc>
            <a:spcAft>
              <a:spcPts val="300"/>
            </a:spcAft>
          </a:pPr>
          <a:r>
            <a:rPr lang="en-US" sz="2000" b="1" dirty="0">
              <a:solidFill>
                <a:schemeClr val="bg1"/>
              </a:solidFill>
            </a:rPr>
            <a:t>Other Allowable</a:t>
          </a:r>
        </a:p>
        <a:p>
          <a:pPr>
            <a:lnSpc>
              <a:spcPct val="110000"/>
            </a:lnSpc>
            <a:spcAft>
              <a:spcPts val="300"/>
            </a:spcAft>
          </a:pPr>
          <a:r>
            <a:rPr lang="en-US" sz="2000" b="1" dirty="0">
              <a:solidFill>
                <a:schemeClr val="bg1"/>
              </a:solidFill>
            </a:rPr>
            <a:t> (Col. 19)</a:t>
          </a:r>
        </a:p>
      </dgm:t>
    </dgm:pt>
    <dgm:pt modelId="{6840C0E7-EFBB-4001-BE85-48D5219047CA}" type="parTrans" cxnId="{69C242C7-9305-4B5A-B980-4244545C15BF}">
      <dgm:prSet/>
      <dgm:spPr/>
      <dgm:t>
        <a:bodyPr/>
        <a:lstStyle/>
        <a:p>
          <a:endParaRPr lang="en-US" sz="1600"/>
        </a:p>
      </dgm:t>
    </dgm:pt>
    <dgm:pt modelId="{723FC644-8EF5-44DF-893E-80BAC7F9B764}" type="sibTrans" cxnId="{69C242C7-9305-4B5A-B980-4244545C15BF}">
      <dgm:prSet/>
      <dgm:spPr/>
      <dgm:t>
        <a:bodyPr/>
        <a:lstStyle/>
        <a:p>
          <a:endParaRPr lang="en-US" sz="1600"/>
        </a:p>
      </dgm:t>
    </dgm:pt>
    <dgm:pt modelId="{C11CB4DB-830E-4C34-AD4F-27328149DC17}">
      <dgm:prSet phldrT="[Text]" custT="1"/>
      <dgm:spPr>
        <a:solidFill>
          <a:srgbClr val="DB651B"/>
        </a:solidFill>
        <a:ln>
          <a:solidFill>
            <a:srgbClr val="004250"/>
          </a:solidFill>
        </a:ln>
      </dgm:spPr>
      <dgm:t>
        <a:bodyPr/>
        <a:lstStyle/>
        <a:p>
          <a:pPr>
            <a:lnSpc>
              <a:spcPct val="110000"/>
            </a:lnSpc>
            <a:spcAft>
              <a:spcPts val="600"/>
            </a:spcAft>
          </a:pPr>
          <a:r>
            <a:rPr lang="en-US" sz="1600" b="1" dirty="0"/>
            <a:t>Other allowable charges per FAP</a:t>
          </a:r>
        </a:p>
      </dgm:t>
    </dgm:pt>
    <dgm:pt modelId="{A14194A2-4365-4BD6-BEDF-39E7B75C8547}" type="parTrans" cxnId="{82B23F42-9225-4DFC-B50D-AEB2CA6F25E0}">
      <dgm:prSet/>
      <dgm:spPr/>
      <dgm:t>
        <a:bodyPr/>
        <a:lstStyle/>
        <a:p>
          <a:endParaRPr lang="en-US" sz="1600"/>
        </a:p>
      </dgm:t>
    </dgm:pt>
    <dgm:pt modelId="{A22E33D6-FA51-495F-83D7-0B0406F2CEB0}" type="sibTrans" cxnId="{82B23F42-9225-4DFC-B50D-AEB2CA6F25E0}">
      <dgm:prSet/>
      <dgm:spPr/>
      <dgm:t>
        <a:bodyPr/>
        <a:lstStyle/>
        <a:p>
          <a:endParaRPr lang="en-US" sz="1600"/>
        </a:p>
      </dgm:t>
    </dgm:pt>
    <dgm:pt modelId="{984AE9D1-A03C-4237-A935-F60FFB7639DC}">
      <dgm:prSet phldrT="[Text]" custT="1"/>
      <dgm:spPr>
        <a:solidFill>
          <a:srgbClr val="DB651B"/>
        </a:solidFill>
        <a:ln>
          <a:solidFill>
            <a:srgbClr val="004250"/>
          </a:solidFill>
        </a:ln>
      </dgm:spPr>
      <dgm:t>
        <a:bodyPr/>
        <a:lstStyle/>
        <a:p>
          <a:pPr>
            <a:lnSpc>
              <a:spcPct val="110000"/>
            </a:lnSpc>
            <a:spcAft>
              <a:spcPts val="600"/>
            </a:spcAft>
          </a:pPr>
          <a:r>
            <a:rPr lang="en-US" sz="1600" b="1" i="1" dirty="0"/>
            <a:t>Requested clarification from CMS if other payor non-covered charges can be reported here (if in FAP)</a:t>
          </a:r>
        </a:p>
      </dgm:t>
    </dgm:pt>
    <dgm:pt modelId="{1D8843E9-E2FB-4415-B5BC-4D009810C240}" type="parTrans" cxnId="{88BC67CB-73AE-4392-85B7-73166ECF25A8}">
      <dgm:prSet/>
      <dgm:spPr/>
      <dgm:t>
        <a:bodyPr/>
        <a:lstStyle/>
        <a:p>
          <a:endParaRPr lang="en-US"/>
        </a:p>
      </dgm:t>
    </dgm:pt>
    <dgm:pt modelId="{0B527873-8CEE-4E5D-862D-2DE1A4250EFC}" type="sibTrans" cxnId="{88BC67CB-73AE-4392-85B7-73166ECF25A8}">
      <dgm:prSet/>
      <dgm:spPr/>
      <dgm:t>
        <a:bodyPr/>
        <a:lstStyle/>
        <a:p>
          <a:endParaRPr lang="en-US"/>
        </a:p>
      </dgm:t>
    </dgm:pt>
    <dgm:pt modelId="{AC094E05-609D-4657-87AE-9D497D5DC6E1}">
      <dgm:prSet phldrT="[Text]" custT="1"/>
      <dgm:spPr>
        <a:solidFill>
          <a:schemeClr val="accent1">
            <a:lumMod val="20000"/>
            <a:lumOff val="80000"/>
          </a:schemeClr>
        </a:solidFill>
        <a:ln>
          <a:solidFill>
            <a:srgbClr val="004250"/>
          </a:solidFill>
        </a:ln>
      </dgm:spPr>
      <dgm:t>
        <a:bodyPr/>
        <a:lstStyle/>
        <a:p>
          <a:pPr>
            <a:lnSpc>
              <a:spcPct val="110000"/>
            </a:lnSpc>
            <a:spcAft>
              <a:spcPts val="300"/>
            </a:spcAft>
          </a:pPr>
          <a:r>
            <a:rPr lang="en-US" sz="1600" b="1" dirty="0">
              <a:solidFill>
                <a:schemeClr val="tx1"/>
              </a:solidFill>
            </a:rPr>
            <a:t>If finalized, would create burdensome process to identify these amounts  </a:t>
          </a:r>
        </a:p>
      </dgm:t>
    </dgm:pt>
    <dgm:pt modelId="{63EA9FBB-73EC-4C15-84FB-5723A4AB2F65}" type="parTrans" cxnId="{0C94D8BE-E48A-4B91-BDA8-BC71D39CCA42}">
      <dgm:prSet/>
      <dgm:spPr/>
      <dgm:t>
        <a:bodyPr/>
        <a:lstStyle/>
        <a:p>
          <a:endParaRPr lang="en-US"/>
        </a:p>
      </dgm:t>
    </dgm:pt>
    <dgm:pt modelId="{0CCA33FA-B33F-4F20-90C8-AA3B4E6CA9F4}" type="sibTrans" cxnId="{0C94D8BE-E48A-4B91-BDA8-BC71D39CCA42}">
      <dgm:prSet/>
      <dgm:spPr/>
      <dgm:t>
        <a:bodyPr/>
        <a:lstStyle/>
        <a:p>
          <a:endParaRPr lang="en-US"/>
        </a:p>
      </dgm:t>
    </dgm:pt>
    <dgm:pt modelId="{452F4B70-6332-4F6E-B76D-6CF2B2B61A16}" type="pres">
      <dgm:prSet presAssocID="{523F8C11-C311-40C1-8ECF-D508E039D503}" presName="Name0" presStyleCnt="0">
        <dgm:presLayoutVars>
          <dgm:dir/>
          <dgm:animLvl val="lvl"/>
          <dgm:resizeHandles val="exact"/>
        </dgm:presLayoutVars>
      </dgm:prSet>
      <dgm:spPr/>
    </dgm:pt>
    <dgm:pt modelId="{C0249271-3060-46B5-852A-EF1868099747}" type="pres">
      <dgm:prSet presAssocID="{2DBCB631-8B83-4083-8A38-1349C11F53CA}" presName="linNode" presStyleCnt="0"/>
      <dgm:spPr/>
    </dgm:pt>
    <dgm:pt modelId="{13C0DDCF-03A6-46C6-8E16-3E678190D773}" type="pres">
      <dgm:prSet presAssocID="{2DBCB631-8B83-4083-8A38-1349C11F53CA}" presName="parTx" presStyleLbl="revTx" presStyleIdx="0" presStyleCnt="3" custScaleX="113837">
        <dgm:presLayoutVars>
          <dgm:chMax val="1"/>
          <dgm:bulletEnabled val="1"/>
        </dgm:presLayoutVars>
      </dgm:prSet>
      <dgm:spPr/>
    </dgm:pt>
    <dgm:pt modelId="{28377257-E1DE-4E42-A43B-DBF8461EE6EB}" type="pres">
      <dgm:prSet presAssocID="{2DBCB631-8B83-4083-8A38-1349C11F53CA}" presName="bracket" presStyleLbl="parChTrans1D1" presStyleIdx="0" presStyleCnt="3"/>
      <dgm:spPr>
        <a:ln>
          <a:solidFill>
            <a:srgbClr val="004250"/>
          </a:solidFill>
        </a:ln>
      </dgm:spPr>
    </dgm:pt>
    <dgm:pt modelId="{C0CE14C9-0B55-44D8-9E50-BE0ADD8379B4}" type="pres">
      <dgm:prSet presAssocID="{2DBCB631-8B83-4083-8A38-1349C11F53CA}" presName="spH" presStyleCnt="0"/>
      <dgm:spPr/>
    </dgm:pt>
    <dgm:pt modelId="{2670F77A-B06A-4221-B54F-42EB32E49CD9}" type="pres">
      <dgm:prSet presAssocID="{2DBCB631-8B83-4083-8A38-1349C11F53CA}" presName="desTx" presStyleLbl="node1" presStyleIdx="0" presStyleCnt="3">
        <dgm:presLayoutVars>
          <dgm:bulletEnabled val="1"/>
        </dgm:presLayoutVars>
      </dgm:prSet>
      <dgm:spPr/>
    </dgm:pt>
    <dgm:pt modelId="{0CC1C89B-79D2-4264-8623-FA8F11A31CF2}" type="pres">
      <dgm:prSet presAssocID="{64645CB8-9D42-43F9-AA7A-3EADBFD05779}" presName="spV" presStyleCnt="0"/>
      <dgm:spPr/>
    </dgm:pt>
    <dgm:pt modelId="{5B3A46EF-B693-48C9-A237-0167D04A78AA}" type="pres">
      <dgm:prSet presAssocID="{07492197-C8BE-47A5-B459-E968758740A0}" presName="linNode" presStyleCnt="0"/>
      <dgm:spPr/>
    </dgm:pt>
    <dgm:pt modelId="{78C6A4BF-0DC7-4CBB-A07B-B10DD04080DC}" type="pres">
      <dgm:prSet presAssocID="{07492197-C8BE-47A5-B459-E968758740A0}" presName="parTx" presStyleLbl="revTx" presStyleIdx="1" presStyleCnt="3" custScaleX="113837">
        <dgm:presLayoutVars>
          <dgm:chMax val="1"/>
          <dgm:bulletEnabled val="1"/>
        </dgm:presLayoutVars>
      </dgm:prSet>
      <dgm:spPr/>
    </dgm:pt>
    <dgm:pt modelId="{F6BB7DB9-64DC-4B86-A063-4FA89A26F1F0}" type="pres">
      <dgm:prSet presAssocID="{07492197-C8BE-47A5-B459-E968758740A0}" presName="bracket" presStyleLbl="parChTrans1D1" presStyleIdx="1" presStyleCnt="3"/>
      <dgm:spPr>
        <a:ln>
          <a:solidFill>
            <a:srgbClr val="004250"/>
          </a:solidFill>
        </a:ln>
      </dgm:spPr>
    </dgm:pt>
    <dgm:pt modelId="{144A5584-EFE7-41A4-A905-EFEC399AEE04}" type="pres">
      <dgm:prSet presAssocID="{07492197-C8BE-47A5-B459-E968758740A0}" presName="spH" presStyleCnt="0"/>
      <dgm:spPr/>
    </dgm:pt>
    <dgm:pt modelId="{25AAE60A-3FAA-40E0-9B4E-481DBF75CF46}" type="pres">
      <dgm:prSet presAssocID="{07492197-C8BE-47A5-B459-E968758740A0}" presName="desTx" presStyleLbl="node1" presStyleIdx="1" presStyleCnt="3">
        <dgm:presLayoutVars>
          <dgm:bulletEnabled val="1"/>
        </dgm:presLayoutVars>
      </dgm:prSet>
      <dgm:spPr/>
    </dgm:pt>
    <dgm:pt modelId="{3B24D2EE-BB72-459C-A0C3-E75056D4755B}" type="pres">
      <dgm:prSet presAssocID="{28F2FB00-2ABC-4971-B20A-0A7A4C1BD401}" presName="spV" presStyleCnt="0"/>
      <dgm:spPr/>
    </dgm:pt>
    <dgm:pt modelId="{4012AB2A-CDDF-4865-A9E9-2AAD72A314A0}" type="pres">
      <dgm:prSet presAssocID="{57450909-6ED5-4D9A-9381-EEF83B644EF2}" presName="linNode" presStyleCnt="0"/>
      <dgm:spPr/>
    </dgm:pt>
    <dgm:pt modelId="{9507D455-5144-43D0-886B-A7987F6D8267}" type="pres">
      <dgm:prSet presAssocID="{57450909-6ED5-4D9A-9381-EEF83B644EF2}" presName="parTx" presStyleLbl="revTx" presStyleIdx="2" presStyleCnt="3" custScaleX="113837">
        <dgm:presLayoutVars>
          <dgm:chMax val="1"/>
          <dgm:bulletEnabled val="1"/>
        </dgm:presLayoutVars>
      </dgm:prSet>
      <dgm:spPr/>
    </dgm:pt>
    <dgm:pt modelId="{71F19496-C662-417B-8B9D-18E5CEBA87DD}" type="pres">
      <dgm:prSet presAssocID="{57450909-6ED5-4D9A-9381-EEF83B644EF2}" presName="bracket" presStyleLbl="parChTrans1D1" presStyleIdx="2" presStyleCnt="3"/>
      <dgm:spPr>
        <a:ln>
          <a:solidFill>
            <a:srgbClr val="004250"/>
          </a:solidFill>
        </a:ln>
      </dgm:spPr>
    </dgm:pt>
    <dgm:pt modelId="{3C75D18D-AAA1-42C3-BB62-984A444CC213}" type="pres">
      <dgm:prSet presAssocID="{57450909-6ED5-4D9A-9381-EEF83B644EF2}" presName="spH" presStyleCnt="0"/>
      <dgm:spPr/>
    </dgm:pt>
    <dgm:pt modelId="{ACD358A6-367D-4CD9-B783-07CCE294660B}" type="pres">
      <dgm:prSet presAssocID="{57450909-6ED5-4D9A-9381-EEF83B644EF2}" presName="desTx" presStyleLbl="node1" presStyleIdx="2" presStyleCnt="3">
        <dgm:presLayoutVars>
          <dgm:bulletEnabled val="1"/>
        </dgm:presLayoutVars>
      </dgm:prSet>
      <dgm:spPr/>
    </dgm:pt>
  </dgm:ptLst>
  <dgm:cxnLst>
    <dgm:cxn modelId="{6AE0AB0E-147D-4353-80FF-A255507B2634}" srcId="{07492197-C8BE-47A5-B459-E968758740A0}" destId="{502D8776-4ABA-4804-B91D-44F9C605AADF}" srcOrd="0" destOrd="0" parTransId="{71E2D43D-81A1-4299-8527-ACD257001544}" sibTransId="{868E7D13-A1B0-4278-800E-AFD0AF7B41B0}"/>
    <dgm:cxn modelId="{BDE6BD2C-E643-44CA-8A78-66B65CF14A6C}" srcId="{2DBCB631-8B83-4083-8A38-1349C11F53CA}" destId="{962947FC-19E5-42A0-9C10-FA6C9D54DC58}" srcOrd="0" destOrd="0" parTransId="{5605E4B9-A8FC-4804-BDA9-685E242E3AF0}" sibTransId="{CF5A1BC2-1F47-4197-BC4C-44901DF57DF0}"/>
    <dgm:cxn modelId="{EC92535D-73EA-420D-BB2D-3DE2580E25F2}" type="presOf" srcId="{57450909-6ED5-4D9A-9381-EEF83B644EF2}" destId="{9507D455-5144-43D0-886B-A7987F6D8267}" srcOrd="0" destOrd="0" presId="urn:diagrams.loki3.com/BracketList"/>
    <dgm:cxn modelId="{82B23F42-9225-4DFC-B50D-AEB2CA6F25E0}" srcId="{57450909-6ED5-4D9A-9381-EEF83B644EF2}" destId="{C11CB4DB-830E-4C34-AD4F-27328149DC17}" srcOrd="0" destOrd="0" parTransId="{A14194A2-4365-4BD6-BEDF-39E7B75C8547}" sibTransId="{A22E33D6-FA51-495F-83D7-0B0406F2CEB0}"/>
    <dgm:cxn modelId="{D594874C-5636-4B20-9C38-0D789099F5BD}" type="presOf" srcId="{F0A7129A-C99F-4970-A3B1-8CE3562D9433}" destId="{25AAE60A-3FAA-40E0-9B4E-481DBF75CF46}" srcOrd="0" destOrd="2" presId="urn:diagrams.loki3.com/BracketList"/>
    <dgm:cxn modelId="{6BD47C53-493D-499A-B4EA-6F674E5897CE}" type="presOf" srcId="{962947FC-19E5-42A0-9C10-FA6C9D54DC58}" destId="{2670F77A-B06A-4221-B54F-42EB32E49CD9}" srcOrd="0" destOrd="0" presId="urn:diagrams.loki3.com/BracketList"/>
    <dgm:cxn modelId="{A5527E7B-07E8-4AD8-A192-576002CB4AF4}" type="presOf" srcId="{C11CB4DB-830E-4C34-AD4F-27328149DC17}" destId="{ACD358A6-367D-4CD9-B783-07CCE294660B}" srcOrd="0" destOrd="0" presId="urn:diagrams.loki3.com/BracketList"/>
    <dgm:cxn modelId="{D3E90B83-F2CE-400A-A726-E5A4BBF8B31E}" type="presOf" srcId="{523F8C11-C311-40C1-8ECF-D508E039D503}" destId="{452F4B70-6332-4F6E-B76D-6CF2B2B61A16}" srcOrd="0" destOrd="0" presId="urn:diagrams.loki3.com/BracketList"/>
    <dgm:cxn modelId="{851F9895-5008-47E2-910F-46615A2F8E8A}" type="presOf" srcId="{07492197-C8BE-47A5-B459-E968758740A0}" destId="{78C6A4BF-0DC7-4CBB-A07B-B10DD04080DC}" srcOrd="0" destOrd="0" presId="urn:diagrams.loki3.com/BracketList"/>
    <dgm:cxn modelId="{DDF611AA-8C4D-41AE-92A9-0B45D0BCB846}" type="presOf" srcId="{2DBCB631-8B83-4083-8A38-1349C11F53CA}" destId="{13C0DDCF-03A6-46C6-8E16-3E678190D773}" srcOrd="0" destOrd="0" presId="urn:diagrams.loki3.com/BracketList"/>
    <dgm:cxn modelId="{0C94D8BE-E48A-4B91-BDA8-BC71D39CCA42}" srcId="{2DBCB631-8B83-4083-8A38-1349C11F53CA}" destId="{AC094E05-609D-4657-87AE-9D497D5DC6E1}" srcOrd="1" destOrd="0" parTransId="{63EA9FBB-73EC-4C15-84FB-5723A4AB2F65}" sibTransId="{0CCA33FA-B33F-4F20-90C8-AA3B4E6CA9F4}"/>
    <dgm:cxn modelId="{30B175C3-19A7-459A-B7F4-0AF3FC0A24EB}" type="presOf" srcId="{984AE9D1-A03C-4237-A935-F60FFB7639DC}" destId="{ACD358A6-367D-4CD9-B783-07CCE294660B}" srcOrd="0" destOrd="1" presId="urn:diagrams.loki3.com/BracketList"/>
    <dgm:cxn modelId="{7C347DC4-EE55-4671-8891-B522A1F79774}" type="presOf" srcId="{502D8776-4ABA-4804-B91D-44F9C605AADF}" destId="{25AAE60A-3FAA-40E0-9B4E-481DBF75CF46}" srcOrd="0" destOrd="0" presId="urn:diagrams.loki3.com/BracketList"/>
    <dgm:cxn modelId="{69C242C7-9305-4B5A-B980-4244545C15BF}" srcId="{523F8C11-C311-40C1-8ECF-D508E039D503}" destId="{57450909-6ED5-4D9A-9381-EEF83B644EF2}" srcOrd="2" destOrd="0" parTransId="{6840C0E7-EFBB-4001-BE85-48D5219047CA}" sibTransId="{723FC644-8EF5-44DF-893E-80BAC7F9B764}"/>
    <dgm:cxn modelId="{855F40CB-B408-490E-A2C2-1B6D977A6827}" srcId="{07492197-C8BE-47A5-B459-E968758740A0}" destId="{5D59A176-242D-4A9C-BD40-1E04A4EFE07D}" srcOrd="1" destOrd="0" parTransId="{D84ECBBA-26A2-46E7-B737-8754B76DBB78}" sibTransId="{BA7BDCCF-6E26-4EAF-A0BD-926B82A8AA81}"/>
    <dgm:cxn modelId="{88BC67CB-73AE-4392-85B7-73166ECF25A8}" srcId="{57450909-6ED5-4D9A-9381-EEF83B644EF2}" destId="{984AE9D1-A03C-4237-A935-F60FFB7639DC}" srcOrd="1" destOrd="0" parTransId="{1D8843E9-E2FB-4415-B5BC-4D009810C240}" sibTransId="{0B527873-8CEE-4E5D-862D-2DE1A4250EFC}"/>
    <dgm:cxn modelId="{00E671DE-EF6F-4984-B975-FADCE63966E4}" type="presOf" srcId="{AC094E05-609D-4657-87AE-9D497D5DC6E1}" destId="{2670F77A-B06A-4221-B54F-42EB32E49CD9}" srcOrd="0" destOrd="1" presId="urn:diagrams.loki3.com/BracketList"/>
    <dgm:cxn modelId="{CB148DE0-4B94-422F-AF52-97A314768321}" srcId="{523F8C11-C311-40C1-8ECF-D508E039D503}" destId="{2DBCB631-8B83-4083-8A38-1349C11F53CA}" srcOrd="0" destOrd="0" parTransId="{09F7AB0B-ED7B-4485-9C0C-2260F2A914FA}" sibTransId="{64645CB8-9D42-43F9-AA7A-3EADBFD05779}"/>
    <dgm:cxn modelId="{F4DB36E6-239E-4AD1-9D3D-4D9E7FEBE930}" type="presOf" srcId="{5D59A176-242D-4A9C-BD40-1E04A4EFE07D}" destId="{25AAE60A-3FAA-40E0-9B4E-481DBF75CF46}" srcOrd="0" destOrd="1" presId="urn:diagrams.loki3.com/BracketList"/>
    <dgm:cxn modelId="{A41BF6F7-749B-4979-BB68-47F7644F1C5B}" srcId="{07492197-C8BE-47A5-B459-E968758740A0}" destId="{F0A7129A-C99F-4970-A3B1-8CE3562D9433}" srcOrd="2" destOrd="0" parTransId="{1A784A0A-A04C-4C4A-97BE-327D1ADAFE2A}" sibTransId="{953944C9-CF69-4C08-ACC9-79D7D882D59C}"/>
    <dgm:cxn modelId="{A4FD2FFB-E675-4ADE-95A7-8BCA42F68B79}" srcId="{523F8C11-C311-40C1-8ECF-D508E039D503}" destId="{07492197-C8BE-47A5-B459-E968758740A0}" srcOrd="1" destOrd="0" parTransId="{F338937B-EED1-4138-A08A-B53B3872169C}" sibTransId="{28F2FB00-2ABC-4971-B20A-0A7A4C1BD401}"/>
    <dgm:cxn modelId="{5D5058C6-2DAC-493D-993B-112130101FF3}" type="presParOf" srcId="{452F4B70-6332-4F6E-B76D-6CF2B2B61A16}" destId="{C0249271-3060-46B5-852A-EF1868099747}" srcOrd="0" destOrd="0" presId="urn:diagrams.loki3.com/BracketList"/>
    <dgm:cxn modelId="{DF075A3E-E44B-40F7-AA76-3E5A7071A88E}" type="presParOf" srcId="{C0249271-3060-46B5-852A-EF1868099747}" destId="{13C0DDCF-03A6-46C6-8E16-3E678190D773}" srcOrd="0" destOrd="0" presId="urn:diagrams.loki3.com/BracketList"/>
    <dgm:cxn modelId="{ADECCA1C-4A8B-4734-ADF6-C7014CEF351A}" type="presParOf" srcId="{C0249271-3060-46B5-852A-EF1868099747}" destId="{28377257-E1DE-4E42-A43B-DBF8461EE6EB}" srcOrd="1" destOrd="0" presId="urn:diagrams.loki3.com/BracketList"/>
    <dgm:cxn modelId="{61E6B9F1-CD12-448F-8D9D-4375F4F27B68}" type="presParOf" srcId="{C0249271-3060-46B5-852A-EF1868099747}" destId="{C0CE14C9-0B55-44D8-9E50-BE0ADD8379B4}" srcOrd="2" destOrd="0" presId="urn:diagrams.loki3.com/BracketList"/>
    <dgm:cxn modelId="{CB991E41-5DF0-4187-A84C-C619938D2381}" type="presParOf" srcId="{C0249271-3060-46B5-852A-EF1868099747}" destId="{2670F77A-B06A-4221-B54F-42EB32E49CD9}" srcOrd="3" destOrd="0" presId="urn:diagrams.loki3.com/BracketList"/>
    <dgm:cxn modelId="{15CC58A0-0D04-4931-B43D-2D5B17E9C772}" type="presParOf" srcId="{452F4B70-6332-4F6E-B76D-6CF2B2B61A16}" destId="{0CC1C89B-79D2-4264-8623-FA8F11A31CF2}" srcOrd="1" destOrd="0" presId="urn:diagrams.loki3.com/BracketList"/>
    <dgm:cxn modelId="{1242582F-EB6B-4D13-8652-738623151C20}" type="presParOf" srcId="{452F4B70-6332-4F6E-B76D-6CF2B2B61A16}" destId="{5B3A46EF-B693-48C9-A237-0167D04A78AA}" srcOrd="2" destOrd="0" presId="urn:diagrams.loki3.com/BracketList"/>
    <dgm:cxn modelId="{68F7D9F0-86E8-4B18-A221-02C9D40DA5E6}" type="presParOf" srcId="{5B3A46EF-B693-48C9-A237-0167D04A78AA}" destId="{78C6A4BF-0DC7-4CBB-A07B-B10DD04080DC}" srcOrd="0" destOrd="0" presId="urn:diagrams.loki3.com/BracketList"/>
    <dgm:cxn modelId="{24C9803E-1BFF-4BF1-807A-8B68C0CCBCE1}" type="presParOf" srcId="{5B3A46EF-B693-48C9-A237-0167D04A78AA}" destId="{F6BB7DB9-64DC-4B86-A063-4FA89A26F1F0}" srcOrd="1" destOrd="0" presId="urn:diagrams.loki3.com/BracketList"/>
    <dgm:cxn modelId="{4B40F225-35D4-4488-8403-E1FADB675CCD}" type="presParOf" srcId="{5B3A46EF-B693-48C9-A237-0167D04A78AA}" destId="{144A5584-EFE7-41A4-A905-EFEC399AEE04}" srcOrd="2" destOrd="0" presId="urn:diagrams.loki3.com/BracketList"/>
    <dgm:cxn modelId="{3BF21CAB-4DC0-41DF-8AB5-8C280B6FC29D}" type="presParOf" srcId="{5B3A46EF-B693-48C9-A237-0167D04A78AA}" destId="{25AAE60A-3FAA-40E0-9B4E-481DBF75CF46}" srcOrd="3" destOrd="0" presId="urn:diagrams.loki3.com/BracketList"/>
    <dgm:cxn modelId="{C74757DD-7746-4950-9130-868B02847171}" type="presParOf" srcId="{452F4B70-6332-4F6E-B76D-6CF2B2B61A16}" destId="{3B24D2EE-BB72-459C-A0C3-E75056D4755B}" srcOrd="3" destOrd="0" presId="urn:diagrams.loki3.com/BracketList"/>
    <dgm:cxn modelId="{06B7E9BF-920B-401F-B3F6-6F56F803C622}" type="presParOf" srcId="{452F4B70-6332-4F6E-B76D-6CF2B2B61A16}" destId="{4012AB2A-CDDF-4865-A9E9-2AAD72A314A0}" srcOrd="4" destOrd="0" presId="urn:diagrams.loki3.com/BracketList"/>
    <dgm:cxn modelId="{EDFDCDFC-615D-44CF-B094-EF04084A52B7}" type="presParOf" srcId="{4012AB2A-CDDF-4865-A9E9-2AAD72A314A0}" destId="{9507D455-5144-43D0-886B-A7987F6D8267}" srcOrd="0" destOrd="0" presId="urn:diagrams.loki3.com/BracketList"/>
    <dgm:cxn modelId="{BFA2F635-F0B6-4D0D-98F7-71BE459297A8}" type="presParOf" srcId="{4012AB2A-CDDF-4865-A9E9-2AAD72A314A0}" destId="{71F19496-C662-417B-8B9D-18E5CEBA87DD}" srcOrd="1" destOrd="0" presId="urn:diagrams.loki3.com/BracketList"/>
    <dgm:cxn modelId="{BFDCEDB1-1DFE-4233-B2FC-0CF087AA2943}" type="presParOf" srcId="{4012AB2A-CDDF-4865-A9E9-2AAD72A314A0}" destId="{3C75D18D-AAA1-42C3-BB62-984A444CC213}" srcOrd="2" destOrd="0" presId="urn:diagrams.loki3.com/BracketList"/>
    <dgm:cxn modelId="{49084A2C-4DE7-4871-BD79-18992C7EFE2A}" type="presParOf" srcId="{4012AB2A-CDDF-4865-A9E9-2AAD72A314A0}" destId="{ACD358A6-367D-4CD9-B783-07CCE294660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F99B8-38F2-42F0-B717-2E7015DDF21E}">
      <dsp:nvSpPr>
        <dsp:cNvPr id="0" name=""/>
        <dsp:cNvSpPr/>
      </dsp:nvSpPr>
      <dsp:spPr>
        <a:xfrm>
          <a:off x="11605" y="196965"/>
          <a:ext cx="3598080" cy="343252"/>
        </a:xfrm>
        <a:prstGeom prst="chevron">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Initial Release Nov 2020</a:t>
          </a:r>
        </a:p>
      </dsp:txBody>
      <dsp:txXfrm>
        <a:off x="183231" y="196965"/>
        <a:ext cx="3254828" cy="343252"/>
      </dsp:txXfrm>
    </dsp:sp>
    <dsp:sp modelId="{45E8FE0D-472F-4E89-B342-91FD05542476}">
      <dsp:nvSpPr>
        <dsp:cNvPr id="0" name=""/>
        <dsp:cNvSpPr/>
      </dsp:nvSpPr>
      <dsp:spPr>
        <a:xfrm>
          <a:off x="162667" y="633524"/>
          <a:ext cx="2878464" cy="490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30000"/>
            </a:lnSpc>
            <a:spcBef>
              <a:spcPct val="0"/>
            </a:spcBef>
            <a:spcAft>
              <a:spcPts val="1000"/>
            </a:spcAft>
            <a:buFont typeface="Arial" panose="020B0604020202020204" pitchFamily="34" charset="0"/>
            <a:buChar char="•"/>
          </a:pPr>
          <a:r>
            <a:rPr lang="en-US" sz="1800" kern="1200" dirty="0"/>
            <a:t>Requirement under the Paperwork Reduction Act (PRA)</a:t>
          </a:r>
        </a:p>
        <a:p>
          <a:pPr marL="171450" lvl="1" indent="-171450" algn="l" defTabSz="800100">
            <a:lnSpc>
              <a:spcPct val="130000"/>
            </a:lnSpc>
            <a:spcBef>
              <a:spcPct val="0"/>
            </a:spcBef>
            <a:spcAft>
              <a:spcPts val="1000"/>
            </a:spcAft>
            <a:buFont typeface="Arial" panose="020B0604020202020204" pitchFamily="34" charset="0"/>
            <a:buChar char="•"/>
          </a:pPr>
          <a:r>
            <a:rPr lang="en-US" sz="1800" kern="1200" dirty="0"/>
            <a:t>OMB Response to Comments </a:t>
          </a:r>
          <a:r>
            <a:rPr lang="en-US" sz="1200" kern="1200" dirty="0">
              <a:hlinkClick xmlns:r="http://schemas.openxmlformats.org/officeDocument/2006/relationships" r:id="rId1"/>
            </a:rPr>
            <a:t>https://omb.report/icr/202206-0938-017/doc/122449600</a:t>
          </a:r>
          <a:endParaRPr lang="en-US" sz="1200" kern="1200" dirty="0"/>
        </a:p>
      </dsp:txBody>
      <dsp:txXfrm>
        <a:off x="162667" y="633524"/>
        <a:ext cx="2878464" cy="4907460"/>
      </dsp:txXfrm>
    </dsp:sp>
    <dsp:sp modelId="{9450D38F-E18E-4942-A1DD-FFB4B5F429D2}">
      <dsp:nvSpPr>
        <dsp:cNvPr id="0" name=""/>
        <dsp:cNvSpPr/>
      </dsp:nvSpPr>
      <dsp:spPr>
        <a:xfrm>
          <a:off x="3688977" y="196965"/>
          <a:ext cx="3601597" cy="343252"/>
        </a:xfrm>
        <a:prstGeom prst="chevron">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Re-Release June 2022</a:t>
          </a:r>
        </a:p>
      </dsp:txBody>
      <dsp:txXfrm>
        <a:off x="3860603" y="196965"/>
        <a:ext cx="3258345" cy="343252"/>
      </dsp:txXfrm>
    </dsp:sp>
    <dsp:sp modelId="{3646A5BA-2AC7-41D5-99DF-84B46A60335C}">
      <dsp:nvSpPr>
        <dsp:cNvPr id="0" name=""/>
        <dsp:cNvSpPr/>
      </dsp:nvSpPr>
      <dsp:spPr>
        <a:xfrm>
          <a:off x="3692954" y="583125"/>
          <a:ext cx="3471018" cy="490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30000"/>
            </a:lnSpc>
            <a:spcBef>
              <a:spcPct val="0"/>
            </a:spcBef>
            <a:spcAft>
              <a:spcPts val="1000"/>
            </a:spcAft>
            <a:buChar char="•"/>
          </a:pPr>
          <a:r>
            <a:rPr lang="en-US" sz="1800" b="0" i="0" kern="1200" dirty="0"/>
            <a:t>OMB: 0938-005 </a:t>
          </a:r>
          <a:r>
            <a:rPr lang="en-US" sz="1200" kern="1200" dirty="0">
              <a:hlinkClick xmlns:r="http://schemas.openxmlformats.org/officeDocument/2006/relationships" r:id="rId2"/>
            </a:rPr>
            <a:t>https://omb.report/icr/202206-0938-017</a:t>
          </a:r>
          <a:endParaRPr lang="en-US" sz="1200" kern="1200" dirty="0"/>
        </a:p>
        <a:p>
          <a:pPr marL="171450" lvl="1" indent="-171450" algn="l" defTabSz="800100">
            <a:lnSpc>
              <a:spcPct val="130000"/>
            </a:lnSpc>
            <a:spcBef>
              <a:spcPct val="0"/>
            </a:spcBef>
            <a:spcAft>
              <a:spcPts val="1000"/>
            </a:spcAft>
            <a:buFont typeface="Arial" panose="020B0604020202020204" pitchFamily="34" charset="0"/>
            <a:buChar char="•"/>
          </a:pPr>
          <a:r>
            <a:rPr lang="en-US" sz="1800" kern="1200" dirty="0"/>
            <a:t>Comments were due July 22, 2022.  Toyon Comments:</a:t>
          </a:r>
          <a:r>
            <a:rPr lang="en-US" sz="1800" kern="1200" dirty="0">
              <a:sym typeface="Wingdings" panose="05000000000000000000" pitchFamily="2" charset="2"/>
            </a:rPr>
            <a:t> </a:t>
          </a:r>
          <a:r>
            <a:rPr lang="en-US" sz="1200" kern="1200" dirty="0">
              <a:hlinkClick xmlns:r="http://schemas.openxmlformats.org/officeDocument/2006/relationships" r:id="rId3"/>
            </a:rPr>
            <a:t>https://www.toyonassociates.com/2022/07/15/comments-on-proposed-cost-reporting-instructions/</a:t>
          </a:r>
          <a:endParaRPr lang="en-US" sz="1200" kern="1200" dirty="0"/>
        </a:p>
        <a:p>
          <a:pPr marL="171450" lvl="1" indent="-171450" algn="l" defTabSz="800100">
            <a:lnSpc>
              <a:spcPct val="130000"/>
            </a:lnSpc>
            <a:spcBef>
              <a:spcPct val="0"/>
            </a:spcBef>
            <a:spcAft>
              <a:spcPts val="1000"/>
            </a:spcAft>
            <a:buFont typeface="Arial" panose="020B0604020202020204" pitchFamily="34" charset="0"/>
            <a:buChar char="•"/>
          </a:pPr>
          <a:r>
            <a:rPr lang="en-US" sz="1800" kern="1200" dirty="0"/>
            <a:t>Current CMS Instructions: </a:t>
          </a:r>
          <a:r>
            <a:rPr lang="en-US" sz="1100" kern="1200" dirty="0">
              <a:hlinkClick xmlns:r="http://schemas.openxmlformats.org/officeDocument/2006/relationships" r:id="rId4"/>
            </a:rPr>
            <a:t>https://www.cms.gov/Regulations-and-Guidance/Guidance/Transmittals/Transmittals/r17p240</a:t>
          </a:r>
          <a:endParaRPr lang="en-US" sz="1100" kern="1200" dirty="0"/>
        </a:p>
      </dsp:txBody>
      <dsp:txXfrm>
        <a:off x="3692954" y="583125"/>
        <a:ext cx="3471018" cy="4907460"/>
      </dsp:txXfrm>
    </dsp:sp>
    <dsp:sp modelId="{CA23FC81-D8F6-42B9-8D41-103E250C778B}">
      <dsp:nvSpPr>
        <dsp:cNvPr id="0" name=""/>
        <dsp:cNvSpPr/>
      </dsp:nvSpPr>
      <dsp:spPr>
        <a:xfrm>
          <a:off x="7539790" y="196965"/>
          <a:ext cx="3601597" cy="343252"/>
        </a:xfrm>
        <a:prstGeom prst="chevron">
          <a:avLst/>
        </a:prstGeom>
        <a:solidFill>
          <a:srgbClr val="0042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Finalized </a:t>
          </a:r>
          <a:r>
            <a:rPr lang="en-US" sz="2000" b="1" i="1" kern="1200" dirty="0">
              <a:solidFill>
                <a:srgbClr val="DB651B"/>
              </a:solidFill>
            </a:rPr>
            <a:t>TBD</a:t>
          </a:r>
        </a:p>
      </dsp:txBody>
      <dsp:txXfrm>
        <a:off x="7711416" y="196965"/>
        <a:ext cx="3258345" cy="343252"/>
      </dsp:txXfrm>
    </dsp:sp>
    <dsp:sp modelId="{7AA0D8F8-817E-4B8F-A861-4B66536FD5C2}">
      <dsp:nvSpPr>
        <dsp:cNvPr id="0" name=""/>
        <dsp:cNvSpPr/>
      </dsp:nvSpPr>
      <dsp:spPr>
        <a:xfrm>
          <a:off x="7287635" y="569875"/>
          <a:ext cx="3810864" cy="490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30000"/>
            </a:lnSpc>
            <a:spcBef>
              <a:spcPct val="0"/>
            </a:spcBef>
            <a:spcAft>
              <a:spcPts val="1000"/>
            </a:spcAft>
            <a:buChar char="•"/>
          </a:pPr>
          <a:r>
            <a:rPr lang="en-US" sz="1800" b="0" i="0" kern="1200" dirty="0"/>
            <a:t>CMS requested expedited review due to stem cell transplant acquisition reimbursement (cost reports beginning on or after 10/1/20).</a:t>
          </a:r>
          <a:endParaRPr lang="en-US" sz="1800" kern="1200" dirty="0"/>
        </a:p>
        <a:p>
          <a:pPr marL="171450" lvl="1" indent="-171450" algn="l" defTabSz="800100">
            <a:lnSpc>
              <a:spcPct val="130000"/>
            </a:lnSpc>
            <a:spcBef>
              <a:spcPct val="0"/>
            </a:spcBef>
            <a:spcAft>
              <a:spcPts val="1000"/>
            </a:spcAft>
            <a:buChar char="•"/>
          </a:pPr>
          <a:r>
            <a:rPr lang="en-US" sz="1800" kern="1200" dirty="0"/>
            <a:t>Many changes impact cost reports beginning on/after October 1, 2022 unless otherwise noted (i.e., stem cell changes effective for cost reports on/after October 1, 2020)</a:t>
          </a:r>
        </a:p>
      </dsp:txBody>
      <dsp:txXfrm>
        <a:off x="7287635" y="569875"/>
        <a:ext cx="3810864" cy="49074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4EC54-5599-4320-8C71-B72F1B079374}">
      <dsp:nvSpPr>
        <dsp:cNvPr id="0" name=""/>
        <dsp:cNvSpPr/>
      </dsp:nvSpPr>
      <dsp:spPr>
        <a:xfrm>
          <a:off x="1598228" y="425"/>
          <a:ext cx="8556273" cy="77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u="sng" kern="1200" dirty="0"/>
            <a:t>Comment</a:t>
          </a:r>
        </a:p>
      </dsp:txBody>
      <dsp:txXfrm>
        <a:off x="1598228" y="425"/>
        <a:ext cx="8556273" cy="777843"/>
      </dsp:txXfrm>
    </dsp:sp>
    <dsp:sp modelId="{DF8FB1BA-49F9-433B-84A3-7E47BAAD75B0}">
      <dsp:nvSpPr>
        <dsp:cNvPr id="0" name=""/>
        <dsp:cNvSpPr/>
      </dsp:nvSpPr>
      <dsp:spPr>
        <a:xfrm>
          <a:off x="1598228" y="778268"/>
          <a:ext cx="2002168" cy="1584495"/>
        </a:xfrm>
        <a:prstGeom prst="chevron">
          <a:avLst>
            <a:gd name="adj" fmla="val 70610"/>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33A4C-3FCE-4F55-8EBD-36115EC89004}">
      <dsp:nvSpPr>
        <dsp:cNvPr id="0" name=""/>
        <dsp:cNvSpPr/>
      </dsp:nvSpPr>
      <dsp:spPr>
        <a:xfrm>
          <a:off x="2800860" y="778268"/>
          <a:ext cx="2002168" cy="1584495"/>
        </a:xfrm>
        <a:prstGeom prst="chevron">
          <a:avLst>
            <a:gd name="adj" fmla="val 70610"/>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978A5-17F4-4EF7-8D0C-5F103EA7424B}">
      <dsp:nvSpPr>
        <dsp:cNvPr id="0" name=""/>
        <dsp:cNvSpPr/>
      </dsp:nvSpPr>
      <dsp:spPr>
        <a:xfrm>
          <a:off x="4004442" y="778268"/>
          <a:ext cx="2002168" cy="1584495"/>
        </a:xfrm>
        <a:prstGeom prst="chevron">
          <a:avLst>
            <a:gd name="adj" fmla="val 70610"/>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F5FF5E-0C25-4EC8-ADF4-244B70077D45}">
      <dsp:nvSpPr>
        <dsp:cNvPr id="0" name=""/>
        <dsp:cNvSpPr/>
      </dsp:nvSpPr>
      <dsp:spPr>
        <a:xfrm>
          <a:off x="5207074" y="778268"/>
          <a:ext cx="2002168" cy="1584495"/>
        </a:xfrm>
        <a:prstGeom prst="chevron">
          <a:avLst>
            <a:gd name="adj" fmla="val 70610"/>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E6C6F-54D5-4918-88DE-D584A92727B8}">
      <dsp:nvSpPr>
        <dsp:cNvPr id="0" name=""/>
        <dsp:cNvSpPr/>
      </dsp:nvSpPr>
      <dsp:spPr>
        <a:xfrm>
          <a:off x="6410657" y="778268"/>
          <a:ext cx="2002168" cy="1584495"/>
        </a:xfrm>
        <a:prstGeom prst="chevron">
          <a:avLst>
            <a:gd name="adj" fmla="val 70610"/>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8EEDB-4B1E-4975-B5BC-EBE7525A6267}">
      <dsp:nvSpPr>
        <dsp:cNvPr id="0" name=""/>
        <dsp:cNvSpPr/>
      </dsp:nvSpPr>
      <dsp:spPr>
        <a:xfrm>
          <a:off x="7613288" y="778268"/>
          <a:ext cx="2002168" cy="1584495"/>
        </a:xfrm>
        <a:prstGeom prst="chevron">
          <a:avLst>
            <a:gd name="adj" fmla="val 70610"/>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30F8EE-D70B-4EB9-90FB-14A1363591B5}">
      <dsp:nvSpPr>
        <dsp:cNvPr id="0" name=""/>
        <dsp:cNvSpPr/>
      </dsp:nvSpPr>
      <dsp:spPr>
        <a:xfrm>
          <a:off x="8816871" y="778268"/>
          <a:ext cx="2002168" cy="1584495"/>
        </a:xfrm>
        <a:prstGeom prst="chevron">
          <a:avLst>
            <a:gd name="adj" fmla="val 70610"/>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146A3-1280-4918-B380-FD1A42F50E82}">
      <dsp:nvSpPr>
        <dsp:cNvPr id="0" name=""/>
        <dsp:cNvSpPr/>
      </dsp:nvSpPr>
      <dsp:spPr>
        <a:xfrm>
          <a:off x="1598228" y="936717"/>
          <a:ext cx="8667505" cy="12675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110000"/>
            </a:lnSpc>
            <a:spcBef>
              <a:spcPct val="0"/>
            </a:spcBef>
            <a:spcAft>
              <a:spcPct val="35000"/>
            </a:spcAft>
            <a:buNone/>
          </a:pPr>
          <a:r>
            <a:rPr lang="en-US" sz="2000" kern="1200" dirty="0"/>
            <a:t>Include amounts written off to charity care for any uninsured portion of an insured patient’s hospital stay, for </a:t>
          </a:r>
          <a:r>
            <a:rPr lang="en-US" sz="2000" b="1" u="sng" kern="1200" dirty="0"/>
            <a:t>any insured patient </a:t>
          </a:r>
          <a:r>
            <a:rPr lang="en-US" sz="2000" kern="1200" dirty="0"/>
            <a:t>who exhausted benefits, and for </a:t>
          </a:r>
          <a:r>
            <a:rPr lang="en-US" sz="2000" b="1" u="sng" kern="1200" dirty="0"/>
            <a:t>any non-covered services</a:t>
          </a:r>
          <a:r>
            <a:rPr lang="en-US" sz="2000" kern="1200" dirty="0"/>
            <a:t>.</a:t>
          </a:r>
        </a:p>
      </dsp:txBody>
      <dsp:txXfrm>
        <a:off x="1598228" y="936717"/>
        <a:ext cx="8667505" cy="1267596"/>
      </dsp:txXfrm>
    </dsp:sp>
    <dsp:sp modelId="{160FE5A2-6F23-493F-B651-D5D27F56CD49}">
      <dsp:nvSpPr>
        <dsp:cNvPr id="0" name=""/>
        <dsp:cNvSpPr/>
      </dsp:nvSpPr>
      <dsp:spPr>
        <a:xfrm>
          <a:off x="1598228" y="2436248"/>
          <a:ext cx="8556273" cy="77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u="sng" kern="1200" dirty="0"/>
            <a:t>Response</a:t>
          </a:r>
        </a:p>
      </dsp:txBody>
      <dsp:txXfrm>
        <a:off x="1598228" y="2436248"/>
        <a:ext cx="8556273" cy="777843"/>
      </dsp:txXfrm>
    </dsp:sp>
    <dsp:sp modelId="{4D905A39-9CB8-4C95-8B0C-B9884447415F}">
      <dsp:nvSpPr>
        <dsp:cNvPr id="0" name=""/>
        <dsp:cNvSpPr/>
      </dsp:nvSpPr>
      <dsp:spPr>
        <a:xfrm>
          <a:off x="1598228" y="3214091"/>
          <a:ext cx="2002168" cy="1584495"/>
        </a:xfrm>
        <a:prstGeom prst="chevron">
          <a:avLst>
            <a:gd name="adj" fmla="val 70610"/>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9B784-5257-4796-A7AD-32D0FC35935B}">
      <dsp:nvSpPr>
        <dsp:cNvPr id="0" name=""/>
        <dsp:cNvSpPr/>
      </dsp:nvSpPr>
      <dsp:spPr>
        <a:xfrm>
          <a:off x="2800860" y="3214091"/>
          <a:ext cx="2002168" cy="1584495"/>
        </a:xfrm>
        <a:prstGeom prst="chevron">
          <a:avLst>
            <a:gd name="adj" fmla="val 70610"/>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D9645-A463-440F-A2AE-03CF5DE5F745}">
      <dsp:nvSpPr>
        <dsp:cNvPr id="0" name=""/>
        <dsp:cNvSpPr/>
      </dsp:nvSpPr>
      <dsp:spPr>
        <a:xfrm>
          <a:off x="4004442" y="3214091"/>
          <a:ext cx="2002168" cy="1584495"/>
        </a:xfrm>
        <a:prstGeom prst="chevron">
          <a:avLst>
            <a:gd name="adj" fmla="val 70610"/>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523DE-F8CF-44DB-A6E5-9C8919541E18}">
      <dsp:nvSpPr>
        <dsp:cNvPr id="0" name=""/>
        <dsp:cNvSpPr/>
      </dsp:nvSpPr>
      <dsp:spPr>
        <a:xfrm>
          <a:off x="5207074" y="3214091"/>
          <a:ext cx="2002168" cy="1584495"/>
        </a:xfrm>
        <a:prstGeom prst="chevron">
          <a:avLst>
            <a:gd name="adj" fmla="val 70610"/>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04F7A-1247-4897-8863-F4D37AE12AE5}">
      <dsp:nvSpPr>
        <dsp:cNvPr id="0" name=""/>
        <dsp:cNvSpPr/>
      </dsp:nvSpPr>
      <dsp:spPr>
        <a:xfrm>
          <a:off x="6410657" y="3214091"/>
          <a:ext cx="2002168" cy="1584495"/>
        </a:xfrm>
        <a:prstGeom prst="chevron">
          <a:avLst>
            <a:gd name="adj" fmla="val 70610"/>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A0ECE7-5AEC-402A-8BBD-CEADE7A995C6}">
      <dsp:nvSpPr>
        <dsp:cNvPr id="0" name=""/>
        <dsp:cNvSpPr/>
      </dsp:nvSpPr>
      <dsp:spPr>
        <a:xfrm>
          <a:off x="7613288" y="3214091"/>
          <a:ext cx="2002168" cy="1584495"/>
        </a:xfrm>
        <a:prstGeom prst="chevron">
          <a:avLst>
            <a:gd name="adj" fmla="val 70610"/>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8DEB4-CD79-4BF5-858D-A8589B53F49C}">
      <dsp:nvSpPr>
        <dsp:cNvPr id="0" name=""/>
        <dsp:cNvSpPr/>
      </dsp:nvSpPr>
      <dsp:spPr>
        <a:xfrm>
          <a:off x="8816871" y="3214091"/>
          <a:ext cx="2002168" cy="1584495"/>
        </a:xfrm>
        <a:prstGeom prst="chevron">
          <a:avLst>
            <a:gd name="adj" fmla="val 70610"/>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2AB64-81C2-4F14-8EE9-7AB1BC9A10FF}">
      <dsp:nvSpPr>
        <dsp:cNvPr id="0" name=""/>
        <dsp:cNvSpPr/>
      </dsp:nvSpPr>
      <dsp:spPr>
        <a:xfrm>
          <a:off x="1598228" y="3372541"/>
          <a:ext cx="8667505" cy="12675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We appreciate the comment and incorporated this revision in the instructions</a:t>
          </a:r>
        </a:p>
      </dsp:txBody>
      <dsp:txXfrm>
        <a:off x="1598228" y="3372541"/>
        <a:ext cx="8667505" cy="12675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26DE5-C874-47A3-B2ED-0E067C4DA437}">
      <dsp:nvSpPr>
        <dsp:cNvPr id="0" name=""/>
        <dsp:cNvSpPr/>
      </dsp:nvSpPr>
      <dsp:spPr>
        <a:xfrm>
          <a:off x="0" y="147574"/>
          <a:ext cx="2757183" cy="11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10000"/>
            </a:lnSpc>
            <a:spcBef>
              <a:spcPct val="0"/>
            </a:spcBef>
            <a:spcAft>
              <a:spcPct val="35000"/>
            </a:spcAft>
            <a:buNone/>
          </a:pPr>
          <a:r>
            <a:rPr lang="en-US" sz="2000" b="1" kern="1200" dirty="0"/>
            <a:t>Patient Healthcare Information (PHI)</a:t>
          </a:r>
        </a:p>
      </dsp:txBody>
      <dsp:txXfrm>
        <a:off x="0" y="147574"/>
        <a:ext cx="2757183" cy="1148400"/>
      </dsp:txXfrm>
    </dsp:sp>
    <dsp:sp modelId="{6C2C25DF-1BF7-4B0B-B580-395665BC9A08}">
      <dsp:nvSpPr>
        <dsp:cNvPr id="0" name=""/>
        <dsp:cNvSpPr/>
      </dsp:nvSpPr>
      <dsp:spPr>
        <a:xfrm>
          <a:off x="2757183" y="147574"/>
          <a:ext cx="551436" cy="1148400"/>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7F63F08F-B936-48B9-A161-1C56B7A40E31}">
      <dsp:nvSpPr>
        <dsp:cNvPr id="0" name=""/>
        <dsp:cNvSpPr/>
      </dsp:nvSpPr>
      <dsp:spPr>
        <a:xfrm>
          <a:off x="3529195" y="11747"/>
          <a:ext cx="7499539" cy="1420054"/>
        </a:xfrm>
        <a:prstGeom prst="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10000"/>
            </a:lnSpc>
            <a:spcBef>
              <a:spcPct val="0"/>
            </a:spcBef>
            <a:spcAft>
              <a:spcPct val="15000"/>
            </a:spcAft>
            <a:buChar char="•"/>
          </a:pPr>
          <a:r>
            <a:rPr lang="en-US" sz="2000" b="1" kern="1200" dirty="0">
              <a:solidFill>
                <a:schemeClr val="tx1"/>
              </a:solidFill>
            </a:rPr>
            <a:t>Comment to CMS: Remove PHI</a:t>
          </a:r>
        </a:p>
        <a:p>
          <a:pPr marL="457200" lvl="2" indent="-228600" algn="l" defTabSz="889000">
            <a:lnSpc>
              <a:spcPct val="110000"/>
            </a:lnSpc>
            <a:spcBef>
              <a:spcPct val="0"/>
            </a:spcBef>
            <a:spcAft>
              <a:spcPct val="15000"/>
            </a:spcAft>
            <a:buFontTx/>
            <a:buNone/>
          </a:pPr>
          <a:r>
            <a:rPr lang="en-US" sz="2000" b="1" kern="1200" dirty="0">
              <a:solidFill>
                <a:schemeClr val="tx1"/>
              </a:solidFill>
            </a:rPr>
            <a:t>	Name, Admission and Discharge Date</a:t>
          </a:r>
        </a:p>
      </dsp:txBody>
      <dsp:txXfrm>
        <a:off x="3529195" y="11747"/>
        <a:ext cx="7499539" cy="1420054"/>
      </dsp:txXfrm>
    </dsp:sp>
    <dsp:sp modelId="{35C03DAB-CDA3-4CC8-81F0-24418D8DB833}">
      <dsp:nvSpPr>
        <dsp:cNvPr id="0" name=""/>
        <dsp:cNvSpPr/>
      </dsp:nvSpPr>
      <dsp:spPr>
        <a:xfrm>
          <a:off x="0" y="1676489"/>
          <a:ext cx="2757183" cy="11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10000"/>
            </a:lnSpc>
            <a:spcBef>
              <a:spcPct val="0"/>
            </a:spcBef>
            <a:spcAft>
              <a:spcPts val="300"/>
            </a:spcAft>
            <a:buNone/>
          </a:pPr>
          <a:r>
            <a:rPr lang="en-US" sz="2000" b="1" kern="1200" dirty="0"/>
            <a:t>Coinsurance, Copays and Deductibles (D&amp;C) </a:t>
          </a:r>
        </a:p>
        <a:p>
          <a:pPr marL="0" lvl="0" indent="0" algn="r" defTabSz="889000">
            <a:lnSpc>
              <a:spcPct val="110000"/>
            </a:lnSpc>
            <a:spcBef>
              <a:spcPct val="0"/>
            </a:spcBef>
            <a:spcAft>
              <a:spcPts val="300"/>
            </a:spcAft>
            <a:buNone/>
          </a:pPr>
          <a:r>
            <a:rPr lang="en-US" sz="2000" b="1" kern="1200" dirty="0"/>
            <a:t>(Col. 11)</a:t>
          </a:r>
        </a:p>
      </dsp:txBody>
      <dsp:txXfrm>
        <a:off x="0" y="1676489"/>
        <a:ext cx="2757183" cy="1148400"/>
      </dsp:txXfrm>
    </dsp:sp>
    <dsp:sp modelId="{EB389CB7-D69F-4853-ADB8-AE1E22FCA94E}">
      <dsp:nvSpPr>
        <dsp:cNvPr id="0" name=""/>
        <dsp:cNvSpPr/>
      </dsp:nvSpPr>
      <dsp:spPr>
        <a:xfrm>
          <a:off x="2757183" y="1640601"/>
          <a:ext cx="551436" cy="1220175"/>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BE89C66F-A55A-429B-A5FE-9438810C2DAD}">
      <dsp:nvSpPr>
        <dsp:cNvPr id="0" name=""/>
        <dsp:cNvSpPr/>
      </dsp:nvSpPr>
      <dsp:spPr>
        <a:xfrm>
          <a:off x="3529195" y="1640601"/>
          <a:ext cx="7499539" cy="1220175"/>
        </a:xfrm>
        <a:prstGeom prst="rect">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10000"/>
            </a:lnSpc>
            <a:spcBef>
              <a:spcPct val="0"/>
            </a:spcBef>
            <a:spcAft>
              <a:spcPct val="15000"/>
            </a:spcAft>
            <a:buChar char="•"/>
          </a:pPr>
          <a:r>
            <a:rPr lang="en-US" sz="2000" b="1" kern="1200" dirty="0">
              <a:solidFill>
                <a:schemeClr val="bg1"/>
              </a:solidFill>
            </a:rPr>
            <a:t>Cleanest when amts tie to Worksheet S-10 Line 20, Column 2</a:t>
          </a:r>
        </a:p>
        <a:p>
          <a:pPr marL="228600" lvl="1" indent="-228600" algn="l" defTabSz="889000">
            <a:lnSpc>
              <a:spcPct val="110000"/>
            </a:lnSpc>
            <a:spcBef>
              <a:spcPct val="0"/>
            </a:spcBef>
            <a:spcAft>
              <a:spcPct val="15000"/>
            </a:spcAft>
            <a:buChar char="•"/>
          </a:pPr>
          <a:r>
            <a:rPr lang="en-US" sz="2000" b="1" kern="1200" dirty="0">
              <a:solidFill>
                <a:schemeClr val="bg1"/>
              </a:solidFill>
            </a:rPr>
            <a:t>Issue </a:t>
          </a:r>
          <a:r>
            <a:rPr lang="en-US" sz="2000" b="1" kern="1200" dirty="0">
              <a:solidFill>
                <a:schemeClr val="bg1"/>
              </a:solidFill>
              <a:sym typeface="Wingdings" panose="05000000000000000000" pitchFamily="2" charset="2"/>
            </a:rPr>
            <a:t> </a:t>
          </a:r>
          <a:r>
            <a:rPr lang="en-US" sz="2000" b="1" kern="1200" dirty="0">
              <a:solidFill>
                <a:schemeClr val="bg1"/>
              </a:solidFill>
            </a:rPr>
            <a:t>No industry standard in how D&amp;C are determined and reported in patient financial systems </a:t>
          </a:r>
        </a:p>
      </dsp:txBody>
      <dsp:txXfrm>
        <a:off x="3529195" y="1640601"/>
        <a:ext cx="7499539" cy="1220175"/>
      </dsp:txXfrm>
    </dsp:sp>
    <dsp:sp modelId="{E3DA0521-0F6A-4491-90D1-50D7034BF639}">
      <dsp:nvSpPr>
        <dsp:cNvPr id="0" name=""/>
        <dsp:cNvSpPr/>
      </dsp:nvSpPr>
      <dsp:spPr>
        <a:xfrm>
          <a:off x="0" y="3087520"/>
          <a:ext cx="2757183" cy="11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10000"/>
            </a:lnSpc>
            <a:spcBef>
              <a:spcPct val="0"/>
            </a:spcBef>
            <a:spcAft>
              <a:spcPts val="300"/>
            </a:spcAft>
            <a:buNone/>
          </a:pPr>
          <a:r>
            <a:rPr lang="en-US" sz="2000" b="1" kern="1200" dirty="0"/>
            <a:t>Insured Contractual Allowance (C/A) </a:t>
          </a:r>
        </a:p>
        <a:p>
          <a:pPr marL="0" lvl="0" indent="0" algn="r" defTabSz="889000">
            <a:lnSpc>
              <a:spcPct val="110000"/>
            </a:lnSpc>
            <a:spcBef>
              <a:spcPct val="0"/>
            </a:spcBef>
            <a:spcAft>
              <a:spcPts val="300"/>
            </a:spcAft>
            <a:buNone/>
          </a:pPr>
          <a:r>
            <a:rPr lang="en-US" sz="2000" b="1" kern="1200" dirty="0"/>
            <a:t>(Col. 13)</a:t>
          </a:r>
        </a:p>
      </dsp:txBody>
      <dsp:txXfrm>
        <a:off x="0" y="3087520"/>
        <a:ext cx="2757183" cy="1148400"/>
      </dsp:txXfrm>
    </dsp:sp>
    <dsp:sp modelId="{842FEBDE-4F13-4E76-91CA-3669ECB6F080}">
      <dsp:nvSpPr>
        <dsp:cNvPr id="0" name=""/>
        <dsp:cNvSpPr/>
      </dsp:nvSpPr>
      <dsp:spPr>
        <a:xfrm>
          <a:off x="2757183" y="3069576"/>
          <a:ext cx="551436" cy="1184287"/>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309D26A6-F10C-4C5A-9E10-34D3F37683B7}">
      <dsp:nvSpPr>
        <dsp:cNvPr id="0" name=""/>
        <dsp:cNvSpPr/>
      </dsp:nvSpPr>
      <dsp:spPr>
        <a:xfrm>
          <a:off x="3529195" y="3069576"/>
          <a:ext cx="7499539" cy="1184287"/>
        </a:xfrm>
        <a:prstGeom prst="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10000"/>
            </a:lnSpc>
            <a:spcBef>
              <a:spcPct val="0"/>
            </a:spcBef>
            <a:spcAft>
              <a:spcPct val="15000"/>
            </a:spcAft>
            <a:buChar char="•"/>
          </a:pPr>
          <a:r>
            <a:rPr lang="en-US" sz="2000" b="1" kern="1200" dirty="0">
              <a:solidFill>
                <a:schemeClr val="tx1"/>
              </a:solidFill>
            </a:rPr>
            <a:t>Include a workpaper note what is included or excluded as the C/A amt (due not report in this column for uninsured patients).  </a:t>
          </a:r>
          <a:r>
            <a:rPr lang="en-US" sz="2000" b="1" kern="1200" dirty="0">
              <a:solidFill>
                <a:srgbClr val="DB651B"/>
              </a:solidFill>
            </a:rPr>
            <a:t>Do not use a C/A code to write-off non-covered and denied charges.   </a:t>
          </a:r>
          <a:r>
            <a:rPr lang="en-US" sz="2000" kern="1200" dirty="0">
              <a:solidFill>
                <a:srgbClr val="DB651B"/>
              </a:solidFill>
            </a:rPr>
            <a:t> </a:t>
          </a:r>
        </a:p>
      </dsp:txBody>
      <dsp:txXfrm>
        <a:off x="3529195" y="3069576"/>
        <a:ext cx="7499539" cy="11842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BD227-1846-4FE8-8C3D-C9A31883DA7A}">
      <dsp:nvSpPr>
        <dsp:cNvPr id="0" name=""/>
        <dsp:cNvSpPr/>
      </dsp:nvSpPr>
      <dsp:spPr>
        <a:xfrm>
          <a:off x="0" y="5329"/>
          <a:ext cx="2673171" cy="11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10000"/>
            </a:lnSpc>
            <a:spcBef>
              <a:spcPct val="0"/>
            </a:spcBef>
            <a:spcAft>
              <a:spcPts val="300"/>
            </a:spcAft>
            <a:buNone/>
          </a:pPr>
          <a:r>
            <a:rPr lang="en-US" sz="2000" b="1" kern="1200" dirty="0"/>
            <a:t>Uninsured Discount Amount </a:t>
          </a:r>
        </a:p>
        <a:p>
          <a:pPr marL="0" lvl="0" indent="0" algn="r" defTabSz="889000">
            <a:lnSpc>
              <a:spcPct val="110000"/>
            </a:lnSpc>
            <a:spcBef>
              <a:spcPct val="0"/>
            </a:spcBef>
            <a:spcAft>
              <a:spcPts val="300"/>
            </a:spcAft>
            <a:buNone/>
          </a:pPr>
          <a:r>
            <a:rPr lang="en-US" sz="2000" b="1" kern="1200" dirty="0"/>
            <a:t>(Col. 17)</a:t>
          </a:r>
        </a:p>
      </dsp:txBody>
      <dsp:txXfrm>
        <a:off x="0" y="5329"/>
        <a:ext cx="2673171" cy="1148400"/>
      </dsp:txXfrm>
    </dsp:sp>
    <dsp:sp modelId="{A1AF0A67-0BD7-473A-84AB-BC045C0258E5}">
      <dsp:nvSpPr>
        <dsp:cNvPr id="0" name=""/>
        <dsp:cNvSpPr/>
      </dsp:nvSpPr>
      <dsp:spPr>
        <a:xfrm>
          <a:off x="2673171" y="5329"/>
          <a:ext cx="534634" cy="1148400"/>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AC25AF50-CEBB-4108-A24B-9B81FB1EC7B0}">
      <dsp:nvSpPr>
        <dsp:cNvPr id="0" name=""/>
        <dsp:cNvSpPr/>
      </dsp:nvSpPr>
      <dsp:spPr>
        <a:xfrm>
          <a:off x="3421659" y="118412"/>
          <a:ext cx="7271025" cy="922234"/>
        </a:xfrm>
        <a:prstGeom prst="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rPr>
            <a:t>Indicate patients uninsured for part of the stay in detail</a:t>
          </a:r>
        </a:p>
      </dsp:txBody>
      <dsp:txXfrm>
        <a:off x="3421659" y="118412"/>
        <a:ext cx="7271025" cy="922234"/>
      </dsp:txXfrm>
    </dsp:sp>
    <dsp:sp modelId="{C98B1EA0-88E7-497A-AC6E-47E5DA81FEE4}">
      <dsp:nvSpPr>
        <dsp:cNvPr id="0" name=""/>
        <dsp:cNvSpPr/>
      </dsp:nvSpPr>
      <dsp:spPr>
        <a:xfrm>
          <a:off x="0" y="1182529"/>
          <a:ext cx="2673171" cy="15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10000"/>
            </a:lnSpc>
            <a:spcBef>
              <a:spcPct val="0"/>
            </a:spcBef>
            <a:spcAft>
              <a:spcPts val="300"/>
            </a:spcAft>
            <a:buNone/>
          </a:pPr>
          <a:r>
            <a:rPr lang="en-US" sz="2000" b="1" kern="1200" dirty="0"/>
            <a:t>Amt Written Off to Charity and Uninsured Discounts</a:t>
          </a:r>
        </a:p>
        <a:p>
          <a:pPr marL="0" lvl="0" indent="0" algn="r" defTabSz="889000">
            <a:lnSpc>
              <a:spcPct val="110000"/>
            </a:lnSpc>
            <a:spcBef>
              <a:spcPct val="0"/>
            </a:spcBef>
            <a:spcAft>
              <a:spcPts val="300"/>
            </a:spcAft>
            <a:buNone/>
          </a:pPr>
          <a:r>
            <a:rPr lang="en-US" sz="2000" b="1" kern="1200" dirty="0"/>
            <a:t>(Col. 20)</a:t>
          </a:r>
        </a:p>
      </dsp:txBody>
      <dsp:txXfrm>
        <a:off x="0" y="1182529"/>
        <a:ext cx="2673171" cy="1504800"/>
      </dsp:txXfrm>
    </dsp:sp>
    <dsp:sp modelId="{CCDBE79C-B31A-456F-B2E7-C3046531059B}">
      <dsp:nvSpPr>
        <dsp:cNvPr id="0" name=""/>
        <dsp:cNvSpPr/>
      </dsp:nvSpPr>
      <dsp:spPr>
        <a:xfrm>
          <a:off x="2673171" y="1182529"/>
          <a:ext cx="534634" cy="1504800"/>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B1EE3C45-1D07-44C8-A078-034CFF6EAC17}">
      <dsp:nvSpPr>
        <dsp:cNvPr id="0" name=""/>
        <dsp:cNvSpPr/>
      </dsp:nvSpPr>
      <dsp:spPr>
        <a:xfrm>
          <a:off x="3416603" y="1152493"/>
          <a:ext cx="7271025" cy="1504800"/>
        </a:xfrm>
        <a:prstGeom prst="rect">
          <a:avLst/>
        </a:prstGeom>
        <a:solidFill>
          <a:srgbClr val="DB651B"/>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10000"/>
            </a:lnSpc>
            <a:spcBef>
              <a:spcPct val="0"/>
            </a:spcBef>
            <a:spcAft>
              <a:spcPts val="600"/>
            </a:spcAft>
            <a:buChar char="•"/>
          </a:pPr>
          <a:r>
            <a:rPr lang="en-US" sz="1800" b="1" kern="1200" dirty="0">
              <a:solidFill>
                <a:schemeClr val="bg1"/>
              </a:solidFill>
            </a:rPr>
            <a:t>Uninsured and Insured but Not Covered (status types 1 and 2 from Col 6) must reconcile to WS S-10, Line 20 Col. 1 (Uninsured Charity)</a:t>
          </a:r>
          <a:endParaRPr lang="en-US" sz="1800" b="1" kern="1200" dirty="0"/>
        </a:p>
        <a:p>
          <a:pPr marL="171450" lvl="1" indent="-171450" algn="l" defTabSz="800100">
            <a:lnSpc>
              <a:spcPct val="110000"/>
            </a:lnSpc>
            <a:spcBef>
              <a:spcPct val="0"/>
            </a:spcBef>
            <a:spcAft>
              <a:spcPct val="15000"/>
            </a:spcAft>
            <a:buChar char="•"/>
          </a:pPr>
          <a:r>
            <a:rPr lang="en-US" sz="1800" b="1" kern="1200" dirty="0"/>
            <a:t>Insured (status type 3 from Col. 6) must reconcile to WS S-10, Line 20, Col. 2 (Insured Charity Care)</a:t>
          </a:r>
        </a:p>
      </dsp:txBody>
      <dsp:txXfrm>
        <a:off x="3416603" y="1152493"/>
        <a:ext cx="7271025" cy="1504800"/>
      </dsp:txXfrm>
    </dsp:sp>
    <dsp:sp modelId="{E820C5B3-DDDF-4C3C-9CC3-BCB8518257F3}">
      <dsp:nvSpPr>
        <dsp:cNvPr id="0" name=""/>
        <dsp:cNvSpPr/>
      </dsp:nvSpPr>
      <dsp:spPr>
        <a:xfrm>
          <a:off x="0" y="2881026"/>
          <a:ext cx="2673171" cy="81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10000"/>
            </a:lnSpc>
            <a:spcBef>
              <a:spcPct val="0"/>
            </a:spcBef>
            <a:spcAft>
              <a:spcPts val="300"/>
            </a:spcAft>
            <a:buNone/>
          </a:pPr>
          <a:r>
            <a:rPr lang="en-US" sz="2000" b="1" kern="1200" dirty="0"/>
            <a:t>Write-Off Date</a:t>
          </a:r>
        </a:p>
        <a:p>
          <a:pPr marL="0" lvl="0" indent="0" algn="r" defTabSz="889000">
            <a:lnSpc>
              <a:spcPct val="110000"/>
            </a:lnSpc>
            <a:spcBef>
              <a:spcPct val="0"/>
            </a:spcBef>
            <a:spcAft>
              <a:spcPts val="300"/>
            </a:spcAft>
            <a:buNone/>
          </a:pPr>
          <a:r>
            <a:rPr lang="en-US" sz="2000" b="1" kern="1200" dirty="0"/>
            <a:t> (Col. 21)</a:t>
          </a:r>
        </a:p>
      </dsp:txBody>
      <dsp:txXfrm>
        <a:off x="0" y="2881026"/>
        <a:ext cx="2673171" cy="811799"/>
      </dsp:txXfrm>
    </dsp:sp>
    <dsp:sp modelId="{6BC96696-0EC6-4E25-AEE1-9D99BA23AD41}">
      <dsp:nvSpPr>
        <dsp:cNvPr id="0" name=""/>
        <dsp:cNvSpPr/>
      </dsp:nvSpPr>
      <dsp:spPr>
        <a:xfrm>
          <a:off x="2673171" y="2716129"/>
          <a:ext cx="534634" cy="1141593"/>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0B3B1655-E081-4A46-9E90-45BE59772B94}">
      <dsp:nvSpPr>
        <dsp:cNvPr id="0" name=""/>
        <dsp:cNvSpPr/>
      </dsp:nvSpPr>
      <dsp:spPr>
        <a:xfrm>
          <a:off x="3421659" y="2716129"/>
          <a:ext cx="7271025" cy="1141593"/>
        </a:xfrm>
        <a:prstGeom prst="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10000"/>
            </a:lnSpc>
            <a:spcBef>
              <a:spcPct val="0"/>
            </a:spcBef>
            <a:spcAft>
              <a:spcPts val="600"/>
            </a:spcAft>
            <a:buChar char="•"/>
          </a:pPr>
          <a:r>
            <a:rPr lang="en-US" sz="1800" b="1" kern="1200" dirty="0">
              <a:solidFill>
                <a:schemeClr val="tx1"/>
              </a:solidFill>
            </a:rPr>
            <a:t>Patients may have multiple write-off date*</a:t>
          </a:r>
        </a:p>
        <a:p>
          <a:pPr marL="171450" lvl="1" indent="-171450" algn="l" defTabSz="800100">
            <a:lnSpc>
              <a:spcPct val="110000"/>
            </a:lnSpc>
            <a:spcBef>
              <a:spcPct val="0"/>
            </a:spcBef>
            <a:spcAft>
              <a:spcPct val="15000"/>
            </a:spcAft>
            <a:buChar char="•"/>
          </a:pPr>
          <a:r>
            <a:rPr lang="en-US" sz="1800" b="1" kern="1200" dirty="0">
              <a:solidFill>
                <a:schemeClr val="tx1"/>
              </a:solidFill>
            </a:rPr>
            <a:t>Recommendation to include additional listing with each patient transaction and write-off date (as opposed to per patient account)</a:t>
          </a:r>
        </a:p>
      </dsp:txBody>
      <dsp:txXfrm>
        <a:off x="3421659" y="2716129"/>
        <a:ext cx="7271025" cy="11415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26DE5-C874-47A3-B2ED-0E067C4DA437}">
      <dsp:nvSpPr>
        <dsp:cNvPr id="0" name=""/>
        <dsp:cNvSpPr/>
      </dsp:nvSpPr>
      <dsp:spPr>
        <a:xfrm>
          <a:off x="5570" y="360402"/>
          <a:ext cx="2849243" cy="28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110000"/>
            </a:lnSpc>
            <a:spcBef>
              <a:spcPct val="0"/>
            </a:spcBef>
            <a:spcAft>
              <a:spcPct val="35000"/>
            </a:spcAft>
            <a:buNone/>
          </a:pPr>
          <a:r>
            <a:rPr lang="en-US" sz="1300" b="1" kern="1200" dirty="0"/>
            <a:t>Patient Healthcare Information (PHI)</a:t>
          </a:r>
        </a:p>
      </dsp:txBody>
      <dsp:txXfrm>
        <a:off x="5570" y="360402"/>
        <a:ext cx="2849243" cy="281531"/>
      </dsp:txXfrm>
    </dsp:sp>
    <dsp:sp modelId="{6C2C25DF-1BF7-4B0B-B580-395665BC9A08}">
      <dsp:nvSpPr>
        <dsp:cNvPr id="0" name=""/>
        <dsp:cNvSpPr/>
      </dsp:nvSpPr>
      <dsp:spPr>
        <a:xfrm>
          <a:off x="2854813" y="210838"/>
          <a:ext cx="569848" cy="580658"/>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7F63F08F-B936-48B9-A161-1C56B7A40E31}">
      <dsp:nvSpPr>
        <dsp:cNvPr id="0" name=""/>
        <dsp:cNvSpPr/>
      </dsp:nvSpPr>
      <dsp:spPr>
        <a:xfrm>
          <a:off x="3652602" y="142161"/>
          <a:ext cx="7749942" cy="718012"/>
        </a:xfrm>
        <a:prstGeom prst="rect">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110000"/>
            </a:lnSpc>
            <a:spcBef>
              <a:spcPct val="0"/>
            </a:spcBef>
            <a:spcAft>
              <a:spcPts val="600"/>
            </a:spcAft>
            <a:buChar char="•"/>
          </a:pPr>
          <a:r>
            <a:rPr lang="en-US" sz="1300" b="1" kern="1200" dirty="0">
              <a:solidFill>
                <a:schemeClr val="bg1"/>
              </a:solidFill>
            </a:rPr>
            <a:t>Comment to CMS: Remove PHI</a:t>
          </a:r>
        </a:p>
        <a:p>
          <a:pPr marL="228600" lvl="2" indent="-114300" algn="l" defTabSz="577850">
            <a:lnSpc>
              <a:spcPct val="90000"/>
            </a:lnSpc>
            <a:spcBef>
              <a:spcPct val="0"/>
            </a:spcBef>
            <a:spcAft>
              <a:spcPct val="15000"/>
            </a:spcAft>
            <a:buFontTx/>
            <a:buNone/>
          </a:pPr>
          <a:r>
            <a:rPr lang="en-US" sz="1300" b="1" kern="1200" dirty="0">
              <a:solidFill>
                <a:schemeClr val="bg1"/>
              </a:solidFill>
            </a:rPr>
            <a:t>	Name, Admission and Discharge Date</a:t>
          </a:r>
        </a:p>
      </dsp:txBody>
      <dsp:txXfrm>
        <a:off x="3652602" y="142161"/>
        <a:ext cx="7749942" cy="718012"/>
      </dsp:txXfrm>
    </dsp:sp>
    <dsp:sp modelId="{C08B281C-CEB5-4678-9641-3D216B7AD189}">
      <dsp:nvSpPr>
        <dsp:cNvPr id="0" name=""/>
        <dsp:cNvSpPr/>
      </dsp:nvSpPr>
      <dsp:spPr>
        <a:xfrm>
          <a:off x="5570" y="906974"/>
          <a:ext cx="2849243" cy="54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110000"/>
            </a:lnSpc>
            <a:spcBef>
              <a:spcPct val="0"/>
            </a:spcBef>
            <a:spcAft>
              <a:spcPct val="35000"/>
            </a:spcAft>
            <a:buNone/>
          </a:pPr>
          <a:r>
            <a:rPr lang="en-US" sz="1300" b="1" kern="1200" dirty="0">
              <a:solidFill>
                <a:schemeClr val="tx1"/>
              </a:solidFill>
            </a:rPr>
            <a:t>Patient Charity Care Amt </a:t>
          </a:r>
        </a:p>
        <a:p>
          <a:pPr marL="0" lvl="0" indent="0" algn="r" defTabSz="577850">
            <a:lnSpc>
              <a:spcPct val="90000"/>
            </a:lnSpc>
            <a:spcBef>
              <a:spcPct val="0"/>
            </a:spcBef>
            <a:spcAft>
              <a:spcPct val="35000"/>
            </a:spcAft>
            <a:buNone/>
          </a:pPr>
          <a:r>
            <a:rPr lang="en-US" sz="1300" b="1" kern="1200" dirty="0">
              <a:solidFill>
                <a:schemeClr val="tx1"/>
              </a:solidFill>
            </a:rPr>
            <a:t>(Col. 14)</a:t>
          </a:r>
        </a:p>
      </dsp:txBody>
      <dsp:txXfrm>
        <a:off x="5570" y="906974"/>
        <a:ext cx="2849243" cy="546975"/>
      </dsp:txXfrm>
    </dsp:sp>
    <dsp:sp modelId="{D211B0D4-A999-40F3-BC8C-E56B057873BC}">
      <dsp:nvSpPr>
        <dsp:cNvPr id="0" name=""/>
        <dsp:cNvSpPr/>
      </dsp:nvSpPr>
      <dsp:spPr>
        <a:xfrm>
          <a:off x="2854813" y="906974"/>
          <a:ext cx="569848" cy="546975"/>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01C6689B-2FC1-4C66-96AF-BC945925EBF4}">
      <dsp:nvSpPr>
        <dsp:cNvPr id="0" name=""/>
        <dsp:cNvSpPr/>
      </dsp:nvSpPr>
      <dsp:spPr>
        <a:xfrm>
          <a:off x="3652602" y="906974"/>
          <a:ext cx="7749942" cy="546975"/>
        </a:xfrm>
        <a:prstGeom prst="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110000"/>
            </a:lnSpc>
            <a:spcBef>
              <a:spcPct val="0"/>
            </a:spcBef>
            <a:spcAft>
              <a:spcPct val="15000"/>
            </a:spcAft>
            <a:buChar char="•"/>
          </a:pPr>
          <a:r>
            <a:rPr lang="en-US" sz="1300" b="1" kern="1200" dirty="0">
              <a:solidFill>
                <a:schemeClr val="tx1"/>
              </a:solidFill>
            </a:rPr>
            <a:t>Report all charity care associated with the account, regardless of the charity care write-off date</a:t>
          </a:r>
        </a:p>
      </dsp:txBody>
      <dsp:txXfrm>
        <a:off x="3652602" y="906974"/>
        <a:ext cx="7749942" cy="546975"/>
      </dsp:txXfrm>
    </dsp:sp>
    <dsp:sp modelId="{35C03DAB-CDA3-4CC8-81F0-24418D8DB833}">
      <dsp:nvSpPr>
        <dsp:cNvPr id="0" name=""/>
        <dsp:cNvSpPr/>
      </dsp:nvSpPr>
      <dsp:spPr>
        <a:xfrm>
          <a:off x="5570" y="1500749"/>
          <a:ext cx="2849243" cy="54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110000"/>
            </a:lnSpc>
            <a:spcBef>
              <a:spcPct val="0"/>
            </a:spcBef>
            <a:spcAft>
              <a:spcPts val="300"/>
            </a:spcAft>
            <a:buNone/>
          </a:pPr>
          <a:r>
            <a:rPr lang="en-US" sz="1300" b="1" kern="1200" dirty="0"/>
            <a:t>C/A | Other Amt</a:t>
          </a:r>
        </a:p>
        <a:p>
          <a:pPr marL="0" lvl="0" indent="0" algn="r" defTabSz="577850">
            <a:lnSpc>
              <a:spcPct val="110000"/>
            </a:lnSpc>
            <a:spcBef>
              <a:spcPct val="0"/>
            </a:spcBef>
            <a:spcAft>
              <a:spcPts val="300"/>
            </a:spcAft>
            <a:buNone/>
          </a:pPr>
          <a:r>
            <a:rPr lang="en-US" sz="1300" b="1" kern="1200" dirty="0"/>
            <a:t>(Col. 15)</a:t>
          </a:r>
        </a:p>
      </dsp:txBody>
      <dsp:txXfrm>
        <a:off x="5570" y="1500749"/>
        <a:ext cx="2849243" cy="546975"/>
      </dsp:txXfrm>
    </dsp:sp>
    <dsp:sp modelId="{EB389CB7-D69F-4853-ADB8-AE1E22FCA94E}">
      <dsp:nvSpPr>
        <dsp:cNvPr id="0" name=""/>
        <dsp:cNvSpPr/>
      </dsp:nvSpPr>
      <dsp:spPr>
        <a:xfrm>
          <a:off x="2854813" y="1500749"/>
          <a:ext cx="569848" cy="546975"/>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BE89C66F-A55A-429B-A5FE-9438810C2DAD}">
      <dsp:nvSpPr>
        <dsp:cNvPr id="0" name=""/>
        <dsp:cNvSpPr/>
      </dsp:nvSpPr>
      <dsp:spPr>
        <a:xfrm>
          <a:off x="3652602" y="1500749"/>
          <a:ext cx="7749942" cy="546975"/>
        </a:xfrm>
        <a:prstGeom prst="rect">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110000"/>
            </a:lnSpc>
            <a:spcBef>
              <a:spcPct val="0"/>
            </a:spcBef>
            <a:spcAft>
              <a:spcPct val="15000"/>
            </a:spcAft>
            <a:buChar char="•"/>
          </a:pPr>
          <a:r>
            <a:rPr lang="en-US" sz="1300" b="1" kern="1200" dirty="0">
              <a:solidFill>
                <a:schemeClr val="bg1"/>
              </a:solidFill>
            </a:rPr>
            <a:t>Include a workpaper note what is included or excluded as the C/A amt </a:t>
          </a:r>
        </a:p>
      </dsp:txBody>
      <dsp:txXfrm>
        <a:off x="3652602" y="1500749"/>
        <a:ext cx="7749942" cy="546975"/>
      </dsp:txXfrm>
    </dsp:sp>
    <dsp:sp modelId="{E3DA0521-0F6A-4491-90D1-50D7034BF639}">
      <dsp:nvSpPr>
        <dsp:cNvPr id="0" name=""/>
        <dsp:cNvSpPr/>
      </dsp:nvSpPr>
      <dsp:spPr>
        <a:xfrm>
          <a:off x="5570" y="2504755"/>
          <a:ext cx="2849243" cy="54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110000"/>
            </a:lnSpc>
            <a:spcBef>
              <a:spcPct val="0"/>
            </a:spcBef>
            <a:spcAft>
              <a:spcPts val="300"/>
            </a:spcAft>
            <a:buNone/>
          </a:pPr>
          <a:r>
            <a:rPr lang="en-US" sz="1300" b="1" kern="1200" dirty="0"/>
            <a:t>A/R Write Off Date </a:t>
          </a:r>
        </a:p>
        <a:p>
          <a:pPr marL="0" lvl="0" indent="0" algn="r" defTabSz="577850">
            <a:lnSpc>
              <a:spcPct val="110000"/>
            </a:lnSpc>
            <a:spcBef>
              <a:spcPct val="0"/>
            </a:spcBef>
            <a:spcAft>
              <a:spcPts val="300"/>
            </a:spcAft>
            <a:buNone/>
          </a:pPr>
          <a:r>
            <a:rPr lang="en-US" sz="1300" b="1" kern="1200" dirty="0"/>
            <a:t>(Col. 16)</a:t>
          </a:r>
        </a:p>
      </dsp:txBody>
      <dsp:txXfrm>
        <a:off x="5570" y="2504755"/>
        <a:ext cx="2849243" cy="546975"/>
      </dsp:txXfrm>
    </dsp:sp>
    <dsp:sp modelId="{842FEBDE-4F13-4E76-91CA-3669ECB6F080}">
      <dsp:nvSpPr>
        <dsp:cNvPr id="0" name=""/>
        <dsp:cNvSpPr/>
      </dsp:nvSpPr>
      <dsp:spPr>
        <a:xfrm>
          <a:off x="2854813" y="2094524"/>
          <a:ext cx="569848" cy="1367437"/>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309D26A6-F10C-4C5A-9E10-34D3F37683B7}">
      <dsp:nvSpPr>
        <dsp:cNvPr id="0" name=""/>
        <dsp:cNvSpPr/>
      </dsp:nvSpPr>
      <dsp:spPr>
        <a:xfrm>
          <a:off x="3652602" y="2094524"/>
          <a:ext cx="7749942" cy="1367437"/>
        </a:xfrm>
        <a:prstGeom prst="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110000"/>
            </a:lnSpc>
            <a:spcBef>
              <a:spcPct val="0"/>
            </a:spcBef>
            <a:spcAft>
              <a:spcPts val="600"/>
            </a:spcAft>
            <a:buChar char="•"/>
          </a:pPr>
          <a:r>
            <a:rPr lang="en-US" sz="1300" b="1" kern="1200" dirty="0">
              <a:solidFill>
                <a:schemeClr val="tx1"/>
              </a:solidFill>
            </a:rPr>
            <a:t>Include a workpaper clarifying definition of write-off date (i.e., date removed from active A/R as opposed to end date of collections)</a:t>
          </a:r>
          <a:endParaRPr lang="en-US" sz="1300" kern="1200" dirty="0">
            <a:solidFill>
              <a:schemeClr val="tx1"/>
            </a:solidFill>
          </a:endParaRPr>
        </a:p>
        <a:p>
          <a:pPr marL="114300" lvl="1" indent="-114300" algn="l" defTabSz="577850">
            <a:lnSpc>
              <a:spcPct val="110000"/>
            </a:lnSpc>
            <a:spcBef>
              <a:spcPct val="0"/>
            </a:spcBef>
            <a:spcAft>
              <a:spcPts val="600"/>
            </a:spcAft>
            <a:buChar char="•"/>
          </a:pPr>
          <a:r>
            <a:rPr lang="en-US" sz="1300" b="1" kern="1200" dirty="0">
              <a:solidFill>
                <a:schemeClr val="tx1"/>
              </a:solidFill>
            </a:rPr>
            <a:t>Patients may have multiple write-off dates </a:t>
          </a:r>
          <a:r>
            <a:rPr lang="en-US" sz="1300" b="1" kern="1200" dirty="0">
              <a:solidFill>
                <a:schemeClr val="tx1"/>
              </a:solidFill>
              <a:sym typeface="Wingdings" panose="05000000000000000000" pitchFamily="2" charset="2"/>
            </a:rPr>
            <a:t> </a:t>
          </a:r>
          <a:r>
            <a:rPr lang="en-US" sz="1300" b="1" kern="1200" dirty="0">
              <a:solidFill>
                <a:schemeClr val="tx1"/>
              </a:solidFill>
            </a:rPr>
            <a:t>Include additional listing with each patient transaction (as opposed to per patient account)</a:t>
          </a:r>
          <a:endParaRPr lang="en-US" sz="1300" kern="1200" dirty="0">
            <a:solidFill>
              <a:schemeClr val="tx1"/>
            </a:solidFill>
          </a:endParaRPr>
        </a:p>
        <a:p>
          <a:pPr marL="114300" lvl="1" indent="-114300" algn="l" defTabSz="577850">
            <a:lnSpc>
              <a:spcPct val="110000"/>
            </a:lnSpc>
            <a:spcBef>
              <a:spcPct val="0"/>
            </a:spcBef>
            <a:spcAft>
              <a:spcPts val="600"/>
            </a:spcAft>
            <a:buChar char="•"/>
          </a:pPr>
          <a:r>
            <a:rPr lang="en-US" sz="1300" b="1" i="1" kern="1200" dirty="0">
              <a:solidFill>
                <a:srgbClr val="DB651B"/>
              </a:solidFill>
            </a:rPr>
            <a:t>Will CMS clarify if it is needed to report each date as MM/DD/YYYY separated by a semi-colon?</a:t>
          </a:r>
        </a:p>
      </dsp:txBody>
      <dsp:txXfrm>
        <a:off x="3652602" y="2094524"/>
        <a:ext cx="7749942" cy="1367437"/>
      </dsp:txXfrm>
    </dsp:sp>
    <dsp:sp modelId="{6269072E-188D-4249-97FB-82DE5E50303B}">
      <dsp:nvSpPr>
        <dsp:cNvPr id="0" name=""/>
        <dsp:cNvSpPr/>
      </dsp:nvSpPr>
      <dsp:spPr>
        <a:xfrm>
          <a:off x="5570" y="3709855"/>
          <a:ext cx="2849243"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110000"/>
            </a:lnSpc>
            <a:spcBef>
              <a:spcPct val="0"/>
            </a:spcBef>
            <a:spcAft>
              <a:spcPts val="300"/>
            </a:spcAft>
            <a:buNone/>
          </a:pPr>
          <a:r>
            <a:rPr lang="en-US" sz="1300" b="1" kern="1200" dirty="0"/>
            <a:t>Patient Bad Debt Write Off Amt </a:t>
          </a:r>
        </a:p>
        <a:p>
          <a:pPr marL="0" lvl="0" indent="0" algn="r" defTabSz="577850">
            <a:lnSpc>
              <a:spcPct val="90000"/>
            </a:lnSpc>
            <a:spcBef>
              <a:spcPct val="0"/>
            </a:spcBef>
            <a:spcAft>
              <a:spcPct val="35000"/>
            </a:spcAft>
            <a:buNone/>
          </a:pPr>
          <a:r>
            <a:rPr lang="en-US" sz="1300" b="1" kern="1200" dirty="0"/>
            <a:t>(Col. 17)</a:t>
          </a:r>
        </a:p>
      </dsp:txBody>
      <dsp:txXfrm>
        <a:off x="5570" y="3709855"/>
        <a:ext cx="2849243" cy="514800"/>
      </dsp:txXfrm>
    </dsp:sp>
    <dsp:sp modelId="{8CF112AB-5A02-4973-B959-9F76CB0E0E84}">
      <dsp:nvSpPr>
        <dsp:cNvPr id="0" name=""/>
        <dsp:cNvSpPr/>
      </dsp:nvSpPr>
      <dsp:spPr>
        <a:xfrm>
          <a:off x="2854813" y="3508761"/>
          <a:ext cx="569848" cy="916987"/>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2A03A73D-7CFD-487F-96BB-9438885B2322}">
      <dsp:nvSpPr>
        <dsp:cNvPr id="0" name=""/>
        <dsp:cNvSpPr/>
      </dsp:nvSpPr>
      <dsp:spPr>
        <a:xfrm>
          <a:off x="3652602" y="3508761"/>
          <a:ext cx="7749942" cy="916987"/>
        </a:xfrm>
        <a:prstGeom prst="rect">
          <a:avLst/>
        </a:prstGeom>
        <a:solidFill>
          <a:srgbClr val="DB651B"/>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110000"/>
            </a:lnSpc>
            <a:spcBef>
              <a:spcPct val="0"/>
            </a:spcBef>
            <a:spcAft>
              <a:spcPts val="600"/>
            </a:spcAft>
            <a:buChar char="•"/>
          </a:pPr>
          <a:r>
            <a:rPr lang="en-US" sz="1300" b="1" kern="1200" dirty="0">
              <a:solidFill>
                <a:schemeClr val="bg1"/>
              </a:solidFill>
            </a:rPr>
            <a:t>Must reconcile to WS S-10 Line 26</a:t>
          </a:r>
        </a:p>
        <a:p>
          <a:pPr marL="114300" lvl="1" indent="-114300" algn="l" defTabSz="577850">
            <a:lnSpc>
              <a:spcPct val="110000"/>
            </a:lnSpc>
            <a:spcBef>
              <a:spcPct val="0"/>
            </a:spcBef>
            <a:spcAft>
              <a:spcPts val="600"/>
            </a:spcAft>
            <a:buChar char="•"/>
          </a:pPr>
          <a:r>
            <a:rPr lang="en-US" sz="1300" b="1" kern="1200" dirty="0">
              <a:solidFill>
                <a:schemeClr val="bg1"/>
              </a:solidFill>
            </a:rPr>
            <a:t>Check CMS calculation for accuracy</a:t>
          </a:r>
        </a:p>
        <a:p>
          <a:pPr marL="114300" lvl="1" indent="-114300" algn="l" defTabSz="577850">
            <a:lnSpc>
              <a:spcPct val="110000"/>
            </a:lnSpc>
            <a:spcBef>
              <a:spcPct val="0"/>
            </a:spcBef>
            <a:spcAft>
              <a:spcPts val="600"/>
            </a:spcAft>
            <a:buChar char="•"/>
          </a:pPr>
          <a:r>
            <a:rPr lang="en-US" sz="1300" b="1" kern="1200" dirty="0">
              <a:solidFill>
                <a:schemeClr val="bg1"/>
              </a:solidFill>
            </a:rPr>
            <a:t>Include work-paper with any necessary corrections  </a:t>
          </a:r>
        </a:p>
      </dsp:txBody>
      <dsp:txXfrm>
        <a:off x="3652602" y="3508761"/>
        <a:ext cx="7749942" cy="9169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B1FEF-9785-4878-A423-D127C6C2D0DB}">
      <dsp:nvSpPr>
        <dsp:cNvPr id="0" name=""/>
        <dsp:cNvSpPr/>
      </dsp:nvSpPr>
      <dsp:spPr>
        <a:xfrm rot="16200000">
          <a:off x="1323490" y="-1318239"/>
          <a:ext cx="2415525" cy="5052003"/>
        </a:xfrm>
        <a:prstGeom prst="flowChartManualOperation">
          <a:avLst/>
        </a:prstGeom>
        <a:solidFill>
          <a:srgbClr val="0042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mn-lt"/>
            </a:rPr>
            <a:t>Medicaid Number (Col. 7) </a:t>
          </a:r>
        </a:p>
        <a:p>
          <a:pPr marL="171450" lvl="1" indent="-171450" algn="l" defTabSz="755650">
            <a:lnSpc>
              <a:spcPct val="110000"/>
            </a:lnSpc>
            <a:spcBef>
              <a:spcPct val="0"/>
            </a:spcBef>
            <a:spcAft>
              <a:spcPct val="15000"/>
            </a:spcAft>
            <a:buChar char="•"/>
          </a:pPr>
          <a:r>
            <a:rPr lang="en-US" sz="1700" kern="1200" dirty="0">
              <a:latin typeface="+mn-lt"/>
            </a:rPr>
            <a:t>Enter the Medicaid Recipient Identification Number  </a:t>
          </a:r>
        </a:p>
        <a:p>
          <a:pPr marL="171450" lvl="1" indent="-171450" algn="l" defTabSz="755650">
            <a:lnSpc>
              <a:spcPct val="110000"/>
            </a:lnSpc>
            <a:spcBef>
              <a:spcPct val="0"/>
            </a:spcBef>
            <a:spcAft>
              <a:spcPct val="15000"/>
            </a:spcAft>
            <a:buChar char="•"/>
          </a:pPr>
          <a:r>
            <a:rPr lang="en-US" sz="1700" kern="1200" dirty="0">
              <a:latin typeface="+mn-lt"/>
            </a:rPr>
            <a:t>For a Medicaid eligible newborn baby, enter the Mother’s Medicaid Number</a:t>
          </a:r>
        </a:p>
      </dsp:txBody>
      <dsp:txXfrm rot="5400000">
        <a:off x="5251" y="483105"/>
        <a:ext cx="5052003" cy="1449315"/>
      </dsp:txXfrm>
    </dsp:sp>
    <dsp:sp modelId="{C84A3565-72A8-4CB6-B9FA-F12CD840733C}">
      <dsp:nvSpPr>
        <dsp:cNvPr id="0" name=""/>
        <dsp:cNvSpPr/>
      </dsp:nvSpPr>
      <dsp:spPr>
        <a:xfrm rot="16200000">
          <a:off x="6754394" y="-1318239"/>
          <a:ext cx="2415525" cy="5052003"/>
        </a:xfrm>
        <a:prstGeom prst="flowChartManualOperation">
          <a:avLst/>
        </a:prstGeom>
        <a:solidFill>
          <a:srgbClr val="DB65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mn-lt"/>
            </a:rPr>
            <a:t>State Eligibility Code (Col. 8)</a:t>
          </a:r>
        </a:p>
        <a:p>
          <a:pPr marL="171450" lvl="1" indent="-171450" algn="l" defTabSz="755650">
            <a:lnSpc>
              <a:spcPct val="110000"/>
            </a:lnSpc>
            <a:spcBef>
              <a:spcPct val="0"/>
            </a:spcBef>
            <a:spcAft>
              <a:spcPct val="15000"/>
            </a:spcAft>
            <a:buChar char="•"/>
          </a:pPr>
          <a:r>
            <a:rPr lang="en-US" sz="1700" kern="1200" dirty="0">
              <a:latin typeface="+mn-lt"/>
            </a:rPr>
            <a:t>Enter the State plan eligibility code, if available  </a:t>
          </a:r>
        </a:p>
        <a:p>
          <a:pPr marL="171450" lvl="1" indent="-171450" algn="l" defTabSz="755650">
            <a:lnSpc>
              <a:spcPct val="110000"/>
            </a:lnSpc>
            <a:spcBef>
              <a:spcPct val="0"/>
            </a:spcBef>
            <a:spcAft>
              <a:spcPct val="15000"/>
            </a:spcAft>
            <a:buChar char="•"/>
          </a:pPr>
          <a:r>
            <a:rPr lang="en-US" sz="1700" kern="1200" dirty="0">
              <a:latin typeface="+mn-lt"/>
            </a:rPr>
            <a:t>Hospitals should enter the valid code for their state.</a:t>
          </a:r>
        </a:p>
      </dsp:txBody>
      <dsp:txXfrm rot="5400000">
        <a:off x="5436155" y="483105"/>
        <a:ext cx="5052003" cy="14493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A9DA1-5117-4F35-B50F-EE46D0992852}">
      <dsp:nvSpPr>
        <dsp:cNvPr id="0" name=""/>
        <dsp:cNvSpPr/>
      </dsp:nvSpPr>
      <dsp:spPr>
        <a:xfrm>
          <a:off x="0" y="288466"/>
          <a:ext cx="5389122" cy="948150"/>
        </a:xfrm>
        <a:prstGeom prst="rect">
          <a:avLst/>
        </a:prstGeom>
        <a:solidFill>
          <a:schemeClr val="lt1">
            <a:alpha val="90000"/>
            <a:hueOff val="0"/>
            <a:satOff val="0"/>
            <a:lumOff val="0"/>
            <a:alphaOff val="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256" tIns="291592" rIns="418256" bIns="113792" numCol="1" spcCol="1270" anchor="t" anchorCtr="0">
          <a:noAutofit/>
        </a:bodyPr>
        <a:lstStyle/>
        <a:p>
          <a:pPr marL="171450" lvl="1" indent="-171450" algn="l" defTabSz="711200">
            <a:lnSpc>
              <a:spcPct val="110000"/>
            </a:lnSpc>
            <a:spcBef>
              <a:spcPct val="0"/>
            </a:spcBef>
            <a:spcAft>
              <a:spcPct val="15000"/>
            </a:spcAft>
            <a:buChar char="•"/>
          </a:pPr>
          <a:r>
            <a:rPr lang="en-US" sz="1600" kern="1200" dirty="0">
              <a:latin typeface="+mn-lt"/>
            </a:rPr>
            <a:t>Must correspond with days reported on S-2, lines 24 and 25, columns 1 through 5</a:t>
          </a:r>
          <a:endParaRPr lang="en-US" sz="1600" b="1" kern="1200" dirty="0"/>
        </a:p>
      </dsp:txBody>
      <dsp:txXfrm>
        <a:off x="0" y="288466"/>
        <a:ext cx="5389122" cy="948150"/>
      </dsp:txXfrm>
    </dsp:sp>
    <dsp:sp modelId="{0D038278-D7C4-4165-A1BD-F799FC01DF8F}">
      <dsp:nvSpPr>
        <dsp:cNvPr id="0" name=""/>
        <dsp:cNvSpPr/>
      </dsp:nvSpPr>
      <dsp:spPr>
        <a:xfrm>
          <a:off x="269456" y="81826"/>
          <a:ext cx="4453300" cy="413280"/>
        </a:xfrm>
        <a:prstGeom prst="roundRect">
          <a:avLst/>
        </a:prstGeom>
        <a:solidFill>
          <a:srgbClr val="0042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87" tIns="0" rIns="142587" bIns="0" numCol="1" spcCol="1270" anchor="ctr" anchorCtr="0">
          <a:noAutofit/>
        </a:bodyPr>
        <a:lstStyle/>
        <a:p>
          <a:pPr marL="0" lvl="0" indent="0" algn="l" defTabSz="711200">
            <a:lnSpc>
              <a:spcPct val="110000"/>
            </a:lnSpc>
            <a:spcBef>
              <a:spcPct val="0"/>
            </a:spcBef>
            <a:spcAft>
              <a:spcPct val="35000"/>
            </a:spcAft>
            <a:buNone/>
          </a:pPr>
          <a:r>
            <a:rPr lang="en-US" sz="1600" b="1" kern="1200" dirty="0"/>
            <a:t>Eligible Days (Cols. 9 &amp; 10)</a:t>
          </a:r>
        </a:p>
      </dsp:txBody>
      <dsp:txXfrm>
        <a:off x="289631" y="102001"/>
        <a:ext cx="4412950" cy="372930"/>
      </dsp:txXfrm>
    </dsp:sp>
    <dsp:sp modelId="{894DE872-DB25-4EFA-9426-E21470B63EBA}">
      <dsp:nvSpPr>
        <dsp:cNvPr id="0" name=""/>
        <dsp:cNvSpPr/>
      </dsp:nvSpPr>
      <dsp:spPr>
        <a:xfrm>
          <a:off x="0" y="1518856"/>
          <a:ext cx="5389122" cy="1212750"/>
        </a:xfrm>
        <a:prstGeom prst="rect">
          <a:avLst/>
        </a:prstGeom>
        <a:solidFill>
          <a:schemeClr val="lt1">
            <a:alpha val="90000"/>
            <a:hueOff val="0"/>
            <a:satOff val="0"/>
            <a:lumOff val="0"/>
            <a:alphaOff val="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256" tIns="291592" rIns="418256" bIns="113792" numCol="1" spcCol="1270" anchor="t" anchorCtr="0">
          <a:noAutofit/>
        </a:bodyPr>
        <a:lstStyle/>
        <a:p>
          <a:pPr marL="171450" lvl="1" indent="-171450" algn="l" defTabSz="711200">
            <a:lnSpc>
              <a:spcPct val="110000"/>
            </a:lnSpc>
            <a:spcBef>
              <a:spcPct val="0"/>
            </a:spcBef>
            <a:spcAft>
              <a:spcPts val="300"/>
            </a:spcAft>
            <a:buChar char="•"/>
          </a:pPr>
          <a:r>
            <a:rPr lang="en-US" sz="1600" kern="1200" dirty="0">
              <a:latin typeface="+mn-lt"/>
            </a:rPr>
            <a:t>Labor and delivery days should be reported in this column and equal the number of days reported on S-2, line 24, column 6</a:t>
          </a:r>
          <a:endParaRPr lang="en-US" sz="1600" b="1" kern="1200" dirty="0"/>
        </a:p>
      </dsp:txBody>
      <dsp:txXfrm>
        <a:off x="0" y="1518856"/>
        <a:ext cx="5389122" cy="1212750"/>
      </dsp:txXfrm>
    </dsp:sp>
    <dsp:sp modelId="{905E6367-0B92-417C-88DF-D8B4A09CDF47}">
      <dsp:nvSpPr>
        <dsp:cNvPr id="0" name=""/>
        <dsp:cNvSpPr/>
      </dsp:nvSpPr>
      <dsp:spPr>
        <a:xfrm>
          <a:off x="269456" y="1312216"/>
          <a:ext cx="4453300" cy="41328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87" tIns="0" rIns="142587" bIns="0" numCol="1" spcCol="1270" anchor="ctr" anchorCtr="0">
          <a:noAutofit/>
        </a:bodyPr>
        <a:lstStyle/>
        <a:p>
          <a:pPr marL="0" lvl="0" indent="0" algn="l" defTabSz="711200">
            <a:lnSpc>
              <a:spcPct val="110000"/>
            </a:lnSpc>
            <a:spcBef>
              <a:spcPct val="0"/>
            </a:spcBef>
            <a:spcAft>
              <a:spcPts val="300"/>
            </a:spcAft>
            <a:buNone/>
          </a:pPr>
          <a:r>
            <a:rPr lang="en-US" sz="1600" b="1" kern="1200" dirty="0"/>
            <a:t>Labor and Delivery Days (Col. 11)</a:t>
          </a:r>
        </a:p>
      </dsp:txBody>
      <dsp:txXfrm>
        <a:off x="289631" y="1332391"/>
        <a:ext cx="4412950" cy="372930"/>
      </dsp:txXfrm>
    </dsp:sp>
    <dsp:sp modelId="{8939CFBD-8FA0-418C-B22E-4DE7E6694BD8}">
      <dsp:nvSpPr>
        <dsp:cNvPr id="0" name=""/>
        <dsp:cNvSpPr/>
      </dsp:nvSpPr>
      <dsp:spPr>
        <a:xfrm>
          <a:off x="0" y="3013846"/>
          <a:ext cx="5389122" cy="2072700"/>
        </a:xfrm>
        <a:prstGeom prst="rect">
          <a:avLst/>
        </a:prstGeom>
        <a:solidFill>
          <a:schemeClr val="lt1">
            <a:alpha val="90000"/>
            <a:hueOff val="0"/>
            <a:satOff val="0"/>
            <a:lumOff val="0"/>
            <a:alphaOff val="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256" tIns="291592" rIns="418256" bIns="113792" numCol="1" spcCol="1270" anchor="t" anchorCtr="0">
          <a:noAutofit/>
        </a:bodyPr>
        <a:lstStyle/>
        <a:p>
          <a:pPr marL="171450" lvl="1" indent="-171450" algn="l" defTabSz="711200">
            <a:lnSpc>
              <a:spcPct val="110000"/>
            </a:lnSpc>
            <a:spcBef>
              <a:spcPct val="0"/>
            </a:spcBef>
            <a:spcAft>
              <a:spcPts val="300"/>
            </a:spcAft>
            <a:buChar char="•"/>
          </a:pPr>
          <a:r>
            <a:rPr lang="en-US" sz="1600" kern="1200" dirty="0">
              <a:latin typeface="+mn-lt"/>
            </a:rPr>
            <a:t>Newborn eligible days prior to the Medicaid eligible mother’s date of discharge are to be reported in Column 12  </a:t>
          </a:r>
          <a:endParaRPr lang="en-US" sz="1600" b="1" kern="1200" dirty="0"/>
        </a:p>
        <a:p>
          <a:pPr marL="171450" lvl="1" indent="-171450" algn="l" defTabSz="711200">
            <a:lnSpc>
              <a:spcPct val="110000"/>
            </a:lnSpc>
            <a:spcBef>
              <a:spcPct val="0"/>
            </a:spcBef>
            <a:spcAft>
              <a:spcPts val="300"/>
            </a:spcAft>
            <a:buChar char="•"/>
          </a:pPr>
          <a:r>
            <a:rPr lang="en-US" sz="1600" kern="1200" dirty="0">
              <a:latin typeface="+mn-lt"/>
            </a:rPr>
            <a:t>If the Medicaid eligible mother was discharged and the newborn baby remained in the hospital, report those days on a separate line in Column 10</a:t>
          </a:r>
          <a:endParaRPr lang="en-US" sz="1600" b="1" kern="1200" dirty="0"/>
        </a:p>
      </dsp:txBody>
      <dsp:txXfrm>
        <a:off x="0" y="3013846"/>
        <a:ext cx="5389122" cy="2072700"/>
      </dsp:txXfrm>
    </dsp:sp>
    <dsp:sp modelId="{B24A022B-1161-473D-844D-AC96F5748B45}">
      <dsp:nvSpPr>
        <dsp:cNvPr id="0" name=""/>
        <dsp:cNvSpPr/>
      </dsp:nvSpPr>
      <dsp:spPr>
        <a:xfrm>
          <a:off x="269456" y="2807205"/>
          <a:ext cx="4453300" cy="413280"/>
        </a:xfrm>
        <a:prstGeom prst="roundRect">
          <a:avLst/>
        </a:prstGeom>
        <a:solidFill>
          <a:srgbClr val="DB65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87" tIns="0" rIns="142587" bIns="0" numCol="1" spcCol="1270" anchor="ctr" anchorCtr="0">
          <a:noAutofit/>
        </a:bodyPr>
        <a:lstStyle/>
        <a:p>
          <a:pPr marL="0" lvl="0" indent="0" algn="l" defTabSz="711200">
            <a:lnSpc>
              <a:spcPct val="110000"/>
            </a:lnSpc>
            <a:spcBef>
              <a:spcPct val="0"/>
            </a:spcBef>
            <a:spcAft>
              <a:spcPts val="300"/>
            </a:spcAft>
            <a:buNone/>
          </a:pPr>
          <a:r>
            <a:rPr lang="en-US" sz="1600" b="1" kern="1200" dirty="0"/>
            <a:t>Eligible Days and Newborn Days (Cols. 10 &amp; 12)</a:t>
          </a:r>
        </a:p>
      </dsp:txBody>
      <dsp:txXfrm>
        <a:off x="289631" y="2827380"/>
        <a:ext cx="4412950" cy="3729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2AB3A-F7DD-4A37-A62D-9EAD5F9E930F}">
      <dsp:nvSpPr>
        <dsp:cNvPr id="0" name=""/>
        <dsp:cNvSpPr/>
      </dsp:nvSpPr>
      <dsp:spPr>
        <a:xfrm>
          <a:off x="3535" y="0"/>
          <a:ext cx="4915925" cy="1680145"/>
        </a:xfrm>
        <a:prstGeom prst="roundRect">
          <a:avLst>
            <a:gd name="adj" fmla="val 10000"/>
          </a:avLst>
        </a:prstGeom>
        <a:solidFill>
          <a:srgbClr val="DB651B"/>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10000"/>
            </a:lnSpc>
            <a:spcBef>
              <a:spcPct val="0"/>
            </a:spcBef>
            <a:spcAft>
              <a:spcPts val="1000"/>
            </a:spcAft>
            <a:buNone/>
          </a:pPr>
          <a:r>
            <a:rPr lang="en-US" sz="2400" b="1" kern="1200" dirty="0">
              <a:latin typeface="+mn-lt"/>
            </a:rPr>
            <a:t>A/B Indicator (Col 15)</a:t>
          </a:r>
        </a:p>
        <a:p>
          <a:pPr marL="0" lvl="0" indent="0" algn="ctr" defTabSz="1066800">
            <a:lnSpc>
              <a:spcPct val="110000"/>
            </a:lnSpc>
            <a:spcBef>
              <a:spcPct val="0"/>
            </a:spcBef>
            <a:spcAft>
              <a:spcPct val="35000"/>
            </a:spcAft>
            <a:buNone/>
          </a:pPr>
          <a:r>
            <a:rPr lang="en-US" sz="2000" kern="1200" dirty="0">
              <a:latin typeface="+mn-lt"/>
            </a:rPr>
            <a:t> Enter “A” or “B” to indicate the Medicare eligibility for the dates of service</a:t>
          </a:r>
        </a:p>
      </dsp:txBody>
      <dsp:txXfrm>
        <a:off x="52745" y="49210"/>
        <a:ext cx="4817505" cy="1581725"/>
      </dsp:txXfrm>
    </dsp:sp>
    <dsp:sp modelId="{7E9079FB-37ED-4BAD-AA72-A1786ACE5E7E}">
      <dsp:nvSpPr>
        <dsp:cNvPr id="0" name=""/>
        <dsp:cNvSpPr/>
      </dsp:nvSpPr>
      <dsp:spPr>
        <a:xfrm>
          <a:off x="1767" y="1812918"/>
          <a:ext cx="1551744" cy="1680145"/>
        </a:xfrm>
        <a:prstGeom prst="roundRect">
          <a:avLst>
            <a:gd name="adj" fmla="val 10000"/>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10000"/>
            </a:lnSpc>
            <a:spcBef>
              <a:spcPct val="0"/>
            </a:spcBef>
            <a:spcAft>
              <a:spcPct val="35000"/>
            </a:spcAft>
            <a:buNone/>
          </a:pPr>
          <a:r>
            <a:rPr lang="en-US" sz="1800" kern="1200" dirty="0">
              <a:latin typeface="+mn-lt"/>
            </a:rPr>
            <a:t>If eligible for only Medicare Part A, enter “A”</a:t>
          </a:r>
        </a:p>
      </dsp:txBody>
      <dsp:txXfrm>
        <a:off x="47216" y="1858367"/>
        <a:ext cx="1460846" cy="1589247"/>
      </dsp:txXfrm>
    </dsp:sp>
    <dsp:sp modelId="{7016567D-2825-4F32-98D1-0A754BD51F0A}">
      <dsp:nvSpPr>
        <dsp:cNvPr id="0" name=""/>
        <dsp:cNvSpPr/>
      </dsp:nvSpPr>
      <dsp:spPr>
        <a:xfrm>
          <a:off x="1683858" y="1812918"/>
          <a:ext cx="1551744" cy="1680145"/>
        </a:xfrm>
        <a:prstGeom prst="roundRect">
          <a:avLst>
            <a:gd name="adj" fmla="val 10000"/>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10000"/>
            </a:lnSpc>
            <a:spcBef>
              <a:spcPct val="0"/>
            </a:spcBef>
            <a:spcAft>
              <a:spcPct val="35000"/>
            </a:spcAft>
            <a:buNone/>
          </a:pPr>
          <a:r>
            <a:rPr lang="en-US" sz="1800" kern="1200" dirty="0">
              <a:solidFill>
                <a:schemeClr val="tx1"/>
              </a:solidFill>
              <a:latin typeface="+mn-lt"/>
            </a:rPr>
            <a:t>If eligible for both Part A and Part B, enter “A”</a:t>
          </a:r>
        </a:p>
      </dsp:txBody>
      <dsp:txXfrm>
        <a:off x="1729307" y="1858367"/>
        <a:ext cx="1460846" cy="1589247"/>
      </dsp:txXfrm>
    </dsp:sp>
    <dsp:sp modelId="{56E7B573-8E07-459B-BC95-8E8AEBDD5E6A}">
      <dsp:nvSpPr>
        <dsp:cNvPr id="0" name=""/>
        <dsp:cNvSpPr/>
      </dsp:nvSpPr>
      <dsp:spPr>
        <a:xfrm>
          <a:off x="3365949" y="1812918"/>
          <a:ext cx="1551744" cy="1680145"/>
        </a:xfrm>
        <a:prstGeom prst="roundRect">
          <a:avLst>
            <a:gd name="adj" fmla="val 10000"/>
          </a:avLst>
        </a:prstGeom>
        <a:solidFill>
          <a:srgbClr val="0042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10000"/>
            </a:lnSpc>
            <a:spcBef>
              <a:spcPct val="0"/>
            </a:spcBef>
            <a:spcAft>
              <a:spcPct val="35000"/>
            </a:spcAft>
            <a:buNone/>
          </a:pPr>
          <a:r>
            <a:rPr lang="en-US" sz="1800" kern="1200" dirty="0">
              <a:latin typeface="+mn-lt"/>
            </a:rPr>
            <a:t>If eligible for only Medicare Part B, enter “B”</a:t>
          </a:r>
        </a:p>
      </dsp:txBody>
      <dsp:txXfrm>
        <a:off x="3411398" y="1858367"/>
        <a:ext cx="1460846" cy="15892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4D40A-9998-47C4-BF42-8372A5250843}">
      <dsp:nvSpPr>
        <dsp:cNvPr id="0" name=""/>
        <dsp:cNvSpPr/>
      </dsp:nvSpPr>
      <dsp:spPr>
        <a:xfrm>
          <a:off x="0" y="267415"/>
          <a:ext cx="10474734"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70D0B2-6F09-4D20-BEB4-1369BACC8856}">
      <dsp:nvSpPr>
        <dsp:cNvPr id="0" name=""/>
        <dsp:cNvSpPr/>
      </dsp:nvSpPr>
      <dsp:spPr>
        <a:xfrm>
          <a:off x="523736" y="16495"/>
          <a:ext cx="7332313" cy="501840"/>
        </a:xfrm>
        <a:prstGeom prst="roundRect">
          <a:avLst/>
        </a:prstGeom>
        <a:solidFill>
          <a:srgbClr val="44546A"/>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44" tIns="0" rIns="277144" bIns="0" numCol="1" spcCol="1270" anchor="ctr" anchorCtr="0">
          <a:noAutofit/>
        </a:bodyPr>
        <a:lstStyle/>
        <a:p>
          <a:pPr marL="0" lvl="0" indent="0" algn="l" defTabSz="755650">
            <a:lnSpc>
              <a:spcPct val="110000"/>
            </a:lnSpc>
            <a:spcBef>
              <a:spcPct val="0"/>
            </a:spcBef>
            <a:spcAft>
              <a:spcPct val="35000"/>
            </a:spcAft>
            <a:buNone/>
          </a:pPr>
          <a:r>
            <a:rPr lang="en-US" sz="1700" b="1" kern="1200" dirty="0"/>
            <a:t>Col. 1 - In State Paid Medicaid Days</a:t>
          </a:r>
        </a:p>
      </dsp:txBody>
      <dsp:txXfrm>
        <a:off x="548234" y="40993"/>
        <a:ext cx="7283317" cy="452844"/>
      </dsp:txXfrm>
    </dsp:sp>
    <dsp:sp modelId="{63159197-D2C3-498A-A33B-2F19221048E8}">
      <dsp:nvSpPr>
        <dsp:cNvPr id="0" name=""/>
        <dsp:cNvSpPr/>
      </dsp:nvSpPr>
      <dsp:spPr>
        <a:xfrm>
          <a:off x="0" y="1038535"/>
          <a:ext cx="10474734"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D1F17C-8482-4297-823A-2A11E4C7310F}">
      <dsp:nvSpPr>
        <dsp:cNvPr id="0" name=""/>
        <dsp:cNvSpPr/>
      </dsp:nvSpPr>
      <dsp:spPr>
        <a:xfrm>
          <a:off x="523736" y="787615"/>
          <a:ext cx="7332313" cy="501840"/>
        </a:xfrm>
        <a:prstGeom prst="round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44" tIns="0" rIns="277144" bIns="0" numCol="1" spcCol="1270" anchor="ctr" anchorCtr="0">
          <a:noAutofit/>
        </a:bodyPr>
        <a:lstStyle/>
        <a:p>
          <a:pPr marL="0" lvl="0" indent="0" algn="l" defTabSz="755650">
            <a:lnSpc>
              <a:spcPct val="110000"/>
            </a:lnSpc>
            <a:spcBef>
              <a:spcPct val="0"/>
            </a:spcBef>
            <a:spcAft>
              <a:spcPct val="35000"/>
            </a:spcAft>
            <a:buNone/>
          </a:pPr>
          <a:r>
            <a:rPr lang="en-US" sz="1700" b="1" kern="1200" dirty="0">
              <a:solidFill>
                <a:schemeClr val="tx1"/>
              </a:solidFill>
            </a:rPr>
            <a:t>Col. 2 – In State Medicaid Unpaid Eligible Days</a:t>
          </a:r>
        </a:p>
      </dsp:txBody>
      <dsp:txXfrm>
        <a:off x="548234" y="812113"/>
        <a:ext cx="7283317" cy="452844"/>
      </dsp:txXfrm>
    </dsp:sp>
    <dsp:sp modelId="{45AE22C7-CBEB-401B-80BB-2C4200D73102}">
      <dsp:nvSpPr>
        <dsp:cNvPr id="0" name=""/>
        <dsp:cNvSpPr/>
      </dsp:nvSpPr>
      <dsp:spPr>
        <a:xfrm>
          <a:off x="0" y="1809655"/>
          <a:ext cx="10474734"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C0BDCF-A3DC-4919-A924-E0EA350CE7F2}">
      <dsp:nvSpPr>
        <dsp:cNvPr id="0" name=""/>
        <dsp:cNvSpPr/>
      </dsp:nvSpPr>
      <dsp:spPr>
        <a:xfrm>
          <a:off x="523736" y="1558735"/>
          <a:ext cx="7332313" cy="501840"/>
        </a:xfrm>
        <a:prstGeom prst="roundRect">
          <a:avLst/>
        </a:prstGeom>
        <a:solidFill>
          <a:srgbClr val="44546A"/>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44" tIns="0" rIns="277144" bIns="0" numCol="1" spcCol="1270" anchor="ctr" anchorCtr="0">
          <a:noAutofit/>
        </a:bodyPr>
        <a:lstStyle/>
        <a:p>
          <a:pPr marL="0" lvl="0" indent="0" algn="l" defTabSz="755650">
            <a:lnSpc>
              <a:spcPct val="110000"/>
            </a:lnSpc>
            <a:spcBef>
              <a:spcPct val="0"/>
            </a:spcBef>
            <a:spcAft>
              <a:spcPts val="300"/>
            </a:spcAft>
            <a:buNone/>
          </a:pPr>
          <a:r>
            <a:rPr lang="en-US" sz="1700" b="1" kern="1200" dirty="0"/>
            <a:t>Col 3 – Out of State Medicaid Paid Days</a:t>
          </a:r>
        </a:p>
      </dsp:txBody>
      <dsp:txXfrm>
        <a:off x="548234" y="1583233"/>
        <a:ext cx="7283317" cy="452844"/>
      </dsp:txXfrm>
    </dsp:sp>
    <dsp:sp modelId="{A3CCF7BD-547B-4610-8D18-A931288109A1}">
      <dsp:nvSpPr>
        <dsp:cNvPr id="0" name=""/>
        <dsp:cNvSpPr/>
      </dsp:nvSpPr>
      <dsp:spPr>
        <a:xfrm>
          <a:off x="0" y="2580775"/>
          <a:ext cx="10474734"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DA591-6039-4168-92C1-303826FCA7F0}">
      <dsp:nvSpPr>
        <dsp:cNvPr id="0" name=""/>
        <dsp:cNvSpPr/>
      </dsp:nvSpPr>
      <dsp:spPr>
        <a:xfrm>
          <a:off x="523736" y="2329855"/>
          <a:ext cx="7332313" cy="501840"/>
        </a:xfrm>
        <a:prstGeom prst="round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44" tIns="0" rIns="277144" bIns="0" numCol="1" spcCol="1270" anchor="ctr" anchorCtr="0">
          <a:noAutofit/>
        </a:bodyPr>
        <a:lstStyle/>
        <a:p>
          <a:pPr marL="0" lvl="0" indent="0" algn="l" defTabSz="755650">
            <a:lnSpc>
              <a:spcPct val="110000"/>
            </a:lnSpc>
            <a:spcBef>
              <a:spcPct val="0"/>
            </a:spcBef>
            <a:spcAft>
              <a:spcPts val="300"/>
            </a:spcAft>
            <a:buNone/>
          </a:pPr>
          <a:r>
            <a:rPr lang="en-US" sz="1700" b="1" kern="1200" dirty="0">
              <a:solidFill>
                <a:schemeClr val="tx1"/>
              </a:solidFill>
            </a:rPr>
            <a:t>Col 4 – Out of State Medicaid Unpaid Eligible Days</a:t>
          </a:r>
        </a:p>
      </dsp:txBody>
      <dsp:txXfrm>
        <a:off x="548234" y="2354353"/>
        <a:ext cx="7283317" cy="452844"/>
      </dsp:txXfrm>
    </dsp:sp>
    <dsp:sp modelId="{D824C90F-7967-4F46-BF1C-F998CC40717C}">
      <dsp:nvSpPr>
        <dsp:cNvPr id="0" name=""/>
        <dsp:cNvSpPr/>
      </dsp:nvSpPr>
      <dsp:spPr>
        <a:xfrm>
          <a:off x="0" y="3351895"/>
          <a:ext cx="10474734"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B5AD2B-CD16-453F-9D5F-3702A711EB62}">
      <dsp:nvSpPr>
        <dsp:cNvPr id="0" name=""/>
        <dsp:cNvSpPr/>
      </dsp:nvSpPr>
      <dsp:spPr>
        <a:xfrm>
          <a:off x="523736" y="3100975"/>
          <a:ext cx="7332313" cy="501840"/>
        </a:xfrm>
        <a:prstGeom prst="roundRect">
          <a:avLst/>
        </a:prstGeom>
        <a:solidFill>
          <a:srgbClr val="44546A"/>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44" tIns="0" rIns="277144" bIns="0" numCol="1" spcCol="1270" anchor="ctr" anchorCtr="0">
          <a:noAutofit/>
        </a:bodyPr>
        <a:lstStyle/>
        <a:p>
          <a:pPr marL="0" lvl="0" indent="0" algn="l" defTabSz="755650">
            <a:lnSpc>
              <a:spcPct val="110000"/>
            </a:lnSpc>
            <a:spcBef>
              <a:spcPct val="0"/>
            </a:spcBef>
            <a:spcAft>
              <a:spcPts val="300"/>
            </a:spcAft>
            <a:buNone/>
          </a:pPr>
          <a:r>
            <a:rPr lang="en-US" sz="1700" b="1" kern="1200" dirty="0"/>
            <a:t>Col. 5 – Medicaid HMO Paid and Eligible Days (In State and Out of State)</a:t>
          </a:r>
        </a:p>
      </dsp:txBody>
      <dsp:txXfrm>
        <a:off x="548234" y="3125473"/>
        <a:ext cx="7283317" cy="452844"/>
      </dsp:txXfrm>
    </dsp:sp>
    <dsp:sp modelId="{A41F9D68-6545-48F4-AC6F-E8F0DAE62985}">
      <dsp:nvSpPr>
        <dsp:cNvPr id="0" name=""/>
        <dsp:cNvSpPr/>
      </dsp:nvSpPr>
      <dsp:spPr>
        <a:xfrm>
          <a:off x="0" y="4123015"/>
          <a:ext cx="10474734"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100036-9139-4658-9480-D7C7D5C10672}">
      <dsp:nvSpPr>
        <dsp:cNvPr id="0" name=""/>
        <dsp:cNvSpPr/>
      </dsp:nvSpPr>
      <dsp:spPr>
        <a:xfrm>
          <a:off x="523736" y="3872095"/>
          <a:ext cx="7332313" cy="501840"/>
        </a:xfrm>
        <a:prstGeom prst="roundRect">
          <a:avLst/>
        </a:prstGeom>
        <a:solidFill>
          <a:schemeClr val="accent1">
            <a:lumMod val="20000"/>
            <a:lumOff val="80000"/>
          </a:schemeClr>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44" tIns="0" rIns="277144" bIns="0" numCol="1" spcCol="1270" anchor="ctr" anchorCtr="0">
          <a:noAutofit/>
        </a:bodyPr>
        <a:lstStyle/>
        <a:p>
          <a:pPr marL="0" lvl="0" indent="0" algn="l" defTabSz="755650">
            <a:lnSpc>
              <a:spcPct val="110000"/>
            </a:lnSpc>
            <a:spcBef>
              <a:spcPct val="0"/>
            </a:spcBef>
            <a:spcAft>
              <a:spcPts val="300"/>
            </a:spcAft>
            <a:buNone/>
          </a:pPr>
          <a:r>
            <a:rPr lang="en-US" sz="1700" b="1" kern="1200" dirty="0">
              <a:solidFill>
                <a:schemeClr val="tx1"/>
              </a:solidFill>
            </a:rPr>
            <a:t>Col. 6 – Other Medicaid Days (Labor and Delivery)</a:t>
          </a:r>
        </a:p>
      </dsp:txBody>
      <dsp:txXfrm>
        <a:off x="548234" y="3896593"/>
        <a:ext cx="7283317" cy="4528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2FB9C-EAC9-4AE1-80D8-3605662F474A}">
      <dsp:nvSpPr>
        <dsp:cNvPr id="0" name=""/>
        <dsp:cNvSpPr/>
      </dsp:nvSpPr>
      <dsp:spPr>
        <a:xfrm>
          <a:off x="0" y="0"/>
          <a:ext cx="40859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2D26E-DB95-4A93-947A-F54EC4FFC9F9}">
      <dsp:nvSpPr>
        <dsp:cNvPr id="0" name=""/>
        <dsp:cNvSpPr/>
      </dsp:nvSpPr>
      <dsp:spPr>
        <a:xfrm>
          <a:off x="0" y="0"/>
          <a:ext cx="4085995" cy="1149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10000"/>
            </a:lnSpc>
            <a:spcBef>
              <a:spcPct val="0"/>
            </a:spcBef>
            <a:spcAft>
              <a:spcPct val="35000"/>
            </a:spcAft>
            <a:buNone/>
          </a:pPr>
          <a:r>
            <a:rPr lang="en-US" sz="2000" kern="1200" dirty="0"/>
            <a:t>This requirement is for a cost report beginning on or after October 1, 2022</a:t>
          </a:r>
        </a:p>
      </dsp:txBody>
      <dsp:txXfrm>
        <a:off x="0" y="0"/>
        <a:ext cx="4085995" cy="1149746"/>
      </dsp:txXfrm>
    </dsp:sp>
    <dsp:sp modelId="{878A1931-03E5-44EA-BED8-F7EE2AFC7C63}">
      <dsp:nvSpPr>
        <dsp:cNvPr id="0" name=""/>
        <dsp:cNvSpPr/>
      </dsp:nvSpPr>
      <dsp:spPr>
        <a:xfrm>
          <a:off x="0" y="1149746"/>
          <a:ext cx="40859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B80FFE-9450-459E-BD1C-DCECB739E60E}">
      <dsp:nvSpPr>
        <dsp:cNvPr id="0" name=""/>
        <dsp:cNvSpPr/>
      </dsp:nvSpPr>
      <dsp:spPr>
        <a:xfrm>
          <a:off x="0" y="1149746"/>
          <a:ext cx="4085995" cy="1149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10000"/>
            </a:lnSpc>
            <a:spcBef>
              <a:spcPct val="0"/>
            </a:spcBef>
            <a:spcAft>
              <a:spcPct val="35000"/>
            </a:spcAft>
            <a:buNone/>
          </a:pPr>
          <a:r>
            <a:rPr lang="en-US" sz="2000" kern="1200" dirty="0"/>
            <a:t>Complete separate exhibits for inpatient and outpatient bad debt</a:t>
          </a:r>
        </a:p>
      </dsp:txBody>
      <dsp:txXfrm>
        <a:off x="0" y="1149746"/>
        <a:ext cx="4085995" cy="1149746"/>
      </dsp:txXfrm>
    </dsp:sp>
    <dsp:sp modelId="{7BFD430C-9EDA-4887-995F-9348469A6420}">
      <dsp:nvSpPr>
        <dsp:cNvPr id="0" name=""/>
        <dsp:cNvSpPr/>
      </dsp:nvSpPr>
      <dsp:spPr>
        <a:xfrm>
          <a:off x="0" y="2299493"/>
          <a:ext cx="40859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4292D-5698-4D8C-9984-AC00C06FF22E}">
      <dsp:nvSpPr>
        <dsp:cNvPr id="0" name=""/>
        <dsp:cNvSpPr/>
      </dsp:nvSpPr>
      <dsp:spPr>
        <a:xfrm>
          <a:off x="0" y="2299493"/>
          <a:ext cx="4085995" cy="1149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10000"/>
            </a:lnSpc>
            <a:spcBef>
              <a:spcPct val="0"/>
            </a:spcBef>
            <a:spcAft>
              <a:spcPct val="35000"/>
            </a:spcAft>
            <a:buNone/>
          </a:pPr>
          <a:r>
            <a:rPr lang="en-US" sz="2000" kern="1200" dirty="0"/>
            <a:t>A separate exhibit needs to be completed for each CCN</a:t>
          </a:r>
        </a:p>
      </dsp:txBody>
      <dsp:txXfrm>
        <a:off x="0" y="2299493"/>
        <a:ext cx="4085995" cy="1149746"/>
      </dsp:txXfrm>
    </dsp:sp>
    <dsp:sp modelId="{A8DBD209-2020-4BEA-9441-A4E804B9C17F}">
      <dsp:nvSpPr>
        <dsp:cNvPr id="0" name=""/>
        <dsp:cNvSpPr/>
      </dsp:nvSpPr>
      <dsp:spPr>
        <a:xfrm>
          <a:off x="0" y="3449240"/>
          <a:ext cx="40859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A0306-17A3-49FC-9F48-F151EB9B8CAB}">
      <dsp:nvSpPr>
        <dsp:cNvPr id="0" name=""/>
        <dsp:cNvSpPr/>
      </dsp:nvSpPr>
      <dsp:spPr>
        <a:xfrm>
          <a:off x="0" y="3449240"/>
          <a:ext cx="4085995" cy="1149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10000"/>
            </a:lnSpc>
            <a:spcBef>
              <a:spcPct val="0"/>
            </a:spcBef>
            <a:spcAft>
              <a:spcPct val="35000"/>
            </a:spcAft>
            <a:buNone/>
          </a:pPr>
          <a:r>
            <a:rPr lang="en-US" sz="2000" kern="1200" dirty="0"/>
            <a:t>Total dual eligible is the sum of amount in column 24 where column 7 has an entry</a:t>
          </a:r>
        </a:p>
      </dsp:txBody>
      <dsp:txXfrm>
        <a:off x="0" y="3449240"/>
        <a:ext cx="4085995" cy="11497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B7E3B-BE64-4AA7-85AB-D7AAEDA48894}">
      <dsp:nvSpPr>
        <dsp:cNvPr id="0" name=""/>
        <dsp:cNvSpPr/>
      </dsp:nvSpPr>
      <dsp:spPr>
        <a:xfrm>
          <a:off x="0" y="155"/>
          <a:ext cx="10793917" cy="602288"/>
        </a:xfrm>
        <a:prstGeom prst="roundRect">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10000"/>
            </a:lnSpc>
            <a:spcBef>
              <a:spcPct val="0"/>
            </a:spcBef>
            <a:spcAft>
              <a:spcPct val="35000"/>
            </a:spcAft>
            <a:buNone/>
          </a:pPr>
          <a:r>
            <a:rPr lang="en-US" sz="1600" b="1" kern="1200" dirty="0"/>
            <a:t>Col. 8 </a:t>
          </a:r>
          <a:r>
            <a:rPr lang="en-US" sz="1600" kern="1200" dirty="0"/>
            <a:t>– Enter “Y” if the Medicare beneficiary was not eligible for Medicaid but deemed to be indigent, otherwise enter “N”</a:t>
          </a:r>
        </a:p>
      </dsp:txBody>
      <dsp:txXfrm>
        <a:off x="29401" y="29556"/>
        <a:ext cx="10735115" cy="543486"/>
      </dsp:txXfrm>
    </dsp:sp>
    <dsp:sp modelId="{DD5AD270-8724-4B80-8286-F5C000A1AB54}">
      <dsp:nvSpPr>
        <dsp:cNvPr id="0" name=""/>
        <dsp:cNvSpPr/>
      </dsp:nvSpPr>
      <dsp:spPr>
        <a:xfrm>
          <a:off x="0" y="606745"/>
          <a:ext cx="10793917" cy="690534"/>
        </a:xfrm>
        <a:prstGeom prst="round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10000"/>
            </a:lnSpc>
            <a:spcBef>
              <a:spcPct val="0"/>
            </a:spcBef>
            <a:spcAft>
              <a:spcPct val="35000"/>
            </a:spcAft>
            <a:buNone/>
          </a:pPr>
          <a:r>
            <a:rPr lang="en-US" sz="1600" b="1" kern="1200" dirty="0">
              <a:solidFill>
                <a:schemeClr val="tx1"/>
              </a:solidFill>
            </a:rPr>
            <a:t>Col.10 </a:t>
          </a:r>
          <a:r>
            <a:rPr lang="en-US" sz="1600" kern="1200" dirty="0">
              <a:solidFill>
                <a:schemeClr val="tx1"/>
              </a:solidFill>
            </a:rPr>
            <a:t>– Enter the Medicaid remittance advice date or “AD” (Alternate Documentation) if a Medicaid RA is not used to determine state liability</a:t>
          </a:r>
        </a:p>
      </dsp:txBody>
      <dsp:txXfrm>
        <a:off x="33709" y="640454"/>
        <a:ext cx="10726499" cy="623116"/>
      </dsp:txXfrm>
    </dsp:sp>
    <dsp:sp modelId="{FC426DC6-EB18-44EC-8369-37E0959A33BE}">
      <dsp:nvSpPr>
        <dsp:cNvPr id="0" name=""/>
        <dsp:cNvSpPr/>
      </dsp:nvSpPr>
      <dsp:spPr>
        <a:xfrm>
          <a:off x="0" y="1301580"/>
          <a:ext cx="10793917" cy="521928"/>
        </a:xfrm>
        <a:prstGeom prst="roundRect">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10000"/>
            </a:lnSpc>
            <a:spcBef>
              <a:spcPct val="0"/>
            </a:spcBef>
            <a:spcAft>
              <a:spcPct val="35000"/>
            </a:spcAft>
            <a:buNone/>
          </a:pPr>
          <a:r>
            <a:rPr lang="en-US" sz="1600" b="1" kern="1200" dirty="0"/>
            <a:t>Col. 11 </a:t>
          </a:r>
          <a:r>
            <a:rPr lang="en-US" sz="1600" kern="1200" dirty="0"/>
            <a:t>– Enter the date the remittance advice was received from a secondary payor, if applicable</a:t>
          </a:r>
        </a:p>
      </dsp:txBody>
      <dsp:txXfrm>
        <a:off x="25478" y="1327058"/>
        <a:ext cx="10742961" cy="470972"/>
      </dsp:txXfrm>
    </dsp:sp>
    <dsp:sp modelId="{A0DE2DAE-B4D5-445E-A87E-46FF3F05546C}">
      <dsp:nvSpPr>
        <dsp:cNvPr id="0" name=""/>
        <dsp:cNvSpPr/>
      </dsp:nvSpPr>
      <dsp:spPr>
        <a:xfrm>
          <a:off x="0" y="1827810"/>
          <a:ext cx="10793917" cy="1244831"/>
        </a:xfrm>
        <a:prstGeom prst="round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10000"/>
            </a:lnSpc>
            <a:spcBef>
              <a:spcPct val="0"/>
            </a:spcBef>
            <a:spcAft>
              <a:spcPts val="100"/>
            </a:spcAft>
            <a:buNone/>
          </a:pPr>
          <a:r>
            <a:rPr lang="en-US" sz="1600" b="1" kern="1200" dirty="0">
              <a:solidFill>
                <a:schemeClr val="tx1"/>
              </a:solidFill>
            </a:rPr>
            <a:t>Col. 12 </a:t>
          </a:r>
          <a:r>
            <a:rPr lang="en-US" sz="1600" kern="1200" dirty="0">
              <a:solidFill>
                <a:schemeClr val="tx1"/>
              </a:solidFill>
            </a:rPr>
            <a:t>–Enter the amount of D&amp;C for which the Medicare beneficiary is responsible  </a:t>
          </a:r>
        </a:p>
        <a:p>
          <a:pPr marL="0" lvl="0" indent="0" algn="l" defTabSz="711200">
            <a:lnSpc>
              <a:spcPct val="110000"/>
            </a:lnSpc>
            <a:spcBef>
              <a:spcPct val="0"/>
            </a:spcBef>
            <a:spcAft>
              <a:spcPts val="100"/>
            </a:spcAft>
            <a:buNone/>
          </a:pPr>
          <a:r>
            <a:rPr lang="en-US" sz="1600" kern="1200" dirty="0">
              <a:solidFill>
                <a:schemeClr val="tx1"/>
              </a:solidFill>
            </a:rPr>
            <a:t> - If the beneficiary is a qualified Medicare 	beneficiary, enter “QMB.”  </a:t>
          </a:r>
        </a:p>
        <a:p>
          <a:pPr marL="0" lvl="0" indent="0" algn="l" defTabSz="711200">
            <a:lnSpc>
              <a:spcPct val="110000"/>
            </a:lnSpc>
            <a:spcBef>
              <a:spcPct val="0"/>
            </a:spcBef>
            <a:spcAft>
              <a:spcPts val="100"/>
            </a:spcAft>
            <a:buNone/>
          </a:pPr>
          <a:r>
            <a:rPr lang="en-US" sz="1600" kern="1200" dirty="0">
              <a:solidFill>
                <a:schemeClr val="tx1"/>
              </a:solidFill>
            </a:rPr>
            <a:t> - For dual eligible patients, enter the share of cost (SOC) amount</a:t>
          </a:r>
        </a:p>
        <a:p>
          <a:pPr marL="0" lvl="0" indent="0" algn="l" defTabSz="711200">
            <a:lnSpc>
              <a:spcPct val="90000"/>
            </a:lnSpc>
            <a:spcBef>
              <a:spcPct val="0"/>
            </a:spcBef>
            <a:spcAft>
              <a:spcPct val="35000"/>
            </a:spcAft>
            <a:buNone/>
          </a:pPr>
          <a:r>
            <a:rPr lang="en-US" sz="1600" kern="1200" dirty="0">
              <a:solidFill>
                <a:schemeClr val="tx1"/>
              </a:solidFill>
            </a:rPr>
            <a:t> - If deemed indigent, enter zero</a:t>
          </a:r>
        </a:p>
      </dsp:txBody>
      <dsp:txXfrm>
        <a:off x="60768" y="1888578"/>
        <a:ext cx="10672381" cy="1123295"/>
      </dsp:txXfrm>
    </dsp:sp>
    <dsp:sp modelId="{CB52E605-0657-4207-9772-537AE7A36AEE}">
      <dsp:nvSpPr>
        <dsp:cNvPr id="0" name=""/>
        <dsp:cNvSpPr/>
      </dsp:nvSpPr>
      <dsp:spPr>
        <a:xfrm>
          <a:off x="0" y="3076943"/>
          <a:ext cx="10793917" cy="638944"/>
        </a:xfrm>
        <a:prstGeom prst="roundRect">
          <a:avLst/>
        </a:prstGeom>
        <a:solidFill>
          <a:srgbClr val="0042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10000"/>
            </a:lnSpc>
            <a:spcBef>
              <a:spcPct val="0"/>
            </a:spcBef>
            <a:spcAft>
              <a:spcPct val="35000"/>
            </a:spcAft>
            <a:buNone/>
          </a:pPr>
          <a:r>
            <a:rPr lang="en-US" sz="1600" b="1" i="0" kern="1200" dirty="0">
              <a:solidFill>
                <a:schemeClr val="bg1"/>
              </a:solidFill>
              <a:latin typeface="+mn-lt"/>
            </a:rPr>
            <a:t>Col. 13 </a:t>
          </a:r>
          <a:r>
            <a:rPr lang="en-US" sz="1600" i="0" kern="1200" dirty="0">
              <a:solidFill>
                <a:schemeClr val="bg1"/>
              </a:solidFill>
              <a:latin typeface="+mn-lt"/>
            </a:rPr>
            <a:t>– Enter the date the first bill was sent to the beneficiary or enter “QMB” (</a:t>
          </a:r>
          <a:r>
            <a:rPr lang="en-US" altLang="en-US" sz="1600" i="0" kern="1200" dirty="0">
              <a:solidFill>
                <a:schemeClr val="bg1"/>
              </a:solidFill>
              <a:latin typeface="+mn-lt"/>
            </a:rPr>
            <a:t>qualified Medicare beneficiary)</a:t>
          </a:r>
          <a:endParaRPr lang="en-US" sz="1600" i="0" kern="1200" dirty="0">
            <a:solidFill>
              <a:schemeClr val="bg1"/>
            </a:solidFill>
            <a:latin typeface="+mn-lt"/>
          </a:endParaRPr>
        </a:p>
      </dsp:txBody>
      <dsp:txXfrm>
        <a:off x="31191" y="3108134"/>
        <a:ext cx="10731535" cy="576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77325-4613-404A-B721-9C8D12BEB2FC}">
      <dsp:nvSpPr>
        <dsp:cNvPr id="0" name=""/>
        <dsp:cNvSpPr/>
      </dsp:nvSpPr>
      <dsp:spPr>
        <a:xfrm>
          <a:off x="252978" y="780907"/>
          <a:ext cx="0" cy="347619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21E6C4-FB1A-488A-B186-3B3C200B4475}">
      <dsp:nvSpPr>
        <dsp:cNvPr id="0" name=""/>
        <dsp:cNvSpPr/>
      </dsp:nvSpPr>
      <dsp:spPr>
        <a:xfrm>
          <a:off x="368590" y="1757405"/>
          <a:ext cx="1828286" cy="1564288"/>
        </a:xfrm>
        <a:prstGeom prst="rect">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4B912-F6E7-4985-9F42-F20C9F09EBC4}">
      <dsp:nvSpPr>
        <dsp:cNvPr id="0" name=""/>
        <dsp:cNvSpPr/>
      </dsp:nvSpPr>
      <dsp:spPr>
        <a:xfrm>
          <a:off x="349539" y="2461069"/>
          <a:ext cx="1828286" cy="1796035"/>
        </a:xfrm>
        <a:prstGeom prst="rect">
          <a:avLst/>
        </a:prstGeom>
        <a:noFill/>
        <a:ln>
          <a:noFill/>
        </a:ln>
        <a:effectLst/>
      </dsp:spPr>
      <dsp:style>
        <a:lnRef idx="0">
          <a:scrgbClr r="0" g="0" b="0"/>
        </a:lnRef>
        <a:fillRef idx="0">
          <a:scrgbClr r="0" g="0" b="0"/>
        </a:fillRef>
        <a:effectRef idx="0">
          <a:scrgbClr r="0" g="0" b="0"/>
        </a:effectRef>
        <a:fontRef idx="minor"/>
      </dsp:style>
    </dsp:sp>
    <dsp:sp modelId="{6A21E2AE-18B3-45D7-8983-0E144BFCEAD1}">
      <dsp:nvSpPr>
        <dsp:cNvPr id="0" name=""/>
        <dsp:cNvSpPr/>
      </dsp:nvSpPr>
      <dsp:spPr>
        <a:xfrm>
          <a:off x="3126" y="-137167"/>
          <a:ext cx="2430923" cy="1449906"/>
        </a:xfrm>
        <a:prstGeom prst="rect">
          <a:avLst/>
        </a:prstGeom>
        <a:solidFill>
          <a:srgbClr val="DB651B"/>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110000"/>
            </a:lnSpc>
            <a:spcBef>
              <a:spcPct val="0"/>
            </a:spcBef>
            <a:spcAft>
              <a:spcPts val="600"/>
            </a:spcAft>
            <a:buNone/>
          </a:pPr>
          <a:r>
            <a:rPr lang="en-US" sz="1800" b="1" kern="1200" dirty="0"/>
            <a:t>1. Acute Care Only</a:t>
          </a:r>
        </a:p>
        <a:p>
          <a:pPr marL="0" lvl="0" indent="0" algn="ctr" defTabSz="800100">
            <a:lnSpc>
              <a:spcPct val="110000"/>
            </a:lnSpc>
            <a:spcBef>
              <a:spcPct val="0"/>
            </a:spcBef>
            <a:spcAft>
              <a:spcPct val="35000"/>
            </a:spcAft>
            <a:buNone/>
          </a:pPr>
          <a:r>
            <a:rPr lang="en-US" sz="1800" b="1" kern="1200" dirty="0"/>
            <a:t>(S-10 Pt II)</a:t>
          </a:r>
        </a:p>
      </dsp:txBody>
      <dsp:txXfrm>
        <a:off x="3126" y="-137167"/>
        <a:ext cx="2430923" cy="1449906"/>
      </dsp:txXfrm>
    </dsp:sp>
    <dsp:sp modelId="{F73F5697-9FEE-4FED-B13E-2D834081C7DE}">
      <dsp:nvSpPr>
        <dsp:cNvPr id="0" name=""/>
        <dsp:cNvSpPr/>
      </dsp:nvSpPr>
      <dsp:spPr>
        <a:xfrm>
          <a:off x="3214626" y="780907"/>
          <a:ext cx="0" cy="347619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E557D-9F92-4C67-B419-157EA5015A4B}">
      <dsp:nvSpPr>
        <dsp:cNvPr id="0" name=""/>
        <dsp:cNvSpPr/>
      </dsp:nvSpPr>
      <dsp:spPr>
        <a:xfrm>
          <a:off x="3330238" y="1757405"/>
          <a:ext cx="1828286" cy="1564288"/>
        </a:xfrm>
        <a:prstGeom prst="rect">
          <a:avLst/>
        </a:prstGeom>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D409C-EB34-42F4-B76B-7FC471FB15A3}">
      <dsp:nvSpPr>
        <dsp:cNvPr id="0" name=""/>
        <dsp:cNvSpPr/>
      </dsp:nvSpPr>
      <dsp:spPr>
        <a:xfrm>
          <a:off x="3311187" y="2461069"/>
          <a:ext cx="1828286" cy="1796035"/>
        </a:xfrm>
        <a:prstGeom prst="rect">
          <a:avLst/>
        </a:prstGeom>
        <a:noFill/>
        <a:ln>
          <a:noFill/>
        </a:ln>
        <a:effectLst/>
      </dsp:spPr>
      <dsp:style>
        <a:lnRef idx="0">
          <a:scrgbClr r="0" g="0" b="0"/>
        </a:lnRef>
        <a:fillRef idx="0">
          <a:scrgbClr r="0" g="0" b="0"/>
        </a:fillRef>
        <a:effectRef idx="0">
          <a:scrgbClr r="0" g="0" b="0"/>
        </a:effectRef>
        <a:fontRef idx="minor"/>
      </dsp:style>
    </dsp:sp>
    <dsp:sp modelId="{3CF02EB3-8F1D-4BCC-A2E8-A4DEACFEDEE8}">
      <dsp:nvSpPr>
        <dsp:cNvPr id="0" name=""/>
        <dsp:cNvSpPr/>
      </dsp:nvSpPr>
      <dsp:spPr>
        <a:xfrm>
          <a:off x="2964775" y="-137167"/>
          <a:ext cx="2430923" cy="1449906"/>
        </a:xfrm>
        <a:prstGeom prst="rect">
          <a:avLst/>
        </a:prstGeom>
        <a:solidFill>
          <a:schemeClr val="bg1">
            <a:lumMod val="5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110000"/>
            </a:lnSpc>
            <a:spcBef>
              <a:spcPct val="0"/>
            </a:spcBef>
            <a:spcAft>
              <a:spcPts val="0"/>
            </a:spcAft>
            <a:buNone/>
          </a:pPr>
          <a:r>
            <a:rPr lang="en-US" sz="1800" b="1" kern="1200" dirty="0"/>
            <a:t>2. Charity and Uninsured Discounts are  </a:t>
          </a:r>
        </a:p>
        <a:p>
          <a:pPr marL="0" lvl="0" indent="0" algn="ctr" defTabSz="800100">
            <a:lnSpc>
              <a:spcPct val="110000"/>
            </a:lnSpc>
            <a:spcBef>
              <a:spcPct val="0"/>
            </a:spcBef>
            <a:spcAft>
              <a:spcPts val="600"/>
            </a:spcAft>
            <a:buNone/>
          </a:pPr>
          <a:r>
            <a:rPr lang="en-US" sz="1800" b="1" kern="1200" dirty="0"/>
            <a:t>“Medically Necessary” </a:t>
          </a:r>
        </a:p>
      </dsp:txBody>
      <dsp:txXfrm>
        <a:off x="2964775" y="-137167"/>
        <a:ext cx="2430923" cy="1449906"/>
      </dsp:txXfrm>
    </dsp:sp>
    <dsp:sp modelId="{2D83FFE1-37E2-4BE2-96D7-EBA074CBD3FF}">
      <dsp:nvSpPr>
        <dsp:cNvPr id="0" name=""/>
        <dsp:cNvSpPr/>
      </dsp:nvSpPr>
      <dsp:spPr>
        <a:xfrm>
          <a:off x="6176274" y="780907"/>
          <a:ext cx="0" cy="3476196"/>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69AB2E-3A8B-4C4C-8B00-14913B691490}">
      <dsp:nvSpPr>
        <dsp:cNvPr id="0" name=""/>
        <dsp:cNvSpPr/>
      </dsp:nvSpPr>
      <dsp:spPr>
        <a:xfrm>
          <a:off x="6291886" y="1757405"/>
          <a:ext cx="1828286" cy="1564288"/>
        </a:xfrm>
        <a:prstGeom prst="rect">
          <a:avLst/>
        </a:prstGeom>
        <a:blipFill>
          <a:blip xmlns:r="http://schemas.openxmlformats.org/officeDocument/2006/relationships" r:embed="rId3">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41824-41FC-484D-9FDC-635E118FDCF3}">
      <dsp:nvSpPr>
        <dsp:cNvPr id="0" name=""/>
        <dsp:cNvSpPr/>
      </dsp:nvSpPr>
      <dsp:spPr>
        <a:xfrm>
          <a:off x="6272835" y="2461069"/>
          <a:ext cx="1828286" cy="1796035"/>
        </a:xfrm>
        <a:prstGeom prst="rect">
          <a:avLst/>
        </a:prstGeom>
        <a:noFill/>
        <a:ln>
          <a:noFill/>
        </a:ln>
        <a:effectLst/>
      </dsp:spPr>
      <dsp:style>
        <a:lnRef idx="0">
          <a:scrgbClr r="0" g="0" b="0"/>
        </a:lnRef>
        <a:fillRef idx="0">
          <a:scrgbClr r="0" g="0" b="0"/>
        </a:fillRef>
        <a:effectRef idx="0">
          <a:scrgbClr r="0" g="0" b="0"/>
        </a:effectRef>
        <a:fontRef idx="minor"/>
      </dsp:style>
    </dsp:sp>
    <dsp:sp modelId="{C59DBBD2-818A-4564-B355-0B79DA4714CE}">
      <dsp:nvSpPr>
        <dsp:cNvPr id="0" name=""/>
        <dsp:cNvSpPr/>
      </dsp:nvSpPr>
      <dsp:spPr>
        <a:xfrm>
          <a:off x="5926423" y="-137167"/>
          <a:ext cx="2430923" cy="1449906"/>
        </a:xfrm>
        <a:prstGeom prst="rect">
          <a:avLst/>
        </a:prstGeom>
        <a:solidFill>
          <a:schemeClr val="accent4"/>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110000"/>
            </a:lnSpc>
            <a:spcBef>
              <a:spcPct val="0"/>
            </a:spcBef>
            <a:spcAft>
              <a:spcPts val="600"/>
            </a:spcAft>
            <a:buNone/>
          </a:pPr>
          <a:r>
            <a:rPr lang="en-US" sz="1800" b="1" kern="1200" dirty="0">
              <a:solidFill>
                <a:schemeClr val="tx1"/>
              </a:solidFill>
            </a:rPr>
            <a:t>3. Charity Clarifications</a:t>
          </a:r>
        </a:p>
        <a:p>
          <a:pPr marL="0" lvl="0" indent="0" algn="ctr" defTabSz="800100">
            <a:lnSpc>
              <a:spcPct val="110000"/>
            </a:lnSpc>
            <a:spcBef>
              <a:spcPct val="0"/>
            </a:spcBef>
            <a:spcAft>
              <a:spcPts val="600"/>
            </a:spcAft>
            <a:buNone/>
          </a:pPr>
          <a:r>
            <a:rPr lang="en-US" sz="1800" b="1" kern="1200" dirty="0">
              <a:solidFill>
                <a:schemeClr val="tx1"/>
              </a:solidFill>
            </a:rPr>
            <a:t>- Patient Liabilities  </a:t>
          </a:r>
        </a:p>
        <a:p>
          <a:pPr marL="0" lvl="0" indent="0" algn="ctr" defTabSz="800100">
            <a:lnSpc>
              <a:spcPct val="110000"/>
            </a:lnSpc>
            <a:spcBef>
              <a:spcPct val="0"/>
            </a:spcBef>
            <a:spcAft>
              <a:spcPts val="600"/>
            </a:spcAft>
            <a:buNone/>
          </a:pPr>
          <a:r>
            <a:rPr lang="en-US" sz="1800" b="1" kern="1200" dirty="0">
              <a:solidFill>
                <a:schemeClr val="tx1"/>
              </a:solidFill>
            </a:rPr>
            <a:t>- Inferred Contracts</a:t>
          </a:r>
        </a:p>
      </dsp:txBody>
      <dsp:txXfrm>
        <a:off x="5926423" y="-137167"/>
        <a:ext cx="2430923" cy="1449906"/>
      </dsp:txXfrm>
    </dsp:sp>
    <dsp:sp modelId="{E5F1EDF8-A7D0-4F7F-BF61-93B24069FACF}">
      <dsp:nvSpPr>
        <dsp:cNvPr id="0" name=""/>
        <dsp:cNvSpPr/>
      </dsp:nvSpPr>
      <dsp:spPr>
        <a:xfrm>
          <a:off x="9137923" y="780907"/>
          <a:ext cx="0" cy="3476196"/>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E5F172-DF10-4830-A7A4-EA366E683D0E}">
      <dsp:nvSpPr>
        <dsp:cNvPr id="0" name=""/>
        <dsp:cNvSpPr/>
      </dsp:nvSpPr>
      <dsp:spPr>
        <a:xfrm>
          <a:off x="9199929" y="1846773"/>
          <a:ext cx="1828286" cy="1564288"/>
        </a:xfrm>
        <a:prstGeom prst="rect">
          <a:avLst/>
        </a:prstGeom>
        <a:blipFill>
          <a:blip xmlns:r="http://schemas.openxmlformats.org/officeDocument/2006/relationships" r:embed="rId4">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936C6-6E47-4734-8E09-58EB7D953B46}">
      <dsp:nvSpPr>
        <dsp:cNvPr id="0" name=""/>
        <dsp:cNvSpPr/>
      </dsp:nvSpPr>
      <dsp:spPr>
        <a:xfrm>
          <a:off x="9234484" y="2461069"/>
          <a:ext cx="1828286" cy="1796035"/>
        </a:xfrm>
        <a:prstGeom prst="rect">
          <a:avLst/>
        </a:prstGeom>
        <a:noFill/>
        <a:ln>
          <a:noFill/>
        </a:ln>
        <a:effectLst/>
      </dsp:spPr>
      <dsp:style>
        <a:lnRef idx="0">
          <a:scrgbClr r="0" g="0" b="0"/>
        </a:lnRef>
        <a:fillRef idx="0">
          <a:scrgbClr r="0" g="0" b="0"/>
        </a:fillRef>
        <a:effectRef idx="0">
          <a:scrgbClr r="0" g="0" b="0"/>
        </a:effectRef>
        <a:fontRef idx="minor"/>
      </dsp:style>
    </dsp:sp>
    <dsp:sp modelId="{9959BC60-DEEE-4C4F-BC93-3EBCAEF4DE82}">
      <dsp:nvSpPr>
        <dsp:cNvPr id="0" name=""/>
        <dsp:cNvSpPr/>
      </dsp:nvSpPr>
      <dsp:spPr>
        <a:xfrm>
          <a:off x="8888071" y="-137167"/>
          <a:ext cx="2430923" cy="1449906"/>
        </a:xfrm>
        <a:prstGeom prst="rect">
          <a:avLst/>
        </a:prstGeom>
        <a:solidFill>
          <a:schemeClr val="accent5">
            <a:hueOff val="0"/>
            <a:satOff val="0"/>
            <a:lumOff val="0"/>
            <a:alphaOff val="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110000"/>
            </a:lnSpc>
            <a:spcBef>
              <a:spcPct val="0"/>
            </a:spcBef>
            <a:spcAft>
              <a:spcPts val="600"/>
            </a:spcAft>
            <a:buSzPts val="1400"/>
            <a:buFont typeface="+mj-lt"/>
            <a:buNone/>
          </a:pPr>
          <a:r>
            <a:rPr lang="en-US" sz="1800" b="1" kern="1200" dirty="0"/>
            <a:t>4. New Exhibits</a:t>
          </a:r>
        </a:p>
        <a:p>
          <a:pPr marL="0" lvl="0" indent="0" algn="ctr" defTabSz="800100">
            <a:lnSpc>
              <a:spcPct val="110000"/>
            </a:lnSpc>
            <a:spcBef>
              <a:spcPct val="0"/>
            </a:spcBef>
            <a:spcAft>
              <a:spcPts val="600"/>
            </a:spcAft>
            <a:buSzPts val="1400"/>
            <a:buFont typeface="+mj-lt"/>
            <a:buNone/>
          </a:pPr>
          <a:r>
            <a:rPr lang="en-US" sz="1800" b="1" kern="1200" dirty="0"/>
            <a:t> - 3B  Charity </a:t>
          </a:r>
        </a:p>
        <a:p>
          <a:pPr marL="0" lvl="0" indent="0" algn="ctr" defTabSz="800100">
            <a:lnSpc>
              <a:spcPct val="110000"/>
            </a:lnSpc>
            <a:spcBef>
              <a:spcPct val="0"/>
            </a:spcBef>
            <a:spcAft>
              <a:spcPct val="35000"/>
            </a:spcAft>
            <a:buSzPts val="1400"/>
            <a:buFont typeface="+mj-lt"/>
            <a:buNone/>
          </a:pPr>
          <a:r>
            <a:rPr lang="en-US" sz="1800" b="1" kern="1200" dirty="0"/>
            <a:t> - 3C Bad Debts</a:t>
          </a:r>
        </a:p>
      </dsp:txBody>
      <dsp:txXfrm>
        <a:off x="8888071" y="-137167"/>
        <a:ext cx="2430923" cy="14499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CD0A1-090D-4D56-B871-33DDA4AFD8CD}">
      <dsp:nvSpPr>
        <dsp:cNvPr id="0" name=""/>
        <dsp:cNvSpPr/>
      </dsp:nvSpPr>
      <dsp:spPr>
        <a:xfrm>
          <a:off x="0" y="138"/>
          <a:ext cx="5523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2668A-916D-482F-8743-3C56F1DD4574}">
      <dsp:nvSpPr>
        <dsp:cNvPr id="0" name=""/>
        <dsp:cNvSpPr/>
      </dsp:nvSpPr>
      <dsp:spPr>
        <a:xfrm>
          <a:off x="0" y="138"/>
          <a:ext cx="5523996" cy="691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10000"/>
            </a:lnSpc>
            <a:spcBef>
              <a:spcPct val="0"/>
            </a:spcBef>
            <a:spcAft>
              <a:spcPct val="35000"/>
            </a:spcAft>
            <a:buNone/>
          </a:pPr>
          <a:r>
            <a:rPr lang="en-US" sz="1600" kern="1200" dirty="0"/>
            <a:t>The dates reported in Columns 14 through 17 may be the same date.</a:t>
          </a:r>
        </a:p>
      </dsp:txBody>
      <dsp:txXfrm>
        <a:off x="0" y="138"/>
        <a:ext cx="5523996" cy="691492"/>
      </dsp:txXfrm>
    </dsp:sp>
    <dsp:sp modelId="{BAF0BFB6-BE75-48EA-8D68-56EF437E3F16}">
      <dsp:nvSpPr>
        <dsp:cNvPr id="0" name=""/>
        <dsp:cNvSpPr/>
      </dsp:nvSpPr>
      <dsp:spPr>
        <a:xfrm>
          <a:off x="0" y="691630"/>
          <a:ext cx="5523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27EE6-EAAA-4CA9-AD71-719ACB56541C}">
      <dsp:nvSpPr>
        <dsp:cNvPr id="0" name=""/>
        <dsp:cNvSpPr/>
      </dsp:nvSpPr>
      <dsp:spPr>
        <a:xfrm>
          <a:off x="0" y="691630"/>
          <a:ext cx="5523996" cy="1520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10000"/>
            </a:lnSpc>
            <a:spcBef>
              <a:spcPct val="0"/>
            </a:spcBef>
            <a:spcAft>
              <a:spcPct val="35000"/>
            </a:spcAft>
            <a:buNone/>
          </a:pPr>
          <a:r>
            <a:rPr lang="en-US" sz="1600" b="1" kern="1200" dirty="0"/>
            <a:t>Col. 14 </a:t>
          </a:r>
          <a:r>
            <a:rPr lang="en-US" sz="1600" kern="1200" dirty="0"/>
            <a:t>– Enter the date the beneficiary’s liability was written off the accounts receivable (A/R)</a:t>
          </a:r>
        </a:p>
        <a:p>
          <a:pPr marL="0" lvl="0" indent="0" algn="l" defTabSz="711200">
            <a:lnSpc>
              <a:spcPct val="110000"/>
            </a:lnSpc>
            <a:spcBef>
              <a:spcPct val="0"/>
            </a:spcBef>
            <a:spcAft>
              <a:spcPct val="35000"/>
            </a:spcAft>
            <a:buNone/>
          </a:pPr>
          <a:r>
            <a:rPr lang="en-US" sz="1600" kern="1200" dirty="0"/>
            <a:t>The date may be the same as, or earlier than, the date the account was deemed worthless (written off as a Medicare bad debt)</a:t>
          </a:r>
        </a:p>
      </dsp:txBody>
      <dsp:txXfrm>
        <a:off x="0" y="691630"/>
        <a:ext cx="5523996" cy="1520011"/>
      </dsp:txXfrm>
    </dsp:sp>
    <dsp:sp modelId="{7E50EBA5-38E8-45BD-94ED-4F22354C53B0}">
      <dsp:nvSpPr>
        <dsp:cNvPr id="0" name=""/>
        <dsp:cNvSpPr/>
      </dsp:nvSpPr>
      <dsp:spPr>
        <a:xfrm>
          <a:off x="0" y="2211642"/>
          <a:ext cx="5523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E6C55-B7A2-4066-954E-A421B9887CE8}">
      <dsp:nvSpPr>
        <dsp:cNvPr id="0" name=""/>
        <dsp:cNvSpPr/>
      </dsp:nvSpPr>
      <dsp:spPr>
        <a:xfrm>
          <a:off x="0" y="2211642"/>
          <a:ext cx="5523996" cy="96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10000"/>
            </a:lnSpc>
            <a:spcBef>
              <a:spcPct val="0"/>
            </a:spcBef>
            <a:spcAft>
              <a:spcPct val="35000"/>
            </a:spcAft>
            <a:buNone/>
          </a:pPr>
          <a:r>
            <a:rPr lang="en-US" sz="1600" b="1" kern="1200" dirty="0"/>
            <a:t>Col. 16 </a:t>
          </a:r>
          <a:r>
            <a:rPr lang="en-US" sz="1600" kern="1200" dirty="0"/>
            <a:t>– Enter the date all collection efforts ceased, both internal and external, including efforts to collect from Medicaid and/or from a state for its cost-sharing liability</a:t>
          </a:r>
        </a:p>
      </dsp:txBody>
      <dsp:txXfrm>
        <a:off x="0" y="2211642"/>
        <a:ext cx="5523996" cy="961953"/>
      </dsp:txXfrm>
    </dsp:sp>
    <dsp:sp modelId="{78BB3C91-2F45-41F1-A8D0-16ECFAED19D8}">
      <dsp:nvSpPr>
        <dsp:cNvPr id="0" name=""/>
        <dsp:cNvSpPr/>
      </dsp:nvSpPr>
      <dsp:spPr>
        <a:xfrm>
          <a:off x="0" y="3173596"/>
          <a:ext cx="5523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1D20A-6E5F-4425-BE4D-B012792330F3}">
      <dsp:nvSpPr>
        <dsp:cNvPr id="0" name=""/>
        <dsp:cNvSpPr/>
      </dsp:nvSpPr>
      <dsp:spPr>
        <a:xfrm>
          <a:off x="0" y="3173596"/>
          <a:ext cx="5523996" cy="182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10000"/>
            </a:lnSpc>
            <a:spcBef>
              <a:spcPct val="0"/>
            </a:spcBef>
            <a:spcAft>
              <a:spcPct val="35000"/>
            </a:spcAft>
            <a:buNone/>
          </a:pPr>
          <a:r>
            <a:rPr lang="en-US" sz="1600" b="1" kern="1200" dirty="0"/>
            <a:t>Col. 17 </a:t>
          </a:r>
          <a:r>
            <a:rPr lang="en-US" sz="1600" kern="1200" dirty="0"/>
            <a:t>– Enter the date the D&amp;C amounts were written off as Medicare bad debt</a:t>
          </a:r>
        </a:p>
        <a:p>
          <a:pPr marL="0" lvl="0" indent="0" algn="l" defTabSz="711200">
            <a:lnSpc>
              <a:spcPct val="110000"/>
            </a:lnSpc>
            <a:spcBef>
              <a:spcPct val="0"/>
            </a:spcBef>
            <a:spcAft>
              <a:spcPct val="35000"/>
            </a:spcAft>
            <a:buNone/>
          </a:pPr>
          <a:r>
            <a:rPr lang="en-US" sz="1600" kern="1200" dirty="0"/>
            <a:t>i.e., the amount must have been written off as a bad debt against the A/R in the provider’s accounting system; all collection efforts, internal and external, ceased; and a Medicare RA was received from the state</a:t>
          </a:r>
        </a:p>
      </dsp:txBody>
      <dsp:txXfrm>
        <a:off x="0" y="3173596"/>
        <a:ext cx="5523996" cy="182463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98789-A9A6-4087-BDFF-B87E3DFEA324}">
      <dsp:nvSpPr>
        <dsp:cNvPr id="0" name=""/>
        <dsp:cNvSpPr/>
      </dsp:nvSpPr>
      <dsp:spPr>
        <a:xfrm>
          <a:off x="0" y="0"/>
          <a:ext cx="3430177" cy="2391272"/>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110000"/>
            </a:lnSpc>
            <a:spcBef>
              <a:spcPct val="0"/>
            </a:spcBef>
            <a:spcAft>
              <a:spcPts val="300"/>
            </a:spcAft>
            <a:buNone/>
          </a:pPr>
          <a:r>
            <a:rPr lang="en-US" sz="1500" b="1" kern="1200" dirty="0"/>
            <a:t>TEFRA Adj Amts and Date </a:t>
          </a:r>
        </a:p>
        <a:p>
          <a:pPr marL="0" lvl="0" indent="0" algn="l" defTabSz="666750">
            <a:lnSpc>
              <a:spcPct val="110000"/>
            </a:lnSpc>
            <a:spcBef>
              <a:spcPct val="0"/>
            </a:spcBef>
            <a:spcAft>
              <a:spcPts val="300"/>
            </a:spcAft>
            <a:buNone/>
          </a:pPr>
          <a:r>
            <a:rPr lang="en-US" sz="1500" b="1" kern="1200" dirty="0"/>
            <a:t>WS S-2 Lines 88 &amp; 89 </a:t>
          </a:r>
        </a:p>
        <a:p>
          <a:pPr marL="0" lvl="0" indent="0" algn="l" defTabSz="666750">
            <a:lnSpc>
              <a:spcPct val="110000"/>
            </a:lnSpc>
            <a:spcBef>
              <a:spcPct val="0"/>
            </a:spcBef>
            <a:spcAft>
              <a:spcPts val="300"/>
            </a:spcAft>
            <a:buNone/>
          </a:pPr>
          <a:r>
            <a:rPr lang="en-US" sz="1500" b="1" kern="1200" dirty="0"/>
            <a:t>WS D-1 Line 55.01</a:t>
          </a:r>
        </a:p>
        <a:p>
          <a:pPr marL="114300" lvl="1" indent="-114300" algn="l" defTabSz="622300">
            <a:lnSpc>
              <a:spcPct val="110000"/>
            </a:lnSpc>
            <a:spcBef>
              <a:spcPct val="0"/>
            </a:spcBef>
            <a:spcAft>
              <a:spcPts val="600"/>
            </a:spcAft>
            <a:buChar char="•"/>
          </a:pPr>
          <a:r>
            <a:rPr lang="en-US" sz="1400" i="1" kern="1200"/>
            <a:t>Comment to CMS </a:t>
          </a:r>
          <a:r>
            <a:rPr lang="en-US" sz="1400" kern="1200"/>
            <a:t>– If applicable and available, the MAC provide the hospital the TEFRA adjustment date  </a:t>
          </a:r>
          <a:endParaRPr lang="en-US" sz="1400" b="1" kern="1200" dirty="0"/>
        </a:p>
      </dsp:txBody>
      <dsp:txXfrm>
        <a:off x="0" y="0"/>
        <a:ext cx="3430177" cy="2391272"/>
      </dsp:txXfrm>
    </dsp:sp>
    <dsp:sp modelId="{6D57659A-25E3-4B68-99A0-99BF6D3F78B4}">
      <dsp:nvSpPr>
        <dsp:cNvPr id="0" name=""/>
        <dsp:cNvSpPr/>
      </dsp:nvSpPr>
      <dsp:spPr>
        <a:xfrm>
          <a:off x="3773195" y="0"/>
          <a:ext cx="3430177" cy="2391272"/>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110000"/>
            </a:lnSpc>
            <a:spcBef>
              <a:spcPct val="0"/>
            </a:spcBef>
            <a:spcAft>
              <a:spcPts val="300"/>
            </a:spcAft>
            <a:buNone/>
          </a:pPr>
          <a:r>
            <a:rPr lang="en-US" sz="1500" b="1" kern="1200"/>
            <a:t>Purch. Admin Services</a:t>
          </a:r>
        </a:p>
        <a:p>
          <a:pPr marL="0" lvl="0" indent="0" algn="l" defTabSz="666750">
            <a:lnSpc>
              <a:spcPct val="110000"/>
            </a:lnSpc>
            <a:spcBef>
              <a:spcPct val="0"/>
            </a:spcBef>
            <a:spcAft>
              <a:spcPct val="35000"/>
            </a:spcAft>
            <a:buNone/>
          </a:pPr>
          <a:r>
            <a:rPr lang="en-US" sz="1500" b="1" kern="1200"/>
            <a:t>WS S-2 Line 123</a:t>
          </a:r>
          <a:endParaRPr lang="en-US" sz="1500" b="1" kern="1200" dirty="0"/>
        </a:p>
        <a:p>
          <a:pPr marL="114300" lvl="1" indent="-114300" algn="l" defTabSz="622300">
            <a:lnSpc>
              <a:spcPct val="110000"/>
            </a:lnSpc>
            <a:spcBef>
              <a:spcPct val="0"/>
            </a:spcBef>
            <a:spcAft>
              <a:spcPts val="600"/>
            </a:spcAft>
            <a:buChar char="•"/>
          </a:pPr>
          <a:r>
            <a:rPr lang="en-US" sz="1400" b="0" i="1" kern="1200" dirty="0"/>
            <a:t>Comment to CMS </a:t>
          </a:r>
          <a:r>
            <a:rPr lang="en-US" sz="1400" b="0" kern="1200" dirty="0"/>
            <a:t>– Do not require hospitals to denote if &gt; 50% of prof. expenses are purchased from an unrelated organization outside the main hospital’s market area </a:t>
          </a:r>
        </a:p>
      </dsp:txBody>
      <dsp:txXfrm>
        <a:off x="3773195" y="0"/>
        <a:ext cx="3430177" cy="2391272"/>
      </dsp:txXfrm>
    </dsp:sp>
    <dsp:sp modelId="{65DE6D6E-D5D6-490E-A1C4-42AC74A3D887}">
      <dsp:nvSpPr>
        <dsp:cNvPr id="0" name=""/>
        <dsp:cNvSpPr/>
      </dsp:nvSpPr>
      <dsp:spPr>
        <a:xfrm>
          <a:off x="7546391" y="0"/>
          <a:ext cx="3430177" cy="2391272"/>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110000"/>
            </a:lnSpc>
            <a:spcBef>
              <a:spcPct val="0"/>
            </a:spcBef>
            <a:spcAft>
              <a:spcPts val="300"/>
            </a:spcAft>
            <a:buNone/>
          </a:pPr>
          <a:r>
            <a:rPr lang="en-US" sz="1500" b="1" kern="1200"/>
            <a:t>COVID-19 Temporary Beds and Days</a:t>
          </a:r>
        </a:p>
        <a:p>
          <a:pPr marL="0" lvl="0" indent="0" algn="l" defTabSz="666750">
            <a:lnSpc>
              <a:spcPct val="110000"/>
            </a:lnSpc>
            <a:spcBef>
              <a:spcPct val="0"/>
            </a:spcBef>
            <a:spcAft>
              <a:spcPts val="300"/>
            </a:spcAft>
            <a:buNone/>
          </a:pPr>
          <a:r>
            <a:rPr lang="en-US" sz="1500" b="1" kern="1200"/>
            <a:t>WS S-3 PT. I Line 34</a:t>
          </a:r>
          <a:endParaRPr lang="en-US" sz="1500" b="1" kern="1200" dirty="0"/>
        </a:p>
        <a:p>
          <a:pPr marL="114300" lvl="1" indent="-114300" algn="l" defTabSz="622300">
            <a:lnSpc>
              <a:spcPct val="110000"/>
            </a:lnSpc>
            <a:spcBef>
              <a:spcPct val="0"/>
            </a:spcBef>
            <a:spcAft>
              <a:spcPts val="600"/>
            </a:spcAft>
            <a:buChar char="•"/>
          </a:pPr>
          <a:r>
            <a:rPr lang="en-US" sz="1400" b="0" kern="1200"/>
            <a:t>Effective for reporting starting March 1, 2020</a:t>
          </a:r>
          <a:endParaRPr lang="en-US" sz="1400" b="0" kern="1200" dirty="0"/>
        </a:p>
        <a:p>
          <a:pPr marL="114300" lvl="1" indent="-114300" algn="l" defTabSz="622300">
            <a:lnSpc>
              <a:spcPct val="110000"/>
            </a:lnSpc>
            <a:spcBef>
              <a:spcPct val="0"/>
            </a:spcBef>
            <a:spcAft>
              <a:spcPts val="600"/>
            </a:spcAft>
            <a:buChar char="•"/>
          </a:pPr>
          <a:r>
            <a:rPr lang="en-US" sz="1400" b="0" kern="1200"/>
            <a:t>COVID-19 temporary bed days available are Excluded from beds on WS E Pt. A, Line 4 – Important for proper Graduate Indirect Medical Education (IME) payments  </a:t>
          </a:r>
          <a:endParaRPr lang="en-US" sz="1400" b="0" kern="1200" dirty="0"/>
        </a:p>
      </dsp:txBody>
      <dsp:txXfrm>
        <a:off x="7546391" y="0"/>
        <a:ext cx="3430177" cy="2391272"/>
      </dsp:txXfrm>
    </dsp:sp>
    <dsp:sp modelId="{C90DDC58-C419-485A-90D1-A3230F5859EA}">
      <dsp:nvSpPr>
        <dsp:cNvPr id="0" name=""/>
        <dsp:cNvSpPr/>
      </dsp:nvSpPr>
      <dsp:spPr>
        <a:xfrm>
          <a:off x="1896648" y="2770536"/>
          <a:ext cx="3430177" cy="205810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110000"/>
            </a:lnSpc>
            <a:spcBef>
              <a:spcPct val="0"/>
            </a:spcBef>
            <a:spcAft>
              <a:spcPts val="300"/>
            </a:spcAft>
            <a:buNone/>
          </a:pPr>
          <a:r>
            <a:rPr lang="en-US" sz="1600" b="1" kern="1200"/>
            <a:t>Medicare Opioid Costs</a:t>
          </a:r>
        </a:p>
        <a:p>
          <a:pPr marL="0" lvl="0" indent="0" algn="l" defTabSz="711200">
            <a:lnSpc>
              <a:spcPct val="110000"/>
            </a:lnSpc>
            <a:spcBef>
              <a:spcPct val="0"/>
            </a:spcBef>
            <a:spcAft>
              <a:spcPts val="300"/>
            </a:spcAft>
            <a:buNone/>
          </a:pPr>
          <a:r>
            <a:rPr lang="en-US" sz="1600" b="1" kern="1200"/>
            <a:t>WS A Line 102</a:t>
          </a:r>
          <a:endParaRPr lang="en-US" sz="1600" b="1" kern="1200" dirty="0"/>
        </a:p>
        <a:p>
          <a:pPr marL="114300" lvl="1" indent="-114300" algn="l" defTabSz="622300">
            <a:lnSpc>
              <a:spcPct val="110000"/>
            </a:lnSpc>
            <a:spcBef>
              <a:spcPct val="0"/>
            </a:spcBef>
            <a:spcAft>
              <a:spcPts val="300"/>
            </a:spcAft>
            <a:buChar char="•"/>
          </a:pPr>
          <a:r>
            <a:rPr lang="en-US" sz="1400" b="0" kern="1200" dirty="0"/>
            <a:t>Cost reporting periods ending on or after January 1, 2022.</a:t>
          </a:r>
        </a:p>
        <a:p>
          <a:pPr marL="114300" lvl="1" indent="-114300" algn="l" defTabSz="622300">
            <a:lnSpc>
              <a:spcPct val="110000"/>
            </a:lnSpc>
            <a:spcBef>
              <a:spcPct val="0"/>
            </a:spcBef>
            <a:spcAft>
              <a:spcPts val="300"/>
            </a:spcAft>
            <a:buChar char="•"/>
          </a:pPr>
          <a:r>
            <a:rPr lang="en-US" sz="1400" b="0" kern="1200" dirty="0"/>
            <a:t>CMS Pub. 100-02, Medicare Benefit Policy Manual, chapter 17</a:t>
          </a:r>
        </a:p>
      </dsp:txBody>
      <dsp:txXfrm>
        <a:off x="1896648" y="2770536"/>
        <a:ext cx="3430177" cy="2058106"/>
      </dsp:txXfrm>
    </dsp:sp>
    <dsp:sp modelId="{D2F64562-8C24-47AA-ACAF-D0BC0F9B1E87}">
      <dsp:nvSpPr>
        <dsp:cNvPr id="0" name=""/>
        <dsp:cNvSpPr/>
      </dsp:nvSpPr>
      <dsp:spPr>
        <a:xfrm>
          <a:off x="5669843" y="2770536"/>
          <a:ext cx="3430177" cy="205810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110000"/>
            </a:lnSpc>
            <a:spcBef>
              <a:spcPct val="0"/>
            </a:spcBef>
            <a:spcAft>
              <a:spcPts val="300"/>
            </a:spcAft>
            <a:buNone/>
          </a:pPr>
          <a:r>
            <a:rPr lang="en-US" sz="1600" b="1" kern="1200"/>
            <a:t>Outlier Recon. Tentative Settlement</a:t>
          </a:r>
        </a:p>
        <a:p>
          <a:pPr marL="0" lvl="0" indent="0" algn="l" defTabSz="711200">
            <a:lnSpc>
              <a:spcPct val="110000"/>
            </a:lnSpc>
            <a:spcBef>
              <a:spcPct val="0"/>
            </a:spcBef>
            <a:spcAft>
              <a:spcPts val="300"/>
            </a:spcAft>
            <a:buNone/>
          </a:pPr>
          <a:r>
            <a:rPr lang="en-US" sz="1600" b="1" kern="1200"/>
            <a:t>WS E-5</a:t>
          </a:r>
          <a:endParaRPr lang="en-US" sz="1600" b="1" kern="1200" dirty="0"/>
        </a:p>
        <a:p>
          <a:pPr marL="114300" lvl="1" indent="-114300" algn="l" defTabSz="622300">
            <a:lnSpc>
              <a:spcPct val="110000"/>
            </a:lnSpc>
            <a:spcBef>
              <a:spcPct val="0"/>
            </a:spcBef>
            <a:spcAft>
              <a:spcPts val="600"/>
            </a:spcAft>
            <a:buChar char="•"/>
          </a:pPr>
          <a:r>
            <a:rPr lang="en-US" sz="1400" b="0" kern="1200"/>
            <a:t>MAC use only</a:t>
          </a:r>
          <a:endParaRPr lang="en-US" sz="1400" b="0" kern="1200" dirty="0"/>
        </a:p>
        <a:p>
          <a:pPr marL="114300" lvl="1" indent="-114300" algn="l" defTabSz="622300">
            <a:lnSpc>
              <a:spcPct val="110000"/>
            </a:lnSpc>
            <a:spcBef>
              <a:spcPct val="0"/>
            </a:spcBef>
            <a:spcAft>
              <a:spcPts val="600"/>
            </a:spcAft>
            <a:buChar char="•"/>
          </a:pPr>
          <a:r>
            <a:rPr lang="en-US" sz="1400" b="0" kern="1200"/>
            <a:t>Cost reporting periods beginning on or after October 1, 2020.</a:t>
          </a:r>
          <a:endParaRPr lang="en-US" sz="1400" b="0" kern="1200" dirty="0"/>
        </a:p>
      </dsp:txBody>
      <dsp:txXfrm>
        <a:off x="5669843" y="2770536"/>
        <a:ext cx="3430177" cy="2058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248FF-947D-4471-B091-1AB986F1C7B4}">
      <dsp:nvSpPr>
        <dsp:cNvPr id="0" name=""/>
        <dsp:cNvSpPr/>
      </dsp:nvSpPr>
      <dsp:spPr>
        <a:xfrm rot="1259869">
          <a:off x="4743816" y="2313032"/>
          <a:ext cx="1459876" cy="34672"/>
        </a:xfrm>
        <a:custGeom>
          <a:avLst/>
          <a:gdLst/>
          <a:ahLst/>
          <a:cxnLst/>
          <a:rect l="0" t="0" r="0" b="0"/>
          <a:pathLst>
            <a:path>
              <a:moveTo>
                <a:pt x="0" y="17336"/>
              </a:moveTo>
              <a:lnTo>
                <a:pt x="1459876" y="17336"/>
              </a:lnTo>
            </a:path>
          </a:pathLst>
        </a:custGeom>
        <a:noFill/>
        <a:ln w="12700" cap="flat" cmpd="sng" algn="ctr">
          <a:solidFill>
            <a:srgbClr val="44546A"/>
          </a:solidFill>
          <a:prstDash val="solid"/>
          <a:miter lim="800000"/>
        </a:ln>
        <a:effectLst/>
      </dsp:spPr>
      <dsp:style>
        <a:lnRef idx="2">
          <a:scrgbClr r="0" g="0" b="0"/>
        </a:lnRef>
        <a:fillRef idx="0">
          <a:scrgbClr r="0" g="0" b="0"/>
        </a:fillRef>
        <a:effectRef idx="0">
          <a:scrgbClr r="0" g="0" b="0"/>
        </a:effectRef>
        <a:fontRef idx="minor"/>
      </dsp:style>
    </dsp:sp>
    <dsp:sp modelId="{68FF5BAA-2802-47DF-BB09-1DDFE94B3032}">
      <dsp:nvSpPr>
        <dsp:cNvPr id="0" name=""/>
        <dsp:cNvSpPr/>
      </dsp:nvSpPr>
      <dsp:spPr>
        <a:xfrm rot="20330076">
          <a:off x="4742967" y="1182091"/>
          <a:ext cx="1462282" cy="34672"/>
        </a:xfrm>
        <a:custGeom>
          <a:avLst/>
          <a:gdLst/>
          <a:ahLst/>
          <a:cxnLst/>
          <a:rect l="0" t="0" r="0" b="0"/>
          <a:pathLst>
            <a:path>
              <a:moveTo>
                <a:pt x="0" y="17336"/>
              </a:moveTo>
              <a:lnTo>
                <a:pt x="1462282" y="17336"/>
              </a:lnTo>
            </a:path>
          </a:pathLst>
        </a:custGeom>
        <a:noFill/>
        <a:ln w="12700" cap="flat" cmpd="sng" algn="ctr">
          <a:solidFill>
            <a:srgbClr val="44546A"/>
          </a:solidFill>
          <a:prstDash val="solid"/>
          <a:miter lim="800000"/>
        </a:ln>
        <a:effectLst/>
      </dsp:spPr>
      <dsp:style>
        <a:lnRef idx="2">
          <a:scrgbClr r="0" g="0" b="0"/>
        </a:lnRef>
        <a:fillRef idx="0">
          <a:scrgbClr r="0" g="0" b="0"/>
        </a:fillRef>
        <a:effectRef idx="0">
          <a:scrgbClr r="0" g="0" b="0"/>
        </a:effectRef>
        <a:fontRef idx="minor"/>
      </dsp:style>
    </dsp:sp>
    <dsp:sp modelId="{59C8F4DF-9395-46C5-81AF-A28F4B9638C2}">
      <dsp:nvSpPr>
        <dsp:cNvPr id="0" name=""/>
        <dsp:cNvSpPr/>
      </dsp:nvSpPr>
      <dsp:spPr>
        <a:xfrm>
          <a:off x="2885363" y="645710"/>
          <a:ext cx="2243441" cy="22434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0DEE8-438C-4B7C-9204-6A1EEF66C2C2}">
      <dsp:nvSpPr>
        <dsp:cNvPr id="0" name=""/>
        <dsp:cNvSpPr/>
      </dsp:nvSpPr>
      <dsp:spPr>
        <a:xfrm>
          <a:off x="6110527" y="19402"/>
          <a:ext cx="1346065" cy="1346065"/>
        </a:xfrm>
        <a:prstGeom prst="ellipse">
          <a:avLst/>
        </a:prstGeom>
        <a:solidFill>
          <a:srgbClr val="44546A"/>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10000"/>
            </a:lnSpc>
            <a:spcBef>
              <a:spcPct val="0"/>
            </a:spcBef>
            <a:spcAft>
              <a:spcPct val="35000"/>
            </a:spcAft>
            <a:buNone/>
          </a:pPr>
          <a:r>
            <a:rPr lang="en-US" sz="1600" b="1" kern="1200" dirty="0"/>
            <a:t>Worksheet S-10 Part I</a:t>
          </a:r>
        </a:p>
      </dsp:txBody>
      <dsp:txXfrm>
        <a:off x="6307654" y="216529"/>
        <a:ext cx="951811" cy="951811"/>
      </dsp:txXfrm>
    </dsp:sp>
    <dsp:sp modelId="{6A1210CF-6A6D-4E1B-A88A-3F0C4011EFEE}">
      <dsp:nvSpPr>
        <dsp:cNvPr id="0" name=""/>
        <dsp:cNvSpPr/>
      </dsp:nvSpPr>
      <dsp:spPr>
        <a:xfrm>
          <a:off x="7591199" y="19402"/>
          <a:ext cx="2019097" cy="1346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110000"/>
            </a:lnSpc>
            <a:spcBef>
              <a:spcPct val="0"/>
            </a:spcBef>
            <a:spcAft>
              <a:spcPct val="15000"/>
            </a:spcAft>
            <a:buChar char="•"/>
          </a:pPr>
          <a:r>
            <a:rPr lang="en-US" sz="1400" b="1" kern="1200" dirty="0"/>
            <a:t>Inpatient and outpatient services for the entire hospital complex</a:t>
          </a:r>
        </a:p>
      </dsp:txBody>
      <dsp:txXfrm>
        <a:off x="7591199" y="19402"/>
        <a:ext cx="2019097" cy="1346065"/>
      </dsp:txXfrm>
    </dsp:sp>
    <dsp:sp modelId="{AE333405-C166-4D28-8148-DCDD70108697}">
      <dsp:nvSpPr>
        <dsp:cNvPr id="0" name=""/>
        <dsp:cNvSpPr/>
      </dsp:nvSpPr>
      <dsp:spPr>
        <a:xfrm>
          <a:off x="6110527" y="2160066"/>
          <a:ext cx="1346065" cy="1346065"/>
        </a:xfrm>
        <a:prstGeom prst="ellipse">
          <a:avLst/>
        </a:prstGeom>
        <a:solidFill>
          <a:schemeClr val="accent4">
            <a:hueOff val="0"/>
            <a:satOff val="0"/>
            <a:lumOff val="0"/>
            <a:alphaOff val="0"/>
          </a:schemeClr>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10000"/>
            </a:lnSpc>
            <a:spcBef>
              <a:spcPct val="0"/>
            </a:spcBef>
            <a:spcAft>
              <a:spcPct val="35000"/>
            </a:spcAft>
            <a:buNone/>
          </a:pPr>
          <a:r>
            <a:rPr lang="en-US" sz="1600" b="1" kern="1200" dirty="0">
              <a:solidFill>
                <a:schemeClr val="tx1"/>
              </a:solidFill>
            </a:rPr>
            <a:t>Worksheet S-10 Pt II</a:t>
          </a:r>
        </a:p>
      </dsp:txBody>
      <dsp:txXfrm>
        <a:off x="6307654" y="2357193"/>
        <a:ext cx="951811" cy="951811"/>
      </dsp:txXfrm>
    </dsp:sp>
    <dsp:sp modelId="{5AF59369-11B1-452C-B5B7-3787EA585CC9}">
      <dsp:nvSpPr>
        <dsp:cNvPr id="0" name=""/>
        <dsp:cNvSpPr/>
      </dsp:nvSpPr>
      <dsp:spPr>
        <a:xfrm>
          <a:off x="7591199" y="2160066"/>
          <a:ext cx="2019097" cy="1346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110000"/>
            </a:lnSpc>
            <a:spcBef>
              <a:spcPct val="0"/>
            </a:spcBef>
            <a:spcAft>
              <a:spcPct val="15000"/>
            </a:spcAft>
            <a:buChar char="•"/>
          </a:pPr>
          <a:r>
            <a:rPr lang="en-US" sz="1400" b="1" kern="1200" dirty="0"/>
            <a:t>Inpatient and outpatient services billable under the Hospital CMS Certification Number (CCN)</a:t>
          </a:r>
        </a:p>
      </dsp:txBody>
      <dsp:txXfrm>
        <a:off x="7591199" y="2160066"/>
        <a:ext cx="2019097" cy="1346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94D18-2E23-4E63-9D8C-AE4A2921A200}">
      <dsp:nvSpPr>
        <dsp:cNvPr id="0" name=""/>
        <dsp:cNvSpPr/>
      </dsp:nvSpPr>
      <dsp:spPr>
        <a:xfrm>
          <a:off x="0" y="484831"/>
          <a:ext cx="6945330" cy="1360800"/>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9035" tIns="666496" rIns="539035" bIns="113792" numCol="1" spcCol="1270" anchor="t" anchorCtr="0">
          <a:noAutofit/>
        </a:bodyPr>
        <a:lstStyle/>
        <a:p>
          <a:pPr marL="171450" lvl="1" indent="-171450" algn="l" defTabSz="711200">
            <a:lnSpc>
              <a:spcPct val="120000"/>
            </a:lnSpc>
            <a:spcBef>
              <a:spcPct val="0"/>
            </a:spcBef>
            <a:spcAft>
              <a:spcPts val="300"/>
            </a:spcAft>
            <a:buChar char="•"/>
          </a:pPr>
          <a:r>
            <a:rPr lang="en-US" sz="1600" kern="1200" dirty="0">
              <a:solidFill>
                <a:schemeClr val="tx1"/>
              </a:solidFill>
            </a:rPr>
            <a:t>Enter… total charges, or the portion of total charges for insured patients that were determined uninsured for the entire hospital stay.</a:t>
          </a:r>
        </a:p>
      </dsp:txBody>
      <dsp:txXfrm>
        <a:off x="0" y="484831"/>
        <a:ext cx="6945330" cy="1360800"/>
      </dsp:txXfrm>
    </dsp:sp>
    <dsp:sp modelId="{32AE58C1-A915-4338-A4DD-BB575EBE0A27}">
      <dsp:nvSpPr>
        <dsp:cNvPr id="0" name=""/>
        <dsp:cNvSpPr/>
      </dsp:nvSpPr>
      <dsp:spPr>
        <a:xfrm>
          <a:off x="347266" y="12511"/>
          <a:ext cx="4861731" cy="944640"/>
        </a:xfrm>
        <a:prstGeom prst="roundRect">
          <a:avLst/>
        </a:prstGeom>
        <a:solidFill>
          <a:srgbClr val="44546A"/>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762" tIns="0" rIns="18376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Insured But Uninsured for Hospital Stay </a:t>
          </a:r>
        </a:p>
        <a:p>
          <a:pPr marL="0" lvl="0" indent="0" algn="l" defTabSz="800100">
            <a:lnSpc>
              <a:spcPct val="90000"/>
            </a:lnSpc>
            <a:spcBef>
              <a:spcPct val="0"/>
            </a:spcBef>
            <a:spcAft>
              <a:spcPct val="35000"/>
            </a:spcAft>
            <a:buNone/>
          </a:pPr>
          <a:r>
            <a:rPr lang="en-US" sz="1800" b="1" kern="1200" dirty="0">
              <a:solidFill>
                <a:schemeClr val="bg1"/>
              </a:solidFill>
            </a:rPr>
            <a:t>S-10 Line 20, Col. 1</a:t>
          </a:r>
          <a:endParaRPr lang="en-US" sz="1800" kern="1200" dirty="0">
            <a:solidFill>
              <a:schemeClr val="bg1"/>
            </a:solidFill>
          </a:endParaRPr>
        </a:p>
      </dsp:txBody>
      <dsp:txXfrm>
        <a:off x="393380" y="58625"/>
        <a:ext cx="4769503" cy="852412"/>
      </dsp:txXfrm>
    </dsp:sp>
    <dsp:sp modelId="{4459506F-5FA2-4829-98C9-D73E520FA6A9}">
      <dsp:nvSpPr>
        <dsp:cNvPr id="0" name=""/>
        <dsp:cNvSpPr/>
      </dsp:nvSpPr>
      <dsp:spPr>
        <a:xfrm>
          <a:off x="0" y="2490751"/>
          <a:ext cx="6945330" cy="2721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9035" tIns="666496" rIns="539035" bIns="113792" numCol="1" spcCol="1270" anchor="t" anchorCtr="0">
          <a:noAutofit/>
        </a:bodyPr>
        <a:lstStyle/>
        <a:p>
          <a:pPr marL="171450" lvl="1" indent="-171450" algn="l" defTabSz="711200">
            <a:lnSpc>
              <a:spcPct val="120000"/>
            </a:lnSpc>
            <a:spcBef>
              <a:spcPct val="0"/>
            </a:spcBef>
            <a:spcAft>
              <a:spcPts val="1000"/>
            </a:spcAft>
            <a:buChar char="•"/>
          </a:pPr>
          <a:r>
            <a:rPr lang="en-US" sz="1600" kern="1200" dirty="0">
              <a:solidFill>
                <a:schemeClr val="tx1"/>
              </a:solidFill>
            </a:rPr>
            <a:t>Enter… charges, or the portion of charges, other than D&amp;C amounts that represent the insured patient’s liability for medically necessary hospital services…</a:t>
          </a:r>
        </a:p>
        <a:p>
          <a:pPr marL="171450" lvl="1" indent="-171450" algn="l" defTabSz="711200">
            <a:lnSpc>
              <a:spcPct val="120000"/>
            </a:lnSpc>
            <a:spcBef>
              <a:spcPct val="0"/>
            </a:spcBef>
            <a:spcAft>
              <a:spcPts val="300"/>
            </a:spcAft>
            <a:buChar char="•"/>
          </a:pPr>
          <a:r>
            <a:rPr lang="en-US" sz="1600" kern="1200" dirty="0">
              <a:solidFill>
                <a:schemeClr val="tx1"/>
              </a:solidFill>
            </a:rPr>
            <a:t>These charges include a patient’s liability from a contractual or inferred contractual relationship between a public program or private insurer and the provider.</a:t>
          </a:r>
        </a:p>
      </dsp:txBody>
      <dsp:txXfrm>
        <a:off x="0" y="2490751"/>
        <a:ext cx="6945330" cy="2721600"/>
      </dsp:txXfrm>
    </dsp:sp>
    <dsp:sp modelId="{BD15105E-B6B0-4000-9296-B6B3F092413E}">
      <dsp:nvSpPr>
        <dsp:cNvPr id="0" name=""/>
        <dsp:cNvSpPr/>
      </dsp:nvSpPr>
      <dsp:spPr>
        <a:xfrm>
          <a:off x="318880" y="2000162"/>
          <a:ext cx="4861731" cy="944640"/>
        </a:xfrm>
        <a:prstGeom prst="roundRect">
          <a:avLst/>
        </a:prstGeom>
        <a:solidFill>
          <a:srgbClr val="DB651B"/>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762" tIns="0" rIns="183762" bIns="0" numCol="1" spcCol="1270" anchor="ctr" anchorCtr="0">
          <a:noAutofit/>
        </a:bodyPr>
        <a:lstStyle/>
        <a:p>
          <a:pPr marL="0" lvl="0" indent="0" algn="l" defTabSz="800100">
            <a:lnSpc>
              <a:spcPct val="90000"/>
            </a:lnSpc>
            <a:spcBef>
              <a:spcPct val="0"/>
            </a:spcBef>
            <a:spcAft>
              <a:spcPct val="35000"/>
            </a:spcAft>
            <a:buNone/>
          </a:pPr>
          <a:r>
            <a:rPr lang="en-US" sz="1800" b="1" kern="1200" dirty="0"/>
            <a:t>Charges from Exhausted Benefits </a:t>
          </a:r>
        </a:p>
        <a:p>
          <a:pPr marL="0" lvl="0" indent="0" algn="l" defTabSz="800100">
            <a:lnSpc>
              <a:spcPct val="90000"/>
            </a:lnSpc>
            <a:spcBef>
              <a:spcPct val="0"/>
            </a:spcBef>
            <a:spcAft>
              <a:spcPct val="35000"/>
            </a:spcAft>
            <a:buNone/>
          </a:pPr>
          <a:r>
            <a:rPr lang="en-US" sz="1800" b="1" kern="1200" dirty="0"/>
            <a:t>S-10 Line 20, Col. 2 and Line 25.01 Col. 1</a:t>
          </a:r>
        </a:p>
      </dsp:txBody>
      <dsp:txXfrm>
        <a:off x="364994" y="2046276"/>
        <a:ext cx="4769503" cy="852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BB45C-B760-41B2-A6DF-4EB0309A049C}">
      <dsp:nvSpPr>
        <dsp:cNvPr id="0" name=""/>
        <dsp:cNvSpPr/>
      </dsp:nvSpPr>
      <dsp:spPr>
        <a:xfrm>
          <a:off x="0" y="146430"/>
          <a:ext cx="2712698" cy="663395"/>
        </a:xfrm>
        <a:prstGeom prst="rect">
          <a:avLst/>
        </a:prstGeom>
        <a:solidFill>
          <a:schemeClr val="bg1">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120000"/>
            </a:lnSpc>
            <a:spcBef>
              <a:spcPct val="0"/>
            </a:spcBef>
            <a:spcAft>
              <a:spcPts val="300"/>
            </a:spcAft>
            <a:buNone/>
          </a:pPr>
          <a:r>
            <a:rPr lang="en-US" sz="1600" b="1" kern="1200" dirty="0">
              <a:solidFill>
                <a:schemeClr val="tx1"/>
              </a:solidFill>
            </a:rPr>
            <a:t>Uninsured Charity </a:t>
          </a:r>
        </a:p>
        <a:p>
          <a:pPr marL="0" lvl="0" indent="0" algn="r" defTabSz="711200">
            <a:lnSpc>
              <a:spcPct val="120000"/>
            </a:lnSpc>
            <a:spcBef>
              <a:spcPct val="0"/>
            </a:spcBef>
            <a:spcAft>
              <a:spcPts val="300"/>
            </a:spcAft>
            <a:buNone/>
          </a:pPr>
          <a:r>
            <a:rPr lang="en-US" sz="1600" b="1" kern="1200" dirty="0">
              <a:solidFill>
                <a:schemeClr val="tx1"/>
              </a:solidFill>
            </a:rPr>
            <a:t>WS S-10 Line 20 Col. 1</a:t>
          </a:r>
          <a:endParaRPr lang="en-US" sz="1600" b="1" i="0" kern="1200" dirty="0">
            <a:solidFill>
              <a:schemeClr val="tx1"/>
            </a:solidFill>
          </a:endParaRPr>
        </a:p>
      </dsp:txBody>
      <dsp:txXfrm>
        <a:off x="0" y="146430"/>
        <a:ext cx="2712698" cy="663395"/>
      </dsp:txXfrm>
    </dsp:sp>
    <dsp:sp modelId="{E3E51AA6-4195-4E14-9FBC-A4CCEBC2AF49}">
      <dsp:nvSpPr>
        <dsp:cNvPr id="0" name=""/>
        <dsp:cNvSpPr/>
      </dsp:nvSpPr>
      <dsp:spPr>
        <a:xfrm>
          <a:off x="2712698" y="1312"/>
          <a:ext cx="542539" cy="953631"/>
        </a:xfrm>
        <a:prstGeom prst="leftBrace">
          <a:avLst>
            <a:gd name="adj1" fmla="val 35000"/>
            <a:gd name="adj2" fmla="val 50000"/>
          </a:avLst>
        </a:prstGeom>
        <a:noFill/>
        <a:ln w="22225" cap="flat" cmpd="sng" algn="ctr">
          <a:solidFill>
            <a:srgbClr val="DB651B"/>
          </a:solidFill>
          <a:prstDash val="solid"/>
          <a:miter lim="800000"/>
        </a:ln>
        <a:effectLst/>
      </dsp:spPr>
      <dsp:style>
        <a:lnRef idx="2">
          <a:scrgbClr r="0" g="0" b="0"/>
        </a:lnRef>
        <a:fillRef idx="0">
          <a:scrgbClr r="0" g="0" b="0"/>
        </a:fillRef>
        <a:effectRef idx="0">
          <a:scrgbClr r="0" g="0" b="0"/>
        </a:effectRef>
        <a:fontRef idx="minor"/>
      </dsp:style>
    </dsp:sp>
    <dsp:sp modelId="{F478EFB1-55AE-4E8E-8E85-820C5DEBEFD6}">
      <dsp:nvSpPr>
        <dsp:cNvPr id="0" name=""/>
        <dsp:cNvSpPr/>
      </dsp:nvSpPr>
      <dsp:spPr>
        <a:xfrm>
          <a:off x="3472254" y="1312"/>
          <a:ext cx="7378539" cy="953631"/>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120000"/>
            </a:lnSpc>
            <a:spcBef>
              <a:spcPct val="0"/>
            </a:spcBef>
            <a:spcAft>
              <a:spcPts val="300"/>
            </a:spcAft>
            <a:buChar char="•"/>
          </a:pPr>
          <a:r>
            <a:rPr lang="en-US" sz="1600" kern="1200" dirty="0">
              <a:solidFill>
                <a:schemeClr val="tx1"/>
              </a:solidFill>
            </a:rPr>
            <a:t>Charges, or the portion of total charges, for patients with coverage from an entity/insurer that </a:t>
          </a:r>
          <a:r>
            <a:rPr lang="en-US" sz="1600" b="1" i="1" kern="1200" dirty="0">
              <a:solidFill>
                <a:schemeClr val="tx1"/>
              </a:solidFill>
            </a:rPr>
            <a:t>does not have a contractual or inferred contractual relationship with the provider</a:t>
          </a:r>
          <a:r>
            <a:rPr lang="en-US" sz="1600" b="0" i="0" kern="1200" dirty="0">
              <a:solidFill>
                <a:schemeClr val="tx1"/>
              </a:solidFill>
            </a:rPr>
            <a:t>…</a:t>
          </a:r>
        </a:p>
      </dsp:txBody>
      <dsp:txXfrm>
        <a:off x="3472254" y="1312"/>
        <a:ext cx="7378539" cy="953631"/>
      </dsp:txXfrm>
    </dsp:sp>
    <dsp:sp modelId="{1C325A0F-9911-4657-8793-883E0EFCEACA}">
      <dsp:nvSpPr>
        <dsp:cNvPr id="0" name=""/>
        <dsp:cNvSpPr/>
      </dsp:nvSpPr>
      <dsp:spPr>
        <a:xfrm>
          <a:off x="0" y="1109353"/>
          <a:ext cx="2712698" cy="1256960"/>
        </a:xfrm>
        <a:prstGeom prst="rect">
          <a:avLst/>
        </a:prstGeom>
        <a:solidFill>
          <a:schemeClr val="bg1">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120000"/>
            </a:lnSpc>
            <a:spcBef>
              <a:spcPct val="0"/>
            </a:spcBef>
            <a:spcAft>
              <a:spcPts val="300"/>
            </a:spcAft>
            <a:buNone/>
          </a:pPr>
          <a:r>
            <a:rPr lang="en-US" sz="1600" b="1" kern="1200" dirty="0">
              <a:solidFill>
                <a:schemeClr val="tx1"/>
              </a:solidFill>
            </a:rPr>
            <a:t>Insured Charity </a:t>
          </a:r>
        </a:p>
        <a:p>
          <a:pPr marL="0" lvl="0" indent="0" algn="r" defTabSz="711200">
            <a:lnSpc>
              <a:spcPct val="120000"/>
            </a:lnSpc>
            <a:spcBef>
              <a:spcPct val="0"/>
            </a:spcBef>
            <a:spcAft>
              <a:spcPts val="300"/>
            </a:spcAft>
            <a:buNone/>
          </a:pPr>
          <a:r>
            <a:rPr lang="en-US" sz="1600" b="1" kern="1200" dirty="0">
              <a:solidFill>
                <a:schemeClr val="tx1"/>
              </a:solidFill>
            </a:rPr>
            <a:t>WS S-10 Line 20 Col. 2</a:t>
          </a:r>
        </a:p>
        <a:p>
          <a:pPr marL="0" lvl="0" indent="0" algn="r" defTabSz="711200">
            <a:lnSpc>
              <a:spcPct val="120000"/>
            </a:lnSpc>
            <a:spcBef>
              <a:spcPct val="0"/>
            </a:spcBef>
            <a:spcAft>
              <a:spcPts val="300"/>
            </a:spcAft>
            <a:buNone/>
          </a:pPr>
          <a:r>
            <a:rPr lang="en-US" sz="1600" b="1" kern="1200" dirty="0">
              <a:solidFill>
                <a:schemeClr val="tx1"/>
              </a:solidFill>
            </a:rPr>
            <a:t>WS S-10 Line 25.01 Col. 1 (CCR)</a:t>
          </a:r>
        </a:p>
      </dsp:txBody>
      <dsp:txXfrm>
        <a:off x="0" y="1109353"/>
        <a:ext cx="2712698" cy="1256960"/>
      </dsp:txXfrm>
    </dsp:sp>
    <dsp:sp modelId="{B0F00FF9-BBD7-4D9B-9C24-F2AFB84E86FD}">
      <dsp:nvSpPr>
        <dsp:cNvPr id="0" name=""/>
        <dsp:cNvSpPr/>
      </dsp:nvSpPr>
      <dsp:spPr>
        <a:xfrm>
          <a:off x="2712698" y="971873"/>
          <a:ext cx="542539" cy="1531920"/>
        </a:xfrm>
        <a:prstGeom prst="leftBrace">
          <a:avLst>
            <a:gd name="adj1" fmla="val 35000"/>
            <a:gd name="adj2" fmla="val 50000"/>
          </a:avLst>
        </a:prstGeom>
        <a:noFill/>
        <a:ln w="22225"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4305B1CF-A66F-43EF-8DF9-6921DADE41C3}">
      <dsp:nvSpPr>
        <dsp:cNvPr id="0" name=""/>
        <dsp:cNvSpPr/>
      </dsp:nvSpPr>
      <dsp:spPr>
        <a:xfrm>
          <a:off x="3472254" y="971873"/>
          <a:ext cx="7378539" cy="1531920"/>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120000"/>
            </a:lnSpc>
            <a:spcBef>
              <a:spcPct val="0"/>
            </a:spcBef>
            <a:spcAft>
              <a:spcPts val="300"/>
            </a:spcAft>
            <a:buChar char="•"/>
          </a:pPr>
          <a:r>
            <a:rPr lang="en-US" sz="1600" kern="1200" dirty="0">
              <a:solidFill>
                <a:schemeClr val="tx1"/>
              </a:solidFill>
            </a:rPr>
            <a:t>C</a:t>
          </a:r>
          <a:r>
            <a:rPr lang="en-US" sz="1600" i="0" kern="1200" dirty="0">
              <a:solidFill>
                <a:schemeClr val="tx1"/>
              </a:solidFill>
            </a:rPr>
            <a:t>harges, or the portion of charges, other than D&amp;C amounts that represent the insured patient’s liability for medically necessary hospital services…These charges </a:t>
          </a:r>
          <a:r>
            <a:rPr lang="en-US" sz="1600" b="1" i="1" kern="1200" dirty="0">
              <a:solidFill>
                <a:schemeClr val="tx1"/>
              </a:solidFill>
            </a:rPr>
            <a:t>include a patient’s liability from a contractual or inferred contractual relationship </a:t>
          </a:r>
          <a:r>
            <a:rPr lang="en-US" sz="1600" i="0" kern="1200" dirty="0">
              <a:solidFill>
                <a:schemeClr val="tx1"/>
              </a:solidFill>
            </a:rPr>
            <a:t>between a public program or private insurer and the provider.  </a:t>
          </a:r>
        </a:p>
        <a:p>
          <a:pPr marL="171450" lvl="1" indent="-171450" algn="l" defTabSz="711200">
            <a:lnSpc>
              <a:spcPct val="120000"/>
            </a:lnSpc>
            <a:spcBef>
              <a:spcPct val="0"/>
            </a:spcBef>
            <a:spcAft>
              <a:spcPts val="300"/>
            </a:spcAft>
            <a:buChar char="•"/>
          </a:pPr>
          <a:r>
            <a:rPr lang="en-US" sz="1600" i="0" kern="1200" dirty="0">
              <a:solidFill>
                <a:schemeClr val="tx1"/>
              </a:solidFill>
            </a:rPr>
            <a:t>Includes patient regardless of whether insurer paid in full*.  </a:t>
          </a:r>
        </a:p>
      </dsp:txBody>
      <dsp:txXfrm>
        <a:off x="3472254" y="971873"/>
        <a:ext cx="7378539" cy="1531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54EB4-0536-4482-86BC-672D3E44B617}">
      <dsp:nvSpPr>
        <dsp:cNvPr id="0" name=""/>
        <dsp:cNvSpPr/>
      </dsp:nvSpPr>
      <dsp:spPr>
        <a:xfrm>
          <a:off x="0" y="0"/>
          <a:ext cx="11323406" cy="4428162"/>
        </a:xfrm>
        <a:prstGeom prst="roundRect">
          <a:avLst>
            <a:gd name="adj" fmla="val 8500"/>
          </a:avLst>
        </a:prstGeom>
        <a:solidFill>
          <a:schemeClr val="accent1">
            <a:lumMod val="20000"/>
            <a:lumOff val="80000"/>
          </a:schemeClr>
        </a:solidFill>
        <a:ln w="3175"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733775" numCol="1" spcCol="1270" anchor="t" anchorCtr="0">
          <a:noAutofit/>
        </a:bodyPr>
        <a:lstStyle/>
        <a:p>
          <a:pPr marL="0" lvl="0" indent="0" algn="ctr" defTabSz="1066800">
            <a:lnSpc>
              <a:spcPct val="110000"/>
            </a:lnSpc>
            <a:spcBef>
              <a:spcPct val="0"/>
            </a:spcBef>
            <a:spcAft>
              <a:spcPct val="35000"/>
            </a:spcAft>
            <a:buNone/>
          </a:pPr>
          <a:r>
            <a:rPr lang="en-US" sz="2400" b="1" kern="1200" dirty="0">
              <a:solidFill>
                <a:schemeClr val="tx1"/>
              </a:solidFill>
            </a:rPr>
            <a:t>Bad</a:t>
          </a:r>
          <a:r>
            <a:rPr lang="en-US" sz="2400" b="1" kern="1200" baseline="0" dirty="0">
              <a:solidFill>
                <a:schemeClr val="tx1"/>
              </a:solidFill>
            </a:rPr>
            <a:t> Debt</a:t>
          </a:r>
          <a:endParaRPr lang="en-US" sz="2400" b="1" kern="1200" dirty="0">
            <a:solidFill>
              <a:schemeClr val="tx1"/>
            </a:solidFill>
          </a:endParaRPr>
        </a:p>
      </dsp:txBody>
      <dsp:txXfrm>
        <a:off x="110242" y="110242"/>
        <a:ext cx="11102922" cy="4207678"/>
      </dsp:txXfrm>
    </dsp:sp>
    <dsp:sp modelId="{A86AC0C4-DF10-4497-89A5-59A639C65994}">
      <dsp:nvSpPr>
        <dsp:cNvPr id="0" name=""/>
        <dsp:cNvSpPr/>
      </dsp:nvSpPr>
      <dsp:spPr>
        <a:xfrm>
          <a:off x="256853" y="630212"/>
          <a:ext cx="2657793" cy="3484686"/>
        </a:xfrm>
        <a:prstGeom prst="roundRect">
          <a:avLst>
            <a:gd name="adj" fmla="val 10500"/>
          </a:avLst>
        </a:prstGeom>
        <a:solidFill>
          <a:srgbClr val="004250"/>
        </a:solidFill>
        <a:ln w="3175" cap="flat" cmpd="sng" algn="ctr">
          <a:solidFill>
            <a:srgbClr val="0042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10000"/>
            </a:lnSpc>
            <a:spcBef>
              <a:spcPct val="0"/>
            </a:spcBef>
            <a:spcAft>
              <a:spcPct val="35000"/>
            </a:spcAft>
            <a:buNone/>
          </a:pPr>
          <a:r>
            <a:rPr lang="en-US" sz="2000" b="1" kern="1200" dirty="0">
              <a:solidFill>
                <a:schemeClr val="bg1"/>
              </a:solidFill>
            </a:rPr>
            <a:t>Medicare and Non-Medicare</a:t>
          </a:r>
        </a:p>
      </dsp:txBody>
      <dsp:txXfrm>
        <a:off x="338589" y="711948"/>
        <a:ext cx="2494321" cy="3321214"/>
      </dsp:txXfrm>
    </dsp:sp>
    <dsp:sp modelId="{A7EB8BF4-2505-417D-83A8-C0FFA04EE70A}">
      <dsp:nvSpPr>
        <dsp:cNvPr id="0" name=""/>
        <dsp:cNvSpPr/>
      </dsp:nvSpPr>
      <dsp:spPr>
        <a:xfrm>
          <a:off x="2956612" y="630212"/>
          <a:ext cx="2657793" cy="3484686"/>
        </a:xfrm>
        <a:prstGeom prst="roundRect">
          <a:avLst>
            <a:gd name="adj" fmla="val 10500"/>
          </a:avLst>
        </a:prstGeom>
        <a:solidFill>
          <a:srgbClr val="004250"/>
        </a:solidFill>
        <a:ln w="3175" cap="flat" cmpd="sng" algn="ctr">
          <a:solidFill>
            <a:srgbClr val="0042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10000"/>
            </a:lnSpc>
            <a:spcBef>
              <a:spcPct val="0"/>
            </a:spcBef>
            <a:spcAft>
              <a:spcPct val="35000"/>
            </a:spcAft>
            <a:buNone/>
          </a:pPr>
          <a:r>
            <a:rPr lang="en-US" sz="2000" b="1" kern="1200" dirty="0">
              <a:solidFill>
                <a:schemeClr val="bg1"/>
              </a:solidFill>
            </a:rPr>
            <a:t>Net of all recoveries received during the cost report Year</a:t>
          </a:r>
        </a:p>
      </dsp:txBody>
      <dsp:txXfrm>
        <a:off x="3038348" y="711948"/>
        <a:ext cx="2494321" cy="3321214"/>
      </dsp:txXfrm>
    </dsp:sp>
    <dsp:sp modelId="{ED7E2BBB-8398-423E-8E5C-C13137EE0B1B}">
      <dsp:nvSpPr>
        <dsp:cNvPr id="0" name=""/>
        <dsp:cNvSpPr/>
      </dsp:nvSpPr>
      <dsp:spPr>
        <a:xfrm>
          <a:off x="5656371" y="630212"/>
          <a:ext cx="2657793" cy="3484686"/>
        </a:xfrm>
        <a:prstGeom prst="roundRect">
          <a:avLst>
            <a:gd name="adj" fmla="val 10500"/>
          </a:avLst>
        </a:prstGeom>
        <a:solidFill>
          <a:srgbClr val="004250"/>
        </a:solidFill>
        <a:ln w="3175" cap="flat" cmpd="sng" algn="ctr">
          <a:solidFill>
            <a:srgbClr val="0042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10000"/>
            </a:lnSpc>
            <a:spcBef>
              <a:spcPct val="0"/>
            </a:spcBef>
            <a:spcAft>
              <a:spcPct val="35000"/>
            </a:spcAft>
            <a:buNone/>
          </a:pPr>
          <a:r>
            <a:rPr lang="en-US" sz="2000" b="1" kern="1200" dirty="0">
              <a:solidFill>
                <a:schemeClr val="bg1"/>
              </a:solidFill>
            </a:rPr>
            <a:t>Excludes professional services; amounts reported as charity care; and obligations of insurer</a:t>
          </a:r>
        </a:p>
      </dsp:txBody>
      <dsp:txXfrm>
        <a:off x="5738107" y="711948"/>
        <a:ext cx="2494321" cy="3321214"/>
      </dsp:txXfrm>
    </dsp:sp>
    <dsp:sp modelId="{79A1A04B-C98A-4C60-AB3F-B1B6358ACBF4}">
      <dsp:nvSpPr>
        <dsp:cNvPr id="0" name=""/>
        <dsp:cNvSpPr/>
      </dsp:nvSpPr>
      <dsp:spPr>
        <a:xfrm>
          <a:off x="8356130" y="630212"/>
          <a:ext cx="2657793" cy="3484686"/>
        </a:xfrm>
        <a:prstGeom prst="roundRect">
          <a:avLst>
            <a:gd name="adj" fmla="val 10500"/>
          </a:avLst>
        </a:prstGeom>
        <a:solidFill>
          <a:srgbClr val="DB651B"/>
        </a:solidFill>
        <a:ln w="3175" cap="flat" cmpd="sng" algn="ctr">
          <a:solidFill>
            <a:srgbClr val="0042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10000"/>
            </a:lnSpc>
            <a:spcBef>
              <a:spcPct val="0"/>
            </a:spcBef>
            <a:spcAft>
              <a:spcPts val="600"/>
            </a:spcAft>
            <a:buNone/>
          </a:pPr>
          <a:r>
            <a:rPr lang="en-US" sz="2000" b="1" i="1" kern="1200" dirty="0">
              <a:solidFill>
                <a:schemeClr val="bg1"/>
              </a:solidFill>
            </a:rPr>
            <a:t>CMS Proposed Clarification -</a:t>
          </a:r>
        </a:p>
        <a:p>
          <a:pPr marL="0" lvl="0" indent="0" algn="ctr" defTabSz="889000">
            <a:lnSpc>
              <a:spcPct val="110000"/>
            </a:lnSpc>
            <a:spcBef>
              <a:spcPct val="0"/>
            </a:spcBef>
            <a:spcAft>
              <a:spcPts val="300"/>
            </a:spcAft>
            <a:buNone/>
          </a:pPr>
          <a:r>
            <a:rPr lang="en-US" sz="2000" b="1" kern="1200" dirty="0">
              <a:solidFill>
                <a:schemeClr val="bg1"/>
              </a:solidFill>
            </a:rPr>
            <a:t>Includes Implicit Price Concessions  </a:t>
          </a:r>
        </a:p>
        <a:p>
          <a:pPr marL="0" lvl="0" indent="0" algn="ctr" defTabSz="889000">
            <a:lnSpc>
              <a:spcPct val="110000"/>
            </a:lnSpc>
            <a:spcBef>
              <a:spcPct val="0"/>
            </a:spcBef>
            <a:spcAft>
              <a:spcPct val="35000"/>
            </a:spcAft>
            <a:buNone/>
          </a:pPr>
          <a:r>
            <a:rPr lang="en-US" sz="2000" b="1" kern="1200" dirty="0">
              <a:solidFill>
                <a:schemeClr val="bg1"/>
              </a:solidFill>
            </a:rPr>
            <a:t>(ASC Topic 606 Revenue Recognition)</a:t>
          </a:r>
        </a:p>
      </dsp:txBody>
      <dsp:txXfrm>
        <a:off x="8437866" y="711948"/>
        <a:ext cx="2494321" cy="33212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189D8-FB5A-4912-A75A-0C965C1677A1}">
      <dsp:nvSpPr>
        <dsp:cNvPr id="0" name=""/>
        <dsp:cNvSpPr/>
      </dsp:nvSpPr>
      <dsp:spPr>
        <a:xfrm>
          <a:off x="54" y="24593"/>
          <a:ext cx="5169284" cy="576000"/>
        </a:xfrm>
        <a:prstGeom prst="rect">
          <a:avLst/>
        </a:prstGeom>
        <a:solidFill>
          <a:srgbClr val="0042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110000"/>
            </a:lnSpc>
            <a:spcBef>
              <a:spcPct val="0"/>
            </a:spcBef>
            <a:spcAft>
              <a:spcPts val="300"/>
            </a:spcAft>
            <a:buNone/>
          </a:pPr>
          <a:r>
            <a:rPr lang="en-US" sz="2200" b="1" kern="1200" dirty="0"/>
            <a:t>Charity</a:t>
          </a:r>
          <a:r>
            <a:rPr lang="en-US" sz="2200" b="1" kern="1200" baseline="0" dirty="0"/>
            <a:t> Care (Exhibit B, Col. 6)</a:t>
          </a:r>
          <a:endParaRPr lang="en-US" sz="2200" b="1" kern="1200" dirty="0"/>
        </a:p>
      </dsp:txBody>
      <dsp:txXfrm>
        <a:off x="54" y="24593"/>
        <a:ext cx="5169284" cy="576000"/>
      </dsp:txXfrm>
    </dsp:sp>
    <dsp:sp modelId="{950A65C9-DFD6-46FD-BCC2-CDEF06912CEC}">
      <dsp:nvSpPr>
        <dsp:cNvPr id="0" name=""/>
        <dsp:cNvSpPr/>
      </dsp:nvSpPr>
      <dsp:spPr>
        <a:xfrm>
          <a:off x="54" y="600593"/>
          <a:ext cx="5169284" cy="3842999"/>
        </a:xfrm>
        <a:prstGeom prst="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10000"/>
            </a:lnSpc>
            <a:spcBef>
              <a:spcPct val="0"/>
            </a:spcBef>
            <a:spcAft>
              <a:spcPts val="1000"/>
            </a:spcAft>
            <a:buFontTx/>
            <a:buNone/>
          </a:pPr>
          <a:r>
            <a:rPr lang="en-US" sz="2000" b="1" kern="1200" dirty="0">
              <a:solidFill>
                <a:schemeClr val="tx1"/>
              </a:solidFill>
            </a:rPr>
            <a:t>1 – Patient uninsured</a:t>
          </a:r>
        </a:p>
        <a:p>
          <a:pPr marL="228600" lvl="1" indent="-228600" algn="l" defTabSz="889000">
            <a:lnSpc>
              <a:spcPct val="110000"/>
            </a:lnSpc>
            <a:spcBef>
              <a:spcPct val="0"/>
            </a:spcBef>
            <a:spcAft>
              <a:spcPts val="1000"/>
            </a:spcAft>
            <a:buFontTx/>
            <a:buNone/>
          </a:pPr>
          <a:r>
            <a:rPr lang="en-US" sz="2000" b="1" kern="1200" dirty="0">
              <a:solidFill>
                <a:schemeClr val="tx1"/>
              </a:solidFill>
            </a:rPr>
            <a:t>2 – Patient insured, but not covered:</a:t>
          </a:r>
        </a:p>
        <a:p>
          <a:pPr marL="457200" lvl="2" indent="-228600" algn="l" defTabSz="889000">
            <a:lnSpc>
              <a:spcPct val="110000"/>
            </a:lnSpc>
            <a:spcBef>
              <a:spcPct val="0"/>
            </a:spcBef>
            <a:spcAft>
              <a:spcPts val="1000"/>
            </a:spcAft>
            <a:buFont typeface="Wingdings" panose="05000000000000000000" pitchFamily="2" charset="2"/>
            <a:buChar char="ü"/>
          </a:pPr>
          <a:r>
            <a:rPr lang="en-US" sz="2000" b="1" kern="1200" dirty="0">
              <a:solidFill>
                <a:schemeClr val="tx1"/>
              </a:solidFill>
            </a:rPr>
            <a:t>No Contractual Relationship</a:t>
          </a:r>
        </a:p>
        <a:p>
          <a:pPr marL="457200" lvl="2" indent="-228600" algn="l" defTabSz="889000">
            <a:lnSpc>
              <a:spcPct val="110000"/>
            </a:lnSpc>
            <a:spcBef>
              <a:spcPct val="0"/>
            </a:spcBef>
            <a:spcAft>
              <a:spcPts val="1000"/>
            </a:spcAft>
            <a:buFont typeface="Wingdings" panose="05000000000000000000" pitchFamily="2" charset="2"/>
            <a:buChar char="ü"/>
          </a:pPr>
          <a:r>
            <a:rPr lang="en-US" sz="2000" b="1" kern="1200" dirty="0">
              <a:solidFill>
                <a:schemeClr val="tx1"/>
              </a:solidFill>
            </a:rPr>
            <a:t>Medicaid Not Covered |Exhausted Benefits </a:t>
          </a:r>
        </a:p>
        <a:p>
          <a:pPr marL="457200" lvl="2" indent="-228600" algn="l" defTabSz="889000">
            <a:lnSpc>
              <a:spcPct val="110000"/>
            </a:lnSpc>
            <a:spcBef>
              <a:spcPct val="0"/>
            </a:spcBef>
            <a:spcAft>
              <a:spcPts val="1000"/>
            </a:spcAft>
            <a:buFont typeface="Wingdings" panose="05000000000000000000" pitchFamily="2" charset="2"/>
            <a:buChar char="ü"/>
          </a:pPr>
          <a:r>
            <a:rPr lang="en-US" sz="2000" b="1" kern="1200" dirty="0">
              <a:solidFill>
                <a:schemeClr val="tx1"/>
              </a:solidFill>
            </a:rPr>
            <a:t>Other Payor Not Covered</a:t>
          </a:r>
        </a:p>
        <a:p>
          <a:pPr marL="457200" lvl="2" indent="-228600" algn="l" defTabSz="889000">
            <a:lnSpc>
              <a:spcPct val="110000"/>
            </a:lnSpc>
            <a:spcBef>
              <a:spcPct val="0"/>
            </a:spcBef>
            <a:spcAft>
              <a:spcPts val="1000"/>
            </a:spcAft>
            <a:buFont typeface="Wingdings" panose="05000000000000000000" pitchFamily="2" charset="2"/>
            <a:buChar char="ü"/>
          </a:pPr>
          <a:r>
            <a:rPr lang="en-US" sz="2000" b="1" kern="1200" dirty="0">
              <a:solidFill>
                <a:schemeClr val="tx1"/>
              </a:solidFill>
            </a:rPr>
            <a:t>Other Payor Exhausted benefits  </a:t>
          </a:r>
        </a:p>
        <a:p>
          <a:pPr marL="228600" lvl="1" indent="-228600" algn="l" defTabSz="889000">
            <a:lnSpc>
              <a:spcPct val="110000"/>
            </a:lnSpc>
            <a:spcBef>
              <a:spcPct val="0"/>
            </a:spcBef>
            <a:spcAft>
              <a:spcPts val="1000"/>
            </a:spcAft>
            <a:buFontTx/>
            <a:buNone/>
          </a:pPr>
          <a:r>
            <a:rPr lang="en-US" sz="2000" b="1" kern="1200" dirty="0">
              <a:solidFill>
                <a:schemeClr val="tx1"/>
              </a:solidFill>
            </a:rPr>
            <a:t>3 – Patient insured</a:t>
          </a:r>
        </a:p>
      </dsp:txBody>
      <dsp:txXfrm>
        <a:off x="54" y="600593"/>
        <a:ext cx="5169284" cy="3842999"/>
      </dsp:txXfrm>
    </dsp:sp>
    <dsp:sp modelId="{EAFA01EC-7B85-4A88-8B3C-8925C7C716A2}">
      <dsp:nvSpPr>
        <dsp:cNvPr id="0" name=""/>
        <dsp:cNvSpPr/>
      </dsp:nvSpPr>
      <dsp:spPr>
        <a:xfrm>
          <a:off x="5893038" y="24593"/>
          <a:ext cx="5169284" cy="576000"/>
        </a:xfrm>
        <a:prstGeom prst="rect">
          <a:avLst/>
        </a:prstGeom>
        <a:solidFill>
          <a:srgbClr val="DB651B"/>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110000"/>
            </a:lnSpc>
            <a:spcBef>
              <a:spcPct val="0"/>
            </a:spcBef>
            <a:spcAft>
              <a:spcPts val="1000"/>
            </a:spcAft>
            <a:buFontTx/>
            <a:buNone/>
          </a:pPr>
          <a:r>
            <a:rPr lang="en-US" sz="2200" b="1" kern="1200" dirty="0">
              <a:solidFill>
                <a:schemeClr val="bg1"/>
              </a:solidFill>
            </a:rPr>
            <a:t>Bad Debt (Exhibit C, Col. 6)*</a:t>
          </a:r>
        </a:p>
      </dsp:txBody>
      <dsp:txXfrm>
        <a:off x="5893038" y="24593"/>
        <a:ext cx="5169284" cy="576000"/>
      </dsp:txXfrm>
    </dsp:sp>
    <dsp:sp modelId="{856D3E71-8421-49B5-BE28-4FC86A24CF19}">
      <dsp:nvSpPr>
        <dsp:cNvPr id="0" name=""/>
        <dsp:cNvSpPr/>
      </dsp:nvSpPr>
      <dsp:spPr>
        <a:xfrm>
          <a:off x="5893038" y="600593"/>
          <a:ext cx="5169284" cy="3842999"/>
        </a:xfrm>
        <a:prstGeom prst="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10000"/>
            </a:lnSpc>
            <a:spcBef>
              <a:spcPct val="0"/>
            </a:spcBef>
            <a:spcAft>
              <a:spcPts val="1000"/>
            </a:spcAft>
            <a:buFontTx/>
            <a:buNone/>
          </a:pPr>
          <a:r>
            <a:rPr lang="en-US" sz="2000" b="1" kern="1200" dirty="0">
              <a:solidFill>
                <a:schemeClr val="tx1"/>
              </a:solidFill>
            </a:rPr>
            <a:t>1 – Patient uninsured</a:t>
          </a:r>
        </a:p>
        <a:p>
          <a:pPr marL="228600" lvl="1" indent="-228600" algn="l" defTabSz="889000">
            <a:lnSpc>
              <a:spcPct val="110000"/>
            </a:lnSpc>
            <a:spcBef>
              <a:spcPct val="0"/>
            </a:spcBef>
            <a:spcAft>
              <a:spcPts val="1000"/>
            </a:spcAft>
            <a:buFontTx/>
            <a:buNone/>
          </a:pPr>
          <a:r>
            <a:rPr lang="en-US" sz="2000" b="1" kern="1200" dirty="0">
              <a:solidFill>
                <a:schemeClr val="tx1"/>
              </a:solidFill>
            </a:rPr>
            <a:t>2 – Patient insured, but not covered:</a:t>
          </a:r>
        </a:p>
        <a:p>
          <a:pPr marL="457200" lvl="2" indent="-228600" algn="l" defTabSz="889000">
            <a:lnSpc>
              <a:spcPct val="110000"/>
            </a:lnSpc>
            <a:spcBef>
              <a:spcPct val="0"/>
            </a:spcBef>
            <a:spcAft>
              <a:spcPts val="1000"/>
            </a:spcAft>
            <a:buFont typeface="Wingdings" panose="05000000000000000000" pitchFamily="2" charset="2"/>
            <a:buChar char="ü"/>
          </a:pPr>
          <a:r>
            <a:rPr lang="en-US" sz="2000" b="1" kern="1200" dirty="0">
              <a:solidFill>
                <a:schemeClr val="tx1"/>
              </a:solidFill>
            </a:rPr>
            <a:t>No Contractual Relationship</a:t>
          </a:r>
        </a:p>
        <a:p>
          <a:pPr marL="457200" lvl="2" indent="-228600" algn="l" defTabSz="889000">
            <a:lnSpc>
              <a:spcPct val="110000"/>
            </a:lnSpc>
            <a:spcBef>
              <a:spcPct val="0"/>
            </a:spcBef>
            <a:spcAft>
              <a:spcPts val="1000"/>
            </a:spcAft>
            <a:buFont typeface="Wingdings" panose="05000000000000000000" pitchFamily="2" charset="2"/>
            <a:buChar char="ü"/>
          </a:pPr>
          <a:r>
            <a:rPr lang="en-US" sz="2000" b="1" kern="1200" dirty="0">
              <a:solidFill>
                <a:schemeClr val="tx1"/>
              </a:solidFill>
            </a:rPr>
            <a:t>All Payors Not Covered</a:t>
          </a:r>
        </a:p>
        <a:p>
          <a:pPr marL="457200" lvl="2" indent="-228600" algn="l" defTabSz="889000">
            <a:lnSpc>
              <a:spcPct val="110000"/>
            </a:lnSpc>
            <a:spcBef>
              <a:spcPct val="0"/>
            </a:spcBef>
            <a:spcAft>
              <a:spcPts val="1000"/>
            </a:spcAft>
            <a:buFont typeface="Wingdings" panose="05000000000000000000" pitchFamily="2" charset="2"/>
            <a:buChar char="ü"/>
          </a:pPr>
          <a:r>
            <a:rPr lang="en-US" sz="2000" b="1" kern="1200" dirty="0">
              <a:solidFill>
                <a:schemeClr val="tx1"/>
              </a:solidFill>
            </a:rPr>
            <a:t>All Payors Exhausted benefits </a:t>
          </a:r>
        </a:p>
        <a:p>
          <a:pPr marL="228600" lvl="1" indent="-228600" algn="l" defTabSz="889000">
            <a:lnSpc>
              <a:spcPct val="110000"/>
            </a:lnSpc>
            <a:spcBef>
              <a:spcPct val="0"/>
            </a:spcBef>
            <a:spcAft>
              <a:spcPts val="1000"/>
            </a:spcAft>
            <a:buFontTx/>
            <a:buNone/>
          </a:pPr>
          <a:r>
            <a:rPr lang="en-US" sz="2000" b="1" kern="1200" dirty="0">
              <a:solidFill>
                <a:schemeClr val="tx1"/>
              </a:solidFill>
            </a:rPr>
            <a:t>3 – Patient insured</a:t>
          </a:r>
        </a:p>
      </dsp:txBody>
      <dsp:txXfrm>
        <a:off x="5893038" y="600593"/>
        <a:ext cx="5169284" cy="3842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3E833-0FD3-4264-8344-7A69621A2100}">
      <dsp:nvSpPr>
        <dsp:cNvPr id="0" name=""/>
        <dsp:cNvSpPr/>
      </dsp:nvSpPr>
      <dsp:spPr>
        <a:xfrm rot="5400000">
          <a:off x="-650198" y="654437"/>
          <a:ext cx="4334656" cy="3034259"/>
        </a:xfrm>
        <a:prstGeom prst="chevron">
          <a:avLst/>
        </a:prstGeom>
        <a:solidFill>
          <a:srgbClr val="0042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10000"/>
            </a:lnSpc>
            <a:spcBef>
              <a:spcPct val="0"/>
            </a:spcBef>
            <a:spcAft>
              <a:spcPts val="300"/>
            </a:spcAft>
            <a:buNone/>
          </a:pPr>
          <a:endParaRPr lang="en-US" sz="2200" b="1" kern="1200" dirty="0"/>
        </a:p>
        <a:p>
          <a:pPr marL="0" lvl="0" indent="0" algn="ctr" defTabSz="977900">
            <a:lnSpc>
              <a:spcPct val="110000"/>
            </a:lnSpc>
            <a:spcBef>
              <a:spcPct val="0"/>
            </a:spcBef>
            <a:spcAft>
              <a:spcPts val="300"/>
            </a:spcAft>
            <a:buNone/>
          </a:pPr>
          <a:r>
            <a:rPr lang="en-US" sz="2200" b="1" kern="1200" dirty="0"/>
            <a:t>Primary and Secondary Payors</a:t>
          </a:r>
        </a:p>
        <a:p>
          <a:pPr marL="0" lvl="0" indent="0" algn="ctr" defTabSz="977900">
            <a:lnSpc>
              <a:spcPct val="110000"/>
            </a:lnSpc>
            <a:spcBef>
              <a:spcPct val="0"/>
            </a:spcBef>
            <a:spcAft>
              <a:spcPts val="300"/>
            </a:spcAft>
            <a:buNone/>
          </a:pPr>
          <a:r>
            <a:rPr lang="en-US" sz="2200" b="1" kern="1200" dirty="0"/>
            <a:t>(Cols. 7 &amp; 8)</a:t>
          </a:r>
        </a:p>
      </dsp:txBody>
      <dsp:txXfrm rot="-5400000">
        <a:off x="1" y="1521369"/>
        <a:ext cx="3034259" cy="1300397"/>
      </dsp:txXfrm>
    </dsp:sp>
    <dsp:sp modelId="{0D49F67B-5CC4-415F-A91E-D2F13F74BA5E}">
      <dsp:nvSpPr>
        <dsp:cNvPr id="0" name=""/>
        <dsp:cNvSpPr/>
      </dsp:nvSpPr>
      <dsp:spPr>
        <a:xfrm rot="5400000">
          <a:off x="5690205" y="-2651706"/>
          <a:ext cx="2819008" cy="8130899"/>
        </a:xfrm>
        <a:prstGeom prst="round2Same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10000"/>
            </a:lnSpc>
            <a:spcBef>
              <a:spcPct val="0"/>
            </a:spcBef>
            <a:spcAft>
              <a:spcPts val="1000"/>
            </a:spcAft>
            <a:buFontTx/>
            <a:buNone/>
          </a:pPr>
          <a:r>
            <a:rPr lang="en-US" sz="2000" b="1" kern="1200" dirty="0">
              <a:solidFill>
                <a:schemeClr val="tx1"/>
              </a:solidFill>
            </a:rPr>
            <a:t>Enter the payor regardless of contractual (or inferred contractual) relationship with insurer</a:t>
          </a:r>
        </a:p>
        <a:p>
          <a:pPr marL="228600" lvl="1" indent="-228600" algn="l" defTabSz="889000">
            <a:lnSpc>
              <a:spcPct val="110000"/>
            </a:lnSpc>
            <a:spcBef>
              <a:spcPct val="0"/>
            </a:spcBef>
            <a:spcAft>
              <a:spcPts val="1000"/>
            </a:spcAft>
            <a:buFontTx/>
            <a:buNone/>
          </a:pPr>
          <a:r>
            <a:rPr lang="en-US" sz="2000" b="1" kern="1200" dirty="0">
              <a:solidFill>
                <a:schemeClr val="tx1"/>
              </a:solidFill>
            </a:rPr>
            <a:t>Appears to relate to insurance status on Col. 6, whereby the payor is at the time services were provided</a:t>
          </a:r>
        </a:p>
        <a:p>
          <a:pPr marL="228600" lvl="1" indent="-228600" algn="l" defTabSz="889000">
            <a:lnSpc>
              <a:spcPct val="110000"/>
            </a:lnSpc>
            <a:spcBef>
              <a:spcPct val="0"/>
            </a:spcBef>
            <a:spcAft>
              <a:spcPts val="1000"/>
            </a:spcAft>
            <a:buFontTx/>
            <a:buNone/>
          </a:pPr>
          <a:r>
            <a:rPr lang="en-US" sz="2000" b="1" kern="1200" dirty="0">
              <a:solidFill>
                <a:schemeClr val="tx1"/>
              </a:solidFill>
            </a:rPr>
            <a:t>Issue </a:t>
          </a:r>
          <a:r>
            <a:rPr lang="en-US" sz="2000" b="1" kern="1200" dirty="0">
              <a:solidFill>
                <a:schemeClr val="tx1"/>
              </a:solidFill>
              <a:sym typeface="Wingdings" panose="05000000000000000000" pitchFamily="2" charset="2"/>
            </a:rPr>
            <a:t> </a:t>
          </a:r>
          <a:r>
            <a:rPr lang="en-US" sz="2000" b="1" kern="1200" dirty="0">
              <a:solidFill>
                <a:schemeClr val="tx1"/>
              </a:solidFill>
            </a:rPr>
            <a:t>Payor information may be years old and in different patient accounting system </a:t>
          </a:r>
        </a:p>
      </dsp:txBody>
      <dsp:txXfrm rot="-5400000">
        <a:off x="3034260" y="141852"/>
        <a:ext cx="7993286" cy="25437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0DDCF-03A6-46C6-8E16-3E678190D773}">
      <dsp:nvSpPr>
        <dsp:cNvPr id="0" name=""/>
        <dsp:cNvSpPr/>
      </dsp:nvSpPr>
      <dsp:spPr>
        <a:xfrm>
          <a:off x="3803" y="13796"/>
          <a:ext cx="2717022" cy="1197900"/>
        </a:xfrm>
        <a:prstGeom prst="rect">
          <a:avLst/>
        </a:prstGeom>
        <a:solidFill>
          <a:schemeClr val="accent1">
            <a:lumMod val="20000"/>
            <a:lumOff val="80000"/>
          </a:schemeClr>
        </a:solidFill>
        <a:ln>
          <a:solidFill>
            <a:srgbClr val="004250"/>
          </a:solid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10000"/>
            </a:lnSpc>
            <a:spcBef>
              <a:spcPct val="0"/>
            </a:spcBef>
            <a:spcAft>
              <a:spcPts val="600"/>
            </a:spcAft>
            <a:buNone/>
          </a:pPr>
          <a:r>
            <a:rPr lang="en-US" sz="2000" b="1" kern="1200" dirty="0">
              <a:solidFill>
                <a:schemeClr val="tx1"/>
              </a:solidFill>
            </a:rPr>
            <a:t>Non-Covered Not Allowable</a:t>
          </a:r>
        </a:p>
        <a:p>
          <a:pPr marL="0" lvl="0" indent="0" algn="r" defTabSz="889000">
            <a:lnSpc>
              <a:spcPct val="110000"/>
            </a:lnSpc>
            <a:spcBef>
              <a:spcPct val="0"/>
            </a:spcBef>
            <a:spcAft>
              <a:spcPts val="300"/>
            </a:spcAft>
            <a:buNone/>
          </a:pPr>
          <a:r>
            <a:rPr lang="en-US" sz="2000" b="1" kern="1200" dirty="0">
              <a:solidFill>
                <a:schemeClr val="tx1"/>
              </a:solidFill>
            </a:rPr>
            <a:t>(Col. 14)</a:t>
          </a:r>
        </a:p>
      </dsp:txBody>
      <dsp:txXfrm>
        <a:off x="3803" y="13796"/>
        <a:ext cx="2717022" cy="1197900"/>
      </dsp:txXfrm>
    </dsp:sp>
    <dsp:sp modelId="{28377257-E1DE-4E42-A43B-DBF8461EE6EB}">
      <dsp:nvSpPr>
        <dsp:cNvPr id="0" name=""/>
        <dsp:cNvSpPr/>
      </dsp:nvSpPr>
      <dsp:spPr>
        <a:xfrm>
          <a:off x="2720825" y="13796"/>
          <a:ext cx="477353" cy="1197900"/>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2670F77A-B06A-4221-B54F-42EB32E49CD9}">
      <dsp:nvSpPr>
        <dsp:cNvPr id="0" name=""/>
        <dsp:cNvSpPr/>
      </dsp:nvSpPr>
      <dsp:spPr>
        <a:xfrm>
          <a:off x="3389119" y="13796"/>
          <a:ext cx="6492001" cy="1197900"/>
        </a:xfrm>
        <a:prstGeom prst="rect">
          <a:avLst/>
        </a:prstGeom>
        <a:solidFill>
          <a:schemeClr val="accent1">
            <a:lumMod val="20000"/>
            <a:lumOff val="80000"/>
          </a:schemeClr>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110000"/>
            </a:lnSpc>
            <a:spcBef>
              <a:spcPct val="0"/>
            </a:spcBef>
            <a:spcAft>
              <a:spcPts val="300"/>
            </a:spcAft>
            <a:buChar char="•"/>
          </a:pPr>
          <a:r>
            <a:rPr lang="en-US" sz="1600" b="1" kern="1200" dirty="0">
              <a:solidFill>
                <a:schemeClr val="tx1"/>
              </a:solidFill>
            </a:rPr>
            <a:t>Services not medically necessary and/or not included in the hospital’s written FAP</a:t>
          </a:r>
        </a:p>
        <a:p>
          <a:pPr marL="171450" lvl="1" indent="-171450" algn="l" defTabSz="711200">
            <a:lnSpc>
              <a:spcPct val="110000"/>
            </a:lnSpc>
            <a:spcBef>
              <a:spcPct val="0"/>
            </a:spcBef>
            <a:spcAft>
              <a:spcPts val="300"/>
            </a:spcAft>
            <a:buChar char="•"/>
          </a:pPr>
          <a:r>
            <a:rPr lang="en-US" sz="1600" b="1" kern="1200" dirty="0">
              <a:solidFill>
                <a:schemeClr val="tx1"/>
              </a:solidFill>
            </a:rPr>
            <a:t>If finalized, would create burdensome process to identify these amounts  </a:t>
          </a:r>
        </a:p>
      </dsp:txBody>
      <dsp:txXfrm>
        <a:off x="3389119" y="13796"/>
        <a:ext cx="6492001" cy="1197900"/>
      </dsp:txXfrm>
    </dsp:sp>
    <dsp:sp modelId="{78C6A4BF-0DC7-4CBB-A07B-B10DD04080DC}">
      <dsp:nvSpPr>
        <dsp:cNvPr id="0" name=""/>
        <dsp:cNvSpPr/>
      </dsp:nvSpPr>
      <dsp:spPr>
        <a:xfrm>
          <a:off x="3803" y="1751246"/>
          <a:ext cx="2717022" cy="871200"/>
        </a:xfrm>
        <a:prstGeom prst="rect">
          <a:avLst/>
        </a:prstGeom>
        <a:solidFill>
          <a:srgbClr val="004250"/>
        </a:solidFill>
        <a:ln>
          <a:solidFill>
            <a:srgbClr val="004250"/>
          </a:solid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10000"/>
            </a:lnSpc>
            <a:spcBef>
              <a:spcPct val="0"/>
            </a:spcBef>
            <a:spcAft>
              <a:spcPts val="600"/>
            </a:spcAft>
            <a:buNone/>
          </a:pPr>
          <a:r>
            <a:rPr lang="en-US" sz="2000" b="1" kern="1200" dirty="0">
              <a:solidFill>
                <a:schemeClr val="bg1"/>
              </a:solidFill>
            </a:rPr>
            <a:t>Non-Covered per FAP</a:t>
          </a:r>
        </a:p>
        <a:p>
          <a:pPr marL="0" lvl="0" indent="0" algn="r" defTabSz="889000">
            <a:lnSpc>
              <a:spcPct val="110000"/>
            </a:lnSpc>
            <a:spcBef>
              <a:spcPct val="0"/>
            </a:spcBef>
            <a:spcAft>
              <a:spcPts val="600"/>
            </a:spcAft>
            <a:buNone/>
          </a:pPr>
          <a:r>
            <a:rPr lang="en-US" sz="2000" b="1" kern="1200" dirty="0">
              <a:solidFill>
                <a:schemeClr val="bg1"/>
              </a:solidFill>
            </a:rPr>
            <a:t>(Col. 18)</a:t>
          </a:r>
        </a:p>
      </dsp:txBody>
      <dsp:txXfrm>
        <a:off x="3803" y="1751246"/>
        <a:ext cx="2717022" cy="871200"/>
      </dsp:txXfrm>
    </dsp:sp>
    <dsp:sp modelId="{F6BB7DB9-64DC-4B86-A063-4FA89A26F1F0}">
      <dsp:nvSpPr>
        <dsp:cNvPr id="0" name=""/>
        <dsp:cNvSpPr/>
      </dsp:nvSpPr>
      <dsp:spPr>
        <a:xfrm>
          <a:off x="2720825" y="1370096"/>
          <a:ext cx="477353" cy="1633500"/>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25AAE60A-3FAA-40E0-9B4E-481DBF75CF46}">
      <dsp:nvSpPr>
        <dsp:cNvPr id="0" name=""/>
        <dsp:cNvSpPr/>
      </dsp:nvSpPr>
      <dsp:spPr>
        <a:xfrm>
          <a:off x="3389119" y="1370096"/>
          <a:ext cx="6492001" cy="1633500"/>
        </a:xfrm>
        <a:prstGeom prst="rect">
          <a:avLst/>
        </a:prstGeom>
        <a:solidFill>
          <a:srgbClr val="004250"/>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110000"/>
            </a:lnSpc>
            <a:spcBef>
              <a:spcPct val="0"/>
            </a:spcBef>
            <a:spcAft>
              <a:spcPts val="600"/>
            </a:spcAft>
            <a:buChar char="•"/>
          </a:pPr>
          <a:r>
            <a:rPr lang="en-US" sz="1600" b="1" u="sng" kern="1200" dirty="0"/>
            <a:t>Medicaid </a:t>
          </a:r>
          <a:r>
            <a:rPr lang="en-US" sz="1600" b="1" kern="1200" dirty="0"/>
            <a:t>and other indigent program non-covered services</a:t>
          </a:r>
        </a:p>
        <a:p>
          <a:pPr marL="171450" lvl="1" indent="-171450" algn="l" defTabSz="711200">
            <a:lnSpc>
              <a:spcPct val="110000"/>
            </a:lnSpc>
            <a:spcBef>
              <a:spcPct val="0"/>
            </a:spcBef>
            <a:spcAft>
              <a:spcPts val="600"/>
            </a:spcAft>
            <a:buChar char="•"/>
          </a:pPr>
          <a:r>
            <a:rPr lang="en-US" sz="1600" b="1" u="sng" kern="1200" dirty="0"/>
            <a:t>Medicaid</a:t>
          </a:r>
          <a:r>
            <a:rPr lang="en-US" sz="1600" b="1" kern="1200" dirty="0"/>
            <a:t> and other indigent program non-covered charges from days exceeding LOS limit</a:t>
          </a:r>
        </a:p>
        <a:p>
          <a:pPr marL="171450" lvl="1" indent="-171450" algn="l" defTabSz="711200">
            <a:lnSpc>
              <a:spcPct val="110000"/>
            </a:lnSpc>
            <a:spcBef>
              <a:spcPct val="0"/>
            </a:spcBef>
            <a:spcAft>
              <a:spcPts val="600"/>
            </a:spcAft>
            <a:buChar char="•"/>
          </a:pPr>
          <a:r>
            <a:rPr lang="en-US" sz="1600" b="1" kern="1200" dirty="0"/>
            <a:t>Portion of charges for patients with exhausted benefits </a:t>
          </a:r>
          <a:r>
            <a:rPr lang="en-US" sz="1600" b="1" kern="1200" dirty="0">
              <a:sym typeface="Wingdings" panose="05000000000000000000" pitchFamily="2" charset="2"/>
            </a:rPr>
            <a:t></a:t>
          </a:r>
          <a:r>
            <a:rPr lang="en-US" sz="1600" b="1" u="sng" kern="1200" dirty="0">
              <a:sym typeface="Wingdings" panose="05000000000000000000" pitchFamily="2" charset="2"/>
            </a:rPr>
            <a:t>Does not stipulate Medicaid</a:t>
          </a:r>
          <a:endParaRPr lang="en-US" sz="1600" b="1" kern="1200" dirty="0"/>
        </a:p>
      </dsp:txBody>
      <dsp:txXfrm>
        <a:off x="3389119" y="1370096"/>
        <a:ext cx="6492001" cy="1633500"/>
      </dsp:txXfrm>
    </dsp:sp>
    <dsp:sp modelId="{9507D455-5144-43D0-886B-A7987F6D8267}">
      <dsp:nvSpPr>
        <dsp:cNvPr id="0" name=""/>
        <dsp:cNvSpPr/>
      </dsp:nvSpPr>
      <dsp:spPr>
        <a:xfrm>
          <a:off x="3803" y="3230058"/>
          <a:ext cx="2717022" cy="871200"/>
        </a:xfrm>
        <a:prstGeom prst="rect">
          <a:avLst/>
        </a:prstGeom>
        <a:solidFill>
          <a:srgbClr val="DB651B"/>
        </a:solidFill>
        <a:ln>
          <a:solidFill>
            <a:srgbClr val="004250"/>
          </a:solid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10000"/>
            </a:lnSpc>
            <a:spcBef>
              <a:spcPct val="0"/>
            </a:spcBef>
            <a:spcAft>
              <a:spcPts val="300"/>
            </a:spcAft>
            <a:buNone/>
          </a:pPr>
          <a:r>
            <a:rPr lang="en-US" sz="2000" b="1" kern="1200" dirty="0">
              <a:solidFill>
                <a:schemeClr val="bg1"/>
              </a:solidFill>
            </a:rPr>
            <a:t>Other Allowable</a:t>
          </a:r>
        </a:p>
        <a:p>
          <a:pPr marL="0" lvl="0" indent="0" algn="r" defTabSz="889000">
            <a:lnSpc>
              <a:spcPct val="110000"/>
            </a:lnSpc>
            <a:spcBef>
              <a:spcPct val="0"/>
            </a:spcBef>
            <a:spcAft>
              <a:spcPts val="300"/>
            </a:spcAft>
            <a:buNone/>
          </a:pPr>
          <a:r>
            <a:rPr lang="en-US" sz="2000" b="1" kern="1200" dirty="0">
              <a:solidFill>
                <a:schemeClr val="bg1"/>
              </a:solidFill>
            </a:rPr>
            <a:t> (Col. 19)</a:t>
          </a:r>
        </a:p>
      </dsp:txBody>
      <dsp:txXfrm>
        <a:off x="3803" y="3230058"/>
        <a:ext cx="2717022" cy="871200"/>
      </dsp:txXfrm>
    </dsp:sp>
    <dsp:sp modelId="{71F19496-C662-417B-8B9D-18E5CEBA87DD}">
      <dsp:nvSpPr>
        <dsp:cNvPr id="0" name=""/>
        <dsp:cNvSpPr/>
      </dsp:nvSpPr>
      <dsp:spPr>
        <a:xfrm>
          <a:off x="2720825" y="3161996"/>
          <a:ext cx="477353" cy="1007325"/>
        </a:xfrm>
        <a:prstGeom prst="leftBrace">
          <a:avLst>
            <a:gd name="adj1" fmla="val 35000"/>
            <a:gd name="adj2" fmla="val 50000"/>
          </a:avLst>
        </a:prstGeom>
        <a:noFill/>
        <a:ln w="12700" cap="flat" cmpd="sng" algn="ctr">
          <a:solidFill>
            <a:srgbClr val="004250"/>
          </a:solidFill>
          <a:prstDash val="solid"/>
          <a:miter lim="800000"/>
        </a:ln>
        <a:effectLst/>
      </dsp:spPr>
      <dsp:style>
        <a:lnRef idx="2">
          <a:scrgbClr r="0" g="0" b="0"/>
        </a:lnRef>
        <a:fillRef idx="0">
          <a:scrgbClr r="0" g="0" b="0"/>
        </a:fillRef>
        <a:effectRef idx="0">
          <a:scrgbClr r="0" g="0" b="0"/>
        </a:effectRef>
        <a:fontRef idx="minor"/>
      </dsp:style>
    </dsp:sp>
    <dsp:sp modelId="{ACD358A6-367D-4CD9-B783-07CCE294660B}">
      <dsp:nvSpPr>
        <dsp:cNvPr id="0" name=""/>
        <dsp:cNvSpPr/>
      </dsp:nvSpPr>
      <dsp:spPr>
        <a:xfrm>
          <a:off x="3389119" y="3161996"/>
          <a:ext cx="6492001" cy="1007325"/>
        </a:xfrm>
        <a:prstGeom prst="rect">
          <a:avLst/>
        </a:prstGeom>
        <a:solidFill>
          <a:srgbClr val="DB651B"/>
        </a:solidFill>
        <a:ln w="12700" cap="flat" cmpd="sng" algn="ctr">
          <a:solidFill>
            <a:srgbClr val="004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110000"/>
            </a:lnSpc>
            <a:spcBef>
              <a:spcPct val="0"/>
            </a:spcBef>
            <a:spcAft>
              <a:spcPts val="600"/>
            </a:spcAft>
            <a:buChar char="•"/>
          </a:pPr>
          <a:r>
            <a:rPr lang="en-US" sz="1600" b="1" kern="1200" dirty="0"/>
            <a:t>Other allowable charges per FAP</a:t>
          </a:r>
        </a:p>
        <a:p>
          <a:pPr marL="171450" lvl="1" indent="-171450" algn="l" defTabSz="711200">
            <a:lnSpc>
              <a:spcPct val="110000"/>
            </a:lnSpc>
            <a:spcBef>
              <a:spcPct val="0"/>
            </a:spcBef>
            <a:spcAft>
              <a:spcPts val="600"/>
            </a:spcAft>
            <a:buChar char="•"/>
          </a:pPr>
          <a:r>
            <a:rPr lang="en-US" sz="1600" b="1" i="1" kern="1200" dirty="0"/>
            <a:t>Requested clarification from CMS if other payor non-covered charges can be reported here (if in FAP)</a:t>
          </a:r>
        </a:p>
      </dsp:txBody>
      <dsp:txXfrm>
        <a:off x="3389119" y="3161996"/>
        <a:ext cx="6492001" cy="10073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8D6805-0CDA-42A1-DA80-D19B83234151}"/>
              </a:ext>
            </a:extLst>
          </p:cNvPr>
          <p:cNvSpPr>
            <a:spLocks noGrp="1"/>
          </p:cNvSpPr>
          <p:nvPr>
            <p:ph type="hdr" sz="quarter"/>
          </p:nvPr>
        </p:nvSpPr>
        <p:spPr>
          <a:xfrm>
            <a:off x="0" y="0"/>
            <a:ext cx="3038475" cy="466725"/>
          </a:xfrm>
          <a:prstGeom prst="rect">
            <a:avLst/>
          </a:prstGeom>
        </p:spPr>
        <p:txBody>
          <a:bodyPr vert="horz" lIns="93164" tIns="46582" rIns="93164" bIns="46582"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94110FB7-8869-FA11-68D3-3123CEA1B09F}"/>
              </a:ext>
            </a:extLst>
          </p:cNvPr>
          <p:cNvSpPr>
            <a:spLocks noGrp="1"/>
          </p:cNvSpPr>
          <p:nvPr>
            <p:ph type="dt" idx="1"/>
          </p:nvPr>
        </p:nvSpPr>
        <p:spPr>
          <a:xfrm>
            <a:off x="3970338" y="0"/>
            <a:ext cx="3038475" cy="466725"/>
          </a:xfrm>
          <a:prstGeom prst="rect">
            <a:avLst/>
          </a:prstGeom>
        </p:spPr>
        <p:txBody>
          <a:bodyPr vert="horz" lIns="93164" tIns="46582" rIns="93164" bIns="46582" rtlCol="0"/>
          <a:lstStyle>
            <a:lvl1pPr algn="r" eaLnBrk="1" fontAlgn="auto" hangingPunct="1">
              <a:spcBef>
                <a:spcPts val="0"/>
              </a:spcBef>
              <a:spcAft>
                <a:spcPts val="0"/>
              </a:spcAft>
              <a:defRPr sz="1200">
                <a:latin typeface="+mn-lt"/>
              </a:defRPr>
            </a:lvl1pPr>
          </a:lstStyle>
          <a:p>
            <a:pPr>
              <a:defRPr/>
            </a:pPr>
            <a:fld id="{16165C2A-0962-4012-A531-403E7B22E6EB}" type="datetimeFigureOut">
              <a:rPr lang="en-US"/>
              <a:pPr>
                <a:defRPr/>
              </a:pPr>
              <a:t>11/1/2022</a:t>
            </a:fld>
            <a:endParaRPr lang="en-US" dirty="0"/>
          </a:p>
        </p:txBody>
      </p:sp>
      <p:sp>
        <p:nvSpPr>
          <p:cNvPr id="4" name="Slide Image Placeholder 3">
            <a:extLst>
              <a:ext uri="{FF2B5EF4-FFF2-40B4-BE49-F238E27FC236}">
                <a16:creationId xmlns:a16="http://schemas.microsoft.com/office/drawing/2014/main" id="{4C073DAB-B483-1A0E-05FE-1C8BCAE22BD2}"/>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pPr lvl="0"/>
            <a:endParaRPr lang="en-US" noProof="0" dirty="0"/>
          </a:p>
        </p:txBody>
      </p:sp>
      <p:sp>
        <p:nvSpPr>
          <p:cNvPr id="5" name="Notes Placeholder 4">
            <a:extLst>
              <a:ext uri="{FF2B5EF4-FFF2-40B4-BE49-F238E27FC236}">
                <a16:creationId xmlns:a16="http://schemas.microsoft.com/office/drawing/2014/main" id="{125A25D9-CCB4-6877-C4E5-027E9BD627D4}"/>
              </a:ext>
            </a:extLst>
          </p:cNvPr>
          <p:cNvSpPr>
            <a:spLocks noGrp="1"/>
          </p:cNvSpPr>
          <p:nvPr>
            <p:ph type="body" sz="quarter" idx="3"/>
          </p:nvPr>
        </p:nvSpPr>
        <p:spPr>
          <a:xfrm>
            <a:off x="701675" y="4473575"/>
            <a:ext cx="5607050" cy="3660775"/>
          </a:xfrm>
          <a:prstGeom prst="rect">
            <a:avLst/>
          </a:prstGeom>
        </p:spPr>
        <p:txBody>
          <a:bodyPr vert="horz" lIns="93164" tIns="46582" rIns="93164" bIns="4658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393F099-3374-1201-1A76-DCDB7588B7D0}"/>
              </a:ext>
            </a:extLst>
          </p:cNvPr>
          <p:cNvSpPr>
            <a:spLocks noGrp="1"/>
          </p:cNvSpPr>
          <p:nvPr>
            <p:ph type="ftr" sz="quarter" idx="4"/>
          </p:nvPr>
        </p:nvSpPr>
        <p:spPr>
          <a:xfrm>
            <a:off x="0" y="8829675"/>
            <a:ext cx="3038475" cy="466725"/>
          </a:xfrm>
          <a:prstGeom prst="rect">
            <a:avLst/>
          </a:prstGeom>
        </p:spPr>
        <p:txBody>
          <a:bodyPr vert="horz" lIns="93164" tIns="46582" rIns="93164" bIns="46582"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AA1A159C-4D7A-0C46-DC6F-D185F83F74CA}"/>
              </a:ext>
            </a:extLst>
          </p:cNvPr>
          <p:cNvSpPr>
            <a:spLocks noGrp="1"/>
          </p:cNvSpPr>
          <p:nvPr>
            <p:ph type="sldNum" sz="quarter" idx="5"/>
          </p:nvPr>
        </p:nvSpPr>
        <p:spPr>
          <a:xfrm>
            <a:off x="3970338" y="8829675"/>
            <a:ext cx="3038475" cy="466725"/>
          </a:xfrm>
          <a:prstGeom prst="rect">
            <a:avLst/>
          </a:prstGeom>
        </p:spPr>
        <p:txBody>
          <a:bodyPr vert="horz" lIns="93164" tIns="46582" rIns="93164" bIns="46582" rtlCol="0" anchor="b"/>
          <a:lstStyle>
            <a:lvl1pPr algn="r" eaLnBrk="1" fontAlgn="auto" hangingPunct="1">
              <a:spcBef>
                <a:spcPts val="0"/>
              </a:spcBef>
              <a:spcAft>
                <a:spcPts val="0"/>
              </a:spcAft>
              <a:defRPr sz="1200">
                <a:latin typeface="+mn-lt"/>
              </a:defRPr>
            </a:lvl1pPr>
          </a:lstStyle>
          <a:p>
            <a:pPr>
              <a:defRPr/>
            </a:pPr>
            <a:fld id="{ECE20E25-90FE-4777-BFBF-46BDA09158D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41AD02F-FA70-3A9C-DF6B-38A4867CD4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C945ABBA-F708-A61B-BC14-D92F599B2D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a:t>Fred</a:t>
            </a:r>
          </a:p>
        </p:txBody>
      </p:sp>
      <p:sp>
        <p:nvSpPr>
          <p:cNvPr id="5124" name="Slide Number Placeholder 3">
            <a:extLst>
              <a:ext uri="{FF2B5EF4-FFF2-40B4-BE49-F238E27FC236}">
                <a16:creationId xmlns:a16="http://schemas.microsoft.com/office/drawing/2014/main" id="{48A9032F-F0A3-8BB2-CC77-CD0D9C749E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491C53-8352-4CE5-83E8-C16BCB1672BE}" type="slidenum">
              <a:rPr lang="en-US" altLang="en-US" smtClean="0"/>
              <a:pPr fontAlgn="base">
                <a:spcBef>
                  <a:spcPct val="0"/>
                </a:spcBef>
                <a:spcAft>
                  <a:spcPct val="0"/>
                </a:spcAft>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43380E4-9B7F-3543-B62D-A19FE1DE98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20240F-3D39-453A-BB6B-CBFD887D35CC}" type="slidenum">
              <a:rPr lang="en-US" altLang="en-US" smtClean="0">
                <a:latin typeface="Arial" panose="020B0604020202020204" pitchFamily="34" charset="0"/>
              </a:rPr>
              <a:pPr fontAlgn="base">
                <a:spcBef>
                  <a:spcPct val="0"/>
                </a:spcBef>
                <a:spcAft>
                  <a:spcPct val="0"/>
                </a:spcAft>
              </a:pPr>
              <a:t>10</a:t>
            </a:fld>
            <a:endParaRPr lang="en-US" altLang="en-US" dirty="0">
              <a:latin typeface="Arial" panose="020B0604020202020204" pitchFamily="34" charset="0"/>
            </a:endParaRPr>
          </a:p>
        </p:txBody>
      </p:sp>
      <p:sp>
        <p:nvSpPr>
          <p:cNvPr id="21507" name="Rectangle 2">
            <a:extLst>
              <a:ext uri="{FF2B5EF4-FFF2-40B4-BE49-F238E27FC236}">
                <a16:creationId xmlns:a16="http://schemas.microsoft.com/office/drawing/2014/main" id="{FB30D816-3616-046D-CC75-281DCF22C4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C6FDE5F4-033F-9343-1606-3CB84ECCFD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a:t>Fred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C587C91-C409-800C-9CC7-1C70ED267D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B3C89-67FA-43DE-8B86-4FBCE182213A}" type="slidenum">
              <a:rPr lang="en-US" altLang="en-US" smtClean="0">
                <a:latin typeface="Arial" panose="020B0604020202020204" pitchFamily="34" charset="0"/>
              </a:rPr>
              <a:pPr fontAlgn="base">
                <a:spcBef>
                  <a:spcPct val="0"/>
                </a:spcBef>
                <a:spcAft>
                  <a:spcPct val="0"/>
                </a:spcAft>
              </a:pPr>
              <a:t>11</a:t>
            </a:fld>
            <a:endParaRPr lang="en-US" altLang="en-US" dirty="0">
              <a:latin typeface="Arial" panose="020B0604020202020204" pitchFamily="34" charset="0"/>
            </a:endParaRPr>
          </a:p>
        </p:txBody>
      </p:sp>
      <p:sp>
        <p:nvSpPr>
          <p:cNvPr id="23555" name="Rectangle 2">
            <a:extLst>
              <a:ext uri="{FF2B5EF4-FFF2-40B4-BE49-F238E27FC236}">
                <a16:creationId xmlns:a16="http://schemas.microsoft.com/office/drawing/2014/main" id="{A45627F6-F419-5066-40C0-AEF0BC653D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F6D2C309-D583-157C-A501-B82C30964C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a:t>Fred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C587C91-C409-800C-9CC7-1C70ED267D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B3C89-67FA-43DE-8B86-4FBCE182213A}" type="slidenum">
              <a:rPr lang="en-US" altLang="en-US" smtClean="0">
                <a:latin typeface="Arial" panose="020B0604020202020204" pitchFamily="34" charset="0"/>
              </a:rPr>
              <a:pPr fontAlgn="base">
                <a:spcBef>
                  <a:spcPct val="0"/>
                </a:spcBef>
                <a:spcAft>
                  <a:spcPct val="0"/>
                </a:spcAft>
              </a:pPr>
              <a:t>12</a:t>
            </a:fld>
            <a:endParaRPr lang="en-US" altLang="en-US" dirty="0">
              <a:latin typeface="Arial" panose="020B0604020202020204" pitchFamily="34" charset="0"/>
            </a:endParaRPr>
          </a:p>
        </p:txBody>
      </p:sp>
      <p:sp>
        <p:nvSpPr>
          <p:cNvPr id="23555" name="Rectangle 2">
            <a:extLst>
              <a:ext uri="{FF2B5EF4-FFF2-40B4-BE49-F238E27FC236}">
                <a16:creationId xmlns:a16="http://schemas.microsoft.com/office/drawing/2014/main" id="{A45627F6-F419-5066-40C0-AEF0BC653D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F6D2C309-D583-157C-A501-B82C30964C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a:t>Fred</a:t>
            </a:r>
          </a:p>
        </p:txBody>
      </p:sp>
    </p:spTree>
    <p:extLst>
      <p:ext uri="{BB962C8B-B14F-4D97-AF65-F5344CB8AC3E}">
        <p14:creationId xmlns:p14="http://schemas.microsoft.com/office/powerpoint/2010/main" val="121326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83D8E5A-B93A-0E05-1088-E49C86EB58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ECBFCF-03E3-45FC-8752-A58920FC7F30}" type="slidenum">
              <a:rPr lang="en-US" altLang="en-US" smtClean="0">
                <a:latin typeface="Arial" panose="020B0604020202020204" pitchFamily="34" charset="0"/>
              </a:rPr>
              <a:pPr fontAlgn="base">
                <a:spcBef>
                  <a:spcPct val="0"/>
                </a:spcBef>
                <a:spcAft>
                  <a:spcPct val="0"/>
                </a:spcAft>
              </a:pPr>
              <a:t>13</a:t>
            </a:fld>
            <a:endParaRPr lang="en-US" altLang="en-US" dirty="0">
              <a:latin typeface="Arial" panose="020B0604020202020204" pitchFamily="34" charset="0"/>
            </a:endParaRPr>
          </a:p>
        </p:txBody>
      </p:sp>
      <p:sp>
        <p:nvSpPr>
          <p:cNvPr id="25603" name="Rectangle 2">
            <a:extLst>
              <a:ext uri="{FF2B5EF4-FFF2-40B4-BE49-F238E27FC236}">
                <a16:creationId xmlns:a16="http://schemas.microsoft.com/office/drawing/2014/main" id="{C246127B-E539-CDD6-8CCB-5179978BF5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700C83F6-AECA-9177-4D17-D1AEEF2795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ECDE245-546C-12BA-582F-CC0F673968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B39850-834C-485E-9AEA-FE8408487138}" type="slidenum">
              <a:rPr lang="en-US" altLang="en-US" smtClean="0">
                <a:latin typeface="Arial" panose="020B0604020202020204" pitchFamily="34" charset="0"/>
              </a:rPr>
              <a:pPr fontAlgn="base">
                <a:spcBef>
                  <a:spcPct val="0"/>
                </a:spcBef>
                <a:spcAft>
                  <a:spcPct val="0"/>
                </a:spcAft>
              </a:pPr>
              <a:t>14</a:t>
            </a:fld>
            <a:endParaRPr lang="en-US" altLang="en-US" dirty="0">
              <a:latin typeface="Arial" panose="020B0604020202020204" pitchFamily="34" charset="0"/>
            </a:endParaRPr>
          </a:p>
        </p:txBody>
      </p:sp>
      <p:sp>
        <p:nvSpPr>
          <p:cNvPr id="27651" name="Rectangle 2">
            <a:extLst>
              <a:ext uri="{FF2B5EF4-FFF2-40B4-BE49-F238E27FC236}">
                <a16:creationId xmlns:a16="http://schemas.microsoft.com/office/drawing/2014/main" id="{ABA46DEA-213E-E255-DA77-FB679B79F3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D0AA24ED-D49C-EC72-CEFF-A8C3E796F2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mn-lt"/>
              </a:rPr>
              <a:t>Fred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6B8C4CE-78F3-FD7A-4580-286B1FCF41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9673F2-5D8D-4052-9F39-AC1687AA4EB1}" type="slidenum">
              <a:rPr lang="en-US" altLang="en-US" smtClean="0">
                <a:latin typeface="Arial" panose="020B0604020202020204" pitchFamily="34" charset="0"/>
              </a:rPr>
              <a:pPr fontAlgn="base">
                <a:spcBef>
                  <a:spcPct val="0"/>
                </a:spcBef>
                <a:spcAft>
                  <a:spcPct val="0"/>
                </a:spcAft>
              </a:pPr>
              <a:t>15</a:t>
            </a:fld>
            <a:endParaRPr lang="en-US" altLang="en-US" dirty="0">
              <a:latin typeface="Arial" panose="020B0604020202020204" pitchFamily="34" charset="0"/>
            </a:endParaRPr>
          </a:p>
        </p:txBody>
      </p:sp>
      <p:sp>
        <p:nvSpPr>
          <p:cNvPr id="29699" name="Rectangle 2">
            <a:extLst>
              <a:ext uri="{FF2B5EF4-FFF2-40B4-BE49-F238E27FC236}">
                <a16:creationId xmlns:a16="http://schemas.microsoft.com/office/drawing/2014/main" id="{837C5DD4-04BD-5C1D-0C9A-8FD540E55E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F4DD80DC-E618-7156-ADE9-937D318351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7C5F587-2279-428F-F96C-0A39CA1A48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4DAB65-0A8E-4F52-BCD3-967733BC1247}" type="slidenum">
              <a:rPr lang="en-US" altLang="en-US" smtClean="0">
                <a:latin typeface="Arial" panose="020B0604020202020204" pitchFamily="34" charset="0"/>
              </a:rPr>
              <a:pPr fontAlgn="base">
                <a:spcBef>
                  <a:spcPct val="0"/>
                </a:spcBef>
                <a:spcAft>
                  <a:spcPct val="0"/>
                </a:spcAft>
              </a:pPr>
              <a:t>16</a:t>
            </a:fld>
            <a:endParaRPr lang="en-US" altLang="en-US" dirty="0">
              <a:latin typeface="Arial" panose="020B0604020202020204" pitchFamily="34" charset="0"/>
            </a:endParaRPr>
          </a:p>
        </p:txBody>
      </p:sp>
      <p:sp>
        <p:nvSpPr>
          <p:cNvPr id="31747" name="Rectangle 2">
            <a:extLst>
              <a:ext uri="{FF2B5EF4-FFF2-40B4-BE49-F238E27FC236}">
                <a16:creationId xmlns:a16="http://schemas.microsoft.com/office/drawing/2014/main" id="{015C0513-37D1-5633-06E2-D24F7A9770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678F1D3D-DBD1-51F2-A08D-A06428269A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7C5F587-2279-428F-F96C-0A39CA1A48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4DAB65-0A8E-4F52-BCD3-967733BC1247}" type="slidenum">
              <a:rPr lang="en-US" altLang="en-US" smtClean="0">
                <a:latin typeface="Arial" panose="020B0604020202020204" pitchFamily="34" charset="0"/>
              </a:rPr>
              <a:pPr fontAlgn="base">
                <a:spcBef>
                  <a:spcPct val="0"/>
                </a:spcBef>
                <a:spcAft>
                  <a:spcPct val="0"/>
                </a:spcAft>
              </a:pPr>
              <a:t>17</a:t>
            </a:fld>
            <a:endParaRPr lang="en-US" altLang="en-US" dirty="0">
              <a:latin typeface="Arial" panose="020B0604020202020204" pitchFamily="34" charset="0"/>
            </a:endParaRPr>
          </a:p>
        </p:txBody>
      </p:sp>
      <p:sp>
        <p:nvSpPr>
          <p:cNvPr id="31747" name="Rectangle 2">
            <a:extLst>
              <a:ext uri="{FF2B5EF4-FFF2-40B4-BE49-F238E27FC236}">
                <a16:creationId xmlns:a16="http://schemas.microsoft.com/office/drawing/2014/main" id="{015C0513-37D1-5633-06E2-D24F7A9770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678F1D3D-DBD1-51F2-A08D-A06428269A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extLst>
      <p:ext uri="{BB962C8B-B14F-4D97-AF65-F5344CB8AC3E}">
        <p14:creationId xmlns:p14="http://schemas.microsoft.com/office/powerpoint/2010/main" val="91372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7C5F587-2279-428F-F96C-0A39CA1A48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4DAB65-0A8E-4F52-BCD3-967733BC1247}" type="slidenum">
              <a:rPr lang="en-US" altLang="en-US" smtClean="0">
                <a:latin typeface="Arial" panose="020B0604020202020204" pitchFamily="34" charset="0"/>
              </a:rPr>
              <a:pPr fontAlgn="base">
                <a:spcBef>
                  <a:spcPct val="0"/>
                </a:spcBef>
                <a:spcAft>
                  <a:spcPct val="0"/>
                </a:spcAft>
              </a:pPr>
              <a:t>18</a:t>
            </a:fld>
            <a:endParaRPr lang="en-US" altLang="en-US" dirty="0">
              <a:latin typeface="Arial" panose="020B0604020202020204" pitchFamily="34" charset="0"/>
            </a:endParaRPr>
          </a:p>
        </p:txBody>
      </p:sp>
      <p:sp>
        <p:nvSpPr>
          <p:cNvPr id="31747" name="Rectangle 2">
            <a:extLst>
              <a:ext uri="{FF2B5EF4-FFF2-40B4-BE49-F238E27FC236}">
                <a16:creationId xmlns:a16="http://schemas.microsoft.com/office/drawing/2014/main" id="{015C0513-37D1-5633-06E2-D24F7A9770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678F1D3D-DBD1-51F2-A08D-A06428269A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extLst>
      <p:ext uri="{BB962C8B-B14F-4D97-AF65-F5344CB8AC3E}">
        <p14:creationId xmlns:p14="http://schemas.microsoft.com/office/powerpoint/2010/main" val="3431939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A78964E-1080-4CBE-1827-612A20FDE8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652B66-90FF-4BEC-A667-2147C7F88502}" type="slidenum">
              <a:rPr lang="en-US" altLang="en-US" smtClean="0">
                <a:latin typeface="Arial" panose="020B0604020202020204" pitchFamily="34" charset="0"/>
              </a:rPr>
              <a:pPr fontAlgn="base">
                <a:spcBef>
                  <a:spcPct val="0"/>
                </a:spcBef>
                <a:spcAft>
                  <a:spcPct val="0"/>
                </a:spcAft>
              </a:pPr>
              <a:t>19</a:t>
            </a:fld>
            <a:endParaRPr lang="en-US" altLang="en-US" dirty="0">
              <a:latin typeface="Arial" panose="020B0604020202020204" pitchFamily="34" charset="0"/>
            </a:endParaRPr>
          </a:p>
        </p:txBody>
      </p:sp>
      <p:sp>
        <p:nvSpPr>
          <p:cNvPr id="33795" name="Rectangle 2">
            <a:extLst>
              <a:ext uri="{FF2B5EF4-FFF2-40B4-BE49-F238E27FC236}">
                <a16:creationId xmlns:a16="http://schemas.microsoft.com/office/drawing/2014/main" id="{FD261A46-5DC8-1372-BD8F-D0358517C6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E0A5460D-1CBB-0F31-1A34-8FA2E4572B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C5B8A0F-E3FF-5F78-1641-C8A2BED13A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8277CB-3942-47AC-A9FC-8EFE56F7F087}" type="slidenum">
              <a:rPr lang="en-US" altLang="en-US" smtClean="0">
                <a:latin typeface="Arial" panose="020B0604020202020204" pitchFamily="34" charset="0"/>
              </a:rPr>
              <a:pPr fontAlgn="base">
                <a:spcBef>
                  <a:spcPct val="0"/>
                </a:spcBef>
                <a:spcAft>
                  <a:spcPct val="0"/>
                </a:spcAft>
              </a:pPr>
              <a:t>2</a:t>
            </a:fld>
            <a:endParaRPr lang="en-US" altLang="en-US" dirty="0">
              <a:latin typeface="Arial" panose="020B0604020202020204" pitchFamily="34" charset="0"/>
            </a:endParaRPr>
          </a:p>
        </p:txBody>
      </p:sp>
      <p:sp>
        <p:nvSpPr>
          <p:cNvPr id="7171" name="Rectangle 2">
            <a:extLst>
              <a:ext uri="{FF2B5EF4-FFF2-40B4-BE49-F238E27FC236}">
                <a16:creationId xmlns:a16="http://schemas.microsoft.com/office/drawing/2014/main" id="{EB44BF87-488A-6F12-B800-581C09FD2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AB8E194F-5244-1CEC-6E45-A595910613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extLst>
      <p:ext uri="{BB962C8B-B14F-4D97-AF65-F5344CB8AC3E}">
        <p14:creationId xmlns:p14="http://schemas.microsoft.com/office/powerpoint/2010/main" val="3917906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9BE7F9C-AAE6-59C5-70E2-E6ACF96389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50B369-694F-4967-933C-9D05778639ED}" type="slidenum">
              <a:rPr lang="en-US" altLang="en-US" smtClean="0">
                <a:latin typeface="Arial" panose="020B0604020202020204" pitchFamily="34" charset="0"/>
              </a:rPr>
              <a:pPr fontAlgn="base">
                <a:spcBef>
                  <a:spcPct val="0"/>
                </a:spcBef>
                <a:spcAft>
                  <a:spcPct val="0"/>
                </a:spcAft>
              </a:pPr>
              <a:t>20</a:t>
            </a:fld>
            <a:endParaRPr lang="en-US" altLang="en-US" dirty="0">
              <a:latin typeface="Arial" panose="020B0604020202020204" pitchFamily="34" charset="0"/>
            </a:endParaRPr>
          </a:p>
        </p:txBody>
      </p:sp>
      <p:sp>
        <p:nvSpPr>
          <p:cNvPr id="35843" name="Rectangle 2">
            <a:extLst>
              <a:ext uri="{FF2B5EF4-FFF2-40B4-BE49-F238E27FC236}">
                <a16:creationId xmlns:a16="http://schemas.microsoft.com/office/drawing/2014/main" id="{9D5CBA5E-56A5-F75A-D2FE-36CBD0006A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D9BEEA16-3734-E28F-0F50-F4001F9521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FBDAC6C-91D4-5D44-C345-AC2D69AA66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4DBF65-7F1F-4E5F-9983-9E807562AD2A}" type="slidenum">
              <a:rPr lang="en-US" altLang="en-US" smtClean="0">
                <a:latin typeface="Arial" panose="020B0604020202020204" pitchFamily="34" charset="0"/>
              </a:rPr>
              <a:pPr fontAlgn="base">
                <a:spcBef>
                  <a:spcPct val="0"/>
                </a:spcBef>
                <a:spcAft>
                  <a:spcPct val="0"/>
                </a:spcAft>
              </a:pPr>
              <a:t>21</a:t>
            </a:fld>
            <a:endParaRPr lang="en-US" altLang="en-US" dirty="0">
              <a:latin typeface="Arial" panose="020B0604020202020204" pitchFamily="34" charset="0"/>
            </a:endParaRPr>
          </a:p>
        </p:txBody>
      </p:sp>
      <p:sp>
        <p:nvSpPr>
          <p:cNvPr id="37891" name="Rectangle 2">
            <a:extLst>
              <a:ext uri="{FF2B5EF4-FFF2-40B4-BE49-F238E27FC236}">
                <a16:creationId xmlns:a16="http://schemas.microsoft.com/office/drawing/2014/main" id="{AD7FB601-FA52-D615-1936-FDE5A3E6F0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3BDFD65E-1384-9423-35EB-2D2B9A2CAB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67649DF-5377-DACF-95F3-30854CBD7C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CB3757F-ABC8-4C08-AD9F-FCC319FD4144}" type="slidenum">
              <a:rPr lang="en-US" altLang="en-US" smtClean="0">
                <a:latin typeface="Arial" panose="020B0604020202020204" pitchFamily="34" charset="0"/>
              </a:rPr>
              <a:pPr fontAlgn="base">
                <a:spcBef>
                  <a:spcPct val="0"/>
                </a:spcBef>
                <a:spcAft>
                  <a:spcPct val="0"/>
                </a:spcAft>
              </a:pPr>
              <a:t>22</a:t>
            </a:fld>
            <a:endParaRPr lang="en-US" altLang="en-US" dirty="0">
              <a:latin typeface="Arial" panose="020B0604020202020204" pitchFamily="34" charset="0"/>
            </a:endParaRPr>
          </a:p>
        </p:txBody>
      </p:sp>
      <p:sp>
        <p:nvSpPr>
          <p:cNvPr id="39939" name="Rectangle 2">
            <a:extLst>
              <a:ext uri="{FF2B5EF4-FFF2-40B4-BE49-F238E27FC236}">
                <a16:creationId xmlns:a16="http://schemas.microsoft.com/office/drawing/2014/main" id="{64AA74E5-CF4B-0047-3735-A3F8AB174A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DBD7585A-B8BC-EA8A-4F23-D59949F360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68361" indent="-295524" eaLnBrk="0" hangingPunct="0">
              <a:defRPr>
                <a:solidFill>
                  <a:schemeClr val="tx1"/>
                </a:solidFill>
                <a:latin typeface="Arial" charset="0"/>
              </a:defRPr>
            </a:lvl2pPr>
            <a:lvl3pPr marL="1182094" indent="-236420" eaLnBrk="0" hangingPunct="0">
              <a:defRPr>
                <a:solidFill>
                  <a:schemeClr val="tx1"/>
                </a:solidFill>
                <a:latin typeface="Arial" charset="0"/>
              </a:defRPr>
            </a:lvl3pPr>
            <a:lvl4pPr marL="1654932" indent="-236420" eaLnBrk="0" hangingPunct="0">
              <a:defRPr>
                <a:solidFill>
                  <a:schemeClr val="tx1"/>
                </a:solidFill>
                <a:latin typeface="Arial" charset="0"/>
              </a:defRPr>
            </a:lvl4pPr>
            <a:lvl5pPr marL="2127769" indent="-236420" eaLnBrk="0" hangingPunct="0">
              <a:defRPr>
                <a:solidFill>
                  <a:schemeClr val="tx1"/>
                </a:solidFill>
                <a:latin typeface="Arial" charset="0"/>
              </a:defRPr>
            </a:lvl5pPr>
            <a:lvl6pPr marL="2600607" indent="-236420" eaLnBrk="0" fontAlgn="base" hangingPunct="0">
              <a:spcBef>
                <a:spcPct val="0"/>
              </a:spcBef>
              <a:spcAft>
                <a:spcPct val="0"/>
              </a:spcAft>
              <a:defRPr>
                <a:solidFill>
                  <a:schemeClr val="tx1"/>
                </a:solidFill>
                <a:latin typeface="Arial" charset="0"/>
              </a:defRPr>
            </a:lvl6pPr>
            <a:lvl7pPr marL="3073445" indent="-236420" eaLnBrk="0" fontAlgn="base" hangingPunct="0">
              <a:spcBef>
                <a:spcPct val="0"/>
              </a:spcBef>
              <a:spcAft>
                <a:spcPct val="0"/>
              </a:spcAft>
              <a:defRPr>
                <a:solidFill>
                  <a:schemeClr val="tx1"/>
                </a:solidFill>
                <a:latin typeface="Arial" charset="0"/>
              </a:defRPr>
            </a:lvl7pPr>
            <a:lvl8pPr marL="3546284" indent="-236420" eaLnBrk="0" fontAlgn="base" hangingPunct="0">
              <a:spcBef>
                <a:spcPct val="0"/>
              </a:spcBef>
              <a:spcAft>
                <a:spcPct val="0"/>
              </a:spcAft>
              <a:defRPr>
                <a:solidFill>
                  <a:schemeClr val="tx1"/>
                </a:solidFill>
                <a:latin typeface="Arial" charset="0"/>
              </a:defRPr>
            </a:lvl8pPr>
            <a:lvl9pPr marL="4019120" indent="-236420" eaLnBrk="0" fontAlgn="base" hangingPunct="0">
              <a:spcBef>
                <a:spcPct val="0"/>
              </a:spcBef>
              <a:spcAft>
                <a:spcPct val="0"/>
              </a:spcAft>
              <a:defRPr>
                <a:solidFill>
                  <a:schemeClr val="tx1"/>
                </a:solidFill>
                <a:latin typeface="Arial" charset="0"/>
              </a:defRPr>
            </a:lvl9pPr>
          </a:lstStyle>
          <a:p>
            <a:pPr eaLnBrk="1" hangingPunct="1"/>
            <a:fld id="{B5850F33-9E56-4E38-B140-815E5B21F6EB}" type="slidenum">
              <a:rPr lang="en-US" altLang="en-US"/>
              <a:pPr eaLnBrk="1" hangingPunct="1"/>
              <a:t>23</a:t>
            </a:fld>
            <a:endParaRPr lang="en-US"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defTabSz="931637">
              <a:defRPr/>
            </a:pPr>
            <a:r>
              <a:rPr lang="en-US" altLang="en-US" dirty="0"/>
              <a:t>Scott</a:t>
            </a:r>
          </a:p>
        </p:txBody>
      </p:sp>
    </p:spTree>
    <p:extLst>
      <p:ext uri="{BB962C8B-B14F-4D97-AF65-F5344CB8AC3E}">
        <p14:creationId xmlns:p14="http://schemas.microsoft.com/office/powerpoint/2010/main" val="2174179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447A483-2FA2-098B-805D-14EBB12AB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CAC864-D251-4DB3-A122-1A7B17F85ED5}" type="slidenum">
              <a:rPr lang="en-US" altLang="en-US" smtClean="0">
                <a:latin typeface="Arial" panose="020B0604020202020204" pitchFamily="34" charset="0"/>
              </a:rPr>
              <a:pPr fontAlgn="base">
                <a:spcBef>
                  <a:spcPct val="0"/>
                </a:spcBef>
                <a:spcAft>
                  <a:spcPct val="0"/>
                </a:spcAft>
              </a:pPr>
              <a:t>24</a:t>
            </a:fld>
            <a:endParaRPr lang="en-US" altLang="en-US" dirty="0">
              <a:latin typeface="Arial" panose="020B0604020202020204" pitchFamily="34" charset="0"/>
            </a:endParaRPr>
          </a:p>
        </p:txBody>
      </p:sp>
      <p:sp>
        <p:nvSpPr>
          <p:cNvPr id="41987" name="Rectangle 2">
            <a:extLst>
              <a:ext uri="{FF2B5EF4-FFF2-40B4-BE49-F238E27FC236}">
                <a16:creationId xmlns:a16="http://schemas.microsoft.com/office/drawing/2014/main" id="{793CF8A8-1910-D6AB-405B-42D1FBA177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E6BF15E7-6430-4305-E3C4-A8041D7F36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a:t>Dylan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B74372E-F77A-A093-3D41-DAC85C0DD3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3DE2C86-8902-25BB-6D6A-CA89E69C11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Dylan</a:t>
            </a:r>
          </a:p>
        </p:txBody>
      </p:sp>
      <p:sp>
        <p:nvSpPr>
          <p:cNvPr id="4" name="Slide Number Placeholder 3">
            <a:extLst>
              <a:ext uri="{FF2B5EF4-FFF2-40B4-BE49-F238E27FC236}">
                <a16:creationId xmlns:a16="http://schemas.microsoft.com/office/drawing/2014/main" id="{EAC90EC3-B58C-9DFB-DC71-F27EF8529AAF}"/>
              </a:ext>
            </a:extLst>
          </p:cNvPr>
          <p:cNvSpPr>
            <a:spLocks noGrp="1"/>
          </p:cNvSpPr>
          <p:nvPr>
            <p:ph type="sldNum" sz="quarter" idx="5"/>
          </p:nvPr>
        </p:nvSpPr>
        <p:spPr/>
        <p:txBody>
          <a:bodyPr/>
          <a:lstStyle/>
          <a:p>
            <a:pPr>
              <a:defRPr/>
            </a:pPr>
            <a:fld id="{7EAFC61B-F085-4958-8D2C-537FB10CD1FE}"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F5FD9A8-2C2A-8009-02B3-1D243261C3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B1DAFE6-9BDC-EFA5-75EA-6455330A98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Dylan</a:t>
            </a:r>
          </a:p>
        </p:txBody>
      </p:sp>
      <p:sp>
        <p:nvSpPr>
          <p:cNvPr id="4" name="Slide Number Placeholder 3">
            <a:extLst>
              <a:ext uri="{FF2B5EF4-FFF2-40B4-BE49-F238E27FC236}">
                <a16:creationId xmlns:a16="http://schemas.microsoft.com/office/drawing/2014/main" id="{2BCDCCFA-914D-4343-522C-61ADDFBC214B}"/>
              </a:ext>
            </a:extLst>
          </p:cNvPr>
          <p:cNvSpPr>
            <a:spLocks noGrp="1"/>
          </p:cNvSpPr>
          <p:nvPr>
            <p:ph type="sldNum" sz="quarter" idx="5"/>
          </p:nvPr>
        </p:nvSpPr>
        <p:spPr/>
        <p:txBody>
          <a:bodyPr/>
          <a:lstStyle/>
          <a:p>
            <a:pPr>
              <a:defRPr/>
            </a:pPr>
            <a:fld id="{C17747AA-E2AE-4E6D-97C5-E809C09A676E}"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9A3C98A-ACF0-FD7F-5AE5-ED0B345C11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F298E3C-F3DE-B194-437E-14CE5F1465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Dylan</a:t>
            </a:r>
          </a:p>
        </p:txBody>
      </p:sp>
      <p:sp>
        <p:nvSpPr>
          <p:cNvPr id="4" name="Slide Number Placeholder 3">
            <a:extLst>
              <a:ext uri="{FF2B5EF4-FFF2-40B4-BE49-F238E27FC236}">
                <a16:creationId xmlns:a16="http://schemas.microsoft.com/office/drawing/2014/main" id="{BBB47AF8-33D5-4396-4634-55B114AAE897}"/>
              </a:ext>
            </a:extLst>
          </p:cNvPr>
          <p:cNvSpPr>
            <a:spLocks noGrp="1"/>
          </p:cNvSpPr>
          <p:nvPr>
            <p:ph type="sldNum" sz="quarter" idx="5"/>
          </p:nvPr>
        </p:nvSpPr>
        <p:spPr/>
        <p:txBody>
          <a:bodyPr/>
          <a:lstStyle/>
          <a:p>
            <a:pPr>
              <a:defRPr/>
            </a:pPr>
            <a:fld id="{EFAE8BE5-B867-4D20-8587-19D268BB37D2}"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BB88FA4-3B85-D1BA-79A6-20139B8DCB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58273EE2-DF64-8EBA-544D-9A8C69FCDF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Dylan</a:t>
            </a:r>
          </a:p>
        </p:txBody>
      </p:sp>
      <p:sp>
        <p:nvSpPr>
          <p:cNvPr id="4" name="Slide Number Placeholder 3">
            <a:extLst>
              <a:ext uri="{FF2B5EF4-FFF2-40B4-BE49-F238E27FC236}">
                <a16:creationId xmlns:a16="http://schemas.microsoft.com/office/drawing/2014/main" id="{11E9DD35-0402-15E4-11D8-282CF84C75B0}"/>
              </a:ext>
            </a:extLst>
          </p:cNvPr>
          <p:cNvSpPr>
            <a:spLocks noGrp="1"/>
          </p:cNvSpPr>
          <p:nvPr>
            <p:ph type="sldNum" sz="quarter" idx="5"/>
          </p:nvPr>
        </p:nvSpPr>
        <p:spPr/>
        <p:txBody>
          <a:bodyPr/>
          <a:lstStyle/>
          <a:p>
            <a:pPr>
              <a:defRPr/>
            </a:pPr>
            <a:fld id="{2D211DB5-46AB-4B46-8C70-F51ACDC03740}"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67649DF-5377-DACF-95F3-30854CBD7C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CB3757F-ABC8-4C08-AD9F-FCC319FD4144}" type="slidenum">
              <a:rPr lang="en-US" altLang="en-US" smtClean="0">
                <a:latin typeface="Arial" panose="020B0604020202020204" pitchFamily="34" charset="0"/>
              </a:rPr>
              <a:pPr fontAlgn="base">
                <a:spcBef>
                  <a:spcPct val="0"/>
                </a:spcBef>
                <a:spcAft>
                  <a:spcPct val="0"/>
                </a:spcAft>
              </a:pPr>
              <a:t>29</a:t>
            </a:fld>
            <a:endParaRPr lang="en-US" altLang="en-US" dirty="0">
              <a:latin typeface="Arial" panose="020B0604020202020204" pitchFamily="34" charset="0"/>
            </a:endParaRPr>
          </a:p>
        </p:txBody>
      </p:sp>
      <p:sp>
        <p:nvSpPr>
          <p:cNvPr id="39939" name="Rectangle 2">
            <a:extLst>
              <a:ext uri="{FF2B5EF4-FFF2-40B4-BE49-F238E27FC236}">
                <a16:creationId xmlns:a16="http://schemas.microsoft.com/office/drawing/2014/main" id="{64AA74E5-CF4B-0047-3735-A3F8AB174A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DBD7585A-B8BC-EA8A-4F23-D59949F360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Dylan</a:t>
            </a:r>
          </a:p>
        </p:txBody>
      </p:sp>
    </p:spTree>
    <p:extLst>
      <p:ext uri="{BB962C8B-B14F-4D97-AF65-F5344CB8AC3E}">
        <p14:creationId xmlns:p14="http://schemas.microsoft.com/office/powerpoint/2010/main" val="350091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C5B8A0F-E3FF-5F78-1641-C8A2BED13A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8277CB-3942-47AC-A9FC-8EFE56F7F087}" type="slidenum">
              <a:rPr lang="en-US" altLang="en-US" smtClean="0">
                <a:latin typeface="Arial" panose="020B0604020202020204" pitchFamily="34" charset="0"/>
              </a:rPr>
              <a:pPr fontAlgn="base">
                <a:spcBef>
                  <a:spcPct val="0"/>
                </a:spcBef>
                <a:spcAft>
                  <a:spcPct val="0"/>
                </a:spcAft>
              </a:pPr>
              <a:t>3</a:t>
            </a:fld>
            <a:endParaRPr lang="en-US" altLang="en-US" dirty="0">
              <a:latin typeface="Arial" panose="020B0604020202020204" pitchFamily="34" charset="0"/>
            </a:endParaRPr>
          </a:p>
        </p:txBody>
      </p:sp>
      <p:sp>
        <p:nvSpPr>
          <p:cNvPr id="7171" name="Rectangle 2">
            <a:extLst>
              <a:ext uri="{FF2B5EF4-FFF2-40B4-BE49-F238E27FC236}">
                <a16:creationId xmlns:a16="http://schemas.microsoft.com/office/drawing/2014/main" id="{EB44BF87-488A-6F12-B800-581C09FD2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AB8E194F-5244-1CEC-6E45-A595910613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68361" indent="-295524" eaLnBrk="0" hangingPunct="0">
              <a:defRPr>
                <a:solidFill>
                  <a:schemeClr val="tx1"/>
                </a:solidFill>
                <a:latin typeface="Arial" charset="0"/>
              </a:defRPr>
            </a:lvl2pPr>
            <a:lvl3pPr marL="1182094" indent="-236420" eaLnBrk="0" hangingPunct="0">
              <a:defRPr>
                <a:solidFill>
                  <a:schemeClr val="tx1"/>
                </a:solidFill>
                <a:latin typeface="Arial" charset="0"/>
              </a:defRPr>
            </a:lvl3pPr>
            <a:lvl4pPr marL="1654932" indent="-236420" eaLnBrk="0" hangingPunct="0">
              <a:defRPr>
                <a:solidFill>
                  <a:schemeClr val="tx1"/>
                </a:solidFill>
                <a:latin typeface="Arial" charset="0"/>
              </a:defRPr>
            </a:lvl4pPr>
            <a:lvl5pPr marL="2127769" indent="-236420" eaLnBrk="0" hangingPunct="0">
              <a:defRPr>
                <a:solidFill>
                  <a:schemeClr val="tx1"/>
                </a:solidFill>
                <a:latin typeface="Arial" charset="0"/>
              </a:defRPr>
            </a:lvl5pPr>
            <a:lvl6pPr marL="2600607" indent="-236420" eaLnBrk="0" fontAlgn="base" hangingPunct="0">
              <a:spcBef>
                <a:spcPct val="0"/>
              </a:spcBef>
              <a:spcAft>
                <a:spcPct val="0"/>
              </a:spcAft>
              <a:defRPr>
                <a:solidFill>
                  <a:schemeClr val="tx1"/>
                </a:solidFill>
                <a:latin typeface="Arial" charset="0"/>
              </a:defRPr>
            </a:lvl6pPr>
            <a:lvl7pPr marL="3073445" indent="-236420" eaLnBrk="0" fontAlgn="base" hangingPunct="0">
              <a:spcBef>
                <a:spcPct val="0"/>
              </a:spcBef>
              <a:spcAft>
                <a:spcPct val="0"/>
              </a:spcAft>
              <a:defRPr>
                <a:solidFill>
                  <a:schemeClr val="tx1"/>
                </a:solidFill>
                <a:latin typeface="Arial" charset="0"/>
              </a:defRPr>
            </a:lvl7pPr>
            <a:lvl8pPr marL="3546284" indent="-236420" eaLnBrk="0" fontAlgn="base" hangingPunct="0">
              <a:spcBef>
                <a:spcPct val="0"/>
              </a:spcBef>
              <a:spcAft>
                <a:spcPct val="0"/>
              </a:spcAft>
              <a:defRPr>
                <a:solidFill>
                  <a:schemeClr val="tx1"/>
                </a:solidFill>
                <a:latin typeface="Arial" charset="0"/>
              </a:defRPr>
            </a:lvl8pPr>
            <a:lvl9pPr marL="4019120" indent="-236420" eaLnBrk="0" fontAlgn="base" hangingPunct="0">
              <a:spcBef>
                <a:spcPct val="0"/>
              </a:spcBef>
              <a:spcAft>
                <a:spcPct val="0"/>
              </a:spcAft>
              <a:defRPr>
                <a:solidFill>
                  <a:schemeClr val="tx1"/>
                </a:solidFill>
                <a:latin typeface="Arial" charset="0"/>
              </a:defRPr>
            </a:lvl9pPr>
          </a:lstStyle>
          <a:p>
            <a:pPr eaLnBrk="1" hangingPunct="1"/>
            <a:fld id="{B5850F33-9E56-4E38-B140-815E5B21F6EB}" type="slidenum">
              <a:rPr lang="en-US" altLang="en-US"/>
              <a:pPr eaLnBrk="1" hangingPunct="1"/>
              <a:t>30</a:t>
            </a:fld>
            <a:endParaRPr lang="en-US"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defTabSz="931637">
              <a:defRPr/>
            </a:pPr>
            <a:r>
              <a:rPr lang="en-US" altLang="en-US" dirty="0"/>
              <a:t>Dylan</a:t>
            </a:r>
          </a:p>
        </p:txBody>
      </p:sp>
    </p:spTree>
    <p:extLst>
      <p:ext uri="{BB962C8B-B14F-4D97-AF65-F5344CB8AC3E}">
        <p14:creationId xmlns:p14="http://schemas.microsoft.com/office/powerpoint/2010/main" val="2353469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AD5A6A6-DE04-6779-CF87-20F4B66513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900A5E-678A-4B7A-88FC-FF2843FDEC13}" type="slidenum">
              <a:rPr lang="en-US" altLang="en-US" smtClean="0">
                <a:latin typeface="Arial" panose="020B0604020202020204" pitchFamily="34" charset="0"/>
              </a:rPr>
              <a:pPr fontAlgn="base">
                <a:spcBef>
                  <a:spcPct val="0"/>
                </a:spcBef>
                <a:spcAft>
                  <a:spcPct val="0"/>
                </a:spcAft>
              </a:pPr>
              <a:t>31</a:t>
            </a:fld>
            <a:endParaRPr lang="en-US" altLang="en-US" dirty="0">
              <a:latin typeface="Arial" panose="020B0604020202020204" pitchFamily="34" charset="0"/>
            </a:endParaRPr>
          </a:p>
        </p:txBody>
      </p:sp>
      <p:sp>
        <p:nvSpPr>
          <p:cNvPr id="52227" name="Rectangle 2">
            <a:extLst>
              <a:ext uri="{FF2B5EF4-FFF2-40B4-BE49-F238E27FC236}">
                <a16:creationId xmlns:a16="http://schemas.microsoft.com/office/drawing/2014/main" id="{6B6971ED-380E-7FBB-3AD6-188E7213F8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D762816F-C53C-DA93-03FE-5AAFF03F3D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a:t>Dylan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98A67B4-49C2-CEDE-F1FB-CECFF72EE9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2CFAC79-CD05-8F31-578A-C3AD682E50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Dylan</a:t>
            </a:r>
          </a:p>
        </p:txBody>
      </p:sp>
      <p:sp>
        <p:nvSpPr>
          <p:cNvPr id="4" name="Slide Number Placeholder 3">
            <a:extLst>
              <a:ext uri="{FF2B5EF4-FFF2-40B4-BE49-F238E27FC236}">
                <a16:creationId xmlns:a16="http://schemas.microsoft.com/office/drawing/2014/main" id="{CEF2EC05-57CE-1F1D-FA72-F8EE99C2835B}"/>
              </a:ext>
            </a:extLst>
          </p:cNvPr>
          <p:cNvSpPr>
            <a:spLocks noGrp="1"/>
          </p:cNvSpPr>
          <p:nvPr>
            <p:ph type="sldNum" sz="quarter" idx="5"/>
          </p:nvPr>
        </p:nvSpPr>
        <p:spPr/>
        <p:txBody>
          <a:bodyPr/>
          <a:lstStyle/>
          <a:p>
            <a:pPr>
              <a:defRPr/>
            </a:pPr>
            <a:fld id="{EE9CCC2D-FB7D-4B50-A714-09DD02272F9A}"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A4FF791-D726-99BD-582A-B1C6E0C60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87F0D6C-C4BF-0FFB-F76B-B96928E50B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Dylan</a:t>
            </a:r>
          </a:p>
        </p:txBody>
      </p:sp>
      <p:sp>
        <p:nvSpPr>
          <p:cNvPr id="4" name="Slide Number Placeholder 3">
            <a:extLst>
              <a:ext uri="{FF2B5EF4-FFF2-40B4-BE49-F238E27FC236}">
                <a16:creationId xmlns:a16="http://schemas.microsoft.com/office/drawing/2014/main" id="{AE460AB6-BE00-18BF-28B5-DC1633D4AFBB}"/>
              </a:ext>
            </a:extLst>
          </p:cNvPr>
          <p:cNvSpPr>
            <a:spLocks noGrp="1"/>
          </p:cNvSpPr>
          <p:nvPr>
            <p:ph type="sldNum" sz="quarter" idx="5"/>
          </p:nvPr>
        </p:nvSpPr>
        <p:spPr/>
        <p:txBody>
          <a:bodyPr/>
          <a:lstStyle/>
          <a:p>
            <a:pPr>
              <a:defRPr/>
            </a:pPr>
            <a:fld id="{6C294095-14AA-4FFA-A6F2-DBBFA2F15F40}"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45D10EF-1ED8-075F-63A0-4EA56F6C95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960B1EB-1747-E776-0442-3E4399C577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Dylan</a:t>
            </a:r>
          </a:p>
        </p:txBody>
      </p:sp>
      <p:sp>
        <p:nvSpPr>
          <p:cNvPr id="4" name="Slide Number Placeholder 3">
            <a:extLst>
              <a:ext uri="{FF2B5EF4-FFF2-40B4-BE49-F238E27FC236}">
                <a16:creationId xmlns:a16="http://schemas.microsoft.com/office/drawing/2014/main" id="{D8E63B8E-20FE-795A-CCBC-49BB8A839BFF}"/>
              </a:ext>
            </a:extLst>
          </p:cNvPr>
          <p:cNvSpPr>
            <a:spLocks noGrp="1"/>
          </p:cNvSpPr>
          <p:nvPr>
            <p:ph type="sldNum" sz="quarter" idx="5"/>
          </p:nvPr>
        </p:nvSpPr>
        <p:spPr/>
        <p:txBody>
          <a:bodyPr/>
          <a:lstStyle/>
          <a:p>
            <a:pPr>
              <a:defRPr/>
            </a:pPr>
            <a:fld id="{481BA631-6D58-4052-ADA2-380411BCA3A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B282CD9-A749-61A8-807E-3608DB2105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CD80EBCF-B0D1-52DD-B261-6C6509DC4E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Dylan</a:t>
            </a:r>
          </a:p>
        </p:txBody>
      </p:sp>
      <p:sp>
        <p:nvSpPr>
          <p:cNvPr id="4" name="Slide Number Placeholder 3">
            <a:extLst>
              <a:ext uri="{FF2B5EF4-FFF2-40B4-BE49-F238E27FC236}">
                <a16:creationId xmlns:a16="http://schemas.microsoft.com/office/drawing/2014/main" id="{6E5063C3-B17E-8500-1C79-FF9F79E496F7}"/>
              </a:ext>
            </a:extLst>
          </p:cNvPr>
          <p:cNvSpPr>
            <a:spLocks noGrp="1"/>
          </p:cNvSpPr>
          <p:nvPr>
            <p:ph type="sldNum" sz="quarter" idx="5"/>
          </p:nvPr>
        </p:nvSpPr>
        <p:spPr/>
        <p:txBody>
          <a:bodyPr/>
          <a:lstStyle/>
          <a:p>
            <a:pPr>
              <a:defRPr/>
            </a:pPr>
            <a:fld id="{32EBFD82-8121-4684-80F7-DDAC4B4C314A}"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D293BFF-E339-361D-37B7-7FA150D950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EF5C17C0-E16C-3E83-2C77-CDED920459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Dylan</a:t>
            </a:r>
          </a:p>
        </p:txBody>
      </p:sp>
      <p:sp>
        <p:nvSpPr>
          <p:cNvPr id="4" name="Slide Number Placeholder 3">
            <a:extLst>
              <a:ext uri="{FF2B5EF4-FFF2-40B4-BE49-F238E27FC236}">
                <a16:creationId xmlns:a16="http://schemas.microsoft.com/office/drawing/2014/main" id="{B5D2A0FA-04FF-9066-6C8C-3B61A6D82F6F}"/>
              </a:ext>
            </a:extLst>
          </p:cNvPr>
          <p:cNvSpPr>
            <a:spLocks noGrp="1"/>
          </p:cNvSpPr>
          <p:nvPr>
            <p:ph type="sldNum" sz="quarter" idx="5"/>
          </p:nvPr>
        </p:nvSpPr>
        <p:spPr/>
        <p:txBody>
          <a:bodyPr/>
          <a:lstStyle/>
          <a:p>
            <a:pPr>
              <a:defRPr/>
            </a:pPr>
            <a:fld id="{60A5C93D-6C9F-485F-A414-23B55139D3B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68361" indent="-295524" eaLnBrk="0" hangingPunct="0">
              <a:defRPr>
                <a:solidFill>
                  <a:schemeClr val="tx1"/>
                </a:solidFill>
                <a:latin typeface="Arial" charset="0"/>
              </a:defRPr>
            </a:lvl2pPr>
            <a:lvl3pPr marL="1182094" indent="-236420" eaLnBrk="0" hangingPunct="0">
              <a:defRPr>
                <a:solidFill>
                  <a:schemeClr val="tx1"/>
                </a:solidFill>
                <a:latin typeface="Arial" charset="0"/>
              </a:defRPr>
            </a:lvl3pPr>
            <a:lvl4pPr marL="1654932" indent="-236420" eaLnBrk="0" hangingPunct="0">
              <a:defRPr>
                <a:solidFill>
                  <a:schemeClr val="tx1"/>
                </a:solidFill>
                <a:latin typeface="Arial" charset="0"/>
              </a:defRPr>
            </a:lvl4pPr>
            <a:lvl5pPr marL="2127769" indent="-236420" eaLnBrk="0" hangingPunct="0">
              <a:defRPr>
                <a:solidFill>
                  <a:schemeClr val="tx1"/>
                </a:solidFill>
                <a:latin typeface="Arial" charset="0"/>
              </a:defRPr>
            </a:lvl5pPr>
            <a:lvl6pPr marL="2600607" indent="-236420" eaLnBrk="0" fontAlgn="base" hangingPunct="0">
              <a:spcBef>
                <a:spcPct val="0"/>
              </a:spcBef>
              <a:spcAft>
                <a:spcPct val="0"/>
              </a:spcAft>
              <a:defRPr>
                <a:solidFill>
                  <a:schemeClr val="tx1"/>
                </a:solidFill>
                <a:latin typeface="Arial" charset="0"/>
              </a:defRPr>
            </a:lvl6pPr>
            <a:lvl7pPr marL="3073445" indent="-236420" eaLnBrk="0" fontAlgn="base" hangingPunct="0">
              <a:spcBef>
                <a:spcPct val="0"/>
              </a:spcBef>
              <a:spcAft>
                <a:spcPct val="0"/>
              </a:spcAft>
              <a:defRPr>
                <a:solidFill>
                  <a:schemeClr val="tx1"/>
                </a:solidFill>
                <a:latin typeface="Arial" charset="0"/>
              </a:defRPr>
            </a:lvl7pPr>
            <a:lvl8pPr marL="3546284" indent="-236420" eaLnBrk="0" fontAlgn="base" hangingPunct="0">
              <a:spcBef>
                <a:spcPct val="0"/>
              </a:spcBef>
              <a:spcAft>
                <a:spcPct val="0"/>
              </a:spcAft>
              <a:defRPr>
                <a:solidFill>
                  <a:schemeClr val="tx1"/>
                </a:solidFill>
                <a:latin typeface="Arial" charset="0"/>
              </a:defRPr>
            </a:lvl8pPr>
            <a:lvl9pPr marL="4019120" indent="-236420" eaLnBrk="0" fontAlgn="base" hangingPunct="0">
              <a:spcBef>
                <a:spcPct val="0"/>
              </a:spcBef>
              <a:spcAft>
                <a:spcPct val="0"/>
              </a:spcAft>
              <a:defRPr>
                <a:solidFill>
                  <a:schemeClr val="tx1"/>
                </a:solidFill>
                <a:latin typeface="Arial" charset="0"/>
              </a:defRPr>
            </a:lvl9pPr>
          </a:lstStyle>
          <a:p>
            <a:pPr eaLnBrk="1" hangingPunct="1"/>
            <a:fld id="{B5850F33-9E56-4E38-B140-815E5B21F6EB}" type="slidenum">
              <a:rPr lang="en-US" altLang="en-US"/>
              <a:pPr eaLnBrk="1" hangingPunct="1"/>
              <a:t>37</a:t>
            </a:fld>
            <a:endParaRPr lang="en-US"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defTabSz="931637">
              <a:defRPr/>
            </a:pPr>
            <a:r>
              <a:rPr lang="en-US" altLang="en-US" dirty="0"/>
              <a:t>Dylan</a:t>
            </a:r>
          </a:p>
        </p:txBody>
      </p:sp>
    </p:spTree>
    <p:extLst>
      <p:ext uri="{BB962C8B-B14F-4D97-AF65-F5344CB8AC3E}">
        <p14:creationId xmlns:p14="http://schemas.microsoft.com/office/powerpoint/2010/main" val="3313519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D331B4E-31E5-DA64-543A-28D09C7A2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D4FB9A-2F09-436F-A316-C0AF85383642}" type="slidenum">
              <a:rPr lang="en-US" altLang="en-US" smtClean="0">
                <a:latin typeface="Arial" panose="020B0604020202020204" pitchFamily="34" charset="0"/>
              </a:rPr>
              <a:pPr fontAlgn="base">
                <a:spcBef>
                  <a:spcPct val="0"/>
                </a:spcBef>
                <a:spcAft>
                  <a:spcPct val="0"/>
                </a:spcAft>
              </a:pPr>
              <a:t>38</a:t>
            </a:fld>
            <a:endParaRPr lang="en-US" altLang="en-US" dirty="0">
              <a:latin typeface="Arial" panose="020B0604020202020204" pitchFamily="34" charset="0"/>
            </a:endParaRPr>
          </a:p>
        </p:txBody>
      </p:sp>
      <p:sp>
        <p:nvSpPr>
          <p:cNvPr id="64515" name="Rectangle 2">
            <a:extLst>
              <a:ext uri="{FF2B5EF4-FFF2-40B4-BE49-F238E27FC236}">
                <a16:creationId xmlns:a16="http://schemas.microsoft.com/office/drawing/2014/main" id="{995B7715-B021-585F-C61C-871E82CC60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611348AE-517B-A640-3551-7611349E33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a:t>Robert H</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 H</a:t>
            </a:r>
          </a:p>
        </p:txBody>
      </p:sp>
      <p:sp>
        <p:nvSpPr>
          <p:cNvPr id="4" name="Slide Number Placeholder 3"/>
          <p:cNvSpPr>
            <a:spLocks noGrp="1"/>
          </p:cNvSpPr>
          <p:nvPr>
            <p:ph type="sldNum" sz="quarter" idx="5"/>
          </p:nvPr>
        </p:nvSpPr>
        <p:spPr/>
        <p:txBody>
          <a:bodyPr/>
          <a:lstStyle/>
          <a:p>
            <a:pPr>
              <a:defRPr/>
            </a:pPr>
            <a:fld id="{ECE20E25-90FE-4777-BFBF-46BDA09158D5}" type="slidenum">
              <a:rPr lang="en-US" smtClean="0"/>
              <a:pPr>
                <a:defRPr/>
              </a:pPr>
              <a:t>39</a:t>
            </a:fld>
            <a:endParaRPr lang="en-US" dirty="0"/>
          </a:p>
        </p:txBody>
      </p:sp>
    </p:spTree>
    <p:extLst>
      <p:ext uri="{BB962C8B-B14F-4D97-AF65-F5344CB8AC3E}">
        <p14:creationId xmlns:p14="http://schemas.microsoft.com/office/powerpoint/2010/main" val="1850277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16934A4-3DDF-A994-0A46-DC65D6DFF3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63251D-BC5D-4307-8CAE-356930CDA33B}" type="slidenum">
              <a:rPr lang="en-US" altLang="en-US" smtClean="0">
                <a:latin typeface="Arial" panose="020B0604020202020204" pitchFamily="34" charset="0"/>
              </a:rPr>
              <a:pPr fontAlgn="base">
                <a:spcBef>
                  <a:spcPct val="0"/>
                </a:spcBef>
                <a:spcAft>
                  <a:spcPct val="0"/>
                </a:spcAft>
              </a:pPr>
              <a:t>4</a:t>
            </a:fld>
            <a:endParaRPr lang="en-US" altLang="en-US" dirty="0">
              <a:latin typeface="Arial" panose="020B0604020202020204" pitchFamily="34" charset="0"/>
            </a:endParaRPr>
          </a:p>
        </p:txBody>
      </p:sp>
      <p:sp>
        <p:nvSpPr>
          <p:cNvPr id="9219" name="Rectangle 2">
            <a:extLst>
              <a:ext uri="{FF2B5EF4-FFF2-40B4-BE49-F238E27FC236}">
                <a16:creationId xmlns:a16="http://schemas.microsoft.com/office/drawing/2014/main" id="{1596B522-7A44-3E9D-4E49-AA1BEACC7D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B7827A30-6337-C618-A380-E2F4D6D95C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a:t>Fred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 H</a:t>
            </a:r>
          </a:p>
        </p:txBody>
      </p:sp>
      <p:sp>
        <p:nvSpPr>
          <p:cNvPr id="4" name="Slide Number Placeholder 3"/>
          <p:cNvSpPr>
            <a:spLocks noGrp="1"/>
          </p:cNvSpPr>
          <p:nvPr>
            <p:ph type="sldNum" sz="quarter" idx="5"/>
          </p:nvPr>
        </p:nvSpPr>
        <p:spPr/>
        <p:txBody>
          <a:bodyPr/>
          <a:lstStyle/>
          <a:p>
            <a:pPr>
              <a:defRPr/>
            </a:pPr>
            <a:fld id="{ECE20E25-90FE-4777-BFBF-46BDA09158D5}" type="slidenum">
              <a:rPr lang="en-US" smtClean="0"/>
              <a:pPr>
                <a:defRPr/>
              </a:pPr>
              <a:t>40</a:t>
            </a:fld>
            <a:endParaRPr lang="en-US" dirty="0"/>
          </a:p>
        </p:txBody>
      </p:sp>
    </p:spTree>
    <p:extLst>
      <p:ext uri="{BB962C8B-B14F-4D97-AF65-F5344CB8AC3E}">
        <p14:creationId xmlns:p14="http://schemas.microsoft.com/office/powerpoint/2010/main" val="4005962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 H</a:t>
            </a:r>
          </a:p>
        </p:txBody>
      </p:sp>
      <p:sp>
        <p:nvSpPr>
          <p:cNvPr id="4" name="Slide Number Placeholder 3"/>
          <p:cNvSpPr>
            <a:spLocks noGrp="1"/>
          </p:cNvSpPr>
          <p:nvPr>
            <p:ph type="sldNum" sz="quarter" idx="5"/>
          </p:nvPr>
        </p:nvSpPr>
        <p:spPr/>
        <p:txBody>
          <a:bodyPr/>
          <a:lstStyle/>
          <a:p>
            <a:pPr>
              <a:defRPr/>
            </a:pPr>
            <a:fld id="{ECE20E25-90FE-4777-BFBF-46BDA09158D5}" type="slidenum">
              <a:rPr lang="en-US" smtClean="0"/>
              <a:pPr>
                <a:defRPr/>
              </a:pPr>
              <a:t>41</a:t>
            </a:fld>
            <a:endParaRPr lang="en-US" dirty="0"/>
          </a:p>
        </p:txBody>
      </p:sp>
    </p:spTree>
    <p:extLst>
      <p:ext uri="{BB962C8B-B14F-4D97-AF65-F5344CB8AC3E}">
        <p14:creationId xmlns:p14="http://schemas.microsoft.com/office/powerpoint/2010/main" val="3418563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A6A42D2-D988-DA50-FFD4-4F238EC8B2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A9F3092-61A2-0A3C-37D4-3A316C678D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Robert H</a:t>
            </a:r>
          </a:p>
        </p:txBody>
      </p:sp>
      <p:sp>
        <p:nvSpPr>
          <p:cNvPr id="4" name="Slide Number Placeholder 3">
            <a:extLst>
              <a:ext uri="{FF2B5EF4-FFF2-40B4-BE49-F238E27FC236}">
                <a16:creationId xmlns:a16="http://schemas.microsoft.com/office/drawing/2014/main" id="{2A531D32-69DD-CC39-4E17-14F046608A50}"/>
              </a:ext>
            </a:extLst>
          </p:cNvPr>
          <p:cNvSpPr>
            <a:spLocks noGrp="1"/>
          </p:cNvSpPr>
          <p:nvPr>
            <p:ph type="sldNum" sz="quarter" idx="5"/>
          </p:nvPr>
        </p:nvSpPr>
        <p:spPr/>
        <p:txBody>
          <a:bodyPr/>
          <a:lstStyle/>
          <a:p>
            <a:pPr>
              <a:defRPr/>
            </a:pPr>
            <a:fld id="{0588F1E7-02BD-4BE9-B1CC-0D3C888613C7}"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81C0B84-2085-7FCB-0EF2-FAF101F6E0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BAA858E-0B2E-3752-1D21-C2291D2B80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Robert H</a:t>
            </a:r>
          </a:p>
        </p:txBody>
      </p:sp>
      <p:sp>
        <p:nvSpPr>
          <p:cNvPr id="4" name="Slide Number Placeholder 3">
            <a:extLst>
              <a:ext uri="{FF2B5EF4-FFF2-40B4-BE49-F238E27FC236}">
                <a16:creationId xmlns:a16="http://schemas.microsoft.com/office/drawing/2014/main" id="{1948702C-4B1A-189D-814C-BD5ECF09F0AA}"/>
              </a:ext>
            </a:extLst>
          </p:cNvPr>
          <p:cNvSpPr>
            <a:spLocks noGrp="1"/>
          </p:cNvSpPr>
          <p:nvPr>
            <p:ph type="sldNum" sz="quarter" idx="5"/>
          </p:nvPr>
        </p:nvSpPr>
        <p:spPr/>
        <p:txBody>
          <a:bodyPr/>
          <a:lstStyle/>
          <a:p>
            <a:pPr>
              <a:defRPr/>
            </a:pPr>
            <a:fld id="{8C069730-2609-417E-B98B-5F05CB828559}"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486CE97-BB4E-EAF9-EBA4-1BBA8F8C87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C8685950-2EB6-A05D-4C8B-EB06FE9D8A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Robert H</a:t>
            </a:r>
          </a:p>
        </p:txBody>
      </p:sp>
      <p:sp>
        <p:nvSpPr>
          <p:cNvPr id="4" name="Slide Number Placeholder 3">
            <a:extLst>
              <a:ext uri="{FF2B5EF4-FFF2-40B4-BE49-F238E27FC236}">
                <a16:creationId xmlns:a16="http://schemas.microsoft.com/office/drawing/2014/main" id="{219F5FD2-8738-4894-270E-59D27F77B703}"/>
              </a:ext>
            </a:extLst>
          </p:cNvPr>
          <p:cNvSpPr>
            <a:spLocks noGrp="1"/>
          </p:cNvSpPr>
          <p:nvPr>
            <p:ph type="sldNum" sz="quarter" idx="5"/>
          </p:nvPr>
        </p:nvSpPr>
        <p:spPr/>
        <p:txBody>
          <a:bodyPr/>
          <a:lstStyle/>
          <a:p>
            <a:pPr>
              <a:defRPr/>
            </a:pPr>
            <a:fld id="{9CAD107C-4B90-4547-835E-890AF74C6C68}"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9EA0330-7E26-D9C5-4ED8-E632BD24A9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07DA07-5244-45C2-BFA5-806E91FCD896}" type="slidenum">
              <a:rPr lang="en-US" altLang="en-US" smtClean="0">
                <a:latin typeface="Arial" panose="020B0604020202020204" pitchFamily="34" charset="0"/>
              </a:rPr>
              <a:pPr fontAlgn="base">
                <a:spcBef>
                  <a:spcPct val="0"/>
                </a:spcBef>
                <a:spcAft>
                  <a:spcPct val="0"/>
                </a:spcAft>
              </a:pPr>
              <a:t>45</a:t>
            </a:fld>
            <a:endParaRPr lang="en-US" altLang="en-US" dirty="0">
              <a:latin typeface="Arial" panose="020B0604020202020204" pitchFamily="34" charset="0"/>
            </a:endParaRPr>
          </a:p>
        </p:txBody>
      </p:sp>
      <p:sp>
        <p:nvSpPr>
          <p:cNvPr id="55299" name="Rectangle 2">
            <a:extLst>
              <a:ext uri="{FF2B5EF4-FFF2-40B4-BE49-F238E27FC236}">
                <a16:creationId xmlns:a16="http://schemas.microsoft.com/office/drawing/2014/main" id="{A0E4CD88-6ACF-5D2C-5A99-27D3DB6AEF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45425703-753F-6A38-7883-ADC6A5D22C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Robert H</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BBC1A19-10C8-3951-B3BB-F3086CD657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A9A8FD-885E-4810-BDF6-D00EEB31B370}" type="slidenum">
              <a:rPr lang="en-US" altLang="en-US" smtClean="0">
                <a:latin typeface="Arial" panose="020B0604020202020204" pitchFamily="34" charset="0"/>
              </a:rPr>
              <a:pPr fontAlgn="base">
                <a:spcBef>
                  <a:spcPct val="0"/>
                </a:spcBef>
                <a:spcAft>
                  <a:spcPct val="0"/>
                </a:spcAft>
              </a:pPr>
              <a:t>46</a:t>
            </a:fld>
            <a:endParaRPr lang="en-US" altLang="en-US" dirty="0">
              <a:latin typeface="Arial" panose="020B0604020202020204" pitchFamily="34" charset="0"/>
            </a:endParaRPr>
          </a:p>
        </p:txBody>
      </p:sp>
      <p:sp>
        <p:nvSpPr>
          <p:cNvPr id="57347" name="Rectangle 2">
            <a:extLst>
              <a:ext uri="{FF2B5EF4-FFF2-40B4-BE49-F238E27FC236}">
                <a16:creationId xmlns:a16="http://schemas.microsoft.com/office/drawing/2014/main" id="{D754CF87-84AE-956E-A5DD-AB37E6A0CE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2E2E8F53-60C0-93FB-C39A-B0400D30A1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Robert H</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AC9B45A-2A28-46ED-B319-A6F4C46B80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D218C0-9EFB-4150-AD65-88555F8015F0}" type="slidenum">
              <a:rPr lang="en-US" altLang="en-US" smtClean="0">
                <a:latin typeface="Arial" panose="020B0604020202020204" pitchFamily="34" charset="0"/>
              </a:rPr>
              <a:pPr fontAlgn="base">
                <a:spcBef>
                  <a:spcPct val="0"/>
                </a:spcBef>
                <a:spcAft>
                  <a:spcPct val="0"/>
                </a:spcAft>
              </a:pPr>
              <a:t>47</a:t>
            </a:fld>
            <a:endParaRPr lang="en-US" altLang="en-US" dirty="0">
              <a:latin typeface="Arial" panose="020B0604020202020204" pitchFamily="34" charset="0"/>
            </a:endParaRPr>
          </a:p>
        </p:txBody>
      </p:sp>
      <p:sp>
        <p:nvSpPr>
          <p:cNvPr id="59395" name="Rectangle 2">
            <a:extLst>
              <a:ext uri="{FF2B5EF4-FFF2-40B4-BE49-F238E27FC236}">
                <a16:creationId xmlns:a16="http://schemas.microsoft.com/office/drawing/2014/main" id="{3A00D4DE-8427-037A-DD01-D0BC3C7AA5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E8FD36A9-2DEE-D15F-5474-A524D7D611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Robert H</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 H</a:t>
            </a:r>
          </a:p>
        </p:txBody>
      </p:sp>
      <p:sp>
        <p:nvSpPr>
          <p:cNvPr id="4" name="Slide Number Placeholder 3"/>
          <p:cNvSpPr>
            <a:spLocks noGrp="1"/>
          </p:cNvSpPr>
          <p:nvPr>
            <p:ph type="sldNum" sz="quarter" idx="5"/>
          </p:nvPr>
        </p:nvSpPr>
        <p:spPr/>
        <p:txBody>
          <a:bodyPr/>
          <a:lstStyle/>
          <a:p>
            <a:pPr>
              <a:defRPr/>
            </a:pPr>
            <a:fld id="{ECE20E25-90FE-4777-BFBF-46BDA09158D5}" type="slidenum">
              <a:rPr lang="en-US" smtClean="0"/>
              <a:pPr>
                <a:defRPr/>
              </a:pPr>
              <a:t>48</a:t>
            </a:fld>
            <a:endParaRPr lang="en-US" dirty="0"/>
          </a:p>
        </p:txBody>
      </p:sp>
    </p:spTree>
    <p:extLst>
      <p:ext uri="{BB962C8B-B14F-4D97-AF65-F5344CB8AC3E}">
        <p14:creationId xmlns:p14="http://schemas.microsoft.com/office/powerpoint/2010/main" val="1291659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68361" indent="-295524" eaLnBrk="0" hangingPunct="0">
              <a:defRPr>
                <a:solidFill>
                  <a:schemeClr val="tx1"/>
                </a:solidFill>
                <a:latin typeface="Arial" charset="0"/>
              </a:defRPr>
            </a:lvl2pPr>
            <a:lvl3pPr marL="1182094" indent="-236420" eaLnBrk="0" hangingPunct="0">
              <a:defRPr>
                <a:solidFill>
                  <a:schemeClr val="tx1"/>
                </a:solidFill>
                <a:latin typeface="Arial" charset="0"/>
              </a:defRPr>
            </a:lvl3pPr>
            <a:lvl4pPr marL="1654932" indent="-236420" eaLnBrk="0" hangingPunct="0">
              <a:defRPr>
                <a:solidFill>
                  <a:schemeClr val="tx1"/>
                </a:solidFill>
                <a:latin typeface="Arial" charset="0"/>
              </a:defRPr>
            </a:lvl4pPr>
            <a:lvl5pPr marL="2127769" indent="-236420" eaLnBrk="0" hangingPunct="0">
              <a:defRPr>
                <a:solidFill>
                  <a:schemeClr val="tx1"/>
                </a:solidFill>
                <a:latin typeface="Arial" charset="0"/>
              </a:defRPr>
            </a:lvl5pPr>
            <a:lvl6pPr marL="2600607" indent="-236420" eaLnBrk="0" fontAlgn="base" hangingPunct="0">
              <a:spcBef>
                <a:spcPct val="0"/>
              </a:spcBef>
              <a:spcAft>
                <a:spcPct val="0"/>
              </a:spcAft>
              <a:defRPr>
                <a:solidFill>
                  <a:schemeClr val="tx1"/>
                </a:solidFill>
                <a:latin typeface="Arial" charset="0"/>
              </a:defRPr>
            </a:lvl6pPr>
            <a:lvl7pPr marL="3073445" indent="-236420" eaLnBrk="0" fontAlgn="base" hangingPunct="0">
              <a:spcBef>
                <a:spcPct val="0"/>
              </a:spcBef>
              <a:spcAft>
                <a:spcPct val="0"/>
              </a:spcAft>
              <a:defRPr>
                <a:solidFill>
                  <a:schemeClr val="tx1"/>
                </a:solidFill>
                <a:latin typeface="Arial" charset="0"/>
              </a:defRPr>
            </a:lvl7pPr>
            <a:lvl8pPr marL="3546284" indent="-236420" eaLnBrk="0" fontAlgn="base" hangingPunct="0">
              <a:spcBef>
                <a:spcPct val="0"/>
              </a:spcBef>
              <a:spcAft>
                <a:spcPct val="0"/>
              </a:spcAft>
              <a:defRPr>
                <a:solidFill>
                  <a:schemeClr val="tx1"/>
                </a:solidFill>
                <a:latin typeface="Arial" charset="0"/>
              </a:defRPr>
            </a:lvl8pPr>
            <a:lvl9pPr marL="4019120" indent="-236420" eaLnBrk="0" fontAlgn="base" hangingPunct="0">
              <a:spcBef>
                <a:spcPct val="0"/>
              </a:spcBef>
              <a:spcAft>
                <a:spcPct val="0"/>
              </a:spcAft>
              <a:defRPr>
                <a:solidFill>
                  <a:schemeClr val="tx1"/>
                </a:solidFill>
                <a:latin typeface="Arial" charset="0"/>
              </a:defRPr>
            </a:lvl9pPr>
          </a:lstStyle>
          <a:p>
            <a:pPr eaLnBrk="1" hangingPunct="1"/>
            <a:fld id="{B5850F33-9E56-4E38-B140-815E5B21F6EB}" type="slidenum">
              <a:rPr lang="en-US" altLang="en-US"/>
              <a:pPr eaLnBrk="1" hangingPunct="1"/>
              <a:t>49</a:t>
            </a:fld>
            <a:endParaRPr lang="en-US"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defTabSz="931637">
              <a:defRPr/>
            </a:pPr>
            <a:r>
              <a:rPr lang="en-US" altLang="en-US" dirty="0"/>
              <a:t>Dylan</a:t>
            </a:r>
          </a:p>
        </p:txBody>
      </p:sp>
    </p:spTree>
    <p:extLst>
      <p:ext uri="{BB962C8B-B14F-4D97-AF65-F5344CB8AC3E}">
        <p14:creationId xmlns:p14="http://schemas.microsoft.com/office/powerpoint/2010/main" val="243247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954E46D-20D8-EF35-C341-4A8EB1D197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2A9BCB-575F-42C3-B792-046C260F7E2C}" type="slidenum">
              <a:rPr lang="en-US" altLang="en-US" smtClean="0">
                <a:latin typeface="Arial" panose="020B0604020202020204" pitchFamily="34" charset="0"/>
              </a:rPr>
              <a:pPr fontAlgn="base">
                <a:spcBef>
                  <a:spcPct val="0"/>
                </a:spcBef>
                <a:spcAft>
                  <a:spcPct val="0"/>
                </a:spcAft>
              </a:pPr>
              <a:t>5</a:t>
            </a:fld>
            <a:endParaRPr lang="en-US" altLang="en-US" dirty="0">
              <a:latin typeface="Arial" panose="020B0604020202020204" pitchFamily="34" charset="0"/>
            </a:endParaRPr>
          </a:p>
        </p:txBody>
      </p:sp>
      <p:sp>
        <p:nvSpPr>
          <p:cNvPr id="11267" name="Rectangle 2">
            <a:extLst>
              <a:ext uri="{FF2B5EF4-FFF2-40B4-BE49-F238E27FC236}">
                <a16:creationId xmlns:a16="http://schemas.microsoft.com/office/drawing/2014/main" id="{E15F10B1-817C-AA62-F8A6-C87E8A5505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F4DEA1A0-79D0-6F27-AC73-AC4273748B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a:t>Fred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67649DF-5377-DACF-95F3-30854CBD7C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CB3757F-ABC8-4C08-AD9F-FCC319FD4144}" type="slidenum">
              <a:rPr lang="en-US" altLang="en-US" smtClean="0">
                <a:latin typeface="Arial" panose="020B0604020202020204" pitchFamily="34" charset="0"/>
              </a:rPr>
              <a:pPr fontAlgn="base">
                <a:spcBef>
                  <a:spcPct val="0"/>
                </a:spcBef>
                <a:spcAft>
                  <a:spcPct val="0"/>
                </a:spcAft>
              </a:pPr>
              <a:t>50</a:t>
            </a:fld>
            <a:endParaRPr lang="en-US" altLang="en-US" dirty="0">
              <a:latin typeface="Arial" panose="020B0604020202020204" pitchFamily="34" charset="0"/>
            </a:endParaRPr>
          </a:p>
        </p:txBody>
      </p:sp>
      <p:sp>
        <p:nvSpPr>
          <p:cNvPr id="39939" name="Rectangle 2">
            <a:extLst>
              <a:ext uri="{FF2B5EF4-FFF2-40B4-BE49-F238E27FC236}">
                <a16:creationId xmlns:a16="http://schemas.microsoft.com/office/drawing/2014/main" id="{64AA74E5-CF4B-0047-3735-A3F8AB174A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DBD7585A-B8BC-EA8A-4F23-D59949F360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extLst>
      <p:ext uri="{BB962C8B-B14F-4D97-AF65-F5344CB8AC3E}">
        <p14:creationId xmlns:p14="http://schemas.microsoft.com/office/powerpoint/2010/main" val="1795760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26871" indent="-318028" eaLnBrk="0" hangingPunct="0">
              <a:defRPr>
                <a:solidFill>
                  <a:schemeClr val="tx1"/>
                </a:solidFill>
                <a:latin typeface="Arial" charset="0"/>
              </a:defRPr>
            </a:lvl2pPr>
            <a:lvl3pPr marL="1272109" indent="-254423" eaLnBrk="0" hangingPunct="0">
              <a:defRPr>
                <a:solidFill>
                  <a:schemeClr val="tx1"/>
                </a:solidFill>
                <a:latin typeface="Arial" charset="0"/>
              </a:defRPr>
            </a:lvl3pPr>
            <a:lvl4pPr marL="1780954" indent="-254423" eaLnBrk="0" hangingPunct="0">
              <a:defRPr>
                <a:solidFill>
                  <a:schemeClr val="tx1"/>
                </a:solidFill>
                <a:latin typeface="Arial" charset="0"/>
              </a:defRPr>
            </a:lvl4pPr>
            <a:lvl5pPr marL="2289796" indent="-254423" eaLnBrk="0" hangingPunct="0">
              <a:defRPr>
                <a:solidFill>
                  <a:schemeClr val="tx1"/>
                </a:solidFill>
                <a:latin typeface="Arial" charset="0"/>
              </a:defRPr>
            </a:lvl5pPr>
            <a:lvl6pPr marL="2798641" indent="-254423" eaLnBrk="0" fontAlgn="base" hangingPunct="0">
              <a:spcBef>
                <a:spcPct val="0"/>
              </a:spcBef>
              <a:spcAft>
                <a:spcPct val="0"/>
              </a:spcAft>
              <a:defRPr>
                <a:solidFill>
                  <a:schemeClr val="tx1"/>
                </a:solidFill>
                <a:latin typeface="Arial" charset="0"/>
              </a:defRPr>
            </a:lvl6pPr>
            <a:lvl7pPr marL="3307485" indent="-254423" eaLnBrk="0" fontAlgn="base" hangingPunct="0">
              <a:spcBef>
                <a:spcPct val="0"/>
              </a:spcBef>
              <a:spcAft>
                <a:spcPct val="0"/>
              </a:spcAft>
              <a:defRPr>
                <a:solidFill>
                  <a:schemeClr val="tx1"/>
                </a:solidFill>
                <a:latin typeface="Arial" charset="0"/>
              </a:defRPr>
            </a:lvl7pPr>
            <a:lvl8pPr marL="3816329" indent="-254423" eaLnBrk="0" fontAlgn="base" hangingPunct="0">
              <a:spcBef>
                <a:spcPct val="0"/>
              </a:spcBef>
              <a:spcAft>
                <a:spcPct val="0"/>
              </a:spcAft>
              <a:defRPr>
                <a:solidFill>
                  <a:schemeClr val="tx1"/>
                </a:solidFill>
                <a:latin typeface="Arial" charset="0"/>
              </a:defRPr>
            </a:lvl8pPr>
            <a:lvl9pPr marL="4325172" indent="-254423" eaLnBrk="0" fontAlgn="base" hangingPunct="0">
              <a:spcBef>
                <a:spcPct val="0"/>
              </a:spcBef>
              <a:spcAft>
                <a:spcPct val="0"/>
              </a:spcAft>
              <a:defRPr>
                <a:solidFill>
                  <a:schemeClr val="tx1"/>
                </a:solidFill>
                <a:latin typeface="Arial" charset="0"/>
              </a:defRPr>
            </a:lvl9pPr>
          </a:lstStyle>
          <a:p>
            <a:pPr eaLnBrk="1" hangingPunct="1"/>
            <a:fld id="{B5850F33-9E56-4E38-B140-815E5B21F6EB}" type="slidenum">
              <a:rPr lang="en-US" altLang="en-US"/>
              <a:pPr eaLnBrk="1" hangingPunct="1"/>
              <a:t>51</a:t>
            </a:fld>
            <a:endParaRPr lang="en-US"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9771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789BF8-6B93-5BB4-EC06-269C5BDC4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B2AFBE-AF29-4C23-B76B-CC2B14683EC7}" type="slidenum">
              <a:rPr lang="en-US" altLang="en-US" smtClean="0">
                <a:latin typeface="Arial" panose="020B0604020202020204" pitchFamily="34" charset="0"/>
              </a:rPr>
              <a:pPr fontAlgn="base">
                <a:spcBef>
                  <a:spcPct val="0"/>
                </a:spcBef>
                <a:spcAft>
                  <a:spcPct val="0"/>
                </a:spcAft>
              </a:pPr>
              <a:t>6</a:t>
            </a:fld>
            <a:endParaRPr lang="en-US" altLang="en-US" dirty="0">
              <a:latin typeface="Arial" panose="020B0604020202020204" pitchFamily="34" charset="0"/>
            </a:endParaRPr>
          </a:p>
        </p:txBody>
      </p:sp>
      <p:sp>
        <p:nvSpPr>
          <p:cNvPr id="13315" name="Rectangle 2">
            <a:extLst>
              <a:ext uri="{FF2B5EF4-FFF2-40B4-BE49-F238E27FC236}">
                <a16:creationId xmlns:a16="http://schemas.microsoft.com/office/drawing/2014/main" id="{F0A457E1-31D2-10E5-269F-02FFD670E6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593F7C22-4895-174C-EC94-ADF348BB24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a:t>Fred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467203D-7B7A-7CF4-04A9-8A918B8EAC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C538E1-BD5D-4304-997B-B06153D89FC0}" type="slidenum">
              <a:rPr lang="en-US" altLang="en-US" smtClean="0">
                <a:latin typeface="Arial" panose="020B0604020202020204" pitchFamily="34" charset="0"/>
              </a:rPr>
              <a:pPr fontAlgn="base">
                <a:spcBef>
                  <a:spcPct val="0"/>
                </a:spcBef>
                <a:spcAft>
                  <a:spcPct val="0"/>
                </a:spcAft>
              </a:pPr>
              <a:t>7</a:t>
            </a:fld>
            <a:endParaRPr lang="en-US" altLang="en-US" dirty="0">
              <a:latin typeface="Arial" panose="020B0604020202020204" pitchFamily="34" charset="0"/>
            </a:endParaRPr>
          </a:p>
        </p:txBody>
      </p:sp>
      <p:sp>
        <p:nvSpPr>
          <p:cNvPr id="15363" name="Rectangle 2">
            <a:extLst>
              <a:ext uri="{FF2B5EF4-FFF2-40B4-BE49-F238E27FC236}">
                <a16:creationId xmlns:a16="http://schemas.microsoft.com/office/drawing/2014/main" id="{87CBA23F-6698-F36F-E912-E00F094C99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03BFF502-E5A8-5176-6726-FF1A964956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a:t>Fred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A9EFE60-5581-249B-7240-EE0246301D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191078-38FE-4E6F-88FE-EBC26D47CDE8}" type="slidenum">
              <a:rPr lang="en-US" altLang="en-US" smtClean="0">
                <a:latin typeface="Arial" panose="020B0604020202020204" pitchFamily="34" charset="0"/>
              </a:rPr>
              <a:pPr fontAlgn="base">
                <a:spcBef>
                  <a:spcPct val="0"/>
                </a:spcBef>
                <a:spcAft>
                  <a:spcPct val="0"/>
                </a:spcAft>
              </a:pPr>
              <a:t>8</a:t>
            </a:fld>
            <a:endParaRPr lang="en-US" altLang="en-US" dirty="0">
              <a:latin typeface="Arial" panose="020B0604020202020204" pitchFamily="34" charset="0"/>
            </a:endParaRPr>
          </a:p>
        </p:txBody>
      </p:sp>
      <p:sp>
        <p:nvSpPr>
          <p:cNvPr id="17411" name="Rectangle 2">
            <a:extLst>
              <a:ext uri="{FF2B5EF4-FFF2-40B4-BE49-F238E27FC236}">
                <a16:creationId xmlns:a16="http://schemas.microsoft.com/office/drawing/2014/main" id="{546C58E6-299B-710D-5818-22F5FFBFE6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B188A191-1F92-6133-E4EF-885EF4687C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5F0DA44-3F28-448D-B11D-890732DBA1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5275">
              <a:defRPr>
                <a:solidFill>
                  <a:schemeClr val="tx1"/>
                </a:solidFill>
                <a:latin typeface="Calibri" panose="020F0502020204030204" pitchFamily="34" charset="0"/>
              </a:defRPr>
            </a:lvl2pPr>
            <a:lvl3pPr marL="1181100" indent="-234950">
              <a:defRPr>
                <a:solidFill>
                  <a:schemeClr val="tx1"/>
                </a:solidFill>
                <a:latin typeface="Calibri" panose="020F0502020204030204" pitchFamily="34" charset="0"/>
              </a:defRPr>
            </a:lvl3pPr>
            <a:lvl4pPr marL="1654175" indent="-234950">
              <a:defRPr>
                <a:solidFill>
                  <a:schemeClr val="tx1"/>
                </a:solidFill>
                <a:latin typeface="Calibri" panose="020F0502020204030204" pitchFamily="34" charset="0"/>
              </a:defRPr>
            </a:lvl4pPr>
            <a:lvl5pPr marL="2127250" indent="-234950">
              <a:defRPr>
                <a:solidFill>
                  <a:schemeClr val="tx1"/>
                </a:solidFill>
                <a:latin typeface="Calibri" panose="020F0502020204030204" pitchFamily="34" charset="0"/>
              </a:defRPr>
            </a:lvl5pPr>
            <a:lvl6pPr marL="2584450" indent="-234950" eaLnBrk="0" fontAlgn="base" hangingPunct="0">
              <a:spcBef>
                <a:spcPct val="0"/>
              </a:spcBef>
              <a:spcAft>
                <a:spcPct val="0"/>
              </a:spcAft>
              <a:defRPr>
                <a:solidFill>
                  <a:schemeClr val="tx1"/>
                </a:solidFill>
                <a:latin typeface="Calibri" panose="020F0502020204030204" pitchFamily="34" charset="0"/>
              </a:defRPr>
            </a:lvl6pPr>
            <a:lvl7pPr marL="3041650" indent="-234950" eaLnBrk="0" fontAlgn="base" hangingPunct="0">
              <a:spcBef>
                <a:spcPct val="0"/>
              </a:spcBef>
              <a:spcAft>
                <a:spcPct val="0"/>
              </a:spcAft>
              <a:defRPr>
                <a:solidFill>
                  <a:schemeClr val="tx1"/>
                </a:solidFill>
                <a:latin typeface="Calibri" panose="020F0502020204030204" pitchFamily="34" charset="0"/>
              </a:defRPr>
            </a:lvl7pPr>
            <a:lvl8pPr marL="3498850" indent="-234950" eaLnBrk="0" fontAlgn="base" hangingPunct="0">
              <a:spcBef>
                <a:spcPct val="0"/>
              </a:spcBef>
              <a:spcAft>
                <a:spcPct val="0"/>
              </a:spcAft>
              <a:defRPr>
                <a:solidFill>
                  <a:schemeClr val="tx1"/>
                </a:solidFill>
                <a:latin typeface="Calibri" panose="020F0502020204030204" pitchFamily="34" charset="0"/>
              </a:defRPr>
            </a:lvl8pPr>
            <a:lvl9pPr marL="3956050"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196845-EBA1-4D8D-8EBA-462330E6D35A}" type="slidenum">
              <a:rPr lang="en-US" altLang="en-US" smtClean="0">
                <a:latin typeface="Arial" panose="020B0604020202020204" pitchFamily="34" charset="0"/>
              </a:rPr>
              <a:pPr fontAlgn="base">
                <a:spcBef>
                  <a:spcPct val="0"/>
                </a:spcBef>
                <a:spcAft>
                  <a:spcPct val="0"/>
                </a:spcAft>
              </a:pPr>
              <a:t>9</a:t>
            </a:fld>
            <a:endParaRPr lang="en-US" altLang="en-US" dirty="0">
              <a:latin typeface="Arial" panose="020B0604020202020204" pitchFamily="34" charset="0"/>
            </a:endParaRPr>
          </a:p>
        </p:txBody>
      </p:sp>
      <p:sp>
        <p:nvSpPr>
          <p:cNvPr id="19459" name="Rectangle 2">
            <a:extLst>
              <a:ext uri="{FF2B5EF4-FFF2-40B4-BE49-F238E27FC236}">
                <a16:creationId xmlns:a16="http://schemas.microsoft.com/office/drawing/2014/main" id="{13C84426-EC95-2C03-AA1D-9DADA1A77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82D9D38D-B510-D674-5A87-7962EEF07D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AF78F7-DD35-F088-3B8D-D4190D847594}"/>
              </a:ext>
            </a:extLst>
          </p:cNvPr>
          <p:cNvSpPr>
            <a:spLocks noChangeArrowheads="1"/>
          </p:cNvSpPr>
          <p:nvPr userDrawn="1"/>
        </p:nvSpPr>
        <p:spPr bwMode="auto">
          <a:xfrm>
            <a:off x="4270375" y="6503988"/>
            <a:ext cx="3952875" cy="277812"/>
          </a:xfrm>
          <a:prstGeom prst="rect">
            <a:avLst/>
          </a:prstGeom>
          <a:noFill/>
          <a:ln>
            <a:noFill/>
          </a:ln>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200" dirty="0">
                <a:solidFill>
                  <a:srgbClr val="3B3838"/>
                </a:solidFill>
                <a:cs typeface="Arial" panose="020B0604020202020204" pitchFamily="34" charset="0"/>
              </a:rPr>
              <a:t>Copyright © 2022 Toyon Associates, Inc., All Rights Reserved</a:t>
            </a:r>
          </a:p>
        </p:txBody>
      </p:sp>
      <p:sp>
        <p:nvSpPr>
          <p:cNvPr id="2" name="Title 1"/>
          <p:cNvSpPr>
            <a:spLocks noGrp="1"/>
          </p:cNvSpPr>
          <p:nvPr>
            <p:ph type="ctrTitle"/>
          </p:nvPr>
        </p:nvSpPr>
        <p:spPr>
          <a:xfrm>
            <a:off x="1524000" y="1122363"/>
            <a:ext cx="9144000" cy="2387600"/>
          </a:xfrm>
          <a:prstGeom prst="rect">
            <a:avLst/>
          </a:prstGeom>
        </p:spPr>
        <p:txBody>
          <a:bodyPr anchor="ctr"/>
          <a:lstStyle>
            <a:lvl1pPr algn="ctr">
              <a:defRPr sz="6000" b="1">
                <a:solidFill>
                  <a:schemeClr val="bg2">
                    <a:lumMod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nchor="ctr"/>
          <a:lstStyle>
            <a:lvl1pPr marL="0" indent="0" algn="ctr">
              <a:buNone/>
              <a:defRPr sz="2400" b="0">
                <a:solidFill>
                  <a:schemeClr val="bg2">
                    <a:lumMod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7644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028509-4E3D-9266-2304-66F09119807D}"/>
              </a:ext>
            </a:extLst>
          </p:cNvPr>
          <p:cNvSpPr/>
          <p:nvPr userDrawn="1"/>
        </p:nvSpPr>
        <p:spPr>
          <a:xfrm>
            <a:off x="11960225" y="6026150"/>
            <a:ext cx="231775"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2">
            <a:extLst>
              <a:ext uri="{FF2B5EF4-FFF2-40B4-BE49-F238E27FC236}">
                <a16:creationId xmlns:a16="http://schemas.microsoft.com/office/drawing/2014/main" id="{AB527C16-9237-855C-E554-58D4889959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 r="20364" b="9248"/>
          <a:stretch>
            <a:fillRect/>
          </a:stretch>
        </p:blipFill>
        <p:spPr bwMode="auto">
          <a:xfrm>
            <a:off x="236538" y="236538"/>
            <a:ext cx="6524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9B29EED-82D6-B3FD-D83F-60B1AB9F3975}"/>
              </a:ext>
            </a:extLst>
          </p:cNvPr>
          <p:cNvSpPr/>
          <p:nvPr userDrawn="1"/>
        </p:nvSpPr>
        <p:spPr>
          <a:xfrm flipV="1">
            <a:off x="838200" y="647700"/>
            <a:ext cx="10628313" cy="46038"/>
          </a:xfrm>
          <a:prstGeom prst="rect">
            <a:avLst/>
          </a:prstGeom>
          <a:solidFill>
            <a:srgbClr val="0042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8E43223A-D65B-CE95-8474-D6EC3740D2BB}"/>
              </a:ext>
            </a:extLst>
          </p:cNvPr>
          <p:cNvSpPr txBox="1">
            <a:spLocks noChangeArrowheads="1"/>
          </p:cNvSpPr>
          <p:nvPr userDrawn="1"/>
        </p:nvSpPr>
        <p:spPr bwMode="auto">
          <a:xfrm>
            <a:off x="8970963" y="735013"/>
            <a:ext cx="2568575" cy="277812"/>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1200" dirty="0">
                <a:solidFill>
                  <a:srgbClr val="3B3838"/>
                </a:solidFill>
                <a:cs typeface="Arial" panose="020B0604020202020204" pitchFamily="34" charset="0"/>
              </a:rPr>
              <a:t>toyonassociates.com</a:t>
            </a:r>
          </a:p>
        </p:txBody>
      </p:sp>
      <p:sp>
        <p:nvSpPr>
          <p:cNvPr id="8" name="TextBox 7">
            <a:extLst>
              <a:ext uri="{FF2B5EF4-FFF2-40B4-BE49-F238E27FC236}">
                <a16:creationId xmlns:a16="http://schemas.microsoft.com/office/drawing/2014/main" id="{CA7228E4-49B8-5FE8-EF77-652246EF15DD}"/>
              </a:ext>
            </a:extLst>
          </p:cNvPr>
          <p:cNvSpPr txBox="1">
            <a:spLocks noChangeArrowheads="1"/>
          </p:cNvSpPr>
          <p:nvPr userDrawn="1"/>
        </p:nvSpPr>
        <p:spPr bwMode="auto">
          <a:xfrm>
            <a:off x="230188" y="6457950"/>
            <a:ext cx="703262" cy="30797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704F3F60-3B2B-4252-B4A6-22BC2719C795}" type="slidenum">
              <a:rPr lang="en-US" altLang="en-US" sz="1400" b="1" smtClean="0">
                <a:solidFill>
                  <a:srgbClr val="3B3838"/>
                </a:solidFill>
                <a:cs typeface="Arial" panose="020B0604020202020204" pitchFamily="34" charset="0"/>
              </a:rPr>
              <a:pPr algn="ctr" eaLnBrk="1" hangingPunct="1">
                <a:defRPr/>
              </a:pPr>
              <a:t>‹#›</a:t>
            </a:fld>
            <a:endParaRPr lang="en-US" altLang="en-US" sz="1400" b="1" dirty="0">
              <a:solidFill>
                <a:srgbClr val="3B3838"/>
              </a:solidFill>
              <a:cs typeface="Arial" panose="020B0604020202020204" pitchFamily="34" charset="0"/>
            </a:endParaRPr>
          </a:p>
        </p:txBody>
      </p:sp>
      <p:sp>
        <p:nvSpPr>
          <p:cNvPr id="9" name="Rectangle 8">
            <a:extLst>
              <a:ext uri="{FF2B5EF4-FFF2-40B4-BE49-F238E27FC236}">
                <a16:creationId xmlns:a16="http://schemas.microsoft.com/office/drawing/2014/main" id="{79B80C2B-B4E5-934E-9960-A57D76A99CDF}"/>
              </a:ext>
            </a:extLst>
          </p:cNvPr>
          <p:cNvSpPr>
            <a:spLocks noChangeArrowheads="1"/>
          </p:cNvSpPr>
          <p:nvPr userDrawn="1"/>
        </p:nvSpPr>
        <p:spPr bwMode="auto">
          <a:xfrm>
            <a:off x="8167688" y="6488113"/>
            <a:ext cx="3952875" cy="277812"/>
          </a:xfrm>
          <a:prstGeom prst="rect">
            <a:avLst/>
          </a:prstGeom>
          <a:noFill/>
          <a:ln>
            <a:noFill/>
          </a:ln>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1200" dirty="0">
                <a:solidFill>
                  <a:srgbClr val="3B3838"/>
                </a:solidFill>
                <a:cs typeface="Arial" panose="020B0604020202020204" pitchFamily="34" charset="0"/>
              </a:rPr>
              <a:t>Copyright © 2022 Toyon Associates, Inc., All Rights Reserved</a:t>
            </a:r>
          </a:p>
        </p:txBody>
      </p:sp>
      <p:sp>
        <p:nvSpPr>
          <p:cNvPr id="2" name="Title 1"/>
          <p:cNvSpPr>
            <a:spLocks noGrp="1"/>
          </p:cNvSpPr>
          <p:nvPr>
            <p:ph type="title"/>
          </p:nvPr>
        </p:nvSpPr>
        <p:spPr>
          <a:xfrm>
            <a:off x="799684" y="718246"/>
            <a:ext cx="8254285" cy="822479"/>
          </a:xfrm>
          <a:prstGeom prst="rect">
            <a:avLst/>
          </a:prstGeom>
        </p:spPr>
        <p:txBody>
          <a:bodyPr anchor="t"/>
          <a:lstStyle>
            <a:lvl1pPr>
              <a:defRPr sz="3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86997"/>
            <a:ext cx="10515600" cy="2244428"/>
          </a:xfrm>
          <a:prstGeom prst="rect">
            <a:avLst/>
          </a:prstGeom>
        </p:spPr>
        <p:txBody>
          <a:bodyPr anchor="ctr"/>
          <a:lstStyle>
            <a:lvl1pPr>
              <a:lnSpc>
                <a:spcPct val="110000"/>
              </a:lnSpc>
              <a:defRPr>
                <a:solidFill>
                  <a:schemeClr val="bg2">
                    <a:lumMod val="25000"/>
                  </a:schemeClr>
                </a:solidFill>
                <a:latin typeface="Arial" panose="020B0604020202020204" pitchFamily="34" charset="0"/>
                <a:cs typeface="Arial" panose="020B0604020202020204" pitchFamily="34" charset="0"/>
              </a:defRPr>
            </a:lvl1pPr>
            <a:lvl2pPr>
              <a:lnSpc>
                <a:spcPct val="110000"/>
              </a:lnSpc>
              <a:defRPr>
                <a:solidFill>
                  <a:schemeClr val="bg2">
                    <a:lumMod val="25000"/>
                  </a:schemeClr>
                </a:solidFill>
                <a:latin typeface="Arial" panose="020B0604020202020204" pitchFamily="34" charset="0"/>
                <a:cs typeface="Arial" panose="020B0604020202020204" pitchFamily="34" charset="0"/>
              </a:defRPr>
            </a:lvl2pPr>
            <a:lvl3pPr>
              <a:lnSpc>
                <a:spcPct val="110000"/>
              </a:lnSpc>
              <a:defRPr>
                <a:solidFill>
                  <a:schemeClr val="bg2">
                    <a:lumMod val="25000"/>
                  </a:schemeClr>
                </a:solidFill>
                <a:latin typeface="Arial" panose="020B0604020202020204" pitchFamily="34" charset="0"/>
                <a:cs typeface="Arial" panose="020B0604020202020204" pitchFamily="34" charset="0"/>
              </a:defRPr>
            </a:lvl3pPr>
            <a:lvl4pPr>
              <a:lnSpc>
                <a:spcPct val="110000"/>
              </a:lnSpc>
              <a:defRPr>
                <a:solidFill>
                  <a:schemeClr val="bg2">
                    <a:lumMod val="25000"/>
                  </a:schemeClr>
                </a:solidFill>
                <a:latin typeface="Arial" panose="020B0604020202020204" pitchFamily="34" charset="0"/>
                <a:cs typeface="Arial" panose="020B0604020202020204" pitchFamily="34" charset="0"/>
              </a:defRPr>
            </a:lvl4pPr>
            <a:lvl5pPr>
              <a:lnSpc>
                <a:spcPct val="110000"/>
              </a:lnSpc>
              <a:defRPr>
                <a:solidFill>
                  <a:schemeClr val="bg2">
                    <a:lumMod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766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0" r:id="rId1"/>
    <p:sldLayoutId id="214748370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s://omb.report/icr/202206-0938-017/doc/122449600" TargetMode="External"/><Relationship Id="rId4" Type="http://schemas.openxmlformats.org/officeDocument/2006/relationships/diagramLayout" Target="../diagrams/layout5.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omb.report/icr/202206-0938-017/doc/1224496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s://omb.report/icr/202206-0938-017/doc/122449600" TargetMode="External"/><Relationship Id="rId7" Type="http://schemas.openxmlformats.org/officeDocument/2006/relationships/diagramColors" Target="../diagrams/colors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omb.report/icr/202206-0938-017/doc/122449600"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2.png"/><Relationship Id="rId7" Type="http://schemas.openxmlformats.org/officeDocument/2006/relationships/diagramColors" Target="../diagrams/colors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3.png"/><Relationship Id="rId7" Type="http://schemas.openxmlformats.org/officeDocument/2006/relationships/diagramColors" Target="../diagrams/colors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4.png"/><Relationship Id="rId7" Type="http://schemas.openxmlformats.org/officeDocument/2006/relationships/diagramColors" Target="../diagrams/colors1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7.png"/><Relationship Id="rId7" Type="http://schemas.openxmlformats.org/officeDocument/2006/relationships/diagramColors" Target="../diagrams/colors1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8.png"/><Relationship Id="rId7" Type="http://schemas.openxmlformats.org/officeDocument/2006/relationships/diagramColors" Target="../diagrams/colors1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9.png"/><Relationship Id="rId7" Type="http://schemas.openxmlformats.org/officeDocument/2006/relationships/diagramColors" Target="../diagrams/colors20.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1.xml.rels><?xml version="1.0" encoding="UTF-8" standalone="yes"?>
<Relationships xmlns="http://schemas.openxmlformats.org/package/2006/relationships"><Relationship Id="rId3" Type="http://schemas.openxmlformats.org/officeDocument/2006/relationships/hyperlink" Target="mailto:robert.howey@toyonassociates.co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mailto:fred.fisher@toyonassociates.com" TargetMode="External"/><Relationship Id="rId4" Type="http://schemas.openxmlformats.org/officeDocument/2006/relationships/hyperlink" Target="http://www.toyonassociates.com/"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omb.report/icr/202206-0938-017/doc/122449600" TargetMode="External"/><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items-and-services-not-covered-under-medicare-booklet-icn906765.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omb.report/icr/202206-0938-017/doc/12244960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1296-ABBA-8F25-91C5-14B560CA9E3A}"/>
              </a:ext>
            </a:extLst>
          </p:cNvPr>
          <p:cNvSpPr>
            <a:spLocks noGrp="1"/>
          </p:cNvSpPr>
          <p:nvPr>
            <p:ph type="ctrTitle"/>
          </p:nvPr>
        </p:nvSpPr>
        <p:spPr>
          <a:xfrm>
            <a:off x="646906" y="1553788"/>
            <a:ext cx="11117263" cy="2599460"/>
          </a:xfrm>
        </p:spPr>
        <p:txBody>
          <a:bodyPr/>
          <a:lstStyle/>
          <a:p>
            <a:pPr eaLnBrk="1" fontAlgn="auto" hangingPunct="1">
              <a:lnSpc>
                <a:spcPct val="110000"/>
              </a:lnSpc>
              <a:spcBef>
                <a:spcPts val="0"/>
              </a:spcBef>
              <a:spcAft>
                <a:spcPts val="1000"/>
              </a:spcAft>
              <a:defRPr/>
            </a:pPr>
            <a:br>
              <a:rPr lang="en-US" sz="3200" dirty="0">
                <a:solidFill>
                  <a:schemeClr val="tx1"/>
                </a:solidFill>
                <a:latin typeface="+mn-lt"/>
              </a:rPr>
            </a:br>
            <a:r>
              <a:rPr lang="en-US" sz="3200" dirty="0">
                <a:solidFill>
                  <a:schemeClr val="tx1">
                    <a:lumMod val="85000"/>
                    <a:lumOff val="15000"/>
                  </a:schemeClr>
                </a:solidFill>
                <a:latin typeface="+mn-lt"/>
              </a:rPr>
              <a:t>Toyon University® Presents</a:t>
            </a:r>
            <a:br>
              <a:rPr lang="en-US" sz="3200" dirty="0">
                <a:solidFill>
                  <a:schemeClr val="tx1">
                    <a:lumMod val="85000"/>
                    <a:lumOff val="15000"/>
                  </a:schemeClr>
                </a:solidFill>
                <a:latin typeface="+mn-lt"/>
              </a:rPr>
            </a:br>
            <a:r>
              <a:rPr lang="en-US" sz="3200" dirty="0">
                <a:solidFill>
                  <a:schemeClr val="tx1">
                    <a:lumMod val="85000"/>
                    <a:lumOff val="15000"/>
                  </a:schemeClr>
                </a:solidFill>
                <a:latin typeface="+mn-lt"/>
                <a:ea typeface="+mn-ea"/>
                <a:cs typeface="+mn-cs"/>
              </a:rPr>
              <a:t>Medicare Cost Report</a:t>
            </a:r>
            <a:br>
              <a:rPr lang="en-US" sz="3200" dirty="0">
                <a:solidFill>
                  <a:schemeClr val="tx1">
                    <a:lumMod val="85000"/>
                    <a:lumOff val="15000"/>
                  </a:schemeClr>
                </a:solidFill>
                <a:latin typeface="+mn-lt"/>
                <a:ea typeface="+mn-ea"/>
                <a:cs typeface="+mn-cs"/>
              </a:rPr>
            </a:br>
            <a:r>
              <a:rPr lang="en-US" sz="3200" dirty="0">
                <a:solidFill>
                  <a:schemeClr val="tx1">
                    <a:lumMod val="85000"/>
                    <a:lumOff val="15000"/>
                  </a:schemeClr>
                </a:solidFill>
                <a:latin typeface="+mn-lt"/>
                <a:ea typeface="+mn-ea"/>
                <a:cs typeface="+mn-cs"/>
              </a:rPr>
              <a:t>CMS Proposed Changes</a:t>
            </a:r>
            <a:br>
              <a:rPr lang="en-US" sz="3200" dirty="0">
                <a:solidFill>
                  <a:schemeClr val="tx1"/>
                </a:solidFill>
                <a:latin typeface="+mn-lt"/>
              </a:rPr>
            </a:br>
            <a:endParaRPr lang="en-US" sz="3200" dirty="0">
              <a:solidFill>
                <a:schemeClr val="tx1"/>
              </a:solidFill>
              <a:latin typeface="+mn-lt"/>
            </a:endParaRPr>
          </a:p>
        </p:txBody>
      </p:sp>
      <p:pic>
        <p:nvPicPr>
          <p:cNvPr id="4099" name="Picture 5">
            <a:extLst>
              <a:ext uri="{FF2B5EF4-FFF2-40B4-BE49-F238E27FC236}">
                <a16:creationId xmlns:a16="http://schemas.microsoft.com/office/drawing/2014/main" id="{35ACB6CF-2908-4255-E921-27AF76678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7538" y="5870575"/>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a:extLst>
              <a:ext uri="{FF2B5EF4-FFF2-40B4-BE49-F238E27FC236}">
                <a16:creationId xmlns:a16="http://schemas.microsoft.com/office/drawing/2014/main" id="{87B8DCBA-FC81-F685-8976-93E10114C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423025"/>
            <a:ext cx="8921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a:extLst>
              <a:ext uri="{FF2B5EF4-FFF2-40B4-BE49-F238E27FC236}">
                <a16:creationId xmlns:a16="http://schemas.microsoft.com/office/drawing/2014/main" id="{CA852E79-CC86-7E46-9784-4DA32DD83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6367463"/>
            <a:ext cx="126206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a:extLst>
              <a:ext uri="{FF2B5EF4-FFF2-40B4-BE49-F238E27FC236}">
                <a16:creationId xmlns:a16="http://schemas.microsoft.com/office/drawing/2014/main" id="{A90B3FD5-730D-46BC-B8CE-2CB186CAD8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0" y="6423025"/>
            <a:ext cx="2270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 descr="Logo&#10;&#10;Description automatically generated">
            <a:extLst>
              <a:ext uri="{FF2B5EF4-FFF2-40B4-BE49-F238E27FC236}">
                <a16:creationId xmlns:a16="http://schemas.microsoft.com/office/drawing/2014/main" id="{AB9E6A59-B64C-A3A7-3489-F86B3CFB7C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025" y="641350"/>
            <a:ext cx="3277241" cy="129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a:extLst>
              <a:ext uri="{FF2B5EF4-FFF2-40B4-BE49-F238E27FC236}">
                <a16:creationId xmlns:a16="http://schemas.microsoft.com/office/drawing/2014/main" id="{B78F915B-186E-44CD-DA0D-07277D25C23D}"/>
              </a:ext>
            </a:extLst>
          </p:cNvPr>
          <p:cNvSpPr txBox="1">
            <a:spLocks/>
          </p:cNvSpPr>
          <p:nvPr/>
        </p:nvSpPr>
        <p:spPr>
          <a:xfrm>
            <a:off x="1633538" y="4290729"/>
            <a:ext cx="9144000" cy="130810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bg2">
                    <a:lumMod val="2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sz="2400" b="1" dirty="0">
                <a:solidFill>
                  <a:schemeClr val="tx1">
                    <a:lumMod val="85000"/>
                    <a:lumOff val="15000"/>
                  </a:schemeClr>
                </a:solidFill>
                <a:latin typeface="+mn-lt"/>
              </a:rPr>
              <a:t>Minnesota Chapter</a:t>
            </a:r>
          </a:p>
          <a:p>
            <a:pPr fontAlgn="auto">
              <a:spcAft>
                <a:spcPts val="0"/>
              </a:spcAft>
              <a:defRPr/>
            </a:pPr>
            <a:r>
              <a:rPr lang="en-US" b="1" dirty="0" err="1">
                <a:solidFill>
                  <a:schemeClr val="tx1">
                    <a:lumMod val="85000"/>
                    <a:lumOff val="15000"/>
                  </a:schemeClr>
                </a:solidFill>
                <a:latin typeface="+mn-lt"/>
              </a:rPr>
              <a:t>hfma</a:t>
            </a:r>
            <a:r>
              <a:rPr lang="en-US" b="1" dirty="0">
                <a:solidFill>
                  <a:schemeClr val="tx1">
                    <a:lumMod val="85000"/>
                    <a:lumOff val="15000"/>
                  </a:schemeClr>
                </a:solidFill>
                <a:latin typeface="+mn-lt"/>
              </a:rPr>
              <a:t> Regulatory Conference</a:t>
            </a:r>
            <a:endParaRPr lang="en-US" sz="2400" b="1" dirty="0">
              <a:solidFill>
                <a:schemeClr val="tx1">
                  <a:lumMod val="85000"/>
                  <a:lumOff val="15000"/>
                </a:schemeClr>
              </a:solidFill>
              <a:latin typeface="+mn-lt"/>
            </a:endParaRPr>
          </a:p>
          <a:p>
            <a:pPr fontAlgn="auto">
              <a:spcAft>
                <a:spcPts val="0"/>
              </a:spcAft>
              <a:defRPr/>
            </a:pPr>
            <a:r>
              <a:rPr lang="en-US" b="1" dirty="0">
                <a:solidFill>
                  <a:schemeClr val="tx1">
                    <a:lumMod val="85000"/>
                    <a:lumOff val="15000"/>
                  </a:schemeClr>
                </a:solidFill>
                <a:latin typeface="+mn-lt"/>
              </a:rPr>
              <a:t>November 3, 2022</a:t>
            </a:r>
          </a:p>
        </p:txBody>
      </p:sp>
      <p:pic>
        <p:nvPicPr>
          <p:cNvPr id="3" name="Picture 2" descr="Cap2.png">
            <a:extLst>
              <a:ext uri="{FF2B5EF4-FFF2-40B4-BE49-F238E27FC236}">
                <a16:creationId xmlns:a16="http://schemas.microsoft.com/office/drawing/2014/main" id="{9E0746EE-E61B-07C9-1DD4-D4393AF40B16}"/>
              </a:ext>
            </a:extLst>
          </p:cNvPr>
          <p:cNvPicPr>
            <a:picLocks noChangeAspect="1"/>
          </p:cNvPicPr>
          <p:nvPr/>
        </p:nvPicPr>
        <p:blipFill>
          <a:blip r:embed="rId8"/>
          <a:stretch>
            <a:fillRect/>
          </a:stretch>
        </p:blipFill>
        <p:spPr>
          <a:xfrm>
            <a:off x="303423" y="308839"/>
            <a:ext cx="1003264" cy="8618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C0F0A3-2FE4-0BEF-CF7C-37DF9802F35E}"/>
              </a:ext>
            </a:extLst>
          </p:cNvPr>
          <p:cNvSpPr>
            <a:spLocks noGrp="1" noChangeArrowheads="1"/>
          </p:cNvSpPr>
          <p:nvPr>
            <p:ph type="title"/>
          </p:nvPr>
        </p:nvSpPr>
        <p:spPr>
          <a:xfrm>
            <a:off x="800100" y="717550"/>
            <a:ext cx="8253413" cy="534988"/>
          </a:xfrm>
        </p:spPr>
        <p:txBody>
          <a:bodyPr/>
          <a:lstStyle/>
          <a:p>
            <a:pPr eaLnBrk="1" fontAlgn="auto" hangingPunct="1">
              <a:spcAft>
                <a:spcPts val="0"/>
              </a:spcAft>
              <a:defRPr/>
            </a:pPr>
            <a:r>
              <a:rPr lang="en-US" sz="2600" dirty="0">
                <a:latin typeface="+mn-lt"/>
              </a:rPr>
              <a:t>Charity Clarifications</a:t>
            </a:r>
            <a:br>
              <a:rPr lang="en-US" sz="1600" dirty="0"/>
            </a:br>
            <a:endParaRPr lang="en-US" altLang="en-US" sz="2600" dirty="0">
              <a:latin typeface="+mn-lt"/>
            </a:endParaRPr>
          </a:p>
        </p:txBody>
      </p:sp>
      <p:graphicFrame>
        <p:nvGraphicFramePr>
          <p:cNvPr id="8" name="Diagram 7">
            <a:extLst>
              <a:ext uri="{FF2B5EF4-FFF2-40B4-BE49-F238E27FC236}">
                <a16:creationId xmlns:a16="http://schemas.microsoft.com/office/drawing/2014/main" id="{F6F9D3C3-937E-E13D-F694-1364DED31D52}"/>
              </a:ext>
            </a:extLst>
          </p:cNvPr>
          <p:cNvGraphicFramePr/>
          <p:nvPr>
            <p:extLst>
              <p:ext uri="{D42A27DB-BD31-4B8C-83A1-F6EECF244321}">
                <p14:modId xmlns:p14="http://schemas.microsoft.com/office/powerpoint/2010/main" val="3358828162"/>
              </p:ext>
            </p:extLst>
          </p:nvPr>
        </p:nvGraphicFramePr>
        <p:xfrm>
          <a:off x="267129" y="1252538"/>
          <a:ext cx="6945330" cy="5224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97AE9D0B-981F-3282-BAC6-535CD6967AC6}"/>
              </a:ext>
            </a:extLst>
          </p:cNvPr>
          <p:cNvSpPr txBox="1"/>
          <p:nvPr/>
        </p:nvSpPr>
        <p:spPr>
          <a:xfrm>
            <a:off x="7480300" y="1514475"/>
            <a:ext cx="4014788" cy="4314825"/>
          </a:xfrm>
          <a:prstGeom prst="rect">
            <a:avLst/>
          </a:prstGeom>
          <a:noFill/>
        </p:spPr>
        <p:txBody>
          <a:bodyPr>
            <a:spAutoFit/>
          </a:bodyPr>
          <a:lstStyle/>
          <a:p>
            <a:pPr>
              <a:lnSpc>
                <a:spcPct val="120000"/>
              </a:lnSpc>
              <a:spcAft>
                <a:spcPts val="1000"/>
              </a:spcAft>
              <a:defRPr/>
            </a:pPr>
            <a:r>
              <a:rPr lang="en-US" b="1" u="sng" dirty="0"/>
              <a:t>Comments for CMS Clarification</a:t>
            </a:r>
          </a:p>
          <a:p>
            <a:pPr marL="285750" indent="-285750">
              <a:lnSpc>
                <a:spcPct val="120000"/>
              </a:lnSpc>
              <a:spcAft>
                <a:spcPts val="1000"/>
              </a:spcAft>
              <a:buFont typeface="Arial" panose="020B0604020202020204" pitchFamily="34" charset="0"/>
              <a:buChar char="•"/>
              <a:defRPr/>
            </a:pPr>
            <a:r>
              <a:rPr lang="en-US" dirty="0"/>
              <a:t>Do these charges include non-covered and denied charges from any payor, if the provider’s FAP considers the patient to be “uninsured” in these circumstances?</a:t>
            </a:r>
          </a:p>
          <a:p>
            <a:pPr marL="285750" indent="-285750">
              <a:lnSpc>
                <a:spcPct val="120000"/>
              </a:lnSpc>
              <a:buFont typeface="Arial" panose="020B0604020202020204" pitchFamily="34" charset="0"/>
              <a:buChar char="•"/>
              <a:defRPr/>
            </a:pPr>
            <a:r>
              <a:rPr lang="en-US" dirty="0"/>
              <a:t>Why does the S-10 explicitly and separately discuss the reporting of charges for “non-covered services provided to patients eligible for Medicaid or other indigent care programs”?</a:t>
            </a:r>
          </a:p>
        </p:txBody>
      </p:sp>
      <p:cxnSp>
        <p:nvCxnSpPr>
          <p:cNvPr id="14" name="Straight Connector 13">
            <a:extLst>
              <a:ext uri="{FF2B5EF4-FFF2-40B4-BE49-F238E27FC236}">
                <a16:creationId xmlns:a16="http://schemas.microsoft.com/office/drawing/2014/main" id="{D5D583A8-8FCD-B49F-9C81-D7FE370A240A}"/>
              </a:ext>
            </a:extLst>
          </p:cNvPr>
          <p:cNvCxnSpPr/>
          <p:nvPr/>
        </p:nvCxnSpPr>
        <p:spPr>
          <a:xfrm>
            <a:off x="7078663" y="1208088"/>
            <a:ext cx="0" cy="5097462"/>
          </a:xfrm>
          <a:prstGeom prst="line">
            <a:avLst/>
          </a:prstGeom>
          <a:ln w="28575">
            <a:solidFill>
              <a:srgbClr val="DB651B"/>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38A9F1-EF77-1882-B3D8-632C1BC02196}"/>
              </a:ext>
            </a:extLst>
          </p:cNvPr>
          <p:cNvSpPr>
            <a:spLocks noGrp="1" noChangeArrowheads="1"/>
          </p:cNvSpPr>
          <p:nvPr>
            <p:ph type="title"/>
          </p:nvPr>
        </p:nvSpPr>
        <p:spPr>
          <a:xfrm>
            <a:off x="800100" y="717550"/>
            <a:ext cx="8253413" cy="534988"/>
          </a:xfrm>
        </p:spPr>
        <p:txBody>
          <a:bodyPr/>
          <a:lstStyle/>
          <a:p>
            <a:pPr eaLnBrk="1" fontAlgn="auto" hangingPunct="1">
              <a:spcAft>
                <a:spcPts val="0"/>
              </a:spcAft>
              <a:defRPr/>
            </a:pPr>
            <a:r>
              <a:rPr lang="en-US" sz="2600" dirty="0">
                <a:latin typeface="+mn-lt"/>
              </a:rPr>
              <a:t>Insurance Not Under Contract with Hospital</a:t>
            </a:r>
            <a:br>
              <a:rPr lang="en-US" sz="2600" dirty="0">
                <a:latin typeface="+mn-lt"/>
              </a:rPr>
            </a:br>
            <a:br>
              <a:rPr lang="en-US" sz="1600" dirty="0"/>
            </a:br>
            <a:endParaRPr lang="en-US" altLang="en-US" sz="2600" dirty="0">
              <a:latin typeface="+mn-lt"/>
            </a:endParaRPr>
          </a:p>
        </p:txBody>
      </p:sp>
      <p:graphicFrame>
        <p:nvGraphicFramePr>
          <p:cNvPr id="8" name="Diagram 7">
            <a:extLst>
              <a:ext uri="{FF2B5EF4-FFF2-40B4-BE49-F238E27FC236}">
                <a16:creationId xmlns:a16="http://schemas.microsoft.com/office/drawing/2014/main" id="{3DDB4E89-CC52-3268-2F90-EF6A3F6F8FB1}"/>
              </a:ext>
            </a:extLst>
          </p:cNvPr>
          <p:cNvGraphicFramePr/>
          <p:nvPr>
            <p:extLst>
              <p:ext uri="{D42A27DB-BD31-4B8C-83A1-F6EECF244321}">
                <p14:modId xmlns:p14="http://schemas.microsoft.com/office/powerpoint/2010/main" val="2458832704"/>
              </p:ext>
            </p:extLst>
          </p:nvPr>
        </p:nvGraphicFramePr>
        <p:xfrm>
          <a:off x="541106" y="3298371"/>
          <a:ext cx="10850794" cy="2505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E644A445-E126-2A29-F472-B6ED7199F8A3}"/>
              </a:ext>
            </a:extLst>
          </p:cNvPr>
          <p:cNvSpPr txBox="1"/>
          <p:nvPr/>
        </p:nvSpPr>
        <p:spPr>
          <a:xfrm>
            <a:off x="800100" y="1220788"/>
            <a:ext cx="10768013" cy="2320925"/>
          </a:xfrm>
          <a:prstGeom prst="rect">
            <a:avLst/>
          </a:prstGeom>
          <a:noFill/>
        </p:spPr>
        <p:txBody>
          <a:bodyPr>
            <a:spAutoFit/>
          </a:bodyPr>
          <a:lstStyle/>
          <a:p>
            <a:pPr>
              <a:lnSpc>
                <a:spcPct val="120000"/>
              </a:lnSpc>
              <a:spcAft>
                <a:spcPts val="1000"/>
              </a:spcAft>
              <a:defRPr/>
            </a:pPr>
            <a:r>
              <a:rPr lang="en-US" b="1" u="sng" dirty="0"/>
              <a:t>Inferred Contractual Relationship</a:t>
            </a:r>
          </a:p>
          <a:p>
            <a:pPr marL="285750" indent="-285750">
              <a:lnSpc>
                <a:spcPct val="120000"/>
              </a:lnSpc>
              <a:spcAft>
                <a:spcPts val="1000"/>
              </a:spcAft>
              <a:buFont typeface="Arial" panose="020B0604020202020204" pitchFamily="34" charset="0"/>
              <a:buChar char="•"/>
              <a:defRPr/>
            </a:pPr>
            <a:r>
              <a:rPr lang="en-US" i="1" dirty="0">
                <a:ea typeface="Calibri" panose="020F0502020204030204" pitchFamily="34" charset="0"/>
              </a:rPr>
              <a:t>“…a contractual relationship between an insurer and a provider will be inferred where a provider accepts an amount from an insurer as payment, or partial payment, on behalf of an insured patient (for example, payments from workman’s compensation funds, payments from an automobile insurer for medical benefits, or payments from an insurer for out-of-network services).”</a:t>
            </a:r>
            <a:endParaRPr lang="en-US" dirty="0">
              <a:latin typeface="Times New Roman" panose="02020603050405020304" pitchFamily="18" charset="0"/>
              <a:ea typeface="Times New Roman" panose="02020603050405020304" pitchFamily="18" charset="0"/>
            </a:endParaRPr>
          </a:p>
          <a:p>
            <a:pPr>
              <a:lnSpc>
                <a:spcPct val="120000"/>
              </a:lnSpc>
              <a:spcAft>
                <a:spcPts val="1000"/>
              </a:spcAft>
              <a:defRPr/>
            </a:pPr>
            <a:endParaRPr lang="en-US" dirty="0"/>
          </a:p>
        </p:txBody>
      </p:sp>
      <p:pic>
        <p:nvPicPr>
          <p:cNvPr id="22533" name="Graphic 2" descr="Close with solid fill">
            <a:extLst>
              <a:ext uri="{FF2B5EF4-FFF2-40B4-BE49-F238E27FC236}">
                <a16:creationId xmlns:a16="http://schemas.microsoft.com/office/drawing/2014/main" id="{033D4E71-C593-4290-7C87-9EC54468D7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93" y="3556329"/>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Graphic 4" descr="Checkmark with solid fill">
            <a:extLst>
              <a:ext uri="{FF2B5EF4-FFF2-40B4-BE49-F238E27FC236}">
                <a16:creationId xmlns:a16="http://schemas.microsoft.com/office/drawing/2014/main" id="{D10F726D-41EF-217B-87FE-AE04A56587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93" y="457189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44BFF0E-18C3-0F1A-C332-D33E7FFE3D65}"/>
              </a:ext>
            </a:extLst>
          </p:cNvPr>
          <p:cNvSpPr txBox="1"/>
          <p:nvPr/>
        </p:nvSpPr>
        <p:spPr>
          <a:xfrm>
            <a:off x="364893" y="6100224"/>
            <a:ext cx="7793479" cy="317459"/>
          </a:xfrm>
          <a:prstGeom prst="rect">
            <a:avLst/>
          </a:prstGeom>
          <a:noFill/>
        </p:spPr>
        <p:txBody>
          <a:bodyPr wrap="square">
            <a:spAutoFit/>
          </a:bodyPr>
          <a:lstStyle/>
          <a:p>
            <a:pPr lvl="1">
              <a:lnSpc>
                <a:spcPct val="110000"/>
              </a:lnSpc>
              <a:spcAft>
                <a:spcPts val="1000"/>
              </a:spcAft>
            </a:pPr>
            <a:r>
              <a:rPr lang="en-US" sz="1400" u="sng" dirty="0">
                <a:hlinkClick r:id="rId10"/>
              </a:rPr>
              <a:t>*</a:t>
            </a:r>
            <a:r>
              <a:rPr lang="en-US" sz="1400" b="1" dirty="0">
                <a:hlinkClick r:id="rId10"/>
              </a:rPr>
              <a:t>https://omb.report/icr/202206-0938-017/doc/122449600</a:t>
            </a:r>
            <a:endParaRPr lang="en-US" sz="1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38A9F1-EF77-1882-B3D8-632C1BC02196}"/>
              </a:ext>
            </a:extLst>
          </p:cNvPr>
          <p:cNvSpPr>
            <a:spLocks noGrp="1" noChangeArrowheads="1"/>
          </p:cNvSpPr>
          <p:nvPr>
            <p:ph type="title"/>
          </p:nvPr>
        </p:nvSpPr>
        <p:spPr>
          <a:xfrm>
            <a:off x="800100" y="717550"/>
            <a:ext cx="8253413" cy="534988"/>
          </a:xfrm>
        </p:spPr>
        <p:txBody>
          <a:bodyPr/>
          <a:lstStyle/>
          <a:p>
            <a:pPr eaLnBrk="1" fontAlgn="auto" hangingPunct="1">
              <a:spcAft>
                <a:spcPts val="0"/>
              </a:spcAft>
              <a:defRPr/>
            </a:pPr>
            <a:r>
              <a:rPr lang="en-US" sz="2600" dirty="0">
                <a:latin typeface="+mn-lt"/>
              </a:rPr>
              <a:t>Insurance Not Under Contract with Hospital</a:t>
            </a:r>
            <a:br>
              <a:rPr lang="en-US" sz="2600" dirty="0">
                <a:latin typeface="+mn-lt"/>
              </a:rPr>
            </a:br>
            <a:br>
              <a:rPr lang="en-US" sz="1600" dirty="0"/>
            </a:br>
            <a:endParaRPr lang="en-US" altLang="en-US" sz="2600" dirty="0">
              <a:latin typeface="+mn-lt"/>
            </a:endParaRPr>
          </a:p>
        </p:txBody>
      </p:sp>
      <p:graphicFrame>
        <p:nvGraphicFramePr>
          <p:cNvPr id="5" name="Table 5">
            <a:extLst>
              <a:ext uri="{FF2B5EF4-FFF2-40B4-BE49-F238E27FC236}">
                <a16:creationId xmlns:a16="http://schemas.microsoft.com/office/drawing/2014/main" id="{93DC82BD-341A-3C2D-590F-B9A5B390CB32}"/>
              </a:ext>
            </a:extLst>
          </p:cNvPr>
          <p:cNvGraphicFramePr>
            <a:graphicFrameLocks noGrp="1"/>
          </p:cNvGraphicFramePr>
          <p:nvPr>
            <p:extLst>
              <p:ext uri="{D42A27DB-BD31-4B8C-83A1-F6EECF244321}">
                <p14:modId xmlns:p14="http://schemas.microsoft.com/office/powerpoint/2010/main" val="610886481"/>
              </p:ext>
            </p:extLst>
          </p:nvPr>
        </p:nvGraphicFramePr>
        <p:xfrm>
          <a:off x="898050" y="1855871"/>
          <a:ext cx="10349070" cy="3606934"/>
        </p:xfrm>
        <a:graphic>
          <a:graphicData uri="http://schemas.openxmlformats.org/drawingml/2006/table">
            <a:tbl>
              <a:tblPr firstRow="1" bandRow="1">
                <a:tableStyleId>{5C22544A-7EE6-4342-B048-85BDC9FD1C3A}</a:tableStyleId>
              </a:tblPr>
              <a:tblGrid>
                <a:gridCol w="3449690">
                  <a:extLst>
                    <a:ext uri="{9D8B030D-6E8A-4147-A177-3AD203B41FA5}">
                      <a16:colId xmlns:a16="http://schemas.microsoft.com/office/drawing/2014/main" val="1267601570"/>
                    </a:ext>
                  </a:extLst>
                </a:gridCol>
                <a:gridCol w="2070224">
                  <a:extLst>
                    <a:ext uri="{9D8B030D-6E8A-4147-A177-3AD203B41FA5}">
                      <a16:colId xmlns:a16="http://schemas.microsoft.com/office/drawing/2014/main" val="270541471"/>
                    </a:ext>
                  </a:extLst>
                </a:gridCol>
                <a:gridCol w="4829156">
                  <a:extLst>
                    <a:ext uri="{9D8B030D-6E8A-4147-A177-3AD203B41FA5}">
                      <a16:colId xmlns:a16="http://schemas.microsoft.com/office/drawing/2014/main" val="190112353"/>
                    </a:ext>
                  </a:extLst>
                </a:gridCol>
              </a:tblGrid>
              <a:tr h="788942">
                <a:tc>
                  <a:txBody>
                    <a:bodyPr/>
                    <a:lstStyle/>
                    <a:p>
                      <a:pPr algn="ctr"/>
                      <a:r>
                        <a:rPr lang="en-US" sz="2000" dirty="0"/>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50"/>
                    </a:solidFill>
                  </a:tcPr>
                </a:tc>
                <a:tc>
                  <a:txBody>
                    <a:bodyPr/>
                    <a:lstStyle/>
                    <a:p>
                      <a:pPr algn="ctr"/>
                      <a:r>
                        <a:rPr lang="en-US" sz="2000" dirty="0"/>
                        <a:t>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50"/>
                    </a:solidFill>
                  </a:tcPr>
                </a:tc>
                <a:tc>
                  <a:txBody>
                    <a:bodyPr/>
                    <a:lstStyle/>
                    <a:p>
                      <a:pPr algn="ctr"/>
                      <a:r>
                        <a:rPr lang="en-US" sz="2000" dirty="0"/>
                        <a:t>Worksheet S-10 Line                                                (if specified in FAP)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50"/>
                    </a:solidFill>
                  </a:tcPr>
                </a:tc>
                <a:extLst>
                  <a:ext uri="{0D108BD9-81ED-4DB2-BD59-A6C34878D82A}">
                    <a16:rowId xmlns:a16="http://schemas.microsoft.com/office/drawing/2014/main" val="367126344"/>
                  </a:ext>
                </a:extLst>
              </a:tr>
              <a:tr h="704498">
                <a:tc>
                  <a:txBody>
                    <a:bodyPr/>
                    <a:lstStyle/>
                    <a:p>
                      <a:r>
                        <a:rPr lang="en-US" sz="2000" dirty="0"/>
                        <a:t>Total Charges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0296679"/>
                  </a:ext>
                </a:extLst>
              </a:tr>
              <a:tr h="704498">
                <a:tc>
                  <a:txBody>
                    <a:bodyPr/>
                    <a:lstStyle/>
                    <a:p>
                      <a:r>
                        <a:rPr lang="en-US" sz="2000" dirty="0"/>
                        <a:t>Payment from Insurer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000" dirty="0">
                          <a:solidFill>
                            <a:srgbClr val="C00000"/>
                          </a:solidFill>
                        </a:rPr>
                        <a:t>(12,000)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0795344"/>
                  </a:ext>
                </a:extLst>
              </a:tr>
              <a:tr h="704498">
                <a:tc>
                  <a:txBody>
                    <a:bodyPr/>
                    <a:lstStyle/>
                    <a:p>
                      <a:r>
                        <a:rPr lang="en-US" sz="2000" dirty="0"/>
                        <a:t>Patient Liability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t>Line 20, Col 2 &amp; Line 25.01 Col 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5348068"/>
                  </a:ext>
                </a:extLst>
              </a:tr>
              <a:tr h="704498">
                <a:tc>
                  <a:txBody>
                    <a:bodyPr/>
                    <a:lstStyle/>
                    <a:p>
                      <a:r>
                        <a:rPr lang="en-US" sz="2000" dirty="0"/>
                        <a:t>Patient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000" dirty="0"/>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it-IT" sz="2000" i="1" dirty="0"/>
                        <a:t>Line 20, Col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09235936"/>
                  </a:ext>
                </a:extLst>
              </a:tr>
            </a:tbl>
          </a:graphicData>
        </a:graphic>
      </p:graphicFrame>
      <p:sp>
        <p:nvSpPr>
          <p:cNvPr id="6" name="TextBox 5">
            <a:extLst>
              <a:ext uri="{FF2B5EF4-FFF2-40B4-BE49-F238E27FC236}">
                <a16:creationId xmlns:a16="http://schemas.microsoft.com/office/drawing/2014/main" id="{27B35765-216A-9F2A-69BD-07606C890B45}"/>
              </a:ext>
            </a:extLst>
          </p:cNvPr>
          <p:cNvSpPr txBox="1"/>
          <p:nvPr/>
        </p:nvSpPr>
        <p:spPr>
          <a:xfrm>
            <a:off x="2218373" y="1340566"/>
            <a:ext cx="7338060" cy="430887"/>
          </a:xfrm>
          <a:prstGeom prst="rect">
            <a:avLst/>
          </a:prstGeom>
          <a:noFill/>
        </p:spPr>
        <p:txBody>
          <a:bodyPr wrap="square" rtlCol="0">
            <a:spAutoFit/>
          </a:bodyPr>
          <a:lstStyle/>
          <a:p>
            <a:pPr algn="ctr"/>
            <a:r>
              <a:rPr lang="en-US" sz="2200" b="1" dirty="0"/>
              <a:t>Example per OMB Response to Initial Comments*</a:t>
            </a:r>
          </a:p>
        </p:txBody>
      </p:sp>
      <p:sp>
        <p:nvSpPr>
          <p:cNvPr id="9" name="TextBox 8">
            <a:extLst>
              <a:ext uri="{FF2B5EF4-FFF2-40B4-BE49-F238E27FC236}">
                <a16:creationId xmlns:a16="http://schemas.microsoft.com/office/drawing/2014/main" id="{C84F5727-D17B-3A42-BB53-4B0126F17B65}"/>
              </a:ext>
            </a:extLst>
          </p:cNvPr>
          <p:cNvSpPr txBox="1"/>
          <p:nvPr/>
        </p:nvSpPr>
        <p:spPr>
          <a:xfrm>
            <a:off x="353463" y="5907408"/>
            <a:ext cx="7793479" cy="317459"/>
          </a:xfrm>
          <a:prstGeom prst="rect">
            <a:avLst/>
          </a:prstGeom>
          <a:noFill/>
        </p:spPr>
        <p:txBody>
          <a:bodyPr wrap="square">
            <a:spAutoFit/>
          </a:bodyPr>
          <a:lstStyle/>
          <a:p>
            <a:pPr lvl="1">
              <a:lnSpc>
                <a:spcPct val="110000"/>
              </a:lnSpc>
              <a:spcAft>
                <a:spcPts val="1000"/>
              </a:spcAft>
            </a:pPr>
            <a:r>
              <a:rPr lang="en-US" sz="1400" u="sng" dirty="0">
                <a:hlinkClick r:id="rId3"/>
              </a:rPr>
              <a:t>*</a:t>
            </a:r>
            <a:r>
              <a:rPr lang="en-US" sz="1400" b="1" dirty="0">
                <a:hlinkClick r:id="rId3"/>
              </a:rPr>
              <a:t>https://omb.report/icr/202206-0938-017/doc/122449600</a:t>
            </a:r>
            <a:endParaRPr lang="en-US" sz="1400" b="1" dirty="0"/>
          </a:p>
        </p:txBody>
      </p:sp>
    </p:spTree>
    <p:extLst>
      <p:ext uri="{BB962C8B-B14F-4D97-AF65-F5344CB8AC3E}">
        <p14:creationId xmlns:p14="http://schemas.microsoft.com/office/powerpoint/2010/main" val="117999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CFE7DB0-1078-29D0-8C65-35061FA91D25}"/>
              </a:ext>
            </a:extLst>
          </p:cNvPr>
          <p:cNvGraphicFramePr/>
          <p:nvPr/>
        </p:nvGraphicFramePr>
        <p:xfrm>
          <a:off x="434297" y="1506804"/>
          <a:ext cx="11323406" cy="4428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7">
            <a:extLst>
              <a:ext uri="{FF2B5EF4-FFF2-40B4-BE49-F238E27FC236}">
                <a16:creationId xmlns:a16="http://schemas.microsoft.com/office/drawing/2014/main" id="{97DD4153-2B9D-6F1E-17C8-0DBAC8B64FBB}"/>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S-10 Uncompensated Care Categories</a:t>
            </a:r>
            <a:endParaRPr lang="en-US" altLang="en-US"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BB3F4F41-5EDD-E1CE-7B27-0925112C7798}"/>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Exhibit 3B – Charity Care Listing</a:t>
            </a:r>
            <a:endParaRPr lang="en-US" altLang="en-US" sz="2400" dirty="0">
              <a:latin typeface="+mn-lt"/>
            </a:endParaRPr>
          </a:p>
        </p:txBody>
      </p:sp>
      <p:pic>
        <p:nvPicPr>
          <p:cNvPr id="26627" name="Picture 2">
            <a:extLst>
              <a:ext uri="{FF2B5EF4-FFF2-40B4-BE49-F238E27FC236}">
                <a16:creationId xmlns:a16="http://schemas.microsoft.com/office/drawing/2014/main" id="{6A9BABDD-D0E8-1D7E-6598-B5D053D3A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 y="1201738"/>
            <a:ext cx="7420927"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C42D905-C8F9-8A01-8783-131D401751C6}"/>
              </a:ext>
            </a:extLst>
          </p:cNvPr>
          <p:cNvSpPr txBox="1"/>
          <p:nvPr/>
        </p:nvSpPr>
        <p:spPr>
          <a:xfrm>
            <a:off x="8528051" y="1582618"/>
            <a:ext cx="3238500" cy="4443652"/>
          </a:xfrm>
          <a:prstGeom prst="rect">
            <a:avLst/>
          </a:prstGeom>
          <a:noFill/>
        </p:spPr>
        <p:txBody>
          <a:bodyPr>
            <a:spAutoFit/>
          </a:bodyPr>
          <a:lstStyle/>
          <a:p>
            <a:pPr marL="285750" indent="-285750">
              <a:lnSpc>
                <a:spcPct val="120000"/>
              </a:lnSpc>
              <a:spcAft>
                <a:spcPts val="1000"/>
              </a:spcAft>
              <a:buFont typeface="Arial" panose="020B0604020202020204" pitchFamily="34" charset="0"/>
              <a:buChar char="•"/>
              <a:defRPr/>
            </a:pPr>
            <a:r>
              <a:rPr lang="en-US" dirty="0">
                <a:latin typeface="+mn-lt"/>
              </a:rPr>
              <a:t>DSH eligible hospitals only</a:t>
            </a:r>
          </a:p>
          <a:p>
            <a:pPr marL="285750" indent="-285750">
              <a:lnSpc>
                <a:spcPct val="120000"/>
              </a:lnSpc>
              <a:spcAft>
                <a:spcPts val="1000"/>
              </a:spcAft>
              <a:buFont typeface="Arial" panose="020B0604020202020204" pitchFamily="34" charset="0"/>
              <a:buChar char="•"/>
              <a:defRPr/>
            </a:pPr>
            <a:r>
              <a:rPr lang="en-US" dirty="0">
                <a:latin typeface="+mn-lt"/>
              </a:rPr>
              <a:t>Sole Community Hospitals (SCH) file Exhibit 3B if DRG Payments Exceed Hospital Specific Rate (HSR) Payments </a:t>
            </a:r>
          </a:p>
          <a:p>
            <a:pPr marL="285750" indent="-285750">
              <a:lnSpc>
                <a:spcPct val="120000"/>
              </a:lnSpc>
              <a:spcAft>
                <a:spcPts val="1000"/>
              </a:spcAft>
              <a:buFont typeface="Arial" panose="020B0604020202020204" pitchFamily="34" charset="0"/>
              <a:buChar char="•"/>
              <a:defRPr/>
            </a:pPr>
            <a:r>
              <a:rPr lang="en-US" dirty="0">
                <a:latin typeface="+mn-lt"/>
              </a:rPr>
              <a:t>For each CMS Certification Number (CCN) in the hospital complex</a:t>
            </a:r>
          </a:p>
          <a:p>
            <a:pPr marL="285750" indent="-285750">
              <a:lnSpc>
                <a:spcPct val="120000"/>
              </a:lnSpc>
              <a:spcAft>
                <a:spcPts val="1000"/>
              </a:spcAft>
              <a:buFont typeface="Arial" panose="020B0604020202020204" pitchFamily="34" charset="0"/>
              <a:buChar char="•"/>
              <a:defRPr/>
            </a:pPr>
            <a:r>
              <a:rPr lang="en-US" dirty="0">
                <a:latin typeface="+mn-lt"/>
              </a:rPr>
              <a:t>Must be submitted with cost reports for cost reporting periods beginning on or after October 1, 2022</a:t>
            </a:r>
          </a:p>
        </p:txBody>
      </p:sp>
      <p:cxnSp>
        <p:nvCxnSpPr>
          <p:cNvPr id="7" name="Straight Connector 6">
            <a:extLst>
              <a:ext uri="{FF2B5EF4-FFF2-40B4-BE49-F238E27FC236}">
                <a16:creationId xmlns:a16="http://schemas.microsoft.com/office/drawing/2014/main" id="{4EA4F800-F9A3-156B-7A9B-2076BBF20AF4}"/>
              </a:ext>
            </a:extLst>
          </p:cNvPr>
          <p:cNvCxnSpPr/>
          <p:nvPr/>
        </p:nvCxnSpPr>
        <p:spPr>
          <a:xfrm>
            <a:off x="8278178" y="1262063"/>
            <a:ext cx="0" cy="5097462"/>
          </a:xfrm>
          <a:prstGeom prst="line">
            <a:avLst/>
          </a:prstGeom>
          <a:ln w="28575">
            <a:solidFill>
              <a:srgbClr val="DB651B"/>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1B18EEC-8CE5-33B5-0D66-6379B8572C87}"/>
              </a:ext>
            </a:extLst>
          </p:cNvPr>
          <p:cNvSpPr/>
          <p:nvPr/>
        </p:nvSpPr>
        <p:spPr>
          <a:xfrm>
            <a:off x="6582257" y="3313747"/>
            <a:ext cx="1331749" cy="617855"/>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B657F6F7-A9A3-08BC-ACDA-972F33AFB988}"/>
              </a:ext>
            </a:extLst>
          </p:cNvPr>
          <p:cNvSpPr/>
          <p:nvPr/>
        </p:nvSpPr>
        <p:spPr>
          <a:xfrm>
            <a:off x="1309053" y="4847431"/>
            <a:ext cx="1285875" cy="528638"/>
          </a:xfrm>
          <a:prstGeom prst="rect">
            <a:avLst/>
          </a:prstGeom>
          <a:noFill/>
          <a:ln w="28575">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a:extLst>
              <a:ext uri="{FF2B5EF4-FFF2-40B4-BE49-F238E27FC236}">
                <a16:creationId xmlns:a16="http://schemas.microsoft.com/office/drawing/2014/main" id="{8F95BA34-91CC-91E3-31F6-9B03F8FDB882}"/>
              </a:ext>
            </a:extLst>
          </p:cNvPr>
          <p:cNvSpPr/>
          <p:nvPr/>
        </p:nvSpPr>
        <p:spPr>
          <a:xfrm>
            <a:off x="3949226" y="4839811"/>
            <a:ext cx="2908774" cy="554038"/>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33" name="TextBox 4">
            <a:extLst>
              <a:ext uri="{FF2B5EF4-FFF2-40B4-BE49-F238E27FC236}">
                <a16:creationId xmlns:a16="http://schemas.microsoft.com/office/drawing/2014/main" id="{3AB57EF5-061F-DCC8-E3DF-363D7DC74D54}"/>
              </a:ext>
            </a:extLst>
          </p:cNvPr>
          <p:cNvSpPr txBox="1">
            <a:spLocks noChangeArrowheads="1"/>
          </p:cNvSpPr>
          <p:nvPr/>
        </p:nvSpPr>
        <p:spPr bwMode="auto">
          <a:xfrm>
            <a:off x="4151559" y="4574061"/>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rgbClr val="004250"/>
                </a:solidFill>
              </a:rPr>
              <a:t>A*</a:t>
            </a:r>
          </a:p>
        </p:txBody>
      </p:sp>
      <p:sp>
        <p:nvSpPr>
          <p:cNvPr id="26634" name="TextBox 7">
            <a:extLst>
              <a:ext uri="{FF2B5EF4-FFF2-40B4-BE49-F238E27FC236}">
                <a16:creationId xmlns:a16="http://schemas.microsoft.com/office/drawing/2014/main" id="{F9AC05D2-2F9E-4679-4695-F5DD908907B4}"/>
              </a:ext>
            </a:extLst>
          </p:cNvPr>
          <p:cNvSpPr txBox="1">
            <a:spLocks noChangeArrowheads="1"/>
          </p:cNvSpPr>
          <p:nvPr/>
        </p:nvSpPr>
        <p:spPr bwMode="auto">
          <a:xfrm>
            <a:off x="4769646" y="4575809"/>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rgbClr val="004250"/>
                </a:solidFill>
              </a:rPr>
              <a:t>B*</a:t>
            </a:r>
          </a:p>
        </p:txBody>
      </p:sp>
      <p:sp>
        <p:nvSpPr>
          <p:cNvPr id="26635" name="TextBox 8">
            <a:extLst>
              <a:ext uri="{FF2B5EF4-FFF2-40B4-BE49-F238E27FC236}">
                <a16:creationId xmlns:a16="http://schemas.microsoft.com/office/drawing/2014/main" id="{3CA540E6-CDD5-F812-753A-59D4415B08E5}"/>
              </a:ext>
            </a:extLst>
          </p:cNvPr>
          <p:cNvSpPr txBox="1">
            <a:spLocks noChangeArrowheads="1"/>
          </p:cNvSpPr>
          <p:nvPr/>
        </p:nvSpPr>
        <p:spPr bwMode="auto">
          <a:xfrm>
            <a:off x="5435927" y="4574062"/>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rgbClr val="004250"/>
                </a:solidFill>
              </a:rPr>
              <a:t>C*</a:t>
            </a:r>
          </a:p>
        </p:txBody>
      </p:sp>
      <p:sp>
        <p:nvSpPr>
          <p:cNvPr id="26636" name="TextBox 9">
            <a:extLst>
              <a:ext uri="{FF2B5EF4-FFF2-40B4-BE49-F238E27FC236}">
                <a16:creationId xmlns:a16="http://schemas.microsoft.com/office/drawing/2014/main" id="{1D30FE6A-276A-D1CD-F377-7F5287CDBAD4}"/>
              </a:ext>
            </a:extLst>
          </p:cNvPr>
          <p:cNvSpPr txBox="1">
            <a:spLocks noChangeArrowheads="1"/>
          </p:cNvSpPr>
          <p:nvPr/>
        </p:nvSpPr>
        <p:spPr bwMode="auto">
          <a:xfrm>
            <a:off x="5819781" y="4574063"/>
            <a:ext cx="1211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rgbClr val="004250"/>
                </a:solidFill>
              </a:rPr>
              <a:t>D = A+B+C*</a:t>
            </a:r>
          </a:p>
        </p:txBody>
      </p:sp>
      <p:sp>
        <p:nvSpPr>
          <p:cNvPr id="26637" name="TextBox 10">
            <a:extLst>
              <a:ext uri="{FF2B5EF4-FFF2-40B4-BE49-F238E27FC236}">
                <a16:creationId xmlns:a16="http://schemas.microsoft.com/office/drawing/2014/main" id="{869D0CFC-30D4-8351-DB2D-8B11B2C6C8F9}"/>
              </a:ext>
            </a:extLst>
          </p:cNvPr>
          <p:cNvSpPr txBox="1">
            <a:spLocks noChangeArrowheads="1"/>
          </p:cNvSpPr>
          <p:nvPr/>
        </p:nvSpPr>
        <p:spPr bwMode="auto">
          <a:xfrm>
            <a:off x="800100" y="6359525"/>
            <a:ext cx="671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t>*Non-Physician Portion = Col 9/ (Col 9+Col 10) | Not specified in proposed instructions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CF89A42-8F11-2528-CB2E-7557745E1642}"/>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Exhibits 3B &amp; 3C – Insurance Status </a:t>
            </a:r>
            <a:endParaRPr lang="en-US" altLang="en-US" sz="2400" dirty="0">
              <a:latin typeface="+mn-lt"/>
            </a:endParaRPr>
          </a:p>
        </p:txBody>
      </p:sp>
      <p:graphicFrame>
        <p:nvGraphicFramePr>
          <p:cNvPr id="6" name="Diagram 5">
            <a:extLst>
              <a:ext uri="{FF2B5EF4-FFF2-40B4-BE49-F238E27FC236}">
                <a16:creationId xmlns:a16="http://schemas.microsoft.com/office/drawing/2014/main" id="{16A11870-6557-E469-6823-B88BE1E23CD3}"/>
              </a:ext>
            </a:extLst>
          </p:cNvPr>
          <p:cNvGraphicFramePr/>
          <p:nvPr>
            <p:extLst>
              <p:ext uri="{D42A27DB-BD31-4B8C-83A1-F6EECF244321}">
                <p14:modId xmlns:p14="http://schemas.microsoft.com/office/powerpoint/2010/main" val="1763057949"/>
              </p:ext>
            </p:extLst>
          </p:nvPr>
        </p:nvGraphicFramePr>
        <p:xfrm>
          <a:off x="564811" y="1555531"/>
          <a:ext cx="11062377" cy="4468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C573897-3A6F-3467-19A4-0305BD4955C8}"/>
              </a:ext>
            </a:extLst>
          </p:cNvPr>
          <p:cNvSpPr txBox="1"/>
          <p:nvPr/>
        </p:nvSpPr>
        <p:spPr>
          <a:xfrm>
            <a:off x="723900" y="6143625"/>
            <a:ext cx="5248275" cy="369332"/>
          </a:xfrm>
          <a:prstGeom prst="rect">
            <a:avLst/>
          </a:prstGeom>
          <a:noFill/>
        </p:spPr>
        <p:txBody>
          <a:bodyPr wrap="square" rtlCol="0">
            <a:spAutoFit/>
          </a:bodyPr>
          <a:lstStyle/>
          <a:p>
            <a:r>
              <a:rPr lang="en-US" dirty="0"/>
              <a:t>*Patient responsibility amounts only </a:t>
            </a:r>
          </a:p>
        </p:txBody>
      </p:sp>
      <p:sp>
        <p:nvSpPr>
          <p:cNvPr id="3" name="TextBox 2">
            <a:extLst>
              <a:ext uri="{FF2B5EF4-FFF2-40B4-BE49-F238E27FC236}">
                <a16:creationId xmlns:a16="http://schemas.microsoft.com/office/drawing/2014/main" id="{085DC01A-24DC-0E50-BF77-66998BE48B5A}"/>
              </a:ext>
            </a:extLst>
          </p:cNvPr>
          <p:cNvSpPr txBox="1"/>
          <p:nvPr/>
        </p:nvSpPr>
        <p:spPr>
          <a:xfrm>
            <a:off x="3204340" y="1180800"/>
            <a:ext cx="6233950" cy="400110"/>
          </a:xfrm>
          <a:prstGeom prst="rect">
            <a:avLst/>
          </a:prstGeom>
          <a:noFill/>
        </p:spPr>
        <p:txBody>
          <a:bodyPr wrap="square" rtlCol="0">
            <a:spAutoFit/>
          </a:bodyPr>
          <a:lstStyle/>
          <a:p>
            <a:pPr algn="ctr"/>
            <a:r>
              <a:rPr lang="en-US" sz="2000" i="1" dirty="0"/>
              <a:t>Insurance status at the time services were provided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64887DE9-6093-1C1B-BB37-11E055CE5620}"/>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Exhibit 3B – Charity Care Listing</a:t>
            </a:r>
            <a:endParaRPr lang="en-US" altLang="en-US" sz="2400" dirty="0">
              <a:latin typeface="+mn-lt"/>
            </a:endParaRPr>
          </a:p>
        </p:txBody>
      </p:sp>
      <p:graphicFrame>
        <p:nvGraphicFramePr>
          <p:cNvPr id="6" name="Diagram 5">
            <a:extLst>
              <a:ext uri="{FF2B5EF4-FFF2-40B4-BE49-F238E27FC236}">
                <a16:creationId xmlns:a16="http://schemas.microsoft.com/office/drawing/2014/main" id="{CD1EA26D-D7A1-DF98-F877-CB2E2F590248}"/>
              </a:ext>
            </a:extLst>
          </p:cNvPr>
          <p:cNvGraphicFramePr/>
          <p:nvPr>
            <p:extLst>
              <p:ext uri="{D42A27DB-BD31-4B8C-83A1-F6EECF244321}">
                <p14:modId xmlns:p14="http://schemas.microsoft.com/office/powerpoint/2010/main" val="120139297"/>
              </p:ext>
            </p:extLst>
          </p:nvPr>
        </p:nvGraphicFramePr>
        <p:xfrm>
          <a:off x="800100" y="1399743"/>
          <a:ext cx="11165159" cy="434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Contract with solid fill">
            <a:extLst>
              <a:ext uri="{FF2B5EF4-FFF2-40B4-BE49-F238E27FC236}">
                <a16:creationId xmlns:a16="http://schemas.microsoft.com/office/drawing/2014/main" id="{BAC8C22C-AD25-33CA-83AA-1142C30FA4A3}"/>
              </a:ext>
            </a:extLst>
          </p:cNvPr>
          <p:cNvPicPr>
            <a:picLocks noChangeAspect="1"/>
          </p:cNvPicPr>
          <p:nvPr/>
        </p:nvPicPr>
        <p:blipFill>
          <a:blip r:embed="rId8"/>
          <a:stretch>
            <a:fillRect/>
          </a:stretch>
        </p:blipFill>
        <p:spPr>
          <a:xfrm>
            <a:off x="9624509" y="4210095"/>
            <a:ext cx="2273300" cy="2273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64887DE9-6093-1C1B-BB37-11E055CE5620}"/>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Exhibit 3B – Charity Care Listing</a:t>
            </a:r>
            <a:endParaRPr lang="en-US" altLang="en-US" sz="2400" dirty="0">
              <a:latin typeface="+mn-lt"/>
            </a:endParaRPr>
          </a:p>
        </p:txBody>
      </p:sp>
      <p:graphicFrame>
        <p:nvGraphicFramePr>
          <p:cNvPr id="6" name="Diagram 5">
            <a:extLst>
              <a:ext uri="{FF2B5EF4-FFF2-40B4-BE49-F238E27FC236}">
                <a16:creationId xmlns:a16="http://schemas.microsoft.com/office/drawing/2014/main" id="{CD1EA26D-D7A1-DF98-F877-CB2E2F590248}"/>
              </a:ext>
            </a:extLst>
          </p:cNvPr>
          <p:cNvGraphicFramePr/>
          <p:nvPr>
            <p:extLst>
              <p:ext uri="{D42A27DB-BD31-4B8C-83A1-F6EECF244321}">
                <p14:modId xmlns:p14="http://schemas.microsoft.com/office/powerpoint/2010/main" val="3818534246"/>
              </p:ext>
            </p:extLst>
          </p:nvPr>
        </p:nvGraphicFramePr>
        <p:xfrm>
          <a:off x="1818289" y="1957332"/>
          <a:ext cx="9884925" cy="4183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9FA0A22-CFAD-70F0-ECE6-244EEE0D5898}"/>
              </a:ext>
            </a:extLst>
          </p:cNvPr>
          <p:cNvSpPr txBox="1"/>
          <p:nvPr/>
        </p:nvSpPr>
        <p:spPr>
          <a:xfrm>
            <a:off x="3577623" y="1201738"/>
            <a:ext cx="5475890" cy="461665"/>
          </a:xfrm>
          <a:prstGeom prst="rect">
            <a:avLst/>
          </a:prstGeom>
          <a:noFill/>
        </p:spPr>
        <p:txBody>
          <a:bodyPr wrap="square" rtlCol="0">
            <a:spAutoFit/>
          </a:bodyPr>
          <a:lstStyle/>
          <a:p>
            <a:pPr algn="ctr"/>
            <a:r>
              <a:rPr lang="en-US" sz="2400" b="1" dirty="0"/>
              <a:t>Noncovered Charges</a:t>
            </a:r>
          </a:p>
        </p:txBody>
      </p:sp>
      <p:pic>
        <p:nvPicPr>
          <p:cNvPr id="4" name="Graphic 2" descr="Close with solid fill">
            <a:extLst>
              <a:ext uri="{FF2B5EF4-FFF2-40B4-BE49-F238E27FC236}">
                <a16:creationId xmlns:a16="http://schemas.microsoft.com/office/drawing/2014/main" id="{FC33F61C-2DC2-660F-5C7A-56F0CEC34B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761" y="2200122"/>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4" descr="Checkmark with solid fill">
            <a:extLst>
              <a:ext uri="{FF2B5EF4-FFF2-40B4-BE49-F238E27FC236}">
                <a16:creationId xmlns:a16="http://schemas.microsoft.com/office/drawing/2014/main" id="{A3733F62-F188-7185-2ED0-73362BC3AA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761" y="3814456"/>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4" descr="Checkmark with solid fill">
            <a:extLst>
              <a:ext uri="{FF2B5EF4-FFF2-40B4-BE49-F238E27FC236}">
                <a16:creationId xmlns:a16="http://schemas.microsoft.com/office/drawing/2014/main" id="{37648064-28C2-1AE6-86C6-9B2B784BDD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761" y="5337465"/>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64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64887DE9-6093-1C1B-BB37-11E055CE5620}"/>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Non-Covered Charges – OMB Response to Comments*</a:t>
            </a:r>
            <a:endParaRPr lang="en-US" altLang="en-US" sz="2400" dirty="0">
              <a:latin typeface="+mn-lt"/>
            </a:endParaRPr>
          </a:p>
        </p:txBody>
      </p:sp>
      <p:sp>
        <p:nvSpPr>
          <p:cNvPr id="10" name="TextBox 9">
            <a:extLst>
              <a:ext uri="{FF2B5EF4-FFF2-40B4-BE49-F238E27FC236}">
                <a16:creationId xmlns:a16="http://schemas.microsoft.com/office/drawing/2014/main" id="{6214814A-DE56-64BA-034D-A28F37D9C0D8}"/>
              </a:ext>
            </a:extLst>
          </p:cNvPr>
          <p:cNvSpPr txBox="1"/>
          <p:nvPr/>
        </p:nvSpPr>
        <p:spPr>
          <a:xfrm>
            <a:off x="388620" y="5981720"/>
            <a:ext cx="10507027" cy="317459"/>
          </a:xfrm>
          <a:prstGeom prst="rect">
            <a:avLst/>
          </a:prstGeom>
          <a:noFill/>
        </p:spPr>
        <p:txBody>
          <a:bodyPr wrap="square">
            <a:spAutoFit/>
          </a:bodyPr>
          <a:lstStyle/>
          <a:p>
            <a:pPr lvl="1">
              <a:lnSpc>
                <a:spcPct val="110000"/>
              </a:lnSpc>
              <a:spcAft>
                <a:spcPts val="1000"/>
              </a:spcAft>
            </a:pPr>
            <a:r>
              <a:rPr lang="en-US" sz="1400" u="sng" dirty="0">
                <a:hlinkClick r:id="rId3"/>
              </a:rPr>
              <a:t>*</a:t>
            </a:r>
            <a:r>
              <a:rPr lang="en-US" sz="1400" b="1" dirty="0">
                <a:hlinkClick r:id="rId3"/>
              </a:rPr>
              <a:t>https://omb.report/icr/202206-0938-017/doc/122449600</a:t>
            </a:r>
            <a:endParaRPr lang="en-US" sz="1400" b="1" dirty="0"/>
          </a:p>
        </p:txBody>
      </p:sp>
      <p:graphicFrame>
        <p:nvGraphicFramePr>
          <p:cNvPr id="11" name="Diagram 10">
            <a:extLst>
              <a:ext uri="{FF2B5EF4-FFF2-40B4-BE49-F238E27FC236}">
                <a16:creationId xmlns:a16="http://schemas.microsoft.com/office/drawing/2014/main" id="{C85BCF9F-FDF5-EDB6-24BA-C442F53DE067}"/>
              </a:ext>
            </a:extLst>
          </p:cNvPr>
          <p:cNvGraphicFramePr/>
          <p:nvPr>
            <p:extLst>
              <p:ext uri="{D42A27DB-BD31-4B8C-83A1-F6EECF244321}">
                <p14:modId xmlns:p14="http://schemas.microsoft.com/office/powerpoint/2010/main" val="2343049011"/>
              </p:ext>
            </p:extLst>
          </p:nvPr>
        </p:nvGraphicFramePr>
        <p:xfrm>
          <a:off x="-358618" y="1041718"/>
          <a:ext cx="12417268" cy="4799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217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83166C25-77B0-6F76-8A39-DA269A8F6B09}"/>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Exhibit 3B – Charity Care Listing</a:t>
            </a:r>
            <a:endParaRPr lang="en-US" altLang="en-US" sz="2400" dirty="0">
              <a:latin typeface="+mn-lt"/>
            </a:endParaRPr>
          </a:p>
        </p:txBody>
      </p:sp>
      <p:graphicFrame>
        <p:nvGraphicFramePr>
          <p:cNvPr id="2" name="Diagram 1">
            <a:extLst>
              <a:ext uri="{FF2B5EF4-FFF2-40B4-BE49-F238E27FC236}">
                <a16:creationId xmlns:a16="http://schemas.microsoft.com/office/drawing/2014/main" id="{B50A4E6A-7FCA-4191-D0AE-AC993D6C15C7}"/>
              </a:ext>
            </a:extLst>
          </p:cNvPr>
          <p:cNvGraphicFramePr/>
          <p:nvPr>
            <p:extLst>
              <p:ext uri="{D42A27DB-BD31-4B8C-83A1-F6EECF244321}">
                <p14:modId xmlns:p14="http://schemas.microsoft.com/office/powerpoint/2010/main" val="1581572840"/>
              </p:ext>
            </p:extLst>
          </p:nvPr>
        </p:nvGraphicFramePr>
        <p:xfrm>
          <a:off x="208135" y="1853194"/>
          <a:ext cx="11028735" cy="426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TextBox 3">
            <a:extLst>
              <a:ext uri="{FF2B5EF4-FFF2-40B4-BE49-F238E27FC236}">
                <a16:creationId xmlns:a16="http://schemas.microsoft.com/office/drawing/2014/main" id="{BA5E1059-CCDE-E4FD-006D-612B8EC0892D}"/>
              </a:ext>
            </a:extLst>
          </p:cNvPr>
          <p:cNvSpPr txBox="1">
            <a:spLocks noChangeArrowheads="1"/>
          </p:cNvSpPr>
          <p:nvPr/>
        </p:nvSpPr>
        <p:spPr bwMode="auto">
          <a:xfrm>
            <a:off x="1483267" y="1318342"/>
            <a:ext cx="1376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u="sng" dirty="0"/>
              <a:t>Column</a:t>
            </a:r>
          </a:p>
        </p:txBody>
      </p:sp>
      <p:sp>
        <p:nvSpPr>
          <p:cNvPr id="32773" name="TextBox 4">
            <a:extLst>
              <a:ext uri="{FF2B5EF4-FFF2-40B4-BE49-F238E27FC236}">
                <a16:creationId xmlns:a16="http://schemas.microsoft.com/office/drawing/2014/main" id="{6F0490B8-0A0C-1149-C9A6-532ACF5BD5F8}"/>
              </a:ext>
            </a:extLst>
          </p:cNvPr>
          <p:cNvSpPr txBox="1">
            <a:spLocks noChangeArrowheads="1"/>
          </p:cNvSpPr>
          <p:nvPr/>
        </p:nvSpPr>
        <p:spPr bwMode="auto">
          <a:xfrm>
            <a:off x="5398623" y="1296633"/>
            <a:ext cx="4100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u="sng" dirty="0"/>
              <a:t>Reporting Tips and Insight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A14E117-CF32-47CB-55C0-876C42D225DB}"/>
              </a:ext>
            </a:extLst>
          </p:cNvPr>
          <p:cNvSpPr>
            <a:spLocks noGrp="1" noChangeArrowheads="1"/>
          </p:cNvSpPr>
          <p:nvPr>
            <p:ph type="title"/>
          </p:nvPr>
        </p:nvSpPr>
        <p:spPr>
          <a:xfrm>
            <a:off x="800100" y="717550"/>
            <a:ext cx="8253413" cy="482600"/>
          </a:xfrm>
        </p:spPr>
        <p:txBody>
          <a:bodyPr/>
          <a:lstStyle/>
          <a:p>
            <a:pPr eaLnBrk="1" fontAlgn="auto" hangingPunct="1">
              <a:spcAft>
                <a:spcPts val="0"/>
              </a:spcAft>
              <a:defRPr/>
            </a:pPr>
            <a:r>
              <a:rPr lang="en-US" altLang="en-US" sz="2600" dirty="0">
                <a:latin typeface="+mn-lt"/>
              </a:rPr>
              <a:t>Background</a:t>
            </a:r>
          </a:p>
        </p:txBody>
      </p:sp>
      <p:graphicFrame>
        <p:nvGraphicFramePr>
          <p:cNvPr id="3" name="Diagram 2">
            <a:extLst>
              <a:ext uri="{FF2B5EF4-FFF2-40B4-BE49-F238E27FC236}">
                <a16:creationId xmlns:a16="http://schemas.microsoft.com/office/drawing/2014/main" id="{CB393D24-CDF1-B7E2-07EA-D956FAF27C1B}"/>
              </a:ext>
            </a:extLst>
          </p:cNvPr>
          <p:cNvGraphicFramePr/>
          <p:nvPr>
            <p:extLst>
              <p:ext uri="{D42A27DB-BD31-4B8C-83A1-F6EECF244321}">
                <p14:modId xmlns:p14="http://schemas.microsoft.com/office/powerpoint/2010/main" val="3104524846"/>
              </p:ext>
            </p:extLst>
          </p:nvPr>
        </p:nvGraphicFramePr>
        <p:xfrm>
          <a:off x="681953" y="1162647"/>
          <a:ext cx="11152994" cy="5687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284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A6B2843B-78A8-216E-8236-141B2F6549CA}"/>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Exhibit 3B – Charity Care Listing (cont.)</a:t>
            </a:r>
            <a:endParaRPr lang="en-US" altLang="en-US" sz="2400" dirty="0">
              <a:latin typeface="+mn-lt"/>
            </a:endParaRPr>
          </a:p>
        </p:txBody>
      </p:sp>
      <p:graphicFrame>
        <p:nvGraphicFramePr>
          <p:cNvPr id="2" name="Diagram 1">
            <a:extLst>
              <a:ext uri="{FF2B5EF4-FFF2-40B4-BE49-F238E27FC236}">
                <a16:creationId xmlns:a16="http://schemas.microsoft.com/office/drawing/2014/main" id="{597691C0-2617-7A88-AB3C-3FC0CBC8AA91}"/>
              </a:ext>
            </a:extLst>
          </p:cNvPr>
          <p:cNvGraphicFramePr/>
          <p:nvPr>
            <p:extLst>
              <p:ext uri="{D42A27DB-BD31-4B8C-83A1-F6EECF244321}">
                <p14:modId xmlns:p14="http://schemas.microsoft.com/office/powerpoint/2010/main" val="277489175"/>
              </p:ext>
            </p:extLst>
          </p:nvPr>
        </p:nvGraphicFramePr>
        <p:xfrm>
          <a:off x="476522" y="1709531"/>
          <a:ext cx="10692685" cy="386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TextBox 3">
            <a:extLst>
              <a:ext uri="{FF2B5EF4-FFF2-40B4-BE49-F238E27FC236}">
                <a16:creationId xmlns:a16="http://schemas.microsoft.com/office/drawing/2014/main" id="{C2D2EA80-F924-C972-1AFF-7C3A62787FD7}"/>
              </a:ext>
            </a:extLst>
          </p:cNvPr>
          <p:cNvSpPr txBox="1">
            <a:spLocks noChangeArrowheads="1"/>
          </p:cNvSpPr>
          <p:nvPr/>
        </p:nvSpPr>
        <p:spPr bwMode="auto">
          <a:xfrm>
            <a:off x="1782974" y="1201738"/>
            <a:ext cx="1293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u="sng" dirty="0"/>
              <a:t>Column</a:t>
            </a:r>
          </a:p>
        </p:txBody>
      </p:sp>
      <p:sp>
        <p:nvSpPr>
          <p:cNvPr id="34821" name="TextBox 4">
            <a:extLst>
              <a:ext uri="{FF2B5EF4-FFF2-40B4-BE49-F238E27FC236}">
                <a16:creationId xmlns:a16="http://schemas.microsoft.com/office/drawing/2014/main" id="{4456F100-782B-0A5E-C5ED-7383351E7121}"/>
              </a:ext>
            </a:extLst>
          </p:cNvPr>
          <p:cNvSpPr txBox="1">
            <a:spLocks noChangeArrowheads="1"/>
          </p:cNvSpPr>
          <p:nvPr/>
        </p:nvSpPr>
        <p:spPr bwMode="auto">
          <a:xfrm>
            <a:off x="5432270" y="1224802"/>
            <a:ext cx="409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u="sng" dirty="0"/>
              <a:t>Reporting Tips and Insight</a:t>
            </a:r>
          </a:p>
        </p:txBody>
      </p:sp>
      <p:sp>
        <p:nvSpPr>
          <p:cNvPr id="4" name="TextBox 3">
            <a:extLst>
              <a:ext uri="{FF2B5EF4-FFF2-40B4-BE49-F238E27FC236}">
                <a16:creationId xmlns:a16="http://schemas.microsoft.com/office/drawing/2014/main" id="{B7C21D84-163C-27AE-B512-94698CF253B7}"/>
              </a:ext>
            </a:extLst>
          </p:cNvPr>
          <p:cNvSpPr txBox="1"/>
          <p:nvPr/>
        </p:nvSpPr>
        <p:spPr>
          <a:xfrm>
            <a:off x="627659" y="5652643"/>
            <a:ext cx="10692685" cy="1181862"/>
          </a:xfrm>
          <a:prstGeom prst="rect">
            <a:avLst/>
          </a:prstGeom>
          <a:noFill/>
        </p:spPr>
        <p:txBody>
          <a:bodyPr wrap="square">
            <a:spAutoFit/>
          </a:bodyPr>
          <a:lstStyle/>
          <a:p>
            <a:pPr>
              <a:lnSpc>
                <a:spcPct val="110000"/>
              </a:lnSpc>
            </a:pPr>
            <a:r>
              <a:rPr lang="en-US" sz="1600" b="1" dirty="0"/>
              <a:t>*Per OMB -&gt; </a:t>
            </a:r>
            <a:r>
              <a:rPr lang="en-US" sz="1600" dirty="0"/>
              <a:t>“We revised the instructions for the “Write Off Date” column to report multiple write-off dates within the cost reporting period of the Worksheet S-10 that the listing supports by entering each date as MM/DD/YYYY separated by a semi-colon” </a:t>
            </a:r>
            <a:r>
              <a:rPr lang="en-US" sz="1600" b="1" dirty="0">
                <a:hlinkClick r:id="rId8"/>
              </a:rPr>
              <a:t>https://omb.report/icr/202206-0938-017/doc/122449600</a:t>
            </a:r>
            <a:endParaRPr lang="en-US" sz="1600" b="1"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468DE6A4-76FE-80A8-D72D-757A162BB1B2}"/>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Exhibit 3C – Total Bad Debt Listing</a:t>
            </a:r>
            <a:endParaRPr lang="en-US" altLang="en-US" sz="2400" dirty="0">
              <a:latin typeface="+mn-lt"/>
            </a:endParaRPr>
          </a:p>
        </p:txBody>
      </p:sp>
      <p:sp>
        <p:nvSpPr>
          <p:cNvPr id="6" name="TextBox 5">
            <a:extLst>
              <a:ext uri="{FF2B5EF4-FFF2-40B4-BE49-F238E27FC236}">
                <a16:creationId xmlns:a16="http://schemas.microsoft.com/office/drawing/2014/main" id="{719CFF7C-24DC-BAE2-1AB9-D662F7298091}"/>
              </a:ext>
            </a:extLst>
          </p:cNvPr>
          <p:cNvSpPr txBox="1"/>
          <p:nvPr/>
        </p:nvSpPr>
        <p:spPr>
          <a:xfrm>
            <a:off x="395288" y="1607814"/>
            <a:ext cx="3238500" cy="4426596"/>
          </a:xfrm>
          <a:prstGeom prst="rect">
            <a:avLst/>
          </a:prstGeom>
          <a:noFill/>
        </p:spPr>
        <p:txBody>
          <a:bodyPr>
            <a:spAutoFit/>
          </a:bodyPr>
          <a:lstStyle/>
          <a:p>
            <a:pPr marL="285750" indent="-285750">
              <a:lnSpc>
                <a:spcPct val="120000"/>
              </a:lnSpc>
              <a:spcAft>
                <a:spcPts val="1000"/>
              </a:spcAft>
              <a:buFont typeface="Arial" panose="020B0604020202020204" pitchFamily="34" charset="0"/>
              <a:buChar char="•"/>
              <a:defRPr/>
            </a:pPr>
            <a:r>
              <a:rPr lang="en-US" sz="1600" dirty="0">
                <a:latin typeface="+mn-lt"/>
              </a:rPr>
              <a:t>DSH eligible hospitals only</a:t>
            </a:r>
          </a:p>
          <a:p>
            <a:pPr marL="285750" indent="-285750">
              <a:lnSpc>
                <a:spcPct val="120000"/>
              </a:lnSpc>
              <a:spcAft>
                <a:spcPts val="1000"/>
              </a:spcAft>
              <a:buFont typeface="Arial" panose="020B0604020202020204" pitchFamily="34" charset="0"/>
              <a:buChar char="•"/>
              <a:defRPr/>
            </a:pPr>
            <a:r>
              <a:rPr lang="en-US" sz="1600" dirty="0">
                <a:latin typeface="+mn-lt"/>
              </a:rPr>
              <a:t>SCHs file listing if DRG Payments Exceed HSR Payments</a:t>
            </a:r>
          </a:p>
          <a:p>
            <a:pPr marL="285750" indent="-285750">
              <a:lnSpc>
                <a:spcPct val="120000"/>
              </a:lnSpc>
              <a:spcAft>
                <a:spcPts val="1000"/>
              </a:spcAft>
              <a:buFont typeface="Arial" panose="020B0604020202020204" pitchFamily="34" charset="0"/>
              <a:buChar char="•"/>
              <a:defRPr/>
            </a:pPr>
            <a:r>
              <a:rPr lang="en-US" sz="1600" dirty="0">
                <a:latin typeface="+mn-lt"/>
              </a:rPr>
              <a:t>For each CCN in the hospital complex</a:t>
            </a:r>
          </a:p>
          <a:p>
            <a:pPr marL="285750" indent="-285750">
              <a:lnSpc>
                <a:spcPct val="120000"/>
              </a:lnSpc>
              <a:spcAft>
                <a:spcPts val="1000"/>
              </a:spcAft>
              <a:buFont typeface="Arial" panose="020B0604020202020204" pitchFamily="34" charset="0"/>
              <a:buChar char="•"/>
              <a:defRPr/>
            </a:pPr>
            <a:r>
              <a:rPr lang="en-US" sz="1600" dirty="0">
                <a:latin typeface="+mn-lt"/>
              </a:rPr>
              <a:t>Must be submitted with cost reports for cost reporting periods beginning on or after October 1, 2022 </a:t>
            </a:r>
          </a:p>
          <a:p>
            <a:pPr marL="285750" indent="-285750">
              <a:lnSpc>
                <a:spcPct val="120000"/>
              </a:lnSpc>
              <a:spcAft>
                <a:spcPts val="1000"/>
              </a:spcAft>
              <a:buFont typeface="Arial" panose="020B0604020202020204" pitchFamily="34" charset="0"/>
              <a:buChar char="•"/>
              <a:defRPr/>
            </a:pPr>
            <a:r>
              <a:rPr lang="en-US" sz="1600" dirty="0">
                <a:latin typeface="+mn-lt"/>
              </a:rPr>
              <a:t>Include bad debts for Medicare patients even when an account does not meet the Medicare bad debt criteria</a:t>
            </a:r>
          </a:p>
        </p:txBody>
      </p:sp>
      <p:cxnSp>
        <p:nvCxnSpPr>
          <p:cNvPr id="7" name="Straight Connector 6">
            <a:extLst>
              <a:ext uri="{FF2B5EF4-FFF2-40B4-BE49-F238E27FC236}">
                <a16:creationId xmlns:a16="http://schemas.microsoft.com/office/drawing/2014/main" id="{3B7537CF-2762-03F1-AF5F-E3109DA2C770}"/>
              </a:ext>
            </a:extLst>
          </p:cNvPr>
          <p:cNvCxnSpPr/>
          <p:nvPr/>
        </p:nvCxnSpPr>
        <p:spPr>
          <a:xfrm>
            <a:off x="3910460" y="1201738"/>
            <a:ext cx="0" cy="5095875"/>
          </a:xfrm>
          <a:prstGeom prst="line">
            <a:avLst/>
          </a:prstGeom>
          <a:ln w="28575">
            <a:solidFill>
              <a:srgbClr val="DB651B"/>
            </a:solidFill>
            <a:prstDash val="sysDash"/>
          </a:ln>
        </p:spPr>
        <p:style>
          <a:lnRef idx="1">
            <a:schemeClr val="accent1"/>
          </a:lnRef>
          <a:fillRef idx="0">
            <a:schemeClr val="accent1"/>
          </a:fillRef>
          <a:effectRef idx="0">
            <a:schemeClr val="accent1"/>
          </a:effectRef>
          <a:fontRef idx="minor">
            <a:schemeClr val="tx1"/>
          </a:fontRef>
        </p:style>
      </p:cxnSp>
      <p:pic>
        <p:nvPicPr>
          <p:cNvPr id="36869" name="Picture 3">
            <a:extLst>
              <a:ext uri="{FF2B5EF4-FFF2-40B4-BE49-F238E27FC236}">
                <a16:creationId xmlns:a16="http://schemas.microsoft.com/office/drawing/2014/main" id="{D6AA6EAE-8E4D-ED7F-E3F3-1DCE34BC0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133" y="1244634"/>
            <a:ext cx="7516958" cy="520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C81A1FE-75D0-348E-1889-2ADB7D0FD81D}"/>
              </a:ext>
            </a:extLst>
          </p:cNvPr>
          <p:cNvSpPr/>
          <p:nvPr/>
        </p:nvSpPr>
        <p:spPr>
          <a:xfrm>
            <a:off x="10506075" y="5008563"/>
            <a:ext cx="840212" cy="436562"/>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520C75A9-2C30-AF8B-B291-D875F1260E66}"/>
              </a:ext>
            </a:extLst>
          </p:cNvPr>
          <p:cNvSpPr/>
          <p:nvPr/>
        </p:nvSpPr>
        <p:spPr>
          <a:xfrm>
            <a:off x="5049168" y="5024442"/>
            <a:ext cx="692497" cy="420683"/>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2" name="TextBox 3">
            <a:extLst>
              <a:ext uri="{FF2B5EF4-FFF2-40B4-BE49-F238E27FC236}">
                <a16:creationId xmlns:a16="http://schemas.microsoft.com/office/drawing/2014/main" id="{1969C34C-1AFE-C362-6C39-434FD467AD74}"/>
              </a:ext>
            </a:extLst>
          </p:cNvPr>
          <p:cNvSpPr txBox="1">
            <a:spLocks noChangeArrowheads="1"/>
          </p:cNvSpPr>
          <p:nvPr/>
        </p:nvSpPr>
        <p:spPr bwMode="auto">
          <a:xfrm>
            <a:off x="5215856" y="4756161"/>
            <a:ext cx="40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rgbClr val="004250"/>
                </a:solidFill>
              </a:rPr>
              <a:t>A</a:t>
            </a:r>
          </a:p>
        </p:txBody>
      </p:sp>
      <p:sp>
        <p:nvSpPr>
          <p:cNvPr id="36873" name="TextBox 4">
            <a:extLst>
              <a:ext uri="{FF2B5EF4-FFF2-40B4-BE49-F238E27FC236}">
                <a16:creationId xmlns:a16="http://schemas.microsoft.com/office/drawing/2014/main" id="{7F7DABDE-EBDD-70C9-46F1-BF00DCB87BE6}"/>
              </a:ext>
            </a:extLst>
          </p:cNvPr>
          <p:cNvSpPr txBox="1">
            <a:spLocks noChangeArrowheads="1"/>
          </p:cNvSpPr>
          <p:nvPr/>
        </p:nvSpPr>
        <p:spPr bwMode="auto">
          <a:xfrm>
            <a:off x="6450336" y="4756161"/>
            <a:ext cx="11633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rgbClr val="004250"/>
                </a:solidFill>
              </a:rPr>
              <a:t>B</a:t>
            </a:r>
          </a:p>
        </p:txBody>
      </p:sp>
      <p:sp>
        <p:nvSpPr>
          <p:cNvPr id="36874" name="TextBox 7">
            <a:extLst>
              <a:ext uri="{FF2B5EF4-FFF2-40B4-BE49-F238E27FC236}">
                <a16:creationId xmlns:a16="http://schemas.microsoft.com/office/drawing/2014/main" id="{8CBF5A79-A5A6-397E-9F02-BF3AD5EBDAE3}"/>
              </a:ext>
            </a:extLst>
          </p:cNvPr>
          <p:cNvSpPr txBox="1">
            <a:spLocks noChangeArrowheads="1"/>
          </p:cNvSpPr>
          <p:nvPr/>
        </p:nvSpPr>
        <p:spPr bwMode="auto">
          <a:xfrm>
            <a:off x="7561387" y="4756162"/>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rgbClr val="004250"/>
                </a:solidFill>
              </a:rPr>
              <a:t>C</a:t>
            </a:r>
          </a:p>
        </p:txBody>
      </p:sp>
      <p:sp>
        <p:nvSpPr>
          <p:cNvPr id="36875" name="TextBox 8">
            <a:extLst>
              <a:ext uri="{FF2B5EF4-FFF2-40B4-BE49-F238E27FC236}">
                <a16:creationId xmlns:a16="http://schemas.microsoft.com/office/drawing/2014/main" id="{D598BBD4-A75D-A8D9-F199-FBEA7CE53EE7}"/>
              </a:ext>
            </a:extLst>
          </p:cNvPr>
          <p:cNvSpPr txBox="1">
            <a:spLocks noChangeArrowheads="1"/>
          </p:cNvSpPr>
          <p:nvPr/>
        </p:nvSpPr>
        <p:spPr bwMode="auto">
          <a:xfrm>
            <a:off x="8364788" y="4756162"/>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rgbClr val="004250"/>
                </a:solidFill>
              </a:rPr>
              <a:t>D</a:t>
            </a:r>
          </a:p>
        </p:txBody>
      </p:sp>
      <p:sp>
        <p:nvSpPr>
          <p:cNvPr id="36876" name="TextBox 9">
            <a:extLst>
              <a:ext uri="{FF2B5EF4-FFF2-40B4-BE49-F238E27FC236}">
                <a16:creationId xmlns:a16="http://schemas.microsoft.com/office/drawing/2014/main" id="{9C04B9B2-8765-2C96-014B-6A8EBCACBA7E}"/>
              </a:ext>
            </a:extLst>
          </p:cNvPr>
          <p:cNvSpPr txBox="1">
            <a:spLocks noChangeArrowheads="1"/>
          </p:cNvSpPr>
          <p:nvPr/>
        </p:nvSpPr>
        <p:spPr bwMode="auto">
          <a:xfrm>
            <a:off x="9161965" y="4757737"/>
            <a:ext cx="40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rgbClr val="004250"/>
                </a:solidFill>
              </a:rPr>
              <a:t>E</a:t>
            </a:r>
          </a:p>
        </p:txBody>
      </p:sp>
      <p:sp>
        <p:nvSpPr>
          <p:cNvPr id="36877" name="TextBox 10">
            <a:extLst>
              <a:ext uri="{FF2B5EF4-FFF2-40B4-BE49-F238E27FC236}">
                <a16:creationId xmlns:a16="http://schemas.microsoft.com/office/drawing/2014/main" id="{A41FE8CE-30C8-E46D-6BF7-0A62071DFB9E}"/>
              </a:ext>
            </a:extLst>
          </p:cNvPr>
          <p:cNvSpPr txBox="1">
            <a:spLocks noChangeArrowheads="1"/>
          </p:cNvSpPr>
          <p:nvPr/>
        </p:nvSpPr>
        <p:spPr bwMode="auto">
          <a:xfrm>
            <a:off x="9945687" y="4739024"/>
            <a:ext cx="1851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rgbClr val="004250"/>
                </a:solidFill>
              </a:rPr>
              <a:t>*F = A – (B+C+D+E)</a:t>
            </a:r>
          </a:p>
        </p:txBody>
      </p:sp>
      <p:sp>
        <p:nvSpPr>
          <p:cNvPr id="36878" name="TextBox 11">
            <a:extLst>
              <a:ext uri="{FF2B5EF4-FFF2-40B4-BE49-F238E27FC236}">
                <a16:creationId xmlns:a16="http://schemas.microsoft.com/office/drawing/2014/main" id="{5B25BFF2-8176-22CC-086E-E132B5CDFC77}"/>
              </a:ext>
            </a:extLst>
          </p:cNvPr>
          <p:cNvSpPr txBox="1">
            <a:spLocks noChangeArrowheads="1"/>
          </p:cNvSpPr>
          <p:nvPr/>
        </p:nvSpPr>
        <p:spPr bwMode="auto">
          <a:xfrm>
            <a:off x="4187133" y="6294437"/>
            <a:ext cx="5259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t>*Non-Physician Portion = Col 10/ (Col 10+Col 11))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ABB1BC0-DC58-0276-ED40-F1655ABAB603}"/>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Exhibit 3C – Bad Debt Listing</a:t>
            </a:r>
            <a:endParaRPr lang="en-US" altLang="en-US" sz="2400" dirty="0">
              <a:latin typeface="+mn-lt"/>
            </a:endParaRPr>
          </a:p>
        </p:txBody>
      </p:sp>
      <p:sp>
        <p:nvSpPr>
          <p:cNvPr id="38915" name="TextBox 3">
            <a:extLst>
              <a:ext uri="{FF2B5EF4-FFF2-40B4-BE49-F238E27FC236}">
                <a16:creationId xmlns:a16="http://schemas.microsoft.com/office/drawing/2014/main" id="{1A48C727-B39D-32F9-4409-108FB2A0488F}"/>
              </a:ext>
            </a:extLst>
          </p:cNvPr>
          <p:cNvSpPr txBox="1">
            <a:spLocks noChangeArrowheads="1"/>
          </p:cNvSpPr>
          <p:nvPr/>
        </p:nvSpPr>
        <p:spPr bwMode="auto">
          <a:xfrm>
            <a:off x="1925705" y="1277195"/>
            <a:ext cx="1376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u="sng" dirty="0"/>
              <a:t>Column</a:t>
            </a:r>
          </a:p>
        </p:txBody>
      </p:sp>
      <p:sp>
        <p:nvSpPr>
          <p:cNvPr id="38916" name="TextBox 4">
            <a:extLst>
              <a:ext uri="{FF2B5EF4-FFF2-40B4-BE49-F238E27FC236}">
                <a16:creationId xmlns:a16="http://schemas.microsoft.com/office/drawing/2014/main" id="{C280ECFD-AE77-D5A1-F7B1-024CE7704BD6}"/>
              </a:ext>
            </a:extLst>
          </p:cNvPr>
          <p:cNvSpPr txBox="1">
            <a:spLocks noChangeArrowheads="1"/>
          </p:cNvSpPr>
          <p:nvPr/>
        </p:nvSpPr>
        <p:spPr bwMode="auto">
          <a:xfrm>
            <a:off x="5403326" y="1239466"/>
            <a:ext cx="4100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u="sng" dirty="0"/>
              <a:t>Reporting Tips and Insight</a:t>
            </a:r>
          </a:p>
        </p:txBody>
      </p:sp>
      <p:graphicFrame>
        <p:nvGraphicFramePr>
          <p:cNvPr id="3" name="Diagram 2">
            <a:extLst>
              <a:ext uri="{FF2B5EF4-FFF2-40B4-BE49-F238E27FC236}">
                <a16:creationId xmlns:a16="http://schemas.microsoft.com/office/drawing/2014/main" id="{FC22BC2A-7E34-A12A-A7FA-D5495608E0DC}"/>
              </a:ext>
            </a:extLst>
          </p:cNvPr>
          <p:cNvGraphicFramePr/>
          <p:nvPr>
            <p:extLst>
              <p:ext uri="{D42A27DB-BD31-4B8C-83A1-F6EECF244321}">
                <p14:modId xmlns:p14="http://schemas.microsoft.com/office/powerpoint/2010/main" val="1537539081"/>
              </p:ext>
            </p:extLst>
          </p:nvPr>
        </p:nvGraphicFramePr>
        <p:xfrm>
          <a:off x="196983" y="1677245"/>
          <a:ext cx="11408115" cy="4567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a:xfrm>
            <a:off x="1163099" y="763364"/>
            <a:ext cx="9673495" cy="444113"/>
          </a:xfrm>
        </p:spPr>
        <p:txBody>
          <a:bodyPr/>
          <a:lstStyle/>
          <a:p>
            <a:pPr algn="ctr">
              <a:lnSpc>
                <a:spcPct val="110000"/>
              </a:lnSpc>
              <a:spcAft>
                <a:spcPts val="300"/>
              </a:spcAft>
            </a:pPr>
            <a:r>
              <a:rPr lang="en-US" altLang="en-US" sz="2000" dirty="0">
                <a:latin typeface="+mn-lt"/>
              </a:rPr>
              <a:t>Polling Question #1</a:t>
            </a:r>
          </a:p>
        </p:txBody>
      </p:sp>
      <p:sp>
        <p:nvSpPr>
          <p:cNvPr id="4" name="TextBox 3">
            <a:extLst>
              <a:ext uri="{FF2B5EF4-FFF2-40B4-BE49-F238E27FC236}">
                <a16:creationId xmlns:a16="http://schemas.microsoft.com/office/drawing/2014/main" id="{487A4C09-3E70-1009-932D-6A7E2E34415A}"/>
              </a:ext>
            </a:extLst>
          </p:cNvPr>
          <p:cNvSpPr txBox="1"/>
          <p:nvPr/>
        </p:nvSpPr>
        <p:spPr>
          <a:xfrm>
            <a:off x="1328912" y="1474928"/>
            <a:ext cx="9341868" cy="3296800"/>
          </a:xfrm>
          <a:prstGeom prst="rect">
            <a:avLst/>
          </a:prstGeom>
          <a:noFill/>
        </p:spPr>
        <p:txBody>
          <a:bodyPr wrap="square" rtlCol="0">
            <a:spAutoFit/>
          </a:bodyPr>
          <a:lstStyle/>
          <a:p>
            <a:pPr>
              <a:lnSpc>
                <a:spcPct val="110000"/>
              </a:lnSpc>
            </a:pPr>
            <a:r>
              <a:rPr lang="en-US" sz="2000" dirty="0"/>
              <a:t>Under CMS’s new proposed Worksheet S-10 instructions and exhibits, preparing this detail will be…</a:t>
            </a:r>
          </a:p>
          <a:p>
            <a:pPr>
              <a:lnSpc>
                <a:spcPct val="110000"/>
              </a:lnSpc>
            </a:pPr>
            <a:r>
              <a:rPr lang="en-US" sz="2000" dirty="0"/>
              <a:t> </a:t>
            </a:r>
          </a:p>
          <a:p>
            <a:pPr marL="914400" lvl="1" indent="-457200">
              <a:lnSpc>
                <a:spcPct val="110000"/>
              </a:lnSpc>
              <a:spcAft>
                <a:spcPts val="1000"/>
              </a:spcAft>
              <a:buAutoNum type="alphaUcPeriod"/>
            </a:pPr>
            <a:r>
              <a:rPr lang="en-US" sz="2000" dirty="0"/>
              <a:t>The same as before</a:t>
            </a:r>
          </a:p>
          <a:p>
            <a:pPr marL="914400" lvl="1" indent="-457200">
              <a:lnSpc>
                <a:spcPct val="110000"/>
              </a:lnSpc>
              <a:spcAft>
                <a:spcPts val="1000"/>
              </a:spcAft>
              <a:buAutoNum type="alphaUcPeriod"/>
            </a:pPr>
            <a:r>
              <a:rPr lang="en-US" sz="2000" dirty="0"/>
              <a:t>Easier </a:t>
            </a:r>
          </a:p>
          <a:p>
            <a:pPr marL="914400" lvl="1" indent="-457200">
              <a:lnSpc>
                <a:spcPct val="110000"/>
              </a:lnSpc>
              <a:spcAft>
                <a:spcPts val="1000"/>
              </a:spcAft>
              <a:buAutoNum type="alphaUcPeriod"/>
            </a:pPr>
            <a:r>
              <a:rPr lang="en-US" sz="2000" dirty="0"/>
              <a:t>Harder</a:t>
            </a:r>
          </a:p>
          <a:p>
            <a:pPr marL="914400" lvl="1" indent="-457200">
              <a:lnSpc>
                <a:spcPct val="110000"/>
              </a:lnSpc>
              <a:spcAft>
                <a:spcPts val="1000"/>
              </a:spcAft>
              <a:buAutoNum type="alphaUcPeriod"/>
            </a:pPr>
            <a:r>
              <a:rPr lang="en-US" sz="2000" dirty="0"/>
              <a:t>Doesn’t matter because its so much fun</a:t>
            </a:r>
          </a:p>
          <a:p>
            <a:pPr marL="914400" lvl="1" indent="-457200">
              <a:lnSpc>
                <a:spcPct val="110000"/>
              </a:lnSpc>
              <a:spcAft>
                <a:spcPts val="1000"/>
              </a:spcAft>
              <a:buAutoNum type="alphaUcPeriod"/>
            </a:pPr>
            <a:endParaRPr lang="en-US" sz="2000" dirty="0"/>
          </a:p>
        </p:txBody>
      </p:sp>
    </p:spTree>
    <p:extLst>
      <p:ext uri="{BB962C8B-B14F-4D97-AF65-F5344CB8AC3E}">
        <p14:creationId xmlns:p14="http://schemas.microsoft.com/office/powerpoint/2010/main" val="37288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3D023A-AB51-2A68-6E6B-66C196BEF944}"/>
              </a:ext>
            </a:extLst>
          </p:cNvPr>
          <p:cNvSpPr txBox="1"/>
          <p:nvPr/>
        </p:nvSpPr>
        <p:spPr>
          <a:xfrm>
            <a:off x="3722688" y="1077913"/>
            <a:ext cx="4746625" cy="1146175"/>
          </a:xfrm>
          <a:prstGeom prst="rect">
            <a:avLst/>
          </a:prstGeom>
        </p:spPr>
        <p:txBody>
          <a:bodyPr anchor="ctr">
            <a:normAutofit/>
          </a:bodyPr>
          <a:lstStyle/>
          <a:p>
            <a:pPr eaLnBrk="1" fontAlgn="auto" hangingPunct="1">
              <a:lnSpc>
                <a:spcPct val="110000"/>
              </a:lnSpc>
              <a:spcAft>
                <a:spcPts val="0"/>
              </a:spcAft>
              <a:defRPr/>
            </a:pPr>
            <a:r>
              <a:rPr lang="en-US" altLang="en-US" sz="5400" b="1" dirty="0">
                <a:latin typeface="+mn-lt"/>
                <a:ea typeface="+mj-ea"/>
                <a:cs typeface="+mj-cs"/>
              </a:rPr>
              <a:t>Empirical DSH</a:t>
            </a:r>
          </a:p>
        </p:txBody>
      </p:sp>
      <p:pic>
        <p:nvPicPr>
          <p:cNvPr id="40963" name="Graphic 2" descr="Newton's Cradle with solid fill">
            <a:extLst>
              <a:ext uri="{FF2B5EF4-FFF2-40B4-BE49-F238E27FC236}">
                <a16:creationId xmlns:a16="http://schemas.microsoft.com/office/drawing/2014/main" id="{912A2982-358F-A9B5-B76A-AF79F9B19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113" y="2003425"/>
            <a:ext cx="377507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2C4F-3C52-0A71-A5B5-03F43AAABC79}"/>
              </a:ext>
            </a:extLst>
          </p:cNvPr>
          <p:cNvSpPr>
            <a:spLocks noGrp="1"/>
          </p:cNvSpPr>
          <p:nvPr>
            <p:ph type="title"/>
          </p:nvPr>
        </p:nvSpPr>
        <p:spPr>
          <a:xfrm>
            <a:off x="800100" y="717550"/>
            <a:ext cx="8253413" cy="885825"/>
          </a:xfrm>
        </p:spPr>
        <p:txBody>
          <a:bodyPr/>
          <a:lstStyle/>
          <a:p>
            <a:pPr>
              <a:defRPr/>
            </a:pPr>
            <a:r>
              <a:rPr lang="en-US" sz="2600" dirty="0">
                <a:latin typeface="+mn-lt"/>
              </a:rPr>
              <a:t>Exhibit 3A – Empirical DSH Medicaid Eligible Days</a:t>
            </a:r>
          </a:p>
        </p:txBody>
      </p:sp>
      <p:pic>
        <p:nvPicPr>
          <p:cNvPr id="43011" name="Content Placeholder 3">
            <a:extLst>
              <a:ext uri="{FF2B5EF4-FFF2-40B4-BE49-F238E27FC236}">
                <a16:creationId xmlns:a16="http://schemas.microsoft.com/office/drawing/2014/main" id="{5664AAD5-1B8C-EBD3-EE63-18EBAC44C5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3673" b="3865"/>
          <a:stretch>
            <a:fillRect/>
          </a:stretch>
        </p:blipFill>
        <p:spPr bwMode="auto">
          <a:xfrm>
            <a:off x="476250" y="1368425"/>
            <a:ext cx="7113270" cy="4949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1114C83B-BBD9-A99E-A0CA-68562E312622}"/>
              </a:ext>
            </a:extLst>
          </p:cNvPr>
          <p:cNvCxnSpPr>
            <a:cxnSpLocks/>
          </p:cNvCxnSpPr>
          <p:nvPr/>
        </p:nvCxnSpPr>
        <p:spPr>
          <a:xfrm>
            <a:off x="7933637" y="1368425"/>
            <a:ext cx="0" cy="4878388"/>
          </a:xfrm>
          <a:prstGeom prst="line">
            <a:avLst/>
          </a:prstGeom>
          <a:ln w="28575">
            <a:solidFill>
              <a:srgbClr val="DB651B"/>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D2640E-972D-EBA0-32A5-5098F14A8FFE}"/>
              </a:ext>
            </a:extLst>
          </p:cNvPr>
          <p:cNvSpPr txBox="1"/>
          <p:nvPr/>
        </p:nvSpPr>
        <p:spPr>
          <a:xfrm>
            <a:off x="8277755" y="1629410"/>
            <a:ext cx="3238500" cy="4111254"/>
          </a:xfrm>
          <a:prstGeom prst="rect">
            <a:avLst/>
          </a:prstGeom>
          <a:noFill/>
        </p:spPr>
        <p:txBody>
          <a:bodyPr>
            <a:spAutoFit/>
          </a:bodyPr>
          <a:lstStyle/>
          <a:p>
            <a:pPr marL="285750" indent="-285750">
              <a:lnSpc>
                <a:spcPct val="120000"/>
              </a:lnSpc>
              <a:spcAft>
                <a:spcPts val="1000"/>
              </a:spcAft>
              <a:buFont typeface="Arial" panose="020B0604020202020204" pitchFamily="34" charset="0"/>
              <a:buChar char="•"/>
              <a:defRPr/>
            </a:pPr>
            <a:r>
              <a:rPr lang="en-US" dirty="0">
                <a:latin typeface="+mn-lt"/>
              </a:rPr>
              <a:t>DSH eligible hospitals only</a:t>
            </a:r>
          </a:p>
          <a:p>
            <a:pPr marL="285750" indent="-285750">
              <a:lnSpc>
                <a:spcPct val="120000"/>
              </a:lnSpc>
              <a:spcAft>
                <a:spcPts val="1000"/>
              </a:spcAft>
              <a:buFont typeface="Arial" panose="020B0604020202020204" pitchFamily="34" charset="0"/>
              <a:buChar char="•"/>
              <a:defRPr/>
            </a:pPr>
            <a:r>
              <a:rPr lang="en-US" dirty="0">
                <a:latin typeface="+mn-lt"/>
              </a:rPr>
              <a:t>SCHs file Exhibit 3A if DRG Payments Exceed HSR Payments.</a:t>
            </a:r>
          </a:p>
          <a:p>
            <a:pPr marL="285750" indent="-285750">
              <a:lnSpc>
                <a:spcPct val="120000"/>
              </a:lnSpc>
              <a:spcAft>
                <a:spcPts val="1000"/>
              </a:spcAft>
              <a:buFont typeface="Arial" panose="020B0604020202020204" pitchFamily="34" charset="0"/>
              <a:buChar char="•"/>
              <a:defRPr/>
            </a:pPr>
            <a:r>
              <a:rPr lang="en-US" dirty="0">
                <a:latin typeface="+mn-lt"/>
              </a:rPr>
              <a:t>For each CCN with days reported on WS S-2, Part I, line 24 or line 25</a:t>
            </a:r>
          </a:p>
          <a:p>
            <a:pPr marL="285750" indent="-285750">
              <a:lnSpc>
                <a:spcPct val="120000"/>
              </a:lnSpc>
              <a:spcAft>
                <a:spcPts val="1000"/>
              </a:spcAft>
              <a:buFont typeface="Arial" panose="020B0604020202020204" pitchFamily="34" charset="0"/>
              <a:buChar char="•"/>
              <a:defRPr/>
            </a:pPr>
            <a:r>
              <a:rPr lang="en-US" dirty="0">
                <a:latin typeface="+mn-lt"/>
              </a:rPr>
              <a:t>Must be submitted with cost reports for cost reporting periods beginning on or after October 1, 2022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4D74-0C6B-6C42-1564-F69C1C6F3C88}"/>
              </a:ext>
            </a:extLst>
          </p:cNvPr>
          <p:cNvSpPr>
            <a:spLocks noGrp="1"/>
          </p:cNvSpPr>
          <p:nvPr>
            <p:ph type="title"/>
          </p:nvPr>
        </p:nvSpPr>
        <p:spPr>
          <a:xfrm>
            <a:off x="800100" y="717550"/>
            <a:ext cx="8253413" cy="676275"/>
          </a:xfrm>
        </p:spPr>
        <p:txBody>
          <a:bodyPr/>
          <a:lstStyle/>
          <a:p>
            <a:pPr>
              <a:defRPr/>
            </a:pPr>
            <a:r>
              <a:rPr lang="en-US" sz="2600" dirty="0">
                <a:latin typeface="+mn-lt"/>
              </a:rPr>
              <a:t>Exhibit 3A – Columns 1 through 8</a:t>
            </a:r>
          </a:p>
        </p:txBody>
      </p:sp>
      <p:pic>
        <p:nvPicPr>
          <p:cNvPr id="45059" name="Picture 10">
            <a:extLst>
              <a:ext uri="{FF2B5EF4-FFF2-40B4-BE49-F238E27FC236}">
                <a16:creationId xmlns:a16="http://schemas.microsoft.com/office/drawing/2014/main" id="{7A53D1D9-91FD-3EEA-3B17-1192780C4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 y="1136650"/>
            <a:ext cx="10415588"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4E13EA9-E098-9706-52B4-4D69BE463D58}"/>
              </a:ext>
            </a:extLst>
          </p:cNvPr>
          <p:cNvSpPr/>
          <p:nvPr/>
        </p:nvSpPr>
        <p:spPr>
          <a:xfrm>
            <a:off x="8424863" y="1384300"/>
            <a:ext cx="2416175" cy="884238"/>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8" name="Diagram 7">
            <a:extLst>
              <a:ext uri="{FF2B5EF4-FFF2-40B4-BE49-F238E27FC236}">
                <a16:creationId xmlns:a16="http://schemas.microsoft.com/office/drawing/2014/main" id="{3469CAB3-C1AE-B1FD-5C03-D831BFE44275}"/>
              </a:ext>
            </a:extLst>
          </p:cNvPr>
          <p:cNvGraphicFramePr/>
          <p:nvPr>
            <p:extLst>
              <p:ext uri="{D42A27DB-BD31-4B8C-83A1-F6EECF244321}">
                <p14:modId xmlns:p14="http://schemas.microsoft.com/office/powerpoint/2010/main" val="2293448204"/>
              </p:ext>
            </p:extLst>
          </p:nvPr>
        </p:nvGraphicFramePr>
        <p:xfrm>
          <a:off x="722582" y="3799395"/>
          <a:ext cx="10493410" cy="2415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ECD84-6ADF-DF49-CB7A-2654720C40B9}"/>
              </a:ext>
            </a:extLst>
          </p:cNvPr>
          <p:cNvSpPr>
            <a:spLocks noGrp="1"/>
          </p:cNvSpPr>
          <p:nvPr>
            <p:ph type="title"/>
          </p:nvPr>
        </p:nvSpPr>
        <p:spPr>
          <a:xfrm>
            <a:off x="800100" y="717550"/>
            <a:ext cx="8253413" cy="823913"/>
          </a:xfrm>
        </p:spPr>
        <p:txBody>
          <a:bodyPr/>
          <a:lstStyle/>
          <a:p>
            <a:pPr>
              <a:defRPr/>
            </a:pPr>
            <a:r>
              <a:rPr lang="en-US" sz="2600" dirty="0">
                <a:latin typeface="+mn-lt"/>
              </a:rPr>
              <a:t>Exhibit 3A – Columns 9 through 12</a:t>
            </a:r>
          </a:p>
        </p:txBody>
      </p:sp>
      <p:pic>
        <p:nvPicPr>
          <p:cNvPr id="47107" name="Picture 6">
            <a:extLst>
              <a:ext uri="{FF2B5EF4-FFF2-40B4-BE49-F238E27FC236}">
                <a16:creationId xmlns:a16="http://schemas.microsoft.com/office/drawing/2014/main" id="{F262202C-B586-7A3A-95A4-A131F517F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2476500"/>
            <a:ext cx="48672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9D7FB9B7-CD3C-6014-E9CE-340679664D36}"/>
              </a:ext>
            </a:extLst>
          </p:cNvPr>
          <p:cNvGraphicFramePr/>
          <p:nvPr>
            <p:extLst>
              <p:ext uri="{D42A27DB-BD31-4B8C-83A1-F6EECF244321}">
                <p14:modId xmlns:p14="http://schemas.microsoft.com/office/powerpoint/2010/main" val="557999779"/>
              </p:ext>
            </p:extLst>
          </p:nvPr>
        </p:nvGraphicFramePr>
        <p:xfrm>
          <a:off x="6003194" y="1204846"/>
          <a:ext cx="5389122" cy="5168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a:extLst>
              <a:ext uri="{FF2B5EF4-FFF2-40B4-BE49-F238E27FC236}">
                <a16:creationId xmlns:a16="http://schemas.microsoft.com/office/drawing/2014/main" id="{346FAB5B-B47A-7BC9-6D29-D24E9ADAE328}"/>
              </a:ext>
            </a:extLst>
          </p:cNvPr>
          <p:cNvCxnSpPr>
            <a:cxnSpLocks/>
          </p:cNvCxnSpPr>
          <p:nvPr/>
        </p:nvCxnSpPr>
        <p:spPr>
          <a:xfrm>
            <a:off x="5667375" y="1441450"/>
            <a:ext cx="0" cy="4878388"/>
          </a:xfrm>
          <a:prstGeom prst="line">
            <a:avLst/>
          </a:prstGeom>
          <a:ln w="28575">
            <a:solidFill>
              <a:srgbClr val="DB651B"/>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96AC7AC-ABF1-BE94-2124-F332E470ABF0}"/>
              </a:ext>
            </a:extLst>
          </p:cNvPr>
          <p:cNvSpPr/>
          <p:nvPr/>
        </p:nvSpPr>
        <p:spPr>
          <a:xfrm>
            <a:off x="649288" y="2547938"/>
            <a:ext cx="4752975" cy="972502"/>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2D9707F-6CAE-461E-445F-E9D0B008439C}"/>
              </a:ext>
            </a:extLst>
          </p:cNvPr>
          <p:cNvSpPr>
            <a:spLocks noGrp="1" noChangeArrowheads="1"/>
          </p:cNvSpPr>
          <p:nvPr>
            <p:ph type="title"/>
          </p:nvPr>
        </p:nvSpPr>
        <p:spPr bwMode="auto">
          <a:xfrm>
            <a:off x="800100" y="717550"/>
            <a:ext cx="8253413" cy="823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600" dirty="0">
                <a:latin typeface="+mn-lt"/>
              </a:rPr>
              <a:t>Exhibit 3A – Columns 13 through 18</a:t>
            </a:r>
          </a:p>
        </p:txBody>
      </p:sp>
      <p:pic>
        <p:nvPicPr>
          <p:cNvPr id="49155" name="Picture 4">
            <a:extLst>
              <a:ext uri="{FF2B5EF4-FFF2-40B4-BE49-F238E27FC236}">
                <a16:creationId xmlns:a16="http://schemas.microsoft.com/office/drawing/2014/main" id="{5410F907-E9BD-211C-9628-608466779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550" y="2535238"/>
            <a:ext cx="5838825"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4722785C-D627-10B6-F0D2-8319503E3FA7}"/>
              </a:ext>
            </a:extLst>
          </p:cNvPr>
          <p:cNvGraphicFramePr/>
          <p:nvPr>
            <p:extLst>
              <p:ext uri="{D42A27DB-BD31-4B8C-83A1-F6EECF244321}">
                <p14:modId xmlns:p14="http://schemas.microsoft.com/office/powerpoint/2010/main" val="2219686022"/>
              </p:ext>
            </p:extLst>
          </p:nvPr>
        </p:nvGraphicFramePr>
        <p:xfrm>
          <a:off x="469663" y="1759597"/>
          <a:ext cx="4919461" cy="3493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a:extLst>
              <a:ext uri="{FF2B5EF4-FFF2-40B4-BE49-F238E27FC236}">
                <a16:creationId xmlns:a16="http://schemas.microsoft.com/office/drawing/2014/main" id="{A471C01F-B61F-C5E4-E0F2-6D6859D6CB0E}"/>
              </a:ext>
            </a:extLst>
          </p:cNvPr>
          <p:cNvCxnSpPr>
            <a:cxnSpLocks/>
          </p:cNvCxnSpPr>
          <p:nvPr/>
        </p:nvCxnSpPr>
        <p:spPr>
          <a:xfrm>
            <a:off x="5610225" y="1436688"/>
            <a:ext cx="0" cy="4878387"/>
          </a:xfrm>
          <a:prstGeom prst="line">
            <a:avLst/>
          </a:prstGeom>
          <a:ln w="28575">
            <a:solidFill>
              <a:srgbClr val="DB651B"/>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29591B6-60D2-FB90-B259-C3BD58136FC6}"/>
              </a:ext>
            </a:extLst>
          </p:cNvPr>
          <p:cNvSpPr/>
          <p:nvPr/>
        </p:nvSpPr>
        <p:spPr>
          <a:xfrm>
            <a:off x="7832724" y="2949575"/>
            <a:ext cx="884238" cy="479425"/>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ABB1BC0-DC58-0276-ED40-F1655ABAB603}"/>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Worksheet S-2 Days</a:t>
            </a:r>
            <a:endParaRPr lang="en-US" altLang="en-US" sz="2400" dirty="0">
              <a:latin typeface="+mn-lt"/>
            </a:endParaRPr>
          </a:p>
        </p:txBody>
      </p:sp>
      <p:graphicFrame>
        <p:nvGraphicFramePr>
          <p:cNvPr id="3" name="Diagram 2">
            <a:extLst>
              <a:ext uri="{FF2B5EF4-FFF2-40B4-BE49-F238E27FC236}">
                <a16:creationId xmlns:a16="http://schemas.microsoft.com/office/drawing/2014/main" id="{FC22BC2A-7E34-A12A-A7FA-D5495608E0DC}"/>
              </a:ext>
            </a:extLst>
          </p:cNvPr>
          <p:cNvGraphicFramePr/>
          <p:nvPr>
            <p:extLst>
              <p:ext uri="{D42A27DB-BD31-4B8C-83A1-F6EECF244321}">
                <p14:modId xmlns:p14="http://schemas.microsoft.com/office/powerpoint/2010/main" val="1514634901"/>
              </p:ext>
            </p:extLst>
          </p:nvPr>
        </p:nvGraphicFramePr>
        <p:xfrm>
          <a:off x="598428" y="1717505"/>
          <a:ext cx="10474734" cy="4567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735997F-388D-26FA-9839-FBBA79EAAACE}"/>
              </a:ext>
            </a:extLst>
          </p:cNvPr>
          <p:cNvSpPr txBox="1"/>
          <p:nvPr/>
        </p:nvSpPr>
        <p:spPr>
          <a:xfrm>
            <a:off x="598428" y="1266233"/>
            <a:ext cx="10441279" cy="381771"/>
          </a:xfrm>
          <a:prstGeom prst="rect">
            <a:avLst/>
          </a:prstGeom>
          <a:solidFill>
            <a:srgbClr val="DB651B"/>
          </a:solidFill>
          <a:ln>
            <a:solidFill>
              <a:srgbClr val="44546A"/>
            </a:solidFill>
          </a:ln>
        </p:spPr>
        <p:txBody>
          <a:bodyPr wrap="square" rtlCol="0">
            <a:spAutoFit/>
          </a:bodyPr>
          <a:lstStyle/>
          <a:p>
            <a:pPr>
              <a:lnSpc>
                <a:spcPct val="110000"/>
              </a:lnSpc>
            </a:pPr>
            <a:r>
              <a:rPr lang="en-US" b="1" dirty="0">
                <a:solidFill>
                  <a:schemeClr val="bg1"/>
                </a:solidFill>
              </a:rPr>
              <a:t>Industry comment – Remove these columns and create one column for “Total DSH Medicaid eligible days”</a:t>
            </a:r>
          </a:p>
        </p:txBody>
      </p:sp>
    </p:spTree>
    <p:extLst>
      <p:ext uri="{BB962C8B-B14F-4D97-AF65-F5344CB8AC3E}">
        <p14:creationId xmlns:p14="http://schemas.microsoft.com/office/powerpoint/2010/main" val="7676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A14E117-CF32-47CB-55C0-876C42D225DB}"/>
              </a:ext>
            </a:extLst>
          </p:cNvPr>
          <p:cNvSpPr>
            <a:spLocks noGrp="1" noChangeArrowheads="1"/>
          </p:cNvSpPr>
          <p:nvPr>
            <p:ph type="title"/>
          </p:nvPr>
        </p:nvSpPr>
        <p:spPr>
          <a:xfrm>
            <a:off x="800100" y="717550"/>
            <a:ext cx="8253413" cy="482600"/>
          </a:xfrm>
        </p:spPr>
        <p:txBody>
          <a:bodyPr/>
          <a:lstStyle/>
          <a:p>
            <a:pPr eaLnBrk="1" fontAlgn="auto" hangingPunct="1">
              <a:spcAft>
                <a:spcPts val="0"/>
              </a:spcAft>
              <a:defRPr/>
            </a:pPr>
            <a:r>
              <a:rPr lang="en-US" altLang="en-US" sz="2600" dirty="0">
                <a:latin typeface="+mn-lt"/>
              </a:rPr>
              <a:t>Agenda | Contents</a:t>
            </a:r>
          </a:p>
        </p:txBody>
      </p:sp>
      <p:graphicFrame>
        <p:nvGraphicFramePr>
          <p:cNvPr id="4" name="Table 3">
            <a:extLst>
              <a:ext uri="{FF2B5EF4-FFF2-40B4-BE49-F238E27FC236}">
                <a16:creationId xmlns:a16="http://schemas.microsoft.com/office/drawing/2014/main" id="{5B08C807-B198-8511-24A7-109058B30D3E}"/>
              </a:ext>
            </a:extLst>
          </p:cNvPr>
          <p:cNvGraphicFramePr>
            <a:graphicFrameLocks noGrp="1"/>
          </p:cNvGraphicFramePr>
          <p:nvPr>
            <p:extLst>
              <p:ext uri="{D42A27DB-BD31-4B8C-83A1-F6EECF244321}">
                <p14:modId xmlns:p14="http://schemas.microsoft.com/office/powerpoint/2010/main" val="2919795634"/>
              </p:ext>
            </p:extLst>
          </p:nvPr>
        </p:nvGraphicFramePr>
        <p:xfrm>
          <a:off x="891540" y="1301750"/>
          <a:ext cx="10593388" cy="4658531"/>
        </p:xfrm>
        <a:graphic>
          <a:graphicData uri="http://schemas.openxmlformats.org/drawingml/2006/table">
            <a:tbl>
              <a:tblPr firstRow="1" bandRow="1"/>
              <a:tblGrid>
                <a:gridCol w="8155222">
                  <a:extLst>
                    <a:ext uri="{9D8B030D-6E8A-4147-A177-3AD203B41FA5}">
                      <a16:colId xmlns:a16="http://schemas.microsoft.com/office/drawing/2014/main" val="20000"/>
                    </a:ext>
                  </a:extLst>
                </a:gridCol>
                <a:gridCol w="2438166">
                  <a:extLst>
                    <a:ext uri="{9D8B030D-6E8A-4147-A177-3AD203B41FA5}">
                      <a16:colId xmlns:a16="http://schemas.microsoft.com/office/drawing/2014/main" val="20001"/>
                    </a:ext>
                  </a:extLst>
                </a:gridCol>
              </a:tblGrid>
              <a:tr h="564757">
                <a:tc>
                  <a:txBody>
                    <a:bodyPr/>
                    <a:lstStyle>
                      <a:lvl1pPr marL="0" algn="l" defTabSz="914400" rtl="0" eaLnBrk="1" latinLnBrk="0" hangingPunct="1">
                        <a:defRPr sz="1800" b="1" kern="1200">
                          <a:solidFill>
                            <a:schemeClr val="bg1"/>
                          </a:solidFill>
                          <a:latin typeface="Corbel" panose="020B0503020204020204"/>
                        </a:defRPr>
                      </a:lvl1pPr>
                      <a:lvl2pPr marL="457200" algn="l" defTabSz="914400" rtl="0" eaLnBrk="1" latinLnBrk="0" hangingPunct="1">
                        <a:defRPr sz="1800" b="1" kern="1200">
                          <a:solidFill>
                            <a:schemeClr val="bg1"/>
                          </a:solidFill>
                          <a:latin typeface="Corbel" panose="020B0503020204020204"/>
                        </a:defRPr>
                      </a:lvl2pPr>
                      <a:lvl3pPr marL="914400" algn="l" defTabSz="914400" rtl="0" eaLnBrk="1" latinLnBrk="0" hangingPunct="1">
                        <a:defRPr sz="1800" b="1" kern="1200">
                          <a:solidFill>
                            <a:schemeClr val="bg1"/>
                          </a:solidFill>
                          <a:latin typeface="Corbel" panose="020B0503020204020204"/>
                        </a:defRPr>
                      </a:lvl3pPr>
                      <a:lvl4pPr marL="1371600" algn="l" defTabSz="914400" rtl="0" eaLnBrk="1" latinLnBrk="0" hangingPunct="1">
                        <a:defRPr sz="1800" b="1" kern="1200">
                          <a:solidFill>
                            <a:schemeClr val="bg1"/>
                          </a:solidFill>
                          <a:latin typeface="Corbel" panose="020B0503020204020204"/>
                        </a:defRPr>
                      </a:lvl4pPr>
                      <a:lvl5pPr marL="1828800" algn="l" defTabSz="914400" rtl="0" eaLnBrk="1" latinLnBrk="0" hangingPunct="1">
                        <a:defRPr sz="1800" b="1" kern="1200">
                          <a:solidFill>
                            <a:schemeClr val="bg1"/>
                          </a:solidFill>
                          <a:latin typeface="Corbel" panose="020B0503020204020204"/>
                        </a:defRPr>
                      </a:lvl5pPr>
                      <a:lvl6pPr marL="2286000" algn="l" defTabSz="914400" rtl="0" eaLnBrk="1" latinLnBrk="0" hangingPunct="1">
                        <a:defRPr sz="1800" b="1" kern="1200">
                          <a:solidFill>
                            <a:schemeClr val="bg1"/>
                          </a:solidFill>
                          <a:latin typeface="Corbel" panose="020B0503020204020204"/>
                        </a:defRPr>
                      </a:lvl6pPr>
                      <a:lvl7pPr marL="2743200" algn="l" defTabSz="914400" rtl="0" eaLnBrk="1" latinLnBrk="0" hangingPunct="1">
                        <a:defRPr sz="1800" b="1" kern="1200">
                          <a:solidFill>
                            <a:schemeClr val="bg1"/>
                          </a:solidFill>
                          <a:latin typeface="Corbel" panose="020B0503020204020204"/>
                        </a:defRPr>
                      </a:lvl7pPr>
                      <a:lvl8pPr marL="3200400" algn="l" defTabSz="914400" rtl="0" eaLnBrk="1" latinLnBrk="0" hangingPunct="1">
                        <a:defRPr sz="1800" b="1" kern="1200">
                          <a:solidFill>
                            <a:schemeClr val="bg1"/>
                          </a:solidFill>
                          <a:latin typeface="Corbel" panose="020B0503020204020204"/>
                        </a:defRPr>
                      </a:lvl8pPr>
                      <a:lvl9pPr marL="3657600" algn="l" defTabSz="914400" rtl="0" eaLnBrk="1" latinLnBrk="0" hangingPunct="1">
                        <a:defRPr sz="1800" b="1" kern="1200">
                          <a:solidFill>
                            <a:schemeClr val="bg1"/>
                          </a:solidFill>
                          <a:latin typeface="Corbel" panose="020B0503020204020204"/>
                        </a:defRPr>
                      </a:lvl9pPr>
                    </a:lstStyle>
                    <a:p>
                      <a:pPr algn="ctr"/>
                      <a:r>
                        <a:rPr lang="en-US" sz="2400" b="1" dirty="0">
                          <a:solidFill>
                            <a:schemeClr val="bg1"/>
                          </a:solidFill>
                          <a:latin typeface="+mn-lt"/>
                        </a:rPr>
                        <a:t>Content</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bg1"/>
                          </a:solidFill>
                          <a:latin typeface="Corbel" panose="020B0503020204020204"/>
                        </a:defRPr>
                      </a:lvl1pPr>
                      <a:lvl2pPr marL="457200" algn="l" defTabSz="914400" rtl="0" eaLnBrk="1" latinLnBrk="0" hangingPunct="1">
                        <a:defRPr sz="1800" b="1" kern="1200">
                          <a:solidFill>
                            <a:schemeClr val="bg1"/>
                          </a:solidFill>
                          <a:latin typeface="Corbel" panose="020B0503020204020204"/>
                        </a:defRPr>
                      </a:lvl2pPr>
                      <a:lvl3pPr marL="914400" algn="l" defTabSz="914400" rtl="0" eaLnBrk="1" latinLnBrk="0" hangingPunct="1">
                        <a:defRPr sz="1800" b="1" kern="1200">
                          <a:solidFill>
                            <a:schemeClr val="bg1"/>
                          </a:solidFill>
                          <a:latin typeface="Corbel" panose="020B0503020204020204"/>
                        </a:defRPr>
                      </a:lvl3pPr>
                      <a:lvl4pPr marL="1371600" algn="l" defTabSz="914400" rtl="0" eaLnBrk="1" latinLnBrk="0" hangingPunct="1">
                        <a:defRPr sz="1800" b="1" kern="1200">
                          <a:solidFill>
                            <a:schemeClr val="bg1"/>
                          </a:solidFill>
                          <a:latin typeface="Corbel" panose="020B0503020204020204"/>
                        </a:defRPr>
                      </a:lvl4pPr>
                      <a:lvl5pPr marL="1828800" algn="l" defTabSz="914400" rtl="0" eaLnBrk="1" latinLnBrk="0" hangingPunct="1">
                        <a:defRPr sz="1800" b="1" kern="1200">
                          <a:solidFill>
                            <a:schemeClr val="bg1"/>
                          </a:solidFill>
                          <a:latin typeface="Corbel" panose="020B0503020204020204"/>
                        </a:defRPr>
                      </a:lvl5pPr>
                      <a:lvl6pPr marL="2286000" algn="l" defTabSz="914400" rtl="0" eaLnBrk="1" latinLnBrk="0" hangingPunct="1">
                        <a:defRPr sz="1800" b="1" kern="1200">
                          <a:solidFill>
                            <a:schemeClr val="bg1"/>
                          </a:solidFill>
                          <a:latin typeface="Corbel" panose="020B0503020204020204"/>
                        </a:defRPr>
                      </a:lvl6pPr>
                      <a:lvl7pPr marL="2743200" algn="l" defTabSz="914400" rtl="0" eaLnBrk="1" latinLnBrk="0" hangingPunct="1">
                        <a:defRPr sz="1800" b="1" kern="1200">
                          <a:solidFill>
                            <a:schemeClr val="bg1"/>
                          </a:solidFill>
                          <a:latin typeface="Corbel" panose="020B0503020204020204"/>
                        </a:defRPr>
                      </a:lvl7pPr>
                      <a:lvl8pPr marL="3200400" algn="l" defTabSz="914400" rtl="0" eaLnBrk="1" latinLnBrk="0" hangingPunct="1">
                        <a:defRPr sz="1800" b="1" kern="1200">
                          <a:solidFill>
                            <a:schemeClr val="bg1"/>
                          </a:solidFill>
                          <a:latin typeface="Corbel" panose="020B0503020204020204"/>
                        </a:defRPr>
                      </a:lvl8pPr>
                      <a:lvl9pPr marL="3657600" algn="l" defTabSz="914400" rtl="0" eaLnBrk="1" latinLnBrk="0" hangingPunct="1">
                        <a:defRPr sz="1800" b="1" kern="1200">
                          <a:solidFill>
                            <a:schemeClr val="bg1"/>
                          </a:solidFill>
                          <a:latin typeface="Corbel" panose="020B0503020204020204"/>
                        </a:defRPr>
                      </a:lvl9pPr>
                    </a:lstStyle>
                    <a:p>
                      <a:pPr algn="ctr"/>
                      <a:r>
                        <a:rPr lang="en-US" sz="2400" b="1" dirty="0">
                          <a:solidFill>
                            <a:schemeClr val="bg1"/>
                          </a:solidFill>
                          <a:latin typeface="+mn-lt"/>
                        </a:rPr>
                        <a:t>Pages</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10000"/>
                  </a:ext>
                </a:extLst>
              </a:tr>
              <a:tr h="821245">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r>
                        <a:rPr lang="en-US" sz="2400" b="0" dirty="0">
                          <a:solidFill>
                            <a:schemeClr val="tx1"/>
                          </a:solidFill>
                          <a:latin typeface="+mn-lt"/>
                        </a:rPr>
                        <a:t>Worksheet S-10 Uncompensated Care</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r>
                        <a:rPr lang="en-US" sz="2400" b="0" dirty="0">
                          <a:solidFill>
                            <a:schemeClr val="tx1"/>
                          </a:solidFill>
                          <a:latin typeface="+mn-lt"/>
                        </a:rPr>
                        <a:t>4 – 23</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85451">
                <a:tc>
                  <a:txBody>
                    <a:bodyPr/>
                    <a:lstStyle/>
                    <a:p>
                      <a:r>
                        <a:rPr lang="en-US" sz="2400" b="0" dirty="0">
                          <a:solidFill>
                            <a:schemeClr val="tx1"/>
                          </a:solidFill>
                          <a:latin typeface="+mn-lt"/>
                        </a:rPr>
                        <a:t>Empirical DSH</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400" b="0" dirty="0">
                          <a:solidFill>
                            <a:schemeClr val="tx1"/>
                          </a:solidFill>
                          <a:latin typeface="+mn-lt"/>
                        </a:rPr>
                        <a:t> 23 – 30</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784066">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r>
                        <a:rPr lang="en-US" sz="2400" b="0" dirty="0">
                          <a:solidFill>
                            <a:schemeClr val="tx1"/>
                          </a:solidFill>
                          <a:latin typeface="+mn-lt"/>
                        </a:rPr>
                        <a:t>Medicare Bad Debt</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r>
                        <a:rPr lang="en-US" sz="2400" b="0" dirty="0">
                          <a:solidFill>
                            <a:schemeClr val="tx1"/>
                          </a:solidFill>
                          <a:latin typeface="+mn-lt"/>
                        </a:rPr>
                        <a:t>31 – 37</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51506">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Organ Acquisition </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r>
                        <a:rPr lang="en-US" sz="2400" b="0" dirty="0">
                          <a:solidFill>
                            <a:schemeClr val="tx1"/>
                          </a:solidFill>
                          <a:latin typeface="+mn-lt"/>
                        </a:rPr>
                        <a:t>35 – 49</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851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Other Proposed Cost Report Changes</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mn-lt"/>
                        </a:rPr>
                        <a:t>50</a:t>
                      </a:r>
                    </a:p>
                  </a:txBody>
                  <a:tcPr marL="91441" marR="91441" marT="45715" marB="45715" anchor="ctr">
                    <a:lnL w="12700" cap="flat" cmpd="sng" algn="ctr">
                      <a:solidFill>
                        <a:srgbClr val="3B3B3B"/>
                      </a:solidFill>
                      <a:prstDash val="solid"/>
                      <a:round/>
                      <a:headEnd type="none" w="med" len="med"/>
                      <a:tailEnd type="none" w="med" len="med"/>
                    </a:lnL>
                    <a:lnR w="12700" cap="flat" cmpd="sng" algn="ctr">
                      <a:solidFill>
                        <a:srgbClr val="3B3B3B"/>
                      </a:solidFill>
                      <a:prstDash val="solid"/>
                      <a:round/>
                      <a:headEnd type="none" w="med" len="med"/>
                      <a:tailEnd type="none" w="med" len="med"/>
                    </a:lnR>
                    <a:lnT w="12700" cap="flat" cmpd="sng" algn="ctr">
                      <a:solidFill>
                        <a:srgbClr val="3B3B3B"/>
                      </a:solidFill>
                      <a:prstDash val="solid"/>
                      <a:round/>
                      <a:headEnd type="none" w="med" len="med"/>
                      <a:tailEnd type="none" w="med" len="med"/>
                    </a:lnT>
                    <a:lnB w="12700"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a:xfrm>
            <a:off x="1163099" y="763364"/>
            <a:ext cx="9673495" cy="444113"/>
          </a:xfrm>
        </p:spPr>
        <p:txBody>
          <a:bodyPr/>
          <a:lstStyle/>
          <a:p>
            <a:pPr algn="ctr">
              <a:lnSpc>
                <a:spcPct val="110000"/>
              </a:lnSpc>
              <a:spcAft>
                <a:spcPts val="300"/>
              </a:spcAft>
            </a:pPr>
            <a:r>
              <a:rPr lang="en-US" altLang="en-US" sz="2000" dirty="0">
                <a:latin typeface="+mn-lt"/>
              </a:rPr>
              <a:t>Polling Question #2</a:t>
            </a:r>
          </a:p>
        </p:txBody>
      </p:sp>
      <p:sp>
        <p:nvSpPr>
          <p:cNvPr id="4" name="TextBox 3">
            <a:extLst>
              <a:ext uri="{FF2B5EF4-FFF2-40B4-BE49-F238E27FC236}">
                <a16:creationId xmlns:a16="http://schemas.microsoft.com/office/drawing/2014/main" id="{487A4C09-3E70-1009-932D-6A7E2E34415A}"/>
              </a:ext>
            </a:extLst>
          </p:cNvPr>
          <p:cNvSpPr txBox="1"/>
          <p:nvPr/>
        </p:nvSpPr>
        <p:spPr>
          <a:xfrm>
            <a:off x="1163099" y="1483082"/>
            <a:ext cx="9341868" cy="3891835"/>
          </a:xfrm>
          <a:prstGeom prst="rect">
            <a:avLst/>
          </a:prstGeom>
          <a:noFill/>
        </p:spPr>
        <p:txBody>
          <a:bodyPr wrap="square" rtlCol="0">
            <a:spAutoFit/>
          </a:bodyPr>
          <a:lstStyle/>
          <a:p>
            <a:pPr>
              <a:lnSpc>
                <a:spcPct val="110000"/>
              </a:lnSpc>
            </a:pPr>
            <a:r>
              <a:rPr lang="en-US" sz="2000" dirty="0"/>
              <a:t>The range of detail CMS is requesting for empirical DSH will…</a:t>
            </a:r>
          </a:p>
          <a:p>
            <a:pPr>
              <a:lnSpc>
                <a:spcPct val="110000"/>
              </a:lnSpc>
            </a:pPr>
            <a:endParaRPr lang="en-US" sz="2000" dirty="0"/>
          </a:p>
          <a:p>
            <a:pPr marL="914400" lvl="1" indent="-457200">
              <a:lnSpc>
                <a:spcPct val="110000"/>
              </a:lnSpc>
              <a:spcAft>
                <a:spcPts val="1000"/>
              </a:spcAft>
              <a:buAutoNum type="alphaUcPeriod"/>
            </a:pPr>
            <a:r>
              <a:rPr lang="en-US" sz="2000" dirty="0"/>
              <a:t>Have no change to the audit process</a:t>
            </a:r>
          </a:p>
          <a:p>
            <a:pPr marL="914400" lvl="1" indent="-457200">
              <a:lnSpc>
                <a:spcPct val="110000"/>
              </a:lnSpc>
              <a:spcAft>
                <a:spcPts val="1000"/>
              </a:spcAft>
              <a:buAutoNum type="alphaUcPeriod"/>
            </a:pPr>
            <a:r>
              <a:rPr lang="en-US" sz="2000" dirty="0"/>
              <a:t>Help expedite and standardize the audit</a:t>
            </a:r>
          </a:p>
          <a:p>
            <a:pPr marL="914400" lvl="1" indent="-457200">
              <a:lnSpc>
                <a:spcPct val="110000"/>
              </a:lnSpc>
              <a:spcAft>
                <a:spcPts val="1000"/>
              </a:spcAft>
              <a:buAutoNum type="alphaUcPeriod"/>
            </a:pPr>
            <a:r>
              <a:rPr lang="en-US" sz="2000" dirty="0"/>
              <a:t>Result in more confusion during audit</a:t>
            </a:r>
          </a:p>
          <a:p>
            <a:pPr marL="914400" lvl="1" indent="-457200">
              <a:lnSpc>
                <a:spcPct val="110000"/>
              </a:lnSpc>
              <a:spcAft>
                <a:spcPts val="1000"/>
              </a:spcAft>
              <a:buAutoNum type="alphaUcPeriod"/>
            </a:pPr>
            <a:r>
              <a:rPr lang="en-US" sz="2000" dirty="0"/>
              <a:t>Not sure, will wait and see</a:t>
            </a:r>
          </a:p>
          <a:p>
            <a:pPr marL="914400" lvl="1" indent="-457200">
              <a:lnSpc>
                <a:spcPct val="110000"/>
              </a:lnSpc>
              <a:spcAft>
                <a:spcPts val="1000"/>
              </a:spcAft>
              <a:buAutoNum type="alphaUcPeriod"/>
            </a:pPr>
            <a:endParaRPr lang="en-US" sz="2000" dirty="0"/>
          </a:p>
          <a:p>
            <a:pPr marL="914400" lvl="1" indent="-457200">
              <a:lnSpc>
                <a:spcPct val="110000"/>
              </a:lnSpc>
              <a:spcAft>
                <a:spcPts val="1000"/>
              </a:spcAft>
              <a:buAutoNum type="alphaUcPeriod"/>
            </a:pPr>
            <a:endParaRPr lang="en-US" sz="2000" dirty="0"/>
          </a:p>
          <a:p>
            <a:pPr marL="914400" lvl="1" indent="-457200">
              <a:lnSpc>
                <a:spcPct val="110000"/>
              </a:lnSpc>
              <a:spcAft>
                <a:spcPts val="1000"/>
              </a:spcAft>
              <a:buAutoNum type="alphaUcPeriod"/>
            </a:pPr>
            <a:endParaRPr lang="en-US" sz="2000" dirty="0"/>
          </a:p>
        </p:txBody>
      </p:sp>
    </p:spTree>
    <p:extLst>
      <p:ext uri="{BB962C8B-B14F-4D97-AF65-F5344CB8AC3E}">
        <p14:creationId xmlns:p14="http://schemas.microsoft.com/office/powerpoint/2010/main" val="170421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0FD6E9-1401-2409-CDE6-9F2D952342C6}"/>
              </a:ext>
            </a:extLst>
          </p:cNvPr>
          <p:cNvSpPr txBox="1"/>
          <p:nvPr/>
        </p:nvSpPr>
        <p:spPr>
          <a:xfrm>
            <a:off x="3043238" y="990600"/>
            <a:ext cx="6311900" cy="1104900"/>
          </a:xfrm>
          <a:prstGeom prst="rect">
            <a:avLst/>
          </a:prstGeom>
        </p:spPr>
        <p:txBody>
          <a:bodyPr anchor="ctr"/>
          <a:lstStyle/>
          <a:p>
            <a:pPr algn="ctr" eaLnBrk="1" fontAlgn="auto" hangingPunct="1">
              <a:lnSpc>
                <a:spcPct val="130000"/>
              </a:lnSpc>
              <a:spcAft>
                <a:spcPts val="600"/>
              </a:spcAft>
              <a:defRPr/>
            </a:pPr>
            <a:r>
              <a:rPr lang="en-US" altLang="en-US" sz="5400" b="1" dirty="0">
                <a:latin typeface="+mn-lt"/>
                <a:ea typeface="+mj-ea"/>
                <a:cs typeface="+mj-cs"/>
              </a:rPr>
              <a:t>Medicare Bad Debt</a:t>
            </a:r>
          </a:p>
        </p:txBody>
      </p:sp>
      <p:pic>
        <p:nvPicPr>
          <p:cNvPr id="51203" name="Graphic 2" descr="Mortgage with solid fill">
            <a:extLst>
              <a:ext uri="{FF2B5EF4-FFF2-40B4-BE49-F238E27FC236}">
                <a16:creationId xmlns:a16="http://schemas.microsoft.com/office/drawing/2014/main" id="{E0645C64-5C68-B76F-BD9B-2A6627F5D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788" y="1779588"/>
            <a:ext cx="441642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E03B-76F2-D409-9A1F-586FDF6751D2}"/>
              </a:ext>
            </a:extLst>
          </p:cNvPr>
          <p:cNvSpPr>
            <a:spLocks noGrp="1"/>
          </p:cNvSpPr>
          <p:nvPr>
            <p:ph type="title"/>
          </p:nvPr>
        </p:nvSpPr>
        <p:spPr>
          <a:xfrm>
            <a:off x="809625" y="711200"/>
            <a:ext cx="8255000" cy="635000"/>
          </a:xfrm>
        </p:spPr>
        <p:txBody>
          <a:bodyPr/>
          <a:lstStyle/>
          <a:p>
            <a:pPr>
              <a:defRPr/>
            </a:pPr>
            <a:r>
              <a:rPr lang="en-US" sz="2600" dirty="0">
                <a:latin typeface="+mn-lt"/>
              </a:rPr>
              <a:t>Exhibit 2A – Medicare Bad Debt Form</a:t>
            </a:r>
          </a:p>
        </p:txBody>
      </p:sp>
      <p:pic>
        <p:nvPicPr>
          <p:cNvPr id="53252" name="Content Placeholder 4">
            <a:extLst>
              <a:ext uri="{FF2B5EF4-FFF2-40B4-BE49-F238E27FC236}">
                <a16:creationId xmlns:a16="http://schemas.microsoft.com/office/drawing/2014/main" id="{DCB0168F-6CA2-3F4F-48CA-DCFDC0FDF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6" t="4234" r="233" b="6346"/>
          <a:stretch>
            <a:fillRect/>
          </a:stretch>
        </p:blipFill>
        <p:spPr bwMode="auto">
          <a:xfrm>
            <a:off x="809625" y="1201175"/>
            <a:ext cx="8539700" cy="527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Box 3">
            <a:extLst>
              <a:ext uri="{FF2B5EF4-FFF2-40B4-BE49-F238E27FC236}">
                <a16:creationId xmlns:a16="http://schemas.microsoft.com/office/drawing/2014/main" id="{D7F0AA44-4F6E-4B50-CC6A-373D1658061A}"/>
              </a:ext>
            </a:extLst>
          </p:cNvPr>
          <p:cNvSpPr txBox="1">
            <a:spLocks noChangeArrowheads="1"/>
          </p:cNvSpPr>
          <p:nvPr/>
        </p:nvSpPr>
        <p:spPr bwMode="auto">
          <a:xfrm>
            <a:off x="524925" y="1086521"/>
            <a:ext cx="246672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u="sng" dirty="0"/>
              <a:t>New (Proposed)</a:t>
            </a:r>
          </a:p>
        </p:txBody>
      </p:sp>
      <p:sp>
        <p:nvSpPr>
          <p:cNvPr id="8" name="Rectangle 7">
            <a:extLst>
              <a:ext uri="{FF2B5EF4-FFF2-40B4-BE49-F238E27FC236}">
                <a16:creationId xmlns:a16="http://schemas.microsoft.com/office/drawing/2014/main" id="{7F734063-89D3-B34D-7292-196D53BF1155}"/>
              </a:ext>
            </a:extLst>
          </p:cNvPr>
          <p:cNvSpPr/>
          <p:nvPr/>
        </p:nvSpPr>
        <p:spPr>
          <a:xfrm>
            <a:off x="3513650" y="5070475"/>
            <a:ext cx="1934113" cy="635000"/>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E7B310A0-DFEB-191C-04C5-BCF47928A634}"/>
              </a:ext>
            </a:extLst>
          </p:cNvPr>
          <p:cNvSpPr/>
          <p:nvPr/>
        </p:nvSpPr>
        <p:spPr>
          <a:xfrm>
            <a:off x="1622738" y="5070475"/>
            <a:ext cx="1219937" cy="635000"/>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a:extLst>
              <a:ext uri="{FF2B5EF4-FFF2-40B4-BE49-F238E27FC236}">
                <a16:creationId xmlns:a16="http://schemas.microsoft.com/office/drawing/2014/main" id="{C6065C5B-37E6-A974-6EDE-B186857F9901}"/>
              </a:ext>
            </a:extLst>
          </p:cNvPr>
          <p:cNvSpPr/>
          <p:nvPr/>
        </p:nvSpPr>
        <p:spPr>
          <a:xfrm>
            <a:off x="6719887" y="5070475"/>
            <a:ext cx="1921837" cy="635000"/>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a:extLst>
              <a:ext uri="{FF2B5EF4-FFF2-40B4-BE49-F238E27FC236}">
                <a16:creationId xmlns:a16="http://schemas.microsoft.com/office/drawing/2014/main" id="{0BAF8110-65CA-EE93-7076-A8809B91FC8D}"/>
              </a:ext>
            </a:extLst>
          </p:cNvPr>
          <p:cNvSpPr/>
          <p:nvPr/>
        </p:nvSpPr>
        <p:spPr>
          <a:xfrm>
            <a:off x="6652297" y="3689350"/>
            <a:ext cx="1989427" cy="770387"/>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D646-B52B-758B-C637-A27C68ADF540}"/>
              </a:ext>
            </a:extLst>
          </p:cNvPr>
          <p:cNvSpPr>
            <a:spLocks noGrp="1"/>
          </p:cNvSpPr>
          <p:nvPr>
            <p:ph type="title"/>
          </p:nvPr>
        </p:nvSpPr>
        <p:spPr>
          <a:xfrm>
            <a:off x="800100" y="717550"/>
            <a:ext cx="8253413" cy="544511"/>
          </a:xfrm>
        </p:spPr>
        <p:txBody>
          <a:bodyPr/>
          <a:lstStyle/>
          <a:p>
            <a:pPr>
              <a:defRPr/>
            </a:pPr>
            <a:r>
              <a:rPr lang="en-US" sz="2600" dirty="0">
                <a:latin typeface="+mn-lt"/>
              </a:rPr>
              <a:t>Exhibit 2A – Medicare Bad Debt Header</a:t>
            </a:r>
          </a:p>
        </p:txBody>
      </p:sp>
      <p:pic>
        <p:nvPicPr>
          <p:cNvPr id="55300" name="Picture 4">
            <a:extLst>
              <a:ext uri="{FF2B5EF4-FFF2-40B4-BE49-F238E27FC236}">
                <a16:creationId xmlns:a16="http://schemas.microsoft.com/office/drawing/2014/main" id="{C24EB872-A5A4-519E-331E-348015E3E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741" y="1630673"/>
            <a:ext cx="6165006" cy="332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58A75C5C-9B43-A86F-8D91-03A1B99B4932}"/>
              </a:ext>
            </a:extLst>
          </p:cNvPr>
          <p:cNvGraphicFramePr/>
          <p:nvPr>
            <p:extLst>
              <p:ext uri="{D42A27DB-BD31-4B8C-83A1-F6EECF244321}">
                <p14:modId xmlns:p14="http://schemas.microsoft.com/office/powerpoint/2010/main" val="2252123949"/>
              </p:ext>
            </p:extLst>
          </p:nvPr>
        </p:nvGraphicFramePr>
        <p:xfrm>
          <a:off x="530610" y="1541462"/>
          <a:ext cx="4085995" cy="4598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Connector 6">
            <a:extLst>
              <a:ext uri="{FF2B5EF4-FFF2-40B4-BE49-F238E27FC236}">
                <a16:creationId xmlns:a16="http://schemas.microsoft.com/office/drawing/2014/main" id="{3A44200B-9F3E-D6D7-4B91-EACE13934D9A}"/>
              </a:ext>
            </a:extLst>
          </p:cNvPr>
          <p:cNvCxnSpPr>
            <a:cxnSpLocks/>
          </p:cNvCxnSpPr>
          <p:nvPr/>
        </p:nvCxnSpPr>
        <p:spPr>
          <a:xfrm>
            <a:off x="5144624" y="1262061"/>
            <a:ext cx="0" cy="4878388"/>
          </a:xfrm>
          <a:prstGeom prst="line">
            <a:avLst/>
          </a:prstGeom>
          <a:ln w="28575">
            <a:solidFill>
              <a:srgbClr val="DB651B"/>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91F49E5-30C7-D23B-31A9-FEA009B72B2E}"/>
              </a:ext>
            </a:extLst>
          </p:cNvPr>
          <p:cNvSpPr>
            <a:spLocks noGrp="1" noChangeArrowheads="1"/>
          </p:cNvSpPr>
          <p:nvPr>
            <p:ph type="title"/>
          </p:nvPr>
        </p:nvSpPr>
        <p:spPr bwMode="auto">
          <a:xfrm>
            <a:off x="800100" y="717550"/>
            <a:ext cx="8253413" cy="823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600" dirty="0">
                <a:latin typeface="+mn-lt"/>
              </a:rPr>
              <a:t>Exhibit 2A – Columns 1 through 13</a:t>
            </a:r>
          </a:p>
        </p:txBody>
      </p:sp>
      <p:pic>
        <p:nvPicPr>
          <p:cNvPr id="57348" name="Picture 4">
            <a:extLst>
              <a:ext uri="{FF2B5EF4-FFF2-40B4-BE49-F238E27FC236}">
                <a16:creationId xmlns:a16="http://schemas.microsoft.com/office/drawing/2014/main" id="{9EEEC6B7-18AB-CD65-24DD-E1D5AFBA5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63" y="1112685"/>
            <a:ext cx="10131387" cy="140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39A23979-A974-E676-1D94-A32AACB69C6D}"/>
              </a:ext>
            </a:extLst>
          </p:cNvPr>
          <p:cNvGraphicFramePr/>
          <p:nvPr>
            <p:extLst>
              <p:ext uri="{D42A27DB-BD31-4B8C-83A1-F6EECF244321}">
                <p14:modId xmlns:p14="http://schemas.microsoft.com/office/powerpoint/2010/main" val="1655317527"/>
              </p:ext>
            </p:extLst>
          </p:nvPr>
        </p:nvGraphicFramePr>
        <p:xfrm>
          <a:off x="714141" y="2684757"/>
          <a:ext cx="10793917" cy="3716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7D922DF8-76E3-B115-9E54-86D4A7DADB95}"/>
              </a:ext>
            </a:extLst>
          </p:cNvPr>
          <p:cNvSpPr/>
          <p:nvPr/>
        </p:nvSpPr>
        <p:spPr>
          <a:xfrm>
            <a:off x="7715734" y="1091647"/>
            <a:ext cx="3123715" cy="885732"/>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0C13A44A-F4E8-2644-6910-E193799806C6}"/>
              </a:ext>
            </a:extLst>
          </p:cNvPr>
          <p:cNvSpPr>
            <a:spLocks noGrp="1" noChangeArrowheads="1"/>
          </p:cNvSpPr>
          <p:nvPr>
            <p:ph type="title"/>
          </p:nvPr>
        </p:nvSpPr>
        <p:spPr bwMode="auto">
          <a:xfrm>
            <a:off x="800100" y="717551"/>
            <a:ext cx="8253413" cy="41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600" dirty="0">
                <a:latin typeface="+mn-lt"/>
              </a:rPr>
              <a:t>Exhibit 2A – Columns 14 through 17</a:t>
            </a:r>
          </a:p>
        </p:txBody>
      </p:sp>
      <p:sp>
        <p:nvSpPr>
          <p:cNvPr id="3" name="Content Placeholder 2">
            <a:extLst>
              <a:ext uri="{FF2B5EF4-FFF2-40B4-BE49-F238E27FC236}">
                <a16:creationId xmlns:a16="http://schemas.microsoft.com/office/drawing/2014/main" id="{5557A3B5-B18F-A299-1053-9A4785C2527D}"/>
              </a:ext>
            </a:extLst>
          </p:cNvPr>
          <p:cNvSpPr>
            <a:spLocks noGrp="1"/>
          </p:cNvSpPr>
          <p:nvPr>
            <p:ph idx="1"/>
          </p:nvPr>
        </p:nvSpPr>
        <p:spPr>
          <a:xfrm>
            <a:off x="838200" y="1131888"/>
            <a:ext cx="10515600" cy="5486400"/>
          </a:xfrm>
        </p:spPr>
        <p:txBody>
          <a:bodyPr/>
          <a:lstStyle/>
          <a:p>
            <a:pPr>
              <a:defRPr/>
            </a:pPr>
            <a:endParaRPr lang="en-US" sz="1800" dirty="0"/>
          </a:p>
          <a:p>
            <a:pPr>
              <a:defRPr/>
            </a:pPr>
            <a:endParaRPr lang="en-US" sz="1800" dirty="0"/>
          </a:p>
          <a:p>
            <a:pPr>
              <a:defRPr/>
            </a:pPr>
            <a:endParaRPr lang="en-US" sz="1800" dirty="0"/>
          </a:p>
          <a:p>
            <a:pPr>
              <a:defRPr/>
            </a:pPr>
            <a:endParaRPr lang="en-US" sz="1800" dirty="0"/>
          </a:p>
          <a:p>
            <a:pPr>
              <a:defRPr/>
            </a:pPr>
            <a:endParaRPr lang="en-US" sz="1800" dirty="0"/>
          </a:p>
        </p:txBody>
      </p:sp>
      <p:pic>
        <p:nvPicPr>
          <p:cNvPr id="59396" name="Picture 4">
            <a:extLst>
              <a:ext uri="{FF2B5EF4-FFF2-40B4-BE49-F238E27FC236}">
                <a16:creationId xmlns:a16="http://schemas.microsoft.com/office/drawing/2014/main" id="{58F1738A-BBD9-EE90-C8FE-972F7C4C2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22" y="2032000"/>
            <a:ext cx="49609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E9CD4F84-0A4F-FB56-DF20-2EC12E80AEF4}"/>
              </a:ext>
            </a:extLst>
          </p:cNvPr>
          <p:cNvGraphicFramePr/>
          <p:nvPr>
            <p:extLst>
              <p:ext uri="{D42A27DB-BD31-4B8C-83A1-F6EECF244321}">
                <p14:modId xmlns:p14="http://schemas.microsoft.com/office/powerpoint/2010/main" val="1001706133"/>
              </p:ext>
            </p:extLst>
          </p:nvPr>
        </p:nvGraphicFramePr>
        <p:xfrm>
          <a:off x="6162482" y="1313220"/>
          <a:ext cx="5523996" cy="49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Straight Connector 4">
            <a:extLst>
              <a:ext uri="{FF2B5EF4-FFF2-40B4-BE49-F238E27FC236}">
                <a16:creationId xmlns:a16="http://schemas.microsoft.com/office/drawing/2014/main" id="{EBFADDE9-BBEC-E2A8-DE54-F3A7F7FD1626}"/>
              </a:ext>
            </a:extLst>
          </p:cNvPr>
          <p:cNvCxnSpPr>
            <a:cxnSpLocks/>
          </p:cNvCxnSpPr>
          <p:nvPr/>
        </p:nvCxnSpPr>
        <p:spPr>
          <a:xfrm>
            <a:off x="5780243" y="1393031"/>
            <a:ext cx="0" cy="4878388"/>
          </a:xfrm>
          <a:prstGeom prst="line">
            <a:avLst/>
          </a:prstGeom>
          <a:ln w="28575">
            <a:solidFill>
              <a:srgbClr val="DB651B"/>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D24DC7AC-6C49-83BD-2CE7-D71A13BAAF8B}"/>
              </a:ext>
            </a:extLst>
          </p:cNvPr>
          <p:cNvSpPr>
            <a:spLocks noGrp="1" noChangeArrowheads="1"/>
          </p:cNvSpPr>
          <p:nvPr>
            <p:ph type="title"/>
          </p:nvPr>
        </p:nvSpPr>
        <p:spPr bwMode="auto">
          <a:xfrm>
            <a:off x="800100" y="717550"/>
            <a:ext cx="8253413" cy="823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600" dirty="0">
                <a:latin typeface="+mn-lt"/>
              </a:rPr>
              <a:t>Exhibit 2A – Columns 18 through 25</a:t>
            </a:r>
          </a:p>
        </p:txBody>
      </p:sp>
      <p:sp>
        <p:nvSpPr>
          <p:cNvPr id="3" name="Content Placeholder 2">
            <a:extLst>
              <a:ext uri="{FF2B5EF4-FFF2-40B4-BE49-F238E27FC236}">
                <a16:creationId xmlns:a16="http://schemas.microsoft.com/office/drawing/2014/main" id="{F5874866-AD75-5EAD-347F-75B2E847DF11}"/>
              </a:ext>
            </a:extLst>
          </p:cNvPr>
          <p:cNvSpPr>
            <a:spLocks noGrp="1"/>
          </p:cNvSpPr>
          <p:nvPr>
            <p:ph idx="1"/>
          </p:nvPr>
        </p:nvSpPr>
        <p:spPr>
          <a:xfrm>
            <a:off x="617537" y="1129507"/>
            <a:ext cx="10956925" cy="3414248"/>
          </a:xfrm>
        </p:spPr>
        <p:txBody>
          <a:bodyPr anchor="t"/>
          <a:lstStyle/>
          <a:p>
            <a:pPr>
              <a:defRPr/>
            </a:pPr>
            <a:r>
              <a:rPr lang="en-US" sz="1500" b="1" dirty="0">
                <a:latin typeface="+mn-lt"/>
              </a:rPr>
              <a:t>Col. 18 </a:t>
            </a:r>
            <a:r>
              <a:rPr lang="en-US" sz="1500" dirty="0">
                <a:latin typeface="+mn-lt"/>
              </a:rPr>
              <a:t>– Enter amount of recoveries for amounts previously written off as an allowable Medicare bad debt in this or a prior cost reporting period.  Include any payments received after the account was written off as bad debt.</a:t>
            </a:r>
          </a:p>
          <a:p>
            <a:pPr>
              <a:defRPr/>
            </a:pPr>
            <a:r>
              <a:rPr lang="en-US" sz="1500" b="1" dirty="0">
                <a:latin typeface="+mn-lt"/>
              </a:rPr>
              <a:t>Col.19 </a:t>
            </a:r>
            <a:r>
              <a:rPr lang="en-US" sz="1500" dirty="0">
                <a:latin typeface="+mn-lt"/>
              </a:rPr>
              <a:t>– Enter the fiscal year end of the cost reporting period in which the Medicare bad debt (to which the recovery applies) was claimed and reimbursed.  This column is optional.</a:t>
            </a:r>
          </a:p>
          <a:p>
            <a:pPr>
              <a:defRPr/>
            </a:pPr>
            <a:r>
              <a:rPr lang="en-US" sz="1500" b="1" dirty="0">
                <a:latin typeface="+mn-lt"/>
              </a:rPr>
              <a:t>Cols. 20 and 21 </a:t>
            </a:r>
            <a:r>
              <a:rPr lang="en-US" sz="1500" dirty="0">
                <a:latin typeface="+mn-lt"/>
              </a:rPr>
              <a:t>– Enter the Medicare D&amp;C amounts.  (*) Report D&amp;C amounts only when the provider billed the patient with the expectation of payment.</a:t>
            </a:r>
          </a:p>
          <a:p>
            <a:pPr>
              <a:defRPr/>
            </a:pPr>
            <a:r>
              <a:rPr lang="en-US" sz="1500" b="1" dirty="0">
                <a:latin typeface="+mn-lt"/>
              </a:rPr>
              <a:t>Cols. 22 and 23 </a:t>
            </a:r>
            <a:r>
              <a:rPr lang="en-US" sz="1500" dirty="0">
                <a:latin typeface="+mn-lt"/>
              </a:rPr>
              <a:t>– Enter any payment received from the Medicare beneficiary, including their estate or insurance.  Enter the patient source, or sources, do not create separate lines to enter each payment source.</a:t>
            </a:r>
          </a:p>
          <a:p>
            <a:pPr>
              <a:defRPr/>
            </a:pPr>
            <a:r>
              <a:rPr lang="en-US" sz="1500" b="1" dirty="0">
                <a:latin typeface="+mn-lt"/>
              </a:rPr>
              <a:t>Col. 24 </a:t>
            </a:r>
            <a:r>
              <a:rPr lang="en-US" sz="1500" dirty="0">
                <a:latin typeface="+mn-lt"/>
              </a:rPr>
              <a:t>– Enter the allowable Medicare bad debt amount.  The amount must be less than or equal to the sum of the amounts in columns 20 and 21, less any payments in columns 18 and 22.  The sum of the total amount must equal the amount reported on the Medicare cost report.</a:t>
            </a:r>
          </a:p>
        </p:txBody>
      </p:sp>
      <p:pic>
        <p:nvPicPr>
          <p:cNvPr id="61444" name="Picture 4">
            <a:extLst>
              <a:ext uri="{FF2B5EF4-FFF2-40B4-BE49-F238E27FC236}">
                <a16:creationId xmlns:a16="http://schemas.microsoft.com/office/drawing/2014/main" id="{5F8EB32F-5ED3-5740-0AF7-9E4E3AB23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 y="4543754"/>
            <a:ext cx="109188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4DDF1E5-F40A-A3DF-522E-F4A03F648F04}"/>
              </a:ext>
            </a:extLst>
          </p:cNvPr>
          <p:cNvSpPr/>
          <p:nvPr/>
        </p:nvSpPr>
        <p:spPr>
          <a:xfrm>
            <a:off x="4839629" y="4553732"/>
            <a:ext cx="5876693" cy="954969"/>
          </a:xfrm>
          <a:prstGeom prst="rect">
            <a:avLst/>
          </a:prstGeom>
          <a:noFill/>
          <a:ln w="25400">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a:xfrm>
            <a:off x="1163099" y="763364"/>
            <a:ext cx="9673495" cy="444113"/>
          </a:xfrm>
        </p:spPr>
        <p:txBody>
          <a:bodyPr/>
          <a:lstStyle/>
          <a:p>
            <a:pPr algn="ctr">
              <a:lnSpc>
                <a:spcPct val="110000"/>
              </a:lnSpc>
              <a:spcAft>
                <a:spcPts val="300"/>
              </a:spcAft>
            </a:pPr>
            <a:r>
              <a:rPr lang="en-US" altLang="en-US" sz="2000" dirty="0">
                <a:latin typeface="+mn-lt"/>
              </a:rPr>
              <a:t>Polling Question #3</a:t>
            </a:r>
          </a:p>
        </p:txBody>
      </p:sp>
      <p:sp>
        <p:nvSpPr>
          <p:cNvPr id="4" name="TextBox 3">
            <a:extLst>
              <a:ext uri="{FF2B5EF4-FFF2-40B4-BE49-F238E27FC236}">
                <a16:creationId xmlns:a16="http://schemas.microsoft.com/office/drawing/2014/main" id="{487A4C09-3E70-1009-932D-6A7E2E34415A}"/>
              </a:ext>
            </a:extLst>
          </p:cNvPr>
          <p:cNvSpPr txBox="1"/>
          <p:nvPr/>
        </p:nvSpPr>
        <p:spPr>
          <a:xfrm>
            <a:off x="765387" y="1377925"/>
            <a:ext cx="10792204" cy="4102149"/>
          </a:xfrm>
          <a:prstGeom prst="rect">
            <a:avLst/>
          </a:prstGeom>
          <a:noFill/>
        </p:spPr>
        <p:txBody>
          <a:bodyPr wrap="square" rtlCol="0">
            <a:spAutoFit/>
          </a:bodyPr>
          <a:lstStyle/>
          <a:p>
            <a:pPr>
              <a:lnSpc>
                <a:spcPct val="110000"/>
              </a:lnSpc>
            </a:pPr>
            <a:r>
              <a:rPr lang="en-US" sz="2000" dirty="0"/>
              <a:t>For preparing CMS’s proposed Medicare bad debt exhibit, my facility</a:t>
            </a:r>
          </a:p>
          <a:p>
            <a:pPr>
              <a:lnSpc>
                <a:spcPct val="110000"/>
              </a:lnSpc>
            </a:pPr>
            <a:endParaRPr lang="en-US" sz="2000" dirty="0"/>
          </a:p>
          <a:p>
            <a:pPr marL="914400" lvl="1" indent="-457200">
              <a:lnSpc>
                <a:spcPct val="110000"/>
              </a:lnSpc>
              <a:spcAft>
                <a:spcPts val="1000"/>
              </a:spcAft>
              <a:buAutoNum type="alphaUcPeriod"/>
            </a:pPr>
            <a:r>
              <a:rPr lang="en-US" sz="2000" dirty="0"/>
              <a:t>Has all the required detail electronically available, and </a:t>
            </a:r>
            <a:r>
              <a:rPr lang="en-US" sz="2000" b="1" dirty="0"/>
              <a:t>is not </a:t>
            </a:r>
            <a:r>
              <a:rPr lang="en-US" sz="2000" dirty="0"/>
              <a:t>concerned about the ability to populate the exhibit</a:t>
            </a:r>
          </a:p>
          <a:p>
            <a:pPr marL="914400" lvl="1" indent="-457200">
              <a:lnSpc>
                <a:spcPct val="110000"/>
              </a:lnSpc>
              <a:spcAft>
                <a:spcPts val="1000"/>
              </a:spcAft>
              <a:buAutoNum type="alphaUcPeriod"/>
            </a:pPr>
            <a:r>
              <a:rPr lang="en-US" sz="2000" dirty="0"/>
              <a:t>Has all the required detail electronically available, but </a:t>
            </a:r>
            <a:r>
              <a:rPr lang="en-US" sz="2000" b="1" dirty="0"/>
              <a:t>is </a:t>
            </a:r>
            <a:r>
              <a:rPr lang="en-US" sz="2000" dirty="0"/>
              <a:t>concerned about the ability to populate the exhibit</a:t>
            </a:r>
          </a:p>
          <a:p>
            <a:pPr marL="914400" lvl="1" indent="-457200">
              <a:lnSpc>
                <a:spcPct val="110000"/>
              </a:lnSpc>
              <a:spcAft>
                <a:spcPts val="1000"/>
              </a:spcAft>
              <a:buAutoNum type="alphaUcPeriod"/>
            </a:pPr>
            <a:r>
              <a:rPr lang="en-US" sz="2000" dirty="0"/>
              <a:t>Does not have all the detail electronically available</a:t>
            </a:r>
          </a:p>
          <a:p>
            <a:pPr marL="914400" lvl="1" indent="-457200">
              <a:lnSpc>
                <a:spcPct val="110000"/>
              </a:lnSpc>
              <a:spcAft>
                <a:spcPts val="1000"/>
              </a:spcAft>
              <a:buAutoNum type="alphaUcPeriod"/>
            </a:pPr>
            <a:r>
              <a:rPr lang="en-US" sz="2000" dirty="0"/>
              <a:t>Unsure, to be determined</a:t>
            </a:r>
          </a:p>
          <a:p>
            <a:pPr marL="914400" lvl="1" indent="-457200">
              <a:lnSpc>
                <a:spcPct val="110000"/>
              </a:lnSpc>
              <a:spcAft>
                <a:spcPts val="1000"/>
              </a:spcAft>
              <a:buAutoNum type="alphaUcPeriod"/>
            </a:pPr>
            <a:endParaRPr lang="en-US" sz="2000" dirty="0"/>
          </a:p>
          <a:p>
            <a:pPr marL="914400" lvl="1" indent="-457200">
              <a:lnSpc>
                <a:spcPct val="110000"/>
              </a:lnSpc>
              <a:spcAft>
                <a:spcPts val="1000"/>
              </a:spcAft>
              <a:buAutoNum type="alphaUcPeriod"/>
            </a:pPr>
            <a:endParaRPr lang="en-US" sz="2000" dirty="0"/>
          </a:p>
        </p:txBody>
      </p:sp>
    </p:spTree>
    <p:extLst>
      <p:ext uri="{BB962C8B-B14F-4D97-AF65-F5344CB8AC3E}">
        <p14:creationId xmlns:p14="http://schemas.microsoft.com/office/powerpoint/2010/main" val="337133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8F974C-F026-BC40-3225-87BDEADF3EB7}"/>
              </a:ext>
            </a:extLst>
          </p:cNvPr>
          <p:cNvSpPr txBox="1"/>
          <p:nvPr/>
        </p:nvSpPr>
        <p:spPr>
          <a:xfrm>
            <a:off x="2940050" y="1022350"/>
            <a:ext cx="6311900" cy="1104900"/>
          </a:xfrm>
          <a:prstGeom prst="rect">
            <a:avLst/>
          </a:prstGeom>
        </p:spPr>
        <p:txBody>
          <a:bodyPr anchor="ctr"/>
          <a:lstStyle/>
          <a:p>
            <a:pPr algn="ctr" eaLnBrk="1" fontAlgn="auto" hangingPunct="1">
              <a:lnSpc>
                <a:spcPct val="130000"/>
              </a:lnSpc>
              <a:spcAft>
                <a:spcPts val="600"/>
              </a:spcAft>
              <a:defRPr/>
            </a:pPr>
            <a:r>
              <a:rPr lang="en-US" altLang="en-US" sz="5400" b="1" dirty="0">
                <a:latin typeface="+mn-lt"/>
                <a:ea typeface="+mj-ea"/>
                <a:cs typeface="+mj-cs"/>
              </a:rPr>
              <a:t>Organ Acquisition</a:t>
            </a:r>
          </a:p>
        </p:txBody>
      </p:sp>
      <p:pic>
        <p:nvPicPr>
          <p:cNvPr id="63491" name="Graphic 3" descr="Document with solid fill">
            <a:extLst>
              <a:ext uri="{FF2B5EF4-FFF2-40B4-BE49-F238E27FC236}">
                <a16:creationId xmlns:a16="http://schemas.microsoft.com/office/drawing/2014/main" id="{61B976BE-C7D2-47C2-E57E-AEFACDEB3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2262188"/>
            <a:ext cx="3736975"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3ABD-967F-8D2C-5A71-0F51FCD1F965}"/>
              </a:ext>
            </a:extLst>
          </p:cNvPr>
          <p:cNvSpPr>
            <a:spLocks noGrp="1"/>
          </p:cNvSpPr>
          <p:nvPr>
            <p:ph type="title"/>
          </p:nvPr>
        </p:nvSpPr>
        <p:spPr>
          <a:xfrm>
            <a:off x="800100" y="717550"/>
            <a:ext cx="8253413" cy="823913"/>
          </a:xfrm>
        </p:spPr>
        <p:txBody>
          <a:bodyPr/>
          <a:lstStyle/>
          <a:p>
            <a:pPr>
              <a:defRPr/>
            </a:pPr>
            <a:r>
              <a:rPr lang="en-US" sz="2600" dirty="0">
                <a:latin typeface="+mn-lt"/>
              </a:rPr>
              <a:t>WS D-4, Solid Organ Acquisition Costs</a:t>
            </a:r>
          </a:p>
        </p:txBody>
      </p:sp>
      <p:pic>
        <p:nvPicPr>
          <p:cNvPr id="43011" name="Picture 6">
            <a:extLst>
              <a:ext uri="{FF2B5EF4-FFF2-40B4-BE49-F238E27FC236}">
                <a16:creationId xmlns:a16="http://schemas.microsoft.com/office/drawing/2014/main" id="{460565A5-8EB3-97E2-2DF8-CB2848C36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270000"/>
            <a:ext cx="968375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26AF6483-2CD7-045A-5A22-D93623F93FE3}"/>
              </a:ext>
            </a:extLst>
          </p:cNvPr>
          <p:cNvSpPr/>
          <p:nvPr/>
        </p:nvSpPr>
        <p:spPr>
          <a:xfrm>
            <a:off x="800100" y="3948113"/>
            <a:ext cx="9683750" cy="823912"/>
          </a:xfrm>
          <a:prstGeom prst="roundRect">
            <a:avLst/>
          </a:prstGeom>
          <a:noFill/>
          <a:ln w="28575">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Rounded Corners 8">
            <a:extLst>
              <a:ext uri="{FF2B5EF4-FFF2-40B4-BE49-F238E27FC236}">
                <a16:creationId xmlns:a16="http://schemas.microsoft.com/office/drawing/2014/main" id="{D06DB20E-249F-AB31-4C14-61B66143D80E}"/>
              </a:ext>
            </a:extLst>
          </p:cNvPr>
          <p:cNvSpPr/>
          <p:nvPr/>
        </p:nvSpPr>
        <p:spPr>
          <a:xfrm>
            <a:off x="800100" y="4911725"/>
            <a:ext cx="9683750" cy="1531938"/>
          </a:xfrm>
          <a:prstGeom prst="roundRect">
            <a:avLst/>
          </a:prstGeom>
          <a:noFill/>
          <a:ln w="28575">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2B4E5-6490-F228-D08A-777092D066C3}"/>
              </a:ext>
            </a:extLst>
          </p:cNvPr>
          <p:cNvSpPr txBox="1"/>
          <p:nvPr/>
        </p:nvSpPr>
        <p:spPr>
          <a:xfrm>
            <a:off x="1774825" y="920750"/>
            <a:ext cx="8396288" cy="1846263"/>
          </a:xfrm>
          <a:prstGeom prst="rect">
            <a:avLst/>
          </a:prstGeom>
        </p:spPr>
        <p:txBody>
          <a:bodyPr anchor="ctr"/>
          <a:lstStyle/>
          <a:p>
            <a:pPr algn="ctr" eaLnBrk="1" fontAlgn="auto" hangingPunct="1">
              <a:lnSpc>
                <a:spcPct val="110000"/>
              </a:lnSpc>
              <a:spcAft>
                <a:spcPts val="600"/>
              </a:spcAft>
              <a:defRPr/>
            </a:pPr>
            <a:r>
              <a:rPr lang="en-US" altLang="en-US" sz="5400" b="1" dirty="0">
                <a:latin typeface="+mn-lt"/>
                <a:ea typeface="+mj-ea"/>
                <a:cs typeface="+mj-cs"/>
              </a:rPr>
              <a:t>Worksheet S-10 Uncompensated Care</a:t>
            </a:r>
          </a:p>
        </p:txBody>
      </p:sp>
      <p:pic>
        <p:nvPicPr>
          <p:cNvPr id="8195" name="Graphic 2" descr="Rollercoaster Down with solid fill">
            <a:extLst>
              <a:ext uri="{FF2B5EF4-FFF2-40B4-BE49-F238E27FC236}">
                <a16:creationId xmlns:a16="http://schemas.microsoft.com/office/drawing/2014/main" id="{0565F83E-FCB6-0BA1-7CD0-F38153BC0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75" y="2582863"/>
            <a:ext cx="3787775"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F95-E38D-2ABC-2CBA-76DF54CFE1EB}"/>
              </a:ext>
            </a:extLst>
          </p:cNvPr>
          <p:cNvSpPr>
            <a:spLocks noGrp="1"/>
          </p:cNvSpPr>
          <p:nvPr>
            <p:ph type="title"/>
          </p:nvPr>
        </p:nvSpPr>
        <p:spPr>
          <a:xfrm>
            <a:off x="800100" y="717550"/>
            <a:ext cx="8253413" cy="823913"/>
          </a:xfrm>
        </p:spPr>
        <p:txBody>
          <a:bodyPr/>
          <a:lstStyle/>
          <a:p>
            <a:pPr>
              <a:defRPr/>
            </a:pPr>
            <a:r>
              <a:rPr lang="en-US" sz="2600" dirty="0">
                <a:latin typeface="+mn-lt"/>
              </a:rPr>
              <a:t>WS D-4, Solid Organ Acquisition Costs</a:t>
            </a:r>
          </a:p>
        </p:txBody>
      </p:sp>
      <p:pic>
        <p:nvPicPr>
          <p:cNvPr id="44035" name="Picture 3">
            <a:extLst>
              <a:ext uri="{FF2B5EF4-FFF2-40B4-BE49-F238E27FC236}">
                <a16:creationId xmlns:a16="http://schemas.microsoft.com/office/drawing/2014/main" id="{328E812F-412A-8C4C-AF20-8972AC6CB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1019"/>
          <a:stretch>
            <a:fillRect/>
          </a:stretch>
        </p:blipFill>
        <p:spPr bwMode="auto">
          <a:xfrm>
            <a:off x="442913" y="1322388"/>
            <a:ext cx="73469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D5952EF-6532-F945-C16C-822B1959613B}"/>
              </a:ext>
            </a:extLst>
          </p:cNvPr>
          <p:cNvSpPr txBox="1"/>
          <p:nvPr/>
        </p:nvSpPr>
        <p:spPr>
          <a:xfrm>
            <a:off x="8191500" y="1322388"/>
            <a:ext cx="3433763" cy="3038475"/>
          </a:xfrm>
          <a:prstGeom prst="rect">
            <a:avLst/>
          </a:prstGeom>
          <a:noFill/>
        </p:spPr>
        <p:txBody>
          <a:bodyPr>
            <a:spAutoFit/>
          </a:bodyPr>
          <a:lstStyle/>
          <a:p>
            <a:pPr marL="285750" indent="-285750">
              <a:lnSpc>
                <a:spcPct val="120000"/>
              </a:lnSpc>
              <a:spcAft>
                <a:spcPts val="1000"/>
              </a:spcAft>
              <a:buFont typeface="Arial" panose="020B0604020202020204" pitchFamily="34" charset="0"/>
              <a:buChar char="•"/>
              <a:defRPr/>
            </a:pPr>
            <a:r>
              <a:rPr lang="en-US" dirty="0">
                <a:latin typeface="+mn-lt"/>
              </a:rPr>
              <a:t>Subscripts for line 75 for transplant statistics</a:t>
            </a:r>
          </a:p>
          <a:p>
            <a:pPr marL="285750" indent="-285750">
              <a:lnSpc>
                <a:spcPct val="120000"/>
              </a:lnSpc>
              <a:spcAft>
                <a:spcPts val="1000"/>
              </a:spcAft>
              <a:buFont typeface="Arial" panose="020B0604020202020204" pitchFamily="34" charset="0"/>
              <a:buChar char="•"/>
              <a:defRPr/>
            </a:pPr>
            <a:r>
              <a:rPr lang="en-US" dirty="0">
                <a:latin typeface="+mn-lt"/>
              </a:rPr>
              <a:t>Separate reporting for: </a:t>
            </a:r>
          </a:p>
          <a:p>
            <a:pPr marL="742950" lvl="1" indent="-285750">
              <a:lnSpc>
                <a:spcPct val="120000"/>
              </a:lnSpc>
              <a:spcAft>
                <a:spcPts val="1000"/>
              </a:spcAft>
              <a:buFont typeface="Arial" panose="020B0604020202020204" pitchFamily="34" charset="0"/>
              <a:buChar char="•"/>
              <a:defRPr/>
            </a:pPr>
            <a:r>
              <a:rPr lang="en-US" dirty="0">
                <a:latin typeface="+mn-lt"/>
              </a:rPr>
              <a:t>Medicare</a:t>
            </a:r>
          </a:p>
          <a:p>
            <a:pPr marL="742950" lvl="1" indent="-285750">
              <a:lnSpc>
                <a:spcPct val="120000"/>
              </a:lnSpc>
              <a:spcAft>
                <a:spcPts val="1000"/>
              </a:spcAft>
              <a:buFont typeface="Arial" panose="020B0604020202020204" pitchFamily="34" charset="0"/>
              <a:buChar char="•"/>
              <a:defRPr/>
            </a:pPr>
            <a:r>
              <a:rPr lang="en-US" dirty="0">
                <a:latin typeface="+mn-lt"/>
              </a:rPr>
              <a:t>Medicare Advantage</a:t>
            </a:r>
          </a:p>
          <a:p>
            <a:pPr marL="742950" lvl="1" indent="-285750">
              <a:lnSpc>
                <a:spcPct val="120000"/>
              </a:lnSpc>
              <a:spcAft>
                <a:spcPts val="1000"/>
              </a:spcAft>
              <a:buFont typeface="Arial" panose="020B0604020202020204" pitchFamily="34" charset="0"/>
              <a:buChar char="•"/>
              <a:defRPr/>
            </a:pPr>
            <a:r>
              <a:rPr lang="en-US" dirty="0">
                <a:latin typeface="+mn-lt"/>
              </a:rPr>
              <a:t>Medicare Secondary payor</a:t>
            </a:r>
          </a:p>
          <a:p>
            <a:pPr marL="742950" lvl="1" indent="-285750">
              <a:lnSpc>
                <a:spcPct val="120000"/>
              </a:lnSpc>
              <a:spcAft>
                <a:spcPts val="1000"/>
              </a:spcAft>
              <a:buFont typeface="Arial" panose="020B0604020202020204" pitchFamily="34" charset="0"/>
              <a:buChar char="•"/>
              <a:defRPr/>
            </a:pPr>
            <a:r>
              <a:rPr lang="en-US" dirty="0">
                <a:latin typeface="+mn-lt"/>
              </a:rPr>
              <a:t>All Other</a:t>
            </a:r>
          </a:p>
        </p:txBody>
      </p:sp>
      <p:cxnSp>
        <p:nvCxnSpPr>
          <p:cNvPr id="6" name="Straight Connector 5">
            <a:extLst>
              <a:ext uri="{FF2B5EF4-FFF2-40B4-BE49-F238E27FC236}">
                <a16:creationId xmlns:a16="http://schemas.microsoft.com/office/drawing/2014/main" id="{D02E0655-F6D6-98F7-22C4-8ECFB41BABE3}"/>
              </a:ext>
            </a:extLst>
          </p:cNvPr>
          <p:cNvCxnSpPr/>
          <p:nvPr/>
        </p:nvCxnSpPr>
        <p:spPr>
          <a:xfrm>
            <a:off x="8091488" y="1322388"/>
            <a:ext cx="0" cy="5095875"/>
          </a:xfrm>
          <a:prstGeom prst="line">
            <a:avLst/>
          </a:prstGeom>
          <a:ln w="28575">
            <a:solidFill>
              <a:srgbClr val="DB651B"/>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7B5E-1929-17D0-DA7C-867314E58AAE}"/>
              </a:ext>
            </a:extLst>
          </p:cNvPr>
          <p:cNvSpPr>
            <a:spLocks noGrp="1"/>
          </p:cNvSpPr>
          <p:nvPr>
            <p:ph type="title"/>
          </p:nvPr>
        </p:nvSpPr>
        <p:spPr>
          <a:xfrm>
            <a:off x="800100" y="717550"/>
            <a:ext cx="9118600" cy="823913"/>
          </a:xfrm>
        </p:spPr>
        <p:txBody>
          <a:bodyPr/>
          <a:lstStyle/>
          <a:p>
            <a:pPr>
              <a:defRPr/>
            </a:pPr>
            <a:r>
              <a:rPr lang="en-US" sz="2600" dirty="0">
                <a:latin typeface="+mn-lt"/>
              </a:rPr>
              <a:t>Allogeneic Bone Marrow Transplant</a:t>
            </a:r>
          </a:p>
        </p:txBody>
      </p:sp>
      <p:sp>
        <p:nvSpPr>
          <p:cNvPr id="3" name="Content Placeholder 2">
            <a:extLst>
              <a:ext uri="{FF2B5EF4-FFF2-40B4-BE49-F238E27FC236}">
                <a16:creationId xmlns:a16="http://schemas.microsoft.com/office/drawing/2014/main" id="{9AA67F9F-3E53-3F3A-05FA-37EE37B66D87}"/>
              </a:ext>
            </a:extLst>
          </p:cNvPr>
          <p:cNvSpPr>
            <a:spLocks noGrp="1"/>
          </p:cNvSpPr>
          <p:nvPr>
            <p:ph idx="1"/>
          </p:nvPr>
        </p:nvSpPr>
        <p:spPr>
          <a:xfrm>
            <a:off x="838200" y="1752600"/>
            <a:ext cx="4862513" cy="4424363"/>
          </a:xfrm>
        </p:spPr>
        <p:txBody>
          <a:bodyPr anchor="t"/>
          <a:lstStyle/>
          <a:p>
            <a:pPr marL="0" indent="0" algn="ctr">
              <a:buFont typeface="Arial" panose="020B0604020202020204" pitchFamily="34" charset="0"/>
              <a:buNone/>
              <a:defRPr/>
            </a:pPr>
            <a:r>
              <a:rPr lang="en-US" b="1" u="sng" dirty="0">
                <a:latin typeface="+mj-lt"/>
              </a:rPr>
              <a:t>Inpatient</a:t>
            </a:r>
          </a:p>
          <a:p>
            <a:pPr>
              <a:lnSpc>
                <a:spcPct val="100000"/>
              </a:lnSpc>
              <a:defRPr/>
            </a:pPr>
            <a:r>
              <a:rPr lang="en-US" sz="2400" dirty="0">
                <a:latin typeface="+mj-lt"/>
              </a:rPr>
              <a:t>One week prior and 2-3 weeks after the procedure</a:t>
            </a:r>
          </a:p>
          <a:p>
            <a:pPr>
              <a:lnSpc>
                <a:spcPct val="100000"/>
              </a:lnSpc>
              <a:defRPr/>
            </a:pPr>
            <a:r>
              <a:rPr lang="en-US" sz="2400" dirty="0">
                <a:latin typeface="+mj-lt"/>
              </a:rPr>
              <a:t>High doses of chemotherapy to prepare for transplant</a:t>
            </a:r>
          </a:p>
          <a:p>
            <a:pPr>
              <a:lnSpc>
                <a:spcPct val="100000"/>
              </a:lnSpc>
              <a:defRPr/>
            </a:pPr>
            <a:r>
              <a:rPr lang="en-US" sz="2400" dirty="0">
                <a:latin typeface="+mj-lt"/>
              </a:rPr>
              <a:t>Transplant involves receiving donated cells through an IV catheter or tube</a:t>
            </a:r>
          </a:p>
        </p:txBody>
      </p:sp>
      <p:sp>
        <p:nvSpPr>
          <p:cNvPr id="4" name="Content Placeholder 2">
            <a:extLst>
              <a:ext uri="{FF2B5EF4-FFF2-40B4-BE49-F238E27FC236}">
                <a16:creationId xmlns:a16="http://schemas.microsoft.com/office/drawing/2014/main" id="{6C6D8957-549B-B0F3-BC38-D4B411D3761A}"/>
              </a:ext>
            </a:extLst>
          </p:cNvPr>
          <p:cNvSpPr txBox="1">
            <a:spLocks/>
          </p:cNvSpPr>
          <p:nvPr/>
        </p:nvSpPr>
        <p:spPr>
          <a:xfrm>
            <a:off x="6096000" y="1752600"/>
            <a:ext cx="5362575" cy="4424363"/>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b="1" u="sng" dirty="0">
                <a:latin typeface="+mj-lt"/>
              </a:rPr>
              <a:t>Outpatient</a:t>
            </a:r>
          </a:p>
          <a:p>
            <a:pPr>
              <a:lnSpc>
                <a:spcPct val="100000"/>
              </a:lnSpc>
              <a:defRPr/>
            </a:pPr>
            <a:r>
              <a:rPr lang="en-US" sz="2400" dirty="0">
                <a:latin typeface="+mj-lt"/>
              </a:rPr>
              <a:t>Patients stay at home (or nearby hotel)</a:t>
            </a:r>
          </a:p>
          <a:p>
            <a:pPr>
              <a:lnSpc>
                <a:spcPct val="100000"/>
              </a:lnSpc>
              <a:defRPr/>
            </a:pPr>
            <a:r>
              <a:rPr lang="en-US" sz="2400" dirty="0">
                <a:latin typeface="+mj-lt"/>
              </a:rPr>
              <a:t>Determination on a case-by-case basis</a:t>
            </a:r>
          </a:p>
          <a:p>
            <a:pPr>
              <a:lnSpc>
                <a:spcPct val="100000"/>
              </a:lnSpc>
              <a:defRPr/>
            </a:pPr>
            <a:r>
              <a:rPr lang="en-US" sz="2400" dirty="0">
                <a:latin typeface="+mj-lt"/>
              </a:rPr>
              <a:t>On transplant day, patient undergoes full course of treatment</a:t>
            </a:r>
          </a:p>
          <a:p>
            <a:pPr lvl="1">
              <a:lnSpc>
                <a:spcPct val="100000"/>
              </a:lnSpc>
              <a:defRPr/>
            </a:pPr>
            <a:r>
              <a:rPr lang="en-US" sz="2000" dirty="0">
                <a:latin typeface="+mj-lt"/>
              </a:rPr>
              <a:t>Pre-transplant evaluation</a:t>
            </a:r>
          </a:p>
          <a:p>
            <a:pPr lvl="1">
              <a:lnSpc>
                <a:spcPct val="100000"/>
              </a:lnSpc>
              <a:defRPr/>
            </a:pPr>
            <a:r>
              <a:rPr lang="en-US" sz="2000" dirty="0">
                <a:latin typeface="+mj-lt"/>
              </a:rPr>
              <a:t>Conditioning</a:t>
            </a:r>
          </a:p>
          <a:p>
            <a:pPr lvl="1">
              <a:lnSpc>
                <a:spcPct val="100000"/>
              </a:lnSpc>
              <a:defRPr/>
            </a:pPr>
            <a:r>
              <a:rPr lang="en-US" sz="2000" dirty="0">
                <a:latin typeface="+mj-lt"/>
              </a:rPr>
              <a:t>Infusion of stem cells</a:t>
            </a:r>
          </a:p>
          <a:p>
            <a:pPr lvl="1">
              <a:lnSpc>
                <a:spcPct val="100000"/>
              </a:lnSpc>
              <a:defRPr/>
            </a:pPr>
            <a:r>
              <a:rPr lang="en-US" sz="2000" dirty="0">
                <a:latin typeface="+mj-lt"/>
              </a:rPr>
              <a:t>Engraftment and recovery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8802-9F32-4005-5CD9-8DC5B6004A15}"/>
              </a:ext>
            </a:extLst>
          </p:cNvPr>
          <p:cNvSpPr>
            <a:spLocks noGrp="1"/>
          </p:cNvSpPr>
          <p:nvPr>
            <p:ph type="title"/>
          </p:nvPr>
        </p:nvSpPr>
        <p:spPr>
          <a:xfrm>
            <a:off x="800100" y="717550"/>
            <a:ext cx="8253413" cy="823913"/>
          </a:xfrm>
        </p:spPr>
        <p:txBody>
          <a:bodyPr/>
          <a:lstStyle/>
          <a:p>
            <a:pPr>
              <a:defRPr/>
            </a:pPr>
            <a:r>
              <a:rPr lang="en-US" sz="2600" dirty="0">
                <a:latin typeface="+mn-lt"/>
              </a:rPr>
              <a:t>IPPS Payment</a:t>
            </a:r>
          </a:p>
        </p:txBody>
      </p:sp>
      <p:graphicFrame>
        <p:nvGraphicFramePr>
          <p:cNvPr id="7" name="Table 7">
            <a:extLst>
              <a:ext uri="{FF2B5EF4-FFF2-40B4-BE49-F238E27FC236}">
                <a16:creationId xmlns:a16="http://schemas.microsoft.com/office/drawing/2014/main" id="{38A7DF6E-0E8E-918F-42EB-E6B1451F7085}"/>
              </a:ext>
            </a:extLst>
          </p:cNvPr>
          <p:cNvGraphicFramePr>
            <a:graphicFrameLocks noGrp="1"/>
          </p:cNvGraphicFramePr>
          <p:nvPr>
            <p:ph idx="1"/>
            <p:extLst>
              <p:ext uri="{D42A27DB-BD31-4B8C-83A1-F6EECF244321}">
                <p14:modId xmlns:p14="http://schemas.microsoft.com/office/powerpoint/2010/main" val="2401848077"/>
              </p:ext>
            </p:extLst>
          </p:nvPr>
        </p:nvGraphicFramePr>
        <p:xfrm>
          <a:off x="838200" y="1598613"/>
          <a:ext cx="10334625" cy="2195511"/>
        </p:xfrm>
        <a:graphic>
          <a:graphicData uri="http://schemas.openxmlformats.org/drawingml/2006/table">
            <a:tbl>
              <a:tblPr firstRow="1" bandRow="1">
                <a:tableStyleId>{5C22544A-7EE6-4342-B048-85BDC9FD1C3A}</a:tableStyleId>
              </a:tblPr>
              <a:tblGrid>
                <a:gridCol w="893322">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gridCol w="1470701">
                  <a:extLst>
                    <a:ext uri="{9D8B030D-6E8A-4147-A177-3AD203B41FA5}">
                      <a16:colId xmlns:a16="http://schemas.microsoft.com/office/drawing/2014/main" val="20002"/>
                    </a:ext>
                  </a:extLst>
                </a:gridCol>
                <a:gridCol w="1470701">
                  <a:extLst>
                    <a:ext uri="{9D8B030D-6E8A-4147-A177-3AD203B41FA5}">
                      <a16:colId xmlns:a16="http://schemas.microsoft.com/office/drawing/2014/main" val="20003"/>
                    </a:ext>
                  </a:extLst>
                </a:gridCol>
                <a:gridCol w="1470701">
                  <a:extLst>
                    <a:ext uri="{9D8B030D-6E8A-4147-A177-3AD203B41FA5}">
                      <a16:colId xmlns:a16="http://schemas.microsoft.com/office/drawing/2014/main" val="20004"/>
                    </a:ext>
                  </a:extLst>
                </a:gridCol>
              </a:tblGrid>
              <a:tr h="823317">
                <a:tc>
                  <a:txBody>
                    <a:bodyPr/>
                    <a:lstStyle/>
                    <a:p>
                      <a:pPr algn="ctr"/>
                      <a:r>
                        <a:rPr lang="en-US" sz="2400" dirty="0"/>
                        <a:t>MS-DRG</a:t>
                      </a:r>
                    </a:p>
                  </a:txBody>
                  <a:tcPr marT="45740" marB="45740">
                    <a:solidFill>
                      <a:srgbClr val="004250"/>
                    </a:solidFill>
                  </a:tcPr>
                </a:tc>
                <a:tc>
                  <a:txBody>
                    <a:bodyPr/>
                    <a:lstStyle/>
                    <a:p>
                      <a:pPr algn="ctr"/>
                      <a:r>
                        <a:rPr lang="en-US" sz="2400" dirty="0"/>
                        <a:t>Description</a:t>
                      </a:r>
                    </a:p>
                  </a:txBody>
                  <a:tcPr marT="45740" marB="45740" anchor="ctr">
                    <a:solidFill>
                      <a:srgbClr val="004250"/>
                    </a:solidFill>
                  </a:tcPr>
                </a:tc>
                <a:tc>
                  <a:txBody>
                    <a:bodyPr/>
                    <a:lstStyle/>
                    <a:p>
                      <a:pPr algn="ctr"/>
                      <a:r>
                        <a:rPr lang="en-US" sz="2400" dirty="0"/>
                        <a:t>FY 2021</a:t>
                      </a:r>
                    </a:p>
                  </a:txBody>
                  <a:tcPr marT="45740" marB="45740" anchor="ctr">
                    <a:solidFill>
                      <a:srgbClr val="004250"/>
                    </a:solidFill>
                  </a:tcPr>
                </a:tc>
                <a:tc>
                  <a:txBody>
                    <a:bodyPr/>
                    <a:lstStyle/>
                    <a:p>
                      <a:pPr algn="ctr"/>
                      <a:r>
                        <a:rPr lang="en-US" sz="2400" dirty="0"/>
                        <a:t>FY 2022</a:t>
                      </a:r>
                    </a:p>
                  </a:txBody>
                  <a:tcPr marT="45740" marB="45740" anchor="ctr">
                    <a:solidFill>
                      <a:srgbClr val="004250"/>
                    </a:solidFill>
                  </a:tcPr>
                </a:tc>
                <a:tc>
                  <a:txBody>
                    <a:bodyPr/>
                    <a:lstStyle/>
                    <a:p>
                      <a:pPr algn="ctr"/>
                      <a:r>
                        <a:rPr lang="en-US" sz="2400" dirty="0"/>
                        <a:t>FY 2023</a:t>
                      </a:r>
                    </a:p>
                  </a:txBody>
                  <a:tcPr marT="45740" marB="45740" anchor="ctr">
                    <a:solidFill>
                      <a:srgbClr val="004250"/>
                    </a:solidFill>
                  </a:tcPr>
                </a:tc>
                <a:extLst>
                  <a:ext uri="{0D108BD9-81ED-4DB2-BD59-A6C34878D82A}">
                    <a16:rowId xmlns:a16="http://schemas.microsoft.com/office/drawing/2014/main" val="10000"/>
                  </a:ext>
                </a:extLst>
              </a:tr>
              <a:tr h="457398">
                <a:tc>
                  <a:txBody>
                    <a:bodyPr/>
                    <a:lstStyle/>
                    <a:p>
                      <a:pPr algn="ctr"/>
                      <a:r>
                        <a:rPr lang="en-US" sz="2400" b="0" i="0" u="none" strike="noStrike" baseline="0" dirty="0">
                          <a:latin typeface="+mn-lt"/>
                        </a:rPr>
                        <a:t>14</a:t>
                      </a:r>
                      <a:endParaRPr lang="en-US" sz="2400" b="0" dirty="0">
                        <a:latin typeface="+mn-lt"/>
                      </a:endParaRPr>
                    </a:p>
                  </a:txBody>
                  <a:tcPr marT="45740" marB="45740" anchor="ctr"/>
                </a:tc>
                <a:tc>
                  <a:txBody>
                    <a:bodyPr/>
                    <a:lstStyle/>
                    <a:p>
                      <a:pPr algn="l"/>
                      <a:r>
                        <a:rPr lang="en-US" sz="2400" dirty="0"/>
                        <a:t>Allogeneic BMT</a:t>
                      </a:r>
                    </a:p>
                  </a:txBody>
                  <a:tcPr marT="45740" marB="45740" anchor="ctr"/>
                </a:tc>
                <a:tc>
                  <a:txBody>
                    <a:bodyPr/>
                    <a:lstStyle/>
                    <a:p>
                      <a:pPr algn="r"/>
                      <a:r>
                        <a:rPr lang="en-US" sz="2400" dirty="0"/>
                        <a:t>12.7788</a:t>
                      </a:r>
                    </a:p>
                  </a:txBody>
                  <a:tcPr marT="45740" marB="45740" anchor="ctr"/>
                </a:tc>
                <a:tc>
                  <a:txBody>
                    <a:bodyPr/>
                    <a:lstStyle/>
                    <a:p>
                      <a:pPr algn="r"/>
                      <a:r>
                        <a:rPr lang="en-US" sz="2400" dirty="0"/>
                        <a:t>10.6770</a:t>
                      </a:r>
                    </a:p>
                  </a:txBody>
                  <a:tcPr marT="45740" marB="45740" anchor="ctr"/>
                </a:tc>
                <a:tc>
                  <a:txBody>
                    <a:bodyPr/>
                    <a:lstStyle/>
                    <a:p>
                      <a:pPr algn="r"/>
                      <a:r>
                        <a:rPr lang="en-US" sz="2400" dirty="0"/>
                        <a:t>11.1930</a:t>
                      </a:r>
                    </a:p>
                  </a:txBody>
                  <a:tcPr marT="45740" marB="45740" anchor="ctr"/>
                </a:tc>
                <a:extLst>
                  <a:ext uri="{0D108BD9-81ED-4DB2-BD59-A6C34878D82A}">
                    <a16:rowId xmlns:a16="http://schemas.microsoft.com/office/drawing/2014/main" val="10001"/>
                  </a:ext>
                </a:extLst>
              </a:tr>
              <a:tr h="4573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baseline="0" dirty="0">
                          <a:latin typeface="+mn-lt"/>
                        </a:rPr>
                        <a:t>16</a:t>
                      </a:r>
                      <a:endParaRPr lang="en-US" sz="2400" b="0" dirty="0">
                        <a:latin typeface="+mn-lt"/>
                      </a:endParaRPr>
                    </a:p>
                  </a:txBody>
                  <a:tcPr marT="45740" marB="45740" anchor="ctr"/>
                </a:tc>
                <a:tc>
                  <a:txBody>
                    <a:bodyPr/>
                    <a:lstStyle/>
                    <a:p>
                      <a:pPr algn="l"/>
                      <a:r>
                        <a:rPr lang="en-US" sz="2400" dirty="0"/>
                        <a:t>Autologous BMT W CC/MCC or T-Cell</a:t>
                      </a:r>
                    </a:p>
                  </a:txBody>
                  <a:tcPr marT="45740" marB="45740" anchor="ctr"/>
                </a:tc>
                <a:tc>
                  <a:txBody>
                    <a:bodyPr/>
                    <a:lstStyle/>
                    <a:p>
                      <a:pPr algn="r"/>
                      <a:r>
                        <a:rPr lang="en-US" sz="2400" dirty="0"/>
                        <a:t>6.7262</a:t>
                      </a:r>
                    </a:p>
                  </a:txBody>
                  <a:tcPr marT="45740" marB="45740" anchor="ctr"/>
                </a:tc>
                <a:tc>
                  <a:txBody>
                    <a:bodyPr/>
                    <a:lstStyle/>
                    <a:p>
                      <a:pPr algn="r"/>
                      <a:r>
                        <a:rPr lang="en-US" sz="2400" dirty="0"/>
                        <a:t>6.7363</a:t>
                      </a:r>
                    </a:p>
                  </a:txBody>
                  <a:tcPr marT="45740" marB="45740" anchor="ctr"/>
                </a:tc>
                <a:tc>
                  <a:txBody>
                    <a:bodyPr/>
                    <a:lstStyle/>
                    <a:p>
                      <a:pPr algn="r"/>
                      <a:r>
                        <a:rPr lang="en-US" sz="2400" dirty="0"/>
                        <a:t>6.0844</a:t>
                      </a:r>
                    </a:p>
                  </a:txBody>
                  <a:tcPr marT="45740" marB="45740" anchor="ctr"/>
                </a:tc>
                <a:extLst>
                  <a:ext uri="{0D108BD9-81ED-4DB2-BD59-A6C34878D82A}">
                    <a16:rowId xmlns:a16="http://schemas.microsoft.com/office/drawing/2014/main" val="10002"/>
                  </a:ext>
                </a:extLst>
              </a:tr>
              <a:tr h="4573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baseline="0" dirty="0">
                          <a:latin typeface="+mn-lt"/>
                        </a:rPr>
                        <a:t>17</a:t>
                      </a:r>
                      <a:endParaRPr lang="en-US" sz="2400" b="0" dirty="0">
                        <a:latin typeface="+mn-lt"/>
                      </a:endParaRPr>
                    </a:p>
                  </a:txBody>
                  <a:tcPr marT="45740" marB="45740" anchor="ctr"/>
                </a:tc>
                <a:tc>
                  <a:txBody>
                    <a:bodyPr/>
                    <a:lstStyle/>
                    <a:p>
                      <a:pPr algn="l"/>
                      <a:r>
                        <a:rPr lang="en-US" sz="2400" dirty="0"/>
                        <a:t>Autologous BMT W/O CC/MCC</a:t>
                      </a:r>
                    </a:p>
                  </a:txBody>
                  <a:tcPr marT="45740" marB="45740" anchor="ctr"/>
                </a:tc>
                <a:tc>
                  <a:txBody>
                    <a:bodyPr/>
                    <a:lstStyle/>
                    <a:p>
                      <a:pPr algn="r"/>
                      <a:r>
                        <a:rPr lang="en-US" sz="2400" dirty="0"/>
                        <a:t>4.8302</a:t>
                      </a:r>
                    </a:p>
                  </a:txBody>
                  <a:tcPr marT="45740" marB="45740" anchor="ctr"/>
                </a:tc>
                <a:tc>
                  <a:txBody>
                    <a:bodyPr/>
                    <a:lstStyle/>
                    <a:p>
                      <a:pPr algn="r"/>
                      <a:r>
                        <a:rPr lang="en-US" sz="2400" dirty="0"/>
                        <a:t>4.8557</a:t>
                      </a:r>
                    </a:p>
                  </a:txBody>
                  <a:tcPr marT="45740" marB="45740" anchor="ctr"/>
                </a:tc>
                <a:tc>
                  <a:txBody>
                    <a:bodyPr/>
                    <a:lstStyle/>
                    <a:p>
                      <a:pPr algn="r"/>
                      <a:r>
                        <a:rPr lang="en-US" sz="2400" dirty="0"/>
                        <a:t>4.3701</a:t>
                      </a:r>
                    </a:p>
                  </a:txBody>
                  <a:tcPr marT="45740" marB="45740" anchor="ctr"/>
                </a:tc>
                <a:extLst>
                  <a:ext uri="{0D108BD9-81ED-4DB2-BD59-A6C34878D82A}">
                    <a16:rowId xmlns:a16="http://schemas.microsoft.com/office/drawing/2014/main" val="10003"/>
                  </a:ext>
                </a:extLst>
              </a:tr>
            </a:tbl>
          </a:graphicData>
        </a:graphic>
      </p:graphicFrame>
      <p:sp>
        <p:nvSpPr>
          <p:cNvPr id="46117" name="TextBox 3">
            <a:extLst>
              <a:ext uri="{FF2B5EF4-FFF2-40B4-BE49-F238E27FC236}">
                <a16:creationId xmlns:a16="http://schemas.microsoft.com/office/drawing/2014/main" id="{9ABE42B4-8999-4CF2-6BC4-14B3F2D91886}"/>
              </a:ext>
            </a:extLst>
          </p:cNvPr>
          <p:cNvSpPr txBox="1">
            <a:spLocks noChangeArrowheads="1"/>
          </p:cNvSpPr>
          <p:nvPr/>
        </p:nvSpPr>
        <p:spPr bwMode="auto">
          <a:xfrm>
            <a:off x="800100" y="4135438"/>
            <a:ext cx="5641975"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dirty="0"/>
              <a:t>Allogeneic = Stem cells collected from a donor</a:t>
            </a:r>
          </a:p>
          <a:p>
            <a:r>
              <a:rPr lang="en-US" altLang="en-US" dirty="0"/>
              <a:t>Autologous = Uses one’s own stem cells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5DEC-E781-5C25-A410-8558681E3407}"/>
              </a:ext>
            </a:extLst>
          </p:cNvPr>
          <p:cNvSpPr>
            <a:spLocks noGrp="1"/>
          </p:cNvSpPr>
          <p:nvPr>
            <p:ph type="title"/>
          </p:nvPr>
        </p:nvSpPr>
        <p:spPr>
          <a:xfrm>
            <a:off x="800100" y="717550"/>
            <a:ext cx="8253413" cy="823913"/>
          </a:xfrm>
        </p:spPr>
        <p:txBody>
          <a:bodyPr/>
          <a:lstStyle/>
          <a:p>
            <a:pPr>
              <a:defRPr/>
            </a:pPr>
            <a:r>
              <a:rPr lang="en-US" sz="2600" dirty="0">
                <a:latin typeface="+mn-lt"/>
              </a:rPr>
              <a:t>OPPS Payment</a:t>
            </a:r>
          </a:p>
        </p:txBody>
      </p:sp>
      <p:graphicFrame>
        <p:nvGraphicFramePr>
          <p:cNvPr id="7" name="Table 7">
            <a:extLst>
              <a:ext uri="{FF2B5EF4-FFF2-40B4-BE49-F238E27FC236}">
                <a16:creationId xmlns:a16="http://schemas.microsoft.com/office/drawing/2014/main" id="{66A1F28E-A519-22F0-E5D5-DB8B0226B07E}"/>
              </a:ext>
            </a:extLst>
          </p:cNvPr>
          <p:cNvGraphicFramePr>
            <a:graphicFrameLocks noGrp="1"/>
          </p:cNvGraphicFramePr>
          <p:nvPr>
            <p:ph idx="1"/>
            <p:extLst>
              <p:ext uri="{D42A27DB-BD31-4B8C-83A1-F6EECF244321}">
                <p14:modId xmlns:p14="http://schemas.microsoft.com/office/powerpoint/2010/main" val="2025124279"/>
              </p:ext>
            </p:extLst>
          </p:nvPr>
        </p:nvGraphicFramePr>
        <p:xfrm>
          <a:off x="1085850" y="1447800"/>
          <a:ext cx="9234488" cy="1587501"/>
        </p:xfrm>
        <a:graphic>
          <a:graphicData uri="http://schemas.openxmlformats.org/drawingml/2006/table">
            <a:tbl>
              <a:tblPr firstRow="1" bandRow="1">
                <a:tableStyleId>{5C22544A-7EE6-4342-B048-85BDC9FD1C3A}</a:tableStyleId>
              </a:tblPr>
              <a:tblGrid>
                <a:gridCol w="1356026">
                  <a:extLst>
                    <a:ext uri="{9D8B030D-6E8A-4147-A177-3AD203B41FA5}">
                      <a16:colId xmlns:a16="http://schemas.microsoft.com/office/drawing/2014/main" val="20000"/>
                    </a:ext>
                  </a:extLst>
                </a:gridCol>
                <a:gridCol w="4557168">
                  <a:extLst>
                    <a:ext uri="{9D8B030D-6E8A-4147-A177-3AD203B41FA5}">
                      <a16:colId xmlns:a16="http://schemas.microsoft.com/office/drawing/2014/main" val="20001"/>
                    </a:ext>
                  </a:extLst>
                </a:gridCol>
                <a:gridCol w="1461516">
                  <a:extLst>
                    <a:ext uri="{9D8B030D-6E8A-4147-A177-3AD203B41FA5}">
                      <a16:colId xmlns:a16="http://schemas.microsoft.com/office/drawing/2014/main" val="20002"/>
                    </a:ext>
                  </a:extLst>
                </a:gridCol>
                <a:gridCol w="1859778">
                  <a:extLst>
                    <a:ext uri="{9D8B030D-6E8A-4147-A177-3AD203B41FA5}">
                      <a16:colId xmlns:a16="http://schemas.microsoft.com/office/drawing/2014/main" val="20003"/>
                    </a:ext>
                  </a:extLst>
                </a:gridCol>
              </a:tblGrid>
              <a:tr h="529167">
                <a:tc>
                  <a:txBody>
                    <a:bodyPr/>
                    <a:lstStyle/>
                    <a:p>
                      <a:pPr algn="ctr"/>
                      <a:r>
                        <a:rPr lang="en-US" sz="2400" dirty="0"/>
                        <a:t>CPT</a:t>
                      </a:r>
                    </a:p>
                  </a:txBody>
                  <a:tcPr marL="91427" marR="91427" marT="45711" marB="45711">
                    <a:solidFill>
                      <a:srgbClr val="004250"/>
                    </a:solidFill>
                  </a:tcPr>
                </a:tc>
                <a:tc>
                  <a:txBody>
                    <a:bodyPr/>
                    <a:lstStyle/>
                    <a:p>
                      <a:pPr algn="ctr"/>
                      <a:r>
                        <a:rPr lang="en-US" sz="2400" dirty="0"/>
                        <a:t>Description</a:t>
                      </a:r>
                    </a:p>
                  </a:txBody>
                  <a:tcPr marL="91427" marR="91427" marT="45711" marB="45711" anchor="ctr">
                    <a:solidFill>
                      <a:srgbClr val="004250"/>
                    </a:solidFill>
                  </a:tcPr>
                </a:tc>
                <a:tc>
                  <a:txBody>
                    <a:bodyPr/>
                    <a:lstStyle/>
                    <a:p>
                      <a:pPr algn="ctr"/>
                      <a:r>
                        <a:rPr lang="en-US" sz="2400" dirty="0"/>
                        <a:t>APC</a:t>
                      </a:r>
                    </a:p>
                  </a:txBody>
                  <a:tcPr marL="91427" marR="91427" marT="45711" marB="45711" anchor="ctr">
                    <a:solidFill>
                      <a:srgbClr val="004250"/>
                    </a:solidFill>
                  </a:tcPr>
                </a:tc>
                <a:tc>
                  <a:txBody>
                    <a:bodyPr/>
                    <a:lstStyle/>
                    <a:p>
                      <a:pPr algn="ctr"/>
                      <a:r>
                        <a:rPr lang="en-US" sz="2400" dirty="0"/>
                        <a:t>FY 2022 *</a:t>
                      </a:r>
                    </a:p>
                  </a:txBody>
                  <a:tcPr marL="91427" marR="91427" marT="45711" marB="45711" anchor="ctr">
                    <a:solidFill>
                      <a:srgbClr val="004250"/>
                    </a:solidFill>
                  </a:tcPr>
                </a:tc>
                <a:extLst>
                  <a:ext uri="{0D108BD9-81ED-4DB2-BD59-A6C34878D82A}">
                    <a16:rowId xmlns:a16="http://schemas.microsoft.com/office/drawing/2014/main" val="10000"/>
                  </a:ext>
                </a:extLst>
              </a:tr>
              <a:tr h="529167">
                <a:tc>
                  <a:txBody>
                    <a:bodyPr/>
                    <a:lstStyle/>
                    <a:p>
                      <a:pPr algn="ctr"/>
                      <a:r>
                        <a:rPr lang="en-US" sz="2400" b="0" i="0" u="none" strike="noStrike" baseline="0" dirty="0">
                          <a:latin typeface="+mn-lt"/>
                        </a:rPr>
                        <a:t>38240</a:t>
                      </a:r>
                      <a:endParaRPr lang="en-US" sz="2400" b="0" dirty="0">
                        <a:latin typeface="+mn-lt"/>
                      </a:endParaRPr>
                    </a:p>
                  </a:txBody>
                  <a:tcPr marL="91427" marR="91427" marT="45711" marB="45711" anchor="ctr"/>
                </a:tc>
                <a:tc>
                  <a:txBody>
                    <a:bodyPr/>
                    <a:lstStyle/>
                    <a:p>
                      <a:pPr algn="l"/>
                      <a:r>
                        <a:rPr lang="en-US" sz="2400" dirty="0"/>
                        <a:t>Transplant Allo HCT/Donor</a:t>
                      </a:r>
                    </a:p>
                  </a:txBody>
                  <a:tcPr marL="91427" marR="91427" marT="45711" marB="45711" anchor="ctr"/>
                </a:tc>
                <a:tc>
                  <a:txBody>
                    <a:bodyPr/>
                    <a:lstStyle/>
                    <a:p>
                      <a:pPr algn="ctr"/>
                      <a:r>
                        <a:rPr lang="en-US" sz="2400" dirty="0"/>
                        <a:t>5244</a:t>
                      </a:r>
                    </a:p>
                  </a:txBody>
                  <a:tcPr marL="91427" marR="91427" marT="45711" marB="45711" anchor="ctr"/>
                </a:tc>
                <a:tc>
                  <a:txBody>
                    <a:bodyPr/>
                    <a:lstStyle/>
                    <a:p>
                      <a:pPr algn="r"/>
                      <a:r>
                        <a:rPr lang="en-US" sz="2400" dirty="0"/>
                        <a:t>$41,026.98</a:t>
                      </a:r>
                    </a:p>
                  </a:txBody>
                  <a:tcPr marL="91427" marR="91427" marT="45711" marB="45711" anchor="ctr"/>
                </a:tc>
                <a:extLst>
                  <a:ext uri="{0D108BD9-81ED-4DB2-BD59-A6C34878D82A}">
                    <a16:rowId xmlns:a16="http://schemas.microsoft.com/office/drawing/2014/main" val="10001"/>
                  </a:ext>
                </a:extLst>
              </a:tr>
              <a:tr h="5291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mn-lt"/>
                        </a:rPr>
                        <a:t>38241</a:t>
                      </a:r>
                    </a:p>
                  </a:txBody>
                  <a:tcPr marL="91427" marR="91427" marT="45711" marB="45711" anchor="ctr"/>
                </a:tc>
                <a:tc>
                  <a:txBody>
                    <a:bodyPr/>
                    <a:lstStyle/>
                    <a:p>
                      <a:pPr algn="l"/>
                      <a:r>
                        <a:rPr lang="en-US" sz="2400" dirty="0"/>
                        <a:t>Transplant Autol HCT/Donor</a:t>
                      </a:r>
                    </a:p>
                  </a:txBody>
                  <a:tcPr marL="91427" marR="91427" marT="45711" marB="45711" anchor="ctr"/>
                </a:tc>
                <a:tc>
                  <a:txBody>
                    <a:bodyPr/>
                    <a:lstStyle/>
                    <a:p>
                      <a:pPr algn="ctr"/>
                      <a:r>
                        <a:rPr lang="en-US" sz="2400" dirty="0"/>
                        <a:t>5242</a:t>
                      </a:r>
                    </a:p>
                  </a:txBody>
                  <a:tcPr marL="91427" marR="91427" marT="45711" marB="45711" anchor="ctr"/>
                </a:tc>
                <a:tc>
                  <a:txBody>
                    <a:bodyPr/>
                    <a:lstStyle/>
                    <a:p>
                      <a:pPr algn="r"/>
                      <a:r>
                        <a:rPr lang="en-US" sz="2400" dirty="0"/>
                        <a:t>$1,393.02</a:t>
                      </a:r>
                    </a:p>
                  </a:txBody>
                  <a:tcPr marL="91427" marR="91427" marT="45711" marB="45711" anchor="ctr"/>
                </a:tc>
                <a:extLst>
                  <a:ext uri="{0D108BD9-81ED-4DB2-BD59-A6C34878D82A}">
                    <a16:rowId xmlns:a16="http://schemas.microsoft.com/office/drawing/2014/main" val="10002"/>
                  </a:ext>
                </a:extLst>
              </a:tr>
            </a:tbl>
          </a:graphicData>
        </a:graphic>
      </p:graphicFrame>
      <p:sp>
        <p:nvSpPr>
          <p:cNvPr id="48154" name="TextBox 2">
            <a:extLst>
              <a:ext uri="{FF2B5EF4-FFF2-40B4-BE49-F238E27FC236}">
                <a16:creationId xmlns:a16="http://schemas.microsoft.com/office/drawing/2014/main" id="{EBA4C567-9698-EA97-80CC-E32F0F7324B6}"/>
              </a:ext>
            </a:extLst>
          </p:cNvPr>
          <p:cNvSpPr txBox="1">
            <a:spLocks noChangeArrowheads="1"/>
          </p:cNvSpPr>
          <p:nvPr/>
        </p:nvSpPr>
        <p:spPr bwMode="auto">
          <a:xfrm>
            <a:off x="8637588" y="5770563"/>
            <a:ext cx="2773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 July 2022 Addendum B</a:t>
            </a:r>
          </a:p>
        </p:txBody>
      </p:sp>
      <p:sp>
        <p:nvSpPr>
          <p:cNvPr id="48155" name="TextBox 3">
            <a:extLst>
              <a:ext uri="{FF2B5EF4-FFF2-40B4-BE49-F238E27FC236}">
                <a16:creationId xmlns:a16="http://schemas.microsoft.com/office/drawing/2014/main" id="{73B2381C-67B1-A118-2CF5-132147A96D89}"/>
              </a:ext>
            </a:extLst>
          </p:cNvPr>
          <p:cNvSpPr txBox="1">
            <a:spLocks noChangeArrowheads="1"/>
          </p:cNvSpPr>
          <p:nvPr/>
        </p:nvSpPr>
        <p:spPr bwMode="auto">
          <a:xfrm>
            <a:off x="1085850" y="3319463"/>
            <a:ext cx="4537075"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dirty="0"/>
              <a:t>Allogeneic = Stem cells collected from a donor</a:t>
            </a:r>
          </a:p>
          <a:p>
            <a:r>
              <a:rPr lang="en-US" altLang="en-US" dirty="0"/>
              <a:t>Autologous = Uses one’s own stem cells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3EB1-BF59-E928-AE58-D98D8FF6B344}"/>
              </a:ext>
            </a:extLst>
          </p:cNvPr>
          <p:cNvSpPr>
            <a:spLocks noGrp="1"/>
          </p:cNvSpPr>
          <p:nvPr>
            <p:ph type="title"/>
          </p:nvPr>
        </p:nvSpPr>
        <p:spPr>
          <a:xfrm>
            <a:off x="800100" y="717550"/>
            <a:ext cx="8253413" cy="695325"/>
          </a:xfrm>
        </p:spPr>
        <p:txBody>
          <a:bodyPr/>
          <a:lstStyle/>
          <a:p>
            <a:pPr>
              <a:defRPr/>
            </a:pPr>
            <a:r>
              <a:rPr lang="en-US" sz="2600" dirty="0">
                <a:latin typeface="+mn-lt"/>
              </a:rPr>
              <a:t>Allogeneic Bone Marrow Transplant</a:t>
            </a:r>
          </a:p>
        </p:txBody>
      </p:sp>
      <p:pic>
        <p:nvPicPr>
          <p:cNvPr id="6" name="Graphic 5" descr="User with solid fill">
            <a:extLst>
              <a:ext uri="{FF2B5EF4-FFF2-40B4-BE49-F238E27FC236}">
                <a16:creationId xmlns:a16="http://schemas.microsoft.com/office/drawing/2014/main" id="{18AB38F3-8D97-B525-F24A-E69ABBBFAD9A}"/>
              </a:ext>
            </a:extLst>
          </p:cNvPr>
          <p:cNvPicPr>
            <a:picLocks noChangeAspect="1"/>
          </p:cNvPicPr>
          <p:nvPr/>
        </p:nvPicPr>
        <p:blipFill>
          <a:blip r:embed="rId3"/>
          <a:stretch>
            <a:fillRect/>
          </a:stretch>
        </p:blipFill>
        <p:spPr>
          <a:xfrm>
            <a:off x="2460625" y="2116138"/>
            <a:ext cx="855663" cy="855662"/>
          </a:xfrm>
          <a:prstGeom prst="rect">
            <a:avLst/>
          </a:prstGeom>
        </p:spPr>
      </p:pic>
      <p:pic>
        <p:nvPicPr>
          <p:cNvPr id="7" name="Graphic 6" descr="User outline">
            <a:extLst>
              <a:ext uri="{FF2B5EF4-FFF2-40B4-BE49-F238E27FC236}">
                <a16:creationId xmlns:a16="http://schemas.microsoft.com/office/drawing/2014/main" id="{FB842545-7F3A-C034-7DDB-E53CB8DA2E94}"/>
              </a:ext>
            </a:extLst>
          </p:cNvPr>
          <p:cNvPicPr>
            <a:picLocks noChangeAspect="1"/>
          </p:cNvPicPr>
          <p:nvPr/>
        </p:nvPicPr>
        <p:blipFill>
          <a:blip r:embed="rId4"/>
          <a:stretch>
            <a:fillRect/>
          </a:stretch>
        </p:blipFill>
        <p:spPr>
          <a:xfrm>
            <a:off x="5524500" y="4716463"/>
            <a:ext cx="1336675" cy="1338262"/>
          </a:xfrm>
          <a:prstGeom prst="rect">
            <a:avLst/>
          </a:prstGeom>
        </p:spPr>
      </p:pic>
      <p:pic>
        <p:nvPicPr>
          <p:cNvPr id="8" name="Graphic 7" descr="User with solid fill">
            <a:extLst>
              <a:ext uri="{FF2B5EF4-FFF2-40B4-BE49-F238E27FC236}">
                <a16:creationId xmlns:a16="http://schemas.microsoft.com/office/drawing/2014/main" id="{52AFB160-617D-2B78-8D30-D1F9638513D0}"/>
              </a:ext>
            </a:extLst>
          </p:cNvPr>
          <p:cNvPicPr>
            <a:picLocks noChangeAspect="1"/>
          </p:cNvPicPr>
          <p:nvPr/>
        </p:nvPicPr>
        <p:blipFill>
          <a:blip r:embed="rId5"/>
          <a:stretch>
            <a:fillRect/>
          </a:stretch>
        </p:blipFill>
        <p:spPr>
          <a:xfrm>
            <a:off x="7505700" y="2703513"/>
            <a:ext cx="825500" cy="827087"/>
          </a:xfrm>
          <a:prstGeom prst="rect">
            <a:avLst/>
          </a:prstGeom>
        </p:spPr>
      </p:pic>
      <p:sp>
        <p:nvSpPr>
          <p:cNvPr id="11" name="Rectangle: Rounded Corners 10">
            <a:extLst>
              <a:ext uri="{FF2B5EF4-FFF2-40B4-BE49-F238E27FC236}">
                <a16:creationId xmlns:a16="http://schemas.microsoft.com/office/drawing/2014/main" id="{2C6E6F7F-57D7-186C-3500-E968D4D43446}"/>
              </a:ext>
            </a:extLst>
          </p:cNvPr>
          <p:cNvSpPr/>
          <p:nvPr/>
        </p:nvSpPr>
        <p:spPr>
          <a:xfrm>
            <a:off x="2508250" y="2063750"/>
            <a:ext cx="2084388" cy="14747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 name="Graphic 11" descr="User with solid fill">
            <a:extLst>
              <a:ext uri="{FF2B5EF4-FFF2-40B4-BE49-F238E27FC236}">
                <a16:creationId xmlns:a16="http://schemas.microsoft.com/office/drawing/2014/main" id="{1C4FA191-BD21-876B-86B9-E7BF8205ED1D}"/>
              </a:ext>
            </a:extLst>
          </p:cNvPr>
          <p:cNvPicPr>
            <a:picLocks noChangeAspect="1"/>
          </p:cNvPicPr>
          <p:nvPr/>
        </p:nvPicPr>
        <p:blipFill>
          <a:blip r:embed="rId3"/>
          <a:stretch>
            <a:fillRect/>
          </a:stretch>
        </p:blipFill>
        <p:spPr>
          <a:xfrm>
            <a:off x="2870200" y="2600325"/>
            <a:ext cx="855663" cy="855663"/>
          </a:xfrm>
          <a:prstGeom prst="rect">
            <a:avLst/>
          </a:prstGeom>
        </p:spPr>
      </p:pic>
      <p:pic>
        <p:nvPicPr>
          <p:cNvPr id="13" name="Graphic 12" descr="User with solid fill">
            <a:extLst>
              <a:ext uri="{FF2B5EF4-FFF2-40B4-BE49-F238E27FC236}">
                <a16:creationId xmlns:a16="http://schemas.microsoft.com/office/drawing/2014/main" id="{063B3DEC-08A2-2542-BEE1-0C16B0FA7C4F}"/>
              </a:ext>
            </a:extLst>
          </p:cNvPr>
          <p:cNvPicPr>
            <a:picLocks noChangeAspect="1"/>
          </p:cNvPicPr>
          <p:nvPr/>
        </p:nvPicPr>
        <p:blipFill>
          <a:blip r:embed="rId3"/>
          <a:stretch>
            <a:fillRect/>
          </a:stretch>
        </p:blipFill>
        <p:spPr>
          <a:xfrm>
            <a:off x="3703638" y="2565400"/>
            <a:ext cx="855662" cy="855663"/>
          </a:xfrm>
          <a:prstGeom prst="rect">
            <a:avLst/>
          </a:prstGeom>
        </p:spPr>
      </p:pic>
      <p:pic>
        <p:nvPicPr>
          <p:cNvPr id="14" name="Graphic 13" descr="User with solid fill">
            <a:extLst>
              <a:ext uri="{FF2B5EF4-FFF2-40B4-BE49-F238E27FC236}">
                <a16:creationId xmlns:a16="http://schemas.microsoft.com/office/drawing/2014/main" id="{4FD4D03C-566C-39C5-B70E-E172EA76EB3F}"/>
              </a:ext>
            </a:extLst>
          </p:cNvPr>
          <p:cNvPicPr>
            <a:picLocks noChangeAspect="1"/>
          </p:cNvPicPr>
          <p:nvPr/>
        </p:nvPicPr>
        <p:blipFill>
          <a:blip r:embed="rId3"/>
          <a:stretch>
            <a:fillRect/>
          </a:stretch>
        </p:blipFill>
        <p:spPr>
          <a:xfrm>
            <a:off x="3359150" y="2019300"/>
            <a:ext cx="855663" cy="855663"/>
          </a:xfrm>
          <a:prstGeom prst="rect">
            <a:avLst/>
          </a:prstGeom>
        </p:spPr>
      </p:pic>
      <p:sp>
        <p:nvSpPr>
          <p:cNvPr id="16" name="TextBox 15">
            <a:extLst>
              <a:ext uri="{FF2B5EF4-FFF2-40B4-BE49-F238E27FC236}">
                <a16:creationId xmlns:a16="http://schemas.microsoft.com/office/drawing/2014/main" id="{766B0082-660E-61DC-454F-FEB83C09A291}"/>
              </a:ext>
            </a:extLst>
          </p:cNvPr>
          <p:cNvSpPr txBox="1"/>
          <p:nvPr/>
        </p:nvSpPr>
        <p:spPr>
          <a:xfrm>
            <a:off x="2508250" y="1601788"/>
            <a:ext cx="2084388" cy="368300"/>
          </a:xfrm>
          <a:prstGeom prst="rect">
            <a:avLst/>
          </a:prstGeom>
          <a:solidFill>
            <a:schemeClr val="accent4">
              <a:lumMod val="20000"/>
              <a:lumOff val="80000"/>
            </a:schemeClr>
          </a:solidFill>
          <a:ln>
            <a:solidFill>
              <a:schemeClr val="tx1"/>
            </a:solidFill>
          </a:ln>
        </p:spPr>
        <p:txBody>
          <a:bodyPr>
            <a:spAutoFit/>
          </a:bodyPr>
          <a:lstStyle/>
          <a:p>
            <a:pPr algn="ctr">
              <a:defRPr/>
            </a:pPr>
            <a:r>
              <a:rPr lang="en-US" b="1" dirty="0"/>
              <a:t>Local Donors</a:t>
            </a:r>
          </a:p>
        </p:txBody>
      </p:sp>
      <p:sp>
        <p:nvSpPr>
          <p:cNvPr id="17" name="TextBox 16">
            <a:extLst>
              <a:ext uri="{FF2B5EF4-FFF2-40B4-BE49-F238E27FC236}">
                <a16:creationId xmlns:a16="http://schemas.microsoft.com/office/drawing/2014/main" id="{7F10AB97-1888-D67C-FAF8-641E322F07FF}"/>
              </a:ext>
            </a:extLst>
          </p:cNvPr>
          <p:cNvSpPr txBox="1"/>
          <p:nvPr/>
        </p:nvSpPr>
        <p:spPr>
          <a:xfrm>
            <a:off x="7493000" y="1601788"/>
            <a:ext cx="2200275" cy="368300"/>
          </a:xfrm>
          <a:prstGeom prst="rect">
            <a:avLst/>
          </a:prstGeom>
          <a:solidFill>
            <a:schemeClr val="accent5">
              <a:lumMod val="20000"/>
              <a:lumOff val="80000"/>
            </a:schemeClr>
          </a:solidFill>
          <a:ln>
            <a:solidFill>
              <a:schemeClr val="tx1"/>
            </a:solidFill>
          </a:ln>
        </p:spPr>
        <p:txBody>
          <a:bodyPr>
            <a:spAutoFit/>
          </a:bodyPr>
          <a:lstStyle/>
          <a:p>
            <a:pPr algn="ctr">
              <a:defRPr/>
            </a:pPr>
            <a:r>
              <a:rPr lang="en-US" b="1" dirty="0"/>
              <a:t>Unknown Donors</a:t>
            </a:r>
          </a:p>
        </p:txBody>
      </p:sp>
      <p:pic>
        <p:nvPicPr>
          <p:cNvPr id="18" name="Picture 17">
            <a:extLst>
              <a:ext uri="{FF2B5EF4-FFF2-40B4-BE49-F238E27FC236}">
                <a16:creationId xmlns:a16="http://schemas.microsoft.com/office/drawing/2014/main" id="{1A630E00-7619-F9D3-D392-0BDE305B3C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8375" y="2149475"/>
            <a:ext cx="20828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Rounded Corners 18">
            <a:extLst>
              <a:ext uri="{FF2B5EF4-FFF2-40B4-BE49-F238E27FC236}">
                <a16:creationId xmlns:a16="http://schemas.microsoft.com/office/drawing/2014/main" id="{CD532D28-8490-D292-00C8-258B4DB779B7}"/>
              </a:ext>
            </a:extLst>
          </p:cNvPr>
          <p:cNvSpPr/>
          <p:nvPr/>
        </p:nvSpPr>
        <p:spPr>
          <a:xfrm>
            <a:off x="7493000" y="2063750"/>
            <a:ext cx="2200275" cy="14747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Graphic 19" descr="User with solid fill">
            <a:extLst>
              <a:ext uri="{FF2B5EF4-FFF2-40B4-BE49-F238E27FC236}">
                <a16:creationId xmlns:a16="http://schemas.microsoft.com/office/drawing/2014/main" id="{3C9BC56C-F04C-AF13-C23A-6CC6963952B1}"/>
              </a:ext>
            </a:extLst>
          </p:cNvPr>
          <p:cNvPicPr>
            <a:picLocks noChangeAspect="1"/>
          </p:cNvPicPr>
          <p:nvPr/>
        </p:nvPicPr>
        <p:blipFill>
          <a:blip r:embed="rId5"/>
          <a:stretch>
            <a:fillRect/>
          </a:stretch>
        </p:blipFill>
        <p:spPr>
          <a:xfrm>
            <a:off x="8204200" y="2695575"/>
            <a:ext cx="827088" cy="827088"/>
          </a:xfrm>
          <a:prstGeom prst="rect">
            <a:avLst/>
          </a:prstGeom>
        </p:spPr>
      </p:pic>
      <p:pic>
        <p:nvPicPr>
          <p:cNvPr id="21" name="Graphic 20" descr="User with solid fill">
            <a:extLst>
              <a:ext uri="{FF2B5EF4-FFF2-40B4-BE49-F238E27FC236}">
                <a16:creationId xmlns:a16="http://schemas.microsoft.com/office/drawing/2014/main" id="{AF205B68-D95B-37AB-205B-DFE7E9EB4422}"/>
              </a:ext>
            </a:extLst>
          </p:cNvPr>
          <p:cNvPicPr>
            <a:picLocks noChangeAspect="1"/>
          </p:cNvPicPr>
          <p:nvPr/>
        </p:nvPicPr>
        <p:blipFill>
          <a:blip r:embed="rId5"/>
          <a:stretch>
            <a:fillRect/>
          </a:stretch>
        </p:blipFill>
        <p:spPr>
          <a:xfrm>
            <a:off x="8159750" y="2011363"/>
            <a:ext cx="827088" cy="825500"/>
          </a:xfrm>
          <a:prstGeom prst="rect">
            <a:avLst/>
          </a:prstGeom>
        </p:spPr>
      </p:pic>
      <p:pic>
        <p:nvPicPr>
          <p:cNvPr id="22" name="Graphic 21" descr="User with solid fill">
            <a:extLst>
              <a:ext uri="{FF2B5EF4-FFF2-40B4-BE49-F238E27FC236}">
                <a16:creationId xmlns:a16="http://schemas.microsoft.com/office/drawing/2014/main" id="{F4804246-9A29-CB4B-0CE0-E95720768257}"/>
              </a:ext>
            </a:extLst>
          </p:cNvPr>
          <p:cNvPicPr>
            <a:picLocks noChangeAspect="1"/>
          </p:cNvPicPr>
          <p:nvPr/>
        </p:nvPicPr>
        <p:blipFill>
          <a:blip r:embed="rId5"/>
          <a:stretch>
            <a:fillRect/>
          </a:stretch>
        </p:blipFill>
        <p:spPr>
          <a:xfrm>
            <a:off x="7575550" y="2033588"/>
            <a:ext cx="825500" cy="825500"/>
          </a:xfrm>
          <a:prstGeom prst="rect">
            <a:avLst/>
          </a:prstGeom>
        </p:spPr>
      </p:pic>
      <p:pic>
        <p:nvPicPr>
          <p:cNvPr id="23" name="Graphic 22" descr="User with solid fill">
            <a:extLst>
              <a:ext uri="{FF2B5EF4-FFF2-40B4-BE49-F238E27FC236}">
                <a16:creationId xmlns:a16="http://schemas.microsoft.com/office/drawing/2014/main" id="{FB03E1D8-9E8B-1E03-B820-4E1F5ED68AFE}"/>
              </a:ext>
            </a:extLst>
          </p:cNvPr>
          <p:cNvPicPr>
            <a:picLocks noChangeAspect="1"/>
          </p:cNvPicPr>
          <p:nvPr/>
        </p:nvPicPr>
        <p:blipFill>
          <a:blip r:embed="rId5"/>
          <a:stretch>
            <a:fillRect/>
          </a:stretch>
        </p:blipFill>
        <p:spPr>
          <a:xfrm>
            <a:off x="8848725" y="2678113"/>
            <a:ext cx="825500" cy="825500"/>
          </a:xfrm>
          <a:prstGeom prst="rect">
            <a:avLst/>
          </a:prstGeom>
        </p:spPr>
      </p:pic>
      <p:pic>
        <p:nvPicPr>
          <p:cNvPr id="24" name="Graphic 23" descr="User with solid fill">
            <a:extLst>
              <a:ext uri="{FF2B5EF4-FFF2-40B4-BE49-F238E27FC236}">
                <a16:creationId xmlns:a16="http://schemas.microsoft.com/office/drawing/2014/main" id="{1E8D659E-7021-99D5-0437-55E88C2E1E70}"/>
              </a:ext>
            </a:extLst>
          </p:cNvPr>
          <p:cNvPicPr>
            <a:picLocks noChangeAspect="1"/>
          </p:cNvPicPr>
          <p:nvPr/>
        </p:nvPicPr>
        <p:blipFill>
          <a:blip r:embed="rId5"/>
          <a:stretch>
            <a:fillRect/>
          </a:stretch>
        </p:blipFill>
        <p:spPr>
          <a:xfrm>
            <a:off x="8864600" y="1987550"/>
            <a:ext cx="825500" cy="825500"/>
          </a:xfrm>
          <a:prstGeom prst="rect">
            <a:avLst/>
          </a:prstGeom>
        </p:spPr>
      </p:pic>
      <p:sp>
        <p:nvSpPr>
          <p:cNvPr id="25" name="TextBox 24">
            <a:extLst>
              <a:ext uri="{FF2B5EF4-FFF2-40B4-BE49-F238E27FC236}">
                <a16:creationId xmlns:a16="http://schemas.microsoft.com/office/drawing/2014/main" id="{85936954-A984-E499-E64F-F528279D48DF}"/>
              </a:ext>
            </a:extLst>
          </p:cNvPr>
          <p:cNvSpPr txBox="1"/>
          <p:nvPr/>
        </p:nvSpPr>
        <p:spPr>
          <a:xfrm>
            <a:off x="5041900" y="6070600"/>
            <a:ext cx="2279650" cy="369888"/>
          </a:xfrm>
          <a:prstGeom prst="rect">
            <a:avLst/>
          </a:prstGeom>
          <a:solidFill>
            <a:schemeClr val="accent4">
              <a:lumMod val="20000"/>
              <a:lumOff val="80000"/>
            </a:schemeClr>
          </a:solidFill>
          <a:ln>
            <a:solidFill>
              <a:schemeClr val="tx1"/>
            </a:solidFill>
          </a:ln>
        </p:spPr>
        <p:txBody>
          <a:bodyPr>
            <a:spAutoFit/>
          </a:bodyPr>
          <a:lstStyle/>
          <a:p>
            <a:pPr algn="ctr">
              <a:defRPr/>
            </a:pPr>
            <a:r>
              <a:rPr lang="en-US" b="1" dirty="0"/>
              <a:t>Transplant Recipient</a:t>
            </a:r>
          </a:p>
        </p:txBody>
      </p:sp>
      <p:sp>
        <p:nvSpPr>
          <p:cNvPr id="26" name="TextBox 25">
            <a:extLst>
              <a:ext uri="{FF2B5EF4-FFF2-40B4-BE49-F238E27FC236}">
                <a16:creationId xmlns:a16="http://schemas.microsoft.com/office/drawing/2014/main" id="{A5148795-BCC0-469F-53B7-7709F99FF143}"/>
              </a:ext>
            </a:extLst>
          </p:cNvPr>
          <p:cNvSpPr txBox="1">
            <a:spLocks noChangeArrowheads="1"/>
          </p:cNvSpPr>
          <p:nvPr/>
        </p:nvSpPr>
        <p:spPr bwMode="auto">
          <a:xfrm>
            <a:off x="5524500" y="2362200"/>
            <a:ext cx="7762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200" b="1" dirty="0"/>
              <a:t>OR</a:t>
            </a:r>
            <a:endParaRPr lang="en-US" altLang="en-US" b="1" dirty="0"/>
          </a:p>
        </p:txBody>
      </p:sp>
      <p:sp>
        <p:nvSpPr>
          <p:cNvPr id="50197" name="AutoShape 2" descr="logo full">
            <a:extLst>
              <a:ext uri="{FF2B5EF4-FFF2-40B4-BE49-F238E27FC236}">
                <a16:creationId xmlns:a16="http://schemas.microsoft.com/office/drawing/2014/main" id="{8B01F99B-7571-E8DE-8CBF-16911CB2AB08}"/>
              </a:ext>
            </a:extLst>
          </p:cNvPr>
          <p:cNvSpPr>
            <a:spLocks noChangeAspect="1" noChangeArrowheads="1"/>
          </p:cNvSpPr>
          <p:nvPr/>
        </p:nvSpPr>
        <p:spPr bwMode="auto">
          <a:xfrm>
            <a:off x="5943600" y="3276600"/>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dirty="0"/>
          </a:p>
        </p:txBody>
      </p:sp>
      <p:cxnSp>
        <p:nvCxnSpPr>
          <p:cNvPr id="42" name="Connector: Elbow 41">
            <a:extLst>
              <a:ext uri="{FF2B5EF4-FFF2-40B4-BE49-F238E27FC236}">
                <a16:creationId xmlns:a16="http://schemas.microsoft.com/office/drawing/2014/main" id="{0A67234A-A417-BD2B-5551-C83D94DB1A90}"/>
              </a:ext>
            </a:extLst>
          </p:cNvPr>
          <p:cNvCxnSpPr>
            <a:stCxn id="11" idx="2"/>
            <a:endCxn id="7" idx="1"/>
          </p:cNvCxnSpPr>
          <p:nvPr/>
        </p:nvCxnSpPr>
        <p:spPr>
          <a:xfrm rot="16200000" flipH="1">
            <a:off x="3613944" y="3474244"/>
            <a:ext cx="1846262" cy="1974850"/>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5C449F36-9AE1-115B-39B6-E9E792120769}"/>
              </a:ext>
            </a:extLst>
          </p:cNvPr>
          <p:cNvCxnSpPr>
            <a:stCxn id="20" idx="2"/>
          </p:cNvCxnSpPr>
          <p:nvPr/>
        </p:nvCxnSpPr>
        <p:spPr>
          <a:xfrm rot="5400000">
            <a:off x="6729413" y="3495675"/>
            <a:ext cx="1862137" cy="1916113"/>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nodeType="afterGroup">
                            <p:stCondLst>
                              <p:cond delay="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nodeType="afterGroup">
                            <p:stCondLst>
                              <p:cond delay="1000"/>
                            </p:stCondLst>
                            <p:childTnLst>
                              <p:par>
                                <p:cTn id="61" presetID="10"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9" grpId="0" animBg="1"/>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10">
            <a:extLst>
              <a:ext uri="{FF2B5EF4-FFF2-40B4-BE49-F238E27FC236}">
                <a16:creationId xmlns:a16="http://schemas.microsoft.com/office/drawing/2014/main" id="{4866B006-2D9C-6CCA-021A-2D8194D55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58"/>
          <a:stretch>
            <a:fillRect/>
          </a:stretch>
        </p:blipFill>
        <p:spPr bwMode="auto">
          <a:xfrm>
            <a:off x="4062413" y="2509838"/>
            <a:ext cx="7336271" cy="236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1D338ACD-83CD-DD4C-90AF-168BF38950BD}"/>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WS D-6, Allogeneic Stem Cell Acquisition Costs</a:t>
            </a:r>
            <a:endParaRPr lang="en-US" altLang="en-US" sz="2400" dirty="0">
              <a:latin typeface="+mn-lt"/>
            </a:endParaRPr>
          </a:p>
        </p:txBody>
      </p:sp>
      <p:sp>
        <p:nvSpPr>
          <p:cNvPr id="6" name="TextBox 5">
            <a:extLst>
              <a:ext uri="{FF2B5EF4-FFF2-40B4-BE49-F238E27FC236}">
                <a16:creationId xmlns:a16="http://schemas.microsoft.com/office/drawing/2014/main" id="{AD63EF91-E8B0-9F51-D855-63C599452AD0}"/>
              </a:ext>
            </a:extLst>
          </p:cNvPr>
          <p:cNvSpPr txBox="1"/>
          <p:nvPr/>
        </p:nvSpPr>
        <p:spPr>
          <a:xfrm>
            <a:off x="522288" y="1320715"/>
            <a:ext cx="3238500" cy="5309530"/>
          </a:xfrm>
          <a:prstGeom prst="rect">
            <a:avLst/>
          </a:prstGeom>
          <a:noFill/>
        </p:spPr>
        <p:txBody>
          <a:bodyPr>
            <a:spAutoFit/>
          </a:bodyPr>
          <a:lstStyle/>
          <a:p>
            <a:pPr marL="285750" indent="-285750">
              <a:lnSpc>
                <a:spcPct val="110000"/>
              </a:lnSpc>
              <a:spcAft>
                <a:spcPts val="1000"/>
              </a:spcAft>
              <a:buFont typeface="Arial" panose="020B0604020202020204" pitchFamily="34" charset="0"/>
              <a:buChar char="•"/>
              <a:defRPr/>
            </a:pPr>
            <a:r>
              <a:rPr lang="en-US" dirty="0">
                <a:latin typeface="+mn-lt"/>
              </a:rPr>
              <a:t>Effective for cost reporting periods beginning on or after October 1, 2020</a:t>
            </a:r>
          </a:p>
          <a:p>
            <a:pPr marL="285750" indent="-285750">
              <a:lnSpc>
                <a:spcPct val="110000"/>
              </a:lnSpc>
              <a:spcAft>
                <a:spcPts val="1000"/>
              </a:spcAft>
              <a:buFont typeface="Arial" panose="020B0604020202020204" pitchFamily="34" charset="0"/>
              <a:buChar char="•"/>
              <a:defRPr/>
            </a:pPr>
            <a:r>
              <a:rPr lang="en-US" dirty="0"/>
              <a:t>Enter Live Donor hospital days/charges associated with the collection procedure</a:t>
            </a:r>
          </a:p>
          <a:p>
            <a:pPr marL="285750" indent="-285750">
              <a:lnSpc>
                <a:spcPct val="110000"/>
              </a:lnSpc>
              <a:spcAft>
                <a:spcPts val="600"/>
              </a:spcAft>
              <a:buFont typeface="Arial" panose="020B0604020202020204" pitchFamily="34" charset="0"/>
              <a:buChar char="•"/>
              <a:defRPr/>
            </a:pPr>
            <a:r>
              <a:rPr lang="en-US" dirty="0"/>
              <a:t>Preparation/processing of stem cells derived from:</a:t>
            </a:r>
          </a:p>
          <a:p>
            <a:pPr marL="742950" lvl="1" indent="-285750">
              <a:lnSpc>
                <a:spcPct val="110000"/>
              </a:lnSpc>
              <a:spcAft>
                <a:spcPts val="600"/>
              </a:spcAft>
              <a:buFont typeface="Arial" panose="020B0604020202020204" pitchFamily="34" charset="0"/>
              <a:buChar char="•"/>
              <a:defRPr/>
            </a:pPr>
            <a:r>
              <a:rPr lang="en-US" dirty="0"/>
              <a:t>Bone marrow</a:t>
            </a:r>
          </a:p>
          <a:p>
            <a:pPr marL="742950" lvl="1" indent="-285750">
              <a:lnSpc>
                <a:spcPct val="110000"/>
              </a:lnSpc>
              <a:spcAft>
                <a:spcPts val="600"/>
              </a:spcAft>
              <a:buFont typeface="Arial" panose="020B0604020202020204" pitchFamily="34" charset="0"/>
              <a:buChar char="•"/>
              <a:defRPr/>
            </a:pPr>
            <a:r>
              <a:rPr lang="en-US" dirty="0"/>
              <a:t>Peripheral blood stem cells</a:t>
            </a:r>
          </a:p>
          <a:p>
            <a:pPr marL="742950" lvl="1" indent="-285750">
              <a:lnSpc>
                <a:spcPct val="110000"/>
              </a:lnSpc>
              <a:spcAft>
                <a:spcPts val="600"/>
              </a:spcAft>
              <a:buFont typeface="Arial" panose="020B0604020202020204" pitchFamily="34" charset="0"/>
              <a:buChar char="•"/>
              <a:defRPr/>
            </a:pPr>
            <a:r>
              <a:rPr lang="en-US" dirty="0"/>
              <a:t>Cord blood</a:t>
            </a:r>
          </a:p>
          <a:p>
            <a:pPr marL="742950" lvl="1" indent="-285750">
              <a:lnSpc>
                <a:spcPct val="110000"/>
              </a:lnSpc>
              <a:spcAft>
                <a:spcPts val="600"/>
              </a:spcAft>
              <a:buFont typeface="Arial" panose="020B0604020202020204" pitchFamily="34" charset="0"/>
              <a:buChar char="•"/>
              <a:defRPr/>
            </a:pPr>
            <a:r>
              <a:rPr lang="en-US" dirty="0"/>
              <a:t>Excludes embryonic stem cells</a:t>
            </a:r>
            <a:endParaRPr lang="en-US" dirty="0">
              <a:latin typeface="+mn-lt"/>
            </a:endParaRPr>
          </a:p>
          <a:p>
            <a:pPr marL="285750" indent="-285750">
              <a:lnSpc>
                <a:spcPct val="120000"/>
              </a:lnSpc>
              <a:spcAft>
                <a:spcPts val="1000"/>
              </a:spcAft>
              <a:buFont typeface="Arial" panose="020B0604020202020204" pitchFamily="34" charset="0"/>
              <a:buChar char="•"/>
              <a:defRPr/>
            </a:pPr>
            <a:endParaRPr lang="en-US" dirty="0">
              <a:latin typeface="+mn-lt"/>
            </a:endParaRPr>
          </a:p>
        </p:txBody>
      </p:sp>
      <p:cxnSp>
        <p:nvCxnSpPr>
          <p:cNvPr id="7" name="Straight Connector 6">
            <a:extLst>
              <a:ext uri="{FF2B5EF4-FFF2-40B4-BE49-F238E27FC236}">
                <a16:creationId xmlns:a16="http://schemas.microsoft.com/office/drawing/2014/main" id="{C1BB5353-8936-900E-8658-CD8E023A4833}"/>
              </a:ext>
            </a:extLst>
          </p:cNvPr>
          <p:cNvCxnSpPr/>
          <p:nvPr/>
        </p:nvCxnSpPr>
        <p:spPr>
          <a:xfrm>
            <a:off x="3780612" y="1320715"/>
            <a:ext cx="0" cy="5095875"/>
          </a:xfrm>
          <a:prstGeom prst="line">
            <a:avLst/>
          </a:prstGeom>
          <a:ln w="28575">
            <a:solidFill>
              <a:srgbClr val="DB651B"/>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0EE9E1A5-49A0-FC7B-5AD0-F5EA42C34FD5}"/>
              </a:ext>
            </a:extLst>
          </p:cNvPr>
          <p:cNvSpPr/>
          <p:nvPr/>
        </p:nvSpPr>
        <p:spPr>
          <a:xfrm>
            <a:off x="6549214" y="3429000"/>
            <a:ext cx="889554" cy="1504950"/>
          </a:xfrm>
          <a:prstGeom prst="roundRect">
            <a:avLst/>
          </a:prstGeom>
          <a:noFill/>
          <a:ln w="28575">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grpId="1" nodeType="clickEffect">
                                  <p:stCondLst>
                                    <p:cond delay="0"/>
                                  </p:stCondLst>
                                  <p:childTnLst>
                                    <p:animMotion origin="layout" path="M 2.29167E-6 -2.22222E-6 L 0.21797 0.00278 " pathEditMode="relative" rAng="0" ptsTypes="AA">
                                      <p:cBhvr>
                                        <p:cTn id="11" dur="2000" fill="hold"/>
                                        <p:tgtEl>
                                          <p:spTgt spid="9"/>
                                        </p:tgtEl>
                                        <p:attrNameLst>
                                          <p:attrName>ppt_x</p:attrName>
                                          <p:attrName>ppt_y</p:attrName>
                                        </p:attrNameLst>
                                      </p:cBhvr>
                                      <p:rCtr x="10898"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BF193394-5973-C336-6C9A-31B47294B69B}"/>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WS D-6, Allogeneic Stem Cell Acquisition Costs</a:t>
            </a:r>
            <a:endParaRPr lang="en-US" altLang="en-US" sz="2400" dirty="0">
              <a:latin typeface="+mn-lt"/>
            </a:endParaRPr>
          </a:p>
        </p:txBody>
      </p:sp>
      <p:sp>
        <p:nvSpPr>
          <p:cNvPr id="6" name="TextBox 5">
            <a:extLst>
              <a:ext uri="{FF2B5EF4-FFF2-40B4-BE49-F238E27FC236}">
                <a16:creationId xmlns:a16="http://schemas.microsoft.com/office/drawing/2014/main" id="{05920A1F-B5FA-2E3B-0E80-8110B354C039}"/>
              </a:ext>
            </a:extLst>
          </p:cNvPr>
          <p:cNvSpPr txBox="1"/>
          <p:nvPr/>
        </p:nvSpPr>
        <p:spPr>
          <a:xfrm>
            <a:off x="550571" y="1431139"/>
            <a:ext cx="2447925" cy="4268989"/>
          </a:xfrm>
          <a:prstGeom prst="rect">
            <a:avLst/>
          </a:prstGeom>
          <a:noFill/>
        </p:spPr>
        <p:txBody>
          <a:bodyPr>
            <a:spAutoFit/>
          </a:bodyPr>
          <a:lstStyle/>
          <a:p>
            <a:pPr marL="285750" indent="-285750">
              <a:lnSpc>
                <a:spcPct val="110000"/>
              </a:lnSpc>
              <a:spcAft>
                <a:spcPts val="600"/>
              </a:spcAft>
              <a:buFont typeface="Arial" panose="020B0604020202020204" pitchFamily="34" charset="0"/>
              <a:buChar char="•"/>
              <a:defRPr/>
            </a:pPr>
            <a:r>
              <a:rPr lang="en-US" dirty="0"/>
              <a:t>Enter Live Donor hospital charges associated with the collection procedure</a:t>
            </a:r>
          </a:p>
          <a:p>
            <a:pPr marL="742950" lvl="1" indent="-285750">
              <a:lnSpc>
                <a:spcPct val="110000"/>
              </a:lnSpc>
              <a:spcAft>
                <a:spcPts val="600"/>
              </a:spcAft>
              <a:buFont typeface="Arial" panose="020B0604020202020204" pitchFamily="34" charset="0"/>
              <a:buChar char="•"/>
              <a:defRPr/>
            </a:pPr>
            <a:r>
              <a:rPr lang="en-US" dirty="0"/>
              <a:t>O/R and other ancillary services</a:t>
            </a:r>
          </a:p>
          <a:p>
            <a:pPr marL="742950" lvl="1" indent="-285750">
              <a:lnSpc>
                <a:spcPct val="110000"/>
              </a:lnSpc>
              <a:spcAft>
                <a:spcPts val="600"/>
              </a:spcAft>
              <a:buFont typeface="Arial" panose="020B0604020202020204" pitchFamily="34" charset="0"/>
              <a:buChar char="•"/>
              <a:defRPr/>
            </a:pPr>
            <a:r>
              <a:rPr lang="en-US" dirty="0"/>
              <a:t>Apheresis services</a:t>
            </a:r>
          </a:p>
          <a:p>
            <a:pPr marL="742950" lvl="1" indent="-285750">
              <a:lnSpc>
                <a:spcPct val="110000"/>
              </a:lnSpc>
              <a:spcAft>
                <a:spcPts val="600"/>
              </a:spcAft>
              <a:buFont typeface="Arial" panose="020B0604020202020204" pitchFamily="34" charset="0"/>
              <a:buChar char="•"/>
              <a:defRPr/>
            </a:pPr>
            <a:r>
              <a:rPr lang="en-US" dirty="0"/>
              <a:t>Post-operative/ post-procedure evaluation of donor</a:t>
            </a:r>
          </a:p>
        </p:txBody>
      </p:sp>
      <p:cxnSp>
        <p:nvCxnSpPr>
          <p:cNvPr id="7" name="Straight Connector 6">
            <a:extLst>
              <a:ext uri="{FF2B5EF4-FFF2-40B4-BE49-F238E27FC236}">
                <a16:creationId xmlns:a16="http://schemas.microsoft.com/office/drawing/2014/main" id="{F08470AF-C80E-E3FA-BEB7-304B8DD31FE3}"/>
              </a:ext>
            </a:extLst>
          </p:cNvPr>
          <p:cNvCxnSpPr/>
          <p:nvPr/>
        </p:nvCxnSpPr>
        <p:spPr>
          <a:xfrm>
            <a:off x="3292475" y="1355725"/>
            <a:ext cx="0" cy="5095875"/>
          </a:xfrm>
          <a:prstGeom prst="line">
            <a:avLst/>
          </a:prstGeom>
          <a:ln w="28575">
            <a:solidFill>
              <a:srgbClr val="DB651B"/>
            </a:solidFill>
            <a:prstDash val="sysDash"/>
          </a:ln>
        </p:spPr>
        <p:style>
          <a:lnRef idx="1">
            <a:schemeClr val="accent1"/>
          </a:lnRef>
          <a:fillRef idx="0">
            <a:schemeClr val="accent1"/>
          </a:fillRef>
          <a:effectRef idx="0">
            <a:schemeClr val="accent1"/>
          </a:effectRef>
          <a:fontRef idx="minor">
            <a:schemeClr val="tx1"/>
          </a:fontRef>
        </p:style>
      </p:cxnSp>
      <p:pic>
        <p:nvPicPr>
          <p:cNvPr id="56325" name="Picture 2">
            <a:extLst>
              <a:ext uri="{FF2B5EF4-FFF2-40B4-BE49-F238E27FC236}">
                <a16:creationId xmlns:a16="http://schemas.microsoft.com/office/drawing/2014/main" id="{FDE94318-3DB7-5839-56F1-D15E0D61E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37" r="871"/>
          <a:stretch>
            <a:fillRect/>
          </a:stretch>
        </p:blipFill>
        <p:spPr bwMode="auto">
          <a:xfrm>
            <a:off x="3515112" y="1914370"/>
            <a:ext cx="8009355" cy="266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398690A9-5DFB-67CF-FFB0-56912F4E1DC3}"/>
              </a:ext>
            </a:extLst>
          </p:cNvPr>
          <p:cNvSpPr/>
          <p:nvPr/>
        </p:nvSpPr>
        <p:spPr>
          <a:xfrm>
            <a:off x="7519789" y="2988527"/>
            <a:ext cx="2144713" cy="1596560"/>
          </a:xfrm>
          <a:prstGeom prst="roundRect">
            <a:avLst/>
          </a:prstGeom>
          <a:noFill/>
          <a:ln w="28575">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18C4D4B8-E731-8562-EE0F-C7D383539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201738"/>
            <a:ext cx="103711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1E800387-8D91-75F5-FC0F-D0E524C994F9}"/>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WS D-6, Allogeneic Stem Cell Acquisition Costs</a:t>
            </a:r>
            <a:endParaRPr lang="en-US" altLang="en-US" sz="2400" dirty="0">
              <a:latin typeface="+mn-lt"/>
            </a:endParaRPr>
          </a:p>
        </p:txBody>
      </p:sp>
      <p:sp>
        <p:nvSpPr>
          <p:cNvPr id="8" name="Speech Bubble: Rectangle 7">
            <a:extLst>
              <a:ext uri="{FF2B5EF4-FFF2-40B4-BE49-F238E27FC236}">
                <a16:creationId xmlns:a16="http://schemas.microsoft.com/office/drawing/2014/main" id="{425CF1B1-7C02-F821-A842-461F4C95F37F}"/>
              </a:ext>
            </a:extLst>
          </p:cNvPr>
          <p:cNvSpPr/>
          <p:nvPr/>
        </p:nvSpPr>
        <p:spPr>
          <a:xfrm>
            <a:off x="6208713" y="2035175"/>
            <a:ext cx="1755775" cy="1141413"/>
          </a:xfrm>
          <a:prstGeom prst="wedgeRectCallout">
            <a:avLst>
              <a:gd name="adj1" fmla="val 65638"/>
              <a:gd name="adj2" fmla="val -20833"/>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Direct costs are apportioned based on Line 7 total transplants</a:t>
            </a:r>
          </a:p>
        </p:txBody>
      </p:sp>
      <p:sp>
        <p:nvSpPr>
          <p:cNvPr id="11" name="Rectangle: Rounded Corners 10">
            <a:extLst>
              <a:ext uri="{FF2B5EF4-FFF2-40B4-BE49-F238E27FC236}">
                <a16:creationId xmlns:a16="http://schemas.microsoft.com/office/drawing/2014/main" id="{4B1A2B67-01B5-583E-E4DE-BF5AC1B49796}"/>
              </a:ext>
            </a:extLst>
          </p:cNvPr>
          <p:cNvSpPr/>
          <p:nvPr/>
        </p:nvSpPr>
        <p:spPr>
          <a:xfrm>
            <a:off x="6980238" y="4283075"/>
            <a:ext cx="2578100" cy="390525"/>
          </a:xfrm>
          <a:prstGeom prst="roundRect">
            <a:avLst/>
          </a:prstGeom>
          <a:noFill/>
          <a:ln w="28575">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Rounded Corners 11">
            <a:extLst>
              <a:ext uri="{FF2B5EF4-FFF2-40B4-BE49-F238E27FC236}">
                <a16:creationId xmlns:a16="http://schemas.microsoft.com/office/drawing/2014/main" id="{23E7E443-D1E4-DE7A-CB3D-DE512C16362A}"/>
              </a:ext>
            </a:extLst>
          </p:cNvPr>
          <p:cNvSpPr/>
          <p:nvPr/>
        </p:nvSpPr>
        <p:spPr>
          <a:xfrm>
            <a:off x="9558338" y="5265738"/>
            <a:ext cx="1233487" cy="519112"/>
          </a:xfrm>
          <a:prstGeom prst="roundRect">
            <a:avLst/>
          </a:prstGeom>
          <a:noFill/>
          <a:ln w="28575">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Rounded Corners 13">
            <a:extLst>
              <a:ext uri="{FF2B5EF4-FFF2-40B4-BE49-F238E27FC236}">
                <a16:creationId xmlns:a16="http://schemas.microsoft.com/office/drawing/2014/main" id="{420B6097-4676-64D2-E628-6A78785FE687}"/>
              </a:ext>
            </a:extLst>
          </p:cNvPr>
          <p:cNvSpPr/>
          <p:nvPr/>
        </p:nvSpPr>
        <p:spPr>
          <a:xfrm>
            <a:off x="6980238" y="4887913"/>
            <a:ext cx="2578100" cy="180975"/>
          </a:xfrm>
          <a:prstGeom prst="roundRect">
            <a:avLst/>
          </a:prstGeom>
          <a:noFill/>
          <a:ln w="28575">
            <a:solidFill>
              <a:srgbClr val="0042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grpId="0" nodeType="clickEffect">
                                  <p:stCondLst>
                                    <p:cond delay="0"/>
                                  </p:stCondLst>
                                  <p:childTnLst>
                                    <p:animMotion origin="layout" path="M -2.08333E-6 4.07407E-6 L -0.00169 0.14861 " pathEditMode="relative" rAng="0" ptsTypes="AA">
                                      <p:cBhvr>
                                        <p:cTn id="11" dur="2000" fill="hold"/>
                                        <p:tgtEl>
                                          <p:spTgt spid="8"/>
                                        </p:tgtEl>
                                        <p:attrNameLst>
                                          <p:attrName>ppt_x</p:attrName>
                                          <p:attrName>ppt_y</p:attrName>
                                        </p:attrNameLst>
                                      </p:cBhvr>
                                      <p:rCtr x="-91" y="7431"/>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1" grpId="0" animBg="1"/>
      <p:bldP spid="11" grpId="1" animBg="1"/>
      <p:bldP spid="12" grpId="0" animBg="1"/>
      <p:bldP spid="12" grpId="1"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D9EB-EE1B-9459-E726-D0A5AEB7762C}"/>
              </a:ext>
            </a:extLst>
          </p:cNvPr>
          <p:cNvSpPr>
            <a:spLocks noGrp="1"/>
          </p:cNvSpPr>
          <p:nvPr>
            <p:ph type="title"/>
          </p:nvPr>
        </p:nvSpPr>
        <p:spPr>
          <a:xfrm>
            <a:off x="800100" y="717550"/>
            <a:ext cx="8253413" cy="823913"/>
          </a:xfrm>
        </p:spPr>
        <p:txBody>
          <a:bodyPr/>
          <a:lstStyle/>
          <a:p>
            <a:pPr>
              <a:defRPr/>
            </a:pPr>
            <a:r>
              <a:rPr lang="en-US" sz="2600" dirty="0">
                <a:latin typeface="+mn-lt"/>
              </a:rPr>
              <a:t>WS D-6, New Processes</a:t>
            </a:r>
          </a:p>
        </p:txBody>
      </p:sp>
      <p:pic>
        <p:nvPicPr>
          <p:cNvPr id="60419" name="Graphic 6" descr="Circles with arrows outline">
            <a:extLst>
              <a:ext uri="{FF2B5EF4-FFF2-40B4-BE49-F238E27FC236}">
                <a16:creationId xmlns:a16="http://schemas.microsoft.com/office/drawing/2014/main" id="{ED99B246-A61B-2C74-1D72-493B135CD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47950"/>
            <a:ext cx="24447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Top Corners Snipped 14">
            <a:extLst>
              <a:ext uri="{FF2B5EF4-FFF2-40B4-BE49-F238E27FC236}">
                <a16:creationId xmlns:a16="http://schemas.microsoft.com/office/drawing/2014/main" id="{21551E15-4A94-618A-E700-1CB072F1607B}"/>
              </a:ext>
            </a:extLst>
          </p:cNvPr>
          <p:cNvSpPr/>
          <p:nvPr/>
        </p:nvSpPr>
        <p:spPr>
          <a:xfrm>
            <a:off x="1457325" y="1860550"/>
            <a:ext cx="3135313" cy="4019550"/>
          </a:xfrm>
          <a:prstGeom prst="snip2SameRect">
            <a:avLst/>
          </a:prstGeom>
          <a:solidFill>
            <a:srgbClr val="00425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10000"/>
              </a:lnSpc>
              <a:defRPr/>
            </a:pPr>
            <a:r>
              <a:rPr lang="en-US" b="1" u="sng" dirty="0"/>
              <a:t>Hospital Days/Charges</a:t>
            </a:r>
          </a:p>
          <a:p>
            <a:pPr>
              <a:lnSpc>
                <a:spcPct val="110000"/>
              </a:lnSpc>
              <a:defRPr/>
            </a:pPr>
            <a:endParaRPr lang="en-US" sz="500" dirty="0"/>
          </a:p>
          <a:p>
            <a:pPr marL="285750" indent="-285750">
              <a:lnSpc>
                <a:spcPct val="110000"/>
              </a:lnSpc>
              <a:spcAft>
                <a:spcPts val="600"/>
              </a:spcAft>
              <a:buFont typeface="Arial" panose="020B0604020202020204" pitchFamily="34" charset="0"/>
              <a:buChar char="•"/>
              <a:defRPr/>
            </a:pPr>
            <a:r>
              <a:rPr lang="en-US" dirty="0"/>
              <a:t>Flag hospital accounts for living donors</a:t>
            </a:r>
          </a:p>
          <a:p>
            <a:pPr marL="285750" indent="-285750">
              <a:lnSpc>
                <a:spcPct val="110000"/>
              </a:lnSpc>
              <a:spcAft>
                <a:spcPts val="600"/>
              </a:spcAft>
              <a:buFont typeface="Arial" panose="020B0604020202020204" pitchFamily="34" charset="0"/>
              <a:buChar char="•"/>
              <a:defRPr/>
            </a:pPr>
            <a:r>
              <a:rPr lang="en-US" dirty="0"/>
              <a:t>All payors (guarantor is recipient’s insurance)</a:t>
            </a:r>
          </a:p>
          <a:p>
            <a:pPr marL="285750" indent="-285750">
              <a:lnSpc>
                <a:spcPct val="110000"/>
              </a:lnSpc>
              <a:spcAft>
                <a:spcPts val="600"/>
              </a:spcAft>
              <a:buFont typeface="Arial" panose="020B0604020202020204" pitchFamily="34" charset="0"/>
              <a:buChar char="•"/>
              <a:defRPr/>
            </a:pPr>
            <a:r>
              <a:rPr lang="en-US" dirty="0"/>
              <a:t>Account for all days/charges related to the donation</a:t>
            </a:r>
          </a:p>
          <a:p>
            <a:pPr marL="285750" indent="-285750">
              <a:lnSpc>
                <a:spcPct val="110000"/>
              </a:lnSpc>
              <a:spcAft>
                <a:spcPts val="600"/>
              </a:spcAft>
              <a:buFont typeface="Arial" panose="020B0604020202020204" pitchFamily="34" charset="0"/>
              <a:buChar char="•"/>
              <a:defRPr/>
            </a:pPr>
            <a:r>
              <a:rPr lang="en-US" dirty="0"/>
              <a:t>Segregate between inpatient and outpatient services</a:t>
            </a:r>
          </a:p>
        </p:txBody>
      </p:sp>
      <p:sp>
        <p:nvSpPr>
          <p:cNvPr id="16" name="Rectangle: Top Corners Snipped 15">
            <a:extLst>
              <a:ext uri="{FF2B5EF4-FFF2-40B4-BE49-F238E27FC236}">
                <a16:creationId xmlns:a16="http://schemas.microsoft.com/office/drawing/2014/main" id="{CA210B5F-8C8F-93D1-9545-50B4591D41BE}"/>
              </a:ext>
            </a:extLst>
          </p:cNvPr>
          <p:cNvSpPr/>
          <p:nvPr/>
        </p:nvSpPr>
        <p:spPr>
          <a:xfrm>
            <a:off x="7299325" y="1860550"/>
            <a:ext cx="3136900" cy="4019550"/>
          </a:xfrm>
          <a:prstGeom prst="snip2SameRect">
            <a:avLst/>
          </a:prstGeom>
          <a:solidFill>
            <a:srgbClr val="DB651B"/>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b="1" u="sng" dirty="0">
                <a:solidFill>
                  <a:schemeClr val="bg1"/>
                </a:solidFill>
              </a:rPr>
              <a:t>Transplant Counts</a:t>
            </a:r>
          </a:p>
          <a:p>
            <a:pPr>
              <a:defRPr/>
            </a:pPr>
            <a:endParaRPr lang="en-US" sz="600" dirty="0">
              <a:solidFill>
                <a:schemeClr val="bg1"/>
              </a:solidFill>
            </a:endParaRPr>
          </a:p>
          <a:p>
            <a:pPr marL="285750" indent="-285750">
              <a:lnSpc>
                <a:spcPct val="110000"/>
              </a:lnSpc>
              <a:spcAft>
                <a:spcPts val="600"/>
              </a:spcAft>
              <a:buFont typeface="Arial" panose="020B0604020202020204" pitchFamily="34" charset="0"/>
              <a:buChar char="•"/>
              <a:defRPr/>
            </a:pPr>
            <a:r>
              <a:rPr lang="en-US" dirty="0">
                <a:solidFill>
                  <a:schemeClr val="bg1"/>
                </a:solidFill>
              </a:rPr>
              <a:t>Total BMT Allogeneic Transplants by patient</a:t>
            </a:r>
          </a:p>
          <a:p>
            <a:pPr marL="285750" indent="-285750">
              <a:lnSpc>
                <a:spcPct val="110000"/>
              </a:lnSpc>
              <a:spcAft>
                <a:spcPts val="600"/>
              </a:spcAft>
              <a:buFont typeface="Arial" panose="020B0604020202020204" pitchFamily="34" charset="0"/>
              <a:buChar char="•"/>
              <a:defRPr/>
            </a:pPr>
            <a:r>
              <a:rPr lang="en-US" dirty="0">
                <a:solidFill>
                  <a:schemeClr val="bg1"/>
                </a:solidFill>
              </a:rPr>
              <a:t>Identify as IP or OP</a:t>
            </a:r>
          </a:p>
          <a:p>
            <a:pPr marL="285750" indent="-285750">
              <a:lnSpc>
                <a:spcPct val="110000"/>
              </a:lnSpc>
              <a:spcAft>
                <a:spcPts val="600"/>
              </a:spcAft>
              <a:buFont typeface="Arial" panose="020B0604020202020204" pitchFamily="34" charset="0"/>
              <a:buChar char="•"/>
              <a:defRPr/>
            </a:pPr>
            <a:r>
              <a:rPr lang="en-US" dirty="0">
                <a:solidFill>
                  <a:schemeClr val="bg1"/>
                </a:solidFill>
              </a:rPr>
              <a:t>Identify as Medicare and non-Medicare</a:t>
            </a:r>
          </a:p>
          <a:p>
            <a:pPr marL="285750" indent="-285750">
              <a:lnSpc>
                <a:spcPct val="110000"/>
              </a:lnSpc>
              <a:spcAft>
                <a:spcPts val="600"/>
              </a:spcAft>
              <a:buFont typeface="Arial" panose="020B0604020202020204" pitchFamily="34" charset="0"/>
              <a:buChar char="•"/>
              <a:defRPr/>
            </a:pPr>
            <a:r>
              <a:rPr lang="en-US" dirty="0">
                <a:solidFill>
                  <a:schemeClr val="bg1"/>
                </a:solidFill>
              </a:rPr>
              <a:t>Obtain number of aborted BMT Allo Transplants where acquisition costs were incurred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a:xfrm>
            <a:off x="1163099" y="827159"/>
            <a:ext cx="9673495" cy="444113"/>
          </a:xfrm>
        </p:spPr>
        <p:txBody>
          <a:bodyPr/>
          <a:lstStyle/>
          <a:p>
            <a:pPr algn="ctr">
              <a:lnSpc>
                <a:spcPct val="110000"/>
              </a:lnSpc>
              <a:spcAft>
                <a:spcPts val="300"/>
              </a:spcAft>
            </a:pPr>
            <a:r>
              <a:rPr lang="en-US" altLang="en-US" sz="2000" dirty="0">
                <a:latin typeface="+mn-lt"/>
              </a:rPr>
              <a:t>Polling Question #4</a:t>
            </a:r>
          </a:p>
        </p:txBody>
      </p:sp>
      <p:sp>
        <p:nvSpPr>
          <p:cNvPr id="4" name="TextBox 3">
            <a:extLst>
              <a:ext uri="{FF2B5EF4-FFF2-40B4-BE49-F238E27FC236}">
                <a16:creationId xmlns:a16="http://schemas.microsoft.com/office/drawing/2014/main" id="{487A4C09-3E70-1009-932D-6A7E2E34415A}"/>
              </a:ext>
            </a:extLst>
          </p:cNvPr>
          <p:cNvSpPr txBox="1"/>
          <p:nvPr/>
        </p:nvSpPr>
        <p:spPr>
          <a:xfrm>
            <a:off x="699898" y="1505516"/>
            <a:ext cx="10792204" cy="2747932"/>
          </a:xfrm>
          <a:prstGeom prst="rect">
            <a:avLst/>
          </a:prstGeom>
          <a:noFill/>
        </p:spPr>
        <p:txBody>
          <a:bodyPr wrap="square" rtlCol="0">
            <a:spAutoFit/>
          </a:bodyPr>
          <a:lstStyle/>
          <a:p>
            <a:pPr>
              <a:lnSpc>
                <a:spcPct val="110000"/>
              </a:lnSpc>
              <a:spcAft>
                <a:spcPts val="1000"/>
              </a:spcAft>
            </a:pPr>
            <a:r>
              <a:rPr lang="en-US" sz="2000" dirty="0"/>
              <a:t>CMS’s changes to organ acquisition reporting and stem cell acquisition reimbursement…</a:t>
            </a:r>
          </a:p>
          <a:p>
            <a:pPr marL="457200" indent="-457200">
              <a:lnSpc>
                <a:spcPct val="110000"/>
              </a:lnSpc>
              <a:spcAft>
                <a:spcPts val="1000"/>
              </a:spcAft>
              <a:buFont typeface="+mj-lt"/>
              <a:buAutoNum type="alphaUcPeriod"/>
            </a:pPr>
            <a:r>
              <a:rPr lang="en-US" sz="2000" dirty="0"/>
              <a:t>Do not impact my hospital</a:t>
            </a:r>
          </a:p>
          <a:p>
            <a:pPr marL="457200" indent="-457200">
              <a:lnSpc>
                <a:spcPct val="110000"/>
              </a:lnSpc>
              <a:spcAft>
                <a:spcPts val="1000"/>
              </a:spcAft>
              <a:buFont typeface="+mj-lt"/>
              <a:buAutoNum type="alphaUcPeriod"/>
            </a:pPr>
            <a:r>
              <a:rPr lang="en-US" sz="2000" dirty="0"/>
              <a:t>Require my hospital to materially change data collection and reporting processes</a:t>
            </a:r>
          </a:p>
          <a:p>
            <a:pPr marL="457200" indent="-457200">
              <a:lnSpc>
                <a:spcPct val="110000"/>
              </a:lnSpc>
              <a:spcAft>
                <a:spcPts val="1000"/>
              </a:spcAft>
              <a:buFont typeface="+mj-lt"/>
              <a:buAutoNum type="alphaUcPeriod"/>
            </a:pPr>
            <a:r>
              <a:rPr lang="en-US" sz="2000" dirty="0"/>
              <a:t>Do not require my hospital to materially change the data collection and reporting processes</a:t>
            </a:r>
          </a:p>
          <a:p>
            <a:pPr marL="457200" indent="-457200">
              <a:lnSpc>
                <a:spcPct val="110000"/>
              </a:lnSpc>
              <a:spcAft>
                <a:spcPts val="1000"/>
              </a:spcAft>
              <a:buFont typeface="+mj-lt"/>
              <a:buAutoNum type="alphaUcPeriod"/>
            </a:pPr>
            <a:r>
              <a:rPr lang="en-US" sz="2000" dirty="0"/>
              <a:t>Unsure, and still evaluating these instructions</a:t>
            </a:r>
          </a:p>
          <a:p>
            <a:pPr marL="914400" lvl="1" indent="-457200">
              <a:lnSpc>
                <a:spcPct val="110000"/>
              </a:lnSpc>
              <a:spcAft>
                <a:spcPts val="1000"/>
              </a:spcAft>
              <a:buAutoNum type="alphaUcPeriod"/>
            </a:pPr>
            <a:endParaRPr lang="en-US" sz="2000" dirty="0"/>
          </a:p>
        </p:txBody>
      </p:sp>
    </p:spTree>
    <p:extLst>
      <p:ext uri="{BB962C8B-B14F-4D97-AF65-F5344CB8AC3E}">
        <p14:creationId xmlns:p14="http://schemas.microsoft.com/office/powerpoint/2010/main" val="344887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5B583B-CBFF-D9AE-C924-C8410C4300CE}"/>
              </a:ext>
            </a:extLst>
          </p:cNvPr>
          <p:cNvSpPr>
            <a:spLocks noGrp="1" noChangeArrowheads="1"/>
          </p:cNvSpPr>
          <p:nvPr>
            <p:ph type="title"/>
          </p:nvPr>
        </p:nvSpPr>
        <p:spPr>
          <a:xfrm>
            <a:off x="800100" y="717550"/>
            <a:ext cx="8253413" cy="482600"/>
          </a:xfrm>
        </p:spPr>
        <p:txBody>
          <a:bodyPr/>
          <a:lstStyle/>
          <a:p>
            <a:pPr eaLnBrk="1" fontAlgn="auto" hangingPunct="1">
              <a:spcAft>
                <a:spcPts val="0"/>
              </a:spcAft>
              <a:defRPr/>
            </a:pPr>
            <a:r>
              <a:rPr lang="en-US" altLang="en-US" sz="2600" dirty="0">
                <a:latin typeface="+mn-lt"/>
              </a:rPr>
              <a:t>Notable Proposed S-10 Changes</a:t>
            </a:r>
          </a:p>
        </p:txBody>
      </p:sp>
      <p:graphicFrame>
        <p:nvGraphicFramePr>
          <p:cNvPr id="4" name="Diagram 3">
            <a:extLst>
              <a:ext uri="{FF2B5EF4-FFF2-40B4-BE49-F238E27FC236}">
                <a16:creationId xmlns:a16="http://schemas.microsoft.com/office/drawing/2014/main" id="{9AACBA19-9FEB-9830-FFF1-1EFA38C951A6}"/>
              </a:ext>
            </a:extLst>
          </p:cNvPr>
          <p:cNvGraphicFramePr/>
          <p:nvPr/>
        </p:nvGraphicFramePr>
        <p:xfrm>
          <a:off x="431514" y="1582220"/>
          <a:ext cx="11322122" cy="4119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4" name="TextBox 6">
            <a:extLst>
              <a:ext uri="{FF2B5EF4-FFF2-40B4-BE49-F238E27FC236}">
                <a16:creationId xmlns:a16="http://schemas.microsoft.com/office/drawing/2014/main" id="{647A66D6-D43E-12F4-20D9-3BB0C48F093B}"/>
              </a:ext>
            </a:extLst>
          </p:cNvPr>
          <p:cNvSpPr txBox="1">
            <a:spLocks noChangeArrowheads="1"/>
          </p:cNvSpPr>
          <p:nvPr/>
        </p:nvSpPr>
        <p:spPr bwMode="auto">
          <a:xfrm>
            <a:off x="595313" y="5954713"/>
            <a:ext cx="11322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i="1" dirty="0"/>
              <a:t>“CMS does not mandate the eligibility criteria that a hospital uses under its financial assistance policy.”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ABB1BC0-DC58-0276-ED40-F1655ABAB603}"/>
              </a:ext>
            </a:extLst>
          </p:cNvPr>
          <p:cNvSpPr>
            <a:spLocks noGrp="1" noChangeArrowheads="1"/>
          </p:cNvSpPr>
          <p:nvPr>
            <p:ph type="title"/>
          </p:nvPr>
        </p:nvSpPr>
        <p:spPr>
          <a:xfrm>
            <a:off x="800100" y="717550"/>
            <a:ext cx="8253413" cy="484188"/>
          </a:xfrm>
        </p:spPr>
        <p:txBody>
          <a:bodyPr/>
          <a:lstStyle/>
          <a:p>
            <a:pPr eaLnBrk="1" fontAlgn="auto" hangingPunct="1">
              <a:spcBef>
                <a:spcPts val="300"/>
              </a:spcBef>
              <a:spcAft>
                <a:spcPts val="300"/>
              </a:spcAft>
              <a:defRPr/>
            </a:pPr>
            <a:r>
              <a:rPr lang="en-US" altLang="en-US" sz="2600" dirty="0">
                <a:latin typeface="+mn-lt"/>
              </a:rPr>
              <a:t>Other Proposed Cost Report Changes</a:t>
            </a:r>
            <a:endParaRPr lang="en-US" altLang="en-US" sz="2400" dirty="0">
              <a:latin typeface="+mn-lt"/>
            </a:endParaRPr>
          </a:p>
        </p:txBody>
      </p:sp>
      <p:graphicFrame>
        <p:nvGraphicFramePr>
          <p:cNvPr id="3" name="Diagram 2">
            <a:extLst>
              <a:ext uri="{FF2B5EF4-FFF2-40B4-BE49-F238E27FC236}">
                <a16:creationId xmlns:a16="http://schemas.microsoft.com/office/drawing/2014/main" id="{FC22BC2A-7E34-A12A-A7FA-D5495608E0DC}"/>
              </a:ext>
            </a:extLst>
          </p:cNvPr>
          <p:cNvGraphicFramePr/>
          <p:nvPr>
            <p:extLst>
              <p:ext uri="{D42A27DB-BD31-4B8C-83A1-F6EECF244321}">
                <p14:modId xmlns:p14="http://schemas.microsoft.com/office/powerpoint/2010/main" val="2880969513"/>
              </p:ext>
            </p:extLst>
          </p:nvPr>
        </p:nvGraphicFramePr>
        <p:xfrm>
          <a:off x="800100" y="1284692"/>
          <a:ext cx="10976569" cy="5447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657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a:xfrm>
            <a:off x="4541811" y="1023305"/>
            <a:ext cx="3108377" cy="488727"/>
          </a:xfrm>
        </p:spPr>
        <p:txBody>
          <a:bodyPr/>
          <a:lstStyle/>
          <a:p>
            <a:pPr algn="ctr"/>
            <a:r>
              <a:rPr lang="en-US" altLang="en-US" sz="2800" dirty="0">
                <a:latin typeface="+mn-lt"/>
              </a:rPr>
              <a:t>Thank you</a:t>
            </a:r>
          </a:p>
        </p:txBody>
      </p:sp>
      <p:sp>
        <p:nvSpPr>
          <p:cNvPr id="9" name="Rectangle 8">
            <a:extLst>
              <a:ext uri="{FF2B5EF4-FFF2-40B4-BE49-F238E27FC236}">
                <a16:creationId xmlns:a16="http://schemas.microsoft.com/office/drawing/2014/main" id="{B2072146-6DEC-4DB7-B568-0A85224BD04B}"/>
              </a:ext>
            </a:extLst>
          </p:cNvPr>
          <p:cNvSpPr txBox="1">
            <a:spLocks noChangeArrowheads="1"/>
          </p:cNvSpPr>
          <p:nvPr/>
        </p:nvSpPr>
        <p:spPr>
          <a:xfrm>
            <a:off x="7586767" y="2374201"/>
            <a:ext cx="4209426" cy="1506532"/>
          </a:xfrm>
          <a:prstGeom prst="rect">
            <a:avLst/>
          </a:prstGeom>
        </p:spPr>
        <p:txBody>
          <a:bodyPr anchor="t"/>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altLang="en-US" sz="2000" dirty="0"/>
              <a:t>	</a:t>
            </a:r>
          </a:p>
        </p:txBody>
      </p:sp>
      <p:sp>
        <p:nvSpPr>
          <p:cNvPr id="12" name="Rectangle 8">
            <a:extLst>
              <a:ext uri="{FF2B5EF4-FFF2-40B4-BE49-F238E27FC236}">
                <a16:creationId xmlns:a16="http://schemas.microsoft.com/office/drawing/2014/main" id="{5FD3A9D4-FF2C-A5D2-3718-DEDA917C4CC4}"/>
              </a:ext>
            </a:extLst>
          </p:cNvPr>
          <p:cNvSpPr txBox="1">
            <a:spLocks noChangeArrowheads="1"/>
          </p:cNvSpPr>
          <p:nvPr/>
        </p:nvSpPr>
        <p:spPr>
          <a:xfrm>
            <a:off x="2608535" y="2167246"/>
            <a:ext cx="3851686" cy="1506532"/>
          </a:xfrm>
          <a:prstGeom prst="rect">
            <a:avLst/>
          </a:prstGeom>
        </p:spPr>
        <p:txBody>
          <a:bodyPr anchor="t"/>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altLang="en-US" sz="1600" b="1" dirty="0">
                <a:latin typeface="+mn-lt"/>
              </a:rPr>
              <a:t>Robert Howey</a:t>
            </a:r>
          </a:p>
          <a:p>
            <a:pPr marL="0" indent="0">
              <a:spcBef>
                <a:spcPts val="0"/>
              </a:spcBef>
              <a:buFont typeface="Arial" panose="020B0604020202020204" pitchFamily="34" charset="0"/>
              <a:buNone/>
            </a:pPr>
            <a:r>
              <a:rPr lang="en-US" altLang="en-US" sz="1600" dirty="0">
                <a:latin typeface="+mn-lt"/>
              </a:rPr>
              <a:t>Senior Director</a:t>
            </a:r>
          </a:p>
          <a:p>
            <a:pPr marL="0" indent="0">
              <a:spcBef>
                <a:spcPts val="0"/>
              </a:spcBef>
              <a:buFont typeface="Arial" panose="020B0604020202020204" pitchFamily="34" charset="0"/>
              <a:buNone/>
            </a:pPr>
            <a:r>
              <a:rPr lang="en-US" altLang="en-US" sz="1600" dirty="0">
                <a:latin typeface="+mn-lt"/>
              </a:rPr>
              <a:t>Cost Reporting | Organ Acquisition</a:t>
            </a:r>
          </a:p>
          <a:p>
            <a:pPr marL="0" indent="0">
              <a:spcBef>
                <a:spcPts val="0"/>
              </a:spcBef>
              <a:spcAft>
                <a:spcPts val="600"/>
              </a:spcAft>
              <a:buFont typeface="Arial" panose="020B0604020202020204" pitchFamily="34" charset="0"/>
              <a:buNone/>
            </a:pPr>
            <a:r>
              <a:rPr lang="en-US" altLang="en-US" sz="1600" dirty="0">
                <a:solidFill>
                  <a:srgbClr val="0563C1"/>
                </a:solidFill>
                <a:latin typeface="+mn-lt"/>
                <a:hlinkClick r:id="rId3">
                  <a:extLst>
                    <a:ext uri="{A12FA001-AC4F-418D-AE19-62706E023703}">
                      <ahyp:hlinkClr xmlns:ahyp="http://schemas.microsoft.com/office/drawing/2018/hyperlinkcolor" val="tx"/>
                    </a:ext>
                  </a:extLst>
                </a:hlinkClick>
              </a:rPr>
              <a:t>robert.howey@toyonassociates.com </a:t>
            </a:r>
            <a:r>
              <a:rPr lang="en-US" altLang="en-US" sz="1600" dirty="0"/>
              <a:t>	</a:t>
            </a:r>
            <a:r>
              <a:rPr lang="en-US" altLang="en-US" sz="2400" dirty="0"/>
              <a:t>		</a:t>
            </a:r>
            <a:endParaRPr lang="en-US" altLang="en-US" sz="2000" dirty="0"/>
          </a:p>
        </p:txBody>
      </p:sp>
      <p:sp>
        <p:nvSpPr>
          <p:cNvPr id="16" name="Rectangle 8">
            <a:extLst>
              <a:ext uri="{FF2B5EF4-FFF2-40B4-BE49-F238E27FC236}">
                <a16:creationId xmlns:a16="http://schemas.microsoft.com/office/drawing/2014/main" id="{17E38F33-EA64-2E99-B2B0-FD11BF162CE3}"/>
              </a:ext>
            </a:extLst>
          </p:cNvPr>
          <p:cNvSpPr txBox="1">
            <a:spLocks noChangeArrowheads="1"/>
          </p:cNvSpPr>
          <p:nvPr/>
        </p:nvSpPr>
        <p:spPr>
          <a:xfrm>
            <a:off x="2608535" y="3882462"/>
            <a:ext cx="3361533" cy="1506532"/>
          </a:xfrm>
          <a:prstGeom prst="rect">
            <a:avLst/>
          </a:prstGeom>
        </p:spPr>
        <p:txBody>
          <a:bodyPr anchor="t"/>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altLang="en-US" sz="1400" dirty="0"/>
              <a:t>		</a:t>
            </a:r>
            <a:r>
              <a:rPr lang="en-US" altLang="en-US" sz="2000" dirty="0"/>
              <a:t>	</a:t>
            </a:r>
          </a:p>
        </p:txBody>
      </p:sp>
      <p:sp>
        <p:nvSpPr>
          <p:cNvPr id="17" name="Rectangle 8">
            <a:extLst>
              <a:ext uri="{FF2B5EF4-FFF2-40B4-BE49-F238E27FC236}">
                <a16:creationId xmlns:a16="http://schemas.microsoft.com/office/drawing/2014/main" id="{64C696FD-A665-B868-34CD-FA722B7C60FB}"/>
              </a:ext>
            </a:extLst>
          </p:cNvPr>
          <p:cNvSpPr txBox="1">
            <a:spLocks noChangeArrowheads="1"/>
          </p:cNvSpPr>
          <p:nvPr/>
        </p:nvSpPr>
        <p:spPr>
          <a:xfrm>
            <a:off x="6834550" y="3880733"/>
            <a:ext cx="3361533" cy="1506532"/>
          </a:xfrm>
          <a:prstGeom prst="rect">
            <a:avLst/>
          </a:prstGeom>
        </p:spPr>
        <p:txBody>
          <a:bodyPr anchor="t"/>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Font typeface="Arial" panose="020B0604020202020204" pitchFamily="34" charset="0"/>
              <a:buNone/>
            </a:pPr>
            <a:r>
              <a:rPr lang="en-US" altLang="en-US" sz="1400" dirty="0"/>
              <a:t>	</a:t>
            </a:r>
            <a:r>
              <a:rPr lang="en-US" altLang="en-US" sz="2000" dirty="0"/>
              <a:t>	</a:t>
            </a:r>
          </a:p>
        </p:txBody>
      </p:sp>
      <p:sp>
        <p:nvSpPr>
          <p:cNvPr id="2" name="TextBox 1">
            <a:extLst>
              <a:ext uri="{FF2B5EF4-FFF2-40B4-BE49-F238E27FC236}">
                <a16:creationId xmlns:a16="http://schemas.microsoft.com/office/drawing/2014/main" id="{EED0BA21-9916-32F1-75C5-5D9A048FABFC}"/>
              </a:ext>
            </a:extLst>
          </p:cNvPr>
          <p:cNvSpPr txBox="1"/>
          <p:nvPr/>
        </p:nvSpPr>
        <p:spPr>
          <a:xfrm>
            <a:off x="2069827" y="5481122"/>
            <a:ext cx="8162692" cy="836126"/>
          </a:xfrm>
          <a:prstGeom prst="rect">
            <a:avLst/>
          </a:prstGeom>
          <a:noFill/>
        </p:spPr>
        <p:txBody>
          <a:bodyPr wrap="square" rtlCol="0">
            <a:spAutoFit/>
          </a:bodyPr>
          <a:lstStyle/>
          <a:p>
            <a:pPr algn="ctr">
              <a:spcAft>
                <a:spcPts val="1000"/>
              </a:spcAft>
            </a:pPr>
            <a:r>
              <a:rPr lang="en-US" sz="2000" b="1" dirty="0">
                <a:solidFill>
                  <a:srgbClr val="004250"/>
                </a:solidFill>
                <a:hlinkClick r:id="rId4">
                  <a:extLst>
                    <a:ext uri="{A12FA001-AC4F-418D-AE19-62706E023703}">
                      <ahyp:hlinkClr xmlns:ahyp="http://schemas.microsoft.com/office/drawing/2018/hyperlinkcolor" val="tx"/>
                    </a:ext>
                  </a:extLst>
                </a:hlinkClick>
              </a:rPr>
              <a:t>toyonassociates.com</a:t>
            </a:r>
            <a:endParaRPr lang="en-US" sz="2000" b="1" dirty="0">
              <a:solidFill>
                <a:srgbClr val="004250"/>
              </a:solidFill>
            </a:endParaRPr>
          </a:p>
          <a:p>
            <a:pPr algn="ctr"/>
            <a:r>
              <a:rPr lang="en-US" sz="2000" b="1" i="0" dirty="0">
                <a:solidFill>
                  <a:srgbClr val="004250"/>
                </a:solidFill>
                <a:effectLst/>
                <a:latin typeface="+mn-lt"/>
              </a:rPr>
              <a:t>888.514.9312</a:t>
            </a:r>
            <a:endParaRPr lang="en-US" sz="2000" b="1" dirty="0">
              <a:solidFill>
                <a:srgbClr val="004250"/>
              </a:solidFill>
              <a:latin typeface="+mn-lt"/>
            </a:endParaRPr>
          </a:p>
        </p:txBody>
      </p:sp>
      <p:sp>
        <p:nvSpPr>
          <p:cNvPr id="3" name="Rectangle 8">
            <a:extLst>
              <a:ext uri="{FF2B5EF4-FFF2-40B4-BE49-F238E27FC236}">
                <a16:creationId xmlns:a16="http://schemas.microsoft.com/office/drawing/2014/main" id="{C526FAE4-9720-E95B-DA5F-C1E0DA3A4F80}"/>
              </a:ext>
            </a:extLst>
          </p:cNvPr>
          <p:cNvSpPr txBox="1">
            <a:spLocks noChangeArrowheads="1"/>
          </p:cNvSpPr>
          <p:nvPr/>
        </p:nvSpPr>
        <p:spPr>
          <a:xfrm>
            <a:off x="6834550" y="2163814"/>
            <a:ext cx="3851686" cy="1204999"/>
          </a:xfrm>
          <a:prstGeom prst="rect">
            <a:avLst/>
          </a:prstGeom>
        </p:spPr>
        <p:txBody>
          <a:bodyPr anchor="t"/>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altLang="en-US" sz="1600" b="1" dirty="0">
                <a:solidFill>
                  <a:schemeClr val="tx1">
                    <a:lumMod val="75000"/>
                    <a:lumOff val="25000"/>
                  </a:schemeClr>
                </a:solidFill>
                <a:latin typeface="+mn-lt"/>
              </a:rPr>
              <a:t>Scott Besler</a:t>
            </a:r>
          </a:p>
          <a:p>
            <a:pPr marL="0" indent="0">
              <a:spcBef>
                <a:spcPts val="0"/>
              </a:spcBef>
              <a:buFont typeface="Arial" panose="020B0604020202020204" pitchFamily="34" charset="0"/>
              <a:buNone/>
            </a:pPr>
            <a:r>
              <a:rPr lang="en-US" altLang="en-US" sz="1600" dirty="0">
                <a:solidFill>
                  <a:schemeClr val="tx1">
                    <a:lumMod val="75000"/>
                    <a:lumOff val="25000"/>
                  </a:schemeClr>
                </a:solidFill>
                <a:latin typeface="+mn-lt"/>
              </a:rPr>
              <a:t>Senior Director</a:t>
            </a:r>
          </a:p>
          <a:p>
            <a:pPr marL="0" indent="0">
              <a:spcBef>
                <a:spcPts val="0"/>
              </a:spcBef>
              <a:buFont typeface="Arial" panose="020B0604020202020204" pitchFamily="34" charset="0"/>
              <a:buNone/>
            </a:pPr>
            <a:r>
              <a:rPr lang="en-US" altLang="en-US" sz="1600" dirty="0">
                <a:solidFill>
                  <a:schemeClr val="tx1">
                    <a:lumMod val="75000"/>
                    <a:lumOff val="25000"/>
                  </a:schemeClr>
                </a:solidFill>
                <a:latin typeface="+mn-lt"/>
              </a:rPr>
              <a:t>Toyon University and Cost Reporting</a:t>
            </a:r>
          </a:p>
          <a:p>
            <a:pPr marL="0" indent="0">
              <a:spcBef>
                <a:spcPts val="0"/>
              </a:spcBef>
              <a:buFont typeface="Arial" panose="020B0604020202020204" pitchFamily="34" charset="0"/>
              <a:buNone/>
            </a:pPr>
            <a:r>
              <a:rPr lang="en-US" altLang="en-US" sz="1600" dirty="0">
                <a:solidFill>
                  <a:schemeClr val="bg2">
                    <a:lumMod val="50000"/>
                  </a:schemeClr>
                </a:solidFill>
                <a:latin typeface="+mn-lt"/>
                <a:hlinkClick r:id="rId5"/>
              </a:rPr>
              <a:t>scott.besler@toyonassociates.com</a:t>
            </a:r>
            <a:endParaRPr lang="en-US" altLang="en-US" sz="1600" dirty="0">
              <a:solidFill>
                <a:schemeClr val="bg2">
                  <a:lumMod val="50000"/>
                </a:schemeClr>
              </a:solidFill>
              <a:latin typeface="+mn-lt"/>
            </a:endParaRPr>
          </a:p>
          <a:p>
            <a:pPr marL="0" indent="0">
              <a:spcBef>
                <a:spcPts val="0"/>
              </a:spcBef>
              <a:buFont typeface="Arial" panose="020B0604020202020204" pitchFamily="34" charset="0"/>
              <a:buNone/>
            </a:pPr>
            <a:r>
              <a:rPr lang="en-US" altLang="en-US" sz="2400" dirty="0"/>
              <a:t>	</a:t>
            </a:r>
            <a:endParaRPr lang="en-US" altLang="en-US" sz="2000" dirty="0"/>
          </a:p>
        </p:txBody>
      </p:sp>
    </p:spTree>
    <p:extLst>
      <p:ext uri="{BB962C8B-B14F-4D97-AF65-F5344CB8AC3E}">
        <p14:creationId xmlns:p14="http://schemas.microsoft.com/office/powerpoint/2010/main" val="281454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AB5D771-6EC6-1CEA-31DC-65B9DD5CECD2}"/>
              </a:ext>
            </a:extLst>
          </p:cNvPr>
          <p:cNvSpPr>
            <a:spLocks noGrp="1" noChangeArrowheads="1"/>
          </p:cNvSpPr>
          <p:nvPr>
            <p:ph type="title"/>
          </p:nvPr>
        </p:nvSpPr>
        <p:spPr>
          <a:xfrm>
            <a:off x="809625" y="731838"/>
            <a:ext cx="8253413" cy="482600"/>
          </a:xfrm>
        </p:spPr>
        <p:txBody>
          <a:bodyPr/>
          <a:lstStyle/>
          <a:p>
            <a:pPr eaLnBrk="1" fontAlgn="auto" hangingPunct="1">
              <a:spcAft>
                <a:spcPts val="0"/>
              </a:spcAft>
              <a:defRPr/>
            </a:pPr>
            <a:r>
              <a:rPr lang="en-US" altLang="en-US" sz="2600" dirty="0">
                <a:latin typeface="+mn-lt"/>
              </a:rPr>
              <a:t>Acute Care Only (Worksheet S-10 Pt II)</a:t>
            </a:r>
          </a:p>
        </p:txBody>
      </p:sp>
      <p:sp>
        <p:nvSpPr>
          <p:cNvPr id="12291" name="TextBox 4">
            <a:extLst>
              <a:ext uri="{FF2B5EF4-FFF2-40B4-BE49-F238E27FC236}">
                <a16:creationId xmlns:a16="http://schemas.microsoft.com/office/drawing/2014/main" id="{920420B2-38B7-B5D5-3050-A709858695B6}"/>
              </a:ext>
            </a:extLst>
          </p:cNvPr>
          <p:cNvSpPr txBox="1">
            <a:spLocks noChangeArrowheads="1"/>
          </p:cNvSpPr>
          <p:nvPr/>
        </p:nvSpPr>
        <p:spPr bwMode="auto">
          <a:xfrm>
            <a:off x="564342" y="4777876"/>
            <a:ext cx="11022012" cy="174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indent="-285750">
              <a:lnSpc>
                <a:spcPct val="110000"/>
              </a:lnSpc>
              <a:spcAft>
                <a:spcPts val="1000"/>
              </a:spcAft>
              <a:buFont typeface="Arial" panose="020B0604020202020204" pitchFamily="34" charset="0"/>
              <a:buChar char="•"/>
            </a:pPr>
            <a:r>
              <a:rPr lang="en-US" altLang="en-US" sz="1500" dirty="0"/>
              <a:t>“Effective for cost reporting periods beginning on or after October 1, 2022, Worksheet S-10, Part II, provides for the collection of uncompensated and indigent care data for inpatient and outpatient services billable under the hospital CCN. </a:t>
            </a:r>
            <a:r>
              <a:rPr lang="en-US" altLang="en-US" sz="1500" u="sng" dirty="0"/>
              <a:t>The data reported on Part II is a subset of the data reported on Part I.</a:t>
            </a:r>
            <a:r>
              <a:rPr lang="en-US" altLang="en-US" sz="1500" dirty="0"/>
              <a:t>”</a:t>
            </a:r>
          </a:p>
          <a:p>
            <a:pPr marL="285750" indent="-285750">
              <a:lnSpc>
                <a:spcPct val="110000"/>
              </a:lnSpc>
              <a:buFont typeface="Arial" panose="020B0604020202020204" pitchFamily="34" charset="0"/>
              <a:buChar char="•"/>
            </a:pPr>
            <a:r>
              <a:rPr lang="en-US" sz="1500" dirty="0"/>
              <a:t>“The Worksheet S-10, Part II data will be collected so that CMS may consider the general short-term hospital inpatient and outpatient detailed information, in future years, in determining the scope of the UCC data for purposes of the uncompensated care payment methodology.” </a:t>
            </a:r>
            <a:r>
              <a:rPr lang="en-US" sz="1500" dirty="0">
                <a:solidFill>
                  <a:schemeClr val="accent5">
                    <a:lumMod val="50000"/>
                  </a:schemeClr>
                </a:solidFill>
              </a:rPr>
              <a:t>(</a:t>
            </a:r>
            <a:r>
              <a:rPr lang="en-US" sz="1600" dirty="0">
                <a:solidFill>
                  <a:schemeClr val="accent5">
                    <a:lumMod val="50000"/>
                  </a:schemeClr>
                </a:solidFill>
                <a:hlinkClick r:id="rId3">
                  <a:extLst>
                    <a:ext uri="{A12FA001-AC4F-418D-AE19-62706E023703}">
                      <ahyp:hlinkClr xmlns:ahyp="http://schemas.microsoft.com/office/drawing/2018/hyperlinkcolor" val="tx"/>
                    </a:ext>
                  </a:extLst>
                </a:hlinkClick>
              </a:rPr>
              <a:t>https://omb.report/icr/202206-0938-017/doc/122449600</a:t>
            </a:r>
            <a:r>
              <a:rPr lang="en-US" sz="1500" dirty="0">
                <a:solidFill>
                  <a:schemeClr val="accent5">
                    <a:lumMod val="50000"/>
                  </a:schemeClr>
                </a:solidFill>
              </a:rPr>
              <a:t>)</a:t>
            </a:r>
            <a:endParaRPr lang="en-US" sz="1600" dirty="0">
              <a:solidFill>
                <a:schemeClr val="accent5">
                  <a:lumMod val="50000"/>
                </a:schemeClr>
              </a:solidFill>
            </a:endParaRPr>
          </a:p>
        </p:txBody>
      </p:sp>
      <p:graphicFrame>
        <p:nvGraphicFramePr>
          <p:cNvPr id="7" name="Diagram 6">
            <a:extLst>
              <a:ext uri="{FF2B5EF4-FFF2-40B4-BE49-F238E27FC236}">
                <a16:creationId xmlns:a16="http://schemas.microsoft.com/office/drawing/2014/main" id="{5136DCA4-1C50-06DE-5958-65F616C7AB94}"/>
              </a:ext>
            </a:extLst>
          </p:cNvPr>
          <p:cNvGraphicFramePr/>
          <p:nvPr>
            <p:extLst>
              <p:ext uri="{D42A27DB-BD31-4B8C-83A1-F6EECF244321}">
                <p14:modId xmlns:p14="http://schemas.microsoft.com/office/powerpoint/2010/main" val="855917473"/>
              </p:ext>
            </p:extLst>
          </p:nvPr>
        </p:nvGraphicFramePr>
        <p:xfrm>
          <a:off x="252067" y="1228726"/>
          <a:ext cx="11646563" cy="3534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C0CA287-1418-0FCD-C0E6-591C72A64155}"/>
              </a:ext>
            </a:extLst>
          </p:cNvPr>
          <p:cNvSpPr>
            <a:spLocks noGrp="1" noChangeArrowheads="1"/>
          </p:cNvSpPr>
          <p:nvPr>
            <p:ph type="title"/>
          </p:nvPr>
        </p:nvSpPr>
        <p:spPr>
          <a:xfrm>
            <a:off x="809625" y="731838"/>
            <a:ext cx="8324850" cy="727075"/>
          </a:xfrm>
        </p:spPr>
        <p:txBody>
          <a:bodyPr/>
          <a:lstStyle/>
          <a:p>
            <a:pPr eaLnBrk="1" fontAlgn="auto" hangingPunct="1">
              <a:spcAft>
                <a:spcPts val="0"/>
              </a:spcAft>
              <a:defRPr/>
            </a:pPr>
            <a:r>
              <a:rPr lang="en-US" altLang="en-US" sz="2600" dirty="0">
                <a:latin typeface="+mn-lt"/>
              </a:rPr>
              <a:t>Acute Care Only (Worksheet S-10 Pt. II)</a:t>
            </a:r>
            <a:br>
              <a:rPr lang="en-US" altLang="en-US" sz="2600" dirty="0">
                <a:latin typeface="+mn-lt"/>
              </a:rPr>
            </a:br>
            <a:r>
              <a:rPr lang="en-US" altLang="en-US" sz="2000" dirty="0">
                <a:latin typeface="+mn-lt"/>
              </a:rPr>
              <a:t>Est. Impact Using FFY 2023 UC DSH Payments </a:t>
            </a:r>
          </a:p>
        </p:txBody>
      </p:sp>
      <p:pic>
        <p:nvPicPr>
          <p:cNvPr id="14339" name="Picture 3">
            <a:extLst>
              <a:ext uri="{FF2B5EF4-FFF2-40B4-BE49-F238E27FC236}">
                <a16:creationId xmlns:a16="http://schemas.microsoft.com/office/drawing/2014/main" id="{0926797E-EAA4-F0E8-4673-2074D98FD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503363"/>
            <a:ext cx="10217150"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C6B8051-C1C5-5D2D-8A4D-DA46248C8209}"/>
              </a:ext>
            </a:extLst>
          </p:cNvPr>
          <p:cNvSpPr txBox="1"/>
          <p:nvPr/>
        </p:nvSpPr>
        <p:spPr>
          <a:xfrm>
            <a:off x="809625" y="6238875"/>
            <a:ext cx="10933113" cy="285750"/>
          </a:xfrm>
          <a:prstGeom prst="rect">
            <a:avLst/>
          </a:prstGeom>
          <a:noFill/>
        </p:spPr>
        <p:txBody>
          <a:bodyPr>
            <a:spAutoFit/>
          </a:bodyPr>
          <a:lstStyle/>
          <a:p>
            <a:pPr eaLnBrk="1" fontAlgn="auto" hangingPunct="1">
              <a:lnSpc>
                <a:spcPct val="110000"/>
              </a:lnSpc>
              <a:spcBef>
                <a:spcPts val="0"/>
              </a:spcBef>
              <a:spcAft>
                <a:spcPts val="800"/>
              </a:spcAft>
              <a:defRPr/>
            </a:pPr>
            <a:r>
              <a:rPr lang="en-US" sz="1200" dirty="0">
                <a:solidFill>
                  <a:schemeClr val="tx1">
                    <a:lumMod val="75000"/>
                    <a:lumOff val="25000"/>
                  </a:schemeClr>
                </a:solidFill>
                <a:latin typeface="+mn-lt"/>
              </a:rPr>
              <a:t>*Est. change applying each DSH hospital’s percentage of non-acute days to UC costs. Days per FFY 2020 Medicare cost report Worksheet S-3 Pt. 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554721B-38B2-8DA7-34DA-A0750E462128}"/>
              </a:ext>
            </a:extLst>
          </p:cNvPr>
          <p:cNvSpPr>
            <a:spLocks noGrp="1" noChangeArrowheads="1"/>
          </p:cNvSpPr>
          <p:nvPr>
            <p:ph type="title"/>
          </p:nvPr>
        </p:nvSpPr>
        <p:spPr>
          <a:xfrm>
            <a:off x="800100" y="717550"/>
            <a:ext cx="8253413" cy="482600"/>
          </a:xfrm>
        </p:spPr>
        <p:txBody>
          <a:bodyPr/>
          <a:lstStyle/>
          <a:p>
            <a:pPr eaLnBrk="1" fontAlgn="auto" hangingPunct="1">
              <a:spcAft>
                <a:spcPts val="0"/>
              </a:spcAft>
              <a:defRPr/>
            </a:pPr>
            <a:r>
              <a:rPr lang="en-US" sz="2600" dirty="0">
                <a:latin typeface="+mn-lt"/>
              </a:rPr>
              <a:t>Medically Necessary Services</a:t>
            </a:r>
            <a:br>
              <a:rPr lang="en-US" sz="2600" dirty="0">
                <a:latin typeface="+mn-lt"/>
              </a:rPr>
            </a:br>
            <a:r>
              <a:rPr lang="en-US" sz="2600" dirty="0">
                <a:latin typeface="+mn-lt"/>
              </a:rPr>
              <a:t> </a:t>
            </a:r>
            <a:endParaRPr lang="en-US" altLang="en-US" sz="2600" dirty="0">
              <a:latin typeface="+mn-lt"/>
            </a:endParaRPr>
          </a:p>
        </p:txBody>
      </p:sp>
      <p:sp>
        <p:nvSpPr>
          <p:cNvPr id="16387" name="Pentagon 55">
            <a:extLst>
              <a:ext uri="{FF2B5EF4-FFF2-40B4-BE49-F238E27FC236}">
                <a16:creationId xmlns:a16="http://schemas.microsoft.com/office/drawing/2014/main" id="{819B759C-F718-E80B-405E-3DF0185D8E06}"/>
              </a:ext>
            </a:extLst>
          </p:cNvPr>
          <p:cNvSpPr>
            <a:spLocks noChangeArrowheads="1"/>
          </p:cNvSpPr>
          <p:nvPr/>
        </p:nvSpPr>
        <p:spPr bwMode="auto">
          <a:xfrm rot="16200000" flipV="1">
            <a:off x="900905" y="2289969"/>
            <a:ext cx="2727325" cy="2878136"/>
          </a:xfrm>
          <a:prstGeom prst="homePlate">
            <a:avLst>
              <a:gd name="adj" fmla="val 16914"/>
            </a:avLst>
          </a:prstGeom>
          <a:solidFill>
            <a:srgbClr val="004250"/>
          </a:solidFill>
          <a:ln w="9525">
            <a:solidFill>
              <a:srgbClr val="004250"/>
            </a:solidFill>
            <a:round/>
            <a:headEnd/>
            <a:tailEnd/>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400" dirty="0">
              <a:solidFill>
                <a:schemeClr val="bg1"/>
              </a:solidFill>
            </a:endParaRPr>
          </a:p>
        </p:txBody>
      </p:sp>
      <p:sp>
        <p:nvSpPr>
          <p:cNvPr id="16388" name="Rectangle 7">
            <a:extLst>
              <a:ext uri="{FF2B5EF4-FFF2-40B4-BE49-F238E27FC236}">
                <a16:creationId xmlns:a16="http://schemas.microsoft.com/office/drawing/2014/main" id="{38753CFA-5F34-4893-CF80-23F74497C20A}"/>
              </a:ext>
            </a:extLst>
          </p:cNvPr>
          <p:cNvSpPr>
            <a:spLocks noChangeArrowheads="1"/>
          </p:cNvSpPr>
          <p:nvPr/>
        </p:nvSpPr>
        <p:spPr bwMode="auto">
          <a:xfrm>
            <a:off x="896938" y="1281113"/>
            <a:ext cx="2878137" cy="890587"/>
          </a:xfrm>
          <a:prstGeom prst="rect">
            <a:avLst/>
          </a:prstGeom>
          <a:solidFill>
            <a:schemeClr val="bg1"/>
          </a:solidFill>
          <a:ln w="28575">
            <a:solidFill>
              <a:srgbClr val="002060"/>
            </a:solidFill>
            <a:round/>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dirty="0"/>
              <a:t>CMS Proposed Instruction</a:t>
            </a:r>
          </a:p>
        </p:txBody>
      </p:sp>
      <p:sp>
        <p:nvSpPr>
          <p:cNvPr id="9" name="Pentagon 51">
            <a:extLst>
              <a:ext uri="{FF2B5EF4-FFF2-40B4-BE49-F238E27FC236}">
                <a16:creationId xmlns:a16="http://schemas.microsoft.com/office/drawing/2014/main" id="{49FDD744-2EB0-4E92-33C7-E3DA3BDF7D6B}"/>
              </a:ext>
            </a:extLst>
          </p:cNvPr>
          <p:cNvSpPr/>
          <p:nvPr/>
        </p:nvSpPr>
        <p:spPr bwMode="auto">
          <a:xfrm rot="16200000" flipV="1">
            <a:off x="4619856" y="2327042"/>
            <a:ext cx="2727325" cy="2803989"/>
          </a:xfrm>
          <a:prstGeom prst="homePlate">
            <a:avLst>
              <a:gd name="adj" fmla="val 16897"/>
            </a:avLst>
          </a:prstGeom>
          <a:solidFill>
            <a:schemeClr val="accent1">
              <a:lumMod val="20000"/>
              <a:lumOff val="80000"/>
            </a:schemeClr>
          </a:solidFill>
          <a:ln w="9525">
            <a:solidFill>
              <a:srgbClr val="004250"/>
            </a:solidFill>
            <a:round/>
            <a:headEnd/>
            <a:tailEnd/>
          </a:ln>
        </p:spPr>
        <p:txBody>
          <a:bodyPr lIns="121920" tIns="60960" rIns="121920" bIns="60960"/>
          <a:lstStyle/>
          <a:p>
            <a:pPr algn="ctr" eaLnBrk="1" fontAlgn="auto" hangingPunct="1">
              <a:spcBef>
                <a:spcPts val="0"/>
              </a:spcBef>
              <a:spcAft>
                <a:spcPts val="0"/>
              </a:spcAft>
              <a:defRPr/>
            </a:pPr>
            <a:endParaRPr lang="en-US" sz="2400" dirty="0">
              <a:solidFill>
                <a:schemeClr val="bg1"/>
              </a:solidFill>
              <a:latin typeface="+mn-lt"/>
            </a:endParaRPr>
          </a:p>
        </p:txBody>
      </p:sp>
      <p:sp>
        <p:nvSpPr>
          <p:cNvPr id="10" name="Rectangle 9">
            <a:extLst>
              <a:ext uri="{FF2B5EF4-FFF2-40B4-BE49-F238E27FC236}">
                <a16:creationId xmlns:a16="http://schemas.microsoft.com/office/drawing/2014/main" id="{AD1CF0AA-49C9-A849-8A33-8AF39A1B4426}"/>
              </a:ext>
            </a:extLst>
          </p:cNvPr>
          <p:cNvSpPr/>
          <p:nvPr/>
        </p:nvSpPr>
        <p:spPr bwMode="auto">
          <a:xfrm>
            <a:off x="4573588" y="1281113"/>
            <a:ext cx="2878137" cy="890587"/>
          </a:xfrm>
          <a:prstGeom prst="rect">
            <a:avLst/>
          </a:prstGeom>
          <a:solidFill>
            <a:schemeClr val="bg1"/>
          </a:solidFill>
          <a:ln w="28575">
            <a:solidFill>
              <a:schemeClr val="accent1">
                <a:lumMod val="20000"/>
                <a:lumOff val="80000"/>
              </a:schemeClr>
            </a:solidFill>
            <a:round/>
            <a:headEnd/>
            <a:tailEnd/>
          </a:ln>
        </p:spPr>
        <p:txBody>
          <a:bodyPr lIns="0" tIns="0" rIns="0" bIns="0" anchor="ctr"/>
          <a:lstStyle/>
          <a:p>
            <a:pPr algn="ctr" eaLnBrk="1" fontAlgn="auto" hangingPunct="1">
              <a:spcBef>
                <a:spcPts val="0"/>
              </a:spcBef>
              <a:spcAft>
                <a:spcPts val="0"/>
              </a:spcAft>
              <a:defRPr/>
            </a:pPr>
            <a:r>
              <a:rPr lang="en-US" sz="1600" b="1" dirty="0">
                <a:latin typeface="+mn-lt"/>
              </a:rPr>
              <a:t>Industry Opposition</a:t>
            </a:r>
          </a:p>
        </p:txBody>
      </p:sp>
      <p:sp>
        <p:nvSpPr>
          <p:cNvPr id="11" name="Pentagon 60">
            <a:extLst>
              <a:ext uri="{FF2B5EF4-FFF2-40B4-BE49-F238E27FC236}">
                <a16:creationId xmlns:a16="http://schemas.microsoft.com/office/drawing/2014/main" id="{885F096F-78D9-9B7B-076F-970306299432}"/>
              </a:ext>
            </a:extLst>
          </p:cNvPr>
          <p:cNvSpPr/>
          <p:nvPr/>
        </p:nvSpPr>
        <p:spPr bwMode="auto">
          <a:xfrm rot="16200000" flipV="1">
            <a:off x="8264318" y="2329069"/>
            <a:ext cx="2715502" cy="2803989"/>
          </a:xfrm>
          <a:prstGeom prst="homePlate">
            <a:avLst>
              <a:gd name="adj" fmla="val 16897"/>
            </a:avLst>
          </a:prstGeom>
          <a:solidFill>
            <a:srgbClr val="DB651B"/>
          </a:solidFill>
          <a:ln w="9525">
            <a:solidFill>
              <a:srgbClr val="004250"/>
            </a:solidFill>
            <a:round/>
            <a:headEnd/>
            <a:tailEnd/>
          </a:ln>
        </p:spPr>
        <p:txBody>
          <a:bodyPr lIns="121920" tIns="60960" rIns="121920" bIns="60960"/>
          <a:lstStyle/>
          <a:p>
            <a:pPr algn="ctr" eaLnBrk="1" fontAlgn="auto" hangingPunct="1">
              <a:spcBef>
                <a:spcPts val="0"/>
              </a:spcBef>
              <a:spcAft>
                <a:spcPts val="0"/>
              </a:spcAft>
              <a:defRPr/>
            </a:pPr>
            <a:endParaRPr lang="en-US" sz="2400" dirty="0">
              <a:solidFill>
                <a:schemeClr val="bg1"/>
              </a:solidFill>
              <a:latin typeface="+mn-lt"/>
            </a:endParaRPr>
          </a:p>
        </p:txBody>
      </p:sp>
      <p:sp>
        <p:nvSpPr>
          <p:cNvPr id="12" name="Rectangle 11">
            <a:extLst>
              <a:ext uri="{FF2B5EF4-FFF2-40B4-BE49-F238E27FC236}">
                <a16:creationId xmlns:a16="http://schemas.microsoft.com/office/drawing/2014/main" id="{7995FEBE-B068-1467-ADD9-4DB192D9FB55}"/>
              </a:ext>
            </a:extLst>
          </p:cNvPr>
          <p:cNvSpPr/>
          <p:nvPr/>
        </p:nvSpPr>
        <p:spPr bwMode="auto">
          <a:xfrm>
            <a:off x="8220075" y="1271588"/>
            <a:ext cx="2878138" cy="890587"/>
          </a:xfrm>
          <a:prstGeom prst="rect">
            <a:avLst/>
          </a:prstGeom>
          <a:solidFill>
            <a:schemeClr val="bg1"/>
          </a:solidFill>
          <a:ln w="28575">
            <a:solidFill>
              <a:srgbClr val="DB651B"/>
            </a:solidFill>
            <a:round/>
            <a:headEnd/>
            <a:tailEnd/>
          </a:ln>
        </p:spPr>
        <p:txBody>
          <a:bodyPr lIns="0" tIns="0" rIns="0" bIns="0" anchor="ctr"/>
          <a:lstStyle/>
          <a:p>
            <a:pPr algn="ctr" eaLnBrk="1" fontAlgn="auto" hangingPunct="1">
              <a:lnSpc>
                <a:spcPct val="120000"/>
              </a:lnSpc>
              <a:spcBef>
                <a:spcPts val="0"/>
              </a:spcBef>
              <a:spcAft>
                <a:spcPts val="0"/>
              </a:spcAft>
              <a:defRPr/>
            </a:pPr>
            <a:r>
              <a:rPr lang="en-US" sz="1600" b="1" dirty="0">
                <a:latin typeface="+mn-lt"/>
              </a:rPr>
              <a:t>Reporting Medically                 Necessary Claims*</a:t>
            </a:r>
          </a:p>
        </p:txBody>
      </p:sp>
      <p:sp>
        <p:nvSpPr>
          <p:cNvPr id="23" name="Rectangle 22">
            <a:extLst>
              <a:ext uri="{FF2B5EF4-FFF2-40B4-BE49-F238E27FC236}">
                <a16:creationId xmlns:a16="http://schemas.microsoft.com/office/drawing/2014/main" id="{011B29C7-C542-E50C-B0D2-D063DD15DF7E}"/>
              </a:ext>
            </a:extLst>
          </p:cNvPr>
          <p:cNvSpPr/>
          <p:nvPr/>
        </p:nvSpPr>
        <p:spPr>
          <a:xfrm flipH="1">
            <a:off x="4661204" y="3073645"/>
            <a:ext cx="2644775" cy="1487010"/>
          </a:xfrm>
          <a:prstGeom prst="rect">
            <a:avLst/>
          </a:prstGeom>
        </p:spPr>
        <p:txBody>
          <a:bodyPr lIns="0" tIns="0" rIns="0" bIns="0" anchor="ctr">
            <a:spAutoFit/>
          </a:bodyPr>
          <a:lstStyle/>
          <a:p>
            <a:pPr marL="285750" indent="-285750" eaLnBrk="1" fontAlgn="auto" hangingPunct="1">
              <a:lnSpc>
                <a:spcPct val="110000"/>
              </a:lnSpc>
              <a:spcBef>
                <a:spcPts val="0"/>
              </a:spcBef>
              <a:spcAft>
                <a:spcPts val="300"/>
              </a:spcAft>
              <a:buFont typeface="Arial" panose="020B0604020202020204" pitchFamily="34" charset="0"/>
              <a:buChar char="•"/>
              <a:defRPr/>
            </a:pPr>
            <a:r>
              <a:rPr lang="en-US" sz="1400" dirty="0">
                <a:latin typeface="+mn-lt"/>
              </a:rPr>
              <a:t>Subjectivity of “Medically Necessary”</a:t>
            </a:r>
          </a:p>
          <a:p>
            <a:pPr marL="285750" indent="-285750" eaLnBrk="1" fontAlgn="auto" hangingPunct="1">
              <a:lnSpc>
                <a:spcPct val="110000"/>
              </a:lnSpc>
              <a:spcBef>
                <a:spcPts val="0"/>
              </a:spcBef>
              <a:spcAft>
                <a:spcPts val="300"/>
              </a:spcAft>
              <a:buFont typeface="Arial" panose="020B0604020202020204" pitchFamily="34" charset="0"/>
              <a:buChar char="•"/>
              <a:defRPr/>
            </a:pPr>
            <a:r>
              <a:rPr lang="en-US" sz="1400" dirty="0">
                <a:latin typeface="+mn-lt"/>
              </a:rPr>
              <a:t>Reporting and audit variation concerns</a:t>
            </a:r>
          </a:p>
          <a:p>
            <a:pPr marL="285750" indent="-285750" eaLnBrk="1" fontAlgn="auto" hangingPunct="1">
              <a:lnSpc>
                <a:spcPct val="110000"/>
              </a:lnSpc>
              <a:spcBef>
                <a:spcPts val="0"/>
              </a:spcBef>
              <a:spcAft>
                <a:spcPts val="300"/>
              </a:spcAft>
              <a:buFont typeface="Arial" panose="020B0604020202020204" pitchFamily="34" charset="0"/>
              <a:buChar char="•"/>
              <a:defRPr/>
            </a:pPr>
            <a:r>
              <a:rPr lang="en-US" sz="1400" dirty="0">
                <a:latin typeface="+mn-lt"/>
              </a:rPr>
              <a:t>Care provided to low-income patients is medically necessary</a:t>
            </a:r>
          </a:p>
        </p:txBody>
      </p:sp>
      <p:sp>
        <p:nvSpPr>
          <p:cNvPr id="25" name="Rectangle 24">
            <a:extLst>
              <a:ext uri="{FF2B5EF4-FFF2-40B4-BE49-F238E27FC236}">
                <a16:creationId xmlns:a16="http://schemas.microsoft.com/office/drawing/2014/main" id="{F78CED1F-A7C0-A4BA-B6EE-A0A8594AEFA9}"/>
              </a:ext>
            </a:extLst>
          </p:cNvPr>
          <p:cNvSpPr/>
          <p:nvPr/>
        </p:nvSpPr>
        <p:spPr>
          <a:xfrm flipH="1">
            <a:off x="8285163" y="3030941"/>
            <a:ext cx="2747962" cy="1762470"/>
          </a:xfrm>
          <a:prstGeom prst="rect">
            <a:avLst/>
          </a:prstGeom>
        </p:spPr>
        <p:txBody>
          <a:bodyPr lIns="0" tIns="0" rIns="0" bIns="0" anchor="ctr">
            <a:spAutoFit/>
          </a:bodyPr>
          <a:lstStyle/>
          <a:p>
            <a:pPr marL="285750" indent="-285750" eaLnBrk="1" fontAlgn="auto" hangingPunct="1">
              <a:lnSpc>
                <a:spcPct val="110000"/>
              </a:lnSpc>
              <a:spcBef>
                <a:spcPts val="0"/>
              </a:spcBef>
              <a:spcAft>
                <a:spcPts val="300"/>
              </a:spcAft>
              <a:buFont typeface="Arial" panose="020B0604020202020204" pitchFamily="34" charset="0"/>
              <a:buChar char="•"/>
              <a:defRPr/>
            </a:pPr>
            <a:r>
              <a:rPr lang="en-US" sz="1400" dirty="0">
                <a:solidFill>
                  <a:schemeClr val="bg1"/>
                </a:solidFill>
                <a:latin typeface="+mn-lt"/>
              </a:rPr>
              <a:t>Care could have been provided in lower cost setting</a:t>
            </a:r>
          </a:p>
          <a:p>
            <a:pPr marL="285750" indent="-285750" eaLnBrk="1" fontAlgn="auto" hangingPunct="1">
              <a:lnSpc>
                <a:spcPct val="110000"/>
              </a:lnSpc>
              <a:spcBef>
                <a:spcPts val="0"/>
              </a:spcBef>
              <a:spcAft>
                <a:spcPts val="300"/>
              </a:spcAft>
              <a:buFont typeface="Arial" panose="020B0604020202020204" pitchFamily="34" charset="0"/>
              <a:buChar char="•"/>
              <a:defRPr/>
            </a:pPr>
            <a:r>
              <a:rPr lang="en-US" sz="1400" dirty="0">
                <a:solidFill>
                  <a:schemeClr val="bg1"/>
                </a:solidFill>
                <a:latin typeface="+mn-lt"/>
              </a:rPr>
              <a:t>Unreasonable E&amp;M</a:t>
            </a:r>
          </a:p>
          <a:p>
            <a:pPr marL="285750" indent="-285750" eaLnBrk="1" fontAlgn="auto" hangingPunct="1">
              <a:lnSpc>
                <a:spcPct val="110000"/>
              </a:lnSpc>
              <a:spcBef>
                <a:spcPts val="0"/>
              </a:spcBef>
              <a:spcAft>
                <a:spcPts val="300"/>
              </a:spcAft>
              <a:buFont typeface="Arial" panose="020B0604020202020204" pitchFamily="34" charset="0"/>
              <a:buChar char="•"/>
              <a:defRPr/>
            </a:pPr>
            <a:r>
              <a:rPr lang="en-US" sz="1400" dirty="0">
                <a:solidFill>
                  <a:schemeClr val="bg1"/>
                </a:solidFill>
                <a:latin typeface="+mn-lt"/>
              </a:rPr>
              <a:t>Excessive therapy or diagnosis procedures</a:t>
            </a:r>
          </a:p>
          <a:p>
            <a:pPr marL="285750" indent="-285750" eaLnBrk="1" fontAlgn="auto" hangingPunct="1">
              <a:lnSpc>
                <a:spcPct val="110000"/>
              </a:lnSpc>
              <a:spcBef>
                <a:spcPts val="0"/>
              </a:spcBef>
              <a:spcAft>
                <a:spcPts val="300"/>
              </a:spcAft>
              <a:buFont typeface="Arial" panose="020B0604020202020204" pitchFamily="34" charset="0"/>
              <a:buChar char="•"/>
              <a:defRPr/>
            </a:pPr>
            <a:r>
              <a:rPr lang="en-US" sz="1400" dirty="0">
                <a:solidFill>
                  <a:schemeClr val="bg1"/>
                </a:solidFill>
                <a:latin typeface="+mn-lt"/>
              </a:rPr>
              <a:t>Unrelated services, screenings, test, etc. for patient diagnosis</a:t>
            </a:r>
          </a:p>
        </p:txBody>
      </p:sp>
      <p:sp>
        <p:nvSpPr>
          <p:cNvPr id="2" name="Rectangle 1">
            <a:extLst>
              <a:ext uri="{FF2B5EF4-FFF2-40B4-BE49-F238E27FC236}">
                <a16:creationId xmlns:a16="http://schemas.microsoft.com/office/drawing/2014/main" id="{58A8AB42-B242-D4B8-2137-5BEFD2C1D52B}"/>
              </a:ext>
            </a:extLst>
          </p:cNvPr>
          <p:cNvSpPr/>
          <p:nvPr/>
        </p:nvSpPr>
        <p:spPr>
          <a:xfrm flipH="1">
            <a:off x="1127125" y="2943225"/>
            <a:ext cx="2476500" cy="1937903"/>
          </a:xfrm>
          <a:prstGeom prst="rect">
            <a:avLst/>
          </a:prstGeom>
        </p:spPr>
        <p:txBody>
          <a:bodyPr lIns="0" tIns="0" rIns="0" bIns="0" anchor="ctr">
            <a:spAutoFit/>
          </a:bodyPr>
          <a:lstStyle/>
          <a:p>
            <a:pPr eaLnBrk="1" fontAlgn="auto" hangingPunct="1">
              <a:lnSpc>
                <a:spcPct val="130000"/>
              </a:lnSpc>
              <a:spcBef>
                <a:spcPts val="0"/>
              </a:spcBef>
              <a:spcAft>
                <a:spcPts val="0"/>
              </a:spcAft>
              <a:defRPr/>
            </a:pPr>
            <a:r>
              <a:rPr lang="en-US" sz="1400" dirty="0">
                <a:solidFill>
                  <a:schemeClr val="bg1"/>
                </a:solidFill>
                <a:latin typeface="+mj-lt"/>
              </a:rPr>
              <a:t>Charity care and uninsured discounts result from a hospital's policy to provide all or a portion of </a:t>
            </a:r>
            <a:r>
              <a:rPr lang="en-US" sz="1400" b="1" i="1" u="sng" dirty="0">
                <a:solidFill>
                  <a:schemeClr val="bg1"/>
                </a:solidFill>
                <a:latin typeface="+mj-lt"/>
              </a:rPr>
              <a:t>medically necessary</a:t>
            </a:r>
            <a:r>
              <a:rPr lang="en-US" sz="1400" i="1" dirty="0">
                <a:solidFill>
                  <a:schemeClr val="bg1"/>
                </a:solidFill>
                <a:latin typeface="+mj-lt"/>
              </a:rPr>
              <a:t> health care </a:t>
            </a:r>
            <a:r>
              <a:rPr lang="en-US" sz="1400" dirty="0">
                <a:solidFill>
                  <a:schemeClr val="bg1"/>
                </a:solidFill>
                <a:latin typeface="+mj-lt"/>
              </a:rPr>
              <a:t>services free of charge to patients who meet the hospital’s charity care policy or FAP</a:t>
            </a:r>
          </a:p>
        </p:txBody>
      </p:sp>
      <p:sp>
        <p:nvSpPr>
          <p:cNvPr id="4" name="TextBox 3">
            <a:extLst>
              <a:ext uri="{FF2B5EF4-FFF2-40B4-BE49-F238E27FC236}">
                <a16:creationId xmlns:a16="http://schemas.microsoft.com/office/drawing/2014/main" id="{0B211F4E-C495-CC4F-6C89-EE13C9D8C478}"/>
              </a:ext>
            </a:extLst>
          </p:cNvPr>
          <p:cNvSpPr txBox="1"/>
          <p:nvPr/>
        </p:nvSpPr>
        <p:spPr>
          <a:xfrm>
            <a:off x="802711" y="5220452"/>
            <a:ext cx="10361613" cy="477054"/>
          </a:xfrm>
          <a:prstGeom prst="rect">
            <a:avLst/>
          </a:prstGeom>
          <a:noFill/>
        </p:spPr>
        <p:txBody>
          <a:bodyPr>
            <a:spAutoFit/>
          </a:bodyPr>
          <a:lstStyle/>
          <a:p>
            <a:pPr>
              <a:defRPr/>
            </a:pPr>
            <a:r>
              <a:rPr lang="en-US" sz="1400" b="1" dirty="0">
                <a:latin typeface="+mn-lt"/>
                <a:ea typeface="Times New Roman" panose="02020603050405020304" pitchFamily="18" charset="0"/>
              </a:rPr>
              <a:t>*Items &amp; Services Not Covered Under Medicare: </a:t>
            </a:r>
          </a:p>
          <a:p>
            <a:pPr>
              <a:defRPr/>
            </a:pPr>
            <a:r>
              <a:rPr lang="en-US" sz="1100" dirty="0">
                <a:hlinkClick r:id="rId3"/>
              </a:rPr>
              <a:t>https://www.cms.gov/outreach-and-education/medicare-learning-network-mln/mlnproducts/downloads/items-and-services-not-covered-under-medicare-booklet-icn906765.pdf</a:t>
            </a:r>
            <a:endParaRPr lang="en-US" sz="1100" dirty="0"/>
          </a:p>
        </p:txBody>
      </p:sp>
      <p:sp>
        <p:nvSpPr>
          <p:cNvPr id="5" name="TextBox 4">
            <a:extLst>
              <a:ext uri="{FF2B5EF4-FFF2-40B4-BE49-F238E27FC236}">
                <a16:creationId xmlns:a16="http://schemas.microsoft.com/office/drawing/2014/main" id="{C084B824-67EF-68DB-E174-68B0E51CA311}"/>
              </a:ext>
            </a:extLst>
          </p:cNvPr>
          <p:cNvSpPr txBox="1"/>
          <p:nvPr/>
        </p:nvSpPr>
        <p:spPr>
          <a:xfrm>
            <a:off x="800099" y="5744732"/>
            <a:ext cx="10233025" cy="791435"/>
          </a:xfrm>
          <a:prstGeom prst="rect">
            <a:avLst/>
          </a:prstGeom>
          <a:noFill/>
        </p:spPr>
        <p:txBody>
          <a:bodyPr wrap="square">
            <a:spAutoFit/>
          </a:bodyPr>
          <a:lstStyle/>
          <a:p>
            <a:pPr>
              <a:lnSpc>
                <a:spcPct val="110000"/>
              </a:lnSpc>
            </a:pPr>
            <a:r>
              <a:rPr lang="en-US" sz="1400" dirty="0"/>
              <a:t>Section 1862(a)(1)(A) of the SSA - No payment may be made under Part A or Part B for any expenses incurred for items or services not reasonable and necessary for the diagnosis or treatment of illness or injury or to improve the functioning of a malformed body member. (</a:t>
            </a:r>
            <a:r>
              <a:rPr lang="en-US" sz="1400" dirty="0">
                <a:solidFill>
                  <a:schemeClr val="accent5">
                    <a:lumMod val="50000"/>
                  </a:schemeClr>
                </a:solidFill>
                <a:hlinkClick r:id="rId4">
                  <a:extLst>
                    <a:ext uri="{A12FA001-AC4F-418D-AE19-62706E023703}">
                      <ahyp:hlinkClr xmlns:ahyp="http://schemas.microsoft.com/office/drawing/2018/hyperlinkcolor" val="tx"/>
                    </a:ext>
                  </a:extLst>
                </a:hlinkClick>
              </a:rPr>
              <a:t>https://omb.report/icr/202206-0938-017/doc/122449600</a:t>
            </a:r>
            <a:r>
              <a:rPr lang="en-US" sz="1400" dirty="0">
                <a:solidFill>
                  <a:schemeClr val="accent5">
                    <a:lumMod val="50000"/>
                  </a:schemeClr>
                </a:solidFill>
              </a:rPr>
              <a:t>)</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7AF3A2-FC08-C8C0-C421-B4BC025C929B}"/>
              </a:ext>
            </a:extLst>
          </p:cNvPr>
          <p:cNvSpPr>
            <a:spLocks noGrp="1" noChangeArrowheads="1"/>
          </p:cNvSpPr>
          <p:nvPr>
            <p:ph type="title"/>
          </p:nvPr>
        </p:nvSpPr>
        <p:spPr>
          <a:xfrm>
            <a:off x="800100" y="717550"/>
            <a:ext cx="8253413" cy="534988"/>
          </a:xfrm>
        </p:spPr>
        <p:txBody>
          <a:bodyPr/>
          <a:lstStyle/>
          <a:p>
            <a:pPr eaLnBrk="1" fontAlgn="auto" hangingPunct="1">
              <a:spcAft>
                <a:spcPts val="0"/>
              </a:spcAft>
              <a:defRPr/>
            </a:pPr>
            <a:r>
              <a:rPr lang="en-US" sz="2600" dirty="0">
                <a:latin typeface="+mn-lt"/>
              </a:rPr>
              <a:t>Charity Clarifications</a:t>
            </a:r>
            <a:br>
              <a:rPr lang="en-US" sz="1600" dirty="0"/>
            </a:br>
            <a:endParaRPr lang="en-US" altLang="en-US" sz="2600" dirty="0">
              <a:latin typeface="+mn-lt"/>
            </a:endParaRPr>
          </a:p>
        </p:txBody>
      </p:sp>
      <p:cxnSp>
        <p:nvCxnSpPr>
          <p:cNvPr id="21" name="Straight Connector 20">
            <a:extLst>
              <a:ext uri="{FF2B5EF4-FFF2-40B4-BE49-F238E27FC236}">
                <a16:creationId xmlns:a16="http://schemas.microsoft.com/office/drawing/2014/main" id="{05F67CAC-C344-F3D4-A127-C0B3B14F46D9}"/>
              </a:ext>
            </a:extLst>
          </p:cNvPr>
          <p:cNvCxnSpPr>
            <a:cxnSpLocks/>
          </p:cNvCxnSpPr>
          <p:nvPr/>
        </p:nvCxnSpPr>
        <p:spPr>
          <a:xfrm>
            <a:off x="1924050" y="2117725"/>
            <a:ext cx="0" cy="183356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7131443-EF39-B556-3AAD-0511C2A74ECF}"/>
              </a:ext>
            </a:extLst>
          </p:cNvPr>
          <p:cNvSpPr/>
          <p:nvPr/>
        </p:nvSpPr>
        <p:spPr>
          <a:xfrm>
            <a:off x="1752600" y="1257300"/>
            <a:ext cx="3651250" cy="871538"/>
          </a:xfrm>
          <a:prstGeom prst="rect">
            <a:avLst/>
          </a:prstGeom>
          <a:solidFill>
            <a:srgbClr val="44546A"/>
          </a:solidFill>
          <a:ln w="127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1223" tIns="104816" rIns="141223" bIns="104816" spcCol="1270" anchor="ctr"/>
          <a:lstStyle/>
          <a:p>
            <a:pPr algn="ctr" defTabSz="2548403">
              <a:lnSpc>
                <a:spcPct val="90000"/>
              </a:lnSpc>
              <a:spcAft>
                <a:spcPct val="35000"/>
              </a:spcAft>
              <a:defRPr/>
            </a:pPr>
            <a:endParaRPr lang="en-US" sz="5733" dirty="0"/>
          </a:p>
        </p:txBody>
      </p:sp>
      <p:cxnSp>
        <p:nvCxnSpPr>
          <p:cNvPr id="25" name="Straight Connector 24">
            <a:extLst>
              <a:ext uri="{FF2B5EF4-FFF2-40B4-BE49-F238E27FC236}">
                <a16:creationId xmlns:a16="http://schemas.microsoft.com/office/drawing/2014/main" id="{C1E4538F-E2EA-E04C-DDEC-B1BFFEF4C6E5}"/>
              </a:ext>
            </a:extLst>
          </p:cNvPr>
          <p:cNvCxnSpPr>
            <a:cxnSpLocks/>
          </p:cNvCxnSpPr>
          <p:nvPr/>
        </p:nvCxnSpPr>
        <p:spPr>
          <a:xfrm>
            <a:off x="1924050" y="3956050"/>
            <a:ext cx="3444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526C26E-794F-D65F-FD68-E0CCE46F7208}"/>
              </a:ext>
            </a:extLst>
          </p:cNvPr>
          <p:cNvSpPr/>
          <p:nvPr/>
        </p:nvSpPr>
        <p:spPr>
          <a:xfrm>
            <a:off x="2189163" y="3687763"/>
            <a:ext cx="3176587" cy="530225"/>
          </a:xfrm>
          <a:prstGeom prst="rect">
            <a:avLst/>
          </a:prstGeom>
          <a:ln w="12700">
            <a:solidFill>
              <a:schemeClr val="bg1">
                <a:lumMod val="6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0903" tIns="91269" rIns="120903" bIns="91269" spcCol="1270" anchor="ctr"/>
          <a:lstStyle/>
          <a:p>
            <a:pPr algn="ctr" defTabSz="2074281">
              <a:lnSpc>
                <a:spcPct val="110000"/>
              </a:lnSpc>
              <a:spcAft>
                <a:spcPts val="0"/>
              </a:spcAft>
              <a:defRPr/>
            </a:pPr>
            <a:r>
              <a:rPr lang="en-US" sz="1600" b="1" dirty="0">
                <a:solidFill>
                  <a:schemeClr val="tx1"/>
                </a:solidFill>
              </a:rPr>
              <a:t>Non-Covered and </a:t>
            </a:r>
          </a:p>
          <a:p>
            <a:pPr algn="ctr" defTabSz="2074281">
              <a:lnSpc>
                <a:spcPct val="110000"/>
              </a:lnSpc>
              <a:spcAft>
                <a:spcPct val="35000"/>
              </a:spcAft>
              <a:defRPr/>
            </a:pPr>
            <a:r>
              <a:rPr lang="en-US" sz="1600" b="1" dirty="0">
                <a:solidFill>
                  <a:schemeClr val="tx1"/>
                </a:solidFill>
              </a:rPr>
              <a:t>Denied Medicaid</a:t>
            </a:r>
          </a:p>
        </p:txBody>
      </p:sp>
      <p:cxnSp>
        <p:nvCxnSpPr>
          <p:cNvPr id="27" name="Straight Connector 26">
            <a:extLst>
              <a:ext uri="{FF2B5EF4-FFF2-40B4-BE49-F238E27FC236}">
                <a16:creationId xmlns:a16="http://schemas.microsoft.com/office/drawing/2014/main" id="{91A0F254-0F49-DB12-B120-1597B4CA3FB4}"/>
              </a:ext>
            </a:extLst>
          </p:cNvPr>
          <p:cNvCxnSpPr>
            <a:cxnSpLocks/>
          </p:cNvCxnSpPr>
          <p:nvPr/>
        </p:nvCxnSpPr>
        <p:spPr>
          <a:xfrm>
            <a:off x="1924050" y="3328988"/>
            <a:ext cx="3444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DBC72CF-C183-123E-7C51-DDD2E17B62CA}"/>
              </a:ext>
            </a:extLst>
          </p:cNvPr>
          <p:cNvSpPr/>
          <p:nvPr/>
        </p:nvSpPr>
        <p:spPr>
          <a:xfrm>
            <a:off x="2189163" y="3060700"/>
            <a:ext cx="3176587" cy="530225"/>
          </a:xfrm>
          <a:prstGeom prst="rect">
            <a:avLst/>
          </a:prstGeom>
          <a:ln w="12700">
            <a:solidFill>
              <a:schemeClr val="bg1">
                <a:lumMod val="6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0903" tIns="91269" rIns="120903" bIns="91269" spcCol="1270" anchor="ctr"/>
          <a:lstStyle/>
          <a:p>
            <a:pPr algn="ctr" defTabSz="2074281">
              <a:lnSpc>
                <a:spcPct val="110000"/>
              </a:lnSpc>
              <a:spcAft>
                <a:spcPct val="35000"/>
              </a:spcAft>
              <a:defRPr/>
            </a:pPr>
            <a:r>
              <a:rPr lang="en-US" sz="1600" b="1" dirty="0">
                <a:solidFill>
                  <a:schemeClr val="tx1"/>
                </a:solidFill>
              </a:rPr>
              <a:t>Insured Charity Discounts</a:t>
            </a:r>
          </a:p>
        </p:txBody>
      </p:sp>
      <p:cxnSp>
        <p:nvCxnSpPr>
          <p:cNvPr id="29" name="Straight Connector 28">
            <a:extLst>
              <a:ext uri="{FF2B5EF4-FFF2-40B4-BE49-F238E27FC236}">
                <a16:creationId xmlns:a16="http://schemas.microsoft.com/office/drawing/2014/main" id="{38662B6A-300A-E49C-23D1-42D98A819D2A}"/>
              </a:ext>
            </a:extLst>
          </p:cNvPr>
          <p:cNvCxnSpPr>
            <a:cxnSpLocks/>
          </p:cNvCxnSpPr>
          <p:nvPr/>
        </p:nvCxnSpPr>
        <p:spPr>
          <a:xfrm>
            <a:off x="1924050" y="2701925"/>
            <a:ext cx="3444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DDFFD4E-01F2-1C78-E7F9-6B42DC7E5951}"/>
              </a:ext>
            </a:extLst>
          </p:cNvPr>
          <p:cNvSpPr/>
          <p:nvPr/>
        </p:nvSpPr>
        <p:spPr>
          <a:xfrm>
            <a:off x="2189163" y="2433638"/>
            <a:ext cx="3176587" cy="530225"/>
          </a:xfrm>
          <a:prstGeom prst="rect">
            <a:avLst/>
          </a:prstGeom>
          <a:ln w="12700">
            <a:solidFill>
              <a:schemeClr val="bg1">
                <a:lumMod val="6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0903" tIns="91269" rIns="120903" bIns="91269" spcCol="1270" anchor="ctr"/>
          <a:lstStyle/>
          <a:p>
            <a:pPr algn="ctr">
              <a:lnSpc>
                <a:spcPct val="110000"/>
              </a:lnSpc>
              <a:defRPr/>
            </a:pPr>
            <a:r>
              <a:rPr lang="en-US" sz="1600" b="1" dirty="0">
                <a:solidFill>
                  <a:schemeClr val="tx1"/>
                </a:solidFill>
              </a:rPr>
              <a:t>Charity and Self-Pay Discounts</a:t>
            </a:r>
          </a:p>
        </p:txBody>
      </p:sp>
      <p:cxnSp>
        <p:nvCxnSpPr>
          <p:cNvPr id="31" name="Straight Connector 30">
            <a:extLst>
              <a:ext uri="{FF2B5EF4-FFF2-40B4-BE49-F238E27FC236}">
                <a16:creationId xmlns:a16="http://schemas.microsoft.com/office/drawing/2014/main" id="{4389E37F-021E-DEF1-1D32-645B9D6CFAF6}"/>
              </a:ext>
            </a:extLst>
          </p:cNvPr>
          <p:cNvCxnSpPr>
            <a:cxnSpLocks/>
          </p:cNvCxnSpPr>
          <p:nvPr/>
        </p:nvCxnSpPr>
        <p:spPr>
          <a:xfrm>
            <a:off x="6616700" y="2116138"/>
            <a:ext cx="12700" cy="18573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2A00AAF-66DE-717F-68CD-67B3F45125A3}"/>
              </a:ext>
            </a:extLst>
          </p:cNvPr>
          <p:cNvSpPr/>
          <p:nvPr/>
        </p:nvSpPr>
        <p:spPr>
          <a:xfrm>
            <a:off x="6457950" y="1274763"/>
            <a:ext cx="4000500" cy="841375"/>
          </a:xfrm>
          <a:prstGeom prst="rect">
            <a:avLst/>
          </a:prstGeom>
          <a:solidFill>
            <a:srgbClr val="DB651B"/>
          </a:solidFill>
          <a:ln w="127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1223" tIns="104816" rIns="141223" bIns="104816" spcCol="1270" anchor="ctr"/>
          <a:lstStyle/>
          <a:p>
            <a:pPr algn="ctr" defTabSz="2548403">
              <a:lnSpc>
                <a:spcPct val="90000"/>
              </a:lnSpc>
              <a:spcAft>
                <a:spcPct val="35000"/>
              </a:spcAft>
              <a:defRPr/>
            </a:pPr>
            <a:endParaRPr lang="en-US" sz="5733" dirty="0"/>
          </a:p>
        </p:txBody>
      </p:sp>
      <p:cxnSp>
        <p:nvCxnSpPr>
          <p:cNvPr id="34" name="Straight Connector 33">
            <a:extLst>
              <a:ext uri="{FF2B5EF4-FFF2-40B4-BE49-F238E27FC236}">
                <a16:creationId xmlns:a16="http://schemas.microsoft.com/office/drawing/2014/main" id="{30F69132-9801-E51E-F8EA-8BAB8E04B4B7}"/>
              </a:ext>
            </a:extLst>
          </p:cNvPr>
          <p:cNvCxnSpPr>
            <a:cxnSpLocks/>
          </p:cNvCxnSpPr>
          <p:nvPr/>
        </p:nvCxnSpPr>
        <p:spPr>
          <a:xfrm>
            <a:off x="6629400" y="3973513"/>
            <a:ext cx="37941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A0F80BF-4E52-039A-8A54-5AEEC2572554}"/>
              </a:ext>
            </a:extLst>
          </p:cNvPr>
          <p:cNvSpPr/>
          <p:nvPr/>
        </p:nvSpPr>
        <p:spPr>
          <a:xfrm>
            <a:off x="6894513" y="3687763"/>
            <a:ext cx="3482975" cy="528637"/>
          </a:xfrm>
          <a:prstGeom prst="rect">
            <a:avLst/>
          </a:prstGeom>
          <a:ln w="12700">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0903" tIns="91269" rIns="120903" bIns="91269" spcCol="1270" anchor="ctr"/>
          <a:lstStyle/>
          <a:p>
            <a:pPr algn="ctr" defTabSz="2074281">
              <a:lnSpc>
                <a:spcPct val="110000"/>
              </a:lnSpc>
              <a:spcAft>
                <a:spcPts val="0"/>
              </a:spcAft>
              <a:defRPr/>
            </a:pPr>
            <a:r>
              <a:rPr lang="en-US" sz="1600" b="1" dirty="0">
                <a:solidFill>
                  <a:schemeClr val="tx1"/>
                </a:solidFill>
              </a:rPr>
              <a:t>Insurance Not Under </a:t>
            </a:r>
          </a:p>
          <a:p>
            <a:pPr algn="ctr" defTabSz="2074281">
              <a:lnSpc>
                <a:spcPct val="110000"/>
              </a:lnSpc>
              <a:spcAft>
                <a:spcPct val="35000"/>
              </a:spcAft>
              <a:defRPr/>
            </a:pPr>
            <a:r>
              <a:rPr lang="en-US" sz="1600" b="1" dirty="0">
                <a:solidFill>
                  <a:schemeClr val="tx1"/>
                </a:solidFill>
              </a:rPr>
              <a:t>Contract with Hospital</a:t>
            </a:r>
          </a:p>
        </p:txBody>
      </p:sp>
      <p:cxnSp>
        <p:nvCxnSpPr>
          <p:cNvPr id="36" name="Straight Connector 35">
            <a:extLst>
              <a:ext uri="{FF2B5EF4-FFF2-40B4-BE49-F238E27FC236}">
                <a16:creationId xmlns:a16="http://schemas.microsoft.com/office/drawing/2014/main" id="{A1E116D4-54E8-5A87-D51A-FBB2E9D6C3C3}"/>
              </a:ext>
            </a:extLst>
          </p:cNvPr>
          <p:cNvCxnSpPr>
            <a:cxnSpLocks/>
          </p:cNvCxnSpPr>
          <p:nvPr/>
        </p:nvCxnSpPr>
        <p:spPr>
          <a:xfrm>
            <a:off x="6629400" y="3346450"/>
            <a:ext cx="37941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E0A1C8B-8C61-A2AE-60E5-8F21F658D17E}"/>
              </a:ext>
            </a:extLst>
          </p:cNvPr>
          <p:cNvSpPr/>
          <p:nvPr/>
        </p:nvSpPr>
        <p:spPr>
          <a:xfrm>
            <a:off x="6894513" y="3060700"/>
            <a:ext cx="3482975" cy="530225"/>
          </a:xfrm>
          <a:prstGeom prst="rect">
            <a:avLst/>
          </a:prstGeom>
          <a:ln w="12700">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0903" tIns="91269" rIns="120903" bIns="91269" spcCol="1270" anchor="ctr"/>
          <a:lstStyle/>
          <a:p>
            <a:pPr algn="ctr" defTabSz="2074281">
              <a:lnSpc>
                <a:spcPct val="110000"/>
              </a:lnSpc>
              <a:spcAft>
                <a:spcPts val="0"/>
              </a:spcAft>
              <a:defRPr/>
            </a:pPr>
            <a:r>
              <a:rPr lang="en-US" sz="1600" b="1" dirty="0">
                <a:solidFill>
                  <a:schemeClr val="tx1"/>
                </a:solidFill>
              </a:rPr>
              <a:t>Liability Other Than Coinsurance, Copayments and Deductibles (D&amp;C)</a:t>
            </a:r>
          </a:p>
        </p:txBody>
      </p:sp>
      <p:cxnSp>
        <p:nvCxnSpPr>
          <p:cNvPr id="38" name="Straight Connector 37">
            <a:extLst>
              <a:ext uri="{FF2B5EF4-FFF2-40B4-BE49-F238E27FC236}">
                <a16:creationId xmlns:a16="http://schemas.microsoft.com/office/drawing/2014/main" id="{61663E87-00F7-D0F9-FFC8-881BB4981197}"/>
              </a:ext>
            </a:extLst>
          </p:cNvPr>
          <p:cNvCxnSpPr>
            <a:cxnSpLocks/>
          </p:cNvCxnSpPr>
          <p:nvPr/>
        </p:nvCxnSpPr>
        <p:spPr>
          <a:xfrm>
            <a:off x="6629400" y="2719388"/>
            <a:ext cx="37941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87F0C684-20C6-9571-C6A7-44EBFB187A5D}"/>
              </a:ext>
            </a:extLst>
          </p:cNvPr>
          <p:cNvSpPr/>
          <p:nvPr/>
        </p:nvSpPr>
        <p:spPr>
          <a:xfrm>
            <a:off x="6894513" y="2433638"/>
            <a:ext cx="3482975" cy="528637"/>
          </a:xfrm>
          <a:prstGeom prst="rect">
            <a:avLst/>
          </a:prstGeom>
          <a:ln w="12700">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0903" tIns="91269" rIns="120903" bIns="91269" spcCol="1270" anchor="ctr"/>
          <a:lstStyle/>
          <a:p>
            <a:pPr algn="ctr">
              <a:lnSpc>
                <a:spcPct val="110000"/>
              </a:lnSpc>
              <a:defRPr/>
            </a:pPr>
            <a:r>
              <a:rPr lang="en-US" sz="1600" b="1" dirty="0">
                <a:solidFill>
                  <a:schemeClr val="tx1"/>
                </a:solidFill>
              </a:rPr>
              <a:t>Insured But Uninsured for</a:t>
            </a:r>
          </a:p>
          <a:p>
            <a:pPr algn="ctr">
              <a:lnSpc>
                <a:spcPct val="110000"/>
              </a:lnSpc>
              <a:defRPr/>
            </a:pPr>
            <a:r>
              <a:rPr lang="en-US" sz="1600" b="1" dirty="0">
                <a:solidFill>
                  <a:schemeClr val="tx1"/>
                </a:solidFill>
              </a:rPr>
              <a:t> Hospital Stay</a:t>
            </a:r>
          </a:p>
        </p:txBody>
      </p:sp>
      <p:sp>
        <p:nvSpPr>
          <p:cNvPr id="40" name="TextBox 39">
            <a:extLst>
              <a:ext uri="{FF2B5EF4-FFF2-40B4-BE49-F238E27FC236}">
                <a16:creationId xmlns:a16="http://schemas.microsoft.com/office/drawing/2014/main" id="{D9B7CE97-8D09-A484-2C67-8DFEF486ADE3}"/>
              </a:ext>
            </a:extLst>
          </p:cNvPr>
          <p:cNvSpPr txBox="1"/>
          <p:nvPr/>
        </p:nvSpPr>
        <p:spPr>
          <a:xfrm>
            <a:off x="2189163" y="1336675"/>
            <a:ext cx="2908300" cy="738188"/>
          </a:xfrm>
          <a:prstGeom prst="rect">
            <a:avLst/>
          </a:prstGeom>
        </p:spPr>
        <p:txBody>
          <a:bodyPr lIns="0" tIns="0" rIns="0" bIns="0" anchor="ctr">
            <a:spAutoFit/>
          </a:bodyPr>
          <a:lstStyle/>
          <a:p>
            <a:pPr algn="ctr">
              <a:defRPr/>
            </a:pPr>
            <a:r>
              <a:rPr lang="en-US" sz="2400" b="1" dirty="0">
                <a:solidFill>
                  <a:schemeClr val="bg1"/>
                </a:solidFill>
                <a:latin typeface="+mn-lt"/>
              </a:rPr>
              <a:t>Current </a:t>
            </a:r>
          </a:p>
          <a:p>
            <a:pPr algn="ctr">
              <a:defRPr/>
            </a:pPr>
            <a:r>
              <a:rPr lang="en-US" sz="2400" b="1" dirty="0">
                <a:solidFill>
                  <a:schemeClr val="bg1"/>
                </a:solidFill>
                <a:latin typeface="+mn-lt"/>
              </a:rPr>
              <a:t>Categories</a:t>
            </a:r>
            <a:endParaRPr lang="en-US" sz="2400" dirty="0">
              <a:solidFill>
                <a:schemeClr val="bg1"/>
              </a:solidFill>
              <a:latin typeface="+mn-lt"/>
            </a:endParaRPr>
          </a:p>
        </p:txBody>
      </p:sp>
      <p:sp>
        <p:nvSpPr>
          <p:cNvPr id="42" name="TextBox 80">
            <a:extLst>
              <a:ext uri="{FF2B5EF4-FFF2-40B4-BE49-F238E27FC236}">
                <a16:creationId xmlns:a16="http://schemas.microsoft.com/office/drawing/2014/main" id="{36DC8405-F5A2-CA23-5166-D1AB0DFD27CD}"/>
              </a:ext>
            </a:extLst>
          </p:cNvPr>
          <p:cNvSpPr txBox="1">
            <a:spLocks noChangeArrowheads="1"/>
          </p:cNvSpPr>
          <p:nvPr/>
        </p:nvSpPr>
        <p:spPr bwMode="auto">
          <a:xfrm>
            <a:off x="7178675" y="1341438"/>
            <a:ext cx="2716213" cy="738187"/>
          </a:xfrm>
          <a:prstGeom prst="rect">
            <a:avLst/>
          </a:prstGeom>
          <a:noFill/>
          <a:ln>
            <a:noFill/>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2400" b="1" dirty="0">
                <a:solidFill>
                  <a:schemeClr val="bg1"/>
                </a:solidFill>
                <a:latin typeface="+mn-lt"/>
              </a:rPr>
              <a:t>Proposed Clarifications</a:t>
            </a:r>
          </a:p>
        </p:txBody>
      </p:sp>
      <p:sp>
        <p:nvSpPr>
          <p:cNvPr id="44" name="TextBox 43">
            <a:extLst>
              <a:ext uri="{FF2B5EF4-FFF2-40B4-BE49-F238E27FC236}">
                <a16:creationId xmlns:a16="http://schemas.microsoft.com/office/drawing/2014/main" id="{C37F5D43-6AB4-0BAF-8466-25C450E8B3CC}"/>
              </a:ext>
            </a:extLst>
          </p:cNvPr>
          <p:cNvSpPr txBox="1"/>
          <p:nvPr/>
        </p:nvSpPr>
        <p:spPr>
          <a:xfrm>
            <a:off x="800100" y="4541872"/>
            <a:ext cx="9591675" cy="1949380"/>
          </a:xfrm>
          <a:prstGeom prst="rect">
            <a:avLst/>
          </a:prstGeom>
          <a:noFill/>
        </p:spPr>
        <p:txBody>
          <a:bodyPr wrap="square">
            <a:spAutoFit/>
          </a:bodyPr>
          <a:lstStyle/>
          <a:p>
            <a:pPr>
              <a:lnSpc>
                <a:spcPct val="110000"/>
              </a:lnSpc>
              <a:spcAft>
                <a:spcPts val="300"/>
              </a:spcAft>
              <a:defRPr/>
            </a:pPr>
            <a:r>
              <a:rPr lang="en-US" sz="1500" b="1" dirty="0">
                <a:latin typeface="+mn-lt"/>
              </a:rPr>
              <a:t>Requirements for reporting on Worksheet S-10:</a:t>
            </a:r>
          </a:p>
          <a:p>
            <a:pPr marL="171450" indent="-171450">
              <a:lnSpc>
                <a:spcPct val="110000"/>
              </a:lnSpc>
              <a:spcAft>
                <a:spcPts val="600"/>
              </a:spcAft>
              <a:buFont typeface="Arial" panose="020B0604020202020204" pitchFamily="34" charset="0"/>
              <a:buChar char="•"/>
              <a:defRPr/>
            </a:pPr>
            <a:r>
              <a:rPr lang="en-US" sz="1500" dirty="0">
                <a:latin typeface="+mn-lt"/>
              </a:rPr>
              <a:t>Procedure follows language in Financial Assistance Policy (FAP)</a:t>
            </a:r>
          </a:p>
          <a:p>
            <a:pPr marL="171450" indent="-171450">
              <a:lnSpc>
                <a:spcPct val="110000"/>
              </a:lnSpc>
              <a:spcAft>
                <a:spcPts val="600"/>
              </a:spcAft>
              <a:buFont typeface="Arial" panose="020B0604020202020204" pitchFamily="34" charset="0"/>
              <a:buChar char="•"/>
              <a:defRPr/>
            </a:pPr>
            <a:r>
              <a:rPr lang="en-US" sz="1500" dirty="0">
                <a:latin typeface="+mn-lt"/>
              </a:rPr>
              <a:t>Write-offs occurs during the provider’s cost report year </a:t>
            </a:r>
          </a:p>
          <a:p>
            <a:pPr marL="171450" indent="-171450">
              <a:lnSpc>
                <a:spcPct val="110000"/>
              </a:lnSpc>
              <a:spcAft>
                <a:spcPts val="600"/>
              </a:spcAft>
              <a:buFont typeface="Arial" panose="020B0604020202020204" pitchFamily="34" charset="0"/>
              <a:buChar char="•"/>
              <a:defRPr/>
            </a:pPr>
            <a:r>
              <a:rPr lang="en-US" sz="1500" dirty="0">
                <a:latin typeface="+mn-lt"/>
              </a:rPr>
              <a:t>Excludes Medicare bad debt claims, professional charges, prompt pay, courtesy discounts</a:t>
            </a:r>
          </a:p>
          <a:p>
            <a:pPr marL="171450" indent="-171450">
              <a:lnSpc>
                <a:spcPct val="110000"/>
              </a:lnSpc>
              <a:spcAft>
                <a:spcPts val="600"/>
              </a:spcAft>
              <a:buFont typeface="Arial" panose="020B0604020202020204" pitchFamily="34" charset="0"/>
              <a:buChar char="•"/>
              <a:defRPr/>
            </a:pPr>
            <a:r>
              <a:rPr lang="en-US" sz="1500" dirty="0">
                <a:latin typeface="+mn-lt"/>
              </a:rPr>
              <a:t>Excludes claims from the HRSA CARES Act Uninsured Provider Relief Fund (PRF) </a:t>
            </a:r>
            <a:r>
              <a:rPr lang="en-US" sz="1500" dirty="0">
                <a:latin typeface="+mn-lt"/>
                <a:sym typeface="Wingdings" panose="05000000000000000000" pitchFamily="2" charset="2"/>
              </a:rPr>
              <a:t> </a:t>
            </a:r>
            <a:r>
              <a:rPr lang="en-US" sz="1500" b="1" i="1" dirty="0">
                <a:latin typeface="+mn-lt"/>
                <a:sym typeface="Wingdings" panose="05000000000000000000" pitchFamily="2" charset="2"/>
              </a:rPr>
              <a:t>Included in Proposed Instructions</a:t>
            </a:r>
            <a:endParaRPr lang="en-US" sz="1500" b="1" i="1" dirty="0">
              <a:latin typeface="+mn-lt"/>
            </a:endParaRPr>
          </a:p>
          <a:p>
            <a:pPr marL="171450" indent="-171450">
              <a:lnSpc>
                <a:spcPct val="110000"/>
              </a:lnSpc>
              <a:spcAft>
                <a:spcPts val="600"/>
              </a:spcAft>
              <a:buFont typeface="Arial" panose="020B0604020202020204" pitchFamily="34" charset="0"/>
              <a:buChar char="•"/>
              <a:defRPr/>
            </a:pPr>
            <a:r>
              <a:rPr lang="en-US" sz="1500" dirty="0">
                <a:latin typeface="+mn-lt"/>
              </a:rPr>
              <a:t>Services must be medically necessary </a:t>
            </a:r>
            <a:r>
              <a:rPr lang="en-US" sz="1500" dirty="0">
                <a:latin typeface="+mn-lt"/>
                <a:sym typeface="Wingdings" panose="05000000000000000000" pitchFamily="2" charset="2"/>
              </a:rPr>
              <a:t> </a:t>
            </a:r>
            <a:r>
              <a:rPr lang="en-US" sz="1500" b="1" i="1" dirty="0">
                <a:latin typeface="+mn-lt"/>
                <a:sym typeface="Wingdings" panose="05000000000000000000" pitchFamily="2" charset="2"/>
              </a:rPr>
              <a:t>Included in Proposed Instructions</a:t>
            </a:r>
            <a:endParaRPr lang="en-US" sz="1500" b="1" i="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18427</TotalTime>
  <Words>4303</Words>
  <Application>Microsoft Office PowerPoint</Application>
  <PresentationFormat>Widescreen</PresentationFormat>
  <Paragraphs>576</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Times New Roman</vt:lpstr>
      <vt:lpstr>Wingdings</vt:lpstr>
      <vt:lpstr>Office Theme</vt:lpstr>
      <vt:lpstr> Toyon University® Presents Medicare Cost Report CMS Proposed Changes </vt:lpstr>
      <vt:lpstr>Background</vt:lpstr>
      <vt:lpstr>Agenda | Contents</vt:lpstr>
      <vt:lpstr>PowerPoint Presentation</vt:lpstr>
      <vt:lpstr>Notable Proposed S-10 Changes</vt:lpstr>
      <vt:lpstr>Acute Care Only (Worksheet S-10 Pt II)</vt:lpstr>
      <vt:lpstr>Acute Care Only (Worksheet S-10 Pt. II) Est. Impact Using FFY 2023 UC DSH Payments </vt:lpstr>
      <vt:lpstr>Medically Necessary Services  </vt:lpstr>
      <vt:lpstr>Charity Clarifications </vt:lpstr>
      <vt:lpstr>Charity Clarifications </vt:lpstr>
      <vt:lpstr>Insurance Not Under Contract with Hospital  </vt:lpstr>
      <vt:lpstr>Insurance Not Under Contract with Hospital  </vt:lpstr>
      <vt:lpstr>S-10 Uncompensated Care Categories</vt:lpstr>
      <vt:lpstr>Exhibit 3B – Charity Care Listing</vt:lpstr>
      <vt:lpstr>Exhibits 3B &amp; 3C – Insurance Status </vt:lpstr>
      <vt:lpstr>Exhibit 3B – Charity Care Listing</vt:lpstr>
      <vt:lpstr>Exhibit 3B – Charity Care Listing</vt:lpstr>
      <vt:lpstr>Non-Covered Charges – OMB Response to Comments*</vt:lpstr>
      <vt:lpstr>Exhibit 3B – Charity Care Listing</vt:lpstr>
      <vt:lpstr>Exhibit 3B – Charity Care Listing (cont.)</vt:lpstr>
      <vt:lpstr>Exhibit 3C – Total Bad Debt Listing</vt:lpstr>
      <vt:lpstr>Exhibit 3C – Bad Debt Listing</vt:lpstr>
      <vt:lpstr>Polling Question #1</vt:lpstr>
      <vt:lpstr>PowerPoint Presentation</vt:lpstr>
      <vt:lpstr>Exhibit 3A – Empirical DSH Medicaid Eligible Days</vt:lpstr>
      <vt:lpstr>Exhibit 3A – Columns 1 through 8</vt:lpstr>
      <vt:lpstr>Exhibit 3A – Columns 9 through 12</vt:lpstr>
      <vt:lpstr>Exhibit 3A – Columns 13 through 18</vt:lpstr>
      <vt:lpstr>Worksheet S-2 Days</vt:lpstr>
      <vt:lpstr>Polling Question #2</vt:lpstr>
      <vt:lpstr>PowerPoint Presentation</vt:lpstr>
      <vt:lpstr>Exhibit 2A – Medicare Bad Debt Form</vt:lpstr>
      <vt:lpstr>Exhibit 2A – Medicare Bad Debt Header</vt:lpstr>
      <vt:lpstr>Exhibit 2A – Columns 1 through 13</vt:lpstr>
      <vt:lpstr>Exhibit 2A – Columns 14 through 17</vt:lpstr>
      <vt:lpstr>Exhibit 2A – Columns 18 through 25</vt:lpstr>
      <vt:lpstr>Polling Question #3</vt:lpstr>
      <vt:lpstr>PowerPoint Presentation</vt:lpstr>
      <vt:lpstr>WS D-4, Solid Organ Acquisition Costs</vt:lpstr>
      <vt:lpstr>WS D-4, Solid Organ Acquisition Costs</vt:lpstr>
      <vt:lpstr>Allogeneic Bone Marrow Transplant</vt:lpstr>
      <vt:lpstr>IPPS Payment</vt:lpstr>
      <vt:lpstr>OPPS Payment</vt:lpstr>
      <vt:lpstr>Allogeneic Bone Marrow Transplant</vt:lpstr>
      <vt:lpstr>WS D-6, Allogeneic Stem Cell Acquisition Costs</vt:lpstr>
      <vt:lpstr>WS D-6, Allogeneic Stem Cell Acquisition Costs</vt:lpstr>
      <vt:lpstr>WS D-6, Allogeneic Stem Cell Acquisition Costs</vt:lpstr>
      <vt:lpstr>WS D-6, New Processes</vt:lpstr>
      <vt:lpstr>Polling Question #4</vt:lpstr>
      <vt:lpstr>Other Proposed Cost Report Changes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Funding and Requirements</dc:title>
  <dc:creator>Fred Fisher</dc:creator>
  <cp:lastModifiedBy>Scott Besler</cp:lastModifiedBy>
  <cp:revision>870</cp:revision>
  <cp:lastPrinted>2021-11-04T00:14:02Z</cp:lastPrinted>
  <dcterms:created xsi:type="dcterms:W3CDTF">2020-05-19T20:31:37Z</dcterms:created>
  <dcterms:modified xsi:type="dcterms:W3CDTF">2022-11-01T16:17:33Z</dcterms:modified>
</cp:coreProperties>
</file>